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2" r:id="rId2"/>
    <p:sldId id="261" r:id="rId3"/>
    <p:sldId id="258" r:id="rId4"/>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oddle, Madison P. (LARC-E3)[SSAI DEVELOP]" initials="BMP(D" lastIdx="30" clrIdx="0">
    <p:extLst>
      <p:ext uri="{19B8F6BF-5375-455C-9EA6-DF929625EA0E}">
        <p15:presenceInfo xmlns:p15="http://schemas.microsoft.com/office/powerpoint/2012/main" userId="S-1-5-21-330711430-3775241029-4075259233-85578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299A8"/>
    <a:srgbClr val="7DB761"/>
    <a:srgbClr val="964135"/>
    <a:srgbClr val="E97844"/>
    <a:srgbClr val="7DB961"/>
    <a:srgbClr val="238754"/>
    <a:srgbClr val="75AADB"/>
    <a:srgbClr val="2559A8"/>
    <a:srgbClr val="3F4268"/>
    <a:srgbClr val="EBA34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667" autoAdjust="0"/>
    <p:restoredTop sz="94660"/>
  </p:normalViewPr>
  <p:slideViewPr>
    <p:cSldViewPr snapToGrid="0">
      <p:cViewPr varScale="1">
        <p:scale>
          <a:sx n="20" d="100"/>
          <a:sy n="20" d="100"/>
        </p:scale>
        <p:origin x="3114"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9-02-21T09:43:23.347" idx="1">
    <p:pos x="14317" y="552"/>
    <p:text>Project subtitle should be between 50 to 60pt font, taking up a max of 3 lines. Only shrink the text size if title cannot fit in provided text box. Align bottom line of text to provided guide.</p:text>
    <p:extLst>
      <p:ext uri="{C676402C-5697-4E1C-873F-D02D1690AC5C}">
        <p15:threadingInfo xmlns:p15="http://schemas.microsoft.com/office/powerpoint/2012/main" timeZoneBias="300"/>
      </p:ext>
    </p:extLst>
  </p:cm>
  <p:cm authorId="1" dt="2019-02-21T09:44:13.251" idx="2">
    <p:pos x="16626" y="2928"/>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19-02-21T11:36:42.583" idx="14">
    <p:pos x="2044" y="284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19-02-21T11:37:01.510" idx="15">
    <p:pos x="9997" y="2828"/>
    <p:text>The standard DEVELOP bullet style is symbol #52 in the Webdings font.</p:text>
    <p:extLst>
      <p:ext uri="{C676402C-5697-4E1C-873F-D02D1690AC5C}">
        <p15:threadingInfo xmlns:p15="http://schemas.microsoft.com/office/powerpoint/2012/main" timeZoneBias="300"/>
      </p:ext>
    </p:extLst>
  </p:cm>
  <p:cm authorId="1" dt="2019-02-21T11:37:07.782" idx="16">
    <p:pos x="11348" y="5872"/>
    <p:text>Here's where you can find pictures of the satellites:</p:text>
    <p:extLst>
      <p:ext uri="{C676402C-5697-4E1C-873F-D02D1690AC5C}">
        <p15:threadingInfo xmlns:p15="http://schemas.microsoft.com/office/powerpoint/2012/main" timeZoneBias="300"/>
      </p:ext>
    </p:extLst>
  </p:cm>
  <p:cm authorId="1" dt="2019-02-21T11:38:56.877" idx="17">
    <p:pos x="11348" y="5968"/>
    <p:text>http://www.devpedia.developexchange.com/dp/index.php?title=List_of_Satellite_Pictures</p:text>
    <p:extLst>
      <p:ext uri="{C676402C-5697-4E1C-873F-D02D1690AC5C}">
        <p15:threadingInfo xmlns:p15="http://schemas.microsoft.com/office/powerpoint/2012/main" timeZoneBias="300">
          <p15:parentCm authorId="1" idx="16"/>
        </p15:threadingInfo>
      </p:ext>
    </p:extLst>
  </p:cm>
  <p:cm authorId="1" dt="2019-02-21T11:41:42.415" idx="18">
    <p:pos x="2731" y="18841"/>
    <p:text>List Team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19-02-21T11:41:48.406" idx="19">
    <p:pos x="2731" y="18937"/>
    <p:text>https://support.office.com/en-us/article/Crop-a-picture-to-fit-in-a-shape-1CE8CF89-6A19-4EE4-82CA-4F8E81469590</p:text>
    <p:extLst>
      <p:ext uri="{C676402C-5697-4E1C-873F-D02D1690AC5C}">
        <p15:threadingInfo xmlns:p15="http://schemas.microsoft.com/office/powerpoint/2012/main" timeZoneBias="300">
          <p15:parentCm authorId="1" idx="18"/>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19-02-21T09:43:23.347" idx="1">
    <p:pos x="14317" y="552"/>
    <p:text>Project subtitle should be between 50 to 60pt font, taking up a max of 3 lines. Only shrink the text size if title cannot fit in provided text box. Align bottom line of text to provided guide.</p:text>
    <p:extLst>
      <p:ext uri="{C676402C-5697-4E1C-873F-D02D1690AC5C}">
        <p15:threadingInfo xmlns:p15="http://schemas.microsoft.com/office/powerpoint/2012/main" timeZoneBias="300"/>
      </p:ext>
    </p:extLst>
  </p:cm>
  <p:cm authorId="1" dt="2019-02-21T09:44:13.251" idx="2">
    <p:pos x="16626" y="2928"/>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19-02-21T11:42:15.177" idx="20">
    <p:pos x="1709" y="284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19-02-21T11:42:27.575" idx="21">
    <p:pos x="1784" y="5518"/>
    <p:text>The standard DEVELOP bullet style is symbol #52 in the Webdings font.</p:text>
    <p:extLst>
      <p:ext uri="{C676402C-5697-4E1C-873F-D02D1690AC5C}">
        <p15:threadingInfo xmlns:p15="http://schemas.microsoft.com/office/powerpoint/2012/main" timeZoneBias="300"/>
      </p:ext>
    </p:extLst>
  </p:cm>
  <p:cm authorId="1" dt="2019-02-21T11:42:48.854" idx="22">
    <p:pos x="11390" y="8882"/>
    <p:text>Here's where you can find pictures of the satellites:</p:text>
    <p:extLst>
      <p:ext uri="{C676402C-5697-4E1C-873F-D02D1690AC5C}">
        <p15:threadingInfo xmlns:p15="http://schemas.microsoft.com/office/powerpoint/2012/main" timeZoneBias="300"/>
      </p:ext>
    </p:extLst>
  </p:cm>
  <p:cm authorId="1" dt="2019-02-21T11:42:58.829" idx="23">
    <p:pos x="11390" y="8978"/>
    <p:text>http://www.devpedia.developexchange.com/dp/index.php?title=List_of_Satellite_Pictures</p:text>
    <p:extLst>
      <p:ext uri="{C676402C-5697-4E1C-873F-D02D1690AC5C}">
        <p15:threadingInfo xmlns:p15="http://schemas.microsoft.com/office/powerpoint/2012/main" timeZoneBias="300">
          <p15:parentCm authorId="1" idx="22"/>
        </p15:threadingInfo>
      </p:ext>
    </p:extLst>
  </p:cm>
  <p:cm authorId="1" dt="2019-02-21T11:43:03.462" idx="24">
    <p:pos x="9681" y="18785"/>
    <p:text>List Team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19-02-21T11:43:14.460" idx="25">
    <p:pos x="9681" y="18881"/>
    <p:text>https://support.office.com/en-us/article/Crop-a-picture-to-fit-in-a-shape-1CE8CF89-6A19-4EE4-82CA-4F8E81469590</p:text>
    <p:extLst>
      <p:ext uri="{C676402C-5697-4E1C-873F-D02D1690AC5C}">
        <p15:threadingInfo xmlns:p15="http://schemas.microsoft.com/office/powerpoint/2012/main" timeZoneBias="300">
          <p15:parentCm authorId="1" idx="24"/>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19-02-21T09:43:23.347" idx="1">
    <p:pos x="14317" y="552"/>
    <p:text>Project subtitle should be between 50 to 60pt font, taking up a max of 3 lines. Only shrink the text size if title cannot fit in provided text box. Align bottom line of text to provided guide.</p:text>
    <p:extLst>
      <p:ext uri="{C676402C-5697-4E1C-873F-D02D1690AC5C}">
        <p15:threadingInfo xmlns:p15="http://schemas.microsoft.com/office/powerpoint/2012/main" timeZoneBias="300"/>
      </p:ext>
    </p:extLst>
  </p:cm>
  <p:cm authorId="1" dt="2019-02-21T09:44:13.251" idx="2">
    <p:pos x="16626" y="2928"/>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19-02-21T10:24:46.938" idx="9">
    <p:pos x="1932" y="2861"/>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19-02-21T10:25:01.674" idx="10">
    <p:pos x="2062" y="5834"/>
    <p:text>The standard DEVELOP bullet style is symbol #52 in the Webdings font.</p:text>
    <p:extLst>
      <p:ext uri="{C676402C-5697-4E1C-873F-D02D1690AC5C}">
        <p15:threadingInfo xmlns:p15="http://schemas.microsoft.com/office/powerpoint/2012/main" timeZoneBias="300"/>
      </p:ext>
    </p:extLst>
  </p:cm>
  <p:cm authorId="1" dt="2019-02-21T11:43:38.912" idx="27">
    <p:pos x="3400" y="16704"/>
    <p:text>Here's where you can find pictures of the satellites:</p:text>
    <p:extLst>
      <p:ext uri="{C676402C-5697-4E1C-873F-D02D1690AC5C}">
        <p15:threadingInfo xmlns:p15="http://schemas.microsoft.com/office/powerpoint/2012/main" timeZoneBias="300"/>
      </p:ext>
    </p:extLst>
  </p:cm>
  <p:cm authorId="1" dt="2019-02-21T11:43:54.811" idx="28">
    <p:pos x="3400" y="16800"/>
    <p:text>http://www.devpedia.developexchange.com/dp/index.php?title=List_of_Satellite_Pictures</p:text>
    <p:extLst>
      <p:ext uri="{C676402C-5697-4E1C-873F-D02D1690AC5C}">
        <p15:threadingInfo xmlns:p15="http://schemas.microsoft.com/office/powerpoint/2012/main" timeZoneBias="300">
          <p15:parentCm authorId="1" idx="27"/>
        </p15:threadingInfo>
      </p:ext>
    </p:extLst>
  </p:cm>
  <p:cm authorId="1" dt="2019-02-21T11:43:58.115" idx="29">
    <p:pos x="3066" y="18841"/>
    <p:text>List Team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19-02-21T11:44:12.563" idx="30">
    <p:pos x="3066" y="18937"/>
    <p:text>https://support.office.com/en-us/article/Crop-a-picture-to-fit-in-a-shape-1CE8CF89-6A19-4EE4-82CA-4F8E81469590</p:text>
    <p:extLst>
      <p:ext uri="{C676402C-5697-4E1C-873F-D02D1690AC5C}">
        <p15:threadingInfo xmlns:p15="http://schemas.microsoft.com/office/powerpoint/2012/main" timeZoneBias="300">
          <p15:parentCm authorId="1" idx="29"/>
        </p15:threadingInfo>
      </p:ext>
    </p:extLst>
  </p:cm>
</p:cmLst>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Agriculture &amp; Food Security">
    <p:spTree>
      <p:nvGrpSpPr>
        <p:cNvPr id="1" name=""/>
        <p:cNvGrpSpPr/>
        <p:nvPr/>
      </p:nvGrpSpPr>
      <p:grpSpPr>
        <a:xfrm>
          <a:off x="0" y="0"/>
          <a:ext cx="0" cy="0"/>
          <a:chOff x="0" y="0"/>
          <a:chExt cx="0" cy="0"/>
        </a:xfrm>
      </p:grpSpPr>
      <p:sp>
        <p:nvSpPr>
          <p:cNvPr id="35" name="Rectangle 34"/>
          <p:cNvSpPr/>
          <p:nvPr userDrawn="1"/>
        </p:nvSpPr>
        <p:spPr>
          <a:xfrm>
            <a:off x="914399" y="35661599"/>
            <a:ext cx="25603201" cy="415567"/>
          </a:xfrm>
          <a:prstGeom prst="rect">
            <a:avLst/>
          </a:prstGeom>
          <a:solidFill>
            <a:srgbClr val="9299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Rectangle 154"/>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sp>
        <p:nvSpPr>
          <p:cNvPr id="157" name="Rectangle 156"/>
          <p:cNvSpPr/>
          <p:nvPr userDrawn="1"/>
        </p:nvSpPr>
        <p:spPr>
          <a:xfrm>
            <a:off x="914400" y="3662904"/>
            <a:ext cx="25623984" cy="260911"/>
          </a:xfrm>
          <a:prstGeom prst="rect">
            <a:avLst/>
          </a:prstGeom>
          <a:solidFill>
            <a:srgbClr val="9299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20" name="Text Placeholder 19"/>
          <p:cNvSpPr>
            <a:spLocks noGrp="1"/>
          </p:cNvSpPr>
          <p:nvPr>
            <p:ph type="body" sz="quarter" idx="11" hasCustomPrompt="1"/>
          </p:nvPr>
        </p:nvSpPr>
        <p:spPr>
          <a:xfrm>
            <a:off x="4704382" y="876300"/>
            <a:ext cx="18023236" cy="2171700"/>
          </a:xfrm>
        </p:spPr>
        <p:txBody>
          <a:bodyPr anchor="ctr">
            <a:normAutofit/>
          </a:bodyPr>
          <a:lstStyle>
            <a:lvl1pPr marL="0" indent="0" algn="ctr">
              <a:buNone/>
              <a:defRPr sz="5400" b="1" baseline="0">
                <a:solidFill>
                  <a:srgbClr val="9299A8"/>
                </a:solidFill>
              </a:defRPr>
            </a:lvl1pPr>
            <a:lvl2pPr marL="1371600" indent="0">
              <a:buNone/>
              <a:defRPr/>
            </a:lvl2pPr>
            <a:lvl3pPr marL="2743200" indent="0">
              <a:buNone/>
              <a:defRPr/>
            </a:lvl3pPr>
            <a:lvl4pPr marL="4114800" indent="0">
              <a:buNone/>
              <a:defRPr/>
            </a:lvl4pPr>
            <a:lvl5pPr marL="5486400" indent="0">
              <a:buNone/>
              <a:defRPr/>
            </a:lvl5pPr>
          </a:lstStyle>
          <a:p>
            <a:pPr lvl="0"/>
            <a:r>
              <a:rPr lang="en-US" dirty="0"/>
              <a:t>Project Subtitle</a:t>
            </a:r>
          </a:p>
        </p:txBody>
      </p:sp>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14400" y="34531885"/>
            <a:ext cx="4480560" cy="903722"/>
          </a:xfrm>
          <a:prstGeom prst="rect">
            <a:avLst/>
          </a:prstGeom>
        </p:spPr>
      </p:pic>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27676" y="876300"/>
            <a:ext cx="2502846" cy="2171700"/>
          </a:xfrm>
          <a:prstGeom prst="rect">
            <a:avLst/>
          </a:prstGeom>
        </p:spPr>
      </p:pic>
    </p:spTree>
    <p:extLst>
      <p:ext uri="{BB962C8B-B14F-4D97-AF65-F5344CB8AC3E}">
        <p14:creationId xmlns:p14="http://schemas.microsoft.com/office/powerpoint/2010/main" val="804774885"/>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464">
          <p15:clr>
            <a:srgbClr val="FBAE40"/>
          </p15:clr>
        </p15:guide>
        <p15:guide id="5" orient="horz" pos="2472" userDrawn="1">
          <p15:clr>
            <a:srgbClr val="FBAE40"/>
          </p15:clr>
        </p15:guide>
        <p15:guide id="6" orient="horz" pos="22296" userDrawn="1">
          <p15:clr>
            <a:srgbClr val="FBAE40"/>
          </p15:clr>
        </p15:guide>
        <p15:guide id="7" orient="horz" pos="21792" userDrawn="1">
          <p15:clr>
            <a:srgbClr val="FBAE40"/>
          </p15:clr>
        </p15:guide>
        <p15:guide id="8" pos="15552" userDrawn="1">
          <p15:clr>
            <a:srgbClr val="FBAE40"/>
          </p15:clr>
        </p15:guide>
        <p15:guide id="9" orient="horz" pos="21312" userDrawn="1">
          <p15:clr>
            <a:srgbClr val="FBAE40"/>
          </p15:clr>
        </p15:guide>
        <p15:guide id="10" pos="15264" userDrawn="1">
          <p15:clr>
            <a:srgbClr val="FBAE40"/>
          </p15:clr>
        </p15:guide>
        <p15:guide id="11" orient="horz" pos="2928" userDrawn="1">
          <p15:clr>
            <a:srgbClr val="FBAE40"/>
          </p15:clr>
        </p15:guide>
        <p15:guide id="12" pos="7776" userDrawn="1">
          <p15:clr>
            <a:srgbClr val="FBAE40"/>
          </p15:clr>
        </p15:guide>
        <p15:guide id="14" orient="horz" pos="1920" userDrawn="1">
          <p15:clr>
            <a:srgbClr val="FBAE40"/>
          </p15:clr>
        </p15:guide>
        <p15:guide id="15" orient="horz" pos="1536" userDrawn="1">
          <p15:clr>
            <a:srgbClr val="FBAE40"/>
          </p15:clr>
        </p15:guide>
        <p15:guide id="16" orient="horz" pos="960" userDrawn="1">
          <p15:clr>
            <a:srgbClr val="FBAE40"/>
          </p15:clr>
        </p15:guide>
        <p15:guide id="17" pos="8064"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9/16/2019</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62"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721960" y="4648201"/>
            <a:ext cx="1780985" cy="29222699"/>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t>Study Area</a:t>
            </a:r>
            <a:r>
              <a:rPr lang="en-US" sz="10000" dirty="0"/>
              <a:t> </a:t>
            </a:r>
            <a:r>
              <a:rPr lang="en-US" sz="9600" dirty="0"/>
              <a:t>Transportation &amp; Infrastructure</a:t>
            </a:r>
          </a:p>
        </p:txBody>
      </p:sp>
      <p:sp>
        <p:nvSpPr>
          <p:cNvPr id="14" name="Text Placeholder 16"/>
          <p:cNvSpPr txBox="1">
            <a:spLocks/>
          </p:cNvSpPr>
          <p:nvPr/>
        </p:nvSpPr>
        <p:spPr>
          <a:xfrm>
            <a:off x="12801599" y="5144429"/>
            <a:ext cx="11430001" cy="3631653"/>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299A8"/>
              </a:buClr>
            </a:pPr>
            <a:r>
              <a:rPr lang="en-US" b="1" dirty="0">
                <a:solidFill>
                  <a:srgbClr val="9299A8"/>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9299A8"/>
              </a:buClr>
            </a:pPr>
            <a:r>
              <a:rPr lang="en-US" b="1" dirty="0">
                <a:solidFill>
                  <a:srgbClr val="9299A8"/>
                </a:solidFill>
                <a:latin typeface="Garamond" panose="02020404030301010803" pitchFamily="18" charset="0"/>
              </a:rPr>
              <a:t>Objectives</a:t>
            </a:r>
            <a:r>
              <a:rPr lang="en-US" dirty="0">
                <a:solidFill>
                  <a:schemeClr val="tx1">
                    <a:lumMod val="75000"/>
                    <a:lumOff val="25000"/>
                  </a:schemeClr>
                </a:solidFill>
                <a:latin typeface="Garamond" panose="02020404030301010803" pitchFamily="18" charset="0"/>
              </a:rPr>
              <a:t> 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9299A8"/>
              </a:buClr>
            </a:pPr>
            <a:r>
              <a:rPr lang="en-US" b="1" dirty="0">
                <a:solidFill>
                  <a:srgbClr val="9299A8"/>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9299A8"/>
              </a:buClr>
            </a:pPr>
            <a:r>
              <a:rPr lang="en-US" b="1" dirty="0">
                <a:solidFill>
                  <a:srgbClr val="9299A8"/>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throughout</a:t>
            </a:r>
          </a:p>
        </p:txBody>
      </p:sp>
      <p:sp>
        <p:nvSpPr>
          <p:cNvPr id="16" name="TextBox 15"/>
          <p:cNvSpPr txBox="1"/>
          <p:nvPr/>
        </p:nvSpPr>
        <p:spPr>
          <a:xfrm>
            <a:off x="12743140" y="4489317"/>
            <a:ext cx="3127779" cy="769441"/>
          </a:xfrm>
          <a:prstGeom prst="rect">
            <a:avLst/>
          </a:prstGeom>
          <a:noFill/>
        </p:spPr>
        <p:txBody>
          <a:bodyPr wrap="none" rtlCol="0">
            <a:spAutoFit/>
          </a:bodyPr>
          <a:lstStyle/>
          <a:p>
            <a:r>
              <a:rPr lang="en-US" sz="4400" b="1" dirty="0">
                <a:solidFill>
                  <a:srgbClr val="9299A8"/>
                </a:solidFill>
                <a:latin typeface="Century Gothic" panose="020B0502020202020204" pitchFamily="34" charset="0"/>
              </a:rPr>
              <a:t>Objectives</a:t>
            </a:r>
          </a:p>
        </p:txBody>
      </p:sp>
      <p:sp>
        <p:nvSpPr>
          <p:cNvPr id="10" name="Text Placeholder 16"/>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7" name="TextBox 16"/>
          <p:cNvSpPr txBox="1"/>
          <p:nvPr/>
        </p:nvSpPr>
        <p:spPr>
          <a:xfrm>
            <a:off x="868453" y="8531247"/>
            <a:ext cx="3849131" cy="769441"/>
          </a:xfrm>
          <a:prstGeom prst="rect">
            <a:avLst/>
          </a:prstGeom>
          <a:noFill/>
        </p:spPr>
        <p:txBody>
          <a:bodyPr wrap="none" rtlCol="0" anchor="ctr">
            <a:spAutoFit/>
          </a:bodyPr>
          <a:lstStyle/>
          <a:p>
            <a:r>
              <a:rPr lang="en-US" sz="4400" b="1" dirty="0">
                <a:solidFill>
                  <a:srgbClr val="9299A8"/>
                </a:solidFill>
                <a:latin typeface="Century Gothic" panose="020B0502020202020204" pitchFamily="34" charset="0"/>
              </a:rPr>
              <a:t>Methodology</a:t>
            </a:r>
          </a:p>
        </p:txBody>
      </p:sp>
      <p:sp>
        <p:nvSpPr>
          <p:cNvPr id="11" name="Text Placeholder 16"/>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8" name="TextBox 17"/>
          <p:cNvSpPr txBox="1"/>
          <p:nvPr/>
        </p:nvSpPr>
        <p:spPr>
          <a:xfrm>
            <a:off x="868453" y="21733563"/>
            <a:ext cx="3172663" cy="769441"/>
          </a:xfrm>
          <a:prstGeom prst="rect">
            <a:avLst/>
          </a:prstGeom>
          <a:noFill/>
        </p:spPr>
        <p:txBody>
          <a:bodyPr wrap="none" rtlCol="0" anchor="ctr">
            <a:spAutoFit/>
          </a:bodyPr>
          <a:lstStyle/>
          <a:p>
            <a:r>
              <a:rPr lang="en-US" sz="4400" b="1" dirty="0">
                <a:solidFill>
                  <a:srgbClr val="9299A8"/>
                </a:solidFill>
                <a:latin typeface="Century Gothic" panose="020B0502020202020204" pitchFamily="34" charset="0"/>
              </a:rPr>
              <a:t>Study Area</a:t>
            </a:r>
          </a:p>
        </p:txBody>
      </p:sp>
      <p:sp>
        <p:nvSpPr>
          <p:cNvPr id="12" name="Text Placeholder 16"/>
          <p:cNvSpPr txBox="1">
            <a:spLocks/>
          </p:cNvSpPr>
          <p:nvPr/>
        </p:nvSpPr>
        <p:spPr>
          <a:xfrm>
            <a:off x="12801599" y="10034618"/>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9" name="TextBox 18"/>
          <p:cNvSpPr txBox="1"/>
          <p:nvPr/>
        </p:nvSpPr>
        <p:spPr>
          <a:xfrm>
            <a:off x="12743140" y="9321880"/>
            <a:ext cx="5272597" cy="769441"/>
          </a:xfrm>
          <a:prstGeom prst="rect">
            <a:avLst/>
          </a:prstGeom>
          <a:noFill/>
        </p:spPr>
        <p:txBody>
          <a:bodyPr wrap="none" rtlCol="0">
            <a:spAutoFit/>
          </a:bodyPr>
          <a:lstStyle/>
          <a:p>
            <a:r>
              <a:rPr lang="en-US" sz="4400" b="1" dirty="0">
                <a:solidFill>
                  <a:srgbClr val="9299A8"/>
                </a:solidFill>
                <a:latin typeface="Century Gothic" panose="020B0502020202020204" pitchFamily="34" charset="0"/>
              </a:rPr>
              <a:t>Earth Observations</a:t>
            </a:r>
          </a:p>
        </p:txBody>
      </p:sp>
      <p:sp>
        <p:nvSpPr>
          <p:cNvPr id="8" name="Text Placeholder 16"/>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20" name="TextBox 19"/>
          <p:cNvSpPr txBox="1"/>
          <p:nvPr/>
        </p:nvSpPr>
        <p:spPr>
          <a:xfrm>
            <a:off x="12743140" y="12164771"/>
            <a:ext cx="2012089" cy="769441"/>
          </a:xfrm>
          <a:prstGeom prst="rect">
            <a:avLst/>
          </a:prstGeom>
          <a:noFill/>
        </p:spPr>
        <p:txBody>
          <a:bodyPr wrap="none" rtlCol="0">
            <a:spAutoFit/>
          </a:bodyPr>
          <a:lstStyle/>
          <a:p>
            <a:r>
              <a:rPr lang="en-US" sz="4400" b="1" dirty="0">
                <a:solidFill>
                  <a:srgbClr val="9299A8"/>
                </a:solidFill>
                <a:latin typeface="Century Gothic" panose="020B0502020202020204" pitchFamily="34" charset="0"/>
              </a:rPr>
              <a:t>Results</a:t>
            </a:r>
          </a:p>
        </p:txBody>
      </p:sp>
      <p:sp>
        <p:nvSpPr>
          <p:cNvPr id="9" name="Text Placeholder 16"/>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299A8"/>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9299A8"/>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21" name="TextBox 20"/>
          <p:cNvSpPr txBox="1"/>
          <p:nvPr/>
        </p:nvSpPr>
        <p:spPr>
          <a:xfrm>
            <a:off x="12710483" y="23268363"/>
            <a:ext cx="3486852" cy="769441"/>
          </a:xfrm>
          <a:prstGeom prst="rect">
            <a:avLst/>
          </a:prstGeom>
          <a:noFill/>
        </p:spPr>
        <p:txBody>
          <a:bodyPr wrap="none" rtlCol="0">
            <a:spAutoFit/>
          </a:bodyPr>
          <a:lstStyle/>
          <a:p>
            <a:r>
              <a:rPr lang="en-US" sz="4400" b="1" dirty="0">
                <a:solidFill>
                  <a:srgbClr val="9299A8"/>
                </a:solidFill>
                <a:latin typeface="Century Gothic" panose="020B0502020202020204" pitchFamily="34" charset="0"/>
              </a:rPr>
              <a:t>Conclusions</a:t>
            </a:r>
          </a:p>
        </p:txBody>
      </p:sp>
      <p:sp>
        <p:nvSpPr>
          <p:cNvPr id="7" name="Text Placeholder 16"/>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or former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22" name="TextBox 21"/>
          <p:cNvSpPr txBox="1"/>
          <p:nvPr/>
        </p:nvSpPr>
        <p:spPr>
          <a:xfrm>
            <a:off x="12743140" y="29869891"/>
            <a:ext cx="5687776" cy="769441"/>
          </a:xfrm>
          <a:prstGeom prst="rect">
            <a:avLst/>
          </a:prstGeom>
          <a:noFill/>
        </p:spPr>
        <p:txBody>
          <a:bodyPr wrap="none" rtlCol="0">
            <a:spAutoFit/>
          </a:bodyPr>
          <a:lstStyle/>
          <a:p>
            <a:r>
              <a:rPr lang="en-US" sz="4400" b="1" dirty="0">
                <a:solidFill>
                  <a:srgbClr val="9299A8"/>
                </a:solidFill>
                <a:latin typeface="Century Gothic" panose="020B0502020202020204" pitchFamily="34" charset="0"/>
              </a:rPr>
              <a:t>Acknowledgements</a:t>
            </a:r>
          </a:p>
        </p:txBody>
      </p:sp>
      <p:sp>
        <p:nvSpPr>
          <p:cNvPr id="6" name="Text Placeholder 16"/>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3" name="TextBox 22"/>
          <p:cNvSpPr txBox="1"/>
          <p:nvPr/>
        </p:nvSpPr>
        <p:spPr>
          <a:xfrm>
            <a:off x="12743140" y="26722615"/>
            <a:ext cx="4403770" cy="769441"/>
          </a:xfrm>
          <a:prstGeom prst="rect">
            <a:avLst/>
          </a:prstGeom>
          <a:noFill/>
        </p:spPr>
        <p:txBody>
          <a:bodyPr wrap="none" rtlCol="0">
            <a:spAutoFit/>
          </a:bodyPr>
          <a:lstStyle/>
          <a:p>
            <a:r>
              <a:rPr lang="en-US" sz="4400" b="1" dirty="0">
                <a:solidFill>
                  <a:srgbClr val="9299A8"/>
                </a:solidFill>
                <a:latin typeface="Century Gothic" panose="020B0502020202020204" pitchFamily="34" charset="0"/>
              </a:rPr>
              <a:t>Project Partners</a:t>
            </a:r>
          </a:p>
        </p:txBody>
      </p:sp>
      <p:sp>
        <p:nvSpPr>
          <p:cNvPr id="24" name="TextBox 23"/>
          <p:cNvSpPr txBox="1"/>
          <p:nvPr/>
        </p:nvSpPr>
        <p:spPr>
          <a:xfrm>
            <a:off x="868453" y="29869891"/>
            <a:ext cx="4542503" cy="769441"/>
          </a:xfrm>
          <a:prstGeom prst="rect">
            <a:avLst/>
          </a:prstGeom>
          <a:noFill/>
        </p:spPr>
        <p:txBody>
          <a:bodyPr wrap="none" rtlCol="0" anchor="ctr">
            <a:spAutoFit/>
          </a:bodyPr>
          <a:lstStyle/>
          <a:p>
            <a:r>
              <a:rPr lang="en-US" sz="4400" b="1" dirty="0">
                <a:solidFill>
                  <a:srgbClr val="9299A8"/>
                </a:solidFill>
                <a:latin typeface="Century Gothic" panose="020B0502020202020204" pitchFamily="34" charset="0"/>
              </a:rPr>
              <a:t>Team Members</a:t>
            </a:r>
          </a:p>
        </p:txBody>
      </p:sp>
      <p:sp>
        <p:nvSpPr>
          <p:cNvPr id="43" name="Text Placeholder 42"/>
          <p:cNvSpPr>
            <a:spLocks noGrp="1"/>
          </p:cNvSpPr>
          <p:nvPr>
            <p:ph type="body" sz="quarter" idx="11"/>
          </p:nvPr>
        </p:nvSpPr>
        <p:spPr>
          <a:xfrm>
            <a:off x="4704382" y="876300"/>
            <a:ext cx="18023236" cy="2171700"/>
          </a:xfrm>
        </p:spPr>
        <p:txBody>
          <a:bodyPr/>
          <a:lstStyle/>
          <a:p>
            <a:endParaRPr lang="en-US" dirty="0"/>
          </a:p>
        </p:txBody>
      </p:sp>
      <p:sp>
        <p:nvSpPr>
          <p:cNvPr id="44" name="Text Placeholder 11"/>
          <p:cNvSpPr txBox="1">
            <a:spLocks/>
          </p:cNvSpPr>
          <p:nvPr/>
        </p:nvSpPr>
        <p:spPr>
          <a:xfrm>
            <a:off x="14592300" y="34594801"/>
            <a:ext cx="11925301" cy="800100"/>
          </a:xfrm>
          <a:prstGeom prst="rect">
            <a:avLst/>
          </a:prstGeom>
        </p:spPr>
        <p:txBody>
          <a:bodyPr wrap="none" anchor="ct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5200" dirty="0"/>
              <a:t> Node – Location (e.g. Virginia – Langley) | </a:t>
            </a:r>
            <a:r>
              <a:rPr lang="en-US" sz="5200" spc="100" dirty="0" smtClean="0"/>
              <a:t>Fall</a:t>
            </a:r>
            <a:r>
              <a:rPr lang="en-US" sz="5200" dirty="0" smtClean="0"/>
              <a:t> </a:t>
            </a:r>
            <a:r>
              <a:rPr lang="en-US" sz="5200" dirty="0"/>
              <a:t>2019</a:t>
            </a:r>
          </a:p>
        </p:txBody>
      </p:sp>
      <p:sp>
        <p:nvSpPr>
          <p:cNvPr id="36" name="TextBox 35"/>
          <p:cNvSpPr txBox="1"/>
          <p:nvPr/>
        </p:nvSpPr>
        <p:spPr>
          <a:xfrm>
            <a:off x="914400" y="11639345"/>
            <a:ext cx="11430000" cy="9782832"/>
          </a:xfrm>
          <a:prstGeom prst="rect">
            <a:avLst/>
          </a:prstGeom>
          <a:solidFill>
            <a:srgbClr val="9299A8"/>
          </a:solidFill>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37" name="TextBox 36"/>
          <p:cNvSpPr txBox="1"/>
          <p:nvPr/>
        </p:nvSpPr>
        <p:spPr>
          <a:xfrm>
            <a:off x="12801600" y="15568206"/>
            <a:ext cx="11430000" cy="7338115"/>
          </a:xfrm>
          <a:prstGeom prst="rect">
            <a:avLst/>
          </a:prstGeom>
          <a:solidFill>
            <a:srgbClr val="9299A8"/>
          </a:solidFill>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38" name="TextBox 37"/>
          <p:cNvSpPr txBox="1"/>
          <p:nvPr/>
        </p:nvSpPr>
        <p:spPr>
          <a:xfrm>
            <a:off x="934818" y="24525514"/>
            <a:ext cx="11409581" cy="5183763"/>
          </a:xfrm>
          <a:prstGeom prst="rect">
            <a:avLst/>
          </a:prstGeom>
          <a:solidFill>
            <a:srgbClr val="9299A8"/>
          </a:solidFill>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grpSp>
        <p:nvGrpSpPr>
          <p:cNvPr id="3" name="Group 2"/>
          <p:cNvGrpSpPr/>
          <p:nvPr/>
        </p:nvGrpSpPr>
        <p:grpSpPr>
          <a:xfrm>
            <a:off x="844023" y="30792850"/>
            <a:ext cx="2834640" cy="3091533"/>
            <a:chOff x="844023" y="30799944"/>
            <a:chExt cx="2834640" cy="3091533"/>
          </a:xfrm>
        </p:grpSpPr>
        <p:pic>
          <p:nvPicPr>
            <p:cNvPr id="39" name="Picture 38"/>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209783" y="30799944"/>
              <a:ext cx="2103120" cy="2103120"/>
            </a:xfrm>
            <a:prstGeom prst="rect">
              <a:avLst/>
            </a:prstGeom>
          </p:spPr>
        </p:pic>
        <p:sp>
          <p:nvSpPr>
            <p:cNvPr id="70" name="Text Placeholder 16"/>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5" name="Group 4"/>
          <p:cNvGrpSpPr/>
          <p:nvPr/>
        </p:nvGrpSpPr>
        <p:grpSpPr>
          <a:xfrm>
            <a:off x="6683239" y="30792850"/>
            <a:ext cx="2834640" cy="2683128"/>
            <a:chOff x="6683239" y="30792850"/>
            <a:chExt cx="2834640" cy="2683128"/>
          </a:xfrm>
        </p:grpSpPr>
        <p:pic>
          <p:nvPicPr>
            <p:cNvPr id="41" name="Picture 40"/>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7048999" y="30792850"/>
              <a:ext cx="2103120" cy="2103120"/>
            </a:xfrm>
            <a:prstGeom prst="rect">
              <a:avLst/>
            </a:prstGeom>
          </p:spPr>
        </p:pic>
        <p:sp>
          <p:nvSpPr>
            <p:cNvPr id="73" name="Text Placeholder 16"/>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13" name="Group 12"/>
          <p:cNvGrpSpPr/>
          <p:nvPr/>
        </p:nvGrpSpPr>
        <p:grpSpPr>
          <a:xfrm>
            <a:off x="9602847" y="30792850"/>
            <a:ext cx="2834640" cy="2672616"/>
            <a:chOff x="9602847" y="30803362"/>
            <a:chExt cx="2834640" cy="2672616"/>
          </a:xfrm>
        </p:grpSpPr>
        <p:pic>
          <p:nvPicPr>
            <p:cNvPr id="42" name="Picture 41"/>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9968607" y="30803362"/>
              <a:ext cx="2103120" cy="2103120"/>
            </a:xfrm>
            <a:prstGeom prst="rect">
              <a:avLst/>
            </a:prstGeom>
          </p:spPr>
        </p:pic>
        <p:sp>
          <p:nvSpPr>
            <p:cNvPr id="76" name="Text Placeholder 16"/>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4" name="Group 3"/>
          <p:cNvGrpSpPr/>
          <p:nvPr/>
        </p:nvGrpSpPr>
        <p:grpSpPr>
          <a:xfrm>
            <a:off x="3763631" y="30792850"/>
            <a:ext cx="2834640" cy="2683128"/>
            <a:chOff x="3763631" y="30792850"/>
            <a:chExt cx="2834640" cy="2683128"/>
          </a:xfrm>
        </p:grpSpPr>
        <p:pic>
          <p:nvPicPr>
            <p:cNvPr id="40" name="Picture 39"/>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4129391" y="30792850"/>
              <a:ext cx="2103120" cy="2103120"/>
            </a:xfrm>
            <a:prstGeom prst="rect">
              <a:avLst/>
            </a:prstGeom>
          </p:spPr>
        </p:pic>
        <p:sp>
          <p:nvSpPr>
            <p:cNvPr id="79" name="Text Placeholder 16"/>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
        <p:nvSpPr>
          <p:cNvPr id="81" name="Text Placeholder 16"/>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82" name="TextBox 81"/>
          <p:cNvSpPr txBox="1"/>
          <p:nvPr/>
        </p:nvSpPr>
        <p:spPr>
          <a:xfrm>
            <a:off x="878674" y="4484915"/>
            <a:ext cx="2475358" cy="769441"/>
          </a:xfrm>
          <a:prstGeom prst="rect">
            <a:avLst/>
          </a:prstGeom>
          <a:noFill/>
        </p:spPr>
        <p:txBody>
          <a:bodyPr wrap="none" rtlCol="0">
            <a:spAutoFit/>
          </a:bodyPr>
          <a:lstStyle/>
          <a:p>
            <a:r>
              <a:rPr lang="en-US" sz="4400" b="1" dirty="0">
                <a:solidFill>
                  <a:srgbClr val="9299A8"/>
                </a:solidFill>
                <a:latin typeface="Century Gothic" panose="020B0502020202020204" pitchFamily="34" charset="0"/>
              </a:rPr>
              <a:t>Abstract</a:t>
            </a:r>
          </a:p>
        </p:txBody>
      </p:sp>
    </p:spTree>
    <p:extLst>
      <p:ext uri="{BB962C8B-B14F-4D97-AF65-F5344CB8AC3E}">
        <p14:creationId xmlns:p14="http://schemas.microsoft.com/office/powerpoint/2010/main" val="36882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721960" y="4648201"/>
            <a:ext cx="1780985" cy="29222699"/>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400" b="1" dirty="0"/>
              <a:t>Study Area</a:t>
            </a:r>
            <a:r>
              <a:rPr lang="en-US" sz="10400" dirty="0"/>
              <a:t> </a:t>
            </a:r>
            <a:r>
              <a:rPr lang="en-US" sz="10000" dirty="0"/>
              <a:t>Transportation &amp; Infrastructure</a:t>
            </a:r>
          </a:p>
        </p:txBody>
      </p:sp>
      <p:sp>
        <p:nvSpPr>
          <p:cNvPr id="15" name="TextBox 14"/>
          <p:cNvSpPr txBox="1"/>
          <p:nvPr/>
        </p:nvSpPr>
        <p:spPr>
          <a:xfrm>
            <a:off x="878674" y="4484915"/>
            <a:ext cx="2475358" cy="769441"/>
          </a:xfrm>
          <a:prstGeom prst="rect">
            <a:avLst/>
          </a:prstGeom>
          <a:noFill/>
        </p:spPr>
        <p:txBody>
          <a:bodyPr wrap="none" rtlCol="0">
            <a:spAutoFit/>
          </a:bodyPr>
          <a:lstStyle/>
          <a:p>
            <a:r>
              <a:rPr lang="en-US" sz="4400" b="1" dirty="0">
                <a:solidFill>
                  <a:srgbClr val="9299A8"/>
                </a:solidFill>
                <a:latin typeface="Century Gothic" panose="020B0502020202020204" pitchFamily="34" charset="0"/>
              </a:rPr>
              <a:t>Abstract</a:t>
            </a:r>
          </a:p>
        </p:txBody>
      </p:sp>
      <p:sp>
        <p:nvSpPr>
          <p:cNvPr id="14" name="Text Placeholder 16"/>
          <p:cNvSpPr txBox="1">
            <a:spLocks/>
          </p:cNvSpPr>
          <p:nvPr/>
        </p:nvSpPr>
        <p:spPr>
          <a:xfrm>
            <a:off x="914399" y="9475394"/>
            <a:ext cx="11430000" cy="3864792"/>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299A8"/>
              </a:buClr>
            </a:pPr>
            <a:r>
              <a:rPr lang="en-US" b="1" dirty="0">
                <a:solidFill>
                  <a:srgbClr val="9299A8"/>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9299A8"/>
              </a:buClr>
            </a:pPr>
            <a:r>
              <a:rPr lang="en-US" b="1" dirty="0">
                <a:solidFill>
                  <a:srgbClr val="9299A8"/>
                </a:solidFill>
                <a:latin typeface="Garamond" panose="02020404030301010803" pitchFamily="18" charset="0"/>
              </a:rPr>
              <a:t>Objectives</a:t>
            </a:r>
            <a:r>
              <a:rPr lang="en-US" dirty="0">
                <a:solidFill>
                  <a:schemeClr val="tx1">
                    <a:lumMod val="75000"/>
                    <a:lumOff val="25000"/>
                  </a:schemeClr>
                </a:solidFill>
                <a:latin typeface="Garamond" panose="02020404030301010803" pitchFamily="18" charset="0"/>
              </a:rPr>
              <a:t> 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9299A8"/>
              </a:buClr>
            </a:pPr>
            <a:r>
              <a:rPr lang="en-US" b="1" dirty="0">
                <a:solidFill>
                  <a:srgbClr val="9299A8"/>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9299A8"/>
              </a:buClr>
            </a:pPr>
            <a:r>
              <a:rPr lang="en-US" b="1" dirty="0">
                <a:solidFill>
                  <a:srgbClr val="9299A8"/>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throughout</a:t>
            </a:r>
          </a:p>
        </p:txBody>
      </p:sp>
      <p:sp>
        <p:nvSpPr>
          <p:cNvPr id="16" name="TextBox 15"/>
          <p:cNvSpPr txBox="1"/>
          <p:nvPr/>
        </p:nvSpPr>
        <p:spPr>
          <a:xfrm>
            <a:off x="973927" y="8736672"/>
            <a:ext cx="3127779" cy="769441"/>
          </a:xfrm>
          <a:prstGeom prst="rect">
            <a:avLst/>
          </a:prstGeom>
          <a:noFill/>
        </p:spPr>
        <p:txBody>
          <a:bodyPr wrap="none" rtlCol="0">
            <a:spAutoFit/>
          </a:bodyPr>
          <a:lstStyle/>
          <a:p>
            <a:r>
              <a:rPr lang="en-US" sz="4400" b="1" dirty="0">
                <a:solidFill>
                  <a:srgbClr val="9299A8"/>
                </a:solidFill>
                <a:latin typeface="Century Gothic" panose="020B0502020202020204" pitchFamily="34" charset="0"/>
              </a:rPr>
              <a:t>Objectives</a:t>
            </a:r>
          </a:p>
        </p:txBody>
      </p:sp>
      <p:sp>
        <p:nvSpPr>
          <p:cNvPr id="10" name="Text Placeholder 16"/>
          <p:cNvSpPr txBox="1">
            <a:spLocks/>
          </p:cNvSpPr>
          <p:nvPr/>
        </p:nvSpPr>
        <p:spPr>
          <a:xfrm>
            <a:off x="12896411" y="9475394"/>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7" name="TextBox 16"/>
          <p:cNvSpPr txBox="1"/>
          <p:nvPr/>
        </p:nvSpPr>
        <p:spPr>
          <a:xfrm>
            <a:off x="12825965" y="8736672"/>
            <a:ext cx="3849131" cy="769441"/>
          </a:xfrm>
          <a:prstGeom prst="rect">
            <a:avLst/>
          </a:prstGeom>
          <a:noFill/>
        </p:spPr>
        <p:txBody>
          <a:bodyPr wrap="none" rtlCol="0">
            <a:spAutoFit/>
          </a:bodyPr>
          <a:lstStyle/>
          <a:p>
            <a:r>
              <a:rPr lang="en-US" sz="4400" b="1" dirty="0">
                <a:solidFill>
                  <a:srgbClr val="9299A8"/>
                </a:solidFill>
                <a:latin typeface="Century Gothic" panose="020B0502020202020204" pitchFamily="34" charset="0"/>
              </a:rPr>
              <a:t>Methodology</a:t>
            </a:r>
          </a:p>
        </p:txBody>
      </p:sp>
      <p:sp>
        <p:nvSpPr>
          <p:cNvPr id="11" name="Text Placeholder 16"/>
          <p:cNvSpPr txBox="1">
            <a:spLocks/>
          </p:cNvSpPr>
          <p:nvPr/>
        </p:nvSpPr>
        <p:spPr>
          <a:xfrm>
            <a:off x="12896411"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8" name="TextBox 17"/>
          <p:cNvSpPr txBox="1"/>
          <p:nvPr/>
        </p:nvSpPr>
        <p:spPr>
          <a:xfrm>
            <a:off x="12825965" y="4484915"/>
            <a:ext cx="3172663" cy="769441"/>
          </a:xfrm>
          <a:prstGeom prst="rect">
            <a:avLst/>
          </a:prstGeom>
          <a:noFill/>
        </p:spPr>
        <p:txBody>
          <a:bodyPr wrap="none" rtlCol="0">
            <a:spAutoFit/>
          </a:bodyPr>
          <a:lstStyle/>
          <a:p>
            <a:r>
              <a:rPr lang="en-US" sz="4400" b="1" dirty="0">
                <a:solidFill>
                  <a:srgbClr val="9299A8"/>
                </a:solidFill>
                <a:latin typeface="Century Gothic" panose="020B0502020202020204" pitchFamily="34" charset="0"/>
              </a:rPr>
              <a:t>Study Area</a:t>
            </a:r>
          </a:p>
        </p:txBody>
      </p:sp>
      <p:sp>
        <p:nvSpPr>
          <p:cNvPr id="12" name="Text Placeholder 16"/>
          <p:cNvSpPr txBox="1">
            <a:spLocks/>
          </p:cNvSpPr>
          <p:nvPr/>
        </p:nvSpPr>
        <p:spPr>
          <a:xfrm>
            <a:off x="12896411"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9" name="TextBox 18"/>
          <p:cNvSpPr txBox="1"/>
          <p:nvPr/>
        </p:nvSpPr>
        <p:spPr>
          <a:xfrm>
            <a:off x="12825965" y="14082593"/>
            <a:ext cx="5272597" cy="769441"/>
          </a:xfrm>
          <a:prstGeom prst="rect">
            <a:avLst/>
          </a:prstGeom>
          <a:noFill/>
        </p:spPr>
        <p:txBody>
          <a:bodyPr wrap="none" rtlCol="0">
            <a:spAutoFit/>
          </a:bodyPr>
          <a:lstStyle/>
          <a:p>
            <a:r>
              <a:rPr lang="en-US" sz="4400" b="1" dirty="0">
                <a:solidFill>
                  <a:srgbClr val="9299A8"/>
                </a:solidFill>
                <a:latin typeface="Century Gothic" panose="020B0502020202020204" pitchFamily="34" charset="0"/>
              </a:rPr>
              <a:t>Earth Observations</a:t>
            </a:r>
          </a:p>
        </p:txBody>
      </p:sp>
      <p:sp>
        <p:nvSpPr>
          <p:cNvPr id="8" name="Text Placeholder 16"/>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20" name="TextBox 19"/>
          <p:cNvSpPr txBox="1"/>
          <p:nvPr/>
        </p:nvSpPr>
        <p:spPr>
          <a:xfrm>
            <a:off x="973927" y="14082593"/>
            <a:ext cx="2012089" cy="769441"/>
          </a:xfrm>
          <a:prstGeom prst="rect">
            <a:avLst/>
          </a:prstGeom>
          <a:noFill/>
        </p:spPr>
        <p:txBody>
          <a:bodyPr wrap="none" rtlCol="0">
            <a:spAutoFit/>
          </a:bodyPr>
          <a:lstStyle/>
          <a:p>
            <a:r>
              <a:rPr lang="en-US" sz="4400" b="1" dirty="0">
                <a:solidFill>
                  <a:srgbClr val="9299A8"/>
                </a:solidFill>
                <a:latin typeface="Century Gothic" panose="020B0502020202020204" pitchFamily="34" charset="0"/>
              </a:rPr>
              <a:t>Results</a:t>
            </a:r>
          </a:p>
        </p:txBody>
      </p:sp>
      <p:sp>
        <p:nvSpPr>
          <p:cNvPr id="9" name="Text Placeholder 16"/>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299A8"/>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9299A8"/>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21" name="TextBox 20"/>
          <p:cNvSpPr txBox="1"/>
          <p:nvPr/>
        </p:nvSpPr>
        <p:spPr>
          <a:xfrm>
            <a:off x="973927" y="26069475"/>
            <a:ext cx="3486852" cy="769441"/>
          </a:xfrm>
          <a:prstGeom prst="rect">
            <a:avLst/>
          </a:prstGeom>
          <a:noFill/>
        </p:spPr>
        <p:txBody>
          <a:bodyPr wrap="none" rtlCol="0">
            <a:spAutoFit/>
          </a:bodyPr>
          <a:lstStyle/>
          <a:p>
            <a:r>
              <a:rPr lang="en-US" sz="4400" b="1" dirty="0">
                <a:solidFill>
                  <a:srgbClr val="9299A8"/>
                </a:solidFill>
                <a:latin typeface="Century Gothic" panose="020B0502020202020204" pitchFamily="34" charset="0"/>
              </a:rPr>
              <a:t>Conclusions</a:t>
            </a:r>
          </a:p>
        </p:txBody>
      </p:sp>
      <p:sp>
        <p:nvSpPr>
          <p:cNvPr id="7" name="Text Placeholder 16"/>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or former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22" name="TextBox 21"/>
          <p:cNvSpPr txBox="1"/>
          <p:nvPr/>
        </p:nvSpPr>
        <p:spPr>
          <a:xfrm>
            <a:off x="973927" y="29800569"/>
            <a:ext cx="5687776" cy="769441"/>
          </a:xfrm>
          <a:prstGeom prst="rect">
            <a:avLst/>
          </a:prstGeom>
          <a:noFill/>
        </p:spPr>
        <p:txBody>
          <a:bodyPr wrap="none" rtlCol="0">
            <a:spAutoFit/>
          </a:bodyPr>
          <a:lstStyle/>
          <a:p>
            <a:r>
              <a:rPr lang="en-US" sz="4400" b="1" dirty="0">
                <a:solidFill>
                  <a:srgbClr val="9299A8"/>
                </a:solidFill>
                <a:latin typeface="Century Gothic" panose="020B0502020202020204" pitchFamily="34" charset="0"/>
              </a:rPr>
              <a:t>Acknowledgements</a:t>
            </a:r>
          </a:p>
        </p:txBody>
      </p:sp>
      <p:sp>
        <p:nvSpPr>
          <p:cNvPr id="6" name="Text Placeholder 16"/>
          <p:cNvSpPr txBox="1">
            <a:spLocks/>
          </p:cNvSpPr>
          <p:nvPr/>
        </p:nvSpPr>
        <p:spPr>
          <a:xfrm>
            <a:off x="12896411"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3" name="TextBox 22"/>
          <p:cNvSpPr txBox="1"/>
          <p:nvPr/>
        </p:nvSpPr>
        <p:spPr>
          <a:xfrm>
            <a:off x="12825965" y="26069475"/>
            <a:ext cx="4403770" cy="769441"/>
          </a:xfrm>
          <a:prstGeom prst="rect">
            <a:avLst/>
          </a:prstGeom>
          <a:noFill/>
        </p:spPr>
        <p:txBody>
          <a:bodyPr wrap="none" rtlCol="0">
            <a:spAutoFit/>
          </a:bodyPr>
          <a:lstStyle/>
          <a:p>
            <a:r>
              <a:rPr lang="en-US" sz="4400" b="1" dirty="0">
                <a:solidFill>
                  <a:srgbClr val="9299A8"/>
                </a:solidFill>
                <a:latin typeface="Century Gothic" panose="020B0502020202020204" pitchFamily="34" charset="0"/>
              </a:rPr>
              <a:t>Project Partners</a:t>
            </a:r>
          </a:p>
        </p:txBody>
      </p:sp>
      <p:sp>
        <p:nvSpPr>
          <p:cNvPr id="24" name="TextBox 23"/>
          <p:cNvSpPr txBox="1"/>
          <p:nvPr/>
        </p:nvSpPr>
        <p:spPr>
          <a:xfrm>
            <a:off x="12825965" y="29800569"/>
            <a:ext cx="4542503" cy="769441"/>
          </a:xfrm>
          <a:prstGeom prst="rect">
            <a:avLst/>
          </a:prstGeom>
          <a:noFill/>
        </p:spPr>
        <p:txBody>
          <a:bodyPr wrap="none" rtlCol="0">
            <a:spAutoFit/>
          </a:bodyPr>
          <a:lstStyle/>
          <a:p>
            <a:r>
              <a:rPr lang="en-US" sz="4400" b="1" dirty="0">
                <a:solidFill>
                  <a:srgbClr val="9299A8"/>
                </a:solidFill>
                <a:latin typeface="Century Gothic" panose="020B0502020202020204" pitchFamily="34" charset="0"/>
              </a:rPr>
              <a:t>Team Members</a:t>
            </a:r>
          </a:p>
        </p:txBody>
      </p:sp>
      <p:sp>
        <p:nvSpPr>
          <p:cNvPr id="43" name="Text Placeholder 42"/>
          <p:cNvSpPr>
            <a:spLocks noGrp="1"/>
          </p:cNvSpPr>
          <p:nvPr>
            <p:ph type="body" sz="quarter" idx="11"/>
          </p:nvPr>
        </p:nvSpPr>
        <p:spPr>
          <a:xfrm>
            <a:off x="4704382" y="876300"/>
            <a:ext cx="18023236" cy="2171700"/>
          </a:xfrm>
        </p:spPr>
        <p:txBody>
          <a:bodyPr/>
          <a:lstStyle/>
          <a:p>
            <a:endParaRPr lang="en-US" dirty="0"/>
          </a:p>
        </p:txBody>
      </p:sp>
      <p:sp>
        <p:nvSpPr>
          <p:cNvPr id="44" name="Text Placeholder 11"/>
          <p:cNvSpPr txBox="1">
            <a:spLocks/>
          </p:cNvSpPr>
          <p:nvPr/>
        </p:nvSpPr>
        <p:spPr>
          <a:xfrm>
            <a:off x="14687553" y="34594801"/>
            <a:ext cx="11925301" cy="800100"/>
          </a:xfrm>
          <a:prstGeom prst="rect">
            <a:avLst/>
          </a:prstGeom>
        </p:spPr>
        <p:txBody>
          <a:bodyPr wrap="none" anchor="ct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5200" dirty="0"/>
              <a:t> Node – Location (e.g. Virginia – Langley) | </a:t>
            </a:r>
            <a:r>
              <a:rPr lang="en-US" sz="5200" spc="100" dirty="0" smtClean="0"/>
              <a:t>Fall</a:t>
            </a:r>
            <a:r>
              <a:rPr lang="en-US" sz="5200" dirty="0" smtClean="0"/>
              <a:t> </a:t>
            </a:r>
            <a:r>
              <a:rPr lang="en-US" sz="5200" dirty="0"/>
              <a:t>2019</a:t>
            </a:r>
          </a:p>
        </p:txBody>
      </p:sp>
      <p:sp>
        <p:nvSpPr>
          <p:cNvPr id="37" name="TextBox 36"/>
          <p:cNvSpPr txBox="1"/>
          <p:nvPr/>
        </p:nvSpPr>
        <p:spPr>
          <a:xfrm>
            <a:off x="914401" y="17901089"/>
            <a:ext cx="23316196" cy="7796837"/>
          </a:xfrm>
          <a:prstGeom prst="rect">
            <a:avLst/>
          </a:prstGeom>
          <a:solidFill>
            <a:srgbClr val="9299A8"/>
          </a:solidFill>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68" name="Text Placeholder 16"/>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grpSp>
        <p:nvGrpSpPr>
          <p:cNvPr id="39" name="Group 38"/>
          <p:cNvGrpSpPr/>
          <p:nvPr/>
        </p:nvGrpSpPr>
        <p:grpSpPr>
          <a:xfrm>
            <a:off x="12718523" y="30792850"/>
            <a:ext cx="2834640" cy="3091533"/>
            <a:chOff x="844023" y="30799944"/>
            <a:chExt cx="2834640" cy="3091533"/>
          </a:xfrm>
        </p:grpSpPr>
        <p:pic>
          <p:nvPicPr>
            <p:cNvPr id="40" name="Picture 39"/>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209783" y="30799944"/>
              <a:ext cx="2103120" cy="2103120"/>
            </a:xfrm>
            <a:prstGeom prst="rect">
              <a:avLst/>
            </a:prstGeom>
          </p:spPr>
        </p:pic>
        <p:sp>
          <p:nvSpPr>
            <p:cNvPr id="41" name="Text Placeholder 16"/>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42" name="Group 41"/>
          <p:cNvGrpSpPr/>
          <p:nvPr/>
        </p:nvGrpSpPr>
        <p:grpSpPr>
          <a:xfrm>
            <a:off x="18557739" y="30792850"/>
            <a:ext cx="2834640" cy="2683128"/>
            <a:chOff x="6683239" y="30792850"/>
            <a:chExt cx="2834640" cy="2683128"/>
          </a:xfrm>
        </p:grpSpPr>
        <p:pic>
          <p:nvPicPr>
            <p:cNvPr id="46" name="Picture 45"/>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7048999" y="30792850"/>
              <a:ext cx="2103120" cy="2103120"/>
            </a:xfrm>
            <a:prstGeom prst="rect">
              <a:avLst/>
            </a:prstGeom>
          </p:spPr>
        </p:pic>
        <p:sp>
          <p:nvSpPr>
            <p:cNvPr id="47" name="Text Placeholder 16"/>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48" name="Group 47"/>
          <p:cNvGrpSpPr/>
          <p:nvPr/>
        </p:nvGrpSpPr>
        <p:grpSpPr>
          <a:xfrm>
            <a:off x="21477347" y="30792850"/>
            <a:ext cx="2834640" cy="2672616"/>
            <a:chOff x="9602847" y="30803362"/>
            <a:chExt cx="2834640" cy="2672616"/>
          </a:xfrm>
        </p:grpSpPr>
        <p:pic>
          <p:nvPicPr>
            <p:cNvPr id="49" name="Picture 48"/>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9968607" y="30803362"/>
              <a:ext cx="2103120" cy="2103120"/>
            </a:xfrm>
            <a:prstGeom prst="rect">
              <a:avLst/>
            </a:prstGeom>
          </p:spPr>
        </p:pic>
        <p:sp>
          <p:nvSpPr>
            <p:cNvPr id="50" name="Text Placeholder 16"/>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51" name="Group 50"/>
          <p:cNvGrpSpPr/>
          <p:nvPr/>
        </p:nvGrpSpPr>
        <p:grpSpPr>
          <a:xfrm>
            <a:off x="15638131" y="30792850"/>
            <a:ext cx="2834640" cy="2683128"/>
            <a:chOff x="3763631" y="30792850"/>
            <a:chExt cx="2834640" cy="2683128"/>
          </a:xfrm>
        </p:grpSpPr>
        <p:pic>
          <p:nvPicPr>
            <p:cNvPr id="52" name="Picture 51"/>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4129391" y="30792850"/>
              <a:ext cx="2103120" cy="2103120"/>
            </a:xfrm>
            <a:prstGeom prst="rect">
              <a:avLst/>
            </a:prstGeom>
          </p:spPr>
        </p:pic>
        <p:sp>
          <p:nvSpPr>
            <p:cNvPr id="53" name="Text Placeholder 16"/>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Tree>
    <p:extLst>
      <p:ext uri="{BB962C8B-B14F-4D97-AF65-F5344CB8AC3E}">
        <p14:creationId xmlns:p14="http://schemas.microsoft.com/office/powerpoint/2010/main" val="3902488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721960" y="4648201"/>
            <a:ext cx="1780985" cy="29222699"/>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400" b="1" dirty="0"/>
              <a:t>Study Area</a:t>
            </a:r>
            <a:r>
              <a:rPr lang="en-US" sz="10400" dirty="0"/>
              <a:t> </a:t>
            </a:r>
            <a:r>
              <a:rPr lang="en-US" sz="10000" dirty="0"/>
              <a:t>Transportation &amp; Infrastructure</a:t>
            </a:r>
          </a:p>
        </p:txBody>
      </p:sp>
      <p:sp>
        <p:nvSpPr>
          <p:cNvPr id="14" name="Text Placeholder 16"/>
          <p:cNvSpPr txBox="1">
            <a:spLocks/>
          </p:cNvSpPr>
          <p:nvPr/>
        </p:nvSpPr>
        <p:spPr>
          <a:xfrm>
            <a:off x="914399" y="9930116"/>
            <a:ext cx="11430000" cy="3898831"/>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299A8"/>
              </a:buClr>
            </a:pPr>
            <a:r>
              <a:rPr lang="en-US" b="1" dirty="0">
                <a:solidFill>
                  <a:srgbClr val="9299A8"/>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9299A8"/>
              </a:buClr>
            </a:pPr>
            <a:r>
              <a:rPr lang="en-US" b="1" dirty="0">
                <a:solidFill>
                  <a:srgbClr val="9299A8"/>
                </a:solidFill>
                <a:latin typeface="Garamond" panose="02020404030301010803" pitchFamily="18" charset="0"/>
              </a:rPr>
              <a:t>Objectives</a:t>
            </a:r>
            <a:r>
              <a:rPr lang="en-US" dirty="0">
                <a:solidFill>
                  <a:schemeClr val="tx1">
                    <a:lumMod val="75000"/>
                    <a:lumOff val="25000"/>
                  </a:schemeClr>
                </a:solidFill>
                <a:latin typeface="Garamond" panose="02020404030301010803" pitchFamily="18" charset="0"/>
              </a:rPr>
              <a:t> 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9299A8"/>
              </a:buClr>
            </a:pPr>
            <a:r>
              <a:rPr lang="en-US" b="1" dirty="0">
                <a:solidFill>
                  <a:srgbClr val="9299A8"/>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9299A8"/>
              </a:buClr>
            </a:pPr>
            <a:r>
              <a:rPr lang="en-US" b="1" dirty="0">
                <a:solidFill>
                  <a:srgbClr val="9299A8"/>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throughout</a:t>
            </a:r>
          </a:p>
        </p:txBody>
      </p:sp>
      <p:sp>
        <p:nvSpPr>
          <p:cNvPr id="16" name="TextBox 15"/>
          <p:cNvSpPr txBox="1"/>
          <p:nvPr/>
        </p:nvSpPr>
        <p:spPr>
          <a:xfrm>
            <a:off x="868453" y="9224166"/>
            <a:ext cx="3127779" cy="769441"/>
          </a:xfrm>
          <a:prstGeom prst="rect">
            <a:avLst/>
          </a:prstGeom>
          <a:noFill/>
        </p:spPr>
        <p:txBody>
          <a:bodyPr wrap="none" rtlCol="0">
            <a:spAutoFit/>
          </a:bodyPr>
          <a:lstStyle/>
          <a:p>
            <a:r>
              <a:rPr lang="en-US" sz="4400" b="1" dirty="0">
                <a:solidFill>
                  <a:srgbClr val="9299A8"/>
                </a:solidFill>
                <a:latin typeface="Century Gothic" panose="020B0502020202020204" pitchFamily="34" charset="0"/>
              </a:rPr>
              <a:t>Objectives</a:t>
            </a:r>
          </a:p>
        </p:txBody>
      </p:sp>
      <p:sp>
        <p:nvSpPr>
          <p:cNvPr id="10" name="Text Placeholder 16"/>
          <p:cNvSpPr txBox="1">
            <a:spLocks/>
          </p:cNvSpPr>
          <p:nvPr/>
        </p:nvSpPr>
        <p:spPr>
          <a:xfrm>
            <a:off x="914399" y="17539999"/>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7" name="TextBox 16"/>
          <p:cNvSpPr txBox="1"/>
          <p:nvPr/>
        </p:nvSpPr>
        <p:spPr>
          <a:xfrm>
            <a:off x="868453" y="16801277"/>
            <a:ext cx="3849131" cy="769441"/>
          </a:xfrm>
          <a:prstGeom prst="rect">
            <a:avLst/>
          </a:prstGeom>
          <a:noFill/>
        </p:spPr>
        <p:txBody>
          <a:bodyPr wrap="none" rtlCol="0">
            <a:spAutoFit/>
          </a:bodyPr>
          <a:lstStyle/>
          <a:p>
            <a:r>
              <a:rPr lang="en-US" sz="4400" b="1" dirty="0">
                <a:solidFill>
                  <a:srgbClr val="9299A8"/>
                </a:solidFill>
                <a:latin typeface="Century Gothic" panose="020B0502020202020204" pitchFamily="34" charset="0"/>
              </a:rPr>
              <a:t>Methodology</a:t>
            </a:r>
          </a:p>
        </p:txBody>
      </p:sp>
      <p:sp>
        <p:nvSpPr>
          <p:cNvPr id="11" name="Text Placeholder 16"/>
          <p:cNvSpPr txBox="1">
            <a:spLocks/>
          </p:cNvSpPr>
          <p:nvPr/>
        </p:nvSpPr>
        <p:spPr>
          <a:xfrm>
            <a:off x="12885821" y="5136164"/>
            <a:ext cx="11345779"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8" name="TextBox 17"/>
          <p:cNvSpPr txBox="1"/>
          <p:nvPr/>
        </p:nvSpPr>
        <p:spPr>
          <a:xfrm>
            <a:off x="12779280" y="4484915"/>
            <a:ext cx="3172663" cy="769441"/>
          </a:xfrm>
          <a:prstGeom prst="rect">
            <a:avLst/>
          </a:prstGeom>
          <a:noFill/>
        </p:spPr>
        <p:txBody>
          <a:bodyPr wrap="none" rtlCol="0">
            <a:spAutoFit/>
          </a:bodyPr>
          <a:lstStyle/>
          <a:p>
            <a:r>
              <a:rPr lang="en-US" sz="4400" b="1" dirty="0">
                <a:solidFill>
                  <a:srgbClr val="9299A8"/>
                </a:solidFill>
                <a:latin typeface="Century Gothic" panose="020B0502020202020204" pitchFamily="34" charset="0"/>
              </a:rPr>
              <a:t>Study Area</a:t>
            </a:r>
          </a:p>
        </p:txBody>
      </p:sp>
      <p:sp>
        <p:nvSpPr>
          <p:cNvPr id="12" name="Text Placeholder 16"/>
          <p:cNvSpPr txBox="1">
            <a:spLocks/>
          </p:cNvSpPr>
          <p:nvPr/>
        </p:nvSpPr>
        <p:spPr>
          <a:xfrm>
            <a:off x="914399" y="27154747"/>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9" name="TextBox 18"/>
          <p:cNvSpPr txBox="1"/>
          <p:nvPr/>
        </p:nvSpPr>
        <p:spPr>
          <a:xfrm>
            <a:off x="868453" y="26486192"/>
            <a:ext cx="5272597" cy="769441"/>
          </a:xfrm>
          <a:prstGeom prst="rect">
            <a:avLst/>
          </a:prstGeom>
          <a:noFill/>
        </p:spPr>
        <p:txBody>
          <a:bodyPr wrap="none" rtlCol="0">
            <a:spAutoFit/>
          </a:bodyPr>
          <a:lstStyle/>
          <a:p>
            <a:r>
              <a:rPr lang="en-US" sz="4400" b="1" dirty="0">
                <a:solidFill>
                  <a:srgbClr val="9299A8"/>
                </a:solidFill>
                <a:latin typeface="Century Gothic" panose="020B0502020202020204" pitchFamily="34" charset="0"/>
              </a:rPr>
              <a:t>Earth Observations</a:t>
            </a:r>
          </a:p>
        </p:txBody>
      </p:sp>
      <p:sp>
        <p:nvSpPr>
          <p:cNvPr id="8" name="Text Placeholder 16"/>
          <p:cNvSpPr txBox="1">
            <a:spLocks/>
          </p:cNvSpPr>
          <p:nvPr/>
        </p:nvSpPr>
        <p:spPr>
          <a:xfrm>
            <a:off x="12801600" y="14398925"/>
            <a:ext cx="11430000"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20" name="TextBox 19"/>
          <p:cNvSpPr txBox="1"/>
          <p:nvPr/>
        </p:nvSpPr>
        <p:spPr>
          <a:xfrm>
            <a:off x="12779280" y="13705246"/>
            <a:ext cx="2012089" cy="769441"/>
          </a:xfrm>
          <a:prstGeom prst="rect">
            <a:avLst/>
          </a:prstGeom>
          <a:noFill/>
        </p:spPr>
        <p:txBody>
          <a:bodyPr wrap="none" rtlCol="0">
            <a:spAutoFit/>
          </a:bodyPr>
          <a:lstStyle/>
          <a:p>
            <a:r>
              <a:rPr lang="en-US" sz="4400" b="1" dirty="0">
                <a:solidFill>
                  <a:srgbClr val="9299A8"/>
                </a:solidFill>
                <a:latin typeface="Century Gothic" panose="020B0502020202020204" pitchFamily="34" charset="0"/>
              </a:rPr>
              <a:t>Results</a:t>
            </a:r>
          </a:p>
        </p:txBody>
      </p:sp>
      <p:sp>
        <p:nvSpPr>
          <p:cNvPr id="9" name="Text Placeholder 16"/>
          <p:cNvSpPr txBox="1">
            <a:spLocks/>
          </p:cNvSpPr>
          <p:nvPr/>
        </p:nvSpPr>
        <p:spPr>
          <a:xfrm>
            <a:off x="12801600" y="20759849"/>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299A8"/>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9299A8"/>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21" name="TextBox 20"/>
          <p:cNvSpPr txBox="1"/>
          <p:nvPr/>
        </p:nvSpPr>
        <p:spPr>
          <a:xfrm>
            <a:off x="12779280" y="20036436"/>
            <a:ext cx="3486852" cy="769441"/>
          </a:xfrm>
          <a:prstGeom prst="rect">
            <a:avLst/>
          </a:prstGeom>
          <a:noFill/>
        </p:spPr>
        <p:txBody>
          <a:bodyPr wrap="none" rtlCol="0">
            <a:spAutoFit/>
          </a:bodyPr>
          <a:lstStyle/>
          <a:p>
            <a:r>
              <a:rPr lang="en-US" sz="4400" b="1" dirty="0">
                <a:solidFill>
                  <a:srgbClr val="9299A8"/>
                </a:solidFill>
                <a:latin typeface="Century Gothic" panose="020B0502020202020204" pitchFamily="34" charset="0"/>
              </a:rPr>
              <a:t>Conclusions</a:t>
            </a:r>
          </a:p>
        </p:txBody>
      </p:sp>
      <p:sp>
        <p:nvSpPr>
          <p:cNvPr id="7" name="Text Placeholder 16"/>
          <p:cNvSpPr txBox="1">
            <a:spLocks/>
          </p:cNvSpPr>
          <p:nvPr/>
        </p:nvSpPr>
        <p:spPr>
          <a:xfrm>
            <a:off x="12801600" y="30563022"/>
            <a:ext cx="11463159"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or former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22" name="TextBox 21"/>
          <p:cNvSpPr txBox="1"/>
          <p:nvPr/>
        </p:nvSpPr>
        <p:spPr>
          <a:xfrm>
            <a:off x="12779280" y="29869891"/>
            <a:ext cx="5687776" cy="769441"/>
          </a:xfrm>
          <a:prstGeom prst="rect">
            <a:avLst/>
          </a:prstGeom>
          <a:noFill/>
        </p:spPr>
        <p:txBody>
          <a:bodyPr wrap="none" rtlCol="0">
            <a:spAutoFit/>
          </a:bodyPr>
          <a:lstStyle/>
          <a:p>
            <a:r>
              <a:rPr lang="en-US" sz="4400" b="1" dirty="0">
                <a:solidFill>
                  <a:srgbClr val="9299A8"/>
                </a:solidFill>
                <a:latin typeface="Century Gothic" panose="020B0502020202020204" pitchFamily="34" charset="0"/>
              </a:rPr>
              <a:t>Acknowledgements</a:t>
            </a:r>
          </a:p>
        </p:txBody>
      </p:sp>
      <p:sp>
        <p:nvSpPr>
          <p:cNvPr id="6" name="Text Placeholder 16"/>
          <p:cNvSpPr txBox="1">
            <a:spLocks/>
          </p:cNvSpPr>
          <p:nvPr/>
        </p:nvSpPr>
        <p:spPr>
          <a:xfrm>
            <a:off x="12801600" y="27077328"/>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3" name="TextBox 22"/>
          <p:cNvSpPr txBox="1"/>
          <p:nvPr/>
        </p:nvSpPr>
        <p:spPr>
          <a:xfrm>
            <a:off x="12779280" y="26396045"/>
            <a:ext cx="4403770" cy="769441"/>
          </a:xfrm>
          <a:prstGeom prst="rect">
            <a:avLst/>
          </a:prstGeom>
          <a:noFill/>
        </p:spPr>
        <p:txBody>
          <a:bodyPr wrap="none" rtlCol="0">
            <a:spAutoFit/>
          </a:bodyPr>
          <a:lstStyle/>
          <a:p>
            <a:r>
              <a:rPr lang="en-US" sz="4400" b="1" dirty="0">
                <a:solidFill>
                  <a:srgbClr val="9299A8"/>
                </a:solidFill>
                <a:latin typeface="Century Gothic" panose="020B0502020202020204" pitchFamily="34" charset="0"/>
              </a:rPr>
              <a:t>Project Partners</a:t>
            </a:r>
          </a:p>
        </p:txBody>
      </p:sp>
      <p:sp>
        <p:nvSpPr>
          <p:cNvPr id="24" name="TextBox 23"/>
          <p:cNvSpPr txBox="1"/>
          <p:nvPr/>
        </p:nvSpPr>
        <p:spPr>
          <a:xfrm>
            <a:off x="868453" y="29869891"/>
            <a:ext cx="4542503" cy="769441"/>
          </a:xfrm>
          <a:prstGeom prst="rect">
            <a:avLst/>
          </a:prstGeom>
          <a:noFill/>
        </p:spPr>
        <p:txBody>
          <a:bodyPr wrap="none" rtlCol="0">
            <a:spAutoFit/>
          </a:bodyPr>
          <a:lstStyle/>
          <a:p>
            <a:r>
              <a:rPr lang="en-US" sz="4400" b="1" dirty="0">
                <a:solidFill>
                  <a:srgbClr val="9299A8"/>
                </a:solidFill>
                <a:latin typeface="Century Gothic" panose="020B0502020202020204" pitchFamily="34" charset="0"/>
              </a:rPr>
              <a:t>Team Members</a:t>
            </a:r>
          </a:p>
        </p:txBody>
      </p:sp>
      <p:sp>
        <p:nvSpPr>
          <p:cNvPr id="43" name="Text Placeholder 42"/>
          <p:cNvSpPr>
            <a:spLocks noGrp="1"/>
          </p:cNvSpPr>
          <p:nvPr>
            <p:ph type="body" sz="quarter" idx="11"/>
          </p:nvPr>
        </p:nvSpPr>
        <p:spPr>
          <a:xfrm>
            <a:off x="4704382" y="876300"/>
            <a:ext cx="18023236" cy="2171700"/>
          </a:xfrm>
        </p:spPr>
        <p:txBody>
          <a:bodyPr/>
          <a:lstStyle/>
          <a:p>
            <a:endParaRPr lang="en-US" dirty="0"/>
          </a:p>
        </p:txBody>
      </p:sp>
      <p:sp>
        <p:nvSpPr>
          <p:cNvPr id="44" name="Text Placeholder 11"/>
          <p:cNvSpPr txBox="1">
            <a:spLocks/>
          </p:cNvSpPr>
          <p:nvPr/>
        </p:nvSpPr>
        <p:spPr>
          <a:xfrm>
            <a:off x="14592300" y="34594801"/>
            <a:ext cx="11925301" cy="800100"/>
          </a:xfrm>
          <a:prstGeom prst="rect">
            <a:avLst/>
          </a:prstGeom>
        </p:spPr>
        <p:txBody>
          <a:bodyPr wrap="none" anchor="ct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5200" dirty="0"/>
              <a:t> Node – Location (e.g. Virginia – Langley) | </a:t>
            </a:r>
            <a:r>
              <a:rPr lang="en-US" sz="5200" spc="100" dirty="0" smtClean="0"/>
              <a:t>Fall</a:t>
            </a:r>
            <a:r>
              <a:rPr lang="en-US" sz="5200" dirty="0" smtClean="0"/>
              <a:t> </a:t>
            </a:r>
            <a:r>
              <a:rPr lang="en-US" sz="5200" dirty="0"/>
              <a:t>2019</a:t>
            </a:r>
          </a:p>
        </p:txBody>
      </p:sp>
      <p:sp>
        <p:nvSpPr>
          <p:cNvPr id="54" name="TextBox 53"/>
          <p:cNvSpPr txBox="1"/>
          <p:nvPr/>
        </p:nvSpPr>
        <p:spPr>
          <a:xfrm>
            <a:off x="878674" y="4484915"/>
            <a:ext cx="2475358" cy="769441"/>
          </a:xfrm>
          <a:prstGeom prst="rect">
            <a:avLst/>
          </a:prstGeom>
          <a:noFill/>
        </p:spPr>
        <p:txBody>
          <a:bodyPr wrap="none" rtlCol="0">
            <a:spAutoFit/>
          </a:bodyPr>
          <a:lstStyle/>
          <a:p>
            <a:r>
              <a:rPr lang="en-US" sz="4400" b="1" dirty="0">
                <a:solidFill>
                  <a:srgbClr val="9299A8"/>
                </a:solidFill>
                <a:latin typeface="Century Gothic" panose="020B0502020202020204" pitchFamily="34" charset="0"/>
              </a:rPr>
              <a:t>Abstract</a:t>
            </a:r>
          </a:p>
        </p:txBody>
      </p:sp>
      <p:sp>
        <p:nvSpPr>
          <p:cNvPr id="55" name="Text Placeholder 16"/>
          <p:cNvSpPr txBox="1">
            <a:spLocks/>
          </p:cNvSpPr>
          <p:nvPr/>
        </p:nvSpPr>
        <p:spPr>
          <a:xfrm>
            <a:off x="914399" y="5136164"/>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grpSp>
        <p:nvGrpSpPr>
          <p:cNvPr id="36" name="Group 35"/>
          <p:cNvGrpSpPr/>
          <p:nvPr/>
        </p:nvGrpSpPr>
        <p:grpSpPr>
          <a:xfrm>
            <a:off x="844023" y="30792850"/>
            <a:ext cx="2834640" cy="3091533"/>
            <a:chOff x="844023" y="30799944"/>
            <a:chExt cx="2834640" cy="3091533"/>
          </a:xfrm>
        </p:grpSpPr>
        <p:pic>
          <p:nvPicPr>
            <p:cNvPr id="37" name="Picture 36"/>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209783" y="30799944"/>
              <a:ext cx="2103120" cy="2103120"/>
            </a:xfrm>
            <a:prstGeom prst="rect">
              <a:avLst/>
            </a:prstGeom>
          </p:spPr>
        </p:pic>
        <p:sp>
          <p:nvSpPr>
            <p:cNvPr id="38" name="Text Placeholder 16"/>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39" name="Group 38"/>
          <p:cNvGrpSpPr/>
          <p:nvPr/>
        </p:nvGrpSpPr>
        <p:grpSpPr>
          <a:xfrm>
            <a:off x="6683239" y="30792850"/>
            <a:ext cx="2834640" cy="2683128"/>
            <a:chOff x="6683239" y="30792850"/>
            <a:chExt cx="2834640" cy="2683128"/>
          </a:xfrm>
        </p:grpSpPr>
        <p:pic>
          <p:nvPicPr>
            <p:cNvPr id="40" name="Picture 39"/>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7048999" y="30792850"/>
              <a:ext cx="2103120" cy="2103120"/>
            </a:xfrm>
            <a:prstGeom prst="rect">
              <a:avLst/>
            </a:prstGeom>
          </p:spPr>
        </p:pic>
        <p:sp>
          <p:nvSpPr>
            <p:cNvPr id="41" name="Text Placeholder 16"/>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42" name="Group 41"/>
          <p:cNvGrpSpPr/>
          <p:nvPr/>
        </p:nvGrpSpPr>
        <p:grpSpPr>
          <a:xfrm>
            <a:off x="9602847" y="30792850"/>
            <a:ext cx="2834640" cy="2672616"/>
            <a:chOff x="9602847" y="30803362"/>
            <a:chExt cx="2834640" cy="2672616"/>
          </a:xfrm>
        </p:grpSpPr>
        <p:pic>
          <p:nvPicPr>
            <p:cNvPr id="46" name="Picture 45"/>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9968607" y="30803362"/>
              <a:ext cx="2103120" cy="2103120"/>
            </a:xfrm>
            <a:prstGeom prst="rect">
              <a:avLst/>
            </a:prstGeom>
          </p:spPr>
        </p:pic>
        <p:sp>
          <p:nvSpPr>
            <p:cNvPr id="47" name="Text Placeholder 16"/>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48" name="Group 47"/>
          <p:cNvGrpSpPr/>
          <p:nvPr/>
        </p:nvGrpSpPr>
        <p:grpSpPr>
          <a:xfrm>
            <a:off x="3763631" y="30792850"/>
            <a:ext cx="2834640" cy="2683128"/>
            <a:chOff x="3763631" y="30792850"/>
            <a:chExt cx="2834640" cy="2683128"/>
          </a:xfrm>
        </p:grpSpPr>
        <p:pic>
          <p:nvPicPr>
            <p:cNvPr id="49" name="Picture 48"/>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4129391" y="30792850"/>
              <a:ext cx="2103120" cy="2103120"/>
            </a:xfrm>
            <a:prstGeom prst="rect">
              <a:avLst/>
            </a:prstGeom>
          </p:spPr>
        </p:pic>
        <p:sp>
          <p:nvSpPr>
            <p:cNvPr id="53" name="Text Placeholder 16"/>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Tree>
    <p:extLst>
      <p:ext uri="{BB962C8B-B14F-4D97-AF65-F5344CB8AC3E}">
        <p14:creationId xmlns:p14="http://schemas.microsoft.com/office/powerpoint/2010/main" val="425544262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2407</TotalTime>
  <Words>1259</Words>
  <Application>Microsoft Office PowerPoint</Application>
  <PresentationFormat>Custom</PresentationFormat>
  <Paragraphs>116</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Century Gothic</vt:lpstr>
      <vt:lpstr>Garamond</vt:lpstr>
      <vt:lpstr>Webdings</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Bengtsson, Zachary A. (ARC-SGE)[SSAI DEVELOP]</cp:lastModifiedBy>
  <cp:revision>188</cp:revision>
  <dcterms:created xsi:type="dcterms:W3CDTF">2019-02-05T16:32:03Z</dcterms:created>
  <dcterms:modified xsi:type="dcterms:W3CDTF">2019-09-16T20:29:10Z</dcterms:modified>
</cp:coreProperties>
</file>