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76" r:id="rId10"/>
    <p:sldId id="277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6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847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39221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3286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94514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24897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21673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9603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96382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0845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1605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91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13753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378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5520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68372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53985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1832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2444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095" y="5467376"/>
            <a:ext cx="1010529" cy="101052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5660135" y="6153912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5660135" y="5751576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5663183" y="5358383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4"/>
          </p:nvPr>
        </p:nvSpPr>
        <p:spPr>
          <a:xfrm>
            <a:off x="2249424" y="6153912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5"/>
          </p:nvPr>
        </p:nvSpPr>
        <p:spPr>
          <a:xfrm>
            <a:off x="2249424" y="5751576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6"/>
          </p:nvPr>
        </p:nvSpPr>
        <p:spPr>
          <a:xfrm>
            <a:off x="2249424" y="5358383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228600" y="5168335"/>
            <a:ext cx="8686800" cy="0"/>
          </a:xfrm>
          <a:prstGeom prst="straightConnector1">
            <a:avLst/>
          </a:prstGeom>
          <a:noFill/>
          <a:ln w="317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body" idx="7"/>
          </p:nvPr>
        </p:nvSpPr>
        <p:spPr>
          <a:xfrm>
            <a:off x="1143000" y="4032503"/>
            <a:ext cx="6858000" cy="740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8"/>
          </p:nvPr>
        </p:nvSpPr>
        <p:spPr>
          <a:xfrm>
            <a:off x="685800" y="1426463"/>
            <a:ext cx="7772400" cy="2432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6" name="Shape 26"/>
          <p:cNvGrpSpPr/>
          <p:nvPr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27" name="Shape 27"/>
            <p:cNvSpPr txBox="1"/>
            <p:nvPr/>
          </p:nvSpPr>
          <p:spPr>
            <a:xfrm>
              <a:off x="0" y="0"/>
              <a:ext cx="9144000" cy="97789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entury Gothic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8" name="Shape 28"/>
            <p:cNvSpPr txBox="1"/>
            <p:nvPr/>
          </p:nvSpPr>
          <p:spPr>
            <a:xfrm>
              <a:off x="153985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29" name="Shape 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text, Bottom image B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576072" y="1438655"/>
            <a:ext cx="7982711" cy="144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576072" y="57912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Shape 94"/>
          <p:cNvSpPr txBox="1">
            <a:spLocks noGrp="1"/>
          </p:cNvSpPr>
          <p:nvPr>
            <p:ph type="body" idx="4"/>
          </p:nvPr>
        </p:nvSpPr>
        <p:spPr>
          <a:xfrm>
            <a:off x="6190487" y="315468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knowledgements A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0" y="6579439"/>
            <a:ext cx="9144000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 b="0" i="1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material is based upon work supported by NASA through contract NNL11AA00B and cooperative agreement NNX14AB60A.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20040" y="242134"/>
            <a:ext cx="850392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baseline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Acknowledgements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511296" y="1220919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3511296" y="2369944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3511296" y="4118716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text, Left imag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102351" y="2130551"/>
            <a:ext cx="3593592" cy="3374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102351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3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2578608" y="6583679"/>
            <a:ext cx="19933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text, Right imag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521208" y="2130551"/>
            <a:ext cx="3593592" cy="3374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3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572000" y="6583679"/>
            <a:ext cx="19933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ext, Top image B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576072" y="4814316"/>
            <a:ext cx="7982711" cy="144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576072" y="395478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6190487" y="342900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ze key poin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0" y="4709160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320039" y="548639"/>
            <a:ext cx="8503920" cy="923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rgbClr val="BFBFBF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594360" y="211531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572000" y="210311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5"/>
          </p:nvPr>
        </p:nvSpPr>
        <p:spPr>
          <a:xfrm>
            <a:off x="594360" y="472135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6"/>
          </p:nvPr>
        </p:nvSpPr>
        <p:spPr>
          <a:xfrm>
            <a:off x="594360" y="3418332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7"/>
          </p:nvPr>
        </p:nvSpPr>
        <p:spPr>
          <a:xfrm>
            <a:off x="4572000" y="340613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ze acronym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49808" y="2255519"/>
            <a:ext cx="7653528" cy="3706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749808" y="779402"/>
            <a:ext cx="7653528" cy="1289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text, Bottom image A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81144" y="750018"/>
            <a:ext cx="3977640" cy="1627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740664" y="675560"/>
            <a:ext cx="3108959" cy="183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6190487" y="315468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knowledgements B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320040" y="242134"/>
            <a:ext cx="850392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baseline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Acknowledgements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571208" y="1421133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571206" y="3011686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571208" y="4628567"/>
            <a:ext cx="8051582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6579439"/>
            <a:ext cx="9144000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 b="0" i="1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material is based upon work supported by NASA through contract NNL11AA00B and cooperative agreement NNX14AB60A.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ext, Top image A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81144" y="4123944"/>
            <a:ext cx="3977640" cy="1627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740664" y="4049485"/>
            <a:ext cx="3108959" cy="183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4"/>
          </p:nvPr>
        </p:nvSpPr>
        <p:spPr>
          <a:xfrm>
            <a:off x="6190487" y="342900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8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BFBDB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10600" y="1274075"/>
            <a:ext cx="8771699" cy="243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68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Northwest United States Agriculture III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2133600" y="5358375"/>
            <a:ext cx="33527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A5A5A5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Madeline Ruid (Team Lead)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2249424" y="5751576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A5A5A5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Matthew Mullen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2249424" y="6153912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A5A5A5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James Hendrickson (USAF)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5663183" y="5358383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A5A5A5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Teresa Fenn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6"/>
          </p:nvPr>
        </p:nvSpPr>
        <p:spPr>
          <a:xfrm>
            <a:off x="5660135" y="5751576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A5A5A5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Sarah Philbrick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7"/>
          </p:nvPr>
        </p:nvSpPr>
        <p:spPr>
          <a:xfrm>
            <a:off x="1143000" y="4032503"/>
            <a:ext cx="6858000" cy="740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950" b="0" i="1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Assessing Current and Future Plant Hardiness Zones for Apple Production in Washington State using Climate Models and NASA Earth Observations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36929" y="174095"/>
            <a:ext cx="7582823" cy="444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Project </a:t>
            </a:r>
            <a:r>
              <a:rPr lang="en-US" sz="1800" b="1" i="0" u="none" strike="noStrike" cap="none" baseline="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Methodology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22238"/>
              </p:ext>
            </p:extLst>
          </p:nvPr>
        </p:nvGraphicFramePr>
        <p:xfrm>
          <a:off x="50801" y="467361"/>
          <a:ext cx="9061018" cy="61042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52916"/>
                <a:gridCol w="7808102"/>
              </a:tblGrid>
              <a:tr h="2034746">
                <a:tc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034746">
                <a:tc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</a:t>
                      </a:r>
                      <a:r>
                        <a:rPr lang="en-US" dirty="0" smtClean="0"/>
                        <a:t>      Plant </a:t>
                      </a:r>
                      <a:r>
                        <a:rPr lang="en-US" dirty="0" smtClean="0"/>
                        <a:t>Hardiness Zones                                                 </a:t>
                      </a:r>
                      <a:r>
                        <a:rPr lang="en-US" dirty="0" smtClean="0"/>
                        <a:t> Suitability </a:t>
                      </a:r>
                      <a:r>
                        <a:rPr lang="en-US" dirty="0" smtClean="0"/>
                        <a:t>Maps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034746">
                <a:tc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</a:t>
                      </a:r>
                      <a:r>
                        <a:rPr lang="en-US" dirty="0" smtClean="0"/>
                        <a:t>Accuracy </a:t>
                      </a:r>
                      <a:r>
                        <a:rPr lang="en-US" dirty="0" smtClean="0"/>
                        <a:t>Assessment</a:t>
                      </a:r>
                      <a:r>
                        <a:rPr lang="en-US" baseline="0" dirty="0" smtClean="0"/>
                        <a:t>                                    </a:t>
                      </a:r>
                      <a:r>
                        <a:rPr lang="en-US" baseline="0" dirty="0" smtClean="0"/>
                        <a:t>          Future </a:t>
                      </a:r>
                      <a:r>
                        <a:rPr lang="en-US" baseline="0" dirty="0" smtClean="0"/>
                        <a:t>Change Analysis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96978" y="576981"/>
            <a:ext cx="8969246" cy="5920476"/>
            <a:chOff x="244053" y="566821"/>
            <a:chExt cx="8403684" cy="5920476"/>
          </a:xfrm>
        </p:grpSpPr>
        <p:sp>
          <p:nvSpPr>
            <p:cNvPr id="6" name="Rounded Rectangle 5"/>
            <p:cNvSpPr/>
            <p:nvPr/>
          </p:nvSpPr>
          <p:spPr>
            <a:xfrm>
              <a:off x="1487837" y="645026"/>
              <a:ext cx="1252670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Download MODIS LST Data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87836" y="1552260"/>
              <a:ext cx="1252670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Download Climate Model Data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796030" y="703685"/>
              <a:ext cx="929878" cy="469258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Mosaic images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338698" y="1384112"/>
              <a:ext cx="929878" cy="469258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Mask to study area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293746" y="1384112"/>
              <a:ext cx="929878" cy="469258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Convert </a:t>
              </a:r>
              <a:r>
                <a:rPr lang="en-US" dirty="0" smtClean="0">
                  <a:latin typeface="Calibri" panose="020F0502020204030204" pitchFamily="34" charset="0"/>
                </a:rPr>
                <a:t>K </a:t>
              </a:r>
              <a:r>
                <a:rPr lang="en-US" dirty="0" smtClean="0">
                  <a:latin typeface="Calibri" panose="020F0502020204030204" pitchFamily="34" charset="0"/>
                </a:rPr>
                <a:t>to C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248795" y="1384112"/>
              <a:ext cx="929878" cy="469258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Project data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715212" y="566821"/>
              <a:ext cx="943221" cy="606122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Estimate air temp from LST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700614" y="566821"/>
              <a:ext cx="938040" cy="606122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Remove outliers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686016" y="566821"/>
              <a:ext cx="961721" cy="606122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Create rolling averages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8" idx="2"/>
            </p:cNvCxnSpPr>
            <p:nvPr/>
          </p:nvCxnSpPr>
          <p:spPr>
            <a:xfrm>
              <a:off x="3260969" y="1172943"/>
              <a:ext cx="172503" cy="211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3"/>
            </p:cNvCxnSpPr>
            <p:nvPr/>
          </p:nvCxnSpPr>
          <p:spPr>
            <a:xfrm>
              <a:off x="2740507" y="985239"/>
              <a:ext cx="555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271546" y="1646110"/>
              <a:ext cx="555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207350" y="1650018"/>
              <a:ext cx="555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658434" y="950044"/>
              <a:ext cx="555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638655" y="953952"/>
              <a:ext cx="555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757527" y="1771248"/>
              <a:ext cx="589694" cy="1798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2" idx="2"/>
            </p:cNvCxnSpPr>
            <p:nvPr/>
          </p:nvCxnSpPr>
          <p:spPr>
            <a:xfrm flipV="1">
              <a:off x="5929927" y="1172943"/>
              <a:ext cx="256896" cy="2111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10521" y="2545524"/>
              <a:ext cx="0" cy="19708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1504857" y="2909199"/>
              <a:ext cx="3163517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Find minimum value per year for each pixel and average from 2002-2015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487836" y="3742135"/>
              <a:ext cx="3163517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Classify into PHZ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26" name="Straight Arrow Connector 25"/>
            <p:cNvCxnSpPr>
              <a:stCxn id="24" idx="2"/>
            </p:cNvCxnSpPr>
            <p:nvPr/>
          </p:nvCxnSpPr>
          <p:spPr>
            <a:xfrm>
              <a:off x="3086615" y="3589625"/>
              <a:ext cx="0" cy="2854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5141459" y="2913107"/>
              <a:ext cx="957268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Calculate GDD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124438" y="3746042"/>
              <a:ext cx="3163517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Apply weights and classify into Suitability Regions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208285" y="2909199"/>
              <a:ext cx="957268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Calculate </a:t>
              </a:r>
              <a:r>
                <a:rPr lang="en-US" dirty="0" err="1" smtClean="0">
                  <a:latin typeface="Calibri" panose="020F0502020204030204" pitchFamily="34" charset="0"/>
                </a:rPr>
                <a:t>avg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smtClean="0">
                  <a:latin typeface="Calibri" panose="020F0502020204030204" pitchFamily="34" charset="0"/>
                </a:rPr>
                <a:t>temp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275111" y="2909199"/>
              <a:ext cx="957268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Import PHZ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596027" y="3599401"/>
              <a:ext cx="0" cy="2854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683971" y="3599401"/>
              <a:ext cx="0" cy="2854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753745" y="3589625"/>
              <a:ext cx="0" cy="2854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810521" y="4598531"/>
              <a:ext cx="0" cy="18887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>
              <a:off x="1470615" y="4852713"/>
              <a:ext cx="3163517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Compare MODIS produced PHZ maps to current PHZ maps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474500" y="5623078"/>
              <a:ext cx="3163517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Test climate model used against historical data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141459" y="5243758"/>
              <a:ext cx="3163517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Use </a:t>
              </a:r>
              <a:r>
                <a:rPr lang="en-US" dirty="0" err="1" smtClean="0">
                  <a:latin typeface="Calibri" panose="020F0502020204030204" pitchFamily="34" charset="0"/>
                </a:rPr>
                <a:t>Cropscape</a:t>
              </a:r>
              <a:r>
                <a:rPr lang="en-US" dirty="0" smtClean="0">
                  <a:latin typeface="Calibri" panose="020F0502020204030204" pitchFamily="34" charset="0"/>
                </a:rPr>
                <a:t> data to find which present day land covers will be most suitable for apple orchards in the future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44053" y="578786"/>
              <a:ext cx="1066146" cy="17976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Pre-Processing</a:t>
              </a:r>
              <a:endParaRPr lang="en-US" sz="15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67421" y="2632147"/>
              <a:ext cx="1042777" cy="17976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</a:rPr>
                <a:t>Data 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Analysis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Four 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time periods (present day, 2045, 2065, 2095</a:t>
              </a:r>
              <a:r>
                <a:rPr lang="en-US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)</a:t>
              </a:r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67421" y="4644094"/>
              <a:ext cx="1037725" cy="17976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Post Analysis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7626" y="495044"/>
            <a:ext cx="9066224" cy="4068677"/>
          </a:xfrm>
          <a:prstGeom prst="rect">
            <a:avLst/>
          </a:prstGeom>
          <a:solidFill>
            <a:schemeClr val="dk1">
              <a:alpha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513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36929" y="174095"/>
            <a:ext cx="7582823" cy="444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 (maps current)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36929" y="174095"/>
            <a:ext cx="7582823" cy="444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 (maps 2045)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36929" y="174095"/>
            <a:ext cx="7582823" cy="444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 (maps 2065)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736929" y="174095"/>
            <a:ext cx="7582823" cy="444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 (maps 2095)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0" y="4709160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body" idx="2"/>
          </p:nvPr>
        </p:nvSpPr>
        <p:spPr>
          <a:xfrm>
            <a:off x="320039" y="548639"/>
            <a:ext cx="8503920" cy="923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BFBFBF"/>
              </a:buClr>
              <a:buSzPct val="25000"/>
              <a:buFont typeface="Arial"/>
              <a:buNone/>
            </a:pPr>
            <a:r>
              <a:rPr lang="en-US" sz="5400" b="1" i="0" u="none" strike="noStrike" cap="none" baseline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Conclusions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3"/>
          </p:nvPr>
        </p:nvSpPr>
        <p:spPr>
          <a:xfrm>
            <a:off x="594360" y="211531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4400" b="1" i="0" u="none" strike="noStrike" cap="none" baseline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4"/>
          </p:nvPr>
        </p:nvSpPr>
        <p:spPr>
          <a:xfrm>
            <a:off x="4572000" y="210311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body" idx="5"/>
          </p:nvPr>
        </p:nvSpPr>
        <p:spPr>
          <a:xfrm>
            <a:off x="594360" y="472135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4400" b="1" i="0" u="none" strike="noStrike" cap="none" baseline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6"/>
          </p:nvPr>
        </p:nvSpPr>
        <p:spPr>
          <a:xfrm>
            <a:off x="594360" y="3418332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4400" b="1" i="0" u="none" strike="noStrike" cap="none" baseline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body" idx="7"/>
          </p:nvPr>
        </p:nvSpPr>
        <p:spPr>
          <a:xfrm>
            <a:off x="4572000" y="340613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81144" y="750018"/>
            <a:ext cx="3977640" cy="16276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Interactive program to allow for analysis of other crops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Incorporate precipitation and wind data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body" idx="2"/>
          </p:nvPr>
        </p:nvSpPr>
        <p:spPr>
          <a:xfrm>
            <a:off x="740664" y="675560"/>
            <a:ext cx="3108959" cy="1830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60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Future Work</a:t>
            </a:r>
          </a:p>
        </p:txBody>
      </p:sp>
      <p:sp>
        <p:nvSpPr>
          <p:cNvPr id="225" name="Shape 225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t="28918" b="21083"/>
          <a:stretch/>
        </p:blipFill>
        <p:spPr>
          <a:xfrm>
            <a:off x="0" y="3451100"/>
            <a:ext cx="9144001" cy="3429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>
            <a:spLocks noGrp="1"/>
          </p:cNvSpPr>
          <p:nvPr>
            <p:ph type="body" idx="4"/>
          </p:nvPr>
        </p:nvSpPr>
        <p:spPr>
          <a:xfrm>
            <a:off x="5630400" y="6583800"/>
            <a:ext cx="3513600" cy="27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A5A5A5"/>
              </a:buClr>
              <a:buSzPct val="250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 Credit:Marcia Milner-Brage, Flickr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571208" y="1421133"/>
            <a:ext cx="8051583" cy="11513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Kenton Ross, NASA DEVELOP National Program Science Advisor</a:t>
            </a:r>
          </a:p>
          <a:p>
            <a:pPr marL="0" marR="0" lvl="0" indent="0" algn="l" rtl="0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Noelle Baker, NASA Postdoctoral Program Fellow</a:t>
            </a:r>
          </a:p>
          <a:p>
            <a:pPr marL="0" marR="0" lvl="0" indent="0" algn="l" rtl="0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Jeffry Ely, NASA DEVELOP Geoinformation Scientist</a:t>
            </a:r>
          </a:p>
          <a:p>
            <a:pPr marL="0" marR="0" lvl="0" indent="0" algn="l" rtl="0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1550" b="0" i="0" u="none" strike="noStrike" cap="none" baseline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body" idx="2"/>
          </p:nvPr>
        </p:nvSpPr>
        <p:spPr>
          <a:xfrm>
            <a:off x="571206" y="3011686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Michael Glenn, USDA-ARS Appalachian Fruit Research Station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3"/>
          </p:nvPr>
        </p:nvSpPr>
        <p:spPr>
          <a:xfrm>
            <a:off x="571208" y="4628567"/>
            <a:ext cx="8051582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Northwest United States Agriculture I, Fall 2014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Northwest United State Agriculture II, Spring 2014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594358" y="940212"/>
            <a:ext cx="257781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Advisors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594358" y="2547588"/>
            <a:ext cx="257781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Partners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594358" y="4154962"/>
            <a:ext cx="257781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975026" y="2130551"/>
            <a:ext cx="3593592" cy="337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Washington climate is currently well-suited to apple production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Produces 65% of the nation’s apples, adds 2.2 billion to economy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Future climate change may result in a shift of these ideal locations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4975026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Concerns</a:t>
            </a:r>
          </a:p>
        </p:txBody>
      </p:sp>
      <p:pic>
        <p:nvPicPr>
          <p:cNvPr id="117" name="Shape 117"/>
          <p:cNvPicPr preferRelativeResize="0">
            <a:picLocks noGrp="1"/>
          </p:cNvPicPr>
          <p:nvPr>
            <p:ph type="pic" idx="3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8174"/>
            <a:ext cx="4553699" cy="664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>
            <a:spLocks noGrp="1"/>
          </p:cNvSpPr>
          <p:nvPr>
            <p:ph type="body" idx="4"/>
          </p:nvPr>
        </p:nvSpPr>
        <p:spPr>
          <a:xfrm>
            <a:off x="2865207" y="6425204"/>
            <a:ext cx="4163699" cy="27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585454"/>
              </a:buClr>
              <a:buSzPct val="25000"/>
              <a:buFont typeface="Arial"/>
              <a:buNone/>
            </a:pPr>
            <a:r>
              <a:rPr lang="en-US" sz="1200" i="0" u="none" strike="noStrike" cap="non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 Credit: </a:t>
            </a:r>
            <a:r>
              <a:rPr lang="en-US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NRCS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521208" y="2130551"/>
            <a:ext cx="3593592" cy="337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 Plant Hardiness Zones</a:t>
            </a: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○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</a:t>
            </a: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○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Forecasted (2045, 2065, and 2095)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 areas suitable for apple growth</a:t>
            </a: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○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</a:t>
            </a: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○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Forecasted (2045, 2065, and 2095)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3"/>
          </p:nvPr>
        </p:nvSpPr>
        <p:spPr>
          <a:xfrm>
            <a:off x="4693919" y="2130551"/>
            <a:ext cx="3974592" cy="42702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Michael Glen, Ph.D. United States Department of Agriculture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4"/>
          </p:nvPr>
        </p:nvSpPr>
        <p:spPr>
          <a:xfrm>
            <a:off x="4694694" y="599439"/>
            <a:ext cx="3636505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CA8A8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rgbClr val="ACA8A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 Partner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6735" y="3451287"/>
            <a:ext cx="238125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76150" y="1335975"/>
            <a:ext cx="2896800" cy="3117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Study Period: </a:t>
            </a:r>
          </a:p>
          <a:p>
            <a:pPr marR="0" algn="l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</a:t>
            </a: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○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2002-20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Future</a:t>
            </a: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○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2045</a:t>
            </a: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○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2065</a:t>
            </a: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○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2095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124247" y="158230"/>
            <a:ext cx="7982700" cy="704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Study Area: Washington, </a:t>
            </a:r>
            <a:r>
              <a:rPr lang="en-US" sz="40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l="9040" t="31526" r="8917" b="6596"/>
          <a:stretch/>
        </p:blipFill>
        <p:spPr>
          <a:xfrm>
            <a:off x="19333100" y="12301850"/>
            <a:ext cx="4231849" cy="41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l="9040" t="31526" r="8917" b="6596"/>
          <a:stretch/>
        </p:blipFill>
        <p:spPr>
          <a:xfrm>
            <a:off x="19485500" y="12454250"/>
            <a:ext cx="4231849" cy="41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l="9040" t="31526" r="8917" b="6596"/>
          <a:stretch/>
        </p:blipFill>
        <p:spPr>
          <a:xfrm>
            <a:off x="19637900" y="12606650"/>
            <a:ext cx="4231849" cy="41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9450" y="1156450"/>
            <a:ext cx="6694549" cy="517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5102351" y="2130551"/>
            <a:ext cx="3593592" cy="337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 as to which plants will thrive at a given location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Based on annual extreme minimum temperature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Divided into 10 degree Fahrenheit zones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Apples grow best in zones 5 and 6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3"/>
          </p:nvPr>
        </p:nvSpPr>
        <p:spPr>
          <a:xfrm>
            <a:off x="5102351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7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 Hardiness Zones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"/>
            <a:ext cx="47231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body" idx="4"/>
          </p:nvPr>
        </p:nvSpPr>
        <p:spPr>
          <a:xfrm>
            <a:off x="1202100" y="6583675"/>
            <a:ext cx="3369899" cy="27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 Credit: Washington State University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700" y="1519225"/>
            <a:ext cx="4453299" cy="34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0" y="4709160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Ideal average temperature of 19 °C 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320039" y="548639"/>
            <a:ext cx="8503920" cy="923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BFBFBF"/>
              </a:buClr>
              <a:buSzPct val="25000"/>
              <a:buFont typeface="Arial"/>
              <a:buNone/>
            </a:pPr>
            <a:r>
              <a:rPr lang="en-US" sz="5400" b="1" i="0" u="none" strike="noStrike" cap="none" baseline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Apple Suitability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3"/>
          </p:nvPr>
        </p:nvSpPr>
        <p:spPr>
          <a:xfrm>
            <a:off x="594360" y="211531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75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1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 Hardiness Zones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4"/>
          </p:nvPr>
        </p:nvSpPr>
        <p:spPr>
          <a:xfrm>
            <a:off x="4572000" y="210311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Based on average annual extreme minimum temperature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5"/>
          </p:nvPr>
        </p:nvSpPr>
        <p:spPr>
          <a:xfrm>
            <a:off x="594360" y="472135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75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1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Growing Season </a:t>
            </a:r>
            <a:r>
              <a:rPr lang="en-US" sz="31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Temperature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6"/>
          </p:nvPr>
        </p:nvSpPr>
        <p:spPr>
          <a:xfrm>
            <a:off x="594360" y="3418332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75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1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Growing Degree Days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7"/>
          </p:nvPr>
        </p:nvSpPr>
        <p:spPr>
          <a:xfrm>
            <a:off x="4572000" y="340613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Heat accumulation formula: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([Tmax + Tmin]/2) - 5 °C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49808" y="1407794"/>
            <a:ext cx="7653599" cy="37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MODIS LST Data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749808" y="-277872"/>
            <a:ext cx="7653599" cy="128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Earth Observations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25" y="5048250"/>
            <a:ext cx="2498824" cy="1523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>
            <a:spLocks noGrp="1"/>
          </p:cNvSpPr>
          <p:nvPr>
            <p:ph type="body" idx="3"/>
          </p:nvPr>
        </p:nvSpPr>
        <p:spPr>
          <a:xfrm>
            <a:off x="1543050" y="6151400"/>
            <a:ext cx="927599" cy="27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Aqua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3225" y="1665850"/>
            <a:ext cx="6067425" cy="468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36929" y="174095"/>
            <a:ext cx="7582823" cy="444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Project </a:t>
            </a:r>
            <a:r>
              <a:rPr lang="en-US" sz="1800" b="1" i="0" u="none" strike="noStrike" cap="none" baseline="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Methodology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22238"/>
              </p:ext>
            </p:extLst>
          </p:nvPr>
        </p:nvGraphicFramePr>
        <p:xfrm>
          <a:off x="50801" y="467361"/>
          <a:ext cx="9061018" cy="61042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52916"/>
                <a:gridCol w="7808102"/>
              </a:tblGrid>
              <a:tr h="2034746">
                <a:tc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034746">
                <a:tc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</a:t>
                      </a:r>
                      <a:r>
                        <a:rPr lang="en-US" dirty="0" smtClean="0"/>
                        <a:t>      Plant </a:t>
                      </a:r>
                      <a:r>
                        <a:rPr lang="en-US" dirty="0" smtClean="0"/>
                        <a:t>Hardiness Zones                                                 </a:t>
                      </a:r>
                      <a:r>
                        <a:rPr lang="en-US" dirty="0" smtClean="0"/>
                        <a:t> Suitability </a:t>
                      </a:r>
                      <a:r>
                        <a:rPr lang="en-US" dirty="0" smtClean="0"/>
                        <a:t>Maps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034746">
                <a:tc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</a:t>
                      </a:r>
                      <a:r>
                        <a:rPr lang="en-US" dirty="0" smtClean="0"/>
                        <a:t>Accuracy </a:t>
                      </a:r>
                      <a:r>
                        <a:rPr lang="en-US" dirty="0" smtClean="0"/>
                        <a:t>Assessment</a:t>
                      </a:r>
                      <a:r>
                        <a:rPr lang="en-US" baseline="0" dirty="0" smtClean="0"/>
                        <a:t>                                    </a:t>
                      </a:r>
                      <a:r>
                        <a:rPr lang="en-US" baseline="0" dirty="0" smtClean="0"/>
                        <a:t>          Future </a:t>
                      </a:r>
                      <a:r>
                        <a:rPr lang="en-US" baseline="0" dirty="0" smtClean="0"/>
                        <a:t>Change Analysis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96978" y="576981"/>
            <a:ext cx="8969246" cy="5920476"/>
            <a:chOff x="244053" y="566821"/>
            <a:chExt cx="8403684" cy="5920476"/>
          </a:xfrm>
        </p:grpSpPr>
        <p:sp>
          <p:nvSpPr>
            <p:cNvPr id="6" name="Rounded Rectangle 5"/>
            <p:cNvSpPr/>
            <p:nvPr/>
          </p:nvSpPr>
          <p:spPr>
            <a:xfrm>
              <a:off x="1487837" y="645026"/>
              <a:ext cx="1252670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Download MODIS LST Data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87836" y="1552260"/>
              <a:ext cx="1252670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Download Climate Model Data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796030" y="703685"/>
              <a:ext cx="929878" cy="469258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Mosaic images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338698" y="1384112"/>
              <a:ext cx="929878" cy="469258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Mask to study area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293746" y="1384112"/>
              <a:ext cx="929878" cy="469258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Convert </a:t>
              </a:r>
              <a:r>
                <a:rPr lang="en-US" dirty="0" smtClean="0">
                  <a:latin typeface="Calibri" panose="020F0502020204030204" pitchFamily="34" charset="0"/>
                </a:rPr>
                <a:t>K </a:t>
              </a:r>
              <a:r>
                <a:rPr lang="en-US" dirty="0" smtClean="0">
                  <a:latin typeface="Calibri" panose="020F0502020204030204" pitchFamily="34" charset="0"/>
                </a:rPr>
                <a:t>to C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248795" y="1384112"/>
              <a:ext cx="929878" cy="469258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Project data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715212" y="566821"/>
              <a:ext cx="943221" cy="606122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Estimate air temp from LST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700614" y="566821"/>
              <a:ext cx="938040" cy="606122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Remove outliers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686016" y="566821"/>
              <a:ext cx="961721" cy="606122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Create rolling averages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8" idx="2"/>
            </p:cNvCxnSpPr>
            <p:nvPr/>
          </p:nvCxnSpPr>
          <p:spPr>
            <a:xfrm>
              <a:off x="3260969" y="1172943"/>
              <a:ext cx="172503" cy="211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3"/>
            </p:cNvCxnSpPr>
            <p:nvPr/>
          </p:nvCxnSpPr>
          <p:spPr>
            <a:xfrm>
              <a:off x="2740507" y="985239"/>
              <a:ext cx="555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271546" y="1646110"/>
              <a:ext cx="555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207350" y="1650018"/>
              <a:ext cx="555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658434" y="950044"/>
              <a:ext cx="555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638655" y="953952"/>
              <a:ext cx="555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757527" y="1771248"/>
              <a:ext cx="589694" cy="1798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2" idx="2"/>
            </p:cNvCxnSpPr>
            <p:nvPr/>
          </p:nvCxnSpPr>
          <p:spPr>
            <a:xfrm flipV="1">
              <a:off x="5929927" y="1172943"/>
              <a:ext cx="256896" cy="2111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10521" y="2545524"/>
              <a:ext cx="0" cy="19708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1504857" y="2909199"/>
              <a:ext cx="3163517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Find minimum value per year for each pixel and average from 2002-2015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487836" y="3742135"/>
              <a:ext cx="3163517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Classify into PHZ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26" name="Straight Arrow Connector 25"/>
            <p:cNvCxnSpPr>
              <a:stCxn id="24" idx="2"/>
            </p:cNvCxnSpPr>
            <p:nvPr/>
          </p:nvCxnSpPr>
          <p:spPr>
            <a:xfrm>
              <a:off x="3086615" y="3589625"/>
              <a:ext cx="0" cy="2854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5141459" y="2913107"/>
              <a:ext cx="957268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Calculate GDD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124438" y="3746042"/>
              <a:ext cx="3163517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Apply weights and classify into Suitability Regions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208285" y="2909199"/>
              <a:ext cx="957268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Calculate </a:t>
              </a:r>
              <a:r>
                <a:rPr lang="en-US" dirty="0" err="1" smtClean="0">
                  <a:latin typeface="Calibri" panose="020F0502020204030204" pitchFamily="34" charset="0"/>
                </a:rPr>
                <a:t>avg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smtClean="0">
                  <a:latin typeface="Calibri" panose="020F0502020204030204" pitchFamily="34" charset="0"/>
                </a:rPr>
                <a:t>temp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275111" y="2909199"/>
              <a:ext cx="957268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Import PHZ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596027" y="3599401"/>
              <a:ext cx="0" cy="2854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683971" y="3599401"/>
              <a:ext cx="0" cy="2854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753745" y="3589625"/>
              <a:ext cx="0" cy="2854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810521" y="4598531"/>
              <a:ext cx="0" cy="18887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>
              <a:off x="1470615" y="4852713"/>
              <a:ext cx="3163517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Compare MODIS produced PHZ maps to current PHZ maps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474500" y="5623078"/>
              <a:ext cx="3163517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Test climate model used against historical data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141459" y="5243758"/>
              <a:ext cx="3163517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Use </a:t>
              </a:r>
              <a:r>
                <a:rPr lang="en-US" dirty="0" err="1" smtClean="0">
                  <a:latin typeface="Calibri" panose="020F0502020204030204" pitchFamily="34" charset="0"/>
                </a:rPr>
                <a:t>Cropscape</a:t>
              </a:r>
              <a:r>
                <a:rPr lang="en-US" dirty="0" smtClean="0">
                  <a:latin typeface="Calibri" panose="020F0502020204030204" pitchFamily="34" charset="0"/>
                </a:rPr>
                <a:t> data to find which present day land covers will be most suitable for apple orchards in the future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44053" y="578786"/>
              <a:ext cx="1066146" cy="17976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Pre-Processing</a:t>
              </a:r>
              <a:endParaRPr lang="en-US" sz="15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67421" y="2632147"/>
              <a:ext cx="1042777" cy="17976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</a:rPr>
                <a:t>Data 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Analysis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Four 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time periods (present day, 2045, 2065, 2095</a:t>
              </a:r>
              <a:r>
                <a:rPr lang="en-US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)</a:t>
              </a:r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67421" y="4644094"/>
              <a:ext cx="1037725" cy="17976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Post Analysis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2469654"/>
            <a:ext cx="9144000" cy="4103866"/>
          </a:xfrm>
          <a:prstGeom prst="rect">
            <a:avLst/>
          </a:prstGeom>
          <a:solidFill>
            <a:schemeClr val="dk1">
              <a:alpha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075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36929" y="174095"/>
            <a:ext cx="7582823" cy="444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Project </a:t>
            </a:r>
            <a:r>
              <a:rPr lang="en-US" sz="1800" b="1" i="0" u="none" strike="noStrike" cap="none" baseline="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Methodology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22238"/>
              </p:ext>
            </p:extLst>
          </p:nvPr>
        </p:nvGraphicFramePr>
        <p:xfrm>
          <a:off x="50801" y="467361"/>
          <a:ext cx="9061018" cy="61042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52916"/>
                <a:gridCol w="7808102"/>
              </a:tblGrid>
              <a:tr h="2034746">
                <a:tc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034746">
                <a:tc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</a:t>
                      </a:r>
                      <a:r>
                        <a:rPr lang="en-US" dirty="0" smtClean="0"/>
                        <a:t>      Plant </a:t>
                      </a:r>
                      <a:r>
                        <a:rPr lang="en-US" dirty="0" smtClean="0"/>
                        <a:t>Hardiness Zones                                                 </a:t>
                      </a:r>
                      <a:r>
                        <a:rPr lang="en-US" dirty="0" smtClean="0"/>
                        <a:t> Suitability </a:t>
                      </a:r>
                      <a:r>
                        <a:rPr lang="en-US" dirty="0" smtClean="0"/>
                        <a:t>Maps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034746">
                <a:tc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</a:t>
                      </a:r>
                      <a:r>
                        <a:rPr lang="en-US" dirty="0" smtClean="0"/>
                        <a:t>Accuracy </a:t>
                      </a:r>
                      <a:r>
                        <a:rPr lang="en-US" dirty="0" smtClean="0"/>
                        <a:t>Assessment</a:t>
                      </a:r>
                      <a:r>
                        <a:rPr lang="en-US" baseline="0" dirty="0" smtClean="0"/>
                        <a:t>                                    </a:t>
                      </a:r>
                      <a:r>
                        <a:rPr lang="en-US" baseline="0" dirty="0" smtClean="0"/>
                        <a:t>          Future </a:t>
                      </a:r>
                      <a:r>
                        <a:rPr lang="en-US" baseline="0" dirty="0" smtClean="0"/>
                        <a:t>Change Analysis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96978" y="576981"/>
            <a:ext cx="8969246" cy="5920476"/>
            <a:chOff x="244053" y="566821"/>
            <a:chExt cx="8403684" cy="5920476"/>
          </a:xfrm>
        </p:grpSpPr>
        <p:sp>
          <p:nvSpPr>
            <p:cNvPr id="6" name="Rounded Rectangle 5"/>
            <p:cNvSpPr/>
            <p:nvPr/>
          </p:nvSpPr>
          <p:spPr>
            <a:xfrm>
              <a:off x="1487837" y="645026"/>
              <a:ext cx="1252670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Download MODIS LST Data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87836" y="1552260"/>
              <a:ext cx="1252670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Download Climate Model Data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796030" y="703685"/>
              <a:ext cx="929878" cy="469258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Mosaic images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338698" y="1384112"/>
              <a:ext cx="929878" cy="469258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Mask to study area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293746" y="1384112"/>
              <a:ext cx="929878" cy="469258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Convert </a:t>
              </a:r>
              <a:r>
                <a:rPr lang="en-US" dirty="0" smtClean="0">
                  <a:latin typeface="Calibri" panose="020F0502020204030204" pitchFamily="34" charset="0"/>
                </a:rPr>
                <a:t>K </a:t>
              </a:r>
              <a:r>
                <a:rPr lang="en-US" dirty="0" smtClean="0">
                  <a:latin typeface="Calibri" panose="020F0502020204030204" pitchFamily="34" charset="0"/>
                </a:rPr>
                <a:t>to C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248795" y="1384112"/>
              <a:ext cx="929878" cy="469258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Project data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715212" y="566821"/>
              <a:ext cx="943221" cy="606122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Estimate air temp from LST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700614" y="566821"/>
              <a:ext cx="938040" cy="606122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Remove outliers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686016" y="566821"/>
              <a:ext cx="961721" cy="606122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Create rolling averages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8" idx="2"/>
            </p:cNvCxnSpPr>
            <p:nvPr/>
          </p:nvCxnSpPr>
          <p:spPr>
            <a:xfrm>
              <a:off x="3260969" y="1172943"/>
              <a:ext cx="172503" cy="211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3"/>
            </p:cNvCxnSpPr>
            <p:nvPr/>
          </p:nvCxnSpPr>
          <p:spPr>
            <a:xfrm>
              <a:off x="2740507" y="985239"/>
              <a:ext cx="555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271546" y="1646110"/>
              <a:ext cx="555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207350" y="1650018"/>
              <a:ext cx="555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658434" y="950044"/>
              <a:ext cx="555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638655" y="953952"/>
              <a:ext cx="555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757527" y="1771248"/>
              <a:ext cx="589694" cy="1798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2" idx="2"/>
            </p:cNvCxnSpPr>
            <p:nvPr/>
          </p:nvCxnSpPr>
          <p:spPr>
            <a:xfrm flipV="1">
              <a:off x="5929927" y="1172943"/>
              <a:ext cx="256896" cy="2111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10521" y="2545524"/>
              <a:ext cx="0" cy="19708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1504857" y="2909199"/>
              <a:ext cx="3163517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Find minimum value per year for each pixel and average from 2002-2015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487836" y="3742135"/>
              <a:ext cx="3163517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Classify into PHZ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26" name="Straight Arrow Connector 25"/>
            <p:cNvCxnSpPr>
              <a:stCxn id="24" idx="2"/>
            </p:cNvCxnSpPr>
            <p:nvPr/>
          </p:nvCxnSpPr>
          <p:spPr>
            <a:xfrm>
              <a:off x="3086615" y="3589625"/>
              <a:ext cx="0" cy="2854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5141459" y="2913107"/>
              <a:ext cx="957268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Calculate GDD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124438" y="3746042"/>
              <a:ext cx="3163517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Apply weights and classify into Suitability Regions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208285" y="2909199"/>
              <a:ext cx="957268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Calculate </a:t>
              </a:r>
              <a:r>
                <a:rPr lang="en-US" dirty="0" err="1" smtClean="0">
                  <a:latin typeface="Calibri" panose="020F0502020204030204" pitchFamily="34" charset="0"/>
                </a:rPr>
                <a:t>avg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smtClean="0">
                  <a:latin typeface="Calibri" panose="020F0502020204030204" pitchFamily="34" charset="0"/>
                </a:rPr>
                <a:t>temp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275111" y="2909199"/>
              <a:ext cx="957268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Import PHZ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596027" y="3599401"/>
              <a:ext cx="0" cy="2854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683971" y="3599401"/>
              <a:ext cx="0" cy="2854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753745" y="3589625"/>
              <a:ext cx="0" cy="2854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810521" y="4598531"/>
              <a:ext cx="0" cy="18887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>
              <a:off x="1470615" y="4852713"/>
              <a:ext cx="3163517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Compare MODIS produced PHZ maps to current PHZ maps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474500" y="5623078"/>
              <a:ext cx="3163517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Test climate model used against historical data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141459" y="5243758"/>
              <a:ext cx="3163517" cy="68042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Use </a:t>
              </a:r>
              <a:r>
                <a:rPr lang="en-US" dirty="0" err="1" smtClean="0">
                  <a:latin typeface="Calibri" panose="020F0502020204030204" pitchFamily="34" charset="0"/>
                </a:rPr>
                <a:t>Cropscape</a:t>
              </a:r>
              <a:r>
                <a:rPr lang="en-US" dirty="0" smtClean="0">
                  <a:latin typeface="Calibri" panose="020F0502020204030204" pitchFamily="34" charset="0"/>
                </a:rPr>
                <a:t> data to find which present day land covers will be most suitable for apple orchards in the future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44053" y="578786"/>
              <a:ext cx="1066146" cy="17976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Pre-Processing</a:t>
              </a:r>
              <a:endParaRPr lang="en-US" sz="15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67421" y="2632147"/>
              <a:ext cx="1042777" cy="17976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</a:rPr>
                <a:t>Data 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Analysis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Four 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time periods (present day, 2045, 2065, 2095</a:t>
              </a:r>
              <a:r>
                <a:rPr lang="en-US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)</a:t>
              </a:r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67421" y="4644094"/>
              <a:ext cx="1037725" cy="17976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Post Analysis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0" y="4526570"/>
            <a:ext cx="9066224" cy="2046950"/>
          </a:xfrm>
          <a:prstGeom prst="rect">
            <a:avLst/>
          </a:prstGeom>
          <a:solidFill>
            <a:schemeClr val="dk1">
              <a:alpha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3486" y="462217"/>
            <a:ext cx="9066224" cy="2046950"/>
          </a:xfrm>
          <a:prstGeom prst="rect">
            <a:avLst/>
          </a:prstGeom>
          <a:solidFill>
            <a:schemeClr val="dk1">
              <a:alpha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698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griculture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EB761"/>
      </a:accent1>
      <a:accent2>
        <a:srgbClr val="638E7C"/>
      </a:accent2>
      <a:accent3>
        <a:srgbClr val="4E6A89"/>
      </a:accent3>
      <a:accent4>
        <a:srgbClr val="D2AB70"/>
      </a:accent4>
      <a:accent5>
        <a:srgbClr val="CA8978"/>
      </a:accent5>
      <a:accent6>
        <a:srgbClr val="C3677B"/>
      </a:accent6>
      <a:hlink>
        <a:srgbClr val="7EB761"/>
      </a:hlink>
      <a:folHlink>
        <a:srgbClr val="7EB76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708</Words>
  <Application>Microsoft Office PowerPoint</Application>
  <PresentationFormat>On-screen Show (4:3)</PresentationFormat>
  <Paragraphs>148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Helvetica Neue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Philbrick, Sarah A. (LARC-E3)[SSAI DEVELOP]</dc:creator>
  <cp:lastModifiedBy>Philbrick, Sarah A. (LARC-E3)[SSAI DEVELOP]</cp:lastModifiedBy>
  <cp:revision>6</cp:revision>
  <dcterms:modified xsi:type="dcterms:W3CDTF">2015-06-29T13:14:59Z</dcterms:modified>
</cp:coreProperties>
</file>