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guide id="3" orient="horz" pos="12624">
          <p15:clr>
            <a:srgbClr val="A4A3A4"/>
          </p15:clr>
        </p15:guide>
        <p15:guide id="4" pos="5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berle Keith" initials="AK" lastIdx="9" clrIdx="0"/>
  <p:cmAuthor id="1" name="Brumbaugh, Beth (LARC-E3)[SSAI DEVELOP]" initials="BB(D"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106" d="100"/>
          <a:sy n="106" d="100"/>
        </p:scale>
        <p:origin x="78" y="-13890"/>
      </p:cViewPr>
      <p:guideLst>
        <p:guide orient="horz" pos="11520"/>
        <p:guide pos="8640"/>
        <p:guide orient="horz" pos="12624"/>
        <p:guide pos="5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4.pn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JP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jpeg"/><Relationship Id="rId11" Type="http://schemas.openxmlformats.org/officeDocument/2006/relationships/image" Target="../media/image12.tiff"/><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jpe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dirty="0" smtClean="0"/>
              <a:t>Utilizing N</a:t>
            </a:r>
            <a:r>
              <a:rPr lang="en-US" dirty="0" smtClean="0">
                <a:solidFill>
                  <a:schemeClr val="bg1">
                    <a:lumMod val="50000"/>
                  </a:schemeClr>
                </a:solidFill>
              </a:rPr>
              <a:t>ASA</a:t>
            </a:r>
            <a:r>
              <a:rPr lang="en-US" dirty="0" smtClean="0"/>
              <a:t> Earth Observations to Detect </a:t>
            </a:r>
            <a:r>
              <a:rPr lang="en-US" dirty="0"/>
              <a:t>F</a:t>
            </a:r>
            <a:r>
              <a:rPr lang="en-US" dirty="0" smtClean="0"/>
              <a:t>actors </a:t>
            </a:r>
            <a:r>
              <a:rPr lang="en-US" dirty="0"/>
              <a:t>C</a:t>
            </a:r>
            <a:r>
              <a:rPr lang="en-US" dirty="0" smtClean="0"/>
              <a:t>ontributing to Hypoxic </a:t>
            </a:r>
            <a:r>
              <a:rPr lang="en-US" dirty="0"/>
              <a:t>E</a:t>
            </a:r>
            <a:r>
              <a:rPr lang="en-US" dirty="0" smtClean="0"/>
              <a:t>vents in the Southern Gulf of Mexico</a:t>
            </a:r>
            <a:endParaRPr lang="en-US" dirty="0"/>
          </a:p>
        </p:txBody>
      </p:sp>
      <p:sp>
        <p:nvSpPr>
          <p:cNvPr id="5" name="Text Placeholder 4"/>
          <p:cNvSpPr>
            <a:spLocks noGrp="1"/>
          </p:cNvSpPr>
          <p:nvPr>
            <p:ph type="body" sz="quarter" idx="10"/>
          </p:nvPr>
        </p:nvSpPr>
        <p:spPr/>
        <p:txBody>
          <a:bodyPr/>
          <a:lstStyle/>
          <a:p>
            <a:r>
              <a:rPr lang="en-US" dirty="0" smtClean="0"/>
              <a:t>Gulf of Mexico Water Resources</a:t>
            </a:r>
            <a:endParaRPr lang="en-US" dirty="0"/>
          </a:p>
        </p:txBody>
      </p:sp>
      <p:sp>
        <p:nvSpPr>
          <p:cNvPr id="9" name="Text Placeholder 16"/>
          <p:cNvSpPr txBox="1">
            <a:spLocks/>
          </p:cNvSpPr>
          <p:nvPr/>
        </p:nvSpPr>
        <p:spPr>
          <a:xfrm>
            <a:off x="23866646" y="29621361"/>
            <a:ext cx="2959345" cy="3313077"/>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sz="2400" dirty="0" smtClean="0"/>
          </a:p>
          <a:p>
            <a:r>
              <a:rPr lang="en-US" sz="2400" dirty="0" smtClean="0"/>
              <a:t>Left to Right: Mackenzie Taggart Irma Caraballo </a:t>
            </a:r>
            <a:r>
              <a:rPr lang="en-US" sz="2400" dirty="0" err="1" smtClean="0"/>
              <a:t>Álvarez</a:t>
            </a:r>
            <a:r>
              <a:rPr lang="en-US" sz="2400" dirty="0" smtClean="0"/>
              <a:t> Bridget Smith</a:t>
            </a:r>
            <a:r>
              <a:rPr lang="en-US" sz="2400" dirty="0"/>
              <a:t> </a:t>
            </a:r>
            <a:r>
              <a:rPr lang="en-US" sz="2400" dirty="0" smtClean="0"/>
              <a:t>  </a:t>
            </a:r>
            <a:r>
              <a:rPr lang="en-US" sz="2400" dirty="0"/>
              <a:t>Alannah </a:t>
            </a:r>
            <a:r>
              <a:rPr lang="en-US" sz="2400" dirty="0" smtClean="0"/>
              <a:t>Johansen Rebecca Chapman  </a:t>
            </a:r>
            <a:r>
              <a:rPr lang="en-US" sz="2400" dirty="0" err="1" smtClean="0"/>
              <a:t>Åse</a:t>
            </a:r>
            <a:r>
              <a:rPr lang="en-US" sz="2400" dirty="0" smtClean="0"/>
              <a:t> Mitchell</a:t>
            </a:r>
            <a:r>
              <a:rPr lang="en-US" sz="2400" dirty="0"/>
              <a:t> </a:t>
            </a:r>
            <a:endParaRPr lang="en-US" sz="2400" dirty="0" smtClean="0"/>
          </a:p>
        </p:txBody>
      </p:sp>
      <p:sp>
        <p:nvSpPr>
          <p:cNvPr id="10" name="Text Placeholder 16"/>
          <p:cNvSpPr txBox="1">
            <a:spLocks/>
          </p:cNvSpPr>
          <p:nvPr/>
        </p:nvSpPr>
        <p:spPr>
          <a:xfrm>
            <a:off x="15995506" y="17610126"/>
            <a:ext cx="11132421" cy="2711613"/>
          </a:xfrm>
          <a:prstGeom prst="rect">
            <a:avLst/>
          </a:prstGeom>
        </p:spPr>
        <p:txBody>
          <a:bodyPr numCol="2" spcCol="36576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fontAlgn="base">
              <a:spcBef>
                <a:spcPts val="0"/>
              </a:spcBef>
            </a:pPr>
            <a:r>
              <a:rPr lang="es-ES" sz="2400" dirty="0">
                <a:solidFill>
                  <a:srgbClr val="767171"/>
                </a:solidFill>
              </a:rPr>
              <a:t>Consorcio de Instituciones de Investigación Marina del Golfo de México y del Caribe (</a:t>
            </a:r>
            <a:r>
              <a:rPr lang="es-ES" sz="2400" dirty="0" err="1">
                <a:solidFill>
                  <a:srgbClr val="767171"/>
                </a:solidFill>
              </a:rPr>
              <a:t>CiiMar-GoMC</a:t>
            </a:r>
            <a:r>
              <a:rPr lang="es-ES" sz="2400" dirty="0">
                <a:solidFill>
                  <a:srgbClr val="767171"/>
                </a:solidFill>
              </a:rPr>
              <a:t>)</a:t>
            </a:r>
            <a:endParaRPr lang="en-US" sz="2400" dirty="0">
              <a:ea typeface="Times New Roman" panose="02020603050405020304" pitchFamily="18" charset="0"/>
            </a:endParaRPr>
          </a:p>
          <a:p>
            <a:pPr fontAlgn="base">
              <a:spcBef>
                <a:spcPts val="0"/>
              </a:spcBef>
            </a:pPr>
            <a:r>
              <a:rPr lang="es-ES" sz="2400" dirty="0">
                <a:solidFill>
                  <a:srgbClr val="767171"/>
                </a:solidFill>
              </a:rPr>
              <a:t>Centro </a:t>
            </a:r>
            <a:r>
              <a:rPr lang="es-ES" sz="2400" dirty="0" smtClean="0">
                <a:solidFill>
                  <a:srgbClr val="767171"/>
                </a:solidFill>
              </a:rPr>
              <a:t>del </a:t>
            </a:r>
            <a:r>
              <a:rPr lang="es-ES" sz="2400" dirty="0">
                <a:solidFill>
                  <a:srgbClr val="767171"/>
                </a:solidFill>
              </a:rPr>
              <a:t>Cambio Global y la Sustentabilidad en el Sureste (CCGSS)</a:t>
            </a:r>
            <a:endParaRPr lang="en-US" sz="2400" dirty="0">
              <a:ea typeface="Times New Roman" panose="02020603050405020304" pitchFamily="18" charset="0"/>
            </a:endParaRPr>
          </a:p>
          <a:p>
            <a:pPr fontAlgn="base">
              <a:spcBef>
                <a:spcPts val="0"/>
              </a:spcBef>
            </a:pPr>
            <a:r>
              <a:rPr lang="es-ES" sz="2400" dirty="0">
                <a:solidFill>
                  <a:srgbClr val="767171"/>
                </a:solidFill>
              </a:rPr>
              <a:t>Comisión Nacional para el Conocimiento y Uso de la Biodiversidad (CONABIO)</a:t>
            </a:r>
            <a:endParaRPr lang="en-US" sz="2400" dirty="0">
              <a:ea typeface="Times New Roman" panose="02020603050405020304" pitchFamily="18" charset="0"/>
            </a:endParaRPr>
          </a:p>
          <a:p>
            <a:pPr fontAlgn="base">
              <a:spcBef>
                <a:spcPts val="0"/>
              </a:spcBef>
            </a:pPr>
            <a:r>
              <a:rPr lang="es-ES" sz="2400" dirty="0" err="1">
                <a:solidFill>
                  <a:srgbClr val="767171"/>
                </a:solidFill>
              </a:rPr>
              <a:t>The</a:t>
            </a:r>
            <a:r>
              <a:rPr lang="es-ES" sz="2400" dirty="0">
                <a:solidFill>
                  <a:srgbClr val="767171"/>
                </a:solidFill>
              </a:rPr>
              <a:t> Federal </a:t>
            </a:r>
            <a:r>
              <a:rPr lang="es-ES" sz="2400" dirty="0" err="1">
                <a:solidFill>
                  <a:srgbClr val="767171"/>
                </a:solidFill>
              </a:rPr>
              <a:t>Ministry</a:t>
            </a:r>
            <a:r>
              <a:rPr lang="es-ES" sz="2400" dirty="0">
                <a:solidFill>
                  <a:srgbClr val="767171"/>
                </a:solidFill>
              </a:rPr>
              <a:t> of </a:t>
            </a:r>
            <a:r>
              <a:rPr lang="es-ES" sz="2400" dirty="0" err="1">
                <a:solidFill>
                  <a:srgbClr val="767171"/>
                </a:solidFill>
              </a:rPr>
              <a:t>Health</a:t>
            </a:r>
            <a:r>
              <a:rPr lang="es-ES" sz="2400" dirty="0">
                <a:solidFill>
                  <a:srgbClr val="767171"/>
                </a:solidFill>
              </a:rPr>
              <a:t> </a:t>
            </a:r>
            <a:endParaRPr lang="en-US" sz="2400" dirty="0">
              <a:ea typeface="Times New Roman" panose="02020603050405020304" pitchFamily="18" charset="0"/>
            </a:endParaRPr>
          </a:p>
          <a:p>
            <a:pPr fontAlgn="base">
              <a:spcBef>
                <a:spcPts val="0"/>
              </a:spcBef>
            </a:pPr>
            <a:endParaRPr lang="es-ES" sz="2400" dirty="0" smtClean="0">
              <a:solidFill>
                <a:srgbClr val="767171"/>
              </a:solidFill>
            </a:endParaRPr>
          </a:p>
          <a:p>
            <a:pPr fontAlgn="base">
              <a:spcBef>
                <a:spcPts val="0"/>
              </a:spcBef>
            </a:pPr>
            <a:endParaRPr lang="es-ES" sz="2400" dirty="0">
              <a:solidFill>
                <a:srgbClr val="767171"/>
              </a:solidFill>
            </a:endParaRPr>
          </a:p>
          <a:p>
            <a:pPr fontAlgn="base">
              <a:spcBef>
                <a:spcPts val="0"/>
              </a:spcBef>
            </a:pPr>
            <a:r>
              <a:rPr lang="es-ES" sz="2400" dirty="0" smtClean="0">
                <a:solidFill>
                  <a:srgbClr val="767171"/>
                </a:solidFill>
              </a:rPr>
              <a:t>Centro </a:t>
            </a:r>
            <a:r>
              <a:rPr lang="es-ES" sz="2400" dirty="0">
                <a:solidFill>
                  <a:srgbClr val="767171"/>
                </a:solidFill>
              </a:rPr>
              <a:t>Nacional de Datos Oceanográficos (CENDO)</a:t>
            </a:r>
            <a:endParaRPr lang="en-US" sz="2400" dirty="0">
              <a:ea typeface="Times New Roman" panose="02020603050405020304" pitchFamily="18" charset="0"/>
            </a:endParaRPr>
          </a:p>
          <a:p>
            <a:pPr fontAlgn="base">
              <a:spcBef>
                <a:spcPts val="0"/>
              </a:spcBef>
            </a:pPr>
            <a:r>
              <a:rPr lang="es-ES" sz="2400" dirty="0">
                <a:solidFill>
                  <a:srgbClr val="767171"/>
                </a:solidFill>
              </a:rPr>
              <a:t>Universidad Autónoma de Baja California (UABC)</a:t>
            </a:r>
            <a:endParaRPr lang="en-US" sz="2400" dirty="0">
              <a:ea typeface="Times New Roman" panose="02020603050405020304" pitchFamily="18" charset="0"/>
            </a:endParaRPr>
          </a:p>
          <a:p>
            <a:pPr fontAlgn="base">
              <a:spcBef>
                <a:spcPts val="0"/>
              </a:spcBef>
            </a:pPr>
            <a:r>
              <a:rPr lang="es-ES" sz="2400" dirty="0">
                <a:solidFill>
                  <a:srgbClr val="767171"/>
                </a:solidFill>
              </a:rPr>
              <a:t>Universidad Juárez Autónoma De Tabasco (UJAT)</a:t>
            </a:r>
            <a:endParaRPr lang="en-US" sz="2400" dirty="0">
              <a:ea typeface="Times New Roman" panose="02020603050405020304" pitchFamily="18" charset="0"/>
            </a:endParaRPr>
          </a:p>
          <a:p>
            <a:pPr fontAlgn="base">
              <a:spcBef>
                <a:spcPts val="0"/>
              </a:spcBef>
            </a:pPr>
            <a:r>
              <a:rPr lang="es-ES" sz="2400" dirty="0">
                <a:solidFill>
                  <a:srgbClr val="767171"/>
                </a:solidFill>
              </a:rPr>
              <a:t>Secretaría de Marina (SEMAR</a:t>
            </a:r>
            <a:r>
              <a:rPr lang="es-ES" sz="2400" dirty="0" smtClean="0">
                <a:solidFill>
                  <a:srgbClr val="767171"/>
                </a:solidFill>
              </a:rPr>
              <a:t>)</a:t>
            </a:r>
            <a:endParaRPr lang="en-US" sz="2400" dirty="0">
              <a:ea typeface="Times New Roman" panose="02020603050405020304" pitchFamily="18" charset="0"/>
            </a:endParaRPr>
          </a:p>
        </p:txBody>
      </p:sp>
      <p:sp>
        <p:nvSpPr>
          <p:cNvPr id="11" name="Text Placeholder 16"/>
          <p:cNvSpPr txBox="1">
            <a:spLocks/>
          </p:cNvSpPr>
          <p:nvPr/>
        </p:nvSpPr>
        <p:spPr>
          <a:xfrm>
            <a:off x="19240500" y="33218155"/>
            <a:ext cx="7565402" cy="240903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Special thanks to our science advisors </a:t>
            </a:r>
            <a:r>
              <a:rPr lang="en-US" sz="2400" b="1" dirty="0" smtClean="0"/>
              <a:t>Dr</a:t>
            </a:r>
            <a:r>
              <a:rPr lang="en-US" sz="2400" b="1" dirty="0"/>
              <a:t>. Juan L. </a:t>
            </a:r>
            <a:r>
              <a:rPr lang="en-US" sz="2400" b="1" dirty="0" smtClean="0"/>
              <a:t>Torres-Pérez</a:t>
            </a:r>
            <a:r>
              <a:rPr lang="en-US" sz="2400" dirty="0" smtClean="0"/>
              <a:t>, </a:t>
            </a:r>
            <a:r>
              <a:rPr lang="en-US" sz="2400" b="1" dirty="0"/>
              <a:t>Dr. Sherry L. </a:t>
            </a:r>
            <a:r>
              <a:rPr lang="en-US" sz="2400" b="1" dirty="0" smtClean="0"/>
              <a:t>Palacios</a:t>
            </a:r>
            <a:r>
              <a:rPr lang="en-US" sz="2400" dirty="0" smtClean="0"/>
              <a:t>, and </a:t>
            </a:r>
            <a:r>
              <a:rPr lang="en-US" sz="2400" b="1" dirty="0" smtClean="0"/>
              <a:t>Chase Mueller </a:t>
            </a:r>
            <a:r>
              <a:rPr lang="en-US" sz="2400" dirty="0" smtClean="0"/>
              <a:t>from the Bay Area Environmental Research Institute. The authors also wish to thank the</a:t>
            </a:r>
            <a:r>
              <a:rPr lang="en-US" sz="2400" dirty="0" smtClean="0">
                <a:solidFill>
                  <a:schemeClr val="bg1">
                    <a:lumMod val="50000"/>
                  </a:schemeClr>
                </a:solidFill>
              </a:rPr>
              <a:t> NASA </a:t>
            </a:r>
            <a:r>
              <a:rPr lang="en-US" sz="2400" dirty="0" smtClean="0"/>
              <a:t>Ames DEVELOP management team for their overall support and help with this project.</a:t>
            </a:r>
          </a:p>
        </p:txBody>
      </p:sp>
      <p:sp>
        <p:nvSpPr>
          <p:cNvPr id="12" name="Text Placeholder 16"/>
          <p:cNvSpPr txBox="1">
            <a:spLocks/>
          </p:cNvSpPr>
          <p:nvPr/>
        </p:nvSpPr>
        <p:spPr>
          <a:xfrm>
            <a:off x="19123571" y="21130390"/>
            <a:ext cx="7682331" cy="743806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750" dirty="0"/>
              <a:t>The models, tools, and indices used in this project will be beneficial for local agencies and partner organizations to assess the current environmental health of the region and mitigate future water quality degradation. </a:t>
            </a:r>
            <a:endParaRPr lang="en-US" sz="2750" dirty="0" smtClean="0"/>
          </a:p>
          <a:p>
            <a:pPr marL="347663" indent="-347663"/>
            <a:r>
              <a:rPr lang="en-US" sz="2750" dirty="0"/>
              <a:t>T</a:t>
            </a:r>
            <a:r>
              <a:rPr lang="en-US" sz="2750" dirty="0" smtClean="0"/>
              <a:t>he analyses </a:t>
            </a:r>
            <a:r>
              <a:rPr lang="en-US" sz="2750" dirty="0"/>
              <a:t>of </a:t>
            </a:r>
            <a:r>
              <a:rPr lang="en-US" sz="2750" dirty="0" err="1"/>
              <a:t>Chl</a:t>
            </a:r>
            <a:r>
              <a:rPr lang="en-US" sz="2750" dirty="0"/>
              <a:t>, CDOM, PAR, and SST </a:t>
            </a:r>
            <a:r>
              <a:rPr lang="en-US" sz="2750" dirty="0" smtClean="0"/>
              <a:t>can </a:t>
            </a:r>
            <a:r>
              <a:rPr lang="en-US" sz="2750" dirty="0"/>
              <a:t>be used for forecasting the timing of hypoxic events and </a:t>
            </a:r>
            <a:r>
              <a:rPr lang="en-US" sz="2750" dirty="0" smtClean="0"/>
              <a:t>HABs. </a:t>
            </a:r>
          </a:p>
          <a:p>
            <a:pPr marL="347663" indent="-347663"/>
            <a:r>
              <a:rPr lang="en-US" sz="2750" dirty="0" smtClean="0"/>
              <a:t>The turbidity index </a:t>
            </a:r>
            <a:r>
              <a:rPr lang="en-US" sz="2750" dirty="0" smtClean="0"/>
              <a:t>can </a:t>
            </a:r>
            <a:r>
              <a:rPr lang="en-US" sz="2750" dirty="0"/>
              <a:t>be continually performed </a:t>
            </a:r>
            <a:r>
              <a:rPr lang="en-US" sz="2750" dirty="0" smtClean="0"/>
              <a:t>as </a:t>
            </a:r>
            <a:r>
              <a:rPr lang="en-US" sz="2750" dirty="0"/>
              <a:t>a method of remote water quality </a:t>
            </a:r>
            <a:r>
              <a:rPr lang="en-US" sz="2750" dirty="0" smtClean="0"/>
              <a:t>monitoring.</a:t>
            </a:r>
            <a:endParaRPr lang="en-US" sz="2750" dirty="0"/>
          </a:p>
          <a:p>
            <a:pPr marL="347663" indent="-347663"/>
            <a:r>
              <a:rPr lang="en-US" sz="2750" dirty="0" smtClean="0"/>
              <a:t>Once in-situ data becomes available, the SWAT model </a:t>
            </a:r>
            <a:r>
              <a:rPr lang="en-US" sz="2750" dirty="0" smtClean="0"/>
              <a:t>will </a:t>
            </a:r>
            <a:r>
              <a:rPr lang="en-US" sz="2750" dirty="0"/>
              <a:t>be used to revise regulatory water quality standards. </a:t>
            </a:r>
            <a:endParaRPr lang="en-US" sz="2750" dirty="0" smtClean="0"/>
          </a:p>
          <a:p>
            <a:pPr marL="347663" indent="-347663"/>
            <a:r>
              <a:rPr lang="en-US" sz="2750" dirty="0" smtClean="0"/>
              <a:t>Supplementing environmental monitoring efforts with analyses of Earth observations is especially important in regions where little to no</a:t>
            </a:r>
            <a:r>
              <a:rPr lang="en-US" sz="2750" i="1" dirty="0" smtClean="0"/>
              <a:t> in-situ </a:t>
            </a:r>
            <a:r>
              <a:rPr lang="en-US" sz="2750" dirty="0" smtClean="0"/>
              <a:t>data exists.</a:t>
            </a:r>
          </a:p>
        </p:txBody>
      </p:sp>
      <p:sp>
        <p:nvSpPr>
          <p:cNvPr id="7" name="Text Placeholder 16"/>
          <p:cNvSpPr txBox="1">
            <a:spLocks/>
          </p:cNvSpPr>
          <p:nvPr/>
        </p:nvSpPr>
        <p:spPr>
          <a:xfrm>
            <a:off x="914400" y="13259405"/>
            <a:ext cx="16916400" cy="70408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3" name="Text Placeholder 16"/>
          <p:cNvSpPr txBox="1">
            <a:spLocks/>
          </p:cNvSpPr>
          <p:nvPr/>
        </p:nvSpPr>
        <p:spPr>
          <a:xfrm>
            <a:off x="17830797" y="17427314"/>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p>
        </p:txBody>
      </p:sp>
      <p:sp>
        <p:nvSpPr>
          <p:cNvPr id="14" name="Text Placeholder 16"/>
          <p:cNvSpPr txBox="1">
            <a:spLocks/>
          </p:cNvSpPr>
          <p:nvPr/>
        </p:nvSpPr>
        <p:spPr>
          <a:xfrm>
            <a:off x="22437425" y="11918930"/>
            <a:ext cx="4593272" cy="533989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b="1" dirty="0" smtClean="0"/>
              <a:t>      Landsat 8 OLI                              </a:t>
            </a:r>
          </a:p>
          <a:p>
            <a:endParaRPr lang="en-US" sz="2800" b="1" dirty="0"/>
          </a:p>
          <a:p>
            <a:endParaRPr lang="en-US" sz="2800" b="1" dirty="0" smtClean="0"/>
          </a:p>
          <a:p>
            <a:endParaRPr lang="en-US" sz="2800" b="1" dirty="0"/>
          </a:p>
          <a:p>
            <a:r>
              <a:rPr lang="en-US" sz="2800" b="1" dirty="0"/>
              <a:t> </a:t>
            </a:r>
            <a:r>
              <a:rPr lang="en-US" sz="2800" b="1" dirty="0" smtClean="0"/>
              <a:t>   </a:t>
            </a:r>
          </a:p>
          <a:p>
            <a:r>
              <a:rPr lang="en-US" sz="2800" b="1" dirty="0"/>
              <a:t> </a:t>
            </a:r>
            <a:r>
              <a:rPr lang="en-US" sz="2800" b="1" dirty="0" smtClean="0"/>
              <a:t>    Aqua MODIS</a:t>
            </a:r>
          </a:p>
          <a:p>
            <a:endParaRPr lang="en-US" sz="2800" b="1" dirty="0"/>
          </a:p>
          <a:p>
            <a:endParaRPr lang="en-US" sz="2800" b="1" dirty="0" smtClean="0"/>
          </a:p>
          <a:p>
            <a:endParaRPr lang="en-US" sz="2800" b="1" dirty="0"/>
          </a:p>
          <a:p>
            <a:endParaRPr lang="en-US" sz="2800" b="1" dirty="0" smtClean="0"/>
          </a:p>
        </p:txBody>
      </p:sp>
      <p:sp>
        <p:nvSpPr>
          <p:cNvPr id="6" name="Text Placeholder 16"/>
          <p:cNvSpPr txBox="1">
            <a:spLocks/>
          </p:cNvSpPr>
          <p:nvPr/>
        </p:nvSpPr>
        <p:spPr>
          <a:xfrm>
            <a:off x="551629" y="5816223"/>
            <a:ext cx="12954000" cy="4678688"/>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750" dirty="0"/>
              <a:t>Monitoring and analyzing harmful algal blooms (HABs) and hypoxic events in the southern coastal areas of the Gulf of Mexico (</a:t>
            </a:r>
            <a:r>
              <a:rPr lang="en-US" sz="2750" dirty="0" err="1"/>
              <a:t>GoM</a:t>
            </a:r>
            <a:r>
              <a:rPr lang="en-US" sz="2750" dirty="0"/>
              <a:t>) is important for watershed management and mitigation of environmental degradation. This study uncovered trends and dynamic characteristics of </a:t>
            </a:r>
            <a:r>
              <a:rPr lang="en-US" sz="2750" dirty="0" smtClean="0"/>
              <a:t>chlorophyll </a:t>
            </a:r>
            <a:r>
              <a:rPr lang="en-US" sz="2750" i="1" dirty="0" smtClean="0"/>
              <a:t>a</a:t>
            </a:r>
            <a:r>
              <a:rPr lang="en-US" sz="2750" dirty="0" smtClean="0"/>
              <a:t> </a:t>
            </a:r>
            <a:r>
              <a:rPr lang="en-US" sz="2750" dirty="0"/>
              <a:t>(</a:t>
            </a:r>
            <a:r>
              <a:rPr lang="en-US" sz="2750" dirty="0" err="1"/>
              <a:t>Chl</a:t>
            </a:r>
            <a:r>
              <a:rPr lang="en-US" sz="2750" dirty="0"/>
              <a:t>) concentration, sea surface temperature (SST), colored dissolved organic matter index (CDOM), and </a:t>
            </a:r>
            <a:r>
              <a:rPr lang="en-US" sz="2750" dirty="0" err="1"/>
              <a:t>photosynthetically</a:t>
            </a:r>
            <a:r>
              <a:rPr lang="en-US" sz="2750" dirty="0"/>
              <a:t> available radiation (PAR); as evident in 8-day standard mapped image (SMI) products from the MODIS instrument on the Aqua platform from 2002-2015 using Clark Labs </a:t>
            </a:r>
            <a:r>
              <a:rPr lang="en-US" sz="2750" dirty="0" err="1"/>
              <a:t>TerrSet</a:t>
            </a:r>
            <a:r>
              <a:rPr lang="en-US" sz="2750" dirty="0"/>
              <a:t> Earth Trends Modeler (ETM). Additionally, sediment and nutrient loading values of the </a:t>
            </a:r>
            <a:r>
              <a:rPr lang="en-US" sz="2750" dirty="0" err="1"/>
              <a:t>Grijalva</a:t>
            </a:r>
            <a:r>
              <a:rPr lang="en-US" sz="2750" dirty="0"/>
              <a:t>-Usumacinta watershed were modeled using the ArcGIS Soil and Water Assessment Tool (SWAT). </a:t>
            </a:r>
            <a:r>
              <a:rPr lang="en-US" sz="2750" dirty="0" smtClean="0"/>
              <a:t>A Turbidity Index was </a:t>
            </a:r>
            <a:r>
              <a:rPr lang="en-US" sz="2750" dirty="0"/>
              <a:t>generated using Landsat 8 Operational Land Imager (OLI) scenes for </a:t>
            </a:r>
            <a:r>
              <a:rPr lang="en-US" sz="2750" dirty="0" smtClean="0"/>
              <a:t>2013-2014. </a:t>
            </a:r>
            <a:r>
              <a:rPr lang="en-US" sz="2750" dirty="0"/>
              <a:t>Results will assist local fisheries and environmental, tourism, and health authorities in revising water quality standards and mitigating the impacts of future HABs and hypoxic events in the region.</a:t>
            </a:r>
            <a:endParaRPr lang="en-US" sz="2750" dirty="0" smtClean="0"/>
          </a:p>
        </p:txBody>
      </p:sp>
      <p:sp>
        <p:nvSpPr>
          <p:cNvPr id="15" name="Text Placeholder 16"/>
          <p:cNvSpPr txBox="1">
            <a:spLocks/>
          </p:cNvSpPr>
          <p:nvPr/>
        </p:nvSpPr>
        <p:spPr>
          <a:xfrm>
            <a:off x="15903687" y="11370902"/>
            <a:ext cx="6994252" cy="668185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sz="2750" dirty="0" smtClean="0"/>
              <a:t>Utilize NASA Earth observations to identify indicators of hypoxic events and HABs in the southern Gulf of Mexico and connect their occurrences to nutrient and sediment loading from the </a:t>
            </a:r>
            <a:r>
              <a:rPr lang="en-US" sz="2750" dirty="0" err="1" smtClean="0"/>
              <a:t>Grijalva</a:t>
            </a:r>
            <a:r>
              <a:rPr lang="en-US" sz="2750" dirty="0" smtClean="0"/>
              <a:t> – Usumacinta River Basin.</a:t>
            </a:r>
          </a:p>
          <a:p>
            <a:pPr marL="347663" indent="-347663"/>
            <a:r>
              <a:rPr lang="en-US" sz="2750" dirty="0" smtClean="0"/>
              <a:t>Conduct time series analysis on MODIS Level III 8-day SMI products of </a:t>
            </a:r>
            <a:r>
              <a:rPr lang="en-US" sz="2750" dirty="0" err="1" smtClean="0"/>
              <a:t>Chl</a:t>
            </a:r>
            <a:r>
              <a:rPr lang="en-US" sz="2750" dirty="0" smtClean="0"/>
              <a:t>, SST, CDOM</a:t>
            </a:r>
            <a:r>
              <a:rPr lang="en-US" sz="2750" dirty="0"/>
              <a:t>,</a:t>
            </a:r>
            <a:r>
              <a:rPr lang="en-US" sz="2750" dirty="0" smtClean="0"/>
              <a:t> and PAR.</a:t>
            </a:r>
          </a:p>
          <a:p>
            <a:pPr marL="347663" indent="-347663"/>
            <a:r>
              <a:rPr lang="en-US" sz="2750" dirty="0" smtClean="0"/>
              <a:t>Apply the Turbidity Index to Landsat 8 OLI data.</a:t>
            </a:r>
          </a:p>
          <a:p>
            <a:pPr marL="347663" indent="-347663"/>
            <a:r>
              <a:rPr lang="en-US" sz="2750" dirty="0" smtClean="0"/>
              <a:t>Run the Soil Water Assessment Tool (SWAT) to model nutrient and sediment loading for the entire </a:t>
            </a:r>
            <a:r>
              <a:rPr lang="en-US" sz="2750" dirty="0" err="1" smtClean="0"/>
              <a:t>Grijalava</a:t>
            </a:r>
            <a:r>
              <a:rPr lang="en-US" sz="2750" dirty="0" smtClean="0"/>
              <a:t>-Usumacinta river basin.</a:t>
            </a:r>
          </a:p>
        </p:txBody>
      </p:sp>
      <p:sp>
        <p:nvSpPr>
          <p:cNvPr id="16" name="TextBox 15"/>
          <p:cNvSpPr txBox="1"/>
          <p:nvPr/>
        </p:nvSpPr>
        <p:spPr>
          <a:xfrm>
            <a:off x="550042" y="5089708"/>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5903687" y="10598395"/>
            <a:ext cx="5314151"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550042" y="10575659"/>
            <a:ext cx="1286114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4207825" y="5103889"/>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Areas</a:t>
            </a:r>
          </a:p>
        </p:txBody>
      </p:sp>
      <p:sp>
        <p:nvSpPr>
          <p:cNvPr id="26" name="TextBox 25"/>
          <p:cNvSpPr txBox="1"/>
          <p:nvPr/>
        </p:nvSpPr>
        <p:spPr>
          <a:xfrm>
            <a:off x="22860000" y="10508695"/>
            <a:ext cx="3862271" cy="1446550"/>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a:t>
            </a:r>
          </a:p>
          <a:p>
            <a:r>
              <a:rPr lang="en-US" sz="4400" b="1" dirty="0" smtClean="0">
                <a:solidFill>
                  <a:schemeClr val="accent1"/>
                </a:solidFill>
                <a:latin typeface="Century Gothic" panose="020B0502020202020204" pitchFamily="34" charset="0"/>
              </a:rPr>
              <a:t>Observations</a:t>
            </a:r>
          </a:p>
        </p:txBody>
      </p:sp>
      <p:sp>
        <p:nvSpPr>
          <p:cNvPr id="27" name="TextBox 26"/>
          <p:cNvSpPr txBox="1"/>
          <p:nvPr/>
        </p:nvSpPr>
        <p:spPr>
          <a:xfrm>
            <a:off x="423011" y="20461421"/>
            <a:ext cx="2343467" cy="769441"/>
          </a:xfrm>
          <a:prstGeom prst="rect">
            <a:avLst/>
          </a:prstGeom>
          <a:noFill/>
        </p:spPr>
        <p:txBody>
          <a:bodyPr wrap="square" rtlCol="0">
            <a:spAutoFit/>
          </a:bodyPr>
          <a:lstStyle/>
          <a:p>
            <a:pPr algn="ctr"/>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9123571" y="20480330"/>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9240500" y="32515559"/>
            <a:ext cx="7790197"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16002405" y="16958525"/>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19240500" y="28442755"/>
            <a:ext cx="715291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750" b="1" dirty="0" smtClean="0"/>
              <a:t>Rebecca Chapman(Project Lead)</a:t>
            </a:r>
            <a:r>
              <a:rPr lang="en-US" sz="2750" b="1" baseline="30000" dirty="0" smtClean="0"/>
              <a:t>1</a:t>
            </a:r>
            <a:r>
              <a:rPr lang="en-US" sz="2750" b="1" dirty="0" smtClean="0"/>
              <a:t>, Irma Caraballo Álvarez</a:t>
            </a:r>
            <a:r>
              <a:rPr lang="en-US" sz="2750" b="1" baseline="30000" dirty="0" smtClean="0"/>
              <a:t>1</a:t>
            </a:r>
            <a:r>
              <a:rPr lang="en-US" sz="2750" b="1" dirty="0" smtClean="0"/>
              <a:t>, Alannah Johansen</a:t>
            </a:r>
            <a:r>
              <a:rPr lang="en-US" sz="2750" b="1" baseline="30000" dirty="0" smtClean="0"/>
              <a:t>1</a:t>
            </a:r>
            <a:r>
              <a:rPr lang="en-US" sz="2750" b="1" dirty="0" smtClean="0"/>
              <a:t>, </a:t>
            </a:r>
            <a:r>
              <a:rPr lang="en-US" sz="2750" b="1" dirty="0" err="1" smtClean="0"/>
              <a:t>Åse</a:t>
            </a:r>
            <a:r>
              <a:rPr lang="en-US" sz="2750" b="1" dirty="0" smtClean="0"/>
              <a:t> Mitchell</a:t>
            </a:r>
            <a:r>
              <a:rPr lang="en-US" sz="2750" b="1" baseline="30000" dirty="0" smtClean="0"/>
              <a:t>1</a:t>
            </a:r>
            <a:r>
              <a:rPr lang="en-US" sz="2750" b="1" dirty="0" smtClean="0"/>
              <a:t>, Bridget Smith</a:t>
            </a:r>
            <a:r>
              <a:rPr lang="en-US" sz="2750" b="1" baseline="30000" dirty="0" smtClean="0"/>
              <a:t>1</a:t>
            </a:r>
            <a:r>
              <a:rPr lang="en-US" sz="2750" b="1" dirty="0" smtClean="0"/>
              <a:t>, Mackenzie Taggart</a:t>
            </a:r>
            <a:r>
              <a:rPr lang="en-US" sz="2750" b="1" baseline="30000" dirty="0" smtClean="0"/>
              <a:t>1</a:t>
            </a:r>
            <a:r>
              <a:rPr lang="en-US" sz="2750" b="1" dirty="0" smtClean="0"/>
              <a:t> </a:t>
            </a:r>
          </a:p>
          <a:p>
            <a:r>
              <a:rPr lang="en-US" sz="2750" b="1" baseline="30000" dirty="0" smtClean="0"/>
              <a:t>1 </a:t>
            </a:r>
            <a:r>
              <a:rPr lang="en-US" sz="2750" dirty="0" smtClean="0"/>
              <a:t>NASA Ames DEVELOP Program</a:t>
            </a:r>
            <a:endParaRPr lang="en-US" sz="2750" strike="sngStrike" dirty="0">
              <a:solidFill>
                <a:srgbClr val="FF0000"/>
              </a:solidFill>
            </a:endParaRPr>
          </a:p>
        </p:txBody>
      </p:sp>
      <p:pic>
        <p:nvPicPr>
          <p:cNvPr id="1026" name="Picture 2" descr="C:\Users\amitche5\Desktop\PPT_materials\IMG_10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483" t="6540" r="13715" b="7744"/>
          <a:stretch/>
        </p:blipFill>
        <p:spPr bwMode="auto">
          <a:xfrm>
            <a:off x="19400813" y="29202482"/>
            <a:ext cx="4465833" cy="33227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mitche5\Desktop\PPT_materials\03_Landsat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7939" y="12327049"/>
            <a:ext cx="2618960" cy="21404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mitche5\Desktop\PPT_materials\06_Aqu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00" y="15403598"/>
            <a:ext cx="3033809" cy="1589379"/>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p:cNvSpPr txBox="1"/>
          <p:nvPr/>
        </p:nvSpPr>
        <p:spPr>
          <a:xfrm>
            <a:off x="13117729" y="14698007"/>
            <a:ext cx="3153103" cy="1323439"/>
          </a:xfrm>
          <a:prstGeom prst="rect">
            <a:avLst/>
          </a:prstGeom>
          <a:noFill/>
        </p:spPr>
        <p:txBody>
          <a:bodyPr wrap="square" rtlCol="0">
            <a:spAutoFit/>
          </a:bodyPr>
          <a:lstStyle/>
          <a:p>
            <a:pPr algn="ctr"/>
            <a:r>
              <a:rPr lang="en-US" sz="4000" b="1" dirty="0" smtClean="0"/>
              <a:t>Analyze Trends</a:t>
            </a:r>
            <a:endParaRPr lang="en-US" sz="4000" b="1" dirty="0"/>
          </a:p>
        </p:txBody>
      </p:sp>
      <p:sp>
        <p:nvSpPr>
          <p:cNvPr id="34" name="TextBox 33"/>
          <p:cNvSpPr txBox="1"/>
          <p:nvPr/>
        </p:nvSpPr>
        <p:spPr>
          <a:xfrm>
            <a:off x="4052743" y="11947678"/>
            <a:ext cx="3626070" cy="954107"/>
          </a:xfrm>
          <a:prstGeom prst="rect">
            <a:avLst/>
          </a:prstGeom>
          <a:noFill/>
        </p:spPr>
        <p:txBody>
          <a:bodyPr wrap="square" rtlCol="0">
            <a:spAutoFit/>
          </a:bodyPr>
          <a:lstStyle/>
          <a:p>
            <a:pPr algn="ctr"/>
            <a:r>
              <a:rPr lang="en-US" sz="2800" b="1" dirty="0" smtClean="0"/>
              <a:t>Run </a:t>
            </a:r>
            <a:r>
              <a:rPr lang="en-US" sz="2800" b="1" dirty="0" err="1" smtClean="0"/>
              <a:t>TerrSet</a:t>
            </a:r>
            <a:r>
              <a:rPr lang="en-US" sz="2800" b="1" dirty="0" smtClean="0"/>
              <a:t> Earth</a:t>
            </a:r>
          </a:p>
          <a:p>
            <a:pPr algn="ctr"/>
            <a:r>
              <a:rPr lang="en-US" sz="2800" b="1" dirty="0" smtClean="0"/>
              <a:t>Trends Modeler</a:t>
            </a:r>
            <a:endParaRPr lang="en-US" sz="2800" b="1" dirty="0"/>
          </a:p>
        </p:txBody>
      </p:sp>
      <p:sp>
        <p:nvSpPr>
          <p:cNvPr id="41" name="TextBox 40"/>
          <p:cNvSpPr txBox="1"/>
          <p:nvPr/>
        </p:nvSpPr>
        <p:spPr>
          <a:xfrm>
            <a:off x="4793146" y="14925098"/>
            <a:ext cx="2711669" cy="954107"/>
          </a:xfrm>
          <a:prstGeom prst="rect">
            <a:avLst/>
          </a:prstGeom>
          <a:noFill/>
        </p:spPr>
        <p:txBody>
          <a:bodyPr wrap="square" rtlCol="0">
            <a:spAutoFit/>
          </a:bodyPr>
          <a:lstStyle/>
          <a:p>
            <a:pPr algn="ctr"/>
            <a:r>
              <a:rPr lang="en-US" sz="2800" b="1" dirty="0" smtClean="0"/>
              <a:t>Apply</a:t>
            </a:r>
          </a:p>
          <a:p>
            <a:pPr algn="ctr"/>
            <a:r>
              <a:rPr lang="en-US" sz="2800" b="1" dirty="0" smtClean="0"/>
              <a:t>Turbidity Index</a:t>
            </a:r>
            <a:endParaRPr lang="en-US" sz="2800" b="1" dirty="0"/>
          </a:p>
        </p:txBody>
      </p:sp>
      <p:sp>
        <p:nvSpPr>
          <p:cNvPr id="51" name="TextBox 50"/>
          <p:cNvSpPr txBox="1"/>
          <p:nvPr/>
        </p:nvSpPr>
        <p:spPr>
          <a:xfrm>
            <a:off x="3124793" y="17754455"/>
            <a:ext cx="2427889" cy="1815882"/>
          </a:xfrm>
          <a:prstGeom prst="rect">
            <a:avLst/>
          </a:prstGeom>
          <a:noFill/>
        </p:spPr>
        <p:txBody>
          <a:bodyPr wrap="square" rtlCol="0">
            <a:spAutoFit/>
          </a:bodyPr>
          <a:lstStyle/>
          <a:p>
            <a:pPr algn="ctr"/>
            <a:r>
              <a:rPr lang="en-US" sz="2800" b="1" dirty="0" smtClean="0"/>
              <a:t>Inputs: DEM, Soil, Weather &amp; Land Use  data</a:t>
            </a:r>
            <a:endParaRPr lang="en-US" sz="2800" b="1" dirty="0"/>
          </a:p>
        </p:txBody>
      </p:sp>
      <p:pic>
        <p:nvPicPr>
          <p:cNvPr id="1029" name="Picture 5" descr="C:\Users\amitche5\Desktop\PPT_materials\Chl_Nov12200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397" y="11429132"/>
            <a:ext cx="3436882" cy="20250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mitche5\Desktop\PPT_materials\presni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2395" y="14457452"/>
            <a:ext cx="3995552" cy="187993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mitche5\Desktop\PPT_materials\landuse.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13971"/>
          <a:stretch/>
        </p:blipFill>
        <p:spPr bwMode="auto">
          <a:xfrm>
            <a:off x="778522" y="17729915"/>
            <a:ext cx="2451552" cy="18497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mitche5\Desktop\PPT_materials\trubsnip.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4741" y="14500581"/>
            <a:ext cx="3841220" cy="179367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amitche5\Desktop\PPT_materials\imagery.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19738"/>
          <a:stretch/>
        </p:blipFill>
        <p:spPr bwMode="auto">
          <a:xfrm>
            <a:off x="5455299" y="17721602"/>
            <a:ext cx="2622655" cy="18664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52394" y="13478607"/>
            <a:ext cx="7026419" cy="523220"/>
          </a:xfrm>
          <a:prstGeom prst="rect">
            <a:avLst/>
          </a:prstGeom>
          <a:noFill/>
        </p:spPr>
        <p:txBody>
          <a:bodyPr wrap="square" rtlCol="0">
            <a:spAutoFit/>
          </a:bodyPr>
          <a:lstStyle/>
          <a:p>
            <a:r>
              <a:rPr lang="en-US" sz="2800" b="1" dirty="0" smtClean="0"/>
              <a:t>1) Download Aqua Modis Data: 2002 - 2015</a:t>
            </a:r>
            <a:endParaRPr lang="en-US" sz="2800" b="1" dirty="0"/>
          </a:p>
        </p:txBody>
      </p:sp>
      <p:sp>
        <p:nvSpPr>
          <p:cNvPr id="17" name="TextBox 16"/>
          <p:cNvSpPr txBox="1"/>
          <p:nvPr/>
        </p:nvSpPr>
        <p:spPr>
          <a:xfrm>
            <a:off x="652396" y="16247607"/>
            <a:ext cx="8093843" cy="523220"/>
          </a:xfrm>
          <a:prstGeom prst="rect">
            <a:avLst/>
          </a:prstGeom>
          <a:noFill/>
        </p:spPr>
        <p:txBody>
          <a:bodyPr wrap="square" rtlCol="0">
            <a:spAutoFit/>
          </a:bodyPr>
          <a:lstStyle/>
          <a:p>
            <a:r>
              <a:rPr lang="en-US" sz="2800" b="1" dirty="0" smtClean="0"/>
              <a:t>2) Download Landsat 8 OLI Data: </a:t>
            </a:r>
            <a:r>
              <a:rPr lang="en-US" sz="2800" b="1" dirty="0" smtClean="0"/>
              <a:t>2013 </a:t>
            </a:r>
            <a:r>
              <a:rPr lang="en-US" sz="2800" b="1" dirty="0" smtClean="0"/>
              <a:t>- </a:t>
            </a:r>
            <a:r>
              <a:rPr lang="en-US" sz="2800" b="1" dirty="0" smtClean="0"/>
              <a:t>2014</a:t>
            </a:r>
            <a:endParaRPr lang="en-US" sz="2800" b="1" dirty="0"/>
          </a:p>
        </p:txBody>
      </p:sp>
      <p:sp>
        <p:nvSpPr>
          <p:cNvPr id="18" name="TextBox 17"/>
          <p:cNvSpPr txBox="1"/>
          <p:nvPr/>
        </p:nvSpPr>
        <p:spPr>
          <a:xfrm>
            <a:off x="778522" y="19678125"/>
            <a:ext cx="11011691" cy="523220"/>
          </a:xfrm>
          <a:prstGeom prst="rect">
            <a:avLst/>
          </a:prstGeom>
          <a:noFill/>
        </p:spPr>
        <p:txBody>
          <a:bodyPr wrap="square" rtlCol="0">
            <a:spAutoFit/>
          </a:bodyPr>
          <a:lstStyle/>
          <a:p>
            <a:r>
              <a:rPr lang="en-US" sz="2800" b="1" dirty="0" smtClean="0"/>
              <a:t>3) Acquire SWAT input data</a:t>
            </a:r>
            <a:endParaRPr lang="en-US" sz="2800" b="1" dirty="0"/>
          </a:p>
        </p:txBody>
      </p:sp>
      <p:cxnSp>
        <p:nvCxnSpPr>
          <p:cNvPr id="20" name="Straight Arrow Connector 19"/>
          <p:cNvCxnSpPr>
            <a:stCxn id="1029" idx="3"/>
            <a:endCxn id="36" idx="1"/>
          </p:cNvCxnSpPr>
          <p:nvPr/>
        </p:nvCxnSpPr>
        <p:spPr>
          <a:xfrm flipV="1">
            <a:off x="4089279" y="12441674"/>
            <a:ext cx="3720660" cy="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809939" y="11533733"/>
            <a:ext cx="2364829" cy="1815882"/>
          </a:xfrm>
          <a:prstGeom prst="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pPr algn="ctr"/>
            <a:r>
              <a:rPr lang="en-US" sz="2800" b="1" dirty="0" err="1" smtClean="0"/>
              <a:t>Chl</a:t>
            </a:r>
            <a:endParaRPr lang="en-US" sz="2800" b="1" i="1" dirty="0" smtClean="0"/>
          </a:p>
          <a:p>
            <a:pPr algn="ctr"/>
            <a:r>
              <a:rPr lang="en-US" sz="2800" b="1" dirty="0" smtClean="0"/>
              <a:t>SST</a:t>
            </a:r>
          </a:p>
          <a:p>
            <a:pPr algn="ctr"/>
            <a:r>
              <a:rPr lang="en-US" sz="2800" b="1" dirty="0" smtClean="0"/>
              <a:t>CDOM</a:t>
            </a:r>
          </a:p>
          <a:p>
            <a:pPr algn="ctr"/>
            <a:r>
              <a:rPr lang="en-US" sz="2800" b="1" dirty="0" smtClean="0"/>
              <a:t>PAR</a:t>
            </a:r>
            <a:endParaRPr lang="en-US" sz="2800" b="1" dirty="0"/>
          </a:p>
        </p:txBody>
      </p:sp>
      <p:cxnSp>
        <p:nvCxnSpPr>
          <p:cNvPr id="39" name="Straight Arrow Connector 38"/>
          <p:cNvCxnSpPr>
            <a:stCxn id="1030" idx="3"/>
            <a:endCxn id="1032" idx="1"/>
          </p:cNvCxnSpPr>
          <p:nvPr/>
        </p:nvCxnSpPr>
        <p:spPr>
          <a:xfrm>
            <a:off x="4647947" y="15397417"/>
            <a:ext cx="2906794" cy="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031" idx="3"/>
            <a:endCxn id="1033" idx="1"/>
          </p:cNvCxnSpPr>
          <p:nvPr/>
        </p:nvCxnSpPr>
        <p:spPr>
          <a:xfrm>
            <a:off x="3230074" y="18654813"/>
            <a:ext cx="2225225"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96874" y="18187864"/>
            <a:ext cx="2727435" cy="523220"/>
          </a:xfrm>
          <a:prstGeom prst="rect">
            <a:avLst/>
          </a:prstGeom>
          <a:noFill/>
        </p:spPr>
        <p:txBody>
          <a:bodyPr wrap="square" rtlCol="0">
            <a:spAutoFit/>
          </a:bodyPr>
          <a:lstStyle/>
          <a:p>
            <a:r>
              <a:rPr lang="en-US" sz="2800" b="1" dirty="0" smtClean="0"/>
              <a:t>Run SWAT</a:t>
            </a:r>
            <a:endParaRPr lang="en-US" sz="2800" b="1" dirty="0"/>
          </a:p>
        </p:txBody>
      </p:sp>
      <p:sp>
        <p:nvSpPr>
          <p:cNvPr id="47" name="TextBox 46"/>
          <p:cNvSpPr txBox="1"/>
          <p:nvPr/>
        </p:nvSpPr>
        <p:spPr>
          <a:xfrm>
            <a:off x="10417691" y="17746872"/>
            <a:ext cx="2341813" cy="1815882"/>
          </a:xfrm>
          <a:prstGeom prst="rect">
            <a:avLst/>
          </a:prstGeom>
          <a:solidFill>
            <a:schemeClr val="accent1">
              <a:lumMod val="20000"/>
              <a:lumOff val="80000"/>
            </a:schemeClr>
          </a:solidFill>
          <a:ln>
            <a:solidFill>
              <a:schemeClr val="accent1">
                <a:lumMod val="60000"/>
                <a:lumOff val="40000"/>
              </a:schemeClr>
            </a:solidFill>
          </a:ln>
        </p:spPr>
        <p:txBody>
          <a:bodyPr wrap="square" rtlCol="0">
            <a:spAutoFit/>
          </a:bodyPr>
          <a:lstStyle/>
          <a:p>
            <a:pPr algn="ctr"/>
            <a:r>
              <a:rPr lang="en-US" sz="2800" b="1" dirty="0"/>
              <a:t>Outputs: Nutrient &amp; </a:t>
            </a:r>
          </a:p>
          <a:p>
            <a:pPr algn="ctr"/>
            <a:r>
              <a:rPr lang="en-US" sz="2800" b="1" dirty="0"/>
              <a:t>Sediment loading</a:t>
            </a:r>
          </a:p>
        </p:txBody>
      </p:sp>
      <p:cxnSp>
        <p:nvCxnSpPr>
          <p:cNvPr id="49" name="Straight Arrow Connector 48"/>
          <p:cNvCxnSpPr>
            <a:stCxn id="1033" idx="3"/>
            <a:endCxn id="47" idx="1"/>
          </p:cNvCxnSpPr>
          <p:nvPr/>
        </p:nvCxnSpPr>
        <p:spPr>
          <a:xfrm>
            <a:off x="8077954" y="18654813"/>
            <a:ext cx="2339737" cy="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36" idx="3"/>
          </p:cNvCxnSpPr>
          <p:nvPr/>
        </p:nvCxnSpPr>
        <p:spPr>
          <a:xfrm>
            <a:off x="10174768" y="12441674"/>
            <a:ext cx="4389120" cy="2294024"/>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032" idx="3"/>
          </p:cNvCxnSpPr>
          <p:nvPr/>
        </p:nvCxnSpPr>
        <p:spPr>
          <a:xfrm flipV="1">
            <a:off x="11395961" y="15397417"/>
            <a:ext cx="2210434" cy="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025" name="Straight Arrow Connector 1024"/>
          <p:cNvCxnSpPr>
            <a:stCxn id="47" idx="3"/>
          </p:cNvCxnSpPr>
          <p:nvPr/>
        </p:nvCxnSpPr>
        <p:spPr>
          <a:xfrm flipV="1">
            <a:off x="12759504" y="16059137"/>
            <a:ext cx="1829608" cy="2595676"/>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038" name="TextBox 1037"/>
          <p:cNvSpPr txBox="1"/>
          <p:nvPr/>
        </p:nvSpPr>
        <p:spPr>
          <a:xfrm rot="1712424">
            <a:off x="10332423" y="13160323"/>
            <a:ext cx="4256689" cy="954107"/>
          </a:xfrm>
          <a:prstGeom prst="rect">
            <a:avLst/>
          </a:prstGeom>
          <a:noFill/>
        </p:spPr>
        <p:txBody>
          <a:bodyPr wrap="square" rtlCol="0">
            <a:spAutoFit/>
          </a:bodyPr>
          <a:lstStyle/>
          <a:p>
            <a:pPr algn="ctr"/>
            <a:r>
              <a:rPr lang="en-US" sz="2800" b="1" dirty="0" smtClean="0"/>
              <a:t>Output: </a:t>
            </a:r>
          </a:p>
          <a:p>
            <a:pPr algn="ctr"/>
            <a:r>
              <a:rPr lang="en-US" sz="2800" b="1" dirty="0" smtClean="0"/>
              <a:t>Time</a:t>
            </a:r>
            <a:r>
              <a:rPr lang="en-US" sz="2800" b="1" dirty="0"/>
              <a:t> </a:t>
            </a:r>
            <a:r>
              <a:rPr lang="en-US" sz="2800" b="1" dirty="0" smtClean="0"/>
              <a:t>Series Analysis</a:t>
            </a:r>
            <a:endParaRPr lang="en-US" sz="2800" b="1" dirty="0"/>
          </a:p>
        </p:txBody>
      </p:sp>
      <p:pic>
        <p:nvPicPr>
          <p:cNvPr id="1039" name="Picture 10" descr="C:\Users\amitche5\Desktop\PPT_materials\Study_Area.tif"/>
          <p:cNvPicPr>
            <a:picLocks noChangeAspect="1" noChangeArrowheads="1"/>
          </p:cNvPicPr>
          <p:nvPr/>
        </p:nvPicPr>
        <p:blipFill rotWithShape="1">
          <a:blip r:embed="rId10">
            <a:extLst>
              <a:ext uri="{28A0092B-C50C-407E-A947-70E740481C1C}">
                <a14:useLocalDpi xmlns:a14="http://schemas.microsoft.com/office/drawing/2010/main" val="0"/>
              </a:ext>
            </a:extLst>
          </a:blip>
          <a:srcRect l="5233" t="5798" r="5092" b="5975"/>
          <a:stretch/>
        </p:blipFill>
        <p:spPr bwMode="auto">
          <a:xfrm>
            <a:off x="20502830" y="5889774"/>
            <a:ext cx="6144549" cy="46714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amitche5\Desktop\PPT_materials\ETOPO_Base_Map.tif"/>
          <p:cNvPicPr>
            <a:picLocks noChangeAspect="1" noChangeArrowheads="1"/>
          </p:cNvPicPr>
          <p:nvPr/>
        </p:nvPicPr>
        <p:blipFill rotWithShape="1">
          <a:blip r:embed="rId11">
            <a:extLst>
              <a:ext uri="{28A0092B-C50C-407E-A947-70E740481C1C}">
                <a14:useLocalDpi xmlns:a14="http://schemas.microsoft.com/office/drawing/2010/main" val="0"/>
              </a:ext>
            </a:extLst>
          </a:blip>
          <a:srcRect l="5880" t="7326" r="5407" b="6217"/>
          <a:stretch/>
        </p:blipFill>
        <p:spPr bwMode="auto">
          <a:xfrm>
            <a:off x="14176549" y="5836944"/>
            <a:ext cx="6326281" cy="4764236"/>
          </a:xfrm>
          <a:prstGeom prst="rect">
            <a:avLst/>
          </a:prstGeom>
          <a:noFill/>
          <a:extLst>
            <a:ext uri="{909E8E84-426E-40DD-AFC4-6F175D3DCCD1}">
              <a14:hiddenFill xmlns:a14="http://schemas.microsoft.com/office/drawing/2010/main">
                <a:solidFill>
                  <a:srgbClr val="FFFFFF"/>
                </a:solidFill>
              </a14:hiddenFill>
            </a:ext>
          </a:extLst>
        </p:spPr>
      </p:pic>
      <p:cxnSp>
        <p:nvCxnSpPr>
          <p:cNvPr id="1042" name="Straight Connector 1041"/>
          <p:cNvCxnSpPr/>
          <p:nvPr/>
        </p:nvCxnSpPr>
        <p:spPr>
          <a:xfrm flipV="1">
            <a:off x="18312848" y="5929801"/>
            <a:ext cx="2219325" cy="2444947"/>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45" name="Straight Connector 1044"/>
          <p:cNvCxnSpPr/>
          <p:nvPr/>
        </p:nvCxnSpPr>
        <p:spPr>
          <a:xfrm>
            <a:off x="18459718" y="9938110"/>
            <a:ext cx="2072455" cy="575380"/>
          </a:xfrm>
          <a:prstGeom prst="line">
            <a:avLst/>
          </a:prstGeom>
          <a:ln w="317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25335" y="21100968"/>
            <a:ext cx="5016902" cy="3113116"/>
          </a:xfrm>
          <a:prstGeom prst="rect">
            <a:avLst/>
          </a:prstGeom>
        </p:spPr>
      </p:pic>
      <p:pic>
        <p:nvPicPr>
          <p:cNvPr id="38" name="Picture 3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107145" y="24169184"/>
            <a:ext cx="5039286" cy="3080709"/>
          </a:xfrm>
          <a:prstGeom prst="rect">
            <a:avLst/>
          </a:prstGeom>
        </p:spPr>
      </p:pic>
      <p:pic>
        <p:nvPicPr>
          <p:cNvPr id="60" name="Picture 5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4107145" y="21084547"/>
            <a:ext cx="5059245" cy="3129537"/>
          </a:xfrm>
          <a:prstGeom prst="rect">
            <a:avLst/>
          </a:prstGeom>
        </p:spPr>
      </p:pic>
      <p:pic>
        <p:nvPicPr>
          <p:cNvPr id="61" name="Picture 6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100810" y="24180799"/>
            <a:ext cx="5021467" cy="3069841"/>
          </a:xfrm>
          <a:prstGeom prst="rect">
            <a:avLst/>
          </a:prstGeom>
        </p:spPr>
      </p:pic>
      <p:pic>
        <p:nvPicPr>
          <p:cNvPr id="1057" name="Picture 105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65976" y="29416606"/>
            <a:ext cx="8387419" cy="4574955"/>
          </a:xfrm>
          <a:prstGeom prst="rect">
            <a:avLst/>
          </a:prstGeom>
        </p:spPr>
      </p:pic>
      <p:pic>
        <p:nvPicPr>
          <p:cNvPr id="1058" name="Picture 105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35903" y="29646452"/>
            <a:ext cx="6641464" cy="3565046"/>
          </a:xfrm>
          <a:prstGeom prst="rect">
            <a:avLst/>
          </a:prstGeom>
          <a:ln>
            <a:solidFill>
              <a:schemeClr val="bg1">
                <a:lumMod val="85000"/>
              </a:schemeClr>
            </a:solidFill>
          </a:ln>
        </p:spPr>
      </p:pic>
      <p:pic>
        <p:nvPicPr>
          <p:cNvPr id="1059" name="Picture 1058"/>
          <p:cNvPicPr>
            <a:picLocks noChangeAspect="1"/>
          </p:cNvPicPr>
          <p:nvPr/>
        </p:nvPicPr>
        <p:blipFill rotWithShape="1">
          <a:blip r:embed="rId18" cstate="print">
            <a:clrChange>
              <a:clrFrom>
                <a:srgbClr val="D2FFBE"/>
              </a:clrFrom>
              <a:clrTo>
                <a:srgbClr val="D2FFBE">
                  <a:alpha val="0"/>
                </a:srgbClr>
              </a:clrTo>
            </a:clrChange>
            <a:extLst>
              <a:ext uri="{28A0092B-C50C-407E-A947-70E740481C1C}">
                <a14:useLocalDpi xmlns:a14="http://schemas.microsoft.com/office/drawing/2010/main" val="0"/>
              </a:ext>
            </a:extLst>
          </a:blip>
          <a:srcRect l="5596" t="1982" r="5798" b="1544"/>
          <a:stretch/>
        </p:blipFill>
        <p:spPr>
          <a:xfrm>
            <a:off x="778522" y="29460122"/>
            <a:ext cx="1286524" cy="2801496"/>
          </a:xfrm>
          <a:prstGeom prst="rect">
            <a:avLst/>
          </a:prstGeom>
        </p:spPr>
      </p:pic>
      <p:sp>
        <p:nvSpPr>
          <p:cNvPr id="1074" name="TextBox 1073"/>
          <p:cNvSpPr txBox="1"/>
          <p:nvPr/>
        </p:nvSpPr>
        <p:spPr>
          <a:xfrm>
            <a:off x="665976" y="34071560"/>
            <a:ext cx="8387419" cy="830997"/>
          </a:xfrm>
          <a:prstGeom prst="rect">
            <a:avLst/>
          </a:prstGeom>
          <a:noFill/>
          <a:ln>
            <a:solidFill>
              <a:schemeClr val="bg1">
                <a:lumMod val="85000"/>
              </a:schemeClr>
            </a:solidFill>
          </a:ln>
        </p:spPr>
        <p:txBody>
          <a:bodyPr wrap="square" rtlCol="0">
            <a:spAutoFit/>
          </a:bodyPr>
          <a:lstStyle/>
          <a:p>
            <a:r>
              <a:rPr lang="en-US" sz="2400" dirty="0" smtClean="0"/>
              <a:t>Figure 6: Turbidity index generated from Landsat 8 OLI scenes in the Bay of Campeche.</a:t>
            </a:r>
            <a:endParaRPr lang="en-US" sz="2400" dirty="0"/>
          </a:p>
        </p:txBody>
      </p:sp>
      <p:sp>
        <p:nvSpPr>
          <p:cNvPr id="1075" name="TextBox 1074"/>
          <p:cNvSpPr txBox="1"/>
          <p:nvPr/>
        </p:nvSpPr>
        <p:spPr>
          <a:xfrm>
            <a:off x="9135902" y="27245872"/>
            <a:ext cx="9952480" cy="2308324"/>
          </a:xfrm>
          <a:prstGeom prst="rect">
            <a:avLst/>
          </a:prstGeom>
          <a:noFill/>
          <a:ln>
            <a:solidFill>
              <a:schemeClr val="bg1">
                <a:lumMod val="85000"/>
              </a:schemeClr>
            </a:solidFill>
          </a:ln>
        </p:spPr>
        <p:txBody>
          <a:bodyPr wrap="square" rtlCol="0">
            <a:spAutoFit/>
          </a:bodyPr>
          <a:lstStyle/>
          <a:p>
            <a:r>
              <a:rPr lang="en-US" sz="2400" dirty="0" smtClean="0"/>
              <a:t>Figures 2-6: Fitted seasonal curves for MODIS derived L3, 8-day SMI </a:t>
            </a:r>
            <a:r>
              <a:rPr lang="en-US" sz="2400" dirty="0" err="1" smtClean="0"/>
              <a:t>Chl</a:t>
            </a:r>
            <a:r>
              <a:rPr lang="en-US" sz="2400" dirty="0" smtClean="0"/>
              <a:t>, CDOM, PAR, and SST products generated from amplitude trend composites for the Bay of Campeche using </a:t>
            </a:r>
            <a:r>
              <a:rPr lang="en-US" sz="2400" dirty="0" err="1" smtClean="0"/>
              <a:t>TerrSet</a:t>
            </a:r>
            <a:r>
              <a:rPr lang="en-US" sz="2400" dirty="0" smtClean="0"/>
              <a:t> ETM Seasonal Trend Analysis (STA). Green curves represent the first 6 years and red curves represent the last 6 years of each time series. For each parameter, </a:t>
            </a:r>
            <a:r>
              <a:rPr lang="en-US" sz="2400" i="1" dirty="0" smtClean="0"/>
              <a:t>green-up </a:t>
            </a:r>
            <a:r>
              <a:rPr lang="en-US" sz="2400" dirty="0" smtClean="0"/>
              <a:t>and </a:t>
            </a:r>
            <a:r>
              <a:rPr lang="en-US" sz="2400" i="1" dirty="0" smtClean="0"/>
              <a:t>green-down </a:t>
            </a:r>
            <a:r>
              <a:rPr lang="en-US" sz="2400" dirty="0" smtClean="0"/>
              <a:t>refer to the dates corresponding to the maximum rates of increase and decrease, respectively. </a:t>
            </a:r>
            <a:endParaRPr lang="en-US" sz="2400" i="1" dirty="0">
              <a:ln>
                <a:solidFill>
                  <a:schemeClr val="bg1">
                    <a:lumMod val="85000"/>
                  </a:schemeClr>
                </a:solidFill>
              </a:ln>
            </a:endParaRPr>
          </a:p>
        </p:txBody>
      </p:sp>
      <p:sp>
        <p:nvSpPr>
          <p:cNvPr id="1076" name="TextBox 1075"/>
          <p:cNvSpPr txBox="1"/>
          <p:nvPr/>
        </p:nvSpPr>
        <p:spPr>
          <a:xfrm>
            <a:off x="9135903" y="33285000"/>
            <a:ext cx="6641464" cy="1622606"/>
          </a:xfrm>
          <a:prstGeom prst="rect">
            <a:avLst/>
          </a:prstGeom>
          <a:noFill/>
          <a:ln>
            <a:solidFill>
              <a:schemeClr val="bg1">
                <a:lumMod val="85000"/>
              </a:schemeClr>
            </a:solidFill>
          </a:ln>
        </p:spPr>
        <p:txBody>
          <a:bodyPr wrap="square" rtlCol="0">
            <a:spAutoFit/>
          </a:bodyPr>
          <a:lstStyle/>
          <a:p>
            <a:r>
              <a:rPr lang="en-US" sz="2400" dirty="0" smtClean="0"/>
              <a:t>Figure 7: Linear regression analyzing the correlation between </a:t>
            </a:r>
            <a:r>
              <a:rPr lang="en-US" sz="2400" i="1" dirty="0" smtClean="0"/>
              <a:t>in-situ</a:t>
            </a:r>
            <a:r>
              <a:rPr lang="en-US" sz="2400" dirty="0" smtClean="0"/>
              <a:t> </a:t>
            </a:r>
            <a:r>
              <a:rPr lang="en-US" sz="2400" dirty="0" err="1" smtClean="0"/>
              <a:t>nepholometric</a:t>
            </a:r>
            <a:r>
              <a:rPr lang="en-US" sz="2400" dirty="0" smtClean="0"/>
              <a:t> turbidity unit values and Landsat OLI derived turbidity index values for the northern Gulf of Mexico in 2014 (R</a:t>
            </a:r>
            <a:r>
              <a:rPr lang="en-US" sz="2400" baseline="30000" dirty="0" smtClean="0"/>
              <a:t>2</a:t>
            </a:r>
            <a:r>
              <a:rPr lang="en-US" sz="2400" dirty="0" smtClean="0"/>
              <a:t> = 0.328). </a:t>
            </a:r>
            <a:endParaRPr lang="en-US" sz="2400" dirty="0"/>
          </a:p>
        </p:txBody>
      </p:sp>
      <p:pic>
        <p:nvPicPr>
          <p:cNvPr id="35" name="Picture 34"/>
          <p:cNvPicPr>
            <a:picLocks noChangeAspect="1"/>
          </p:cNvPicPr>
          <p:nvPr/>
        </p:nvPicPr>
        <p:blipFill rotWithShape="1">
          <a:blip r:embed="rId19">
            <a:extLst>
              <a:ext uri="{28A0092B-C50C-407E-A947-70E740481C1C}">
                <a14:useLocalDpi xmlns:a14="http://schemas.microsoft.com/office/drawing/2010/main" val="0"/>
              </a:ext>
            </a:extLst>
          </a:blip>
          <a:srcRect l="993" t="1455" r="21757" b="981"/>
          <a:stretch/>
        </p:blipFill>
        <p:spPr>
          <a:xfrm>
            <a:off x="685800" y="21118634"/>
            <a:ext cx="8367595" cy="6255657"/>
          </a:xfrm>
          <a:prstGeom prst="rect">
            <a:avLst/>
          </a:prstGeom>
        </p:spPr>
      </p:pic>
      <p:pic>
        <p:nvPicPr>
          <p:cNvPr id="37" name="Picture 36"/>
          <p:cNvPicPr>
            <a:picLocks noChangeAspect="1"/>
          </p:cNvPicPr>
          <p:nvPr/>
        </p:nvPicPr>
        <p:blipFill rotWithShape="1">
          <a:blip r:embed="rId20">
            <a:extLst>
              <a:ext uri="{28A0092B-C50C-407E-A947-70E740481C1C}">
                <a14:useLocalDpi xmlns:a14="http://schemas.microsoft.com/office/drawing/2010/main" val="0"/>
              </a:ext>
            </a:extLst>
          </a:blip>
          <a:srcRect l="89106" r="1468" b="34388"/>
          <a:stretch/>
        </p:blipFill>
        <p:spPr>
          <a:xfrm>
            <a:off x="778522" y="21898732"/>
            <a:ext cx="917244" cy="3689398"/>
          </a:xfrm>
          <a:prstGeom prst="rect">
            <a:avLst/>
          </a:prstGeom>
        </p:spPr>
      </p:pic>
      <p:sp>
        <p:nvSpPr>
          <p:cNvPr id="40" name="TextBox 39"/>
          <p:cNvSpPr txBox="1"/>
          <p:nvPr/>
        </p:nvSpPr>
        <p:spPr>
          <a:xfrm>
            <a:off x="778522" y="21249771"/>
            <a:ext cx="1588897" cy="707886"/>
          </a:xfrm>
          <a:prstGeom prst="rect">
            <a:avLst/>
          </a:prstGeom>
          <a:noFill/>
        </p:spPr>
        <p:txBody>
          <a:bodyPr wrap="none" rtlCol="0">
            <a:spAutoFit/>
          </a:bodyPr>
          <a:lstStyle/>
          <a:p>
            <a:r>
              <a:rPr lang="en-US" sz="2000" dirty="0" smtClean="0">
                <a:solidFill>
                  <a:schemeClr val="bg1">
                    <a:lumMod val="75000"/>
                  </a:schemeClr>
                </a:solidFill>
              </a:rPr>
              <a:t>Predicted DO</a:t>
            </a:r>
          </a:p>
          <a:p>
            <a:r>
              <a:rPr lang="en-US" sz="2000" dirty="0" smtClean="0">
                <a:solidFill>
                  <a:schemeClr val="bg1">
                    <a:lumMod val="75000"/>
                  </a:schemeClr>
                </a:solidFill>
              </a:rPr>
              <a:t>(mg/m3)</a:t>
            </a:r>
            <a:endParaRPr lang="en-US" sz="2000" dirty="0">
              <a:solidFill>
                <a:schemeClr val="bg1">
                  <a:lumMod val="75000"/>
                </a:schemeClr>
              </a:solidFill>
            </a:endParaRPr>
          </a:p>
        </p:txBody>
      </p:sp>
      <p:sp>
        <p:nvSpPr>
          <p:cNvPr id="73" name="TextBox 72"/>
          <p:cNvSpPr txBox="1"/>
          <p:nvPr/>
        </p:nvSpPr>
        <p:spPr>
          <a:xfrm>
            <a:off x="665976" y="27399652"/>
            <a:ext cx="8387419" cy="1938992"/>
          </a:xfrm>
          <a:prstGeom prst="rect">
            <a:avLst/>
          </a:prstGeom>
          <a:noFill/>
          <a:ln>
            <a:solidFill>
              <a:schemeClr val="bg1">
                <a:lumMod val="85000"/>
              </a:schemeClr>
            </a:solidFill>
          </a:ln>
        </p:spPr>
        <p:txBody>
          <a:bodyPr wrap="square" rtlCol="0">
            <a:spAutoFit/>
          </a:bodyPr>
          <a:lstStyle/>
          <a:p>
            <a:r>
              <a:rPr lang="en-US" sz="2400" dirty="0" smtClean="0"/>
              <a:t>Figure 1: Map of predicted dissolved oxygen values for June 10 – 17, 2014 in the </a:t>
            </a:r>
            <a:r>
              <a:rPr lang="en-US" sz="2400" dirty="0" err="1" smtClean="0"/>
              <a:t>GoM</a:t>
            </a:r>
            <a:r>
              <a:rPr lang="en-US" sz="2400" dirty="0" smtClean="0"/>
              <a:t> generated from </a:t>
            </a:r>
            <a:r>
              <a:rPr lang="en-US" sz="2400" dirty="0" err="1" smtClean="0"/>
              <a:t>TerrSet’s</a:t>
            </a:r>
            <a:r>
              <a:rPr lang="en-US" sz="2400" dirty="0" smtClean="0"/>
              <a:t> Multi-Layer </a:t>
            </a:r>
            <a:r>
              <a:rPr lang="en-US" sz="2400" dirty="0"/>
              <a:t>P</a:t>
            </a:r>
            <a:r>
              <a:rPr lang="en-US" sz="2400" dirty="0" smtClean="0"/>
              <a:t>erceptron (MLP) Classifier using </a:t>
            </a:r>
            <a:r>
              <a:rPr lang="en-US" sz="2400" i="1" dirty="0" smtClean="0"/>
              <a:t>in-situ</a:t>
            </a:r>
            <a:r>
              <a:rPr lang="en-US" sz="2400" dirty="0" smtClean="0"/>
              <a:t> dissolved oxygen from the northern </a:t>
            </a:r>
            <a:r>
              <a:rPr lang="en-US" sz="2400" dirty="0" err="1" smtClean="0"/>
              <a:t>GoM</a:t>
            </a:r>
            <a:r>
              <a:rPr lang="en-US" sz="2400" dirty="0" smtClean="0"/>
              <a:t> as the dependent variable and </a:t>
            </a:r>
            <a:r>
              <a:rPr lang="en-US" sz="2400" dirty="0"/>
              <a:t>MODIS </a:t>
            </a:r>
            <a:r>
              <a:rPr lang="en-US" sz="2400" dirty="0" smtClean="0"/>
              <a:t>derived L3, </a:t>
            </a:r>
            <a:r>
              <a:rPr lang="en-US" sz="2400" dirty="0"/>
              <a:t>8-day </a:t>
            </a:r>
            <a:r>
              <a:rPr lang="en-US" sz="2400" dirty="0" smtClean="0"/>
              <a:t>SMI </a:t>
            </a:r>
            <a:r>
              <a:rPr lang="en-US" sz="2400" dirty="0" err="1" smtClean="0"/>
              <a:t>Chl</a:t>
            </a:r>
            <a:r>
              <a:rPr lang="en-US" sz="2400" dirty="0" smtClean="0"/>
              <a:t>, CDOM, SST, and PAR products as the independent variables. </a:t>
            </a:r>
            <a:endParaRPr lang="en-US" sz="2400" dirty="0"/>
          </a:p>
        </p:txBody>
      </p:sp>
      <p:graphicFrame>
        <p:nvGraphicFramePr>
          <p:cNvPr id="45" name="Table 44"/>
          <p:cNvGraphicFramePr>
            <a:graphicFrameLocks noGrp="1"/>
          </p:cNvGraphicFramePr>
          <p:nvPr>
            <p:extLst>
              <p:ext uri="{D42A27DB-BD31-4B8C-83A1-F6EECF244321}">
                <p14:modId xmlns:p14="http://schemas.microsoft.com/office/powerpoint/2010/main" val="2538863880"/>
              </p:ext>
            </p:extLst>
          </p:nvPr>
        </p:nvGraphicFramePr>
        <p:xfrm>
          <a:off x="15846682" y="29646452"/>
          <a:ext cx="3189875" cy="5267081"/>
        </p:xfrm>
        <a:graphic>
          <a:graphicData uri="http://schemas.openxmlformats.org/drawingml/2006/table">
            <a:tbl>
              <a:tblPr>
                <a:tableStyleId>{5C22544A-7EE6-4342-B048-85BDC9FD1C3A}</a:tableStyleId>
              </a:tblPr>
              <a:tblGrid>
                <a:gridCol w="1889773"/>
                <a:gridCol w="1300102"/>
              </a:tblGrid>
              <a:tr h="2304941">
                <a:tc gridSpan="2">
                  <a:txBody>
                    <a:bodyPr/>
                    <a:lstStyle/>
                    <a:p>
                      <a:pPr algn="ctr" fontAlgn="ctr"/>
                      <a:r>
                        <a:rPr lang="en-US" sz="1900" u="none" strike="noStrike" dirty="0">
                          <a:effectLst/>
                        </a:rPr>
                        <a:t>Table 1: SWAT model </a:t>
                      </a:r>
                      <a:r>
                        <a:rPr lang="en-US" sz="1900" u="none" strike="noStrike">
                          <a:effectLst/>
                        </a:rPr>
                        <a:t>outputs </a:t>
                      </a:r>
                      <a:r>
                        <a:rPr lang="en-US" sz="1900" u="none" strike="noStrike" smtClean="0">
                          <a:effectLst/>
                        </a:rPr>
                        <a:t>delineating </a:t>
                      </a:r>
                      <a:r>
                        <a:rPr lang="en-US" sz="1900" u="none" strike="noStrike" dirty="0">
                          <a:effectLst/>
                        </a:rPr>
                        <a:t>average annual values for influx of sediment, organic nitrogen, and organic phosphorous from the </a:t>
                      </a:r>
                      <a:r>
                        <a:rPr lang="en-US" sz="1900" u="none" strike="noStrike" dirty="0" err="1">
                          <a:effectLst/>
                        </a:rPr>
                        <a:t>Grijalva</a:t>
                      </a:r>
                      <a:r>
                        <a:rPr lang="en-US" sz="1900" u="none" strike="noStrike" dirty="0">
                          <a:effectLst/>
                        </a:rPr>
                        <a:t>-Usumacinta River Basin into the Bay of Campeche from 2000-2014.</a:t>
                      </a:r>
                      <a:endParaRPr lang="en-US" sz="1900" b="0" i="0" u="none" strike="noStrike" dirty="0">
                        <a:solidFill>
                          <a:srgbClr val="000000"/>
                        </a:solidFill>
                        <a:effectLst/>
                        <a:latin typeface="Garamond" panose="02020404030301010803" pitchFamily="18"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583314">
                <a:tc>
                  <a:txBody>
                    <a:bodyPr/>
                    <a:lstStyle/>
                    <a:p>
                      <a:pPr algn="l" fontAlgn="ctr"/>
                      <a:r>
                        <a:rPr lang="en-US" sz="1900" u="none" strike="noStrike" dirty="0">
                          <a:effectLst/>
                        </a:rPr>
                        <a:t>Watershed Area (km2)</a:t>
                      </a:r>
                      <a:endParaRPr lang="en-US" sz="1900" b="0" i="0" u="none" strike="noStrike" dirty="0">
                        <a:solidFill>
                          <a:srgbClr val="000000"/>
                        </a:solidFill>
                        <a:effectLst/>
                        <a:latin typeface="Garamond" panose="02020404030301010803" pitchFamily="18" charset="0"/>
                      </a:endParaRPr>
                    </a:p>
                  </a:txBody>
                  <a:tcPr marL="9525" marR="9525" marT="9525" marB="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r" fontAlgn="ctr"/>
                      <a:r>
                        <a:rPr lang="en-US" sz="1900" u="none" strike="noStrike" dirty="0">
                          <a:effectLst/>
                        </a:rPr>
                        <a:t>153516.7</a:t>
                      </a:r>
                      <a:endParaRPr lang="en-US" sz="1900" b="0" i="0" u="none" strike="noStrike" dirty="0">
                        <a:solidFill>
                          <a:srgbClr val="000000"/>
                        </a:solidFill>
                        <a:effectLst/>
                        <a:latin typeface="Garamond" panose="02020404030301010803" pitchFamily="18" charset="0"/>
                      </a:endParaRPr>
                    </a:p>
                  </a:txBody>
                  <a:tcPr marL="9525" marR="9525" marT="9525" marB="0"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r>
              <a:tr h="583314">
                <a:tc>
                  <a:txBody>
                    <a:bodyPr/>
                    <a:lstStyle/>
                    <a:p>
                      <a:pPr algn="l" fontAlgn="ctr"/>
                      <a:r>
                        <a:rPr lang="en-US" sz="1900" u="none" strike="noStrike" dirty="0">
                          <a:effectLst/>
                        </a:rPr>
                        <a:t>Number of Sub-basins</a:t>
                      </a:r>
                      <a:endParaRPr lang="en-US" sz="1900" b="0" i="0" u="none" strike="noStrike" dirty="0">
                        <a:solidFill>
                          <a:srgbClr val="000000"/>
                        </a:solidFill>
                        <a:effectLst/>
                        <a:latin typeface="Garamond" panose="02020404030301010803" pitchFamily="18"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900" u="none" strike="noStrike" dirty="0">
                          <a:effectLst/>
                        </a:rPr>
                        <a:t>45</a:t>
                      </a:r>
                      <a:endParaRPr lang="en-US" sz="1900" b="0" i="0" u="none" strike="noStrike" dirty="0">
                        <a:solidFill>
                          <a:srgbClr val="000000"/>
                        </a:solidFill>
                        <a:effectLst/>
                        <a:latin typeface="Garamond" panose="02020404030301010803" pitchFamily="18"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719244">
                <a:tc>
                  <a:txBody>
                    <a:bodyPr/>
                    <a:lstStyle/>
                    <a:p>
                      <a:pPr algn="l" fontAlgn="ctr"/>
                      <a:r>
                        <a:rPr lang="en-US" sz="1900" u="none" strike="noStrike" dirty="0">
                          <a:effectLst/>
                        </a:rPr>
                        <a:t>Total Sediment Loading (T/Ha)</a:t>
                      </a:r>
                      <a:endParaRPr lang="en-US" sz="1900" b="0" i="0" u="none" strike="noStrike" dirty="0">
                        <a:solidFill>
                          <a:srgbClr val="000000"/>
                        </a:solidFill>
                        <a:effectLst/>
                        <a:latin typeface="Garamond" panose="02020404030301010803" pitchFamily="18"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900" u="none" strike="noStrike" dirty="0">
                          <a:effectLst/>
                        </a:rPr>
                        <a:t>88.9</a:t>
                      </a:r>
                      <a:endParaRPr lang="en-US" sz="1900" b="0" i="0" u="none" strike="noStrike" dirty="0">
                        <a:solidFill>
                          <a:srgbClr val="000000"/>
                        </a:solidFill>
                        <a:effectLst/>
                        <a:latin typeface="Garamond" panose="02020404030301010803" pitchFamily="18"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20935">
                <a:tc>
                  <a:txBody>
                    <a:bodyPr/>
                    <a:lstStyle/>
                    <a:p>
                      <a:pPr algn="l" fontAlgn="ctr"/>
                      <a:r>
                        <a:rPr lang="en-US" sz="1900" u="none" strike="noStrike" dirty="0">
                          <a:effectLst/>
                        </a:rPr>
                        <a:t>Organic N (kg/Ha)</a:t>
                      </a:r>
                      <a:endParaRPr lang="en-US" sz="1900" b="0" i="0" u="none" strike="noStrike" dirty="0">
                        <a:solidFill>
                          <a:srgbClr val="000000"/>
                        </a:solidFill>
                        <a:effectLst/>
                        <a:latin typeface="Garamond" panose="02020404030301010803" pitchFamily="18"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ctr"/>
                      <a:r>
                        <a:rPr lang="en-US" sz="1900" u="none" strike="noStrike" dirty="0">
                          <a:effectLst/>
                        </a:rPr>
                        <a:t>13.7</a:t>
                      </a:r>
                      <a:endParaRPr lang="en-US" sz="1900" b="0" i="0" u="none" strike="noStrike" dirty="0">
                        <a:solidFill>
                          <a:srgbClr val="000000"/>
                        </a:solidFill>
                        <a:effectLst/>
                        <a:latin typeface="Garamond" panose="02020404030301010803" pitchFamily="18"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r>
              <a:tr h="523607">
                <a:tc>
                  <a:txBody>
                    <a:bodyPr/>
                    <a:lstStyle/>
                    <a:p>
                      <a:pPr algn="l" fontAlgn="ctr"/>
                      <a:r>
                        <a:rPr lang="en-US" sz="1900" u="none" strike="noStrike" dirty="0">
                          <a:effectLst/>
                        </a:rPr>
                        <a:t>Organic P (kg/Ha)</a:t>
                      </a:r>
                      <a:endParaRPr lang="en-US" sz="1900" b="0" i="0" u="none" strike="noStrike" dirty="0">
                        <a:solidFill>
                          <a:srgbClr val="000000"/>
                        </a:solidFill>
                        <a:effectLst/>
                        <a:latin typeface="Garamond" panose="02020404030301010803" pitchFamily="18" charset="0"/>
                      </a:endParaRPr>
                    </a:p>
                  </a:txBody>
                  <a:tcPr marL="9525" marR="9525" marT="9525"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US" sz="1900" u="none" strike="noStrike" dirty="0">
                          <a:effectLst/>
                        </a:rPr>
                        <a:t>2.1</a:t>
                      </a:r>
                      <a:endParaRPr lang="en-US" sz="1900" b="0" i="0" u="none" strike="noStrike" dirty="0">
                        <a:solidFill>
                          <a:srgbClr val="000000"/>
                        </a:solidFill>
                        <a:effectLst/>
                        <a:latin typeface="Garamond" panose="02020404030301010803" pitchFamily="18" charset="0"/>
                      </a:endParaRPr>
                    </a:p>
                  </a:txBody>
                  <a:tcPr marL="9525" marR="9525" marT="9525"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2694</TotalTime>
  <Words>930</Words>
  <Application>Microsoft Office PowerPoint</Application>
  <PresentationFormat>Custom</PresentationFormat>
  <Paragraphs>82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Century Gothic</vt:lpstr>
      <vt:lpstr>Garamond</vt:lpstr>
      <vt:lpstr>Questrial</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Andrew Nguyen</cp:lastModifiedBy>
  <cp:revision>167</cp:revision>
  <dcterms:created xsi:type="dcterms:W3CDTF">2015-06-02T14:58:58Z</dcterms:created>
  <dcterms:modified xsi:type="dcterms:W3CDTF">2015-07-23T06:05:31Z</dcterms:modified>
</cp:coreProperties>
</file>