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68AA8A-4CD7-4B75-9271-72F1F498347E}">
          <p14:sldIdLst>
            <p14:sldId id="259"/>
          </p14:sldIdLst>
        </p14:section>
      </p14:sectionLst>
    </p:ex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95" autoAdjust="0"/>
    <p:restoredTop sz="94660"/>
  </p:normalViewPr>
  <p:slideViewPr>
    <p:cSldViewPr snapToGrid="0">
      <p:cViewPr>
        <p:scale>
          <a:sx n="57" d="100"/>
          <a:sy n="57" d="100"/>
        </p:scale>
        <p:origin x="42" y="-392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cuker\NW_US_Ag_II\NW_US_Ag_II_Data\Hourly_Temp\AllFiveStations_PlotsAndAverages_AW_March25_LC.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504588358827"/>
          <c:y val="3.3380777277237816E-2"/>
          <c:w val="0.80899187595807287"/>
          <c:h val="0.82989510695245283"/>
        </c:manualLayout>
      </c:layout>
      <c:scatterChart>
        <c:scatterStyle val="smoothMarker"/>
        <c:varyColors val="0"/>
        <c:ser>
          <c:idx val="0"/>
          <c:order val="0"/>
          <c:tx>
            <c:v>Average Normalized Temperature</c:v>
          </c:tx>
          <c:spPr>
            <a:ln w="19050" cap="rnd">
              <a:noFill/>
              <a:round/>
            </a:ln>
            <a:effectLst/>
          </c:spPr>
          <c:marker>
            <c:symbol val="circle"/>
            <c:size val="6"/>
            <c:spPr>
              <a:solidFill>
                <a:schemeClr val="accent3">
                  <a:lumMod val="75000"/>
                  <a:lumOff val="25000"/>
                </a:schemeClr>
              </a:solidFill>
              <a:ln w="9525">
                <a:solidFill>
                  <a:schemeClr val="accent2">
                    <a:lumMod val="50000"/>
                  </a:schemeClr>
                </a:solidFill>
              </a:ln>
              <a:effectLst/>
            </c:spPr>
          </c:marker>
          <c:trendline>
            <c:spPr>
              <a:ln w="25400" cap="rnd">
                <a:solidFill>
                  <a:schemeClr val="accent1">
                    <a:lumMod val="50000"/>
                  </a:schemeClr>
                </a:solidFill>
                <a:prstDash val="sysDash"/>
              </a:ln>
              <a:effectLst/>
            </c:spPr>
            <c:trendlineType val="poly"/>
            <c:order val="6"/>
            <c:dispRSqr val="0"/>
            <c:dispEq val="0"/>
          </c:trendline>
          <c:xVal>
            <c:numRef>
              <c:f>'All Five Stations'!$CA$2:$CA$25</c:f>
              <c:numCache>
                <c:formatCode>General</c:formatCode>
                <c:ptCount val="24"/>
                <c:pt idx="0">
                  <c:v>0.72834501533624052</c:v>
                </c:pt>
                <c:pt idx="1">
                  <c:v>1.5089319817706532</c:v>
                </c:pt>
                <c:pt idx="2">
                  <c:v>2.4403805471327082</c:v>
                </c:pt>
                <c:pt idx="3">
                  <c:v>3.4465248317197306</c:v>
                </c:pt>
                <c:pt idx="4">
                  <c:v>4.4753662133974457</c:v>
                </c:pt>
                <c:pt idx="5">
                  <c:v>5.5290750257512906</c:v>
                </c:pt>
                <c:pt idx="6">
                  <c:v>6.4962495756292151</c:v>
                </c:pt>
                <c:pt idx="7">
                  <c:v>7.4920597696329185</c:v>
                </c:pt>
                <c:pt idx="8">
                  <c:v>8.5022428015899632</c:v>
                </c:pt>
                <c:pt idx="9">
                  <c:v>9.4296531493693578</c:v>
                </c:pt>
                <c:pt idx="10">
                  <c:v>10.354028621794928</c:v>
                </c:pt>
                <c:pt idx="11">
                  <c:v>11.544749348141014</c:v>
                </c:pt>
                <c:pt idx="12">
                  <c:v>12.720408842788872</c:v>
                </c:pt>
                <c:pt idx="13">
                  <c:v>13.570952612315548</c:v>
                </c:pt>
                <c:pt idx="14">
                  <c:v>14.493452645891473</c:v>
                </c:pt>
                <c:pt idx="15">
                  <c:v>15.528039428740691</c:v>
                </c:pt>
                <c:pt idx="16">
                  <c:v>16.505674754230096</c:v>
                </c:pt>
                <c:pt idx="17">
                  <c:v>17.475194329561376</c:v>
                </c:pt>
                <c:pt idx="18">
                  <c:v>18.448199339918865</c:v>
                </c:pt>
                <c:pt idx="19">
                  <c:v>19.538172319047412</c:v>
                </c:pt>
                <c:pt idx="20">
                  <c:v>20.444431203441866</c:v>
                </c:pt>
                <c:pt idx="21">
                  <c:v>21.574098469700218</c:v>
                </c:pt>
                <c:pt idx="22">
                  <c:v>22.501408741716375</c:v>
                </c:pt>
                <c:pt idx="23">
                  <c:v>23.735937179002843</c:v>
                </c:pt>
              </c:numCache>
            </c:numRef>
          </c:xVal>
          <c:yVal>
            <c:numRef>
              <c:f>'All Five Stations'!$CB$2:$CB$25</c:f>
              <c:numCache>
                <c:formatCode>General</c:formatCode>
                <c:ptCount val="24"/>
                <c:pt idx="0">
                  <c:v>0.27710033522525657</c:v>
                </c:pt>
                <c:pt idx="1">
                  <c:v>0.2398694930216422</c:v>
                </c:pt>
                <c:pt idx="2">
                  <c:v>0.19565341001877107</c:v>
                </c:pt>
                <c:pt idx="3">
                  <c:v>0.14781051265635273</c:v>
                </c:pt>
                <c:pt idx="4">
                  <c:v>0.11342273202449227</c:v>
                </c:pt>
                <c:pt idx="5">
                  <c:v>6.1568602231762443E-2</c:v>
                </c:pt>
                <c:pt idx="6">
                  <c:v>6.7127962815252143E-2</c:v>
                </c:pt>
                <c:pt idx="7">
                  <c:v>0.22450732104720625</c:v>
                </c:pt>
                <c:pt idx="8">
                  <c:v>0.39127947084597975</c:v>
                </c:pt>
                <c:pt idx="9">
                  <c:v>0.53585623101222757</c:v>
                </c:pt>
                <c:pt idx="10">
                  <c:v>0.66082238728572962</c:v>
                </c:pt>
                <c:pt idx="11">
                  <c:v>0.78913589520759164</c:v>
                </c:pt>
                <c:pt idx="12">
                  <c:v>0.88758609845991077</c:v>
                </c:pt>
                <c:pt idx="13">
                  <c:v>0.94109597079846108</c:v>
                </c:pt>
                <c:pt idx="14">
                  <c:v>0.96861248772562425</c:v>
                </c:pt>
                <c:pt idx="15">
                  <c:v>0.96405061900012767</c:v>
                </c:pt>
                <c:pt idx="16">
                  <c:v>0.91206638039217092</c:v>
                </c:pt>
                <c:pt idx="17">
                  <c:v>0.76660048613614762</c:v>
                </c:pt>
                <c:pt idx="18">
                  <c:v>0.61668867428097607</c:v>
                </c:pt>
                <c:pt idx="19">
                  <c:v>0.5284459356218647</c:v>
                </c:pt>
                <c:pt idx="20">
                  <c:v>0.47320538602447348</c:v>
                </c:pt>
                <c:pt idx="21">
                  <c:v>0.41392259877634552</c:v>
                </c:pt>
                <c:pt idx="22">
                  <c:v>0.36782238977778559</c:v>
                </c:pt>
                <c:pt idx="23">
                  <c:v>0.31668309028573421</c:v>
                </c:pt>
              </c:numCache>
            </c:numRef>
          </c:yVal>
          <c:smooth val="1"/>
        </c:ser>
        <c:dLbls>
          <c:showLegendKey val="0"/>
          <c:showVal val="0"/>
          <c:showCatName val="0"/>
          <c:showSerName val="0"/>
          <c:showPercent val="0"/>
          <c:showBubbleSize val="0"/>
        </c:dLbls>
        <c:axId val="303149520"/>
        <c:axId val="303148736"/>
      </c:scatterChart>
      <c:valAx>
        <c:axId val="303149520"/>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r>
                  <a:rPr lang="en-US" sz="1600" b="1" baseline="0"/>
                  <a:t>Hour of the Day</a:t>
                </a:r>
              </a:p>
            </c:rich>
          </c:tx>
          <c:layout>
            <c:manualLayout>
              <c:xMode val="edge"/>
              <c:yMode val="edge"/>
              <c:x val="0.43436562343715257"/>
              <c:y val="0.93702635484684149"/>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crossAx val="303148736"/>
        <c:crosses val="autoZero"/>
        <c:crossBetween val="midCat"/>
        <c:majorUnit val="2"/>
      </c:valAx>
      <c:valAx>
        <c:axId val="3031487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r>
                  <a:rPr lang="en-US" sz="1600" b="1" baseline="0"/>
                  <a:t>Normalized Daily Temperature</a:t>
                </a:r>
              </a:p>
            </c:rich>
          </c:tx>
          <c:layout>
            <c:manualLayout>
              <c:xMode val="edge"/>
              <c:yMode val="edge"/>
              <c:x val="3.9593087656790905E-2"/>
              <c:y val="0.1627793437242023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crossAx val="303149520"/>
        <c:crosses val="autoZero"/>
        <c:crossBetween val="midCat"/>
        <c:majorUnit val="0.2"/>
      </c:valAx>
      <c:spPr>
        <a:noFill/>
        <a:ln w="12700">
          <a:solidFill>
            <a:schemeClr val="tx1">
              <a:lumMod val="95000"/>
              <a:lumOff val="5000"/>
            </a:schemeClr>
          </a:solidFill>
        </a:ln>
        <a:effectLst/>
      </c:spPr>
    </c:plotArea>
    <c:plotVisOnly val="1"/>
    <c:dispBlanksAs val="gap"/>
    <c:showDLblsOverMax val="0"/>
  </c:chart>
  <c:spPr>
    <a:solidFill>
      <a:schemeClr val="bg1"/>
    </a:solidFill>
    <a:ln w="22225" cap="flat" cmpd="sng" algn="ctr">
      <a:noFill/>
      <a:round/>
    </a:ln>
    <a:effectLst/>
  </c:spPr>
  <c:txPr>
    <a:bodyPr/>
    <a:lstStyle/>
    <a:p>
      <a:pPr>
        <a:defRPr sz="14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0.82578</cdr:y>
    </cdr:from>
    <cdr:to>
      <cdr:x>0.12879</cdr:x>
      <cdr:y>0.93521</cdr:y>
    </cdr:to>
    <cdr:sp macro="" textlink="">
      <cdr:nvSpPr>
        <cdr:cNvPr id="2" name="TextBox 1"/>
        <cdr:cNvSpPr txBox="1"/>
      </cdr:nvSpPr>
      <cdr:spPr>
        <a:xfrm xmlns:a="http://schemas.openxmlformats.org/drawingml/2006/main">
          <a:off x="-1309533" y="4140125"/>
          <a:ext cx="1097605" cy="548640"/>
        </a:xfrm>
        <a:prstGeom xmlns:a="http://schemas.openxmlformats.org/drawingml/2006/main" prst="rect">
          <a:avLst/>
        </a:prstGeom>
      </cdr:spPr>
      <cdr:txBody>
        <a:bodyPr xmlns:a="http://schemas.openxmlformats.org/drawingml/2006/main" vertOverflow="clip" wrap="square" rtlCol="0" anchor="ctr" anchorCtr="1"/>
        <a:lstStyle xmlns:a="http://schemas.openxmlformats.org/drawingml/2006/main"/>
        <a:p xmlns:a="http://schemas.openxmlformats.org/drawingml/2006/main">
          <a:pPr algn="ctr"/>
          <a:r>
            <a:rPr lang="en-US" sz="1400" dirty="0">
              <a:latin typeface="Century Gothic" panose="020B0502020202020204" pitchFamily="34" charset="0"/>
            </a:rPr>
            <a:t>Daily Minimum</a:t>
          </a:r>
        </a:p>
      </cdr:txBody>
    </cdr:sp>
  </cdr:relSizeAnchor>
  <cdr:relSizeAnchor xmlns:cdr="http://schemas.openxmlformats.org/drawingml/2006/chartDrawing">
    <cdr:from>
      <cdr:x>0</cdr:x>
      <cdr:y>0.00742</cdr:y>
    </cdr:from>
    <cdr:to>
      <cdr:x>0.12879</cdr:x>
      <cdr:y>0.07991</cdr:y>
    </cdr:to>
    <cdr:sp macro="" textlink="">
      <cdr:nvSpPr>
        <cdr:cNvPr id="4" name="TextBox 1"/>
        <cdr:cNvSpPr txBox="1"/>
      </cdr:nvSpPr>
      <cdr:spPr>
        <a:xfrm xmlns:a="http://schemas.openxmlformats.org/drawingml/2006/main">
          <a:off x="0" y="37181"/>
          <a:ext cx="1097605" cy="363459"/>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Century Gothic" panose="020B0502020202020204" pitchFamily="34" charset="0"/>
            </a:rPr>
            <a:t>Daily Maximum</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8745205"/>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830922"/>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8326100" y="30718888"/>
            <a:ext cx="8008620" cy="4590287"/>
          </a:xfrm>
        </p:spPr>
        <p:txBody>
          <a:bodyPr/>
          <a:lstStyle/>
          <a:p>
            <a:pPr marL="0" indent="0" algn="ctr">
              <a:lnSpc>
                <a:spcPct val="100000"/>
              </a:lnSpc>
              <a:spcBef>
                <a:spcPts val="0"/>
              </a:spcBef>
              <a:buNone/>
            </a:pPr>
            <a:r>
              <a:rPr lang="en-US" sz="2600" b="1" dirty="0" smtClean="0"/>
              <a:t>Dr. Kenton Ross</a:t>
            </a:r>
          </a:p>
          <a:p>
            <a:pPr marL="0" indent="0" algn="ctr">
              <a:lnSpc>
                <a:spcPct val="100000"/>
              </a:lnSpc>
              <a:spcBef>
                <a:spcPts val="0"/>
              </a:spcBef>
              <a:buNone/>
            </a:pPr>
            <a:r>
              <a:rPr lang="en-US" sz="2600" dirty="0" smtClean="0"/>
              <a:t>NASA DEVELOP National Program</a:t>
            </a:r>
          </a:p>
          <a:p>
            <a:pPr marL="0" indent="0" algn="ctr">
              <a:lnSpc>
                <a:spcPct val="100000"/>
              </a:lnSpc>
              <a:spcBef>
                <a:spcPts val="0"/>
              </a:spcBef>
              <a:buNone/>
            </a:pPr>
            <a:r>
              <a:rPr lang="en-US" sz="2600" dirty="0" smtClean="0"/>
              <a:t>Science Advisor</a:t>
            </a:r>
          </a:p>
          <a:p>
            <a:pPr marL="0" indent="0" algn="ctr">
              <a:spcBef>
                <a:spcPts val="1800"/>
              </a:spcBef>
              <a:buNone/>
            </a:pPr>
            <a:r>
              <a:rPr lang="en-US" sz="2600" b="1" dirty="0" smtClean="0"/>
              <a:t>Dr. Noel Baker</a:t>
            </a:r>
          </a:p>
          <a:p>
            <a:pPr marL="0" indent="0" algn="ctr">
              <a:spcBef>
                <a:spcPts val="0"/>
              </a:spcBef>
              <a:buNone/>
            </a:pPr>
            <a:r>
              <a:rPr lang="en-US" sz="2600" dirty="0" smtClean="0"/>
              <a:t>NASA Postdoctoral Program Fellow</a:t>
            </a:r>
          </a:p>
          <a:p>
            <a:pPr marL="0" indent="0" algn="ctr">
              <a:spcBef>
                <a:spcPts val="1800"/>
              </a:spcBef>
              <a:buNone/>
            </a:pPr>
            <a:r>
              <a:rPr lang="en-US" sz="2600" b="1" dirty="0" smtClean="0"/>
              <a:t>Nathan Owen</a:t>
            </a:r>
          </a:p>
          <a:p>
            <a:pPr marL="0" indent="0" algn="ctr">
              <a:spcBef>
                <a:spcPts val="0"/>
              </a:spcBef>
              <a:buNone/>
            </a:pPr>
            <a:r>
              <a:rPr lang="en-US" sz="2600" dirty="0" smtClean="0"/>
              <a:t>NASA DEVELOP – Langley Center Lead</a:t>
            </a:r>
          </a:p>
          <a:p>
            <a:pPr marL="0" indent="0" algn="ctr">
              <a:spcBef>
                <a:spcPts val="1800"/>
              </a:spcBef>
              <a:buNone/>
            </a:pPr>
            <a:r>
              <a:rPr lang="en-US" sz="2600" b="1" dirty="0" smtClean="0"/>
              <a:t>Jeffry Ely</a:t>
            </a:r>
          </a:p>
          <a:p>
            <a:pPr marL="0" indent="0" algn="ctr">
              <a:spcBef>
                <a:spcPts val="0"/>
              </a:spcBef>
              <a:buNone/>
            </a:pPr>
            <a:r>
              <a:rPr lang="en-US" sz="2600" dirty="0" smtClean="0"/>
              <a:t>NASA DEVELOP </a:t>
            </a:r>
            <a:r>
              <a:rPr lang="en-US" sz="2600" dirty="0" err="1" smtClean="0"/>
              <a:t>Geoinformation</a:t>
            </a:r>
            <a:r>
              <a:rPr lang="en-US" sz="2600" dirty="0" smtClean="0"/>
              <a:t> Scientist</a:t>
            </a:r>
            <a:endParaRPr lang="en-US" sz="2600" dirty="0"/>
          </a:p>
          <a:p>
            <a:pPr marL="0" indent="0" algn="ctr">
              <a:spcBef>
                <a:spcPts val="1800"/>
              </a:spcBef>
              <a:buNone/>
            </a:pPr>
            <a:r>
              <a:rPr lang="en-US" sz="2600" b="1" dirty="0" smtClean="0"/>
              <a:t>Chad Smith</a:t>
            </a:r>
          </a:p>
          <a:p>
            <a:pPr marL="0" indent="0" algn="ctr">
              <a:spcBef>
                <a:spcPts val="0"/>
              </a:spcBef>
              <a:buNone/>
            </a:pPr>
            <a:r>
              <a:rPr lang="en-US" sz="2600" dirty="0" smtClean="0"/>
              <a:t>NASA DEVELOP – Langley Assistant Center Lead</a:t>
            </a:r>
            <a:endParaRPr lang="en-US" sz="2600" dirty="0"/>
          </a:p>
        </p:txBody>
      </p:sp>
      <p:sp>
        <p:nvSpPr>
          <p:cNvPr id="3" name="Text Placeholder 2"/>
          <p:cNvSpPr>
            <a:spLocks noGrp="1"/>
          </p:cNvSpPr>
          <p:nvPr>
            <p:ph type="body" sz="quarter" idx="29"/>
          </p:nvPr>
        </p:nvSpPr>
        <p:spPr>
          <a:xfrm>
            <a:off x="9677399" y="31131185"/>
            <a:ext cx="8090417" cy="4590287"/>
          </a:xfrm>
        </p:spPr>
        <p:txBody>
          <a:bodyPr/>
          <a:lstStyle/>
          <a:p>
            <a:pPr marL="0" indent="0" algn="ctr">
              <a:buNone/>
            </a:pPr>
            <a:r>
              <a:rPr lang="en-US" sz="3600" b="1" dirty="0" smtClean="0"/>
              <a:t>Dr. Michael Glenn</a:t>
            </a:r>
          </a:p>
          <a:p>
            <a:pPr marL="0" indent="0" algn="ctr">
              <a:spcBef>
                <a:spcPts val="600"/>
              </a:spcBef>
              <a:buNone/>
            </a:pPr>
            <a:r>
              <a:rPr lang="en-US" dirty="0" smtClean="0"/>
              <a:t>Appalachian </a:t>
            </a:r>
            <a:r>
              <a:rPr lang="en-US" dirty="0"/>
              <a:t>Fruit Research </a:t>
            </a:r>
            <a:r>
              <a:rPr lang="en-US" dirty="0" smtClean="0"/>
              <a:t>Station</a:t>
            </a:r>
          </a:p>
          <a:p>
            <a:pPr marL="0" indent="0" algn="ctr">
              <a:spcBef>
                <a:spcPts val="600"/>
              </a:spcBef>
              <a:buNone/>
            </a:pPr>
            <a:r>
              <a:rPr lang="en-US" dirty="0" smtClean="0"/>
              <a:t>USDA- Agriculture Research Service</a:t>
            </a:r>
            <a:endParaRPr lang="en-US" dirty="0"/>
          </a:p>
        </p:txBody>
      </p:sp>
      <p:sp>
        <p:nvSpPr>
          <p:cNvPr id="4" name="Text Placeholder 3"/>
          <p:cNvSpPr>
            <a:spLocks noGrp="1"/>
          </p:cNvSpPr>
          <p:nvPr>
            <p:ph type="body" sz="quarter" idx="28"/>
          </p:nvPr>
        </p:nvSpPr>
        <p:spPr>
          <a:xfrm>
            <a:off x="930442" y="35510287"/>
            <a:ext cx="8373979" cy="1194049"/>
          </a:xfrm>
        </p:spPr>
        <p:txBody>
          <a:bodyPr/>
          <a:lstStyle/>
          <a:p>
            <a:pPr marL="0" indent="0" algn="ctr">
              <a:buNone/>
            </a:pPr>
            <a:r>
              <a:rPr lang="en-US" sz="2000" dirty="0" smtClean="0"/>
              <a:t>L to R: Alyssa </a:t>
            </a:r>
            <a:r>
              <a:rPr lang="en-US" sz="2000" dirty="0"/>
              <a:t>Walzak</a:t>
            </a:r>
            <a:r>
              <a:rPr lang="en-US" sz="2000" dirty="0" smtClean="0"/>
              <a:t>, </a:t>
            </a:r>
            <a:r>
              <a:rPr lang="en-US" sz="2000" dirty="0" smtClean="0"/>
              <a:t>Laura Lykens, </a:t>
            </a:r>
            <a:r>
              <a:rPr lang="en-US" sz="2000" dirty="0" smtClean="0"/>
              <a:t>Lydia </a:t>
            </a:r>
            <a:r>
              <a:rPr lang="en-US" sz="2000" dirty="0"/>
              <a:t>Cuker</a:t>
            </a:r>
            <a:r>
              <a:rPr lang="en-US" sz="2000" dirty="0" smtClean="0"/>
              <a:t>, </a:t>
            </a:r>
            <a:r>
              <a:rPr lang="en-US" sz="2000" dirty="0" smtClean="0"/>
              <a:t>Tim </a:t>
            </a:r>
            <a:r>
              <a:rPr lang="en-US" sz="2000" dirty="0" smtClean="0"/>
              <a:t>Stelter</a:t>
            </a:r>
          </a:p>
        </p:txBody>
      </p:sp>
      <p:sp>
        <p:nvSpPr>
          <p:cNvPr id="7" name="Text Placeholder 6"/>
          <p:cNvSpPr>
            <a:spLocks noGrp="1"/>
          </p:cNvSpPr>
          <p:nvPr>
            <p:ph type="body" sz="quarter" idx="18"/>
          </p:nvPr>
        </p:nvSpPr>
        <p:spPr>
          <a:xfrm>
            <a:off x="18326100" y="18955512"/>
            <a:ext cx="8008620" cy="3294888"/>
          </a:xfrm>
        </p:spPr>
        <p:txBody>
          <a:bodyPr/>
          <a:lstStyle/>
          <a:p>
            <a:endParaRPr lang="en-US" dirty="0" smtClean="0"/>
          </a:p>
          <a:p>
            <a:endParaRPr lang="en-US" dirty="0"/>
          </a:p>
        </p:txBody>
      </p:sp>
      <p:sp>
        <p:nvSpPr>
          <p:cNvPr id="10" name="Text Placeholder 9"/>
          <p:cNvSpPr>
            <a:spLocks noGrp="1"/>
          </p:cNvSpPr>
          <p:nvPr>
            <p:ph type="body" sz="quarter" idx="15"/>
          </p:nvPr>
        </p:nvSpPr>
        <p:spPr>
          <a:xfrm>
            <a:off x="18422352" y="7465352"/>
            <a:ext cx="7772400" cy="2990086"/>
          </a:xfrm>
        </p:spPr>
        <p:txBody>
          <a:bodyPr/>
          <a:lstStyle/>
          <a:p>
            <a:pPr algn="just"/>
            <a:r>
              <a:rPr lang="en-US" sz="2600" dirty="0" smtClean="0"/>
              <a:t>Incorporate temperature </a:t>
            </a:r>
            <a:r>
              <a:rPr lang="en-US" sz="2600" dirty="0"/>
              <a:t>forecasts into methods of assessing possible </a:t>
            </a:r>
            <a:r>
              <a:rPr lang="en-US" sz="2600" dirty="0" smtClean="0"/>
              <a:t>climate shifts </a:t>
            </a:r>
            <a:r>
              <a:rPr lang="en-US" sz="2600" dirty="0"/>
              <a:t>in ideal apple growing locations in the state of </a:t>
            </a:r>
            <a:r>
              <a:rPr lang="en-US" sz="2600" dirty="0" smtClean="0"/>
              <a:t>Washington.</a:t>
            </a:r>
          </a:p>
          <a:p>
            <a:pPr algn="just">
              <a:spcBef>
                <a:spcPts val="1800"/>
              </a:spcBef>
            </a:pPr>
            <a:r>
              <a:rPr lang="en-US" sz="2600" dirty="0" smtClean="0"/>
              <a:t>Map accumulated chill unit results to help orchard growers make decisions regarding adaption of their apple growing processes to climate fluctuations. </a:t>
            </a:r>
          </a:p>
          <a:p>
            <a:endParaRPr lang="en-US" dirty="0"/>
          </a:p>
        </p:txBody>
      </p:sp>
      <p:sp>
        <p:nvSpPr>
          <p:cNvPr id="11" name="Text Placeholder 10"/>
          <p:cNvSpPr>
            <a:spLocks noGrp="1"/>
          </p:cNvSpPr>
          <p:nvPr>
            <p:ph type="body" sz="quarter" idx="14"/>
          </p:nvPr>
        </p:nvSpPr>
        <p:spPr>
          <a:xfrm>
            <a:off x="1041331" y="7468885"/>
            <a:ext cx="16760952" cy="5751576"/>
          </a:xfrm>
        </p:spPr>
        <p:txBody>
          <a:bodyPr/>
          <a:lstStyle/>
          <a:p>
            <a:pPr marL="0" indent="0" algn="just">
              <a:buNone/>
            </a:pPr>
            <a:r>
              <a:rPr lang="en-US" sz="2600" dirty="0"/>
              <a:t>Washington, the top apple producing state in the United States, contributes over half of the nation’s apples. The climate of eastern Washington is ideal for apple growth, but as climate fluctuates, concerns are rising over the continued suitability of the region for apple cultivation. Apple trees require 500 – 1000 hours between 1.4 – 12.4° C, known as chill </a:t>
            </a:r>
            <a:r>
              <a:rPr lang="en-US" sz="2600" dirty="0" smtClean="0"/>
              <a:t>units, </a:t>
            </a:r>
            <a:r>
              <a:rPr lang="en-US" sz="2600" dirty="0"/>
              <a:t>to break dormancy and homogenously bloom in the spring. Accumulated chill hours was identified as a key factor contributing to the success of apples, which may change due to climate fluctuations. Thus, understanding how climate change may affect chill hours will provide growers with insight as to how their orchards may eventually be affected. Connections to the apple growers in Washington were established through a partnership with the United States Department of Agriculture - Agriculture Research Service (USDA-ARS). Hourly temperature data for 2003 – 2013 were acquired from NOAA ASOS weather stations and used to determine an averaged normalized diurnal temperature curve for the region. NASA Earth observations data measured by Aqua Moderate Resolution Imaging </a:t>
            </a:r>
            <a:r>
              <a:rPr lang="en-US" sz="2600" dirty="0" err="1"/>
              <a:t>Spectroradiometer</a:t>
            </a:r>
            <a:r>
              <a:rPr lang="en-US" sz="2600" dirty="0"/>
              <a:t> (MODIS) as the Land Surface Temperature (LST) product were acquired for 2003 – 2013. The process for calculating accumulated chill hours using the averaged normalized diurnal temperature curve applied to MODIS LST was demonstrated for a 24 hour period. Maps of current accumulated chill hours may benefit orchard managers by detailing regions that are currently optimal for apple production and maps of forecasted accumulated chill hours may show how those regions will shift with forecasted changes in climate. </a:t>
            </a:r>
            <a:endParaRPr lang="en-US" sz="2600" dirty="0"/>
          </a:p>
        </p:txBody>
      </p:sp>
      <p:sp>
        <p:nvSpPr>
          <p:cNvPr id="12" name="Text Placeholder 11"/>
          <p:cNvSpPr>
            <a:spLocks noGrp="1"/>
          </p:cNvSpPr>
          <p:nvPr>
            <p:ph type="body" sz="quarter" idx="13"/>
          </p:nvPr>
        </p:nvSpPr>
        <p:spPr/>
        <p:txBody>
          <a:bodyPr/>
          <a:lstStyle/>
          <a:p>
            <a:r>
              <a:rPr lang="en-US" dirty="0" smtClean="0"/>
              <a:t>NASA Langley Research Center</a:t>
            </a:r>
            <a:endParaRPr lang="en-US" dirty="0"/>
          </a:p>
        </p:txBody>
      </p:sp>
      <p:sp>
        <p:nvSpPr>
          <p:cNvPr id="13" name="Text Placeholder 12"/>
          <p:cNvSpPr>
            <a:spLocks noGrp="1"/>
          </p:cNvSpPr>
          <p:nvPr>
            <p:ph type="body" sz="quarter" idx="12"/>
          </p:nvPr>
        </p:nvSpPr>
        <p:spPr>
          <a:xfrm>
            <a:off x="4572000" y="4068513"/>
            <a:ext cx="18288000" cy="946457"/>
          </a:xfrm>
        </p:spPr>
        <p:txBody>
          <a:bodyPr/>
          <a:lstStyle/>
          <a:p>
            <a:r>
              <a:rPr lang="en-US" dirty="0" smtClean="0"/>
              <a:t>Lydia </a:t>
            </a:r>
            <a:r>
              <a:rPr lang="en-US" dirty="0" err="1" smtClean="0"/>
              <a:t>Cuker</a:t>
            </a:r>
            <a:r>
              <a:rPr lang="en-US" dirty="0" smtClean="0"/>
              <a:t> (Team Lead), Laura Lykens, Alyssa Walzak, Timothy Stelter</a:t>
            </a:r>
            <a:endParaRPr lang="en-US" dirty="0"/>
          </a:p>
        </p:txBody>
      </p:sp>
      <p:sp>
        <p:nvSpPr>
          <p:cNvPr id="14" name="Text Placeholder 13"/>
          <p:cNvSpPr>
            <a:spLocks noGrp="1"/>
          </p:cNvSpPr>
          <p:nvPr>
            <p:ph type="body" sz="quarter" idx="11"/>
          </p:nvPr>
        </p:nvSpPr>
        <p:spPr>
          <a:xfrm>
            <a:off x="4572000" y="2934560"/>
            <a:ext cx="18288000" cy="1212323"/>
          </a:xfrm>
        </p:spPr>
        <p:txBody>
          <a:bodyPr/>
          <a:lstStyle/>
          <a:p>
            <a:r>
              <a:rPr lang="en-US" dirty="0"/>
              <a:t>Evaluating </a:t>
            </a:r>
            <a:r>
              <a:rPr lang="en-US" dirty="0" smtClean="0"/>
              <a:t>Suitability </a:t>
            </a:r>
            <a:r>
              <a:rPr lang="en-US" dirty="0"/>
              <a:t>for </a:t>
            </a:r>
            <a:r>
              <a:rPr lang="en-US" dirty="0" smtClean="0"/>
              <a:t>Apple </a:t>
            </a:r>
            <a:r>
              <a:rPr lang="en-US" dirty="0"/>
              <a:t>C</a:t>
            </a:r>
            <a:r>
              <a:rPr lang="en-US" dirty="0" smtClean="0"/>
              <a:t>ultivation </a:t>
            </a:r>
            <a:r>
              <a:rPr lang="en-US" dirty="0"/>
              <a:t>B</a:t>
            </a:r>
            <a:r>
              <a:rPr lang="en-US" dirty="0" smtClean="0"/>
              <a:t>ased </a:t>
            </a:r>
            <a:r>
              <a:rPr lang="en-US" dirty="0"/>
              <a:t>on </a:t>
            </a:r>
            <a:r>
              <a:rPr lang="en-US" dirty="0" smtClean="0"/>
              <a:t>               Accumulated </a:t>
            </a:r>
            <a:r>
              <a:rPr lang="en-US" dirty="0"/>
              <a:t>C</a:t>
            </a:r>
            <a:r>
              <a:rPr lang="en-US" dirty="0" smtClean="0"/>
              <a:t>hill </a:t>
            </a:r>
            <a:r>
              <a:rPr lang="en-US" dirty="0"/>
              <a:t>H</a:t>
            </a:r>
            <a:r>
              <a:rPr lang="en-US" dirty="0" smtClean="0"/>
              <a:t>ours </a:t>
            </a:r>
            <a:r>
              <a:rPr lang="en-US" dirty="0"/>
              <a:t>in Washington State from 2003 – </a:t>
            </a:r>
            <a:r>
              <a:rPr lang="en-US" dirty="0" smtClean="0"/>
              <a:t>2013 </a:t>
            </a:r>
            <a:endParaRPr lang="en-US" dirty="0"/>
          </a:p>
        </p:txBody>
      </p:sp>
      <p:sp>
        <p:nvSpPr>
          <p:cNvPr id="15" name="Text Placeholder 14"/>
          <p:cNvSpPr>
            <a:spLocks noGrp="1"/>
          </p:cNvSpPr>
          <p:nvPr>
            <p:ph type="body" sz="quarter" idx="10"/>
          </p:nvPr>
        </p:nvSpPr>
        <p:spPr/>
        <p:txBody>
          <a:bodyPr/>
          <a:lstStyle/>
          <a:p>
            <a:r>
              <a:rPr lang="en-US" dirty="0" smtClean="0"/>
              <a:t>Northwest United States Agriculture</a:t>
            </a:r>
            <a:endParaRPr lang="en-US" dirty="0"/>
          </a:p>
        </p:txBody>
      </p:sp>
      <p:sp>
        <p:nvSpPr>
          <p:cNvPr id="17" name="Rounded Rectangle 16"/>
          <p:cNvSpPr/>
          <p:nvPr/>
        </p:nvSpPr>
        <p:spPr>
          <a:xfrm>
            <a:off x="1071959" y="14754505"/>
            <a:ext cx="48006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Acquisition</a:t>
            </a:r>
            <a:endParaRPr lang="en-US" sz="4000" b="1" dirty="0"/>
          </a:p>
        </p:txBody>
      </p:sp>
      <p:sp>
        <p:nvSpPr>
          <p:cNvPr id="19" name="Rounded Rectangle 18"/>
          <p:cNvSpPr/>
          <p:nvPr/>
        </p:nvSpPr>
        <p:spPr>
          <a:xfrm>
            <a:off x="6694097" y="14749229"/>
            <a:ext cx="54864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Processing</a:t>
            </a:r>
            <a:endParaRPr lang="en-US" sz="4000" b="1" dirty="0"/>
          </a:p>
        </p:txBody>
      </p:sp>
      <p:sp>
        <p:nvSpPr>
          <p:cNvPr id="20" name="Rounded Rectangle 19"/>
          <p:cNvSpPr/>
          <p:nvPr/>
        </p:nvSpPr>
        <p:spPr>
          <a:xfrm>
            <a:off x="13017739" y="14749585"/>
            <a:ext cx="4800600" cy="82296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Data Analysis</a:t>
            </a:r>
            <a:endParaRPr lang="en-US" sz="4000" b="1" dirty="0"/>
          </a:p>
        </p:txBody>
      </p:sp>
      <p:sp>
        <p:nvSpPr>
          <p:cNvPr id="25" name="Rounded Rectangle 24"/>
          <p:cNvSpPr/>
          <p:nvPr/>
        </p:nvSpPr>
        <p:spPr>
          <a:xfrm>
            <a:off x="1300559" y="19072872"/>
            <a:ext cx="4343400" cy="1828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Land </a:t>
            </a:r>
            <a:r>
              <a:rPr lang="en-US" sz="2700" b="1" dirty="0">
                <a:solidFill>
                  <a:schemeClr val="accent2">
                    <a:lumMod val="50000"/>
                  </a:schemeClr>
                </a:solidFill>
              </a:rPr>
              <a:t>Surface </a:t>
            </a:r>
            <a:endParaRPr lang="en-US" sz="2700" b="1" dirty="0" smtClean="0">
              <a:solidFill>
                <a:schemeClr val="accent2">
                  <a:lumMod val="50000"/>
                </a:schemeClr>
              </a:solidFill>
            </a:endParaRPr>
          </a:p>
          <a:p>
            <a:pPr algn="ctr"/>
            <a:r>
              <a:rPr lang="en-US" sz="2700" b="1" dirty="0" smtClean="0">
                <a:solidFill>
                  <a:schemeClr val="accent2">
                    <a:lumMod val="50000"/>
                  </a:schemeClr>
                </a:solidFill>
              </a:rPr>
              <a:t>Temperature </a:t>
            </a:r>
            <a:r>
              <a:rPr lang="en-US" sz="2700" b="1" dirty="0">
                <a:solidFill>
                  <a:schemeClr val="accent2">
                    <a:lumMod val="50000"/>
                  </a:schemeClr>
                </a:solidFill>
              </a:rPr>
              <a:t>(LST</a:t>
            </a:r>
            <a:r>
              <a:rPr lang="en-US" sz="2700" b="1" dirty="0" smtClean="0">
                <a:solidFill>
                  <a:schemeClr val="accent2">
                    <a:lumMod val="50000"/>
                  </a:schemeClr>
                </a:solidFill>
              </a:rPr>
              <a:t>)</a:t>
            </a:r>
          </a:p>
          <a:p>
            <a:pPr algn="ctr"/>
            <a:r>
              <a:rPr lang="en-US" sz="2700" dirty="0" smtClean="0">
                <a:solidFill>
                  <a:schemeClr val="accent2">
                    <a:lumMod val="50000"/>
                  </a:schemeClr>
                </a:solidFill>
              </a:rPr>
              <a:t>MODIS </a:t>
            </a:r>
          </a:p>
          <a:p>
            <a:pPr algn="ctr"/>
            <a:r>
              <a:rPr lang="en-US" sz="2700" dirty="0" smtClean="0">
                <a:solidFill>
                  <a:schemeClr val="accent2">
                    <a:lumMod val="50000"/>
                  </a:schemeClr>
                </a:solidFill>
              </a:rPr>
              <a:t>2003 – 2013 </a:t>
            </a:r>
          </a:p>
        </p:txBody>
      </p:sp>
      <p:sp>
        <p:nvSpPr>
          <p:cNvPr id="32" name="Rounded Rectangle 31"/>
          <p:cNvSpPr/>
          <p:nvPr/>
        </p:nvSpPr>
        <p:spPr>
          <a:xfrm>
            <a:off x="6906213" y="15809965"/>
            <a:ext cx="50292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Normalized hourly temperature</a:t>
            </a:r>
            <a:endParaRPr lang="en-US" sz="2700" b="1" dirty="0">
              <a:solidFill>
                <a:schemeClr val="accent2">
                  <a:lumMod val="50000"/>
                </a:schemeClr>
              </a:solidFill>
            </a:endParaRPr>
          </a:p>
        </p:txBody>
      </p:sp>
      <p:pic>
        <p:nvPicPr>
          <p:cNvPr id="38" name="Picture 3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111787" y="19553730"/>
            <a:ext cx="4572000" cy="3048001"/>
          </a:xfrm>
          <a:prstGeom prst="rect">
            <a:avLst/>
          </a:prstGeom>
        </p:spPr>
      </p:pic>
      <p:sp>
        <p:nvSpPr>
          <p:cNvPr id="18" name="TextBox 17"/>
          <p:cNvSpPr txBox="1"/>
          <p:nvPr/>
        </p:nvSpPr>
        <p:spPr>
          <a:xfrm>
            <a:off x="23649111" y="21267385"/>
            <a:ext cx="3005085" cy="584775"/>
          </a:xfrm>
          <a:prstGeom prst="rect">
            <a:avLst/>
          </a:prstGeom>
          <a:noFill/>
        </p:spPr>
        <p:txBody>
          <a:bodyPr wrap="square" rtlCol="0">
            <a:spAutoFit/>
          </a:bodyPr>
          <a:lstStyle/>
          <a:p>
            <a:r>
              <a:rPr lang="en-US" sz="3200" b="1" dirty="0" smtClean="0"/>
              <a:t>Aqua</a:t>
            </a:r>
            <a:endParaRPr lang="en-US" sz="3200" b="1"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951" y="33132421"/>
            <a:ext cx="3670948" cy="2514600"/>
          </a:xfrm>
          <a:prstGeom prst="rect">
            <a:avLst/>
          </a:prstGeom>
        </p:spPr>
      </p:pic>
      <p:sp>
        <p:nvSpPr>
          <p:cNvPr id="29" name="Rounded Rectangle 28"/>
          <p:cNvSpPr/>
          <p:nvPr/>
        </p:nvSpPr>
        <p:spPr>
          <a:xfrm>
            <a:off x="6912332" y="19549017"/>
            <a:ext cx="5029200" cy="13716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accent2">
                    <a:lumMod val="50000"/>
                  </a:schemeClr>
                </a:solidFill>
              </a:rPr>
              <a:t>Apply </a:t>
            </a:r>
            <a:r>
              <a:rPr lang="en-US" sz="2700" b="1" dirty="0" smtClean="0">
                <a:solidFill>
                  <a:schemeClr val="accent2">
                    <a:lumMod val="50000"/>
                  </a:schemeClr>
                </a:solidFill>
              </a:rPr>
              <a:t>averaged normalized diurnal temperature </a:t>
            </a:r>
            <a:r>
              <a:rPr lang="en-US" sz="2700" b="1" dirty="0">
                <a:solidFill>
                  <a:schemeClr val="accent2">
                    <a:lumMod val="50000"/>
                  </a:schemeClr>
                </a:solidFill>
              </a:rPr>
              <a:t>curve to daily </a:t>
            </a:r>
            <a:r>
              <a:rPr lang="en-US" sz="2700" b="1" dirty="0" err="1">
                <a:solidFill>
                  <a:schemeClr val="accent2">
                    <a:lumMod val="50000"/>
                  </a:schemeClr>
                </a:solidFill>
              </a:rPr>
              <a:t>T</a:t>
            </a:r>
            <a:r>
              <a:rPr lang="en-US" sz="2700" b="1" baseline="-25000" dirty="0" err="1">
                <a:solidFill>
                  <a:schemeClr val="accent2">
                    <a:lumMod val="50000"/>
                  </a:schemeClr>
                </a:solidFill>
              </a:rPr>
              <a:t>max</a:t>
            </a:r>
            <a:r>
              <a:rPr lang="en-US" sz="2700" b="1" dirty="0">
                <a:solidFill>
                  <a:schemeClr val="accent2">
                    <a:lumMod val="50000"/>
                  </a:schemeClr>
                </a:solidFill>
              </a:rPr>
              <a:t> and </a:t>
            </a:r>
            <a:r>
              <a:rPr lang="en-US" sz="2700" b="1" dirty="0" err="1">
                <a:solidFill>
                  <a:schemeClr val="accent2">
                    <a:lumMod val="50000"/>
                  </a:schemeClr>
                </a:solidFill>
              </a:rPr>
              <a:t>T</a:t>
            </a:r>
            <a:r>
              <a:rPr lang="en-US" sz="2700" b="1" baseline="-25000" dirty="0" err="1">
                <a:solidFill>
                  <a:schemeClr val="accent2">
                    <a:lumMod val="50000"/>
                  </a:schemeClr>
                </a:solidFill>
              </a:rPr>
              <a:t>min</a:t>
            </a:r>
            <a:endParaRPr lang="en-US" sz="2700" b="1" baseline="-25000" dirty="0">
              <a:solidFill>
                <a:schemeClr val="accent2">
                  <a:lumMod val="50000"/>
                </a:schemeClr>
              </a:solidFill>
            </a:endParaRPr>
          </a:p>
        </p:txBody>
      </p:sp>
      <p:sp>
        <p:nvSpPr>
          <p:cNvPr id="40" name="Rounded Rectangle 39"/>
          <p:cNvSpPr/>
          <p:nvPr/>
        </p:nvSpPr>
        <p:spPr>
          <a:xfrm>
            <a:off x="13219918" y="15808469"/>
            <a:ext cx="4343400" cy="6858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Utah Model</a:t>
            </a:r>
            <a:endParaRPr lang="en-US" sz="2700" b="1" dirty="0">
              <a:solidFill>
                <a:schemeClr val="accent2">
                  <a:lumMod val="50000"/>
                </a:schemeClr>
              </a:solidFill>
            </a:endParaRPr>
          </a:p>
        </p:txBody>
      </p:sp>
      <p:sp>
        <p:nvSpPr>
          <p:cNvPr id="52" name="Rounded Rectangle 51"/>
          <p:cNvSpPr/>
          <p:nvPr/>
        </p:nvSpPr>
        <p:spPr>
          <a:xfrm>
            <a:off x="1300559" y="15808469"/>
            <a:ext cx="4343400" cy="18288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accent2">
                    <a:lumMod val="50000"/>
                  </a:schemeClr>
                </a:solidFill>
              </a:rPr>
              <a:t>Hourly </a:t>
            </a:r>
            <a:r>
              <a:rPr lang="en-US" sz="2700" b="1" dirty="0" smtClean="0">
                <a:solidFill>
                  <a:schemeClr val="accent2">
                    <a:lumMod val="50000"/>
                  </a:schemeClr>
                </a:solidFill>
              </a:rPr>
              <a:t>Temperature</a:t>
            </a:r>
          </a:p>
          <a:p>
            <a:pPr algn="ctr"/>
            <a:r>
              <a:rPr lang="en-US" sz="2700" dirty="0" smtClean="0">
                <a:solidFill>
                  <a:schemeClr val="accent2">
                    <a:lumMod val="50000"/>
                  </a:schemeClr>
                </a:solidFill>
              </a:rPr>
              <a:t>NOAA </a:t>
            </a:r>
            <a:r>
              <a:rPr lang="en-US" sz="2700" dirty="0" smtClean="0">
                <a:solidFill>
                  <a:schemeClr val="accent2">
                    <a:lumMod val="50000"/>
                  </a:schemeClr>
                </a:solidFill>
              </a:rPr>
              <a:t>ASOS </a:t>
            </a:r>
            <a:endParaRPr lang="en-US" sz="2700" dirty="0">
              <a:solidFill>
                <a:schemeClr val="accent2">
                  <a:lumMod val="50000"/>
                </a:schemeClr>
              </a:solidFill>
            </a:endParaRPr>
          </a:p>
          <a:p>
            <a:pPr algn="ctr"/>
            <a:r>
              <a:rPr lang="en-US" sz="2700" dirty="0" smtClean="0">
                <a:solidFill>
                  <a:schemeClr val="accent2">
                    <a:lumMod val="50000"/>
                  </a:schemeClr>
                </a:solidFill>
              </a:rPr>
              <a:t>Weather </a:t>
            </a:r>
            <a:r>
              <a:rPr lang="en-US" sz="2700" dirty="0">
                <a:solidFill>
                  <a:schemeClr val="accent2">
                    <a:lumMod val="50000"/>
                  </a:schemeClr>
                </a:solidFill>
              </a:rPr>
              <a:t>Stations</a:t>
            </a:r>
          </a:p>
          <a:p>
            <a:pPr algn="ctr"/>
            <a:r>
              <a:rPr lang="en-US" sz="2700" dirty="0" smtClean="0">
                <a:solidFill>
                  <a:schemeClr val="accent2">
                    <a:lumMod val="50000"/>
                  </a:schemeClr>
                </a:solidFill>
              </a:rPr>
              <a:t>2003 – 2013 </a:t>
            </a:r>
            <a:endParaRPr lang="en-US" sz="2700" dirty="0">
              <a:solidFill>
                <a:schemeClr val="accent2">
                  <a:lumMod val="50000"/>
                </a:schemeClr>
              </a:solidFill>
            </a:endParaRPr>
          </a:p>
        </p:txBody>
      </p:sp>
      <p:sp>
        <p:nvSpPr>
          <p:cNvPr id="33" name="Rounded Rectangle 32"/>
          <p:cNvSpPr/>
          <p:nvPr/>
        </p:nvSpPr>
        <p:spPr>
          <a:xfrm>
            <a:off x="13219918" y="16876513"/>
            <a:ext cx="43434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Current Accumulated </a:t>
            </a:r>
          </a:p>
          <a:p>
            <a:pPr algn="ctr"/>
            <a:r>
              <a:rPr lang="en-US" sz="2700" b="1" dirty="0" smtClean="0">
                <a:solidFill>
                  <a:schemeClr val="accent2">
                    <a:lumMod val="50000"/>
                  </a:schemeClr>
                </a:solidFill>
              </a:rPr>
              <a:t>Chill Units</a:t>
            </a:r>
            <a:endParaRPr lang="en-US" sz="2700" b="1" dirty="0">
              <a:solidFill>
                <a:schemeClr val="accent2">
                  <a:lumMod val="50000"/>
                </a:schemeClr>
              </a:solidFill>
            </a:endParaRPr>
          </a:p>
        </p:txBody>
      </p:sp>
      <p:sp>
        <p:nvSpPr>
          <p:cNvPr id="61" name="Rounded Rectangle 60"/>
          <p:cNvSpPr/>
          <p:nvPr/>
        </p:nvSpPr>
        <p:spPr>
          <a:xfrm>
            <a:off x="13225197" y="19210357"/>
            <a:ext cx="4343400" cy="685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Utah Model</a:t>
            </a:r>
            <a:endParaRPr lang="en-US" sz="2700" b="1" dirty="0">
              <a:solidFill>
                <a:schemeClr val="accent2">
                  <a:lumMod val="50000"/>
                </a:schemeClr>
              </a:solidFill>
            </a:endParaRPr>
          </a:p>
        </p:txBody>
      </p:sp>
      <p:sp>
        <p:nvSpPr>
          <p:cNvPr id="62" name="Rounded Rectangle 61"/>
          <p:cNvSpPr/>
          <p:nvPr/>
        </p:nvSpPr>
        <p:spPr>
          <a:xfrm>
            <a:off x="13248533" y="20272837"/>
            <a:ext cx="4343400" cy="9144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Current Accumulated </a:t>
            </a:r>
          </a:p>
          <a:p>
            <a:pPr algn="ctr"/>
            <a:r>
              <a:rPr lang="en-US" sz="2700" b="1" dirty="0" smtClean="0">
                <a:solidFill>
                  <a:schemeClr val="accent2">
                    <a:lumMod val="50000"/>
                  </a:schemeClr>
                </a:solidFill>
              </a:rPr>
              <a:t>Chill </a:t>
            </a:r>
            <a:r>
              <a:rPr lang="en-US" sz="2700" b="1" dirty="0" smtClean="0">
                <a:solidFill>
                  <a:schemeClr val="accent2">
                    <a:lumMod val="50000"/>
                  </a:schemeClr>
                </a:solidFill>
              </a:rPr>
              <a:t>Units for 24 hours</a:t>
            </a:r>
            <a:endParaRPr lang="en-US" sz="2700" b="1" dirty="0">
              <a:solidFill>
                <a:schemeClr val="accent2">
                  <a:lumMod val="50000"/>
                </a:schemeClr>
              </a:solidFill>
            </a:endParaRPr>
          </a:p>
        </p:txBody>
      </p:sp>
      <p:cxnSp>
        <p:nvCxnSpPr>
          <p:cNvPr id="100" name="Straight Arrow Connector 99"/>
          <p:cNvCxnSpPr/>
          <p:nvPr/>
        </p:nvCxnSpPr>
        <p:spPr>
          <a:xfrm>
            <a:off x="15420233" y="1649454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231938" y="24191237"/>
            <a:ext cx="8778240" cy="5257800"/>
          </a:xfrm>
          <a:prstGeom prst="rect">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1231938" y="23466072"/>
            <a:ext cx="8738059" cy="523220"/>
          </a:xfrm>
          <a:prstGeom prst="rect">
            <a:avLst/>
          </a:prstGeom>
          <a:noFill/>
        </p:spPr>
        <p:txBody>
          <a:bodyPr wrap="square" rtlCol="0">
            <a:spAutoFit/>
          </a:bodyPr>
          <a:lstStyle/>
          <a:p>
            <a:pPr algn="ctr"/>
            <a:r>
              <a:rPr lang="en-US" sz="2800" b="1" dirty="0" smtClean="0">
                <a:solidFill>
                  <a:schemeClr val="accent2">
                    <a:lumMod val="50000"/>
                  </a:schemeClr>
                </a:solidFill>
              </a:rPr>
              <a:t>Averaged Normalized Diurnal Temperature Curve</a:t>
            </a:r>
            <a:endParaRPr lang="en-US" sz="2800" b="1" dirty="0">
              <a:solidFill>
                <a:schemeClr val="accent2">
                  <a:lumMod val="50000"/>
                </a:schemeClr>
              </a:solidFill>
            </a:endParaRPr>
          </a:p>
        </p:txBody>
      </p:sp>
      <p:sp>
        <p:nvSpPr>
          <p:cNvPr id="113" name="Rectangle 112"/>
          <p:cNvSpPr/>
          <p:nvPr/>
        </p:nvSpPr>
        <p:spPr>
          <a:xfrm>
            <a:off x="10472855" y="24188705"/>
            <a:ext cx="7223760" cy="5257800"/>
          </a:xfrm>
          <a:prstGeom prst="rect">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0472856" y="23466072"/>
            <a:ext cx="7223760" cy="523220"/>
          </a:xfrm>
          <a:prstGeom prst="rect">
            <a:avLst/>
          </a:prstGeom>
          <a:noFill/>
        </p:spPr>
        <p:txBody>
          <a:bodyPr wrap="square" rtlCol="0">
            <a:spAutoFit/>
          </a:bodyPr>
          <a:lstStyle/>
          <a:p>
            <a:pPr algn="ctr"/>
            <a:r>
              <a:rPr lang="en-US" sz="2800" b="1" dirty="0" smtClean="0">
                <a:solidFill>
                  <a:schemeClr val="accent2">
                    <a:lumMod val="50000"/>
                  </a:schemeClr>
                </a:solidFill>
              </a:rPr>
              <a:t>24 Hour Accumulated </a:t>
            </a:r>
            <a:r>
              <a:rPr lang="en-US" sz="2800" b="1" dirty="0" smtClean="0">
                <a:solidFill>
                  <a:schemeClr val="accent2">
                    <a:lumMod val="50000"/>
                  </a:schemeClr>
                </a:solidFill>
              </a:rPr>
              <a:t>Chill Units Map</a:t>
            </a:r>
            <a:endParaRPr lang="en-US" sz="2800" b="1" dirty="0">
              <a:solidFill>
                <a:schemeClr val="accent2">
                  <a:lumMod val="50000"/>
                </a:schemeClr>
              </a:solidFill>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017" t="1319" r="9189" b="1252"/>
          <a:stretch/>
        </p:blipFill>
        <p:spPr>
          <a:xfrm>
            <a:off x="18240504" y="11798027"/>
            <a:ext cx="8229600" cy="6899878"/>
          </a:xfrm>
          <a:prstGeom prst="rect">
            <a:avLst/>
          </a:prstGeom>
        </p:spPr>
      </p:pic>
      <p:pic>
        <p:nvPicPr>
          <p:cNvPr id="63" name="Picture 62"/>
          <p:cNvPicPr>
            <a:picLocks noChangeAspect="1"/>
          </p:cNvPicPr>
          <p:nvPr/>
        </p:nvPicPr>
        <p:blipFill rotWithShape="1">
          <a:blip r:embed="rId6" cstate="print">
            <a:extLst>
              <a:ext uri="{28A0092B-C50C-407E-A947-70E740481C1C}">
                <a14:useLocalDpi xmlns:a14="http://schemas.microsoft.com/office/drawing/2010/main" val="0"/>
              </a:ext>
            </a:extLst>
          </a:blip>
          <a:srcRect l="-67" t="12935" r="411" b="118"/>
          <a:stretch/>
        </p:blipFill>
        <p:spPr>
          <a:xfrm>
            <a:off x="1499936" y="30718888"/>
            <a:ext cx="7234990" cy="4734165"/>
          </a:xfrm>
          <a:prstGeom prst="rect">
            <a:avLst/>
          </a:prstGeom>
        </p:spPr>
      </p:pic>
      <p:sp>
        <p:nvSpPr>
          <p:cNvPr id="64" name="Rounded Rectangle 63"/>
          <p:cNvSpPr/>
          <p:nvPr/>
        </p:nvSpPr>
        <p:spPr>
          <a:xfrm>
            <a:off x="6906213" y="17104336"/>
            <a:ext cx="5029200" cy="914400"/>
          </a:xfrm>
          <a:prstGeom prst="roundRect">
            <a:avLst/>
          </a:prstGeom>
          <a:solidFill>
            <a:schemeClr val="accent1">
              <a:lumMod val="40000"/>
              <a:lumOff val="6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Averaged normalized diurnal </a:t>
            </a:r>
            <a:r>
              <a:rPr lang="en-US" sz="2700" b="1" dirty="0" smtClean="0">
                <a:solidFill>
                  <a:schemeClr val="accent2">
                    <a:lumMod val="50000"/>
                  </a:schemeClr>
                </a:solidFill>
              </a:rPr>
              <a:t>t</a:t>
            </a:r>
            <a:r>
              <a:rPr lang="en-US" sz="2700" b="1" dirty="0" smtClean="0">
                <a:solidFill>
                  <a:schemeClr val="accent2">
                    <a:lumMod val="50000"/>
                  </a:schemeClr>
                </a:solidFill>
              </a:rPr>
              <a:t>emperature curve</a:t>
            </a:r>
            <a:endParaRPr lang="en-US" sz="2700" b="1" dirty="0">
              <a:solidFill>
                <a:schemeClr val="accent2">
                  <a:lumMod val="50000"/>
                </a:schemeClr>
              </a:solidFill>
            </a:endParaRP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014" t="5048" r="2542" b="5186"/>
          <a:stretch/>
        </p:blipFill>
        <p:spPr>
          <a:xfrm>
            <a:off x="10596521" y="24253986"/>
            <a:ext cx="6972076" cy="5120640"/>
          </a:xfrm>
          <a:prstGeom prst="rect">
            <a:avLst/>
          </a:prstGeom>
        </p:spPr>
      </p:pic>
      <p:graphicFrame>
        <p:nvGraphicFramePr>
          <p:cNvPr id="66" name="Chart 65"/>
          <p:cNvGraphicFramePr>
            <a:graphicFrameLocks/>
          </p:cNvGraphicFramePr>
          <p:nvPr>
            <p:extLst>
              <p:ext uri="{D42A27DB-BD31-4B8C-83A1-F6EECF244321}">
                <p14:modId xmlns:p14="http://schemas.microsoft.com/office/powerpoint/2010/main" val="2609525938"/>
              </p:ext>
            </p:extLst>
          </p:nvPr>
        </p:nvGraphicFramePr>
        <p:xfrm>
          <a:off x="1377773" y="24353277"/>
          <a:ext cx="8522676" cy="5013583"/>
        </p:xfrm>
        <a:graphic>
          <a:graphicData uri="http://schemas.openxmlformats.org/drawingml/2006/chart">
            <c:chart xmlns:c="http://schemas.openxmlformats.org/drawingml/2006/chart" xmlns:r="http://schemas.openxmlformats.org/officeDocument/2006/relationships" r:id="rId8"/>
          </a:graphicData>
        </a:graphic>
      </p:graphicFrame>
      <p:cxnSp>
        <p:nvCxnSpPr>
          <p:cNvPr id="67" name="Straight Arrow Connector 66"/>
          <p:cNvCxnSpPr/>
          <p:nvPr/>
        </p:nvCxnSpPr>
        <p:spPr>
          <a:xfrm>
            <a:off x="9434954" y="16722602"/>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5412213" y="1988907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6914677" y="21280926"/>
            <a:ext cx="5029200" cy="9144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Hourly temperature for 24 hour period</a:t>
            </a:r>
            <a:endParaRPr lang="en-US" sz="2700" b="1" baseline="-25000" dirty="0">
              <a:solidFill>
                <a:schemeClr val="accent2">
                  <a:lumMod val="50000"/>
                </a:schemeClr>
              </a:solidFill>
            </a:endParaRPr>
          </a:p>
        </p:txBody>
      </p:sp>
      <p:cxnSp>
        <p:nvCxnSpPr>
          <p:cNvPr id="72" name="Straight Arrow Connector 71"/>
          <p:cNvCxnSpPr/>
          <p:nvPr/>
        </p:nvCxnSpPr>
        <p:spPr>
          <a:xfrm>
            <a:off x="9426934" y="20918804"/>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V="1">
            <a:off x="11951818" y="19580840"/>
            <a:ext cx="1271016" cy="2194560"/>
          </a:xfrm>
          <a:prstGeom prst="bentConnector3">
            <a:avLst>
              <a:gd name="adj1" fmla="val 45482"/>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sp>
        <p:nvSpPr>
          <p:cNvPr id="53" name="Text Placeholder 4"/>
          <p:cNvSpPr>
            <a:spLocks noGrp="1"/>
          </p:cNvSpPr>
          <p:nvPr>
            <p:ph type="body" sz="quarter" idx="19"/>
          </p:nvPr>
        </p:nvSpPr>
        <p:spPr>
          <a:xfrm>
            <a:off x="18438394" y="23408982"/>
            <a:ext cx="7772400" cy="5918992"/>
          </a:xfrm>
        </p:spPr>
        <p:txBody>
          <a:bodyPr/>
          <a:lstStyle/>
          <a:p>
            <a:pPr algn="just"/>
            <a:r>
              <a:rPr lang="en-US" dirty="0" smtClean="0"/>
              <a:t>Deriving the averaged normalized diurnal temperature curve for the apple cultivating region of Washington allows for the application of MODIS LST data for calculating accumulated chill units.</a:t>
            </a:r>
          </a:p>
          <a:p>
            <a:pPr algn="just"/>
            <a:r>
              <a:rPr lang="en-US" dirty="0" smtClean="0"/>
              <a:t>Further work is needed to calculate accumulated chill units for a typical year under current conditions so that current the trend may be compared to forecasted accumulated chill units.</a:t>
            </a:r>
          </a:p>
          <a:p>
            <a:pPr algn="just"/>
            <a:r>
              <a:rPr lang="en-US" dirty="0" smtClean="0"/>
              <a:t>Incorporation of CMIP5 climate model temperature forecasts can enable the forecast of accumulated chill units in years 2045 and 2065</a:t>
            </a:r>
            <a:endParaRPr lang="en-US" dirty="0"/>
          </a:p>
        </p:txBody>
      </p:sp>
      <p:sp>
        <p:nvSpPr>
          <p:cNvPr id="54" name="Rounded Rectangle 53"/>
          <p:cNvSpPr/>
          <p:nvPr/>
        </p:nvSpPr>
        <p:spPr>
          <a:xfrm>
            <a:off x="6898971" y="18457343"/>
            <a:ext cx="5029200" cy="685800"/>
          </a:xfrm>
          <a:prstGeom prst="roundRect">
            <a:avLst/>
          </a:prstGeom>
          <a:solidFill>
            <a:schemeClr val="accent1">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accent2">
                    <a:lumMod val="50000"/>
                  </a:schemeClr>
                </a:solidFill>
              </a:rPr>
              <a:t>Converted </a:t>
            </a:r>
            <a:r>
              <a:rPr lang="en-US" sz="2700" b="1" dirty="0" smtClean="0">
                <a:solidFill>
                  <a:schemeClr val="accent2">
                    <a:lumMod val="50000"/>
                  </a:schemeClr>
                </a:solidFill>
              </a:rPr>
              <a:t>to </a:t>
            </a:r>
            <a:r>
              <a:rPr lang="en-US" sz="2700" b="1" dirty="0" err="1" smtClean="0">
                <a:solidFill>
                  <a:schemeClr val="accent2">
                    <a:lumMod val="50000"/>
                  </a:schemeClr>
                </a:solidFill>
              </a:rPr>
              <a:t>T</a:t>
            </a:r>
            <a:r>
              <a:rPr lang="en-US" sz="2700" b="1" baseline="-25000" dirty="0" err="1" smtClean="0">
                <a:solidFill>
                  <a:schemeClr val="accent2">
                    <a:lumMod val="50000"/>
                  </a:schemeClr>
                </a:solidFill>
              </a:rPr>
              <a:t>air</a:t>
            </a:r>
            <a:endParaRPr lang="en-US" sz="2700" b="1" baseline="-25000" dirty="0">
              <a:solidFill>
                <a:schemeClr val="accent2">
                  <a:lumMod val="50000"/>
                </a:schemeClr>
              </a:solidFill>
            </a:endParaRPr>
          </a:p>
        </p:txBody>
      </p:sp>
      <p:cxnSp>
        <p:nvCxnSpPr>
          <p:cNvPr id="55" name="Straight Arrow Connector 54"/>
          <p:cNvCxnSpPr/>
          <p:nvPr/>
        </p:nvCxnSpPr>
        <p:spPr>
          <a:xfrm>
            <a:off x="9426937" y="19174669"/>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5649318" y="18849351"/>
            <a:ext cx="1252728" cy="1188720"/>
          </a:xfrm>
          <a:prstGeom prst="bentConnector3">
            <a:avLst>
              <a:gd name="adj1" fmla="val 45482"/>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8" name="Elbow Connector 57"/>
          <p:cNvCxnSpPr>
            <a:endCxn id="32" idx="1"/>
          </p:cNvCxnSpPr>
          <p:nvPr/>
        </p:nvCxnSpPr>
        <p:spPr>
          <a:xfrm flipV="1">
            <a:off x="5650090" y="16267165"/>
            <a:ext cx="1256123" cy="485667"/>
          </a:xfrm>
          <a:prstGeom prst="bentConnector3">
            <a:avLst>
              <a:gd name="adj1" fmla="val 500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60" name="Elbow Connector 59"/>
          <p:cNvCxnSpPr>
            <a:stCxn id="32" idx="3"/>
            <a:endCxn id="40" idx="1"/>
          </p:cNvCxnSpPr>
          <p:nvPr/>
        </p:nvCxnSpPr>
        <p:spPr>
          <a:xfrm flipV="1">
            <a:off x="11935413" y="16151369"/>
            <a:ext cx="1284505" cy="182880"/>
          </a:xfrm>
          <a:prstGeom prst="bentConnector3">
            <a:avLst>
              <a:gd name="adj1" fmla="val 500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5388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a:dk1>
        <a:sysClr val="windowText" lastClr="000000"/>
      </a:dk1>
      <a:lt1>
        <a:sysClr val="window" lastClr="FFFFFF"/>
      </a:lt1>
      <a:dk2>
        <a:srgbClr val="44546A"/>
      </a:dk2>
      <a:lt2>
        <a:srgbClr val="E7E6E6"/>
      </a:lt2>
      <a:accent1>
        <a:srgbClr val="75B552"/>
      </a:accent1>
      <a:accent2>
        <a:srgbClr val="4C7535"/>
      </a:accent2>
      <a:accent3>
        <a:srgbClr val="233618"/>
      </a:accent3>
      <a:accent4>
        <a:srgbClr val="692625"/>
      </a:accent4>
      <a:accent5>
        <a:srgbClr val="C24F4E"/>
      </a:accent5>
      <a:accent6>
        <a:srgbClr val="E8AFAF"/>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2903</TotalTime>
  <Words>597</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Cuker, Lydia P. (LARC-E3)[SSAI DEVELOP]</cp:lastModifiedBy>
  <cp:revision>124</cp:revision>
  <dcterms:created xsi:type="dcterms:W3CDTF">2014-06-09T16:43:17Z</dcterms:created>
  <dcterms:modified xsi:type="dcterms:W3CDTF">2015-03-31T02:15:53Z</dcterms:modified>
</cp:coreProperties>
</file>