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  <p15:guide id="3" orient="horz" pos="8544">
          <p15:clr>
            <a:srgbClr val="A4A3A4"/>
          </p15:clr>
        </p15:guide>
        <p15:guide id="4" pos="167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berle Keith" initials="AK" lastIdx="9" clrIdx="0"/>
  <p:cmAuthor id="1" name="Brumbaugh, Beth (LARC-E3)[SSAI DEVELOP]" initials="BB(D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538" autoAdjust="0"/>
    <p:restoredTop sz="94660"/>
  </p:normalViewPr>
  <p:slideViewPr>
    <p:cSldViewPr snapToGrid="0">
      <p:cViewPr>
        <p:scale>
          <a:sx n="50" d="100"/>
          <a:sy n="50" d="100"/>
        </p:scale>
        <p:origin x="-384" y="7048"/>
      </p:cViewPr>
      <p:guideLst>
        <p:guide orient="horz" pos="11520"/>
        <p:guide orient="horz" pos="8544"/>
        <p:guide pos="8640"/>
        <p:guide pos="167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4840713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location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3" name="team member names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7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1520" userDrawn="1">
          <p15:clr>
            <a:srgbClr val="FBAE40"/>
          </p15:clr>
        </p15:guide>
        <p15:guide id="2" pos="86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1763130"/>
            <a:ext cx="8008620" cy="561046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0638418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4"/>
            <a:ext cx="8008620" cy="256238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0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1989341"/>
            <a:ext cx="8008620" cy="344365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0864628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1985713"/>
            <a:ext cx="8090417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0861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1985713"/>
            <a:ext cx="8025556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0861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conclusions text"/>
          <p:cNvSpPr>
            <a:spLocks noGrp="1"/>
          </p:cNvSpPr>
          <p:nvPr>
            <p:ph type="body" sz="quarter" idx="18"/>
          </p:nvPr>
        </p:nvSpPr>
        <p:spPr>
          <a:xfrm>
            <a:off x="18326100" y="27147012"/>
            <a:ext cx="8008620" cy="32948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conclusions"/>
          <p:cNvGrpSpPr/>
          <p:nvPr userDrawn="1"/>
        </p:nvGrpSpPr>
        <p:grpSpPr>
          <a:xfrm>
            <a:off x="18166364" y="260223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earth observations text"/>
          <p:cNvSpPr>
            <a:spLocks noGrp="1"/>
          </p:cNvSpPr>
          <p:nvPr>
            <p:ph type="body" sz="quarter" idx="16"/>
          </p:nvPr>
        </p:nvSpPr>
        <p:spPr>
          <a:xfrm>
            <a:off x="18326100" y="23527513"/>
            <a:ext cx="8008620" cy="20375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earth observat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8"/>
            <a:ext cx="16658272" cy="691822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study area text"/>
          <p:cNvSpPr>
            <a:spLocks noGrp="1"/>
          </p:cNvSpPr>
          <p:nvPr>
            <p:ph type="body" sz="quarter" idx="30"/>
          </p:nvPr>
        </p:nvSpPr>
        <p:spPr>
          <a:xfrm>
            <a:off x="18326100" y="14840713"/>
            <a:ext cx="8008620" cy="7104886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4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3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44380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33172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0060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18935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15945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14820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5945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4819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1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8061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26936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23946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22821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sults text"/>
          <p:cNvSpPr>
            <a:spLocks noGrp="1"/>
          </p:cNvSpPr>
          <p:nvPr>
            <p:ph type="body" sz="quarter" idx="17"/>
          </p:nvPr>
        </p:nvSpPr>
        <p:spPr>
          <a:xfrm>
            <a:off x="1096328" y="23946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results"/>
          <p:cNvGrpSpPr/>
          <p:nvPr userDrawn="1"/>
        </p:nvGrpSpPr>
        <p:grpSpPr>
          <a:xfrm>
            <a:off x="914400" y="22820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methodology text"/>
          <p:cNvSpPr>
            <a:spLocks noGrp="1"/>
          </p:cNvSpPr>
          <p:nvPr>
            <p:ph type="body" sz="quarter" idx="20"/>
          </p:nvPr>
        </p:nvSpPr>
        <p:spPr>
          <a:xfrm>
            <a:off x="1096328" y="159036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methodology"/>
          <p:cNvGrpSpPr/>
          <p:nvPr userDrawn="1"/>
        </p:nvGrpSpPr>
        <p:grpSpPr>
          <a:xfrm>
            <a:off x="914400" y="147828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0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r background"/>
          <p:cNvSpPr/>
          <p:nvPr userDrawn="1"/>
        </p:nvSpPr>
        <p:spPr>
          <a:xfrm>
            <a:off x="457200" y="457200"/>
            <a:ext cx="26517600" cy="3566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white background"/>
          <p:cNvSpPr/>
          <p:nvPr userDrawn="1"/>
        </p:nvSpPr>
        <p:spPr>
          <a:xfrm>
            <a:off x="685800" y="6164825"/>
            <a:ext cx="26060400" cy="29730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app ico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14" y="3895979"/>
            <a:ext cx="1828804" cy="1828804"/>
          </a:xfrm>
          <a:prstGeom prst="rect">
            <a:avLst/>
          </a:prstGeom>
        </p:spPr>
      </p:pic>
      <p:pic>
        <p:nvPicPr>
          <p:cNvPr id="9" name="nasa logo" descr="outline.psd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12820" r="4886" b="16916"/>
          <a:stretch>
            <a:fillRect/>
          </a:stretch>
        </p:blipFill>
        <p:spPr bwMode="auto">
          <a:xfrm>
            <a:off x="23285197" y="674941"/>
            <a:ext cx="32639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evelop logo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29" y="690816"/>
            <a:ext cx="267017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2" r:id="rId4"/>
    <p:sldLayoutId id="2147483665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2.jpeg"/><Relationship Id="rId21" Type="http://schemas.openxmlformats.org/officeDocument/2006/relationships/image" Target="../media/image23.jpg"/><Relationship Id="rId22" Type="http://schemas.openxmlformats.org/officeDocument/2006/relationships/image" Target="../media/image24.jpg"/><Relationship Id="rId23" Type="http://schemas.openxmlformats.org/officeDocument/2006/relationships/image" Target="../media/image25.jpg"/><Relationship Id="rId24" Type="http://schemas.openxmlformats.org/officeDocument/2006/relationships/image" Target="../media/image26.jpg"/><Relationship Id="rId25" Type="http://schemas.openxmlformats.org/officeDocument/2006/relationships/image" Target="../media/image27.jpg"/><Relationship Id="rId26" Type="http://schemas.openxmlformats.org/officeDocument/2006/relationships/image" Target="../media/image28.jpg"/><Relationship Id="rId27" Type="http://schemas.openxmlformats.org/officeDocument/2006/relationships/image" Target="../media/image29.jpg"/><Relationship Id="rId28" Type="http://schemas.openxmlformats.org/officeDocument/2006/relationships/image" Target="../media/image30.jpg"/><Relationship Id="rId29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30" Type="http://schemas.openxmlformats.org/officeDocument/2006/relationships/image" Target="../media/image32.jpg"/><Relationship Id="rId31" Type="http://schemas.openxmlformats.org/officeDocument/2006/relationships/image" Target="../media/image33.jpg"/><Relationship Id="rId32" Type="http://schemas.openxmlformats.org/officeDocument/2006/relationships/image" Target="../media/image34.jpg"/><Relationship Id="rId9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33" Type="http://schemas.openxmlformats.org/officeDocument/2006/relationships/image" Target="../media/image35.jpg"/><Relationship Id="rId34" Type="http://schemas.openxmlformats.org/officeDocument/2006/relationships/image" Target="../media/image36.jpg"/><Relationship Id="rId35" Type="http://schemas.openxmlformats.org/officeDocument/2006/relationships/image" Target="../media/image37.png"/><Relationship Id="rId36" Type="http://schemas.openxmlformats.org/officeDocument/2006/relationships/image" Target="../media/image38.png"/><Relationship Id="rId10" Type="http://schemas.openxmlformats.org/officeDocument/2006/relationships/image" Target="../media/image12.jpeg"/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../media/image17.jpeg"/><Relationship Id="rId16" Type="http://schemas.openxmlformats.org/officeDocument/2006/relationships/image" Target="../media/image18.jpeg"/><Relationship Id="rId17" Type="http://schemas.openxmlformats.org/officeDocument/2006/relationships/image" Target="../media/image19.jpeg"/><Relationship Id="rId18" Type="http://schemas.openxmlformats.org/officeDocument/2006/relationships/image" Target="../media/image20.png"/><Relationship Id="rId19" Type="http://schemas.openxmlformats.org/officeDocument/2006/relationships/image" Target="../media/image21.jpg"/><Relationship Id="rId37" Type="http://schemas.openxmlformats.org/officeDocument/2006/relationships/image" Target="../media/image39.jpg"/><Relationship Id="rId38" Type="http://schemas.openxmlformats.org/officeDocument/2006/relationships/image" Target="../media/image40.png"/><Relationship Id="rId39" Type="http://schemas.openxmlformats.org/officeDocument/2006/relationships/image" Target="../media/image41.png"/><Relationship Id="rId40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763366"/>
              </p:ext>
            </p:extLst>
          </p:nvPr>
        </p:nvGraphicFramePr>
        <p:xfrm>
          <a:off x="997284" y="15722600"/>
          <a:ext cx="25552065" cy="7111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59766"/>
                <a:gridCol w="7315200"/>
                <a:gridCol w="7277099"/>
              </a:tblGrid>
              <a:tr h="7111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18326100" y="28013287"/>
            <a:ext cx="8008620" cy="2837687"/>
          </a:xfrm>
        </p:spPr>
        <p:txBody>
          <a:bodyPr/>
          <a:lstStyle/>
          <a:p>
            <a:r>
              <a:rPr lang="en-US" sz="2500" dirty="0" err="1"/>
              <a:t>TerraSAR</a:t>
            </a:r>
            <a:r>
              <a:rPr lang="en-US" sz="2500" dirty="0"/>
              <a:t>-X and RADARSAT in Group 1, DFO and NRT-GFM in Group 2 along with GFMS-I in Group 3 can better detect riverine floods at high resolution, which can better assist disaster managers for decision </a:t>
            </a:r>
            <a:r>
              <a:rPr lang="en-US" sz="2500" dirty="0" smtClean="0"/>
              <a:t>making.</a:t>
            </a:r>
          </a:p>
          <a:p>
            <a:r>
              <a:rPr lang="en-US" sz="2400" dirty="0"/>
              <a:t>DFO and GFMS-I showed flooding near shelters in flash flood prone regions, yet ground truth </a:t>
            </a:r>
            <a:r>
              <a:rPr lang="en-US" sz="2400"/>
              <a:t>data </a:t>
            </a:r>
            <a:r>
              <a:rPr lang="en-US" sz="2400" smtClean="0"/>
              <a:t>is needed </a:t>
            </a:r>
            <a:r>
              <a:rPr lang="en-US" sz="2400" dirty="0"/>
              <a:t>for verification.</a:t>
            </a:r>
          </a:p>
          <a:p>
            <a:endParaRPr lang="en-US" sz="25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Group 1 Spatial Analysis	    Group 2 Spatial Analysis	   Group 3 Spatial Analysis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96328" y="7377300"/>
            <a:ext cx="16658272" cy="6880122"/>
          </a:xfrm>
        </p:spPr>
        <p:txBody>
          <a:bodyPr/>
          <a:lstStyle/>
          <a:p>
            <a:r>
              <a:rPr lang="en-US" dirty="0"/>
              <a:t>Malawi is prone to floods especially during its rainy season from October to April. In January 2015, Malawi experienced a series of flooding which resulted in </a:t>
            </a:r>
            <a:r>
              <a:rPr lang="en-US" dirty="0" smtClean="0"/>
              <a:t>179 </a:t>
            </a:r>
            <a:r>
              <a:rPr lang="en-US" dirty="0"/>
              <a:t>deaths, 153 missing, and over 175,000 people </a:t>
            </a:r>
            <a:r>
              <a:rPr lang="en-US" dirty="0" smtClean="0"/>
              <a:t>displaced. The series of floods consisted of flash floods and riverine floods. Due </a:t>
            </a:r>
            <a:r>
              <a:rPr lang="en-US" dirty="0"/>
              <a:t>to </a:t>
            </a:r>
            <a:r>
              <a:rPr lang="en-US" dirty="0" smtClean="0"/>
              <a:t>differences in temporal and spatial limitations of various flood detecting methodologies, some are more likely to be sensitive to certain types of flooding. </a:t>
            </a:r>
            <a:r>
              <a:rPr lang="en-US" dirty="0" smtClean="0"/>
              <a:t>As such, the possibility exists that floods maps may introduce a bias into flood monitoring and assessment, especially in flooding events that consist of 2 or more types of events. </a:t>
            </a:r>
            <a:r>
              <a:rPr lang="en-US" dirty="0" smtClean="0"/>
              <a:t>A </a:t>
            </a:r>
            <a:r>
              <a:rPr lang="en-US" dirty="0"/>
              <a:t>comparative analysis using shelter locations </a:t>
            </a:r>
            <a:r>
              <a:rPr lang="en-US" dirty="0" smtClean="0"/>
              <a:t>to explore the relationship  </a:t>
            </a:r>
            <a:r>
              <a:rPr lang="en-US" dirty="0"/>
              <a:t>spatial coverage of the January 2015 Malawi floods was conducted using Dartmouth Flood Observatory (DFO) flood map, NASA Goddard Space Flight Center Moderate Resolution Imaging </a:t>
            </a:r>
            <a:r>
              <a:rPr lang="en-US" dirty="0" err="1"/>
              <a:t>Spectroradiometer</a:t>
            </a:r>
            <a:r>
              <a:rPr lang="en-US" dirty="0"/>
              <a:t> Near Real-Time Global Flood Mapping Project (NRT-GFM), </a:t>
            </a:r>
            <a:r>
              <a:rPr lang="en-US" dirty="0" err="1"/>
              <a:t>TerraSAR</a:t>
            </a:r>
            <a:r>
              <a:rPr lang="en-US" dirty="0"/>
              <a:t>-X (German satellite) inundation map, RADARSAT (Canadian satellite) inundation map, RADARSAT-2 (Canadian satellite) inundation map, the University of Maryland Global Flood Monitoring System Flood Detection (GFMS-FD) product and GFMS Inundation 1KM (GFMS-I) product. It is expected that the results of this study will increase the ability to monitor flood events, which will benefit organizations involved with disaster relief efforts in Malawi; </a:t>
            </a:r>
            <a:r>
              <a:rPr lang="en-US" dirty="0" smtClean="0"/>
              <a:t>potentially increasing the accuracy in flood map production by differentiating between flood type, which may possibly lead to better definition of the spatial and temporal limits of flood impacts.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International Research Institute for Climate and Society (IRI)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0" y="4528754"/>
            <a:ext cx="18288000" cy="946457"/>
          </a:xfrm>
        </p:spPr>
        <p:txBody>
          <a:bodyPr/>
          <a:lstStyle/>
          <a:p>
            <a:r>
              <a:rPr lang="en-US" dirty="0"/>
              <a:t>Andrew </a:t>
            </a:r>
            <a:r>
              <a:rPr lang="en-US" dirty="0" err="1"/>
              <a:t>Kruczkiewicz</a:t>
            </a:r>
            <a:r>
              <a:rPr lang="en-US" dirty="0"/>
              <a:t> (Project Lead), Helen Cen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Comparing Techniques of Inundation Detection for the January 2015 Malawi floods Using NASA Earth Observations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Malawi Disaster</a:t>
            </a:r>
          </a:p>
          <a:p>
            <a:endParaRPr lang="en-US" dirty="0"/>
          </a:p>
        </p:txBody>
      </p:sp>
      <p:sp>
        <p:nvSpPr>
          <p:cNvPr id="16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3000" dirty="0" smtClean="0"/>
              <a:t>Use recent floods in Malawi to </a:t>
            </a:r>
            <a:r>
              <a:rPr lang="en-US" sz="3000" dirty="0"/>
              <a:t>c</a:t>
            </a:r>
            <a:r>
              <a:rPr lang="en-US" sz="3000" dirty="0" smtClean="0"/>
              <a:t>ompare various inundation detection tools </a:t>
            </a:r>
          </a:p>
          <a:p>
            <a:r>
              <a:rPr lang="en-US" sz="3000" dirty="0" smtClean="0"/>
              <a:t>Validate flood maps with ground data provided by the Malawi Red Cross</a:t>
            </a:r>
            <a:endParaRPr lang="en-US" sz="3000" dirty="0"/>
          </a:p>
        </p:txBody>
      </p:sp>
      <p:pic>
        <p:nvPicPr>
          <p:cNvPr id="162" name="Picture 1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495" y="11522479"/>
            <a:ext cx="2839452" cy="3161574"/>
          </a:xfrm>
          <a:prstGeom prst="rect">
            <a:avLst/>
          </a:prstGeom>
        </p:spPr>
      </p:pic>
      <p:sp>
        <p:nvSpPr>
          <p:cNvPr id="161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8313877" y="11911537"/>
            <a:ext cx="8008620" cy="2761487"/>
          </a:xfrm>
        </p:spPr>
        <p:txBody>
          <a:bodyPr/>
          <a:lstStyle/>
          <a:p>
            <a:pPr marL="4114800" lvl="3" indent="0" algn="ctr">
              <a:buNone/>
            </a:pPr>
            <a:r>
              <a:rPr lang="en-US" sz="4000" dirty="0" smtClean="0"/>
              <a:t>Malawi</a:t>
            </a:r>
          </a:p>
          <a:p>
            <a:pPr marL="4114800" lvl="3" indent="0" algn="ctr">
              <a:buNone/>
            </a:pPr>
            <a:r>
              <a:rPr lang="en-US" sz="4000" dirty="0" smtClean="0"/>
              <a:t>Study Period:</a:t>
            </a:r>
          </a:p>
          <a:p>
            <a:pPr marL="4114800" lvl="3" indent="0" algn="ctr">
              <a:buNone/>
            </a:pPr>
            <a:r>
              <a:rPr lang="en-US" sz="4000" dirty="0" smtClean="0"/>
              <a:t>January </a:t>
            </a:r>
            <a:r>
              <a:rPr lang="en-US" sz="4000" dirty="0" smtClean="0"/>
              <a:t>2015</a:t>
            </a:r>
            <a:endParaRPr lang="en-US" sz="4000" dirty="0"/>
          </a:p>
        </p:txBody>
      </p:sp>
      <p:pic>
        <p:nvPicPr>
          <p:cNvPr id="163" name="Picture 7" descr="Aqua"/>
          <p:cNvPicPr>
            <a:picLocks noChangeAspect="1" noChangeArrowheads="1"/>
          </p:cNvPicPr>
          <p:nvPr/>
        </p:nvPicPr>
        <p:blipFill>
          <a:blip r:embed="rId3">
            <a:lum brigh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546" y="24094541"/>
            <a:ext cx="1814315" cy="79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" name="Text Box 8"/>
          <p:cNvSpPr txBox="1">
            <a:spLocks noChangeArrowheads="1"/>
          </p:cNvSpPr>
          <p:nvPr/>
        </p:nvSpPr>
        <p:spPr bwMode="auto">
          <a:xfrm>
            <a:off x="20321664" y="24966396"/>
            <a:ext cx="6139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Century Gothic"/>
                <a:cs typeface="Century Gothic"/>
              </a:rPr>
              <a:t>Aqua</a:t>
            </a:r>
            <a:endParaRPr lang="en-US" sz="1800" b="1" dirty="0">
              <a:latin typeface="Century Gothic"/>
              <a:cs typeface="Century Gothic"/>
            </a:endParaRPr>
          </a:p>
        </p:txBody>
      </p:sp>
      <p:pic>
        <p:nvPicPr>
          <p:cNvPr id="165" name="Picture 4" descr="ter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384" y="23863948"/>
            <a:ext cx="1246375" cy="137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" name="Text Box 5"/>
          <p:cNvSpPr txBox="1">
            <a:spLocks noChangeArrowheads="1"/>
          </p:cNvSpPr>
          <p:nvPr/>
        </p:nvSpPr>
        <p:spPr bwMode="auto">
          <a:xfrm>
            <a:off x="22178107" y="24967305"/>
            <a:ext cx="5434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entury Gothic"/>
                <a:cs typeface="Century Gothic"/>
              </a:rPr>
              <a:t>Terra</a:t>
            </a:r>
          </a:p>
        </p:txBody>
      </p:sp>
      <p:pic>
        <p:nvPicPr>
          <p:cNvPr id="167" name="Picture 19" descr="trmm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425" y="25301185"/>
            <a:ext cx="1371600" cy="123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Text Box 20"/>
          <p:cNvSpPr txBox="1">
            <a:spLocks noChangeArrowheads="1"/>
          </p:cNvSpPr>
          <p:nvPr/>
        </p:nvSpPr>
        <p:spPr bwMode="auto">
          <a:xfrm>
            <a:off x="21327604" y="26377998"/>
            <a:ext cx="8277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Century Gothic"/>
                <a:cs typeface="Century Gothic"/>
              </a:rPr>
              <a:t>TRMM</a:t>
            </a:r>
            <a:endParaRPr lang="en-US" sz="1800" b="1" dirty="0">
              <a:latin typeface="Century Gothic"/>
              <a:cs typeface="Century Gothic"/>
            </a:endParaRPr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32667" y="25463598"/>
            <a:ext cx="2269716" cy="914400"/>
          </a:xfrm>
          <a:prstGeom prst="rect">
            <a:avLst/>
          </a:prstGeom>
        </p:spPr>
      </p:pic>
      <p:sp>
        <p:nvSpPr>
          <p:cNvPr id="170" name="Text Box 20"/>
          <p:cNvSpPr txBox="1">
            <a:spLocks noChangeArrowheads="1"/>
          </p:cNvSpPr>
          <p:nvPr/>
        </p:nvSpPr>
        <p:spPr bwMode="auto">
          <a:xfrm>
            <a:off x="23736415" y="26377998"/>
            <a:ext cx="12116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Century Gothic"/>
                <a:cs typeface="Century Gothic"/>
              </a:rPr>
              <a:t>RADARSAT</a:t>
            </a:r>
            <a:endParaRPr lang="en-US" sz="1800" b="1" dirty="0">
              <a:latin typeface="Century Gothic"/>
              <a:cs typeface="Century Gothic"/>
            </a:endParaRPr>
          </a:p>
        </p:txBody>
      </p:sp>
      <p:pic>
        <p:nvPicPr>
          <p:cNvPr id="171" name="Picture 1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06075" y="24032377"/>
            <a:ext cx="1826829" cy="914400"/>
          </a:xfrm>
          <a:prstGeom prst="rect">
            <a:avLst/>
          </a:prstGeom>
        </p:spPr>
      </p:pic>
      <p:sp>
        <p:nvSpPr>
          <p:cNvPr id="172" name="Text Box 20"/>
          <p:cNvSpPr txBox="1">
            <a:spLocks noChangeArrowheads="1"/>
          </p:cNvSpPr>
          <p:nvPr/>
        </p:nvSpPr>
        <p:spPr bwMode="auto">
          <a:xfrm>
            <a:off x="24585328" y="24967305"/>
            <a:ext cx="14317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Century Gothic"/>
                <a:cs typeface="Century Gothic"/>
              </a:rPr>
              <a:t>RADARSAT-2</a:t>
            </a:r>
            <a:endParaRPr lang="en-US" sz="1800" b="1" dirty="0">
              <a:latin typeface="Century Gothic"/>
              <a:cs typeface="Century Gothic"/>
            </a:endParaRPr>
          </a:p>
        </p:txBody>
      </p:sp>
      <p:pic>
        <p:nvPicPr>
          <p:cNvPr id="173" name="Picture 172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8316880" y="25307045"/>
            <a:ext cx="1371600" cy="1371600"/>
          </a:xfrm>
          <a:prstGeom prst="rect">
            <a:avLst/>
          </a:prstGeom>
        </p:spPr>
      </p:pic>
      <p:sp>
        <p:nvSpPr>
          <p:cNvPr id="174" name="Text Box 20"/>
          <p:cNvSpPr txBox="1">
            <a:spLocks noChangeArrowheads="1"/>
          </p:cNvSpPr>
          <p:nvPr/>
        </p:nvSpPr>
        <p:spPr bwMode="auto">
          <a:xfrm>
            <a:off x="19028546" y="26377998"/>
            <a:ext cx="12931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err="1" smtClean="0">
                <a:latin typeface="Century Gothic"/>
                <a:cs typeface="Century Gothic"/>
              </a:rPr>
              <a:t>TerraSAR</a:t>
            </a:r>
            <a:r>
              <a:rPr lang="en-US" sz="1800" b="1" dirty="0" smtClean="0">
                <a:latin typeface="Century Gothic"/>
                <a:cs typeface="Century Gothic"/>
              </a:rPr>
              <a:t>-X</a:t>
            </a:r>
            <a:endParaRPr lang="en-US" sz="1800" b="1" dirty="0">
              <a:latin typeface="Century Gothic"/>
              <a:cs typeface="Century Gothic"/>
            </a:endParaRPr>
          </a:p>
        </p:txBody>
      </p:sp>
      <p:pic>
        <p:nvPicPr>
          <p:cNvPr id="175" name="Picture 17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99497" y="25433981"/>
            <a:ext cx="1212660" cy="914400"/>
          </a:xfrm>
          <a:prstGeom prst="rect">
            <a:avLst/>
          </a:prstGeom>
        </p:spPr>
      </p:pic>
      <p:sp>
        <p:nvSpPr>
          <p:cNvPr id="176" name="Text Box 20"/>
          <p:cNvSpPr txBox="1">
            <a:spLocks noChangeArrowheads="1"/>
          </p:cNvSpPr>
          <p:nvPr/>
        </p:nvSpPr>
        <p:spPr bwMode="auto">
          <a:xfrm>
            <a:off x="25809488" y="26368909"/>
            <a:ext cx="8489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Century Gothic"/>
                <a:cs typeface="Century Gothic"/>
              </a:rPr>
              <a:t>DMSP</a:t>
            </a:r>
            <a:endParaRPr lang="en-US" sz="1800" b="1" dirty="0">
              <a:latin typeface="Century Gothic"/>
              <a:cs typeface="Century Gothic"/>
            </a:endParaRPr>
          </a:p>
        </p:txBody>
      </p:sp>
      <p:sp>
        <p:nvSpPr>
          <p:cNvPr id="177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Andrew </a:t>
            </a:r>
            <a:r>
              <a:rPr lang="en-US" dirty="0" err="1" smtClean="0"/>
              <a:t>Kruczkiewicz</a:t>
            </a:r>
            <a:r>
              <a:rPr lang="en-US" dirty="0"/>
              <a:t> </a:t>
            </a:r>
            <a:r>
              <a:rPr lang="en-US" dirty="0" smtClean="0"/>
              <a:t>&amp; Helen Cen</a:t>
            </a:r>
            <a:endParaRPr lang="en-US" dirty="0"/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9724002" y="32559215"/>
            <a:ext cx="8090417" cy="310798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 dirty="0" smtClean="0"/>
              <a:t>Red Cross/Red Crescent Climate Centre: </a:t>
            </a:r>
          </a:p>
          <a:p>
            <a:pPr marL="0" indent="0" algn="ctr">
              <a:buNone/>
            </a:pPr>
            <a:r>
              <a:rPr lang="en-US" dirty="0" smtClean="0"/>
              <a:t>Erin Coughlan</a:t>
            </a:r>
          </a:p>
          <a:p>
            <a:pPr marL="0" indent="0" algn="ctr">
              <a:buNone/>
            </a:pPr>
            <a:r>
              <a:rPr lang="en-US" b="1" dirty="0" smtClean="0"/>
              <a:t>Malawi Red Cross Society: </a:t>
            </a:r>
          </a:p>
          <a:p>
            <a:pPr marL="0" indent="0" algn="ctr">
              <a:buNone/>
            </a:pPr>
            <a:r>
              <a:rPr lang="en-US" dirty="0" smtClean="0"/>
              <a:t>Hastings </a:t>
            </a:r>
            <a:r>
              <a:rPr lang="en-US" dirty="0" err="1" smtClean="0"/>
              <a:t>Kandaya</a:t>
            </a:r>
            <a:endParaRPr lang="en-US" b="1" dirty="0" smtClean="0"/>
          </a:p>
        </p:txBody>
      </p:sp>
      <p:sp>
        <p:nvSpPr>
          <p:cNvPr id="179" name="Text Placeholder 1"/>
          <p:cNvSpPr>
            <a:spLocks noGrp="1"/>
          </p:cNvSpPr>
          <p:nvPr>
            <p:ph type="body" sz="quarter" idx="26"/>
          </p:nvPr>
        </p:nvSpPr>
        <p:spPr>
          <a:xfrm>
            <a:off x="18313877" y="32613131"/>
            <a:ext cx="8008620" cy="310798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it-IT" b="1" dirty="0"/>
              <a:t>Dr. Pietro </a:t>
            </a:r>
            <a:r>
              <a:rPr lang="it-IT" b="1" dirty="0" smtClean="0"/>
              <a:t>Ceccato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Lead </a:t>
            </a:r>
            <a:r>
              <a:rPr lang="it-IT" dirty="0"/>
              <a:t>Environmental Monitoring Program, IRI (Science Advisor)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29" y="24615935"/>
            <a:ext cx="2709371" cy="1915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29" y="26956835"/>
            <a:ext cx="2709371" cy="1915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23" y="29205695"/>
            <a:ext cx="2709777" cy="19162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010" y="25404140"/>
            <a:ext cx="2709371" cy="1915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38" y="28116337"/>
            <a:ext cx="2709371" cy="1915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17" y="25401394"/>
            <a:ext cx="2709371" cy="1907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59" y="28120083"/>
            <a:ext cx="2709371" cy="1912205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4539165" y="25338845"/>
            <a:ext cx="2056802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5" i="1" dirty="0" err="1" smtClean="0"/>
              <a:t>TerraSAR</a:t>
            </a:r>
            <a:r>
              <a:rPr lang="en-US" sz="2455" i="1" dirty="0" smtClean="0"/>
              <a:t>-X</a:t>
            </a:r>
            <a:endParaRPr lang="en-US" sz="2455" i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4493575" y="27679745"/>
            <a:ext cx="205680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i="1" dirty="0" smtClean="0"/>
              <a:t>RADARSAT</a:t>
            </a:r>
            <a:endParaRPr lang="en-US" sz="2450" i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4539165" y="29928604"/>
            <a:ext cx="205680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i="1" dirty="0" smtClean="0"/>
              <a:t>RADARSAT-2</a:t>
            </a:r>
            <a:endParaRPr lang="en-US" sz="2450" i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10315009" y="26127434"/>
            <a:ext cx="205680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i="1" dirty="0" smtClean="0"/>
              <a:t>DFO</a:t>
            </a:r>
            <a:endParaRPr lang="en-US" sz="2450" i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10319133" y="28843640"/>
            <a:ext cx="205680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i="1" dirty="0" smtClean="0"/>
              <a:t>NRT-GFM</a:t>
            </a:r>
            <a:endParaRPr lang="en-US" sz="2450" i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15648498" y="26117786"/>
            <a:ext cx="205680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i="1" dirty="0" smtClean="0"/>
              <a:t>GFMS-FD</a:t>
            </a:r>
            <a:endParaRPr lang="en-US" sz="2450" i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15776553" y="28849228"/>
            <a:ext cx="205680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i="1" dirty="0" smtClean="0"/>
              <a:t>GFMS-I</a:t>
            </a:r>
            <a:endParaRPr lang="en-US" sz="2450" i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96" y="33106817"/>
            <a:ext cx="4187419" cy="2367885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6" r="67544" b="49896"/>
          <a:stretch/>
        </p:blipFill>
        <p:spPr>
          <a:xfrm>
            <a:off x="12731446" y="16753942"/>
            <a:ext cx="5725655" cy="137034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9" name="Group 68"/>
          <p:cNvGrpSpPr/>
          <p:nvPr/>
        </p:nvGrpSpPr>
        <p:grpSpPr>
          <a:xfrm>
            <a:off x="1016000" y="18948400"/>
            <a:ext cx="25809438" cy="4061541"/>
            <a:chOff x="939800" y="18694400"/>
            <a:chExt cx="25809438" cy="4061541"/>
          </a:xfrm>
        </p:grpSpPr>
        <p:grpSp>
          <p:nvGrpSpPr>
            <p:cNvPr id="25" name="Group 24"/>
            <p:cNvGrpSpPr/>
            <p:nvPr/>
          </p:nvGrpSpPr>
          <p:grpSpPr>
            <a:xfrm>
              <a:off x="1016000" y="18694400"/>
              <a:ext cx="25733238" cy="4061541"/>
              <a:chOff x="1168400" y="15974071"/>
              <a:chExt cx="25733238" cy="5919400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5051" y="19416462"/>
                <a:ext cx="2031060" cy="247700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999" y="18514976"/>
                <a:ext cx="2039112" cy="244943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064" y="17593565"/>
                <a:ext cx="2027034" cy="246781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5051" y="16690535"/>
                <a:ext cx="2031060" cy="244943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3132" y="19435696"/>
                <a:ext cx="2031060" cy="2457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9106" y="18533303"/>
                <a:ext cx="2039112" cy="243946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9106" y="17612602"/>
                <a:ext cx="2027034" cy="2457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3132" y="16690535"/>
                <a:ext cx="2031060" cy="2457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6030" y="19438370"/>
                <a:ext cx="2031060" cy="245510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2004" y="18522425"/>
                <a:ext cx="2039112" cy="244592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043" y="17597302"/>
                <a:ext cx="2027034" cy="246427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043" y="16690535"/>
                <a:ext cx="2027034" cy="244592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6259" y="19472283"/>
                <a:ext cx="2033103" cy="242118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0250" y="18569027"/>
                <a:ext cx="2029097" cy="241213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64271" y="17614733"/>
                <a:ext cx="2017078" cy="243024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8262" y="16690535"/>
                <a:ext cx="2013072" cy="243929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0493" y="19434804"/>
                <a:ext cx="2035086" cy="245365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78480" y="18522303"/>
                <a:ext cx="2039112" cy="244448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4519" y="17600629"/>
                <a:ext cx="2027034" cy="246283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4518" y="16685527"/>
                <a:ext cx="2027034" cy="245365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99108" y="19438136"/>
                <a:ext cx="2033079" cy="245032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97097" y="18530535"/>
                <a:ext cx="2037101" cy="244116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130" y="17600648"/>
                <a:ext cx="2025035" cy="245948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95086" y="16685527"/>
                <a:ext cx="2033079" cy="244116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75495" y="19431117"/>
                <a:ext cx="2029057" cy="245734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75495" y="18530255"/>
                <a:ext cx="2037101" cy="242999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77506" y="17608572"/>
                <a:ext cx="2025035" cy="244822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73484" y="16685527"/>
                <a:ext cx="2033079" cy="244822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isometricOffAxis1Top"/>
                <a:lightRig rig="threePt" dir="t"/>
              </a:scene3d>
            </p:spPr>
          </p:pic>
          <p:sp>
            <p:nvSpPr>
              <p:cNvPr id="113" name="TextBox 112"/>
              <p:cNvSpPr txBox="1"/>
              <p:nvPr/>
            </p:nvSpPr>
            <p:spPr>
              <a:xfrm>
                <a:off x="1168400" y="15979163"/>
                <a:ext cx="10693400" cy="1338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Group 1 </a:t>
                </a:r>
                <a:r>
                  <a:rPr lang="en-US" sz="2800" b="1" dirty="0" smtClean="0"/>
                  <a:t>Comparison: (SAR) Products</a:t>
                </a:r>
                <a:endParaRPr lang="en-US" sz="2800" b="1" dirty="0" smtClean="0"/>
              </a:p>
              <a:p>
                <a:pPr algn="ctr"/>
                <a:r>
                  <a:rPr lang="en-US" sz="2800" dirty="0" smtClean="0"/>
                  <a:t>(</a:t>
                </a:r>
                <a:r>
                  <a:rPr lang="en-US" sz="2800" dirty="0" err="1" smtClean="0"/>
                  <a:t>TerraSAR</a:t>
                </a:r>
                <a:r>
                  <a:rPr lang="en-US" sz="2800" dirty="0" smtClean="0"/>
                  <a:t>-X Vs. RADARSAT Vs. RADARSAT-2)</a:t>
                </a:r>
                <a:endParaRPr lang="en-US" sz="2800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1971361" y="15981914"/>
                <a:ext cx="7224845" cy="1338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Group 2 </a:t>
                </a:r>
                <a:r>
                  <a:rPr lang="en-US" sz="2800" b="1" dirty="0" smtClean="0"/>
                  <a:t>Comparison</a:t>
                </a:r>
                <a:endParaRPr lang="en-US" sz="2800" b="1" dirty="0" smtClean="0"/>
              </a:p>
              <a:p>
                <a:pPr algn="ctr"/>
                <a:r>
                  <a:rPr lang="en-US" sz="2800" dirty="0" smtClean="0"/>
                  <a:t>(DFO Vs. NRT-GFM)</a:t>
                </a:r>
                <a:endParaRPr lang="en-US" sz="2800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9247577" y="15974071"/>
                <a:ext cx="7224845" cy="1338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Group 3 </a:t>
                </a:r>
                <a:r>
                  <a:rPr lang="en-US" sz="2800" b="1" dirty="0" smtClean="0"/>
                  <a:t>Comparison</a:t>
                </a:r>
                <a:endParaRPr lang="en-US" sz="2800" b="1" dirty="0" smtClean="0"/>
              </a:p>
              <a:p>
                <a:pPr algn="ctr"/>
                <a:r>
                  <a:rPr lang="en-US" sz="2800" dirty="0" smtClean="0"/>
                  <a:t>(GFMS-FD Vs. GFMS-I)</a:t>
                </a:r>
                <a:endParaRPr lang="en-US" sz="28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2646106" y="17368932"/>
                <a:ext cx="2056802" cy="47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5" b="1" i="1" dirty="0" err="1" smtClean="0"/>
                  <a:t>TerraSAR</a:t>
                </a:r>
                <a:r>
                  <a:rPr lang="en-US" sz="2455" b="1" i="1" dirty="0" smtClean="0"/>
                  <a:t>-X</a:t>
                </a:r>
                <a:endParaRPr lang="en-US" sz="2455" b="1" i="1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648378" y="18312905"/>
                <a:ext cx="2309720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i="1" dirty="0" smtClean="0"/>
                  <a:t>Shelter Sites</a:t>
                </a:r>
                <a:endParaRPr lang="en-US" sz="2450" i="1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648378" y="19213658"/>
                <a:ext cx="2056802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i="1" dirty="0" err="1" smtClean="0"/>
                  <a:t>OpenStreet</a:t>
                </a:r>
                <a:r>
                  <a:rPr lang="en-US" sz="2450" i="1" dirty="0" smtClean="0"/>
                  <a:t> Map</a:t>
                </a:r>
                <a:endParaRPr lang="en-US" sz="2450" i="1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310433" y="17384907"/>
                <a:ext cx="2056802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b="1" i="1" dirty="0" smtClean="0"/>
                  <a:t>RADARSAT</a:t>
                </a:r>
                <a:endParaRPr lang="en-US" sz="2450" b="1" i="1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9952936" y="17382868"/>
                <a:ext cx="2056802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b="1" i="1" dirty="0" smtClean="0"/>
                  <a:t>RADARSAT-2</a:t>
                </a:r>
                <a:endParaRPr lang="en-US" sz="2450" b="1" i="1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6310433" y="18298600"/>
                <a:ext cx="2309720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i="1" dirty="0" smtClean="0"/>
                  <a:t>Shelter Sites</a:t>
                </a:r>
                <a:endParaRPr lang="en-US" sz="2450" i="1" dirty="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9967141" y="18298600"/>
                <a:ext cx="2309720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i="1" dirty="0" smtClean="0"/>
                  <a:t>Shelter Sites</a:t>
                </a:r>
                <a:endParaRPr lang="en-US" sz="2450" i="1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6315080" y="19213592"/>
                <a:ext cx="2056802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i="1" dirty="0" err="1" smtClean="0"/>
                  <a:t>OpenStreet</a:t>
                </a:r>
                <a:r>
                  <a:rPr lang="en-US" sz="2450" i="1" dirty="0" smtClean="0"/>
                  <a:t> Map</a:t>
                </a:r>
                <a:endParaRPr lang="en-US" sz="2450" i="1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9979358" y="19213750"/>
                <a:ext cx="2056802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i="1" dirty="0" err="1" smtClean="0"/>
                  <a:t>OpenStreet</a:t>
                </a:r>
                <a:r>
                  <a:rPr lang="en-US" sz="2450" i="1" dirty="0" smtClean="0"/>
                  <a:t> Map</a:t>
                </a:r>
                <a:endParaRPr lang="en-US" sz="2450" i="1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3631863" y="17385951"/>
                <a:ext cx="2056802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b="1" i="1" dirty="0" smtClean="0"/>
                  <a:t>DFO</a:t>
                </a:r>
                <a:endParaRPr lang="en-US" sz="2450" b="1" i="1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7292652" y="17393970"/>
                <a:ext cx="2056802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b="1" i="1" dirty="0" smtClean="0"/>
                  <a:t>NRT-GFM</a:t>
                </a:r>
                <a:endParaRPr lang="en-US" sz="2450" b="1" i="1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3639555" y="18300862"/>
                <a:ext cx="2309720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i="1" dirty="0" smtClean="0"/>
                  <a:t>Shelter Sites</a:t>
                </a:r>
                <a:endParaRPr lang="en-US" sz="2450" i="1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7272146" y="18303134"/>
                <a:ext cx="2309720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i="1" dirty="0" smtClean="0"/>
                  <a:t>Shelter Sites</a:t>
                </a:r>
                <a:endParaRPr lang="en-US" sz="2450" i="1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0932032" y="18305406"/>
                <a:ext cx="2309720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i="1" dirty="0" smtClean="0"/>
                  <a:t>Shelter Sites</a:t>
                </a:r>
                <a:endParaRPr lang="en-US" sz="2450" i="1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4591918" y="18307678"/>
                <a:ext cx="2309720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i="1" dirty="0" smtClean="0"/>
                  <a:t>Shelter Sites</a:t>
                </a:r>
                <a:endParaRPr lang="en-US" sz="2450" i="1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3652886" y="19216022"/>
                <a:ext cx="2056802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i="1" dirty="0" err="1" smtClean="0"/>
                  <a:t>OpenStreet</a:t>
                </a:r>
                <a:r>
                  <a:rPr lang="en-US" sz="2450" i="1" dirty="0" smtClean="0"/>
                  <a:t> Map</a:t>
                </a:r>
                <a:endParaRPr lang="en-US" sz="2450" i="1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7285476" y="19218294"/>
                <a:ext cx="2056802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i="1" dirty="0" err="1" smtClean="0"/>
                  <a:t>OpenStreet</a:t>
                </a:r>
                <a:r>
                  <a:rPr lang="en-US" sz="2450" i="1" dirty="0" smtClean="0"/>
                  <a:t> Map</a:t>
                </a:r>
                <a:endParaRPr lang="en-US" sz="2450" i="1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20959009" y="19220566"/>
                <a:ext cx="2056802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i="1" dirty="0" err="1" smtClean="0"/>
                  <a:t>OpenStreet</a:t>
                </a:r>
                <a:r>
                  <a:rPr lang="en-US" sz="2450" i="1" dirty="0" smtClean="0"/>
                  <a:t> Map</a:t>
                </a:r>
                <a:endParaRPr lang="en-US" sz="2450" i="1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24618891" y="19222840"/>
                <a:ext cx="2056802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i="1" dirty="0" err="1" smtClean="0"/>
                  <a:t>OpenStreet</a:t>
                </a:r>
                <a:r>
                  <a:rPr lang="en-US" sz="2450" i="1" dirty="0" smtClean="0"/>
                  <a:t> Map</a:t>
                </a:r>
                <a:endParaRPr lang="en-US" sz="2450" i="1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0941716" y="17384474"/>
                <a:ext cx="2056802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b="1" i="1" dirty="0" smtClean="0"/>
                  <a:t>GFMS-FD</a:t>
                </a:r>
                <a:endParaRPr lang="en-US" sz="2450" b="1" i="1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4601598" y="17386746"/>
                <a:ext cx="2056802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50" b="1" i="1" dirty="0" smtClean="0"/>
                  <a:t>GFMS-I</a:t>
                </a:r>
                <a:endParaRPr lang="en-US" sz="2450" b="1" i="1" dirty="0"/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>
              <a:xfrm>
                <a:off x="2770496" y="21087885"/>
                <a:ext cx="2106304" cy="25389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/>
              <p:nvPr/>
            </p:nvCxnSpPr>
            <p:spPr>
              <a:xfrm flipH="1">
                <a:off x="7975600" y="21087885"/>
                <a:ext cx="1146285" cy="21687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/>
              <p:cNvSpPr txBox="1"/>
              <p:nvPr/>
            </p:nvSpPr>
            <p:spPr>
              <a:xfrm>
                <a:off x="2520793" y="20880077"/>
                <a:ext cx="7782792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50" dirty="0" smtClean="0"/>
                  <a:t>Visual Comparison</a:t>
                </a:r>
                <a:endParaRPr lang="en-US" sz="2450" dirty="0"/>
              </a:p>
            </p:txBody>
          </p:sp>
          <p:cxnSp>
            <p:nvCxnSpPr>
              <p:cNvPr id="152" name="Straight Arrow Connector 151"/>
              <p:cNvCxnSpPr/>
              <p:nvPr/>
            </p:nvCxnSpPr>
            <p:spPr>
              <a:xfrm>
                <a:off x="13722607" y="21082878"/>
                <a:ext cx="298193" cy="25889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 flipH="1">
                <a:off x="16992600" y="21087885"/>
                <a:ext cx="300053" cy="17985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>
              <a:off x="939800" y="18719800"/>
              <a:ext cx="25450800" cy="25400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11385393" y="22111409"/>
              <a:ext cx="7782792" cy="32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50" dirty="0" smtClean="0"/>
                <a:t>Visual Comparison</a:t>
              </a:r>
              <a:endParaRPr lang="en-US" sz="245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8649793" y="22009809"/>
              <a:ext cx="7782792" cy="32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50" dirty="0" smtClean="0"/>
                <a:t>Visual Comparison</a:t>
              </a:r>
              <a:endParaRPr lang="en-US" sz="2450" dirty="0"/>
            </a:p>
          </p:txBody>
        </p:sp>
        <p:cxnSp>
          <p:nvCxnSpPr>
            <p:cNvPr id="149" name="Straight Arrow Connector 148"/>
            <p:cNvCxnSpPr/>
            <p:nvPr/>
          </p:nvCxnSpPr>
          <p:spPr>
            <a:xfrm flipH="1">
              <a:off x="24079202" y="22072600"/>
              <a:ext cx="888998" cy="2286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>
              <a:off x="20777200" y="22148800"/>
              <a:ext cx="279400" cy="1524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1" name="Picture 15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2" b="62647"/>
          <a:stretch/>
        </p:blipFill>
        <p:spPr>
          <a:xfrm>
            <a:off x="20929600" y="16556046"/>
            <a:ext cx="5492446" cy="574510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0" b="63638"/>
          <a:stretch/>
        </p:blipFill>
        <p:spPr>
          <a:xfrm>
            <a:off x="21779532" y="17493211"/>
            <a:ext cx="3621361" cy="476951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8" b="63738"/>
          <a:stretch/>
        </p:blipFill>
        <p:spPr>
          <a:xfrm>
            <a:off x="22740618" y="18500362"/>
            <a:ext cx="3662174" cy="444432"/>
          </a:xfrm>
          <a:prstGeom prst="rect">
            <a:avLst/>
          </a:prstGeom>
        </p:spPr>
      </p:pic>
      <p:sp>
        <p:nvSpPr>
          <p:cNvPr id="180" name="Rectangle 179"/>
          <p:cNvSpPr/>
          <p:nvPr/>
        </p:nvSpPr>
        <p:spPr>
          <a:xfrm>
            <a:off x="19220496" y="17928716"/>
            <a:ext cx="57731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dirty="0" smtClean="0"/>
              <a:t>Group 3: </a:t>
            </a:r>
            <a:r>
              <a:rPr lang="en-US" sz="2000" dirty="0"/>
              <a:t>University of Maryland Global Monitoring System products</a:t>
            </a:r>
          </a:p>
          <a:p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181" name="Rectangle 180"/>
          <p:cNvSpPr/>
          <p:nvPr/>
        </p:nvSpPr>
        <p:spPr>
          <a:xfrm>
            <a:off x="19266870" y="17176658"/>
            <a:ext cx="532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dirty="0" smtClean="0"/>
              <a:t>Group 2: Near real time products</a:t>
            </a:r>
            <a:endParaRPr lang="en-US" sz="2000" dirty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82" name="Rectangle 181"/>
          <p:cNvSpPr/>
          <p:nvPr/>
        </p:nvSpPr>
        <p:spPr>
          <a:xfrm>
            <a:off x="19332148" y="16222731"/>
            <a:ext cx="3121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dirty="0" smtClean="0"/>
              <a:t>Group 1: SAR Products</a:t>
            </a:r>
            <a:endParaRPr lang="en-US" sz="2000" dirty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0" name="Rectangle 69"/>
          <p:cNvSpPr/>
          <p:nvPr/>
        </p:nvSpPr>
        <p:spPr>
          <a:xfrm>
            <a:off x="19278600" y="15693676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Step 3: Process &amp; Group Flood Products</a:t>
            </a:r>
          </a:p>
          <a:p>
            <a:endParaRPr lang="en-US" sz="2800" dirty="0"/>
          </a:p>
        </p:txBody>
      </p:sp>
      <p:sp>
        <p:nvSpPr>
          <p:cNvPr id="183" name="Rectangle 182"/>
          <p:cNvSpPr/>
          <p:nvPr/>
        </p:nvSpPr>
        <p:spPr>
          <a:xfrm>
            <a:off x="12038520" y="15795276"/>
            <a:ext cx="7163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Step 2: Acquire &amp; Process Shelter Data </a:t>
            </a:r>
          </a:p>
          <a:p>
            <a:endParaRPr lang="en-US" sz="2800" dirty="0"/>
          </a:p>
        </p:txBody>
      </p:sp>
      <p:sp>
        <p:nvSpPr>
          <p:cNvPr id="184" name="Rectangle 183"/>
          <p:cNvSpPr/>
          <p:nvPr/>
        </p:nvSpPr>
        <p:spPr>
          <a:xfrm>
            <a:off x="989520" y="18919476"/>
            <a:ext cx="3201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Step 4:</a:t>
            </a:r>
          </a:p>
          <a:p>
            <a:endParaRPr lang="en-US" sz="2800" dirty="0"/>
          </a:p>
        </p:txBody>
      </p:sp>
      <p:pic>
        <p:nvPicPr>
          <p:cNvPr id="185" name="Picture 184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88" y="16444020"/>
            <a:ext cx="2642136" cy="1506050"/>
          </a:xfrm>
          <a:prstGeom prst="rect">
            <a:avLst/>
          </a:prstGeom>
          <a:ln>
            <a:solidFill>
              <a:schemeClr val="tx2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86" name="Picture 185" descr="Screen Shot 2015-03-05 at 5.39.22 PM.png"/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9"/>
          <a:stretch/>
        </p:blipFill>
        <p:spPr>
          <a:xfrm>
            <a:off x="3962400" y="16680181"/>
            <a:ext cx="2832100" cy="1447800"/>
          </a:xfrm>
          <a:prstGeom prst="rect">
            <a:avLst/>
          </a:prstGeom>
          <a:ln w="3175" cmpd="sng"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87" name="Picture 186" descr="Goddard_Homepage.png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8" t="1" b="3165"/>
          <a:stretch/>
        </p:blipFill>
        <p:spPr>
          <a:xfrm>
            <a:off x="6342888" y="17018229"/>
            <a:ext cx="2642136" cy="1522980"/>
          </a:xfrm>
          <a:prstGeom prst="rect">
            <a:avLst/>
          </a:prstGeom>
          <a:ln>
            <a:solidFill>
              <a:schemeClr val="tx2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88" name="Picture 187" descr="Screen Shot 2015-03-05 at 5.42.33 PM.pn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77" y="17376335"/>
            <a:ext cx="2643745" cy="1485900"/>
          </a:xfrm>
          <a:prstGeom prst="rect">
            <a:avLst/>
          </a:prstGeom>
          <a:ln w="3175" cmpd="sng"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189" name="Rectangle 188"/>
          <p:cNvSpPr/>
          <p:nvPr/>
        </p:nvSpPr>
        <p:spPr>
          <a:xfrm>
            <a:off x="1014920" y="15693676"/>
            <a:ext cx="5385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Step 1: Acquire Flood Product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sast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B5731"/>
      </a:accent1>
      <a:accent2>
        <a:srgbClr val="7B3920"/>
      </a:accent2>
      <a:accent3>
        <a:srgbClr val="3C1C10"/>
      </a:accent3>
      <a:accent4>
        <a:srgbClr val="126F26"/>
      </a:accent4>
      <a:accent5>
        <a:srgbClr val="2AC84C"/>
      </a:accent5>
      <a:accent6>
        <a:srgbClr val="86EE9C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2114</TotalTime>
  <Words>628</Words>
  <Application>Microsoft Macintosh PowerPoint</Application>
  <PresentationFormat>Custom</PresentationFormat>
  <Paragraphs>76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Andrew Kruczkiewicz</cp:lastModifiedBy>
  <cp:revision>75</cp:revision>
  <dcterms:created xsi:type="dcterms:W3CDTF">2014-06-09T16:43:17Z</dcterms:created>
  <dcterms:modified xsi:type="dcterms:W3CDTF">2015-03-26T19:56:01Z</dcterms:modified>
</cp:coreProperties>
</file>