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Roboto Slab"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40" autoAdjust="0"/>
  </p:normalViewPr>
  <p:slideViewPr>
    <p:cSldViewPr snapToGrid="0">
      <p:cViewPr varScale="1">
        <p:scale>
          <a:sx n="118" d="100"/>
          <a:sy n="118" d="100"/>
        </p:scale>
        <p:origin x="14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753063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Welcome to </a:t>
            </a:r>
            <a:r>
              <a:rPr lang="en" dirty="0" smtClean="0"/>
              <a:t>Project Summary</a:t>
            </a:r>
            <a:r>
              <a:rPr lang="en" baseline="0" dirty="0" smtClean="0"/>
              <a:t> </a:t>
            </a:r>
            <a:r>
              <a:rPr lang="en" dirty="0" smtClean="0"/>
              <a:t>Best </a:t>
            </a:r>
            <a:r>
              <a:rPr lang="en" dirty="0"/>
              <a:t>Practices &amp; Tips</a:t>
            </a:r>
            <a:r>
              <a:rPr lang="en" dirty="0" smtClean="0"/>
              <a:t>!</a:t>
            </a:r>
            <a:endParaRPr lang="en" dirty="0"/>
          </a:p>
        </p:txBody>
      </p:sp>
    </p:spTree>
    <p:extLst>
      <p:ext uri="{BB962C8B-B14F-4D97-AF65-F5344CB8AC3E}">
        <p14:creationId xmlns:p14="http://schemas.microsoft.com/office/powerpoint/2010/main" val="85783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 why do we need a project summary? Well, not only will it help you start figuring out your project’s goals, but is also a first look to see if your projects are on the right track.</a:t>
            </a:r>
          </a:p>
          <a:p>
            <a:pPr lvl="0">
              <a:spcBef>
                <a:spcPts val="0"/>
              </a:spcBef>
              <a:buNone/>
            </a:pPr>
            <a:r>
              <a:rPr lang="en"/>
              <a:t>The Project Summary is also what NPO uses for impact tracking and analysis.  </a:t>
            </a:r>
          </a:p>
          <a:p>
            <a:pPr lvl="0">
              <a:spcBef>
                <a:spcPts val="0"/>
              </a:spcBef>
              <a:buNone/>
            </a:pPr>
            <a:r>
              <a:rPr lang="en"/>
              <a:t>This deliverable is due first to get the ball rolling on ideas, concepts, and best practices for all future deliverables. </a:t>
            </a:r>
          </a:p>
          <a:p>
            <a:pPr lvl="0">
              <a:spcBef>
                <a:spcPts val="0"/>
              </a:spcBef>
              <a:buNone/>
            </a:pPr>
            <a:r>
              <a:rPr lang="en"/>
              <a:t>Make sure that you follow the instructions with word counts and creating a quality abstract. </a:t>
            </a:r>
          </a:p>
        </p:txBody>
      </p:sp>
    </p:spTree>
    <p:extLst>
      <p:ext uri="{BB962C8B-B14F-4D97-AF65-F5344CB8AC3E}">
        <p14:creationId xmlns:p14="http://schemas.microsoft.com/office/powerpoint/2010/main" val="346038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
              <a:t>The Abstract is often the only thing people read and allows readers to decide whether they want to continue to read the full report. Therefore your mission, if you choose to accept it, is to produce the best abstract possible for your project so that people will want to read all of the hard work and amazing science that you have accomplished in less than 10 weeks!</a:t>
            </a:r>
          </a:p>
          <a:p>
            <a:pPr marL="0" lvl="0" indent="0" rtl="0">
              <a:lnSpc>
                <a:spcPct val="115000"/>
              </a:lnSpc>
              <a:spcBef>
                <a:spcPts val="0"/>
              </a:spcBef>
              <a:spcAft>
                <a:spcPts val="1600"/>
              </a:spcAft>
              <a:buNone/>
            </a:pPr>
            <a:r>
              <a:rPr lang="en"/>
              <a:t>As you probably already know, you want to make it clear for the reader why your research is important. They should be able to answer the “so what?” question. You’ll want to end with a paragraph or two that can stand alone with the intro-body-conclusion structure. It should provide a logical connection to the actual report, not adding any new information, but rather highlighting the essential points and is understandable to the average reader. </a:t>
            </a:r>
          </a:p>
          <a:p>
            <a:pPr marL="0" lvl="0" indent="0" rtl="0">
              <a:lnSpc>
                <a:spcPct val="115000"/>
              </a:lnSpc>
              <a:spcBef>
                <a:spcPts val="0"/>
              </a:spcBef>
              <a:spcAft>
                <a:spcPts val="1600"/>
              </a:spcAft>
              <a:buNone/>
            </a:pPr>
            <a:r>
              <a:rPr lang="en"/>
              <a:t>Other qualities that we look for in an abstract will be writing out all acronyms. Right now you will not have fully developed your methodology and probably aren’t nearly as close to your final results yet. This is alright. Your final abstract will probably look much different than this first draft, so for now focus on the structure of the abstract and maybe ask yourself: Will my mom or dad be able to understand the main points behind my research?</a:t>
            </a:r>
          </a:p>
          <a:p>
            <a:pPr marL="0" lvl="0" indent="0">
              <a:lnSpc>
                <a:spcPct val="115000"/>
              </a:lnSpc>
              <a:spcBef>
                <a:spcPts val="0"/>
              </a:spcBef>
              <a:spcAft>
                <a:spcPts val="1600"/>
              </a:spcAft>
              <a:buNone/>
            </a:pPr>
            <a:r>
              <a:rPr lang="en"/>
              <a:t>If you take anything away from this slide, please note that if you include your abstract in any other deliverable rough drafts, such as the Tech Paper next week, NPO will not be providing any further review or edits of your abstract until the final draft of the Project Summary.</a:t>
            </a:r>
          </a:p>
        </p:txBody>
      </p:sp>
    </p:spTree>
    <p:extLst>
      <p:ext uri="{BB962C8B-B14F-4D97-AF65-F5344CB8AC3E}">
        <p14:creationId xmlns:p14="http://schemas.microsoft.com/office/powerpoint/2010/main" val="307635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dirty="0"/>
              <a:t>One item on the project summary that you may not have seen before is software release, which classifies end-products by their use of codes and/or scripts. Due to NASA security restrictions, any computer code, script, etc. that is sent to a person or organization outside of NASA must first undergo Export Control. This can take about six weeks, and since you don’t want your partners to wait that long to receive your end-products, DEVELOP likes to begin the export control process around week 3 or 4, so it’s finished by the end of the term. We determine which end-products need export control using Software Release categories, which are on a scale of 1 to 5. Categories 3 and 4 need export control.</a:t>
            </a:r>
          </a:p>
          <a:p>
            <a:pPr lvl="0" rtl="0">
              <a:lnSpc>
                <a:spcPct val="115000"/>
              </a:lnSpc>
              <a:spcBef>
                <a:spcPts val="0"/>
              </a:spcBef>
              <a:buNone/>
            </a:pPr>
            <a:endParaRPr dirty="0"/>
          </a:p>
          <a:p>
            <a:pPr lvl="0" rtl="0">
              <a:lnSpc>
                <a:spcPct val="115000"/>
              </a:lnSpc>
              <a:spcBef>
                <a:spcPts val="0"/>
              </a:spcBef>
              <a:buNone/>
            </a:pPr>
            <a:r>
              <a:rPr lang="en" dirty="0"/>
              <a:t>Software release categories are given for each end-product in a table at the bottom of the project summary. If you don’t know which category your end-product falls under, there is a Software Release page on DEVELOPedia with a chart describing the different categories. You can navigate to this page from the deliverables menu [which is on the right of the slide].</a:t>
            </a:r>
          </a:p>
          <a:p>
            <a:pPr lvl="0" rtl="0">
              <a:lnSpc>
                <a:spcPct val="115000"/>
              </a:lnSpc>
              <a:spcBef>
                <a:spcPts val="0"/>
              </a:spcBef>
              <a:buNone/>
            </a:pPr>
            <a:endParaRPr dirty="0"/>
          </a:p>
          <a:p>
            <a:pPr lvl="0" rtl="0">
              <a:lnSpc>
                <a:spcPct val="115000"/>
              </a:lnSpc>
              <a:spcBef>
                <a:spcPts val="0"/>
              </a:spcBef>
              <a:buNone/>
            </a:pPr>
            <a:r>
              <a:rPr lang="en" dirty="0"/>
              <a:t>If you have a Category 3 or 4 project, and need to undergo export control, IT’S OKAY! </a:t>
            </a:r>
            <a:endParaRPr dirty="0"/>
          </a:p>
        </p:txBody>
      </p:sp>
    </p:spTree>
    <p:extLst>
      <p:ext uri="{BB962C8B-B14F-4D97-AF65-F5344CB8AC3E}">
        <p14:creationId xmlns:p14="http://schemas.microsoft.com/office/powerpoint/2010/main" val="12145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
              <a:t>Once you’ve finished your project summary, there are some things to note before you send that e-mail to NPO:</a:t>
            </a:r>
          </a:p>
          <a:p>
            <a:pPr marL="0" lvl="0" indent="0" rtl="0">
              <a:lnSpc>
                <a:spcPct val="115000"/>
              </a:lnSpc>
              <a:spcBef>
                <a:spcPts val="0"/>
              </a:spcBef>
              <a:spcAft>
                <a:spcPts val="1600"/>
              </a:spcAft>
              <a:buNone/>
            </a:pPr>
            <a:r>
              <a:rPr lang="en"/>
              <a:t>First, delete all comment bubbles and all tracked changes from the summary. NPO needs a clean and professional version</a:t>
            </a:r>
          </a:p>
          <a:p>
            <a:pPr marL="0" lvl="0" indent="0" rtl="0">
              <a:lnSpc>
                <a:spcPct val="115000"/>
              </a:lnSpc>
              <a:spcBef>
                <a:spcPts val="0"/>
              </a:spcBef>
              <a:spcAft>
                <a:spcPts val="1600"/>
              </a:spcAft>
              <a:buNone/>
            </a:pPr>
            <a:r>
              <a:rPr lang="en"/>
              <a:t>You want to give us the best rough draft you can, so make sure that there is more than one person who reviews the final RD as things can be easily missed by the person who wrote it.</a:t>
            </a:r>
          </a:p>
          <a:p>
            <a:pPr marL="0" lvl="0" indent="0" rtl="0">
              <a:lnSpc>
                <a:spcPct val="115000"/>
              </a:lnSpc>
              <a:spcBef>
                <a:spcPts val="0"/>
              </a:spcBef>
              <a:spcAft>
                <a:spcPts val="1600"/>
              </a:spcAft>
              <a:buNone/>
            </a:pPr>
            <a:r>
              <a:rPr lang="en"/>
              <a:t>Also, try not to leave any blank sections. If you don’t have anything concrete at this point, give us an outline of where you are heading so we have something to comment on and possibly brainstorm with you.</a:t>
            </a:r>
          </a:p>
          <a:p>
            <a:pPr marL="0" lvl="0" indent="0" rtl="0">
              <a:lnSpc>
                <a:spcPct val="115000"/>
              </a:lnSpc>
              <a:spcBef>
                <a:spcPts val="0"/>
              </a:spcBef>
              <a:spcAft>
                <a:spcPts val="1600"/>
              </a:spcAft>
              <a:buNone/>
            </a:pPr>
            <a:r>
              <a:rPr lang="en"/>
              <a:t>If you can’t make the deadline, that’s alright (try not to make a habit of it). Just be sure to email the Project coordination team with an estimate of when your deliverable will be submitted.</a:t>
            </a:r>
          </a:p>
        </p:txBody>
      </p:sp>
    </p:spTree>
    <p:extLst>
      <p:ext uri="{BB962C8B-B14F-4D97-AF65-F5344CB8AC3E}">
        <p14:creationId xmlns:p14="http://schemas.microsoft.com/office/powerpoint/2010/main" val="398499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lnSpc>
                <a:spcPct val="115000"/>
              </a:lnSpc>
              <a:spcBef>
                <a:spcPts val="0"/>
              </a:spcBef>
              <a:spcAft>
                <a:spcPts val="1600"/>
              </a:spcAft>
              <a:buNone/>
            </a:pPr>
            <a:r>
              <a:rPr lang="en" dirty="0"/>
              <a:t>All deliverables are emailed to </a:t>
            </a:r>
            <a:r>
              <a:rPr lang="en" dirty="0" smtClean="0"/>
              <a:t>PC</a:t>
            </a:r>
            <a:r>
              <a:rPr lang="en" baseline="0" dirty="0" smtClean="0"/>
              <a:t> Senior Fellow Tiffani Miller AND the Project Coordination gmail account</a:t>
            </a:r>
            <a:r>
              <a:rPr lang="en" dirty="0" smtClean="0"/>
              <a:t>, </a:t>
            </a:r>
            <a:r>
              <a:rPr lang="en" dirty="0"/>
              <a:t>whose email is on the slide in green. </a:t>
            </a:r>
            <a:r>
              <a:rPr lang="en" sz="1400" dirty="0">
                <a:solidFill>
                  <a:schemeClr val="dk2"/>
                </a:solidFill>
                <a:latin typeface="Roboto"/>
                <a:ea typeface="Roboto"/>
                <a:cs typeface="Roboto"/>
                <a:sym typeface="Roboto"/>
              </a:rPr>
              <a:t>Refer to this example when you write any e-mail to NPO. Make sure you include who you are, the team and node, and follow this subject line example.</a:t>
            </a:r>
          </a:p>
          <a:p>
            <a:pPr lvl="0" rtl="0">
              <a:lnSpc>
                <a:spcPct val="115000"/>
              </a:lnSpc>
              <a:spcBef>
                <a:spcPts val="0"/>
              </a:spcBef>
              <a:buClr>
                <a:srgbClr val="000000"/>
              </a:buClr>
              <a:buSzPct val="100000"/>
              <a:buFont typeface="Arial"/>
              <a:buNone/>
            </a:pPr>
            <a:r>
              <a:rPr lang="en" dirty="0"/>
              <a:t>Step by step instructions for submitting a deliverable may be found on DEVELOPedia’s deliverables homepage.</a:t>
            </a:r>
          </a:p>
          <a:p>
            <a:pPr marL="0" lvl="0" indent="0" rtl="0">
              <a:lnSpc>
                <a:spcPct val="115000"/>
              </a:lnSpc>
              <a:spcBef>
                <a:spcPts val="0"/>
              </a:spcBef>
              <a:spcAft>
                <a:spcPts val="1600"/>
              </a:spcAft>
              <a:buNone/>
            </a:pPr>
            <a:endParaRPr sz="1400" dirty="0">
              <a:solidFill>
                <a:schemeClr val="dk2"/>
              </a:solidFill>
              <a:latin typeface="Roboto"/>
              <a:ea typeface="Roboto"/>
              <a:cs typeface="Roboto"/>
              <a:sym typeface="Roboto"/>
            </a:endParaRPr>
          </a:p>
        </p:txBody>
      </p:sp>
    </p:spTree>
    <p:extLst>
      <p:ext uri="{BB962C8B-B14F-4D97-AF65-F5344CB8AC3E}">
        <p14:creationId xmlns:p14="http://schemas.microsoft.com/office/powerpoint/2010/main" val="354351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you have probably already taken a look at the template, some of you will only have one partner organization or one advisor/mentor or perhaps only one national application area addressed. In this case you will need to edit the heading from a plural to singular. </a:t>
            </a:r>
          </a:p>
          <a:p>
            <a:pPr lvl="0">
              <a:spcBef>
                <a:spcPts val="0"/>
              </a:spcBef>
              <a:buNone/>
            </a:pPr>
            <a:endParaRPr/>
          </a:p>
          <a:p>
            <a:pPr lvl="0">
              <a:spcBef>
                <a:spcPts val="0"/>
              </a:spcBef>
              <a:buNone/>
            </a:pPr>
            <a:r>
              <a:rPr lang="en"/>
              <a:t>Google Docs: A reminder, although google docs is great when collaborating on a shared document, before you submit your paper to NPO be sure to download it and check through each section for text size and style as it often changes. </a:t>
            </a:r>
          </a:p>
          <a:p>
            <a:pPr lvl="0">
              <a:spcBef>
                <a:spcPts val="0"/>
              </a:spcBef>
              <a:buNone/>
            </a:pPr>
            <a:endParaRPr/>
          </a:p>
          <a:p>
            <a:pPr lvl="0">
              <a:spcBef>
                <a:spcPts val="0"/>
              </a:spcBef>
              <a:buNone/>
            </a:pPr>
            <a:r>
              <a:rPr lang="en"/>
              <a:t>NASA’s Earth Observing System vs. NASA Earth observations (o is lowercase) </a:t>
            </a:r>
          </a:p>
          <a:p>
            <a:pPr lvl="0">
              <a:spcBef>
                <a:spcPts val="0"/>
              </a:spcBef>
              <a:buNone/>
            </a:pPr>
            <a:endParaRPr/>
          </a:p>
          <a:p>
            <a:pPr lvl="0">
              <a:spcBef>
                <a:spcPts val="0"/>
              </a:spcBef>
              <a:buNone/>
            </a:pPr>
            <a:r>
              <a:rPr lang="en"/>
              <a:t>Nomenclature: please check out the correct nomenclature before delivering anything to NPO. If you do not see your software, partner, etc. listed, please e-mail the PC team so we can update it for you.</a:t>
            </a:r>
          </a:p>
          <a:p>
            <a:pPr lvl="0">
              <a:spcBef>
                <a:spcPts val="0"/>
              </a:spcBef>
              <a:buNone/>
            </a:pPr>
            <a:endParaRPr/>
          </a:p>
          <a:p>
            <a:pPr marL="228600" lvl="0" indent="-128587">
              <a:lnSpc>
                <a:spcPct val="80000"/>
              </a:lnSpc>
              <a:spcBef>
                <a:spcPts val="1000"/>
              </a:spcBef>
              <a:buSzPct val="100000"/>
              <a:buFont typeface="Noto Sans Symbols"/>
              <a:buChar char="⚫"/>
            </a:pPr>
            <a:r>
              <a:rPr lang="en" sz="1200">
                <a:latin typeface="Calibri"/>
                <a:ea typeface="Calibri"/>
                <a:cs typeface="Calibri"/>
                <a:sym typeface="Calibri"/>
              </a:rPr>
              <a:t>Stay consistent </a:t>
            </a:r>
          </a:p>
          <a:p>
            <a:pPr marL="685800" lvl="1" indent="-163830">
              <a:lnSpc>
                <a:spcPct val="80000"/>
              </a:lnSpc>
              <a:spcBef>
                <a:spcPts val="500"/>
              </a:spcBef>
              <a:buSzPct val="100000"/>
              <a:buFont typeface="Noto Sans Symbols"/>
              <a:buChar char="⚫"/>
            </a:pPr>
            <a:r>
              <a:rPr lang="en" sz="1200">
                <a:latin typeface="Calibri"/>
                <a:ea typeface="Calibri"/>
                <a:cs typeface="Calibri"/>
                <a:sym typeface="Calibri"/>
              </a:rPr>
              <a:t>Verb tense (present or past) </a:t>
            </a:r>
          </a:p>
          <a:p>
            <a:pPr marL="685800" lvl="1" indent="-163830" rtl="0">
              <a:lnSpc>
                <a:spcPct val="80000"/>
              </a:lnSpc>
              <a:spcBef>
                <a:spcPts val="500"/>
              </a:spcBef>
              <a:buSzPct val="100000"/>
              <a:buFont typeface="Noto Sans Symbols"/>
              <a:buChar char="⚫"/>
            </a:pPr>
            <a:r>
              <a:rPr lang="en" sz="1200">
                <a:latin typeface="Calibri"/>
                <a:ea typeface="Calibri"/>
                <a:cs typeface="Calibri"/>
                <a:sym typeface="Calibri"/>
              </a:rPr>
              <a:t>“We”, “the project”, “the team” </a:t>
            </a:r>
          </a:p>
          <a:p>
            <a:pPr marL="457200" lvl="0" indent="0" rtl="0">
              <a:lnSpc>
                <a:spcPct val="80000"/>
              </a:lnSpc>
              <a:spcBef>
                <a:spcPts val="500"/>
              </a:spcBef>
              <a:buNone/>
            </a:pPr>
            <a:endParaRPr sz="1200">
              <a:latin typeface="Calibri"/>
              <a:ea typeface="Calibri"/>
              <a:cs typeface="Calibri"/>
              <a:sym typeface="Calibri"/>
            </a:endParaRPr>
          </a:p>
          <a:p>
            <a:pPr lvl="0" rtl="0">
              <a:lnSpc>
                <a:spcPct val="90000"/>
              </a:lnSpc>
              <a:spcBef>
                <a:spcPts val="0"/>
              </a:spcBef>
              <a:buNone/>
            </a:pPr>
            <a:r>
              <a:rPr lang="en" sz="1200" b="1" u="sng">
                <a:latin typeface="Calibri"/>
                <a:ea typeface="Calibri"/>
                <a:cs typeface="Calibri"/>
                <a:sym typeface="Calibri"/>
              </a:rPr>
              <a:t>Things To Watch Out For</a:t>
            </a:r>
            <a:r>
              <a:rPr lang="en" sz="1200" u="sng">
                <a:latin typeface="Calibri"/>
                <a:ea typeface="Calibri"/>
                <a:cs typeface="Calibri"/>
                <a:sym typeface="Calibri"/>
              </a:rPr>
              <a:t>: </a:t>
            </a:r>
          </a:p>
          <a:p>
            <a:pPr marL="228600" lvl="0" indent="-127000" rtl="0">
              <a:lnSpc>
                <a:spcPct val="90000"/>
              </a:lnSpc>
              <a:spcBef>
                <a:spcPts val="1000"/>
              </a:spcBef>
              <a:buSzPct val="100000"/>
              <a:buFont typeface="Noto Sans Symbols"/>
              <a:buChar char="⚫"/>
            </a:pPr>
            <a:r>
              <a:rPr lang="en" sz="1200">
                <a:latin typeface="Calibri"/>
                <a:ea typeface="Calibri"/>
                <a:cs typeface="Calibri"/>
                <a:sym typeface="Calibri"/>
              </a:rPr>
              <a:t>Where you place the subject (actor) if the sentence describes an action. Is he/she/it at the front or at the end (or missing entirely)?</a:t>
            </a:r>
          </a:p>
          <a:p>
            <a:pPr lvl="0" rtl="0">
              <a:lnSpc>
                <a:spcPct val="90000"/>
              </a:lnSpc>
              <a:spcBef>
                <a:spcPts val="0"/>
              </a:spcBef>
              <a:buNone/>
            </a:pPr>
            <a:endParaRPr sz="1200">
              <a:latin typeface="Calibri"/>
              <a:ea typeface="Calibri"/>
              <a:cs typeface="Calibri"/>
              <a:sym typeface="Calibri"/>
            </a:endParaRPr>
          </a:p>
          <a:p>
            <a:pPr lvl="0" rtl="0">
              <a:lnSpc>
                <a:spcPct val="90000"/>
              </a:lnSpc>
              <a:spcBef>
                <a:spcPts val="0"/>
              </a:spcBef>
              <a:buNone/>
            </a:pPr>
            <a:r>
              <a:rPr lang="en" sz="1200">
                <a:latin typeface="Calibri"/>
                <a:ea typeface="Calibri"/>
                <a:cs typeface="Calibri"/>
                <a:sym typeface="Calibri"/>
              </a:rPr>
              <a:t>For example: </a:t>
            </a:r>
          </a:p>
          <a:p>
            <a:pPr lvl="0" rtl="0">
              <a:lnSpc>
                <a:spcPct val="90000"/>
              </a:lnSpc>
              <a:spcBef>
                <a:spcPts val="0"/>
              </a:spcBef>
              <a:buNone/>
            </a:pPr>
            <a:r>
              <a:rPr lang="en" sz="1200">
                <a:latin typeface="Calibri"/>
                <a:ea typeface="Calibri"/>
                <a:cs typeface="Calibri"/>
                <a:sym typeface="Calibri"/>
              </a:rPr>
              <a:t>The watershed was contaminated by the agricultural runoff (passive).</a:t>
            </a:r>
          </a:p>
          <a:p>
            <a:pPr lvl="0">
              <a:lnSpc>
                <a:spcPct val="90000"/>
              </a:lnSpc>
              <a:spcBef>
                <a:spcPts val="0"/>
              </a:spcBef>
              <a:buNone/>
            </a:pPr>
            <a:r>
              <a:rPr lang="en" sz="1200">
                <a:latin typeface="Calibri"/>
                <a:ea typeface="Calibri"/>
                <a:cs typeface="Calibri"/>
                <a:sym typeface="Calibri"/>
              </a:rPr>
              <a:t>Agricultural runoff contaminated the watershed (active).</a:t>
            </a:r>
          </a:p>
          <a:p>
            <a:pPr lvl="0">
              <a:spcBef>
                <a:spcPts val="0"/>
              </a:spcBef>
              <a:buNone/>
            </a:pPr>
            <a:endParaRPr/>
          </a:p>
          <a:p>
            <a:pPr lvl="0" rtl="0">
              <a:spcBef>
                <a:spcPts val="0"/>
              </a:spcBef>
              <a:buNone/>
            </a:pPr>
            <a:r>
              <a:rPr lang="en"/>
              <a:t>Too many voices: When you have 2 or more people contributing to the writing of any paper, you may begin to hear two very different voices or styles of writing, which can be distracting for the reader. Make sure that before submitting, one person is chosen to re-read the paper and mold it into one that flows well with one voice.</a:t>
            </a:r>
          </a:p>
        </p:txBody>
      </p:sp>
    </p:spTree>
    <p:extLst>
      <p:ext uri="{BB962C8B-B14F-4D97-AF65-F5344CB8AC3E}">
        <p14:creationId xmlns:p14="http://schemas.microsoft.com/office/powerpoint/2010/main" val="114756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using subtitles, it should include something like, “utilizing NASA Earth observations to…”</a:t>
            </a:r>
          </a:p>
          <a:p>
            <a:pPr lvl="0">
              <a:spcBef>
                <a:spcPts val="0"/>
              </a:spcBef>
              <a:buNone/>
            </a:pPr>
            <a:r>
              <a:rPr lang="en"/>
              <a:t>Not just research oriented, but making sure that you bring back the application area.</a:t>
            </a:r>
          </a:p>
          <a:p>
            <a:pPr lvl="0">
              <a:spcBef>
                <a:spcPts val="0"/>
              </a:spcBef>
              <a:buNone/>
            </a:pPr>
            <a:r>
              <a:rPr lang="en"/>
              <a:t>Remember to include or focus on what the research is going to be used for, what impacts this research is going to make, and how it is going to affect a policy or decision?</a:t>
            </a:r>
          </a:p>
          <a:p>
            <a:pPr lvl="0" rtl="0">
              <a:spcBef>
                <a:spcPts val="0"/>
              </a:spcBef>
              <a:buNone/>
            </a:pPr>
            <a:r>
              <a:rPr lang="en"/>
              <a:t>So we are not just studying drought, but how studying drought will help their partner make a better decision</a:t>
            </a:r>
          </a:p>
        </p:txBody>
      </p:sp>
    </p:spTree>
    <p:extLst>
      <p:ext uri="{BB962C8B-B14F-4D97-AF65-F5344CB8AC3E}">
        <p14:creationId xmlns:p14="http://schemas.microsoft.com/office/powerpoint/2010/main" val="188076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Remember, this is not a creative writing class. Since this is scientific writing, we want to encourage you to be creative, but these deliverables should written in a more scientific manner, that is not necessarily dramatic, but still interesting.</a:t>
            </a:r>
          </a:p>
        </p:txBody>
      </p:sp>
    </p:spTree>
    <p:extLst>
      <p:ext uri="{BB962C8B-B14F-4D97-AF65-F5344CB8AC3E}">
        <p14:creationId xmlns:p14="http://schemas.microsoft.com/office/powerpoint/2010/main" val="401872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mailto:DEVELOP.ProjectCoordination@gmail.com" TargetMode="External"/><Relationship Id="rId4" Type="http://schemas.openxmlformats.org/officeDocument/2006/relationships/hyperlink" Target="mailto:Tiffani.N.Miller@na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Best Practices &amp; Tips: Project Summary</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rtl="0">
              <a:spcBef>
                <a:spcPts val="0"/>
              </a:spcBef>
              <a:buNone/>
            </a:pPr>
            <a:r>
              <a:rPr lang="en" dirty="0" smtClean="0"/>
              <a:t>Fall </a:t>
            </a:r>
            <a:r>
              <a:rPr lang="en" dirty="0"/>
              <a:t>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p:nvPr/>
        </p:nvSpPr>
        <p:spPr>
          <a:xfrm>
            <a:off x="5141525" y="1183300"/>
            <a:ext cx="3882900" cy="2176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2350125" y="3505675"/>
            <a:ext cx="4518300" cy="1533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What is the purpose of a Project Summary?</a:t>
            </a:r>
          </a:p>
        </p:txBody>
      </p:sp>
      <p:sp>
        <p:nvSpPr>
          <p:cNvPr id="72" name="Shape 7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pPr>
            <a:r>
              <a:rPr lang="en"/>
              <a:t>Ensures project goals are understood</a:t>
            </a:r>
          </a:p>
          <a:p>
            <a:pPr marL="457200" lvl="0" indent="-228600" rtl="0">
              <a:spcBef>
                <a:spcPts val="0"/>
              </a:spcBef>
            </a:pPr>
            <a:r>
              <a:rPr lang="en"/>
              <a:t>Impact Tracking</a:t>
            </a:r>
          </a:p>
          <a:p>
            <a:pPr marL="457200" lvl="0" indent="-228600" rtl="0">
              <a:spcBef>
                <a:spcPts val="0"/>
              </a:spcBef>
            </a:pPr>
            <a:r>
              <a:rPr lang="en"/>
              <a:t>Start thinking about the VPS</a:t>
            </a:r>
          </a:p>
          <a:p>
            <a:pPr marL="457200" lvl="0" indent="-228600" rtl="0">
              <a:spcBef>
                <a:spcPts val="0"/>
              </a:spcBef>
            </a:pPr>
            <a:r>
              <a:rPr lang="en"/>
              <a:t>Abstract Rough Draft</a:t>
            </a:r>
          </a:p>
        </p:txBody>
      </p:sp>
      <p:pic>
        <p:nvPicPr>
          <p:cNvPr id="73" name="Shape 73"/>
          <p:cNvPicPr preferRelativeResize="0"/>
          <p:nvPr/>
        </p:nvPicPr>
        <p:blipFill>
          <a:blip r:embed="rId3">
            <a:alphaModFix/>
          </a:blip>
          <a:stretch>
            <a:fillRect/>
          </a:stretch>
        </p:blipFill>
        <p:spPr>
          <a:xfrm>
            <a:off x="2418525" y="3577300"/>
            <a:ext cx="4381500" cy="1390650"/>
          </a:xfrm>
          <a:prstGeom prst="rect">
            <a:avLst/>
          </a:prstGeom>
          <a:noFill/>
          <a:ln>
            <a:noFill/>
          </a:ln>
        </p:spPr>
      </p:pic>
      <p:pic>
        <p:nvPicPr>
          <p:cNvPr id="74" name="Shape 74"/>
          <p:cNvPicPr preferRelativeResize="0"/>
          <p:nvPr/>
        </p:nvPicPr>
        <p:blipFill>
          <a:blip r:embed="rId4">
            <a:alphaModFix/>
          </a:blip>
          <a:stretch>
            <a:fillRect/>
          </a:stretch>
        </p:blipFill>
        <p:spPr>
          <a:xfrm>
            <a:off x="5191075" y="1241675"/>
            <a:ext cx="3785774" cy="2066399"/>
          </a:xfrm>
          <a:prstGeom prst="rect">
            <a:avLst/>
          </a:prstGeom>
          <a:noFill/>
          <a:ln>
            <a:noFill/>
          </a:ln>
        </p:spPr>
      </p:pic>
      <p:pic>
        <p:nvPicPr>
          <p:cNvPr id="75" name="Shape 75"/>
          <p:cNvPicPr preferRelativeResize="0"/>
          <p:nvPr/>
        </p:nvPicPr>
        <p:blipFill rotWithShape="1">
          <a:blip r:embed="rId5">
            <a:alphaModFix/>
          </a:blip>
          <a:srcRect b="25672"/>
          <a:stretch/>
        </p:blipFill>
        <p:spPr>
          <a:xfrm>
            <a:off x="6056049" y="1430300"/>
            <a:ext cx="1362874" cy="756175"/>
          </a:xfrm>
          <a:prstGeom prst="rect">
            <a:avLst/>
          </a:prstGeom>
          <a:noFill/>
          <a:ln w="9525" cap="flat" cmpd="sng">
            <a:solidFill>
              <a:schemeClr val="dk2"/>
            </a:solidFill>
            <a:prstDash val="solid"/>
            <a:round/>
            <a:headEnd type="none" w="med" len="med"/>
            <a:tailEnd type="none" w="med" len="med"/>
          </a:ln>
        </p:spPr>
      </p:pic>
      <p:pic>
        <p:nvPicPr>
          <p:cNvPr id="76" name="Shape 76"/>
          <p:cNvPicPr preferRelativeResize="0"/>
          <p:nvPr/>
        </p:nvPicPr>
        <p:blipFill rotWithShape="1">
          <a:blip r:embed="rId6">
            <a:alphaModFix/>
          </a:blip>
          <a:srcRect l="13413" r="13885"/>
          <a:stretch/>
        </p:blipFill>
        <p:spPr>
          <a:xfrm>
            <a:off x="7710300" y="1430300"/>
            <a:ext cx="1045799" cy="756175"/>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87900" y="458025"/>
            <a:ext cx="4771500" cy="686100"/>
          </a:xfrm>
          <a:prstGeom prst="rect">
            <a:avLst/>
          </a:prstGeom>
        </p:spPr>
        <p:txBody>
          <a:bodyPr lIns="91425" tIns="91425" rIns="91425" bIns="91425" anchor="b" anchorCtr="0">
            <a:noAutofit/>
          </a:bodyPr>
          <a:lstStyle/>
          <a:p>
            <a:pPr lvl="0">
              <a:spcBef>
                <a:spcPts val="0"/>
              </a:spcBef>
              <a:buNone/>
            </a:pPr>
            <a:r>
              <a:rPr lang="en">
                <a:solidFill>
                  <a:schemeClr val="dk2"/>
                </a:solidFill>
              </a:rPr>
              <a:t>Abstract Tips</a:t>
            </a:r>
          </a:p>
        </p:txBody>
      </p:sp>
      <p:sp>
        <p:nvSpPr>
          <p:cNvPr id="82" name="Shape 82"/>
          <p:cNvSpPr txBox="1">
            <a:spLocks noGrp="1"/>
          </p:cNvSpPr>
          <p:nvPr>
            <p:ph type="body" idx="1"/>
          </p:nvPr>
        </p:nvSpPr>
        <p:spPr>
          <a:xfrm>
            <a:off x="387900" y="1340650"/>
            <a:ext cx="8369700" cy="3653700"/>
          </a:xfrm>
          <a:prstGeom prst="rect">
            <a:avLst/>
          </a:prstGeom>
        </p:spPr>
        <p:txBody>
          <a:bodyPr lIns="91425" tIns="91425" rIns="91425" bIns="91425" anchor="t" anchorCtr="0">
            <a:noAutofit/>
          </a:bodyPr>
          <a:lstStyle/>
          <a:p>
            <a:pPr marL="457200" lvl="0" indent="-228600" rtl="0">
              <a:spcBef>
                <a:spcPts val="0"/>
              </a:spcBef>
              <a:buClr>
                <a:schemeClr val="dk2"/>
              </a:buClr>
            </a:pPr>
            <a:r>
              <a:rPr lang="en" sz="1600" dirty="0" smtClean="0">
                <a:solidFill>
                  <a:schemeClr val="dk2"/>
                </a:solidFill>
              </a:rPr>
              <a:t>Easy </a:t>
            </a:r>
            <a:r>
              <a:rPr lang="en" sz="1600" dirty="0">
                <a:solidFill>
                  <a:schemeClr val="dk2"/>
                </a:solidFill>
              </a:rPr>
              <a:t>for reader to answer the question “So What?” </a:t>
            </a:r>
          </a:p>
          <a:p>
            <a:pPr marL="457200" lvl="0" indent="-228600" rtl="0">
              <a:spcBef>
                <a:spcPts val="0"/>
              </a:spcBef>
              <a:buClr>
                <a:schemeClr val="dk2"/>
              </a:buClr>
            </a:pPr>
            <a:r>
              <a:rPr lang="en" sz="1600" dirty="0">
                <a:solidFill>
                  <a:schemeClr val="dk2"/>
                </a:solidFill>
              </a:rPr>
              <a:t>Uses 1 or more unified, coherent, concise, paragraphs that can stand alone</a:t>
            </a:r>
          </a:p>
          <a:p>
            <a:pPr marL="457200" lvl="0" indent="-228600" rtl="0">
              <a:spcBef>
                <a:spcPts val="0"/>
              </a:spcBef>
              <a:buClr>
                <a:schemeClr val="dk2"/>
              </a:buClr>
            </a:pPr>
            <a:r>
              <a:rPr lang="en" sz="1600" dirty="0">
                <a:solidFill>
                  <a:schemeClr val="dk2"/>
                </a:solidFill>
              </a:rPr>
              <a:t>Uses an intro-body-conclusion structure:</a:t>
            </a:r>
          </a:p>
          <a:p>
            <a:pPr marL="685800" lvl="0" rtl="0">
              <a:spcBef>
                <a:spcPts val="0"/>
              </a:spcBef>
              <a:buClr>
                <a:schemeClr val="dk2"/>
              </a:buClr>
            </a:pPr>
            <a:r>
              <a:rPr lang="en" sz="1400" dirty="0" smtClean="0">
                <a:solidFill>
                  <a:schemeClr val="dk2"/>
                </a:solidFill>
              </a:rPr>
              <a:t>1) Purpose       </a:t>
            </a:r>
            <a:r>
              <a:rPr lang="en" sz="1400" dirty="0">
                <a:solidFill>
                  <a:schemeClr val="dk2"/>
                </a:solidFill>
              </a:rPr>
              <a:t>2)    Findings       3)    Analysis       4)    Conclusions </a:t>
            </a:r>
          </a:p>
          <a:p>
            <a:pPr marL="457200" lvl="0" indent="-228600" rtl="0">
              <a:spcBef>
                <a:spcPts val="0"/>
              </a:spcBef>
              <a:buClr>
                <a:schemeClr val="dk2"/>
              </a:buClr>
            </a:pPr>
            <a:r>
              <a:rPr lang="en" sz="1600" dirty="0">
                <a:solidFill>
                  <a:schemeClr val="dk2"/>
                </a:solidFill>
              </a:rPr>
              <a:t>Provides logical connections between material included</a:t>
            </a:r>
          </a:p>
          <a:p>
            <a:pPr marL="457200" lvl="0" indent="-228600" rtl="0">
              <a:spcBef>
                <a:spcPts val="0"/>
              </a:spcBef>
              <a:buClr>
                <a:schemeClr val="dk2"/>
              </a:buClr>
            </a:pPr>
            <a:r>
              <a:rPr lang="en" sz="1600" dirty="0">
                <a:solidFill>
                  <a:schemeClr val="dk2"/>
                </a:solidFill>
              </a:rPr>
              <a:t>Adds no new information, but simply summarizes the report</a:t>
            </a:r>
          </a:p>
          <a:p>
            <a:pPr marL="457200" lvl="0" indent="-228600" rtl="0">
              <a:spcBef>
                <a:spcPts val="0"/>
              </a:spcBef>
              <a:buClr>
                <a:schemeClr val="dk2"/>
              </a:buClr>
            </a:pPr>
            <a:r>
              <a:rPr lang="en" sz="1600" dirty="0" smtClean="0">
                <a:solidFill>
                  <a:schemeClr val="dk2"/>
                </a:solidFill>
              </a:rPr>
              <a:t>Is </a:t>
            </a:r>
            <a:r>
              <a:rPr lang="en" sz="1600" dirty="0">
                <a:solidFill>
                  <a:schemeClr val="dk2"/>
                </a:solidFill>
              </a:rPr>
              <a:t>intelligible to a wide audience</a:t>
            </a:r>
          </a:p>
          <a:p>
            <a:pPr marL="457200" lvl="0" indent="-228600" rtl="0">
              <a:spcBef>
                <a:spcPts val="0"/>
              </a:spcBef>
              <a:buClr>
                <a:schemeClr val="dk2"/>
              </a:buClr>
            </a:pPr>
            <a:r>
              <a:rPr lang="en" sz="1600" dirty="0">
                <a:solidFill>
                  <a:schemeClr val="dk2"/>
                </a:solidFill>
              </a:rPr>
              <a:t>Write out all acronyms </a:t>
            </a:r>
          </a:p>
        </p:txBody>
      </p:sp>
      <p:sp>
        <p:nvSpPr>
          <p:cNvPr id="83" name="Shape 83"/>
          <p:cNvSpPr txBox="1"/>
          <p:nvPr/>
        </p:nvSpPr>
        <p:spPr>
          <a:xfrm>
            <a:off x="4853825" y="4340450"/>
            <a:ext cx="4125000" cy="592500"/>
          </a:xfrm>
          <a:prstGeom prst="rect">
            <a:avLst/>
          </a:prstGeom>
          <a:noFill/>
          <a:ln>
            <a:noFill/>
          </a:ln>
        </p:spPr>
        <p:txBody>
          <a:bodyPr lIns="91425" tIns="91425" rIns="91425" bIns="91425" anchor="t" anchorCtr="0">
            <a:noAutofit/>
          </a:bodyPr>
          <a:lstStyle/>
          <a:p>
            <a:pPr lvl="0">
              <a:spcBef>
                <a:spcPts val="0"/>
              </a:spcBef>
              <a:buNone/>
            </a:pPr>
            <a:r>
              <a:rPr lang="en" b="1">
                <a:solidFill>
                  <a:schemeClr val="lt1"/>
                </a:solidFill>
              </a:rPr>
              <a:t>Note</a:t>
            </a:r>
            <a:r>
              <a:rPr lang="en">
                <a:solidFill>
                  <a:schemeClr val="lt1"/>
                </a:solidFill>
              </a:rPr>
              <a:t>: </a:t>
            </a:r>
            <a:r>
              <a:rPr lang="en" i="1">
                <a:solidFill>
                  <a:schemeClr val="lt1"/>
                </a:solidFill>
              </a:rPr>
              <a:t>This will be the only time NPO will edit your abstract until the Project Summary Final Draft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7900" y="458025"/>
            <a:ext cx="4771500" cy="686100"/>
          </a:xfrm>
          <a:prstGeom prst="rect">
            <a:avLst/>
          </a:prstGeom>
        </p:spPr>
        <p:txBody>
          <a:bodyPr lIns="91425" tIns="91425" rIns="91425" bIns="91425" anchor="b" anchorCtr="0">
            <a:noAutofit/>
          </a:bodyPr>
          <a:lstStyle/>
          <a:p>
            <a:pPr lvl="0" rtl="0">
              <a:spcBef>
                <a:spcPts val="0"/>
              </a:spcBef>
              <a:buNone/>
            </a:pPr>
            <a:r>
              <a:rPr lang="en">
                <a:solidFill>
                  <a:schemeClr val="dk2"/>
                </a:solidFill>
              </a:rPr>
              <a:t>Software Release</a:t>
            </a:r>
          </a:p>
        </p:txBody>
      </p:sp>
      <p:sp>
        <p:nvSpPr>
          <p:cNvPr id="89" name="Shape 89"/>
          <p:cNvSpPr txBox="1">
            <a:spLocks noGrp="1"/>
          </p:cNvSpPr>
          <p:nvPr>
            <p:ph type="body" idx="1"/>
          </p:nvPr>
        </p:nvSpPr>
        <p:spPr>
          <a:xfrm>
            <a:off x="387900" y="1340650"/>
            <a:ext cx="7527300" cy="3653700"/>
          </a:xfrm>
          <a:prstGeom prst="rect">
            <a:avLst/>
          </a:prstGeom>
        </p:spPr>
        <p:txBody>
          <a:bodyPr lIns="91425" tIns="91425" rIns="91425" bIns="91425" anchor="t" anchorCtr="0">
            <a:noAutofit/>
          </a:bodyPr>
          <a:lstStyle/>
          <a:p>
            <a:pPr marL="457200" lvl="0" indent="-228600" rtl="0">
              <a:lnSpc>
                <a:spcPct val="150000"/>
              </a:lnSpc>
              <a:spcBef>
                <a:spcPts val="0"/>
              </a:spcBef>
              <a:buClr>
                <a:schemeClr val="dk2"/>
              </a:buClr>
            </a:pPr>
            <a:r>
              <a:rPr lang="en" dirty="0">
                <a:solidFill>
                  <a:schemeClr val="dk2"/>
                </a:solidFill>
              </a:rPr>
              <a:t>NASA Export Control: Categories 3 &amp; 4</a:t>
            </a:r>
          </a:p>
          <a:p>
            <a:pPr marL="457200" lvl="0" indent="-228600" rtl="0">
              <a:lnSpc>
                <a:spcPct val="150000"/>
              </a:lnSpc>
              <a:spcBef>
                <a:spcPts val="0"/>
              </a:spcBef>
              <a:buClr>
                <a:schemeClr val="dk2"/>
              </a:buClr>
            </a:pPr>
            <a:r>
              <a:rPr lang="en" dirty="0">
                <a:solidFill>
                  <a:schemeClr val="dk2"/>
                </a:solidFill>
              </a:rPr>
              <a:t>Description of categories on DEVELOPedia’s Software Release page</a:t>
            </a:r>
          </a:p>
          <a:p>
            <a:pPr marL="457200" lvl="0" indent="-228600" rtl="0">
              <a:lnSpc>
                <a:spcPct val="150000"/>
              </a:lnSpc>
              <a:spcBef>
                <a:spcPts val="0"/>
              </a:spcBef>
              <a:buClr>
                <a:schemeClr val="dk2"/>
              </a:buClr>
            </a:pPr>
            <a:r>
              <a:rPr lang="en" dirty="0">
                <a:solidFill>
                  <a:schemeClr val="dk2"/>
                </a:solidFill>
              </a:rPr>
              <a:t>Teams fill out:</a:t>
            </a:r>
          </a:p>
          <a:p>
            <a:pPr marL="914400" lvl="1" indent="-228600" rtl="0">
              <a:lnSpc>
                <a:spcPct val="150000"/>
              </a:lnSpc>
              <a:spcBef>
                <a:spcPts val="0"/>
              </a:spcBef>
              <a:buClr>
                <a:schemeClr val="dk2"/>
              </a:buClr>
            </a:pPr>
            <a:r>
              <a:rPr lang="en" dirty="0">
                <a:solidFill>
                  <a:schemeClr val="dk2"/>
                </a:solidFill>
              </a:rPr>
              <a:t>Category for each end-product</a:t>
            </a:r>
          </a:p>
          <a:p>
            <a:pPr marL="457200" lvl="0" indent="-228600" rtl="0">
              <a:lnSpc>
                <a:spcPct val="150000"/>
              </a:lnSpc>
              <a:spcBef>
                <a:spcPts val="0"/>
              </a:spcBef>
              <a:buClr>
                <a:schemeClr val="dk2"/>
              </a:buClr>
            </a:pPr>
            <a:r>
              <a:rPr lang="en" dirty="0">
                <a:solidFill>
                  <a:schemeClr val="dk2"/>
                </a:solidFill>
              </a:rPr>
              <a:t>If you need Export Control</a:t>
            </a:r>
          </a:p>
          <a:p>
            <a:pPr marL="914400" lvl="1" indent="-228600" rtl="0">
              <a:lnSpc>
                <a:spcPct val="150000"/>
              </a:lnSpc>
              <a:spcBef>
                <a:spcPts val="0"/>
              </a:spcBef>
              <a:buClr>
                <a:schemeClr val="dk2"/>
              </a:buClr>
            </a:pPr>
            <a:r>
              <a:rPr lang="en" dirty="0">
                <a:solidFill>
                  <a:schemeClr val="dk2"/>
                </a:solidFill>
              </a:rPr>
              <a:t>DON’T PANIC</a:t>
            </a:r>
          </a:p>
          <a:p>
            <a:pPr marL="457200" lvl="0" indent="0" rtl="0">
              <a:lnSpc>
                <a:spcPct val="150000"/>
              </a:lnSpc>
              <a:spcBef>
                <a:spcPts val="0"/>
              </a:spcBef>
              <a:buNone/>
            </a:pPr>
            <a:endParaRPr dirty="0">
              <a:solidFill>
                <a:schemeClr val="dk2"/>
              </a:solidFill>
            </a:endParaRPr>
          </a:p>
        </p:txBody>
      </p:sp>
      <p:pic>
        <p:nvPicPr>
          <p:cNvPr id="90" name="Shape 90"/>
          <p:cNvPicPr preferRelativeResize="0"/>
          <p:nvPr/>
        </p:nvPicPr>
        <p:blipFill>
          <a:blip r:embed="rId4">
            <a:alphaModFix/>
          </a:blip>
          <a:stretch>
            <a:fillRect/>
          </a:stretch>
        </p:blipFill>
        <p:spPr>
          <a:xfrm>
            <a:off x="7915311" y="0"/>
            <a:ext cx="1228677" cy="5143499"/>
          </a:xfrm>
          <a:prstGeom prst="rect">
            <a:avLst/>
          </a:prstGeom>
          <a:noFill/>
          <a:ln>
            <a:noFill/>
          </a:ln>
        </p:spPr>
      </p:pic>
      <p:pic>
        <p:nvPicPr>
          <p:cNvPr id="91" name="Shape 91"/>
          <p:cNvPicPr preferRelativeResize="0">
            <a:picLocks noChangeAspect="1"/>
          </p:cNvPicPr>
          <p:nvPr/>
        </p:nvPicPr>
        <p:blipFill>
          <a:blip r:embed="rId5">
            <a:alphaModFix/>
          </a:blip>
          <a:stretch>
            <a:fillRect/>
          </a:stretch>
        </p:blipFill>
        <p:spPr>
          <a:xfrm>
            <a:off x="4099679" y="2508605"/>
            <a:ext cx="3626643" cy="2560320"/>
          </a:xfrm>
          <a:prstGeom prst="rect">
            <a:avLst/>
          </a:prstGeom>
          <a:noFill/>
          <a:ln>
            <a:noFill/>
          </a:ln>
        </p:spPr>
      </p:pic>
      <p:cxnSp>
        <p:nvCxnSpPr>
          <p:cNvPr id="92" name="Shape 92"/>
          <p:cNvCxnSpPr/>
          <p:nvPr/>
        </p:nvCxnSpPr>
        <p:spPr>
          <a:xfrm>
            <a:off x="3833300" y="2776075"/>
            <a:ext cx="3230100" cy="4929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Shape 97"/>
          <p:cNvSpPr/>
          <p:nvPr/>
        </p:nvSpPr>
        <p:spPr>
          <a:xfrm>
            <a:off x="5195025" y="1144125"/>
            <a:ext cx="3745500" cy="3741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txBox="1">
            <a:spLocks noGrp="1"/>
          </p:cNvSpPr>
          <p:nvPr>
            <p:ph type="title"/>
          </p:nvPr>
        </p:nvSpPr>
        <p:spPr>
          <a:xfrm>
            <a:off x="387900" y="458025"/>
            <a:ext cx="4771500" cy="686100"/>
          </a:xfrm>
          <a:prstGeom prst="rect">
            <a:avLst/>
          </a:prstGeom>
        </p:spPr>
        <p:txBody>
          <a:bodyPr lIns="91425" tIns="91425" rIns="91425" bIns="91425" anchor="b" anchorCtr="0">
            <a:noAutofit/>
          </a:bodyPr>
          <a:lstStyle/>
          <a:p>
            <a:pPr lvl="0" rtl="0">
              <a:spcBef>
                <a:spcPts val="0"/>
              </a:spcBef>
              <a:buNone/>
            </a:pPr>
            <a:r>
              <a:rPr lang="en">
                <a:solidFill>
                  <a:schemeClr val="dk2"/>
                </a:solidFill>
              </a:rPr>
              <a:t>What to submit to NPO</a:t>
            </a:r>
          </a:p>
        </p:txBody>
      </p:sp>
      <p:sp>
        <p:nvSpPr>
          <p:cNvPr id="99" name="Shape 99"/>
          <p:cNvSpPr txBox="1">
            <a:spLocks noGrp="1"/>
          </p:cNvSpPr>
          <p:nvPr>
            <p:ph type="body" idx="1"/>
          </p:nvPr>
        </p:nvSpPr>
        <p:spPr>
          <a:xfrm>
            <a:off x="387900" y="1340650"/>
            <a:ext cx="3983700" cy="3653700"/>
          </a:xfrm>
          <a:prstGeom prst="rect">
            <a:avLst/>
          </a:prstGeom>
        </p:spPr>
        <p:txBody>
          <a:bodyPr lIns="91425" tIns="91425" rIns="91425" bIns="91425" anchor="t" anchorCtr="0">
            <a:noAutofit/>
          </a:bodyPr>
          <a:lstStyle/>
          <a:p>
            <a:pPr marL="457200" lvl="0" indent="-228600" rtl="0">
              <a:spcBef>
                <a:spcPts val="0"/>
              </a:spcBef>
              <a:buClr>
                <a:schemeClr val="dk2"/>
              </a:buClr>
              <a:buAutoNum type="arabicPeriod"/>
            </a:pPr>
            <a:r>
              <a:rPr lang="en" dirty="0">
                <a:solidFill>
                  <a:schemeClr val="dk2"/>
                </a:solidFill>
              </a:rPr>
              <a:t>Consider this as a final draft of the rough draft</a:t>
            </a:r>
          </a:p>
          <a:p>
            <a:pPr marL="914400" lvl="1" indent="-228600" rtl="0">
              <a:spcBef>
                <a:spcPts val="0"/>
              </a:spcBef>
              <a:buClr>
                <a:schemeClr val="dk2"/>
              </a:buClr>
              <a:buAutoNum type="alphaLcPeriod"/>
            </a:pPr>
            <a:r>
              <a:rPr lang="en" dirty="0">
                <a:solidFill>
                  <a:schemeClr val="dk2"/>
                </a:solidFill>
              </a:rPr>
              <a:t>Comments and edits removed</a:t>
            </a:r>
          </a:p>
          <a:p>
            <a:pPr marL="914400" lvl="1" indent="-228600" rtl="0">
              <a:spcBef>
                <a:spcPts val="0"/>
              </a:spcBef>
              <a:buClr>
                <a:schemeClr val="dk2"/>
              </a:buClr>
              <a:buAutoNum type="alphaLcPeriod"/>
            </a:pPr>
            <a:r>
              <a:rPr lang="en" dirty="0">
                <a:solidFill>
                  <a:schemeClr val="dk2"/>
                </a:solidFill>
              </a:rPr>
              <a:t>Best version</a:t>
            </a:r>
          </a:p>
          <a:p>
            <a:pPr marL="914400" lvl="1" indent="-228600" rtl="0">
              <a:spcBef>
                <a:spcPts val="0"/>
              </a:spcBef>
              <a:buClr>
                <a:schemeClr val="dk2"/>
              </a:buClr>
              <a:buAutoNum type="alphaLcPeriod"/>
            </a:pPr>
            <a:r>
              <a:rPr lang="en" dirty="0">
                <a:solidFill>
                  <a:schemeClr val="dk2"/>
                </a:solidFill>
              </a:rPr>
              <a:t>Consistency</a:t>
            </a:r>
          </a:p>
          <a:p>
            <a:pPr marL="457200" lvl="0" indent="-228600" rtl="0">
              <a:spcBef>
                <a:spcPts val="0"/>
              </a:spcBef>
              <a:buClr>
                <a:schemeClr val="dk2"/>
              </a:buClr>
              <a:buAutoNum type="arabicPeriod"/>
            </a:pPr>
            <a:r>
              <a:rPr lang="en" dirty="0" smtClean="0">
                <a:solidFill>
                  <a:schemeClr val="dk2"/>
                </a:solidFill>
              </a:rPr>
              <a:t>Email </a:t>
            </a:r>
            <a:r>
              <a:rPr lang="en" dirty="0">
                <a:solidFill>
                  <a:schemeClr val="dk2"/>
                </a:solidFill>
              </a:rPr>
              <a:t>the project coordination team if you need to submit a deliverable late.</a:t>
            </a:r>
          </a:p>
        </p:txBody>
      </p:sp>
      <p:pic>
        <p:nvPicPr>
          <p:cNvPr id="100" name="Shape 100"/>
          <p:cNvPicPr preferRelativeResize="0"/>
          <p:nvPr/>
        </p:nvPicPr>
        <p:blipFill>
          <a:blip r:embed="rId4">
            <a:alphaModFix/>
          </a:blip>
          <a:stretch>
            <a:fillRect/>
          </a:stretch>
        </p:blipFill>
        <p:spPr>
          <a:xfrm>
            <a:off x="5239325" y="1193275"/>
            <a:ext cx="3653700" cy="365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6" name="Shape 106"/>
          <p:cNvSpPr txBox="1">
            <a:spLocks noGrp="1"/>
          </p:cNvSpPr>
          <p:nvPr>
            <p:ph type="title"/>
          </p:nvPr>
        </p:nvSpPr>
        <p:spPr>
          <a:xfrm>
            <a:off x="387900" y="458025"/>
            <a:ext cx="4771500" cy="686100"/>
          </a:xfrm>
          <a:prstGeom prst="rect">
            <a:avLst/>
          </a:prstGeom>
        </p:spPr>
        <p:txBody>
          <a:bodyPr lIns="91425" tIns="91425" rIns="91425" bIns="91425" anchor="b" anchorCtr="0">
            <a:noAutofit/>
          </a:bodyPr>
          <a:lstStyle/>
          <a:p>
            <a:pPr lvl="0" rtl="0">
              <a:spcBef>
                <a:spcPts val="0"/>
              </a:spcBef>
              <a:buNone/>
            </a:pPr>
            <a:r>
              <a:rPr lang="en">
                <a:solidFill>
                  <a:schemeClr val="dk2"/>
                </a:solidFill>
              </a:rPr>
              <a:t>How to submit to NPO</a:t>
            </a:r>
          </a:p>
        </p:txBody>
      </p:sp>
      <p:sp>
        <p:nvSpPr>
          <p:cNvPr id="2" name="TextBox 1"/>
          <p:cNvSpPr txBox="1"/>
          <p:nvPr/>
        </p:nvSpPr>
        <p:spPr>
          <a:xfrm>
            <a:off x="387900" y="1384420"/>
            <a:ext cx="4556334" cy="4231928"/>
          </a:xfrm>
          <a:prstGeom prst="rect">
            <a:avLst/>
          </a:prstGeom>
          <a:noFill/>
        </p:spPr>
        <p:txBody>
          <a:bodyPr wrap="square" rtlCol="0">
            <a:spAutoFit/>
          </a:bodyPr>
          <a:lstStyle/>
          <a:p>
            <a:pPr marL="342900" indent="-342900">
              <a:buAutoNum type="arabicPeriod"/>
            </a:pPr>
            <a:r>
              <a:rPr lang="en-US" sz="1800" dirty="0" smtClean="0">
                <a:solidFill>
                  <a:schemeClr val="bg1">
                    <a:lumMod val="75000"/>
                  </a:schemeClr>
                </a:solidFill>
                <a:latin typeface="Roboto" panose="020B0604020202020204" charset="0"/>
                <a:ea typeface="Roboto" panose="020B0604020202020204" charset="0"/>
                <a:cs typeface="Roboto" panose="020B0604020202020204" charset="0"/>
              </a:rPr>
              <a:t>E-mail to Tiffani </a:t>
            </a:r>
            <a:r>
              <a:rPr lang="en-US" sz="1800" b="1" dirty="0" smtClean="0">
                <a:solidFill>
                  <a:schemeClr val="bg1">
                    <a:lumMod val="75000"/>
                  </a:schemeClr>
                </a:solidFill>
                <a:latin typeface="Roboto" panose="020B0604020202020204" charset="0"/>
                <a:ea typeface="Roboto" panose="020B0604020202020204" charset="0"/>
                <a:cs typeface="Roboto" panose="020B0604020202020204" charset="0"/>
              </a:rPr>
              <a:t>AND </a:t>
            </a:r>
            <a:r>
              <a:rPr lang="en-US" sz="1800" dirty="0" smtClean="0">
                <a:solidFill>
                  <a:schemeClr val="bg1">
                    <a:lumMod val="75000"/>
                  </a:schemeClr>
                </a:solidFill>
                <a:latin typeface="Roboto" panose="020B0604020202020204" charset="0"/>
                <a:ea typeface="Roboto" panose="020B0604020202020204" charset="0"/>
                <a:cs typeface="Roboto" panose="020B0604020202020204" charset="0"/>
              </a:rPr>
              <a:t>DEVELOP PC:</a:t>
            </a:r>
          </a:p>
          <a:p>
            <a:pPr algn="ctr"/>
            <a:endParaRPr lang="en-US" dirty="0" smtClean="0">
              <a:solidFill>
                <a:schemeClr val="bg1">
                  <a:lumMod val="75000"/>
                </a:schemeClr>
              </a:solidFill>
              <a:latin typeface="Roboto" panose="020B0604020202020204" charset="0"/>
              <a:ea typeface="Roboto" panose="020B0604020202020204" charset="0"/>
              <a:cs typeface="Roboto" panose="020B0604020202020204" charset="0"/>
              <a:hlinkClick r:id="rId4"/>
            </a:endParaRPr>
          </a:p>
          <a:p>
            <a:pPr algn="ctr"/>
            <a:r>
              <a:rPr lang="en-US" dirty="0" smtClean="0">
                <a:solidFill>
                  <a:schemeClr val="bg1">
                    <a:lumMod val="75000"/>
                  </a:schemeClr>
                </a:solidFill>
                <a:latin typeface="Roboto" panose="020B0604020202020204" charset="0"/>
                <a:ea typeface="Roboto" panose="020B0604020202020204" charset="0"/>
                <a:cs typeface="Roboto" panose="020B0604020202020204" charset="0"/>
                <a:hlinkClick r:id="rId4"/>
              </a:rPr>
              <a:t>Tiffani.N.Miller@nasa.gov</a:t>
            </a:r>
            <a:endParaRPr lang="en-US" dirty="0">
              <a:solidFill>
                <a:schemeClr val="bg1">
                  <a:lumMod val="75000"/>
                </a:schemeClr>
              </a:solidFill>
              <a:latin typeface="Roboto" panose="020B0604020202020204" charset="0"/>
              <a:ea typeface="Roboto" panose="020B0604020202020204" charset="0"/>
              <a:cs typeface="Roboto" panose="020B0604020202020204" charset="0"/>
            </a:endParaRPr>
          </a:p>
          <a:p>
            <a:pPr lvl="3" algn="ctr"/>
            <a:r>
              <a:rPr lang="en-US" dirty="0" smtClean="0">
                <a:solidFill>
                  <a:schemeClr val="bg1">
                    <a:lumMod val="75000"/>
                  </a:schemeClr>
                </a:solidFill>
                <a:latin typeface="Roboto" panose="020B0604020202020204" charset="0"/>
                <a:ea typeface="Roboto" panose="020B0604020202020204" charset="0"/>
                <a:cs typeface="Roboto" panose="020B0604020202020204" charset="0"/>
                <a:hlinkClick r:id="rId5"/>
              </a:rPr>
              <a:t>DEVELOP.ProjectCoordination@gmail.com</a:t>
            </a:r>
            <a:endParaRPr lang="en-US" dirty="0" smtClean="0">
              <a:solidFill>
                <a:schemeClr val="bg1">
                  <a:lumMod val="75000"/>
                </a:schemeClr>
              </a:solidFill>
              <a:latin typeface="Roboto" panose="020B0604020202020204" charset="0"/>
              <a:ea typeface="Roboto" panose="020B0604020202020204" charset="0"/>
              <a:cs typeface="Roboto" panose="020B0604020202020204" charset="0"/>
            </a:endParaRPr>
          </a:p>
          <a:p>
            <a:pPr lvl="3"/>
            <a:endParaRPr lang="en-US" sz="1600" dirty="0">
              <a:solidFill>
                <a:schemeClr val="bg1">
                  <a:lumMod val="75000"/>
                </a:schemeClr>
              </a:solidFill>
              <a:latin typeface="Roboto" panose="020B0604020202020204" charset="0"/>
              <a:ea typeface="Roboto" panose="020B0604020202020204" charset="0"/>
              <a:cs typeface="Roboto" panose="020B0604020202020204" charset="0"/>
            </a:endParaRPr>
          </a:p>
          <a:p>
            <a:pPr marL="342900" indent="-342900">
              <a:buAutoNum type="arabicPeriod" startAt="2"/>
            </a:pPr>
            <a:r>
              <a:rPr lang="en-US" sz="1800" dirty="0" smtClean="0">
                <a:solidFill>
                  <a:schemeClr val="bg1">
                    <a:lumMod val="75000"/>
                  </a:schemeClr>
                </a:solidFill>
                <a:latin typeface="Roboto" panose="020B0604020202020204" charset="0"/>
                <a:ea typeface="Roboto" panose="020B0604020202020204" charset="0"/>
                <a:cs typeface="Roboto" panose="020B0604020202020204" charset="0"/>
              </a:rPr>
              <a:t>E-mail Subject:</a:t>
            </a:r>
          </a:p>
          <a:p>
            <a:pPr algn="ctr">
              <a:spcAft>
                <a:spcPts val="600"/>
              </a:spcAft>
            </a:pPr>
            <a:r>
              <a:rPr lang="en-US" sz="1600" dirty="0" smtClean="0">
                <a:solidFill>
                  <a:schemeClr val="bg1">
                    <a:lumMod val="75000"/>
                  </a:schemeClr>
                </a:solidFill>
                <a:latin typeface="Roboto" panose="020B0604020202020204" charset="0"/>
                <a:ea typeface="Roboto" panose="020B0604020202020204" charset="0"/>
                <a:cs typeface="Roboto" panose="020B0604020202020204" charset="0"/>
              </a:rPr>
              <a:t>Node, Project, Deliverable</a:t>
            </a:r>
          </a:p>
          <a:p>
            <a:endParaRPr lang="en-US" sz="1600" dirty="0" smtClean="0">
              <a:solidFill>
                <a:schemeClr val="bg1">
                  <a:lumMod val="75000"/>
                </a:schemeClr>
              </a:solidFill>
              <a:latin typeface="Roboto" panose="020B0604020202020204" charset="0"/>
              <a:ea typeface="Roboto" panose="020B0604020202020204" charset="0"/>
              <a:cs typeface="Roboto" panose="020B0604020202020204" charset="0"/>
            </a:endParaRPr>
          </a:p>
          <a:p>
            <a:pPr marL="342900" indent="-342900">
              <a:spcAft>
                <a:spcPts val="600"/>
              </a:spcAft>
              <a:buAutoNum type="arabicPeriod" startAt="3"/>
            </a:pPr>
            <a:r>
              <a:rPr lang="en-US" sz="1800" dirty="0" smtClean="0">
                <a:solidFill>
                  <a:schemeClr val="bg1">
                    <a:lumMod val="75000"/>
                  </a:schemeClr>
                </a:solidFill>
                <a:latin typeface="Roboto" panose="020B0604020202020204" charset="0"/>
                <a:ea typeface="Roboto" panose="020B0604020202020204" charset="0"/>
                <a:cs typeface="Roboto" panose="020B0604020202020204" charset="0"/>
              </a:rPr>
              <a:t>Proper file name:</a:t>
            </a:r>
          </a:p>
          <a:p>
            <a:pPr algn="ctr"/>
            <a:r>
              <a:rPr lang="en-US" dirty="0" smtClean="0">
                <a:solidFill>
                  <a:schemeClr val="bg1">
                    <a:lumMod val="75000"/>
                  </a:schemeClr>
                </a:solidFill>
                <a:latin typeface="Roboto" panose="020B0604020202020204" charset="0"/>
                <a:ea typeface="Roboto" panose="020B0604020202020204" charset="0"/>
                <a:cs typeface="Roboto" panose="020B0604020202020204" charset="0"/>
              </a:rPr>
              <a:t>2016Fall_NODE_ShortTitle_ProjectSummary_RD</a:t>
            </a:r>
            <a:endParaRPr lang="en-US" dirty="0" smtClean="0">
              <a:solidFill>
                <a:schemeClr val="bg1">
                  <a:lumMod val="75000"/>
                </a:schemeClr>
              </a:solidFill>
              <a:latin typeface="Roboto" panose="020B0604020202020204" charset="0"/>
              <a:ea typeface="Roboto" panose="020B0604020202020204" charset="0"/>
              <a:cs typeface="Roboto" panose="020B0604020202020204" charset="0"/>
            </a:endParaRPr>
          </a:p>
          <a:p>
            <a:endParaRPr lang="en-US" sz="1600" dirty="0">
              <a:solidFill>
                <a:schemeClr val="bg1">
                  <a:lumMod val="75000"/>
                </a:schemeClr>
              </a:solidFill>
              <a:latin typeface="Roboto" panose="020B0604020202020204" charset="0"/>
              <a:ea typeface="Roboto" panose="020B0604020202020204" charset="0"/>
              <a:cs typeface="Roboto" panose="020B0604020202020204" charset="0"/>
            </a:endParaRPr>
          </a:p>
          <a:p>
            <a:pPr marL="342900" indent="-342900">
              <a:spcAft>
                <a:spcPts val="600"/>
              </a:spcAft>
              <a:buAutoNum type="arabicPeriod" startAt="4"/>
            </a:pPr>
            <a:r>
              <a:rPr lang="en-US" sz="1800" dirty="0" err="1" smtClean="0">
                <a:solidFill>
                  <a:schemeClr val="bg1">
                    <a:lumMod val="75000"/>
                  </a:schemeClr>
                </a:solidFill>
                <a:latin typeface="Roboto" panose="020B0604020202020204" charset="0"/>
                <a:ea typeface="Roboto" panose="020B0604020202020204" charset="0"/>
                <a:cs typeface="Roboto" panose="020B0604020202020204" charset="0"/>
              </a:rPr>
              <a:t>DEVELOPedia</a:t>
            </a:r>
            <a:r>
              <a:rPr lang="en-US" sz="1800" dirty="0" smtClean="0">
                <a:solidFill>
                  <a:schemeClr val="bg1">
                    <a:lumMod val="75000"/>
                  </a:schemeClr>
                </a:solidFill>
                <a:latin typeface="Roboto" panose="020B0604020202020204" charset="0"/>
                <a:ea typeface="Roboto" panose="020B0604020202020204" charset="0"/>
                <a:cs typeface="Roboto" panose="020B0604020202020204" charset="0"/>
              </a:rPr>
              <a:t> templates:</a:t>
            </a:r>
            <a:endParaRPr lang="en-US" sz="1600" dirty="0" smtClean="0">
              <a:solidFill>
                <a:schemeClr val="bg1">
                  <a:lumMod val="75000"/>
                </a:schemeClr>
              </a:solidFill>
              <a:latin typeface="Roboto" panose="020B0604020202020204" charset="0"/>
              <a:ea typeface="Roboto" panose="020B0604020202020204" charset="0"/>
              <a:cs typeface="Roboto" panose="020B0604020202020204" charset="0"/>
            </a:endParaRPr>
          </a:p>
          <a:p>
            <a:pPr lvl="1" algn="ctr"/>
            <a:r>
              <a:rPr lang="en-US" sz="1600" dirty="0" smtClean="0">
                <a:solidFill>
                  <a:schemeClr val="bg1">
                    <a:lumMod val="75000"/>
                  </a:schemeClr>
                </a:solidFill>
                <a:latin typeface="Roboto" panose="020B0604020202020204" charset="0"/>
                <a:ea typeface="Roboto" panose="020B0604020202020204" charset="0"/>
                <a:cs typeface="Roboto" panose="020B0604020202020204" charset="0"/>
              </a:rPr>
              <a:t>Deliverables home page -&gt;</a:t>
            </a:r>
          </a:p>
          <a:p>
            <a:pPr lvl="1" algn="ctr"/>
            <a:r>
              <a:rPr lang="en-US" sz="1600" dirty="0" smtClean="0">
                <a:solidFill>
                  <a:schemeClr val="bg1">
                    <a:lumMod val="75000"/>
                  </a:schemeClr>
                </a:solidFill>
                <a:latin typeface="Roboto" panose="020B0604020202020204" charset="0"/>
                <a:ea typeface="Roboto" panose="020B0604020202020204" charset="0"/>
                <a:cs typeface="Roboto" panose="020B0604020202020204" charset="0"/>
              </a:rPr>
              <a:t>Project Summary page</a:t>
            </a:r>
          </a:p>
          <a:p>
            <a:pPr marL="342900" indent="-342900">
              <a:buAutoNum type="arabicPeriod"/>
            </a:pPr>
            <a:endParaRPr lang="en-US" dirty="0"/>
          </a:p>
          <a:p>
            <a:pPr marL="342900" indent="-342900">
              <a:buAutoNum type="arabicPeriod"/>
            </a:pPr>
            <a:endParaRPr lang="en-US" dirty="0"/>
          </a:p>
        </p:txBody>
      </p:sp>
      <p:pic>
        <p:nvPicPr>
          <p:cNvPr id="3" name="Picture 2"/>
          <p:cNvPicPr>
            <a:picLocks noChangeAspect="1"/>
          </p:cNvPicPr>
          <p:nvPr/>
        </p:nvPicPr>
        <p:blipFill>
          <a:blip r:embed="rId6"/>
          <a:stretch>
            <a:fillRect/>
          </a:stretch>
        </p:blipFill>
        <p:spPr>
          <a:xfrm>
            <a:off x="4650734" y="1691918"/>
            <a:ext cx="4342503" cy="3200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chemeClr val="dk2"/>
                </a:solidFill>
              </a:rPr>
              <a:t>Common Errors</a:t>
            </a:r>
          </a:p>
        </p:txBody>
      </p:sp>
      <p:pic>
        <p:nvPicPr>
          <p:cNvPr id="113" name="Shape 113"/>
          <p:cNvPicPr preferRelativeResize="0"/>
          <p:nvPr/>
        </p:nvPicPr>
        <p:blipFill>
          <a:blip r:embed="rId4">
            <a:alphaModFix/>
          </a:blip>
          <a:stretch>
            <a:fillRect/>
          </a:stretch>
        </p:blipFill>
        <p:spPr>
          <a:xfrm>
            <a:off x="7824344" y="-11344"/>
            <a:ext cx="1319661" cy="5143499"/>
          </a:xfrm>
          <a:prstGeom prst="rect">
            <a:avLst/>
          </a:prstGeom>
          <a:noFill/>
          <a:ln>
            <a:noFill/>
          </a:ln>
        </p:spPr>
      </p:pic>
      <p:sp>
        <p:nvSpPr>
          <p:cNvPr id="114" name="Shape 114"/>
          <p:cNvSpPr txBox="1">
            <a:spLocks noGrp="1"/>
          </p:cNvSpPr>
          <p:nvPr>
            <p:ph type="body" idx="1"/>
          </p:nvPr>
        </p:nvSpPr>
        <p:spPr>
          <a:xfrm>
            <a:off x="387900" y="1489825"/>
            <a:ext cx="8368200" cy="3421500"/>
          </a:xfrm>
          <a:prstGeom prst="rect">
            <a:avLst/>
          </a:prstGeom>
        </p:spPr>
        <p:txBody>
          <a:bodyPr lIns="91425" tIns="91425" rIns="91425" bIns="91425" anchor="t" anchorCtr="0">
            <a:noAutofit/>
          </a:bodyPr>
          <a:lstStyle/>
          <a:p>
            <a:pPr lvl="0">
              <a:lnSpc>
                <a:spcPct val="150000"/>
              </a:lnSpc>
              <a:spcBef>
                <a:spcPts val="0"/>
              </a:spcBef>
              <a:spcAft>
                <a:spcPts val="0"/>
              </a:spcAft>
              <a:buNone/>
            </a:pPr>
            <a:r>
              <a:rPr lang="en">
                <a:solidFill>
                  <a:schemeClr val="dk2"/>
                </a:solidFill>
              </a:rPr>
              <a:t>Check the Deliverables Checklist for a complete list</a:t>
            </a:r>
          </a:p>
          <a:p>
            <a:pPr marL="457200" lvl="0" indent="-228600" rtl="0">
              <a:lnSpc>
                <a:spcPct val="150000"/>
              </a:lnSpc>
              <a:spcBef>
                <a:spcPts val="0"/>
              </a:spcBef>
              <a:spcAft>
                <a:spcPts val="0"/>
              </a:spcAft>
              <a:buClr>
                <a:schemeClr val="dk2"/>
              </a:buClr>
            </a:pPr>
            <a:r>
              <a:rPr lang="en">
                <a:solidFill>
                  <a:schemeClr val="dk2"/>
                </a:solidFill>
              </a:rPr>
              <a:t>Plural vs. Singular (i.e. National Application</a:t>
            </a:r>
            <a:r>
              <a:rPr lang="en">
                <a:solidFill>
                  <a:srgbClr val="FF0000"/>
                </a:solidFill>
              </a:rPr>
              <a:t>s</a:t>
            </a:r>
            <a:r>
              <a:rPr lang="en">
                <a:solidFill>
                  <a:schemeClr val="dk2"/>
                </a:solidFill>
              </a:rPr>
              <a:t> Addressed: Climate)</a:t>
            </a:r>
          </a:p>
          <a:p>
            <a:pPr marL="457200" lvl="0" indent="-228600" rtl="0">
              <a:lnSpc>
                <a:spcPct val="150000"/>
              </a:lnSpc>
              <a:spcBef>
                <a:spcPts val="0"/>
              </a:spcBef>
              <a:spcAft>
                <a:spcPts val="0"/>
              </a:spcAft>
              <a:buClr>
                <a:schemeClr val="dk2"/>
              </a:buClr>
            </a:pPr>
            <a:r>
              <a:rPr lang="en">
                <a:solidFill>
                  <a:schemeClr val="dk2"/>
                </a:solidFill>
              </a:rPr>
              <a:t>Google Docs</a:t>
            </a:r>
          </a:p>
          <a:p>
            <a:pPr marL="457200" lvl="0" indent="-228600">
              <a:lnSpc>
                <a:spcPct val="150000"/>
              </a:lnSpc>
              <a:spcBef>
                <a:spcPts val="0"/>
              </a:spcBef>
              <a:spcAft>
                <a:spcPts val="0"/>
              </a:spcAft>
              <a:buClr>
                <a:schemeClr val="dk2"/>
              </a:buClr>
            </a:pPr>
            <a:r>
              <a:rPr lang="en">
                <a:solidFill>
                  <a:schemeClr val="dk2"/>
                </a:solidFill>
              </a:rPr>
              <a:t>EOS vs. EOs</a:t>
            </a:r>
          </a:p>
          <a:p>
            <a:pPr marL="457200" lvl="0" indent="-228600">
              <a:lnSpc>
                <a:spcPct val="150000"/>
              </a:lnSpc>
              <a:spcBef>
                <a:spcPts val="0"/>
              </a:spcBef>
              <a:spcAft>
                <a:spcPts val="0"/>
              </a:spcAft>
              <a:buClr>
                <a:schemeClr val="dk2"/>
              </a:buClr>
            </a:pPr>
            <a:r>
              <a:rPr lang="en" i="1">
                <a:solidFill>
                  <a:schemeClr val="dk2"/>
                </a:solidFill>
              </a:rPr>
              <a:t>in situ</a:t>
            </a:r>
            <a:r>
              <a:rPr lang="en">
                <a:solidFill>
                  <a:schemeClr val="dk2"/>
                </a:solidFill>
              </a:rPr>
              <a:t> NOT in-situ</a:t>
            </a:r>
          </a:p>
          <a:p>
            <a:pPr marL="457200" lvl="0" indent="-228600" rtl="0">
              <a:lnSpc>
                <a:spcPct val="150000"/>
              </a:lnSpc>
              <a:spcBef>
                <a:spcPts val="0"/>
              </a:spcBef>
              <a:spcAft>
                <a:spcPts val="0"/>
              </a:spcAft>
              <a:buClr>
                <a:schemeClr val="dk2"/>
              </a:buClr>
            </a:pPr>
            <a:r>
              <a:rPr lang="en">
                <a:solidFill>
                  <a:schemeClr val="dk2"/>
                </a:solidFill>
              </a:rPr>
              <a:t>Nomenclature </a:t>
            </a:r>
          </a:p>
          <a:p>
            <a:pPr marL="457200" lvl="0" indent="-228600" rtl="0">
              <a:lnSpc>
                <a:spcPct val="150000"/>
              </a:lnSpc>
              <a:spcBef>
                <a:spcPts val="0"/>
              </a:spcBef>
              <a:spcAft>
                <a:spcPts val="0"/>
              </a:spcAft>
              <a:buClr>
                <a:schemeClr val="dk2"/>
              </a:buClr>
            </a:pPr>
            <a:r>
              <a:rPr lang="en">
                <a:solidFill>
                  <a:schemeClr val="dk2"/>
                </a:solidFill>
              </a:rPr>
              <a:t>Passive voice</a:t>
            </a:r>
          </a:p>
          <a:p>
            <a:pPr marL="457200" lvl="0" indent="-228600" rtl="0">
              <a:lnSpc>
                <a:spcPct val="150000"/>
              </a:lnSpc>
              <a:spcBef>
                <a:spcPts val="0"/>
              </a:spcBef>
              <a:spcAft>
                <a:spcPts val="0"/>
              </a:spcAft>
              <a:buClr>
                <a:schemeClr val="dk2"/>
              </a:buClr>
            </a:pPr>
            <a:r>
              <a:rPr lang="en">
                <a:solidFill>
                  <a:schemeClr val="dk2"/>
                </a:solidFill>
              </a:rPr>
              <a:t>Too many “voices” (styles of writing)</a:t>
            </a:r>
          </a:p>
        </p:txBody>
      </p:sp>
      <p:pic>
        <p:nvPicPr>
          <p:cNvPr id="115" name="Shape 115"/>
          <p:cNvPicPr preferRelativeResize="0"/>
          <p:nvPr/>
        </p:nvPicPr>
        <p:blipFill>
          <a:blip r:embed="rId5">
            <a:alphaModFix/>
          </a:blip>
          <a:stretch>
            <a:fillRect/>
          </a:stretch>
        </p:blipFill>
        <p:spPr>
          <a:xfrm>
            <a:off x="5943746" y="0"/>
            <a:ext cx="2093224" cy="1368400"/>
          </a:xfrm>
          <a:prstGeom prst="rect">
            <a:avLst/>
          </a:prstGeom>
          <a:noFill/>
          <a:ln>
            <a:noFill/>
          </a:ln>
        </p:spPr>
      </p:pic>
      <p:cxnSp>
        <p:nvCxnSpPr>
          <p:cNvPr id="116" name="Shape 116"/>
          <p:cNvCxnSpPr/>
          <p:nvPr/>
        </p:nvCxnSpPr>
        <p:spPr>
          <a:xfrm rot="10800000" flipH="1">
            <a:off x="2667875" y="2366650"/>
            <a:ext cx="5232600" cy="1421100"/>
          </a:xfrm>
          <a:prstGeom prst="straightConnector1">
            <a:avLst/>
          </a:prstGeom>
          <a:noFill/>
          <a:ln w="9525" cap="flat" cmpd="sng">
            <a:solidFill>
              <a:schemeClr val="dk2"/>
            </a:solidFill>
            <a:prstDash val="solid"/>
            <a:round/>
            <a:headEnd type="none" w="lg" len="lg"/>
            <a:tailEnd type="triangle" w="lg" len="lg"/>
          </a:ln>
        </p:spPr>
      </p:cxnSp>
      <p:sp>
        <p:nvSpPr>
          <p:cNvPr id="117" name="Shape 117"/>
          <p:cNvSpPr txBox="1"/>
          <p:nvPr/>
        </p:nvSpPr>
        <p:spPr>
          <a:xfrm>
            <a:off x="3220875" y="3753175"/>
            <a:ext cx="4603500" cy="6861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 sz="1200">
                <a:solidFill>
                  <a:schemeClr val="lt1"/>
                </a:solidFill>
                <a:latin typeface="Calibri"/>
                <a:ea typeface="Calibri"/>
                <a:cs typeface="Calibri"/>
                <a:sym typeface="Calibri"/>
              </a:rPr>
              <a:t>For example: </a:t>
            </a:r>
          </a:p>
          <a:p>
            <a:pPr lvl="0" rtl="0">
              <a:lnSpc>
                <a:spcPct val="90000"/>
              </a:lnSpc>
              <a:spcBef>
                <a:spcPts val="0"/>
              </a:spcBef>
              <a:buNone/>
            </a:pPr>
            <a:r>
              <a:rPr lang="en" sz="1200">
                <a:solidFill>
                  <a:schemeClr val="lt1"/>
                </a:solidFill>
                <a:latin typeface="Calibri"/>
                <a:ea typeface="Calibri"/>
                <a:cs typeface="Calibri"/>
                <a:sym typeface="Calibri"/>
              </a:rPr>
              <a:t>The watershed was contaminated by the agricultural runoff (passive).</a:t>
            </a:r>
          </a:p>
          <a:p>
            <a:pPr lvl="0" rtl="0">
              <a:lnSpc>
                <a:spcPct val="90000"/>
              </a:lnSpc>
              <a:spcBef>
                <a:spcPts val="0"/>
              </a:spcBef>
              <a:buNone/>
            </a:pPr>
            <a:r>
              <a:rPr lang="en" sz="1200">
                <a:solidFill>
                  <a:schemeClr val="lt1"/>
                </a:solidFill>
                <a:latin typeface="Calibri"/>
                <a:ea typeface="Calibri"/>
                <a:cs typeface="Calibri"/>
                <a:sym typeface="Calibri"/>
              </a:rPr>
              <a:t>Agricultural runoff contaminated the watershed (active).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solidFill>
                  <a:schemeClr val="dk2"/>
                </a:solidFill>
              </a:rPr>
              <a:t>Common Errors Continued</a:t>
            </a:r>
          </a:p>
        </p:txBody>
      </p:sp>
      <p:sp>
        <p:nvSpPr>
          <p:cNvPr id="123" name="Shape 123"/>
          <p:cNvSpPr txBox="1">
            <a:spLocks noGrp="1"/>
          </p:cNvSpPr>
          <p:nvPr>
            <p:ph type="body" idx="1"/>
          </p:nvPr>
        </p:nvSpPr>
        <p:spPr>
          <a:xfrm>
            <a:off x="387900" y="1489825"/>
            <a:ext cx="8368200" cy="3421500"/>
          </a:xfrm>
          <a:prstGeom prst="rect">
            <a:avLst/>
          </a:prstGeom>
        </p:spPr>
        <p:txBody>
          <a:bodyPr lIns="91425" tIns="91425" rIns="91425" bIns="91425" anchor="t" anchorCtr="0">
            <a:noAutofit/>
          </a:bodyPr>
          <a:lstStyle/>
          <a:p>
            <a:pPr lvl="0" rtl="0">
              <a:lnSpc>
                <a:spcPct val="150000"/>
              </a:lnSpc>
              <a:spcBef>
                <a:spcPts val="0"/>
              </a:spcBef>
              <a:spcAft>
                <a:spcPts val="0"/>
              </a:spcAft>
              <a:buNone/>
            </a:pPr>
            <a:r>
              <a:rPr lang="en">
                <a:solidFill>
                  <a:schemeClr val="dk2"/>
                </a:solidFill>
              </a:rPr>
              <a:t>Subtitles</a:t>
            </a:r>
          </a:p>
          <a:p>
            <a:pPr marL="457200" lvl="0" indent="-228600" rtl="0">
              <a:lnSpc>
                <a:spcPct val="150000"/>
              </a:lnSpc>
              <a:spcBef>
                <a:spcPts val="0"/>
              </a:spcBef>
              <a:spcAft>
                <a:spcPts val="0"/>
              </a:spcAft>
              <a:buClr>
                <a:schemeClr val="dk2"/>
              </a:buClr>
            </a:pPr>
            <a:r>
              <a:rPr lang="en">
                <a:solidFill>
                  <a:schemeClr val="dk2"/>
                </a:solidFill>
              </a:rPr>
              <a:t>Include “utilizing (or other active verb) NASA Earth observations to…”</a:t>
            </a:r>
          </a:p>
          <a:p>
            <a:pPr marL="457200" lvl="0" indent="-228600" rtl="0">
              <a:lnSpc>
                <a:spcPct val="150000"/>
              </a:lnSpc>
              <a:spcBef>
                <a:spcPts val="0"/>
              </a:spcBef>
              <a:spcAft>
                <a:spcPts val="0"/>
              </a:spcAft>
              <a:buClr>
                <a:schemeClr val="dk2"/>
              </a:buClr>
            </a:pPr>
            <a:r>
              <a:rPr lang="en">
                <a:solidFill>
                  <a:schemeClr val="dk2"/>
                </a:solidFill>
              </a:rPr>
              <a:t>Not just research oriented, but also application oriented</a:t>
            </a:r>
          </a:p>
          <a:p>
            <a:pPr marL="457200" lvl="0" indent="-228600" rtl="0">
              <a:lnSpc>
                <a:spcPct val="150000"/>
              </a:lnSpc>
              <a:spcBef>
                <a:spcPts val="0"/>
              </a:spcBef>
              <a:spcAft>
                <a:spcPts val="0"/>
              </a:spcAft>
              <a:buClr>
                <a:schemeClr val="dk2"/>
              </a:buClr>
            </a:pPr>
            <a:r>
              <a:rPr lang="en">
                <a:solidFill>
                  <a:schemeClr val="dk2"/>
                </a:solidFill>
              </a:rPr>
              <a:t>Try to include/answer:</a:t>
            </a:r>
          </a:p>
          <a:p>
            <a:pPr marL="1371600" lvl="1" indent="-228600" rtl="0">
              <a:lnSpc>
                <a:spcPct val="150000"/>
              </a:lnSpc>
              <a:spcBef>
                <a:spcPts val="0"/>
              </a:spcBef>
              <a:spcAft>
                <a:spcPts val="0"/>
              </a:spcAft>
              <a:buClr>
                <a:schemeClr val="dk2"/>
              </a:buClr>
            </a:pPr>
            <a:r>
              <a:rPr lang="en">
                <a:solidFill>
                  <a:schemeClr val="dk2"/>
                </a:solidFill>
              </a:rPr>
              <a:t>What impact is this research going to make?</a:t>
            </a:r>
          </a:p>
          <a:p>
            <a:pPr marL="1371600" lvl="1" indent="-228600" rtl="0">
              <a:lnSpc>
                <a:spcPct val="150000"/>
              </a:lnSpc>
              <a:spcBef>
                <a:spcPts val="0"/>
              </a:spcBef>
              <a:spcAft>
                <a:spcPts val="0"/>
              </a:spcAft>
              <a:buClr>
                <a:schemeClr val="dk2"/>
              </a:buClr>
            </a:pPr>
            <a:r>
              <a:rPr lang="en">
                <a:solidFill>
                  <a:schemeClr val="dk2"/>
                </a:solidFill>
              </a:rPr>
              <a:t>What will the results be used for?</a:t>
            </a:r>
          </a:p>
          <a:p>
            <a:pPr marL="1371600" lvl="1" indent="-228600" rtl="0">
              <a:lnSpc>
                <a:spcPct val="150000"/>
              </a:lnSpc>
              <a:spcBef>
                <a:spcPts val="0"/>
              </a:spcBef>
              <a:spcAft>
                <a:spcPts val="0"/>
              </a:spcAft>
              <a:buClr>
                <a:schemeClr val="dk2"/>
              </a:buClr>
            </a:pPr>
            <a:r>
              <a:rPr lang="en">
                <a:solidFill>
                  <a:schemeClr val="dk2"/>
                </a:solidFill>
              </a:rPr>
              <a:t>How will it affect a policy or decision?</a:t>
            </a:r>
          </a:p>
          <a:p>
            <a:pPr marL="914400" lvl="0" indent="-228600" rtl="0">
              <a:lnSpc>
                <a:spcPct val="150000"/>
              </a:lnSpc>
              <a:spcBef>
                <a:spcPts val="0"/>
              </a:spcBef>
              <a:spcAft>
                <a:spcPts val="0"/>
              </a:spcAft>
              <a:buClr>
                <a:schemeClr val="dk2"/>
              </a:buClr>
            </a:pPr>
            <a:r>
              <a:rPr lang="en">
                <a:solidFill>
                  <a:schemeClr val="dk2"/>
                </a:solidFill>
              </a:rPr>
              <a:t>Not just “studying drought”, but rather </a:t>
            </a:r>
            <a:r>
              <a:rPr lang="en" i="1">
                <a:solidFill>
                  <a:schemeClr val="dk2"/>
                </a:solidFill>
              </a:rPr>
              <a:t>how</a:t>
            </a:r>
            <a:r>
              <a:rPr lang="en">
                <a:solidFill>
                  <a:schemeClr val="dk2"/>
                </a:solidFill>
              </a:rPr>
              <a:t> studying drought will help your partner make an informed decision</a:t>
            </a:r>
          </a:p>
        </p:txBody>
      </p:sp>
      <p:pic>
        <p:nvPicPr>
          <p:cNvPr id="124" name="Shape 124"/>
          <p:cNvPicPr preferRelativeResize="0"/>
          <p:nvPr/>
        </p:nvPicPr>
        <p:blipFill>
          <a:blip r:embed="rId4">
            <a:alphaModFix/>
          </a:blip>
          <a:stretch>
            <a:fillRect/>
          </a:stretch>
        </p:blipFill>
        <p:spPr>
          <a:xfrm>
            <a:off x="5943746" y="0"/>
            <a:ext cx="2093224" cy="136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4511950" y="915375"/>
            <a:ext cx="4386900" cy="33159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4562475" y="962025"/>
            <a:ext cx="4286250" cy="3219450"/>
          </a:xfrm>
          <a:prstGeom prst="rect">
            <a:avLst/>
          </a:prstGeom>
          <a:noFill/>
          <a:ln>
            <a:noFill/>
          </a:ln>
        </p:spPr>
      </p:pic>
      <p:sp>
        <p:nvSpPr>
          <p:cNvPr id="131" name="Shape 131"/>
          <p:cNvSpPr txBox="1">
            <a:spLocks noGrp="1"/>
          </p:cNvSpPr>
          <p:nvPr>
            <p:ph type="title"/>
          </p:nvPr>
        </p:nvSpPr>
        <p:spPr>
          <a:xfrm>
            <a:off x="490250" y="526350"/>
            <a:ext cx="3958500" cy="4090800"/>
          </a:xfrm>
          <a:prstGeom prst="rect">
            <a:avLst/>
          </a:prstGeom>
        </p:spPr>
        <p:txBody>
          <a:bodyPr lIns="91425" tIns="91425" rIns="91425" bIns="91425" anchor="ctr" anchorCtr="0">
            <a:noAutofit/>
          </a:bodyPr>
          <a:lstStyle/>
          <a:p>
            <a:pPr lvl="0">
              <a:spcBef>
                <a:spcPts val="0"/>
              </a:spcBef>
              <a:buNone/>
            </a:pPr>
            <a:r>
              <a:rPr lang="en"/>
              <a:t>Questions?</a:t>
            </a:r>
          </a:p>
        </p:txBody>
      </p:sp>
      <p:sp>
        <p:nvSpPr>
          <p:cNvPr id="132" name="Shape 132"/>
          <p:cNvSpPr/>
          <p:nvPr/>
        </p:nvSpPr>
        <p:spPr>
          <a:xfrm>
            <a:off x="6496350" y="2361700"/>
            <a:ext cx="767100" cy="191700"/>
          </a:xfrm>
          <a:prstGeom prst="roundRect">
            <a:avLst>
              <a:gd name="adj" fmla="val 16667"/>
            </a:avLst>
          </a:prstGeom>
          <a:noFill/>
          <a:ln w="9525" cap="flat" cmpd="sng">
            <a:solidFill>
              <a:srgbClr val="E6913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1661</Words>
  <Application>Microsoft Office PowerPoint</Application>
  <PresentationFormat>On-screen Show (16:9)</PresentationFormat>
  <Paragraphs>113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Roboto</vt:lpstr>
      <vt:lpstr>Calibri</vt:lpstr>
      <vt:lpstr>Roboto Slab</vt:lpstr>
      <vt:lpstr>Arial</vt:lpstr>
      <vt:lpstr>Noto Sans Symbols</vt:lpstr>
      <vt:lpstr>marina</vt:lpstr>
      <vt:lpstr>Best Practices &amp; Tips: Project Summary</vt:lpstr>
      <vt:lpstr>What is the purpose of a Project Summary?</vt:lpstr>
      <vt:lpstr>Abstract Tips</vt:lpstr>
      <vt:lpstr>Software Release</vt:lpstr>
      <vt:lpstr>What to submit to NPO</vt:lpstr>
      <vt:lpstr>How to submit to NPO</vt:lpstr>
      <vt:lpstr>Common Errors</vt:lpstr>
      <vt:lpstr>Common Errors Continued</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&amp; Tips: Project Summary</dc:title>
  <dc:creator>Clayton, Amanda L. (LARC)[SSAI DEVELOP]</dc:creator>
  <cp:lastModifiedBy>Clayton, Amanda L. (LARC)[SSAI DEVELOP]</cp:lastModifiedBy>
  <cp:revision>4</cp:revision>
  <dcterms:modified xsi:type="dcterms:W3CDTF">2016-09-20T17:26:43Z</dcterms:modified>
</cp:coreProperties>
</file>