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77" r:id="rId4"/>
    <p:sldId id="260" r:id="rId5"/>
    <p:sldId id="262" r:id="rId6"/>
    <p:sldId id="261" r:id="rId7"/>
    <p:sldId id="269" r:id="rId8"/>
    <p:sldId id="276" r:id="rId9"/>
    <p:sldId id="263" r:id="rId10"/>
    <p:sldId id="271" r:id="rId11"/>
    <p:sldId id="264" r:id="rId12"/>
    <p:sldId id="274" r:id="rId13"/>
    <p:sldId id="278" r:id="rId14"/>
    <p:sldId id="275"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dan, Juanito J. (ARC-SGE)[SSAI DEVELOP]" initials="AJJ(D" lastIdx="7" clrIdx="0">
    <p:extLst>
      <p:ext uri="{19B8F6BF-5375-455C-9EA6-DF929625EA0E}">
        <p15:presenceInfo xmlns:p15="http://schemas.microsoft.com/office/powerpoint/2012/main" userId="S-1-5-21-330711430-3775241029-4075259233-823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a:srgbClr val="3C3A69"/>
    <a:srgbClr val="2D264F"/>
    <a:srgbClr val="18133C"/>
    <a:srgbClr val="485870"/>
    <a:srgbClr val="3F3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81645" autoAdjust="0"/>
  </p:normalViewPr>
  <p:slideViewPr>
    <p:cSldViewPr snapToGrid="0">
      <p:cViewPr varScale="1">
        <p:scale>
          <a:sx n="68" d="100"/>
          <a:sy n="68" d="100"/>
        </p:scale>
        <p:origin x="4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custT="1"/>
      <dgm:spPr/>
      <dgm:t>
        <a:bodyPr/>
        <a:lstStyle/>
        <a:p>
          <a:r>
            <a:rPr lang="en-US" sz="2400" dirty="0" smtClean="0"/>
            <a:t>NPO</a:t>
          </a:r>
          <a:endParaRPr lang="en-US" sz="2400" dirty="0"/>
        </a:p>
      </dgm:t>
    </dgm:pt>
    <dgm:pt modelId="{F986E1DA-1DE9-49D1-974C-DA2C1E1EDEE0}" type="parTrans" cxnId="{31C359DB-41E0-40E9-A0EF-A1EB02A00CF1}">
      <dgm:prSet/>
      <dgm:spPr/>
      <dgm:t>
        <a:bodyPr/>
        <a:lstStyle/>
        <a:p>
          <a:endParaRPr lang="en-US" sz="1600"/>
        </a:p>
      </dgm:t>
    </dgm:pt>
    <dgm:pt modelId="{6BF1AD79-F94C-4F6B-9E15-816DFFCD8409}" type="sibTrans" cxnId="{31C359DB-41E0-40E9-A0EF-A1EB02A00CF1}">
      <dgm:prSet/>
      <dgm:spPr/>
      <dgm:t>
        <a:bodyPr/>
        <a:lstStyle/>
        <a:p>
          <a:endParaRPr lang="en-US" sz="1600"/>
        </a:p>
      </dgm:t>
    </dgm:pt>
    <dgm:pt modelId="{A748C7D6-C850-4C9C-866A-F95C2FB83DB9}">
      <dgm:prSet phldrT="[Text]" custT="1"/>
      <dgm:spPr/>
      <dgm:t>
        <a:bodyPr/>
        <a:lstStyle/>
        <a:p>
          <a:r>
            <a:rPr lang="en-US" sz="2400" dirty="0" smtClean="0"/>
            <a:t>Senior Fellows</a:t>
          </a:r>
          <a:endParaRPr lang="en-US" sz="2400" dirty="0"/>
        </a:p>
      </dgm:t>
    </dgm:pt>
    <dgm:pt modelId="{2C3468B2-7FA6-46AD-88B7-D9942AD92C67}" type="parTrans" cxnId="{8FB32821-82A8-4121-8CB5-D89183EA4059}">
      <dgm:prSet/>
      <dgm:spPr/>
      <dgm:t>
        <a:bodyPr/>
        <a:lstStyle/>
        <a:p>
          <a:endParaRPr lang="en-US" sz="1600"/>
        </a:p>
      </dgm:t>
    </dgm:pt>
    <dgm:pt modelId="{11D1BF9E-663E-4C2A-8CFB-9ED789EEC905}" type="sibTrans" cxnId="{8FB32821-82A8-4121-8CB5-D89183EA4059}">
      <dgm:prSet/>
      <dgm:spPr/>
      <dgm:t>
        <a:bodyPr/>
        <a:lstStyle/>
        <a:p>
          <a:endParaRPr lang="en-US" sz="1600"/>
        </a:p>
      </dgm:t>
    </dgm:pt>
    <dgm:pt modelId="{980D7366-D1E8-4048-AA7D-7D34FDF4C92A}">
      <dgm:prSet phldrT="[Text]" custT="1"/>
      <dgm:spPr/>
      <dgm:t>
        <a:bodyPr/>
        <a:lstStyle/>
        <a:p>
          <a:r>
            <a:rPr lang="en-US" sz="2400" dirty="0" smtClean="0"/>
            <a:t>Fellows </a:t>
          </a:r>
          <a:endParaRPr lang="en-US" sz="2400" dirty="0"/>
        </a:p>
      </dgm:t>
    </dgm:pt>
    <dgm:pt modelId="{DE7DE594-4270-41FE-9403-8C8719994F96}" type="parTrans" cxnId="{442F8A03-5CBF-461C-98C7-43D9D161450A}">
      <dgm:prSet/>
      <dgm:spPr/>
      <dgm:t>
        <a:bodyPr/>
        <a:lstStyle/>
        <a:p>
          <a:endParaRPr lang="en-US" sz="1600"/>
        </a:p>
      </dgm:t>
    </dgm:pt>
    <dgm:pt modelId="{06C8175F-7B6C-47DE-A5E1-D733C64A176C}" type="sibTrans" cxnId="{442F8A03-5CBF-461C-98C7-43D9D161450A}">
      <dgm:prSet/>
      <dgm:spPr/>
      <dgm:t>
        <a:bodyPr/>
        <a:lstStyle/>
        <a:p>
          <a:endParaRPr lang="en-US" sz="1600"/>
        </a:p>
      </dgm:t>
    </dgm:pt>
    <dgm:pt modelId="{A4046585-00C3-4AAD-992E-D68F33423B35}">
      <dgm:prSet phldrT="[Text]" custT="1"/>
      <dgm:spPr/>
      <dgm:t>
        <a:bodyPr/>
        <a:lstStyle/>
        <a:p>
          <a:r>
            <a:rPr lang="en-US" sz="2400" dirty="0" smtClean="0"/>
            <a:t>Center Leads</a:t>
          </a:r>
          <a:endParaRPr lang="en-US" sz="2400" dirty="0"/>
        </a:p>
      </dgm:t>
    </dgm:pt>
    <dgm:pt modelId="{84C16532-8B4E-40FE-8242-D7958226E17B}" type="parTrans" cxnId="{F8C52E5D-CFDE-4D66-9EC7-F0A5999A0EF6}">
      <dgm:prSet/>
      <dgm:spPr/>
      <dgm:t>
        <a:bodyPr/>
        <a:lstStyle/>
        <a:p>
          <a:endParaRPr lang="en-US" sz="1600"/>
        </a:p>
      </dgm:t>
    </dgm:pt>
    <dgm:pt modelId="{9A21AB92-A8EC-489A-BD2C-8F9EE059D154}" type="sibTrans" cxnId="{F8C52E5D-CFDE-4D66-9EC7-F0A5999A0EF6}">
      <dgm:prSet/>
      <dgm:spPr/>
      <dgm:t>
        <a:bodyPr/>
        <a:lstStyle/>
        <a:p>
          <a:endParaRPr lang="en-US" sz="1600"/>
        </a:p>
      </dgm:t>
    </dgm:pt>
    <dgm:pt modelId="{D3ABEB23-F121-4C0D-B08F-6CFB5BA3F9FD}">
      <dgm:prSet phldrT="[Text]" custT="1"/>
      <dgm:spPr/>
      <dgm:t>
        <a:bodyPr/>
        <a:lstStyle/>
        <a:p>
          <a:r>
            <a:rPr lang="en-US" sz="2400" dirty="0" smtClean="0"/>
            <a:t>Participants</a:t>
          </a:r>
          <a:endParaRPr lang="en-US" sz="2400" dirty="0"/>
        </a:p>
      </dgm:t>
    </dgm:pt>
    <dgm:pt modelId="{10F761BB-118A-4321-B985-80A77F0734C2}" type="parTrans" cxnId="{E93C3A20-FCDA-473B-A18E-088DB9130F0D}">
      <dgm:prSet/>
      <dgm:spPr/>
      <dgm:t>
        <a:bodyPr/>
        <a:lstStyle/>
        <a:p>
          <a:endParaRPr lang="en-US" sz="1600"/>
        </a:p>
      </dgm:t>
    </dgm:pt>
    <dgm:pt modelId="{04F626A5-34D7-42E6-A076-FE6397532A56}" type="sibTrans" cxnId="{E93C3A20-FCDA-473B-A18E-088DB9130F0D}">
      <dgm:prSet/>
      <dgm:spPr/>
      <dgm:t>
        <a:bodyPr/>
        <a:lstStyle/>
        <a:p>
          <a:endParaRPr lang="en-US" sz="1600"/>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5">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5">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5">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5">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 modelId="{25D8C758-91BD-428D-9155-F274B07D3324}" type="pres">
      <dgm:prSet presAssocID="{D3ABEB23-F121-4C0D-B08F-6CFB5BA3F9FD}" presName="Name8" presStyleCnt="0"/>
      <dgm:spPr/>
    </dgm:pt>
    <dgm:pt modelId="{06DB6E1A-B19E-43E1-BA56-A72210299EC2}" type="pres">
      <dgm:prSet presAssocID="{D3ABEB23-F121-4C0D-B08F-6CFB5BA3F9FD}" presName="level" presStyleLbl="node1" presStyleIdx="4" presStyleCnt="5">
        <dgm:presLayoutVars>
          <dgm:chMax val="1"/>
          <dgm:bulletEnabled val="1"/>
        </dgm:presLayoutVars>
      </dgm:prSet>
      <dgm:spPr/>
      <dgm:t>
        <a:bodyPr/>
        <a:lstStyle/>
        <a:p>
          <a:endParaRPr lang="en-US"/>
        </a:p>
      </dgm:t>
    </dgm:pt>
    <dgm:pt modelId="{B0E16F0F-3CAE-43A8-A956-247E14BC13EF}" type="pres">
      <dgm:prSet presAssocID="{D3ABEB23-F121-4C0D-B08F-6CFB5BA3F9FD}"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E93C3A20-FCDA-473B-A18E-088DB9130F0D}" srcId="{EBFF25A8-09E8-4852-9421-89AA6480B43D}" destId="{D3ABEB23-F121-4C0D-B08F-6CFB5BA3F9FD}" srcOrd="4" destOrd="0" parTransId="{10F761BB-118A-4321-B985-80A77F0734C2}" sibTransId="{04F626A5-34D7-42E6-A076-FE6397532A56}"/>
    <dgm:cxn modelId="{4EA4F529-BB79-4258-A434-2A75D413EA7A}" type="presOf" srcId="{A748C7D6-C850-4C9C-866A-F95C2FB83DB9}" destId="{D9BF2C98-52F4-4CB9-842C-256050F16ACF}" srcOrd="1" destOrd="0" presId="urn:microsoft.com/office/officeart/2005/8/layout/pyramid1"/>
    <dgm:cxn modelId="{A02D49E3-B66B-4577-BD8D-5B313BDFA5A0}" type="presOf" srcId="{D3ABEB23-F121-4C0D-B08F-6CFB5BA3F9FD}" destId="{B0E16F0F-3CAE-43A8-A956-247E14BC13E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EB311F61-AAA6-4B7E-9431-06F1D4F847F4}" type="presOf" srcId="{D3ABEB23-F121-4C0D-B08F-6CFB5BA3F9FD}" destId="{06DB6E1A-B19E-43E1-BA56-A72210299EC2}"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 modelId="{5362AA12-8116-4AF0-BED0-89291EA35D13}" type="presParOf" srcId="{E8A9AF2C-7E0A-4A65-9B79-E4CFC3FA3175}" destId="{25D8C758-91BD-428D-9155-F274B07D3324}" srcOrd="4" destOrd="0" presId="urn:microsoft.com/office/officeart/2005/8/layout/pyramid1"/>
    <dgm:cxn modelId="{E7315901-C388-4EC4-81AD-30C5F6C65A0E}" type="presParOf" srcId="{25D8C758-91BD-428D-9155-F274B07D3324}" destId="{06DB6E1A-B19E-43E1-BA56-A72210299EC2}" srcOrd="0" destOrd="0" presId="urn:microsoft.com/office/officeart/2005/8/layout/pyramid1"/>
    <dgm:cxn modelId="{CED1EBD1-B5F1-4748-AC0F-D1A287D01007}" type="presParOf" srcId="{25D8C758-91BD-428D-9155-F274B07D3324}" destId="{B0E16F0F-3CAE-43A8-A956-247E14BC13EF}"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dgm:spPr/>
      <dgm:t>
        <a:bodyPr/>
        <a:lstStyle/>
        <a:p>
          <a:r>
            <a:rPr lang="en-US" dirty="0" smtClean="0"/>
            <a:t>NPO</a:t>
          </a:r>
          <a:endParaRPr lang="en-US" dirty="0"/>
        </a:p>
      </dgm:t>
    </dgm:pt>
    <dgm:pt modelId="{F986E1DA-1DE9-49D1-974C-DA2C1E1EDEE0}" type="parTrans" cxnId="{31C359DB-41E0-40E9-A0EF-A1EB02A00CF1}">
      <dgm:prSet/>
      <dgm:spPr/>
      <dgm:t>
        <a:bodyPr/>
        <a:lstStyle/>
        <a:p>
          <a:endParaRPr lang="en-US"/>
        </a:p>
      </dgm:t>
    </dgm:pt>
    <dgm:pt modelId="{6BF1AD79-F94C-4F6B-9E15-816DFFCD8409}" type="sibTrans" cxnId="{31C359DB-41E0-40E9-A0EF-A1EB02A00CF1}">
      <dgm:prSet/>
      <dgm:spPr/>
      <dgm:t>
        <a:bodyPr/>
        <a:lstStyle/>
        <a:p>
          <a:endParaRPr lang="en-US"/>
        </a:p>
      </dgm:t>
    </dgm:pt>
    <dgm:pt modelId="{A748C7D6-C850-4C9C-866A-F95C2FB83DB9}">
      <dgm:prSet phldrT="[Text]"/>
      <dgm:spPr/>
      <dgm:t>
        <a:bodyPr/>
        <a:lstStyle/>
        <a:p>
          <a:r>
            <a:rPr lang="en-US" dirty="0" smtClean="0"/>
            <a:t>Center Lead</a:t>
          </a:r>
          <a:endParaRPr lang="en-US" dirty="0"/>
        </a:p>
      </dgm:t>
    </dgm:pt>
    <dgm:pt modelId="{2C3468B2-7FA6-46AD-88B7-D9942AD92C67}" type="parTrans" cxnId="{8FB32821-82A8-4121-8CB5-D89183EA4059}">
      <dgm:prSet/>
      <dgm:spPr/>
      <dgm:t>
        <a:bodyPr/>
        <a:lstStyle/>
        <a:p>
          <a:endParaRPr lang="en-US"/>
        </a:p>
      </dgm:t>
    </dgm:pt>
    <dgm:pt modelId="{11D1BF9E-663E-4C2A-8CFB-9ED789EEC905}" type="sibTrans" cxnId="{8FB32821-82A8-4121-8CB5-D89183EA4059}">
      <dgm:prSet/>
      <dgm:spPr/>
      <dgm:t>
        <a:bodyPr/>
        <a:lstStyle/>
        <a:p>
          <a:endParaRPr lang="en-US"/>
        </a:p>
      </dgm:t>
    </dgm:pt>
    <dgm:pt modelId="{980D7366-D1E8-4048-AA7D-7D34FDF4C92A}">
      <dgm:prSet phldrT="[Text]"/>
      <dgm:spPr/>
      <dgm:t>
        <a:bodyPr/>
        <a:lstStyle/>
        <a:p>
          <a:r>
            <a:rPr lang="en-US" dirty="0" smtClean="0"/>
            <a:t>Science Advisor &amp; Mentors </a:t>
          </a:r>
          <a:endParaRPr lang="en-US" dirty="0"/>
        </a:p>
      </dgm:t>
    </dgm:pt>
    <dgm:pt modelId="{DE7DE594-4270-41FE-9403-8C8719994F96}" type="parTrans" cxnId="{442F8A03-5CBF-461C-98C7-43D9D161450A}">
      <dgm:prSet/>
      <dgm:spPr/>
      <dgm:t>
        <a:bodyPr/>
        <a:lstStyle/>
        <a:p>
          <a:endParaRPr lang="en-US"/>
        </a:p>
      </dgm:t>
    </dgm:pt>
    <dgm:pt modelId="{06C8175F-7B6C-47DE-A5E1-D733C64A176C}" type="sibTrans" cxnId="{442F8A03-5CBF-461C-98C7-43D9D161450A}">
      <dgm:prSet/>
      <dgm:spPr/>
      <dgm:t>
        <a:bodyPr/>
        <a:lstStyle/>
        <a:p>
          <a:endParaRPr lang="en-US"/>
        </a:p>
      </dgm:t>
    </dgm:pt>
    <dgm:pt modelId="{A4046585-00C3-4AAD-992E-D68F33423B35}">
      <dgm:prSet phldrT="[Text]"/>
      <dgm:spPr/>
      <dgm:t>
        <a:bodyPr/>
        <a:lstStyle/>
        <a:p>
          <a:r>
            <a:rPr lang="en-US" dirty="0" smtClean="0"/>
            <a:t>Assistant Center Lead</a:t>
          </a:r>
          <a:endParaRPr lang="en-US" dirty="0"/>
        </a:p>
      </dgm:t>
    </dgm:pt>
    <dgm:pt modelId="{84C16532-8B4E-40FE-8242-D7958226E17B}" type="parTrans" cxnId="{F8C52E5D-CFDE-4D66-9EC7-F0A5999A0EF6}">
      <dgm:prSet/>
      <dgm:spPr/>
      <dgm:t>
        <a:bodyPr/>
        <a:lstStyle/>
        <a:p>
          <a:endParaRPr lang="en-US"/>
        </a:p>
      </dgm:t>
    </dgm:pt>
    <dgm:pt modelId="{9A21AB92-A8EC-489A-BD2C-8F9EE059D154}" type="sibTrans" cxnId="{F8C52E5D-CFDE-4D66-9EC7-F0A5999A0EF6}">
      <dgm:prSet/>
      <dgm:spPr/>
      <dgm:t>
        <a:bodyPr/>
        <a:lstStyle/>
        <a:p>
          <a:endParaRPr lang="en-US"/>
        </a:p>
      </dgm:t>
    </dgm:pt>
    <dgm:pt modelId="{D3ABEB23-F121-4C0D-B08F-6CFB5BA3F9FD}">
      <dgm:prSet phldrT="[Text]"/>
      <dgm:spPr/>
      <dgm:t>
        <a:bodyPr/>
        <a:lstStyle/>
        <a:p>
          <a:r>
            <a:rPr lang="en-US" dirty="0" smtClean="0"/>
            <a:t>Project Lead</a:t>
          </a:r>
          <a:endParaRPr lang="en-US" dirty="0"/>
        </a:p>
      </dgm:t>
    </dgm:pt>
    <dgm:pt modelId="{10F761BB-118A-4321-B985-80A77F0734C2}" type="parTrans" cxnId="{E93C3A20-FCDA-473B-A18E-088DB9130F0D}">
      <dgm:prSet/>
      <dgm:spPr/>
      <dgm:t>
        <a:bodyPr/>
        <a:lstStyle/>
        <a:p>
          <a:endParaRPr lang="en-US"/>
        </a:p>
      </dgm:t>
    </dgm:pt>
    <dgm:pt modelId="{04F626A5-34D7-42E6-A076-FE6397532A56}" type="sibTrans" cxnId="{E93C3A20-FCDA-473B-A18E-088DB9130F0D}">
      <dgm:prSet/>
      <dgm:spPr/>
      <dgm:t>
        <a:bodyPr/>
        <a:lstStyle/>
        <a:p>
          <a:endParaRPr lang="en-US"/>
        </a:p>
      </dgm:t>
    </dgm:pt>
    <dgm:pt modelId="{57D682EA-64B9-498F-B0BB-90B9A05B7CE0}">
      <dgm:prSet phldrT="[Text]"/>
      <dgm:spPr/>
      <dgm:t>
        <a:bodyPr/>
        <a:lstStyle/>
        <a:p>
          <a:r>
            <a:rPr lang="en-US" dirty="0" smtClean="0"/>
            <a:t>Team Members</a:t>
          </a:r>
          <a:endParaRPr lang="en-US" dirty="0"/>
        </a:p>
      </dgm:t>
    </dgm:pt>
    <dgm:pt modelId="{0E907A3D-5E85-4871-ACF1-24C448B66F21}" type="parTrans" cxnId="{DF979ABA-4C58-482F-A61B-5BF2D15798C2}">
      <dgm:prSet/>
      <dgm:spPr/>
      <dgm:t>
        <a:bodyPr/>
        <a:lstStyle/>
        <a:p>
          <a:endParaRPr lang="en-US"/>
        </a:p>
      </dgm:t>
    </dgm:pt>
    <dgm:pt modelId="{CB49336E-7326-4422-8FF4-D48E1123AB34}" type="sibTrans" cxnId="{DF979ABA-4C58-482F-A61B-5BF2D15798C2}">
      <dgm:prSet/>
      <dgm:spPr/>
      <dgm:t>
        <a:bodyPr/>
        <a:lstStyle/>
        <a:p>
          <a:endParaRPr lang="en-US"/>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6">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6">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6">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6">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 modelId="{25D8C758-91BD-428D-9155-F274B07D3324}" type="pres">
      <dgm:prSet presAssocID="{D3ABEB23-F121-4C0D-B08F-6CFB5BA3F9FD}" presName="Name8" presStyleCnt="0"/>
      <dgm:spPr/>
    </dgm:pt>
    <dgm:pt modelId="{06DB6E1A-B19E-43E1-BA56-A72210299EC2}" type="pres">
      <dgm:prSet presAssocID="{D3ABEB23-F121-4C0D-B08F-6CFB5BA3F9FD}" presName="level" presStyleLbl="node1" presStyleIdx="4" presStyleCnt="6">
        <dgm:presLayoutVars>
          <dgm:chMax val="1"/>
          <dgm:bulletEnabled val="1"/>
        </dgm:presLayoutVars>
      </dgm:prSet>
      <dgm:spPr/>
      <dgm:t>
        <a:bodyPr/>
        <a:lstStyle/>
        <a:p>
          <a:endParaRPr lang="en-US"/>
        </a:p>
      </dgm:t>
    </dgm:pt>
    <dgm:pt modelId="{B0E16F0F-3CAE-43A8-A956-247E14BC13EF}" type="pres">
      <dgm:prSet presAssocID="{D3ABEB23-F121-4C0D-B08F-6CFB5BA3F9FD}" presName="levelTx" presStyleLbl="revTx" presStyleIdx="0" presStyleCnt="0">
        <dgm:presLayoutVars>
          <dgm:chMax val="1"/>
          <dgm:bulletEnabled val="1"/>
        </dgm:presLayoutVars>
      </dgm:prSet>
      <dgm:spPr/>
      <dgm:t>
        <a:bodyPr/>
        <a:lstStyle/>
        <a:p>
          <a:endParaRPr lang="en-US"/>
        </a:p>
      </dgm:t>
    </dgm:pt>
    <dgm:pt modelId="{C4C96C8F-B6DE-4762-8C47-377F5439D581}" type="pres">
      <dgm:prSet presAssocID="{57D682EA-64B9-498F-B0BB-90B9A05B7CE0}" presName="Name8" presStyleCnt="0"/>
      <dgm:spPr/>
    </dgm:pt>
    <dgm:pt modelId="{5F1ECB62-54AB-4AA0-B3DD-304CCB04FE6F}" type="pres">
      <dgm:prSet presAssocID="{57D682EA-64B9-498F-B0BB-90B9A05B7CE0}" presName="level" presStyleLbl="node1" presStyleIdx="5" presStyleCnt="6">
        <dgm:presLayoutVars>
          <dgm:chMax val="1"/>
          <dgm:bulletEnabled val="1"/>
        </dgm:presLayoutVars>
      </dgm:prSet>
      <dgm:spPr/>
      <dgm:t>
        <a:bodyPr/>
        <a:lstStyle/>
        <a:p>
          <a:endParaRPr lang="en-US"/>
        </a:p>
      </dgm:t>
    </dgm:pt>
    <dgm:pt modelId="{ABAE90D1-BA12-4A30-949C-C22A88B14DF8}" type="pres">
      <dgm:prSet presAssocID="{57D682EA-64B9-498F-B0BB-90B9A05B7CE0}"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E93C3A20-FCDA-473B-A18E-088DB9130F0D}" srcId="{EBFF25A8-09E8-4852-9421-89AA6480B43D}" destId="{D3ABEB23-F121-4C0D-B08F-6CFB5BA3F9FD}" srcOrd="4" destOrd="0" parTransId="{10F761BB-118A-4321-B985-80A77F0734C2}" sibTransId="{04F626A5-34D7-42E6-A076-FE6397532A56}"/>
    <dgm:cxn modelId="{4EA4F529-BB79-4258-A434-2A75D413EA7A}" type="presOf" srcId="{A748C7D6-C850-4C9C-866A-F95C2FB83DB9}" destId="{D9BF2C98-52F4-4CB9-842C-256050F16ACF}" srcOrd="1" destOrd="0" presId="urn:microsoft.com/office/officeart/2005/8/layout/pyramid1"/>
    <dgm:cxn modelId="{A02D49E3-B66B-4577-BD8D-5B313BDFA5A0}" type="presOf" srcId="{D3ABEB23-F121-4C0D-B08F-6CFB5BA3F9FD}" destId="{B0E16F0F-3CAE-43A8-A956-247E14BC13E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EB311F61-AAA6-4B7E-9431-06F1D4F847F4}" type="presOf" srcId="{D3ABEB23-F121-4C0D-B08F-6CFB5BA3F9FD}" destId="{06DB6E1A-B19E-43E1-BA56-A72210299EC2}"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DF979ABA-4C58-482F-A61B-5BF2D15798C2}" srcId="{EBFF25A8-09E8-4852-9421-89AA6480B43D}" destId="{57D682EA-64B9-498F-B0BB-90B9A05B7CE0}" srcOrd="5" destOrd="0" parTransId="{0E907A3D-5E85-4871-ACF1-24C448B66F21}" sibTransId="{CB49336E-7326-4422-8FF4-D48E1123AB34}"/>
    <dgm:cxn modelId="{99CA69BE-0C20-4522-B592-0D6C05D7EE58}" type="presOf" srcId="{57D682EA-64B9-498F-B0BB-90B9A05B7CE0}" destId="{5F1ECB62-54AB-4AA0-B3DD-304CCB04FE6F}" srcOrd="0" destOrd="0" presId="urn:microsoft.com/office/officeart/2005/8/layout/pyramid1"/>
    <dgm:cxn modelId="{C371345B-EB1E-4EC6-ACA1-27C3CDFD6771}" type="presOf" srcId="{57D682EA-64B9-498F-B0BB-90B9A05B7CE0}" destId="{ABAE90D1-BA12-4A30-949C-C22A88B14DF8}" srcOrd="1"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 modelId="{5362AA12-8116-4AF0-BED0-89291EA35D13}" type="presParOf" srcId="{E8A9AF2C-7E0A-4A65-9B79-E4CFC3FA3175}" destId="{25D8C758-91BD-428D-9155-F274B07D3324}" srcOrd="4" destOrd="0" presId="urn:microsoft.com/office/officeart/2005/8/layout/pyramid1"/>
    <dgm:cxn modelId="{E7315901-C388-4EC4-81AD-30C5F6C65A0E}" type="presParOf" srcId="{25D8C758-91BD-428D-9155-F274B07D3324}" destId="{06DB6E1A-B19E-43E1-BA56-A72210299EC2}" srcOrd="0" destOrd="0" presId="urn:microsoft.com/office/officeart/2005/8/layout/pyramid1"/>
    <dgm:cxn modelId="{CED1EBD1-B5F1-4748-AC0F-D1A287D01007}" type="presParOf" srcId="{25D8C758-91BD-428D-9155-F274B07D3324}" destId="{B0E16F0F-3CAE-43A8-A956-247E14BC13EF}" srcOrd="1" destOrd="0" presId="urn:microsoft.com/office/officeart/2005/8/layout/pyramid1"/>
    <dgm:cxn modelId="{9EDC0187-2C61-4573-A675-D236C4BC5BA7}" type="presParOf" srcId="{E8A9AF2C-7E0A-4A65-9B79-E4CFC3FA3175}" destId="{C4C96C8F-B6DE-4762-8C47-377F5439D581}" srcOrd="5" destOrd="0" presId="urn:microsoft.com/office/officeart/2005/8/layout/pyramid1"/>
    <dgm:cxn modelId="{DF4E2C4C-BC5A-45AE-858E-EFA7E71E8505}" type="presParOf" srcId="{C4C96C8F-B6DE-4762-8C47-377F5439D581}" destId="{5F1ECB62-54AB-4AA0-B3DD-304CCB04FE6F}" srcOrd="0" destOrd="0" presId="urn:microsoft.com/office/officeart/2005/8/layout/pyramid1"/>
    <dgm:cxn modelId="{9AA13941-C5EA-42CC-9633-D4C20D220F20}" type="presParOf" srcId="{C4C96C8F-B6DE-4762-8C47-377F5439D581}" destId="{ABAE90D1-BA12-4A30-949C-C22A88B14DF8}"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951196" y="0"/>
          <a:ext cx="975598" cy="830182"/>
        </a:xfrm>
        <a:prstGeom prst="trapezoid">
          <a:avLst>
            <a:gd name="adj" fmla="val 5875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NPO</a:t>
          </a:r>
          <a:endParaRPr lang="en-US" sz="2400" kern="1200" dirty="0"/>
        </a:p>
      </dsp:txBody>
      <dsp:txXfrm>
        <a:off x="1951196" y="0"/>
        <a:ext cx="975598" cy="830182"/>
      </dsp:txXfrm>
    </dsp:sp>
    <dsp:sp modelId="{2469CB0C-DBDE-4C84-AE95-649B8085B2C6}">
      <dsp:nvSpPr>
        <dsp:cNvPr id="0" name=""/>
        <dsp:cNvSpPr/>
      </dsp:nvSpPr>
      <dsp:spPr>
        <a:xfrm>
          <a:off x="1463397" y="830182"/>
          <a:ext cx="1951196" cy="830182"/>
        </a:xfrm>
        <a:prstGeom prst="trapezoid">
          <a:avLst>
            <a:gd name="adj" fmla="val 58758"/>
          </a:avLst>
        </a:prstGeom>
        <a:solidFill>
          <a:schemeClr val="accent4">
            <a:hueOff val="2598923"/>
            <a:satOff val="-11992"/>
            <a:lumOff val="4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Senior Fellows</a:t>
          </a:r>
          <a:endParaRPr lang="en-US" sz="2400" kern="1200" dirty="0"/>
        </a:p>
      </dsp:txBody>
      <dsp:txXfrm>
        <a:off x="1804856" y="830182"/>
        <a:ext cx="1268277" cy="830182"/>
      </dsp:txXfrm>
    </dsp:sp>
    <dsp:sp modelId="{FDF9B02C-E0F0-4FDB-B2D5-E8681770B15E}">
      <dsp:nvSpPr>
        <dsp:cNvPr id="0" name=""/>
        <dsp:cNvSpPr/>
      </dsp:nvSpPr>
      <dsp:spPr>
        <a:xfrm>
          <a:off x="975598" y="1660365"/>
          <a:ext cx="2926794" cy="830182"/>
        </a:xfrm>
        <a:prstGeom prst="trapezoid">
          <a:avLst>
            <a:gd name="adj" fmla="val 58758"/>
          </a:avLst>
        </a:prstGeom>
        <a:solidFill>
          <a:schemeClr val="accent4">
            <a:hueOff val="5197846"/>
            <a:satOff val="-23984"/>
            <a:lumOff val="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Fellows </a:t>
          </a:r>
          <a:endParaRPr lang="en-US" sz="2400" kern="1200" dirty="0"/>
        </a:p>
      </dsp:txBody>
      <dsp:txXfrm>
        <a:off x="1487786" y="1660365"/>
        <a:ext cx="1902416" cy="830182"/>
      </dsp:txXfrm>
    </dsp:sp>
    <dsp:sp modelId="{7155F1A5-A3C2-487F-AF6E-EC239BDD7D8F}">
      <dsp:nvSpPr>
        <dsp:cNvPr id="0" name=""/>
        <dsp:cNvSpPr/>
      </dsp:nvSpPr>
      <dsp:spPr>
        <a:xfrm>
          <a:off x="487799" y="2490547"/>
          <a:ext cx="3902392" cy="830182"/>
        </a:xfrm>
        <a:prstGeom prst="trapezoid">
          <a:avLst>
            <a:gd name="adj" fmla="val 58758"/>
          </a:avLst>
        </a:prstGeom>
        <a:solidFill>
          <a:schemeClr val="accent4">
            <a:hueOff val="7796769"/>
            <a:satOff val="-35976"/>
            <a:lumOff val="13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Center Leads</a:t>
          </a:r>
          <a:endParaRPr lang="en-US" sz="2400" kern="1200" dirty="0"/>
        </a:p>
      </dsp:txBody>
      <dsp:txXfrm>
        <a:off x="1170717" y="2490547"/>
        <a:ext cx="2536554" cy="830182"/>
      </dsp:txXfrm>
    </dsp:sp>
    <dsp:sp modelId="{06DB6E1A-B19E-43E1-BA56-A72210299EC2}">
      <dsp:nvSpPr>
        <dsp:cNvPr id="0" name=""/>
        <dsp:cNvSpPr/>
      </dsp:nvSpPr>
      <dsp:spPr>
        <a:xfrm>
          <a:off x="0" y="3320730"/>
          <a:ext cx="4877990" cy="830182"/>
        </a:xfrm>
        <a:prstGeom prst="trapezoid">
          <a:avLst>
            <a:gd name="adj" fmla="val 58758"/>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Participants</a:t>
          </a:r>
          <a:endParaRPr lang="en-US" sz="2400" kern="1200" dirty="0"/>
        </a:p>
      </dsp:txBody>
      <dsp:txXfrm>
        <a:off x="853648" y="3320730"/>
        <a:ext cx="3170693" cy="830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990302" y="0"/>
          <a:ext cx="796121" cy="691818"/>
        </a:xfrm>
        <a:prstGeom prst="trapezoid">
          <a:avLst>
            <a:gd name="adj" fmla="val 5753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NPO</a:t>
          </a:r>
          <a:endParaRPr lang="en-US" sz="1500" kern="1200" dirty="0"/>
        </a:p>
      </dsp:txBody>
      <dsp:txXfrm>
        <a:off x="1990302" y="0"/>
        <a:ext cx="796121" cy="691818"/>
      </dsp:txXfrm>
    </dsp:sp>
    <dsp:sp modelId="{2469CB0C-DBDE-4C84-AE95-649B8085B2C6}">
      <dsp:nvSpPr>
        <dsp:cNvPr id="0" name=""/>
        <dsp:cNvSpPr/>
      </dsp:nvSpPr>
      <dsp:spPr>
        <a:xfrm>
          <a:off x="1592242" y="691818"/>
          <a:ext cx="1592242" cy="691818"/>
        </a:xfrm>
        <a:prstGeom prst="trapezoid">
          <a:avLst>
            <a:gd name="adj" fmla="val 57538"/>
          </a:avLst>
        </a:prstGeom>
        <a:solidFill>
          <a:schemeClr val="accent4">
            <a:hueOff val="2079139"/>
            <a:satOff val="-9594"/>
            <a:lumOff val="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Center Lead</a:t>
          </a:r>
          <a:endParaRPr lang="en-US" sz="1500" kern="1200" dirty="0"/>
        </a:p>
      </dsp:txBody>
      <dsp:txXfrm>
        <a:off x="1870884" y="691818"/>
        <a:ext cx="1034957" cy="691818"/>
      </dsp:txXfrm>
    </dsp:sp>
    <dsp:sp modelId="{FDF9B02C-E0F0-4FDB-B2D5-E8681770B15E}">
      <dsp:nvSpPr>
        <dsp:cNvPr id="0" name=""/>
        <dsp:cNvSpPr/>
      </dsp:nvSpPr>
      <dsp:spPr>
        <a:xfrm>
          <a:off x="1194181" y="1383637"/>
          <a:ext cx="2388363" cy="691818"/>
        </a:xfrm>
        <a:prstGeom prst="trapezoid">
          <a:avLst>
            <a:gd name="adj" fmla="val 57538"/>
          </a:avLst>
        </a:prstGeom>
        <a:solidFill>
          <a:schemeClr val="accent4">
            <a:hueOff val="4158277"/>
            <a:satOff val="-19187"/>
            <a:lumOff val="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Science Advisor &amp; Mentors </a:t>
          </a:r>
          <a:endParaRPr lang="en-US" sz="1500" kern="1200" dirty="0"/>
        </a:p>
      </dsp:txBody>
      <dsp:txXfrm>
        <a:off x="1612145" y="1383637"/>
        <a:ext cx="1552436" cy="691818"/>
      </dsp:txXfrm>
    </dsp:sp>
    <dsp:sp modelId="{7155F1A5-A3C2-487F-AF6E-EC239BDD7D8F}">
      <dsp:nvSpPr>
        <dsp:cNvPr id="0" name=""/>
        <dsp:cNvSpPr/>
      </dsp:nvSpPr>
      <dsp:spPr>
        <a:xfrm>
          <a:off x="796121" y="2075456"/>
          <a:ext cx="3184484" cy="691818"/>
        </a:xfrm>
        <a:prstGeom prst="trapezoid">
          <a:avLst>
            <a:gd name="adj" fmla="val 57538"/>
          </a:avLst>
        </a:prstGeom>
        <a:solidFill>
          <a:schemeClr val="accent4">
            <a:hueOff val="6237415"/>
            <a:satOff val="-28781"/>
            <a:lumOff val="1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Assistant Center Lead</a:t>
          </a:r>
          <a:endParaRPr lang="en-US" sz="1500" kern="1200" dirty="0"/>
        </a:p>
      </dsp:txBody>
      <dsp:txXfrm>
        <a:off x="1353405" y="2075456"/>
        <a:ext cx="2069915" cy="691818"/>
      </dsp:txXfrm>
    </dsp:sp>
    <dsp:sp modelId="{06DB6E1A-B19E-43E1-BA56-A72210299EC2}">
      <dsp:nvSpPr>
        <dsp:cNvPr id="0" name=""/>
        <dsp:cNvSpPr/>
      </dsp:nvSpPr>
      <dsp:spPr>
        <a:xfrm>
          <a:off x="398060" y="2767275"/>
          <a:ext cx="3980605" cy="691818"/>
        </a:xfrm>
        <a:prstGeom prst="trapezoid">
          <a:avLst>
            <a:gd name="adj" fmla="val 57538"/>
          </a:avLst>
        </a:prstGeom>
        <a:solidFill>
          <a:schemeClr val="accent4">
            <a:hueOff val="8316554"/>
            <a:satOff val="-38374"/>
            <a:lumOff val="1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Project Lead</a:t>
          </a:r>
          <a:endParaRPr lang="en-US" sz="1500" kern="1200" dirty="0"/>
        </a:p>
      </dsp:txBody>
      <dsp:txXfrm>
        <a:off x="1094666" y="2767275"/>
        <a:ext cx="2587393" cy="691818"/>
      </dsp:txXfrm>
    </dsp:sp>
    <dsp:sp modelId="{5F1ECB62-54AB-4AA0-B3DD-304CCB04FE6F}">
      <dsp:nvSpPr>
        <dsp:cNvPr id="0" name=""/>
        <dsp:cNvSpPr/>
      </dsp:nvSpPr>
      <dsp:spPr>
        <a:xfrm>
          <a:off x="0" y="3459094"/>
          <a:ext cx="4776727" cy="691818"/>
        </a:xfrm>
        <a:prstGeom prst="trapezoid">
          <a:avLst>
            <a:gd name="adj" fmla="val 57538"/>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Team Members</a:t>
          </a:r>
          <a:endParaRPr lang="en-US" sz="1500" kern="1200" dirty="0"/>
        </a:p>
      </dsp:txBody>
      <dsp:txXfrm>
        <a:off x="835927" y="3459094"/>
        <a:ext cx="3104872" cy="6918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6/2/2019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a:t>
            </a:r>
            <a:r>
              <a:rPr lang="en-US" baseline="0" dirty="0" smtClean="0"/>
              <a:t> </a:t>
            </a:r>
            <a:r>
              <a:rPr lang="en-US" b="1" baseline="0" dirty="0" smtClean="0"/>
              <a:t>w</a:t>
            </a:r>
            <a:r>
              <a:rPr lang="en-US" b="1" dirty="0" smtClean="0"/>
              <a:t>hite paper</a:t>
            </a:r>
            <a:r>
              <a:rPr lang="en-US" baseline="0" dirty="0" smtClean="0"/>
              <a:t> is </a:t>
            </a:r>
            <a:r>
              <a:rPr lang="en-US" dirty="0" smtClean="0"/>
              <a:t>a government or other authoritative report giving information or proposals on an issue</a:t>
            </a:r>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3</a:t>
            </a:fld>
            <a:endParaRPr lang="en-US"/>
          </a:p>
        </p:txBody>
      </p:sp>
    </p:spTree>
    <p:extLst>
      <p:ext uri="{BB962C8B-B14F-4D97-AF65-F5344CB8AC3E}">
        <p14:creationId xmlns:p14="http://schemas.microsoft.com/office/powerpoint/2010/main" val="6429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4</a:t>
            </a:fld>
            <a:endParaRPr lang="en-US"/>
          </a:p>
        </p:txBody>
      </p:sp>
    </p:spTree>
    <p:extLst>
      <p:ext uri="{BB962C8B-B14F-4D97-AF65-F5344CB8AC3E}">
        <p14:creationId xmlns:p14="http://schemas.microsoft.com/office/powerpoint/2010/main" val="6594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p>
          <a:p>
            <a:pPr marL="228600" indent="-228600">
              <a:buAutoNum type="arabicParenBoth"/>
            </a:pPr>
            <a:r>
              <a:rPr lang="en-US" dirty="0" smtClean="0"/>
              <a:t>Blue = NASA Center</a:t>
            </a:r>
            <a:r>
              <a:rPr lang="en-US" baseline="0" dirty="0" smtClean="0"/>
              <a:t> Nodes</a:t>
            </a:r>
            <a:endParaRPr lang="en-US" dirty="0" smtClean="0"/>
          </a:p>
          <a:p>
            <a:pPr marL="228600" indent="-228600">
              <a:buAutoNum type="arabicParenBoth"/>
            </a:pPr>
            <a:r>
              <a:rPr lang="en-US" dirty="0" smtClean="0"/>
              <a:t>Orange = Regional Nodes</a:t>
            </a:r>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6</a:t>
            </a:fld>
            <a:endParaRPr lang="en-US"/>
          </a:p>
        </p:txBody>
      </p:sp>
    </p:spTree>
    <p:extLst>
      <p:ext uri="{BB962C8B-B14F-4D97-AF65-F5344CB8AC3E}">
        <p14:creationId xmlns:p14="http://schemas.microsoft.com/office/powerpoint/2010/main" val="314796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15</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6/2/2019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6/2/2019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6/2/2019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6/2/2019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microsoft.com/office/2007/relationships/hdphoto" Target="../media/hdphoto2.wdp"/><Relationship Id="rId3" Type="http://schemas.openxmlformats.org/officeDocument/2006/relationships/image" Target="../media/image23.png"/><Relationship Id="rId7" Type="http://schemas.openxmlformats.org/officeDocument/2006/relationships/image" Target="../media/image39.jpeg"/><Relationship Id="rId12" Type="http://schemas.openxmlformats.org/officeDocument/2006/relationships/image" Target="../media/image43.png"/><Relationship Id="rId2" Type="http://schemas.openxmlformats.org/officeDocument/2006/relationships/image" Target="../media/image35.jpeg"/><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jpeg"/><Relationship Id="rId10" Type="http://schemas.openxmlformats.org/officeDocument/2006/relationships/image" Target="../media/image41.png"/><Relationship Id="rId4" Type="http://schemas.openxmlformats.org/officeDocument/2006/relationships/image" Target="../media/image36.png"/><Relationship Id="rId9" Type="http://schemas.microsoft.com/office/2007/relationships/hdphoto" Target="../media/hdphoto1.wdp"/><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3.png"/><Relationship Id="rId7"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hyperlink" Target="mailto:Karen.N.Allsbrook@nasa.gov" TargetMode="External"/><Relationship Id="rId4" Type="http://schemas.openxmlformats.org/officeDocument/2006/relationships/image" Target="../media/image29.jpeg"/><Relationship Id="rId9" Type="http://schemas.openxmlformats.org/officeDocument/2006/relationships/hyperlink" Target="mailto:Amanda.L.Clayton@nasa.gov"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hyperlink" Target="https://twitter.com/NASA_DEVELOP?lang=en" TargetMode="External"/><Relationship Id="rId3" Type="http://schemas.openxmlformats.org/officeDocument/2006/relationships/image" Target="../media/image23.png"/><Relationship Id="rId7" Type="http://schemas.openxmlformats.org/officeDocument/2006/relationships/image" Target="../media/image49.png"/><Relationship Id="rId12" Type="http://schemas.openxmlformats.org/officeDocument/2006/relationships/image" Target="../media/image51.png"/><Relationship Id="rId2" Type="http://schemas.openxmlformats.org/officeDocument/2006/relationships/image" Target="../media/image48.jpeg"/><Relationship Id="rId1" Type="http://schemas.openxmlformats.org/officeDocument/2006/relationships/slideLayout" Target="../slideLayouts/slideLayout12.xml"/><Relationship Id="rId6" Type="http://schemas.openxmlformats.org/officeDocument/2006/relationships/hyperlink" Target="http://twitter.com/#!/nasa_develop" TargetMode="External"/><Relationship Id="rId11" Type="http://schemas.openxmlformats.org/officeDocument/2006/relationships/hyperlink" Target="https://www.facebook.com/developnationalprogram/" TargetMode="External"/><Relationship Id="rId5" Type="http://schemas.openxmlformats.org/officeDocument/2006/relationships/hyperlink" Target="https://www.facebook.com/groups/387243741376125/" TargetMode="External"/><Relationship Id="rId10" Type="http://schemas.openxmlformats.org/officeDocument/2006/relationships/hyperlink" Target="http://www.linkedin.com/groups/4343498" TargetMode="External"/><Relationship Id="rId4" Type="http://schemas.openxmlformats.org/officeDocument/2006/relationships/hyperlink" Target="http://www.facebook.com/developnationalprogram" TargetMode="External"/><Relationship Id="rId9" Type="http://schemas.openxmlformats.org/officeDocument/2006/relationships/hyperlink" Target="http://www.youtube.com/user/NASADEVELOP" TargetMode="External"/><Relationship Id="rId1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gif"/><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2019 Summer</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2. </a:t>
            </a:r>
            <a:r>
              <a:rPr lang="en-US" sz="3600" dirty="0" smtClean="0">
                <a:solidFill>
                  <a:srgbClr val="0061AA"/>
                </a:solidFill>
              </a:rPr>
              <a:t>About DEVELOP</a:t>
            </a:r>
            <a:endParaRPr lang="en-US" dirty="0" smtClean="0">
              <a:solidFill>
                <a:srgbClr val="0061AA"/>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2018 to 2019 Fellow Class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4" name="Text Placeholder 5"/>
          <p:cNvSpPr txBox="1">
            <a:spLocks/>
          </p:cNvSpPr>
          <p:nvPr/>
        </p:nvSpPr>
        <p:spPr>
          <a:xfrm>
            <a:off x="407846" y="1147011"/>
            <a:ext cx="9451305" cy="12535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What is a DEVELOP Fellow? A college graduate who spends one year working full-time with DEVELOP growing both personally and professionally, and contributing to the program as a whole. Each Fellow serves in a dual-role, splitting their time between their node and NPO-related tasks</a:t>
            </a:r>
            <a:r>
              <a:rPr lang="en-US" sz="1800" dirty="0" smtClean="0"/>
              <a:t>.</a:t>
            </a:r>
            <a:endParaRPr lang="en-US" sz="1800" dirty="0"/>
          </a:p>
        </p:txBody>
      </p:sp>
      <p:grpSp>
        <p:nvGrpSpPr>
          <p:cNvPr id="14" name="Group 13"/>
          <p:cNvGrpSpPr/>
          <p:nvPr/>
        </p:nvGrpSpPr>
        <p:grpSpPr>
          <a:xfrm>
            <a:off x="722762" y="4822407"/>
            <a:ext cx="2656484" cy="1005840"/>
            <a:chOff x="3991878" y="5763060"/>
            <a:chExt cx="2656484" cy="1005840"/>
          </a:xfrm>
        </p:grpSpPr>
        <p:sp>
          <p:nvSpPr>
            <p:cNvPr id="82" name="Content Placeholder 3"/>
            <p:cNvSpPr txBox="1">
              <a:spLocks/>
            </p:cNvSpPr>
            <p:nvPr/>
          </p:nvSpPr>
          <p:spPr>
            <a:xfrm>
              <a:off x="5020638" y="5898369"/>
              <a:ext cx="1627724" cy="7352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Austin Stone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a:t>
              </a:r>
            </a:p>
            <a:p>
              <a:pPr marL="0" indent="0">
                <a:spcBef>
                  <a:spcPts val="0"/>
                </a:spcBef>
                <a:buFont typeface="Arial" panose="020B0604020202020204" pitchFamily="34" charset="0"/>
                <a:buNone/>
              </a:pPr>
              <a:r>
                <a:rPr lang="en-US" sz="1100" i="1" dirty="0" err="1" smtClean="0">
                  <a:solidFill>
                    <a:prstClr val="black">
                      <a:lumMod val="75000"/>
                      <a:lumOff val="25000"/>
                    </a:prstClr>
                  </a:solidFill>
                  <a:latin typeface="Century Gothic" panose="020F0302020204030204"/>
                </a:rPr>
                <a:t>Comm</a:t>
              </a:r>
              <a:r>
                <a:rPr lang="en-US" sz="1100" i="1" dirty="0" smtClean="0">
                  <a:solidFill>
                    <a:prstClr val="black">
                      <a:lumMod val="75000"/>
                      <a:lumOff val="25000"/>
                    </a:prstClr>
                  </a:solidFill>
                  <a:latin typeface="Century Gothic" panose="020F0302020204030204"/>
                </a:rPr>
                <a:t> Senior Fellow</a:t>
              </a:r>
              <a:endParaRPr lang="en-US" sz="1200" i="1" dirty="0">
                <a:solidFill>
                  <a:prstClr val="black">
                    <a:lumMod val="75000"/>
                    <a:lumOff val="25000"/>
                  </a:prstClr>
                </a:solidFill>
                <a:latin typeface="Century Gothic" panose="020F0302020204030204"/>
              </a:endParaRPr>
            </a:p>
          </p:txBody>
        </p:sp>
        <p:grpSp>
          <p:nvGrpSpPr>
            <p:cNvPr id="83" name="Group 82"/>
            <p:cNvGrpSpPr/>
            <p:nvPr/>
          </p:nvGrpSpPr>
          <p:grpSpPr>
            <a:xfrm>
              <a:off x="3991878" y="5763060"/>
              <a:ext cx="1005168" cy="1005840"/>
              <a:chOff x="8704383" y="2439356"/>
              <a:chExt cx="1005168" cy="1005840"/>
            </a:xfrm>
          </p:grpSpPr>
          <p:pic>
            <p:nvPicPr>
              <p:cNvPr id="84" name="Picture 83"/>
              <p:cNvPicPr>
                <a:picLocks noChangeAspect="1"/>
              </p:cNvPicPr>
              <p:nvPr/>
            </p:nvPicPr>
            <p:blipFill>
              <a:blip r:embed="rId4" cstate="screen">
                <a:duotone>
                  <a:srgbClr val="ED7D31">
                    <a:shade val="45000"/>
                    <a:satMod val="135000"/>
                  </a:srgbClr>
                  <a:prstClr val="white"/>
                </a:duotone>
                <a:extLst>
                  <a:ext uri="{28A0092B-C50C-407E-A947-70E740481C1C}">
                    <a14:useLocalDpi xmlns:a14="http://schemas.microsoft.com/office/drawing/2010/main"/>
                  </a:ext>
                </a:extLst>
              </a:blip>
              <a:stretch>
                <a:fillRect/>
              </a:stretch>
            </p:blipFill>
            <p:spPr>
              <a:xfrm>
                <a:off x="8704383" y="2439356"/>
                <a:ext cx="1005168" cy="1005840"/>
              </a:xfrm>
              <a:prstGeom prst="rect">
                <a:avLst/>
              </a:prstGeom>
            </p:spPr>
          </p:pic>
          <p:pic>
            <p:nvPicPr>
              <p:cNvPr id="85" name="Picture 8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95487" y="2530796"/>
                <a:ext cx="822960" cy="822960"/>
              </a:xfrm>
              <a:prstGeom prst="ellipse">
                <a:avLst/>
              </a:prstGeom>
            </p:spPr>
          </p:pic>
        </p:grpSp>
      </p:grpSp>
      <p:grpSp>
        <p:nvGrpSpPr>
          <p:cNvPr id="9" name="Group 8"/>
          <p:cNvGrpSpPr/>
          <p:nvPr/>
        </p:nvGrpSpPr>
        <p:grpSpPr>
          <a:xfrm>
            <a:off x="3647539" y="4822407"/>
            <a:ext cx="3052697" cy="1005840"/>
            <a:chOff x="2445703" y="3082005"/>
            <a:chExt cx="3052697" cy="1005840"/>
          </a:xfrm>
        </p:grpSpPr>
        <p:sp>
          <p:nvSpPr>
            <p:cNvPr id="107" name="Content Placeholder 3"/>
            <p:cNvSpPr txBox="1">
              <a:spLocks/>
            </p:cNvSpPr>
            <p:nvPr/>
          </p:nvSpPr>
          <p:spPr>
            <a:xfrm>
              <a:off x="3426695" y="3091266"/>
              <a:ext cx="2071705" cy="9873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Shelby Ingram</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Georgia – Athens</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Fellow</a:t>
              </a:r>
              <a:endParaRPr lang="en-US" sz="1100" i="1" dirty="0">
                <a:solidFill>
                  <a:prstClr val="black">
                    <a:lumMod val="75000"/>
                    <a:lumOff val="25000"/>
                  </a:prstClr>
                </a:solidFill>
                <a:latin typeface="Century Gothic" panose="020F0302020204030204"/>
              </a:endParaRPr>
            </a:p>
          </p:txBody>
        </p:sp>
        <p:grpSp>
          <p:nvGrpSpPr>
            <p:cNvPr id="108" name="Group 107"/>
            <p:cNvGrpSpPr/>
            <p:nvPr/>
          </p:nvGrpSpPr>
          <p:grpSpPr>
            <a:xfrm>
              <a:off x="2445703" y="3082005"/>
              <a:ext cx="1005168" cy="1005840"/>
              <a:chOff x="5457019" y="1572920"/>
              <a:chExt cx="1005168" cy="1005840"/>
            </a:xfrm>
          </p:grpSpPr>
          <p:pic>
            <p:nvPicPr>
              <p:cNvPr id="109" name="Picture 108"/>
              <p:cNvPicPr>
                <a:picLocks noChangeAspect="1"/>
              </p:cNvPicPr>
              <p:nvPr/>
            </p:nvPicPr>
            <p:blipFill>
              <a:blip r:embed="rId6"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5457019" y="1572920"/>
                <a:ext cx="1005168" cy="1005840"/>
              </a:xfrm>
              <a:prstGeom prst="rect">
                <a:avLst/>
              </a:prstGeom>
            </p:spPr>
          </p:pic>
          <p:pic>
            <p:nvPicPr>
              <p:cNvPr id="110" name="Picture 109"/>
              <p:cNvPicPr>
                <a:picLocks noChangeAspect="1"/>
              </p:cNvPicPr>
              <p:nvPr/>
            </p:nvPicPr>
            <p:blipFill rotWithShape="1">
              <a:blip r:embed="rId7" cstate="screen">
                <a:extLst>
                  <a:ext uri="{28A0092B-C50C-407E-A947-70E740481C1C}">
                    <a14:useLocalDpi xmlns:a14="http://schemas.microsoft.com/office/drawing/2010/main"/>
                  </a:ext>
                </a:extLst>
              </a:blip>
              <a:srcRect t="-4095"/>
              <a:stretch/>
            </p:blipFill>
            <p:spPr>
              <a:xfrm>
                <a:off x="5548123" y="1664280"/>
                <a:ext cx="822960" cy="823121"/>
              </a:xfrm>
              <a:prstGeom prst="ellipse">
                <a:avLst/>
              </a:prstGeom>
            </p:spPr>
          </p:pic>
        </p:grpSp>
      </p:grpSp>
      <p:grpSp>
        <p:nvGrpSpPr>
          <p:cNvPr id="13" name="Group 12"/>
          <p:cNvGrpSpPr/>
          <p:nvPr/>
        </p:nvGrpSpPr>
        <p:grpSpPr>
          <a:xfrm>
            <a:off x="7858852" y="3281936"/>
            <a:ext cx="2716338" cy="1005840"/>
            <a:chOff x="1907269" y="6293640"/>
            <a:chExt cx="2716338" cy="1005840"/>
          </a:xfrm>
        </p:grpSpPr>
        <p:sp>
          <p:nvSpPr>
            <p:cNvPr id="98" name="Content Placeholder 3"/>
            <p:cNvSpPr txBox="1">
              <a:spLocks/>
            </p:cNvSpPr>
            <p:nvPr/>
          </p:nvSpPr>
          <p:spPr>
            <a:xfrm>
              <a:off x="2910561" y="6522722"/>
              <a:ext cx="1713046" cy="5476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Megs Seeley</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Arizona – Tempe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 Fellow</a:t>
              </a:r>
              <a:endParaRPr lang="en-US" sz="1200" i="1" dirty="0">
                <a:solidFill>
                  <a:prstClr val="black">
                    <a:lumMod val="75000"/>
                    <a:lumOff val="25000"/>
                  </a:prstClr>
                </a:solidFill>
                <a:latin typeface="Century Gothic" panose="020F0302020204030204"/>
              </a:endParaRPr>
            </a:p>
          </p:txBody>
        </p:sp>
        <p:pic>
          <p:nvPicPr>
            <p:cNvPr id="99" name="Picture 98"/>
            <p:cNvPicPr>
              <a:picLocks noChangeAspect="1"/>
            </p:cNvPicPr>
            <p:nvPr/>
          </p:nvPicPr>
          <p:blipFill>
            <a:blip r:embed="rId4" cstate="screen">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a:off x="1907269" y="6293640"/>
              <a:ext cx="1005168" cy="1005840"/>
            </a:xfrm>
            <a:prstGeom prst="rect">
              <a:avLst/>
            </a:prstGeom>
          </p:spPr>
        </p:pic>
        <p:pic>
          <p:nvPicPr>
            <p:cNvPr id="113" name="Shape 57">
              <a:extLst>
                <a:ext uri="{FF2B5EF4-FFF2-40B4-BE49-F238E27FC236}">
                  <a16:creationId xmlns:a16="http://schemas.microsoft.com/office/drawing/2014/main" id="{09D35A94-6356-4EFE-A191-FA5BAED68879}"/>
                </a:ext>
              </a:extLst>
            </p:cNvPr>
            <p:cNvPicPr preferRelativeResize="0"/>
            <p:nvPr/>
          </p:nvPicPr>
          <p:blipFill rotWithShape="1">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p:blipFill>
          <p:spPr>
            <a:xfrm>
              <a:off x="1998373" y="6385080"/>
              <a:ext cx="822960" cy="822960"/>
            </a:xfrm>
            <a:prstGeom prst="ellipse">
              <a:avLst/>
            </a:prstGeom>
            <a:noFill/>
            <a:ln>
              <a:noFill/>
            </a:ln>
          </p:spPr>
        </p:pic>
      </p:grpSp>
      <p:grpSp>
        <p:nvGrpSpPr>
          <p:cNvPr id="17" name="Group 16"/>
          <p:cNvGrpSpPr/>
          <p:nvPr/>
        </p:nvGrpSpPr>
        <p:grpSpPr>
          <a:xfrm>
            <a:off x="6528258" y="4822407"/>
            <a:ext cx="2691274" cy="1005840"/>
            <a:chOff x="7972794" y="4311591"/>
            <a:chExt cx="2691274" cy="1005840"/>
          </a:xfrm>
        </p:grpSpPr>
        <p:sp>
          <p:nvSpPr>
            <p:cNvPr id="100" name="Content Placeholder 3"/>
            <p:cNvSpPr txBox="1">
              <a:spLocks/>
            </p:cNvSpPr>
            <p:nvPr/>
          </p:nvSpPr>
          <p:spPr>
            <a:xfrm>
              <a:off x="9044352" y="4496827"/>
              <a:ext cx="1619716"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Danielle Quick</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Senior Fellow</a:t>
              </a:r>
              <a:endParaRPr lang="en-US" sz="1200" i="1" dirty="0">
                <a:solidFill>
                  <a:prstClr val="black">
                    <a:lumMod val="75000"/>
                    <a:lumOff val="25000"/>
                  </a:prstClr>
                </a:solidFill>
                <a:latin typeface="Century Gothic" panose="020F0302020204030204"/>
              </a:endParaRPr>
            </a:p>
          </p:txBody>
        </p:sp>
        <p:pic>
          <p:nvPicPr>
            <p:cNvPr id="101" name="Picture 100"/>
            <p:cNvPicPr>
              <a:picLocks noChangeAspect="1"/>
            </p:cNvPicPr>
            <p:nvPr/>
          </p:nvPicPr>
          <p:blipFill>
            <a:blip r:embed="rId4"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7972794" y="4311591"/>
              <a:ext cx="1005168" cy="1005840"/>
            </a:xfrm>
            <a:prstGeom prst="rect">
              <a:avLst/>
            </a:prstGeom>
          </p:spPr>
        </p:pic>
        <p:pic>
          <p:nvPicPr>
            <p:cNvPr id="102" name="Picture 10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63898" y="4403031"/>
              <a:ext cx="822960" cy="822960"/>
            </a:xfrm>
            <a:prstGeom prst="rect">
              <a:avLst/>
            </a:prstGeom>
          </p:spPr>
        </p:pic>
      </p:grpSp>
      <p:grpSp>
        <p:nvGrpSpPr>
          <p:cNvPr id="8" name="Group 7"/>
          <p:cNvGrpSpPr/>
          <p:nvPr/>
        </p:nvGrpSpPr>
        <p:grpSpPr>
          <a:xfrm>
            <a:off x="2818651" y="3281936"/>
            <a:ext cx="2891111" cy="1005840"/>
            <a:chOff x="6864698" y="2732177"/>
            <a:chExt cx="2891111" cy="1005840"/>
          </a:xfrm>
        </p:grpSpPr>
        <p:pic>
          <p:nvPicPr>
            <p:cNvPr id="111" name="Picture 110"/>
            <p:cNvPicPr>
              <a:picLocks noChangeAspect="1"/>
            </p:cNvPicPr>
            <p:nvPr/>
          </p:nvPicPr>
          <p:blipFill>
            <a:blip r:embed="rId6" cstate="screen">
              <a:duotone>
                <a:srgbClr val="A5A5A5">
                  <a:shade val="45000"/>
                  <a:satMod val="135000"/>
                </a:srgbClr>
                <a:prstClr val="white"/>
              </a:duotone>
              <a:extLst>
                <a:ext uri="{28A0092B-C50C-407E-A947-70E740481C1C}">
                  <a14:useLocalDpi xmlns:a14="http://schemas.microsoft.com/office/drawing/2010/main"/>
                </a:ext>
              </a:extLst>
            </a:blip>
            <a:stretch>
              <a:fillRect/>
            </a:stretch>
          </p:blipFill>
          <p:spPr>
            <a:xfrm>
              <a:off x="6864698" y="2732177"/>
              <a:ext cx="1005168" cy="1005840"/>
            </a:xfrm>
            <a:prstGeom prst="rect">
              <a:avLst/>
            </a:prstGeom>
          </p:spPr>
        </p:pic>
        <p:sp>
          <p:nvSpPr>
            <p:cNvPr id="112" name="Content Placeholder 3"/>
            <p:cNvSpPr txBox="1">
              <a:spLocks/>
            </p:cNvSpPr>
            <p:nvPr/>
          </p:nvSpPr>
          <p:spPr>
            <a:xfrm>
              <a:off x="7869868" y="2741438"/>
              <a:ext cx="1885941" cy="9873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Madison </a:t>
              </a:r>
              <a:r>
                <a:rPr lang="en-US" sz="1200" b="1" i="1" dirty="0" err="1" smtClean="0">
                  <a:solidFill>
                    <a:prstClr val="black">
                      <a:lumMod val="75000"/>
                      <a:lumOff val="25000"/>
                    </a:prstClr>
                  </a:solidFill>
                  <a:latin typeface="Century Gothic" panose="020F0302020204030204"/>
                </a:rPr>
                <a:t>Broddle</a:t>
              </a:r>
              <a:endParaRPr lang="en-US" sz="1200" b="1" i="1" dirty="0" smtClean="0">
                <a:solidFill>
                  <a:prstClr val="black">
                    <a:lumMod val="75000"/>
                    <a:lumOff val="25000"/>
                  </a:prstClr>
                </a:solidFill>
                <a:latin typeface="Century Gothic" panose="020F0302020204030204"/>
              </a:endParaRP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IT Fellow</a:t>
              </a:r>
              <a:endParaRPr lang="en-US" sz="1100" i="1" dirty="0">
                <a:solidFill>
                  <a:prstClr val="black">
                    <a:lumMod val="75000"/>
                    <a:lumOff val="25000"/>
                  </a:prstClr>
                </a:solidFill>
                <a:latin typeface="Century Gothic" panose="020F0302020204030204"/>
              </a:endParaRPr>
            </a:p>
          </p:txBody>
        </p:sp>
        <p:pic>
          <p:nvPicPr>
            <p:cNvPr id="115" name="Picture 114">
              <a:extLst>
                <a:ext uri="{FF2B5EF4-FFF2-40B4-BE49-F238E27FC236}">
                  <a16:creationId xmlns:a16="http://schemas.microsoft.com/office/drawing/2014/main" id="{EC334409-0F8D-4835-8A43-39AA69E33C3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54277" y="2823617"/>
              <a:ext cx="824485" cy="822960"/>
            </a:xfrm>
            <a:prstGeom prst="ellipse">
              <a:avLst/>
            </a:prstGeom>
          </p:spPr>
        </p:pic>
      </p:grpSp>
      <p:grpSp>
        <p:nvGrpSpPr>
          <p:cNvPr id="10" name="Group 9"/>
          <p:cNvGrpSpPr/>
          <p:nvPr/>
        </p:nvGrpSpPr>
        <p:grpSpPr>
          <a:xfrm>
            <a:off x="5313878" y="3744783"/>
            <a:ext cx="2681210" cy="1005840"/>
            <a:chOff x="440047" y="2549958"/>
            <a:chExt cx="2681210" cy="1005840"/>
          </a:xfrm>
        </p:grpSpPr>
        <p:sp>
          <p:nvSpPr>
            <p:cNvPr id="76" name="Content Placeholder 3"/>
            <p:cNvSpPr txBox="1">
              <a:spLocks/>
            </p:cNvSpPr>
            <p:nvPr/>
          </p:nvSpPr>
          <p:spPr>
            <a:xfrm>
              <a:off x="1501541" y="2735194"/>
              <a:ext cx="1619716"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Jerrold </a:t>
              </a:r>
              <a:r>
                <a:rPr lang="en-US" sz="1200" b="1" i="1" dirty="0" err="1" smtClean="0">
                  <a:solidFill>
                    <a:prstClr val="black">
                      <a:lumMod val="75000"/>
                      <a:lumOff val="25000"/>
                    </a:prstClr>
                  </a:solidFill>
                  <a:latin typeface="Century Gothic" panose="020F0302020204030204"/>
                </a:rPr>
                <a:t>Acdan</a:t>
              </a:r>
              <a:endParaRPr lang="en-US" sz="1200" b="1" i="1" dirty="0" smtClean="0">
                <a:solidFill>
                  <a:prstClr val="black">
                    <a:lumMod val="75000"/>
                    <a:lumOff val="25000"/>
                  </a:prstClr>
                </a:solidFill>
                <a:latin typeface="Century Gothic" panose="020F0302020204030204"/>
              </a:endParaRP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California – Ames</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Fellow</a:t>
              </a:r>
              <a:endParaRPr lang="en-US" sz="1200" i="1" dirty="0">
                <a:solidFill>
                  <a:prstClr val="black">
                    <a:lumMod val="75000"/>
                    <a:lumOff val="25000"/>
                  </a:prstClr>
                </a:solidFill>
                <a:latin typeface="Century Gothic" panose="020F0302020204030204"/>
              </a:endParaRPr>
            </a:p>
          </p:txBody>
        </p:sp>
        <p:pic>
          <p:nvPicPr>
            <p:cNvPr id="77" name="Picture 76"/>
            <p:cNvPicPr>
              <a:picLocks noChangeAspect="1"/>
            </p:cNvPicPr>
            <p:nvPr/>
          </p:nvPicPr>
          <p:blipFill>
            <a:blip r:embed="rId4"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440047" y="2549958"/>
              <a:ext cx="1005168" cy="1005840"/>
            </a:xfrm>
            <a:prstGeom prst="rect">
              <a:avLst/>
            </a:prstGeom>
          </p:spPr>
        </p:pic>
        <p:pic>
          <p:nvPicPr>
            <p:cNvPr id="114" name="Google Shape;150;p3">
              <a:extLst>
                <a:ext uri="{FF2B5EF4-FFF2-40B4-BE49-F238E27FC236}">
                  <a16:creationId xmlns:a16="http://schemas.microsoft.com/office/drawing/2014/main" id="{489A4857-2C36-4D43-80F9-09CEE9F2BCF6}"/>
                </a:ext>
              </a:extLst>
            </p:cNvPr>
            <p:cNvPicPr preferRelativeResize="0"/>
            <p:nvPr/>
          </p:nvPicPr>
          <p:blipFill rotWithShape="1">
            <a:blip r:embed="rId12" cstate="screen">
              <a:alphaModFix/>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a:ext>
              </a:extLst>
            </a:blip>
            <a:srcRect/>
            <a:stretch/>
          </p:blipFill>
          <p:spPr>
            <a:xfrm>
              <a:off x="531151" y="2641398"/>
              <a:ext cx="822960" cy="822960"/>
            </a:xfrm>
            <a:prstGeom prst="ellipse">
              <a:avLst/>
            </a:prstGeom>
            <a:noFill/>
            <a:ln>
              <a:noFill/>
            </a:ln>
            <a:effectLst/>
          </p:spPr>
        </p:pic>
      </p:grpSp>
      <p:grpSp>
        <p:nvGrpSpPr>
          <p:cNvPr id="11" name="Group 10"/>
          <p:cNvGrpSpPr/>
          <p:nvPr/>
        </p:nvGrpSpPr>
        <p:grpSpPr>
          <a:xfrm>
            <a:off x="141155" y="3744783"/>
            <a:ext cx="2870178" cy="1005840"/>
            <a:chOff x="-114801" y="4413192"/>
            <a:chExt cx="2870178" cy="1005840"/>
          </a:xfrm>
        </p:grpSpPr>
        <p:sp>
          <p:nvSpPr>
            <p:cNvPr id="86" name="Content Placeholder 3"/>
            <p:cNvSpPr txBox="1">
              <a:spLocks/>
            </p:cNvSpPr>
            <p:nvPr/>
          </p:nvSpPr>
          <p:spPr>
            <a:xfrm>
              <a:off x="890369" y="4554637"/>
              <a:ext cx="1865008" cy="722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Dane Coats</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Idaho – Pocatello</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 Fellow</a:t>
              </a:r>
              <a:endParaRPr lang="en-US" sz="1200" i="1" dirty="0">
                <a:solidFill>
                  <a:prstClr val="black">
                    <a:lumMod val="75000"/>
                    <a:lumOff val="25000"/>
                  </a:prstClr>
                </a:solidFill>
                <a:latin typeface="Century Gothic" panose="020F0302020204030204"/>
              </a:endParaRPr>
            </a:p>
          </p:txBody>
        </p:sp>
        <p:pic>
          <p:nvPicPr>
            <p:cNvPr id="97" name="Picture 96"/>
            <p:cNvPicPr>
              <a:picLocks noChangeAspect="1"/>
            </p:cNvPicPr>
            <p:nvPr/>
          </p:nvPicPr>
          <p:blipFill>
            <a:blip r:embed="rId4" cstate="screen">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a:off x="-114801" y="4413192"/>
              <a:ext cx="1005168" cy="1005840"/>
            </a:xfrm>
            <a:prstGeom prst="rect">
              <a:avLst/>
            </a:prstGeom>
          </p:spPr>
        </p:pic>
        <p:pic>
          <p:nvPicPr>
            <p:cNvPr id="117" name="Picture 116">
              <a:extLst>
                <a:ext uri="{FF2B5EF4-FFF2-40B4-BE49-F238E27FC236}">
                  <a16:creationId xmlns:a16="http://schemas.microsoft.com/office/drawing/2014/main" id="{A4C6BC3D-246D-4AEF-AAF8-717DA718DB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2174" y="4504632"/>
              <a:ext cx="821439" cy="822960"/>
            </a:xfrm>
            <a:prstGeom prst="ellipse">
              <a:avLst/>
            </a:prstGeom>
          </p:spPr>
        </p:pic>
      </p:grpSp>
      <p:sp>
        <p:nvSpPr>
          <p:cNvPr id="119" name="Text Placeholder 5"/>
          <p:cNvSpPr txBox="1">
            <a:spLocks/>
          </p:cNvSpPr>
          <p:nvPr/>
        </p:nvSpPr>
        <p:spPr>
          <a:xfrm>
            <a:off x="396842" y="2318158"/>
            <a:ext cx="9010096" cy="7105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buClr>
                <a:srgbClr val="EF282F"/>
              </a:buClr>
              <a:buFont typeface="Webdings" panose="05030102010509060703" pitchFamily="18" charset="2"/>
              <a:buChar char="4"/>
            </a:pPr>
            <a:r>
              <a:rPr lang="en-US" sz="1800" dirty="0" smtClean="0"/>
              <a:t>5 Elements: Project Coordination, </a:t>
            </a:r>
            <a:r>
              <a:rPr lang="en-US" sz="1800" dirty="0" err="1" smtClean="0"/>
              <a:t>Geoinformatics</a:t>
            </a:r>
            <a:r>
              <a:rPr lang="en-US" sz="1800" dirty="0" smtClean="0"/>
              <a:t>, Communications, Information Technology, and Impact Analysis</a:t>
            </a:r>
            <a:endParaRPr lang="en-US" sz="1800" dirty="0"/>
          </a:p>
        </p:txBody>
      </p:sp>
      <p:sp>
        <p:nvSpPr>
          <p:cNvPr id="54" name="Content Placeholder 3"/>
          <p:cNvSpPr txBox="1">
            <a:spLocks/>
          </p:cNvSpPr>
          <p:nvPr/>
        </p:nvSpPr>
        <p:spPr>
          <a:xfrm>
            <a:off x="141155" y="6142483"/>
            <a:ext cx="10219073" cy="722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300" b="1" i="1" dirty="0" smtClean="0">
                <a:solidFill>
                  <a:prstClr val="black">
                    <a:lumMod val="75000"/>
                    <a:lumOff val="25000"/>
                  </a:prstClr>
                </a:solidFill>
                <a:latin typeface="Century Gothic" panose="020F0302020204030204"/>
              </a:rPr>
              <a:t>*Note</a:t>
            </a:r>
            <a:r>
              <a:rPr lang="en-US" sz="1300" i="1" dirty="0" smtClean="0">
                <a:solidFill>
                  <a:prstClr val="black">
                    <a:lumMod val="75000"/>
                    <a:lumOff val="25000"/>
                  </a:prstClr>
                </a:solidFill>
                <a:latin typeface="Century Gothic" panose="020F0302020204030204"/>
              </a:rPr>
              <a:t>: CL and Fellow Class roles and responsibilities will change for FY20. Please make sure you are clear on these changes and expectations if you wish to apply – We are accepting applications through July 3</a:t>
            </a:r>
            <a:r>
              <a:rPr lang="en-US" sz="1300" i="1" baseline="30000" dirty="0" smtClean="0">
                <a:solidFill>
                  <a:prstClr val="black">
                    <a:lumMod val="75000"/>
                    <a:lumOff val="25000"/>
                  </a:prstClr>
                </a:solidFill>
                <a:latin typeface="Century Gothic" panose="020F0302020204030204"/>
              </a:rPr>
              <a:t>rd</a:t>
            </a:r>
            <a:r>
              <a:rPr lang="en-US" sz="1300" i="1" dirty="0" smtClean="0">
                <a:solidFill>
                  <a:prstClr val="black">
                    <a:lumMod val="75000"/>
                    <a:lumOff val="25000"/>
                  </a:prstClr>
                </a:solidFill>
                <a:latin typeface="Century Gothic" panose="020F0302020204030204"/>
              </a:rPr>
              <a:t> 2019! See the Opportunities orientation module for more information.</a:t>
            </a:r>
            <a:endParaRPr lang="en-US" sz="1300" i="1" dirty="0">
              <a:solidFill>
                <a:prstClr val="black">
                  <a:lumMod val="75000"/>
                  <a:lumOff val="25000"/>
                </a:prstClr>
              </a:solidFill>
              <a:latin typeface="Century Gothic" panose="020F0302020204030204"/>
            </a:endParaRPr>
          </a:p>
        </p:txBody>
      </p:sp>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Questions? Contact…</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6" name="Picture 4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3098" y="1530639"/>
            <a:ext cx="1253934" cy="1253933"/>
          </a:xfrm>
          <a:prstGeom prst="ellipse">
            <a:avLst/>
          </a:prstGeom>
          <a:effectLst>
            <a:outerShdw blurRad="76200" dir="13500000" sy="23000" kx="1200000" algn="br" rotWithShape="0">
              <a:prstClr val="black">
                <a:alpha val="20000"/>
              </a:prstClr>
            </a:outerShdw>
          </a:effectLst>
        </p:spPr>
      </p:pic>
      <p:pic>
        <p:nvPicPr>
          <p:cNvPr id="48" name="Picture 4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78711" y="1530639"/>
            <a:ext cx="1254572" cy="1253933"/>
          </a:xfrm>
          <a:prstGeom prst="ellipse">
            <a:avLst/>
          </a:prstGeom>
          <a:effectLst>
            <a:outerShdw blurRad="76200" dir="13500000" sy="23000" kx="1200000" algn="br" rotWithShape="0">
              <a:prstClr val="black">
                <a:alpha val="20000"/>
              </a:prstClr>
            </a:outerShdw>
          </a:effectLst>
        </p:spPr>
      </p:pic>
      <p:pic>
        <p:nvPicPr>
          <p:cNvPr id="49" name="Picture 4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1172" y="3276228"/>
            <a:ext cx="1251489" cy="1251489"/>
          </a:xfrm>
          <a:prstGeom prst="ellipse">
            <a:avLst/>
          </a:prstGeom>
          <a:effectLst>
            <a:outerShdw blurRad="76200" dir="13500000" sy="23000" kx="1200000" algn="br" rotWithShape="0">
              <a:prstClr val="black">
                <a:alpha val="20000"/>
              </a:prstClr>
            </a:outerShdw>
          </a:effectLst>
        </p:spPr>
      </p:pic>
      <p:sp>
        <p:nvSpPr>
          <p:cNvPr id="68" name="Content Placeholder 2"/>
          <p:cNvSpPr txBox="1">
            <a:spLocks/>
          </p:cNvSpPr>
          <p:nvPr/>
        </p:nvSpPr>
        <p:spPr>
          <a:xfrm>
            <a:off x="3369738" y="1399563"/>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endParaRPr>
          </a:p>
        </p:txBody>
      </p:sp>
      <p:pic>
        <p:nvPicPr>
          <p:cNvPr id="70" name="Picture 6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78711" y="3207876"/>
            <a:ext cx="1253933" cy="1253933"/>
          </a:xfrm>
          <a:prstGeom prst="ellipse">
            <a:avLst/>
          </a:prstGeom>
          <a:effectLst>
            <a:outerShdw blurRad="76200" dir="13500000" sy="23000" kx="1200000" algn="br" rotWithShape="0">
              <a:prstClr val="black">
                <a:alpha val="20000"/>
              </a:prstClr>
            </a:outerShdw>
          </a:effectLst>
        </p:spPr>
      </p:pic>
      <p:pic>
        <p:nvPicPr>
          <p:cNvPr id="71" name="Picture 7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83098" y="4942263"/>
            <a:ext cx="1325123" cy="1284435"/>
          </a:xfrm>
          <a:prstGeom prst="ellipse">
            <a:avLst/>
          </a:prstGeom>
          <a:effectLst>
            <a:outerShdw blurRad="76200" dir="13500000" sy="23000" kx="1200000" algn="br" rotWithShape="0">
              <a:prstClr val="black">
                <a:alpha val="20000"/>
              </a:prstClr>
            </a:outerShdw>
          </a:effectLst>
        </p:spPr>
      </p:pic>
      <p:sp>
        <p:nvSpPr>
          <p:cNvPr id="77" name="TextBox 76"/>
          <p:cNvSpPr txBox="1"/>
          <p:nvPr/>
        </p:nvSpPr>
        <p:spPr>
          <a:xfrm>
            <a:off x="1270460" y="1521423"/>
            <a:ext cx="3904860"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Deliverables, publications, presentations, conferences, </a:t>
            </a:r>
            <a:r>
              <a:rPr lang="en-US" sz="1400" dirty="0">
                <a:solidFill>
                  <a:schemeClr val="tx1">
                    <a:lumMod val="75000"/>
                    <a:lumOff val="25000"/>
                  </a:schemeClr>
                </a:solidFill>
                <a:latin typeface="Century Gothic" panose="020B0502020202020204" pitchFamily="34" charset="0"/>
              </a:rPr>
              <a:t>deadlines, </a:t>
            </a:r>
            <a:r>
              <a:rPr lang="en-US" sz="1400" dirty="0" smtClean="0">
                <a:solidFill>
                  <a:schemeClr val="tx1">
                    <a:lumMod val="75000"/>
                    <a:lumOff val="25000"/>
                  </a:schemeClr>
                </a:solidFill>
                <a:latin typeface="Century Gothic" panose="020B0502020202020204" pitchFamily="34" charset="0"/>
              </a:rPr>
              <a:t>international work, webinars</a:t>
            </a:r>
            <a:r>
              <a:rPr lang="en-US" sz="1400" dirty="0">
                <a:solidFill>
                  <a:schemeClr val="tx1">
                    <a:lumMod val="75000"/>
                    <a:lumOff val="25000"/>
                  </a:schemeClr>
                </a:solidFill>
                <a:latin typeface="Century Gothic" panose="020B0502020202020204" pitchFamily="34" charset="0"/>
              </a:rPr>
              <a:t>, </a:t>
            </a:r>
            <a:r>
              <a:rPr lang="en-US" sz="1400" dirty="0" smtClean="0">
                <a:solidFill>
                  <a:schemeClr val="tx1">
                    <a:lumMod val="75000"/>
                    <a:lumOff val="25000"/>
                  </a:schemeClr>
                </a:solidFill>
                <a:latin typeface="Century Gothic" panose="020B0502020202020204" pitchFamily="34" charset="0"/>
              </a:rPr>
              <a:t>partners, project hand-offs, proposals, Fellow class, CL positions </a:t>
            </a: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smtClean="0">
                <a:solidFill>
                  <a:schemeClr val="tx1">
                    <a:lumMod val="75000"/>
                    <a:lumOff val="25000"/>
                  </a:schemeClr>
                </a:solidFill>
              </a:rPr>
              <a:t>Amanda: </a:t>
            </a:r>
            <a:r>
              <a:rPr lang="en-US" sz="1600" dirty="0" smtClean="0">
                <a:solidFill>
                  <a:schemeClr val="tx1">
                    <a:lumMod val="75000"/>
                    <a:lumOff val="25000"/>
                  </a:schemeClr>
                </a:solidFill>
              </a:rPr>
              <a:t>757-864-5552 </a:t>
            </a:r>
            <a:r>
              <a:rPr lang="en-US" sz="1200" dirty="0" smtClean="0">
                <a:solidFill>
                  <a:schemeClr val="tx1">
                    <a:lumMod val="75000"/>
                    <a:lumOff val="25000"/>
                  </a:schemeClr>
                </a:solidFill>
                <a:hlinkClick r:id="rId9"/>
              </a:rPr>
              <a:t>Amanda.L.Clayton@nasa.gov</a:t>
            </a:r>
            <a:endParaRPr lang="en-US" sz="1600" dirty="0" smtClean="0">
              <a:solidFill>
                <a:schemeClr val="tx1">
                  <a:lumMod val="75000"/>
                  <a:lumOff val="25000"/>
                </a:schemeClr>
              </a:solidFill>
              <a:latin typeface="Century Gothic" panose="020F0302020204030204"/>
            </a:endParaRPr>
          </a:p>
        </p:txBody>
      </p:sp>
      <p:sp>
        <p:nvSpPr>
          <p:cNvPr id="78" name="TextBox 77"/>
          <p:cNvSpPr txBox="1"/>
          <p:nvPr/>
        </p:nvSpPr>
        <p:spPr>
          <a:xfrm>
            <a:off x="6262681" y="1521423"/>
            <a:ext cx="3904859"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Contracts, payroll, </a:t>
            </a:r>
            <a:r>
              <a:rPr lang="en-US" sz="1400" dirty="0" smtClean="0">
                <a:solidFill>
                  <a:schemeClr val="tx1">
                    <a:lumMod val="75000"/>
                    <a:lumOff val="25000"/>
                  </a:schemeClr>
                </a:solidFill>
                <a:latin typeface="Century Gothic" panose="020B0502020202020204" pitchFamily="34" charset="0"/>
              </a:rPr>
              <a:t>SSAI systems, travel, schedule </a:t>
            </a:r>
            <a:r>
              <a:rPr lang="en-US" sz="1400" dirty="0">
                <a:solidFill>
                  <a:schemeClr val="tx1">
                    <a:lumMod val="75000"/>
                    <a:lumOff val="25000"/>
                  </a:schemeClr>
                </a:solidFill>
                <a:latin typeface="Century Gothic" panose="020B0502020202020204" pitchFamily="34" charset="0"/>
              </a:rPr>
              <a:t>adjustments, </a:t>
            </a:r>
            <a:r>
              <a:rPr lang="en-US" sz="1400" dirty="0" smtClean="0">
                <a:solidFill>
                  <a:schemeClr val="tx1">
                    <a:lumMod val="75000"/>
                    <a:lumOff val="25000"/>
                  </a:schemeClr>
                </a:solidFill>
                <a:latin typeface="Century Gothic" panose="020B0502020202020204" pitchFamily="34" charset="0"/>
              </a:rPr>
              <a:t>paperwork, online application system, </a:t>
            </a:r>
            <a:r>
              <a:rPr lang="en-US" sz="1400" dirty="0">
                <a:solidFill>
                  <a:schemeClr val="tx1">
                    <a:lumMod val="75000"/>
                    <a:lumOff val="25000"/>
                  </a:schemeClr>
                </a:solidFill>
                <a:latin typeface="Century Gothic" panose="020B0502020202020204" pitchFamily="34" charset="0"/>
              </a:rPr>
              <a:t>employment verifications, </a:t>
            </a:r>
            <a:r>
              <a:rPr lang="en-US" sz="1400" dirty="0" smtClean="0">
                <a:solidFill>
                  <a:schemeClr val="tx1">
                    <a:lumMod val="75000"/>
                    <a:lumOff val="25000"/>
                  </a:schemeClr>
                </a:solidFill>
                <a:latin typeface="Century Gothic" panose="020B0502020202020204" pitchFamily="34" charset="0"/>
              </a:rPr>
              <a:t>SSAI</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Karen: </a:t>
            </a:r>
            <a:r>
              <a:rPr lang="en-US" sz="1600" dirty="0" smtClean="0">
                <a:solidFill>
                  <a:prstClr val="black">
                    <a:lumMod val="75000"/>
                    <a:lumOff val="25000"/>
                  </a:prstClr>
                </a:solidFill>
              </a:rPr>
              <a:t>757-864-1276 </a:t>
            </a:r>
            <a:r>
              <a:rPr lang="en-US" sz="1200" dirty="0" smtClean="0">
                <a:solidFill>
                  <a:prstClr val="black">
                    <a:lumMod val="75000"/>
                    <a:lumOff val="25000"/>
                  </a:prstClr>
                </a:solidFill>
                <a:hlinkClick r:id="rId10"/>
              </a:rPr>
              <a:t>Karen.N.Allsbrook@nasa.gov</a:t>
            </a:r>
            <a:endParaRPr lang="en-US" sz="1600" dirty="0">
              <a:solidFill>
                <a:prstClr val="black">
                  <a:lumMod val="75000"/>
                  <a:lumOff val="25000"/>
                </a:prstClr>
              </a:solidFill>
            </a:endParaRPr>
          </a:p>
        </p:txBody>
      </p:sp>
      <p:sp>
        <p:nvSpPr>
          <p:cNvPr id="84" name="TextBox 83"/>
          <p:cNvSpPr txBox="1"/>
          <p:nvPr/>
        </p:nvSpPr>
        <p:spPr>
          <a:xfrm>
            <a:off x="6262681" y="3207604"/>
            <a:ext cx="3904859" cy="1643527"/>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Impact Analysis Team-related items, tracking metrics, indicators, socioeconomic impact analysis, PSI, participant surveys, alumni survey, using the national telecon line</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Danielle: </a:t>
            </a:r>
            <a:r>
              <a:rPr lang="en-US" sz="1600" dirty="0" smtClean="0">
                <a:solidFill>
                  <a:prstClr val="black">
                    <a:lumMod val="75000"/>
                    <a:lumOff val="25000"/>
                  </a:prstClr>
                </a:solidFill>
              </a:rPr>
              <a:t>757-864-5548 </a:t>
            </a:r>
            <a:r>
              <a:rPr lang="en-US" sz="1200" dirty="0" smtClean="0">
                <a:solidFill>
                  <a:prstClr val="black">
                    <a:lumMod val="75000"/>
                    <a:lumOff val="25000"/>
                  </a:prstClr>
                </a:solidFill>
                <a:hlinkClick r:id="rId10"/>
              </a:rPr>
              <a:t>Danielle.L.Quick@nasa.gov</a:t>
            </a:r>
            <a:endParaRPr lang="en-US" sz="1600" dirty="0">
              <a:solidFill>
                <a:prstClr val="black">
                  <a:lumMod val="75000"/>
                  <a:lumOff val="25000"/>
                </a:prstClr>
              </a:solidFill>
            </a:endParaRPr>
          </a:p>
        </p:txBody>
      </p:sp>
      <p:sp>
        <p:nvSpPr>
          <p:cNvPr id="85" name="TextBox 84"/>
          <p:cNvSpPr txBox="1"/>
          <p:nvPr/>
        </p:nvSpPr>
        <p:spPr>
          <a:xfrm>
            <a:off x="1265779" y="4934120"/>
            <a:ext cx="3904860" cy="1643527"/>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Communications Team-related items, social media, newsletter, recruiting, military engagement, </a:t>
            </a:r>
            <a:r>
              <a:rPr lang="en-US" sz="1400" dirty="0" smtClean="0">
                <a:solidFill>
                  <a:schemeClr val="tx1">
                    <a:lumMod val="75000"/>
                    <a:lumOff val="25000"/>
                  </a:schemeClr>
                </a:solidFill>
                <a:latin typeface="Century Gothic" panose="020B0502020202020204" pitchFamily="34" charset="0"/>
              </a:rPr>
              <a:t>outreach, </a:t>
            </a:r>
            <a:r>
              <a:rPr lang="en-US" sz="1400" dirty="0">
                <a:solidFill>
                  <a:schemeClr val="tx1">
                    <a:lumMod val="75000"/>
                    <a:lumOff val="25000"/>
                  </a:schemeClr>
                </a:solidFill>
                <a:latin typeface="Century Gothic" panose="020B0502020202020204" pitchFamily="34" charset="0"/>
              </a:rPr>
              <a:t>Ambassador Corps, media </a:t>
            </a:r>
            <a:r>
              <a:rPr lang="en-US" sz="1400" dirty="0" smtClean="0">
                <a:solidFill>
                  <a:schemeClr val="tx1">
                    <a:lumMod val="75000"/>
                    <a:lumOff val="25000"/>
                  </a:schemeClr>
                </a:solidFill>
                <a:latin typeface="Century Gothic" panose="020B0502020202020204" pitchFamily="34" charset="0"/>
              </a:rPr>
              <a:t>requests, graphic design support, print materials</a:t>
            </a: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smtClean="0">
                <a:solidFill>
                  <a:schemeClr val="tx1">
                    <a:lumMod val="75000"/>
                    <a:lumOff val="25000"/>
                  </a:schemeClr>
                </a:solidFill>
              </a:rPr>
              <a:t>Austin: </a:t>
            </a:r>
            <a:r>
              <a:rPr lang="en-US" sz="1600" dirty="0" smtClean="0">
                <a:solidFill>
                  <a:schemeClr val="tx1">
                    <a:lumMod val="75000"/>
                    <a:lumOff val="25000"/>
                  </a:schemeClr>
                </a:solidFill>
              </a:rPr>
              <a:t>757-864-3762 </a:t>
            </a:r>
            <a:r>
              <a:rPr lang="en-US" sz="1200" dirty="0" smtClean="0">
                <a:solidFill>
                  <a:schemeClr val="tx1">
                    <a:lumMod val="75000"/>
                    <a:lumOff val="25000"/>
                  </a:schemeClr>
                </a:solidFill>
                <a:hlinkClick r:id="rId9"/>
              </a:rPr>
              <a:t>Austin.H.Stone@nasa.gov</a:t>
            </a:r>
            <a:endParaRPr lang="en-US" sz="1600" dirty="0" smtClean="0">
              <a:solidFill>
                <a:schemeClr val="tx1">
                  <a:lumMod val="75000"/>
                  <a:lumOff val="25000"/>
                </a:schemeClr>
              </a:solidFill>
              <a:latin typeface="Century Gothic" panose="020F0302020204030204"/>
            </a:endParaRPr>
          </a:p>
        </p:txBody>
      </p:sp>
      <p:sp>
        <p:nvSpPr>
          <p:cNvPr id="86" name="TextBox 85"/>
          <p:cNvSpPr txBox="1"/>
          <p:nvPr/>
        </p:nvSpPr>
        <p:spPr>
          <a:xfrm>
            <a:off x="1270461" y="3235139"/>
            <a:ext cx="3904859"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Programmatic questions, budget, social media approvals, media requests, NASA</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Lindsay: </a:t>
            </a:r>
            <a:r>
              <a:rPr lang="en-US" sz="1600" dirty="0" smtClean="0">
                <a:solidFill>
                  <a:prstClr val="black">
                    <a:lumMod val="75000"/>
                    <a:lumOff val="25000"/>
                  </a:prstClr>
                </a:solidFill>
              </a:rPr>
              <a:t>757-864-7283 </a:t>
            </a:r>
            <a:r>
              <a:rPr lang="en-US" sz="1200" dirty="0" smtClean="0">
                <a:solidFill>
                  <a:prstClr val="black">
                    <a:lumMod val="75000"/>
                    <a:lumOff val="25000"/>
                  </a:prstClr>
                </a:solidFill>
                <a:hlinkClick r:id="rId10"/>
              </a:rPr>
              <a:t>Lindsay.M.Rogers@nasa.gov</a:t>
            </a:r>
            <a:endParaRPr lang="en-US" sz="1600" dirty="0">
              <a:solidFill>
                <a:prstClr val="black">
                  <a:lumMod val="75000"/>
                  <a:lumOff val="25000"/>
                </a:prstClr>
              </a:solidFill>
            </a:endParaRPr>
          </a:p>
        </p:txBody>
      </p:sp>
    </p:spTree>
    <p:extLst>
      <p:ext uri="{BB962C8B-B14F-4D97-AF65-F5344CB8AC3E}">
        <p14:creationId xmlns:p14="http://schemas.microsoft.com/office/powerpoint/2010/main" val="803392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Social Media</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Content Placeholder 1"/>
          <p:cNvSpPr txBox="1">
            <a:spLocks/>
          </p:cNvSpPr>
          <p:nvPr/>
        </p:nvSpPr>
        <p:spPr>
          <a:xfrm>
            <a:off x="1141471" y="1271097"/>
            <a:ext cx="4013116" cy="417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smtClean="0">
                <a:solidFill>
                  <a:schemeClr val="tx1">
                    <a:lumMod val="75000"/>
                    <a:lumOff val="25000"/>
                  </a:schemeClr>
                </a:solidFill>
                <a:latin typeface="Century Gothic" charset="0"/>
                <a:ea typeface="Century Gothic" charset="0"/>
                <a:cs typeface="Century Gothic" charset="0"/>
              </a:rPr>
              <a:t>DEVELOP National Program:</a:t>
            </a:r>
            <a:r>
              <a:rPr lang="en-US" sz="1700" dirty="0" smtClean="0">
                <a:solidFill>
                  <a:schemeClr val="tx1">
                    <a:lumMod val="75000"/>
                    <a:lumOff val="25000"/>
                  </a:schemeClr>
                </a:solidFill>
                <a:latin typeface="Century Gothic" charset="0"/>
                <a:ea typeface="Century Gothic" charset="0"/>
                <a:cs typeface="Century Gothic" charset="0"/>
              </a:rPr>
              <a:t> features projects, node highlights &amp; accomplishments, VPS announcements </a:t>
            </a:r>
            <a:r>
              <a:rPr lang="en-US" sz="1100" dirty="0" smtClean="0">
                <a:solidFill>
                  <a:schemeClr val="tx1">
                    <a:lumMod val="75000"/>
                    <a:lumOff val="25000"/>
                  </a:schemeClr>
                </a:solidFill>
                <a:latin typeface="Century Gothic" charset="0"/>
                <a:ea typeface="Century Gothic" charset="0"/>
                <a:cs typeface="Century Gothic" charset="0"/>
                <a:hlinkClick r:id="rId4"/>
              </a:rPr>
              <a:t>www.facebook.com/developnationalprogram</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smtClean="0">
                <a:solidFill>
                  <a:schemeClr val="tx1">
                    <a:lumMod val="75000"/>
                    <a:lumOff val="25000"/>
                  </a:schemeClr>
                </a:solidFill>
                <a:latin typeface="Century Gothic" charset="0"/>
                <a:ea typeface="Century Gothic" charset="0"/>
                <a:cs typeface="Century Gothic" charset="0"/>
              </a:rPr>
              <a:t>Once a </a:t>
            </a:r>
            <a:r>
              <a:rPr lang="en-US" sz="1700" b="1" dirty="0" err="1" smtClean="0">
                <a:solidFill>
                  <a:schemeClr val="tx1">
                    <a:lumMod val="75000"/>
                    <a:lumOff val="25000"/>
                  </a:schemeClr>
                </a:solidFill>
                <a:latin typeface="Century Gothic" charset="0"/>
                <a:ea typeface="Century Gothic" charset="0"/>
                <a:cs typeface="Century Gothic" charset="0"/>
              </a:rPr>
              <a:t>DEVELOPer</a:t>
            </a:r>
            <a:r>
              <a:rPr lang="en-US" sz="1700" b="1" dirty="0" smtClean="0">
                <a:solidFill>
                  <a:schemeClr val="tx1">
                    <a:lumMod val="75000"/>
                    <a:lumOff val="25000"/>
                  </a:schemeClr>
                </a:solidFill>
                <a:latin typeface="Century Gothic" charset="0"/>
                <a:ea typeface="Century Gothic" charset="0"/>
                <a:cs typeface="Century Gothic" charset="0"/>
              </a:rPr>
              <a:t>, Always a </a:t>
            </a:r>
            <a:r>
              <a:rPr lang="en-US" sz="1700" b="1" dirty="0" err="1" smtClean="0">
                <a:solidFill>
                  <a:schemeClr val="tx1">
                    <a:lumMod val="75000"/>
                    <a:lumOff val="25000"/>
                  </a:schemeClr>
                </a:solidFill>
                <a:latin typeface="Century Gothic" charset="0"/>
                <a:ea typeface="Century Gothic" charset="0"/>
                <a:cs typeface="Century Gothic" charset="0"/>
              </a:rPr>
              <a:t>DEVELOPer</a:t>
            </a:r>
            <a:r>
              <a:rPr lang="en-US" sz="1700" b="1" dirty="0" smtClean="0">
                <a:solidFill>
                  <a:schemeClr val="tx1">
                    <a:lumMod val="75000"/>
                    <a:lumOff val="25000"/>
                  </a:schemeClr>
                </a:solidFill>
                <a:latin typeface="Century Gothic" charset="0"/>
                <a:ea typeface="Century Gothic" charset="0"/>
                <a:cs typeface="Century Gothic" charset="0"/>
              </a:rPr>
              <a:t>:</a:t>
            </a:r>
            <a:r>
              <a:rPr lang="en-US" sz="1700" dirty="0" smtClean="0">
                <a:solidFill>
                  <a:schemeClr val="tx1">
                    <a:lumMod val="75000"/>
                    <a:lumOff val="25000"/>
                  </a:schemeClr>
                </a:solidFill>
                <a:latin typeface="Century Gothic" charset="0"/>
                <a:ea typeface="Century Gothic" charset="0"/>
                <a:cs typeface="Century Gothic" charset="0"/>
              </a:rPr>
              <a:t> job posts</a:t>
            </a:r>
          </a:p>
          <a:p>
            <a:pPr marL="0" indent="0">
              <a:spcBef>
                <a:spcPts val="0"/>
              </a:spcBef>
              <a:buFont typeface="Arial" panose="020B0604020202020204" pitchFamily="34" charset="0"/>
              <a:buNone/>
            </a:pPr>
            <a:r>
              <a:rPr lang="en-US" sz="1100" dirty="0" smtClean="0">
                <a:solidFill>
                  <a:schemeClr val="tx1">
                    <a:lumMod val="75000"/>
                    <a:lumOff val="25000"/>
                  </a:schemeClr>
                </a:solidFill>
                <a:latin typeface="Century Gothic" charset="0"/>
                <a:ea typeface="Century Gothic" charset="0"/>
                <a:cs typeface="Century Gothic" charset="0"/>
                <a:hlinkClick r:id="rId5"/>
              </a:rPr>
              <a:t>https://www.facebook.com/groups/387243741376125/</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smtClean="0">
              <a:solidFill>
                <a:schemeClr val="tx1">
                  <a:lumMod val="75000"/>
                  <a:lumOff val="25000"/>
                </a:schemeClr>
              </a:solidFill>
              <a:latin typeface="Century Gothic" charset="0"/>
              <a:ea typeface="Century Gothic" charset="0"/>
              <a:cs typeface="Century Gothic" charset="0"/>
              <a:hlinkClick r:id="rId6"/>
            </a:endParaRPr>
          </a:p>
          <a:p>
            <a:pPr marL="0" indent="0">
              <a:spcBef>
                <a:spcPts val="0"/>
              </a:spcBef>
              <a:buFont typeface="Arial" panose="020B0604020202020204" pitchFamily="34" charset="0"/>
              <a:buNone/>
            </a:pPr>
            <a:endParaRPr lang="en-US" sz="17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dirty="0" smtClean="0">
                <a:solidFill>
                  <a:schemeClr val="tx1">
                    <a:lumMod val="75000"/>
                    <a:lumOff val="25000"/>
                  </a:schemeClr>
                </a:solidFill>
                <a:latin typeface="Century Gothic" charset="0"/>
                <a:ea typeface="Century Gothic" charset="0"/>
                <a:cs typeface="Century Gothic" charset="0"/>
              </a:rPr>
              <a:t>Articles &amp; Important Events: Tweet </a:t>
            </a:r>
            <a:r>
              <a:rPr lang="en-US" sz="1700" b="1" dirty="0" smtClean="0">
                <a:solidFill>
                  <a:schemeClr val="tx1">
                    <a:lumMod val="75000"/>
                    <a:lumOff val="25000"/>
                  </a:schemeClr>
                </a:solidFill>
                <a:latin typeface="Century Gothic" charset="0"/>
                <a:ea typeface="Century Gothic" charset="0"/>
                <a:cs typeface="Century Gothic" charset="0"/>
              </a:rPr>
              <a:t>@NASA_DEVELOP</a:t>
            </a:r>
            <a:r>
              <a:rPr lang="en-US" sz="1700" dirty="0" smtClean="0">
                <a:solidFill>
                  <a:schemeClr val="tx1">
                    <a:lumMod val="75000"/>
                    <a:lumOff val="25000"/>
                  </a:schemeClr>
                </a:solidFill>
                <a:latin typeface="Century Gothic" charset="0"/>
                <a:ea typeface="Century Gothic" charset="0"/>
                <a:cs typeface="Century Gothic" charset="0"/>
              </a:rPr>
              <a:t> or </a:t>
            </a:r>
            <a:r>
              <a:rPr lang="en-US" sz="1700" b="1" dirty="0" smtClean="0">
                <a:solidFill>
                  <a:schemeClr val="tx1">
                    <a:lumMod val="75000"/>
                    <a:lumOff val="25000"/>
                  </a:schemeClr>
                </a:solidFill>
                <a:latin typeface="Century Gothic" charset="0"/>
                <a:ea typeface="Century Gothic" charset="0"/>
                <a:cs typeface="Century Gothic" charset="0"/>
              </a:rPr>
              <a:t>#NASADEVELOP</a:t>
            </a:r>
            <a:endParaRPr lang="en-US" sz="11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100" dirty="0" smtClean="0">
                <a:solidFill>
                  <a:schemeClr val="tx1">
                    <a:lumMod val="75000"/>
                    <a:lumOff val="25000"/>
                  </a:schemeClr>
                </a:solidFill>
                <a:latin typeface="Century Gothic" charset="0"/>
                <a:ea typeface="Century Gothic" charset="0"/>
                <a:cs typeface="Century Gothic" charset="0"/>
                <a:hlinkClick r:id="rId6"/>
              </a:rPr>
              <a:t>http://twitter.com/#!/nasa_develop</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b="1" dirty="0" smtClean="0">
              <a:solidFill>
                <a:schemeClr val="tx1">
                  <a:lumMod val="75000"/>
                  <a:lumOff val="25000"/>
                </a:schemeClr>
              </a:solidFill>
              <a:latin typeface="Century Gothic" charset="0"/>
              <a:ea typeface="Century Gothic" charset="0"/>
              <a:cs typeface="Century Gothic" charset="0"/>
            </a:endParaRPr>
          </a:p>
        </p:txBody>
      </p:sp>
      <p:pic>
        <p:nvPicPr>
          <p:cNvPr id="44" name="Picture 4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11320" y="2971494"/>
            <a:ext cx="701209" cy="701209"/>
          </a:xfrm>
          <a:prstGeom prst="rect">
            <a:avLst/>
          </a:prstGeom>
        </p:spPr>
      </p:pic>
      <p:pic>
        <p:nvPicPr>
          <p:cNvPr id="45" name="Picture 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01667" y="1759298"/>
            <a:ext cx="644672" cy="641941"/>
          </a:xfrm>
          <a:prstGeom prst="rect">
            <a:avLst/>
          </a:prstGeom>
        </p:spPr>
      </p:pic>
      <p:sp>
        <p:nvSpPr>
          <p:cNvPr id="46" name="Content Placeholder 1"/>
          <p:cNvSpPr txBox="1">
            <a:spLocks/>
          </p:cNvSpPr>
          <p:nvPr/>
        </p:nvSpPr>
        <p:spPr>
          <a:xfrm>
            <a:off x="6112529" y="1670954"/>
            <a:ext cx="3730752" cy="257707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smtClean="0">
                <a:solidFill>
                  <a:schemeClr val="tx1">
                    <a:lumMod val="75000"/>
                    <a:lumOff val="25000"/>
                  </a:schemeClr>
                </a:solidFill>
                <a:latin typeface="Century Gothic" charset="0"/>
                <a:ea typeface="Century Gothic" charset="0"/>
                <a:cs typeface="Century Gothic" charset="0"/>
              </a:rPr>
              <a:t>NASA DEVELOP National Program:</a:t>
            </a:r>
            <a:endParaRPr lang="en-US" sz="17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dirty="0" smtClean="0">
                <a:solidFill>
                  <a:schemeClr val="tx1">
                    <a:lumMod val="75000"/>
                    <a:lumOff val="25000"/>
                  </a:schemeClr>
                </a:solidFill>
                <a:latin typeface="Century Gothic" charset="0"/>
                <a:ea typeface="Century Gothic" charset="0"/>
                <a:cs typeface="Century Gothic" charset="0"/>
              </a:rPr>
              <a:t>VPS and promotional videos</a:t>
            </a:r>
            <a:r>
              <a:rPr lang="en-US" sz="1700" b="1" dirty="0" smtClean="0">
                <a:solidFill>
                  <a:schemeClr val="tx1">
                    <a:lumMod val="75000"/>
                    <a:lumOff val="25000"/>
                  </a:schemeClr>
                </a:solidFill>
                <a:latin typeface="Century Gothic" charset="0"/>
                <a:ea typeface="Century Gothic" charset="0"/>
                <a:cs typeface="Century Gothic" charset="0"/>
              </a:rPr>
              <a:t> </a:t>
            </a:r>
            <a:r>
              <a:rPr lang="en-US" sz="1100" dirty="0" smtClean="0">
                <a:solidFill>
                  <a:schemeClr val="tx1">
                    <a:lumMod val="75000"/>
                    <a:lumOff val="25000"/>
                  </a:schemeClr>
                </a:solidFill>
                <a:latin typeface="Century Gothic" charset="0"/>
                <a:ea typeface="Century Gothic" charset="0"/>
                <a:cs typeface="Century Gothic" charset="0"/>
                <a:hlinkClick r:id="rId9"/>
              </a:rPr>
              <a:t>www.youtube.com/user/NASADEVELOP</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 </a:t>
            </a:r>
            <a:r>
              <a:rPr lang="en-US" sz="1700" dirty="0" smtClean="0">
                <a:solidFill>
                  <a:schemeClr val="tx1">
                    <a:lumMod val="75000"/>
                    <a:lumOff val="25000"/>
                  </a:schemeClr>
                </a:solidFill>
                <a:latin typeface="Century Gothic" charset="0"/>
                <a:ea typeface="Century Gothic" charset="0"/>
                <a:cs typeface="Century Gothic" charset="0"/>
              </a:rPr>
              <a:t>job posts</a:t>
            </a:r>
            <a:r>
              <a:rPr lang="en-US" sz="1700" dirty="0">
                <a:solidFill>
                  <a:schemeClr val="tx1">
                    <a:lumMod val="75000"/>
                    <a:lumOff val="25000"/>
                  </a:schemeClr>
                </a:solidFill>
                <a:latin typeface="Century Gothic" charset="0"/>
                <a:ea typeface="Century Gothic" charset="0"/>
                <a:cs typeface="Century Gothic" charset="0"/>
              </a:rPr>
              <a:t>, </a:t>
            </a:r>
            <a:r>
              <a:rPr lang="en-US" sz="1700" dirty="0" smtClean="0">
                <a:solidFill>
                  <a:schemeClr val="tx1">
                    <a:lumMod val="75000"/>
                    <a:lumOff val="25000"/>
                  </a:schemeClr>
                </a:solidFill>
                <a:latin typeface="Century Gothic" charset="0"/>
                <a:ea typeface="Century Gothic" charset="0"/>
                <a:cs typeface="Century Gothic" charset="0"/>
              </a:rPr>
              <a:t>job </a:t>
            </a:r>
            <a:r>
              <a:rPr lang="en-US" sz="1700" dirty="0">
                <a:solidFill>
                  <a:schemeClr val="tx1">
                    <a:lumMod val="75000"/>
                    <a:lumOff val="25000"/>
                  </a:schemeClr>
                </a:solidFill>
                <a:latin typeface="Century Gothic" charset="0"/>
                <a:ea typeface="Century Gothic" charset="0"/>
                <a:cs typeface="Century Gothic" charset="0"/>
              </a:rPr>
              <a:t>skills &amp; </a:t>
            </a:r>
            <a:r>
              <a:rPr lang="en-US" sz="1700" dirty="0" smtClean="0">
                <a:solidFill>
                  <a:schemeClr val="tx1">
                    <a:lumMod val="75000"/>
                    <a:lumOff val="25000"/>
                  </a:schemeClr>
                </a:solidFill>
                <a:latin typeface="Century Gothic" charset="0"/>
                <a:ea typeface="Century Gothic" charset="0"/>
                <a:cs typeface="Century Gothic" charset="0"/>
              </a:rPr>
              <a:t>tips</a:t>
            </a:r>
            <a:r>
              <a:rPr lang="en-US" sz="1700" dirty="0">
                <a:solidFill>
                  <a:schemeClr val="tx1">
                    <a:lumMod val="75000"/>
                    <a:lumOff val="25000"/>
                  </a:schemeClr>
                </a:solidFill>
                <a:latin typeface="Century Gothic" charset="0"/>
                <a:ea typeface="Century Gothic" charset="0"/>
                <a:cs typeface="Century Gothic" charset="0"/>
              </a:rPr>
              <a:t>, and </a:t>
            </a:r>
            <a:r>
              <a:rPr lang="en-US" sz="1700" dirty="0" smtClean="0">
                <a:solidFill>
                  <a:schemeClr val="tx1">
                    <a:lumMod val="75000"/>
                    <a:lumOff val="25000"/>
                  </a:schemeClr>
                </a:solidFill>
                <a:latin typeface="Century Gothic" charset="0"/>
                <a:ea typeface="Century Gothic" charset="0"/>
                <a:cs typeface="Century Gothic" charset="0"/>
              </a:rPr>
              <a:t>important events. </a:t>
            </a:r>
            <a:r>
              <a:rPr lang="en-US" sz="1700" b="1" i="1" dirty="0" smtClean="0">
                <a:solidFill>
                  <a:schemeClr val="tx1">
                    <a:lumMod val="75000"/>
                    <a:lumOff val="25000"/>
                  </a:schemeClr>
                </a:solidFill>
                <a:latin typeface="Century Gothic" charset="0"/>
                <a:ea typeface="Century Gothic" charset="0"/>
                <a:cs typeface="Century Gothic" charset="0"/>
              </a:rPr>
              <a:t>This </a:t>
            </a:r>
            <a:r>
              <a:rPr lang="en-US" sz="1700" b="1" i="1" dirty="0">
                <a:solidFill>
                  <a:schemeClr val="tx1">
                    <a:lumMod val="75000"/>
                    <a:lumOff val="25000"/>
                  </a:schemeClr>
                </a:solidFill>
                <a:latin typeface="Century Gothic" charset="0"/>
                <a:ea typeface="Century Gothic" charset="0"/>
                <a:cs typeface="Century Gothic" charset="0"/>
              </a:rPr>
              <a:t>is a private group! Follow the link to </a:t>
            </a:r>
            <a:r>
              <a:rPr lang="en-US" sz="1700" b="1" i="1" dirty="0" smtClean="0">
                <a:solidFill>
                  <a:schemeClr val="tx1">
                    <a:lumMod val="75000"/>
                    <a:lumOff val="25000"/>
                  </a:schemeClr>
                </a:solidFill>
                <a:latin typeface="Century Gothic" charset="0"/>
                <a:ea typeface="Century Gothic" charset="0"/>
                <a:cs typeface="Century Gothic" charset="0"/>
              </a:rPr>
              <a:t>join!</a:t>
            </a:r>
            <a:endParaRPr lang="en-US" sz="1700" i="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smtClean="0">
                <a:solidFill>
                  <a:schemeClr val="tx1">
                    <a:lumMod val="75000"/>
                    <a:lumOff val="25000"/>
                  </a:schemeClr>
                </a:solidFill>
                <a:latin typeface="Century Gothic" charset="0"/>
                <a:ea typeface="Century Gothic" charset="0"/>
                <a:cs typeface="Century Gothic" charset="0"/>
                <a:hlinkClick r:id="rId10"/>
              </a:rPr>
              <a:t>www.linkedin.com/groups/4343498</a:t>
            </a:r>
            <a:endParaRPr lang="en-US" sz="1100" dirty="0" smtClean="0">
              <a:solidFill>
                <a:schemeClr val="tx1">
                  <a:lumMod val="75000"/>
                  <a:lumOff val="25000"/>
                </a:schemeClr>
              </a:solidFill>
              <a:latin typeface="Century Gothic" charset="0"/>
              <a:ea typeface="Century Gothic" charset="0"/>
              <a:cs typeface="Century Gothic" charset="0"/>
            </a:endParaRPr>
          </a:p>
        </p:txBody>
      </p:sp>
      <p:pic>
        <p:nvPicPr>
          <p:cNvPr id="47" name="Picture 2" descr="cid:image002.png@01D34742.BFB23FE0">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95939" y="13451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twitterCircle-logo">
            <a:hlinkClick r:id="rId13"/>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67364" y="3607952"/>
            <a:ext cx="640080"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1987789" y="4943746"/>
            <a:ext cx="6727380" cy="1221482"/>
            <a:chOff x="1395347" y="5290691"/>
            <a:chExt cx="4206624" cy="1780902"/>
          </a:xfrm>
        </p:grpSpPr>
        <p:sp>
          <p:nvSpPr>
            <p:cNvPr id="52" name="Text Placeholder 5"/>
            <p:cNvSpPr txBox="1">
              <a:spLocks/>
            </p:cNvSpPr>
            <p:nvPr/>
          </p:nvSpPr>
          <p:spPr>
            <a:xfrm>
              <a:off x="1395347" y="5307538"/>
              <a:ext cx="4206624" cy="1764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solidFill>
                    <a:srgbClr val="0061AA"/>
                  </a:solidFill>
                </a:rPr>
                <a:t>By The Way</a:t>
              </a:r>
            </a:p>
            <a:p>
              <a:pPr algn="ctr">
                <a:spcBef>
                  <a:spcPts val="0"/>
                </a:spcBef>
                <a:buClr>
                  <a:srgbClr val="0078C1"/>
                </a:buClr>
              </a:pPr>
              <a:r>
                <a:rPr lang="en-US" sz="1800" dirty="0"/>
                <a:t>Watch time spent on social media. If you are going to be on </a:t>
              </a:r>
              <a:r>
                <a:rPr lang="en-US" sz="1800" dirty="0" smtClean="0"/>
                <a:t>it, you </a:t>
              </a:r>
              <a:r>
                <a:rPr lang="en-US" sz="1800" dirty="0"/>
                <a:t>should probably be on the DEVELOP pages liking and commenting on DEVELOP posts!</a:t>
              </a:r>
            </a:p>
          </p:txBody>
        </p:sp>
        <p:sp>
          <p:nvSpPr>
            <p:cNvPr id="53" name="Rounded Rectangle 52"/>
            <p:cNvSpPr/>
            <p:nvPr/>
          </p:nvSpPr>
          <p:spPr>
            <a:xfrm>
              <a:off x="1395347" y="5290691"/>
              <a:ext cx="4206624" cy="1780902"/>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6223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55043"/>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Important Things to Note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DEVELOP </a:t>
            </a:r>
            <a:r>
              <a:rPr lang="en-US" sz="1800" b="1" dirty="0"/>
              <a:t>IS</a:t>
            </a:r>
            <a:r>
              <a:rPr lang="en-US" sz="1800" dirty="0"/>
              <a:t> part of NASA’s Applied Sciences Program.</a:t>
            </a:r>
            <a:br>
              <a:rPr lang="en-US" sz="1800" dirty="0"/>
            </a:br>
            <a:r>
              <a:rPr lang="en-US" sz="1800" dirty="0"/>
              <a:t>DEVELOP is </a:t>
            </a:r>
            <a:r>
              <a:rPr lang="en-US" sz="1800" b="1" dirty="0"/>
              <a:t>NOT</a:t>
            </a:r>
            <a:r>
              <a:rPr lang="en-US" sz="1800" dirty="0"/>
              <a:t> part of NASA’s Office of Education.</a:t>
            </a:r>
          </a:p>
          <a:p>
            <a:pPr marL="285750" indent="-285750">
              <a:spcBef>
                <a:spcPts val="0"/>
              </a:spcBef>
              <a:spcAft>
                <a:spcPts val="1800"/>
              </a:spcAft>
              <a:buClr>
                <a:srgbClr val="EF282F"/>
              </a:buClr>
              <a:buFont typeface="Webdings" panose="05030102010509060703" pitchFamily="18" charset="2"/>
              <a:buChar char="4"/>
            </a:pPr>
            <a:r>
              <a:rPr lang="en-US" sz="1800" dirty="0"/>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marL="285750" indent="-285750">
              <a:spcBef>
                <a:spcPts val="0"/>
              </a:spcBef>
              <a:spcAft>
                <a:spcPts val="1800"/>
              </a:spcAft>
              <a:buClr>
                <a:srgbClr val="EF282F"/>
              </a:buClr>
              <a:buFont typeface="Webdings" panose="05030102010509060703" pitchFamily="18" charset="2"/>
              <a:buChar char="4"/>
            </a:pPr>
            <a:r>
              <a:rPr lang="en-US" sz="1800" dirty="0" smtClean="0"/>
              <a:t>Earth </a:t>
            </a:r>
            <a:r>
              <a:rPr lang="en-US" sz="1800" dirty="0"/>
              <a:t>observations and Earth science data are objective, transparent, and policy-neutral. </a:t>
            </a:r>
          </a:p>
          <a:p>
            <a:pPr marL="285750" indent="-285750">
              <a:spcBef>
                <a:spcPts val="0"/>
              </a:spcBef>
              <a:spcAft>
                <a:spcPts val="1800"/>
              </a:spcAft>
              <a:buClr>
                <a:srgbClr val="EF282F"/>
              </a:buClr>
              <a:buFont typeface="Webdings" panose="05030102010509060703" pitchFamily="18" charset="2"/>
              <a:buChar char="4"/>
            </a:pPr>
            <a:r>
              <a:rPr lang="en-US" sz="1800" dirty="0"/>
              <a:t>NASA Earth Science </a:t>
            </a:r>
            <a:r>
              <a:rPr lang="en-US" sz="1800" dirty="0" smtClean="0"/>
              <a:t>does NOT </a:t>
            </a:r>
            <a:r>
              <a:rPr lang="en-US" sz="1800" dirty="0"/>
              <a:t>develop or prescribe policy. Other agencies and organizations use the data and scientific results in their policy analysis and development.</a:t>
            </a:r>
          </a:p>
          <a:p>
            <a:pPr marL="285750" indent="-285750">
              <a:spcBef>
                <a:spcPts val="0"/>
              </a:spcBef>
              <a:spcAft>
                <a:spcPts val="1800"/>
              </a:spcAft>
              <a:buClr>
                <a:srgbClr val="EF282F"/>
              </a:buClr>
              <a:buFont typeface="Webdings" panose="05030102010509060703" pitchFamily="18" charset="2"/>
              <a:buChar char="4"/>
            </a:pPr>
            <a:r>
              <a:rPr lang="en-US" sz="1800" dirty="0" smtClean="0"/>
              <a:t>Travel is restricted and carefully managed, </a:t>
            </a:r>
            <a:r>
              <a:rPr lang="en-US" sz="1800" dirty="0"/>
              <a:t>meaning that guidelines are in place to gain approval for travel. Travel is a privilege!</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2627707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Quiz Time!</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20"/>
            <a:ext cx="8606614" cy="48339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3000"/>
              </a:spcAft>
              <a:buClr>
                <a:srgbClr val="EF282F"/>
              </a:buClr>
              <a:buFont typeface="Webdings" panose="05030102010509060703" pitchFamily="18" charset="2"/>
              <a:buChar char="4"/>
            </a:pPr>
            <a:r>
              <a:rPr lang="en-US" sz="1800" dirty="0" smtClean="0"/>
              <a:t>What year did DEVELOP begin?</a:t>
            </a:r>
          </a:p>
          <a:p>
            <a:pPr marL="285750" indent="-285750">
              <a:spcBef>
                <a:spcPts val="0"/>
              </a:spcBef>
              <a:spcAft>
                <a:spcPts val="3000"/>
              </a:spcAft>
              <a:buClr>
                <a:srgbClr val="EF282F"/>
              </a:buClr>
              <a:buFont typeface="Webdings" panose="05030102010509060703" pitchFamily="18" charset="2"/>
              <a:buChar char="4"/>
            </a:pPr>
            <a:r>
              <a:rPr lang="en-US" sz="1800" dirty="0" smtClean="0"/>
              <a:t>How many locations does DEVELOP have?</a:t>
            </a:r>
          </a:p>
          <a:p>
            <a:pPr marL="285750" indent="-285750">
              <a:spcBef>
                <a:spcPts val="0"/>
              </a:spcBef>
              <a:spcAft>
                <a:spcPts val="3000"/>
              </a:spcAft>
              <a:buClr>
                <a:srgbClr val="EF282F"/>
              </a:buClr>
              <a:buFont typeface="Webdings" panose="05030102010509060703" pitchFamily="18" charset="2"/>
              <a:buChar char="4"/>
            </a:pPr>
            <a:r>
              <a:rPr lang="en-US" sz="1800" dirty="0" smtClean="0"/>
              <a:t>What is a DEVELOP location called?</a:t>
            </a:r>
          </a:p>
          <a:p>
            <a:pPr marL="285750" indent="-285750">
              <a:spcBef>
                <a:spcPts val="0"/>
              </a:spcBef>
              <a:spcAft>
                <a:spcPts val="3000"/>
              </a:spcAft>
              <a:buClr>
                <a:srgbClr val="EF282F"/>
              </a:buClr>
              <a:buFont typeface="Webdings" panose="05030102010509060703" pitchFamily="18" charset="2"/>
              <a:buChar char="4"/>
            </a:pPr>
            <a:r>
              <a:rPr lang="en-US" sz="1800" dirty="0" smtClean="0"/>
              <a:t>What is the DEVELOP NPO?</a:t>
            </a:r>
          </a:p>
          <a:p>
            <a:pPr marL="285750" indent="-285750">
              <a:spcBef>
                <a:spcPts val="0"/>
              </a:spcBef>
              <a:spcAft>
                <a:spcPts val="3000"/>
              </a:spcAft>
              <a:buClr>
                <a:srgbClr val="EF282F"/>
              </a:buClr>
              <a:buFont typeface="Webdings" panose="05030102010509060703" pitchFamily="18" charset="2"/>
              <a:buChar char="4"/>
            </a:pPr>
            <a:r>
              <a:rPr lang="en-US" sz="1800" dirty="0" smtClean="0"/>
              <a:t>How many DEVELOP Fellow elements are there currently?</a:t>
            </a:r>
          </a:p>
          <a:p>
            <a:pPr marL="285750" indent="-285750">
              <a:spcBef>
                <a:spcPts val="0"/>
              </a:spcBef>
              <a:spcAft>
                <a:spcPts val="3000"/>
              </a:spcAft>
              <a:buClr>
                <a:srgbClr val="EF282F"/>
              </a:buClr>
              <a:buFont typeface="Webdings" panose="05030102010509060703" pitchFamily="18" charset="2"/>
              <a:buChar char="4"/>
            </a:pPr>
            <a:r>
              <a:rPr lang="en-US" sz="1800" dirty="0" smtClean="0"/>
              <a:t>Who should you contact if you have a project-related question?</a:t>
            </a:r>
          </a:p>
          <a:p>
            <a:pPr marL="285750" indent="-285750">
              <a:spcBef>
                <a:spcPts val="0"/>
              </a:spcBef>
              <a:spcAft>
                <a:spcPts val="3000"/>
              </a:spcAft>
              <a:buClr>
                <a:srgbClr val="EF282F"/>
              </a:buClr>
              <a:buFont typeface="Webdings" panose="05030102010509060703" pitchFamily="18" charset="2"/>
              <a:buChar char="4"/>
            </a:pPr>
            <a:r>
              <a:rPr lang="en-US" sz="1800" dirty="0" smtClean="0"/>
              <a:t>Who should you contact if you have a schedule or payroll-related question?</a:t>
            </a:r>
          </a:p>
          <a:p>
            <a:pPr marL="285750" indent="-285750">
              <a:spcBef>
                <a:spcPts val="0"/>
              </a:spcBef>
              <a:spcAft>
                <a:spcPts val="3000"/>
              </a:spcAft>
              <a:buClr>
                <a:srgbClr val="EF282F"/>
              </a:buClr>
              <a:buFont typeface="Webdings" panose="05030102010509060703" pitchFamily="18" charset="2"/>
              <a:buChar char="4"/>
            </a:pPr>
            <a:endParaRPr lang="en-US" sz="1800" dirty="0" smtClean="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Tree>
    <p:extLst>
      <p:ext uri="{BB962C8B-B14F-4D97-AF65-F5344CB8AC3E}">
        <p14:creationId xmlns:p14="http://schemas.microsoft.com/office/powerpoint/2010/main" val="4017109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15" y="4374"/>
            <a:ext cx="6204613" cy="475812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6092467" y="30479"/>
            <a:ext cx="6156374" cy="477012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6739812" y="34383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50342" y="206170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706285" y="3419640"/>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5356078" y="-107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4030087" y="1390980"/>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7317020" y="5022000"/>
            <a:ext cx="4321614"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You’re welcome for these DEVELOP knowledge bombs that just got dropped on you!</a:t>
            </a:r>
            <a:endParaRPr lang="en-US" dirty="0">
              <a:solidFill>
                <a:schemeClr val="tx1">
                  <a:lumMod val="75000"/>
                  <a:lumOff val="25000"/>
                </a:schemeClr>
              </a:solidFill>
            </a:endParaRPr>
          </a:p>
        </p:txBody>
      </p:sp>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National Program</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369462" y="1106365"/>
            <a:ext cx="9669024" cy="8351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dirty="0" smtClean="0"/>
              <a:t>“Shaping the future by integrating Earth observations into global decision making.”</a:t>
            </a:r>
            <a:endParaRPr lang="en-US" sz="1600" dirty="0" smtClean="0"/>
          </a:p>
        </p:txBody>
      </p:sp>
      <p:sp>
        <p:nvSpPr>
          <p:cNvPr id="7" name="Rectangle 6"/>
          <p:cNvSpPr/>
          <p:nvPr/>
        </p:nvSpPr>
        <p:spPr>
          <a:xfrm>
            <a:off x="242597" y="4045073"/>
            <a:ext cx="9619860" cy="2677656"/>
          </a:xfrm>
          <a:prstGeom prst="rect">
            <a:avLst/>
          </a:prstGeom>
        </p:spPr>
        <p:txBody>
          <a:bodyPr wrap="square">
            <a:spAutoFit/>
          </a:bodyPr>
          <a:lstStyle/>
          <a:p>
            <a:pPr lvl="0" algn="ctr">
              <a:defRPr/>
            </a:pPr>
            <a:r>
              <a:rPr lang="en-US" b="1" dirty="0">
                <a:solidFill>
                  <a:schemeClr val="tx1">
                    <a:lumMod val="75000"/>
                    <a:lumOff val="25000"/>
                  </a:schemeClr>
                </a:solidFill>
                <a:latin typeface="Century Gothic" charset="0"/>
                <a:ea typeface="Century Gothic" charset="0"/>
                <a:cs typeface="Century Gothic" charset="0"/>
              </a:rPr>
              <a:t>DEVELOP bridges the gap between NASA Earth Science and society</a:t>
            </a:r>
            <a:r>
              <a:rPr lang="en-US" dirty="0">
                <a:solidFill>
                  <a:schemeClr val="tx1">
                    <a:lumMod val="75000"/>
                    <a:lumOff val="25000"/>
                  </a:schemeClr>
                </a:solidFill>
                <a:latin typeface="Century Gothic" charset="0"/>
                <a:ea typeface="Century Gothic" charset="0"/>
                <a:cs typeface="Century Gothic" charset="0"/>
              </a:rPr>
              <a:t>, </a:t>
            </a:r>
            <a:endParaRPr lang="en-US" dirty="0" smtClean="0">
              <a:solidFill>
                <a:schemeClr val="tx1">
                  <a:lumMod val="75000"/>
                  <a:lumOff val="25000"/>
                </a:schemeClr>
              </a:solidFill>
              <a:latin typeface="Century Gothic" charset="0"/>
              <a:ea typeface="Century Gothic" charset="0"/>
              <a:cs typeface="Century Gothic" charset="0"/>
            </a:endParaRPr>
          </a:p>
          <a:p>
            <a:pPr lvl="0" algn="ctr">
              <a:defRPr/>
            </a:pPr>
            <a:r>
              <a:rPr lang="en-US" dirty="0" smtClean="0">
                <a:solidFill>
                  <a:schemeClr val="tx1">
                    <a:lumMod val="75000"/>
                    <a:lumOff val="25000"/>
                  </a:schemeClr>
                </a:solidFill>
                <a:latin typeface="Century Gothic" charset="0"/>
                <a:ea typeface="Century Gothic" charset="0"/>
                <a:cs typeface="Century Gothic" charset="0"/>
              </a:rPr>
              <a:t>building </a:t>
            </a:r>
            <a:r>
              <a:rPr lang="en-US" dirty="0">
                <a:solidFill>
                  <a:schemeClr val="tx1">
                    <a:lumMod val="75000"/>
                    <a:lumOff val="25000"/>
                  </a:schemeClr>
                </a:solidFill>
                <a:latin typeface="Century Gothic" charset="0"/>
                <a:ea typeface="Century Gothic" charset="0"/>
                <a:cs typeface="Century Gothic" charset="0"/>
              </a:rPr>
              <a:t>capacity in both its participants and end-user </a:t>
            </a:r>
            <a:r>
              <a:rPr lang="en-US" dirty="0" smtClean="0">
                <a:solidFill>
                  <a:schemeClr val="tx1">
                    <a:lumMod val="75000"/>
                    <a:lumOff val="25000"/>
                  </a:schemeClr>
                </a:solidFill>
                <a:latin typeface="Century Gothic" charset="0"/>
                <a:ea typeface="Century Gothic" charset="0"/>
                <a:cs typeface="Century Gothic" charset="0"/>
              </a:rPr>
              <a:t>organizations to </a:t>
            </a:r>
            <a:r>
              <a:rPr lang="en-US" dirty="0">
                <a:solidFill>
                  <a:schemeClr val="tx1">
                    <a:lumMod val="75000"/>
                    <a:lumOff val="25000"/>
                  </a:schemeClr>
                </a:solidFill>
                <a:latin typeface="Century Gothic" charset="0"/>
                <a:ea typeface="Century Gothic" charset="0"/>
                <a:cs typeface="Century Gothic" charset="0"/>
              </a:rPr>
              <a:t>better prepare them to handle the environmental challenges </a:t>
            </a:r>
            <a:r>
              <a:rPr lang="en-US" dirty="0" smtClean="0">
                <a:solidFill>
                  <a:schemeClr val="tx1">
                    <a:lumMod val="75000"/>
                    <a:lumOff val="25000"/>
                  </a:schemeClr>
                </a:solidFill>
                <a:latin typeface="Century Gothic" charset="0"/>
                <a:ea typeface="Century Gothic" charset="0"/>
                <a:cs typeface="Century Gothic" charset="0"/>
              </a:rPr>
              <a:t>that </a:t>
            </a:r>
            <a:r>
              <a:rPr lang="en-US" dirty="0">
                <a:solidFill>
                  <a:schemeClr val="tx1">
                    <a:lumMod val="75000"/>
                    <a:lumOff val="25000"/>
                  </a:schemeClr>
                </a:solidFill>
                <a:latin typeface="Century Gothic" charset="0"/>
                <a:ea typeface="Century Gothic" charset="0"/>
                <a:cs typeface="Century Gothic" charset="0"/>
              </a:rPr>
              <a:t>face society</a:t>
            </a:r>
            <a:r>
              <a:rPr lang="en-US" dirty="0" smtClean="0">
                <a:solidFill>
                  <a:schemeClr val="tx1">
                    <a:lumMod val="75000"/>
                    <a:lumOff val="25000"/>
                  </a:schemeClr>
                </a:solidFill>
                <a:latin typeface="Century Gothic" charset="0"/>
                <a:ea typeface="Century Gothic" charset="0"/>
                <a:cs typeface="Century Gothic" charset="0"/>
              </a:rPr>
              <a:t>.</a:t>
            </a:r>
          </a:p>
          <a:p>
            <a:pPr lvl="0" algn="ctr">
              <a:defRPr/>
            </a:pPr>
            <a:endParaRPr lang="en-US" dirty="0">
              <a:solidFill>
                <a:schemeClr val="tx1">
                  <a:lumMod val="75000"/>
                  <a:lumOff val="25000"/>
                </a:schemeClr>
              </a:solidFill>
              <a:latin typeface="Century Gothic" charset="0"/>
              <a:ea typeface="Century Gothic" charset="0"/>
              <a:cs typeface="Century Gothic" charset="0"/>
            </a:endParaRPr>
          </a:p>
          <a:p>
            <a:pPr>
              <a:defRPr/>
            </a:pPr>
            <a:r>
              <a:rPr lang="en-US" sz="1600" b="1" dirty="0" smtClean="0">
                <a:solidFill>
                  <a:schemeClr val="tx1">
                    <a:lumMod val="75000"/>
                    <a:lumOff val="25000"/>
                  </a:schemeClr>
                </a:solidFill>
                <a:latin typeface="Century Gothic" charset="0"/>
                <a:ea typeface="Century Gothic" charset="0"/>
                <a:cs typeface="Century Gothic" charset="0"/>
              </a:rPr>
              <a:t>Elevator Speech: </a:t>
            </a:r>
            <a:r>
              <a:rPr lang="en-US" sz="1600" dirty="0" smtClean="0">
                <a:solidFill>
                  <a:schemeClr val="tx1">
                    <a:lumMod val="75000"/>
                    <a:lumOff val="25000"/>
                  </a:schemeClr>
                </a:solidFill>
                <a:latin typeface="Century Gothic" charset="0"/>
                <a:ea typeface="Century Gothic" charset="0"/>
                <a:cs typeface="Century Gothic" charset="0"/>
              </a:rPr>
              <a:t>DEVELOP</a:t>
            </a:r>
            <a:r>
              <a:rPr lang="en-US" sz="1600" dirty="0">
                <a:solidFill>
                  <a:schemeClr val="tx1">
                    <a:lumMod val="75000"/>
                    <a:lumOff val="25000"/>
                  </a:schemeClr>
                </a:solidFill>
                <a:latin typeface="Century Gothic" charset="0"/>
                <a:ea typeface="Century Gothic" charset="0"/>
                <a:cs typeface="Century Gothic" charset="0"/>
              </a:rPr>
              <a:t>, part of NASA’s Applied </a:t>
            </a:r>
            <a:r>
              <a:rPr lang="en-US" sz="1600" dirty="0" smtClean="0">
                <a:solidFill>
                  <a:schemeClr val="tx1">
                    <a:lumMod val="75000"/>
                    <a:lumOff val="25000"/>
                  </a:schemeClr>
                </a:solidFill>
                <a:latin typeface="Century Gothic" charset="0"/>
                <a:ea typeface="Century Gothic" charset="0"/>
                <a:cs typeface="Century Gothic" charset="0"/>
              </a:rPr>
              <a:t>Sciences’ Capacity Building </a:t>
            </a:r>
            <a:r>
              <a:rPr lang="en-US" sz="1600" dirty="0">
                <a:solidFill>
                  <a:schemeClr val="tx1">
                    <a:lumMod val="75000"/>
                    <a:lumOff val="25000"/>
                  </a:schemeClr>
                </a:solidFill>
                <a:latin typeface="Century Gothic" charset="0"/>
                <a:ea typeface="Century Gothic" charset="0"/>
                <a:cs typeface="Century Gothic" charset="0"/>
              </a:rPr>
              <a:t>Program, addresses environmental and public policy issues by conducting interdisciplinary feasibility projects that apply the lens of NASA Earth observations to community concerns around the globe. Bridging the gap between NASA Earth Science and society, DEVELOP builds capacity in both participants and partner organizations to better prepare them to address the challenges that face our society and future generations. </a:t>
            </a:r>
          </a:p>
        </p:txBody>
      </p:sp>
      <p:sp>
        <p:nvSpPr>
          <p:cNvPr id="41" name="TextBox 40"/>
          <p:cNvSpPr txBox="1"/>
          <p:nvPr/>
        </p:nvSpPr>
        <p:spPr>
          <a:xfrm>
            <a:off x="322120" y="1442619"/>
            <a:ext cx="9465691" cy="538609"/>
          </a:xfrm>
          <a:prstGeom prst="rect">
            <a:avLst/>
          </a:prstGeom>
          <a:noFill/>
        </p:spPr>
        <p:txBody>
          <a:bodyPr wrap="square" rtlCol="0">
            <a:spAutoFit/>
          </a:bodyPr>
          <a:lstStyle/>
          <a:p>
            <a:pPr algn="ctr" fontAlgn="base">
              <a:spcAft>
                <a:spcPts val="600"/>
              </a:spcAft>
              <a:buClr>
                <a:schemeClr val="tx1">
                  <a:lumMod val="75000"/>
                </a:schemeClr>
              </a:buClr>
            </a:pPr>
            <a:r>
              <a:rPr lang="en-US" sz="2900" b="1" dirty="0" smtClean="0">
                <a:solidFill>
                  <a:srgbClr val="0061AA"/>
                </a:solidFill>
                <a:latin typeface="Century Gothic" charset="0"/>
                <a:ea typeface="Century Gothic" charset="0"/>
                <a:cs typeface="Century Gothic" charset="0"/>
              </a:rPr>
              <a:t>Participants + Earth Observations + Decision Makers</a:t>
            </a:r>
          </a:p>
        </p:txBody>
      </p:sp>
      <p:pic>
        <p:nvPicPr>
          <p:cNvPr id="44" name="Picture 2" descr="https://share.sandia.gov/news/resources/news_releases/images/2009/mw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49325" y="1976783"/>
            <a:ext cx="287507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621113" y="1976783"/>
            <a:ext cx="264100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492901" y="1976783"/>
            <a:ext cx="264100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714588" y="2385554"/>
            <a:ext cx="6872492" cy="210138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History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 Placeholder 5"/>
          <p:cNvSpPr txBox="1">
            <a:spLocks/>
          </p:cNvSpPr>
          <p:nvPr/>
        </p:nvSpPr>
        <p:spPr>
          <a:xfrm>
            <a:off x="272578" y="1251893"/>
            <a:ext cx="982665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In 1998, three interns at NASA Langley Research Center co-authored the white paper “Practical Applications of Remote </a:t>
            </a:r>
            <a:r>
              <a:rPr lang="en-US" sz="1800" dirty="0" smtClean="0"/>
              <a:t>Sensing.” </a:t>
            </a:r>
          </a:p>
          <a:p>
            <a:pPr marL="285750" indent="-285750">
              <a:spcBef>
                <a:spcPts val="0"/>
              </a:spcBef>
              <a:spcAft>
                <a:spcPts val="600"/>
              </a:spcAft>
              <a:buClr>
                <a:srgbClr val="EF282F"/>
              </a:buClr>
              <a:buFont typeface="Webdings" panose="05030102010509060703" pitchFamily="18" charset="2"/>
              <a:buChar char="4"/>
            </a:pPr>
            <a:r>
              <a:rPr lang="en-US" sz="1800" dirty="0" smtClean="0"/>
              <a:t>At </a:t>
            </a:r>
            <a:r>
              <a:rPr lang="en-US" sz="1800" dirty="0"/>
              <a:t>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t>
            </a:r>
            <a:r>
              <a:rPr lang="en-US" sz="1800" dirty="0" smtClean="0"/>
              <a:t>A </a:t>
            </a:r>
            <a:r>
              <a:rPr lang="en-US" sz="1800" dirty="0"/>
              <a:t>proposal combining NASA’s Digital Earth Initiative and the students’ paper advocated the formation of a program, and in 1999 DEVELOP was officially formed. </a:t>
            </a: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Beginning </a:t>
            </a:r>
            <a:r>
              <a:rPr lang="en-US" sz="1800" dirty="0"/>
              <a:t>in 2001, </a:t>
            </a:r>
            <a:r>
              <a:rPr lang="en-US" sz="1800" dirty="0" smtClean="0"/>
              <a:t>expansion beyond Langley began and continues </a:t>
            </a:r>
            <a:r>
              <a:rPr lang="en-US" sz="1800" dirty="0"/>
              <a:t>to today. </a:t>
            </a:r>
            <a:endParaRPr lang="en-US" sz="1800" dirty="0" smtClean="0"/>
          </a:p>
        </p:txBody>
      </p:sp>
      <p:cxnSp>
        <p:nvCxnSpPr>
          <p:cNvPr id="108" name="Straight Connector 107"/>
          <p:cNvCxnSpPr/>
          <p:nvPr/>
        </p:nvCxnSpPr>
        <p:spPr>
          <a:xfrm>
            <a:off x="9479110" y="5128169"/>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09" name="Oval 108"/>
          <p:cNvSpPr/>
          <p:nvPr/>
        </p:nvSpPr>
        <p:spPr>
          <a:xfrm>
            <a:off x="9423647" y="506055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6" name="Straight Connector 105"/>
          <p:cNvCxnSpPr/>
          <p:nvPr/>
        </p:nvCxnSpPr>
        <p:spPr>
          <a:xfrm>
            <a:off x="7652021" y="586535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07" name="Oval 106"/>
          <p:cNvSpPr/>
          <p:nvPr/>
        </p:nvSpPr>
        <p:spPr>
          <a:xfrm>
            <a:off x="8157062" y="618940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4" name="Straight Connector 103"/>
          <p:cNvCxnSpPr/>
          <p:nvPr/>
        </p:nvCxnSpPr>
        <p:spPr>
          <a:xfrm>
            <a:off x="5657889" y="5889457"/>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05" name="Oval 104"/>
          <p:cNvSpPr/>
          <p:nvPr/>
        </p:nvSpPr>
        <p:spPr>
          <a:xfrm>
            <a:off x="6162930" y="621350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2" name="Straight Connector 101"/>
          <p:cNvCxnSpPr/>
          <p:nvPr/>
        </p:nvCxnSpPr>
        <p:spPr>
          <a:xfrm>
            <a:off x="3629367" y="5875818"/>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03" name="Oval 102"/>
          <p:cNvSpPr/>
          <p:nvPr/>
        </p:nvSpPr>
        <p:spPr>
          <a:xfrm>
            <a:off x="4134408" y="619986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TextBox 60"/>
          <p:cNvSpPr txBox="1"/>
          <p:nvPr/>
        </p:nvSpPr>
        <p:spPr>
          <a:xfrm>
            <a:off x="2039965" y="6035966"/>
            <a:ext cx="1091966" cy="523220"/>
          </a:xfrm>
          <a:prstGeom prst="rect">
            <a:avLst/>
          </a:prstGeom>
          <a:noFill/>
        </p:spPr>
        <p:txBody>
          <a:bodyPr wrap="none" rtlCol="0">
            <a:spAutoFit/>
          </a:bodyPr>
          <a:lstStyle/>
          <a:p>
            <a:pPr algn="ctr"/>
            <a:r>
              <a:rPr lang="en-US" sz="1400" b="1" dirty="0">
                <a:solidFill>
                  <a:schemeClr val="tx1">
                    <a:lumMod val="75000"/>
                    <a:lumOff val="25000"/>
                  </a:schemeClr>
                </a:solidFill>
              </a:rPr>
              <a:t>2003</a:t>
            </a:r>
          </a:p>
          <a:p>
            <a:pPr algn="ctr"/>
            <a:r>
              <a:rPr lang="en-US" sz="1400" dirty="0">
                <a:solidFill>
                  <a:schemeClr val="tx1">
                    <a:lumMod val="75000"/>
                    <a:lumOff val="25000"/>
                  </a:schemeClr>
                </a:solidFill>
              </a:rPr>
              <a:t>Mobile, AL</a:t>
            </a:r>
          </a:p>
        </p:txBody>
      </p:sp>
      <p:cxnSp>
        <p:nvCxnSpPr>
          <p:cNvPr id="99" name="Straight Connector 98"/>
          <p:cNvCxnSpPr/>
          <p:nvPr/>
        </p:nvCxnSpPr>
        <p:spPr>
          <a:xfrm>
            <a:off x="521440" y="5119085"/>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3" name="Straight Connector 42"/>
          <p:cNvCxnSpPr>
            <a:stCxn id="90" idx="5"/>
          </p:cNvCxnSpPr>
          <p:nvPr/>
        </p:nvCxnSpPr>
        <p:spPr>
          <a:xfrm>
            <a:off x="905838" y="4310648"/>
            <a:ext cx="431307" cy="33342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4" name="Straight Connector 43"/>
          <p:cNvCxnSpPr/>
          <p:nvPr/>
        </p:nvCxnSpPr>
        <p:spPr>
          <a:xfrm flipH="1">
            <a:off x="3579060" y="4276933"/>
            <a:ext cx="608981" cy="5297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a:off x="1661394" y="5851877"/>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0" name="Straight Connector 49"/>
          <p:cNvCxnSpPr/>
          <p:nvPr/>
        </p:nvCxnSpPr>
        <p:spPr>
          <a:xfrm>
            <a:off x="2517028" y="4554581"/>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1" name="Straight Connector 50"/>
          <p:cNvCxnSpPr/>
          <p:nvPr/>
        </p:nvCxnSpPr>
        <p:spPr>
          <a:xfrm flipH="1">
            <a:off x="4573092" y="4775034"/>
            <a:ext cx="626769" cy="45010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a:off x="6503197" y="4567685"/>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3" name="Straight Connector 52"/>
          <p:cNvCxnSpPr/>
          <p:nvPr/>
        </p:nvCxnSpPr>
        <p:spPr>
          <a:xfrm>
            <a:off x="8497827" y="4578318"/>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56" name="TextBox 55"/>
          <p:cNvSpPr txBox="1"/>
          <p:nvPr/>
        </p:nvSpPr>
        <p:spPr>
          <a:xfrm>
            <a:off x="2015581" y="4022368"/>
            <a:ext cx="1007007" cy="523220"/>
          </a:xfrm>
          <a:prstGeom prst="rect">
            <a:avLst/>
          </a:prstGeom>
          <a:noFill/>
        </p:spPr>
        <p:txBody>
          <a:bodyPr wrap="none" rtlCol="0">
            <a:spAutoFit/>
          </a:bodyPr>
          <a:lstStyle/>
          <a:p>
            <a:pPr algn="ctr"/>
            <a:r>
              <a:rPr lang="en-US" sz="1400" dirty="0">
                <a:solidFill>
                  <a:schemeClr val="tx1">
                    <a:lumMod val="75000"/>
                    <a:lumOff val="25000"/>
                  </a:schemeClr>
                </a:solidFill>
              </a:rPr>
              <a:t>Goddard</a:t>
            </a:r>
          </a:p>
          <a:p>
            <a:pPr algn="ctr"/>
            <a:r>
              <a:rPr lang="en-US" sz="1400" b="1" dirty="0">
                <a:solidFill>
                  <a:schemeClr val="tx1">
                    <a:lumMod val="75000"/>
                    <a:lumOff val="25000"/>
                  </a:schemeClr>
                </a:solidFill>
              </a:rPr>
              <a:t>2004</a:t>
            </a:r>
          </a:p>
        </p:txBody>
      </p:sp>
      <p:sp>
        <p:nvSpPr>
          <p:cNvPr id="57" name="TextBox 56"/>
          <p:cNvSpPr txBox="1"/>
          <p:nvPr/>
        </p:nvSpPr>
        <p:spPr>
          <a:xfrm>
            <a:off x="4788041" y="4390149"/>
            <a:ext cx="1500732" cy="523220"/>
          </a:xfrm>
          <a:prstGeom prst="rect">
            <a:avLst/>
          </a:prstGeom>
          <a:noFill/>
        </p:spPr>
        <p:txBody>
          <a:bodyPr wrap="none" rtlCol="0">
            <a:spAutoFit/>
          </a:bodyPr>
          <a:lstStyle/>
          <a:p>
            <a:pPr algn="ctr"/>
            <a:r>
              <a:rPr lang="en-US" sz="1400" dirty="0">
                <a:solidFill>
                  <a:schemeClr val="tx1">
                    <a:lumMod val="75000"/>
                    <a:lumOff val="25000"/>
                  </a:schemeClr>
                </a:solidFill>
              </a:rPr>
              <a:t>Fort Collins, CO</a:t>
            </a:r>
          </a:p>
          <a:p>
            <a:pPr algn="ctr"/>
            <a:r>
              <a:rPr lang="en-US" sz="1400" b="1" dirty="0">
                <a:solidFill>
                  <a:schemeClr val="tx1">
                    <a:lumMod val="75000"/>
                    <a:lumOff val="25000"/>
                  </a:schemeClr>
                </a:solidFill>
              </a:rPr>
              <a:t>2012</a:t>
            </a:r>
          </a:p>
        </p:txBody>
      </p:sp>
      <p:sp>
        <p:nvSpPr>
          <p:cNvPr id="58" name="TextBox 57"/>
          <p:cNvSpPr txBox="1"/>
          <p:nvPr/>
        </p:nvSpPr>
        <p:spPr>
          <a:xfrm>
            <a:off x="5848954" y="4024919"/>
            <a:ext cx="1313180" cy="523220"/>
          </a:xfrm>
          <a:prstGeom prst="rect">
            <a:avLst/>
          </a:prstGeom>
          <a:noFill/>
        </p:spPr>
        <p:txBody>
          <a:bodyPr wrap="none" rtlCol="0">
            <a:spAutoFit/>
          </a:bodyPr>
          <a:lstStyle/>
          <a:p>
            <a:pPr algn="ctr"/>
            <a:r>
              <a:rPr lang="en-US" sz="1400" dirty="0">
                <a:solidFill>
                  <a:schemeClr val="tx1">
                    <a:lumMod val="75000"/>
                    <a:lumOff val="25000"/>
                  </a:schemeClr>
                </a:solidFill>
              </a:rPr>
              <a:t>Asheville, NC</a:t>
            </a:r>
          </a:p>
          <a:p>
            <a:pPr algn="ctr"/>
            <a:r>
              <a:rPr lang="en-US" sz="1400" b="1" dirty="0">
                <a:solidFill>
                  <a:schemeClr val="tx1">
                    <a:lumMod val="75000"/>
                    <a:lumOff val="25000"/>
                  </a:schemeClr>
                </a:solidFill>
              </a:rPr>
              <a:t>2014</a:t>
            </a:r>
          </a:p>
        </p:txBody>
      </p:sp>
      <p:sp>
        <p:nvSpPr>
          <p:cNvPr id="59" name="TextBox 58"/>
          <p:cNvSpPr txBox="1"/>
          <p:nvPr/>
        </p:nvSpPr>
        <p:spPr>
          <a:xfrm>
            <a:off x="7947677" y="4009551"/>
            <a:ext cx="1104790" cy="523220"/>
          </a:xfrm>
          <a:prstGeom prst="rect">
            <a:avLst/>
          </a:prstGeom>
          <a:noFill/>
        </p:spPr>
        <p:txBody>
          <a:bodyPr wrap="none" rtlCol="0">
            <a:spAutoFit/>
          </a:bodyPr>
          <a:lstStyle/>
          <a:p>
            <a:pPr algn="ctr"/>
            <a:r>
              <a:rPr lang="en-US" sz="1400" dirty="0">
                <a:solidFill>
                  <a:schemeClr val="tx1">
                    <a:lumMod val="75000"/>
                    <a:lumOff val="25000"/>
                  </a:schemeClr>
                </a:solidFill>
              </a:rPr>
              <a:t>Tempe, AZ</a:t>
            </a:r>
          </a:p>
          <a:p>
            <a:pPr algn="ctr"/>
            <a:r>
              <a:rPr lang="en-US" sz="1400" b="1" dirty="0">
                <a:solidFill>
                  <a:schemeClr val="tx1">
                    <a:lumMod val="75000"/>
                    <a:lumOff val="25000"/>
                  </a:schemeClr>
                </a:solidFill>
              </a:rPr>
              <a:t>2016</a:t>
            </a:r>
          </a:p>
        </p:txBody>
      </p:sp>
      <p:sp>
        <p:nvSpPr>
          <p:cNvPr id="62" name="TextBox 61"/>
          <p:cNvSpPr txBox="1"/>
          <p:nvPr/>
        </p:nvSpPr>
        <p:spPr>
          <a:xfrm>
            <a:off x="4136240" y="5969177"/>
            <a:ext cx="899605" cy="523220"/>
          </a:xfrm>
          <a:prstGeom prst="rect">
            <a:avLst/>
          </a:prstGeom>
          <a:noFill/>
        </p:spPr>
        <p:txBody>
          <a:bodyPr wrap="none" rtlCol="0">
            <a:spAutoFit/>
          </a:bodyPr>
          <a:lstStyle/>
          <a:p>
            <a:pPr algn="ctr"/>
            <a:r>
              <a:rPr lang="en-US" sz="1400" b="1" dirty="0">
                <a:solidFill>
                  <a:schemeClr val="tx1">
                    <a:lumMod val="75000"/>
                    <a:lumOff val="25000"/>
                  </a:schemeClr>
                </a:solidFill>
              </a:rPr>
              <a:t>2008</a:t>
            </a:r>
          </a:p>
          <a:p>
            <a:pPr algn="ctr"/>
            <a:r>
              <a:rPr lang="en-US" sz="1400" dirty="0">
                <a:solidFill>
                  <a:schemeClr val="tx1">
                    <a:lumMod val="75000"/>
                    <a:lumOff val="25000"/>
                  </a:schemeClr>
                </a:solidFill>
              </a:rPr>
              <a:t>Marshall</a:t>
            </a:r>
          </a:p>
        </p:txBody>
      </p:sp>
      <p:sp>
        <p:nvSpPr>
          <p:cNvPr id="63" name="TextBox 62"/>
          <p:cNvSpPr txBox="1"/>
          <p:nvPr/>
        </p:nvSpPr>
        <p:spPr>
          <a:xfrm>
            <a:off x="5975248" y="6033071"/>
            <a:ext cx="1172116" cy="523220"/>
          </a:xfrm>
          <a:prstGeom prst="rect">
            <a:avLst/>
          </a:prstGeom>
          <a:noFill/>
        </p:spPr>
        <p:txBody>
          <a:bodyPr wrap="none" rtlCol="0">
            <a:spAutoFit/>
          </a:bodyPr>
          <a:lstStyle/>
          <a:p>
            <a:pPr algn="ctr"/>
            <a:r>
              <a:rPr lang="en-US" sz="1400" b="1" dirty="0">
                <a:solidFill>
                  <a:schemeClr val="tx1">
                    <a:lumMod val="75000"/>
                    <a:lumOff val="25000"/>
                  </a:schemeClr>
                </a:solidFill>
              </a:rPr>
              <a:t>2013</a:t>
            </a:r>
          </a:p>
          <a:p>
            <a:pPr algn="ctr"/>
            <a:r>
              <a:rPr lang="en-US" sz="1400" dirty="0">
                <a:solidFill>
                  <a:schemeClr val="tx1">
                    <a:lumMod val="75000"/>
                    <a:lumOff val="25000"/>
                  </a:schemeClr>
                </a:solidFill>
              </a:rPr>
              <a:t>Athens, GA</a:t>
            </a:r>
          </a:p>
        </p:txBody>
      </p:sp>
      <p:sp>
        <p:nvSpPr>
          <p:cNvPr id="64" name="TextBox 63"/>
          <p:cNvSpPr txBox="1"/>
          <p:nvPr/>
        </p:nvSpPr>
        <p:spPr>
          <a:xfrm>
            <a:off x="7878694" y="6016891"/>
            <a:ext cx="1284326" cy="523220"/>
          </a:xfrm>
          <a:prstGeom prst="rect">
            <a:avLst/>
          </a:prstGeom>
          <a:noFill/>
        </p:spPr>
        <p:txBody>
          <a:bodyPr wrap="none" rtlCol="0">
            <a:spAutoFit/>
          </a:bodyPr>
          <a:lstStyle/>
          <a:p>
            <a:pPr algn="ctr"/>
            <a:r>
              <a:rPr lang="en-US" sz="1400" b="1" dirty="0">
                <a:solidFill>
                  <a:schemeClr val="tx1">
                    <a:lumMod val="75000"/>
                    <a:lumOff val="25000"/>
                  </a:schemeClr>
                </a:solidFill>
              </a:rPr>
              <a:t>2015</a:t>
            </a:r>
          </a:p>
          <a:p>
            <a:pPr algn="ctr"/>
            <a:r>
              <a:rPr lang="en-US" sz="1400" dirty="0">
                <a:solidFill>
                  <a:schemeClr val="tx1">
                    <a:lumMod val="75000"/>
                    <a:lumOff val="25000"/>
                  </a:schemeClr>
                </a:solidFill>
              </a:rPr>
              <a:t>Pocatello, ID</a:t>
            </a:r>
          </a:p>
        </p:txBody>
      </p:sp>
      <p:sp>
        <p:nvSpPr>
          <p:cNvPr id="65" name="TextBox 64"/>
          <p:cNvSpPr txBox="1"/>
          <p:nvPr/>
        </p:nvSpPr>
        <p:spPr>
          <a:xfrm>
            <a:off x="8962350" y="4534760"/>
            <a:ext cx="1157688" cy="523220"/>
          </a:xfrm>
          <a:prstGeom prst="rect">
            <a:avLst/>
          </a:prstGeom>
          <a:noFill/>
        </p:spPr>
        <p:txBody>
          <a:bodyPr wrap="none" rtlCol="0">
            <a:spAutoFit/>
          </a:bodyPr>
          <a:lstStyle/>
          <a:p>
            <a:pPr algn="ctr"/>
            <a:r>
              <a:rPr lang="en-US" sz="1400" b="1" dirty="0">
                <a:solidFill>
                  <a:schemeClr val="tx1">
                    <a:lumMod val="75000"/>
                    <a:lumOff val="25000"/>
                  </a:schemeClr>
                </a:solidFill>
              </a:rPr>
              <a:t>2018</a:t>
            </a:r>
          </a:p>
          <a:p>
            <a:pPr algn="ctr"/>
            <a:r>
              <a:rPr lang="en-US" sz="1400" dirty="0">
                <a:solidFill>
                  <a:schemeClr val="tx1">
                    <a:lumMod val="75000"/>
                    <a:lumOff val="25000"/>
                  </a:schemeClr>
                </a:solidFill>
              </a:rPr>
              <a:t>Boston, MA</a:t>
            </a:r>
          </a:p>
        </p:txBody>
      </p:sp>
      <p:sp>
        <p:nvSpPr>
          <p:cNvPr id="66" name="Hexagon 65"/>
          <p:cNvSpPr/>
          <p:nvPr/>
        </p:nvSpPr>
        <p:spPr>
          <a:xfrm>
            <a:off x="-100786" y="4730335"/>
            <a:ext cx="1257116" cy="1060418"/>
          </a:xfrm>
          <a:prstGeom prst="hexagon">
            <a:avLst>
              <a:gd name="adj" fmla="val 31100"/>
              <a:gd name="vf" fmla="val 115470"/>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68" name="Hexagon 67"/>
          <p:cNvSpPr/>
          <p:nvPr/>
        </p:nvSpPr>
        <p:spPr>
          <a:xfrm>
            <a:off x="893449" y="5309776"/>
            <a:ext cx="1257116" cy="1060418"/>
          </a:xfrm>
          <a:prstGeom prst="hexagon">
            <a:avLst>
              <a:gd name="adj" fmla="val 31100"/>
              <a:gd name="vf" fmla="val 115470"/>
            </a:avLst>
          </a:prstGeom>
          <a:blipFill>
            <a:blip r:embed="rId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69" name="Hexagon 68"/>
          <p:cNvSpPr/>
          <p:nvPr/>
        </p:nvSpPr>
        <p:spPr>
          <a:xfrm>
            <a:off x="1893617" y="4727803"/>
            <a:ext cx="1257116" cy="1060418"/>
          </a:xfrm>
          <a:prstGeom prst="hexagon">
            <a:avLst>
              <a:gd name="adj" fmla="val 31100"/>
              <a:gd name="vf" fmla="val 115470"/>
            </a:avLst>
          </a:pr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0" name="Hexagon 69"/>
          <p:cNvSpPr/>
          <p:nvPr/>
        </p:nvSpPr>
        <p:spPr>
          <a:xfrm>
            <a:off x="2887769" y="5309776"/>
            <a:ext cx="1257116" cy="1060418"/>
          </a:xfrm>
          <a:prstGeom prst="hexagon">
            <a:avLst>
              <a:gd name="adj" fmla="val 31100"/>
              <a:gd name="vf" fmla="val 115470"/>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7" name="Hexagon 76"/>
          <p:cNvSpPr/>
          <p:nvPr/>
        </p:nvSpPr>
        <p:spPr>
          <a:xfrm>
            <a:off x="3890945" y="4727803"/>
            <a:ext cx="1257116" cy="1060418"/>
          </a:xfrm>
          <a:prstGeom prst="hexagon">
            <a:avLst>
              <a:gd name="adj" fmla="val 31100"/>
              <a:gd name="vf" fmla="val 115470"/>
            </a:avLst>
          </a:prstGeom>
          <a:blipFill>
            <a:blip r:embed="rId8"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8" name="Hexagon 77"/>
          <p:cNvSpPr/>
          <p:nvPr/>
        </p:nvSpPr>
        <p:spPr>
          <a:xfrm>
            <a:off x="4882090" y="5309776"/>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9" name="Hexagon 78"/>
          <p:cNvSpPr/>
          <p:nvPr/>
        </p:nvSpPr>
        <p:spPr>
          <a:xfrm>
            <a:off x="5877641" y="4727803"/>
            <a:ext cx="1257116" cy="1060418"/>
          </a:xfrm>
          <a:prstGeom prst="hexagon">
            <a:avLst>
              <a:gd name="adj" fmla="val 31100"/>
              <a:gd name="vf" fmla="val 115470"/>
            </a:avLst>
          </a:prstGeom>
          <a:blipFill>
            <a:blip r:embed="rId10"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0" name="Hexagon 79"/>
          <p:cNvSpPr/>
          <p:nvPr/>
        </p:nvSpPr>
        <p:spPr>
          <a:xfrm>
            <a:off x="6877809" y="5309776"/>
            <a:ext cx="1257116" cy="1060418"/>
          </a:xfrm>
          <a:prstGeom prst="hexagon">
            <a:avLst>
              <a:gd name="adj" fmla="val 31100"/>
              <a:gd name="vf" fmla="val 115470"/>
            </a:avLst>
          </a:prstGeom>
          <a:blipFill>
            <a:blip r:embed="rId11"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1" name="Hexagon 80"/>
          <p:cNvSpPr/>
          <p:nvPr/>
        </p:nvSpPr>
        <p:spPr>
          <a:xfrm>
            <a:off x="7864336" y="4738436"/>
            <a:ext cx="1257116" cy="1060418"/>
          </a:xfrm>
          <a:prstGeom prst="hexagon">
            <a:avLst>
              <a:gd name="adj" fmla="val 31100"/>
              <a:gd name="vf" fmla="val 115470"/>
            </a:avLst>
          </a:prstGeom>
          <a:blipFill>
            <a:blip r:embed="rId12"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2" name="Hexagon 81"/>
          <p:cNvSpPr/>
          <p:nvPr/>
        </p:nvSpPr>
        <p:spPr>
          <a:xfrm>
            <a:off x="8861496" y="5320409"/>
            <a:ext cx="1257116" cy="1060418"/>
          </a:xfrm>
          <a:prstGeom prst="hexagon">
            <a:avLst>
              <a:gd name="adj" fmla="val 31100"/>
              <a:gd name="vf" fmla="val 115470"/>
            </a:avLst>
          </a:prstGeom>
          <a:blipFill>
            <a:blip r:embed="rId13"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3" name="Hexagon 82"/>
          <p:cNvSpPr/>
          <p:nvPr/>
        </p:nvSpPr>
        <p:spPr>
          <a:xfrm>
            <a:off x="895836" y="4147894"/>
            <a:ext cx="1257116" cy="1060418"/>
          </a:xfrm>
          <a:prstGeom prst="hexagon">
            <a:avLst>
              <a:gd name="adj" fmla="val 31100"/>
              <a:gd name="vf" fmla="val 115470"/>
            </a:avLst>
          </a:prstGeom>
          <a:blipFill>
            <a:blip r:embed="rId14"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4" name="Hexagon 83"/>
          <p:cNvSpPr/>
          <p:nvPr/>
        </p:nvSpPr>
        <p:spPr>
          <a:xfrm>
            <a:off x="2887769" y="4153434"/>
            <a:ext cx="1257116" cy="1060418"/>
          </a:xfrm>
          <a:prstGeom prst="hexagon">
            <a:avLst>
              <a:gd name="adj" fmla="val 31100"/>
              <a:gd name="vf" fmla="val 115470"/>
            </a:avLst>
          </a:prstGeom>
          <a:blipFill>
            <a:blip r:embed="rId15" cstate="screen">
              <a:extLst>
                <a:ext uri="{28A0092B-C50C-407E-A947-70E740481C1C}">
                  <a14:useLocalDpi xmlns:a14="http://schemas.microsoft.com/office/drawing/2010/main"/>
                </a:ext>
              </a:extLst>
            </a:blip>
            <a:stretch>
              <a:fillRect l="-12000" t="-1000" r="-21000" b="-19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5" name="TextBox 84"/>
          <p:cNvSpPr txBox="1"/>
          <p:nvPr/>
        </p:nvSpPr>
        <p:spPr>
          <a:xfrm>
            <a:off x="155441" y="3980822"/>
            <a:ext cx="671979" cy="523220"/>
          </a:xfrm>
          <a:prstGeom prst="rect">
            <a:avLst/>
          </a:prstGeom>
          <a:noFill/>
        </p:spPr>
        <p:txBody>
          <a:bodyPr wrap="none" rtlCol="0">
            <a:spAutoFit/>
          </a:bodyPr>
          <a:lstStyle/>
          <a:p>
            <a:pPr algn="ctr"/>
            <a:r>
              <a:rPr lang="en-US" sz="1400" dirty="0">
                <a:solidFill>
                  <a:schemeClr val="tx1">
                    <a:lumMod val="75000"/>
                    <a:lumOff val="25000"/>
                  </a:schemeClr>
                </a:solidFill>
              </a:rPr>
              <a:t>Ames</a:t>
            </a:r>
          </a:p>
          <a:p>
            <a:pPr algn="ctr"/>
            <a:r>
              <a:rPr lang="en-US" sz="1400" b="1" dirty="0">
                <a:solidFill>
                  <a:schemeClr val="tx1">
                    <a:lumMod val="75000"/>
                    <a:lumOff val="25000"/>
                  </a:schemeClr>
                </a:solidFill>
              </a:rPr>
              <a:t>2003</a:t>
            </a:r>
          </a:p>
        </p:txBody>
      </p:sp>
      <p:sp>
        <p:nvSpPr>
          <p:cNvPr id="86" name="TextBox 85"/>
          <p:cNvSpPr txBox="1"/>
          <p:nvPr/>
        </p:nvSpPr>
        <p:spPr>
          <a:xfrm>
            <a:off x="4183968" y="4031391"/>
            <a:ext cx="588623" cy="523220"/>
          </a:xfrm>
          <a:prstGeom prst="rect">
            <a:avLst/>
          </a:prstGeom>
          <a:noFill/>
        </p:spPr>
        <p:txBody>
          <a:bodyPr wrap="none" rtlCol="0">
            <a:spAutoFit/>
          </a:bodyPr>
          <a:lstStyle/>
          <a:p>
            <a:pPr algn="ctr"/>
            <a:r>
              <a:rPr lang="en-US" sz="1400" dirty="0">
                <a:solidFill>
                  <a:schemeClr val="tx1">
                    <a:lumMod val="75000"/>
                    <a:lumOff val="25000"/>
                  </a:schemeClr>
                </a:solidFill>
              </a:rPr>
              <a:t>JPL</a:t>
            </a:r>
          </a:p>
          <a:p>
            <a:pPr algn="ctr"/>
            <a:r>
              <a:rPr lang="en-US" sz="1400" b="1" dirty="0">
                <a:solidFill>
                  <a:schemeClr val="tx1">
                    <a:lumMod val="75000"/>
                    <a:lumOff val="25000"/>
                  </a:schemeClr>
                </a:solidFill>
              </a:rPr>
              <a:t>2008</a:t>
            </a:r>
          </a:p>
        </p:txBody>
      </p:sp>
      <p:sp>
        <p:nvSpPr>
          <p:cNvPr id="89" name="Oval 88"/>
          <p:cNvSpPr/>
          <p:nvPr/>
        </p:nvSpPr>
        <p:spPr>
          <a:xfrm>
            <a:off x="2166435" y="617592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812179" y="421698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2460664" y="453528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4147401" y="421698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5149061" y="472017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8442364" y="451070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6448333" y="450149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TextBox 99"/>
          <p:cNvSpPr txBox="1"/>
          <p:nvPr/>
        </p:nvSpPr>
        <p:spPr>
          <a:xfrm>
            <a:off x="93398" y="5950629"/>
            <a:ext cx="869149" cy="523220"/>
          </a:xfrm>
          <a:prstGeom prst="rect">
            <a:avLst/>
          </a:prstGeom>
          <a:noFill/>
        </p:spPr>
        <p:txBody>
          <a:bodyPr wrap="none" rtlCol="0">
            <a:spAutoFit/>
          </a:bodyPr>
          <a:lstStyle/>
          <a:p>
            <a:pPr algn="ctr"/>
            <a:r>
              <a:rPr lang="en-US" sz="1400" dirty="0" smtClean="0">
                <a:solidFill>
                  <a:schemeClr val="tx1">
                    <a:lumMod val="75000"/>
                    <a:lumOff val="25000"/>
                  </a:schemeClr>
                </a:solidFill>
              </a:rPr>
              <a:t>Langley</a:t>
            </a:r>
            <a:endParaRPr lang="en-US" sz="1400" dirty="0">
              <a:solidFill>
                <a:schemeClr val="tx1">
                  <a:lumMod val="75000"/>
                  <a:lumOff val="25000"/>
                </a:schemeClr>
              </a:solidFill>
            </a:endParaRPr>
          </a:p>
          <a:p>
            <a:pPr algn="ctr"/>
            <a:r>
              <a:rPr lang="en-US" sz="1400" b="1" dirty="0" smtClean="0">
                <a:solidFill>
                  <a:schemeClr val="tx1">
                    <a:lumMod val="75000"/>
                    <a:lumOff val="25000"/>
                  </a:schemeClr>
                </a:solidFill>
              </a:rPr>
              <a:t>1998</a:t>
            </a:r>
            <a:endParaRPr lang="en-US" sz="1400" b="1" dirty="0">
              <a:solidFill>
                <a:schemeClr val="tx1">
                  <a:lumMod val="75000"/>
                  <a:lumOff val="25000"/>
                </a:schemeClr>
              </a:solidFill>
            </a:endParaRPr>
          </a:p>
        </p:txBody>
      </p:sp>
      <p:sp>
        <p:nvSpPr>
          <p:cNvPr id="101" name="Oval 100"/>
          <p:cNvSpPr/>
          <p:nvPr/>
        </p:nvSpPr>
        <p:spPr>
          <a:xfrm>
            <a:off x="467828" y="588256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1" name="Picture 1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289245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DEVELOP’s Mission &amp; Vision</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322121" y="1577207"/>
            <a:ext cx="6601194" cy="47032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b="1" dirty="0" smtClean="0"/>
              <a:t>Mission</a:t>
            </a:r>
            <a:r>
              <a:rPr lang="en-US" sz="1800" dirty="0" smtClean="0"/>
              <a:t>: </a:t>
            </a:r>
            <a:r>
              <a:rPr lang="en-US" sz="1800" dirty="0">
                <a:latin typeface="Century Gothic" charset="0"/>
                <a:ea typeface="Century Gothic" charset="0"/>
                <a:cs typeface="Century Gothic" charset="0"/>
              </a:rPr>
              <a:t>Integrating NASA Earth observations with society to foster future innovation and cultivate the professionals of tomorrow by addressing diverse environmental issues today.</a:t>
            </a:r>
          </a:p>
          <a:p>
            <a:pPr marL="285750" indent="-285750">
              <a:spcBef>
                <a:spcPts val="0"/>
              </a:spcBef>
              <a:spcAft>
                <a:spcPts val="1800"/>
              </a:spcAft>
              <a:buClr>
                <a:srgbClr val="EF282F"/>
              </a:buClr>
              <a:buFont typeface="Webdings" panose="05030102010509060703" pitchFamily="18" charset="2"/>
              <a:buChar char="4"/>
            </a:pPr>
            <a:r>
              <a:rPr lang="en-US" sz="1800" b="1" dirty="0" smtClean="0"/>
              <a:t>Vision</a:t>
            </a:r>
            <a:r>
              <a:rPr lang="en-US" sz="1800" dirty="0" smtClean="0"/>
              <a:t>: </a:t>
            </a:r>
            <a:r>
              <a:rPr lang="en-US" sz="1800" dirty="0">
                <a:latin typeface="Century Gothic" charset="0"/>
                <a:ea typeface="Century Gothic" charset="0"/>
                <a:cs typeface="Century Gothic" charset="0"/>
              </a:rPr>
              <a:t>Shaping the future by integrating Earth observations into global decision making</a:t>
            </a:r>
            <a:r>
              <a:rPr lang="en-US" sz="1800" dirty="0" smtClean="0">
                <a:latin typeface="Century Gothic" charset="0"/>
                <a:ea typeface="Century Gothic" charset="0"/>
                <a:cs typeface="Century Gothic" charset="0"/>
              </a:rPr>
              <a:t>.</a:t>
            </a:r>
            <a:endParaRPr lang="en-US" sz="1800" dirty="0">
              <a:latin typeface="Century Gothic" charset="0"/>
              <a:ea typeface="Century Gothic" charset="0"/>
              <a:cs typeface="Century Gothic" charset="0"/>
            </a:endParaRPr>
          </a:p>
          <a:p>
            <a:pPr marL="285750" indent="-285750">
              <a:spcBef>
                <a:spcPts val="0"/>
              </a:spcBef>
              <a:spcAft>
                <a:spcPts val="600"/>
              </a:spcAft>
              <a:buClr>
                <a:srgbClr val="EF282F"/>
              </a:buClr>
              <a:buFont typeface="Webdings" panose="05030102010509060703" pitchFamily="18" charset="2"/>
              <a:buChar char="4"/>
            </a:pPr>
            <a:r>
              <a:rPr lang="en-US" sz="1800" b="1" dirty="0" smtClean="0"/>
              <a:t>Core Values</a:t>
            </a:r>
            <a:r>
              <a:rPr lang="en-US" sz="1800" dirty="0" smtClean="0"/>
              <a:t>:</a:t>
            </a:r>
          </a:p>
          <a:p>
            <a:pPr marL="742950" lvl="1" indent="-285750">
              <a:spcBef>
                <a:spcPts val="0"/>
              </a:spcBef>
              <a:spcAft>
                <a:spcPts val="600"/>
              </a:spcAft>
              <a:buClr>
                <a:srgbClr val="EF282F"/>
              </a:buClr>
              <a:buFont typeface="Arial" panose="020B0604020202020204" pitchFamily="34" charset="0"/>
              <a:buChar char="•"/>
            </a:pPr>
            <a:r>
              <a:rPr lang="en-US" sz="1800" b="1" dirty="0" smtClean="0">
                <a:solidFill>
                  <a:srgbClr val="0061AA"/>
                </a:solidFill>
              </a:rPr>
              <a:t>Collaboration</a:t>
            </a:r>
            <a:r>
              <a:rPr lang="en-US" sz="1800" dirty="0" smtClean="0"/>
              <a:t>: </a:t>
            </a:r>
            <a:r>
              <a:rPr lang="en-US" sz="1800" dirty="0">
                <a:solidFill>
                  <a:schemeClr val="bg2">
                    <a:lumMod val="25000"/>
                  </a:schemeClr>
                </a:solidFill>
                <a:latin typeface="Century Gothic" charset="0"/>
                <a:ea typeface="Century Gothic" charset="0"/>
                <a:cs typeface="Century Gothic" charset="0"/>
              </a:rPr>
              <a:t>Cultivating teamwork, multi-disciplinary solutions, and open communication</a:t>
            </a:r>
          </a:p>
          <a:p>
            <a:pPr marL="742950" lvl="1" indent="-285750">
              <a:spcBef>
                <a:spcPts val="0"/>
              </a:spcBef>
              <a:spcAft>
                <a:spcPts val="600"/>
              </a:spcAft>
              <a:buClr>
                <a:srgbClr val="EF282F"/>
              </a:buClr>
              <a:buFont typeface="Arial" panose="020B0604020202020204" pitchFamily="34" charset="0"/>
              <a:buChar char="•"/>
            </a:pPr>
            <a:r>
              <a:rPr lang="en-US" sz="1800" b="1" dirty="0" smtClean="0">
                <a:solidFill>
                  <a:srgbClr val="0061AA"/>
                </a:solidFill>
              </a:rPr>
              <a:t>Discovery</a:t>
            </a:r>
            <a:r>
              <a:rPr lang="en-US" sz="1800" dirty="0" smtClean="0"/>
              <a:t>: </a:t>
            </a:r>
            <a:r>
              <a:rPr lang="en-US" sz="1800" dirty="0">
                <a:solidFill>
                  <a:schemeClr val="bg2">
                    <a:lumMod val="25000"/>
                  </a:schemeClr>
                </a:solidFill>
                <a:latin typeface="Century Gothic" charset="0"/>
                <a:ea typeface="Century Gothic" charset="0"/>
                <a:cs typeface="Century Gothic" charset="0"/>
              </a:rPr>
              <a:t>Building new skills and exploring the potential of NASA’s investment in Earth science</a:t>
            </a:r>
          </a:p>
          <a:p>
            <a:pPr marL="742950" lvl="1" indent="-285750">
              <a:spcBef>
                <a:spcPts val="0"/>
              </a:spcBef>
              <a:spcAft>
                <a:spcPts val="600"/>
              </a:spcAft>
              <a:buClr>
                <a:srgbClr val="EF282F"/>
              </a:buClr>
              <a:buFont typeface="Arial" panose="020B0604020202020204" pitchFamily="34" charset="0"/>
              <a:buChar char="•"/>
            </a:pPr>
            <a:r>
              <a:rPr lang="en-US" sz="1800" b="1" dirty="0" smtClean="0">
                <a:solidFill>
                  <a:srgbClr val="0061AA"/>
                </a:solidFill>
              </a:rPr>
              <a:t>Service</a:t>
            </a:r>
            <a:r>
              <a:rPr lang="en-US" sz="1800" dirty="0" smtClean="0"/>
              <a:t>: </a:t>
            </a:r>
            <a:r>
              <a:rPr lang="en-US" sz="1800" dirty="0">
                <a:solidFill>
                  <a:schemeClr val="bg2">
                    <a:lumMod val="25000"/>
                  </a:schemeClr>
                </a:solidFill>
                <a:latin typeface="Century Gothic" charset="0"/>
                <a:ea typeface="Century Gothic" charset="0"/>
                <a:cs typeface="Century Gothic" charset="0"/>
              </a:rPr>
              <a:t>Dedicating ourselves to the application of Earth science for societal benefit</a:t>
            </a:r>
          </a:p>
          <a:p>
            <a:pPr marL="742950" lvl="1" indent="-285750">
              <a:spcBef>
                <a:spcPts val="0"/>
              </a:spcBef>
              <a:spcAft>
                <a:spcPts val="600"/>
              </a:spcAft>
              <a:buClr>
                <a:srgbClr val="EF282F"/>
              </a:buClr>
              <a:buFont typeface="Arial" panose="020B0604020202020204" pitchFamily="34" charset="0"/>
              <a:buChar char="•"/>
            </a:pPr>
            <a:r>
              <a:rPr lang="en-US" sz="1800" b="1" dirty="0" smtClean="0">
                <a:solidFill>
                  <a:srgbClr val="0061AA"/>
                </a:solidFill>
              </a:rPr>
              <a:t>Passion</a:t>
            </a:r>
            <a:r>
              <a:rPr lang="en-US" sz="1800" dirty="0" smtClean="0"/>
              <a:t>: </a:t>
            </a:r>
            <a:r>
              <a:rPr lang="en-US" sz="1800" dirty="0">
                <a:solidFill>
                  <a:schemeClr val="bg2">
                    <a:lumMod val="25000"/>
                  </a:schemeClr>
                </a:solidFill>
                <a:latin typeface="Century Gothic" charset="0"/>
                <a:ea typeface="Century Gothic" charset="0"/>
                <a:cs typeface="Century Gothic" charset="0"/>
              </a:rPr>
              <a:t>Pursuing all endeavors with energy and enthusiasm to sustain a high level of excellence </a:t>
            </a:r>
          </a:p>
          <a:p>
            <a:pPr marL="285750" indent="-285750">
              <a:spcBef>
                <a:spcPts val="0"/>
              </a:spcBef>
              <a:spcAft>
                <a:spcPts val="600"/>
              </a:spcAft>
              <a:buClr>
                <a:srgbClr val="EF282F"/>
              </a:buClr>
              <a:buFont typeface="Webdings" panose="05030102010509060703" pitchFamily="18" charset="2"/>
              <a:buChar char="4"/>
            </a:pPr>
            <a:endParaRPr lang="en-US" dirty="0" smtClean="0"/>
          </a:p>
        </p:txBody>
      </p:sp>
      <p:grpSp>
        <p:nvGrpSpPr>
          <p:cNvPr id="2" name="Group 1"/>
          <p:cNvGrpSpPr/>
          <p:nvPr/>
        </p:nvGrpSpPr>
        <p:grpSpPr>
          <a:xfrm>
            <a:off x="7079795" y="2195450"/>
            <a:ext cx="2672189" cy="3423007"/>
            <a:chOff x="7063273" y="1726211"/>
            <a:chExt cx="2672189" cy="3423007"/>
          </a:xfrm>
        </p:grpSpPr>
        <p:sp>
          <p:nvSpPr>
            <p:cNvPr id="77" name="Text Placeholder 5"/>
            <p:cNvSpPr txBox="1">
              <a:spLocks/>
            </p:cNvSpPr>
            <p:nvPr/>
          </p:nvSpPr>
          <p:spPr>
            <a:xfrm>
              <a:off x="7286957" y="2585776"/>
              <a:ext cx="2224819" cy="1818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800" dirty="0" smtClean="0"/>
                <a:t>NASA’s </a:t>
              </a:r>
            </a:p>
            <a:p>
              <a:pPr algn="ctr">
                <a:spcBef>
                  <a:spcPts val="0"/>
                </a:spcBef>
                <a:buClr>
                  <a:srgbClr val="0078C1"/>
                </a:buClr>
              </a:pPr>
              <a:r>
                <a:rPr lang="en-US" sz="1800" dirty="0" smtClean="0"/>
                <a:t>core values are: </a:t>
              </a:r>
            </a:p>
            <a:p>
              <a:pPr algn="ctr">
                <a:spcBef>
                  <a:spcPts val="0"/>
                </a:spcBef>
                <a:buClr>
                  <a:srgbClr val="0078C1"/>
                </a:buClr>
              </a:pPr>
              <a:r>
                <a:rPr lang="en-US" sz="1800" b="1" dirty="0" smtClean="0">
                  <a:solidFill>
                    <a:srgbClr val="0061AA"/>
                  </a:solidFill>
                </a:rPr>
                <a:t>Safety </a:t>
              </a:r>
            </a:p>
            <a:p>
              <a:pPr algn="ctr">
                <a:spcBef>
                  <a:spcPts val="0"/>
                </a:spcBef>
                <a:buClr>
                  <a:srgbClr val="0078C1"/>
                </a:buClr>
              </a:pPr>
              <a:r>
                <a:rPr lang="en-US" sz="1800" b="1" dirty="0" smtClean="0">
                  <a:solidFill>
                    <a:srgbClr val="0061AA"/>
                  </a:solidFill>
                </a:rPr>
                <a:t>Excellence</a:t>
              </a:r>
            </a:p>
            <a:p>
              <a:pPr algn="ctr">
                <a:spcBef>
                  <a:spcPts val="0"/>
                </a:spcBef>
                <a:buClr>
                  <a:srgbClr val="0078C1"/>
                </a:buClr>
              </a:pPr>
              <a:r>
                <a:rPr lang="en-US" sz="1800" b="1" dirty="0" smtClean="0">
                  <a:solidFill>
                    <a:srgbClr val="0061AA"/>
                  </a:solidFill>
                </a:rPr>
                <a:t>Teamwork</a:t>
              </a:r>
            </a:p>
            <a:p>
              <a:pPr algn="ctr">
                <a:spcBef>
                  <a:spcPts val="0"/>
                </a:spcBef>
                <a:buClr>
                  <a:srgbClr val="0078C1"/>
                </a:buClr>
              </a:pPr>
              <a:r>
                <a:rPr lang="en-US" sz="1800" b="1" dirty="0" smtClean="0">
                  <a:solidFill>
                    <a:srgbClr val="0061AA"/>
                  </a:solidFill>
                </a:rPr>
                <a:t>Integrity </a:t>
              </a:r>
            </a:p>
            <a:p>
              <a:pPr algn="ctr">
                <a:spcBef>
                  <a:spcPts val="600"/>
                </a:spcBef>
                <a:buClr>
                  <a:srgbClr val="0078C1"/>
                </a:buClr>
              </a:pPr>
              <a:r>
                <a:rPr lang="en-US" sz="1800" dirty="0" smtClean="0"/>
                <a:t>DEVELOP shares these </a:t>
              </a:r>
            </a:p>
            <a:p>
              <a:pPr algn="ctr">
                <a:spcBef>
                  <a:spcPts val="0"/>
                </a:spcBef>
                <a:buClr>
                  <a:srgbClr val="0078C1"/>
                </a:buClr>
              </a:pPr>
              <a:r>
                <a:rPr lang="en-US" sz="1800" dirty="0" smtClean="0"/>
                <a:t>as well!</a:t>
              </a:r>
            </a:p>
          </p:txBody>
        </p:sp>
        <p:pic>
          <p:nvPicPr>
            <p:cNvPr id="79" name="Picture 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1862" y="1944590"/>
              <a:ext cx="827037" cy="680267"/>
            </a:xfrm>
            <a:prstGeom prst="ellipse">
              <a:avLst/>
            </a:prstGeom>
          </p:spPr>
        </p:pic>
        <p:sp>
          <p:nvSpPr>
            <p:cNvPr id="80" name="Rounded Rectangle 79"/>
            <p:cNvSpPr/>
            <p:nvPr/>
          </p:nvSpPr>
          <p:spPr>
            <a:xfrm>
              <a:off x="7063273" y="1726211"/>
              <a:ext cx="2672189" cy="3423007"/>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5"/>
            <p:cNvSpPr txBox="1">
              <a:spLocks/>
            </p:cNvSpPr>
            <p:nvPr/>
          </p:nvSpPr>
          <p:spPr>
            <a:xfrm>
              <a:off x="7960408" y="2095404"/>
              <a:ext cx="1615983" cy="470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b="1" i="1" dirty="0" smtClean="0">
                  <a:solidFill>
                    <a:srgbClr val="0061AA"/>
                  </a:solidFill>
                </a:rPr>
                <a:t>By The Way</a:t>
              </a:r>
            </a:p>
          </p:txBody>
        </p:sp>
      </p:grpSp>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Culture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5"/>
          <p:cNvSpPr txBox="1">
            <a:spLocks/>
          </p:cNvSpPr>
          <p:nvPr/>
        </p:nvSpPr>
        <p:spPr>
          <a:xfrm>
            <a:off x="219075" y="1224167"/>
            <a:ext cx="9746019" cy="42787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Our approach to teamwork is based on a philosophy that each team member brings unique experience and important expertise to tasks at hand. We encourage and reward vigorous, open flows of communication on all issues, in all directions.</a:t>
            </a:r>
          </a:p>
          <a:p>
            <a:pPr marL="285750" indent="-285750">
              <a:spcBef>
                <a:spcPts val="0"/>
              </a:spcBef>
              <a:spcAft>
                <a:spcPts val="600"/>
              </a:spcAft>
              <a:buClr>
                <a:srgbClr val="EF282F"/>
              </a:buClr>
              <a:buFont typeface="Webdings" panose="05030102010509060703" pitchFamily="18" charset="2"/>
              <a:buChar char="4"/>
            </a:pPr>
            <a:r>
              <a:rPr lang="en-US" sz="1800" dirty="0"/>
              <a:t>We are committed to creating an environment that fosters teamwork and processes that support continuous learning, innovation, and an openness to new ideas.</a:t>
            </a:r>
          </a:p>
          <a:p>
            <a:pPr marL="285750" indent="-285750">
              <a:spcBef>
                <a:spcPts val="0"/>
              </a:spcBef>
              <a:spcAft>
                <a:spcPts val="600"/>
              </a:spcAft>
              <a:buClr>
                <a:srgbClr val="EF282F"/>
              </a:buClr>
              <a:buFont typeface="Webdings" panose="05030102010509060703" pitchFamily="18" charset="2"/>
              <a:buChar char="4"/>
            </a:pPr>
            <a:r>
              <a:rPr lang="en-US" sz="1800" dirty="0"/>
              <a:t>We are </a:t>
            </a:r>
            <a:r>
              <a:rPr lang="en-US" sz="1800" dirty="0" smtClean="0"/>
              <a:t>adaptable, </a:t>
            </a:r>
            <a:r>
              <a:rPr lang="en-US" sz="1800" dirty="0"/>
              <a:t>quick to respond, and go where others don’t, providing more service than is expected.</a:t>
            </a:r>
          </a:p>
          <a:p>
            <a:pPr marL="285750" indent="-285750">
              <a:spcBef>
                <a:spcPts val="0"/>
              </a:spcBef>
              <a:spcAft>
                <a:spcPts val="600"/>
              </a:spcAft>
              <a:buClr>
                <a:srgbClr val="EF282F"/>
              </a:buClr>
              <a:buFont typeface="Webdings" panose="05030102010509060703" pitchFamily="18" charset="2"/>
              <a:buChar char="4"/>
            </a:pPr>
            <a:r>
              <a:rPr lang="en-US" sz="1800" dirty="0"/>
              <a:t>We pursue all endeavors with energy, excitement, and enthusiasm and are committed to maintaining an environment of trust, built upon honesty, ethical behavior, respect, and candor. </a:t>
            </a:r>
          </a:p>
          <a:p>
            <a:pPr marL="285750" indent="-285750">
              <a:spcBef>
                <a:spcPts val="0"/>
              </a:spcBef>
              <a:spcAft>
                <a:spcPts val="600"/>
              </a:spcAft>
              <a:buClr>
                <a:srgbClr val="EF282F"/>
              </a:buClr>
              <a:buFont typeface="Webdings" panose="05030102010509060703" pitchFamily="18" charset="2"/>
              <a:buChar char="4"/>
            </a:pPr>
            <a:r>
              <a:rPr lang="en-US" sz="1800" dirty="0"/>
              <a:t>DEVELOP nurtures an organizational culture in which individuals make full use of their time, talent, and opportunities to pursue excellence in both the ordinary and the extraordinary.</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2"/>
          <p:cNvSpPr txBox="1">
            <a:spLocks/>
          </p:cNvSpPr>
          <p:nvPr/>
        </p:nvSpPr>
        <p:spPr>
          <a:xfrm rot="19623489">
            <a:off x="327753" y="5294653"/>
            <a:ext cx="3657598" cy="6242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rgbClr val="0061AA"/>
                </a:solidFill>
              </a:rPr>
              <a:t>Collaborative</a:t>
            </a:r>
            <a:endParaRPr lang="en-US" sz="2000" dirty="0">
              <a:solidFill>
                <a:srgbClr val="0061AA"/>
              </a:solidFill>
            </a:endParaRPr>
          </a:p>
        </p:txBody>
      </p:sp>
      <p:sp>
        <p:nvSpPr>
          <p:cNvPr id="44" name="Text Placeholder 4"/>
          <p:cNvSpPr txBox="1">
            <a:spLocks/>
          </p:cNvSpPr>
          <p:nvPr/>
        </p:nvSpPr>
        <p:spPr>
          <a:xfrm rot="19623489">
            <a:off x="5544129" y="5294653"/>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smtClean="0">
                <a:solidFill>
                  <a:srgbClr val="0061AA"/>
                </a:solidFill>
              </a:rPr>
              <a:t>Service-Oriented</a:t>
            </a:r>
            <a:endParaRPr lang="en-US" sz="2000" dirty="0">
              <a:solidFill>
                <a:srgbClr val="0061AA"/>
              </a:solidFill>
            </a:endParaRPr>
          </a:p>
        </p:txBody>
      </p:sp>
      <p:sp>
        <p:nvSpPr>
          <p:cNvPr id="48" name="Text Placeholder 5"/>
          <p:cNvSpPr txBox="1">
            <a:spLocks/>
          </p:cNvSpPr>
          <p:nvPr/>
        </p:nvSpPr>
        <p:spPr>
          <a:xfrm rot="19623489">
            <a:off x="1631847" y="5294653"/>
            <a:ext cx="3657598"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smtClean="0">
                <a:solidFill>
                  <a:srgbClr val="0061AA"/>
                </a:solidFill>
              </a:rPr>
              <a:t>Dynamic</a:t>
            </a:r>
            <a:endParaRPr lang="en-US" sz="2000" dirty="0">
              <a:solidFill>
                <a:srgbClr val="0061AA"/>
              </a:solidFill>
            </a:endParaRPr>
          </a:p>
        </p:txBody>
      </p:sp>
      <p:sp>
        <p:nvSpPr>
          <p:cNvPr id="49" name="Text Placeholder 2"/>
          <p:cNvSpPr txBox="1">
            <a:spLocks/>
          </p:cNvSpPr>
          <p:nvPr/>
        </p:nvSpPr>
        <p:spPr>
          <a:xfrm rot="19623489">
            <a:off x="2935941" y="5294653"/>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rgbClr val="0061AA"/>
                </a:solidFill>
              </a:rPr>
              <a:t>Innovative</a:t>
            </a:r>
            <a:endParaRPr lang="en-US" sz="2000" dirty="0">
              <a:solidFill>
                <a:srgbClr val="0061AA"/>
              </a:solidFill>
            </a:endParaRPr>
          </a:p>
        </p:txBody>
      </p:sp>
      <p:sp>
        <p:nvSpPr>
          <p:cNvPr id="51" name="Text Placeholder 4"/>
          <p:cNvSpPr txBox="1">
            <a:spLocks/>
          </p:cNvSpPr>
          <p:nvPr/>
        </p:nvSpPr>
        <p:spPr>
          <a:xfrm rot="19623489">
            <a:off x="6848224" y="5294653"/>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smtClean="0">
                <a:solidFill>
                  <a:srgbClr val="0061AA"/>
                </a:solidFill>
              </a:rPr>
              <a:t>Passionate</a:t>
            </a:r>
            <a:endParaRPr lang="en-US" sz="2000" dirty="0">
              <a:solidFill>
                <a:srgbClr val="0061AA"/>
              </a:solidFill>
            </a:endParaRPr>
          </a:p>
        </p:txBody>
      </p:sp>
      <p:sp>
        <p:nvSpPr>
          <p:cNvPr id="52" name="Text Placeholder 4"/>
          <p:cNvSpPr txBox="1">
            <a:spLocks/>
          </p:cNvSpPr>
          <p:nvPr/>
        </p:nvSpPr>
        <p:spPr>
          <a:xfrm rot="19623489">
            <a:off x="8152318" y="5294653"/>
            <a:ext cx="3657597"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smtClean="0">
                <a:solidFill>
                  <a:srgbClr val="0061AA"/>
                </a:solidFill>
              </a:rPr>
              <a:t>Excellent</a:t>
            </a:r>
            <a:endParaRPr lang="en-US" sz="2000" dirty="0">
              <a:solidFill>
                <a:srgbClr val="0061AA"/>
              </a:solidFill>
            </a:endParaRPr>
          </a:p>
        </p:txBody>
      </p:sp>
      <p:sp>
        <p:nvSpPr>
          <p:cNvPr id="53" name="Text Placeholder 2"/>
          <p:cNvSpPr txBox="1">
            <a:spLocks/>
          </p:cNvSpPr>
          <p:nvPr/>
        </p:nvSpPr>
        <p:spPr>
          <a:xfrm rot="19623489">
            <a:off x="4240035" y="5294653"/>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rgbClr val="0061AA"/>
                </a:solidFill>
              </a:rPr>
              <a:t>Professional</a:t>
            </a:r>
            <a:endParaRPr lang="en-US" sz="2000" dirty="0">
              <a:solidFill>
                <a:srgbClr val="0061AA"/>
              </a:solidFill>
            </a:endParaRPr>
          </a:p>
        </p:txBody>
      </p:sp>
    </p:spTree>
    <p:extLst>
      <p:ext uri="{BB962C8B-B14F-4D97-AF65-F5344CB8AC3E}">
        <p14:creationId xmlns:p14="http://schemas.microsoft.com/office/powerpoint/2010/main" val="701497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Locations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51" name="Rectangle 50"/>
          <p:cNvSpPr/>
          <p:nvPr/>
        </p:nvSpPr>
        <p:spPr>
          <a:xfrm>
            <a:off x="3048000" y="1997839"/>
            <a:ext cx="6096000" cy="2862322"/>
          </a:xfrm>
          <a:prstGeom prst="rect">
            <a:avLst/>
          </a:prstGeom>
        </p:spPr>
        <p:txBody>
          <a:bodyPr>
            <a:spAutoFit/>
          </a:bodyPr>
          <a:lstStyle/>
          <a:p>
            <a:r>
              <a:rPr lang="en-US" dirty="0">
                <a:solidFill>
                  <a:srgbClr val="FFFFFF"/>
                </a:solidFill>
                <a:latin typeface="CenturyGothic"/>
              </a:rPr>
              <a:t>7</a:t>
            </a:r>
          </a:p>
          <a:p>
            <a:r>
              <a:rPr lang="en-US" dirty="0">
                <a:solidFill>
                  <a:srgbClr val="FFFFFF"/>
                </a:solidFill>
                <a:latin typeface="CenturyGothic"/>
              </a:rPr>
              <a:t>8</a:t>
            </a:r>
          </a:p>
          <a:p>
            <a:r>
              <a:rPr lang="en-US" dirty="0">
                <a:solidFill>
                  <a:srgbClr val="FFFFFF"/>
                </a:solidFill>
                <a:latin typeface="CenturyGothic"/>
              </a:rPr>
              <a:t>9</a:t>
            </a:r>
          </a:p>
          <a:p>
            <a:r>
              <a:rPr lang="en-US" dirty="0">
                <a:solidFill>
                  <a:srgbClr val="FFFFFF"/>
                </a:solidFill>
                <a:latin typeface="CenturyGothic"/>
              </a:rPr>
              <a:t>11 10</a:t>
            </a:r>
          </a:p>
          <a:p>
            <a:r>
              <a:rPr lang="en-US" dirty="0">
                <a:solidFill>
                  <a:srgbClr val="FFFFFF"/>
                </a:solidFill>
                <a:latin typeface="CenturyGothic"/>
              </a:rPr>
              <a:t>12</a:t>
            </a:r>
          </a:p>
          <a:p>
            <a:r>
              <a:rPr lang="en-US" dirty="0">
                <a:solidFill>
                  <a:srgbClr val="FFFFFF"/>
                </a:solidFill>
                <a:latin typeface="CenturyGothic"/>
              </a:rPr>
              <a:t>4</a:t>
            </a:r>
          </a:p>
          <a:p>
            <a:r>
              <a:rPr lang="en-US" dirty="0">
                <a:solidFill>
                  <a:srgbClr val="FFFFFF"/>
                </a:solidFill>
                <a:latin typeface="CenturyGothic"/>
              </a:rPr>
              <a:t>1 2</a:t>
            </a:r>
          </a:p>
          <a:p>
            <a:r>
              <a:rPr lang="en-US" dirty="0">
                <a:solidFill>
                  <a:srgbClr val="FFFFFF"/>
                </a:solidFill>
                <a:latin typeface="CenturyGothic"/>
              </a:rPr>
              <a:t>3</a:t>
            </a:r>
          </a:p>
          <a:p>
            <a:r>
              <a:rPr lang="en-US" dirty="0">
                <a:solidFill>
                  <a:srgbClr val="FFFFFF"/>
                </a:solidFill>
                <a:latin typeface="CenturyGothic"/>
              </a:rPr>
              <a:t>5</a:t>
            </a:r>
          </a:p>
          <a:p>
            <a:r>
              <a:rPr lang="en-US" dirty="0">
                <a:solidFill>
                  <a:srgbClr val="FFFFFF"/>
                </a:solidFill>
                <a:latin typeface="CenturyGothic"/>
              </a:rPr>
              <a:t>6</a:t>
            </a:r>
            <a:endParaRPr lang="en-US" dirty="0"/>
          </a:p>
        </p:txBody>
      </p:sp>
      <p:pic>
        <p:nvPicPr>
          <p:cNvPr id="55" name="Picture 5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904" y="1139126"/>
            <a:ext cx="7962519" cy="4935103"/>
          </a:xfrm>
          <a:prstGeom prst="rect">
            <a:avLst/>
          </a:prstGeom>
        </p:spPr>
      </p:pic>
      <p:sp>
        <p:nvSpPr>
          <p:cNvPr id="56" name="Oval 55"/>
          <p:cNvSpPr/>
          <p:nvPr/>
        </p:nvSpPr>
        <p:spPr>
          <a:xfrm>
            <a:off x="5538848" y="405248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79970" y="313564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038306" y="336621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918354" y="301180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71593" y="387655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840394" y="2353999"/>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71339" y="377550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058044" y="4130981"/>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409563" y="4844032"/>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492050" y="214258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81958" y="413097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792804" y="300636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551349" y="4034428"/>
            <a:ext cx="356462" cy="369332"/>
          </a:xfrm>
          <a:prstGeom prst="rect">
            <a:avLst/>
          </a:prstGeom>
          <a:noFill/>
        </p:spPr>
        <p:txBody>
          <a:bodyPr wrap="square" rtlCol="0">
            <a:spAutoFit/>
          </a:bodyPr>
          <a:lstStyle/>
          <a:p>
            <a:r>
              <a:rPr lang="en-US" b="1" dirty="0" smtClean="0">
                <a:latin typeface="Century Gothic" panose="020B0502020202020204" pitchFamily="34" charset="0"/>
              </a:rPr>
              <a:t>1</a:t>
            </a:r>
            <a:endParaRPr lang="en-US" b="1" dirty="0">
              <a:latin typeface="Century Gothic" panose="020B0502020202020204" pitchFamily="34" charset="0"/>
            </a:endParaRPr>
          </a:p>
        </p:txBody>
      </p:sp>
      <p:sp>
        <p:nvSpPr>
          <p:cNvPr id="69" name="TextBox 68"/>
          <p:cNvSpPr txBox="1"/>
          <p:nvPr/>
        </p:nvSpPr>
        <p:spPr>
          <a:xfrm>
            <a:off x="5423934" y="4825973"/>
            <a:ext cx="356462" cy="369332"/>
          </a:xfrm>
          <a:prstGeom prst="rect">
            <a:avLst/>
          </a:prstGeom>
          <a:noFill/>
        </p:spPr>
        <p:txBody>
          <a:bodyPr wrap="square" rtlCol="0">
            <a:spAutoFit/>
          </a:bodyPr>
          <a:lstStyle/>
          <a:p>
            <a:r>
              <a:rPr lang="en-US" b="1" dirty="0" smtClean="0">
                <a:latin typeface="Century Gothic" panose="020B0502020202020204" pitchFamily="34" charset="0"/>
              </a:rPr>
              <a:t>2</a:t>
            </a:r>
            <a:endParaRPr lang="en-US" b="1" dirty="0">
              <a:latin typeface="Century Gothic" panose="020B0502020202020204" pitchFamily="34" charset="0"/>
            </a:endParaRPr>
          </a:p>
        </p:txBody>
      </p:sp>
      <p:sp>
        <p:nvSpPr>
          <p:cNvPr id="70" name="TextBox 69"/>
          <p:cNvSpPr txBox="1"/>
          <p:nvPr/>
        </p:nvSpPr>
        <p:spPr>
          <a:xfrm>
            <a:off x="1590324" y="4112919"/>
            <a:ext cx="356462" cy="369332"/>
          </a:xfrm>
          <a:prstGeom prst="rect">
            <a:avLst/>
          </a:prstGeom>
          <a:noFill/>
        </p:spPr>
        <p:txBody>
          <a:bodyPr wrap="square" rtlCol="0">
            <a:spAutoFit/>
          </a:bodyPr>
          <a:lstStyle/>
          <a:p>
            <a:r>
              <a:rPr lang="en-US" b="1" dirty="0" smtClean="0">
                <a:latin typeface="Century Gothic" panose="020B0502020202020204" pitchFamily="34" charset="0"/>
              </a:rPr>
              <a:t>3</a:t>
            </a:r>
            <a:endParaRPr lang="en-US" b="1" dirty="0">
              <a:latin typeface="Century Gothic" panose="020B0502020202020204" pitchFamily="34" charset="0"/>
            </a:endParaRPr>
          </a:p>
        </p:txBody>
      </p:sp>
      <p:sp>
        <p:nvSpPr>
          <p:cNvPr id="71" name="TextBox 70"/>
          <p:cNvSpPr txBox="1"/>
          <p:nvPr/>
        </p:nvSpPr>
        <p:spPr>
          <a:xfrm>
            <a:off x="279970" y="3117584"/>
            <a:ext cx="356462" cy="369332"/>
          </a:xfrm>
          <a:prstGeom prst="rect">
            <a:avLst/>
          </a:prstGeom>
          <a:noFill/>
        </p:spPr>
        <p:txBody>
          <a:bodyPr wrap="square" rtlCol="0">
            <a:spAutoFit/>
          </a:bodyPr>
          <a:lstStyle/>
          <a:p>
            <a:r>
              <a:rPr lang="en-US" b="1" dirty="0" smtClean="0">
                <a:latin typeface="Century Gothic" panose="020B0502020202020204" pitchFamily="34" charset="0"/>
              </a:rPr>
              <a:t>4</a:t>
            </a:r>
            <a:endParaRPr lang="en-US" b="1" dirty="0">
              <a:latin typeface="Century Gothic" panose="020B0502020202020204" pitchFamily="34" charset="0"/>
            </a:endParaRPr>
          </a:p>
        </p:txBody>
      </p:sp>
      <p:sp>
        <p:nvSpPr>
          <p:cNvPr id="72" name="TextBox 71"/>
          <p:cNvSpPr txBox="1"/>
          <p:nvPr/>
        </p:nvSpPr>
        <p:spPr>
          <a:xfrm>
            <a:off x="681251" y="3858494"/>
            <a:ext cx="356462" cy="369332"/>
          </a:xfrm>
          <a:prstGeom prst="rect">
            <a:avLst/>
          </a:prstGeom>
          <a:noFill/>
        </p:spPr>
        <p:txBody>
          <a:bodyPr wrap="square" rtlCol="0">
            <a:spAutoFit/>
          </a:bodyPr>
          <a:lstStyle/>
          <a:p>
            <a:r>
              <a:rPr lang="en-US" b="1" dirty="0" smtClean="0">
                <a:latin typeface="Century Gothic" panose="020B0502020202020204" pitchFamily="34" charset="0"/>
              </a:rPr>
              <a:t>5</a:t>
            </a:r>
            <a:endParaRPr lang="en-US" b="1" dirty="0">
              <a:latin typeface="Century Gothic" panose="020B0502020202020204" pitchFamily="34" charset="0"/>
            </a:endParaRPr>
          </a:p>
        </p:txBody>
      </p:sp>
      <p:sp>
        <p:nvSpPr>
          <p:cNvPr id="73" name="TextBox 72"/>
          <p:cNvSpPr txBox="1"/>
          <p:nvPr/>
        </p:nvSpPr>
        <p:spPr>
          <a:xfrm>
            <a:off x="2807175" y="2980552"/>
            <a:ext cx="356462" cy="369332"/>
          </a:xfrm>
          <a:prstGeom prst="rect">
            <a:avLst/>
          </a:prstGeom>
          <a:noFill/>
        </p:spPr>
        <p:txBody>
          <a:bodyPr wrap="square" rtlCol="0">
            <a:spAutoFit/>
          </a:bodyPr>
          <a:lstStyle/>
          <a:p>
            <a:r>
              <a:rPr lang="en-US" b="1" dirty="0" smtClean="0">
                <a:latin typeface="Century Gothic" panose="020B0502020202020204" pitchFamily="34" charset="0"/>
              </a:rPr>
              <a:t>6</a:t>
            </a:r>
            <a:endParaRPr lang="en-US" b="1" dirty="0">
              <a:latin typeface="Century Gothic" panose="020B0502020202020204" pitchFamily="34" charset="0"/>
            </a:endParaRPr>
          </a:p>
        </p:txBody>
      </p:sp>
      <p:sp>
        <p:nvSpPr>
          <p:cNvPr id="74" name="TextBox 73"/>
          <p:cNvSpPr txBox="1"/>
          <p:nvPr/>
        </p:nvSpPr>
        <p:spPr>
          <a:xfrm>
            <a:off x="6069666" y="4112922"/>
            <a:ext cx="356462" cy="369332"/>
          </a:xfrm>
          <a:prstGeom prst="rect">
            <a:avLst/>
          </a:prstGeom>
          <a:noFill/>
        </p:spPr>
        <p:txBody>
          <a:bodyPr wrap="square" rtlCol="0">
            <a:spAutoFit/>
          </a:bodyPr>
          <a:lstStyle/>
          <a:p>
            <a:r>
              <a:rPr lang="en-US" b="1" dirty="0" smtClean="0">
                <a:latin typeface="Century Gothic" panose="020B0502020202020204" pitchFamily="34" charset="0"/>
              </a:rPr>
              <a:t>7</a:t>
            </a:r>
            <a:endParaRPr lang="en-US" b="1" dirty="0">
              <a:latin typeface="Century Gothic" panose="020B0502020202020204" pitchFamily="34" charset="0"/>
            </a:endParaRPr>
          </a:p>
        </p:txBody>
      </p:sp>
      <p:sp>
        <p:nvSpPr>
          <p:cNvPr id="75" name="TextBox 74"/>
          <p:cNvSpPr txBox="1"/>
          <p:nvPr/>
        </p:nvSpPr>
        <p:spPr>
          <a:xfrm>
            <a:off x="1849725" y="2330708"/>
            <a:ext cx="356462" cy="369332"/>
          </a:xfrm>
          <a:prstGeom prst="rect">
            <a:avLst/>
          </a:prstGeom>
          <a:noFill/>
        </p:spPr>
        <p:txBody>
          <a:bodyPr wrap="square" rtlCol="0">
            <a:spAutoFit/>
          </a:bodyPr>
          <a:lstStyle/>
          <a:p>
            <a:r>
              <a:rPr lang="en-US" b="1" dirty="0" smtClean="0">
                <a:latin typeface="Century Gothic" panose="020B0502020202020204" pitchFamily="34" charset="0"/>
              </a:rPr>
              <a:t>8</a:t>
            </a:r>
            <a:endParaRPr lang="en-US" b="1" dirty="0">
              <a:latin typeface="Century Gothic" panose="020B0502020202020204" pitchFamily="34" charset="0"/>
            </a:endParaRPr>
          </a:p>
        </p:txBody>
      </p:sp>
      <p:sp>
        <p:nvSpPr>
          <p:cNvPr id="76" name="TextBox 75"/>
          <p:cNvSpPr txBox="1"/>
          <p:nvPr/>
        </p:nvSpPr>
        <p:spPr>
          <a:xfrm>
            <a:off x="7437807" y="2118049"/>
            <a:ext cx="505606" cy="369332"/>
          </a:xfrm>
          <a:prstGeom prst="rect">
            <a:avLst/>
          </a:prstGeom>
          <a:noFill/>
        </p:spPr>
        <p:txBody>
          <a:bodyPr wrap="square" rtlCol="0">
            <a:spAutoFit/>
          </a:bodyPr>
          <a:lstStyle/>
          <a:p>
            <a:r>
              <a:rPr lang="en-US" b="1" dirty="0" smtClean="0">
                <a:latin typeface="Century Gothic" panose="020B0502020202020204" pitchFamily="34" charset="0"/>
              </a:rPr>
              <a:t>10</a:t>
            </a:r>
            <a:endParaRPr lang="en-US" b="1" dirty="0">
              <a:latin typeface="Century Gothic" panose="020B0502020202020204" pitchFamily="34" charset="0"/>
            </a:endParaRPr>
          </a:p>
        </p:txBody>
      </p:sp>
      <p:sp>
        <p:nvSpPr>
          <p:cNvPr id="77" name="TextBox 76"/>
          <p:cNvSpPr txBox="1"/>
          <p:nvPr/>
        </p:nvSpPr>
        <p:spPr>
          <a:xfrm>
            <a:off x="6922549" y="2991076"/>
            <a:ext cx="356462" cy="369332"/>
          </a:xfrm>
          <a:prstGeom prst="rect">
            <a:avLst/>
          </a:prstGeom>
          <a:noFill/>
        </p:spPr>
        <p:txBody>
          <a:bodyPr wrap="square" rtlCol="0">
            <a:spAutoFit/>
          </a:bodyPr>
          <a:lstStyle/>
          <a:p>
            <a:r>
              <a:rPr lang="en-US" b="1" dirty="0" smtClean="0">
                <a:latin typeface="Century Gothic" panose="020B0502020202020204" pitchFamily="34" charset="0"/>
              </a:rPr>
              <a:t>9</a:t>
            </a:r>
            <a:endParaRPr lang="en-US" b="1" dirty="0">
              <a:latin typeface="Century Gothic" panose="020B0502020202020204" pitchFamily="34" charset="0"/>
            </a:endParaRPr>
          </a:p>
        </p:txBody>
      </p:sp>
      <p:sp>
        <p:nvSpPr>
          <p:cNvPr id="78" name="TextBox 77"/>
          <p:cNvSpPr txBox="1"/>
          <p:nvPr/>
        </p:nvSpPr>
        <p:spPr>
          <a:xfrm>
            <a:off x="6122701" y="3758785"/>
            <a:ext cx="490106" cy="369332"/>
          </a:xfrm>
          <a:prstGeom prst="rect">
            <a:avLst/>
          </a:prstGeom>
          <a:noFill/>
        </p:spPr>
        <p:txBody>
          <a:bodyPr wrap="square" rtlCol="0">
            <a:spAutoFit/>
          </a:bodyPr>
          <a:lstStyle/>
          <a:p>
            <a:r>
              <a:rPr lang="en-US" b="1" dirty="0" smtClean="0">
                <a:latin typeface="Century Gothic" panose="020B0502020202020204" pitchFamily="34" charset="0"/>
              </a:rPr>
              <a:t>11</a:t>
            </a:r>
            <a:endParaRPr lang="en-US" b="1" dirty="0">
              <a:latin typeface="Century Gothic" panose="020B0502020202020204" pitchFamily="34" charset="0"/>
            </a:endParaRPr>
          </a:p>
        </p:txBody>
      </p:sp>
      <p:sp>
        <p:nvSpPr>
          <p:cNvPr id="79" name="TextBox 78"/>
          <p:cNvSpPr txBox="1"/>
          <p:nvPr/>
        </p:nvSpPr>
        <p:spPr>
          <a:xfrm>
            <a:off x="6972438" y="3348156"/>
            <a:ext cx="449452" cy="369332"/>
          </a:xfrm>
          <a:prstGeom prst="rect">
            <a:avLst/>
          </a:prstGeom>
          <a:noFill/>
        </p:spPr>
        <p:txBody>
          <a:bodyPr wrap="square" rtlCol="0">
            <a:spAutoFit/>
          </a:bodyPr>
          <a:lstStyle/>
          <a:p>
            <a:r>
              <a:rPr lang="en-US" b="1" dirty="0" smtClean="0">
                <a:latin typeface="Century Gothic" panose="020B0502020202020204" pitchFamily="34" charset="0"/>
              </a:rPr>
              <a:t>12</a:t>
            </a:r>
            <a:endParaRPr lang="en-US" b="1" dirty="0">
              <a:latin typeface="Century Gothic" panose="020B0502020202020204" pitchFamily="34" charset="0"/>
            </a:endParaRPr>
          </a:p>
        </p:txBody>
      </p:sp>
      <p:sp>
        <p:nvSpPr>
          <p:cNvPr id="50" name="TextBox 49">
            <a:extLst>
              <a:ext uri="{FF2B5EF4-FFF2-40B4-BE49-F238E27FC236}">
                <a16:creationId xmlns:a16="http://schemas.microsoft.com/office/drawing/2014/main" id="{0B356E58-0EA3-4473-85D5-58E4F1B910B9}"/>
              </a:ext>
            </a:extLst>
          </p:cNvPr>
          <p:cNvSpPr txBox="1"/>
          <p:nvPr/>
        </p:nvSpPr>
        <p:spPr>
          <a:xfrm>
            <a:off x="7384758" y="2980552"/>
            <a:ext cx="2763898" cy="3708708"/>
          </a:xfrm>
          <a:prstGeom prst="rect">
            <a:avLst/>
          </a:prstGeom>
          <a:noFill/>
        </p:spPr>
        <p:txBody>
          <a:bodyPr wrap="none" rtlCol="0">
            <a:spAutoFit/>
          </a:bodyPr>
          <a:lstStyle/>
          <a:p>
            <a:pPr marL="342900" indent="-342900">
              <a:spcAft>
                <a:spcPts val="600"/>
              </a:spcAft>
              <a:buFontTx/>
              <a:buAutoNum type="arabicPeriod"/>
            </a:pPr>
            <a:r>
              <a:rPr lang="en-US" sz="1500" dirty="0">
                <a:solidFill>
                  <a:srgbClr val="0061AA"/>
                </a:solidFill>
                <a:latin typeface="Century Gothic" panose="020B0502020202020204" pitchFamily="34" charset="0"/>
              </a:rPr>
              <a:t>Alabama – Marshall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Alabama – Mobile</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Arizona – Tempe</a:t>
            </a:r>
          </a:p>
          <a:p>
            <a:pPr marL="342900" indent="-342900">
              <a:spcAft>
                <a:spcPts val="600"/>
              </a:spcAft>
              <a:buAutoNum type="arabicPeriod"/>
            </a:pPr>
            <a:r>
              <a:rPr lang="en-US" sz="1500" dirty="0" smtClean="0">
                <a:solidFill>
                  <a:srgbClr val="0061AA"/>
                </a:solidFill>
                <a:latin typeface="Century Gothic" panose="020B0502020202020204" pitchFamily="34" charset="0"/>
              </a:rPr>
              <a:t>California </a:t>
            </a:r>
            <a:r>
              <a:rPr lang="en-US" sz="1500" dirty="0">
                <a:solidFill>
                  <a:srgbClr val="0061AA"/>
                </a:solidFill>
                <a:latin typeface="Century Gothic" panose="020B0502020202020204" pitchFamily="34" charset="0"/>
              </a:rPr>
              <a:t>– Ames</a:t>
            </a:r>
          </a:p>
          <a:p>
            <a:pPr marL="342900" indent="-342900">
              <a:spcAft>
                <a:spcPts val="600"/>
              </a:spcAft>
              <a:buAutoNum type="arabicPeriod"/>
            </a:pPr>
            <a:r>
              <a:rPr lang="en-US" sz="1500" dirty="0">
                <a:solidFill>
                  <a:srgbClr val="0061AA"/>
                </a:solidFill>
                <a:latin typeface="Century Gothic" panose="020B0502020202020204" pitchFamily="34" charset="0"/>
              </a:rPr>
              <a:t>California – JPL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Colorado – Fort Collins</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Georgia – Athens</a:t>
            </a:r>
          </a:p>
          <a:p>
            <a:pPr marL="342900" indent="-342900">
              <a:spcAft>
                <a:spcPts val="600"/>
              </a:spcAft>
              <a:buAutoNum type="arabicPeriod"/>
            </a:pPr>
            <a:r>
              <a:rPr lang="en-US" sz="1500" dirty="0" smtClean="0">
                <a:solidFill>
                  <a:schemeClr val="accent2">
                    <a:lumMod val="75000"/>
                  </a:schemeClr>
                </a:solidFill>
                <a:latin typeface="Century Gothic" panose="020B0502020202020204" pitchFamily="34" charset="0"/>
              </a:rPr>
              <a:t>Idaho </a:t>
            </a:r>
            <a:r>
              <a:rPr lang="en-US" sz="1500" dirty="0">
                <a:solidFill>
                  <a:schemeClr val="accent2">
                    <a:lumMod val="75000"/>
                  </a:schemeClr>
                </a:solidFill>
                <a:latin typeface="Century Gothic" panose="020B0502020202020204" pitchFamily="34" charset="0"/>
              </a:rPr>
              <a:t>– Pocatello</a:t>
            </a:r>
          </a:p>
          <a:p>
            <a:pPr marL="342900" indent="-342900">
              <a:spcAft>
                <a:spcPts val="600"/>
              </a:spcAft>
              <a:buFontTx/>
              <a:buAutoNum type="arabicPeriod"/>
            </a:pPr>
            <a:r>
              <a:rPr lang="en-US" sz="1500" dirty="0">
                <a:solidFill>
                  <a:srgbClr val="0061AA"/>
                </a:solidFill>
                <a:latin typeface="Century Gothic" panose="020B0502020202020204" pitchFamily="34" charset="0"/>
              </a:rPr>
              <a:t>Maryland – Goddard</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Massachusetts – Boston </a:t>
            </a:r>
          </a:p>
          <a:p>
            <a:pPr marL="342900" indent="-342900">
              <a:spcAft>
                <a:spcPts val="600"/>
              </a:spcAft>
              <a:buAutoNum type="arabicPeriod"/>
            </a:pPr>
            <a:r>
              <a:rPr lang="en-US" sz="1500" dirty="0" smtClean="0">
                <a:solidFill>
                  <a:schemeClr val="accent2">
                    <a:lumMod val="75000"/>
                  </a:schemeClr>
                </a:solidFill>
                <a:latin typeface="Century Gothic" panose="020B0502020202020204" pitchFamily="34" charset="0"/>
              </a:rPr>
              <a:t>North </a:t>
            </a:r>
            <a:r>
              <a:rPr lang="en-US" sz="1500" dirty="0">
                <a:solidFill>
                  <a:schemeClr val="accent2">
                    <a:lumMod val="75000"/>
                  </a:schemeClr>
                </a:solidFill>
                <a:latin typeface="Century Gothic" panose="020B0502020202020204" pitchFamily="34" charset="0"/>
              </a:rPr>
              <a:t>Carolina – NCEI</a:t>
            </a:r>
          </a:p>
          <a:p>
            <a:pPr marL="342900" indent="-342900">
              <a:spcAft>
                <a:spcPts val="600"/>
              </a:spcAft>
              <a:buFontTx/>
              <a:buAutoNum type="arabicPeriod"/>
            </a:pPr>
            <a:r>
              <a:rPr lang="en-US" sz="1500" dirty="0">
                <a:solidFill>
                  <a:srgbClr val="0061AA"/>
                </a:solidFill>
                <a:latin typeface="Century Gothic" panose="020B0502020202020204" pitchFamily="34" charset="0"/>
              </a:rPr>
              <a:t>Virginia – </a:t>
            </a:r>
            <a:r>
              <a:rPr lang="en-US" sz="1500" dirty="0" smtClean="0">
                <a:solidFill>
                  <a:srgbClr val="0061AA"/>
                </a:solidFill>
                <a:latin typeface="Century Gothic" panose="020B0502020202020204" pitchFamily="34" charset="0"/>
              </a:rPr>
              <a:t>Langley</a:t>
            </a:r>
            <a:endParaRPr lang="en-US" sz="1500" dirty="0">
              <a:solidFill>
                <a:srgbClr val="0061AA"/>
              </a:solidFill>
              <a:latin typeface="Century Gothic" panose="020B0502020202020204" pitchFamily="34" charset="0"/>
            </a:endParaRPr>
          </a:p>
        </p:txBody>
      </p:sp>
      <p:grpSp>
        <p:nvGrpSpPr>
          <p:cNvPr id="80" name="Group 79"/>
          <p:cNvGrpSpPr/>
          <p:nvPr/>
        </p:nvGrpSpPr>
        <p:grpSpPr>
          <a:xfrm>
            <a:off x="7197164" y="168740"/>
            <a:ext cx="2765252" cy="1056769"/>
            <a:chOff x="1208910" y="5290691"/>
            <a:chExt cx="2765252" cy="1056769"/>
          </a:xfrm>
        </p:grpSpPr>
        <p:sp>
          <p:nvSpPr>
            <p:cNvPr id="81" name="Text Placeholder 5"/>
            <p:cNvSpPr txBox="1">
              <a:spLocks/>
            </p:cNvSpPr>
            <p:nvPr/>
          </p:nvSpPr>
          <p:spPr>
            <a:xfrm>
              <a:off x="1208910" y="5307539"/>
              <a:ext cx="2765252"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solidFill>
                    <a:srgbClr val="0061AA"/>
                  </a:solidFill>
                </a:rPr>
                <a:t>By The Way</a:t>
              </a:r>
            </a:p>
            <a:p>
              <a:pPr algn="ctr">
                <a:spcBef>
                  <a:spcPts val="0"/>
                </a:spcBef>
                <a:buClr>
                  <a:srgbClr val="0078C1"/>
                </a:buClr>
              </a:pPr>
              <a:r>
                <a:rPr lang="en-US" sz="1800" dirty="0" smtClean="0"/>
                <a:t>DEVELOP locations are also known as “nodes”</a:t>
              </a:r>
            </a:p>
          </p:txBody>
        </p:sp>
        <p:sp>
          <p:nvSpPr>
            <p:cNvPr id="84" name="Rounded Rectangle 83"/>
            <p:cNvSpPr/>
            <p:nvPr/>
          </p:nvSpPr>
          <p:spPr>
            <a:xfrm>
              <a:off x="1212300" y="5290691"/>
              <a:ext cx="2761862" cy="105676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3986659" y="5713471"/>
            <a:ext cx="2885491" cy="901925"/>
            <a:chOff x="1163753" y="5290691"/>
            <a:chExt cx="2885491" cy="1056769"/>
          </a:xfrm>
        </p:grpSpPr>
        <p:sp>
          <p:nvSpPr>
            <p:cNvPr id="53" name="Text Placeholder 5"/>
            <p:cNvSpPr txBox="1">
              <a:spLocks/>
            </p:cNvSpPr>
            <p:nvPr/>
          </p:nvSpPr>
          <p:spPr>
            <a:xfrm>
              <a:off x="1163753" y="5307539"/>
              <a:ext cx="288549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solidFill>
                    <a:srgbClr val="0061AA"/>
                  </a:solidFill>
                </a:rPr>
                <a:t>By The Way</a:t>
              </a:r>
            </a:p>
            <a:p>
              <a:pPr algn="ctr">
                <a:spcBef>
                  <a:spcPts val="0"/>
                </a:spcBef>
                <a:buClr>
                  <a:srgbClr val="0078C1"/>
                </a:buClr>
              </a:pPr>
              <a:r>
                <a:rPr lang="en-US" sz="1800" dirty="0" smtClean="0"/>
                <a:t>Summer 2019 is the final term at the AL node</a:t>
              </a:r>
              <a:endParaRPr lang="en-US" sz="1800" dirty="0" smtClean="0"/>
            </a:p>
          </p:txBody>
        </p:sp>
        <p:sp>
          <p:nvSpPr>
            <p:cNvPr id="54" name="Rounded Rectangle 53"/>
            <p:cNvSpPr/>
            <p:nvPr/>
          </p:nvSpPr>
          <p:spPr>
            <a:xfrm>
              <a:off x="1212300" y="5290691"/>
              <a:ext cx="2761862" cy="105676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 name="Straight Arrow Connector 3"/>
          <p:cNvCxnSpPr/>
          <p:nvPr/>
        </p:nvCxnSpPr>
        <p:spPr>
          <a:xfrm flipV="1">
            <a:off x="5438054" y="5224181"/>
            <a:ext cx="113295" cy="442355"/>
          </a:xfrm>
          <a:prstGeom prst="straightConnector1">
            <a:avLst/>
          </a:prstGeom>
          <a:ln w="28575">
            <a:solidFill>
              <a:srgbClr val="EF28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329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439" y="2441119"/>
            <a:ext cx="6872492" cy="1990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Structure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5540229" y="1131551"/>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smtClean="0"/>
              <a:t>Node Chain of Command</a:t>
            </a:r>
          </a:p>
        </p:txBody>
      </p:sp>
      <p:graphicFrame>
        <p:nvGraphicFramePr>
          <p:cNvPr id="2" name="Diagram 1"/>
          <p:cNvGraphicFramePr/>
          <p:nvPr>
            <p:extLst>
              <p:ext uri="{D42A27DB-BD31-4B8C-83A1-F6EECF244321}">
                <p14:modId xmlns:p14="http://schemas.microsoft.com/office/powerpoint/2010/main" val="2961894319"/>
              </p:ext>
            </p:extLst>
          </p:nvPr>
        </p:nvGraphicFramePr>
        <p:xfrm>
          <a:off x="251927" y="1567531"/>
          <a:ext cx="4877990" cy="4150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8" name="Text Placeholder 5"/>
          <p:cNvSpPr txBox="1">
            <a:spLocks/>
          </p:cNvSpPr>
          <p:nvPr/>
        </p:nvSpPr>
        <p:spPr>
          <a:xfrm>
            <a:off x="742221" y="1131551"/>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smtClean="0"/>
              <a:t>National Chain of Command</a:t>
            </a:r>
          </a:p>
        </p:txBody>
      </p:sp>
      <p:graphicFrame>
        <p:nvGraphicFramePr>
          <p:cNvPr id="49" name="Diagram 48"/>
          <p:cNvGraphicFramePr/>
          <p:nvPr>
            <p:extLst>
              <p:ext uri="{D42A27DB-BD31-4B8C-83A1-F6EECF244321}">
                <p14:modId xmlns:p14="http://schemas.microsoft.com/office/powerpoint/2010/main" val="3062866601"/>
              </p:ext>
            </p:extLst>
          </p:nvPr>
        </p:nvGraphicFramePr>
        <p:xfrm>
          <a:off x="5169705" y="1567531"/>
          <a:ext cx="4776727" cy="41509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50" name="Group 49"/>
          <p:cNvGrpSpPr/>
          <p:nvPr/>
        </p:nvGrpSpPr>
        <p:grpSpPr>
          <a:xfrm>
            <a:off x="494517" y="5817888"/>
            <a:ext cx="9209314" cy="966589"/>
            <a:chOff x="-1035317" y="5290692"/>
            <a:chExt cx="9209314" cy="966589"/>
          </a:xfrm>
        </p:grpSpPr>
        <p:sp>
          <p:nvSpPr>
            <p:cNvPr id="51" name="Text Placeholder 5"/>
            <p:cNvSpPr txBox="1">
              <a:spLocks/>
            </p:cNvSpPr>
            <p:nvPr/>
          </p:nvSpPr>
          <p:spPr>
            <a:xfrm>
              <a:off x="-1035317" y="5307539"/>
              <a:ext cx="9209314"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solidFill>
                    <a:srgbClr val="0061AA"/>
                  </a:solidFill>
                </a:rPr>
                <a:t>By The Way</a:t>
              </a:r>
            </a:p>
            <a:p>
              <a:pPr algn="ctr">
                <a:spcBef>
                  <a:spcPts val="0"/>
                </a:spcBef>
                <a:buClr>
                  <a:srgbClr val="0078C1"/>
                </a:buClr>
              </a:pPr>
              <a:r>
                <a:rPr lang="en-US" sz="1800" dirty="0" smtClean="0"/>
                <a:t>While there may be a chain of command, the program is actually very informal and communication is open between all levels. Never hesitate to reach out! </a:t>
              </a:r>
            </a:p>
          </p:txBody>
        </p:sp>
        <p:sp>
          <p:nvSpPr>
            <p:cNvPr id="52" name="Rounded Rectangle 51"/>
            <p:cNvSpPr/>
            <p:nvPr/>
          </p:nvSpPr>
          <p:spPr>
            <a:xfrm>
              <a:off x="-1035317" y="5290692"/>
              <a:ext cx="9209314" cy="872162"/>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What is the DEVELOP NPO?</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407846" y="1240320"/>
            <a:ext cx="9202879" cy="19505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smtClean="0"/>
              <a:t>DEVELOP’s National Program Office (NPO) is the core leadership team who manage and facilitate all of the various aspects of the program. </a:t>
            </a:r>
          </a:p>
          <a:p>
            <a:pPr marL="285750" indent="-285750">
              <a:spcBef>
                <a:spcPts val="0"/>
              </a:spcBef>
              <a:spcAft>
                <a:spcPts val="1800"/>
              </a:spcAft>
              <a:buClr>
                <a:srgbClr val="EF282F"/>
              </a:buClr>
              <a:buFont typeface="Webdings" panose="05030102010509060703" pitchFamily="18" charset="2"/>
              <a:buChar char="4"/>
            </a:pPr>
            <a:r>
              <a:rPr lang="en-US" sz="1800" dirty="0" smtClean="0"/>
              <a:t>The NPO sits at NASA Langley Research Center down the hall from the node participants.</a:t>
            </a:r>
          </a:p>
          <a:p>
            <a:pPr marL="285750" indent="-285750">
              <a:spcBef>
                <a:spcPts val="0"/>
              </a:spcBef>
              <a:spcAft>
                <a:spcPts val="1800"/>
              </a:spcAft>
              <a:buClr>
                <a:srgbClr val="EF282F"/>
              </a:buClr>
              <a:buFont typeface="Webdings" panose="05030102010509060703" pitchFamily="18" charset="2"/>
              <a:buChar char="4"/>
            </a:pPr>
            <a:r>
              <a:rPr lang="en-US" sz="1800" dirty="0" smtClean="0"/>
              <a:t>NPO consists of:</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45" name="Content Placeholder 3"/>
          <p:cNvSpPr txBox="1">
            <a:spLocks/>
          </p:cNvSpPr>
          <p:nvPr/>
        </p:nvSpPr>
        <p:spPr>
          <a:xfrm>
            <a:off x="437137" y="4441824"/>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Mike Ruiz</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Program Manager</a:t>
            </a:r>
            <a:endParaRPr lang="en-US" sz="1200" dirty="0">
              <a:solidFill>
                <a:prstClr val="black">
                  <a:lumMod val="75000"/>
                  <a:lumOff val="25000"/>
                </a:prstClr>
              </a:solidFill>
              <a:latin typeface="Century Gothic" panose="020F0302020204030204"/>
            </a:endParaRPr>
          </a:p>
        </p:txBody>
      </p:sp>
      <p:sp>
        <p:nvSpPr>
          <p:cNvPr id="46" name="Content Placeholder 3"/>
          <p:cNvSpPr txBox="1">
            <a:spLocks/>
          </p:cNvSpPr>
          <p:nvPr/>
        </p:nvSpPr>
        <p:spPr>
          <a:xfrm>
            <a:off x="2094152" y="4441824"/>
            <a:ext cx="2271301"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Lindsay Rogers</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Deputy Program Manager</a:t>
            </a:r>
            <a:endParaRPr lang="en-US" sz="1200" dirty="0">
              <a:solidFill>
                <a:prstClr val="black">
                  <a:lumMod val="75000"/>
                  <a:lumOff val="25000"/>
                </a:prstClr>
              </a:solidFill>
              <a:latin typeface="Century Gothic" panose="020F0302020204030204"/>
            </a:endParaRPr>
          </a:p>
        </p:txBody>
      </p:sp>
      <p:sp>
        <p:nvSpPr>
          <p:cNvPr id="47" name="Content Placeholder 3"/>
          <p:cNvSpPr txBox="1">
            <a:spLocks/>
          </p:cNvSpPr>
          <p:nvPr/>
        </p:nvSpPr>
        <p:spPr>
          <a:xfrm>
            <a:off x="4212626" y="4441824"/>
            <a:ext cx="2104339"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Dr. Kent Ross</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National Science Advisor</a:t>
            </a:r>
            <a:endParaRPr lang="en-US" sz="1200" dirty="0">
              <a:solidFill>
                <a:prstClr val="black">
                  <a:lumMod val="75000"/>
                  <a:lumOff val="25000"/>
                </a:prstClr>
              </a:solidFill>
              <a:latin typeface="Century Gothic" panose="020F0302020204030204"/>
            </a:endParaRPr>
          </a:p>
        </p:txBody>
      </p:sp>
      <p:sp>
        <p:nvSpPr>
          <p:cNvPr id="48" name="Content Placeholder 3"/>
          <p:cNvSpPr txBox="1">
            <a:spLocks/>
          </p:cNvSpPr>
          <p:nvPr/>
        </p:nvSpPr>
        <p:spPr>
          <a:xfrm>
            <a:off x="6413695" y="4441824"/>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Karen Allsbrook</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Financial Lead</a:t>
            </a:r>
            <a:endParaRPr lang="en-US" sz="1200" dirty="0">
              <a:solidFill>
                <a:prstClr val="black">
                  <a:lumMod val="75000"/>
                  <a:lumOff val="25000"/>
                </a:prstClr>
              </a:solidFill>
              <a:latin typeface="Century Gothic" panose="020F0302020204030204"/>
            </a:endParaRPr>
          </a:p>
        </p:txBody>
      </p:sp>
      <p:sp>
        <p:nvSpPr>
          <p:cNvPr id="49" name="Content Placeholder 3"/>
          <p:cNvSpPr txBox="1">
            <a:spLocks/>
          </p:cNvSpPr>
          <p:nvPr/>
        </p:nvSpPr>
        <p:spPr>
          <a:xfrm>
            <a:off x="8113494" y="4441824"/>
            <a:ext cx="1980752"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Amanda Clayton</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Projects Manager</a:t>
            </a:r>
            <a:endParaRPr lang="en-US" sz="1400" dirty="0">
              <a:solidFill>
                <a:prstClr val="black">
                  <a:lumMod val="75000"/>
                  <a:lumOff val="25000"/>
                </a:prstClr>
              </a:solidFill>
              <a:latin typeface="Century Gothic" panose="020F0302020204030204"/>
            </a:endParaRPr>
          </a:p>
        </p:txBody>
      </p:sp>
      <p:grpSp>
        <p:nvGrpSpPr>
          <p:cNvPr id="51" name="Group 50"/>
          <p:cNvGrpSpPr/>
          <p:nvPr/>
        </p:nvGrpSpPr>
        <p:grpSpPr>
          <a:xfrm>
            <a:off x="2206134" y="5091181"/>
            <a:ext cx="6412997" cy="1224999"/>
            <a:chOff x="1395347" y="5290691"/>
            <a:chExt cx="4206624" cy="1224999"/>
          </a:xfrm>
        </p:grpSpPr>
        <p:sp>
          <p:nvSpPr>
            <p:cNvPr id="52" name="Text Placeholder 5"/>
            <p:cNvSpPr txBox="1">
              <a:spLocks/>
            </p:cNvSpPr>
            <p:nvPr/>
          </p:nvSpPr>
          <p:spPr>
            <a:xfrm>
              <a:off x="1395347" y="5307539"/>
              <a:ext cx="4206624" cy="11247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solidFill>
                    <a:srgbClr val="0061AA"/>
                  </a:solidFill>
                </a:rPr>
                <a:t>By The Way</a:t>
              </a:r>
            </a:p>
            <a:p>
              <a:pPr algn="ctr">
                <a:spcBef>
                  <a:spcPts val="0"/>
                </a:spcBef>
                <a:buClr>
                  <a:srgbClr val="0078C1"/>
                </a:buClr>
              </a:pPr>
              <a:r>
                <a:rPr lang="en-US" sz="1800" dirty="0" smtClean="0"/>
                <a:t>They’re normal people too and you are welcome to reach out to them! You will meet them in beginning of term “meet </a:t>
              </a:r>
              <a:r>
                <a:rPr lang="en-US" sz="1800" dirty="0"/>
                <a:t>&amp;</a:t>
              </a:r>
              <a:r>
                <a:rPr lang="en-US" sz="1800" dirty="0" smtClean="0"/>
                <a:t> greets” and they often visit nodes!</a:t>
              </a:r>
              <a:endParaRPr lang="en-US" sz="1800" dirty="0"/>
            </a:p>
          </p:txBody>
        </p:sp>
        <p:sp>
          <p:nvSpPr>
            <p:cNvPr id="53" name="Rounded Rectangle 52"/>
            <p:cNvSpPr/>
            <p:nvPr/>
          </p:nvSpPr>
          <p:spPr>
            <a:xfrm>
              <a:off x="1395347" y="5290691"/>
              <a:ext cx="4206624" cy="122499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76903" y="3150194"/>
            <a:ext cx="1253934" cy="1253933"/>
          </a:xfrm>
          <a:prstGeom prst="ellipse">
            <a:avLst/>
          </a:prstGeom>
          <a:effectLst>
            <a:outerShdw blurRad="76200" dir="13500000" sy="23000" kx="1200000" algn="br" rotWithShape="0">
              <a:prstClr val="black">
                <a:alpha val="20000"/>
              </a:prstClr>
            </a:outerShdw>
          </a:effectLst>
        </p:spPr>
      </p:pic>
      <p:pic>
        <p:nvPicPr>
          <p:cNvPr id="56" name="Picture 5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00271" y="3150194"/>
            <a:ext cx="1254572" cy="1253933"/>
          </a:xfrm>
          <a:prstGeom prst="ellipse">
            <a:avLst/>
          </a:prstGeom>
          <a:effectLst>
            <a:outerShdw blurRad="76200" dir="13500000" sy="23000" kx="1200000" algn="br" rotWithShape="0">
              <a:prstClr val="black">
                <a:alpha val="20000"/>
              </a:prstClr>
            </a:outerShdw>
          </a:effectLst>
        </p:spPr>
      </p:pic>
      <p:pic>
        <p:nvPicPr>
          <p:cNvPr id="57" name="Picture 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04058" y="3151416"/>
            <a:ext cx="1251489" cy="1251489"/>
          </a:xfrm>
          <a:prstGeom prst="ellipse">
            <a:avLst/>
          </a:prstGeom>
          <a:effectLst>
            <a:outerShdw blurRad="76200" dir="13500000" sy="23000" kx="1200000" algn="br" rotWithShape="0">
              <a:prstClr val="black">
                <a:alpha val="20000"/>
              </a:prstClr>
            </a:outerShdw>
          </a:effectLst>
        </p:spPr>
      </p:pic>
      <p:pic>
        <p:nvPicPr>
          <p:cNvPr id="5" name="Picture 4"/>
          <p:cNvPicPr>
            <a:picLocks noChangeAspect="1"/>
          </p:cNvPicPr>
          <p:nvPr/>
        </p:nvPicPr>
        <p:blipFill rotWithShape="1">
          <a:blip r:embed="rId7"/>
          <a:srcRect l="15246" t="16618" r="20497" b="21315"/>
          <a:stretch/>
        </p:blipFill>
        <p:spPr>
          <a:xfrm>
            <a:off x="625018" y="3158929"/>
            <a:ext cx="1251962" cy="1236462"/>
          </a:xfrm>
          <a:prstGeom prst="ellipse">
            <a:avLst/>
          </a:prstGeom>
          <a:effectLst>
            <a:outerShdw blurRad="76200" dir="13500000" sy="23000" kx="1200000" algn="br" rotWithShape="0">
              <a:prstClr val="black">
                <a:alpha val="20000"/>
              </a:prstClr>
            </a:outerShdw>
          </a:effectLst>
        </p:spPr>
      </p:pic>
      <p:pic>
        <p:nvPicPr>
          <p:cNvPr id="40" name="Picture 39"/>
          <p:cNvPicPr>
            <a:picLocks noChangeAspect="1"/>
          </p:cNvPicPr>
          <p:nvPr/>
        </p:nvPicPr>
        <p:blipFill rotWithShape="1">
          <a:blip r:embed="rId8" cstate="print">
            <a:extLst>
              <a:ext uri="{28A0092B-C50C-407E-A947-70E740481C1C}">
                <a14:useLocalDpi xmlns:a14="http://schemas.microsoft.com/office/drawing/2010/main" val="0"/>
              </a:ext>
            </a:extLst>
          </a:blip>
          <a:srcRect l="58300" t="10182" r="305" b="26929"/>
          <a:stretch/>
        </p:blipFill>
        <p:spPr>
          <a:xfrm>
            <a:off x="4646353" y="3150796"/>
            <a:ext cx="1236884" cy="1252728"/>
          </a:xfrm>
          <a:prstGeom prst="ellipse">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373779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National POCs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7" name="Rounded Rectangle 46"/>
          <p:cNvSpPr/>
          <p:nvPr/>
        </p:nvSpPr>
        <p:spPr>
          <a:xfrm>
            <a:off x="322121" y="3498558"/>
            <a:ext cx="9586989" cy="2655938"/>
          </a:xfrm>
          <a:prstGeom prst="roundRect">
            <a:avLst>
              <a:gd name="adj" fmla="val 5916"/>
            </a:avLst>
          </a:prstGeom>
          <a:solidFill>
            <a:srgbClr val="181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48" name="TextBox 47"/>
          <p:cNvSpPr txBox="1"/>
          <p:nvPr/>
        </p:nvSpPr>
        <p:spPr>
          <a:xfrm>
            <a:off x="527751" y="3655621"/>
            <a:ext cx="1984247" cy="646331"/>
          </a:xfrm>
          <a:prstGeom prst="rect">
            <a:avLst/>
          </a:prstGeom>
          <a:noFill/>
        </p:spPr>
        <p:txBody>
          <a:bodyPr wrap="square" rtlCol="0">
            <a:spAutoFit/>
          </a:bodyPr>
          <a:lstStyle/>
          <a:p>
            <a:r>
              <a:rPr lang="en-US" b="1" dirty="0" smtClean="0">
                <a:solidFill>
                  <a:schemeClr val="bg1"/>
                </a:solidFill>
                <a:latin typeface="Century Gothic" charset="0"/>
                <a:ea typeface="Century Gothic" charset="0"/>
                <a:cs typeface="Century Gothic" charset="0"/>
              </a:rPr>
              <a:t>DEVELOP Node Leadership </a:t>
            </a:r>
            <a:endParaRPr lang="en-US" b="1" dirty="0">
              <a:solidFill>
                <a:schemeClr val="bg1"/>
              </a:solidFill>
              <a:latin typeface="Century Gothic" charset="0"/>
              <a:ea typeface="Century Gothic" charset="0"/>
              <a:cs typeface="Century Gothic" charset="0"/>
            </a:endParaRPr>
          </a:p>
        </p:txBody>
      </p:sp>
      <p:sp>
        <p:nvSpPr>
          <p:cNvPr id="49" name="Rounded Rectangular Callout 48"/>
          <p:cNvSpPr/>
          <p:nvPr/>
        </p:nvSpPr>
        <p:spPr>
          <a:xfrm>
            <a:off x="322121" y="2474001"/>
            <a:ext cx="9586989" cy="891464"/>
          </a:xfrm>
          <a:prstGeom prst="wedgeRoundRectCallout">
            <a:avLst>
              <a:gd name="adj1" fmla="val -20210"/>
              <a:gd name="adj2" fmla="val 76469"/>
              <a:gd name="adj3" fmla="val 16667"/>
            </a:avLst>
          </a:prstGeom>
          <a:solidFill>
            <a:srgbClr val="3C3A69"/>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charset="0"/>
              <a:ea typeface="Century Gothic" charset="0"/>
              <a:cs typeface="Century Gothic" charset="0"/>
            </a:endParaRPr>
          </a:p>
        </p:txBody>
      </p:sp>
      <p:sp>
        <p:nvSpPr>
          <p:cNvPr id="52" name="Rectangle 51"/>
          <p:cNvSpPr/>
          <p:nvPr/>
        </p:nvSpPr>
        <p:spPr>
          <a:xfrm>
            <a:off x="2461508" y="2713397"/>
            <a:ext cx="2362200" cy="461610"/>
          </a:xfrm>
          <a:prstGeom prst="rect">
            <a:avLst/>
          </a:prstGeom>
        </p:spPr>
        <p:txBody>
          <a:bodyPr wrap="square" lIns="91387" tIns="45693" rIns="91387" bIns="45693">
            <a:spAutoFit/>
          </a:bodyPr>
          <a:lstStyle/>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Jerrold </a:t>
            </a:r>
            <a:r>
              <a:rPr lang="en-US" sz="1200" b="1" dirty="0" err="1" smtClean="0">
                <a:solidFill>
                  <a:schemeClr val="bg1"/>
                </a:solidFill>
                <a:latin typeface="Century Gothic" charset="0"/>
                <a:ea typeface="Century Gothic" charset="0"/>
                <a:cs typeface="Century Gothic" charset="0"/>
              </a:rPr>
              <a:t>Acdan</a:t>
            </a:r>
            <a:r>
              <a:rPr lang="en-US" sz="1200" b="1" dirty="0" smtClean="0">
                <a:solidFill>
                  <a:schemeClr val="bg1"/>
                </a:solidFill>
                <a:latin typeface="Century Gothic" charset="0"/>
                <a:ea typeface="Century Gothic" charset="0"/>
                <a:cs typeface="Century Gothic" charset="0"/>
              </a:rPr>
              <a:t> (PC)</a:t>
            </a:r>
          </a:p>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Madi Broddle (IT/PC)</a:t>
            </a:r>
          </a:p>
        </p:txBody>
      </p:sp>
      <p:sp>
        <p:nvSpPr>
          <p:cNvPr id="53" name="TextBox 52"/>
          <p:cNvSpPr txBox="1"/>
          <p:nvPr/>
        </p:nvSpPr>
        <p:spPr>
          <a:xfrm>
            <a:off x="804346" y="2577021"/>
            <a:ext cx="1281120" cy="707886"/>
          </a:xfrm>
          <a:prstGeom prst="rect">
            <a:avLst/>
          </a:prstGeom>
          <a:noFill/>
        </p:spPr>
        <p:txBody>
          <a:bodyPr wrap="none" rtlCol="0">
            <a:spAutoFit/>
          </a:bodyPr>
          <a:lstStyle/>
          <a:p>
            <a:pPr algn="ctr"/>
            <a:r>
              <a:rPr lang="en-US" sz="2000" b="1" dirty="0" smtClean="0">
                <a:solidFill>
                  <a:schemeClr val="bg1"/>
                </a:solidFill>
                <a:latin typeface="Century Gothic" charset="0"/>
                <a:ea typeface="Century Gothic" charset="0"/>
                <a:cs typeface="Century Gothic" charset="0"/>
              </a:rPr>
              <a:t>DEVELOP</a:t>
            </a:r>
          </a:p>
          <a:p>
            <a:pPr algn="ctr"/>
            <a:r>
              <a:rPr lang="en-US" sz="2000" b="1" dirty="0" smtClean="0">
                <a:solidFill>
                  <a:schemeClr val="bg1"/>
                </a:solidFill>
                <a:latin typeface="Century Gothic" charset="0"/>
                <a:ea typeface="Century Gothic" charset="0"/>
                <a:cs typeface="Century Gothic" charset="0"/>
              </a:rPr>
              <a:t>Fellows</a:t>
            </a:r>
          </a:p>
        </p:txBody>
      </p:sp>
      <p:sp>
        <p:nvSpPr>
          <p:cNvPr id="54" name="Rounded Rectangular Callout 53"/>
          <p:cNvSpPr/>
          <p:nvPr/>
        </p:nvSpPr>
        <p:spPr>
          <a:xfrm>
            <a:off x="322121" y="1391997"/>
            <a:ext cx="9586989" cy="927748"/>
          </a:xfrm>
          <a:prstGeom prst="wedgeRoundRectCallout">
            <a:avLst>
              <a:gd name="adj1" fmla="val -20210"/>
              <a:gd name="adj2" fmla="val 76469"/>
              <a:gd name="adj3" fmla="val 16667"/>
            </a:avLst>
          </a:prstGeom>
          <a:solidFill>
            <a:srgbClr val="0061AA"/>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5" name="TextBox 54"/>
          <p:cNvSpPr txBox="1"/>
          <p:nvPr/>
        </p:nvSpPr>
        <p:spPr>
          <a:xfrm>
            <a:off x="753020" y="1569230"/>
            <a:ext cx="1349057" cy="707886"/>
          </a:xfrm>
          <a:prstGeom prst="rect">
            <a:avLst/>
          </a:prstGeom>
          <a:noFill/>
        </p:spPr>
        <p:txBody>
          <a:bodyPr wrap="square" rtlCol="0">
            <a:spAutoFit/>
          </a:bodyPr>
          <a:lstStyle/>
          <a:p>
            <a:pPr algn="ctr"/>
            <a:r>
              <a:rPr lang="en-US" sz="2000" b="1" dirty="0" smtClean="0">
                <a:solidFill>
                  <a:schemeClr val="bg1"/>
                </a:solidFill>
                <a:latin typeface="Century Gothic" charset="0"/>
                <a:ea typeface="Century Gothic" charset="0"/>
                <a:cs typeface="Century Gothic" charset="0"/>
              </a:rPr>
              <a:t>DEVELOP</a:t>
            </a:r>
          </a:p>
          <a:p>
            <a:pPr algn="ctr"/>
            <a:r>
              <a:rPr lang="en-US" sz="2000" b="1" dirty="0" smtClean="0">
                <a:solidFill>
                  <a:schemeClr val="bg1"/>
                </a:solidFill>
                <a:latin typeface="Century Gothic" charset="0"/>
                <a:ea typeface="Century Gothic" charset="0"/>
                <a:cs typeface="Century Gothic" charset="0"/>
              </a:rPr>
              <a:t>NPO</a:t>
            </a:r>
            <a:endParaRPr lang="en-US" sz="2000" b="1" dirty="0">
              <a:solidFill>
                <a:schemeClr val="bg1"/>
              </a:solidFill>
              <a:latin typeface="Century Gothic" charset="0"/>
              <a:ea typeface="Century Gothic" charset="0"/>
              <a:cs typeface="Century Gothic" charset="0"/>
            </a:endParaRPr>
          </a:p>
        </p:txBody>
      </p:sp>
      <p:sp>
        <p:nvSpPr>
          <p:cNvPr id="56" name="Rectangle 55"/>
          <p:cNvSpPr/>
          <p:nvPr/>
        </p:nvSpPr>
        <p:spPr>
          <a:xfrm>
            <a:off x="6006720" y="1571864"/>
            <a:ext cx="2405929" cy="507777"/>
          </a:xfrm>
          <a:prstGeom prst="rect">
            <a:avLst/>
          </a:prstGeom>
        </p:spPr>
        <p:txBody>
          <a:bodyPr wrap="square" lIns="91387" tIns="45693" rIns="91387" bIns="45693">
            <a:spAutoFit/>
          </a:bodyPr>
          <a:lstStyle/>
          <a:p>
            <a:pPr defTabSz="1018229"/>
            <a:r>
              <a:rPr lang="en-US" sz="1400" b="1" i="1" dirty="0" smtClean="0">
                <a:solidFill>
                  <a:schemeClr val="bg1"/>
                </a:solidFill>
                <a:latin typeface="Century Gothic" charset="0"/>
                <a:ea typeface="Century Gothic" charset="0"/>
                <a:cs typeface="Century Gothic" charset="0"/>
              </a:rPr>
              <a:t>Senior Fellows</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Danielle Quick (IA)</a:t>
            </a:r>
          </a:p>
        </p:txBody>
      </p:sp>
      <p:sp>
        <p:nvSpPr>
          <p:cNvPr id="57" name="Rectangle 56"/>
          <p:cNvSpPr/>
          <p:nvPr/>
        </p:nvSpPr>
        <p:spPr>
          <a:xfrm>
            <a:off x="7852961" y="1788439"/>
            <a:ext cx="2068340" cy="29233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Austin Stone (</a:t>
            </a:r>
            <a:r>
              <a:rPr lang="en-US" sz="1300" b="1" dirty="0" err="1" smtClean="0">
                <a:solidFill>
                  <a:schemeClr val="bg1"/>
                </a:solidFill>
                <a:latin typeface="Century Gothic" charset="0"/>
                <a:ea typeface="Century Gothic" charset="0"/>
                <a:cs typeface="Century Gothic" charset="0"/>
              </a:rPr>
              <a:t>Comm</a:t>
            </a:r>
            <a:r>
              <a:rPr lang="en-US" sz="1300" b="1" dirty="0" smtClean="0">
                <a:solidFill>
                  <a:schemeClr val="bg1"/>
                </a:solidFill>
                <a:latin typeface="Century Gothic" charset="0"/>
                <a:ea typeface="Century Gothic" charset="0"/>
                <a:cs typeface="Century Gothic" charset="0"/>
              </a:rPr>
              <a:t>)</a:t>
            </a:r>
          </a:p>
        </p:txBody>
      </p:sp>
      <p:sp>
        <p:nvSpPr>
          <p:cNvPr id="58" name="Rectangle 57"/>
          <p:cNvSpPr/>
          <p:nvPr/>
        </p:nvSpPr>
        <p:spPr>
          <a:xfrm>
            <a:off x="5125122" y="2713397"/>
            <a:ext cx="2362200" cy="461610"/>
          </a:xfrm>
          <a:prstGeom prst="rect">
            <a:avLst/>
          </a:prstGeom>
        </p:spPr>
        <p:txBody>
          <a:bodyPr wrap="square" lIns="91387" tIns="45693" rIns="91387" bIns="45693">
            <a:spAutoFit/>
          </a:bodyPr>
          <a:lstStyle/>
          <a:p>
            <a:pPr marL="119063" indent="-119063" defTabSz="1018229">
              <a:buFont typeface="Arial" pitchFamily="34" charset="0"/>
              <a:buChar char="•"/>
            </a:pPr>
            <a:r>
              <a:rPr lang="en-US" sz="1200" b="1" dirty="0">
                <a:solidFill>
                  <a:schemeClr val="bg1"/>
                </a:solidFill>
                <a:latin typeface="Century Gothic" charset="0"/>
                <a:ea typeface="Century Gothic" charset="0"/>
                <a:cs typeface="Century Gothic" charset="0"/>
              </a:rPr>
              <a:t>Dane Coats (Geo</a:t>
            </a:r>
            <a:r>
              <a:rPr lang="en-US" sz="1200" b="1" dirty="0" smtClean="0">
                <a:solidFill>
                  <a:schemeClr val="bg1"/>
                </a:solidFill>
                <a:latin typeface="Century Gothic" charset="0"/>
                <a:ea typeface="Century Gothic" charset="0"/>
                <a:cs typeface="Century Gothic" charset="0"/>
              </a:rPr>
              <a:t>)</a:t>
            </a:r>
          </a:p>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Shelby Ingram (PC)</a:t>
            </a:r>
          </a:p>
        </p:txBody>
      </p:sp>
      <p:sp>
        <p:nvSpPr>
          <p:cNvPr id="59" name="Rectangle 58"/>
          <p:cNvSpPr/>
          <p:nvPr/>
        </p:nvSpPr>
        <p:spPr>
          <a:xfrm>
            <a:off x="7788735" y="2805730"/>
            <a:ext cx="2362200" cy="276944"/>
          </a:xfrm>
          <a:prstGeom prst="rect">
            <a:avLst/>
          </a:prstGeom>
        </p:spPr>
        <p:txBody>
          <a:bodyPr wrap="square" lIns="91387" tIns="45693" rIns="91387" bIns="45693">
            <a:spAutoFit/>
          </a:bodyPr>
          <a:lstStyle/>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Megs </a:t>
            </a:r>
            <a:r>
              <a:rPr lang="en-US" sz="1200" b="1" dirty="0">
                <a:solidFill>
                  <a:schemeClr val="bg1"/>
                </a:solidFill>
                <a:latin typeface="Century Gothic" charset="0"/>
                <a:ea typeface="Century Gothic" charset="0"/>
                <a:cs typeface="Century Gothic" charset="0"/>
              </a:rPr>
              <a:t>Seeley (Geo</a:t>
            </a:r>
            <a:r>
              <a:rPr lang="en-US" sz="1200" b="1" dirty="0" smtClean="0">
                <a:solidFill>
                  <a:schemeClr val="bg1"/>
                </a:solidFill>
                <a:latin typeface="Century Gothic" charset="0"/>
                <a:ea typeface="Century Gothic" charset="0"/>
                <a:cs typeface="Century Gothic" charset="0"/>
              </a:rPr>
              <a:t>)</a:t>
            </a:r>
            <a:endParaRPr lang="en-US" sz="1200" b="1" dirty="0">
              <a:solidFill>
                <a:schemeClr val="bg1"/>
              </a:solidFill>
              <a:latin typeface="Century Gothic" charset="0"/>
              <a:ea typeface="Century Gothic" charset="0"/>
              <a:cs typeface="Century Gothic" charset="0"/>
            </a:endParaRPr>
          </a:p>
        </p:txBody>
      </p:sp>
      <p:sp>
        <p:nvSpPr>
          <p:cNvPr id="60" name="Rectangle 59"/>
          <p:cNvSpPr/>
          <p:nvPr/>
        </p:nvSpPr>
        <p:spPr>
          <a:xfrm>
            <a:off x="2461508" y="1571864"/>
            <a:ext cx="1794370" cy="89249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Lindsay Rogers</a:t>
            </a:r>
          </a:p>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Dr. Kenton Ross</a:t>
            </a:r>
          </a:p>
          <a:p>
            <a:pPr defTabSz="1018229"/>
            <a:r>
              <a:rPr lang="en-US" sz="1300" b="1" dirty="0" smtClean="0">
                <a:solidFill>
                  <a:schemeClr val="bg1"/>
                </a:solidFill>
                <a:latin typeface="Century Gothic" charset="0"/>
                <a:ea typeface="Century Gothic" charset="0"/>
                <a:cs typeface="Century Gothic" charset="0"/>
              </a:rPr>
              <a:t> </a:t>
            </a:r>
          </a:p>
        </p:txBody>
      </p:sp>
      <p:sp>
        <p:nvSpPr>
          <p:cNvPr id="61" name="Rectangle 60"/>
          <p:cNvSpPr/>
          <p:nvPr/>
        </p:nvSpPr>
        <p:spPr>
          <a:xfrm>
            <a:off x="4008391" y="1571864"/>
            <a:ext cx="1888557"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Karen Allsbrook</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Amanda Clayton</a:t>
            </a:r>
            <a:endParaRPr lang="en-US" sz="1300" b="1" dirty="0">
              <a:solidFill>
                <a:schemeClr val="bg1"/>
              </a:solidFill>
              <a:latin typeface="Century Gothic" charset="0"/>
              <a:ea typeface="Century Gothic" charset="0"/>
              <a:cs typeface="Century Gothic" charset="0"/>
            </a:endParaRPr>
          </a:p>
          <a:p>
            <a:pPr marL="119063" indent="-119063" defTabSz="1018229">
              <a:buFont typeface="Arial" pitchFamily="34" charset="0"/>
              <a:buChar char="•"/>
            </a:pPr>
            <a:endParaRPr lang="en-US" sz="1300" b="1" dirty="0" smtClean="0">
              <a:solidFill>
                <a:schemeClr val="bg1"/>
              </a:solidFill>
              <a:latin typeface="Century Gothic" charset="0"/>
              <a:ea typeface="Century Gothic" charset="0"/>
              <a:cs typeface="Century Gothic" charset="0"/>
            </a:endParaRPr>
          </a:p>
        </p:txBody>
      </p:sp>
      <p:sp>
        <p:nvSpPr>
          <p:cNvPr id="62" name="Rectangle 61"/>
          <p:cNvSpPr/>
          <p:nvPr/>
        </p:nvSpPr>
        <p:spPr>
          <a:xfrm>
            <a:off x="2457016" y="4523705"/>
            <a:ext cx="3540802" cy="646276"/>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Colorado – Fort </a:t>
            </a:r>
            <a:r>
              <a:rPr lang="en-US" sz="1200" b="1" u="sng" dirty="0" smtClean="0">
                <a:solidFill>
                  <a:schemeClr val="bg1"/>
                </a:solidFill>
                <a:latin typeface="Century Gothic" charset="0"/>
                <a:ea typeface="Century Gothic" charset="0"/>
                <a:cs typeface="Century Gothic" charset="0"/>
              </a:rPr>
              <a:t>Collins &amp; Idaho – Pocatello</a:t>
            </a:r>
            <a:endParaRPr lang="en-US" sz="1200" b="1" u="sng" dirty="0">
              <a:solidFill>
                <a:schemeClr val="bg1"/>
              </a:solidFill>
              <a:latin typeface="Century Gothic" charset="0"/>
              <a:ea typeface="Century Gothic" charset="0"/>
              <a:cs typeface="Century Gothic" charset="0"/>
            </a:endParaRPr>
          </a:p>
          <a:p>
            <a:pPr defTabSz="1018229"/>
            <a:r>
              <a:rPr lang="en-US" sz="1200" dirty="0" smtClean="0">
                <a:solidFill>
                  <a:schemeClr val="bg1"/>
                </a:solidFill>
                <a:latin typeface="Century Gothic" charset="0"/>
                <a:ea typeface="Century Gothic" charset="0"/>
                <a:cs typeface="Century Gothic" charset="0"/>
              </a:rPr>
              <a:t>Kristen Dennis (CL @ CO)*</a:t>
            </a:r>
          </a:p>
          <a:p>
            <a:pPr defTabSz="1018229"/>
            <a:r>
              <a:rPr lang="en-US" sz="1200" dirty="0" smtClean="0">
                <a:solidFill>
                  <a:schemeClr val="bg1"/>
                </a:solidFill>
                <a:latin typeface="Century Gothic" charset="0"/>
                <a:ea typeface="Century Gothic" charset="0"/>
                <a:cs typeface="Century Gothic" charset="0"/>
              </a:rPr>
              <a:t>Dane Coats (F @ ID)</a:t>
            </a:r>
          </a:p>
        </p:txBody>
      </p:sp>
      <p:sp>
        <p:nvSpPr>
          <p:cNvPr id="63" name="Rectangle 62"/>
          <p:cNvSpPr/>
          <p:nvPr/>
        </p:nvSpPr>
        <p:spPr>
          <a:xfrm>
            <a:off x="5846616" y="3906766"/>
            <a:ext cx="2145238" cy="2123604"/>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Maryland – Goddard </a:t>
            </a:r>
          </a:p>
          <a:p>
            <a:pPr defTabSz="1018229"/>
            <a:r>
              <a:rPr lang="en-US" sz="1200" dirty="0">
                <a:solidFill>
                  <a:schemeClr val="bg1"/>
                </a:solidFill>
                <a:latin typeface="Century Gothic" charset="0"/>
                <a:ea typeface="Century Gothic" charset="0"/>
                <a:cs typeface="Century Gothic" charset="0"/>
              </a:rPr>
              <a:t>Victor Lenske (CL</a:t>
            </a:r>
            <a:r>
              <a:rPr lang="en-US" sz="1200" dirty="0" smtClean="0">
                <a:solidFill>
                  <a:schemeClr val="bg1"/>
                </a:solidFill>
                <a:latin typeface="Century Gothic" charset="0"/>
                <a:ea typeface="Century Gothic" charset="0"/>
                <a:cs typeface="Century Gothic" charset="0"/>
              </a:rPr>
              <a:t>)</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North Carolina – NCEI </a:t>
            </a:r>
          </a:p>
          <a:p>
            <a:pPr defTabSz="1018229"/>
            <a:r>
              <a:rPr lang="en-US" sz="1200" dirty="0" smtClean="0">
                <a:solidFill>
                  <a:schemeClr val="bg1"/>
                </a:solidFill>
                <a:latin typeface="Century Gothic" charset="0"/>
                <a:ea typeface="Century Gothic" charset="0"/>
                <a:cs typeface="Century Gothic" charset="0"/>
              </a:rPr>
              <a:t>Andrew Shannon (CL)</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smtClean="0">
                <a:solidFill>
                  <a:schemeClr val="bg1"/>
                </a:solidFill>
                <a:latin typeface="Century Gothic" charset="0"/>
                <a:ea typeface="Century Gothic" charset="0"/>
                <a:cs typeface="Century Gothic" charset="0"/>
              </a:rPr>
              <a:t>Virginia </a:t>
            </a:r>
            <a:r>
              <a:rPr lang="en-US" sz="1200" b="1" u="sng" dirty="0">
                <a:solidFill>
                  <a:schemeClr val="bg1"/>
                </a:solidFill>
                <a:latin typeface="Century Gothic" charset="0"/>
                <a:ea typeface="Century Gothic" charset="0"/>
                <a:cs typeface="Century Gothic" charset="0"/>
              </a:rPr>
              <a:t>– Langley </a:t>
            </a:r>
          </a:p>
          <a:p>
            <a:pPr defTabSz="1018229"/>
            <a:r>
              <a:rPr lang="en-US" sz="1200" dirty="0" smtClean="0">
                <a:solidFill>
                  <a:schemeClr val="bg1"/>
                </a:solidFill>
                <a:latin typeface="Century Gothic" charset="0"/>
                <a:ea typeface="Century Gothic" charset="0"/>
                <a:cs typeface="Century Gothic" charset="0"/>
              </a:rPr>
              <a:t>Sydney </a:t>
            </a:r>
            <a:r>
              <a:rPr lang="en-US" sz="1200" dirty="0" err="1" smtClean="0">
                <a:solidFill>
                  <a:schemeClr val="bg1"/>
                </a:solidFill>
                <a:latin typeface="Century Gothic" charset="0"/>
                <a:ea typeface="Century Gothic" charset="0"/>
                <a:cs typeface="Century Gothic" charset="0"/>
              </a:rPr>
              <a:t>Neugebauer</a:t>
            </a:r>
            <a:r>
              <a:rPr lang="en-US" sz="1200" dirty="0" smtClean="0">
                <a:solidFill>
                  <a:schemeClr val="bg1"/>
                </a:solidFill>
                <a:latin typeface="Century Gothic" charset="0"/>
                <a:ea typeface="Century Gothic" charset="0"/>
                <a:cs typeface="Century Gothic" charset="0"/>
              </a:rPr>
              <a:t> (Acting CL</a:t>
            </a:r>
            <a:r>
              <a:rPr lang="en-US" sz="1200" dirty="0">
                <a:solidFill>
                  <a:schemeClr val="bg1"/>
                </a:solidFill>
                <a:latin typeface="Century Gothic" charset="0"/>
                <a:ea typeface="Century Gothic" charset="0"/>
                <a:cs typeface="Century Gothic" charset="0"/>
              </a:rPr>
              <a:t>)</a:t>
            </a:r>
          </a:p>
          <a:p>
            <a:pPr defTabSz="1018229"/>
            <a:r>
              <a:rPr lang="en-US" sz="1200" dirty="0" err="1" smtClean="0">
                <a:solidFill>
                  <a:schemeClr val="bg1"/>
                </a:solidFill>
                <a:latin typeface="Century Gothic" charset="0"/>
                <a:ea typeface="Century Gothic" charset="0"/>
                <a:cs typeface="Century Gothic" charset="0"/>
              </a:rPr>
              <a:t>Madi</a:t>
            </a:r>
            <a:r>
              <a:rPr lang="en-US" sz="1200" dirty="0" smtClean="0">
                <a:solidFill>
                  <a:schemeClr val="bg1"/>
                </a:solidFill>
                <a:latin typeface="Century Gothic" charset="0"/>
                <a:ea typeface="Century Gothic" charset="0"/>
                <a:cs typeface="Century Gothic" charset="0"/>
              </a:rPr>
              <a:t> </a:t>
            </a:r>
            <a:r>
              <a:rPr lang="en-US" sz="1200" dirty="0">
                <a:solidFill>
                  <a:schemeClr val="bg1"/>
                </a:solidFill>
                <a:latin typeface="Century Gothic" charset="0"/>
                <a:ea typeface="Century Gothic" charset="0"/>
                <a:cs typeface="Century Gothic" charset="0"/>
              </a:rPr>
              <a:t>Broddle (F)</a:t>
            </a:r>
          </a:p>
          <a:p>
            <a:pPr defTabSz="1018229"/>
            <a:endParaRPr lang="en-US" sz="1200" dirty="0">
              <a:solidFill>
                <a:schemeClr val="bg1"/>
              </a:solidFill>
              <a:latin typeface="Century Gothic" charset="0"/>
              <a:ea typeface="Century Gothic" charset="0"/>
              <a:cs typeface="Century Gothic" charset="0"/>
            </a:endParaRPr>
          </a:p>
        </p:txBody>
      </p:sp>
      <p:sp>
        <p:nvSpPr>
          <p:cNvPr id="64" name="Rectangle 63"/>
          <p:cNvSpPr/>
          <p:nvPr/>
        </p:nvSpPr>
        <p:spPr>
          <a:xfrm>
            <a:off x="7819345" y="3906766"/>
            <a:ext cx="1969562" cy="2308270"/>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Massachusetts </a:t>
            </a:r>
            <a:r>
              <a:rPr lang="en-US" sz="1200" b="1" u="sng" dirty="0" smtClean="0">
                <a:solidFill>
                  <a:schemeClr val="bg1"/>
                </a:solidFill>
                <a:latin typeface="Century Gothic" charset="0"/>
                <a:ea typeface="Century Gothic" charset="0"/>
                <a:cs typeface="Century Gothic" charset="0"/>
              </a:rPr>
              <a:t>– Boston</a:t>
            </a:r>
            <a:endParaRPr lang="en-US" sz="1200" b="1" u="sng" dirty="0">
              <a:solidFill>
                <a:schemeClr val="bg1"/>
              </a:solidFill>
              <a:latin typeface="Century Gothic" charset="0"/>
              <a:ea typeface="Century Gothic" charset="0"/>
              <a:cs typeface="Century Gothic" charset="0"/>
            </a:endParaRPr>
          </a:p>
          <a:p>
            <a:pPr defTabSz="1018229"/>
            <a:r>
              <a:rPr lang="en-US" sz="1200" dirty="0">
                <a:solidFill>
                  <a:schemeClr val="bg1"/>
                </a:solidFill>
                <a:latin typeface="Century Gothic" charset="0"/>
                <a:ea typeface="Century Gothic" charset="0"/>
                <a:cs typeface="Century Gothic" charset="0"/>
              </a:rPr>
              <a:t>Zach </a:t>
            </a:r>
            <a:r>
              <a:rPr lang="en-US" sz="1200" dirty="0" err="1">
                <a:solidFill>
                  <a:schemeClr val="bg1"/>
                </a:solidFill>
                <a:latin typeface="Century Gothic" charset="0"/>
                <a:ea typeface="Century Gothic" charset="0"/>
                <a:cs typeface="Century Gothic" charset="0"/>
              </a:rPr>
              <a:t>Bengtsson</a:t>
            </a:r>
            <a:r>
              <a:rPr lang="en-US" sz="1200" dirty="0">
                <a:solidFill>
                  <a:schemeClr val="bg1"/>
                </a:solidFill>
                <a:latin typeface="Century Gothic" charset="0"/>
                <a:ea typeface="Century Gothic" charset="0"/>
                <a:cs typeface="Century Gothic" charset="0"/>
              </a:rPr>
              <a:t> (CL)</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Georgia – Athens </a:t>
            </a:r>
          </a:p>
          <a:p>
            <a:pPr defTabSz="1018229"/>
            <a:r>
              <a:rPr lang="en-US" sz="1200" dirty="0" smtClean="0">
                <a:solidFill>
                  <a:schemeClr val="bg1"/>
                </a:solidFill>
                <a:latin typeface="Century Gothic" charset="0"/>
                <a:ea typeface="Century Gothic" charset="0"/>
                <a:cs typeface="Century Gothic" charset="0"/>
              </a:rPr>
              <a:t>Shelby Ingram (F/Acting CL)</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California – Ames </a:t>
            </a:r>
          </a:p>
          <a:p>
            <a:pPr defTabSz="1018229"/>
            <a:r>
              <a:rPr lang="en-US" sz="1200" dirty="0" err="1">
                <a:solidFill>
                  <a:schemeClr val="bg1"/>
                </a:solidFill>
                <a:latin typeface="Century Gothic" charset="0"/>
                <a:ea typeface="Century Gothic" charset="0"/>
                <a:cs typeface="Century Gothic" charset="0"/>
              </a:rPr>
              <a:t>Farnaz</a:t>
            </a:r>
            <a:r>
              <a:rPr lang="en-US" sz="1200" dirty="0">
                <a:solidFill>
                  <a:schemeClr val="bg1"/>
                </a:solidFill>
                <a:latin typeface="Century Gothic" charset="0"/>
                <a:ea typeface="Century Gothic" charset="0"/>
                <a:cs typeface="Century Gothic" charset="0"/>
              </a:rPr>
              <a:t> </a:t>
            </a:r>
            <a:r>
              <a:rPr lang="en-US" sz="1200" dirty="0" err="1">
                <a:solidFill>
                  <a:schemeClr val="bg1"/>
                </a:solidFill>
                <a:latin typeface="Century Gothic" charset="0"/>
                <a:ea typeface="Century Gothic" charset="0"/>
                <a:cs typeface="Century Gothic" charset="0"/>
              </a:rPr>
              <a:t>Bayat</a:t>
            </a:r>
            <a:r>
              <a:rPr lang="en-US" sz="1200" dirty="0">
                <a:solidFill>
                  <a:schemeClr val="bg1"/>
                </a:solidFill>
                <a:latin typeface="Century Gothic" charset="0"/>
                <a:ea typeface="Century Gothic" charset="0"/>
                <a:cs typeface="Century Gothic" charset="0"/>
              </a:rPr>
              <a:t> (CL</a:t>
            </a:r>
            <a:r>
              <a:rPr lang="en-US" sz="1200" dirty="0" smtClean="0">
                <a:solidFill>
                  <a:schemeClr val="bg1"/>
                </a:solidFill>
                <a:latin typeface="Century Gothic" charset="0"/>
                <a:ea typeface="Century Gothic" charset="0"/>
                <a:cs typeface="Century Gothic" charset="0"/>
              </a:rPr>
              <a:t>)</a:t>
            </a:r>
          </a:p>
          <a:p>
            <a:pPr defTabSz="1018229"/>
            <a:r>
              <a:rPr lang="en-US" sz="1200" dirty="0" smtClean="0">
                <a:solidFill>
                  <a:schemeClr val="bg1"/>
                </a:solidFill>
                <a:latin typeface="Century Gothic" charset="0"/>
                <a:ea typeface="Century Gothic" charset="0"/>
                <a:cs typeface="Century Gothic" charset="0"/>
              </a:rPr>
              <a:t>Jerrold </a:t>
            </a:r>
            <a:r>
              <a:rPr lang="en-US" sz="1200" dirty="0" err="1" smtClean="0">
                <a:solidFill>
                  <a:schemeClr val="bg1"/>
                </a:solidFill>
                <a:latin typeface="Century Gothic" charset="0"/>
                <a:ea typeface="Century Gothic" charset="0"/>
                <a:cs typeface="Century Gothic" charset="0"/>
              </a:rPr>
              <a:t>Acdan</a:t>
            </a:r>
            <a:r>
              <a:rPr lang="en-US" sz="1200" dirty="0" smtClean="0">
                <a:solidFill>
                  <a:schemeClr val="bg1"/>
                </a:solidFill>
                <a:latin typeface="Century Gothic" charset="0"/>
                <a:ea typeface="Century Gothic" charset="0"/>
                <a:cs typeface="Century Gothic" charset="0"/>
              </a:rPr>
              <a:t> (F)</a:t>
            </a:r>
            <a:endParaRPr lang="en-US" sz="1200" dirty="0">
              <a:solidFill>
                <a:schemeClr val="bg1"/>
              </a:solidFill>
              <a:latin typeface="Century Gothic" charset="0"/>
              <a:ea typeface="Century Gothic" charset="0"/>
              <a:cs typeface="Century Gothic" charset="0"/>
            </a:endParaRPr>
          </a:p>
          <a:p>
            <a:pPr defTabSz="1018229"/>
            <a:endParaRPr lang="en-US" sz="1200" dirty="0">
              <a:solidFill>
                <a:schemeClr val="bg1"/>
              </a:solidFill>
              <a:latin typeface="Century Gothic" charset="0"/>
              <a:ea typeface="Century Gothic" charset="0"/>
              <a:cs typeface="Century Gothic" charset="0"/>
            </a:endParaRPr>
          </a:p>
          <a:p>
            <a:pPr defTabSz="1018229"/>
            <a:endParaRPr lang="en-US" sz="1200" dirty="0" smtClean="0">
              <a:solidFill>
                <a:schemeClr val="bg1"/>
              </a:solidFill>
              <a:latin typeface="Century Gothic" charset="0"/>
              <a:ea typeface="Century Gothic" charset="0"/>
              <a:cs typeface="Century Gothic" charset="0"/>
            </a:endParaRPr>
          </a:p>
        </p:txBody>
      </p:sp>
      <p:sp>
        <p:nvSpPr>
          <p:cNvPr id="65" name="Rectangle 64"/>
          <p:cNvSpPr/>
          <p:nvPr/>
        </p:nvSpPr>
        <p:spPr>
          <a:xfrm>
            <a:off x="2464340" y="5142531"/>
            <a:ext cx="4502852" cy="646276"/>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California – </a:t>
            </a:r>
            <a:r>
              <a:rPr lang="en-US" sz="1200" b="1" u="sng" dirty="0" smtClean="0">
                <a:solidFill>
                  <a:schemeClr val="bg1"/>
                </a:solidFill>
                <a:latin typeface="Century Gothic" charset="0"/>
                <a:ea typeface="Century Gothic" charset="0"/>
                <a:cs typeface="Century Gothic" charset="0"/>
              </a:rPr>
              <a:t>JPL &amp; Arizona – Tempe </a:t>
            </a:r>
            <a:endParaRPr lang="en-US" sz="1200" b="1" u="sng" dirty="0">
              <a:solidFill>
                <a:schemeClr val="bg1"/>
              </a:solidFill>
              <a:latin typeface="Century Gothic" charset="0"/>
              <a:ea typeface="Century Gothic" charset="0"/>
              <a:cs typeface="Century Gothic" charset="0"/>
            </a:endParaRPr>
          </a:p>
          <a:p>
            <a:pPr defTabSz="1018229"/>
            <a:r>
              <a:rPr lang="en-US" sz="1200" dirty="0" smtClean="0">
                <a:solidFill>
                  <a:schemeClr val="bg1"/>
                </a:solidFill>
                <a:latin typeface="Century Gothic" charset="0"/>
                <a:ea typeface="Century Gothic" charset="0"/>
                <a:cs typeface="Century Gothic" charset="0"/>
              </a:rPr>
              <a:t>Erika </a:t>
            </a:r>
            <a:r>
              <a:rPr lang="en-US" sz="1200" dirty="0" err="1">
                <a:solidFill>
                  <a:schemeClr val="bg1"/>
                </a:solidFill>
                <a:latin typeface="Century Gothic" charset="0"/>
                <a:ea typeface="Century Gothic" charset="0"/>
                <a:cs typeface="Century Gothic" charset="0"/>
              </a:rPr>
              <a:t>Higa</a:t>
            </a:r>
            <a:r>
              <a:rPr lang="en-US" sz="1200" dirty="0">
                <a:solidFill>
                  <a:schemeClr val="bg1"/>
                </a:solidFill>
                <a:latin typeface="Century Gothic" charset="0"/>
                <a:ea typeface="Century Gothic" charset="0"/>
                <a:cs typeface="Century Gothic" charset="0"/>
              </a:rPr>
              <a:t> (</a:t>
            </a:r>
            <a:r>
              <a:rPr lang="en-US" sz="1200" dirty="0" smtClean="0">
                <a:solidFill>
                  <a:schemeClr val="bg1"/>
                </a:solidFill>
                <a:latin typeface="Century Gothic" charset="0"/>
                <a:ea typeface="Century Gothic" charset="0"/>
                <a:cs typeface="Century Gothic" charset="0"/>
              </a:rPr>
              <a:t>CL @ JPL)*</a:t>
            </a:r>
          </a:p>
          <a:p>
            <a:pPr defTabSz="1018229"/>
            <a:r>
              <a:rPr lang="en-US" sz="1200" dirty="0" smtClean="0">
                <a:solidFill>
                  <a:schemeClr val="bg1"/>
                </a:solidFill>
                <a:latin typeface="Century Gothic" charset="0"/>
                <a:ea typeface="Century Gothic" charset="0"/>
                <a:cs typeface="Century Gothic" charset="0"/>
              </a:rPr>
              <a:t>Megs Seeley (F @ AZ)</a:t>
            </a:r>
            <a:endParaRPr lang="en-US" sz="1200" dirty="0">
              <a:solidFill>
                <a:schemeClr val="bg1"/>
              </a:solidFill>
              <a:latin typeface="Century Gothic" charset="0"/>
              <a:ea typeface="Century Gothic" charset="0"/>
              <a:cs typeface="Century Gothic" charset="0"/>
            </a:endParaRPr>
          </a:p>
        </p:txBody>
      </p:sp>
      <p:sp>
        <p:nvSpPr>
          <p:cNvPr id="66" name="Rectangle 65"/>
          <p:cNvSpPr/>
          <p:nvPr/>
        </p:nvSpPr>
        <p:spPr>
          <a:xfrm>
            <a:off x="2457016" y="3903047"/>
            <a:ext cx="3489424" cy="461610"/>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Alabama – Marshall &amp; Alabama – Mobile </a:t>
            </a:r>
          </a:p>
          <a:p>
            <a:pPr defTabSz="1018229"/>
            <a:r>
              <a:rPr lang="en-US" sz="1200" dirty="0" smtClean="0">
                <a:solidFill>
                  <a:schemeClr val="bg1"/>
                </a:solidFill>
                <a:latin typeface="Century Gothic" charset="0"/>
                <a:ea typeface="Century Gothic" charset="0"/>
                <a:cs typeface="Century Gothic" charset="0"/>
              </a:rPr>
              <a:t>Madison Murphy (CL @ MSFC)*</a:t>
            </a:r>
          </a:p>
        </p:txBody>
      </p:sp>
      <p:sp>
        <p:nvSpPr>
          <p:cNvPr id="68" name="Rectangle 67"/>
          <p:cNvSpPr/>
          <p:nvPr/>
        </p:nvSpPr>
        <p:spPr>
          <a:xfrm>
            <a:off x="554089" y="4625359"/>
            <a:ext cx="1518257" cy="276944"/>
          </a:xfrm>
          <a:prstGeom prst="rect">
            <a:avLst/>
          </a:prstGeom>
        </p:spPr>
        <p:txBody>
          <a:bodyPr wrap="square" lIns="91387" tIns="45693" rIns="91387" bIns="45693">
            <a:spAutoFit/>
          </a:bodyPr>
          <a:lstStyle/>
          <a:p>
            <a:pPr defTabSz="1018229"/>
            <a:r>
              <a:rPr lang="en-US" sz="1200" i="1" dirty="0" smtClean="0">
                <a:solidFill>
                  <a:schemeClr val="bg1"/>
                </a:solidFill>
                <a:latin typeface="Century Gothic" charset="0"/>
                <a:ea typeface="Century Gothic" charset="0"/>
                <a:cs typeface="Century Gothic" charset="0"/>
              </a:rPr>
              <a:t>CL – Center Lead</a:t>
            </a:r>
          </a:p>
        </p:txBody>
      </p:sp>
      <p:sp>
        <p:nvSpPr>
          <p:cNvPr id="69" name="Rectangle 68"/>
          <p:cNvSpPr/>
          <p:nvPr/>
        </p:nvSpPr>
        <p:spPr>
          <a:xfrm>
            <a:off x="561027" y="5244185"/>
            <a:ext cx="883879" cy="276944"/>
          </a:xfrm>
          <a:prstGeom prst="rect">
            <a:avLst/>
          </a:prstGeom>
        </p:spPr>
        <p:txBody>
          <a:bodyPr wrap="square" lIns="91387" tIns="45693" rIns="91387" bIns="45693">
            <a:spAutoFit/>
          </a:bodyPr>
          <a:lstStyle/>
          <a:p>
            <a:pPr defTabSz="1018229"/>
            <a:r>
              <a:rPr lang="en-US" sz="1200" i="1" dirty="0">
                <a:solidFill>
                  <a:schemeClr val="bg1"/>
                </a:solidFill>
                <a:latin typeface="Century Gothic" charset="0"/>
                <a:ea typeface="Century Gothic" charset="0"/>
                <a:cs typeface="Century Gothic" charset="0"/>
              </a:rPr>
              <a:t>F – Fellow</a:t>
            </a:r>
          </a:p>
        </p:txBody>
      </p:sp>
      <p:sp>
        <p:nvSpPr>
          <p:cNvPr id="70" name="Rectangle 69"/>
          <p:cNvSpPr/>
          <p:nvPr/>
        </p:nvSpPr>
        <p:spPr>
          <a:xfrm>
            <a:off x="527751" y="4888578"/>
            <a:ext cx="1773548" cy="369332"/>
          </a:xfrm>
          <a:prstGeom prst="rect">
            <a:avLst/>
          </a:prstGeom>
        </p:spPr>
        <p:txBody>
          <a:bodyPr wrap="square">
            <a:spAutoFit/>
          </a:bodyPr>
          <a:lstStyle/>
          <a:p>
            <a:pPr defTabSz="1018229"/>
            <a:r>
              <a:rPr lang="en-US" sz="1200" i="1" dirty="0">
                <a:solidFill>
                  <a:schemeClr val="bg1"/>
                </a:solidFill>
                <a:latin typeface="Century Gothic" charset="0"/>
                <a:ea typeface="Century Gothic" charset="0"/>
                <a:cs typeface="Century Gothic" charset="0"/>
              </a:rPr>
              <a:t>*</a:t>
            </a:r>
            <a:r>
              <a:rPr lang="en-US" dirty="0">
                <a:solidFill>
                  <a:schemeClr val="bg1"/>
                </a:solidFill>
                <a:latin typeface="Century Gothic" charset="0"/>
                <a:ea typeface="Century Gothic" charset="0"/>
                <a:cs typeface="Century Gothic" charset="0"/>
              </a:rPr>
              <a:t> </a:t>
            </a:r>
            <a:r>
              <a:rPr lang="en-US" sz="1200" i="1" dirty="0">
                <a:solidFill>
                  <a:schemeClr val="bg1"/>
                </a:solidFill>
                <a:latin typeface="Century Gothic" charset="0"/>
                <a:ea typeface="Century Gothic" charset="0"/>
                <a:cs typeface="Century Gothic" charset="0"/>
              </a:rPr>
              <a:t>– CL multiple nodes</a:t>
            </a:r>
          </a:p>
        </p:txBody>
      </p:sp>
    </p:spTree>
    <p:extLst>
      <p:ext uri="{BB962C8B-B14F-4D97-AF65-F5344CB8AC3E}">
        <p14:creationId xmlns:p14="http://schemas.microsoft.com/office/powerpoint/2010/main" val="1513250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1584</Words>
  <Application>Microsoft Office PowerPoint</Application>
  <PresentationFormat>Widescreen</PresentationFormat>
  <Paragraphs>275</Paragraphs>
  <Slides>15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CenturyGothic</vt:lpstr>
      <vt:lpstr>Webdings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67</cp:revision>
  <dcterms:created xsi:type="dcterms:W3CDTF">2019-01-24T15:36:39Z</dcterms:created>
  <dcterms:modified xsi:type="dcterms:W3CDTF">2019-06-03T01:38:41Z</dcterms:modified>
</cp:coreProperties>
</file>