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Lst>
  <p:sldSz cx="27432000" cy="36576000"/>
  <p:notesSz cx="7010400" cy="92964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72" userDrawn="1">
          <p15:clr>
            <a:srgbClr val="A4A3A4"/>
          </p15:clr>
        </p15:guide>
        <p15:guide id="2" pos="11160" userDrawn="1">
          <p15:clr>
            <a:srgbClr val="A4A3A4"/>
          </p15:clr>
        </p15:guide>
        <p15:guide id="3" orient="horz" pos="10992" userDrawn="1">
          <p15:clr>
            <a:srgbClr val="A4A3A4"/>
          </p15:clr>
        </p15:guide>
        <p15:guide id="4" pos="9768" userDrawn="1">
          <p15:clr>
            <a:srgbClr val="A4A3A4"/>
          </p15:clr>
        </p15:guide>
        <p15:guide id="5" pos="9456" userDrawn="1">
          <p15:clr>
            <a:srgbClr val="A4A3A4"/>
          </p15:clr>
        </p15:guide>
        <p15:guide id="6" orient="horz" pos="19536" userDrawn="1">
          <p15:clr>
            <a:srgbClr val="A4A3A4"/>
          </p15:clr>
        </p15:guide>
        <p15:guide id="7" orient="horz" pos="1984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yton, Amanda L. (LARC-E3)[SSAI DEVELOP]" initials="CAL(D" lastIdx="3" clrIdx="0">
    <p:extLst>
      <p:ext uri="{19B8F6BF-5375-455C-9EA6-DF929625EA0E}">
        <p15:presenceInfo xmlns:p15="http://schemas.microsoft.com/office/powerpoint/2012/main" userId="S-1-5-21-330711430-3775241029-4075259233-682401" providerId="AD"/>
      </p:ext>
    </p:extLst>
  </p:cmAuthor>
  <p:cmAuthor id="2" name="Rousseau, Nick J (329D-Affiliate)" initials="RNJ(" lastIdx="8" clrIdx="1">
    <p:extLst>
      <p:ext uri="{19B8F6BF-5375-455C-9EA6-DF929625EA0E}">
        <p15:presenceInfo xmlns:p15="http://schemas.microsoft.com/office/powerpoint/2012/main" userId="S-1-5-21-1608413684-1126320247-1535859923-1289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4035"/>
    <a:srgbClr val="E9A14A"/>
    <a:srgbClr val="1C57B0"/>
    <a:srgbClr val="389CC4"/>
    <a:srgbClr val="7FB662"/>
    <a:srgbClr val="9199A8"/>
    <a:srgbClr val="7F7F7F"/>
    <a:srgbClr val="3E4268"/>
    <a:srgbClr val="262626"/>
    <a:srgbClr val="C9E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911" autoAdjust="0"/>
    <p:restoredTop sz="96187" autoAdjust="0"/>
  </p:normalViewPr>
  <p:slideViewPr>
    <p:cSldViewPr snapToGrid="0">
      <p:cViewPr>
        <p:scale>
          <a:sx n="50" d="100"/>
          <a:sy n="50" d="100"/>
        </p:scale>
        <p:origin x="-1644" y="-684"/>
      </p:cViewPr>
      <p:guideLst>
        <p:guide orient="horz" pos="18072"/>
        <p:guide pos="11160"/>
        <p:guide orient="horz" pos="10992"/>
        <p:guide pos="9768"/>
        <p:guide pos="9456"/>
        <p:guide orient="horz" pos="19536"/>
        <p:guide orient="horz" pos="19848"/>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ane\Desktop\StatisticsUpdat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ane\Desktop\StatisticsUpdate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50" b="1" i="0" u="none" strike="noStrike" kern="1200" cap="none" spc="20" baseline="0">
                <a:solidFill>
                  <a:schemeClr val="tx1">
                    <a:lumMod val="75000"/>
                    <a:lumOff val="25000"/>
                  </a:schemeClr>
                </a:solidFill>
                <a:latin typeface="Century Gothic" panose="020B0502020202020204" pitchFamily="34" charset="0"/>
                <a:ea typeface="+mn-ea"/>
                <a:cs typeface="+mn-cs"/>
              </a:defRPr>
            </a:pPr>
            <a:r>
              <a:rPr lang="en-US" sz="2150" b="1" dirty="0" smtClean="0">
                <a:solidFill>
                  <a:schemeClr val="tx1">
                    <a:lumMod val="75000"/>
                    <a:lumOff val="25000"/>
                  </a:schemeClr>
                </a:solidFill>
                <a:latin typeface="Century Gothic" panose="020B0502020202020204" pitchFamily="34" charset="0"/>
              </a:rPr>
              <a:t>SMAP/Sentinel-1 Soil Moisture Correlations By Sample Site</a:t>
            </a:r>
            <a:endParaRPr lang="en-US" sz="2150" b="1" dirty="0">
              <a:solidFill>
                <a:schemeClr val="tx1">
                  <a:lumMod val="75000"/>
                  <a:lumOff val="25000"/>
                </a:schemeClr>
              </a:solidFill>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2150" b="1" i="0" u="none" strike="noStrike" kern="1200" cap="none" spc="20" baseline="0">
              <a:solidFill>
                <a:schemeClr val="tx1">
                  <a:lumMod val="75000"/>
                  <a:lumOff val="2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'Overall Correlation'!$A$2</c:f>
              <c:strCache>
                <c:ptCount val="1"/>
                <c:pt idx="0">
                  <c:v>R2</c:v>
                </c:pt>
              </c:strCache>
            </c:strRef>
          </c:tx>
          <c:spPr>
            <a:solidFill>
              <a:srgbClr val="389CC4"/>
            </a:solidFill>
            <a:ln w="9525" cap="flat" cmpd="sng" algn="ctr">
              <a:noFill/>
              <a:round/>
            </a:ln>
            <a:effectLst/>
          </c:spPr>
          <c:invertIfNegative val="0"/>
          <c:cat>
            <c:strRef>
              <c:f>'Overall Correlation'!$B$1:$AH$1</c:f>
              <c:strCache>
                <c:ptCount val="33"/>
                <c:pt idx="0">
                  <c:v>012</c:v>
                </c:pt>
                <c:pt idx="1">
                  <c:v>031</c:v>
                </c:pt>
                <c:pt idx="2">
                  <c:v>049</c:v>
                </c:pt>
                <c:pt idx="3">
                  <c:v>057</c:v>
                </c:pt>
                <c:pt idx="4">
                  <c:v>057b-g</c:v>
                </c:pt>
                <c:pt idx="5">
                  <c:v>057b-n</c:v>
                </c:pt>
                <c:pt idx="6">
                  <c:v>076</c:v>
                </c:pt>
                <c:pt idx="7">
                  <c:v>095b</c:v>
                </c:pt>
                <c:pt idx="8">
                  <c:v>098c</c:v>
                </c:pt>
                <c:pt idx="9">
                  <c:v>098d-g</c:v>
                </c:pt>
                <c:pt idx="10">
                  <c:v>098d-n</c:v>
                </c:pt>
                <c:pt idx="11">
                  <c:v>116c</c:v>
                </c:pt>
                <c:pt idx="12">
                  <c:v>124b-a</c:v>
                </c:pt>
                <c:pt idx="13">
                  <c:v>124b-s</c:v>
                </c:pt>
                <c:pt idx="14">
                  <c:v>127</c:v>
                </c:pt>
                <c:pt idx="15">
                  <c:v>127d-g</c:v>
                </c:pt>
                <c:pt idx="16">
                  <c:v>127d-n</c:v>
                </c:pt>
                <c:pt idx="17">
                  <c:v>144</c:v>
                </c:pt>
                <c:pt idx="18">
                  <c:v>145</c:v>
                </c:pt>
                <c:pt idx="19">
                  <c:v>147</c:v>
                </c:pt>
                <c:pt idx="20">
                  <c:v>155</c:v>
                </c:pt>
                <c:pt idx="21">
                  <c:v>163</c:v>
                </c:pt>
                <c:pt idx="22">
                  <c:v>167</c:v>
                </c:pt>
                <c:pt idx="23">
                  <c:v>174</c:v>
                </c:pt>
                <c:pt idx="24">
                  <c:v>176</c:v>
                </c:pt>
                <c:pt idx="25">
                  <c:v>13803</c:v>
                </c:pt>
                <c:pt idx="26">
                  <c:v>jdt1</c:v>
                </c:pt>
                <c:pt idx="27">
                  <c:v>jdt2</c:v>
                </c:pt>
                <c:pt idx="28">
                  <c:v>jdt2b</c:v>
                </c:pt>
                <c:pt idx="29">
                  <c:v>jdt3</c:v>
                </c:pt>
                <c:pt idx="30">
                  <c:v>jdt3b</c:v>
                </c:pt>
                <c:pt idx="31">
                  <c:v>jbt4</c:v>
                </c:pt>
                <c:pt idx="32">
                  <c:v>jdt4b</c:v>
                </c:pt>
              </c:strCache>
            </c:strRef>
          </c:cat>
          <c:val>
            <c:numRef>
              <c:f>'Overall Correlation'!$B$2:$AH$2</c:f>
              <c:numCache>
                <c:formatCode>General</c:formatCode>
                <c:ptCount val="33"/>
                <c:pt idx="0">
                  <c:v>0.30085920944673789</c:v>
                </c:pt>
                <c:pt idx="1">
                  <c:v>0.74781762354085013</c:v>
                </c:pt>
                <c:pt idx="2">
                  <c:v>0.36522679997182528</c:v>
                </c:pt>
                <c:pt idx="3">
                  <c:v>0.57077439242857297</c:v>
                </c:pt>
                <c:pt idx="4">
                  <c:v>0.56744531985188229</c:v>
                </c:pt>
                <c:pt idx="5">
                  <c:v>0.61395183937413433</c:v>
                </c:pt>
                <c:pt idx="6">
                  <c:v>0.42232242459514147</c:v>
                </c:pt>
                <c:pt idx="7">
                  <c:v>0.83091389574099195</c:v>
                </c:pt>
                <c:pt idx="8">
                  <c:v>0.24237007706705324</c:v>
                </c:pt>
                <c:pt idx="9">
                  <c:v>0.36061617576207816</c:v>
                </c:pt>
                <c:pt idx="10">
                  <c:v>0.3886727593160294</c:v>
                </c:pt>
                <c:pt idx="11">
                  <c:v>7.4268083860931601E-3</c:v>
                </c:pt>
                <c:pt idx="12">
                  <c:v>0.73669301331776893</c:v>
                </c:pt>
                <c:pt idx="13">
                  <c:v>0.65853140668971266</c:v>
                </c:pt>
                <c:pt idx="14">
                  <c:v>0.39814827605830272</c:v>
                </c:pt>
                <c:pt idx="15">
                  <c:v>0.39628867520091116</c:v>
                </c:pt>
                <c:pt idx="16">
                  <c:v>0.47346434904859253</c:v>
                </c:pt>
                <c:pt idx="17">
                  <c:v>0.47011920062744411</c:v>
                </c:pt>
                <c:pt idx="18">
                  <c:v>0.42348657707811388</c:v>
                </c:pt>
                <c:pt idx="19">
                  <c:v>0.19567143563368397</c:v>
                </c:pt>
                <c:pt idx="20">
                  <c:v>0.3335720448898119</c:v>
                </c:pt>
                <c:pt idx="21">
                  <c:v>0.46322919904415594</c:v>
                </c:pt>
                <c:pt idx="22">
                  <c:v>5.8391176273633986E-2</c:v>
                </c:pt>
                <c:pt idx="23">
                  <c:v>0.45448110719529206</c:v>
                </c:pt>
                <c:pt idx="24">
                  <c:v>0.29932058872170619</c:v>
                </c:pt>
                <c:pt idx="25">
                  <c:v>0.33243390431687131</c:v>
                </c:pt>
                <c:pt idx="26">
                  <c:v>0.37493352842639804</c:v>
                </c:pt>
                <c:pt idx="27">
                  <c:v>0.14286412257294984</c:v>
                </c:pt>
                <c:pt idx="28">
                  <c:v>0.46613286664849879</c:v>
                </c:pt>
                <c:pt idx="29">
                  <c:v>0.56961593430216007</c:v>
                </c:pt>
                <c:pt idx="30">
                  <c:v>0.16053034502751737</c:v>
                </c:pt>
                <c:pt idx="31">
                  <c:v>0.57164375173200654</c:v>
                </c:pt>
                <c:pt idx="32">
                  <c:v>2.7997963822947357E-2</c:v>
                </c:pt>
              </c:numCache>
            </c:numRef>
          </c:val>
        </c:ser>
        <c:ser>
          <c:idx val="2"/>
          <c:order val="2"/>
          <c:tx>
            <c:strRef>
              <c:f>'Overall Correlation'!$A$4</c:f>
              <c:strCache>
                <c:ptCount val="1"/>
                <c:pt idx="0">
                  <c:v>P-value</c:v>
                </c:pt>
              </c:strCache>
            </c:strRef>
          </c:tx>
          <c:spPr>
            <a:solidFill>
              <a:srgbClr val="964035"/>
            </a:solidFill>
            <a:ln w="9525" cap="flat" cmpd="sng" algn="ctr">
              <a:noFill/>
              <a:round/>
            </a:ln>
            <a:effectLst/>
          </c:spPr>
          <c:invertIfNegative val="0"/>
          <c:cat>
            <c:strRef>
              <c:f>'Overall Correlation'!$B$1:$AH$1</c:f>
              <c:strCache>
                <c:ptCount val="33"/>
                <c:pt idx="0">
                  <c:v>012</c:v>
                </c:pt>
                <c:pt idx="1">
                  <c:v>031</c:v>
                </c:pt>
                <c:pt idx="2">
                  <c:v>049</c:v>
                </c:pt>
                <c:pt idx="3">
                  <c:v>057</c:v>
                </c:pt>
                <c:pt idx="4">
                  <c:v>057b-g</c:v>
                </c:pt>
                <c:pt idx="5">
                  <c:v>057b-n</c:v>
                </c:pt>
                <c:pt idx="6">
                  <c:v>076</c:v>
                </c:pt>
                <c:pt idx="7">
                  <c:v>095b</c:v>
                </c:pt>
                <c:pt idx="8">
                  <c:v>098c</c:v>
                </c:pt>
                <c:pt idx="9">
                  <c:v>098d-g</c:v>
                </c:pt>
                <c:pt idx="10">
                  <c:v>098d-n</c:v>
                </c:pt>
                <c:pt idx="11">
                  <c:v>116c</c:v>
                </c:pt>
                <c:pt idx="12">
                  <c:v>124b-a</c:v>
                </c:pt>
                <c:pt idx="13">
                  <c:v>124b-s</c:v>
                </c:pt>
                <c:pt idx="14">
                  <c:v>127</c:v>
                </c:pt>
                <c:pt idx="15">
                  <c:v>127d-g</c:v>
                </c:pt>
                <c:pt idx="16">
                  <c:v>127d-n</c:v>
                </c:pt>
                <c:pt idx="17">
                  <c:v>144</c:v>
                </c:pt>
                <c:pt idx="18">
                  <c:v>145</c:v>
                </c:pt>
                <c:pt idx="19">
                  <c:v>147</c:v>
                </c:pt>
                <c:pt idx="20">
                  <c:v>155</c:v>
                </c:pt>
                <c:pt idx="21">
                  <c:v>163</c:v>
                </c:pt>
                <c:pt idx="22">
                  <c:v>167</c:v>
                </c:pt>
                <c:pt idx="23">
                  <c:v>174</c:v>
                </c:pt>
                <c:pt idx="24">
                  <c:v>176</c:v>
                </c:pt>
                <c:pt idx="25">
                  <c:v>13803</c:v>
                </c:pt>
                <c:pt idx="26">
                  <c:v>jdt1</c:v>
                </c:pt>
                <c:pt idx="27">
                  <c:v>jdt2</c:v>
                </c:pt>
                <c:pt idx="28">
                  <c:v>jdt2b</c:v>
                </c:pt>
                <c:pt idx="29">
                  <c:v>jdt3</c:v>
                </c:pt>
                <c:pt idx="30">
                  <c:v>jdt3b</c:v>
                </c:pt>
                <c:pt idx="31">
                  <c:v>jbt4</c:v>
                </c:pt>
                <c:pt idx="32">
                  <c:v>jdt4b</c:v>
                </c:pt>
              </c:strCache>
            </c:strRef>
          </c:cat>
          <c:val>
            <c:numRef>
              <c:f>'Overall Correlation'!$B$4:$AH$4</c:f>
              <c:numCache>
                <c:formatCode>General</c:formatCode>
                <c:ptCount val="33"/>
                <c:pt idx="0">
                  <c:v>2.261307587965625E-2</c:v>
                </c:pt>
                <c:pt idx="1">
                  <c:v>1.5398079276200819E-5</c:v>
                </c:pt>
                <c:pt idx="2">
                  <c:v>5.8689093916663563E-5</c:v>
                </c:pt>
                <c:pt idx="3">
                  <c:v>5.8689093916663563E-5</c:v>
                </c:pt>
                <c:pt idx="4">
                  <c:v>4.8102565803587096E-4</c:v>
                </c:pt>
                <c:pt idx="5">
                  <c:v>1.9837271702427019E-4</c:v>
                </c:pt>
                <c:pt idx="6">
                  <c:v>4.7456540092074458E-3</c:v>
                </c:pt>
                <c:pt idx="7">
                  <c:v>3.5696384741118301E-7</c:v>
                </c:pt>
                <c:pt idx="8">
                  <c:v>4.4692437553497527E-2</c:v>
                </c:pt>
                <c:pt idx="9">
                  <c:v>1.0804059716133175E-2</c:v>
                </c:pt>
                <c:pt idx="10">
                  <c:v>7.4962165292748713E-3</c:v>
                </c:pt>
                <c:pt idx="11">
                  <c:v>0.74225219126219566</c:v>
                </c:pt>
                <c:pt idx="12">
                  <c:v>6.2646696215225992E-2</c:v>
                </c:pt>
                <c:pt idx="13">
                  <c:v>7.6744785113093931E-5</c:v>
                </c:pt>
                <c:pt idx="14">
                  <c:v>6.6051105532546547E-3</c:v>
                </c:pt>
                <c:pt idx="15">
                  <c:v>6.7720948066229344E-3</c:v>
                </c:pt>
                <c:pt idx="16">
                  <c:v>2.2625227534978512E-3</c:v>
                </c:pt>
                <c:pt idx="17">
                  <c:v>2.3793457774106464E-3</c:v>
                </c:pt>
                <c:pt idx="18">
                  <c:v>4.6693188074202188E-3</c:v>
                </c:pt>
                <c:pt idx="19">
                  <c:v>7.5408706880437701E-2</c:v>
                </c:pt>
                <c:pt idx="20">
                  <c:v>1.5186051066568668E-2</c:v>
                </c:pt>
                <c:pt idx="21">
                  <c:v>2.6369900080975592E-3</c:v>
                </c:pt>
                <c:pt idx="22">
                  <c:v>0.35010807875959038</c:v>
                </c:pt>
                <c:pt idx="23">
                  <c:v>2.999689091062044E-3</c:v>
                </c:pt>
                <c:pt idx="24">
                  <c:v>2.3032842773008357E-2</c:v>
                </c:pt>
                <c:pt idx="25">
                  <c:v>1.5401578568754027E-2</c:v>
                </c:pt>
                <c:pt idx="26">
                  <c:v>8.9805130536337093E-3</c:v>
                </c:pt>
                <c:pt idx="27">
                  <c:v>0.1346885217384515</c:v>
                </c:pt>
                <c:pt idx="28">
                  <c:v>1.0120504101159849E-2</c:v>
                </c:pt>
                <c:pt idx="29">
                  <c:v>4.624851255998607E-4</c:v>
                </c:pt>
                <c:pt idx="30">
                  <c:v>0.11099069131010877</c:v>
                </c:pt>
                <c:pt idx="31">
                  <c:v>4.4573577257378771E-4</c:v>
                </c:pt>
                <c:pt idx="32">
                  <c:v>0.16732592095353116</c:v>
                </c:pt>
              </c:numCache>
            </c:numRef>
          </c:val>
        </c:ser>
        <c:dLbls>
          <c:showLegendKey val="0"/>
          <c:showVal val="0"/>
          <c:showCatName val="0"/>
          <c:showSerName val="0"/>
          <c:showPercent val="0"/>
          <c:showBubbleSize val="0"/>
        </c:dLbls>
        <c:gapWidth val="100"/>
        <c:overlap val="-24"/>
        <c:axId val="325333064"/>
        <c:axId val="325339336"/>
        <c:extLst>
          <c:ext xmlns:c15="http://schemas.microsoft.com/office/drawing/2012/chart" uri="{02D57815-91ED-43cb-92C2-25804820EDAC}">
            <c15:filteredBarSeries>
              <c15:ser>
                <c:idx val="1"/>
                <c:order val="1"/>
                <c:tx>
                  <c:strRef>
                    <c:extLst>
                      <c:ext uri="{02D57815-91ED-43cb-92C2-25804820EDAC}">
                        <c15:formulaRef>
                          <c15:sqref>'Overall Correlation'!$A$3</c15:sqref>
                        </c15:formulaRef>
                      </c:ext>
                    </c:extLst>
                    <c:strCache>
                      <c:ptCount val="1"/>
                      <c:pt idx="0">
                        <c:v>R</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cat>
                  <c:strRef>
                    <c:extLst>
                      <c:ext uri="{02D57815-91ED-43cb-92C2-25804820EDAC}">
                        <c15:formulaRef>
                          <c15:sqref>'Overall Correlation'!$B$1:$AH$1</c15:sqref>
                        </c15:formulaRef>
                      </c:ext>
                    </c:extLst>
                    <c:strCache>
                      <c:ptCount val="33"/>
                      <c:pt idx="0">
                        <c:v>012</c:v>
                      </c:pt>
                      <c:pt idx="1">
                        <c:v>031</c:v>
                      </c:pt>
                      <c:pt idx="2">
                        <c:v>049</c:v>
                      </c:pt>
                      <c:pt idx="3">
                        <c:v>057</c:v>
                      </c:pt>
                      <c:pt idx="4">
                        <c:v>057b-g</c:v>
                      </c:pt>
                      <c:pt idx="5">
                        <c:v>057b-n</c:v>
                      </c:pt>
                      <c:pt idx="6">
                        <c:v>076</c:v>
                      </c:pt>
                      <c:pt idx="7">
                        <c:v>095b</c:v>
                      </c:pt>
                      <c:pt idx="8">
                        <c:v>098c</c:v>
                      </c:pt>
                      <c:pt idx="9">
                        <c:v>098d-g</c:v>
                      </c:pt>
                      <c:pt idx="10">
                        <c:v>098d-n</c:v>
                      </c:pt>
                      <c:pt idx="11">
                        <c:v>116c</c:v>
                      </c:pt>
                      <c:pt idx="12">
                        <c:v>124b-a</c:v>
                      </c:pt>
                      <c:pt idx="13">
                        <c:v>124b-s</c:v>
                      </c:pt>
                      <c:pt idx="14">
                        <c:v>127</c:v>
                      </c:pt>
                      <c:pt idx="15">
                        <c:v>127d-g</c:v>
                      </c:pt>
                      <c:pt idx="16">
                        <c:v>127d-n</c:v>
                      </c:pt>
                      <c:pt idx="17">
                        <c:v>144</c:v>
                      </c:pt>
                      <c:pt idx="18">
                        <c:v>145</c:v>
                      </c:pt>
                      <c:pt idx="19">
                        <c:v>147</c:v>
                      </c:pt>
                      <c:pt idx="20">
                        <c:v>155</c:v>
                      </c:pt>
                      <c:pt idx="21">
                        <c:v>163</c:v>
                      </c:pt>
                      <c:pt idx="22">
                        <c:v>167</c:v>
                      </c:pt>
                      <c:pt idx="23">
                        <c:v>174</c:v>
                      </c:pt>
                      <c:pt idx="24">
                        <c:v>176</c:v>
                      </c:pt>
                      <c:pt idx="25">
                        <c:v>13803</c:v>
                      </c:pt>
                      <c:pt idx="26">
                        <c:v>jdt1</c:v>
                      </c:pt>
                      <c:pt idx="27">
                        <c:v>jdt2</c:v>
                      </c:pt>
                      <c:pt idx="28">
                        <c:v>jdt2b</c:v>
                      </c:pt>
                      <c:pt idx="29">
                        <c:v>jdt3</c:v>
                      </c:pt>
                      <c:pt idx="30">
                        <c:v>jdt3b</c:v>
                      </c:pt>
                      <c:pt idx="31">
                        <c:v>jbt4</c:v>
                      </c:pt>
                      <c:pt idx="32">
                        <c:v>jdt4b</c:v>
                      </c:pt>
                    </c:strCache>
                  </c:strRef>
                </c:cat>
                <c:val>
                  <c:numRef>
                    <c:extLst>
                      <c:ext uri="{02D57815-91ED-43cb-92C2-25804820EDAC}">
                        <c15:formulaRef>
                          <c15:sqref>'Overall Correlation'!$B$3:$AH$3</c15:sqref>
                        </c15:formulaRef>
                      </c:ext>
                    </c:extLst>
                    <c:numCache>
                      <c:formatCode>General</c:formatCode>
                      <c:ptCount val="33"/>
                      <c:pt idx="0">
                        <c:v>0.54850634403508758</c:v>
                      </c:pt>
                      <c:pt idx="1">
                        <c:v>0.8647644902173367</c:v>
                      </c:pt>
                      <c:pt idx="2">
                        <c:v>0.59720057106447977</c:v>
                      </c:pt>
                      <c:pt idx="3">
                        <c:v>0.75549612337097594</c:v>
                      </c:pt>
                      <c:pt idx="4">
                        <c:v>0.7532896653027189</c:v>
                      </c:pt>
                      <c:pt idx="5">
                        <c:v>0.78355078927542043</c:v>
                      </c:pt>
                      <c:pt idx="6">
                        <c:v>0.64986338917894237</c:v>
                      </c:pt>
                      <c:pt idx="7">
                        <c:v>0.91154478537315542</c:v>
                      </c:pt>
                      <c:pt idx="8">
                        <c:v>0.4923109556642562</c:v>
                      </c:pt>
                      <c:pt idx="9">
                        <c:v>0.60051326027164309</c:v>
                      </c:pt>
                      <c:pt idx="10">
                        <c:v>0.62343625120458745</c:v>
                      </c:pt>
                      <c:pt idx="11">
                        <c:v>8.6178932379631853E-2</c:v>
                      </c:pt>
                      <c:pt idx="12">
                        <c:v>0.85830822745548052</c:v>
                      </c:pt>
                      <c:pt idx="13">
                        <c:v>0.81149948040014952</c:v>
                      </c:pt>
                      <c:pt idx="14">
                        <c:v>0.63098991755677258</c:v>
                      </c:pt>
                      <c:pt idx="15">
                        <c:v>0.62951463462012636</c:v>
                      </c:pt>
                      <c:pt idx="16">
                        <c:v>0.68808745741264066</c:v>
                      </c:pt>
                      <c:pt idx="17">
                        <c:v>0.68565239052120586</c:v>
                      </c:pt>
                      <c:pt idx="18">
                        <c:v>0.65075846293238004</c:v>
                      </c:pt>
                      <c:pt idx="19">
                        <c:v>0.44234764115306863</c:v>
                      </c:pt>
                      <c:pt idx="20">
                        <c:v>0.57755696246328114</c:v>
                      </c:pt>
                      <c:pt idx="21">
                        <c:v>0.68060943208580049</c:v>
                      </c:pt>
                      <c:pt idx="22">
                        <c:v>0.2416426623624934</c:v>
                      </c:pt>
                      <c:pt idx="23">
                        <c:v>0.6741521395021246</c:v>
                      </c:pt>
                      <c:pt idx="24">
                        <c:v>0.54710199115128999</c:v>
                      </c:pt>
                      <c:pt idx="25">
                        <c:v>0.57657081465928472</c:v>
                      </c:pt>
                      <c:pt idx="26">
                        <c:v>0.61231815947789592</c:v>
                      </c:pt>
                      <c:pt idx="27">
                        <c:v>0.37797370619257342</c:v>
                      </c:pt>
                      <c:pt idx="28">
                        <c:v>0.68273923766581546</c:v>
                      </c:pt>
                      <c:pt idx="29">
                        <c:v>0.7547290469447695</c:v>
                      </c:pt>
                      <c:pt idx="30">
                        <c:v>0.40066238284560401</c:v>
                      </c:pt>
                      <c:pt idx="31">
                        <c:v>0.7560712610144672</c:v>
                      </c:pt>
                      <c:pt idx="32">
                        <c:v>0.58479769989957409</c:v>
                      </c:pt>
                    </c:numCache>
                  </c:numRef>
                </c:val>
              </c15:ser>
            </c15:filteredBarSeries>
          </c:ext>
        </c:extLst>
      </c:barChart>
      <c:catAx>
        <c:axId val="325333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325339336"/>
        <c:crosses val="autoZero"/>
        <c:auto val="1"/>
        <c:lblAlgn val="ctr"/>
        <c:lblOffset val="100"/>
        <c:noMultiLvlLbl val="0"/>
      </c:catAx>
      <c:valAx>
        <c:axId val="325339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3253330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bg1"/>
                </a:solidFill>
                <a:latin typeface="Century Gothic" panose="020B0502020202020204" pitchFamily="34" charset="0"/>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bg1"/>
                </a:solidFill>
                <a:latin typeface="Century Gothic" panose="020B0502020202020204" pitchFamily="34" charset="0"/>
                <a:ea typeface="+mn-ea"/>
                <a:cs typeface="+mn-cs"/>
              </a:defRPr>
            </a:pPr>
            <a:endParaRPr lang="en-US"/>
          </a:p>
        </c:txPr>
      </c:legendEntry>
      <c:layout>
        <c:manualLayout>
          <c:xMode val="edge"/>
          <c:yMode val="edge"/>
          <c:x val="0.74280245871437312"/>
          <c:y val="0.13658057979120913"/>
          <c:w val="0.17112722306355524"/>
          <c:h val="6.93557816205484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'057'!$B$1</c:f>
              <c:strCache>
                <c:ptCount val="1"/>
                <c:pt idx="0">
                  <c:v>SMAP+Sent</c:v>
                </c:pt>
              </c:strCache>
            </c:strRef>
          </c:tx>
          <c:spPr>
            <a:ln w="25400" cap="rnd">
              <a:noFill/>
              <a:round/>
            </a:ln>
            <a:effectLst>
              <a:outerShdw blurRad="57150" dist="19050" dir="5400000" algn="ctr" rotWithShape="0">
                <a:srgbClr val="000000">
                  <a:alpha val="63000"/>
                </a:srgbClr>
              </a:outerShdw>
            </a:effectLst>
          </c:spPr>
          <c:marker>
            <c:symbol val="circle"/>
            <c:size val="6"/>
            <c:spPr>
              <a:solidFill>
                <a:srgbClr val="389CC4"/>
              </a:solidFill>
              <a:ln w="9525">
                <a:solidFill>
                  <a:schemeClr val="accent1"/>
                </a:solidFill>
                <a:round/>
              </a:ln>
              <a:effectLst>
                <a:outerShdw blurRad="57150" dist="19050" dir="5400000" algn="ctr" rotWithShape="0">
                  <a:srgbClr val="000000">
                    <a:alpha val="63000"/>
                  </a:srgbClr>
                </a:outerShdw>
              </a:effectLst>
            </c:spPr>
          </c:marker>
          <c:trendline>
            <c:spPr>
              <a:ln w="31750" cap="rnd">
                <a:solidFill>
                  <a:srgbClr val="389CC4"/>
                </a:solidFill>
              </a:ln>
              <a:effectLst/>
            </c:spPr>
            <c:trendlineType val="movingAvg"/>
            <c:period val="2"/>
            <c:dispRSqr val="0"/>
            <c:dispEq val="0"/>
          </c:trendline>
          <c:xVal>
            <c:numRef>
              <c:f>'057'!$A$2:$A$39</c:f>
              <c:numCache>
                <c:formatCode>m/d/yyyy</c:formatCode>
                <c:ptCount val="38"/>
                <c:pt idx="0">
                  <c:v>42798</c:v>
                </c:pt>
                <c:pt idx="1">
                  <c:v>42811</c:v>
                </c:pt>
                <c:pt idx="2">
                  <c:v>42870</c:v>
                </c:pt>
                <c:pt idx="3">
                  <c:v>42883</c:v>
                </c:pt>
                <c:pt idx="4">
                  <c:v>42894</c:v>
                </c:pt>
                <c:pt idx="5">
                  <c:v>42899</c:v>
                </c:pt>
                <c:pt idx="6">
                  <c:v>42907</c:v>
                </c:pt>
                <c:pt idx="7">
                  <c:v>42918</c:v>
                </c:pt>
                <c:pt idx="8">
                  <c:v>42923</c:v>
                </c:pt>
                <c:pt idx="9">
                  <c:v>42931</c:v>
                </c:pt>
                <c:pt idx="10">
                  <c:v>42934</c:v>
                </c:pt>
                <c:pt idx="11">
                  <c:v>42942</c:v>
                </c:pt>
                <c:pt idx="12">
                  <c:v>42947</c:v>
                </c:pt>
                <c:pt idx="13">
                  <c:v>43038</c:v>
                </c:pt>
                <c:pt idx="14">
                  <c:v>43051</c:v>
                </c:pt>
                <c:pt idx="15">
                  <c:v>43054</c:v>
                </c:pt>
                <c:pt idx="16">
                  <c:v>43067</c:v>
                </c:pt>
                <c:pt idx="17">
                  <c:v>43110</c:v>
                </c:pt>
                <c:pt idx="18">
                  <c:v>43134</c:v>
                </c:pt>
                <c:pt idx="19">
                  <c:v>43140</c:v>
                </c:pt>
                <c:pt idx="20">
                  <c:v>43171</c:v>
                </c:pt>
                <c:pt idx="21">
                  <c:v>43174</c:v>
                </c:pt>
                <c:pt idx="22">
                  <c:v>43182</c:v>
                </c:pt>
                <c:pt idx="23">
                  <c:v>43187</c:v>
                </c:pt>
                <c:pt idx="24">
                  <c:v>43195</c:v>
                </c:pt>
                <c:pt idx="25">
                  <c:v>43198</c:v>
                </c:pt>
                <c:pt idx="26">
                  <c:v>43206</c:v>
                </c:pt>
                <c:pt idx="27">
                  <c:v>43211</c:v>
                </c:pt>
                <c:pt idx="28">
                  <c:v>43219</c:v>
                </c:pt>
                <c:pt idx="29">
                  <c:v>43222</c:v>
                </c:pt>
                <c:pt idx="30">
                  <c:v>43230</c:v>
                </c:pt>
                <c:pt idx="31">
                  <c:v>43235</c:v>
                </c:pt>
                <c:pt idx="32">
                  <c:v>43243</c:v>
                </c:pt>
                <c:pt idx="33">
                  <c:v>43246</c:v>
                </c:pt>
                <c:pt idx="34">
                  <c:v>43254</c:v>
                </c:pt>
                <c:pt idx="35">
                  <c:v>43259</c:v>
                </c:pt>
                <c:pt idx="36">
                  <c:v>43270</c:v>
                </c:pt>
                <c:pt idx="37">
                  <c:v>43283</c:v>
                </c:pt>
              </c:numCache>
            </c:numRef>
          </c:xVal>
          <c:yVal>
            <c:numRef>
              <c:f>'057'!$B$2:$B$39</c:f>
              <c:numCache>
                <c:formatCode>General</c:formatCode>
                <c:ptCount val="38"/>
                <c:pt idx="0">
                  <c:v>0.23407036066055298</c:v>
                </c:pt>
                <c:pt idx="1">
                  <c:v>0.14772310853004456</c:v>
                </c:pt>
                <c:pt idx="2">
                  <c:v>9.1824971139431E-2</c:v>
                </c:pt>
                <c:pt idx="3">
                  <c:v>6.8889595568180084E-2</c:v>
                </c:pt>
                <c:pt idx="4">
                  <c:v>6.8973444402217865E-2</c:v>
                </c:pt>
                <c:pt idx="5">
                  <c:v>0.13257873058319092</c:v>
                </c:pt>
                <c:pt idx="6">
                  <c:v>7.8217402100563049E-2</c:v>
                </c:pt>
                <c:pt idx="7">
                  <c:v>4.5197896659374237E-2</c:v>
                </c:pt>
                <c:pt idx="8">
                  <c:v>2.4682750925421715E-2</c:v>
                </c:pt>
                <c:pt idx="9">
                  <c:v>3.5014491528272629E-2</c:v>
                </c:pt>
                <c:pt idx="10">
                  <c:v>2.5689819827675819E-2</c:v>
                </c:pt>
                <c:pt idx="11">
                  <c:v>5.0868343561887741E-2</c:v>
                </c:pt>
                <c:pt idx="12">
                  <c:v>3.2930318266153336E-2</c:v>
                </c:pt>
                <c:pt idx="13">
                  <c:v>8.3645135164260864E-2</c:v>
                </c:pt>
                <c:pt idx="14">
                  <c:v>0.22686943411827087</c:v>
                </c:pt>
                <c:pt idx="15">
                  <c:v>7.9783834517002106E-2</c:v>
                </c:pt>
                <c:pt idx="16">
                  <c:v>8.8196173310279846E-2</c:v>
                </c:pt>
                <c:pt idx="17">
                  <c:v>0.29738575220108032</c:v>
                </c:pt>
                <c:pt idx="18">
                  <c:v>0.16167931258678436</c:v>
                </c:pt>
                <c:pt idx="19">
                  <c:v>6.5533161163330078E-2</c:v>
                </c:pt>
                <c:pt idx="20">
                  <c:v>0.12185425311326981</c:v>
                </c:pt>
                <c:pt idx="21">
                  <c:v>9.915073961019516E-2</c:v>
                </c:pt>
                <c:pt idx="22">
                  <c:v>0.16079944372177124</c:v>
                </c:pt>
                <c:pt idx="23">
                  <c:v>7.0786334574222565E-2</c:v>
                </c:pt>
                <c:pt idx="24">
                  <c:v>0.10964113473892212</c:v>
                </c:pt>
                <c:pt idx="25">
                  <c:v>8.2467250525951385E-2</c:v>
                </c:pt>
                <c:pt idx="26">
                  <c:v>0.13659347593784332</c:v>
                </c:pt>
                <c:pt idx="27">
                  <c:v>6.4289987087249756E-2</c:v>
                </c:pt>
                <c:pt idx="28">
                  <c:v>6.1710208654403687E-2</c:v>
                </c:pt>
                <c:pt idx="29">
                  <c:v>4.8266593366861343E-2</c:v>
                </c:pt>
                <c:pt idx="30">
                  <c:v>0.10537443310022354</c:v>
                </c:pt>
                <c:pt idx="31">
                  <c:v>5.9510212391614914E-2</c:v>
                </c:pt>
                <c:pt idx="32">
                  <c:v>0.16776348650455475</c:v>
                </c:pt>
                <c:pt idx="33">
                  <c:v>0.12267003953456879</c:v>
                </c:pt>
                <c:pt idx="34">
                  <c:v>0.10090148448944092</c:v>
                </c:pt>
                <c:pt idx="35">
                  <c:v>4.1947223246097565E-2</c:v>
                </c:pt>
                <c:pt idx="36">
                  <c:v>0.19014102220535278</c:v>
                </c:pt>
                <c:pt idx="37">
                  <c:v>4.6313278377056122E-2</c:v>
                </c:pt>
              </c:numCache>
            </c:numRef>
          </c:yVal>
          <c:smooth val="0"/>
        </c:ser>
        <c:ser>
          <c:idx val="1"/>
          <c:order val="1"/>
          <c:tx>
            <c:strRef>
              <c:f>'057'!$C$1</c:f>
              <c:strCache>
                <c:ptCount val="1"/>
                <c:pt idx="0">
                  <c:v>Reynolds</c:v>
                </c:pt>
              </c:strCache>
            </c:strRef>
          </c:tx>
          <c:spPr>
            <a:ln w="25400" cap="rnd">
              <a:noFill/>
              <a:round/>
            </a:ln>
            <a:effectLst>
              <a:outerShdw blurRad="57150" dist="19050" dir="5400000" algn="ctr" rotWithShape="0">
                <a:srgbClr val="000000">
                  <a:alpha val="63000"/>
                </a:srgbClr>
              </a:outerShdw>
            </a:effectLst>
          </c:spPr>
          <c:marker>
            <c:symbol val="circle"/>
            <c:size val="6"/>
            <c:spPr>
              <a:solidFill>
                <a:schemeClr val="accent2"/>
              </a:solidFill>
              <a:ln w="9525">
                <a:solidFill>
                  <a:schemeClr val="accent2"/>
                </a:solidFill>
                <a:round/>
              </a:ln>
              <a:effectLst>
                <a:outerShdw blurRad="57150" dist="19050" dir="5400000" algn="ctr" rotWithShape="0">
                  <a:srgbClr val="000000">
                    <a:alpha val="63000"/>
                  </a:srgbClr>
                </a:outerShdw>
              </a:effectLst>
            </c:spPr>
          </c:marker>
          <c:trendline>
            <c:spPr>
              <a:ln w="31750" cap="rnd">
                <a:solidFill>
                  <a:schemeClr val="accent2"/>
                </a:solidFill>
              </a:ln>
              <a:effectLst/>
            </c:spPr>
            <c:trendlineType val="movingAvg"/>
            <c:period val="2"/>
            <c:dispRSqr val="0"/>
            <c:dispEq val="0"/>
          </c:trendline>
          <c:xVal>
            <c:numRef>
              <c:f>'057'!$A$2:$A$39</c:f>
              <c:numCache>
                <c:formatCode>m/d/yyyy</c:formatCode>
                <c:ptCount val="38"/>
                <c:pt idx="0">
                  <c:v>42798</c:v>
                </c:pt>
                <c:pt idx="1">
                  <c:v>42811</c:v>
                </c:pt>
                <c:pt idx="2">
                  <c:v>42870</c:v>
                </c:pt>
                <c:pt idx="3">
                  <c:v>42883</c:v>
                </c:pt>
                <c:pt idx="4">
                  <c:v>42894</c:v>
                </c:pt>
                <c:pt idx="5">
                  <c:v>42899</c:v>
                </c:pt>
                <c:pt idx="6">
                  <c:v>42907</c:v>
                </c:pt>
                <c:pt idx="7">
                  <c:v>42918</c:v>
                </c:pt>
                <c:pt idx="8">
                  <c:v>42923</c:v>
                </c:pt>
                <c:pt idx="9">
                  <c:v>42931</c:v>
                </c:pt>
                <c:pt idx="10">
                  <c:v>42934</c:v>
                </c:pt>
                <c:pt idx="11">
                  <c:v>42942</c:v>
                </c:pt>
                <c:pt idx="12">
                  <c:v>42947</c:v>
                </c:pt>
                <c:pt idx="13">
                  <c:v>43038</c:v>
                </c:pt>
                <c:pt idx="14">
                  <c:v>43051</c:v>
                </c:pt>
                <c:pt idx="15">
                  <c:v>43054</c:v>
                </c:pt>
                <c:pt idx="16">
                  <c:v>43067</c:v>
                </c:pt>
                <c:pt idx="17">
                  <c:v>43110</c:v>
                </c:pt>
                <c:pt idx="18">
                  <c:v>43134</c:v>
                </c:pt>
                <c:pt idx="19">
                  <c:v>43140</c:v>
                </c:pt>
                <c:pt idx="20">
                  <c:v>43171</c:v>
                </c:pt>
                <c:pt idx="21">
                  <c:v>43174</c:v>
                </c:pt>
                <c:pt idx="22">
                  <c:v>43182</c:v>
                </c:pt>
                <c:pt idx="23">
                  <c:v>43187</c:v>
                </c:pt>
                <c:pt idx="24">
                  <c:v>43195</c:v>
                </c:pt>
                <c:pt idx="25">
                  <c:v>43198</c:v>
                </c:pt>
                <c:pt idx="26">
                  <c:v>43206</c:v>
                </c:pt>
                <c:pt idx="27">
                  <c:v>43211</c:v>
                </c:pt>
                <c:pt idx="28">
                  <c:v>43219</c:v>
                </c:pt>
                <c:pt idx="29">
                  <c:v>43222</c:v>
                </c:pt>
                <c:pt idx="30">
                  <c:v>43230</c:v>
                </c:pt>
                <c:pt idx="31">
                  <c:v>43235</c:v>
                </c:pt>
                <c:pt idx="32">
                  <c:v>43243</c:v>
                </c:pt>
                <c:pt idx="33">
                  <c:v>43246</c:v>
                </c:pt>
                <c:pt idx="34">
                  <c:v>43254</c:v>
                </c:pt>
                <c:pt idx="35">
                  <c:v>43259</c:v>
                </c:pt>
                <c:pt idx="36">
                  <c:v>43270</c:v>
                </c:pt>
                <c:pt idx="37">
                  <c:v>43283</c:v>
                </c:pt>
              </c:numCache>
            </c:numRef>
          </c:xVal>
          <c:yVal>
            <c:numRef>
              <c:f>'057'!$C$2:$C$39</c:f>
              <c:numCache>
                <c:formatCode>General</c:formatCode>
                <c:ptCount val="38"/>
                <c:pt idx="0">
                  <c:v>0.13360416666666669</c:v>
                </c:pt>
                <c:pt idx="1">
                  <c:v>0.1105729166666667</c:v>
                </c:pt>
                <c:pt idx="2">
                  <c:v>5.1364583333333304E-2</c:v>
                </c:pt>
                <c:pt idx="3">
                  <c:v>5.761458333333333E-2</c:v>
                </c:pt>
                <c:pt idx="4">
                  <c:v>3.7062499999999991E-2</c:v>
                </c:pt>
                <c:pt idx="5">
                  <c:v>0.14104166666666662</c:v>
                </c:pt>
                <c:pt idx="6">
                  <c:v>7.5760416666666677E-2</c:v>
                </c:pt>
                <c:pt idx="7">
                  <c:v>3.7104166666666639E-2</c:v>
                </c:pt>
                <c:pt idx="8">
                  <c:v>2.8843749999999987E-2</c:v>
                </c:pt>
                <c:pt idx="9">
                  <c:v>2.3041666666666651E-2</c:v>
                </c:pt>
                <c:pt idx="10">
                  <c:v>2.1395833333333312E-2</c:v>
                </c:pt>
                <c:pt idx="11">
                  <c:v>2.0822916666666656E-2</c:v>
                </c:pt>
                <c:pt idx="12">
                  <c:v>2.0249999999999987E-2</c:v>
                </c:pt>
                <c:pt idx="13">
                  <c:v>1.990624999999999E-2</c:v>
                </c:pt>
                <c:pt idx="14">
                  <c:v>0.10043750000000001</c:v>
                </c:pt>
                <c:pt idx="15">
                  <c:v>9.627083333333343E-2</c:v>
                </c:pt>
                <c:pt idx="16">
                  <c:v>0.12870833333333329</c:v>
                </c:pt>
                <c:pt idx="17">
                  <c:v>9.1229166666666681E-2</c:v>
                </c:pt>
                <c:pt idx="18">
                  <c:v>0.13423958333333333</c:v>
                </c:pt>
                <c:pt idx="19">
                  <c:v>0.11032291666666665</c:v>
                </c:pt>
                <c:pt idx="20">
                  <c:v>9.8510416666666725E-2</c:v>
                </c:pt>
                <c:pt idx="21">
                  <c:v>0.10986458333333333</c:v>
                </c:pt>
                <c:pt idx="22">
                  <c:v>9.6333333333333396E-2</c:v>
                </c:pt>
                <c:pt idx="23">
                  <c:v>8.8229166666666803E-2</c:v>
                </c:pt>
                <c:pt idx="24">
                  <c:v>7.2479166666666692E-2</c:v>
                </c:pt>
                <c:pt idx="25">
                  <c:v>6.8062499999999998E-2</c:v>
                </c:pt>
                <c:pt idx="26">
                  <c:v>5.9552083333333283E-2</c:v>
                </c:pt>
                <c:pt idx="27">
                  <c:v>5.9239583333333318E-2</c:v>
                </c:pt>
                <c:pt idx="28">
                  <c:v>4.7729166666666663E-2</c:v>
                </c:pt>
                <c:pt idx="29">
                  <c:v>4.5281249999999988E-2</c:v>
                </c:pt>
                <c:pt idx="30">
                  <c:v>3.6760416666666636E-2</c:v>
                </c:pt>
                <c:pt idx="31">
                  <c:v>4.0479166666666656E-2</c:v>
                </c:pt>
                <c:pt idx="32">
                  <c:v>0.10447916666666678</c:v>
                </c:pt>
                <c:pt idx="33">
                  <c:v>0.12320833333333335</c:v>
                </c:pt>
                <c:pt idx="34">
                  <c:v>7.276041666666673E-2</c:v>
                </c:pt>
                <c:pt idx="35">
                  <c:v>6.3093750000000018E-2</c:v>
                </c:pt>
                <c:pt idx="36">
                  <c:v>0.12058333333333332</c:v>
                </c:pt>
                <c:pt idx="37">
                  <c:v>7.1281250000000018E-2</c:v>
                </c:pt>
              </c:numCache>
            </c:numRef>
          </c:yVal>
          <c:smooth val="0"/>
        </c:ser>
        <c:ser>
          <c:idx val="2"/>
          <c:order val="2"/>
          <c:tx>
            <c:strRef>
              <c:f>'057'!$E$1</c:f>
              <c:strCache>
                <c:ptCount val="1"/>
                <c:pt idx="0">
                  <c:v>NDVI</c:v>
                </c:pt>
              </c:strCache>
            </c:strRef>
          </c:tx>
          <c:spPr>
            <a:ln w="25400" cap="rnd">
              <a:noFill/>
              <a:round/>
            </a:ln>
            <a:effectLst>
              <a:outerShdw blurRad="57150" dist="19050" dir="5400000" algn="ctr" rotWithShape="0">
                <a:srgbClr val="000000">
                  <a:alpha val="63000"/>
                </a:srgbClr>
              </a:outerShdw>
            </a:effectLst>
          </c:spPr>
          <c:marker>
            <c:symbol val="circle"/>
            <c:size val="6"/>
            <c:spPr>
              <a:solidFill>
                <a:srgbClr val="7FB662"/>
              </a:solidFill>
              <a:ln w="9525">
                <a:solidFill>
                  <a:schemeClr val="accent3"/>
                </a:solidFill>
                <a:round/>
              </a:ln>
              <a:effectLst>
                <a:outerShdw blurRad="57150" dist="19050" dir="5400000" algn="ctr" rotWithShape="0">
                  <a:srgbClr val="000000">
                    <a:alpha val="63000"/>
                  </a:srgbClr>
                </a:outerShdw>
              </a:effectLst>
            </c:spPr>
          </c:marker>
          <c:trendline>
            <c:spPr>
              <a:ln w="28575" cap="rnd">
                <a:solidFill>
                  <a:srgbClr val="7FB662"/>
                </a:solidFill>
              </a:ln>
              <a:effectLst/>
            </c:spPr>
            <c:trendlineType val="movingAvg"/>
            <c:period val="2"/>
            <c:dispRSqr val="0"/>
            <c:dispEq val="0"/>
          </c:trendline>
          <c:xVal>
            <c:numRef>
              <c:f>'057'!$A$2:$A$39</c:f>
              <c:numCache>
                <c:formatCode>m/d/yyyy</c:formatCode>
                <c:ptCount val="38"/>
                <c:pt idx="0">
                  <c:v>42798</c:v>
                </c:pt>
                <c:pt idx="1">
                  <c:v>42811</c:v>
                </c:pt>
                <c:pt idx="2">
                  <c:v>42870</c:v>
                </c:pt>
                <c:pt idx="3">
                  <c:v>42883</c:v>
                </c:pt>
                <c:pt idx="4">
                  <c:v>42894</c:v>
                </c:pt>
                <c:pt idx="5">
                  <c:v>42899</c:v>
                </c:pt>
                <c:pt idx="6">
                  <c:v>42907</c:v>
                </c:pt>
                <c:pt idx="7">
                  <c:v>42918</c:v>
                </c:pt>
                <c:pt idx="8">
                  <c:v>42923</c:v>
                </c:pt>
                <c:pt idx="9">
                  <c:v>42931</c:v>
                </c:pt>
                <c:pt idx="10">
                  <c:v>42934</c:v>
                </c:pt>
                <c:pt idx="11">
                  <c:v>42942</c:v>
                </c:pt>
                <c:pt idx="12">
                  <c:v>42947</c:v>
                </c:pt>
                <c:pt idx="13">
                  <c:v>43038</c:v>
                </c:pt>
                <c:pt idx="14">
                  <c:v>43051</c:v>
                </c:pt>
                <c:pt idx="15">
                  <c:v>43054</c:v>
                </c:pt>
                <c:pt idx="16">
                  <c:v>43067</c:v>
                </c:pt>
                <c:pt idx="17">
                  <c:v>43110</c:v>
                </c:pt>
                <c:pt idx="18">
                  <c:v>43134</c:v>
                </c:pt>
                <c:pt idx="19">
                  <c:v>43140</c:v>
                </c:pt>
                <c:pt idx="20">
                  <c:v>43171</c:v>
                </c:pt>
                <c:pt idx="21">
                  <c:v>43174</c:v>
                </c:pt>
                <c:pt idx="22">
                  <c:v>43182</c:v>
                </c:pt>
                <c:pt idx="23">
                  <c:v>43187</c:v>
                </c:pt>
                <c:pt idx="24">
                  <c:v>43195</c:v>
                </c:pt>
                <c:pt idx="25">
                  <c:v>43198</c:v>
                </c:pt>
                <c:pt idx="26">
                  <c:v>43206</c:v>
                </c:pt>
                <c:pt idx="27">
                  <c:v>43211</c:v>
                </c:pt>
                <c:pt idx="28">
                  <c:v>43219</c:v>
                </c:pt>
                <c:pt idx="29">
                  <c:v>43222</c:v>
                </c:pt>
                <c:pt idx="30">
                  <c:v>43230</c:v>
                </c:pt>
                <c:pt idx="31">
                  <c:v>43235</c:v>
                </c:pt>
                <c:pt idx="32">
                  <c:v>43243</c:v>
                </c:pt>
                <c:pt idx="33">
                  <c:v>43246</c:v>
                </c:pt>
                <c:pt idx="34">
                  <c:v>43254</c:v>
                </c:pt>
                <c:pt idx="35">
                  <c:v>43259</c:v>
                </c:pt>
                <c:pt idx="36">
                  <c:v>43270</c:v>
                </c:pt>
                <c:pt idx="37">
                  <c:v>43283</c:v>
                </c:pt>
              </c:numCache>
            </c:numRef>
          </c:xVal>
          <c:yVal>
            <c:numRef>
              <c:f>'057'!$E$2:$E$39</c:f>
              <c:numCache>
                <c:formatCode>General</c:formatCode>
                <c:ptCount val="38"/>
                <c:pt idx="0">
                  <c:v>0.27810000000000001</c:v>
                </c:pt>
                <c:pt idx="1">
                  <c:v>0.31940000000000002</c:v>
                </c:pt>
                <c:pt idx="2">
                  <c:v>0.29699999999999999</c:v>
                </c:pt>
                <c:pt idx="3">
                  <c:v>0.25819999999999999</c:v>
                </c:pt>
                <c:pt idx="4">
                  <c:v>0.19600000000000001</c:v>
                </c:pt>
                <c:pt idx="5">
                  <c:v>0.19600000000000001</c:v>
                </c:pt>
                <c:pt idx="6">
                  <c:v>0.1883</c:v>
                </c:pt>
                <c:pt idx="7">
                  <c:v>0.1883</c:v>
                </c:pt>
                <c:pt idx="8">
                  <c:v>0.18740000000000001</c:v>
                </c:pt>
                <c:pt idx="9">
                  <c:v>0.18740000000000001</c:v>
                </c:pt>
                <c:pt idx="10">
                  <c:v>0.18740000000000001</c:v>
                </c:pt>
                <c:pt idx="11">
                  <c:v>0.18870000000000001</c:v>
                </c:pt>
                <c:pt idx="12">
                  <c:v>0.18870000000000001</c:v>
                </c:pt>
                <c:pt idx="13">
                  <c:v>0.1837</c:v>
                </c:pt>
                <c:pt idx="14">
                  <c:v>0.219</c:v>
                </c:pt>
                <c:pt idx="15">
                  <c:v>0.219</c:v>
                </c:pt>
                <c:pt idx="16">
                  <c:v>0.12609999999999999</c:v>
                </c:pt>
                <c:pt idx="17">
                  <c:v>0.29220000000000002</c:v>
                </c:pt>
                <c:pt idx="18">
                  <c:v>0.2868</c:v>
                </c:pt>
                <c:pt idx="19">
                  <c:v>0.2868</c:v>
                </c:pt>
                <c:pt idx="20">
                  <c:v>0.3004</c:v>
                </c:pt>
                <c:pt idx="21">
                  <c:v>0.29930000000000001</c:v>
                </c:pt>
                <c:pt idx="22">
                  <c:v>0.29930000000000001</c:v>
                </c:pt>
                <c:pt idx="23">
                  <c:v>0.29930000000000001</c:v>
                </c:pt>
                <c:pt idx="24">
                  <c:v>0.34899999999999998</c:v>
                </c:pt>
                <c:pt idx="25">
                  <c:v>0.34899999999999998</c:v>
                </c:pt>
                <c:pt idx="26">
                  <c:v>0.30680000000000002</c:v>
                </c:pt>
                <c:pt idx="27">
                  <c:v>0.30680000000000002</c:v>
                </c:pt>
                <c:pt idx="28">
                  <c:v>0.30680000000000002</c:v>
                </c:pt>
                <c:pt idx="29">
                  <c:v>0.26569999999999999</c:v>
                </c:pt>
                <c:pt idx="30">
                  <c:v>0.26569999999999999</c:v>
                </c:pt>
                <c:pt idx="31">
                  <c:v>0.26569999999999999</c:v>
                </c:pt>
                <c:pt idx="32">
                  <c:v>0.22389999999999999</c:v>
                </c:pt>
                <c:pt idx="33">
                  <c:v>0.22389999999999999</c:v>
                </c:pt>
                <c:pt idx="34">
                  <c:v>0.22189999999999999</c:v>
                </c:pt>
                <c:pt idx="35">
                  <c:v>0.22189999999999999</c:v>
                </c:pt>
                <c:pt idx="36">
                  <c:v>0.22189999999999999</c:v>
                </c:pt>
                <c:pt idx="37">
                  <c:v>0.22189999999999999</c:v>
                </c:pt>
              </c:numCache>
            </c:numRef>
          </c:yVal>
          <c:smooth val="0"/>
        </c:ser>
        <c:dLbls>
          <c:showLegendKey val="0"/>
          <c:showVal val="0"/>
          <c:showCatName val="0"/>
          <c:showSerName val="0"/>
          <c:showPercent val="0"/>
          <c:showBubbleSize val="0"/>
        </c:dLbls>
        <c:axId val="325333848"/>
        <c:axId val="325338944"/>
        <c:extLst/>
      </c:scatterChart>
      <c:scatterChart>
        <c:scatterStyle val="lineMarker"/>
        <c:varyColors val="0"/>
        <c:ser>
          <c:idx val="3"/>
          <c:order val="3"/>
          <c:tx>
            <c:strRef>
              <c:f>'057'!$D$1</c:f>
              <c:strCache>
                <c:ptCount val="1"/>
                <c:pt idx="0">
                  <c:v>GPM</c:v>
                </c:pt>
              </c:strCache>
            </c:strRef>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solidFill>
                  <a:schemeClr val="accent4"/>
                </a:solidFill>
                <a:round/>
              </a:ln>
              <a:effectLst>
                <a:outerShdw blurRad="57150" dist="19050" dir="5400000" algn="ctr" rotWithShape="0">
                  <a:srgbClr val="000000">
                    <a:alpha val="63000"/>
                  </a:srgbClr>
                </a:outerShdw>
              </a:effectLst>
            </c:spPr>
          </c:marker>
          <c:trendline>
            <c:spPr>
              <a:ln w="31750" cap="rnd">
                <a:solidFill>
                  <a:schemeClr val="accent4"/>
                </a:solidFill>
              </a:ln>
              <a:effectLst/>
            </c:spPr>
            <c:trendlineType val="movingAvg"/>
            <c:period val="2"/>
            <c:dispRSqr val="0"/>
            <c:dispEq val="0"/>
          </c:trendline>
          <c:xVal>
            <c:numRef>
              <c:f>'057'!$A$2:$A$39</c:f>
              <c:numCache>
                <c:formatCode>m/d/yyyy</c:formatCode>
                <c:ptCount val="38"/>
                <c:pt idx="0">
                  <c:v>42798</c:v>
                </c:pt>
                <c:pt idx="1">
                  <c:v>42811</c:v>
                </c:pt>
                <c:pt idx="2">
                  <c:v>42870</c:v>
                </c:pt>
                <c:pt idx="3">
                  <c:v>42883</c:v>
                </c:pt>
                <c:pt idx="4">
                  <c:v>42894</c:v>
                </c:pt>
                <c:pt idx="5">
                  <c:v>42899</c:v>
                </c:pt>
                <c:pt idx="6">
                  <c:v>42907</c:v>
                </c:pt>
                <c:pt idx="7">
                  <c:v>42918</c:v>
                </c:pt>
                <c:pt idx="8">
                  <c:v>42923</c:v>
                </c:pt>
                <c:pt idx="9">
                  <c:v>42931</c:v>
                </c:pt>
                <c:pt idx="10">
                  <c:v>42934</c:v>
                </c:pt>
                <c:pt idx="11">
                  <c:v>42942</c:v>
                </c:pt>
                <c:pt idx="12">
                  <c:v>42947</c:v>
                </c:pt>
                <c:pt idx="13">
                  <c:v>43038</c:v>
                </c:pt>
                <c:pt idx="14">
                  <c:v>43051</c:v>
                </c:pt>
                <c:pt idx="15">
                  <c:v>43054</c:v>
                </c:pt>
                <c:pt idx="16">
                  <c:v>43067</c:v>
                </c:pt>
                <c:pt idx="17">
                  <c:v>43110</c:v>
                </c:pt>
                <c:pt idx="18">
                  <c:v>43134</c:v>
                </c:pt>
                <c:pt idx="19">
                  <c:v>43140</c:v>
                </c:pt>
                <c:pt idx="20">
                  <c:v>43171</c:v>
                </c:pt>
                <c:pt idx="21">
                  <c:v>43174</c:v>
                </c:pt>
                <c:pt idx="22">
                  <c:v>43182</c:v>
                </c:pt>
                <c:pt idx="23">
                  <c:v>43187</c:v>
                </c:pt>
                <c:pt idx="24">
                  <c:v>43195</c:v>
                </c:pt>
                <c:pt idx="25">
                  <c:v>43198</c:v>
                </c:pt>
                <c:pt idx="26">
                  <c:v>43206</c:v>
                </c:pt>
                <c:pt idx="27">
                  <c:v>43211</c:v>
                </c:pt>
                <c:pt idx="28">
                  <c:v>43219</c:v>
                </c:pt>
                <c:pt idx="29">
                  <c:v>43222</c:v>
                </c:pt>
                <c:pt idx="30">
                  <c:v>43230</c:v>
                </c:pt>
                <c:pt idx="31">
                  <c:v>43235</c:v>
                </c:pt>
                <c:pt idx="32">
                  <c:v>43243</c:v>
                </c:pt>
                <c:pt idx="33">
                  <c:v>43246</c:v>
                </c:pt>
                <c:pt idx="34">
                  <c:v>43254</c:v>
                </c:pt>
                <c:pt idx="35">
                  <c:v>43259</c:v>
                </c:pt>
                <c:pt idx="36">
                  <c:v>43270</c:v>
                </c:pt>
                <c:pt idx="37">
                  <c:v>43283</c:v>
                </c:pt>
              </c:numCache>
            </c:numRef>
          </c:xVal>
          <c:yVal>
            <c:numRef>
              <c:f>'057'!$D$2:$D$39</c:f>
              <c:numCache>
                <c:formatCode>General</c:formatCode>
                <c:ptCount val="38"/>
                <c:pt idx="0">
                  <c:v>2.3999999999999915</c:v>
                </c:pt>
                <c:pt idx="1">
                  <c:v>2.2999999999999972</c:v>
                </c:pt>
                <c:pt idx="2">
                  <c:v>0</c:v>
                </c:pt>
                <c:pt idx="3">
                  <c:v>1.1999999999999886</c:v>
                </c:pt>
                <c:pt idx="4">
                  <c:v>1.5</c:v>
                </c:pt>
                <c:pt idx="5">
                  <c:v>27.899999999999977</c:v>
                </c:pt>
                <c:pt idx="6">
                  <c:v>0</c:v>
                </c:pt>
                <c:pt idx="7">
                  <c:v>0</c:v>
                </c:pt>
                <c:pt idx="8">
                  <c:v>0</c:v>
                </c:pt>
                <c:pt idx="9">
                  <c:v>0</c:v>
                </c:pt>
                <c:pt idx="10">
                  <c:v>0</c:v>
                </c:pt>
                <c:pt idx="11">
                  <c:v>0.90000000000000568</c:v>
                </c:pt>
                <c:pt idx="12">
                  <c:v>0.90000000000000568</c:v>
                </c:pt>
                <c:pt idx="13">
                  <c:v>0</c:v>
                </c:pt>
                <c:pt idx="14">
                  <c:v>12.799999999999983</c:v>
                </c:pt>
                <c:pt idx="15">
                  <c:v>11.500000000000028</c:v>
                </c:pt>
                <c:pt idx="16">
                  <c:v>9.6999999999999886</c:v>
                </c:pt>
                <c:pt idx="17">
                  <c:v>0</c:v>
                </c:pt>
                <c:pt idx="18">
                  <c:v>13.161000000000001</c:v>
                </c:pt>
                <c:pt idx="19">
                  <c:v>4.5709999999999997</c:v>
                </c:pt>
                <c:pt idx="20">
                  <c:v>0</c:v>
                </c:pt>
                <c:pt idx="21">
                  <c:v>0.16800000000000001</c:v>
                </c:pt>
                <c:pt idx="22">
                  <c:v>0</c:v>
                </c:pt>
                <c:pt idx="23">
                  <c:v>2.3E-2</c:v>
                </c:pt>
                <c:pt idx="24">
                  <c:v>2.399</c:v>
                </c:pt>
                <c:pt idx="25">
                  <c:v>0</c:v>
                </c:pt>
                <c:pt idx="26">
                  <c:v>0.38400000000000001</c:v>
                </c:pt>
                <c:pt idx="27">
                  <c:v>0</c:v>
                </c:pt>
                <c:pt idx="28">
                  <c:v>3.2000000000000001E-2</c:v>
                </c:pt>
                <c:pt idx="29">
                  <c:v>0</c:v>
                </c:pt>
                <c:pt idx="30">
                  <c:v>0.26</c:v>
                </c:pt>
                <c:pt idx="31">
                  <c:v>0.23400000000000001</c:v>
                </c:pt>
                <c:pt idx="32">
                  <c:v>21.021999999999998</c:v>
                </c:pt>
                <c:pt idx="33">
                  <c:v>2.7509999999999999</c:v>
                </c:pt>
                <c:pt idx="34">
                  <c:v>0</c:v>
                </c:pt>
                <c:pt idx="35">
                  <c:v>0</c:v>
                </c:pt>
                <c:pt idx="36">
                  <c:v>0</c:v>
                </c:pt>
                <c:pt idx="37">
                  <c:v>0</c:v>
                </c:pt>
              </c:numCache>
            </c:numRef>
          </c:yVal>
          <c:smooth val="0"/>
        </c:ser>
        <c:dLbls>
          <c:showLegendKey val="0"/>
          <c:showVal val="0"/>
          <c:showCatName val="0"/>
          <c:showSerName val="0"/>
          <c:showPercent val="0"/>
          <c:showBubbleSize val="0"/>
        </c:dLbls>
        <c:axId val="325337768"/>
        <c:axId val="325333456"/>
      </c:scatterChart>
      <c:valAx>
        <c:axId val="325333848"/>
        <c:scaling>
          <c:orientation val="minMax"/>
          <c:max val="43300"/>
          <c:min val="42790"/>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325338944"/>
        <c:crosses val="autoZero"/>
        <c:crossBetween val="midCat"/>
      </c:valAx>
      <c:valAx>
        <c:axId val="325338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325333848"/>
        <c:crosses val="autoZero"/>
        <c:crossBetween val="midCat"/>
      </c:valAx>
      <c:valAx>
        <c:axId val="325333456"/>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325337768"/>
        <c:crosses val="max"/>
        <c:crossBetween val="midCat"/>
      </c:valAx>
      <c:valAx>
        <c:axId val="325337768"/>
        <c:scaling>
          <c:orientation val="minMax"/>
        </c:scaling>
        <c:delete val="1"/>
        <c:axPos val="b"/>
        <c:numFmt formatCode="m/d/yyyy" sourceLinked="1"/>
        <c:majorTickMark val="none"/>
        <c:minorTickMark val="none"/>
        <c:tickLblPos val="nextTo"/>
        <c:crossAx val="325333456"/>
        <c:crosses val="autoZero"/>
        <c:crossBetween val="midCat"/>
      </c:valAx>
      <c:spPr>
        <a:noFill/>
        <a:ln>
          <a:noFill/>
        </a:ln>
        <a:effectLst/>
      </c:spPr>
    </c:plotArea>
    <c:legend>
      <c:legendPos val="b"/>
      <c:legendEntry>
        <c:idx val="4"/>
        <c:delete val="1"/>
      </c:legendEntry>
      <c:legendEntry>
        <c:idx val="5"/>
        <c:delete val="1"/>
      </c:legendEntry>
      <c:legendEntry>
        <c:idx val="6"/>
        <c:delete val="1"/>
      </c:legendEntry>
      <c:legendEntry>
        <c:idx val="7"/>
        <c:delete val="1"/>
      </c:legendEntry>
      <c:layout>
        <c:manualLayout>
          <c:xMode val="edge"/>
          <c:yMode val="edge"/>
          <c:x val="0.45184271948705373"/>
          <c:y val="3.0080706894711221E-2"/>
          <c:w val="0.47001698317122126"/>
          <c:h val="5.258812841936807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sz="1800">
          <a:solidFill>
            <a:schemeClr val="tx1">
              <a:lumMod val="65000"/>
              <a:lumOff val="35000"/>
            </a:schemeClr>
          </a:solidFill>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 y="0"/>
            <a:ext cx="27431450" cy="36575998"/>
          </a:xfrm>
          <a:prstGeom prst="rect">
            <a:avLst/>
          </a:prstGeom>
        </p:spPr>
      </p:pic>
      <p:sp>
        <p:nvSpPr>
          <p:cNvPr id="9" name="Subtitle"/>
          <p:cNvSpPr>
            <a:spLocks noGrp="1"/>
          </p:cNvSpPr>
          <p:nvPr>
            <p:ph type="body" sz="quarter" idx="13" hasCustomPrompt="1"/>
          </p:nvPr>
        </p:nvSpPr>
        <p:spPr>
          <a:xfrm>
            <a:off x="914400" y="438150"/>
            <a:ext cx="17183100" cy="3383280"/>
          </a:xfrm>
          <a:prstGeom prst="rect">
            <a:avLst/>
          </a:prstGeom>
        </p:spPr>
        <p:txBody>
          <a:bodyPr anchor="ctr"/>
          <a:lstStyle>
            <a:lvl1pPr marL="0" indent="0" algn="l">
              <a:spcBef>
                <a:spcPts val="0"/>
              </a:spcBef>
              <a:buNone/>
              <a:defRPr sz="6000" b="1" baseline="0">
                <a:solidFill>
                  <a:srgbClr val="389CC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4" name="TextBox 3"/>
          <p:cNvSpPr txBox="1"/>
          <p:nvPr userDrawn="1"/>
        </p:nvSpPr>
        <p:spPr>
          <a:xfrm>
            <a:off x="3286898" y="35523895"/>
            <a:ext cx="23230702" cy="213905"/>
          </a:xfrm>
          <a:prstGeom prst="rect">
            <a:avLst/>
          </a:prstGeom>
          <a:noFill/>
        </p:spPr>
        <p:txBody>
          <a:bodyPr wrap="square" rtlCol="0">
            <a:spAutoFit/>
          </a:bodyPr>
          <a:lstStyle/>
          <a:p>
            <a:pPr algn="ctr"/>
            <a:r>
              <a:rPr lang="en-US" sz="790" i="1" dirty="0" smtClean="0">
                <a:solidFill>
                  <a:schemeClr val="bg1">
                    <a:lumMod val="65000"/>
                  </a:schemeClr>
                </a:solidFill>
                <a:latin typeface="+mj-lt"/>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lang="en-US" sz="790" i="1" dirty="0">
              <a:solidFill>
                <a:schemeClr val="bg1">
                  <a:lumMod val="65000"/>
                </a:schemeClr>
              </a:solidFill>
              <a:latin typeface="+mj-lt"/>
            </a:endParaRPr>
          </a:p>
        </p:txBody>
      </p:sp>
    </p:spTree>
    <p:extLst>
      <p:ext uri="{BB962C8B-B14F-4D97-AF65-F5344CB8AC3E}">
        <p14:creationId xmlns:p14="http://schemas.microsoft.com/office/powerpoint/2010/main" val="3603808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16704" userDrawn="1">
          <p15:clr>
            <a:srgbClr val="FBAE40"/>
          </p15:clr>
        </p15:guide>
        <p15:guide id="2" pos="576" userDrawn="1">
          <p15:clr>
            <a:srgbClr val="FBAE40"/>
          </p15:clr>
        </p15:guide>
        <p15:guide id="3" pos="8640" userDrawn="1">
          <p15:clr>
            <a:srgbClr val="FBAE40"/>
          </p15:clr>
        </p15:guide>
        <p15:guide id="4" orient="horz" pos="264" userDrawn="1">
          <p15:clr>
            <a:srgbClr val="FBAE40"/>
          </p15:clr>
        </p15:guide>
        <p15:guide id="5" orient="horz" pos="22752" userDrawn="1">
          <p15:clr>
            <a:srgbClr val="FBAE40"/>
          </p15:clr>
        </p15:guide>
        <p15:guide id="7" orient="horz" pos="3240" userDrawn="1">
          <p15:clr>
            <a:srgbClr val="FBAE40"/>
          </p15:clr>
        </p15:guide>
        <p15:guide id="9" orient="horz" pos="21120" userDrawn="1">
          <p15:clr>
            <a:srgbClr val="FBAE40"/>
          </p15:clr>
        </p15:guide>
        <p15:guide id="10" orient="horz" pos="1872" userDrawn="1">
          <p15:clr>
            <a:srgbClr val="FBAE40"/>
          </p15:clr>
        </p15:guide>
        <p15:guide id="11" pos="1142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chart" Target="../charts/chart1.xml"/><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3.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2.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11557" t="25825" r="11166" b="26839"/>
          <a:stretch/>
        </p:blipFill>
        <p:spPr>
          <a:xfrm>
            <a:off x="18258972" y="5914437"/>
            <a:ext cx="7503884" cy="5943736"/>
          </a:xfrm>
          <a:prstGeom prst="rect">
            <a:avLst/>
          </a:prstGeom>
        </p:spPr>
      </p:pic>
      <p:sp>
        <p:nvSpPr>
          <p:cNvPr id="5" name="TextBox 4"/>
          <p:cNvSpPr txBox="1"/>
          <p:nvPr/>
        </p:nvSpPr>
        <p:spPr>
          <a:xfrm>
            <a:off x="822960" y="16527035"/>
            <a:ext cx="15424230" cy="769441"/>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Results</a:t>
            </a:r>
            <a:endParaRPr lang="en-US" sz="4400" b="1" dirty="0" smtClean="0">
              <a:solidFill>
                <a:srgbClr val="FF0000"/>
              </a:solidFill>
              <a:latin typeface="Century Gothic" panose="020B0502020202020204" pitchFamily="34" charset="0"/>
            </a:endParaRPr>
          </a:p>
        </p:txBody>
      </p:sp>
      <p:sp>
        <p:nvSpPr>
          <p:cNvPr id="15" name="TextBox 14"/>
          <p:cNvSpPr txBox="1"/>
          <p:nvPr/>
        </p:nvSpPr>
        <p:spPr>
          <a:xfrm>
            <a:off x="825522" y="4970823"/>
            <a:ext cx="11516347" cy="769441"/>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Abstract</a:t>
            </a:r>
          </a:p>
        </p:txBody>
      </p:sp>
      <p:sp>
        <p:nvSpPr>
          <p:cNvPr id="17" name="TextBox 16"/>
          <p:cNvSpPr txBox="1"/>
          <p:nvPr/>
        </p:nvSpPr>
        <p:spPr>
          <a:xfrm>
            <a:off x="853440" y="13469426"/>
            <a:ext cx="11407715" cy="769441"/>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Methodology</a:t>
            </a:r>
          </a:p>
        </p:txBody>
      </p:sp>
      <p:sp>
        <p:nvSpPr>
          <p:cNvPr id="18" name="TextBox 17"/>
          <p:cNvSpPr txBox="1"/>
          <p:nvPr/>
        </p:nvSpPr>
        <p:spPr>
          <a:xfrm>
            <a:off x="18076606" y="4984510"/>
            <a:ext cx="7276120" cy="769441"/>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Study Area</a:t>
            </a:r>
          </a:p>
        </p:txBody>
      </p:sp>
      <p:sp>
        <p:nvSpPr>
          <p:cNvPr id="19" name="TextBox 18"/>
          <p:cNvSpPr txBox="1"/>
          <p:nvPr/>
        </p:nvSpPr>
        <p:spPr>
          <a:xfrm>
            <a:off x="12613340" y="9897620"/>
            <a:ext cx="5242112" cy="769441"/>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Earth Observations</a:t>
            </a:r>
          </a:p>
        </p:txBody>
      </p:sp>
      <p:sp>
        <p:nvSpPr>
          <p:cNvPr id="56" name="TextBox 55"/>
          <p:cNvSpPr txBox="1"/>
          <p:nvPr/>
        </p:nvSpPr>
        <p:spPr>
          <a:xfrm>
            <a:off x="16408400" y="34696400"/>
            <a:ext cx="10109200" cy="812801"/>
          </a:xfrm>
          <a:prstGeom prst="rect">
            <a:avLst/>
          </a:prstGeom>
          <a:noFill/>
        </p:spPr>
        <p:txBody>
          <a:bodyPr wrap="square" rtlCol="0" anchor="ctr">
            <a:noAutofit/>
          </a:bodyPr>
          <a:lstStyle/>
          <a:p>
            <a:pPr algn="r"/>
            <a:r>
              <a:rPr lang="en-US" sz="4000" dirty="0" smtClean="0">
                <a:solidFill>
                  <a:schemeClr val="bg1"/>
                </a:solidFill>
                <a:latin typeface="+mj-lt"/>
              </a:rPr>
              <a:t>Idaho – Pocatello | 2018</a:t>
            </a:r>
            <a:endParaRPr lang="en-US" sz="4000" dirty="0">
              <a:solidFill>
                <a:schemeClr val="bg1"/>
              </a:solidFill>
              <a:latin typeface="+mj-lt"/>
            </a:endParaRPr>
          </a:p>
        </p:txBody>
      </p:sp>
      <p:sp>
        <p:nvSpPr>
          <p:cNvPr id="57" name="TextBox 56"/>
          <p:cNvSpPr txBox="1"/>
          <p:nvPr/>
        </p:nvSpPr>
        <p:spPr>
          <a:xfrm>
            <a:off x="3522133" y="34696400"/>
            <a:ext cx="11354452" cy="795867"/>
          </a:xfrm>
          <a:prstGeom prst="rect">
            <a:avLst/>
          </a:prstGeom>
          <a:noFill/>
        </p:spPr>
        <p:txBody>
          <a:bodyPr wrap="square" rtlCol="0" anchor="ctr">
            <a:noAutofit/>
          </a:bodyPr>
          <a:lstStyle/>
          <a:p>
            <a:r>
              <a:rPr lang="en-US" sz="4000" dirty="0" smtClean="0">
                <a:solidFill>
                  <a:schemeClr val="bg1"/>
                </a:solidFill>
                <a:latin typeface="+mj-lt"/>
              </a:rPr>
              <a:t>Idaho Water Resources</a:t>
            </a:r>
            <a:endParaRPr lang="en-US" sz="4000" dirty="0">
              <a:solidFill>
                <a:schemeClr val="bg1"/>
              </a:solidFill>
              <a:latin typeface="+mj-lt"/>
            </a:endParaRPr>
          </a:p>
        </p:txBody>
      </p:sp>
      <p:sp>
        <p:nvSpPr>
          <p:cNvPr id="74" name="Subtitle"/>
          <p:cNvSpPr>
            <a:spLocks noGrp="1"/>
          </p:cNvSpPr>
          <p:nvPr>
            <p:ph type="body" sz="quarter" idx="13" hasCustomPrompt="1"/>
          </p:nvPr>
        </p:nvSpPr>
        <p:spPr>
          <a:xfrm>
            <a:off x="914400" y="419100"/>
            <a:ext cx="1722120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lgn="l"/>
            <a:r>
              <a:rPr lang="en-US" dirty="0">
                <a:solidFill>
                  <a:srgbClr val="389CC4"/>
                </a:solidFill>
              </a:rPr>
              <a:t>Estimating Soil Moisture in </a:t>
            </a:r>
            <a:r>
              <a:rPr lang="en-US" dirty="0" smtClean="0">
                <a:solidFill>
                  <a:srgbClr val="389CC4"/>
                </a:solidFill>
              </a:rPr>
              <a:t>Semiarid </a:t>
            </a:r>
            <a:r>
              <a:rPr lang="en-US" dirty="0">
                <a:solidFill>
                  <a:srgbClr val="389CC4"/>
                </a:solidFill>
              </a:rPr>
              <a:t>Sagebrush Steppe </a:t>
            </a:r>
            <a:r>
              <a:rPr lang="en-US" dirty="0" smtClean="0">
                <a:solidFill>
                  <a:srgbClr val="389CC4"/>
                </a:solidFill>
              </a:rPr>
              <a:t>Utilizing </a:t>
            </a:r>
            <a:r>
              <a:rPr lang="en-US" dirty="0">
                <a:solidFill>
                  <a:srgbClr val="389CC4"/>
                </a:solidFill>
              </a:rPr>
              <a:t>NASA Earth Observations</a:t>
            </a:r>
            <a:endParaRPr lang="en-US" dirty="0" smtClean="0">
              <a:solidFill>
                <a:srgbClr val="389CC4"/>
              </a:solidFill>
            </a:endParaRPr>
          </a:p>
        </p:txBody>
      </p:sp>
      <p:sp>
        <p:nvSpPr>
          <p:cNvPr id="40" name="TextBox 39"/>
          <p:cNvSpPr txBox="1"/>
          <p:nvPr/>
        </p:nvSpPr>
        <p:spPr>
          <a:xfrm>
            <a:off x="822960" y="27822108"/>
            <a:ext cx="8229600" cy="769441"/>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Conclusions</a:t>
            </a:r>
          </a:p>
        </p:txBody>
      </p:sp>
      <p:sp>
        <p:nvSpPr>
          <p:cNvPr id="92" name="Text Placeholder 16"/>
          <p:cNvSpPr txBox="1">
            <a:spLocks/>
          </p:cNvSpPr>
          <p:nvPr/>
        </p:nvSpPr>
        <p:spPr>
          <a:xfrm>
            <a:off x="708837" y="28704913"/>
            <a:ext cx="14624948" cy="230848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389CC4"/>
              </a:buClr>
            </a:pPr>
            <a:r>
              <a:rPr lang="en-US" sz="2400" dirty="0" smtClean="0">
                <a:solidFill>
                  <a:schemeClr val="tx1">
                    <a:lumMod val="75000"/>
                    <a:lumOff val="25000"/>
                  </a:schemeClr>
                </a:solidFill>
              </a:rPr>
              <a:t>Overall, the combined SMAP and Sentinel-1 1km soil moisture data products correlate well with </a:t>
            </a:r>
            <a:r>
              <a:rPr lang="en-US" sz="2400" i="1" dirty="0" smtClean="0">
                <a:solidFill>
                  <a:schemeClr val="tx1">
                    <a:lumMod val="75000"/>
                    <a:lumOff val="25000"/>
                  </a:schemeClr>
                </a:solidFill>
              </a:rPr>
              <a:t>in situ </a:t>
            </a:r>
            <a:r>
              <a:rPr lang="en-US" sz="2400" dirty="0" smtClean="0">
                <a:solidFill>
                  <a:schemeClr val="tx1">
                    <a:lumMod val="75000"/>
                    <a:lumOff val="25000"/>
                  </a:schemeClr>
                </a:solidFill>
              </a:rPr>
              <a:t>soil moisture measurements at high confidence levels.  </a:t>
            </a:r>
          </a:p>
          <a:p>
            <a:pPr marL="347663" indent="-347663">
              <a:buClr>
                <a:srgbClr val="389CC4"/>
              </a:buClr>
            </a:pPr>
            <a:r>
              <a:rPr lang="en-US" sz="2400" dirty="0" smtClean="0">
                <a:solidFill>
                  <a:schemeClr val="tx1">
                    <a:lumMod val="75000"/>
                    <a:lumOff val="25000"/>
                  </a:schemeClr>
                </a:solidFill>
              </a:rPr>
              <a:t>The sample sites with high uncertainty (P-values above 0.05; representing 15% of all observations) may be due to </a:t>
            </a:r>
            <a:r>
              <a:rPr lang="en-US" sz="2400" dirty="0" err="1" smtClean="0">
                <a:solidFill>
                  <a:schemeClr val="tx1">
                    <a:lumMod val="75000"/>
                    <a:lumOff val="25000"/>
                  </a:schemeClr>
                </a:solidFill>
              </a:rPr>
              <a:t>intrapixel</a:t>
            </a:r>
            <a:r>
              <a:rPr lang="en-US" sz="2400" dirty="0" smtClean="0">
                <a:solidFill>
                  <a:schemeClr val="tx1">
                    <a:lumMod val="75000"/>
                    <a:lumOff val="25000"/>
                  </a:schemeClr>
                </a:solidFill>
              </a:rPr>
              <a:t> variability, slope and elevational differences, or other regional variations. </a:t>
            </a:r>
          </a:p>
          <a:p>
            <a:pPr marL="347663" indent="-347663">
              <a:buClr>
                <a:srgbClr val="389CC4"/>
              </a:buClr>
            </a:pPr>
            <a:r>
              <a:rPr lang="en-US" sz="2400" dirty="0" smtClean="0">
                <a:solidFill>
                  <a:schemeClr val="tx1">
                    <a:lumMod val="75000"/>
                    <a:lumOff val="25000"/>
                  </a:schemeClr>
                </a:solidFill>
              </a:rPr>
              <a:t>Future studies can use these methods and incorporate evapotranspiration estimates for improved hydrologic modelling. </a:t>
            </a:r>
          </a:p>
          <a:p>
            <a:pPr marL="347663" indent="-347663">
              <a:buClr>
                <a:srgbClr val="389CC4"/>
              </a:buClr>
            </a:pPr>
            <a:endParaRPr lang="en-US" sz="2400" dirty="0">
              <a:solidFill>
                <a:schemeClr val="tx1">
                  <a:lumMod val="75000"/>
                  <a:lumOff val="25000"/>
                </a:schemeClr>
              </a:solidFill>
            </a:endParaRPr>
          </a:p>
        </p:txBody>
      </p:sp>
      <p:sp>
        <p:nvSpPr>
          <p:cNvPr id="93" name="Text Placeholder 16"/>
          <p:cNvSpPr txBox="1">
            <a:spLocks/>
          </p:cNvSpPr>
          <p:nvPr/>
        </p:nvSpPr>
        <p:spPr>
          <a:xfrm>
            <a:off x="743922" y="10681472"/>
            <a:ext cx="11714778" cy="259064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389CC4"/>
              </a:buClr>
            </a:pPr>
            <a:r>
              <a:rPr lang="en-US" sz="2500" b="1" dirty="0" smtClean="0">
                <a:solidFill>
                  <a:srgbClr val="389CC4"/>
                </a:solidFill>
              </a:rPr>
              <a:t>Evaluate</a:t>
            </a:r>
            <a:r>
              <a:rPr lang="en-US" sz="2500" dirty="0" smtClean="0">
                <a:solidFill>
                  <a:srgbClr val="7FB662"/>
                </a:solidFill>
              </a:rPr>
              <a:t> </a:t>
            </a:r>
            <a:r>
              <a:rPr lang="en-US" sz="2500" dirty="0" smtClean="0">
                <a:solidFill>
                  <a:schemeClr val="tx1">
                    <a:lumMod val="75000"/>
                    <a:lumOff val="25000"/>
                  </a:schemeClr>
                </a:solidFill>
              </a:rPr>
              <a:t>the application of enhanced SMAP soil moisture estimates for semi-arid sagebrush steppe in the Intermountain West</a:t>
            </a:r>
            <a:r>
              <a:rPr lang="en-US" sz="2500" b="1" dirty="0" smtClean="0">
                <a:solidFill>
                  <a:schemeClr val="tx1">
                    <a:lumMod val="75000"/>
                    <a:lumOff val="25000"/>
                  </a:schemeClr>
                </a:solidFill>
              </a:rPr>
              <a:t> </a:t>
            </a:r>
          </a:p>
          <a:p>
            <a:pPr marL="347663" indent="-347663" algn="just">
              <a:buClr>
                <a:srgbClr val="389CC4"/>
              </a:buClr>
            </a:pPr>
            <a:r>
              <a:rPr lang="en-US" sz="2500" b="1" dirty="0" smtClean="0">
                <a:solidFill>
                  <a:srgbClr val="389CC4"/>
                </a:solidFill>
              </a:rPr>
              <a:t>Validate</a:t>
            </a:r>
            <a:r>
              <a:rPr lang="en-US" sz="2500" dirty="0" smtClean="0">
                <a:solidFill>
                  <a:srgbClr val="7FB662"/>
                </a:solidFill>
              </a:rPr>
              <a:t> </a:t>
            </a:r>
            <a:r>
              <a:rPr lang="en-US" sz="2500" dirty="0" smtClean="0">
                <a:solidFill>
                  <a:schemeClr val="tx1">
                    <a:lumMod val="75000"/>
                    <a:lumOff val="25000"/>
                  </a:schemeClr>
                </a:solidFill>
              </a:rPr>
              <a:t>Sentinel-1 enhanced SMAP maps against </a:t>
            </a:r>
            <a:r>
              <a:rPr lang="en-US" sz="2500" i="1" dirty="0" smtClean="0">
                <a:solidFill>
                  <a:schemeClr val="tx1">
                    <a:lumMod val="75000"/>
                    <a:lumOff val="25000"/>
                  </a:schemeClr>
                </a:solidFill>
              </a:rPr>
              <a:t>in situ</a:t>
            </a:r>
            <a:r>
              <a:rPr lang="en-US" sz="2500" dirty="0" smtClean="0">
                <a:solidFill>
                  <a:schemeClr val="tx1">
                    <a:lumMod val="75000"/>
                    <a:lumOff val="25000"/>
                  </a:schemeClr>
                </a:solidFill>
              </a:rPr>
              <a:t> soil moisture measurements, precipitation maps, and vegetation indices</a:t>
            </a:r>
            <a:endParaRPr lang="en-US" sz="2500" b="1" dirty="0" smtClean="0">
              <a:solidFill>
                <a:schemeClr val="tx1">
                  <a:lumMod val="75000"/>
                  <a:lumOff val="25000"/>
                </a:schemeClr>
              </a:solidFill>
            </a:endParaRPr>
          </a:p>
          <a:p>
            <a:pPr marL="347663" indent="-347663" algn="just">
              <a:buClr>
                <a:srgbClr val="389CC4"/>
              </a:buClr>
            </a:pPr>
            <a:r>
              <a:rPr lang="en-US" sz="2500" b="1" dirty="0" smtClean="0">
                <a:solidFill>
                  <a:srgbClr val="389CC4"/>
                </a:solidFill>
              </a:rPr>
              <a:t>Develop</a:t>
            </a:r>
            <a:r>
              <a:rPr lang="en-US" sz="2500" dirty="0" smtClean="0">
                <a:solidFill>
                  <a:srgbClr val="7FB662"/>
                </a:solidFill>
              </a:rPr>
              <a:t> </a:t>
            </a:r>
            <a:r>
              <a:rPr lang="en-US" sz="2500" dirty="0" smtClean="0">
                <a:solidFill>
                  <a:schemeClr val="tx1">
                    <a:lumMod val="75000"/>
                    <a:lumOff val="25000"/>
                  </a:schemeClr>
                </a:solidFill>
              </a:rPr>
              <a:t>a replicable workflow/methodology to access SMAP measurements, perform comparisons to other indices, and output useful maps and statistics</a:t>
            </a:r>
            <a:endParaRPr lang="en-US" sz="2500" b="1" dirty="0" smtClean="0">
              <a:solidFill>
                <a:schemeClr val="tx1">
                  <a:lumMod val="75000"/>
                  <a:lumOff val="25000"/>
                </a:schemeClr>
              </a:solidFill>
            </a:endParaRPr>
          </a:p>
          <a:p>
            <a:pPr marL="347663" indent="-347663" algn="just">
              <a:buClr>
                <a:srgbClr val="389CC4"/>
              </a:buClr>
            </a:pPr>
            <a:endParaRPr lang="en-US" sz="2500" b="1" dirty="0" smtClean="0">
              <a:solidFill>
                <a:schemeClr val="tx1">
                  <a:lumMod val="75000"/>
                  <a:lumOff val="25000"/>
                </a:schemeClr>
              </a:solidFill>
            </a:endParaRPr>
          </a:p>
        </p:txBody>
      </p:sp>
      <p:sp>
        <p:nvSpPr>
          <p:cNvPr id="16" name="TextBox 15"/>
          <p:cNvSpPr txBox="1"/>
          <p:nvPr/>
        </p:nvSpPr>
        <p:spPr>
          <a:xfrm>
            <a:off x="805878" y="9897620"/>
            <a:ext cx="8229600" cy="769441"/>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Objectives</a:t>
            </a:r>
          </a:p>
        </p:txBody>
      </p:sp>
      <p:sp>
        <p:nvSpPr>
          <p:cNvPr id="46" name="TextBox 45"/>
          <p:cNvSpPr txBox="1"/>
          <p:nvPr/>
        </p:nvSpPr>
        <p:spPr>
          <a:xfrm>
            <a:off x="15367821" y="27847051"/>
            <a:ext cx="10670516" cy="769441"/>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Team Members</a:t>
            </a:r>
          </a:p>
        </p:txBody>
      </p:sp>
      <p:sp>
        <p:nvSpPr>
          <p:cNvPr id="48" name="Text Placeholder 16"/>
          <p:cNvSpPr txBox="1">
            <a:spLocks/>
          </p:cNvSpPr>
          <p:nvPr/>
        </p:nvSpPr>
        <p:spPr>
          <a:xfrm>
            <a:off x="15489354" y="30726143"/>
            <a:ext cx="201168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000" dirty="0" smtClean="0">
                <a:solidFill>
                  <a:schemeClr val="tx1">
                    <a:lumMod val="75000"/>
                    <a:lumOff val="25000"/>
                  </a:schemeClr>
                </a:solidFill>
              </a:rPr>
              <a:t>Ian Lauer</a:t>
            </a:r>
          </a:p>
          <a:p>
            <a:pPr algn="ctr">
              <a:lnSpc>
                <a:spcPct val="100000"/>
              </a:lnSpc>
              <a:spcBef>
                <a:spcPts val="0"/>
              </a:spcBef>
            </a:pPr>
            <a:r>
              <a:rPr lang="en-US" sz="2000" dirty="0" smtClean="0">
                <a:solidFill>
                  <a:schemeClr val="tx1">
                    <a:lumMod val="75000"/>
                    <a:lumOff val="25000"/>
                  </a:schemeClr>
                </a:solidFill>
              </a:rPr>
              <a:t>Project Lead</a:t>
            </a:r>
          </a:p>
        </p:txBody>
      </p:sp>
      <p:sp>
        <p:nvSpPr>
          <p:cNvPr id="51" name="Text Placeholder 16"/>
          <p:cNvSpPr txBox="1">
            <a:spLocks/>
          </p:cNvSpPr>
          <p:nvPr/>
        </p:nvSpPr>
        <p:spPr>
          <a:xfrm>
            <a:off x="17733485" y="30726143"/>
            <a:ext cx="1970954"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dirty="0" smtClean="0">
                <a:solidFill>
                  <a:schemeClr val="tx1">
                    <a:lumMod val="75000"/>
                    <a:lumOff val="25000"/>
                  </a:schemeClr>
                </a:solidFill>
              </a:rPr>
              <a:t>Dane Coats</a:t>
            </a:r>
          </a:p>
        </p:txBody>
      </p:sp>
      <p:sp>
        <p:nvSpPr>
          <p:cNvPr id="53" name="Text Placeholder 16"/>
          <p:cNvSpPr txBox="1">
            <a:spLocks/>
          </p:cNvSpPr>
          <p:nvPr/>
        </p:nvSpPr>
        <p:spPr>
          <a:xfrm>
            <a:off x="20012977" y="30726143"/>
            <a:ext cx="1792224"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dirty="0" smtClean="0">
                <a:solidFill>
                  <a:schemeClr val="tx1">
                    <a:lumMod val="75000"/>
                    <a:lumOff val="25000"/>
                  </a:schemeClr>
                </a:solidFill>
              </a:rPr>
              <a:t>Leah Kucera</a:t>
            </a:r>
          </a:p>
        </p:txBody>
      </p:sp>
      <p:sp>
        <p:nvSpPr>
          <p:cNvPr id="55" name="Text Placeholder 16"/>
          <p:cNvSpPr txBox="1">
            <a:spLocks/>
          </p:cNvSpPr>
          <p:nvPr/>
        </p:nvSpPr>
        <p:spPr>
          <a:xfrm>
            <a:off x="22286587" y="30726143"/>
            <a:ext cx="2048256"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dirty="0" smtClean="0">
                <a:solidFill>
                  <a:schemeClr val="tx1">
                    <a:lumMod val="75000"/>
                    <a:lumOff val="25000"/>
                  </a:schemeClr>
                </a:solidFill>
              </a:rPr>
              <a:t>Zach </a:t>
            </a:r>
            <a:r>
              <a:rPr lang="en-US" sz="2000" dirty="0" err="1" smtClean="0">
                <a:solidFill>
                  <a:schemeClr val="tx1">
                    <a:lumMod val="75000"/>
                    <a:lumOff val="25000"/>
                  </a:schemeClr>
                </a:solidFill>
              </a:rPr>
              <a:t>Sforzo</a:t>
            </a:r>
            <a:endParaRPr lang="en-US" sz="2000" dirty="0" smtClean="0">
              <a:solidFill>
                <a:schemeClr val="tx1">
                  <a:lumMod val="75000"/>
                  <a:lumOff val="25000"/>
                </a:schemeClr>
              </a:solidFill>
            </a:endParaRPr>
          </a:p>
        </p:txBody>
      </p:sp>
      <p:sp>
        <p:nvSpPr>
          <p:cNvPr id="62" name="Text Placeholder 16"/>
          <p:cNvSpPr txBox="1">
            <a:spLocks/>
          </p:cNvSpPr>
          <p:nvPr/>
        </p:nvSpPr>
        <p:spPr>
          <a:xfrm>
            <a:off x="24505333" y="30726143"/>
            <a:ext cx="2066544"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dirty="0" smtClean="0">
                <a:solidFill>
                  <a:schemeClr val="tx1">
                    <a:lumMod val="75000"/>
                    <a:lumOff val="25000"/>
                  </a:schemeClr>
                </a:solidFill>
              </a:rPr>
              <a:t>Madison </a:t>
            </a:r>
            <a:r>
              <a:rPr lang="en-US" sz="2000" dirty="0" err="1" smtClean="0">
                <a:solidFill>
                  <a:schemeClr val="tx1">
                    <a:lumMod val="75000"/>
                    <a:lumOff val="25000"/>
                  </a:schemeClr>
                </a:solidFill>
              </a:rPr>
              <a:t>Broddle</a:t>
            </a:r>
            <a:endParaRPr lang="en-US" sz="2000" dirty="0" smtClean="0">
              <a:solidFill>
                <a:schemeClr val="tx1">
                  <a:lumMod val="75000"/>
                  <a:lumOff val="25000"/>
                </a:schemeClr>
              </a:solidFill>
            </a:endParaRPr>
          </a:p>
        </p:txBody>
      </p:sp>
      <p:sp>
        <p:nvSpPr>
          <p:cNvPr id="21" name="TextBox 20"/>
          <p:cNvSpPr txBox="1"/>
          <p:nvPr/>
        </p:nvSpPr>
        <p:spPr>
          <a:xfrm>
            <a:off x="830885" y="31337632"/>
            <a:ext cx="9292719" cy="769441"/>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Partners &amp; Acknowledgements</a:t>
            </a:r>
          </a:p>
        </p:txBody>
      </p:sp>
      <p:grpSp>
        <p:nvGrpSpPr>
          <p:cNvPr id="59" name="Group 58"/>
          <p:cNvGrpSpPr/>
          <p:nvPr/>
        </p:nvGrpSpPr>
        <p:grpSpPr>
          <a:xfrm>
            <a:off x="19877339" y="28685129"/>
            <a:ext cx="2057404" cy="2046184"/>
            <a:chOff x="18956598" y="30731395"/>
            <a:chExt cx="2057404" cy="2046184"/>
          </a:xfrm>
        </p:grpSpPr>
        <p:pic>
          <p:nvPicPr>
            <p:cNvPr id="89" name="Pictur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6598" y="30731395"/>
              <a:ext cx="2057404" cy="2046184"/>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60815" y="30961023"/>
              <a:ext cx="1648971" cy="1645923"/>
            </a:xfrm>
            <a:prstGeom prst="rect">
              <a:avLst/>
            </a:prstGeom>
          </p:spPr>
        </p:pic>
      </p:grpSp>
      <p:grpSp>
        <p:nvGrpSpPr>
          <p:cNvPr id="69" name="Group 68"/>
          <p:cNvGrpSpPr/>
          <p:nvPr/>
        </p:nvGrpSpPr>
        <p:grpSpPr>
          <a:xfrm>
            <a:off x="24492307" y="28685129"/>
            <a:ext cx="2057404" cy="2046184"/>
            <a:chOff x="23919870" y="30718214"/>
            <a:chExt cx="2057404" cy="2046184"/>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19870" y="30718214"/>
              <a:ext cx="2057404" cy="2046184"/>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24087" y="30918345"/>
              <a:ext cx="1648971" cy="1645923"/>
            </a:xfrm>
            <a:prstGeom prst="rect">
              <a:avLst/>
            </a:prstGeom>
          </p:spPr>
        </p:pic>
      </p:grpSp>
      <p:grpSp>
        <p:nvGrpSpPr>
          <p:cNvPr id="54" name="Group 53"/>
          <p:cNvGrpSpPr/>
          <p:nvPr/>
        </p:nvGrpSpPr>
        <p:grpSpPr>
          <a:xfrm>
            <a:off x="17676333" y="28685129"/>
            <a:ext cx="2057404" cy="2046184"/>
            <a:chOff x="16429154" y="30740131"/>
            <a:chExt cx="2057404" cy="2046184"/>
          </a:xfrm>
        </p:grpSpPr>
        <p:pic>
          <p:nvPicPr>
            <p:cNvPr id="88" name="Picture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29154" y="30740131"/>
              <a:ext cx="2057404" cy="2046184"/>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34895" y="30968235"/>
              <a:ext cx="1645923" cy="1648971"/>
            </a:xfrm>
            <a:prstGeom prst="rect">
              <a:avLst/>
            </a:prstGeom>
          </p:spPr>
        </p:pic>
      </p:grpSp>
      <p:grpSp>
        <p:nvGrpSpPr>
          <p:cNvPr id="52" name="Group 51"/>
          <p:cNvGrpSpPr/>
          <p:nvPr/>
        </p:nvGrpSpPr>
        <p:grpSpPr>
          <a:xfrm>
            <a:off x="15453506" y="28685129"/>
            <a:ext cx="2057404" cy="2046184"/>
            <a:chOff x="13966665" y="30740131"/>
            <a:chExt cx="2057404" cy="2046184"/>
          </a:xfrm>
        </p:grpSpPr>
        <p:pic>
          <p:nvPicPr>
            <p:cNvPr id="90" name="Picture 8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66665" y="30740131"/>
              <a:ext cx="2057404" cy="2046184"/>
            </a:xfrm>
            <a:prstGeom prst="rect">
              <a:avLst/>
            </a:prstGeom>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72406" y="30938738"/>
              <a:ext cx="1645923" cy="1648971"/>
            </a:xfrm>
            <a:prstGeom prst="rect">
              <a:avLst/>
            </a:prstGeom>
          </p:spPr>
        </p:pic>
      </p:grpSp>
      <p:grpSp>
        <p:nvGrpSpPr>
          <p:cNvPr id="72" name="Group 71"/>
          <p:cNvGrpSpPr/>
          <p:nvPr/>
        </p:nvGrpSpPr>
        <p:grpSpPr>
          <a:xfrm>
            <a:off x="22226387" y="28685129"/>
            <a:ext cx="2057404" cy="2046184"/>
            <a:chOff x="21527998" y="30718214"/>
            <a:chExt cx="2057404" cy="2046184"/>
          </a:xfrm>
        </p:grpSpPr>
        <p:pic>
          <p:nvPicPr>
            <p:cNvPr id="91" name="Picture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27998" y="30718214"/>
              <a:ext cx="2057404" cy="2046184"/>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33739" y="30918345"/>
              <a:ext cx="1645923" cy="1645923"/>
            </a:xfrm>
            <a:prstGeom prst="rect">
              <a:avLst/>
            </a:prstGeom>
          </p:spPr>
        </p:pic>
      </p:grpSp>
      <p:pic>
        <p:nvPicPr>
          <p:cNvPr id="106" name="Picture 10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871016">
            <a:off x="13157212" y="11023653"/>
            <a:ext cx="1441542" cy="1583939"/>
          </a:xfrm>
          <a:prstGeom prst="rect">
            <a:avLst/>
          </a:prstGeom>
        </p:spPr>
      </p:pic>
      <p:pic>
        <p:nvPicPr>
          <p:cNvPr id="108" name="Picture 10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28432">
            <a:off x="13664091" y="12175829"/>
            <a:ext cx="1827399" cy="1179184"/>
          </a:xfrm>
          <a:prstGeom prst="rect">
            <a:avLst/>
          </a:prstGeom>
        </p:spPr>
      </p:pic>
      <p:sp>
        <p:nvSpPr>
          <p:cNvPr id="112" name="Text Placeholder 3"/>
          <p:cNvSpPr txBox="1">
            <a:spLocks/>
          </p:cNvSpPr>
          <p:nvPr/>
        </p:nvSpPr>
        <p:spPr>
          <a:xfrm>
            <a:off x="13146247" y="12906156"/>
            <a:ext cx="1607115" cy="356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3289B4"/>
              </a:buClr>
            </a:pPr>
            <a:r>
              <a:rPr lang="en-US" dirty="0">
                <a:latin typeface="+mj-lt"/>
              </a:rPr>
              <a:t>Sentinel-1</a:t>
            </a:r>
          </a:p>
        </p:txBody>
      </p:sp>
      <p:sp>
        <p:nvSpPr>
          <p:cNvPr id="113" name="Text Placeholder 3"/>
          <p:cNvSpPr txBox="1">
            <a:spLocks/>
          </p:cNvSpPr>
          <p:nvPr/>
        </p:nvSpPr>
        <p:spPr>
          <a:xfrm>
            <a:off x="12598573" y="10887803"/>
            <a:ext cx="1127632" cy="3299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200"/>
              </a:spcBef>
              <a:buClr>
                <a:srgbClr val="3289B4"/>
              </a:buClr>
            </a:pPr>
            <a:r>
              <a:rPr lang="en-US" dirty="0" smtClean="0">
                <a:latin typeface="+mj-lt"/>
              </a:rPr>
              <a:t>SMAP</a:t>
            </a:r>
          </a:p>
        </p:txBody>
      </p:sp>
      <p:grpSp>
        <p:nvGrpSpPr>
          <p:cNvPr id="27" name="Group 26"/>
          <p:cNvGrpSpPr/>
          <p:nvPr/>
        </p:nvGrpSpPr>
        <p:grpSpPr>
          <a:xfrm>
            <a:off x="914400" y="31983284"/>
            <a:ext cx="10954512" cy="1544716"/>
            <a:chOff x="914400" y="32001572"/>
            <a:chExt cx="10954512" cy="1544716"/>
          </a:xfrm>
        </p:grpSpPr>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48916" y="32125554"/>
              <a:ext cx="1119996" cy="1333328"/>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6800" y="32450842"/>
              <a:ext cx="2953216" cy="902208"/>
            </a:xfrm>
            <a:prstGeom prst="rect">
              <a:avLst/>
            </a:prstGeom>
          </p:spPr>
        </p:pic>
        <p:pic>
          <p:nvPicPr>
            <p:cNvPr id="20" name="Picture 19"/>
            <p:cNvPicPr>
              <a:picLocks noChangeAspect="1"/>
            </p:cNvPicPr>
            <p:nvPr/>
          </p:nvPicPr>
          <p:blipFill rotWithShape="1">
            <a:blip r:embed="rId13"/>
            <a:srcRect l="19020" r="14320" b="9301"/>
            <a:stretch/>
          </p:blipFill>
          <p:spPr>
            <a:xfrm>
              <a:off x="8176982" y="32001572"/>
              <a:ext cx="2289666" cy="1544716"/>
            </a:xfrm>
            <a:prstGeom prst="rect">
              <a:avLst/>
            </a:prstGeom>
          </p:spPr>
        </p:pic>
        <p:grpSp>
          <p:nvGrpSpPr>
            <p:cNvPr id="22" name="Group 21"/>
            <p:cNvGrpSpPr/>
            <p:nvPr/>
          </p:nvGrpSpPr>
          <p:grpSpPr>
            <a:xfrm>
              <a:off x="914400" y="32308124"/>
              <a:ext cx="3865628" cy="1187644"/>
              <a:chOff x="13716000" y="32039099"/>
              <a:chExt cx="4885862" cy="1501094"/>
            </a:xfrm>
          </p:grpSpPr>
          <p:pic>
            <p:nvPicPr>
              <p:cNvPr id="9" name="Picture 8"/>
              <p:cNvPicPr>
                <a:picLocks noChangeAspect="1"/>
              </p:cNvPicPr>
              <p:nvPr/>
            </p:nvPicPr>
            <p:blipFill rotWithShape="1">
              <a:blip r:embed="rId14" cstate="print">
                <a:extLst>
                  <a:ext uri="{28A0092B-C50C-407E-A947-70E740481C1C}">
                    <a14:useLocalDpi xmlns:a14="http://schemas.microsoft.com/office/drawing/2010/main" val="0"/>
                  </a:ext>
                </a:extLst>
              </a:blip>
              <a:srcRect l="48527" b="11487"/>
              <a:stretch/>
            </p:blipFill>
            <p:spPr>
              <a:xfrm>
                <a:off x="15936663" y="32063861"/>
                <a:ext cx="2665199" cy="1458043"/>
              </a:xfrm>
              <a:prstGeom prst="rect">
                <a:avLst/>
              </a:prstGeom>
            </p:spPr>
          </p:pic>
          <p:pic>
            <p:nvPicPr>
              <p:cNvPr id="23" name="Picture 22"/>
              <p:cNvPicPr>
                <a:picLocks noChangeAspect="1"/>
              </p:cNvPicPr>
              <p:nvPr/>
            </p:nvPicPr>
            <p:blipFill rotWithShape="1">
              <a:blip r:embed="rId15"/>
              <a:srcRect r="58453" b="8807"/>
              <a:stretch/>
            </p:blipFill>
            <p:spPr>
              <a:xfrm>
                <a:off x="13716000" y="32039099"/>
                <a:ext cx="2150469" cy="1501094"/>
              </a:xfrm>
              <a:prstGeom prst="rect">
                <a:avLst/>
              </a:prstGeom>
            </p:spPr>
          </p:pic>
        </p:grpSp>
      </p:grpSp>
      <p:sp>
        <p:nvSpPr>
          <p:cNvPr id="87" name="Text Box 2"/>
          <p:cNvSpPr txBox="1">
            <a:spLocks noChangeArrowheads="1"/>
          </p:cNvSpPr>
          <p:nvPr/>
        </p:nvSpPr>
        <p:spPr bwMode="auto">
          <a:xfrm>
            <a:off x="18644999" y="12395909"/>
            <a:ext cx="1256522" cy="35538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effectLst/>
                <a:latin typeface="Century Gothic" panose="020B0502020202020204" pitchFamily="34" charset="0"/>
                <a:ea typeface="Calibri" panose="020F0502020204030204" pitchFamily="34" charset="0"/>
                <a:cs typeface="Times New Roman" panose="02020603050405020304" pitchFamily="18" charset="0"/>
              </a:rPr>
              <a:t>Kilometers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4" name="Text Box 2"/>
          <p:cNvSpPr txBox="1">
            <a:spLocks noChangeArrowheads="1"/>
          </p:cNvSpPr>
          <p:nvPr/>
        </p:nvSpPr>
        <p:spPr bwMode="auto">
          <a:xfrm>
            <a:off x="18649257" y="12650196"/>
            <a:ext cx="1865745" cy="660838"/>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Soil Moisture Validation Sites</a:t>
            </a:r>
          </a:p>
        </p:txBody>
      </p:sp>
      <p:sp>
        <p:nvSpPr>
          <p:cNvPr id="95" name="Text Box 2"/>
          <p:cNvSpPr txBox="1">
            <a:spLocks noChangeArrowheads="1"/>
          </p:cNvSpPr>
          <p:nvPr/>
        </p:nvSpPr>
        <p:spPr bwMode="auto">
          <a:xfrm>
            <a:off x="21306603" y="12650196"/>
            <a:ext cx="1373290" cy="62191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Stream Network</a:t>
            </a:r>
          </a:p>
          <a:p>
            <a:pPr marL="0" marR="0">
              <a:lnSpc>
                <a:spcPct val="107000"/>
              </a:lnSpc>
              <a:spcBef>
                <a:spcPts val="0"/>
              </a:spcBef>
              <a:spcAft>
                <a:spcPts val="800"/>
              </a:spcAft>
            </a:pPr>
            <a:r>
              <a:rPr lang="en-US" sz="180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 </a:t>
            </a:r>
          </a:p>
        </p:txBody>
      </p:sp>
      <p:pic>
        <p:nvPicPr>
          <p:cNvPr id="96" name="Picture 95"/>
          <p:cNvPicPr>
            <a:picLocks noChangeAspect="1"/>
          </p:cNvPicPr>
          <p:nvPr/>
        </p:nvPicPr>
        <p:blipFill>
          <a:blip r:embed="rId16">
            <a:extLst>
              <a:ext uri="{28A0092B-C50C-407E-A947-70E740481C1C}">
                <a14:useLocalDpi xmlns:a14="http://schemas.microsoft.com/office/drawing/2010/main" val="0"/>
              </a:ext>
            </a:extLst>
          </a:blip>
          <a:stretch>
            <a:fillRect/>
          </a:stretch>
        </p:blipFill>
        <p:spPr bwMode="auto">
          <a:xfrm>
            <a:off x="18270075" y="12750606"/>
            <a:ext cx="369454" cy="369454"/>
          </a:xfrm>
          <a:prstGeom prst="rect">
            <a:avLst/>
          </a:prstGeom>
          <a:noFill/>
          <a:ln>
            <a:noFill/>
          </a:ln>
        </p:spPr>
      </p:pic>
      <p:sp>
        <p:nvSpPr>
          <p:cNvPr id="97" name="Text Box 2"/>
          <p:cNvSpPr txBox="1">
            <a:spLocks noChangeArrowheads="1"/>
          </p:cNvSpPr>
          <p:nvPr/>
        </p:nvSpPr>
        <p:spPr bwMode="auto">
          <a:xfrm>
            <a:off x="20651022" y="12903817"/>
            <a:ext cx="609497" cy="63028"/>
          </a:xfrm>
          <a:prstGeom prst="rect">
            <a:avLst/>
          </a:prstGeom>
          <a:solidFill>
            <a:srgbClr val="4FD1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entury Gothic" panose="020B0502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8" name="Picture 97"/>
          <p:cNvPicPr>
            <a:picLocks noChangeAspect="1"/>
          </p:cNvPicPr>
          <p:nvPr/>
        </p:nvPicPr>
        <p:blipFill>
          <a:blip r:embed="rId17">
            <a:extLst>
              <a:ext uri="{28A0092B-C50C-407E-A947-70E740481C1C}">
                <a14:useLocalDpi xmlns:a14="http://schemas.microsoft.com/office/drawing/2010/main" val="0"/>
              </a:ext>
            </a:extLst>
          </a:blip>
          <a:stretch>
            <a:fillRect/>
          </a:stretch>
        </p:blipFill>
        <p:spPr bwMode="auto">
          <a:xfrm>
            <a:off x="22802159" y="9204996"/>
            <a:ext cx="4276407" cy="4276408"/>
          </a:xfrm>
          <a:prstGeom prst="rect">
            <a:avLst/>
          </a:prstGeom>
          <a:noFill/>
          <a:ln>
            <a:noFill/>
          </a:ln>
          <a:extLst>
            <a:ext uri="{53640926-AAD7-44D8-BBD7-CCE9431645EC}">
              <a14:shadowObscured xmlns:a14="http://schemas.microsoft.com/office/drawing/2010/main"/>
            </a:ext>
          </a:extLst>
        </p:spPr>
      </p:pic>
      <p:sp>
        <p:nvSpPr>
          <p:cNvPr id="84" name="Text Box 2"/>
          <p:cNvSpPr txBox="1">
            <a:spLocks noChangeArrowheads="1"/>
          </p:cNvSpPr>
          <p:nvPr/>
        </p:nvSpPr>
        <p:spPr bwMode="auto">
          <a:xfrm>
            <a:off x="23163874" y="12650197"/>
            <a:ext cx="2897500" cy="595589"/>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Reynolds </a:t>
            </a:r>
            <a:r>
              <a:rPr lang="en-US" sz="1600" dirty="0" smtClean="0">
                <a:solidFill>
                  <a:schemeClr val="tx1">
                    <a:lumMod val="75000"/>
                    <a:lumOff val="25000"/>
                  </a:schemeClr>
                </a:solidFill>
                <a:effectLst/>
                <a:latin typeface="+mj-lt"/>
                <a:ea typeface="Calibri" panose="020F0502020204030204" pitchFamily="34" charset="0"/>
                <a:cs typeface="Times New Roman" panose="02020603050405020304" pitchFamily="18" charset="0"/>
              </a:rPr>
              <a:t>Creek Experimental </a:t>
            </a:r>
            <a:r>
              <a:rPr lang="en-US" sz="1600" dirty="0">
                <a:solidFill>
                  <a:schemeClr val="tx1">
                    <a:lumMod val="75000"/>
                    <a:lumOff val="25000"/>
                  </a:schemeClr>
                </a:solidFill>
                <a:effectLst/>
                <a:latin typeface="+mj-lt"/>
                <a:ea typeface="Calibri" panose="020F0502020204030204" pitchFamily="34" charset="0"/>
                <a:cs typeface="Times New Roman" panose="02020603050405020304" pitchFamily="18" charset="0"/>
              </a:rPr>
              <a:t>Watershed</a:t>
            </a:r>
          </a:p>
        </p:txBody>
      </p:sp>
      <p:sp>
        <p:nvSpPr>
          <p:cNvPr id="85" name="Text Box 2"/>
          <p:cNvSpPr txBox="1">
            <a:spLocks noChangeArrowheads="1"/>
          </p:cNvSpPr>
          <p:nvPr/>
        </p:nvSpPr>
        <p:spPr bwMode="auto">
          <a:xfrm>
            <a:off x="22745707" y="12777175"/>
            <a:ext cx="338449" cy="316314"/>
          </a:xfrm>
          <a:prstGeom prst="rect">
            <a:avLst/>
          </a:prstGeom>
          <a:solidFill>
            <a:srgbClr val="FF0000">
              <a:alpha val="45098"/>
            </a:srgbClr>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effectLst/>
                <a:latin typeface="Century Gothic" panose="020B0502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24998093" y="11833055"/>
            <a:ext cx="184150" cy="1973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 name="Picture 13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7573288">
            <a:off x="16413505" y="11864525"/>
            <a:ext cx="1892893" cy="1203233"/>
          </a:xfrm>
          <a:prstGeom prst="rect">
            <a:avLst/>
          </a:prstGeom>
        </p:spPr>
      </p:pic>
      <p:pic>
        <p:nvPicPr>
          <p:cNvPr id="135" name="Picture 4" descr="http://www.devpedia.developexchange.com/dp/images/9/91/05_Terra.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6954097">
            <a:off x="15064824" y="11236523"/>
            <a:ext cx="1329415" cy="1270863"/>
          </a:xfrm>
          <a:prstGeom prst="rect">
            <a:avLst/>
          </a:prstGeom>
          <a:noFill/>
          <a:extLst>
            <a:ext uri="{909E8E84-426E-40DD-AFC4-6F175D3DCCD1}">
              <a14:hiddenFill xmlns:a14="http://schemas.microsoft.com/office/drawing/2010/main">
                <a:solidFill>
                  <a:srgbClr val="FFFFFF"/>
                </a:solidFill>
              </a14:hiddenFill>
            </a:ext>
          </a:extLst>
        </p:spPr>
      </p:pic>
      <p:sp>
        <p:nvSpPr>
          <p:cNvPr id="136" name="Text Placeholder 3"/>
          <p:cNvSpPr txBox="1">
            <a:spLocks/>
          </p:cNvSpPr>
          <p:nvPr/>
        </p:nvSpPr>
        <p:spPr>
          <a:xfrm>
            <a:off x="16395870" y="11806269"/>
            <a:ext cx="1030001" cy="4064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200"/>
              </a:spcBef>
              <a:buClr>
                <a:srgbClr val="3289B4"/>
              </a:buClr>
            </a:pPr>
            <a:r>
              <a:rPr lang="en-US" dirty="0">
                <a:latin typeface="+mj-lt"/>
              </a:rPr>
              <a:t>GPM</a:t>
            </a:r>
          </a:p>
        </p:txBody>
      </p:sp>
      <p:sp>
        <p:nvSpPr>
          <p:cNvPr id="137" name="Text Placeholder 3"/>
          <p:cNvSpPr txBox="1">
            <a:spLocks/>
          </p:cNvSpPr>
          <p:nvPr/>
        </p:nvSpPr>
        <p:spPr>
          <a:xfrm>
            <a:off x="15011400" y="10872603"/>
            <a:ext cx="2037283" cy="4256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200"/>
              </a:spcBef>
              <a:buClr>
                <a:srgbClr val="3289B4"/>
              </a:buClr>
            </a:pPr>
            <a:r>
              <a:rPr lang="en-US" dirty="0">
                <a:latin typeface="+mj-lt"/>
              </a:rPr>
              <a:t>Terra MODIS</a:t>
            </a:r>
          </a:p>
        </p:txBody>
      </p:sp>
      <p:grpSp>
        <p:nvGrpSpPr>
          <p:cNvPr id="8" name="Group 7"/>
          <p:cNvGrpSpPr/>
          <p:nvPr/>
        </p:nvGrpSpPr>
        <p:grpSpPr>
          <a:xfrm>
            <a:off x="-2035270" y="13827607"/>
            <a:ext cx="28552873" cy="2867566"/>
            <a:chOff x="-388652" y="13946065"/>
            <a:chExt cx="14087350" cy="2867566"/>
          </a:xfrm>
        </p:grpSpPr>
        <p:sp>
          <p:nvSpPr>
            <p:cNvPr id="39" name="TextBox 38"/>
            <p:cNvSpPr txBox="1"/>
            <p:nvPr/>
          </p:nvSpPr>
          <p:spPr>
            <a:xfrm>
              <a:off x="-388652" y="14618560"/>
              <a:ext cx="2963295" cy="830997"/>
            </a:xfrm>
            <a:prstGeom prst="rect">
              <a:avLst/>
            </a:prstGeom>
          </p:spPr>
          <p:txBody>
            <a:bodyPr wrap="square" numCol="1" spcCol="640080" rtlCol="0">
              <a:spAutoFit/>
            </a:bodyPr>
            <a:lstStyle/>
            <a:p>
              <a:pPr algn="r"/>
              <a:r>
                <a:rPr lang="en-US" sz="2400" b="1" i="1" dirty="0" smtClean="0">
                  <a:solidFill>
                    <a:schemeClr val="tx1">
                      <a:lumMod val="75000"/>
                      <a:lumOff val="25000"/>
                    </a:schemeClr>
                  </a:solidFill>
                </a:rPr>
                <a:t>In situ </a:t>
              </a:r>
              <a:r>
                <a:rPr lang="en-US" sz="2400" b="1" dirty="0">
                  <a:solidFill>
                    <a:schemeClr val="tx1">
                      <a:lumMod val="75000"/>
                      <a:lumOff val="25000"/>
                    </a:schemeClr>
                  </a:solidFill>
                </a:rPr>
                <a:t>s</a:t>
              </a:r>
              <a:r>
                <a:rPr lang="en-US" sz="2400" b="1" dirty="0" smtClean="0">
                  <a:solidFill>
                    <a:schemeClr val="tx1">
                      <a:lumMod val="75000"/>
                      <a:lumOff val="25000"/>
                    </a:schemeClr>
                  </a:solidFill>
                </a:rPr>
                <a:t>oil </a:t>
              </a:r>
              <a:r>
                <a:rPr lang="en-US" sz="2400" b="1" dirty="0">
                  <a:solidFill>
                    <a:schemeClr val="tx1">
                      <a:lumMod val="75000"/>
                      <a:lumOff val="25000"/>
                    </a:schemeClr>
                  </a:solidFill>
                </a:rPr>
                <a:t>m</a:t>
              </a:r>
              <a:r>
                <a:rPr lang="en-US" sz="2400" b="1" dirty="0" smtClean="0">
                  <a:solidFill>
                    <a:schemeClr val="tx1">
                      <a:lumMod val="75000"/>
                      <a:lumOff val="25000"/>
                    </a:schemeClr>
                  </a:solidFill>
                </a:rPr>
                <a:t>oisture,</a:t>
              </a:r>
            </a:p>
            <a:p>
              <a:pPr algn="r"/>
              <a:r>
                <a:rPr lang="en-US" sz="2400" b="1" dirty="0" smtClean="0">
                  <a:solidFill>
                    <a:schemeClr val="tx1">
                      <a:lumMod val="75000"/>
                      <a:lumOff val="25000"/>
                    </a:schemeClr>
                  </a:solidFill>
                </a:rPr>
                <a:t>GPM, NDVI</a:t>
              </a:r>
              <a:endParaRPr lang="en-US" sz="2400" b="1" dirty="0">
                <a:solidFill>
                  <a:schemeClr val="tx1">
                    <a:lumMod val="75000"/>
                    <a:lumOff val="25000"/>
                  </a:schemeClr>
                </a:solidFill>
              </a:endParaRPr>
            </a:p>
          </p:txBody>
        </p:sp>
        <p:sp>
          <p:nvSpPr>
            <p:cNvPr id="101" name="TextBox 100"/>
            <p:cNvSpPr txBox="1"/>
            <p:nvPr/>
          </p:nvSpPr>
          <p:spPr>
            <a:xfrm>
              <a:off x="-388652" y="15600667"/>
              <a:ext cx="2963295" cy="830997"/>
            </a:xfrm>
            <a:prstGeom prst="rect">
              <a:avLst/>
            </a:prstGeom>
          </p:spPr>
          <p:txBody>
            <a:bodyPr wrap="square" numCol="1" spcCol="640080" rtlCol="0">
              <a:spAutoFit/>
            </a:bodyPr>
            <a:lstStyle/>
            <a:p>
              <a:pPr algn="r"/>
              <a:r>
                <a:rPr lang="en-US" sz="2400" b="1" dirty="0" smtClean="0">
                  <a:solidFill>
                    <a:schemeClr val="tx1">
                      <a:lumMod val="75000"/>
                      <a:lumOff val="25000"/>
                    </a:schemeClr>
                  </a:solidFill>
                </a:rPr>
                <a:t>SMAP/Sentinel-1</a:t>
              </a:r>
            </a:p>
            <a:p>
              <a:pPr algn="r"/>
              <a:r>
                <a:rPr lang="en-US" sz="2400" b="1" dirty="0" smtClean="0">
                  <a:solidFill>
                    <a:schemeClr val="tx1">
                      <a:lumMod val="75000"/>
                      <a:lumOff val="25000"/>
                    </a:schemeClr>
                  </a:solidFill>
                </a:rPr>
                <a:t>Soil Moisture</a:t>
              </a:r>
              <a:endParaRPr lang="en-US" sz="2400" b="1" dirty="0">
                <a:solidFill>
                  <a:schemeClr val="tx1">
                    <a:lumMod val="75000"/>
                    <a:lumOff val="25000"/>
                  </a:schemeClr>
                </a:solidFill>
              </a:endParaRPr>
            </a:p>
          </p:txBody>
        </p:sp>
        <p:sp>
          <p:nvSpPr>
            <p:cNvPr id="102" name="TextBox 101"/>
            <p:cNvSpPr txBox="1"/>
            <p:nvPr/>
          </p:nvSpPr>
          <p:spPr>
            <a:xfrm>
              <a:off x="3933601" y="14422881"/>
              <a:ext cx="3798346" cy="830997"/>
            </a:xfrm>
            <a:prstGeom prst="rect">
              <a:avLst/>
            </a:prstGeom>
          </p:spPr>
          <p:txBody>
            <a:bodyPr wrap="square" numCol="1" spcCol="640080" rtlCol="0">
              <a:spAutoFit/>
            </a:bodyPr>
            <a:lstStyle/>
            <a:p>
              <a:pPr algn="ctr"/>
              <a:r>
                <a:rPr lang="en-US" sz="2400" b="1" dirty="0" smtClean="0">
                  <a:solidFill>
                    <a:schemeClr val="tx1">
                      <a:lumMod val="75000"/>
                      <a:lumOff val="25000"/>
                    </a:schemeClr>
                  </a:solidFill>
                </a:rPr>
                <a:t>Google Earth Engine:</a:t>
              </a:r>
            </a:p>
            <a:p>
              <a:pPr algn="ctr"/>
              <a:r>
                <a:rPr lang="en-US" sz="2400" dirty="0" smtClean="0">
                  <a:solidFill>
                    <a:schemeClr val="tx1">
                      <a:lumMod val="75000"/>
                      <a:lumOff val="25000"/>
                    </a:schemeClr>
                  </a:solidFill>
                </a:rPr>
                <a:t>Combine GEE and </a:t>
              </a:r>
              <a:r>
                <a:rPr lang="en-US" sz="2400" i="1" dirty="0" smtClean="0">
                  <a:solidFill>
                    <a:schemeClr val="tx1">
                      <a:lumMod val="75000"/>
                      <a:lumOff val="25000"/>
                    </a:schemeClr>
                  </a:solidFill>
                </a:rPr>
                <a:t>in situ</a:t>
              </a:r>
              <a:r>
                <a:rPr lang="en-US" sz="2400" dirty="0" smtClean="0">
                  <a:solidFill>
                    <a:schemeClr val="tx1">
                      <a:lumMod val="75000"/>
                      <a:lumOff val="25000"/>
                    </a:schemeClr>
                  </a:solidFill>
                </a:rPr>
                <a:t> data; extract values at RCEW sites</a:t>
              </a:r>
              <a:endParaRPr lang="en-US" sz="2400" dirty="0">
                <a:solidFill>
                  <a:schemeClr val="tx1">
                    <a:lumMod val="75000"/>
                    <a:lumOff val="25000"/>
                  </a:schemeClr>
                </a:solidFill>
              </a:endParaRPr>
            </a:p>
          </p:txBody>
        </p:sp>
        <p:sp>
          <p:nvSpPr>
            <p:cNvPr id="103" name="TextBox 102"/>
            <p:cNvSpPr txBox="1"/>
            <p:nvPr/>
          </p:nvSpPr>
          <p:spPr>
            <a:xfrm>
              <a:off x="3922065" y="15408065"/>
              <a:ext cx="3824434" cy="830997"/>
            </a:xfrm>
            <a:prstGeom prst="rect">
              <a:avLst/>
            </a:prstGeom>
          </p:spPr>
          <p:txBody>
            <a:bodyPr wrap="square" numCol="1" spcCol="640080" rtlCol="0">
              <a:spAutoFit/>
            </a:bodyPr>
            <a:lstStyle/>
            <a:p>
              <a:pPr algn="ctr"/>
              <a:r>
                <a:rPr lang="en-US" sz="2400" b="1" dirty="0" err="1" smtClean="0">
                  <a:solidFill>
                    <a:schemeClr val="tx1">
                      <a:lumMod val="75000"/>
                      <a:lumOff val="25000"/>
                    </a:schemeClr>
                  </a:solidFill>
                </a:rPr>
                <a:t>ArcPro</a:t>
              </a:r>
              <a:r>
                <a:rPr lang="en-US" sz="2400" b="1" dirty="0" smtClean="0">
                  <a:solidFill>
                    <a:schemeClr val="tx1">
                      <a:lumMod val="75000"/>
                      <a:lumOff val="25000"/>
                    </a:schemeClr>
                  </a:solidFill>
                </a:rPr>
                <a:t>: </a:t>
              </a:r>
            </a:p>
            <a:p>
              <a:pPr algn="ctr"/>
              <a:r>
                <a:rPr lang="en-US" sz="2400" dirty="0" smtClean="0">
                  <a:solidFill>
                    <a:schemeClr val="tx1">
                      <a:lumMod val="75000"/>
                      <a:lumOff val="25000"/>
                    </a:schemeClr>
                  </a:solidFill>
                </a:rPr>
                <a:t>Clip to study area, extract point data for RCEW sites</a:t>
              </a:r>
              <a:endParaRPr lang="en-US" sz="2400" dirty="0">
                <a:solidFill>
                  <a:schemeClr val="tx1">
                    <a:lumMod val="75000"/>
                    <a:lumOff val="25000"/>
                  </a:schemeClr>
                </a:solidFill>
              </a:endParaRPr>
            </a:p>
          </p:txBody>
        </p:sp>
        <p:sp>
          <p:nvSpPr>
            <p:cNvPr id="104" name="TextBox 103"/>
            <p:cNvSpPr txBox="1"/>
            <p:nvPr/>
          </p:nvSpPr>
          <p:spPr>
            <a:xfrm>
              <a:off x="8403114" y="14885551"/>
              <a:ext cx="2564358" cy="1569660"/>
            </a:xfrm>
            <a:prstGeom prst="rect">
              <a:avLst/>
            </a:prstGeom>
          </p:spPr>
          <p:txBody>
            <a:bodyPr wrap="square" numCol="1" spcCol="640080" rtlCol="0">
              <a:spAutoFit/>
            </a:bodyPr>
            <a:lstStyle/>
            <a:p>
              <a:pPr algn="ctr"/>
              <a:r>
                <a:rPr lang="en-US" sz="2400" dirty="0" smtClean="0">
                  <a:solidFill>
                    <a:schemeClr val="tx1">
                      <a:lumMod val="75000"/>
                      <a:lumOff val="25000"/>
                    </a:schemeClr>
                  </a:solidFill>
                </a:rPr>
                <a:t>Compare </a:t>
              </a:r>
              <a:r>
                <a:rPr lang="en-US" sz="2400" i="1" dirty="0" smtClean="0">
                  <a:solidFill>
                    <a:schemeClr val="tx1">
                      <a:lumMod val="75000"/>
                      <a:lumOff val="25000"/>
                    </a:schemeClr>
                  </a:solidFill>
                </a:rPr>
                <a:t>in situ</a:t>
              </a:r>
              <a:r>
                <a:rPr lang="en-US" sz="2400" dirty="0" smtClean="0">
                  <a:solidFill>
                    <a:schemeClr val="tx1">
                      <a:lumMod val="75000"/>
                      <a:lumOff val="25000"/>
                    </a:schemeClr>
                  </a:solidFill>
                </a:rPr>
                <a:t> soil moisture and precipitation, NDVI, and GPM precipitation to SMAP soil moisture estimates</a:t>
              </a:r>
              <a:endParaRPr lang="en-US" sz="2400" dirty="0">
                <a:solidFill>
                  <a:schemeClr val="tx1">
                    <a:lumMod val="75000"/>
                    <a:lumOff val="25000"/>
                  </a:schemeClr>
                </a:solidFill>
              </a:endParaRPr>
            </a:p>
          </p:txBody>
        </p:sp>
        <p:sp>
          <p:nvSpPr>
            <p:cNvPr id="105" name="TextBox 104"/>
            <p:cNvSpPr txBox="1"/>
            <p:nvPr/>
          </p:nvSpPr>
          <p:spPr>
            <a:xfrm>
              <a:off x="11879566" y="15018908"/>
              <a:ext cx="1819132" cy="830997"/>
            </a:xfrm>
            <a:prstGeom prst="rect">
              <a:avLst/>
            </a:prstGeom>
          </p:spPr>
          <p:txBody>
            <a:bodyPr wrap="square" numCol="1" spcCol="640080" rtlCol="0">
              <a:spAutoFit/>
            </a:bodyPr>
            <a:lstStyle/>
            <a:p>
              <a:pPr algn="ctr"/>
              <a:r>
                <a:rPr lang="en-US" sz="2400" dirty="0">
                  <a:solidFill>
                    <a:schemeClr val="tx1">
                      <a:lumMod val="75000"/>
                      <a:lumOff val="25000"/>
                    </a:schemeClr>
                  </a:solidFill>
                </a:rPr>
                <a:t>Produce soil moisture maps</a:t>
              </a:r>
            </a:p>
            <a:p>
              <a:pPr algn="ctr"/>
              <a:r>
                <a:rPr lang="en-US" sz="2400" dirty="0">
                  <a:solidFill>
                    <a:schemeClr val="tx1">
                      <a:lumMod val="75000"/>
                      <a:lumOff val="25000"/>
                    </a:schemeClr>
                  </a:solidFill>
                </a:rPr>
                <a:t>and </a:t>
              </a:r>
              <a:r>
                <a:rPr lang="en-US" sz="2400" dirty="0" smtClean="0">
                  <a:solidFill>
                    <a:schemeClr val="tx1">
                      <a:lumMod val="75000"/>
                      <a:lumOff val="25000"/>
                    </a:schemeClr>
                  </a:solidFill>
                </a:rPr>
                <a:t>correlation plots</a:t>
              </a:r>
              <a:endParaRPr lang="en-US" sz="2400" dirty="0">
                <a:solidFill>
                  <a:schemeClr val="tx1">
                    <a:lumMod val="75000"/>
                    <a:lumOff val="25000"/>
                  </a:schemeClr>
                </a:solidFill>
              </a:endParaRPr>
            </a:p>
          </p:txBody>
        </p:sp>
        <p:grpSp>
          <p:nvGrpSpPr>
            <p:cNvPr id="7" name="Group 6"/>
            <p:cNvGrpSpPr/>
            <p:nvPr/>
          </p:nvGrpSpPr>
          <p:grpSpPr>
            <a:xfrm>
              <a:off x="2698946" y="13946065"/>
              <a:ext cx="8962325" cy="2867566"/>
              <a:chOff x="2727974" y="13946065"/>
              <a:chExt cx="8962325" cy="2867566"/>
            </a:xfrm>
          </p:grpSpPr>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r="85823"/>
              <a:stretch/>
            </p:blipFill>
            <p:spPr>
              <a:xfrm>
                <a:off x="2727974" y="14630870"/>
                <a:ext cx="1216427" cy="1740309"/>
              </a:xfrm>
              <a:prstGeom prst="rect">
                <a:avLst/>
              </a:prstGeom>
            </p:spPr>
          </p:pic>
          <p:pic>
            <p:nvPicPr>
              <p:cNvPr id="138" name="Picture 137"/>
              <p:cNvPicPr>
                <a:picLocks noChangeAspect="1"/>
              </p:cNvPicPr>
              <p:nvPr/>
            </p:nvPicPr>
            <p:blipFill rotWithShape="1">
              <a:blip r:embed="rId20">
                <a:extLst>
                  <a:ext uri="{28A0092B-C50C-407E-A947-70E740481C1C}">
                    <a14:useLocalDpi xmlns:a14="http://schemas.microsoft.com/office/drawing/2010/main" val="0"/>
                  </a:ext>
                </a:extLst>
              </a:blip>
              <a:srcRect l="46076" r="41068"/>
              <a:stretch/>
            </p:blipFill>
            <p:spPr>
              <a:xfrm>
                <a:off x="7501958" y="14617703"/>
                <a:ext cx="1161306" cy="1740310"/>
              </a:xfrm>
              <a:prstGeom prst="rect">
                <a:avLst/>
              </a:prstGeom>
            </p:spPr>
          </p:pic>
          <p:pic>
            <p:nvPicPr>
              <p:cNvPr id="139" name="Picture 138"/>
              <p:cNvPicPr>
                <a:picLocks noChangeAspect="1"/>
              </p:cNvPicPr>
              <p:nvPr/>
            </p:nvPicPr>
            <p:blipFill rotWithShape="1">
              <a:blip r:embed="rId20">
                <a:extLst>
                  <a:ext uri="{28A0092B-C50C-407E-A947-70E740481C1C}">
                    <a14:useLocalDpi xmlns:a14="http://schemas.microsoft.com/office/drawing/2010/main" val="0"/>
                  </a:ext>
                </a:extLst>
              </a:blip>
              <a:srcRect l="90688"/>
              <a:stretch/>
            </p:blipFill>
            <p:spPr>
              <a:xfrm>
                <a:off x="11030930" y="13946065"/>
                <a:ext cx="659369" cy="2867566"/>
              </a:xfrm>
              <a:prstGeom prst="rect">
                <a:avLst/>
              </a:prstGeom>
            </p:spPr>
          </p:pic>
        </p:grpSp>
      </p:grpSp>
      <p:sp>
        <p:nvSpPr>
          <p:cNvPr id="110" name="Text Placeholder 16"/>
          <p:cNvSpPr txBox="1">
            <a:spLocks/>
          </p:cNvSpPr>
          <p:nvPr/>
        </p:nvSpPr>
        <p:spPr>
          <a:xfrm>
            <a:off x="12324522" y="32058864"/>
            <a:ext cx="14193078" cy="146913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100" spc="50" dirty="0">
                <a:solidFill>
                  <a:schemeClr val="tx1">
                    <a:lumMod val="75000"/>
                    <a:lumOff val="25000"/>
                  </a:schemeClr>
                </a:solidFill>
              </a:rPr>
              <a:t>The </a:t>
            </a:r>
            <a:r>
              <a:rPr lang="en-US" sz="2100" spc="50" dirty="0" smtClean="0">
                <a:solidFill>
                  <a:schemeClr val="tx1">
                    <a:lumMod val="75000"/>
                    <a:lumOff val="25000"/>
                  </a:schemeClr>
                </a:solidFill>
              </a:rPr>
              <a:t>Idaho Water Resources team </a:t>
            </a:r>
            <a:r>
              <a:rPr lang="en-US" sz="2100" spc="50" dirty="0">
                <a:solidFill>
                  <a:schemeClr val="tx1">
                    <a:lumMod val="75000"/>
                    <a:lumOff val="25000"/>
                  </a:schemeClr>
                </a:solidFill>
              </a:rPr>
              <a:t>would like to thank </a:t>
            </a:r>
            <a:r>
              <a:rPr lang="en-US" sz="2100" spc="50" dirty="0" smtClean="0">
                <a:solidFill>
                  <a:schemeClr val="tx1">
                    <a:lumMod val="75000"/>
                    <a:lumOff val="25000"/>
                  </a:schemeClr>
                </a:solidFill>
              </a:rPr>
              <a:t>our partners, advisors, collaborators, and contributors </a:t>
            </a:r>
            <a:r>
              <a:rPr lang="en-US" sz="2100" spc="50" dirty="0">
                <a:solidFill>
                  <a:schemeClr val="tx1">
                    <a:lumMod val="75000"/>
                    <a:lumOff val="25000"/>
                  </a:schemeClr>
                </a:solidFill>
              </a:rPr>
              <a:t>for their </a:t>
            </a:r>
            <a:r>
              <a:rPr lang="en-US" sz="2100" spc="50" dirty="0" smtClean="0">
                <a:solidFill>
                  <a:schemeClr val="tx1">
                    <a:lumMod val="75000"/>
                    <a:lumOff val="25000"/>
                  </a:schemeClr>
                </a:solidFill>
              </a:rPr>
              <a:t>help: Keith </a:t>
            </a:r>
            <a:r>
              <a:rPr lang="en-US" sz="2100" spc="50" dirty="0">
                <a:solidFill>
                  <a:schemeClr val="tx1">
                    <a:lumMod val="75000"/>
                    <a:lumOff val="25000"/>
                  </a:schemeClr>
                </a:solidFill>
              </a:rPr>
              <a:t>Weber (GIS Training and Research Center at ISU</a:t>
            </a:r>
            <a:r>
              <a:rPr lang="en-US" sz="2100" spc="50" dirty="0" smtClean="0">
                <a:solidFill>
                  <a:schemeClr val="tx1">
                    <a:lumMod val="75000"/>
                    <a:lumOff val="25000"/>
                  </a:schemeClr>
                </a:solidFill>
              </a:rPr>
              <a:t>); Evan </a:t>
            </a:r>
            <a:r>
              <a:rPr lang="en-US" sz="2100" spc="50" dirty="0" err="1" smtClean="0">
                <a:solidFill>
                  <a:schemeClr val="tx1">
                    <a:lumMod val="75000"/>
                    <a:lumOff val="25000"/>
                  </a:schemeClr>
                </a:solidFill>
              </a:rPr>
              <a:t>Ohr</a:t>
            </a:r>
            <a:r>
              <a:rPr lang="en-US" sz="2100" spc="50" dirty="0" smtClean="0">
                <a:solidFill>
                  <a:schemeClr val="tx1">
                    <a:lumMod val="75000"/>
                    <a:lumOff val="25000"/>
                  </a:schemeClr>
                </a:solidFill>
              </a:rPr>
              <a:t>, </a:t>
            </a:r>
            <a:r>
              <a:rPr lang="en-US" sz="2100" spc="50" dirty="0">
                <a:solidFill>
                  <a:schemeClr val="tx1">
                    <a:lumMod val="75000"/>
                    <a:lumOff val="25000"/>
                  </a:schemeClr>
                </a:solidFill>
              </a:rPr>
              <a:t>Lisa </a:t>
            </a:r>
            <a:r>
              <a:rPr lang="en-US" sz="2100" spc="50" dirty="0" err="1" smtClean="0">
                <a:solidFill>
                  <a:schemeClr val="tx1">
                    <a:lumMod val="75000"/>
                    <a:lumOff val="25000"/>
                  </a:schemeClr>
                </a:solidFill>
              </a:rPr>
              <a:t>Dlugolecki</a:t>
            </a:r>
            <a:r>
              <a:rPr lang="en-US" sz="2100" spc="50" dirty="0" smtClean="0">
                <a:solidFill>
                  <a:schemeClr val="tx1">
                    <a:lumMod val="75000"/>
                    <a:lumOff val="25000"/>
                  </a:schemeClr>
                </a:solidFill>
              </a:rPr>
              <a:t>, and Matt </a:t>
            </a:r>
            <a:r>
              <a:rPr lang="en-US" sz="2100" spc="50" dirty="0" err="1" smtClean="0">
                <a:solidFill>
                  <a:schemeClr val="tx1">
                    <a:lumMod val="75000"/>
                    <a:lumOff val="25000"/>
                  </a:schemeClr>
                </a:solidFill>
              </a:rPr>
              <a:t>Bringhurst</a:t>
            </a:r>
            <a:r>
              <a:rPr lang="en-US" sz="2100" spc="50" dirty="0" smtClean="0">
                <a:solidFill>
                  <a:schemeClr val="tx1">
                    <a:lumMod val="75000"/>
                    <a:lumOff val="25000"/>
                  </a:schemeClr>
                </a:solidFill>
              </a:rPr>
              <a:t> (US Fish and Wildlife Service); Dr. Scott Bergen (Idaho Department of Fish and Game); Nate </a:t>
            </a:r>
            <a:r>
              <a:rPr lang="en-US" sz="2100" spc="50" dirty="0" err="1" smtClean="0">
                <a:solidFill>
                  <a:schemeClr val="tx1">
                    <a:lumMod val="75000"/>
                    <a:lumOff val="25000"/>
                  </a:schemeClr>
                </a:solidFill>
              </a:rPr>
              <a:t>Matlack</a:t>
            </a:r>
            <a:r>
              <a:rPr lang="en-US" sz="2100" spc="50" dirty="0" smtClean="0">
                <a:solidFill>
                  <a:schemeClr val="tx1">
                    <a:lumMod val="75000"/>
                    <a:lumOff val="25000"/>
                  </a:schemeClr>
                </a:solidFill>
              </a:rPr>
              <a:t> and Trudy Pink (USDA Natural Resource Conservation Service); Dr. Patrick Clark and Mark </a:t>
            </a:r>
            <a:r>
              <a:rPr lang="en-US" sz="2100" spc="50" dirty="0" err="1" smtClean="0">
                <a:solidFill>
                  <a:schemeClr val="tx1">
                    <a:lumMod val="75000"/>
                    <a:lumOff val="25000"/>
                  </a:schemeClr>
                </a:solidFill>
              </a:rPr>
              <a:t>Seyfried</a:t>
            </a:r>
            <a:r>
              <a:rPr lang="en-US" sz="2100" spc="50" dirty="0" smtClean="0">
                <a:solidFill>
                  <a:schemeClr val="tx1">
                    <a:lumMod val="75000"/>
                    <a:lumOff val="25000"/>
                  </a:schemeClr>
                </a:solidFill>
              </a:rPr>
              <a:t> (USDA Agricultural Research Service); Tammie Borders and Trent Armstrong (Idaho National Laboratory); and former Center Lead Brandon Crawford (Los Alamos National Laboratory)</a:t>
            </a:r>
          </a:p>
        </p:txBody>
      </p:sp>
      <p:sp>
        <p:nvSpPr>
          <p:cNvPr id="153" name="Text Placeholder 16"/>
          <p:cNvSpPr txBox="1">
            <a:spLocks/>
          </p:cNvSpPr>
          <p:nvPr/>
        </p:nvSpPr>
        <p:spPr>
          <a:xfrm>
            <a:off x="823518" y="5670992"/>
            <a:ext cx="16933540" cy="259064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just">
              <a:buClr>
                <a:srgbClr val="389CC4"/>
              </a:buClr>
              <a:buNone/>
            </a:pPr>
            <a:r>
              <a:rPr lang="en-US" sz="2300" dirty="0">
                <a:solidFill>
                  <a:schemeClr val="tx1">
                    <a:lumMod val="75000"/>
                    <a:lumOff val="25000"/>
                  </a:schemeClr>
                </a:solidFill>
              </a:rPr>
              <a:t>Soil moisture is a critical component of ecosystem health, particularly in semi-arid landscapes where seasonal and infrequent precipitation is one of the primary controls on vegetative health. Current land management practices of soil moisture data collection rely on costly and time-consuming field sampling or on extensive modeling. The introduction of remotely sensed soil moisture measurements from NASA Earth observations (EO) will provide low-effort, high </a:t>
            </a:r>
            <a:r>
              <a:rPr lang="en-US" sz="2300" dirty="0" err="1">
                <a:solidFill>
                  <a:schemeClr val="tx1">
                    <a:lumMod val="75000"/>
                    <a:lumOff val="25000"/>
                  </a:schemeClr>
                </a:solidFill>
              </a:rPr>
              <a:t>spatio</a:t>
            </a:r>
            <a:r>
              <a:rPr lang="en-US" sz="2300" dirty="0">
                <a:solidFill>
                  <a:schemeClr val="tx1">
                    <a:lumMod val="75000"/>
                    <a:lumOff val="25000"/>
                  </a:schemeClr>
                </a:solidFill>
              </a:rPr>
              <a:t>-temporal coverage datasets for management agencies such as our primary partners at the US Fish and Wildlife Service (USFWS). Validating remotely-sensed data with field observations from Reynolds Critical Experimental Watershed (RCEW) in Idaho will increase the confidence in remotely sensed soil moisture data. This project evaluated methods for monitoring soil moisture in semi-arid ecosystems using data from NASA Soil Moisture Active Passive (SMAP) sharpened with European Space Agency (ESA) Sentinel-1 C-Band Synthetic Aperture Radar (C-SAR) backscatter, Global Precipitation Measurement (GPM), Terra Moderate Resolution Imaging </a:t>
            </a:r>
            <a:r>
              <a:rPr lang="en-US" sz="2300" dirty="0" err="1">
                <a:solidFill>
                  <a:schemeClr val="tx1">
                    <a:lumMod val="75000"/>
                    <a:lumOff val="25000"/>
                  </a:schemeClr>
                </a:solidFill>
              </a:rPr>
              <a:t>Spectroradiometer</a:t>
            </a:r>
            <a:r>
              <a:rPr lang="en-US" sz="2300" dirty="0">
                <a:solidFill>
                  <a:schemeClr val="tx1">
                    <a:lumMod val="75000"/>
                    <a:lumOff val="25000"/>
                  </a:schemeClr>
                </a:solidFill>
              </a:rPr>
              <a:t> (MODIS) derived Normalized Difference Vegetation Index (NDVI), and modeled soil moisture from </a:t>
            </a:r>
            <a:r>
              <a:rPr lang="en-US" sz="2300" dirty="0" err="1">
                <a:solidFill>
                  <a:schemeClr val="tx1">
                    <a:lumMod val="75000"/>
                    <a:lumOff val="25000"/>
                  </a:schemeClr>
                </a:solidFill>
              </a:rPr>
              <a:t>TopoFire</a:t>
            </a:r>
            <a:r>
              <a:rPr lang="en-US" sz="2300" dirty="0">
                <a:solidFill>
                  <a:schemeClr val="tx1">
                    <a:lumMod val="75000"/>
                    <a:lumOff val="25000"/>
                  </a:schemeClr>
                </a:solidFill>
              </a:rPr>
              <a:t> for the period between December 2016 to July 2018. The Idaho NASA DEVELOP team created useful maps and established a workflow to allow land managers to easily access and visualize soil moisture in their area of interest. Linear regression analysis was used to quantify correlations between soil moisture, precipitation, and vegetation health. Preliminary correlation between SMAP and </a:t>
            </a:r>
            <a:r>
              <a:rPr lang="en-US" sz="2300" i="1" dirty="0">
                <a:solidFill>
                  <a:schemeClr val="tx1">
                    <a:lumMod val="75000"/>
                    <a:lumOff val="25000"/>
                  </a:schemeClr>
                </a:solidFill>
              </a:rPr>
              <a:t>in situ </a:t>
            </a:r>
            <a:r>
              <a:rPr lang="en-US" sz="2300" dirty="0">
                <a:solidFill>
                  <a:schemeClr val="tx1">
                    <a:lumMod val="75000"/>
                    <a:lumOff val="25000"/>
                  </a:schemeClr>
                </a:solidFill>
              </a:rPr>
              <a:t>soil moisture were  positive at all sites, but results fell into three categories: 60% had a moderate correlation at good confidence, 25% had a high correlation at high confidence, and 15% had a low correlation at low confidence.</a:t>
            </a:r>
            <a:endParaRPr lang="en-US" sz="2300" b="1" dirty="0" smtClean="0">
              <a:solidFill>
                <a:schemeClr val="tx1">
                  <a:lumMod val="75000"/>
                  <a:lumOff val="25000"/>
                </a:schemeClr>
              </a:solidFill>
            </a:endParaRPr>
          </a:p>
        </p:txBody>
      </p:sp>
      <p:graphicFrame>
        <p:nvGraphicFramePr>
          <p:cNvPr id="133" name="Chart 132"/>
          <p:cNvGraphicFramePr>
            <a:graphicFrameLocks/>
          </p:cNvGraphicFramePr>
          <p:nvPr>
            <p:extLst>
              <p:ext uri="{D42A27DB-BD31-4B8C-83A1-F6EECF244321}">
                <p14:modId xmlns:p14="http://schemas.microsoft.com/office/powerpoint/2010/main" val="2440232379"/>
              </p:ext>
            </p:extLst>
          </p:nvPr>
        </p:nvGraphicFramePr>
        <p:xfrm>
          <a:off x="15417490" y="23817943"/>
          <a:ext cx="11100110" cy="4580373"/>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158" name="Chart 157"/>
          <p:cNvGraphicFramePr>
            <a:graphicFrameLocks/>
          </p:cNvGraphicFramePr>
          <p:nvPr>
            <p:extLst>
              <p:ext uri="{D42A27DB-BD31-4B8C-83A1-F6EECF244321}">
                <p14:modId xmlns:p14="http://schemas.microsoft.com/office/powerpoint/2010/main" val="868063509"/>
              </p:ext>
            </p:extLst>
          </p:nvPr>
        </p:nvGraphicFramePr>
        <p:xfrm>
          <a:off x="15506700" y="17449800"/>
          <a:ext cx="11010900" cy="6576142"/>
        </p:xfrm>
        <a:graphic>
          <a:graphicData uri="http://schemas.openxmlformats.org/drawingml/2006/chart">
            <c:chart xmlns:c="http://schemas.openxmlformats.org/drawingml/2006/chart" xmlns:r="http://schemas.openxmlformats.org/officeDocument/2006/relationships" r:id="rId22"/>
          </a:graphicData>
        </a:graphic>
      </p:graphicFrame>
      <p:sp>
        <p:nvSpPr>
          <p:cNvPr id="155" name="TextBox 154"/>
          <p:cNvSpPr txBox="1"/>
          <p:nvPr/>
        </p:nvSpPr>
        <p:spPr>
          <a:xfrm>
            <a:off x="23962397" y="24414868"/>
            <a:ext cx="409086" cy="369332"/>
          </a:xfrm>
          <a:prstGeom prst="rect">
            <a:avLst/>
          </a:prstGeom>
        </p:spPr>
        <p:txBody>
          <a:bodyPr wrap="none" numCol="1" spcCol="640080" rtlCol="0">
            <a:spAutoFit/>
          </a:bodyPr>
          <a:lstStyle/>
          <a:p>
            <a:pPr algn="just"/>
            <a:r>
              <a:rPr lang="en-US" sz="1800" dirty="0" smtClean="0">
                <a:solidFill>
                  <a:schemeClr val="tx1">
                    <a:lumMod val="75000"/>
                    <a:lumOff val="25000"/>
                  </a:schemeClr>
                </a:solidFill>
                <a:latin typeface="+mj-lt"/>
              </a:rPr>
              <a:t>R</a:t>
            </a:r>
            <a:r>
              <a:rPr lang="en-US" sz="1800" baseline="30000" dirty="0" smtClean="0">
                <a:solidFill>
                  <a:schemeClr val="tx1">
                    <a:lumMod val="75000"/>
                    <a:lumOff val="25000"/>
                  </a:schemeClr>
                </a:solidFill>
                <a:latin typeface="+mj-lt"/>
              </a:rPr>
              <a:t>2</a:t>
            </a:r>
          </a:p>
        </p:txBody>
      </p:sp>
      <p:sp>
        <p:nvSpPr>
          <p:cNvPr id="156" name="TextBox 155"/>
          <p:cNvSpPr txBox="1"/>
          <p:nvPr/>
        </p:nvSpPr>
        <p:spPr>
          <a:xfrm>
            <a:off x="24595643" y="24414868"/>
            <a:ext cx="1021433" cy="369332"/>
          </a:xfrm>
          <a:prstGeom prst="rect">
            <a:avLst/>
          </a:prstGeom>
        </p:spPr>
        <p:txBody>
          <a:bodyPr wrap="none" numCol="1" spcCol="640080" rtlCol="0">
            <a:spAutoFit/>
          </a:bodyPr>
          <a:lstStyle/>
          <a:p>
            <a:pPr algn="just"/>
            <a:r>
              <a:rPr lang="en-US" sz="1800" dirty="0" smtClean="0">
                <a:solidFill>
                  <a:schemeClr val="tx1">
                    <a:lumMod val="75000"/>
                    <a:lumOff val="25000"/>
                  </a:schemeClr>
                </a:solidFill>
                <a:latin typeface="+mj-lt"/>
              </a:rPr>
              <a:t>P-value</a:t>
            </a:r>
            <a:endParaRPr lang="en-US" sz="1800" baseline="30000" dirty="0" smtClean="0">
              <a:solidFill>
                <a:schemeClr val="tx1">
                  <a:lumMod val="75000"/>
                  <a:lumOff val="25000"/>
                </a:schemeClr>
              </a:solidFill>
              <a:latin typeface="+mj-lt"/>
            </a:endParaRPr>
          </a:p>
        </p:txBody>
      </p:sp>
      <p:grpSp>
        <p:nvGrpSpPr>
          <p:cNvPr id="28" name="Group 27"/>
          <p:cNvGrpSpPr/>
          <p:nvPr/>
        </p:nvGrpSpPr>
        <p:grpSpPr>
          <a:xfrm>
            <a:off x="914399" y="17407466"/>
            <a:ext cx="14073897" cy="10047979"/>
            <a:chOff x="914400" y="17407467"/>
            <a:chExt cx="12801600" cy="9139630"/>
          </a:xfrm>
        </p:grpSpPr>
        <p:pic>
          <p:nvPicPr>
            <p:cNvPr id="3" name="Picture 2"/>
            <p:cNvPicPr>
              <a:picLocks noChangeAspect="1"/>
            </p:cNvPicPr>
            <p:nvPr/>
          </p:nvPicPr>
          <p:blipFill rotWithShape="1">
            <a:blip r:embed="rId23" cstate="print">
              <a:extLst>
                <a:ext uri="{28A0092B-C50C-407E-A947-70E740481C1C}">
                  <a14:useLocalDpi xmlns:a14="http://schemas.microsoft.com/office/drawing/2010/main" val="0"/>
                </a:ext>
              </a:extLst>
            </a:blip>
            <a:srcRect l="15748" t="27573" r="14433" b="22151"/>
            <a:stretch/>
          </p:blipFill>
          <p:spPr>
            <a:xfrm>
              <a:off x="8943139" y="17407467"/>
              <a:ext cx="4772860" cy="4444152"/>
            </a:xfrm>
            <a:prstGeom prst="rect">
              <a:avLst/>
            </a:prstGeom>
          </p:spPr>
        </p:pic>
        <p:pic>
          <p:nvPicPr>
            <p:cNvPr id="14" name="Picture 13"/>
            <p:cNvPicPr>
              <a:picLocks noChangeAspect="1"/>
            </p:cNvPicPr>
            <p:nvPr/>
          </p:nvPicPr>
          <p:blipFill rotWithShape="1">
            <a:blip r:embed="rId24" cstate="print">
              <a:extLst>
                <a:ext uri="{28A0092B-C50C-407E-A947-70E740481C1C}">
                  <a14:useLocalDpi xmlns:a14="http://schemas.microsoft.com/office/drawing/2010/main" val="0"/>
                </a:ext>
              </a:extLst>
            </a:blip>
            <a:srcRect l="19225" t="27837" r="15764" b="24862"/>
            <a:stretch/>
          </p:blipFill>
          <p:spPr>
            <a:xfrm>
              <a:off x="8943139" y="22056654"/>
              <a:ext cx="4772861" cy="4490443"/>
            </a:xfrm>
            <a:prstGeom prst="rect">
              <a:avLst/>
            </a:prstGeom>
          </p:spPr>
        </p:pic>
        <p:pic>
          <p:nvPicPr>
            <p:cNvPr id="24" name="Picture 23"/>
            <p:cNvPicPr>
              <a:picLocks noChangeAspect="1"/>
            </p:cNvPicPr>
            <p:nvPr/>
          </p:nvPicPr>
          <p:blipFill rotWithShape="1">
            <a:blip r:embed="rId25">
              <a:extLst>
                <a:ext uri="{28A0092B-C50C-407E-A947-70E740481C1C}">
                  <a14:useLocalDpi xmlns:a14="http://schemas.microsoft.com/office/drawing/2010/main" val="0"/>
                </a:ext>
              </a:extLst>
            </a:blip>
            <a:srcRect l="17879" t="25520" r="26570" b="24249"/>
            <a:stretch/>
          </p:blipFill>
          <p:spPr>
            <a:xfrm>
              <a:off x="914400" y="17407467"/>
              <a:ext cx="7816645" cy="9139630"/>
            </a:xfrm>
            <a:prstGeom prst="rect">
              <a:avLst/>
            </a:prstGeom>
          </p:spPr>
        </p:pic>
      </p:grpSp>
      <p:sp>
        <p:nvSpPr>
          <p:cNvPr id="130" name="TextBox 129"/>
          <p:cNvSpPr txBox="1"/>
          <p:nvPr/>
        </p:nvSpPr>
        <p:spPr>
          <a:xfrm>
            <a:off x="1975772" y="25409864"/>
            <a:ext cx="312906" cy="369332"/>
          </a:xfrm>
          <a:prstGeom prst="rect">
            <a:avLst/>
          </a:prstGeom>
        </p:spPr>
        <p:txBody>
          <a:bodyPr wrap="none" numCol="1" spcCol="640080" rtlCol="0">
            <a:spAutoFit/>
          </a:bodyPr>
          <a:lstStyle/>
          <a:p>
            <a:pPr algn="just"/>
            <a:r>
              <a:rPr lang="en-US" sz="1800" dirty="0" smtClean="0">
                <a:solidFill>
                  <a:schemeClr val="bg1"/>
                </a:solidFill>
                <a:latin typeface="+mj-lt"/>
              </a:rPr>
              <a:t>0</a:t>
            </a:r>
            <a:endParaRPr lang="en-US" sz="1800" baseline="30000" dirty="0" smtClean="0">
              <a:solidFill>
                <a:schemeClr val="bg1"/>
              </a:solidFill>
              <a:latin typeface="+mj-lt"/>
            </a:endParaRPr>
          </a:p>
        </p:txBody>
      </p:sp>
      <p:sp>
        <p:nvSpPr>
          <p:cNvPr id="131" name="TextBox 130"/>
          <p:cNvSpPr txBox="1"/>
          <p:nvPr/>
        </p:nvSpPr>
        <p:spPr>
          <a:xfrm>
            <a:off x="1975772" y="23042536"/>
            <a:ext cx="528828" cy="369332"/>
          </a:xfrm>
          <a:prstGeom prst="rect">
            <a:avLst/>
          </a:prstGeom>
        </p:spPr>
        <p:txBody>
          <a:bodyPr wrap="square" numCol="1" spcCol="640080" rtlCol="0">
            <a:spAutoFit/>
          </a:bodyPr>
          <a:lstStyle/>
          <a:p>
            <a:pPr algn="just"/>
            <a:r>
              <a:rPr lang="en-US" sz="1800" dirty="0" smtClean="0">
                <a:solidFill>
                  <a:schemeClr val="bg1"/>
                </a:solidFill>
                <a:latin typeface="+mj-lt"/>
              </a:rPr>
              <a:t>0.6</a:t>
            </a:r>
          </a:p>
        </p:txBody>
      </p:sp>
      <p:sp>
        <p:nvSpPr>
          <p:cNvPr id="132" name="TextBox 131"/>
          <p:cNvSpPr txBox="1"/>
          <p:nvPr/>
        </p:nvSpPr>
        <p:spPr>
          <a:xfrm>
            <a:off x="1920908" y="26038514"/>
            <a:ext cx="2284600" cy="369332"/>
          </a:xfrm>
          <a:prstGeom prst="rect">
            <a:avLst/>
          </a:prstGeom>
        </p:spPr>
        <p:txBody>
          <a:bodyPr wrap="none" numCol="1" spcCol="640080" rtlCol="0">
            <a:spAutoFit/>
          </a:bodyPr>
          <a:lstStyle/>
          <a:p>
            <a:pPr algn="just"/>
            <a:r>
              <a:rPr lang="en-US" sz="1800" dirty="0" smtClean="0">
                <a:solidFill>
                  <a:schemeClr val="bg1"/>
                </a:solidFill>
                <a:latin typeface="+mj-lt"/>
              </a:rPr>
              <a:t>Soil Moisture Probe</a:t>
            </a:r>
            <a:endParaRPr lang="en-US" sz="1800" baseline="30000" dirty="0" smtClean="0">
              <a:solidFill>
                <a:schemeClr val="bg1"/>
              </a:solidFill>
              <a:latin typeface="+mj-lt"/>
            </a:endParaRPr>
          </a:p>
        </p:txBody>
      </p:sp>
      <p:sp>
        <p:nvSpPr>
          <p:cNvPr id="140" name="TextBox 139"/>
          <p:cNvSpPr txBox="1"/>
          <p:nvPr/>
        </p:nvSpPr>
        <p:spPr>
          <a:xfrm>
            <a:off x="7142881" y="26259245"/>
            <a:ext cx="535724" cy="369332"/>
          </a:xfrm>
          <a:prstGeom prst="rect">
            <a:avLst/>
          </a:prstGeom>
        </p:spPr>
        <p:txBody>
          <a:bodyPr wrap="none" numCol="1" spcCol="640080" rtlCol="0">
            <a:spAutoFit/>
          </a:bodyPr>
          <a:lstStyle/>
          <a:p>
            <a:pPr algn="just"/>
            <a:r>
              <a:rPr lang="en-US" sz="1800" dirty="0" smtClean="0">
                <a:solidFill>
                  <a:schemeClr val="bg1"/>
                </a:solidFill>
                <a:latin typeface="+mj-lt"/>
              </a:rPr>
              <a:t>km</a:t>
            </a:r>
            <a:endParaRPr lang="en-US" sz="1800" baseline="30000" dirty="0" smtClean="0">
              <a:solidFill>
                <a:schemeClr val="bg1"/>
              </a:solidFill>
              <a:latin typeface="+mj-lt"/>
            </a:endParaRPr>
          </a:p>
        </p:txBody>
      </p:sp>
      <p:sp>
        <p:nvSpPr>
          <p:cNvPr id="142" name="TextBox 141"/>
          <p:cNvSpPr txBox="1"/>
          <p:nvPr/>
        </p:nvSpPr>
        <p:spPr>
          <a:xfrm>
            <a:off x="12821545" y="26762267"/>
            <a:ext cx="535724" cy="369332"/>
          </a:xfrm>
          <a:prstGeom prst="rect">
            <a:avLst/>
          </a:prstGeom>
        </p:spPr>
        <p:txBody>
          <a:bodyPr wrap="none" numCol="1" spcCol="640080" rtlCol="0">
            <a:spAutoFit/>
          </a:bodyPr>
          <a:lstStyle/>
          <a:p>
            <a:pPr algn="just"/>
            <a:r>
              <a:rPr lang="en-US" sz="1800" dirty="0" smtClean="0">
                <a:solidFill>
                  <a:schemeClr val="bg1"/>
                </a:solidFill>
                <a:latin typeface="+mj-lt"/>
              </a:rPr>
              <a:t>km</a:t>
            </a:r>
            <a:endParaRPr lang="en-US" sz="1800" baseline="30000" dirty="0" smtClean="0">
              <a:solidFill>
                <a:schemeClr val="bg1"/>
              </a:solidFill>
              <a:latin typeface="+mj-lt"/>
            </a:endParaRPr>
          </a:p>
        </p:txBody>
      </p:sp>
      <p:sp>
        <p:nvSpPr>
          <p:cNvPr id="143" name="TextBox 142"/>
          <p:cNvSpPr txBox="1"/>
          <p:nvPr/>
        </p:nvSpPr>
        <p:spPr>
          <a:xfrm>
            <a:off x="12876072" y="21371264"/>
            <a:ext cx="535724" cy="369332"/>
          </a:xfrm>
          <a:prstGeom prst="rect">
            <a:avLst/>
          </a:prstGeom>
        </p:spPr>
        <p:txBody>
          <a:bodyPr wrap="none" numCol="1" spcCol="640080" rtlCol="0">
            <a:spAutoFit/>
          </a:bodyPr>
          <a:lstStyle/>
          <a:p>
            <a:pPr algn="just"/>
            <a:r>
              <a:rPr lang="en-US" sz="1800" dirty="0" smtClean="0">
                <a:solidFill>
                  <a:schemeClr val="bg1"/>
                </a:solidFill>
                <a:latin typeface="+mj-lt"/>
              </a:rPr>
              <a:t>km</a:t>
            </a:r>
            <a:endParaRPr lang="en-US" sz="1800" baseline="30000" dirty="0" smtClean="0">
              <a:solidFill>
                <a:schemeClr val="bg1"/>
              </a:solidFill>
              <a:latin typeface="+mj-lt"/>
            </a:endParaRPr>
          </a:p>
        </p:txBody>
      </p:sp>
      <p:sp>
        <p:nvSpPr>
          <p:cNvPr id="148" name="TextBox 147"/>
          <p:cNvSpPr txBox="1"/>
          <p:nvPr/>
        </p:nvSpPr>
        <p:spPr>
          <a:xfrm>
            <a:off x="7697023" y="26772353"/>
            <a:ext cx="314510" cy="369332"/>
          </a:xfrm>
          <a:prstGeom prst="rect">
            <a:avLst/>
          </a:prstGeom>
        </p:spPr>
        <p:txBody>
          <a:bodyPr wrap="none" numCol="1" spcCol="640080" rtlCol="0">
            <a:spAutoFit/>
          </a:bodyPr>
          <a:lstStyle/>
          <a:p>
            <a:pPr algn="just"/>
            <a:r>
              <a:rPr lang="en-US" sz="1800" dirty="0">
                <a:solidFill>
                  <a:schemeClr val="bg1"/>
                </a:solidFill>
                <a:latin typeface="+mj-lt"/>
              </a:rPr>
              <a:t>2</a:t>
            </a:r>
            <a:endParaRPr lang="en-US" sz="1800" baseline="30000" dirty="0" smtClean="0">
              <a:solidFill>
                <a:schemeClr val="bg1"/>
              </a:solidFill>
              <a:latin typeface="+mj-lt"/>
            </a:endParaRPr>
          </a:p>
        </p:txBody>
      </p:sp>
      <p:sp>
        <p:nvSpPr>
          <p:cNvPr id="149" name="TextBox 148"/>
          <p:cNvSpPr txBox="1"/>
          <p:nvPr/>
        </p:nvSpPr>
        <p:spPr>
          <a:xfrm>
            <a:off x="8600242" y="26762414"/>
            <a:ext cx="314510" cy="369332"/>
          </a:xfrm>
          <a:prstGeom prst="rect">
            <a:avLst/>
          </a:prstGeom>
        </p:spPr>
        <p:txBody>
          <a:bodyPr wrap="none" numCol="1" spcCol="640080" rtlCol="0">
            <a:spAutoFit/>
          </a:bodyPr>
          <a:lstStyle/>
          <a:p>
            <a:pPr algn="just"/>
            <a:r>
              <a:rPr lang="en-US" sz="1800" dirty="0" smtClean="0">
                <a:solidFill>
                  <a:schemeClr val="bg1"/>
                </a:solidFill>
                <a:latin typeface="+mj-lt"/>
              </a:rPr>
              <a:t>5</a:t>
            </a:r>
          </a:p>
        </p:txBody>
      </p:sp>
      <p:sp>
        <p:nvSpPr>
          <p:cNvPr id="152" name="TextBox 151"/>
          <p:cNvSpPr txBox="1"/>
          <p:nvPr/>
        </p:nvSpPr>
        <p:spPr>
          <a:xfrm>
            <a:off x="13054831" y="27111618"/>
            <a:ext cx="314510" cy="369332"/>
          </a:xfrm>
          <a:prstGeom prst="rect">
            <a:avLst/>
          </a:prstGeom>
        </p:spPr>
        <p:txBody>
          <a:bodyPr wrap="none" numCol="1" spcCol="640080" rtlCol="0">
            <a:spAutoFit/>
          </a:bodyPr>
          <a:lstStyle/>
          <a:p>
            <a:pPr algn="just"/>
            <a:r>
              <a:rPr lang="en-US" sz="1800" dirty="0">
                <a:solidFill>
                  <a:schemeClr val="bg1"/>
                </a:solidFill>
                <a:latin typeface="+mj-lt"/>
              </a:rPr>
              <a:t>2</a:t>
            </a:r>
            <a:endParaRPr lang="en-US" sz="1800" baseline="30000" dirty="0" smtClean="0">
              <a:solidFill>
                <a:schemeClr val="bg1"/>
              </a:solidFill>
              <a:latin typeface="+mj-lt"/>
            </a:endParaRPr>
          </a:p>
        </p:txBody>
      </p:sp>
      <p:sp>
        <p:nvSpPr>
          <p:cNvPr id="154" name="TextBox 153"/>
          <p:cNvSpPr txBox="1"/>
          <p:nvPr/>
        </p:nvSpPr>
        <p:spPr>
          <a:xfrm>
            <a:off x="13549269" y="27117159"/>
            <a:ext cx="314510" cy="369332"/>
          </a:xfrm>
          <a:prstGeom prst="rect">
            <a:avLst/>
          </a:prstGeom>
        </p:spPr>
        <p:txBody>
          <a:bodyPr wrap="none" numCol="1" spcCol="640080" rtlCol="0">
            <a:spAutoFit/>
          </a:bodyPr>
          <a:lstStyle/>
          <a:p>
            <a:pPr algn="just"/>
            <a:r>
              <a:rPr lang="en-US" sz="1800" dirty="0" smtClean="0">
                <a:solidFill>
                  <a:schemeClr val="bg1"/>
                </a:solidFill>
                <a:latin typeface="+mj-lt"/>
              </a:rPr>
              <a:t>5</a:t>
            </a:r>
          </a:p>
        </p:txBody>
      </p:sp>
      <p:sp>
        <p:nvSpPr>
          <p:cNvPr id="157" name="TextBox 156"/>
          <p:cNvSpPr txBox="1"/>
          <p:nvPr/>
        </p:nvSpPr>
        <p:spPr>
          <a:xfrm>
            <a:off x="12891818" y="21704639"/>
            <a:ext cx="314510" cy="369332"/>
          </a:xfrm>
          <a:prstGeom prst="rect">
            <a:avLst/>
          </a:prstGeom>
        </p:spPr>
        <p:txBody>
          <a:bodyPr wrap="none" numCol="1" spcCol="640080" rtlCol="0">
            <a:spAutoFit/>
          </a:bodyPr>
          <a:lstStyle/>
          <a:p>
            <a:pPr algn="just"/>
            <a:r>
              <a:rPr lang="en-US" sz="1800" dirty="0">
                <a:solidFill>
                  <a:schemeClr val="bg1"/>
                </a:solidFill>
                <a:latin typeface="+mj-lt"/>
              </a:rPr>
              <a:t>2</a:t>
            </a:r>
            <a:endParaRPr lang="en-US" sz="1800" baseline="30000" dirty="0" smtClean="0">
              <a:solidFill>
                <a:schemeClr val="bg1"/>
              </a:solidFill>
              <a:latin typeface="+mj-lt"/>
            </a:endParaRPr>
          </a:p>
        </p:txBody>
      </p:sp>
      <p:sp>
        <p:nvSpPr>
          <p:cNvPr id="159" name="TextBox 158"/>
          <p:cNvSpPr txBox="1"/>
          <p:nvPr/>
        </p:nvSpPr>
        <p:spPr>
          <a:xfrm>
            <a:off x="13535251" y="21704639"/>
            <a:ext cx="314510" cy="369332"/>
          </a:xfrm>
          <a:prstGeom prst="rect">
            <a:avLst/>
          </a:prstGeom>
        </p:spPr>
        <p:txBody>
          <a:bodyPr wrap="none" numCol="1" spcCol="640080" rtlCol="0">
            <a:spAutoFit/>
          </a:bodyPr>
          <a:lstStyle/>
          <a:p>
            <a:pPr algn="just"/>
            <a:r>
              <a:rPr lang="en-US" sz="1800" dirty="0" smtClean="0">
                <a:solidFill>
                  <a:schemeClr val="bg1"/>
                </a:solidFill>
                <a:latin typeface="+mj-lt"/>
              </a:rPr>
              <a:t>5</a:t>
            </a:r>
          </a:p>
        </p:txBody>
      </p:sp>
      <p:sp>
        <p:nvSpPr>
          <p:cNvPr id="160" name="TextBox 9"/>
          <p:cNvSpPr txBox="1"/>
          <p:nvPr/>
        </p:nvSpPr>
        <p:spPr>
          <a:xfrm>
            <a:off x="10348777" y="19949546"/>
            <a:ext cx="854721"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bg1"/>
                </a:solidFill>
                <a:latin typeface="+mj-lt"/>
              </a:rPr>
              <a:t>Very Light</a:t>
            </a:r>
          </a:p>
        </p:txBody>
      </p:sp>
      <p:sp>
        <p:nvSpPr>
          <p:cNvPr id="161" name="TextBox 10"/>
          <p:cNvSpPr txBox="1"/>
          <p:nvPr/>
        </p:nvSpPr>
        <p:spPr>
          <a:xfrm>
            <a:off x="10348777" y="20213169"/>
            <a:ext cx="508473"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bg1"/>
                </a:solidFill>
                <a:latin typeface="+mj-lt"/>
              </a:rPr>
              <a:t>Light</a:t>
            </a:r>
          </a:p>
        </p:txBody>
      </p:sp>
      <p:sp>
        <p:nvSpPr>
          <p:cNvPr id="162" name="TextBox 11"/>
          <p:cNvSpPr txBox="1"/>
          <p:nvPr/>
        </p:nvSpPr>
        <p:spPr>
          <a:xfrm>
            <a:off x="10348777" y="20461719"/>
            <a:ext cx="872355"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bg1"/>
                </a:solidFill>
                <a:latin typeface="+mj-lt"/>
              </a:rPr>
              <a:t>Moderate</a:t>
            </a:r>
          </a:p>
        </p:txBody>
      </p:sp>
      <p:sp>
        <p:nvSpPr>
          <p:cNvPr id="163" name="TextBox 12"/>
          <p:cNvSpPr txBox="1"/>
          <p:nvPr/>
        </p:nvSpPr>
        <p:spPr>
          <a:xfrm>
            <a:off x="10348777" y="20760511"/>
            <a:ext cx="622286"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bg1"/>
                </a:solidFill>
                <a:latin typeface="+mj-lt"/>
              </a:rPr>
              <a:t>Heavy</a:t>
            </a:r>
          </a:p>
        </p:txBody>
      </p:sp>
      <p:sp>
        <p:nvSpPr>
          <p:cNvPr id="164" name="TextBox 13"/>
          <p:cNvSpPr txBox="1"/>
          <p:nvPr/>
        </p:nvSpPr>
        <p:spPr>
          <a:xfrm>
            <a:off x="10348777" y="21039205"/>
            <a:ext cx="968535"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bg1"/>
                </a:solidFill>
                <a:latin typeface="+mj-lt"/>
              </a:rPr>
              <a:t>Very Heavy</a:t>
            </a:r>
          </a:p>
        </p:txBody>
      </p:sp>
      <p:sp>
        <p:nvSpPr>
          <p:cNvPr id="165" name="TextBox 19"/>
          <p:cNvSpPr txBox="1"/>
          <p:nvPr/>
        </p:nvSpPr>
        <p:spPr>
          <a:xfrm>
            <a:off x="10155015" y="26389482"/>
            <a:ext cx="260008"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solidFill>
                  <a:schemeClr val="bg1"/>
                </a:solidFill>
                <a:latin typeface="+mj-lt"/>
              </a:rPr>
              <a:t>1</a:t>
            </a:r>
          </a:p>
        </p:txBody>
      </p:sp>
      <p:sp>
        <p:nvSpPr>
          <p:cNvPr id="166" name="TextBox 19"/>
          <p:cNvSpPr txBox="1"/>
          <p:nvPr/>
        </p:nvSpPr>
        <p:spPr>
          <a:xfrm>
            <a:off x="10112373" y="25235596"/>
            <a:ext cx="304892"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solidFill>
                  <a:schemeClr val="bg1"/>
                </a:solidFill>
                <a:latin typeface="+mj-lt"/>
              </a:rPr>
              <a:t>-1</a:t>
            </a:r>
            <a:endParaRPr lang="en-US" sz="1050" dirty="0">
              <a:solidFill>
                <a:schemeClr val="bg1"/>
              </a:solidFill>
              <a:latin typeface="+mj-lt"/>
            </a:endParaRPr>
          </a:p>
        </p:txBody>
      </p:sp>
      <p:sp>
        <p:nvSpPr>
          <p:cNvPr id="167" name="TextBox 19"/>
          <p:cNvSpPr txBox="1"/>
          <p:nvPr/>
        </p:nvSpPr>
        <p:spPr>
          <a:xfrm>
            <a:off x="9871457" y="24976014"/>
            <a:ext cx="510076"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solidFill>
                  <a:schemeClr val="bg1"/>
                </a:solidFill>
                <a:latin typeface="+mj-lt"/>
              </a:rPr>
              <a:t>NDVI</a:t>
            </a:r>
            <a:endParaRPr lang="en-US" sz="1050" dirty="0">
              <a:solidFill>
                <a:schemeClr val="bg1"/>
              </a:solidFill>
              <a:latin typeface="+mj-lt"/>
            </a:endParaRPr>
          </a:p>
        </p:txBody>
      </p:sp>
      <p:sp>
        <p:nvSpPr>
          <p:cNvPr id="168" name="TextBox 19"/>
          <p:cNvSpPr txBox="1"/>
          <p:nvPr/>
        </p:nvSpPr>
        <p:spPr>
          <a:xfrm>
            <a:off x="10136063" y="26761271"/>
            <a:ext cx="1402948"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solidFill>
                  <a:schemeClr val="bg1"/>
                </a:solidFill>
                <a:latin typeface="+mj-lt"/>
              </a:rPr>
              <a:t>Soil Moisture Probe</a:t>
            </a:r>
            <a:endParaRPr lang="en-US" sz="1050" dirty="0">
              <a:solidFill>
                <a:schemeClr val="bg1"/>
              </a:solidFill>
              <a:latin typeface="+mj-lt"/>
            </a:endParaRPr>
          </a:p>
        </p:txBody>
      </p:sp>
      <p:sp>
        <p:nvSpPr>
          <p:cNvPr id="169" name="TextBox 9"/>
          <p:cNvSpPr txBox="1"/>
          <p:nvPr/>
        </p:nvSpPr>
        <p:spPr>
          <a:xfrm>
            <a:off x="10348777" y="21379601"/>
            <a:ext cx="1402948"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solidFill>
                  <a:schemeClr val="bg1"/>
                </a:solidFill>
                <a:latin typeface="+mj-lt"/>
              </a:rPr>
              <a:t>Soil Moisture Probe</a:t>
            </a:r>
            <a:endParaRPr lang="en-US" sz="1050" dirty="0">
              <a:solidFill>
                <a:schemeClr val="bg1"/>
              </a:solidFill>
              <a:latin typeface="+mj-lt"/>
            </a:endParaRPr>
          </a:p>
        </p:txBody>
      </p:sp>
      <p:sp>
        <p:nvSpPr>
          <p:cNvPr id="170" name="TextBox 9"/>
          <p:cNvSpPr txBox="1"/>
          <p:nvPr/>
        </p:nvSpPr>
        <p:spPr>
          <a:xfrm>
            <a:off x="10025188" y="19701113"/>
            <a:ext cx="1762021"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solidFill>
                  <a:schemeClr val="bg1"/>
                </a:solidFill>
                <a:latin typeface="+mj-lt"/>
              </a:rPr>
              <a:t>PRECIPITATION INTENSITY</a:t>
            </a:r>
            <a:endParaRPr lang="en-US" sz="1050" dirty="0">
              <a:solidFill>
                <a:schemeClr val="bg1"/>
              </a:solidFill>
              <a:latin typeface="+mj-lt"/>
            </a:endParaRPr>
          </a:p>
        </p:txBody>
      </p:sp>
      <p:sp>
        <p:nvSpPr>
          <p:cNvPr id="171" name="TextBox 170"/>
          <p:cNvSpPr txBox="1"/>
          <p:nvPr/>
        </p:nvSpPr>
        <p:spPr>
          <a:xfrm>
            <a:off x="1234063" y="22343166"/>
            <a:ext cx="1809761" cy="646331"/>
          </a:xfrm>
          <a:prstGeom prst="rect">
            <a:avLst/>
          </a:prstGeom>
        </p:spPr>
        <p:txBody>
          <a:bodyPr wrap="square" numCol="1" spcCol="640080" rtlCol="0">
            <a:spAutoFit/>
          </a:bodyPr>
          <a:lstStyle/>
          <a:p>
            <a:pPr algn="ctr"/>
            <a:r>
              <a:rPr lang="en-US" sz="1800" dirty="0" smtClean="0">
                <a:solidFill>
                  <a:schemeClr val="bg1"/>
                </a:solidFill>
                <a:latin typeface="+mj-lt"/>
              </a:rPr>
              <a:t>SOIL MOISTURE</a:t>
            </a:r>
          </a:p>
          <a:p>
            <a:pPr algn="ctr"/>
            <a:r>
              <a:rPr lang="en-US" sz="1800" dirty="0" smtClean="0">
                <a:solidFill>
                  <a:schemeClr val="bg1"/>
                </a:solidFill>
                <a:latin typeface="+mj-lt"/>
              </a:rPr>
              <a:t> (cm</a:t>
            </a:r>
            <a:r>
              <a:rPr lang="en-US" sz="1800" baseline="30000" dirty="0" smtClean="0">
                <a:solidFill>
                  <a:schemeClr val="bg1"/>
                </a:solidFill>
                <a:latin typeface="+mj-lt"/>
              </a:rPr>
              <a:t>3</a:t>
            </a:r>
            <a:r>
              <a:rPr lang="en-US" sz="1800" dirty="0" smtClean="0">
                <a:solidFill>
                  <a:schemeClr val="bg1"/>
                </a:solidFill>
                <a:latin typeface="+mj-lt"/>
              </a:rPr>
              <a:t> / cm</a:t>
            </a:r>
            <a:r>
              <a:rPr lang="en-US" sz="1800" baseline="30000" dirty="0" smtClean="0">
                <a:solidFill>
                  <a:schemeClr val="bg1"/>
                </a:solidFill>
                <a:latin typeface="+mj-lt"/>
              </a:rPr>
              <a:t>3 </a:t>
            </a:r>
            <a:r>
              <a:rPr lang="en-US" sz="1800" dirty="0" smtClean="0">
                <a:solidFill>
                  <a:schemeClr val="bg1"/>
                </a:solidFill>
              </a:rPr>
              <a:t>)</a:t>
            </a:r>
            <a:endParaRPr lang="en-US" sz="1800" baseline="30000" dirty="0" smtClean="0">
              <a:solidFill>
                <a:schemeClr val="bg1"/>
              </a:solidFill>
              <a:latin typeface="+mj-lt"/>
            </a:endParaRPr>
          </a:p>
        </p:txBody>
      </p:sp>
      <p:sp>
        <p:nvSpPr>
          <p:cNvPr id="32" name="Rectangle 31"/>
          <p:cNvSpPr/>
          <p:nvPr/>
        </p:nvSpPr>
        <p:spPr>
          <a:xfrm>
            <a:off x="18265775" y="12002294"/>
            <a:ext cx="1022350" cy="1524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19284950" y="12002294"/>
            <a:ext cx="1022350" cy="1524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p:nvPr/>
        </p:nvSpPr>
        <p:spPr>
          <a:xfrm>
            <a:off x="20308887" y="12002294"/>
            <a:ext cx="1022350" cy="1524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21328062" y="12002294"/>
            <a:ext cx="1022350" cy="1524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ext Box 2"/>
          <p:cNvSpPr txBox="1">
            <a:spLocks noChangeArrowheads="1"/>
          </p:cNvSpPr>
          <p:nvPr/>
        </p:nvSpPr>
        <p:spPr bwMode="auto">
          <a:xfrm>
            <a:off x="18135600" y="12148259"/>
            <a:ext cx="1256522" cy="35538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dirty="0" smtClean="0">
                <a:effectLst/>
                <a:latin typeface="Century Gothic" panose="020B0502020202020204" pitchFamily="34" charset="0"/>
                <a:ea typeface="Calibri" panose="020F0502020204030204" pitchFamily="34" charset="0"/>
                <a:cs typeface="Times New Roman" panose="02020603050405020304" pitchFamily="18" charset="0"/>
              </a:rPr>
              <a:t>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6" name="Text Box 2"/>
          <p:cNvSpPr txBox="1">
            <a:spLocks noChangeArrowheads="1"/>
          </p:cNvSpPr>
          <p:nvPr/>
        </p:nvSpPr>
        <p:spPr bwMode="auto">
          <a:xfrm>
            <a:off x="19119850" y="12148259"/>
            <a:ext cx="1256522" cy="35538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dirty="0" smtClean="0">
                <a:effectLst/>
                <a:latin typeface="Century Gothic" panose="020B0502020202020204" pitchFamily="34" charset="0"/>
                <a:ea typeface="Calibri" panose="020F0502020204030204" pitchFamily="34" charset="0"/>
                <a:cs typeface="Times New Roman" panose="02020603050405020304" pitchFamily="18" charset="0"/>
              </a:rPr>
              <a:t>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7" name="Text Box 2"/>
          <p:cNvSpPr txBox="1">
            <a:spLocks noChangeArrowheads="1"/>
          </p:cNvSpPr>
          <p:nvPr/>
        </p:nvSpPr>
        <p:spPr bwMode="auto">
          <a:xfrm>
            <a:off x="20097750" y="12148259"/>
            <a:ext cx="1256522" cy="35538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dirty="0" smtClean="0">
                <a:latin typeface="Century Gothic" panose="020B0502020202020204" pitchFamily="34" charset="0"/>
                <a:ea typeface="Calibri" panose="020F0502020204030204" pitchFamily="34" charset="0"/>
                <a:cs typeface="Times New Roman" panose="02020603050405020304" pitchFamily="18" charset="0"/>
              </a:rPr>
              <a:t>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8" name="Text Box 2"/>
          <p:cNvSpPr txBox="1">
            <a:spLocks noChangeArrowheads="1"/>
          </p:cNvSpPr>
          <p:nvPr/>
        </p:nvSpPr>
        <p:spPr bwMode="auto">
          <a:xfrm>
            <a:off x="21120100" y="12148259"/>
            <a:ext cx="1256522" cy="35538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dirty="0" smtClean="0">
                <a:latin typeface="Century Gothic" panose="020B0502020202020204" pitchFamily="34" charset="0"/>
                <a:ea typeface="Calibri" panose="020F0502020204030204" pitchFamily="34" charset="0"/>
                <a:cs typeface="Times New Roman" panose="02020603050405020304" pitchFamily="18" charset="0"/>
              </a:rPr>
              <a:t>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9" name="Text Box 2"/>
          <p:cNvSpPr txBox="1">
            <a:spLocks noChangeArrowheads="1"/>
          </p:cNvSpPr>
          <p:nvPr/>
        </p:nvSpPr>
        <p:spPr bwMode="auto">
          <a:xfrm>
            <a:off x="22167850" y="12148259"/>
            <a:ext cx="1256522" cy="35538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dirty="0" smtClean="0">
                <a:latin typeface="Century Gothic" panose="020B0502020202020204" pitchFamily="34" charset="0"/>
                <a:ea typeface="Calibri" panose="020F0502020204030204" pitchFamily="34" charset="0"/>
                <a:cs typeface="Times New Roman" panose="02020603050405020304" pitchFamily="18" charset="0"/>
              </a:rPr>
              <a:t>20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le 32"/>
          <p:cNvSpPr/>
          <p:nvPr/>
        </p:nvSpPr>
        <p:spPr>
          <a:xfrm>
            <a:off x="15506700" y="17137271"/>
            <a:ext cx="11010900" cy="423193"/>
          </a:xfrm>
          <a:prstGeom prst="rect">
            <a:avLst/>
          </a:prstGeom>
        </p:spPr>
        <p:txBody>
          <a:bodyPr wrap="square">
            <a:spAutoFit/>
          </a:bodyPr>
          <a:lstStyle/>
          <a:p>
            <a:pPr lvl="0" algn="ctr" defTabSz="914400">
              <a:defRPr sz="2150" b="1" i="0" u="none" strike="noStrike" kern="1200" baseline="0">
                <a:solidFill>
                  <a:prstClr val="black">
                    <a:lumMod val="65000"/>
                    <a:lumOff val="35000"/>
                  </a:prstClr>
                </a:solidFill>
                <a:latin typeface="Century Gothic" panose="020B0502020202020204" pitchFamily="34" charset="0"/>
                <a:ea typeface="+mn-ea"/>
                <a:cs typeface="+mn-cs"/>
              </a:defRPr>
            </a:pPr>
            <a:r>
              <a:rPr lang="en-US" sz="2150" dirty="0">
                <a:solidFill>
                  <a:schemeClr val="tx1">
                    <a:lumMod val="75000"/>
                    <a:lumOff val="25000"/>
                  </a:schemeClr>
                </a:solidFill>
              </a:rPr>
              <a:t>Flats Weir </a:t>
            </a:r>
            <a:r>
              <a:rPr lang="en-US" sz="2150" b="1" dirty="0">
                <a:solidFill>
                  <a:schemeClr val="tx1">
                    <a:lumMod val="75000"/>
                    <a:lumOff val="25000"/>
                  </a:schemeClr>
                </a:solidFill>
              </a:rPr>
              <a:t>(Site </a:t>
            </a:r>
            <a:r>
              <a:rPr lang="en-US" sz="2150" b="1" dirty="0" smtClean="0">
                <a:solidFill>
                  <a:schemeClr val="tx1">
                    <a:lumMod val="75000"/>
                    <a:lumOff val="25000"/>
                  </a:schemeClr>
                </a:solidFill>
              </a:rPr>
              <a:t>057) </a:t>
            </a:r>
            <a:r>
              <a:rPr lang="en-US" sz="2150" dirty="0" smtClean="0">
                <a:solidFill>
                  <a:schemeClr val="tx1">
                    <a:lumMod val="75000"/>
                    <a:lumOff val="25000"/>
                  </a:schemeClr>
                </a:solidFill>
              </a:rPr>
              <a:t>2017-2018</a:t>
            </a:r>
            <a:endParaRPr lang="en-US" sz="2150" dirty="0">
              <a:solidFill>
                <a:schemeClr val="tx1">
                  <a:lumMod val="75000"/>
                  <a:lumOff val="25000"/>
                </a:schemeClr>
              </a:solidFill>
            </a:endParaRPr>
          </a:p>
        </p:txBody>
      </p:sp>
    </p:spTree>
    <p:extLst>
      <p:ext uri="{BB962C8B-B14F-4D97-AF65-F5344CB8AC3E}">
        <p14:creationId xmlns:p14="http://schemas.microsoft.com/office/powerpoint/2010/main" val="41900835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numCol="1" spcCol="640080"/>
      <a:lstStyle>
        <a:defPPr algn="just">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1870</TotalTime>
  <Words>723</Words>
  <Application>Microsoft Office PowerPoint</Application>
  <PresentationFormat>Custom</PresentationFormat>
  <Paragraphs>82</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Century Gothic</vt:lpstr>
      <vt:lpstr>Garamond</vt:lpstr>
      <vt:lpstr>Times New Roman</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Ian Lauer</cp:lastModifiedBy>
  <cp:revision>207</cp:revision>
  <cp:lastPrinted>2018-07-18T22:33:53Z</cp:lastPrinted>
  <dcterms:created xsi:type="dcterms:W3CDTF">2017-06-02T16:06:25Z</dcterms:created>
  <dcterms:modified xsi:type="dcterms:W3CDTF">2018-07-23T22:24:54Z</dcterms:modified>
</cp:coreProperties>
</file>