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boldItalic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BCDEE7"/>
    <a:srgbClr val="AF953C"/>
    <a:srgbClr val="448059"/>
    <a:srgbClr val="B7EFAF"/>
    <a:srgbClr val="FEB276"/>
    <a:srgbClr val="AA7CAB"/>
    <a:srgbClr val="A3FF74"/>
    <a:srgbClr val="C80000"/>
    <a:srgbClr val="FA5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350"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 name="Google Shape;12;p1:notes"/>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275" y="0"/>
            <a:ext cx="27431451" cy="36575996"/>
          </a:xfrm>
          <a:prstGeom prst="rect">
            <a:avLst/>
          </a:prstGeom>
          <a:noFill/>
          <a:ln>
            <a:noFill/>
          </a:ln>
        </p:spPr>
      </p:pic>
      <p:sp>
        <p:nvSpPr>
          <p:cNvPr id="8" name="Google Shape;8;p2"/>
          <p:cNvSpPr txBox="1">
            <a:spLocks noGrp="1"/>
          </p:cNvSpPr>
          <p:nvPr>
            <p:ph type="body" idx="1"/>
          </p:nvPr>
        </p:nvSpPr>
        <p:spPr>
          <a:xfrm>
            <a:off x="914400" y="438150"/>
            <a:ext cx="17183101" cy="338328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rgbClr val="3E4268"/>
              </a:buClr>
              <a:buSzPts val="6000"/>
              <a:buFont typeface="Arial"/>
              <a:buNone/>
              <a:defRPr sz="6000" b="1" i="0" u="none" strike="noStrike" cap="none">
                <a:solidFill>
                  <a:srgbClr val="3E4268"/>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Google Shape;9;p2"/>
          <p:cNvSpPr txBox="1"/>
          <p:nvPr/>
        </p:nvSpPr>
        <p:spPr>
          <a:xfrm>
            <a:off x="3439298" y="354857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90"/>
              <a:buFont typeface="Arial"/>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6" orient="horz" pos="3240">
          <p15:clr>
            <a:srgbClr val="FBAE40"/>
          </p15:clr>
        </p15:guide>
        <p15:guide id="7" orient="horz" pos="21120">
          <p15:clr>
            <a:srgbClr val="FBAE40"/>
          </p15:clr>
        </p15:guide>
        <p15:guide id="8" orient="horz" pos="1872">
          <p15:clr>
            <a:srgbClr val="FBAE40"/>
          </p15:clr>
        </p15:guide>
        <p15:guide id="9"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g"/><Relationship Id="rId26" Type="http://schemas.microsoft.com/office/2007/relationships/hdphoto" Target="../media/hdphoto2.wdp"/><Relationship Id="rId3" Type="http://schemas.openxmlformats.org/officeDocument/2006/relationships/image" Target="../media/image2.jpg"/><Relationship Id="rId21" Type="http://schemas.openxmlformats.org/officeDocument/2006/relationships/image" Target="../media/image19.png"/><Relationship Id="rId7" Type="http://schemas.openxmlformats.org/officeDocument/2006/relationships/image" Target="../media/image5.jpg"/><Relationship Id="rId12" Type="http://schemas.openxmlformats.org/officeDocument/2006/relationships/image" Target="../media/image10.png"/><Relationship Id="rId17" Type="http://schemas.openxmlformats.org/officeDocument/2006/relationships/image" Target="../media/image15.jp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140" name="Picture 139"/>
          <p:cNvPicPr>
            <a:picLocks noChangeAspect="1"/>
          </p:cNvPicPr>
          <p:nvPr/>
        </p:nvPicPr>
        <p:blipFill rotWithShape="1">
          <a:blip r:embed="rId3">
            <a:extLst>
              <a:ext uri="{28A0092B-C50C-407E-A947-70E740481C1C}">
                <a14:useLocalDpi xmlns:a14="http://schemas.microsoft.com/office/drawing/2010/main" val="0"/>
              </a:ext>
            </a:extLst>
          </a:blip>
          <a:srcRect l="26088" t="22661" r="18675" b="24284"/>
          <a:stretch/>
        </p:blipFill>
        <p:spPr>
          <a:xfrm>
            <a:off x="20387149" y="24454688"/>
            <a:ext cx="6042991" cy="5804454"/>
          </a:xfrm>
          <a:prstGeom prst="rect">
            <a:avLst/>
          </a:prstGeom>
        </p:spPr>
      </p:pic>
      <p:pic>
        <p:nvPicPr>
          <p:cNvPr id="139" name="Picture 138"/>
          <p:cNvPicPr>
            <a:picLocks noChangeAspect="1"/>
          </p:cNvPicPr>
          <p:nvPr/>
        </p:nvPicPr>
        <p:blipFill>
          <a:blip r:embed="rId4">
            <a:extLst>
              <a:ext uri="{BEBA8EAE-BF5A-486C-A8C5-ECC9F3942E4B}">
                <a14:imgProps xmlns:a14="http://schemas.microsoft.com/office/drawing/2010/main">
                  <a14:imgLayer r:embed="rId5">
                    <a14:imgEffect>
                      <a14:backgroundRemoval t="1155" b="97855" l="4856" r="99281">
                        <a14:backgroundMark x1="76799" y1="32838" x2="76799" y2="32838"/>
                        <a14:backgroundMark x1="92626" y1="16832" x2="92626" y2="16832"/>
                        <a14:backgroundMark x1="88489" y1="14026" x2="88489" y2="14026"/>
                        <a14:backgroundMark x1="87770" y1="15842" x2="87770" y2="15842"/>
                        <a14:backgroundMark x1="86151" y1="22112" x2="86151" y2="22112"/>
                        <a14:backgroundMark x1="87770" y1="11881" x2="87770" y2="11881"/>
                        <a14:backgroundMark x1="83453" y1="33993" x2="83453" y2="33993"/>
                        <a14:backgroundMark x1="31835" y1="86139" x2="31835" y2="86139"/>
                        <a14:backgroundMark x1="32554" y1="87129" x2="32554" y2="87129"/>
                        <a14:backgroundMark x1="21583" y1="82343" x2="21583" y2="82343"/>
                        <a14:backgroundMark x1="39388" y1="73762" x2="39388" y2="73762"/>
                        <a14:backgroundMark x1="48022" y1="62541" x2="48022" y2="62541"/>
                        <a14:backgroundMark x1="67086" y1="39109" x2="67086" y2="39109"/>
                        <a14:backgroundMark x1="65288" y1="38449" x2="65288" y2="38449"/>
                        <a14:backgroundMark x1="64029" y1="38119" x2="64029" y2="38119"/>
                        <a14:backgroundMark x1="78777" y1="39439" x2="78777" y2="39439"/>
                        <a14:backgroundMark x1="82014" y1="38779" x2="82014" y2="38779"/>
                        <a14:backgroundMark x1="81835" y1="41419" x2="81835" y2="41419"/>
                        <a14:backgroundMark x1="82194" y1="43894" x2="82194" y2="43894"/>
                        <a14:backgroundMark x1="30216" y1="81518" x2="30216" y2="81518"/>
                        <a14:backgroundMark x1="30935" y1="78548" x2="30935" y2="78548"/>
                        <a14:backgroundMark x1="85252" y1="24752" x2="85252" y2="24752"/>
                        <a14:backgroundMark x1="87230" y1="23762" x2="87230" y2="23762"/>
                      </a14:backgroundRemoval>
                    </a14:imgEffect>
                  </a14:imgLayer>
                </a14:imgProps>
              </a:ext>
            </a:extLst>
          </a:blip>
          <a:stretch>
            <a:fillRect/>
          </a:stretch>
        </p:blipFill>
        <p:spPr>
          <a:xfrm>
            <a:off x="20199490" y="24784124"/>
            <a:ext cx="5118383" cy="5578669"/>
          </a:xfrm>
          <a:prstGeom prst="rect">
            <a:avLst/>
          </a:prstGeom>
        </p:spPr>
      </p:pic>
      <p:pic>
        <p:nvPicPr>
          <p:cNvPr id="137" name="Picture 136"/>
          <p:cNvPicPr>
            <a:picLocks noChangeAspect="1"/>
          </p:cNvPicPr>
          <p:nvPr/>
        </p:nvPicPr>
        <p:blipFill rotWithShape="1">
          <a:blip r:embed="rId6">
            <a:extLst>
              <a:ext uri="{28A0092B-C50C-407E-A947-70E740481C1C}">
                <a14:useLocalDpi xmlns:a14="http://schemas.microsoft.com/office/drawing/2010/main" val="0"/>
              </a:ext>
            </a:extLst>
          </a:blip>
          <a:srcRect l="29989" t="28190" r="1" b="31224"/>
          <a:stretch/>
        </p:blipFill>
        <p:spPr>
          <a:xfrm>
            <a:off x="13880123" y="16575083"/>
            <a:ext cx="12944274" cy="7504118"/>
          </a:xfrm>
          <a:prstGeom prst="rect">
            <a:avLst/>
          </a:prstGeom>
        </p:spPr>
      </p:pic>
      <p:pic>
        <p:nvPicPr>
          <p:cNvPr id="14" name="Google Shape;14;p3"/>
          <p:cNvPicPr preferRelativeResize="0"/>
          <p:nvPr/>
        </p:nvPicPr>
        <p:blipFill rotWithShape="1">
          <a:blip r:embed="rId7">
            <a:alphaModFix/>
          </a:blip>
          <a:srcRect l="10757" t="38870" r="13853" b="30000"/>
          <a:stretch/>
        </p:blipFill>
        <p:spPr>
          <a:xfrm>
            <a:off x="850231" y="14950877"/>
            <a:ext cx="10978121" cy="4532978"/>
          </a:xfrm>
          <a:prstGeom prst="rect">
            <a:avLst/>
          </a:prstGeom>
          <a:noFill/>
          <a:ln>
            <a:noFill/>
          </a:ln>
        </p:spPr>
      </p:pic>
      <p:pic>
        <p:nvPicPr>
          <p:cNvPr id="16" name="Google Shape;16;p3"/>
          <p:cNvPicPr preferRelativeResize="0"/>
          <p:nvPr/>
        </p:nvPicPr>
        <p:blipFill rotWithShape="1">
          <a:blip r:embed="rId8">
            <a:alphaModFix/>
          </a:blip>
          <a:srcRect/>
          <a:stretch/>
        </p:blipFill>
        <p:spPr>
          <a:xfrm>
            <a:off x="9985829" y="26696138"/>
            <a:ext cx="2057399" cy="2057400"/>
          </a:xfrm>
          <a:prstGeom prst="rect">
            <a:avLst/>
          </a:prstGeom>
          <a:noFill/>
          <a:ln>
            <a:noFill/>
          </a:ln>
        </p:spPr>
      </p:pic>
      <p:pic>
        <p:nvPicPr>
          <p:cNvPr id="17" name="Google Shape;17;p3"/>
          <p:cNvPicPr preferRelativeResize="0"/>
          <p:nvPr/>
        </p:nvPicPr>
        <p:blipFill rotWithShape="1">
          <a:blip r:embed="rId9">
            <a:alphaModFix/>
          </a:blip>
          <a:srcRect l="42348" t="32103" r="26156" b="20653"/>
          <a:stretch/>
        </p:blipFill>
        <p:spPr>
          <a:xfrm>
            <a:off x="10203972" y="26901878"/>
            <a:ext cx="1645800" cy="1645800"/>
          </a:xfrm>
          <a:prstGeom prst="ellipse">
            <a:avLst/>
          </a:prstGeom>
          <a:noFill/>
          <a:ln>
            <a:noFill/>
          </a:ln>
        </p:spPr>
      </p:pic>
      <p:sp>
        <p:nvSpPr>
          <p:cNvPr id="18" name="Google Shape;18;p3"/>
          <p:cNvSpPr txBox="1"/>
          <p:nvPr/>
        </p:nvSpPr>
        <p:spPr>
          <a:xfrm>
            <a:off x="13594409" y="15740693"/>
            <a:ext cx="11010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Results</a:t>
            </a:r>
            <a:endParaRPr sz="1400" b="0" i="0" u="none" strike="noStrike" cap="none" dirty="0">
              <a:solidFill>
                <a:srgbClr val="000000"/>
              </a:solidFill>
              <a:latin typeface="Arial"/>
              <a:ea typeface="Arial"/>
              <a:cs typeface="Arial"/>
              <a:sym typeface="Arial"/>
            </a:endParaRPr>
          </a:p>
        </p:txBody>
      </p:sp>
      <p:sp>
        <p:nvSpPr>
          <p:cNvPr id="19" name="Google Shape;19;p3"/>
          <p:cNvSpPr txBox="1"/>
          <p:nvPr/>
        </p:nvSpPr>
        <p:spPr>
          <a:xfrm>
            <a:off x="935200" y="31792200"/>
            <a:ext cx="12209100" cy="25131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400"/>
              <a:buFont typeface="Arial"/>
              <a:buNone/>
            </a:pPr>
            <a:r>
              <a:rPr lang="en-US" sz="2400" b="1" dirty="0">
                <a:solidFill>
                  <a:srgbClr val="3F3F3F"/>
                </a:solidFill>
                <a:latin typeface="Garamond"/>
                <a:ea typeface="Garamond"/>
                <a:cs typeface="Garamond"/>
                <a:sym typeface="Garamond"/>
              </a:rPr>
              <a:t>Dr. Dawn </a:t>
            </a:r>
            <a:r>
              <a:rPr lang="en-US" sz="2400" b="1" dirty="0" err="1">
                <a:solidFill>
                  <a:srgbClr val="3F3F3F"/>
                </a:solidFill>
                <a:latin typeface="Garamond"/>
                <a:ea typeface="Garamond"/>
                <a:cs typeface="Garamond"/>
                <a:sym typeface="Garamond"/>
              </a:rPr>
              <a:t>Magness</a:t>
            </a:r>
            <a:r>
              <a:rPr lang="en-US" sz="2400" dirty="0">
                <a:solidFill>
                  <a:srgbClr val="3F3F3F"/>
                </a:solidFill>
                <a:latin typeface="Garamond"/>
                <a:ea typeface="Garamond"/>
                <a:cs typeface="Garamond"/>
                <a:sym typeface="Garamond"/>
              </a:rPr>
              <a:t>, U.S. Fish and Wildlife Service, Kenai National Wildlife Refuge</a:t>
            </a:r>
            <a:endParaRPr sz="2400" b="1" dirty="0">
              <a:solidFill>
                <a:srgbClr val="3F3F3F"/>
              </a:solidFill>
              <a:latin typeface="Garamond"/>
              <a:ea typeface="Garamond"/>
              <a:cs typeface="Garamond"/>
              <a:sym typeface="Garamond"/>
            </a:endParaRPr>
          </a:p>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rgbClr val="3F3F3F"/>
                </a:solidFill>
                <a:latin typeface="Garamond"/>
                <a:ea typeface="Garamond"/>
                <a:cs typeface="Garamond"/>
                <a:sym typeface="Garamond"/>
              </a:rPr>
              <a:t>Dr. John D. </a:t>
            </a:r>
            <a:r>
              <a:rPr lang="en-US" sz="2400" b="1" i="0" u="none" strike="noStrike" cap="none" dirty="0" err="1">
                <a:solidFill>
                  <a:srgbClr val="3F3F3F"/>
                </a:solidFill>
                <a:latin typeface="Garamond"/>
                <a:ea typeface="Garamond"/>
                <a:cs typeface="Garamond"/>
                <a:sym typeface="Garamond"/>
              </a:rPr>
              <a:t>Bolten</a:t>
            </a:r>
            <a:r>
              <a:rPr lang="en-US" sz="2400" b="0" i="0" u="none" strike="noStrike" cap="none" dirty="0">
                <a:solidFill>
                  <a:srgbClr val="3F3F3F"/>
                </a:solidFill>
                <a:latin typeface="Garamond"/>
                <a:ea typeface="Garamond"/>
                <a:cs typeface="Garamond"/>
                <a:sym typeface="Garamond"/>
              </a:rPr>
              <a:t>, NASA Goddard Space Flight Center</a:t>
            </a:r>
            <a:br>
              <a:rPr lang="en-US" sz="2400" b="0" i="0" u="none" strike="noStrike" cap="none" dirty="0">
                <a:solidFill>
                  <a:srgbClr val="3F3F3F"/>
                </a:solidFill>
                <a:latin typeface="Garamond"/>
                <a:ea typeface="Garamond"/>
                <a:cs typeface="Garamond"/>
                <a:sym typeface="Garamond"/>
              </a:rPr>
            </a:br>
            <a:r>
              <a:rPr lang="en-US" sz="2400" b="1" i="0" u="none" strike="noStrike" cap="none" dirty="0">
                <a:solidFill>
                  <a:srgbClr val="3F3F3F"/>
                </a:solidFill>
                <a:latin typeface="Garamond"/>
                <a:ea typeface="Garamond"/>
                <a:cs typeface="Garamond"/>
                <a:sym typeface="Garamond"/>
              </a:rPr>
              <a:t>Dr. Adrianna Foster</a:t>
            </a:r>
            <a:r>
              <a:rPr lang="en-US" sz="2400" b="0" i="0" u="none" strike="noStrike" cap="none" dirty="0">
                <a:solidFill>
                  <a:srgbClr val="3F3F3F"/>
                </a:solidFill>
                <a:latin typeface="Garamond"/>
                <a:ea typeface="Garamond"/>
                <a:cs typeface="Garamond"/>
                <a:sym typeface="Garamond"/>
              </a:rPr>
              <a:t>, Universities Space Research Association, NASA Goddard Space Flight Center</a:t>
            </a:r>
            <a:br>
              <a:rPr lang="en-US" sz="2400" b="0" i="0" u="none" strike="noStrike" cap="none" dirty="0">
                <a:solidFill>
                  <a:srgbClr val="3F3F3F"/>
                </a:solidFill>
                <a:latin typeface="Garamond"/>
                <a:ea typeface="Garamond"/>
                <a:cs typeface="Garamond"/>
                <a:sym typeface="Garamond"/>
              </a:rPr>
            </a:br>
            <a:r>
              <a:rPr lang="en-US" sz="2400" b="1" i="0" u="none" strike="noStrike" cap="none" dirty="0">
                <a:solidFill>
                  <a:srgbClr val="3F3F3F"/>
                </a:solidFill>
                <a:latin typeface="Garamond"/>
                <a:ea typeface="Garamond"/>
                <a:cs typeface="Garamond"/>
                <a:sym typeface="Garamond"/>
              </a:rPr>
              <a:t>Dr. Joseph Spruce</a:t>
            </a:r>
            <a:r>
              <a:rPr lang="en-US" sz="2400" b="0" i="0" u="none" strike="noStrike" cap="none" dirty="0">
                <a:solidFill>
                  <a:srgbClr val="3F3F3F"/>
                </a:solidFill>
                <a:latin typeface="Garamond"/>
                <a:ea typeface="Garamond"/>
                <a:cs typeface="Garamond"/>
                <a:sym typeface="Garamond"/>
              </a:rPr>
              <a:t>, Science Systems and Applications, Inc., NASA Stennis Space Center</a:t>
            </a:r>
            <a:br>
              <a:rPr lang="en-US" sz="2400" b="0" i="0" u="none" strike="noStrike" cap="none" dirty="0">
                <a:solidFill>
                  <a:srgbClr val="3F3F3F"/>
                </a:solidFill>
                <a:latin typeface="Garamond"/>
                <a:ea typeface="Garamond"/>
                <a:cs typeface="Garamond"/>
                <a:sym typeface="Garamond"/>
              </a:rPr>
            </a:br>
            <a:endParaRPr sz="2400" b="0" i="0" u="none" strike="noStrike" cap="none" dirty="0">
              <a:solidFill>
                <a:srgbClr val="3F3F3F"/>
              </a:solidFill>
              <a:latin typeface="Garamond"/>
              <a:ea typeface="Garamond"/>
              <a:cs typeface="Garamond"/>
              <a:sym typeface="Garamond"/>
            </a:endParaRPr>
          </a:p>
        </p:txBody>
      </p:sp>
      <p:sp>
        <p:nvSpPr>
          <p:cNvPr id="20" name="Google Shape;20;p3"/>
          <p:cNvSpPr txBox="1"/>
          <p:nvPr/>
        </p:nvSpPr>
        <p:spPr>
          <a:xfrm>
            <a:off x="887514" y="4607898"/>
            <a:ext cx="11516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sp>
        <p:nvSpPr>
          <p:cNvPr id="21" name="Google Shape;21;p3"/>
          <p:cNvSpPr txBox="1"/>
          <p:nvPr/>
        </p:nvSpPr>
        <p:spPr>
          <a:xfrm>
            <a:off x="794341" y="10905313"/>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Objectives</a:t>
            </a:r>
            <a:endParaRPr sz="1400" b="0" i="0" u="none" strike="noStrike" cap="none" dirty="0">
              <a:solidFill>
                <a:srgbClr val="000000"/>
              </a:solidFill>
              <a:latin typeface="Arial"/>
              <a:ea typeface="Arial"/>
              <a:cs typeface="Arial"/>
              <a:sym typeface="Arial"/>
            </a:endParaRPr>
          </a:p>
        </p:txBody>
      </p:sp>
      <p:sp>
        <p:nvSpPr>
          <p:cNvPr id="22" name="Google Shape;22;p3"/>
          <p:cNvSpPr txBox="1"/>
          <p:nvPr/>
        </p:nvSpPr>
        <p:spPr>
          <a:xfrm>
            <a:off x="13639800" y="6515100"/>
            <a:ext cx="11407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Methodology</a:t>
            </a:r>
            <a:endParaRPr sz="1400" b="0" i="0" u="none" strike="noStrike" cap="none" dirty="0">
              <a:solidFill>
                <a:srgbClr val="000000"/>
              </a:solidFill>
              <a:latin typeface="Arial"/>
              <a:ea typeface="Arial"/>
              <a:cs typeface="Arial"/>
              <a:sym typeface="Arial"/>
            </a:endParaRPr>
          </a:p>
        </p:txBody>
      </p:sp>
      <p:sp>
        <p:nvSpPr>
          <p:cNvPr id="23" name="Google Shape;23;p3"/>
          <p:cNvSpPr txBox="1"/>
          <p:nvPr/>
        </p:nvSpPr>
        <p:spPr>
          <a:xfrm>
            <a:off x="799931" y="13716411"/>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24" name="Google Shape;24;p3"/>
          <p:cNvSpPr txBox="1"/>
          <p:nvPr/>
        </p:nvSpPr>
        <p:spPr>
          <a:xfrm>
            <a:off x="822146" y="19902876"/>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Earth Observations</a:t>
            </a:r>
            <a:endParaRPr sz="1400" b="0" i="0" u="none" strike="noStrike" cap="none" dirty="0">
              <a:solidFill>
                <a:srgbClr val="000000"/>
              </a:solidFill>
              <a:latin typeface="Arial"/>
              <a:ea typeface="Arial"/>
              <a:cs typeface="Arial"/>
              <a:sym typeface="Arial"/>
            </a:endParaRPr>
          </a:p>
        </p:txBody>
      </p:sp>
      <p:sp>
        <p:nvSpPr>
          <p:cNvPr id="25" name="Google Shape;25;p3"/>
          <p:cNvSpPr txBox="1"/>
          <p:nvPr/>
        </p:nvSpPr>
        <p:spPr>
          <a:xfrm>
            <a:off x="914400" y="30854853"/>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6" name="Google Shape;26;p3"/>
          <p:cNvSpPr txBox="1"/>
          <p:nvPr/>
        </p:nvSpPr>
        <p:spPr>
          <a:xfrm>
            <a:off x="13594409" y="4607898"/>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Project Partner</a:t>
            </a:r>
            <a:endParaRPr sz="1400" b="0" i="0" u="none" strike="noStrike" cap="none">
              <a:solidFill>
                <a:srgbClr val="000000"/>
              </a:solidFill>
              <a:latin typeface="Arial"/>
              <a:ea typeface="Arial"/>
              <a:cs typeface="Arial"/>
              <a:sym typeface="Arial"/>
            </a:endParaRPr>
          </a:p>
        </p:txBody>
      </p:sp>
      <p:sp>
        <p:nvSpPr>
          <p:cNvPr id="27" name="Google Shape;27;p3"/>
          <p:cNvSpPr txBox="1"/>
          <p:nvPr/>
        </p:nvSpPr>
        <p:spPr>
          <a:xfrm>
            <a:off x="818832" y="25766188"/>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E4268"/>
                </a:solidFill>
                <a:latin typeface="Century Gothic"/>
                <a:ea typeface="Century Gothic"/>
                <a:cs typeface="Century Gothic"/>
                <a:sym typeface="Century Gothic"/>
              </a:rPr>
              <a:t>Team Members</a:t>
            </a:r>
            <a:endParaRPr sz="1400" b="0" i="0" u="none" strike="noStrike" cap="none" dirty="0">
              <a:solidFill>
                <a:srgbClr val="000000"/>
              </a:solidFill>
              <a:latin typeface="Arial"/>
              <a:ea typeface="Arial"/>
              <a:cs typeface="Arial"/>
              <a:sym typeface="Arial"/>
            </a:endParaRPr>
          </a:p>
        </p:txBody>
      </p:sp>
      <p:sp>
        <p:nvSpPr>
          <p:cNvPr id="28" name="Google Shape;28;p3"/>
          <p:cNvSpPr txBox="1"/>
          <p:nvPr/>
        </p:nvSpPr>
        <p:spPr>
          <a:xfrm>
            <a:off x="13762155" y="30854883"/>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E4268"/>
                </a:solidFill>
                <a:latin typeface="Century Gothic"/>
                <a:ea typeface="Century Gothic"/>
                <a:cs typeface="Century Gothic"/>
                <a:sym typeface="Century Gothic"/>
              </a:rPr>
              <a:t>Conclusions</a:t>
            </a:r>
            <a:endParaRPr sz="1400" b="0" i="0" u="none" strike="noStrike" cap="none">
              <a:solidFill>
                <a:srgbClr val="000000"/>
              </a:solidFill>
              <a:latin typeface="Arial"/>
              <a:ea typeface="Arial"/>
              <a:cs typeface="Arial"/>
              <a:sym typeface="Arial"/>
            </a:endParaRPr>
          </a:p>
        </p:txBody>
      </p:sp>
      <p:sp>
        <p:nvSpPr>
          <p:cNvPr id="29" name="Google Shape;29;p3"/>
          <p:cNvSpPr txBox="1"/>
          <p:nvPr/>
        </p:nvSpPr>
        <p:spPr>
          <a:xfrm>
            <a:off x="914400" y="5179952"/>
            <a:ext cx="11593200" cy="59124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800"/>
              </a:spcBef>
              <a:spcAft>
                <a:spcPts val="0"/>
              </a:spcAft>
              <a:buClr>
                <a:srgbClr val="3F3F3F"/>
              </a:buClr>
              <a:buSzPts val="2700"/>
              <a:buFont typeface="Arial"/>
              <a:buNone/>
            </a:pPr>
            <a:r>
              <a:rPr lang="en-US" sz="2600" dirty="0">
                <a:solidFill>
                  <a:srgbClr val="3F3F3F"/>
                </a:solidFill>
                <a:latin typeface="Garamond"/>
                <a:ea typeface="Garamond"/>
                <a:cs typeface="Garamond"/>
                <a:sym typeface="Garamond"/>
              </a:rPr>
              <a:t>Spruce beetle-induced (</a:t>
            </a:r>
            <a:r>
              <a:rPr lang="en-US" sz="2600" i="1" dirty="0" err="1">
                <a:solidFill>
                  <a:srgbClr val="3F3F3F"/>
                </a:solidFill>
                <a:latin typeface="Garamond"/>
                <a:ea typeface="Garamond"/>
                <a:cs typeface="Garamond"/>
                <a:sym typeface="Garamond"/>
              </a:rPr>
              <a:t>Dendroctonus</a:t>
            </a:r>
            <a:r>
              <a:rPr lang="en-US" sz="2600" i="1" dirty="0">
                <a:solidFill>
                  <a:srgbClr val="3F3F3F"/>
                </a:solidFill>
                <a:latin typeface="Garamond"/>
                <a:ea typeface="Garamond"/>
                <a:cs typeface="Garamond"/>
                <a:sym typeface="Garamond"/>
              </a:rPr>
              <a:t> </a:t>
            </a:r>
            <a:r>
              <a:rPr lang="en-US" sz="2600" i="1" dirty="0" err="1">
                <a:solidFill>
                  <a:srgbClr val="3F3F3F"/>
                </a:solidFill>
                <a:latin typeface="Garamond"/>
                <a:ea typeface="Garamond"/>
                <a:cs typeface="Garamond"/>
                <a:sym typeface="Garamond"/>
              </a:rPr>
              <a:t>rufipennis</a:t>
            </a:r>
            <a:r>
              <a:rPr lang="en-US" sz="2600" dirty="0">
                <a:solidFill>
                  <a:srgbClr val="3F3F3F"/>
                </a:solidFill>
                <a:latin typeface="Garamond"/>
                <a:ea typeface="Garamond"/>
                <a:cs typeface="Garamond"/>
                <a:sym typeface="Garamond"/>
              </a:rPr>
              <a:t> (Kirby)) mortality on the Kenai Peninsula has heightened local wildfire risk as canopy loss facilitates the conversion from forest to fire-prone grassland. We collected images from NASA Earth observations to visualize land cover succession at roughly five-year intervals following a severe, mid-1990’s beetle infestation to the present. Using ArcGIS Pro, we classified these data by vegetation cover type to quantify grassland encroachment patterns over time. We used the raster calculator in ArcGIS Pro to conduct a change detection analysis on the land cover classifications. The resulting change image will give the Kenai National Wildlife Refuge (KENWR) ecologists a better understanding of where forests have converted to grassland since the 1990s. These classifications provided a foundation for us to integrate digital elevation models (DEMs) and geospatial temperature and precipitation data into a model using R for assessing and mapping changes in wildfire risk. Spatial representations of this risk will contribute to a better understanding of ecological trajectories of beetle-affected landscapes, thereby informing management decisions at KENWR.</a:t>
            </a:r>
            <a:r>
              <a:rPr lang="en-US" sz="2700" dirty="0">
                <a:solidFill>
                  <a:srgbClr val="3F3F3F"/>
                </a:solidFill>
                <a:latin typeface="Garamond"/>
                <a:ea typeface="Garamond"/>
                <a:cs typeface="Garamond"/>
                <a:sym typeface="Garamond"/>
              </a:rPr>
              <a:t> </a:t>
            </a:r>
            <a:endParaRPr sz="1400" b="0" i="0" u="none" strike="noStrike" cap="none" dirty="0">
              <a:solidFill>
                <a:srgbClr val="000000"/>
              </a:solidFill>
              <a:latin typeface="Arial"/>
              <a:ea typeface="Arial"/>
              <a:cs typeface="Arial"/>
              <a:sym typeface="Arial"/>
            </a:endParaRPr>
          </a:p>
        </p:txBody>
      </p:sp>
      <p:sp>
        <p:nvSpPr>
          <p:cNvPr id="30" name="Google Shape;30;p3"/>
          <p:cNvSpPr txBox="1"/>
          <p:nvPr/>
        </p:nvSpPr>
        <p:spPr>
          <a:xfrm>
            <a:off x="13560275" y="5508433"/>
            <a:ext cx="10921200" cy="88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700" b="0" i="0" u="none" strike="noStrike" cap="none">
                <a:solidFill>
                  <a:srgbClr val="3F3F3F"/>
                </a:solidFill>
                <a:latin typeface="Garamond"/>
                <a:ea typeface="Garamond"/>
                <a:cs typeface="Garamond"/>
                <a:sym typeface="Garamond"/>
              </a:rPr>
              <a:t>US Fish &amp; Wildlife Service, Kenai National Wildlife Refuge</a:t>
            </a:r>
            <a:endParaRPr sz="2700" b="0" i="0" u="none" strike="noStrike" cap="none">
              <a:solidFill>
                <a:srgbClr val="3F3F3F"/>
              </a:solidFill>
              <a:latin typeface="Garamond"/>
              <a:ea typeface="Garamond"/>
              <a:cs typeface="Garamond"/>
              <a:sym typeface="Garamond"/>
            </a:endParaRPr>
          </a:p>
        </p:txBody>
      </p:sp>
      <p:sp>
        <p:nvSpPr>
          <p:cNvPr id="31" name="Google Shape;31;p3"/>
          <p:cNvSpPr txBox="1"/>
          <p:nvPr/>
        </p:nvSpPr>
        <p:spPr>
          <a:xfrm>
            <a:off x="13144375" y="34696400"/>
            <a:ext cx="13372800" cy="8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Maryland – Goddard | Summer 2018</a:t>
            </a:r>
            <a:endParaRPr sz="4000" b="0" i="0" u="none" strike="noStrike" cap="none">
              <a:solidFill>
                <a:schemeClr val="lt1"/>
              </a:solidFill>
              <a:latin typeface="Century Gothic"/>
              <a:ea typeface="Century Gothic"/>
              <a:cs typeface="Century Gothic"/>
              <a:sym typeface="Century Gothic"/>
            </a:endParaRPr>
          </a:p>
        </p:txBody>
      </p:sp>
      <p:sp>
        <p:nvSpPr>
          <p:cNvPr id="32" name="Google Shape;32;p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Kenai Disasters</a:t>
            </a:r>
            <a:endParaRPr sz="4000" b="0" i="0" u="none" strike="noStrike" cap="none">
              <a:solidFill>
                <a:schemeClr val="lt1"/>
              </a:solidFill>
              <a:latin typeface="Century Gothic"/>
              <a:ea typeface="Century Gothic"/>
              <a:cs typeface="Century Gothic"/>
              <a:sym typeface="Century Gothic"/>
            </a:endParaRPr>
          </a:p>
        </p:txBody>
      </p:sp>
      <p:sp>
        <p:nvSpPr>
          <p:cNvPr id="33" name="Google Shape;33;p3"/>
          <p:cNvSpPr txBox="1">
            <a:spLocks noGrp="1"/>
          </p:cNvSpPr>
          <p:nvPr>
            <p:ph type="body" idx="1"/>
          </p:nvPr>
        </p:nvSpPr>
        <p:spPr>
          <a:xfrm>
            <a:off x="914400" y="-5265"/>
            <a:ext cx="17562286" cy="3518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E4268"/>
              </a:buClr>
              <a:buSzPts val="6000"/>
              <a:buFont typeface="Arial"/>
              <a:buNone/>
            </a:pPr>
            <a:r>
              <a:rPr lang="en-US" sz="5000" b="1" i="0" u="none" strike="noStrike" cap="none">
                <a:solidFill>
                  <a:srgbClr val="3E4268"/>
                </a:solidFill>
                <a:latin typeface="Century Gothic"/>
                <a:ea typeface="Century Gothic"/>
                <a:cs typeface="Century Gothic"/>
                <a:sym typeface="Century Gothic"/>
              </a:rPr>
              <a:t>Evaluating Grassland Conversion and the Related Likelihood of Fire Disturbance to Enhance Fire Monitoring and Management in the Kenai Peninsula, Alaska</a:t>
            </a:r>
            <a:endParaRPr sz="5000" b="1" i="0" u="none" strike="noStrike" cap="none">
              <a:solidFill>
                <a:srgbClr val="3E4268"/>
              </a:solidFill>
              <a:latin typeface="Century Gothic"/>
              <a:ea typeface="Century Gothic"/>
              <a:cs typeface="Century Gothic"/>
              <a:sym typeface="Century Gothic"/>
            </a:endParaRPr>
          </a:p>
        </p:txBody>
      </p:sp>
      <p:sp>
        <p:nvSpPr>
          <p:cNvPr id="34" name="Google Shape;34;p3"/>
          <p:cNvSpPr txBox="1"/>
          <p:nvPr/>
        </p:nvSpPr>
        <p:spPr>
          <a:xfrm>
            <a:off x="13620425" y="31417850"/>
            <a:ext cx="12371700" cy="26742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1800"/>
              </a:spcBef>
              <a:spcAft>
                <a:spcPts val="0"/>
              </a:spcAft>
              <a:buClr>
                <a:srgbClr val="3E4268"/>
              </a:buClr>
              <a:buSzPts val="2700"/>
              <a:buFont typeface="Webdings" panose="05030102010509060703" pitchFamily="18" charset="2"/>
              <a:buChar char=""/>
            </a:pPr>
            <a:r>
              <a:rPr lang="en-US" sz="2700" dirty="0">
                <a:solidFill>
                  <a:srgbClr val="3F3F3F"/>
                </a:solidFill>
                <a:latin typeface="Garamond"/>
                <a:ea typeface="Garamond"/>
                <a:cs typeface="Garamond"/>
                <a:sym typeface="Garamond"/>
              </a:rPr>
              <a:t>Conversion of spruce forest to grassland increases the prevalence of changing fire regimes in the KENWR</a:t>
            </a:r>
            <a:endParaRPr sz="2700" dirty="0">
              <a:solidFill>
                <a:srgbClr val="3F3F3F"/>
              </a:solidFill>
              <a:latin typeface="Garamond"/>
              <a:ea typeface="Garamond"/>
              <a:cs typeface="Garamond"/>
              <a:sym typeface="Garamond"/>
            </a:endParaRPr>
          </a:p>
          <a:p>
            <a:pPr marL="457200" marR="0" lvl="0" indent="-457200" algn="just" rtl="0">
              <a:lnSpc>
                <a:spcPct val="90000"/>
              </a:lnSpc>
              <a:spcBef>
                <a:spcPts val="1800"/>
              </a:spcBef>
              <a:spcAft>
                <a:spcPts val="0"/>
              </a:spcAft>
              <a:buClr>
                <a:srgbClr val="3E4268"/>
              </a:buClr>
              <a:buSzPts val="2700"/>
              <a:buFont typeface="Webdings" panose="05030102010509060703" pitchFamily="18" charset="2"/>
              <a:buChar char=""/>
            </a:pPr>
            <a:r>
              <a:rPr lang="en-US" sz="2700" dirty="0">
                <a:solidFill>
                  <a:srgbClr val="3F3F3F"/>
                </a:solidFill>
                <a:latin typeface="Garamond"/>
                <a:ea typeface="Garamond"/>
                <a:cs typeface="Garamond"/>
                <a:sym typeface="Garamond"/>
              </a:rPr>
              <a:t>Spruce forests in the Caribou Hills that were severely damaged by spruce beetles exhibit significantly higher fire risks in our model, therefore we predict similar outcomes across comparable landscapes.</a:t>
            </a:r>
            <a:endParaRPr sz="2700" dirty="0">
              <a:solidFill>
                <a:srgbClr val="3F3F3F"/>
              </a:solidFill>
              <a:latin typeface="Garamond"/>
              <a:ea typeface="Garamond"/>
              <a:cs typeface="Garamond"/>
              <a:sym typeface="Garamond"/>
            </a:endParaRPr>
          </a:p>
        </p:txBody>
      </p:sp>
      <p:sp>
        <p:nvSpPr>
          <p:cNvPr id="35" name="Google Shape;35;p3"/>
          <p:cNvSpPr txBox="1"/>
          <p:nvPr/>
        </p:nvSpPr>
        <p:spPr>
          <a:xfrm>
            <a:off x="744966" y="11400645"/>
            <a:ext cx="12371700" cy="2046300"/>
          </a:xfrm>
          <a:prstGeom prst="rect">
            <a:avLst/>
          </a:prstGeom>
          <a:noFill/>
          <a:ln>
            <a:noFill/>
          </a:ln>
        </p:spPr>
        <p:txBody>
          <a:bodyPr spcFirstLastPara="1" wrap="square" lIns="91425" tIns="45700" rIns="91425" bIns="45700" anchor="t" anchorCtr="0">
            <a:noAutofit/>
          </a:bodyPr>
          <a:lstStyle/>
          <a:p>
            <a:pPr marL="347662" marR="0" lvl="0" indent="-169861" algn="just" rtl="0">
              <a:lnSpc>
                <a:spcPct val="90000"/>
              </a:lnSpc>
              <a:spcBef>
                <a:spcPts val="0"/>
              </a:spcBef>
              <a:spcAft>
                <a:spcPts val="0"/>
              </a:spcAft>
              <a:buClr>
                <a:srgbClr val="3E4268"/>
              </a:buClr>
              <a:buSzPts val="2800"/>
              <a:buFont typeface="Garamond"/>
              <a:buNone/>
            </a:pPr>
            <a:endParaRPr sz="2700" b="1" i="0" u="none" strike="noStrike" cap="none" dirty="0">
              <a:solidFill>
                <a:srgbClr val="3E4268"/>
              </a:solidFill>
              <a:latin typeface="Garamond"/>
              <a:ea typeface="Garamond"/>
              <a:cs typeface="Garamond"/>
              <a:sym typeface="Garamond"/>
            </a:endParaRPr>
          </a:p>
          <a:p>
            <a:pPr marL="457200" marR="0" lvl="0" indent="-457200" algn="just" rtl="0">
              <a:lnSpc>
                <a:spcPct val="90000"/>
              </a:lnSpc>
              <a:spcBef>
                <a:spcPts val="0"/>
              </a:spcBef>
              <a:spcAft>
                <a:spcPts val="0"/>
              </a:spcAft>
              <a:buClr>
                <a:srgbClr val="3E4268"/>
              </a:buClr>
              <a:buSzPts val="2800"/>
              <a:buFont typeface="Webdings" panose="05030102010509060703" pitchFamily="18" charset="2"/>
              <a:buChar char=""/>
            </a:pPr>
            <a:r>
              <a:rPr lang="en-US" sz="2700" b="1" i="0" u="none" strike="noStrike" cap="none" dirty="0">
                <a:solidFill>
                  <a:srgbClr val="3E4268"/>
                </a:solidFill>
                <a:latin typeface="Garamond"/>
                <a:ea typeface="Garamond"/>
                <a:cs typeface="Garamond"/>
                <a:sym typeface="Garamond"/>
              </a:rPr>
              <a:t>Develop </a:t>
            </a:r>
            <a:r>
              <a:rPr lang="en-US" sz="2700" b="0" i="0" u="none" strike="noStrike" cap="none" dirty="0">
                <a:solidFill>
                  <a:srgbClr val="3F3F3F"/>
                </a:solidFill>
                <a:latin typeface="Garamond"/>
                <a:ea typeface="Garamond"/>
                <a:cs typeface="Garamond"/>
                <a:sym typeface="Garamond"/>
              </a:rPr>
              <a:t>a land cover classification system for locating areas of grassland conversion</a:t>
            </a:r>
            <a:endParaRPr sz="2700" b="0" i="0" u="none" strike="noStrike" cap="none" dirty="0">
              <a:solidFill>
                <a:srgbClr val="3F3F3F"/>
              </a:solidFill>
              <a:latin typeface="Garamond"/>
              <a:ea typeface="Garamond"/>
              <a:cs typeface="Garamond"/>
              <a:sym typeface="Garamond"/>
            </a:endParaRPr>
          </a:p>
          <a:p>
            <a:pPr marL="457200" marR="0" lvl="0" indent="-457200" algn="just" rtl="0">
              <a:lnSpc>
                <a:spcPct val="90000"/>
              </a:lnSpc>
              <a:spcBef>
                <a:spcPts val="0"/>
              </a:spcBef>
              <a:spcAft>
                <a:spcPts val="0"/>
              </a:spcAft>
              <a:buClr>
                <a:srgbClr val="3E4268"/>
              </a:buClr>
              <a:buSzPts val="2800"/>
              <a:buFont typeface="Webdings" panose="05030102010509060703" pitchFamily="18" charset="2"/>
              <a:buChar char=""/>
            </a:pPr>
            <a:r>
              <a:rPr lang="en-US" sz="2700" b="1" i="0" u="none" strike="noStrike" cap="none" dirty="0">
                <a:solidFill>
                  <a:srgbClr val="3E4268"/>
                </a:solidFill>
                <a:latin typeface="Garamond"/>
                <a:ea typeface="Garamond"/>
                <a:cs typeface="Garamond"/>
                <a:sym typeface="Garamond"/>
              </a:rPr>
              <a:t>Detect </a:t>
            </a:r>
            <a:r>
              <a:rPr lang="en-US" sz="2700" b="0" i="0" u="none" strike="noStrike" cap="none" dirty="0">
                <a:solidFill>
                  <a:srgbClr val="3F3F3F"/>
                </a:solidFill>
                <a:latin typeface="Garamond"/>
                <a:ea typeface="Garamond"/>
                <a:cs typeface="Garamond"/>
                <a:sym typeface="Garamond"/>
              </a:rPr>
              <a:t>and quantify land cover change stemming from fire and beetle disturbances from 1989 to the present</a:t>
            </a:r>
            <a:endParaRPr sz="2700" b="0" i="0" u="none" strike="noStrike" cap="none" dirty="0">
              <a:solidFill>
                <a:srgbClr val="3F3F3F"/>
              </a:solidFill>
              <a:latin typeface="Garamond"/>
              <a:ea typeface="Garamond"/>
              <a:cs typeface="Garamond"/>
              <a:sym typeface="Garamond"/>
            </a:endParaRPr>
          </a:p>
          <a:p>
            <a:pPr marL="457200" marR="0" lvl="0" indent="-457200" algn="just" rtl="0">
              <a:lnSpc>
                <a:spcPct val="90000"/>
              </a:lnSpc>
              <a:spcBef>
                <a:spcPts val="0"/>
              </a:spcBef>
              <a:spcAft>
                <a:spcPts val="0"/>
              </a:spcAft>
              <a:buClr>
                <a:srgbClr val="3E4268"/>
              </a:buClr>
              <a:buSzPts val="2800"/>
              <a:buFont typeface="Webdings" panose="05030102010509060703" pitchFamily="18" charset="2"/>
              <a:buChar char=""/>
            </a:pPr>
            <a:r>
              <a:rPr lang="en-US" sz="2700" b="1" i="0" u="none" strike="noStrike" cap="none" dirty="0">
                <a:solidFill>
                  <a:srgbClr val="3E4268"/>
                </a:solidFill>
                <a:latin typeface="Garamond"/>
                <a:ea typeface="Garamond"/>
                <a:cs typeface="Garamond"/>
                <a:sym typeface="Garamond"/>
              </a:rPr>
              <a:t>Map and assess </a:t>
            </a:r>
            <a:r>
              <a:rPr lang="en-US" sz="2700" b="0" i="0" u="none" strike="noStrike" cap="none" dirty="0">
                <a:solidFill>
                  <a:srgbClr val="3F3F3F"/>
                </a:solidFill>
                <a:latin typeface="Garamond"/>
                <a:ea typeface="Garamond"/>
                <a:cs typeface="Garamond"/>
                <a:sym typeface="Garamond"/>
              </a:rPr>
              <a:t>emergent wildfire risk due to this conversion across the peninsula</a:t>
            </a:r>
            <a:endParaRPr sz="2700" b="0" i="0" u="none" strike="noStrike" cap="none" dirty="0">
              <a:solidFill>
                <a:srgbClr val="3F3F3F"/>
              </a:solidFill>
              <a:latin typeface="Garamond"/>
              <a:ea typeface="Garamond"/>
              <a:cs typeface="Garamond"/>
              <a:sym typeface="Garamond"/>
            </a:endParaRPr>
          </a:p>
        </p:txBody>
      </p:sp>
      <p:sp>
        <p:nvSpPr>
          <p:cNvPr id="36" name="Google Shape;36;p3"/>
          <p:cNvSpPr txBox="1"/>
          <p:nvPr/>
        </p:nvSpPr>
        <p:spPr>
          <a:xfrm>
            <a:off x="695006" y="28925906"/>
            <a:ext cx="25368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Kate Hess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Lead</a:t>
            </a:r>
            <a:endParaRPr sz="1400" b="0" i="0" u="none" strike="noStrike" cap="none">
              <a:solidFill>
                <a:srgbClr val="000000"/>
              </a:solidFill>
              <a:latin typeface="Arial"/>
              <a:ea typeface="Arial"/>
              <a:cs typeface="Arial"/>
              <a:sym typeface="Arial"/>
            </a:endParaRPr>
          </a:p>
        </p:txBody>
      </p:sp>
      <p:sp>
        <p:nvSpPr>
          <p:cNvPr id="37" name="Google Shape;37;p3"/>
          <p:cNvSpPr txBox="1"/>
          <p:nvPr/>
        </p:nvSpPr>
        <p:spPr>
          <a:xfrm>
            <a:off x="2742306" y="29880303"/>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Cheila Avalon Cullen, PhD</a:t>
            </a:r>
            <a:endParaRPr sz="1400" b="0" i="0" u="none" strike="noStrike" cap="none">
              <a:solidFill>
                <a:srgbClr val="000000"/>
              </a:solidFill>
              <a:latin typeface="Arial"/>
              <a:ea typeface="Arial"/>
              <a:cs typeface="Arial"/>
              <a:sym typeface="Arial"/>
            </a:endParaRPr>
          </a:p>
        </p:txBody>
      </p:sp>
      <p:sp>
        <p:nvSpPr>
          <p:cNvPr id="38" name="Google Shape;38;p3"/>
          <p:cNvSpPr txBox="1"/>
          <p:nvPr/>
        </p:nvSpPr>
        <p:spPr>
          <a:xfrm>
            <a:off x="5040176" y="28925841"/>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Jeanette Cobian</a:t>
            </a:r>
            <a:endParaRPr sz="1400" b="0" i="0" u="none" strike="noStrike" cap="none">
              <a:solidFill>
                <a:srgbClr val="000000"/>
              </a:solidFill>
              <a:latin typeface="Arial"/>
              <a:ea typeface="Arial"/>
              <a:cs typeface="Arial"/>
              <a:sym typeface="Arial"/>
            </a:endParaRPr>
          </a:p>
        </p:txBody>
      </p:sp>
      <p:sp>
        <p:nvSpPr>
          <p:cNvPr id="39" name="Google Shape;39;p3"/>
          <p:cNvSpPr txBox="1"/>
          <p:nvPr/>
        </p:nvSpPr>
        <p:spPr>
          <a:xfrm>
            <a:off x="9505502" y="28925841"/>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Jake Ramthun</a:t>
            </a:r>
            <a:endParaRPr sz="1400" b="0" i="0" u="none" strike="noStrike" cap="none">
              <a:solidFill>
                <a:srgbClr val="000000"/>
              </a:solidFill>
              <a:latin typeface="Arial"/>
              <a:ea typeface="Arial"/>
              <a:cs typeface="Arial"/>
              <a:sym typeface="Arial"/>
            </a:endParaRPr>
          </a:p>
        </p:txBody>
      </p:sp>
      <p:pic>
        <p:nvPicPr>
          <p:cNvPr id="40" name="Google Shape;40;p3"/>
          <p:cNvPicPr preferRelativeResize="0"/>
          <p:nvPr/>
        </p:nvPicPr>
        <p:blipFill rotWithShape="1">
          <a:blip r:embed="rId8">
            <a:alphaModFix/>
          </a:blip>
          <a:srcRect/>
          <a:stretch/>
        </p:blipFill>
        <p:spPr>
          <a:xfrm>
            <a:off x="3149730" y="27802663"/>
            <a:ext cx="2057404" cy="2057400"/>
          </a:xfrm>
          <a:prstGeom prst="rect">
            <a:avLst/>
          </a:prstGeom>
          <a:noFill/>
          <a:ln>
            <a:noFill/>
          </a:ln>
        </p:spPr>
      </p:pic>
      <p:pic>
        <p:nvPicPr>
          <p:cNvPr id="41" name="Google Shape;41;p3"/>
          <p:cNvPicPr preferRelativeResize="0"/>
          <p:nvPr/>
        </p:nvPicPr>
        <p:blipFill rotWithShape="1">
          <a:blip r:embed="rId8">
            <a:alphaModFix/>
          </a:blip>
          <a:srcRect/>
          <a:stretch/>
        </p:blipFill>
        <p:spPr>
          <a:xfrm>
            <a:off x="5512554" y="26832144"/>
            <a:ext cx="2057404" cy="2057400"/>
          </a:xfrm>
          <a:prstGeom prst="rect">
            <a:avLst/>
          </a:prstGeom>
          <a:noFill/>
          <a:ln>
            <a:noFill/>
          </a:ln>
        </p:spPr>
      </p:pic>
      <p:pic>
        <p:nvPicPr>
          <p:cNvPr id="42" name="Google Shape;42;p3"/>
          <p:cNvPicPr preferRelativeResize="0"/>
          <p:nvPr/>
        </p:nvPicPr>
        <p:blipFill rotWithShape="1">
          <a:blip r:embed="rId8">
            <a:alphaModFix/>
          </a:blip>
          <a:srcRect/>
          <a:stretch/>
        </p:blipFill>
        <p:spPr>
          <a:xfrm>
            <a:off x="911922" y="26808983"/>
            <a:ext cx="2057404" cy="2057400"/>
          </a:xfrm>
          <a:prstGeom prst="rect">
            <a:avLst/>
          </a:prstGeom>
          <a:noFill/>
          <a:ln>
            <a:noFill/>
          </a:ln>
        </p:spPr>
      </p:pic>
      <p:pic>
        <p:nvPicPr>
          <p:cNvPr id="43" name="Google Shape;43;p3"/>
          <p:cNvPicPr preferRelativeResize="0"/>
          <p:nvPr/>
        </p:nvPicPr>
        <p:blipFill rotWithShape="1">
          <a:blip r:embed="rId8">
            <a:alphaModFix/>
          </a:blip>
          <a:srcRect/>
          <a:stretch/>
        </p:blipFill>
        <p:spPr>
          <a:xfrm>
            <a:off x="7793379" y="27800441"/>
            <a:ext cx="2057404" cy="2057400"/>
          </a:xfrm>
          <a:prstGeom prst="rect">
            <a:avLst/>
          </a:prstGeom>
          <a:noFill/>
          <a:ln>
            <a:noFill/>
          </a:ln>
        </p:spPr>
      </p:pic>
      <p:pic>
        <p:nvPicPr>
          <p:cNvPr id="44" name="Google Shape;44;p3"/>
          <p:cNvPicPr preferRelativeResize="0"/>
          <p:nvPr/>
        </p:nvPicPr>
        <p:blipFill rotWithShape="1">
          <a:blip r:embed="rId10">
            <a:alphaModFix/>
          </a:blip>
          <a:srcRect/>
          <a:stretch/>
        </p:blipFill>
        <p:spPr>
          <a:xfrm>
            <a:off x="21882635" y="4646946"/>
            <a:ext cx="1728248" cy="2057400"/>
          </a:xfrm>
          <a:prstGeom prst="rect">
            <a:avLst/>
          </a:prstGeom>
          <a:noFill/>
          <a:ln>
            <a:noFill/>
          </a:ln>
        </p:spPr>
      </p:pic>
      <p:pic>
        <p:nvPicPr>
          <p:cNvPr id="45" name="Google Shape;45;p3"/>
          <p:cNvPicPr preferRelativeResize="0"/>
          <p:nvPr/>
        </p:nvPicPr>
        <p:blipFill rotWithShape="1">
          <a:blip r:embed="rId11">
            <a:alphaModFix/>
          </a:blip>
          <a:srcRect/>
          <a:stretch/>
        </p:blipFill>
        <p:spPr>
          <a:xfrm>
            <a:off x="9277616" y="20899435"/>
            <a:ext cx="2503305" cy="2046174"/>
          </a:xfrm>
          <a:prstGeom prst="rect">
            <a:avLst/>
          </a:prstGeom>
          <a:noFill/>
          <a:ln>
            <a:noFill/>
          </a:ln>
        </p:spPr>
      </p:pic>
      <p:pic>
        <p:nvPicPr>
          <p:cNvPr id="46" name="Google Shape;46;p3"/>
          <p:cNvPicPr preferRelativeResize="0"/>
          <p:nvPr/>
        </p:nvPicPr>
        <p:blipFill rotWithShape="1">
          <a:blip r:embed="rId12">
            <a:alphaModFix/>
          </a:blip>
          <a:srcRect/>
          <a:stretch/>
        </p:blipFill>
        <p:spPr>
          <a:xfrm>
            <a:off x="1539352" y="20607843"/>
            <a:ext cx="2601003" cy="2513051"/>
          </a:xfrm>
          <a:prstGeom prst="rect">
            <a:avLst/>
          </a:prstGeom>
          <a:noFill/>
          <a:ln>
            <a:noFill/>
          </a:ln>
        </p:spPr>
      </p:pic>
      <p:pic>
        <p:nvPicPr>
          <p:cNvPr id="47" name="Google Shape;47;p3"/>
          <p:cNvPicPr preferRelativeResize="0"/>
          <p:nvPr/>
        </p:nvPicPr>
        <p:blipFill rotWithShape="1">
          <a:blip r:embed="rId13">
            <a:alphaModFix/>
          </a:blip>
          <a:srcRect/>
          <a:stretch/>
        </p:blipFill>
        <p:spPr>
          <a:xfrm rot="-1478863">
            <a:off x="5368462" y="21457995"/>
            <a:ext cx="3092899" cy="1256474"/>
          </a:xfrm>
          <a:prstGeom prst="rect">
            <a:avLst/>
          </a:prstGeom>
          <a:noFill/>
          <a:ln>
            <a:noFill/>
          </a:ln>
        </p:spPr>
      </p:pic>
      <p:pic>
        <p:nvPicPr>
          <p:cNvPr id="48" name="Google Shape;48;p3"/>
          <p:cNvPicPr preferRelativeResize="0"/>
          <p:nvPr/>
        </p:nvPicPr>
        <p:blipFill rotWithShape="1">
          <a:blip r:embed="rId14">
            <a:alphaModFix/>
          </a:blip>
          <a:srcRect/>
          <a:stretch/>
        </p:blipFill>
        <p:spPr>
          <a:xfrm>
            <a:off x="2598658" y="23595209"/>
            <a:ext cx="3335099" cy="1747221"/>
          </a:xfrm>
          <a:prstGeom prst="rect">
            <a:avLst/>
          </a:prstGeom>
          <a:noFill/>
          <a:ln>
            <a:noFill/>
          </a:ln>
        </p:spPr>
      </p:pic>
      <p:pic>
        <p:nvPicPr>
          <p:cNvPr id="49" name="Google Shape;49;p3"/>
          <p:cNvPicPr preferRelativeResize="0"/>
          <p:nvPr/>
        </p:nvPicPr>
        <p:blipFill rotWithShape="1">
          <a:blip r:embed="rId15">
            <a:alphaModFix/>
          </a:blip>
          <a:srcRect/>
          <a:stretch/>
        </p:blipFill>
        <p:spPr>
          <a:xfrm>
            <a:off x="7700785" y="23112921"/>
            <a:ext cx="2872251" cy="2162153"/>
          </a:xfrm>
          <a:prstGeom prst="rect">
            <a:avLst/>
          </a:prstGeom>
          <a:noFill/>
          <a:ln>
            <a:noFill/>
          </a:ln>
        </p:spPr>
      </p:pic>
      <p:sp>
        <p:nvSpPr>
          <p:cNvPr id="50" name="Google Shape;50;p3"/>
          <p:cNvSpPr txBox="1"/>
          <p:nvPr/>
        </p:nvSpPr>
        <p:spPr>
          <a:xfrm>
            <a:off x="7325152" y="29883331"/>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Victor Lenske</a:t>
            </a:r>
            <a:endParaRPr sz="1400" b="0" i="0" u="none" strike="noStrike" cap="none">
              <a:solidFill>
                <a:srgbClr val="000000"/>
              </a:solidFill>
              <a:latin typeface="Arial"/>
              <a:ea typeface="Arial"/>
              <a:cs typeface="Arial"/>
              <a:sym typeface="Arial"/>
            </a:endParaRPr>
          </a:p>
        </p:txBody>
      </p:sp>
      <p:pic>
        <p:nvPicPr>
          <p:cNvPr id="51" name="Google Shape;51;p3"/>
          <p:cNvPicPr preferRelativeResize="0"/>
          <p:nvPr/>
        </p:nvPicPr>
        <p:blipFill rotWithShape="1">
          <a:blip r:embed="rId16">
            <a:alphaModFix/>
          </a:blip>
          <a:srcRect l="36972" t="36076" r="28325" b="11869"/>
          <a:stretch/>
        </p:blipFill>
        <p:spPr>
          <a:xfrm>
            <a:off x="1118835" y="27014723"/>
            <a:ext cx="1645800" cy="1645800"/>
          </a:xfrm>
          <a:prstGeom prst="ellipse">
            <a:avLst/>
          </a:prstGeom>
          <a:noFill/>
          <a:ln>
            <a:noFill/>
          </a:ln>
        </p:spPr>
      </p:pic>
      <p:pic>
        <p:nvPicPr>
          <p:cNvPr id="52" name="Google Shape;52;p3"/>
          <p:cNvPicPr preferRelativeResize="0"/>
          <p:nvPr/>
        </p:nvPicPr>
        <p:blipFill rotWithShape="1">
          <a:blip r:embed="rId17">
            <a:alphaModFix/>
          </a:blip>
          <a:srcRect l="36754" t="16971" r="29265" b="32056"/>
          <a:stretch/>
        </p:blipFill>
        <p:spPr>
          <a:xfrm>
            <a:off x="3350959" y="27992134"/>
            <a:ext cx="1645800" cy="1645800"/>
          </a:xfrm>
          <a:prstGeom prst="ellipse">
            <a:avLst/>
          </a:prstGeom>
          <a:noFill/>
          <a:ln>
            <a:noFill/>
          </a:ln>
        </p:spPr>
      </p:pic>
      <p:pic>
        <p:nvPicPr>
          <p:cNvPr id="53" name="Google Shape;53;p3"/>
          <p:cNvPicPr preferRelativeResize="0"/>
          <p:nvPr/>
        </p:nvPicPr>
        <p:blipFill rotWithShape="1">
          <a:blip r:embed="rId18">
            <a:alphaModFix/>
          </a:blip>
          <a:srcRect l="37858" t="33463" r="32775" b="22488"/>
          <a:stretch/>
        </p:blipFill>
        <p:spPr>
          <a:xfrm>
            <a:off x="5701338" y="27039002"/>
            <a:ext cx="1645800" cy="1645800"/>
          </a:xfrm>
          <a:prstGeom prst="ellipse">
            <a:avLst/>
          </a:prstGeom>
          <a:noFill/>
          <a:ln>
            <a:noFill/>
          </a:ln>
        </p:spPr>
      </p:pic>
      <p:pic>
        <p:nvPicPr>
          <p:cNvPr id="54" name="Google Shape;54;p3"/>
          <p:cNvPicPr preferRelativeResize="0"/>
          <p:nvPr/>
        </p:nvPicPr>
        <p:blipFill rotWithShape="1">
          <a:blip r:embed="rId19">
            <a:alphaModFix/>
          </a:blip>
          <a:srcRect l="13700" t="18040" r="54372" b="34064"/>
          <a:stretch/>
        </p:blipFill>
        <p:spPr>
          <a:xfrm>
            <a:off x="7987138" y="27992134"/>
            <a:ext cx="1645800" cy="1645800"/>
          </a:xfrm>
          <a:prstGeom prst="ellipse">
            <a:avLst/>
          </a:prstGeom>
          <a:noFill/>
          <a:ln>
            <a:noFill/>
          </a:ln>
        </p:spPr>
      </p:pic>
      <p:sp>
        <p:nvSpPr>
          <p:cNvPr id="55" name="Google Shape;55;p3"/>
          <p:cNvSpPr/>
          <p:nvPr/>
        </p:nvSpPr>
        <p:spPr>
          <a:xfrm>
            <a:off x="7453537" y="18508209"/>
            <a:ext cx="472200" cy="360300"/>
          </a:xfrm>
          <a:prstGeom prst="rect">
            <a:avLst/>
          </a:prstGeom>
          <a:solidFill>
            <a:srgbClr val="29685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56;p3"/>
          <p:cNvSpPr/>
          <p:nvPr/>
        </p:nvSpPr>
        <p:spPr>
          <a:xfrm>
            <a:off x="7453537" y="19037495"/>
            <a:ext cx="472200" cy="360300"/>
          </a:xfrm>
          <a:prstGeom prst="rect">
            <a:avLst/>
          </a:prstGeom>
          <a:solidFill>
            <a:srgbClr val="96BA8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 name="Google Shape;57;p3"/>
          <p:cNvSpPr txBox="1"/>
          <p:nvPr/>
        </p:nvSpPr>
        <p:spPr>
          <a:xfrm>
            <a:off x="7881244" y="18493769"/>
            <a:ext cx="3155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Kenai Peninsula</a:t>
            </a:r>
            <a:endParaRPr sz="2000" b="1" i="0" u="none" strike="noStrike" cap="none">
              <a:solidFill>
                <a:schemeClr val="lt1"/>
              </a:solidFill>
              <a:latin typeface="Century Gothic"/>
              <a:ea typeface="Century Gothic"/>
              <a:cs typeface="Century Gothic"/>
              <a:sym typeface="Century Gothic"/>
            </a:endParaRPr>
          </a:p>
        </p:txBody>
      </p:sp>
      <p:sp>
        <p:nvSpPr>
          <p:cNvPr id="58" name="Google Shape;58;p3"/>
          <p:cNvSpPr txBox="1"/>
          <p:nvPr/>
        </p:nvSpPr>
        <p:spPr>
          <a:xfrm>
            <a:off x="7881244" y="19009963"/>
            <a:ext cx="3889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Kenai National Wildlife Refuge</a:t>
            </a:r>
            <a:endParaRPr sz="2000" b="1" i="0" u="none" strike="noStrike" cap="none">
              <a:solidFill>
                <a:schemeClr val="lt1"/>
              </a:solidFill>
              <a:latin typeface="Century Gothic"/>
              <a:ea typeface="Century Gothic"/>
              <a:cs typeface="Century Gothic"/>
              <a:sym typeface="Century Gothic"/>
            </a:endParaRPr>
          </a:p>
        </p:txBody>
      </p:sp>
      <p:pic>
        <p:nvPicPr>
          <p:cNvPr id="59" name="Google Shape;59;p3"/>
          <p:cNvPicPr preferRelativeResize="0"/>
          <p:nvPr/>
        </p:nvPicPr>
        <p:blipFill rotWithShape="1">
          <a:blip r:embed="rId20">
            <a:alphaModFix/>
          </a:blip>
          <a:srcRect/>
          <a:stretch/>
        </p:blipFill>
        <p:spPr>
          <a:xfrm>
            <a:off x="11446929" y="15085980"/>
            <a:ext cx="341200" cy="341200"/>
          </a:xfrm>
          <a:prstGeom prst="rect">
            <a:avLst/>
          </a:prstGeom>
          <a:noFill/>
          <a:ln>
            <a:noFill/>
          </a:ln>
        </p:spPr>
      </p:pic>
      <p:sp>
        <p:nvSpPr>
          <p:cNvPr id="60" name="Google Shape;60;p3"/>
          <p:cNvSpPr txBox="1"/>
          <p:nvPr/>
        </p:nvSpPr>
        <p:spPr>
          <a:xfrm>
            <a:off x="1847797" y="23067984"/>
            <a:ext cx="252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Garamond"/>
                <a:ea typeface="Garamond"/>
                <a:cs typeface="Garamond"/>
                <a:sym typeface="Garamond"/>
              </a:rPr>
              <a:t>Landsat 4/5 TM</a:t>
            </a:r>
            <a:endParaRPr sz="2800" b="0" i="0" u="none" strike="noStrike" cap="none">
              <a:solidFill>
                <a:srgbClr val="000000"/>
              </a:solidFill>
              <a:latin typeface="Garamond"/>
              <a:ea typeface="Garamond"/>
              <a:cs typeface="Garamond"/>
              <a:sym typeface="Garamond"/>
            </a:endParaRPr>
          </a:p>
        </p:txBody>
      </p:sp>
      <p:sp>
        <p:nvSpPr>
          <p:cNvPr id="61" name="Google Shape;61;p3"/>
          <p:cNvSpPr txBox="1"/>
          <p:nvPr/>
        </p:nvSpPr>
        <p:spPr>
          <a:xfrm>
            <a:off x="8231503" y="25186717"/>
            <a:ext cx="2362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Garamond"/>
                <a:ea typeface="Garamond"/>
                <a:cs typeface="Garamond"/>
                <a:sym typeface="Garamond"/>
              </a:rPr>
              <a:t>Terra MODIS</a:t>
            </a:r>
            <a:endParaRPr sz="2800" b="0" i="0" u="none" strike="noStrike" cap="none" dirty="0">
              <a:solidFill>
                <a:srgbClr val="000000"/>
              </a:solidFill>
              <a:latin typeface="Garamond"/>
              <a:ea typeface="Garamond"/>
              <a:cs typeface="Garamond"/>
              <a:sym typeface="Garamond"/>
            </a:endParaRPr>
          </a:p>
        </p:txBody>
      </p:sp>
      <p:sp>
        <p:nvSpPr>
          <p:cNvPr id="62" name="Google Shape;62;p3"/>
          <p:cNvSpPr txBox="1"/>
          <p:nvPr/>
        </p:nvSpPr>
        <p:spPr>
          <a:xfrm>
            <a:off x="3834426" y="25063679"/>
            <a:ext cx="2196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Garamond"/>
                <a:ea typeface="Garamond"/>
                <a:cs typeface="Garamond"/>
                <a:sym typeface="Garamond"/>
              </a:rPr>
              <a:t>Aqua MODIS</a:t>
            </a:r>
            <a:endParaRPr sz="2800" b="0" i="0" u="none" strike="noStrike" cap="none">
              <a:solidFill>
                <a:srgbClr val="000000"/>
              </a:solidFill>
              <a:latin typeface="Garamond"/>
              <a:ea typeface="Garamond"/>
              <a:cs typeface="Garamond"/>
              <a:sym typeface="Garamond"/>
            </a:endParaRPr>
          </a:p>
        </p:txBody>
      </p:sp>
      <p:sp>
        <p:nvSpPr>
          <p:cNvPr id="63" name="Google Shape;63;p3"/>
          <p:cNvSpPr txBox="1"/>
          <p:nvPr/>
        </p:nvSpPr>
        <p:spPr>
          <a:xfrm>
            <a:off x="5566816" y="23019857"/>
            <a:ext cx="2671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Garamond"/>
                <a:ea typeface="Garamond"/>
                <a:cs typeface="Garamond"/>
                <a:sym typeface="Garamond"/>
              </a:rPr>
              <a:t>Landsat 7 ETM+</a:t>
            </a:r>
            <a:endParaRPr sz="2800" b="0" i="0" u="none" strike="noStrike" cap="none">
              <a:solidFill>
                <a:srgbClr val="000000"/>
              </a:solidFill>
              <a:latin typeface="Garamond"/>
              <a:ea typeface="Garamond"/>
              <a:cs typeface="Garamond"/>
              <a:sym typeface="Garamond"/>
            </a:endParaRPr>
          </a:p>
        </p:txBody>
      </p:sp>
      <p:sp>
        <p:nvSpPr>
          <p:cNvPr id="64" name="Google Shape;64;p3"/>
          <p:cNvSpPr txBox="1"/>
          <p:nvPr/>
        </p:nvSpPr>
        <p:spPr>
          <a:xfrm>
            <a:off x="9787783" y="23014170"/>
            <a:ext cx="2649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Garamond"/>
                <a:ea typeface="Garamond"/>
                <a:cs typeface="Garamond"/>
                <a:sym typeface="Garamond"/>
              </a:rPr>
              <a:t>Landsat 8 OLI</a:t>
            </a:r>
            <a:endParaRPr sz="2800" b="0" i="0" u="none" strike="noStrike" cap="none">
              <a:solidFill>
                <a:srgbClr val="000000"/>
              </a:solidFill>
              <a:latin typeface="Garamond"/>
              <a:ea typeface="Garamond"/>
              <a:cs typeface="Garamond"/>
              <a:sym typeface="Garamond"/>
            </a:endParaRPr>
          </a:p>
        </p:txBody>
      </p:sp>
      <p:sp>
        <p:nvSpPr>
          <p:cNvPr id="65" name="Google Shape;65;p3"/>
          <p:cNvSpPr txBox="1"/>
          <p:nvPr/>
        </p:nvSpPr>
        <p:spPr>
          <a:xfrm rot="-247550">
            <a:off x="2812942" y="16080623"/>
            <a:ext cx="1004904" cy="2767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D9D9D9"/>
                </a:solidFill>
                <a:latin typeface="Century Gothic"/>
                <a:ea typeface="Century Gothic"/>
                <a:cs typeface="Century Gothic"/>
                <a:sym typeface="Century Gothic"/>
              </a:rPr>
              <a:t>Alaska</a:t>
            </a:r>
            <a:endParaRPr sz="1800" b="1" i="0" u="none" strike="noStrike" cap="none">
              <a:solidFill>
                <a:srgbClr val="D9D9D9"/>
              </a:solidFill>
              <a:latin typeface="Century Gothic"/>
              <a:ea typeface="Century Gothic"/>
              <a:cs typeface="Century Gothic"/>
              <a:sym typeface="Century Gothic"/>
            </a:endParaRPr>
          </a:p>
        </p:txBody>
      </p:sp>
      <p:cxnSp>
        <p:nvCxnSpPr>
          <p:cNvPr id="66" name="Google Shape;66;p3"/>
          <p:cNvCxnSpPr/>
          <p:nvPr/>
        </p:nvCxnSpPr>
        <p:spPr>
          <a:xfrm>
            <a:off x="4178431" y="15216416"/>
            <a:ext cx="313500" cy="1966200"/>
          </a:xfrm>
          <a:prstGeom prst="straightConnector1">
            <a:avLst/>
          </a:prstGeom>
          <a:noFill/>
          <a:ln w="9525" cap="flat" cmpd="sng">
            <a:solidFill>
              <a:srgbClr val="7F7F7F"/>
            </a:solidFill>
            <a:prstDash val="solid"/>
            <a:round/>
            <a:headEnd type="none" w="sm" len="sm"/>
            <a:tailEnd type="none" w="sm" len="sm"/>
          </a:ln>
        </p:spPr>
      </p:cxnSp>
      <p:sp>
        <p:nvSpPr>
          <p:cNvPr id="67" name="Google Shape;67;p3"/>
          <p:cNvSpPr/>
          <p:nvPr/>
        </p:nvSpPr>
        <p:spPr>
          <a:xfrm>
            <a:off x="4491853" y="17159787"/>
            <a:ext cx="284157" cy="112655"/>
          </a:xfrm>
          <a:custGeom>
            <a:avLst/>
            <a:gdLst/>
            <a:ahLst/>
            <a:cxnLst/>
            <a:rect l="0" t="0" r="0" b="0"/>
            <a:pathLst>
              <a:path w="284157" h="112655" extrusionOk="0">
                <a:moveTo>
                  <a:pt x="0" y="24459"/>
                </a:moveTo>
                <a:cubicBezTo>
                  <a:pt x="1214" y="30531"/>
                  <a:pt x="571" y="37298"/>
                  <a:pt x="3643" y="42674"/>
                </a:cubicBezTo>
                <a:cubicBezTo>
                  <a:pt x="12380" y="57964"/>
                  <a:pt x="44629" y="46954"/>
                  <a:pt x="51003" y="46317"/>
                </a:cubicBezTo>
                <a:cubicBezTo>
                  <a:pt x="52217" y="42674"/>
                  <a:pt x="52247" y="38387"/>
                  <a:pt x="54646" y="35388"/>
                </a:cubicBezTo>
                <a:cubicBezTo>
                  <a:pt x="64690" y="22833"/>
                  <a:pt x="73118" y="29359"/>
                  <a:pt x="87433" y="31745"/>
                </a:cubicBezTo>
                <a:cubicBezTo>
                  <a:pt x="114443" y="49752"/>
                  <a:pt x="100704" y="48034"/>
                  <a:pt x="127506" y="42674"/>
                </a:cubicBezTo>
                <a:cubicBezTo>
                  <a:pt x="129935" y="39031"/>
                  <a:pt x="131989" y="35108"/>
                  <a:pt x="134792" y="31745"/>
                </a:cubicBezTo>
                <a:cubicBezTo>
                  <a:pt x="138090" y="27787"/>
                  <a:pt x="141435" y="23674"/>
                  <a:pt x="145722" y="20816"/>
                </a:cubicBezTo>
                <a:cubicBezTo>
                  <a:pt x="153498" y="15632"/>
                  <a:pt x="184558" y="13685"/>
                  <a:pt x="185795" y="13530"/>
                </a:cubicBezTo>
                <a:cubicBezTo>
                  <a:pt x="189438" y="12316"/>
                  <a:pt x="193289" y="11604"/>
                  <a:pt x="196724" y="9887"/>
                </a:cubicBezTo>
                <a:cubicBezTo>
                  <a:pt x="230994" y="-7248"/>
                  <a:pt x="178423" y="-9432"/>
                  <a:pt x="211296" y="64533"/>
                </a:cubicBezTo>
                <a:cubicBezTo>
                  <a:pt x="214783" y="72380"/>
                  <a:pt x="228297" y="66962"/>
                  <a:pt x="236797" y="68176"/>
                </a:cubicBezTo>
                <a:cubicBezTo>
                  <a:pt x="240440" y="70605"/>
                  <a:pt x="243810" y="73504"/>
                  <a:pt x="247726" y="75462"/>
                </a:cubicBezTo>
                <a:cubicBezTo>
                  <a:pt x="251161" y="77179"/>
                  <a:pt x="255940" y="76390"/>
                  <a:pt x="258655" y="79105"/>
                </a:cubicBezTo>
                <a:cubicBezTo>
                  <a:pt x="264847" y="85297"/>
                  <a:pt x="270457" y="92656"/>
                  <a:pt x="273227" y="100963"/>
                </a:cubicBezTo>
                <a:cubicBezTo>
                  <a:pt x="274442" y="104606"/>
                  <a:pt x="274155" y="109177"/>
                  <a:pt x="276871" y="111892"/>
                </a:cubicBezTo>
                <a:cubicBezTo>
                  <a:pt x="278588" y="113609"/>
                  <a:pt x="281728" y="111892"/>
                  <a:pt x="284157" y="111892"/>
                </a:cubicBezTo>
              </a:path>
            </a:pathLst>
          </a:custGeom>
          <a:no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 name="Google Shape;85;p3"/>
          <p:cNvSpPr txBox="1"/>
          <p:nvPr/>
        </p:nvSpPr>
        <p:spPr>
          <a:xfrm rot="660">
            <a:off x="7326425" y="15346435"/>
            <a:ext cx="1562700" cy="2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a:solidFill>
                  <a:schemeClr val="lt1"/>
                </a:solidFill>
                <a:latin typeface="Century Gothic"/>
                <a:ea typeface="Century Gothic"/>
                <a:cs typeface="Century Gothic"/>
                <a:sym typeface="Century Gothic"/>
              </a:rPr>
              <a:t>Anchorage</a:t>
            </a:r>
            <a:endParaRPr b="1" i="0" u="none" strike="noStrike" cap="none">
              <a:solidFill>
                <a:schemeClr val="lt1"/>
              </a:solidFill>
              <a:latin typeface="Century Gothic"/>
              <a:ea typeface="Century Gothic"/>
              <a:cs typeface="Century Gothic"/>
              <a:sym typeface="Century Gothic"/>
            </a:endParaRPr>
          </a:p>
        </p:txBody>
      </p:sp>
      <p:sp>
        <p:nvSpPr>
          <p:cNvPr id="78" name="Google Shape;78;p3"/>
          <p:cNvSpPr txBox="1"/>
          <p:nvPr/>
        </p:nvSpPr>
        <p:spPr>
          <a:xfrm>
            <a:off x="21043200" y="7322110"/>
            <a:ext cx="2915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3F3F3F"/>
                </a:solidFill>
                <a:latin typeface="Garamond"/>
                <a:ea typeface="Garamond"/>
                <a:cs typeface="Garamond"/>
                <a:sym typeface="Garamond"/>
              </a:rPr>
              <a:t>Model </a:t>
            </a:r>
            <a:r>
              <a:rPr lang="en-US" sz="2800" b="1" i="0" u="none" strike="noStrike" cap="none" dirty="0" smtClean="0">
                <a:solidFill>
                  <a:srgbClr val="3F3F3F"/>
                </a:solidFill>
                <a:latin typeface="Garamond"/>
                <a:ea typeface="Garamond"/>
                <a:cs typeface="Garamond"/>
                <a:sym typeface="Garamond"/>
              </a:rPr>
              <a:t>Training:</a:t>
            </a:r>
            <a:endParaRPr sz="2800" b="1" i="0" u="none" strike="noStrike" cap="none" dirty="0">
              <a:solidFill>
                <a:srgbClr val="3F3F3F"/>
              </a:solidFill>
              <a:latin typeface="Garamond"/>
              <a:ea typeface="Garamond"/>
              <a:cs typeface="Garamond"/>
              <a:sym typeface="Garamond"/>
            </a:endParaRPr>
          </a:p>
        </p:txBody>
      </p:sp>
      <p:grpSp>
        <p:nvGrpSpPr>
          <p:cNvPr id="9" name="Group 8"/>
          <p:cNvGrpSpPr/>
          <p:nvPr/>
        </p:nvGrpSpPr>
        <p:grpSpPr>
          <a:xfrm>
            <a:off x="21419131" y="9685330"/>
            <a:ext cx="5811084" cy="6255461"/>
            <a:chOff x="22078683" y="10650679"/>
            <a:chExt cx="3781525" cy="4070700"/>
          </a:xfrm>
        </p:grpSpPr>
        <p:pic>
          <p:nvPicPr>
            <p:cNvPr id="76" name="Google Shape;76;p3"/>
            <p:cNvPicPr preferRelativeResize="0"/>
            <p:nvPr/>
          </p:nvPicPr>
          <p:blipFill rotWithShape="1">
            <a:blip r:embed="rId21">
              <a:alphaModFix/>
            </a:blip>
            <a:srcRect r="9892"/>
            <a:stretch/>
          </p:blipFill>
          <p:spPr>
            <a:xfrm>
              <a:off x="22078683" y="10650679"/>
              <a:ext cx="3504470" cy="4070700"/>
            </a:xfrm>
            <a:prstGeom prst="rect">
              <a:avLst/>
            </a:prstGeom>
            <a:noFill/>
            <a:ln>
              <a:noFill/>
            </a:ln>
          </p:spPr>
        </p:pic>
        <p:sp>
          <p:nvSpPr>
            <p:cNvPr id="86" name="Google Shape;86;p3"/>
            <p:cNvSpPr txBox="1"/>
            <p:nvPr/>
          </p:nvSpPr>
          <p:spPr>
            <a:xfrm>
              <a:off x="24482908" y="11343253"/>
              <a:ext cx="1251900" cy="3813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b="1">
                  <a:solidFill>
                    <a:srgbClr val="3F3F3F"/>
                  </a:solidFill>
                  <a:latin typeface="Century Gothic"/>
                  <a:ea typeface="Century Gothic"/>
                  <a:cs typeface="Century Gothic"/>
                  <a:sym typeface="Century Gothic"/>
                </a:rPr>
                <a:t>Vegetation</a:t>
              </a:r>
              <a:endParaRPr b="1">
                <a:solidFill>
                  <a:srgbClr val="3F3F3F"/>
                </a:solidFill>
                <a:latin typeface="Century Gothic"/>
                <a:ea typeface="Century Gothic"/>
                <a:cs typeface="Century Gothic"/>
                <a:sym typeface="Century Gothic"/>
              </a:endParaRPr>
            </a:p>
          </p:txBody>
        </p:sp>
        <p:sp>
          <p:nvSpPr>
            <p:cNvPr id="87" name="Google Shape;87;p3"/>
            <p:cNvSpPr txBox="1"/>
            <p:nvPr/>
          </p:nvSpPr>
          <p:spPr>
            <a:xfrm>
              <a:off x="24482908" y="11964984"/>
              <a:ext cx="1377300" cy="369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3F3F3F"/>
                  </a:solidFill>
                  <a:latin typeface="Century Gothic"/>
                  <a:ea typeface="Century Gothic"/>
                  <a:cs typeface="Century Gothic"/>
                  <a:sym typeface="Century Gothic"/>
                </a:rPr>
                <a:t>Temperature</a:t>
              </a:r>
              <a:endParaRPr b="1">
                <a:solidFill>
                  <a:srgbClr val="3F3F3F"/>
                </a:solidFill>
                <a:latin typeface="Century Gothic"/>
                <a:ea typeface="Century Gothic"/>
                <a:cs typeface="Century Gothic"/>
                <a:sym typeface="Century Gothic"/>
              </a:endParaRPr>
            </a:p>
          </p:txBody>
        </p:sp>
        <p:sp>
          <p:nvSpPr>
            <p:cNvPr id="88" name="Google Shape;88;p3"/>
            <p:cNvSpPr txBox="1"/>
            <p:nvPr/>
          </p:nvSpPr>
          <p:spPr>
            <a:xfrm>
              <a:off x="24482908" y="12574716"/>
              <a:ext cx="1251900" cy="360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3F3F3F"/>
                  </a:solidFill>
                  <a:latin typeface="Century Gothic"/>
                  <a:ea typeface="Century Gothic"/>
                  <a:cs typeface="Century Gothic"/>
                  <a:sym typeface="Century Gothic"/>
                </a:rPr>
                <a:t>Aspect</a:t>
              </a:r>
              <a:endParaRPr b="1">
                <a:solidFill>
                  <a:srgbClr val="3F3F3F"/>
                </a:solidFill>
                <a:latin typeface="Century Gothic"/>
                <a:ea typeface="Century Gothic"/>
                <a:cs typeface="Century Gothic"/>
                <a:sym typeface="Century Gothic"/>
              </a:endParaRPr>
            </a:p>
          </p:txBody>
        </p:sp>
        <p:sp>
          <p:nvSpPr>
            <p:cNvPr id="89" name="Google Shape;89;p3"/>
            <p:cNvSpPr txBox="1"/>
            <p:nvPr/>
          </p:nvSpPr>
          <p:spPr>
            <a:xfrm>
              <a:off x="24482908" y="13175447"/>
              <a:ext cx="1251900" cy="3411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b="1">
                  <a:solidFill>
                    <a:srgbClr val="3F3F3F"/>
                  </a:solidFill>
                  <a:latin typeface="Century Gothic"/>
                  <a:ea typeface="Century Gothic"/>
                  <a:cs typeface="Century Gothic"/>
                  <a:sym typeface="Century Gothic"/>
                </a:rPr>
                <a:t>Slope   </a:t>
              </a:r>
              <a:endParaRPr b="1">
                <a:solidFill>
                  <a:srgbClr val="3F3F3F"/>
                </a:solidFill>
                <a:latin typeface="Century Gothic"/>
                <a:ea typeface="Century Gothic"/>
                <a:cs typeface="Century Gothic"/>
                <a:sym typeface="Century Gothic"/>
              </a:endParaRPr>
            </a:p>
            <a:p>
              <a:pPr marL="0" lvl="0" indent="0">
                <a:spcBef>
                  <a:spcPts val="0"/>
                </a:spcBef>
                <a:spcAft>
                  <a:spcPts val="0"/>
                </a:spcAft>
                <a:buNone/>
              </a:pPr>
              <a:r>
                <a:rPr lang="en-US" b="1">
                  <a:solidFill>
                    <a:srgbClr val="3F3F3F"/>
                  </a:solidFill>
                  <a:latin typeface="Century Gothic"/>
                  <a:ea typeface="Century Gothic"/>
                  <a:cs typeface="Century Gothic"/>
                  <a:sym typeface="Century Gothic"/>
                </a:rPr>
                <a:t>    </a:t>
              </a:r>
              <a:endParaRPr b="1">
                <a:solidFill>
                  <a:srgbClr val="3F3F3F"/>
                </a:solidFill>
                <a:latin typeface="Century Gothic"/>
                <a:ea typeface="Century Gothic"/>
                <a:cs typeface="Century Gothic"/>
                <a:sym typeface="Century Gothic"/>
              </a:endParaRPr>
            </a:p>
            <a:p>
              <a:pPr marL="0" lvl="0" indent="0" rtl="0">
                <a:spcBef>
                  <a:spcPts val="0"/>
                </a:spcBef>
                <a:spcAft>
                  <a:spcPts val="0"/>
                </a:spcAft>
                <a:buNone/>
              </a:pPr>
              <a:endParaRPr b="1">
                <a:solidFill>
                  <a:srgbClr val="3F3F3F"/>
                </a:solidFill>
                <a:latin typeface="Century Gothic"/>
                <a:ea typeface="Century Gothic"/>
                <a:cs typeface="Century Gothic"/>
                <a:sym typeface="Century Gothic"/>
              </a:endParaRPr>
            </a:p>
          </p:txBody>
        </p:sp>
        <p:sp>
          <p:nvSpPr>
            <p:cNvPr id="90" name="Google Shape;90;p3"/>
            <p:cNvSpPr txBox="1"/>
            <p:nvPr/>
          </p:nvSpPr>
          <p:spPr>
            <a:xfrm>
              <a:off x="24482908" y="13756978"/>
              <a:ext cx="1251900" cy="4617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3F3F3F"/>
                  </a:solidFill>
                  <a:latin typeface="Century Gothic"/>
                  <a:ea typeface="Century Gothic"/>
                  <a:cs typeface="Century Gothic"/>
                  <a:sym typeface="Century Gothic"/>
                </a:rPr>
                <a:t>Elevation</a:t>
              </a:r>
              <a:endParaRPr b="1">
                <a:solidFill>
                  <a:srgbClr val="3F3F3F"/>
                </a:solidFill>
                <a:latin typeface="Century Gothic"/>
                <a:ea typeface="Century Gothic"/>
                <a:cs typeface="Century Gothic"/>
                <a:sym typeface="Century Gothic"/>
              </a:endParaRPr>
            </a:p>
          </p:txBody>
        </p:sp>
      </p:grpSp>
      <p:sp>
        <p:nvSpPr>
          <p:cNvPr id="91" name="Google Shape;91;p3"/>
          <p:cNvSpPr/>
          <p:nvPr/>
        </p:nvSpPr>
        <p:spPr>
          <a:xfrm>
            <a:off x="21649426" y="8116834"/>
            <a:ext cx="3526601" cy="1224712"/>
          </a:xfrm>
          <a:prstGeom prst="can">
            <a:avLst>
              <a:gd name="adj" fmla="val 25000"/>
            </a:avLst>
          </a:prstGeom>
          <a:gradFill>
            <a:gsLst>
              <a:gs pos="0">
                <a:srgbClr val="FDECDB"/>
              </a:gs>
              <a:gs pos="100000">
                <a:srgbClr val="F0A963"/>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rgbClr val="3F3F3F"/>
                </a:solidFill>
                <a:latin typeface="Century Gothic"/>
                <a:ea typeface="Century Gothic"/>
                <a:cs typeface="Century Gothic"/>
                <a:sym typeface="Century Gothic"/>
              </a:rPr>
              <a:t>Historic Fire Pixels</a:t>
            </a:r>
            <a:endParaRPr sz="2000" b="1" dirty="0">
              <a:solidFill>
                <a:srgbClr val="3F3F3F"/>
              </a:solidFill>
              <a:latin typeface="Century Gothic"/>
              <a:ea typeface="Century Gothic"/>
              <a:cs typeface="Century Gothic"/>
              <a:sym typeface="Century Gothic"/>
            </a:endParaRPr>
          </a:p>
          <a:p>
            <a:pPr marL="0" lvl="0" indent="0" algn="ctr">
              <a:spcBef>
                <a:spcPts val="0"/>
              </a:spcBef>
              <a:spcAft>
                <a:spcPts val="0"/>
              </a:spcAft>
              <a:buNone/>
            </a:pPr>
            <a:r>
              <a:rPr lang="en-US" sz="2000" b="1" dirty="0">
                <a:solidFill>
                  <a:srgbClr val="3F3F3F"/>
                </a:solidFill>
                <a:latin typeface="Century Gothic"/>
                <a:ea typeface="Century Gothic"/>
                <a:cs typeface="Century Gothic"/>
                <a:sym typeface="Century Gothic"/>
              </a:rPr>
              <a:t>(MODIS)</a:t>
            </a:r>
            <a:endParaRPr sz="2000" b="1" dirty="0">
              <a:solidFill>
                <a:srgbClr val="3F3F3F"/>
              </a:solidFill>
              <a:latin typeface="Century Gothic"/>
              <a:ea typeface="Century Gothic"/>
              <a:cs typeface="Century Gothic"/>
              <a:sym typeface="Century Gothic"/>
            </a:endParaRPr>
          </a:p>
        </p:txBody>
      </p:sp>
      <p:grpSp>
        <p:nvGrpSpPr>
          <p:cNvPr id="3" name="Group 2"/>
          <p:cNvGrpSpPr/>
          <p:nvPr/>
        </p:nvGrpSpPr>
        <p:grpSpPr>
          <a:xfrm>
            <a:off x="24352566" y="28125024"/>
            <a:ext cx="1928700" cy="1998600"/>
            <a:chOff x="24495320" y="19885250"/>
            <a:chExt cx="1928700" cy="1998600"/>
          </a:xfrm>
        </p:grpSpPr>
        <p:sp>
          <p:nvSpPr>
            <p:cNvPr id="93" name="Google Shape;93;p3"/>
            <p:cNvSpPr/>
            <p:nvPr/>
          </p:nvSpPr>
          <p:spPr>
            <a:xfrm>
              <a:off x="24495320" y="19885250"/>
              <a:ext cx="1928700" cy="1998600"/>
            </a:xfrm>
            <a:prstGeom prst="rect">
              <a:avLst/>
            </a:prstGeom>
            <a:solidFill>
              <a:srgbClr val="000000">
                <a:alpha val="44040"/>
              </a:srgbClr>
            </a:solidFill>
            <a:ln>
              <a:noFill/>
            </a:ln>
            <a:effectLst>
              <a:outerShdw blurRad="57150" dist="19050" dir="540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dirty="0">
                  <a:solidFill>
                    <a:schemeClr val="lt1"/>
                  </a:solidFill>
                  <a:latin typeface="Century Gothic"/>
                  <a:ea typeface="Century Gothic"/>
                  <a:cs typeface="Century Gothic"/>
                  <a:sym typeface="Century Gothic"/>
                </a:rPr>
                <a:t>% Change in NDVI,</a:t>
              </a: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b="1" dirty="0">
                  <a:solidFill>
                    <a:schemeClr val="lt1"/>
                  </a:solidFill>
                  <a:latin typeface="Century Gothic"/>
                  <a:ea typeface="Century Gothic"/>
                  <a:cs typeface="Century Gothic"/>
                  <a:sym typeface="Century Gothic"/>
                </a:rPr>
                <a:t>1985-2016</a:t>
              </a: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b="1" dirty="0">
                <a:solidFill>
                  <a:schemeClr val="lt1"/>
                </a:solidFill>
                <a:latin typeface="Century Gothic"/>
                <a:ea typeface="Century Gothic"/>
                <a:cs typeface="Century Gothic"/>
                <a:sym typeface="Century Gothic"/>
              </a:endParaRPr>
            </a:p>
          </p:txBody>
        </p:sp>
        <p:sp>
          <p:nvSpPr>
            <p:cNvPr id="94" name="Google Shape;94;p3"/>
            <p:cNvSpPr/>
            <p:nvPr/>
          </p:nvSpPr>
          <p:spPr>
            <a:xfrm>
              <a:off x="24677862" y="20371820"/>
              <a:ext cx="240300" cy="240300"/>
            </a:xfrm>
            <a:prstGeom prst="rect">
              <a:avLst/>
            </a:prstGeom>
            <a:solidFill>
              <a:srgbClr val="FF00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5" name="Google Shape;95;p3"/>
            <p:cNvSpPr txBox="1"/>
            <p:nvPr/>
          </p:nvSpPr>
          <p:spPr>
            <a:xfrm>
              <a:off x="24898862" y="20307211"/>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-50</a:t>
              </a:r>
              <a:endParaRPr b="1">
                <a:solidFill>
                  <a:srgbClr val="FFFFFF"/>
                </a:solidFill>
                <a:latin typeface="Century Gothic"/>
                <a:ea typeface="Century Gothic"/>
                <a:cs typeface="Century Gothic"/>
                <a:sym typeface="Century Gothic"/>
              </a:endParaRPr>
            </a:p>
          </p:txBody>
        </p:sp>
        <p:sp>
          <p:nvSpPr>
            <p:cNvPr id="96" name="Google Shape;96;p3"/>
            <p:cNvSpPr/>
            <p:nvPr/>
          </p:nvSpPr>
          <p:spPr>
            <a:xfrm>
              <a:off x="24677862" y="20664920"/>
              <a:ext cx="240300" cy="240300"/>
            </a:xfrm>
            <a:prstGeom prst="rect">
              <a:avLst/>
            </a:prstGeom>
            <a:solidFill>
              <a:srgbClr val="E69138"/>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Google Shape;97;p3"/>
            <p:cNvSpPr/>
            <p:nvPr/>
          </p:nvSpPr>
          <p:spPr>
            <a:xfrm>
              <a:off x="24677862" y="20958020"/>
              <a:ext cx="240300" cy="240300"/>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Google Shape;98;p3"/>
            <p:cNvSpPr/>
            <p:nvPr/>
          </p:nvSpPr>
          <p:spPr>
            <a:xfrm>
              <a:off x="24677862" y="21251120"/>
              <a:ext cx="240300" cy="240300"/>
            </a:xfrm>
            <a:prstGeom prst="rect">
              <a:avLst/>
            </a:prstGeom>
            <a:solidFill>
              <a:srgbClr val="6AA84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Google Shape;99;p3"/>
            <p:cNvSpPr/>
            <p:nvPr/>
          </p:nvSpPr>
          <p:spPr>
            <a:xfrm>
              <a:off x="24677862" y="21544220"/>
              <a:ext cx="240300" cy="240300"/>
            </a:xfrm>
            <a:prstGeom prst="rect">
              <a:avLst/>
            </a:prstGeom>
            <a:solidFill>
              <a:srgbClr val="3C78D8"/>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Google Shape;100;p3"/>
            <p:cNvSpPr txBox="1"/>
            <p:nvPr/>
          </p:nvSpPr>
          <p:spPr>
            <a:xfrm>
              <a:off x="24898862" y="20597658"/>
              <a:ext cx="857100" cy="24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-20</a:t>
              </a:r>
              <a:endParaRPr b="1">
                <a:solidFill>
                  <a:srgbClr val="FFFFFF"/>
                </a:solidFill>
                <a:latin typeface="Century Gothic"/>
                <a:ea typeface="Century Gothic"/>
                <a:cs typeface="Century Gothic"/>
                <a:sym typeface="Century Gothic"/>
              </a:endParaRPr>
            </a:p>
          </p:txBody>
        </p:sp>
        <p:sp>
          <p:nvSpPr>
            <p:cNvPr id="101" name="Google Shape;101;p3"/>
            <p:cNvSpPr txBox="1"/>
            <p:nvPr/>
          </p:nvSpPr>
          <p:spPr>
            <a:xfrm>
              <a:off x="24898862" y="20887946"/>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0</a:t>
              </a:r>
              <a:endParaRPr b="1">
                <a:solidFill>
                  <a:srgbClr val="FFFFFF"/>
                </a:solidFill>
                <a:latin typeface="Century Gothic"/>
                <a:ea typeface="Century Gothic"/>
                <a:cs typeface="Century Gothic"/>
                <a:sym typeface="Century Gothic"/>
              </a:endParaRPr>
            </a:p>
          </p:txBody>
        </p:sp>
        <p:sp>
          <p:nvSpPr>
            <p:cNvPr id="102" name="Google Shape;102;p3"/>
            <p:cNvSpPr txBox="1"/>
            <p:nvPr/>
          </p:nvSpPr>
          <p:spPr>
            <a:xfrm>
              <a:off x="24898862" y="21181793"/>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FFFFFF"/>
                  </a:solidFill>
                  <a:latin typeface="Century Gothic"/>
                  <a:ea typeface="Century Gothic"/>
                  <a:cs typeface="Century Gothic"/>
                  <a:sym typeface="Century Gothic"/>
                </a:rPr>
                <a:t>20</a:t>
              </a:r>
              <a:endParaRPr b="1">
                <a:solidFill>
                  <a:srgbClr val="FFFFFF"/>
                </a:solidFill>
                <a:latin typeface="Century Gothic"/>
                <a:ea typeface="Century Gothic"/>
                <a:cs typeface="Century Gothic"/>
                <a:sym typeface="Century Gothic"/>
              </a:endParaRPr>
            </a:p>
          </p:txBody>
        </p:sp>
        <p:sp>
          <p:nvSpPr>
            <p:cNvPr id="103" name="Google Shape;103;p3"/>
            <p:cNvSpPr txBox="1"/>
            <p:nvPr/>
          </p:nvSpPr>
          <p:spPr>
            <a:xfrm>
              <a:off x="24898862" y="21496070"/>
              <a:ext cx="4572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a:solidFill>
                    <a:srgbClr val="FFFFFF"/>
                  </a:solidFill>
                  <a:latin typeface="Century Gothic"/>
                  <a:ea typeface="Century Gothic"/>
                  <a:cs typeface="Century Gothic"/>
                  <a:sym typeface="Century Gothic"/>
                </a:rPr>
                <a:t>50</a:t>
              </a:r>
              <a:endParaRPr b="1" dirty="0">
                <a:solidFill>
                  <a:srgbClr val="FFFFFF"/>
                </a:solidFill>
                <a:latin typeface="Century Gothic"/>
                <a:ea typeface="Century Gothic"/>
                <a:cs typeface="Century Gothic"/>
                <a:sym typeface="Century Gothic"/>
              </a:endParaRPr>
            </a:p>
          </p:txBody>
        </p:sp>
      </p:grpSp>
      <p:grpSp>
        <p:nvGrpSpPr>
          <p:cNvPr id="4" name="Group 3"/>
          <p:cNvGrpSpPr/>
          <p:nvPr/>
        </p:nvGrpSpPr>
        <p:grpSpPr>
          <a:xfrm>
            <a:off x="13639800" y="7539519"/>
            <a:ext cx="6124364" cy="6601543"/>
            <a:chOff x="13639800" y="7539519"/>
            <a:chExt cx="6124364" cy="6601543"/>
          </a:xfrm>
        </p:grpSpPr>
        <p:pic>
          <p:nvPicPr>
            <p:cNvPr id="68" name="Google Shape;68;p3"/>
            <p:cNvPicPr preferRelativeResize="0"/>
            <p:nvPr/>
          </p:nvPicPr>
          <p:blipFill rotWithShape="1">
            <a:blip r:embed="rId22">
              <a:alphaModFix/>
            </a:blip>
            <a:srcRect/>
            <a:stretch/>
          </p:blipFill>
          <p:spPr>
            <a:xfrm>
              <a:off x="13693814" y="7581584"/>
              <a:ext cx="3172974" cy="2109292"/>
            </a:xfrm>
            <a:prstGeom prst="rect">
              <a:avLst/>
            </a:prstGeom>
            <a:noFill/>
            <a:ln>
              <a:noFill/>
            </a:ln>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l="9422" r="4123"/>
            <a:stretch/>
          </p:blipFill>
          <p:spPr>
            <a:xfrm>
              <a:off x="14050571" y="7845310"/>
              <a:ext cx="3155052" cy="2119142"/>
            </a:xfrm>
            <a:prstGeom prst="rect">
              <a:avLst/>
            </a:prstGeom>
          </p:spPr>
        </p:pic>
        <p:pic>
          <p:nvPicPr>
            <p:cNvPr id="15" name="Google Shape;15;p3"/>
            <p:cNvPicPr preferRelativeResize="0"/>
            <p:nvPr/>
          </p:nvPicPr>
          <p:blipFill>
            <a:blip r:embed="rId24">
              <a:alphaModFix/>
            </a:blip>
            <a:stretch>
              <a:fillRect/>
            </a:stretch>
          </p:blipFill>
          <p:spPr>
            <a:xfrm>
              <a:off x="13639800" y="11260461"/>
              <a:ext cx="4329658" cy="2880601"/>
            </a:xfrm>
            <a:prstGeom prst="rect">
              <a:avLst/>
            </a:prstGeom>
            <a:noFill/>
            <a:ln>
              <a:noFill/>
            </a:ln>
          </p:spPr>
        </p:pic>
        <p:pic>
          <p:nvPicPr>
            <p:cNvPr id="70" name="Google Shape;70;p3"/>
            <p:cNvPicPr preferRelativeResize="0"/>
            <p:nvPr/>
          </p:nvPicPr>
          <p:blipFill rotWithShape="1">
            <a:blip r:embed="rId25">
              <a:alphaModFix/>
              <a:extLst>
                <a:ext uri="{BEBA8EAE-BF5A-486C-A8C5-ECC9F3942E4B}">
                  <a14:imgProps xmlns:a14="http://schemas.microsoft.com/office/drawing/2010/main">
                    <a14:imgLayer r:embed="rId26">
                      <a14:imgEffect>
                        <a14:saturation sat="140000"/>
                      </a14:imgEffect>
                    </a14:imgLayer>
                  </a14:imgProps>
                </a:ext>
              </a:extLst>
            </a:blip>
            <a:srcRect/>
            <a:stretch/>
          </p:blipFill>
          <p:spPr>
            <a:xfrm>
              <a:off x="14407648" y="8194075"/>
              <a:ext cx="3172974" cy="2112743"/>
            </a:xfrm>
            <a:prstGeom prst="rect">
              <a:avLst/>
            </a:prstGeom>
            <a:noFill/>
            <a:ln>
              <a:noFill/>
            </a:ln>
          </p:spPr>
        </p:pic>
        <p:cxnSp>
          <p:nvCxnSpPr>
            <p:cNvPr id="71" name="Google Shape;71;p3"/>
            <p:cNvCxnSpPr/>
            <p:nvPr/>
          </p:nvCxnSpPr>
          <p:spPr>
            <a:xfrm>
              <a:off x="15783319" y="10476474"/>
              <a:ext cx="0" cy="547210"/>
            </a:xfrm>
            <a:prstGeom prst="straightConnector1">
              <a:avLst/>
            </a:prstGeom>
            <a:ln>
              <a:headEnd type="none" w="sm" len="sm"/>
              <a:tailEnd type="triangle" w="med" len="med"/>
            </a:ln>
          </p:spPr>
          <p:style>
            <a:lnRef idx="2">
              <a:schemeClr val="dk1"/>
            </a:lnRef>
            <a:fillRef idx="0">
              <a:schemeClr val="dk1"/>
            </a:fillRef>
            <a:effectRef idx="1">
              <a:schemeClr val="dk1"/>
            </a:effectRef>
            <a:fontRef idx="minor">
              <a:schemeClr val="tx1"/>
            </a:fontRef>
          </p:style>
        </p:cxnSp>
        <p:sp>
          <p:nvSpPr>
            <p:cNvPr id="72" name="Google Shape;72;p3"/>
            <p:cNvSpPr txBox="1"/>
            <p:nvPr/>
          </p:nvSpPr>
          <p:spPr>
            <a:xfrm>
              <a:off x="17196194" y="7865252"/>
              <a:ext cx="873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rgbClr val="3F3F3F"/>
                  </a:solidFill>
                  <a:latin typeface="Garamond"/>
                  <a:ea typeface="Garamond"/>
                  <a:cs typeface="Garamond"/>
                  <a:sym typeface="Garamond"/>
                </a:rPr>
                <a:t>NDVI</a:t>
              </a:r>
              <a:r>
                <a:rPr lang="en-US" sz="1800" b="0" i="0" u="none" strike="noStrike" cap="none" dirty="0">
                  <a:solidFill>
                    <a:srgbClr val="3F3F3F"/>
                  </a:solidFill>
                  <a:latin typeface="Garamond"/>
                  <a:ea typeface="Garamond"/>
                  <a:cs typeface="Garamond"/>
                  <a:sym typeface="Garamond"/>
                </a:rPr>
                <a:t> </a:t>
              </a:r>
              <a:endParaRPr sz="1800" b="0" i="0" u="none" strike="noStrike" cap="none" dirty="0">
                <a:solidFill>
                  <a:srgbClr val="3F3F3F"/>
                </a:solidFill>
                <a:latin typeface="Garamond"/>
                <a:ea typeface="Garamond"/>
                <a:cs typeface="Garamond"/>
                <a:sym typeface="Garamond"/>
              </a:endParaRPr>
            </a:p>
          </p:txBody>
        </p:sp>
        <p:sp>
          <p:nvSpPr>
            <p:cNvPr id="73" name="Google Shape;73;p3"/>
            <p:cNvSpPr txBox="1"/>
            <p:nvPr/>
          </p:nvSpPr>
          <p:spPr>
            <a:xfrm>
              <a:off x="16866789" y="7539519"/>
              <a:ext cx="2856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rgbClr val="3F3F3F"/>
                  </a:solidFill>
                  <a:latin typeface="Garamond"/>
                  <a:ea typeface="Garamond"/>
                  <a:cs typeface="Garamond"/>
                  <a:sym typeface="Garamond"/>
                </a:rPr>
                <a:t>Landsat </a:t>
              </a:r>
              <a:r>
                <a:rPr lang="en-US" sz="2000" b="0" i="0" u="none" strike="noStrike" cap="none" dirty="0">
                  <a:solidFill>
                    <a:srgbClr val="3F3F3F"/>
                  </a:solidFill>
                  <a:latin typeface="Garamond"/>
                  <a:ea typeface="Garamond"/>
                  <a:cs typeface="Garamond"/>
                  <a:sym typeface="Garamond"/>
                </a:rPr>
                <a:t>Reflectance</a:t>
              </a:r>
              <a:r>
                <a:rPr lang="en-US" sz="1800" b="0" i="0" u="none" strike="noStrike" cap="none" dirty="0">
                  <a:solidFill>
                    <a:srgbClr val="3F3F3F"/>
                  </a:solidFill>
                  <a:latin typeface="Garamond"/>
                  <a:ea typeface="Garamond"/>
                  <a:cs typeface="Garamond"/>
                  <a:sym typeface="Garamond"/>
                </a:rPr>
                <a:t> Bands</a:t>
              </a:r>
              <a:endParaRPr sz="1800" b="0" i="0" u="none" strike="noStrike" cap="none" dirty="0">
                <a:solidFill>
                  <a:srgbClr val="3F3F3F"/>
                </a:solidFill>
                <a:latin typeface="Garamond"/>
                <a:ea typeface="Garamond"/>
                <a:cs typeface="Garamond"/>
                <a:sym typeface="Garamond"/>
              </a:endParaRPr>
            </a:p>
          </p:txBody>
        </p:sp>
        <p:sp>
          <p:nvSpPr>
            <p:cNvPr id="74" name="Google Shape;74;p3"/>
            <p:cNvSpPr txBox="1"/>
            <p:nvPr/>
          </p:nvSpPr>
          <p:spPr>
            <a:xfrm>
              <a:off x="17580623" y="8203806"/>
              <a:ext cx="2142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rgbClr val="3F3F3F"/>
                  </a:solidFill>
                  <a:latin typeface="Garamond"/>
                  <a:ea typeface="Garamond"/>
                  <a:cs typeface="Garamond"/>
                  <a:sym typeface="Garamond"/>
                </a:rPr>
                <a:t>Segmented Image</a:t>
              </a:r>
              <a:endParaRPr sz="2000" b="0" i="0" u="none" strike="noStrike" cap="none" dirty="0">
                <a:solidFill>
                  <a:srgbClr val="3F3F3F"/>
                </a:solidFill>
                <a:latin typeface="Garamond"/>
                <a:ea typeface="Garamond"/>
                <a:cs typeface="Garamond"/>
                <a:sym typeface="Garamond"/>
              </a:endParaRPr>
            </a:p>
          </p:txBody>
        </p:sp>
        <p:sp>
          <p:nvSpPr>
            <p:cNvPr id="104" name="Google Shape;104;p3"/>
            <p:cNvSpPr txBox="1"/>
            <p:nvPr/>
          </p:nvSpPr>
          <p:spPr>
            <a:xfrm>
              <a:off x="18021015" y="11290854"/>
              <a:ext cx="1743149" cy="685584"/>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en-US" sz="2000" dirty="0" smtClean="0">
                  <a:solidFill>
                    <a:srgbClr val="3F3F3F"/>
                  </a:solidFill>
                  <a:latin typeface="Garamond"/>
                  <a:ea typeface="Garamond"/>
                  <a:cs typeface="Garamond"/>
                  <a:sym typeface="Garamond"/>
                </a:rPr>
                <a:t>Vegetation</a:t>
              </a:r>
            </a:p>
            <a:p>
              <a:pPr marL="0" marR="0" lvl="0" indent="0" rtl="0">
                <a:lnSpc>
                  <a:spcPct val="100000"/>
                </a:lnSpc>
                <a:spcBef>
                  <a:spcPts val="0"/>
                </a:spcBef>
                <a:spcAft>
                  <a:spcPts val="0"/>
                </a:spcAft>
                <a:buNone/>
              </a:pPr>
              <a:r>
                <a:rPr lang="en-US" sz="2000" dirty="0" smtClean="0">
                  <a:solidFill>
                    <a:srgbClr val="3F3F3F"/>
                  </a:solidFill>
                  <a:latin typeface="Garamond"/>
                  <a:ea typeface="Garamond"/>
                  <a:cs typeface="Garamond"/>
                  <a:sym typeface="Garamond"/>
                </a:rPr>
                <a:t>Classification</a:t>
              </a:r>
              <a:endParaRPr sz="1800" b="0" i="0" u="none" strike="noStrike" cap="none" dirty="0">
                <a:solidFill>
                  <a:srgbClr val="3F3F3F"/>
                </a:solidFill>
                <a:latin typeface="Garamond"/>
                <a:ea typeface="Garamond"/>
                <a:cs typeface="Garamond"/>
                <a:sym typeface="Garamond"/>
              </a:endParaRPr>
            </a:p>
          </p:txBody>
        </p:sp>
      </p:grpSp>
      <p:pic>
        <p:nvPicPr>
          <p:cNvPr id="105" name="Google Shape;105;p3"/>
          <p:cNvPicPr preferRelativeResize="0"/>
          <p:nvPr/>
        </p:nvPicPr>
        <p:blipFill rotWithShape="1">
          <a:blip r:embed="rId27">
            <a:alphaModFix/>
          </a:blip>
          <a:srcRect l="16370" t="15050" r="13454" b="19110"/>
          <a:stretch/>
        </p:blipFill>
        <p:spPr>
          <a:xfrm>
            <a:off x="766632" y="14809319"/>
            <a:ext cx="4021065" cy="3772705"/>
          </a:xfrm>
          <a:prstGeom prst="rect">
            <a:avLst/>
          </a:prstGeom>
          <a:noFill/>
          <a:ln>
            <a:noFill/>
          </a:ln>
          <a:effectLst>
            <a:outerShdw blurRad="50800" dist="38100" dir="2700000" algn="tl" rotWithShape="0">
              <a:srgbClr val="000000">
                <a:alpha val="40000"/>
              </a:srgbClr>
            </a:outerShdw>
          </a:effectLst>
        </p:spPr>
      </p:pic>
      <p:grpSp>
        <p:nvGrpSpPr>
          <p:cNvPr id="106" name="Google Shape;106;p3"/>
          <p:cNvGrpSpPr/>
          <p:nvPr/>
        </p:nvGrpSpPr>
        <p:grpSpPr>
          <a:xfrm>
            <a:off x="4901463" y="19101785"/>
            <a:ext cx="2481763" cy="326787"/>
            <a:chOff x="4901463" y="19378875"/>
            <a:chExt cx="2481763" cy="326787"/>
          </a:xfrm>
        </p:grpSpPr>
        <p:grpSp>
          <p:nvGrpSpPr>
            <p:cNvPr id="107" name="Google Shape;107;p3"/>
            <p:cNvGrpSpPr/>
            <p:nvPr/>
          </p:nvGrpSpPr>
          <p:grpSpPr>
            <a:xfrm>
              <a:off x="4901463" y="19608538"/>
              <a:ext cx="1935300" cy="97124"/>
              <a:chOff x="7005650" y="19537725"/>
              <a:chExt cx="1935300" cy="97124"/>
            </a:xfrm>
          </p:grpSpPr>
          <p:grpSp>
            <p:nvGrpSpPr>
              <p:cNvPr id="108" name="Google Shape;108;p3"/>
              <p:cNvGrpSpPr/>
              <p:nvPr/>
            </p:nvGrpSpPr>
            <p:grpSpPr>
              <a:xfrm>
                <a:off x="7005650" y="19537725"/>
                <a:ext cx="1935300" cy="97124"/>
                <a:chOff x="6294350" y="17881775"/>
                <a:chExt cx="1935300" cy="64500"/>
              </a:xfrm>
            </p:grpSpPr>
            <p:cxnSp>
              <p:nvCxnSpPr>
                <p:cNvPr id="109" name="Google Shape;109;p3"/>
                <p:cNvCxnSpPr/>
                <p:nvPr/>
              </p:nvCxnSpPr>
              <p:spPr>
                <a:xfrm rot="10800000" flipH="1">
                  <a:off x="6294350" y="17938175"/>
                  <a:ext cx="1935300" cy="8100"/>
                </a:xfrm>
                <a:prstGeom prst="straightConnector1">
                  <a:avLst/>
                </a:prstGeom>
                <a:noFill/>
                <a:ln w="19050" cap="flat" cmpd="sng">
                  <a:solidFill>
                    <a:schemeClr val="lt1"/>
                  </a:solidFill>
                  <a:prstDash val="solid"/>
                  <a:round/>
                  <a:headEnd type="none" w="med" len="med"/>
                  <a:tailEnd type="none" w="med" len="med"/>
                </a:ln>
              </p:spPr>
            </p:cxnSp>
            <p:cxnSp>
              <p:nvCxnSpPr>
                <p:cNvPr id="110" name="Google Shape;110;p3"/>
                <p:cNvCxnSpPr/>
                <p:nvPr/>
              </p:nvCxnSpPr>
              <p:spPr>
                <a:xfrm rot="10800000">
                  <a:off x="6299700" y="17881775"/>
                  <a:ext cx="2700" cy="64500"/>
                </a:xfrm>
                <a:prstGeom prst="straightConnector1">
                  <a:avLst/>
                </a:prstGeom>
                <a:noFill/>
                <a:ln w="19050" cap="flat" cmpd="sng">
                  <a:solidFill>
                    <a:schemeClr val="lt1"/>
                  </a:solidFill>
                  <a:prstDash val="solid"/>
                  <a:round/>
                  <a:headEnd type="none" w="med" len="med"/>
                  <a:tailEnd type="none" w="med" len="med"/>
                </a:ln>
              </p:spPr>
            </p:cxnSp>
            <p:cxnSp>
              <p:nvCxnSpPr>
                <p:cNvPr id="111" name="Google Shape;111;p3"/>
                <p:cNvCxnSpPr/>
                <p:nvPr/>
              </p:nvCxnSpPr>
              <p:spPr>
                <a:xfrm rot="10800000">
                  <a:off x="8224250" y="17881800"/>
                  <a:ext cx="0" cy="61800"/>
                </a:xfrm>
                <a:prstGeom prst="straightConnector1">
                  <a:avLst/>
                </a:prstGeom>
                <a:noFill/>
                <a:ln w="19050" cap="flat" cmpd="sng">
                  <a:solidFill>
                    <a:schemeClr val="lt1"/>
                  </a:solidFill>
                  <a:prstDash val="solid"/>
                  <a:round/>
                  <a:headEnd type="none" w="med" len="med"/>
                  <a:tailEnd type="none" w="med" len="med"/>
                </a:ln>
              </p:spPr>
            </p:cxnSp>
          </p:grpSp>
          <p:cxnSp>
            <p:nvCxnSpPr>
              <p:cNvPr id="112" name="Google Shape;112;p3"/>
              <p:cNvCxnSpPr/>
              <p:nvPr/>
            </p:nvCxnSpPr>
            <p:spPr>
              <a:xfrm rot="10800000">
                <a:off x="7977325" y="19540725"/>
                <a:ext cx="0" cy="91200"/>
              </a:xfrm>
              <a:prstGeom prst="straightConnector1">
                <a:avLst/>
              </a:prstGeom>
              <a:noFill/>
              <a:ln w="19050" cap="flat" cmpd="sng">
                <a:solidFill>
                  <a:schemeClr val="lt1"/>
                </a:solidFill>
                <a:prstDash val="solid"/>
                <a:round/>
                <a:headEnd type="none" w="med" len="med"/>
                <a:tailEnd type="none" w="med" len="med"/>
              </a:ln>
            </p:spPr>
          </p:cxnSp>
        </p:grpSp>
        <p:sp>
          <p:nvSpPr>
            <p:cNvPr id="113" name="Google Shape;113;p3"/>
            <p:cNvSpPr txBox="1"/>
            <p:nvPr/>
          </p:nvSpPr>
          <p:spPr>
            <a:xfrm>
              <a:off x="5755200" y="19385600"/>
              <a:ext cx="341100" cy="17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900" b="1">
                  <a:solidFill>
                    <a:schemeClr val="lt1"/>
                  </a:solidFill>
                </a:rPr>
                <a:t>40</a:t>
              </a:r>
              <a:endParaRPr sz="900" b="1">
                <a:solidFill>
                  <a:schemeClr val="lt1"/>
                </a:solidFill>
              </a:endParaRPr>
            </a:p>
          </p:txBody>
        </p:sp>
        <p:sp>
          <p:nvSpPr>
            <p:cNvPr id="114" name="Google Shape;114;p3"/>
            <p:cNvSpPr txBox="1"/>
            <p:nvPr/>
          </p:nvSpPr>
          <p:spPr>
            <a:xfrm>
              <a:off x="6735225" y="19378875"/>
              <a:ext cx="648000" cy="17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b="1">
                  <a:solidFill>
                    <a:schemeClr val="lt1"/>
                  </a:solidFill>
                </a:rPr>
                <a:t>80 Miles</a:t>
              </a:r>
              <a:endParaRPr sz="900" b="1">
                <a:solidFill>
                  <a:schemeClr val="lt1"/>
                </a:solidFill>
              </a:endParaRPr>
            </a:p>
          </p:txBody>
        </p:sp>
      </p:grpSp>
      <p:grpSp>
        <p:nvGrpSpPr>
          <p:cNvPr id="117" name="Group 116"/>
          <p:cNvGrpSpPr/>
          <p:nvPr/>
        </p:nvGrpSpPr>
        <p:grpSpPr>
          <a:xfrm>
            <a:off x="22500584" y="19700291"/>
            <a:ext cx="4075637" cy="4223346"/>
            <a:chOff x="24624229" y="19935467"/>
            <a:chExt cx="1928700" cy="1998600"/>
          </a:xfrm>
        </p:grpSpPr>
        <p:sp>
          <p:nvSpPr>
            <p:cNvPr id="118" name="Google Shape;93;p3"/>
            <p:cNvSpPr/>
            <p:nvPr/>
          </p:nvSpPr>
          <p:spPr>
            <a:xfrm>
              <a:off x="24624229" y="19935467"/>
              <a:ext cx="1928700" cy="1998600"/>
            </a:xfrm>
            <a:prstGeom prst="rect">
              <a:avLst/>
            </a:prstGeom>
            <a:solidFill>
              <a:srgbClr val="000000">
                <a:alpha val="44040"/>
              </a:srgbClr>
            </a:solidFill>
            <a:ln>
              <a:noFill/>
            </a:ln>
            <a:effectLst>
              <a:outerShdw blurRad="57150" dist="19050" dir="540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b="1" dirty="0">
                <a:solidFill>
                  <a:schemeClr val="lt1"/>
                </a:solidFill>
                <a:latin typeface="Century Gothic"/>
                <a:ea typeface="Century Gothic"/>
                <a:cs typeface="Century Gothic"/>
                <a:sym typeface="Century Gothic"/>
              </a:endParaRPr>
            </a:p>
          </p:txBody>
        </p:sp>
        <p:sp>
          <p:nvSpPr>
            <p:cNvPr id="119" name="Google Shape;94;p3"/>
            <p:cNvSpPr/>
            <p:nvPr/>
          </p:nvSpPr>
          <p:spPr>
            <a:xfrm>
              <a:off x="25158064" y="20397073"/>
              <a:ext cx="240300" cy="240300"/>
            </a:xfrm>
            <a:prstGeom prst="rect">
              <a:avLst/>
            </a:prstGeom>
            <a:solidFill>
              <a:srgbClr val="FFFFBE"/>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FFBE"/>
                </a:solidFill>
              </a:endParaRPr>
            </a:p>
          </p:txBody>
        </p:sp>
        <p:sp>
          <p:nvSpPr>
            <p:cNvPr id="120" name="Google Shape;95;p3"/>
            <p:cNvSpPr txBox="1"/>
            <p:nvPr/>
          </p:nvSpPr>
          <p:spPr>
            <a:xfrm>
              <a:off x="25449432" y="20428982"/>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smtClean="0">
                  <a:solidFill>
                    <a:srgbClr val="FFFFFF"/>
                  </a:solidFill>
                  <a:latin typeface="Century Gothic"/>
                  <a:ea typeface="Century Gothic"/>
                  <a:cs typeface="Century Gothic"/>
                  <a:sym typeface="Century Gothic"/>
                </a:rPr>
                <a:t>0 &lt; 20%</a:t>
              </a:r>
              <a:endParaRPr b="1" dirty="0">
                <a:solidFill>
                  <a:srgbClr val="FFFFFF"/>
                </a:solidFill>
                <a:latin typeface="Century Gothic"/>
                <a:ea typeface="Century Gothic"/>
                <a:cs typeface="Century Gothic"/>
                <a:sym typeface="Century Gothic"/>
              </a:endParaRPr>
            </a:p>
          </p:txBody>
        </p:sp>
        <p:sp>
          <p:nvSpPr>
            <p:cNvPr id="121" name="Google Shape;96;p3"/>
            <p:cNvSpPr/>
            <p:nvPr/>
          </p:nvSpPr>
          <p:spPr>
            <a:xfrm>
              <a:off x="25158064" y="20690173"/>
              <a:ext cx="240300" cy="240300"/>
            </a:xfrm>
            <a:prstGeom prst="rect">
              <a:avLst/>
            </a:prstGeom>
            <a:solidFill>
              <a:srgbClr val="FFEAAE"/>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Google Shape;97;p3"/>
            <p:cNvSpPr/>
            <p:nvPr/>
          </p:nvSpPr>
          <p:spPr>
            <a:xfrm>
              <a:off x="25158064" y="20983273"/>
              <a:ext cx="240300" cy="240300"/>
            </a:xfrm>
            <a:prstGeom prst="rect">
              <a:avLst/>
            </a:prstGeom>
            <a:solidFill>
              <a:srgbClr val="FDCC68"/>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Google Shape;98;p3"/>
            <p:cNvSpPr/>
            <p:nvPr/>
          </p:nvSpPr>
          <p:spPr>
            <a:xfrm>
              <a:off x="25158064" y="21276373"/>
              <a:ext cx="240300" cy="240300"/>
            </a:xfrm>
            <a:prstGeom prst="rect">
              <a:avLst/>
            </a:prstGeom>
            <a:solidFill>
              <a:srgbClr val="FA5907"/>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Google Shape;99;p3"/>
            <p:cNvSpPr/>
            <p:nvPr/>
          </p:nvSpPr>
          <p:spPr>
            <a:xfrm>
              <a:off x="25158064" y="21569473"/>
              <a:ext cx="240300" cy="240300"/>
            </a:xfrm>
            <a:prstGeom prst="rect">
              <a:avLst/>
            </a:prstGeom>
            <a:solidFill>
              <a:srgbClr val="C800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 name="Google Shape;100;p3"/>
            <p:cNvSpPr txBox="1"/>
            <p:nvPr/>
          </p:nvSpPr>
          <p:spPr>
            <a:xfrm>
              <a:off x="25449432" y="20708310"/>
              <a:ext cx="857100" cy="24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smtClean="0">
                  <a:solidFill>
                    <a:srgbClr val="FFFFFF"/>
                  </a:solidFill>
                  <a:latin typeface="Century Gothic"/>
                  <a:ea typeface="Century Gothic"/>
                  <a:cs typeface="Century Gothic"/>
                  <a:sym typeface="Century Gothic"/>
                </a:rPr>
                <a:t>20 - 40%</a:t>
              </a:r>
              <a:endParaRPr b="1" dirty="0">
                <a:solidFill>
                  <a:srgbClr val="FFFFFF"/>
                </a:solidFill>
                <a:latin typeface="Century Gothic"/>
                <a:ea typeface="Century Gothic"/>
                <a:cs typeface="Century Gothic"/>
                <a:sym typeface="Century Gothic"/>
              </a:endParaRPr>
            </a:p>
          </p:txBody>
        </p:sp>
        <p:sp>
          <p:nvSpPr>
            <p:cNvPr id="126" name="Google Shape;101;p3"/>
            <p:cNvSpPr txBox="1"/>
            <p:nvPr/>
          </p:nvSpPr>
          <p:spPr>
            <a:xfrm>
              <a:off x="25429924" y="20987318"/>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smtClean="0">
                  <a:solidFill>
                    <a:srgbClr val="FFFFFF"/>
                  </a:solidFill>
                  <a:latin typeface="Century Gothic"/>
                  <a:ea typeface="Century Gothic"/>
                  <a:cs typeface="Century Gothic"/>
                  <a:sym typeface="Century Gothic"/>
                </a:rPr>
                <a:t>40 -</a:t>
              </a:r>
              <a:r>
                <a:rPr lang="en-US" b="1" dirty="0" smtClean="0">
                  <a:solidFill>
                    <a:srgbClr val="FFFFFF"/>
                  </a:solidFill>
                  <a:latin typeface="Century Gothic"/>
                  <a:ea typeface="Century Gothic"/>
                  <a:cs typeface="Century Gothic"/>
                  <a:sym typeface="Century Gothic"/>
                </a:rPr>
                <a:t> 60%</a:t>
              </a:r>
              <a:endParaRPr b="1" dirty="0">
                <a:solidFill>
                  <a:srgbClr val="FFFFFF"/>
                </a:solidFill>
                <a:latin typeface="Century Gothic"/>
                <a:ea typeface="Century Gothic"/>
                <a:cs typeface="Century Gothic"/>
                <a:sym typeface="Century Gothic"/>
              </a:endParaRPr>
            </a:p>
          </p:txBody>
        </p:sp>
        <p:sp>
          <p:nvSpPr>
            <p:cNvPr id="127" name="Google Shape;102;p3"/>
            <p:cNvSpPr txBox="1"/>
            <p:nvPr/>
          </p:nvSpPr>
          <p:spPr>
            <a:xfrm>
              <a:off x="25449432" y="21294539"/>
              <a:ext cx="85710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smtClean="0">
                  <a:solidFill>
                    <a:srgbClr val="FFFFFF"/>
                  </a:solidFill>
                  <a:latin typeface="Century Gothic"/>
                  <a:ea typeface="Century Gothic"/>
                  <a:cs typeface="Century Gothic"/>
                  <a:sym typeface="Century Gothic"/>
                </a:rPr>
                <a:t>60 -</a:t>
              </a:r>
              <a:r>
                <a:rPr lang="en-US" b="1" dirty="0" smtClean="0">
                  <a:solidFill>
                    <a:srgbClr val="FFFFFF"/>
                  </a:solidFill>
                  <a:latin typeface="Century Gothic"/>
                  <a:ea typeface="Century Gothic"/>
                  <a:cs typeface="Century Gothic"/>
                  <a:sym typeface="Century Gothic"/>
                </a:rPr>
                <a:t> 80%</a:t>
              </a:r>
              <a:endParaRPr b="1" dirty="0">
                <a:solidFill>
                  <a:srgbClr val="FFFFFF"/>
                </a:solidFill>
                <a:latin typeface="Century Gothic"/>
                <a:ea typeface="Century Gothic"/>
                <a:cs typeface="Century Gothic"/>
                <a:sym typeface="Century Gothic"/>
              </a:endParaRPr>
            </a:p>
          </p:txBody>
        </p:sp>
        <p:sp>
          <p:nvSpPr>
            <p:cNvPr id="128" name="Google Shape;103;p3"/>
            <p:cNvSpPr txBox="1"/>
            <p:nvPr/>
          </p:nvSpPr>
          <p:spPr>
            <a:xfrm>
              <a:off x="25458490" y="21587821"/>
              <a:ext cx="518464"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smtClean="0">
                  <a:solidFill>
                    <a:srgbClr val="FFFFFF"/>
                  </a:solidFill>
                  <a:latin typeface="Century Gothic"/>
                  <a:ea typeface="Century Gothic"/>
                  <a:cs typeface="Century Gothic"/>
                  <a:sym typeface="Century Gothic"/>
                </a:rPr>
                <a:t>80 -</a:t>
              </a:r>
              <a:r>
                <a:rPr lang="en-US" b="1" dirty="0" smtClean="0">
                  <a:solidFill>
                    <a:srgbClr val="FFFFFF"/>
                  </a:solidFill>
                  <a:latin typeface="Century Gothic"/>
                  <a:ea typeface="Century Gothic"/>
                  <a:cs typeface="Century Gothic"/>
                  <a:sym typeface="Century Gothic"/>
                </a:rPr>
                <a:t> 100%</a:t>
              </a:r>
              <a:endParaRPr b="1" dirty="0">
                <a:solidFill>
                  <a:srgbClr val="FFFFFF"/>
                </a:solidFill>
                <a:latin typeface="Century Gothic"/>
                <a:ea typeface="Century Gothic"/>
                <a:cs typeface="Century Gothic"/>
                <a:sym typeface="Century Gothic"/>
              </a:endParaRPr>
            </a:p>
          </p:txBody>
        </p:sp>
      </p:grpSp>
      <p:cxnSp>
        <p:nvCxnSpPr>
          <p:cNvPr id="129" name="Google Shape;71;p3"/>
          <p:cNvCxnSpPr/>
          <p:nvPr/>
        </p:nvCxnSpPr>
        <p:spPr>
          <a:xfrm>
            <a:off x="19806275" y="11441327"/>
            <a:ext cx="1235492" cy="0"/>
          </a:xfrm>
          <a:prstGeom prst="straightConnector1">
            <a:avLst/>
          </a:prstGeom>
          <a:ln>
            <a:headEnd type="none" w="sm" len="sm"/>
            <a:tailEnd type="triangle" w="med" len="med"/>
          </a:ln>
        </p:spPr>
        <p:style>
          <a:lnRef idx="2">
            <a:schemeClr val="dk1"/>
          </a:lnRef>
          <a:fillRef idx="0">
            <a:schemeClr val="dk1"/>
          </a:fillRef>
          <a:effectRef idx="1">
            <a:schemeClr val="dk1"/>
          </a:effectRef>
          <a:fontRef idx="minor">
            <a:schemeClr val="tx1"/>
          </a:fontRef>
        </p:style>
      </p:cxnSp>
      <p:sp>
        <p:nvSpPr>
          <p:cNvPr id="131" name="TextBox 130"/>
          <p:cNvSpPr txBox="1"/>
          <p:nvPr/>
        </p:nvSpPr>
        <p:spPr>
          <a:xfrm>
            <a:off x="23108877" y="9587732"/>
            <a:ext cx="599536" cy="830997"/>
          </a:xfrm>
          <a:prstGeom prst="rect">
            <a:avLst/>
          </a:prstGeom>
          <a:noFill/>
        </p:spPr>
        <p:txBody>
          <a:bodyPr wrap="square" rtlCol="0">
            <a:spAutoFit/>
          </a:bodyPr>
          <a:lstStyle/>
          <a:p>
            <a:r>
              <a:rPr lang="en-US" sz="4800" b="1" dirty="0" smtClean="0">
                <a:latin typeface="Garamond" panose="02020404030301010803" pitchFamily="18" charset="0"/>
              </a:rPr>
              <a:t>+</a:t>
            </a:r>
            <a:endParaRPr lang="en-US" sz="4800" b="1" dirty="0">
              <a:latin typeface="Garamond" panose="02020404030301010803" pitchFamily="18" charset="0"/>
            </a:endParaRPr>
          </a:p>
        </p:txBody>
      </p:sp>
      <p:sp>
        <p:nvSpPr>
          <p:cNvPr id="80" name="Google Shape;80;p3"/>
          <p:cNvSpPr txBox="1"/>
          <p:nvPr/>
        </p:nvSpPr>
        <p:spPr>
          <a:xfrm>
            <a:off x="19099559" y="14403544"/>
            <a:ext cx="1998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smtClean="0">
                <a:solidFill>
                  <a:srgbClr val="3F3F3F"/>
                </a:solidFill>
                <a:latin typeface="Garamond"/>
                <a:ea typeface="Garamond"/>
                <a:cs typeface="Garamond"/>
                <a:sym typeface="Garamond"/>
              </a:rPr>
              <a:t>Algorithm:</a:t>
            </a:r>
            <a:endParaRPr sz="2800" b="1" i="0" u="none" strike="noStrike" cap="none" dirty="0">
              <a:solidFill>
                <a:srgbClr val="3F3F3F"/>
              </a:solidFill>
              <a:latin typeface="Garamond"/>
              <a:ea typeface="Garamond"/>
              <a:cs typeface="Garamond"/>
              <a:sym typeface="Garamond"/>
            </a:endParaRPr>
          </a:p>
        </p:txBody>
      </p:sp>
      <p:sp>
        <p:nvSpPr>
          <p:cNvPr id="84" name="Google Shape;84;p3"/>
          <p:cNvSpPr txBox="1"/>
          <p:nvPr/>
        </p:nvSpPr>
        <p:spPr>
          <a:xfrm>
            <a:off x="19303343" y="14826310"/>
            <a:ext cx="2684700" cy="933300"/>
          </a:xfrm>
          <a:prstGeom prst="rect">
            <a:avLst/>
          </a:prstGeom>
          <a:blipFill rotWithShape="1">
            <a:blip r:embed="rId2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3F3F3F"/>
                </a:solidFill>
                <a:latin typeface="Arial"/>
                <a:ea typeface="Arial"/>
                <a:cs typeface="Arial"/>
                <a:sym typeface="Arial"/>
              </a:rPr>
              <a:t> </a:t>
            </a:r>
            <a:endParaRPr>
              <a:solidFill>
                <a:srgbClr val="3F3F3F"/>
              </a:solidFill>
            </a:endParaRPr>
          </a:p>
        </p:txBody>
      </p:sp>
      <p:sp>
        <p:nvSpPr>
          <p:cNvPr id="83" name="Google Shape;83;p3"/>
          <p:cNvSpPr txBox="1"/>
          <p:nvPr/>
        </p:nvSpPr>
        <p:spPr>
          <a:xfrm>
            <a:off x="17144818" y="15085572"/>
            <a:ext cx="2781642" cy="595033"/>
          </a:xfrm>
          <a:prstGeom prst="rect">
            <a:avLst/>
          </a:prstGeom>
          <a:solidFill>
            <a:schemeClr val="bg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2300" b="1" i="0" u="none" strike="noStrike" cap="none" dirty="0">
                <a:solidFill>
                  <a:srgbClr val="3F3F3F"/>
                </a:solidFill>
                <a:latin typeface="Garamond"/>
                <a:ea typeface="Garamond"/>
                <a:cs typeface="Garamond"/>
                <a:sym typeface="Garamond"/>
              </a:rPr>
              <a:t>FP(Fire Probability)</a:t>
            </a:r>
            <a:endParaRPr sz="2300" b="1" i="0" u="none" strike="noStrike" cap="none" dirty="0">
              <a:solidFill>
                <a:srgbClr val="3F3F3F"/>
              </a:solidFill>
              <a:latin typeface="Garamond"/>
              <a:ea typeface="Garamond"/>
              <a:cs typeface="Garamond"/>
              <a:sym typeface="Garamond"/>
            </a:endParaRPr>
          </a:p>
        </p:txBody>
      </p:sp>
      <p:sp>
        <p:nvSpPr>
          <p:cNvPr id="135" name="Rectangle 134"/>
          <p:cNvSpPr/>
          <p:nvPr/>
        </p:nvSpPr>
        <p:spPr>
          <a:xfrm>
            <a:off x="22599589" y="19929832"/>
            <a:ext cx="3877625" cy="523220"/>
          </a:xfrm>
          <a:prstGeom prst="rect">
            <a:avLst/>
          </a:prstGeom>
          <a:effectLst>
            <a:outerShdw blurRad="50800" dist="38100" dir="2700000" algn="tl" rotWithShape="0">
              <a:prstClr val="black">
                <a:alpha val="40000"/>
              </a:prstClr>
            </a:outerShdw>
          </a:effectLst>
        </p:spPr>
        <p:txBody>
          <a:bodyPr wrap="square">
            <a:spAutoFit/>
          </a:bodyPr>
          <a:lstStyle/>
          <a:p>
            <a:pPr lvl="0" algn="ctr">
              <a:buClr>
                <a:schemeClr val="dk1"/>
              </a:buClr>
              <a:buSzPts val="1100"/>
            </a:pPr>
            <a:r>
              <a:rPr lang="en-US" sz="2800" b="1" dirty="0" smtClean="0">
                <a:solidFill>
                  <a:schemeClr val="lt1"/>
                </a:solidFill>
                <a:latin typeface="Century Gothic"/>
                <a:ea typeface="Century Gothic"/>
                <a:cs typeface="Century Gothic"/>
                <a:sym typeface="Century Gothic"/>
              </a:rPr>
              <a:t>Fire Risk Probability</a:t>
            </a:r>
            <a:endParaRPr lang="en-US" sz="2800" b="1" dirty="0">
              <a:solidFill>
                <a:schemeClr val="lt1"/>
              </a:solidFill>
              <a:latin typeface="Century Gothic"/>
              <a:ea typeface="Century Gothic"/>
              <a:cs typeface="Century Gothic"/>
              <a:sym typeface="Century Gothic"/>
            </a:endParaRPr>
          </a:p>
        </p:txBody>
      </p:sp>
      <p:pic>
        <p:nvPicPr>
          <p:cNvPr id="138" name="Picture 137"/>
          <p:cNvPicPr>
            <a:picLocks noChangeAspect="1"/>
          </p:cNvPicPr>
          <p:nvPr/>
        </p:nvPicPr>
        <p:blipFill rotWithShape="1">
          <a:blip r:embed="rId29">
            <a:extLst>
              <a:ext uri="{28A0092B-C50C-407E-A947-70E740481C1C}">
                <a14:useLocalDpi xmlns:a14="http://schemas.microsoft.com/office/drawing/2010/main" val="0"/>
              </a:ext>
            </a:extLst>
          </a:blip>
          <a:srcRect l="30716" t="30196" r="28341" b="30300"/>
          <a:stretch/>
        </p:blipFill>
        <p:spPr>
          <a:xfrm>
            <a:off x="13860308" y="24468819"/>
            <a:ext cx="5992320" cy="5781714"/>
          </a:xfrm>
          <a:prstGeom prst="rect">
            <a:avLst/>
          </a:prstGeom>
        </p:spPr>
      </p:pic>
      <p:sp>
        <p:nvSpPr>
          <p:cNvPr id="143" name="Google Shape;93;p3"/>
          <p:cNvSpPr/>
          <p:nvPr/>
        </p:nvSpPr>
        <p:spPr>
          <a:xfrm>
            <a:off x="17680365" y="27431885"/>
            <a:ext cx="2037305" cy="2691739"/>
          </a:xfrm>
          <a:prstGeom prst="rect">
            <a:avLst/>
          </a:prstGeom>
          <a:solidFill>
            <a:srgbClr val="000000">
              <a:alpha val="44040"/>
            </a:srgbClr>
          </a:solidFill>
          <a:ln>
            <a:noFill/>
          </a:ln>
          <a:effectLst>
            <a:outerShdw blurRad="57150" dist="19050" dir="540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b="1" dirty="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b="1" dirty="0">
              <a:solidFill>
                <a:schemeClr val="lt1"/>
              </a:solidFill>
              <a:latin typeface="Century Gothic"/>
              <a:ea typeface="Century Gothic"/>
              <a:cs typeface="Century Gothic"/>
              <a:sym typeface="Century Gothic"/>
            </a:endParaRPr>
          </a:p>
        </p:txBody>
      </p:sp>
      <p:sp>
        <p:nvSpPr>
          <p:cNvPr id="144" name="Google Shape;94;p3"/>
          <p:cNvSpPr/>
          <p:nvPr/>
        </p:nvSpPr>
        <p:spPr>
          <a:xfrm>
            <a:off x="17769990" y="28550729"/>
            <a:ext cx="240300" cy="240300"/>
          </a:xfrm>
          <a:prstGeom prst="rect">
            <a:avLst/>
          </a:prstGeom>
          <a:solidFill>
            <a:srgbClr val="A3FF74"/>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5" name="Google Shape;95;p3"/>
          <p:cNvSpPr txBox="1"/>
          <p:nvPr/>
        </p:nvSpPr>
        <p:spPr>
          <a:xfrm>
            <a:off x="18023400" y="28522056"/>
            <a:ext cx="1158095"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Mixed Forest</a:t>
            </a:r>
            <a:endParaRPr sz="1200" b="1" dirty="0">
              <a:solidFill>
                <a:srgbClr val="FFFFFF"/>
              </a:solidFill>
              <a:latin typeface="Century Gothic"/>
              <a:ea typeface="Century Gothic"/>
              <a:cs typeface="Century Gothic"/>
              <a:sym typeface="Century Gothic"/>
            </a:endParaRPr>
          </a:p>
        </p:txBody>
      </p:sp>
      <p:sp>
        <p:nvSpPr>
          <p:cNvPr id="146" name="Google Shape;96;p3"/>
          <p:cNvSpPr/>
          <p:nvPr/>
        </p:nvSpPr>
        <p:spPr>
          <a:xfrm>
            <a:off x="17769990" y="28860356"/>
            <a:ext cx="240300" cy="240300"/>
          </a:xfrm>
          <a:prstGeom prst="rect">
            <a:avLst/>
          </a:prstGeom>
          <a:solidFill>
            <a:srgbClr val="AA7CAB"/>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Google Shape;97;p3"/>
          <p:cNvSpPr/>
          <p:nvPr/>
        </p:nvSpPr>
        <p:spPr>
          <a:xfrm>
            <a:off x="17780715" y="29187538"/>
            <a:ext cx="240300" cy="240300"/>
          </a:xfrm>
          <a:prstGeom prst="rect">
            <a:avLst/>
          </a:prstGeom>
          <a:solidFill>
            <a:srgbClr val="FEB27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Google Shape;98;p3"/>
          <p:cNvSpPr/>
          <p:nvPr/>
        </p:nvSpPr>
        <p:spPr>
          <a:xfrm>
            <a:off x="17780715" y="29485400"/>
            <a:ext cx="240300" cy="240300"/>
          </a:xfrm>
          <a:prstGeom prst="rect">
            <a:avLst/>
          </a:prstGeom>
          <a:solidFill>
            <a:srgbClr val="BCDEE7"/>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Google Shape;99;p3"/>
          <p:cNvSpPr/>
          <p:nvPr/>
        </p:nvSpPr>
        <p:spPr>
          <a:xfrm>
            <a:off x="17780715" y="29778787"/>
            <a:ext cx="240300" cy="240300"/>
          </a:xfrm>
          <a:prstGeom prst="rect">
            <a:avLst/>
          </a:prstGeom>
          <a:solidFill>
            <a:srgbClr val="F7F7F7"/>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0" name="Google Shape;100;p3"/>
          <p:cNvSpPr txBox="1"/>
          <p:nvPr/>
        </p:nvSpPr>
        <p:spPr>
          <a:xfrm>
            <a:off x="18038317" y="28831331"/>
            <a:ext cx="1036247" cy="24711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Developed</a:t>
            </a:r>
            <a:endParaRPr sz="1200" b="1" dirty="0">
              <a:solidFill>
                <a:srgbClr val="FFFFFF"/>
              </a:solidFill>
              <a:latin typeface="Century Gothic"/>
              <a:ea typeface="Century Gothic"/>
              <a:cs typeface="Century Gothic"/>
              <a:sym typeface="Century Gothic"/>
            </a:endParaRPr>
          </a:p>
        </p:txBody>
      </p:sp>
      <p:sp>
        <p:nvSpPr>
          <p:cNvPr id="151" name="Google Shape;101;p3"/>
          <p:cNvSpPr txBox="1"/>
          <p:nvPr/>
        </p:nvSpPr>
        <p:spPr>
          <a:xfrm>
            <a:off x="18051164" y="29133496"/>
            <a:ext cx="1301804"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Herbaceous</a:t>
            </a:r>
            <a:endParaRPr sz="1200" b="1" dirty="0">
              <a:solidFill>
                <a:srgbClr val="FFFFFF"/>
              </a:solidFill>
              <a:latin typeface="Century Gothic"/>
              <a:ea typeface="Century Gothic"/>
              <a:cs typeface="Century Gothic"/>
              <a:sym typeface="Century Gothic"/>
            </a:endParaRPr>
          </a:p>
        </p:txBody>
      </p:sp>
      <p:sp>
        <p:nvSpPr>
          <p:cNvPr id="152" name="Google Shape;102;p3"/>
          <p:cNvSpPr txBox="1"/>
          <p:nvPr/>
        </p:nvSpPr>
        <p:spPr>
          <a:xfrm>
            <a:off x="18051272" y="29438595"/>
            <a:ext cx="1036247"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Wetlands</a:t>
            </a:r>
            <a:endParaRPr sz="1200" b="1" dirty="0">
              <a:solidFill>
                <a:srgbClr val="FFFFFF"/>
              </a:solidFill>
              <a:latin typeface="Century Gothic"/>
              <a:ea typeface="Century Gothic"/>
              <a:cs typeface="Century Gothic"/>
              <a:sym typeface="Century Gothic"/>
            </a:endParaRPr>
          </a:p>
        </p:txBody>
      </p:sp>
      <p:sp>
        <p:nvSpPr>
          <p:cNvPr id="153" name="Google Shape;103;p3"/>
          <p:cNvSpPr txBox="1"/>
          <p:nvPr/>
        </p:nvSpPr>
        <p:spPr>
          <a:xfrm>
            <a:off x="18072440" y="29721659"/>
            <a:ext cx="680880"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Barren</a:t>
            </a:r>
            <a:endParaRPr sz="1200" b="1" dirty="0">
              <a:solidFill>
                <a:srgbClr val="FFFFFF"/>
              </a:solidFill>
              <a:latin typeface="Century Gothic"/>
              <a:ea typeface="Century Gothic"/>
              <a:cs typeface="Century Gothic"/>
              <a:sym typeface="Century Gothic"/>
            </a:endParaRPr>
          </a:p>
        </p:txBody>
      </p:sp>
      <p:sp>
        <p:nvSpPr>
          <p:cNvPr id="154" name="Google Shape;99;p3"/>
          <p:cNvSpPr/>
          <p:nvPr/>
        </p:nvSpPr>
        <p:spPr>
          <a:xfrm>
            <a:off x="17759320" y="28236520"/>
            <a:ext cx="240300" cy="240300"/>
          </a:xfrm>
          <a:prstGeom prst="rect">
            <a:avLst/>
          </a:prstGeom>
          <a:solidFill>
            <a:srgbClr val="448059"/>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Google Shape;99;p3"/>
          <p:cNvSpPr/>
          <p:nvPr/>
        </p:nvSpPr>
        <p:spPr>
          <a:xfrm>
            <a:off x="17759320" y="27943971"/>
            <a:ext cx="240300" cy="240300"/>
          </a:xfrm>
          <a:prstGeom prst="rect">
            <a:avLst/>
          </a:prstGeom>
          <a:solidFill>
            <a:srgbClr val="AF953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Rectangle 155"/>
          <p:cNvSpPr/>
          <p:nvPr/>
        </p:nvSpPr>
        <p:spPr>
          <a:xfrm>
            <a:off x="17750788" y="27483492"/>
            <a:ext cx="1896458" cy="338554"/>
          </a:xfrm>
          <a:prstGeom prst="rect">
            <a:avLst/>
          </a:prstGeom>
          <a:effectLst>
            <a:outerShdw blurRad="50800" dist="38100" dir="2700000" algn="tl" rotWithShape="0">
              <a:prstClr val="black">
                <a:alpha val="40000"/>
              </a:prstClr>
            </a:outerShdw>
          </a:effectLst>
        </p:spPr>
        <p:txBody>
          <a:bodyPr wrap="square">
            <a:spAutoFit/>
          </a:bodyPr>
          <a:lstStyle/>
          <a:p>
            <a:pPr lvl="0" algn="ctr">
              <a:buClr>
                <a:schemeClr val="dk1"/>
              </a:buClr>
              <a:buSzPts val="1100"/>
            </a:pPr>
            <a:r>
              <a:rPr lang="en-US" sz="1600" b="1" dirty="0" smtClean="0">
                <a:solidFill>
                  <a:schemeClr val="lt1"/>
                </a:solidFill>
                <a:latin typeface="Century Gothic"/>
                <a:ea typeface="Century Gothic"/>
                <a:cs typeface="Century Gothic"/>
                <a:sym typeface="Century Gothic"/>
              </a:rPr>
              <a:t>Land Cover Type</a:t>
            </a:r>
            <a:endParaRPr lang="en-US" sz="1600" b="1" dirty="0">
              <a:solidFill>
                <a:schemeClr val="lt1"/>
              </a:solidFill>
              <a:latin typeface="Century Gothic"/>
              <a:ea typeface="Century Gothic"/>
              <a:cs typeface="Century Gothic"/>
              <a:sym typeface="Century Gothic"/>
            </a:endParaRPr>
          </a:p>
        </p:txBody>
      </p:sp>
      <p:sp>
        <p:nvSpPr>
          <p:cNvPr id="157" name="Google Shape;95;p3"/>
          <p:cNvSpPr txBox="1"/>
          <p:nvPr/>
        </p:nvSpPr>
        <p:spPr>
          <a:xfrm>
            <a:off x="17976018" y="28199204"/>
            <a:ext cx="1632377"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smtClean="0">
                <a:solidFill>
                  <a:srgbClr val="FFFFFF"/>
                </a:solidFill>
                <a:latin typeface="Century Gothic"/>
                <a:ea typeface="Century Gothic"/>
                <a:cs typeface="Century Gothic"/>
                <a:sym typeface="Century Gothic"/>
              </a:rPr>
              <a:t>Black Spruce Forest</a:t>
            </a:r>
            <a:endParaRPr sz="1200" b="1" dirty="0">
              <a:solidFill>
                <a:srgbClr val="FFFFFF"/>
              </a:solidFill>
              <a:latin typeface="Century Gothic"/>
              <a:ea typeface="Century Gothic"/>
              <a:cs typeface="Century Gothic"/>
              <a:sym typeface="Century Gothic"/>
            </a:endParaRPr>
          </a:p>
        </p:txBody>
      </p:sp>
      <p:sp>
        <p:nvSpPr>
          <p:cNvPr id="158" name="Google Shape;95;p3"/>
          <p:cNvSpPr txBox="1"/>
          <p:nvPr/>
        </p:nvSpPr>
        <p:spPr>
          <a:xfrm>
            <a:off x="18002751" y="27876352"/>
            <a:ext cx="1129445" cy="33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err="1" smtClean="0">
                <a:solidFill>
                  <a:srgbClr val="FFFFFF"/>
                </a:solidFill>
                <a:latin typeface="Century Gothic"/>
                <a:ea typeface="Century Gothic"/>
                <a:cs typeface="Century Gothic"/>
                <a:sym typeface="Century Gothic"/>
              </a:rPr>
              <a:t>Shrubland</a:t>
            </a:r>
            <a:endParaRPr sz="1200" b="1"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475</Words>
  <Application>Microsoft Office PowerPoint</Application>
  <PresentationFormat>Custom</PresentationFormat>
  <Paragraphs>94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Webdings</vt:lpstr>
      <vt:lpstr>Garamond</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Hess, Katherine A. (GSFC-6170)[DEVELOP]</dc:creator>
  <cp:lastModifiedBy>Hess, Katherine A. (GSFC-6170)[DEVELOP]</cp:lastModifiedBy>
  <cp:revision>22</cp:revision>
  <dcterms:modified xsi:type="dcterms:W3CDTF">2018-07-20T22:39:04Z</dcterms:modified>
</cp:coreProperties>
</file>