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27432000" cy="36576000"/>
  <p:notesSz cx="6858000" cy="9144000"/>
  <p:defaultTextStyle>
    <a:defPPr>
      <a:defRPr lang="en-US"/>
    </a:defPPr>
    <a:lvl1pPr marL="0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1pPr>
    <a:lvl2pPr marL="1536192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2pPr>
    <a:lvl3pPr marL="3072384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3pPr>
    <a:lvl4pPr marL="4608576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4pPr>
    <a:lvl5pPr marL="6144768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5pPr>
    <a:lvl6pPr marL="7680960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6pPr>
    <a:lvl7pPr marL="9217152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7pPr>
    <a:lvl8pPr marL="10753344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8pPr>
    <a:lvl9pPr marL="12289536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04" userDrawn="1">
          <p15:clr>
            <a:srgbClr val="A4A3A4"/>
          </p15:clr>
        </p15:guide>
        <p15:guide id="2" pos="82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CDE0"/>
    <a:srgbClr val="3289B4"/>
    <a:srgbClr val="5DA1C4"/>
    <a:srgbClr val="BF5440"/>
    <a:srgbClr val="CE7869"/>
    <a:srgbClr val="E4B8AF"/>
    <a:srgbClr val="55B27B"/>
    <a:srgbClr val="7AC398"/>
    <a:srgbClr val="B8E0C8"/>
    <a:srgbClr val="A7CD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>
        <p:scale>
          <a:sx n="48" d="100"/>
          <a:sy n="48" d="100"/>
        </p:scale>
        <p:origin x="-72" y="-4686"/>
      </p:cViewPr>
      <p:guideLst>
        <p:guide orient="horz" pos="2904"/>
        <p:guide pos="82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432000" cy="36576000"/>
          </a:xfrm>
          <a:prstGeom prst="rect">
            <a:avLst/>
          </a:prstGeom>
        </p:spPr>
      </p:pic>
      <p:sp>
        <p:nvSpPr>
          <p:cNvPr id="10" name="Main Title"/>
          <p:cNvSpPr>
            <a:spLocks noGrp="1"/>
          </p:cNvSpPr>
          <p:nvPr>
            <p:ph type="body" sz="quarter" idx="10" hasCustomPrompt="1"/>
          </p:nvPr>
        </p:nvSpPr>
        <p:spPr>
          <a:xfrm rot="16200000">
            <a:off x="15170484" y="21966321"/>
            <a:ext cx="21421558" cy="231407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0" b="0" baseline="0">
                <a:solidFill>
                  <a:srgbClr val="3289B4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Short Title [Title Case]</a:t>
            </a:r>
            <a:endParaRPr lang="en-US" dirty="0"/>
          </a:p>
        </p:txBody>
      </p:sp>
      <p:sp>
        <p:nvSpPr>
          <p:cNvPr id="9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5715000" y="438150"/>
            <a:ext cx="16173450" cy="333375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6000" b="1" baseline="0">
                <a:solidFill>
                  <a:srgbClr val="3289B4"/>
                </a:solidFill>
                <a:latin typeface="+mj-lt"/>
              </a:defRPr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 smtClean="0"/>
              <a:t>Project Subtitle </a:t>
            </a:r>
          </a:p>
          <a:p>
            <a:pPr lvl="0"/>
            <a:r>
              <a:rPr lang="en-US" dirty="0" smtClean="0"/>
              <a:t>[Use Title Case]</a:t>
            </a:r>
          </a:p>
        </p:txBody>
      </p:sp>
    </p:spTree>
    <p:extLst>
      <p:ext uri="{BB962C8B-B14F-4D97-AF65-F5344CB8AC3E}">
        <p14:creationId xmlns:p14="http://schemas.microsoft.com/office/powerpoint/2010/main" val="36038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459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txStyles>
    <p:titleStyle>
      <a:lvl1pPr algn="l" defTabSz="2743200" rtl="0" eaLnBrk="1" latinLnBrk="0" hangingPunct="1">
        <a:lnSpc>
          <a:spcPct val="90000"/>
        </a:lnSpc>
        <a:spcBef>
          <a:spcPct val="0"/>
        </a:spcBef>
        <a:buNone/>
        <a:defRPr sz="1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800" indent="-685800" algn="l" defTabSz="2743200" rtl="0" eaLnBrk="1" latinLnBrk="0" hangingPunct="1">
        <a:lnSpc>
          <a:spcPct val="90000"/>
        </a:lnSpc>
        <a:spcBef>
          <a:spcPts val="3000"/>
        </a:spcBef>
        <a:buFont typeface="Arial" panose="020B0604020202020204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1pPr>
      <a:lvl2pPr marL="20574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6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61722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75438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9154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102870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6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3pPr>
      <a:lvl4pPr marL="41148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54864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68580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2296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96012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8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jp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7795" y="17155482"/>
            <a:ext cx="3534960" cy="3099739"/>
          </a:xfrm>
          <a:prstGeom prst="rect">
            <a:avLst/>
          </a:prstGeom>
        </p:spPr>
      </p:pic>
      <p:sp>
        <p:nvSpPr>
          <p:cNvPr id="39" name="Text Placeholder 16"/>
          <p:cNvSpPr txBox="1">
            <a:spLocks/>
          </p:cNvSpPr>
          <p:nvPr/>
        </p:nvSpPr>
        <p:spPr>
          <a:xfrm>
            <a:off x="12898992" y="28229255"/>
            <a:ext cx="10972800" cy="2940217"/>
          </a:xfrm>
          <a:prstGeom prst="rect">
            <a:avLst/>
          </a:prstGeom>
        </p:spPr>
        <p:txBody>
          <a:bodyPr numCol="1" spcCol="640080"/>
          <a:lstStyle>
            <a:lvl1pPr marL="457200" indent="-45720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spcAft>
                <a:spcPts val="1000"/>
              </a:spcAft>
              <a:buClr>
                <a:srgbClr val="3289B4"/>
              </a:buClr>
              <a:buSzPct val="100000"/>
            </a:pPr>
            <a:r>
              <a:rPr lang="en-US" dirty="0">
                <a:latin typeface="Garamond" panose="02020404030301010803" pitchFamily="18" charset="0"/>
                <a:sym typeface="Century Gothic"/>
              </a:rPr>
              <a:t>NOAA </a:t>
            </a:r>
            <a:r>
              <a:rPr lang="en-US" dirty="0" err="1" smtClean="0">
                <a:latin typeface="Garamond" panose="02020404030301010803" pitchFamily="18" charset="0"/>
                <a:sym typeface="Century Gothic"/>
              </a:rPr>
              <a:t>OceanWatch</a:t>
            </a:r>
            <a:r>
              <a:rPr lang="en-US" dirty="0" smtClean="0">
                <a:latin typeface="Garamond" panose="02020404030301010803" pitchFamily="18" charset="0"/>
                <a:sym typeface="Century Gothic"/>
              </a:rPr>
              <a:t>/</a:t>
            </a:r>
            <a:r>
              <a:rPr lang="en-US" smtClean="0">
                <a:latin typeface="Garamond" panose="02020404030301010803" pitchFamily="18" charset="0"/>
                <a:sym typeface="Century Gothic"/>
              </a:rPr>
              <a:t>CoastWAtch </a:t>
            </a:r>
            <a:r>
              <a:rPr lang="en-US" dirty="0">
                <a:latin typeface="Garamond" panose="02020404030301010803" pitchFamily="18" charset="0"/>
                <a:sym typeface="Century Gothic"/>
              </a:rPr>
              <a:t>SLA improves current regional outlooks and warnings</a:t>
            </a:r>
          </a:p>
          <a:p>
            <a:pPr marL="342900" lvl="0" indent="-342900">
              <a:spcAft>
                <a:spcPts val="1000"/>
              </a:spcAft>
              <a:buClr>
                <a:srgbClr val="3289B4"/>
              </a:buClr>
              <a:buSzPct val="100000"/>
            </a:pPr>
            <a:r>
              <a:rPr lang="en-US" dirty="0">
                <a:latin typeface="Garamond" panose="02020404030301010803" pitchFamily="18" charset="0"/>
                <a:sym typeface="Century Gothic"/>
              </a:rPr>
              <a:t>Wave atlas informs RMI decision makers in planning and mitigation efforts</a:t>
            </a:r>
          </a:p>
          <a:p>
            <a:pPr marL="342900" lvl="0" indent="-342900">
              <a:spcAft>
                <a:spcPts val="1000"/>
              </a:spcAft>
              <a:buClr>
                <a:srgbClr val="3289B4"/>
              </a:buClr>
              <a:buSzPct val="100000"/>
            </a:pPr>
            <a:r>
              <a:rPr lang="en-US" dirty="0">
                <a:latin typeface="Garamond" panose="02020404030301010803" pitchFamily="18" charset="0"/>
                <a:sym typeface="Century Gothic"/>
              </a:rPr>
              <a:t>Risk Assessment Protocol helps create more robust inundation outlooks and warnings in the region</a:t>
            </a:r>
          </a:p>
          <a:p>
            <a:pPr marL="347663" indent="-347663">
              <a:buClr>
                <a:srgbClr val="3289B4"/>
              </a:buClr>
            </a:pPr>
            <a:endParaRPr lang="en-US" dirty="0" smtClean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14247125" y="17201127"/>
            <a:ext cx="30946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Garamond" panose="02020404030301010803" pitchFamily="18" charset="0"/>
              </a:rPr>
              <a:t>Climatology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Garamond" panose="02020404030301010803" pitchFamily="18" charset="0"/>
              </a:rPr>
              <a:t>Mean average difference (MAD) and correlation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Garamond" panose="02020404030301010803" pitchFamily="18" charset="0"/>
              </a:rPr>
              <a:t>Distribution frequency</a:t>
            </a:r>
            <a:endParaRPr lang="en-US" sz="2400" dirty="0">
              <a:latin typeface="Garamond" panose="02020404030301010803" pitchFamily="18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7526075" y="17057948"/>
            <a:ext cx="250716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Garamond" panose="02020404030301010803" pitchFamily="18" charset="0"/>
              </a:rPr>
              <a:t>Resample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Garamond" panose="02020404030301010803" pitchFamily="18" charset="0"/>
              </a:rPr>
              <a:t>Aggregate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Garamond" panose="02020404030301010803" pitchFamily="18" charset="0"/>
              </a:rPr>
              <a:t>Clip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Garamond" panose="02020404030301010803" pitchFamily="18" charset="0"/>
              </a:rPr>
              <a:t>Compile into time series</a:t>
            </a:r>
            <a:endParaRPr lang="en-US" sz="2400" dirty="0">
              <a:latin typeface="Garamond" panose="02020404030301010803" pitchFamily="18" charset="0"/>
            </a:endParaRPr>
          </a:p>
        </p:txBody>
      </p:sp>
      <p:pic>
        <p:nvPicPr>
          <p:cNvPr id="97" name="Picture 9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383" y="17034281"/>
            <a:ext cx="2818631" cy="3771188"/>
          </a:xfrm>
          <a:prstGeom prst="rect">
            <a:avLst/>
          </a:prstGeom>
        </p:spPr>
      </p:pic>
      <p:sp>
        <p:nvSpPr>
          <p:cNvPr id="36" name="Text Placeholder 16"/>
          <p:cNvSpPr txBox="1">
            <a:spLocks/>
          </p:cNvSpPr>
          <p:nvPr/>
        </p:nvSpPr>
        <p:spPr>
          <a:xfrm>
            <a:off x="12839699" y="12068000"/>
            <a:ext cx="10521583" cy="2834640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Include a map that has easily readable text and a legend. Including </a:t>
            </a:r>
            <a:r>
              <a:rPr lang="en-US" dirty="0">
                <a:solidFill>
                  <a:schemeClr val="bg1"/>
                </a:solidFill>
              </a:rPr>
              <a:t>the study period is optional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b="1" dirty="0">
                <a:solidFill>
                  <a:schemeClr val="bg1"/>
                </a:solidFill>
              </a:rPr>
              <a:t>For ALL images </a:t>
            </a:r>
            <a:r>
              <a:rPr lang="en-US" b="1" dirty="0" smtClean="0">
                <a:solidFill>
                  <a:schemeClr val="bg1"/>
                </a:solidFill>
              </a:rPr>
              <a:t>– make </a:t>
            </a:r>
            <a:r>
              <a:rPr lang="en-US" b="1" dirty="0">
                <a:solidFill>
                  <a:schemeClr val="bg1"/>
                </a:solidFill>
              </a:rPr>
              <a:t>sure all text is legible and add legends separately (so they can be moved or resized</a:t>
            </a:r>
            <a:r>
              <a:rPr lang="en-US" b="1" dirty="0" smtClean="0">
                <a:solidFill>
                  <a:schemeClr val="bg1"/>
                </a:solidFill>
              </a:rPr>
              <a:t>). </a:t>
            </a:r>
            <a:r>
              <a:rPr lang="en-US" dirty="0" smtClean="0">
                <a:solidFill>
                  <a:schemeClr val="bg1"/>
                </a:solidFill>
              </a:rPr>
              <a:t>If </a:t>
            </a:r>
            <a:r>
              <a:rPr lang="en-US" dirty="0">
                <a:solidFill>
                  <a:schemeClr val="bg1"/>
                </a:solidFill>
              </a:rPr>
              <a:t>text is not editable, a team member must be available to make changes with a </a:t>
            </a:r>
            <a:r>
              <a:rPr lang="en-US" b="1" dirty="0">
                <a:solidFill>
                  <a:schemeClr val="bg1"/>
                </a:solidFill>
              </a:rPr>
              <a:t>very short turn-around time </a:t>
            </a:r>
            <a:r>
              <a:rPr lang="en-US" dirty="0">
                <a:solidFill>
                  <a:schemeClr val="bg1"/>
                </a:solidFill>
              </a:rPr>
              <a:t>(hours, not days) after submission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45498" y="20393560"/>
            <a:ext cx="229847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3289B4"/>
                </a:solidFill>
                <a:latin typeface="Century Gothic" panose="020B0502020202020204" pitchFamily="34" charset="0"/>
              </a:rPr>
              <a:t>Results</a:t>
            </a:r>
          </a:p>
        </p:txBody>
      </p:sp>
      <p:sp>
        <p:nvSpPr>
          <p:cNvPr id="8" name="Text Placeholder 16"/>
          <p:cNvSpPr txBox="1">
            <a:spLocks/>
          </p:cNvSpPr>
          <p:nvPr/>
        </p:nvSpPr>
        <p:spPr>
          <a:xfrm>
            <a:off x="13038932" y="32257004"/>
            <a:ext cx="10972800" cy="2490300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Garamond" panose="02020404030301010803" pitchFamily="18" charset="0"/>
              </a:rPr>
              <a:t>We would like to thank our science advisor Michael Kruk, as well as our project partners: John </a:t>
            </a:r>
            <a:r>
              <a:rPr lang="en-US" dirty="0" err="1">
                <a:solidFill>
                  <a:schemeClr val="tx1">
                    <a:lumMod val="75000"/>
                  </a:schemeClr>
                </a:solidFill>
                <a:latin typeface="Garamond" panose="02020404030301010803" pitchFamily="18" charset="0"/>
              </a:rPr>
              <a:t>Marra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Garamond" panose="02020404030301010803" pitchFamily="18" charset="0"/>
              </a:rPr>
              <a:t>, Matthew </a:t>
            </a:r>
            <a:r>
              <a:rPr lang="en-US" dirty="0" err="1">
                <a:solidFill>
                  <a:schemeClr val="tx1">
                    <a:lumMod val="75000"/>
                  </a:schemeClr>
                </a:solidFill>
                <a:latin typeface="Garamond" panose="02020404030301010803" pitchFamily="18" charset="0"/>
              </a:rPr>
              <a:t>Widlansky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Garamond" panose="02020404030301010803" pitchFamily="18" charset="0"/>
              </a:rPr>
              <a:t>, Philip Thompson, and Eric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  <a:latin typeface="Garamond" panose="02020404030301010803" pitchFamily="18" charset="0"/>
              </a:rPr>
              <a:t>Leuliette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Garamond" panose="02020404030301010803" pitchFamily="18" charset="0"/>
              </a:rPr>
              <a:t>for their expert guidance and commitment to our project. We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Garamond" panose="02020404030301010803" pitchFamily="18" charset="0"/>
              </a:rPr>
              <a:t>would also like to acknowledge: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Garamond" panose="02020404030301010803" pitchFamily="18" charset="0"/>
              </a:rPr>
              <a:t>Jonathan </a:t>
            </a:r>
            <a:r>
              <a:rPr lang="en-US" dirty="0" err="1">
                <a:solidFill>
                  <a:schemeClr val="tx1">
                    <a:lumMod val="75000"/>
                  </a:schemeClr>
                </a:solidFill>
                <a:latin typeface="Garamond" panose="02020404030301010803" pitchFamily="18" charset="0"/>
              </a:rPr>
              <a:t>Brannock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Garamond" panose="02020404030301010803" pitchFamily="18" charset="0"/>
              </a:rPr>
              <a:t>, Kate Johnston, Eric Freeman, Ryan Smith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Garamond" panose="02020404030301010803" pitchFamily="18" charset="0"/>
              </a:rPr>
              <a:t>, Jake Crouch, and Warren Scott.</a:t>
            </a:r>
          </a:p>
        </p:txBody>
      </p:sp>
      <p:sp>
        <p:nvSpPr>
          <p:cNvPr id="12" name="Text Placeholder 16"/>
          <p:cNvSpPr txBox="1">
            <a:spLocks/>
          </p:cNvSpPr>
          <p:nvPr/>
        </p:nvSpPr>
        <p:spPr>
          <a:xfrm>
            <a:off x="12839699" y="17562916"/>
            <a:ext cx="10972801" cy="1631207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50308" y="3986986"/>
            <a:ext cx="115163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3289B4"/>
                </a:solidFill>
                <a:latin typeface="Century Gothic" panose="020B0502020202020204" pitchFamily="34" charset="0"/>
              </a:rPr>
              <a:t>Abstract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032757" y="3977264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3289B4"/>
                </a:solidFill>
                <a:latin typeface="Century Gothic" panose="020B0502020202020204" pitchFamily="34" charset="0"/>
              </a:rPr>
              <a:t>Objectives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52374" y="15572054"/>
            <a:ext cx="114077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3289B4"/>
                </a:solidFill>
                <a:latin typeface="Century Gothic" panose="020B0502020202020204" pitchFamily="34" charset="0"/>
              </a:rPr>
              <a:t>Methodology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3013707" y="7935452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3289B4"/>
                </a:solidFill>
                <a:latin typeface="Century Gothic" panose="020B0502020202020204" pitchFamily="34" charset="0"/>
              </a:rPr>
              <a:t>Study Area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-233314" y="8890140"/>
            <a:ext cx="7310424" cy="2034123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3289B4"/>
                </a:solidFill>
                <a:latin typeface="Century Gothic" panose="020B0502020202020204" pitchFamily="34" charset="0"/>
              </a:rPr>
              <a:t>Earth Observations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3045454" y="31465448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3289B4"/>
                </a:solidFill>
                <a:latin typeface="Century Gothic" panose="020B0502020202020204" pitchFamily="34" charset="0"/>
              </a:rPr>
              <a:t>Acknowledgements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71424" y="30430393"/>
            <a:ext cx="45425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3289B4"/>
                </a:solidFill>
                <a:latin typeface="Century Gothic" panose="020B0502020202020204" pitchFamily="34" charset="0"/>
              </a:rPr>
              <a:t>Team Members</a:t>
            </a:r>
          </a:p>
        </p:txBody>
      </p:sp>
      <p:sp>
        <p:nvSpPr>
          <p:cNvPr id="31" name="Main Title"/>
          <p:cNvSpPr>
            <a:spLocks noGrp="1"/>
          </p:cNvSpPr>
          <p:nvPr>
            <p:ph type="body" sz="quarter" idx="10" hasCustomPrompt="1"/>
          </p:nvPr>
        </p:nvSpPr>
        <p:spPr>
          <a:xfrm rot="16200000">
            <a:off x="11210236" y="18280667"/>
            <a:ext cx="29345306" cy="231407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6000" b="0" baseline="0">
                <a:solidFill>
                  <a:srgbClr val="E97845"/>
                </a:solidFill>
                <a:latin typeface="+mj-lt"/>
              </a:defRPr>
            </a:lvl1pPr>
          </a:lstStyle>
          <a:p>
            <a:pPr lvl="0"/>
            <a:r>
              <a:rPr lang="en-US" sz="14000" b="1" dirty="0" smtClean="0">
                <a:solidFill>
                  <a:srgbClr val="3289B4"/>
                </a:solidFill>
              </a:rPr>
              <a:t>US Pacific Islands </a:t>
            </a:r>
            <a:r>
              <a:rPr lang="en-US" sz="14000" dirty="0" smtClean="0">
                <a:solidFill>
                  <a:srgbClr val="3289B4"/>
                </a:solidFill>
              </a:rPr>
              <a:t>Oceans</a:t>
            </a:r>
            <a:endParaRPr lang="en-US" sz="14000" dirty="0">
              <a:solidFill>
                <a:srgbClr val="3289B4"/>
              </a:solidFill>
            </a:endParaRPr>
          </a:p>
        </p:txBody>
      </p:sp>
      <p:sp>
        <p:nvSpPr>
          <p:cNvPr id="32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5715000" y="438150"/>
            <a:ext cx="16173450" cy="333375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6000" b="1" baseline="0">
                <a:solidFill>
                  <a:srgbClr val="EA7845"/>
                </a:solidFill>
                <a:latin typeface="+mj-lt"/>
              </a:defRPr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</a:lstStyle>
          <a:p>
            <a:r>
              <a:rPr lang="en-US" sz="4800" dirty="0">
                <a:solidFill>
                  <a:srgbClr val="3289B4"/>
                </a:solidFill>
              </a:rPr>
              <a:t>Utilizing the NASA and NOAA Joint Ocean Surface Topography Mission and Modeled Wave Data to Assess Patterns and Trends in Sea-surface Height in the U.S. Affiliated Pacific Islands </a:t>
            </a:r>
          </a:p>
          <a:p>
            <a:pPr lvl="0"/>
            <a:endParaRPr lang="en-US" sz="4800" dirty="0">
              <a:solidFill>
                <a:srgbClr val="3289B4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2994915" y="27325762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3289B4"/>
                </a:solidFill>
                <a:latin typeface="Century Gothic" panose="020B0502020202020204" pitchFamily="34" charset="0"/>
              </a:rPr>
              <a:t>Conclusions</a:t>
            </a:r>
          </a:p>
        </p:txBody>
      </p:sp>
      <p:sp>
        <p:nvSpPr>
          <p:cNvPr id="43" name="Subtitle"/>
          <p:cNvSpPr txBox="1">
            <a:spLocks/>
          </p:cNvSpPr>
          <p:nvPr/>
        </p:nvSpPr>
        <p:spPr>
          <a:xfrm>
            <a:off x="6096000" y="35153600"/>
            <a:ext cx="15501257" cy="1034530"/>
          </a:xfrm>
          <a:prstGeom prst="rect">
            <a:avLst/>
          </a:prstGeom>
        </p:spPr>
        <p:txBody>
          <a:bodyPr anchor="ctr"/>
          <a:lstStyle>
            <a:lvl1pPr marL="0" indent="0" algn="ctr" defTabSz="27432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b="1" kern="1200" baseline="0">
                <a:solidFill>
                  <a:srgbClr val="EA7845"/>
                </a:solidFill>
                <a:latin typeface="+mj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200" b="0" dirty="0">
                <a:solidFill>
                  <a:schemeClr val="accent1">
                    <a:lumMod val="75000"/>
                  </a:schemeClr>
                </a:solidFill>
              </a:rPr>
              <a:t>NOAA National </a:t>
            </a:r>
            <a:r>
              <a:rPr lang="fr-FR" sz="3200" b="0" dirty="0" err="1">
                <a:solidFill>
                  <a:schemeClr val="accent1">
                    <a:lumMod val="75000"/>
                  </a:schemeClr>
                </a:solidFill>
              </a:rPr>
              <a:t>Centers</a:t>
            </a:r>
            <a:r>
              <a:rPr lang="fr-FR" sz="3200" b="0" dirty="0">
                <a:solidFill>
                  <a:schemeClr val="accent1">
                    <a:lumMod val="75000"/>
                  </a:schemeClr>
                </a:solidFill>
              </a:rPr>
              <a:t> for </a:t>
            </a:r>
            <a:r>
              <a:rPr lang="fr-FR" sz="3200" b="0" dirty="0" err="1">
                <a:solidFill>
                  <a:schemeClr val="accent1">
                    <a:lumMod val="75000"/>
                  </a:schemeClr>
                </a:solidFill>
              </a:rPr>
              <a:t>Environmental</a:t>
            </a:r>
            <a:r>
              <a:rPr lang="fr-FR" sz="3200" b="0" dirty="0">
                <a:solidFill>
                  <a:schemeClr val="accent1">
                    <a:lumMod val="75000"/>
                  </a:schemeClr>
                </a:solidFill>
              </a:rPr>
              <a:t> Information</a:t>
            </a:r>
            <a:r>
              <a:rPr lang="en-US" sz="3200" b="0" dirty="0" smtClean="0">
                <a:solidFill>
                  <a:schemeClr val="accent1">
                    <a:lumMod val="75000"/>
                  </a:schemeClr>
                </a:solidFill>
              </a:rPr>
              <a:t> – 2017 Summer </a:t>
            </a:r>
          </a:p>
        </p:txBody>
      </p:sp>
      <p:sp>
        <p:nvSpPr>
          <p:cNvPr id="34" name="Text Placeholder 16"/>
          <p:cNvSpPr txBox="1">
            <a:spLocks/>
          </p:cNvSpPr>
          <p:nvPr/>
        </p:nvSpPr>
        <p:spPr>
          <a:xfrm>
            <a:off x="879260" y="4883119"/>
            <a:ext cx="11380829" cy="4500337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Garamond" panose="02020404030301010803" pitchFamily="18" charset="0"/>
              </a:rPr>
              <a:t>Within the NOAA 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Garamond" panose="02020404030301010803" pitchFamily="18" charset="0"/>
              </a:rPr>
              <a:t>National Centers for Environmental Information (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Garamond" panose="02020404030301010803" pitchFamily="18" charset="0"/>
              </a:rPr>
              <a:t>NCEI), near-real 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Garamond" panose="02020404030301010803" pitchFamily="18" charset="0"/>
              </a:rPr>
              <a:t>time spatial and temporal patterns and trends in sea-surface height (SSH) 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Garamond" panose="02020404030301010803" pitchFamily="18" charset="0"/>
              </a:rPr>
              <a:t>were analyzed around 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Garamond" panose="02020404030301010803" pitchFamily="18" charset="0"/>
              </a:rPr>
              <a:t>the U.S. Affiliated Pacific Islands (USAPI). Ocean Surface Topography Mission data and current tidal data from in-situ measurements 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Garamond" panose="02020404030301010803" pitchFamily="18" charset="0"/>
              </a:rPr>
              <a:t>were used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Garamond" panose="02020404030301010803" pitchFamily="18" charset="0"/>
              </a:rPr>
              <a:t>in conjunction with 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Garamond" panose="02020404030301010803" pitchFamily="18" charset="0"/>
              </a:rPr>
              <a:t>i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Garamond" panose="02020404030301010803" pitchFamily="18" charset="0"/>
              </a:rPr>
              <a:t>n 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Garamond" panose="02020404030301010803" pitchFamily="18" charset="0"/>
              </a:rPr>
              <a:t>situ and satellite data from buoys, tide gauges, NASA’s Sea Surface Height 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Garamond" panose="02020404030301010803" pitchFamily="18" charset="0"/>
              </a:rPr>
              <a:t>TOPEX/Poseidon 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Garamond" panose="02020404030301010803" pitchFamily="18" charset="0"/>
              </a:rPr>
              <a:t>mission and Ocean Surface Topography Mission data from Jason-2 and Jason-3 satellites, and a blend of satellites for NOAA’s </a:t>
            </a:r>
            <a:r>
              <a:rPr lang="en-US" sz="2400" dirty="0" err="1">
                <a:solidFill>
                  <a:schemeClr val="tx1">
                    <a:lumMod val="75000"/>
                  </a:schemeClr>
                </a:solidFill>
                <a:latin typeface="Garamond" panose="02020404030301010803" pitchFamily="18" charset="0"/>
              </a:rPr>
              <a:t>CoastWatch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Garamond" panose="02020404030301010803" pitchFamily="18" charset="0"/>
              </a:rPr>
              <a:t> and </a:t>
            </a:r>
            <a:r>
              <a:rPr lang="en-US" sz="2400" dirty="0" err="1" smtClean="0">
                <a:solidFill>
                  <a:schemeClr val="tx1">
                    <a:lumMod val="75000"/>
                  </a:schemeClr>
                </a:solidFill>
                <a:latin typeface="Garamond" panose="02020404030301010803" pitchFamily="18" charset="0"/>
              </a:rPr>
              <a:t>OceanWatch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Garamond" panose="02020404030301010803" pitchFamily="18" charset="0"/>
              </a:rPr>
              <a:t>. 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Garamond" panose="02020404030301010803" pitchFamily="18" charset="0"/>
              </a:rPr>
              <a:t>The 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Garamond" panose="02020404030301010803" pitchFamily="18" charset="0"/>
              </a:rPr>
              <a:t>team produced 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Garamond" panose="02020404030301010803" pitchFamily="18" charset="0"/>
              </a:rPr>
              <a:t>a significant wave height climatology, wave direction climatology, a 1 week to 3 week outlook, and a categorical 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Garamond" panose="02020404030301010803" pitchFamily="18" charset="0"/>
              </a:rPr>
              <a:t>risk 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Garamond" panose="02020404030301010803" pitchFamily="18" charset="0"/>
              </a:rPr>
              <a:t>metric to 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Garamond" panose="02020404030301010803" pitchFamily="18" charset="0"/>
              </a:rPr>
              <a:t>assess potential 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Garamond" panose="02020404030301010803" pitchFamily="18" charset="0"/>
              </a:rPr>
              <a:t>island 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Garamond" panose="02020404030301010803" pitchFamily="18" charset="0"/>
              </a:rPr>
              <a:t>inundation. 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Garamond" panose="02020404030301010803" pitchFamily="18" charset="0"/>
              </a:rPr>
              <a:t>End users 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Garamond" panose="02020404030301010803" pitchFamily="18" charset="0"/>
              </a:rPr>
              <a:t>will apply the 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Garamond" panose="02020404030301010803" pitchFamily="18" charset="0"/>
              </a:rPr>
              <a:t>risk metric tool 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Garamond" panose="02020404030301010803" pitchFamily="18" charset="0"/>
              </a:rPr>
              <a:t>set </a:t>
            </a:r>
            <a:r>
              <a:rPr lang="en-US" sz="2400" dirty="0" err="1">
                <a:solidFill>
                  <a:schemeClr val="tx1">
                    <a:lumMod val="75000"/>
                  </a:schemeClr>
                </a:solidFill>
                <a:latin typeface="Garamond" panose="02020404030301010803" pitchFamily="18" charset="0"/>
              </a:rPr>
              <a:t>climatologies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Garamond" panose="02020404030301010803" pitchFamily="18" charset="0"/>
              </a:rPr>
              <a:t> and distribute this information to coastal hazard and climate adaptation decision-makers in the USAPI.</a:t>
            </a:r>
          </a:p>
        </p:txBody>
      </p:sp>
      <p:sp>
        <p:nvSpPr>
          <p:cNvPr id="35" name="Text Placeholder 16"/>
          <p:cNvSpPr txBox="1">
            <a:spLocks/>
          </p:cNvSpPr>
          <p:nvPr/>
        </p:nvSpPr>
        <p:spPr>
          <a:xfrm>
            <a:off x="12839699" y="4950524"/>
            <a:ext cx="10582656" cy="5138967"/>
          </a:xfrm>
          <a:prstGeom prst="rect">
            <a:avLst/>
          </a:prstGeom>
        </p:spPr>
        <p:txBody>
          <a:bodyPr numCol="1" spcCol="640080"/>
          <a:lstStyle>
            <a:lvl1pPr marL="457200" indent="-45720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3289B4"/>
              </a:buClr>
            </a:pPr>
            <a:r>
              <a:rPr lang="en-US" b="1" dirty="0">
                <a:solidFill>
                  <a:srgbClr val="3289B4"/>
                </a:solidFill>
                <a:latin typeface="Garamond" panose="02020404030301010803" pitchFamily="18" charset="0"/>
              </a:rPr>
              <a:t>Create </a:t>
            </a:r>
            <a:r>
              <a:rPr lang="en-US" dirty="0" err="1" smtClean="0">
                <a:latin typeface="Garamond" panose="02020404030301010803" pitchFamily="18" charset="0"/>
              </a:rPr>
              <a:t>climatologies</a:t>
            </a:r>
            <a:r>
              <a:rPr lang="en-US" dirty="0" smtClean="0">
                <a:latin typeface="Garamond" panose="02020404030301010803" pitchFamily="18" charset="0"/>
              </a:rPr>
              <a:t> </a:t>
            </a:r>
            <a:r>
              <a:rPr lang="en-US" dirty="0">
                <a:latin typeface="Garamond" panose="02020404030301010803" pitchFamily="18" charset="0"/>
              </a:rPr>
              <a:t>for significant wave height </a:t>
            </a:r>
            <a:r>
              <a:rPr lang="en-US" dirty="0" smtClean="0">
                <a:latin typeface="Garamond" panose="02020404030301010803" pitchFamily="18" charset="0"/>
              </a:rPr>
              <a:t>(SWH) and </a:t>
            </a:r>
            <a:r>
              <a:rPr lang="en-US" dirty="0">
                <a:latin typeface="Garamond" panose="02020404030301010803" pitchFamily="18" charset="0"/>
              </a:rPr>
              <a:t>wave direction in the </a:t>
            </a:r>
            <a:r>
              <a:rPr lang="en-US" dirty="0" smtClean="0">
                <a:latin typeface="Garamond" panose="02020404030301010803" pitchFamily="18" charset="0"/>
              </a:rPr>
              <a:t>Republic of the Marshall </a:t>
            </a:r>
            <a:r>
              <a:rPr lang="en-US" dirty="0">
                <a:latin typeface="Garamond" panose="02020404030301010803" pitchFamily="18" charset="0"/>
              </a:rPr>
              <a:t>Islands</a:t>
            </a:r>
          </a:p>
          <a:p>
            <a:pPr>
              <a:buClr>
                <a:srgbClr val="3289B4"/>
              </a:buClr>
            </a:pPr>
            <a:r>
              <a:rPr lang="en-US" b="1" dirty="0">
                <a:solidFill>
                  <a:srgbClr val="3289B4"/>
                </a:solidFill>
                <a:latin typeface="Garamond" panose="02020404030301010803" pitchFamily="18" charset="0"/>
              </a:rPr>
              <a:t>Calculate </a:t>
            </a:r>
            <a:r>
              <a:rPr lang="en-US" dirty="0">
                <a:latin typeface="Garamond" panose="02020404030301010803" pitchFamily="18" charset="0"/>
              </a:rPr>
              <a:t>frequency distribution of wave heights for each month</a:t>
            </a:r>
          </a:p>
          <a:p>
            <a:pPr>
              <a:buClr>
                <a:srgbClr val="3289B4"/>
              </a:buClr>
            </a:pPr>
            <a:r>
              <a:rPr lang="en-US" b="1" dirty="0">
                <a:solidFill>
                  <a:srgbClr val="3289B4"/>
                </a:solidFill>
                <a:latin typeface="Garamond" panose="02020404030301010803" pitchFamily="18" charset="0"/>
              </a:rPr>
              <a:t>Integrate </a:t>
            </a:r>
            <a:r>
              <a:rPr lang="en-US" dirty="0" smtClean="0">
                <a:latin typeface="Garamond" panose="02020404030301010803" pitchFamily="18" charset="0"/>
              </a:rPr>
              <a:t>SWH </a:t>
            </a:r>
            <a:r>
              <a:rPr lang="en-US" dirty="0">
                <a:latin typeface="Garamond" panose="02020404030301010803" pitchFamily="18" charset="0"/>
              </a:rPr>
              <a:t>and </a:t>
            </a:r>
            <a:r>
              <a:rPr lang="en-US" dirty="0" smtClean="0">
                <a:latin typeface="Garamond" panose="02020404030301010803" pitchFamily="18" charset="0"/>
              </a:rPr>
              <a:t>wave direction </a:t>
            </a:r>
            <a:r>
              <a:rPr lang="en-US" dirty="0">
                <a:latin typeface="Garamond" panose="02020404030301010803" pitchFamily="18" charset="0"/>
              </a:rPr>
              <a:t>with sea level anomalies (SLA) and tides to create an optimized </a:t>
            </a:r>
            <a:r>
              <a:rPr lang="en-US" dirty="0" smtClean="0">
                <a:latin typeface="Garamond" panose="02020404030301010803" pitchFamily="18" charset="0"/>
              </a:rPr>
              <a:t>coastal-inundation </a:t>
            </a:r>
            <a:r>
              <a:rPr lang="en-US" dirty="0">
                <a:latin typeface="Garamond" panose="02020404030301010803" pitchFamily="18" charset="0"/>
              </a:rPr>
              <a:t>risk metric</a:t>
            </a:r>
          </a:p>
        </p:txBody>
      </p:sp>
      <p:sp>
        <p:nvSpPr>
          <p:cNvPr id="37" name="Text Placeholder 16"/>
          <p:cNvSpPr txBox="1">
            <a:spLocks/>
          </p:cNvSpPr>
          <p:nvPr/>
        </p:nvSpPr>
        <p:spPr>
          <a:xfrm>
            <a:off x="945285" y="20675287"/>
            <a:ext cx="22917151" cy="7088479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8" name="Text Placeholder 16"/>
          <p:cNvSpPr txBox="1">
            <a:spLocks/>
          </p:cNvSpPr>
          <p:nvPr/>
        </p:nvSpPr>
        <p:spPr>
          <a:xfrm>
            <a:off x="887514" y="11971922"/>
            <a:ext cx="11407715" cy="3518269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41" name="Text Placeholder 16"/>
          <p:cNvSpPr txBox="1">
            <a:spLocks/>
          </p:cNvSpPr>
          <p:nvPr/>
        </p:nvSpPr>
        <p:spPr>
          <a:xfrm>
            <a:off x="935195" y="16155865"/>
            <a:ext cx="10921333" cy="2442078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45" name="Text Placeholder 16"/>
          <p:cNvSpPr txBox="1">
            <a:spLocks/>
          </p:cNvSpPr>
          <p:nvPr/>
        </p:nvSpPr>
        <p:spPr>
          <a:xfrm>
            <a:off x="871424" y="28386302"/>
            <a:ext cx="9174477" cy="2123078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14" name="Text Placeholder 16"/>
          <p:cNvSpPr txBox="1">
            <a:spLocks/>
          </p:cNvSpPr>
          <p:nvPr/>
        </p:nvSpPr>
        <p:spPr>
          <a:xfrm>
            <a:off x="585539" y="33440175"/>
            <a:ext cx="2872251" cy="124789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Garamond" panose="02020404030301010803" pitchFamily="18" charset="0"/>
              </a:rPr>
              <a:t>India Young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Garamond" panose="02020404030301010803" pitchFamily="18" charset="0"/>
              </a:rPr>
              <a:t>Team Lead</a:t>
            </a:r>
          </a:p>
        </p:txBody>
      </p:sp>
      <p:sp>
        <p:nvSpPr>
          <p:cNvPr id="115" name="Text Placeholder 16"/>
          <p:cNvSpPr txBox="1">
            <a:spLocks/>
          </p:cNvSpPr>
          <p:nvPr/>
        </p:nvSpPr>
        <p:spPr>
          <a:xfrm>
            <a:off x="3166175" y="33439259"/>
            <a:ext cx="2649415" cy="124789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Garamond" panose="02020404030301010803" pitchFamily="18" charset="0"/>
              </a:rPr>
              <a:t>Alec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  <a:latin typeface="Garamond" panose="02020404030301010803" pitchFamily="18" charset="0"/>
              </a:rPr>
              <a:t>Courtright</a:t>
            </a:r>
            <a:endParaRPr lang="en-US" dirty="0" smtClean="0">
              <a:solidFill>
                <a:schemeClr val="tx1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116" name="Text Placeholder 16"/>
          <p:cNvSpPr txBox="1">
            <a:spLocks/>
          </p:cNvSpPr>
          <p:nvPr/>
        </p:nvSpPr>
        <p:spPr>
          <a:xfrm>
            <a:off x="5633317" y="33463650"/>
            <a:ext cx="2487299" cy="124789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Garamond" panose="02020404030301010803" pitchFamily="18" charset="0"/>
              </a:rPr>
              <a:t>Kaitlin Walker</a:t>
            </a:r>
          </a:p>
        </p:txBody>
      </p:sp>
      <p:pic>
        <p:nvPicPr>
          <p:cNvPr id="117" name="Picture 1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367" y="31247743"/>
            <a:ext cx="2057404" cy="2081788"/>
          </a:xfrm>
          <a:prstGeom prst="rect">
            <a:avLst/>
          </a:prstGeom>
        </p:spPr>
      </p:pic>
      <p:pic>
        <p:nvPicPr>
          <p:cNvPr id="118" name="Picture 1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5425" y="31230777"/>
            <a:ext cx="2057404" cy="2081789"/>
          </a:xfrm>
          <a:prstGeom prst="rect">
            <a:avLst/>
          </a:prstGeom>
        </p:spPr>
      </p:pic>
      <p:pic>
        <p:nvPicPr>
          <p:cNvPr id="119" name="Picture 1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130" y="31199835"/>
            <a:ext cx="2057404" cy="2081788"/>
          </a:xfrm>
          <a:prstGeom prst="rect">
            <a:avLst/>
          </a:prstGeom>
        </p:spPr>
      </p:pic>
      <p:sp>
        <p:nvSpPr>
          <p:cNvPr id="120" name="Text Placeholder 16"/>
          <p:cNvSpPr txBox="1">
            <a:spLocks/>
          </p:cNvSpPr>
          <p:nvPr/>
        </p:nvSpPr>
        <p:spPr>
          <a:xfrm>
            <a:off x="7859957" y="33439258"/>
            <a:ext cx="3002160" cy="639170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Garamond" panose="02020404030301010803" pitchFamily="18" charset="0"/>
              </a:rPr>
              <a:t>Saraneh Fitzgerald</a:t>
            </a:r>
          </a:p>
        </p:txBody>
      </p:sp>
      <p:pic>
        <p:nvPicPr>
          <p:cNvPr id="121" name="Picture 1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145" y="31226918"/>
            <a:ext cx="2057404" cy="208178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5793" y="28274380"/>
            <a:ext cx="2073427" cy="20646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7577" y="31314428"/>
            <a:ext cx="1824377" cy="1828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21800" y="31399093"/>
            <a:ext cx="1818495" cy="18301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47999" y="31336137"/>
            <a:ext cx="1830484" cy="1828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39541" y="31355187"/>
            <a:ext cx="1833688" cy="1832344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1911862" y="20883316"/>
            <a:ext cx="46659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Garamond" panose="02020404030301010803" pitchFamily="18" charset="0"/>
              </a:rPr>
              <a:t>Wave </a:t>
            </a:r>
            <a:r>
              <a:rPr lang="en-US" sz="4000" dirty="0" smtClean="0">
                <a:latin typeface="Garamond" panose="02020404030301010803" pitchFamily="18" charset="0"/>
              </a:rPr>
              <a:t>Rose</a:t>
            </a:r>
            <a:endParaRPr lang="en-US" sz="4000" dirty="0">
              <a:latin typeface="Garamond" panose="02020404030301010803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989220" y="20793602"/>
            <a:ext cx="47121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Garamond" panose="02020404030301010803" pitchFamily="18" charset="0"/>
              </a:rPr>
              <a:t>Imagery Comparison</a:t>
            </a:r>
            <a:endParaRPr lang="en-US" sz="4000" dirty="0">
              <a:latin typeface="Garamond" panose="02020404030301010803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21614" y="27282294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3289B4"/>
                </a:solidFill>
                <a:latin typeface="Century Gothic" panose="020B0502020202020204" pitchFamily="34" charset="0"/>
              </a:rPr>
              <a:t>Project Partners</a:t>
            </a: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580" y="10360304"/>
            <a:ext cx="5729553" cy="2699256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1492938" y="12731229"/>
            <a:ext cx="651083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Garamond" panose="02020404030301010803" pitchFamily="18" charset="0"/>
              </a:rPr>
              <a:t>JASON</a:t>
            </a:r>
          </a:p>
          <a:p>
            <a:r>
              <a:rPr lang="en-US" sz="2600" dirty="0" smtClean="0">
                <a:latin typeface="Garamond" panose="02020404030301010803" pitchFamily="18" charset="0"/>
              </a:rPr>
              <a:t>Radar </a:t>
            </a:r>
            <a:r>
              <a:rPr lang="en-US" sz="2600" dirty="0">
                <a:latin typeface="Garamond" panose="02020404030301010803" pitchFamily="18" charset="0"/>
              </a:rPr>
              <a:t>altimeter</a:t>
            </a:r>
          </a:p>
          <a:p>
            <a:r>
              <a:rPr lang="en-US" sz="2600" dirty="0">
                <a:latin typeface="Garamond" panose="02020404030301010803" pitchFamily="18" charset="0"/>
              </a:rPr>
              <a:t>Spatial Resolution: ¼ degree </a:t>
            </a:r>
          </a:p>
          <a:p>
            <a:r>
              <a:rPr lang="en-US" sz="2600" dirty="0">
                <a:latin typeface="Garamond" panose="02020404030301010803" pitchFamily="18" charset="0"/>
              </a:rPr>
              <a:t>Temporal Resolution: 10 days</a:t>
            </a:r>
          </a:p>
        </p:txBody>
      </p:sp>
      <p:sp>
        <p:nvSpPr>
          <p:cNvPr id="63" name="Text Placeholder 16"/>
          <p:cNvSpPr txBox="1">
            <a:spLocks/>
          </p:cNvSpPr>
          <p:nvPr/>
        </p:nvSpPr>
        <p:spPr>
          <a:xfrm>
            <a:off x="2937928" y="28216155"/>
            <a:ext cx="9499943" cy="2940217"/>
          </a:xfrm>
          <a:prstGeom prst="rect">
            <a:avLst/>
          </a:prstGeom>
        </p:spPr>
        <p:txBody>
          <a:bodyPr numCol="1" spcCol="640080"/>
          <a:lstStyle>
            <a:lvl1pPr marL="457200" indent="-45720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indent="-347663">
              <a:buClr>
                <a:srgbClr val="3289B4"/>
              </a:buClr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Garamond" panose="02020404030301010803" pitchFamily="18" charset="0"/>
              </a:rPr>
              <a:t>NOAA, Regional Climate Services, Pacific Region</a:t>
            </a:r>
          </a:p>
          <a:p>
            <a:pPr marL="347663" indent="-347663">
              <a:buClr>
                <a:srgbClr val="3289B4"/>
              </a:buClr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Garamond" panose="02020404030301010803" pitchFamily="18" charset="0"/>
              </a:rPr>
              <a:t>University of Hawaii Sea Level Center</a:t>
            </a:r>
          </a:p>
          <a:p>
            <a:pPr marL="347663" indent="-347663">
              <a:buClr>
                <a:srgbClr val="3289B4"/>
              </a:buClr>
            </a:pPr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Garamond" panose="02020404030301010803" pitchFamily="18" charset="0"/>
              </a:rPr>
              <a:t>NOAA, Center for Satellite Applications and Research, Satellite Oceanography &amp; Climatology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Garamond" panose="02020404030301010803" pitchFamily="18" charset="0"/>
              </a:rPr>
              <a:t>Division</a:t>
            </a:r>
            <a:endParaRPr lang="en-US" dirty="0" smtClean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100" name="Picture 9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0854" y="16677219"/>
            <a:ext cx="3681412" cy="3681412"/>
          </a:xfrm>
          <a:prstGeom prst="rect">
            <a:avLst/>
          </a:prstGeom>
          <a:scene3d>
            <a:camera prst="orthographicFront">
              <a:rot lat="21594021" lon="0" rev="21599476"/>
            </a:camera>
            <a:lightRig rig="threePt" dir="t"/>
          </a:scene3d>
        </p:spPr>
      </p:pic>
      <p:sp>
        <p:nvSpPr>
          <p:cNvPr id="101" name="Right Arrow 100"/>
          <p:cNvSpPr/>
          <p:nvPr/>
        </p:nvSpPr>
        <p:spPr>
          <a:xfrm>
            <a:off x="4017212" y="18074479"/>
            <a:ext cx="667450" cy="34841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" name="Picture 10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719218" y="18072885"/>
            <a:ext cx="682811" cy="384081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046496" y="18056645"/>
            <a:ext cx="682811" cy="384081"/>
          </a:xfrm>
          <a:prstGeom prst="rect">
            <a:avLst/>
          </a:prstGeom>
        </p:spPr>
      </p:pic>
      <p:sp>
        <p:nvSpPr>
          <p:cNvPr id="105" name="TextBox 104"/>
          <p:cNvSpPr txBox="1"/>
          <p:nvPr/>
        </p:nvSpPr>
        <p:spPr>
          <a:xfrm>
            <a:off x="1086517" y="16491212"/>
            <a:ext cx="344198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Garamond" panose="02020404030301010803" pitchFamily="18" charset="0"/>
              </a:rPr>
              <a:t>Data Collection</a:t>
            </a:r>
            <a:endParaRPr lang="en-US" sz="3000" dirty="0">
              <a:latin typeface="Garamond" panose="02020404030301010803" pitchFamily="18" charset="0"/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6261333" y="16499905"/>
            <a:ext cx="178286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 smtClean="0">
                <a:latin typeface="Garamond" panose="02020404030301010803" pitchFamily="18" charset="0"/>
              </a:rPr>
              <a:t>Processing</a:t>
            </a:r>
            <a:endParaRPr lang="en-US" sz="3000" dirty="0">
              <a:latin typeface="Garamond" panose="02020404030301010803" pitchFamily="18" charset="0"/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12668042" y="16540171"/>
            <a:ext cx="340170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 smtClean="0">
                <a:latin typeface="Garamond" panose="02020404030301010803" pitchFamily="18" charset="0"/>
              </a:rPr>
              <a:t>Analysis &amp; Validation</a:t>
            </a:r>
            <a:endParaRPr lang="en-US" sz="3000" dirty="0">
              <a:latin typeface="Garamond" panose="02020404030301010803" pitchFamily="18" charset="0"/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20076532" y="16551025"/>
            <a:ext cx="225734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 smtClean="0">
                <a:latin typeface="Garamond" panose="02020404030301010803" pitchFamily="18" charset="0"/>
              </a:rPr>
              <a:t>End Products</a:t>
            </a:r>
            <a:endParaRPr lang="en-US" sz="3000" dirty="0">
              <a:latin typeface="Garamond" panose="02020404030301010803" pitchFamily="18" charset="0"/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21482132" y="17219934"/>
            <a:ext cx="278259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Garamond" panose="02020404030301010803" pitchFamily="18" charset="0"/>
              </a:rPr>
              <a:t>Wave </a:t>
            </a:r>
            <a:r>
              <a:rPr lang="en-US" sz="2400" dirty="0" smtClean="0">
                <a:latin typeface="Garamond" panose="02020404030301010803" pitchFamily="18" charset="0"/>
              </a:rPr>
              <a:t>climatology atlas </a:t>
            </a:r>
            <a:r>
              <a:rPr lang="en-US" sz="2400" dirty="0" smtClean="0">
                <a:latin typeface="Garamond" panose="02020404030301010803" pitchFamily="18" charset="0"/>
              </a:rPr>
              <a:t>at 41 v</a:t>
            </a:r>
            <a:r>
              <a:rPr lang="en-US" sz="2400" dirty="0" smtClean="0">
                <a:latin typeface="Garamond" panose="02020404030301010803" pitchFamily="18" charset="0"/>
              </a:rPr>
              <a:t>irtual </a:t>
            </a:r>
            <a:r>
              <a:rPr lang="en-US" sz="2400" dirty="0" smtClean="0">
                <a:latin typeface="Garamond" panose="02020404030301010803" pitchFamily="18" charset="0"/>
              </a:rPr>
              <a:t>buoy stations for every 1º around RMI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Garamond" panose="02020404030301010803" pitchFamily="18" charset="0"/>
              </a:rPr>
              <a:t>Risk </a:t>
            </a:r>
            <a:r>
              <a:rPr lang="en-US" sz="2400" dirty="0" smtClean="0">
                <a:latin typeface="Garamond" panose="02020404030301010803" pitchFamily="18" charset="0"/>
              </a:rPr>
              <a:t>protocol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Garamond" panose="02020404030301010803" pitchFamily="18" charset="0"/>
              </a:rPr>
              <a:t>Imagery Comparison</a:t>
            </a:r>
            <a:endParaRPr lang="en-US" sz="2400" dirty="0">
              <a:latin typeface="Garamond" panose="02020404030301010803" pitchFamily="18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900541" y="17021547"/>
            <a:ext cx="33757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err="1" smtClean="0">
                <a:latin typeface="Garamond" panose="02020404030301010803" pitchFamily="18" charset="0"/>
              </a:rPr>
              <a:t>WaveWatch</a:t>
            </a:r>
            <a:r>
              <a:rPr lang="en-US" sz="2400" dirty="0" smtClean="0">
                <a:latin typeface="Garamond" panose="02020404030301010803" pitchFamily="18" charset="0"/>
              </a:rPr>
              <a:t> III Hindcast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Garamond" panose="02020404030301010803" pitchFamily="18" charset="0"/>
              </a:rPr>
              <a:t>NOAA OceanWatch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Garamond" panose="02020404030301010803" pitchFamily="18" charset="0"/>
              </a:rPr>
              <a:t>NASA PODAAC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Garamond" panose="02020404030301010803" pitchFamily="18" charset="0"/>
              </a:rPr>
              <a:t>NOAA NDBC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Garamond" panose="02020404030301010803" pitchFamily="18" charset="0"/>
              </a:rPr>
              <a:t>UHSLC tide data</a:t>
            </a:r>
            <a:endParaRPr lang="en-US" sz="2400" dirty="0">
              <a:latin typeface="Garamond" panose="02020404030301010803" pitchFamily="18" charset="0"/>
            </a:endParaRPr>
          </a:p>
        </p:txBody>
      </p:sp>
      <p:pic>
        <p:nvPicPr>
          <p:cNvPr id="123" name="Picture 12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199" y="11332252"/>
            <a:ext cx="5230778" cy="3432698"/>
          </a:xfrm>
          <a:prstGeom prst="rect">
            <a:avLst/>
          </a:prstGeom>
        </p:spPr>
      </p:pic>
      <p:sp>
        <p:nvSpPr>
          <p:cNvPr id="124" name="Rectangle 123"/>
          <p:cNvSpPr/>
          <p:nvPr/>
        </p:nvSpPr>
        <p:spPr>
          <a:xfrm>
            <a:off x="7025602" y="13598186"/>
            <a:ext cx="13716000" cy="169277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600" dirty="0" smtClean="0">
                <a:latin typeface="Garamond" panose="02020404030301010803" pitchFamily="18" charset="0"/>
              </a:rPr>
              <a:t>TOPEX/POSEIDON</a:t>
            </a:r>
          </a:p>
          <a:p>
            <a:r>
              <a:rPr lang="en-US" sz="2600" dirty="0" smtClean="0">
                <a:latin typeface="Garamond" panose="02020404030301010803" pitchFamily="18" charset="0"/>
              </a:rPr>
              <a:t>Radar altimeter</a:t>
            </a:r>
          </a:p>
          <a:p>
            <a:r>
              <a:rPr lang="en-US" sz="2600" dirty="0" smtClean="0">
                <a:latin typeface="Garamond" panose="02020404030301010803" pitchFamily="18" charset="0"/>
              </a:rPr>
              <a:t>Spatial resolution: 1 degree</a:t>
            </a:r>
          </a:p>
          <a:p>
            <a:r>
              <a:rPr lang="en-US" sz="2600" dirty="0" smtClean="0">
                <a:latin typeface="Garamond" panose="02020404030301010803" pitchFamily="18" charset="0"/>
              </a:rPr>
              <a:t>Temporal resolution 10 days</a:t>
            </a:r>
            <a:endParaRPr lang="en-US" sz="2600" dirty="0">
              <a:latin typeface="Garamond" panose="02020404030301010803" pitchFamily="18" charset="0"/>
            </a:endParaRPr>
          </a:p>
        </p:txBody>
      </p:sp>
      <p:sp>
        <p:nvSpPr>
          <p:cNvPr id="125" name="Rectangle 124"/>
          <p:cNvSpPr/>
          <p:nvPr/>
        </p:nvSpPr>
        <p:spPr>
          <a:xfrm>
            <a:off x="18075990" y="20904542"/>
            <a:ext cx="54996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Garamond" panose="02020404030301010803" pitchFamily="18" charset="0"/>
              </a:rPr>
              <a:t>Inundation Risk Protocol  </a:t>
            </a:r>
            <a:endParaRPr lang="en-US" sz="4000" dirty="0">
              <a:latin typeface="Garamond" panose="02020404030301010803" pitchFamily="18" charset="0"/>
            </a:endParaRPr>
          </a:p>
        </p:txBody>
      </p:sp>
      <p:pic>
        <p:nvPicPr>
          <p:cNvPr id="69" name="Picture 6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310345" y="21875983"/>
            <a:ext cx="5788383" cy="5186533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16109" y="25163192"/>
            <a:ext cx="2866507" cy="578295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409774" y="25722251"/>
            <a:ext cx="2866507" cy="1348956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81" t="21452" r="1026" b="14979"/>
          <a:stretch/>
        </p:blipFill>
        <p:spPr>
          <a:xfrm>
            <a:off x="17621228" y="21634029"/>
            <a:ext cx="6180650" cy="473150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36" t="22899" r="3970" b="24334"/>
          <a:stretch/>
        </p:blipFill>
        <p:spPr>
          <a:xfrm>
            <a:off x="10411329" y="21487462"/>
            <a:ext cx="6023113" cy="530749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5653" y="8872144"/>
            <a:ext cx="9716225" cy="7172057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 rotWithShape="1">
          <a:blip r:embed="rId20"/>
          <a:srcRect l="1306" r="1532" b="5425"/>
          <a:stretch/>
        </p:blipFill>
        <p:spPr>
          <a:xfrm>
            <a:off x="17618974" y="24788729"/>
            <a:ext cx="3837120" cy="2097860"/>
          </a:xfrm>
          <a:prstGeom prst="rect">
            <a:avLst/>
          </a:prstGeom>
          <a:ln>
            <a:noFill/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6" t="2901" r="10076" b="91828"/>
          <a:stretch/>
        </p:blipFill>
        <p:spPr>
          <a:xfrm>
            <a:off x="1409774" y="21467497"/>
            <a:ext cx="7812157" cy="397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22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3745</TotalTime>
  <Words>553</Words>
  <Application>Microsoft Office PowerPoint</Application>
  <PresentationFormat>Custom</PresentationFormat>
  <Paragraphs>61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Century Gothic</vt:lpstr>
      <vt:lpstr>Garamond</vt:lpstr>
      <vt:lpstr>Webdings</vt:lpstr>
      <vt:lpstr>Wingdings</vt:lpstr>
      <vt:lpstr>Office Theme</vt:lpstr>
      <vt:lpstr>PowerPoint Presentation</vt:lpstr>
    </vt:vector>
  </TitlesOfParts>
  <Company>HPES ACES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Yankoski, Robert A. (LARC-E3)[SSAI DEVELOP]</dc:creator>
  <cp:lastModifiedBy>India Young</cp:lastModifiedBy>
  <cp:revision>103</cp:revision>
  <dcterms:created xsi:type="dcterms:W3CDTF">2017-06-02T16:06:25Z</dcterms:created>
  <dcterms:modified xsi:type="dcterms:W3CDTF">2017-08-02T22:18:02Z</dcterms:modified>
</cp:coreProperties>
</file>