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1"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903" autoAdjust="0"/>
  </p:normalViewPr>
  <p:slideViewPr>
    <p:cSldViewPr snapToGrid="0">
      <p:cViewPr>
        <p:scale>
          <a:sx n="25" d="100"/>
          <a:sy n="25" d="100"/>
        </p:scale>
        <p:origin x="2370" y="-1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3T18:41:12.085" idx="2">
    <p:pos x="11374" y="2623"/>
    <p:text>Use size 24 font for the 'Affiliation'.</p:text>
    <p:extLst>
      <p:ext uri="{C676402C-5697-4E1C-873F-D02D1690AC5C}">
        <p15:threadingInfo xmlns:p15="http://schemas.microsoft.com/office/powerpoint/2012/main" timeZoneBias="300"/>
      </p:ext>
    </p:extLst>
  </p:cm>
  <p:cm authorId="1" dt="2016-02-23T18:44:23.254" idx="3">
    <p:pos x="11854" y="3605"/>
    <p:text>Each first word should be bolded and colored.</p:text>
    <p:extLst>
      <p:ext uri="{C676402C-5697-4E1C-873F-D02D1690AC5C}">
        <p15:threadingInfo xmlns:p15="http://schemas.microsoft.com/office/powerpoint/2012/main" timeZoneBias="300"/>
      </p:ext>
    </p:extLst>
  </p:cm>
  <p:cm authorId="1" dt="2016-02-23T18:44:49.526" idx="4">
    <p:pos x="11965" y="4515"/>
    <p:text>Each first word should be bolded and colored.</p:text>
    <p:extLst>
      <p:ext uri="{C676402C-5697-4E1C-873F-D02D1690AC5C}">
        <p15:threadingInfo xmlns:p15="http://schemas.microsoft.com/office/powerpoint/2012/main" timeZoneBias="300"/>
      </p:ext>
    </p:extLst>
  </p:cm>
  <p:cm authorId="1" dt="2016-02-23T18:44:55.318" idx="5">
    <p:pos x="12059" y="5333"/>
    <p:text>Each first word should be bolded and colored.</p:text>
    <p:extLst>
      <p:ext uri="{C676402C-5697-4E1C-873F-D02D1690AC5C}">
        <p15:threadingInfo xmlns:p15="http://schemas.microsoft.com/office/powerpoint/2012/main" timeZoneBias="300"/>
      </p:ext>
    </p:extLst>
  </p:cm>
  <p:cm authorId="1" dt="2016-02-23T18:46:36.054" idx="6">
    <p:pos x="2917" y="6466"/>
    <p:text>The text is not easily legible. Consider using the same font color throughout (grey). Maybe using no color for the fill and keeping the shape outline with color? Could be easier to read...</p:text>
    <p:extLst>
      <p:ext uri="{C676402C-5697-4E1C-873F-D02D1690AC5C}">
        <p15:threadingInfo xmlns:p15="http://schemas.microsoft.com/office/powerpoint/2012/main" timeZoneBias="300"/>
      </p:ext>
    </p:extLst>
  </p:cm>
  <p:cm authorId="1" dt="2016-02-23T18:47:55.292" idx="7">
    <p:pos x="8157" y="9514"/>
    <p:text>Do you need a bullet within a bullet? Can you reword EPA AirData so it flows better?</p:text>
    <p:extLst>
      <p:ext uri="{C676402C-5697-4E1C-873F-D02D1690AC5C}">
        <p15:threadingInfo xmlns:p15="http://schemas.microsoft.com/office/powerpoint/2012/main" timeZoneBias="300"/>
      </p:ext>
    </p:extLst>
  </p:cm>
  <p:cm authorId="1" dt="2016-02-23T18:48:54.746" idx="8">
    <p:pos x="5203" y="8138"/>
    <p:text>Can you space bullets out?</p:text>
    <p:extLst>
      <p:ext uri="{C676402C-5697-4E1C-873F-D02D1690AC5C}">
        <p15:threadingInfo xmlns:p15="http://schemas.microsoft.com/office/powerpoint/2012/main" timeZoneBias="300"/>
      </p:ext>
    </p:extLst>
  </p:cm>
  <p:cm authorId="1" dt="2016-02-23T18:55:55.686" idx="9">
    <p:pos x="9170" y="18888"/>
    <p:text>Could use NASA logo?</p:text>
    <p:extLst>
      <p:ext uri="{C676402C-5697-4E1C-873F-D02D1690AC5C}">
        <p15:threadingInfo xmlns:p15="http://schemas.microsoft.com/office/powerpoint/2012/main" timeZoneBias="300"/>
      </p:ext>
    </p:extLst>
  </p:cm>
  <p:cm authorId="1" dt="2016-02-23T18:58:09.412" idx="10">
    <p:pos x="9250" y="1402"/>
    <p:text>Consider stretching the Project subtitle to one line, or dropping the last few words down so "Gulf of Mexico" reads on the second line. Seems odd to have "Mexico" on its own line by itself.</p:text>
    <p:extLst>
      <p:ext uri="{C676402C-5697-4E1C-873F-D02D1690AC5C}">
        <p15:threadingInfo xmlns:p15="http://schemas.microsoft.com/office/powerpoint/2012/main" timeZoneBias="300"/>
      </p:ext>
    </p:extLst>
  </p:cm>
  <p:cm authorId="1" dt="2016-02-23T19:00:11.875" idx="11">
    <p:pos x="15706" y="18730"/>
    <p:text>Great pic!!</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EEA36-5ABD-4465-83C9-1E03CD542165}"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CF9A5423-F49F-4A00-9AB8-A62AC7181D14}">
      <dgm:prSet/>
      <dgm:spPr>
        <a:solidFill>
          <a:schemeClr val="accent1"/>
        </a:solidFill>
      </dgm:spPr>
      <dgm:t>
        <a:bodyPr/>
        <a:lstStyle/>
        <a:p>
          <a:pPr algn="l" rtl="0"/>
          <a:r>
            <a:rPr lang="en-US" baseline="0" dirty="0" smtClean="0"/>
            <a:t>Level 3 Data Product</a:t>
          </a:r>
          <a:endParaRPr lang="en-US" dirty="0"/>
        </a:p>
      </dgm:t>
    </dgm:pt>
    <dgm:pt modelId="{86E40B67-724A-4BDD-80FA-B9C074DC186D}" type="parTrans" cxnId="{FCC66E29-FDF9-4BA9-A97D-7D5938E3C80F}">
      <dgm:prSet/>
      <dgm:spPr/>
      <dgm:t>
        <a:bodyPr/>
        <a:lstStyle/>
        <a:p>
          <a:endParaRPr lang="en-US"/>
        </a:p>
      </dgm:t>
    </dgm:pt>
    <dgm:pt modelId="{03FB21D9-5558-4B8E-81F9-B540D7D4BE1B}" type="sibTrans" cxnId="{FCC66E29-FDF9-4BA9-A97D-7D5938E3C80F}">
      <dgm:prSet/>
      <dgm:spPr/>
      <dgm:t>
        <a:bodyPr/>
        <a:lstStyle/>
        <a:p>
          <a:endParaRPr lang="en-US"/>
        </a:p>
      </dgm:t>
    </dgm:pt>
    <dgm:pt modelId="{A4C0DF5B-B8E1-4B5D-A3C2-0EFD31D186A1}">
      <dgm:prSet/>
      <dgm:spPr>
        <a:solidFill>
          <a:schemeClr val="accent1">
            <a:lumMod val="60000"/>
            <a:lumOff val="40000"/>
          </a:schemeClr>
        </a:solidFill>
      </dgm:spPr>
      <dgm:t>
        <a:bodyPr/>
        <a:lstStyle/>
        <a:p>
          <a:pPr rtl="0"/>
          <a:r>
            <a:rPr lang="en-US" baseline="0" dirty="0" smtClean="0"/>
            <a:t>Level 2 Data Product</a:t>
          </a:r>
          <a:endParaRPr lang="en-US" dirty="0"/>
        </a:p>
      </dgm:t>
    </dgm:pt>
    <dgm:pt modelId="{53EEEE66-51C8-4815-89D1-260C76637BCE}" type="parTrans" cxnId="{92281BD4-C729-42B8-9726-555A6DF9A23E}">
      <dgm:prSet/>
      <dgm:spPr/>
      <dgm:t>
        <a:bodyPr/>
        <a:lstStyle/>
        <a:p>
          <a:endParaRPr lang="en-US"/>
        </a:p>
      </dgm:t>
    </dgm:pt>
    <dgm:pt modelId="{E2E4EB24-DAA8-4EA4-8590-DE0562D5B85A}" type="sibTrans" cxnId="{92281BD4-C729-42B8-9726-555A6DF9A23E}">
      <dgm:prSet/>
      <dgm:spPr/>
      <dgm:t>
        <a:bodyPr/>
        <a:lstStyle/>
        <a:p>
          <a:endParaRPr lang="en-US"/>
        </a:p>
      </dgm:t>
    </dgm:pt>
    <dgm:pt modelId="{C96B7B45-A963-49C9-8D35-2D6F0E59D209}">
      <dgm:prSet/>
      <dgm:spPr>
        <a:solidFill>
          <a:schemeClr val="accent1">
            <a:lumMod val="40000"/>
            <a:lumOff val="60000"/>
          </a:schemeClr>
        </a:solidFill>
        <a:ln>
          <a:solidFill>
            <a:schemeClr val="bg2"/>
          </a:solidFill>
        </a:ln>
      </dgm:spPr>
      <dgm:t>
        <a:bodyPr/>
        <a:lstStyle/>
        <a:p>
          <a:pPr rtl="0"/>
          <a:r>
            <a:rPr lang="en-US" dirty="0" smtClean="0"/>
            <a:t>In Situ Data</a:t>
          </a:r>
          <a:endParaRPr lang="en-US" dirty="0"/>
        </a:p>
      </dgm:t>
    </dgm:pt>
    <dgm:pt modelId="{D627E9FA-4774-4329-BBC0-338C33F42FBA}" type="parTrans" cxnId="{97B1E84D-CBC4-4B60-9228-2F8DD96678A8}">
      <dgm:prSet/>
      <dgm:spPr/>
      <dgm:t>
        <a:bodyPr/>
        <a:lstStyle/>
        <a:p>
          <a:endParaRPr lang="en-US"/>
        </a:p>
      </dgm:t>
    </dgm:pt>
    <dgm:pt modelId="{7AF5087D-4A69-40D9-83B6-6A11763A5B91}" type="sibTrans" cxnId="{97B1E84D-CBC4-4B60-9228-2F8DD96678A8}">
      <dgm:prSet/>
      <dgm:spPr/>
      <dgm:t>
        <a:bodyPr/>
        <a:lstStyle/>
        <a:p>
          <a:endParaRPr lang="en-US"/>
        </a:p>
      </dgm:t>
    </dgm:pt>
    <dgm:pt modelId="{B44AB482-4D25-47F8-B5E4-FD7F198C3C67}">
      <dgm:prSet custT="1"/>
      <dgm:spPr>
        <a:solidFill>
          <a:schemeClr val="accent1"/>
        </a:solidFill>
        <a:ln>
          <a:solidFill>
            <a:schemeClr val="bg2"/>
          </a:solidFill>
        </a:ln>
      </dgm:spPr>
      <dgm:t>
        <a:bodyPr/>
        <a:lstStyle/>
        <a:p>
          <a:pPr rtl="0"/>
          <a:r>
            <a:rPr lang="en-US" sz="3000" dirty="0" smtClean="0">
              <a:solidFill>
                <a:schemeClr val="tx1">
                  <a:lumMod val="20000"/>
                  <a:lumOff val="80000"/>
                </a:schemeClr>
              </a:solidFill>
            </a:rPr>
            <a:t>Area-Averaged Time Series and Time-Averaged Maps in GIOVANNI</a:t>
          </a:r>
        </a:p>
      </dgm:t>
    </dgm:pt>
    <dgm:pt modelId="{CFCAF605-A5E8-4CDD-B87C-EEC02B6DE271}" type="parTrans" cxnId="{08BF91FA-1038-4D37-A896-82B11A2B157F}">
      <dgm:prSet/>
      <dgm:spPr/>
      <dgm:t>
        <a:bodyPr/>
        <a:lstStyle/>
        <a:p>
          <a:endParaRPr lang="en-US"/>
        </a:p>
      </dgm:t>
    </dgm:pt>
    <dgm:pt modelId="{92508726-A045-4A62-B59E-067BECE64120}" type="sibTrans" cxnId="{08BF91FA-1038-4D37-A896-82B11A2B157F}">
      <dgm:prSet/>
      <dgm:spPr/>
      <dgm:t>
        <a:bodyPr/>
        <a:lstStyle/>
        <a:p>
          <a:endParaRPr lang="en-US"/>
        </a:p>
      </dgm:t>
    </dgm:pt>
    <dgm:pt modelId="{91CB07DA-252D-4915-A90C-201EE0B6F445}">
      <dgm:prSet/>
      <dgm:spPr>
        <a:solidFill>
          <a:schemeClr val="accent1">
            <a:lumMod val="60000"/>
            <a:lumOff val="40000"/>
          </a:schemeClr>
        </a:solidFill>
        <a:ln>
          <a:solidFill>
            <a:schemeClr val="bg2"/>
          </a:solidFill>
        </a:ln>
      </dgm:spPr>
      <dgm:t>
        <a:bodyPr/>
        <a:lstStyle/>
        <a:p>
          <a:pPr rtl="0"/>
          <a:r>
            <a:rPr lang="en-US" sz="3200" dirty="0" smtClean="0">
              <a:solidFill>
                <a:srgbClr val="FF0000"/>
              </a:solidFill>
            </a:rPr>
            <a:t>[In Progress]</a:t>
          </a:r>
          <a:endParaRPr lang="en-US" sz="3200" dirty="0">
            <a:solidFill>
              <a:srgbClr val="FF0000"/>
            </a:solidFill>
          </a:endParaRPr>
        </a:p>
      </dgm:t>
    </dgm:pt>
    <dgm:pt modelId="{1D591D8F-8706-4945-ADE9-30B40482284E}" type="parTrans" cxnId="{2795970A-AC3B-4030-BDE0-6369098B272B}">
      <dgm:prSet/>
      <dgm:spPr/>
      <dgm:t>
        <a:bodyPr/>
        <a:lstStyle/>
        <a:p>
          <a:endParaRPr lang="en-US"/>
        </a:p>
      </dgm:t>
    </dgm:pt>
    <dgm:pt modelId="{CFE2AF63-1D88-4B19-9BE5-0450BF6C5DE3}" type="sibTrans" cxnId="{2795970A-AC3B-4030-BDE0-6369098B272B}">
      <dgm:prSet/>
      <dgm:spPr/>
      <dgm:t>
        <a:bodyPr/>
        <a:lstStyle/>
        <a:p>
          <a:endParaRPr lang="en-US"/>
        </a:p>
      </dgm:t>
    </dgm:pt>
    <dgm:pt modelId="{AC13D4E6-F62B-46A1-9575-06BB3B6C35EC}">
      <dgm:prSet custT="1"/>
      <dgm:spPr>
        <a:solidFill>
          <a:schemeClr val="accent1">
            <a:lumMod val="40000"/>
            <a:lumOff val="60000"/>
          </a:schemeClr>
        </a:solidFill>
        <a:ln>
          <a:solidFill>
            <a:schemeClr val="bg1"/>
          </a:solidFill>
        </a:ln>
      </dgm:spPr>
      <dgm:t>
        <a:bodyPr/>
        <a:lstStyle/>
        <a:p>
          <a:pPr rtl="0"/>
          <a:r>
            <a:rPr lang="en-US" sz="3000" dirty="0" smtClean="0"/>
            <a:t>BOEM </a:t>
          </a:r>
          <a:r>
            <a:rPr lang="en-US" sz="3000" dirty="0" err="1" smtClean="0"/>
            <a:t>Gulfwide</a:t>
          </a:r>
          <a:r>
            <a:rPr lang="en-US" sz="3000" dirty="0" smtClean="0"/>
            <a:t> Emission Inventory </a:t>
          </a:r>
          <a:r>
            <a:rPr lang="en-US" sz="2700" dirty="0" smtClean="0"/>
            <a:t>(2000, 2005, 2008, 2011)</a:t>
          </a:r>
        </a:p>
      </dgm:t>
    </dgm:pt>
    <dgm:pt modelId="{6BA869CB-095F-4986-8088-D585CE0F5D4D}" type="parTrans" cxnId="{E2FDC7CE-8DAF-42CC-90F0-4ACB8357CED8}">
      <dgm:prSet/>
      <dgm:spPr/>
      <dgm:t>
        <a:bodyPr/>
        <a:lstStyle/>
        <a:p>
          <a:endParaRPr lang="en-US"/>
        </a:p>
      </dgm:t>
    </dgm:pt>
    <dgm:pt modelId="{71DC9953-8FF4-436D-8FE7-2D25F0427C70}" type="sibTrans" cxnId="{E2FDC7CE-8DAF-42CC-90F0-4ACB8357CED8}">
      <dgm:prSet/>
      <dgm:spPr/>
      <dgm:t>
        <a:bodyPr/>
        <a:lstStyle/>
        <a:p>
          <a:endParaRPr lang="en-US"/>
        </a:p>
      </dgm:t>
    </dgm:pt>
    <dgm:pt modelId="{D3F1B398-0865-4DDB-9143-ED9A623E9327}">
      <dgm:prSet custT="1"/>
      <dgm:spPr>
        <a:solidFill>
          <a:schemeClr val="accent1">
            <a:lumMod val="60000"/>
            <a:lumOff val="40000"/>
          </a:schemeClr>
        </a:solidFill>
        <a:ln>
          <a:solidFill>
            <a:schemeClr val="bg2"/>
          </a:solidFill>
        </a:ln>
      </dgm:spPr>
      <dgm:t>
        <a:bodyPr/>
        <a:lstStyle/>
        <a:p>
          <a:pPr rtl="0"/>
          <a:r>
            <a:rPr lang="en-US" sz="2700" dirty="0" smtClean="0"/>
            <a:t>Aura/OMI NO</a:t>
          </a:r>
          <a:r>
            <a:rPr lang="en-US" sz="2700" baseline="-25000" dirty="0" smtClean="0"/>
            <a:t>2</a:t>
          </a:r>
          <a:r>
            <a:rPr lang="en-US" sz="2700" dirty="0" smtClean="0"/>
            <a:t> (OMNO2D_hr)</a:t>
          </a:r>
          <a:endParaRPr lang="en-US" sz="2700" dirty="0"/>
        </a:p>
      </dgm:t>
    </dgm:pt>
    <dgm:pt modelId="{7D6EDD61-761D-4712-8262-CC14C21F98D3}" type="parTrans" cxnId="{83874D69-CF25-48B5-8590-7878551944DB}">
      <dgm:prSet/>
      <dgm:spPr/>
      <dgm:t>
        <a:bodyPr/>
        <a:lstStyle/>
        <a:p>
          <a:endParaRPr lang="en-US"/>
        </a:p>
      </dgm:t>
    </dgm:pt>
    <dgm:pt modelId="{E425673E-2EB7-4010-A4A1-157E60DCB7F7}" type="sibTrans" cxnId="{83874D69-CF25-48B5-8590-7878551944DB}">
      <dgm:prSet/>
      <dgm:spPr/>
      <dgm:t>
        <a:bodyPr/>
        <a:lstStyle/>
        <a:p>
          <a:endParaRPr lang="en-US"/>
        </a:p>
      </dgm:t>
    </dgm:pt>
    <dgm:pt modelId="{E422331F-2EDE-4E24-B42C-6695DC9B1429}">
      <dgm:prSet custT="1"/>
      <dgm:spPr>
        <a:solidFill>
          <a:schemeClr val="accent1">
            <a:lumMod val="60000"/>
            <a:lumOff val="40000"/>
          </a:schemeClr>
        </a:solidFill>
        <a:ln>
          <a:solidFill>
            <a:schemeClr val="bg2"/>
          </a:solidFill>
        </a:ln>
      </dgm:spPr>
      <dgm:t>
        <a:bodyPr/>
        <a:lstStyle/>
        <a:p>
          <a:pPr rtl="0"/>
          <a:r>
            <a:rPr lang="en-US" sz="2700" dirty="0" smtClean="0"/>
            <a:t>Aura/OMI SO</a:t>
          </a:r>
          <a:r>
            <a:rPr lang="en-US" sz="2700" baseline="-25000" dirty="0" smtClean="0"/>
            <a:t>2</a:t>
          </a:r>
          <a:endParaRPr lang="en-US" sz="2700" baseline="-25000" dirty="0"/>
        </a:p>
      </dgm:t>
    </dgm:pt>
    <dgm:pt modelId="{C572CFD0-2529-4C0C-94FA-9398D2A8C7B5}" type="parTrans" cxnId="{2D470E84-FC64-4902-9944-21E4114FFBF5}">
      <dgm:prSet/>
      <dgm:spPr/>
      <dgm:t>
        <a:bodyPr/>
        <a:lstStyle/>
        <a:p>
          <a:endParaRPr lang="en-US"/>
        </a:p>
      </dgm:t>
    </dgm:pt>
    <dgm:pt modelId="{0C03AE36-67B3-45B6-9CBC-02B5A0D229A3}" type="sibTrans" cxnId="{2D470E84-FC64-4902-9944-21E4114FFBF5}">
      <dgm:prSet/>
      <dgm:spPr/>
      <dgm:t>
        <a:bodyPr/>
        <a:lstStyle/>
        <a:p>
          <a:endParaRPr lang="en-US"/>
        </a:p>
      </dgm:t>
    </dgm:pt>
    <dgm:pt modelId="{4DE79D91-7EC9-4322-8DBE-65848A215657}">
      <dgm:prSet custScaleX="97614" custScaleY="136595" custT="1" custLinFactNeighborX="74" custLinFactNeighborY="2060"/>
      <dgm:spPr>
        <a:solidFill>
          <a:schemeClr val="accent1"/>
        </a:solidFill>
        <a:ln>
          <a:solidFill>
            <a:schemeClr val="bg2"/>
          </a:solidFill>
        </a:ln>
      </dgm:spPr>
      <dgm:t>
        <a:bodyPr/>
        <a:lstStyle/>
        <a:p>
          <a:pPr rtl="0"/>
          <a:r>
            <a:rPr lang="en-US" sz="2700" dirty="0" smtClean="0">
              <a:solidFill>
                <a:schemeClr val="tx1">
                  <a:lumMod val="20000"/>
                  <a:lumOff val="80000"/>
                </a:schemeClr>
              </a:solidFill>
            </a:rPr>
            <a:t>Terra/MODIS Aerosol Optical Depth (AOD)</a:t>
          </a:r>
        </a:p>
      </dgm:t>
    </dgm:pt>
    <dgm:pt modelId="{6C74BA97-57BB-4F62-BF85-27E2F7C0252D}" type="parTrans" cxnId="{DC5DDC53-FFD2-42BB-81A9-4D4F5E140C6F}">
      <dgm:prSet/>
      <dgm:spPr/>
      <dgm:t>
        <a:bodyPr/>
        <a:lstStyle/>
        <a:p>
          <a:endParaRPr lang="en-US"/>
        </a:p>
      </dgm:t>
    </dgm:pt>
    <dgm:pt modelId="{5824A25D-BF1C-443B-831A-61FED79C4995}" type="sibTrans" cxnId="{DC5DDC53-FFD2-42BB-81A9-4D4F5E140C6F}">
      <dgm:prSet/>
      <dgm:spPr/>
      <dgm:t>
        <a:bodyPr/>
        <a:lstStyle/>
        <a:p>
          <a:endParaRPr lang="en-US"/>
        </a:p>
      </dgm:t>
    </dgm:pt>
    <dgm:pt modelId="{27DA7035-B8FB-4638-8586-22D9DBE5EE7D}">
      <dgm:prSet custT="1"/>
      <dgm:spPr>
        <a:solidFill>
          <a:schemeClr val="accent1"/>
        </a:solidFill>
        <a:ln>
          <a:solidFill>
            <a:schemeClr val="bg2"/>
          </a:solidFill>
        </a:ln>
      </dgm:spPr>
      <dgm:t>
        <a:bodyPr/>
        <a:lstStyle/>
        <a:p>
          <a:pPr rtl="0"/>
          <a:r>
            <a:rPr lang="en-US" sz="2700" dirty="0" smtClean="0">
              <a:solidFill>
                <a:schemeClr val="tx1">
                  <a:lumMod val="20000"/>
                  <a:lumOff val="80000"/>
                </a:schemeClr>
              </a:solidFill>
            </a:rPr>
            <a:t>Aura/OMI Total Column NO</a:t>
          </a:r>
          <a:r>
            <a:rPr lang="en-US" sz="2700" baseline="-25000" dirty="0" smtClean="0">
              <a:solidFill>
                <a:schemeClr val="tx1">
                  <a:lumMod val="20000"/>
                  <a:lumOff val="80000"/>
                </a:schemeClr>
              </a:solidFill>
            </a:rPr>
            <a:t>2</a:t>
          </a:r>
        </a:p>
      </dgm:t>
    </dgm:pt>
    <dgm:pt modelId="{1099722F-E96C-4E86-AE63-BEE02D744F18}" type="parTrans" cxnId="{933F81D6-5D3D-4E16-A093-99B100B1C7A8}">
      <dgm:prSet/>
      <dgm:spPr/>
      <dgm:t>
        <a:bodyPr/>
        <a:lstStyle/>
        <a:p>
          <a:endParaRPr lang="en-US"/>
        </a:p>
      </dgm:t>
    </dgm:pt>
    <dgm:pt modelId="{C10627A5-28AB-49EC-B6EE-1C7A8CD20340}" type="sibTrans" cxnId="{933F81D6-5D3D-4E16-A093-99B100B1C7A8}">
      <dgm:prSet/>
      <dgm:spPr/>
      <dgm:t>
        <a:bodyPr/>
        <a:lstStyle/>
        <a:p>
          <a:endParaRPr lang="en-US"/>
        </a:p>
      </dgm:t>
    </dgm:pt>
    <dgm:pt modelId="{065F0DD8-7386-4BCB-B6AA-5A2CAE75D8BD}">
      <dgm:prSet custT="1"/>
      <dgm:spPr>
        <a:solidFill>
          <a:schemeClr val="accent1"/>
        </a:solidFill>
        <a:ln>
          <a:solidFill>
            <a:schemeClr val="bg2"/>
          </a:solidFill>
        </a:ln>
      </dgm:spPr>
      <dgm:t>
        <a:bodyPr/>
        <a:lstStyle/>
        <a:p>
          <a:pPr rtl="0"/>
          <a:r>
            <a:rPr lang="en-US" sz="2700" dirty="0" smtClean="0">
              <a:solidFill>
                <a:schemeClr val="tx1">
                  <a:lumMod val="20000"/>
                  <a:lumOff val="80000"/>
                </a:schemeClr>
              </a:solidFill>
            </a:rPr>
            <a:t>Aura/OMI Total Column SO</a:t>
          </a:r>
          <a:r>
            <a:rPr lang="en-US" sz="2700" baseline="-25000" dirty="0" smtClean="0">
              <a:solidFill>
                <a:schemeClr val="tx1">
                  <a:lumMod val="20000"/>
                  <a:lumOff val="80000"/>
                </a:schemeClr>
              </a:solidFill>
            </a:rPr>
            <a:t>2</a:t>
          </a:r>
        </a:p>
      </dgm:t>
    </dgm:pt>
    <dgm:pt modelId="{59310D41-B6FF-4B4A-8B4B-23A12753FB9F}" type="parTrans" cxnId="{E41FAB24-7257-4177-8E76-A366C0C2BE35}">
      <dgm:prSet/>
      <dgm:spPr/>
      <dgm:t>
        <a:bodyPr/>
        <a:lstStyle/>
        <a:p>
          <a:endParaRPr lang="en-US"/>
        </a:p>
      </dgm:t>
    </dgm:pt>
    <dgm:pt modelId="{E0C71A41-3B51-488A-AFD6-42B45D623DD1}" type="sibTrans" cxnId="{E41FAB24-7257-4177-8E76-A366C0C2BE35}">
      <dgm:prSet/>
      <dgm:spPr/>
      <dgm:t>
        <a:bodyPr/>
        <a:lstStyle/>
        <a:p>
          <a:endParaRPr lang="en-US"/>
        </a:p>
      </dgm:t>
    </dgm:pt>
    <dgm:pt modelId="{46F81088-AECC-4C46-A0A5-F493098FC5BA}">
      <dgm:prSet custT="1"/>
      <dgm:spPr>
        <a:solidFill>
          <a:schemeClr val="accent1">
            <a:lumMod val="60000"/>
            <a:lumOff val="40000"/>
          </a:schemeClr>
        </a:solidFill>
        <a:ln>
          <a:solidFill>
            <a:schemeClr val="bg2"/>
          </a:solidFill>
        </a:ln>
      </dgm:spPr>
      <dgm:t>
        <a:bodyPr/>
        <a:lstStyle/>
        <a:p>
          <a:pPr rtl="0"/>
          <a:r>
            <a:rPr lang="en-US" sz="2700" dirty="0" smtClean="0"/>
            <a:t>Terra/MODIS</a:t>
          </a:r>
          <a:endParaRPr lang="en-US" sz="2700" dirty="0"/>
        </a:p>
      </dgm:t>
    </dgm:pt>
    <dgm:pt modelId="{655C6806-2791-4A50-B2ED-97709B84A79D}" type="parTrans" cxnId="{FA4E7A61-D451-45C9-A735-85B446CB78EE}">
      <dgm:prSet/>
      <dgm:spPr/>
      <dgm:t>
        <a:bodyPr/>
        <a:lstStyle/>
        <a:p>
          <a:endParaRPr lang="en-US"/>
        </a:p>
      </dgm:t>
    </dgm:pt>
    <dgm:pt modelId="{4EC838B6-8629-4EA2-8853-033D25C75AC9}" type="sibTrans" cxnId="{FA4E7A61-D451-45C9-A735-85B446CB78EE}">
      <dgm:prSet/>
      <dgm:spPr/>
      <dgm:t>
        <a:bodyPr/>
        <a:lstStyle/>
        <a:p>
          <a:endParaRPr lang="en-US"/>
        </a:p>
      </dgm:t>
    </dgm:pt>
    <dgm:pt modelId="{5BB89925-3795-4DE4-913B-2A25074B155F}">
      <dgm:prSet custT="1"/>
      <dgm:spPr>
        <a:solidFill>
          <a:schemeClr val="accent1">
            <a:lumMod val="40000"/>
            <a:lumOff val="60000"/>
          </a:schemeClr>
        </a:solidFill>
        <a:ln>
          <a:solidFill>
            <a:schemeClr val="bg1"/>
          </a:solidFill>
        </a:ln>
      </dgm:spPr>
      <dgm:t>
        <a:bodyPr/>
        <a:lstStyle/>
        <a:p>
          <a:pPr rtl="0"/>
          <a:r>
            <a:rPr lang="en-US" sz="3200" dirty="0" smtClean="0">
              <a:solidFill>
                <a:srgbClr val="FF0000"/>
              </a:solidFill>
            </a:rPr>
            <a:t>[In Progress]</a:t>
          </a:r>
          <a:endParaRPr lang="en-US" sz="3200" dirty="0"/>
        </a:p>
      </dgm:t>
    </dgm:pt>
    <dgm:pt modelId="{0FEC8A3A-6312-4F2B-8517-25B0B72B80B4}" type="parTrans" cxnId="{62766D5D-F7D3-4684-81BC-8246BA0175DA}">
      <dgm:prSet/>
      <dgm:spPr/>
      <dgm:t>
        <a:bodyPr/>
        <a:lstStyle/>
        <a:p>
          <a:endParaRPr lang="en-US"/>
        </a:p>
      </dgm:t>
    </dgm:pt>
    <dgm:pt modelId="{7EE58E3E-907D-4FA0-9D2B-E2F5286969A1}" type="sibTrans" cxnId="{62766D5D-F7D3-4684-81BC-8246BA0175DA}">
      <dgm:prSet/>
      <dgm:spPr/>
      <dgm:t>
        <a:bodyPr/>
        <a:lstStyle/>
        <a:p>
          <a:endParaRPr lang="en-US"/>
        </a:p>
      </dgm:t>
    </dgm:pt>
    <dgm:pt modelId="{18F4B277-0BF6-4A5B-83E2-D3CB1829AB7A}">
      <dgm:prSet custT="1"/>
      <dgm:spPr>
        <a:solidFill>
          <a:schemeClr val="accent1">
            <a:lumMod val="40000"/>
            <a:lumOff val="60000"/>
          </a:schemeClr>
        </a:solidFill>
        <a:ln>
          <a:solidFill>
            <a:schemeClr val="bg1"/>
          </a:solidFill>
        </a:ln>
      </dgm:spPr>
      <dgm:t>
        <a:bodyPr/>
        <a:lstStyle/>
        <a:p>
          <a:pPr rtl="0"/>
          <a:r>
            <a:rPr lang="en-US" sz="2700" dirty="0" smtClean="0"/>
            <a:t>EPA </a:t>
          </a:r>
          <a:r>
            <a:rPr lang="en-US" sz="2700" dirty="0" err="1" smtClean="0"/>
            <a:t>AirData</a:t>
          </a:r>
          <a:endParaRPr lang="en-US" sz="2700" dirty="0" smtClean="0"/>
        </a:p>
      </dgm:t>
    </dgm:pt>
    <dgm:pt modelId="{71B6659A-48A8-4762-95E5-460A3C7C6DEF}" type="parTrans" cxnId="{F2E9C246-CE21-4903-8961-1B5B7CA0E48A}">
      <dgm:prSet/>
      <dgm:spPr/>
      <dgm:t>
        <a:bodyPr/>
        <a:lstStyle/>
        <a:p>
          <a:endParaRPr lang="en-US"/>
        </a:p>
      </dgm:t>
    </dgm:pt>
    <dgm:pt modelId="{1DEEF26F-C433-4F91-8215-003C97148E5F}" type="sibTrans" cxnId="{F2E9C246-CE21-4903-8961-1B5B7CA0E48A}">
      <dgm:prSet/>
      <dgm:spPr/>
      <dgm:t>
        <a:bodyPr/>
        <a:lstStyle/>
        <a:p>
          <a:endParaRPr lang="en-US"/>
        </a:p>
      </dgm:t>
    </dgm:pt>
    <dgm:pt modelId="{62669E8A-DD59-4DE6-9620-0BE288430810}">
      <dgm:prSet custT="1"/>
      <dgm:spPr>
        <a:solidFill>
          <a:schemeClr val="accent1">
            <a:lumMod val="40000"/>
            <a:lumOff val="60000"/>
          </a:schemeClr>
        </a:solidFill>
        <a:ln>
          <a:solidFill>
            <a:schemeClr val="bg1"/>
          </a:solidFill>
        </a:ln>
      </dgm:spPr>
      <dgm:t>
        <a:bodyPr/>
        <a:lstStyle/>
        <a:p>
          <a:pPr rtl="0"/>
          <a:r>
            <a:rPr lang="en-US" sz="2700" dirty="0" smtClean="0"/>
            <a:t>Onshore air quality monitors </a:t>
          </a:r>
        </a:p>
      </dgm:t>
    </dgm:pt>
    <dgm:pt modelId="{ECE1F720-75EE-45BE-96CD-12EB51C3C18E}" type="parTrans" cxnId="{559EFD6B-13C9-4AC5-A63F-BD30707CEDBE}">
      <dgm:prSet/>
      <dgm:spPr/>
      <dgm:t>
        <a:bodyPr/>
        <a:lstStyle/>
        <a:p>
          <a:endParaRPr lang="en-US"/>
        </a:p>
      </dgm:t>
    </dgm:pt>
    <dgm:pt modelId="{E4546B2A-3164-4F86-921E-4F3DE7CDACA8}" type="sibTrans" cxnId="{559EFD6B-13C9-4AC5-A63F-BD30707CEDBE}">
      <dgm:prSet/>
      <dgm:spPr/>
      <dgm:t>
        <a:bodyPr/>
        <a:lstStyle/>
        <a:p>
          <a:endParaRPr lang="en-US"/>
        </a:p>
      </dgm:t>
    </dgm:pt>
    <dgm:pt modelId="{F470A5A9-8D7A-4D69-ABEB-1F5FE9372854}" type="pres">
      <dgm:prSet presAssocID="{590EEA36-5ABD-4465-83C9-1E03CD542165}" presName="Name0" presStyleCnt="0">
        <dgm:presLayoutVars>
          <dgm:chMax val="5"/>
          <dgm:chPref val="5"/>
          <dgm:dir/>
          <dgm:animLvl val="lvl"/>
        </dgm:presLayoutVars>
      </dgm:prSet>
      <dgm:spPr/>
      <dgm:t>
        <a:bodyPr/>
        <a:lstStyle/>
        <a:p>
          <a:endParaRPr lang="en-US"/>
        </a:p>
      </dgm:t>
    </dgm:pt>
    <dgm:pt modelId="{62EB60AC-1636-4CA8-AE31-9CE6E40771F8}" type="pres">
      <dgm:prSet presAssocID="{CF9A5423-F49F-4A00-9AB8-A62AC7181D14}" presName="parentText1" presStyleLbl="node1" presStyleIdx="0" presStyleCnt="3" custScaleX="97964" custScaleY="77901" custLinFactNeighborX="-784" custLinFactNeighborY="-23461">
        <dgm:presLayoutVars>
          <dgm:chMax/>
          <dgm:chPref val="3"/>
          <dgm:bulletEnabled val="1"/>
        </dgm:presLayoutVars>
      </dgm:prSet>
      <dgm:spPr/>
      <dgm:t>
        <a:bodyPr/>
        <a:lstStyle/>
        <a:p>
          <a:endParaRPr lang="en-US"/>
        </a:p>
      </dgm:t>
    </dgm:pt>
    <dgm:pt modelId="{85144B3E-F216-450C-BDD3-5FE60786B38B}" type="pres">
      <dgm:prSet presAssocID="{CF9A5423-F49F-4A00-9AB8-A62AC7181D14}" presName="childText1" presStyleLbl="solidAlignAcc1" presStyleIdx="0" presStyleCnt="3" custScaleX="97614" custScaleY="136595" custLinFactNeighborX="74" custLinFactNeighborY="2060">
        <dgm:presLayoutVars>
          <dgm:chMax val="0"/>
          <dgm:chPref val="0"/>
          <dgm:bulletEnabled val="1"/>
        </dgm:presLayoutVars>
      </dgm:prSet>
      <dgm:spPr/>
      <dgm:t>
        <a:bodyPr/>
        <a:lstStyle/>
        <a:p>
          <a:endParaRPr lang="en-US"/>
        </a:p>
      </dgm:t>
    </dgm:pt>
    <dgm:pt modelId="{8CB9DAC2-F73F-4003-AE72-A265A57F78D9}" type="pres">
      <dgm:prSet presAssocID="{A4C0DF5B-B8E1-4B5D-A3C2-0EFD31D186A1}" presName="parentText2" presStyleLbl="node1" presStyleIdx="1" presStyleCnt="3" custScaleX="97550" custScaleY="77901" custLinFactNeighborX="-2049" custLinFactNeighborY="-33571">
        <dgm:presLayoutVars>
          <dgm:chMax/>
          <dgm:chPref val="3"/>
          <dgm:bulletEnabled val="1"/>
        </dgm:presLayoutVars>
      </dgm:prSet>
      <dgm:spPr/>
      <dgm:t>
        <a:bodyPr/>
        <a:lstStyle/>
        <a:p>
          <a:endParaRPr lang="en-US"/>
        </a:p>
      </dgm:t>
    </dgm:pt>
    <dgm:pt modelId="{A880E90E-C9CC-4DCD-B14F-4BD87E545672}" type="pres">
      <dgm:prSet presAssocID="{A4C0DF5B-B8E1-4B5D-A3C2-0EFD31D186A1}" presName="childText2" presStyleLbl="solidAlignAcc1" presStyleIdx="1" presStyleCnt="3" custScaleX="101132" custScaleY="144178" custLinFactNeighborX="-1185" custLinFactNeighborY="507">
        <dgm:presLayoutVars>
          <dgm:chMax val="0"/>
          <dgm:chPref val="0"/>
          <dgm:bulletEnabled val="1"/>
        </dgm:presLayoutVars>
      </dgm:prSet>
      <dgm:spPr/>
      <dgm:t>
        <a:bodyPr/>
        <a:lstStyle/>
        <a:p>
          <a:endParaRPr lang="en-US"/>
        </a:p>
      </dgm:t>
    </dgm:pt>
    <dgm:pt modelId="{58DE62CA-0A60-4828-B33A-7CA15A69A560}" type="pres">
      <dgm:prSet presAssocID="{C96B7B45-A963-49C9-8D35-2D6F0E59D209}" presName="parentText3" presStyleLbl="node1" presStyleIdx="2" presStyleCnt="3" custScaleX="96022" custScaleY="77901" custLinFactNeighborX="-4269" custLinFactNeighborY="-36159">
        <dgm:presLayoutVars>
          <dgm:chMax/>
          <dgm:chPref val="3"/>
          <dgm:bulletEnabled val="1"/>
        </dgm:presLayoutVars>
      </dgm:prSet>
      <dgm:spPr/>
      <dgm:t>
        <a:bodyPr/>
        <a:lstStyle/>
        <a:p>
          <a:endParaRPr lang="en-US"/>
        </a:p>
      </dgm:t>
    </dgm:pt>
    <dgm:pt modelId="{E93FB6AB-3DF2-470F-B136-D93E30B7C500}" type="pres">
      <dgm:prSet presAssocID="{C96B7B45-A963-49C9-8D35-2D6F0E59D209}" presName="childText3" presStyleLbl="solidAlignAcc1" presStyleIdx="2" presStyleCnt="3" custScaleX="101166" custScaleY="143762" custLinFactNeighborX="-2522" custLinFactNeighborY="-1721">
        <dgm:presLayoutVars>
          <dgm:chMax val="0"/>
          <dgm:chPref val="0"/>
          <dgm:bulletEnabled val="1"/>
        </dgm:presLayoutVars>
      </dgm:prSet>
      <dgm:spPr/>
      <dgm:t>
        <a:bodyPr/>
        <a:lstStyle/>
        <a:p>
          <a:endParaRPr lang="en-US"/>
        </a:p>
      </dgm:t>
    </dgm:pt>
  </dgm:ptLst>
  <dgm:cxnLst>
    <dgm:cxn modelId="{E2FDC7CE-8DAF-42CC-90F0-4ACB8357CED8}" srcId="{5BB89925-3795-4DE4-913B-2A25074B155F}" destId="{AC13D4E6-F62B-46A1-9575-06BB3B6C35EC}" srcOrd="0" destOrd="0" parTransId="{6BA869CB-095F-4986-8088-D585CE0F5D4D}" sibTransId="{71DC9953-8FF4-436D-8FE7-2D25F0427C70}"/>
    <dgm:cxn modelId="{83874D69-CF25-48B5-8590-7878551944DB}" srcId="{91CB07DA-252D-4915-A90C-201EE0B6F445}" destId="{D3F1B398-0865-4DDB-9143-ED9A623E9327}" srcOrd="1" destOrd="0" parTransId="{7D6EDD61-761D-4712-8262-CC14C21F98D3}" sibTransId="{E425673E-2EB7-4010-A4A1-157E60DCB7F7}"/>
    <dgm:cxn modelId="{8BDF8817-E32F-4ED5-899F-CA3CBA0F9CE0}" type="presOf" srcId="{A4C0DF5B-B8E1-4B5D-A3C2-0EFD31D186A1}" destId="{8CB9DAC2-F73F-4003-AE72-A265A57F78D9}" srcOrd="0" destOrd="0" presId="urn:microsoft.com/office/officeart/2009/3/layout/IncreasingArrowsProcess"/>
    <dgm:cxn modelId="{0F56192E-E217-4B0C-A3A1-E885110EB086}" type="presOf" srcId="{CF9A5423-F49F-4A00-9AB8-A62AC7181D14}" destId="{62EB60AC-1636-4CA8-AE31-9CE6E40771F8}" srcOrd="0" destOrd="0" presId="urn:microsoft.com/office/officeart/2009/3/layout/IncreasingArrowsProcess"/>
    <dgm:cxn modelId="{874C0F26-E91D-4BD4-8D66-1003D988011C}" type="presOf" srcId="{AC13D4E6-F62B-46A1-9575-06BB3B6C35EC}" destId="{E93FB6AB-3DF2-470F-B136-D93E30B7C500}" srcOrd="0" destOrd="1" presId="urn:microsoft.com/office/officeart/2009/3/layout/IncreasingArrowsProcess"/>
    <dgm:cxn modelId="{2EC91022-C026-42C6-8F8A-2ACDEBB643EE}" type="presOf" srcId="{18F4B277-0BF6-4A5B-83E2-D3CB1829AB7A}" destId="{E93FB6AB-3DF2-470F-B136-D93E30B7C500}" srcOrd="0" destOrd="2" presId="urn:microsoft.com/office/officeart/2009/3/layout/IncreasingArrowsProcess"/>
    <dgm:cxn modelId="{91F2DC7C-80AC-41BB-AD8A-C32C866D08DF}" type="presOf" srcId="{D3F1B398-0865-4DDB-9143-ED9A623E9327}" destId="{A880E90E-C9CC-4DCD-B14F-4BD87E545672}" srcOrd="0" destOrd="2" presId="urn:microsoft.com/office/officeart/2009/3/layout/IncreasingArrowsProcess"/>
    <dgm:cxn modelId="{CB729EF5-892F-4D43-A1AD-27929A9DB2F8}" type="presOf" srcId="{C96B7B45-A963-49C9-8D35-2D6F0E59D209}" destId="{58DE62CA-0A60-4828-B33A-7CA15A69A560}" srcOrd="0" destOrd="0" presId="urn:microsoft.com/office/officeart/2009/3/layout/IncreasingArrowsProcess"/>
    <dgm:cxn modelId="{1CCB1DFD-34A2-4784-B119-E6B63510829A}" type="presOf" srcId="{B44AB482-4D25-47F8-B5E4-FD7F198C3C67}" destId="{85144B3E-F216-450C-BDD3-5FE60786B38B}" srcOrd="0" destOrd="0" presId="urn:microsoft.com/office/officeart/2009/3/layout/IncreasingArrowsProcess"/>
    <dgm:cxn modelId="{5B6FC4FF-2CFF-4979-A60E-871CB8530B42}" type="presOf" srcId="{62669E8A-DD59-4DE6-9620-0BE288430810}" destId="{E93FB6AB-3DF2-470F-B136-D93E30B7C500}" srcOrd="0" destOrd="3" presId="urn:microsoft.com/office/officeart/2009/3/layout/IncreasingArrowsProcess"/>
    <dgm:cxn modelId="{92281BD4-C729-42B8-9726-555A6DF9A23E}" srcId="{590EEA36-5ABD-4465-83C9-1E03CD542165}" destId="{A4C0DF5B-B8E1-4B5D-A3C2-0EFD31D186A1}" srcOrd="1" destOrd="0" parTransId="{53EEEE66-51C8-4815-89D1-260C76637BCE}" sibTransId="{E2E4EB24-DAA8-4EA4-8590-DE0562D5B85A}"/>
    <dgm:cxn modelId="{F2E9C246-CE21-4903-8961-1B5B7CA0E48A}" srcId="{5BB89925-3795-4DE4-913B-2A25074B155F}" destId="{18F4B277-0BF6-4A5B-83E2-D3CB1829AB7A}" srcOrd="1" destOrd="0" parTransId="{71B6659A-48A8-4762-95E5-460A3C7C6DEF}" sibTransId="{1DEEF26F-C433-4F91-8215-003C97148E5F}"/>
    <dgm:cxn modelId="{396925D0-4074-437C-83EF-5135BA3DDF3D}" type="presOf" srcId="{91CB07DA-252D-4915-A90C-201EE0B6F445}" destId="{A880E90E-C9CC-4DCD-B14F-4BD87E545672}" srcOrd="0" destOrd="0" presId="urn:microsoft.com/office/officeart/2009/3/layout/IncreasingArrowsProcess"/>
    <dgm:cxn modelId="{FA4E7A61-D451-45C9-A735-85B446CB78EE}" srcId="{91CB07DA-252D-4915-A90C-201EE0B6F445}" destId="{46F81088-AECC-4C46-A0A5-F493098FC5BA}" srcOrd="0" destOrd="0" parTransId="{655C6806-2791-4A50-B2ED-97709B84A79D}" sibTransId="{4EC838B6-8629-4EA2-8853-033D25C75AC9}"/>
    <dgm:cxn modelId="{E41FAB24-7257-4177-8E76-A366C0C2BE35}" srcId="{B44AB482-4D25-47F8-B5E4-FD7F198C3C67}" destId="{065F0DD8-7386-4BCB-B6AA-5A2CAE75D8BD}" srcOrd="2" destOrd="0" parTransId="{59310D41-B6FF-4B4A-8B4B-23A12753FB9F}" sibTransId="{E0C71A41-3B51-488A-AFD6-42B45D623DD1}"/>
    <dgm:cxn modelId="{08BF91FA-1038-4D37-A896-82B11A2B157F}" srcId="{CF9A5423-F49F-4A00-9AB8-A62AC7181D14}" destId="{B44AB482-4D25-47F8-B5E4-FD7F198C3C67}" srcOrd="0" destOrd="0" parTransId="{CFCAF605-A5E8-4CDD-B87C-EEC02B6DE271}" sibTransId="{92508726-A045-4A62-B59E-067BECE64120}"/>
    <dgm:cxn modelId="{97B1E84D-CBC4-4B60-9228-2F8DD96678A8}" srcId="{590EEA36-5ABD-4465-83C9-1E03CD542165}" destId="{C96B7B45-A963-49C9-8D35-2D6F0E59D209}" srcOrd="2" destOrd="0" parTransId="{D627E9FA-4774-4329-BBC0-338C33F42FBA}" sibTransId="{7AF5087D-4A69-40D9-83B6-6A11763A5B91}"/>
    <dgm:cxn modelId="{FCC66E29-FDF9-4BA9-A97D-7D5938E3C80F}" srcId="{590EEA36-5ABD-4465-83C9-1E03CD542165}" destId="{CF9A5423-F49F-4A00-9AB8-A62AC7181D14}" srcOrd="0" destOrd="0" parTransId="{86E40B67-724A-4BDD-80FA-B9C074DC186D}" sibTransId="{03FB21D9-5558-4B8E-81F9-B540D7D4BE1B}"/>
    <dgm:cxn modelId="{DC5DDC53-FFD2-42BB-81A9-4D4F5E140C6F}" srcId="{B44AB482-4D25-47F8-B5E4-FD7F198C3C67}" destId="{4DE79D91-7EC9-4322-8DBE-65848A215657}" srcOrd="0" destOrd="0" parTransId="{6C74BA97-57BB-4F62-BF85-27E2F7C0252D}" sibTransId="{5824A25D-BF1C-443B-831A-61FED79C4995}"/>
    <dgm:cxn modelId="{24E6F506-C8F4-4DD7-8632-9C65D8B020FF}" type="presOf" srcId="{065F0DD8-7386-4BCB-B6AA-5A2CAE75D8BD}" destId="{85144B3E-F216-450C-BDD3-5FE60786B38B}" srcOrd="0" destOrd="3" presId="urn:microsoft.com/office/officeart/2009/3/layout/IncreasingArrowsProcess"/>
    <dgm:cxn modelId="{933F81D6-5D3D-4E16-A093-99B100B1C7A8}" srcId="{B44AB482-4D25-47F8-B5E4-FD7F198C3C67}" destId="{27DA7035-B8FB-4638-8586-22D9DBE5EE7D}" srcOrd="1" destOrd="0" parTransId="{1099722F-E96C-4E86-AE63-BEE02D744F18}" sibTransId="{C10627A5-28AB-49EC-B6EE-1C7A8CD20340}"/>
    <dgm:cxn modelId="{96021E45-6C6D-4EE0-A22B-F03324377901}" type="presOf" srcId="{E422331F-2EDE-4E24-B42C-6695DC9B1429}" destId="{A880E90E-C9CC-4DCD-B14F-4BD87E545672}" srcOrd="0" destOrd="3" presId="urn:microsoft.com/office/officeart/2009/3/layout/IncreasingArrowsProcess"/>
    <dgm:cxn modelId="{C573EA65-0442-479F-B5AB-E10101971BD8}" type="presOf" srcId="{4DE79D91-7EC9-4322-8DBE-65848A215657}" destId="{85144B3E-F216-450C-BDD3-5FE60786B38B}" srcOrd="0" destOrd="1" presId="urn:microsoft.com/office/officeart/2009/3/layout/IncreasingArrowsProcess"/>
    <dgm:cxn modelId="{559EFD6B-13C9-4AC5-A63F-BD30707CEDBE}" srcId="{18F4B277-0BF6-4A5B-83E2-D3CB1829AB7A}" destId="{62669E8A-DD59-4DE6-9620-0BE288430810}" srcOrd="0" destOrd="0" parTransId="{ECE1F720-75EE-45BE-96CD-12EB51C3C18E}" sibTransId="{E4546B2A-3164-4F86-921E-4F3DE7CDACA8}"/>
    <dgm:cxn modelId="{2D470E84-FC64-4902-9944-21E4114FFBF5}" srcId="{91CB07DA-252D-4915-A90C-201EE0B6F445}" destId="{E422331F-2EDE-4E24-B42C-6695DC9B1429}" srcOrd="2" destOrd="0" parTransId="{C572CFD0-2529-4C0C-94FA-9398D2A8C7B5}" sibTransId="{0C03AE36-67B3-45B6-9CBC-02B5A0D229A3}"/>
    <dgm:cxn modelId="{395807BD-7409-4D2A-AB29-257B5ADD763C}" type="presOf" srcId="{46F81088-AECC-4C46-A0A5-F493098FC5BA}" destId="{A880E90E-C9CC-4DCD-B14F-4BD87E545672}" srcOrd="0" destOrd="1" presId="urn:microsoft.com/office/officeart/2009/3/layout/IncreasingArrowsProcess"/>
    <dgm:cxn modelId="{BF62552E-F517-4390-8D90-ADD95F456A44}" type="presOf" srcId="{5BB89925-3795-4DE4-913B-2A25074B155F}" destId="{E93FB6AB-3DF2-470F-B136-D93E30B7C500}" srcOrd="0" destOrd="0" presId="urn:microsoft.com/office/officeart/2009/3/layout/IncreasingArrowsProcess"/>
    <dgm:cxn modelId="{2795970A-AC3B-4030-BDE0-6369098B272B}" srcId="{A4C0DF5B-B8E1-4B5D-A3C2-0EFD31D186A1}" destId="{91CB07DA-252D-4915-A90C-201EE0B6F445}" srcOrd="0" destOrd="0" parTransId="{1D591D8F-8706-4945-ADE9-30B40482284E}" sibTransId="{CFE2AF63-1D88-4B19-9BE5-0450BF6C5DE3}"/>
    <dgm:cxn modelId="{62766D5D-F7D3-4684-81BC-8246BA0175DA}" srcId="{C96B7B45-A963-49C9-8D35-2D6F0E59D209}" destId="{5BB89925-3795-4DE4-913B-2A25074B155F}" srcOrd="0" destOrd="0" parTransId="{0FEC8A3A-6312-4F2B-8517-25B0B72B80B4}" sibTransId="{7EE58E3E-907D-4FA0-9D2B-E2F5286969A1}"/>
    <dgm:cxn modelId="{23E781D5-B8F8-4617-A8A2-2577143AFE9E}" type="presOf" srcId="{27DA7035-B8FB-4638-8586-22D9DBE5EE7D}" destId="{85144B3E-F216-450C-BDD3-5FE60786B38B}" srcOrd="0" destOrd="2" presId="urn:microsoft.com/office/officeart/2009/3/layout/IncreasingArrowsProcess"/>
    <dgm:cxn modelId="{615E9DC3-B6A0-4013-AE96-B5E8E49A084A}" type="presOf" srcId="{590EEA36-5ABD-4465-83C9-1E03CD542165}" destId="{F470A5A9-8D7A-4D69-ABEB-1F5FE9372854}" srcOrd="0" destOrd="0" presId="urn:microsoft.com/office/officeart/2009/3/layout/IncreasingArrowsProcess"/>
    <dgm:cxn modelId="{4BE46E10-8DD3-4F34-A1F4-E9CB108B292B}" type="presParOf" srcId="{F470A5A9-8D7A-4D69-ABEB-1F5FE9372854}" destId="{62EB60AC-1636-4CA8-AE31-9CE6E40771F8}" srcOrd="0" destOrd="0" presId="urn:microsoft.com/office/officeart/2009/3/layout/IncreasingArrowsProcess"/>
    <dgm:cxn modelId="{7EF0C3C6-D067-4A45-B0DB-9962593B19DF}" type="presParOf" srcId="{F470A5A9-8D7A-4D69-ABEB-1F5FE9372854}" destId="{85144B3E-F216-450C-BDD3-5FE60786B38B}" srcOrd="1" destOrd="0" presId="urn:microsoft.com/office/officeart/2009/3/layout/IncreasingArrowsProcess"/>
    <dgm:cxn modelId="{1ACE6EEC-9AB6-4103-ACEE-4B8EDDB67C8A}" type="presParOf" srcId="{F470A5A9-8D7A-4D69-ABEB-1F5FE9372854}" destId="{8CB9DAC2-F73F-4003-AE72-A265A57F78D9}" srcOrd="2" destOrd="0" presId="urn:microsoft.com/office/officeart/2009/3/layout/IncreasingArrowsProcess"/>
    <dgm:cxn modelId="{488D3CD2-7825-41BB-ABB4-525D70577652}" type="presParOf" srcId="{F470A5A9-8D7A-4D69-ABEB-1F5FE9372854}" destId="{A880E90E-C9CC-4DCD-B14F-4BD87E545672}" srcOrd="3" destOrd="0" presId="urn:microsoft.com/office/officeart/2009/3/layout/IncreasingArrowsProcess"/>
    <dgm:cxn modelId="{BA9B9E1D-1B02-4823-84E2-F0181F5F796B}" type="presParOf" srcId="{F470A5A9-8D7A-4D69-ABEB-1F5FE9372854}" destId="{58DE62CA-0A60-4828-B33A-7CA15A69A560}" srcOrd="4" destOrd="0" presId="urn:microsoft.com/office/officeart/2009/3/layout/IncreasingArrowsProcess"/>
    <dgm:cxn modelId="{AAF30234-EB2D-4719-9789-E51E744AF1B9}" type="presParOf" srcId="{F470A5A9-8D7A-4D69-ABEB-1F5FE9372854}" destId="{E93FB6AB-3DF2-470F-B136-D93E30B7C500}"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60AC-1636-4CA8-AE31-9CE6E40771F8}">
      <dsp:nvSpPr>
        <dsp:cNvPr id="0" name=""/>
        <dsp:cNvSpPr/>
      </dsp:nvSpPr>
      <dsp:spPr>
        <a:xfrm>
          <a:off x="69662" y="21680"/>
          <a:ext cx="15791198" cy="1828801"/>
        </a:xfrm>
        <a:prstGeom prst="rightArrow">
          <a:avLst>
            <a:gd name="adj1" fmla="val 50000"/>
            <a:gd name="adj2" fmla="val 5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372681" numCol="1" spcCol="1270" anchor="ctr" anchorCtr="0">
          <a:noAutofit/>
        </a:bodyPr>
        <a:lstStyle/>
        <a:p>
          <a:pPr lvl="0" algn="l" defTabSz="1422400" rtl="0">
            <a:lnSpc>
              <a:spcPct val="90000"/>
            </a:lnSpc>
            <a:spcBef>
              <a:spcPct val="0"/>
            </a:spcBef>
            <a:spcAft>
              <a:spcPct val="35000"/>
            </a:spcAft>
          </a:pPr>
          <a:r>
            <a:rPr lang="en-US" sz="3200" kern="1200" baseline="0" dirty="0" smtClean="0"/>
            <a:t>Level 3 Data Product</a:t>
          </a:r>
          <a:endParaRPr lang="en-US" sz="3200" kern="1200" dirty="0"/>
        </a:p>
      </dsp:txBody>
      <dsp:txXfrm>
        <a:off x="69662" y="478880"/>
        <a:ext cx="15333998" cy="914401"/>
      </dsp:txXfrm>
    </dsp:sp>
    <dsp:sp modelId="{85144B3E-F216-450C-BDD3-5FE60786B38B}">
      <dsp:nvSpPr>
        <dsp:cNvPr id="0" name=""/>
        <dsp:cNvSpPr/>
      </dsp:nvSpPr>
      <dsp:spPr>
        <a:xfrm>
          <a:off x="94846" y="1389074"/>
          <a:ext cx="4846312" cy="6177285"/>
        </a:xfrm>
        <a:prstGeom prst="rect">
          <a:avLst/>
        </a:prstGeom>
        <a:solidFill>
          <a:schemeClr val="accent1"/>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solidFill>
                <a:schemeClr val="tx1">
                  <a:lumMod val="20000"/>
                  <a:lumOff val="80000"/>
                </a:schemeClr>
              </a:solidFill>
            </a:rPr>
            <a:t>Area-Averaged Time Series and Time-Averaged Maps in GIOVANNI</a:t>
          </a:r>
        </a:p>
        <a:p>
          <a:pPr marL="228600" lvl="1" indent="-228600" algn="l" defTabSz="1200150" rtl="0">
            <a:lnSpc>
              <a:spcPct val="90000"/>
            </a:lnSpc>
            <a:spcBef>
              <a:spcPct val="0"/>
            </a:spcBef>
            <a:spcAft>
              <a:spcPct val="15000"/>
            </a:spcAft>
            <a:buChar char="••"/>
          </a:pPr>
          <a:r>
            <a:rPr lang="en-US" sz="2700" kern="1200" dirty="0" smtClean="0">
              <a:solidFill>
                <a:schemeClr val="tx1">
                  <a:lumMod val="20000"/>
                  <a:lumOff val="80000"/>
                </a:schemeClr>
              </a:solidFill>
            </a:rPr>
            <a:t>Terra/MODIS Aerosol Optical Depth (AOD)</a:t>
          </a:r>
        </a:p>
        <a:p>
          <a:pPr marL="228600" lvl="1" indent="-228600" algn="l" defTabSz="1200150" rtl="0">
            <a:lnSpc>
              <a:spcPct val="90000"/>
            </a:lnSpc>
            <a:spcBef>
              <a:spcPct val="0"/>
            </a:spcBef>
            <a:spcAft>
              <a:spcPct val="15000"/>
            </a:spcAft>
            <a:buChar char="••"/>
          </a:pPr>
          <a:r>
            <a:rPr lang="en-US" sz="2700" kern="1200" dirty="0" smtClean="0">
              <a:solidFill>
                <a:schemeClr val="tx1">
                  <a:lumMod val="20000"/>
                  <a:lumOff val="80000"/>
                </a:schemeClr>
              </a:solidFill>
            </a:rPr>
            <a:t>Aura/OMI Total Column NO</a:t>
          </a:r>
          <a:r>
            <a:rPr lang="en-US" sz="2700" kern="1200" baseline="-25000" dirty="0" smtClean="0">
              <a:solidFill>
                <a:schemeClr val="tx1">
                  <a:lumMod val="20000"/>
                  <a:lumOff val="80000"/>
                </a:schemeClr>
              </a:solidFill>
            </a:rPr>
            <a:t>2</a:t>
          </a:r>
        </a:p>
        <a:p>
          <a:pPr marL="228600" lvl="1" indent="-228600" algn="l" defTabSz="1200150" rtl="0">
            <a:lnSpc>
              <a:spcPct val="90000"/>
            </a:lnSpc>
            <a:spcBef>
              <a:spcPct val="0"/>
            </a:spcBef>
            <a:spcAft>
              <a:spcPct val="15000"/>
            </a:spcAft>
            <a:buChar char="••"/>
          </a:pPr>
          <a:r>
            <a:rPr lang="en-US" sz="2700" kern="1200" dirty="0" smtClean="0">
              <a:solidFill>
                <a:schemeClr val="tx1">
                  <a:lumMod val="20000"/>
                  <a:lumOff val="80000"/>
                </a:schemeClr>
              </a:solidFill>
            </a:rPr>
            <a:t>Aura/OMI Total Column SO</a:t>
          </a:r>
          <a:r>
            <a:rPr lang="en-US" sz="2700" kern="1200" baseline="-25000" dirty="0" smtClean="0">
              <a:solidFill>
                <a:schemeClr val="tx1">
                  <a:lumMod val="20000"/>
                  <a:lumOff val="80000"/>
                </a:schemeClr>
              </a:solidFill>
            </a:rPr>
            <a:t>2</a:t>
          </a:r>
        </a:p>
      </dsp:txBody>
      <dsp:txXfrm>
        <a:off x="94846" y="1389074"/>
        <a:ext cx="4846312" cy="6177285"/>
      </dsp:txXfrm>
    </dsp:sp>
    <dsp:sp modelId="{8CB9DAC2-F73F-4003-AE72-A265A57F78D9}">
      <dsp:nvSpPr>
        <dsp:cNvPr id="0" name=""/>
        <dsp:cNvSpPr/>
      </dsp:nvSpPr>
      <dsp:spPr>
        <a:xfrm>
          <a:off x="4904800" y="566870"/>
          <a:ext cx="10881329" cy="1828801"/>
        </a:xfrm>
        <a:prstGeom prst="rightArrow">
          <a:avLst>
            <a:gd name="adj1" fmla="val 50000"/>
            <a:gd name="adj2" fmla="val 5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372681" numCol="1" spcCol="1270" anchor="ctr" anchorCtr="0">
          <a:noAutofit/>
        </a:bodyPr>
        <a:lstStyle/>
        <a:p>
          <a:pPr lvl="0" algn="l" defTabSz="1422400" rtl="0">
            <a:lnSpc>
              <a:spcPct val="90000"/>
            </a:lnSpc>
            <a:spcBef>
              <a:spcPct val="0"/>
            </a:spcBef>
            <a:spcAft>
              <a:spcPct val="35000"/>
            </a:spcAft>
          </a:pPr>
          <a:r>
            <a:rPr lang="en-US" sz="3200" kern="1200" baseline="0" dirty="0" smtClean="0"/>
            <a:t>Level 2 Data Product</a:t>
          </a:r>
          <a:endParaRPr lang="en-US" sz="3200" kern="1200" dirty="0"/>
        </a:p>
      </dsp:txBody>
      <dsp:txXfrm>
        <a:off x="4904800" y="1024070"/>
        <a:ext cx="10424129" cy="914401"/>
      </dsp:txXfrm>
    </dsp:sp>
    <dsp:sp modelId="{A880E90E-C9CC-4DCD-B14F-4BD87E545672}">
      <dsp:nvSpPr>
        <dsp:cNvPr id="0" name=""/>
        <dsp:cNvSpPr/>
      </dsp:nvSpPr>
      <dsp:spPr>
        <a:xfrm>
          <a:off x="4909781" y="1929910"/>
          <a:ext cx="5020973" cy="6520214"/>
        </a:xfrm>
        <a:prstGeom prst="rect">
          <a:avLst/>
        </a:prstGeom>
        <a:solidFill>
          <a:schemeClr val="accent1">
            <a:lumMod val="60000"/>
            <a:lumOff val="4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422400" rtl="0">
            <a:lnSpc>
              <a:spcPct val="90000"/>
            </a:lnSpc>
            <a:spcBef>
              <a:spcPct val="0"/>
            </a:spcBef>
            <a:spcAft>
              <a:spcPct val="35000"/>
            </a:spcAft>
          </a:pPr>
          <a:r>
            <a:rPr lang="en-US" sz="3200" kern="1200" dirty="0" smtClean="0">
              <a:solidFill>
                <a:srgbClr val="FF0000"/>
              </a:solidFill>
            </a:rPr>
            <a:t>[In Progress]</a:t>
          </a:r>
          <a:endParaRPr lang="en-US" sz="3200" kern="1200" dirty="0">
            <a:solidFill>
              <a:srgbClr val="FF0000"/>
            </a:solidFill>
          </a:endParaRPr>
        </a:p>
        <a:p>
          <a:pPr marL="228600" lvl="1" indent="-228600" algn="l" defTabSz="1200150" rtl="0">
            <a:lnSpc>
              <a:spcPct val="90000"/>
            </a:lnSpc>
            <a:spcBef>
              <a:spcPct val="0"/>
            </a:spcBef>
            <a:spcAft>
              <a:spcPct val="15000"/>
            </a:spcAft>
            <a:buChar char="••"/>
          </a:pPr>
          <a:r>
            <a:rPr lang="en-US" sz="2700" kern="1200" dirty="0" smtClean="0"/>
            <a:t>Terra/MODIS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Aura/OMI NO</a:t>
          </a:r>
          <a:r>
            <a:rPr lang="en-US" sz="2700" kern="1200" baseline="-25000" dirty="0" smtClean="0"/>
            <a:t>2</a:t>
          </a:r>
          <a:r>
            <a:rPr lang="en-US" sz="2700" kern="1200" dirty="0" smtClean="0"/>
            <a:t> (OMNO2D_hr)</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Aura/OMI SO</a:t>
          </a:r>
          <a:r>
            <a:rPr lang="en-US" sz="2700" kern="1200" baseline="-25000" dirty="0" smtClean="0"/>
            <a:t>2</a:t>
          </a:r>
          <a:endParaRPr lang="en-US" sz="2700" kern="1200" baseline="-25000" dirty="0"/>
        </a:p>
      </dsp:txBody>
      <dsp:txXfrm>
        <a:off x="4909781" y="1929910"/>
        <a:ext cx="5020973" cy="6520214"/>
      </dsp:txXfrm>
    </dsp:sp>
    <dsp:sp modelId="{58DE62CA-0A60-4828-B33A-7CA15A69A560}">
      <dsp:nvSpPr>
        <dsp:cNvPr id="0" name=""/>
        <dsp:cNvSpPr/>
      </dsp:nvSpPr>
      <dsp:spPr>
        <a:xfrm>
          <a:off x="9820358" y="1288647"/>
          <a:ext cx="5943613" cy="1828801"/>
        </a:xfrm>
        <a:prstGeom prst="rightArrow">
          <a:avLst>
            <a:gd name="adj1" fmla="val 50000"/>
            <a:gd name="adj2" fmla="val 50000"/>
          </a:avLst>
        </a:prstGeom>
        <a:solidFill>
          <a:schemeClr val="accent1">
            <a:lumMod val="40000"/>
            <a:lumOff val="6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372681" numCol="1" spcCol="1270" anchor="ctr" anchorCtr="0">
          <a:noAutofit/>
        </a:bodyPr>
        <a:lstStyle/>
        <a:p>
          <a:pPr lvl="0" algn="l" defTabSz="1422400" rtl="0">
            <a:lnSpc>
              <a:spcPct val="90000"/>
            </a:lnSpc>
            <a:spcBef>
              <a:spcPct val="0"/>
            </a:spcBef>
            <a:spcAft>
              <a:spcPct val="35000"/>
            </a:spcAft>
          </a:pPr>
          <a:r>
            <a:rPr lang="en-US" sz="3200" kern="1200" dirty="0" smtClean="0"/>
            <a:t>In Situ Data</a:t>
          </a:r>
          <a:endParaRPr lang="en-US" sz="3200" kern="1200" dirty="0"/>
        </a:p>
      </dsp:txBody>
      <dsp:txXfrm>
        <a:off x="9820358" y="1745847"/>
        <a:ext cx="5486413" cy="914401"/>
      </dsp:txXfrm>
    </dsp:sp>
    <dsp:sp modelId="{E93FB6AB-3DF2-470F-B136-D93E30B7C500}">
      <dsp:nvSpPr>
        <dsp:cNvPr id="0" name=""/>
        <dsp:cNvSpPr/>
      </dsp:nvSpPr>
      <dsp:spPr>
        <a:xfrm>
          <a:off x="9807330" y="2636712"/>
          <a:ext cx="5022661" cy="6406253"/>
        </a:xfrm>
        <a:prstGeom prst="rect">
          <a:avLst/>
        </a:prstGeom>
        <a:solidFill>
          <a:schemeClr val="accent1">
            <a:lumMod val="40000"/>
            <a:lumOff val="6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solidFill>
                <a:srgbClr val="FF0000"/>
              </a:solidFill>
            </a:rPr>
            <a:t>[In Progress]</a:t>
          </a:r>
          <a:endParaRPr lang="en-US" sz="3200" kern="1200" dirty="0"/>
        </a:p>
        <a:p>
          <a:pPr marL="285750" lvl="1" indent="-285750" algn="l" defTabSz="1333500" rtl="0">
            <a:lnSpc>
              <a:spcPct val="90000"/>
            </a:lnSpc>
            <a:spcBef>
              <a:spcPct val="0"/>
            </a:spcBef>
            <a:spcAft>
              <a:spcPct val="15000"/>
            </a:spcAft>
            <a:buChar char="••"/>
          </a:pPr>
          <a:r>
            <a:rPr lang="en-US" sz="3000" kern="1200" dirty="0" smtClean="0"/>
            <a:t>BOEM </a:t>
          </a:r>
          <a:r>
            <a:rPr lang="en-US" sz="3000" kern="1200" dirty="0" err="1" smtClean="0"/>
            <a:t>Gulfwide</a:t>
          </a:r>
          <a:r>
            <a:rPr lang="en-US" sz="3000" kern="1200" dirty="0" smtClean="0"/>
            <a:t> Emission Inventory </a:t>
          </a:r>
          <a:r>
            <a:rPr lang="en-US" sz="2700" kern="1200" dirty="0" smtClean="0"/>
            <a:t>(2000, 2005, 2008, 2011)</a:t>
          </a:r>
        </a:p>
        <a:p>
          <a:pPr marL="228600" lvl="1" indent="-228600" algn="l" defTabSz="1200150" rtl="0">
            <a:lnSpc>
              <a:spcPct val="90000"/>
            </a:lnSpc>
            <a:spcBef>
              <a:spcPct val="0"/>
            </a:spcBef>
            <a:spcAft>
              <a:spcPct val="15000"/>
            </a:spcAft>
            <a:buChar char="••"/>
          </a:pPr>
          <a:r>
            <a:rPr lang="en-US" sz="2700" kern="1200" dirty="0" smtClean="0"/>
            <a:t>EPA </a:t>
          </a:r>
          <a:r>
            <a:rPr lang="en-US" sz="2700" kern="1200" dirty="0" err="1" smtClean="0"/>
            <a:t>AirData</a:t>
          </a:r>
          <a:endParaRPr lang="en-US" sz="2700" kern="1200" dirty="0" smtClean="0"/>
        </a:p>
        <a:p>
          <a:pPr marL="457200" lvl="2" indent="-228600" algn="l" defTabSz="1200150" rtl="0">
            <a:lnSpc>
              <a:spcPct val="90000"/>
            </a:lnSpc>
            <a:spcBef>
              <a:spcPct val="0"/>
            </a:spcBef>
            <a:spcAft>
              <a:spcPct val="15000"/>
            </a:spcAft>
            <a:buChar char="••"/>
          </a:pPr>
          <a:r>
            <a:rPr lang="en-US" sz="2700" kern="1200" dirty="0" smtClean="0"/>
            <a:t>Onshore air quality monitors </a:t>
          </a:r>
        </a:p>
      </dsp:txBody>
      <dsp:txXfrm>
        <a:off x="9807330" y="2636712"/>
        <a:ext cx="5022661" cy="640625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jpeg"/><Relationship Id="rId18" Type="http://schemas.openxmlformats.org/officeDocument/2006/relationships/image" Target="../media/image14.png"/><Relationship Id="rId3" Type="http://schemas.openxmlformats.org/officeDocument/2006/relationships/image" Target="../media/image4.png"/><Relationship Id="rId21" Type="http://schemas.openxmlformats.org/officeDocument/2006/relationships/comments" Target="../comments/comment1.xml"/><Relationship Id="rId7" Type="http://schemas.openxmlformats.org/officeDocument/2006/relationships/diagramData" Target="../diagrams/data1.xml"/><Relationship Id="rId12" Type="http://schemas.openxmlformats.org/officeDocument/2006/relationships/image" Target="../media/image8.jpeg"/><Relationship Id="rId17"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7.JPG"/><Relationship Id="rId11" Type="http://schemas.microsoft.com/office/2007/relationships/diagramDrawing" Target="../diagrams/drawing1.xml"/><Relationship Id="rId5" Type="http://schemas.openxmlformats.org/officeDocument/2006/relationships/image" Target="../media/image6.jpg"/><Relationship Id="rId15" Type="http://schemas.openxmlformats.org/officeDocument/2006/relationships/image" Target="../media/image11.jpeg"/><Relationship Id="rId10" Type="http://schemas.openxmlformats.org/officeDocument/2006/relationships/diagramColors" Target="../diagrams/colors1.xml"/><Relationship Id="rId19" Type="http://schemas.openxmlformats.org/officeDocument/2006/relationships/image" Target="../media/image15.jpeg"/><Relationship Id="rId4" Type="http://schemas.openxmlformats.org/officeDocument/2006/relationships/image" Target="../media/image5.png"/><Relationship Id="rId9" Type="http://schemas.openxmlformats.org/officeDocument/2006/relationships/diagramQuickStyle" Target="../diagrams/quickStyle1.xml"/><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a:xfrm>
            <a:off x="3421625" y="2176272"/>
            <a:ext cx="20854219" cy="1216152"/>
          </a:xfrm>
        </p:spPr>
        <p:txBody>
          <a:bodyPr/>
          <a:lstStyle/>
          <a:p>
            <a:r>
              <a:rPr lang="en-US" dirty="0" smtClean="0"/>
              <a:t>Utilizing NASA Earth observations to manage </a:t>
            </a:r>
            <a:r>
              <a:rPr lang="en-US" dirty="0"/>
              <a:t>a</a:t>
            </a:r>
            <a:r>
              <a:rPr lang="en-US" dirty="0" smtClean="0"/>
              <a:t>ir </a:t>
            </a:r>
            <a:r>
              <a:rPr lang="en-US" dirty="0"/>
              <a:t>q</a:t>
            </a:r>
            <a:r>
              <a:rPr lang="en-US" dirty="0" smtClean="0"/>
              <a:t>uality and pollutants over the </a:t>
            </a:r>
            <a:r>
              <a:rPr lang="en-US" dirty="0" smtClean="0"/>
              <a:t>Gulf </a:t>
            </a:r>
            <a:r>
              <a:rPr lang="en-US" dirty="0" smtClean="0"/>
              <a:t>of Mexico</a:t>
            </a:r>
            <a:endParaRPr lang="en-US" dirty="0"/>
          </a:p>
        </p:txBody>
      </p:sp>
      <p:sp>
        <p:nvSpPr>
          <p:cNvPr id="5" name="Text Placeholder 4"/>
          <p:cNvSpPr>
            <a:spLocks noGrp="1"/>
          </p:cNvSpPr>
          <p:nvPr>
            <p:ph type="body" sz="quarter" idx="10"/>
          </p:nvPr>
        </p:nvSpPr>
        <p:spPr/>
        <p:txBody>
          <a:bodyPr/>
          <a:lstStyle/>
          <a:p>
            <a:r>
              <a:rPr lang="en-US" dirty="0" smtClean="0"/>
              <a:t>Gulf of Mexico Health &amp; Air Quality</a:t>
            </a:r>
            <a:endParaRPr lang="en-US" dirty="0"/>
          </a:p>
        </p:txBody>
      </p:sp>
      <p:sp>
        <p:nvSpPr>
          <p:cNvPr id="9" name="Text Placeholder 16"/>
          <p:cNvSpPr txBox="1">
            <a:spLocks/>
          </p:cNvSpPr>
          <p:nvPr/>
        </p:nvSpPr>
        <p:spPr>
          <a:xfrm>
            <a:off x="19990523" y="34395492"/>
            <a:ext cx="5671751" cy="5683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Lori Mandable and Amanda Clayton</a:t>
            </a:r>
          </a:p>
        </p:txBody>
      </p:sp>
      <p:sp>
        <p:nvSpPr>
          <p:cNvPr id="11" name="Text Placeholder 16"/>
          <p:cNvSpPr txBox="1">
            <a:spLocks/>
          </p:cNvSpPr>
          <p:nvPr/>
        </p:nvSpPr>
        <p:spPr>
          <a:xfrm>
            <a:off x="9200102" y="31296717"/>
            <a:ext cx="8229600" cy="5581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From NASA Goddard Space Flight Center:</a:t>
            </a:r>
          </a:p>
        </p:txBody>
      </p:sp>
      <p:sp>
        <p:nvSpPr>
          <p:cNvPr id="12" name="Text Placeholder 16"/>
          <p:cNvSpPr txBox="1">
            <a:spLocks/>
          </p:cNvSpPr>
          <p:nvPr/>
        </p:nvSpPr>
        <p:spPr>
          <a:xfrm>
            <a:off x="18287283" y="2234717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smtClean="0">
                <a:solidFill>
                  <a:srgbClr val="FF0000"/>
                </a:solidFill>
              </a:rPr>
              <a:t>[In Progress]</a:t>
            </a:r>
          </a:p>
        </p:txBody>
      </p:sp>
      <p:sp>
        <p:nvSpPr>
          <p:cNvPr id="14" name="Text Placeholder 16"/>
          <p:cNvSpPr txBox="1">
            <a:spLocks/>
          </p:cNvSpPr>
          <p:nvPr/>
        </p:nvSpPr>
        <p:spPr>
          <a:xfrm>
            <a:off x="23669222" y="20625860"/>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sp>
        <p:nvSpPr>
          <p:cNvPr id="15" name="Text Placeholder 16"/>
          <p:cNvSpPr txBox="1">
            <a:spLocks/>
          </p:cNvSpPr>
          <p:nvPr/>
        </p:nvSpPr>
        <p:spPr>
          <a:xfrm>
            <a:off x="18288000" y="6243411"/>
            <a:ext cx="8229600" cy="368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Map and analyze remotely sensed airborne pollutant concentrations of PM</a:t>
            </a:r>
            <a:r>
              <a:rPr lang="en-US" baseline="-25000" dirty="0" smtClean="0"/>
              <a:t>2.5</a:t>
            </a:r>
            <a:r>
              <a:rPr lang="en-US" dirty="0" smtClean="0"/>
              <a:t>, nitrogen dioxide (NO</a:t>
            </a:r>
            <a:r>
              <a:rPr lang="en-US" baseline="-25000" dirty="0" smtClean="0"/>
              <a:t>2</a:t>
            </a:r>
            <a:r>
              <a:rPr lang="en-US" dirty="0" smtClean="0"/>
              <a:t>), and sulfur dioxide (SO</a:t>
            </a:r>
            <a:r>
              <a:rPr lang="en-US" baseline="-25000" dirty="0" smtClean="0"/>
              <a:t>2</a:t>
            </a:r>
            <a:r>
              <a:rPr lang="en-US" dirty="0" smtClean="0"/>
              <a:t>)</a:t>
            </a:r>
            <a:endParaRPr lang="en-US" dirty="0"/>
          </a:p>
          <a:p>
            <a:pPr marL="347663" indent="-347663"/>
            <a:r>
              <a:rPr lang="en-US" dirty="0" smtClean="0"/>
              <a:t>Obtain in situ data from BOEM and the EPA to determine correlations between pollutants and primary emission sources</a:t>
            </a:r>
            <a:endParaRPr lang="en-US" dirty="0"/>
          </a:p>
          <a:p>
            <a:pPr marL="347663" indent="-347663"/>
            <a:r>
              <a:rPr lang="en-US" dirty="0" smtClean="0"/>
              <a:t>Develop methodology for continuing emissions monitoring utilizing NASA Earth observations</a:t>
            </a:r>
            <a:endParaRPr lang="en-US" dirty="0"/>
          </a:p>
        </p:txBody>
      </p:sp>
      <p:sp>
        <p:nvSpPr>
          <p:cNvPr id="16" name="TextBox 15"/>
          <p:cNvSpPr txBox="1"/>
          <p:nvPr/>
        </p:nvSpPr>
        <p:spPr>
          <a:xfrm>
            <a:off x="914399" y="5421891"/>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283" y="54760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8" y="1024639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019110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20272" y="1784583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70502" y="2107088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283" y="211290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9279381" y="3033503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70502" y="303095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283" y="2963848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Clayton (Project Lead), Lori Mandable</a:t>
            </a:r>
          </a:p>
          <a:p>
            <a:r>
              <a:rPr lang="en-US" sz="2700" dirty="0" smtClean="0"/>
              <a:t>DEVELOP National Program at NASA Goddard Space Flight Center</a:t>
            </a:r>
            <a:endParaRPr lang="en-US" sz="27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8711" y="18784881"/>
            <a:ext cx="4066013" cy="2286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8455" y="18638082"/>
            <a:ext cx="2793819" cy="2103120"/>
          </a:xfrm>
          <a:prstGeom prst="rect">
            <a:avLst/>
          </a:prstGeom>
        </p:spPr>
      </p:pic>
      <p:sp>
        <p:nvSpPr>
          <p:cNvPr id="33" name="Text Placeholder 16"/>
          <p:cNvSpPr txBox="1">
            <a:spLocks/>
          </p:cNvSpPr>
          <p:nvPr/>
        </p:nvSpPr>
        <p:spPr>
          <a:xfrm>
            <a:off x="20981415" y="19043261"/>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Aura</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56" y="31719040"/>
            <a:ext cx="5029200" cy="201168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2544" y="11075975"/>
            <a:ext cx="8283390" cy="64008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40883" y="15211465"/>
            <a:ext cx="3773572" cy="1828800"/>
          </a:xfrm>
          <a:prstGeom prst="rect">
            <a:avLst/>
          </a:prstGeom>
        </p:spPr>
      </p:pic>
      <p:graphicFrame>
        <p:nvGraphicFramePr>
          <p:cNvPr id="39" name="Diagram 38"/>
          <p:cNvGraphicFramePr>
            <a:graphicFrameLocks noChangeAspect="1"/>
          </p:cNvGraphicFramePr>
          <p:nvPr>
            <p:extLst>
              <p:ext uri="{D42A27DB-BD31-4B8C-83A1-F6EECF244321}">
                <p14:modId xmlns:p14="http://schemas.microsoft.com/office/powerpoint/2010/main" val="313951847"/>
              </p:ext>
            </p:extLst>
          </p:nvPr>
        </p:nvGraphicFramePr>
        <p:xfrm>
          <a:off x="939800" y="10780793"/>
          <a:ext cx="16119389" cy="9692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p:cNvGrpSpPr/>
          <p:nvPr/>
        </p:nvGrpSpPr>
        <p:grpSpPr>
          <a:xfrm>
            <a:off x="1259261" y="15518798"/>
            <a:ext cx="4371518" cy="2047862"/>
            <a:chOff x="-7712844" y="20741202"/>
            <a:chExt cx="5601010" cy="2314496"/>
          </a:xfrm>
        </p:grpSpPr>
        <p:pic>
          <p:nvPicPr>
            <p:cNvPr id="6" name="Picture 5"/>
            <p:cNvPicPr>
              <a:picLocks noChangeAspect="1"/>
            </p:cNvPicPr>
            <p:nvPr/>
          </p:nvPicPr>
          <p:blipFill rotWithShape="1">
            <a:blip r:embed="rId12" cstate="print">
              <a:extLst>
                <a:ext uri="{28A0092B-C50C-407E-A947-70E740481C1C}">
                  <a14:useLocalDpi xmlns:a14="http://schemas.microsoft.com/office/drawing/2010/main" val="0"/>
                </a:ext>
              </a:extLst>
            </a:blip>
            <a:srcRect l="2310" t="13371" r="28600" b="31005"/>
            <a:stretch/>
          </p:blipFill>
          <p:spPr>
            <a:xfrm>
              <a:off x="-7712844" y="20741202"/>
              <a:ext cx="3867523" cy="1984651"/>
            </a:xfrm>
            <a:prstGeom prst="rect">
              <a:avLst/>
            </a:prstGeom>
            <a:scene3d>
              <a:camera prst="isometricTopUp"/>
              <a:lightRig rig="threePt" dir="t"/>
            </a:scene3d>
          </p:spPr>
        </p:pic>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l="4910" t="35780" r="21717" b="995"/>
            <a:stretch/>
          </p:blipFill>
          <p:spPr>
            <a:xfrm>
              <a:off x="-6750112" y="20846890"/>
              <a:ext cx="4018154" cy="2103120"/>
            </a:xfrm>
            <a:prstGeom prst="rect">
              <a:avLst/>
            </a:prstGeom>
            <a:scene3d>
              <a:camera prst="isometricTopUp"/>
              <a:lightRig rig="threePt" dir="t"/>
            </a:scene3d>
          </p:spPr>
        </p:pic>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5511" t="23588" r="21447" b="9117"/>
            <a:stretch/>
          </p:blipFill>
          <p:spPr>
            <a:xfrm>
              <a:off x="-5693234" y="20952578"/>
              <a:ext cx="3581400" cy="2103120"/>
            </a:xfrm>
            <a:prstGeom prst="rect">
              <a:avLst/>
            </a:prstGeom>
            <a:scene3d>
              <a:camera prst="isometricTopUp"/>
              <a:lightRig rig="threePt" dir="t"/>
            </a:scene3d>
          </p:spPr>
        </p:pic>
      </p:grpSp>
      <p:pic>
        <p:nvPicPr>
          <p:cNvPr id="13" name="Picture 12"/>
          <p:cNvPicPr>
            <a:picLocks noChangeAspect="1"/>
          </p:cNvPicPr>
          <p:nvPr/>
        </p:nvPicPr>
        <p:blipFill rotWithShape="1">
          <a:blip r:embed="rId15" cstate="print">
            <a:extLst>
              <a:ext uri="{28A0092B-C50C-407E-A947-70E740481C1C}">
                <a14:useLocalDpi xmlns:a14="http://schemas.microsoft.com/office/drawing/2010/main" val="0"/>
              </a:ext>
            </a:extLst>
          </a:blip>
          <a:srcRect l="4764" t="25914" r="12279"/>
          <a:stretch/>
        </p:blipFill>
        <p:spPr>
          <a:xfrm>
            <a:off x="19704713" y="30627840"/>
            <a:ext cx="5460718" cy="3657600"/>
          </a:xfrm>
          <a:prstGeom prst="rect">
            <a:avLst/>
          </a:prstGeom>
        </p:spPr>
      </p:pic>
      <p:pic>
        <p:nvPicPr>
          <p:cNvPr id="21" name="Picture 20"/>
          <p:cNvPicPr>
            <a:picLocks noChangeAspect="1"/>
          </p:cNvPicPr>
          <p:nvPr/>
        </p:nvPicPr>
        <p:blipFill rotWithShape="1">
          <a:blip r:embed="rId16">
            <a:extLst>
              <a:ext uri="{28A0092B-C50C-407E-A947-70E740481C1C}">
                <a14:useLocalDpi xmlns:a14="http://schemas.microsoft.com/office/drawing/2010/main" val="0"/>
              </a:ext>
            </a:extLst>
          </a:blip>
          <a:srcRect t="17099" b="8559"/>
          <a:stretch/>
        </p:blipFill>
        <p:spPr>
          <a:xfrm>
            <a:off x="889001" y="22475824"/>
            <a:ext cx="5443871" cy="2276475"/>
          </a:xfrm>
          <a:prstGeom prst="rect">
            <a:avLst/>
          </a:prstGeom>
        </p:spPr>
      </p:pic>
      <p:pic>
        <p:nvPicPr>
          <p:cNvPr id="35" name="Picture 34"/>
          <p:cNvPicPr>
            <a:picLocks noChangeAspect="1"/>
          </p:cNvPicPr>
          <p:nvPr/>
        </p:nvPicPr>
        <p:blipFill rotWithShape="1">
          <a:blip r:embed="rId17">
            <a:extLst>
              <a:ext uri="{28A0092B-C50C-407E-A947-70E740481C1C}">
                <a14:useLocalDpi xmlns:a14="http://schemas.microsoft.com/office/drawing/2010/main" val="0"/>
              </a:ext>
            </a:extLst>
          </a:blip>
          <a:srcRect t="5378" b="2730"/>
          <a:stretch/>
        </p:blipFill>
        <p:spPr>
          <a:xfrm>
            <a:off x="7743823" y="23564335"/>
            <a:ext cx="8123190" cy="3361038"/>
          </a:xfrm>
          <a:prstGeom prst="rect">
            <a:avLst/>
          </a:prstGeom>
        </p:spPr>
      </p:pic>
      <p:pic>
        <p:nvPicPr>
          <p:cNvPr id="36" name="Picture 35"/>
          <p:cNvPicPr>
            <a:picLocks noChangeAspect="1"/>
          </p:cNvPicPr>
          <p:nvPr/>
        </p:nvPicPr>
        <p:blipFill rotWithShape="1">
          <a:blip r:embed="rId18">
            <a:extLst>
              <a:ext uri="{28A0092B-C50C-407E-A947-70E740481C1C}">
                <a14:useLocalDpi xmlns:a14="http://schemas.microsoft.com/office/drawing/2010/main" val="0"/>
              </a:ext>
            </a:extLst>
          </a:blip>
          <a:srcRect t="16912" b="8581"/>
          <a:stretch/>
        </p:blipFill>
        <p:spPr>
          <a:xfrm>
            <a:off x="778105" y="25457149"/>
            <a:ext cx="5479401" cy="2296433"/>
          </a:xfrm>
          <a:prstGeom prst="rect">
            <a:avLst/>
          </a:prstGeom>
        </p:spPr>
      </p:pic>
      <p:sp>
        <p:nvSpPr>
          <p:cNvPr id="37" name="TextBox 36"/>
          <p:cNvSpPr txBox="1"/>
          <p:nvPr/>
        </p:nvSpPr>
        <p:spPr>
          <a:xfrm>
            <a:off x="914398" y="21949173"/>
            <a:ext cx="6829425" cy="461665"/>
          </a:xfrm>
          <a:prstGeom prst="rect">
            <a:avLst/>
          </a:prstGeom>
          <a:noFill/>
        </p:spPr>
        <p:txBody>
          <a:bodyPr wrap="square" rtlCol="0">
            <a:spAutoFit/>
          </a:bodyPr>
          <a:lstStyle/>
          <a:p>
            <a:r>
              <a:rPr lang="en-US" sz="2400" dirty="0" smtClean="0"/>
              <a:t>Area-averaged time series of NO2 tropospheric </a:t>
            </a:r>
            <a:r>
              <a:rPr lang="en-US" sz="2400" dirty="0"/>
              <a:t>c</a:t>
            </a:r>
            <a:r>
              <a:rPr lang="en-US" sz="2400" dirty="0" smtClean="0"/>
              <a:t>olumn</a:t>
            </a:r>
            <a:endParaRPr lang="en-US" sz="2400" dirty="0"/>
          </a:p>
        </p:txBody>
      </p:sp>
      <p:sp>
        <p:nvSpPr>
          <p:cNvPr id="40" name="TextBox 39"/>
          <p:cNvSpPr txBox="1"/>
          <p:nvPr/>
        </p:nvSpPr>
        <p:spPr>
          <a:xfrm>
            <a:off x="914398" y="24938690"/>
            <a:ext cx="6610350" cy="461665"/>
          </a:xfrm>
          <a:prstGeom prst="rect">
            <a:avLst/>
          </a:prstGeom>
          <a:noFill/>
        </p:spPr>
        <p:txBody>
          <a:bodyPr wrap="square" rtlCol="0">
            <a:spAutoFit/>
          </a:bodyPr>
          <a:lstStyle/>
          <a:p>
            <a:r>
              <a:rPr lang="en-US" sz="2400" dirty="0" smtClean="0"/>
              <a:t>Area-averaged time series of SO2 column amount </a:t>
            </a:r>
            <a:endParaRPr lang="en-US" sz="2400" dirty="0"/>
          </a:p>
        </p:txBody>
      </p:sp>
      <p:sp>
        <p:nvSpPr>
          <p:cNvPr id="42" name="Text Placeholder 16"/>
          <p:cNvSpPr txBox="1">
            <a:spLocks/>
          </p:cNvSpPr>
          <p:nvPr/>
        </p:nvSpPr>
        <p:spPr>
          <a:xfrm>
            <a:off x="3121556" y="21326991"/>
            <a:ext cx="2957425" cy="8831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200" dirty="0" smtClean="0">
                <a:solidFill>
                  <a:srgbClr val="FF0000"/>
                </a:solidFill>
              </a:rPr>
              <a:t>[In Progress]</a:t>
            </a:r>
          </a:p>
        </p:txBody>
      </p:sp>
      <p:pic>
        <p:nvPicPr>
          <p:cNvPr id="38" name="Picture 37"/>
          <p:cNvPicPr>
            <a:picLocks noChangeAspect="1"/>
          </p:cNvPicPr>
          <p:nvPr/>
        </p:nvPicPr>
        <p:blipFill rotWithShape="1">
          <a:blip r:embed="rId19" cstate="print">
            <a:extLst>
              <a:ext uri="{28A0092B-C50C-407E-A947-70E740481C1C}">
                <a14:useLocalDpi xmlns:a14="http://schemas.microsoft.com/office/drawing/2010/main" val="0"/>
              </a:ext>
            </a:extLst>
          </a:blip>
          <a:srcRect t="22597" b="35066"/>
          <a:stretch/>
        </p:blipFill>
        <p:spPr>
          <a:xfrm>
            <a:off x="10892589" y="16587414"/>
            <a:ext cx="4740090" cy="2597092"/>
          </a:xfrm>
          <a:prstGeom prst="rect">
            <a:avLst/>
          </a:prstGeom>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89644" y="18381642"/>
            <a:ext cx="3161598" cy="457200"/>
          </a:xfrm>
          <a:prstGeom prst="rect">
            <a:avLst/>
          </a:prstGeom>
        </p:spPr>
      </p:pic>
      <p:sp>
        <p:nvSpPr>
          <p:cNvPr id="44" name="TextBox 43"/>
          <p:cNvSpPr txBox="1"/>
          <p:nvPr/>
        </p:nvSpPr>
        <p:spPr>
          <a:xfrm>
            <a:off x="7743823" y="23070729"/>
            <a:ext cx="7888856" cy="461665"/>
          </a:xfrm>
          <a:prstGeom prst="rect">
            <a:avLst/>
          </a:prstGeom>
          <a:noFill/>
        </p:spPr>
        <p:txBody>
          <a:bodyPr wrap="square" rtlCol="0">
            <a:spAutoFit/>
          </a:bodyPr>
          <a:lstStyle/>
          <a:p>
            <a:r>
              <a:rPr lang="en-US" sz="2400" dirty="0" smtClean="0"/>
              <a:t>Time averaged map of Aerosol Optical Thickness, 2000 - 2015</a:t>
            </a:r>
            <a:endParaRPr lang="en-US" sz="2400" dirty="0"/>
          </a:p>
        </p:txBody>
      </p:sp>
      <p:sp>
        <p:nvSpPr>
          <p:cNvPr id="41" name="TextBox 40"/>
          <p:cNvSpPr txBox="1"/>
          <p:nvPr/>
        </p:nvSpPr>
        <p:spPr>
          <a:xfrm>
            <a:off x="9200102" y="31957725"/>
            <a:ext cx="7186909" cy="1754326"/>
          </a:xfrm>
          <a:prstGeom prst="rect">
            <a:avLst/>
          </a:prstGeom>
          <a:noFill/>
        </p:spPr>
        <p:txBody>
          <a:bodyPr wrap="square" numCol="2" rtlCol="0">
            <a:spAutoFit/>
          </a:bodyPr>
          <a:lstStyle/>
          <a:p>
            <a:r>
              <a:rPr lang="en-US" sz="2700" dirty="0" smtClean="0"/>
              <a:t>Dr. Robert Levy</a:t>
            </a:r>
          </a:p>
          <a:p>
            <a:r>
              <a:rPr lang="en-US" sz="2700" dirty="0" smtClean="0"/>
              <a:t>Dr. Bryan Duncan</a:t>
            </a:r>
          </a:p>
          <a:p>
            <a:r>
              <a:rPr lang="en-US" sz="2700" dirty="0" smtClean="0"/>
              <a:t>Dr. </a:t>
            </a:r>
            <a:r>
              <a:rPr lang="en-US" sz="2700" dirty="0" err="1" smtClean="0"/>
              <a:t>Nickolay</a:t>
            </a:r>
            <a:r>
              <a:rPr lang="en-US" sz="2700" dirty="0" smtClean="0"/>
              <a:t> </a:t>
            </a:r>
            <a:r>
              <a:rPr lang="en-US" sz="2700" dirty="0" err="1" smtClean="0"/>
              <a:t>Krotkov</a:t>
            </a:r>
            <a:endParaRPr lang="en-US" sz="2700" dirty="0"/>
          </a:p>
          <a:p>
            <a:endParaRPr lang="en-US" sz="2700" dirty="0" smtClean="0"/>
          </a:p>
          <a:p>
            <a:r>
              <a:rPr lang="en-US" sz="2700" dirty="0" smtClean="0"/>
              <a:t>Dr</a:t>
            </a:r>
            <a:r>
              <a:rPr lang="en-US" sz="2700" dirty="0"/>
              <a:t>. </a:t>
            </a:r>
            <a:r>
              <a:rPr lang="en-US" sz="2700" dirty="0" err="1"/>
              <a:t>Pawan</a:t>
            </a:r>
            <a:r>
              <a:rPr lang="en-US" sz="2700" dirty="0"/>
              <a:t> Gupta</a:t>
            </a:r>
            <a:endParaRPr lang="en-US" sz="2700" dirty="0" smtClean="0"/>
          </a:p>
          <a:p>
            <a:r>
              <a:rPr lang="en-US" sz="2700" dirty="0" smtClean="0"/>
              <a:t>Dr. </a:t>
            </a:r>
            <a:r>
              <a:rPr lang="en-US" sz="2700" dirty="0" err="1" smtClean="0"/>
              <a:t>Lok</a:t>
            </a:r>
            <a:r>
              <a:rPr lang="en-US" sz="2700" dirty="0" smtClean="0"/>
              <a:t> </a:t>
            </a:r>
            <a:r>
              <a:rPr lang="en-US" sz="2700" dirty="0" err="1" smtClean="0"/>
              <a:t>Lamsal</a:t>
            </a:r>
            <a:endParaRPr lang="en-US" sz="27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1813</TotalTime>
  <Words>244</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McCartney, Sean (GSFC-6104)[DEVELOP]</cp:lastModifiedBy>
  <cp:revision>118</cp:revision>
  <dcterms:created xsi:type="dcterms:W3CDTF">2015-06-02T14:58:58Z</dcterms:created>
  <dcterms:modified xsi:type="dcterms:W3CDTF">2016-02-24T00:01:46Z</dcterms:modified>
</cp:coreProperties>
</file>