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7" r:id="rId2"/>
    <p:sldId id="342" r:id="rId3"/>
    <p:sldId id="343" r:id="rId4"/>
    <p:sldId id="417" r:id="rId5"/>
    <p:sldId id="345" r:id="rId6"/>
    <p:sldId id="346" r:id="rId7"/>
    <p:sldId id="347" r:id="rId8"/>
    <p:sldId id="418" r:id="rId9"/>
    <p:sldId id="419" r:id="rId10"/>
    <p:sldId id="420" r:id="rId11"/>
    <p:sldId id="421" r:id="rId12"/>
    <p:sldId id="422" r:id="rId13"/>
    <p:sldId id="423" r:id="rId14"/>
    <p:sldId id="442" r:id="rId15"/>
    <p:sldId id="443" r:id="rId16"/>
    <p:sldId id="444" r:id="rId17"/>
    <p:sldId id="445" r:id="rId18"/>
    <p:sldId id="446" r:id="rId19"/>
    <p:sldId id="447" r:id="rId20"/>
    <p:sldId id="429" r:id="rId21"/>
    <p:sldId id="430" r:id="rId22"/>
    <p:sldId id="431" r:id="rId23"/>
    <p:sldId id="432" r:id="rId24"/>
    <p:sldId id="433" r:id="rId25"/>
    <p:sldId id="434" r:id="rId26"/>
    <p:sldId id="441" r:id="rId27"/>
    <p:sldId id="436" r:id="rId28"/>
    <p:sldId id="439" r:id="rId29"/>
    <p:sldId id="437" r:id="rId30"/>
    <p:sldId id="438"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1BE"/>
    <a:srgbClr val="6194C8"/>
    <a:srgbClr val="2E5984"/>
    <a:srgbClr val="244566"/>
    <a:srgbClr val="386DA2"/>
    <a:srgbClr val="538BC3"/>
    <a:srgbClr val="234567"/>
    <a:srgbClr val="D8E5F2"/>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2151" autoAdjust="0"/>
  </p:normalViewPr>
  <p:slideViewPr>
    <p:cSldViewPr>
      <p:cViewPr varScale="1">
        <p:scale>
          <a:sx n="92" d="100"/>
          <a:sy n="92" d="100"/>
        </p:scale>
        <p:origin x="211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5/26/2015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5/26/2015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a:t>
            </a:fld>
            <a:endParaRPr lang="en-US"/>
          </a:p>
        </p:txBody>
      </p:sp>
    </p:spTree>
    <p:extLst>
      <p:ext uri="{BB962C8B-B14F-4D97-AF65-F5344CB8AC3E}">
        <p14:creationId xmlns:p14="http://schemas.microsoft.com/office/powerpoint/2010/main" val="324628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4</a:t>
            </a:fld>
            <a:endParaRPr lang="en-US"/>
          </a:p>
        </p:txBody>
      </p:sp>
    </p:spTree>
    <p:extLst>
      <p:ext uri="{BB962C8B-B14F-4D97-AF65-F5344CB8AC3E}">
        <p14:creationId xmlns:p14="http://schemas.microsoft.com/office/powerpoint/2010/main" val="13400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5</a:t>
            </a:fld>
            <a:endParaRPr lang="en-US"/>
          </a:p>
        </p:txBody>
      </p:sp>
    </p:spTree>
    <p:extLst>
      <p:ext uri="{BB962C8B-B14F-4D97-AF65-F5344CB8AC3E}">
        <p14:creationId xmlns:p14="http://schemas.microsoft.com/office/powerpoint/2010/main" val="112723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9</a:t>
            </a:fld>
            <a:endParaRPr lang="en-US"/>
          </a:p>
        </p:txBody>
      </p:sp>
    </p:spTree>
    <p:extLst>
      <p:ext uri="{BB962C8B-B14F-4D97-AF65-F5344CB8AC3E}">
        <p14:creationId xmlns:p14="http://schemas.microsoft.com/office/powerpoint/2010/main" val="175865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13</a:t>
            </a:fld>
            <a:endParaRPr lang="en-US"/>
          </a:p>
        </p:txBody>
      </p:sp>
    </p:spTree>
    <p:extLst>
      <p:ext uri="{BB962C8B-B14F-4D97-AF65-F5344CB8AC3E}">
        <p14:creationId xmlns:p14="http://schemas.microsoft.com/office/powerpoint/2010/main" val="176365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17</a:t>
            </a:fld>
            <a:endParaRPr lang="en-US"/>
          </a:p>
        </p:txBody>
      </p:sp>
    </p:spTree>
    <p:extLst>
      <p:ext uri="{BB962C8B-B14F-4D97-AF65-F5344CB8AC3E}">
        <p14:creationId xmlns:p14="http://schemas.microsoft.com/office/powerpoint/2010/main" val="239901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23</a:t>
            </a:fld>
            <a:endParaRPr lang="en-US"/>
          </a:p>
        </p:txBody>
      </p:sp>
    </p:spTree>
    <p:extLst>
      <p:ext uri="{BB962C8B-B14F-4D97-AF65-F5344CB8AC3E}">
        <p14:creationId xmlns:p14="http://schemas.microsoft.com/office/powerpoint/2010/main" val="379600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5/26/2015</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5/26/2015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5/26/2015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5/26/2015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5/26/2015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hyperlink" Target="http://www.devpedia.developexchange.com/dv/index.php?title=Project_Coordination"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nasa.gov/pdf/611201main_NASA_SI_Policy_12_15_1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hyperlink" Target="mailto:Karen.N.Allsbrook@nasa.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oiir.hq.nasa.gov/nasaecp/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www.earthzine.org/vps-archive/" TargetMode="Externa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goo.gl/gSH0T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evelopexchange.com/" TargetMode="External"/><Relationship Id="rId7" Type="http://schemas.openxmlformats.org/officeDocument/2006/relationships/hyperlink" Target="mailto:DEVELOP.ProjectCoordination@gmail.com" TargetMode="External"/><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 Id="rId6" Type="http://schemas.openxmlformats.org/officeDocument/2006/relationships/hyperlink" Target="mailto:DEVELOP.Programming14@gmail.com" TargetMode="External"/><Relationship Id="rId5" Type="http://schemas.openxmlformats.org/officeDocument/2006/relationships/hyperlink" Target="http://developexchange.com/dropbox.html" TargetMode="External"/><Relationship Id="rId4" Type="http://schemas.openxmlformats.org/officeDocument/2006/relationships/hyperlink" Target="http://develop.larc.nas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files.developexchang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lnSpcReduction="10000"/>
          </a:bodyPr>
          <a:lstStyle/>
          <a:p>
            <a:r>
              <a:rPr lang="en-US" sz="1800" dirty="0">
                <a:solidFill>
                  <a:schemeClr val="accent2"/>
                </a:solidFill>
              </a:rPr>
              <a:t>DEVELOP Projects &amp; Partners:</a:t>
            </a:r>
          </a:p>
          <a:p>
            <a:r>
              <a:rPr lang="en-US" sz="1800" dirty="0">
                <a:solidFill>
                  <a:schemeClr val="accent2"/>
                </a:solidFill>
              </a:rPr>
              <a:t>Project Execution, Partner Engagement, Performance Metrics, Communicating results </a:t>
            </a:r>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t="5556" b="2778"/>
          <a:stretch>
            <a:fillRect/>
          </a:stretch>
        </p:blipFill>
        <p:spPr>
          <a:xfrm>
            <a:off x="2894895" y="3733800"/>
            <a:ext cx="342970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669" t="2778" r="6638" b="5556"/>
          <a:stretch/>
        </p:blipFill>
        <p:spPr>
          <a:xfrm>
            <a:off x="304800" y="3733800"/>
            <a:ext cx="236149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437" t="14099" r="3211" b="3091"/>
          <a:stretch/>
        </p:blipFill>
        <p:spPr>
          <a:xfrm>
            <a:off x="6553200" y="3733800"/>
            <a:ext cx="2286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46405401"/>
              </p:ext>
            </p:extLst>
          </p:nvPr>
        </p:nvGraphicFramePr>
        <p:xfrm>
          <a:off x="1295661" y="228596"/>
          <a:ext cx="7681356" cy="6477005"/>
        </p:xfrm>
        <a:graphic>
          <a:graphicData uri="http://schemas.openxmlformats.org/drawingml/2006/table">
            <a:tbl>
              <a:tblPr firstRow="1" bandRow="1">
                <a:tableStyleId>{5C22544A-7EE6-4342-B048-85BDC9FD1C3A}</a:tableStyleId>
              </a:tblPr>
              <a:tblGrid>
                <a:gridCol w="1280226"/>
                <a:gridCol w="1280226"/>
                <a:gridCol w="1280226"/>
                <a:gridCol w="1280226"/>
                <a:gridCol w="1280226"/>
                <a:gridCol w="1280226"/>
              </a:tblGrid>
              <a:tr h="1069015">
                <a:tc>
                  <a:txBody>
                    <a:bodyPr/>
                    <a:lstStyle/>
                    <a:p>
                      <a:pPr algn="ctr"/>
                      <a:r>
                        <a:rPr lang="en-US" sz="1400" dirty="0" smtClean="0"/>
                        <a:t>Project Summary</a:t>
                      </a:r>
                      <a:endParaRPr lang="en-US" sz="1400" dirty="0"/>
                    </a:p>
                  </a:txBody>
                  <a:tcPr anchor="ctr"/>
                </a:tc>
                <a:tc>
                  <a:txBody>
                    <a:bodyPr/>
                    <a:lstStyle/>
                    <a:p>
                      <a:pPr algn="ctr"/>
                      <a:r>
                        <a:rPr lang="en-US" sz="1400" dirty="0" smtClean="0"/>
                        <a:t>Tech Paper</a:t>
                      </a:r>
                      <a:endParaRPr lang="en-US" sz="1400" dirty="0"/>
                    </a:p>
                  </a:txBody>
                  <a:tcPr anchor="ctr"/>
                </a:tc>
                <a:tc>
                  <a:txBody>
                    <a:bodyPr/>
                    <a:lstStyle/>
                    <a:p>
                      <a:pPr algn="ctr"/>
                      <a:r>
                        <a:rPr lang="en-US" sz="1400" dirty="0" smtClean="0"/>
                        <a:t>Poster</a:t>
                      </a:r>
                      <a:endParaRPr lang="en-US" sz="1400" dirty="0"/>
                    </a:p>
                  </a:txBody>
                  <a:tcPr anchor="ctr"/>
                </a:tc>
                <a:tc>
                  <a:txBody>
                    <a:bodyPr/>
                    <a:lstStyle/>
                    <a:p>
                      <a:pPr algn="ctr"/>
                      <a:r>
                        <a:rPr lang="en-US" sz="1400" dirty="0" smtClean="0"/>
                        <a:t>Presentation</a:t>
                      </a:r>
                      <a:endParaRPr lang="en-US" sz="1400" dirty="0"/>
                    </a:p>
                  </a:txBody>
                  <a:tcPr anchor="ctr"/>
                </a:tc>
                <a:tc>
                  <a:txBody>
                    <a:bodyPr/>
                    <a:lstStyle/>
                    <a:p>
                      <a:pPr algn="ctr"/>
                      <a:r>
                        <a:rPr lang="en-US" sz="1400" dirty="0" smtClean="0"/>
                        <a:t>Video &amp; Transcript</a:t>
                      </a:r>
                      <a:endParaRPr lang="en-US" sz="1400" dirty="0"/>
                    </a:p>
                  </a:txBody>
                  <a:tcPr anchor="ctr"/>
                </a:tc>
                <a:tc>
                  <a:txBody>
                    <a:bodyPr/>
                    <a:lstStyle/>
                    <a:p>
                      <a:pPr algn="ctr"/>
                      <a:r>
                        <a:rPr lang="en-US" sz="1400" dirty="0" smtClean="0"/>
                        <a:t>Optional Deliverables</a:t>
                      </a:r>
                      <a:endParaRPr lang="en-US" sz="1400" dirty="0"/>
                    </a:p>
                  </a:txBody>
                  <a:tcPr anchor="ct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extBox 1"/>
          <p:cNvSpPr txBox="1"/>
          <p:nvPr/>
        </p:nvSpPr>
        <p:spPr>
          <a:xfrm>
            <a:off x="152400" y="1447800"/>
            <a:ext cx="1143262" cy="5170646"/>
          </a:xfrm>
          <a:prstGeom prst="rect">
            <a:avLst/>
          </a:prstGeom>
          <a:noFill/>
        </p:spPr>
        <p:txBody>
          <a:bodyPr wrap="none" rtlCol="0">
            <a:spAutoFit/>
          </a:bodyPr>
          <a:lstStyle/>
          <a:p>
            <a:pPr algn="r">
              <a:spcAft>
                <a:spcPts val="2000"/>
              </a:spcAft>
            </a:pPr>
            <a:r>
              <a:rPr lang="en-US" dirty="0" smtClean="0">
                <a:solidFill>
                  <a:schemeClr val="accent2"/>
                </a:solidFill>
              </a:rPr>
              <a:t>Week 1</a:t>
            </a:r>
          </a:p>
          <a:p>
            <a:pPr algn="r">
              <a:spcAft>
                <a:spcPts val="2000"/>
              </a:spcAft>
            </a:pPr>
            <a:r>
              <a:rPr lang="en-US" dirty="0" smtClean="0">
                <a:solidFill>
                  <a:schemeClr val="accent2"/>
                </a:solidFill>
              </a:rPr>
              <a:t>Week 2</a:t>
            </a:r>
          </a:p>
          <a:p>
            <a:pPr algn="r">
              <a:spcAft>
                <a:spcPts val="2000"/>
              </a:spcAft>
            </a:pPr>
            <a:r>
              <a:rPr lang="en-US" dirty="0" smtClean="0">
                <a:solidFill>
                  <a:schemeClr val="accent2"/>
                </a:solidFill>
              </a:rPr>
              <a:t>Week 3</a:t>
            </a:r>
          </a:p>
          <a:p>
            <a:pPr algn="r">
              <a:spcAft>
                <a:spcPts val="2000"/>
              </a:spcAft>
            </a:pPr>
            <a:r>
              <a:rPr lang="en-US" dirty="0" smtClean="0">
                <a:solidFill>
                  <a:schemeClr val="accent2"/>
                </a:solidFill>
              </a:rPr>
              <a:t>Week 4</a:t>
            </a:r>
          </a:p>
          <a:p>
            <a:pPr algn="r">
              <a:spcAft>
                <a:spcPts val="2000"/>
              </a:spcAft>
            </a:pPr>
            <a:r>
              <a:rPr lang="en-US" dirty="0" smtClean="0">
                <a:solidFill>
                  <a:schemeClr val="accent2"/>
                </a:solidFill>
              </a:rPr>
              <a:t>Week 5</a:t>
            </a:r>
          </a:p>
          <a:p>
            <a:pPr algn="r">
              <a:spcAft>
                <a:spcPts val="2000"/>
              </a:spcAft>
            </a:pPr>
            <a:r>
              <a:rPr lang="en-US" dirty="0" smtClean="0">
                <a:solidFill>
                  <a:schemeClr val="accent2"/>
                </a:solidFill>
              </a:rPr>
              <a:t>Week 6</a:t>
            </a:r>
          </a:p>
          <a:p>
            <a:pPr algn="r">
              <a:spcAft>
                <a:spcPts val="2000"/>
              </a:spcAft>
            </a:pPr>
            <a:r>
              <a:rPr lang="en-US" dirty="0" smtClean="0">
                <a:solidFill>
                  <a:schemeClr val="accent2"/>
                </a:solidFill>
              </a:rPr>
              <a:t>Week 7</a:t>
            </a:r>
          </a:p>
          <a:p>
            <a:pPr algn="r">
              <a:spcAft>
                <a:spcPts val="2000"/>
              </a:spcAft>
            </a:pPr>
            <a:r>
              <a:rPr lang="en-US" dirty="0" smtClean="0">
                <a:solidFill>
                  <a:schemeClr val="accent2"/>
                </a:solidFill>
              </a:rPr>
              <a:t>Week 8</a:t>
            </a:r>
          </a:p>
          <a:p>
            <a:pPr algn="r">
              <a:spcAft>
                <a:spcPts val="2000"/>
              </a:spcAft>
            </a:pPr>
            <a:r>
              <a:rPr lang="en-US" dirty="0" smtClean="0">
                <a:solidFill>
                  <a:schemeClr val="accent2"/>
                </a:solidFill>
              </a:rPr>
              <a:t>Week 9</a:t>
            </a:r>
          </a:p>
          <a:p>
            <a:pPr algn="r">
              <a:spcAft>
                <a:spcPts val="2000"/>
              </a:spcAft>
            </a:pPr>
            <a:r>
              <a:rPr lang="en-US" dirty="0" smtClean="0">
                <a:solidFill>
                  <a:schemeClr val="accent2"/>
                </a:solidFill>
              </a:rPr>
              <a:t>Week 10</a:t>
            </a:r>
            <a:endParaRPr lang="en-US" dirty="0">
              <a:solidFill>
                <a:schemeClr val="accent2"/>
              </a:solidFill>
            </a:endParaRPr>
          </a:p>
        </p:txBody>
      </p:sp>
      <p:sp>
        <p:nvSpPr>
          <p:cNvPr id="18" name="Rounded Rectangle 17"/>
          <p:cNvSpPr/>
          <p:nvPr/>
        </p:nvSpPr>
        <p:spPr>
          <a:xfrm>
            <a:off x="1408501" y="3541776"/>
            <a:ext cx="1029899" cy="36576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Abstract Only</a:t>
            </a:r>
            <a:endParaRPr lang="en-US" sz="1200" dirty="0">
              <a:solidFill>
                <a:schemeClr val="tx1">
                  <a:lumMod val="85000"/>
                  <a:lumOff val="15000"/>
                </a:schemeClr>
              </a:solidFill>
            </a:endParaRPr>
          </a:p>
        </p:txBody>
      </p:sp>
      <p:sp>
        <p:nvSpPr>
          <p:cNvPr id="19" name="Rounded Rectangle 18"/>
          <p:cNvSpPr/>
          <p:nvPr/>
        </p:nvSpPr>
        <p:spPr>
          <a:xfrm>
            <a:off x="1408501" y="4051976"/>
            <a:ext cx="1029899" cy="443823"/>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 w/Image</a:t>
            </a:r>
            <a:endParaRPr lang="en-US" sz="1200" dirty="0">
              <a:solidFill>
                <a:schemeClr val="tx1">
                  <a:lumMod val="85000"/>
                  <a:lumOff val="15000"/>
                </a:schemeClr>
              </a:solidFill>
            </a:endParaRPr>
          </a:p>
        </p:txBody>
      </p:sp>
      <p:sp>
        <p:nvSpPr>
          <p:cNvPr id="20" name="Rounded Rectangle 19"/>
          <p:cNvSpPr/>
          <p:nvPr/>
        </p:nvSpPr>
        <p:spPr>
          <a:xfrm>
            <a:off x="1408501" y="243840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22" name="Straight Arrow Connector 21"/>
          <p:cNvCxnSpPr/>
          <p:nvPr/>
        </p:nvCxnSpPr>
        <p:spPr>
          <a:xfrm>
            <a:off x="1905000" y="2849880"/>
            <a:ext cx="0" cy="7315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1905000" y="3907536"/>
            <a:ext cx="0" cy="182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Rounded Rectangle 31"/>
          <p:cNvSpPr/>
          <p:nvPr/>
        </p:nvSpPr>
        <p:spPr>
          <a:xfrm>
            <a:off x="27039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3" name="Rounded Rectangle 32"/>
          <p:cNvSpPr/>
          <p:nvPr/>
        </p:nvSpPr>
        <p:spPr>
          <a:xfrm>
            <a:off x="2703901" y="2971801"/>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4" name="Straight Arrow Connector 33"/>
          <p:cNvCxnSpPr/>
          <p:nvPr/>
        </p:nvCxnSpPr>
        <p:spPr>
          <a:xfrm>
            <a:off x="3200400" y="3383281"/>
            <a:ext cx="0" cy="29260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3999301" y="6248399"/>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7" name="Rounded Rectangle 36"/>
          <p:cNvSpPr/>
          <p:nvPr/>
        </p:nvSpPr>
        <p:spPr>
          <a:xfrm>
            <a:off x="3999301" y="352044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sp>
        <p:nvSpPr>
          <p:cNvPr id="39" name="Rounded Rectangle 38"/>
          <p:cNvSpPr/>
          <p:nvPr/>
        </p:nvSpPr>
        <p:spPr>
          <a:xfrm>
            <a:off x="3999301" y="515112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HQ Final Draft</a:t>
            </a:r>
            <a:endParaRPr lang="en-US" sz="1200" dirty="0">
              <a:solidFill>
                <a:schemeClr val="tx1">
                  <a:lumMod val="85000"/>
                  <a:lumOff val="15000"/>
                </a:schemeClr>
              </a:solidFill>
            </a:endParaRPr>
          </a:p>
        </p:txBody>
      </p:sp>
      <p:cxnSp>
        <p:nvCxnSpPr>
          <p:cNvPr id="38" name="Straight Arrow Connector 37"/>
          <p:cNvCxnSpPr/>
          <p:nvPr/>
        </p:nvCxnSpPr>
        <p:spPr>
          <a:xfrm>
            <a:off x="4495800" y="3931920"/>
            <a:ext cx="0" cy="1280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Rounded Rectangle 40"/>
          <p:cNvSpPr/>
          <p:nvPr/>
        </p:nvSpPr>
        <p:spPr>
          <a:xfrm>
            <a:off x="5257800" y="62453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42" name="Rounded Rectangle 41"/>
          <p:cNvSpPr/>
          <p:nvPr/>
        </p:nvSpPr>
        <p:spPr>
          <a:xfrm>
            <a:off x="5257800" y="3517393"/>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sp>
        <p:nvSpPr>
          <p:cNvPr id="43" name="Rounded Rectangle 42"/>
          <p:cNvSpPr/>
          <p:nvPr/>
        </p:nvSpPr>
        <p:spPr>
          <a:xfrm>
            <a:off x="5257800" y="5148073"/>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HQ Final Draft</a:t>
            </a:r>
            <a:endParaRPr lang="en-US" sz="1200" dirty="0">
              <a:solidFill>
                <a:schemeClr val="tx1">
                  <a:lumMod val="85000"/>
                  <a:lumOff val="15000"/>
                </a:schemeClr>
              </a:solidFill>
            </a:endParaRPr>
          </a:p>
        </p:txBody>
      </p:sp>
      <p:cxnSp>
        <p:nvCxnSpPr>
          <p:cNvPr id="44" name="Straight Arrow Connector 43"/>
          <p:cNvCxnSpPr/>
          <p:nvPr/>
        </p:nvCxnSpPr>
        <p:spPr>
          <a:xfrm>
            <a:off x="5754299" y="3928873"/>
            <a:ext cx="0" cy="1280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Rounded Rectangle 45"/>
          <p:cNvSpPr/>
          <p:nvPr/>
        </p:nvSpPr>
        <p:spPr>
          <a:xfrm>
            <a:off x="1408501" y="57119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lumMod val="85000"/>
                    <a:lumOff val="15000"/>
                  </a:schemeClr>
                </a:solidFill>
              </a:rPr>
              <a:t>DEVELOPedia Page</a:t>
            </a:r>
            <a:endParaRPr lang="en-US" sz="1100" dirty="0">
              <a:solidFill>
                <a:schemeClr val="tx1">
                  <a:lumMod val="85000"/>
                  <a:lumOff val="15000"/>
                </a:schemeClr>
              </a:solidFill>
            </a:endParaRPr>
          </a:p>
        </p:txBody>
      </p:sp>
      <p:cxnSp>
        <p:nvCxnSpPr>
          <p:cNvPr id="47" name="Straight Arrow Connector 46"/>
          <p:cNvCxnSpPr/>
          <p:nvPr/>
        </p:nvCxnSpPr>
        <p:spPr>
          <a:xfrm>
            <a:off x="1905000" y="4495800"/>
            <a:ext cx="0" cy="1280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9" name="Rounded Rectangle 48"/>
          <p:cNvSpPr/>
          <p:nvPr/>
        </p:nvSpPr>
        <p:spPr>
          <a:xfrm>
            <a:off x="6553200" y="515112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Video &amp; Transcript</a:t>
            </a:r>
            <a:endParaRPr lang="en-US" sz="1200" dirty="0">
              <a:solidFill>
                <a:schemeClr val="tx1">
                  <a:lumMod val="85000"/>
                  <a:lumOff val="15000"/>
                </a:schemeClr>
              </a:solidFill>
            </a:endParaRPr>
          </a:p>
        </p:txBody>
      </p:sp>
      <p:sp>
        <p:nvSpPr>
          <p:cNvPr id="50" name="Rounded Rectangle 49"/>
          <p:cNvSpPr/>
          <p:nvPr/>
        </p:nvSpPr>
        <p:spPr>
          <a:xfrm>
            <a:off x="78093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85000"/>
                    <a:lumOff val="15000"/>
                  </a:schemeClr>
                </a:solidFill>
              </a:rPr>
              <a:t>Brochure, Imagery, AGOL Map, Tutorial</a:t>
            </a:r>
            <a:endParaRPr lang="en-US" sz="800" dirty="0">
              <a:solidFill>
                <a:schemeClr val="tx1">
                  <a:lumMod val="85000"/>
                  <a:lumOff val="15000"/>
                </a:schemeClr>
              </a:solidFill>
            </a:endParaRPr>
          </a:p>
        </p:txBody>
      </p:sp>
      <p:sp>
        <p:nvSpPr>
          <p:cNvPr id="26" name="Rounded Rectangle 25"/>
          <p:cNvSpPr/>
          <p:nvPr/>
        </p:nvSpPr>
        <p:spPr>
          <a:xfrm>
            <a:off x="6553200" y="57150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lumMod val="85000"/>
                    <a:lumOff val="15000"/>
                  </a:schemeClr>
                </a:solidFill>
              </a:rPr>
              <a:t>VPS Launch</a:t>
            </a:r>
            <a:endParaRPr lang="en-US" sz="1100" dirty="0">
              <a:solidFill>
                <a:schemeClr val="tx1">
                  <a:lumMod val="85000"/>
                  <a:lumOff val="15000"/>
                </a:schemeClr>
              </a:solidFill>
            </a:endParaRPr>
          </a:p>
        </p:txBody>
      </p:sp>
      <p:cxnSp>
        <p:nvCxnSpPr>
          <p:cNvPr id="27" name="Straight Arrow Connector 26"/>
          <p:cNvCxnSpPr/>
          <p:nvPr/>
        </p:nvCxnSpPr>
        <p:spPr>
          <a:xfrm>
            <a:off x="7086600" y="5562600"/>
            <a:ext cx="0" cy="182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Rounded Rectangle 27"/>
          <p:cNvSpPr/>
          <p:nvPr/>
        </p:nvSpPr>
        <p:spPr>
          <a:xfrm>
            <a:off x="3999301" y="5705855"/>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lumMod val="85000"/>
                    <a:lumOff val="15000"/>
                  </a:schemeClr>
                </a:solidFill>
              </a:rPr>
              <a:t>HQ Close Out</a:t>
            </a:r>
            <a:endParaRPr lang="en-US" sz="1100" dirty="0">
              <a:solidFill>
                <a:schemeClr val="tx1">
                  <a:lumMod val="85000"/>
                  <a:lumOff val="15000"/>
                </a:schemeClr>
              </a:solidFill>
            </a:endParaRPr>
          </a:p>
        </p:txBody>
      </p:sp>
      <p:sp>
        <p:nvSpPr>
          <p:cNvPr id="29" name="Rounded Rectangle 28"/>
          <p:cNvSpPr/>
          <p:nvPr/>
        </p:nvSpPr>
        <p:spPr>
          <a:xfrm>
            <a:off x="5257800" y="5705855"/>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lumMod val="85000"/>
                    <a:lumOff val="15000"/>
                  </a:schemeClr>
                </a:solidFill>
              </a:rPr>
              <a:t>HQ Close Out</a:t>
            </a:r>
            <a:endParaRPr lang="en-US" sz="1100" dirty="0">
              <a:solidFill>
                <a:schemeClr val="tx1">
                  <a:lumMod val="85000"/>
                  <a:lumOff val="15000"/>
                </a:schemeClr>
              </a:solidFill>
            </a:endParaRPr>
          </a:p>
        </p:txBody>
      </p:sp>
      <p:cxnSp>
        <p:nvCxnSpPr>
          <p:cNvPr id="30" name="Straight Arrow Connector 29"/>
          <p:cNvCxnSpPr/>
          <p:nvPr/>
        </p:nvCxnSpPr>
        <p:spPr>
          <a:xfrm>
            <a:off x="5754299" y="5548532"/>
            <a:ext cx="0" cy="182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4514250" y="5562600"/>
            <a:ext cx="0" cy="182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a:xfrm>
            <a:off x="4495800" y="6089903"/>
            <a:ext cx="0" cy="182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p:nvPr/>
        </p:nvCxnSpPr>
        <p:spPr>
          <a:xfrm>
            <a:off x="5772749" y="6084392"/>
            <a:ext cx="0" cy="1828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Rounded Rectangle 39"/>
          <p:cNvSpPr/>
          <p:nvPr/>
        </p:nvSpPr>
        <p:spPr>
          <a:xfrm>
            <a:off x="7809300" y="5151541"/>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AGOL HQ Final Draft</a:t>
            </a:r>
            <a:endParaRPr lang="en-US" sz="1200" dirty="0">
              <a:solidFill>
                <a:schemeClr val="tx1">
                  <a:lumMod val="85000"/>
                  <a:lumOff val="15000"/>
                </a:schemeClr>
              </a:solidFill>
            </a:endParaRPr>
          </a:p>
        </p:txBody>
      </p:sp>
      <p:sp>
        <p:nvSpPr>
          <p:cNvPr id="45" name="Rounded Rectangle 44"/>
          <p:cNvSpPr/>
          <p:nvPr/>
        </p:nvSpPr>
        <p:spPr>
          <a:xfrm>
            <a:off x="7809300" y="2971801"/>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AGOL </a:t>
            </a:r>
            <a:r>
              <a:rPr lang="en-US" sz="1000" dirty="0" smtClean="0">
                <a:solidFill>
                  <a:schemeClr val="tx1">
                    <a:lumMod val="85000"/>
                    <a:lumOff val="15000"/>
                  </a:schemeClr>
                </a:solidFill>
              </a:rPr>
              <a:t>Interest Form</a:t>
            </a:r>
            <a:endParaRPr lang="en-US" sz="1000" dirty="0">
              <a:solidFill>
                <a:schemeClr val="tx1">
                  <a:lumMod val="85000"/>
                  <a:lumOff val="15000"/>
                </a:schemeClr>
              </a:solidFill>
            </a:endParaRPr>
          </a:p>
        </p:txBody>
      </p:sp>
      <p:cxnSp>
        <p:nvCxnSpPr>
          <p:cNvPr id="51" name="Straight Arrow Connector 50"/>
          <p:cNvCxnSpPr/>
          <p:nvPr/>
        </p:nvCxnSpPr>
        <p:spPr>
          <a:xfrm>
            <a:off x="8324249" y="3383281"/>
            <a:ext cx="1" cy="18001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2" name="Straight Arrow Connector 51"/>
          <p:cNvCxnSpPr/>
          <p:nvPr/>
        </p:nvCxnSpPr>
        <p:spPr>
          <a:xfrm>
            <a:off x="8324249" y="5559553"/>
            <a:ext cx="0" cy="7204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228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2996852"/>
            <a:ext cx="8686800" cy="2261296"/>
          </a:xfrm>
          <a:ln>
            <a:solidFill>
              <a:schemeClr val="tx1"/>
            </a:solidFill>
            <a:prstDash val="dash"/>
          </a:ln>
        </p:spPr>
        <p:txBody>
          <a:bodyPr>
            <a:normAutofit/>
          </a:bodyPr>
          <a:lstStyle/>
          <a:p>
            <a:pPr marL="0" indent="0">
              <a:spcBef>
                <a:spcPts val="0"/>
              </a:spcBef>
              <a:buNone/>
            </a:pPr>
            <a:r>
              <a:rPr lang="en-US" sz="1800" b="1" dirty="0" smtClean="0">
                <a:solidFill>
                  <a:schemeClr val="accent2"/>
                </a:solidFill>
              </a:rPr>
              <a:t>July</a:t>
            </a:r>
          </a:p>
          <a:p>
            <a:pPr marL="1597025" indent="-1597025">
              <a:spcBef>
                <a:spcPts val="0"/>
              </a:spcBef>
              <a:buNone/>
            </a:pPr>
            <a:r>
              <a:rPr lang="en-US" sz="1200" dirty="0" smtClean="0">
                <a:solidFill>
                  <a:schemeClr val="accent2"/>
                </a:solidFill>
              </a:rPr>
              <a:t>Week 5 (6/30): Abstract Update</a:t>
            </a:r>
          </a:p>
          <a:p>
            <a:pPr marL="1597025" indent="-1597025">
              <a:spcBef>
                <a:spcPts val="0"/>
              </a:spcBef>
              <a:buNone/>
            </a:pPr>
            <a:r>
              <a:rPr lang="en-US" sz="1200" dirty="0" smtClean="0">
                <a:solidFill>
                  <a:schemeClr val="accent2"/>
                </a:solidFill>
              </a:rPr>
              <a:t>Week </a:t>
            </a:r>
            <a:r>
              <a:rPr lang="en-US" sz="1200" dirty="0">
                <a:solidFill>
                  <a:schemeClr val="accent2"/>
                </a:solidFill>
              </a:rPr>
              <a:t>5 (7/2): Poster Rough </a:t>
            </a:r>
            <a:r>
              <a:rPr lang="en-US" sz="1200" dirty="0" smtClean="0">
                <a:solidFill>
                  <a:schemeClr val="accent2"/>
                </a:solidFill>
              </a:rPr>
              <a:t>Draft, Presentation </a:t>
            </a:r>
            <a:r>
              <a:rPr lang="en-US" sz="1200" dirty="0">
                <a:solidFill>
                  <a:schemeClr val="accent2"/>
                </a:solidFill>
              </a:rPr>
              <a:t>Rough Draft </a:t>
            </a:r>
            <a:endParaRPr lang="en-US" sz="1200" dirty="0" smtClean="0">
              <a:solidFill>
                <a:schemeClr val="accent2"/>
              </a:solidFill>
            </a:endParaRPr>
          </a:p>
          <a:p>
            <a:pPr marL="1597025" indent="-1597025">
              <a:spcBef>
                <a:spcPts val="0"/>
              </a:spcBef>
              <a:buNone/>
            </a:pPr>
            <a:r>
              <a:rPr lang="en-US" sz="1200" dirty="0" smtClean="0">
                <a:solidFill>
                  <a:schemeClr val="accent2"/>
                </a:solidFill>
              </a:rPr>
              <a:t>Week 5 (7/3): </a:t>
            </a:r>
            <a:r>
              <a:rPr lang="en-US" sz="1200" i="1" dirty="0" smtClean="0">
                <a:solidFill>
                  <a:schemeClr val="accent2"/>
                </a:solidFill>
              </a:rPr>
              <a:t>Offices Closed for Independence Day</a:t>
            </a:r>
            <a:endParaRPr lang="en-US" sz="1200" i="1" dirty="0">
              <a:solidFill>
                <a:schemeClr val="accent2"/>
              </a:solidFill>
            </a:endParaRPr>
          </a:p>
          <a:p>
            <a:pPr marL="1597025" indent="-1597025">
              <a:spcBef>
                <a:spcPts val="0"/>
              </a:spcBef>
              <a:buNone/>
            </a:pPr>
            <a:r>
              <a:rPr lang="en-US" sz="1200" dirty="0" smtClean="0">
                <a:solidFill>
                  <a:schemeClr val="accent2"/>
                </a:solidFill>
              </a:rPr>
              <a:t>Week </a:t>
            </a:r>
            <a:r>
              <a:rPr lang="en-US" sz="1200" dirty="0">
                <a:solidFill>
                  <a:schemeClr val="accent2"/>
                </a:solidFill>
              </a:rPr>
              <a:t>6 </a:t>
            </a:r>
            <a:r>
              <a:rPr lang="en-US" sz="1200" dirty="0" smtClean="0">
                <a:solidFill>
                  <a:schemeClr val="accent2"/>
                </a:solidFill>
              </a:rPr>
              <a:t>(7/9): Project </a:t>
            </a:r>
            <a:r>
              <a:rPr lang="en-US" sz="1200" dirty="0">
                <a:solidFill>
                  <a:schemeClr val="accent2"/>
                </a:solidFill>
              </a:rPr>
              <a:t>Summary Final Draft </a:t>
            </a:r>
            <a:r>
              <a:rPr lang="en-US" sz="1200" dirty="0" smtClean="0">
                <a:solidFill>
                  <a:schemeClr val="accent2"/>
                </a:solidFill>
              </a:rPr>
              <a:t>(includes final image)</a:t>
            </a:r>
          </a:p>
          <a:p>
            <a:pPr marL="1597025" indent="-1597025">
              <a:spcBef>
                <a:spcPts val="0"/>
              </a:spcBef>
              <a:buNone/>
            </a:pPr>
            <a:r>
              <a:rPr lang="en-US" sz="1200" i="1" dirty="0" smtClean="0">
                <a:solidFill>
                  <a:schemeClr val="accent5">
                    <a:lumMod val="75000"/>
                  </a:schemeClr>
                </a:solidFill>
              </a:rPr>
              <a:t>Week 8 (7/20-24): Focus – Video, Transcript, HQ Poster/Talks</a:t>
            </a:r>
          </a:p>
          <a:p>
            <a:pPr marL="1597025" indent="-1597025">
              <a:spcBef>
                <a:spcPts val="0"/>
              </a:spcBef>
              <a:buNone/>
            </a:pPr>
            <a:r>
              <a:rPr lang="en-US" sz="1200" dirty="0" smtClean="0">
                <a:solidFill>
                  <a:schemeClr val="accent2"/>
                </a:solidFill>
              </a:rPr>
              <a:t>Week 8 (7/20): VPS (</a:t>
            </a:r>
            <a:r>
              <a:rPr lang="en-US" sz="1200" dirty="0">
                <a:solidFill>
                  <a:schemeClr val="accent2"/>
                </a:solidFill>
              </a:rPr>
              <a:t>Video &amp; Transcript</a:t>
            </a:r>
            <a:r>
              <a:rPr lang="en-US" sz="1200" dirty="0" smtClean="0">
                <a:solidFill>
                  <a:schemeClr val="accent2"/>
                </a:solidFill>
              </a:rPr>
              <a:t>)</a:t>
            </a:r>
            <a:endParaRPr lang="en-US" sz="1200" dirty="0">
              <a:solidFill>
                <a:schemeClr val="accent2"/>
              </a:solidFill>
            </a:endParaRPr>
          </a:p>
          <a:p>
            <a:pPr marL="0" indent="0">
              <a:spcBef>
                <a:spcPts val="0"/>
              </a:spcBef>
              <a:buNone/>
            </a:pPr>
            <a:r>
              <a:rPr lang="en-US" sz="1200" dirty="0" smtClean="0">
                <a:solidFill>
                  <a:schemeClr val="accent2"/>
                </a:solidFill>
              </a:rPr>
              <a:t>Week 8 (7/22): HQ Poster </a:t>
            </a:r>
            <a:r>
              <a:rPr lang="en-US" sz="1200" dirty="0">
                <a:solidFill>
                  <a:schemeClr val="accent2"/>
                </a:solidFill>
              </a:rPr>
              <a:t>Final </a:t>
            </a:r>
            <a:r>
              <a:rPr lang="en-US" sz="1200" dirty="0" smtClean="0">
                <a:solidFill>
                  <a:schemeClr val="accent2"/>
                </a:solidFill>
              </a:rPr>
              <a:t>Draft, </a:t>
            </a:r>
            <a:r>
              <a:rPr lang="en-US" sz="1200" dirty="0">
                <a:solidFill>
                  <a:schemeClr val="accent2"/>
                </a:solidFill>
              </a:rPr>
              <a:t>HQ Presentation Final Draft </a:t>
            </a:r>
            <a:r>
              <a:rPr lang="en-US" sz="1200" dirty="0" smtClean="0">
                <a:solidFill>
                  <a:schemeClr val="accent2"/>
                </a:solidFill>
              </a:rPr>
              <a:t>&amp; HQ AGOL Map Content</a:t>
            </a:r>
            <a:endParaRPr lang="en-US" sz="1200" dirty="0">
              <a:solidFill>
                <a:schemeClr val="accent2"/>
              </a:solidFill>
            </a:endParaRPr>
          </a:p>
          <a:p>
            <a:pPr marL="0" indent="0">
              <a:spcBef>
                <a:spcPts val="0"/>
              </a:spcBef>
              <a:buNone/>
            </a:pPr>
            <a:r>
              <a:rPr lang="en-US" sz="1200" i="1" dirty="0" smtClean="0">
                <a:solidFill>
                  <a:schemeClr val="accent5">
                    <a:lumMod val="75000"/>
                  </a:schemeClr>
                </a:solidFill>
              </a:rPr>
              <a:t>Week </a:t>
            </a:r>
            <a:r>
              <a:rPr lang="en-US" sz="1200" i="1" dirty="0">
                <a:solidFill>
                  <a:schemeClr val="accent5">
                    <a:lumMod val="75000"/>
                  </a:schemeClr>
                </a:solidFill>
              </a:rPr>
              <a:t>9 </a:t>
            </a:r>
            <a:r>
              <a:rPr lang="en-US" sz="1200" i="1" dirty="0" smtClean="0">
                <a:solidFill>
                  <a:schemeClr val="accent5">
                    <a:lumMod val="75000"/>
                  </a:schemeClr>
                </a:solidFill>
              </a:rPr>
              <a:t>(7/27-31): Focus – HQ Showcase, Travel, VPS Launch</a:t>
            </a:r>
          </a:p>
          <a:p>
            <a:pPr marL="0" indent="0">
              <a:spcBef>
                <a:spcPts val="0"/>
              </a:spcBef>
              <a:buNone/>
            </a:pPr>
            <a:r>
              <a:rPr lang="en-US" sz="1200" dirty="0" smtClean="0">
                <a:solidFill>
                  <a:schemeClr val="accent2"/>
                </a:solidFill>
              </a:rPr>
              <a:t>Week 9 (7/30): HQ Showcase</a:t>
            </a:r>
          </a:p>
          <a:p>
            <a:pPr marL="0" indent="0">
              <a:spcBef>
                <a:spcPts val="0"/>
              </a:spcBef>
              <a:buNone/>
            </a:pPr>
            <a:r>
              <a:rPr lang="en-US" sz="1200" dirty="0" smtClean="0">
                <a:solidFill>
                  <a:schemeClr val="accent2"/>
                </a:solidFill>
              </a:rPr>
              <a:t>Week 9 (7/31): VPS Launch, DEVELOPedia Page</a:t>
            </a:r>
            <a:endParaRPr lang="en-US" sz="1200" dirty="0">
              <a:solidFill>
                <a:schemeClr val="accent2"/>
              </a:solidFill>
            </a:endParaRPr>
          </a:p>
        </p:txBody>
      </p:sp>
      <p:sp>
        <p:nvSpPr>
          <p:cNvPr id="9" name="Content Placeholder 6"/>
          <p:cNvSpPr txBox="1">
            <a:spLocks/>
          </p:cNvSpPr>
          <p:nvPr/>
        </p:nvSpPr>
        <p:spPr>
          <a:xfrm>
            <a:off x="228600" y="5374640"/>
            <a:ext cx="8686800" cy="914400"/>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b="1" dirty="0" smtClean="0">
                <a:solidFill>
                  <a:schemeClr val="accent2"/>
                </a:solidFill>
              </a:rPr>
              <a:t>August</a:t>
            </a:r>
          </a:p>
          <a:p>
            <a:pPr marL="1597025" indent="-1597025">
              <a:spcBef>
                <a:spcPts val="0"/>
              </a:spcBef>
              <a:buNone/>
            </a:pPr>
            <a:r>
              <a:rPr lang="en-US" sz="1200" i="1" dirty="0" smtClean="0">
                <a:solidFill>
                  <a:schemeClr val="accent5">
                    <a:lumMod val="75000"/>
                  </a:schemeClr>
                </a:solidFill>
              </a:rPr>
              <a:t>Week 10 (8/3-7): Focus – VPS Blogging, Node Close Outs &amp; Partner Hand-Offs</a:t>
            </a:r>
          </a:p>
          <a:p>
            <a:pPr marL="1597025" indent="-1597025">
              <a:spcBef>
                <a:spcPts val="0"/>
              </a:spcBef>
              <a:buNone/>
            </a:pPr>
            <a:r>
              <a:rPr lang="en-US" sz="1200" dirty="0" smtClean="0">
                <a:solidFill>
                  <a:schemeClr val="accent2"/>
                </a:solidFill>
              </a:rPr>
              <a:t>Week </a:t>
            </a:r>
            <a:r>
              <a:rPr lang="en-US" sz="1200" dirty="0">
                <a:solidFill>
                  <a:schemeClr val="accent2"/>
                </a:solidFill>
              </a:rPr>
              <a:t>10 (</a:t>
            </a:r>
            <a:r>
              <a:rPr lang="en-US" sz="1200" dirty="0" smtClean="0">
                <a:solidFill>
                  <a:schemeClr val="accent2"/>
                </a:solidFill>
              </a:rPr>
              <a:t>8/6): Technical Paper Final Draft, Final Poster &amp; PPT</a:t>
            </a:r>
          </a:p>
          <a:p>
            <a:pPr marL="1597025" indent="-1597025">
              <a:spcBef>
                <a:spcPts val="0"/>
              </a:spcBef>
              <a:buNone/>
            </a:pPr>
            <a:r>
              <a:rPr lang="en-US" sz="1200" dirty="0" smtClean="0">
                <a:solidFill>
                  <a:schemeClr val="accent2"/>
                </a:solidFill>
              </a:rPr>
              <a:t>Week 10 (8/7): Optional Deliverables</a:t>
            </a:r>
          </a:p>
        </p:txBody>
      </p:sp>
      <p:sp>
        <p:nvSpPr>
          <p:cNvPr id="6" name="Content Placeholder 6"/>
          <p:cNvSpPr txBox="1">
            <a:spLocks/>
          </p:cNvSpPr>
          <p:nvPr/>
        </p:nvSpPr>
        <p:spPr>
          <a:xfrm>
            <a:off x="228600" y="1587674"/>
            <a:ext cx="8686800" cy="1295400"/>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800" b="1" dirty="0" smtClean="0">
                <a:solidFill>
                  <a:schemeClr val="accent2"/>
                </a:solidFill>
              </a:rPr>
              <a:t>June</a:t>
            </a:r>
          </a:p>
          <a:p>
            <a:pPr marL="0" indent="0">
              <a:spcBef>
                <a:spcPts val="0"/>
              </a:spcBef>
              <a:buFont typeface="Arial" pitchFamily="34" charset="0"/>
              <a:buNone/>
            </a:pPr>
            <a:r>
              <a:rPr lang="en-US" sz="1200" dirty="0" smtClean="0">
                <a:solidFill>
                  <a:schemeClr val="accent2"/>
                </a:solidFill>
              </a:rPr>
              <a:t>Week 1 (6/5): Handbook Forms</a:t>
            </a:r>
          </a:p>
          <a:p>
            <a:pPr marL="0" indent="0">
              <a:spcBef>
                <a:spcPts val="0"/>
              </a:spcBef>
              <a:buNone/>
            </a:pPr>
            <a:r>
              <a:rPr lang="en-US" sz="1200" dirty="0">
                <a:solidFill>
                  <a:schemeClr val="accent2"/>
                </a:solidFill>
              </a:rPr>
              <a:t>Week 3 </a:t>
            </a:r>
            <a:r>
              <a:rPr lang="en-US" sz="1200" dirty="0" smtClean="0">
                <a:solidFill>
                  <a:schemeClr val="accent2"/>
                </a:solidFill>
              </a:rPr>
              <a:t>(6/18): </a:t>
            </a:r>
            <a:r>
              <a:rPr lang="en-US" sz="1200" dirty="0">
                <a:solidFill>
                  <a:schemeClr val="accent2"/>
                </a:solidFill>
              </a:rPr>
              <a:t>Project Summary Rough Draft</a:t>
            </a:r>
          </a:p>
          <a:p>
            <a:pPr marL="1597025" indent="-1597025">
              <a:spcBef>
                <a:spcPts val="0"/>
              </a:spcBef>
              <a:buNone/>
            </a:pPr>
            <a:r>
              <a:rPr lang="en-US" sz="1200" i="1" dirty="0">
                <a:solidFill>
                  <a:srgbClr val="4481BE"/>
                </a:solidFill>
              </a:rPr>
              <a:t>Week </a:t>
            </a:r>
            <a:r>
              <a:rPr lang="en-US" sz="1200" i="1" dirty="0" smtClean="0">
                <a:solidFill>
                  <a:srgbClr val="4481BE"/>
                </a:solidFill>
              </a:rPr>
              <a:t>3 </a:t>
            </a:r>
            <a:r>
              <a:rPr lang="en-US" sz="1200" i="1" dirty="0">
                <a:solidFill>
                  <a:srgbClr val="4481BE"/>
                </a:solidFill>
              </a:rPr>
              <a:t>(</a:t>
            </a:r>
            <a:r>
              <a:rPr lang="en-US" sz="1200" i="1" dirty="0" smtClean="0">
                <a:solidFill>
                  <a:srgbClr val="4481BE"/>
                </a:solidFill>
              </a:rPr>
              <a:t>6/19): </a:t>
            </a:r>
            <a:r>
              <a:rPr lang="en-US" sz="1200" i="1" dirty="0">
                <a:solidFill>
                  <a:srgbClr val="4481BE"/>
                </a:solidFill>
              </a:rPr>
              <a:t>HQ Travel &amp; Highlight </a:t>
            </a:r>
            <a:r>
              <a:rPr lang="en-US" sz="1200" i="1" dirty="0" smtClean="0">
                <a:solidFill>
                  <a:srgbClr val="4481BE"/>
                </a:solidFill>
              </a:rPr>
              <a:t>Request (submitted by CL only)</a:t>
            </a:r>
            <a:endParaRPr lang="en-US" sz="1200" i="1" dirty="0">
              <a:solidFill>
                <a:srgbClr val="4481BE"/>
              </a:solidFill>
            </a:endParaRPr>
          </a:p>
          <a:p>
            <a:pPr marL="0" indent="0">
              <a:spcBef>
                <a:spcPts val="0"/>
              </a:spcBef>
              <a:buNone/>
            </a:pPr>
            <a:r>
              <a:rPr lang="en-US" sz="1200" i="1" dirty="0">
                <a:solidFill>
                  <a:schemeClr val="accent5">
                    <a:lumMod val="75000"/>
                  </a:schemeClr>
                </a:solidFill>
              </a:rPr>
              <a:t>Week </a:t>
            </a:r>
            <a:r>
              <a:rPr lang="en-US" sz="1200" i="1" dirty="0" smtClean="0">
                <a:solidFill>
                  <a:schemeClr val="accent5">
                    <a:lumMod val="75000"/>
                  </a:schemeClr>
                </a:solidFill>
              </a:rPr>
              <a:t>4 (6/22-26): </a:t>
            </a:r>
            <a:r>
              <a:rPr lang="en-US" sz="1200" i="1" dirty="0">
                <a:solidFill>
                  <a:schemeClr val="accent5">
                    <a:lumMod val="75000"/>
                  </a:schemeClr>
                </a:solidFill>
              </a:rPr>
              <a:t>Focus </a:t>
            </a:r>
            <a:r>
              <a:rPr lang="en-US" sz="1200" i="1" dirty="0" smtClean="0">
                <a:solidFill>
                  <a:schemeClr val="accent5">
                    <a:lumMod val="75000"/>
                  </a:schemeClr>
                </a:solidFill>
              </a:rPr>
              <a:t>– Tech Paper, Video Planning</a:t>
            </a:r>
            <a:endParaRPr lang="en-US" sz="1200" i="1" dirty="0">
              <a:solidFill>
                <a:schemeClr val="accent5">
                  <a:lumMod val="75000"/>
                </a:schemeClr>
              </a:solidFill>
            </a:endParaRPr>
          </a:p>
          <a:p>
            <a:pPr marL="1597025" indent="-1597025">
              <a:spcBef>
                <a:spcPts val="0"/>
              </a:spcBef>
              <a:buNone/>
            </a:pPr>
            <a:r>
              <a:rPr lang="en-US" sz="1200" dirty="0" smtClean="0">
                <a:solidFill>
                  <a:schemeClr val="accent2"/>
                </a:solidFill>
              </a:rPr>
              <a:t>Week 4 (6/25): </a:t>
            </a:r>
            <a:r>
              <a:rPr lang="en-US" sz="1200" dirty="0">
                <a:solidFill>
                  <a:schemeClr val="accent2"/>
                </a:solidFill>
              </a:rPr>
              <a:t>Tech Paper Rough </a:t>
            </a:r>
            <a:r>
              <a:rPr lang="en-US" sz="1200" dirty="0" smtClean="0">
                <a:solidFill>
                  <a:schemeClr val="accent2"/>
                </a:solidFill>
              </a:rPr>
              <a:t>Draft</a:t>
            </a:r>
          </a:p>
        </p:txBody>
      </p:sp>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2015 Summer Deliverable Deadlines</a:t>
            </a:r>
            <a:endParaRPr lang="en-US" b="1" dirty="0">
              <a:solidFill>
                <a:schemeClr val="accent3"/>
              </a:solidFill>
            </a:endParaRPr>
          </a:p>
        </p:txBody>
      </p:sp>
    </p:spTree>
    <p:extLst>
      <p:ext uri="{BB962C8B-B14F-4D97-AF65-F5344CB8AC3E}">
        <p14:creationId xmlns:p14="http://schemas.microsoft.com/office/powerpoint/2010/main" val="194331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1676400"/>
            <a:ext cx="8686800" cy="762000"/>
          </a:xfrm>
          <a:ln>
            <a:solidFill>
              <a:schemeClr val="tx1"/>
            </a:solidFill>
            <a:prstDash val="dash"/>
          </a:ln>
        </p:spPr>
        <p:txBody>
          <a:bodyPr>
            <a:noAutofit/>
          </a:bodyPr>
          <a:lstStyle/>
          <a:p>
            <a:pPr marL="0" indent="0">
              <a:buNone/>
            </a:pPr>
            <a:r>
              <a:rPr lang="en-US" sz="1600" b="1" dirty="0" smtClean="0">
                <a:solidFill>
                  <a:schemeClr val="accent2"/>
                </a:solidFill>
              </a:rPr>
              <a:t>1. Check Out the Project Coordination Team DEVELOPedia Page</a:t>
            </a:r>
          </a:p>
          <a:p>
            <a:pPr indent="-228600">
              <a:spcBef>
                <a:spcPts val="0"/>
              </a:spcBef>
            </a:pPr>
            <a:r>
              <a:rPr lang="en-US" sz="1200" dirty="0">
                <a:solidFill>
                  <a:schemeClr val="accent2"/>
                </a:solidFill>
                <a:hlinkClick r:id="rId2"/>
              </a:rPr>
              <a:t>http://</a:t>
            </a:r>
            <a:r>
              <a:rPr lang="en-US" sz="1200" dirty="0" smtClean="0">
                <a:solidFill>
                  <a:schemeClr val="accent2"/>
                </a:solidFill>
                <a:hlinkClick r:id="rId2"/>
              </a:rPr>
              <a:t>www.devpedia.developexchange.com/dv/index.php?title=Project_Coordination</a:t>
            </a:r>
            <a:endParaRPr lang="en-US" sz="1200" dirty="0" smtClean="0">
              <a:solidFill>
                <a:schemeClr val="accent2"/>
              </a:solidFill>
            </a:endParaRPr>
          </a:p>
          <a:p>
            <a:pPr indent="-228600">
              <a:spcBef>
                <a:spcPts val="0"/>
              </a:spcBef>
            </a:pPr>
            <a:r>
              <a:rPr lang="en-US" sz="1200" dirty="0" smtClean="0">
                <a:solidFill>
                  <a:schemeClr val="accent2"/>
                </a:solidFill>
              </a:rPr>
              <a:t>This the hub of all things project-related. Guides, videos, templates, etc. Check it out!</a:t>
            </a:r>
            <a:endParaRPr lang="en-US" sz="900" dirty="0" smtClean="0">
              <a:solidFill>
                <a:schemeClr val="accent2"/>
              </a:solidFill>
            </a:endParaRPr>
          </a:p>
        </p:txBody>
      </p:sp>
      <p:sp>
        <p:nvSpPr>
          <p:cNvPr id="8" name="Content Placeholder 6"/>
          <p:cNvSpPr txBox="1">
            <a:spLocks/>
          </p:cNvSpPr>
          <p:nvPr/>
        </p:nvSpPr>
        <p:spPr>
          <a:xfrm>
            <a:off x="228600" y="25146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2</a:t>
            </a:r>
            <a:r>
              <a:rPr lang="en-US" sz="1600" b="1" dirty="0" smtClean="0">
                <a:solidFill>
                  <a:schemeClr val="accent2"/>
                </a:solidFill>
              </a:rPr>
              <a:t>. Watch Deliverable How-To Videos</a:t>
            </a:r>
          </a:p>
          <a:p>
            <a:pPr indent="-228600">
              <a:spcBef>
                <a:spcPts val="0"/>
              </a:spcBef>
            </a:pPr>
            <a:r>
              <a:rPr lang="en-US" sz="1200" dirty="0" smtClean="0">
                <a:solidFill>
                  <a:schemeClr val="accent2"/>
                </a:solidFill>
              </a:rPr>
              <a:t>Each deliverable has a short narrated demonstration of how to successfully go about completing the deliverable. These are available on DEVELOPedia.</a:t>
            </a:r>
            <a:endParaRPr lang="en-US" sz="900" dirty="0" smtClean="0">
              <a:solidFill>
                <a:schemeClr val="accent2"/>
              </a:solidFill>
            </a:endParaRPr>
          </a:p>
        </p:txBody>
      </p:sp>
      <p:sp>
        <p:nvSpPr>
          <p:cNvPr id="10" name="Content Placeholder 6"/>
          <p:cNvSpPr txBox="1">
            <a:spLocks/>
          </p:cNvSpPr>
          <p:nvPr/>
        </p:nvSpPr>
        <p:spPr>
          <a:xfrm>
            <a:off x="222738" y="33528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3</a:t>
            </a:r>
            <a:r>
              <a:rPr lang="en-US" sz="1600" b="1" dirty="0" smtClean="0">
                <a:solidFill>
                  <a:schemeClr val="accent2"/>
                </a:solidFill>
              </a:rPr>
              <a:t>. Join the Project Coordination Team Open Doors</a:t>
            </a:r>
          </a:p>
          <a:p>
            <a:pPr indent="-228600">
              <a:spcBef>
                <a:spcPts val="0"/>
              </a:spcBef>
            </a:pPr>
            <a:r>
              <a:rPr lang="en-US" sz="1200" dirty="0" smtClean="0">
                <a:solidFill>
                  <a:schemeClr val="accent2"/>
                </a:solidFill>
              </a:rPr>
              <a:t>The day before each deliverable deadline, the Project Coordination Team will host an “open door” session where anyone from any team can join and ask questions. The PCT will be in touch with exact day/times.</a:t>
            </a:r>
            <a:endParaRPr lang="en-US" sz="900" dirty="0" smtClean="0">
              <a:solidFill>
                <a:schemeClr val="accent2"/>
              </a:solidFill>
            </a:endParaRPr>
          </a:p>
        </p:txBody>
      </p:sp>
      <p:sp>
        <p:nvSpPr>
          <p:cNvPr id="11" name="Content Placeholder 6"/>
          <p:cNvSpPr txBox="1">
            <a:spLocks/>
          </p:cNvSpPr>
          <p:nvPr/>
        </p:nvSpPr>
        <p:spPr>
          <a:xfrm>
            <a:off x="222738" y="41910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4</a:t>
            </a:r>
            <a:r>
              <a:rPr lang="en-US" sz="1600" b="1" dirty="0" smtClean="0">
                <a:solidFill>
                  <a:schemeClr val="accent2"/>
                </a:solidFill>
              </a:rPr>
              <a:t>. Email the Project Coordination Team</a:t>
            </a:r>
          </a:p>
          <a:p>
            <a:pPr indent="-228600">
              <a:spcBef>
                <a:spcPts val="0"/>
              </a:spcBef>
            </a:pPr>
            <a:r>
              <a:rPr lang="en-US" sz="1200" dirty="0" smtClean="0">
                <a:solidFill>
                  <a:schemeClr val="accent2"/>
                </a:solidFill>
                <a:hlinkClick r:id="rId3"/>
              </a:rPr>
              <a:t>DEVELOP.ProjectCoordination@gmail.com</a:t>
            </a:r>
            <a:r>
              <a:rPr lang="en-US" sz="1200" dirty="0" smtClean="0">
                <a:solidFill>
                  <a:schemeClr val="accent2"/>
                </a:solidFill>
              </a:rPr>
              <a:t> </a:t>
            </a:r>
          </a:p>
          <a:p>
            <a:pPr indent="-225425"/>
            <a:r>
              <a:rPr lang="en-US" sz="1200" dirty="0" smtClean="0">
                <a:solidFill>
                  <a:schemeClr val="accent2"/>
                </a:solidFill>
              </a:rPr>
              <a:t>Don’t hesitate to email questions!</a:t>
            </a:r>
            <a:endParaRPr lang="en-US" sz="900" dirty="0" smtClean="0">
              <a:solidFill>
                <a:schemeClr val="accent2"/>
              </a:solidFill>
            </a:endParaRPr>
          </a:p>
        </p:txBody>
      </p:sp>
      <p:sp>
        <p:nvSpPr>
          <p:cNvPr id="13" name="Content Placeholder 6"/>
          <p:cNvSpPr txBox="1">
            <a:spLocks/>
          </p:cNvSpPr>
          <p:nvPr/>
        </p:nvSpPr>
        <p:spPr>
          <a:xfrm>
            <a:off x="228600" y="5029200"/>
            <a:ext cx="8686800" cy="12192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5. Call the Project Coordination Team</a:t>
            </a:r>
          </a:p>
          <a:p>
            <a:pPr marL="114300" indent="0">
              <a:spcBef>
                <a:spcPts val="0"/>
              </a:spcBef>
              <a:buNone/>
            </a:pPr>
            <a:endParaRPr lang="en-US" sz="900" dirty="0" smtClean="0">
              <a:solidFill>
                <a:schemeClr val="accent2"/>
              </a:solidFill>
            </a:endParaRPr>
          </a:p>
        </p:txBody>
      </p:sp>
      <p:sp>
        <p:nvSpPr>
          <p:cNvPr id="2" name="Rectangle 1"/>
          <p:cNvSpPr/>
          <p:nvPr/>
        </p:nvSpPr>
        <p:spPr>
          <a:xfrm>
            <a:off x="457200" y="5410201"/>
            <a:ext cx="8382000" cy="762000"/>
          </a:xfrm>
          <a:prstGeom prst="rect">
            <a:avLst/>
          </a:prstGeom>
        </p:spPr>
        <p:txBody>
          <a:bodyPr lIns="0" tIns="0" rIns="0" bIns="0" numCol="3">
            <a:noAutofit/>
          </a:bodyPr>
          <a:lstStyle/>
          <a:p>
            <a:pPr marL="57150" indent="-285750">
              <a:buFont typeface="Arial" panose="020B0604020202020204" pitchFamily="34" charset="0"/>
              <a:buChar char="•"/>
            </a:pPr>
            <a:r>
              <a:rPr lang="en-US" sz="1200" i="1" u="sng" dirty="0">
                <a:solidFill>
                  <a:schemeClr val="accent2"/>
                </a:solidFill>
              </a:rPr>
              <a:t>Fellows</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smtClean="0">
                <a:solidFill>
                  <a:schemeClr val="accent2"/>
                </a:solidFill>
              </a:rPr>
              <a:t>Amberle </a:t>
            </a:r>
            <a:r>
              <a:rPr lang="en-US" sz="1200" dirty="0">
                <a:solidFill>
                  <a:schemeClr val="accent2"/>
                </a:solidFill>
              </a:rPr>
              <a:t>– </a:t>
            </a:r>
            <a:r>
              <a:rPr lang="en-US" sz="1200" dirty="0" smtClean="0">
                <a:solidFill>
                  <a:schemeClr val="accent2"/>
                </a:solidFill>
              </a:rPr>
              <a:t>208.530.0866</a:t>
            </a:r>
            <a:endParaRPr lang="en-US" sz="1200" dirty="0">
              <a:solidFill>
                <a:schemeClr val="accent2"/>
              </a:solidFill>
            </a:endParaRPr>
          </a:p>
          <a:p>
            <a:pPr marL="57150" indent="-285750">
              <a:buFont typeface="Arial" panose="020B0604020202020204" pitchFamily="34" charset="0"/>
              <a:buChar char="•"/>
            </a:pPr>
            <a:r>
              <a:rPr lang="en-US" sz="1200" dirty="0">
                <a:solidFill>
                  <a:schemeClr val="accent2"/>
                </a:solidFill>
              </a:rPr>
              <a:t>Peter – 706.338.4020</a:t>
            </a:r>
          </a:p>
          <a:p>
            <a:pPr marL="57150" indent="-285750">
              <a:buFont typeface="Arial" panose="020B0604020202020204" pitchFamily="34" charset="0"/>
              <a:buChar char="•"/>
            </a:pPr>
            <a:r>
              <a:rPr lang="en-US" sz="1200" dirty="0" smtClean="0">
                <a:solidFill>
                  <a:schemeClr val="accent2"/>
                </a:solidFill>
              </a:rPr>
              <a:t>Christine </a:t>
            </a:r>
            <a:r>
              <a:rPr lang="en-US" sz="1200" dirty="0">
                <a:solidFill>
                  <a:schemeClr val="accent2"/>
                </a:solidFill>
              </a:rPr>
              <a:t>– 818.621.9790</a:t>
            </a:r>
          </a:p>
          <a:p>
            <a:pPr marL="57150" indent="-285750">
              <a:spcBef>
                <a:spcPts val="0"/>
              </a:spcBef>
              <a:buFont typeface="Arial" panose="020B0604020202020204" pitchFamily="34" charset="0"/>
              <a:buChar char="•"/>
            </a:pPr>
            <a:r>
              <a:rPr lang="en-US" sz="1200" i="1" u="sng" dirty="0" smtClean="0">
                <a:solidFill>
                  <a:schemeClr val="accent2"/>
                </a:solidFill>
              </a:rPr>
              <a:t>Senior </a:t>
            </a:r>
            <a:r>
              <a:rPr lang="en-US" sz="1200" i="1" u="sng" dirty="0">
                <a:solidFill>
                  <a:schemeClr val="accent2"/>
                </a:solidFill>
              </a:rPr>
              <a:t>Fellows</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smtClean="0">
                <a:solidFill>
                  <a:schemeClr val="accent2"/>
                </a:solidFill>
              </a:rPr>
              <a:t>Beth </a:t>
            </a:r>
            <a:r>
              <a:rPr lang="en-US" sz="1200" dirty="0">
                <a:solidFill>
                  <a:schemeClr val="accent2"/>
                </a:solidFill>
              </a:rPr>
              <a:t>– </a:t>
            </a:r>
            <a:r>
              <a:rPr lang="en-US" sz="1200" dirty="0" smtClean="0">
                <a:solidFill>
                  <a:schemeClr val="accent2"/>
                </a:solidFill>
              </a:rPr>
              <a:t>757.864.4496</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Tiffani – </a:t>
            </a:r>
            <a:r>
              <a:rPr lang="en-US" sz="1200" dirty="0" smtClean="0">
                <a:solidFill>
                  <a:schemeClr val="accent2"/>
                </a:solidFill>
              </a:rPr>
              <a:t>757.864.3762</a:t>
            </a:r>
          </a:p>
          <a:p>
            <a:pPr>
              <a:spcBef>
                <a:spcPts val="0"/>
              </a:spcBef>
            </a:pPr>
            <a:endParaRPr lang="en-US" sz="1200" dirty="0">
              <a:solidFill>
                <a:schemeClr val="accent2"/>
              </a:solidFill>
            </a:endParaRPr>
          </a:p>
          <a:p>
            <a:pPr marL="57150" indent="-285750">
              <a:spcBef>
                <a:spcPts val="0"/>
              </a:spcBef>
              <a:buFont typeface="Arial" panose="020B0604020202020204" pitchFamily="34" charset="0"/>
              <a:buChar char="•"/>
            </a:pPr>
            <a:r>
              <a:rPr lang="en-US" sz="1200" i="1" u="sng" dirty="0" smtClean="0">
                <a:solidFill>
                  <a:schemeClr val="accent2"/>
                </a:solidFill>
              </a:rPr>
              <a:t>NPO</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smtClean="0">
                <a:solidFill>
                  <a:schemeClr val="accent2"/>
                </a:solidFill>
              </a:rPr>
              <a:t>Lauren </a:t>
            </a:r>
            <a:r>
              <a:rPr lang="en-US" sz="1200" dirty="0">
                <a:solidFill>
                  <a:schemeClr val="accent2"/>
                </a:solidFill>
              </a:rPr>
              <a:t>– </a:t>
            </a:r>
            <a:r>
              <a:rPr lang="en-US" sz="1200" dirty="0" smtClean="0">
                <a:solidFill>
                  <a:schemeClr val="accent2"/>
                </a:solidFill>
              </a:rPr>
              <a:t>757.864.4204</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Jamie – </a:t>
            </a:r>
            <a:r>
              <a:rPr lang="en-US" sz="1200" dirty="0" smtClean="0">
                <a:solidFill>
                  <a:schemeClr val="accent2"/>
                </a:solidFill>
              </a:rPr>
              <a:t>804.692.0136</a:t>
            </a:r>
            <a:endParaRPr lang="en-US" sz="1200" dirty="0">
              <a:solidFill>
                <a:schemeClr val="accent2"/>
              </a:solidFill>
            </a:endParaRPr>
          </a:p>
        </p:txBody>
      </p:sp>
      <p:sp>
        <p:nvSpPr>
          <p:cNvPr id="14"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Questions?</a:t>
            </a:r>
            <a:endParaRPr lang="en-US" b="1" dirty="0">
              <a:solidFill>
                <a:schemeClr val="accent3"/>
              </a:solidFill>
            </a:endParaRPr>
          </a:p>
        </p:txBody>
      </p:sp>
    </p:spTree>
    <p:extLst>
      <p:ext uri="{BB962C8B-B14F-4D97-AF65-F5344CB8AC3E}">
        <p14:creationId xmlns:p14="http://schemas.microsoft.com/office/powerpoint/2010/main" val="223658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5562600" cy="4419600"/>
          </a:xfrm>
        </p:spPr>
        <p:txBody>
          <a:bodyPr>
            <a:normAutofit/>
          </a:bodyPr>
          <a:lstStyle/>
          <a:p>
            <a:pPr marL="0" indent="0" algn="ctr">
              <a:buNone/>
            </a:pPr>
            <a:r>
              <a:rPr lang="en-US" sz="2000" i="1" dirty="0">
                <a:solidFill>
                  <a:schemeClr val="accent2"/>
                </a:solidFill>
              </a:rPr>
              <a:t>“The iconic success of NASA is planted firmly on three foundational elements: innovation, inspiration, and integrity. While innovation and inspiration are visible through our endeavors and successes, it is our integrity – how we work, and our commitment to excellence and openness – that earns us the trust of the public and ensures our continued ability to inspire and innovate.  Integrity is woven throughout the fabric of NASA.  It has always been there. And each and every day, we recommit ourselves to keeping it there.”</a:t>
            </a:r>
          </a:p>
          <a:p>
            <a:pPr marL="0" indent="0" algn="ctr">
              <a:buNone/>
            </a:pPr>
            <a:endParaRPr lang="en-US" sz="2000"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Scientific Integrity</a:t>
            </a:r>
            <a:endParaRPr lang="en-US" b="1" dirty="0">
              <a:solidFill>
                <a:schemeClr val="accent3"/>
              </a:solidFill>
            </a:endParaRPr>
          </a:p>
        </p:txBody>
      </p:sp>
      <p:pic>
        <p:nvPicPr>
          <p:cNvPr id="4" name="Picture 2" descr="Waleed Abdalati"/>
          <p:cNvPicPr>
            <a:picLocks noChangeAspect="1" noChangeArrowheads="1"/>
          </p:cNvPicPr>
          <p:nvPr/>
        </p:nvPicPr>
        <p:blipFill>
          <a:blip r:embed="rId3" cstate="print"/>
          <a:srcRect/>
          <a:stretch>
            <a:fillRect/>
          </a:stretch>
        </p:blipFill>
        <p:spPr bwMode="auto">
          <a:xfrm>
            <a:off x="6225390" y="1803792"/>
            <a:ext cx="2494943" cy="3124200"/>
          </a:xfrm>
          <a:prstGeom prst="rect">
            <a:avLst/>
          </a:prstGeom>
          <a:noFill/>
        </p:spPr>
      </p:pic>
      <p:sp>
        <p:nvSpPr>
          <p:cNvPr id="5" name="TextBox 4"/>
          <p:cNvSpPr txBox="1"/>
          <p:nvPr/>
        </p:nvSpPr>
        <p:spPr>
          <a:xfrm>
            <a:off x="6053328" y="4927992"/>
            <a:ext cx="2862072" cy="1015608"/>
          </a:xfrm>
          <a:prstGeom prst="rect">
            <a:avLst/>
          </a:prstGeom>
          <a:noFill/>
        </p:spPr>
        <p:txBody>
          <a:bodyPr wrap="square" lIns="91387" tIns="45693" rIns="91387" bIns="45693" rtlCol="0">
            <a:spAutoFit/>
          </a:bodyPr>
          <a:lstStyle/>
          <a:p>
            <a:pPr algn="ctr" defTabSz="1018229"/>
            <a:r>
              <a:rPr lang="en-US" sz="2000" b="1" dirty="0" smtClean="0">
                <a:solidFill>
                  <a:srgbClr val="4481BE"/>
                </a:solidFill>
                <a:latin typeface="Century Gothic"/>
              </a:rPr>
              <a:t>Dr. </a:t>
            </a:r>
            <a:r>
              <a:rPr lang="en-US" sz="2000" b="1" dirty="0" err="1" smtClean="0">
                <a:solidFill>
                  <a:srgbClr val="4481BE"/>
                </a:solidFill>
                <a:latin typeface="Century Gothic"/>
              </a:rPr>
              <a:t>Waleed</a:t>
            </a:r>
            <a:r>
              <a:rPr lang="en-US" sz="2000" b="1" dirty="0" smtClean="0">
                <a:solidFill>
                  <a:srgbClr val="4481BE"/>
                </a:solidFill>
                <a:latin typeface="Century Gothic"/>
              </a:rPr>
              <a:t> </a:t>
            </a:r>
            <a:r>
              <a:rPr lang="en-US" sz="2000" b="1" dirty="0" err="1" smtClean="0">
                <a:solidFill>
                  <a:srgbClr val="4481BE"/>
                </a:solidFill>
                <a:latin typeface="Century Gothic"/>
              </a:rPr>
              <a:t>Abdalati</a:t>
            </a:r>
            <a:r>
              <a:rPr lang="en-US" sz="2000" b="1" dirty="0" smtClean="0">
                <a:solidFill>
                  <a:srgbClr val="4481BE"/>
                </a:solidFill>
                <a:latin typeface="Century Gothic"/>
              </a:rPr>
              <a:t> </a:t>
            </a:r>
          </a:p>
          <a:p>
            <a:pPr algn="ctr" defTabSz="1018229"/>
            <a:r>
              <a:rPr lang="en-US" sz="2000" dirty="0" smtClean="0">
                <a:solidFill>
                  <a:srgbClr val="4481BE"/>
                </a:solidFill>
                <a:latin typeface="Century Gothic"/>
              </a:rPr>
              <a:t>Former NASA </a:t>
            </a:r>
          </a:p>
          <a:p>
            <a:pPr algn="ctr" defTabSz="1018229"/>
            <a:r>
              <a:rPr lang="en-US" sz="2000" dirty="0" smtClean="0">
                <a:solidFill>
                  <a:srgbClr val="4481BE"/>
                </a:solidFill>
                <a:latin typeface="Century Gothic"/>
              </a:rPr>
              <a:t>Chief Scientist</a:t>
            </a:r>
          </a:p>
        </p:txBody>
      </p:sp>
      <p:sp>
        <p:nvSpPr>
          <p:cNvPr id="8" name="TextBox 7"/>
          <p:cNvSpPr txBox="1"/>
          <p:nvPr/>
        </p:nvSpPr>
        <p:spPr>
          <a:xfrm>
            <a:off x="914400" y="6405753"/>
            <a:ext cx="7710765" cy="307777"/>
          </a:xfrm>
          <a:prstGeom prst="rect">
            <a:avLst/>
          </a:prstGeom>
          <a:noFill/>
        </p:spPr>
        <p:txBody>
          <a:bodyPr wrap="none" rtlCol="0">
            <a:spAutoFit/>
          </a:bodyPr>
          <a:lstStyle/>
          <a:p>
            <a:pPr>
              <a:defRPr/>
            </a:pPr>
            <a:r>
              <a:rPr lang="en-US" sz="1400" b="1" dirty="0" smtClean="0">
                <a:solidFill>
                  <a:schemeClr val="bg2">
                    <a:lumMod val="85000"/>
                  </a:schemeClr>
                </a:solidFill>
              </a:rPr>
              <a:t>NASA SI Policy:</a:t>
            </a:r>
            <a:r>
              <a:rPr lang="en-US" sz="1400" dirty="0" smtClean="0">
                <a:solidFill>
                  <a:schemeClr val="bg2">
                    <a:lumMod val="85000"/>
                  </a:schemeClr>
                </a:solidFill>
              </a:rPr>
              <a:t> </a:t>
            </a:r>
            <a:r>
              <a:rPr lang="en-US" sz="1400" b="1" dirty="0">
                <a:solidFill>
                  <a:schemeClr val="bg1"/>
                </a:solidFill>
                <a:hlinkClick r:id="rId4"/>
              </a:rPr>
              <a:t>http</a:t>
            </a:r>
            <a:r>
              <a:rPr lang="en-US" sz="1400" b="1" dirty="0" smtClean="0">
                <a:solidFill>
                  <a:schemeClr val="bg1"/>
                </a:solidFill>
                <a:hlinkClick r:id="rId4"/>
              </a:rPr>
              <a:t>://www.nasa.gov/pdf/611201main_NASA_SI_Policy_12_15_11.pdf</a:t>
            </a:r>
            <a:endParaRPr lang="en-US" sz="1400" b="1" dirty="0">
              <a:solidFill>
                <a:schemeClr val="bg1"/>
              </a:solidFill>
              <a:latin typeface="Tw Cen MT" pitchFamily="34" charset="0"/>
            </a:endParaRPr>
          </a:p>
        </p:txBody>
      </p:sp>
    </p:spTree>
    <p:extLst>
      <p:ext uri="{BB962C8B-B14F-4D97-AF65-F5344CB8AC3E}">
        <p14:creationId xmlns:p14="http://schemas.microsoft.com/office/powerpoint/2010/main" val="323100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1524001"/>
          </a:xfrm>
        </p:spPr>
        <p:txBody>
          <a:bodyPr>
            <a:noAutofit/>
          </a:bodyPr>
          <a:lstStyle/>
          <a:p>
            <a:pPr marL="0" indent="0">
              <a:buNone/>
            </a:pPr>
            <a:r>
              <a:rPr lang="en-US" sz="2000" dirty="0">
                <a:solidFill>
                  <a:schemeClr val="accent2"/>
                </a:solidFill>
              </a:rPr>
              <a:t>Often, DEVELOP teams use the terms ‘partner’ and ‘end-user’ interchangeably. However, there are some distinct differences relating to these terms, </a:t>
            </a:r>
            <a:r>
              <a:rPr lang="en-US" sz="2000" dirty="0" smtClean="0">
                <a:solidFill>
                  <a:schemeClr val="accent2"/>
                </a:solidFill>
              </a:rPr>
              <a:t>and </a:t>
            </a:r>
            <a:r>
              <a:rPr lang="en-US" sz="2000" dirty="0">
                <a:solidFill>
                  <a:schemeClr val="accent2"/>
                </a:solidFill>
              </a:rPr>
              <a:t>thus the standardized definitions of typical DEVELOP partners are </a:t>
            </a:r>
            <a:r>
              <a:rPr lang="en-US" sz="2000" dirty="0" smtClean="0">
                <a:solidFill>
                  <a:schemeClr val="accent2"/>
                </a:solidFill>
              </a:rPr>
              <a:t>provided.</a:t>
            </a:r>
          </a:p>
          <a:p>
            <a:pPr marL="0" indent="0">
              <a:buNone/>
            </a:pPr>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pic>
        <p:nvPicPr>
          <p:cNvPr id="1026" name="Picture 2" descr="https://scontent-lga1-1.xx.fbcdn.net/hphotos-xpa1/t31.0-8/10924220_842773212448910_5215081429846032086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8" t="12147" r="4255" b="36232"/>
          <a:stretch/>
        </p:blipFill>
        <p:spPr bwMode="auto">
          <a:xfrm>
            <a:off x="1371600" y="2974731"/>
            <a:ext cx="3352800"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scontent-lga1-1.xx.fbcdn.net/hphotos-xta1/v/t1.0-9/10565100_747914698601429_5753715322047059668_n.jpg?oh=3cb824807a96e3008c1ece76e436fbdb&amp;oe=55C1357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530" y="4344996"/>
            <a:ext cx="271227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scontent-lga1-1.xx.fbcdn.net/hphotos-xap1/l/t31.0-8/1421263_614840858575481_919237336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66" t="17881" r="4040" b="28588"/>
          <a:stretch/>
        </p:blipFill>
        <p:spPr bwMode="auto">
          <a:xfrm>
            <a:off x="4831530" y="2974731"/>
            <a:ext cx="2711979"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s://scontent-lga1-1.xx.fbcdn.net/hphotos-prn2/t31.0-8/859612_495198550539713_784376390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90" t="20229" r="11588" b="19084"/>
          <a:stretch/>
        </p:blipFill>
        <p:spPr bwMode="auto">
          <a:xfrm>
            <a:off x="1371600" y="4344996"/>
            <a:ext cx="335280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6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4876801"/>
          </a:xfrm>
        </p:spPr>
        <p:txBody>
          <a:bodyPr>
            <a:noAutofit/>
          </a:bodyPr>
          <a:lstStyle/>
          <a:p>
            <a:pPr marL="0" indent="0">
              <a:spcAft>
                <a:spcPts val="600"/>
              </a:spcAft>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endParaRPr lang="en-US" sz="1700" b="1" dirty="0">
              <a:solidFill>
                <a:schemeClr val="accent2"/>
              </a:solidFill>
            </a:endParaRPr>
          </a:p>
          <a:p>
            <a:pPr marL="445770" lvl="1" indent="-171450">
              <a:spcBef>
                <a:spcPts val="0"/>
              </a:spcBef>
              <a:buFont typeface="Courier New" panose="02070309020205020404" pitchFamily="49" charset="0"/>
              <a:buChar char="o"/>
            </a:pPr>
            <a:endParaRPr lang="en-US" sz="1000" b="1" dirty="0" smtClean="0">
              <a:solidFill>
                <a:schemeClr val="accent2"/>
              </a:solidFill>
            </a:endParaRPr>
          </a:p>
          <a:p>
            <a:pPr marL="0" lvl="1" indent="0" algn="ctr">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spcAft>
                <a:spcPts val="600"/>
              </a:spcAft>
              <a:buFont typeface="Courier New" panose="02070309020205020404" pitchFamily="49" charset="0"/>
              <a:buChar char="o"/>
            </a:pPr>
            <a:r>
              <a:rPr lang="en-US" sz="1300" b="1" dirty="0">
                <a:solidFill>
                  <a:schemeClr val="accent2"/>
                </a:solidFill>
              </a:rPr>
              <a:t>End-User:</a:t>
            </a:r>
            <a:r>
              <a:rPr lang="en-US" sz="1300" dirty="0">
                <a:solidFill>
                  <a:schemeClr val="accent2"/>
                </a:solidFill>
              </a:rPr>
              <a:t> Organization or individual that receives results and methodologies from DEVELOP (either directly from a DEVELOP project team or through a collaborator/boundary organization) and can </a:t>
            </a:r>
            <a:r>
              <a:rPr lang="en-US" sz="1300" u="sng" dirty="0">
                <a:solidFill>
                  <a:schemeClr val="accent2"/>
                </a:solidFill>
              </a:rPr>
              <a:t>use the project’s products or methodologies to make a decision or policy</a:t>
            </a:r>
            <a:r>
              <a:rPr lang="en-US" sz="1300" dirty="0">
                <a:solidFill>
                  <a:schemeClr val="accent2"/>
                </a:solidFill>
              </a:rPr>
              <a:t>. They may also provide some kind of resources (advising, data, model, software, funding, etc.), but it is not required. </a:t>
            </a:r>
            <a:r>
              <a:rPr lang="en-US" sz="1300" i="1" dirty="0">
                <a:solidFill>
                  <a:schemeClr val="accent2"/>
                </a:solidFill>
              </a:rPr>
              <a:t>Ex. The Texas Forest Service’s Predictive Services that can use the products/methodologies from the DEVELOP project in their risk mapping creation.</a:t>
            </a:r>
            <a:endParaRPr lang="en-US" sz="1300" b="1" dirty="0">
              <a:solidFill>
                <a:schemeClr val="accent2"/>
              </a:solidFill>
            </a:endParaRPr>
          </a:p>
          <a:p>
            <a:pPr marL="285750" lvl="1" indent="-171450">
              <a:spcAft>
                <a:spcPts val="600"/>
              </a:spcAft>
              <a:buFont typeface="Courier New" panose="02070309020205020404" pitchFamily="49" charset="0"/>
              <a:buChar char="o"/>
            </a:pPr>
            <a:r>
              <a:rPr lang="en-US" sz="1300" b="1" dirty="0" smtClean="0">
                <a:solidFill>
                  <a:schemeClr val="accent2"/>
                </a:solidFill>
              </a:rPr>
              <a:t>Collaborator</a:t>
            </a:r>
            <a:r>
              <a:rPr lang="en-US" sz="1300" b="1" dirty="0">
                <a:solidFill>
                  <a:schemeClr val="accent2"/>
                </a:solidFill>
              </a:rPr>
              <a:t>: </a:t>
            </a:r>
            <a:r>
              <a:rPr lang="en-US" sz="1300" dirty="0">
                <a:solidFill>
                  <a:schemeClr val="accent2"/>
                </a:solidFill>
              </a:rPr>
              <a:t>Organization or individual that works directly with a DEVELOP project team and provides some kind of leveraged resource (advising, data, model, software, funding, etc.), but are </a:t>
            </a:r>
            <a:r>
              <a:rPr lang="en-US" sz="1300" u="sng" dirty="0">
                <a:solidFill>
                  <a:schemeClr val="accent2"/>
                </a:solidFill>
              </a:rPr>
              <a:t>not actually using the project’s products or methodologies to make a decision or policy</a:t>
            </a:r>
            <a:r>
              <a:rPr lang="en-US" sz="1300" dirty="0">
                <a:solidFill>
                  <a:schemeClr val="accent2"/>
                </a:solidFill>
              </a:rPr>
              <a:t>. </a:t>
            </a:r>
            <a:r>
              <a:rPr lang="en-US" sz="1300" i="1" dirty="0">
                <a:solidFill>
                  <a:schemeClr val="accent2"/>
                </a:solidFill>
              </a:rPr>
              <a:t>Ex. A researcher from a university who provides a team with an ancillary dataset to validate their results.</a:t>
            </a:r>
          </a:p>
          <a:p>
            <a:pPr marL="285750" lvl="1" indent="-171450">
              <a:spcAft>
                <a:spcPts val="600"/>
              </a:spcAft>
              <a:buFont typeface="Courier New" panose="02070309020205020404" pitchFamily="49" charset="0"/>
              <a:buChar char="o"/>
            </a:pPr>
            <a:r>
              <a:rPr lang="en-US" sz="1300" b="1" dirty="0" smtClean="0">
                <a:solidFill>
                  <a:schemeClr val="accent2"/>
                </a:solidFill>
              </a:rPr>
              <a:t>Boundary Organization:</a:t>
            </a:r>
            <a:r>
              <a:rPr lang="en-US" sz="1300" dirty="0" smtClean="0">
                <a:solidFill>
                  <a:schemeClr val="accent2"/>
                </a:solidFill>
              </a:rPr>
              <a:t> Organization or individual that disseminates the project’s results to other end-users, decision makers, policy-makers, etc. The Applied Sciences Program defines a boundary organization as “an organization outside of your own that broadens your reach across the boundary into the operational domain (i.e. policymakers, decision makers, and other key stakeholders).” </a:t>
            </a:r>
            <a:r>
              <a:rPr lang="en-US" sz="1300" i="1" dirty="0" smtClean="0">
                <a:solidFill>
                  <a:schemeClr val="accent2"/>
                </a:solidFill>
              </a:rPr>
              <a:t>Ex. The Smithsonian Conservation Biology Institute works with local groups in Myanmar and helped DEVELOP disseminate results from the Myanmar Ecological Forecasting project to those in-country groups.</a:t>
            </a:r>
            <a:endParaRPr lang="en-US" sz="13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Tree>
    <p:extLst>
      <p:ext uri="{BB962C8B-B14F-4D97-AF65-F5344CB8AC3E}">
        <p14:creationId xmlns:p14="http://schemas.microsoft.com/office/powerpoint/2010/main" val="34267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2999"/>
          </a:xfrm>
        </p:spPr>
        <p:txBody>
          <a:bodyPr>
            <a:normAutofit fontScale="92500" lnSpcReduction="20000"/>
          </a:bodyPr>
          <a:lstStyle/>
          <a:p>
            <a:pPr marL="0" indent="0">
              <a:buNone/>
            </a:pPr>
            <a:r>
              <a:rPr lang="en-US" sz="1900" dirty="0" smtClean="0">
                <a:solidFill>
                  <a:schemeClr val="accent2"/>
                </a:solidFill>
              </a:rPr>
              <a:t>A </a:t>
            </a:r>
            <a:r>
              <a:rPr lang="en-US" sz="1900" dirty="0">
                <a:solidFill>
                  <a:schemeClr val="accent2"/>
                </a:solidFill>
              </a:rPr>
              <a:t>cornerstone of DEVELOP projects is the engagement of </a:t>
            </a:r>
            <a:r>
              <a:rPr lang="en-US" sz="1900" dirty="0" smtClean="0">
                <a:solidFill>
                  <a:schemeClr val="accent2"/>
                </a:solidFill>
              </a:rPr>
              <a:t>management and </a:t>
            </a:r>
            <a:r>
              <a:rPr lang="en-US" sz="1900" dirty="0">
                <a:solidFill>
                  <a:schemeClr val="accent2"/>
                </a:solidFill>
              </a:rPr>
              <a:t>policy makers who can benefit from the integration of NASA Earth observations in their decision making process. All DEVELOP projects strive to engage at least one decision-making organization to hand off project results and methodologies to</a:t>
            </a:r>
            <a:r>
              <a:rPr lang="en-US" sz="1900" dirty="0" smtClean="0">
                <a:solidFill>
                  <a:schemeClr val="accent2"/>
                </a:solidFill>
              </a:rPr>
              <a:t>.</a:t>
            </a:r>
          </a:p>
          <a:p>
            <a:pPr marL="0" indent="0">
              <a:buNone/>
            </a:pPr>
            <a:endParaRPr lang="en-US" sz="1900" dirty="0" smtClean="0">
              <a:solidFill>
                <a:schemeClr val="accent2"/>
              </a:solidFill>
            </a:endParaRPr>
          </a:p>
          <a:p>
            <a:pPr marL="0" indent="0">
              <a:buNone/>
            </a:pPr>
            <a:r>
              <a:rPr lang="en-US" sz="1900" dirty="0" smtClean="0">
                <a:solidFill>
                  <a:schemeClr val="accent2"/>
                </a:solidFill>
              </a:rPr>
              <a:t>The FY15 </a:t>
            </a:r>
            <a:r>
              <a:rPr lang="en-US" sz="1900" dirty="0">
                <a:solidFill>
                  <a:schemeClr val="accent2"/>
                </a:solidFill>
              </a:rPr>
              <a:t>Project Coordination </a:t>
            </a:r>
            <a:r>
              <a:rPr lang="en-US" sz="1900" dirty="0" smtClean="0">
                <a:solidFill>
                  <a:schemeClr val="accent2"/>
                </a:solidFill>
              </a:rPr>
              <a:t>Fellows are creating a </a:t>
            </a:r>
            <a:r>
              <a:rPr lang="en-US" sz="1900" dirty="0">
                <a:solidFill>
                  <a:schemeClr val="accent2"/>
                </a:solidFill>
              </a:rPr>
              <a:t>DEVELOP Partner Engagement </a:t>
            </a:r>
            <a:r>
              <a:rPr lang="en-US" sz="1900" dirty="0" smtClean="0">
                <a:solidFill>
                  <a:schemeClr val="accent2"/>
                </a:solidFill>
              </a:rPr>
              <a:t>Manual to further bolster this process.</a:t>
            </a:r>
            <a:endParaRPr lang="en-US" sz="1900" dirty="0">
              <a:solidFill>
                <a:schemeClr val="accent2"/>
              </a:solidFill>
            </a:endParaRPr>
          </a:p>
          <a:p>
            <a:endParaRPr lang="en-US" sz="1700" dirty="0" smtClean="0">
              <a:solidFill>
                <a:schemeClr val="accent2"/>
              </a:solidFill>
            </a:endParaRPr>
          </a:p>
          <a:p>
            <a:endParaRPr lang="en-US" sz="1700" dirty="0" smtClean="0">
              <a:solidFill>
                <a:schemeClr val="accent2"/>
              </a:solidFill>
            </a:endParaRPr>
          </a:p>
          <a:p>
            <a:pPr marL="0" indent="0">
              <a:spcBef>
                <a:spcPts val="0"/>
              </a:spcBef>
              <a:buNone/>
            </a:pPr>
            <a:r>
              <a:rPr lang="en-US" sz="1900" b="1" dirty="0" smtClean="0">
                <a:solidFill>
                  <a:schemeClr val="accent2"/>
                </a:solidFill>
              </a:rPr>
              <a:t>Communication  Strategies Commonly Employed:</a:t>
            </a: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pPr marL="0" indent="0" algn="ctr">
              <a:buNone/>
            </a:pPr>
            <a:r>
              <a:rPr lang="en-US" sz="1900" i="1" dirty="0" smtClean="0">
                <a:solidFill>
                  <a:schemeClr val="accent2"/>
                </a:solidFill>
              </a:rPr>
              <a:t>Open communication lines with your partners, see what their needs and meeting abilities are, devise a plan, then be flexible!</a:t>
            </a:r>
          </a:p>
          <a:p>
            <a:pPr marL="0" indent="0">
              <a:buNone/>
            </a:pPr>
            <a:endParaRPr lang="en-US" sz="1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Engagement &amp; Communication</a:t>
            </a:r>
            <a:endParaRPr lang="en-US" b="1" dirty="0">
              <a:solidFill>
                <a:schemeClr val="accent3"/>
              </a:solidFill>
            </a:endParaRPr>
          </a:p>
        </p:txBody>
      </p:sp>
      <p:pic>
        <p:nvPicPr>
          <p:cNvPr id="4" name="Picture 3" descr="4193452818_decbf9b6da.jpg"/>
          <p:cNvPicPr>
            <a:picLocks noChangeAspect="1"/>
          </p:cNvPicPr>
          <p:nvPr/>
        </p:nvPicPr>
        <p:blipFill>
          <a:blip r:embed="rId2" cstate="print"/>
          <a:stretch>
            <a:fillRect/>
          </a:stretch>
        </p:blipFill>
        <p:spPr>
          <a:xfrm>
            <a:off x="6147148" y="3783904"/>
            <a:ext cx="2645918" cy="1762182"/>
          </a:xfrm>
          <a:prstGeom prst="rect">
            <a:avLst/>
          </a:prstGeom>
        </p:spPr>
      </p:pic>
      <p:sp>
        <p:nvSpPr>
          <p:cNvPr id="5" name="Rectangle 4"/>
          <p:cNvSpPr/>
          <p:nvPr/>
        </p:nvSpPr>
        <p:spPr>
          <a:xfrm>
            <a:off x="685800" y="4141940"/>
            <a:ext cx="4724400" cy="1338828"/>
          </a:xfrm>
          <a:prstGeom prst="rect">
            <a:avLst/>
          </a:prstGeom>
        </p:spPr>
        <p:txBody>
          <a:bodyPr wrap="square">
            <a:spAutoFit/>
          </a:bodyPr>
          <a:lstStyle/>
          <a:p>
            <a:pPr marL="228600" lvl="0" indent="-228600">
              <a:lnSpc>
                <a:spcPct val="90000"/>
              </a:lnSpc>
              <a:buFont typeface="Arial" panose="020B0604020202020204" pitchFamily="34" charset="0"/>
              <a:buChar char="•"/>
            </a:pPr>
            <a:r>
              <a:rPr lang="en-US" dirty="0" smtClean="0">
                <a:solidFill>
                  <a:schemeClr val="accent2"/>
                </a:solidFill>
              </a:rPr>
              <a:t>Team-Partner greeting telecon during the first or second week</a:t>
            </a:r>
          </a:p>
          <a:p>
            <a:pPr marL="228600" lvl="0" indent="-228600">
              <a:lnSpc>
                <a:spcPct val="90000"/>
              </a:lnSpc>
              <a:buFont typeface="Arial" panose="020B0604020202020204" pitchFamily="34" charset="0"/>
              <a:buChar char="•"/>
            </a:pPr>
            <a:r>
              <a:rPr lang="en-US" dirty="0" smtClean="0">
                <a:solidFill>
                  <a:schemeClr val="accent2"/>
                </a:solidFill>
              </a:rPr>
              <a:t>Weekly or bi-weekly telecons &amp; emails with status updates</a:t>
            </a:r>
          </a:p>
          <a:p>
            <a:pPr marL="228600" lvl="0" indent="-228600">
              <a:lnSpc>
                <a:spcPct val="90000"/>
              </a:lnSpc>
              <a:buFont typeface="Arial" panose="020B0604020202020204" pitchFamily="34" charset="0"/>
              <a:buChar char="•"/>
            </a:pPr>
            <a:r>
              <a:rPr lang="en-US" dirty="0" smtClean="0">
                <a:solidFill>
                  <a:schemeClr val="accent2"/>
                </a:solidFill>
              </a:rPr>
              <a:t>Hand-off event at the end of the term</a:t>
            </a:r>
            <a:endParaRPr lang="en-US" sz="1600" dirty="0" smtClean="0">
              <a:solidFill>
                <a:schemeClr val="accent2"/>
              </a:solidFill>
            </a:endParaRPr>
          </a:p>
        </p:txBody>
      </p:sp>
    </p:spTree>
    <p:extLst>
      <p:ext uri="{BB962C8B-B14F-4D97-AF65-F5344CB8AC3E}">
        <p14:creationId xmlns:p14="http://schemas.microsoft.com/office/powerpoint/2010/main" val="163728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800601"/>
          </a:xfrm>
        </p:spPr>
        <p:txBody>
          <a:bodyPr>
            <a:normAutofit fontScale="77500" lnSpcReduction="20000"/>
          </a:bodyPr>
          <a:lstStyle/>
          <a:p>
            <a:pPr marL="285750" indent="-285750">
              <a:spcAft>
                <a:spcPts val="600"/>
              </a:spcAft>
              <a:buFont typeface="Wingdings" panose="05000000000000000000" pitchFamily="2" charset="2"/>
              <a:buChar char="ü"/>
            </a:pPr>
            <a:r>
              <a:rPr lang="en-US" sz="2000" dirty="0" smtClean="0">
                <a:solidFill>
                  <a:schemeClr val="accent2"/>
                </a:solidFill>
              </a:rPr>
              <a:t>Ensure professionalism in all interactions - you are representing yourself, your team, your advisors, your node, DEVELOP, Applied Sciences, and NASA!</a:t>
            </a:r>
          </a:p>
          <a:p>
            <a:pPr marL="285750" indent="-285750">
              <a:spcAft>
                <a:spcPts val="600"/>
              </a:spcAft>
              <a:buFont typeface="Wingdings" panose="05000000000000000000" pitchFamily="2" charset="2"/>
              <a:buChar char="ü"/>
            </a:pPr>
            <a:r>
              <a:rPr lang="en-US" sz="2000" dirty="0" smtClean="0">
                <a:solidFill>
                  <a:schemeClr val="accent2"/>
                </a:solidFill>
              </a:rPr>
              <a:t>Have a plan and schedule.</a:t>
            </a:r>
          </a:p>
          <a:p>
            <a:pPr marL="285750" indent="-285750">
              <a:spcAft>
                <a:spcPts val="600"/>
              </a:spcAft>
              <a:buFont typeface="Wingdings" panose="05000000000000000000" pitchFamily="2" charset="2"/>
              <a:buChar char="ü"/>
            </a:pPr>
            <a:r>
              <a:rPr lang="en-US" sz="2000" dirty="0" smtClean="0">
                <a:solidFill>
                  <a:schemeClr val="accent2"/>
                </a:solidFill>
              </a:rPr>
              <a:t>Be realistic in what you promise and the expectations of the partner, in fact don’t “promise” anything, but ensure the plan you are working to is clear and that there is a healthy understanding of challenges and potential obstacles/risks.</a:t>
            </a:r>
          </a:p>
          <a:p>
            <a:pPr marL="285750" indent="-285750">
              <a:spcAft>
                <a:spcPts val="600"/>
              </a:spcAft>
              <a:buFont typeface="Wingdings" panose="05000000000000000000" pitchFamily="2" charset="2"/>
              <a:buChar char="ü"/>
            </a:pPr>
            <a:r>
              <a:rPr lang="en-US" sz="2000" dirty="0" smtClean="0">
                <a:solidFill>
                  <a:schemeClr val="accent2"/>
                </a:solidFill>
              </a:rPr>
              <a:t>Keep in mind the limitations of resolution (spatial and temporal) of NASA data and work within them.</a:t>
            </a:r>
          </a:p>
          <a:p>
            <a:pPr marL="285750" indent="-285750">
              <a:spcAft>
                <a:spcPts val="600"/>
              </a:spcAft>
              <a:buFont typeface="Wingdings" panose="05000000000000000000" pitchFamily="2" charset="2"/>
              <a:buChar char="ü"/>
            </a:pPr>
            <a:r>
              <a:rPr lang="en-US" sz="2000" dirty="0" smtClean="0">
                <a:solidFill>
                  <a:schemeClr val="accent2"/>
                </a:solidFill>
              </a:rPr>
              <a:t>Understand the partner’s needs - what kind of data/tools are useful, what software do they have access to, what tutorials or products would be helpful?</a:t>
            </a:r>
          </a:p>
          <a:p>
            <a:pPr marL="285750" indent="-285750">
              <a:spcAft>
                <a:spcPts val="600"/>
              </a:spcAft>
              <a:buFont typeface="Wingdings" panose="05000000000000000000" pitchFamily="2" charset="2"/>
              <a:buChar char="ü"/>
            </a:pPr>
            <a:r>
              <a:rPr lang="en-US" sz="2000" dirty="0" smtClean="0">
                <a:solidFill>
                  <a:schemeClr val="accent2"/>
                </a:solidFill>
              </a:rPr>
              <a:t>Keep communication lines open and ensure the team follows through. Generally speaking, the Project Lead should be the POC for communicating with a partner unless it is specifically delegated to another team member.</a:t>
            </a:r>
          </a:p>
          <a:p>
            <a:pPr marL="285750" indent="-285750">
              <a:spcAft>
                <a:spcPts val="600"/>
              </a:spcAft>
              <a:buFont typeface="Wingdings" panose="05000000000000000000" pitchFamily="2" charset="2"/>
              <a:buChar char="ü"/>
            </a:pPr>
            <a:r>
              <a:rPr lang="en-US" sz="2000" dirty="0" smtClean="0">
                <a:solidFill>
                  <a:schemeClr val="accent2"/>
                </a:solidFill>
              </a:rPr>
              <a:t>All emails to partners should be approved by the Center Lead and you should cc the Center Lead always.</a:t>
            </a:r>
          </a:p>
          <a:p>
            <a:pPr marL="285750" indent="-285750">
              <a:spcAft>
                <a:spcPts val="600"/>
              </a:spcAft>
              <a:buFont typeface="Wingdings" panose="05000000000000000000" pitchFamily="2" charset="2"/>
              <a:buChar char="ü"/>
            </a:pPr>
            <a:r>
              <a:rPr lang="en-US" sz="2000" dirty="0" smtClean="0">
                <a:solidFill>
                  <a:schemeClr val="accent2"/>
                </a:solidFill>
              </a:rPr>
              <a:t>Include your project’s Science Advisor in partner communication as much as is possible per your advisor’s availability</a:t>
            </a:r>
          </a:p>
          <a:p>
            <a:endParaRPr lang="en-US" sz="2000" dirty="0" smtClean="0">
              <a:solidFill>
                <a:schemeClr val="accent2"/>
              </a:solidFill>
            </a:endParaRPr>
          </a:p>
          <a:p>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Checklist: Working with Partners</a:t>
            </a:r>
            <a:endParaRPr lang="en-US" b="1" dirty="0">
              <a:solidFill>
                <a:schemeClr val="accent3"/>
              </a:solidFill>
            </a:endParaRPr>
          </a:p>
        </p:txBody>
      </p:sp>
    </p:spTree>
    <p:extLst>
      <p:ext uri="{BB962C8B-B14F-4D97-AF65-F5344CB8AC3E}">
        <p14:creationId xmlns:p14="http://schemas.microsoft.com/office/powerpoint/2010/main" val="331837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648200"/>
          </a:xfrm>
        </p:spPr>
        <p:txBody>
          <a:bodyPr>
            <a:noAutofit/>
          </a:bodyPr>
          <a:lstStyle/>
          <a:p>
            <a:pPr marL="0" indent="0">
              <a:buNone/>
            </a:pPr>
            <a:r>
              <a:rPr lang="en-US" sz="1700" dirty="0" smtClean="0">
                <a:solidFill>
                  <a:schemeClr val="accent2"/>
                </a:solidFill>
              </a:rPr>
              <a:t>A Pre-Project Partner Form was sent out before the term to gather information about partner needs and expectations. </a:t>
            </a:r>
            <a:r>
              <a:rPr lang="en-US" sz="1700" dirty="0">
                <a:solidFill>
                  <a:schemeClr val="accent2"/>
                </a:solidFill>
              </a:rPr>
              <a:t>A </a:t>
            </a:r>
            <a:r>
              <a:rPr lang="en-US" sz="1700" dirty="0" smtClean="0">
                <a:solidFill>
                  <a:schemeClr val="accent2"/>
                </a:solidFill>
              </a:rPr>
              <a:t>Post-Project </a:t>
            </a:r>
            <a:r>
              <a:rPr lang="en-US" sz="1700" dirty="0">
                <a:solidFill>
                  <a:schemeClr val="accent2"/>
                </a:solidFill>
              </a:rPr>
              <a:t>Partner Form will </a:t>
            </a:r>
            <a:r>
              <a:rPr lang="en-US" sz="1700" dirty="0" smtClean="0">
                <a:solidFill>
                  <a:schemeClr val="accent2"/>
                </a:solidFill>
              </a:rPr>
              <a:t>follow the completion of the term to collect information regarding the perceptions of success of collaborating with DEVELOP.</a:t>
            </a:r>
          </a:p>
          <a:p>
            <a:pPr marL="0" indent="0">
              <a:buNone/>
            </a:pPr>
            <a:endParaRPr lang="en-US" sz="1300" dirty="0" smtClean="0">
              <a:solidFill>
                <a:schemeClr val="accent2"/>
              </a:solidFill>
            </a:endParaRPr>
          </a:p>
          <a:p>
            <a:pPr marL="499745" lvl="1" indent="-225425"/>
            <a:r>
              <a:rPr lang="en-US" sz="1500" dirty="0" smtClean="0">
                <a:solidFill>
                  <a:schemeClr val="accent2"/>
                </a:solidFill>
              </a:rPr>
              <a:t>Were the project results and methodologies useful? </a:t>
            </a:r>
          </a:p>
          <a:p>
            <a:pPr marL="499745" lvl="1" indent="-225425"/>
            <a:r>
              <a:rPr lang="en-US" sz="1500" dirty="0" smtClean="0">
                <a:solidFill>
                  <a:schemeClr val="accent2"/>
                </a:solidFill>
              </a:rPr>
              <a:t>Was the experience a good one? </a:t>
            </a:r>
          </a:p>
          <a:p>
            <a:pPr marL="499745" lvl="1" indent="-225425"/>
            <a:r>
              <a:rPr lang="en-US" sz="1500" dirty="0" smtClean="0">
                <a:solidFill>
                  <a:schemeClr val="accent2"/>
                </a:solidFill>
              </a:rPr>
              <a:t>Is the partner using the results or methodologies in their decision-making process?</a:t>
            </a:r>
          </a:p>
          <a:p>
            <a:pPr marL="0" indent="0">
              <a:buNone/>
            </a:pPr>
            <a:endParaRPr lang="en-US" sz="1300" dirty="0" smtClean="0">
              <a:solidFill>
                <a:schemeClr val="accent2"/>
              </a:solidFill>
            </a:endParaRPr>
          </a:p>
          <a:p>
            <a:pPr marL="0" indent="0">
              <a:buNone/>
            </a:pPr>
            <a:r>
              <a:rPr lang="en-US" sz="1700" b="1" dirty="0" smtClean="0">
                <a:solidFill>
                  <a:schemeClr val="accent2"/>
                </a:solidFill>
              </a:rPr>
              <a:t>Timeline:</a:t>
            </a:r>
            <a:r>
              <a:rPr lang="en-US" sz="1700" dirty="0" smtClean="0">
                <a:solidFill>
                  <a:schemeClr val="accent2"/>
                </a:solidFill>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pPr marL="0" indent="0">
              <a:buNone/>
            </a:pPr>
            <a:endParaRPr lang="en-US" sz="1300" dirty="0" smtClean="0">
              <a:solidFill>
                <a:schemeClr val="accent2"/>
              </a:solidFill>
            </a:endParaRPr>
          </a:p>
          <a:p>
            <a:pPr marL="0" indent="0">
              <a:buNone/>
            </a:pPr>
            <a:r>
              <a:rPr lang="en-US" sz="1700" b="1" dirty="0" smtClean="0">
                <a:solidFill>
                  <a:schemeClr val="accent2"/>
                </a:solidFill>
              </a:rPr>
              <a:t>Please communicate to your partners that DEVELOP will stay in touch and send a brief survey at the end of the project’s final term.</a:t>
            </a:r>
            <a:endParaRPr lang="en-US" sz="17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 and Post-Project Partner Forms</a:t>
            </a:r>
            <a:endParaRPr lang="en-US" b="1" dirty="0">
              <a:solidFill>
                <a:schemeClr val="accent3"/>
              </a:solidFill>
            </a:endParaRPr>
          </a:p>
        </p:txBody>
      </p:sp>
    </p:spTree>
    <p:extLst>
      <p:ext uri="{BB962C8B-B14F-4D97-AF65-F5344CB8AC3E}">
        <p14:creationId xmlns:p14="http://schemas.microsoft.com/office/powerpoint/2010/main" val="404683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20369"/>
            <a:ext cx="8401050" cy="5209031"/>
          </a:xfrm>
        </p:spPr>
        <p:txBody>
          <a:bodyPr>
            <a:noAutofit/>
          </a:bodyPr>
          <a:lstStyle/>
          <a:p>
            <a:pPr marL="0" indent="0">
              <a:spcAft>
                <a:spcPts val="600"/>
              </a:spcAft>
              <a:buNone/>
            </a:pPr>
            <a:r>
              <a:rPr lang="en-US" sz="1600" dirty="0" smtClean="0">
                <a:solidFill>
                  <a:schemeClr val="accent2"/>
                </a:solidFill>
              </a:rPr>
              <a:t>Prepare for your first team communication with your partner by compiling questions relating to the following areas. Discuss this with CLs, look at responses to the pre-project form, and build off previous conversations with the partner. The following questions can guide you in understanding your partner’s needs:</a:t>
            </a:r>
          </a:p>
          <a:p>
            <a:pPr marL="0" indent="0">
              <a:spcBef>
                <a:spcPts val="0"/>
              </a:spcBef>
              <a:buNone/>
            </a:pPr>
            <a:endParaRPr lang="en-US" sz="1200" dirty="0" smtClean="0">
              <a:solidFill>
                <a:schemeClr val="accent2"/>
              </a:solidFill>
            </a:endParaRPr>
          </a:p>
          <a:p>
            <a:pPr>
              <a:spcBef>
                <a:spcPts val="0"/>
              </a:spcBef>
              <a:buNone/>
            </a:pPr>
            <a:r>
              <a:rPr lang="en-US" sz="1800" b="1" u="sng" dirty="0" smtClean="0">
                <a:solidFill>
                  <a:schemeClr val="accent2"/>
                </a:solidFill>
              </a:rPr>
              <a:t>C</a:t>
            </a:r>
            <a:r>
              <a:rPr lang="en-US" sz="1600" b="1" u="sng" dirty="0" smtClean="0">
                <a:solidFill>
                  <a:schemeClr val="accent2"/>
                </a:solidFill>
              </a:rPr>
              <a:t>ommunity Concern or Policy</a:t>
            </a:r>
            <a:endParaRPr lang="en-US" sz="1800" b="1" dirty="0" smtClean="0">
              <a:solidFill>
                <a:schemeClr val="accent2"/>
              </a:solidFill>
            </a:endParaRPr>
          </a:p>
          <a:p>
            <a:pPr>
              <a:spcBef>
                <a:spcPts val="0"/>
              </a:spcBef>
            </a:pPr>
            <a:r>
              <a:rPr lang="en-US" sz="1400" dirty="0" smtClean="0">
                <a:solidFill>
                  <a:schemeClr val="accent2"/>
                </a:solidFill>
              </a:rPr>
              <a:t>Background, current policies, and upcoming/ongoing decisions relating to the issue at hand</a:t>
            </a:r>
          </a:p>
          <a:p>
            <a:pPr>
              <a:spcBef>
                <a:spcPts val="0"/>
              </a:spcBef>
            </a:pPr>
            <a:r>
              <a:rPr lang="en-US" sz="1400" dirty="0" smtClean="0">
                <a:solidFill>
                  <a:schemeClr val="accent2"/>
                </a:solidFill>
              </a:rPr>
              <a:t>Economic impact (ex. cost of fighting a wildfire or drought impacts to crops in a region)</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Technology</a:t>
            </a:r>
            <a:endParaRPr lang="en-US" sz="1600" b="1" dirty="0" smtClean="0">
              <a:solidFill>
                <a:schemeClr val="accent2"/>
              </a:solidFill>
            </a:endParaRPr>
          </a:p>
          <a:p>
            <a:pPr>
              <a:spcBef>
                <a:spcPts val="0"/>
              </a:spcBef>
            </a:pPr>
            <a:r>
              <a:rPr lang="en-US" sz="1400" dirty="0" smtClean="0">
                <a:solidFill>
                  <a:schemeClr val="accent2"/>
                </a:solidFill>
              </a:rPr>
              <a:t>Do they currently use GIS and/or remote sensing?</a:t>
            </a:r>
          </a:p>
          <a:p>
            <a:pPr>
              <a:spcBef>
                <a:spcPts val="0"/>
              </a:spcBef>
            </a:pPr>
            <a:r>
              <a:rPr lang="en-US" sz="1400" dirty="0" smtClean="0">
                <a:solidFill>
                  <a:schemeClr val="accent2"/>
                </a:solidFill>
              </a:rPr>
              <a:t>What data types are they familiar with? </a:t>
            </a:r>
          </a:p>
          <a:p>
            <a:pPr>
              <a:spcBef>
                <a:spcPts val="0"/>
              </a:spcBef>
            </a:pPr>
            <a:r>
              <a:rPr lang="en-US" sz="1400" dirty="0" smtClean="0">
                <a:solidFill>
                  <a:schemeClr val="accent2"/>
                </a:solidFill>
              </a:rPr>
              <a:t>Do they have access to Arc/ENVI/</a:t>
            </a:r>
            <a:r>
              <a:rPr lang="en-US" sz="1400" dirty="0" err="1" smtClean="0">
                <a:solidFill>
                  <a:schemeClr val="accent2"/>
                </a:solidFill>
              </a:rPr>
              <a:t>Matlab</a:t>
            </a:r>
            <a:r>
              <a:rPr lang="en-US" sz="1400" dirty="0" smtClean="0">
                <a:solidFill>
                  <a:schemeClr val="accent2"/>
                </a:solidFill>
              </a:rPr>
              <a:t>/etc. or whatever software you will use? If not, would they be able to purchase it? (this can guide the team’s use of open source software)</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Partnership and Transition</a:t>
            </a:r>
            <a:endParaRPr lang="en-US" sz="1600" b="1" dirty="0" smtClean="0">
              <a:solidFill>
                <a:schemeClr val="accent2"/>
              </a:solidFill>
            </a:endParaRPr>
          </a:p>
          <a:p>
            <a:pPr>
              <a:spcBef>
                <a:spcPts val="0"/>
              </a:spcBef>
            </a:pPr>
            <a:r>
              <a:rPr lang="en-US" sz="1400" dirty="0" smtClean="0">
                <a:solidFill>
                  <a:schemeClr val="accent2"/>
                </a:solidFill>
              </a:rPr>
              <a:t>Clarify expected level of involvement - how much can the partner interact with the team?</a:t>
            </a:r>
          </a:p>
          <a:p>
            <a:pPr>
              <a:spcBef>
                <a:spcPts val="0"/>
              </a:spcBef>
            </a:pPr>
            <a:r>
              <a:rPr lang="en-US" sz="1400" dirty="0" smtClean="0">
                <a:solidFill>
                  <a:schemeClr val="accent2"/>
                </a:solidFill>
              </a:rPr>
              <a:t>What organizations do they partner with?</a:t>
            </a:r>
          </a:p>
          <a:p>
            <a:pPr>
              <a:spcBef>
                <a:spcPts val="0"/>
              </a:spcBef>
            </a:pPr>
            <a:r>
              <a:rPr lang="en-US" sz="1400" dirty="0" smtClean="0">
                <a:solidFill>
                  <a:schemeClr val="accent2"/>
                </a:solidFill>
              </a:rPr>
              <a:t>What tutorials would be of use? What format should end-products be in to be useful?</a:t>
            </a:r>
          </a:p>
          <a:p>
            <a:pPr>
              <a:spcBef>
                <a:spcPts val="0"/>
              </a:spcBef>
            </a:pPr>
            <a:r>
              <a:rPr lang="en-US" sz="1400" dirty="0" smtClean="0">
                <a:solidFill>
                  <a:schemeClr val="accent2"/>
                </a:solidFill>
              </a:rPr>
              <a:t>What is the best transition approach? Email, telecon, </a:t>
            </a:r>
            <a:r>
              <a:rPr lang="en-US" sz="1400" dirty="0" err="1" smtClean="0">
                <a:solidFill>
                  <a:schemeClr val="accent2"/>
                </a:solidFill>
              </a:rPr>
              <a:t>videocon</a:t>
            </a:r>
            <a:r>
              <a:rPr lang="en-US" sz="1400" dirty="0" smtClean="0">
                <a:solidFill>
                  <a:schemeClr val="accent2"/>
                </a:solidFill>
              </a:rPr>
              <a:t>, in-person (consider distance for this one - if you’re 3000 miles apart choose a different option unless the partner can fund)</a:t>
            </a:r>
          </a:p>
        </p:txBody>
      </p:sp>
      <p:sp>
        <p:nvSpPr>
          <p:cNvPr id="3" name="Title 2"/>
          <p:cNvSpPr>
            <a:spLocks noGrp="1"/>
          </p:cNvSpPr>
          <p:nvPr>
            <p:ph type="title"/>
          </p:nvPr>
        </p:nvSpPr>
        <p:spPr/>
        <p:txBody>
          <a:bodyPr>
            <a:normAutofit/>
          </a:bodyPr>
          <a:lstStyle/>
          <a:p>
            <a:r>
              <a:rPr lang="en-US" b="1" dirty="0" smtClean="0">
                <a:solidFill>
                  <a:schemeClr val="accent3"/>
                </a:solidFill>
              </a:rPr>
              <a:t>Understanding Partner Needs</a:t>
            </a:r>
            <a:endParaRPr lang="en-US" b="1" dirty="0">
              <a:solidFill>
                <a:schemeClr val="accent3"/>
              </a:solidFill>
            </a:endParaRPr>
          </a:p>
        </p:txBody>
      </p:sp>
    </p:spTree>
    <p:extLst>
      <p:ext uri="{BB962C8B-B14F-4D97-AF65-F5344CB8AC3E}">
        <p14:creationId xmlns:p14="http://schemas.microsoft.com/office/powerpoint/2010/main" val="327988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FY2015 </a:t>
            </a:r>
            <a:r>
              <a:rPr lang="en-US" b="1" dirty="0">
                <a:solidFill>
                  <a:schemeClr val="accent3"/>
                </a:solidFill>
              </a:rPr>
              <a:t>Project Stats</a:t>
            </a:r>
          </a:p>
        </p:txBody>
      </p:sp>
      <p:pic>
        <p:nvPicPr>
          <p:cNvPr id="12" name="Picture 4" descr="C:\Users\lamaynar\Pictures\DEVELOP\2013\2013 Fall Closeout\develop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0323" y="3799895"/>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22041" y="1333500"/>
            <a:ext cx="2260011" cy="1828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4" name="Picture 2"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00474" y="1995242"/>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5075" y="2847562"/>
            <a:ext cx="2280454" cy="1522709"/>
          </a:xfrm>
          <a:prstGeom prst="rect">
            <a:avLst/>
          </a:prstGeom>
          <a:ln w="9525">
            <a:solidFill>
              <a:schemeClr val="tx1"/>
            </a:solidFill>
          </a:ln>
          <a:effectLst>
            <a:outerShdw blurRad="50800" dist="38100" dir="2700000" algn="tl" rotWithShape="0">
              <a:prstClr val="black">
                <a:alpha val="40000"/>
              </a:prstClr>
            </a:outerShdw>
          </a:effectLst>
        </p:spPr>
      </p:pic>
      <p:pic>
        <p:nvPicPr>
          <p:cNvPr id="16" name="Picture 10"/>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08026" y="4079616"/>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83445" y="1371600"/>
            <a:ext cx="3355105" cy="1545633"/>
            <a:chOff x="426320" y="1600200"/>
            <a:chExt cx="3475924" cy="1545633"/>
          </a:xfrm>
        </p:grpSpPr>
        <p:sp>
          <p:nvSpPr>
            <p:cNvPr id="18" name="Rectangle 17"/>
            <p:cNvSpPr/>
            <p:nvPr/>
          </p:nvSpPr>
          <p:spPr>
            <a:xfrm>
              <a:off x="426320" y="2133600"/>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117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25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57 Partners &amp; End-Users</a:t>
              </a:r>
              <a:endParaRPr lang="en-US" sz="1600" b="1" dirty="0">
                <a:solidFill>
                  <a:srgbClr val="000000"/>
                </a:solidFill>
                <a:latin typeface="Century Gothic" panose="020B0502020202020204" pitchFamily="34" charset="0"/>
              </a:endParaRPr>
            </a:p>
          </p:txBody>
        </p:sp>
        <p:sp>
          <p:nvSpPr>
            <p:cNvPr id="19" name="Rectangle 18"/>
            <p:cNvSpPr/>
            <p:nvPr/>
          </p:nvSpPr>
          <p:spPr>
            <a:xfrm>
              <a:off x="426320" y="1600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Fall 2014</a:t>
              </a:r>
              <a:endParaRPr lang="en-US" sz="2400" b="1" dirty="0">
                <a:latin typeface="Century Gothic" panose="020B0502020202020204" pitchFamily="34" charset="0"/>
              </a:endParaRPr>
            </a:p>
          </p:txBody>
        </p:sp>
      </p:grpSp>
      <p:grpSp>
        <p:nvGrpSpPr>
          <p:cNvPr id="20" name="Group 19"/>
          <p:cNvGrpSpPr/>
          <p:nvPr/>
        </p:nvGrpSpPr>
        <p:grpSpPr>
          <a:xfrm>
            <a:off x="264395" y="3048000"/>
            <a:ext cx="3355105" cy="1524000"/>
            <a:chOff x="3485631" y="2667000"/>
            <a:chExt cx="3475924" cy="1524000"/>
          </a:xfrm>
        </p:grpSpPr>
        <p:sp>
          <p:nvSpPr>
            <p:cNvPr id="21" name="Rectangle 20"/>
            <p:cNvSpPr/>
            <p:nvPr/>
          </p:nvSpPr>
          <p:spPr>
            <a:xfrm>
              <a:off x="3485631" y="31787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115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29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64 Partners &amp; End-Users</a:t>
              </a:r>
              <a:endParaRPr lang="en-US" sz="1600" b="1" dirty="0">
                <a:solidFill>
                  <a:srgbClr val="000000"/>
                </a:solidFill>
                <a:latin typeface="Century Gothic" panose="020B0502020202020204" pitchFamily="34" charset="0"/>
              </a:endParaRPr>
            </a:p>
          </p:txBody>
        </p:sp>
        <p:sp>
          <p:nvSpPr>
            <p:cNvPr id="22" name="Rectangle 21"/>
            <p:cNvSpPr/>
            <p:nvPr/>
          </p:nvSpPr>
          <p:spPr>
            <a:xfrm>
              <a:off x="3485631" y="26670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Spring 2015</a:t>
              </a:r>
              <a:endParaRPr lang="en-US" sz="2400" b="1" dirty="0">
                <a:latin typeface="Century Gothic" panose="020B0502020202020204" pitchFamily="34" charset="0"/>
              </a:endParaRPr>
            </a:p>
          </p:txBody>
        </p:sp>
      </p:grpSp>
      <p:grpSp>
        <p:nvGrpSpPr>
          <p:cNvPr id="23" name="Group 22"/>
          <p:cNvGrpSpPr/>
          <p:nvPr/>
        </p:nvGrpSpPr>
        <p:grpSpPr>
          <a:xfrm>
            <a:off x="283446" y="4724400"/>
            <a:ext cx="3355105" cy="1524000"/>
            <a:chOff x="5916173" y="4648200"/>
            <a:chExt cx="3475924" cy="1524000"/>
          </a:xfrm>
        </p:grpSpPr>
        <p:sp>
          <p:nvSpPr>
            <p:cNvPr id="24" name="Rectangle 23"/>
            <p:cNvSpPr/>
            <p:nvPr/>
          </p:nvSpPr>
          <p:spPr>
            <a:xfrm>
              <a:off x="5916173" y="51599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169 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38 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84 Partners &amp; End-Users</a:t>
              </a:r>
              <a:endParaRPr lang="en-US" sz="1600" b="1" dirty="0">
                <a:solidFill>
                  <a:srgbClr val="000000"/>
                </a:solidFill>
                <a:latin typeface="Century Gothic" panose="020B0502020202020204" pitchFamily="34" charset="0"/>
              </a:endParaRPr>
            </a:p>
          </p:txBody>
        </p:sp>
        <p:sp>
          <p:nvSpPr>
            <p:cNvPr id="25" name="Rectangle 24"/>
            <p:cNvSpPr/>
            <p:nvPr/>
          </p:nvSpPr>
          <p:spPr>
            <a:xfrm>
              <a:off x="5916173" y="4648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Summer 2015</a:t>
              </a:r>
              <a:endParaRPr lang="en-US" sz="2400" b="1" dirty="0">
                <a:latin typeface="Century Gothic" panose="020B0502020202020204" pitchFamily="34" charset="0"/>
              </a:endParaRPr>
            </a:p>
          </p:txBody>
        </p:sp>
      </p:gr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Project Strength Index (PSI)</a:t>
            </a:r>
            <a:endParaRPr lang="en-US" b="1" dirty="0">
              <a:solidFill>
                <a:schemeClr val="accent3"/>
              </a:solidFill>
            </a:endParaRPr>
          </a:p>
        </p:txBody>
      </p:sp>
      <p:sp>
        <p:nvSpPr>
          <p:cNvPr id="7" name="Content Placeholder 3"/>
          <p:cNvSpPr>
            <a:spLocks noGrp="1"/>
          </p:cNvSpPr>
          <p:nvPr>
            <p:ph idx="1"/>
          </p:nvPr>
        </p:nvSpPr>
        <p:spPr>
          <a:xfrm>
            <a:off x="228600" y="1362075"/>
            <a:ext cx="5162550" cy="2371725"/>
          </a:xfrm>
        </p:spPr>
        <p:txBody>
          <a:bodyPr>
            <a:normAutofit/>
          </a:bodyPr>
          <a:lstStyle/>
          <a:p>
            <a:pPr marL="0" indent="0">
              <a:buNone/>
            </a:pPr>
            <a:r>
              <a:rPr lang="en-US" sz="1800" dirty="0" smtClean="0">
                <a:solidFill>
                  <a:schemeClr val="accent2"/>
                </a:solidFill>
              </a:rPr>
              <a:t>DEVELOP </a:t>
            </a:r>
            <a:r>
              <a:rPr lang="en-US" sz="1800" dirty="0">
                <a:solidFill>
                  <a:schemeClr val="accent2"/>
                </a:solidFill>
              </a:rPr>
              <a:t>projects have consistently improved and matured over the Program’s last 15+ years. A means of assessing project progression and comparing project success has, to date, been subjective. This project strength index provides DEVELOP a means of objectively evaluating projects and tracking progress. </a:t>
            </a:r>
            <a:endParaRPr lang="en-US" sz="1800" dirty="0" smtClean="0">
              <a:solidFill>
                <a:schemeClr val="accent2"/>
              </a:solidFill>
            </a:endParaRPr>
          </a:p>
        </p:txBody>
      </p:sp>
      <p:sp>
        <p:nvSpPr>
          <p:cNvPr id="8" name="Rectangle 7"/>
          <p:cNvSpPr/>
          <p:nvPr/>
        </p:nvSpPr>
        <p:spPr>
          <a:xfrm>
            <a:off x="259556" y="3733800"/>
            <a:ext cx="4950620" cy="1169551"/>
          </a:xfrm>
          <a:prstGeom prst="rect">
            <a:avLst/>
          </a:prstGeom>
        </p:spPr>
        <p:txBody>
          <a:bodyPr wrap="square">
            <a:spAutoFit/>
          </a:bodyPr>
          <a:lstStyle/>
          <a:p>
            <a:pPr lvl="0">
              <a:spcBef>
                <a:spcPct val="20000"/>
              </a:spcBef>
            </a:pPr>
            <a:r>
              <a:rPr lang="en-US" sz="1400" b="1" i="1" dirty="0" smtClean="0">
                <a:solidFill>
                  <a:schemeClr val="accent2"/>
                </a:solidFill>
              </a:rPr>
              <a:t>A series of questions are answered earning a total of 21 points in two sections: 1. Policy &amp; Partner and 2. Platform &amp; Science. The score for each category is then </a:t>
            </a:r>
            <a:r>
              <a:rPr lang="en-US" sz="1400" b="1" i="1" dirty="0">
                <a:solidFill>
                  <a:schemeClr val="accent2"/>
                </a:solidFill>
              </a:rPr>
              <a:t>placed on the index to receive the project’s current stage </a:t>
            </a:r>
            <a:r>
              <a:rPr lang="en-US" sz="1400" b="1" i="1" dirty="0" smtClean="0">
                <a:solidFill>
                  <a:schemeClr val="accent2"/>
                </a:solidFill>
              </a:rPr>
              <a:t>(1 to 5).</a:t>
            </a:r>
            <a:endParaRPr lang="en-US" sz="1400" b="1" i="1" dirty="0">
              <a:solidFill>
                <a:schemeClr val="accent2"/>
              </a:solidFill>
            </a:endParaRPr>
          </a:p>
        </p:txBody>
      </p:sp>
      <p:sp>
        <p:nvSpPr>
          <p:cNvPr id="9" name="Rectangle 8"/>
          <p:cNvSpPr/>
          <p:nvPr/>
        </p:nvSpPr>
        <p:spPr>
          <a:xfrm>
            <a:off x="429418" y="4953000"/>
            <a:ext cx="5353050" cy="1323439"/>
          </a:xfrm>
          <a:prstGeom prst="rect">
            <a:avLst/>
          </a:prstGeom>
        </p:spPr>
        <p:txBody>
          <a:bodyPr wrap="square">
            <a:spAutoFit/>
          </a:bodyPr>
          <a:lstStyle/>
          <a:p>
            <a:pPr marL="457200" indent="-457200"/>
            <a:r>
              <a:rPr lang="en-US" sz="1600" b="1" dirty="0">
                <a:solidFill>
                  <a:schemeClr val="accent2"/>
                </a:solidFill>
              </a:rPr>
              <a:t>Stage 1: </a:t>
            </a:r>
            <a:r>
              <a:rPr lang="en-US" sz="1600" dirty="0">
                <a:solidFill>
                  <a:schemeClr val="accent2"/>
                </a:solidFill>
              </a:rPr>
              <a:t>Basic Research</a:t>
            </a:r>
          </a:p>
          <a:p>
            <a:pPr marL="457200" indent="-457200"/>
            <a:r>
              <a:rPr lang="en-US" sz="1600" b="1" dirty="0">
                <a:solidFill>
                  <a:schemeClr val="accent2"/>
                </a:solidFill>
              </a:rPr>
              <a:t>Stage 2: </a:t>
            </a:r>
            <a:r>
              <a:rPr lang="en-US" sz="1600" dirty="0">
                <a:solidFill>
                  <a:schemeClr val="accent2"/>
                </a:solidFill>
              </a:rPr>
              <a:t>Application Concept Complete</a:t>
            </a:r>
          </a:p>
          <a:p>
            <a:pPr marL="457200" indent="-457200"/>
            <a:r>
              <a:rPr lang="en-US" sz="1600" b="1" dirty="0">
                <a:solidFill>
                  <a:schemeClr val="accent2"/>
                </a:solidFill>
              </a:rPr>
              <a:t>Stage 3: </a:t>
            </a:r>
            <a:r>
              <a:rPr lang="en-US" sz="1600" dirty="0">
                <a:solidFill>
                  <a:schemeClr val="accent2"/>
                </a:solidFill>
              </a:rPr>
              <a:t>Application Demonstration Successful</a:t>
            </a:r>
          </a:p>
          <a:p>
            <a:pPr marL="457200" indent="-457200"/>
            <a:r>
              <a:rPr lang="en-US" sz="1600" b="1" dirty="0">
                <a:solidFill>
                  <a:schemeClr val="accent2"/>
                </a:solidFill>
              </a:rPr>
              <a:t>Stage 4: </a:t>
            </a:r>
            <a:r>
              <a:rPr lang="en-US" sz="1600" dirty="0">
                <a:solidFill>
                  <a:schemeClr val="accent2"/>
                </a:solidFill>
              </a:rPr>
              <a:t>Application Verified / End-User Engaged</a:t>
            </a:r>
          </a:p>
          <a:p>
            <a:pPr marL="457200" indent="-457200"/>
            <a:r>
              <a:rPr lang="en-US" sz="1600" b="1" dirty="0">
                <a:solidFill>
                  <a:schemeClr val="accent2"/>
                </a:solidFill>
              </a:rPr>
              <a:t>Stage 5: </a:t>
            </a:r>
            <a:r>
              <a:rPr lang="en-US" sz="1600" dirty="0">
                <a:solidFill>
                  <a:schemeClr val="accent2"/>
                </a:solidFill>
              </a:rPr>
              <a:t>Transition to End-User / Decision Enhanced</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4733" y="3609707"/>
            <a:ext cx="2730667" cy="2714893"/>
          </a:xfrm>
          <a:prstGeom prst="rect">
            <a:avLst/>
          </a:prstGeom>
        </p:spPr>
      </p:pic>
      <p:pic>
        <p:nvPicPr>
          <p:cNvPr id="5" name="Picture 4"/>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01493" y="1219200"/>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905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876799"/>
          </a:xfrm>
        </p:spPr>
        <p:txBody>
          <a:bodyPr>
            <a:normAutofit fontScale="77500" lnSpcReduction="20000"/>
          </a:bodyPr>
          <a:lstStyle/>
          <a:p>
            <a:pPr marL="0" indent="0">
              <a:buNone/>
            </a:pPr>
            <a:r>
              <a:rPr lang="en-US" sz="2400" dirty="0" smtClean="0">
                <a:solidFill>
                  <a:schemeClr val="accent2"/>
                </a:solidFill>
              </a:rPr>
              <a:t>For purposes of ensuring appropriate export control review, performance metric tracking, and reporting to NASA HQ, </a:t>
            </a:r>
            <a:r>
              <a:rPr lang="en-US" sz="2400" b="1" dirty="0" smtClean="0">
                <a:solidFill>
                  <a:schemeClr val="accent2"/>
                </a:solidFill>
              </a:rPr>
              <a:t>any and all </a:t>
            </a:r>
            <a:r>
              <a:rPr lang="en-US" sz="2400" dirty="0" smtClean="0">
                <a:solidFill>
                  <a:schemeClr val="accent2"/>
                </a:solidFill>
              </a:rPr>
              <a:t>presentations or publications related to DEVELOP (projects or the program in general) must be communicated to, and content shared with, the NPO before the presentation/publication.</a:t>
            </a:r>
          </a:p>
          <a:p>
            <a:pPr marL="0" indent="0">
              <a:buNone/>
            </a:pPr>
            <a:r>
              <a:rPr lang="en-US" sz="2400" dirty="0" smtClean="0">
                <a:solidFill>
                  <a:schemeClr val="accent2"/>
                </a:solidFill>
              </a:rPr>
              <a:t>Submitting work for presentation or publication is encouraged; however, </a:t>
            </a:r>
            <a:r>
              <a:rPr lang="en-US" sz="2400" b="1" dirty="0" smtClean="0">
                <a:solidFill>
                  <a:schemeClr val="accent2"/>
                </a:solidFill>
              </a:rPr>
              <a:t>ALL</a:t>
            </a:r>
            <a:r>
              <a:rPr lang="en-US" sz="2400" dirty="0" smtClean="0">
                <a:solidFill>
                  <a:schemeClr val="accent2"/>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r>
              <a:rPr lang="en-US" sz="2000" dirty="0" smtClean="0">
                <a:solidFill>
                  <a:schemeClr val="accent2"/>
                </a:solidFill>
              </a:rPr>
              <a:t>Coordinate with your Center Lead and if approved at your node, a simple email with your ideas </a:t>
            </a:r>
            <a:r>
              <a:rPr lang="en-US" sz="2000" b="1" dirty="0" smtClean="0">
                <a:solidFill>
                  <a:schemeClr val="accent2"/>
                </a:solidFill>
              </a:rPr>
              <a:t>before</a:t>
            </a:r>
            <a:r>
              <a:rPr lang="en-US" sz="2000" dirty="0" smtClean="0">
                <a:solidFill>
                  <a:schemeClr val="accent2"/>
                </a:solidFill>
              </a:rPr>
              <a:t> the presentation or publication to </a:t>
            </a:r>
            <a:r>
              <a:rPr lang="en-US" sz="2000" dirty="0" smtClean="0">
                <a:solidFill>
                  <a:schemeClr val="accent2"/>
                </a:solidFill>
                <a:hlinkClick r:id="rId2"/>
              </a:rPr>
              <a:t>Karen.N.Allsbrook@nasa.gov</a:t>
            </a:r>
            <a:r>
              <a:rPr lang="en-US" sz="2000" dirty="0" smtClean="0">
                <a:solidFill>
                  <a:schemeClr val="accent2"/>
                </a:solidFill>
              </a:rPr>
              <a:t> and </a:t>
            </a:r>
            <a:r>
              <a:rPr lang="en-US" sz="2000" dirty="0" smtClean="0">
                <a:solidFill>
                  <a:schemeClr val="accent2"/>
                </a:solidFill>
                <a:hlinkClick r:id="rId3"/>
              </a:rPr>
              <a:t>Lauren.M.Childs@nasa.gov</a:t>
            </a:r>
            <a:r>
              <a:rPr lang="en-US" sz="2000" dirty="0" smtClean="0">
                <a:solidFill>
                  <a:schemeClr val="accent2"/>
                </a:solidFill>
              </a:rPr>
              <a:t> with the following information will suffice:</a:t>
            </a:r>
          </a:p>
          <a:p>
            <a:r>
              <a:rPr lang="en-US" sz="1900" dirty="0" smtClean="0">
                <a:solidFill>
                  <a:schemeClr val="accent2"/>
                </a:solidFill>
              </a:rPr>
              <a:t>Description of the activity - conference, presentation to a class, publication, etc.</a:t>
            </a:r>
          </a:p>
          <a:p>
            <a:r>
              <a:rPr lang="en-US" sz="1900" dirty="0" smtClean="0">
                <a:solidFill>
                  <a:schemeClr val="accent2"/>
                </a:solidFill>
              </a:rPr>
              <a:t>Timeline for the activity - when the event is or deadline for publication, etc.</a:t>
            </a:r>
          </a:p>
          <a:p>
            <a:r>
              <a:rPr lang="en-US" sz="1900" dirty="0" smtClean="0">
                <a:solidFill>
                  <a:schemeClr val="accent2"/>
                </a:solidFill>
              </a:rPr>
              <a:t>A copy of the material/content (because often presentations can be large, a PDF is good enough for a quick review)</a:t>
            </a:r>
            <a:r>
              <a:rPr lang="en-US" sz="2000" dirty="0" smtClean="0">
                <a:solidFill>
                  <a:schemeClr val="accent2"/>
                </a:solidFill>
              </a:rPr>
              <a:t/>
            </a:r>
            <a:br>
              <a:rPr lang="en-US" sz="2000" dirty="0" smtClean="0">
                <a:solidFill>
                  <a:schemeClr val="accent2"/>
                </a:solidFill>
              </a:rPr>
            </a:br>
            <a:endParaRPr lang="en-US" sz="2000" dirty="0" smtClean="0">
              <a:solidFill>
                <a:schemeClr val="accent2"/>
              </a:solidFill>
            </a:endParaRPr>
          </a:p>
          <a:p>
            <a:pPr algn="ctr">
              <a:buNone/>
            </a:pPr>
            <a:r>
              <a:rPr lang="en-US" sz="2400" b="1" dirty="0" smtClean="0">
                <a:solidFill>
                  <a:schemeClr val="accent2"/>
                </a:solidFill>
              </a:rPr>
              <a:t>Thank you for your consideration and help with this!</a:t>
            </a:r>
            <a:endParaRPr lang="en-US" sz="24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Presenting &amp; Publishing DEVELOP Work</a:t>
            </a:r>
            <a:endParaRPr lang="en-US" b="1" dirty="0">
              <a:solidFill>
                <a:schemeClr val="accent3"/>
              </a:solidFill>
            </a:endParaRPr>
          </a:p>
        </p:txBody>
      </p:sp>
    </p:spTree>
    <p:extLst>
      <p:ext uri="{BB962C8B-B14F-4D97-AF65-F5344CB8AC3E}">
        <p14:creationId xmlns:p14="http://schemas.microsoft.com/office/powerpoint/2010/main" val="303313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1050" cy="5105400"/>
          </a:xfrm>
        </p:spPr>
        <p:txBody>
          <a:bodyPr>
            <a:normAutofit fontScale="92500" lnSpcReduction="10000"/>
          </a:bodyPr>
          <a:lstStyle/>
          <a:p>
            <a:pPr marL="0" indent="0">
              <a:buNone/>
            </a:pPr>
            <a:r>
              <a:rPr lang="en-US" sz="2000" b="1" i="1" dirty="0">
                <a:solidFill>
                  <a:schemeClr val="accent2"/>
                </a:solidFill>
              </a:rPr>
              <a:t>What is a </a:t>
            </a:r>
            <a:r>
              <a:rPr lang="en-US" sz="2000" b="1" i="1" dirty="0" smtClean="0">
                <a:solidFill>
                  <a:schemeClr val="accent2"/>
                </a:solidFill>
              </a:rPr>
              <a:t>Export Control?</a:t>
            </a:r>
            <a:endParaRPr lang="en-US" sz="2000" b="1" i="1" dirty="0">
              <a:solidFill>
                <a:schemeClr val="accent2"/>
              </a:solidFill>
            </a:endParaRPr>
          </a:p>
          <a:p>
            <a:pPr marL="0" indent="0">
              <a:buNone/>
            </a:pPr>
            <a:r>
              <a:rPr lang="en-US" sz="1500" dirty="0">
                <a:solidFill>
                  <a:schemeClr val="accent2"/>
                </a:solidFill>
              </a:rPr>
              <a:t>The NASA Export Control Program is based on </a:t>
            </a:r>
            <a:r>
              <a:rPr lang="en-US" sz="1500" dirty="0" smtClean="0">
                <a:solidFill>
                  <a:schemeClr val="accent2"/>
                </a:solidFill>
              </a:rPr>
              <a:t>the philosophy: </a:t>
            </a:r>
            <a:r>
              <a:rPr lang="en-US" sz="1500" dirty="0">
                <a:solidFill>
                  <a:schemeClr val="accent2"/>
                </a:solidFill>
              </a:rPr>
              <a:t>“We want to maximize the benefits of our international efforts while ensuring that we comply with U.S. export control laws and regulations”. </a:t>
            </a:r>
            <a:r>
              <a:rPr lang="en-US" sz="1500" dirty="0" smtClean="0">
                <a:solidFill>
                  <a:schemeClr val="accent2"/>
                </a:solidFill>
              </a:rPr>
              <a:t>This </a:t>
            </a:r>
            <a:r>
              <a:rPr lang="en-US" sz="1500" dirty="0">
                <a:solidFill>
                  <a:schemeClr val="accent2"/>
                </a:solidFill>
              </a:rPr>
              <a:t>is the personal responsibility of each </a:t>
            </a:r>
            <a:r>
              <a:rPr lang="en-US" sz="1500" dirty="0" smtClean="0">
                <a:solidFill>
                  <a:schemeClr val="accent2"/>
                </a:solidFill>
              </a:rPr>
              <a:t>employee or contractor to pursue appropriate </a:t>
            </a:r>
            <a:r>
              <a:rPr lang="en-US" sz="1500" dirty="0">
                <a:solidFill>
                  <a:schemeClr val="accent2"/>
                </a:solidFill>
              </a:rPr>
              <a:t>international activities involving transfers of technologies, software, and commodities. </a:t>
            </a:r>
            <a:r>
              <a:rPr lang="en-US" sz="1500" dirty="0" smtClean="0">
                <a:solidFill>
                  <a:schemeClr val="accent2"/>
                </a:solidFill>
              </a:rPr>
              <a:t>The Agency’s Export </a:t>
            </a:r>
            <a:r>
              <a:rPr lang="en-US" sz="1500" dirty="0">
                <a:solidFill>
                  <a:schemeClr val="accent2"/>
                </a:solidFill>
              </a:rPr>
              <a:t>Control Program is the mechanism </a:t>
            </a:r>
            <a:r>
              <a:rPr lang="en-US" sz="1500" dirty="0" smtClean="0">
                <a:solidFill>
                  <a:schemeClr val="accent2"/>
                </a:solidFill>
              </a:rPr>
              <a:t>that </a:t>
            </a:r>
            <a:r>
              <a:rPr lang="en-US" sz="1500" dirty="0">
                <a:solidFill>
                  <a:schemeClr val="accent2"/>
                </a:solidFill>
              </a:rPr>
              <a:t>provides checks and safeguards at key steps </a:t>
            </a:r>
            <a:r>
              <a:rPr lang="en-US" sz="1500" dirty="0" smtClean="0">
                <a:solidFill>
                  <a:schemeClr val="accent2"/>
                </a:solidFill>
              </a:rPr>
              <a:t>to </a:t>
            </a:r>
            <a:r>
              <a:rPr lang="en-US" sz="1500" dirty="0">
                <a:solidFill>
                  <a:schemeClr val="accent2"/>
                </a:solidFill>
              </a:rPr>
              <a:t>help manage international </a:t>
            </a:r>
            <a:r>
              <a:rPr lang="en-US" sz="1500" dirty="0" smtClean="0">
                <a:solidFill>
                  <a:schemeClr val="accent2"/>
                </a:solidFill>
              </a:rPr>
              <a:t>activities and ensures that NASA works within Export </a:t>
            </a:r>
            <a:r>
              <a:rPr lang="en-US" sz="1500" dirty="0">
                <a:solidFill>
                  <a:schemeClr val="accent2"/>
                </a:solidFill>
              </a:rPr>
              <a:t>Administration Regulations (Department of Commerce) </a:t>
            </a:r>
            <a:r>
              <a:rPr lang="en-US" sz="1500" dirty="0" smtClean="0">
                <a:solidFill>
                  <a:schemeClr val="accent2"/>
                </a:solidFill>
              </a:rPr>
              <a:t>and the </a:t>
            </a:r>
            <a:r>
              <a:rPr lang="en-US" sz="1500" dirty="0">
                <a:solidFill>
                  <a:schemeClr val="accent2"/>
                </a:solidFill>
              </a:rPr>
              <a:t>International Traffic in Arms Regulations (Department of State), which </a:t>
            </a:r>
            <a:r>
              <a:rPr lang="en-US" sz="1500" dirty="0" smtClean="0">
                <a:solidFill>
                  <a:schemeClr val="accent2"/>
                </a:solidFill>
              </a:rPr>
              <a:t>could result </a:t>
            </a:r>
            <a:r>
              <a:rPr lang="en-US" sz="1500" dirty="0">
                <a:solidFill>
                  <a:schemeClr val="accent2"/>
                </a:solidFill>
              </a:rPr>
              <a:t>in criminal, civil, or administrative enforcement actions against NASA, individual employees, and/or private contractors</a:t>
            </a:r>
            <a:r>
              <a:rPr lang="en-US" sz="1500" dirty="0" smtClean="0">
                <a:solidFill>
                  <a:schemeClr val="accent2"/>
                </a:solidFill>
              </a:rPr>
              <a:t>.</a:t>
            </a:r>
          </a:p>
          <a:p>
            <a:pPr marL="0" indent="0">
              <a:buNone/>
            </a:pPr>
            <a:r>
              <a:rPr lang="en-US" sz="2000" b="1" i="1" dirty="0" smtClean="0">
                <a:solidFill>
                  <a:schemeClr val="accent2"/>
                </a:solidFill>
              </a:rPr>
              <a:t>NASA Administrator’s Export Control Policy:</a:t>
            </a:r>
            <a:endParaRPr lang="en-US" sz="2000" b="1" i="1" dirty="0">
              <a:solidFill>
                <a:schemeClr val="accent2"/>
              </a:solidFill>
            </a:endParaRPr>
          </a:p>
          <a:p>
            <a:pPr marL="0" indent="0">
              <a:buNone/>
            </a:pPr>
            <a:r>
              <a:rPr lang="en-US" sz="1500" dirty="0">
                <a:solidFill>
                  <a:schemeClr val="accent2"/>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endParaRPr lang="en-US" sz="15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NASA’s Export Control</a:t>
            </a:r>
            <a:endParaRPr lang="en-US" b="1" dirty="0">
              <a:solidFill>
                <a:schemeClr val="accent3"/>
              </a:solidFill>
            </a:endParaRPr>
          </a:p>
        </p:txBody>
      </p:sp>
    </p:spTree>
    <p:extLst>
      <p:ext uri="{BB962C8B-B14F-4D97-AF65-F5344CB8AC3E}">
        <p14:creationId xmlns:p14="http://schemas.microsoft.com/office/powerpoint/2010/main" val="1233255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401050" cy="5032208"/>
          </a:xfrm>
        </p:spPr>
        <p:txBody>
          <a:bodyPr>
            <a:normAutofit lnSpcReduction="10000"/>
          </a:bodyPr>
          <a:lstStyle/>
          <a:p>
            <a:pPr marL="0" indent="0">
              <a:buNone/>
            </a:pPr>
            <a:r>
              <a:rPr lang="en-US" sz="2000" b="1" i="1" dirty="0">
                <a:solidFill>
                  <a:schemeClr val="accent2"/>
                </a:solidFill>
              </a:rPr>
              <a:t>What </a:t>
            </a:r>
            <a:r>
              <a:rPr lang="en-US" sz="2000" b="1" i="1" dirty="0" smtClean="0">
                <a:solidFill>
                  <a:schemeClr val="accent2"/>
                </a:solidFill>
              </a:rPr>
              <a:t>is a Designated Country?</a:t>
            </a:r>
            <a:endParaRPr lang="en-US" sz="2000" b="1" i="1" dirty="0">
              <a:solidFill>
                <a:schemeClr val="accent2"/>
              </a:solidFill>
            </a:endParaRPr>
          </a:p>
          <a:p>
            <a:pPr marL="0" indent="0">
              <a:buNone/>
            </a:pPr>
            <a:r>
              <a:rPr lang="en-US" sz="1600" dirty="0">
                <a:solidFill>
                  <a:schemeClr val="accent2"/>
                </a:solidFill>
              </a:rPr>
              <a:t>This list of “Designated Countries” is a compilation of </a:t>
            </a:r>
            <a:r>
              <a:rPr lang="en-US" sz="1600" dirty="0" smtClean="0">
                <a:solidFill>
                  <a:schemeClr val="accent2"/>
                </a:solidFill>
              </a:rPr>
              <a:t>41 countries </a:t>
            </a:r>
            <a:r>
              <a:rPr lang="en-US" sz="1600" dirty="0">
                <a:solidFill>
                  <a:schemeClr val="accent2"/>
                </a:solidFill>
              </a:rPr>
              <a:t>with which the United States has no diplomatic relations, countries determined by Department of State to support terrorism, </a:t>
            </a:r>
            <a:r>
              <a:rPr lang="en-US" sz="1600" dirty="0" smtClean="0">
                <a:solidFill>
                  <a:schemeClr val="accent2"/>
                </a:solidFill>
              </a:rPr>
              <a:t>countries </a:t>
            </a:r>
            <a:r>
              <a:rPr lang="en-US" sz="1600" dirty="0">
                <a:solidFill>
                  <a:schemeClr val="accent2"/>
                </a:solidFill>
              </a:rPr>
              <a:t>under Sanction or Embargo by the United </a:t>
            </a:r>
            <a:r>
              <a:rPr lang="en-US" sz="1600" dirty="0" smtClean="0">
                <a:solidFill>
                  <a:schemeClr val="accent2"/>
                </a:solidFill>
              </a:rPr>
              <a:t>States, </a:t>
            </a:r>
            <a:r>
              <a:rPr lang="en-US" sz="1600" dirty="0">
                <a:solidFill>
                  <a:schemeClr val="accent2"/>
                </a:solidFill>
              </a:rPr>
              <a:t>and countries of Missile Technology Concern. </a:t>
            </a:r>
            <a:endParaRPr lang="en-US" sz="1600" dirty="0" smtClean="0">
              <a:solidFill>
                <a:schemeClr val="accent2"/>
              </a:solidFill>
            </a:endParaRPr>
          </a:p>
          <a:p>
            <a:pPr marL="0" indent="0">
              <a:buNone/>
            </a:pPr>
            <a:r>
              <a:rPr lang="en-US" sz="2000" b="1" i="1" dirty="0" smtClean="0">
                <a:solidFill>
                  <a:schemeClr val="accent2"/>
                </a:solidFill>
              </a:rPr>
              <a:t>What does this mean to me?</a:t>
            </a:r>
          </a:p>
          <a:p>
            <a:pPr marL="0" indent="0">
              <a:buNone/>
            </a:pPr>
            <a:r>
              <a:rPr lang="en-US" sz="1600" dirty="0" smtClean="0">
                <a:solidFill>
                  <a:schemeClr val="accent2"/>
                </a:solidFill>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u="sng" dirty="0" smtClean="0">
                <a:solidFill>
                  <a:schemeClr val="accent2"/>
                </a:solidFill>
              </a:rPr>
              <a:t>before</a:t>
            </a:r>
            <a:r>
              <a:rPr lang="en-US" sz="1600" dirty="0" smtClean="0">
                <a:solidFill>
                  <a:schemeClr val="accent2"/>
                </a:solidFill>
              </a:rPr>
              <a:t> they occur. A transfer can be an email, publication, </a:t>
            </a:r>
            <a:r>
              <a:rPr lang="en-US" sz="1600" dirty="0">
                <a:solidFill>
                  <a:schemeClr val="accent2"/>
                </a:solidFill>
              </a:rPr>
              <a:t>presentation, </a:t>
            </a:r>
            <a:r>
              <a:rPr lang="en-US" sz="1600" dirty="0" smtClean="0">
                <a:solidFill>
                  <a:schemeClr val="accent2"/>
                </a:solidFill>
              </a:rPr>
              <a:t>telecon, webinar, etc. Communication with partners in designated countries has restrictions, so coordinate with NPO ahead of opening communication lines. </a:t>
            </a:r>
          </a:p>
          <a:p>
            <a:pPr marL="0" indent="0">
              <a:buNone/>
            </a:pPr>
            <a:r>
              <a:rPr lang="en-US" sz="2000" b="1" i="1" dirty="0" smtClean="0">
                <a:solidFill>
                  <a:schemeClr val="accent2"/>
                </a:solidFill>
              </a:rPr>
              <a:t>But my partner is domestic/not in a designated country?</a:t>
            </a:r>
          </a:p>
          <a:p>
            <a:pPr marL="0" indent="0">
              <a:buNone/>
            </a:pPr>
            <a:r>
              <a:rPr lang="en-US" sz="1600" dirty="0" smtClean="0">
                <a:solidFill>
                  <a:schemeClr val="accent2"/>
                </a:solidFill>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accent2"/>
                </a:solidFill>
              </a:rPr>
              <a:t>Questions? Contact </a:t>
            </a:r>
            <a:r>
              <a:rPr lang="en-US" sz="1600" b="1" i="1" dirty="0" smtClean="0">
                <a:solidFill>
                  <a:schemeClr val="accent2"/>
                </a:solidFill>
                <a:hlinkClick r:id="rId3"/>
              </a:rPr>
              <a:t>Lauren.M.Childs@nasa.gov</a:t>
            </a:r>
            <a:endParaRPr lang="en-US" sz="16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Export Control &amp; Designated Countries</a:t>
            </a:r>
            <a:endParaRPr lang="en-US" b="1" dirty="0">
              <a:solidFill>
                <a:schemeClr val="accent3"/>
              </a:solidFill>
            </a:endParaRPr>
          </a:p>
        </p:txBody>
      </p:sp>
      <p:sp>
        <p:nvSpPr>
          <p:cNvPr id="5" name="TextBox 4"/>
          <p:cNvSpPr txBox="1"/>
          <p:nvPr/>
        </p:nvSpPr>
        <p:spPr>
          <a:xfrm>
            <a:off x="1524000" y="6403809"/>
            <a:ext cx="5821865" cy="307777"/>
          </a:xfrm>
          <a:prstGeom prst="rect">
            <a:avLst/>
          </a:prstGeom>
          <a:noFill/>
        </p:spPr>
        <p:txBody>
          <a:bodyPr wrap="square" rtlCol="0">
            <a:spAutoFit/>
          </a:bodyPr>
          <a:lstStyle/>
          <a:p>
            <a:pPr>
              <a:defRPr/>
            </a:pPr>
            <a:r>
              <a:rPr lang="en-US" sz="1400" b="1" dirty="0" smtClean="0">
                <a:solidFill>
                  <a:schemeClr val="bg2">
                    <a:lumMod val="85000"/>
                  </a:schemeClr>
                </a:solidFill>
              </a:rPr>
              <a:t>NASA Export Control: </a:t>
            </a:r>
            <a:r>
              <a:rPr lang="en-US" sz="1400" b="1" dirty="0">
                <a:solidFill>
                  <a:srgbClr val="0075A2"/>
                </a:solidFill>
                <a:hlinkClick r:id="rId4"/>
              </a:rPr>
              <a:t>http://</a:t>
            </a:r>
            <a:r>
              <a:rPr lang="en-US" sz="1400" b="1" dirty="0" smtClean="0">
                <a:solidFill>
                  <a:srgbClr val="0075A2"/>
                </a:solidFill>
                <a:hlinkClick r:id="rId4"/>
              </a:rPr>
              <a:t>oiir.hq.nasa.gov/nasaecp/index.html</a:t>
            </a:r>
            <a:endParaRPr lang="en-US" sz="1400" dirty="0"/>
          </a:p>
        </p:txBody>
      </p:sp>
    </p:spTree>
    <p:extLst>
      <p:ext uri="{BB962C8B-B14F-4D97-AF65-F5344CB8AC3E}">
        <p14:creationId xmlns:p14="http://schemas.microsoft.com/office/powerpoint/2010/main" val="256430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401050" cy="1143000"/>
          </a:xfrm>
        </p:spPr>
        <p:txBody>
          <a:bodyPr>
            <a:normAutofit/>
          </a:bodyPr>
          <a:lstStyle/>
          <a:p>
            <a:pPr marL="0" indent="0">
              <a:buNone/>
            </a:pPr>
            <a:r>
              <a:rPr lang="en-US" sz="1800" dirty="0" smtClean="0">
                <a:solidFill>
                  <a:schemeClr val="accent2"/>
                </a:solidFill>
              </a:rPr>
              <a:t>Hand-offs are an important step in transitioning results and methodologies to end-users, and working towards the goal of the end-user integrating NASA Earth observations in their decision making process.</a:t>
            </a:r>
          </a:p>
          <a:p>
            <a:pPr marL="0" indent="0">
              <a:buNone/>
            </a:pPr>
            <a:endParaRPr lang="en-US" sz="18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Hand-Offs</a:t>
            </a:r>
            <a:endParaRPr lang="en-US" b="1" dirty="0">
              <a:solidFill>
                <a:schemeClr val="accent3"/>
              </a:solidFill>
            </a:endParaRPr>
          </a:p>
        </p:txBody>
      </p:sp>
      <p:sp>
        <p:nvSpPr>
          <p:cNvPr id="4" name="Rectangle 3"/>
          <p:cNvSpPr/>
          <p:nvPr/>
        </p:nvSpPr>
        <p:spPr>
          <a:xfrm>
            <a:off x="383303" y="2590800"/>
            <a:ext cx="5619291" cy="3475823"/>
          </a:xfrm>
          <a:prstGeom prst="rect">
            <a:avLst/>
          </a:prstGeom>
        </p:spPr>
        <p:txBody>
          <a:bodyPr wrap="square">
            <a:spAutoFit/>
          </a:bodyPr>
          <a:lstStyle/>
          <a:p>
            <a:pPr lvl="0">
              <a:lnSpc>
                <a:spcPct val="90000"/>
              </a:lnSpc>
              <a:spcBef>
                <a:spcPts val="1000"/>
              </a:spcBef>
            </a:pPr>
            <a:r>
              <a:rPr lang="en-US" b="1" dirty="0">
                <a:solidFill>
                  <a:schemeClr val="accent2"/>
                </a:solidFill>
              </a:rPr>
              <a:t>Commonly Used Hand-off Styles</a:t>
            </a:r>
          </a:p>
          <a:p>
            <a:pPr marL="228600" lvl="0" indent="-228600">
              <a:lnSpc>
                <a:spcPct val="90000"/>
              </a:lnSpc>
              <a:spcBef>
                <a:spcPts val="1000"/>
              </a:spcBef>
              <a:buFont typeface="Arial" panose="020B0604020202020204" pitchFamily="34" charset="0"/>
              <a:buChar char="•"/>
            </a:pPr>
            <a:r>
              <a:rPr lang="en-US" dirty="0">
                <a:solidFill>
                  <a:schemeClr val="accent2"/>
                </a:solidFill>
              </a:rPr>
              <a:t>Email of deliverables (tech paper, tutorials, presentation, etc.)</a:t>
            </a:r>
          </a:p>
          <a:p>
            <a:pPr marL="228600" lvl="0" indent="-228600">
              <a:lnSpc>
                <a:spcPct val="90000"/>
              </a:lnSpc>
              <a:spcBef>
                <a:spcPts val="1000"/>
              </a:spcBef>
              <a:buFont typeface="Arial" panose="020B0604020202020204" pitchFamily="34" charset="0"/>
              <a:buChar char="•"/>
            </a:pPr>
            <a:r>
              <a:rPr lang="en-US" dirty="0">
                <a:solidFill>
                  <a:schemeClr val="accent2"/>
                </a:solidFill>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dirty="0">
                <a:solidFill>
                  <a:schemeClr val="accent2"/>
                </a:solidFill>
              </a:rPr>
              <a:t>In-person presentation of results and methodologies</a:t>
            </a:r>
          </a:p>
          <a:p>
            <a:pPr marL="228600" lvl="0" indent="-228600">
              <a:lnSpc>
                <a:spcPct val="90000"/>
              </a:lnSpc>
              <a:spcBef>
                <a:spcPts val="1000"/>
              </a:spcBef>
              <a:buFont typeface="Arial" panose="020B0604020202020204" pitchFamily="34" charset="0"/>
              <a:buChar char="•"/>
            </a:pPr>
            <a:endParaRPr lang="en-US" dirty="0">
              <a:solidFill>
                <a:schemeClr val="accent2"/>
              </a:solidFill>
            </a:endParaRPr>
          </a:p>
          <a:p>
            <a:pPr lvl="0">
              <a:lnSpc>
                <a:spcPct val="90000"/>
              </a:lnSpc>
              <a:spcBef>
                <a:spcPts val="1000"/>
              </a:spcBef>
            </a:pPr>
            <a:r>
              <a:rPr lang="en-US" b="1" dirty="0">
                <a:solidFill>
                  <a:schemeClr val="accent2"/>
                </a:solidFill>
              </a:rPr>
              <a:t>Get creative in how and what you hand-off. Interesting idea? Speak to your Center Lead about it!</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503" y="4434339"/>
            <a:ext cx="2772697" cy="18902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6503" y="2494936"/>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190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35268"/>
            <a:ext cx="8401050" cy="4813132"/>
          </a:xfrm>
        </p:spPr>
        <p:txBody>
          <a:bodyPr>
            <a:noAutofit/>
          </a:bodyPr>
          <a:lstStyle/>
          <a:p>
            <a:pPr marL="0" indent="0">
              <a:buNone/>
            </a:pPr>
            <a:r>
              <a:rPr lang="en-US" sz="1800" b="1" i="1" dirty="0" smtClean="0">
                <a:solidFill>
                  <a:schemeClr val="accent2"/>
                </a:solidFill>
              </a:rPr>
              <a:t>What is a Virtual Poster Session?</a:t>
            </a:r>
          </a:p>
          <a:p>
            <a:pPr marL="0" indent="0">
              <a:buNone/>
            </a:pPr>
            <a:r>
              <a:rPr lang="en-US" sz="1400" dirty="0">
                <a:solidFill>
                  <a:schemeClr val="accent2"/>
                </a:solidFill>
              </a:rPr>
              <a:t>Since 2011, </a:t>
            </a:r>
            <a:r>
              <a:rPr lang="en-US" sz="1400" dirty="0" smtClean="0">
                <a:solidFill>
                  <a:schemeClr val="accent2"/>
                </a:solidFill>
              </a:rPr>
              <a:t>DEVELOP has </a:t>
            </a:r>
            <a:r>
              <a:rPr lang="en-US" sz="1400" dirty="0">
                <a:solidFill>
                  <a:schemeClr val="accent2"/>
                </a:solidFill>
              </a:rPr>
              <a:t>regularly collaborated with </a:t>
            </a:r>
            <a:r>
              <a:rPr lang="en-US" sz="1400" dirty="0" smtClean="0">
                <a:solidFill>
                  <a:schemeClr val="accent2"/>
                </a:solidFill>
              </a:rPr>
              <a:t>IEEE’s Earthzine </a:t>
            </a:r>
            <a:r>
              <a:rPr lang="en-US" sz="1400" dirty="0">
                <a:solidFill>
                  <a:schemeClr val="accent2"/>
                </a:solidFill>
              </a:rPr>
              <a:t>to showcase the work of </a:t>
            </a:r>
            <a:r>
              <a:rPr lang="en-US" sz="1400" dirty="0" smtClean="0">
                <a:solidFill>
                  <a:schemeClr val="accent2"/>
                </a:solidFill>
              </a:rPr>
              <a:t>participants through a series of ‘virtual poster sessions’ or VPS. Each VPS includes an </a:t>
            </a:r>
            <a:r>
              <a:rPr lang="en-US" sz="1400" dirty="0">
                <a:solidFill>
                  <a:schemeClr val="accent2"/>
                </a:solidFill>
              </a:rPr>
              <a:t>impressive array of abstracts, videos, and other </a:t>
            </a:r>
            <a:r>
              <a:rPr lang="en-US" sz="1400" dirty="0" smtClean="0">
                <a:solidFill>
                  <a:schemeClr val="accent2"/>
                </a:solidFill>
              </a:rPr>
              <a:t>material on each DEVELOP project. A blogging period with </a:t>
            </a:r>
            <a:r>
              <a:rPr lang="en-US" sz="1400" dirty="0">
                <a:solidFill>
                  <a:schemeClr val="accent2"/>
                </a:solidFill>
              </a:rPr>
              <a:t>question-and-answer </a:t>
            </a:r>
            <a:r>
              <a:rPr lang="en-US" sz="1400" dirty="0" smtClean="0">
                <a:solidFill>
                  <a:schemeClr val="accent2"/>
                </a:solidFill>
              </a:rPr>
              <a:t>discussion allows the teams to interact with the global community and share their work.</a:t>
            </a:r>
          </a:p>
          <a:p>
            <a:pPr marL="0" indent="0">
              <a:buNone/>
            </a:pPr>
            <a:r>
              <a:rPr lang="en-US" sz="1400" dirty="0" smtClean="0">
                <a:solidFill>
                  <a:schemeClr val="accent2"/>
                </a:solidFill>
              </a:rPr>
              <a:t>Thousands of people from around the world participate in the VPS – For example, the </a:t>
            </a:r>
            <a:r>
              <a:rPr lang="en-US" sz="1400" dirty="0" smtClean="0">
                <a:solidFill>
                  <a:schemeClr val="accent2"/>
                </a:solidFill>
              </a:rPr>
              <a:t>2015 Spring </a:t>
            </a:r>
            <a:r>
              <a:rPr lang="en-US" sz="1400" dirty="0" smtClean="0">
                <a:solidFill>
                  <a:schemeClr val="accent2"/>
                </a:solidFill>
              </a:rPr>
              <a:t>VPS had visitors from </a:t>
            </a:r>
            <a:r>
              <a:rPr lang="en-US" sz="1400" dirty="0" smtClean="0">
                <a:solidFill>
                  <a:schemeClr val="accent2"/>
                </a:solidFill>
              </a:rPr>
              <a:t>87 </a:t>
            </a:r>
            <a:r>
              <a:rPr lang="en-US" sz="1400" dirty="0" smtClean="0">
                <a:solidFill>
                  <a:schemeClr val="accent2"/>
                </a:solidFill>
              </a:rPr>
              <a:t>different counties with </a:t>
            </a:r>
            <a:r>
              <a:rPr lang="en-US" sz="1400" dirty="0" smtClean="0">
                <a:solidFill>
                  <a:schemeClr val="accent2"/>
                </a:solidFill>
              </a:rPr>
              <a:t>3500 </a:t>
            </a:r>
            <a:r>
              <a:rPr lang="en-US" sz="1400" dirty="0" smtClean="0">
                <a:solidFill>
                  <a:schemeClr val="accent2"/>
                </a:solidFill>
              </a:rPr>
              <a:t>video views!</a:t>
            </a:r>
          </a:p>
          <a:p>
            <a:pPr marL="0" indent="0">
              <a:buNone/>
            </a:pPr>
            <a:endParaRPr lang="en-US" sz="1400" dirty="0" smtClean="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r>
              <a:rPr lang="en-US" sz="1400" b="1" dirty="0" smtClean="0">
                <a:solidFill>
                  <a:schemeClr val="accent2"/>
                </a:solidFill>
              </a:rPr>
              <a:t>Key Dates:</a:t>
            </a:r>
          </a:p>
          <a:p>
            <a:pPr marL="0" indent="0">
              <a:spcBef>
                <a:spcPts val="0"/>
              </a:spcBef>
              <a:buNone/>
            </a:pPr>
            <a:r>
              <a:rPr lang="en-US" sz="1400" dirty="0" smtClean="0">
                <a:solidFill>
                  <a:schemeClr val="accent2"/>
                </a:solidFill>
              </a:rPr>
              <a:t>VPS Video and Transcript – due July 20 (Week 8)</a:t>
            </a:r>
          </a:p>
          <a:p>
            <a:pPr marL="0" indent="0">
              <a:spcBef>
                <a:spcPts val="0"/>
              </a:spcBef>
              <a:buNone/>
            </a:pPr>
            <a:r>
              <a:rPr lang="en-US" sz="1400" dirty="0" smtClean="0">
                <a:solidFill>
                  <a:schemeClr val="accent2"/>
                </a:solidFill>
              </a:rPr>
              <a:t>VPS Launch – July 31 (Week 9)</a:t>
            </a:r>
          </a:p>
          <a:p>
            <a:pPr marL="0" indent="0">
              <a:spcBef>
                <a:spcPts val="0"/>
              </a:spcBef>
              <a:buNone/>
            </a:pPr>
            <a:endParaRPr lang="en-US" sz="1400" dirty="0">
              <a:solidFill>
                <a:schemeClr val="accent2"/>
              </a:solidFill>
            </a:endParaRPr>
          </a:p>
          <a:p>
            <a:pPr marL="0" indent="0">
              <a:spcBef>
                <a:spcPts val="0"/>
              </a:spcBef>
              <a:buNone/>
            </a:pPr>
            <a:r>
              <a:rPr lang="en-US" sz="1400" b="1" i="1" dirty="0" smtClean="0">
                <a:solidFill>
                  <a:schemeClr val="accent2"/>
                </a:solidFill>
              </a:rPr>
              <a:t>Bonus: </a:t>
            </a:r>
            <a:r>
              <a:rPr lang="en-US" sz="1400" i="1" dirty="0" smtClean="0">
                <a:solidFill>
                  <a:schemeClr val="accent2"/>
                </a:solidFill>
              </a:rPr>
              <a:t>The winning team receives a prize package from VPS sponsors (geospatial software)</a:t>
            </a:r>
            <a:endParaRPr lang="en-US" sz="14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Virtual Poster Sessions</a:t>
            </a:r>
            <a:endParaRPr lang="en-US" b="1" dirty="0">
              <a:solidFill>
                <a:schemeClr val="accent3"/>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6" y="3584107"/>
            <a:ext cx="1877456" cy="12801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4849" y="3584107"/>
            <a:ext cx="1567287" cy="128016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605" y="3584107"/>
            <a:ext cx="1567287" cy="12801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6350" y="3584107"/>
            <a:ext cx="1438275" cy="128016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1093" y="3584107"/>
            <a:ext cx="1567288" cy="12801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1336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VPS Archive: </a:t>
            </a:r>
            <a:r>
              <a:rPr lang="en-US" sz="1400" b="1" dirty="0">
                <a:solidFill>
                  <a:srgbClr val="0075A2"/>
                </a:solidFill>
                <a:hlinkClick r:id="rId7"/>
              </a:rPr>
              <a:t>www.earthzine.org/vps-archive</a:t>
            </a:r>
            <a:r>
              <a:rPr lang="en-US" sz="1400" b="1" dirty="0" smtClean="0">
                <a:solidFill>
                  <a:srgbClr val="0075A2"/>
                </a:solidFill>
                <a:hlinkClick r:id="rId7"/>
              </a:rPr>
              <a:t>/</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232647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438400"/>
            <a:ext cx="3657600" cy="2890697"/>
          </a:xfrm>
        </p:spPr>
        <p:txBody>
          <a:bodyPr>
            <a:noAutofit/>
          </a:bodyPr>
          <a:lstStyle/>
          <a:p>
            <a:r>
              <a:rPr lang="en-US" sz="2000" b="1" dirty="0">
                <a:solidFill>
                  <a:schemeClr val="accent2"/>
                </a:solidFill>
              </a:rPr>
              <a:t>Newly available to participants this term!</a:t>
            </a:r>
          </a:p>
          <a:p>
            <a:r>
              <a:rPr lang="en-US" sz="2000" dirty="0" smtClean="0">
                <a:solidFill>
                  <a:schemeClr val="accent2"/>
                </a:solidFill>
              </a:rPr>
              <a:t>Tell </a:t>
            </a:r>
            <a:r>
              <a:rPr lang="en-US" sz="2000" dirty="0">
                <a:solidFill>
                  <a:schemeClr val="accent2"/>
                </a:solidFill>
              </a:rPr>
              <a:t>the story of your project with a publicly viewable </a:t>
            </a:r>
            <a:r>
              <a:rPr lang="en-US" sz="2000" dirty="0" smtClean="0">
                <a:solidFill>
                  <a:schemeClr val="accent2"/>
                </a:solidFill>
              </a:rPr>
              <a:t>app.</a:t>
            </a:r>
            <a:endParaRPr lang="en-US" sz="2000" dirty="0">
              <a:solidFill>
                <a:schemeClr val="accent2"/>
              </a:solidFill>
            </a:endParaRPr>
          </a:p>
          <a:p>
            <a:r>
              <a:rPr lang="en-US" sz="2000" dirty="0" smtClean="0">
                <a:solidFill>
                  <a:schemeClr val="accent2"/>
                </a:solidFill>
              </a:rPr>
              <a:t>Easy to get started</a:t>
            </a:r>
          </a:p>
          <a:p>
            <a:r>
              <a:rPr lang="en-US" sz="2000" dirty="0" smtClean="0">
                <a:solidFill>
                  <a:schemeClr val="accent2"/>
                </a:solidFill>
              </a:rPr>
              <a:t>Attend the interest meeting to learn more</a:t>
            </a:r>
            <a:r>
              <a:rPr lang="en-US" sz="2000" dirty="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ArcGIS Online (AGOL)</a:t>
            </a:r>
            <a:endParaRPr lang="en-US" b="1" dirty="0">
              <a:solidFill>
                <a:schemeClr val="accent3"/>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552551"/>
            <a:ext cx="4196389" cy="32664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601" y="3352800"/>
            <a:ext cx="2496551" cy="3134557"/>
          </a:xfrm>
          <a:prstGeom prst="rect">
            <a:avLst/>
          </a:prstGeom>
        </p:spPr>
      </p:pic>
      <p:sp>
        <p:nvSpPr>
          <p:cNvPr id="6" name="TextBox 5"/>
          <p:cNvSpPr txBox="1"/>
          <p:nvPr/>
        </p:nvSpPr>
        <p:spPr>
          <a:xfrm>
            <a:off x="10668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AGOL Project Gallery:</a:t>
            </a:r>
            <a:r>
              <a:rPr lang="en-US" sz="1400" b="1" dirty="0">
                <a:solidFill>
                  <a:schemeClr val="bg2">
                    <a:lumMod val="85000"/>
                  </a:schemeClr>
                </a:solidFill>
              </a:rPr>
              <a:t> </a:t>
            </a:r>
            <a:r>
              <a:rPr lang="en-US" sz="1400" b="1" dirty="0">
                <a:solidFill>
                  <a:schemeClr val="bg2">
                    <a:lumMod val="85000"/>
                  </a:schemeClr>
                </a:solidFill>
                <a:hlinkClick r:id="rId4"/>
              </a:rPr>
              <a:t>http://</a:t>
            </a:r>
            <a:r>
              <a:rPr lang="en-US" sz="1400" b="1" dirty="0" smtClean="0">
                <a:solidFill>
                  <a:schemeClr val="bg2">
                    <a:lumMod val="85000"/>
                  </a:schemeClr>
                </a:solidFill>
                <a:hlinkClick r:id="rId4"/>
              </a:rPr>
              <a:t>goo.gl/gSH0TK</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100548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6929"/>
            <a:ext cx="5638801" cy="4876800"/>
          </a:xfrm>
        </p:spPr>
        <p:txBody>
          <a:bodyPr>
            <a:noAutofit/>
          </a:bodyPr>
          <a:lstStyle/>
          <a:p>
            <a:r>
              <a:rPr lang="en-US" sz="1750" dirty="0">
                <a:solidFill>
                  <a:schemeClr val="accent2"/>
                </a:solidFill>
              </a:rPr>
              <a:t>Publications are a huge avenue for getting the word out about the great research you are a part of with DEVELOP!</a:t>
            </a:r>
          </a:p>
          <a:p>
            <a:r>
              <a:rPr lang="en-US" sz="1750" dirty="0">
                <a:solidFill>
                  <a:schemeClr val="accent2"/>
                </a:solidFill>
              </a:rPr>
              <a:t>DEVELOP has a handful of peer-reviewed publications to </a:t>
            </a:r>
            <a:r>
              <a:rPr lang="en-US" sz="1750" dirty="0" smtClean="0">
                <a:solidFill>
                  <a:schemeClr val="accent2"/>
                </a:solidFill>
              </a:rPr>
              <a:t>date.</a:t>
            </a:r>
            <a:endParaRPr lang="en-US" sz="1750" dirty="0">
              <a:solidFill>
                <a:schemeClr val="accent2"/>
              </a:solidFill>
            </a:endParaRPr>
          </a:p>
          <a:p>
            <a:r>
              <a:rPr lang="en-US" sz="1750" dirty="0" smtClean="0">
                <a:solidFill>
                  <a:schemeClr val="accent2"/>
                </a:solidFill>
              </a:rPr>
              <a:t>Currently, DEVELOP publishes frequently in </a:t>
            </a:r>
            <a:r>
              <a:rPr lang="en-US" sz="1750" i="1" dirty="0" smtClean="0">
                <a:solidFill>
                  <a:schemeClr val="accent2"/>
                </a:solidFill>
              </a:rPr>
              <a:t>Earthzine</a:t>
            </a:r>
            <a:r>
              <a:rPr lang="en-US" sz="1750" dirty="0" smtClean="0">
                <a:solidFill>
                  <a:schemeClr val="accent2"/>
                </a:solidFill>
              </a:rPr>
              <a:t>, </a:t>
            </a:r>
            <a:r>
              <a:rPr lang="en-US" sz="1750" i="1" dirty="0" smtClean="0">
                <a:solidFill>
                  <a:schemeClr val="accent2"/>
                </a:solidFill>
              </a:rPr>
              <a:t>Directions Magazine</a:t>
            </a:r>
            <a:r>
              <a:rPr lang="en-US" sz="1750" dirty="0" smtClean="0">
                <a:solidFill>
                  <a:schemeClr val="accent2"/>
                </a:solidFill>
              </a:rPr>
              <a:t>, and </a:t>
            </a:r>
            <a:r>
              <a:rPr lang="en-US" sz="1750" i="1" dirty="0" smtClean="0">
                <a:solidFill>
                  <a:schemeClr val="accent2"/>
                </a:solidFill>
              </a:rPr>
              <a:t>The Earth Observer</a:t>
            </a:r>
            <a:endParaRPr lang="en-US" sz="1750" dirty="0">
              <a:solidFill>
                <a:schemeClr val="accent2"/>
              </a:solidFill>
            </a:endParaRPr>
          </a:p>
          <a:p>
            <a:r>
              <a:rPr lang="en-US" sz="1750" b="1" dirty="0">
                <a:solidFill>
                  <a:schemeClr val="accent2"/>
                </a:solidFill>
              </a:rPr>
              <a:t>Water for </a:t>
            </a:r>
            <a:r>
              <a:rPr lang="en-US" sz="1750" b="1" dirty="0" smtClean="0">
                <a:solidFill>
                  <a:schemeClr val="accent2"/>
                </a:solidFill>
              </a:rPr>
              <a:t>Agriculture</a:t>
            </a:r>
            <a:r>
              <a:rPr lang="en-US" sz="1750" dirty="0" smtClean="0">
                <a:solidFill>
                  <a:schemeClr val="accent2"/>
                </a:solidFill>
              </a:rPr>
              <a:t> is </a:t>
            </a:r>
            <a:r>
              <a:rPr lang="en-US" sz="1750" i="1" dirty="0" err="1" smtClean="0">
                <a:solidFill>
                  <a:schemeClr val="accent2"/>
                </a:solidFill>
              </a:rPr>
              <a:t>Earthzine</a:t>
            </a:r>
            <a:r>
              <a:rPr lang="en-US" sz="1750" dirty="0" err="1" smtClean="0">
                <a:solidFill>
                  <a:schemeClr val="accent2"/>
                </a:solidFill>
              </a:rPr>
              <a:t>’s</a:t>
            </a:r>
            <a:r>
              <a:rPr lang="en-US" sz="1750" dirty="0" smtClean="0">
                <a:solidFill>
                  <a:schemeClr val="accent2"/>
                </a:solidFill>
              </a:rPr>
              <a:t> new quarterly theme, and we are looking to submit a </a:t>
            </a:r>
            <a:r>
              <a:rPr lang="en-US" sz="1750" dirty="0">
                <a:solidFill>
                  <a:schemeClr val="accent2"/>
                </a:solidFill>
              </a:rPr>
              <a:t>few summer </a:t>
            </a:r>
            <a:r>
              <a:rPr lang="en-US" sz="1750" dirty="0" smtClean="0">
                <a:solidFill>
                  <a:schemeClr val="accent2"/>
                </a:solidFill>
              </a:rPr>
              <a:t>projects.</a:t>
            </a:r>
          </a:p>
          <a:p>
            <a:r>
              <a:rPr lang="en-US" sz="1750" dirty="0" smtClean="0">
                <a:solidFill>
                  <a:schemeClr val="accent2"/>
                </a:solidFill>
              </a:rPr>
              <a:t>If you are interested in working your project toward a potential publication, contact your Center Lead and Tiffani Miller.</a:t>
            </a:r>
          </a:p>
          <a:p>
            <a:r>
              <a:rPr lang="en-US" sz="1750" b="1" dirty="0" smtClean="0">
                <a:solidFill>
                  <a:schemeClr val="accent2"/>
                </a:solidFill>
              </a:rPr>
              <a:t>Reminder: All publications must be approved by NPO and NASA’s Export Control process </a:t>
            </a:r>
            <a:r>
              <a:rPr lang="en-US" sz="1750" b="1" u="sng" dirty="0" smtClean="0">
                <a:solidFill>
                  <a:schemeClr val="accent2"/>
                </a:solidFill>
              </a:rPr>
              <a:t>before</a:t>
            </a:r>
            <a:r>
              <a:rPr lang="en-US" sz="1750" b="1" dirty="0" smtClean="0">
                <a:solidFill>
                  <a:schemeClr val="accent2"/>
                </a:solidFill>
              </a:rPr>
              <a:t> submission!</a:t>
            </a:r>
          </a:p>
        </p:txBody>
      </p:sp>
      <p:sp>
        <p:nvSpPr>
          <p:cNvPr id="3" name="Title 2"/>
          <p:cNvSpPr>
            <a:spLocks noGrp="1"/>
          </p:cNvSpPr>
          <p:nvPr>
            <p:ph type="title"/>
          </p:nvPr>
        </p:nvSpPr>
        <p:spPr/>
        <p:txBody>
          <a:bodyPr>
            <a:normAutofit/>
          </a:bodyPr>
          <a:lstStyle/>
          <a:p>
            <a:r>
              <a:rPr lang="en-US" b="1" dirty="0" smtClean="0">
                <a:solidFill>
                  <a:schemeClr val="accent3"/>
                </a:solidFill>
              </a:rPr>
              <a:t>Publications</a:t>
            </a:r>
            <a:endParaRPr lang="en-US" b="1" dirty="0">
              <a:solidFill>
                <a:schemeClr val="accent3"/>
              </a:solidFill>
            </a:endParaRPr>
          </a:p>
        </p:txBody>
      </p:sp>
      <p:pic>
        <p:nvPicPr>
          <p:cNvPr id="4" name="Picture 3"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6748917" y="3701720"/>
            <a:ext cx="1758107" cy="2289271"/>
          </a:xfrm>
          <a:prstGeom prst="rect">
            <a:avLst/>
          </a:prstGeom>
          <a:ln>
            <a:noFill/>
          </a:ln>
          <a:effectLst>
            <a:outerShdw blurRad="292100" dist="139700" dir="2700000" algn="tl" rotWithShape="0">
              <a:srgbClr val="333333">
                <a:alpha val="65000"/>
              </a:srgbClr>
            </a:outerShdw>
          </a:effectLst>
        </p:spPr>
      </p:pic>
      <p:pic>
        <p:nvPicPr>
          <p:cNvPr id="5" name="Picture 4"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6178298" y="2146551"/>
            <a:ext cx="2188804" cy="2861648"/>
          </a:xfrm>
          <a:prstGeom prst="rect">
            <a:avLst/>
          </a:prstGeom>
          <a:ln>
            <a:noFill/>
          </a:ln>
          <a:effectLst>
            <a:outerShdw blurRad="292100" dist="139700" dir="2700000" algn="tl" rotWithShape="0">
              <a:srgbClr val="333333">
                <a:alpha val="65000"/>
              </a:srgbClr>
            </a:outerShdw>
          </a:effectLst>
        </p:spPr>
      </p:pic>
      <p:pic>
        <p:nvPicPr>
          <p:cNvPr id="6" name="Picture 5" descr="pers cover.jpg"/>
          <p:cNvPicPr>
            <a:picLocks noChangeAspect="1"/>
          </p:cNvPicPr>
          <p:nvPr/>
        </p:nvPicPr>
        <p:blipFill>
          <a:blip r:embed="rId4" cstate="print"/>
          <a:stretch>
            <a:fillRect/>
          </a:stretch>
        </p:blipFill>
        <p:spPr>
          <a:xfrm rot="20744331">
            <a:off x="7494102" y="136585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52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DEVELOPedia</a:t>
            </a:r>
            <a:endParaRPr lang="en-US" b="1" dirty="0">
              <a:solidFill>
                <a:schemeClr val="accent3"/>
              </a:solidFill>
            </a:endParaRPr>
          </a:p>
        </p:txBody>
      </p:sp>
      <p:sp>
        <p:nvSpPr>
          <p:cNvPr id="3" name="Content Placeholder 2"/>
          <p:cNvSpPr>
            <a:spLocks noGrp="1"/>
          </p:cNvSpPr>
          <p:nvPr>
            <p:ph sz="quarter" idx="1"/>
          </p:nvPr>
        </p:nvSpPr>
        <p:spPr/>
        <p:txBody>
          <a:bodyPr>
            <a:normAutofit fontScale="77500" lnSpcReduction="20000"/>
          </a:bodyPr>
          <a:lstStyle/>
          <a:p>
            <a:r>
              <a:rPr lang="en-US" dirty="0">
                <a:solidFill>
                  <a:schemeClr val="accent2"/>
                </a:solidFill>
              </a:rPr>
              <a:t>DEVELOPedia is an internal wiki intended to serve three purposes:</a:t>
            </a:r>
          </a:p>
          <a:p>
            <a:pPr marL="914400" lvl="1" indent="-457200">
              <a:buFont typeface="+mj-lt"/>
              <a:buAutoNum type="arabicPeriod"/>
            </a:pPr>
            <a:r>
              <a:rPr lang="en-US" dirty="0">
                <a:solidFill>
                  <a:schemeClr val="accent2"/>
                </a:solidFill>
              </a:rPr>
              <a:t>Enhance project workflow</a:t>
            </a:r>
          </a:p>
          <a:p>
            <a:pPr marL="914400" lvl="1" indent="-457200">
              <a:buFont typeface="+mj-lt"/>
              <a:buAutoNum type="arabicPeriod"/>
            </a:pPr>
            <a:r>
              <a:rPr lang="en-US" dirty="0">
                <a:solidFill>
                  <a:schemeClr val="accent2"/>
                </a:solidFill>
              </a:rPr>
              <a:t>Capture lessons learned and make them available to future project teams</a:t>
            </a:r>
          </a:p>
          <a:p>
            <a:pPr marL="914400" lvl="1" indent="-457200">
              <a:buFont typeface="+mj-lt"/>
              <a:buAutoNum type="arabicPeriod"/>
            </a:pPr>
            <a:r>
              <a:rPr lang="en-US" dirty="0">
                <a:solidFill>
                  <a:schemeClr val="accent2"/>
                </a:solidFill>
              </a:rPr>
              <a:t>Record data required for operational metrics</a:t>
            </a:r>
          </a:p>
          <a:p>
            <a:r>
              <a:rPr lang="en-US" dirty="0">
                <a:solidFill>
                  <a:schemeClr val="accent2"/>
                </a:solidFill>
              </a:rPr>
              <a:t>DEVELOPedia is a collaborative effort whose utility is directly related to the efforts of previous DEVELOP participants.</a:t>
            </a:r>
          </a:p>
          <a:p>
            <a:r>
              <a:rPr lang="en-US" dirty="0">
                <a:solidFill>
                  <a:schemeClr val="accent2"/>
                </a:solidFill>
              </a:rPr>
              <a:t>DEVELOPedia is a living document, constantly adapting to meet the needs of the NASA DEVELOP National Program and the people that make the program great. (That’s you!)</a:t>
            </a:r>
          </a:p>
          <a:p>
            <a:pPr marL="0" indent="0" algn="ctr">
              <a:buNone/>
            </a:pPr>
            <a:r>
              <a:rPr lang="en-US" sz="2200" dirty="0">
                <a:solidFill>
                  <a:schemeClr val="accent2"/>
                </a:solidFill>
                <a:hlinkClick r:id="rId2"/>
              </a:rPr>
              <a:t>http://www.devpedia.developexchange.com</a:t>
            </a:r>
            <a:endParaRPr lang="en-US" sz="2200" dirty="0">
              <a:solidFill>
                <a:schemeClr val="accent2"/>
              </a:solidFill>
            </a:endParaRPr>
          </a:p>
          <a:p>
            <a:endParaRPr lang="en-US" dirty="0" smtClean="0">
              <a:solidFill>
                <a:schemeClr val="accent2"/>
              </a:solidFill>
            </a:endParaRPr>
          </a:p>
          <a:p>
            <a:pPr marL="0" indent="0">
              <a:buNone/>
            </a:pPr>
            <a:r>
              <a:rPr lang="en-US" b="1" dirty="0" smtClean="0">
                <a:solidFill>
                  <a:schemeClr val="accent2"/>
                </a:solidFill>
              </a:rPr>
              <a:t>Notes:</a:t>
            </a:r>
          </a:p>
          <a:p>
            <a:r>
              <a:rPr lang="en-US" dirty="0" smtClean="0">
                <a:solidFill>
                  <a:schemeClr val="accent2"/>
                </a:solidFill>
              </a:rPr>
              <a:t>Initial program release for Summer Term 2015</a:t>
            </a:r>
          </a:p>
          <a:p>
            <a:r>
              <a:rPr lang="en-US" dirty="0" smtClean="0">
                <a:solidFill>
                  <a:schemeClr val="accent2"/>
                </a:solidFill>
              </a:rPr>
              <a:t>Historical content still being added</a:t>
            </a:r>
          </a:p>
        </p:txBody>
      </p:sp>
    </p:spTree>
    <p:extLst>
      <p:ext uri="{BB962C8B-B14F-4D97-AF65-F5344CB8AC3E}">
        <p14:creationId xmlns:p14="http://schemas.microsoft.com/office/powerpoint/2010/main" val="2409356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3999"/>
            <a:ext cx="8610600" cy="4876801"/>
          </a:xfrm>
        </p:spPr>
        <p:txBody>
          <a:bodyPr>
            <a:noAutofit/>
          </a:bodyPr>
          <a:lstStyle/>
          <a:p>
            <a:pPr>
              <a:lnSpc>
                <a:spcPct val="100000"/>
              </a:lnSpc>
              <a:spcBef>
                <a:spcPts val="0"/>
              </a:spcBef>
              <a:buNone/>
            </a:pPr>
            <a:r>
              <a:rPr lang="en-US" sz="1600" b="1" dirty="0" smtClean="0">
                <a:solidFill>
                  <a:schemeClr val="accent2"/>
                </a:solidFill>
              </a:rPr>
              <a:t>DEVELOP Handbook</a:t>
            </a:r>
            <a:r>
              <a:rPr lang="en-US" sz="1600" dirty="0" smtClean="0">
                <a:solidFill>
                  <a:schemeClr val="accent2"/>
                </a:solidFill>
              </a:rPr>
              <a:t>: Given to each participant at start of term, also on DEVELOPedia</a:t>
            </a:r>
            <a:endParaRPr lang="en-US" sz="1600" b="1" dirty="0" smtClean="0">
              <a:solidFill>
                <a:schemeClr val="accent2"/>
              </a:solidFill>
            </a:endParaRPr>
          </a:p>
          <a:p>
            <a:pPr>
              <a:lnSpc>
                <a:spcPct val="100000"/>
              </a:lnSpc>
              <a:spcBef>
                <a:spcPts val="0"/>
              </a:spcBef>
              <a:buNone/>
            </a:pPr>
            <a:endParaRPr lang="en-US" sz="1400" b="1" dirty="0" smtClean="0">
              <a:solidFill>
                <a:schemeClr val="accent2"/>
              </a:solidFill>
            </a:endParaRPr>
          </a:p>
          <a:p>
            <a:pPr>
              <a:spcBef>
                <a:spcPts val="0"/>
              </a:spcBef>
              <a:buNone/>
            </a:pPr>
            <a:r>
              <a:rPr lang="en-US" sz="1600" b="1" dirty="0" smtClean="0">
                <a:solidFill>
                  <a:schemeClr val="accent2"/>
                </a:solidFill>
              </a:rPr>
              <a:t>DEVELOPedia:</a:t>
            </a:r>
            <a:r>
              <a:rPr lang="en-US" sz="1600" dirty="0" smtClean="0">
                <a:solidFill>
                  <a:schemeClr val="accent2"/>
                </a:solidFill>
              </a:rPr>
              <a:t> </a:t>
            </a:r>
            <a:r>
              <a:rPr lang="en-US" sz="1600" dirty="0">
                <a:solidFill>
                  <a:schemeClr val="accent2"/>
                </a:solidFill>
                <a:hlinkClick r:id="rId2"/>
              </a:rPr>
              <a:t>http://</a:t>
            </a:r>
            <a:r>
              <a:rPr lang="en-US" sz="1600" dirty="0" smtClean="0">
                <a:solidFill>
                  <a:schemeClr val="accent2"/>
                </a:solidFill>
                <a:hlinkClick r:id="rId2"/>
              </a:rPr>
              <a:t>www.devpedia.developexchange.com/</a:t>
            </a:r>
            <a:endParaRPr lang="en-US" sz="1600" b="1" dirty="0" smtClean="0">
              <a:solidFill>
                <a:schemeClr val="accent2"/>
              </a:solidFill>
            </a:endParaRPr>
          </a:p>
          <a:p>
            <a:pPr>
              <a:lnSpc>
                <a:spcPct val="100000"/>
              </a:lnSpc>
              <a:spcBef>
                <a:spcPts val="0"/>
              </a:spcBef>
              <a:buNone/>
            </a:pPr>
            <a:r>
              <a:rPr lang="en-US" sz="1500" dirty="0" smtClean="0">
                <a:solidFill>
                  <a:schemeClr val="accent2"/>
                </a:solidFill>
              </a:rPr>
              <a:t>You </a:t>
            </a:r>
            <a:r>
              <a:rPr lang="en-US" sz="1500" dirty="0">
                <a:solidFill>
                  <a:schemeClr val="accent2"/>
                </a:solidFill>
              </a:rPr>
              <a:t>should have received information about your account just before the beginning of the </a:t>
            </a:r>
            <a:r>
              <a:rPr lang="en-US" sz="1500" dirty="0" smtClean="0">
                <a:solidFill>
                  <a:schemeClr val="accent2"/>
                </a:solidFill>
              </a:rPr>
              <a:t>term.</a:t>
            </a:r>
            <a:endParaRPr lang="en-US" sz="1500" dirty="0">
              <a:solidFill>
                <a:schemeClr val="accent2"/>
              </a:solidFill>
            </a:endParaRPr>
          </a:p>
          <a:p>
            <a:pPr>
              <a:lnSpc>
                <a:spcPct val="100000"/>
              </a:lnSpc>
              <a:spcBef>
                <a:spcPts val="0"/>
              </a:spcBef>
              <a:buNone/>
            </a:pPr>
            <a:endParaRPr lang="en-US" sz="1400" dirty="0" smtClean="0">
              <a:solidFill>
                <a:schemeClr val="accent2"/>
              </a:solidFill>
            </a:endParaRPr>
          </a:p>
          <a:p>
            <a:pPr>
              <a:lnSpc>
                <a:spcPct val="100000"/>
              </a:lnSpc>
              <a:spcBef>
                <a:spcPts val="0"/>
              </a:spcBef>
              <a:buNone/>
            </a:pPr>
            <a:r>
              <a:rPr lang="en-US" sz="1600" b="1" dirty="0" smtClean="0">
                <a:solidFill>
                  <a:schemeClr val="accent2"/>
                </a:solidFill>
              </a:rPr>
              <a:t>DEVELOP Exchange: </a:t>
            </a:r>
            <a:r>
              <a:rPr lang="en-US" sz="1600" dirty="0" smtClean="0">
                <a:solidFill>
                  <a:schemeClr val="accent2"/>
                </a:solidFill>
                <a:hlinkClick r:id="rId3"/>
              </a:rPr>
              <a:t>http://developexchange.com/</a:t>
            </a:r>
            <a:endParaRPr lang="en-US" sz="1600" dirty="0" smtClean="0">
              <a:solidFill>
                <a:schemeClr val="accent2"/>
              </a:solidFill>
            </a:endParaRPr>
          </a:p>
          <a:p>
            <a:pPr>
              <a:lnSpc>
                <a:spcPct val="100000"/>
              </a:lnSpc>
              <a:spcBef>
                <a:spcPts val="0"/>
              </a:spcBef>
              <a:buNone/>
            </a:pPr>
            <a:r>
              <a:rPr lang="en-US" sz="1500" b="1" i="1" dirty="0" smtClean="0">
                <a:solidFill>
                  <a:schemeClr val="accent2"/>
                </a:solidFill>
              </a:rPr>
              <a:t>Username: </a:t>
            </a:r>
            <a:r>
              <a:rPr lang="en-US" sz="1500" dirty="0" err="1" smtClean="0">
                <a:solidFill>
                  <a:schemeClr val="accent2"/>
                </a:solidFill>
              </a:rPr>
              <a:t>develop_user</a:t>
            </a:r>
            <a:r>
              <a:rPr lang="en-US" sz="1500" dirty="0" smtClean="0">
                <a:solidFill>
                  <a:schemeClr val="accent2"/>
                </a:solidFill>
              </a:rPr>
              <a:t> &amp; </a:t>
            </a:r>
            <a:r>
              <a:rPr lang="en-US" sz="1500" b="1" i="1" dirty="0" smtClean="0">
                <a:solidFill>
                  <a:schemeClr val="accent2"/>
                </a:solidFill>
              </a:rPr>
              <a:t>Password: </a:t>
            </a:r>
            <a:r>
              <a:rPr lang="en-US" sz="1500" dirty="0" smtClean="0">
                <a:solidFill>
                  <a:schemeClr val="accent2"/>
                </a:solidFill>
              </a:rPr>
              <a:t>DEVELOPers2014!</a:t>
            </a:r>
          </a:p>
          <a:p>
            <a:pPr>
              <a:lnSpc>
                <a:spcPct val="100000"/>
              </a:lnSpc>
              <a:spcBef>
                <a:spcPts val="0"/>
              </a:spcBef>
              <a:buFont typeface="Arial" charset="0"/>
              <a:buChar char="•"/>
            </a:pPr>
            <a:r>
              <a:rPr lang="en-US" sz="1500" b="1" dirty="0" err="1" smtClean="0">
                <a:solidFill>
                  <a:schemeClr val="accent2"/>
                </a:solidFill>
              </a:rPr>
              <a:t>Filezilla</a:t>
            </a:r>
            <a:r>
              <a:rPr lang="en-US" sz="1500" b="1" dirty="0" smtClean="0">
                <a:solidFill>
                  <a:schemeClr val="accent2"/>
                </a:solidFill>
              </a:rPr>
              <a:t>: </a:t>
            </a:r>
            <a:r>
              <a:rPr lang="en-US" sz="1500" dirty="0" smtClean="0">
                <a:solidFill>
                  <a:schemeClr val="accent2"/>
                </a:solidFill>
              </a:rPr>
              <a:t>Server file exchanging program to connect to the DEVELOP Exchange. Very easy to use, and free.</a:t>
            </a:r>
          </a:p>
          <a:p>
            <a:pPr>
              <a:lnSpc>
                <a:spcPct val="100000"/>
              </a:lnSpc>
              <a:spcBef>
                <a:spcPts val="0"/>
              </a:spcBef>
              <a:buNone/>
            </a:pPr>
            <a:endParaRPr lang="en-US" sz="1400" b="1" dirty="0" smtClean="0">
              <a:solidFill>
                <a:schemeClr val="accent2"/>
              </a:solidFill>
            </a:endParaRPr>
          </a:p>
          <a:p>
            <a:pPr>
              <a:lnSpc>
                <a:spcPct val="100000"/>
              </a:lnSpc>
              <a:spcBef>
                <a:spcPts val="0"/>
              </a:spcBef>
              <a:buNone/>
            </a:pPr>
            <a:r>
              <a:rPr lang="en-US" sz="1600" b="1" dirty="0" smtClean="0">
                <a:solidFill>
                  <a:schemeClr val="accent2"/>
                </a:solidFill>
              </a:rPr>
              <a:t>DEVELOP Website: </a:t>
            </a:r>
            <a:r>
              <a:rPr lang="en-US" sz="1600" dirty="0" smtClean="0">
                <a:solidFill>
                  <a:schemeClr val="accent2"/>
                </a:solidFill>
                <a:hlinkClick r:id="rId4"/>
              </a:rPr>
              <a:t>http://develop.larc.nasa.gov/</a:t>
            </a:r>
            <a:r>
              <a:rPr lang="en-US" sz="1600" dirty="0" smtClean="0">
                <a:solidFill>
                  <a:schemeClr val="accent2"/>
                </a:solidFill>
              </a:rPr>
              <a:t>   </a:t>
            </a:r>
          </a:p>
          <a:p>
            <a:pPr marL="0" indent="0">
              <a:lnSpc>
                <a:spcPct val="100000"/>
              </a:lnSpc>
              <a:spcBef>
                <a:spcPts val="0"/>
              </a:spcBef>
              <a:buNone/>
            </a:pPr>
            <a:r>
              <a:rPr lang="en-US" sz="1600" b="1" dirty="0" smtClean="0">
                <a:solidFill>
                  <a:schemeClr val="accent2"/>
                </a:solidFill>
              </a:rPr>
              <a:t>DEVELOP’s Anonymous </a:t>
            </a:r>
            <a:r>
              <a:rPr lang="en-US" sz="1600" b="1" dirty="0" err="1" smtClean="0">
                <a:solidFill>
                  <a:schemeClr val="accent2"/>
                </a:solidFill>
              </a:rPr>
              <a:t>Dropbox</a:t>
            </a:r>
            <a:r>
              <a:rPr lang="en-US" sz="1600" b="1" dirty="0" smtClean="0">
                <a:solidFill>
                  <a:schemeClr val="accent2"/>
                </a:solidFill>
              </a:rPr>
              <a:t>: </a:t>
            </a:r>
            <a:r>
              <a:rPr lang="en-US" sz="1600" dirty="0" smtClean="0">
                <a:solidFill>
                  <a:schemeClr val="accent2"/>
                </a:solidFill>
                <a:hlinkClick r:id="rId5"/>
              </a:rPr>
              <a:t>http://developexchange.com/dropbox.html</a:t>
            </a:r>
            <a:r>
              <a:rPr lang="en-US" sz="1600" dirty="0" smtClean="0">
                <a:solidFill>
                  <a:schemeClr val="accent2"/>
                </a:solidFill>
              </a:rPr>
              <a:t> </a:t>
            </a:r>
          </a:p>
          <a:p>
            <a:pPr>
              <a:lnSpc>
                <a:spcPct val="100000"/>
              </a:lnSpc>
              <a:spcBef>
                <a:spcPts val="0"/>
              </a:spcBef>
              <a:buNone/>
            </a:pPr>
            <a:endParaRPr lang="en-US" sz="1400" b="1" dirty="0" smtClean="0">
              <a:solidFill>
                <a:schemeClr val="accent2"/>
              </a:solidFill>
            </a:endParaRPr>
          </a:p>
          <a:p>
            <a:pPr>
              <a:lnSpc>
                <a:spcPct val="100000"/>
              </a:lnSpc>
              <a:spcBef>
                <a:spcPts val="0"/>
              </a:spcBef>
              <a:buNone/>
            </a:pPr>
            <a:r>
              <a:rPr lang="en-US" sz="1600" b="1" dirty="0" smtClean="0">
                <a:solidFill>
                  <a:schemeClr val="accent2"/>
                </a:solidFill>
              </a:rPr>
              <a:t>Need Help?</a:t>
            </a:r>
            <a:endParaRPr lang="en-US" sz="1600" dirty="0" smtClean="0">
              <a:solidFill>
                <a:schemeClr val="accent2"/>
              </a:solidFill>
            </a:endParaRPr>
          </a:p>
          <a:p>
            <a:pPr>
              <a:spcBef>
                <a:spcPts val="0"/>
              </a:spcBef>
            </a:pPr>
            <a:r>
              <a:rPr lang="en-US" sz="1500" dirty="0" smtClean="0">
                <a:solidFill>
                  <a:schemeClr val="accent2"/>
                </a:solidFill>
              </a:rPr>
              <a:t>Geospatial help - email Geoinformatics Team: </a:t>
            </a:r>
            <a:r>
              <a:rPr lang="en-US" sz="1500" dirty="0" smtClean="0">
                <a:solidFill>
                  <a:schemeClr val="accent2"/>
                </a:solidFill>
                <a:hlinkClick r:id="rId6"/>
              </a:rPr>
              <a:t>DEVELOP.Programming14@gmail.com</a:t>
            </a:r>
            <a:endParaRPr lang="en-US" sz="1500" dirty="0" smtClean="0">
              <a:solidFill>
                <a:schemeClr val="accent2"/>
              </a:solidFill>
            </a:endParaRPr>
          </a:p>
          <a:p>
            <a:pPr>
              <a:spcBef>
                <a:spcPts val="0"/>
              </a:spcBef>
            </a:pPr>
            <a:r>
              <a:rPr lang="en-US" sz="1500" dirty="0" smtClean="0">
                <a:solidFill>
                  <a:schemeClr val="accent2"/>
                </a:solidFill>
              </a:rPr>
              <a:t>Deliverable help - email Project Coordination Team: </a:t>
            </a:r>
            <a:r>
              <a:rPr lang="en-US" sz="1500" dirty="0" smtClean="0">
                <a:solidFill>
                  <a:schemeClr val="accent2"/>
                </a:solidFill>
                <a:hlinkClick r:id="rId7"/>
              </a:rPr>
              <a:t>DEVELOP.ProjectCoordination@gmail.com</a:t>
            </a:r>
            <a:endParaRPr lang="en-US" sz="1500" dirty="0" smtClean="0">
              <a:solidFill>
                <a:schemeClr val="accent2"/>
              </a:solidFill>
            </a:endParaRPr>
          </a:p>
          <a:p>
            <a:pPr>
              <a:spcBef>
                <a:spcPts val="0"/>
              </a:spcBef>
            </a:pPr>
            <a:r>
              <a:rPr lang="en-US" sz="1500" dirty="0" smtClean="0">
                <a:solidFill>
                  <a:schemeClr val="accent2"/>
                </a:solidFill>
              </a:rPr>
              <a:t>NPO-level questions - refer to the questions page in the About DEVELOP section and email the appropriate contact, unsure who? Ask your Center Lead.</a:t>
            </a:r>
          </a:p>
        </p:txBody>
      </p:sp>
      <p:sp>
        <p:nvSpPr>
          <p:cNvPr id="3" name="Title 2"/>
          <p:cNvSpPr>
            <a:spLocks noGrp="1"/>
          </p:cNvSpPr>
          <p:nvPr>
            <p:ph type="title"/>
          </p:nvPr>
        </p:nvSpPr>
        <p:spPr/>
        <p:txBody>
          <a:bodyPr>
            <a:normAutofit/>
          </a:bodyPr>
          <a:lstStyle/>
          <a:p>
            <a:r>
              <a:rPr lang="en-US" b="1" dirty="0" smtClean="0">
                <a:solidFill>
                  <a:schemeClr val="accent3"/>
                </a:solidFill>
              </a:rPr>
              <a:t>Resources</a:t>
            </a:r>
            <a:endParaRPr lang="en-US" b="1" dirty="0">
              <a:solidFill>
                <a:schemeClr val="accent3"/>
              </a:solidFill>
            </a:endParaRPr>
          </a:p>
        </p:txBody>
      </p:sp>
    </p:spTree>
    <p:extLst>
      <p:ext uri="{BB962C8B-B14F-4D97-AF65-F5344CB8AC3E}">
        <p14:creationId xmlns:p14="http://schemas.microsoft.com/office/powerpoint/2010/main" val="87684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1575826" y="4267200"/>
            <a:ext cx="5990121"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572000" y="4343400"/>
            <a:ext cx="0" cy="60960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sp>
        <p:nvSpPr>
          <p:cNvPr id="102" name="Title 2"/>
          <p:cNvSpPr>
            <a:spLocks noGrp="1"/>
          </p:cNvSpPr>
          <p:nvPr>
            <p:ph type="title"/>
          </p:nvPr>
        </p:nvSpPr>
        <p:spPr>
          <a:xfrm>
            <a:off x="301752" y="228600"/>
            <a:ext cx="8534400" cy="758952"/>
          </a:xfrm>
        </p:spPr>
        <p:txBody>
          <a:bodyPr>
            <a:normAutofit/>
          </a:bodyPr>
          <a:lstStyle/>
          <a:p>
            <a:r>
              <a:rPr lang="en-US" b="1" dirty="0" smtClean="0">
                <a:solidFill>
                  <a:schemeClr val="accent3"/>
                </a:solidFill>
              </a:rPr>
              <a:t>Project Lifecycle</a:t>
            </a:r>
            <a:endParaRPr lang="en-US" b="1" dirty="0">
              <a:solidFill>
                <a:schemeClr val="accent3"/>
              </a:solidFill>
            </a:endParaRPr>
          </a:p>
        </p:txBody>
      </p:sp>
      <p:sp>
        <p:nvSpPr>
          <p:cNvPr id="103" name="TextBox 102"/>
          <p:cNvSpPr txBox="1"/>
          <p:nvPr/>
        </p:nvSpPr>
        <p:spPr>
          <a:xfrm>
            <a:off x="3108325" y="2423216"/>
            <a:ext cx="2927350" cy="1015663"/>
          </a:xfrm>
          <a:prstGeom prst="rect">
            <a:avLst/>
          </a:prstGeom>
          <a:solidFill>
            <a:schemeClr val="bg2"/>
          </a:solidFill>
        </p:spPr>
        <p:txBody>
          <a:bodyPr wrap="square" rtlCol="0">
            <a:spAutoFit/>
          </a:bodyPr>
          <a:lstStyle/>
          <a:p>
            <a:pPr algn="ctr"/>
            <a:r>
              <a:rPr lang="en-US" sz="1600" b="1" dirty="0" smtClean="0">
                <a:solidFill>
                  <a:schemeClr val="accent2"/>
                </a:solidFill>
              </a:rPr>
              <a:t>Project Execution</a:t>
            </a:r>
          </a:p>
          <a:p>
            <a:pPr algn="ctr"/>
            <a:r>
              <a:rPr lang="en-US" sz="1100" dirty="0" smtClean="0">
                <a:solidFill>
                  <a:schemeClr val="accent2"/>
                </a:solidFill>
              </a:rPr>
              <a:t>Partner with stakeholder</a:t>
            </a:r>
          </a:p>
          <a:p>
            <a:pPr algn="ctr"/>
            <a:r>
              <a:rPr lang="en-US" sz="1100" dirty="0" smtClean="0">
                <a:solidFill>
                  <a:schemeClr val="accent2"/>
                </a:solidFill>
              </a:rPr>
              <a:t>Support from science advisors</a:t>
            </a:r>
          </a:p>
          <a:p>
            <a:pPr algn="ctr"/>
            <a:r>
              <a:rPr lang="en-US" sz="1100" dirty="0" smtClean="0">
                <a:solidFill>
                  <a:schemeClr val="accent2"/>
                </a:solidFill>
              </a:rPr>
              <a:t>Data acquisition, processing, analysis</a:t>
            </a:r>
          </a:p>
          <a:p>
            <a:pPr algn="ctr"/>
            <a:r>
              <a:rPr lang="en-US" sz="1100" dirty="0" smtClean="0">
                <a:solidFill>
                  <a:schemeClr val="accent2"/>
                </a:solidFill>
              </a:rPr>
              <a:t>Creation of deliverables</a:t>
            </a:r>
            <a:endParaRPr lang="en-US" sz="1100" dirty="0">
              <a:solidFill>
                <a:schemeClr val="accent2"/>
              </a:solidFill>
            </a:endParaRPr>
          </a:p>
        </p:txBody>
      </p:sp>
      <p:sp>
        <p:nvSpPr>
          <p:cNvPr id="104" name="TextBox 103"/>
          <p:cNvSpPr txBox="1"/>
          <p:nvPr/>
        </p:nvSpPr>
        <p:spPr>
          <a:xfrm>
            <a:off x="2955925" y="3727745"/>
            <a:ext cx="3232150" cy="1015663"/>
          </a:xfrm>
          <a:prstGeom prst="rect">
            <a:avLst/>
          </a:prstGeom>
          <a:solidFill>
            <a:schemeClr val="bg2"/>
          </a:solidFill>
        </p:spPr>
        <p:txBody>
          <a:bodyPr wrap="square" rtlCol="0">
            <a:spAutoFit/>
          </a:bodyPr>
          <a:lstStyle/>
          <a:p>
            <a:pPr algn="ctr"/>
            <a:r>
              <a:rPr lang="en-US" sz="1600" b="1" dirty="0" smtClean="0">
                <a:solidFill>
                  <a:schemeClr val="accent2"/>
                </a:solidFill>
              </a:rPr>
              <a:t>Outreach</a:t>
            </a:r>
          </a:p>
          <a:p>
            <a:pPr algn="ctr"/>
            <a:r>
              <a:rPr lang="en-US" sz="1100" dirty="0" smtClean="0">
                <a:solidFill>
                  <a:schemeClr val="accent2"/>
                </a:solidFill>
              </a:rPr>
              <a:t>Present at Science &amp; Policy conferences</a:t>
            </a:r>
          </a:p>
          <a:p>
            <a:pPr algn="ctr"/>
            <a:r>
              <a:rPr lang="en-US" sz="1100" dirty="0" smtClean="0">
                <a:solidFill>
                  <a:schemeClr val="accent2"/>
                </a:solidFill>
              </a:rPr>
              <a:t>Virtual Poster Session (VPS)</a:t>
            </a:r>
          </a:p>
          <a:p>
            <a:pPr algn="ctr"/>
            <a:r>
              <a:rPr lang="en-US" sz="1100" dirty="0" smtClean="0">
                <a:solidFill>
                  <a:schemeClr val="accent2"/>
                </a:solidFill>
              </a:rPr>
              <a:t>Recruiting events</a:t>
            </a:r>
          </a:p>
          <a:p>
            <a:pPr algn="ctr"/>
            <a:r>
              <a:rPr lang="en-US" sz="1100" dirty="0" smtClean="0">
                <a:solidFill>
                  <a:schemeClr val="accent2"/>
                </a:solidFill>
              </a:rPr>
              <a:t>Publications</a:t>
            </a:r>
            <a:endParaRPr lang="en-US" sz="1100" dirty="0">
              <a:solidFill>
                <a:schemeClr val="accent2"/>
              </a:solidFill>
            </a:endParaRPr>
          </a:p>
        </p:txBody>
      </p:sp>
      <p:sp>
        <p:nvSpPr>
          <p:cNvPr id="105" name="TextBox 104"/>
          <p:cNvSpPr txBox="1"/>
          <p:nvPr/>
        </p:nvSpPr>
        <p:spPr>
          <a:xfrm>
            <a:off x="432826" y="5169181"/>
            <a:ext cx="1847997" cy="523220"/>
          </a:xfrm>
          <a:prstGeom prst="rect">
            <a:avLst/>
          </a:prstGeom>
          <a:solidFill>
            <a:schemeClr val="bg2"/>
          </a:solidFill>
        </p:spPr>
        <p:txBody>
          <a:bodyPr wrap="square" rtlCol="0">
            <a:spAutoFit/>
          </a:bodyPr>
          <a:lstStyle/>
          <a:p>
            <a:pPr algn="ctr"/>
            <a:r>
              <a:rPr lang="en-US" sz="1400" dirty="0" smtClean="0">
                <a:solidFill>
                  <a:schemeClr val="accent2"/>
                </a:solidFill>
              </a:rPr>
              <a:t>Capacity Built:</a:t>
            </a:r>
          </a:p>
          <a:p>
            <a:pPr algn="ctr"/>
            <a:r>
              <a:rPr lang="en-US" sz="1400" b="1" dirty="0" smtClean="0">
                <a:solidFill>
                  <a:schemeClr val="accent2"/>
                </a:solidFill>
              </a:rPr>
              <a:t>Future Workforce</a:t>
            </a:r>
            <a:endParaRPr lang="en-US" sz="1400" b="1" dirty="0">
              <a:solidFill>
                <a:schemeClr val="accent2"/>
              </a:solidFill>
            </a:endParaRPr>
          </a:p>
        </p:txBody>
      </p:sp>
      <p:sp>
        <p:nvSpPr>
          <p:cNvPr id="106" name="TextBox 105"/>
          <p:cNvSpPr txBox="1"/>
          <p:nvPr/>
        </p:nvSpPr>
        <p:spPr>
          <a:xfrm>
            <a:off x="2469625" y="5169181"/>
            <a:ext cx="2105801"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Partner Organizations</a:t>
            </a:r>
            <a:endParaRPr lang="en-US" sz="1400" b="1" dirty="0">
              <a:solidFill>
                <a:schemeClr val="accent2"/>
              </a:solidFill>
            </a:endParaRPr>
          </a:p>
        </p:txBody>
      </p:sp>
      <p:sp>
        <p:nvSpPr>
          <p:cNvPr id="107" name="TextBox 106"/>
          <p:cNvSpPr txBox="1"/>
          <p:nvPr/>
        </p:nvSpPr>
        <p:spPr>
          <a:xfrm>
            <a:off x="4764228" y="5169181"/>
            <a:ext cx="2032996" cy="738664"/>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State/Local/Federal</a:t>
            </a:r>
          </a:p>
          <a:p>
            <a:pPr algn="ctr"/>
            <a:r>
              <a:rPr lang="en-US" sz="1400" b="1" dirty="0" smtClean="0">
                <a:solidFill>
                  <a:schemeClr val="accent2"/>
                </a:solidFill>
              </a:rPr>
              <a:t>Governments</a:t>
            </a:r>
            <a:endParaRPr lang="en-US" sz="1400" b="1" dirty="0">
              <a:solidFill>
                <a:schemeClr val="accent2"/>
              </a:solidFill>
            </a:endParaRPr>
          </a:p>
        </p:txBody>
      </p:sp>
      <p:sp>
        <p:nvSpPr>
          <p:cNvPr id="108" name="TextBox 107"/>
          <p:cNvSpPr txBox="1"/>
          <p:nvPr/>
        </p:nvSpPr>
        <p:spPr>
          <a:xfrm>
            <a:off x="6986026" y="5169181"/>
            <a:ext cx="1725149"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General Public</a:t>
            </a:r>
            <a:endParaRPr lang="en-US" sz="1400" b="1" dirty="0">
              <a:solidFill>
                <a:schemeClr val="accent2"/>
              </a:solidFill>
            </a:endParaRPr>
          </a:p>
        </p:txBody>
      </p:sp>
      <p:sp>
        <p:nvSpPr>
          <p:cNvPr id="109" name="TextBox 108"/>
          <p:cNvSpPr txBox="1"/>
          <p:nvPr/>
        </p:nvSpPr>
        <p:spPr>
          <a:xfrm>
            <a:off x="2992374" y="1765019"/>
            <a:ext cx="3159252" cy="369332"/>
          </a:xfrm>
          <a:prstGeom prst="rect">
            <a:avLst/>
          </a:prstGeom>
          <a:solidFill>
            <a:schemeClr val="bg2"/>
          </a:solidFill>
        </p:spPr>
        <p:txBody>
          <a:bodyPr wrap="square" rtlCol="0">
            <a:spAutoFit/>
          </a:bodyPr>
          <a:lstStyle/>
          <a:p>
            <a:pPr algn="ctr"/>
            <a:r>
              <a:rPr lang="en-US" b="1" dirty="0" smtClean="0">
                <a:solidFill>
                  <a:schemeClr val="accent2"/>
                </a:solidFill>
              </a:rPr>
              <a:t>Applied Sciences Program</a:t>
            </a:r>
            <a:endParaRPr lang="en-US" sz="1200" dirty="0">
              <a:solidFill>
                <a:schemeClr val="accent2"/>
              </a:solidFill>
            </a:endParaRPr>
          </a:p>
        </p:txBody>
      </p:sp>
      <p:grpSp>
        <p:nvGrpSpPr>
          <p:cNvPr id="110" name="Group 109"/>
          <p:cNvGrpSpPr/>
          <p:nvPr/>
        </p:nvGrpSpPr>
        <p:grpSpPr>
          <a:xfrm>
            <a:off x="412193" y="1449667"/>
            <a:ext cx="2479666" cy="1038969"/>
            <a:chOff x="415934" y="3292014"/>
            <a:chExt cx="2479666" cy="1038969"/>
          </a:xfrm>
        </p:grpSpPr>
        <p:sp>
          <p:nvSpPr>
            <p:cNvPr id="111" name="Isosceles Triangle 110"/>
            <p:cNvSpPr/>
            <p:nvPr/>
          </p:nvSpPr>
          <p:spPr>
            <a:xfrm rot="5400000">
              <a:off x="2406508" y="3697198"/>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415934" y="3292014"/>
              <a:ext cx="2327266"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Science</a:t>
              </a:r>
              <a:endParaRPr lang="en-US" sz="1500" b="1" dirty="0">
                <a:solidFill>
                  <a:schemeClr val="accent2"/>
                </a:solidFill>
                <a:latin typeface="Century Gothic"/>
              </a:endParaRPr>
            </a:p>
            <a:p>
              <a:pPr lvl="0" algn="ctr"/>
              <a:r>
                <a:rPr lang="en-US" sz="1100" dirty="0" smtClean="0">
                  <a:solidFill>
                    <a:schemeClr val="accent2"/>
                  </a:solidFill>
                  <a:latin typeface="Century Gothic"/>
                </a:rPr>
                <a:t>National Science Objectives</a:t>
              </a:r>
            </a:p>
            <a:p>
              <a:pPr lvl="0" algn="ctr"/>
              <a:r>
                <a:rPr lang="en-US" sz="1100" dirty="0" smtClean="0">
                  <a:solidFill>
                    <a:schemeClr val="accent2"/>
                  </a:solidFill>
                  <a:latin typeface="Century Gothic"/>
                </a:rPr>
                <a:t>Program Managers</a:t>
              </a:r>
            </a:p>
            <a:p>
              <a:pPr lvl="0" algn="ctr"/>
              <a:r>
                <a:rPr lang="en-US" sz="1100" dirty="0" smtClean="0">
                  <a:solidFill>
                    <a:schemeClr val="accent2"/>
                  </a:solidFill>
                  <a:latin typeface="Century Gothic"/>
                </a:rPr>
                <a:t>Science Advisors</a:t>
              </a:r>
            </a:p>
            <a:p>
              <a:pPr lvl="0" algn="ctr"/>
              <a:r>
                <a:rPr lang="en-US" sz="1100" dirty="0" smtClean="0">
                  <a:solidFill>
                    <a:schemeClr val="accent2"/>
                  </a:solidFill>
                  <a:latin typeface="Century Gothic"/>
                </a:rPr>
                <a:t>Decadal Survey</a:t>
              </a:r>
              <a:endParaRPr lang="en-US" sz="1100" dirty="0">
                <a:solidFill>
                  <a:schemeClr val="accent2"/>
                </a:solidFill>
                <a:latin typeface="Century Gothic"/>
              </a:endParaRPr>
            </a:p>
          </p:txBody>
        </p:sp>
      </p:grpSp>
      <p:grpSp>
        <p:nvGrpSpPr>
          <p:cNvPr id="113" name="Group 112"/>
          <p:cNvGrpSpPr/>
          <p:nvPr/>
        </p:nvGrpSpPr>
        <p:grpSpPr>
          <a:xfrm>
            <a:off x="6247687" y="1457287"/>
            <a:ext cx="2484120" cy="1038969"/>
            <a:chOff x="6328342" y="2954748"/>
            <a:chExt cx="2484120" cy="1038969"/>
          </a:xfrm>
        </p:grpSpPr>
        <p:sp>
          <p:nvSpPr>
            <p:cNvPr id="114" name="Isosceles Triangle 113"/>
            <p:cNvSpPr/>
            <p:nvPr/>
          </p:nvSpPr>
          <p:spPr>
            <a:xfrm rot="16200000">
              <a:off x="6067850" y="3359931"/>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480742" y="2954748"/>
              <a:ext cx="2331720"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Partners / End-Users</a:t>
              </a:r>
              <a:endParaRPr lang="en-US" sz="1500" b="1" dirty="0">
                <a:solidFill>
                  <a:schemeClr val="accent2"/>
                </a:solidFill>
                <a:latin typeface="Century Gothic"/>
              </a:endParaRPr>
            </a:p>
            <a:p>
              <a:pPr lvl="0" algn="ctr"/>
              <a:r>
                <a:rPr lang="en-US" sz="1100" dirty="0" smtClean="0">
                  <a:solidFill>
                    <a:schemeClr val="accent2"/>
                  </a:solidFill>
                  <a:latin typeface="Century Gothic"/>
                </a:rPr>
                <a:t>Community Demand</a:t>
              </a:r>
            </a:p>
            <a:p>
              <a:pPr lvl="0" algn="ctr"/>
              <a:r>
                <a:rPr lang="en-US" sz="1100" dirty="0" smtClean="0">
                  <a:solidFill>
                    <a:schemeClr val="accent2"/>
                  </a:solidFill>
                  <a:latin typeface="Century Gothic"/>
                </a:rPr>
                <a:t>Local Policy Makers</a:t>
              </a:r>
            </a:p>
            <a:p>
              <a:pPr lvl="0" algn="ctr"/>
              <a:r>
                <a:rPr lang="en-US" sz="1100" dirty="0" smtClean="0">
                  <a:solidFill>
                    <a:schemeClr val="accent2"/>
                  </a:solidFill>
                  <a:latin typeface="Century Gothic"/>
                </a:rPr>
                <a:t>State Governments</a:t>
              </a:r>
            </a:p>
            <a:p>
              <a:pPr lvl="0" algn="ctr"/>
              <a:r>
                <a:rPr lang="en-US" sz="1100" dirty="0" smtClean="0">
                  <a:solidFill>
                    <a:schemeClr val="accent2"/>
                  </a:solidFill>
                  <a:latin typeface="Century Gothic"/>
                </a:rPr>
                <a:t>Federal Agencies</a:t>
              </a:r>
              <a:endParaRPr lang="en-US" sz="1100" dirty="0">
                <a:solidFill>
                  <a:schemeClr val="accent2"/>
                </a:solidFill>
                <a:latin typeface="Century Gothic"/>
              </a:endParaRPr>
            </a:p>
          </p:txBody>
        </p:sp>
      </p:grpSp>
      <p:cxnSp>
        <p:nvCxnSpPr>
          <p:cNvPr id="116" name="Straight Connector 115"/>
          <p:cNvCxnSpPr/>
          <p:nvPr/>
        </p:nvCxnSpPr>
        <p:spPr>
          <a:xfrm>
            <a:off x="1356825" y="4953000"/>
            <a:ext cx="6491775"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8" idx="0"/>
          </p:cNvCxnSpPr>
          <p:nvPr/>
        </p:nvCxnSpPr>
        <p:spPr>
          <a:xfrm flipH="1" flipV="1">
            <a:off x="7848600" y="4953000"/>
            <a:ext cx="1"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7" idx="0"/>
          </p:cNvCxnSpPr>
          <p:nvPr/>
        </p:nvCxnSpPr>
        <p:spPr>
          <a:xfrm flipV="1">
            <a:off x="57807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5" idx="0"/>
          </p:cNvCxnSpPr>
          <p:nvPr/>
        </p:nvCxnSpPr>
        <p:spPr>
          <a:xfrm flipV="1">
            <a:off x="1356825"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06" idx="0"/>
          </p:cNvCxnSpPr>
          <p:nvPr/>
        </p:nvCxnSpPr>
        <p:spPr>
          <a:xfrm flipV="1">
            <a:off x="35225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75826" y="2514600"/>
            <a:ext cx="0" cy="1752600"/>
          </a:xfrm>
          <a:prstGeom prst="line">
            <a:avLst/>
          </a:prstGeom>
          <a:ln w="31750" cap="rnd">
            <a:solidFill>
              <a:srgbClr val="BAD1E8"/>
            </a:solidFill>
            <a:headEnd type="triangle" w="lg" len="sm"/>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65947" y="2514600"/>
            <a:ext cx="0" cy="1752600"/>
          </a:xfrm>
          <a:prstGeom prst="line">
            <a:avLst/>
          </a:prstGeom>
          <a:ln w="31750" cap="rnd">
            <a:solidFill>
              <a:srgbClr val="BAD1E8"/>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9" idx="2"/>
            <a:endCxn id="103" idx="0"/>
          </p:cNvCxnSpPr>
          <p:nvPr/>
        </p:nvCxnSpPr>
        <p:spPr>
          <a:xfrm>
            <a:off x="4572000" y="2134351"/>
            <a:ext cx="0" cy="288865"/>
          </a:xfrm>
          <a:prstGeom prst="line">
            <a:avLst/>
          </a:prstGeom>
          <a:ln w="31750" cap="rnd">
            <a:solidFill>
              <a:srgbClr val="BAD1E8"/>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3" idx="2"/>
            <a:endCxn id="104" idx="0"/>
          </p:cNvCxnSpPr>
          <p:nvPr/>
        </p:nvCxnSpPr>
        <p:spPr>
          <a:xfrm>
            <a:off x="4572000" y="3438879"/>
            <a:ext cx="0" cy="288866"/>
          </a:xfrm>
          <a:prstGeom prst="line">
            <a:avLst/>
          </a:prstGeom>
          <a:ln w="31750" cap="rnd">
            <a:solidFill>
              <a:srgbClr val="BAD1E8"/>
            </a:solidFill>
            <a:headEnd type="none" w="sm" len="sm"/>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p:txBody>
          <a:bodyPr/>
          <a:lstStyle/>
          <a:p>
            <a:r>
              <a:rPr lang="en-US" dirty="0" smtClean="0">
                <a:solidFill>
                  <a:schemeClr val="accent2"/>
                </a:solidFill>
              </a:rPr>
              <a:t>A lot goes into every DEVELOP project. What will your project’s legacy be?</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a:blip r:embed="rId2" cstate="print"/>
          <a:stretch>
            <a:fillRect/>
          </a:stretch>
        </p:blipFill>
        <p:spPr>
          <a:xfrm>
            <a:off x="3213259" y="3510339"/>
            <a:ext cx="2730341" cy="2730341"/>
          </a:xfrm>
          <a:prstGeom prst="rect">
            <a:avLst/>
          </a:prstGeom>
        </p:spPr>
      </p:pic>
    </p:spTree>
    <p:extLst>
      <p:ext uri="{BB962C8B-B14F-4D97-AF65-F5344CB8AC3E}">
        <p14:creationId xmlns:p14="http://schemas.microsoft.com/office/powerpoint/2010/main" val="301792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Characteristics</a:t>
            </a:r>
          </a:p>
        </p:txBody>
      </p:sp>
      <p:sp>
        <p:nvSpPr>
          <p:cNvPr id="49" name="Content Placeholder 1"/>
          <p:cNvSpPr>
            <a:spLocks noGrp="1"/>
          </p:cNvSpPr>
          <p:nvPr>
            <p:ph idx="1"/>
          </p:nvPr>
        </p:nvSpPr>
        <p:spPr>
          <a:xfrm>
            <a:off x="314323" y="1600200"/>
            <a:ext cx="6238877" cy="4724400"/>
          </a:xfrm>
        </p:spPr>
        <p:txBody>
          <a:bodyPr>
            <a:noAutofit/>
          </a:bodyPr>
          <a:lstStyle/>
          <a:p>
            <a:pPr>
              <a:spcAft>
                <a:spcPts val="600"/>
              </a:spcAft>
              <a:buNone/>
            </a:pPr>
            <a:r>
              <a:rPr lang="en-US" sz="2000" b="1" dirty="0" smtClean="0">
                <a:solidFill>
                  <a:schemeClr val="accent2"/>
                </a:solidFill>
              </a:rPr>
              <a:t>80+ projects take place each year - at their core they share these characteristics:</a:t>
            </a:r>
          </a:p>
          <a:p>
            <a:pPr marL="511175" indent="-273050">
              <a:spcBef>
                <a:spcPts val="1200"/>
              </a:spcBef>
              <a:spcAft>
                <a:spcPts val="800"/>
              </a:spcAft>
            </a:pPr>
            <a:r>
              <a:rPr lang="en-US" sz="1600" dirty="0" smtClean="0">
                <a:solidFill>
                  <a:schemeClr val="accent2"/>
                </a:solidFill>
              </a:rPr>
              <a:t>Highlight </a:t>
            </a:r>
            <a:r>
              <a:rPr lang="en-US" sz="1600" dirty="0">
                <a:solidFill>
                  <a:schemeClr val="accent2"/>
                </a:solidFill>
              </a:rPr>
              <a:t>the </a:t>
            </a:r>
            <a:r>
              <a:rPr lang="en-US" sz="1600" b="1" dirty="0" smtClean="0">
                <a:solidFill>
                  <a:schemeClr val="accent2"/>
                </a:solidFill>
              </a:rPr>
              <a:t>applications</a:t>
            </a:r>
            <a:r>
              <a:rPr lang="en-US" sz="1600" dirty="0" smtClean="0">
                <a:solidFill>
                  <a:schemeClr val="accent2"/>
                </a:solidFill>
              </a:rPr>
              <a:t> and </a:t>
            </a:r>
            <a:r>
              <a:rPr lang="en-US" sz="1600" b="1" dirty="0" smtClean="0">
                <a:solidFill>
                  <a:schemeClr val="accent2"/>
                </a:solidFill>
              </a:rPr>
              <a:t>capabilities</a:t>
            </a:r>
            <a:r>
              <a:rPr lang="en-US" sz="1600" dirty="0" smtClean="0">
                <a:solidFill>
                  <a:schemeClr val="accent2"/>
                </a:solidFill>
              </a:rPr>
              <a:t> of </a:t>
            </a:r>
            <a:r>
              <a:rPr lang="en-US" sz="1600" b="1" dirty="0" smtClean="0">
                <a:solidFill>
                  <a:schemeClr val="accent2"/>
                </a:solidFill>
              </a:rPr>
              <a:t>NASA Earth observations</a:t>
            </a:r>
            <a:endParaRPr lang="en-US" sz="1600" dirty="0" smtClean="0">
              <a:solidFill>
                <a:schemeClr val="accent2"/>
              </a:solidFill>
            </a:endParaRPr>
          </a:p>
          <a:p>
            <a:pPr marL="511175" indent="-273050">
              <a:spcBef>
                <a:spcPts val="0"/>
              </a:spcBef>
              <a:spcAft>
                <a:spcPts val="800"/>
              </a:spcAft>
            </a:pPr>
            <a:r>
              <a:rPr lang="en-US" sz="1600" dirty="0" smtClean="0">
                <a:solidFill>
                  <a:schemeClr val="accent2"/>
                </a:solidFill>
              </a:rPr>
              <a:t>Address </a:t>
            </a:r>
            <a:r>
              <a:rPr lang="en-US" sz="1600" b="1" dirty="0" smtClean="0">
                <a:solidFill>
                  <a:schemeClr val="accent2"/>
                </a:solidFill>
              </a:rPr>
              <a:t>community concerns </a:t>
            </a:r>
            <a:r>
              <a:rPr lang="en-US" sz="1600" dirty="0" smtClean="0">
                <a:solidFill>
                  <a:schemeClr val="accent2"/>
                </a:solidFill>
              </a:rPr>
              <a:t>relating to decision-making for real-world environmental issues</a:t>
            </a:r>
          </a:p>
          <a:p>
            <a:pPr marL="511175" indent="-273050">
              <a:spcBef>
                <a:spcPts val="0"/>
              </a:spcBef>
              <a:spcAft>
                <a:spcPts val="800"/>
              </a:spcAft>
            </a:pPr>
            <a:r>
              <a:rPr lang="en-US" sz="1600" dirty="0" smtClean="0">
                <a:solidFill>
                  <a:schemeClr val="accent2"/>
                </a:solidFill>
              </a:rPr>
              <a:t>Partner with organizations who can </a:t>
            </a:r>
            <a:r>
              <a:rPr lang="en-US" sz="1600" b="1" dirty="0" smtClean="0">
                <a:solidFill>
                  <a:schemeClr val="accent2"/>
                </a:solidFill>
              </a:rPr>
              <a:t>benefit</a:t>
            </a:r>
            <a:r>
              <a:rPr lang="en-US" sz="1600" dirty="0" smtClean="0">
                <a:solidFill>
                  <a:schemeClr val="accent2"/>
                </a:solidFill>
              </a:rPr>
              <a:t> from using NASA Earth observations to </a:t>
            </a:r>
            <a:r>
              <a:rPr lang="en-US" sz="1600" b="1" dirty="0" smtClean="0">
                <a:solidFill>
                  <a:schemeClr val="accent2"/>
                </a:solidFill>
              </a:rPr>
              <a:t>enhance decision making </a:t>
            </a:r>
            <a:r>
              <a:rPr lang="en-US" sz="1600" dirty="0" smtClean="0">
                <a:solidFill>
                  <a:schemeClr val="accent2"/>
                </a:solidFill>
              </a:rPr>
              <a:t>by </a:t>
            </a:r>
            <a:r>
              <a:rPr lang="en-US" sz="1600" b="1" dirty="0" smtClean="0">
                <a:solidFill>
                  <a:schemeClr val="accent2"/>
                </a:solidFill>
              </a:rPr>
              <a:t>providing decision support tools</a:t>
            </a:r>
          </a:p>
          <a:p>
            <a:pPr marL="511175" indent="-273050">
              <a:spcBef>
                <a:spcPts val="0"/>
              </a:spcBef>
              <a:spcAft>
                <a:spcPts val="800"/>
              </a:spcAft>
            </a:pPr>
            <a:r>
              <a:rPr lang="en-US" sz="1600" dirty="0" smtClean="0">
                <a:solidFill>
                  <a:schemeClr val="accent2"/>
                </a:solidFill>
              </a:rPr>
              <a:t>Align </a:t>
            </a:r>
            <a:r>
              <a:rPr lang="en-US" sz="1600" dirty="0">
                <a:solidFill>
                  <a:schemeClr val="accent2"/>
                </a:solidFill>
              </a:rPr>
              <a:t>with at least one of the nine NASA Applied Sciences Program’s </a:t>
            </a:r>
            <a:r>
              <a:rPr lang="en-US" sz="1600" b="1" dirty="0" smtClean="0">
                <a:solidFill>
                  <a:schemeClr val="accent2"/>
                </a:solidFill>
              </a:rPr>
              <a:t>National Application </a:t>
            </a:r>
            <a:r>
              <a:rPr lang="en-US" sz="1600" dirty="0">
                <a:solidFill>
                  <a:schemeClr val="accent2"/>
                </a:solidFill>
              </a:rPr>
              <a:t>Areas</a:t>
            </a:r>
          </a:p>
          <a:p>
            <a:pPr marL="511175" indent="-273050">
              <a:spcBef>
                <a:spcPts val="0"/>
              </a:spcBef>
              <a:spcAft>
                <a:spcPts val="800"/>
              </a:spcAft>
            </a:pPr>
            <a:r>
              <a:rPr lang="en-US" sz="1600" dirty="0" smtClean="0">
                <a:solidFill>
                  <a:schemeClr val="accent2"/>
                </a:solidFill>
              </a:rPr>
              <a:t>Research </a:t>
            </a:r>
            <a:r>
              <a:rPr lang="en-US" sz="1600" dirty="0">
                <a:solidFill>
                  <a:schemeClr val="accent2"/>
                </a:solidFill>
              </a:rPr>
              <a:t>is conducted by teams with </a:t>
            </a:r>
            <a:r>
              <a:rPr lang="en-US" sz="1600" b="1" dirty="0">
                <a:solidFill>
                  <a:schemeClr val="accent2"/>
                </a:solidFill>
              </a:rPr>
              <a:t>diverse backgrounds</a:t>
            </a:r>
            <a:r>
              <a:rPr lang="en-US" sz="1600" dirty="0">
                <a:solidFill>
                  <a:schemeClr val="accent2"/>
                </a:solidFill>
              </a:rPr>
              <a:t> </a:t>
            </a:r>
            <a:r>
              <a:rPr lang="en-US" sz="1600" dirty="0" smtClean="0">
                <a:solidFill>
                  <a:schemeClr val="accent2"/>
                </a:solidFill>
              </a:rPr>
              <a:t>under the scientific guidance of Science </a:t>
            </a:r>
            <a:r>
              <a:rPr lang="en-US" sz="1600" dirty="0">
                <a:solidFill>
                  <a:schemeClr val="accent2"/>
                </a:solidFill>
              </a:rPr>
              <a:t>A</a:t>
            </a:r>
            <a:r>
              <a:rPr lang="en-US" sz="1600" dirty="0" smtClean="0">
                <a:solidFill>
                  <a:schemeClr val="accent2"/>
                </a:solidFill>
              </a:rPr>
              <a:t>dvisors </a:t>
            </a:r>
            <a:r>
              <a:rPr lang="en-US" sz="1600" dirty="0">
                <a:solidFill>
                  <a:schemeClr val="accent2"/>
                </a:solidFill>
              </a:rPr>
              <a:t>and mentors from NASA and partner </a:t>
            </a:r>
            <a:r>
              <a:rPr lang="en-US" sz="1600" dirty="0" smtClean="0">
                <a:solidFill>
                  <a:schemeClr val="accent2"/>
                </a:solidFill>
              </a:rPr>
              <a:t>organizations</a:t>
            </a:r>
            <a:endParaRPr lang="en-US" sz="1600" b="1" dirty="0">
              <a:solidFill>
                <a:schemeClr val="accent2"/>
              </a:solidFill>
            </a:endParaRPr>
          </a:p>
        </p:txBody>
      </p:sp>
      <p:pic>
        <p:nvPicPr>
          <p:cNvPr id="50" name="Picture 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900" y="2696818"/>
            <a:ext cx="2405061" cy="1875182"/>
          </a:xfrm>
          <a:prstGeom prst="rect">
            <a:avLst/>
          </a:prstGeom>
          <a:ln>
            <a:noFill/>
          </a:ln>
          <a:effectLst>
            <a:outerShdw blurRad="292100" dist="139700" dir="2700000" algn="tl" rotWithShape="0">
              <a:srgbClr val="333333">
                <a:alpha val="65000"/>
              </a:srgbClr>
            </a:outerShdw>
          </a:effectLst>
        </p:spPr>
      </p:pic>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0307">
            <a:off x="6910319" y="4130249"/>
            <a:ext cx="1630348" cy="2097353"/>
          </a:xfrm>
          <a:prstGeom prst="rect">
            <a:avLst/>
          </a:prstGeom>
          <a:ln>
            <a:noFill/>
          </a:ln>
          <a:effectLst>
            <a:outerShdw blurRad="292100" dist="139700" dir="2700000" algn="tl" rotWithShape="0">
              <a:srgbClr val="333333">
                <a:alpha val="65000"/>
              </a:srgbClr>
            </a:outerShdw>
          </a:effectLst>
        </p:spPr>
      </p:pic>
      <p:pic>
        <p:nvPicPr>
          <p:cNvPr id="53" name="Picture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236" y="1462908"/>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2015 </a:t>
            </a:r>
            <a:r>
              <a:rPr lang="en-US" b="1" dirty="0" smtClean="0">
                <a:solidFill>
                  <a:schemeClr val="accent3"/>
                </a:solidFill>
              </a:rPr>
              <a:t>Summer </a:t>
            </a:r>
            <a:r>
              <a:rPr lang="en-US" b="1" dirty="0">
                <a:solidFill>
                  <a:schemeClr val="accent3"/>
                </a:solidFill>
              </a:rPr>
              <a:t>Portfolio</a:t>
            </a:r>
          </a:p>
        </p:txBody>
      </p:sp>
      <p:sp>
        <p:nvSpPr>
          <p:cNvPr id="24" name="Content Placeholder 1"/>
          <p:cNvSpPr txBox="1">
            <a:spLocks/>
          </p:cNvSpPr>
          <p:nvPr/>
        </p:nvSpPr>
        <p:spPr>
          <a:xfrm>
            <a:off x="764058" y="1346886"/>
            <a:ext cx="4429126" cy="4876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smtClean="0">
                <a:solidFill>
                  <a:schemeClr val="accent2"/>
                </a:solidFill>
              </a:rPr>
              <a:t>Alaska Disasters (LaRC)</a:t>
            </a:r>
          </a:p>
          <a:p>
            <a:pPr>
              <a:spcBef>
                <a:spcPts val="0"/>
              </a:spcBef>
            </a:pPr>
            <a:r>
              <a:rPr lang="en-US" sz="1600" dirty="0">
                <a:solidFill>
                  <a:schemeClr val="accent2"/>
                </a:solidFill>
              </a:rPr>
              <a:t>California Disasters </a:t>
            </a:r>
            <a:r>
              <a:rPr lang="en-US" sz="1600" dirty="0" smtClean="0">
                <a:solidFill>
                  <a:schemeClr val="accent2"/>
                </a:solidFill>
              </a:rPr>
              <a:t>II (JPL</a:t>
            </a:r>
            <a:r>
              <a:rPr lang="en-US" sz="1600" dirty="0">
                <a:solidFill>
                  <a:schemeClr val="accent2"/>
                </a:solidFill>
              </a:rPr>
              <a:t>)</a:t>
            </a:r>
          </a:p>
          <a:p>
            <a:pPr>
              <a:spcBef>
                <a:spcPts val="0"/>
              </a:spcBef>
            </a:pPr>
            <a:r>
              <a:rPr lang="en-US" sz="1600" dirty="0" smtClean="0">
                <a:solidFill>
                  <a:schemeClr val="accent2"/>
                </a:solidFill>
              </a:rPr>
              <a:t>East Africa Disasters (MSFC)</a:t>
            </a:r>
          </a:p>
          <a:p>
            <a:pPr>
              <a:spcBef>
                <a:spcPts val="0"/>
              </a:spcBef>
            </a:pPr>
            <a:r>
              <a:rPr lang="en-US" sz="1600" dirty="0" smtClean="0">
                <a:solidFill>
                  <a:schemeClr val="accent2"/>
                </a:solidFill>
              </a:rPr>
              <a:t>Georgia Disasters (UGA)</a:t>
            </a:r>
          </a:p>
          <a:p>
            <a:pPr>
              <a:spcBef>
                <a:spcPts val="0"/>
              </a:spcBef>
            </a:pPr>
            <a:r>
              <a:rPr lang="en-US" sz="1600" dirty="0" smtClean="0">
                <a:solidFill>
                  <a:schemeClr val="accent2"/>
                </a:solidFill>
              </a:rPr>
              <a:t>Himalaya Disasters II (GSFC)</a:t>
            </a:r>
          </a:p>
          <a:p>
            <a:pPr>
              <a:spcBef>
                <a:spcPts val="0"/>
              </a:spcBef>
            </a:pPr>
            <a:r>
              <a:rPr lang="en-US" sz="1600" dirty="0">
                <a:solidFill>
                  <a:schemeClr val="accent2"/>
                </a:solidFill>
              </a:rPr>
              <a:t>Idaho Disasters II </a:t>
            </a:r>
            <a:r>
              <a:rPr lang="en-US" sz="1600" dirty="0" smtClean="0">
                <a:solidFill>
                  <a:schemeClr val="accent2"/>
                </a:solidFill>
              </a:rPr>
              <a:t>(BLM-ISU</a:t>
            </a:r>
            <a:r>
              <a:rPr lang="en-US" sz="1600" dirty="0">
                <a:solidFill>
                  <a:schemeClr val="accent2"/>
                </a:solidFill>
              </a:rPr>
              <a:t>)</a:t>
            </a:r>
          </a:p>
          <a:p>
            <a:pPr>
              <a:spcBef>
                <a:spcPts val="0"/>
              </a:spcBef>
            </a:pPr>
            <a:r>
              <a:rPr lang="en-US" sz="1600" dirty="0" smtClean="0">
                <a:solidFill>
                  <a:schemeClr val="accent2"/>
                </a:solidFill>
              </a:rPr>
              <a:t>Indonesia Disasters (IRI)</a:t>
            </a:r>
          </a:p>
          <a:p>
            <a:pPr>
              <a:spcBef>
                <a:spcPts val="0"/>
              </a:spcBef>
            </a:pPr>
            <a:r>
              <a:rPr lang="en-US" sz="1600" dirty="0">
                <a:solidFill>
                  <a:schemeClr val="accent2"/>
                </a:solidFill>
              </a:rPr>
              <a:t>Malawi Disasters II (IRI)</a:t>
            </a:r>
          </a:p>
          <a:p>
            <a:pPr>
              <a:spcBef>
                <a:spcPts val="0"/>
              </a:spcBef>
            </a:pPr>
            <a:r>
              <a:rPr lang="en-US" sz="1600" dirty="0" smtClean="0">
                <a:solidFill>
                  <a:schemeClr val="accent2"/>
                </a:solidFill>
              </a:rPr>
              <a:t>Peru Disasters II </a:t>
            </a:r>
            <a:r>
              <a:rPr lang="en-US" sz="1600" dirty="0">
                <a:solidFill>
                  <a:schemeClr val="accent2"/>
                </a:solidFill>
              </a:rPr>
              <a:t>(WC)</a:t>
            </a:r>
          </a:p>
          <a:p>
            <a:pPr>
              <a:spcBef>
                <a:spcPts val="0"/>
              </a:spcBef>
            </a:pPr>
            <a:r>
              <a:rPr lang="en-US" sz="1600" dirty="0" smtClean="0">
                <a:solidFill>
                  <a:schemeClr val="accent2"/>
                </a:solidFill>
              </a:rPr>
              <a:t>Southern California Disasters II (SSC)</a:t>
            </a:r>
          </a:p>
          <a:p>
            <a:pPr>
              <a:spcBef>
                <a:spcPts val="0"/>
              </a:spcBef>
            </a:pPr>
            <a:r>
              <a:rPr lang="en-US" sz="1600" dirty="0" smtClean="0">
                <a:solidFill>
                  <a:schemeClr val="accent2"/>
                </a:solidFill>
              </a:rPr>
              <a:t>Southwest US Disasters (NCEI)</a:t>
            </a:r>
          </a:p>
          <a:p>
            <a:pPr>
              <a:spcBef>
                <a:spcPts val="0"/>
              </a:spcBef>
            </a:pPr>
            <a:r>
              <a:rPr lang="en-US" sz="1600" dirty="0" smtClean="0">
                <a:solidFill>
                  <a:schemeClr val="accent2"/>
                </a:solidFill>
              </a:rPr>
              <a:t>Texas Disasters (SSC)</a:t>
            </a:r>
          </a:p>
          <a:p>
            <a:pPr>
              <a:spcBef>
                <a:spcPts val="0"/>
              </a:spcBef>
            </a:pPr>
            <a:r>
              <a:rPr lang="en-US" sz="1600" dirty="0" smtClean="0">
                <a:solidFill>
                  <a:schemeClr val="accent2"/>
                </a:solidFill>
              </a:rPr>
              <a:t>Thailand Disasters (GSFC)</a:t>
            </a:r>
          </a:p>
          <a:p>
            <a:pPr>
              <a:spcBef>
                <a:spcPts val="0"/>
              </a:spcBef>
            </a:pPr>
            <a:r>
              <a:rPr lang="en-US" sz="1600" dirty="0" smtClean="0">
                <a:solidFill>
                  <a:schemeClr val="accent2"/>
                </a:solidFill>
              </a:rPr>
              <a:t>US Disasters II </a:t>
            </a:r>
            <a:r>
              <a:rPr lang="en-US" sz="1600" dirty="0">
                <a:solidFill>
                  <a:schemeClr val="accent2"/>
                </a:solidFill>
              </a:rPr>
              <a:t>(JPL)</a:t>
            </a:r>
          </a:p>
          <a:p>
            <a:pPr>
              <a:spcBef>
                <a:spcPts val="0"/>
              </a:spcBef>
            </a:pPr>
            <a:endParaRPr lang="en-US" sz="1600" dirty="0" smtClean="0">
              <a:solidFill>
                <a:schemeClr val="accent2"/>
              </a:solidFill>
            </a:endParaRPr>
          </a:p>
          <a:p>
            <a:pPr>
              <a:spcBef>
                <a:spcPts val="0"/>
              </a:spcBef>
            </a:pPr>
            <a:r>
              <a:rPr lang="en-US" sz="1600" dirty="0">
                <a:solidFill>
                  <a:schemeClr val="accent2"/>
                </a:solidFill>
              </a:rPr>
              <a:t>Ethiopia Eco Forecasting </a:t>
            </a:r>
            <a:r>
              <a:rPr lang="en-US" sz="1600" dirty="0" smtClean="0">
                <a:solidFill>
                  <a:schemeClr val="accent2"/>
                </a:solidFill>
              </a:rPr>
              <a:t>(FC)</a:t>
            </a:r>
            <a:endParaRPr lang="en-US" sz="1600" dirty="0">
              <a:solidFill>
                <a:schemeClr val="accent2"/>
              </a:solidFill>
            </a:endParaRPr>
          </a:p>
          <a:p>
            <a:pPr>
              <a:spcBef>
                <a:spcPts val="0"/>
              </a:spcBef>
            </a:pPr>
            <a:r>
              <a:rPr lang="en-US" sz="1600" dirty="0">
                <a:solidFill>
                  <a:schemeClr val="accent2"/>
                </a:solidFill>
              </a:rPr>
              <a:t>Maryland Eco Forecasting </a:t>
            </a:r>
            <a:r>
              <a:rPr lang="en-US" sz="1600" dirty="0" smtClean="0">
                <a:solidFill>
                  <a:schemeClr val="accent2"/>
                </a:solidFill>
              </a:rPr>
              <a:t>(GSFC)</a:t>
            </a:r>
            <a:endParaRPr lang="en-US" sz="1600" dirty="0">
              <a:solidFill>
                <a:schemeClr val="accent2"/>
              </a:solidFill>
            </a:endParaRPr>
          </a:p>
          <a:p>
            <a:pPr>
              <a:spcBef>
                <a:spcPts val="0"/>
              </a:spcBef>
            </a:pPr>
            <a:r>
              <a:rPr lang="en-US" sz="1600" dirty="0">
                <a:solidFill>
                  <a:schemeClr val="accent2"/>
                </a:solidFill>
              </a:rPr>
              <a:t>Mississippi Eco Forecasting </a:t>
            </a:r>
            <a:r>
              <a:rPr lang="en-US" sz="1600" dirty="0" smtClean="0">
                <a:solidFill>
                  <a:schemeClr val="accent2"/>
                </a:solidFill>
              </a:rPr>
              <a:t>(SSC)</a:t>
            </a:r>
            <a:endParaRPr lang="en-US" sz="1600" dirty="0">
              <a:solidFill>
                <a:schemeClr val="accent2"/>
              </a:solidFill>
            </a:endParaRPr>
          </a:p>
          <a:p>
            <a:pPr>
              <a:spcBef>
                <a:spcPts val="0"/>
              </a:spcBef>
            </a:pPr>
            <a:r>
              <a:rPr lang="en-US" sz="1600" dirty="0" smtClean="0">
                <a:solidFill>
                  <a:schemeClr val="accent2"/>
                </a:solidFill>
              </a:rPr>
              <a:t>North </a:t>
            </a:r>
            <a:r>
              <a:rPr lang="en-US" sz="1600" dirty="0">
                <a:solidFill>
                  <a:schemeClr val="accent2"/>
                </a:solidFill>
              </a:rPr>
              <a:t>Carolina Eco Forecasting </a:t>
            </a:r>
            <a:r>
              <a:rPr lang="en-US" sz="1600" dirty="0" smtClean="0">
                <a:solidFill>
                  <a:schemeClr val="accent2"/>
                </a:solidFill>
              </a:rPr>
              <a:t>(LaRC)</a:t>
            </a:r>
            <a:endParaRPr lang="en-US" sz="1600" dirty="0">
              <a:solidFill>
                <a:schemeClr val="accent2"/>
              </a:solidFill>
            </a:endParaRPr>
          </a:p>
          <a:p>
            <a:pPr>
              <a:spcBef>
                <a:spcPts val="0"/>
              </a:spcBef>
            </a:pPr>
            <a:r>
              <a:rPr lang="en-US" sz="1600" dirty="0">
                <a:solidFill>
                  <a:schemeClr val="accent2"/>
                </a:solidFill>
              </a:rPr>
              <a:t>Ocmulgee Eco Forecasting </a:t>
            </a:r>
            <a:r>
              <a:rPr lang="en-US" sz="1600" dirty="0" smtClean="0">
                <a:solidFill>
                  <a:schemeClr val="accent2"/>
                </a:solidFill>
              </a:rPr>
              <a:t>II (UGA)</a:t>
            </a:r>
            <a:endParaRPr lang="en-US" sz="1600" dirty="0">
              <a:solidFill>
                <a:schemeClr val="accent2"/>
              </a:solidFill>
            </a:endParaRPr>
          </a:p>
          <a:p>
            <a:pPr>
              <a:spcBef>
                <a:spcPts val="0"/>
              </a:spcBef>
            </a:pPr>
            <a:r>
              <a:rPr lang="en-US" sz="1600" dirty="0">
                <a:solidFill>
                  <a:schemeClr val="accent2"/>
                </a:solidFill>
              </a:rPr>
              <a:t>Southeast US Eco Forecasting </a:t>
            </a:r>
            <a:r>
              <a:rPr lang="en-US" sz="1600" dirty="0" smtClean="0">
                <a:solidFill>
                  <a:schemeClr val="accent2"/>
                </a:solidFill>
              </a:rPr>
              <a:t>(UGA)</a:t>
            </a:r>
            <a:endParaRPr lang="en-US" sz="1600" dirty="0">
              <a:solidFill>
                <a:schemeClr val="accent2"/>
              </a:solidFill>
            </a:endParaRPr>
          </a:p>
          <a:p>
            <a:pPr>
              <a:spcBef>
                <a:spcPts val="0"/>
              </a:spcBef>
            </a:pPr>
            <a:r>
              <a:rPr lang="en-US" sz="1600" dirty="0" smtClean="0">
                <a:solidFill>
                  <a:schemeClr val="accent2"/>
                </a:solidFill>
              </a:rPr>
              <a:t>Texas-Arizona </a:t>
            </a:r>
            <a:r>
              <a:rPr lang="en-US" sz="1600" dirty="0">
                <a:solidFill>
                  <a:schemeClr val="accent2"/>
                </a:solidFill>
              </a:rPr>
              <a:t>Eco Forecasting </a:t>
            </a:r>
            <a:r>
              <a:rPr lang="en-US" sz="1600" dirty="0" smtClean="0">
                <a:solidFill>
                  <a:schemeClr val="accent2"/>
                </a:solidFill>
              </a:rPr>
              <a:t>(MSFC)</a:t>
            </a:r>
            <a:endParaRPr lang="en-US" sz="1600" dirty="0">
              <a:solidFill>
                <a:schemeClr val="accent2"/>
              </a:solidFill>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3598" y="2096529"/>
            <a:ext cx="542925" cy="54292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3598" y="1443676"/>
            <a:ext cx="542925" cy="542925"/>
          </a:xfrm>
          <a:prstGeom prst="rect">
            <a:avLst/>
          </a:prstGeom>
        </p:spPr>
      </p:pic>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133" y="2529015"/>
            <a:ext cx="542925" cy="542925"/>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1133" y="5186490"/>
            <a:ext cx="542925" cy="542925"/>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73598" y="2860587"/>
            <a:ext cx="542925" cy="542925"/>
          </a:xfrm>
          <a:prstGeom prst="rect">
            <a:avLst/>
          </a:prstGeom>
        </p:spPr>
      </p:pic>
      <p:pic>
        <p:nvPicPr>
          <p:cNvPr id="31" name="Picture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73598" y="4500690"/>
            <a:ext cx="542925" cy="542925"/>
          </a:xfrm>
          <a:prstGeom prst="rect">
            <a:avLst/>
          </a:prstGeom>
        </p:spPr>
      </p:pic>
      <p:sp>
        <p:nvSpPr>
          <p:cNvPr id="32" name="Content Placeholder 1"/>
          <p:cNvSpPr txBox="1">
            <a:spLocks/>
          </p:cNvSpPr>
          <p:nvPr/>
        </p:nvSpPr>
        <p:spPr>
          <a:xfrm>
            <a:off x="5516523" y="1342761"/>
            <a:ext cx="3623361" cy="48726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US" sz="1600" dirty="0">
                <a:solidFill>
                  <a:schemeClr val="accent2"/>
                </a:solidFill>
              </a:rPr>
              <a:t>Colorado Ag II (FC)</a:t>
            </a:r>
          </a:p>
          <a:p>
            <a:pPr lvl="0">
              <a:spcBef>
                <a:spcPts val="0"/>
              </a:spcBef>
            </a:pPr>
            <a:r>
              <a:rPr lang="en-US" sz="1600" dirty="0">
                <a:solidFill>
                  <a:schemeClr val="accent2"/>
                </a:solidFill>
              </a:rPr>
              <a:t>Northwest US Ag III (LaRC)</a:t>
            </a:r>
          </a:p>
          <a:p>
            <a:pPr lvl="0">
              <a:spcBef>
                <a:spcPts val="0"/>
              </a:spcBef>
            </a:pPr>
            <a:r>
              <a:rPr lang="en-US" sz="1600" dirty="0">
                <a:solidFill>
                  <a:schemeClr val="accent2"/>
                </a:solidFill>
              </a:rPr>
              <a:t>Thailand Ag </a:t>
            </a:r>
            <a:r>
              <a:rPr lang="en-US" sz="1600" dirty="0" smtClean="0">
                <a:solidFill>
                  <a:schemeClr val="accent2"/>
                </a:solidFill>
              </a:rPr>
              <a:t>(MSGC/WC)</a:t>
            </a:r>
            <a:endParaRPr lang="en-US" sz="1600" dirty="0">
              <a:solidFill>
                <a:schemeClr val="accent2"/>
              </a:solidFill>
            </a:endParaRPr>
          </a:p>
          <a:p>
            <a:pPr lvl="0">
              <a:spcBef>
                <a:spcPts val="0"/>
              </a:spcBef>
            </a:pPr>
            <a:endParaRPr lang="en-US" sz="1600" dirty="0" smtClean="0">
              <a:solidFill>
                <a:schemeClr val="accent2"/>
              </a:solidFill>
            </a:endParaRPr>
          </a:p>
          <a:p>
            <a:pPr lvl="0">
              <a:spcBef>
                <a:spcPts val="0"/>
              </a:spcBef>
            </a:pPr>
            <a:r>
              <a:rPr lang="en-US" sz="1600" dirty="0" smtClean="0">
                <a:solidFill>
                  <a:schemeClr val="accent2"/>
                </a:solidFill>
              </a:rPr>
              <a:t>Navajo </a:t>
            </a:r>
            <a:r>
              <a:rPr lang="en-US" sz="1600" dirty="0">
                <a:solidFill>
                  <a:schemeClr val="accent2"/>
                </a:solidFill>
              </a:rPr>
              <a:t>Nation Climate II (ARC</a:t>
            </a:r>
            <a:r>
              <a:rPr lang="en-US" sz="1600" dirty="0" smtClean="0">
                <a:solidFill>
                  <a:schemeClr val="accent2"/>
                </a:solidFill>
              </a:rPr>
              <a:t>)</a:t>
            </a:r>
            <a:endParaRPr lang="en-US" sz="1400" dirty="0" smtClean="0">
              <a:solidFill>
                <a:schemeClr val="accent2"/>
              </a:solidFill>
            </a:endParaRPr>
          </a:p>
          <a:p>
            <a:pPr lvl="0">
              <a:spcBef>
                <a:spcPts val="0"/>
              </a:spcBef>
            </a:pPr>
            <a:endParaRPr lang="en-US" sz="1600" dirty="0" smtClean="0">
              <a:solidFill>
                <a:schemeClr val="accent2"/>
              </a:solidFill>
            </a:endParaRPr>
          </a:p>
          <a:p>
            <a:pPr>
              <a:spcBef>
                <a:spcPts val="0"/>
              </a:spcBef>
            </a:pPr>
            <a:r>
              <a:rPr lang="en-US" sz="1600" dirty="0" smtClean="0">
                <a:solidFill>
                  <a:schemeClr val="accent2"/>
                </a:solidFill>
              </a:rPr>
              <a:t>Arizona Health AQ (LaRC)</a:t>
            </a:r>
          </a:p>
          <a:p>
            <a:pPr>
              <a:spcBef>
                <a:spcPts val="0"/>
              </a:spcBef>
            </a:pPr>
            <a:r>
              <a:rPr lang="en-US" sz="1600" dirty="0" smtClean="0">
                <a:solidFill>
                  <a:schemeClr val="accent2"/>
                </a:solidFill>
              </a:rPr>
              <a:t>Brazil-Venezuela Health AQ (GSFC/MSFC/WC)</a:t>
            </a:r>
          </a:p>
          <a:p>
            <a:pPr>
              <a:spcBef>
                <a:spcPts val="0"/>
              </a:spcBef>
            </a:pPr>
            <a:r>
              <a:rPr lang="en-US" sz="1600" dirty="0" smtClean="0">
                <a:solidFill>
                  <a:schemeClr val="accent2"/>
                </a:solidFill>
              </a:rPr>
              <a:t>Los Angeles Health AQ (JPL)</a:t>
            </a:r>
          </a:p>
          <a:p>
            <a:pPr>
              <a:spcBef>
                <a:spcPts val="0"/>
              </a:spcBef>
            </a:pPr>
            <a:endParaRPr lang="en-US" sz="1600" dirty="0" smtClean="0">
              <a:solidFill>
                <a:schemeClr val="accent2"/>
              </a:solidFill>
            </a:endParaRPr>
          </a:p>
          <a:p>
            <a:pPr>
              <a:spcBef>
                <a:spcPts val="0"/>
              </a:spcBef>
            </a:pPr>
            <a:r>
              <a:rPr lang="en-US" sz="1600" dirty="0" smtClean="0">
                <a:solidFill>
                  <a:schemeClr val="accent2"/>
                </a:solidFill>
              </a:rPr>
              <a:t>Coastal Texas Water (MCHD)</a:t>
            </a:r>
          </a:p>
          <a:p>
            <a:pPr>
              <a:spcBef>
                <a:spcPts val="0"/>
              </a:spcBef>
            </a:pPr>
            <a:r>
              <a:rPr lang="en-US" sz="1600" dirty="0" smtClean="0">
                <a:solidFill>
                  <a:schemeClr val="accent2"/>
                </a:solidFill>
              </a:rPr>
              <a:t>Colorado Water II (LaRC)</a:t>
            </a:r>
          </a:p>
          <a:p>
            <a:pPr lvl="0">
              <a:spcBef>
                <a:spcPts val="0"/>
              </a:spcBef>
            </a:pPr>
            <a:r>
              <a:rPr lang="en-US" sz="1600" dirty="0">
                <a:solidFill>
                  <a:schemeClr val="accent2"/>
                </a:solidFill>
              </a:rPr>
              <a:t>Costa Rica </a:t>
            </a:r>
            <a:r>
              <a:rPr lang="en-US" sz="1600" dirty="0" smtClean="0">
                <a:solidFill>
                  <a:schemeClr val="accent2"/>
                </a:solidFill>
              </a:rPr>
              <a:t>Water II </a:t>
            </a:r>
            <a:r>
              <a:rPr lang="en-US" sz="1600" dirty="0">
                <a:solidFill>
                  <a:schemeClr val="accent2"/>
                </a:solidFill>
              </a:rPr>
              <a:t>(UGA)</a:t>
            </a:r>
          </a:p>
          <a:p>
            <a:pPr>
              <a:spcBef>
                <a:spcPts val="0"/>
              </a:spcBef>
            </a:pPr>
            <a:r>
              <a:rPr lang="en-US" sz="1600" dirty="0" smtClean="0">
                <a:solidFill>
                  <a:schemeClr val="accent2"/>
                </a:solidFill>
              </a:rPr>
              <a:t>Mexico Water (ARC)</a:t>
            </a:r>
          </a:p>
          <a:p>
            <a:pPr>
              <a:spcBef>
                <a:spcPts val="0"/>
              </a:spcBef>
            </a:pPr>
            <a:r>
              <a:rPr lang="en-US" sz="1600" dirty="0" smtClean="0">
                <a:solidFill>
                  <a:schemeClr val="accent2"/>
                </a:solidFill>
              </a:rPr>
              <a:t>New Mexico Water (JPL)</a:t>
            </a:r>
          </a:p>
          <a:p>
            <a:pPr>
              <a:spcBef>
                <a:spcPts val="0"/>
              </a:spcBef>
            </a:pPr>
            <a:r>
              <a:rPr lang="en-US" sz="1600" dirty="0" smtClean="0">
                <a:solidFill>
                  <a:schemeClr val="accent2"/>
                </a:solidFill>
              </a:rPr>
              <a:t>Pacific Water (NCEI)</a:t>
            </a:r>
          </a:p>
          <a:p>
            <a:pPr>
              <a:spcBef>
                <a:spcPts val="0"/>
              </a:spcBef>
            </a:pPr>
            <a:r>
              <a:rPr lang="en-US" sz="1600" dirty="0" smtClean="0">
                <a:solidFill>
                  <a:schemeClr val="accent2"/>
                </a:solidFill>
              </a:rPr>
              <a:t>Sierra Nevada Water (ARC)</a:t>
            </a:r>
          </a:p>
          <a:p>
            <a:pPr>
              <a:spcBef>
                <a:spcPts val="0"/>
              </a:spcBef>
            </a:pPr>
            <a:r>
              <a:rPr lang="en-US" sz="1600" dirty="0" smtClean="0">
                <a:solidFill>
                  <a:schemeClr val="accent2"/>
                </a:solidFill>
              </a:rPr>
              <a:t>Texas Water (LaRC)</a:t>
            </a:r>
          </a:p>
          <a:p>
            <a:pPr>
              <a:spcBef>
                <a:spcPts val="0"/>
              </a:spcBef>
            </a:pPr>
            <a:r>
              <a:rPr lang="en-US" sz="1600" dirty="0" smtClean="0">
                <a:solidFill>
                  <a:schemeClr val="accent2"/>
                </a:solidFill>
              </a:rPr>
              <a:t>Virginia Water (PHB)</a:t>
            </a:r>
          </a:p>
          <a:p>
            <a:pPr>
              <a:spcBef>
                <a:spcPts val="0"/>
              </a:spcBef>
            </a:pPr>
            <a:endParaRPr lang="en-US" sz="1600" dirty="0">
              <a:solidFill>
                <a:schemeClr val="accent2"/>
              </a:solidFill>
            </a:endParaRPr>
          </a:p>
          <a:p>
            <a:pPr>
              <a:spcBef>
                <a:spcPts val="0"/>
              </a:spcBef>
            </a:pPr>
            <a:r>
              <a:rPr lang="en-US" sz="1600" dirty="0" smtClean="0">
                <a:solidFill>
                  <a:schemeClr val="accent2"/>
                </a:solidFill>
              </a:rPr>
              <a:t>CALIPSO Cross-Cutting II (LaRC)</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1538" y="5817972"/>
            <a:ext cx="544985" cy="544985"/>
          </a:xfrm>
          <a:prstGeom prst="rect">
            <a:avLst/>
          </a:prstGeom>
        </p:spPr>
      </p:pic>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Team Responsibilities</a:t>
            </a:r>
          </a:p>
        </p:txBody>
      </p:sp>
      <p:sp>
        <p:nvSpPr>
          <p:cNvPr id="8" name="Content Placeholder 1"/>
          <p:cNvSpPr>
            <a:spLocks noGrp="1"/>
          </p:cNvSpPr>
          <p:nvPr>
            <p:ph idx="1"/>
          </p:nvPr>
        </p:nvSpPr>
        <p:spPr>
          <a:xfrm>
            <a:off x="381000" y="1512673"/>
            <a:ext cx="8401050" cy="4762499"/>
          </a:xfrm>
        </p:spPr>
        <p:txBody>
          <a:bodyPr>
            <a:noAutofit/>
          </a:bodyPr>
          <a:lstStyle/>
          <a:p>
            <a:pPr>
              <a:spcAft>
                <a:spcPts val="600"/>
              </a:spcAft>
            </a:pPr>
            <a:r>
              <a:rPr lang="en-US" sz="1700" dirty="0" smtClean="0">
                <a:solidFill>
                  <a:schemeClr val="accent2"/>
                </a:solidFill>
              </a:rPr>
              <a:t>Set </a:t>
            </a:r>
            <a:r>
              <a:rPr lang="en-US" sz="1700" dirty="0">
                <a:solidFill>
                  <a:schemeClr val="accent2"/>
                </a:solidFill>
              </a:rPr>
              <a:t>goals and work towards them.</a:t>
            </a:r>
          </a:p>
          <a:p>
            <a:pPr>
              <a:spcAft>
                <a:spcPts val="600"/>
              </a:spcAft>
            </a:pPr>
            <a:r>
              <a:rPr lang="en-US" sz="1700" dirty="0" smtClean="0">
                <a:solidFill>
                  <a:schemeClr val="accent2"/>
                </a:solidFill>
              </a:rPr>
              <a:t>Complete all mandatory deliverables and </a:t>
            </a:r>
            <a:r>
              <a:rPr lang="en-US" sz="1700" dirty="0">
                <a:solidFill>
                  <a:schemeClr val="accent2"/>
                </a:solidFill>
              </a:rPr>
              <a:t>weekly </a:t>
            </a:r>
            <a:r>
              <a:rPr lang="en-US" sz="1700" dirty="0" smtClean="0">
                <a:solidFill>
                  <a:schemeClr val="accent2"/>
                </a:solidFill>
              </a:rPr>
              <a:t>updates, as well as any optional deliverables the team decides.</a:t>
            </a:r>
            <a:endParaRPr lang="en-US" sz="1700" dirty="0">
              <a:solidFill>
                <a:schemeClr val="accent2"/>
              </a:solidFill>
            </a:endParaRPr>
          </a:p>
          <a:p>
            <a:pPr>
              <a:spcAft>
                <a:spcPts val="600"/>
              </a:spcAft>
            </a:pPr>
            <a:r>
              <a:rPr lang="en-US" sz="1700" dirty="0">
                <a:solidFill>
                  <a:schemeClr val="accent2"/>
                </a:solidFill>
              </a:rPr>
              <a:t>Please respect the chain of </a:t>
            </a:r>
            <a:r>
              <a:rPr lang="en-US" sz="1700" dirty="0" smtClean="0">
                <a:solidFill>
                  <a:schemeClr val="accent2"/>
                </a:solidFill>
              </a:rPr>
              <a:t>command within the team - project </a:t>
            </a:r>
            <a:r>
              <a:rPr lang="en-US" sz="1700" dirty="0">
                <a:solidFill>
                  <a:schemeClr val="accent2"/>
                </a:solidFill>
              </a:rPr>
              <a:t>team members report </a:t>
            </a:r>
            <a:r>
              <a:rPr lang="en-US" sz="1700" dirty="0" smtClean="0">
                <a:solidFill>
                  <a:schemeClr val="accent2"/>
                </a:solidFill>
              </a:rPr>
              <a:t>to </a:t>
            </a:r>
            <a:r>
              <a:rPr lang="en-US" sz="1700" dirty="0">
                <a:solidFill>
                  <a:schemeClr val="accent2"/>
                </a:solidFill>
              </a:rPr>
              <a:t>Project </a:t>
            </a:r>
            <a:r>
              <a:rPr lang="en-US" sz="1700" dirty="0" smtClean="0">
                <a:solidFill>
                  <a:schemeClr val="accent2"/>
                </a:solidFill>
              </a:rPr>
              <a:t>Leads, who report </a:t>
            </a:r>
            <a:r>
              <a:rPr lang="en-US" sz="1700" dirty="0">
                <a:solidFill>
                  <a:schemeClr val="accent2"/>
                </a:solidFill>
              </a:rPr>
              <a:t>to Center </a:t>
            </a:r>
            <a:r>
              <a:rPr lang="en-US" sz="1700" dirty="0" smtClean="0">
                <a:solidFill>
                  <a:schemeClr val="accent2"/>
                </a:solidFill>
              </a:rPr>
              <a:t>Leads, who report to NPO. However, don’t feel bogged down by the chain of command - DEVELOP fosters open communication between all levels!</a:t>
            </a:r>
            <a:endParaRPr lang="en-US" sz="1700" dirty="0">
              <a:solidFill>
                <a:schemeClr val="accent2"/>
              </a:solidFill>
            </a:endParaRPr>
          </a:p>
          <a:p>
            <a:pPr>
              <a:spcAft>
                <a:spcPts val="600"/>
              </a:spcAft>
            </a:pPr>
            <a:r>
              <a:rPr lang="en-US" sz="1700" dirty="0" smtClean="0">
                <a:solidFill>
                  <a:schemeClr val="accent2"/>
                </a:solidFill>
              </a:rPr>
              <a:t>Leave </a:t>
            </a:r>
            <a:r>
              <a:rPr lang="en-US" sz="1700" dirty="0">
                <a:solidFill>
                  <a:schemeClr val="accent2"/>
                </a:solidFill>
              </a:rPr>
              <a:t>organized documentation of all research and contacts so the project </a:t>
            </a:r>
            <a:r>
              <a:rPr lang="en-US" sz="1700" dirty="0" smtClean="0">
                <a:solidFill>
                  <a:schemeClr val="accent2"/>
                </a:solidFill>
              </a:rPr>
              <a:t>and/or </a:t>
            </a:r>
            <a:r>
              <a:rPr lang="en-US" sz="1700" dirty="0">
                <a:solidFill>
                  <a:schemeClr val="accent2"/>
                </a:solidFill>
              </a:rPr>
              <a:t>communication with end-users may be continued in following terms.</a:t>
            </a:r>
          </a:p>
          <a:p>
            <a:pPr>
              <a:spcAft>
                <a:spcPts val="600"/>
              </a:spcAft>
            </a:pPr>
            <a:r>
              <a:rPr lang="en-US" sz="1700" dirty="0" smtClean="0">
                <a:solidFill>
                  <a:schemeClr val="accent2"/>
                </a:solidFill>
              </a:rPr>
              <a:t>Cleanup team </a:t>
            </a:r>
            <a:r>
              <a:rPr lang="en-US" sz="1700" dirty="0">
                <a:solidFill>
                  <a:schemeClr val="accent2"/>
                </a:solidFill>
              </a:rPr>
              <a:t>rooms </a:t>
            </a:r>
            <a:r>
              <a:rPr lang="en-US" sz="1700" dirty="0" smtClean="0">
                <a:solidFill>
                  <a:schemeClr val="accent2"/>
                </a:solidFill>
              </a:rPr>
              <a:t>and office space daily (common areas, etc.) – </a:t>
            </a:r>
            <a:r>
              <a:rPr lang="en-US" sz="1700" dirty="0">
                <a:solidFill>
                  <a:schemeClr val="accent2"/>
                </a:solidFill>
              </a:rPr>
              <a:t>respect your office mates and stay orderly.</a:t>
            </a:r>
          </a:p>
          <a:p>
            <a:pPr>
              <a:spcAft>
                <a:spcPts val="600"/>
              </a:spcAft>
            </a:pPr>
            <a:r>
              <a:rPr lang="en-US" sz="1700" dirty="0">
                <a:solidFill>
                  <a:schemeClr val="accent2"/>
                </a:solidFill>
              </a:rPr>
              <a:t>Look at what else needs to be done when you have completed the tasks your Project Lead(s) and Center Lead(s) have assigned</a:t>
            </a:r>
            <a:r>
              <a:rPr lang="en-US" sz="1700" dirty="0" smtClean="0">
                <a:solidFill>
                  <a:schemeClr val="accent2"/>
                </a:solidFill>
              </a:rPr>
              <a:t>. Take initiative!</a:t>
            </a:r>
            <a:endParaRPr lang="en-US" sz="1700" dirty="0">
              <a:solidFill>
                <a:schemeClr val="accent2"/>
              </a:solidFill>
            </a:endParaRPr>
          </a:p>
          <a:p>
            <a:pPr>
              <a:spcAft>
                <a:spcPts val="600"/>
              </a:spcAft>
            </a:pPr>
            <a:r>
              <a:rPr lang="en-US" sz="1700" dirty="0">
                <a:solidFill>
                  <a:schemeClr val="accent2"/>
                </a:solidFill>
              </a:rPr>
              <a:t>Have an open mind &amp; learn from each other</a:t>
            </a:r>
            <a:r>
              <a:rPr lang="en-US" sz="1700" dirty="0" smtClean="0">
                <a:solidFill>
                  <a:schemeClr val="accent2"/>
                </a:solidFill>
              </a:rPr>
              <a:t>!</a:t>
            </a:r>
            <a:endParaRPr lang="en-US" sz="1700" dirty="0">
              <a:solidFill>
                <a:schemeClr val="accent2"/>
              </a:solidFill>
            </a:endParaRPr>
          </a:p>
        </p:txBody>
      </p:sp>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6"/>
          <p:cNvSpPr>
            <a:spLocks noGrp="1"/>
          </p:cNvSpPr>
          <p:nvPr>
            <p:ph idx="4294967295"/>
          </p:nvPr>
        </p:nvSpPr>
        <p:spPr>
          <a:xfrm>
            <a:off x="228600" y="1676400"/>
            <a:ext cx="4191000" cy="4343400"/>
          </a:xfrm>
          <a:ln>
            <a:solidFill>
              <a:schemeClr val="tx1"/>
            </a:solidFill>
            <a:prstDash val="dash"/>
          </a:ln>
        </p:spPr>
        <p:txBody>
          <a:bodyPr>
            <a:noAutofit/>
          </a:bodyPr>
          <a:lstStyle/>
          <a:p>
            <a:pPr marL="0" indent="0">
              <a:buNone/>
            </a:pPr>
            <a:r>
              <a:rPr lang="en-US" sz="2000" b="1" dirty="0" smtClean="0">
                <a:solidFill>
                  <a:schemeClr val="accent2"/>
                </a:solidFill>
              </a:rPr>
              <a:t>Project Summary</a:t>
            </a:r>
          </a:p>
          <a:p>
            <a:pPr marL="0" indent="0" algn="just">
              <a:buNone/>
            </a:pPr>
            <a:r>
              <a:rPr lang="en-US" sz="1200" dirty="0" smtClean="0">
                <a:solidFill>
                  <a:schemeClr val="accent2"/>
                </a:solidFill>
              </a:rPr>
              <a:t>Compiles project information for reporting and outreach materials, such as project booklets, annual reports, close out presentations, quarterly program reviews, monthly status reports, and also the virtual poster session. This content will be what feeds the DEVELOPedia page and is what future DEVELOP teams will use to reference and understand your project. </a:t>
            </a:r>
          </a:p>
          <a:p>
            <a:pPr marL="0" indent="0" algn="just">
              <a:buNone/>
            </a:pPr>
            <a:endParaRPr lang="en-US" sz="400" b="1" i="1" dirty="0">
              <a:solidFill>
                <a:schemeClr val="accent2"/>
              </a:solidFill>
            </a:endParaRPr>
          </a:p>
          <a:p>
            <a:pPr marL="0" indent="0" algn="just">
              <a:buNone/>
            </a:pPr>
            <a:r>
              <a:rPr lang="en-US" sz="1400" b="1" i="1" dirty="0" smtClean="0">
                <a:solidFill>
                  <a:schemeClr val="accent2"/>
                </a:solidFill>
              </a:rPr>
              <a:t>Sub-deliverables:</a:t>
            </a:r>
          </a:p>
          <a:p>
            <a:pPr marL="0" indent="0" algn="just">
              <a:buNone/>
            </a:pPr>
            <a:r>
              <a:rPr lang="en-US" sz="1200" b="1" dirty="0" smtClean="0">
                <a:solidFill>
                  <a:schemeClr val="accent2"/>
                </a:solidFill>
              </a:rPr>
              <a:t>Abstract Update </a:t>
            </a:r>
            <a:r>
              <a:rPr lang="en-US" sz="1200" dirty="0" smtClean="0">
                <a:solidFill>
                  <a:schemeClr val="accent2"/>
                </a:solidFill>
              </a:rPr>
              <a:t>– This is a mid-term follow up with teams regarding abstract edits ahead of submission in the final project summary. This allows for updates based on project activities and for final feedback ahead of the VPS. Once the feedback/final version is sent from NPO to teams it should be inserted into all final deliverables.</a:t>
            </a:r>
          </a:p>
          <a:p>
            <a:pPr marL="0" indent="0" algn="just">
              <a:buNone/>
            </a:pPr>
            <a:r>
              <a:rPr lang="en-US" sz="1200" b="1" dirty="0" smtClean="0">
                <a:solidFill>
                  <a:schemeClr val="accent2"/>
                </a:solidFill>
              </a:rPr>
              <a:t>DEVELOPedia Page </a:t>
            </a:r>
            <a:r>
              <a:rPr lang="en-US" sz="1200" dirty="0" smtClean="0">
                <a:solidFill>
                  <a:schemeClr val="accent2"/>
                </a:solidFill>
              </a:rPr>
              <a:t>– Take the content from the final summary returned by NPO and use it to populate your team’s DEVELOPedia page in week 9. </a:t>
            </a:r>
          </a:p>
        </p:txBody>
      </p:sp>
      <p:sp>
        <p:nvSpPr>
          <p:cNvPr id="10" name="Content Placeholder 6"/>
          <p:cNvSpPr txBox="1">
            <a:spLocks/>
          </p:cNvSpPr>
          <p:nvPr/>
        </p:nvSpPr>
        <p:spPr>
          <a:xfrm>
            <a:off x="4495800" y="1676400"/>
            <a:ext cx="4419600" cy="22098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2000" b="1" dirty="0">
                <a:solidFill>
                  <a:schemeClr val="accent2"/>
                </a:solidFill>
              </a:rPr>
              <a:t>Poster</a:t>
            </a:r>
          </a:p>
          <a:p>
            <a:pPr marL="0" lvl="0" indent="0" algn="just">
              <a:spcBef>
                <a:spcPts val="0"/>
              </a:spcBef>
              <a:buNone/>
            </a:pPr>
            <a:r>
              <a:rPr lang="en-US" sz="1200" dirty="0" smtClean="0">
                <a:solidFill>
                  <a:schemeClr val="accent2"/>
                </a:solidFill>
              </a:rPr>
              <a:t>Provides understanding </a:t>
            </a:r>
            <a:r>
              <a:rPr lang="en-US" sz="1200" dirty="0">
                <a:solidFill>
                  <a:schemeClr val="accent2"/>
                </a:solidFill>
              </a:rPr>
              <a:t>of the project and its </a:t>
            </a:r>
            <a:r>
              <a:rPr lang="en-US" sz="1200" dirty="0" smtClean="0">
                <a:solidFill>
                  <a:schemeClr val="accent2"/>
                </a:solidFill>
              </a:rPr>
              <a:t>results in one overview. Content </a:t>
            </a:r>
            <a:r>
              <a:rPr lang="en-US" sz="1200" dirty="0">
                <a:solidFill>
                  <a:schemeClr val="accent2"/>
                </a:solidFill>
              </a:rPr>
              <a:t>is </a:t>
            </a:r>
            <a:r>
              <a:rPr lang="en-US" sz="1200" dirty="0" smtClean="0">
                <a:solidFill>
                  <a:schemeClr val="accent2"/>
                </a:solidFill>
              </a:rPr>
              <a:t>often the </a:t>
            </a:r>
            <a:r>
              <a:rPr lang="en-US" sz="1200" dirty="0">
                <a:solidFill>
                  <a:schemeClr val="accent2"/>
                </a:solidFill>
              </a:rPr>
              <a:t>same/similar to the presentation content. Posters are presented in close-out sessions and at conferences. </a:t>
            </a:r>
            <a:r>
              <a:rPr lang="en-US" sz="1200" dirty="0" smtClean="0">
                <a:solidFill>
                  <a:schemeClr val="accent2"/>
                </a:solidFill>
              </a:rPr>
              <a:t>Creating a successful poster to demonstrate results is great skill and a standard practice in science. All teams will submit a HQ final draft, and a final draft at the end of the term can include more results/outcomes or a team can submit the HQ poster as the final poster draft again.</a:t>
            </a:r>
            <a:endParaRPr lang="en-US" sz="1200" dirty="0">
              <a:solidFill>
                <a:schemeClr val="accent2"/>
              </a:solidFill>
            </a:endParaRPr>
          </a:p>
        </p:txBody>
      </p:sp>
      <p:sp>
        <p:nvSpPr>
          <p:cNvPr id="11" name="Content Placeholder 6"/>
          <p:cNvSpPr txBox="1">
            <a:spLocks/>
          </p:cNvSpPr>
          <p:nvPr/>
        </p:nvSpPr>
        <p:spPr>
          <a:xfrm>
            <a:off x="4495800" y="3962400"/>
            <a:ext cx="4419600" cy="20574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2000" b="1" dirty="0">
                <a:solidFill>
                  <a:schemeClr val="accent2"/>
                </a:solidFill>
              </a:rPr>
              <a:t>Presentation</a:t>
            </a:r>
          </a:p>
          <a:p>
            <a:pPr marL="0" lvl="0" indent="0" algn="just">
              <a:spcBef>
                <a:spcPts val="0"/>
              </a:spcBef>
              <a:buNone/>
            </a:pPr>
            <a:r>
              <a:rPr lang="en-US" sz="1200" dirty="0" smtClean="0">
                <a:solidFill>
                  <a:schemeClr val="accent2"/>
                </a:solidFill>
              </a:rPr>
              <a:t>A </a:t>
            </a:r>
            <a:r>
              <a:rPr lang="en-US" sz="1200" dirty="0">
                <a:solidFill>
                  <a:schemeClr val="accent2"/>
                </a:solidFill>
              </a:rPr>
              <a:t>visually appealing </a:t>
            </a:r>
            <a:r>
              <a:rPr lang="en-US" sz="1200" dirty="0" smtClean="0">
                <a:solidFill>
                  <a:schemeClr val="accent2"/>
                </a:solidFill>
              </a:rPr>
              <a:t>means of telling the story of the project and the </a:t>
            </a:r>
            <a:r>
              <a:rPr lang="en-US" sz="1200" dirty="0">
                <a:solidFill>
                  <a:schemeClr val="accent2"/>
                </a:solidFill>
              </a:rPr>
              <a:t>flow </a:t>
            </a:r>
            <a:r>
              <a:rPr lang="en-US" sz="1200" dirty="0" smtClean="0">
                <a:solidFill>
                  <a:schemeClr val="accent2"/>
                </a:solidFill>
              </a:rPr>
              <a:t>should </a:t>
            </a:r>
            <a:r>
              <a:rPr lang="en-US" sz="1200" dirty="0">
                <a:solidFill>
                  <a:schemeClr val="accent2"/>
                </a:solidFill>
              </a:rPr>
              <a:t>carry the viewer from the community concern to the conclusions. The page structure in the template is a guide, feel free to amend it to fit your project.</a:t>
            </a:r>
            <a:r>
              <a:rPr lang="en-US" sz="1200" dirty="0" smtClean="0">
                <a:solidFill>
                  <a:schemeClr val="accent2"/>
                </a:solidFill>
              </a:rPr>
              <a:t> It must </a:t>
            </a:r>
            <a:r>
              <a:rPr lang="en-US" sz="1200" dirty="0">
                <a:solidFill>
                  <a:schemeClr val="accent2"/>
                </a:solidFill>
              </a:rPr>
              <a:t>include full speaker notes. </a:t>
            </a:r>
            <a:r>
              <a:rPr lang="en-US" sz="1200" dirty="0" smtClean="0">
                <a:solidFill>
                  <a:schemeClr val="accent2"/>
                </a:solidFill>
              </a:rPr>
              <a:t>Typical length is 6-20 slides, depending on the presentation venue. Often </a:t>
            </a:r>
            <a:r>
              <a:rPr lang="en-US" sz="1200" dirty="0">
                <a:solidFill>
                  <a:schemeClr val="accent2"/>
                </a:solidFill>
              </a:rPr>
              <a:t>used to report to project partners, NASA HQ </a:t>
            </a:r>
            <a:r>
              <a:rPr lang="en-US" sz="1200" dirty="0" smtClean="0">
                <a:solidFill>
                  <a:schemeClr val="accent2"/>
                </a:solidFill>
              </a:rPr>
              <a:t>and at </a:t>
            </a:r>
            <a:r>
              <a:rPr lang="en-US" sz="1200" dirty="0">
                <a:solidFill>
                  <a:schemeClr val="accent2"/>
                </a:solidFill>
              </a:rPr>
              <a:t>conferences.</a:t>
            </a:r>
          </a:p>
        </p:txBody>
      </p:sp>
      <p:sp>
        <p:nvSpPr>
          <p:cNvPr id="12"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6"/>
          <p:cNvSpPr txBox="1">
            <a:spLocks/>
          </p:cNvSpPr>
          <p:nvPr/>
        </p:nvSpPr>
        <p:spPr>
          <a:xfrm>
            <a:off x="228600" y="1600200"/>
            <a:ext cx="3429000" cy="21336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2000" b="1" dirty="0">
                <a:solidFill>
                  <a:schemeClr val="accent2"/>
                </a:solidFill>
              </a:rPr>
              <a:t>Tech Paper</a:t>
            </a:r>
          </a:p>
          <a:p>
            <a:pPr marL="0" lvl="0" indent="0" algn="just">
              <a:spcBef>
                <a:spcPts val="0"/>
              </a:spcBef>
              <a:buNone/>
            </a:pPr>
            <a:r>
              <a:rPr lang="en-US" sz="1200" dirty="0">
                <a:solidFill>
                  <a:schemeClr val="accent2"/>
                </a:solidFill>
              </a:rPr>
              <a:t>Provides a synopsis of the project with technical details for partners and future DEVELOP teams to replicate and understand. </a:t>
            </a:r>
            <a:r>
              <a:rPr lang="en-US" sz="1200" dirty="0" smtClean="0">
                <a:solidFill>
                  <a:schemeClr val="accent2"/>
                </a:solidFill>
              </a:rPr>
              <a:t>Methods should be the focus. It </a:t>
            </a:r>
            <a:r>
              <a:rPr lang="en-US" sz="1200" dirty="0">
                <a:solidFill>
                  <a:schemeClr val="accent2"/>
                </a:solidFill>
              </a:rPr>
              <a:t>should be no longer than </a:t>
            </a:r>
            <a:r>
              <a:rPr lang="en-US" sz="1200" dirty="0" smtClean="0">
                <a:solidFill>
                  <a:schemeClr val="accent2"/>
                </a:solidFill>
              </a:rPr>
              <a:t>12 pages and use </a:t>
            </a:r>
            <a:r>
              <a:rPr lang="en-US" sz="1200" dirty="0">
                <a:solidFill>
                  <a:schemeClr val="accent2"/>
                </a:solidFill>
              </a:rPr>
              <a:t>the template unless permission </a:t>
            </a:r>
            <a:r>
              <a:rPr lang="en-US" sz="1200" dirty="0" smtClean="0">
                <a:solidFill>
                  <a:schemeClr val="accent2"/>
                </a:solidFill>
              </a:rPr>
              <a:t>is previously </a:t>
            </a:r>
            <a:r>
              <a:rPr lang="en-US" sz="1200" dirty="0">
                <a:solidFill>
                  <a:schemeClr val="accent2"/>
                </a:solidFill>
              </a:rPr>
              <a:t>granted to use a different </a:t>
            </a:r>
            <a:r>
              <a:rPr lang="en-US" sz="1200" dirty="0" smtClean="0">
                <a:solidFill>
                  <a:schemeClr val="accent2"/>
                </a:solidFill>
              </a:rPr>
              <a:t>style. Any distribution or publications of this work must </a:t>
            </a:r>
            <a:r>
              <a:rPr lang="en-US" sz="1200" dirty="0">
                <a:solidFill>
                  <a:schemeClr val="accent2"/>
                </a:solidFill>
              </a:rPr>
              <a:t>go through NASA Export </a:t>
            </a:r>
            <a:r>
              <a:rPr lang="en-US" sz="1200" dirty="0" smtClean="0">
                <a:solidFill>
                  <a:schemeClr val="accent2"/>
                </a:solidFill>
              </a:rPr>
              <a:t>Control.</a:t>
            </a:r>
            <a:endParaRPr lang="en-US" sz="1200" dirty="0">
              <a:solidFill>
                <a:schemeClr val="accent2"/>
              </a:solidFill>
            </a:endParaRPr>
          </a:p>
        </p:txBody>
      </p:sp>
      <p:sp>
        <p:nvSpPr>
          <p:cNvPr id="18" name="Content Placeholder 6"/>
          <p:cNvSpPr txBox="1">
            <a:spLocks/>
          </p:cNvSpPr>
          <p:nvPr/>
        </p:nvSpPr>
        <p:spPr>
          <a:xfrm>
            <a:off x="3733800" y="1600200"/>
            <a:ext cx="5181600" cy="21336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2"/>
                </a:solidFill>
              </a:rPr>
              <a:t>VPS: Video &amp; Transcript</a:t>
            </a:r>
          </a:p>
          <a:p>
            <a:pPr marL="0" indent="0" algn="just">
              <a:buNone/>
            </a:pPr>
            <a:r>
              <a:rPr lang="en-US" sz="1200" dirty="0">
                <a:solidFill>
                  <a:schemeClr val="accent2"/>
                </a:solidFill>
              </a:rPr>
              <a:t>The VPS deliverable consists of the video and full transcription of audio in the video. The transcript is mandatory, as the video must be compliant with Section 508 of the US Rehabilitation Act. Videos must not be longer than 4 minutes, 15 seconds, include the mandatory DEVELOP beginning and ending clips, and provide a good overview of the project. Creativity is appreciated, however “goofy” is not. A good rule of thumb is to ask yourself if you would feel comfortable sending the video to your project partners. Keep in mind that you are representing NASA.</a:t>
            </a:r>
          </a:p>
        </p:txBody>
      </p:sp>
      <p:sp>
        <p:nvSpPr>
          <p:cNvPr id="20" name="Content Placeholder 6"/>
          <p:cNvSpPr txBox="1">
            <a:spLocks/>
          </p:cNvSpPr>
          <p:nvPr/>
        </p:nvSpPr>
        <p:spPr>
          <a:xfrm>
            <a:off x="228599" y="3886200"/>
            <a:ext cx="8686801" cy="18288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accent2"/>
                </a:solidFill>
              </a:rPr>
              <a:t>Optional Deliverables</a:t>
            </a:r>
          </a:p>
          <a:p>
            <a:pPr marL="171450" indent="-168275">
              <a:spcBef>
                <a:spcPts val="0"/>
              </a:spcBef>
            </a:pPr>
            <a:r>
              <a:rPr lang="en-US" sz="1200" b="1" dirty="0" smtClean="0">
                <a:solidFill>
                  <a:schemeClr val="accent2"/>
                </a:solidFill>
              </a:rPr>
              <a:t>Tutorial: </a:t>
            </a:r>
            <a:r>
              <a:rPr lang="en-US" sz="1200" dirty="0" smtClean="0">
                <a:solidFill>
                  <a:schemeClr val="accent2"/>
                </a:solidFill>
              </a:rPr>
              <a:t>Description </a:t>
            </a:r>
            <a:r>
              <a:rPr lang="en-US" sz="1200" dirty="0">
                <a:solidFill>
                  <a:schemeClr val="accent2"/>
                </a:solidFill>
              </a:rPr>
              <a:t>of methodologies for data acquisition, processing and </a:t>
            </a:r>
            <a:r>
              <a:rPr lang="en-US" sz="1200" dirty="0" smtClean="0">
                <a:solidFill>
                  <a:schemeClr val="accent2"/>
                </a:solidFill>
              </a:rPr>
              <a:t>analysis; useful for hand-offs to partners/end-users and future DEVELOP teams. These are being collected for inclusion in DEVELOPedia and made available to future teams.</a:t>
            </a:r>
          </a:p>
          <a:p>
            <a:pPr marL="171450" indent="-168275">
              <a:spcBef>
                <a:spcPts val="0"/>
              </a:spcBef>
            </a:pPr>
            <a:r>
              <a:rPr lang="en-US" sz="1200" b="1" dirty="0" smtClean="0">
                <a:solidFill>
                  <a:schemeClr val="accent2"/>
                </a:solidFill>
              </a:rPr>
              <a:t>Brochure: </a:t>
            </a:r>
            <a:r>
              <a:rPr lang="en-US" sz="1200" dirty="0">
                <a:solidFill>
                  <a:schemeClr val="accent2"/>
                </a:solidFill>
              </a:rPr>
              <a:t>U</a:t>
            </a:r>
            <a:r>
              <a:rPr lang="en-US" sz="1200" dirty="0" smtClean="0">
                <a:solidFill>
                  <a:schemeClr val="accent2"/>
                </a:solidFill>
              </a:rPr>
              <a:t>seful for hand-offs and close out presentations. </a:t>
            </a:r>
          </a:p>
          <a:p>
            <a:pPr marL="171450" indent="-168275">
              <a:spcBef>
                <a:spcPts val="0"/>
              </a:spcBef>
            </a:pPr>
            <a:r>
              <a:rPr lang="en-US" sz="1200" b="1" dirty="0" smtClean="0">
                <a:solidFill>
                  <a:schemeClr val="accent2"/>
                </a:solidFill>
              </a:rPr>
              <a:t>AGOL Map: </a:t>
            </a:r>
            <a:r>
              <a:rPr lang="en-US" sz="1200" dirty="0">
                <a:solidFill>
                  <a:schemeClr val="accent2"/>
                </a:solidFill>
              </a:rPr>
              <a:t>U</a:t>
            </a:r>
            <a:r>
              <a:rPr lang="en-US" sz="1200" dirty="0" smtClean="0">
                <a:solidFill>
                  <a:schemeClr val="accent2"/>
                </a:solidFill>
              </a:rPr>
              <a:t>seful for sharing w/partners/end-users, share maps with general public. Experience w/AGOL is a good resume builder.</a:t>
            </a:r>
          </a:p>
          <a:p>
            <a:pPr marL="171450" indent="-168275">
              <a:spcBef>
                <a:spcPts val="0"/>
              </a:spcBef>
            </a:pPr>
            <a:r>
              <a:rPr lang="en-US" sz="1200" b="1" dirty="0" smtClean="0">
                <a:solidFill>
                  <a:schemeClr val="accent2"/>
                </a:solidFill>
              </a:rPr>
              <a:t>Final Imagery: </a:t>
            </a:r>
            <a:r>
              <a:rPr lang="en-US" sz="1200" dirty="0">
                <a:solidFill>
                  <a:schemeClr val="accent2"/>
                </a:solidFill>
              </a:rPr>
              <a:t>U</a:t>
            </a:r>
            <a:r>
              <a:rPr lang="en-US" sz="1200" dirty="0" smtClean="0">
                <a:solidFill>
                  <a:schemeClr val="accent2"/>
                </a:solidFill>
              </a:rPr>
              <a:t>sed for brochures, close out print material, presentations, posters, social media, etc. Serves as a one stop shop for imagery found in the presentation, tech paper, video and poster.</a:t>
            </a:r>
          </a:p>
        </p:txBody>
      </p:sp>
      <p:sp>
        <p:nvSpPr>
          <p:cNvPr id="10"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Tree>
    <p:extLst>
      <p:ext uri="{BB962C8B-B14F-4D97-AF65-F5344CB8AC3E}">
        <p14:creationId xmlns:p14="http://schemas.microsoft.com/office/powerpoint/2010/main" val="66668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2388296"/>
            <a:ext cx="8686800" cy="1244252"/>
          </a:xfrm>
          <a:ln>
            <a:solidFill>
              <a:schemeClr val="tx1"/>
            </a:solidFill>
            <a:prstDash val="dash"/>
          </a:ln>
        </p:spPr>
        <p:txBody>
          <a:bodyPr>
            <a:noAutofit/>
          </a:bodyPr>
          <a:lstStyle/>
          <a:p>
            <a:pPr marL="0" indent="0">
              <a:buNone/>
            </a:pPr>
            <a:r>
              <a:rPr lang="en-US" sz="1600" b="1" dirty="0">
                <a:solidFill>
                  <a:schemeClr val="accent2"/>
                </a:solidFill>
              </a:rPr>
              <a:t>2</a:t>
            </a:r>
            <a:r>
              <a:rPr lang="en-US" sz="1600" b="1" dirty="0" smtClean="0">
                <a:solidFill>
                  <a:schemeClr val="accent2"/>
                </a:solidFill>
              </a:rPr>
              <a:t>. Nomenclature</a:t>
            </a:r>
          </a:p>
          <a:p>
            <a:pPr marL="0" indent="0">
              <a:buNone/>
            </a:pPr>
            <a:r>
              <a:rPr lang="en-US" sz="1200" b="1" dirty="0" err="1" smtClean="0">
                <a:solidFill>
                  <a:schemeClr val="accent2"/>
                </a:solidFill>
              </a:rPr>
              <a:t>YearTerm_Node_Team_Deliverable_Draft</a:t>
            </a:r>
            <a:r>
              <a:rPr lang="en-US" sz="1200" b="1" dirty="0" smtClean="0">
                <a:solidFill>
                  <a:schemeClr val="accent2"/>
                </a:solidFill>
              </a:rPr>
              <a:t> </a:t>
            </a:r>
          </a:p>
          <a:p>
            <a:pPr indent="-225425">
              <a:buFont typeface="Arial" panose="020B0604020202020204" pitchFamily="34" charset="0"/>
              <a:buChar char="•"/>
            </a:pPr>
            <a:r>
              <a:rPr lang="en-US" sz="1200" dirty="0" smtClean="0">
                <a:solidFill>
                  <a:schemeClr val="accent2"/>
                </a:solidFill>
              </a:rPr>
              <a:t>Use this for </a:t>
            </a:r>
            <a:r>
              <a:rPr lang="en-US" sz="1200" b="1" u="sng" dirty="0" smtClean="0">
                <a:solidFill>
                  <a:schemeClr val="accent2"/>
                </a:solidFill>
              </a:rPr>
              <a:t>EVERYTHING</a:t>
            </a:r>
            <a:r>
              <a:rPr lang="en-US" sz="1200" dirty="0" smtClean="0">
                <a:solidFill>
                  <a:schemeClr val="accent2"/>
                </a:solidFill>
              </a:rPr>
              <a:t>! (all deliverables and </a:t>
            </a:r>
            <a:r>
              <a:rPr lang="en-US" sz="1200" b="1" u="sng" dirty="0" smtClean="0">
                <a:solidFill>
                  <a:schemeClr val="accent2"/>
                </a:solidFill>
              </a:rPr>
              <a:t>any</a:t>
            </a:r>
            <a:r>
              <a:rPr lang="en-US" sz="1200" dirty="0" smtClean="0">
                <a:solidFill>
                  <a:schemeClr val="accent2"/>
                </a:solidFill>
              </a:rPr>
              <a:t> separate attachments - images, etc.)</a:t>
            </a:r>
          </a:p>
          <a:p>
            <a:pPr indent="-225425">
              <a:buFont typeface="Arial" panose="020B0604020202020204" pitchFamily="34" charset="0"/>
              <a:buChar char="•"/>
            </a:pPr>
            <a:r>
              <a:rPr lang="en-US" sz="1200" dirty="0" smtClean="0">
                <a:solidFill>
                  <a:schemeClr val="accent2"/>
                </a:solidFill>
              </a:rPr>
              <a:t>Examples:	2015Sum_LaRC_NorthCarolinaWater_Poster_FD</a:t>
            </a:r>
            <a:endParaRPr lang="en-US" sz="1200" dirty="0">
              <a:solidFill>
                <a:schemeClr val="accent2"/>
              </a:solidFill>
            </a:endParaRPr>
          </a:p>
          <a:p>
            <a:pPr marL="117475" indent="0">
              <a:buNone/>
            </a:pPr>
            <a:r>
              <a:rPr lang="en-US" sz="1200" dirty="0" smtClean="0">
                <a:solidFill>
                  <a:schemeClr val="accent2"/>
                </a:solidFill>
              </a:rPr>
              <a:t>		2015Sum_LaRC_NorthCarolinaWater_Imagery_legend.PDF</a:t>
            </a:r>
          </a:p>
        </p:txBody>
      </p:sp>
      <p:sp>
        <p:nvSpPr>
          <p:cNvPr id="17" name="Content Placeholder 6"/>
          <p:cNvSpPr txBox="1">
            <a:spLocks/>
          </p:cNvSpPr>
          <p:nvPr/>
        </p:nvSpPr>
        <p:spPr>
          <a:xfrm>
            <a:off x="228600" y="4623148"/>
            <a:ext cx="8686800" cy="103632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4</a:t>
            </a:r>
            <a:r>
              <a:rPr lang="en-US" sz="1600" b="1" dirty="0" smtClean="0">
                <a:solidFill>
                  <a:schemeClr val="accent2"/>
                </a:solidFill>
              </a:rPr>
              <a:t>. Submit:</a:t>
            </a:r>
            <a:endParaRPr lang="en-US" sz="1600" b="1" dirty="0">
              <a:solidFill>
                <a:schemeClr val="accent2"/>
              </a:solidFill>
            </a:endParaRPr>
          </a:p>
          <a:p>
            <a:pPr indent="-228600">
              <a:spcBef>
                <a:spcPts val="0"/>
              </a:spcBef>
            </a:pPr>
            <a:r>
              <a:rPr lang="en-US" sz="1200" dirty="0" smtClean="0">
                <a:solidFill>
                  <a:schemeClr val="accent2"/>
                </a:solidFill>
              </a:rPr>
              <a:t>Submit through your project team’s DEVELOPedia page [there is a 60MB limit]</a:t>
            </a:r>
          </a:p>
          <a:p>
            <a:pPr lvl="1" indent="-228600">
              <a:spcBef>
                <a:spcPts val="0"/>
              </a:spcBef>
            </a:pPr>
            <a:r>
              <a:rPr lang="en-US" sz="1100" dirty="0" smtClean="0">
                <a:solidFill>
                  <a:schemeClr val="accent2"/>
                </a:solidFill>
              </a:rPr>
              <a:t>There is a 60MB limit, so do not submit videos through DEVELOPedia – use NASA Large File Transfer System or Google to share those with the Project Coordination Team</a:t>
            </a:r>
          </a:p>
          <a:p>
            <a:pPr indent="-228600">
              <a:spcBef>
                <a:spcPts val="0"/>
              </a:spcBef>
            </a:pPr>
            <a:r>
              <a:rPr lang="en-US" sz="1200" dirty="0" smtClean="0">
                <a:solidFill>
                  <a:schemeClr val="accent2"/>
                </a:solidFill>
              </a:rPr>
              <a:t>If there are any issues or delays, email </a:t>
            </a:r>
            <a:r>
              <a:rPr lang="en-US" sz="1200" dirty="0" smtClean="0">
                <a:solidFill>
                  <a:schemeClr val="accent2"/>
                </a:solidFill>
                <a:hlinkClick r:id="rId3"/>
              </a:rPr>
              <a:t>DEVELOP.ProjectCoordination@gmail.com</a:t>
            </a:r>
            <a:r>
              <a:rPr lang="en-US" sz="1200" dirty="0" smtClean="0">
                <a:solidFill>
                  <a:schemeClr val="accent2"/>
                </a:solidFill>
              </a:rPr>
              <a:t> </a:t>
            </a:r>
            <a:endParaRPr lang="en-US" sz="1200" dirty="0">
              <a:solidFill>
                <a:schemeClr val="accent2"/>
              </a:solidFill>
            </a:endParaRPr>
          </a:p>
        </p:txBody>
      </p:sp>
      <p:sp>
        <p:nvSpPr>
          <p:cNvPr id="19" name="Content Placeholder 6"/>
          <p:cNvSpPr txBox="1">
            <a:spLocks/>
          </p:cNvSpPr>
          <p:nvPr/>
        </p:nvSpPr>
        <p:spPr>
          <a:xfrm>
            <a:off x="228600" y="5796628"/>
            <a:ext cx="8686800" cy="50292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5</a:t>
            </a:r>
            <a:r>
              <a:rPr lang="en-US" sz="1600" b="1" dirty="0" smtClean="0">
                <a:solidFill>
                  <a:schemeClr val="accent2"/>
                </a:solidFill>
              </a:rPr>
              <a:t>. Archive </a:t>
            </a:r>
            <a:r>
              <a:rPr lang="en-US" sz="1600" b="1" dirty="0">
                <a:solidFill>
                  <a:schemeClr val="accent2"/>
                </a:solidFill>
              </a:rPr>
              <a:t>on the Exchange: </a:t>
            </a:r>
            <a:r>
              <a:rPr lang="en-US" sz="1200" dirty="0">
                <a:solidFill>
                  <a:schemeClr val="accent2"/>
                </a:solidFill>
                <a:hlinkClick r:id="rId4"/>
              </a:rPr>
              <a:t>http://files.developexchange.com/</a:t>
            </a:r>
            <a:r>
              <a:rPr lang="en-US" sz="1200" dirty="0">
                <a:solidFill>
                  <a:schemeClr val="accent2"/>
                </a:solidFill>
              </a:rPr>
              <a:t> </a:t>
            </a:r>
          </a:p>
          <a:p>
            <a:pPr indent="-228600">
              <a:spcBef>
                <a:spcPts val="0"/>
              </a:spcBef>
            </a:pPr>
            <a:r>
              <a:rPr lang="en-US" sz="1200" dirty="0" smtClean="0">
                <a:solidFill>
                  <a:schemeClr val="accent2"/>
                </a:solidFill>
              </a:rPr>
              <a:t>All teams should keep a second copy of all submitted final deliverables in their folder on the Exchange.</a:t>
            </a:r>
          </a:p>
        </p:txBody>
      </p:sp>
      <p:sp>
        <p:nvSpPr>
          <p:cNvPr id="9" name="Content Placeholder 6"/>
          <p:cNvSpPr txBox="1">
            <a:spLocks/>
          </p:cNvSpPr>
          <p:nvPr/>
        </p:nvSpPr>
        <p:spPr>
          <a:xfrm>
            <a:off x="228600" y="3761448"/>
            <a:ext cx="8686800" cy="72182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3</a:t>
            </a:r>
            <a:r>
              <a:rPr lang="en-US" sz="1600" b="1" dirty="0" smtClean="0">
                <a:solidFill>
                  <a:schemeClr val="accent2"/>
                </a:solidFill>
              </a:rPr>
              <a:t>. Center Lead &amp; Science Advisor Review </a:t>
            </a:r>
            <a:endParaRPr lang="en-US" sz="1600" b="1" dirty="0">
              <a:solidFill>
                <a:schemeClr val="accent2"/>
              </a:solidFill>
            </a:endParaRPr>
          </a:p>
          <a:p>
            <a:pPr marL="344488" indent="-228600">
              <a:spcBef>
                <a:spcPts val="0"/>
              </a:spcBef>
            </a:pPr>
            <a:r>
              <a:rPr lang="en-US" sz="1200" dirty="0" smtClean="0">
                <a:solidFill>
                  <a:schemeClr val="accent2"/>
                </a:solidFill>
              </a:rPr>
              <a:t>Center Leads and Science Advisors should </a:t>
            </a:r>
            <a:r>
              <a:rPr lang="en-US" sz="1200" dirty="0">
                <a:solidFill>
                  <a:schemeClr val="accent2"/>
                </a:solidFill>
              </a:rPr>
              <a:t>review and approve prior to submitting to NPO</a:t>
            </a:r>
          </a:p>
          <a:p>
            <a:pPr marL="344488" indent="-228600">
              <a:spcBef>
                <a:spcPts val="0"/>
              </a:spcBef>
            </a:pPr>
            <a:r>
              <a:rPr lang="en-US" sz="1200" dirty="0">
                <a:solidFill>
                  <a:schemeClr val="accent2"/>
                </a:solidFill>
              </a:rPr>
              <a:t>Work in time for this! They are busy people!</a:t>
            </a:r>
          </a:p>
        </p:txBody>
      </p:sp>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Submission</a:t>
            </a:r>
            <a:endParaRPr lang="en-US" b="1" dirty="0">
              <a:solidFill>
                <a:schemeClr val="accent3"/>
              </a:solidFill>
            </a:endParaRPr>
          </a:p>
        </p:txBody>
      </p:sp>
      <p:sp>
        <p:nvSpPr>
          <p:cNvPr id="10" name="Content Placeholder 6"/>
          <p:cNvSpPr txBox="1">
            <a:spLocks/>
          </p:cNvSpPr>
          <p:nvPr/>
        </p:nvSpPr>
        <p:spPr>
          <a:xfrm>
            <a:off x="228600" y="1561578"/>
            <a:ext cx="8686800" cy="71024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1. Template</a:t>
            </a:r>
            <a:endParaRPr lang="en-US" sz="1600" dirty="0">
              <a:solidFill>
                <a:schemeClr val="accent2"/>
              </a:solidFill>
            </a:endParaRPr>
          </a:p>
          <a:p>
            <a:pPr indent="-228600">
              <a:spcBef>
                <a:spcPts val="0"/>
              </a:spcBef>
            </a:pPr>
            <a:r>
              <a:rPr lang="en-US" sz="1200" dirty="0" smtClean="0">
                <a:solidFill>
                  <a:schemeClr val="accent2"/>
                </a:solidFill>
              </a:rPr>
              <a:t>Make sure you are using the right template and the template font and formatting is intact (especially if your team used Google Docs to collaborate on the text)!</a:t>
            </a:r>
          </a:p>
        </p:txBody>
      </p:sp>
    </p:spTree>
    <p:extLst>
      <p:ext uri="{BB962C8B-B14F-4D97-AF65-F5344CB8AC3E}">
        <p14:creationId xmlns:p14="http://schemas.microsoft.com/office/powerpoint/2010/main" val="3739905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2792</TotalTime>
  <Words>4533</Words>
  <Application>Microsoft Office PowerPoint</Application>
  <PresentationFormat>On-screen Show (4:3)</PresentationFormat>
  <Paragraphs>402</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Courier New</vt:lpstr>
      <vt:lpstr>Tw Cen MT</vt:lpstr>
      <vt:lpstr>Wingdings</vt:lpstr>
      <vt:lpstr>Wingdings 2</vt:lpstr>
      <vt:lpstr>Civic</vt:lpstr>
      <vt:lpstr>DEVELOP National Program</vt:lpstr>
      <vt:lpstr>FY2015 Project Stats</vt:lpstr>
      <vt:lpstr>Project Lifecycle</vt:lpstr>
      <vt:lpstr>Project Characteristics</vt:lpstr>
      <vt:lpstr>2015 Summer Portfolio</vt:lpstr>
      <vt:lpstr>Project Team Responsibilities</vt:lpstr>
      <vt:lpstr>PowerPoint Presentation</vt:lpstr>
      <vt:lpstr>PowerPoint Presentation</vt:lpstr>
      <vt:lpstr>PowerPoint Presentation</vt:lpstr>
      <vt:lpstr>PowerPoint Presentation</vt:lpstr>
      <vt:lpstr>PowerPoint Presentation</vt:lpstr>
      <vt:lpstr>PowerPoint Presentation</vt:lpstr>
      <vt:lpstr>Scientific Integrity</vt:lpstr>
      <vt:lpstr>Partner Types: Definitions</vt:lpstr>
      <vt:lpstr>Partner Types: Definitions</vt:lpstr>
      <vt:lpstr>Partner Engagement &amp; Communication</vt:lpstr>
      <vt:lpstr>Checklist: Working with Partners</vt:lpstr>
      <vt:lpstr>Pre- and Post-Project Partner Forms</vt:lpstr>
      <vt:lpstr>Understanding Partner Needs</vt:lpstr>
      <vt:lpstr>DEVELOP Project Strength Index (PSI)</vt:lpstr>
      <vt:lpstr>Presenting &amp; Publishing DEVELOP Work</vt:lpstr>
      <vt:lpstr>NASA’s Export Control</vt:lpstr>
      <vt:lpstr>Export Control &amp; Designated Countries</vt:lpstr>
      <vt:lpstr>Hand-Offs</vt:lpstr>
      <vt:lpstr>Virtual Poster Sessions</vt:lpstr>
      <vt:lpstr>ArcGIS Online (AGOL)</vt:lpstr>
      <vt:lpstr>Publications</vt:lpstr>
      <vt:lpstr>DEVELOPedia</vt:lpstr>
      <vt:lpstr>Resources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206</cp:revision>
  <cp:lastPrinted>2014-01-06T23:08:00Z</cp:lastPrinted>
  <dcterms:created xsi:type="dcterms:W3CDTF">2013-12-31T00:35:50Z</dcterms:created>
  <dcterms:modified xsi:type="dcterms:W3CDTF">2015-05-26T14:53:17Z</dcterms:modified>
</cp:coreProperties>
</file>