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59" r:id="rId6"/>
    <p:sldId id="270" r:id="rId7"/>
    <p:sldId id="271" r:id="rId8"/>
    <p:sldId id="273" r:id="rId9"/>
    <p:sldId id="275" r:id="rId10"/>
    <p:sldId id="276" r:id="rId11"/>
    <p:sldId id="277" r:id="rId12"/>
    <p:sldId id="286" r:id="rId13"/>
    <p:sldId id="289" r:id="rId14"/>
    <p:sldId id="290" r:id="rId15"/>
    <p:sldId id="298" r:id="rId16"/>
    <p:sldId id="299" r:id="rId17"/>
    <p:sldId id="280" r:id="rId18"/>
    <p:sldId id="285" r:id="rId19"/>
    <p:sldId id="295"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I" userId="S::smccart4@ndc.nasa.gov::e88bd411-76b0-4812-8fd7-62f268a53505" providerId="AD"/>
  <p188:author id="{A3F66A30-9BE6-1477-F17C-A071239B645F}" name="Alyson M. Bergamini" initials="AB" userId="S::alyson.m.bergamini@ama-inc.com::f5f80ab9-b59b-46a5-be31-8efa2d59359a" providerId="AD"/>
  <p188:author id="{EE2D433D-E8C7-3D45-24B0-8BA54B0AB354}" name="Marisa J. Smedsrud" initials="MS" userId="S::marisa.j.smedsrud@ama-inc.com::3a879f23-f3e8-46be-913f-43ff3a167cac" providerId="AD"/>
  <p188:author id="{2C310249-5DE0-77D1-2110-79B3AC2D923D}" name="Brandon M. Johnson" initials="BJ" userId="S::brandon.m.johnson@ama-inc.com::cb39692e-a8af-42cd-b1eb-8971b6622a51" providerId="AD"/>
  <p188:author id="{4A5AFE94-7344-5950-48D7-AFB8DD475716}" name="Olivia Landry" initials="OL" userId="S::olivia.landry@ama-inc.com::45117bba-631f-4c4f-9c84-3455f6910094" providerId="AD"/>
  <p188:author id="{77B347A8-9765-A4C3-5464-E43998E04CB8}" name="Smedsrud, Marisa J. (LARC-E3)[RSES]" initials="S(" userId="S::mjsmedsr@ndc.nasa.gov::1b1cb6bd-eaaa-4051-8cbf-4cc1e9d80411" providerId="AD"/>
  <p188:author id="{F79B30E1-068E-4690-E61A-1C3893E17B52}" name="Ella B. Haugen" initials="EH" userId="S::ella.b.haugen@ama-inc.com::033d5d25-a06b-46cf-9bde-a7ff26ed4bd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2F2F2"/>
    <a:srgbClr val="67A478"/>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BF220-F6B0-CB26-AAE5-866BCE9319D2}" v="86" dt="2024-03-18T21:43:07.162"/>
    <p1510:client id="{416BD37F-8860-D827-4A54-01EB5F294360}" v="7" dt="2024-03-18T20:57:27.347"/>
    <p1510:client id="{C51A5E1F-1207-D57D-C991-F7325716A588}" v="6" dt="2024-03-18T20:41:23.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artney, Sean (GSFC-610.0)[SCIENCE SYSTEMS AND APPLICATIONS INC]" userId="S::smccart4@ndc.nasa.gov::e88bd411-76b0-4812-8fd7-62f268a53505" providerId="AD" clId="Web-{C71E9272-B4D3-F9D2-F8F9-4CC18D9A2881}"/>
    <pc:docChg chg="mod modSld">
      <pc:chgData name="Mccartney, Sean (GSFC-610.0)[SCIENCE SYSTEMS AND APPLICATIONS INC]" userId="S::smccart4@ndc.nasa.gov::e88bd411-76b0-4812-8fd7-62f268a53505" providerId="AD" clId="Web-{C71E9272-B4D3-F9D2-F8F9-4CC18D9A2881}" dt="2024-03-15T20:57:42.381" v="35" actId="1076"/>
      <pc:docMkLst>
        <pc:docMk/>
      </pc:docMkLst>
      <pc:sldChg chg="modSp modNotes">
        <pc:chgData name="Mccartney, Sean (GSFC-610.0)[SCIENCE SYSTEMS AND APPLICATIONS INC]" userId="S::smccart4@ndc.nasa.gov::e88bd411-76b0-4812-8fd7-62f268a53505" providerId="AD" clId="Web-{C71E9272-B4D3-F9D2-F8F9-4CC18D9A2881}" dt="2024-03-15T20:28:43.317" v="17"/>
        <pc:sldMkLst>
          <pc:docMk/>
          <pc:sldMk cId="2326949644" sldId="276"/>
        </pc:sldMkLst>
        <pc:spChg chg="mod">
          <ac:chgData name="Mccartney, Sean (GSFC-610.0)[SCIENCE SYSTEMS AND APPLICATIONS INC]" userId="S::smccart4@ndc.nasa.gov::e88bd411-76b0-4812-8fd7-62f268a53505" providerId="AD" clId="Web-{C71E9272-B4D3-F9D2-F8F9-4CC18D9A2881}" dt="2024-03-15T20:26:16.219" v="2" actId="20577"/>
          <ac:spMkLst>
            <pc:docMk/>
            <pc:sldMk cId="2326949644" sldId="276"/>
            <ac:spMk id="9" creationId="{7CCEEB49-546E-F40D-1575-211F8CA6B2EC}"/>
          </ac:spMkLst>
        </pc:spChg>
        <pc:spChg chg="mod">
          <ac:chgData name="Mccartney, Sean (GSFC-610.0)[SCIENCE SYSTEMS AND APPLICATIONS INC]" userId="S::smccart4@ndc.nasa.gov::e88bd411-76b0-4812-8fd7-62f268a53505" providerId="AD" clId="Web-{C71E9272-B4D3-F9D2-F8F9-4CC18D9A2881}" dt="2024-03-15T20:27:46.035" v="15" actId="20577"/>
          <ac:spMkLst>
            <pc:docMk/>
            <pc:sldMk cId="2326949644" sldId="276"/>
            <ac:spMk id="10" creationId="{BEF784C3-6D69-359E-528D-832CC1D3C077}"/>
          </ac:spMkLst>
        </pc:spChg>
        <pc:spChg chg="mod">
          <ac:chgData name="Mccartney, Sean (GSFC-610.0)[SCIENCE SYSTEMS AND APPLICATIONS INC]" userId="S::smccart4@ndc.nasa.gov::e88bd411-76b0-4812-8fd7-62f268a53505" providerId="AD" clId="Web-{C71E9272-B4D3-F9D2-F8F9-4CC18D9A2881}" dt="2024-03-15T20:27:20.644" v="10" actId="20577"/>
          <ac:spMkLst>
            <pc:docMk/>
            <pc:sldMk cId="2326949644" sldId="276"/>
            <ac:spMk id="13" creationId="{21F70078-7A69-6FFC-6D9A-1E1A0249B013}"/>
          </ac:spMkLst>
        </pc:spChg>
        <pc:spChg chg="mod">
          <ac:chgData name="Mccartney, Sean (GSFC-610.0)[SCIENCE SYSTEMS AND APPLICATIONS INC]" userId="S::smccart4@ndc.nasa.gov::e88bd411-76b0-4812-8fd7-62f268a53505" providerId="AD" clId="Web-{C71E9272-B4D3-F9D2-F8F9-4CC18D9A2881}" dt="2024-03-15T20:26:20.922" v="6" actId="20577"/>
          <ac:spMkLst>
            <pc:docMk/>
            <pc:sldMk cId="2326949644" sldId="276"/>
            <ac:spMk id="14" creationId="{04D11CF5-9F41-AC90-D980-5A6E71D5B156}"/>
          </ac:spMkLst>
        </pc:spChg>
        <pc:spChg chg="mod">
          <ac:chgData name="Mccartney, Sean (GSFC-610.0)[SCIENCE SYSTEMS AND APPLICATIONS INC]" userId="S::smccart4@ndc.nasa.gov::e88bd411-76b0-4812-8fd7-62f268a53505" providerId="AD" clId="Web-{C71E9272-B4D3-F9D2-F8F9-4CC18D9A2881}" dt="2024-03-15T20:26:24.266" v="9" actId="20577"/>
          <ac:spMkLst>
            <pc:docMk/>
            <pc:sldMk cId="2326949644" sldId="276"/>
            <ac:spMk id="15" creationId="{57A84A94-AB11-7DE1-89F4-2F88A9B48D97}"/>
          </ac:spMkLst>
        </pc:spChg>
      </pc:sldChg>
      <pc:sldChg chg="addCm">
        <pc:chgData name="Mccartney, Sean (GSFC-610.0)[SCIENCE SYSTEMS AND APPLICATIONS INC]" userId="S::smccart4@ndc.nasa.gov::e88bd411-76b0-4812-8fd7-62f268a53505" providerId="AD" clId="Web-{C71E9272-B4D3-F9D2-F8F9-4CC18D9A2881}" dt="2024-03-15T20:55:03.958" v="27"/>
        <pc:sldMkLst>
          <pc:docMk/>
          <pc:sldMk cId="1518580959" sldId="280"/>
        </pc:sldMkLst>
      </pc:sldChg>
      <pc:sldChg chg="delSp modSp">
        <pc:chgData name="Mccartney, Sean (GSFC-610.0)[SCIENCE SYSTEMS AND APPLICATIONS INC]" userId="S::smccart4@ndc.nasa.gov::e88bd411-76b0-4812-8fd7-62f268a53505" providerId="AD" clId="Web-{C71E9272-B4D3-F9D2-F8F9-4CC18D9A2881}" dt="2024-03-15T20:57:42.381" v="35" actId="1076"/>
        <pc:sldMkLst>
          <pc:docMk/>
          <pc:sldMk cId="468246694" sldId="285"/>
        </pc:sldMkLst>
        <pc:spChg chg="del">
          <ac:chgData name="Mccartney, Sean (GSFC-610.0)[SCIENCE SYSTEMS AND APPLICATIONS INC]" userId="S::smccart4@ndc.nasa.gov::e88bd411-76b0-4812-8fd7-62f268a53505" providerId="AD" clId="Web-{C71E9272-B4D3-F9D2-F8F9-4CC18D9A2881}" dt="2024-03-15T20:57:15.428" v="29"/>
          <ac:spMkLst>
            <pc:docMk/>
            <pc:sldMk cId="468246694" sldId="285"/>
            <ac:spMk id="2" creationId="{309A6DB7-3644-2E18-D1A7-D0B7B0DC5D57}"/>
          </ac:spMkLst>
        </pc:spChg>
        <pc:spChg chg="mod">
          <ac:chgData name="Mccartney, Sean (GSFC-610.0)[SCIENCE SYSTEMS AND APPLICATIONS INC]" userId="S::smccart4@ndc.nasa.gov::e88bd411-76b0-4812-8fd7-62f268a53505" providerId="AD" clId="Web-{C71E9272-B4D3-F9D2-F8F9-4CC18D9A2881}" dt="2024-03-15T20:57:42.381" v="35" actId="1076"/>
          <ac:spMkLst>
            <pc:docMk/>
            <pc:sldMk cId="468246694" sldId="285"/>
            <ac:spMk id="7" creationId="{5BD7C3C5-AEB0-B0CF-1CF0-B8ACA9CD2DBA}"/>
          </ac:spMkLst>
        </pc:spChg>
        <pc:picChg chg="mod">
          <ac:chgData name="Mccartney, Sean (GSFC-610.0)[SCIENCE SYSTEMS AND APPLICATIONS INC]" userId="S::smccart4@ndc.nasa.gov::e88bd411-76b0-4812-8fd7-62f268a53505" providerId="AD" clId="Web-{C71E9272-B4D3-F9D2-F8F9-4CC18D9A2881}" dt="2024-03-15T20:57:36.553" v="34" actId="14100"/>
          <ac:picMkLst>
            <pc:docMk/>
            <pc:sldMk cId="468246694" sldId="285"/>
            <ac:picMk id="4" creationId="{DF2DB6B4-41D2-5CBE-C392-B9206C3F12B6}"/>
          </ac:picMkLst>
        </pc:picChg>
      </pc:sldChg>
      <pc:sldChg chg="addCm">
        <pc:chgData name="Mccartney, Sean (GSFC-610.0)[SCIENCE SYSTEMS AND APPLICATIONS INC]" userId="S::smccart4@ndc.nasa.gov::e88bd411-76b0-4812-8fd7-62f268a53505" providerId="AD" clId="Web-{C71E9272-B4D3-F9D2-F8F9-4CC18D9A2881}" dt="2024-03-15T20:40:50.824" v="19"/>
        <pc:sldMkLst>
          <pc:docMk/>
          <pc:sldMk cId="332658471" sldId="289"/>
        </pc:sldMkLst>
      </pc:sldChg>
      <pc:sldChg chg="addCm">
        <pc:chgData name="Mccartney, Sean (GSFC-610.0)[SCIENCE SYSTEMS AND APPLICATIONS INC]" userId="S::smccart4@ndc.nasa.gov::e88bd411-76b0-4812-8fd7-62f268a53505" providerId="AD" clId="Web-{C71E9272-B4D3-F9D2-F8F9-4CC18D9A2881}" dt="2024-03-15T20:41:14.715" v="20"/>
        <pc:sldMkLst>
          <pc:docMk/>
          <pc:sldMk cId="279858598" sldId="290"/>
        </pc:sldMkLst>
      </pc:sldChg>
      <pc:sldChg chg="addSp delSp modSp addCm modCm">
        <pc:chgData name="Mccartney, Sean (GSFC-610.0)[SCIENCE SYSTEMS AND APPLICATIONS INC]" userId="S::smccart4@ndc.nasa.gov::e88bd411-76b0-4812-8fd7-62f268a53505" providerId="AD" clId="Web-{C71E9272-B4D3-F9D2-F8F9-4CC18D9A2881}" dt="2024-03-15T20:45:14.686" v="26"/>
        <pc:sldMkLst>
          <pc:docMk/>
          <pc:sldMk cId="494570811" sldId="298"/>
        </pc:sldMkLst>
        <pc:spChg chg="del">
          <ac:chgData name="Mccartney, Sean (GSFC-610.0)[SCIENCE SYSTEMS AND APPLICATIONS INC]" userId="S::smccart4@ndc.nasa.gov::e88bd411-76b0-4812-8fd7-62f268a53505" providerId="AD" clId="Web-{C71E9272-B4D3-F9D2-F8F9-4CC18D9A2881}" dt="2024-03-15T20:45:14.327" v="25"/>
          <ac:spMkLst>
            <pc:docMk/>
            <pc:sldMk cId="494570811" sldId="298"/>
            <ac:spMk id="3" creationId="{2500C147-F104-8049-C1C3-CDEA05DCA773}"/>
          </ac:spMkLst>
        </pc:spChg>
        <pc:spChg chg="add">
          <ac:chgData name="Mccartney, Sean (GSFC-610.0)[SCIENCE SYSTEMS AND APPLICATIONS INC]" userId="S::smccart4@ndc.nasa.gov::e88bd411-76b0-4812-8fd7-62f268a53505" providerId="AD" clId="Web-{C71E9272-B4D3-F9D2-F8F9-4CC18D9A2881}" dt="2024-03-15T20:45:14.686" v="26"/>
          <ac:spMkLst>
            <pc:docMk/>
            <pc:sldMk cId="494570811" sldId="298"/>
            <ac:spMk id="8" creationId="{2BF8C184-24FA-1E71-D86B-C1AAB055C13D}"/>
          </ac:spMkLst>
        </pc:spChg>
        <pc:spChg chg="mod">
          <ac:chgData name="Mccartney, Sean (GSFC-610.0)[SCIENCE SYSTEMS AND APPLICATIONS INC]" userId="S::smccart4@ndc.nasa.gov::e88bd411-76b0-4812-8fd7-62f268a53505" providerId="AD" clId="Web-{C71E9272-B4D3-F9D2-F8F9-4CC18D9A2881}" dt="2024-03-15T20:42:02.466" v="21" actId="1076"/>
          <ac:spMkLst>
            <pc:docMk/>
            <pc:sldMk cId="494570811" sldId="298"/>
            <ac:spMk id="78" creationId="{1E5C0E4B-CCF6-6FB9-0F2B-ACDBD7195C2F}"/>
          </ac:spMkLst>
        </pc:spChg>
      </pc:sldChg>
      <pc:sldChg chg="addCm">
        <pc:chgData name="Mccartney, Sean (GSFC-610.0)[SCIENCE SYSTEMS AND APPLICATIONS INC]" userId="S::smccart4@ndc.nasa.gov::e88bd411-76b0-4812-8fd7-62f268a53505" providerId="AD" clId="Web-{C71E9272-B4D3-F9D2-F8F9-4CC18D9A2881}" dt="2024-03-15T20:44:37.155" v="24"/>
        <pc:sldMkLst>
          <pc:docMk/>
          <pc:sldMk cId="3733486906" sldId="299"/>
        </pc:sldMkLst>
      </pc:sldChg>
    </pc:docChg>
  </pc:docChgLst>
  <pc:docChgLst>
    <pc:chgData name="Smedsrud, Marisa J. (LARC-E3)[RSES]" userId="S::mjsmedsr@ndc.nasa.gov::1b1cb6bd-eaaa-4051-8cbf-4cc1e9d80411" providerId="AD" clId="Web-{C51A5E1F-1207-D57D-C991-F7325716A588}"/>
    <pc:docChg chg="modSld">
      <pc:chgData name="Smedsrud, Marisa J. (LARC-E3)[RSES]" userId="S::mjsmedsr@ndc.nasa.gov::1b1cb6bd-eaaa-4051-8cbf-4cc1e9d80411" providerId="AD" clId="Web-{C51A5E1F-1207-D57D-C991-F7325716A588}" dt="2024-03-18T20:41:23.757" v="95"/>
      <pc:docMkLst>
        <pc:docMk/>
      </pc:docMkLst>
      <pc:sldChg chg="delCm modNotes">
        <pc:chgData name="Smedsrud, Marisa J. (LARC-E3)[RSES]" userId="S::mjsmedsr@ndc.nasa.gov::1b1cb6bd-eaaa-4051-8cbf-4cc1e9d80411" providerId="AD" clId="Web-{C51A5E1F-1207-D57D-C991-F7325716A588}" dt="2024-03-18T20:41:03.132" v="79"/>
        <pc:sldMkLst>
          <pc:docMk/>
          <pc:sldMk cId="332658471" sldId="289"/>
        </pc:sldMkLst>
        <pc:extLst>
          <p:ext xmlns:p="http://schemas.openxmlformats.org/presentationml/2006/main" uri="{D6D511B9-2390-475A-947B-AFAB55BFBCF1}">
            <pc226:cmChg xmlns="" xmlns:pc226="http://schemas.microsoft.com/office/powerpoint/2022/06/main/command" chg="del">
              <pc226:chgData name="Smedsrud, Marisa J. (LARC-E3)[RSES]" userId="S::mjsmedsr@ndc.nasa.gov::1b1cb6bd-eaaa-4051-8cbf-4cc1e9d80411" providerId="AD" clId="Web-{C51A5E1F-1207-D57D-C991-F7325716A588}" dt="2024-03-18T20:39:56.788" v="0"/>
              <pc2:cmMkLst xmlns:pc2="http://schemas.microsoft.com/office/powerpoint/2019/9/main/command">
                <pc:docMk/>
                <pc:sldMk cId="332658471" sldId="289"/>
                <pc2:cmMk id="{AF370B4A-F2A1-480F-A2B9-1620BC361BFC}"/>
              </pc2:cmMkLst>
            </pc226:cmChg>
          </p:ext>
        </pc:extLst>
      </pc:sldChg>
      <pc:sldChg chg="delCm modNotes">
        <pc:chgData name="Smedsrud, Marisa J. (LARC-E3)[RSES]" userId="S::mjsmedsr@ndc.nasa.gov::1b1cb6bd-eaaa-4051-8cbf-4cc1e9d80411" providerId="AD" clId="Web-{C51A5E1F-1207-D57D-C991-F7325716A588}" dt="2024-03-18T20:41:08.398" v="84"/>
        <pc:sldMkLst>
          <pc:docMk/>
          <pc:sldMk cId="279858598" sldId="290"/>
        </pc:sldMkLst>
        <pc:extLst>
          <p:ext xmlns:p="http://schemas.openxmlformats.org/presentationml/2006/main" uri="{D6D511B9-2390-475A-947B-AFAB55BFBCF1}">
            <pc226:cmChg xmlns="" xmlns:pc226="http://schemas.microsoft.com/office/powerpoint/2022/06/main/command" chg="del">
              <pc226:chgData name="Smedsrud, Marisa J. (LARC-E3)[RSES]" userId="S::mjsmedsr@ndc.nasa.gov::1b1cb6bd-eaaa-4051-8cbf-4cc1e9d80411" providerId="AD" clId="Web-{C51A5E1F-1207-D57D-C991-F7325716A588}" dt="2024-03-18T20:40:00.553" v="1"/>
              <pc2:cmMkLst xmlns:pc2="http://schemas.microsoft.com/office/powerpoint/2019/9/main/command">
                <pc:docMk/>
                <pc:sldMk cId="279858598" sldId="290"/>
                <pc2:cmMk id="{E2323F0C-640B-43B6-92E6-801D09343A57}"/>
              </pc2:cmMkLst>
            </pc226:cmChg>
          </p:ext>
        </pc:extLst>
      </pc:sldChg>
      <pc:sldChg chg="delCm modNotes">
        <pc:chgData name="Smedsrud, Marisa J. (LARC-E3)[RSES]" userId="S::mjsmedsr@ndc.nasa.gov::1b1cb6bd-eaaa-4051-8cbf-4cc1e9d80411" providerId="AD" clId="Web-{C51A5E1F-1207-D57D-C991-F7325716A588}" dt="2024-03-18T20:41:13.929" v="89"/>
        <pc:sldMkLst>
          <pc:docMk/>
          <pc:sldMk cId="494570811" sldId="298"/>
        </pc:sldMkLst>
        <pc:extLst>
          <p:ext xmlns:p="http://schemas.openxmlformats.org/presentationml/2006/main" uri="{D6D511B9-2390-475A-947B-AFAB55BFBCF1}">
            <pc226:cmChg xmlns="" xmlns:pc226="http://schemas.microsoft.com/office/powerpoint/2022/06/main/command" chg="del">
              <pc226:chgData name="Smedsrud, Marisa J. (LARC-E3)[RSES]" userId="S::mjsmedsr@ndc.nasa.gov::1b1cb6bd-eaaa-4051-8cbf-4cc1e9d80411" providerId="AD" clId="Web-{C51A5E1F-1207-D57D-C991-F7325716A588}" dt="2024-03-18T20:40:05.850" v="2"/>
              <pc2:cmMkLst xmlns:pc2="http://schemas.microsoft.com/office/powerpoint/2019/9/main/command">
                <pc:docMk/>
                <pc:sldMk cId="494570811" sldId="298"/>
                <pc2:cmMk id="{04580CBD-9898-4FE4-8F1F-74C20A3B9725}"/>
              </pc2:cmMkLst>
            </pc226:cmChg>
          </p:ext>
        </pc:extLst>
      </pc:sldChg>
      <pc:sldChg chg="delCm modNotes">
        <pc:chgData name="Smedsrud, Marisa J. (LARC-E3)[RSES]" userId="S::mjsmedsr@ndc.nasa.gov::1b1cb6bd-eaaa-4051-8cbf-4cc1e9d80411" providerId="AD" clId="Web-{C51A5E1F-1207-D57D-C991-F7325716A588}" dt="2024-03-18T20:41:23.757" v="95"/>
        <pc:sldMkLst>
          <pc:docMk/>
          <pc:sldMk cId="3733486906" sldId="299"/>
        </pc:sldMkLst>
        <pc:extLst>
          <p:ext xmlns:p="http://schemas.openxmlformats.org/presentationml/2006/main" uri="{D6D511B9-2390-475A-947B-AFAB55BFBCF1}">
            <pc226:cmChg xmlns="" xmlns:pc226="http://schemas.microsoft.com/office/powerpoint/2022/06/main/command" chg="del">
              <pc226:chgData name="Smedsrud, Marisa J. (LARC-E3)[RSES]" userId="S::mjsmedsr@ndc.nasa.gov::1b1cb6bd-eaaa-4051-8cbf-4cc1e9d80411" providerId="AD" clId="Web-{C51A5E1F-1207-D57D-C991-F7325716A588}" dt="2024-03-18T20:41:23.757" v="95"/>
              <pc2:cmMkLst xmlns:pc2="http://schemas.microsoft.com/office/powerpoint/2019/9/main/command">
                <pc:docMk/>
                <pc:sldMk cId="3733486906" sldId="299"/>
                <pc2:cmMk id="{8A2D9E3E-7838-4F01-B99B-F6EA027B671A}"/>
              </pc2:cmMkLst>
            </pc226:cmChg>
          </p:ext>
        </pc:extLst>
      </pc:sldChg>
    </pc:docChg>
  </pc:docChgLst>
  <pc:docChgLst>
    <pc:chgData name="Smedsrud, Marisa J. (LARC-E3)[RSES]" userId="S::mjsmedsr@ndc.nasa.gov::1b1cb6bd-eaaa-4051-8cbf-4cc1e9d80411" providerId="AD" clId="Web-{416BD37F-8860-D827-4A54-01EB5F294360}"/>
    <pc:docChg chg="modSld">
      <pc:chgData name="Smedsrud, Marisa J. (LARC-E3)[RSES]" userId="S::mjsmedsr@ndc.nasa.gov::1b1cb6bd-eaaa-4051-8cbf-4cc1e9d80411" providerId="AD" clId="Web-{416BD37F-8860-D827-4A54-01EB5F294360}" dt="2024-03-18T20:57:24.863" v="16"/>
      <pc:docMkLst>
        <pc:docMk/>
      </pc:docMkLst>
      <pc:sldChg chg="modSp delCm modNotes">
        <pc:chgData name="Smedsrud, Marisa J. (LARC-E3)[RSES]" userId="S::mjsmedsr@ndc.nasa.gov::1b1cb6bd-eaaa-4051-8cbf-4cc1e9d80411" providerId="AD" clId="Web-{416BD37F-8860-D827-4A54-01EB5F294360}" dt="2024-03-18T20:57:24.863" v="16"/>
        <pc:sldMkLst>
          <pc:docMk/>
          <pc:sldMk cId="797872080" sldId="295"/>
        </pc:sldMkLst>
        <pc:spChg chg="mod">
          <ac:chgData name="Smedsrud, Marisa J. (LARC-E3)[RSES]" userId="S::mjsmedsr@ndc.nasa.gov::1b1cb6bd-eaaa-4051-8cbf-4cc1e9d80411" providerId="AD" clId="Web-{416BD37F-8860-D827-4A54-01EB5F294360}" dt="2024-03-18T20:57:20.551" v="15" actId="20577"/>
          <ac:spMkLst>
            <pc:docMk/>
            <pc:sldMk cId="797872080" sldId="295"/>
            <ac:spMk id="3" creationId="{30340A29-CE2B-3E32-56FD-A16827BC9788}"/>
          </ac:spMkLst>
        </pc:spChg>
        <pc:extLst>
          <p:ext xmlns:p="http://schemas.openxmlformats.org/presentationml/2006/main" uri="{D6D511B9-2390-475A-947B-AFAB55BFBCF1}">
            <pc226:cmChg xmlns="" xmlns:pc226="http://schemas.microsoft.com/office/powerpoint/2022/06/main/command" chg="del">
              <pc226:chgData name="Smedsrud, Marisa J. (LARC-E3)[RSES]" userId="S::mjsmedsr@ndc.nasa.gov::1b1cb6bd-eaaa-4051-8cbf-4cc1e9d80411" providerId="AD" clId="Web-{416BD37F-8860-D827-4A54-01EB5F294360}" dt="2024-03-18T20:56:52.425" v="0"/>
              <pc2:cmMkLst xmlns:pc2="http://schemas.microsoft.com/office/powerpoint/2019/9/main/command">
                <pc:docMk/>
                <pc:sldMk cId="797872080" sldId="295"/>
                <pc2:cmMk id="{E2A5BFA1-4CCB-43EC-8D23-A8C046B0F897}"/>
              </pc2:cmMkLst>
            </pc226:cmChg>
          </p:ext>
        </pc:extLst>
      </pc:sldChg>
    </pc:docChg>
  </pc:docChgLst>
  <pc:docChgLst>
    <pc:chgData name="Smedsrud, Marisa J. (LARC-E3)[RSES]" userId="S::mjsmedsr@ndc.nasa.gov::1b1cb6bd-eaaa-4051-8cbf-4cc1e9d80411" providerId="AD" clId="Web-{AF6DFEC3-04F3-A043-2ED3-ABCDFF5AEB7D}"/>
    <pc:docChg chg="modSld">
      <pc:chgData name="Smedsrud, Marisa J. (LARC-E3)[RSES]" userId="S::mjsmedsr@ndc.nasa.gov::1b1cb6bd-eaaa-4051-8cbf-4cc1e9d80411" providerId="AD" clId="Web-{AF6DFEC3-04F3-A043-2ED3-ABCDFF5AEB7D}" dt="2024-03-15T20:53:41.731" v="7" actId="20577"/>
      <pc:docMkLst>
        <pc:docMk/>
      </pc:docMkLst>
      <pc:sldChg chg="modSp modNotes">
        <pc:chgData name="Smedsrud, Marisa J. (LARC-E3)[RSES]" userId="S::mjsmedsr@ndc.nasa.gov::1b1cb6bd-eaaa-4051-8cbf-4cc1e9d80411" providerId="AD" clId="Web-{AF6DFEC3-04F3-A043-2ED3-ABCDFF5AEB7D}" dt="2024-03-15T20:53:41.731" v="7" actId="20577"/>
        <pc:sldMkLst>
          <pc:docMk/>
          <pc:sldMk cId="756849549" sldId="275"/>
        </pc:sldMkLst>
        <pc:spChg chg="mod">
          <ac:chgData name="Smedsrud, Marisa J. (LARC-E3)[RSES]" userId="S::mjsmedsr@ndc.nasa.gov::1b1cb6bd-eaaa-4051-8cbf-4cc1e9d80411" providerId="AD" clId="Web-{AF6DFEC3-04F3-A043-2ED3-ABCDFF5AEB7D}" dt="2024-03-15T20:53:41.731" v="7" actId="20577"/>
          <ac:spMkLst>
            <pc:docMk/>
            <pc:sldMk cId="756849549" sldId="275"/>
            <ac:spMk id="17" creationId="{4FF831FF-97DD-68BD-DC07-5D2C5A09384F}"/>
          </ac:spMkLst>
        </pc:spChg>
      </pc:sldChg>
    </pc:docChg>
  </pc:docChgLst>
  <pc:docChgLst>
    <pc:chgData name="Smedsrud, Marisa J. (LARC-E3)[RSES]" userId="S::mjsmedsr@ndc.nasa.gov::1b1cb6bd-eaaa-4051-8cbf-4cc1e9d80411" providerId="AD" clId="Web-{109BF220-F6B0-CB26-AAE5-866BCE9319D2}"/>
    <pc:docChg chg="modSld">
      <pc:chgData name="Smedsrud, Marisa J. (LARC-E3)[RSES]" userId="S::mjsmedsr@ndc.nasa.gov::1b1cb6bd-eaaa-4051-8cbf-4cc1e9d80411" providerId="AD" clId="Web-{109BF220-F6B0-CB26-AAE5-866BCE9319D2}" dt="2024-03-18T21:45:12.069" v="106"/>
      <pc:docMkLst>
        <pc:docMk/>
      </pc:docMkLst>
      <pc:sldChg chg="addSp delSp modSp delCm modNotes">
        <pc:chgData name="Smedsrud, Marisa J. (LARC-E3)[RSES]" userId="S::mjsmedsr@ndc.nasa.gov::1b1cb6bd-eaaa-4051-8cbf-4cc1e9d80411" providerId="AD" clId="Web-{109BF220-F6B0-CB26-AAE5-866BCE9319D2}" dt="2024-03-18T21:45:12.069" v="106"/>
        <pc:sldMkLst>
          <pc:docMk/>
          <pc:sldMk cId="1518580959" sldId="280"/>
        </pc:sldMkLst>
        <pc:spChg chg="mod">
          <ac:chgData name="Smedsrud, Marisa J. (LARC-E3)[RSES]" userId="S::mjsmedsr@ndc.nasa.gov::1b1cb6bd-eaaa-4051-8cbf-4cc1e9d80411" providerId="AD" clId="Web-{109BF220-F6B0-CB26-AAE5-866BCE9319D2}" dt="2024-03-18T21:41:46.742" v="58" actId="1076"/>
          <ac:spMkLst>
            <pc:docMk/>
            <pc:sldMk cId="1518580959" sldId="280"/>
            <ac:spMk id="13" creationId="{DE2F6C2A-BB75-9DAB-D0C7-A7375A75293E}"/>
          </ac:spMkLst>
        </pc:spChg>
        <pc:spChg chg="mod">
          <ac:chgData name="Smedsrud, Marisa J. (LARC-E3)[RSES]" userId="S::mjsmedsr@ndc.nasa.gov::1b1cb6bd-eaaa-4051-8cbf-4cc1e9d80411" providerId="AD" clId="Web-{109BF220-F6B0-CB26-AAE5-866BCE9319D2}" dt="2024-03-18T21:41:56.302" v="60" actId="1076"/>
          <ac:spMkLst>
            <pc:docMk/>
            <pc:sldMk cId="1518580959" sldId="280"/>
            <ac:spMk id="14" creationId="{E4E4279A-B329-DA15-1D09-9684728B8580}"/>
          </ac:spMkLst>
        </pc:spChg>
        <pc:spChg chg="add mod">
          <ac:chgData name="Smedsrud, Marisa J. (LARC-E3)[RSES]" userId="S::mjsmedsr@ndc.nasa.gov::1b1cb6bd-eaaa-4051-8cbf-4cc1e9d80411" providerId="AD" clId="Web-{109BF220-F6B0-CB26-AAE5-866BCE9319D2}" dt="2024-03-18T21:36:00.393" v="21"/>
          <ac:spMkLst>
            <pc:docMk/>
            <pc:sldMk cId="1518580959" sldId="280"/>
            <ac:spMk id="18" creationId="{A7C69834-01A2-8C88-EEB8-D51F17580534}"/>
          </ac:spMkLst>
        </pc:spChg>
        <pc:spChg chg="add mod">
          <ac:chgData name="Smedsrud, Marisa J. (LARC-E3)[RSES]" userId="S::mjsmedsr@ndc.nasa.gov::1b1cb6bd-eaaa-4051-8cbf-4cc1e9d80411" providerId="AD" clId="Web-{109BF220-F6B0-CB26-AAE5-866BCE9319D2}" dt="2024-03-18T21:38:48.567" v="37" actId="1076"/>
          <ac:spMkLst>
            <pc:docMk/>
            <pc:sldMk cId="1518580959" sldId="280"/>
            <ac:spMk id="26" creationId="{A8B835EB-ED60-D805-8E9F-F2E85F1A6BED}"/>
          </ac:spMkLst>
        </pc:spChg>
        <pc:spChg chg="add mod">
          <ac:chgData name="Smedsrud, Marisa J. (LARC-E3)[RSES]" userId="S::mjsmedsr@ndc.nasa.gov::1b1cb6bd-eaaa-4051-8cbf-4cc1e9d80411" providerId="AD" clId="Web-{109BF220-F6B0-CB26-AAE5-866BCE9319D2}" dt="2024-03-18T21:38:30.863" v="34" actId="1076"/>
          <ac:spMkLst>
            <pc:docMk/>
            <pc:sldMk cId="1518580959" sldId="280"/>
            <ac:spMk id="27" creationId="{2CB73EAE-384C-CA48-BD1C-6F53BFF40DED}"/>
          </ac:spMkLst>
        </pc:spChg>
        <pc:spChg chg="add mod">
          <ac:chgData name="Smedsrud, Marisa J. (LARC-E3)[RSES]" userId="S::mjsmedsr@ndc.nasa.gov::1b1cb6bd-eaaa-4051-8cbf-4cc1e9d80411" providerId="AD" clId="Web-{109BF220-F6B0-CB26-AAE5-866BCE9319D2}" dt="2024-03-18T21:40:07.567" v="46" actId="20577"/>
          <ac:spMkLst>
            <pc:docMk/>
            <pc:sldMk cId="1518580959" sldId="280"/>
            <ac:spMk id="28" creationId="{077E106F-C02E-8472-EEB8-6532FAEABCFB}"/>
          </ac:spMkLst>
        </pc:spChg>
        <pc:spChg chg="add mod">
          <ac:chgData name="Smedsrud, Marisa J. (LARC-E3)[RSES]" userId="S::mjsmedsr@ndc.nasa.gov::1b1cb6bd-eaaa-4051-8cbf-4cc1e9d80411" providerId="AD" clId="Web-{109BF220-F6B0-CB26-AAE5-866BCE9319D2}" dt="2024-03-18T21:40:10.286" v="47" actId="20577"/>
          <ac:spMkLst>
            <pc:docMk/>
            <pc:sldMk cId="1518580959" sldId="280"/>
            <ac:spMk id="29" creationId="{C4645A19-E264-AC1C-27A0-885717C5E5F0}"/>
          </ac:spMkLst>
        </pc:spChg>
        <pc:spChg chg="add mod">
          <ac:chgData name="Smedsrud, Marisa J. (LARC-E3)[RSES]" userId="S::mjsmedsr@ndc.nasa.gov::1b1cb6bd-eaaa-4051-8cbf-4cc1e9d80411" providerId="AD" clId="Web-{109BF220-F6B0-CB26-AAE5-866BCE9319D2}" dt="2024-03-18T21:41:39.693" v="57" actId="1076"/>
          <ac:spMkLst>
            <pc:docMk/>
            <pc:sldMk cId="1518580959" sldId="280"/>
            <ac:spMk id="30" creationId="{718C3C09-91F5-200F-1341-F27DAA4F95AA}"/>
          </ac:spMkLst>
        </pc:spChg>
        <pc:spChg chg="add mod">
          <ac:chgData name="Smedsrud, Marisa J. (LARC-E3)[RSES]" userId="S::mjsmedsr@ndc.nasa.gov::1b1cb6bd-eaaa-4051-8cbf-4cc1e9d80411" providerId="AD" clId="Web-{109BF220-F6B0-CB26-AAE5-866BCE9319D2}" dt="2024-03-18T21:43:07.162" v="71" actId="1076"/>
          <ac:spMkLst>
            <pc:docMk/>
            <pc:sldMk cId="1518580959" sldId="280"/>
            <ac:spMk id="31" creationId="{4F1232EB-09FD-CD09-2196-DB0F9F9899AE}"/>
          </ac:spMkLst>
        </pc:spChg>
        <pc:picChg chg="add mod">
          <ac:chgData name="Smedsrud, Marisa J. (LARC-E3)[RSES]" userId="S::mjsmedsr@ndc.nasa.gov::1b1cb6bd-eaaa-4051-8cbf-4cc1e9d80411" providerId="AD" clId="Web-{109BF220-F6B0-CB26-AAE5-866BCE9319D2}" dt="2024-03-18T21:34:48.033" v="3" actId="1076"/>
          <ac:picMkLst>
            <pc:docMk/>
            <pc:sldMk cId="1518580959" sldId="280"/>
            <ac:picMk id="3" creationId="{BF6F5467-6F93-CA5A-11B6-35FDE9AE4278}"/>
          </ac:picMkLst>
        </pc:picChg>
        <pc:picChg chg="add del mod">
          <ac:chgData name="Smedsrud, Marisa J. (LARC-E3)[RSES]" userId="S::mjsmedsr@ndc.nasa.gov::1b1cb6bd-eaaa-4051-8cbf-4cc1e9d80411" providerId="AD" clId="Web-{109BF220-F6B0-CB26-AAE5-866BCE9319D2}" dt="2024-03-18T21:35:08.986" v="6"/>
          <ac:picMkLst>
            <pc:docMk/>
            <pc:sldMk cId="1518580959" sldId="280"/>
            <ac:picMk id="4" creationId="{57F6144C-09B8-9F5D-CD71-35CE677D3B47}"/>
          </ac:picMkLst>
        </pc:picChg>
        <pc:picChg chg="add del mod">
          <ac:chgData name="Smedsrud, Marisa J. (LARC-E3)[RSES]" userId="S::mjsmedsr@ndc.nasa.gov::1b1cb6bd-eaaa-4051-8cbf-4cc1e9d80411" providerId="AD" clId="Web-{109BF220-F6B0-CB26-AAE5-866BCE9319D2}" dt="2024-03-18T21:35:26.346" v="9"/>
          <ac:picMkLst>
            <pc:docMk/>
            <pc:sldMk cId="1518580959" sldId="280"/>
            <ac:picMk id="5" creationId="{8E1174E7-DF2A-C385-412F-B655FD7BD0F9}"/>
          </ac:picMkLst>
        </pc:picChg>
        <pc:picChg chg="add mod">
          <ac:chgData name="Smedsrud, Marisa J. (LARC-E3)[RSES]" userId="S::mjsmedsr@ndc.nasa.gov::1b1cb6bd-eaaa-4051-8cbf-4cc1e9d80411" providerId="AD" clId="Web-{109BF220-F6B0-CB26-AAE5-866BCE9319D2}" dt="2024-03-18T21:36:11.205" v="23" actId="1076"/>
          <ac:picMkLst>
            <pc:docMk/>
            <pc:sldMk cId="1518580959" sldId="280"/>
            <ac:picMk id="22" creationId="{F3BCA937-F77F-FA6D-92F0-D173EB3D0224}"/>
          </ac:picMkLst>
        </pc:picChg>
        <pc:picChg chg="add mod">
          <ac:chgData name="Smedsrud, Marisa J. (LARC-E3)[RSES]" userId="S::mjsmedsr@ndc.nasa.gov::1b1cb6bd-eaaa-4051-8cbf-4cc1e9d80411" providerId="AD" clId="Web-{109BF220-F6B0-CB26-AAE5-866BCE9319D2}" dt="2024-03-18T21:36:19.659" v="25" actId="1076"/>
          <ac:picMkLst>
            <pc:docMk/>
            <pc:sldMk cId="1518580959" sldId="280"/>
            <ac:picMk id="25" creationId="{6EDE0BD8-40D0-C413-8170-0FAEB2654AD6}"/>
          </ac:picMkLst>
        </pc:picChg>
        <pc:extLst>
          <p:ext xmlns:p="http://schemas.openxmlformats.org/presentationml/2006/main" uri="{D6D511B9-2390-475A-947B-AFAB55BFBCF1}">
            <pc226:cmChg xmlns="" xmlns:pc226="http://schemas.microsoft.com/office/powerpoint/2022/06/main/command" chg="del">
              <pc226:chgData name="Smedsrud, Marisa J. (LARC-E3)[RSES]" userId="S::mjsmedsr@ndc.nasa.gov::1b1cb6bd-eaaa-4051-8cbf-4cc1e9d80411" providerId="AD" clId="Web-{109BF220-F6B0-CB26-AAE5-866BCE9319D2}" dt="2024-03-18T21:35:46.580" v="20"/>
              <pc2:cmMkLst xmlns:pc2="http://schemas.microsoft.com/office/powerpoint/2019/9/main/command">
                <pc:docMk/>
                <pc:sldMk cId="1518580959" sldId="280"/>
                <pc2:cmMk id="{7C406E98-29CB-4CC3-947E-31632E240E13}"/>
              </pc2:cmMkLst>
            </pc226:cmChg>
          </p:ext>
        </pc:extLst>
      </pc:sldChg>
    </pc:docChg>
  </pc:docChgLst>
  <pc:docChgLst>
    <pc:chgData name="Smedsrud, Marisa J. (LARC-E3)[RSES]" userId="S::mjsmedsr@ndc.nasa.gov::1b1cb6bd-eaaa-4051-8cbf-4cc1e9d80411" providerId="AD" clId="Web-{BD713397-EF41-B4D6-83EF-DFBE32F5D67E}"/>
    <pc:docChg chg="mod">
      <pc:chgData name="Smedsrud, Marisa J. (LARC-E3)[RSES]" userId="S::mjsmedsr@ndc.nasa.gov::1b1cb6bd-eaaa-4051-8cbf-4cc1e9d80411" providerId="AD" clId="Web-{BD713397-EF41-B4D6-83EF-DFBE32F5D67E}" dt="2024-03-15T14:05:35.199" v="1"/>
      <pc:docMkLst>
        <pc:docMk/>
      </pc:docMkLst>
      <pc:sldChg chg="addCm">
        <pc:chgData name="Smedsrud, Marisa J. (LARC-E3)[RSES]" userId="S::mjsmedsr@ndc.nasa.gov::1b1cb6bd-eaaa-4051-8cbf-4cc1e9d80411" providerId="AD" clId="Web-{BD713397-EF41-B4D6-83EF-DFBE32F5D67E}" dt="2024-03-15T14:05:35.199" v="1"/>
        <pc:sldMkLst>
          <pc:docMk/>
          <pc:sldMk cId="797872080" sldId="295"/>
        </pc:sldMkLst>
      </pc:sldChg>
    </pc:docChg>
  </pc:docChgLst>
  <pc:docChgLst>
    <pc:chgData name="Smedsrud, Marisa J. (LARC-E3)[RSES]" userId="1b1cb6bd-eaaa-4051-8cbf-4cc1e9d80411" providerId="ADAL" clId="{53B77049-8223-45CD-85B6-B1D2D2FCEEC2}"/>
    <pc:docChg chg="undo custSel modMainMaster">
      <pc:chgData name="Smedsrud, Marisa J. (LARC-E3)[RSES]" userId="1b1cb6bd-eaaa-4051-8cbf-4cc1e9d80411" providerId="ADAL" clId="{53B77049-8223-45CD-85B6-B1D2D2FCEEC2}" dt="2024-03-15T20:12:32.987" v="47" actId="14861"/>
      <pc:docMkLst>
        <pc:docMk/>
      </pc:docMkLst>
      <pc:sldMasterChg chg="modSldLayout">
        <pc:chgData name="Smedsrud, Marisa J. (LARC-E3)[RSES]" userId="1b1cb6bd-eaaa-4051-8cbf-4cc1e9d80411" providerId="ADAL" clId="{53B77049-8223-45CD-85B6-B1D2D2FCEEC2}" dt="2024-03-15T20:12:32.987" v="47" actId="14861"/>
        <pc:sldMasterMkLst>
          <pc:docMk/>
          <pc:sldMasterMk cId="4194673419" sldId="2147483660"/>
        </pc:sldMasterMkLst>
        <pc:sldLayoutChg chg="addSp delSp modSp mod">
          <pc:chgData name="Smedsrud, Marisa J. (LARC-E3)[RSES]" userId="1b1cb6bd-eaaa-4051-8cbf-4cc1e9d80411" providerId="ADAL" clId="{53B77049-8223-45CD-85B6-B1D2D2FCEEC2}" dt="2024-03-15T20:12:32.987" v="47" actId="14861"/>
          <pc:sldLayoutMkLst>
            <pc:docMk/>
            <pc:sldMasterMk cId="4194673419" sldId="2147483660"/>
            <pc:sldLayoutMk cId="421513840" sldId="2147483673"/>
          </pc:sldLayoutMkLst>
          <pc:spChg chg="del">
            <ac:chgData name="Smedsrud, Marisa J. (LARC-E3)[RSES]" userId="1b1cb6bd-eaaa-4051-8cbf-4cc1e9d80411" providerId="ADAL" clId="{53B77049-8223-45CD-85B6-B1D2D2FCEEC2}" dt="2024-03-15T20:09:37.564" v="20" actId="478"/>
            <ac:spMkLst>
              <pc:docMk/>
              <pc:sldMasterMk cId="4194673419" sldId="2147483660"/>
              <pc:sldLayoutMk cId="421513840" sldId="2147483673"/>
              <ac:spMk id="58" creationId="{C79C2B25-C351-16B7-AB2B-FDD3598FCFC6}"/>
            </ac:spMkLst>
          </pc:spChg>
          <pc:picChg chg="add del mod modCrop">
            <ac:chgData name="Smedsrud, Marisa J. (LARC-E3)[RSES]" userId="1b1cb6bd-eaaa-4051-8cbf-4cc1e9d80411" providerId="ADAL" clId="{53B77049-8223-45CD-85B6-B1D2D2FCEEC2}" dt="2024-03-15T20:08:56.983" v="11" actId="478"/>
            <ac:picMkLst>
              <pc:docMk/>
              <pc:sldMasterMk cId="4194673419" sldId="2147483660"/>
              <pc:sldLayoutMk cId="421513840" sldId="2147483673"/>
              <ac:picMk id="8" creationId="{A8B9219A-7C5B-68AA-3793-5341424F3EC8}"/>
            </ac:picMkLst>
          </pc:picChg>
          <pc:picChg chg="add del mod ord modCrop">
            <ac:chgData name="Smedsrud, Marisa J. (LARC-E3)[RSES]" userId="1b1cb6bd-eaaa-4051-8cbf-4cc1e9d80411" providerId="ADAL" clId="{53B77049-8223-45CD-85B6-B1D2D2FCEEC2}" dt="2024-03-15T20:12:04.764" v="43" actId="478"/>
            <ac:picMkLst>
              <pc:docMk/>
              <pc:sldMasterMk cId="4194673419" sldId="2147483660"/>
              <pc:sldLayoutMk cId="421513840" sldId="2147483673"/>
              <ac:picMk id="8" creationId="{E4C971C3-F86D-F0DD-7E93-D33AA843C5E8}"/>
            </ac:picMkLst>
          </pc:picChg>
          <pc:picChg chg="add del mod ord modCrop">
            <ac:chgData name="Smedsrud, Marisa J. (LARC-E3)[RSES]" userId="1b1cb6bd-eaaa-4051-8cbf-4cc1e9d80411" providerId="ADAL" clId="{53B77049-8223-45CD-85B6-B1D2D2FCEEC2}" dt="2024-03-15T20:11:16.459" v="32" actId="478"/>
            <ac:picMkLst>
              <pc:docMk/>
              <pc:sldMasterMk cId="4194673419" sldId="2147483660"/>
              <pc:sldLayoutMk cId="421513840" sldId="2147483673"/>
              <ac:picMk id="20" creationId="{B989D24F-D6A5-F65C-622D-3E5B946F242A}"/>
            </ac:picMkLst>
          </pc:picChg>
          <pc:picChg chg="add mod ord modCrop">
            <ac:chgData name="Smedsrud, Marisa J. (LARC-E3)[RSES]" userId="1b1cb6bd-eaaa-4051-8cbf-4cc1e9d80411" providerId="ADAL" clId="{53B77049-8223-45CD-85B6-B1D2D2FCEEC2}" dt="2024-03-15T20:12:32.987" v="47" actId="14861"/>
            <ac:picMkLst>
              <pc:docMk/>
              <pc:sldMasterMk cId="4194673419" sldId="2147483660"/>
              <pc:sldLayoutMk cId="421513840" sldId="2147483673"/>
              <ac:picMk id="24" creationId="{82A842A2-7BFA-84AA-109C-357692670B78}"/>
            </ac:picMkLst>
          </pc:picChg>
        </pc:sldLayoutChg>
      </pc:sldMasterChg>
    </pc:docChg>
  </pc:docChgLst>
  <pc:docChgLst>
    <pc:chgData name="Clayton, Amanda L. (LARC-E3)[RSES]" userId="bd45d00a-0375-4579-a58c-94f9a1ccd07c" providerId="ADAL" clId="{AD62B539-745D-4343-AF09-E0D199398E2A}"/>
    <pc:docChg chg="modSld">
      <pc:chgData name="Clayton, Amanda L. (LARC-E3)[RSES]" userId="bd45d00a-0375-4579-a58c-94f9a1ccd07c" providerId="ADAL" clId="{AD62B539-745D-4343-AF09-E0D199398E2A}" dt="2024-03-18T11:49:25.118" v="0" actId="20577"/>
      <pc:docMkLst>
        <pc:docMk/>
      </pc:docMkLst>
      <pc:sldChg chg="modSp mod">
        <pc:chgData name="Clayton, Amanda L. (LARC-E3)[RSES]" userId="bd45d00a-0375-4579-a58c-94f9a1ccd07c" providerId="ADAL" clId="{AD62B539-745D-4343-AF09-E0D199398E2A}" dt="2024-03-18T11:49:25.118" v="0" actId="20577"/>
        <pc:sldMkLst>
          <pc:docMk/>
          <pc:sldMk cId="2435648006" sldId="259"/>
        </pc:sldMkLst>
        <pc:spChg chg="mod">
          <ac:chgData name="Clayton, Amanda L. (LARC-E3)[RSES]" userId="bd45d00a-0375-4579-a58c-94f9a1ccd07c" providerId="ADAL" clId="{AD62B539-745D-4343-AF09-E0D199398E2A}" dt="2024-03-18T11:49:25.118" v="0" actId="20577"/>
          <ac:spMkLst>
            <pc:docMk/>
            <pc:sldMk cId="2435648006" sldId="259"/>
            <ac:spMk id="39" creationId="{1A0FE306-D5B3-6E73-44E8-1930A3FAC9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C9FDD-BBD7-499B-8A31-AC57EDE4FFD6}" type="datetimeFigureOut">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57EAE-C275-4CD7-B4DC-BED6F92B2B4A}" type="slidenum">
              <a:t>‹#›</a:t>
            </a:fld>
            <a:endParaRPr lang="en-US"/>
          </a:p>
        </p:txBody>
      </p:sp>
    </p:spTree>
    <p:extLst>
      <p:ext uri="{BB962C8B-B14F-4D97-AF65-F5344CB8AC3E}">
        <p14:creationId xmlns:p14="http://schemas.microsoft.com/office/powerpoint/2010/main" val="349958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magehttps:/www.nps.gov/index.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donkeyhotey/5679642883/in/photostream/"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mmons.wikimedia.org/wiki/File:Sentinel_2-IMG_5873-white_(crop).jpg" TargetMode="External"/><Relationship Id="rId4" Type="http://schemas.openxmlformats.org/officeDocument/2006/relationships/hyperlink" Target="https://commons.wikimedia.org/wiki/File:Sentinel_1-IMG_5874-white.jp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Cape Hatteras Ecological Conservation DEVELOP team consists of our project lead, Ella Haugen, as well as Alyson Bergamini and Julian "Al" Alcantara. This project focused on delineating shoreline and mapping change along the Cape Hatteras National Seashore for coastline management and transportation corridor adaptation strategies.</a:t>
            </a:r>
          </a:p>
        </p:txBody>
      </p:sp>
      <p:sp>
        <p:nvSpPr>
          <p:cNvPr id="4" name="Slide Number Placeholder 3"/>
          <p:cNvSpPr>
            <a:spLocks noGrp="1"/>
          </p:cNvSpPr>
          <p:nvPr>
            <p:ph type="sldNum" sz="quarter" idx="5"/>
          </p:nvPr>
        </p:nvSpPr>
        <p:spPr/>
        <p:txBody>
          <a:bodyPr/>
          <a:lstStyle/>
          <a:p>
            <a:fld id="{40757EAE-C275-4CD7-B4DC-BED6F92B2B4A}" type="slidenum">
              <a:rPr lang="en-US"/>
              <a:t>1</a:t>
            </a:fld>
            <a:endParaRPr lang="en-US"/>
          </a:p>
        </p:txBody>
      </p:sp>
    </p:spTree>
    <p:extLst>
      <p:ext uri="{BB962C8B-B14F-4D97-AF65-F5344CB8AC3E}">
        <p14:creationId xmlns:p14="http://schemas.microsoft.com/office/powerpoint/2010/main" val="92343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area of Avon was split based on the location of the north end of the bridge. In the north region, effective water length has generally decreased over the past 10 years in the summer and winter meaning land gain is occurring, and in the south region, effective water length is increasing meaning that land loss is occurring (aka the shoreline is receding over time). Effective water length is consistently lower in the summer than the winter in both regions, which suggests seasonal shoreline oscillation (more land in the summer than the winter).</a:t>
            </a:r>
          </a:p>
          <a:p>
            <a:endParaRPr lang="en-US" dirty="0">
              <a:ea typeface="Calibri"/>
              <a:cs typeface="Calibri"/>
            </a:endParaRPr>
          </a:p>
          <a:p>
            <a:r>
              <a:rPr lang="en-US" dirty="0">
                <a:cs typeface="Calibri"/>
              </a:rPr>
              <a:t>Note that some years are missing on this figure due to extensive cloud cover within the scene during that year.</a:t>
            </a:r>
          </a:p>
          <a:p>
            <a:endParaRPr lang="en-US"/>
          </a:p>
          <a:p>
            <a:r>
              <a:rPr lang="en-US" dirty="0"/>
              <a:t>--------------------Map Information Below--------------------</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credits: Ella Haugen</a:t>
            </a:r>
            <a:endParaRPr lang="en-US" dirty="0">
              <a:cs typeface="Calibri"/>
            </a:endParaRPr>
          </a:p>
          <a:p>
            <a:r>
              <a:rPr lang="en-US" dirty="0"/>
              <a:t>Base map credits: Google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0757EAE-C275-4CD7-B4DC-BED6F92B2B4A}" type="slidenum">
              <a:rPr lang="en-US"/>
              <a:t>10</a:t>
            </a:fld>
            <a:endParaRPr lang="en-US"/>
          </a:p>
        </p:txBody>
      </p:sp>
    </p:spTree>
    <p:extLst>
      <p:ext uri="{BB962C8B-B14F-4D97-AF65-F5344CB8AC3E}">
        <p14:creationId xmlns:p14="http://schemas.microsoft.com/office/powerpoint/2010/main" val="1709025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study area of Avon was split between North and South Avon based on Effective Water Length averages. While the Effective Water Length is higher in South Avon, as shown by the graph, there is only a slight change between the winter and summer seasons, as well as a slight change of shoreline loss over the ten year period. In fact, in North Avon, there has been land gained (deposition) rather than erosion in that area.</a:t>
            </a:r>
          </a:p>
          <a:p>
            <a:endParaRPr lang="en-US" dirty="0">
              <a:ea typeface="Calibri"/>
              <a:cs typeface="Calibri"/>
            </a:endParaRPr>
          </a:p>
          <a:p>
            <a:r>
              <a:rPr lang="en-US" dirty="0"/>
              <a:t>Note that some years are missing on this figure due to extensive cloud cover within the scene during that year.</a:t>
            </a:r>
          </a:p>
          <a:p>
            <a:endParaRPr lang="en-US">
              <a:cs typeface="Calibri"/>
            </a:endParaRPr>
          </a:p>
          <a:p>
            <a:r>
              <a:rPr lang="en-US" dirty="0"/>
              <a:t>--------------------Map Information Below--------------------</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credits: Alyson Bergamini</a:t>
            </a:r>
          </a:p>
          <a:p>
            <a:r>
              <a:rPr lang="en-US" dirty="0"/>
              <a:t>Base map credits: Google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0757EAE-C275-4CD7-B4DC-BED6F92B2B4A}" type="slidenum">
              <a:rPr lang="en-US"/>
              <a:t>11</a:t>
            </a:fld>
            <a:endParaRPr lang="en-US"/>
          </a:p>
        </p:txBody>
      </p:sp>
    </p:spTree>
    <p:extLst>
      <p:ext uri="{BB962C8B-B14F-4D97-AF65-F5344CB8AC3E}">
        <p14:creationId xmlns:p14="http://schemas.microsoft.com/office/powerpoint/2010/main" val="2827034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Due to the differences in shoreline behavior on either side of the cape's point, this study area was split between the eastern and southern shores. Looking at South Beach first, the shoreline has displayed two distinct trends. The western portion of South Beach, covered by blue polygons, has accreted about 80 m since 2014. The darker blue line and red line represent the effective water length for this area during winters and summers, respectively. They both agree with the ~80 m gain, as well as illustrate a seasonal oscillation similar to the other study areas. The eastern portion, covered by the red polygon, has lost approximately 238 m since 2014. This is due largely in part to the  increasing severity of hurricanes and other seasonal storms. Waves during hurricane seasons have been growing in frequency and height; this change in tidal behavior is especially noticeable around cuspate Cape's like this. Waves pull sediment from the southern side and deposit the sediment on the eastern side, yielding a more asymmetrical shoreline. </a:t>
            </a:r>
          </a:p>
          <a:p>
            <a:endParaRPr lang="en-US" dirty="0">
              <a:cs typeface="Calibri" panose="020F0502020204030204"/>
            </a:endParaRPr>
          </a:p>
          <a:p>
            <a:r>
              <a:rPr lang="en-US" dirty="0"/>
              <a:t>Note that some years are missing on this figure due to extensive cloud cover within the scene during that year.</a:t>
            </a:r>
          </a:p>
          <a:p>
            <a:endParaRPr lang="en-US">
              <a:cs typeface="Calibri"/>
            </a:endParaRPr>
          </a:p>
          <a:p>
            <a:r>
              <a:rPr lang="en-US" dirty="0"/>
              <a:t>--------------------Map Information Below--------------------</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credits: Julian Alcantara</a:t>
            </a:r>
            <a:endParaRPr lang="en-US" dirty="0">
              <a:cs typeface="Calibri"/>
            </a:endParaRPr>
          </a:p>
          <a:p>
            <a:r>
              <a:rPr lang="en-US" dirty="0"/>
              <a:t>Base map credits: Google</a:t>
            </a:r>
            <a:endParaRPr lang="en-US" dirty="0">
              <a:cs typeface="Calibri"/>
            </a:endParaRPr>
          </a:p>
        </p:txBody>
      </p:sp>
      <p:sp>
        <p:nvSpPr>
          <p:cNvPr id="4" name="Slide Number Placeholder 3"/>
          <p:cNvSpPr>
            <a:spLocks noGrp="1"/>
          </p:cNvSpPr>
          <p:nvPr>
            <p:ph type="sldNum" sz="quarter" idx="5"/>
          </p:nvPr>
        </p:nvSpPr>
        <p:spPr/>
        <p:txBody>
          <a:bodyPr/>
          <a:lstStyle/>
          <a:p>
            <a:fld id="{40757EAE-C275-4CD7-B4DC-BED6F92B2B4A}" type="slidenum">
              <a:t>12</a:t>
            </a:fld>
            <a:endParaRPr lang="en-US"/>
          </a:p>
        </p:txBody>
      </p:sp>
    </p:spTree>
    <p:extLst>
      <p:ext uri="{BB962C8B-B14F-4D97-AF65-F5344CB8AC3E}">
        <p14:creationId xmlns:p14="http://schemas.microsoft.com/office/powerpoint/2010/main" val="182362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The east coast has been separated into three study areas. The northern-most polygon, which encompasses most of the city of Buxton, has experienced some shoreline gain, but not nearly as much as the southern portion. The red polygon indicates shoreline loss. </a:t>
            </a:r>
          </a:p>
          <a:p>
            <a:endParaRPr lang="en-US" dirty="0">
              <a:cs typeface="Calibri" panose="020F0502020204030204"/>
            </a:endParaRPr>
          </a:p>
          <a:p>
            <a:r>
              <a:rPr lang="en-US"/>
              <a:t>Note that some years are missing on this figure due to extensive cloud cover within the scene during that year.</a:t>
            </a:r>
          </a:p>
          <a:p>
            <a:endParaRPr lang="en-US" dirty="0">
              <a:cs typeface="Calibri"/>
            </a:endParaRPr>
          </a:p>
          <a:p>
            <a:endParaRPr lang="en-US" dirty="0"/>
          </a:p>
          <a:p>
            <a:r>
              <a:rPr lang="en-US" dirty="0"/>
              <a:t>--------------------Map Information Below--------------------</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credits: Julian Alcantara</a:t>
            </a:r>
            <a:endParaRPr lang="en-US" dirty="0">
              <a:cs typeface="Calibri"/>
            </a:endParaRPr>
          </a:p>
          <a:p>
            <a:r>
              <a:rPr lang="en-US" dirty="0"/>
              <a:t>Base map credits: Google</a:t>
            </a:r>
            <a:endParaRPr lang="en-US" dirty="0">
              <a:cs typeface="Calibri"/>
            </a:endParaRPr>
          </a:p>
        </p:txBody>
      </p:sp>
      <p:sp>
        <p:nvSpPr>
          <p:cNvPr id="4" name="Slide Number Placeholder 3"/>
          <p:cNvSpPr>
            <a:spLocks noGrp="1"/>
          </p:cNvSpPr>
          <p:nvPr>
            <p:ph type="sldNum" sz="quarter" idx="5"/>
          </p:nvPr>
        </p:nvSpPr>
        <p:spPr/>
        <p:txBody>
          <a:bodyPr/>
          <a:lstStyle/>
          <a:p>
            <a:fld id="{40757EAE-C275-4CD7-B4DC-BED6F92B2B4A}" type="slidenum">
              <a:t>13</a:t>
            </a:fld>
            <a:endParaRPr lang="en-US"/>
          </a:p>
        </p:txBody>
      </p:sp>
    </p:spTree>
    <p:extLst>
      <p:ext uri="{BB962C8B-B14F-4D97-AF65-F5344CB8AC3E}">
        <p14:creationId xmlns:p14="http://schemas.microsoft.com/office/powerpoint/2010/main" val="897950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Hurricane Dorian touched down in the Outer Banks on 6 September, 2019. These images of Ocracoke and Hatteras inlets have been processed through NDWI to delineate shoreline. High values of NDWI indicate water and low values of NDWI indicate land. Like most of the OBX, these locations suffered high winds and flooding conditions. </a:t>
            </a:r>
          </a:p>
          <a:p>
            <a:r>
              <a:rPr lang="en-US" dirty="0">
                <a:cs typeface="Calibri"/>
              </a:rPr>
              <a:t>Due to severe weather conditions around the time of the storm, the earliest cloud-free image we collected was from 3 October, 2019. Despite the gap in time, the images still show a large difference from the coast prior to Dorian's passing.  A similar process as before was applied to this case study to quantify amount of shoreline loss from the storm. </a:t>
            </a:r>
          </a:p>
          <a:p>
            <a:r>
              <a:rPr lang="en-US" dirty="0">
                <a:cs typeface="Calibri"/>
              </a:rPr>
              <a:t>Portsmouth Island North Point</a:t>
            </a:r>
            <a:endParaRPr lang="en-US" dirty="0"/>
          </a:p>
          <a:p>
            <a:r>
              <a:rPr lang="en-US" dirty="0"/>
              <a:t>1 -57.1105 </a:t>
            </a:r>
          </a:p>
          <a:p>
            <a:r>
              <a:rPr lang="en-US" dirty="0"/>
              <a:t>2 -145.107 </a:t>
            </a:r>
            <a:endParaRPr lang="en-US" dirty="0">
              <a:cs typeface="Calibri"/>
            </a:endParaRPr>
          </a:p>
          <a:p>
            <a:r>
              <a:rPr lang="en-US" dirty="0"/>
              <a:t>3 -372.093</a:t>
            </a:r>
            <a:endParaRPr lang="en-US" dirty="0">
              <a:cs typeface="Calibri"/>
            </a:endParaRPr>
          </a:p>
          <a:p>
            <a:r>
              <a:rPr lang="en-US" dirty="0"/>
              <a:t> 4 -72.5537 </a:t>
            </a:r>
            <a:endParaRPr lang="en-US" dirty="0">
              <a:cs typeface="Calibri"/>
            </a:endParaRPr>
          </a:p>
          <a:p>
            <a:r>
              <a:rPr lang="en-US" dirty="0"/>
              <a:t>Average -161.716 </a:t>
            </a:r>
            <a:endParaRPr lang="en-US" dirty="0">
              <a:cs typeface="Calibri" panose="020F0502020204030204"/>
            </a:endParaRPr>
          </a:p>
          <a:p>
            <a:endParaRPr lang="en-US">
              <a:cs typeface="Calibri" panose="020F0502020204030204"/>
            </a:endParaRPr>
          </a:p>
          <a:p>
            <a:r>
              <a:rPr lang="en-US" dirty="0">
                <a:cs typeface="Calibri" panose="020F0502020204030204"/>
              </a:rPr>
              <a:t>Ocracoke Island</a:t>
            </a:r>
          </a:p>
          <a:p>
            <a:r>
              <a:rPr lang="en-US" dirty="0"/>
              <a:t>-54.8494 </a:t>
            </a:r>
            <a:endParaRPr lang="en-US" dirty="0">
              <a:cs typeface="Calibri"/>
            </a:endParaRPr>
          </a:p>
          <a:p>
            <a:r>
              <a:rPr lang="en-US" dirty="0"/>
              <a:t>-30.9234 </a:t>
            </a:r>
            <a:endParaRPr lang="en-US" dirty="0">
              <a:cs typeface="Calibri"/>
            </a:endParaRPr>
          </a:p>
          <a:p>
            <a:r>
              <a:rPr lang="en-US" dirty="0"/>
              <a:t>-30.6253</a:t>
            </a:r>
            <a:endParaRPr lang="en-US" dirty="0">
              <a:cs typeface="Calibri" panose="020F0502020204030204"/>
            </a:endParaRPr>
          </a:p>
          <a:p>
            <a:r>
              <a:rPr lang="en-US" dirty="0"/>
              <a:t> -29.0482 </a:t>
            </a:r>
            <a:endParaRPr lang="en-US" dirty="0">
              <a:cs typeface="Calibri" panose="020F0502020204030204"/>
            </a:endParaRPr>
          </a:p>
          <a:p>
            <a:r>
              <a:rPr lang="en-US" dirty="0">
                <a:cs typeface="Calibri" panose="020F0502020204030204"/>
              </a:rPr>
              <a:t>Ave loss </a:t>
            </a:r>
            <a:r>
              <a:rPr lang="en-US" dirty="0"/>
              <a:t>-36.3616 </a:t>
            </a:r>
            <a:endParaRPr lang="en-US" dirty="0">
              <a:cs typeface="Calibri" panose="020F0502020204030204"/>
            </a:endParaRPr>
          </a:p>
          <a:p>
            <a:endParaRPr lang="en-US"/>
          </a:p>
          <a:p>
            <a:r>
              <a:rPr lang="en-US" dirty="0"/>
              <a:t>--------------------Map Information Below--------------------</a:t>
            </a:r>
            <a:endParaRPr lang="en-US" dirty="0">
              <a:cs typeface="Calibri"/>
            </a:endParaRPr>
          </a:p>
          <a:p>
            <a:r>
              <a:rPr lang="en-US" dirty="0"/>
              <a:t>Map credits: Julian Alcantara</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 map credits: Google</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0757EAE-C275-4CD7-B4DC-BED6F92B2B4A}" type="slidenum">
              <a:t>14</a:t>
            </a:fld>
            <a:endParaRPr lang="en-US"/>
          </a:p>
        </p:txBody>
      </p:sp>
    </p:spTree>
    <p:extLst>
      <p:ext uri="{BB962C8B-B14F-4D97-AF65-F5344CB8AC3E}">
        <p14:creationId xmlns:p14="http://schemas.microsoft.com/office/powerpoint/2010/main" val="855040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few limitations to our study include: 30m spatial resolution is coarse, especially concerning the smaller study areas; datasets are limited to certain time periods and cloud cover and wave interference limit quantity of high quality images and accuracy of classification; study areas see variability due to potential user errors when creating polygons on </a:t>
            </a:r>
            <a:r>
              <a:rPr lang="en-US" err="1"/>
              <a:t>ArcPro</a:t>
            </a:r>
            <a:r>
              <a:rPr lang="en-US"/>
              <a:t>.</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--------------------Map Information Below--------------------</a:t>
            </a:r>
            <a:endParaRPr lang="en-US">
              <a:ea typeface="Calibri"/>
              <a:cs typeface="Calibri"/>
            </a:endParaRPr>
          </a:p>
          <a:p>
            <a:r>
              <a:rPr lang="en-US">
                <a:cs typeface="Calibri" panose="020F0502020204030204"/>
              </a:rPr>
              <a:t>Base Map Credits: Google</a:t>
            </a: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40757EAE-C275-4CD7-B4DC-BED6F92B2B4A}" type="slidenum">
              <a:rPr lang="en-US"/>
              <a:t>15</a:t>
            </a:fld>
            <a:endParaRPr lang="en-US"/>
          </a:p>
        </p:txBody>
      </p:sp>
    </p:spTree>
    <p:extLst>
      <p:ext uri="{BB962C8B-B14F-4D97-AF65-F5344CB8AC3E}">
        <p14:creationId xmlns:p14="http://schemas.microsoft.com/office/powerpoint/2010/main" val="193105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creation of shoreline change maps allowed for the identification of NC-12 as vulnerable to coastal erosion. Southern Rodanthe was particularly vulnerable to shoreline loss. This method of analyzing shoreline change will allow the NPS to continue analyzing seasonal oscillation, impact of storm events, and impact of infrastructure relocation on the shoreline going forward. Our research focused on the Atlantic side of the island. Future research could use this method to analyze the sound side of the island, which has also experienced shoreline change during the past 10 years. </a:t>
            </a:r>
            <a:endParaRPr lang="en-US" dirty="0">
              <a:ea typeface="Calibri" panose="020F0502020204030204"/>
              <a:cs typeface="Calibri" panose="020F0502020204030204"/>
            </a:endParaRPr>
          </a:p>
          <a:p>
            <a:endParaRPr lang="en-US"/>
          </a:p>
          <a:p>
            <a:r>
              <a:rPr lang="en-US" dirty="0"/>
              <a:t>--------------------Image Information Below--------------------</a:t>
            </a:r>
            <a:endParaRPr lang="en-US" dirty="0">
              <a:ea typeface="Calibri"/>
              <a:cs typeface="Calibri"/>
            </a:endParaRPr>
          </a:p>
          <a:p>
            <a:r>
              <a:rPr lang="en-US" dirty="0">
                <a:cs typeface="Calibri"/>
              </a:rPr>
              <a:t>Top Image</a:t>
            </a:r>
          </a:p>
          <a:p>
            <a:r>
              <a:rPr lang="en-US" dirty="0">
                <a:cs typeface="Calibri"/>
              </a:rPr>
              <a:t>Basemap credit: Google</a:t>
            </a:r>
            <a:endParaRPr lang="en-US" dirty="0"/>
          </a:p>
          <a:p>
            <a:r>
              <a:rPr lang="en-US" dirty="0"/>
              <a:t>Bottom Image</a:t>
            </a:r>
            <a:endParaRPr lang="en-US" dirty="0">
              <a:ea typeface="Calibri"/>
              <a:cs typeface="Calibri"/>
            </a:endParaRPr>
          </a:p>
          <a:p>
            <a:r>
              <a:rPr lang="en-US" dirty="0"/>
              <a:t>Image Credit: Michael Flynn</a:t>
            </a:r>
            <a:r>
              <a:rPr lang="en-US" dirty="0">
                <a:cs typeface="Calibri"/>
              </a:rPr>
              <a:t>, NPS (Used with Permission)</a:t>
            </a:r>
            <a:endParaRPr lang="en-US" dirty="0">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0757EAE-C275-4CD7-B4DC-BED6F92B2B4A}" type="slidenum">
              <a:rPr lang="en-US"/>
              <a:t>16</a:t>
            </a:fld>
            <a:endParaRPr lang="en-US"/>
          </a:p>
        </p:txBody>
      </p:sp>
    </p:spTree>
    <p:extLst>
      <p:ext uri="{BB962C8B-B14F-4D97-AF65-F5344CB8AC3E}">
        <p14:creationId xmlns:p14="http://schemas.microsoft.com/office/powerpoint/2010/main" val="2109114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would like to acknowledge and thank our project partner, Michael Flynn of the National Park Service as well as our DEVELOP Lead, Olivia, and our Science Advisors, Dr. Ross and Dr. Cai.</a:t>
            </a:r>
          </a:p>
          <a:p>
            <a:endParaRPr lang="en-US">
              <a:ea typeface="Calibri"/>
              <a:cs typeface="Calibri"/>
            </a:endParaRPr>
          </a:p>
          <a:p>
            <a:r>
              <a:rPr lang="en-US"/>
              <a:t>--------------------Image Information Below--------------------</a:t>
            </a:r>
          </a:p>
          <a:p>
            <a:r>
              <a:rPr lang="en-US"/>
              <a:t>Image Credit: Michael Flynn, Julian Alcantara (Used with Permission)</a:t>
            </a:r>
            <a:endParaRPr lang="en-US">
              <a:ea typeface="Calibri"/>
              <a:cs typeface="Calibri"/>
            </a:endParaRPr>
          </a:p>
          <a:p>
            <a:r>
              <a:rPr lang="en-US"/>
              <a:t>Image Source: NPS, DEVELOP Team</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40757EAE-C275-4CD7-B4DC-BED6F92B2B4A}" type="slidenum">
              <a:rPr lang="en-US" smtClean="0"/>
              <a:t>17</a:t>
            </a:fld>
            <a:endParaRPr lang="en-US"/>
          </a:p>
        </p:txBody>
      </p:sp>
    </p:spTree>
    <p:extLst>
      <p:ext uri="{BB962C8B-B14F-4D97-AF65-F5344CB8AC3E}">
        <p14:creationId xmlns:p14="http://schemas.microsoft.com/office/powerpoint/2010/main" val="391151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study area is the Cape Hatteras National Seashore, located in North Carolina. Cape Hatteras National Seashore accounts for roughly 110 kilometers of the 200-kilometer stretch of barrier islands that make up the Outer Banks and is separated from the North Carolina mainland by the Pamlico Sound. Established in 1937, Cape Hatteras receives over 2 million visitors annually. The seashore is a combination of natural and cultural resources and provides a wide variety of recreational opportunities. Visitors and residents alike rely heavily on NC 12 which stretches along this section of barrier islands. </a:t>
            </a:r>
          </a:p>
          <a:p>
            <a:endParaRPr lang="en-US"/>
          </a:p>
          <a:p>
            <a:r>
              <a:rPr lang="en-US"/>
              <a:t>--------------------Image Information Below--------------------</a:t>
            </a:r>
          </a:p>
          <a:p>
            <a:r>
              <a:rPr lang="en-US"/>
              <a:t>Map credit: Ella Haugen</a:t>
            </a:r>
          </a:p>
          <a:p>
            <a:r>
              <a:rPr lang="en-US"/>
              <a:t>Base map credits: ESRI, GEBCO, Garmin, </a:t>
            </a:r>
            <a:r>
              <a:rPr lang="en-US" err="1"/>
              <a:t>NaturalVue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0757EAE-C275-4CD7-B4DC-BED6F92B2B4A}" type="slidenum">
              <a:t>2</a:t>
            </a:fld>
            <a:endParaRPr lang="en-US"/>
          </a:p>
        </p:txBody>
      </p:sp>
    </p:spTree>
    <p:extLst>
      <p:ext uri="{BB962C8B-B14F-4D97-AF65-F5344CB8AC3E}">
        <p14:creationId xmlns:p14="http://schemas.microsoft.com/office/powerpoint/2010/main" val="390792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Cape Hatteras National Seashore is managed by the National Park Service. The NPS oversees the preservation of the seashore's resources, monitors coastal hazards such as erosion, inundation, and sea level rise, and provides educational information services for visitors. The NPS also supports transportation infrastructure management recommendations and communication with the Department of Transportation.</a:t>
            </a:r>
          </a:p>
          <a:p>
            <a:endParaRPr lang="en-US">
              <a:cs typeface="Calibri"/>
            </a:endParaRPr>
          </a:p>
          <a:p>
            <a:r>
              <a:rPr lang="en-US"/>
              <a:t>--------------------Image Information Below--------------------</a:t>
            </a:r>
            <a:endParaRPr lang="en-US">
              <a:ea typeface="Calibri" panose="020F0502020204030204"/>
              <a:cs typeface="Calibri"/>
            </a:endParaRPr>
          </a:p>
          <a:p>
            <a:r>
              <a:rPr lang="en-US">
                <a:cs typeface="Calibri"/>
              </a:rPr>
              <a:t>Image Credit: The National Park Service</a:t>
            </a:r>
            <a:endParaRPr lang="en-US">
              <a:ea typeface="Calibri"/>
              <a:cs typeface="Calibri"/>
            </a:endParaRPr>
          </a:p>
          <a:p>
            <a:r>
              <a:rPr lang="en-US">
                <a:cs typeface="Calibri"/>
              </a:rPr>
              <a:t>Image Source:</a:t>
            </a:r>
            <a:r>
              <a:rPr lang="en-US"/>
              <a:t> </a:t>
            </a:r>
            <a:r>
              <a:rPr lang="en-US">
                <a:hlinkClick r:id="rId3"/>
              </a:rPr>
              <a:t>https://www.nps.gov/index.htm</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0757EAE-C275-4CD7-B4DC-BED6F92B2B4A}" type="slidenum">
              <a:rPr lang="en-US"/>
              <a:t>3</a:t>
            </a:fld>
            <a:endParaRPr lang="en-US"/>
          </a:p>
        </p:txBody>
      </p:sp>
    </p:spTree>
    <p:extLst>
      <p:ext uri="{BB962C8B-B14F-4D97-AF65-F5344CB8AC3E}">
        <p14:creationId xmlns:p14="http://schemas.microsoft.com/office/powerpoint/2010/main" val="3789481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Shoreline loss and flooding due to frequent storms has created a constant state of recovery. Methods to minimize damage to existing transportation infrastructure and to construct new infrastructure are constantly being implemented and reevaluated. However, road closures due to over wash are common, which poses a threat to residents and visitors alike. This is a particular issue along NC12, which connects the barrier islands and runs through areas that are extremely vulnerable to erosion. </a:t>
            </a:r>
          </a:p>
          <a:p>
            <a:endParaRPr lang="en-US">
              <a:cs typeface="Calibri"/>
            </a:endParaRPr>
          </a:p>
          <a:p>
            <a:r>
              <a:rPr lang="en-US"/>
              <a:t>--------------------Image Information Below--------------------</a:t>
            </a:r>
            <a:endParaRPr lang="en-US">
              <a:cs typeface="Calibri"/>
            </a:endParaRPr>
          </a:p>
          <a:p>
            <a:r>
              <a:rPr lang="en-US">
                <a:cs typeface="Calibri"/>
              </a:rPr>
              <a:t>Left Image</a:t>
            </a:r>
          </a:p>
          <a:p>
            <a:r>
              <a:rPr lang="en-US">
                <a:cs typeface="Calibri"/>
              </a:rPr>
              <a:t>Image Credit: Alyson Bergamini</a:t>
            </a:r>
          </a:p>
          <a:p>
            <a:r>
              <a:rPr lang="en-US">
                <a:cs typeface="Calibri"/>
              </a:rPr>
              <a:t>Image Source: DEVELOP Team</a:t>
            </a:r>
          </a:p>
          <a:p>
            <a:r>
              <a:rPr lang="en-US">
                <a:cs typeface="Calibri"/>
              </a:rPr>
              <a:t>Center Image</a:t>
            </a:r>
          </a:p>
          <a:p>
            <a:r>
              <a:rPr lang="en-US"/>
              <a:t>Image Credit: Ella Haugen</a:t>
            </a:r>
            <a:endParaRPr lang="en-US">
              <a:cs typeface="Calibri"/>
            </a:endParaRPr>
          </a:p>
          <a:p>
            <a:r>
              <a:rPr lang="en-US"/>
              <a:t>Image Source: DEVELOP Team</a:t>
            </a:r>
            <a:endParaRPr lang="en-US">
              <a:cs typeface="Calibri"/>
            </a:endParaRPr>
          </a:p>
          <a:p>
            <a:r>
              <a:rPr lang="en-US">
                <a:cs typeface="Calibri"/>
              </a:rPr>
              <a:t>Right Image</a:t>
            </a:r>
          </a:p>
          <a:p>
            <a:r>
              <a:rPr lang="en-US"/>
              <a:t>Image Credit: Ella Haugen</a:t>
            </a:r>
            <a:endParaRPr lang="en-US">
              <a:cs typeface="Calibri"/>
            </a:endParaRPr>
          </a:p>
          <a:p>
            <a:r>
              <a:rPr lang="en-US"/>
              <a:t>Image Source: DEVELOP Team</a:t>
            </a:r>
            <a:endParaRPr lang="en-US">
              <a:cs typeface="Calibri"/>
            </a:endParaRPr>
          </a:p>
        </p:txBody>
      </p:sp>
      <p:sp>
        <p:nvSpPr>
          <p:cNvPr id="4" name="Slide Number Placeholder 3"/>
          <p:cNvSpPr>
            <a:spLocks noGrp="1"/>
          </p:cNvSpPr>
          <p:nvPr>
            <p:ph type="sldNum" sz="quarter" idx="5"/>
          </p:nvPr>
        </p:nvSpPr>
        <p:spPr/>
        <p:txBody>
          <a:bodyPr/>
          <a:lstStyle/>
          <a:p>
            <a:fld id="{40757EAE-C275-4CD7-B4DC-BED6F92B2B4A}" type="slidenum">
              <a:rPr lang="en-US"/>
              <a:t>4</a:t>
            </a:fld>
            <a:endParaRPr lang="en-US"/>
          </a:p>
        </p:txBody>
      </p:sp>
    </p:spTree>
    <p:extLst>
      <p:ext uri="{BB962C8B-B14F-4D97-AF65-F5344CB8AC3E}">
        <p14:creationId xmlns:p14="http://schemas.microsoft.com/office/powerpoint/2010/main" val="61260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objectives of this project included: developing an efficient method for analyzing shoreline changes</a:t>
            </a:r>
            <a:r>
              <a:rPr lang="en-US" u="sng"/>
              <a:t>,</a:t>
            </a:r>
            <a:r>
              <a:rPr lang="en-US"/>
              <a:t> identifying the regions and infrastructure vulnerable to coastal erosion</a:t>
            </a:r>
            <a:r>
              <a:rPr lang="en-US" u="sng"/>
              <a:t>,</a:t>
            </a:r>
            <a:r>
              <a:rPr lang="en-US"/>
              <a:t> aiding the NPS shoreline conservation efforts through the creation of risk maps. The project identified critical areas of concern based on the 10-year study period of 2014 to 2024.</a:t>
            </a:r>
          </a:p>
        </p:txBody>
      </p:sp>
      <p:sp>
        <p:nvSpPr>
          <p:cNvPr id="4" name="Slide Number Placeholder 3"/>
          <p:cNvSpPr>
            <a:spLocks noGrp="1"/>
          </p:cNvSpPr>
          <p:nvPr>
            <p:ph type="sldNum" sz="quarter" idx="5"/>
          </p:nvPr>
        </p:nvSpPr>
        <p:spPr/>
        <p:txBody>
          <a:bodyPr/>
          <a:lstStyle/>
          <a:p>
            <a:fld id="{40757EAE-C275-4CD7-B4DC-BED6F92B2B4A}" type="slidenum">
              <a:rPr lang="en-US"/>
              <a:t>5</a:t>
            </a:fld>
            <a:endParaRPr lang="en-US"/>
          </a:p>
        </p:txBody>
      </p:sp>
    </p:spTree>
    <p:extLst>
      <p:ext uri="{BB962C8B-B14F-4D97-AF65-F5344CB8AC3E}">
        <p14:creationId xmlns:p14="http://schemas.microsoft.com/office/powerpoint/2010/main" val="2303250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complete the project objectives, our team analyzed raster images from four satellites: Landsat 8 OLI, Landsat 9 OLI-2, Sentinel 1 C-SAR, and Sentinel 2 MSI. Most of our data came from the Landsat 8 and Sentinel 2 datasets, and our findings were supplemented with data from the other two satellites. We focused primarily on optical data but did some preliminary research validating our findings using synthetic aperture radar data. </a:t>
            </a:r>
          </a:p>
          <a:p>
            <a:endParaRPr lang="en-US">
              <a:ea typeface="Calibri"/>
              <a:cs typeface="Calibri"/>
            </a:endParaRPr>
          </a:p>
          <a:p>
            <a:r>
              <a:rPr lang="en-US"/>
              <a:t>--------------------Image Information Below--------------------</a:t>
            </a:r>
            <a:endParaRPr lang="en-US">
              <a:cs typeface="Calibri"/>
            </a:endParaRPr>
          </a:p>
          <a:p>
            <a:r>
              <a:rPr lang="en-US">
                <a:ea typeface="Calibri"/>
                <a:cs typeface="Calibri"/>
              </a:rPr>
              <a:t>Image citations</a:t>
            </a:r>
            <a:endParaRPr lang="en-US"/>
          </a:p>
          <a:p>
            <a:r>
              <a:rPr lang="en-US">
                <a:ea typeface="Calibri"/>
                <a:cs typeface="Calibri"/>
              </a:rPr>
              <a:t>NASA Earth Image:</a:t>
            </a:r>
          </a:p>
          <a:p>
            <a:r>
              <a:rPr lang="en-US">
                <a:ea typeface="Calibri"/>
                <a:cs typeface="Calibri"/>
              </a:rPr>
              <a:t>Image Credit:</a:t>
            </a:r>
            <a:r>
              <a:rPr lang="en-US"/>
              <a:t> </a:t>
            </a:r>
            <a:r>
              <a:rPr lang="en-US" err="1"/>
              <a:t>DonkeyHotey</a:t>
            </a:r>
            <a:endParaRPr lang="en-US">
              <a:cs typeface="Calibri"/>
            </a:endParaRPr>
          </a:p>
          <a:p>
            <a:r>
              <a:rPr lang="en-US"/>
              <a:t>Image Source: </a:t>
            </a:r>
            <a:r>
              <a:rPr lang="en-US">
                <a:hlinkClick r:id="rId3"/>
              </a:rPr>
              <a:t>https://www.flickr.com/photos/donkeyhotey/5679642883/in/photostream/</a:t>
            </a:r>
            <a:r>
              <a:rPr lang="en-US"/>
              <a:t> (CC BY 2.0 DEED)</a:t>
            </a:r>
            <a:endParaRPr lang="en-US">
              <a:ea typeface="Calibri"/>
              <a:cs typeface="Calibri"/>
            </a:endParaRPr>
          </a:p>
          <a:p>
            <a:r>
              <a:rPr lang="en-US">
                <a:ea typeface="Calibri"/>
                <a:cs typeface="Calibri"/>
              </a:rPr>
              <a:t>Landsat 8 Image:</a:t>
            </a:r>
          </a:p>
          <a:p>
            <a:r>
              <a:rPr lang="en-US">
                <a:ea typeface="Calibri"/>
                <a:cs typeface="Calibri"/>
              </a:rPr>
              <a:t>Image Credit: NASA</a:t>
            </a:r>
          </a:p>
          <a:p>
            <a:r>
              <a:rPr lang="en-US">
                <a:ea typeface="Calibri"/>
                <a:cs typeface="Calibri"/>
              </a:rPr>
              <a:t>Image Source:</a:t>
            </a:r>
            <a:r>
              <a:rPr lang="en-US"/>
              <a:t> https://science.nasa.gov/multimedia-galleries/spacecraft-icons/</a:t>
            </a:r>
            <a:endParaRPr lang="en-US">
              <a:ea typeface="Calibri"/>
              <a:cs typeface="Calibri"/>
            </a:endParaRPr>
          </a:p>
          <a:p>
            <a:r>
              <a:rPr lang="en-US">
                <a:ea typeface="Calibri"/>
                <a:cs typeface="Calibri"/>
              </a:rPr>
              <a:t>Image Credit: NASA</a:t>
            </a:r>
          </a:p>
          <a:p>
            <a:r>
              <a:rPr lang="en-US">
                <a:ea typeface="Calibri"/>
                <a:cs typeface="Calibri"/>
              </a:rPr>
              <a:t>Image Source: </a:t>
            </a:r>
            <a:r>
              <a:rPr lang="en-US"/>
              <a:t>https://science.nasa.gov/multimedia-galleries/spacecraft-icons/</a:t>
            </a:r>
            <a:endParaRPr lang="en-US">
              <a:cs typeface="Calibri"/>
            </a:endParaRPr>
          </a:p>
          <a:p>
            <a:r>
              <a:rPr lang="en-US"/>
              <a:t>Sentinel-1 and Sentinel-2</a:t>
            </a:r>
            <a:endParaRPr lang="en-US">
              <a:cs typeface="Calibri"/>
            </a:endParaRPr>
          </a:p>
          <a:p>
            <a:r>
              <a:rPr lang="en-US"/>
              <a:t>Image Credit: Rama </a:t>
            </a:r>
            <a:endParaRPr lang="en-US">
              <a:cs typeface="Calibri" panose="020F0502020204030204"/>
            </a:endParaRPr>
          </a:p>
          <a:p>
            <a:r>
              <a:rPr lang="en-US"/>
              <a:t>Image Source Sentinel-1: </a:t>
            </a:r>
            <a:r>
              <a:rPr lang="en-US">
                <a:hlinkClick r:id="rId4"/>
              </a:rPr>
              <a:t>File:Sentinel 1-IMG 5874-white.jpg - Wikimedia Commons</a:t>
            </a:r>
            <a:r>
              <a:rPr lang="en-US"/>
              <a:t> (</a:t>
            </a:r>
            <a:r>
              <a:rPr lang="en-US" b="1"/>
              <a:t>CC BY-SA 2.0 FR</a:t>
            </a:r>
            <a:r>
              <a:rPr lang="en-US"/>
              <a:t>)</a:t>
            </a:r>
            <a:endParaRPr lang="en-US">
              <a:cs typeface="Calibri"/>
            </a:endParaRPr>
          </a:p>
          <a:p>
            <a:r>
              <a:rPr lang="en-US"/>
              <a:t>Image Source Sentinel-2: </a:t>
            </a:r>
            <a:r>
              <a:rPr lang="en-US">
                <a:hlinkClick r:id="rId5"/>
              </a:rPr>
              <a:t>https://commons.wikimedia.org/wiki/File:Sentinel_2-IMG_5873-white_(crop).jpg</a:t>
            </a:r>
            <a:r>
              <a:rPr lang="en-US"/>
              <a:t> </a:t>
            </a:r>
            <a:r>
              <a:rPr lang="en-US" b="1"/>
              <a:t>CC BY-SA 2.0 FR</a:t>
            </a:r>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0757EAE-C275-4CD7-B4DC-BED6F92B2B4A}" type="slidenum">
              <a:t>6</a:t>
            </a:fld>
            <a:endParaRPr lang="en-US"/>
          </a:p>
        </p:txBody>
      </p:sp>
    </p:spTree>
    <p:extLst>
      <p:ext uri="{BB962C8B-B14F-4D97-AF65-F5344CB8AC3E}">
        <p14:creationId xmlns:p14="http://schemas.microsoft.com/office/powerpoint/2010/main" val="166422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used Google Earth Engine to acquire and process the data from the four aforementioned satellites. In order to calculate NDWI and MNDWI we set our threshold to zero, and then we used those calculations to distinguish areas that were land and not land (water) for every image as a binary. One represents water and 0 represents land. Then we created a composite map of each of those binary maps that represented the mean shoreline for the given time period. We did this to assess 10-year shoreline change over the entire study period, and also seasonal shoreline oscillation (winter vs summer) for each year. We then used ArcGIS Pro to analyze these composite maps.</a:t>
            </a:r>
            <a:endParaRPr lang="en-US">
              <a:cs typeface="Calibri"/>
            </a:endParaRPr>
          </a:p>
        </p:txBody>
      </p:sp>
      <p:sp>
        <p:nvSpPr>
          <p:cNvPr id="4" name="Slide Number Placeholder 3"/>
          <p:cNvSpPr>
            <a:spLocks noGrp="1"/>
          </p:cNvSpPr>
          <p:nvPr>
            <p:ph type="sldNum" sz="quarter" idx="5"/>
          </p:nvPr>
        </p:nvSpPr>
        <p:spPr/>
        <p:txBody>
          <a:bodyPr/>
          <a:lstStyle/>
          <a:p>
            <a:fld id="{40757EAE-C275-4CD7-B4DC-BED6F92B2B4A}" type="slidenum">
              <a:rPr lang="en-US"/>
              <a:t>7</a:t>
            </a:fld>
            <a:endParaRPr lang="en-US"/>
          </a:p>
        </p:txBody>
      </p:sp>
    </p:spTree>
    <p:extLst>
      <p:ext uri="{BB962C8B-B14F-4D97-AF65-F5344CB8AC3E}">
        <p14:creationId xmlns:p14="http://schemas.microsoft.com/office/powerpoint/2010/main" val="332541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created composite images for the entire study area, one for the first year of our study period (the map on the left), and one for the last year of our study period (the middle map). The maps on the left and in the middle represent the average shoreline for that entire year. Blue represents water and while represents land. The map on the right represents the difference between the other two maps (left and middle maps), or the change in shoreline from the first year to the last. Dark blue represents shoreline gain and red represents shoreline loss. </a:t>
            </a:r>
            <a:endParaRPr lang="en-US"/>
          </a:p>
          <a:p>
            <a:endParaRPr lang="en-US">
              <a:ea typeface="Calibri"/>
              <a:cs typeface="Calibri"/>
            </a:endParaRPr>
          </a:p>
          <a:p>
            <a:r>
              <a:rPr lang="en-US"/>
              <a:t>--------------------Map Information Below--------------------</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Map credits: Ella Haugen</a:t>
            </a:r>
          </a:p>
          <a:p>
            <a:r>
              <a:rPr lang="en-US"/>
              <a:t>Base map credits: Google</a:t>
            </a:r>
            <a:endParaRPr lang="en-US">
              <a:cs typeface="Calibri" panose="020F0502020204030204"/>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0757EAE-C275-4CD7-B4DC-BED6F92B2B4A}" type="slidenum">
              <a:t>8</a:t>
            </a:fld>
            <a:endParaRPr lang="en-US"/>
          </a:p>
        </p:txBody>
      </p:sp>
    </p:spTree>
    <p:extLst>
      <p:ext uri="{BB962C8B-B14F-4D97-AF65-F5344CB8AC3E}">
        <p14:creationId xmlns:p14="http://schemas.microsoft.com/office/powerpoint/2010/main" val="3725206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identified four areas of interest based on vulnerability to erosion and proximity to NC-12 that we applied that same classification to in order to quantify land gains and losses seasonally over the 10-year period. We created a series of polygons in each of the study areas that contained a certain amount of land and water pixels. The location of the western edge of the polygon varied based on the study area, and all polygons extended 1 km into the water. We were able to get the area in square meters of the water in the polygon based on the sum of the water pixels, and then divide that by the width of the polygon to obtain the effective water length in meters. </a:t>
            </a:r>
          </a:p>
          <a:p>
            <a:endParaRPr lang="en-US">
              <a:cs typeface="Calibri"/>
            </a:endParaRPr>
          </a:p>
          <a:p>
            <a:endParaRPr lang="en-US"/>
          </a:p>
          <a:p>
            <a:r>
              <a:rPr lang="en-US"/>
              <a:t>--------------------Image Information Below--------------------</a:t>
            </a:r>
          </a:p>
          <a:p>
            <a:r>
              <a:rPr lang="en-US"/>
              <a:t>Image Credits: Ella Haugen</a:t>
            </a:r>
          </a:p>
          <a:p>
            <a:r>
              <a:rPr lang="en-US"/>
              <a:t>Base map credits (right): ESRI, GEBCO, Garmin, </a:t>
            </a:r>
            <a:r>
              <a:rPr lang="en-US" err="1"/>
              <a:t>NaturalVue</a:t>
            </a:r>
            <a:r>
              <a:rPr lang="en-US"/>
              <a:t>, Google</a:t>
            </a:r>
          </a:p>
          <a:p>
            <a:r>
              <a:rPr lang="en-US">
                <a:cs typeface="Calibri"/>
              </a:rPr>
              <a:t>Base map credit (left): Google</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40757EAE-C275-4CD7-B4DC-BED6F92B2B4A}" type="slidenum">
              <a:rPr lang="en-US"/>
              <a:t>9</a:t>
            </a:fld>
            <a:endParaRPr lang="en-US"/>
          </a:p>
        </p:txBody>
      </p:sp>
    </p:spTree>
    <p:extLst>
      <p:ext uri="{BB962C8B-B14F-4D97-AF65-F5344CB8AC3E}">
        <p14:creationId xmlns:p14="http://schemas.microsoft.com/office/powerpoint/2010/main" val="2246762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82A842A2-7BFA-84AA-109C-357692670B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442" t="-130" r="435" b="130"/>
          <a:stretch/>
        </p:blipFill>
        <p:spPr>
          <a:xfrm>
            <a:off x="-7215" y="-8917"/>
            <a:ext cx="5962575" cy="6866917"/>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67A478"/>
                </a:solidFill>
              </a:defRPr>
            </a:lvl1pPr>
          </a:lstStyle>
          <a:p>
            <a:r>
              <a:rPr lang="en-US"/>
              <a:t>STUDY AREA</a:t>
            </a:r>
            <a:br>
              <a:rPr lang="en-US"/>
            </a:br>
            <a:r>
              <a:rPr lang="en-US"/>
              <a:t>ECOLOGICAL CONSERVATION</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67A478"/>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67A478"/>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67A4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67A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67A478"/>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67A478"/>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67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67A478"/>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A7BC8501-AA58-2BDE-FF49-A1E7B28963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6.gif"/></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3.jpeg"/><Relationship Id="rId4" Type="http://schemas.microsoft.com/office/2007/relationships/hdphoto" Target="../media/hdphoto1.wdp"/><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79770" y="1127850"/>
            <a:ext cx="5545530" cy="1991533"/>
          </a:xfrm>
        </p:spPr>
        <p:txBody>
          <a:bodyPr/>
          <a:lstStyle/>
          <a:p>
            <a:r>
              <a:rPr lang="en-US" sz="3800"/>
              <a:t>CAPE HATTERAS ECOLOGICAL CONSERVATION</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9770" y="2963929"/>
            <a:ext cx="5545530" cy="512040"/>
          </a:xfrm>
        </p:spPr>
        <p:txBody>
          <a:bodyPr vert="horz" lIns="91440" tIns="45720" rIns="91440" bIns="45720" rtlCol="0" anchor="t">
            <a:noAutofit/>
          </a:bodyPr>
          <a:lstStyle/>
          <a:p>
            <a:r>
              <a:rPr lang="en-US" sz="1800">
                <a:ea typeface="+mj-lt"/>
                <a:cs typeface="+mj-lt"/>
              </a:rPr>
              <a:t>Delineating Shoreline and Mapping Change Along the Cape Hatteras National Seashore for Coastline Management and Transportation Corridor Adaptation Strategies</a:t>
            </a:r>
            <a:endParaRPr lang="en-US" sz="180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vert="horz" lIns="91440" tIns="45720" rIns="91440" bIns="45720" rtlCol="0" anchor="t">
            <a:normAutofit/>
          </a:bodyPr>
          <a:lstStyle/>
          <a:p>
            <a:r>
              <a:rPr lang="en-US"/>
              <a:t>Ella Haugen </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vert="horz" lIns="91440" tIns="45720" rIns="91440" bIns="45720" rtlCol="0" anchor="t">
            <a:normAutofit/>
          </a:bodyPr>
          <a:lstStyle/>
          <a:p>
            <a:r>
              <a:rPr lang="en-US"/>
              <a:t>Julian Alcantara</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a:xfrm>
            <a:off x="9322544" y="4240201"/>
            <a:ext cx="2870806" cy="512064"/>
          </a:xfrm>
        </p:spPr>
        <p:txBody>
          <a:bodyPr vert="horz" lIns="91440" tIns="45720" rIns="91440" bIns="45720" rtlCol="0" anchor="t">
            <a:normAutofit/>
          </a:bodyPr>
          <a:lstStyle/>
          <a:p>
            <a:r>
              <a:rPr lang="en-US"/>
              <a:t>Alyson </a:t>
            </a:r>
            <a:r>
              <a:rPr lang="en-US" err="1"/>
              <a:t>Bergamini</a:t>
            </a:r>
            <a:r>
              <a:rPr lang="en-US"/>
              <a:t> </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4525963" cy="510818"/>
          </a:xfrm>
        </p:spPr>
        <p:txBody>
          <a:bodyPr/>
          <a:lstStyle/>
          <a:p>
            <a:r>
              <a:rPr lang="en-US"/>
              <a:t>Virginia – Langley| Spring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graph of different colored lines&#10;&#10;Description automatically generated">
            <a:extLst>
              <a:ext uri="{FF2B5EF4-FFF2-40B4-BE49-F238E27FC236}">
                <a16:creationId xmlns:a16="http://schemas.microsoft.com/office/drawing/2014/main" id="{D25FF4EB-82D2-A025-2F4C-E82AFC654EB4}"/>
              </a:ext>
            </a:extLst>
          </p:cNvPr>
          <p:cNvPicPr>
            <a:picLocks noChangeAspect="1"/>
          </p:cNvPicPr>
          <p:nvPr/>
        </p:nvPicPr>
        <p:blipFill rotWithShape="1">
          <a:blip r:embed="rId3"/>
          <a:srcRect l="416" t="583" r="1195" b="1187"/>
          <a:stretch/>
        </p:blipFill>
        <p:spPr>
          <a:xfrm>
            <a:off x="4105332" y="1428749"/>
            <a:ext cx="7843278" cy="5048021"/>
          </a:xfrm>
          <a:prstGeom prst="rect">
            <a:avLst/>
          </a:prstGeom>
        </p:spPr>
      </p:pic>
      <p:pic>
        <p:nvPicPr>
          <p:cNvPr id="8" name="Picture 7" descr="A map of a long island&#10;&#10;Description automatically generated">
            <a:extLst>
              <a:ext uri="{FF2B5EF4-FFF2-40B4-BE49-F238E27FC236}">
                <a16:creationId xmlns:a16="http://schemas.microsoft.com/office/drawing/2014/main" id="{5031EB8E-DEA0-149A-A39A-C18DC9934271}"/>
              </a:ext>
            </a:extLst>
          </p:cNvPr>
          <p:cNvPicPr>
            <a:picLocks noChangeAspect="1"/>
          </p:cNvPicPr>
          <p:nvPr/>
        </p:nvPicPr>
        <p:blipFill rotWithShape="1">
          <a:blip r:embed="rId4"/>
          <a:srcRect l="8204" t="10103" r="28603" b="21233"/>
          <a:stretch/>
        </p:blipFill>
        <p:spPr>
          <a:xfrm>
            <a:off x="354719" y="1387645"/>
            <a:ext cx="3249608" cy="4572483"/>
          </a:xfrm>
          <a:prstGeom prst="rect">
            <a:avLst/>
          </a:prstGeom>
        </p:spPr>
      </p:pic>
      <p:sp>
        <p:nvSpPr>
          <p:cNvPr id="56" name="Rectangle: Rounded Corners 55">
            <a:extLst>
              <a:ext uri="{FF2B5EF4-FFF2-40B4-BE49-F238E27FC236}">
                <a16:creationId xmlns:a16="http://schemas.microsoft.com/office/drawing/2014/main" id="{EF00DECF-8328-ECC0-C54C-07E065B002A7}"/>
              </a:ext>
            </a:extLst>
          </p:cNvPr>
          <p:cNvSpPr/>
          <p:nvPr/>
        </p:nvSpPr>
        <p:spPr>
          <a:xfrm>
            <a:off x="388327" y="1428749"/>
            <a:ext cx="2381250" cy="43961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 name="Title 1">
            <a:extLst>
              <a:ext uri="{FF2B5EF4-FFF2-40B4-BE49-F238E27FC236}">
                <a16:creationId xmlns:a16="http://schemas.microsoft.com/office/drawing/2014/main" id="{B702798F-12FA-616C-D44B-FF73D9520B7D}"/>
              </a:ext>
            </a:extLst>
          </p:cNvPr>
          <p:cNvSpPr>
            <a:spLocks noGrp="1"/>
          </p:cNvSpPr>
          <p:nvPr>
            <p:ph type="title"/>
          </p:nvPr>
        </p:nvSpPr>
        <p:spPr>
          <a:xfrm>
            <a:off x="506895" y="329681"/>
            <a:ext cx="11349622" cy="690466"/>
          </a:xfrm>
        </p:spPr>
        <p:txBody>
          <a:bodyPr>
            <a:noAutofit/>
          </a:bodyPr>
          <a:lstStyle/>
          <a:p>
            <a:r>
              <a:rPr lang="en-US" sz="4000"/>
              <a:t>RESULTS – RODANTHE SEASONAL OSCILLATION</a:t>
            </a:r>
            <a:endParaRPr lang="en-US" sz="4000" b="0">
              <a:solidFill>
                <a:srgbClr val="000000"/>
              </a:solidFill>
            </a:endParaRPr>
          </a:p>
          <a:p>
            <a:endParaRPr lang="en-US" sz="4000"/>
          </a:p>
        </p:txBody>
      </p:sp>
      <p:pic>
        <p:nvPicPr>
          <p:cNvPr id="9" name="Picture 8" descr="A map of a long island&#10;&#10;Description automatically generated">
            <a:extLst>
              <a:ext uri="{FF2B5EF4-FFF2-40B4-BE49-F238E27FC236}">
                <a16:creationId xmlns:a16="http://schemas.microsoft.com/office/drawing/2014/main" id="{52AB70E5-D96C-7613-1A5C-2794F7A61412}"/>
              </a:ext>
            </a:extLst>
          </p:cNvPr>
          <p:cNvPicPr>
            <a:picLocks noChangeAspect="1"/>
          </p:cNvPicPr>
          <p:nvPr/>
        </p:nvPicPr>
        <p:blipFill rotWithShape="1">
          <a:blip r:embed="rId4"/>
          <a:srcRect l="50998" t="87500" r="11086" b="6678"/>
          <a:stretch/>
        </p:blipFill>
        <p:spPr>
          <a:xfrm>
            <a:off x="430689" y="1450940"/>
            <a:ext cx="1951829" cy="392036"/>
          </a:xfrm>
          <a:prstGeom prst="rect">
            <a:avLst/>
          </a:prstGeom>
        </p:spPr>
      </p:pic>
      <p:sp>
        <p:nvSpPr>
          <p:cNvPr id="24" name="Rectangle 23">
            <a:extLst>
              <a:ext uri="{FF2B5EF4-FFF2-40B4-BE49-F238E27FC236}">
                <a16:creationId xmlns:a16="http://schemas.microsoft.com/office/drawing/2014/main" id="{D86093A2-4AD7-6EA1-D45F-49EDFAE612BB}"/>
              </a:ext>
            </a:extLst>
          </p:cNvPr>
          <p:cNvSpPr/>
          <p:nvPr/>
        </p:nvSpPr>
        <p:spPr>
          <a:xfrm>
            <a:off x="3990262" y="1347923"/>
            <a:ext cx="649046" cy="51349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8" name="Rectangle 27">
            <a:extLst>
              <a:ext uri="{FF2B5EF4-FFF2-40B4-BE49-F238E27FC236}">
                <a16:creationId xmlns:a16="http://schemas.microsoft.com/office/drawing/2014/main" id="{5878D9E4-D841-E7E5-24B8-657E69FE6DCB}"/>
              </a:ext>
            </a:extLst>
          </p:cNvPr>
          <p:cNvSpPr/>
          <p:nvPr/>
        </p:nvSpPr>
        <p:spPr>
          <a:xfrm rot="5400000">
            <a:off x="8016954" y="2403892"/>
            <a:ext cx="484157" cy="7109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 name="TextBox 3">
            <a:extLst>
              <a:ext uri="{FF2B5EF4-FFF2-40B4-BE49-F238E27FC236}">
                <a16:creationId xmlns:a16="http://schemas.microsoft.com/office/drawing/2014/main" id="{7B3D3204-69AA-7940-A412-189CF7500208}"/>
              </a:ext>
            </a:extLst>
          </p:cNvPr>
          <p:cNvSpPr txBox="1"/>
          <p:nvPr/>
        </p:nvSpPr>
        <p:spPr>
          <a:xfrm>
            <a:off x="4783886" y="5699529"/>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2014</a:t>
            </a:r>
            <a:endParaRPr lang="en-US">
              <a:solidFill>
                <a:srgbClr val="3F3F3F"/>
              </a:solidFill>
            </a:endParaRPr>
          </a:p>
        </p:txBody>
      </p:sp>
      <p:sp>
        <p:nvSpPr>
          <p:cNvPr id="5" name="TextBox 4">
            <a:extLst>
              <a:ext uri="{FF2B5EF4-FFF2-40B4-BE49-F238E27FC236}">
                <a16:creationId xmlns:a16="http://schemas.microsoft.com/office/drawing/2014/main" id="{7C79FC81-E38A-E99E-5B68-D6702E7D5368}"/>
              </a:ext>
            </a:extLst>
          </p:cNvPr>
          <p:cNvSpPr txBox="1"/>
          <p:nvPr/>
        </p:nvSpPr>
        <p:spPr>
          <a:xfrm>
            <a:off x="5683698" y="5699528"/>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2015</a:t>
            </a:r>
            <a:endParaRPr lang="en-US">
              <a:solidFill>
                <a:srgbClr val="3F3F3F"/>
              </a:solidFill>
            </a:endParaRPr>
          </a:p>
        </p:txBody>
      </p:sp>
      <p:sp>
        <p:nvSpPr>
          <p:cNvPr id="6" name="TextBox 5">
            <a:extLst>
              <a:ext uri="{FF2B5EF4-FFF2-40B4-BE49-F238E27FC236}">
                <a16:creationId xmlns:a16="http://schemas.microsoft.com/office/drawing/2014/main" id="{1EABF709-C866-8D7C-B71B-1480DBF885B3}"/>
              </a:ext>
            </a:extLst>
          </p:cNvPr>
          <p:cNvSpPr txBox="1"/>
          <p:nvPr/>
        </p:nvSpPr>
        <p:spPr>
          <a:xfrm>
            <a:off x="10182765" y="5699527"/>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2022</a:t>
            </a:r>
            <a:endParaRPr lang="en-US">
              <a:solidFill>
                <a:srgbClr val="3F3F3F"/>
              </a:solidFill>
            </a:endParaRPr>
          </a:p>
        </p:txBody>
      </p:sp>
      <p:sp>
        <p:nvSpPr>
          <p:cNvPr id="7" name="TextBox 6">
            <a:extLst>
              <a:ext uri="{FF2B5EF4-FFF2-40B4-BE49-F238E27FC236}">
                <a16:creationId xmlns:a16="http://schemas.microsoft.com/office/drawing/2014/main" id="{65DC9926-D207-260E-1EEC-90D763C725CA}"/>
              </a:ext>
            </a:extLst>
          </p:cNvPr>
          <p:cNvSpPr txBox="1"/>
          <p:nvPr/>
        </p:nvSpPr>
        <p:spPr>
          <a:xfrm>
            <a:off x="6583511" y="5699526"/>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2017</a:t>
            </a:r>
            <a:endParaRPr lang="en-US">
              <a:solidFill>
                <a:srgbClr val="3F3F3F"/>
              </a:solidFill>
            </a:endParaRPr>
          </a:p>
        </p:txBody>
      </p:sp>
      <p:sp>
        <p:nvSpPr>
          <p:cNvPr id="11" name="TextBox 10">
            <a:extLst>
              <a:ext uri="{FF2B5EF4-FFF2-40B4-BE49-F238E27FC236}">
                <a16:creationId xmlns:a16="http://schemas.microsoft.com/office/drawing/2014/main" id="{98975B3C-5CFD-2398-4762-DF7F2ED3DD74}"/>
              </a:ext>
            </a:extLst>
          </p:cNvPr>
          <p:cNvSpPr txBox="1"/>
          <p:nvPr/>
        </p:nvSpPr>
        <p:spPr>
          <a:xfrm>
            <a:off x="7483323" y="5699525"/>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2018</a:t>
            </a:r>
            <a:endParaRPr lang="en-US">
              <a:solidFill>
                <a:srgbClr val="3F3F3F"/>
              </a:solidFill>
            </a:endParaRPr>
          </a:p>
        </p:txBody>
      </p:sp>
      <p:sp>
        <p:nvSpPr>
          <p:cNvPr id="12" name="TextBox 11">
            <a:extLst>
              <a:ext uri="{FF2B5EF4-FFF2-40B4-BE49-F238E27FC236}">
                <a16:creationId xmlns:a16="http://schemas.microsoft.com/office/drawing/2014/main" id="{57139C7C-801F-6FFA-B512-B387E5BED697}"/>
              </a:ext>
            </a:extLst>
          </p:cNvPr>
          <p:cNvSpPr txBox="1"/>
          <p:nvPr/>
        </p:nvSpPr>
        <p:spPr>
          <a:xfrm>
            <a:off x="8383136" y="5699524"/>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2020</a:t>
            </a:r>
            <a:endParaRPr lang="en-US">
              <a:solidFill>
                <a:srgbClr val="3F3F3F"/>
              </a:solidFill>
            </a:endParaRPr>
          </a:p>
        </p:txBody>
      </p:sp>
      <p:sp>
        <p:nvSpPr>
          <p:cNvPr id="13" name="TextBox 12">
            <a:extLst>
              <a:ext uri="{FF2B5EF4-FFF2-40B4-BE49-F238E27FC236}">
                <a16:creationId xmlns:a16="http://schemas.microsoft.com/office/drawing/2014/main" id="{28D7218B-8A05-E8D7-FB97-73FE721928B3}"/>
              </a:ext>
            </a:extLst>
          </p:cNvPr>
          <p:cNvSpPr txBox="1"/>
          <p:nvPr/>
        </p:nvSpPr>
        <p:spPr>
          <a:xfrm>
            <a:off x="9282949" y="5699523"/>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2021</a:t>
            </a:r>
            <a:endParaRPr lang="en-US">
              <a:solidFill>
                <a:srgbClr val="3F3F3F"/>
              </a:solidFill>
            </a:endParaRPr>
          </a:p>
        </p:txBody>
      </p:sp>
      <p:sp>
        <p:nvSpPr>
          <p:cNvPr id="14" name="TextBox 13">
            <a:extLst>
              <a:ext uri="{FF2B5EF4-FFF2-40B4-BE49-F238E27FC236}">
                <a16:creationId xmlns:a16="http://schemas.microsoft.com/office/drawing/2014/main" id="{F399FAE8-A689-20E4-1AC4-C795BB8E527E}"/>
              </a:ext>
            </a:extLst>
          </p:cNvPr>
          <p:cNvSpPr txBox="1"/>
          <p:nvPr/>
        </p:nvSpPr>
        <p:spPr>
          <a:xfrm>
            <a:off x="11082577" y="5699526"/>
            <a:ext cx="801338"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2023</a:t>
            </a:r>
            <a:endParaRPr lang="en-US">
              <a:solidFill>
                <a:srgbClr val="3F3F3F"/>
              </a:solidFill>
            </a:endParaRPr>
          </a:p>
        </p:txBody>
      </p:sp>
      <p:sp>
        <p:nvSpPr>
          <p:cNvPr id="15" name="TextBox 14">
            <a:extLst>
              <a:ext uri="{FF2B5EF4-FFF2-40B4-BE49-F238E27FC236}">
                <a16:creationId xmlns:a16="http://schemas.microsoft.com/office/drawing/2014/main" id="{6EA44B19-F454-DB01-FC30-CA27487920AF}"/>
              </a:ext>
            </a:extLst>
          </p:cNvPr>
          <p:cNvSpPr txBox="1"/>
          <p:nvPr/>
        </p:nvSpPr>
        <p:spPr>
          <a:xfrm>
            <a:off x="4105337" y="5538143"/>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860</a:t>
            </a:r>
            <a:endParaRPr lang="en-US">
              <a:solidFill>
                <a:srgbClr val="3F3F3F"/>
              </a:solidFill>
            </a:endParaRPr>
          </a:p>
        </p:txBody>
      </p:sp>
      <p:sp>
        <p:nvSpPr>
          <p:cNvPr id="16" name="TextBox 15">
            <a:extLst>
              <a:ext uri="{FF2B5EF4-FFF2-40B4-BE49-F238E27FC236}">
                <a16:creationId xmlns:a16="http://schemas.microsoft.com/office/drawing/2014/main" id="{44C195F1-F429-AA58-0259-0CD61046FDE8}"/>
              </a:ext>
            </a:extLst>
          </p:cNvPr>
          <p:cNvSpPr txBox="1"/>
          <p:nvPr/>
        </p:nvSpPr>
        <p:spPr>
          <a:xfrm>
            <a:off x="4105337" y="4965958"/>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870</a:t>
            </a:r>
            <a:endParaRPr lang="en-US">
              <a:solidFill>
                <a:srgbClr val="3F3F3F"/>
              </a:solidFill>
            </a:endParaRPr>
          </a:p>
        </p:txBody>
      </p:sp>
      <p:sp>
        <p:nvSpPr>
          <p:cNvPr id="17" name="TextBox 16">
            <a:extLst>
              <a:ext uri="{FF2B5EF4-FFF2-40B4-BE49-F238E27FC236}">
                <a16:creationId xmlns:a16="http://schemas.microsoft.com/office/drawing/2014/main" id="{8B984C96-9F5B-3764-6175-4C8560DF5046}"/>
              </a:ext>
            </a:extLst>
          </p:cNvPr>
          <p:cNvSpPr txBox="1"/>
          <p:nvPr/>
        </p:nvSpPr>
        <p:spPr>
          <a:xfrm>
            <a:off x="4105336" y="4379101"/>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880</a:t>
            </a:r>
            <a:endParaRPr lang="en-US">
              <a:solidFill>
                <a:srgbClr val="3F3F3F"/>
              </a:solidFill>
            </a:endParaRPr>
          </a:p>
        </p:txBody>
      </p:sp>
      <p:sp>
        <p:nvSpPr>
          <p:cNvPr id="18" name="TextBox 17">
            <a:extLst>
              <a:ext uri="{FF2B5EF4-FFF2-40B4-BE49-F238E27FC236}">
                <a16:creationId xmlns:a16="http://schemas.microsoft.com/office/drawing/2014/main" id="{3838099B-AC95-8359-433D-9DB5548CDC93}"/>
              </a:ext>
            </a:extLst>
          </p:cNvPr>
          <p:cNvSpPr txBox="1"/>
          <p:nvPr/>
        </p:nvSpPr>
        <p:spPr>
          <a:xfrm>
            <a:off x="4105335" y="3777572"/>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890</a:t>
            </a:r>
            <a:endParaRPr lang="en-US">
              <a:solidFill>
                <a:srgbClr val="3F3F3F"/>
              </a:solidFill>
            </a:endParaRPr>
          </a:p>
        </p:txBody>
      </p:sp>
      <p:sp>
        <p:nvSpPr>
          <p:cNvPr id="19" name="TextBox 18">
            <a:extLst>
              <a:ext uri="{FF2B5EF4-FFF2-40B4-BE49-F238E27FC236}">
                <a16:creationId xmlns:a16="http://schemas.microsoft.com/office/drawing/2014/main" id="{A9518C89-5A06-01B9-0C65-AE4282AE85F2}"/>
              </a:ext>
            </a:extLst>
          </p:cNvPr>
          <p:cNvSpPr txBox="1"/>
          <p:nvPr/>
        </p:nvSpPr>
        <p:spPr>
          <a:xfrm>
            <a:off x="4105334" y="3190714"/>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900</a:t>
            </a:r>
            <a:endParaRPr lang="en-US">
              <a:solidFill>
                <a:srgbClr val="3F3F3F"/>
              </a:solidFill>
            </a:endParaRPr>
          </a:p>
        </p:txBody>
      </p:sp>
      <p:sp>
        <p:nvSpPr>
          <p:cNvPr id="20" name="TextBox 19">
            <a:extLst>
              <a:ext uri="{FF2B5EF4-FFF2-40B4-BE49-F238E27FC236}">
                <a16:creationId xmlns:a16="http://schemas.microsoft.com/office/drawing/2014/main" id="{FB66F492-20F9-F9DF-7D72-73F9FA3C955E}"/>
              </a:ext>
            </a:extLst>
          </p:cNvPr>
          <p:cNvSpPr txBox="1"/>
          <p:nvPr/>
        </p:nvSpPr>
        <p:spPr>
          <a:xfrm>
            <a:off x="4105333" y="2574514"/>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910</a:t>
            </a:r>
            <a:endParaRPr lang="en-US">
              <a:solidFill>
                <a:srgbClr val="3F3F3F"/>
              </a:solidFill>
            </a:endParaRPr>
          </a:p>
        </p:txBody>
      </p:sp>
      <p:sp>
        <p:nvSpPr>
          <p:cNvPr id="22" name="TextBox 21">
            <a:extLst>
              <a:ext uri="{FF2B5EF4-FFF2-40B4-BE49-F238E27FC236}">
                <a16:creationId xmlns:a16="http://schemas.microsoft.com/office/drawing/2014/main" id="{0E430090-3763-47C3-DAA7-C0F8F4F05747}"/>
              </a:ext>
            </a:extLst>
          </p:cNvPr>
          <p:cNvSpPr txBox="1"/>
          <p:nvPr/>
        </p:nvSpPr>
        <p:spPr>
          <a:xfrm>
            <a:off x="4105333" y="1987657"/>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920</a:t>
            </a:r>
            <a:endParaRPr lang="en-US">
              <a:solidFill>
                <a:srgbClr val="3F3F3F"/>
              </a:solidFill>
            </a:endParaRPr>
          </a:p>
        </p:txBody>
      </p:sp>
      <p:sp>
        <p:nvSpPr>
          <p:cNvPr id="23" name="TextBox 22">
            <a:extLst>
              <a:ext uri="{FF2B5EF4-FFF2-40B4-BE49-F238E27FC236}">
                <a16:creationId xmlns:a16="http://schemas.microsoft.com/office/drawing/2014/main" id="{225CB6CD-8388-3479-22FC-A31AF417A9E0}"/>
              </a:ext>
            </a:extLst>
          </p:cNvPr>
          <p:cNvSpPr txBox="1"/>
          <p:nvPr/>
        </p:nvSpPr>
        <p:spPr>
          <a:xfrm>
            <a:off x="4105332" y="1386129"/>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930</a:t>
            </a:r>
            <a:endParaRPr lang="en-US">
              <a:solidFill>
                <a:srgbClr val="3F3F3F"/>
              </a:solidFill>
            </a:endParaRPr>
          </a:p>
        </p:txBody>
      </p:sp>
      <p:sp>
        <p:nvSpPr>
          <p:cNvPr id="25" name="TextBox 24">
            <a:extLst>
              <a:ext uri="{FF2B5EF4-FFF2-40B4-BE49-F238E27FC236}">
                <a16:creationId xmlns:a16="http://schemas.microsoft.com/office/drawing/2014/main" id="{C163AA50-1414-6DE3-D0FA-F7EF8360A07E}"/>
              </a:ext>
            </a:extLst>
          </p:cNvPr>
          <p:cNvSpPr txBox="1"/>
          <p:nvPr/>
        </p:nvSpPr>
        <p:spPr>
          <a:xfrm rot="16200000">
            <a:off x="2681601" y="3497962"/>
            <a:ext cx="2622018" cy="315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Effective Water </a:t>
            </a:r>
            <a:r>
              <a:rPr lang="en-US" sz="1400">
                <a:solidFill>
                  <a:schemeClr val="tx1">
                    <a:lumMod val="75000"/>
                    <a:lumOff val="25000"/>
                  </a:schemeClr>
                </a:solidFill>
                <a:latin typeface="Century Gothic"/>
              </a:rPr>
              <a:t>Length </a:t>
            </a:r>
            <a:r>
              <a:rPr lang="en-US" sz="1400">
                <a:solidFill>
                  <a:srgbClr val="3F3F3F"/>
                </a:solidFill>
                <a:latin typeface="Century Gothic"/>
              </a:rPr>
              <a:t>(m)</a:t>
            </a:r>
            <a:endParaRPr lang="en-US">
              <a:solidFill>
                <a:srgbClr val="3F3F3F"/>
              </a:solidFill>
            </a:endParaRPr>
          </a:p>
        </p:txBody>
      </p:sp>
      <p:sp>
        <p:nvSpPr>
          <p:cNvPr id="27" name="Rectangle 26">
            <a:extLst>
              <a:ext uri="{FF2B5EF4-FFF2-40B4-BE49-F238E27FC236}">
                <a16:creationId xmlns:a16="http://schemas.microsoft.com/office/drawing/2014/main" id="{1A7A7525-C179-A8AB-305C-5C7340A6F6B3}"/>
              </a:ext>
            </a:extLst>
          </p:cNvPr>
          <p:cNvSpPr/>
          <p:nvPr/>
        </p:nvSpPr>
        <p:spPr>
          <a:xfrm rot="5400000">
            <a:off x="8223632" y="5624519"/>
            <a:ext cx="104487" cy="844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6" name="TextBox 25">
            <a:extLst>
              <a:ext uri="{FF2B5EF4-FFF2-40B4-BE49-F238E27FC236}">
                <a16:creationId xmlns:a16="http://schemas.microsoft.com/office/drawing/2014/main" id="{C3BCE8FF-3E05-AAFB-35ED-F30F211EF654}"/>
              </a:ext>
            </a:extLst>
          </p:cNvPr>
          <p:cNvSpPr txBox="1"/>
          <p:nvPr/>
        </p:nvSpPr>
        <p:spPr>
          <a:xfrm>
            <a:off x="6878531" y="5963612"/>
            <a:ext cx="2636248"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Year</a:t>
            </a:r>
            <a:endParaRPr lang="en-US">
              <a:solidFill>
                <a:srgbClr val="3F3F3F"/>
              </a:solidFill>
            </a:endParaRPr>
          </a:p>
        </p:txBody>
      </p:sp>
      <p:sp>
        <p:nvSpPr>
          <p:cNvPr id="29" name="Rectangle 28">
            <a:extLst>
              <a:ext uri="{FF2B5EF4-FFF2-40B4-BE49-F238E27FC236}">
                <a16:creationId xmlns:a16="http://schemas.microsoft.com/office/drawing/2014/main" id="{20AFB531-ECEB-EB93-3633-72F03E83565D}"/>
              </a:ext>
            </a:extLst>
          </p:cNvPr>
          <p:cNvSpPr/>
          <p:nvPr/>
        </p:nvSpPr>
        <p:spPr>
          <a:xfrm rot="5400000">
            <a:off x="6489907" y="5977650"/>
            <a:ext cx="205402" cy="7142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0" name="Rectangle 29">
            <a:extLst>
              <a:ext uri="{FF2B5EF4-FFF2-40B4-BE49-F238E27FC236}">
                <a16:creationId xmlns:a16="http://schemas.microsoft.com/office/drawing/2014/main" id="{889D0C48-6E06-DA90-F324-8BC3563925C1}"/>
              </a:ext>
            </a:extLst>
          </p:cNvPr>
          <p:cNvSpPr/>
          <p:nvPr/>
        </p:nvSpPr>
        <p:spPr>
          <a:xfrm rot="5400000">
            <a:off x="7592252" y="6024304"/>
            <a:ext cx="205402" cy="7142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1" name="Rectangle 30">
            <a:extLst>
              <a:ext uri="{FF2B5EF4-FFF2-40B4-BE49-F238E27FC236}">
                <a16:creationId xmlns:a16="http://schemas.microsoft.com/office/drawing/2014/main" id="{181987A0-3F18-0AA1-BC39-52403092B359}"/>
              </a:ext>
            </a:extLst>
          </p:cNvPr>
          <p:cNvSpPr/>
          <p:nvPr/>
        </p:nvSpPr>
        <p:spPr>
          <a:xfrm rot="5400000">
            <a:off x="8710022" y="6008456"/>
            <a:ext cx="205402" cy="7459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2" name="Rectangle 31">
            <a:extLst>
              <a:ext uri="{FF2B5EF4-FFF2-40B4-BE49-F238E27FC236}">
                <a16:creationId xmlns:a16="http://schemas.microsoft.com/office/drawing/2014/main" id="{1D86E287-5CA4-C172-C7B4-F070F779B36E}"/>
              </a:ext>
            </a:extLst>
          </p:cNvPr>
          <p:cNvSpPr/>
          <p:nvPr/>
        </p:nvSpPr>
        <p:spPr>
          <a:xfrm rot="5400000">
            <a:off x="9718762" y="6024304"/>
            <a:ext cx="205402" cy="7142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3" name="TextBox 32">
            <a:extLst>
              <a:ext uri="{FF2B5EF4-FFF2-40B4-BE49-F238E27FC236}">
                <a16:creationId xmlns:a16="http://schemas.microsoft.com/office/drawing/2014/main" id="{24D84385-88B4-C8F9-2F57-BC11FC1F79D3}"/>
              </a:ext>
            </a:extLst>
          </p:cNvPr>
          <p:cNvSpPr txBox="1"/>
          <p:nvPr/>
        </p:nvSpPr>
        <p:spPr>
          <a:xfrm>
            <a:off x="9283094" y="6236288"/>
            <a:ext cx="1109186" cy="231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3F3F3F"/>
                </a:solidFill>
                <a:latin typeface="Century Gothic"/>
              </a:rPr>
              <a:t>North Winter</a:t>
            </a:r>
            <a:endParaRPr lang="en-US" sz="900">
              <a:solidFill>
                <a:srgbClr val="3F3F3F"/>
              </a:solidFill>
            </a:endParaRPr>
          </a:p>
        </p:txBody>
      </p:sp>
      <p:sp>
        <p:nvSpPr>
          <p:cNvPr id="21" name="TextBox 20">
            <a:extLst>
              <a:ext uri="{FF2B5EF4-FFF2-40B4-BE49-F238E27FC236}">
                <a16:creationId xmlns:a16="http://schemas.microsoft.com/office/drawing/2014/main" id="{6483A0FD-E3D9-DBCA-FB0E-A5D005CC1C1B}"/>
              </a:ext>
            </a:extLst>
          </p:cNvPr>
          <p:cNvSpPr txBox="1"/>
          <p:nvPr/>
        </p:nvSpPr>
        <p:spPr>
          <a:xfrm>
            <a:off x="8277972" y="6236288"/>
            <a:ext cx="1109186" cy="231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3F3F3F"/>
                </a:solidFill>
                <a:latin typeface="Century Gothic"/>
              </a:rPr>
              <a:t>South Winter</a:t>
            </a:r>
            <a:endParaRPr lang="en-US" sz="900">
              <a:solidFill>
                <a:srgbClr val="3F3F3F"/>
              </a:solidFill>
            </a:endParaRPr>
          </a:p>
        </p:txBody>
      </p:sp>
      <p:sp>
        <p:nvSpPr>
          <p:cNvPr id="34" name="TextBox 33">
            <a:extLst>
              <a:ext uri="{FF2B5EF4-FFF2-40B4-BE49-F238E27FC236}">
                <a16:creationId xmlns:a16="http://schemas.microsoft.com/office/drawing/2014/main" id="{3662C630-2473-9158-2994-5E33E487952B}"/>
              </a:ext>
            </a:extLst>
          </p:cNvPr>
          <p:cNvSpPr txBox="1"/>
          <p:nvPr/>
        </p:nvSpPr>
        <p:spPr>
          <a:xfrm>
            <a:off x="6097062" y="6236288"/>
            <a:ext cx="1109186" cy="231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3F3F3F"/>
                </a:solidFill>
                <a:latin typeface="Century Gothic"/>
              </a:rPr>
              <a:t>South Summer</a:t>
            </a:r>
            <a:endParaRPr lang="en-US" sz="900">
              <a:solidFill>
                <a:srgbClr val="3F3F3F"/>
              </a:solidFill>
            </a:endParaRPr>
          </a:p>
        </p:txBody>
      </p:sp>
      <p:sp>
        <p:nvSpPr>
          <p:cNvPr id="35" name="TextBox 34">
            <a:extLst>
              <a:ext uri="{FF2B5EF4-FFF2-40B4-BE49-F238E27FC236}">
                <a16:creationId xmlns:a16="http://schemas.microsoft.com/office/drawing/2014/main" id="{15439AF6-8FB8-7B5E-5A72-DA9B44189288}"/>
              </a:ext>
            </a:extLst>
          </p:cNvPr>
          <p:cNvSpPr txBox="1"/>
          <p:nvPr/>
        </p:nvSpPr>
        <p:spPr>
          <a:xfrm>
            <a:off x="7186702" y="6236288"/>
            <a:ext cx="1109186" cy="23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3F3F3F"/>
                </a:solidFill>
                <a:latin typeface="Century Gothic"/>
              </a:rPr>
              <a:t>North Summer</a:t>
            </a:r>
            <a:endParaRPr lang="en-US" sz="900">
              <a:solidFill>
                <a:srgbClr val="3F3F3F"/>
              </a:solidFill>
            </a:endParaRPr>
          </a:p>
        </p:txBody>
      </p:sp>
      <p:sp>
        <p:nvSpPr>
          <p:cNvPr id="44" name="Rectangle 43">
            <a:extLst>
              <a:ext uri="{FF2B5EF4-FFF2-40B4-BE49-F238E27FC236}">
                <a16:creationId xmlns:a16="http://schemas.microsoft.com/office/drawing/2014/main" id="{83BF870D-99DC-E6F3-3577-42562A62FC4F}"/>
              </a:ext>
            </a:extLst>
          </p:cNvPr>
          <p:cNvSpPr/>
          <p:nvPr/>
        </p:nvSpPr>
        <p:spPr>
          <a:xfrm>
            <a:off x="536865" y="1488588"/>
            <a:ext cx="1778857" cy="2034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6" name="TextBox 45">
            <a:extLst>
              <a:ext uri="{FF2B5EF4-FFF2-40B4-BE49-F238E27FC236}">
                <a16:creationId xmlns:a16="http://schemas.microsoft.com/office/drawing/2014/main" id="{FFCFB686-B96D-845F-C5E0-62C3655207F3}"/>
              </a:ext>
            </a:extLst>
          </p:cNvPr>
          <p:cNvSpPr txBox="1"/>
          <p:nvPr/>
        </p:nvSpPr>
        <p:spPr>
          <a:xfrm>
            <a:off x="571500" y="1491821"/>
            <a:ext cx="266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0</a:t>
            </a:r>
            <a:endParaRPr lang="en-US">
              <a:solidFill>
                <a:srgbClr val="3F3F3F"/>
              </a:solidFill>
            </a:endParaRPr>
          </a:p>
        </p:txBody>
      </p:sp>
      <p:sp>
        <p:nvSpPr>
          <p:cNvPr id="47" name="TextBox 46">
            <a:extLst>
              <a:ext uri="{FF2B5EF4-FFF2-40B4-BE49-F238E27FC236}">
                <a16:creationId xmlns:a16="http://schemas.microsoft.com/office/drawing/2014/main" id="{D42E08EE-AE8E-5E9C-21BD-43E83B783479}"/>
              </a:ext>
            </a:extLst>
          </p:cNvPr>
          <p:cNvSpPr txBox="1"/>
          <p:nvPr/>
        </p:nvSpPr>
        <p:spPr>
          <a:xfrm>
            <a:off x="1676400" y="1491821"/>
            <a:ext cx="266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3</a:t>
            </a:r>
          </a:p>
        </p:txBody>
      </p:sp>
      <p:sp>
        <p:nvSpPr>
          <p:cNvPr id="48" name="TextBox 47">
            <a:extLst>
              <a:ext uri="{FF2B5EF4-FFF2-40B4-BE49-F238E27FC236}">
                <a16:creationId xmlns:a16="http://schemas.microsoft.com/office/drawing/2014/main" id="{4807B731-DDF6-3E88-10AF-6FF87F9140F3}"/>
              </a:ext>
            </a:extLst>
          </p:cNvPr>
          <p:cNvSpPr txBox="1"/>
          <p:nvPr/>
        </p:nvSpPr>
        <p:spPr>
          <a:xfrm>
            <a:off x="1079157" y="1491821"/>
            <a:ext cx="5035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1.5</a:t>
            </a:r>
          </a:p>
        </p:txBody>
      </p:sp>
      <p:sp>
        <p:nvSpPr>
          <p:cNvPr id="49" name="TextBox 48">
            <a:extLst>
              <a:ext uri="{FF2B5EF4-FFF2-40B4-BE49-F238E27FC236}">
                <a16:creationId xmlns:a16="http://schemas.microsoft.com/office/drawing/2014/main" id="{AF4F3D12-5185-32F9-8577-612CCAB45709}"/>
              </a:ext>
            </a:extLst>
          </p:cNvPr>
          <p:cNvSpPr txBox="1"/>
          <p:nvPr/>
        </p:nvSpPr>
        <p:spPr>
          <a:xfrm>
            <a:off x="1852245" y="1622318"/>
            <a:ext cx="4314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km</a:t>
            </a:r>
          </a:p>
        </p:txBody>
      </p:sp>
      <p:pic>
        <p:nvPicPr>
          <p:cNvPr id="51" name="Picture 50" descr="A map of the ocean&#10;&#10;Description automatically generated">
            <a:extLst>
              <a:ext uri="{FF2B5EF4-FFF2-40B4-BE49-F238E27FC236}">
                <a16:creationId xmlns:a16="http://schemas.microsoft.com/office/drawing/2014/main" id="{4CFBE9A8-4B3F-E35C-B5D9-6AA1D27663CF}"/>
              </a:ext>
            </a:extLst>
          </p:cNvPr>
          <p:cNvPicPr>
            <a:picLocks noChangeAspect="1"/>
          </p:cNvPicPr>
          <p:nvPr/>
        </p:nvPicPr>
        <p:blipFill rotWithShape="1">
          <a:blip r:embed="rId5"/>
          <a:srcRect l="94542" t="91681" r="-58" b="761"/>
          <a:stretch/>
        </p:blipFill>
        <p:spPr>
          <a:xfrm>
            <a:off x="2394179" y="1559366"/>
            <a:ext cx="194777" cy="273903"/>
          </a:xfrm>
          <a:prstGeom prst="rect">
            <a:avLst/>
          </a:prstGeom>
        </p:spPr>
      </p:pic>
      <p:sp>
        <p:nvSpPr>
          <p:cNvPr id="55" name="TextBox 54">
            <a:extLst>
              <a:ext uri="{FF2B5EF4-FFF2-40B4-BE49-F238E27FC236}">
                <a16:creationId xmlns:a16="http://schemas.microsoft.com/office/drawing/2014/main" id="{7E54735A-4C97-0843-FE1C-BC2FE46CDB6F}"/>
              </a:ext>
            </a:extLst>
          </p:cNvPr>
          <p:cNvSpPr txBox="1"/>
          <p:nvPr/>
        </p:nvSpPr>
        <p:spPr>
          <a:xfrm>
            <a:off x="2356022" y="1398373"/>
            <a:ext cx="2718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N</a:t>
            </a:r>
            <a:endParaRPr lang="en-US">
              <a:solidFill>
                <a:srgbClr val="3F3F3F"/>
              </a:solidFill>
            </a:endParaRPr>
          </a:p>
        </p:txBody>
      </p:sp>
      <p:sp>
        <p:nvSpPr>
          <p:cNvPr id="3" name="TextBox 2">
            <a:extLst>
              <a:ext uri="{FF2B5EF4-FFF2-40B4-BE49-F238E27FC236}">
                <a16:creationId xmlns:a16="http://schemas.microsoft.com/office/drawing/2014/main" id="{925F1187-A749-C220-24A1-BE8E16A7E3AE}"/>
              </a:ext>
            </a:extLst>
          </p:cNvPr>
          <p:cNvSpPr txBox="1"/>
          <p:nvPr/>
        </p:nvSpPr>
        <p:spPr>
          <a:xfrm>
            <a:off x="320078" y="5681892"/>
            <a:ext cx="2416616" cy="276999"/>
          </a:xfrm>
          <a:prstGeom prst="rect">
            <a:avLst/>
          </a:prstGeom>
          <a:noFill/>
        </p:spPr>
        <p:txBody>
          <a:bodyPr wrap="square">
            <a:spAutoFit/>
          </a:bodyPr>
          <a:lstStyle/>
          <a:p>
            <a:r>
              <a:rPr lang="en-US" sz="1200">
                <a:solidFill>
                  <a:schemeClr val="bg1"/>
                </a:solidFill>
                <a:latin typeface="+mj-lt"/>
              </a:rPr>
              <a:t>Base map credit: Google</a:t>
            </a:r>
            <a:endParaRPr lang="en-US" sz="1200">
              <a:solidFill>
                <a:schemeClr val="bg1"/>
              </a:solidFill>
              <a:latin typeface="+mj-lt"/>
              <a:ea typeface="Calibri"/>
              <a:cs typeface="Calibri"/>
            </a:endParaRPr>
          </a:p>
        </p:txBody>
      </p:sp>
    </p:spTree>
    <p:extLst>
      <p:ext uri="{BB962C8B-B14F-4D97-AF65-F5344CB8AC3E}">
        <p14:creationId xmlns:p14="http://schemas.microsoft.com/office/powerpoint/2010/main" val="332658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798F-12FA-616C-D44B-FF73D9520B7D}"/>
              </a:ext>
            </a:extLst>
          </p:cNvPr>
          <p:cNvSpPr>
            <a:spLocks noGrp="1"/>
          </p:cNvSpPr>
          <p:nvPr>
            <p:ph type="title"/>
          </p:nvPr>
        </p:nvSpPr>
        <p:spPr/>
        <p:txBody>
          <a:bodyPr/>
          <a:lstStyle/>
          <a:p>
            <a:r>
              <a:rPr lang="en-US" sz="4000"/>
              <a:t>RESULTS – AVON SEASONAL OSCILLATION</a:t>
            </a:r>
            <a:endParaRPr lang="en-US" sz="4000" b="0">
              <a:solidFill>
                <a:srgbClr val="000000"/>
              </a:solidFill>
            </a:endParaRPr>
          </a:p>
          <a:p>
            <a:endParaRPr lang="en-US"/>
          </a:p>
        </p:txBody>
      </p:sp>
      <p:grpSp>
        <p:nvGrpSpPr>
          <p:cNvPr id="8" name="Group 7">
            <a:extLst>
              <a:ext uri="{FF2B5EF4-FFF2-40B4-BE49-F238E27FC236}">
                <a16:creationId xmlns:a16="http://schemas.microsoft.com/office/drawing/2014/main" id="{1381AF3C-1CEF-43BA-046F-6E305119A9E0}"/>
              </a:ext>
            </a:extLst>
          </p:cNvPr>
          <p:cNvGrpSpPr/>
          <p:nvPr/>
        </p:nvGrpSpPr>
        <p:grpSpPr>
          <a:xfrm>
            <a:off x="308809" y="1451560"/>
            <a:ext cx="3315649" cy="4568939"/>
            <a:chOff x="549441" y="1481639"/>
            <a:chExt cx="3215386" cy="4508781"/>
          </a:xfrm>
        </p:grpSpPr>
        <p:grpSp>
          <p:nvGrpSpPr>
            <p:cNvPr id="59" name="Group 58">
              <a:extLst>
                <a:ext uri="{FF2B5EF4-FFF2-40B4-BE49-F238E27FC236}">
                  <a16:creationId xmlns:a16="http://schemas.microsoft.com/office/drawing/2014/main" id="{A405362B-15F0-3333-13B5-DBB16DDE8199}"/>
                </a:ext>
              </a:extLst>
            </p:cNvPr>
            <p:cNvGrpSpPr/>
            <p:nvPr/>
          </p:nvGrpSpPr>
          <p:grpSpPr>
            <a:xfrm>
              <a:off x="549441" y="1481639"/>
              <a:ext cx="3215386" cy="4508781"/>
              <a:chOff x="739941" y="1481639"/>
              <a:chExt cx="3215386" cy="4508781"/>
            </a:xfrm>
          </p:grpSpPr>
          <p:pic>
            <p:nvPicPr>
              <p:cNvPr id="50" name="Picture 49" descr="A map of a beach&#10;&#10;Description automatically generated">
                <a:extLst>
                  <a:ext uri="{FF2B5EF4-FFF2-40B4-BE49-F238E27FC236}">
                    <a16:creationId xmlns:a16="http://schemas.microsoft.com/office/drawing/2014/main" id="{12A2AF86-C0F6-C6CB-5731-3788CFF7E832}"/>
                  </a:ext>
                </a:extLst>
              </p:cNvPr>
              <p:cNvPicPr>
                <a:picLocks noChangeAspect="1"/>
              </p:cNvPicPr>
              <p:nvPr/>
            </p:nvPicPr>
            <p:blipFill rotWithShape="1">
              <a:blip r:embed="rId3"/>
              <a:srcRect l="36080" t="19277" r="12918" b="25129"/>
              <a:stretch/>
            </p:blipFill>
            <p:spPr>
              <a:xfrm>
                <a:off x="739941" y="1481639"/>
                <a:ext cx="3215386" cy="4508781"/>
              </a:xfrm>
              <a:prstGeom prst="rect">
                <a:avLst/>
              </a:prstGeom>
            </p:spPr>
          </p:pic>
          <p:sp>
            <p:nvSpPr>
              <p:cNvPr id="52" name="Rectangle 51">
                <a:extLst>
                  <a:ext uri="{FF2B5EF4-FFF2-40B4-BE49-F238E27FC236}">
                    <a16:creationId xmlns:a16="http://schemas.microsoft.com/office/drawing/2014/main" id="{CC317BDC-B865-BFC5-F795-DE0BBCDE3F60}"/>
                  </a:ext>
                </a:extLst>
              </p:cNvPr>
              <p:cNvSpPr/>
              <p:nvPr/>
            </p:nvSpPr>
            <p:spPr>
              <a:xfrm>
                <a:off x="776653" y="1582615"/>
                <a:ext cx="1567962" cy="424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A map of a beach&#10;&#10;Description automatically generated">
                <a:extLst>
                  <a:ext uri="{FF2B5EF4-FFF2-40B4-BE49-F238E27FC236}">
                    <a16:creationId xmlns:a16="http://schemas.microsoft.com/office/drawing/2014/main" id="{29224D55-BB0F-1703-94B5-4660E3950256}"/>
                  </a:ext>
                </a:extLst>
              </p:cNvPr>
              <p:cNvPicPr>
                <a:picLocks noChangeAspect="1"/>
              </p:cNvPicPr>
              <p:nvPr/>
            </p:nvPicPr>
            <p:blipFill rotWithShape="1">
              <a:blip r:embed="rId3"/>
              <a:srcRect l="22638" t="5290" r="52769" b="89295"/>
              <a:stretch/>
            </p:blipFill>
            <p:spPr>
              <a:xfrm>
                <a:off x="775806" y="1633904"/>
                <a:ext cx="1105640" cy="315160"/>
              </a:xfrm>
              <a:prstGeom prst="rect">
                <a:avLst/>
              </a:prstGeom>
            </p:spPr>
          </p:pic>
          <p:sp>
            <p:nvSpPr>
              <p:cNvPr id="54" name="TextBox 53">
                <a:extLst>
                  <a:ext uri="{FF2B5EF4-FFF2-40B4-BE49-F238E27FC236}">
                    <a16:creationId xmlns:a16="http://schemas.microsoft.com/office/drawing/2014/main" id="{E8C44469-69B7-A691-AB30-AA3C76BCEA0A}"/>
                  </a:ext>
                </a:extLst>
              </p:cNvPr>
              <p:cNvSpPr txBox="1"/>
              <p:nvPr/>
            </p:nvSpPr>
            <p:spPr>
              <a:xfrm>
                <a:off x="818932" y="1633133"/>
                <a:ext cx="29285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0</a:t>
                </a:r>
                <a:endParaRPr lang="en-US" sz="1000">
                  <a:solidFill>
                    <a:srgbClr val="3F3F3F"/>
                  </a:solidFill>
                </a:endParaRPr>
              </a:p>
            </p:txBody>
          </p:sp>
          <p:sp>
            <p:nvSpPr>
              <p:cNvPr id="56" name="TextBox 55">
                <a:extLst>
                  <a:ext uri="{FF2B5EF4-FFF2-40B4-BE49-F238E27FC236}">
                    <a16:creationId xmlns:a16="http://schemas.microsoft.com/office/drawing/2014/main" id="{6C87C0C9-A5A4-5A35-569B-6540D318FDD0}"/>
                  </a:ext>
                </a:extLst>
              </p:cNvPr>
              <p:cNvSpPr txBox="1"/>
              <p:nvPr/>
            </p:nvSpPr>
            <p:spPr>
              <a:xfrm>
                <a:off x="1179878" y="1633132"/>
                <a:ext cx="47333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1.75</a:t>
                </a:r>
              </a:p>
            </p:txBody>
          </p:sp>
          <p:sp>
            <p:nvSpPr>
              <p:cNvPr id="57" name="TextBox 56">
                <a:extLst>
                  <a:ext uri="{FF2B5EF4-FFF2-40B4-BE49-F238E27FC236}">
                    <a16:creationId xmlns:a16="http://schemas.microsoft.com/office/drawing/2014/main" id="{F3A44E91-2696-7DCF-9426-D91DD8182D33}"/>
                  </a:ext>
                </a:extLst>
              </p:cNvPr>
              <p:cNvSpPr txBox="1"/>
              <p:nvPr/>
            </p:nvSpPr>
            <p:spPr>
              <a:xfrm>
                <a:off x="1651116" y="1633133"/>
                <a:ext cx="37306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3.5</a:t>
                </a:r>
              </a:p>
            </p:txBody>
          </p:sp>
          <p:sp>
            <p:nvSpPr>
              <p:cNvPr id="58" name="TextBox 57">
                <a:extLst>
                  <a:ext uri="{FF2B5EF4-FFF2-40B4-BE49-F238E27FC236}">
                    <a16:creationId xmlns:a16="http://schemas.microsoft.com/office/drawing/2014/main" id="{F8809D17-4468-8F95-6749-F83850264894}"/>
                  </a:ext>
                </a:extLst>
              </p:cNvPr>
              <p:cNvSpPr txBox="1"/>
              <p:nvPr/>
            </p:nvSpPr>
            <p:spPr>
              <a:xfrm>
                <a:off x="1941879" y="1753448"/>
                <a:ext cx="40314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Km</a:t>
                </a:r>
              </a:p>
            </p:txBody>
          </p:sp>
        </p:grpSp>
        <p:pic>
          <p:nvPicPr>
            <p:cNvPr id="61" name="Picture 60" descr="A map of the ocean&#10;&#10;Description automatically generated">
              <a:extLst>
                <a:ext uri="{FF2B5EF4-FFF2-40B4-BE49-F238E27FC236}">
                  <a16:creationId xmlns:a16="http://schemas.microsoft.com/office/drawing/2014/main" id="{0039CA4A-54DF-1A72-D727-D8C8C660423D}"/>
                </a:ext>
              </a:extLst>
            </p:cNvPr>
            <p:cNvPicPr>
              <a:picLocks noChangeAspect="1"/>
            </p:cNvPicPr>
            <p:nvPr/>
          </p:nvPicPr>
          <p:blipFill rotWithShape="1">
            <a:blip r:embed="rId4"/>
            <a:srcRect l="94542" t="91681" r="-58" b="761"/>
            <a:stretch/>
          </p:blipFill>
          <p:spPr>
            <a:xfrm>
              <a:off x="3495990" y="5554718"/>
              <a:ext cx="205074" cy="273903"/>
            </a:xfrm>
            <a:prstGeom prst="rect">
              <a:avLst/>
            </a:prstGeom>
          </p:spPr>
        </p:pic>
        <p:sp>
          <p:nvSpPr>
            <p:cNvPr id="65" name="TextBox 64">
              <a:extLst>
                <a:ext uri="{FF2B5EF4-FFF2-40B4-BE49-F238E27FC236}">
                  <a16:creationId xmlns:a16="http://schemas.microsoft.com/office/drawing/2014/main" id="{C80525B9-F44D-9D22-93AF-AF1F618A1EA8}"/>
                </a:ext>
              </a:extLst>
            </p:cNvPr>
            <p:cNvSpPr txBox="1"/>
            <p:nvPr/>
          </p:nvSpPr>
          <p:spPr>
            <a:xfrm>
              <a:off x="3494303" y="5310001"/>
              <a:ext cx="20765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N</a:t>
              </a:r>
              <a:endParaRPr lang="en-US" sz="1000">
                <a:solidFill>
                  <a:srgbClr val="3F3F3F"/>
                </a:solidFill>
              </a:endParaRPr>
            </a:p>
          </p:txBody>
        </p:sp>
      </p:grpSp>
      <p:grpSp>
        <p:nvGrpSpPr>
          <p:cNvPr id="3" name="Group 2">
            <a:extLst>
              <a:ext uri="{FF2B5EF4-FFF2-40B4-BE49-F238E27FC236}">
                <a16:creationId xmlns:a16="http://schemas.microsoft.com/office/drawing/2014/main" id="{10A6DE19-9278-061A-954D-7F2C6E15CF36}"/>
              </a:ext>
            </a:extLst>
          </p:cNvPr>
          <p:cNvGrpSpPr/>
          <p:nvPr/>
        </p:nvGrpSpPr>
        <p:grpSpPr>
          <a:xfrm>
            <a:off x="3766799" y="1451561"/>
            <a:ext cx="8006921" cy="4446456"/>
            <a:chOff x="3857035" y="1451561"/>
            <a:chExt cx="7916685" cy="4306088"/>
          </a:xfrm>
        </p:grpSpPr>
        <p:pic>
          <p:nvPicPr>
            <p:cNvPr id="6" name="Picture 5" descr="A graph of different colored lines&#10;&#10;Description automatically generated">
              <a:extLst>
                <a:ext uri="{FF2B5EF4-FFF2-40B4-BE49-F238E27FC236}">
                  <a16:creationId xmlns:a16="http://schemas.microsoft.com/office/drawing/2014/main" id="{6328C350-CA55-F984-787F-C506FA8CF367}"/>
                </a:ext>
              </a:extLst>
            </p:cNvPr>
            <p:cNvPicPr>
              <a:picLocks noChangeAspect="1"/>
            </p:cNvPicPr>
            <p:nvPr/>
          </p:nvPicPr>
          <p:blipFill rotWithShape="1">
            <a:blip r:embed="rId5"/>
            <a:srcRect l="-30" t="546" r="136" b="13696"/>
            <a:stretch/>
          </p:blipFill>
          <p:spPr>
            <a:xfrm>
              <a:off x="4184581" y="1451561"/>
              <a:ext cx="7589139" cy="4303856"/>
            </a:xfrm>
            <a:prstGeom prst="rect">
              <a:avLst/>
            </a:prstGeom>
          </p:spPr>
        </p:pic>
        <p:pic>
          <p:nvPicPr>
            <p:cNvPr id="81" name="Picture 80" descr="A graph of different colored lines&#10;&#10;Description automatically generated">
              <a:extLst>
                <a:ext uri="{FF2B5EF4-FFF2-40B4-BE49-F238E27FC236}">
                  <a16:creationId xmlns:a16="http://schemas.microsoft.com/office/drawing/2014/main" id="{613B8C65-C6DA-0B05-76DD-0491B9F59316}"/>
                </a:ext>
              </a:extLst>
            </p:cNvPr>
            <p:cNvPicPr>
              <a:picLocks noChangeAspect="1"/>
            </p:cNvPicPr>
            <p:nvPr/>
          </p:nvPicPr>
          <p:blipFill rotWithShape="1">
            <a:blip r:embed="rId5"/>
            <a:srcRect l="4261" t="88261" r="3542" b="1739"/>
            <a:stretch/>
          </p:blipFill>
          <p:spPr>
            <a:xfrm>
              <a:off x="4510734" y="5255787"/>
              <a:ext cx="7004348" cy="501862"/>
            </a:xfrm>
            <a:prstGeom prst="rect">
              <a:avLst/>
            </a:prstGeom>
          </p:spPr>
        </p:pic>
        <p:sp>
          <p:nvSpPr>
            <p:cNvPr id="5" name="Rectangle 4">
              <a:extLst>
                <a:ext uri="{FF2B5EF4-FFF2-40B4-BE49-F238E27FC236}">
                  <a16:creationId xmlns:a16="http://schemas.microsoft.com/office/drawing/2014/main" id="{13A007AB-D338-3666-8019-74A3C7814C86}"/>
                </a:ext>
              </a:extLst>
            </p:cNvPr>
            <p:cNvSpPr/>
            <p:nvPr/>
          </p:nvSpPr>
          <p:spPr>
            <a:xfrm>
              <a:off x="3860234" y="1483270"/>
              <a:ext cx="858665" cy="36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E8C5AA-73D3-E573-5174-DC03B470FC59}"/>
                </a:ext>
              </a:extLst>
            </p:cNvPr>
            <p:cNvSpPr/>
            <p:nvPr/>
          </p:nvSpPr>
          <p:spPr>
            <a:xfrm>
              <a:off x="5070029" y="5018729"/>
              <a:ext cx="6639557" cy="317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82CD46E-E05D-663A-3AF3-9C8B772BDF0A}"/>
                </a:ext>
              </a:extLst>
            </p:cNvPr>
            <p:cNvSpPr txBox="1"/>
            <p:nvPr/>
          </p:nvSpPr>
          <p:spPr>
            <a:xfrm>
              <a:off x="5067903" y="5024443"/>
              <a:ext cx="670340" cy="350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2014</a:t>
              </a:r>
            </a:p>
          </p:txBody>
        </p:sp>
        <p:sp>
          <p:nvSpPr>
            <p:cNvPr id="29" name="TextBox 28">
              <a:extLst>
                <a:ext uri="{FF2B5EF4-FFF2-40B4-BE49-F238E27FC236}">
                  <a16:creationId xmlns:a16="http://schemas.microsoft.com/office/drawing/2014/main" id="{61521559-DAAD-E789-6660-4316AB954FCC}"/>
                </a:ext>
              </a:extLst>
            </p:cNvPr>
            <p:cNvSpPr txBox="1"/>
            <p:nvPr/>
          </p:nvSpPr>
          <p:spPr>
            <a:xfrm>
              <a:off x="5991482" y="5024443"/>
              <a:ext cx="670340" cy="350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2015</a:t>
              </a:r>
            </a:p>
          </p:txBody>
        </p:sp>
        <p:sp>
          <p:nvSpPr>
            <p:cNvPr id="30" name="TextBox 29">
              <a:extLst>
                <a:ext uri="{FF2B5EF4-FFF2-40B4-BE49-F238E27FC236}">
                  <a16:creationId xmlns:a16="http://schemas.microsoft.com/office/drawing/2014/main" id="{42E2CC45-E178-7E18-1492-4C0A87617D03}"/>
                </a:ext>
              </a:extLst>
            </p:cNvPr>
            <p:cNvSpPr txBox="1"/>
            <p:nvPr/>
          </p:nvSpPr>
          <p:spPr>
            <a:xfrm>
              <a:off x="6915062" y="5024443"/>
              <a:ext cx="670340" cy="350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2016</a:t>
              </a:r>
            </a:p>
          </p:txBody>
        </p:sp>
        <p:sp>
          <p:nvSpPr>
            <p:cNvPr id="31" name="TextBox 30">
              <a:extLst>
                <a:ext uri="{FF2B5EF4-FFF2-40B4-BE49-F238E27FC236}">
                  <a16:creationId xmlns:a16="http://schemas.microsoft.com/office/drawing/2014/main" id="{35B90247-F817-F253-E9E6-22E04523212B}"/>
                </a:ext>
              </a:extLst>
            </p:cNvPr>
            <p:cNvSpPr txBox="1"/>
            <p:nvPr/>
          </p:nvSpPr>
          <p:spPr>
            <a:xfrm>
              <a:off x="7870562" y="5013018"/>
              <a:ext cx="670340" cy="350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2018</a:t>
              </a:r>
            </a:p>
          </p:txBody>
        </p:sp>
        <p:sp>
          <p:nvSpPr>
            <p:cNvPr id="32" name="TextBox 31">
              <a:extLst>
                <a:ext uri="{FF2B5EF4-FFF2-40B4-BE49-F238E27FC236}">
                  <a16:creationId xmlns:a16="http://schemas.microsoft.com/office/drawing/2014/main" id="{F24D80DD-B36A-0EC8-1287-F4922A3D0660}"/>
                </a:ext>
              </a:extLst>
            </p:cNvPr>
            <p:cNvSpPr txBox="1"/>
            <p:nvPr/>
          </p:nvSpPr>
          <p:spPr>
            <a:xfrm>
              <a:off x="8823934" y="5013018"/>
              <a:ext cx="670340" cy="350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2020</a:t>
              </a:r>
            </a:p>
          </p:txBody>
        </p:sp>
        <p:sp>
          <p:nvSpPr>
            <p:cNvPr id="33" name="TextBox 32">
              <a:extLst>
                <a:ext uri="{FF2B5EF4-FFF2-40B4-BE49-F238E27FC236}">
                  <a16:creationId xmlns:a16="http://schemas.microsoft.com/office/drawing/2014/main" id="{A34B600B-4895-7717-57BD-23273B8760D1}"/>
                </a:ext>
              </a:extLst>
            </p:cNvPr>
            <p:cNvSpPr txBox="1"/>
            <p:nvPr/>
          </p:nvSpPr>
          <p:spPr>
            <a:xfrm>
              <a:off x="9781562" y="5013018"/>
              <a:ext cx="670340" cy="350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2022</a:t>
              </a:r>
            </a:p>
          </p:txBody>
        </p:sp>
        <p:sp>
          <p:nvSpPr>
            <p:cNvPr id="34" name="TextBox 33">
              <a:extLst>
                <a:ext uri="{FF2B5EF4-FFF2-40B4-BE49-F238E27FC236}">
                  <a16:creationId xmlns:a16="http://schemas.microsoft.com/office/drawing/2014/main" id="{FC03AF11-BCF7-3066-4BB2-92E2EA0716C8}"/>
                </a:ext>
              </a:extLst>
            </p:cNvPr>
            <p:cNvSpPr txBox="1"/>
            <p:nvPr/>
          </p:nvSpPr>
          <p:spPr>
            <a:xfrm>
              <a:off x="10739190" y="5013018"/>
              <a:ext cx="670340" cy="350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2023</a:t>
              </a:r>
            </a:p>
          </p:txBody>
        </p:sp>
        <p:sp>
          <p:nvSpPr>
            <p:cNvPr id="36" name="TextBox 35">
              <a:extLst>
                <a:ext uri="{FF2B5EF4-FFF2-40B4-BE49-F238E27FC236}">
                  <a16:creationId xmlns:a16="http://schemas.microsoft.com/office/drawing/2014/main" id="{4CD1198B-DE43-F84F-DBA1-B737E98BFDB3}"/>
                </a:ext>
              </a:extLst>
            </p:cNvPr>
            <p:cNvSpPr txBox="1"/>
            <p:nvPr/>
          </p:nvSpPr>
          <p:spPr>
            <a:xfrm>
              <a:off x="4248599" y="2088475"/>
              <a:ext cx="532016" cy="362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900</a:t>
              </a:r>
            </a:p>
          </p:txBody>
        </p:sp>
        <p:sp>
          <p:nvSpPr>
            <p:cNvPr id="37" name="TextBox 36">
              <a:extLst>
                <a:ext uri="{FF2B5EF4-FFF2-40B4-BE49-F238E27FC236}">
                  <a16:creationId xmlns:a16="http://schemas.microsoft.com/office/drawing/2014/main" id="{150A6131-9CDD-91F8-CB03-AA9FBD8847DF}"/>
                </a:ext>
              </a:extLst>
            </p:cNvPr>
            <p:cNvSpPr txBox="1"/>
            <p:nvPr/>
          </p:nvSpPr>
          <p:spPr>
            <a:xfrm>
              <a:off x="4248598" y="2751066"/>
              <a:ext cx="532016" cy="362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850</a:t>
              </a:r>
            </a:p>
          </p:txBody>
        </p:sp>
        <p:sp>
          <p:nvSpPr>
            <p:cNvPr id="38" name="TextBox 37">
              <a:extLst>
                <a:ext uri="{FF2B5EF4-FFF2-40B4-BE49-F238E27FC236}">
                  <a16:creationId xmlns:a16="http://schemas.microsoft.com/office/drawing/2014/main" id="{EC930B45-29D0-71E3-5A93-1A044F548AE7}"/>
                </a:ext>
              </a:extLst>
            </p:cNvPr>
            <p:cNvSpPr txBox="1"/>
            <p:nvPr/>
          </p:nvSpPr>
          <p:spPr>
            <a:xfrm>
              <a:off x="4248599" y="3413659"/>
              <a:ext cx="532016" cy="362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800</a:t>
              </a:r>
            </a:p>
          </p:txBody>
        </p:sp>
        <p:sp>
          <p:nvSpPr>
            <p:cNvPr id="39" name="TextBox 38">
              <a:extLst>
                <a:ext uri="{FF2B5EF4-FFF2-40B4-BE49-F238E27FC236}">
                  <a16:creationId xmlns:a16="http://schemas.microsoft.com/office/drawing/2014/main" id="{DB960241-7ABB-87BB-3088-38952A969009}"/>
                </a:ext>
              </a:extLst>
            </p:cNvPr>
            <p:cNvSpPr txBox="1"/>
            <p:nvPr/>
          </p:nvSpPr>
          <p:spPr>
            <a:xfrm>
              <a:off x="4248598" y="4076250"/>
              <a:ext cx="532016" cy="362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750</a:t>
              </a:r>
            </a:p>
          </p:txBody>
        </p:sp>
        <p:sp>
          <p:nvSpPr>
            <p:cNvPr id="40" name="TextBox 39">
              <a:extLst>
                <a:ext uri="{FF2B5EF4-FFF2-40B4-BE49-F238E27FC236}">
                  <a16:creationId xmlns:a16="http://schemas.microsoft.com/office/drawing/2014/main" id="{DC840207-8D58-15BD-07E6-D0B930A8E650}"/>
                </a:ext>
              </a:extLst>
            </p:cNvPr>
            <p:cNvSpPr txBox="1"/>
            <p:nvPr/>
          </p:nvSpPr>
          <p:spPr>
            <a:xfrm>
              <a:off x="4248599" y="4750266"/>
              <a:ext cx="532016" cy="362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700</a:t>
              </a:r>
            </a:p>
          </p:txBody>
        </p:sp>
        <p:sp>
          <p:nvSpPr>
            <p:cNvPr id="42" name="TextBox 41">
              <a:extLst>
                <a:ext uri="{FF2B5EF4-FFF2-40B4-BE49-F238E27FC236}">
                  <a16:creationId xmlns:a16="http://schemas.microsoft.com/office/drawing/2014/main" id="{ED6BAF1E-244D-8865-6509-8DA54C33971E}"/>
                </a:ext>
              </a:extLst>
            </p:cNvPr>
            <p:cNvSpPr txBox="1"/>
            <p:nvPr/>
          </p:nvSpPr>
          <p:spPr>
            <a:xfrm>
              <a:off x="5143899" y="5397133"/>
              <a:ext cx="1117232" cy="22354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South Winter</a:t>
              </a:r>
            </a:p>
          </p:txBody>
        </p:sp>
        <p:sp>
          <p:nvSpPr>
            <p:cNvPr id="46" name="TextBox 45">
              <a:extLst>
                <a:ext uri="{FF2B5EF4-FFF2-40B4-BE49-F238E27FC236}">
                  <a16:creationId xmlns:a16="http://schemas.microsoft.com/office/drawing/2014/main" id="{8C97B2EF-8B11-AF34-1586-06E9B3AD0346}"/>
                </a:ext>
              </a:extLst>
            </p:cNvPr>
            <p:cNvSpPr txBox="1"/>
            <p:nvPr/>
          </p:nvSpPr>
          <p:spPr>
            <a:xfrm>
              <a:off x="10147303" y="5397132"/>
              <a:ext cx="1234275" cy="22354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North Summer</a:t>
              </a:r>
            </a:p>
          </p:txBody>
        </p:sp>
        <p:sp>
          <p:nvSpPr>
            <p:cNvPr id="48" name="TextBox 47">
              <a:extLst>
                <a:ext uri="{FF2B5EF4-FFF2-40B4-BE49-F238E27FC236}">
                  <a16:creationId xmlns:a16="http://schemas.microsoft.com/office/drawing/2014/main" id="{2F9C6011-72E9-98C6-C66C-A7CA0EF681B5}"/>
                </a:ext>
              </a:extLst>
            </p:cNvPr>
            <p:cNvSpPr txBox="1"/>
            <p:nvPr/>
          </p:nvSpPr>
          <p:spPr>
            <a:xfrm rot="16200000">
              <a:off x="2556522" y="3391309"/>
              <a:ext cx="2927651" cy="326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Effective Water Length (m)</a:t>
              </a:r>
              <a:endParaRPr lang="en-US">
                <a:solidFill>
                  <a:srgbClr val="3F3F3F"/>
                </a:solidFill>
              </a:endParaRPr>
            </a:p>
          </p:txBody>
        </p:sp>
        <p:sp>
          <p:nvSpPr>
            <p:cNvPr id="53" name="Rectangle 52">
              <a:extLst>
                <a:ext uri="{FF2B5EF4-FFF2-40B4-BE49-F238E27FC236}">
                  <a16:creationId xmlns:a16="http://schemas.microsoft.com/office/drawing/2014/main" id="{13A007AB-D338-3666-8019-74A3C7814C86}"/>
                </a:ext>
              </a:extLst>
            </p:cNvPr>
            <p:cNvSpPr/>
            <p:nvPr/>
          </p:nvSpPr>
          <p:spPr>
            <a:xfrm>
              <a:off x="3860233" y="1537834"/>
              <a:ext cx="858665" cy="36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ectangle 54">
              <a:extLst>
                <a:ext uri="{FF2B5EF4-FFF2-40B4-BE49-F238E27FC236}">
                  <a16:creationId xmlns:a16="http://schemas.microsoft.com/office/drawing/2014/main" id="{53E8C5AA-73D3-E573-5174-DC03B470FC59}"/>
                </a:ext>
              </a:extLst>
            </p:cNvPr>
            <p:cNvSpPr/>
            <p:nvPr/>
          </p:nvSpPr>
          <p:spPr>
            <a:xfrm>
              <a:off x="5070028" y="5073293"/>
              <a:ext cx="6639557" cy="317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TextBox 26">
              <a:extLst>
                <a:ext uri="{FF2B5EF4-FFF2-40B4-BE49-F238E27FC236}">
                  <a16:creationId xmlns:a16="http://schemas.microsoft.com/office/drawing/2014/main" id="{082CD46E-E05D-663A-3AF3-9C8B772BDF0A}"/>
                </a:ext>
              </a:extLst>
            </p:cNvPr>
            <p:cNvSpPr txBox="1"/>
            <p:nvPr/>
          </p:nvSpPr>
          <p:spPr>
            <a:xfrm>
              <a:off x="5057876" y="4948665"/>
              <a:ext cx="670340"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2014</a:t>
              </a:r>
            </a:p>
          </p:txBody>
        </p:sp>
        <p:sp>
          <p:nvSpPr>
            <p:cNvPr id="62" name="TextBox 28">
              <a:extLst>
                <a:ext uri="{FF2B5EF4-FFF2-40B4-BE49-F238E27FC236}">
                  <a16:creationId xmlns:a16="http://schemas.microsoft.com/office/drawing/2014/main" id="{61521559-DAAD-E789-6660-4316AB954FCC}"/>
                </a:ext>
              </a:extLst>
            </p:cNvPr>
            <p:cNvSpPr txBox="1"/>
            <p:nvPr/>
          </p:nvSpPr>
          <p:spPr>
            <a:xfrm>
              <a:off x="5991481" y="4948665"/>
              <a:ext cx="670340"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2015</a:t>
              </a:r>
            </a:p>
          </p:txBody>
        </p:sp>
        <p:sp>
          <p:nvSpPr>
            <p:cNvPr id="63" name="TextBox 29">
              <a:extLst>
                <a:ext uri="{FF2B5EF4-FFF2-40B4-BE49-F238E27FC236}">
                  <a16:creationId xmlns:a16="http://schemas.microsoft.com/office/drawing/2014/main" id="{42E2CC45-E178-7E18-1492-4C0A87617D03}"/>
                </a:ext>
              </a:extLst>
            </p:cNvPr>
            <p:cNvSpPr txBox="1"/>
            <p:nvPr/>
          </p:nvSpPr>
          <p:spPr>
            <a:xfrm>
              <a:off x="6915061" y="4948665"/>
              <a:ext cx="670340"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2016</a:t>
              </a:r>
            </a:p>
          </p:txBody>
        </p:sp>
        <p:sp>
          <p:nvSpPr>
            <p:cNvPr id="64" name="TextBox 30">
              <a:extLst>
                <a:ext uri="{FF2B5EF4-FFF2-40B4-BE49-F238E27FC236}">
                  <a16:creationId xmlns:a16="http://schemas.microsoft.com/office/drawing/2014/main" id="{35B90247-F817-F253-E9E6-22E04523212B}"/>
                </a:ext>
              </a:extLst>
            </p:cNvPr>
            <p:cNvSpPr txBox="1"/>
            <p:nvPr/>
          </p:nvSpPr>
          <p:spPr>
            <a:xfrm>
              <a:off x="7870561" y="4947266"/>
              <a:ext cx="670340"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2018</a:t>
              </a:r>
            </a:p>
          </p:txBody>
        </p:sp>
        <p:sp>
          <p:nvSpPr>
            <p:cNvPr id="66" name="TextBox 31">
              <a:extLst>
                <a:ext uri="{FF2B5EF4-FFF2-40B4-BE49-F238E27FC236}">
                  <a16:creationId xmlns:a16="http://schemas.microsoft.com/office/drawing/2014/main" id="{F24D80DD-B36A-0EC8-1287-F4922A3D0660}"/>
                </a:ext>
              </a:extLst>
            </p:cNvPr>
            <p:cNvSpPr txBox="1"/>
            <p:nvPr/>
          </p:nvSpPr>
          <p:spPr>
            <a:xfrm>
              <a:off x="8843986" y="4947266"/>
              <a:ext cx="670340"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2020</a:t>
              </a:r>
            </a:p>
          </p:txBody>
        </p:sp>
        <p:sp>
          <p:nvSpPr>
            <p:cNvPr id="67" name="TextBox 32">
              <a:extLst>
                <a:ext uri="{FF2B5EF4-FFF2-40B4-BE49-F238E27FC236}">
                  <a16:creationId xmlns:a16="http://schemas.microsoft.com/office/drawing/2014/main" id="{A34B600B-4895-7717-57BD-23273B8760D1}"/>
                </a:ext>
              </a:extLst>
            </p:cNvPr>
            <p:cNvSpPr txBox="1"/>
            <p:nvPr/>
          </p:nvSpPr>
          <p:spPr>
            <a:xfrm>
              <a:off x="9781561" y="4947267"/>
              <a:ext cx="670340"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2022</a:t>
              </a:r>
            </a:p>
          </p:txBody>
        </p:sp>
        <p:sp>
          <p:nvSpPr>
            <p:cNvPr id="68" name="TextBox 33">
              <a:extLst>
                <a:ext uri="{FF2B5EF4-FFF2-40B4-BE49-F238E27FC236}">
                  <a16:creationId xmlns:a16="http://schemas.microsoft.com/office/drawing/2014/main" id="{FC03AF11-BCF7-3066-4BB2-92E2EA0716C8}"/>
                </a:ext>
              </a:extLst>
            </p:cNvPr>
            <p:cNvSpPr txBox="1"/>
            <p:nvPr/>
          </p:nvSpPr>
          <p:spPr>
            <a:xfrm>
              <a:off x="10709110" y="4947266"/>
              <a:ext cx="670340"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2023</a:t>
              </a:r>
            </a:p>
          </p:txBody>
        </p:sp>
        <p:sp>
          <p:nvSpPr>
            <p:cNvPr id="69" name="TextBox 34">
              <a:extLst>
                <a:ext uri="{FF2B5EF4-FFF2-40B4-BE49-F238E27FC236}">
                  <a16:creationId xmlns:a16="http://schemas.microsoft.com/office/drawing/2014/main" id="{26385D3C-FABF-B1BF-00E6-DBC52FF91867}"/>
                </a:ext>
              </a:extLst>
            </p:cNvPr>
            <p:cNvSpPr txBox="1"/>
            <p:nvPr/>
          </p:nvSpPr>
          <p:spPr>
            <a:xfrm>
              <a:off x="4248598" y="1480448"/>
              <a:ext cx="532016"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950</a:t>
              </a:r>
            </a:p>
          </p:txBody>
        </p:sp>
        <p:sp>
          <p:nvSpPr>
            <p:cNvPr id="70" name="TextBox 35">
              <a:extLst>
                <a:ext uri="{FF2B5EF4-FFF2-40B4-BE49-F238E27FC236}">
                  <a16:creationId xmlns:a16="http://schemas.microsoft.com/office/drawing/2014/main" id="{4CD1198B-DE43-F84F-DBA1-B737E98BFDB3}"/>
                </a:ext>
              </a:extLst>
            </p:cNvPr>
            <p:cNvSpPr txBox="1"/>
            <p:nvPr/>
          </p:nvSpPr>
          <p:spPr>
            <a:xfrm>
              <a:off x="4248598" y="2143039"/>
              <a:ext cx="532016"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900</a:t>
              </a:r>
            </a:p>
          </p:txBody>
        </p:sp>
        <p:sp>
          <p:nvSpPr>
            <p:cNvPr id="71" name="TextBox 36">
              <a:extLst>
                <a:ext uri="{FF2B5EF4-FFF2-40B4-BE49-F238E27FC236}">
                  <a16:creationId xmlns:a16="http://schemas.microsoft.com/office/drawing/2014/main" id="{150A6131-9CDD-91F8-CB03-AA9FBD8847DF}"/>
                </a:ext>
              </a:extLst>
            </p:cNvPr>
            <p:cNvSpPr txBox="1"/>
            <p:nvPr/>
          </p:nvSpPr>
          <p:spPr>
            <a:xfrm>
              <a:off x="4248597" y="2805631"/>
              <a:ext cx="532016"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850</a:t>
              </a:r>
            </a:p>
          </p:txBody>
        </p:sp>
        <p:sp>
          <p:nvSpPr>
            <p:cNvPr id="72" name="TextBox 37">
              <a:extLst>
                <a:ext uri="{FF2B5EF4-FFF2-40B4-BE49-F238E27FC236}">
                  <a16:creationId xmlns:a16="http://schemas.microsoft.com/office/drawing/2014/main" id="{EC930B45-29D0-71E3-5A93-1A044F548AE7}"/>
                </a:ext>
              </a:extLst>
            </p:cNvPr>
            <p:cNvSpPr txBox="1"/>
            <p:nvPr/>
          </p:nvSpPr>
          <p:spPr>
            <a:xfrm>
              <a:off x="4248598" y="3468224"/>
              <a:ext cx="532016"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800</a:t>
              </a:r>
            </a:p>
          </p:txBody>
        </p:sp>
        <p:sp>
          <p:nvSpPr>
            <p:cNvPr id="73" name="TextBox 38">
              <a:extLst>
                <a:ext uri="{FF2B5EF4-FFF2-40B4-BE49-F238E27FC236}">
                  <a16:creationId xmlns:a16="http://schemas.microsoft.com/office/drawing/2014/main" id="{DB960241-7ABB-87BB-3088-38952A969009}"/>
                </a:ext>
              </a:extLst>
            </p:cNvPr>
            <p:cNvSpPr txBox="1"/>
            <p:nvPr/>
          </p:nvSpPr>
          <p:spPr>
            <a:xfrm>
              <a:off x="4248597" y="4130814"/>
              <a:ext cx="532016"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750</a:t>
              </a:r>
            </a:p>
          </p:txBody>
        </p:sp>
        <p:sp>
          <p:nvSpPr>
            <p:cNvPr id="74" name="TextBox 39">
              <a:extLst>
                <a:ext uri="{FF2B5EF4-FFF2-40B4-BE49-F238E27FC236}">
                  <a16:creationId xmlns:a16="http://schemas.microsoft.com/office/drawing/2014/main" id="{DC840207-8D58-15BD-07E6-D0B930A8E650}"/>
                </a:ext>
              </a:extLst>
            </p:cNvPr>
            <p:cNvSpPr txBox="1"/>
            <p:nvPr/>
          </p:nvSpPr>
          <p:spPr>
            <a:xfrm>
              <a:off x="4248598" y="4804831"/>
              <a:ext cx="532016" cy="2980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rPr>
                <a:t>700</a:t>
              </a:r>
            </a:p>
          </p:txBody>
        </p:sp>
        <p:sp>
          <p:nvSpPr>
            <p:cNvPr id="79" name="TextBox 47">
              <a:extLst>
                <a:ext uri="{FF2B5EF4-FFF2-40B4-BE49-F238E27FC236}">
                  <a16:creationId xmlns:a16="http://schemas.microsoft.com/office/drawing/2014/main" id="{2F9C6011-72E9-98C6-C66C-A7CA0EF681B5}"/>
                </a:ext>
              </a:extLst>
            </p:cNvPr>
            <p:cNvSpPr txBox="1"/>
            <p:nvPr/>
          </p:nvSpPr>
          <p:spPr>
            <a:xfrm rot="16200000">
              <a:off x="2556521" y="3457032"/>
              <a:ext cx="2927651" cy="3043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3F3F3F"/>
                  </a:solidFill>
                  <a:latin typeface="Century Gothic"/>
                </a:rPr>
                <a:t>Effective Water Length (m)</a:t>
              </a:r>
              <a:endParaRPr lang="en-US">
                <a:solidFill>
                  <a:srgbClr val="3F3F3F"/>
                </a:solidFill>
              </a:endParaRPr>
            </a:p>
          </p:txBody>
        </p:sp>
        <p:sp>
          <p:nvSpPr>
            <p:cNvPr id="43" name="TextBox 14">
              <a:extLst>
                <a:ext uri="{FF2B5EF4-FFF2-40B4-BE49-F238E27FC236}">
                  <a16:creationId xmlns:a16="http://schemas.microsoft.com/office/drawing/2014/main" id="{09900370-22F9-7E1F-98F6-88BD4B11DE40}"/>
                </a:ext>
              </a:extLst>
            </p:cNvPr>
            <p:cNvSpPr txBox="1"/>
            <p:nvPr/>
          </p:nvSpPr>
          <p:spPr>
            <a:xfrm>
              <a:off x="6800323" y="5176325"/>
              <a:ext cx="2692368"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3F3F3F"/>
                  </a:solidFill>
                  <a:latin typeface="Century Gothic"/>
                </a:rPr>
                <a:t>Year</a:t>
              </a:r>
              <a:endParaRPr lang="en-US">
                <a:solidFill>
                  <a:srgbClr val="3F3F3F"/>
                </a:solidFill>
              </a:endParaRPr>
            </a:p>
          </p:txBody>
        </p:sp>
        <p:sp>
          <p:nvSpPr>
            <p:cNvPr id="44" name="TextBox 43">
              <a:extLst>
                <a:ext uri="{FF2B5EF4-FFF2-40B4-BE49-F238E27FC236}">
                  <a16:creationId xmlns:a16="http://schemas.microsoft.com/office/drawing/2014/main" id="{70E36201-61A8-DD63-9AF3-1BA630D52336}"/>
                </a:ext>
              </a:extLst>
            </p:cNvPr>
            <p:cNvSpPr txBox="1"/>
            <p:nvPr/>
          </p:nvSpPr>
          <p:spPr>
            <a:xfrm>
              <a:off x="6804401" y="5397132"/>
              <a:ext cx="1064031" cy="22354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North Winter</a:t>
              </a:r>
            </a:p>
          </p:txBody>
        </p:sp>
        <p:sp>
          <p:nvSpPr>
            <p:cNvPr id="45" name="TextBox 44">
              <a:extLst>
                <a:ext uri="{FF2B5EF4-FFF2-40B4-BE49-F238E27FC236}">
                  <a16:creationId xmlns:a16="http://schemas.microsoft.com/office/drawing/2014/main" id="{7D4C7A96-7707-5487-E656-EC1B48D96F0E}"/>
                </a:ext>
              </a:extLst>
            </p:cNvPr>
            <p:cNvSpPr txBox="1"/>
            <p:nvPr/>
          </p:nvSpPr>
          <p:spPr>
            <a:xfrm>
              <a:off x="8431756" y="5397133"/>
              <a:ext cx="1181074" cy="22354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South Summer</a:t>
              </a:r>
            </a:p>
          </p:txBody>
        </p:sp>
      </p:grpSp>
      <p:sp>
        <p:nvSpPr>
          <p:cNvPr id="7" name="TextBox 6">
            <a:extLst>
              <a:ext uri="{FF2B5EF4-FFF2-40B4-BE49-F238E27FC236}">
                <a16:creationId xmlns:a16="http://schemas.microsoft.com/office/drawing/2014/main" id="{A5C54C08-A1A2-FD24-CCE5-6E3DBB1DA337}"/>
              </a:ext>
            </a:extLst>
          </p:cNvPr>
          <p:cNvSpPr txBox="1"/>
          <p:nvPr/>
        </p:nvSpPr>
        <p:spPr>
          <a:xfrm>
            <a:off x="1609588" y="5786809"/>
            <a:ext cx="2416616" cy="276999"/>
          </a:xfrm>
          <a:prstGeom prst="rect">
            <a:avLst/>
          </a:prstGeom>
          <a:noFill/>
        </p:spPr>
        <p:txBody>
          <a:bodyPr wrap="square">
            <a:spAutoFit/>
          </a:bodyPr>
          <a:lstStyle/>
          <a:p>
            <a:r>
              <a:rPr lang="en-US" sz="1200">
                <a:solidFill>
                  <a:schemeClr val="bg1"/>
                </a:solidFill>
                <a:latin typeface="+mj-lt"/>
              </a:rPr>
              <a:t>Base map credit: Google</a:t>
            </a:r>
            <a:endParaRPr lang="en-US" sz="1200">
              <a:solidFill>
                <a:schemeClr val="bg1"/>
              </a:solidFill>
              <a:latin typeface="+mj-lt"/>
              <a:ea typeface="Calibri"/>
              <a:cs typeface="Calibri"/>
            </a:endParaRPr>
          </a:p>
        </p:txBody>
      </p:sp>
    </p:spTree>
    <p:extLst>
      <p:ext uri="{BB962C8B-B14F-4D97-AF65-F5344CB8AC3E}">
        <p14:creationId xmlns:p14="http://schemas.microsoft.com/office/powerpoint/2010/main" val="279858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n island&#10;&#10;Description automatically generated">
            <a:extLst>
              <a:ext uri="{FF2B5EF4-FFF2-40B4-BE49-F238E27FC236}">
                <a16:creationId xmlns:a16="http://schemas.microsoft.com/office/drawing/2014/main" id="{E68F49B7-7C70-F096-CE54-E614CF5E17DC}"/>
              </a:ext>
            </a:extLst>
          </p:cNvPr>
          <p:cNvPicPr>
            <a:picLocks noChangeAspect="1"/>
          </p:cNvPicPr>
          <p:nvPr/>
        </p:nvPicPr>
        <p:blipFill rotWithShape="1">
          <a:blip r:embed="rId3">
            <a:alphaModFix/>
          </a:blip>
          <a:srcRect l="17448" t="181" r="19271" b="8457"/>
          <a:stretch/>
        </p:blipFill>
        <p:spPr>
          <a:xfrm>
            <a:off x="319204" y="1902294"/>
            <a:ext cx="5110525" cy="3584919"/>
          </a:xfrm>
          <a:prstGeom prst="rect">
            <a:avLst/>
          </a:prstGeom>
        </p:spPr>
      </p:pic>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a:t>RESULTS – BUXTON SEASONAL OSCILLATION</a:t>
            </a:r>
          </a:p>
        </p:txBody>
      </p:sp>
      <p:sp>
        <p:nvSpPr>
          <p:cNvPr id="31" name="TextBox 30">
            <a:extLst>
              <a:ext uri="{FF2B5EF4-FFF2-40B4-BE49-F238E27FC236}">
                <a16:creationId xmlns:a16="http://schemas.microsoft.com/office/drawing/2014/main" id="{5ED4D52A-B1F5-417E-24C0-2E8CBBE0F824}"/>
              </a:ext>
            </a:extLst>
          </p:cNvPr>
          <p:cNvSpPr txBox="1"/>
          <p:nvPr/>
        </p:nvSpPr>
        <p:spPr>
          <a:xfrm>
            <a:off x="1676649" y="295908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04040"/>
                </a:solidFill>
                <a:latin typeface="Century Gothic"/>
              </a:rPr>
              <a:t>5</a:t>
            </a:r>
            <a:endParaRPr lang="en-US"/>
          </a:p>
        </p:txBody>
      </p:sp>
      <p:sp>
        <p:nvSpPr>
          <p:cNvPr id="33" name="TextBox 32">
            <a:extLst>
              <a:ext uri="{FF2B5EF4-FFF2-40B4-BE49-F238E27FC236}">
                <a16:creationId xmlns:a16="http://schemas.microsoft.com/office/drawing/2014/main" id="{9B5E2A8E-3F87-C81E-6CD3-81EE0F26F910}"/>
              </a:ext>
            </a:extLst>
          </p:cNvPr>
          <p:cNvSpPr txBox="1"/>
          <p:nvPr/>
        </p:nvSpPr>
        <p:spPr>
          <a:xfrm>
            <a:off x="1927170" y="308434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04040"/>
                </a:solidFill>
                <a:latin typeface="Century Gothic"/>
              </a:rPr>
              <a:t>Km</a:t>
            </a:r>
            <a:endParaRPr lang="en-US"/>
          </a:p>
        </p:txBody>
      </p:sp>
      <p:sp>
        <p:nvSpPr>
          <p:cNvPr id="35" name="TextBox 34">
            <a:extLst>
              <a:ext uri="{FF2B5EF4-FFF2-40B4-BE49-F238E27FC236}">
                <a16:creationId xmlns:a16="http://schemas.microsoft.com/office/drawing/2014/main" id="{01965765-DA3D-5D33-B3D9-4E37A9A8759B}"/>
              </a:ext>
            </a:extLst>
          </p:cNvPr>
          <p:cNvSpPr txBox="1"/>
          <p:nvPr/>
        </p:nvSpPr>
        <p:spPr>
          <a:xfrm>
            <a:off x="945964" y="295908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04040"/>
                </a:solidFill>
                <a:latin typeface="Century Gothic"/>
              </a:rPr>
              <a:t>2.5</a:t>
            </a:r>
            <a:endParaRPr lang="en-US"/>
          </a:p>
        </p:txBody>
      </p:sp>
      <p:sp>
        <p:nvSpPr>
          <p:cNvPr id="84" name="TextBox 83">
            <a:extLst>
              <a:ext uri="{FF2B5EF4-FFF2-40B4-BE49-F238E27FC236}">
                <a16:creationId xmlns:a16="http://schemas.microsoft.com/office/drawing/2014/main" id="{6F87AE2D-85C2-3D2B-83DE-B0D1CFE330AF}"/>
              </a:ext>
            </a:extLst>
          </p:cNvPr>
          <p:cNvSpPr txBox="1"/>
          <p:nvPr/>
        </p:nvSpPr>
        <p:spPr>
          <a:xfrm>
            <a:off x="215279" y="295908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04040"/>
                </a:solidFill>
                <a:latin typeface="Century Gothic"/>
              </a:rPr>
              <a:t>0</a:t>
            </a:r>
            <a:endParaRPr lang="en-US"/>
          </a:p>
        </p:txBody>
      </p:sp>
      <p:sp>
        <p:nvSpPr>
          <p:cNvPr id="9" name="Rectangle 8">
            <a:extLst>
              <a:ext uri="{FF2B5EF4-FFF2-40B4-BE49-F238E27FC236}">
                <a16:creationId xmlns:a16="http://schemas.microsoft.com/office/drawing/2014/main" id="{8C63B410-DCB6-09C6-C2A5-37408D9794D7}"/>
              </a:ext>
            </a:extLst>
          </p:cNvPr>
          <p:cNvSpPr/>
          <p:nvPr/>
        </p:nvSpPr>
        <p:spPr>
          <a:xfrm>
            <a:off x="110789" y="1596426"/>
            <a:ext cx="2566059" cy="7945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26613D-080B-1FBC-5B0D-CB643196FBC3}"/>
              </a:ext>
            </a:extLst>
          </p:cNvPr>
          <p:cNvSpPr txBox="1"/>
          <p:nvPr/>
        </p:nvSpPr>
        <p:spPr>
          <a:xfrm>
            <a:off x="1711809" y="1942533"/>
            <a:ext cx="221279" cy="2516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5</a:t>
            </a:r>
            <a:endParaRPr lang="en-US"/>
          </a:p>
        </p:txBody>
      </p:sp>
      <p:sp>
        <p:nvSpPr>
          <p:cNvPr id="13" name="TextBox 12">
            <a:extLst>
              <a:ext uri="{FF2B5EF4-FFF2-40B4-BE49-F238E27FC236}">
                <a16:creationId xmlns:a16="http://schemas.microsoft.com/office/drawing/2014/main" id="{3116BEB1-A726-D669-26D8-D3D37D7914C8}"/>
              </a:ext>
            </a:extLst>
          </p:cNvPr>
          <p:cNvSpPr txBox="1"/>
          <p:nvPr/>
        </p:nvSpPr>
        <p:spPr>
          <a:xfrm>
            <a:off x="251077" y="1942533"/>
            <a:ext cx="311121" cy="2516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0</a:t>
            </a:r>
            <a:endParaRPr lang="en-US" sz="1000">
              <a:solidFill>
                <a:srgbClr val="3F3F3F"/>
              </a:solidFill>
            </a:endParaRPr>
          </a:p>
        </p:txBody>
      </p:sp>
      <p:sp>
        <p:nvSpPr>
          <p:cNvPr id="16" name="TextBox 15">
            <a:extLst>
              <a:ext uri="{FF2B5EF4-FFF2-40B4-BE49-F238E27FC236}">
                <a16:creationId xmlns:a16="http://schemas.microsoft.com/office/drawing/2014/main" id="{00BFDE1A-9743-4360-51C6-659CCE5080E3}"/>
              </a:ext>
            </a:extLst>
          </p:cNvPr>
          <p:cNvSpPr txBox="1"/>
          <p:nvPr/>
        </p:nvSpPr>
        <p:spPr>
          <a:xfrm>
            <a:off x="871371" y="1942532"/>
            <a:ext cx="502849" cy="2516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2.5</a:t>
            </a:r>
          </a:p>
        </p:txBody>
      </p:sp>
      <p:pic>
        <p:nvPicPr>
          <p:cNvPr id="41" name="Picture 40">
            <a:extLst>
              <a:ext uri="{FF2B5EF4-FFF2-40B4-BE49-F238E27FC236}">
                <a16:creationId xmlns:a16="http://schemas.microsoft.com/office/drawing/2014/main" id="{4EA69E4C-F10F-86D4-D535-46DBB266A9A0}"/>
              </a:ext>
            </a:extLst>
          </p:cNvPr>
          <p:cNvPicPr>
            <a:picLocks noChangeAspect="1"/>
          </p:cNvPicPr>
          <p:nvPr/>
        </p:nvPicPr>
        <p:blipFill>
          <a:blip r:embed="rId4"/>
          <a:stretch>
            <a:fillRect/>
          </a:stretch>
        </p:blipFill>
        <p:spPr>
          <a:xfrm>
            <a:off x="273950" y="2151688"/>
            <a:ext cx="1713531" cy="82011"/>
          </a:xfrm>
          <a:prstGeom prst="rect">
            <a:avLst/>
          </a:prstGeom>
        </p:spPr>
      </p:pic>
      <p:sp>
        <p:nvSpPr>
          <p:cNvPr id="21" name="TextBox 20">
            <a:extLst>
              <a:ext uri="{FF2B5EF4-FFF2-40B4-BE49-F238E27FC236}">
                <a16:creationId xmlns:a16="http://schemas.microsoft.com/office/drawing/2014/main" id="{5C94F85A-5421-7385-5D2E-FBEF29ECA93C}"/>
              </a:ext>
            </a:extLst>
          </p:cNvPr>
          <p:cNvSpPr txBox="1"/>
          <p:nvPr/>
        </p:nvSpPr>
        <p:spPr>
          <a:xfrm>
            <a:off x="1866245" y="2065523"/>
            <a:ext cx="428288" cy="2516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Km</a:t>
            </a:r>
          </a:p>
        </p:txBody>
      </p:sp>
      <p:sp>
        <p:nvSpPr>
          <p:cNvPr id="22" name="TextBox 21">
            <a:extLst>
              <a:ext uri="{FF2B5EF4-FFF2-40B4-BE49-F238E27FC236}">
                <a16:creationId xmlns:a16="http://schemas.microsoft.com/office/drawing/2014/main" id="{0BD61518-955F-CC22-2D65-C6DC4452B063}"/>
              </a:ext>
            </a:extLst>
          </p:cNvPr>
          <p:cNvSpPr txBox="1"/>
          <p:nvPr/>
        </p:nvSpPr>
        <p:spPr>
          <a:xfrm>
            <a:off x="2327516" y="1866054"/>
            <a:ext cx="35874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entury Gothic"/>
              </a:rPr>
              <a:t>N</a:t>
            </a:r>
            <a:endParaRPr lang="en-US" sz="1000"/>
          </a:p>
        </p:txBody>
      </p:sp>
      <p:pic>
        <p:nvPicPr>
          <p:cNvPr id="20" name="Picture 19" descr="A map of the ocean&#10;&#10;Description automatically generated">
            <a:extLst>
              <a:ext uri="{FF2B5EF4-FFF2-40B4-BE49-F238E27FC236}">
                <a16:creationId xmlns:a16="http://schemas.microsoft.com/office/drawing/2014/main" id="{C694A00A-A087-A7F2-5EA9-20E1C33AFD4A}"/>
              </a:ext>
            </a:extLst>
          </p:cNvPr>
          <p:cNvPicPr>
            <a:picLocks noChangeAspect="1"/>
          </p:cNvPicPr>
          <p:nvPr/>
        </p:nvPicPr>
        <p:blipFill rotWithShape="1">
          <a:blip r:embed="rId5"/>
          <a:srcRect l="94542" t="91681" r="-58" b="761"/>
          <a:stretch/>
        </p:blipFill>
        <p:spPr>
          <a:xfrm>
            <a:off x="2373571" y="2037927"/>
            <a:ext cx="268100" cy="321129"/>
          </a:xfrm>
          <a:prstGeom prst="rect">
            <a:avLst/>
          </a:prstGeom>
        </p:spPr>
      </p:pic>
      <p:grpSp>
        <p:nvGrpSpPr>
          <p:cNvPr id="4" name="Group 3">
            <a:extLst>
              <a:ext uri="{FF2B5EF4-FFF2-40B4-BE49-F238E27FC236}">
                <a16:creationId xmlns:a16="http://schemas.microsoft.com/office/drawing/2014/main" id="{82DE9FFD-328F-67A5-1169-1F4045D0ACAA}"/>
              </a:ext>
            </a:extLst>
          </p:cNvPr>
          <p:cNvGrpSpPr/>
          <p:nvPr/>
        </p:nvGrpSpPr>
        <p:grpSpPr>
          <a:xfrm>
            <a:off x="5492169" y="1715092"/>
            <a:ext cx="6246068" cy="4992439"/>
            <a:chOff x="5492169" y="1715092"/>
            <a:chExt cx="6246068" cy="4992439"/>
          </a:xfrm>
        </p:grpSpPr>
        <p:pic>
          <p:nvPicPr>
            <p:cNvPr id="12" name="Picture 11" descr="A graph of lines and lines on a black background&#10;&#10;Description automatically generated">
              <a:extLst>
                <a:ext uri="{FF2B5EF4-FFF2-40B4-BE49-F238E27FC236}">
                  <a16:creationId xmlns:a16="http://schemas.microsoft.com/office/drawing/2014/main" id="{0E2E1259-F669-710A-3721-1DAA5A8D2504}"/>
                </a:ext>
              </a:extLst>
            </p:cNvPr>
            <p:cNvPicPr>
              <a:picLocks noChangeAspect="1"/>
            </p:cNvPicPr>
            <p:nvPr/>
          </p:nvPicPr>
          <p:blipFill>
            <a:blip r:embed="rId6"/>
            <a:stretch>
              <a:fillRect/>
            </a:stretch>
          </p:blipFill>
          <p:spPr>
            <a:xfrm>
              <a:off x="5736278" y="1904998"/>
              <a:ext cx="6001959" cy="3665840"/>
            </a:xfrm>
            <a:prstGeom prst="rect">
              <a:avLst/>
            </a:prstGeom>
          </p:spPr>
        </p:pic>
        <p:sp>
          <p:nvSpPr>
            <p:cNvPr id="44" name="Rectangle 43">
              <a:extLst>
                <a:ext uri="{FF2B5EF4-FFF2-40B4-BE49-F238E27FC236}">
                  <a16:creationId xmlns:a16="http://schemas.microsoft.com/office/drawing/2014/main" id="{32C6E62C-1CC9-AEAD-4D8E-B5CCD9A071E4}"/>
                </a:ext>
              </a:extLst>
            </p:cNvPr>
            <p:cNvSpPr/>
            <p:nvPr/>
          </p:nvSpPr>
          <p:spPr>
            <a:xfrm>
              <a:off x="5601031" y="4991588"/>
              <a:ext cx="5850642" cy="17159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3" name="Rectangle 42">
              <a:extLst>
                <a:ext uri="{FF2B5EF4-FFF2-40B4-BE49-F238E27FC236}">
                  <a16:creationId xmlns:a16="http://schemas.microsoft.com/office/drawing/2014/main" id="{BAD7E6EE-DA4D-8004-52DC-DC189110BC7E}"/>
                </a:ext>
              </a:extLst>
            </p:cNvPr>
            <p:cNvSpPr/>
            <p:nvPr/>
          </p:nvSpPr>
          <p:spPr>
            <a:xfrm>
              <a:off x="5705529" y="1868328"/>
              <a:ext cx="541560" cy="33190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6" name="TextBox 45">
              <a:extLst>
                <a:ext uri="{FF2B5EF4-FFF2-40B4-BE49-F238E27FC236}">
                  <a16:creationId xmlns:a16="http://schemas.microsoft.com/office/drawing/2014/main" id="{12DBDA1B-22D1-E107-4EB4-964253AD6DAD}"/>
                </a:ext>
              </a:extLst>
            </p:cNvPr>
            <p:cNvSpPr txBox="1"/>
            <p:nvPr/>
          </p:nvSpPr>
          <p:spPr>
            <a:xfrm>
              <a:off x="6329363" y="4900613"/>
              <a:ext cx="611188"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2014</a:t>
              </a:r>
              <a:endParaRPr lang="en-US">
                <a:solidFill>
                  <a:srgbClr val="3F3F3F"/>
                </a:solidFill>
              </a:endParaRPr>
            </a:p>
          </p:txBody>
        </p:sp>
        <p:sp>
          <p:nvSpPr>
            <p:cNvPr id="48" name="TextBox 47">
              <a:extLst>
                <a:ext uri="{FF2B5EF4-FFF2-40B4-BE49-F238E27FC236}">
                  <a16:creationId xmlns:a16="http://schemas.microsoft.com/office/drawing/2014/main" id="{503287E0-7B73-199C-2913-033D80008A1B}"/>
                </a:ext>
              </a:extLst>
            </p:cNvPr>
            <p:cNvSpPr txBox="1"/>
            <p:nvPr/>
          </p:nvSpPr>
          <p:spPr>
            <a:xfrm>
              <a:off x="6989666" y="4898865"/>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2015</a:t>
              </a:r>
              <a:endParaRPr lang="en-US">
                <a:solidFill>
                  <a:srgbClr val="3F3F3F"/>
                </a:solidFill>
              </a:endParaRPr>
            </a:p>
          </p:txBody>
        </p:sp>
        <p:sp>
          <p:nvSpPr>
            <p:cNvPr id="50" name="TextBox 49">
              <a:extLst>
                <a:ext uri="{FF2B5EF4-FFF2-40B4-BE49-F238E27FC236}">
                  <a16:creationId xmlns:a16="http://schemas.microsoft.com/office/drawing/2014/main" id="{AE478A3C-36CC-4CAA-D152-FC72A32F49F7}"/>
                </a:ext>
              </a:extLst>
            </p:cNvPr>
            <p:cNvSpPr txBox="1"/>
            <p:nvPr/>
          </p:nvSpPr>
          <p:spPr>
            <a:xfrm>
              <a:off x="10291763" y="4900613"/>
              <a:ext cx="611188"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2022</a:t>
              </a:r>
              <a:endParaRPr lang="en-US">
                <a:solidFill>
                  <a:srgbClr val="3F3F3F"/>
                </a:solidFill>
              </a:endParaRPr>
            </a:p>
          </p:txBody>
        </p:sp>
        <p:sp>
          <p:nvSpPr>
            <p:cNvPr id="52" name="TextBox 51">
              <a:extLst>
                <a:ext uri="{FF2B5EF4-FFF2-40B4-BE49-F238E27FC236}">
                  <a16:creationId xmlns:a16="http://schemas.microsoft.com/office/drawing/2014/main" id="{AC13E1C2-EFD9-9088-DB47-829771E6AF5D}"/>
                </a:ext>
              </a:extLst>
            </p:cNvPr>
            <p:cNvSpPr txBox="1"/>
            <p:nvPr/>
          </p:nvSpPr>
          <p:spPr>
            <a:xfrm>
              <a:off x="7650163" y="4900613"/>
              <a:ext cx="611188"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2016</a:t>
              </a:r>
              <a:endParaRPr lang="en-US">
                <a:solidFill>
                  <a:srgbClr val="3F3F3F"/>
                </a:solidFill>
              </a:endParaRPr>
            </a:p>
          </p:txBody>
        </p:sp>
        <p:sp>
          <p:nvSpPr>
            <p:cNvPr id="54" name="TextBox 53">
              <a:extLst>
                <a:ext uri="{FF2B5EF4-FFF2-40B4-BE49-F238E27FC236}">
                  <a16:creationId xmlns:a16="http://schemas.microsoft.com/office/drawing/2014/main" id="{E9672A7A-BD71-836C-14BD-137E38EA521A}"/>
                </a:ext>
              </a:extLst>
            </p:cNvPr>
            <p:cNvSpPr txBox="1"/>
            <p:nvPr/>
          </p:nvSpPr>
          <p:spPr>
            <a:xfrm>
              <a:off x="8310563" y="4900613"/>
              <a:ext cx="611188"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2018</a:t>
              </a:r>
              <a:endParaRPr lang="en-US">
                <a:solidFill>
                  <a:srgbClr val="3F3F3F"/>
                </a:solidFill>
              </a:endParaRPr>
            </a:p>
          </p:txBody>
        </p:sp>
        <p:sp>
          <p:nvSpPr>
            <p:cNvPr id="56" name="TextBox 55">
              <a:extLst>
                <a:ext uri="{FF2B5EF4-FFF2-40B4-BE49-F238E27FC236}">
                  <a16:creationId xmlns:a16="http://schemas.microsoft.com/office/drawing/2014/main" id="{8EE04750-BCA5-64C4-A9C7-1BA5EB6D0233}"/>
                </a:ext>
              </a:extLst>
            </p:cNvPr>
            <p:cNvSpPr txBox="1"/>
            <p:nvPr/>
          </p:nvSpPr>
          <p:spPr>
            <a:xfrm>
              <a:off x="8970963" y="4900613"/>
              <a:ext cx="611188"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2020</a:t>
              </a:r>
              <a:endParaRPr lang="en-US">
                <a:solidFill>
                  <a:srgbClr val="3F3F3F"/>
                </a:solidFill>
              </a:endParaRPr>
            </a:p>
          </p:txBody>
        </p:sp>
        <p:sp>
          <p:nvSpPr>
            <p:cNvPr id="58" name="TextBox 57">
              <a:extLst>
                <a:ext uri="{FF2B5EF4-FFF2-40B4-BE49-F238E27FC236}">
                  <a16:creationId xmlns:a16="http://schemas.microsoft.com/office/drawing/2014/main" id="{3F8CD59C-2639-0D80-7E10-E6580CC9A768}"/>
                </a:ext>
              </a:extLst>
            </p:cNvPr>
            <p:cNvSpPr txBox="1"/>
            <p:nvPr/>
          </p:nvSpPr>
          <p:spPr>
            <a:xfrm>
              <a:off x="9631363" y="4900613"/>
              <a:ext cx="611188"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2021</a:t>
              </a:r>
              <a:endParaRPr lang="en-US">
                <a:solidFill>
                  <a:srgbClr val="3F3F3F"/>
                </a:solidFill>
              </a:endParaRPr>
            </a:p>
          </p:txBody>
        </p:sp>
        <p:sp>
          <p:nvSpPr>
            <p:cNvPr id="60" name="TextBox 59">
              <a:extLst>
                <a:ext uri="{FF2B5EF4-FFF2-40B4-BE49-F238E27FC236}">
                  <a16:creationId xmlns:a16="http://schemas.microsoft.com/office/drawing/2014/main" id="{74EAE1E4-B07A-5FD4-2A15-FB268887D0E8}"/>
                </a:ext>
              </a:extLst>
            </p:cNvPr>
            <p:cNvSpPr txBox="1"/>
            <p:nvPr/>
          </p:nvSpPr>
          <p:spPr>
            <a:xfrm>
              <a:off x="10952163" y="4900613"/>
              <a:ext cx="611188"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2023</a:t>
              </a:r>
              <a:endParaRPr lang="en-US">
                <a:solidFill>
                  <a:srgbClr val="3F3F3F"/>
                </a:solidFill>
              </a:endParaRPr>
            </a:p>
          </p:txBody>
        </p:sp>
        <p:sp>
          <p:nvSpPr>
            <p:cNvPr id="62" name="TextBox 61">
              <a:extLst>
                <a:ext uri="{FF2B5EF4-FFF2-40B4-BE49-F238E27FC236}">
                  <a16:creationId xmlns:a16="http://schemas.microsoft.com/office/drawing/2014/main" id="{C7DB0132-7AAF-A25C-3D41-24F1C2583AE5}"/>
                </a:ext>
              </a:extLst>
            </p:cNvPr>
            <p:cNvSpPr txBox="1"/>
            <p:nvPr/>
          </p:nvSpPr>
          <p:spPr>
            <a:xfrm>
              <a:off x="5683811" y="4747992"/>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800</a:t>
              </a:r>
              <a:endParaRPr lang="en-US">
                <a:solidFill>
                  <a:srgbClr val="3F3F3F"/>
                </a:solidFill>
              </a:endParaRPr>
            </a:p>
          </p:txBody>
        </p:sp>
        <p:sp>
          <p:nvSpPr>
            <p:cNvPr id="64" name="TextBox 63">
              <a:extLst>
                <a:ext uri="{FF2B5EF4-FFF2-40B4-BE49-F238E27FC236}">
                  <a16:creationId xmlns:a16="http://schemas.microsoft.com/office/drawing/2014/main" id="{3B2F3DE0-5D37-F410-4D7E-176739D78D94}"/>
                </a:ext>
              </a:extLst>
            </p:cNvPr>
            <p:cNvSpPr txBox="1"/>
            <p:nvPr/>
          </p:nvSpPr>
          <p:spPr>
            <a:xfrm>
              <a:off x="5673133" y="4046391"/>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900</a:t>
              </a:r>
              <a:endParaRPr lang="en-US">
                <a:solidFill>
                  <a:srgbClr val="3F3F3F"/>
                </a:solidFill>
              </a:endParaRPr>
            </a:p>
          </p:txBody>
        </p:sp>
        <p:sp>
          <p:nvSpPr>
            <p:cNvPr id="66" name="TextBox 65">
              <a:extLst>
                <a:ext uri="{FF2B5EF4-FFF2-40B4-BE49-F238E27FC236}">
                  <a16:creationId xmlns:a16="http://schemas.microsoft.com/office/drawing/2014/main" id="{59F6D93B-689A-BB5A-6FE6-A91845F29A6C}"/>
                </a:ext>
              </a:extLst>
            </p:cNvPr>
            <p:cNvSpPr txBox="1"/>
            <p:nvPr/>
          </p:nvSpPr>
          <p:spPr>
            <a:xfrm>
              <a:off x="5683429" y="3305074"/>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1000</a:t>
              </a:r>
              <a:endParaRPr lang="en-US">
                <a:solidFill>
                  <a:srgbClr val="3F3F3F"/>
                </a:solidFill>
              </a:endParaRPr>
            </a:p>
          </p:txBody>
        </p:sp>
        <p:sp>
          <p:nvSpPr>
            <p:cNvPr id="68" name="TextBox 67">
              <a:extLst>
                <a:ext uri="{FF2B5EF4-FFF2-40B4-BE49-F238E27FC236}">
                  <a16:creationId xmlns:a16="http://schemas.microsoft.com/office/drawing/2014/main" id="{8F6C3D29-C8D6-D716-5BE1-D8B842659C79}"/>
                </a:ext>
              </a:extLst>
            </p:cNvPr>
            <p:cNvSpPr txBox="1"/>
            <p:nvPr/>
          </p:nvSpPr>
          <p:spPr>
            <a:xfrm>
              <a:off x="5704023" y="2579977"/>
              <a:ext cx="600605" cy="314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1100</a:t>
              </a:r>
            </a:p>
          </p:txBody>
        </p:sp>
        <p:sp>
          <p:nvSpPr>
            <p:cNvPr id="70" name="TextBox 69">
              <a:extLst>
                <a:ext uri="{FF2B5EF4-FFF2-40B4-BE49-F238E27FC236}">
                  <a16:creationId xmlns:a16="http://schemas.microsoft.com/office/drawing/2014/main" id="{DE5690C6-E38C-2DB2-B2EE-89B06A2A65EB}"/>
                </a:ext>
              </a:extLst>
            </p:cNvPr>
            <p:cNvSpPr txBox="1"/>
            <p:nvPr/>
          </p:nvSpPr>
          <p:spPr>
            <a:xfrm>
              <a:off x="5704022" y="1879849"/>
              <a:ext cx="6006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1200</a:t>
              </a:r>
              <a:endParaRPr lang="en-US">
                <a:solidFill>
                  <a:srgbClr val="3F3F3F"/>
                </a:solidFill>
              </a:endParaRPr>
            </a:p>
          </p:txBody>
        </p:sp>
        <p:sp>
          <p:nvSpPr>
            <p:cNvPr id="78" name="TextBox 77">
              <a:extLst>
                <a:ext uri="{FF2B5EF4-FFF2-40B4-BE49-F238E27FC236}">
                  <a16:creationId xmlns:a16="http://schemas.microsoft.com/office/drawing/2014/main" id="{1E5C0E4B-CCF6-6FB9-0F2B-ACDBD7195C2F}"/>
                </a:ext>
              </a:extLst>
            </p:cNvPr>
            <p:cNvSpPr txBox="1"/>
            <p:nvPr/>
          </p:nvSpPr>
          <p:spPr>
            <a:xfrm rot="16200000">
              <a:off x="4339048" y="3438918"/>
              <a:ext cx="2622018" cy="315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Effective Water Length (m)</a:t>
              </a:r>
              <a:endParaRPr lang="en-US">
                <a:solidFill>
                  <a:srgbClr val="3F3F3F"/>
                </a:solidFill>
              </a:endParaRPr>
            </a:p>
          </p:txBody>
        </p:sp>
        <p:sp>
          <p:nvSpPr>
            <p:cNvPr id="80" name="TextBox 79">
              <a:extLst>
                <a:ext uri="{FF2B5EF4-FFF2-40B4-BE49-F238E27FC236}">
                  <a16:creationId xmlns:a16="http://schemas.microsoft.com/office/drawing/2014/main" id="{5EE4E6FE-1350-6146-D575-A2DF0D0B149B}"/>
                </a:ext>
              </a:extLst>
            </p:cNvPr>
            <p:cNvSpPr txBox="1"/>
            <p:nvPr/>
          </p:nvSpPr>
          <p:spPr>
            <a:xfrm>
              <a:off x="10067071" y="5274916"/>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3F3F3F"/>
                  </a:solidFill>
                  <a:latin typeface="Century Gothic"/>
                </a:rPr>
                <a:t>East Winter</a:t>
              </a:r>
              <a:endParaRPr lang="en-US" sz="900">
                <a:solidFill>
                  <a:srgbClr val="3F3F3F"/>
                </a:solidFill>
              </a:endParaRPr>
            </a:p>
          </p:txBody>
        </p:sp>
        <p:sp>
          <p:nvSpPr>
            <p:cNvPr id="82" name="TextBox 81">
              <a:extLst>
                <a:ext uri="{FF2B5EF4-FFF2-40B4-BE49-F238E27FC236}">
                  <a16:creationId xmlns:a16="http://schemas.microsoft.com/office/drawing/2014/main" id="{60E5B65C-9192-80AC-D8AE-92461D88BE44}"/>
                </a:ext>
              </a:extLst>
            </p:cNvPr>
            <p:cNvSpPr txBox="1"/>
            <p:nvPr/>
          </p:nvSpPr>
          <p:spPr>
            <a:xfrm>
              <a:off x="8827233" y="5274916"/>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3F3F3F"/>
                  </a:solidFill>
                  <a:latin typeface="Century Gothic"/>
                </a:rPr>
                <a:t>West Winter</a:t>
              </a:r>
              <a:endParaRPr lang="en-US" sz="900">
                <a:solidFill>
                  <a:srgbClr val="3F3F3F"/>
                </a:solidFill>
              </a:endParaRPr>
            </a:p>
          </p:txBody>
        </p:sp>
        <p:sp>
          <p:nvSpPr>
            <p:cNvPr id="85" name="TextBox 84">
              <a:extLst>
                <a:ext uri="{FF2B5EF4-FFF2-40B4-BE49-F238E27FC236}">
                  <a16:creationId xmlns:a16="http://schemas.microsoft.com/office/drawing/2014/main" id="{A42B8ACA-8F6D-D052-23FF-9AFDC893D489}"/>
                </a:ext>
              </a:extLst>
            </p:cNvPr>
            <p:cNvSpPr txBox="1"/>
            <p:nvPr/>
          </p:nvSpPr>
          <p:spPr>
            <a:xfrm>
              <a:off x="6347558" y="5274916"/>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3F3F3F"/>
                  </a:solidFill>
                  <a:latin typeface="Century Gothic"/>
                </a:rPr>
                <a:t>West Summer</a:t>
              </a:r>
              <a:endParaRPr lang="en-US" sz="900">
                <a:solidFill>
                  <a:srgbClr val="3F3F3F"/>
                </a:solidFill>
              </a:endParaRPr>
            </a:p>
          </p:txBody>
        </p:sp>
        <p:sp>
          <p:nvSpPr>
            <p:cNvPr id="87" name="TextBox 86">
              <a:extLst>
                <a:ext uri="{FF2B5EF4-FFF2-40B4-BE49-F238E27FC236}">
                  <a16:creationId xmlns:a16="http://schemas.microsoft.com/office/drawing/2014/main" id="{C7CF3B42-D2FA-B56D-2C3C-ECDB0FB695AC}"/>
                </a:ext>
              </a:extLst>
            </p:cNvPr>
            <p:cNvSpPr txBox="1"/>
            <p:nvPr/>
          </p:nvSpPr>
          <p:spPr>
            <a:xfrm>
              <a:off x="7587396" y="5274916"/>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solidFill>
                    <a:srgbClr val="3F3F3F"/>
                  </a:solidFill>
                  <a:latin typeface="Century Gothic"/>
                </a:rPr>
                <a:t>East Summer</a:t>
              </a:r>
              <a:endParaRPr lang="en-US" sz="900">
                <a:solidFill>
                  <a:srgbClr val="3F3F3F"/>
                </a:solidFill>
              </a:endParaRPr>
            </a:p>
          </p:txBody>
        </p:sp>
        <p:cxnSp>
          <p:nvCxnSpPr>
            <p:cNvPr id="88" name="Straight Arrow Connector 87">
              <a:extLst>
                <a:ext uri="{FF2B5EF4-FFF2-40B4-BE49-F238E27FC236}">
                  <a16:creationId xmlns:a16="http://schemas.microsoft.com/office/drawing/2014/main" id="{2062A92E-7989-097D-0A16-0A8AE5F13CF4}"/>
                </a:ext>
              </a:extLst>
            </p:cNvPr>
            <p:cNvCxnSpPr/>
            <p:nvPr/>
          </p:nvCxnSpPr>
          <p:spPr>
            <a:xfrm>
              <a:off x="6330069" y="5383735"/>
              <a:ext cx="151211" cy="1412"/>
            </a:xfrm>
            <a:prstGeom prst="straightConnector1">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90" name="Straight Arrow Connector 89">
              <a:extLst>
                <a:ext uri="{FF2B5EF4-FFF2-40B4-BE49-F238E27FC236}">
                  <a16:creationId xmlns:a16="http://schemas.microsoft.com/office/drawing/2014/main" id="{2F749FA0-D833-0E4B-5601-5E0CE8754B05}"/>
                </a:ext>
              </a:extLst>
            </p:cNvPr>
            <p:cNvCxnSpPr>
              <a:cxnSpLocks/>
            </p:cNvCxnSpPr>
            <p:nvPr/>
          </p:nvCxnSpPr>
          <p:spPr>
            <a:xfrm>
              <a:off x="7589569" y="5383736"/>
              <a:ext cx="151211" cy="1412"/>
            </a:xfrm>
            <a:prstGeom prst="straightConnector1">
              <a:avLst/>
            </a:prstGeom>
            <a:ln>
              <a:solidFill>
                <a:schemeClr val="accent2">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91" name="Straight Arrow Connector 90">
              <a:extLst>
                <a:ext uri="{FF2B5EF4-FFF2-40B4-BE49-F238E27FC236}">
                  <a16:creationId xmlns:a16="http://schemas.microsoft.com/office/drawing/2014/main" id="{EA9A132B-5B9F-2653-5BD1-2BFCE0AE110D}"/>
                </a:ext>
              </a:extLst>
            </p:cNvPr>
            <p:cNvCxnSpPr>
              <a:cxnSpLocks/>
            </p:cNvCxnSpPr>
            <p:nvPr/>
          </p:nvCxnSpPr>
          <p:spPr>
            <a:xfrm>
              <a:off x="8871530" y="5383734"/>
              <a:ext cx="151211" cy="1412"/>
            </a:xfrm>
            <a:prstGeom prst="straightConnector1">
              <a:avLst/>
            </a:prstGeom>
            <a:ln>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92" name="Straight Arrow Connector 91">
              <a:extLst>
                <a:ext uri="{FF2B5EF4-FFF2-40B4-BE49-F238E27FC236}">
                  <a16:creationId xmlns:a16="http://schemas.microsoft.com/office/drawing/2014/main" id="{AC66DAA2-2D33-FC71-2EB8-0C7734D25F1C}"/>
                </a:ext>
              </a:extLst>
            </p:cNvPr>
            <p:cNvCxnSpPr>
              <a:cxnSpLocks/>
            </p:cNvCxnSpPr>
            <p:nvPr/>
          </p:nvCxnSpPr>
          <p:spPr>
            <a:xfrm>
              <a:off x="10106825" y="5384884"/>
              <a:ext cx="151211" cy="1412"/>
            </a:xfrm>
            <a:prstGeom prst="straightConnector1">
              <a:avLst/>
            </a:prstGeom>
            <a:ln>
              <a:solidFill>
                <a:schemeClr val="accent1">
                  <a:lumMod val="60000"/>
                  <a:lumOff val="40000"/>
                </a:schemeClr>
              </a:solidFill>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4C21B8BF-1972-03DB-4C94-CBEAD2A06F56}"/>
                </a:ext>
              </a:extLst>
            </p:cNvPr>
            <p:cNvSpPr txBox="1"/>
            <p:nvPr/>
          </p:nvSpPr>
          <p:spPr>
            <a:xfrm>
              <a:off x="8268049" y="1715092"/>
              <a:ext cx="16303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South Beach</a:t>
              </a:r>
            </a:p>
          </p:txBody>
        </p:sp>
      </p:grpSp>
      <p:sp>
        <p:nvSpPr>
          <p:cNvPr id="8" name="TextBox 7">
            <a:extLst>
              <a:ext uri="{FF2B5EF4-FFF2-40B4-BE49-F238E27FC236}">
                <a16:creationId xmlns:a16="http://schemas.microsoft.com/office/drawing/2014/main" id="{2BF8C184-24FA-1E71-D86B-C1AAB055C13D}"/>
              </a:ext>
            </a:extLst>
          </p:cNvPr>
          <p:cNvSpPr txBox="1"/>
          <p:nvPr/>
        </p:nvSpPr>
        <p:spPr>
          <a:xfrm>
            <a:off x="342396" y="5170911"/>
            <a:ext cx="2416616" cy="276999"/>
          </a:xfrm>
          <a:prstGeom prst="rect">
            <a:avLst/>
          </a:prstGeom>
          <a:noFill/>
        </p:spPr>
        <p:txBody>
          <a:bodyPr wrap="square">
            <a:spAutoFit/>
          </a:bodyPr>
          <a:lstStyle/>
          <a:p>
            <a:r>
              <a:rPr lang="en-US" sz="1200">
                <a:solidFill>
                  <a:schemeClr val="bg1"/>
                </a:solidFill>
                <a:latin typeface="+mj-lt"/>
              </a:rPr>
              <a:t>Base map credit: Google</a:t>
            </a:r>
            <a:endParaRPr lang="en-US" sz="1200">
              <a:solidFill>
                <a:schemeClr val="bg1"/>
              </a:solidFill>
              <a:latin typeface="+mj-lt"/>
              <a:ea typeface="Calibri"/>
              <a:cs typeface="Calibri"/>
            </a:endParaRPr>
          </a:p>
        </p:txBody>
      </p:sp>
    </p:spTree>
    <p:extLst>
      <p:ext uri="{BB962C8B-B14F-4D97-AF65-F5344CB8AC3E}">
        <p14:creationId xmlns:p14="http://schemas.microsoft.com/office/powerpoint/2010/main" val="49457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a:t>RESULTS – BUXTON SEASONAL OSCILLATION</a:t>
            </a:r>
          </a:p>
        </p:txBody>
      </p:sp>
      <p:pic>
        <p:nvPicPr>
          <p:cNvPr id="15" name="Picture 14" descr="An aerial view of a body of water&#10;&#10;Description automatically generated">
            <a:extLst>
              <a:ext uri="{FF2B5EF4-FFF2-40B4-BE49-F238E27FC236}">
                <a16:creationId xmlns:a16="http://schemas.microsoft.com/office/drawing/2014/main" id="{482AF5D3-4D43-D49F-3CFD-81E9EBB39175}"/>
              </a:ext>
            </a:extLst>
          </p:cNvPr>
          <p:cNvPicPr>
            <a:picLocks noChangeAspect="1"/>
          </p:cNvPicPr>
          <p:nvPr/>
        </p:nvPicPr>
        <p:blipFill rotWithShape="1">
          <a:blip r:embed="rId3"/>
          <a:srcRect l="53704" t="96012" r="12434" b="1636"/>
          <a:stretch/>
        </p:blipFill>
        <p:spPr>
          <a:xfrm>
            <a:off x="244988" y="3163376"/>
            <a:ext cx="1681051" cy="167114"/>
          </a:xfrm>
          <a:prstGeom prst="rect">
            <a:avLst/>
          </a:prstGeom>
        </p:spPr>
      </p:pic>
      <p:sp>
        <p:nvSpPr>
          <p:cNvPr id="31" name="TextBox 30">
            <a:extLst>
              <a:ext uri="{FF2B5EF4-FFF2-40B4-BE49-F238E27FC236}">
                <a16:creationId xmlns:a16="http://schemas.microsoft.com/office/drawing/2014/main" id="{5ED4D52A-B1F5-417E-24C0-2E8CBBE0F824}"/>
              </a:ext>
            </a:extLst>
          </p:cNvPr>
          <p:cNvSpPr txBox="1"/>
          <p:nvPr/>
        </p:nvSpPr>
        <p:spPr>
          <a:xfrm>
            <a:off x="1676649" y="295908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04040"/>
                </a:solidFill>
                <a:latin typeface="Century Gothic"/>
              </a:rPr>
              <a:t>5</a:t>
            </a:r>
            <a:endParaRPr lang="en-US"/>
          </a:p>
        </p:txBody>
      </p:sp>
      <p:sp>
        <p:nvSpPr>
          <p:cNvPr id="33" name="TextBox 32">
            <a:extLst>
              <a:ext uri="{FF2B5EF4-FFF2-40B4-BE49-F238E27FC236}">
                <a16:creationId xmlns:a16="http://schemas.microsoft.com/office/drawing/2014/main" id="{9B5E2A8E-3F87-C81E-6CD3-81EE0F26F910}"/>
              </a:ext>
            </a:extLst>
          </p:cNvPr>
          <p:cNvSpPr txBox="1"/>
          <p:nvPr/>
        </p:nvSpPr>
        <p:spPr>
          <a:xfrm>
            <a:off x="1927170" y="308434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04040"/>
                </a:solidFill>
                <a:latin typeface="Century Gothic"/>
              </a:rPr>
              <a:t>Km</a:t>
            </a:r>
            <a:endParaRPr lang="en-US"/>
          </a:p>
        </p:txBody>
      </p:sp>
      <p:sp>
        <p:nvSpPr>
          <p:cNvPr id="35" name="TextBox 34">
            <a:extLst>
              <a:ext uri="{FF2B5EF4-FFF2-40B4-BE49-F238E27FC236}">
                <a16:creationId xmlns:a16="http://schemas.microsoft.com/office/drawing/2014/main" id="{01965765-DA3D-5D33-B3D9-4E37A9A8759B}"/>
              </a:ext>
            </a:extLst>
          </p:cNvPr>
          <p:cNvSpPr txBox="1"/>
          <p:nvPr/>
        </p:nvSpPr>
        <p:spPr>
          <a:xfrm>
            <a:off x="945964" y="295908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04040"/>
                </a:solidFill>
                <a:latin typeface="Century Gothic"/>
              </a:rPr>
              <a:t>2.5</a:t>
            </a:r>
            <a:endParaRPr lang="en-US"/>
          </a:p>
        </p:txBody>
      </p:sp>
      <p:sp>
        <p:nvSpPr>
          <p:cNvPr id="84" name="TextBox 83">
            <a:extLst>
              <a:ext uri="{FF2B5EF4-FFF2-40B4-BE49-F238E27FC236}">
                <a16:creationId xmlns:a16="http://schemas.microsoft.com/office/drawing/2014/main" id="{6F87AE2D-85C2-3D2B-83DE-B0D1CFE330AF}"/>
              </a:ext>
            </a:extLst>
          </p:cNvPr>
          <p:cNvSpPr txBox="1"/>
          <p:nvPr/>
        </p:nvSpPr>
        <p:spPr>
          <a:xfrm>
            <a:off x="215279" y="295908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404040"/>
                </a:solidFill>
                <a:latin typeface="Century Gothic"/>
              </a:rPr>
              <a:t>0</a:t>
            </a:r>
            <a:endParaRPr lang="en-US"/>
          </a:p>
        </p:txBody>
      </p:sp>
      <p:pic>
        <p:nvPicPr>
          <p:cNvPr id="5" name="Picture 4" descr="An aerial view of an island&#10;&#10;Description automatically generated">
            <a:extLst>
              <a:ext uri="{FF2B5EF4-FFF2-40B4-BE49-F238E27FC236}">
                <a16:creationId xmlns:a16="http://schemas.microsoft.com/office/drawing/2014/main" id="{E68F49B7-7C70-F096-CE54-E614CF5E17DC}"/>
              </a:ext>
            </a:extLst>
          </p:cNvPr>
          <p:cNvPicPr>
            <a:picLocks noChangeAspect="1"/>
          </p:cNvPicPr>
          <p:nvPr/>
        </p:nvPicPr>
        <p:blipFill rotWithShape="1">
          <a:blip r:embed="rId4">
            <a:alphaModFix/>
          </a:blip>
          <a:srcRect l="17448" t="181" r="19271" b="8457"/>
          <a:stretch/>
        </p:blipFill>
        <p:spPr>
          <a:xfrm>
            <a:off x="319204" y="1902294"/>
            <a:ext cx="5110525" cy="3584919"/>
          </a:xfrm>
          <a:prstGeom prst="rect">
            <a:avLst/>
          </a:prstGeom>
        </p:spPr>
      </p:pic>
      <p:sp>
        <p:nvSpPr>
          <p:cNvPr id="9" name="Rectangle 8">
            <a:extLst>
              <a:ext uri="{FF2B5EF4-FFF2-40B4-BE49-F238E27FC236}">
                <a16:creationId xmlns:a16="http://schemas.microsoft.com/office/drawing/2014/main" id="{8C63B410-DCB6-09C6-C2A5-37408D9794D7}"/>
              </a:ext>
            </a:extLst>
          </p:cNvPr>
          <p:cNvSpPr/>
          <p:nvPr/>
        </p:nvSpPr>
        <p:spPr>
          <a:xfrm>
            <a:off x="144378" y="1626827"/>
            <a:ext cx="2541541" cy="7641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26613D-080B-1FBC-5B0D-CB643196FBC3}"/>
              </a:ext>
            </a:extLst>
          </p:cNvPr>
          <p:cNvSpPr txBox="1"/>
          <p:nvPr/>
        </p:nvSpPr>
        <p:spPr>
          <a:xfrm>
            <a:off x="1711809" y="1942533"/>
            <a:ext cx="221279" cy="2516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5</a:t>
            </a:r>
            <a:endParaRPr lang="en-US"/>
          </a:p>
        </p:txBody>
      </p:sp>
      <p:sp>
        <p:nvSpPr>
          <p:cNvPr id="13" name="TextBox 12">
            <a:extLst>
              <a:ext uri="{FF2B5EF4-FFF2-40B4-BE49-F238E27FC236}">
                <a16:creationId xmlns:a16="http://schemas.microsoft.com/office/drawing/2014/main" id="{3116BEB1-A726-D669-26D8-D3D37D7914C8}"/>
              </a:ext>
            </a:extLst>
          </p:cNvPr>
          <p:cNvSpPr txBox="1"/>
          <p:nvPr/>
        </p:nvSpPr>
        <p:spPr>
          <a:xfrm>
            <a:off x="251077" y="1942533"/>
            <a:ext cx="311121" cy="2516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0</a:t>
            </a:r>
            <a:endParaRPr lang="en-US" sz="1000">
              <a:solidFill>
                <a:srgbClr val="3F3F3F"/>
              </a:solidFill>
            </a:endParaRPr>
          </a:p>
        </p:txBody>
      </p:sp>
      <p:sp>
        <p:nvSpPr>
          <p:cNvPr id="16" name="TextBox 15">
            <a:extLst>
              <a:ext uri="{FF2B5EF4-FFF2-40B4-BE49-F238E27FC236}">
                <a16:creationId xmlns:a16="http://schemas.microsoft.com/office/drawing/2014/main" id="{00BFDE1A-9743-4360-51C6-659CCE5080E3}"/>
              </a:ext>
            </a:extLst>
          </p:cNvPr>
          <p:cNvSpPr txBox="1"/>
          <p:nvPr/>
        </p:nvSpPr>
        <p:spPr>
          <a:xfrm>
            <a:off x="871371" y="1942532"/>
            <a:ext cx="502849" cy="2516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2.5</a:t>
            </a:r>
          </a:p>
        </p:txBody>
      </p:sp>
      <p:pic>
        <p:nvPicPr>
          <p:cNvPr id="41" name="Picture 40">
            <a:extLst>
              <a:ext uri="{FF2B5EF4-FFF2-40B4-BE49-F238E27FC236}">
                <a16:creationId xmlns:a16="http://schemas.microsoft.com/office/drawing/2014/main" id="{4EA69E4C-F10F-86D4-D535-46DBB266A9A0}"/>
              </a:ext>
            </a:extLst>
          </p:cNvPr>
          <p:cNvPicPr>
            <a:picLocks noChangeAspect="1"/>
          </p:cNvPicPr>
          <p:nvPr/>
        </p:nvPicPr>
        <p:blipFill>
          <a:blip r:embed="rId5"/>
          <a:stretch>
            <a:fillRect/>
          </a:stretch>
        </p:blipFill>
        <p:spPr>
          <a:xfrm>
            <a:off x="273950" y="2151688"/>
            <a:ext cx="1713531" cy="82011"/>
          </a:xfrm>
          <a:prstGeom prst="rect">
            <a:avLst/>
          </a:prstGeom>
        </p:spPr>
      </p:pic>
      <p:sp>
        <p:nvSpPr>
          <p:cNvPr id="21" name="TextBox 20">
            <a:extLst>
              <a:ext uri="{FF2B5EF4-FFF2-40B4-BE49-F238E27FC236}">
                <a16:creationId xmlns:a16="http://schemas.microsoft.com/office/drawing/2014/main" id="{5C94F85A-5421-7385-5D2E-FBEF29ECA93C}"/>
              </a:ext>
            </a:extLst>
          </p:cNvPr>
          <p:cNvSpPr txBox="1"/>
          <p:nvPr/>
        </p:nvSpPr>
        <p:spPr>
          <a:xfrm>
            <a:off x="1866245" y="2065523"/>
            <a:ext cx="428288" cy="2516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Km</a:t>
            </a:r>
          </a:p>
        </p:txBody>
      </p:sp>
      <p:sp>
        <p:nvSpPr>
          <p:cNvPr id="22" name="TextBox 21">
            <a:extLst>
              <a:ext uri="{FF2B5EF4-FFF2-40B4-BE49-F238E27FC236}">
                <a16:creationId xmlns:a16="http://schemas.microsoft.com/office/drawing/2014/main" id="{0BD61518-955F-CC22-2D65-C6DC4452B063}"/>
              </a:ext>
            </a:extLst>
          </p:cNvPr>
          <p:cNvSpPr txBox="1"/>
          <p:nvPr/>
        </p:nvSpPr>
        <p:spPr>
          <a:xfrm>
            <a:off x="2327516" y="1866054"/>
            <a:ext cx="35874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entury Gothic"/>
              </a:rPr>
              <a:t>N</a:t>
            </a:r>
            <a:endParaRPr lang="en-US" sz="1000"/>
          </a:p>
        </p:txBody>
      </p:sp>
      <p:pic>
        <p:nvPicPr>
          <p:cNvPr id="20" name="Picture 19" descr="A map of the ocean&#10;&#10;Description automatically generated">
            <a:extLst>
              <a:ext uri="{FF2B5EF4-FFF2-40B4-BE49-F238E27FC236}">
                <a16:creationId xmlns:a16="http://schemas.microsoft.com/office/drawing/2014/main" id="{C694A00A-A087-A7F2-5EA9-20E1C33AFD4A}"/>
              </a:ext>
            </a:extLst>
          </p:cNvPr>
          <p:cNvPicPr>
            <a:picLocks noChangeAspect="1"/>
          </p:cNvPicPr>
          <p:nvPr/>
        </p:nvPicPr>
        <p:blipFill rotWithShape="1">
          <a:blip r:embed="rId6"/>
          <a:srcRect l="94542" t="91681" r="-58" b="761"/>
          <a:stretch/>
        </p:blipFill>
        <p:spPr>
          <a:xfrm>
            <a:off x="2373571" y="2037927"/>
            <a:ext cx="268100" cy="321129"/>
          </a:xfrm>
          <a:prstGeom prst="rect">
            <a:avLst/>
          </a:prstGeom>
        </p:spPr>
      </p:pic>
      <p:grpSp>
        <p:nvGrpSpPr>
          <p:cNvPr id="3" name="Group 2">
            <a:extLst>
              <a:ext uri="{FF2B5EF4-FFF2-40B4-BE49-F238E27FC236}">
                <a16:creationId xmlns:a16="http://schemas.microsoft.com/office/drawing/2014/main" id="{B8AA5314-F449-C2D2-B58D-01381D2AB7AC}"/>
              </a:ext>
            </a:extLst>
          </p:cNvPr>
          <p:cNvGrpSpPr/>
          <p:nvPr/>
        </p:nvGrpSpPr>
        <p:grpSpPr>
          <a:xfrm>
            <a:off x="5536764" y="1382689"/>
            <a:ext cx="6022329" cy="5238472"/>
            <a:chOff x="5536764" y="1382689"/>
            <a:chExt cx="6022329" cy="5238472"/>
          </a:xfrm>
        </p:grpSpPr>
        <p:pic>
          <p:nvPicPr>
            <p:cNvPr id="14" name="Picture 13" descr="A graph with lines and lines on a black background&#10;&#10;Description automatically generated">
              <a:extLst>
                <a:ext uri="{FF2B5EF4-FFF2-40B4-BE49-F238E27FC236}">
                  <a16:creationId xmlns:a16="http://schemas.microsoft.com/office/drawing/2014/main" id="{0BBE2228-BED7-34F0-E156-E7957F4ABB29}"/>
                </a:ext>
              </a:extLst>
            </p:cNvPr>
            <p:cNvPicPr>
              <a:picLocks noChangeAspect="1"/>
            </p:cNvPicPr>
            <p:nvPr/>
          </p:nvPicPr>
          <p:blipFill>
            <a:blip r:embed="rId7"/>
            <a:stretch>
              <a:fillRect/>
            </a:stretch>
          </p:blipFill>
          <p:spPr>
            <a:xfrm>
              <a:off x="6183156" y="1894700"/>
              <a:ext cx="5375937" cy="4726461"/>
            </a:xfrm>
            <a:prstGeom prst="rect">
              <a:avLst/>
            </a:prstGeom>
          </p:spPr>
        </p:pic>
        <p:sp>
          <p:nvSpPr>
            <p:cNvPr id="43" name="Rectangle 42">
              <a:extLst>
                <a:ext uri="{FF2B5EF4-FFF2-40B4-BE49-F238E27FC236}">
                  <a16:creationId xmlns:a16="http://schemas.microsoft.com/office/drawing/2014/main" id="{BAD7E6EE-DA4D-8004-52DC-DC189110BC7E}"/>
                </a:ext>
              </a:extLst>
            </p:cNvPr>
            <p:cNvSpPr/>
            <p:nvPr/>
          </p:nvSpPr>
          <p:spPr>
            <a:xfrm>
              <a:off x="5890880" y="1858031"/>
              <a:ext cx="541560" cy="38544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6" name="TextBox 45">
              <a:extLst>
                <a:ext uri="{FF2B5EF4-FFF2-40B4-BE49-F238E27FC236}">
                  <a16:creationId xmlns:a16="http://schemas.microsoft.com/office/drawing/2014/main" id="{12DBDA1B-22D1-E107-4EB4-964253AD6DAD}"/>
                </a:ext>
              </a:extLst>
            </p:cNvPr>
            <p:cNvSpPr txBox="1"/>
            <p:nvPr/>
          </p:nvSpPr>
          <p:spPr>
            <a:xfrm>
              <a:off x="6473353" y="5409943"/>
              <a:ext cx="606425"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2015</a:t>
              </a:r>
              <a:endParaRPr lang="en-US">
                <a:solidFill>
                  <a:srgbClr val="3F3F3F"/>
                </a:solidFill>
              </a:endParaRPr>
            </a:p>
          </p:txBody>
        </p:sp>
        <p:sp>
          <p:nvSpPr>
            <p:cNvPr id="48" name="TextBox 47">
              <a:extLst>
                <a:ext uri="{FF2B5EF4-FFF2-40B4-BE49-F238E27FC236}">
                  <a16:creationId xmlns:a16="http://schemas.microsoft.com/office/drawing/2014/main" id="{503287E0-7B73-199C-2913-033D80008A1B}"/>
                </a:ext>
              </a:extLst>
            </p:cNvPr>
            <p:cNvSpPr txBox="1"/>
            <p:nvPr/>
          </p:nvSpPr>
          <p:spPr>
            <a:xfrm>
              <a:off x="7346478" y="5409943"/>
              <a:ext cx="606425"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2016</a:t>
              </a:r>
              <a:endParaRPr lang="en-US">
                <a:solidFill>
                  <a:srgbClr val="3F3F3F"/>
                </a:solidFill>
              </a:endParaRPr>
            </a:p>
          </p:txBody>
        </p:sp>
        <p:sp>
          <p:nvSpPr>
            <p:cNvPr id="50" name="TextBox 49">
              <a:extLst>
                <a:ext uri="{FF2B5EF4-FFF2-40B4-BE49-F238E27FC236}">
                  <a16:creationId xmlns:a16="http://schemas.microsoft.com/office/drawing/2014/main" id="{AE478A3C-36CC-4CAA-D152-FC72A32F49F7}"/>
                </a:ext>
              </a:extLst>
            </p:cNvPr>
            <p:cNvSpPr txBox="1"/>
            <p:nvPr/>
          </p:nvSpPr>
          <p:spPr>
            <a:xfrm>
              <a:off x="9965853" y="5409943"/>
              <a:ext cx="606425"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2022</a:t>
              </a:r>
              <a:endParaRPr lang="en-US">
                <a:solidFill>
                  <a:srgbClr val="3F3F3F"/>
                </a:solidFill>
              </a:endParaRPr>
            </a:p>
          </p:txBody>
        </p:sp>
        <p:sp>
          <p:nvSpPr>
            <p:cNvPr id="52" name="TextBox 51">
              <a:extLst>
                <a:ext uri="{FF2B5EF4-FFF2-40B4-BE49-F238E27FC236}">
                  <a16:creationId xmlns:a16="http://schemas.microsoft.com/office/drawing/2014/main" id="{AC13E1C2-EFD9-9088-DB47-829771E6AF5D}"/>
                </a:ext>
              </a:extLst>
            </p:cNvPr>
            <p:cNvSpPr txBox="1"/>
            <p:nvPr/>
          </p:nvSpPr>
          <p:spPr>
            <a:xfrm>
              <a:off x="8219603" y="5409943"/>
              <a:ext cx="606425"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2017</a:t>
              </a:r>
              <a:endParaRPr lang="en-US">
                <a:solidFill>
                  <a:srgbClr val="3F3F3F"/>
                </a:solidFill>
              </a:endParaRPr>
            </a:p>
          </p:txBody>
        </p:sp>
        <p:sp>
          <p:nvSpPr>
            <p:cNvPr id="56" name="TextBox 55">
              <a:extLst>
                <a:ext uri="{FF2B5EF4-FFF2-40B4-BE49-F238E27FC236}">
                  <a16:creationId xmlns:a16="http://schemas.microsoft.com/office/drawing/2014/main" id="{8EE04750-BCA5-64C4-A9C7-1BA5EB6D0233}"/>
                </a:ext>
              </a:extLst>
            </p:cNvPr>
            <p:cNvSpPr txBox="1"/>
            <p:nvPr/>
          </p:nvSpPr>
          <p:spPr>
            <a:xfrm>
              <a:off x="9092728" y="5409943"/>
              <a:ext cx="606425"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2020</a:t>
              </a:r>
              <a:endParaRPr lang="en-US">
                <a:solidFill>
                  <a:srgbClr val="3F3F3F"/>
                </a:solidFill>
              </a:endParaRPr>
            </a:p>
          </p:txBody>
        </p:sp>
        <p:sp>
          <p:nvSpPr>
            <p:cNvPr id="60" name="TextBox 59">
              <a:extLst>
                <a:ext uri="{FF2B5EF4-FFF2-40B4-BE49-F238E27FC236}">
                  <a16:creationId xmlns:a16="http://schemas.microsoft.com/office/drawing/2014/main" id="{74EAE1E4-B07A-5FD4-2A15-FB268887D0E8}"/>
                </a:ext>
              </a:extLst>
            </p:cNvPr>
            <p:cNvSpPr txBox="1"/>
            <p:nvPr/>
          </p:nvSpPr>
          <p:spPr>
            <a:xfrm>
              <a:off x="10840565" y="5409943"/>
              <a:ext cx="606425" cy="31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2023</a:t>
              </a:r>
              <a:endParaRPr lang="en-US">
                <a:solidFill>
                  <a:srgbClr val="3F3F3F"/>
                </a:solidFill>
              </a:endParaRPr>
            </a:p>
          </p:txBody>
        </p:sp>
        <p:sp>
          <p:nvSpPr>
            <p:cNvPr id="78" name="TextBox 77">
              <a:extLst>
                <a:ext uri="{FF2B5EF4-FFF2-40B4-BE49-F238E27FC236}">
                  <a16:creationId xmlns:a16="http://schemas.microsoft.com/office/drawing/2014/main" id="{1E5C0E4B-CCF6-6FB9-0F2B-ACDBD7195C2F}"/>
                </a:ext>
              </a:extLst>
            </p:cNvPr>
            <p:cNvSpPr txBox="1"/>
            <p:nvPr/>
          </p:nvSpPr>
          <p:spPr>
            <a:xfrm rot="16200000">
              <a:off x="4172548" y="3629419"/>
              <a:ext cx="3044207" cy="315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Effective Water Length (m)</a:t>
              </a:r>
              <a:endParaRPr lang="en-US">
                <a:solidFill>
                  <a:srgbClr val="3F3F3F"/>
                </a:solidFill>
              </a:endParaRPr>
            </a:p>
          </p:txBody>
        </p:sp>
        <p:sp>
          <p:nvSpPr>
            <p:cNvPr id="80" name="TextBox 79">
              <a:extLst>
                <a:ext uri="{FF2B5EF4-FFF2-40B4-BE49-F238E27FC236}">
                  <a16:creationId xmlns:a16="http://schemas.microsoft.com/office/drawing/2014/main" id="{5EE4E6FE-1350-6146-D575-A2DF0D0B149B}"/>
                </a:ext>
              </a:extLst>
            </p:cNvPr>
            <p:cNvSpPr txBox="1"/>
            <p:nvPr/>
          </p:nvSpPr>
          <p:spPr>
            <a:xfrm>
              <a:off x="8430997" y="6186874"/>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Middle Summer</a:t>
              </a:r>
              <a:endParaRPr lang="en-US">
                <a:solidFill>
                  <a:srgbClr val="3F3F3F"/>
                </a:solidFill>
              </a:endParaRPr>
            </a:p>
          </p:txBody>
        </p:sp>
        <p:sp>
          <p:nvSpPr>
            <p:cNvPr id="82" name="TextBox 81">
              <a:extLst>
                <a:ext uri="{FF2B5EF4-FFF2-40B4-BE49-F238E27FC236}">
                  <a16:creationId xmlns:a16="http://schemas.microsoft.com/office/drawing/2014/main" id="{60E5B65C-9192-80AC-D8AE-92461D88BE44}"/>
                </a:ext>
              </a:extLst>
            </p:cNvPr>
            <p:cNvSpPr txBox="1"/>
            <p:nvPr/>
          </p:nvSpPr>
          <p:spPr>
            <a:xfrm>
              <a:off x="8430997" y="5950337"/>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Middle Winter</a:t>
              </a:r>
              <a:endParaRPr lang="en-US">
                <a:solidFill>
                  <a:srgbClr val="3F3F3F"/>
                </a:solidFill>
              </a:endParaRPr>
            </a:p>
          </p:txBody>
        </p:sp>
        <p:sp>
          <p:nvSpPr>
            <p:cNvPr id="85" name="TextBox 84">
              <a:extLst>
                <a:ext uri="{FF2B5EF4-FFF2-40B4-BE49-F238E27FC236}">
                  <a16:creationId xmlns:a16="http://schemas.microsoft.com/office/drawing/2014/main" id="{A42B8ACA-8F6D-D052-23FF-9AFDC893D489}"/>
                </a:ext>
              </a:extLst>
            </p:cNvPr>
            <p:cNvSpPr txBox="1"/>
            <p:nvPr/>
          </p:nvSpPr>
          <p:spPr>
            <a:xfrm>
              <a:off x="6991778" y="5950337"/>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North Winter</a:t>
              </a:r>
            </a:p>
          </p:txBody>
        </p:sp>
        <p:sp>
          <p:nvSpPr>
            <p:cNvPr id="87" name="TextBox 86">
              <a:extLst>
                <a:ext uri="{FF2B5EF4-FFF2-40B4-BE49-F238E27FC236}">
                  <a16:creationId xmlns:a16="http://schemas.microsoft.com/office/drawing/2014/main" id="{C7CF3B42-D2FA-B56D-2C3C-ECDB0FB695AC}"/>
                </a:ext>
              </a:extLst>
            </p:cNvPr>
            <p:cNvSpPr txBox="1"/>
            <p:nvPr/>
          </p:nvSpPr>
          <p:spPr>
            <a:xfrm>
              <a:off x="6991778" y="6186874"/>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North Summer</a:t>
              </a:r>
              <a:endParaRPr lang="en-US" sz="900">
                <a:solidFill>
                  <a:srgbClr val="3F3F3F"/>
                </a:solidFill>
              </a:endParaRPr>
            </a:p>
          </p:txBody>
        </p:sp>
        <p:sp>
          <p:nvSpPr>
            <p:cNvPr id="6" name="TextBox 5">
              <a:extLst>
                <a:ext uri="{FF2B5EF4-FFF2-40B4-BE49-F238E27FC236}">
                  <a16:creationId xmlns:a16="http://schemas.microsoft.com/office/drawing/2014/main" id="{4C21B8BF-1972-03DB-4C94-CBEAD2A06F56}"/>
                </a:ext>
              </a:extLst>
            </p:cNvPr>
            <p:cNvSpPr txBox="1"/>
            <p:nvPr/>
          </p:nvSpPr>
          <p:spPr>
            <a:xfrm>
              <a:off x="8104108" y="1382689"/>
              <a:ext cx="16303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East Beach</a:t>
              </a:r>
            </a:p>
          </p:txBody>
        </p:sp>
        <p:sp>
          <p:nvSpPr>
            <p:cNvPr id="17" name="TextBox 16">
              <a:extLst>
                <a:ext uri="{FF2B5EF4-FFF2-40B4-BE49-F238E27FC236}">
                  <a16:creationId xmlns:a16="http://schemas.microsoft.com/office/drawing/2014/main" id="{DD01A9D1-3B7F-B913-675D-B16F872EC36A}"/>
                </a:ext>
              </a:extLst>
            </p:cNvPr>
            <p:cNvSpPr txBox="1"/>
            <p:nvPr/>
          </p:nvSpPr>
          <p:spPr>
            <a:xfrm>
              <a:off x="9890810" y="6186874"/>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South Summer</a:t>
              </a:r>
              <a:endParaRPr lang="en-US">
                <a:solidFill>
                  <a:srgbClr val="3F3F3F"/>
                </a:solidFill>
              </a:endParaRPr>
            </a:p>
          </p:txBody>
        </p:sp>
        <p:sp>
          <p:nvSpPr>
            <p:cNvPr id="19" name="TextBox 18">
              <a:extLst>
                <a:ext uri="{FF2B5EF4-FFF2-40B4-BE49-F238E27FC236}">
                  <a16:creationId xmlns:a16="http://schemas.microsoft.com/office/drawing/2014/main" id="{6742F241-04F9-2CA6-DA6D-11D906AFE037}"/>
                </a:ext>
              </a:extLst>
            </p:cNvPr>
            <p:cNvSpPr txBox="1"/>
            <p:nvPr/>
          </p:nvSpPr>
          <p:spPr>
            <a:xfrm>
              <a:off x="9890810" y="5950337"/>
              <a:ext cx="1108075" cy="23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South Winter</a:t>
              </a:r>
            </a:p>
          </p:txBody>
        </p:sp>
        <p:sp>
          <p:nvSpPr>
            <p:cNvPr id="24" name="TextBox 23">
              <a:extLst>
                <a:ext uri="{FF2B5EF4-FFF2-40B4-BE49-F238E27FC236}">
                  <a16:creationId xmlns:a16="http://schemas.microsoft.com/office/drawing/2014/main" id="{D8BB3BBD-0F8A-B678-D8E8-8C297FBF8F9B}"/>
                </a:ext>
              </a:extLst>
            </p:cNvPr>
            <p:cNvSpPr txBox="1"/>
            <p:nvPr/>
          </p:nvSpPr>
          <p:spPr>
            <a:xfrm>
              <a:off x="5870575" y="5229225"/>
              <a:ext cx="600075" cy="314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860</a:t>
              </a:r>
              <a:endParaRPr lang="en-US">
                <a:solidFill>
                  <a:srgbClr val="3F3F3F"/>
                </a:solidFill>
              </a:endParaRPr>
            </a:p>
          </p:txBody>
        </p:sp>
        <p:sp>
          <p:nvSpPr>
            <p:cNvPr id="26" name="TextBox 25">
              <a:extLst>
                <a:ext uri="{FF2B5EF4-FFF2-40B4-BE49-F238E27FC236}">
                  <a16:creationId xmlns:a16="http://schemas.microsoft.com/office/drawing/2014/main" id="{759B1B51-BD7A-98F2-B1F3-CFB5D5E84A53}"/>
                </a:ext>
              </a:extLst>
            </p:cNvPr>
            <p:cNvSpPr txBox="1"/>
            <p:nvPr/>
          </p:nvSpPr>
          <p:spPr>
            <a:xfrm>
              <a:off x="5870575" y="4762500"/>
              <a:ext cx="600075" cy="314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870</a:t>
              </a:r>
              <a:endParaRPr lang="en-US">
                <a:solidFill>
                  <a:srgbClr val="3F3F3F"/>
                </a:solidFill>
              </a:endParaRPr>
            </a:p>
          </p:txBody>
        </p:sp>
        <p:sp>
          <p:nvSpPr>
            <p:cNvPr id="28" name="TextBox 27">
              <a:extLst>
                <a:ext uri="{FF2B5EF4-FFF2-40B4-BE49-F238E27FC236}">
                  <a16:creationId xmlns:a16="http://schemas.microsoft.com/office/drawing/2014/main" id="{EB81C4E0-0F69-6EDA-D258-886252928C41}"/>
                </a:ext>
              </a:extLst>
            </p:cNvPr>
            <p:cNvSpPr txBox="1"/>
            <p:nvPr/>
          </p:nvSpPr>
          <p:spPr>
            <a:xfrm>
              <a:off x="5870575" y="4295775"/>
              <a:ext cx="600075" cy="314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880</a:t>
              </a:r>
              <a:endParaRPr lang="en-US">
                <a:solidFill>
                  <a:srgbClr val="3F3F3F"/>
                </a:solidFill>
              </a:endParaRPr>
            </a:p>
          </p:txBody>
        </p:sp>
        <p:sp>
          <p:nvSpPr>
            <p:cNvPr id="30" name="TextBox 29">
              <a:extLst>
                <a:ext uri="{FF2B5EF4-FFF2-40B4-BE49-F238E27FC236}">
                  <a16:creationId xmlns:a16="http://schemas.microsoft.com/office/drawing/2014/main" id="{0FCFCA53-D6E0-81D7-83AA-0E9A2C12A167}"/>
                </a:ext>
              </a:extLst>
            </p:cNvPr>
            <p:cNvSpPr txBox="1"/>
            <p:nvPr/>
          </p:nvSpPr>
          <p:spPr>
            <a:xfrm>
              <a:off x="5870575" y="3829050"/>
              <a:ext cx="600075" cy="314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890</a:t>
              </a:r>
              <a:endParaRPr lang="en-US">
                <a:solidFill>
                  <a:srgbClr val="3F3F3F"/>
                </a:solidFill>
              </a:endParaRPr>
            </a:p>
          </p:txBody>
        </p:sp>
        <p:sp>
          <p:nvSpPr>
            <p:cNvPr id="34" name="TextBox 33">
              <a:extLst>
                <a:ext uri="{FF2B5EF4-FFF2-40B4-BE49-F238E27FC236}">
                  <a16:creationId xmlns:a16="http://schemas.microsoft.com/office/drawing/2014/main" id="{F14B736C-F31F-5BEC-73F7-4B73AD8264A0}"/>
                </a:ext>
              </a:extLst>
            </p:cNvPr>
            <p:cNvSpPr txBox="1"/>
            <p:nvPr/>
          </p:nvSpPr>
          <p:spPr>
            <a:xfrm>
              <a:off x="5870575" y="3362325"/>
              <a:ext cx="600075" cy="314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900</a:t>
              </a:r>
              <a:endParaRPr lang="en-US">
                <a:solidFill>
                  <a:srgbClr val="3F3F3F"/>
                </a:solidFill>
              </a:endParaRPr>
            </a:p>
          </p:txBody>
        </p:sp>
        <p:sp>
          <p:nvSpPr>
            <p:cNvPr id="37" name="TextBox 36">
              <a:extLst>
                <a:ext uri="{FF2B5EF4-FFF2-40B4-BE49-F238E27FC236}">
                  <a16:creationId xmlns:a16="http://schemas.microsoft.com/office/drawing/2014/main" id="{AEFD856B-CA6A-C94F-AACE-D6265A68DB05}"/>
                </a:ext>
              </a:extLst>
            </p:cNvPr>
            <p:cNvSpPr txBox="1"/>
            <p:nvPr/>
          </p:nvSpPr>
          <p:spPr>
            <a:xfrm>
              <a:off x="5870575" y="2895600"/>
              <a:ext cx="600075" cy="314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910</a:t>
              </a:r>
              <a:endParaRPr lang="en-US">
                <a:solidFill>
                  <a:srgbClr val="3F3F3F"/>
                </a:solidFill>
              </a:endParaRPr>
            </a:p>
          </p:txBody>
        </p:sp>
        <p:sp>
          <p:nvSpPr>
            <p:cNvPr id="39" name="TextBox 38">
              <a:extLst>
                <a:ext uri="{FF2B5EF4-FFF2-40B4-BE49-F238E27FC236}">
                  <a16:creationId xmlns:a16="http://schemas.microsoft.com/office/drawing/2014/main" id="{1267CD1F-3AD4-FD8F-8739-64BD029874C2}"/>
                </a:ext>
              </a:extLst>
            </p:cNvPr>
            <p:cNvSpPr txBox="1"/>
            <p:nvPr/>
          </p:nvSpPr>
          <p:spPr>
            <a:xfrm>
              <a:off x="5870575" y="2428875"/>
              <a:ext cx="600075" cy="314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920</a:t>
              </a:r>
              <a:endParaRPr lang="en-US">
                <a:solidFill>
                  <a:srgbClr val="3F3F3F"/>
                </a:solidFill>
              </a:endParaRPr>
            </a:p>
          </p:txBody>
        </p:sp>
        <p:sp>
          <p:nvSpPr>
            <p:cNvPr id="42" name="TextBox 41">
              <a:extLst>
                <a:ext uri="{FF2B5EF4-FFF2-40B4-BE49-F238E27FC236}">
                  <a16:creationId xmlns:a16="http://schemas.microsoft.com/office/drawing/2014/main" id="{FD22B59E-AE36-EAF7-A4F8-B6B4569144B4}"/>
                </a:ext>
              </a:extLst>
            </p:cNvPr>
            <p:cNvSpPr txBox="1"/>
            <p:nvPr/>
          </p:nvSpPr>
          <p:spPr>
            <a:xfrm>
              <a:off x="5870575" y="1962150"/>
              <a:ext cx="600075" cy="314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930</a:t>
              </a:r>
              <a:endParaRPr lang="en-US">
                <a:solidFill>
                  <a:srgbClr val="3F3F3F"/>
                </a:solidFill>
              </a:endParaRPr>
            </a:p>
          </p:txBody>
        </p:sp>
      </p:grpSp>
      <p:sp>
        <p:nvSpPr>
          <p:cNvPr id="4" name="TextBox 3">
            <a:extLst>
              <a:ext uri="{FF2B5EF4-FFF2-40B4-BE49-F238E27FC236}">
                <a16:creationId xmlns:a16="http://schemas.microsoft.com/office/drawing/2014/main" id="{8ABBF0A9-D7B3-D6B7-8733-40FF736EBB73}"/>
              </a:ext>
            </a:extLst>
          </p:cNvPr>
          <p:cNvSpPr txBox="1"/>
          <p:nvPr/>
        </p:nvSpPr>
        <p:spPr>
          <a:xfrm>
            <a:off x="342396" y="5170911"/>
            <a:ext cx="2416616" cy="276999"/>
          </a:xfrm>
          <a:prstGeom prst="rect">
            <a:avLst/>
          </a:prstGeom>
          <a:noFill/>
        </p:spPr>
        <p:txBody>
          <a:bodyPr wrap="square">
            <a:spAutoFit/>
          </a:bodyPr>
          <a:lstStyle/>
          <a:p>
            <a:r>
              <a:rPr lang="en-US" sz="1200">
                <a:solidFill>
                  <a:schemeClr val="bg1"/>
                </a:solidFill>
                <a:latin typeface="+mj-lt"/>
              </a:rPr>
              <a:t>Base map credit: Google</a:t>
            </a:r>
            <a:endParaRPr lang="en-US" sz="1200">
              <a:solidFill>
                <a:schemeClr val="bg1"/>
              </a:solidFill>
              <a:latin typeface="+mj-lt"/>
              <a:ea typeface="Calibri"/>
              <a:cs typeface="Calibri"/>
            </a:endParaRPr>
          </a:p>
        </p:txBody>
      </p:sp>
      <p:sp>
        <p:nvSpPr>
          <p:cNvPr id="7" name="TextBox 14">
            <a:extLst>
              <a:ext uri="{FF2B5EF4-FFF2-40B4-BE49-F238E27FC236}">
                <a16:creationId xmlns:a16="http://schemas.microsoft.com/office/drawing/2014/main" id="{49EA67F5-DD06-DBCE-2850-F9429276CAFE}"/>
              </a:ext>
            </a:extLst>
          </p:cNvPr>
          <p:cNvSpPr txBox="1"/>
          <p:nvPr/>
        </p:nvSpPr>
        <p:spPr>
          <a:xfrm>
            <a:off x="7557747" y="5626982"/>
            <a:ext cx="2723056" cy="3178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rgbClr val="3F3F3F"/>
                </a:solidFill>
                <a:latin typeface="Century Gothic"/>
              </a:rPr>
              <a:t>Year</a:t>
            </a:r>
            <a:endParaRPr lang="en-US">
              <a:solidFill>
                <a:srgbClr val="3F3F3F"/>
              </a:solidFill>
            </a:endParaRPr>
          </a:p>
        </p:txBody>
      </p:sp>
    </p:spTree>
    <p:extLst>
      <p:ext uri="{BB962C8B-B14F-4D97-AF65-F5344CB8AC3E}">
        <p14:creationId xmlns:p14="http://schemas.microsoft.com/office/powerpoint/2010/main" val="3733486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orange image of a long curved object&#10;&#10;Description automatically generated">
            <a:extLst>
              <a:ext uri="{FF2B5EF4-FFF2-40B4-BE49-F238E27FC236}">
                <a16:creationId xmlns:a16="http://schemas.microsoft.com/office/drawing/2014/main" id="{A2F8CEE9-F449-551F-F391-1BFB4E2C01AC}"/>
              </a:ext>
            </a:extLst>
          </p:cNvPr>
          <p:cNvPicPr>
            <a:picLocks noChangeAspect="1"/>
          </p:cNvPicPr>
          <p:nvPr/>
        </p:nvPicPr>
        <p:blipFill rotWithShape="1">
          <a:blip r:embed="rId3">
            <a:alphaModFix/>
          </a:blip>
          <a:srcRect l="5260" t="12649" r="4783" b="29306"/>
          <a:stretch/>
        </p:blipFill>
        <p:spPr>
          <a:xfrm>
            <a:off x="1701341" y="1667560"/>
            <a:ext cx="8472495" cy="3980774"/>
          </a:xfrm>
          <a:prstGeom prst="rect">
            <a:avLst/>
          </a:prstGeom>
        </p:spPr>
      </p:pic>
      <p:pic>
        <p:nvPicPr>
          <p:cNvPr id="12" name="Picture 11" descr="A blue and orange image of a beach&#10;&#10;Description automatically generated">
            <a:extLst>
              <a:ext uri="{FF2B5EF4-FFF2-40B4-BE49-F238E27FC236}">
                <a16:creationId xmlns:a16="http://schemas.microsoft.com/office/drawing/2014/main" id="{6765C48D-DEBA-5248-C3A4-450628972250}"/>
              </a:ext>
            </a:extLst>
          </p:cNvPr>
          <p:cNvPicPr>
            <a:picLocks noChangeAspect="1"/>
          </p:cNvPicPr>
          <p:nvPr/>
        </p:nvPicPr>
        <p:blipFill rotWithShape="1">
          <a:blip r:embed="rId4">
            <a:alphaModFix/>
          </a:blip>
          <a:srcRect l="5369" t="13056" r="4752" b="29861"/>
          <a:stretch/>
        </p:blipFill>
        <p:spPr>
          <a:xfrm>
            <a:off x="1709436" y="1696399"/>
            <a:ext cx="8465040" cy="3914783"/>
          </a:xfrm>
          <a:prstGeom prst="rect">
            <a:avLst/>
          </a:prstGeom>
        </p:spPr>
      </p:pic>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a:t>RESULTS – HURRICANE DORIAN</a:t>
            </a:r>
          </a:p>
        </p:txBody>
      </p:sp>
      <p:sp>
        <p:nvSpPr>
          <p:cNvPr id="8" name="TextBox 3">
            <a:extLst>
              <a:ext uri="{FF2B5EF4-FFF2-40B4-BE49-F238E27FC236}">
                <a16:creationId xmlns:a16="http://schemas.microsoft.com/office/drawing/2014/main" id="{E3A3CFD6-8818-0B65-85A3-7053DACDA1A4}"/>
              </a:ext>
            </a:extLst>
          </p:cNvPr>
          <p:cNvSpPr txBox="1"/>
          <p:nvPr/>
        </p:nvSpPr>
        <p:spPr>
          <a:xfrm>
            <a:off x="336715" y="1670971"/>
            <a:ext cx="1257657"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8/29/2019 </a:t>
            </a:r>
          </a:p>
        </p:txBody>
      </p:sp>
      <p:sp>
        <p:nvSpPr>
          <p:cNvPr id="9" name="TextBox 8">
            <a:extLst>
              <a:ext uri="{FF2B5EF4-FFF2-40B4-BE49-F238E27FC236}">
                <a16:creationId xmlns:a16="http://schemas.microsoft.com/office/drawing/2014/main" id="{8B0CB064-B0A9-9336-D899-EAD7195BDC26}"/>
              </a:ext>
            </a:extLst>
          </p:cNvPr>
          <p:cNvSpPr txBox="1"/>
          <p:nvPr/>
        </p:nvSpPr>
        <p:spPr>
          <a:xfrm>
            <a:off x="10300554" y="1666685"/>
            <a:ext cx="1257657"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8/30/2019</a:t>
            </a:r>
          </a:p>
        </p:txBody>
      </p:sp>
      <p:sp>
        <p:nvSpPr>
          <p:cNvPr id="10" name="TextBox 81">
            <a:extLst>
              <a:ext uri="{FF2B5EF4-FFF2-40B4-BE49-F238E27FC236}">
                <a16:creationId xmlns:a16="http://schemas.microsoft.com/office/drawing/2014/main" id="{1FFC3A9B-8A40-FC2E-2BF2-DA836552FB6A}"/>
              </a:ext>
            </a:extLst>
          </p:cNvPr>
          <p:cNvSpPr txBox="1"/>
          <p:nvPr/>
        </p:nvSpPr>
        <p:spPr>
          <a:xfrm>
            <a:off x="305716" y="1650095"/>
            <a:ext cx="1257657"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10/3/2019</a:t>
            </a:r>
          </a:p>
        </p:txBody>
      </p:sp>
      <p:sp>
        <p:nvSpPr>
          <p:cNvPr id="11" name="TextBox 82">
            <a:extLst>
              <a:ext uri="{FF2B5EF4-FFF2-40B4-BE49-F238E27FC236}">
                <a16:creationId xmlns:a16="http://schemas.microsoft.com/office/drawing/2014/main" id="{3762E489-A683-D24E-EFFD-38573F7578AD}"/>
              </a:ext>
            </a:extLst>
          </p:cNvPr>
          <p:cNvSpPr txBox="1"/>
          <p:nvPr/>
        </p:nvSpPr>
        <p:spPr>
          <a:xfrm>
            <a:off x="10302761" y="1686456"/>
            <a:ext cx="1257657"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9/22/2019</a:t>
            </a:r>
          </a:p>
        </p:txBody>
      </p:sp>
      <p:sp>
        <p:nvSpPr>
          <p:cNvPr id="13" name="TextBox 91">
            <a:extLst>
              <a:ext uri="{FF2B5EF4-FFF2-40B4-BE49-F238E27FC236}">
                <a16:creationId xmlns:a16="http://schemas.microsoft.com/office/drawing/2014/main" id="{DE2F6C2A-BB75-9DAB-D0C7-A7375A75293E}"/>
              </a:ext>
            </a:extLst>
          </p:cNvPr>
          <p:cNvSpPr txBox="1"/>
          <p:nvPr/>
        </p:nvSpPr>
        <p:spPr>
          <a:xfrm>
            <a:off x="2218809" y="5666741"/>
            <a:ext cx="263009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a:rPr>
              <a:t>Ocracoke Inlet</a:t>
            </a:r>
            <a:endParaRPr lang="en-US" sz="1600">
              <a:solidFill>
                <a:schemeClr val="tx1">
                  <a:lumMod val="75000"/>
                  <a:lumOff val="25000"/>
                </a:schemeClr>
              </a:solidFill>
            </a:endParaRPr>
          </a:p>
        </p:txBody>
      </p:sp>
      <p:sp>
        <p:nvSpPr>
          <p:cNvPr id="14" name="TextBox 93">
            <a:extLst>
              <a:ext uri="{FF2B5EF4-FFF2-40B4-BE49-F238E27FC236}">
                <a16:creationId xmlns:a16="http://schemas.microsoft.com/office/drawing/2014/main" id="{E4E4279A-B329-DA15-1D09-9684728B8580}"/>
              </a:ext>
            </a:extLst>
          </p:cNvPr>
          <p:cNvSpPr txBox="1"/>
          <p:nvPr/>
        </p:nvSpPr>
        <p:spPr>
          <a:xfrm>
            <a:off x="6483342" y="5641714"/>
            <a:ext cx="263009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a:rPr>
              <a:t>Hatteras Inlet</a:t>
            </a:r>
            <a:endParaRPr lang="en-US" sz="1600">
              <a:solidFill>
                <a:schemeClr val="tx1">
                  <a:lumMod val="75000"/>
                  <a:lumOff val="25000"/>
                </a:schemeClr>
              </a:solidFill>
            </a:endParaRPr>
          </a:p>
        </p:txBody>
      </p:sp>
      <p:grpSp>
        <p:nvGrpSpPr>
          <p:cNvPr id="38" name="Group 37">
            <a:extLst>
              <a:ext uri="{FF2B5EF4-FFF2-40B4-BE49-F238E27FC236}">
                <a16:creationId xmlns:a16="http://schemas.microsoft.com/office/drawing/2014/main" id="{B7F938A9-57D1-B272-C16F-3F9F3373418C}"/>
              </a:ext>
            </a:extLst>
          </p:cNvPr>
          <p:cNvGrpSpPr/>
          <p:nvPr/>
        </p:nvGrpSpPr>
        <p:grpSpPr>
          <a:xfrm>
            <a:off x="338608" y="5932071"/>
            <a:ext cx="2634717" cy="703914"/>
            <a:chOff x="6321502" y="974302"/>
            <a:chExt cx="4459032" cy="1313897"/>
          </a:xfrm>
        </p:grpSpPr>
        <p:pic>
          <p:nvPicPr>
            <p:cNvPr id="15" name="Picture 14">
              <a:extLst>
                <a:ext uri="{FF2B5EF4-FFF2-40B4-BE49-F238E27FC236}">
                  <a16:creationId xmlns:a16="http://schemas.microsoft.com/office/drawing/2014/main" id="{47994EA6-4C4C-A464-9479-78E27BF4D994}"/>
                </a:ext>
              </a:extLst>
            </p:cNvPr>
            <p:cNvPicPr>
              <a:picLocks noChangeAspect="1"/>
            </p:cNvPicPr>
            <p:nvPr/>
          </p:nvPicPr>
          <p:blipFill rotWithShape="1">
            <a:blip r:embed="rId5"/>
            <a:srcRect l="84015" t="34568" r="1117" b="8688"/>
            <a:stretch/>
          </p:blipFill>
          <p:spPr>
            <a:xfrm>
              <a:off x="9842860" y="1323063"/>
              <a:ext cx="765208" cy="886386"/>
            </a:xfrm>
            <a:prstGeom prst="rect">
              <a:avLst/>
            </a:prstGeom>
          </p:spPr>
        </p:pic>
        <p:sp>
          <p:nvSpPr>
            <p:cNvPr id="16" name="TextBox 158">
              <a:extLst>
                <a:ext uri="{FF2B5EF4-FFF2-40B4-BE49-F238E27FC236}">
                  <a16:creationId xmlns:a16="http://schemas.microsoft.com/office/drawing/2014/main" id="{50C23EB4-4EC7-4071-A258-577649BAAC86}"/>
                </a:ext>
              </a:extLst>
            </p:cNvPr>
            <p:cNvSpPr txBox="1"/>
            <p:nvPr/>
          </p:nvSpPr>
          <p:spPr>
            <a:xfrm>
              <a:off x="6321502" y="1462870"/>
              <a:ext cx="404484" cy="4595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a:t>
              </a:r>
            </a:p>
          </p:txBody>
        </p:sp>
        <p:sp>
          <p:nvSpPr>
            <p:cNvPr id="17" name="TextBox 159">
              <a:extLst>
                <a:ext uri="{FF2B5EF4-FFF2-40B4-BE49-F238E27FC236}">
                  <a16:creationId xmlns:a16="http://schemas.microsoft.com/office/drawing/2014/main" id="{9A3114E4-833E-F39A-678D-D906E3B59258}"/>
                </a:ext>
              </a:extLst>
            </p:cNvPr>
            <p:cNvSpPr txBox="1"/>
            <p:nvPr/>
          </p:nvSpPr>
          <p:spPr>
            <a:xfrm>
              <a:off x="7299690" y="1482351"/>
              <a:ext cx="1220703" cy="4595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5</a:t>
              </a:r>
            </a:p>
          </p:txBody>
        </p:sp>
        <p:sp>
          <p:nvSpPr>
            <p:cNvPr id="19" name="TextBox 162">
              <a:extLst>
                <a:ext uri="{FF2B5EF4-FFF2-40B4-BE49-F238E27FC236}">
                  <a16:creationId xmlns:a16="http://schemas.microsoft.com/office/drawing/2014/main" id="{9A1BDD7A-35F3-2A59-2CD6-3F75FA8B7FEE}"/>
                </a:ext>
              </a:extLst>
            </p:cNvPr>
            <p:cNvSpPr txBox="1"/>
            <p:nvPr/>
          </p:nvSpPr>
          <p:spPr>
            <a:xfrm>
              <a:off x="8208148" y="1521318"/>
              <a:ext cx="1001709" cy="4595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20" name="TextBox 163">
              <a:extLst>
                <a:ext uri="{FF2B5EF4-FFF2-40B4-BE49-F238E27FC236}">
                  <a16:creationId xmlns:a16="http://schemas.microsoft.com/office/drawing/2014/main" id="{3F652A8F-C81B-49C9-F436-77C5B352C1F2}"/>
                </a:ext>
              </a:extLst>
            </p:cNvPr>
            <p:cNvSpPr txBox="1"/>
            <p:nvPr/>
          </p:nvSpPr>
          <p:spPr>
            <a:xfrm>
              <a:off x="8594003" y="1828613"/>
              <a:ext cx="807051" cy="4595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km</a:t>
              </a:r>
            </a:p>
          </p:txBody>
        </p:sp>
        <p:sp>
          <p:nvSpPr>
            <p:cNvPr id="37" name="TextBox 164">
              <a:extLst>
                <a:ext uri="{FF2B5EF4-FFF2-40B4-BE49-F238E27FC236}">
                  <a16:creationId xmlns:a16="http://schemas.microsoft.com/office/drawing/2014/main" id="{05A78355-987A-65B1-F5C0-126EC6A9B679}"/>
                </a:ext>
              </a:extLst>
            </p:cNvPr>
            <p:cNvSpPr txBox="1"/>
            <p:nvPr/>
          </p:nvSpPr>
          <p:spPr>
            <a:xfrm>
              <a:off x="9973483" y="974302"/>
              <a:ext cx="807051" cy="4595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N</a:t>
              </a:r>
            </a:p>
          </p:txBody>
        </p:sp>
      </p:grpSp>
      <p:sp>
        <p:nvSpPr>
          <p:cNvPr id="39" name="TextBox 93">
            <a:extLst>
              <a:ext uri="{FF2B5EF4-FFF2-40B4-BE49-F238E27FC236}">
                <a16:creationId xmlns:a16="http://schemas.microsoft.com/office/drawing/2014/main" id="{249B9F97-9589-AA30-E877-5405CDE6CF57}"/>
              </a:ext>
            </a:extLst>
          </p:cNvPr>
          <p:cNvSpPr txBox="1"/>
          <p:nvPr/>
        </p:nvSpPr>
        <p:spPr>
          <a:xfrm>
            <a:off x="4458335" y="1055771"/>
            <a:ext cx="263009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solidFill>
                  <a:schemeClr val="tx1">
                    <a:lumMod val="65000"/>
                    <a:lumOff val="35000"/>
                  </a:schemeClr>
                </a:solidFill>
                <a:latin typeface="Century Gothic"/>
              </a:rPr>
              <a:t>Before</a:t>
            </a:r>
            <a:endParaRPr lang="en-US" sz="2000">
              <a:solidFill>
                <a:schemeClr val="tx1">
                  <a:lumMod val="65000"/>
                  <a:lumOff val="35000"/>
                </a:schemeClr>
              </a:solidFill>
            </a:endParaRPr>
          </a:p>
        </p:txBody>
      </p:sp>
      <p:sp>
        <p:nvSpPr>
          <p:cNvPr id="40" name="TextBox 93">
            <a:extLst>
              <a:ext uri="{FF2B5EF4-FFF2-40B4-BE49-F238E27FC236}">
                <a16:creationId xmlns:a16="http://schemas.microsoft.com/office/drawing/2014/main" id="{534DA1F3-3B93-0EFA-4390-3B0F59169B03}"/>
              </a:ext>
            </a:extLst>
          </p:cNvPr>
          <p:cNvSpPr txBox="1"/>
          <p:nvPr/>
        </p:nvSpPr>
        <p:spPr>
          <a:xfrm>
            <a:off x="4457868" y="1054465"/>
            <a:ext cx="2630096" cy="400110"/>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After</a:t>
            </a:r>
            <a:endParaRPr lang="en-US" sz="2000">
              <a:solidFill>
                <a:schemeClr val="tx1">
                  <a:lumMod val="75000"/>
                  <a:lumOff val="25000"/>
                </a:schemeClr>
              </a:solidFill>
            </a:endParaRPr>
          </a:p>
        </p:txBody>
      </p:sp>
      <p:pic>
        <p:nvPicPr>
          <p:cNvPr id="21" name="Picture 20" descr="A satellite image of land&#10;&#10;Description automatically generated">
            <a:extLst>
              <a:ext uri="{FF2B5EF4-FFF2-40B4-BE49-F238E27FC236}">
                <a16:creationId xmlns:a16="http://schemas.microsoft.com/office/drawing/2014/main" id="{4A2449D8-8ED8-DBE3-1E81-91E74EE0D58C}"/>
              </a:ext>
            </a:extLst>
          </p:cNvPr>
          <p:cNvPicPr>
            <a:picLocks noChangeAspect="1"/>
          </p:cNvPicPr>
          <p:nvPr/>
        </p:nvPicPr>
        <p:blipFill rotWithShape="1">
          <a:blip r:embed="rId6"/>
          <a:srcRect l="64357" t="2703" r="10392" b="94595"/>
          <a:stretch/>
        </p:blipFill>
        <p:spPr>
          <a:xfrm>
            <a:off x="419444" y="6439021"/>
            <a:ext cx="1253021" cy="111869"/>
          </a:xfrm>
          <a:prstGeom prst="rect">
            <a:avLst/>
          </a:prstGeom>
        </p:spPr>
      </p:pic>
      <p:sp>
        <p:nvSpPr>
          <p:cNvPr id="23" name="TextBox 93">
            <a:extLst>
              <a:ext uri="{FF2B5EF4-FFF2-40B4-BE49-F238E27FC236}">
                <a16:creationId xmlns:a16="http://schemas.microsoft.com/office/drawing/2014/main" id="{019DB532-DEAC-8C78-6297-512148D555B6}"/>
              </a:ext>
            </a:extLst>
          </p:cNvPr>
          <p:cNvSpPr txBox="1"/>
          <p:nvPr/>
        </p:nvSpPr>
        <p:spPr>
          <a:xfrm>
            <a:off x="2507148" y="1277764"/>
            <a:ext cx="207499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a:rPr>
              <a:t>Sentinel-2 MSI</a:t>
            </a:r>
            <a:endParaRPr lang="en-US">
              <a:solidFill>
                <a:schemeClr val="tx1">
                  <a:lumMod val="75000"/>
                  <a:lumOff val="25000"/>
                </a:schemeClr>
              </a:solidFill>
            </a:endParaRPr>
          </a:p>
        </p:txBody>
      </p:sp>
      <p:sp>
        <p:nvSpPr>
          <p:cNvPr id="24" name="TextBox 93">
            <a:extLst>
              <a:ext uri="{FF2B5EF4-FFF2-40B4-BE49-F238E27FC236}">
                <a16:creationId xmlns:a16="http://schemas.microsoft.com/office/drawing/2014/main" id="{A706C9B7-FE56-EE1E-622F-FE400702F5B9}"/>
              </a:ext>
            </a:extLst>
          </p:cNvPr>
          <p:cNvSpPr txBox="1"/>
          <p:nvPr/>
        </p:nvSpPr>
        <p:spPr>
          <a:xfrm>
            <a:off x="6891994" y="1254520"/>
            <a:ext cx="202467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a:rPr>
              <a:t>Landsat 8 OLI</a:t>
            </a:r>
            <a:endParaRPr lang="en-US">
              <a:solidFill>
                <a:schemeClr val="tx1">
                  <a:lumMod val="75000"/>
                  <a:lumOff val="25000"/>
                </a:schemeClr>
              </a:solidFill>
            </a:endParaRPr>
          </a:p>
        </p:txBody>
      </p:sp>
      <p:pic>
        <p:nvPicPr>
          <p:cNvPr id="6" name="Picture 5" descr="A multicolored image of a long neck&#10;&#10;Description automatically generated">
            <a:extLst>
              <a:ext uri="{FF2B5EF4-FFF2-40B4-BE49-F238E27FC236}">
                <a16:creationId xmlns:a16="http://schemas.microsoft.com/office/drawing/2014/main" id="{F05EFB5E-8DB5-C464-8013-DD99C6655BAB}"/>
              </a:ext>
            </a:extLst>
          </p:cNvPr>
          <p:cNvPicPr>
            <a:picLocks noChangeAspect="1"/>
          </p:cNvPicPr>
          <p:nvPr/>
        </p:nvPicPr>
        <p:blipFill rotWithShape="1">
          <a:blip r:embed="rId7">
            <a:alphaModFix/>
          </a:blip>
          <a:srcRect l="-43" t="13333" r="-160"/>
          <a:stretch/>
        </p:blipFill>
        <p:spPr>
          <a:xfrm>
            <a:off x="1655626" y="2059459"/>
            <a:ext cx="6468458" cy="3614353"/>
          </a:xfrm>
          <a:prstGeom prst="rect">
            <a:avLst/>
          </a:prstGeom>
        </p:spPr>
      </p:pic>
      <p:pic>
        <p:nvPicPr>
          <p:cNvPr id="3" name="Picture 2">
            <a:extLst>
              <a:ext uri="{FF2B5EF4-FFF2-40B4-BE49-F238E27FC236}">
                <a16:creationId xmlns:a16="http://schemas.microsoft.com/office/drawing/2014/main" id="{BF6F5467-6F93-CA5A-11B6-35FDE9AE4278}"/>
              </a:ext>
            </a:extLst>
          </p:cNvPr>
          <p:cNvPicPr>
            <a:picLocks noChangeAspect="1"/>
          </p:cNvPicPr>
          <p:nvPr/>
        </p:nvPicPr>
        <p:blipFill>
          <a:blip r:embed="rId8"/>
          <a:stretch>
            <a:fillRect/>
          </a:stretch>
        </p:blipFill>
        <p:spPr>
          <a:xfrm>
            <a:off x="4456181" y="4447208"/>
            <a:ext cx="3268594" cy="1243496"/>
          </a:xfrm>
          <a:prstGeom prst="rect">
            <a:avLst/>
          </a:prstGeom>
        </p:spPr>
      </p:pic>
      <p:sp>
        <p:nvSpPr>
          <p:cNvPr id="18" name="TextBox 17">
            <a:extLst>
              <a:ext uri="{FF2B5EF4-FFF2-40B4-BE49-F238E27FC236}">
                <a16:creationId xmlns:a16="http://schemas.microsoft.com/office/drawing/2014/main" id="{A7C69834-01A2-8C88-EEB8-D51F17580534}"/>
              </a:ext>
            </a:extLst>
          </p:cNvPr>
          <p:cNvSpPr txBox="1"/>
          <p:nvPr/>
        </p:nvSpPr>
        <p:spPr>
          <a:xfrm>
            <a:off x="4658139" y="449248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04040"/>
                </a:solidFill>
                <a:latin typeface="Century Gothic"/>
              </a:rPr>
              <a:t>NDWI</a:t>
            </a:r>
          </a:p>
        </p:txBody>
      </p:sp>
      <p:pic>
        <p:nvPicPr>
          <p:cNvPr id="22" name="Picture 21">
            <a:extLst>
              <a:ext uri="{FF2B5EF4-FFF2-40B4-BE49-F238E27FC236}">
                <a16:creationId xmlns:a16="http://schemas.microsoft.com/office/drawing/2014/main" id="{F3BCA937-F77F-FA6D-92F0-D173EB3D0224}"/>
              </a:ext>
            </a:extLst>
          </p:cNvPr>
          <p:cNvPicPr>
            <a:picLocks noChangeAspect="1"/>
          </p:cNvPicPr>
          <p:nvPr/>
        </p:nvPicPr>
        <p:blipFill>
          <a:blip r:embed="rId9"/>
          <a:stretch>
            <a:fillRect/>
          </a:stretch>
        </p:blipFill>
        <p:spPr>
          <a:xfrm>
            <a:off x="4776788" y="4805363"/>
            <a:ext cx="466725" cy="676275"/>
          </a:xfrm>
          <a:prstGeom prst="rect">
            <a:avLst/>
          </a:prstGeom>
        </p:spPr>
      </p:pic>
      <p:pic>
        <p:nvPicPr>
          <p:cNvPr id="25" name="Picture 24">
            <a:extLst>
              <a:ext uri="{FF2B5EF4-FFF2-40B4-BE49-F238E27FC236}">
                <a16:creationId xmlns:a16="http://schemas.microsoft.com/office/drawing/2014/main" id="{6EDE0BD8-40D0-C413-8170-0FAEB2654AD6}"/>
              </a:ext>
            </a:extLst>
          </p:cNvPr>
          <p:cNvPicPr>
            <a:picLocks noChangeAspect="1"/>
          </p:cNvPicPr>
          <p:nvPr/>
        </p:nvPicPr>
        <p:blipFill>
          <a:blip r:embed="rId10"/>
          <a:stretch>
            <a:fillRect/>
          </a:stretch>
        </p:blipFill>
        <p:spPr>
          <a:xfrm>
            <a:off x="6591300" y="4805363"/>
            <a:ext cx="457200" cy="676275"/>
          </a:xfrm>
          <a:prstGeom prst="rect">
            <a:avLst/>
          </a:prstGeom>
        </p:spPr>
      </p:pic>
      <p:sp>
        <p:nvSpPr>
          <p:cNvPr id="26" name="TextBox 25">
            <a:extLst>
              <a:ext uri="{FF2B5EF4-FFF2-40B4-BE49-F238E27FC236}">
                <a16:creationId xmlns:a16="http://schemas.microsoft.com/office/drawing/2014/main" id="{A8B835EB-ED60-D805-8E9F-F2E85F1A6BED}"/>
              </a:ext>
            </a:extLst>
          </p:cNvPr>
          <p:cNvSpPr txBox="1"/>
          <p:nvPr/>
        </p:nvSpPr>
        <p:spPr>
          <a:xfrm>
            <a:off x="5095875" y="4752975"/>
            <a:ext cx="552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Century Gothic"/>
              </a:rPr>
              <a:t>0.9</a:t>
            </a:r>
          </a:p>
        </p:txBody>
      </p:sp>
      <p:sp>
        <p:nvSpPr>
          <p:cNvPr id="27" name="TextBox 26">
            <a:extLst>
              <a:ext uri="{FF2B5EF4-FFF2-40B4-BE49-F238E27FC236}">
                <a16:creationId xmlns:a16="http://schemas.microsoft.com/office/drawing/2014/main" id="{2CB73EAE-384C-CA48-BD1C-6F53BFF40DED}"/>
              </a:ext>
            </a:extLst>
          </p:cNvPr>
          <p:cNvSpPr txBox="1"/>
          <p:nvPr/>
        </p:nvSpPr>
        <p:spPr>
          <a:xfrm>
            <a:off x="5133975" y="5248275"/>
            <a:ext cx="5238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Century Gothic"/>
              </a:rPr>
              <a:t>-0.8</a:t>
            </a:r>
          </a:p>
        </p:txBody>
      </p:sp>
      <p:sp>
        <p:nvSpPr>
          <p:cNvPr id="28" name="TextBox 27">
            <a:extLst>
              <a:ext uri="{FF2B5EF4-FFF2-40B4-BE49-F238E27FC236}">
                <a16:creationId xmlns:a16="http://schemas.microsoft.com/office/drawing/2014/main" id="{077E106F-C02E-8472-EEB8-6532FAEABCFB}"/>
              </a:ext>
            </a:extLst>
          </p:cNvPr>
          <p:cNvSpPr txBox="1"/>
          <p:nvPr/>
        </p:nvSpPr>
        <p:spPr>
          <a:xfrm>
            <a:off x="6886574" y="4752974"/>
            <a:ext cx="552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Century Gothic"/>
              </a:rPr>
              <a:t>0.2</a:t>
            </a:r>
          </a:p>
        </p:txBody>
      </p:sp>
      <p:sp>
        <p:nvSpPr>
          <p:cNvPr id="29" name="TextBox 28">
            <a:extLst>
              <a:ext uri="{FF2B5EF4-FFF2-40B4-BE49-F238E27FC236}">
                <a16:creationId xmlns:a16="http://schemas.microsoft.com/office/drawing/2014/main" id="{C4645A19-E264-AC1C-27A0-885717C5E5F0}"/>
              </a:ext>
            </a:extLst>
          </p:cNvPr>
          <p:cNvSpPr txBox="1"/>
          <p:nvPr/>
        </p:nvSpPr>
        <p:spPr>
          <a:xfrm>
            <a:off x="6924675" y="5248275"/>
            <a:ext cx="5238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Century Gothic"/>
              </a:rPr>
              <a:t>-0.6</a:t>
            </a:r>
          </a:p>
        </p:txBody>
      </p:sp>
      <p:sp>
        <p:nvSpPr>
          <p:cNvPr id="30" name="TextBox 29">
            <a:extLst>
              <a:ext uri="{FF2B5EF4-FFF2-40B4-BE49-F238E27FC236}">
                <a16:creationId xmlns:a16="http://schemas.microsoft.com/office/drawing/2014/main" id="{718C3C09-91F5-200F-1341-F27DAA4F95AA}"/>
              </a:ext>
            </a:extLst>
          </p:cNvPr>
          <p:cNvSpPr txBox="1"/>
          <p:nvPr/>
        </p:nvSpPr>
        <p:spPr>
          <a:xfrm>
            <a:off x="4412672" y="5451763"/>
            <a:ext cx="12538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Sentinel-2</a:t>
            </a:r>
          </a:p>
        </p:txBody>
      </p:sp>
      <p:sp>
        <p:nvSpPr>
          <p:cNvPr id="31" name="TextBox 30">
            <a:extLst>
              <a:ext uri="{FF2B5EF4-FFF2-40B4-BE49-F238E27FC236}">
                <a16:creationId xmlns:a16="http://schemas.microsoft.com/office/drawing/2014/main" id="{4F1232EB-09FD-CD09-2196-DB0F9F9899AE}"/>
              </a:ext>
            </a:extLst>
          </p:cNvPr>
          <p:cNvSpPr txBox="1"/>
          <p:nvPr/>
        </p:nvSpPr>
        <p:spPr>
          <a:xfrm>
            <a:off x="6121401" y="5463309"/>
            <a:ext cx="1507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entury Gothic"/>
              </a:rPr>
              <a:t>Landsat 8</a:t>
            </a:r>
            <a:endParaRPr lang="en-US" dirty="0"/>
          </a:p>
        </p:txBody>
      </p:sp>
    </p:spTree>
    <p:extLst>
      <p:ext uri="{BB962C8B-B14F-4D97-AF65-F5344CB8AC3E}">
        <p14:creationId xmlns:p14="http://schemas.microsoft.com/office/powerpoint/2010/main" val="151858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ERRORS AND UNCERTAINTIES </a:t>
            </a:r>
          </a:p>
        </p:txBody>
      </p:sp>
      <p:pic>
        <p:nvPicPr>
          <p:cNvPr id="4" name="Picture 3" descr="Aerial view of a river and land&#10;&#10;Description automatically generated">
            <a:extLst>
              <a:ext uri="{FF2B5EF4-FFF2-40B4-BE49-F238E27FC236}">
                <a16:creationId xmlns:a16="http://schemas.microsoft.com/office/drawing/2014/main" id="{DF2DB6B4-41D2-5CBE-C392-B9206C3F12B6}"/>
              </a:ext>
            </a:extLst>
          </p:cNvPr>
          <p:cNvPicPr>
            <a:picLocks noChangeAspect="1"/>
          </p:cNvPicPr>
          <p:nvPr/>
        </p:nvPicPr>
        <p:blipFill rotWithShape="1">
          <a:blip r:embed="rId3"/>
          <a:srcRect t="483" r="113" b="542"/>
          <a:stretch/>
        </p:blipFill>
        <p:spPr>
          <a:xfrm>
            <a:off x="5163142" y="2084384"/>
            <a:ext cx="6590742" cy="3465790"/>
          </a:xfrm>
          <a:prstGeom prst="rect">
            <a:avLst/>
          </a:prstGeom>
        </p:spPr>
      </p:pic>
      <p:sp>
        <p:nvSpPr>
          <p:cNvPr id="6" name="Text Placeholder 5">
            <a:extLst>
              <a:ext uri="{FF2B5EF4-FFF2-40B4-BE49-F238E27FC236}">
                <a16:creationId xmlns:a16="http://schemas.microsoft.com/office/drawing/2014/main" id="{A56528D7-94BD-B289-D6FD-31696148E856}"/>
              </a:ext>
            </a:extLst>
          </p:cNvPr>
          <p:cNvSpPr txBox="1">
            <a:spLocks/>
          </p:cNvSpPr>
          <p:nvPr/>
        </p:nvSpPr>
        <p:spPr>
          <a:xfrm>
            <a:off x="6951323" y="6557405"/>
            <a:ext cx="5238738" cy="59400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b="1">
                <a:solidFill>
                  <a:srgbClr val="000000"/>
                </a:solidFill>
                <a:latin typeface="Century Gothic"/>
                <a:ea typeface="+mn-lt"/>
                <a:cs typeface="+mn-lt"/>
              </a:rPr>
              <a:t>Image Credit: Google</a:t>
            </a:r>
            <a:endParaRPr lang="en-US" sz="1400">
              <a:solidFill>
                <a:srgbClr val="808080"/>
              </a:solidFill>
              <a:latin typeface="Century Gothic"/>
              <a:ea typeface="+mn-lt"/>
              <a:cs typeface="+mn-lt"/>
            </a:endParaRPr>
          </a:p>
          <a:p>
            <a:pPr marL="0" indent="0">
              <a:lnSpc>
                <a:spcPct val="100000"/>
              </a:lnSpc>
              <a:spcBef>
                <a:spcPts val="0"/>
              </a:spcBef>
              <a:spcAft>
                <a:spcPts val="600"/>
              </a:spcAft>
              <a:buNone/>
            </a:pPr>
            <a:endParaRPr lang="en-US" sz="2000">
              <a:solidFill>
                <a:schemeClr val="tx1">
                  <a:lumMod val="75000"/>
                  <a:lumOff val="25000"/>
                </a:schemeClr>
              </a:solidFill>
              <a:latin typeface="Century Gothic"/>
              <a:ea typeface="+mn-lt"/>
              <a:cs typeface="+mn-lt"/>
            </a:endParaRPr>
          </a:p>
        </p:txBody>
      </p:sp>
      <p:sp>
        <p:nvSpPr>
          <p:cNvPr id="7" name="Text Placeholder 5">
            <a:extLst>
              <a:ext uri="{FF2B5EF4-FFF2-40B4-BE49-F238E27FC236}">
                <a16:creationId xmlns:a16="http://schemas.microsoft.com/office/drawing/2014/main" id="{5BD7C3C5-AEB0-B0CF-1CF0-B8ACA9CD2DBA}"/>
              </a:ext>
            </a:extLst>
          </p:cNvPr>
          <p:cNvSpPr txBox="1">
            <a:spLocks/>
          </p:cNvSpPr>
          <p:nvPr/>
        </p:nvSpPr>
        <p:spPr>
          <a:xfrm>
            <a:off x="447925" y="2081131"/>
            <a:ext cx="4489999" cy="2695738"/>
          </a:xfrm>
          <a:prstGeom prst="rect">
            <a:avLst/>
          </a:prstGeom>
          <a:effectLst/>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200000"/>
              </a:lnSpc>
              <a:spcBef>
                <a:spcPts val="0"/>
              </a:spcBef>
              <a:spcAft>
                <a:spcPts val="600"/>
              </a:spcAft>
              <a:buClr>
                <a:srgbClr val="67A478"/>
              </a:buClr>
            </a:pPr>
            <a:r>
              <a:rPr lang="en-US">
                <a:latin typeface="Century Gothic"/>
              </a:rPr>
              <a:t>Spatial resolution</a:t>
            </a:r>
          </a:p>
          <a:p>
            <a:pPr marL="0">
              <a:lnSpc>
                <a:spcPct val="200000"/>
              </a:lnSpc>
              <a:spcBef>
                <a:spcPts val="0"/>
              </a:spcBef>
              <a:spcAft>
                <a:spcPts val="600"/>
              </a:spcAft>
              <a:buClr>
                <a:srgbClr val="67A478"/>
              </a:buClr>
            </a:pPr>
            <a:r>
              <a:rPr lang="en-US">
                <a:latin typeface="Century Gothic"/>
              </a:rPr>
              <a:t>Dataset availability</a:t>
            </a:r>
          </a:p>
          <a:p>
            <a:pPr marL="0">
              <a:lnSpc>
                <a:spcPct val="200000"/>
              </a:lnSpc>
              <a:spcBef>
                <a:spcPts val="0"/>
              </a:spcBef>
              <a:spcAft>
                <a:spcPts val="600"/>
              </a:spcAft>
              <a:buClr>
                <a:srgbClr val="67A478"/>
              </a:buClr>
            </a:pPr>
            <a:r>
              <a:rPr lang="en-US">
                <a:latin typeface="Century Gothic"/>
              </a:rPr>
              <a:t>Study area variability</a:t>
            </a:r>
          </a:p>
        </p:txBody>
      </p:sp>
    </p:spTree>
    <p:extLst>
      <p:ext uri="{BB962C8B-B14F-4D97-AF65-F5344CB8AC3E}">
        <p14:creationId xmlns:p14="http://schemas.microsoft.com/office/powerpoint/2010/main" val="468246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798F-12FA-616C-D44B-FF73D9520B7D}"/>
              </a:ext>
            </a:extLst>
          </p:cNvPr>
          <p:cNvSpPr>
            <a:spLocks noGrp="1"/>
          </p:cNvSpPr>
          <p:nvPr>
            <p:ph type="title"/>
          </p:nvPr>
        </p:nvSpPr>
        <p:spPr/>
        <p:txBody>
          <a:bodyPr/>
          <a:lstStyle/>
          <a:p>
            <a:r>
              <a:rPr lang="en-US" sz="4000"/>
              <a:t>CONCLUSIONS</a:t>
            </a:r>
            <a:endParaRPr lang="en-US"/>
          </a:p>
          <a:p>
            <a:endParaRPr lang="en-US"/>
          </a:p>
        </p:txBody>
      </p:sp>
      <p:sp>
        <p:nvSpPr>
          <p:cNvPr id="5" name="Text Placeholder 5">
            <a:extLst>
              <a:ext uri="{FF2B5EF4-FFF2-40B4-BE49-F238E27FC236}">
                <a16:creationId xmlns:a16="http://schemas.microsoft.com/office/drawing/2014/main" id="{43139AE9-E819-9B43-FBE1-A0C8BF2EA3DA}"/>
              </a:ext>
            </a:extLst>
          </p:cNvPr>
          <p:cNvSpPr txBox="1">
            <a:spLocks/>
          </p:cNvSpPr>
          <p:nvPr/>
        </p:nvSpPr>
        <p:spPr>
          <a:xfrm>
            <a:off x="669060" y="1355675"/>
            <a:ext cx="7191037" cy="463203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2700">
                <a:solidFill>
                  <a:schemeClr val="tx1">
                    <a:lumMod val="75000"/>
                    <a:lumOff val="25000"/>
                  </a:schemeClr>
                </a:solidFill>
                <a:latin typeface="Century Gothic" panose="020F0302020204030204"/>
              </a:rPr>
              <a:t>The creation of shoreline change maps allowed for the identification of NC-12 as vulnerable to coastal erosion.</a:t>
            </a:r>
            <a:endParaRPr lang="en-US" sz="3000">
              <a:solidFill>
                <a:schemeClr val="tx1">
                  <a:lumMod val="75000"/>
                  <a:lumOff val="25000"/>
                </a:schemeClr>
              </a:solidFill>
              <a:latin typeface="Century Gothic" panose="020F0302020204030204"/>
            </a:endParaRPr>
          </a:p>
          <a:p>
            <a:pPr lvl="1">
              <a:lnSpc>
                <a:spcPct val="100000"/>
              </a:lnSpc>
              <a:spcBef>
                <a:spcPts val="0"/>
              </a:spcBef>
              <a:spcAft>
                <a:spcPts val="600"/>
              </a:spcAft>
              <a:buClr>
                <a:srgbClr val="67A478"/>
              </a:buClr>
              <a:buFont typeface="Courier New" panose="020B0604020202020204" pitchFamily="34" charset="0"/>
              <a:buChar char="o"/>
            </a:pPr>
            <a:r>
              <a:rPr lang="en-US" sz="2300">
                <a:solidFill>
                  <a:schemeClr val="tx1">
                    <a:lumMod val="75000"/>
                    <a:lumOff val="25000"/>
                  </a:schemeClr>
                </a:solidFill>
                <a:latin typeface="Century Gothic" panose="020F0302020204030204"/>
              </a:rPr>
              <a:t>Southern Rodanthe saw shoreline loss, which highlighted the importance of the Rodanthe Bridge.</a:t>
            </a:r>
          </a:p>
          <a:p>
            <a:pPr>
              <a:lnSpc>
                <a:spcPct val="100000"/>
              </a:lnSpc>
              <a:spcBef>
                <a:spcPts val="0"/>
              </a:spcBef>
              <a:spcAft>
                <a:spcPts val="600"/>
              </a:spcAft>
              <a:buClr>
                <a:srgbClr val="67A478"/>
              </a:buClr>
            </a:pPr>
            <a:r>
              <a:rPr lang="en-US" sz="2700">
                <a:solidFill>
                  <a:schemeClr val="tx1">
                    <a:lumMod val="75000"/>
                    <a:lumOff val="25000"/>
                  </a:schemeClr>
                </a:solidFill>
                <a:latin typeface="Century Gothic" panose="020F0302020204030204"/>
              </a:rPr>
              <a:t>This</a:t>
            </a:r>
            <a:r>
              <a:rPr lang="en-US" sz="2700">
                <a:solidFill>
                  <a:schemeClr val="tx1">
                    <a:lumMod val="75000"/>
                    <a:lumOff val="25000"/>
                  </a:schemeClr>
                </a:solidFill>
                <a:latin typeface="Century Gothic"/>
                <a:ea typeface="+mn-lt"/>
                <a:cs typeface="+mn-lt"/>
              </a:rPr>
              <a:t> method </a:t>
            </a:r>
            <a:r>
              <a:rPr lang="en-US" sz="2700">
                <a:solidFill>
                  <a:schemeClr val="tx1">
                    <a:lumMod val="75000"/>
                    <a:lumOff val="25000"/>
                  </a:schemeClr>
                </a:solidFill>
                <a:latin typeface="Century Gothic"/>
              </a:rPr>
              <a:t>of analyzing shoreline change will allow the NPS to continue analyzing seasonal oscillation, impact of storm events, and impact of infrastructure relocation on the shoreline.</a:t>
            </a:r>
          </a:p>
        </p:txBody>
      </p:sp>
      <p:sp>
        <p:nvSpPr>
          <p:cNvPr id="13" name="Text Placeholder 5">
            <a:extLst>
              <a:ext uri="{FF2B5EF4-FFF2-40B4-BE49-F238E27FC236}">
                <a16:creationId xmlns:a16="http://schemas.microsoft.com/office/drawing/2014/main" id="{22CBFBE1-B5F5-3750-7E00-072CDCA3D52A}"/>
              </a:ext>
            </a:extLst>
          </p:cNvPr>
          <p:cNvSpPr txBox="1">
            <a:spLocks/>
          </p:cNvSpPr>
          <p:nvPr/>
        </p:nvSpPr>
        <p:spPr>
          <a:xfrm>
            <a:off x="6951323" y="6557405"/>
            <a:ext cx="5238738" cy="59400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b="1">
                <a:solidFill>
                  <a:srgbClr val="000000"/>
                </a:solidFill>
                <a:latin typeface="Century Gothic"/>
                <a:ea typeface="+mn-lt"/>
                <a:cs typeface="+mn-lt"/>
              </a:rPr>
              <a:t>Image Credit: Michael Flynn</a:t>
            </a:r>
            <a:endParaRPr lang="en-US" sz="1400">
              <a:solidFill>
                <a:srgbClr val="808080"/>
              </a:solidFill>
              <a:latin typeface="Century Gothic"/>
              <a:ea typeface="+mn-lt"/>
              <a:cs typeface="+mn-lt"/>
            </a:endParaRPr>
          </a:p>
          <a:p>
            <a:pPr marL="0" indent="0">
              <a:lnSpc>
                <a:spcPct val="100000"/>
              </a:lnSpc>
              <a:spcBef>
                <a:spcPts val="0"/>
              </a:spcBef>
              <a:spcAft>
                <a:spcPts val="600"/>
              </a:spcAft>
              <a:buNone/>
            </a:pPr>
            <a:endParaRPr lang="en-US" sz="2000">
              <a:solidFill>
                <a:schemeClr val="tx1">
                  <a:lumMod val="75000"/>
                  <a:lumOff val="25000"/>
                </a:schemeClr>
              </a:solidFill>
              <a:latin typeface="Century Gothic"/>
              <a:ea typeface="+mn-lt"/>
              <a:cs typeface="+mn-lt"/>
            </a:endParaRPr>
          </a:p>
        </p:txBody>
      </p:sp>
      <p:pic>
        <p:nvPicPr>
          <p:cNvPr id="7" name="Picture 6" descr="A road with buildings in the distance&#10;&#10;Description automatically generated">
            <a:extLst>
              <a:ext uri="{FF2B5EF4-FFF2-40B4-BE49-F238E27FC236}">
                <a16:creationId xmlns:a16="http://schemas.microsoft.com/office/drawing/2014/main" id="{01B6B08A-66CA-7741-97DB-F423DC5845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03754" y="4074968"/>
            <a:ext cx="3581431" cy="2349455"/>
          </a:xfrm>
          <a:prstGeom prst="rect">
            <a:avLst/>
          </a:prstGeom>
        </p:spPr>
      </p:pic>
      <p:pic>
        <p:nvPicPr>
          <p:cNvPr id="4" name="Picture 3">
            <a:extLst>
              <a:ext uri="{FF2B5EF4-FFF2-40B4-BE49-F238E27FC236}">
                <a16:creationId xmlns:a16="http://schemas.microsoft.com/office/drawing/2014/main" id="{AFA12593-8AF6-C260-DE91-CFC02D54AC36}"/>
              </a:ext>
            </a:extLst>
          </p:cNvPr>
          <p:cNvPicPr>
            <a:picLocks noChangeAspect="1"/>
          </p:cNvPicPr>
          <p:nvPr/>
        </p:nvPicPr>
        <p:blipFill>
          <a:blip r:embed="rId4"/>
          <a:stretch>
            <a:fillRect/>
          </a:stretch>
        </p:blipFill>
        <p:spPr>
          <a:xfrm>
            <a:off x="8416548" y="728142"/>
            <a:ext cx="2970213" cy="3106738"/>
          </a:xfrm>
          <a:prstGeom prst="rect">
            <a:avLst/>
          </a:prstGeom>
        </p:spPr>
      </p:pic>
      <p:sp>
        <p:nvSpPr>
          <p:cNvPr id="3" name="TextBox 2">
            <a:extLst>
              <a:ext uri="{FF2B5EF4-FFF2-40B4-BE49-F238E27FC236}">
                <a16:creationId xmlns:a16="http://schemas.microsoft.com/office/drawing/2014/main" id="{30340A29-CE2B-3E32-56FD-A16827BC9788}"/>
              </a:ext>
            </a:extLst>
          </p:cNvPr>
          <p:cNvSpPr txBox="1"/>
          <p:nvPr/>
        </p:nvSpPr>
        <p:spPr>
          <a:xfrm>
            <a:off x="8362384" y="3797969"/>
            <a:ext cx="2416616" cy="276999"/>
          </a:xfrm>
          <a:prstGeom prst="rect">
            <a:avLst/>
          </a:prstGeom>
          <a:noFill/>
        </p:spPr>
        <p:txBody>
          <a:bodyPr wrap="square" lIns="91440" tIns="45720" rIns="91440" bIns="45720" anchor="t">
            <a:spAutoFit/>
          </a:bodyPr>
          <a:lstStyle/>
          <a:p>
            <a:r>
              <a:rPr lang="en-US" sz="1200" dirty="0">
                <a:solidFill>
                  <a:schemeClr val="tx1">
                    <a:lumMod val="75000"/>
                    <a:lumOff val="25000"/>
                  </a:schemeClr>
                </a:solidFill>
                <a:latin typeface="+mj-lt"/>
              </a:rPr>
              <a:t>Basemap credit: Google</a:t>
            </a:r>
            <a:endParaRPr lang="en-US" sz="1200" dirty="0">
              <a:solidFill>
                <a:schemeClr val="tx1">
                  <a:lumMod val="75000"/>
                  <a:lumOff val="25000"/>
                </a:schemeClr>
              </a:solidFill>
              <a:latin typeface="+mj-lt"/>
              <a:ea typeface="Calibri"/>
              <a:cs typeface="Calibri"/>
            </a:endParaRPr>
          </a:p>
        </p:txBody>
      </p:sp>
    </p:spTree>
    <p:extLst>
      <p:ext uri="{BB962C8B-B14F-4D97-AF65-F5344CB8AC3E}">
        <p14:creationId xmlns:p14="http://schemas.microsoft.com/office/powerpoint/2010/main" val="797872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929393-7643-E272-2411-5B5BD4176629}"/>
              </a:ext>
            </a:extLst>
          </p:cNvPr>
          <p:cNvSpPr txBox="1"/>
          <p:nvPr/>
        </p:nvSpPr>
        <p:spPr>
          <a:xfrm>
            <a:off x="520017" y="3486147"/>
            <a:ext cx="83799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Olivia Landry</a:t>
            </a:r>
            <a:r>
              <a:rPr lang="en-US" sz="2400">
                <a:solidFill>
                  <a:schemeClr val="tx1">
                    <a:lumMod val="75000"/>
                    <a:lumOff val="25000"/>
                  </a:schemeClr>
                </a:solidFill>
                <a:latin typeface="Century Gothic"/>
              </a:rPr>
              <a:t> | NASA DEVELOP Lead, Virginia - Langley​</a:t>
            </a:r>
            <a:endParaRPr lang="en-US" sz="2400">
              <a:solidFill>
                <a:schemeClr val="tx1">
                  <a:lumMod val="75000"/>
                  <a:lumOff val="25000"/>
                </a:schemeClr>
              </a:solidFill>
            </a:endParaRPr>
          </a:p>
          <a:p>
            <a:r>
              <a:rPr lang="en-US" sz="2400" b="1">
                <a:solidFill>
                  <a:schemeClr val="tx1">
                    <a:lumMod val="75000"/>
                    <a:lumOff val="25000"/>
                  </a:schemeClr>
                </a:solidFill>
                <a:latin typeface="Century Gothic"/>
              </a:rPr>
              <a:t>Dr. Kenton Ross</a:t>
            </a:r>
            <a:r>
              <a:rPr lang="en-US" sz="2400">
                <a:solidFill>
                  <a:schemeClr val="tx1">
                    <a:lumMod val="75000"/>
                    <a:lumOff val="25000"/>
                  </a:schemeClr>
                </a:solidFill>
                <a:latin typeface="Century Gothic"/>
              </a:rPr>
              <a:t> | NASA DEVELOP Program Manager​</a:t>
            </a:r>
          </a:p>
          <a:p>
            <a:r>
              <a:rPr lang="en-US" sz="2400" b="1">
                <a:solidFill>
                  <a:schemeClr val="tx1">
                    <a:lumMod val="75000"/>
                    <a:lumOff val="25000"/>
                  </a:schemeClr>
                </a:solidFill>
                <a:latin typeface="Century Gothic"/>
              </a:rPr>
              <a:t>Dr. Xia Cai</a:t>
            </a:r>
            <a:r>
              <a:rPr lang="en-US" sz="2400">
                <a:solidFill>
                  <a:schemeClr val="tx1">
                    <a:lumMod val="75000"/>
                    <a:lumOff val="25000"/>
                  </a:schemeClr>
                </a:solidFill>
                <a:latin typeface="Century Gothic"/>
              </a:rPr>
              <a:t>| NASA DEVELOP Lead Science Advisor</a:t>
            </a:r>
          </a:p>
        </p:txBody>
      </p:sp>
      <p:sp>
        <p:nvSpPr>
          <p:cNvPr id="4" name="TextBox 3">
            <a:extLst>
              <a:ext uri="{FF2B5EF4-FFF2-40B4-BE49-F238E27FC236}">
                <a16:creationId xmlns:a16="http://schemas.microsoft.com/office/drawing/2014/main" id="{0D1FEAEE-7C04-DF91-F4F9-4B8C665A4298}"/>
              </a:ext>
            </a:extLst>
          </p:cNvPr>
          <p:cNvSpPr txBox="1"/>
          <p:nvPr/>
        </p:nvSpPr>
        <p:spPr>
          <a:xfrm>
            <a:off x="521004" y="1740402"/>
            <a:ext cx="60692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67A478"/>
                </a:solidFill>
                <a:latin typeface="Century Gothic"/>
              </a:rPr>
              <a:t>National Park Service</a:t>
            </a:r>
          </a:p>
        </p:txBody>
      </p:sp>
      <p:sp>
        <p:nvSpPr>
          <p:cNvPr id="5" name="TextBox 4">
            <a:extLst>
              <a:ext uri="{FF2B5EF4-FFF2-40B4-BE49-F238E27FC236}">
                <a16:creationId xmlns:a16="http://schemas.microsoft.com/office/drawing/2014/main" id="{13120ECB-23BE-BDD9-FA36-B58319492A1E}"/>
              </a:ext>
            </a:extLst>
          </p:cNvPr>
          <p:cNvSpPr txBox="1"/>
          <p:nvPr/>
        </p:nvSpPr>
        <p:spPr>
          <a:xfrm>
            <a:off x="520016" y="2264859"/>
            <a:ext cx="75552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 </a:t>
            </a:r>
            <a:r>
              <a:rPr lang="en-US" sz="2400" b="1">
                <a:solidFill>
                  <a:schemeClr val="tx1">
                    <a:lumMod val="75000"/>
                    <a:lumOff val="25000"/>
                  </a:schemeClr>
                </a:solidFill>
                <a:latin typeface="Century Gothic"/>
              </a:rPr>
              <a:t>Michael Flynn</a:t>
            </a:r>
            <a:r>
              <a:rPr lang="en-US" sz="2400">
                <a:solidFill>
                  <a:schemeClr val="tx1">
                    <a:lumMod val="75000"/>
                    <a:lumOff val="25000"/>
                  </a:schemeClr>
                </a:solidFill>
                <a:latin typeface="Century Gothic"/>
              </a:rPr>
              <a:t> | NPS Physical Scientist</a:t>
            </a:r>
            <a:endParaRPr lang="en-US" sz="2400">
              <a:solidFill>
                <a:schemeClr val="tx1">
                  <a:lumMod val="75000"/>
                  <a:lumOff val="25000"/>
                </a:schemeClr>
              </a:solidFill>
            </a:endParaRPr>
          </a:p>
        </p:txBody>
      </p:sp>
      <p:sp>
        <p:nvSpPr>
          <p:cNvPr id="6" name="TextBox 5">
            <a:extLst>
              <a:ext uri="{FF2B5EF4-FFF2-40B4-BE49-F238E27FC236}">
                <a16:creationId xmlns:a16="http://schemas.microsoft.com/office/drawing/2014/main" id="{317FEC31-ACBD-C355-25D6-9D9EAFC1004D}"/>
              </a:ext>
            </a:extLst>
          </p:cNvPr>
          <p:cNvSpPr txBox="1"/>
          <p:nvPr/>
        </p:nvSpPr>
        <p:spPr>
          <a:xfrm>
            <a:off x="521003" y="2961690"/>
            <a:ext cx="60692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67A478"/>
                </a:solidFill>
                <a:latin typeface="Century Gothic"/>
              </a:rPr>
              <a:t>NASA DEVELOP</a:t>
            </a:r>
            <a:endParaRPr lang="en-US" sz="2800" b="1"/>
          </a:p>
        </p:txBody>
      </p:sp>
      <p:pic>
        <p:nvPicPr>
          <p:cNvPr id="7" name="Picture 6" descr="A person taking a selfie with a group of people in the background&#10;&#10;Description automatically generated">
            <a:extLst>
              <a:ext uri="{FF2B5EF4-FFF2-40B4-BE49-F238E27FC236}">
                <a16:creationId xmlns:a16="http://schemas.microsoft.com/office/drawing/2014/main" id="{1C9FC2DA-7FAC-678E-CD84-1C1139306C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2746" y="594914"/>
            <a:ext cx="3422731" cy="2366776"/>
          </a:xfrm>
          <a:prstGeom prst="rect">
            <a:avLst/>
          </a:prstGeom>
        </p:spPr>
      </p:pic>
      <p:sp>
        <p:nvSpPr>
          <p:cNvPr id="9" name="TextBox 8">
            <a:extLst>
              <a:ext uri="{FF2B5EF4-FFF2-40B4-BE49-F238E27FC236}">
                <a16:creationId xmlns:a16="http://schemas.microsoft.com/office/drawing/2014/main" id="{CF6E980E-D91A-A638-5E95-8A56BC4A304F}"/>
              </a:ext>
            </a:extLst>
          </p:cNvPr>
          <p:cNvSpPr txBox="1"/>
          <p:nvPr/>
        </p:nvSpPr>
        <p:spPr>
          <a:xfrm>
            <a:off x="917293" y="5419068"/>
            <a:ext cx="9766139" cy="369332"/>
          </a:xfrm>
          <a:prstGeom prst="rect">
            <a:avLst/>
          </a:prstGeom>
          <a:noFill/>
        </p:spPr>
        <p:txBody>
          <a:bodyPr wrap="square">
            <a:spAutoFit/>
          </a:bodyPr>
          <a:lstStyle/>
          <a:p>
            <a:pPr>
              <a:buClr>
                <a:srgbClr val="4DAEB3"/>
              </a:buClr>
            </a:pPr>
            <a:r>
              <a:rPr lang="en-US" sz="1800">
                <a:solidFill>
                  <a:srgbClr val="3F3F3F"/>
                </a:solidFill>
                <a:latin typeface="Century Gothic"/>
              </a:rPr>
              <a:t>This material contains modified Copernicus Sentinel data (2022), processed by ESA.</a:t>
            </a:r>
          </a:p>
        </p:txBody>
      </p:sp>
      <p:sp>
        <p:nvSpPr>
          <p:cNvPr id="10" name="Text Placeholder 5">
            <a:extLst>
              <a:ext uri="{FF2B5EF4-FFF2-40B4-BE49-F238E27FC236}">
                <a16:creationId xmlns:a16="http://schemas.microsoft.com/office/drawing/2014/main" id="{020C858F-88AE-8D1A-56F4-C2918C665D81}"/>
              </a:ext>
            </a:extLst>
          </p:cNvPr>
          <p:cNvSpPr txBox="1">
            <a:spLocks/>
          </p:cNvSpPr>
          <p:nvPr/>
        </p:nvSpPr>
        <p:spPr>
          <a:xfrm>
            <a:off x="5289255" y="2951404"/>
            <a:ext cx="5238738" cy="49090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100" b="1">
                <a:solidFill>
                  <a:schemeClr val="tx1">
                    <a:lumMod val="75000"/>
                    <a:lumOff val="25000"/>
                  </a:schemeClr>
                </a:solidFill>
                <a:latin typeface="Century Gothic"/>
                <a:ea typeface="+mn-lt"/>
                <a:cs typeface="+mn-lt"/>
              </a:rPr>
              <a:t>Image Credit: Michael Flynn, Julian Alcantara</a:t>
            </a:r>
            <a:endParaRPr lang="en-US" sz="11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endParaRPr lang="en-US" sz="1600">
              <a:solidFill>
                <a:schemeClr val="tx1">
                  <a:lumMod val="75000"/>
                  <a:lumOff val="25000"/>
                </a:schemeClr>
              </a:solidFill>
              <a:latin typeface="Century Gothic"/>
              <a:ea typeface="+mn-lt"/>
              <a:cs typeface="+mn-lt"/>
            </a:endParaRP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map of the ocean&#10;&#10;Description automatically generated">
            <a:extLst>
              <a:ext uri="{FF2B5EF4-FFF2-40B4-BE49-F238E27FC236}">
                <a16:creationId xmlns:a16="http://schemas.microsoft.com/office/drawing/2014/main" id="{7B789BF7-4C3D-B054-F7C7-B71E4362CEE8}"/>
              </a:ext>
            </a:extLst>
          </p:cNvPr>
          <p:cNvPicPr>
            <a:picLocks noChangeAspect="1"/>
          </p:cNvPicPr>
          <p:nvPr/>
        </p:nvPicPr>
        <p:blipFill rotWithShape="1">
          <a:blip r:embed="rId3"/>
          <a:srcRect t="493" r="29792" b="-231"/>
          <a:stretch/>
        </p:blipFill>
        <p:spPr>
          <a:xfrm>
            <a:off x="6963901" y="1143672"/>
            <a:ext cx="3948240" cy="5580090"/>
          </a:xfrm>
          <a:prstGeom prst="rect">
            <a:avLst/>
          </a:prstGeom>
        </p:spPr>
      </p:pic>
      <p:sp>
        <p:nvSpPr>
          <p:cNvPr id="22" name="Rectangle 21">
            <a:extLst>
              <a:ext uri="{FF2B5EF4-FFF2-40B4-BE49-F238E27FC236}">
                <a16:creationId xmlns:a16="http://schemas.microsoft.com/office/drawing/2014/main" id="{3237D684-D157-8EF2-EB93-5B3F51D92758}"/>
              </a:ext>
            </a:extLst>
          </p:cNvPr>
          <p:cNvSpPr/>
          <p:nvPr/>
        </p:nvSpPr>
        <p:spPr>
          <a:xfrm>
            <a:off x="7064031" y="1190036"/>
            <a:ext cx="3816382" cy="543109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STUDY AREA</a:t>
            </a:r>
          </a:p>
        </p:txBody>
      </p:sp>
      <p:pic>
        <p:nvPicPr>
          <p:cNvPr id="6" name="Picture 5" descr="A map of the state of north carolina&#10;&#10;Description automatically generated">
            <a:extLst>
              <a:ext uri="{FF2B5EF4-FFF2-40B4-BE49-F238E27FC236}">
                <a16:creationId xmlns:a16="http://schemas.microsoft.com/office/drawing/2014/main" id="{762FC93F-2737-8D2C-275C-EE24DCF90976}"/>
              </a:ext>
            </a:extLst>
          </p:cNvPr>
          <p:cNvPicPr>
            <a:picLocks/>
          </p:cNvPicPr>
          <p:nvPr/>
        </p:nvPicPr>
        <p:blipFill rotWithShape="1">
          <a:blip r:embed="rId4"/>
          <a:srcRect t="319" r="929" b="-176"/>
          <a:stretch/>
        </p:blipFill>
        <p:spPr>
          <a:xfrm>
            <a:off x="1023149" y="1190575"/>
            <a:ext cx="4604691" cy="4231258"/>
          </a:xfrm>
          <a:prstGeom prst="rect">
            <a:avLst/>
          </a:prstGeom>
        </p:spPr>
      </p:pic>
      <p:sp>
        <p:nvSpPr>
          <p:cNvPr id="12" name="Text Placeholder 7">
            <a:extLst>
              <a:ext uri="{FF2B5EF4-FFF2-40B4-BE49-F238E27FC236}">
                <a16:creationId xmlns:a16="http://schemas.microsoft.com/office/drawing/2014/main" id="{1BDC1E5F-301C-2505-32DF-2D0CBA968A65}"/>
              </a:ext>
            </a:extLst>
          </p:cNvPr>
          <p:cNvSpPr txBox="1">
            <a:spLocks/>
          </p:cNvSpPr>
          <p:nvPr/>
        </p:nvSpPr>
        <p:spPr>
          <a:xfrm>
            <a:off x="2515885" y="2800968"/>
            <a:ext cx="2542044" cy="4568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7A478"/>
              </a:buClr>
            </a:pPr>
            <a:r>
              <a:rPr lang="en-US" sz="2000"/>
              <a:t>North Carolina</a:t>
            </a:r>
          </a:p>
          <a:p>
            <a:pPr marL="457200" indent="-457200">
              <a:buClr>
                <a:srgbClr val="67A478"/>
              </a:buClr>
              <a:buFont typeface="Arial" panose="020B0604020202020204" pitchFamily="34" charset="0"/>
              <a:buChar char="•"/>
            </a:pPr>
            <a:endParaRPr lang="en-US" sz="2000"/>
          </a:p>
        </p:txBody>
      </p:sp>
      <p:sp>
        <p:nvSpPr>
          <p:cNvPr id="13" name="Rectangle 12">
            <a:extLst>
              <a:ext uri="{FF2B5EF4-FFF2-40B4-BE49-F238E27FC236}">
                <a16:creationId xmlns:a16="http://schemas.microsoft.com/office/drawing/2014/main" id="{ABF7D8BC-41F1-951E-7BEB-9EC5951E7064}"/>
              </a:ext>
            </a:extLst>
          </p:cNvPr>
          <p:cNvSpPr>
            <a:spLocks noChangeAspect="1"/>
          </p:cNvSpPr>
          <p:nvPr/>
        </p:nvSpPr>
        <p:spPr>
          <a:xfrm>
            <a:off x="4831457" y="2800657"/>
            <a:ext cx="667563" cy="99949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525A7A0-0E1C-2F22-EA83-5A1C825AB4DD}"/>
              </a:ext>
            </a:extLst>
          </p:cNvPr>
          <p:cNvCxnSpPr/>
          <p:nvPr/>
        </p:nvCxnSpPr>
        <p:spPr>
          <a:xfrm>
            <a:off x="5492873" y="3746911"/>
            <a:ext cx="1497483" cy="2851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6B32D1-D803-9BC2-2DB6-4AEF09B4E578}"/>
              </a:ext>
            </a:extLst>
          </p:cNvPr>
          <p:cNvCxnSpPr>
            <a:cxnSpLocks noChangeAspect="1"/>
          </p:cNvCxnSpPr>
          <p:nvPr/>
        </p:nvCxnSpPr>
        <p:spPr>
          <a:xfrm flipV="1">
            <a:off x="5483465" y="1236838"/>
            <a:ext cx="1521267" cy="1547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 Placeholder 7">
            <a:extLst>
              <a:ext uri="{FF2B5EF4-FFF2-40B4-BE49-F238E27FC236}">
                <a16:creationId xmlns:a16="http://schemas.microsoft.com/office/drawing/2014/main" id="{1AEC9808-1F91-48CA-50E8-B731B2D21371}"/>
              </a:ext>
            </a:extLst>
          </p:cNvPr>
          <p:cNvSpPr txBox="1">
            <a:spLocks/>
          </p:cNvSpPr>
          <p:nvPr/>
        </p:nvSpPr>
        <p:spPr>
          <a:xfrm>
            <a:off x="8193114" y="1262003"/>
            <a:ext cx="2895266" cy="5896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Cape Hatteras National Seashore</a:t>
            </a:r>
          </a:p>
          <a:p>
            <a:pPr marL="457200" indent="-457200">
              <a:buClr>
                <a:srgbClr val="67A478"/>
              </a:buClr>
              <a:buFont typeface="Arial" panose="020B0604020202020204" pitchFamily="34" charset="0"/>
              <a:buChar char="•"/>
            </a:pPr>
            <a:endParaRPr lang="en-US" sz="2000"/>
          </a:p>
        </p:txBody>
      </p:sp>
      <p:sp>
        <p:nvSpPr>
          <p:cNvPr id="29" name="Text Placeholder 7">
            <a:extLst>
              <a:ext uri="{FF2B5EF4-FFF2-40B4-BE49-F238E27FC236}">
                <a16:creationId xmlns:a16="http://schemas.microsoft.com/office/drawing/2014/main" id="{9B55F778-CEE1-2F97-A4AB-A7646AD70DBC}"/>
              </a:ext>
            </a:extLst>
          </p:cNvPr>
          <p:cNvSpPr txBox="1">
            <a:spLocks/>
          </p:cNvSpPr>
          <p:nvPr/>
        </p:nvSpPr>
        <p:spPr>
          <a:xfrm>
            <a:off x="9904360" y="4723929"/>
            <a:ext cx="842132" cy="2697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Buxton</a:t>
            </a:r>
          </a:p>
          <a:p>
            <a:pPr marL="457200" indent="-457200">
              <a:buClr>
                <a:srgbClr val="67A478"/>
              </a:buClr>
              <a:buFont typeface="Arial" panose="020B0604020202020204" pitchFamily="34" charset="0"/>
              <a:buChar char="•"/>
            </a:pPr>
            <a:endParaRPr lang="en-US" sz="2000"/>
          </a:p>
        </p:txBody>
      </p:sp>
      <p:sp>
        <p:nvSpPr>
          <p:cNvPr id="32" name="Text Placeholder 7">
            <a:extLst>
              <a:ext uri="{FF2B5EF4-FFF2-40B4-BE49-F238E27FC236}">
                <a16:creationId xmlns:a16="http://schemas.microsoft.com/office/drawing/2014/main" id="{E991406E-AB7D-B6EF-AF5A-915AED8BE4DB}"/>
              </a:ext>
            </a:extLst>
          </p:cNvPr>
          <p:cNvSpPr txBox="1">
            <a:spLocks/>
          </p:cNvSpPr>
          <p:nvPr/>
        </p:nvSpPr>
        <p:spPr>
          <a:xfrm>
            <a:off x="9856710" y="4349968"/>
            <a:ext cx="842132" cy="2697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Avon</a:t>
            </a:r>
          </a:p>
          <a:p>
            <a:pPr marL="457200" indent="-457200">
              <a:buClr>
                <a:srgbClr val="67A478"/>
              </a:buClr>
              <a:buFont typeface="Arial" panose="020B0604020202020204" pitchFamily="34" charset="0"/>
              <a:buChar char="•"/>
            </a:pPr>
            <a:endParaRPr lang="en-US" sz="2000"/>
          </a:p>
        </p:txBody>
      </p:sp>
      <p:sp>
        <p:nvSpPr>
          <p:cNvPr id="34" name="Text Placeholder 7">
            <a:extLst>
              <a:ext uri="{FF2B5EF4-FFF2-40B4-BE49-F238E27FC236}">
                <a16:creationId xmlns:a16="http://schemas.microsoft.com/office/drawing/2014/main" id="{CAE48653-D839-2E04-90FB-43EBA7305A51}"/>
              </a:ext>
            </a:extLst>
          </p:cNvPr>
          <p:cNvSpPr txBox="1">
            <a:spLocks/>
          </p:cNvSpPr>
          <p:nvPr/>
        </p:nvSpPr>
        <p:spPr>
          <a:xfrm>
            <a:off x="8638612" y="5288373"/>
            <a:ext cx="1318300" cy="2802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Ocracoke</a:t>
            </a:r>
          </a:p>
          <a:p>
            <a:pPr marL="457200" indent="-457200">
              <a:buClr>
                <a:srgbClr val="67A478"/>
              </a:buClr>
              <a:buFont typeface="Arial" panose="020B0604020202020204" pitchFamily="34" charset="0"/>
              <a:buChar char="•"/>
            </a:pPr>
            <a:endParaRPr lang="en-US" sz="2000"/>
          </a:p>
        </p:txBody>
      </p:sp>
      <p:grpSp>
        <p:nvGrpSpPr>
          <p:cNvPr id="28" name="Group 27">
            <a:extLst>
              <a:ext uri="{FF2B5EF4-FFF2-40B4-BE49-F238E27FC236}">
                <a16:creationId xmlns:a16="http://schemas.microsoft.com/office/drawing/2014/main" id="{58218DD1-DA86-C4E5-2E61-86112C03E5BE}"/>
              </a:ext>
            </a:extLst>
          </p:cNvPr>
          <p:cNvGrpSpPr/>
          <p:nvPr/>
        </p:nvGrpSpPr>
        <p:grpSpPr>
          <a:xfrm>
            <a:off x="1952584" y="5489564"/>
            <a:ext cx="2753682" cy="1132918"/>
            <a:chOff x="500471" y="5245148"/>
            <a:chExt cx="2753682" cy="1132918"/>
          </a:xfrm>
        </p:grpSpPr>
        <p:sp>
          <p:nvSpPr>
            <p:cNvPr id="23" name="Rectangle: Rounded Corners 22">
              <a:extLst>
                <a:ext uri="{FF2B5EF4-FFF2-40B4-BE49-F238E27FC236}">
                  <a16:creationId xmlns:a16="http://schemas.microsoft.com/office/drawing/2014/main" id="{2D6CEF69-56B9-900A-E4CC-69499C4F3B6A}"/>
                </a:ext>
              </a:extLst>
            </p:cNvPr>
            <p:cNvSpPr/>
            <p:nvPr/>
          </p:nvSpPr>
          <p:spPr>
            <a:xfrm>
              <a:off x="500471" y="5245148"/>
              <a:ext cx="2753682" cy="113291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A069E74-2F5D-3385-3B56-88EF8ABC0961}"/>
                </a:ext>
              </a:extLst>
            </p:cNvPr>
            <p:cNvSpPr/>
            <p:nvPr/>
          </p:nvSpPr>
          <p:spPr>
            <a:xfrm>
              <a:off x="724661" y="5533682"/>
              <a:ext cx="292415" cy="21108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7">
              <a:extLst>
                <a:ext uri="{FF2B5EF4-FFF2-40B4-BE49-F238E27FC236}">
                  <a16:creationId xmlns:a16="http://schemas.microsoft.com/office/drawing/2014/main" id="{A2F954E1-2C15-78A2-2A35-E6827BDCDD9B}"/>
                </a:ext>
              </a:extLst>
            </p:cNvPr>
            <p:cNvSpPr txBox="1">
              <a:spLocks/>
            </p:cNvSpPr>
            <p:nvPr/>
          </p:nvSpPr>
          <p:spPr>
            <a:xfrm>
              <a:off x="1049751" y="5484335"/>
              <a:ext cx="2036396" cy="7187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Study Area</a:t>
              </a:r>
            </a:p>
            <a:p>
              <a:r>
                <a:rPr lang="en-US" sz="1800"/>
                <a:t>Area of Interest</a:t>
              </a:r>
            </a:p>
            <a:p>
              <a:pPr marL="457200" indent="-457200">
                <a:buClr>
                  <a:srgbClr val="67A478"/>
                </a:buClr>
                <a:buFont typeface="Arial" panose="020B0604020202020204" pitchFamily="34" charset="0"/>
                <a:buChar char="•"/>
              </a:pPr>
              <a:endParaRPr lang="en-US" sz="2000"/>
            </a:p>
          </p:txBody>
        </p:sp>
        <p:sp>
          <p:nvSpPr>
            <p:cNvPr id="35" name="Oval 34">
              <a:extLst>
                <a:ext uri="{FF2B5EF4-FFF2-40B4-BE49-F238E27FC236}">
                  <a16:creationId xmlns:a16="http://schemas.microsoft.com/office/drawing/2014/main" id="{FA4F8935-7457-5DB1-F4CA-F18220D9FD54}"/>
                </a:ext>
              </a:extLst>
            </p:cNvPr>
            <p:cNvSpPr>
              <a:spLocks/>
            </p:cNvSpPr>
            <p:nvPr/>
          </p:nvSpPr>
          <p:spPr>
            <a:xfrm>
              <a:off x="699114" y="5850554"/>
              <a:ext cx="356873" cy="36204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Oval 36">
            <a:extLst>
              <a:ext uri="{FF2B5EF4-FFF2-40B4-BE49-F238E27FC236}">
                <a16:creationId xmlns:a16="http://schemas.microsoft.com/office/drawing/2014/main" id="{268D7A0E-A7F1-D771-47BB-FF8DE198921A}"/>
              </a:ext>
            </a:extLst>
          </p:cNvPr>
          <p:cNvSpPr>
            <a:spLocks noChangeAspect="1"/>
          </p:cNvSpPr>
          <p:nvPr/>
        </p:nvSpPr>
        <p:spPr>
          <a:xfrm>
            <a:off x="9863859" y="4482276"/>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C2BD0EC-8A6B-18AE-D579-42D31387D47F}"/>
              </a:ext>
            </a:extLst>
          </p:cNvPr>
          <p:cNvSpPr>
            <a:spLocks noChangeAspect="1"/>
          </p:cNvSpPr>
          <p:nvPr/>
        </p:nvSpPr>
        <p:spPr>
          <a:xfrm>
            <a:off x="9856509" y="4763910"/>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603EC43-AE0A-654A-4219-D2972BDD2054}"/>
              </a:ext>
            </a:extLst>
          </p:cNvPr>
          <p:cNvSpPr>
            <a:spLocks noChangeAspect="1"/>
          </p:cNvSpPr>
          <p:nvPr/>
        </p:nvSpPr>
        <p:spPr>
          <a:xfrm>
            <a:off x="8642953" y="5243688"/>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8A679C5F-CA68-E2CF-121D-93C5B535B1DA}"/>
              </a:ext>
            </a:extLst>
          </p:cNvPr>
          <p:cNvSpPr txBox="1">
            <a:spLocks/>
          </p:cNvSpPr>
          <p:nvPr/>
        </p:nvSpPr>
        <p:spPr>
          <a:xfrm>
            <a:off x="6709731" y="24715726"/>
            <a:ext cx="1260533" cy="269790"/>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Rodanthe</a:t>
            </a:r>
          </a:p>
        </p:txBody>
      </p:sp>
      <p:sp>
        <p:nvSpPr>
          <p:cNvPr id="8" name="Oval 7">
            <a:extLst>
              <a:ext uri="{FF2B5EF4-FFF2-40B4-BE49-F238E27FC236}">
                <a16:creationId xmlns:a16="http://schemas.microsoft.com/office/drawing/2014/main" id="{C0685C23-DD9A-0005-90A2-3786C6BEBDB1}"/>
              </a:ext>
            </a:extLst>
          </p:cNvPr>
          <p:cNvSpPr>
            <a:spLocks noChangeAspect="1"/>
          </p:cNvSpPr>
          <p:nvPr/>
        </p:nvSpPr>
        <p:spPr>
          <a:xfrm>
            <a:off x="7869596" y="24736355"/>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 Placeholder 7">
            <a:extLst>
              <a:ext uri="{FF2B5EF4-FFF2-40B4-BE49-F238E27FC236}">
                <a16:creationId xmlns:a16="http://schemas.microsoft.com/office/drawing/2014/main" id="{8A679C5F-CA68-E2CF-121D-93C5B535B1DA}"/>
              </a:ext>
            </a:extLst>
          </p:cNvPr>
          <p:cNvSpPr txBox="1">
            <a:spLocks/>
          </p:cNvSpPr>
          <p:nvPr/>
        </p:nvSpPr>
        <p:spPr>
          <a:xfrm>
            <a:off x="6852606" y="24858601"/>
            <a:ext cx="1260533" cy="269790"/>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Rodanthe</a:t>
            </a:r>
          </a:p>
        </p:txBody>
      </p:sp>
      <p:sp>
        <p:nvSpPr>
          <p:cNvPr id="18" name="Oval 17">
            <a:extLst>
              <a:ext uri="{FF2B5EF4-FFF2-40B4-BE49-F238E27FC236}">
                <a16:creationId xmlns:a16="http://schemas.microsoft.com/office/drawing/2014/main" id="{C0685C23-DD9A-0005-90A2-3786C6BEBDB1}"/>
              </a:ext>
            </a:extLst>
          </p:cNvPr>
          <p:cNvSpPr>
            <a:spLocks noChangeAspect="1"/>
          </p:cNvSpPr>
          <p:nvPr/>
        </p:nvSpPr>
        <p:spPr>
          <a:xfrm>
            <a:off x="8012471" y="24879230"/>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Oval 19">
            <a:extLst>
              <a:ext uri="{FF2B5EF4-FFF2-40B4-BE49-F238E27FC236}">
                <a16:creationId xmlns:a16="http://schemas.microsoft.com/office/drawing/2014/main" id="{54D81451-D531-C71F-730F-276D5B8FDBB7}"/>
              </a:ext>
            </a:extLst>
          </p:cNvPr>
          <p:cNvSpPr>
            <a:spLocks noChangeAspect="1"/>
          </p:cNvSpPr>
          <p:nvPr/>
        </p:nvSpPr>
        <p:spPr>
          <a:xfrm>
            <a:off x="9955187" y="4160854"/>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7">
            <a:extLst>
              <a:ext uri="{FF2B5EF4-FFF2-40B4-BE49-F238E27FC236}">
                <a16:creationId xmlns:a16="http://schemas.microsoft.com/office/drawing/2014/main" id="{88EF56C5-D827-270D-AB72-34E25E8E8A02}"/>
              </a:ext>
            </a:extLst>
          </p:cNvPr>
          <p:cNvSpPr txBox="1">
            <a:spLocks/>
          </p:cNvSpPr>
          <p:nvPr/>
        </p:nvSpPr>
        <p:spPr>
          <a:xfrm>
            <a:off x="8848648" y="4048342"/>
            <a:ext cx="1104069" cy="2697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Rodanthe</a:t>
            </a:r>
          </a:p>
        </p:txBody>
      </p:sp>
      <p:sp>
        <p:nvSpPr>
          <p:cNvPr id="30" name="Rectangle: Rounded Corners 29">
            <a:extLst>
              <a:ext uri="{FF2B5EF4-FFF2-40B4-BE49-F238E27FC236}">
                <a16:creationId xmlns:a16="http://schemas.microsoft.com/office/drawing/2014/main" id="{9498EAA1-36DD-A386-EFF4-1C6754ADADC3}"/>
              </a:ext>
            </a:extLst>
          </p:cNvPr>
          <p:cNvSpPr/>
          <p:nvPr/>
        </p:nvSpPr>
        <p:spPr>
          <a:xfrm>
            <a:off x="7144370" y="5769601"/>
            <a:ext cx="1984075" cy="80513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B7388FA-4ED4-AB61-3609-A40B8EAAA5C4}"/>
              </a:ext>
            </a:extLst>
          </p:cNvPr>
          <p:cNvGrpSpPr/>
          <p:nvPr/>
        </p:nvGrpSpPr>
        <p:grpSpPr>
          <a:xfrm>
            <a:off x="7231180" y="5812488"/>
            <a:ext cx="1794296" cy="679480"/>
            <a:chOff x="8295105" y="6042525"/>
            <a:chExt cx="1794296" cy="679480"/>
          </a:xfrm>
        </p:grpSpPr>
        <p:pic>
          <p:nvPicPr>
            <p:cNvPr id="2" name="Picture 1" descr="A map of the ocean&#10;&#10;Description automatically generated">
              <a:extLst>
                <a:ext uri="{FF2B5EF4-FFF2-40B4-BE49-F238E27FC236}">
                  <a16:creationId xmlns:a16="http://schemas.microsoft.com/office/drawing/2014/main" id="{39AF3AD8-B7F6-7996-6E73-8510A04779F2}"/>
                </a:ext>
              </a:extLst>
            </p:cNvPr>
            <p:cNvPicPr>
              <a:picLocks noChangeAspect="1"/>
            </p:cNvPicPr>
            <p:nvPr/>
          </p:nvPicPr>
          <p:blipFill rotWithShape="1">
            <a:blip r:embed="rId3"/>
            <a:srcRect l="71253" t="96594" r="9138" b="261"/>
            <a:stretch/>
          </p:blipFill>
          <p:spPr>
            <a:xfrm>
              <a:off x="8384865" y="6539793"/>
              <a:ext cx="1102826" cy="175888"/>
            </a:xfrm>
            <a:prstGeom prst="rect">
              <a:avLst/>
            </a:prstGeom>
          </p:spPr>
        </p:pic>
        <p:pic>
          <p:nvPicPr>
            <p:cNvPr id="4" name="Picture 3" descr="A map of the ocean&#10;&#10;Description automatically generated">
              <a:extLst>
                <a:ext uri="{FF2B5EF4-FFF2-40B4-BE49-F238E27FC236}">
                  <a16:creationId xmlns:a16="http://schemas.microsoft.com/office/drawing/2014/main" id="{B3BF73D8-DB3A-D1DC-B77C-652DD62902E9}"/>
                </a:ext>
              </a:extLst>
            </p:cNvPr>
            <p:cNvPicPr>
              <a:picLocks noChangeAspect="1"/>
            </p:cNvPicPr>
            <p:nvPr/>
          </p:nvPicPr>
          <p:blipFill rotWithShape="1">
            <a:blip r:embed="rId3"/>
            <a:srcRect l="94542" t="91681" r="-58" b="761"/>
            <a:stretch/>
          </p:blipFill>
          <p:spPr>
            <a:xfrm>
              <a:off x="9779224" y="6237529"/>
              <a:ext cx="310177" cy="422799"/>
            </a:xfrm>
            <a:prstGeom prst="rect">
              <a:avLst/>
            </a:prstGeom>
          </p:spPr>
        </p:pic>
        <p:sp>
          <p:nvSpPr>
            <p:cNvPr id="7" name="TextBox 6">
              <a:extLst>
                <a:ext uri="{FF2B5EF4-FFF2-40B4-BE49-F238E27FC236}">
                  <a16:creationId xmlns:a16="http://schemas.microsoft.com/office/drawing/2014/main" id="{12208B65-D026-8F38-6E68-537A0994E5DF}"/>
                </a:ext>
              </a:extLst>
            </p:cNvPr>
            <p:cNvSpPr txBox="1"/>
            <p:nvPr/>
          </p:nvSpPr>
          <p:spPr>
            <a:xfrm>
              <a:off x="9779000" y="6042525"/>
              <a:ext cx="2606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N</a:t>
              </a:r>
            </a:p>
          </p:txBody>
        </p:sp>
        <p:sp>
          <p:nvSpPr>
            <p:cNvPr id="9" name="TextBox 8">
              <a:extLst>
                <a:ext uri="{FF2B5EF4-FFF2-40B4-BE49-F238E27FC236}">
                  <a16:creationId xmlns:a16="http://schemas.microsoft.com/office/drawing/2014/main" id="{A2E63DE9-1E6E-B91F-C58D-80D1FD0EAEC5}"/>
                </a:ext>
              </a:extLst>
            </p:cNvPr>
            <p:cNvSpPr txBox="1"/>
            <p:nvPr/>
          </p:nvSpPr>
          <p:spPr>
            <a:xfrm>
              <a:off x="8295105" y="6383421"/>
              <a:ext cx="2606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rPr>
                <a:t>0</a:t>
              </a:r>
            </a:p>
          </p:txBody>
        </p:sp>
        <p:sp>
          <p:nvSpPr>
            <p:cNvPr id="10" name="TextBox 9">
              <a:extLst>
                <a:ext uri="{FF2B5EF4-FFF2-40B4-BE49-F238E27FC236}">
                  <a16:creationId xmlns:a16="http://schemas.microsoft.com/office/drawing/2014/main" id="{26C59A31-DD7C-43AA-F0BF-8360A95D8567}"/>
                </a:ext>
              </a:extLst>
            </p:cNvPr>
            <p:cNvSpPr txBox="1"/>
            <p:nvPr/>
          </p:nvSpPr>
          <p:spPr>
            <a:xfrm>
              <a:off x="8776368" y="6383421"/>
              <a:ext cx="3542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rPr>
                <a:t>25</a:t>
              </a:r>
              <a:endParaRPr lang="en-US"/>
            </a:p>
          </p:txBody>
        </p:sp>
        <p:sp>
          <p:nvSpPr>
            <p:cNvPr id="11" name="TextBox 10">
              <a:extLst>
                <a:ext uri="{FF2B5EF4-FFF2-40B4-BE49-F238E27FC236}">
                  <a16:creationId xmlns:a16="http://schemas.microsoft.com/office/drawing/2014/main" id="{FC0BF94F-6DEA-CA0D-DE6B-1A356775FBFF}"/>
                </a:ext>
              </a:extLst>
            </p:cNvPr>
            <p:cNvSpPr txBox="1"/>
            <p:nvPr/>
          </p:nvSpPr>
          <p:spPr>
            <a:xfrm>
              <a:off x="9311104" y="6383421"/>
              <a:ext cx="3542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rPr>
                <a:t>50</a:t>
              </a:r>
              <a:endParaRPr lang="en-US">
                <a:latin typeface="Garamond"/>
              </a:endParaRPr>
            </a:p>
          </p:txBody>
        </p:sp>
        <p:sp>
          <p:nvSpPr>
            <p:cNvPr id="14" name="TextBox 13">
              <a:extLst>
                <a:ext uri="{FF2B5EF4-FFF2-40B4-BE49-F238E27FC236}">
                  <a16:creationId xmlns:a16="http://schemas.microsoft.com/office/drawing/2014/main" id="{152795D7-AFB5-24C1-0F38-806798E6F389}"/>
                </a:ext>
              </a:extLst>
            </p:cNvPr>
            <p:cNvSpPr txBox="1"/>
            <p:nvPr/>
          </p:nvSpPr>
          <p:spPr>
            <a:xfrm>
              <a:off x="9461194" y="6475784"/>
              <a:ext cx="4523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rPr>
                <a:t>km</a:t>
              </a:r>
              <a:endParaRPr lang="en-US">
                <a:latin typeface="Garamond"/>
              </a:endParaRPr>
            </a:p>
          </p:txBody>
        </p:sp>
      </p:grpSp>
      <p:sp>
        <p:nvSpPr>
          <p:cNvPr id="31" name="Text Placeholder 7">
            <a:extLst>
              <a:ext uri="{FF2B5EF4-FFF2-40B4-BE49-F238E27FC236}">
                <a16:creationId xmlns:a16="http://schemas.microsoft.com/office/drawing/2014/main" id="{B38EC135-98D7-0820-9F3A-63B3441C9D59}"/>
              </a:ext>
            </a:extLst>
          </p:cNvPr>
          <p:cNvSpPr txBox="1">
            <a:spLocks/>
          </p:cNvSpPr>
          <p:nvPr/>
        </p:nvSpPr>
        <p:spPr>
          <a:xfrm>
            <a:off x="8386682" y="4662897"/>
            <a:ext cx="1318300" cy="2802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South Beach</a:t>
            </a:r>
            <a:endParaRPr lang="en-US"/>
          </a:p>
          <a:p>
            <a:pPr marL="457200" indent="-457200">
              <a:buClr>
                <a:srgbClr val="67A478"/>
              </a:buClr>
              <a:buFont typeface="Arial" panose="020B0604020202020204" pitchFamily="34" charset="0"/>
              <a:buChar char="•"/>
            </a:pPr>
            <a:endParaRPr lang="en-US" sz="2000"/>
          </a:p>
        </p:txBody>
      </p:sp>
      <p:sp>
        <p:nvSpPr>
          <p:cNvPr id="33" name="Oval 32">
            <a:extLst>
              <a:ext uri="{FF2B5EF4-FFF2-40B4-BE49-F238E27FC236}">
                <a16:creationId xmlns:a16="http://schemas.microsoft.com/office/drawing/2014/main" id="{B6D198ED-A4E0-872E-8474-A05F048E0FFC}"/>
              </a:ext>
            </a:extLst>
          </p:cNvPr>
          <p:cNvSpPr>
            <a:spLocks noChangeAspect="1"/>
          </p:cNvSpPr>
          <p:nvPr/>
        </p:nvSpPr>
        <p:spPr>
          <a:xfrm>
            <a:off x="9738327" y="4872213"/>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A0FE306-D5B3-6E73-44E8-1930A3FAC955}"/>
              </a:ext>
            </a:extLst>
          </p:cNvPr>
          <p:cNvSpPr txBox="1"/>
          <p:nvPr/>
        </p:nvSpPr>
        <p:spPr>
          <a:xfrm>
            <a:off x="1145428" y="5080987"/>
            <a:ext cx="6175512" cy="276999"/>
          </a:xfrm>
          <a:prstGeom prst="rect">
            <a:avLst/>
          </a:prstGeom>
          <a:noFill/>
        </p:spPr>
        <p:txBody>
          <a:bodyPr wrap="square">
            <a:spAutoFit/>
          </a:bodyPr>
          <a:lstStyle/>
          <a:p>
            <a:r>
              <a:rPr lang="en-US" sz="1200">
                <a:solidFill>
                  <a:schemeClr val="tx1">
                    <a:lumMod val="75000"/>
                    <a:lumOff val="25000"/>
                  </a:schemeClr>
                </a:solidFill>
                <a:latin typeface="+mj-lt"/>
              </a:rPr>
              <a:t>Basemap</a:t>
            </a:r>
            <a:r>
              <a:rPr lang="en-US" sz="1200" dirty="0">
                <a:solidFill>
                  <a:schemeClr val="tx1">
                    <a:lumMod val="75000"/>
                    <a:lumOff val="25000"/>
                  </a:schemeClr>
                </a:solidFill>
                <a:latin typeface="+mj-lt"/>
              </a:rPr>
              <a:t> credits: ESRI, GEBCO, Garmin, </a:t>
            </a:r>
            <a:r>
              <a:rPr lang="en-US" sz="1200" dirty="0" err="1">
                <a:solidFill>
                  <a:schemeClr val="tx1">
                    <a:lumMod val="75000"/>
                    <a:lumOff val="25000"/>
                  </a:schemeClr>
                </a:solidFill>
                <a:latin typeface="+mj-lt"/>
              </a:rPr>
              <a:t>NaturalVue</a:t>
            </a:r>
            <a:endParaRPr lang="en-US" sz="1200" dirty="0">
              <a:solidFill>
                <a:schemeClr val="tx1">
                  <a:lumMod val="75000"/>
                  <a:lumOff val="25000"/>
                </a:schemeClr>
              </a:solidFill>
              <a:latin typeface="+mj-lt"/>
              <a:ea typeface="Calibri"/>
              <a:cs typeface="Calibri"/>
            </a:endParaRP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PROJECT PARTNERS</a:t>
            </a:r>
          </a:p>
        </p:txBody>
      </p:sp>
      <p:pic>
        <p:nvPicPr>
          <p:cNvPr id="2" name="Picture 1" descr="File:US-NationalParkService-Logo.svg - Wikipedia">
            <a:extLst>
              <a:ext uri="{FF2B5EF4-FFF2-40B4-BE49-F238E27FC236}">
                <a16:creationId xmlns:a16="http://schemas.microsoft.com/office/drawing/2014/main" id="{3EC7A21C-FF50-A43C-4810-5BE658F689B8}"/>
              </a:ext>
            </a:extLst>
          </p:cNvPr>
          <p:cNvPicPr>
            <a:picLocks noChangeAspect="1"/>
          </p:cNvPicPr>
          <p:nvPr/>
        </p:nvPicPr>
        <p:blipFill>
          <a:blip r:embed="rId3"/>
          <a:stretch>
            <a:fillRect/>
          </a:stretch>
        </p:blipFill>
        <p:spPr>
          <a:xfrm>
            <a:off x="7882627" y="1614195"/>
            <a:ext cx="3387271" cy="4405304"/>
          </a:xfrm>
          <a:prstGeom prst="rect">
            <a:avLst/>
          </a:prstGeom>
        </p:spPr>
      </p:pic>
      <p:sp>
        <p:nvSpPr>
          <p:cNvPr id="4" name="Text Placeholder 5">
            <a:extLst>
              <a:ext uri="{FF2B5EF4-FFF2-40B4-BE49-F238E27FC236}">
                <a16:creationId xmlns:a16="http://schemas.microsoft.com/office/drawing/2014/main" id="{ABFADE40-EDA7-6468-07E7-3ECE05F6B2F6}"/>
              </a:ext>
            </a:extLst>
          </p:cNvPr>
          <p:cNvSpPr txBox="1">
            <a:spLocks/>
          </p:cNvSpPr>
          <p:nvPr/>
        </p:nvSpPr>
        <p:spPr>
          <a:xfrm>
            <a:off x="6951323" y="6557405"/>
            <a:ext cx="5238738" cy="59400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b="1">
                <a:solidFill>
                  <a:srgbClr val="000000"/>
                </a:solidFill>
                <a:latin typeface="Century Gothic"/>
                <a:ea typeface="+mn-lt"/>
                <a:cs typeface="+mn-lt"/>
              </a:rPr>
              <a:t>Image Credit: NPS</a:t>
            </a:r>
            <a:endParaRPr lang="en-US" sz="1400">
              <a:solidFill>
                <a:srgbClr val="808080"/>
              </a:solidFill>
              <a:latin typeface="Century Gothic"/>
              <a:ea typeface="+mn-lt"/>
              <a:cs typeface="+mn-lt"/>
            </a:endParaRPr>
          </a:p>
          <a:p>
            <a:pPr marL="0" indent="0">
              <a:lnSpc>
                <a:spcPct val="100000"/>
              </a:lnSpc>
              <a:spcBef>
                <a:spcPts val="0"/>
              </a:spcBef>
              <a:spcAft>
                <a:spcPts val="600"/>
              </a:spcAft>
              <a:buNone/>
            </a:pPr>
            <a:endParaRPr lang="en-US" sz="2000">
              <a:solidFill>
                <a:schemeClr val="tx1">
                  <a:lumMod val="75000"/>
                  <a:lumOff val="25000"/>
                </a:schemeClr>
              </a:solidFill>
              <a:latin typeface="Century Gothic"/>
              <a:ea typeface="+mn-lt"/>
              <a:cs typeface="+mn-lt"/>
            </a:endParaRPr>
          </a:p>
        </p:txBody>
      </p:sp>
      <p:grpSp>
        <p:nvGrpSpPr>
          <p:cNvPr id="7" name="Group 6">
            <a:extLst>
              <a:ext uri="{FF2B5EF4-FFF2-40B4-BE49-F238E27FC236}">
                <a16:creationId xmlns:a16="http://schemas.microsoft.com/office/drawing/2014/main" id="{5486B319-6F7D-D279-19C5-30DCBC3C7A1A}"/>
              </a:ext>
            </a:extLst>
          </p:cNvPr>
          <p:cNvGrpSpPr/>
          <p:nvPr/>
        </p:nvGrpSpPr>
        <p:grpSpPr>
          <a:xfrm>
            <a:off x="842319" y="2010641"/>
            <a:ext cx="6069226" cy="3619264"/>
            <a:chOff x="842319" y="1861752"/>
            <a:chExt cx="6069226" cy="3619264"/>
          </a:xfrm>
        </p:grpSpPr>
        <p:sp>
          <p:nvSpPr>
            <p:cNvPr id="6" name="Google Shape;323;g6f552a9b71_0_11">
              <a:extLst>
                <a:ext uri="{FF2B5EF4-FFF2-40B4-BE49-F238E27FC236}">
                  <a16:creationId xmlns:a16="http://schemas.microsoft.com/office/drawing/2014/main" id="{E2AB49FE-98E1-4E89-B83C-39B417163E0E}"/>
                </a:ext>
              </a:extLst>
            </p:cNvPr>
            <p:cNvSpPr/>
            <p:nvPr/>
          </p:nvSpPr>
          <p:spPr>
            <a:xfrm>
              <a:off x="934995" y="2505550"/>
              <a:ext cx="5881950" cy="2975466"/>
            </a:xfrm>
            <a:prstGeom prst="roundRect">
              <a:avLst>
                <a:gd name="adj" fmla="val 16667"/>
              </a:avLst>
            </a:prstGeom>
            <a:solidFill>
              <a:srgbClr val="67A478"/>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Font typeface="Webdings,Sans-Serif"/>
                <a:buChar char=""/>
              </a:pPr>
              <a:r>
                <a:rPr lang="en-US" sz="2200" b="1">
                  <a:solidFill>
                    <a:schemeClr val="tx1">
                      <a:lumMod val="75000"/>
                      <a:lumOff val="25000"/>
                    </a:schemeClr>
                  </a:solidFill>
                  <a:latin typeface="Century Gothic"/>
                  <a:cs typeface="Segoe UI"/>
                </a:rPr>
                <a:t>Oversee</a:t>
              </a:r>
              <a:r>
                <a:rPr lang="en-US" sz="2200">
                  <a:solidFill>
                    <a:schemeClr val="tx1">
                      <a:lumMod val="75000"/>
                      <a:lumOff val="25000"/>
                    </a:schemeClr>
                  </a:solidFill>
                  <a:latin typeface="Century Gothic"/>
                  <a:cs typeface="Segoe UI"/>
                </a:rPr>
                <a:t> the preservation of the seashore's resources</a:t>
              </a:r>
              <a:endParaRPr lang="en-US" sz="2200">
                <a:solidFill>
                  <a:schemeClr val="tx1">
                    <a:lumMod val="75000"/>
                    <a:lumOff val="25000"/>
                  </a:schemeClr>
                </a:solidFill>
              </a:endParaRPr>
            </a:p>
            <a:p>
              <a:pPr marL="342900" indent="-342900">
                <a:spcAft>
                  <a:spcPts val="600"/>
                </a:spcAft>
                <a:buFont typeface="Webdings,Sans-Serif"/>
                <a:buChar char=""/>
              </a:pPr>
              <a:r>
                <a:rPr lang="en-US" sz="2200" b="1">
                  <a:solidFill>
                    <a:schemeClr val="tx1">
                      <a:lumMod val="75000"/>
                      <a:lumOff val="25000"/>
                    </a:schemeClr>
                  </a:solidFill>
                  <a:latin typeface="Century Gothic"/>
                  <a:cs typeface="Segoe UI"/>
                </a:rPr>
                <a:t>Monitor</a:t>
              </a:r>
              <a:r>
                <a:rPr lang="en-US" sz="2200">
                  <a:solidFill>
                    <a:schemeClr val="tx1">
                      <a:lumMod val="75000"/>
                      <a:lumOff val="25000"/>
                    </a:schemeClr>
                  </a:solidFill>
                  <a:latin typeface="Century Gothic"/>
                  <a:cs typeface="Segoe UI"/>
                </a:rPr>
                <a:t> coastal hazards such as erosion, inundation, and sea level rise</a:t>
              </a:r>
            </a:p>
            <a:p>
              <a:pPr marL="342900" indent="-342900">
                <a:spcAft>
                  <a:spcPts val="600"/>
                </a:spcAft>
                <a:buFont typeface="Webdings,Sans-Serif"/>
                <a:buChar char=""/>
              </a:pPr>
              <a:r>
                <a:rPr lang="en-US" sz="2200" b="1">
                  <a:solidFill>
                    <a:schemeClr val="tx1">
                      <a:lumMod val="75000"/>
                      <a:lumOff val="25000"/>
                    </a:schemeClr>
                  </a:solidFill>
                  <a:latin typeface="Century Gothic"/>
                  <a:cs typeface="Segoe UI"/>
                </a:rPr>
                <a:t>Provide</a:t>
              </a:r>
              <a:r>
                <a:rPr lang="en-US" sz="2200">
                  <a:solidFill>
                    <a:schemeClr val="tx1">
                      <a:lumMod val="75000"/>
                      <a:lumOff val="25000"/>
                    </a:schemeClr>
                  </a:solidFill>
                  <a:latin typeface="Century Gothic"/>
                  <a:cs typeface="Segoe UI"/>
                </a:rPr>
                <a:t> educational information services for visitors</a:t>
              </a:r>
              <a:endParaRPr lang="en-US" sz="2200">
                <a:solidFill>
                  <a:schemeClr val="tx1">
                    <a:lumMod val="75000"/>
                    <a:lumOff val="25000"/>
                  </a:schemeClr>
                </a:solidFill>
              </a:endParaRPr>
            </a:p>
          </p:txBody>
        </p:sp>
        <p:sp>
          <p:nvSpPr>
            <p:cNvPr id="3" name="TextBox 2">
              <a:extLst>
                <a:ext uri="{FF2B5EF4-FFF2-40B4-BE49-F238E27FC236}">
                  <a16:creationId xmlns:a16="http://schemas.microsoft.com/office/drawing/2014/main" id="{081E327B-5231-E2B6-00A7-2F0A8A0598A3}"/>
                </a:ext>
              </a:extLst>
            </p:cNvPr>
            <p:cNvSpPr txBox="1"/>
            <p:nvPr/>
          </p:nvSpPr>
          <p:spPr>
            <a:xfrm>
              <a:off x="842319" y="1861752"/>
              <a:ext cx="60692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67A478"/>
                  </a:solidFill>
                  <a:latin typeface="Century Gothic"/>
                </a:rPr>
                <a:t> </a:t>
              </a:r>
              <a:r>
                <a:rPr lang="en-US" sz="2800" b="1">
                  <a:solidFill>
                    <a:srgbClr val="67A478"/>
                  </a:solidFill>
                  <a:latin typeface="Century Gothic"/>
                </a:rPr>
                <a:t>Cape Hatteras National Seashore</a:t>
              </a:r>
              <a:endParaRPr lang="en-US" sz="2800">
                <a:solidFill>
                  <a:srgbClr val="67A478"/>
                </a:solidFill>
                <a:latin typeface="Century Gothic"/>
              </a:endParaRPr>
            </a:p>
          </p:txBody>
        </p:sp>
      </p:grpSp>
    </p:spTree>
    <p:extLst>
      <p:ext uri="{BB962C8B-B14F-4D97-AF65-F5344CB8AC3E}">
        <p14:creationId xmlns:p14="http://schemas.microsoft.com/office/powerpoint/2010/main" val="17126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COMMUNITY CONCERNS</a:t>
            </a:r>
          </a:p>
        </p:txBody>
      </p:sp>
      <p:sp>
        <p:nvSpPr>
          <p:cNvPr id="6" name="Text Placeholder 5">
            <a:extLst>
              <a:ext uri="{FF2B5EF4-FFF2-40B4-BE49-F238E27FC236}">
                <a16:creationId xmlns:a16="http://schemas.microsoft.com/office/drawing/2014/main" id="{F5231263-AA9C-703A-4E09-4AAA31847765}"/>
              </a:ext>
            </a:extLst>
          </p:cNvPr>
          <p:cNvSpPr txBox="1">
            <a:spLocks/>
          </p:cNvSpPr>
          <p:nvPr/>
        </p:nvSpPr>
        <p:spPr>
          <a:xfrm>
            <a:off x="619397" y="1604900"/>
            <a:ext cx="10565946" cy="263149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a:solidFill>
                  <a:schemeClr val="tx1">
                    <a:lumMod val="75000"/>
                    <a:lumOff val="25000"/>
                  </a:schemeClr>
                </a:solidFill>
                <a:latin typeface="Century Gothic" panose="020F0302020204030204"/>
              </a:rPr>
              <a:t>Frequent storms that erode the susceptible oceanfront</a:t>
            </a:r>
          </a:p>
          <a:p>
            <a:pPr>
              <a:lnSpc>
                <a:spcPct val="100000"/>
              </a:lnSpc>
              <a:spcBef>
                <a:spcPts val="0"/>
              </a:spcBef>
              <a:spcAft>
                <a:spcPts val="600"/>
              </a:spcAft>
              <a:buClr>
                <a:srgbClr val="67A478"/>
              </a:buClr>
            </a:pPr>
            <a:r>
              <a:rPr lang="en-US">
                <a:solidFill>
                  <a:schemeClr val="tx1">
                    <a:lumMod val="75000"/>
                    <a:lumOff val="25000"/>
                  </a:schemeClr>
                </a:solidFill>
                <a:latin typeface="Century Gothic" panose="020F0302020204030204"/>
              </a:rPr>
              <a:t>Damage to transportation </a:t>
            </a:r>
            <a:r>
              <a:rPr lang="en-US">
                <a:solidFill>
                  <a:schemeClr val="tx1">
                    <a:lumMod val="75000"/>
                    <a:lumOff val="25000"/>
                  </a:schemeClr>
                </a:solidFill>
                <a:latin typeface="Century Gothic"/>
                <a:ea typeface="+mn-lt"/>
                <a:cs typeface="+mn-lt"/>
              </a:rPr>
              <a:t>infrastructure due to flooding and shoreline loss</a:t>
            </a:r>
            <a:endParaRPr lang="en-US">
              <a:solidFill>
                <a:schemeClr val="tx1">
                  <a:lumMod val="75000"/>
                  <a:lumOff val="25000"/>
                </a:schemeClr>
              </a:solidFill>
            </a:endParaRPr>
          </a:p>
          <a:p>
            <a:pPr>
              <a:lnSpc>
                <a:spcPct val="100000"/>
              </a:lnSpc>
              <a:spcBef>
                <a:spcPts val="0"/>
              </a:spcBef>
              <a:spcAft>
                <a:spcPts val="600"/>
              </a:spcAft>
              <a:buClr>
                <a:srgbClr val="67A478"/>
              </a:buClr>
            </a:pPr>
            <a:endParaRPr lang="en-US" sz="3000">
              <a:solidFill>
                <a:schemeClr val="tx1">
                  <a:lumMod val="75000"/>
                  <a:lumOff val="25000"/>
                </a:schemeClr>
              </a:solidFill>
              <a:latin typeface="Century Gothic"/>
            </a:endParaRPr>
          </a:p>
          <a:p>
            <a:pPr>
              <a:lnSpc>
                <a:spcPct val="100000"/>
              </a:lnSpc>
              <a:spcBef>
                <a:spcPts val="0"/>
              </a:spcBef>
              <a:spcAft>
                <a:spcPts val="600"/>
              </a:spcAft>
              <a:buClr>
                <a:srgbClr val="67A478"/>
              </a:buClr>
            </a:pPr>
            <a:endParaRPr lang="en-US" sz="3000" b="1">
              <a:solidFill>
                <a:schemeClr val="tx1">
                  <a:lumMod val="75000"/>
                  <a:lumOff val="25000"/>
                </a:schemeClr>
              </a:solidFill>
              <a:latin typeface="Century Gothic"/>
            </a:endParaRPr>
          </a:p>
        </p:txBody>
      </p:sp>
      <p:pic>
        <p:nvPicPr>
          <p:cNvPr id="3" name="Picture 2" descr="A construction site with a construction vehicle and a house&#10;&#10;Description automatically generated">
            <a:extLst>
              <a:ext uri="{FF2B5EF4-FFF2-40B4-BE49-F238E27FC236}">
                <a16:creationId xmlns:a16="http://schemas.microsoft.com/office/drawing/2014/main" id="{6B7E1C56-AABA-F5B2-2179-895B3CA369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73395" y="3353042"/>
            <a:ext cx="3661389" cy="3252816"/>
          </a:xfrm>
          <a:prstGeom prst="roundRect">
            <a:avLst/>
          </a:prstGeom>
        </p:spPr>
      </p:pic>
      <p:pic>
        <p:nvPicPr>
          <p:cNvPr id="4" name="Picture 3" descr="A house on stilts on a beach&#10;&#10;Description automatically generated">
            <a:extLst>
              <a:ext uri="{FF2B5EF4-FFF2-40B4-BE49-F238E27FC236}">
                <a16:creationId xmlns:a16="http://schemas.microsoft.com/office/drawing/2014/main" id="{F1177B86-A170-F6FB-CD7C-E696F8D9449B}"/>
              </a:ext>
            </a:extLst>
          </p:cNvPr>
          <p:cNvPicPr>
            <a:picLocks noChangeAspect="1"/>
          </p:cNvPicPr>
          <p:nvPr/>
        </p:nvPicPr>
        <p:blipFill rotWithShape="1">
          <a:blip r:embed="rId4"/>
          <a:srcRect t="26183" r="2015" b="8435"/>
          <a:stretch/>
        </p:blipFill>
        <p:spPr>
          <a:xfrm>
            <a:off x="4285788" y="3349511"/>
            <a:ext cx="3673168" cy="3254074"/>
          </a:xfrm>
          <a:prstGeom prst="roundRect">
            <a:avLst/>
          </a:prstGeom>
        </p:spPr>
      </p:pic>
      <p:pic>
        <p:nvPicPr>
          <p:cNvPr id="13" name="Picture 12" descr="A white truck on a road&#10;&#10;Description automatically generated">
            <a:extLst>
              <a:ext uri="{FF2B5EF4-FFF2-40B4-BE49-F238E27FC236}">
                <a16:creationId xmlns:a16="http://schemas.microsoft.com/office/drawing/2014/main" id="{D110CEAE-FAB8-77F5-A463-1E331E99E2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0086" y="3348570"/>
            <a:ext cx="3660244" cy="3257095"/>
          </a:xfrm>
          <a:prstGeom prst="roundRect">
            <a:avLst/>
          </a:prstGeom>
        </p:spPr>
      </p:pic>
      <p:sp>
        <p:nvSpPr>
          <p:cNvPr id="7" name="Text Placeholder 5">
            <a:extLst>
              <a:ext uri="{FF2B5EF4-FFF2-40B4-BE49-F238E27FC236}">
                <a16:creationId xmlns:a16="http://schemas.microsoft.com/office/drawing/2014/main" id="{8AAF503C-FA01-BEF8-5FBB-EED30E7B9FF4}"/>
              </a:ext>
            </a:extLst>
          </p:cNvPr>
          <p:cNvSpPr txBox="1">
            <a:spLocks/>
          </p:cNvSpPr>
          <p:nvPr/>
        </p:nvSpPr>
        <p:spPr>
          <a:xfrm>
            <a:off x="6951323" y="6600537"/>
            <a:ext cx="5238738" cy="59400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b="1">
                <a:solidFill>
                  <a:srgbClr val="000000"/>
                </a:solidFill>
                <a:latin typeface="Century Gothic"/>
                <a:ea typeface="+mn-lt"/>
                <a:cs typeface="+mn-lt"/>
              </a:rPr>
              <a:t>Image Credits: Ella Haugen, Alyson Bergamini</a:t>
            </a:r>
            <a:endParaRPr lang="en-US" sz="1400">
              <a:solidFill>
                <a:srgbClr val="808080"/>
              </a:solidFill>
              <a:latin typeface="Century Gothic"/>
              <a:ea typeface="+mn-lt"/>
              <a:cs typeface="+mn-lt"/>
            </a:endParaRPr>
          </a:p>
          <a:p>
            <a:pPr marL="0" indent="0">
              <a:lnSpc>
                <a:spcPct val="100000"/>
              </a:lnSpc>
              <a:spcBef>
                <a:spcPts val="0"/>
              </a:spcBef>
              <a:spcAft>
                <a:spcPts val="600"/>
              </a:spcAft>
              <a:buNone/>
            </a:pPr>
            <a:endParaRPr lang="en-US" sz="2000">
              <a:solidFill>
                <a:schemeClr val="tx1">
                  <a:lumMod val="75000"/>
                  <a:lumOff val="25000"/>
                </a:schemeClr>
              </a:solidFill>
              <a:latin typeface="Century Gothic"/>
              <a:ea typeface="+mn-lt"/>
              <a:cs typeface="+mn-lt"/>
            </a:endParaRPr>
          </a:p>
        </p:txBody>
      </p:sp>
    </p:spTree>
    <p:extLst>
      <p:ext uri="{BB962C8B-B14F-4D97-AF65-F5344CB8AC3E}">
        <p14:creationId xmlns:p14="http://schemas.microsoft.com/office/powerpoint/2010/main" val="285958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Autofit/>
          </a:bodyPr>
          <a:lstStyle/>
          <a:p>
            <a:r>
              <a:rPr lang="en-US" b="1" dirty="0">
                <a:latin typeface="Century Gothic" panose="020B0502020202020204" pitchFamily="34" charset="0"/>
              </a:rPr>
              <a:t>PROJECT OBJECTIVES</a:t>
            </a:r>
          </a:p>
        </p:txBody>
      </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619397" y="1712580"/>
            <a:ext cx="7537863" cy="393954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3000" b="1">
                <a:solidFill>
                  <a:schemeClr val="tx1">
                    <a:lumMod val="75000"/>
                    <a:lumOff val="25000"/>
                  </a:schemeClr>
                </a:solidFill>
                <a:latin typeface="Century Gothic" panose="020F0302020204030204"/>
              </a:rPr>
              <a:t>DEVELOP </a:t>
            </a:r>
            <a:r>
              <a:rPr lang="en-US" sz="3000">
                <a:solidFill>
                  <a:srgbClr val="3F3F3F"/>
                </a:solidFill>
                <a:latin typeface="Century Gothic" panose="020F0302020204030204"/>
              </a:rPr>
              <a:t>an efficient method for analyzing shoreline changes</a:t>
            </a:r>
            <a:endParaRPr lang="en-US" sz="3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3000" b="1">
                <a:solidFill>
                  <a:schemeClr val="tx1">
                    <a:lumMod val="75000"/>
                    <a:lumOff val="25000"/>
                  </a:schemeClr>
                </a:solidFill>
                <a:latin typeface="Century Gothic" panose="020F0302020204030204"/>
              </a:rPr>
              <a:t>IDENTIFY </a:t>
            </a:r>
            <a:r>
              <a:rPr lang="en-US" sz="3000">
                <a:solidFill>
                  <a:schemeClr val="tx1">
                    <a:lumMod val="75000"/>
                    <a:lumOff val="25000"/>
                  </a:schemeClr>
                </a:solidFill>
                <a:latin typeface="Century Gothic"/>
                <a:ea typeface="+mn-lt"/>
                <a:cs typeface="+mn-lt"/>
              </a:rPr>
              <a:t>the regions and infrastructure vulnerable to coastal erosion</a:t>
            </a:r>
            <a:r>
              <a:rPr lang="en-US" sz="3000" b="1">
                <a:solidFill>
                  <a:schemeClr val="tx1">
                    <a:lumMod val="75000"/>
                    <a:lumOff val="25000"/>
                  </a:schemeClr>
                </a:solidFill>
                <a:latin typeface="Century Gothic"/>
                <a:ea typeface="+mn-lt"/>
                <a:cs typeface="+mn-lt"/>
              </a:rPr>
              <a:t> </a:t>
            </a:r>
          </a:p>
          <a:p>
            <a:pPr>
              <a:lnSpc>
                <a:spcPct val="100000"/>
              </a:lnSpc>
              <a:spcBef>
                <a:spcPts val="0"/>
              </a:spcBef>
              <a:spcAft>
                <a:spcPts val="600"/>
              </a:spcAft>
              <a:buClr>
                <a:srgbClr val="67A478"/>
              </a:buClr>
            </a:pPr>
            <a:r>
              <a:rPr lang="en-US" sz="3000" b="1">
                <a:solidFill>
                  <a:schemeClr val="tx1">
                    <a:lumMod val="75000"/>
                    <a:lumOff val="25000"/>
                  </a:schemeClr>
                </a:solidFill>
                <a:latin typeface="Century Gothic"/>
              </a:rPr>
              <a:t>AID </a:t>
            </a:r>
            <a:r>
              <a:rPr lang="en-US" sz="3000">
                <a:solidFill>
                  <a:schemeClr val="tx1">
                    <a:lumMod val="75000"/>
                    <a:lumOff val="25000"/>
                  </a:schemeClr>
                </a:solidFill>
                <a:latin typeface="Century Gothic"/>
              </a:rPr>
              <a:t>the National Park Service </a:t>
            </a:r>
            <a:r>
              <a:rPr lang="en-US" sz="3000">
                <a:solidFill>
                  <a:srgbClr val="3F3F3F"/>
                </a:solidFill>
                <a:latin typeface="Century Gothic"/>
              </a:rPr>
              <a:t>shoreline conservation efforts through the creation of shoreline change and infrastructure maps.</a:t>
            </a:r>
          </a:p>
        </p:txBody>
      </p:sp>
      <p:pic>
        <p:nvPicPr>
          <p:cNvPr id="4" name="Picture 3" descr="A group of people on a beach&#10;&#10;Description automatically generated">
            <a:extLst>
              <a:ext uri="{FF2B5EF4-FFF2-40B4-BE49-F238E27FC236}">
                <a16:creationId xmlns:a16="http://schemas.microsoft.com/office/drawing/2014/main" id="{162A0560-5DFC-D88A-2F72-D89A5A4C5330}"/>
              </a:ext>
            </a:extLst>
          </p:cNvPr>
          <p:cNvPicPr>
            <a:picLocks noChangeAspect="1"/>
          </p:cNvPicPr>
          <p:nvPr/>
        </p:nvPicPr>
        <p:blipFill rotWithShape="1">
          <a:blip r:embed="rId3"/>
          <a:srcRect l="3521" t="30038" r="5634" b="529"/>
          <a:stretch/>
        </p:blipFill>
        <p:spPr>
          <a:xfrm>
            <a:off x="8017918" y="523239"/>
            <a:ext cx="2901544" cy="2965871"/>
          </a:xfrm>
          <a:prstGeom prst="flowChartConnector">
            <a:avLst/>
          </a:prstGeom>
        </p:spPr>
      </p:pic>
      <p:pic>
        <p:nvPicPr>
          <p:cNvPr id="5" name="Picture 4" descr="A sign in a field&#10;&#10;Description automatically generated">
            <a:extLst>
              <a:ext uri="{FF2B5EF4-FFF2-40B4-BE49-F238E27FC236}">
                <a16:creationId xmlns:a16="http://schemas.microsoft.com/office/drawing/2014/main" id="{3FBE695D-6508-FF47-29E2-A337ED7D94D7}"/>
              </a:ext>
            </a:extLst>
          </p:cNvPr>
          <p:cNvPicPr>
            <a:picLocks noChangeAspect="1"/>
          </p:cNvPicPr>
          <p:nvPr/>
        </p:nvPicPr>
        <p:blipFill rotWithShape="1">
          <a:blip r:embed="rId4"/>
          <a:srcRect l="4545" t="10579" r="25311" b="48856"/>
          <a:stretch/>
        </p:blipFill>
        <p:spPr>
          <a:xfrm>
            <a:off x="9037955" y="3580589"/>
            <a:ext cx="2895978" cy="2975894"/>
          </a:xfrm>
          <a:prstGeom prst="ellipse">
            <a:avLst/>
          </a:prstGeom>
        </p:spPr>
      </p:pic>
      <p:sp>
        <p:nvSpPr>
          <p:cNvPr id="6" name="Text Placeholder 5">
            <a:extLst>
              <a:ext uri="{FF2B5EF4-FFF2-40B4-BE49-F238E27FC236}">
                <a16:creationId xmlns:a16="http://schemas.microsoft.com/office/drawing/2014/main" id="{6F8D3771-8B1A-D88A-3998-1B93DF70FC97}"/>
              </a:ext>
            </a:extLst>
          </p:cNvPr>
          <p:cNvSpPr txBox="1">
            <a:spLocks/>
          </p:cNvSpPr>
          <p:nvPr/>
        </p:nvSpPr>
        <p:spPr>
          <a:xfrm>
            <a:off x="6951323" y="6586160"/>
            <a:ext cx="5238738" cy="59400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b="1">
                <a:solidFill>
                  <a:srgbClr val="000000"/>
                </a:solidFill>
                <a:latin typeface="Century Gothic"/>
                <a:ea typeface="+mn-lt"/>
                <a:cs typeface="+mn-lt"/>
              </a:rPr>
              <a:t>Image Credits: Ella Haugen, Alyson Bergamini</a:t>
            </a:r>
            <a:endParaRPr lang="en-US" sz="1400">
              <a:solidFill>
                <a:srgbClr val="808080"/>
              </a:solidFill>
              <a:latin typeface="Century Gothic"/>
              <a:ea typeface="+mn-lt"/>
              <a:cs typeface="+mn-lt"/>
            </a:endParaRPr>
          </a:p>
          <a:p>
            <a:pPr marL="0" indent="0">
              <a:lnSpc>
                <a:spcPct val="100000"/>
              </a:lnSpc>
              <a:spcBef>
                <a:spcPts val="0"/>
              </a:spcBef>
              <a:spcAft>
                <a:spcPts val="600"/>
              </a:spcAft>
              <a:buNone/>
            </a:pPr>
            <a:endParaRPr lang="en-US" sz="2000">
              <a:solidFill>
                <a:schemeClr val="tx1">
                  <a:lumMod val="75000"/>
                  <a:lumOff val="25000"/>
                </a:schemeClr>
              </a:solidFill>
              <a:latin typeface="Century Gothic"/>
              <a:ea typeface="+mn-lt"/>
              <a:cs typeface="+mn-lt"/>
            </a:endParaRPr>
          </a:p>
        </p:txBody>
      </p:sp>
    </p:spTree>
    <p:extLst>
      <p:ext uri="{BB962C8B-B14F-4D97-AF65-F5344CB8AC3E}">
        <p14:creationId xmlns:p14="http://schemas.microsoft.com/office/powerpoint/2010/main" val="2729734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a:t>NASA EARTH OBSERVATIONS</a:t>
            </a:r>
          </a:p>
        </p:txBody>
      </p:sp>
      <p:sp>
        <p:nvSpPr>
          <p:cNvPr id="4" name="Text Placeholder 5">
            <a:extLst>
              <a:ext uri="{FF2B5EF4-FFF2-40B4-BE49-F238E27FC236}">
                <a16:creationId xmlns:a16="http://schemas.microsoft.com/office/drawing/2014/main" id="{A86EFDCA-96C7-39D7-F632-D68C874D161F}"/>
              </a:ext>
            </a:extLst>
          </p:cNvPr>
          <p:cNvSpPr txBox="1">
            <a:spLocks/>
          </p:cNvSpPr>
          <p:nvPr/>
        </p:nvSpPr>
        <p:spPr>
          <a:xfrm>
            <a:off x="50192" y="6397684"/>
            <a:ext cx="5238738"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7A478"/>
              </a:buClr>
              <a:buNone/>
            </a:pPr>
            <a:r>
              <a:rPr lang="en-US" sz="2000">
                <a:solidFill>
                  <a:schemeClr val="tx1">
                    <a:lumMod val="75000"/>
                    <a:lumOff val="25000"/>
                  </a:schemeClr>
                </a:solidFill>
                <a:latin typeface="Century Gothic"/>
                <a:ea typeface="+mn-lt"/>
                <a:cs typeface="+mn-lt"/>
              </a:rPr>
              <a:t>Study Period: April 2014 – February 2024</a:t>
            </a:r>
            <a:endParaRPr lang="en-US">
              <a:solidFill>
                <a:schemeClr val="tx1">
                  <a:lumMod val="75000"/>
                  <a:lumOff val="25000"/>
                </a:schemeClr>
              </a:solidFill>
              <a:latin typeface="Garamond"/>
              <a:ea typeface="+mn-lt"/>
              <a:cs typeface="+mn-lt"/>
            </a:endParaRPr>
          </a:p>
        </p:txBody>
      </p:sp>
      <p:pic>
        <p:nvPicPr>
          <p:cNvPr id="6" name="Picture 5" descr="Landsat 8 | Landsat Science">
            <a:extLst>
              <a:ext uri="{FF2B5EF4-FFF2-40B4-BE49-F238E27FC236}">
                <a16:creationId xmlns:a16="http://schemas.microsoft.com/office/drawing/2014/main" id="{14C95E9D-D80B-2887-67F7-D6168937652F}"/>
              </a:ext>
            </a:extLst>
          </p:cNvPr>
          <p:cNvPicPr>
            <a:picLocks noChangeAspect="1"/>
          </p:cNvPicPr>
          <p:nvPr/>
        </p:nvPicPr>
        <p:blipFill>
          <a:blip r:embed="rId3"/>
          <a:stretch>
            <a:fillRect/>
          </a:stretch>
        </p:blipFill>
        <p:spPr>
          <a:xfrm>
            <a:off x="918196" y="1370072"/>
            <a:ext cx="2743198" cy="1543049"/>
          </a:xfrm>
          <a:prstGeom prst="rect">
            <a:avLst/>
          </a:prstGeom>
        </p:spPr>
      </p:pic>
      <p:sp>
        <p:nvSpPr>
          <p:cNvPr id="7" name="Text Placeholder 5">
            <a:extLst>
              <a:ext uri="{FF2B5EF4-FFF2-40B4-BE49-F238E27FC236}">
                <a16:creationId xmlns:a16="http://schemas.microsoft.com/office/drawing/2014/main" id="{290A67EE-74B3-535F-EC06-71C56EC1E70D}"/>
              </a:ext>
            </a:extLst>
          </p:cNvPr>
          <p:cNvSpPr txBox="1">
            <a:spLocks/>
          </p:cNvSpPr>
          <p:nvPr/>
        </p:nvSpPr>
        <p:spPr>
          <a:xfrm>
            <a:off x="959867" y="2874267"/>
            <a:ext cx="2668136" cy="553998"/>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3000" b="1">
                <a:solidFill>
                  <a:schemeClr val="tx1">
                    <a:lumMod val="75000"/>
                    <a:lumOff val="25000"/>
                  </a:schemeClr>
                </a:solidFill>
                <a:latin typeface="Century Gothic"/>
                <a:ea typeface="+mn-lt"/>
                <a:cs typeface="+mn-lt"/>
              </a:rPr>
              <a:t>Landsat 8 OLI</a:t>
            </a:r>
            <a:endParaRPr lang="en-US" sz="3000" b="1">
              <a:solidFill>
                <a:schemeClr val="tx1">
                  <a:lumMod val="75000"/>
                  <a:lumOff val="25000"/>
                </a:schemeClr>
              </a:solidFill>
            </a:endParaRPr>
          </a:p>
        </p:txBody>
      </p:sp>
      <p:sp>
        <p:nvSpPr>
          <p:cNvPr id="8" name="Text Placeholder 5">
            <a:extLst>
              <a:ext uri="{FF2B5EF4-FFF2-40B4-BE49-F238E27FC236}">
                <a16:creationId xmlns:a16="http://schemas.microsoft.com/office/drawing/2014/main" id="{8CBF7713-ACDA-225E-F632-448CF6818DDD}"/>
              </a:ext>
            </a:extLst>
          </p:cNvPr>
          <p:cNvSpPr txBox="1">
            <a:spLocks/>
          </p:cNvSpPr>
          <p:nvPr/>
        </p:nvSpPr>
        <p:spPr>
          <a:xfrm>
            <a:off x="8563504" y="2874267"/>
            <a:ext cx="3081267" cy="553998"/>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3000" b="1">
                <a:solidFill>
                  <a:schemeClr val="tx1">
                    <a:lumMod val="75000"/>
                    <a:lumOff val="25000"/>
                  </a:schemeClr>
                </a:solidFill>
                <a:latin typeface="Century Gothic"/>
                <a:ea typeface="+mn-lt"/>
                <a:cs typeface="+mn-lt"/>
              </a:rPr>
              <a:t>Landsat 9 OLI-2</a:t>
            </a:r>
            <a:endParaRPr lang="en-US" sz="3000" b="1">
              <a:solidFill>
                <a:schemeClr val="tx1">
                  <a:lumMod val="75000"/>
                  <a:lumOff val="25000"/>
                </a:schemeClr>
              </a:solidFill>
            </a:endParaRPr>
          </a:p>
        </p:txBody>
      </p:sp>
      <p:pic>
        <p:nvPicPr>
          <p:cNvPr id="10" name="Picture 9" descr="Landsat 9 Overview | Landsat Science">
            <a:extLst>
              <a:ext uri="{FF2B5EF4-FFF2-40B4-BE49-F238E27FC236}">
                <a16:creationId xmlns:a16="http://schemas.microsoft.com/office/drawing/2014/main" id="{34DA4D83-FA37-5EEE-BE0A-7AEA235269D5}"/>
              </a:ext>
            </a:extLst>
          </p:cNvPr>
          <p:cNvPicPr>
            <a:picLocks noChangeAspect="1"/>
          </p:cNvPicPr>
          <p:nvPr/>
        </p:nvPicPr>
        <p:blipFill>
          <a:blip r:embed="rId4"/>
          <a:stretch>
            <a:fillRect/>
          </a:stretch>
        </p:blipFill>
        <p:spPr>
          <a:xfrm>
            <a:off x="8736145" y="1723218"/>
            <a:ext cx="2743197" cy="809243"/>
          </a:xfrm>
          <a:prstGeom prst="rect">
            <a:avLst/>
          </a:prstGeom>
        </p:spPr>
      </p:pic>
      <p:pic>
        <p:nvPicPr>
          <p:cNvPr id="11" name="Picture 10" descr="A satellite in space&#10;&#10;Description automatically generated">
            <a:extLst>
              <a:ext uri="{FF2B5EF4-FFF2-40B4-BE49-F238E27FC236}">
                <a16:creationId xmlns:a16="http://schemas.microsoft.com/office/drawing/2014/main" id="{59FAE50E-E4B7-0F04-6EEC-164B46786221}"/>
              </a:ext>
            </a:extLst>
          </p:cNvPr>
          <p:cNvPicPr>
            <a:picLocks noChangeAspect="1"/>
          </p:cNvPicPr>
          <p:nvPr/>
        </p:nvPicPr>
        <p:blipFill>
          <a:blip r:embed="rId5"/>
          <a:stretch>
            <a:fillRect/>
          </a:stretch>
        </p:blipFill>
        <p:spPr>
          <a:xfrm rot="1620000">
            <a:off x="8437157" y="3601446"/>
            <a:ext cx="3188234" cy="2601844"/>
          </a:xfrm>
          <a:prstGeom prst="rect">
            <a:avLst/>
          </a:prstGeom>
        </p:spPr>
      </p:pic>
      <p:sp>
        <p:nvSpPr>
          <p:cNvPr id="12" name="Text Placeholder 5">
            <a:extLst>
              <a:ext uri="{FF2B5EF4-FFF2-40B4-BE49-F238E27FC236}">
                <a16:creationId xmlns:a16="http://schemas.microsoft.com/office/drawing/2014/main" id="{61DF03A1-5003-C648-5FAC-27F954489437}"/>
              </a:ext>
            </a:extLst>
          </p:cNvPr>
          <p:cNvSpPr txBox="1">
            <a:spLocks/>
          </p:cNvSpPr>
          <p:nvPr/>
        </p:nvSpPr>
        <p:spPr>
          <a:xfrm>
            <a:off x="8402770" y="5469723"/>
            <a:ext cx="3410292" cy="553998"/>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3000" b="1">
                <a:solidFill>
                  <a:schemeClr val="tx1">
                    <a:lumMod val="75000"/>
                    <a:lumOff val="25000"/>
                  </a:schemeClr>
                </a:solidFill>
                <a:latin typeface="Century Gothic"/>
                <a:ea typeface="+mn-lt"/>
                <a:cs typeface="+mn-lt"/>
              </a:rPr>
              <a:t>Sentinel-1 C-SAR </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A5906C97-7486-A20F-4AF6-034E966FD1A6}"/>
              </a:ext>
            </a:extLst>
          </p:cNvPr>
          <p:cNvSpPr txBox="1"/>
          <p:nvPr/>
        </p:nvSpPr>
        <p:spPr>
          <a:xfrm>
            <a:off x="888430" y="5469723"/>
            <a:ext cx="281757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tx1">
                    <a:lumMod val="75000"/>
                    <a:lumOff val="25000"/>
                  </a:schemeClr>
                </a:solidFill>
                <a:latin typeface="Century Gothic"/>
                <a:cs typeface="Arial"/>
              </a:rPr>
              <a:t>Sentinel-2 MSI</a:t>
            </a:r>
            <a:endParaRPr lang="en-US">
              <a:solidFill>
                <a:schemeClr val="tx1">
                  <a:lumMod val="75000"/>
                  <a:lumOff val="25000"/>
                </a:schemeClr>
              </a:solidFill>
            </a:endParaRPr>
          </a:p>
        </p:txBody>
      </p:sp>
      <p:pic>
        <p:nvPicPr>
          <p:cNvPr id="13" name="Picture 12" descr="A close-up of a solar panel&#10;&#10;Description automatically generated">
            <a:extLst>
              <a:ext uri="{FF2B5EF4-FFF2-40B4-BE49-F238E27FC236}">
                <a16:creationId xmlns:a16="http://schemas.microsoft.com/office/drawing/2014/main" id="{08E44A58-70B6-9BAE-BBF1-9D3AA63ED2E8}"/>
              </a:ext>
            </a:extLst>
          </p:cNvPr>
          <p:cNvPicPr>
            <a:picLocks noChangeAspect="1"/>
          </p:cNvPicPr>
          <p:nvPr/>
        </p:nvPicPr>
        <p:blipFill>
          <a:blip r:embed="rId6"/>
          <a:stretch>
            <a:fillRect/>
          </a:stretch>
        </p:blipFill>
        <p:spPr>
          <a:xfrm>
            <a:off x="1281336" y="3967434"/>
            <a:ext cx="2026367" cy="1508540"/>
          </a:xfrm>
          <a:prstGeom prst="rect">
            <a:avLst/>
          </a:prstGeom>
        </p:spPr>
      </p:pic>
      <p:sp>
        <p:nvSpPr>
          <p:cNvPr id="17" name="Text Placeholder 5">
            <a:extLst>
              <a:ext uri="{FF2B5EF4-FFF2-40B4-BE49-F238E27FC236}">
                <a16:creationId xmlns:a16="http://schemas.microsoft.com/office/drawing/2014/main" id="{4FF831FF-97DD-68BD-DC07-5D2C5A09384F}"/>
              </a:ext>
            </a:extLst>
          </p:cNvPr>
          <p:cNvSpPr txBox="1">
            <a:spLocks/>
          </p:cNvSpPr>
          <p:nvPr/>
        </p:nvSpPr>
        <p:spPr>
          <a:xfrm>
            <a:off x="6947662" y="6528319"/>
            <a:ext cx="5238738" cy="59400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b="1">
                <a:solidFill>
                  <a:schemeClr val="tx1">
                    <a:lumMod val="75000"/>
                    <a:lumOff val="25000"/>
                  </a:schemeClr>
                </a:solidFill>
                <a:latin typeface="Century Gothic"/>
                <a:ea typeface="+mn-lt"/>
                <a:cs typeface="+mn-lt"/>
              </a:rPr>
              <a:t>Image Credit: NASA, Rama, </a:t>
            </a:r>
            <a:r>
              <a:rPr lang="en-US" sz="1400" b="1" err="1">
                <a:solidFill>
                  <a:schemeClr val="tx1">
                    <a:lumMod val="75000"/>
                    <a:lumOff val="25000"/>
                  </a:schemeClr>
                </a:solidFill>
                <a:latin typeface="Century Gothic"/>
                <a:ea typeface="+mn-lt"/>
                <a:cs typeface="+mn-lt"/>
              </a:rPr>
              <a:t>DonkeyHotey</a:t>
            </a:r>
            <a:endParaRPr lang="en-US" sz="14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endParaRPr lang="en-US" sz="2000">
              <a:solidFill>
                <a:schemeClr val="tx1">
                  <a:lumMod val="75000"/>
                  <a:lumOff val="25000"/>
                </a:schemeClr>
              </a:solidFill>
              <a:latin typeface="Century Gothic"/>
              <a:ea typeface="+mn-lt"/>
              <a:cs typeface="+mn-lt"/>
            </a:endParaRPr>
          </a:p>
        </p:txBody>
      </p:sp>
      <p:pic>
        <p:nvPicPr>
          <p:cNvPr id="14" name="Picture 13" descr="A planet earth with continents and water&#10;&#10;Description automatically generated">
            <a:extLst>
              <a:ext uri="{FF2B5EF4-FFF2-40B4-BE49-F238E27FC236}">
                <a16:creationId xmlns:a16="http://schemas.microsoft.com/office/drawing/2014/main" id="{798EAF6D-3953-0199-CAFE-889764E2AD7F}"/>
              </a:ext>
            </a:extLst>
          </p:cNvPr>
          <p:cNvPicPr>
            <a:picLocks noChangeAspect="1"/>
          </p:cNvPicPr>
          <p:nvPr/>
        </p:nvPicPr>
        <p:blipFill rotWithShape="1">
          <a:blip r:embed="rId7"/>
          <a:srcRect l="-371" t="2218" r="2474" b="182"/>
          <a:stretch/>
        </p:blipFill>
        <p:spPr>
          <a:xfrm>
            <a:off x="4135787" y="1475532"/>
            <a:ext cx="3915831" cy="3891132"/>
          </a:xfrm>
          <a:prstGeom prst="rect">
            <a:avLst/>
          </a:prstGeom>
        </p:spPr>
      </p:pic>
    </p:spTree>
    <p:extLst>
      <p:ext uri="{BB962C8B-B14F-4D97-AF65-F5344CB8AC3E}">
        <p14:creationId xmlns:p14="http://schemas.microsoft.com/office/powerpoint/2010/main" val="75684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METHODOLOGY</a:t>
            </a:r>
          </a:p>
        </p:txBody>
      </p:sp>
      <p:sp>
        <p:nvSpPr>
          <p:cNvPr id="6" name="Arrow: Right 5">
            <a:extLst>
              <a:ext uri="{FF2B5EF4-FFF2-40B4-BE49-F238E27FC236}">
                <a16:creationId xmlns:a16="http://schemas.microsoft.com/office/drawing/2014/main" id="{37272751-7823-F8D5-0615-9E2504A8EE20}"/>
              </a:ext>
            </a:extLst>
          </p:cNvPr>
          <p:cNvSpPr/>
          <p:nvPr/>
        </p:nvSpPr>
        <p:spPr>
          <a:xfrm>
            <a:off x="725167" y="1401366"/>
            <a:ext cx="2413728" cy="1717782"/>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a:rPr>
              <a:t>Data Acquisition</a:t>
            </a:r>
          </a:p>
        </p:txBody>
      </p:sp>
      <p:sp>
        <p:nvSpPr>
          <p:cNvPr id="7" name="Arrow: Right 6">
            <a:extLst>
              <a:ext uri="{FF2B5EF4-FFF2-40B4-BE49-F238E27FC236}">
                <a16:creationId xmlns:a16="http://schemas.microsoft.com/office/drawing/2014/main" id="{8EC68D19-FA37-2454-32F9-5BD5C01E2A95}"/>
              </a:ext>
            </a:extLst>
          </p:cNvPr>
          <p:cNvSpPr/>
          <p:nvPr/>
        </p:nvSpPr>
        <p:spPr>
          <a:xfrm>
            <a:off x="704572" y="5095931"/>
            <a:ext cx="2457901" cy="1706739"/>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a:rPr>
              <a:t>Data </a:t>
            </a:r>
          </a:p>
          <a:p>
            <a:pPr algn="ctr"/>
            <a:r>
              <a:rPr lang="en-US" sz="2400">
                <a:latin typeface="Century Gothic"/>
              </a:rPr>
              <a:t>Analysis</a:t>
            </a:r>
          </a:p>
        </p:txBody>
      </p:sp>
      <p:sp>
        <p:nvSpPr>
          <p:cNvPr id="8" name="Arrow: Right 7">
            <a:extLst>
              <a:ext uri="{FF2B5EF4-FFF2-40B4-BE49-F238E27FC236}">
                <a16:creationId xmlns:a16="http://schemas.microsoft.com/office/drawing/2014/main" id="{F5CF5A89-88D1-E767-80E3-4EF0C1E46ABB}"/>
              </a:ext>
            </a:extLst>
          </p:cNvPr>
          <p:cNvSpPr/>
          <p:nvPr/>
        </p:nvSpPr>
        <p:spPr>
          <a:xfrm>
            <a:off x="714869" y="3260838"/>
            <a:ext cx="2446858" cy="1706740"/>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a:latin typeface="Century Gothic"/>
              </a:rPr>
              <a:t>Data Processing</a:t>
            </a:r>
          </a:p>
        </p:txBody>
      </p:sp>
      <p:sp>
        <p:nvSpPr>
          <p:cNvPr id="9" name="Flowchart: Process 8">
            <a:extLst>
              <a:ext uri="{FF2B5EF4-FFF2-40B4-BE49-F238E27FC236}">
                <a16:creationId xmlns:a16="http://schemas.microsoft.com/office/drawing/2014/main" id="{7CCEEB49-546E-F40D-1575-211F8CA6B2EC}"/>
              </a:ext>
            </a:extLst>
          </p:cNvPr>
          <p:cNvSpPr/>
          <p:nvPr/>
        </p:nvSpPr>
        <p:spPr>
          <a:xfrm>
            <a:off x="3457272" y="1441068"/>
            <a:ext cx="1801962" cy="1629432"/>
          </a:xfrm>
          <a:prstGeom prst="flowChartProcess">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000">
                <a:solidFill>
                  <a:schemeClr val="tx1">
                    <a:lumMod val="75000"/>
                    <a:lumOff val="25000"/>
                  </a:schemeClr>
                </a:solidFill>
                <a:latin typeface="Century Gothic" panose="020F0302020204030204"/>
              </a:rPr>
              <a:t>Landsat 8 OLI</a:t>
            </a:r>
          </a:p>
          <a:p>
            <a:pPr algn="ctr"/>
            <a:r>
              <a:rPr lang="en-US" sz="2000">
                <a:solidFill>
                  <a:schemeClr val="tx1">
                    <a:lumMod val="75000"/>
                    <a:lumOff val="25000"/>
                  </a:schemeClr>
                </a:solidFill>
                <a:latin typeface="Century Gothic" panose="020F0302020204030204"/>
              </a:rPr>
              <a:t>2014–2024</a:t>
            </a:r>
          </a:p>
        </p:txBody>
      </p:sp>
      <p:sp>
        <p:nvSpPr>
          <p:cNvPr id="10" name="Flowchart: Process 9">
            <a:extLst>
              <a:ext uri="{FF2B5EF4-FFF2-40B4-BE49-F238E27FC236}">
                <a16:creationId xmlns:a16="http://schemas.microsoft.com/office/drawing/2014/main" id="{BEF784C3-6D69-359E-528D-832CC1D3C077}"/>
              </a:ext>
            </a:extLst>
          </p:cNvPr>
          <p:cNvSpPr/>
          <p:nvPr/>
        </p:nvSpPr>
        <p:spPr>
          <a:xfrm>
            <a:off x="3476442" y="3300539"/>
            <a:ext cx="2621645" cy="1629432"/>
          </a:xfrm>
          <a:prstGeom prst="flowChartProcess">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000">
                <a:solidFill>
                  <a:schemeClr val="tx1">
                    <a:lumMod val="75000"/>
                    <a:lumOff val="25000"/>
                  </a:schemeClr>
                </a:solidFill>
                <a:latin typeface="Century Gothic"/>
                <a:ea typeface="+mn-lt"/>
                <a:cs typeface="+mn-lt"/>
              </a:rPr>
              <a:t>Processed imagery with Google Earth Engine using JavaScript </a:t>
            </a:r>
            <a:endParaRPr lang="en-US" sz="2000">
              <a:solidFill>
                <a:schemeClr val="tx1">
                  <a:lumMod val="75000"/>
                  <a:lumOff val="25000"/>
                </a:schemeClr>
              </a:solidFill>
              <a:latin typeface="Century Gothic"/>
            </a:endParaRPr>
          </a:p>
        </p:txBody>
      </p:sp>
      <p:sp>
        <p:nvSpPr>
          <p:cNvPr id="11" name="Flowchart: Process 10">
            <a:extLst>
              <a:ext uri="{FF2B5EF4-FFF2-40B4-BE49-F238E27FC236}">
                <a16:creationId xmlns:a16="http://schemas.microsoft.com/office/drawing/2014/main" id="{68845A06-F60B-876C-092B-76101B8B6E87}"/>
              </a:ext>
            </a:extLst>
          </p:cNvPr>
          <p:cNvSpPr/>
          <p:nvPr/>
        </p:nvSpPr>
        <p:spPr>
          <a:xfrm>
            <a:off x="3457272" y="5160010"/>
            <a:ext cx="7936299" cy="1571924"/>
          </a:xfrm>
          <a:prstGeom prst="flowChartProcess">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000">
                <a:solidFill>
                  <a:schemeClr val="tx1">
                    <a:lumMod val="75000"/>
                    <a:lumOff val="25000"/>
                  </a:schemeClr>
                </a:solidFill>
                <a:latin typeface="Century Gothic"/>
              </a:rPr>
              <a:t>Shoreline Delineation Maps, </a:t>
            </a:r>
          </a:p>
          <a:p>
            <a:pPr algn="ctr"/>
            <a:r>
              <a:rPr lang="en-US" sz="2000">
                <a:solidFill>
                  <a:schemeClr val="tx1">
                    <a:lumMod val="75000"/>
                    <a:lumOff val="25000"/>
                  </a:schemeClr>
                </a:solidFill>
                <a:latin typeface="Century Gothic"/>
              </a:rPr>
              <a:t>Hurricane Dorian Case Study,</a:t>
            </a:r>
          </a:p>
          <a:p>
            <a:pPr algn="ctr"/>
            <a:r>
              <a:rPr lang="en-US" sz="2000">
                <a:solidFill>
                  <a:schemeClr val="tx1">
                    <a:lumMod val="75000"/>
                    <a:lumOff val="25000"/>
                  </a:schemeClr>
                </a:solidFill>
                <a:latin typeface="Century Gothic"/>
              </a:rPr>
              <a:t>Study Area Time Series Maps</a:t>
            </a:r>
            <a:endParaRPr lang="en-US">
              <a:solidFill>
                <a:schemeClr val="tx1">
                  <a:lumMod val="75000"/>
                  <a:lumOff val="25000"/>
                </a:schemeClr>
              </a:solidFill>
            </a:endParaRPr>
          </a:p>
        </p:txBody>
      </p:sp>
      <p:sp>
        <p:nvSpPr>
          <p:cNvPr id="12" name="Flowchart: Process 11">
            <a:extLst>
              <a:ext uri="{FF2B5EF4-FFF2-40B4-BE49-F238E27FC236}">
                <a16:creationId xmlns:a16="http://schemas.microsoft.com/office/drawing/2014/main" id="{CCEF78FA-3A51-CAF0-A666-51F358CF394D}"/>
              </a:ext>
            </a:extLst>
          </p:cNvPr>
          <p:cNvSpPr/>
          <p:nvPr/>
        </p:nvSpPr>
        <p:spPr>
          <a:xfrm>
            <a:off x="6248561" y="3300539"/>
            <a:ext cx="2490341" cy="1629432"/>
          </a:xfrm>
          <a:prstGeom prst="flowChartProcess">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000">
                <a:solidFill>
                  <a:schemeClr val="tx1">
                    <a:lumMod val="75000"/>
                    <a:lumOff val="25000"/>
                  </a:schemeClr>
                </a:solidFill>
                <a:latin typeface="Century Gothic"/>
                <a:cs typeface="Calibri"/>
              </a:rPr>
              <a:t>Computed NDWI and MNDWI, set water threshold equal to zero</a:t>
            </a:r>
            <a:endParaRPr lang="en-US" sz="2000">
              <a:solidFill>
                <a:schemeClr val="tx1">
                  <a:lumMod val="75000"/>
                  <a:lumOff val="25000"/>
                </a:schemeClr>
              </a:solidFill>
              <a:latin typeface="Century Gothic"/>
            </a:endParaRPr>
          </a:p>
        </p:txBody>
      </p:sp>
      <p:sp>
        <p:nvSpPr>
          <p:cNvPr id="13" name="Flowchart: Process 12">
            <a:extLst>
              <a:ext uri="{FF2B5EF4-FFF2-40B4-BE49-F238E27FC236}">
                <a16:creationId xmlns:a16="http://schemas.microsoft.com/office/drawing/2014/main" id="{21F70078-7A69-6FFC-6D9A-1E1A0249B013}"/>
              </a:ext>
            </a:extLst>
          </p:cNvPr>
          <p:cNvSpPr/>
          <p:nvPr/>
        </p:nvSpPr>
        <p:spPr>
          <a:xfrm>
            <a:off x="5406419" y="1441069"/>
            <a:ext cx="1936152" cy="1629432"/>
          </a:xfrm>
          <a:prstGeom prst="flowChartProcess">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000">
                <a:solidFill>
                  <a:schemeClr val="tx1">
                    <a:lumMod val="75000"/>
                    <a:lumOff val="25000"/>
                  </a:schemeClr>
                </a:solidFill>
                <a:latin typeface="Century Gothic"/>
              </a:rPr>
              <a:t>Landsat 9 </a:t>
            </a:r>
          </a:p>
          <a:p>
            <a:pPr algn="ctr"/>
            <a:r>
              <a:rPr lang="en-US" sz="2000">
                <a:solidFill>
                  <a:schemeClr val="tx1">
                    <a:lumMod val="75000"/>
                    <a:lumOff val="25000"/>
                  </a:schemeClr>
                </a:solidFill>
                <a:latin typeface="Century Gothic"/>
              </a:rPr>
              <a:t>OLI-2</a:t>
            </a:r>
          </a:p>
          <a:p>
            <a:pPr algn="ctr"/>
            <a:r>
              <a:rPr lang="en-US" sz="2000">
                <a:solidFill>
                  <a:schemeClr val="tx1">
                    <a:lumMod val="75000"/>
                    <a:lumOff val="25000"/>
                  </a:schemeClr>
                </a:solidFill>
                <a:latin typeface="Century Gothic"/>
              </a:rPr>
              <a:t>2021–2024</a:t>
            </a:r>
            <a:endParaRPr lang="en-US">
              <a:solidFill>
                <a:schemeClr val="tx1">
                  <a:lumMod val="75000"/>
                  <a:lumOff val="25000"/>
                </a:schemeClr>
              </a:solidFill>
              <a:latin typeface="Century Gothic"/>
            </a:endParaRPr>
          </a:p>
        </p:txBody>
      </p:sp>
      <p:sp>
        <p:nvSpPr>
          <p:cNvPr id="14" name="Flowchart: Process 13">
            <a:extLst>
              <a:ext uri="{FF2B5EF4-FFF2-40B4-BE49-F238E27FC236}">
                <a16:creationId xmlns:a16="http://schemas.microsoft.com/office/drawing/2014/main" id="{04D11CF5-9F41-AC90-D980-5A6E71D5B156}"/>
              </a:ext>
            </a:extLst>
          </p:cNvPr>
          <p:cNvSpPr/>
          <p:nvPr/>
        </p:nvSpPr>
        <p:spPr>
          <a:xfrm>
            <a:off x="7489430" y="1441069"/>
            <a:ext cx="1936152" cy="1629432"/>
          </a:xfrm>
          <a:prstGeom prst="flowChartProcess">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000">
                <a:solidFill>
                  <a:schemeClr val="tx1">
                    <a:lumMod val="75000"/>
                    <a:lumOff val="25000"/>
                  </a:schemeClr>
                </a:solidFill>
                <a:latin typeface="Century Gothic"/>
              </a:rPr>
              <a:t>Sentinel-1 </a:t>
            </a:r>
          </a:p>
          <a:p>
            <a:pPr algn="ctr"/>
            <a:r>
              <a:rPr lang="en-US" sz="2000">
                <a:solidFill>
                  <a:schemeClr val="tx1">
                    <a:lumMod val="75000"/>
                    <a:lumOff val="25000"/>
                  </a:schemeClr>
                </a:solidFill>
                <a:latin typeface="Century Gothic"/>
              </a:rPr>
              <a:t>C-SAR</a:t>
            </a:r>
            <a:endParaRPr lang="en-US">
              <a:solidFill>
                <a:schemeClr val="tx1">
                  <a:lumMod val="75000"/>
                  <a:lumOff val="25000"/>
                </a:schemeClr>
              </a:solidFill>
              <a:latin typeface="Century Gothic"/>
            </a:endParaRPr>
          </a:p>
          <a:p>
            <a:pPr algn="ctr"/>
            <a:r>
              <a:rPr lang="en-US" sz="2000">
                <a:solidFill>
                  <a:schemeClr val="tx1">
                    <a:lumMod val="75000"/>
                    <a:lumOff val="25000"/>
                  </a:schemeClr>
                </a:solidFill>
                <a:latin typeface="Century Gothic"/>
              </a:rPr>
              <a:t>2014–2024</a:t>
            </a:r>
          </a:p>
        </p:txBody>
      </p:sp>
      <p:sp>
        <p:nvSpPr>
          <p:cNvPr id="15" name="Flowchart: Process 14">
            <a:extLst>
              <a:ext uri="{FF2B5EF4-FFF2-40B4-BE49-F238E27FC236}">
                <a16:creationId xmlns:a16="http://schemas.microsoft.com/office/drawing/2014/main" id="{57A84A94-AB11-7DE1-89F4-2F88A9B48D97}"/>
              </a:ext>
            </a:extLst>
          </p:cNvPr>
          <p:cNvSpPr/>
          <p:nvPr/>
        </p:nvSpPr>
        <p:spPr>
          <a:xfrm>
            <a:off x="9572442" y="1441068"/>
            <a:ext cx="1801964" cy="1629432"/>
          </a:xfrm>
          <a:prstGeom prst="flowChartProcess">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000">
                <a:solidFill>
                  <a:schemeClr val="tx1">
                    <a:lumMod val="75000"/>
                    <a:lumOff val="25000"/>
                  </a:schemeClr>
                </a:solidFill>
                <a:latin typeface="Century Gothic"/>
              </a:rPr>
              <a:t>Sentinel-2 MSI</a:t>
            </a:r>
            <a:endParaRPr lang="en-US">
              <a:solidFill>
                <a:schemeClr val="tx1">
                  <a:lumMod val="75000"/>
                  <a:lumOff val="25000"/>
                </a:schemeClr>
              </a:solidFill>
              <a:latin typeface="Century Gothic"/>
            </a:endParaRPr>
          </a:p>
          <a:p>
            <a:pPr algn="ctr"/>
            <a:r>
              <a:rPr lang="en-US" sz="2000">
                <a:solidFill>
                  <a:schemeClr val="tx1">
                    <a:lumMod val="75000"/>
                    <a:lumOff val="25000"/>
                  </a:schemeClr>
                </a:solidFill>
                <a:latin typeface="Century Gothic"/>
              </a:rPr>
              <a:t>2015–2024</a:t>
            </a:r>
          </a:p>
        </p:txBody>
      </p:sp>
      <p:sp>
        <p:nvSpPr>
          <p:cNvPr id="16" name="Flowchart: Process 15">
            <a:extLst>
              <a:ext uri="{FF2B5EF4-FFF2-40B4-BE49-F238E27FC236}">
                <a16:creationId xmlns:a16="http://schemas.microsoft.com/office/drawing/2014/main" id="{7D94647E-BA7D-75F5-3C9D-0999BD907B86}"/>
              </a:ext>
            </a:extLst>
          </p:cNvPr>
          <p:cNvSpPr/>
          <p:nvPr/>
        </p:nvSpPr>
        <p:spPr>
          <a:xfrm>
            <a:off x="8897113" y="3300539"/>
            <a:ext cx="2492073" cy="1629432"/>
          </a:xfrm>
          <a:prstGeom prst="flowChartProcess">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000">
                <a:solidFill>
                  <a:schemeClr val="tx1">
                    <a:lumMod val="75000"/>
                    <a:lumOff val="25000"/>
                  </a:schemeClr>
                </a:solidFill>
                <a:latin typeface="Century Gothic" panose="020F0302020204030204"/>
                <a:cs typeface="Calibri"/>
              </a:rPr>
              <a:t> Annual and seasonal coastline </a:t>
            </a:r>
          </a:p>
          <a:p>
            <a:pPr algn="ctr"/>
            <a:r>
              <a:rPr lang="en-US" sz="2000">
                <a:solidFill>
                  <a:schemeClr val="tx1">
                    <a:lumMod val="75000"/>
                    <a:lumOff val="25000"/>
                  </a:schemeClr>
                </a:solidFill>
                <a:latin typeface="Century Gothic" panose="020F0302020204030204"/>
                <a:cs typeface="Calibri"/>
              </a:rPr>
              <a:t>averages for the 10-year period</a:t>
            </a:r>
            <a:endParaRPr lang="en-US" sz="2000">
              <a:solidFill>
                <a:schemeClr val="tx1">
                  <a:lumMod val="75000"/>
                  <a:lumOff val="25000"/>
                </a:schemeClr>
              </a:solidFill>
              <a:latin typeface="Century Gothic"/>
            </a:endParaRPr>
          </a:p>
        </p:txBody>
      </p:sp>
    </p:spTree>
    <p:extLst>
      <p:ext uri="{BB962C8B-B14F-4D97-AF65-F5344CB8AC3E}">
        <p14:creationId xmlns:p14="http://schemas.microsoft.com/office/powerpoint/2010/main" val="2326949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797624-832B-64ED-0787-FD8111756512}"/>
              </a:ext>
            </a:extLst>
          </p:cNvPr>
          <p:cNvSpPr/>
          <p:nvPr/>
        </p:nvSpPr>
        <p:spPr>
          <a:xfrm>
            <a:off x="6476999" y="326570"/>
            <a:ext cx="1646463" cy="428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a:xfrm>
            <a:off x="486843" y="329681"/>
            <a:ext cx="10697911" cy="690466"/>
          </a:xfrm>
        </p:spPr>
        <p:txBody>
          <a:bodyPr>
            <a:normAutofit fontScale="90000"/>
          </a:bodyPr>
          <a:lstStyle/>
          <a:p>
            <a:r>
              <a:rPr lang="en-US"/>
              <a:t>RESULTS – 10-YEAR SHORELINE CHANGE</a:t>
            </a:r>
          </a:p>
        </p:txBody>
      </p:sp>
      <p:sp>
        <p:nvSpPr>
          <p:cNvPr id="19" name="TextBox 18">
            <a:extLst>
              <a:ext uri="{FF2B5EF4-FFF2-40B4-BE49-F238E27FC236}">
                <a16:creationId xmlns:a16="http://schemas.microsoft.com/office/drawing/2014/main" id="{7CEBC132-B7F0-9487-D800-890F8073508D}"/>
              </a:ext>
            </a:extLst>
          </p:cNvPr>
          <p:cNvSpPr txBox="1"/>
          <p:nvPr/>
        </p:nvSpPr>
        <p:spPr>
          <a:xfrm>
            <a:off x="4577533" y="6206066"/>
            <a:ext cx="30645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F3F3F"/>
                </a:solidFill>
                <a:latin typeface="Century Gothic"/>
              </a:rPr>
              <a:t>Coastline Composite Image (Feb 2023 – Feb 2024)</a:t>
            </a:r>
            <a:endParaRPr lang="en-US">
              <a:solidFill>
                <a:srgbClr val="3F3F3F"/>
              </a:solidFill>
            </a:endParaRPr>
          </a:p>
        </p:txBody>
      </p:sp>
      <p:sp>
        <p:nvSpPr>
          <p:cNvPr id="20" name="TextBox 19">
            <a:extLst>
              <a:ext uri="{FF2B5EF4-FFF2-40B4-BE49-F238E27FC236}">
                <a16:creationId xmlns:a16="http://schemas.microsoft.com/office/drawing/2014/main" id="{7A9EAB89-E86A-5A2D-96A9-F5C691CB56BD}"/>
              </a:ext>
            </a:extLst>
          </p:cNvPr>
          <p:cNvSpPr txBox="1"/>
          <p:nvPr/>
        </p:nvSpPr>
        <p:spPr>
          <a:xfrm>
            <a:off x="490851" y="6206066"/>
            <a:ext cx="30645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F3F3F"/>
                </a:solidFill>
                <a:latin typeface="Century Gothic"/>
              </a:rPr>
              <a:t>Coastline Composite Image (Apr 2014 – Apr 2015)</a:t>
            </a:r>
            <a:endParaRPr lang="en-US">
              <a:solidFill>
                <a:srgbClr val="3F3F3F"/>
              </a:solidFill>
            </a:endParaRPr>
          </a:p>
        </p:txBody>
      </p:sp>
      <p:sp>
        <p:nvSpPr>
          <p:cNvPr id="44" name="TextBox 43">
            <a:extLst>
              <a:ext uri="{FF2B5EF4-FFF2-40B4-BE49-F238E27FC236}">
                <a16:creationId xmlns:a16="http://schemas.microsoft.com/office/drawing/2014/main" id="{BD694D16-5F63-BDA4-847F-A333C91AADDB}"/>
              </a:ext>
            </a:extLst>
          </p:cNvPr>
          <p:cNvSpPr txBox="1"/>
          <p:nvPr/>
        </p:nvSpPr>
        <p:spPr>
          <a:xfrm>
            <a:off x="8639012" y="6206067"/>
            <a:ext cx="30645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F3F3F"/>
                </a:solidFill>
                <a:latin typeface="Century Gothic"/>
              </a:rPr>
              <a:t>10-Year Shoreline Change Image</a:t>
            </a:r>
          </a:p>
          <a:p>
            <a:pPr algn="ctr"/>
            <a:endParaRPr lang="en-US" sz="1600">
              <a:solidFill>
                <a:srgbClr val="3F3F3F"/>
              </a:solidFill>
              <a:latin typeface="Century Gothic"/>
            </a:endParaRPr>
          </a:p>
        </p:txBody>
      </p:sp>
      <p:grpSp>
        <p:nvGrpSpPr>
          <p:cNvPr id="3" name="Group 2">
            <a:extLst>
              <a:ext uri="{FF2B5EF4-FFF2-40B4-BE49-F238E27FC236}">
                <a16:creationId xmlns:a16="http://schemas.microsoft.com/office/drawing/2014/main" id="{85D262BA-27E1-946B-FCA2-01A024424CD8}"/>
              </a:ext>
            </a:extLst>
          </p:cNvPr>
          <p:cNvGrpSpPr/>
          <p:nvPr/>
        </p:nvGrpSpPr>
        <p:grpSpPr>
          <a:xfrm>
            <a:off x="8396325" y="1443674"/>
            <a:ext cx="3546183" cy="4711107"/>
            <a:chOff x="8396325" y="1443674"/>
            <a:chExt cx="3546183" cy="4711107"/>
          </a:xfrm>
        </p:grpSpPr>
        <p:pic>
          <p:nvPicPr>
            <p:cNvPr id="32" name="Picture 31" descr="A map of the ocean&#10;&#10;Description automatically generated">
              <a:extLst>
                <a:ext uri="{FF2B5EF4-FFF2-40B4-BE49-F238E27FC236}">
                  <a16:creationId xmlns:a16="http://schemas.microsoft.com/office/drawing/2014/main" id="{62EF85C4-AB87-3D04-5461-C0C3795A66F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23000"/>
                      </a14:imgEffect>
                      <a14:imgEffect>
                        <a14:brightnessContrast contrast="4000"/>
                      </a14:imgEffect>
                    </a14:imgLayer>
                  </a14:imgProps>
                </a:ext>
              </a:extLst>
            </a:blip>
            <a:srcRect l="1367" t="703" r="10250" b="8963"/>
            <a:stretch/>
          </p:blipFill>
          <p:spPr>
            <a:xfrm>
              <a:off x="8396325" y="1443674"/>
              <a:ext cx="3546183" cy="4711107"/>
            </a:xfrm>
            <a:prstGeom prst="rect">
              <a:avLst/>
            </a:prstGeom>
          </p:spPr>
        </p:pic>
        <p:sp>
          <p:nvSpPr>
            <p:cNvPr id="35" name="Rectangle 34">
              <a:extLst>
                <a:ext uri="{FF2B5EF4-FFF2-40B4-BE49-F238E27FC236}">
                  <a16:creationId xmlns:a16="http://schemas.microsoft.com/office/drawing/2014/main" id="{46D57CA3-3B50-E2D0-3256-470BC9FCB982}"/>
                </a:ext>
              </a:extLst>
            </p:cNvPr>
            <p:cNvSpPr/>
            <p:nvPr/>
          </p:nvSpPr>
          <p:spPr>
            <a:xfrm>
              <a:off x="8491268" y="1612913"/>
              <a:ext cx="2047561" cy="4861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pic>
          <p:nvPicPr>
            <p:cNvPr id="36" name="Picture 35" descr="An aerial view of a body of water&#10;&#10;Description automatically generated">
              <a:extLst>
                <a:ext uri="{FF2B5EF4-FFF2-40B4-BE49-F238E27FC236}">
                  <a16:creationId xmlns:a16="http://schemas.microsoft.com/office/drawing/2014/main" id="{1CD1C8FA-AD67-66FA-3CC8-5C8E2F24A4C3}"/>
                </a:ext>
              </a:extLst>
            </p:cNvPr>
            <p:cNvPicPr>
              <a:picLocks noChangeAspect="1"/>
            </p:cNvPicPr>
            <p:nvPr/>
          </p:nvPicPr>
          <p:blipFill rotWithShape="1">
            <a:blip r:embed="rId5"/>
            <a:srcRect l="53704" t="96012" r="12434" b="1636"/>
            <a:stretch/>
          </p:blipFill>
          <p:spPr>
            <a:xfrm>
              <a:off x="8512709" y="1948478"/>
              <a:ext cx="1354480" cy="121758"/>
            </a:xfrm>
            <a:prstGeom prst="rect">
              <a:avLst/>
            </a:prstGeom>
          </p:spPr>
        </p:pic>
        <p:sp>
          <p:nvSpPr>
            <p:cNvPr id="37" name="TextBox 36">
              <a:extLst>
                <a:ext uri="{FF2B5EF4-FFF2-40B4-BE49-F238E27FC236}">
                  <a16:creationId xmlns:a16="http://schemas.microsoft.com/office/drawing/2014/main" id="{C3C1B15F-EB43-3F16-2144-A62E63424BE8}"/>
                </a:ext>
              </a:extLst>
            </p:cNvPr>
            <p:cNvSpPr txBox="1"/>
            <p:nvPr/>
          </p:nvSpPr>
          <p:spPr>
            <a:xfrm>
              <a:off x="9763386" y="1851653"/>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Km</a:t>
              </a:r>
              <a:endParaRPr lang="en-US" sz="1000">
                <a:solidFill>
                  <a:srgbClr val="3F3F3F"/>
                </a:solidFill>
              </a:endParaRPr>
            </a:p>
          </p:txBody>
        </p:sp>
        <p:sp>
          <p:nvSpPr>
            <p:cNvPr id="38" name="TextBox 37">
              <a:extLst>
                <a:ext uri="{FF2B5EF4-FFF2-40B4-BE49-F238E27FC236}">
                  <a16:creationId xmlns:a16="http://schemas.microsoft.com/office/drawing/2014/main" id="{02539274-31B8-26EC-5D05-D2EAE6494EAF}"/>
                </a:ext>
              </a:extLst>
            </p:cNvPr>
            <p:cNvSpPr txBox="1"/>
            <p:nvPr/>
          </p:nvSpPr>
          <p:spPr>
            <a:xfrm>
              <a:off x="8457100" y="176320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0</a:t>
              </a:r>
              <a:endParaRPr lang="en-US" sz="1000">
                <a:solidFill>
                  <a:srgbClr val="3F3F3F"/>
                </a:solidFill>
              </a:endParaRPr>
            </a:p>
          </p:txBody>
        </p:sp>
        <p:sp>
          <p:nvSpPr>
            <p:cNvPr id="39" name="TextBox 38">
              <a:extLst>
                <a:ext uri="{FF2B5EF4-FFF2-40B4-BE49-F238E27FC236}">
                  <a16:creationId xmlns:a16="http://schemas.microsoft.com/office/drawing/2014/main" id="{AAFF7BBC-2F82-DD6C-2B24-700C949DCCD7}"/>
                </a:ext>
              </a:extLst>
            </p:cNvPr>
            <p:cNvSpPr txBox="1"/>
            <p:nvPr/>
          </p:nvSpPr>
          <p:spPr>
            <a:xfrm>
              <a:off x="8742850" y="176320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5</a:t>
              </a:r>
              <a:endParaRPr lang="en-US" sz="1000">
                <a:solidFill>
                  <a:srgbClr val="3F3F3F"/>
                </a:solidFill>
              </a:endParaRPr>
            </a:p>
          </p:txBody>
        </p:sp>
        <p:sp>
          <p:nvSpPr>
            <p:cNvPr id="40" name="TextBox 39">
              <a:extLst>
                <a:ext uri="{FF2B5EF4-FFF2-40B4-BE49-F238E27FC236}">
                  <a16:creationId xmlns:a16="http://schemas.microsoft.com/office/drawing/2014/main" id="{32CA9A4D-7A4A-8E39-5463-6ED55A45A1CE}"/>
                </a:ext>
              </a:extLst>
            </p:cNvPr>
            <p:cNvSpPr txBox="1"/>
            <p:nvPr/>
          </p:nvSpPr>
          <p:spPr>
            <a:xfrm>
              <a:off x="9042207" y="176320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10</a:t>
              </a:r>
              <a:endParaRPr lang="en-US" sz="1000">
                <a:solidFill>
                  <a:srgbClr val="3F3F3F"/>
                </a:solidFill>
              </a:endParaRPr>
            </a:p>
          </p:txBody>
        </p:sp>
        <p:sp>
          <p:nvSpPr>
            <p:cNvPr id="41" name="TextBox 40">
              <a:extLst>
                <a:ext uri="{FF2B5EF4-FFF2-40B4-BE49-F238E27FC236}">
                  <a16:creationId xmlns:a16="http://schemas.microsoft.com/office/drawing/2014/main" id="{02A6B028-D194-98BB-5D77-89E758AED9E8}"/>
                </a:ext>
              </a:extLst>
            </p:cNvPr>
            <p:cNvSpPr txBox="1"/>
            <p:nvPr/>
          </p:nvSpPr>
          <p:spPr>
            <a:xfrm>
              <a:off x="9579689" y="176320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20</a:t>
              </a:r>
              <a:endParaRPr lang="en-US" sz="1000">
                <a:solidFill>
                  <a:srgbClr val="3F3F3F"/>
                </a:solidFill>
              </a:endParaRPr>
            </a:p>
          </p:txBody>
        </p:sp>
        <p:pic>
          <p:nvPicPr>
            <p:cNvPr id="42" name="Picture 41" descr="A map of the ocean&#10;&#10;Description automatically generated">
              <a:extLst>
                <a:ext uri="{FF2B5EF4-FFF2-40B4-BE49-F238E27FC236}">
                  <a16:creationId xmlns:a16="http://schemas.microsoft.com/office/drawing/2014/main" id="{8DEEC1F7-7B0E-0F11-4444-C65F9D786DAF}"/>
                </a:ext>
              </a:extLst>
            </p:cNvPr>
            <p:cNvPicPr>
              <a:picLocks noChangeAspect="1"/>
            </p:cNvPicPr>
            <p:nvPr/>
          </p:nvPicPr>
          <p:blipFill rotWithShape="1">
            <a:blip r:embed="rId6"/>
            <a:srcRect l="94542" t="91681" r="-58" b="761"/>
            <a:stretch/>
          </p:blipFill>
          <p:spPr>
            <a:xfrm>
              <a:off x="10227198" y="1809575"/>
              <a:ext cx="205074" cy="273903"/>
            </a:xfrm>
            <a:prstGeom prst="rect">
              <a:avLst/>
            </a:prstGeom>
          </p:spPr>
        </p:pic>
        <p:sp>
          <p:nvSpPr>
            <p:cNvPr id="43" name="TextBox 42">
              <a:extLst>
                <a:ext uri="{FF2B5EF4-FFF2-40B4-BE49-F238E27FC236}">
                  <a16:creationId xmlns:a16="http://schemas.microsoft.com/office/drawing/2014/main" id="{112F9A9F-61BB-DDCA-1D60-D71D392982DA}"/>
                </a:ext>
              </a:extLst>
            </p:cNvPr>
            <p:cNvSpPr txBox="1"/>
            <p:nvPr/>
          </p:nvSpPr>
          <p:spPr>
            <a:xfrm>
              <a:off x="10139388" y="1617107"/>
              <a:ext cx="3745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N</a:t>
              </a:r>
              <a:endParaRPr lang="en-US" sz="1000">
                <a:solidFill>
                  <a:srgbClr val="3F3F3F"/>
                </a:solidFill>
              </a:endParaRPr>
            </a:p>
          </p:txBody>
        </p:sp>
        <p:grpSp>
          <p:nvGrpSpPr>
            <p:cNvPr id="53" name="Group 52">
              <a:extLst>
                <a:ext uri="{FF2B5EF4-FFF2-40B4-BE49-F238E27FC236}">
                  <a16:creationId xmlns:a16="http://schemas.microsoft.com/office/drawing/2014/main" id="{2BF67B86-0FCB-17F3-BA3A-E740F76AD394}"/>
                </a:ext>
              </a:extLst>
            </p:cNvPr>
            <p:cNvGrpSpPr/>
            <p:nvPr/>
          </p:nvGrpSpPr>
          <p:grpSpPr>
            <a:xfrm>
              <a:off x="8495422" y="2183856"/>
              <a:ext cx="751974" cy="671763"/>
              <a:chOff x="6169317" y="7227093"/>
              <a:chExt cx="751974" cy="671763"/>
            </a:xfrm>
          </p:grpSpPr>
          <p:sp>
            <p:nvSpPr>
              <p:cNvPr id="47" name="Rectangle 46">
                <a:extLst>
                  <a:ext uri="{FF2B5EF4-FFF2-40B4-BE49-F238E27FC236}">
                    <a16:creationId xmlns:a16="http://schemas.microsoft.com/office/drawing/2014/main" id="{E7CDB3E6-7401-5B0E-CCFE-C53B6A6F09F2}"/>
                  </a:ext>
                </a:extLst>
              </p:cNvPr>
              <p:cNvSpPr/>
              <p:nvPr/>
            </p:nvSpPr>
            <p:spPr>
              <a:xfrm>
                <a:off x="6169317" y="7227093"/>
                <a:ext cx="751974" cy="671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pic>
            <p:nvPicPr>
              <p:cNvPr id="46" name="Picture 45" descr="A map of the ocean&#10;&#10;Description automatically generated">
                <a:extLst>
                  <a:ext uri="{FF2B5EF4-FFF2-40B4-BE49-F238E27FC236}">
                    <a16:creationId xmlns:a16="http://schemas.microsoft.com/office/drawing/2014/main" id="{E313B9D5-FA73-8675-A568-DD97C4E737E6}"/>
                  </a:ext>
                </a:extLst>
              </p:cNvPr>
              <p:cNvPicPr>
                <a:picLocks noChangeAspect="1"/>
              </p:cNvPicPr>
              <p:nvPr/>
            </p:nvPicPr>
            <p:blipFill rotWithShape="1">
              <a:blip r:embed="rId7"/>
              <a:srcRect l="6797" t="78936" r="87422" b="14767"/>
              <a:stretch/>
            </p:blipFill>
            <p:spPr>
              <a:xfrm>
                <a:off x="6178382" y="7231354"/>
                <a:ext cx="412227" cy="581793"/>
              </a:xfrm>
              <a:prstGeom prst="rect">
                <a:avLst/>
              </a:prstGeom>
            </p:spPr>
          </p:pic>
          <p:sp>
            <p:nvSpPr>
              <p:cNvPr id="49" name="TextBox 48">
                <a:extLst>
                  <a:ext uri="{FF2B5EF4-FFF2-40B4-BE49-F238E27FC236}">
                    <a16:creationId xmlns:a16="http://schemas.microsoft.com/office/drawing/2014/main" id="{AEF1F1D9-7FEC-A2CA-E699-5D7F90C9C3D3}"/>
                  </a:ext>
                </a:extLst>
              </p:cNvPr>
              <p:cNvSpPr txBox="1"/>
              <p:nvPr/>
            </p:nvSpPr>
            <p:spPr>
              <a:xfrm>
                <a:off x="6491583" y="7618573"/>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a:t>
                </a:r>
                <a:endParaRPr lang="en-US" sz="1000">
                  <a:solidFill>
                    <a:srgbClr val="3F3F3F"/>
                  </a:solidFill>
                </a:endParaRPr>
              </a:p>
            </p:txBody>
          </p:sp>
          <p:sp>
            <p:nvSpPr>
              <p:cNvPr id="51" name="TextBox 50">
                <a:extLst>
                  <a:ext uri="{FF2B5EF4-FFF2-40B4-BE49-F238E27FC236}">
                    <a16:creationId xmlns:a16="http://schemas.microsoft.com/office/drawing/2014/main" id="{6661D829-7884-152D-64DB-B0EF0F1F5F6B}"/>
                  </a:ext>
                </a:extLst>
              </p:cNvPr>
              <p:cNvSpPr txBox="1"/>
              <p:nvPr/>
            </p:nvSpPr>
            <p:spPr>
              <a:xfrm>
                <a:off x="6491583" y="7327809"/>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a:t>
                </a:r>
                <a:endParaRPr lang="en-US" sz="1000">
                  <a:solidFill>
                    <a:srgbClr val="3F3F3F"/>
                  </a:solidFill>
                </a:endParaRPr>
              </a:p>
            </p:txBody>
          </p:sp>
        </p:grpSp>
      </p:grpSp>
      <p:grpSp>
        <p:nvGrpSpPr>
          <p:cNvPr id="4" name="Group 3">
            <a:extLst>
              <a:ext uri="{FF2B5EF4-FFF2-40B4-BE49-F238E27FC236}">
                <a16:creationId xmlns:a16="http://schemas.microsoft.com/office/drawing/2014/main" id="{D91B3D23-EF9F-116D-7A2C-23D6858B7DC2}"/>
              </a:ext>
            </a:extLst>
          </p:cNvPr>
          <p:cNvGrpSpPr/>
          <p:nvPr/>
        </p:nvGrpSpPr>
        <p:grpSpPr>
          <a:xfrm>
            <a:off x="4327502" y="1443890"/>
            <a:ext cx="3555683" cy="4710038"/>
            <a:chOff x="4318969" y="1444106"/>
            <a:chExt cx="3555683" cy="4710038"/>
          </a:xfrm>
        </p:grpSpPr>
        <p:pic>
          <p:nvPicPr>
            <p:cNvPr id="31" name="Picture 30" descr="A blue and white map&#10;&#10;Description automatically generated">
              <a:extLst>
                <a:ext uri="{FF2B5EF4-FFF2-40B4-BE49-F238E27FC236}">
                  <a16:creationId xmlns:a16="http://schemas.microsoft.com/office/drawing/2014/main" id="{EC6E3273-5221-E529-0909-B3F5154D982E}"/>
                </a:ext>
              </a:extLst>
            </p:cNvPr>
            <p:cNvPicPr>
              <a:picLocks noChangeAspect="1"/>
            </p:cNvPicPr>
            <p:nvPr/>
          </p:nvPicPr>
          <p:blipFill rotWithShape="1">
            <a:blip r:embed="rId8"/>
            <a:srcRect l="237" t="365" r="11164" b="9306"/>
            <a:stretch/>
          </p:blipFill>
          <p:spPr>
            <a:xfrm>
              <a:off x="4318969" y="1444106"/>
              <a:ext cx="3555683" cy="4710038"/>
            </a:xfrm>
            <a:prstGeom prst="rect">
              <a:avLst/>
            </a:prstGeom>
          </p:spPr>
        </p:pic>
        <p:sp>
          <p:nvSpPr>
            <p:cNvPr id="15" name="Rectangle 14">
              <a:extLst>
                <a:ext uri="{FF2B5EF4-FFF2-40B4-BE49-F238E27FC236}">
                  <a16:creationId xmlns:a16="http://schemas.microsoft.com/office/drawing/2014/main" id="{45548956-D2E0-C55D-0EF4-B4167C229C5C}"/>
                </a:ext>
              </a:extLst>
            </p:cNvPr>
            <p:cNvSpPr/>
            <p:nvPr/>
          </p:nvSpPr>
          <p:spPr>
            <a:xfrm>
              <a:off x="4430610" y="1612914"/>
              <a:ext cx="2047561" cy="4861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solidFill>
                  <a:srgbClr val="3F3F3F"/>
                </a:solidFill>
              </a:endParaRPr>
            </a:p>
          </p:txBody>
        </p:sp>
        <p:pic>
          <p:nvPicPr>
            <p:cNvPr id="5" name="Picture 4" descr="An aerial view of a body of water&#10;&#10;Description automatically generated">
              <a:extLst>
                <a:ext uri="{FF2B5EF4-FFF2-40B4-BE49-F238E27FC236}">
                  <a16:creationId xmlns:a16="http://schemas.microsoft.com/office/drawing/2014/main" id="{F2E2681C-3DBD-8D07-C711-655E1F83F7C1}"/>
                </a:ext>
              </a:extLst>
            </p:cNvPr>
            <p:cNvPicPr>
              <a:picLocks noChangeAspect="1"/>
            </p:cNvPicPr>
            <p:nvPr/>
          </p:nvPicPr>
          <p:blipFill rotWithShape="1">
            <a:blip r:embed="rId5"/>
            <a:srcRect l="53704" t="96012" r="12434" b="1636"/>
            <a:stretch/>
          </p:blipFill>
          <p:spPr>
            <a:xfrm>
              <a:off x="4452051" y="1948479"/>
              <a:ext cx="1354480" cy="121758"/>
            </a:xfrm>
            <a:prstGeom prst="rect">
              <a:avLst/>
            </a:prstGeom>
          </p:spPr>
        </p:pic>
        <p:sp>
          <p:nvSpPr>
            <p:cNvPr id="8" name="TextBox 7">
              <a:extLst>
                <a:ext uri="{FF2B5EF4-FFF2-40B4-BE49-F238E27FC236}">
                  <a16:creationId xmlns:a16="http://schemas.microsoft.com/office/drawing/2014/main" id="{24F19485-7869-427E-C7B0-B762BC56C2DD}"/>
                </a:ext>
              </a:extLst>
            </p:cNvPr>
            <p:cNvSpPr txBox="1"/>
            <p:nvPr/>
          </p:nvSpPr>
          <p:spPr>
            <a:xfrm>
              <a:off x="5702728" y="1851654"/>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Km</a:t>
              </a:r>
              <a:endParaRPr lang="en-US" sz="1000">
                <a:solidFill>
                  <a:srgbClr val="3F3F3F"/>
                </a:solidFill>
              </a:endParaRPr>
            </a:p>
          </p:txBody>
        </p:sp>
        <p:sp>
          <p:nvSpPr>
            <p:cNvPr id="9" name="TextBox 8">
              <a:extLst>
                <a:ext uri="{FF2B5EF4-FFF2-40B4-BE49-F238E27FC236}">
                  <a16:creationId xmlns:a16="http://schemas.microsoft.com/office/drawing/2014/main" id="{A0BF9196-A36E-95BA-86F4-5382D14754A8}"/>
                </a:ext>
              </a:extLst>
            </p:cNvPr>
            <p:cNvSpPr txBox="1"/>
            <p:nvPr/>
          </p:nvSpPr>
          <p:spPr>
            <a:xfrm>
              <a:off x="4396442" y="1763207"/>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0</a:t>
              </a:r>
              <a:endParaRPr lang="en-US" sz="1000">
                <a:solidFill>
                  <a:srgbClr val="3F3F3F"/>
                </a:solidFill>
              </a:endParaRPr>
            </a:p>
          </p:txBody>
        </p:sp>
        <p:sp>
          <p:nvSpPr>
            <p:cNvPr id="10" name="TextBox 9">
              <a:extLst>
                <a:ext uri="{FF2B5EF4-FFF2-40B4-BE49-F238E27FC236}">
                  <a16:creationId xmlns:a16="http://schemas.microsoft.com/office/drawing/2014/main" id="{B240CCA7-8BEF-FB9F-D92B-46596E60421D}"/>
                </a:ext>
              </a:extLst>
            </p:cNvPr>
            <p:cNvSpPr txBox="1"/>
            <p:nvPr/>
          </p:nvSpPr>
          <p:spPr>
            <a:xfrm>
              <a:off x="4682192" y="1763207"/>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5</a:t>
              </a:r>
              <a:endParaRPr lang="en-US" sz="1000">
                <a:solidFill>
                  <a:srgbClr val="3F3F3F"/>
                </a:solidFill>
              </a:endParaRPr>
            </a:p>
          </p:txBody>
        </p:sp>
        <p:sp>
          <p:nvSpPr>
            <p:cNvPr id="11" name="TextBox 10">
              <a:extLst>
                <a:ext uri="{FF2B5EF4-FFF2-40B4-BE49-F238E27FC236}">
                  <a16:creationId xmlns:a16="http://schemas.microsoft.com/office/drawing/2014/main" id="{4A018B2C-6986-0B83-EDC6-4F208144FEE5}"/>
                </a:ext>
              </a:extLst>
            </p:cNvPr>
            <p:cNvSpPr txBox="1"/>
            <p:nvPr/>
          </p:nvSpPr>
          <p:spPr>
            <a:xfrm>
              <a:off x="4981549" y="1763207"/>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10</a:t>
              </a:r>
              <a:endParaRPr lang="en-US" sz="1000">
                <a:solidFill>
                  <a:srgbClr val="3F3F3F"/>
                </a:solidFill>
              </a:endParaRPr>
            </a:p>
          </p:txBody>
        </p:sp>
        <p:sp>
          <p:nvSpPr>
            <p:cNvPr id="13" name="TextBox 12">
              <a:extLst>
                <a:ext uri="{FF2B5EF4-FFF2-40B4-BE49-F238E27FC236}">
                  <a16:creationId xmlns:a16="http://schemas.microsoft.com/office/drawing/2014/main" id="{B93D6D63-584B-7C80-E3CF-B54ABD55C1A6}"/>
                </a:ext>
              </a:extLst>
            </p:cNvPr>
            <p:cNvSpPr txBox="1"/>
            <p:nvPr/>
          </p:nvSpPr>
          <p:spPr>
            <a:xfrm>
              <a:off x="5519031" y="1763207"/>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20</a:t>
              </a:r>
              <a:endParaRPr lang="en-US" sz="1000">
                <a:solidFill>
                  <a:srgbClr val="3F3F3F"/>
                </a:solidFill>
              </a:endParaRPr>
            </a:p>
          </p:txBody>
        </p:sp>
        <p:pic>
          <p:nvPicPr>
            <p:cNvPr id="24" name="Picture 23" descr="A map of the ocean&#10;&#10;Description automatically generated">
              <a:extLst>
                <a:ext uri="{FF2B5EF4-FFF2-40B4-BE49-F238E27FC236}">
                  <a16:creationId xmlns:a16="http://schemas.microsoft.com/office/drawing/2014/main" id="{E82F44BA-FBD7-C39D-CC50-861524C756DB}"/>
                </a:ext>
              </a:extLst>
            </p:cNvPr>
            <p:cNvPicPr>
              <a:picLocks noChangeAspect="1"/>
            </p:cNvPicPr>
            <p:nvPr/>
          </p:nvPicPr>
          <p:blipFill rotWithShape="1">
            <a:blip r:embed="rId6"/>
            <a:srcRect l="94542" t="91681" r="-58" b="761"/>
            <a:stretch/>
          </p:blipFill>
          <p:spPr>
            <a:xfrm>
              <a:off x="6166540" y="1809576"/>
              <a:ext cx="205074" cy="273903"/>
            </a:xfrm>
            <a:prstGeom prst="rect">
              <a:avLst/>
            </a:prstGeom>
          </p:spPr>
        </p:pic>
        <p:sp>
          <p:nvSpPr>
            <p:cNvPr id="26" name="TextBox 25">
              <a:extLst>
                <a:ext uri="{FF2B5EF4-FFF2-40B4-BE49-F238E27FC236}">
                  <a16:creationId xmlns:a16="http://schemas.microsoft.com/office/drawing/2014/main" id="{2B19728C-F5FC-FD6B-1554-32EBD96BCBAA}"/>
                </a:ext>
              </a:extLst>
            </p:cNvPr>
            <p:cNvSpPr txBox="1"/>
            <p:nvPr/>
          </p:nvSpPr>
          <p:spPr>
            <a:xfrm>
              <a:off x="6078730" y="1617108"/>
              <a:ext cx="3745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N</a:t>
              </a:r>
              <a:endParaRPr lang="en-US" sz="1000">
                <a:solidFill>
                  <a:srgbClr val="3F3F3F"/>
                </a:solidFill>
              </a:endParaRPr>
            </a:p>
          </p:txBody>
        </p:sp>
        <p:pic>
          <p:nvPicPr>
            <p:cNvPr id="56" name="Picture 55" descr="A map of the ocean&#10;&#10;Description automatically generated">
              <a:extLst>
                <a:ext uri="{FF2B5EF4-FFF2-40B4-BE49-F238E27FC236}">
                  <a16:creationId xmlns:a16="http://schemas.microsoft.com/office/drawing/2014/main" id="{5B679A52-6380-BF15-DC38-E785BA206D9A}"/>
                </a:ext>
              </a:extLst>
            </p:cNvPr>
            <p:cNvPicPr>
              <a:picLocks noChangeAspect="1"/>
            </p:cNvPicPr>
            <p:nvPr/>
          </p:nvPicPr>
          <p:blipFill rotWithShape="1">
            <a:blip r:embed="rId7"/>
            <a:srcRect l="6797" t="78936" r="87422" b="14767"/>
            <a:stretch/>
          </p:blipFill>
          <p:spPr>
            <a:xfrm>
              <a:off x="4433802" y="2188117"/>
              <a:ext cx="412227" cy="581793"/>
            </a:xfrm>
            <a:prstGeom prst="rect">
              <a:avLst/>
            </a:prstGeom>
          </p:spPr>
        </p:pic>
        <p:grpSp>
          <p:nvGrpSpPr>
            <p:cNvPr id="59" name="Group 58">
              <a:extLst>
                <a:ext uri="{FF2B5EF4-FFF2-40B4-BE49-F238E27FC236}">
                  <a16:creationId xmlns:a16="http://schemas.microsoft.com/office/drawing/2014/main" id="{B2A53CE6-E52D-4CE7-E76C-D022FE3C7666}"/>
                </a:ext>
              </a:extLst>
            </p:cNvPr>
            <p:cNvGrpSpPr/>
            <p:nvPr/>
          </p:nvGrpSpPr>
          <p:grpSpPr>
            <a:xfrm>
              <a:off x="4412821" y="2183856"/>
              <a:ext cx="763890" cy="676326"/>
              <a:chOff x="4412821" y="2183856"/>
              <a:chExt cx="763890" cy="676326"/>
            </a:xfrm>
          </p:grpSpPr>
          <p:sp>
            <p:nvSpPr>
              <p:cNvPr id="55" name="Rectangle 54">
                <a:extLst>
                  <a:ext uri="{FF2B5EF4-FFF2-40B4-BE49-F238E27FC236}">
                    <a16:creationId xmlns:a16="http://schemas.microsoft.com/office/drawing/2014/main" id="{9829ADD1-F03A-3602-DD61-9D8C45334F5C}"/>
                  </a:ext>
                </a:extLst>
              </p:cNvPr>
              <p:cNvSpPr/>
              <p:nvPr/>
            </p:nvSpPr>
            <p:spPr>
              <a:xfrm>
                <a:off x="4424737" y="2183856"/>
                <a:ext cx="751974" cy="671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7" name="TextBox 56">
                <a:extLst>
                  <a:ext uri="{FF2B5EF4-FFF2-40B4-BE49-F238E27FC236}">
                    <a16:creationId xmlns:a16="http://schemas.microsoft.com/office/drawing/2014/main" id="{F613CEB8-3037-6050-FBDD-8931682D6B12}"/>
                  </a:ext>
                </a:extLst>
              </p:cNvPr>
              <p:cNvSpPr txBox="1"/>
              <p:nvPr/>
            </p:nvSpPr>
            <p:spPr>
              <a:xfrm>
                <a:off x="4747003" y="257533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0</a:t>
                </a:r>
              </a:p>
            </p:txBody>
          </p:sp>
          <p:sp>
            <p:nvSpPr>
              <p:cNvPr id="58" name="TextBox 57">
                <a:extLst>
                  <a:ext uri="{FF2B5EF4-FFF2-40B4-BE49-F238E27FC236}">
                    <a16:creationId xmlns:a16="http://schemas.microsoft.com/office/drawing/2014/main" id="{B23C72D8-93CB-8999-7DB4-785C4A18B37D}"/>
                  </a:ext>
                </a:extLst>
              </p:cNvPr>
              <p:cNvSpPr txBox="1"/>
              <p:nvPr/>
            </p:nvSpPr>
            <p:spPr>
              <a:xfrm>
                <a:off x="4747003" y="2284572"/>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a:t>
                </a:r>
                <a:endParaRPr lang="en-US" sz="1000">
                  <a:solidFill>
                    <a:srgbClr val="3F3F3F"/>
                  </a:solidFill>
                </a:endParaRPr>
              </a:p>
            </p:txBody>
          </p:sp>
          <p:pic>
            <p:nvPicPr>
              <p:cNvPr id="45" name="Picture 44" descr="A map of the ocean&#10;&#10;Description automatically generated">
                <a:extLst>
                  <a:ext uri="{FF2B5EF4-FFF2-40B4-BE49-F238E27FC236}">
                    <a16:creationId xmlns:a16="http://schemas.microsoft.com/office/drawing/2014/main" id="{05776F1B-F68F-F83E-160E-8E80260826C3}"/>
                  </a:ext>
                </a:extLst>
              </p:cNvPr>
              <p:cNvPicPr>
                <a:picLocks noChangeAspect="1"/>
              </p:cNvPicPr>
              <p:nvPr/>
            </p:nvPicPr>
            <p:blipFill rotWithShape="1">
              <a:blip r:embed="rId7"/>
              <a:srcRect l="6620" t="85125" r="87578" b="7709"/>
              <a:stretch/>
            </p:blipFill>
            <p:spPr>
              <a:xfrm>
                <a:off x="4412821" y="2238250"/>
                <a:ext cx="393652" cy="621932"/>
              </a:xfrm>
              <a:prstGeom prst="rect">
                <a:avLst/>
              </a:prstGeom>
            </p:spPr>
          </p:pic>
        </p:grpSp>
      </p:grpSp>
      <p:grpSp>
        <p:nvGrpSpPr>
          <p:cNvPr id="6" name="Group 5">
            <a:extLst>
              <a:ext uri="{FF2B5EF4-FFF2-40B4-BE49-F238E27FC236}">
                <a16:creationId xmlns:a16="http://schemas.microsoft.com/office/drawing/2014/main" id="{21FB999C-FAF0-5A86-FF60-F8A7F64C7EE9}"/>
              </a:ext>
            </a:extLst>
          </p:cNvPr>
          <p:cNvGrpSpPr/>
          <p:nvPr/>
        </p:nvGrpSpPr>
        <p:grpSpPr>
          <a:xfrm>
            <a:off x="246773" y="1444106"/>
            <a:ext cx="3566861" cy="4705834"/>
            <a:chOff x="246773" y="1444106"/>
            <a:chExt cx="3566861" cy="4705834"/>
          </a:xfrm>
        </p:grpSpPr>
        <p:pic>
          <p:nvPicPr>
            <p:cNvPr id="30" name="Picture 29" descr="A blue and white map&#10;&#10;Description automatically generated">
              <a:extLst>
                <a:ext uri="{FF2B5EF4-FFF2-40B4-BE49-F238E27FC236}">
                  <a16:creationId xmlns:a16="http://schemas.microsoft.com/office/drawing/2014/main" id="{F9AF67A7-50E5-2A51-26DA-6FDE40CC8C29}"/>
                </a:ext>
              </a:extLst>
            </p:cNvPr>
            <p:cNvPicPr>
              <a:picLocks noChangeAspect="1"/>
            </p:cNvPicPr>
            <p:nvPr/>
          </p:nvPicPr>
          <p:blipFill rotWithShape="1">
            <a:blip r:embed="rId9"/>
            <a:srcRect l="472" t="733" r="11321" b="9341"/>
            <a:stretch/>
          </p:blipFill>
          <p:spPr>
            <a:xfrm>
              <a:off x="246773" y="1444106"/>
              <a:ext cx="3566861" cy="4705834"/>
            </a:xfrm>
            <a:prstGeom prst="rect">
              <a:avLst/>
            </a:prstGeom>
          </p:spPr>
        </p:pic>
        <p:sp>
          <p:nvSpPr>
            <p:cNvPr id="7" name="Rectangle 6">
              <a:extLst>
                <a:ext uri="{FF2B5EF4-FFF2-40B4-BE49-F238E27FC236}">
                  <a16:creationId xmlns:a16="http://schemas.microsoft.com/office/drawing/2014/main" id="{3D26B6B6-9645-B326-F34C-D8BC6B476B35}"/>
                </a:ext>
              </a:extLst>
            </p:cNvPr>
            <p:cNvSpPr/>
            <p:nvPr/>
          </p:nvSpPr>
          <p:spPr>
            <a:xfrm>
              <a:off x="345443" y="1612913"/>
              <a:ext cx="2047561" cy="4861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pic>
          <p:nvPicPr>
            <p:cNvPr id="14" name="Picture 13" descr="An aerial view of a body of water&#10;&#10;Description automatically generated">
              <a:extLst>
                <a:ext uri="{FF2B5EF4-FFF2-40B4-BE49-F238E27FC236}">
                  <a16:creationId xmlns:a16="http://schemas.microsoft.com/office/drawing/2014/main" id="{94726D15-8521-F0B4-01DF-20F7E5644A99}"/>
                </a:ext>
              </a:extLst>
            </p:cNvPr>
            <p:cNvPicPr>
              <a:picLocks noChangeAspect="1"/>
            </p:cNvPicPr>
            <p:nvPr/>
          </p:nvPicPr>
          <p:blipFill rotWithShape="1">
            <a:blip r:embed="rId5"/>
            <a:srcRect l="53704" t="96012" r="12434" b="1636"/>
            <a:stretch/>
          </p:blipFill>
          <p:spPr>
            <a:xfrm>
              <a:off x="366884" y="1948478"/>
              <a:ext cx="1354480" cy="121758"/>
            </a:xfrm>
            <a:prstGeom prst="rect">
              <a:avLst/>
            </a:prstGeom>
          </p:spPr>
        </p:pic>
        <p:sp>
          <p:nvSpPr>
            <p:cNvPr id="17" name="TextBox 16">
              <a:extLst>
                <a:ext uri="{FF2B5EF4-FFF2-40B4-BE49-F238E27FC236}">
                  <a16:creationId xmlns:a16="http://schemas.microsoft.com/office/drawing/2014/main" id="{3CEF5182-E3F2-91ED-156E-EA489F34CFC4}"/>
                </a:ext>
              </a:extLst>
            </p:cNvPr>
            <p:cNvSpPr txBox="1"/>
            <p:nvPr/>
          </p:nvSpPr>
          <p:spPr>
            <a:xfrm>
              <a:off x="1617561" y="1851653"/>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Km</a:t>
              </a:r>
              <a:endParaRPr lang="en-US" sz="1000">
                <a:solidFill>
                  <a:srgbClr val="3F3F3F"/>
                </a:solidFill>
              </a:endParaRPr>
            </a:p>
          </p:txBody>
        </p:sp>
        <p:sp>
          <p:nvSpPr>
            <p:cNvPr id="18" name="TextBox 17">
              <a:extLst>
                <a:ext uri="{FF2B5EF4-FFF2-40B4-BE49-F238E27FC236}">
                  <a16:creationId xmlns:a16="http://schemas.microsoft.com/office/drawing/2014/main" id="{6FD433DD-DE25-3BA4-115E-BEE2560D253A}"/>
                </a:ext>
              </a:extLst>
            </p:cNvPr>
            <p:cNvSpPr txBox="1"/>
            <p:nvPr/>
          </p:nvSpPr>
          <p:spPr>
            <a:xfrm>
              <a:off x="311275" y="176320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0</a:t>
              </a:r>
              <a:endParaRPr lang="en-US" sz="1000">
                <a:solidFill>
                  <a:srgbClr val="3F3F3F"/>
                </a:solidFill>
              </a:endParaRPr>
            </a:p>
          </p:txBody>
        </p:sp>
        <p:sp>
          <p:nvSpPr>
            <p:cNvPr id="21" name="TextBox 20">
              <a:extLst>
                <a:ext uri="{FF2B5EF4-FFF2-40B4-BE49-F238E27FC236}">
                  <a16:creationId xmlns:a16="http://schemas.microsoft.com/office/drawing/2014/main" id="{116F2FD9-E845-0D1F-77FE-EDF344536935}"/>
                </a:ext>
              </a:extLst>
            </p:cNvPr>
            <p:cNvSpPr txBox="1"/>
            <p:nvPr/>
          </p:nvSpPr>
          <p:spPr>
            <a:xfrm>
              <a:off x="597025" y="176320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5</a:t>
              </a:r>
              <a:endParaRPr lang="en-US" sz="1000">
                <a:solidFill>
                  <a:srgbClr val="3F3F3F"/>
                </a:solidFill>
              </a:endParaRPr>
            </a:p>
          </p:txBody>
        </p:sp>
        <p:sp>
          <p:nvSpPr>
            <p:cNvPr id="23" name="TextBox 22">
              <a:extLst>
                <a:ext uri="{FF2B5EF4-FFF2-40B4-BE49-F238E27FC236}">
                  <a16:creationId xmlns:a16="http://schemas.microsoft.com/office/drawing/2014/main" id="{BBCAD6E1-8143-7951-BAE9-5BA7852E07E2}"/>
                </a:ext>
              </a:extLst>
            </p:cNvPr>
            <p:cNvSpPr txBox="1"/>
            <p:nvPr/>
          </p:nvSpPr>
          <p:spPr>
            <a:xfrm>
              <a:off x="896382" y="176320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10</a:t>
              </a:r>
              <a:endParaRPr lang="en-US" sz="1000">
                <a:solidFill>
                  <a:srgbClr val="3F3F3F"/>
                </a:solidFill>
              </a:endParaRPr>
            </a:p>
          </p:txBody>
        </p:sp>
        <p:sp>
          <p:nvSpPr>
            <p:cNvPr id="25" name="TextBox 24">
              <a:extLst>
                <a:ext uri="{FF2B5EF4-FFF2-40B4-BE49-F238E27FC236}">
                  <a16:creationId xmlns:a16="http://schemas.microsoft.com/office/drawing/2014/main" id="{6D4CF99C-0452-7C8B-31BB-DB09648CA3E1}"/>
                </a:ext>
              </a:extLst>
            </p:cNvPr>
            <p:cNvSpPr txBox="1"/>
            <p:nvPr/>
          </p:nvSpPr>
          <p:spPr>
            <a:xfrm>
              <a:off x="1433864" y="176320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20</a:t>
              </a:r>
              <a:endParaRPr lang="en-US" sz="1000">
                <a:solidFill>
                  <a:srgbClr val="3F3F3F"/>
                </a:solidFill>
              </a:endParaRPr>
            </a:p>
          </p:txBody>
        </p:sp>
        <p:pic>
          <p:nvPicPr>
            <p:cNvPr id="27" name="Picture 26" descr="A map of the ocean&#10;&#10;Description automatically generated">
              <a:extLst>
                <a:ext uri="{FF2B5EF4-FFF2-40B4-BE49-F238E27FC236}">
                  <a16:creationId xmlns:a16="http://schemas.microsoft.com/office/drawing/2014/main" id="{78B5D32D-F152-13A6-173E-75973FDCFA9B}"/>
                </a:ext>
              </a:extLst>
            </p:cNvPr>
            <p:cNvPicPr>
              <a:picLocks noChangeAspect="1"/>
            </p:cNvPicPr>
            <p:nvPr/>
          </p:nvPicPr>
          <p:blipFill rotWithShape="1">
            <a:blip r:embed="rId6"/>
            <a:srcRect l="94542" t="91681" r="-58" b="761"/>
            <a:stretch/>
          </p:blipFill>
          <p:spPr>
            <a:xfrm>
              <a:off x="2081373" y="1809575"/>
              <a:ext cx="205074" cy="273903"/>
            </a:xfrm>
            <a:prstGeom prst="rect">
              <a:avLst/>
            </a:prstGeom>
          </p:spPr>
        </p:pic>
        <p:sp>
          <p:nvSpPr>
            <p:cNvPr id="29" name="TextBox 28">
              <a:extLst>
                <a:ext uri="{FF2B5EF4-FFF2-40B4-BE49-F238E27FC236}">
                  <a16:creationId xmlns:a16="http://schemas.microsoft.com/office/drawing/2014/main" id="{8EB713C6-1771-DE75-9193-5ECDCBE17380}"/>
                </a:ext>
              </a:extLst>
            </p:cNvPr>
            <p:cNvSpPr txBox="1"/>
            <p:nvPr/>
          </p:nvSpPr>
          <p:spPr>
            <a:xfrm>
              <a:off x="1993563" y="1617107"/>
              <a:ext cx="3745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N</a:t>
              </a:r>
              <a:endParaRPr lang="en-US" sz="1000">
                <a:solidFill>
                  <a:srgbClr val="3F3F3F"/>
                </a:solidFill>
              </a:endParaRPr>
            </a:p>
          </p:txBody>
        </p:sp>
        <p:grpSp>
          <p:nvGrpSpPr>
            <p:cNvPr id="60" name="Group 59">
              <a:extLst>
                <a:ext uri="{FF2B5EF4-FFF2-40B4-BE49-F238E27FC236}">
                  <a16:creationId xmlns:a16="http://schemas.microsoft.com/office/drawing/2014/main" id="{8DF561D1-262A-A8B3-60DC-E014D350C3D5}"/>
                </a:ext>
              </a:extLst>
            </p:cNvPr>
            <p:cNvGrpSpPr/>
            <p:nvPr/>
          </p:nvGrpSpPr>
          <p:grpSpPr>
            <a:xfrm>
              <a:off x="332110" y="2183856"/>
              <a:ext cx="763890" cy="676326"/>
              <a:chOff x="4412821" y="2183856"/>
              <a:chExt cx="763890" cy="676326"/>
            </a:xfrm>
          </p:grpSpPr>
          <p:sp>
            <p:nvSpPr>
              <p:cNvPr id="61" name="Rectangle 60">
                <a:extLst>
                  <a:ext uri="{FF2B5EF4-FFF2-40B4-BE49-F238E27FC236}">
                    <a16:creationId xmlns:a16="http://schemas.microsoft.com/office/drawing/2014/main" id="{97DAB46E-43FC-9CD3-FDC3-C93534C8050F}"/>
                  </a:ext>
                </a:extLst>
              </p:cNvPr>
              <p:cNvSpPr/>
              <p:nvPr/>
            </p:nvSpPr>
            <p:spPr>
              <a:xfrm>
                <a:off x="4424737" y="2183856"/>
                <a:ext cx="751974" cy="671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62" name="TextBox 61">
                <a:extLst>
                  <a:ext uri="{FF2B5EF4-FFF2-40B4-BE49-F238E27FC236}">
                    <a16:creationId xmlns:a16="http://schemas.microsoft.com/office/drawing/2014/main" id="{A60DF95B-EE78-280B-4CC1-01D69D6B04C5}"/>
                  </a:ext>
                </a:extLst>
              </p:cNvPr>
              <p:cNvSpPr txBox="1"/>
              <p:nvPr/>
            </p:nvSpPr>
            <p:spPr>
              <a:xfrm>
                <a:off x="4747003" y="2575336"/>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0</a:t>
                </a:r>
              </a:p>
            </p:txBody>
          </p:sp>
          <p:sp>
            <p:nvSpPr>
              <p:cNvPr id="63" name="TextBox 62">
                <a:extLst>
                  <a:ext uri="{FF2B5EF4-FFF2-40B4-BE49-F238E27FC236}">
                    <a16:creationId xmlns:a16="http://schemas.microsoft.com/office/drawing/2014/main" id="{43E2C398-9B44-C93A-4F27-01B310156B8D}"/>
                  </a:ext>
                </a:extLst>
              </p:cNvPr>
              <p:cNvSpPr txBox="1"/>
              <p:nvPr/>
            </p:nvSpPr>
            <p:spPr>
              <a:xfrm>
                <a:off x="4747003" y="2284572"/>
                <a:ext cx="424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a:t>
                </a:r>
                <a:endParaRPr lang="en-US" sz="1000">
                  <a:solidFill>
                    <a:srgbClr val="3F3F3F"/>
                  </a:solidFill>
                </a:endParaRPr>
              </a:p>
            </p:txBody>
          </p:sp>
          <p:pic>
            <p:nvPicPr>
              <p:cNvPr id="64" name="Picture 63" descr="A map of the ocean&#10;&#10;Description automatically generated">
                <a:extLst>
                  <a:ext uri="{FF2B5EF4-FFF2-40B4-BE49-F238E27FC236}">
                    <a16:creationId xmlns:a16="http://schemas.microsoft.com/office/drawing/2014/main" id="{BEFFA763-BB08-B257-B1A1-1761A6FE3171}"/>
                  </a:ext>
                </a:extLst>
              </p:cNvPr>
              <p:cNvPicPr>
                <a:picLocks noChangeAspect="1"/>
              </p:cNvPicPr>
              <p:nvPr/>
            </p:nvPicPr>
            <p:blipFill rotWithShape="1">
              <a:blip r:embed="rId7"/>
              <a:srcRect l="6620" t="85125" r="87578" b="7709"/>
              <a:stretch/>
            </p:blipFill>
            <p:spPr>
              <a:xfrm>
                <a:off x="4412821" y="2238250"/>
                <a:ext cx="393652" cy="621932"/>
              </a:xfrm>
              <a:prstGeom prst="rect">
                <a:avLst/>
              </a:prstGeom>
            </p:spPr>
          </p:pic>
        </p:grpSp>
      </p:grpSp>
      <p:sp>
        <p:nvSpPr>
          <p:cNvPr id="12" name="TextBox 11">
            <a:extLst>
              <a:ext uri="{FF2B5EF4-FFF2-40B4-BE49-F238E27FC236}">
                <a16:creationId xmlns:a16="http://schemas.microsoft.com/office/drawing/2014/main" id="{F629B605-AFFB-D307-1B95-725618C5BED7}"/>
              </a:ext>
            </a:extLst>
          </p:cNvPr>
          <p:cNvSpPr txBox="1"/>
          <p:nvPr/>
        </p:nvSpPr>
        <p:spPr>
          <a:xfrm>
            <a:off x="1721364" y="5877971"/>
            <a:ext cx="2416616" cy="276999"/>
          </a:xfrm>
          <a:prstGeom prst="rect">
            <a:avLst/>
          </a:prstGeom>
          <a:noFill/>
        </p:spPr>
        <p:txBody>
          <a:bodyPr wrap="square">
            <a:spAutoFit/>
          </a:bodyPr>
          <a:lstStyle/>
          <a:p>
            <a:r>
              <a:rPr lang="en-US" sz="1200">
                <a:solidFill>
                  <a:schemeClr val="bg1"/>
                </a:solidFill>
                <a:latin typeface="+mj-lt"/>
              </a:rPr>
              <a:t>Base map credit: Google</a:t>
            </a:r>
            <a:endParaRPr lang="en-US" sz="1200">
              <a:solidFill>
                <a:schemeClr val="bg1"/>
              </a:solidFill>
              <a:latin typeface="+mj-lt"/>
              <a:ea typeface="Calibri"/>
              <a:cs typeface="Calibri"/>
            </a:endParaRPr>
          </a:p>
        </p:txBody>
      </p:sp>
    </p:spTree>
    <p:extLst>
      <p:ext uri="{BB962C8B-B14F-4D97-AF65-F5344CB8AC3E}">
        <p14:creationId xmlns:p14="http://schemas.microsoft.com/office/powerpoint/2010/main" val="110333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798F-12FA-616C-D44B-FF73D9520B7D}"/>
              </a:ext>
            </a:extLst>
          </p:cNvPr>
          <p:cNvSpPr>
            <a:spLocks noGrp="1"/>
          </p:cNvSpPr>
          <p:nvPr>
            <p:ph type="title"/>
          </p:nvPr>
        </p:nvSpPr>
        <p:spPr/>
        <p:txBody>
          <a:bodyPr/>
          <a:lstStyle/>
          <a:p>
            <a:r>
              <a:rPr lang="en-US" sz="4000"/>
              <a:t>RESULTS – SEASONAL OSCILLATION</a:t>
            </a:r>
            <a:endParaRPr lang="en-US" sz="4000" b="0">
              <a:solidFill>
                <a:srgbClr val="000000"/>
              </a:solidFill>
            </a:endParaRPr>
          </a:p>
          <a:p>
            <a:endParaRPr lang="en-US"/>
          </a:p>
        </p:txBody>
      </p:sp>
      <p:grpSp>
        <p:nvGrpSpPr>
          <p:cNvPr id="50" name="Group 49">
            <a:extLst>
              <a:ext uri="{FF2B5EF4-FFF2-40B4-BE49-F238E27FC236}">
                <a16:creationId xmlns:a16="http://schemas.microsoft.com/office/drawing/2014/main" id="{FC3D0780-B24A-F33F-D6BD-30FC13865B0A}"/>
              </a:ext>
            </a:extLst>
          </p:cNvPr>
          <p:cNvGrpSpPr/>
          <p:nvPr/>
        </p:nvGrpSpPr>
        <p:grpSpPr>
          <a:xfrm>
            <a:off x="1320800" y="1102483"/>
            <a:ext cx="4124479" cy="5580090"/>
            <a:chOff x="1094441" y="1102483"/>
            <a:chExt cx="4124479" cy="5580090"/>
          </a:xfrm>
        </p:grpSpPr>
        <p:pic>
          <p:nvPicPr>
            <p:cNvPr id="7" name="Picture 6" descr="A map of the ocean&#10;&#10;Description automatically generated">
              <a:extLst>
                <a:ext uri="{FF2B5EF4-FFF2-40B4-BE49-F238E27FC236}">
                  <a16:creationId xmlns:a16="http://schemas.microsoft.com/office/drawing/2014/main" id="{38CA3600-5D08-5C54-359A-198A48B2EB40}"/>
                </a:ext>
              </a:extLst>
            </p:cNvPr>
            <p:cNvPicPr>
              <a:picLocks noChangeAspect="1"/>
            </p:cNvPicPr>
            <p:nvPr/>
          </p:nvPicPr>
          <p:blipFill rotWithShape="1">
            <a:blip r:embed="rId3"/>
            <a:srcRect t="493" r="29792" b="-231"/>
            <a:stretch/>
          </p:blipFill>
          <p:spPr>
            <a:xfrm>
              <a:off x="1094441" y="1102483"/>
              <a:ext cx="3948240" cy="5580090"/>
            </a:xfrm>
            <a:prstGeom prst="rect">
              <a:avLst/>
            </a:prstGeom>
          </p:spPr>
        </p:pic>
        <p:sp>
          <p:nvSpPr>
            <p:cNvPr id="9" name="Text Placeholder 7">
              <a:extLst>
                <a:ext uri="{FF2B5EF4-FFF2-40B4-BE49-F238E27FC236}">
                  <a16:creationId xmlns:a16="http://schemas.microsoft.com/office/drawing/2014/main" id="{FA922FD4-F467-799D-4D9B-4D52E386309A}"/>
                </a:ext>
              </a:extLst>
            </p:cNvPr>
            <p:cNvSpPr txBox="1">
              <a:spLocks/>
            </p:cNvSpPr>
            <p:nvPr/>
          </p:nvSpPr>
          <p:spPr>
            <a:xfrm>
              <a:off x="2323654" y="1220814"/>
              <a:ext cx="2895266" cy="5896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Cape Hatteras National Seashore</a:t>
              </a:r>
            </a:p>
            <a:p>
              <a:pPr marL="457200" indent="-457200">
                <a:buClr>
                  <a:srgbClr val="67A478"/>
                </a:buClr>
                <a:buFont typeface="Arial" panose="020B0604020202020204" pitchFamily="34" charset="0"/>
                <a:buChar char="•"/>
              </a:pPr>
              <a:endParaRPr lang="en-US" sz="2000">
                <a:solidFill>
                  <a:srgbClr val="3F3F3F"/>
                </a:solidFill>
              </a:endParaRPr>
            </a:p>
          </p:txBody>
        </p:sp>
        <p:sp>
          <p:nvSpPr>
            <p:cNvPr id="11" name="Oval 10">
              <a:extLst>
                <a:ext uri="{FF2B5EF4-FFF2-40B4-BE49-F238E27FC236}">
                  <a16:creationId xmlns:a16="http://schemas.microsoft.com/office/drawing/2014/main" id="{0F2463FE-6D02-B7D4-BD3F-6D8A567E1DBA}"/>
                </a:ext>
              </a:extLst>
            </p:cNvPr>
            <p:cNvSpPr>
              <a:spLocks noChangeAspect="1"/>
            </p:cNvSpPr>
            <p:nvPr/>
          </p:nvSpPr>
          <p:spPr>
            <a:xfrm>
              <a:off x="4085727" y="4119665"/>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3" name="Text Placeholder 7">
              <a:extLst>
                <a:ext uri="{FF2B5EF4-FFF2-40B4-BE49-F238E27FC236}">
                  <a16:creationId xmlns:a16="http://schemas.microsoft.com/office/drawing/2014/main" id="{F113CB64-72E8-B133-A9BA-33828D24670F}"/>
                </a:ext>
              </a:extLst>
            </p:cNvPr>
            <p:cNvSpPr txBox="1">
              <a:spLocks/>
            </p:cNvSpPr>
            <p:nvPr/>
          </p:nvSpPr>
          <p:spPr>
            <a:xfrm>
              <a:off x="2979188" y="4007153"/>
              <a:ext cx="1104069" cy="2697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Rodanthe</a:t>
              </a:r>
            </a:p>
          </p:txBody>
        </p:sp>
        <p:sp>
          <p:nvSpPr>
            <p:cNvPr id="15" name="Rectangle: Rounded Corners 14">
              <a:extLst>
                <a:ext uri="{FF2B5EF4-FFF2-40B4-BE49-F238E27FC236}">
                  <a16:creationId xmlns:a16="http://schemas.microsoft.com/office/drawing/2014/main" id="{7DD2FCD5-2BC4-4179-95A8-99656C5CBAA5}"/>
                </a:ext>
              </a:extLst>
            </p:cNvPr>
            <p:cNvSpPr/>
            <p:nvPr/>
          </p:nvSpPr>
          <p:spPr>
            <a:xfrm>
              <a:off x="1274910" y="5728412"/>
              <a:ext cx="1984075" cy="80513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grpSp>
          <p:nvGrpSpPr>
            <p:cNvPr id="24" name="Group 23">
              <a:extLst>
                <a:ext uri="{FF2B5EF4-FFF2-40B4-BE49-F238E27FC236}">
                  <a16:creationId xmlns:a16="http://schemas.microsoft.com/office/drawing/2014/main" id="{FF8AB4B9-4738-2C54-FD5D-8FDAA0F68759}"/>
                </a:ext>
              </a:extLst>
            </p:cNvPr>
            <p:cNvGrpSpPr/>
            <p:nvPr/>
          </p:nvGrpSpPr>
          <p:grpSpPr>
            <a:xfrm>
              <a:off x="1361720" y="5771299"/>
              <a:ext cx="1794296" cy="679480"/>
              <a:chOff x="8295105" y="6042525"/>
              <a:chExt cx="1794296" cy="679480"/>
            </a:xfrm>
          </p:grpSpPr>
          <p:pic>
            <p:nvPicPr>
              <p:cNvPr id="17" name="Picture 16" descr="A map of the ocean&#10;&#10;Description automatically generated">
                <a:extLst>
                  <a:ext uri="{FF2B5EF4-FFF2-40B4-BE49-F238E27FC236}">
                    <a16:creationId xmlns:a16="http://schemas.microsoft.com/office/drawing/2014/main" id="{9794B483-48C2-0C32-B9FB-A09B78821ECB}"/>
                  </a:ext>
                </a:extLst>
              </p:cNvPr>
              <p:cNvPicPr>
                <a:picLocks noChangeAspect="1"/>
              </p:cNvPicPr>
              <p:nvPr/>
            </p:nvPicPr>
            <p:blipFill rotWithShape="1">
              <a:blip r:embed="rId3"/>
              <a:srcRect l="71253" t="96594" r="9138" b="261"/>
              <a:stretch/>
            </p:blipFill>
            <p:spPr>
              <a:xfrm>
                <a:off x="8384865" y="6539793"/>
                <a:ext cx="1102826" cy="175888"/>
              </a:xfrm>
              <a:prstGeom prst="rect">
                <a:avLst/>
              </a:prstGeom>
            </p:spPr>
          </p:pic>
          <p:pic>
            <p:nvPicPr>
              <p:cNvPr id="18" name="Picture 17" descr="A map of the ocean&#10;&#10;Description automatically generated">
                <a:extLst>
                  <a:ext uri="{FF2B5EF4-FFF2-40B4-BE49-F238E27FC236}">
                    <a16:creationId xmlns:a16="http://schemas.microsoft.com/office/drawing/2014/main" id="{69FF5027-16D0-FCA0-A10B-8A8EF023E2B9}"/>
                  </a:ext>
                </a:extLst>
              </p:cNvPr>
              <p:cNvPicPr>
                <a:picLocks noChangeAspect="1"/>
              </p:cNvPicPr>
              <p:nvPr/>
            </p:nvPicPr>
            <p:blipFill rotWithShape="1">
              <a:blip r:embed="rId3"/>
              <a:srcRect l="94542" t="91681" r="-58" b="761"/>
              <a:stretch/>
            </p:blipFill>
            <p:spPr>
              <a:xfrm>
                <a:off x="9779224" y="6237529"/>
                <a:ext cx="310177" cy="422799"/>
              </a:xfrm>
              <a:prstGeom prst="rect">
                <a:avLst/>
              </a:prstGeom>
            </p:spPr>
          </p:pic>
          <p:sp>
            <p:nvSpPr>
              <p:cNvPr id="19" name="TextBox 18">
                <a:extLst>
                  <a:ext uri="{FF2B5EF4-FFF2-40B4-BE49-F238E27FC236}">
                    <a16:creationId xmlns:a16="http://schemas.microsoft.com/office/drawing/2014/main" id="{AED61CEF-F54A-EE20-2092-59C360A20A8A}"/>
                  </a:ext>
                </a:extLst>
              </p:cNvPr>
              <p:cNvSpPr txBox="1"/>
              <p:nvPr/>
            </p:nvSpPr>
            <p:spPr>
              <a:xfrm>
                <a:off x="9779000" y="6042525"/>
                <a:ext cx="2606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F3F3F"/>
                    </a:solidFill>
                    <a:latin typeface="Century Gothic"/>
                  </a:rPr>
                  <a:t>N</a:t>
                </a:r>
              </a:p>
            </p:txBody>
          </p:sp>
          <p:sp>
            <p:nvSpPr>
              <p:cNvPr id="20" name="TextBox 19">
                <a:extLst>
                  <a:ext uri="{FF2B5EF4-FFF2-40B4-BE49-F238E27FC236}">
                    <a16:creationId xmlns:a16="http://schemas.microsoft.com/office/drawing/2014/main" id="{124D179D-ADED-122B-F42D-1DE1628D0EB6}"/>
                  </a:ext>
                </a:extLst>
              </p:cNvPr>
              <p:cNvSpPr txBox="1"/>
              <p:nvPr/>
            </p:nvSpPr>
            <p:spPr>
              <a:xfrm>
                <a:off x="8295105" y="6383421"/>
                <a:ext cx="2606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0</a:t>
                </a:r>
              </a:p>
            </p:txBody>
          </p:sp>
          <p:sp>
            <p:nvSpPr>
              <p:cNvPr id="21" name="TextBox 20">
                <a:extLst>
                  <a:ext uri="{FF2B5EF4-FFF2-40B4-BE49-F238E27FC236}">
                    <a16:creationId xmlns:a16="http://schemas.microsoft.com/office/drawing/2014/main" id="{9ECB9DE1-6043-9C86-F4F7-11052B09C485}"/>
                  </a:ext>
                </a:extLst>
              </p:cNvPr>
              <p:cNvSpPr txBox="1"/>
              <p:nvPr/>
            </p:nvSpPr>
            <p:spPr>
              <a:xfrm>
                <a:off x="8776368" y="6383421"/>
                <a:ext cx="3542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25</a:t>
                </a:r>
                <a:endParaRPr lang="en-US">
                  <a:solidFill>
                    <a:srgbClr val="3F3F3F"/>
                  </a:solidFill>
                </a:endParaRPr>
              </a:p>
            </p:txBody>
          </p:sp>
          <p:sp>
            <p:nvSpPr>
              <p:cNvPr id="22" name="TextBox 21">
                <a:extLst>
                  <a:ext uri="{FF2B5EF4-FFF2-40B4-BE49-F238E27FC236}">
                    <a16:creationId xmlns:a16="http://schemas.microsoft.com/office/drawing/2014/main" id="{D40FC7ED-ADC1-A669-2BB1-4EE86EFAAE35}"/>
                  </a:ext>
                </a:extLst>
              </p:cNvPr>
              <p:cNvSpPr txBox="1"/>
              <p:nvPr/>
            </p:nvSpPr>
            <p:spPr>
              <a:xfrm>
                <a:off x="9311104" y="6383421"/>
                <a:ext cx="3542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50</a:t>
                </a:r>
                <a:endParaRPr lang="en-US">
                  <a:solidFill>
                    <a:srgbClr val="3F3F3F"/>
                  </a:solidFill>
                  <a:latin typeface="Garamond"/>
                </a:endParaRPr>
              </a:p>
            </p:txBody>
          </p:sp>
          <p:sp>
            <p:nvSpPr>
              <p:cNvPr id="23" name="TextBox 22">
                <a:extLst>
                  <a:ext uri="{FF2B5EF4-FFF2-40B4-BE49-F238E27FC236}">
                    <a16:creationId xmlns:a16="http://schemas.microsoft.com/office/drawing/2014/main" id="{3174529F-22E1-5A6A-3458-0379EF83E107}"/>
                  </a:ext>
                </a:extLst>
              </p:cNvPr>
              <p:cNvSpPr txBox="1"/>
              <p:nvPr/>
            </p:nvSpPr>
            <p:spPr>
              <a:xfrm>
                <a:off x="9461194" y="6475784"/>
                <a:ext cx="4523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F3F3F"/>
                    </a:solidFill>
                    <a:latin typeface="Century Gothic"/>
                  </a:rPr>
                  <a:t>km</a:t>
                </a:r>
                <a:endParaRPr lang="en-US">
                  <a:solidFill>
                    <a:srgbClr val="3F3F3F"/>
                  </a:solidFill>
                  <a:latin typeface="Garamond"/>
                </a:endParaRPr>
              </a:p>
            </p:txBody>
          </p:sp>
        </p:grpSp>
        <p:sp>
          <p:nvSpPr>
            <p:cNvPr id="26" name="Text Placeholder 7">
              <a:extLst>
                <a:ext uri="{FF2B5EF4-FFF2-40B4-BE49-F238E27FC236}">
                  <a16:creationId xmlns:a16="http://schemas.microsoft.com/office/drawing/2014/main" id="{B2EAA146-17A8-F116-6A15-84EC6F73585D}"/>
                </a:ext>
              </a:extLst>
            </p:cNvPr>
            <p:cNvSpPr txBox="1">
              <a:spLocks/>
            </p:cNvSpPr>
            <p:nvPr/>
          </p:nvSpPr>
          <p:spPr>
            <a:xfrm>
              <a:off x="4065535" y="4666779"/>
              <a:ext cx="842132" cy="2697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Buxton</a:t>
              </a:r>
            </a:p>
            <a:p>
              <a:pPr marL="457200" indent="-457200">
                <a:buClr>
                  <a:srgbClr val="67A478"/>
                </a:buClr>
                <a:buFont typeface="Arial" panose="020B0604020202020204" pitchFamily="34" charset="0"/>
                <a:buChar char="•"/>
              </a:pPr>
              <a:endParaRPr lang="en-US" sz="2000"/>
            </a:p>
          </p:txBody>
        </p:sp>
        <p:sp>
          <p:nvSpPr>
            <p:cNvPr id="28" name="Text Placeholder 7">
              <a:extLst>
                <a:ext uri="{FF2B5EF4-FFF2-40B4-BE49-F238E27FC236}">
                  <a16:creationId xmlns:a16="http://schemas.microsoft.com/office/drawing/2014/main" id="{C8ED3F35-F195-7025-3A88-85028012890E}"/>
                </a:ext>
              </a:extLst>
            </p:cNvPr>
            <p:cNvSpPr txBox="1">
              <a:spLocks/>
            </p:cNvSpPr>
            <p:nvPr/>
          </p:nvSpPr>
          <p:spPr>
            <a:xfrm>
              <a:off x="4017885" y="4292818"/>
              <a:ext cx="842132" cy="2697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Avon</a:t>
              </a:r>
            </a:p>
            <a:p>
              <a:pPr marL="457200" indent="-457200">
                <a:buClr>
                  <a:srgbClr val="67A478"/>
                </a:buClr>
                <a:buFont typeface="Arial" panose="020B0604020202020204" pitchFamily="34" charset="0"/>
                <a:buChar char="•"/>
              </a:pPr>
              <a:endParaRPr lang="en-US" sz="2000"/>
            </a:p>
          </p:txBody>
        </p:sp>
        <p:sp>
          <p:nvSpPr>
            <p:cNvPr id="30" name="Oval 29">
              <a:extLst>
                <a:ext uri="{FF2B5EF4-FFF2-40B4-BE49-F238E27FC236}">
                  <a16:creationId xmlns:a16="http://schemas.microsoft.com/office/drawing/2014/main" id="{604D939A-7360-09DD-5888-7922CC49955F}"/>
                </a:ext>
              </a:extLst>
            </p:cNvPr>
            <p:cNvSpPr>
              <a:spLocks noChangeAspect="1"/>
            </p:cNvSpPr>
            <p:nvPr/>
          </p:nvSpPr>
          <p:spPr>
            <a:xfrm>
              <a:off x="4025034" y="4425126"/>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DFADBC1-B92B-C512-CD60-23960B7601EC}"/>
                </a:ext>
              </a:extLst>
            </p:cNvPr>
            <p:cNvSpPr>
              <a:spLocks noChangeAspect="1"/>
            </p:cNvSpPr>
            <p:nvPr/>
          </p:nvSpPr>
          <p:spPr>
            <a:xfrm>
              <a:off x="4017684" y="4706760"/>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F8A9CE28-681D-7B38-8D51-356B704189F7}"/>
                </a:ext>
              </a:extLst>
            </p:cNvPr>
            <p:cNvSpPr txBox="1">
              <a:spLocks/>
            </p:cNvSpPr>
            <p:nvPr/>
          </p:nvSpPr>
          <p:spPr>
            <a:xfrm>
              <a:off x="2547857" y="4605747"/>
              <a:ext cx="1318300" cy="2802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t>South Beach</a:t>
              </a:r>
              <a:endParaRPr lang="en-US"/>
            </a:p>
            <a:p>
              <a:pPr marL="457200" indent="-457200">
                <a:buClr>
                  <a:srgbClr val="67A478"/>
                </a:buClr>
                <a:buFont typeface="Arial" panose="020B0604020202020204" pitchFamily="34" charset="0"/>
                <a:buChar char="•"/>
              </a:pPr>
              <a:endParaRPr lang="en-US" sz="2000"/>
            </a:p>
          </p:txBody>
        </p:sp>
        <p:sp>
          <p:nvSpPr>
            <p:cNvPr id="36" name="Oval 35">
              <a:extLst>
                <a:ext uri="{FF2B5EF4-FFF2-40B4-BE49-F238E27FC236}">
                  <a16:creationId xmlns:a16="http://schemas.microsoft.com/office/drawing/2014/main" id="{AEEA27EF-0121-F0F7-A59A-A7621DDBAB7B}"/>
                </a:ext>
              </a:extLst>
            </p:cNvPr>
            <p:cNvSpPr>
              <a:spLocks noChangeAspect="1"/>
            </p:cNvSpPr>
            <p:nvPr/>
          </p:nvSpPr>
          <p:spPr>
            <a:xfrm>
              <a:off x="3899502" y="4815063"/>
              <a:ext cx="94074" cy="9031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DD14948E-0CFE-9AE8-7F6F-C2EB3FA59C6D}"/>
              </a:ext>
            </a:extLst>
          </p:cNvPr>
          <p:cNvSpPr txBox="1"/>
          <p:nvPr/>
        </p:nvSpPr>
        <p:spPr>
          <a:xfrm>
            <a:off x="6384925" y="5793044"/>
            <a:ext cx="46761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As shoreline increases, effective water length decreases</a:t>
            </a:r>
          </a:p>
        </p:txBody>
      </p:sp>
      <p:sp>
        <p:nvSpPr>
          <p:cNvPr id="38" name="TextBox 37">
            <a:extLst>
              <a:ext uri="{FF2B5EF4-FFF2-40B4-BE49-F238E27FC236}">
                <a16:creationId xmlns:a16="http://schemas.microsoft.com/office/drawing/2014/main" id="{8EF490AA-C7DC-E8C5-6DD7-35027E26AC82}"/>
              </a:ext>
            </a:extLst>
          </p:cNvPr>
          <p:cNvSpPr txBox="1"/>
          <p:nvPr/>
        </p:nvSpPr>
        <p:spPr>
          <a:xfrm>
            <a:off x="6817519" y="1259646"/>
            <a:ext cx="3814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Effective Water Length (m)</a:t>
            </a:r>
          </a:p>
        </p:txBody>
      </p:sp>
      <p:grpSp>
        <p:nvGrpSpPr>
          <p:cNvPr id="4" name="Group 3">
            <a:extLst>
              <a:ext uri="{FF2B5EF4-FFF2-40B4-BE49-F238E27FC236}">
                <a16:creationId xmlns:a16="http://schemas.microsoft.com/office/drawing/2014/main" id="{57FA0C3F-C68C-3679-2B3C-40A035F96B91}"/>
              </a:ext>
            </a:extLst>
          </p:cNvPr>
          <p:cNvGrpSpPr/>
          <p:nvPr/>
        </p:nvGrpSpPr>
        <p:grpSpPr>
          <a:xfrm>
            <a:off x="7194550" y="1867407"/>
            <a:ext cx="3064317" cy="3708167"/>
            <a:chOff x="7242313" y="1853266"/>
            <a:chExt cx="3064317" cy="3708167"/>
          </a:xfrm>
        </p:grpSpPr>
        <p:pic>
          <p:nvPicPr>
            <p:cNvPr id="3" name="Picture 2" descr="A blue square on a beach&#10;&#10;Description automatically generated">
              <a:extLst>
                <a:ext uri="{FF2B5EF4-FFF2-40B4-BE49-F238E27FC236}">
                  <a16:creationId xmlns:a16="http://schemas.microsoft.com/office/drawing/2014/main" id="{B3DF19BE-8B82-33AB-8322-407D1A7AD7D0}"/>
                </a:ext>
              </a:extLst>
            </p:cNvPr>
            <p:cNvPicPr>
              <a:picLocks noChangeAspect="1"/>
            </p:cNvPicPr>
            <p:nvPr/>
          </p:nvPicPr>
          <p:blipFill rotWithShape="1">
            <a:blip r:embed="rId4"/>
            <a:srcRect l="16386" t="15305" r="34034" b="36745"/>
            <a:stretch/>
          </p:blipFill>
          <p:spPr>
            <a:xfrm>
              <a:off x="7242313" y="1853266"/>
              <a:ext cx="3064317" cy="3708167"/>
            </a:xfrm>
            <a:prstGeom prst="rect">
              <a:avLst/>
            </a:prstGeom>
          </p:spPr>
        </p:pic>
        <p:sp>
          <p:nvSpPr>
            <p:cNvPr id="42" name="Right Bracket 41">
              <a:extLst>
                <a:ext uri="{FF2B5EF4-FFF2-40B4-BE49-F238E27FC236}">
                  <a16:creationId xmlns:a16="http://schemas.microsoft.com/office/drawing/2014/main" id="{4FD07D10-2495-AC24-CEAF-3AB845462A63}"/>
                </a:ext>
              </a:extLst>
            </p:cNvPr>
            <p:cNvSpPr/>
            <p:nvPr/>
          </p:nvSpPr>
          <p:spPr>
            <a:xfrm rot="15660000">
              <a:off x="8739425" y="2542993"/>
              <a:ext cx="162544" cy="795477"/>
            </a:xfrm>
            <a:prstGeom prst="rightBracket">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Bracket 44">
              <a:extLst>
                <a:ext uri="{FF2B5EF4-FFF2-40B4-BE49-F238E27FC236}">
                  <a16:creationId xmlns:a16="http://schemas.microsoft.com/office/drawing/2014/main" id="{0F45621E-0D50-E159-9F47-20518551C9E9}"/>
                </a:ext>
              </a:extLst>
            </p:cNvPr>
            <p:cNvSpPr/>
            <p:nvPr/>
          </p:nvSpPr>
          <p:spPr>
            <a:xfrm rot="4800000">
              <a:off x="8847812" y="3816795"/>
              <a:ext cx="162544" cy="1328066"/>
            </a:xfrm>
            <a:prstGeom prst="rightBracket">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B61509C3-EC41-C350-C0C8-7AC80E1D4C48}"/>
                </a:ext>
              </a:extLst>
            </p:cNvPr>
            <p:cNvSpPr txBox="1"/>
            <p:nvPr/>
          </p:nvSpPr>
          <p:spPr>
            <a:xfrm>
              <a:off x="8389926" y="2205674"/>
              <a:ext cx="1241583"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Century Gothic"/>
                </a:rPr>
                <a:t>Effective Water Length (m)</a:t>
              </a:r>
            </a:p>
          </p:txBody>
        </p:sp>
        <p:sp>
          <p:nvSpPr>
            <p:cNvPr id="47" name="TextBox 46">
              <a:extLst>
                <a:ext uri="{FF2B5EF4-FFF2-40B4-BE49-F238E27FC236}">
                  <a16:creationId xmlns:a16="http://schemas.microsoft.com/office/drawing/2014/main" id="{46BAE925-EF4E-9F02-9281-63F07E566C6F}"/>
                </a:ext>
              </a:extLst>
            </p:cNvPr>
            <p:cNvSpPr txBox="1"/>
            <p:nvPr/>
          </p:nvSpPr>
          <p:spPr>
            <a:xfrm>
              <a:off x="9060127" y="4596242"/>
              <a:ext cx="899236"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tx1">
                      <a:lumMod val="75000"/>
                      <a:lumOff val="25000"/>
                    </a:schemeClr>
                  </a:solidFill>
                  <a:latin typeface="Century Gothic"/>
                </a:rPr>
                <a:t>1 km</a:t>
              </a:r>
            </a:p>
          </p:txBody>
        </p:sp>
      </p:grpSp>
      <p:sp>
        <p:nvSpPr>
          <p:cNvPr id="5" name="TextBox 4">
            <a:extLst>
              <a:ext uri="{FF2B5EF4-FFF2-40B4-BE49-F238E27FC236}">
                <a16:creationId xmlns:a16="http://schemas.microsoft.com/office/drawing/2014/main" id="{3A07F510-0414-D83B-901C-7A4140C96C11}"/>
              </a:ext>
            </a:extLst>
          </p:cNvPr>
          <p:cNvSpPr txBox="1"/>
          <p:nvPr/>
        </p:nvSpPr>
        <p:spPr>
          <a:xfrm>
            <a:off x="1320800" y="6596671"/>
            <a:ext cx="6175512" cy="276999"/>
          </a:xfrm>
          <a:prstGeom prst="rect">
            <a:avLst/>
          </a:prstGeom>
          <a:noFill/>
        </p:spPr>
        <p:txBody>
          <a:bodyPr wrap="square">
            <a:spAutoFit/>
          </a:bodyPr>
          <a:lstStyle/>
          <a:p>
            <a:r>
              <a:rPr lang="en-US" sz="1200">
                <a:solidFill>
                  <a:schemeClr val="tx1">
                    <a:lumMod val="75000"/>
                    <a:lumOff val="25000"/>
                  </a:schemeClr>
                </a:solidFill>
                <a:latin typeface="+mj-lt"/>
              </a:rPr>
              <a:t>Base map credits: ESRI, GEBCO, Garmin, </a:t>
            </a:r>
            <a:r>
              <a:rPr lang="en-US" sz="1200" err="1">
                <a:solidFill>
                  <a:schemeClr val="tx1">
                    <a:lumMod val="75000"/>
                    <a:lumOff val="25000"/>
                  </a:schemeClr>
                </a:solidFill>
                <a:latin typeface="+mj-lt"/>
              </a:rPr>
              <a:t>NaturalVue</a:t>
            </a:r>
            <a:endParaRPr lang="en-US" sz="1200">
              <a:solidFill>
                <a:schemeClr val="tx1">
                  <a:lumMod val="75000"/>
                  <a:lumOff val="25000"/>
                </a:schemeClr>
              </a:solidFill>
              <a:latin typeface="+mj-lt"/>
              <a:ea typeface="Calibri"/>
              <a:cs typeface="Calibri"/>
            </a:endParaRPr>
          </a:p>
        </p:txBody>
      </p:sp>
      <p:sp>
        <p:nvSpPr>
          <p:cNvPr id="6" name="TextBox 5">
            <a:extLst>
              <a:ext uri="{FF2B5EF4-FFF2-40B4-BE49-F238E27FC236}">
                <a16:creationId xmlns:a16="http://schemas.microsoft.com/office/drawing/2014/main" id="{D51712AD-3315-E0AA-2BA7-10FEB6A09E12}"/>
              </a:ext>
            </a:extLst>
          </p:cNvPr>
          <p:cNvSpPr txBox="1"/>
          <p:nvPr/>
        </p:nvSpPr>
        <p:spPr>
          <a:xfrm>
            <a:off x="7194550" y="5265929"/>
            <a:ext cx="2416616" cy="276999"/>
          </a:xfrm>
          <a:prstGeom prst="rect">
            <a:avLst/>
          </a:prstGeom>
          <a:noFill/>
        </p:spPr>
        <p:txBody>
          <a:bodyPr wrap="square">
            <a:spAutoFit/>
          </a:bodyPr>
          <a:lstStyle/>
          <a:p>
            <a:r>
              <a:rPr lang="en-US" sz="1200">
                <a:solidFill>
                  <a:schemeClr val="bg1"/>
                </a:solidFill>
                <a:latin typeface="+mj-lt"/>
              </a:rPr>
              <a:t>Base map credit: Google</a:t>
            </a:r>
            <a:endParaRPr lang="en-US" sz="1200">
              <a:solidFill>
                <a:schemeClr val="bg1"/>
              </a:solidFill>
              <a:latin typeface="+mj-lt"/>
              <a:ea typeface="Calibri"/>
              <a:cs typeface="Calibri"/>
            </a:endParaRPr>
          </a:p>
        </p:txBody>
      </p:sp>
    </p:spTree>
    <p:extLst>
      <p:ext uri="{BB962C8B-B14F-4D97-AF65-F5344CB8AC3E}">
        <p14:creationId xmlns:p14="http://schemas.microsoft.com/office/powerpoint/2010/main" val="422434379"/>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SharedWithUsers xmlns="5ab83896-aab5-4bd0-8483-2509975cde97">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3D6ACD-958A-4904-BA90-DC5719991243}">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3E042E-077D-4CFF-BC19-C6A148006A3D}">
  <ds:schemaRefs>
    <ds:schemaRef ds:uri="4eda033e-a47d-4c30-b1aa-2ec495e3f466"/>
    <ds:schemaRef ds:uri="5ab83896-aab5-4bd0-8483-2509975cde9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05D868-70CD-4FAA-824B-931A9495F4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2875</Words>
  <Application>Microsoft Office PowerPoint</Application>
  <PresentationFormat>Widescreen</PresentationFormat>
  <Paragraphs>422</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Courier New</vt:lpstr>
      <vt:lpstr>Garamond</vt:lpstr>
      <vt:lpstr>Webdings,Sans-Serif</vt:lpstr>
      <vt:lpstr>Title</vt:lpstr>
      <vt:lpstr>CAPE HATTERAS ECOLOGICAL CONSERVATION</vt:lpstr>
      <vt:lpstr>STUDY AREA</vt:lpstr>
      <vt:lpstr>PROJECT PARTNERS</vt:lpstr>
      <vt:lpstr>COMMUNITY CONCERNS</vt:lpstr>
      <vt:lpstr>PROJECT OBJECTIVES</vt:lpstr>
      <vt:lpstr>NASA EARTH OBSERVATIONS</vt:lpstr>
      <vt:lpstr>METHODOLOGY</vt:lpstr>
      <vt:lpstr>RESULTS – 10-YEAR SHORELINE CHANGE</vt:lpstr>
      <vt:lpstr>RESULTS – SEASONAL OSCILLATION </vt:lpstr>
      <vt:lpstr>RESULTS – RODANTHE SEASONAL OSCILLATION </vt:lpstr>
      <vt:lpstr>RESULTS – AVON SEASONAL OSCILLATION </vt:lpstr>
      <vt:lpstr>RESULTS – BUXTON SEASONAL OSCILLATION</vt:lpstr>
      <vt:lpstr>RESULTS – BUXTON SEASONAL OSCILLATION</vt:lpstr>
      <vt:lpstr>RESULTS – HURRICANE DORIAN</vt:lpstr>
      <vt:lpstr>ERRORS AND UNCERTAINTIES </vt:lpstr>
      <vt:lpstr>CONCLUSIONS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69</cp:revision>
  <dcterms:created xsi:type="dcterms:W3CDTF">2023-10-31T16:04:03Z</dcterms:created>
  <dcterms:modified xsi:type="dcterms:W3CDTF">2024-03-20T14:55:31Z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Order">
    <vt:lpwstr>46000.0000000000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