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19" r:id="rId5"/>
  </p:sldMasterIdLst>
  <p:notesMasterIdLst>
    <p:notesMasterId r:id="rId27"/>
  </p:notesMasterIdLst>
  <p:sldIdLst>
    <p:sldId id="322" r:id="rId6"/>
    <p:sldId id="331" r:id="rId7"/>
    <p:sldId id="332" r:id="rId8"/>
    <p:sldId id="326" r:id="rId9"/>
    <p:sldId id="349" r:id="rId10"/>
    <p:sldId id="316" r:id="rId11"/>
    <p:sldId id="328" r:id="rId12"/>
    <p:sldId id="351" r:id="rId13"/>
    <p:sldId id="357" r:id="rId14"/>
    <p:sldId id="265" r:id="rId15"/>
    <p:sldId id="350" r:id="rId16"/>
    <p:sldId id="268" r:id="rId17"/>
    <p:sldId id="360" r:id="rId18"/>
    <p:sldId id="270" r:id="rId19"/>
    <p:sldId id="361" r:id="rId20"/>
    <p:sldId id="355" r:id="rId21"/>
    <p:sldId id="313" r:id="rId22"/>
    <p:sldId id="359" r:id="rId23"/>
    <p:sldId id="336" r:id="rId24"/>
    <p:sldId id="333" r:id="rId25"/>
    <p:sldId id="308" r:id="rId26"/>
  </p:sldIdLst>
  <p:sldSz cx="12192000" cy="6858000"/>
  <p:notesSz cx="6858000" cy="167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69C91B-7B41-4811-8587-C0E1785C1DAA}">
          <p14:sldIdLst>
            <p14:sldId id="322"/>
            <p14:sldId id="331"/>
            <p14:sldId id="332"/>
            <p14:sldId id="326"/>
          </p14:sldIdLst>
        </p14:section>
        <p14:section name="Untitled Section" id="{FAB6451C-D1A3-40D7-B502-B0929829B5EF}">
          <p14:sldIdLst>
            <p14:sldId id="349"/>
            <p14:sldId id="316"/>
            <p14:sldId id="328"/>
            <p14:sldId id="351"/>
            <p14:sldId id="357"/>
            <p14:sldId id="265"/>
            <p14:sldId id="350"/>
            <p14:sldId id="268"/>
            <p14:sldId id="360"/>
            <p14:sldId id="270"/>
            <p14:sldId id="361"/>
            <p14:sldId id="355"/>
            <p14:sldId id="313"/>
            <p14:sldId id="359"/>
            <p14:sldId id="336"/>
            <p14:sldId id="333"/>
            <p14:sldId id="3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a, Gina R. (ARC-SGE)[SSAI DEVELOP]" initials="CGR(D" lastIdx="15" clrIdx="0">
    <p:extLst>
      <p:ext uri="{19B8F6BF-5375-455C-9EA6-DF929625EA0E}">
        <p15:presenceInfo xmlns:p15="http://schemas.microsoft.com/office/powerpoint/2012/main" userId="S::gcova@ndc.nasa.gov::8aa20fc5-df01-4b5e-a3be-2c81c35c02c2" providerId="AD"/>
      </p:ext>
    </p:extLst>
  </p:cmAuthor>
  <p:cmAuthor id="2" name="Zachary Bengtsson" initials="ZB" lastIdx="14" clrIdx="1">
    <p:extLst>
      <p:ext uri="{19B8F6BF-5375-455C-9EA6-DF929625EA0E}">
        <p15:presenceInfo xmlns:p15="http://schemas.microsoft.com/office/powerpoint/2012/main" userId="aeeb08e5e1ff0e88" providerId="Windows Live"/>
      </p:ext>
    </p:extLst>
  </p:cmAuthor>
  <p:cmAuthor id="3" name="Shelby Ingram" initials="SI" lastIdx="10" clrIdx="2">
    <p:extLst>
      <p:ext uri="{19B8F6BF-5375-455C-9EA6-DF929625EA0E}">
        <p15:presenceInfo xmlns:p15="http://schemas.microsoft.com/office/powerpoint/2012/main" userId="S::singram2@alumni.unca.edu::8bee7dc8-b439-4079-b22d-2e408aac4a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C55A11"/>
    <a:srgbClr val="000000"/>
    <a:srgbClr val="5B9BD5"/>
    <a:srgbClr val="002060"/>
    <a:srgbClr val="379CC4"/>
    <a:srgbClr val="7EB761"/>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91"/>
    <p:restoredTop sz="78221" autoAdjust="0"/>
  </p:normalViewPr>
  <p:slideViewPr>
    <p:cSldViewPr snapToGrid="0">
      <p:cViewPr varScale="1">
        <p:scale>
          <a:sx n="65" d="100"/>
          <a:sy n="65" d="100"/>
        </p:scale>
        <p:origin x="1099"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hotos/logicalrealist/4988759437/in/photolist-8AQGnK-JVDVzE-74BeDU-MGmhtA-NwoYMB-JVDR7G-8AQGHa-MGMYfM-MGm8jy-aytuYo-8ATMfE-MGmn3L-NtRSBL-NAZHnu-SFkRFp-MQ9eWP-HdcMVD-2gLJ5qZ-MGbefF-Zn8tVC-8ATHJJ-LQtj3c-LCLmHo-MGmjGo-8za7cR-MGmfqh-Nwp4WV-MGmevw-ayqPmn-MGmow7-8ATMQ1-LSEvpY-MGm9UN-KPcjQ9-8AQEMa-owWXLA-NtRQUh-2gLHh6D-ME56Q3-Mo6GRs-Nwp8uM-K2UAzw-NtRUGN-SCCUHb-K5Rizt-NAZP9E-NAZTey-LyKMpD-fc2SVP-J98Qd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rcc.dri.edu/narratives/WASHINGTON.ht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landscope.org/washington/natural_geography/ecoregions/east_cascades/vegetation/"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ncwashington.tandemvault.com/assets/28480621?lightbox_id=15204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lickr.com/photos/logicalrealist/4988759437/in/photolist-8AQGnK-JVDVzE-74BeDU-MGmhtA-NwoYMB-JVDR7G-8AQGHa-MGMYfM-MGm8jy-aytuYo-8ATMfE-MGmn3L-NtRSBL-NAZHnu-SFkRFp-MQ9eWP-HdcMVD-2gLJ5qZ-MGbefF-Zn8tVC-8ATHJJ-LQtj3c-LCLmHo-MGmjGo-8za7cR-MGmfqh-Nwp4WV-MGmevw-ayqPmn-MGmow7-8ATMQ1-LSEvpY-MGm9UN-KPcjQ9-8AQEMa-owWXLA-NtRQUh-2gLHh6D-ME56Q3-Mo6GRs-Nwp8uM-K2UAzw-NtRUGN-SCCUHb-K5Rizt-NAZP9E-NAZTey-LyKMpD-fc2SVP-J98Qdv/"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ncwashington.tandemvault.com/assets/87698454"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pixabay.com/photos/storm-lightning-night-sky-thunder-3508531/" TargetMode="External"/><Relationship Id="rId5" Type="http://schemas.openxmlformats.org/officeDocument/2006/relationships/hyperlink" Target="https://www.fs.usda.gov/Internet/FSE_DOCUMENTS/fseprd611322.pdf" TargetMode="External"/><Relationship Id="rId4" Type="http://schemas.openxmlformats.org/officeDocument/2006/relationships/hyperlink" Target="https://www.yakimaherald.com/news/local/jolly-mountain-fire-threatens-homes-unhealthy-levels-of-smoke-hit/article_18b774b2-8ff9-11e7-b9a3-37d1ebacbc8d.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logicalrealist/4988759437/in/photolist-8AQGnK-JVDVzE-74BeDU-MGmhtA-NwoYMB-JVDR7G-8AQGHa-MGMYfM-MGm8jy-aytuYo-8ATMfE-MGmn3L-NtRSBL-NAZHnu-SFkRFp-MQ9eWP-HdcMVD-2gLJ5qZ-MGbefF-Zn8tVC-8ATHJJ-LQtj3c-LCLmHo-MGmjGo-8za7cR-MGmfqh-Nwp4WV-MGmevw-ayqPmn-MGmow7-8ATMQ1-LSEvpY-MGm9UN-KPcjQ9-8AQEMa-owWXLA-NtRQUh-2gLHh6D-ME56Q3-Mo6GRs-Nwp8uM-K2UAzw-NtRUGN-SCCUHb-K5Rizt-NAZP9E-NAZTey-LyKMpD-fc2SVP-J98Qdv/"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rcc.dri.edu/narratives/WASHINGTON.htm" TargetMode="External"/><Relationship Id="rId5" Type="http://schemas.openxmlformats.org/officeDocument/2006/relationships/hyperlink" Target="http://geo.wa.gov/datasets/wadnr::washington-large-fires-1973-2018" TargetMode="External"/><Relationship Id="rId4" Type="http://schemas.openxmlformats.org/officeDocument/2006/relationships/hyperlink" Target="https://www.fs.fed.us/pnw/pubs/pnw_gtr881.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ncwashington.tandemvault.com/assets/3957186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Hello! We are the Eastern Washington Disasters team and we are excited to share our 10 week-long research project where we use NASA Earth Observations to look at lightning-ignited wildfires in Eastern Washington. </a:t>
            </a:r>
            <a:endParaRPr lang="en-US" b="0" dirty="0">
              <a:effectLst/>
            </a:endParaRPr>
          </a:p>
          <a:p>
            <a:pPr rtl="0"/>
            <a:r>
              <a:rPr lang="en-US" sz="1200" b="0" i="0" u="none" strike="noStrike" kern="1200" dirty="0">
                <a:solidFill>
                  <a:schemeClr val="tx1"/>
                </a:solidFill>
                <a:effectLst/>
                <a:latin typeface="+mn-lt"/>
                <a:ea typeface="+mn-ea"/>
                <a:cs typeface="+mn-cs"/>
              </a:rPr>
              <a:t>(Short Introductions)</a:t>
            </a:r>
            <a:endParaRPr lang="en-US" b="0" dirty="0">
              <a:effectLst/>
            </a:endParaRPr>
          </a:p>
          <a:p>
            <a:pPr rtl="0"/>
            <a:r>
              <a:rPr lang="en-US" sz="1200" b="0" i="0" u="none" strike="noStrike" kern="1200" dirty="0">
                <a:solidFill>
                  <a:schemeClr val="tx1"/>
                </a:solidFill>
                <a:effectLst/>
                <a:latin typeface="+mn-lt"/>
                <a:ea typeface="+mn-ea"/>
                <a:cs typeface="+mn-cs"/>
              </a:rPr>
              <a:t>I am Ani Matevosian...</a:t>
            </a:r>
            <a:endParaRPr lang="en-US" b="0" dirty="0">
              <a:effectLst/>
            </a:endParaRPr>
          </a:p>
          <a:p>
            <a:pPr rtl="0"/>
            <a:r>
              <a:rPr lang="en-US" sz="1200" b="0" i="0" u="none" strike="noStrike" kern="1200" dirty="0">
                <a:solidFill>
                  <a:schemeClr val="tx1"/>
                </a:solidFill>
                <a:effectLst/>
                <a:latin typeface="+mn-lt"/>
                <a:ea typeface="+mn-ea"/>
                <a:cs typeface="+mn-cs"/>
              </a:rPr>
              <a:t>I am Amelia </a:t>
            </a:r>
            <a:r>
              <a:rPr lang="en-US" sz="1200" b="0" i="0" u="none" strike="noStrike" kern="1200" dirty="0" err="1">
                <a:solidFill>
                  <a:schemeClr val="tx1"/>
                </a:solidFill>
                <a:effectLst/>
                <a:latin typeface="+mn-lt"/>
                <a:ea typeface="+mn-ea"/>
                <a:cs typeface="+mn-cs"/>
              </a:rPr>
              <a:t>Zaino</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I am Amy Kennedy...</a:t>
            </a:r>
            <a:endParaRPr lang="en-US" b="0" dirty="0">
              <a:effectLst/>
            </a:endParaRPr>
          </a:p>
          <a:p>
            <a:pPr rtl="0"/>
            <a:r>
              <a:rPr lang="en-US" sz="1200" b="0" i="0" u="none" strike="noStrike" kern="1200" dirty="0">
                <a:solidFill>
                  <a:schemeClr val="tx1"/>
                </a:solidFill>
                <a:effectLst/>
                <a:latin typeface="+mn-lt"/>
                <a:ea typeface="+mn-ea"/>
                <a:cs typeface="+mn-cs"/>
              </a:rPr>
              <a:t>I am Evan </a:t>
            </a:r>
            <a:r>
              <a:rPr lang="en-US" sz="1200" b="0" i="0" u="none" strike="noStrike" kern="1200" dirty="0" err="1">
                <a:solidFill>
                  <a:schemeClr val="tx1"/>
                </a:solidFill>
                <a:effectLst/>
                <a:latin typeface="+mn-lt"/>
                <a:ea typeface="+mn-ea"/>
                <a:cs typeface="+mn-cs"/>
              </a:rPr>
              <a:t>Bradish</a:t>
            </a:r>
            <a:r>
              <a:rPr lang="en-US" sz="1200" b="0" i="0" u="none" strike="noStrike" kern="1200" dirty="0">
                <a:solidFill>
                  <a:schemeClr val="tx1"/>
                </a:solidFill>
                <a:effectLst/>
                <a:latin typeface="+mn-lt"/>
                <a:ea typeface="+mn-ea"/>
                <a:cs typeface="+mn-cs"/>
              </a:rPr>
              <a: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42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downloaded a historical “Large fire” (fires over 100 acres) record from the Washington Department of Natural Resources Geospatial Open Data Portal. Validated the data with Terra and Aqua MODIS Burned Area Product (?). Once we brought this data into </a:t>
            </a:r>
            <a:r>
              <a:rPr lang="en-US" dirty="0" err="1"/>
              <a:t>ArcPro</a:t>
            </a:r>
            <a:r>
              <a:rPr lang="en-US" dirty="0"/>
              <a:t> and intersected it with our fishnet, we had a new layer showing where the large fires overlapped with the fishnet grid. We created a new field within that layer's attribute table and calculated the area of each cell, naming it "</a:t>
            </a:r>
            <a:r>
              <a:rPr lang="en-US" dirty="0" err="1"/>
              <a:t>BurnedArea</a:t>
            </a:r>
            <a:r>
              <a:rPr lang="en-US" dirty="0"/>
              <a:t>". We then joined this back to the original fishnet, in which we had created a field that displayed the original fishnet cell area (25 </a:t>
            </a:r>
            <a:r>
              <a:rPr lang="en-US" dirty="0" err="1"/>
              <a:t>sq</a:t>
            </a:r>
            <a:r>
              <a:rPr lang="en-US" dirty="0"/>
              <a:t> km), which we named "</a:t>
            </a:r>
            <a:r>
              <a:rPr lang="en-US" dirty="0" err="1"/>
              <a:t>CellArea</a:t>
            </a:r>
            <a:r>
              <a:rPr lang="en-US" dirty="0"/>
              <a:t>". Once joined with the intersect layer, the attribute table contained both the </a:t>
            </a:r>
            <a:r>
              <a:rPr lang="en-US" dirty="0" err="1"/>
              <a:t>BurnedArea</a:t>
            </a:r>
            <a:r>
              <a:rPr lang="en-US" dirty="0"/>
              <a:t> and </a:t>
            </a:r>
            <a:r>
              <a:rPr lang="en-US" dirty="0" err="1"/>
              <a:t>CellArea</a:t>
            </a:r>
            <a:r>
              <a:rPr lang="en-US" dirty="0"/>
              <a:t> fields. We added a new field titled "Percent Burned" and used calculate geometry to divide the </a:t>
            </a:r>
            <a:r>
              <a:rPr lang="en-US" dirty="0" err="1"/>
              <a:t>BurnedArea</a:t>
            </a:r>
            <a:r>
              <a:rPr lang="en-US" dirty="0"/>
              <a:t> by the </a:t>
            </a:r>
            <a:r>
              <a:rPr lang="en-US" dirty="0" err="1"/>
              <a:t>CellArea</a:t>
            </a:r>
            <a:r>
              <a:rPr lang="en-US" dirty="0"/>
              <a:t>. This new field showed the percentage of area within each fishnet cell that has been burned between 1985 and 2018.</a:t>
            </a:r>
          </a:p>
          <a:p>
            <a:endParaRPr lang="en-US" dirty="0"/>
          </a:p>
          <a:p>
            <a:pPr marL="0" lvl="0" indent="0" algn="l" rtl="0">
              <a:spcBef>
                <a:spcPts val="0"/>
              </a:spcBef>
              <a:spcAft>
                <a:spcPts val="0"/>
              </a:spcAft>
              <a:buNone/>
            </a:pPr>
            <a:r>
              <a:rPr lang="en-US" dirty="0"/>
              <a:t>-------------------------Image Information Below-------------------------</a:t>
            </a:r>
            <a:endParaRPr dirty="0"/>
          </a:p>
          <a:p>
            <a:pPr marL="0" lvl="0" indent="0" algn="l" rtl="0">
              <a:spcBef>
                <a:spcPts val="0"/>
              </a:spcBef>
              <a:spcAft>
                <a:spcPts val="0"/>
              </a:spcAft>
              <a:buNone/>
            </a:pPr>
            <a:r>
              <a:rPr lang="en-US" dirty="0"/>
              <a:t>Image Credit: Evan </a:t>
            </a:r>
            <a:r>
              <a:rPr lang="en-US" dirty="0" err="1"/>
              <a:t>Bradish</a:t>
            </a:r>
            <a:r>
              <a:rPr lang="en-US" dirty="0"/>
              <a:t>, </a:t>
            </a:r>
            <a:r>
              <a:rPr lang="en-US" dirty="0" err="1"/>
              <a:t>DEVELOPer</a:t>
            </a:r>
            <a:endParaRPr dirty="0"/>
          </a:p>
          <a:p>
            <a:pPr marL="0" lvl="0" indent="0" algn="l" rtl="0">
              <a:spcBef>
                <a:spcPts val="0"/>
              </a:spcBef>
              <a:spcAft>
                <a:spcPts val="0"/>
              </a:spcAft>
              <a:buNone/>
            </a:pPr>
            <a:r>
              <a:rPr lang="en-US" dirty="0"/>
              <a:t>*This is a placeholder image with just one day of data. We may change it later</a:t>
            </a:r>
            <a:endParaRPr dirty="0"/>
          </a:p>
          <a:p>
            <a:pPr marL="0" lvl="0" indent="0" algn="l" rtl="0">
              <a:spcBef>
                <a:spcPts val="0"/>
              </a:spcBef>
              <a:spcAft>
                <a:spcPts val="0"/>
              </a:spcAft>
              <a:buNone/>
            </a:pPr>
            <a:endParaRPr lang="en-US" dirty="0">
              <a:cs typeface="Calibri" panose="020F0502020204030204"/>
            </a:endParaRPr>
          </a:p>
          <a:p>
            <a:pPr marL="0" lvl="0" indent="0" algn="l" rtl="0">
              <a:spcBef>
                <a:spcPts val="0"/>
              </a:spcBef>
              <a:spcAft>
                <a:spcPts val="0"/>
              </a:spcAft>
              <a:buNone/>
            </a:pPr>
            <a:endParaRPr lang="en-US" sz="900" dirty="0">
              <a:solidFill>
                <a:srgbClr val="3F3F3F"/>
              </a:solidFill>
              <a:latin typeface="Calibri" panose="020F0502020204030204"/>
              <a:ea typeface="Century Gothic"/>
              <a:cs typeface="Calibri" panose="020F0502020204030204"/>
            </a:endParaRPr>
          </a:p>
          <a:p>
            <a:pPr marL="0" lvl="0" indent="0" algn="l" rtl="0">
              <a:spcBef>
                <a:spcPts val="0"/>
              </a:spcBef>
              <a:spcAft>
                <a:spcPts val="0"/>
              </a:spcAft>
              <a:buNone/>
            </a:pPr>
            <a:endParaRPr lang="en-US" dirty="0">
              <a:solidFill>
                <a:srgbClr val="000000"/>
              </a:solidFill>
              <a:cs typeface="Calibri" panose="020F0502020204030204"/>
            </a:endParaRPr>
          </a:p>
        </p:txBody>
      </p:sp>
      <p:sp>
        <p:nvSpPr>
          <p:cNvPr id="245" name="Google Shape;2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entury Gothic"/>
              <a:buNone/>
            </a:pPr>
            <a:r>
              <a:rPr lang="en-US" sz="1200" dirty="0">
                <a:solidFill>
                  <a:srgbClr val="3F3F3F"/>
                </a:solidFill>
                <a:latin typeface="Century Gothic"/>
                <a:ea typeface="Century Gothic"/>
                <a:cs typeface="Century Gothic"/>
                <a:sym typeface="Century Gothic"/>
              </a:rPr>
              <a:t>Bulk download LIS data from the Global Hydrology Resource Center (GHRC) Distributed Active Archive Center (DAAC). We utilized Python to c</a:t>
            </a:r>
            <a:r>
              <a:rPr lang="en-US" dirty="0">
                <a:solidFill>
                  <a:srgbClr val="3F3F3F"/>
                </a:solidFill>
                <a:latin typeface="Century Gothic"/>
                <a:ea typeface="Century Gothic"/>
                <a:cs typeface="Century Gothic"/>
                <a:sym typeface="Century Gothic"/>
              </a:rPr>
              <a:t>onvert these </a:t>
            </a:r>
            <a:r>
              <a:rPr lang="en-US" dirty="0" err="1">
                <a:solidFill>
                  <a:srgbClr val="3F3F3F"/>
                </a:solidFill>
                <a:latin typeface="Century Gothic"/>
                <a:ea typeface="Century Gothic"/>
                <a:cs typeface="Century Gothic"/>
                <a:sym typeface="Century Gothic"/>
              </a:rPr>
              <a:t>netcdf</a:t>
            </a:r>
            <a:r>
              <a:rPr lang="en-US" dirty="0">
                <a:solidFill>
                  <a:srgbClr val="3F3F3F"/>
                </a:solidFill>
                <a:latin typeface="Century Gothic"/>
                <a:ea typeface="Century Gothic"/>
                <a:cs typeface="Century Gothic"/>
                <a:sym typeface="Century Gothic"/>
              </a:rPr>
              <a:t> files into CSV format. We followed the same fishnet methodology as described for the Fire Data Layer. So, we imported and projected the lightning points by their coordinate locations in </a:t>
            </a:r>
            <a:r>
              <a:rPr lang="en-US" dirty="0" err="1">
                <a:solidFill>
                  <a:srgbClr val="3F3F3F"/>
                </a:solidFill>
                <a:latin typeface="Century Gothic"/>
                <a:ea typeface="Century Gothic"/>
                <a:cs typeface="Century Gothic"/>
                <a:sym typeface="Century Gothic"/>
              </a:rPr>
              <a:t>ArcPro</a:t>
            </a:r>
            <a:r>
              <a:rPr lang="en-US" dirty="0">
                <a:solidFill>
                  <a:srgbClr val="3F3F3F"/>
                </a:solidFill>
                <a:latin typeface="Century Gothic"/>
                <a:ea typeface="Century Gothic"/>
                <a:cs typeface="Century Gothic"/>
                <a:sym typeface="Century Gothic"/>
              </a:rPr>
              <a:t> and intersected the lightning data layer with the fishnet. We calculated the sum of the count of lightning points in each fishnet cell, then divided the data by their percentiles using Excel. The attribute table was imported back into </a:t>
            </a:r>
            <a:r>
              <a:rPr lang="en-US" dirty="0" err="1">
                <a:solidFill>
                  <a:srgbClr val="3F3F3F"/>
                </a:solidFill>
                <a:latin typeface="Century Gothic"/>
                <a:ea typeface="Century Gothic"/>
                <a:cs typeface="Century Gothic"/>
                <a:sym typeface="Century Gothic"/>
              </a:rPr>
              <a:t>ArcPro</a:t>
            </a:r>
            <a:r>
              <a:rPr lang="en-US" dirty="0">
                <a:solidFill>
                  <a:srgbClr val="3F3F3F"/>
                </a:solidFill>
                <a:latin typeface="Century Gothic"/>
                <a:ea typeface="Century Gothic"/>
                <a:cs typeface="Century Gothic"/>
                <a:sym typeface="Century Gothic"/>
              </a:rPr>
              <a:t> and symbology was changed to display percentiles.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-------------------------Image Information Below-------------------------</a:t>
            </a:r>
            <a:endParaRPr dirty="0"/>
          </a:p>
          <a:p>
            <a:pPr marL="0" lvl="0" indent="0" algn="l" rtl="0">
              <a:spcBef>
                <a:spcPts val="0"/>
              </a:spcBef>
              <a:spcAft>
                <a:spcPts val="0"/>
              </a:spcAft>
              <a:buNone/>
            </a:pPr>
            <a:r>
              <a:rPr lang="en-US" dirty="0"/>
              <a:t>Image Credit: Amy Kennedy, </a:t>
            </a:r>
            <a:r>
              <a:rPr lang="en-US" dirty="0" err="1"/>
              <a:t>DEVELOPer</a:t>
            </a:r>
            <a:endParaRPr dirty="0"/>
          </a:p>
          <a:p>
            <a:pPr marL="0" lvl="0" indent="0" algn="l" rtl="0">
              <a:spcBef>
                <a:spcPts val="0"/>
              </a:spcBef>
              <a:spcAft>
                <a:spcPts val="0"/>
              </a:spcAft>
              <a:buNone/>
            </a:pPr>
            <a:r>
              <a:rPr lang="en-US" dirty="0"/>
              <a:t>*This is a placeholder image with just one day of data. We may change it later</a:t>
            </a:r>
            <a:endParaRPr dirty="0"/>
          </a:p>
        </p:txBody>
      </p:sp>
      <p:sp>
        <p:nvSpPr>
          <p:cNvPr id="292" name="Google Shape;29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entury Gothic"/>
              <a:buNone/>
            </a:pPr>
            <a:r>
              <a:rPr lang="en-US">
                <a:solidFill>
                  <a:srgbClr val="3F3F3F"/>
                </a:solidFill>
                <a:latin typeface="Century Gothic"/>
                <a:ea typeface="Century Gothic"/>
                <a:cs typeface="Century Gothic"/>
                <a:sym typeface="Century Gothic"/>
              </a:rPr>
              <a:t>Averaged vegetation water content for fire season (May-October) of 2017, 2018, and 2019 each. </a:t>
            </a:r>
            <a:r>
              <a:rPr lang="en-US"/>
              <a:t>SMAP/Sentinel soil moisture data was added to a mosaic dataset in ArcGIS pro to create coverage of Eastern Washington during fire seasons (May-October)  of 2017, 2018, and 2019. Soil moisture content and vegetation water content were measured against our fishnet grid.</a:t>
            </a:r>
          </a:p>
          <a:p>
            <a:pPr marL="0" marR="0" lvl="0" indent="0" algn="l" rtl="0">
              <a:lnSpc>
                <a:spcPct val="100000"/>
              </a:lnSpc>
              <a:spcBef>
                <a:spcPts val="0"/>
              </a:spcBef>
              <a:spcAft>
                <a:spcPts val="0"/>
              </a:spcAft>
              <a:buClr>
                <a:srgbClr val="3F3F3F"/>
              </a:buClr>
              <a:buSzPts val="1200"/>
              <a:buFont typeface="Century Gothic"/>
              <a:buNone/>
            </a:pPr>
            <a:endParaRPr lang="en-US"/>
          </a:p>
          <a:p>
            <a:pPr marL="0" marR="0" lvl="0" indent="0" algn="l" defTabSz="914400" rtl="0" eaLnBrk="1" fontAlgn="auto" latinLnBrk="0" hangingPunct="1">
              <a:lnSpc>
                <a:spcPct val="100000"/>
              </a:lnSpc>
              <a:spcBef>
                <a:spcPts val="0"/>
              </a:spcBef>
              <a:spcAft>
                <a:spcPts val="0"/>
              </a:spcAft>
              <a:buClr>
                <a:srgbClr val="3F3F3F"/>
              </a:buClr>
              <a:buSzPts val="1200"/>
              <a:buFont typeface="Century Gothic"/>
              <a:buNone/>
              <a:tabLst/>
              <a:defRPr/>
            </a:pPr>
            <a:r>
              <a:rPr lang="en-US"/>
              <a:t>NOTE:  the methodology is going to change – we will be using Normalized Difference Moisture Index from </a:t>
            </a:r>
            <a:r>
              <a:rPr lang="en-US" err="1"/>
              <a:t>Landsats</a:t>
            </a:r>
            <a:r>
              <a:rPr lang="en-US"/>
              <a:t> 5, 7 and 8 for vegetation moisture.</a:t>
            </a:r>
          </a:p>
          <a:p>
            <a:pPr marL="0" marR="0" lvl="0" indent="0" algn="l" rtl="0">
              <a:lnSpc>
                <a:spcPct val="100000"/>
              </a:lnSpc>
              <a:spcBef>
                <a:spcPts val="0"/>
              </a:spcBef>
              <a:spcAft>
                <a:spcPts val="0"/>
              </a:spcAft>
              <a:buClr>
                <a:srgbClr val="3F3F3F"/>
              </a:buClr>
              <a:buSzPts val="1200"/>
              <a:buFont typeface="Century Gothic"/>
              <a:buNone/>
            </a:pPr>
            <a:endParaRPr lang="en-US"/>
          </a:p>
          <a:p>
            <a:pPr marL="0" marR="0" lvl="0" indent="0" algn="l" rtl="0">
              <a:lnSpc>
                <a:spcPct val="100000"/>
              </a:lnSpc>
              <a:spcBef>
                <a:spcPts val="0"/>
              </a:spcBef>
              <a:spcAft>
                <a:spcPts val="0"/>
              </a:spcAft>
              <a:buClr>
                <a:srgbClr val="3F3F3F"/>
              </a:buClr>
              <a:buSzPts val="1200"/>
              <a:buFont typeface="Century Gothic"/>
              <a:buNone/>
            </a:pPr>
            <a:endParaRPr lang="en-US">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lang="en-US"/>
          </a:p>
          <a:p>
            <a:pPr marL="0" lvl="0" indent="0" algn="l" rtl="0">
              <a:spcBef>
                <a:spcPts val="0"/>
              </a:spcBef>
              <a:spcAft>
                <a:spcPts val="0"/>
              </a:spcAft>
              <a:buNone/>
            </a:pPr>
            <a:r>
              <a:rPr lang="en-US"/>
              <a:t>-------------------------Image Information Below-------------------------</a:t>
            </a:r>
            <a:endParaRPr/>
          </a:p>
          <a:p>
            <a:pPr marL="0" lvl="0" indent="0" algn="l" rtl="0">
              <a:spcBef>
                <a:spcPts val="0"/>
              </a:spcBef>
              <a:spcAft>
                <a:spcPts val="0"/>
              </a:spcAft>
              <a:buNone/>
            </a:pPr>
            <a:r>
              <a:rPr lang="en-US"/>
              <a:t>Image Credit: Amelia Zaino, </a:t>
            </a:r>
            <a:r>
              <a:rPr lang="en-US" err="1"/>
              <a:t>DEVELOPer</a:t>
            </a:r>
            <a:endParaRPr/>
          </a:p>
        </p:txBody>
      </p:sp>
      <p:sp>
        <p:nvSpPr>
          <p:cNvPr id="318" name="Google Shape;31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Burn Climatology: 0-3 where 3 is highest fire exposure/burn history, aka “greatest risk”</a:t>
            </a:r>
          </a:p>
          <a:p>
            <a:r>
              <a:rPr lang="en-US" dirty="0"/>
              <a:t>Lightning Exposure Climatology: </a:t>
            </a:r>
          </a:p>
          <a:p>
            <a:r>
              <a:rPr lang="en-US" dirty="0"/>
              <a:t>Moisture Climatology: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37902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plan to put a map containing yearly composites of DNR, SMAP, and LIS fishnets for 2001-2019)</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Shown here is the Final Composite Climatology Map for the years of 2001-2019. This will show areas of relative increased risk of lightning-ignited wildfires given drier soil conditions, high lightning exposure/count, and an established history of being burned.</a:t>
            </a:r>
            <a:endParaRPr dirty="0"/>
          </a:p>
        </p:txBody>
      </p:sp>
      <p:sp>
        <p:nvSpPr>
          <p:cNvPr id="362" name="Google Shape;3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plan to put a map containing yearly composites of DNR, SMAP, and LIS fishnets for 2001-2019)</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Shown here is the Final Composite Climatology Map for the years of 2001-2019. This will show areas of relative increased risk of lightning-ignited wildfires given drier soil conditions, high lightning exposure/count, and an established history of being burned.</a:t>
            </a:r>
            <a:endParaRPr dirty="0"/>
          </a:p>
        </p:txBody>
      </p:sp>
      <p:sp>
        <p:nvSpPr>
          <p:cNvPr id="362" name="Google Shape;3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1868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filled in*</a:t>
            </a:r>
          </a:p>
          <a:p>
            <a:r>
              <a:rPr lang="en-US" dirty="0"/>
              <a:t>Here we test for a statistical correlation between lightning and wildfires.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715187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an ArcGIS story map to communicate the results and present the background narrative of Eastern Washington. This was a result of collaboration with our partner at the TNC Washington Chapter, and is tailored to his community. This will serve as outreach material to engage and educate the community on lightning-ignited wildfire.</a:t>
            </a:r>
          </a:p>
          <a:p>
            <a:endParaRPr lang="en-US" dirty="0"/>
          </a:p>
          <a:p>
            <a:endParaRPr lang="en-US" dirty="0"/>
          </a:p>
          <a:p>
            <a:r>
              <a:rPr lang="en-US" dirty="0">
                <a:cs typeface="Calibri"/>
              </a:rPr>
              <a:t>-------------------------Image Information Below-------------------------</a:t>
            </a:r>
          </a:p>
          <a:p>
            <a:r>
              <a:rPr lang="en-US" dirty="0">
                <a:cs typeface="Calibri"/>
              </a:rPr>
              <a:t>Image Credit: Unknown, TNC Washington</a:t>
            </a:r>
          </a:p>
          <a:p>
            <a:r>
              <a:rPr lang="en-US" dirty="0">
                <a:cs typeface="Calibri"/>
              </a:rPr>
              <a:t>Image Source: </a:t>
            </a:r>
            <a:r>
              <a:rPr lang="en-US" dirty="0" err="1"/>
              <a:t>Powerpoint</a:t>
            </a:r>
            <a:r>
              <a:rPr lang="en-US" dirty="0"/>
              <a:t> Image Search</a:t>
            </a:r>
            <a:endParaRPr lang="en-US" dirty="0">
              <a:hlinkClick r:id="rId3"/>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3078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found that areas with more frequent incidences of lightning generally overlapped with cells that had historically burned more. This also overlapped with dried cells, which is something we would expect to see.</a:t>
            </a:r>
          </a:p>
          <a:p>
            <a:r>
              <a:rPr lang="en-US" dirty="0"/>
              <a:t>The highest index cells – areas with the most lightning, that had burned the most, were typically found in the northwest portion of our study area.</a:t>
            </a:r>
          </a:p>
          <a:p>
            <a:r>
              <a:rPr lang="en-US" dirty="0"/>
              <a:t>Finally, we conclude that vector fishnet layers, derived from raster EO data, are effective yet flexible ways of conducting vulnerability assessments, as additional data may be tied into the dataset in </a:t>
            </a:r>
            <a:r>
              <a:rPr lang="en-US"/>
              <a:t>the future.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26822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buClr>
                <a:srgbClr val="3E4268"/>
              </a:buClr>
              <a:buFont typeface="Webdings" panose="05030102010509060703" pitchFamily="18" charset="2"/>
              <a:buNone/>
            </a:pPr>
            <a:r>
              <a:rPr lang="en-US" dirty="0">
                <a:solidFill>
                  <a:schemeClr val="tx1">
                    <a:lumMod val="75000"/>
                    <a:lumOff val="25000"/>
                  </a:schemeClr>
                </a:solidFill>
                <a:latin typeface="Century Gothic" panose="020F0302020204030204"/>
              </a:rPr>
              <a:t>Some sources of errors and uncertainties include:</a:t>
            </a:r>
          </a:p>
          <a:p>
            <a:pPr>
              <a:lnSpc>
                <a:spcPct val="100000"/>
              </a:lnSpc>
              <a:spcBef>
                <a:spcPts val="0"/>
              </a:spcBef>
              <a:spcAft>
                <a:spcPts val="600"/>
              </a:spcAft>
              <a:buClr>
                <a:srgbClr val="3E4268"/>
              </a:buClr>
              <a:buFont typeface="Webdings" panose="05030102010509060703" pitchFamily="18" charset="2"/>
              <a:buNone/>
            </a:pPr>
            <a:r>
              <a:rPr lang="en-US" dirty="0">
                <a:solidFill>
                  <a:schemeClr val="tx1">
                    <a:lumMod val="75000"/>
                    <a:lumOff val="25000"/>
                  </a:schemeClr>
                </a:solidFill>
                <a:latin typeface="Century Gothic" panose="020F0302020204030204"/>
              </a:rPr>
              <a:t>	-Lightning-ignited wildfires are more complicated than the three variables we decided to look at (fire, lightning, soil moisture). There are many other factors at play</a:t>
            </a:r>
          </a:p>
          <a:p>
            <a:pPr>
              <a:lnSpc>
                <a:spcPct val="100000"/>
              </a:lnSpc>
              <a:spcBef>
                <a:spcPts val="0"/>
              </a:spcBef>
              <a:spcAft>
                <a:spcPts val="600"/>
              </a:spcAft>
              <a:buClr>
                <a:srgbClr val="3E4268"/>
              </a:buClr>
              <a:buFont typeface="Webdings" panose="05030102010509060703" pitchFamily="18" charset="2"/>
              <a:buNone/>
            </a:pPr>
            <a:r>
              <a:rPr lang="en-US" dirty="0">
                <a:solidFill>
                  <a:schemeClr val="tx1">
                    <a:lumMod val="75000"/>
                    <a:lumOff val="25000"/>
                  </a:schemeClr>
                </a:solidFill>
                <a:latin typeface="Century Gothic" panose="020F0302020204030204"/>
              </a:rPr>
              <a:t>	-From Piecing together data from different time periods (for example, the ISS LIS data only went as far back as 2017 so we couldn’t use as much lightning data as we wanted).</a:t>
            </a:r>
          </a:p>
          <a:p>
            <a:pPr>
              <a:lnSpc>
                <a:spcPct val="100000"/>
              </a:lnSpc>
              <a:spcBef>
                <a:spcPts val="0"/>
              </a:spcBef>
              <a:spcAft>
                <a:spcPts val="600"/>
              </a:spcAft>
              <a:buClr>
                <a:srgbClr val="3E4268"/>
              </a:buClr>
              <a:buFont typeface="Webdings" panose="05030102010509060703" pitchFamily="18" charset="2"/>
              <a:buNone/>
            </a:pPr>
            <a:r>
              <a:rPr lang="en-US" dirty="0">
                <a:solidFill>
                  <a:schemeClr val="tx1">
                    <a:lumMod val="75000"/>
                    <a:lumOff val="25000"/>
                  </a:schemeClr>
                </a:solidFill>
                <a:latin typeface="Century Gothic" panose="020F0302020204030204"/>
              </a:rPr>
              <a:t>	</a:t>
            </a: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33500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study area is east of the Cascade range in Washington State. We call this Eastern Washington. We decided to focus on case studies on Kittitas County and Yakima County in particular. Cle </a:t>
            </a:r>
            <a:r>
              <a:rPr lang="en-US" sz="1200" kern="1200" dirty="0" err="1">
                <a:solidFill>
                  <a:schemeClr val="tx1"/>
                </a:solidFill>
                <a:effectLst/>
                <a:latin typeface="+mn-lt"/>
                <a:ea typeface="+mn-ea"/>
                <a:cs typeface="+mn-cs"/>
              </a:rPr>
              <a:t>Elum</a:t>
            </a:r>
            <a:r>
              <a:rPr lang="en-US" sz="1200" kern="1200" dirty="0">
                <a:solidFill>
                  <a:schemeClr val="tx1"/>
                </a:solidFill>
                <a:effectLst/>
                <a:latin typeface="+mn-lt"/>
                <a:ea typeface="+mn-ea"/>
                <a:cs typeface="+mn-cs"/>
              </a:rPr>
              <a:t> is highlighted because the Nature Conservancy –Washington has its office located in the town. For context, Cle </a:t>
            </a:r>
            <a:r>
              <a:rPr lang="en-US" sz="1200" kern="1200" dirty="0" err="1">
                <a:solidFill>
                  <a:schemeClr val="tx1"/>
                </a:solidFill>
                <a:effectLst/>
                <a:latin typeface="+mn-lt"/>
                <a:ea typeface="+mn-ea"/>
                <a:cs typeface="+mn-cs"/>
              </a:rPr>
              <a:t>Elum</a:t>
            </a:r>
            <a:r>
              <a:rPr lang="en-US" sz="1200" kern="1200" dirty="0">
                <a:solidFill>
                  <a:schemeClr val="tx1"/>
                </a:solidFill>
                <a:effectLst/>
                <a:latin typeface="+mn-lt"/>
                <a:ea typeface="+mn-ea"/>
                <a:cs typeface="+mn-cs"/>
              </a:rPr>
              <a:t> is approximately 90 minutes by car from Seattle.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**edit text/bullets*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References ------------</a:t>
            </a:r>
          </a:p>
          <a:p>
            <a:r>
              <a:rPr lang="en-US" sz="1200" kern="1200" dirty="0">
                <a:solidFill>
                  <a:schemeClr val="tx1"/>
                </a:solidFill>
                <a:effectLst/>
                <a:latin typeface="+mn-lt"/>
                <a:ea typeface="+mn-ea"/>
                <a:cs typeface="+mn-cs"/>
              </a:rPr>
              <a:t>Directions source: Google. (n.d.) [Google Maps directions for driving from Seattle, Washington to Cle </a:t>
            </a:r>
            <a:r>
              <a:rPr lang="en-US" sz="1200" kern="1200" dirty="0" err="1">
                <a:solidFill>
                  <a:schemeClr val="tx1"/>
                </a:solidFill>
                <a:effectLst/>
                <a:latin typeface="+mn-lt"/>
                <a:ea typeface="+mn-ea"/>
                <a:cs typeface="+mn-cs"/>
              </a:rPr>
              <a:t>Elum</a:t>
            </a:r>
            <a:r>
              <a:rPr lang="en-US" sz="1200" kern="1200" dirty="0">
                <a:solidFill>
                  <a:schemeClr val="tx1"/>
                </a:solidFill>
                <a:effectLst/>
                <a:latin typeface="+mn-lt"/>
                <a:ea typeface="+mn-ea"/>
                <a:cs typeface="+mn-cs"/>
              </a:rPr>
              <a:t>, Washington]. Retrieved March 3, 2010, from https://</a:t>
            </a:r>
            <a:r>
              <a:rPr lang="en-US" sz="1200" kern="1200" dirty="0" err="1">
                <a:solidFill>
                  <a:schemeClr val="tx1"/>
                </a:solidFill>
                <a:effectLst/>
                <a:latin typeface="+mn-lt"/>
                <a:ea typeface="+mn-ea"/>
                <a:cs typeface="+mn-cs"/>
              </a:rPr>
              <a:t>goo.gl</a:t>
            </a:r>
            <a:r>
              <a:rPr lang="en-US" sz="1200" kern="1200" dirty="0">
                <a:solidFill>
                  <a:schemeClr val="tx1"/>
                </a:solidFill>
                <a:effectLst/>
                <a:latin typeface="+mn-lt"/>
                <a:ea typeface="+mn-ea"/>
                <a:cs typeface="+mn-cs"/>
              </a:rPr>
              <a:t>/maps/SsqEd4mPY7G6fcgm6.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Background map sources: ESRI, Airbus DS, USGS, NGA, NASA, CGIAR, N Robinson, NCEAS, NLS, OS, NMA, </a:t>
            </a:r>
            <a:r>
              <a:rPr lang="en-US" sz="1200" kern="1200" dirty="0" err="1">
                <a:solidFill>
                  <a:schemeClr val="tx1"/>
                </a:solidFill>
                <a:effectLst/>
                <a:latin typeface="+mn-lt"/>
                <a:ea typeface="+mn-ea"/>
                <a:cs typeface="+mn-cs"/>
              </a:rPr>
              <a:t>Geodatastyrelsen</a:t>
            </a:r>
            <a:r>
              <a:rPr lang="en-US" sz="1200" kern="1200" dirty="0">
                <a:solidFill>
                  <a:schemeClr val="tx1"/>
                </a:solidFill>
                <a:effectLst/>
                <a:latin typeface="+mn-lt"/>
                <a:ea typeface="+mn-ea"/>
                <a:cs typeface="+mn-cs"/>
              </a:rPr>
              <a:t>, Rijkswaterstaat, GSA, </a:t>
            </a:r>
            <a:r>
              <a:rPr lang="en-US" sz="1200" kern="1200" dirty="0" err="1">
                <a:solidFill>
                  <a:schemeClr val="tx1"/>
                </a:solidFill>
                <a:effectLst/>
                <a:latin typeface="+mn-lt"/>
                <a:ea typeface="+mn-ea"/>
                <a:cs typeface="+mn-cs"/>
              </a:rPr>
              <a:t>Geoland</a:t>
            </a:r>
            <a:r>
              <a:rPr lang="en-US" sz="1200" kern="1200" dirty="0">
                <a:solidFill>
                  <a:schemeClr val="tx1"/>
                </a:solidFill>
                <a:effectLst/>
                <a:latin typeface="+mn-lt"/>
                <a:ea typeface="+mn-ea"/>
                <a:cs typeface="+mn-cs"/>
              </a:rPr>
              <a:t>, FEMA, </a:t>
            </a:r>
            <a:r>
              <a:rPr lang="en-US" sz="1200" kern="1200" dirty="0" err="1">
                <a:solidFill>
                  <a:schemeClr val="tx1"/>
                </a:solidFill>
                <a:effectLst/>
                <a:latin typeface="+mn-lt"/>
                <a:ea typeface="+mn-ea"/>
                <a:cs typeface="+mn-cs"/>
              </a:rPr>
              <a:t>Intermap</a:t>
            </a:r>
            <a:r>
              <a:rPr lang="en-US" sz="1200" kern="1200" dirty="0">
                <a:solidFill>
                  <a:schemeClr val="tx1"/>
                </a:solidFill>
                <a:effectLst/>
                <a:latin typeface="+mn-lt"/>
                <a:ea typeface="+mn-ea"/>
                <a:cs typeface="+mn-cs"/>
              </a:rPr>
              <a:t> and the GIS user community</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Text 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Western Regional Climate Center. (2002, January 16). </a:t>
            </a:r>
            <a:r>
              <a:rPr lang="en-US" sz="1200" i="1" kern="1200" dirty="0">
                <a:solidFill>
                  <a:schemeClr val="tx1"/>
                </a:solidFill>
                <a:effectLst/>
                <a:latin typeface="+mn-lt"/>
                <a:ea typeface="+mn-ea"/>
                <a:cs typeface="+mn-cs"/>
              </a:rPr>
              <a:t>Climate of Washington. </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https://wrcc.dri.edu/narratives/WASHINGTON.htm</a:t>
            </a:r>
            <a:endParaRPr lang="en-US" sz="1200" kern="1200" dirty="0">
              <a:solidFill>
                <a:schemeClr val="tx1"/>
              </a:solidFill>
              <a:effectLst/>
              <a:latin typeface="+mn-lt"/>
              <a:ea typeface="+mn-ea"/>
              <a:cs typeface="+mn-cs"/>
            </a:endParaRP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Busby, Sebastian Upton, "Forest Structure, Composition, and Regeneration after High-Severity and Rapidly Repeated Wildfires in the Central Cascade Range" (2019). Dissertations and Theses. Paper 5127. 10.15760/etd.7006</a:t>
            </a:r>
          </a:p>
          <a:p>
            <a:endParaRPr lang="en-US" baseline="0" dirty="0"/>
          </a:p>
          <a:p>
            <a:r>
              <a:rPr lang="en-US" baseline="0" dirty="0" err="1"/>
              <a:t>LandScope</a:t>
            </a:r>
            <a:r>
              <a:rPr lang="en-US" baseline="0" dirty="0"/>
              <a:t> Washington. (2020, March 5).  </a:t>
            </a:r>
            <a:r>
              <a:rPr lang="en-US" i="1" baseline="0" dirty="0"/>
              <a:t>East Cascades Vegetation. </a:t>
            </a:r>
            <a:r>
              <a:rPr lang="en-US" i="0" baseline="0" dirty="0"/>
              <a:t>Land Scope America. </a:t>
            </a:r>
            <a:r>
              <a:rPr lang="en-US" dirty="0">
                <a:hlinkClick r:id="rId4"/>
              </a:rPr>
              <a:t>http://www.landscope.org/washington/natural_geography/ecoregions/east_cascades/vegetation/</a:t>
            </a:r>
            <a:endParaRPr lang="en-US" i="0" baseline="0"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828366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600"/>
              </a:spcAft>
              <a:buClr>
                <a:srgbClr val="3E4268"/>
              </a:buClr>
              <a:buFont typeface="Webdings" panose="05030102010509060703" pitchFamily="18" charset="2"/>
              <a:buNone/>
            </a:pPr>
            <a:r>
              <a:rPr lang="en-US" b="0" dirty="0"/>
              <a:t>Future studies could </a:t>
            </a:r>
            <a:r>
              <a:rPr lang="en-US" sz="1200" b="0" dirty="0">
                <a:solidFill>
                  <a:schemeClr val="tx1">
                    <a:lumMod val="75000"/>
                    <a:lumOff val="25000"/>
                  </a:schemeClr>
                </a:solidFill>
                <a:latin typeface="Century Gothic" panose="020F0302020204030204"/>
              </a:rPr>
              <a:t>explore the effects of wildfire smoke on the health and air quality of the region Incorporate more variables that influence likelihood of fire ignition by lightning (ladder fuel, topography, etc.), Extend the study period to account for more lightning data (for example), and Include </a:t>
            </a:r>
            <a:r>
              <a:rPr lang="en-US" sz="1200" dirty="0">
                <a:solidFill>
                  <a:schemeClr val="tx1">
                    <a:lumMod val="75000"/>
                    <a:lumOff val="25000"/>
                  </a:schemeClr>
                </a:solidFill>
                <a:latin typeface="Century Gothic" panose="020F0302020204030204"/>
              </a:rPr>
              <a:t>demographic data and proximity to populations (to enhance the risk analysis). We could also in the future incorporate in situ data on vegetation moisture or ground based lightning detection systems</a:t>
            </a:r>
            <a:endParaRPr lang="en-US" sz="1200" b="1" dirty="0">
              <a:solidFill>
                <a:schemeClr val="tx1">
                  <a:lumMod val="75000"/>
                  <a:lumOff val="25000"/>
                </a:schemeClr>
              </a:solidFill>
              <a:latin typeface="Century Gothic" panose="020F0302020204030204"/>
            </a:endParaRPr>
          </a:p>
          <a:p>
            <a:endParaRPr lang="en-US" dirty="0"/>
          </a:p>
          <a:p>
            <a:r>
              <a:rPr lang="en-US" dirty="0">
                <a:cs typeface="Calibri"/>
              </a:rPr>
              <a:t>-------------------------Image Information Below-------------------------</a:t>
            </a:r>
          </a:p>
          <a:p>
            <a:r>
              <a:rPr lang="en-US" dirty="0">
                <a:cs typeface="Calibri"/>
              </a:rPr>
              <a:t>Image Credit: John Marshall, TNC Washington</a:t>
            </a:r>
          </a:p>
          <a:p>
            <a:r>
              <a:rPr lang="en-US" dirty="0">
                <a:cs typeface="Calibri"/>
              </a:rPr>
              <a:t>Image Source: </a:t>
            </a:r>
            <a:r>
              <a:rPr lang="en-US" dirty="0">
                <a:hlinkClick r:id="rId3"/>
              </a:rPr>
              <a:t>https://tncwashington.tandemvault.com/assets/28480621?lightbox_id=152048</a:t>
            </a:r>
            <a:r>
              <a:rPr lang="en-US" dirty="0"/>
              <a:t> We have writ</a:t>
            </a:r>
            <a:r>
              <a:rPr lang="en-US" dirty="0">
                <a:hlinkClick r:id="rId4"/>
              </a:rPr>
              <a:t>t</a:t>
            </a:r>
            <a:r>
              <a:rPr lang="en-US" dirty="0"/>
              <a:t>en permission from the TNC to use these photos.</a:t>
            </a:r>
            <a:endParaRPr lang="en-US" dirty="0">
              <a:hlinkClick r:id="rId4"/>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560567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Clr>
                <a:schemeClr val="dk1"/>
              </a:buClr>
              <a:buSzPts val="1100"/>
              <a:buFont typeface="Arial"/>
              <a:buNone/>
            </a:pPr>
            <a:r>
              <a:rPr lang="en-US" dirty="0"/>
              <a:t>We would like to thank Brian </a:t>
            </a:r>
            <a:r>
              <a:rPr lang="en-US" dirty="0" err="1"/>
              <a:t>Straniti</a:t>
            </a:r>
            <a:r>
              <a:rPr lang="en-US" dirty="0"/>
              <a:t> of the Nature Conservancy for his collaboration throughout the project and our fellows Gina Cova and Zachary Bengtsson for their support and expertise. Thank you to everyone else throughout the various organizations who have helped us along the way.</a:t>
            </a:r>
          </a:p>
          <a:p>
            <a:pPr marL="0" lvl="0" indent="0" algn="l" rtl="0">
              <a:lnSpc>
                <a:spcPct val="115000"/>
              </a:lnSpc>
              <a:spcBef>
                <a:spcPts val="1200"/>
              </a:spcBef>
              <a:spcAft>
                <a:spcPts val="0"/>
              </a:spcAft>
              <a:buClr>
                <a:schemeClr val="dk1"/>
              </a:buClr>
              <a:buSzPts val="1100"/>
              <a:buFont typeface="Arial"/>
              <a:buNone/>
            </a:pPr>
            <a:r>
              <a:rPr lang="en-US" dirty="0"/>
              <a:t>This material contains modified Copernicus Sentinel data (2001-2017), processed by ESA.</a:t>
            </a:r>
          </a:p>
          <a:p>
            <a:pPr marL="0" lvl="0" indent="0" algn="l" rtl="0">
              <a:lnSpc>
                <a:spcPct val="115000"/>
              </a:lnSpc>
              <a:spcBef>
                <a:spcPts val="1200"/>
              </a:spcBef>
              <a:spcAft>
                <a:spcPts val="0"/>
              </a:spcAft>
              <a:buClr>
                <a:schemeClr val="dk1"/>
              </a:buClr>
              <a:buSzPts val="1100"/>
              <a:buFont typeface="Arial"/>
              <a:buNone/>
            </a:pPr>
            <a:r>
              <a:rPr lang="en-US" dirty="0"/>
              <a:t>Any opinions, findings, and conclusions or recommendations expressed in this material are those of the author(s) and do not necessarily reflect the views of the National Aeronautics and Space Administration.</a:t>
            </a:r>
          </a:p>
          <a:p>
            <a:pPr marL="0" lvl="0" indent="0" algn="l" rtl="0">
              <a:lnSpc>
                <a:spcPct val="115000"/>
              </a:lnSpc>
              <a:spcBef>
                <a:spcPts val="1200"/>
              </a:spcBef>
              <a:spcAft>
                <a:spcPts val="0"/>
              </a:spcAft>
              <a:buSzPts val="1100"/>
              <a:buNone/>
            </a:pPr>
            <a:r>
              <a:rPr lang="en-US" dirty="0"/>
              <a:t>This material is based upon work supported by NASA through contract NNL16AA05C.</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mentioned, our study area is Eastern Washington. Our Study Period is 2001-2019, because we wanted to look at overall trends in the 21</a:t>
            </a:r>
            <a:r>
              <a:rPr lang="en-US" baseline="30000" dirty="0"/>
              <a:t>st</a:t>
            </a:r>
            <a:r>
              <a:rPr lang="en-US" baseline="0" dirty="0"/>
              <a:t> century, and due to the availability of lightning data, fire data, and vegetation moisture data. Also, this period includes large lightning-caused wildfires, especially in 2017 and 2018. Major fires include 2017’s Jolly Mountain and 2018’s Crescent Mountain. </a:t>
            </a:r>
            <a:r>
              <a:rPr lang="en-US" i="1" baseline="0" dirty="0"/>
              <a:t>Jolly Mountain forced the evacuation of 150 homes in Cle </a:t>
            </a:r>
            <a:r>
              <a:rPr lang="en-US" i="1" baseline="0" dirty="0" err="1"/>
              <a:t>Elum</a:t>
            </a:r>
            <a:r>
              <a:rPr lang="en-US" i="1" baseline="0" dirty="0"/>
              <a:t> and raised concerns about air quality in the region. The 2018 Crescent Mountain fire burned 33% of the Twisp River watershed and also forced evacuations. (idk if this has a place here!!)</a:t>
            </a:r>
            <a:r>
              <a:rPr lang="en-US" i="1" dirty="0"/>
              <a:t> </a:t>
            </a:r>
          </a:p>
          <a:p>
            <a:endParaRPr lang="en-US" i="1" baseline="0" dirty="0"/>
          </a:p>
          <a:p>
            <a:r>
              <a:rPr lang="en-US" i="0" baseline="0" dirty="0"/>
              <a:t>Our study used NASA Earth observations to look at lightning, fire, and vegetation moisture data over the study area, emphasizing the areas of Kittitas and Yakima counties which our partner expressed interest in.</a:t>
            </a:r>
          </a:p>
          <a:p>
            <a:endParaRPr lang="en-US" i="1" baseline="0" dirty="0"/>
          </a:p>
          <a:p>
            <a:r>
              <a:rPr lang="en-US" baseline="0" dirty="0"/>
              <a:t>*minimize repetition from previous slide*</a:t>
            </a:r>
          </a:p>
          <a:p>
            <a:r>
              <a:rPr lang="en-US" baseline="0" dirty="0"/>
              <a:t>-------References -------------</a:t>
            </a:r>
            <a:endParaRPr lang="en-US" baseline="0" dirty="0">
              <a:cs typeface="Calibri"/>
            </a:endParaRPr>
          </a:p>
          <a:p>
            <a:r>
              <a:rPr lang="en-US" baseline="0" dirty="0"/>
              <a:t>Cle </a:t>
            </a:r>
            <a:r>
              <a:rPr lang="en-US" baseline="0" dirty="0" err="1"/>
              <a:t>Elum</a:t>
            </a:r>
            <a:r>
              <a:rPr lang="en-US" baseline="0" dirty="0"/>
              <a:t> statistic:</a:t>
            </a:r>
            <a:r>
              <a:rPr lang="en-US" dirty="0"/>
              <a:t> </a:t>
            </a:r>
            <a:r>
              <a:rPr lang="en-US" baseline="0" dirty="0"/>
              <a:t> </a:t>
            </a:r>
            <a:r>
              <a:rPr lang="en-US" baseline="0" dirty="0" err="1"/>
              <a:t>Clarridge</a:t>
            </a:r>
            <a:r>
              <a:rPr lang="en-US" baseline="0" dirty="0"/>
              <a:t>, Christine. (2017, August 31). Jolly Mountain Fire sparks emergency evacuations near Cle </a:t>
            </a:r>
            <a:r>
              <a:rPr lang="en-US" baseline="0" dirty="0" err="1"/>
              <a:t>Elum</a:t>
            </a:r>
            <a:r>
              <a:rPr lang="en-US" baseline="0" dirty="0"/>
              <a:t>. </a:t>
            </a:r>
            <a:r>
              <a:rPr lang="en-US" i="1" baseline="0" dirty="0"/>
              <a:t>Seattle Times</a:t>
            </a:r>
            <a:r>
              <a:rPr lang="en-US" baseline="0" dirty="0"/>
              <a:t>. https://</a:t>
            </a:r>
            <a:r>
              <a:rPr lang="en-US" baseline="0" dirty="0" err="1"/>
              <a:t>www.seattletimes.com</a:t>
            </a:r>
            <a:r>
              <a:rPr lang="en-US" baseline="0" dirty="0"/>
              <a:t>/</a:t>
            </a:r>
            <a:r>
              <a:rPr lang="en-US" baseline="0" dirty="0" err="1"/>
              <a:t>seattle</a:t>
            </a:r>
            <a:r>
              <a:rPr lang="en-US" baseline="0" dirty="0"/>
              <a:t>-news/environment/jolly-mountain-fire-sparks-emergency-evacuations-near-</a:t>
            </a:r>
            <a:r>
              <a:rPr lang="en-US" baseline="0" dirty="0" err="1"/>
              <a:t>cle</a:t>
            </a:r>
            <a:r>
              <a:rPr lang="en-US" baseline="0" dirty="0"/>
              <a:t>-</a:t>
            </a:r>
            <a:r>
              <a:rPr lang="en-US" baseline="0" dirty="0" err="1"/>
              <a:t>elum</a:t>
            </a:r>
            <a:r>
              <a:rPr lang="en-US" baseline="0" dirty="0"/>
              <a:t>/</a:t>
            </a:r>
            <a:endParaRPr lang="en-US" baseline="0" dirty="0">
              <a:cs typeface="Calibri"/>
            </a:endParaRPr>
          </a:p>
          <a:p>
            <a:r>
              <a:rPr lang="en-US" baseline="0" dirty="0"/>
              <a:t>Image </a:t>
            </a:r>
            <a:r>
              <a:rPr lang="en-US" dirty="0"/>
              <a:t>credit</a:t>
            </a:r>
            <a:r>
              <a:rPr lang="en-US" baseline="0" dirty="0"/>
              <a:t>: </a:t>
            </a:r>
            <a:r>
              <a:rPr lang="en-US" dirty="0"/>
              <a:t>John Marshall, </a:t>
            </a:r>
            <a:r>
              <a:rPr lang="en-US" dirty="0">
                <a:hlinkClick r:id="rId3"/>
              </a:rPr>
              <a:t>https://tncwashington.tandemvault.com/assets/87698454</a:t>
            </a:r>
            <a:endParaRPr lang="en-US" dirty="0"/>
          </a:p>
          <a:p>
            <a:endParaRPr lang="en-US" baseline="0" dirty="0"/>
          </a:p>
          <a:p>
            <a:r>
              <a:rPr lang="en-US" sz="1200" kern="1200" dirty="0">
                <a:solidFill>
                  <a:schemeClr val="tx1"/>
                </a:solidFill>
                <a:effectLst/>
                <a:latin typeface="+mn-lt"/>
                <a:ea typeface="+mn-ea"/>
                <a:cs typeface="+mn-cs"/>
              </a:rPr>
              <a:t>Oliver, Miles Jay. (2017, September 2). Jolly Mountain Fire threatens 3,800 homes, unhealthy levels of smoke hit Yakima. </a:t>
            </a:r>
            <a:r>
              <a:rPr lang="en-US" sz="1200" i="1" kern="1200" dirty="0">
                <a:solidFill>
                  <a:schemeClr val="tx1"/>
                </a:solidFill>
                <a:effectLst/>
                <a:latin typeface="+mn-lt"/>
                <a:ea typeface="+mn-ea"/>
                <a:cs typeface="+mn-cs"/>
              </a:rPr>
              <a:t>Yakima Herald.</a:t>
            </a:r>
            <a:r>
              <a:rPr lang="en-US" dirty="0"/>
              <a:t>  </a:t>
            </a:r>
            <a:endParaRPr lang="en-US" sz="1200" kern="1200" dirty="0">
              <a:solidFill>
                <a:schemeClr val="tx1"/>
              </a:solidFill>
              <a:effectLst/>
              <a:latin typeface="+mn-lt"/>
              <a:cs typeface="Calibri"/>
            </a:endParaRPr>
          </a:p>
          <a:p>
            <a:r>
              <a:rPr lang="en-US" sz="1200" u="sng" kern="1200" dirty="0">
                <a:solidFill>
                  <a:schemeClr val="tx1"/>
                </a:solidFill>
                <a:effectLst/>
                <a:latin typeface="+mn-lt"/>
                <a:ea typeface="+mn-ea"/>
                <a:cs typeface="+mn-cs"/>
                <a:hlinkClick r:id="rId4"/>
              </a:rPr>
              <a:t>https://www.yakimaherald.com/news/local/jolly-mountain-fire-threatens-homes-unhealthy-levels-of-smoke-hit/article_18b774b2-8ff9-11e7-b9a3-37d1ebacbc8d.html</a:t>
            </a:r>
            <a:r>
              <a:rPr lang="en-US" dirty="0"/>
              <a:t> </a:t>
            </a:r>
            <a:endParaRPr lang="en-US" sz="1200" kern="1200" dirty="0">
              <a:solidFill>
                <a:schemeClr val="tx1"/>
              </a:solidFill>
              <a:effectLst/>
              <a:latin typeface="+mn-lt"/>
              <a:cs typeface="Calibri"/>
            </a:endParaRP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 Bureau of Land Management &amp; USDA Forest Service - Region 6. (2019). 2018 Pacific Northwest Wildland Fire Season. </a:t>
            </a:r>
            <a:r>
              <a:rPr lang="en-US" sz="1200" u="sng" kern="1200" dirty="0">
                <a:solidFill>
                  <a:schemeClr val="tx1"/>
                </a:solidFill>
                <a:effectLst/>
                <a:latin typeface="+mn-lt"/>
                <a:ea typeface="+mn-ea"/>
                <a:cs typeface="+mn-cs"/>
                <a:hlinkClick r:id="rId5"/>
              </a:rPr>
              <a:t>https://www.fs.usda.gov/Internet/FSE_DOCUMENTS/fseprd611322.pdf</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 Image Credit Below --------</a:t>
            </a:r>
            <a:endParaRPr lang="en-US" sz="1200" kern="1200" dirty="0">
              <a:solidFill>
                <a:schemeClr val="tx1"/>
              </a:solidFill>
              <a:effectLst/>
              <a:latin typeface="+mn-lt"/>
              <a:ea typeface="+mn-ea"/>
              <a:cs typeface="+mn-cs"/>
            </a:endParaRPr>
          </a:p>
          <a:p>
            <a:r>
              <a:rPr lang="en-US" baseline="0" dirty="0"/>
              <a:t>Image Credit: </a:t>
            </a:r>
            <a:r>
              <a:rPr lang="en-US" baseline="0" dirty="0" err="1"/>
              <a:t>Pixabay</a:t>
            </a:r>
            <a:r>
              <a:rPr lang="en-US" baseline="0" dirty="0"/>
              <a:t> </a:t>
            </a:r>
          </a:p>
          <a:p>
            <a:r>
              <a:rPr lang="en-US" baseline="0" dirty="0"/>
              <a:t>Image Source: </a:t>
            </a:r>
            <a:r>
              <a:rPr lang="en-US" dirty="0">
                <a:hlinkClick r:id="rId6"/>
              </a:rPr>
              <a:t>https://pixabay.com/photos/storm-lightning-night-sky-thunder-3508531/</a:t>
            </a:r>
            <a:endParaRPr lang="en-US" baseline="0"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27799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Eastern Washington is downwind of the Cascade Range in Washington State. Warm, damp air from the Pacific Ocean loses its moisture as it travels over the mountain peaks, resulting in relatively drier conditions on the eastern side of the range (Western Regional Climate Center, 2002), creating an environment more conducive to wildfire ignitions.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Eastern Washington’s economy in the past century has been closely tied to its landscape. Forests on the slopes of the Cascade Mountains provided timber for saw mills across Kittitas and surrounding counties. However, in the early 1990s, environmental regulations to protect forest habitat and the endangered Spotted Owl forced the timber industry into a decline (</a:t>
            </a:r>
            <a:r>
              <a:rPr lang="en-US" sz="1200" b="0" i="0" u="none" strike="noStrike" kern="1200" dirty="0" err="1">
                <a:solidFill>
                  <a:schemeClr val="tx1"/>
                </a:solidFill>
                <a:effectLst/>
                <a:latin typeface="+mn-lt"/>
                <a:ea typeface="+mn-ea"/>
                <a:cs typeface="+mn-cs"/>
              </a:rPr>
              <a:t>Prengaman</a:t>
            </a:r>
            <a:r>
              <a:rPr lang="en-US" sz="1200" b="0" i="0" u="none" strike="noStrike" kern="1200" dirty="0">
                <a:solidFill>
                  <a:schemeClr val="tx1"/>
                </a:solidFill>
                <a:effectLst/>
                <a:latin typeface="+mn-lt"/>
                <a:ea typeface="+mn-ea"/>
                <a:cs typeface="+mn-cs"/>
              </a:rPr>
              <a:t>, 2016). These regulations, combined with fire suppression initiatives such as reducing prescribed burns, led to dense underbrush growth that acted as fuel for wildfires (Washington State Department of Natural Resources, 2018). As the economy changed, development patterns changed as well. Between 1976 and 2006</a:t>
            </a:r>
            <a:r>
              <a:rPr lang="en-US" sz="1200" b="0" i="0" u="sng"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increased by 66 percent in Eastern Washington as wildlands became increasingly urbanized and residential structures were built on forested land. Though urban development in this area is not particularly dense, the fragmentation of wildlands can make it difficult and costly to fight wildfires (Gray et al., 2013).</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There is also literature that shows that lightning-ignited wildfires typically burn more area than human-ignited (maybe give one of the stats below). This could be for several reasons. Often, human-ignited fires are close to populations and have access to suppression tools and high priority for safety. Lightning-ignited fires that occur in more isolated regions often aren’t detected as early or are not as high priority, giving fires time to grow and burn more area before containment (</a:t>
            </a:r>
            <a:r>
              <a:rPr lang="en-US" sz="1200" b="0" i="0" u="none" strike="noStrike" kern="1200" dirty="0" err="1">
                <a:solidFill>
                  <a:schemeClr val="tx1"/>
                </a:solidFill>
                <a:effectLst/>
                <a:latin typeface="+mn-lt"/>
                <a:ea typeface="+mn-ea"/>
                <a:cs typeface="+mn-cs"/>
              </a:rPr>
              <a:t>Kasischke</a:t>
            </a:r>
            <a:r>
              <a:rPr lang="en-US" sz="1200" b="0" i="0" u="none" strike="noStrike" kern="1200" dirty="0">
                <a:solidFill>
                  <a:schemeClr val="tx1"/>
                </a:solidFill>
                <a:effectLst/>
                <a:latin typeface="+mn-lt"/>
                <a:ea typeface="+mn-ea"/>
                <a:cs typeface="+mn-cs"/>
              </a:rPr>
              <a:t> et al., 2010; </a:t>
            </a:r>
            <a:r>
              <a:rPr lang="en-US" sz="1200" b="0" i="0" u="none" strike="noStrike" kern="1200" dirty="0" err="1">
                <a:solidFill>
                  <a:schemeClr val="tx1"/>
                </a:solidFill>
                <a:effectLst/>
                <a:latin typeface="+mn-lt"/>
                <a:ea typeface="+mn-ea"/>
                <a:cs typeface="+mn-cs"/>
              </a:rPr>
              <a:t>Narayanaraj</a:t>
            </a:r>
            <a:r>
              <a:rPr lang="en-US" sz="1200" b="0" i="0" u="none" strike="noStrike" kern="1200" dirty="0">
                <a:solidFill>
                  <a:schemeClr val="tx1"/>
                </a:solidFill>
                <a:effectLst/>
                <a:latin typeface="+mn-lt"/>
                <a:ea typeface="+mn-ea"/>
                <a:cs typeface="+mn-cs"/>
              </a:rPr>
              <a:t> &amp; Wimberly, 2012). With more people moving to Eastern Washington and tourists travelling to this area to partake in the many outdoor activities available, compromised air quality from wildfires becomes a growing concern, along with other ripple effects (like mudslides from lack of trees).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With these factors in mind, we partnered with the Nature Conservancy in Washington to address some of their local concerns.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-------------------------Large Fire Stats in Washington State-------------------------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135 of 683 large fires in Wash from 1973 to 2019 were non-lightning caused fires (I.e. human-caused), burning 863,600 acres</a:t>
            </a:r>
            <a:endParaRPr lang="en-US" b="0" dirty="0">
              <a:effectLst/>
            </a:endParaRPr>
          </a:p>
          <a:p>
            <a:pPr rtl="0"/>
            <a:r>
              <a:rPr lang="en-US" sz="1200" b="0" i="0" u="none" strike="noStrike" kern="1200" dirty="0">
                <a:solidFill>
                  <a:schemeClr val="tx1"/>
                </a:solidFill>
                <a:effectLst/>
                <a:latin typeface="+mn-lt"/>
                <a:ea typeface="+mn-ea"/>
                <a:cs typeface="+mn-cs"/>
              </a:rPr>
              <a:t>194 of 683 large fires in Wash  " " were lightning-caused and burned 1,858,836 acres</a:t>
            </a:r>
            <a:endParaRPr lang="en-US" b="0" dirty="0">
              <a:effectLst/>
            </a:endParaRPr>
          </a:p>
          <a:p>
            <a:pPr rtl="0"/>
            <a:r>
              <a:rPr lang="en-US" sz="1200" b="0" i="0" u="none" strike="noStrike" kern="1200" dirty="0">
                <a:solidFill>
                  <a:schemeClr val="tx1"/>
                </a:solidFill>
                <a:effectLst/>
                <a:latin typeface="+mn-lt"/>
                <a:ea typeface="+mn-ea"/>
                <a:cs typeface="+mn-cs"/>
              </a:rPr>
              <a:t>Since 2010, lightning-ignited fires have accounted for 36% of acres burned in large fires in Washington</a:t>
            </a:r>
            <a:endParaRPr lang="en-US" b="0" dirty="0">
              <a:effectLst/>
            </a:endParaRPr>
          </a:p>
          <a:p>
            <a:pPr rtl="0"/>
            <a:r>
              <a:rPr lang="en-US" sz="1200" b="0" i="0" u="none" strike="noStrike" kern="1200" dirty="0">
                <a:solidFill>
                  <a:schemeClr val="tx1"/>
                </a:solidFill>
                <a:effectLst/>
                <a:latin typeface="+mn-lt"/>
                <a:ea typeface="+mn-ea"/>
                <a:cs typeface="+mn-cs"/>
              </a:rPr>
              <a:t>(Washington Department of Natural Resources)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-------------------------Image Information Below-------------------------</a:t>
            </a:r>
            <a:endParaRPr lang="en-US" b="0" dirty="0">
              <a:effectLst/>
            </a:endParaRPr>
          </a:p>
          <a:p>
            <a:pPr rtl="0"/>
            <a:r>
              <a:rPr lang="en-US" sz="1200" b="0" i="0" u="none" strike="noStrike" kern="1200" dirty="0">
                <a:solidFill>
                  <a:schemeClr val="tx1"/>
                </a:solidFill>
                <a:effectLst/>
                <a:latin typeface="+mn-lt"/>
                <a:ea typeface="+mn-ea"/>
                <a:cs typeface="+mn-cs"/>
              </a:rPr>
              <a:t>Image Credit: Sean Munson via Flickr</a:t>
            </a:r>
            <a:endParaRPr lang="en-US" b="0" dirty="0">
              <a:effectLst/>
            </a:endParaRPr>
          </a:p>
          <a:p>
            <a:pPr rtl="0"/>
            <a:r>
              <a:rPr lang="en-US" sz="1200" b="0" i="0" u="none" strike="noStrike" kern="1200" dirty="0">
                <a:solidFill>
                  <a:schemeClr val="tx1"/>
                </a:solidFill>
                <a:effectLst/>
                <a:latin typeface="+mn-lt"/>
                <a:ea typeface="+mn-ea"/>
                <a:cs typeface="+mn-cs"/>
              </a:rPr>
              <a:t>Image Source: </a:t>
            </a:r>
            <a:r>
              <a:rPr lang="en-US" sz="1200" b="0" i="0" u="sng" strike="noStrike" kern="1200" dirty="0">
                <a:solidFill>
                  <a:schemeClr val="tx1"/>
                </a:solidFill>
                <a:effectLst/>
                <a:latin typeface="+mn-lt"/>
                <a:ea typeface="+mn-ea"/>
                <a:cs typeface="+mn-cs"/>
                <a:hlinkClick r:id="rId3"/>
              </a:rPr>
              <a:t>https://www.flickr.com/photos/</a:t>
            </a:r>
            <a:r>
              <a:rPr lang="en-US" sz="1200" b="0" i="0" u="sng" strike="noStrike" kern="1200" dirty="0" err="1">
                <a:solidFill>
                  <a:schemeClr val="tx1"/>
                </a:solidFill>
                <a:effectLst/>
                <a:latin typeface="+mn-lt"/>
                <a:ea typeface="+mn-ea"/>
                <a:cs typeface="+mn-cs"/>
                <a:hlinkClick r:id="rId3"/>
              </a:rPr>
              <a:t>logicalrealist</a:t>
            </a:r>
            <a:r>
              <a:rPr lang="en-US" sz="1200" b="0" i="0" u="sng" strike="noStrike" kern="1200" dirty="0">
                <a:solidFill>
                  <a:schemeClr val="tx1"/>
                </a:solidFill>
                <a:effectLst/>
                <a:latin typeface="+mn-lt"/>
                <a:ea typeface="+mn-ea"/>
                <a:cs typeface="+mn-cs"/>
                <a:hlinkClick r:id="rId3"/>
              </a:rPr>
              <a:t>/•988759•37/in/photolist-8AQGnK-JVDVzE-7•BeDU-MGmhtA-NwoYMB-JVDR7G-8AQGHa-MGMYfM-MGm8jy-aytuYo-8ATMfE-MGmn3L-NtRSBL-NAZHnu-SFkRFp-MQ9eWP-HdcMVD-2gLJ5qZ-MGbefF-Zn8tVC-8ATHJJ-LQtj3c-LCLmHo-MGmjGo-8za7cR-MGmfqh-Nwp•WV-MGmevw-ayqPmn-MGmow7-8ATMQ1-LSEvpY-MGm9UN-KPcjQ9-8AQEMa-owWXLA-NtRQUh-2gLHh6D-ME56Q3-Mo6GRs-Nwp8uM-K2UAzw-NtRUGN-SCCUHb-K5Rizt-NAZP9E-NAZTey-LyKMpD-fc2SVP-J98Qdv/</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-------------------------References-------------------------</a:t>
            </a:r>
            <a:endParaRPr lang="en-US" b="0" dirty="0">
              <a:effectLst/>
            </a:endParaRPr>
          </a:p>
          <a:p>
            <a:pPr rtl="0"/>
            <a:r>
              <a:rPr lang="en-US" sz="1200" b="0" i="0" u="none" strike="noStrike" kern="1200" dirty="0">
                <a:solidFill>
                  <a:schemeClr val="tx1"/>
                </a:solidFill>
                <a:effectLst/>
                <a:latin typeface="+mn-lt"/>
                <a:ea typeface="+mn-ea"/>
                <a:cs typeface="+mn-cs"/>
              </a:rPr>
              <a:t>Gray, A., Azuma, D., </a:t>
            </a:r>
            <a:r>
              <a:rPr lang="en-US" sz="1200" b="0" i="0" u="none" strike="noStrike" kern="1200" dirty="0" err="1">
                <a:solidFill>
                  <a:schemeClr val="tx1"/>
                </a:solidFill>
                <a:effectLst/>
                <a:latin typeface="+mn-lt"/>
                <a:ea typeface="+mn-ea"/>
                <a:cs typeface="+mn-cs"/>
              </a:rPr>
              <a:t>Lettman</a:t>
            </a:r>
            <a:r>
              <a:rPr lang="en-US" sz="1200" b="0" i="0" u="none" strike="noStrike" kern="1200" dirty="0">
                <a:solidFill>
                  <a:schemeClr val="tx1"/>
                </a:solidFill>
                <a:effectLst/>
                <a:latin typeface="+mn-lt"/>
                <a:ea typeface="+mn-ea"/>
                <a:cs typeface="+mn-cs"/>
              </a:rPr>
              <a:t>, G., Thompson, J., &amp; McKay, N. (2013). </a:t>
            </a:r>
            <a:r>
              <a:rPr lang="en-US" sz="1200" b="0" i="1" u="none" strike="noStrike" kern="1200" dirty="0">
                <a:solidFill>
                  <a:schemeClr val="tx1"/>
                </a:solidFill>
                <a:effectLst/>
                <a:latin typeface="+mn-lt"/>
                <a:ea typeface="+mn-ea"/>
                <a:cs typeface="+mn-cs"/>
              </a:rPr>
              <a:t>Changes in Land Use and Housing on Resource Lands in Washington State, 1976-2006.</a:t>
            </a:r>
            <a:r>
              <a:rPr lang="en-US" sz="1200" b="0" i="0" u="none" strike="noStrike" kern="1200" dirty="0">
                <a:solidFill>
                  <a:schemeClr val="tx1"/>
                </a:solidFill>
                <a:effectLst/>
                <a:latin typeface="+mn-lt"/>
                <a:ea typeface="+mn-ea"/>
                <a:cs typeface="+mn-cs"/>
              </a:rPr>
              <a:t> United States Department of Agriculture - Forest Service.</a:t>
            </a:r>
            <a:r>
              <a:rPr lang="en-US" sz="1200" b="0" i="0" u="none" strike="noStrike" kern="1200" dirty="0">
                <a:solidFill>
                  <a:schemeClr val="tx1"/>
                </a:solidFill>
                <a:effectLst/>
                <a:latin typeface="+mn-lt"/>
                <a:ea typeface="+mn-ea"/>
                <a:cs typeface="+mn-cs"/>
                <a:hlinkClick r:id="rId4"/>
              </a:rPr>
              <a:t> </a:t>
            </a:r>
            <a:r>
              <a:rPr lang="en-US" sz="1200" b="0" i="0" u="sng" strike="noStrike" kern="1200" dirty="0">
                <a:solidFill>
                  <a:schemeClr val="tx1"/>
                </a:solidFill>
                <a:effectLst/>
                <a:latin typeface="+mn-lt"/>
                <a:ea typeface="+mn-ea"/>
                <a:cs typeface="+mn-cs"/>
                <a:hlinkClick r:id="rId4"/>
              </a:rPr>
              <a:t>https://www.fs.fed.us/pnw/pubs/pnw_gtr881.pdf</a:t>
            </a:r>
            <a:endParaRPr lang="en-US" b="0" dirty="0">
              <a:effectLst/>
            </a:endParaRPr>
          </a:p>
          <a:p>
            <a:pPr rtl="0"/>
            <a:r>
              <a:rPr lang="en-US" sz="1200" b="0" i="0" u="none" strike="noStrike" kern="1200" dirty="0" err="1">
                <a:solidFill>
                  <a:schemeClr val="tx1"/>
                </a:solidFill>
                <a:effectLst/>
                <a:latin typeface="+mn-lt"/>
                <a:ea typeface="+mn-ea"/>
                <a:cs typeface="+mn-cs"/>
              </a:rPr>
              <a:t>Prengaman</a:t>
            </a:r>
            <a:r>
              <a:rPr lang="en-US" sz="1200" b="0" i="0" u="none" strike="noStrike" kern="1200" dirty="0">
                <a:solidFill>
                  <a:schemeClr val="tx1"/>
                </a:solidFill>
                <a:effectLst/>
                <a:latin typeface="+mn-lt"/>
                <a:ea typeface="+mn-ea"/>
                <a:cs typeface="+mn-cs"/>
              </a:rPr>
              <a:t>, Kate. (2016, November 16). Future full of doubt for Central Washington timber industry. </a:t>
            </a:r>
            <a:r>
              <a:rPr lang="en-US" sz="1200" b="0" i="1" u="none" strike="noStrike" kern="1200" dirty="0">
                <a:solidFill>
                  <a:schemeClr val="tx1"/>
                </a:solidFill>
                <a:effectLst/>
                <a:latin typeface="+mn-lt"/>
                <a:ea typeface="+mn-ea"/>
                <a:cs typeface="+mn-cs"/>
              </a:rPr>
              <a:t>Yakima Herald.</a:t>
            </a:r>
            <a:r>
              <a:rPr lang="en-US" sz="1200" b="0" i="0" u="none" strike="noStrike" kern="1200" dirty="0">
                <a:solidFill>
                  <a:schemeClr val="tx1"/>
                </a:solidFill>
                <a:effectLst/>
                <a:latin typeface="+mn-lt"/>
                <a:ea typeface="+mn-ea"/>
                <a:cs typeface="+mn-cs"/>
              </a:rPr>
              <a:t> https://www.yakimaherald.com/news/local/future-full-of-doubt-for-central-</a:t>
            </a:r>
            <a:r>
              <a:rPr lang="en-US" sz="1200" b="0" i="0" u="none" strike="noStrike" kern="1200" dirty="0" err="1">
                <a:solidFill>
                  <a:schemeClr val="tx1"/>
                </a:solidFill>
                <a:effectLst/>
                <a:latin typeface="+mn-lt"/>
                <a:ea typeface="+mn-ea"/>
                <a:cs typeface="+mn-cs"/>
              </a:rPr>
              <a:t>washington</a:t>
            </a:r>
            <a:r>
              <a:rPr lang="en-US" sz="1200" b="0" i="0" u="none" strike="noStrike" kern="1200" dirty="0">
                <a:solidFill>
                  <a:schemeClr val="tx1"/>
                </a:solidFill>
                <a:effectLst/>
                <a:latin typeface="+mn-lt"/>
                <a:ea typeface="+mn-ea"/>
                <a:cs typeface="+mn-cs"/>
              </a:rPr>
              <a:t>-timber-industry/article_28f7•f22-ac93-11e6-a2ee-67aef0626395.html</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Washington Department of Natural Resources. “Washington Large Fires 1973-2018” [</a:t>
            </a:r>
            <a:r>
              <a:rPr lang="en-US" sz="1200" b="0" i="0" u="none" strike="noStrike" kern="1200" dirty="0" err="1">
                <a:solidFill>
                  <a:schemeClr val="tx1"/>
                </a:solidFill>
                <a:effectLst/>
                <a:latin typeface="+mn-lt"/>
                <a:ea typeface="+mn-ea"/>
                <a:cs typeface="+mn-cs"/>
              </a:rPr>
              <a:t>MapData</a:t>
            </a:r>
            <a:r>
              <a:rPr lang="en-US" sz="1200" b="0" i="0" u="none" strike="noStrike" kern="1200" dirty="0">
                <a:solidFill>
                  <a:schemeClr val="tx1"/>
                </a:solidFill>
                <a:effectLst/>
                <a:latin typeface="+mn-lt"/>
                <a:ea typeface="+mn-ea"/>
                <a:cs typeface="+mn-cs"/>
              </a:rPr>
              <a:t> set]. Scale of  1:1,906,1••. “Washington Geospatial Open Data Portal.” 1973-2019. Accessed on February 10, 2020, from </a:t>
            </a:r>
            <a:r>
              <a:rPr lang="en-US" sz="1200" b="0" i="0" u="sng" strike="noStrike" kern="1200" dirty="0">
                <a:solidFill>
                  <a:schemeClr val="tx1"/>
                </a:solidFill>
                <a:effectLst/>
                <a:latin typeface="+mn-lt"/>
                <a:ea typeface="+mn-ea"/>
                <a:cs typeface="+mn-cs"/>
                <a:hlinkClick r:id="rId5"/>
              </a:rPr>
              <a:t>http://geo.wa.gov/datasets/wadnr::washington-large-fires-1973-2018</a:t>
            </a:r>
            <a:r>
              <a:rPr lang="en-US" sz="1200" b="0" i="0" u="none" strike="noStrike" kern="1200" dirty="0">
                <a:solidFill>
                  <a:schemeClr val="tx1"/>
                </a:solidFill>
                <a:effectLst/>
                <a:latin typeface="+mn-lt"/>
                <a:ea typeface="+mn-ea"/>
                <a:cs typeface="+mn-cs"/>
              </a:rPr>
              <a:t>.</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Washington State Department of Natural Resources. (2018). </a:t>
            </a:r>
            <a:r>
              <a:rPr lang="en-US" sz="1200" b="0" i="1" u="none" strike="noStrike" kern="1200" dirty="0">
                <a:solidFill>
                  <a:schemeClr val="tx1"/>
                </a:solidFill>
                <a:effectLst/>
                <a:latin typeface="+mn-lt"/>
                <a:ea typeface="+mn-ea"/>
                <a:cs typeface="+mn-cs"/>
              </a:rPr>
              <a:t>20-Year Forest Health Strategic Plan - Eastern Washington</a:t>
            </a:r>
            <a:r>
              <a:rPr lang="en-US" sz="1200" b="0" i="0" u="none" strike="noStrike" kern="1200" dirty="0">
                <a:solidFill>
                  <a:schemeClr val="tx1"/>
                </a:solidFill>
                <a:effectLst/>
                <a:latin typeface="+mn-lt"/>
                <a:ea typeface="+mn-ea"/>
                <a:cs typeface="+mn-cs"/>
              </a:rPr>
              <a:t>. https://www.dnr.wa.gov/ForestHealthPlan</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Western Regional Climate Center. (2002, January 16). </a:t>
            </a:r>
            <a:r>
              <a:rPr lang="en-US" sz="1200" b="0" i="1" u="none" strike="noStrike" kern="1200" dirty="0">
                <a:solidFill>
                  <a:schemeClr val="tx1"/>
                </a:solidFill>
                <a:effectLst/>
                <a:latin typeface="+mn-lt"/>
                <a:ea typeface="+mn-ea"/>
                <a:cs typeface="+mn-cs"/>
              </a:rPr>
              <a:t>Climate of Washington. </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6"/>
              </a:rPr>
              <a:t>https://wrcc.dri.edu/narratives/WASHINGTON.htm</a:t>
            </a:r>
            <a:r>
              <a:rPr lang="en-US" sz="1200" b="0" i="0" u="none" strike="noStrike" kern="1200" dirty="0">
                <a:solidFill>
                  <a:schemeClr val="tx1"/>
                </a:solidFill>
                <a:effectLst/>
                <a:latin typeface="+mn-lt"/>
                <a:ea typeface="+mn-ea"/>
                <a:cs typeface="+mn-cs"/>
              </a:rPr>
              <a:t> </a:t>
            </a:r>
            <a:endParaRPr lang="en-US" b="0" dirty="0">
              <a:effectLst/>
            </a:endParaRPr>
          </a:p>
          <a:p>
            <a:r>
              <a:rPr lang="en-US" dirty="0"/>
              <a:t/>
            </a:r>
            <a:br>
              <a:rPr lang="en-US" dirty="0"/>
            </a:b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502177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Our partner is The Nature Conservancy (TNC) , Washington Chapter.</a:t>
            </a:r>
            <a:r>
              <a:rPr lang="en-US" sz="1200" kern="1200" dirty="0">
                <a:solidFill>
                  <a:schemeClr val="tx1"/>
                </a:solidFill>
                <a:effectLst/>
                <a:latin typeface="+mn-lt"/>
                <a:ea typeface="+mn-ea"/>
                <a:cs typeface="+mn-cs"/>
              </a:rPr>
              <a:t> The TNC Washington Chapter manages millions of acres of land across the state. The organization works with several stakeholders including public, private, non-profit, and tribal groups to care for the collective landscape and actively restore forests. Restoration practices include prescribed burning and forest thinning that remove dense and dry underbrush. They provide education on fire adaptation to landowners across the region. They employ geospatial methods to monitor land and use LiDAR to measure forest health and track the progress of blight.</a:t>
            </a:r>
          </a:p>
          <a:p>
            <a:pPr rtl="0"/>
            <a:endParaRPr lang="en-US" sz="1200" b="0" i="0" u="none" kern="1200" dirty="0">
              <a:solidFill>
                <a:schemeClr val="tx1"/>
              </a:solidFill>
              <a:effectLst/>
              <a:latin typeface="+mn-lt"/>
              <a:ea typeface="+mn-ea"/>
              <a:cs typeface="+mn-cs"/>
            </a:endParaRPr>
          </a:p>
          <a:p>
            <a:pPr rtl="0"/>
            <a:endParaRPr lang="en-US" sz="1200" b="0" i="0" u="sng" kern="1200" dirty="0">
              <a:solidFill>
                <a:schemeClr val="tx1"/>
              </a:solidFill>
              <a:effectLst/>
              <a:latin typeface="+mn-lt"/>
              <a:ea typeface="+mn-ea"/>
              <a:cs typeface="+mn-cs"/>
            </a:endParaRPr>
          </a:p>
          <a:p>
            <a:pPr rtl="0"/>
            <a:endParaRPr lang="en-US" sz="1200" b="0" i="0" u="sng" kern="1200" dirty="0">
              <a:solidFill>
                <a:schemeClr val="tx1"/>
              </a:solidFill>
              <a:effectLst/>
              <a:latin typeface="+mn-lt"/>
              <a:ea typeface="+mn-ea"/>
              <a:cs typeface="+mn-cs"/>
            </a:endParaRPr>
          </a:p>
          <a:p>
            <a:pPr rtl="0"/>
            <a:endParaRPr lang="en-US" sz="1200" b="0" i="0" u="sng" kern="1200" dirty="0">
              <a:solidFill>
                <a:schemeClr val="tx1"/>
              </a:solidFill>
              <a:effectLst/>
              <a:latin typeface="+mn-lt"/>
              <a:ea typeface="+mn-ea"/>
              <a:cs typeface="+mn-cs"/>
            </a:endParaRPr>
          </a:p>
          <a:p>
            <a:pPr rtl="0"/>
            <a:r>
              <a:rPr lang="en-US" sz="1200" b="0" i="0" u="sng" kern="1200" dirty="0">
                <a:solidFill>
                  <a:schemeClr val="tx1"/>
                </a:solidFill>
                <a:effectLst/>
                <a:latin typeface="+mn-lt"/>
                <a:ea typeface="+mn-ea"/>
                <a:cs typeface="+mn-cs"/>
              </a:rPr>
              <a:t>------- Image Credit Below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Leaf Vector: Authorized for commercial use with modification, Google Images Public Domain Vectors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21098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project aimed to identify spatiotemporal patterns of lightning-ignited wildfires, </a:t>
            </a:r>
          </a:p>
          <a:p>
            <a:pPr rtl="0"/>
            <a:r>
              <a:rPr lang="en-US" sz="1200" b="0" i="0" u="none" strike="noStrike" kern="1200" dirty="0">
                <a:solidFill>
                  <a:schemeClr val="tx1"/>
                </a:solidFill>
                <a:effectLst/>
                <a:latin typeface="+mn-lt"/>
                <a:ea typeface="+mn-ea"/>
                <a:cs typeface="+mn-cs"/>
              </a:rPr>
              <a:t>analyze the frequency and severity of lightning ignited wildfires, </a:t>
            </a:r>
          </a:p>
          <a:p>
            <a:pPr rtl="0"/>
            <a:r>
              <a:rPr lang="en-US" sz="1200" b="0" i="0" u="none" strike="noStrike" kern="1200" dirty="0">
                <a:solidFill>
                  <a:schemeClr val="tx1"/>
                </a:solidFill>
                <a:effectLst/>
                <a:latin typeface="+mn-lt"/>
                <a:ea typeface="+mn-ea"/>
                <a:cs typeface="+mn-cs"/>
              </a:rPr>
              <a:t>assess the risk of wildfire ignition in Kittitas and Yakima County, Washington and the surrounding region (eastern Washington).</a:t>
            </a:r>
          </a:p>
          <a:p>
            <a:pPr rtl="0"/>
            <a:endParaRPr lang="en-US" b="0" dirty="0">
              <a:effectLst/>
            </a:endParaRPr>
          </a:p>
          <a:p>
            <a:pPr rtl="0"/>
            <a:r>
              <a:rPr lang="en-US" sz="1200" b="0" i="0" u="none" strike="noStrike" kern="1200" dirty="0">
                <a:solidFill>
                  <a:schemeClr val="tx1"/>
                </a:solidFill>
                <a:effectLst/>
                <a:latin typeface="+mn-lt"/>
                <a:ea typeface="+mn-ea"/>
                <a:cs typeface="+mn-cs"/>
              </a:rPr>
              <a:t>With the community concerns in mind, our team wanted to provide our partner at the TNC with resources to visualize the data, results, and share them to his community and the public.</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Lastly, it’s worth mentioning that this project set out to use and apply an under-utilized sensor, the LIS on the ISS.</a:t>
            </a:r>
            <a:endParaRPr lang="en-US" b="0" dirty="0">
              <a:effectLst/>
            </a:endParaRPr>
          </a:p>
          <a:p>
            <a:r>
              <a:rPr lang="en-US" b="0" dirty="0">
                <a:effectLst/>
              </a:rPr>
              <a:t/>
            </a:r>
            <a:br>
              <a:rPr lang="en-US" b="0" dirty="0">
                <a:effectLst/>
              </a:rPr>
            </a:br>
            <a:endParaRPr lang="en-US" dirty="0">
              <a:cs typeface="Calibri"/>
            </a:endParaRPr>
          </a:p>
          <a:p>
            <a:r>
              <a:rPr lang="en-US" dirty="0">
                <a:cs typeface="Calibri"/>
              </a:rPr>
              <a:t>-------------------------Image Information Below-------------------------</a:t>
            </a:r>
          </a:p>
          <a:p>
            <a:r>
              <a:rPr lang="en-US" dirty="0">
                <a:cs typeface="Calibri"/>
              </a:rPr>
              <a:t>Image Credit: John Marshall</a:t>
            </a:r>
          </a:p>
          <a:p>
            <a:r>
              <a:rPr lang="en-US" dirty="0">
                <a:cs typeface="Calibri"/>
              </a:rPr>
              <a:t>Image Source: </a:t>
            </a:r>
            <a:r>
              <a:rPr lang="en-US" dirty="0">
                <a:hlinkClick r:id="rId3"/>
              </a:rPr>
              <a:t>https://tncwashington.tandemvault.com/assets/39571865</a:t>
            </a:r>
            <a:r>
              <a:rPr lang="en-US" dirty="0"/>
              <a:t> With written permission from Brian </a:t>
            </a:r>
            <a:r>
              <a:rPr lang="en-US" dirty="0" err="1"/>
              <a:t>Straniti</a:t>
            </a:r>
            <a:r>
              <a:rPr lang="en-US" dirty="0"/>
              <a:t> and Nikolaj </a:t>
            </a:r>
            <a:r>
              <a:rPr lang="en-US" dirty="0" err="1"/>
              <a:t>Lasbo</a:t>
            </a:r>
            <a:r>
              <a:rPr lang="en-US" dirty="0"/>
              <a:t> of the TNC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46459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utilized the following Satellites and Sensors to gather data for the study period of 2001-2019:</a:t>
            </a:r>
          </a:p>
          <a:p>
            <a:r>
              <a:rPr lang="en-US" dirty="0"/>
              <a:t>MODIS on Aqua and Terra (for the burned area fire product), the International Space Station Lightning Imaging Sensor, and Landsat 5 Thematic Mapper and Landsat 8 Operational Land Imager to calculate vegetation moisture via NDMI. </a:t>
            </a:r>
          </a:p>
          <a:p>
            <a:endParaRPr lang="en-US" dirty="0"/>
          </a:p>
          <a:p>
            <a:r>
              <a:rPr lang="en-US" dirty="0"/>
              <a:t>Photo credits: NASA</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617219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methodology is as follows:</a:t>
            </a:r>
          </a:p>
          <a:p>
            <a:r>
              <a:rPr lang="en-US" dirty="0"/>
              <a:t>We acquired data for a fire burn record, lightning location points, and vegetation moisture data. </a:t>
            </a:r>
          </a:p>
          <a:p>
            <a:r>
              <a:rPr lang="en-US" dirty="0"/>
              <a:t>To process the data we intersected the layers with a fishnet template (cell sized 25 square km), and calculated parameters that we’ll go into more detail in the following slides. Then we analyzed the data of each cell by dividing it into percentiles in Excel. We reimported the attribute table for each respective data layer and changed symbology in </a:t>
            </a:r>
            <a:r>
              <a:rPr lang="en-US" dirty="0" err="1"/>
              <a:t>ArcPro</a:t>
            </a:r>
            <a:r>
              <a:rPr lang="en-US" dirty="0"/>
              <a:t> to display the percentiles to create the climatology maps. This process resulted in our end products: the climatology maps for 2001-2019. Then we generated an ArcGIS </a:t>
            </a:r>
            <a:r>
              <a:rPr lang="en-US" dirty="0" err="1"/>
              <a:t>StoryMap</a:t>
            </a:r>
            <a:r>
              <a:rPr lang="en-US" dirty="0"/>
              <a:t> as a creative platform to communicate these results and tailored it to our partner’s needs as a community outreach coordinator.</a:t>
            </a:r>
          </a:p>
          <a:p>
            <a:endParaRPr lang="en-US" dirty="0"/>
          </a:p>
          <a:p>
            <a:r>
              <a:rPr lang="en-US" dirty="0"/>
              <a:t>*column of circles* </a:t>
            </a:r>
            <a:r>
              <a:rPr lang="en-US" dirty="0">
                <a:sym typeface="Wingdings" pitchFamily="2" charset="2"/>
              </a:rPr>
              <a:t> text boxes feeding into fishnet</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206951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utilized a fishnet to analyze the various factors (burn area, lightning points, and vegetation moisture). First, we created an empty fishnet template. The fishnet “hexagonal” grid was composed of cells sized at 25 square km in area. This area was chosen to allow enough data to be captured in each cell, while still maintaining a sufficient amount of detail. Then we intersected the individual data layer with fishnet template. A parameter is calculated, such as for fire data – percent burn of each cell. For lightning, it was count per cell. For vegetation moisture, it was the moisture level of each cell (*potential placeholder for this parameter*). Next, the percentile is calculated in Excel, re-imported back into </a:t>
            </a:r>
            <a:r>
              <a:rPr lang="en-US" dirty="0" err="1"/>
              <a:t>ArcPro</a:t>
            </a:r>
            <a:r>
              <a:rPr lang="en-US" dirty="0"/>
              <a:t>, so each cell belongs to a percentile (which is calculated based on the standard deviation of the data). Lastly, the symbology is changed to visualize the percentiles to show varying degrees in percentile. Essentially, this fishnet is the method by which we’ll analyze all these data layers to produce a climatology showing patterns in overlapping fire/lightning/moisture.</a:t>
            </a:r>
            <a:endParaRPr dirty="0"/>
          </a:p>
          <a:p>
            <a:pPr marL="0" lvl="0" indent="0" algn="l" rtl="0">
              <a:spcBef>
                <a:spcPts val="0"/>
              </a:spcBef>
              <a:spcAft>
                <a:spcPts val="0"/>
              </a:spcAft>
              <a:buNone/>
            </a:pPr>
            <a:r>
              <a:rPr lang="en-US" dirty="0"/>
              <a:t>-------------------------Image Information Below-------------------------</a:t>
            </a:r>
            <a:endParaRPr dirty="0"/>
          </a:p>
          <a:p>
            <a:pPr marL="0" lvl="0" indent="0" algn="l" rtl="0">
              <a:spcBef>
                <a:spcPts val="0"/>
              </a:spcBef>
              <a:spcAft>
                <a:spcPts val="0"/>
              </a:spcAft>
              <a:buNone/>
            </a:pPr>
            <a:r>
              <a:rPr lang="en-US" dirty="0"/>
              <a:t>Image Credit: Evan </a:t>
            </a:r>
            <a:r>
              <a:rPr lang="en-US" dirty="0" err="1"/>
              <a:t>Bradish</a:t>
            </a:r>
            <a:r>
              <a:rPr lang="en-US" dirty="0"/>
              <a:t>, </a:t>
            </a:r>
            <a:r>
              <a:rPr lang="en-US" dirty="0" err="1"/>
              <a:t>DEVELOPer</a:t>
            </a:r>
            <a:endParaRPr dirty="0"/>
          </a:p>
          <a:p>
            <a:pPr marL="0" lvl="0" indent="0" algn="l" rtl="0">
              <a:spcBef>
                <a:spcPts val="0"/>
              </a:spcBef>
              <a:spcAft>
                <a:spcPts val="0"/>
              </a:spcAft>
              <a:buNone/>
            </a:pPr>
            <a:r>
              <a:rPr lang="en-US" dirty="0"/>
              <a:t>*This is a placeholder image with just one day of data. We may change it later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45" name="Google Shape;2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524629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8" name="Group 7"/>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extLst>
                  <a:ext uri="{28A0092B-C50C-407E-A947-70E740481C1C}">
                    <a14:useLocalDpi xmlns:a14="http://schemas.microsoft.com/office/drawing/2010/main"/>
                  </a:ext>
                </a:extLst>
              </a:blip>
              <a:srcRect/>
              <a:stretch>
                <a:fillRect/>
              </a:stretch>
            </a:blipFill>
            <a:ln w="127000">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E4268"/>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015" y="6425457"/>
                  <a:ext cx="1367335" cy="222457"/>
                </a:xfrm>
                <a:prstGeom prst="rect">
                  <a:avLst/>
                </a:prstGeom>
                <a:grpFill/>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3E4268"/>
                  </a:solidFill>
                  <a:latin typeface="Century Gothic" panose="020B0502020202020204" pitchFamily="34" charset="0"/>
                </a:rPr>
                <a:t>| </a:t>
              </a:r>
              <a:r>
                <a:rPr lang="en-US" sz="1600" spc="100" baseline="0">
                  <a:solidFill>
                    <a:srgbClr val="3E4268"/>
                  </a:solidFill>
                  <a:latin typeface="Century Gothic" panose="020B0502020202020204" pitchFamily="34" charset="0"/>
                </a:rPr>
                <a:t>Spring 2020</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1862" y="6346554"/>
              <a:ext cx="393192" cy="393192"/>
            </a:xfrm>
            <a:prstGeom prst="rect">
              <a:avLst/>
            </a:prstGeom>
          </p:spPr>
        </p:pic>
      </p:grpSp>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The PC</a:t>
            </a:r>
            <a:r>
              <a:rPr lang="en-US" sz="1200" baseline="0">
                <a:solidFill>
                  <a:srgbClr val="FF0000"/>
                </a:solidFill>
                <a:latin typeface="Century Gothic" panose="020B0502020202020204" pitchFamily="34" charset="0"/>
              </a:rPr>
              <a:t> team will add your website image here </a:t>
            </a:r>
            <a:r>
              <a:rPr lang="en-US" sz="1200" baseline="0">
                <a:solidFill>
                  <a:srgbClr val="FF0000"/>
                </a:solidFill>
                <a:latin typeface="Century Gothic" panose="020B0502020202020204" pitchFamily="34" charset="0"/>
                <a:sym typeface="Wingdings" panose="05000000000000000000" pitchFamily="2" charset="2"/>
              </a:rPr>
              <a:t></a:t>
            </a:r>
            <a:endParaRPr lang="en-US" sz="1200">
              <a:solidFill>
                <a:srgbClr val="FF0000"/>
              </a:solidFill>
              <a:latin typeface="Century Gothic" panose="020B0502020202020204" pitchFamily="34" charset="0"/>
            </a:endParaRP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E08D-6710-E449-B6EE-8366616CD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6A50A-1520-B341-9BEA-8F0D8729E5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D47F7-5C78-B24F-B425-59BBFD9F6F4E}"/>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5" name="Footer Placeholder 4">
            <a:extLst>
              <a:ext uri="{FF2B5EF4-FFF2-40B4-BE49-F238E27FC236}">
                <a16:creationId xmlns:a16="http://schemas.microsoft.com/office/drawing/2014/main" id="{80EF41AC-FCD4-FB42-BBCF-F89A38551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9116-424A-6E48-996A-701334EF0500}"/>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837729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6FC6-C4D0-C54A-B8DB-73D103D798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8E1D2C-993B-2B40-A1A1-DF04FBEA19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E661A-98C5-4F4B-90F1-3EC57BA6C289}"/>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5" name="Footer Placeholder 4">
            <a:extLst>
              <a:ext uri="{FF2B5EF4-FFF2-40B4-BE49-F238E27FC236}">
                <a16:creationId xmlns:a16="http://schemas.microsoft.com/office/drawing/2014/main" id="{5D0B87BB-93B8-E243-BE2D-C9A70F9CF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441D8-CD1E-324B-BE66-2DFB1115CA3C}"/>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40826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4265-E2EE-314C-8DCB-8240299B6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1D122-427F-8D4C-98BF-C5B798845A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0FF24A-B439-C045-8CB0-16BD0FAF63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BB6C9B-FE0D-E547-A3D2-B08E827E4B3D}"/>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6" name="Footer Placeholder 5">
            <a:extLst>
              <a:ext uri="{FF2B5EF4-FFF2-40B4-BE49-F238E27FC236}">
                <a16:creationId xmlns:a16="http://schemas.microsoft.com/office/drawing/2014/main" id="{608D0AEF-BF0B-FB4F-8381-56A63A23DC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FDD92-D3B9-FC47-A202-E1574F41B72A}"/>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4052167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829C-C091-0C42-9E06-4D5E01610B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0057C1-F89E-3244-A149-73554152FE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1219F9-E770-224D-88C5-599DD8EB94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1A5F38-D86A-354E-9799-F1CD406F1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EDAEEF-193A-7648-BCD0-84AC49F013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E769B-CB34-854C-A49B-917707F51041}"/>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8" name="Footer Placeholder 7">
            <a:extLst>
              <a:ext uri="{FF2B5EF4-FFF2-40B4-BE49-F238E27FC236}">
                <a16:creationId xmlns:a16="http://schemas.microsoft.com/office/drawing/2014/main" id="{80B243C8-85F6-A448-B831-5F45FB241D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27D1D9-79BE-AB41-9DEE-515A4022D7F6}"/>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525385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1267-4002-4B47-B28E-4592DCFB0B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0AE9D7-21C6-6A4B-A4A7-82D70EBD2C7D}"/>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4" name="Footer Placeholder 3">
            <a:extLst>
              <a:ext uri="{FF2B5EF4-FFF2-40B4-BE49-F238E27FC236}">
                <a16:creationId xmlns:a16="http://schemas.microsoft.com/office/drawing/2014/main" id="{6D163AC5-150F-3E45-BE11-3963A7F79F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10420-A02A-B347-A64F-E85D0D13F9F7}"/>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35358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B1EC9-02EC-2D43-AF67-076B90899DE5}"/>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3" name="Footer Placeholder 2">
            <a:extLst>
              <a:ext uri="{FF2B5EF4-FFF2-40B4-BE49-F238E27FC236}">
                <a16:creationId xmlns:a16="http://schemas.microsoft.com/office/drawing/2014/main" id="{5DC35C71-1FF5-094F-BC51-C81EF2923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2A834D-AD79-3442-B34F-CC0F69CEBD62}"/>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326196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D750-C167-2749-9179-A0322AE83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46B803-E40F-BA45-A77E-F8837B30F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60E710-4268-D24F-BC1A-EEBF05076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05F3D-FFB4-B64C-9939-E0CCFF69FD10}"/>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6" name="Footer Placeholder 5">
            <a:extLst>
              <a:ext uri="{FF2B5EF4-FFF2-40B4-BE49-F238E27FC236}">
                <a16:creationId xmlns:a16="http://schemas.microsoft.com/office/drawing/2014/main" id="{9F7AF560-BD29-6841-A2AF-F1BF12246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4303D-7063-9D4A-9B91-C0BE76EDECB1}"/>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217529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2FD1-B964-9B47-8152-64194ED165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6B446F-97A8-3843-880D-A71A766356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47321E-C83F-0040-AC2F-4EA6AB1BE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3D180-1B1B-E14D-9E7A-3A0ED5246D6C}"/>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6" name="Footer Placeholder 5">
            <a:extLst>
              <a:ext uri="{FF2B5EF4-FFF2-40B4-BE49-F238E27FC236}">
                <a16:creationId xmlns:a16="http://schemas.microsoft.com/office/drawing/2014/main" id="{5BA3E052-9CBB-994E-9E0F-70C9C34F0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933C9-B6AD-F44A-B0E0-F6470DD40D34}"/>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2233934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D2E1-D6A9-FE43-99FE-7EC9E2B790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99CA42-E5A7-B044-AFD1-C0C71FD007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32186-E006-214E-AA08-FD509B22F7B7}"/>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5" name="Footer Placeholder 4">
            <a:extLst>
              <a:ext uri="{FF2B5EF4-FFF2-40B4-BE49-F238E27FC236}">
                <a16:creationId xmlns:a16="http://schemas.microsoft.com/office/drawing/2014/main" id="{85087BC8-3CFA-BE42-B82F-B2FA32BF9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FECFE-7339-5C46-8E75-EEFAEFD4E48F}"/>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148442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023D91-1EBD-0243-B016-AF86F36F8C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DBB21C-ECA2-ED45-8D97-B7F6BCED4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64A96-FCF0-5949-9397-01D7D489759D}"/>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5" name="Footer Placeholder 4">
            <a:extLst>
              <a:ext uri="{FF2B5EF4-FFF2-40B4-BE49-F238E27FC236}">
                <a16:creationId xmlns:a16="http://schemas.microsoft.com/office/drawing/2014/main" id="{3AB23AE2-3781-924C-A193-F40E75405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2E39D-3F1E-6648-ADFD-0468B71775C1}"/>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181664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riginal Title">
    <p:spTree>
      <p:nvGrpSpPr>
        <p:cNvPr id="1" name=""/>
        <p:cNvGrpSpPr/>
        <p:nvPr/>
      </p:nvGrpSpPr>
      <p:grpSpPr>
        <a:xfrm>
          <a:off x="0" y="0"/>
          <a:ext cx="0" cy="0"/>
          <a:chOff x="0" y="0"/>
          <a:chExt cx="0" cy="0"/>
        </a:xfrm>
      </p:grpSpPr>
      <p:grpSp>
        <p:nvGrpSpPr>
          <p:cNvPr id="8" name="Group 7"/>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extLst>
                  <a:ext uri="{28A0092B-C50C-407E-A947-70E740481C1C}">
                    <a14:useLocalDpi xmlns:a14="http://schemas.microsoft.com/office/drawing/2010/main"/>
                  </a:ext>
                </a:extLst>
              </a:blip>
              <a:srcRect/>
              <a:stretch>
                <a:fillRect/>
              </a:stretch>
            </a:blipFill>
            <a:ln w="127000">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E4268"/>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015" y="6425457"/>
                  <a:ext cx="1367335" cy="222457"/>
                </a:xfrm>
                <a:prstGeom prst="rect">
                  <a:avLst/>
                </a:prstGeom>
                <a:grpFill/>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3E4268"/>
                  </a:solidFill>
                  <a:latin typeface="Century Gothic" panose="020B0502020202020204" pitchFamily="34" charset="0"/>
                </a:rPr>
                <a:t>| </a:t>
              </a:r>
              <a:r>
                <a:rPr lang="en-US" sz="1600" spc="100" baseline="0">
                  <a:solidFill>
                    <a:srgbClr val="3E4268"/>
                  </a:solidFill>
                  <a:latin typeface="Century Gothic" panose="020B0502020202020204" pitchFamily="34" charset="0"/>
                </a:rPr>
                <a:t>Spring 2020</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1862" y="6346554"/>
              <a:ext cx="393192" cy="393192"/>
            </a:xfrm>
            <a:prstGeom prst="rect">
              <a:avLst/>
            </a:prstGeom>
          </p:spPr>
        </p:pic>
      </p:grpSp>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454340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guide id="5" pos="4296">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5" name="Group 4"/>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17956" y="304302"/>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10" name="Group 9"/>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37419" y="135212"/>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31448" y="6304746"/>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4268"/>
                </a:solidFill>
              </a:endParaRPr>
            </a:p>
          </p:txBody>
        </p:sp>
        <p:sp>
          <p:nvSpPr>
            <p:cNvPr id="7" name="Rounded Rectangle 6"/>
            <p:cNvSpPr/>
            <p:nvPr userDrawn="1"/>
          </p:nvSpPr>
          <p:spPr>
            <a:xfrm>
              <a:off x="-166047" y="802756"/>
              <a:ext cx="12524095" cy="388088"/>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4268"/>
                </a:solidFill>
              </a:endParaRPr>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E4268"/>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DD35-387F-3B45-9518-C171A64163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DA786A-C3F0-A54A-91ED-C87CA74A7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117F3B-D1CD-6E41-B4DC-EA533B6575B7}"/>
              </a:ext>
            </a:extLst>
          </p:cNvPr>
          <p:cNvSpPr>
            <a:spLocks noGrp="1"/>
          </p:cNvSpPr>
          <p:nvPr>
            <p:ph type="dt" sz="half" idx="10"/>
          </p:nvPr>
        </p:nvSpPr>
        <p:spPr/>
        <p:txBody>
          <a:bodyPr/>
          <a:lstStyle/>
          <a:p>
            <a:fld id="{67CB3331-4DA6-5E4E-ACD8-6E1730D39945}" type="datetimeFigureOut">
              <a:rPr lang="en-US" smtClean="0"/>
              <a:t>3/24/2020</a:t>
            </a:fld>
            <a:endParaRPr lang="en-US"/>
          </a:p>
        </p:txBody>
      </p:sp>
      <p:sp>
        <p:nvSpPr>
          <p:cNvPr id="5" name="Footer Placeholder 4">
            <a:extLst>
              <a:ext uri="{FF2B5EF4-FFF2-40B4-BE49-F238E27FC236}">
                <a16:creationId xmlns:a16="http://schemas.microsoft.com/office/drawing/2014/main" id="{E92B713F-9C7C-0F4B-8EF9-0DF9DA583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2C5BF-956A-AD4F-869E-1D930C218375}"/>
              </a:ext>
            </a:extLst>
          </p:cNvPr>
          <p:cNvSpPr>
            <a:spLocks noGrp="1"/>
          </p:cNvSpPr>
          <p:nvPr>
            <p:ph type="sldNum" sz="quarter" idx="12"/>
          </p:nvPr>
        </p:nvSpPr>
        <p:spPr/>
        <p:txBody>
          <a:bodyPr/>
          <a:lstStyle/>
          <a:p>
            <a:fld id="{116922C9-4527-1A49-B41F-0F0589D0C56E}" type="slidenum">
              <a:rPr lang="en-US" smtClean="0"/>
              <a:t>‹#›</a:t>
            </a:fld>
            <a:endParaRPr lang="en-US"/>
          </a:p>
        </p:txBody>
      </p:sp>
    </p:spTree>
    <p:extLst>
      <p:ext uri="{BB962C8B-B14F-4D97-AF65-F5344CB8AC3E}">
        <p14:creationId xmlns:p14="http://schemas.microsoft.com/office/powerpoint/2010/main" val="777845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AF51B-DB70-1A44-AE1E-5E49D9EA5E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BD85F-D268-2F4B-B60C-4053FD259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A8D5-46BF-1448-A6A6-8A021ECA4D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B3331-4DA6-5E4E-ACD8-6E1730D39945}" type="datetimeFigureOut">
              <a:rPr lang="en-US" smtClean="0"/>
              <a:t>3/24/2020</a:t>
            </a:fld>
            <a:endParaRPr lang="en-US"/>
          </a:p>
        </p:txBody>
      </p:sp>
      <p:sp>
        <p:nvSpPr>
          <p:cNvPr id="5" name="Footer Placeholder 4">
            <a:extLst>
              <a:ext uri="{FF2B5EF4-FFF2-40B4-BE49-F238E27FC236}">
                <a16:creationId xmlns:a16="http://schemas.microsoft.com/office/drawing/2014/main" id="{ABA5C351-D5C8-E541-8A56-70302488A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436BE3-3153-8F47-8765-31B4D7DC7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922C9-4527-1A49-B41F-0F0589D0C56E}" type="slidenum">
              <a:rPr lang="en-US" smtClean="0"/>
              <a:t>‹#›</a:t>
            </a:fld>
            <a:endParaRPr lang="en-US"/>
          </a:p>
        </p:txBody>
      </p:sp>
    </p:spTree>
    <p:extLst>
      <p:ext uri="{BB962C8B-B14F-4D97-AF65-F5344CB8AC3E}">
        <p14:creationId xmlns:p14="http://schemas.microsoft.com/office/powerpoint/2010/main" val="356693467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5.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4441" y="6285856"/>
            <a:ext cx="1970411" cy="338554"/>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4268"/>
                </a:solidFill>
                <a:effectLst/>
                <a:uLnTx/>
                <a:uFillTx/>
                <a:latin typeface="Century Gothic"/>
                <a:ea typeface="+mn-ea"/>
                <a:cs typeface="+mn-cs"/>
              </a:rPr>
              <a:t>California – Ames </a:t>
            </a:r>
            <a:endParaRPr kumimoji="0" lang="en-US" sz="1800" b="0" i="0" u="none" strike="noStrike" kern="1200" cap="none" spc="0" normalizeH="0" baseline="0" noProof="0" dirty="0">
              <a:ln>
                <a:noFill/>
              </a:ln>
              <a:solidFill>
                <a:srgbClr val="3E4268"/>
              </a:solidFill>
              <a:effectLst/>
              <a:uLnTx/>
              <a:uFillTx/>
              <a:latin typeface="Calibri" panose="020F0502020204030204"/>
              <a:ea typeface="+mn-ea"/>
              <a:cs typeface="+mn-cs"/>
            </a:endParaRPr>
          </a:p>
        </p:txBody>
      </p:sp>
      <p:sp>
        <p:nvSpPr>
          <p:cNvPr id="3" name="Title 1"/>
          <p:cNvSpPr txBox="1">
            <a:spLocks/>
          </p:cNvSpPr>
          <p:nvPr/>
        </p:nvSpPr>
        <p:spPr>
          <a:xfrm>
            <a:off x="6066820"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E4268"/>
                </a:solidFill>
                <a:effectLst/>
                <a:uLnTx/>
                <a:uFillTx/>
                <a:latin typeface="Century Gothic" panose="020B0502020202020204" pitchFamily="34" charset="0"/>
                <a:ea typeface="+mj-ea"/>
                <a:cs typeface="+mj-cs"/>
              </a:rPr>
              <a:t>Eastern Washington </a:t>
            </a:r>
            <a:r>
              <a:rPr kumimoji="0" lang="en-US" sz="2800" b="0" i="0" u="none" strike="noStrike" kern="1200" cap="none" spc="0" normalizeH="0" baseline="0" noProof="0" dirty="0">
                <a:ln>
                  <a:noFill/>
                </a:ln>
                <a:solidFill>
                  <a:srgbClr val="3E4268"/>
                </a:solidFill>
                <a:effectLst/>
                <a:uLnTx/>
                <a:uFillTx/>
                <a:latin typeface="Century Gothic" panose="020B0502020202020204" pitchFamily="34" charset="0"/>
                <a:ea typeface="+mj-ea"/>
                <a:cs typeface="+mj-cs"/>
              </a:rPr>
              <a:t>Disasters</a:t>
            </a:r>
          </a:p>
        </p:txBody>
      </p:sp>
      <p:sp>
        <p:nvSpPr>
          <p:cNvPr id="4" name="Subtitle 2"/>
          <p:cNvSpPr txBox="1">
            <a:spLocks/>
          </p:cNvSpPr>
          <p:nvPr/>
        </p:nvSpPr>
        <p:spPr>
          <a:xfrm>
            <a:off x="6066819" y="3021841"/>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Integrating NASA Earth Observations to Analyze Spatiotemporal Distributions of Lightning-Caused Wildfires in Eastern Washington</a:t>
            </a:r>
          </a:p>
        </p:txBody>
      </p:sp>
      <p:sp>
        <p:nvSpPr>
          <p:cNvPr id="5" name="TextBox 4"/>
          <p:cNvSpPr txBox="1"/>
          <p:nvPr/>
        </p:nvSpPr>
        <p:spPr>
          <a:xfrm>
            <a:off x="6066818" y="4960968"/>
            <a:ext cx="5394960"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Ani </a:t>
            </a:r>
            <a:r>
              <a:rPr kumimoji="0" lang="en-US" sz="2000" b="0"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Matevosian</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Amelia </a:t>
            </a:r>
            <a:r>
              <a:rPr kumimoji="0" lang="en-US" sz="2000" b="0"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Zaino</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Amy Kennedy, </a:t>
            </a:r>
            <a:r>
              <a:rPr kumimoji="0" lang="en-US" sz="2000" b="0" i="0" u="none" strike="noStrike" kern="1200" cap="none" spc="0" normalizeH="0" baseline="0" noProof="0" dirty="0" smtClean="0">
                <a:ln>
                  <a:noFill/>
                </a:ln>
                <a:solidFill>
                  <a:prstClr val="black">
                    <a:lumMod val="75000"/>
                    <a:lumOff val="25000"/>
                  </a:prstClr>
                </a:solidFill>
                <a:effectLst/>
                <a:uLnTx/>
                <a:uFillTx/>
                <a:latin typeface="Century Gothic"/>
                <a:ea typeface="+mn-ea"/>
                <a:cs typeface="+mn-cs"/>
              </a:rPr>
              <a:t>&amp; Evan </a:t>
            </a:r>
            <a:r>
              <a:rPr kumimoji="0" lang="en-US" sz="2000" b="0"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Bradish</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spTree>
    <p:extLst>
      <p:ext uri="{BB962C8B-B14F-4D97-AF65-F5344CB8AC3E}">
        <p14:creationId xmlns:p14="http://schemas.microsoft.com/office/powerpoint/2010/main" val="1915511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
          <p:cNvSpPr txBox="1"/>
          <p:nvPr/>
        </p:nvSpPr>
        <p:spPr>
          <a:xfrm>
            <a:off x="495300" y="446675"/>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000"/>
              <a:buFont typeface="Century Gothic"/>
              <a:buNone/>
            </a:pPr>
            <a:r>
              <a:rPr lang="en-US" sz="4000" b="1" dirty="0">
                <a:solidFill>
                  <a:srgbClr val="3E4268"/>
                </a:solidFill>
                <a:latin typeface="Century Gothic"/>
                <a:ea typeface="Century Gothic"/>
                <a:cs typeface="Century Gothic"/>
                <a:sym typeface="Century Gothic"/>
              </a:rPr>
              <a:t>Input 1: Fire Burn Area </a:t>
            </a:r>
            <a:endParaRPr dirty="0"/>
          </a:p>
        </p:txBody>
      </p:sp>
      <p:sp>
        <p:nvSpPr>
          <p:cNvPr id="248" name="Google Shape;248;p8"/>
          <p:cNvSpPr txBox="1"/>
          <p:nvPr/>
        </p:nvSpPr>
        <p:spPr>
          <a:xfrm>
            <a:off x="413711" y="1172408"/>
            <a:ext cx="6629400" cy="4929300"/>
          </a:xfrm>
          <a:prstGeom prst="rect">
            <a:avLst/>
          </a:prstGeom>
          <a:noFill/>
          <a:ln>
            <a:noFill/>
          </a:ln>
        </p:spPr>
        <p:txBody>
          <a:bodyPr spcFirstLastPara="1" wrap="square" lIns="91425" tIns="45700" rIns="91425" bIns="45700" anchor="t" anchorCtr="0">
            <a:normAutofit/>
          </a:bodyPr>
          <a:lstStyle/>
          <a:p>
            <a:pPr marL="342900" marR="0" lvl="0" indent="-165100" algn="l" rtl="0">
              <a:lnSpc>
                <a:spcPct val="100000"/>
              </a:lnSpc>
              <a:spcBef>
                <a:spcPts val="0"/>
              </a:spcBef>
              <a:spcAft>
                <a:spcPts val="0"/>
              </a:spcAft>
              <a:buClr>
                <a:srgbClr val="3E4268"/>
              </a:buClr>
              <a:buSzPts val="2800"/>
              <a:buFont typeface="Arimo"/>
              <a:buNone/>
            </a:pPr>
            <a:endParaRPr sz="2800" b="1">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3E4268"/>
              </a:buClr>
              <a:buSzPts val="2800"/>
              <a:buFont typeface="Arial"/>
              <a:buNone/>
            </a:pPr>
            <a:endParaRPr sz="2800" b="1">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3E4268"/>
              </a:buClr>
              <a:buSzPts val="2800"/>
              <a:buFont typeface="Arial"/>
              <a:buNone/>
            </a:pPr>
            <a:endParaRPr sz="2800">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7EB761"/>
              </a:buClr>
              <a:buSzPts val="2800"/>
              <a:buFont typeface="Arial"/>
              <a:buNone/>
            </a:pPr>
            <a:endParaRPr sz="2800">
              <a:solidFill>
                <a:srgbClr val="3F3F3F"/>
              </a:solidFill>
              <a:latin typeface="Century Gothic"/>
              <a:ea typeface="Century Gothic"/>
              <a:cs typeface="Century Gothic"/>
              <a:sym typeface="Century Gothic"/>
            </a:endParaRPr>
          </a:p>
        </p:txBody>
      </p:sp>
      <p:sp>
        <p:nvSpPr>
          <p:cNvPr id="249" name="Google Shape;249;p8"/>
          <p:cNvSpPr txBox="1"/>
          <p:nvPr/>
        </p:nvSpPr>
        <p:spPr>
          <a:xfrm>
            <a:off x="1080319" y="5824289"/>
            <a:ext cx="1334724"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Century Gothic"/>
              <a:buNone/>
            </a:pPr>
            <a:endParaRPr sz="1600">
              <a:solidFill>
                <a:srgbClr val="3F3F3F"/>
              </a:solidFill>
              <a:latin typeface="Century Gothic"/>
              <a:ea typeface="Century Gothic"/>
              <a:cs typeface="Century Gothic"/>
              <a:sym typeface="Century Gothic"/>
            </a:endParaRPr>
          </a:p>
        </p:txBody>
      </p:sp>
      <p:sp>
        <p:nvSpPr>
          <p:cNvPr id="251" name="Google Shape;251;p8"/>
          <p:cNvSpPr txBox="1"/>
          <p:nvPr/>
        </p:nvSpPr>
        <p:spPr>
          <a:xfrm>
            <a:off x="3380278"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Arial"/>
              <a:buNone/>
            </a:pPr>
            <a:endParaRPr sz="1600">
              <a:solidFill>
                <a:srgbClr val="3F3F3F"/>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5A0E423C-C026-8245-9E2C-F5C92E2F04AE}"/>
              </a:ext>
            </a:extLst>
          </p:cNvPr>
          <p:cNvGrpSpPr/>
          <p:nvPr/>
        </p:nvGrpSpPr>
        <p:grpSpPr>
          <a:xfrm>
            <a:off x="424357" y="1517218"/>
            <a:ext cx="6911364" cy="4151240"/>
            <a:chOff x="314629" y="1279474"/>
            <a:chExt cx="6911364" cy="4151240"/>
          </a:xfrm>
        </p:grpSpPr>
        <p:grpSp>
          <p:nvGrpSpPr>
            <p:cNvPr id="253" name="Google Shape;253;p8"/>
            <p:cNvGrpSpPr/>
            <p:nvPr/>
          </p:nvGrpSpPr>
          <p:grpSpPr>
            <a:xfrm>
              <a:off x="363540" y="1279474"/>
              <a:ext cx="6862453" cy="4151240"/>
              <a:chOff x="828623" y="2379355"/>
              <a:chExt cx="6587106" cy="2878008"/>
            </a:xfrm>
            <a:solidFill>
              <a:srgbClr val="C55A11"/>
            </a:solidFill>
          </p:grpSpPr>
          <p:sp>
            <p:nvSpPr>
              <p:cNvPr id="255" name="Google Shape;255;p8"/>
              <p:cNvSpPr/>
              <p:nvPr/>
            </p:nvSpPr>
            <p:spPr>
              <a:xfrm>
                <a:off x="828623" y="2379355"/>
                <a:ext cx="2004681" cy="1210611"/>
              </a:xfrm>
              <a:custGeom>
                <a:avLst/>
                <a:gdLst/>
                <a:ahLst/>
                <a:cxnLst/>
                <a:rect l="l" t="t" r="r" b="b"/>
                <a:pathLst>
                  <a:path w="2136788" h="913064" extrusionOk="0">
                    <a:moveTo>
                      <a:pt x="0" y="152208"/>
                    </a:moveTo>
                    <a:cubicBezTo>
                      <a:pt x="0" y="68146"/>
                      <a:pt x="68146" y="0"/>
                      <a:pt x="152208" y="0"/>
                    </a:cubicBezTo>
                    <a:lnTo>
                      <a:pt x="1984580" y="0"/>
                    </a:lnTo>
                    <a:cubicBezTo>
                      <a:pt x="2068642" y="0"/>
                      <a:pt x="2136788" y="68146"/>
                      <a:pt x="2136788" y="152208"/>
                    </a:cubicBezTo>
                    <a:lnTo>
                      <a:pt x="2136788" y="760856"/>
                    </a:lnTo>
                    <a:cubicBezTo>
                      <a:pt x="2136788" y="844918"/>
                      <a:pt x="2068642" y="913064"/>
                      <a:pt x="1984580" y="913064"/>
                    </a:cubicBezTo>
                    <a:lnTo>
                      <a:pt x="152208" y="913064"/>
                    </a:lnTo>
                    <a:cubicBezTo>
                      <a:pt x="68146" y="913064"/>
                      <a:pt x="0" y="844918"/>
                      <a:pt x="0" y="760856"/>
                    </a:cubicBezTo>
                    <a:lnTo>
                      <a:pt x="0" y="152208"/>
                    </a:lnTo>
                    <a:close/>
                  </a:path>
                </a:pathLst>
              </a:custGeom>
              <a:grpFill/>
              <a:ln w="12700" cap="flat" cmpd="sng">
                <a:solidFill>
                  <a:schemeClr val="lt1"/>
                </a:solidFill>
                <a:prstDash val="solid"/>
                <a:miter lim="800000"/>
                <a:headEnd type="none" w="sm" len="sm"/>
                <a:tailEnd type="none" w="sm" len="sm"/>
              </a:ln>
            </p:spPr>
            <p:txBody>
              <a:bodyPr spcFirstLastPara="1" wrap="square" lIns="120775" tIns="120775" rIns="120775" bIns="120775"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500" dirty="0">
                    <a:solidFill>
                      <a:schemeClr val="lt1"/>
                    </a:solidFill>
                    <a:latin typeface="Century Gothic"/>
                    <a:ea typeface="Century Gothic"/>
                    <a:cs typeface="Century Gothic"/>
                    <a:sym typeface="Century Gothic"/>
                  </a:rPr>
                  <a:t>Data Acquisition</a:t>
                </a:r>
                <a:endParaRPr sz="2500" dirty="0">
                  <a:solidFill>
                    <a:schemeClr val="lt1"/>
                  </a:solidFill>
                </a:endParaRPr>
              </a:p>
            </p:txBody>
          </p:sp>
          <p:sp>
            <p:nvSpPr>
              <p:cNvPr id="256" name="Google Shape;256;p8"/>
              <p:cNvSpPr/>
              <p:nvPr/>
            </p:nvSpPr>
            <p:spPr>
              <a:xfrm>
                <a:off x="3066372" y="2379355"/>
                <a:ext cx="4349357" cy="1210611"/>
              </a:xfrm>
              <a:prstGeom prst="roundRect">
                <a:avLst/>
              </a:prstGeom>
              <a:solidFill>
                <a:srgbClr val="C55A11">
                  <a:alpha val="69804"/>
                </a:srgbClr>
              </a:solidFill>
              <a:ln>
                <a:noFill/>
              </a:ln>
            </p:spPr>
            <p:txBody>
              <a:bodyPr spcFirstLastPara="1" wrap="square" lIns="76200" tIns="76200" rIns="76200" bIns="76200" anchor="ctr" anchorCtr="0">
                <a:noAutofit/>
              </a:bodyPr>
              <a:lstStyle/>
              <a:p>
                <a:pPr marL="57150" marR="0" lvl="1" indent="-19050" algn="l" rtl="0">
                  <a:lnSpc>
                    <a:spcPct val="90000"/>
                  </a:lnSpc>
                  <a:spcBef>
                    <a:spcPts val="90"/>
                  </a:spcBef>
                  <a:spcAft>
                    <a:spcPts val="0"/>
                  </a:spcAft>
                  <a:buClr>
                    <a:schemeClr val="dk1"/>
                  </a:buClr>
                  <a:buSzPts val="600"/>
                  <a:buFont typeface="Calibri"/>
                  <a:buNone/>
                </a:pPr>
                <a:endParaRPr sz="600" b="0" i="0" u="none" strike="noStrike" cap="none" dirty="0">
                  <a:solidFill>
                    <a:schemeClr val="dk1"/>
                  </a:solidFill>
                  <a:latin typeface="Century Gothic" panose="020B0502020202020204" pitchFamily="34" charset="0"/>
                  <a:ea typeface="Calibri"/>
                  <a:cs typeface="Calibri"/>
                  <a:sym typeface="Calibri"/>
                </a:endParaRPr>
              </a:p>
            </p:txBody>
          </p:sp>
          <p:sp>
            <p:nvSpPr>
              <p:cNvPr id="259" name="Google Shape;259;p8"/>
              <p:cNvSpPr/>
              <p:nvPr/>
            </p:nvSpPr>
            <p:spPr>
              <a:xfrm>
                <a:off x="3066372" y="4032801"/>
                <a:ext cx="4301198" cy="1224562"/>
              </a:xfrm>
              <a:prstGeom prst="roundRect">
                <a:avLst/>
              </a:prstGeom>
              <a:solidFill>
                <a:srgbClr val="C55A11">
                  <a:alpha val="76863"/>
                </a:srgbClr>
              </a:solidFill>
              <a:ln>
                <a:noFill/>
              </a:ln>
            </p:spPr>
            <p:txBody>
              <a:bodyPr spcFirstLastPara="1" wrap="square" lIns="76200" tIns="76200" rIns="76200" bIns="76200" anchor="ctr" anchorCtr="0">
                <a:noAutofit/>
              </a:bodyPr>
              <a:lstStyle/>
              <a:p>
                <a:pPr marL="0" marR="0" lvl="0" indent="0" algn="l" rtl="0">
                  <a:lnSpc>
                    <a:spcPct val="90000"/>
                  </a:lnSpc>
                  <a:spcBef>
                    <a:spcPts val="300"/>
                  </a:spcBef>
                  <a:spcAft>
                    <a:spcPts val="0"/>
                  </a:spcAft>
                  <a:buNone/>
                </a:pPr>
                <a:endParaRPr dirty="0">
                  <a:latin typeface="Century Gothic" panose="020B0502020202020204" pitchFamily="34" charset="0"/>
                </a:endParaRPr>
              </a:p>
            </p:txBody>
          </p:sp>
        </p:grpSp>
        <p:sp>
          <p:nvSpPr>
            <p:cNvPr id="2" name="Google Shape;255;p8">
              <a:extLst>
                <a:ext uri="{FF2B5EF4-FFF2-40B4-BE49-F238E27FC236}">
                  <a16:creationId xmlns:a16="http://schemas.microsoft.com/office/drawing/2014/main" id="{2235FE67-035A-4F84-A056-8ECEB4A40F3D}"/>
                </a:ext>
              </a:extLst>
            </p:cNvPr>
            <p:cNvSpPr/>
            <p:nvPr/>
          </p:nvSpPr>
          <p:spPr>
            <a:xfrm>
              <a:off x="314629" y="3664404"/>
              <a:ext cx="2118443" cy="1734754"/>
            </a:xfrm>
            <a:custGeom>
              <a:avLst/>
              <a:gdLst/>
              <a:ahLst/>
              <a:cxnLst/>
              <a:rect l="l" t="t" r="r" b="b"/>
              <a:pathLst>
                <a:path w="2136788" h="913064" extrusionOk="0">
                  <a:moveTo>
                    <a:pt x="0" y="152208"/>
                  </a:moveTo>
                  <a:cubicBezTo>
                    <a:pt x="0" y="68146"/>
                    <a:pt x="68146" y="0"/>
                    <a:pt x="152208" y="0"/>
                  </a:cubicBezTo>
                  <a:lnTo>
                    <a:pt x="1984580" y="0"/>
                  </a:lnTo>
                  <a:cubicBezTo>
                    <a:pt x="2068642" y="0"/>
                    <a:pt x="2136788" y="68146"/>
                    <a:pt x="2136788" y="152208"/>
                  </a:cubicBezTo>
                  <a:lnTo>
                    <a:pt x="2136788" y="760856"/>
                  </a:lnTo>
                  <a:cubicBezTo>
                    <a:pt x="2136788" y="844918"/>
                    <a:pt x="2068642" y="913064"/>
                    <a:pt x="1984580" y="913064"/>
                  </a:cubicBezTo>
                  <a:lnTo>
                    <a:pt x="152208" y="913064"/>
                  </a:lnTo>
                  <a:cubicBezTo>
                    <a:pt x="68146" y="913064"/>
                    <a:pt x="0" y="844918"/>
                    <a:pt x="0" y="760856"/>
                  </a:cubicBezTo>
                  <a:lnTo>
                    <a:pt x="0" y="152208"/>
                  </a:lnTo>
                  <a:close/>
                </a:path>
              </a:pathLst>
            </a:custGeom>
            <a:solidFill>
              <a:srgbClr val="C55A11"/>
            </a:solidFill>
            <a:ln w="12700" cap="flat" cmpd="sng">
              <a:solidFill>
                <a:schemeClr val="lt1"/>
              </a:solidFill>
              <a:prstDash val="solid"/>
              <a:miter lim="800000"/>
              <a:headEnd type="none" w="sm" len="sm"/>
              <a:tailEnd type="none" w="sm" len="sm"/>
            </a:ln>
          </p:spPr>
          <p:txBody>
            <a:bodyPr spcFirstLastPara="1" wrap="square" lIns="120775" tIns="120775" rIns="120775" bIns="120775"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500" dirty="0">
                  <a:solidFill>
                    <a:schemeClr val="lt1"/>
                  </a:solidFill>
                  <a:latin typeface="Century Gothic"/>
                  <a:sym typeface="Century Gothic"/>
                </a:rPr>
                <a:t>Processing</a:t>
              </a:r>
            </a:p>
          </p:txBody>
        </p:sp>
        <p:sp>
          <p:nvSpPr>
            <p:cNvPr id="5" name="Down Arrow 4">
              <a:extLst>
                <a:ext uri="{FF2B5EF4-FFF2-40B4-BE49-F238E27FC236}">
                  <a16:creationId xmlns:a16="http://schemas.microsoft.com/office/drawing/2014/main" id="{A428DFF5-1693-194C-8D10-B885C6AD8209}"/>
                </a:ext>
              </a:extLst>
            </p:cNvPr>
            <p:cNvSpPr/>
            <p:nvPr/>
          </p:nvSpPr>
          <p:spPr>
            <a:xfrm>
              <a:off x="1110656" y="3065891"/>
              <a:ext cx="484758" cy="542614"/>
            </a:xfrm>
            <a:prstGeom prst="downArrow">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1D95DB11-8CEC-8747-898F-7E998AD7ED44}"/>
              </a:ext>
            </a:extLst>
          </p:cNvPr>
          <p:cNvSpPr txBox="1"/>
          <p:nvPr/>
        </p:nvSpPr>
        <p:spPr>
          <a:xfrm>
            <a:off x="3038575" y="4132455"/>
            <a:ext cx="3947441" cy="155427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solidFill>
                  <a:schemeClr val="bg1"/>
                </a:solidFill>
                <a:latin typeface="Century Gothic" panose="020B0502020202020204" pitchFamily="34" charset="0"/>
                <a:ea typeface="Century Gothic"/>
                <a:cs typeface="Century Gothic"/>
                <a:sym typeface="Century Gothic"/>
              </a:rPr>
              <a:t>Calculate </a:t>
            </a:r>
            <a:r>
              <a:rPr lang="en-US" b="1" dirty="0">
                <a:solidFill>
                  <a:schemeClr val="bg1"/>
                </a:solidFill>
                <a:latin typeface="Century Gothic" panose="020B0502020202020204" pitchFamily="34" charset="0"/>
                <a:ea typeface="Century Gothic"/>
                <a:cs typeface="Century Gothic"/>
                <a:sym typeface="Century Gothic"/>
              </a:rPr>
              <a:t>percent burned </a:t>
            </a:r>
            <a:r>
              <a:rPr lang="en-US" dirty="0">
                <a:solidFill>
                  <a:schemeClr val="bg1"/>
                </a:solidFill>
                <a:latin typeface="Century Gothic" panose="020B0502020202020204" pitchFamily="34" charset="0"/>
                <a:ea typeface="Century Gothic"/>
                <a:cs typeface="Century Gothic"/>
                <a:sym typeface="Century Gothic"/>
              </a:rPr>
              <a:t>for each cell in fishnet</a:t>
            </a:r>
          </a:p>
          <a:p>
            <a:pPr marL="342900" indent="-342900">
              <a:buFont typeface="Arial" panose="020B0604020202020204" pitchFamily="34" charset="0"/>
              <a:buChar char="•"/>
            </a:pPr>
            <a:r>
              <a:rPr lang="en-US" dirty="0">
                <a:solidFill>
                  <a:schemeClr val="bg1"/>
                </a:solidFill>
                <a:latin typeface="Century Gothic" panose="020B0502020202020204" pitchFamily="34" charset="0"/>
                <a:ea typeface="Century Gothic"/>
                <a:cs typeface="Century Gothic"/>
                <a:sym typeface="Century Gothic"/>
              </a:rPr>
              <a:t>Classify values from 0-3 using natural </a:t>
            </a:r>
            <a:r>
              <a:rPr lang="en-US" dirty="0" err="1">
                <a:solidFill>
                  <a:schemeClr val="bg1"/>
                </a:solidFill>
                <a:latin typeface="Century Gothic" panose="020B0502020202020204" pitchFamily="34" charset="0"/>
                <a:ea typeface="Century Gothic"/>
                <a:cs typeface="Century Gothic"/>
                <a:sym typeface="Century Gothic"/>
              </a:rPr>
              <a:t>jenks</a:t>
            </a:r>
            <a:endParaRPr lang="en-US" dirty="0">
              <a:solidFill>
                <a:schemeClr val="bg1"/>
              </a:solidFill>
              <a:latin typeface="Century Gothic" panose="020B0502020202020204" pitchFamily="34" charset="0"/>
              <a:ea typeface="Century Gothic"/>
              <a:cs typeface="Century Gothic"/>
              <a:sym typeface="Century Gothic"/>
            </a:endParaRPr>
          </a:p>
          <a:p>
            <a:endParaRPr lang="en-US" dirty="0"/>
          </a:p>
        </p:txBody>
      </p:sp>
      <p:sp>
        <p:nvSpPr>
          <p:cNvPr id="4" name="TextBox 3">
            <a:extLst>
              <a:ext uri="{FF2B5EF4-FFF2-40B4-BE49-F238E27FC236}">
                <a16:creationId xmlns:a16="http://schemas.microsoft.com/office/drawing/2014/main" id="{D971D340-23D8-9B41-9860-505454971BDD}"/>
              </a:ext>
            </a:extLst>
          </p:cNvPr>
          <p:cNvSpPr txBox="1"/>
          <p:nvPr/>
        </p:nvSpPr>
        <p:spPr>
          <a:xfrm>
            <a:off x="2849460" y="1705671"/>
            <a:ext cx="4436089" cy="1415772"/>
          </a:xfrm>
          <a:prstGeom prst="rect">
            <a:avLst/>
          </a:prstGeom>
          <a:noFill/>
        </p:spPr>
        <p:txBody>
          <a:bodyPr wrap="square" rtlCol="0">
            <a:spAutoFit/>
          </a:bodyPr>
          <a:lstStyle/>
          <a:p>
            <a:pPr marL="342900" lvl="0" indent="-342900">
              <a:lnSpc>
                <a:spcPct val="90000"/>
              </a:lnSpc>
              <a:spcAft>
                <a:spcPts val="600"/>
              </a:spcAft>
              <a:buFont typeface="Arial" panose="020B0604020202020204" pitchFamily="34" charset="0"/>
              <a:buChar char="•"/>
            </a:pPr>
            <a:r>
              <a:rPr lang="en-US" dirty="0" smtClean="0">
                <a:solidFill>
                  <a:schemeClr val="bg1"/>
                </a:solidFill>
                <a:latin typeface="Century Gothic" panose="020B0502020202020204" pitchFamily="34" charset="0"/>
                <a:ea typeface="Century Gothic"/>
                <a:cs typeface="Century Gothic"/>
                <a:sym typeface="Century Gothic"/>
              </a:rPr>
              <a:t>Download Washington Large Fires shapefile 1973 to 2018 from Washington Department of Natural Resources</a:t>
            </a:r>
          </a:p>
          <a:p>
            <a:pPr marL="342900" lvl="0" indent="-342900">
              <a:lnSpc>
                <a:spcPct val="90000"/>
              </a:lnSpc>
              <a:buFont typeface="Arial" panose="020B0604020202020204" pitchFamily="34" charset="0"/>
              <a:buChar char="•"/>
            </a:pPr>
            <a:r>
              <a:rPr lang="en-US" dirty="0" smtClean="0">
                <a:solidFill>
                  <a:schemeClr val="bg1"/>
                </a:solidFill>
                <a:latin typeface="Century Gothic" panose="020B0502020202020204" pitchFamily="34" charset="0"/>
                <a:sym typeface="Century Gothic"/>
              </a:rPr>
              <a:t>Validated with </a:t>
            </a:r>
            <a:r>
              <a:rPr lang="en-US" b="1" dirty="0" smtClean="0">
                <a:solidFill>
                  <a:schemeClr val="bg1"/>
                </a:solidFill>
                <a:latin typeface="Century Gothic" panose="020B0502020202020204" pitchFamily="34" charset="0"/>
                <a:sym typeface="Century Gothic"/>
              </a:rPr>
              <a:t>MODIS</a:t>
            </a:r>
            <a:endParaRPr lang="en-US" b="1" dirty="0">
              <a:solidFill>
                <a:schemeClr val="dk1"/>
              </a:solidFill>
              <a:latin typeface="Century Gothic" panose="020B0502020202020204" pitchFamily="34" charset="0"/>
              <a:ea typeface="Calibri"/>
              <a:cs typeface="Calibri"/>
              <a:sym typeface="Calibri"/>
            </a:endParaRPr>
          </a:p>
        </p:txBody>
      </p:sp>
      <p:grpSp>
        <p:nvGrpSpPr>
          <p:cNvPr id="16" name="Group 15">
            <a:extLst>
              <a:ext uri="{FF2B5EF4-FFF2-40B4-BE49-F238E27FC236}">
                <a16:creationId xmlns:a16="http://schemas.microsoft.com/office/drawing/2014/main" id="{B0007D4D-94C7-FE4E-AEF6-707A7E70777A}"/>
              </a:ext>
            </a:extLst>
          </p:cNvPr>
          <p:cNvGrpSpPr/>
          <p:nvPr/>
        </p:nvGrpSpPr>
        <p:grpSpPr>
          <a:xfrm>
            <a:off x="7516252" y="995570"/>
            <a:ext cx="4303446" cy="5056704"/>
            <a:chOff x="715651" y="1158687"/>
            <a:chExt cx="3735920" cy="4652740"/>
          </a:xfrm>
        </p:grpSpPr>
        <p:pic>
          <p:nvPicPr>
            <p:cNvPr id="17" name="Picture 16" descr="A picture containing screenshot&#10;&#10;Description automatically generated">
              <a:extLst>
                <a:ext uri="{FF2B5EF4-FFF2-40B4-BE49-F238E27FC236}">
                  <a16:creationId xmlns:a16="http://schemas.microsoft.com/office/drawing/2014/main" id="{C0E4B0CA-E1FD-F74C-81E3-AB8E8A491BFE}"/>
                </a:ext>
              </a:extLst>
            </p:cNvPr>
            <p:cNvPicPr>
              <a:picLocks noChangeAspect="1"/>
            </p:cNvPicPr>
            <p:nvPr/>
          </p:nvPicPr>
          <p:blipFill rotWithShape="1">
            <a:blip r:embed="rId3">
              <a:extLst>
                <a:ext uri="{28A0092B-C50C-407E-A947-70E740481C1C}">
                  <a14:useLocalDpi xmlns:a14="http://schemas.microsoft.com/office/drawing/2010/main"/>
                </a:ext>
              </a:extLst>
            </a:blip>
            <a:srcRect l="3771" t="11565" r="4668" b="2578"/>
            <a:stretch/>
          </p:blipFill>
          <p:spPr>
            <a:xfrm>
              <a:off x="965422" y="1158687"/>
              <a:ext cx="3401467" cy="4127688"/>
            </a:xfrm>
            <a:prstGeom prst="rect">
              <a:avLst/>
            </a:prstGeom>
          </p:spPr>
        </p:pic>
        <p:pic>
          <p:nvPicPr>
            <p:cNvPr id="18" name="Picture 17" descr="A picture containing screenshot&#10;&#10;Description automatically generated">
              <a:extLst>
                <a:ext uri="{FF2B5EF4-FFF2-40B4-BE49-F238E27FC236}">
                  <a16:creationId xmlns:a16="http://schemas.microsoft.com/office/drawing/2014/main" id="{24EEBEEB-1DE3-F44C-87C3-BA05E0B8BC1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251003" y="4504740"/>
              <a:ext cx="1200568" cy="1306687"/>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2B332C2E-C760-FA4C-BE02-ADC5F65CB64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15651" y="4806687"/>
              <a:ext cx="1634962" cy="559167"/>
            </a:xfrm>
            <a:prstGeom prst="rect">
              <a:avLst/>
            </a:prstGeom>
          </p:spPr>
        </p:pic>
        <p:sp>
          <p:nvSpPr>
            <p:cNvPr id="20" name="TextBox 19">
              <a:extLst>
                <a:ext uri="{FF2B5EF4-FFF2-40B4-BE49-F238E27FC236}">
                  <a16:creationId xmlns:a16="http://schemas.microsoft.com/office/drawing/2014/main" id="{70C4D86D-895B-F34E-AC7C-8AEEE075A1D3}"/>
                </a:ext>
              </a:extLst>
            </p:cNvPr>
            <p:cNvSpPr txBox="1"/>
            <p:nvPr/>
          </p:nvSpPr>
          <p:spPr>
            <a:xfrm>
              <a:off x="3265897" y="4508296"/>
              <a:ext cx="1069555" cy="283190"/>
            </a:xfrm>
            <a:prstGeom prst="rect">
              <a:avLst/>
            </a:prstGeom>
            <a:solidFill>
              <a:schemeClr val="bg1"/>
            </a:solidFill>
          </p:spPr>
          <p:txBody>
            <a:bodyPr wrap="square" rtlCol="0">
              <a:spAutoFit/>
            </a:bodyPr>
            <a:lstStyle/>
            <a:p>
              <a:r>
                <a:rPr lang="en-US" sz="1400" b="1" dirty="0">
                  <a:solidFill>
                    <a:srgbClr val="3E4268"/>
                  </a:solidFill>
                  <a:latin typeface="Century Gothic" panose="020B0502020202020204" pitchFamily="34" charset="0"/>
                </a:rPr>
                <a:t>Fire Rank</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p:nvPr/>
        </p:nvSpPr>
        <p:spPr>
          <a:xfrm>
            <a:off x="495300" y="568168"/>
            <a:ext cx="11359816" cy="24188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000"/>
              <a:buFont typeface="Century Gothic"/>
              <a:buNone/>
            </a:pPr>
            <a:r>
              <a:rPr lang="en-US" sz="4000" b="1" dirty="0">
                <a:solidFill>
                  <a:srgbClr val="3E4268"/>
                </a:solidFill>
                <a:latin typeface="Century Gothic"/>
                <a:ea typeface="Century Gothic"/>
                <a:cs typeface="Century Gothic"/>
                <a:sym typeface="Century Gothic"/>
              </a:rPr>
              <a:t>Input 2: Lightning Data</a:t>
            </a:r>
            <a:endParaRPr dirty="0"/>
          </a:p>
        </p:txBody>
      </p:sp>
      <p:sp>
        <p:nvSpPr>
          <p:cNvPr id="295" name="Google Shape;295;p9"/>
          <p:cNvSpPr txBox="1"/>
          <p:nvPr/>
        </p:nvSpPr>
        <p:spPr>
          <a:xfrm>
            <a:off x="513027" y="1147769"/>
            <a:ext cx="8365930" cy="4929182"/>
          </a:xfrm>
          <a:prstGeom prst="rect">
            <a:avLst/>
          </a:prstGeom>
          <a:noFill/>
          <a:ln>
            <a:noFill/>
          </a:ln>
        </p:spPr>
        <p:txBody>
          <a:bodyPr spcFirstLastPara="1" wrap="square" lIns="91425" tIns="45700" rIns="91425" bIns="45700" anchor="t" anchorCtr="0">
            <a:normAutofit/>
          </a:bodyPr>
          <a:lstStyle/>
          <a:p>
            <a:pPr marL="342900" marR="0" lvl="0" indent="-165100" algn="l" rtl="0">
              <a:lnSpc>
                <a:spcPct val="100000"/>
              </a:lnSpc>
              <a:spcBef>
                <a:spcPts val="0"/>
              </a:spcBef>
              <a:spcAft>
                <a:spcPts val="0"/>
              </a:spcAft>
              <a:buClr>
                <a:srgbClr val="3E4268"/>
              </a:buClr>
              <a:buSzPts val="2800"/>
              <a:buFont typeface="Arimo"/>
              <a:buNone/>
            </a:pPr>
            <a:endParaRPr sz="2800" b="1">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3E4268"/>
              </a:buClr>
              <a:buSzPts val="2800"/>
              <a:buFont typeface="Arial"/>
              <a:buNone/>
            </a:pPr>
            <a:endParaRPr sz="2800" b="1">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3E4268"/>
              </a:buClr>
              <a:buSzPts val="2800"/>
              <a:buFont typeface="Arial"/>
              <a:buNone/>
            </a:pPr>
            <a:endParaRPr sz="2800">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7EB761"/>
              </a:buClr>
              <a:buSzPts val="2800"/>
              <a:buFont typeface="Arial"/>
              <a:buNone/>
            </a:pPr>
            <a:endParaRPr sz="2800">
              <a:solidFill>
                <a:srgbClr val="3F3F3F"/>
              </a:solidFill>
              <a:latin typeface="Century Gothic"/>
              <a:ea typeface="Century Gothic"/>
              <a:cs typeface="Century Gothic"/>
              <a:sym typeface="Century Gothic"/>
            </a:endParaRPr>
          </a:p>
        </p:txBody>
      </p:sp>
      <p:sp>
        <p:nvSpPr>
          <p:cNvPr id="296" name="Google Shape;296;p9"/>
          <p:cNvSpPr txBox="1"/>
          <p:nvPr/>
        </p:nvSpPr>
        <p:spPr>
          <a:xfrm>
            <a:off x="1080319" y="5824289"/>
            <a:ext cx="1334724"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Century Gothic"/>
              <a:buNone/>
            </a:pPr>
            <a:endParaRPr sz="1600">
              <a:solidFill>
                <a:srgbClr val="3F3F3F"/>
              </a:solidFill>
              <a:latin typeface="Century Gothic"/>
              <a:ea typeface="Century Gothic"/>
              <a:cs typeface="Century Gothic"/>
              <a:sym typeface="Century Gothic"/>
            </a:endParaRPr>
          </a:p>
        </p:txBody>
      </p:sp>
      <p:sp>
        <p:nvSpPr>
          <p:cNvPr id="297" name="Google Shape;297;p9"/>
          <p:cNvSpPr txBox="1"/>
          <p:nvPr/>
        </p:nvSpPr>
        <p:spPr>
          <a:xfrm>
            <a:off x="2296314"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Noto Sans Symbols"/>
              <a:buNone/>
            </a:pPr>
            <a:endParaRPr sz="1600">
              <a:solidFill>
                <a:srgbClr val="3F3F3F"/>
              </a:solidFill>
              <a:latin typeface="Century Gothic"/>
              <a:ea typeface="Century Gothic"/>
              <a:cs typeface="Century Gothic"/>
              <a:sym typeface="Century Gothic"/>
            </a:endParaRPr>
          </a:p>
        </p:txBody>
      </p:sp>
      <p:sp>
        <p:nvSpPr>
          <p:cNvPr id="298" name="Google Shape;298;p9"/>
          <p:cNvSpPr txBox="1"/>
          <p:nvPr/>
        </p:nvSpPr>
        <p:spPr>
          <a:xfrm>
            <a:off x="3380278"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Arial"/>
              <a:buNone/>
            </a:pPr>
            <a:endParaRPr sz="1600">
              <a:solidFill>
                <a:srgbClr val="3F3F3F"/>
              </a:solidFill>
              <a:latin typeface="Century Gothic"/>
              <a:ea typeface="Century Gothic"/>
              <a:cs typeface="Century Gothic"/>
              <a:sym typeface="Century Gothic"/>
            </a:endParaRPr>
          </a:p>
        </p:txBody>
      </p:sp>
      <p:grpSp>
        <p:nvGrpSpPr>
          <p:cNvPr id="299" name="Google Shape;299;p9"/>
          <p:cNvGrpSpPr/>
          <p:nvPr/>
        </p:nvGrpSpPr>
        <p:grpSpPr>
          <a:xfrm>
            <a:off x="2964983" y="2174987"/>
            <a:ext cx="5088706" cy="3069174"/>
            <a:chOff x="1805094" y="1562661"/>
            <a:chExt cx="3744726" cy="3069174"/>
          </a:xfrm>
        </p:grpSpPr>
        <p:sp>
          <p:nvSpPr>
            <p:cNvPr id="302" name="Google Shape;302;p9"/>
            <p:cNvSpPr/>
            <p:nvPr/>
          </p:nvSpPr>
          <p:spPr>
            <a:xfrm>
              <a:off x="1805094" y="1562661"/>
              <a:ext cx="3017915" cy="938178"/>
            </a:xfrm>
            <a:custGeom>
              <a:avLst/>
              <a:gdLst/>
              <a:ahLst/>
              <a:cxnLst/>
              <a:rect l="l" t="t" r="r" b="b"/>
              <a:pathLst>
                <a:path w="3017915" h="938178" extrusionOk="0">
                  <a:moveTo>
                    <a:pt x="0" y="0"/>
                  </a:moveTo>
                  <a:lnTo>
                    <a:pt x="3017915" y="0"/>
                  </a:lnTo>
                  <a:lnTo>
                    <a:pt x="3017915" y="938178"/>
                  </a:lnTo>
                  <a:lnTo>
                    <a:pt x="0" y="938178"/>
                  </a:lnTo>
                  <a:lnTo>
                    <a:pt x="0" y="0"/>
                  </a:lnTo>
                  <a:close/>
                </a:path>
              </a:pathLst>
            </a:cu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endParaRPr sz="600" b="0" i="0" u="none" strike="noStrike" cap="none" dirty="0">
                <a:solidFill>
                  <a:schemeClr val="dk1"/>
                </a:solidFill>
                <a:latin typeface="Calibri"/>
                <a:ea typeface="Calibri"/>
                <a:cs typeface="Calibri"/>
                <a:sym typeface="Calibri"/>
              </a:endParaRPr>
            </a:p>
            <a:p>
              <a:pPr marL="57150" marR="0" lvl="1" indent="-19050" algn="l" rtl="0">
                <a:lnSpc>
                  <a:spcPct val="90000"/>
                </a:lnSpc>
                <a:spcBef>
                  <a:spcPts val="90"/>
                </a:spcBef>
                <a:spcAft>
                  <a:spcPts val="0"/>
                </a:spcAft>
                <a:buClr>
                  <a:schemeClr val="dk1"/>
                </a:buClr>
                <a:buSzPts val="600"/>
                <a:buFont typeface="Calibri"/>
                <a:buNone/>
              </a:pPr>
              <a:endParaRPr sz="600" b="0" i="0" u="none" strike="noStrike" cap="none" dirty="0">
                <a:solidFill>
                  <a:schemeClr val="dk1"/>
                </a:solidFill>
                <a:latin typeface="Calibri"/>
                <a:ea typeface="Calibri"/>
                <a:cs typeface="Calibri"/>
                <a:sym typeface="Calibri"/>
              </a:endParaRPr>
            </a:p>
          </p:txBody>
        </p:sp>
        <p:sp>
          <p:nvSpPr>
            <p:cNvPr id="305" name="Google Shape;305;p9"/>
            <p:cNvSpPr/>
            <p:nvPr/>
          </p:nvSpPr>
          <p:spPr>
            <a:xfrm>
              <a:off x="2949609" y="3143168"/>
              <a:ext cx="552749" cy="4299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3816894" y="3930894"/>
              <a:ext cx="1732926" cy="700941"/>
            </a:xfrm>
            <a:custGeom>
              <a:avLst/>
              <a:gdLst/>
              <a:ahLst/>
              <a:cxnLst/>
              <a:rect l="l" t="t" r="r" b="b"/>
              <a:pathLst>
                <a:path w="1732926" h="700941" extrusionOk="0">
                  <a:moveTo>
                    <a:pt x="0" y="0"/>
                  </a:moveTo>
                  <a:lnTo>
                    <a:pt x="1732926" y="0"/>
                  </a:lnTo>
                  <a:lnTo>
                    <a:pt x="1732926" y="700941"/>
                  </a:lnTo>
                  <a:lnTo>
                    <a:pt x="0" y="700941"/>
                  </a:lnTo>
                  <a:lnTo>
                    <a:pt x="0" y="0"/>
                  </a:lnTo>
                  <a:close/>
                </a:path>
              </a:pathLst>
            </a:custGeom>
            <a:noFill/>
            <a:ln>
              <a:noFill/>
            </a:ln>
          </p:spPr>
          <p:txBody>
            <a:bodyPr spcFirstLastPara="1" wrap="square" lIns="53325" tIns="53325" rIns="53325" bIns="53325" anchor="ctr" anchorCtr="0">
              <a:noAutofit/>
            </a:bodyPr>
            <a:lstStyle/>
            <a:p>
              <a:pPr marL="114300" marR="0" lvl="1" indent="-25400" algn="l"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entury Gothic"/>
                <a:ea typeface="Century Gothic"/>
                <a:cs typeface="Century Gothic"/>
                <a:sym typeface="Century Gothic"/>
              </a:endParaRPr>
            </a:p>
          </p:txBody>
        </p:sp>
      </p:grpSp>
      <p:grpSp>
        <p:nvGrpSpPr>
          <p:cNvPr id="18" name="Group 17">
            <a:extLst>
              <a:ext uri="{FF2B5EF4-FFF2-40B4-BE49-F238E27FC236}">
                <a16:creationId xmlns:a16="http://schemas.microsoft.com/office/drawing/2014/main" id="{EAF64722-1866-E94D-A7F7-5C535CFB7E5F}"/>
              </a:ext>
            </a:extLst>
          </p:cNvPr>
          <p:cNvGrpSpPr/>
          <p:nvPr/>
        </p:nvGrpSpPr>
        <p:grpSpPr>
          <a:xfrm>
            <a:off x="612159" y="1348081"/>
            <a:ext cx="7533925" cy="4315552"/>
            <a:chOff x="314629" y="1206556"/>
            <a:chExt cx="7533925" cy="4315552"/>
          </a:xfrm>
        </p:grpSpPr>
        <p:grpSp>
          <p:nvGrpSpPr>
            <p:cNvPr id="19" name="Google Shape;253;p8">
              <a:extLst>
                <a:ext uri="{FF2B5EF4-FFF2-40B4-BE49-F238E27FC236}">
                  <a16:creationId xmlns:a16="http://schemas.microsoft.com/office/drawing/2014/main" id="{9F960A76-AC99-6342-9CD1-A925A4156DC9}"/>
                </a:ext>
              </a:extLst>
            </p:cNvPr>
            <p:cNvGrpSpPr/>
            <p:nvPr/>
          </p:nvGrpSpPr>
          <p:grpSpPr>
            <a:xfrm>
              <a:off x="363540" y="1206556"/>
              <a:ext cx="7485014" cy="4315552"/>
              <a:chOff x="828623" y="2328802"/>
              <a:chExt cx="7184687" cy="2991924"/>
            </a:xfrm>
            <a:solidFill>
              <a:srgbClr val="C55A11"/>
            </a:solidFill>
          </p:grpSpPr>
          <p:sp>
            <p:nvSpPr>
              <p:cNvPr id="22" name="Google Shape;255;p8">
                <a:extLst>
                  <a:ext uri="{FF2B5EF4-FFF2-40B4-BE49-F238E27FC236}">
                    <a16:creationId xmlns:a16="http://schemas.microsoft.com/office/drawing/2014/main" id="{F04A96D2-3AC8-1D45-96BA-86427E9836D7}"/>
                  </a:ext>
                </a:extLst>
              </p:cNvPr>
              <p:cNvSpPr/>
              <p:nvPr/>
            </p:nvSpPr>
            <p:spPr>
              <a:xfrm>
                <a:off x="828623" y="2328802"/>
                <a:ext cx="2004681" cy="1222516"/>
              </a:xfrm>
              <a:custGeom>
                <a:avLst/>
                <a:gdLst/>
                <a:ahLst/>
                <a:cxnLst/>
                <a:rect l="l" t="t" r="r" b="b"/>
                <a:pathLst>
                  <a:path w="2136788" h="913064" extrusionOk="0">
                    <a:moveTo>
                      <a:pt x="0" y="152208"/>
                    </a:moveTo>
                    <a:cubicBezTo>
                      <a:pt x="0" y="68146"/>
                      <a:pt x="68146" y="0"/>
                      <a:pt x="152208" y="0"/>
                    </a:cubicBezTo>
                    <a:lnTo>
                      <a:pt x="1984580" y="0"/>
                    </a:lnTo>
                    <a:cubicBezTo>
                      <a:pt x="2068642" y="0"/>
                      <a:pt x="2136788" y="68146"/>
                      <a:pt x="2136788" y="152208"/>
                    </a:cubicBezTo>
                    <a:lnTo>
                      <a:pt x="2136788" y="760856"/>
                    </a:lnTo>
                    <a:cubicBezTo>
                      <a:pt x="2136788" y="844918"/>
                      <a:pt x="2068642" y="913064"/>
                      <a:pt x="1984580" y="913064"/>
                    </a:cubicBezTo>
                    <a:lnTo>
                      <a:pt x="152208" y="913064"/>
                    </a:lnTo>
                    <a:cubicBezTo>
                      <a:pt x="68146" y="913064"/>
                      <a:pt x="0" y="844918"/>
                      <a:pt x="0" y="760856"/>
                    </a:cubicBezTo>
                    <a:lnTo>
                      <a:pt x="0" y="152208"/>
                    </a:lnTo>
                    <a:close/>
                  </a:path>
                </a:pathLst>
              </a:custGeom>
              <a:grpFill/>
              <a:ln w="12700" cap="flat" cmpd="sng">
                <a:solidFill>
                  <a:schemeClr val="lt1"/>
                </a:solidFill>
                <a:prstDash val="solid"/>
                <a:miter lim="800000"/>
                <a:headEnd type="none" w="sm" len="sm"/>
                <a:tailEnd type="none" w="sm" len="sm"/>
              </a:ln>
            </p:spPr>
            <p:txBody>
              <a:bodyPr spcFirstLastPara="1" wrap="square" lIns="120775" tIns="120775" rIns="120775" bIns="120775"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500" dirty="0">
                    <a:solidFill>
                      <a:schemeClr val="lt1"/>
                    </a:solidFill>
                    <a:latin typeface="Century Gothic"/>
                    <a:ea typeface="Century Gothic"/>
                    <a:cs typeface="Century Gothic"/>
                    <a:sym typeface="Century Gothic"/>
                  </a:rPr>
                  <a:t>Data Acquisition</a:t>
                </a:r>
                <a:endParaRPr sz="2500" dirty="0">
                  <a:solidFill>
                    <a:schemeClr val="lt1"/>
                  </a:solidFill>
                </a:endParaRPr>
              </a:p>
            </p:txBody>
          </p:sp>
          <p:sp>
            <p:nvSpPr>
              <p:cNvPr id="24" name="Google Shape;256;p8">
                <a:extLst>
                  <a:ext uri="{FF2B5EF4-FFF2-40B4-BE49-F238E27FC236}">
                    <a16:creationId xmlns:a16="http://schemas.microsoft.com/office/drawing/2014/main" id="{5D66BD4B-4818-A14A-8172-18EDF39ED22B}"/>
                  </a:ext>
                </a:extLst>
              </p:cNvPr>
              <p:cNvSpPr/>
              <p:nvPr/>
            </p:nvSpPr>
            <p:spPr>
              <a:xfrm>
                <a:off x="3023000" y="2342731"/>
                <a:ext cx="4990309" cy="1210611"/>
              </a:xfrm>
              <a:prstGeom prst="roundRect">
                <a:avLst/>
              </a:prstGeom>
              <a:solidFill>
                <a:srgbClr val="C55A11">
                  <a:alpha val="69804"/>
                </a:srgbClr>
              </a:solidFill>
              <a:ln>
                <a:noFill/>
              </a:ln>
            </p:spPr>
            <p:txBody>
              <a:bodyPr spcFirstLastPara="1" wrap="square" lIns="76200" tIns="76200" rIns="76200" bIns="76200" anchor="ctr" anchorCtr="0">
                <a:noAutofit/>
              </a:bodyPr>
              <a:lstStyle/>
              <a:p>
                <a:pPr marL="57150" marR="0" lvl="1" indent="-19050" algn="l" rtl="0">
                  <a:lnSpc>
                    <a:spcPct val="90000"/>
                  </a:lnSpc>
                  <a:spcBef>
                    <a:spcPts val="300"/>
                  </a:spcBef>
                  <a:spcAft>
                    <a:spcPts val="0"/>
                  </a:spcAft>
                  <a:buClr>
                    <a:schemeClr val="dk1"/>
                  </a:buClr>
                  <a:buSzPts val="600"/>
                  <a:buFont typeface="Calibri"/>
                  <a:buNone/>
                </a:pPr>
                <a:endParaRPr sz="600" b="0" i="0" u="none" strike="noStrike" cap="none" dirty="0">
                  <a:solidFill>
                    <a:schemeClr val="dk1"/>
                  </a:solidFill>
                  <a:latin typeface="Century Gothic" panose="020B0502020202020204" pitchFamily="34" charset="0"/>
                  <a:ea typeface="Calibri"/>
                  <a:cs typeface="Calibri"/>
                  <a:sym typeface="Calibri"/>
                </a:endParaRPr>
              </a:p>
              <a:p>
                <a:pPr marL="57150" marR="0" lvl="1" indent="-19050" algn="l" rtl="0">
                  <a:lnSpc>
                    <a:spcPct val="90000"/>
                  </a:lnSpc>
                  <a:spcBef>
                    <a:spcPts val="90"/>
                  </a:spcBef>
                  <a:spcAft>
                    <a:spcPts val="0"/>
                  </a:spcAft>
                  <a:buClr>
                    <a:schemeClr val="dk1"/>
                  </a:buClr>
                  <a:buSzPts val="600"/>
                  <a:buFont typeface="Calibri"/>
                  <a:buNone/>
                </a:pPr>
                <a:endParaRPr sz="600" b="0" i="0" u="none" strike="noStrike" cap="none" dirty="0">
                  <a:solidFill>
                    <a:schemeClr val="dk1"/>
                  </a:solidFill>
                  <a:latin typeface="Century Gothic" panose="020B0502020202020204" pitchFamily="34" charset="0"/>
                  <a:ea typeface="Calibri"/>
                  <a:cs typeface="Calibri"/>
                  <a:sym typeface="Calibri"/>
                </a:endParaRPr>
              </a:p>
            </p:txBody>
          </p:sp>
          <p:sp>
            <p:nvSpPr>
              <p:cNvPr id="25" name="Google Shape;259;p8">
                <a:extLst>
                  <a:ext uri="{FF2B5EF4-FFF2-40B4-BE49-F238E27FC236}">
                    <a16:creationId xmlns:a16="http://schemas.microsoft.com/office/drawing/2014/main" id="{E81678A8-666E-AA43-93F4-7E434EB36B07}"/>
                  </a:ext>
                </a:extLst>
              </p:cNvPr>
              <p:cNvSpPr/>
              <p:nvPr/>
            </p:nvSpPr>
            <p:spPr>
              <a:xfrm>
                <a:off x="3011545" y="4010924"/>
                <a:ext cx="5001765" cy="1309802"/>
              </a:xfrm>
              <a:prstGeom prst="roundRect">
                <a:avLst/>
              </a:prstGeom>
              <a:solidFill>
                <a:srgbClr val="C55A11">
                  <a:alpha val="76863"/>
                </a:srgbClr>
              </a:solidFill>
              <a:ln>
                <a:noFill/>
              </a:ln>
            </p:spPr>
            <p:txBody>
              <a:bodyPr spcFirstLastPara="1" wrap="square" lIns="76200" tIns="76200" rIns="76200" bIns="76200" anchor="ctr" anchorCtr="0">
                <a:noAutofit/>
              </a:bodyPr>
              <a:lstStyle/>
              <a:p>
                <a:pPr marL="0" marR="0" lvl="0" indent="0" algn="l" rtl="0">
                  <a:lnSpc>
                    <a:spcPct val="90000"/>
                  </a:lnSpc>
                  <a:spcBef>
                    <a:spcPts val="300"/>
                  </a:spcBef>
                  <a:spcAft>
                    <a:spcPts val="0"/>
                  </a:spcAft>
                  <a:buNone/>
                </a:pPr>
                <a:endParaRPr dirty="0">
                  <a:latin typeface="Century Gothic" panose="020B0502020202020204" pitchFamily="34" charset="0"/>
                </a:endParaRPr>
              </a:p>
            </p:txBody>
          </p:sp>
        </p:grpSp>
        <p:sp>
          <p:nvSpPr>
            <p:cNvPr id="20" name="Google Shape;255;p8">
              <a:extLst>
                <a:ext uri="{FF2B5EF4-FFF2-40B4-BE49-F238E27FC236}">
                  <a16:creationId xmlns:a16="http://schemas.microsoft.com/office/drawing/2014/main" id="{F13FA9A3-F305-4043-823B-0670CE134356}"/>
                </a:ext>
              </a:extLst>
            </p:cNvPr>
            <p:cNvSpPr/>
            <p:nvPr/>
          </p:nvSpPr>
          <p:spPr>
            <a:xfrm>
              <a:off x="314629" y="3632848"/>
              <a:ext cx="2118443" cy="1889259"/>
            </a:xfrm>
            <a:custGeom>
              <a:avLst/>
              <a:gdLst/>
              <a:ahLst/>
              <a:cxnLst/>
              <a:rect l="l" t="t" r="r" b="b"/>
              <a:pathLst>
                <a:path w="2136788" h="913064" extrusionOk="0">
                  <a:moveTo>
                    <a:pt x="0" y="152208"/>
                  </a:moveTo>
                  <a:cubicBezTo>
                    <a:pt x="0" y="68146"/>
                    <a:pt x="68146" y="0"/>
                    <a:pt x="152208" y="0"/>
                  </a:cubicBezTo>
                  <a:lnTo>
                    <a:pt x="1984580" y="0"/>
                  </a:lnTo>
                  <a:cubicBezTo>
                    <a:pt x="2068642" y="0"/>
                    <a:pt x="2136788" y="68146"/>
                    <a:pt x="2136788" y="152208"/>
                  </a:cubicBezTo>
                  <a:lnTo>
                    <a:pt x="2136788" y="760856"/>
                  </a:lnTo>
                  <a:cubicBezTo>
                    <a:pt x="2136788" y="844918"/>
                    <a:pt x="2068642" y="913064"/>
                    <a:pt x="1984580" y="913064"/>
                  </a:cubicBezTo>
                  <a:lnTo>
                    <a:pt x="152208" y="913064"/>
                  </a:lnTo>
                  <a:cubicBezTo>
                    <a:pt x="68146" y="913064"/>
                    <a:pt x="0" y="844918"/>
                    <a:pt x="0" y="760856"/>
                  </a:cubicBezTo>
                  <a:lnTo>
                    <a:pt x="0" y="152208"/>
                  </a:lnTo>
                  <a:close/>
                </a:path>
              </a:pathLst>
            </a:custGeom>
            <a:solidFill>
              <a:srgbClr val="C55A11"/>
            </a:solidFill>
            <a:ln w="12700" cap="flat" cmpd="sng">
              <a:solidFill>
                <a:schemeClr val="lt1"/>
              </a:solidFill>
              <a:prstDash val="solid"/>
              <a:miter lim="800000"/>
              <a:headEnd type="none" w="sm" len="sm"/>
              <a:tailEnd type="none" w="sm" len="sm"/>
            </a:ln>
          </p:spPr>
          <p:txBody>
            <a:bodyPr spcFirstLastPara="1" wrap="square" lIns="120775" tIns="120775" rIns="120775" bIns="120775"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500" dirty="0">
                  <a:solidFill>
                    <a:schemeClr val="lt1"/>
                  </a:solidFill>
                  <a:latin typeface="Century Gothic"/>
                  <a:sym typeface="Century Gothic"/>
                </a:rPr>
                <a:t>Processing</a:t>
              </a:r>
            </a:p>
          </p:txBody>
        </p:sp>
        <p:sp>
          <p:nvSpPr>
            <p:cNvPr id="21" name="Down Arrow 20">
              <a:extLst>
                <a:ext uri="{FF2B5EF4-FFF2-40B4-BE49-F238E27FC236}">
                  <a16:creationId xmlns:a16="http://schemas.microsoft.com/office/drawing/2014/main" id="{98B13944-4C49-AA4D-B8C7-5492EE420144}"/>
                </a:ext>
              </a:extLst>
            </p:cNvPr>
            <p:cNvSpPr/>
            <p:nvPr/>
          </p:nvSpPr>
          <p:spPr>
            <a:xfrm>
              <a:off x="1110656" y="3065891"/>
              <a:ext cx="484758" cy="542614"/>
            </a:xfrm>
            <a:prstGeom prst="downArrow">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5947C656-4C2D-1F45-80B6-DC3819BF690D}"/>
              </a:ext>
            </a:extLst>
          </p:cNvPr>
          <p:cNvSpPr/>
          <p:nvPr/>
        </p:nvSpPr>
        <p:spPr>
          <a:xfrm>
            <a:off x="3151883" y="1747668"/>
            <a:ext cx="4259909" cy="1000274"/>
          </a:xfrm>
          <a:prstGeom prst="rect">
            <a:avLst/>
          </a:prstGeom>
        </p:spPr>
        <p:txBody>
          <a:bodyPr wrap="square">
            <a:spAutoFit/>
          </a:bodyPr>
          <a:lstStyle/>
          <a:p>
            <a:pPr marL="342900" lvl="0" indent="-342900">
              <a:lnSpc>
                <a:spcPct val="90000"/>
              </a:lnSpc>
              <a:spcAft>
                <a:spcPts val="600"/>
              </a:spcAft>
              <a:buFont typeface="Arial" panose="020B0604020202020204" pitchFamily="34" charset="0"/>
              <a:buChar char="•"/>
            </a:pPr>
            <a:r>
              <a:rPr lang="en-US" sz="2000" dirty="0">
                <a:solidFill>
                  <a:schemeClr val="bg1"/>
                </a:solidFill>
                <a:latin typeface="Century Gothic" panose="020B0502020202020204" pitchFamily="34" charset="0"/>
                <a:ea typeface="Century Gothic"/>
                <a:cs typeface="Century Gothic"/>
                <a:sym typeface="Century Gothic"/>
              </a:rPr>
              <a:t>Bulk download </a:t>
            </a:r>
            <a:r>
              <a:rPr lang="en-US" sz="2000" b="1" dirty="0">
                <a:solidFill>
                  <a:schemeClr val="bg1"/>
                </a:solidFill>
                <a:latin typeface="Century Gothic" panose="020B0502020202020204" pitchFamily="34" charset="0"/>
                <a:ea typeface="Century Gothic"/>
                <a:cs typeface="Century Gothic"/>
                <a:sym typeface="Century Gothic"/>
              </a:rPr>
              <a:t>ISS LIS files </a:t>
            </a:r>
            <a:r>
              <a:rPr lang="en-US" sz="2000" dirty="0">
                <a:solidFill>
                  <a:schemeClr val="bg1"/>
                </a:solidFill>
                <a:latin typeface="Century Gothic" panose="020B0502020202020204" pitchFamily="34" charset="0"/>
                <a:ea typeface="Century Gothic"/>
                <a:cs typeface="Century Gothic"/>
                <a:sym typeface="Century Gothic"/>
              </a:rPr>
              <a:t>for 2017 to 2019</a:t>
            </a:r>
            <a:endParaRPr lang="en-US" sz="2000" dirty="0">
              <a:solidFill>
                <a:schemeClr val="bg1"/>
              </a:solidFill>
              <a:latin typeface="Century Gothic" panose="020B0502020202020204" pitchFamily="34" charset="0"/>
              <a:sym typeface="Century Gothic"/>
            </a:endParaRPr>
          </a:p>
          <a:p>
            <a:pPr marL="285750" lvl="0" indent="-285750">
              <a:lnSpc>
                <a:spcPct val="90000"/>
              </a:lnSpc>
              <a:buFont typeface="Arial" panose="020B0604020202020204" pitchFamily="34" charset="0"/>
              <a:buChar char="•"/>
            </a:pPr>
            <a:r>
              <a:rPr lang="en-US" sz="2000" dirty="0">
                <a:solidFill>
                  <a:schemeClr val="bg1"/>
                </a:solidFill>
                <a:latin typeface="Century Gothic" panose="020B0502020202020204" pitchFamily="34" charset="0"/>
                <a:ea typeface="Century Gothic"/>
                <a:cs typeface="Century Gothic"/>
                <a:sym typeface="Century Gothic"/>
              </a:rPr>
              <a:t>Convert to CSV with Python</a:t>
            </a:r>
          </a:p>
        </p:txBody>
      </p:sp>
      <p:sp>
        <p:nvSpPr>
          <p:cNvPr id="6" name="Rectangle 5">
            <a:extLst>
              <a:ext uri="{FF2B5EF4-FFF2-40B4-BE49-F238E27FC236}">
                <a16:creationId xmlns:a16="http://schemas.microsoft.com/office/drawing/2014/main" id="{7D41666A-2BD4-3F46-9611-67739D8FB14C}"/>
              </a:ext>
            </a:extLst>
          </p:cNvPr>
          <p:cNvSpPr/>
          <p:nvPr/>
        </p:nvSpPr>
        <p:spPr>
          <a:xfrm>
            <a:off x="3151883" y="3970143"/>
            <a:ext cx="5176125" cy="1631216"/>
          </a:xfrm>
          <a:prstGeom prst="rect">
            <a:avLst/>
          </a:prstGeom>
        </p:spPr>
        <p:txBody>
          <a:bodyPr wrap="square">
            <a:spAutoFit/>
          </a:bodyPr>
          <a:lstStyle/>
          <a:p>
            <a:pPr marL="342900" indent="-342900" fontAlgn="base">
              <a:spcAft>
                <a:spcPts val="600"/>
              </a:spcAft>
              <a:buFont typeface="Arial" panose="020B0604020202020204" pitchFamily="34" charset="0"/>
              <a:buChar char="•"/>
            </a:pPr>
            <a:r>
              <a:rPr lang="en-US" dirty="0">
                <a:solidFill>
                  <a:schemeClr val="bg1"/>
                </a:solidFill>
                <a:latin typeface="Century Gothic" panose="020B0502020202020204" pitchFamily="34" charset="0"/>
              </a:rPr>
              <a:t>Intersect with </a:t>
            </a:r>
            <a:r>
              <a:rPr lang="en-US" b="1" dirty="0">
                <a:solidFill>
                  <a:schemeClr val="bg1"/>
                </a:solidFill>
                <a:latin typeface="Century Gothic" panose="020B0502020202020204" pitchFamily="34" charset="0"/>
              </a:rPr>
              <a:t>fishnet in </a:t>
            </a:r>
            <a:r>
              <a:rPr lang="en-US" b="1" dirty="0" err="1">
                <a:solidFill>
                  <a:schemeClr val="bg1"/>
                </a:solidFill>
                <a:latin typeface="Century Gothic" panose="020B0502020202020204" pitchFamily="34" charset="0"/>
              </a:rPr>
              <a:t>ArcPro</a:t>
            </a:r>
            <a:endParaRPr lang="en-US" b="1" dirty="0">
              <a:solidFill>
                <a:schemeClr val="bg1"/>
              </a:solidFill>
              <a:latin typeface="Century Gothic" panose="020B0502020202020204" pitchFamily="34" charset="0"/>
            </a:endParaRPr>
          </a:p>
          <a:p>
            <a:pPr marL="342900" indent="-342900" fontAlgn="base">
              <a:spcAft>
                <a:spcPts val="600"/>
              </a:spcAft>
              <a:buFont typeface="Arial" panose="020B0604020202020204" pitchFamily="34" charset="0"/>
              <a:buChar char="•"/>
            </a:pPr>
            <a:r>
              <a:rPr lang="en-US" dirty="0">
                <a:solidFill>
                  <a:schemeClr val="bg1"/>
                </a:solidFill>
                <a:latin typeface="Century Gothic" panose="020B0502020202020204" pitchFamily="34" charset="0"/>
              </a:rPr>
              <a:t>Calculate count of lightning</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points per cell</a:t>
            </a:r>
          </a:p>
          <a:p>
            <a:pPr marL="342900" indent="-342900" fontAlgn="base">
              <a:buFont typeface="Arial" panose="020B0604020202020204" pitchFamily="34" charset="0"/>
              <a:buChar char="•"/>
            </a:pPr>
            <a:r>
              <a:rPr lang="en-US" dirty="0">
                <a:solidFill>
                  <a:schemeClr val="bg1"/>
                </a:solidFill>
                <a:latin typeface="Century Gothic" panose="020B0502020202020204" pitchFamily="34" charset="0"/>
              </a:rPr>
              <a:t>Classify data by natural </a:t>
            </a:r>
            <a:r>
              <a:rPr lang="en-US" dirty="0" err="1">
                <a:solidFill>
                  <a:schemeClr val="bg1"/>
                </a:solidFill>
                <a:latin typeface="Century Gothic" panose="020B0502020202020204" pitchFamily="34" charset="0"/>
              </a:rPr>
              <a:t>jenks</a:t>
            </a:r>
            <a:r>
              <a:rPr lang="en-US" dirty="0">
                <a:solidFill>
                  <a:schemeClr val="bg1"/>
                </a:solidFill>
                <a:latin typeface="Century Gothic" panose="020B0502020202020204" pitchFamily="34" charset="0"/>
              </a:rPr>
              <a:t>, rank lightning count exposure on 0-4 scale</a:t>
            </a:r>
          </a:p>
        </p:txBody>
      </p:sp>
      <p:grpSp>
        <p:nvGrpSpPr>
          <p:cNvPr id="23" name="Group 22">
            <a:extLst>
              <a:ext uri="{FF2B5EF4-FFF2-40B4-BE49-F238E27FC236}">
                <a16:creationId xmlns:a16="http://schemas.microsoft.com/office/drawing/2014/main" id="{36B491B3-4FE0-4144-8B36-B4C2B0DAAE4C}"/>
              </a:ext>
            </a:extLst>
          </p:cNvPr>
          <p:cNvGrpSpPr/>
          <p:nvPr/>
        </p:nvGrpSpPr>
        <p:grpSpPr>
          <a:xfrm>
            <a:off x="8237933" y="1366036"/>
            <a:ext cx="3958932" cy="4403533"/>
            <a:chOff x="4777874" y="1435848"/>
            <a:chExt cx="3958932" cy="4403533"/>
          </a:xfrm>
        </p:grpSpPr>
        <p:pic>
          <p:nvPicPr>
            <p:cNvPr id="26" name="Picture 25" descr="A screenshot of a cell phone&#10;&#10;Description automatically generated">
              <a:extLst>
                <a:ext uri="{FF2B5EF4-FFF2-40B4-BE49-F238E27FC236}">
                  <a16:creationId xmlns:a16="http://schemas.microsoft.com/office/drawing/2014/main" id="{DC3D1474-8E37-4646-B8E1-709A737CA7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72037" y="1435848"/>
              <a:ext cx="3700463" cy="3302817"/>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D3B69CEF-2B69-064B-B376-CF7E2ADB33D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77874" y="4806686"/>
              <a:ext cx="1634962" cy="559167"/>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2219343B-0B40-D749-8F0D-6B1C4B1B57B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536239" y="4532694"/>
              <a:ext cx="1200567" cy="1306687"/>
            </a:xfrm>
            <a:prstGeom prst="rect">
              <a:avLst/>
            </a:prstGeom>
          </p:spPr>
        </p:pic>
        <p:sp>
          <p:nvSpPr>
            <p:cNvPr id="29" name="TextBox 28">
              <a:extLst>
                <a:ext uri="{FF2B5EF4-FFF2-40B4-BE49-F238E27FC236}">
                  <a16:creationId xmlns:a16="http://schemas.microsoft.com/office/drawing/2014/main" id="{C8870A86-9689-CC45-8EAD-350ED5DC37EE}"/>
                </a:ext>
              </a:extLst>
            </p:cNvPr>
            <p:cNvSpPr txBox="1"/>
            <p:nvPr/>
          </p:nvSpPr>
          <p:spPr>
            <a:xfrm>
              <a:off x="6722268" y="4461666"/>
              <a:ext cx="2011680" cy="307777"/>
            </a:xfrm>
            <a:prstGeom prst="rect">
              <a:avLst/>
            </a:prstGeom>
            <a:solidFill>
              <a:schemeClr val="bg1"/>
            </a:solid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Lightning Count Rank</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9"/>
        <p:cNvGrpSpPr/>
        <p:nvPr/>
      </p:nvGrpSpPr>
      <p:grpSpPr>
        <a:xfrm>
          <a:off x="0" y="0"/>
          <a:ext cx="0" cy="0"/>
          <a:chOff x="0" y="0"/>
          <a:chExt cx="0" cy="0"/>
        </a:xfrm>
      </p:grpSpPr>
      <p:sp>
        <p:nvSpPr>
          <p:cNvPr id="320" name="Google Shape;320;p10"/>
          <p:cNvSpPr txBox="1"/>
          <p:nvPr/>
        </p:nvSpPr>
        <p:spPr>
          <a:xfrm>
            <a:off x="513028" y="571499"/>
            <a:ext cx="11107472" cy="24099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000"/>
              <a:buFont typeface="Century Gothic"/>
              <a:buNone/>
            </a:pPr>
            <a:r>
              <a:rPr lang="en-US" sz="4000" b="1" dirty="0">
                <a:solidFill>
                  <a:srgbClr val="3E4268"/>
                </a:solidFill>
                <a:latin typeface="Century Gothic"/>
                <a:ea typeface="Century Gothic"/>
                <a:cs typeface="Century Gothic"/>
                <a:sym typeface="Century Gothic"/>
              </a:rPr>
              <a:t>Input 3: Vegetation Water Content</a:t>
            </a:r>
            <a:endParaRPr dirty="0"/>
          </a:p>
        </p:txBody>
      </p:sp>
      <p:sp>
        <p:nvSpPr>
          <p:cNvPr id="322" name="Google Shape;322;p10"/>
          <p:cNvSpPr txBox="1"/>
          <p:nvPr/>
        </p:nvSpPr>
        <p:spPr>
          <a:xfrm>
            <a:off x="1080319" y="5824289"/>
            <a:ext cx="1334724"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Century Gothic"/>
              <a:buNone/>
            </a:pPr>
            <a:endParaRPr sz="1600">
              <a:solidFill>
                <a:srgbClr val="3F3F3F"/>
              </a:solidFill>
              <a:latin typeface="Century Gothic"/>
              <a:ea typeface="Century Gothic"/>
              <a:cs typeface="Century Gothic"/>
              <a:sym typeface="Century Gothic"/>
            </a:endParaRPr>
          </a:p>
        </p:txBody>
      </p:sp>
      <p:sp>
        <p:nvSpPr>
          <p:cNvPr id="323" name="Google Shape;323;p10"/>
          <p:cNvSpPr txBox="1"/>
          <p:nvPr/>
        </p:nvSpPr>
        <p:spPr>
          <a:xfrm>
            <a:off x="2296314"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Noto Sans Symbols"/>
              <a:buNone/>
            </a:pPr>
            <a:endParaRPr sz="1600">
              <a:solidFill>
                <a:srgbClr val="3F3F3F"/>
              </a:solidFill>
              <a:latin typeface="Century Gothic"/>
              <a:ea typeface="Century Gothic"/>
              <a:cs typeface="Century Gothic"/>
              <a:sym typeface="Century Gothic"/>
            </a:endParaRPr>
          </a:p>
        </p:txBody>
      </p:sp>
      <p:sp>
        <p:nvSpPr>
          <p:cNvPr id="327" name="Google Shape;327;p10"/>
          <p:cNvSpPr/>
          <p:nvPr/>
        </p:nvSpPr>
        <p:spPr>
          <a:xfrm>
            <a:off x="1995812" y="2335702"/>
            <a:ext cx="3052327" cy="9038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299;p9">
            <a:extLst>
              <a:ext uri="{FF2B5EF4-FFF2-40B4-BE49-F238E27FC236}">
                <a16:creationId xmlns:a16="http://schemas.microsoft.com/office/drawing/2014/main" id="{16874B5A-117A-8D44-8467-0CD1A2BD3845}"/>
              </a:ext>
            </a:extLst>
          </p:cNvPr>
          <p:cNvGrpSpPr/>
          <p:nvPr/>
        </p:nvGrpSpPr>
        <p:grpSpPr>
          <a:xfrm>
            <a:off x="2964983" y="2174987"/>
            <a:ext cx="5088706" cy="3069174"/>
            <a:chOff x="1805094" y="1562661"/>
            <a:chExt cx="3744726" cy="3069174"/>
          </a:xfrm>
        </p:grpSpPr>
        <p:sp>
          <p:nvSpPr>
            <p:cNvPr id="18" name="Google Shape;302;p9">
              <a:extLst>
                <a:ext uri="{FF2B5EF4-FFF2-40B4-BE49-F238E27FC236}">
                  <a16:creationId xmlns:a16="http://schemas.microsoft.com/office/drawing/2014/main" id="{F3EF5DC2-13A1-CC4B-B6BF-92BD942C2188}"/>
                </a:ext>
              </a:extLst>
            </p:cNvPr>
            <p:cNvSpPr/>
            <p:nvPr/>
          </p:nvSpPr>
          <p:spPr>
            <a:xfrm>
              <a:off x="1805094" y="1562661"/>
              <a:ext cx="3017915" cy="938178"/>
            </a:xfrm>
            <a:custGeom>
              <a:avLst/>
              <a:gdLst/>
              <a:ahLst/>
              <a:cxnLst/>
              <a:rect l="l" t="t" r="r" b="b"/>
              <a:pathLst>
                <a:path w="3017915" h="938178" extrusionOk="0">
                  <a:moveTo>
                    <a:pt x="0" y="0"/>
                  </a:moveTo>
                  <a:lnTo>
                    <a:pt x="3017915" y="0"/>
                  </a:lnTo>
                  <a:lnTo>
                    <a:pt x="3017915" y="938178"/>
                  </a:lnTo>
                  <a:lnTo>
                    <a:pt x="0" y="938178"/>
                  </a:lnTo>
                  <a:lnTo>
                    <a:pt x="0" y="0"/>
                  </a:lnTo>
                  <a:close/>
                </a:path>
              </a:pathLst>
            </a:custGeom>
            <a:noFill/>
            <a:ln>
              <a:noFill/>
            </a:ln>
          </p:spPr>
          <p:txBody>
            <a:bodyPr spcFirstLastPara="1" wrap="square" lIns="76200" tIns="76200" rIns="76200" bIns="76200" anchor="ctr" anchorCtr="0">
              <a:noAutofit/>
            </a:bodyPr>
            <a:lstStyle/>
            <a:p>
              <a:pPr marL="57150" marR="0" lvl="1" indent="-19050" algn="l" rtl="0">
                <a:lnSpc>
                  <a:spcPct val="90000"/>
                </a:lnSpc>
                <a:spcBef>
                  <a:spcPts val="300"/>
                </a:spcBef>
                <a:spcAft>
                  <a:spcPts val="0"/>
                </a:spcAft>
                <a:buClr>
                  <a:schemeClr val="dk1"/>
                </a:buClr>
                <a:buSzPts val="600"/>
                <a:buFont typeface="Calibri"/>
                <a:buNone/>
              </a:pPr>
              <a:endParaRPr sz="600" b="0" i="0" u="none" strike="noStrike" cap="none" dirty="0">
                <a:solidFill>
                  <a:schemeClr val="dk1"/>
                </a:solidFill>
                <a:latin typeface="Calibri"/>
                <a:ea typeface="Calibri"/>
                <a:cs typeface="Calibri"/>
                <a:sym typeface="Calibri"/>
              </a:endParaRPr>
            </a:p>
            <a:p>
              <a:pPr marL="57150" marR="0" lvl="1" indent="-19050" algn="l" rtl="0">
                <a:lnSpc>
                  <a:spcPct val="90000"/>
                </a:lnSpc>
                <a:spcBef>
                  <a:spcPts val="90"/>
                </a:spcBef>
                <a:spcAft>
                  <a:spcPts val="0"/>
                </a:spcAft>
                <a:buClr>
                  <a:schemeClr val="dk1"/>
                </a:buClr>
                <a:buSzPts val="600"/>
                <a:buFont typeface="Calibri"/>
                <a:buNone/>
              </a:pPr>
              <a:endParaRPr sz="600" b="0" i="0" u="none" strike="noStrike" cap="none" dirty="0">
                <a:solidFill>
                  <a:schemeClr val="dk1"/>
                </a:solidFill>
                <a:latin typeface="Calibri"/>
                <a:ea typeface="Calibri"/>
                <a:cs typeface="Calibri"/>
                <a:sym typeface="Calibri"/>
              </a:endParaRPr>
            </a:p>
          </p:txBody>
        </p:sp>
        <p:sp>
          <p:nvSpPr>
            <p:cNvPr id="19" name="Google Shape;305;p9">
              <a:extLst>
                <a:ext uri="{FF2B5EF4-FFF2-40B4-BE49-F238E27FC236}">
                  <a16:creationId xmlns:a16="http://schemas.microsoft.com/office/drawing/2014/main" id="{121A10C1-459C-7D4E-B627-5A2334817680}"/>
                </a:ext>
              </a:extLst>
            </p:cNvPr>
            <p:cNvSpPr/>
            <p:nvPr/>
          </p:nvSpPr>
          <p:spPr>
            <a:xfrm>
              <a:off x="2949609" y="3143168"/>
              <a:ext cx="552749" cy="4299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8;p9">
              <a:extLst>
                <a:ext uri="{FF2B5EF4-FFF2-40B4-BE49-F238E27FC236}">
                  <a16:creationId xmlns:a16="http://schemas.microsoft.com/office/drawing/2014/main" id="{062A7B32-F65C-6C4D-986B-F0DDCD2EFBC1}"/>
                </a:ext>
              </a:extLst>
            </p:cNvPr>
            <p:cNvSpPr/>
            <p:nvPr/>
          </p:nvSpPr>
          <p:spPr>
            <a:xfrm>
              <a:off x="3816894" y="3930894"/>
              <a:ext cx="1732926" cy="700941"/>
            </a:xfrm>
            <a:custGeom>
              <a:avLst/>
              <a:gdLst/>
              <a:ahLst/>
              <a:cxnLst/>
              <a:rect l="l" t="t" r="r" b="b"/>
              <a:pathLst>
                <a:path w="1732926" h="700941" extrusionOk="0">
                  <a:moveTo>
                    <a:pt x="0" y="0"/>
                  </a:moveTo>
                  <a:lnTo>
                    <a:pt x="1732926" y="0"/>
                  </a:lnTo>
                  <a:lnTo>
                    <a:pt x="1732926" y="700941"/>
                  </a:lnTo>
                  <a:lnTo>
                    <a:pt x="0" y="700941"/>
                  </a:lnTo>
                  <a:lnTo>
                    <a:pt x="0" y="0"/>
                  </a:lnTo>
                  <a:close/>
                </a:path>
              </a:pathLst>
            </a:custGeom>
            <a:noFill/>
            <a:ln>
              <a:noFill/>
            </a:ln>
          </p:spPr>
          <p:txBody>
            <a:bodyPr spcFirstLastPara="1" wrap="square" lIns="53325" tIns="53325" rIns="53325" bIns="53325" anchor="ctr" anchorCtr="0">
              <a:noAutofit/>
            </a:bodyPr>
            <a:lstStyle/>
            <a:p>
              <a:pPr marL="114300" marR="0" lvl="1" indent="-25400" algn="l"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entury Gothic"/>
                <a:ea typeface="Century Gothic"/>
                <a:cs typeface="Century Gothic"/>
                <a:sym typeface="Century Gothic"/>
              </a:endParaRPr>
            </a:p>
          </p:txBody>
        </p:sp>
      </p:grpSp>
      <p:grpSp>
        <p:nvGrpSpPr>
          <p:cNvPr id="31" name="Google Shape;299;p9">
            <a:extLst>
              <a:ext uri="{FF2B5EF4-FFF2-40B4-BE49-F238E27FC236}">
                <a16:creationId xmlns:a16="http://schemas.microsoft.com/office/drawing/2014/main" id="{9E73DAE4-B015-3649-AB64-61E249747CB5}"/>
              </a:ext>
            </a:extLst>
          </p:cNvPr>
          <p:cNvGrpSpPr/>
          <p:nvPr/>
        </p:nvGrpSpPr>
        <p:grpSpPr>
          <a:xfrm>
            <a:off x="3037979" y="1996979"/>
            <a:ext cx="5321161" cy="3293102"/>
            <a:chOff x="1634033" y="1338733"/>
            <a:chExt cx="3915787" cy="3293102"/>
          </a:xfrm>
        </p:grpSpPr>
        <p:sp>
          <p:nvSpPr>
            <p:cNvPr id="32" name="Google Shape;302;p9">
              <a:extLst>
                <a:ext uri="{FF2B5EF4-FFF2-40B4-BE49-F238E27FC236}">
                  <a16:creationId xmlns:a16="http://schemas.microsoft.com/office/drawing/2014/main" id="{D75AA3D6-B3BF-B745-9DA1-7B18D0C795BE}"/>
                </a:ext>
              </a:extLst>
            </p:cNvPr>
            <p:cNvSpPr/>
            <p:nvPr/>
          </p:nvSpPr>
          <p:spPr>
            <a:xfrm>
              <a:off x="1634033" y="1338733"/>
              <a:ext cx="2812229" cy="938178"/>
            </a:xfrm>
            <a:custGeom>
              <a:avLst/>
              <a:gdLst/>
              <a:ahLst/>
              <a:cxnLst/>
              <a:rect l="l" t="t" r="r" b="b"/>
              <a:pathLst>
                <a:path w="3017915" h="938178" extrusionOk="0">
                  <a:moveTo>
                    <a:pt x="0" y="0"/>
                  </a:moveTo>
                  <a:lnTo>
                    <a:pt x="3017915" y="0"/>
                  </a:lnTo>
                  <a:lnTo>
                    <a:pt x="3017915" y="938178"/>
                  </a:lnTo>
                  <a:lnTo>
                    <a:pt x="0" y="938178"/>
                  </a:lnTo>
                  <a:lnTo>
                    <a:pt x="0" y="0"/>
                  </a:lnTo>
                  <a:close/>
                </a:path>
              </a:pathLst>
            </a:custGeom>
            <a:noFill/>
            <a:ln>
              <a:noFill/>
            </a:ln>
          </p:spPr>
          <p:txBody>
            <a:bodyPr spcFirstLastPara="1" wrap="square" lIns="76200" tIns="76200" rIns="76200" bIns="76200" anchor="ctr" anchorCtr="0">
              <a:noAutofit/>
            </a:bodyPr>
            <a:lstStyle/>
            <a:p>
              <a:r>
                <a:rPr lang="en-US" sz="2000" dirty="0"/>
                <a:t/>
              </a:r>
              <a:br>
                <a:rPr lang="en-US" sz="2000" dirty="0"/>
              </a:br>
              <a:endParaRPr sz="600" b="0" i="0" u="none" strike="noStrike" cap="none" dirty="0">
                <a:solidFill>
                  <a:schemeClr val="dk1"/>
                </a:solidFill>
                <a:latin typeface="Calibri"/>
                <a:ea typeface="Calibri"/>
                <a:cs typeface="Calibri"/>
                <a:sym typeface="Calibri"/>
              </a:endParaRPr>
            </a:p>
            <a:p>
              <a:pPr marL="57150" marR="0" lvl="1" indent="-19050" algn="l" rtl="0">
                <a:lnSpc>
                  <a:spcPct val="90000"/>
                </a:lnSpc>
                <a:spcBef>
                  <a:spcPts val="90"/>
                </a:spcBef>
                <a:spcAft>
                  <a:spcPts val="0"/>
                </a:spcAft>
                <a:buClr>
                  <a:schemeClr val="dk1"/>
                </a:buClr>
                <a:buSzPts val="600"/>
                <a:buFont typeface="Calibri"/>
                <a:buNone/>
              </a:pPr>
              <a:endParaRPr sz="600" b="0" i="0" u="none" strike="noStrike" cap="none" dirty="0">
                <a:solidFill>
                  <a:schemeClr val="dk1"/>
                </a:solidFill>
                <a:latin typeface="Calibri"/>
                <a:ea typeface="Calibri"/>
                <a:cs typeface="Calibri"/>
                <a:sym typeface="Calibri"/>
              </a:endParaRPr>
            </a:p>
          </p:txBody>
        </p:sp>
        <p:sp>
          <p:nvSpPr>
            <p:cNvPr id="33" name="Google Shape;305;p9">
              <a:extLst>
                <a:ext uri="{FF2B5EF4-FFF2-40B4-BE49-F238E27FC236}">
                  <a16:creationId xmlns:a16="http://schemas.microsoft.com/office/drawing/2014/main" id="{A1DCCFC1-B03A-544A-8476-52F0B58D9DFA}"/>
                </a:ext>
              </a:extLst>
            </p:cNvPr>
            <p:cNvSpPr/>
            <p:nvPr/>
          </p:nvSpPr>
          <p:spPr>
            <a:xfrm>
              <a:off x="2949609" y="3143168"/>
              <a:ext cx="552749" cy="4299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8;p9">
              <a:extLst>
                <a:ext uri="{FF2B5EF4-FFF2-40B4-BE49-F238E27FC236}">
                  <a16:creationId xmlns:a16="http://schemas.microsoft.com/office/drawing/2014/main" id="{2148EA00-7C67-9449-A848-3E0D3CD0F80E}"/>
                </a:ext>
              </a:extLst>
            </p:cNvPr>
            <p:cNvSpPr/>
            <p:nvPr/>
          </p:nvSpPr>
          <p:spPr>
            <a:xfrm>
              <a:off x="3816894" y="3930894"/>
              <a:ext cx="1732926" cy="700941"/>
            </a:xfrm>
            <a:custGeom>
              <a:avLst/>
              <a:gdLst/>
              <a:ahLst/>
              <a:cxnLst/>
              <a:rect l="l" t="t" r="r" b="b"/>
              <a:pathLst>
                <a:path w="1732926" h="700941" extrusionOk="0">
                  <a:moveTo>
                    <a:pt x="0" y="0"/>
                  </a:moveTo>
                  <a:lnTo>
                    <a:pt x="1732926" y="0"/>
                  </a:lnTo>
                  <a:lnTo>
                    <a:pt x="1732926" y="700941"/>
                  </a:lnTo>
                  <a:lnTo>
                    <a:pt x="0" y="700941"/>
                  </a:lnTo>
                  <a:lnTo>
                    <a:pt x="0" y="0"/>
                  </a:lnTo>
                  <a:close/>
                </a:path>
              </a:pathLst>
            </a:custGeom>
            <a:noFill/>
            <a:ln>
              <a:noFill/>
            </a:ln>
          </p:spPr>
          <p:txBody>
            <a:bodyPr spcFirstLastPara="1" wrap="square" lIns="53325" tIns="53325" rIns="53325" bIns="53325" anchor="ctr" anchorCtr="0">
              <a:noAutofit/>
            </a:bodyPr>
            <a:lstStyle/>
            <a:p>
              <a:pPr marL="114300" marR="0" lvl="1" indent="-25400" algn="l"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entury Gothic"/>
                <a:ea typeface="Century Gothic"/>
                <a:cs typeface="Century Gothic"/>
                <a:sym typeface="Century Gothic"/>
              </a:endParaRPr>
            </a:p>
          </p:txBody>
        </p:sp>
      </p:grpSp>
      <p:grpSp>
        <p:nvGrpSpPr>
          <p:cNvPr id="39" name="Group 38">
            <a:extLst>
              <a:ext uri="{FF2B5EF4-FFF2-40B4-BE49-F238E27FC236}">
                <a16:creationId xmlns:a16="http://schemas.microsoft.com/office/drawing/2014/main" id="{B16AE565-ACD5-5945-B437-E76203FFB33C}"/>
              </a:ext>
            </a:extLst>
          </p:cNvPr>
          <p:cNvGrpSpPr/>
          <p:nvPr/>
        </p:nvGrpSpPr>
        <p:grpSpPr>
          <a:xfrm>
            <a:off x="739927" y="1431090"/>
            <a:ext cx="7105500" cy="4250713"/>
            <a:chOff x="169681" y="837664"/>
            <a:chExt cx="7105500" cy="4250713"/>
          </a:xfrm>
        </p:grpSpPr>
        <p:grpSp>
          <p:nvGrpSpPr>
            <p:cNvPr id="40" name="Google Shape;253;p8">
              <a:extLst>
                <a:ext uri="{FF2B5EF4-FFF2-40B4-BE49-F238E27FC236}">
                  <a16:creationId xmlns:a16="http://schemas.microsoft.com/office/drawing/2014/main" id="{F8866301-2EAA-1343-B14F-307B941F5E1B}"/>
                </a:ext>
              </a:extLst>
            </p:cNvPr>
            <p:cNvGrpSpPr/>
            <p:nvPr/>
          </p:nvGrpSpPr>
          <p:grpSpPr>
            <a:xfrm>
              <a:off x="172745" y="837664"/>
              <a:ext cx="7102436" cy="4250713"/>
              <a:chOff x="645483" y="2073054"/>
              <a:chExt cx="6817461" cy="2946972"/>
            </a:xfrm>
            <a:solidFill>
              <a:srgbClr val="C55A11"/>
            </a:solidFill>
          </p:grpSpPr>
          <p:sp>
            <p:nvSpPr>
              <p:cNvPr id="43" name="Google Shape;255;p8">
                <a:extLst>
                  <a:ext uri="{FF2B5EF4-FFF2-40B4-BE49-F238E27FC236}">
                    <a16:creationId xmlns:a16="http://schemas.microsoft.com/office/drawing/2014/main" id="{92163AE6-01AF-9349-8A02-697CF721AC29}"/>
                  </a:ext>
                </a:extLst>
              </p:cNvPr>
              <p:cNvSpPr/>
              <p:nvPr/>
            </p:nvSpPr>
            <p:spPr>
              <a:xfrm>
                <a:off x="645483" y="2073054"/>
                <a:ext cx="2004681" cy="1210611"/>
              </a:xfrm>
              <a:custGeom>
                <a:avLst/>
                <a:gdLst/>
                <a:ahLst/>
                <a:cxnLst/>
                <a:rect l="l" t="t" r="r" b="b"/>
                <a:pathLst>
                  <a:path w="2136788" h="913064" extrusionOk="0">
                    <a:moveTo>
                      <a:pt x="0" y="152208"/>
                    </a:moveTo>
                    <a:cubicBezTo>
                      <a:pt x="0" y="68146"/>
                      <a:pt x="68146" y="0"/>
                      <a:pt x="152208" y="0"/>
                    </a:cubicBezTo>
                    <a:lnTo>
                      <a:pt x="1984580" y="0"/>
                    </a:lnTo>
                    <a:cubicBezTo>
                      <a:pt x="2068642" y="0"/>
                      <a:pt x="2136788" y="68146"/>
                      <a:pt x="2136788" y="152208"/>
                    </a:cubicBezTo>
                    <a:lnTo>
                      <a:pt x="2136788" y="760856"/>
                    </a:lnTo>
                    <a:cubicBezTo>
                      <a:pt x="2136788" y="844918"/>
                      <a:pt x="2068642" y="913064"/>
                      <a:pt x="1984580" y="913064"/>
                    </a:cubicBezTo>
                    <a:lnTo>
                      <a:pt x="152208" y="913064"/>
                    </a:lnTo>
                    <a:cubicBezTo>
                      <a:pt x="68146" y="913064"/>
                      <a:pt x="0" y="844918"/>
                      <a:pt x="0" y="760856"/>
                    </a:cubicBezTo>
                    <a:lnTo>
                      <a:pt x="0" y="152208"/>
                    </a:lnTo>
                    <a:close/>
                  </a:path>
                </a:pathLst>
              </a:custGeom>
              <a:grpFill/>
              <a:ln w="12700" cap="flat" cmpd="sng">
                <a:solidFill>
                  <a:schemeClr val="lt1"/>
                </a:solidFill>
                <a:prstDash val="solid"/>
                <a:miter lim="800000"/>
                <a:headEnd type="none" w="sm" len="sm"/>
                <a:tailEnd type="none" w="sm" len="sm"/>
              </a:ln>
            </p:spPr>
            <p:txBody>
              <a:bodyPr spcFirstLastPara="1" wrap="square" lIns="120775" tIns="120775" rIns="120775" bIns="120775"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500" dirty="0">
                    <a:solidFill>
                      <a:schemeClr val="lt1"/>
                    </a:solidFill>
                    <a:latin typeface="Century Gothic"/>
                    <a:ea typeface="Century Gothic"/>
                    <a:cs typeface="Century Gothic"/>
                    <a:sym typeface="Century Gothic"/>
                  </a:rPr>
                  <a:t>Data Acquisition</a:t>
                </a:r>
                <a:endParaRPr sz="2500" dirty="0">
                  <a:solidFill>
                    <a:schemeClr val="lt1"/>
                  </a:solidFill>
                </a:endParaRPr>
              </a:p>
            </p:txBody>
          </p:sp>
          <p:sp>
            <p:nvSpPr>
              <p:cNvPr id="44" name="Google Shape;256;p8">
                <a:extLst>
                  <a:ext uri="{FF2B5EF4-FFF2-40B4-BE49-F238E27FC236}">
                    <a16:creationId xmlns:a16="http://schemas.microsoft.com/office/drawing/2014/main" id="{2F718D43-82FB-9447-B9A2-8966DA7C1241}"/>
                  </a:ext>
                </a:extLst>
              </p:cNvPr>
              <p:cNvSpPr/>
              <p:nvPr/>
            </p:nvSpPr>
            <p:spPr>
              <a:xfrm>
                <a:off x="2874071" y="2073054"/>
                <a:ext cx="4482002" cy="1210611"/>
              </a:xfrm>
              <a:prstGeom prst="roundRect">
                <a:avLst/>
              </a:prstGeom>
              <a:solidFill>
                <a:srgbClr val="C55A11">
                  <a:alpha val="69804"/>
                </a:srgbClr>
              </a:solidFill>
              <a:ln>
                <a:noFill/>
              </a:ln>
            </p:spPr>
            <p:txBody>
              <a:bodyPr spcFirstLastPara="1" wrap="square" lIns="76200" tIns="76200" rIns="76200" bIns="76200" anchor="ctr" anchorCtr="0">
                <a:noAutofit/>
              </a:bodyPr>
              <a:lstStyle/>
              <a:p>
                <a:pPr marL="57150" marR="0" lvl="1" indent="-19050" algn="l" rtl="0">
                  <a:lnSpc>
                    <a:spcPct val="90000"/>
                  </a:lnSpc>
                  <a:spcBef>
                    <a:spcPts val="300"/>
                  </a:spcBef>
                  <a:spcAft>
                    <a:spcPts val="0"/>
                  </a:spcAft>
                  <a:buClr>
                    <a:schemeClr val="dk1"/>
                  </a:buClr>
                  <a:buSzPts val="600"/>
                  <a:buFont typeface="Calibri"/>
                  <a:buNone/>
                </a:pPr>
                <a:endParaRPr sz="600" b="0" i="0" u="none" strike="noStrike" cap="none" dirty="0">
                  <a:solidFill>
                    <a:schemeClr val="dk1"/>
                  </a:solidFill>
                  <a:latin typeface="Century Gothic" panose="020B0502020202020204" pitchFamily="34" charset="0"/>
                  <a:ea typeface="Calibri"/>
                  <a:cs typeface="Calibri"/>
                  <a:sym typeface="Calibri"/>
                </a:endParaRPr>
              </a:p>
              <a:p>
                <a:pPr marL="57150" marR="0" lvl="1" indent="-19050" algn="l" rtl="0">
                  <a:lnSpc>
                    <a:spcPct val="90000"/>
                  </a:lnSpc>
                  <a:spcBef>
                    <a:spcPts val="90"/>
                  </a:spcBef>
                  <a:spcAft>
                    <a:spcPts val="0"/>
                  </a:spcAft>
                  <a:buClr>
                    <a:schemeClr val="dk1"/>
                  </a:buClr>
                  <a:buSzPts val="600"/>
                  <a:buFont typeface="Calibri"/>
                  <a:buNone/>
                </a:pPr>
                <a:endParaRPr sz="600" b="0" i="0" u="none" strike="noStrike" cap="none" dirty="0">
                  <a:solidFill>
                    <a:schemeClr val="dk1"/>
                  </a:solidFill>
                  <a:latin typeface="Century Gothic" panose="020B0502020202020204" pitchFamily="34" charset="0"/>
                  <a:ea typeface="Calibri"/>
                  <a:cs typeface="Calibri"/>
                  <a:sym typeface="Calibri"/>
                </a:endParaRPr>
              </a:p>
            </p:txBody>
          </p:sp>
          <p:sp>
            <p:nvSpPr>
              <p:cNvPr id="45" name="Google Shape;259;p8">
                <a:extLst>
                  <a:ext uri="{FF2B5EF4-FFF2-40B4-BE49-F238E27FC236}">
                    <a16:creationId xmlns:a16="http://schemas.microsoft.com/office/drawing/2014/main" id="{5BEA6AE6-F313-9046-8EAD-9E1252C80923}"/>
                  </a:ext>
                </a:extLst>
              </p:cNvPr>
              <p:cNvSpPr/>
              <p:nvPr/>
            </p:nvSpPr>
            <p:spPr>
              <a:xfrm>
                <a:off x="2874071" y="3710224"/>
                <a:ext cx="4588873" cy="1309802"/>
              </a:xfrm>
              <a:prstGeom prst="roundRect">
                <a:avLst/>
              </a:prstGeom>
              <a:solidFill>
                <a:srgbClr val="C55A11">
                  <a:alpha val="76863"/>
                </a:srgbClr>
              </a:solidFill>
              <a:ln>
                <a:noFill/>
              </a:ln>
            </p:spPr>
            <p:txBody>
              <a:bodyPr spcFirstLastPara="1" wrap="square" lIns="76200" tIns="76200" rIns="76200" bIns="76200" anchor="ctr" anchorCtr="0">
                <a:noAutofit/>
              </a:bodyPr>
              <a:lstStyle/>
              <a:p>
                <a:pPr marL="0" marR="0" lvl="0" indent="0" algn="l" rtl="0">
                  <a:lnSpc>
                    <a:spcPct val="90000"/>
                  </a:lnSpc>
                  <a:spcBef>
                    <a:spcPts val="300"/>
                  </a:spcBef>
                  <a:spcAft>
                    <a:spcPts val="0"/>
                  </a:spcAft>
                  <a:buNone/>
                </a:pPr>
                <a:endParaRPr dirty="0">
                  <a:latin typeface="Century Gothic" panose="020B0502020202020204" pitchFamily="34" charset="0"/>
                </a:endParaRPr>
              </a:p>
            </p:txBody>
          </p:sp>
        </p:grpSp>
        <p:sp>
          <p:nvSpPr>
            <p:cNvPr id="41" name="Google Shape;255;p8">
              <a:extLst>
                <a:ext uri="{FF2B5EF4-FFF2-40B4-BE49-F238E27FC236}">
                  <a16:creationId xmlns:a16="http://schemas.microsoft.com/office/drawing/2014/main" id="{E45521B6-7669-6D46-8B51-CD02556BC46D}"/>
                </a:ext>
              </a:extLst>
            </p:cNvPr>
            <p:cNvSpPr/>
            <p:nvPr/>
          </p:nvSpPr>
          <p:spPr>
            <a:xfrm>
              <a:off x="169681" y="3195249"/>
              <a:ext cx="2118443" cy="1889259"/>
            </a:xfrm>
            <a:custGeom>
              <a:avLst/>
              <a:gdLst/>
              <a:ahLst/>
              <a:cxnLst/>
              <a:rect l="l" t="t" r="r" b="b"/>
              <a:pathLst>
                <a:path w="2136788" h="913064" extrusionOk="0">
                  <a:moveTo>
                    <a:pt x="0" y="152208"/>
                  </a:moveTo>
                  <a:cubicBezTo>
                    <a:pt x="0" y="68146"/>
                    <a:pt x="68146" y="0"/>
                    <a:pt x="152208" y="0"/>
                  </a:cubicBezTo>
                  <a:lnTo>
                    <a:pt x="1984580" y="0"/>
                  </a:lnTo>
                  <a:cubicBezTo>
                    <a:pt x="2068642" y="0"/>
                    <a:pt x="2136788" y="68146"/>
                    <a:pt x="2136788" y="152208"/>
                  </a:cubicBezTo>
                  <a:lnTo>
                    <a:pt x="2136788" y="760856"/>
                  </a:lnTo>
                  <a:cubicBezTo>
                    <a:pt x="2136788" y="844918"/>
                    <a:pt x="2068642" y="913064"/>
                    <a:pt x="1984580" y="913064"/>
                  </a:cubicBezTo>
                  <a:lnTo>
                    <a:pt x="152208" y="913064"/>
                  </a:lnTo>
                  <a:cubicBezTo>
                    <a:pt x="68146" y="913064"/>
                    <a:pt x="0" y="844918"/>
                    <a:pt x="0" y="760856"/>
                  </a:cubicBezTo>
                  <a:lnTo>
                    <a:pt x="0" y="152208"/>
                  </a:lnTo>
                  <a:close/>
                </a:path>
              </a:pathLst>
            </a:custGeom>
            <a:solidFill>
              <a:srgbClr val="C55A11"/>
            </a:solidFill>
            <a:ln w="12700" cap="flat" cmpd="sng">
              <a:solidFill>
                <a:schemeClr val="lt1"/>
              </a:solidFill>
              <a:prstDash val="solid"/>
              <a:miter lim="800000"/>
              <a:headEnd type="none" w="sm" len="sm"/>
              <a:tailEnd type="none" w="sm" len="sm"/>
            </a:ln>
          </p:spPr>
          <p:txBody>
            <a:bodyPr spcFirstLastPara="1" wrap="square" lIns="120775" tIns="120775" rIns="120775" bIns="120775"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r>
                <a:rPr lang="en-US" sz="2500" dirty="0">
                  <a:solidFill>
                    <a:schemeClr val="lt1"/>
                  </a:solidFill>
                  <a:latin typeface="Century Gothic"/>
                  <a:sym typeface="Century Gothic"/>
                </a:rPr>
                <a:t>Processing</a:t>
              </a:r>
            </a:p>
          </p:txBody>
        </p:sp>
        <p:sp>
          <p:nvSpPr>
            <p:cNvPr id="42" name="Down Arrow 41">
              <a:extLst>
                <a:ext uri="{FF2B5EF4-FFF2-40B4-BE49-F238E27FC236}">
                  <a16:creationId xmlns:a16="http://schemas.microsoft.com/office/drawing/2014/main" id="{F7E79973-C602-C743-812D-1EC9314FADDA}"/>
                </a:ext>
              </a:extLst>
            </p:cNvPr>
            <p:cNvSpPr/>
            <p:nvPr/>
          </p:nvSpPr>
          <p:spPr>
            <a:xfrm>
              <a:off x="940808" y="2570611"/>
              <a:ext cx="484758" cy="542614"/>
            </a:xfrm>
            <a:prstGeom prst="downArrow">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7765B91E-D615-4143-B3F9-B2A233BAF102}"/>
              </a:ext>
            </a:extLst>
          </p:cNvPr>
          <p:cNvSpPr/>
          <p:nvPr/>
        </p:nvSpPr>
        <p:spPr>
          <a:xfrm>
            <a:off x="3322320" y="1620050"/>
            <a:ext cx="4124831" cy="1477328"/>
          </a:xfrm>
          <a:prstGeom prst="rect">
            <a:avLst/>
          </a:prstGeom>
        </p:spPr>
        <p:txBody>
          <a:bodyPr wrap="square">
            <a:spAutoFit/>
          </a:bodyPr>
          <a:lstStyle/>
          <a:p>
            <a:pPr marL="342900" indent="-342900" fontAlgn="base">
              <a:buFont typeface="Arial" panose="020B0604020202020204" pitchFamily="34" charset="0"/>
              <a:buChar char="•"/>
            </a:pPr>
            <a:r>
              <a:rPr lang="en-US" dirty="0">
                <a:solidFill>
                  <a:srgbClr val="FFFFFF"/>
                </a:solidFill>
                <a:latin typeface="Century Gothic" panose="020B0502020202020204" pitchFamily="34" charset="0"/>
              </a:rPr>
              <a:t>Processed Landsat 5 and Landsat 8 images in Google Earth Engine with </a:t>
            </a:r>
            <a:r>
              <a:rPr lang="en-US" b="1" dirty="0">
                <a:solidFill>
                  <a:srgbClr val="FFFFFF"/>
                </a:solidFill>
                <a:latin typeface="Century Gothic" panose="020B0502020202020204" pitchFamily="34" charset="0"/>
              </a:rPr>
              <a:t>Normalized Difference Moisture Index </a:t>
            </a:r>
            <a:r>
              <a:rPr lang="en-US" dirty="0">
                <a:solidFill>
                  <a:srgbClr val="FFFFFF"/>
                </a:solidFill>
                <a:latin typeface="Century Gothic" panose="020B0502020202020204" pitchFamily="34" charset="0"/>
              </a:rPr>
              <a:t>for</a:t>
            </a:r>
            <a:r>
              <a:rPr lang="en-US" b="1" dirty="0">
                <a:solidFill>
                  <a:srgbClr val="FFFFFF"/>
                </a:solidFill>
                <a:latin typeface="Century Gothic" panose="020B0502020202020204" pitchFamily="34" charset="0"/>
              </a:rPr>
              <a:t> 2017-2019</a:t>
            </a:r>
            <a:endParaRPr lang="en-US" sz="2000" dirty="0">
              <a:solidFill>
                <a:srgbClr val="FFFFFF"/>
              </a:solidFill>
              <a:latin typeface="Century Gothic" panose="020B0502020202020204" pitchFamily="34" charset="0"/>
            </a:endParaRPr>
          </a:p>
        </p:txBody>
      </p:sp>
      <p:sp>
        <p:nvSpPr>
          <p:cNvPr id="5" name="Rectangle 4">
            <a:extLst>
              <a:ext uri="{FF2B5EF4-FFF2-40B4-BE49-F238E27FC236}">
                <a16:creationId xmlns:a16="http://schemas.microsoft.com/office/drawing/2014/main" id="{6913CBEA-4AB3-8245-8BAB-D8E23D5C7AE1}"/>
              </a:ext>
            </a:extLst>
          </p:cNvPr>
          <p:cNvSpPr/>
          <p:nvPr/>
        </p:nvSpPr>
        <p:spPr>
          <a:xfrm>
            <a:off x="3322320" y="4025901"/>
            <a:ext cx="4451385" cy="1477328"/>
          </a:xfrm>
          <a:prstGeom prst="rect">
            <a:avLst/>
          </a:prstGeom>
        </p:spPr>
        <p:txBody>
          <a:bodyPr wrap="square">
            <a:spAutoFit/>
          </a:bodyPr>
          <a:lstStyle/>
          <a:p>
            <a:pPr marL="285750" indent="-285750" fontAlgn="base">
              <a:buFont typeface="Arial" panose="020B0604020202020204" pitchFamily="34" charset="0"/>
              <a:buChar char="•"/>
            </a:pPr>
            <a:r>
              <a:rPr lang="en-US" dirty="0">
                <a:solidFill>
                  <a:srgbClr val="FFFFFF"/>
                </a:solidFill>
                <a:latin typeface="Century Gothic" panose="020B0502020202020204" pitchFamily="34" charset="0"/>
              </a:rPr>
              <a:t>Classify index from 0-3, with 0 the wettest vegetation and 3 the driest</a:t>
            </a:r>
            <a:endParaRPr lang="en-US" dirty="0">
              <a:solidFill>
                <a:srgbClr val="FFFFFF"/>
              </a:solidFill>
              <a:latin typeface="Calibri" panose="020F0502020204030204" pitchFamily="34" charset="0"/>
            </a:endParaRPr>
          </a:p>
          <a:p>
            <a:pPr marL="285750" indent="-285750" fontAlgn="base">
              <a:buFont typeface="Arial" panose="020B0604020202020204" pitchFamily="34" charset="0"/>
              <a:buChar char="•"/>
            </a:pPr>
            <a:r>
              <a:rPr lang="en-US" dirty="0">
                <a:solidFill>
                  <a:srgbClr val="FFFFFF"/>
                </a:solidFill>
                <a:latin typeface="Century Gothic" panose="020B0502020202020204" pitchFamily="34" charset="0"/>
              </a:rPr>
              <a:t>Determine cells in the fishnet grid with the wettest vegetation and the driest</a:t>
            </a:r>
          </a:p>
        </p:txBody>
      </p:sp>
      <p:pic>
        <p:nvPicPr>
          <p:cNvPr id="1026" name="Picture 2">
            <a:extLst>
              <a:ext uri="{FF2B5EF4-FFF2-40B4-BE49-F238E27FC236}">
                <a16:creationId xmlns:a16="http://schemas.microsoft.com/office/drawing/2014/main" id="{8B43B64C-DF3C-6E40-808A-CF263CE50D5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438" t="5493" r="7723" b="1959"/>
          <a:stretch/>
        </p:blipFill>
        <p:spPr bwMode="auto">
          <a:xfrm>
            <a:off x="8268985" y="1340774"/>
            <a:ext cx="3508554" cy="47317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8870A86-9689-CC45-8EAD-350ED5DC37EE}"/>
              </a:ext>
            </a:extLst>
          </p:cNvPr>
          <p:cNvSpPr txBox="1"/>
          <p:nvPr/>
        </p:nvSpPr>
        <p:spPr>
          <a:xfrm>
            <a:off x="10060433" y="4682676"/>
            <a:ext cx="1560067" cy="523220"/>
          </a:xfrm>
          <a:prstGeom prst="rect">
            <a:avLst/>
          </a:prstGeom>
          <a:solidFill>
            <a:schemeClr val="bg1"/>
          </a:solidFill>
        </p:spPr>
        <p:txBody>
          <a:bodyPr wrap="square" rtlCol="0">
            <a:spAutoFit/>
          </a:bodyPr>
          <a:lstStyle/>
          <a:p>
            <a:pPr algn="ctr"/>
            <a:r>
              <a:rPr lang="en-US" sz="1400" b="1" dirty="0" smtClean="0">
                <a:solidFill>
                  <a:schemeClr val="tx1">
                    <a:lumMod val="75000"/>
                    <a:lumOff val="25000"/>
                  </a:schemeClr>
                </a:solidFill>
                <a:latin typeface="Century Gothic" panose="020B0502020202020204" pitchFamily="34" charset="0"/>
              </a:rPr>
              <a:t>Vegetation Water Content</a:t>
            </a:r>
            <a:endParaRPr lang="en-US" sz="1400" b="1"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B28EEA-DAFD-4F4B-928A-D4DF29BDA7EA}"/>
              </a:ext>
            </a:extLst>
          </p:cNvPr>
          <p:cNvSpPr/>
          <p:nvPr/>
        </p:nvSpPr>
        <p:spPr>
          <a:xfrm>
            <a:off x="585788" y="285750"/>
            <a:ext cx="8586787" cy="590931"/>
          </a:xfrm>
          <a:prstGeom prst="rect">
            <a:avLst/>
          </a:prstGeom>
        </p:spPr>
        <p:txBody>
          <a:bodyPr wrap="square">
            <a:spAutoFit/>
          </a:bodyPr>
          <a:lstStyle/>
          <a:p>
            <a:pPr lvl="0">
              <a:lnSpc>
                <a:spcPct val="90000"/>
              </a:lnSpc>
              <a:buClr>
                <a:srgbClr val="3E4268"/>
              </a:buClr>
              <a:buSzPts val="4000"/>
            </a:pPr>
            <a:r>
              <a:rPr lang="en-US" sz="3600" b="1" dirty="0">
                <a:solidFill>
                  <a:srgbClr val="3E4268"/>
                </a:solidFill>
                <a:latin typeface="Century Gothic"/>
                <a:sym typeface="Century Gothic"/>
              </a:rPr>
              <a:t>Individual </a:t>
            </a:r>
            <a:r>
              <a:rPr lang="en-US" sz="3600" b="1" dirty="0" err="1">
                <a:solidFill>
                  <a:srgbClr val="3E4268"/>
                </a:solidFill>
                <a:latin typeface="Century Gothic"/>
                <a:sym typeface="Century Gothic"/>
              </a:rPr>
              <a:t>Climatologies</a:t>
            </a:r>
            <a:endParaRPr lang="en-US" sz="3600" dirty="0"/>
          </a:p>
        </p:txBody>
      </p:sp>
      <p:sp>
        <p:nvSpPr>
          <p:cNvPr id="4" name="TextBox 3">
            <a:extLst>
              <a:ext uri="{FF2B5EF4-FFF2-40B4-BE49-F238E27FC236}">
                <a16:creationId xmlns:a16="http://schemas.microsoft.com/office/drawing/2014/main" id="{584410FD-0EF2-334A-963F-2D6DEF8268B1}"/>
              </a:ext>
            </a:extLst>
          </p:cNvPr>
          <p:cNvSpPr txBox="1"/>
          <p:nvPr/>
        </p:nvSpPr>
        <p:spPr>
          <a:xfrm>
            <a:off x="1179734" y="5938383"/>
            <a:ext cx="3057524" cy="677108"/>
          </a:xfrm>
          <a:prstGeom prst="rect">
            <a:avLst/>
          </a:prstGeom>
          <a:noFill/>
        </p:spPr>
        <p:txBody>
          <a:bodyPr wrap="square" rtlCol="0">
            <a:spAutoFit/>
          </a:bodyPr>
          <a:lstStyle/>
          <a:p>
            <a:r>
              <a:rPr lang="en-US" sz="1900" dirty="0">
                <a:solidFill>
                  <a:schemeClr val="tx1">
                    <a:lumMod val="75000"/>
                    <a:lumOff val="25000"/>
                  </a:schemeClr>
                </a:solidFill>
                <a:latin typeface="Century Gothic" panose="020B0502020202020204" pitchFamily="34" charset="0"/>
              </a:rPr>
              <a:t>Fire Burn Climatology</a:t>
            </a:r>
          </a:p>
          <a:p>
            <a:r>
              <a:rPr lang="en-US" sz="1900" dirty="0">
                <a:solidFill>
                  <a:schemeClr val="tx1">
                    <a:lumMod val="75000"/>
                    <a:lumOff val="25000"/>
                  </a:schemeClr>
                </a:solidFill>
                <a:latin typeface="Century Gothic" panose="020B0502020202020204" pitchFamily="34" charset="0"/>
              </a:rPr>
              <a:t>2001-2019</a:t>
            </a:r>
          </a:p>
        </p:txBody>
      </p:sp>
      <p:sp>
        <p:nvSpPr>
          <p:cNvPr id="11" name="TextBox 10">
            <a:extLst>
              <a:ext uri="{FF2B5EF4-FFF2-40B4-BE49-F238E27FC236}">
                <a16:creationId xmlns:a16="http://schemas.microsoft.com/office/drawing/2014/main" id="{9E94C55B-FCED-4142-ACC6-BE3EB444BC7E}"/>
              </a:ext>
            </a:extLst>
          </p:cNvPr>
          <p:cNvSpPr txBox="1"/>
          <p:nvPr/>
        </p:nvSpPr>
        <p:spPr>
          <a:xfrm>
            <a:off x="4653673" y="5938383"/>
            <a:ext cx="3857625" cy="677108"/>
          </a:xfrm>
          <a:prstGeom prst="rect">
            <a:avLst/>
          </a:prstGeom>
          <a:noFill/>
        </p:spPr>
        <p:txBody>
          <a:bodyPr wrap="square" rtlCol="0">
            <a:spAutoFit/>
          </a:bodyPr>
          <a:lstStyle/>
          <a:p>
            <a:r>
              <a:rPr lang="en-US" sz="1900" dirty="0">
                <a:solidFill>
                  <a:schemeClr val="tx1">
                    <a:lumMod val="75000"/>
                    <a:lumOff val="25000"/>
                  </a:schemeClr>
                </a:solidFill>
                <a:latin typeface="Century Gothic" panose="020B0502020202020204" pitchFamily="34" charset="0"/>
              </a:rPr>
              <a:t>Lightning Exposure Climatology</a:t>
            </a:r>
          </a:p>
          <a:p>
            <a:r>
              <a:rPr lang="en-US" sz="1900" dirty="0">
                <a:solidFill>
                  <a:schemeClr val="tx1">
                    <a:lumMod val="75000"/>
                    <a:lumOff val="25000"/>
                  </a:schemeClr>
                </a:solidFill>
                <a:latin typeface="Century Gothic" panose="020B0502020202020204" pitchFamily="34" charset="0"/>
              </a:rPr>
              <a:t>2017-2019</a:t>
            </a:r>
          </a:p>
        </p:txBody>
      </p:sp>
      <p:grpSp>
        <p:nvGrpSpPr>
          <p:cNvPr id="19" name="Group 18">
            <a:extLst>
              <a:ext uri="{FF2B5EF4-FFF2-40B4-BE49-F238E27FC236}">
                <a16:creationId xmlns:a16="http://schemas.microsoft.com/office/drawing/2014/main" id="{510C4DBD-ACF4-BB4A-A4B0-24102F33B601}"/>
              </a:ext>
            </a:extLst>
          </p:cNvPr>
          <p:cNvGrpSpPr/>
          <p:nvPr/>
        </p:nvGrpSpPr>
        <p:grpSpPr>
          <a:xfrm>
            <a:off x="4666840" y="1534850"/>
            <a:ext cx="3976342" cy="4403533"/>
            <a:chOff x="4777874" y="1435848"/>
            <a:chExt cx="3976342" cy="4403533"/>
          </a:xfrm>
        </p:grpSpPr>
        <p:pic>
          <p:nvPicPr>
            <p:cNvPr id="14" name="Picture 13" descr="A screenshot of a cell phone&#10;&#10;Description automatically generated">
              <a:extLst>
                <a:ext uri="{FF2B5EF4-FFF2-40B4-BE49-F238E27FC236}">
                  <a16:creationId xmlns:a16="http://schemas.microsoft.com/office/drawing/2014/main" id="{4B9ED631-69EF-E445-B66B-3BC64BC7B1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72037" y="1435848"/>
              <a:ext cx="3700463" cy="3302817"/>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8AB821F4-5964-2244-8379-DBB9EF78F55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77874" y="4806686"/>
              <a:ext cx="1634962" cy="55916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65B13F62-93E1-704D-9117-0425498C2B1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536239" y="4532694"/>
              <a:ext cx="1200567" cy="1306687"/>
            </a:xfrm>
            <a:prstGeom prst="rect">
              <a:avLst/>
            </a:prstGeom>
          </p:spPr>
        </p:pic>
        <p:sp>
          <p:nvSpPr>
            <p:cNvPr id="17" name="TextBox 16">
              <a:extLst>
                <a:ext uri="{FF2B5EF4-FFF2-40B4-BE49-F238E27FC236}">
                  <a16:creationId xmlns:a16="http://schemas.microsoft.com/office/drawing/2014/main" id="{CC3712D2-813A-FD4C-B121-065DC1A1D058}"/>
                </a:ext>
              </a:extLst>
            </p:cNvPr>
            <p:cNvSpPr txBox="1"/>
            <p:nvPr/>
          </p:nvSpPr>
          <p:spPr>
            <a:xfrm>
              <a:off x="6483518" y="4498909"/>
              <a:ext cx="2270698" cy="307777"/>
            </a:xfrm>
            <a:prstGeom prst="rect">
              <a:avLst/>
            </a:prstGeom>
            <a:solidFill>
              <a:schemeClr val="bg1"/>
            </a:solid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Lightning Count Rank</a:t>
              </a:r>
            </a:p>
          </p:txBody>
        </p:sp>
      </p:grpSp>
      <p:grpSp>
        <p:nvGrpSpPr>
          <p:cNvPr id="20" name="Group 19">
            <a:extLst>
              <a:ext uri="{FF2B5EF4-FFF2-40B4-BE49-F238E27FC236}">
                <a16:creationId xmlns:a16="http://schemas.microsoft.com/office/drawing/2014/main" id="{8A7B1233-3509-D846-8786-B19A028F7325}"/>
              </a:ext>
            </a:extLst>
          </p:cNvPr>
          <p:cNvGrpSpPr/>
          <p:nvPr/>
        </p:nvGrpSpPr>
        <p:grpSpPr>
          <a:xfrm>
            <a:off x="513057" y="1173529"/>
            <a:ext cx="3735920" cy="4764854"/>
            <a:chOff x="715651" y="1046573"/>
            <a:chExt cx="3735920" cy="4764854"/>
          </a:xfrm>
        </p:grpSpPr>
        <p:pic>
          <p:nvPicPr>
            <p:cNvPr id="3" name="Picture 2" descr="A picture containing screenshot&#10;&#10;Description automatically generated">
              <a:extLst>
                <a:ext uri="{FF2B5EF4-FFF2-40B4-BE49-F238E27FC236}">
                  <a16:creationId xmlns:a16="http://schemas.microsoft.com/office/drawing/2014/main" id="{C972CA6B-10D2-2F4E-BBC2-14E877032B6B}"/>
                </a:ext>
              </a:extLst>
            </p:cNvPr>
            <p:cNvPicPr>
              <a:picLocks noChangeAspect="1"/>
            </p:cNvPicPr>
            <p:nvPr/>
          </p:nvPicPr>
          <p:blipFill rotWithShape="1">
            <a:blip r:embed="rId6">
              <a:extLst>
                <a:ext uri="{28A0092B-C50C-407E-A947-70E740481C1C}">
                  <a14:useLocalDpi xmlns:a14="http://schemas.microsoft.com/office/drawing/2010/main"/>
                </a:ext>
              </a:extLst>
            </a:blip>
            <a:srcRect l="3771" t="9233" r="4668" b="2578"/>
            <a:stretch/>
          </p:blipFill>
          <p:spPr>
            <a:xfrm>
              <a:off x="965422" y="1046573"/>
              <a:ext cx="3401467" cy="4239802"/>
            </a:xfrm>
            <a:prstGeom prst="rect">
              <a:avLst/>
            </a:prstGeom>
          </p:spPr>
        </p:pic>
        <p:pic>
          <p:nvPicPr>
            <p:cNvPr id="12" name="Picture 11" descr="A picture containing screenshot&#10;&#10;Description automatically generated">
              <a:extLst>
                <a:ext uri="{FF2B5EF4-FFF2-40B4-BE49-F238E27FC236}">
                  <a16:creationId xmlns:a16="http://schemas.microsoft.com/office/drawing/2014/main" id="{A1469CC6-D70C-5E43-B453-AEBFBF01979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251003" y="4504740"/>
              <a:ext cx="1200568" cy="1306687"/>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4E3609E3-5AA8-9347-B818-7BE8AED466D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15651" y="4806687"/>
              <a:ext cx="1634962" cy="559167"/>
            </a:xfrm>
            <a:prstGeom prst="rect">
              <a:avLst/>
            </a:prstGeom>
          </p:spPr>
        </p:pic>
        <p:sp>
          <p:nvSpPr>
            <p:cNvPr id="18" name="TextBox 17">
              <a:extLst>
                <a:ext uri="{FF2B5EF4-FFF2-40B4-BE49-F238E27FC236}">
                  <a16:creationId xmlns:a16="http://schemas.microsoft.com/office/drawing/2014/main" id="{985A9F66-EF71-0344-B4F2-13C61C3D7AB3}"/>
                </a:ext>
              </a:extLst>
            </p:cNvPr>
            <p:cNvSpPr txBox="1"/>
            <p:nvPr/>
          </p:nvSpPr>
          <p:spPr>
            <a:xfrm>
              <a:off x="3265897" y="4508296"/>
              <a:ext cx="1069555" cy="307777"/>
            </a:xfrm>
            <a:prstGeom prst="rect">
              <a:avLst/>
            </a:prstGeom>
            <a:solidFill>
              <a:schemeClr val="bg1"/>
            </a:solid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Fire Rank</a:t>
              </a:r>
            </a:p>
          </p:txBody>
        </p:sp>
      </p:grpSp>
      <p:pic>
        <p:nvPicPr>
          <p:cNvPr id="21" name="Picture 2">
            <a:extLst>
              <a:ext uri="{FF2B5EF4-FFF2-40B4-BE49-F238E27FC236}">
                <a16:creationId xmlns:a16="http://schemas.microsoft.com/office/drawing/2014/main" id="{ABB36E6F-DFBE-E349-B102-7CDF612ACDB6}"/>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3438" t="5493" r="7723" b="1959"/>
          <a:stretch/>
        </p:blipFill>
        <p:spPr bwMode="auto">
          <a:xfrm>
            <a:off x="8746079" y="1534850"/>
            <a:ext cx="3191772" cy="43045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3C8F9E-D7C0-624D-ADAC-2A586C8160C3}"/>
              </a:ext>
            </a:extLst>
          </p:cNvPr>
          <p:cNvSpPr txBox="1"/>
          <p:nvPr/>
        </p:nvSpPr>
        <p:spPr>
          <a:xfrm>
            <a:off x="8927713" y="5842185"/>
            <a:ext cx="3428001" cy="92333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Vegetation Moisture Climatology </a:t>
            </a:r>
          </a:p>
          <a:p>
            <a:r>
              <a:rPr lang="en-US" dirty="0">
                <a:solidFill>
                  <a:schemeClr val="tx1">
                    <a:lumMod val="75000"/>
                    <a:lumOff val="25000"/>
                  </a:schemeClr>
                </a:solidFill>
                <a:latin typeface="Century Gothic" panose="020B0502020202020204" pitchFamily="34" charset="0"/>
              </a:rPr>
              <a:t>2018-2019</a:t>
            </a:r>
          </a:p>
        </p:txBody>
      </p:sp>
      <p:sp>
        <p:nvSpPr>
          <p:cNvPr id="22" name="TextBox 21">
            <a:extLst>
              <a:ext uri="{FF2B5EF4-FFF2-40B4-BE49-F238E27FC236}">
                <a16:creationId xmlns:a16="http://schemas.microsoft.com/office/drawing/2014/main" id="{CC3712D2-813A-FD4C-B121-065DC1A1D058}"/>
              </a:ext>
            </a:extLst>
          </p:cNvPr>
          <p:cNvSpPr txBox="1"/>
          <p:nvPr/>
        </p:nvSpPr>
        <p:spPr>
          <a:xfrm>
            <a:off x="10192606" y="4611123"/>
            <a:ext cx="1737360" cy="457200"/>
          </a:xfrm>
          <a:prstGeom prst="rect">
            <a:avLst/>
          </a:prstGeom>
          <a:solidFill>
            <a:schemeClr val="bg1"/>
          </a:solidFill>
        </p:spPr>
        <p:txBody>
          <a:bodyPr wrap="square" rtlCol="0">
            <a:spAutoFit/>
          </a:bodyPr>
          <a:lstStyle/>
          <a:p>
            <a:pPr algn="ctr"/>
            <a:r>
              <a:rPr lang="en-US" sz="1400" b="1" dirty="0" smtClean="0">
                <a:solidFill>
                  <a:schemeClr val="tx1">
                    <a:lumMod val="75000"/>
                    <a:lumOff val="25000"/>
                  </a:schemeClr>
                </a:solidFill>
                <a:latin typeface="Century Gothic" panose="020B0502020202020204" pitchFamily="34" charset="0"/>
              </a:rPr>
              <a:t>Vegetation Water Content</a:t>
            </a:r>
            <a:endParaRPr lang="en-US" sz="1400" b="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44502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12"/>
          <p:cNvSpPr txBox="1"/>
          <p:nvPr/>
        </p:nvSpPr>
        <p:spPr>
          <a:xfrm>
            <a:off x="495300" y="342900"/>
            <a:ext cx="11454044"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000"/>
              <a:buFont typeface="Century Gothic"/>
              <a:buNone/>
            </a:pPr>
            <a:r>
              <a:rPr lang="en-US" sz="4000" b="1" dirty="0">
                <a:solidFill>
                  <a:srgbClr val="3E4268"/>
                </a:solidFill>
                <a:latin typeface="Century Gothic"/>
                <a:ea typeface="Century Gothic"/>
                <a:cs typeface="Century Gothic"/>
                <a:sym typeface="Century Gothic"/>
              </a:rPr>
              <a:t>Composite Vulnerability Index</a:t>
            </a:r>
            <a:endParaRPr dirty="0"/>
          </a:p>
        </p:txBody>
      </p:sp>
      <p:sp>
        <p:nvSpPr>
          <p:cNvPr id="367" name="Google Shape;367;p12"/>
          <p:cNvSpPr txBox="1"/>
          <p:nvPr/>
        </p:nvSpPr>
        <p:spPr>
          <a:xfrm>
            <a:off x="1080319" y="5824289"/>
            <a:ext cx="1334724"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Century Gothic"/>
              <a:buNone/>
            </a:pPr>
            <a:endParaRPr sz="1600">
              <a:solidFill>
                <a:srgbClr val="3F3F3F"/>
              </a:solidFill>
              <a:latin typeface="Century Gothic"/>
              <a:ea typeface="Century Gothic"/>
              <a:cs typeface="Century Gothic"/>
              <a:sym typeface="Century Gothic"/>
            </a:endParaRPr>
          </a:p>
        </p:txBody>
      </p:sp>
      <p:sp>
        <p:nvSpPr>
          <p:cNvPr id="368" name="Google Shape;368;p12"/>
          <p:cNvSpPr txBox="1"/>
          <p:nvPr/>
        </p:nvSpPr>
        <p:spPr>
          <a:xfrm>
            <a:off x="2296314"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Noto Sans Symbols"/>
              <a:buNone/>
            </a:pPr>
            <a:endParaRPr sz="1600" dirty="0">
              <a:solidFill>
                <a:srgbClr val="3F3F3F"/>
              </a:solidFill>
              <a:latin typeface="Century Gothic"/>
              <a:ea typeface="Century Gothic"/>
              <a:cs typeface="Century Gothic"/>
              <a:sym typeface="Century Gothic"/>
            </a:endParaRPr>
          </a:p>
        </p:txBody>
      </p:sp>
      <p:sp>
        <p:nvSpPr>
          <p:cNvPr id="369" name="Google Shape;369;p12"/>
          <p:cNvSpPr txBox="1"/>
          <p:nvPr/>
        </p:nvSpPr>
        <p:spPr>
          <a:xfrm>
            <a:off x="3380278"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Arial"/>
              <a:buNone/>
            </a:pPr>
            <a:endParaRPr sz="1600">
              <a:solidFill>
                <a:srgbClr val="3F3F3F"/>
              </a:solidFill>
              <a:latin typeface="Century Gothic"/>
              <a:ea typeface="Century Gothic"/>
              <a:cs typeface="Century Gothic"/>
              <a:sym typeface="Century Gothic"/>
            </a:endParaRPr>
          </a:p>
        </p:txBody>
      </p:sp>
      <p:sp>
        <p:nvSpPr>
          <p:cNvPr id="371" name="Google Shape;371;p12"/>
          <p:cNvSpPr txBox="1"/>
          <p:nvPr/>
        </p:nvSpPr>
        <p:spPr>
          <a:xfrm>
            <a:off x="4255350" y="5461325"/>
            <a:ext cx="3681300" cy="9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chemeClr val="tx1">
                    <a:lumMod val="75000"/>
                    <a:lumOff val="25000"/>
                  </a:schemeClr>
                </a:solidFill>
                <a:latin typeface="Century Gothic" panose="020B0502020202020204" pitchFamily="34" charset="0"/>
              </a:rPr>
              <a:t>2001 to 2019</a:t>
            </a:r>
          </a:p>
        </p:txBody>
      </p:sp>
      <p:pic>
        <p:nvPicPr>
          <p:cNvPr id="3" name="Picture 2" descr="A close up of a piece of paper&#10;&#10;Description automatically generated">
            <a:extLst>
              <a:ext uri="{FF2B5EF4-FFF2-40B4-BE49-F238E27FC236}">
                <a16:creationId xmlns:a16="http://schemas.microsoft.com/office/drawing/2014/main" id="{5031CD6B-865B-9548-93F8-5E332A4011C4}"/>
              </a:ext>
            </a:extLst>
          </p:cNvPr>
          <p:cNvPicPr>
            <a:picLocks noChangeAspect="1"/>
          </p:cNvPicPr>
          <p:nvPr/>
        </p:nvPicPr>
        <p:blipFill rotWithShape="1">
          <a:blip r:embed="rId3">
            <a:extLst>
              <a:ext uri="{28A0092B-C50C-407E-A947-70E740481C1C}">
                <a14:useLocalDpi xmlns:a14="http://schemas.microsoft.com/office/drawing/2010/main"/>
              </a:ext>
            </a:extLst>
          </a:blip>
          <a:srcRect l="3232" t="13619" r="4774" b="6082"/>
          <a:stretch/>
        </p:blipFill>
        <p:spPr>
          <a:xfrm>
            <a:off x="3380278" y="762000"/>
            <a:ext cx="5256288" cy="5937584"/>
          </a:xfrm>
          <a:prstGeom prst="rect">
            <a:avLst/>
          </a:prstGeom>
        </p:spPr>
      </p:pic>
      <p:sp>
        <p:nvSpPr>
          <p:cNvPr id="4" name="TextBox 3">
            <a:extLst>
              <a:ext uri="{FF2B5EF4-FFF2-40B4-BE49-F238E27FC236}">
                <a16:creationId xmlns:a16="http://schemas.microsoft.com/office/drawing/2014/main" id="{7542BD58-F9CF-DC46-8691-9B2BC8581B2F}"/>
              </a:ext>
            </a:extLst>
          </p:cNvPr>
          <p:cNvSpPr txBox="1"/>
          <p:nvPr/>
        </p:nvSpPr>
        <p:spPr>
          <a:xfrm>
            <a:off x="495300" y="1235242"/>
            <a:ext cx="3358184" cy="707886"/>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Fire Burn + Lightning Exposure </a:t>
            </a:r>
            <a:r>
              <a:rPr lang="en-US" sz="2000" dirty="0" err="1">
                <a:solidFill>
                  <a:schemeClr val="tx1">
                    <a:lumMod val="75000"/>
                    <a:lumOff val="25000"/>
                  </a:schemeClr>
                </a:solidFill>
                <a:latin typeface="Century Gothic" panose="020B0502020202020204" pitchFamily="34" charset="0"/>
              </a:rPr>
              <a:t>Climatologies</a:t>
            </a:r>
            <a:r>
              <a:rPr lang="en-US" sz="2000" dirty="0">
                <a:solidFill>
                  <a:schemeClr val="tx1">
                    <a:lumMod val="75000"/>
                    <a:lumOff val="25000"/>
                  </a:schemeClr>
                </a:solidFill>
                <a:latin typeface="Century Gothic" panose="020B0502020202020204" pitchFamily="34"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12"/>
          <p:cNvSpPr txBox="1"/>
          <p:nvPr/>
        </p:nvSpPr>
        <p:spPr>
          <a:xfrm>
            <a:off x="495300" y="342900"/>
            <a:ext cx="11454044"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000"/>
              <a:buFont typeface="Century Gothic"/>
              <a:buNone/>
            </a:pPr>
            <a:r>
              <a:rPr lang="en-US" sz="4000" b="1" dirty="0">
                <a:solidFill>
                  <a:srgbClr val="3E4268"/>
                </a:solidFill>
                <a:latin typeface="Century Gothic"/>
                <a:ea typeface="Century Gothic"/>
                <a:cs typeface="Century Gothic"/>
                <a:sym typeface="Century Gothic"/>
              </a:rPr>
              <a:t>Composite Vulnerability Index</a:t>
            </a:r>
            <a:endParaRPr dirty="0"/>
          </a:p>
        </p:txBody>
      </p:sp>
      <p:sp>
        <p:nvSpPr>
          <p:cNvPr id="367" name="Google Shape;367;p12"/>
          <p:cNvSpPr txBox="1"/>
          <p:nvPr/>
        </p:nvSpPr>
        <p:spPr>
          <a:xfrm>
            <a:off x="1080319" y="5824289"/>
            <a:ext cx="1334724"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Century Gothic"/>
              <a:buNone/>
            </a:pPr>
            <a:endParaRPr sz="1600">
              <a:solidFill>
                <a:srgbClr val="3F3F3F"/>
              </a:solidFill>
              <a:latin typeface="Century Gothic"/>
              <a:ea typeface="Century Gothic"/>
              <a:cs typeface="Century Gothic"/>
              <a:sym typeface="Century Gothic"/>
            </a:endParaRPr>
          </a:p>
        </p:txBody>
      </p:sp>
      <p:sp>
        <p:nvSpPr>
          <p:cNvPr id="368" name="Google Shape;368;p12"/>
          <p:cNvSpPr txBox="1"/>
          <p:nvPr/>
        </p:nvSpPr>
        <p:spPr>
          <a:xfrm>
            <a:off x="2296314"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Noto Sans Symbols"/>
              <a:buNone/>
            </a:pPr>
            <a:endParaRPr sz="1600" dirty="0">
              <a:solidFill>
                <a:srgbClr val="3F3F3F"/>
              </a:solidFill>
              <a:latin typeface="Century Gothic"/>
              <a:ea typeface="Century Gothic"/>
              <a:cs typeface="Century Gothic"/>
              <a:sym typeface="Century Gothic"/>
            </a:endParaRPr>
          </a:p>
        </p:txBody>
      </p:sp>
      <p:sp>
        <p:nvSpPr>
          <p:cNvPr id="369" name="Google Shape;369;p12"/>
          <p:cNvSpPr txBox="1"/>
          <p:nvPr/>
        </p:nvSpPr>
        <p:spPr>
          <a:xfrm>
            <a:off x="3380278"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Arial"/>
              <a:buNone/>
            </a:pPr>
            <a:endParaRPr sz="1600">
              <a:solidFill>
                <a:srgbClr val="3F3F3F"/>
              </a:solidFill>
              <a:latin typeface="Century Gothic"/>
              <a:ea typeface="Century Gothic"/>
              <a:cs typeface="Century Gothic"/>
              <a:sym typeface="Century Gothic"/>
            </a:endParaRPr>
          </a:p>
        </p:txBody>
      </p:sp>
      <p:sp>
        <p:nvSpPr>
          <p:cNvPr id="371" name="Google Shape;371;p12"/>
          <p:cNvSpPr txBox="1"/>
          <p:nvPr/>
        </p:nvSpPr>
        <p:spPr>
          <a:xfrm>
            <a:off x="4255350" y="5461325"/>
            <a:ext cx="3681300" cy="9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a:solidFill>
                  <a:schemeClr val="tx1">
                    <a:lumMod val="75000"/>
                    <a:lumOff val="25000"/>
                  </a:schemeClr>
                </a:solidFill>
                <a:latin typeface="Century Gothic" panose="020B0502020202020204" pitchFamily="34" charset="0"/>
              </a:rPr>
              <a:t>2001 to 201</a:t>
            </a:r>
          </a:p>
        </p:txBody>
      </p:sp>
      <p:pic>
        <p:nvPicPr>
          <p:cNvPr id="3" name="Picture 2" descr="A close up of a piece of paper&#10;&#10;Description automatically generated">
            <a:extLst>
              <a:ext uri="{FF2B5EF4-FFF2-40B4-BE49-F238E27FC236}">
                <a16:creationId xmlns:a16="http://schemas.microsoft.com/office/drawing/2014/main" id="{5031CD6B-865B-9548-93F8-5E332A4011C4}"/>
              </a:ext>
            </a:extLst>
          </p:cNvPr>
          <p:cNvPicPr>
            <a:picLocks noChangeAspect="1"/>
          </p:cNvPicPr>
          <p:nvPr/>
        </p:nvPicPr>
        <p:blipFill rotWithShape="1">
          <a:blip r:embed="rId3">
            <a:extLst>
              <a:ext uri="{28A0092B-C50C-407E-A947-70E740481C1C}">
                <a14:useLocalDpi xmlns:a14="http://schemas.microsoft.com/office/drawing/2010/main"/>
              </a:ext>
            </a:extLst>
          </a:blip>
          <a:srcRect l="3232" t="13619" r="4774" b="6082"/>
          <a:stretch/>
        </p:blipFill>
        <p:spPr>
          <a:xfrm>
            <a:off x="3171385" y="1445833"/>
            <a:ext cx="4384447" cy="4952739"/>
          </a:xfrm>
          <a:prstGeom prst="rect">
            <a:avLst/>
          </a:prstGeom>
        </p:spPr>
      </p:pic>
      <p:sp>
        <p:nvSpPr>
          <p:cNvPr id="4" name="TextBox 3">
            <a:extLst>
              <a:ext uri="{FF2B5EF4-FFF2-40B4-BE49-F238E27FC236}">
                <a16:creationId xmlns:a16="http://schemas.microsoft.com/office/drawing/2014/main" id="{7542BD58-F9CF-DC46-8691-9B2BC8581B2F}"/>
              </a:ext>
            </a:extLst>
          </p:cNvPr>
          <p:cNvSpPr txBox="1"/>
          <p:nvPr/>
        </p:nvSpPr>
        <p:spPr>
          <a:xfrm>
            <a:off x="495300" y="1235241"/>
            <a:ext cx="2676085" cy="3785652"/>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Fire Burn + Lightning Exposure </a:t>
            </a:r>
            <a:r>
              <a:rPr lang="en-US" sz="2400" dirty="0" err="1">
                <a:solidFill>
                  <a:schemeClr val="tx1">
                    <a:lumMod val="75000"/>
                    <a:lumOff val="25000"/>
                  </a:schemeClr>
                </a:solidFill>
                <a:latin typeface="Century Gothic" panose="020B0502020202020204" pitchFamily="34" charset="0"/>
              </a:rPr>
              <a:t>Climatologies</a:t>
            </a:r>
            <a:r>
              <a:rPr lang="en-US" sz="2400" dirty="0">
                <a:solidFill>
                  <a:schemeClr val="tx1">
                    <a:lumMod val="75000"/>
                    <a:lumOff val="25000"/>
                  </a:schemeClr>
                </a:solidFill>
                <a:latin typeface="Century Gothic" panose="020B0502020202020204" pitchFamily="34" charset="0"/>
              </a:rPr>
              <a:t> </a:t>
            </a:r>
            <a:r>
              <a:rPr lang="en-US" sz="2400" b="1" dirty="0">
                <a:solidFill>
                  <a:schemeClr val="tx1">
                    <a:lumMod val="75000"/>
                    <a:lumOff val="25000"/>
                  </a:schemeClr>
                </a:solidFill>
                <a:latin typeface="Century Gothic" panose="020B0502020202020204" pitchFamily="34" charset="0"/>
              </a:rPr>
              <a:t>compared </a:t>
            </a:r>
            <a:r>
              <a:rPr lang="en-US" sz="2400" dirty="0">
                <a:solidFill>
                  <a:schemeClr val="tx1">
                    <a:lumMod val="75000"/>
                    <a:lumOff val="25000"/>
                  </a:schemeClr>
                </a:solidFill>
                <a:latin typeface="Century Gothic" panose="020B0502020202020204" pitchFamily="34" charset="0"/>
              </a:rPr>
              <a:t>with vegetation moisture climatology for a </a:t>
            </a:r>
            <a:r>
              <a:rPr lang="en-US" sz="2400" b="1" dirty="0">
                <a:solidFill>
                  <a:schemeClr val="tx1">
                    <a:lumMod val="75000"/>
                    <a:lumOff val="25000"/>
                  </a:schemeClr>
                </a:solidFill>
                <a:latin typeface="Century Gothic" panose="020B0502020202020204" pitchFamily="34" charset="0"/>
              </a:rPr>
              <a:t>qualitative visual </a:t>
            </a:r>
            <a:r>
              <a:rPr lang="en-US" sz="2400" dirty="0">
                <a:solidFill>
                  <a:schemeClr val="tx1">
                    <a:lumMod val="75000"/>
                    <a:lumOff val="25000"/>
                  </a:schemeClr>
                </a:solidFill>
                <a:latin typeface="Century Gothic" panose="020B0502020202020204" pitchFamily="34" charset="0"/>
              </a:rPr>
              <a:t>analysis </a:t>
            </a:r>
          </a:p>
        </p:txBody>
      </p:sp>
      <p:pic>
        <p:nvPicPr>
          <p:cNvPr id="9" name="Picture 2">
            <a:extLst>
              <a:ext uri="{FF2B5EF4-FFF2-40B4-BE49-F238E27FC236}">
                <a16:creationId xmlns:a16="http://schemas.microsoft.com/office/drawing/2014/main" id="{53E826A8-EEE2-FC4D-9F26-8E2B20ADD74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438" t="5493" r="7723" b="1959"/>
          <a:stretch/>
        </p:blipFill>
        <p:spPr bwMode="auto">
          <a:xfrm>
            <a:off x="7695499" y="1237833"/>
            <a:ext cx="4001201" cy="539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7874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91C582D-A21B-445A-AE99-F6E7626C4714}"/>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Analysis</a:t>
            </a:r>
          </a:p>
        </p:txBody>
      </p:sp>
      <p:sp>
        <p:nvSpPr>
          <p:cNvPr id="4" name="Text Placeholder 5">
            <a:extLst>
              <a:ext uri="{FF2B5EF4-FFF2-40B4-BE49-F238E27FC236}">
                <a16:creationId xmlns:a16="http://schemas.microsoft.com/office/drawing/2014/main" id="{832D4E41-D8B1-4981-AC3F-30EF9B2ED0DD}"/>
              </a:ext>
            </a:extLst>
          </p:cNvPr>
          <p:cNvSpPr txBox="1">
            <a:spLocks/>
          </p:cNvSpPr>
          <p:nvPr/>
        </p:nvSpPr>
        <p:spPr>
          <a:xfrm>
            <a:off x="624618" y="1195972"/>
            <a:ext cx="5327003" cy="34163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Calculated 679 cells in highest vulnerability category (between rank 2-6) out of 4587 </a:t>
            </a:r>
            <a:r>
              <a:rPr lang="en-US" dirty="0" smtClean="0">
                <a:solidFill>
                  <a:schemeClr val="tx1">
                    <a:lumMod val="75000"/>
                    <a:lumOff val="25000"/>
                  </a:schemeClr>
                </a:solidFill>
                <a:latin typeface="Century Gothic" panose="020F0302020204030204"/>
              </a:rPr>
              <a:t>cells</a:t>
            </a:r>
          </a:p>
          <a:p>
            <a:pPr>
              <a:lnSpc>
                <a:spcPct val="100000"/>
              </a:lnSpc>
              <a:spcBef>
                <a:spcPts val="0"/>
              </a:spcBef>
              <a:spcAft>
                <a:spcPts val="1200"/>
              </a:spcAft>
              <a:buClr>
                <a:srgbClr val="3E4268"/>
              </a:buClr>
              <a:buFont typeface="Webdings" panose="05030102010509060703" pitchFamily="18" charset="2"/>
              <a:buChar char="4"/>
            </a:pPr>
            <a:endParaRPr lang="en-US" dirty="0">
              <a:solidFill>
                <a:schemeClr val="tx1">
                  <a:lumMod val="75000"/>
                  <a:lumOff val="25000"/>
                </a:schemeClr>
              </a:solidFill>
              <a:latin typeface="Century Gothic" panose="020F0302020204030204"/>
            </a:endParaRPr>
          </a:p>
          <a:p>
            <a:pPr>
              <a:lnSpc>
                <a:spcPct val="100000"/>
              </a:lnSpc>
              <a:spcBef>
                <a:spcPts val="0"/>
              </a:spcBef>
              <a:spcAft>
                <a:spcPts val="1200"/>
              </a:spcAft>
              <a:buClr>
                <a:srgbClr val="3E4268"/>
              </a:buClr>
              <a:buFont typeface="Webdings" panose="05030102010509060703" pitchFamily="18" charset="2"/>
              <a:buChar char="4"/>
            </a:pPr>
            <a:r>
              <a:rPr lang="en-US" dirty="0" smtClean="0">
                <a:solidFill>
                  <a:schemeClr val="tx1">
                    <a:lumMod val="75000"/>
                    <a:lumOff val="25000"/>
                  </a:schemeClr>
                </a:solidFill>
                <a:latin typeface="Century Gothic" panose="020F0302020204030204"/>
              </a:rPr>
              <a:t>Total </a:t>
            </a:r>
            <a:r>
              <a:rPr lang="en-US" dirty="0">
                <a:solidFill>
                  <a:schemeClr val="tx1">
                    <a:lumMod val="75000"/>
                    <a:lumOff val="25000"/>
                  </a:schemeClr>
                </a:solidFill>
                <a:latin typeface="Century Gothic" panose="020F0302020204030204"/>
              </a:rPr>
              <a:t>of 16,975 km at most vulnerable level</a:t>
            </a:r>
          </a:p>
        </p:txBody>
      </p:sp>
      <p:pic>
        <p:nvPicPr>
          <p:cNvPr id="5" name="Picture 4" descr="A close up of a piece of paper&#10;&#10;Description automatically generated">
            <a:extLst>
              <a:ext uri="{FF2B5EF4-FFF2-40B4-BE49-F238E27FC236}">
                <a16:creationId xmlns:a16="http://schemas.microsoft.com/office/drawing/2014/main" id="{2081E156-B6CC-0549-816D-343F4F7DFAFD}"/>
              </a:ext>
            </a:extLst>
          </p:cNvPr>
          <p:cNvPicPr>
            <a:picLocks noChangeAspect="1"/>
          </p:cNvPicPr>
          <p:nvPr/>
        </p:nvPicPr>
        <p:blipFill rotWithShape="1">
          <a:blip r:embed="rId3">
            <a:extLst>
              <a:ext uri="{28A0092B-C50C-407E-A947-70E740481C1C}">
                <a14:useLocalDpi xmlns:a14="http://schemas.microsoft.com/office/drawing/2010/main"/>
              </a:ext>
            </a:extLst>
          </a:blip>
          <a:srcRect l="3232" t="13619" r="4774" b="6082"/>
          <a:stretch/>
        </p:blipFill>
        <p:spPr>
          <a:xfrm>
            <a:off x="6240381" y="914647"/>
            <a:ext cx="4945575" cy="5586598"/>
          </a:xfrm>
          <a:prstGeom prst="rect">
            <a:avLst/>
          </a:prstGeom>
        </p:spPr>
      </p:pic>
    </p:spTree>
    <p:extLst>
      <p:ext uri="{BB962C8B-B14F-4D97-AF65-F5344CB8AC3E}">
        <p14:creationId xmlns:p14="http://schemas.microsoft.com/office/powerpoint/2010/main" val="3546311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49227"/>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Story Map</a:t>
            </a:r>
          </a:p>
        </p:txBody>
      </p:sp>
      <p:sp>
        <p:nvSpPr>
          <p:cNvPr id="3" name="Text Placeholder 3"/>
          <p:cNvSpPr txBox="1">
            <a:spLocks/>
          </p:cNvSpPr>
          <p:nvPr/>
        </p:nvSpPr>
        <p:spPr>
          <a:xfrm>
            <a:off x="370606" y="1404581"/>
            <a:ext cx="11500551" cy="95410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An ArcGIS Story Map communicates the background narrative and our findings for the partner and broader community</a:t>
            </a:r>
          </a:p>
        </p:txBody>
      </p:sp>
      <p:pic>
        <p:nvPicPr>
          <p:cNvPr id="5" name="Picture 4">
            <a:extLst>
              <a:ext uri="{FF2B5EF4-FFF2-40B4-BE49-F238E27FC236}">
                <a16:creationId xmlns:a16="http://schemas.microsoft.com/office/drawing/2014/main" id="{21537C5A-B791-6A4E-BB8D-58EC2838BE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3969" y="2740111"/>
            <a:ext cx="9645094" cy="3988517"/>
          </a:xfrm>
          <a:prstGeom prst="rect">
            <a:avLst/>
          </a:prstGeom>
        </p:spPr>
      </p:pic>
    </p:spTree>
    <p:extLst>
      <p:ext uri="{BB962C8B-B14F-4D97-AF65-F5344CB8AC3E}">
        <p14:creationId xmlns:p14="http://schemas.microsoft.com/office/powerpoint/2010/main" val="4290289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A9DE5-25CD-D346-9248-BFD2BF5384CA}"/>
              </a:ext>
            </a:extLst>
          </p:cNvPr>
          <p:cNvPicPr>
            <a:picLocks noChangeAspect="1"/>
          </p:cNvPicPr>
          <p:nvPr/>
        </p:nvPicPr>
        <p:blipFill>
          <a:blip r:embed="rId3"/>
          <a:stretch>
            <a:fillRect/>
          </a:stretch>
        </p:blipFill>
        <p:spPr>
          <a:xfrm>
            <a:off x="0" y="160421"/>
            <a:ext cx="12192000" cy="6858000"/>
          </a:xfrm>
          <a:prstGeom prst="rect">
            <a:avLst/>
          </a:prstGeom>
        </p:spPr>
      </p:pic>
      <p:sp>
        <p:nvSpPr>
          <p:cNvPr id="3" name="TextBox 2">
            <a:extLst>
              <a:ext uri="{FF2B5EF4-FFF2-40B4-BE49-F238E27FC236}">
                <a16:creationId xmlns:a16="http://schemas.microsoft.com/office/drawing/2014/main" id="{D9807D79-650D-BC49-9792-0732340F4B22}"/>
              </a:ext>
            </a:extLst>
          </p:cNvPr>
          <p:cNvSpPr txBox="1"/>
          <p:nvPr/>
        </p:nvSpPr>
        <p:spPr>
          <a:xfrm>
            <a:off x="529390" y="449179"/>
            <a:ext cx="10042357" cy="584775"/>
          </a:xfrm>
          <a:prstGeom prst="rect">
            <a:avLst/>
          </a:prstGeom>
          <a:noFill/>
        </p:spPr>
        <p:txBody>
          <a:bodyPr wrap="square" rtlCol="0">
            <a:spAutoFit/>
          </a:bodyPr>
          <a:lstStyle/>
          <a:p>
            <a:r>
              <a:rPr lang="en-US" sz="3200" b="1" dirty="0">
                <a:solidFill>
                  <a:srgbClr val="3E4268"/>
                </a:solidFill>
                <a:latin typeface="Century Gothic" panose="020F0302020204030204"/>
              </a:rPr>
              <a:t>Conclusions</a:t>
            </a:r>
          </a:p>
        </p:txBody>
      </p:sp>
      <p:sp>
        <p:nvSpPr>
          <p:cNvPr id="4" name="Text Placeholder 5">
            <a:extLst>
              <a:ext uri="{FF2B5EF4-FFF2-40B4-BE49-F238E27FC236}">
                <a16:creationId xmlns:a16="http://schemas.microsoft.com/office/drawing/2014/main" id="{2A2133D6-1F3D-3F44-B1D2-C4F5839E0B59}"/>
              </a:ext>
            </a:extLst>
          </p:cNvPr>
          <p:cNvSpPr txBox="1">
            <a:spLocks/>
          </p:cNvSpPr>
          <p:nvPr/>
        </p:nvSpPr>
        <p:spPr>
          <a:xfrm>
            <a:off x="495300" y="1323473"/>
            <a:ext cx="10301037" cy="470898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indent="-339725">
              <a:lnSpc>
                <a:spcPct val="100000"/>
              </a:lnSpc>
              <a:spcBef>
                <a:spcPts val="0"/>
              </a:spcBef>
              <a:spcAft>
                <a:spcPts val="6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Cells with more frequent incidences of lightning captured by the ISS LIS overlapped with cells with more area burned </a:t>
            </a:r>
            <a:endParaRPr lang="en-US"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E4268"/>
              </a:buClr>
              <a:buFont typeface="Webdings" panose="05030102010509060703" pitchFamily="18" charset="2"/>
              <a:buChar char="4"/>
            </a:pPr>
            <a:endParaRPr lang="en-US" dirty="0">
              <a:solidFill>
                <a:schemeClr val="tx1">
                  <a:lumMod val="75000"/>
                  <a:lumOff val="25000"/>
                </a:schemeClr>
              </a:solidFill>
              <a:latin typeface="Century Gothic" panose="020F0302020204030204"/>
            </a:endParaRPr>
          </a:p>
          <a:p>
            <a:pPr marL="398463" indent="-398463">
              <a:lnSpc>
                <a:spcPct val="100000"/>
              </a:lnSpc>
              <a:spcBef>
                <a:spcPts val="0"/>
              </a:spcBef>
              <a:spcAft>
                <a:spcPts val="6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Highest index cells (most vulnerable) typically were in northwest corner of study area </a:t>
            </a:r>
            <a:endParaRPr lang="en-US"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E4268"/>
              </a:buClr>
              <a:buFont typeface="Webdings" panose="05030102010509060703" pitchFamily="18" charset="2"/>
              <a:buChar char="4"/>
            </a:pPr>
            <a:endParaRPr lang="en-US" dirty="0">
              <a:solidFill>
                <a:schemeClr val="tx1">
                  <a:lumMod val="75000"/>
                  <a:lumOff val="25000"/>
                </a:schemeClr>
              </a:solidFill>
              <a:latin typeface="Century Gothic" panose="020F0302020204030204"/>
            </a:endParaRPr>
          </a:p>
          <a:p>
            <a:pPr marL="398463" indent="-398463">
              <a:lnSpc>
                <a:spcPct val="100000"/>
              </a:lnSpc>
              <a:spcBef>
                <a:spcPts val="0"/>
              </a:spcBef>
              <a:spcAft>
                <a:spcPts val="6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Vector fishnet layers derived from EO data can be an effective, flexible way of conducting vulnerability assessment</a:t>
            </a:r>
          </a:p>
        </p:txBody>
      </p:sp>
    </p:spTree>
    <p:extLst>
      <p:ext uri="{BB962C8B-B14F-4D97-AF65-F5344CB8AC3E}">
        <p14:creationId xmlns:p14="http://schemas.microsoft.com/office/powerpoint/2010/main" val="3541660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91C582D-A21B-445A-AE99-F6E7626C4714}"/>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E4268"/>
                </a:solidFill>
                <a:latin typeface="Century Gothic" panose="020F0302020204030204"/>
              </a:rPr>
              <a:t>Errors &amp; Uncertainties</a:t>
            </a:r>
          </a:p>
        </p:txBody>
      </p:sp>
      <p:sp>
        <p:nvSpPr>
          <p:cNvPr id="4" name="Text Placeholder 5">
            <a:extLst>
              <a:ext uri="{FF2B5EF4-FFF2-40B4-BE49-F238E27FC236}">
                <a16:creationId xmlns:a16="http://schemas.microsoft.com/office/drawing/2014/main" id="{832D4E41-D8B1-4981-AC3F-30EF9B2ED0DD}"/>
              </a:ext>
            </a:extLst>
          </p:cNvPr>
          <p:cNvSpPr txBox="1">
            <a:spLocks/>
          </p:cNvSpPr>
          <p:nvPr/>
        </p:nvSpPr>
        <p:spPr>
          <a:xfrm>
            <a:off x="495300" y="1335196"/>
            <a:ext cx="10301037"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indent="-339725">
              <a:lnSpc>
                <a:spcPct val="100000"/>
              </a:lnSpc>
              <a:spcBef>
                <a:spcPts val="0"/>
              </a:spcBef>
              <a:spcAft>
                <a:spcPts val="6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Lightning-ignited wildfires are more complicated than the three variables we decided to look at (fire, lightning, soil moisture). There are </a:t>
            </a:r>
            <a:r>
              <a:rPr lang="en-US" b="1" dirty="0">
                <a:solidFill>
                  <a:schemeClr val="tx1">
                    <a:lumMod val="75000"/>
                    <a:lumOff val="25000"/>
                  </a:schemeClr>
                </a:solidFill>
                <a:latin typeface="Century Gothic" panose="020F0302020204030204"/>
              </a:rPr>
              <a:t>many other factors </a:t>
            </a:r>
            <a:r>
              <a:rPr lang="en-US" dirty="0">
                <a:solidFill>
                  <a:schemeClr val="tx1">
                    <a:lumMod val="75000"/>
                    <a:lumOff val="25000"/>
                  </a:schemeClr>
                </a:solidFill>
                <a:latin typeface="Century Gothic" panose="020F0302020204030204"/>
              </a:rPr>
              <a:t>at play</a:t>
            </a:r>
            <a:r>
              <a:rPr lang="en-US" dirty="0" smtClean="0">
                <a:solidFill>
                  <a:schemeClr val="tx1">
                    <a:lumMod val="75000"/>
                    <a:lumOff val="25000"/>
                  </a:schemeClr>
                </a:solidFill>
                <a:latin typeface="Century Gothic" panose="020F0302020204030204"/>
              </a:rPr>
              <a:t>.</a:t>
            </a:r>
          </a:p>
          <a:p>
            <a:pPr>
              <a:lnSpc>
                <a:spcPct val="100000"/>
              </a:lnSpc>
              <a:spcBef>
                <a:spcPts val="0"/>
              </a:spcBef>
              <a:spcAft>
                <a:spcPts val="600"/>
              </a:spcAft>
              <a:buClr>
                <a:srgbClr val="3E4268"/>
              </a:buClr>
              <a:buFont typeface="Webdings" panose="05030102010509060703" pitchFamily="18" charset="2"/>
              <a:buChar char="4"/>
            </a:pPr>
            <a:endParaRPr lang="en-US"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Piecing together data from </a:t>
            </a:r>
            <a:r>
              <a:rPr lang="en-US" b="1" dirty="0">
                <a:solidFill>
                  <a:schemeClr val="tx1">
                    <a:lumMod val="75000"/>
                    <a:lumOff val="25000"/>
                  </a:schemeClr>
                </a:solidFill>
                <a:latin typeface="Century Gothic" panose="020F0302020204030204"/>
              </a:rPr>
              <a:t>different time periods</a:t>
            </a:r>
          </a:p>
          <a:p>
            <a:pPr lvl="1">
              <a:lnSpc>
                <a:spcPct val="100000"/>
              </a:lnSpc>
              <a:spcBef>
                <a:spcPts val="0"/>
              </a:spcBef>
              <a:spcAft>
                <a:spcPts val="600"/>
              </a:spcAft>
              <a:buClr>
                <a:srgbClr val="3E4268"/>
              </a:buClr>
              <a:buFont typeface="Webdings" panose="05030102010509060703" pitchFamily="18" charset="2"/>
              <a:buChar char="4"/>
            </a:pPr>
            <a:r>
              <a:rPr lang="en-US" sz="2800" dirty="0">
                <a:solidFill>
                  <a:schemeClr val="tx1">
                    <a:lumMod val="75000"/>
                    <a:lumOff val="25000"/>
                  </a:schemeClr>
                </a:solidFill>
                <a:latin typeface="Century Gothic" panose="020F0302020204030204"/>
              </a:rPr>
              <a:t>ISS LIS data only went as far back as 2017</a:t>
            </a:r>
          </a:p>
          <a:p>
            <a:pPr lvl="1">
              <a:lnSpc>
                <a:spcPct val="100000"/>
              </a:lnSpc>
              <a:spcBef>
                <a:spcPts val="0"/>
              </a:spcBef>
              <a:spcAft>
                <a:spcPts val="600"/>
              </a:spcAft>
              <a:buClr>
                <a:srgbClr val="3E4268"/>
              </a:buClr>
              <a:buFont typeface="Webdings" panose="05030102010509060703" pitchFamily="18" charset="2"/>
              <a:buChar char="4"/>
            </a:pPr>
            <a:r>
              <a:rPr lang="en-US" sz="2800" dirty="0">
                <a:solidFill>
                  <a:schemeClr val="tx1">
                    <a:lumMod val="75000"/>
                    <a:lumOff val="25000"/>
                  </a:schemeClr>
                </a:solidFill>
                <a:latin typeface="Century Gothic" panose="020F0302020204030204"/>
              </a:rPr>
              <a:t>Vegetation moisture data </a:t>
            </a:r>
            <a:r>
              <a:rPr lang="en-US" sz="2800" dirty="0" smtClean="0">
                <a:solidFill>
                  <a:schemeClr val="tx1">
                    <a:lumMod val="75000"/>
                    <a:lumOff val="25000"/>
                  </a:schemeClr>
                </a:solidFill>
                <a:latin typeface="Century Gothic" panose="020F0302020204030204"/>
              </a:rPr>
              <a:t>gaps</a:t>
            </a:r>
          </a:p>
          <a:p>
            <a:pPr marL="457200" lvl="1" indent="0">
              <a:lnSpc>
                <a:spcPct val="100000"/>
              </a:lnSpc>
              <a:spcBef>
                <a:spcPts val="0"/>
              </a:spcBef>
              <a:spcAft>
                <a:spcPts val="600"/>
              </a:spcAft>
              <a:buClr>
                <a:srgbClr val="3E4268"/>
              </a:buClr>
              <a:buNone/>
            </a:pPr>
            <a:endParaRPr lang="en-US" sz="2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3E4268"/>
              </a:buClr>
              <a:buFont typeface="Webdings" panose="05030102010509060703" pitchFamily="18" charset="2"/>
              <a:buChar char="4"/>
            </a:pPr>
            <a:r>
              <a:rPr lang="en-US" dirty="0">
                <a:solidFill>
                  <a:schemeClr val="tx1">
                    <a:lumMod val="75000"/>
                    <a:lumOff val="25000"/>
                  </a:schemeClr>
                </a:solidFill>
                <a:latin typeface="Century Gothic" panose="020F0302020204030204"/>
              </a:rPr>
              <a:t>Method of </a:t>
            </a:r>
            <a:r>
              <a:rPr lang="en-US" b="1" dirty="0">
                <a:solidFill>
                  <a:schemeClr val="tx1">
                    <a:lumMod val="75000"/>
                    <a:lumOff val="25000"/>
                  </a:schemeClr>
                </a:solidFill>
                <a:latin typeface="Century Gothic" panose="020F0302020204030204"/>
              </a:rPr>
              <a:t>ranking</a:t>
            </a:r>
            <a:endParaRPr lang="en-US"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804854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2EE8070D-91AE-42D7-B71D-95BC2B3FAC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5325" y="1200028"/>
            <a:ext cx="8030087" cy="5687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C75C145-D076-4ECE-85E8-53F2905AF661}"/>
              </a:ext>
            </a:extLst>
          </p:cNvPr>
          <p:cNvSpPr/>
          <p:nvPr/>
        </p:nvSpPr>
        <p:spPr>
          <a:xfrm>
            <a:off x="495300" y="342900"/>
            <a:ext cx="8457314" cy="419100"/>
          </a:xfrm>
          <a:prstGeom prst="rect">
            <a:avLst/>
          </a:prstGeom>
        </p:spPr>
        <p:txBody>
          <a:bodyPr wrap="none" anchor="ctr" anchorCtr="0">
            <a:noAutofit/>
          </a:bodyPr>
          <a:lstStyle/>
          <a:p>
            <a:r>
              <a:rPr lang="en-US" sz="4000" b="1">
                <a:solidFill>
                  <a:schemeClr val="bg1"/>
                </a:solidFill>
                <a:latin typeface="Century Gothic" panose="020F0302020204030204"/>
              </a:rPr>
              <a:t>Eastern Washington</a:t>
            </a:r>
          </a:p>
        </p:txBody>
      </p:sp>
      <p:sp>
        <p:nvSpPr>
          <p:cNvPr id="5" name="TextBox 4">
            <a:extLst>
              <a:ext uri="{FF2B5EF4-FFF2-40B4-BE49-F238E27FC236}">
                <a16:creationId xmlns:a16="http://schemas.microsoft.com/office/drawing/2014/main" id="{5579FEF7-5C52-4578-8E4B-5884D9877400}"/>
              </a:ext>
            </a:extLst>
          </p:cNvPr>
          <p:cNvSpPr txBox="1"/>
          <p:nvPr/>
        </p:nvSpPr>
        <p:spPr>
          <a:xfrm>
            <a:off x="10344610" y="2383908"/>
            <a:ext cx="172521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Washington State</a:t>
            </a:r>
          </a:p>
        </p:txBody>
      </p:sp>
      <p:sp>
        <p:nvSpPr>
          <p:cNvPr id="6" name="TextBox 5">
            <a:extLst>
              <a:ext uri="{FF2B5EF4-FFF2-40B4-BE49-F238E27FC236}">
                <a16:creationId xmlns:a16="http://schemas.microsoft.com/office/drawing/2014/main" id="{6EBB68A4-1CFF-47A2-9BDF-D1BECDA45DAD}"/>
              </a:ext>
            </a:extLst>
          </p:cNvPr>
          <p:cNvSpPr txBox="1"/>
          <p:nvPr/>
        </p:nvSpPr>
        <p:spPr>
          <a:xfrm>
            <a:off x="10341478" y="2630665"/>
            <a:ext cx="193952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Eastern Washington</a:t>
            </a:r>
          </a:p>
        </p:txBody>
      </p:sp>
      <p:sp>
        <p:nvSpPr>
          <p:cNvPr id="7" name="Oval 6">
            <a:extLst>
              <a:ext uri="{FF2B5EF4-FFF2-40B4-BE49-F238E27FC236}">
                <a16:creationId xmlns:a16="http://schemas.microsoft.com/office/drawing/2014/main" id="{D7305C70-C674-40E6-A755-ED1886560273}"/>
              </a:ext>
            </a:extLst>
          </p:cNvPr>
          <p:cNvSpPr/>
          <p:nvPr/>
        </p:nvSpPr>
        <p:spPr>
          <a:xfrm>
            <a:off x="10616186" y="4726913"/>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8" name="TextBox 7">
            <a:extLst>
              <a:ext uri="{FF2B5EF4-FFF2-40B4-BE49-F238E27FC236}">
                <a16:creationId xmlns:a16="http://schemas.microsoft.com/office/drawing/2014/main" id="{5BC2BB54-19D7-4D05-BDA9-AD14923BE04D}"/>
              </a:ext>
            </a:extLst>
          </p:cNvPr>
          <p:cNvSpPr txBox="1"/>
          <p:nvPr/>
        </p:nvSpPr>
        <p:spPr>
          <a:xfrm>
            <a:off x="10614280" y="4594985"/>
            <a:ext cx="128285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Cle </a:t>
            </a:r>
            <a:r>
              <a:rPr lang="en-US" sz="1400" dirty="0" err="1">
                <a:solidFill>
                  <a:schemeClr val="tx1">
                    <a:lumMod val="75000"/>
                    <a:lumOff val="25000"/>
                  </a:schemeClr>
                </a:solidFill>
                <a:latin typeface="Century Gothic" panose="020B0502020202020204" pitchFamily="34" charset="0"/>
              </a:rPr>
              <a:t>Elum</a:t>
            </a:r>
            <a:endParaRPr lang="en-US" sz="1400" dirty="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F3C199C2-C3B2-4F98-95AF-1C51842B4D0D}"/>
              </a:ext>
            </a:extLst>
          </p:cNvPr>
          <p:cNvSpPr txBox="1"/>
          <p:nvPr/>
        </p:nvSpPr>
        <p:spPr>
          <a:xfrm>
            <a:off x="10297028" y="5703882"/>
            <a:ext cx="1282854" cy="523220"/>
          </a:xfrm>
          <a:prstGeom prst="rect">
            <a:avLst/>
          </a:prstGeom>
          <a:noFill/>
        </p:spPr>
        <p:txBody>
          <a:bodyPr wrap="square" rtlCol="0">
            <a:spAutoFit/>
          </a:bodyPr>
          <a:lstStyle/>
          <a:p>
            <a:r>
              <a:rPr lang="en-US" sz="1400" b="1" i="1" dirty="0">
                <a:solidFill>
                  <a:schemeClr val="tx1">
                    <a:lumMod val="75000"/>
                    <a:lumOff val="25000"/>
                  </a:schemeClr>
                </a:solidFill>
                <a:latin typeface="Century Gothic" panose="020B0502020202020204" pitchFamily="34" charset="0"/>
              </a:rPr>
              <a:t>Yakima</a:t>
            </a:r>
            <a:br>
              <a:rPr lang="en-US" sz="1400" b="1" i="1" dirty="0">
                <a:solidFill>
                  <a:schemeClr val="tx1">
                    <a:lumMod val="75000"/>
                    <a:lumOff val="25000"/>
                  </a:schemeClr>
                </a:solidFill>
                <a:latin typeface="Century Gothic" panose="020B0502020202020204" pitchFamily="34" charset="0"/>
              </a:rPr>
            </a:br>
            <a:r>
              <a:rPr lang="en-US" sz="1400" b="1" i="1" dirty="0">
                <a:solidFill>
                  <a:schemeClr val="tx1">
                    <a:lumMod val="75000"/>
                    <a:lumOff val="25000"/>
                  </a:schemeClr>
                </a:solidFill>
                <a:latin typeface="Century Gothic" panose="020B0502020202020204" pitchFamily="34" charset="0"/>
              </a:rPr>
              <a:t>County</a:t>
            </a:r>
          </a:p>
        </p:txBody>
      </p:sp>
      <p:sp>
        <p:nvSpPr>
          <p:cNvPr id="10" name="TextBox 9">
            <a:extLst>
              <a:ext uri="{FF2B5EF4-FFF2-40B4-BE49-F238E27FC236}">
                <a16:creationId xmlns:a16="http://schemas.microsoft.com/office/drawing/2014/main" id="{FD58EE99-2411-4DAB-9B40-B9FFD15627B9}"/>
              </a:ext>
            </a:extLst>
          </p:cNvPr>
          <p:cNvSpPr txBox="1"/>
          <p:nvPr/>
        </p:nvSpPr>
        <p:spPr>
          <a:xfrm>
            <a:off x="10734447" y="4087863"/>
            <a:ext cx="1611191" cy="307777"/>
          </a:xfrm>
          <a:prstGeom prst="rect">
            <a:avLst/>
          </a:prstGeom>
          <a:noFill/>
        </p:spPr>
        <p:txBody>
          <a:bodyPr wrap="square" rtlCol="0">
            <a:spAutoFit/>
          </a:bodyPr>
          <a:lstStyle/>
          <a:p>
            <a:r>
              <a:rPr lang="en-US" sz="1400" b="1" i="1" dirty="0">
                <a:solidFill>
                  <a:schemeClr val="tx1">
                    <a:lumMod val="75000"/>
                    <a:lumOff val="25000"/>
                  </a:schemeClr>
                </a:solidFill>
                <a:latin typeface="Century Gothic" panose="020B0502020202020204" pitchFamily="34" charset="0"/>
              </a:rPr>
              <a:t>Kittitas County</a:t>
            </a:r>
          </a:p>
        </p:txBody>
      </p:sp>
      <p:cxnSp>
        <p:nvCxnSpPr>
          <p:cNvPr id="12" name="Straight Connector 11">
            <a:extLst>
              <a:ext uri="{FF2B5EF4-FFF2-40B4-BE49-F238E27FC236}">
                <a16:creationId xmlns:a16="http://schemas.microsoft.com/office/drawing/2014/main" id="{08ED5A13-68FF-4A19-95CC-E1A2C7F8A6F4}"/>
              </a:ext>
            </a:extLst>
          </p:cNvPr>
          <p:cNvCxnSpPr>
            <a:cxnSpLocks/>
          </p:cNvCxnSpPr>
          <p:nvPr/>
        </p:nvCxnSpPr>
        <p:spPr>
          <a:xfrm flipH="1">
            <a:off x="10747602" y="4339725"/>
            <a:ext cx="175487" cy="14040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6F4AD94-D67C-49AF-917C-6FC65BECDC0C}"/>
              </a:ext>
            </a:extLst>
          </p:cNvPr>
          <p:cNvSpPr/>
          <p:nvPr/>
        </p:nvSpPr>
        <p:spPr>
          <a:xfrm>
            <a:off x="8927861" y="3276647"/>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16" name="TextBox 15">
            <a:extLst>
              <a:ext uri="{FF2B5EF4-FFF2-40B4-BE49-F238E27FC236}">
                <a16:creationId xmlns:a16="http://schemas.microsoft.com/office/drawing/2014/main" id="{38C7AF40-FE2B-442C-9407-506F54CEAC7E}"/>
              </a:ext>
            </a:extLst>
          </p:cNvPr>
          <p:cNvSpPr txBox="1"/>
          <p:nvPr/>
        </p:nvSpPr>
        <p:spPr>
          <a:xfrm>
            <a:off x="8304266" y="2991728"/>
            <a:ext cx="962388"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Spokane</a:t>
            </a:r>
          </a:p>
        </p:txBody>
      </p:sp>
      <p:sp>
        <p:nvSpPr>
          <p:cNvPr id="17" name="Oval 16">
            <a:extLst>
              <a:ext uri="{FF2B5EF4-FFF2-40B4-BE49-F238E27FC236}">
                <a16:creationId xmlns:a16="http://schemas.microsoft.com/office/drawing/2014/main" id="{E3E060FB-5299-4DAE-8D78-0191876E90C2}"/>
              </a:ext>
            </a:extLst>
          </p:cNvPr>
          <p:cNvSpPr/>
          <p:nvPr/>
        </p:nvSpPr>
        <p:spPr>
          <a:xfrm>
            <a:off x="5865777" y="3299507"/>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18" name="TextBox 17">
            <a:extLst>
              <a:ext uri="{FF2B5EF4-FFF2-40B4-BE49-F238E27FC236}">
                <a16:creationId xmlns:a16="http://schemas.microsoft.com/office/drawing/2014/main" id="{BAB67739-5764-497A-B5A9-CE77A49AD0A3}"/>
              </a:ext>
            </a:extLst>
          </p:cNvPr>
          <p:cNvSpPr txBox="1"/>
          <p:nvPr/>
        </p:nvSpPr>
        <p:spPr>
          <a:xfrm>
            <a:off x="5495973" y="2991729"/>
            <a:ext cx="84828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Seattle</a:t>
            </a:r>
          </a:p>
        </p:txBody>
      </p:sp>
      <p:sp>
        <p:nvSpPr>
          <p:cNvPr id="22" name="Rectangle 21">
            <a:extLst>
              <a:ext uri="{FF2B5EF4-FFF2-40B4-BE49-F238E27FC236}">
                <a16:creationId xmlns:a16="http://schemas.microsoft.com/office/drawing/2014/main" id="{31E37A47-FC2D-435D-BFEF-146750A5019E}"/>
              </a:ext>
            </a:extLst>
          </p:cNvPr>
          <p:cNvSpPr/>
          <p:nvPr/>
        </p:nvSpPr>
        <p:spPr>
          <a:xfrm>
            <a:off x="3809674" y="6093958"/>
            <a:ext cx="4584984" cy="695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6178E446-8986-4DEB-B776-19A548DFD02C}"/>
              </a:ext>
            </a:extLst>
          </p:cNvPr>
          <p:cNvSpPr txBox="1"/>
          <p:nvPr/>
        </p:nvSpPr>
        <p:spPr>
          <a:xfrm>
            <a:off x="4696691" y="5189585"/>
            <a:ext cx="149769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	    80</a:t>
            </a:r>
          </a:p>
        </p:txBody>
      </p:sp>
      <p:sp>
        <p:nvSpPr>
          <p:cNvPr id="24" name="TextBox 23">
            <a:extLst>
              <a:ext uri="{FF2B5EF4-FFF2-40B4-BE49-F238E27FC236}">
                <a16:creationId xmlns:a16="http://schemas.microsoft.com/office/drawing/2014/main" id="{E4E163B4-C4BC-4E9E-AA9B-F655060F0C26}"/>
              </a:ext>
            </a:extLst>
          </p:cNvPr>
          <p:cNvSpPr txBox="1"/>
          <p:nvPr/>
        </p:nvSpPr>
        <p:spPr>
          <a:xfrm>
            <a:off x="4643701" y="5504250"/>
            <a:ext cx="1606555" cy="307777"/>
          </a:xfrm>
          <a:prstGeom prst="rect">
            <a:avLst/>
          </a:prstGeom>
          <a:noFill/>
        </p:spPr>
        <p:txBody>
          <a:bodyPr wrap="square" rtlCol="0" anchor="t">
            <a:spAutoFit/>
          </a:bodyPr>
          <a:lstStyle/>
          <a:p>
            <a:r>
              <a:rPr lang="en-US" sz="1400" dirty="0">
                <a:solidFill>
                  <a:schemeClr val="tx1">
                    <a:lumMod val="75000"/>
                    <a:lumOff val="25000"/>
                  </a:schemeClr>
                </a:solidFill>
                <a:latin typeface="Century Gothic"/>
              </a:rPr>
              <a:t>Distance (miles)</a:t>
            </a:r>
          </a:p>
        </p:txBody>
      </p:sp>
      <p:sp>
        <p:nvSpPr>
          <p:cNvPr id="3" name="Text Placeholder 3">
            <a:extLst>
              <a:ext uri="{FF2B5EF4-FFF2-40B4-BE49-F238E27FC236}">
                <a16:creationId xmlns:a16="http://schemas.microsoft.com/office/drawing/2014/main" id="{ADDF5038-5B8A-47E7-9837-BFAAC888B053}"/>
              </a:ext>
            </a:extLst>
          </p:cNvPr>
          <p:cNvSpPr txBox="1">
            <a:spLocks/>
          </p:cNvSpPr>
          <p:nvPr/>
        </p:nvSpPr>
        <p:spPr>
          <a:xfrm>
            <a:off x="119723" y="868677"/>
            <a:ext cx="4141021" cy="5885049"/>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3E4268"/>
              </a:buClr>
              <a:buNone/>
            </a:pPr>
            <a:endParaRPr lang="en-US" sz="26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3E4268"/>
              </a:buClr>
              <a:buFont typeface="Webdings" panose="05030102010509060703" pitchFamily="18" charset="2"/>
              <a:buChar char=""/>
            </a:pPr>
            <a:r>
              <a:rPr lang="en-US" sz="2200" dirty="0">
                <a:solidFill>
                  <a:schemeClr val="tx1">
                    <a:lumMod val="75000"/>
                    <a:lumOff val="25000"/>
                  </a:schemeClr>
                </a:solidFill>
                <a:latin typeface="Century Gothic" panose="020F0302020204030204"/>
              </a:rPr>
              <a:t>Higher elevations have </a:t>
            </a:r>
            <a:r>
              <a:rPr lang="en-US" sz="2200" b="1" dirty="0">
                <a:solidFill>
                  <a:schemeClr val="tx1">
                    <a:lumMod val="75000"/>
                    <a:lumOff val="25000"/>
                  </a:schemeClr>
                </a:solidFill>
                <a:latin typeface="Century Gothic" panose="020F0302020204030204"/>
              </a:rPr>
              <a:t>pine</a:t>
            </a:r>
            <a:r>
              <a:rPr lang="en-US" sz="2200" dirty="0">
                <a:solidFill>
                  <a:schemeClr val="tx1">
                    <a:lumMod val="75000"/>
                    <a:lumOff val="25000"/>
                  </a:schemeClr>
                </a:solidFill>
                <a:latin typeface="Century Gothic" panose="020F0302020204030204"/>
              </a:rPr>
              <a:t> forests. Lower elevations feature a </a:t>
            </a:r>
            <a:r>
              <a:rPr lang="en-US" sz="2200" b="1" dirty="0">
                <a:solidFill>
                  <a:schemeClr val="tx1">
                    <a:lumMod val="75000"/>
                    <a:lumOff val="25000"/>
                  </a:schemeClr>
                </a:solidFill>
                <a:latin typeface="Century Gothic" panose="020F0302020204030204"/>
              </a:rPr>
              <a:t>dry</a:t>
            </a:r>
            <a:r>
              <a:rPr lang="en-US" sz="2200" dirty="0">
                <a:solidFill>
                  <a:schemeClr val="tx1">
                    <a:lumMod val="75000"/>
                    <a:lumOff val="25000"/>
                  </a:schemeClr>
                </a:solidFill>
                <a:latin typeface="Century Gothic" panose="020F0302020204030204"/>
              </a:rPr>
              <a:t> shrub-steppe landscape.</a:t>
            </a:r>
          </a:p>
          <a:p>
            <a:pPr marL="342900" indent="-342900">
              <a:lnSpc>
                <a:spcPct val="100000"/>
              </a:lnSpc>
              <a:spcAft>
                <a:spcPts val="600"/>
              </a:spcAft>
              <a:buClr>
                <a:srgbClr val="3E4268"/>
              </a:buClr>
              <a:buFont typeface="Webdings" panose="05030102010509060703" pitchFamily="18" charset="2"/>
              <a:buChar char=""/>
            </a:pPr>
            <a:r>
              <a:rPr lang="en-US" sz="2200" dirty="0">
                <a:solidFill>
                  <a:schemeClr val="tx1">
                    <a:lumMod val="75000"/>
                    <a:lumOff val="25000"/>
                  </a:schemeClr>
                </a:solidFill>
                <a:latin typeface="Century Gothic" panose="020F0302020204030204"/>
              </a:rPr>
              <a:t>Fires burn naturally in this region. Native Americans used </a:t>
            </a:r>
            <a:r>
              <a:rPr lang="en-US" sz="2200" b="1" dirty="0">
                <a:solidFill>
                  <a:schemeClr val="tx1">
                    <a:lumMod val="75000"/>
                    <a:lumOff val="25000"/>
                  </a:schemeClr>
                </a:solidFill>
                <a:latin typeface="Century Gothic" panose="020F0302020204030204"/>
              </a:rPr>
              <a:t>prescribed burns </a:t>
            </a:r>
            <a:r>
              <a:rPr lang="en-US" sz="2200" dirty="0">
                <a:solidFill>
                  <a:schemeClr val="tx1">
                    <a:lumMod val="75000"/>
                    <a:lumOff val="25000"/>
                  </a:schemeClr>
                </a:solidFill>
                <a:latin typeface="Century Gothic" panose="020F0302020204030204"/>
              </a:rPr>
              <a:t>to manage the landscape.</a:t>
            </a:r>
          </a:p>
          <a:p>
            <a:pPr marL="342900" indent="-342900">
              <a:lnSpc>
                <a:spcPct val="100000"/>
              </a:lnSpc>
              <a:spcAft>
                <a:spcPts val="600"/>
              </a:spcAft>
              <a:buClr>
                <a:srgbClr val="3E4268"/>
              </a:buClr>
              <a:buFont typeface="Webdings" panose="05030102010509060703" pitchFamily="18" charset="2"/>
              <a:buChar char=""/>
            </a:pPr>
            <a:r>
              <a:rPr lang="en-US" sz="2200" dirty="0">
                <a:solidFill>
                  <a:schemeClr val="tx1">
                    <a:lumMod val="75000"/>
                    <a:lumOff val="25000"/>
                  </a:schemeClr>
                </a:solidFill>
                <a:latin typeface="Century Gothic" panose="020F0302020204030204"/>
              </a:rPr>
              <a:t>The region is mainly </a:t>
            </a:r>
            <a:r>
              <a:rPr lang="en-US" sz="2200" b="1" dirty="0">
                <a:solidFill>
                  <a:schemeClr val="tx1">
                    <a:lumMod val="75000"/>
                    <a:lumOff val="25000"/>
                  </a:schemeClr>
                </a:solidFill>
                <a:latin typeface="Century Gothic" panose="020F0302020204030204"/>
              </a:rPr>
              <a:t>rural</a:t>
            </a:r>
            <a:r>
              <a:rPr lang="en-US" sz="2200" dirty="0">
                <a:solidFill>
                  <a:schemeClr val="tx1">
                    <a:lumMod val="75000"/>
                    <a:lumOff val="25000"/>
                  </a:schemeClr>
                </a:solidFill>
                <a:latin typeface="Century Gothic" panose="020F0302020204030204"/>
              </a:rPr>
              <a:t>, with plenty of wildlands for resources and recreation.</a:t>
            </a:r>
          </a:p>
        </p:txBody>
      </p:sp>
    </p:spTree>
    <p:extLst>
      <p:ext uri="{BB962C8B-B14F-4D97-AF65-F5344CB8AC3E}">
        <p14:creationId xmlns:p14="http://schemas.microsoft.com/office/powerpoint/2010/main" val="3876819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8480621">
            <a:extLst>
              <a:ext uri="{FF2B5EF4-FFF2-40B4-BE49-F238E27FC236}">
                <a16:creationId xmlns:a16="http://schemas.microsoft.com/office/drawing/2014/main" id="{FC32DC14-E511-4710-9BBF-DF101709467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508320" y="1320429"/>
            <a:ext cx="6141136" cy="49706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E4268"/>
                </a:solidFill>
                <a:latin typeface="Century Gothic" panose="020F0302020204030204"/>
              </a:rPr>
              <a:t>Future Work</a:t>
            </a:r>
          </a:p>
        </p:txBody>
      </p:sp>
      <p:sp>
        <p:nvSpPr>
          <p:cNvPr id="4" name="Text Placeholder 2"/>
          <p:cNvSpPr txBox="1">
            <a:spLocks/>
          </p:cNvSpPr>
          <p:nvPr/>
        </p:nvSpPr>
        <p:spPr>
          <a:xfrm>
            <a:off x="473242" y="1283853"/>
            <a:ext cx="4847536" cy="4925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200"/>
              </a:spcAft>
              <a:buClr>
                <a:srgbClr val="3E4268"/>
              </a:buClr>
              <a:buFont typeface="Webdings" panose="05030102010509060703" pitchFamily="18" charset="2"/>
              <a:buChar char="4"/>
            </a:pPr>
            <a:r>
              <a:rPr lang="en-US" sz="2300" b="1" dirty="0">
                <a:solidFill>
                  <a:schemeClr val="tx1">
                    <a:lumMod val="75000"/>
                    <a:lumOff val="25000"/>
                  </a:schemeClr>
                </a:solidFill>
                <a:latin typeface="Century Gothic" panose="020F0302020204030204"/>
              </a:rPr>
              <a:t>Study </a:t>
            </a:r>
            <a:r>
              <a:rPr lang="en-US" sz="2300" dirty="0">
                <a:solidFill>
                  <a:schemeClr val="tx1">
                    <a:lumMod val="75000"/>
                    <a:lumOff val="25000"/>
                  </a:schemeClr>
                </a:solidFill>
                <a:latin typeface="Century Gothic" panose="020F0302020204030204"/>
              </a:rPr>
              <a:t>effects of wildfire smoke on the health and air quality of the region</a:t>
            </a:r>
          </a:p>
          <a:p>
            <a:pPr marL="342900" indent="-342900">
              <a:lnSpc>
                <a:spcPct val="100000"/>
              </a:lnSpc>
              <a:spcBef>
                <a:spcPts val="0"/>
              </a:spcBef>
              <a:spcAft>
                <a:spcPts val="1200"/>
              </a:spcAft>
              <a:buClr>
                <a:srgbClr val="3E4268"/>
              </a:buClr>
              <a:buFont typeface="Webdings" panose="05030102010509060703" pitchFamily="18" charset="2"/>
              <a:buChar char="4"/>
            </a:pPr>
            <a:r>
              <a:rPr lang="en-US" sz="2300" b="1" dirty="0">
                <a:solidFill>
                  <a:schemeClr val="tx1">
                    <a:lumMod val="75000"/>
                    <a:lumOff val="25000"/>
                  </a:schemeClr>
                </a:solidFill>
                <a:latin typeface="Century Gothic" panose="020F0302020204030204"/>
              </a:rPr>
              <a:t>Incorporate </a:t>
            </a:r>
            <a:r>
              <a:rPr lang="en-US" sz="2300" dirty="0">
                <a:solidFill>
                  <a:schemeClr val="tx1">
                    <a:lumMod val="75000"/>
                    <a:lumOff val="25000"/>
                  </a:schemeClr>
                </a:solidFill>
                <a:latin typeface="Century Gothic" panose="020F0302020204030204"/>
              </a:rPr>
              <a:t>more variables that influence likelihood of fire ignition by lightning (ladder fuel, topography, etc.)</a:t>
            </a:r>
          </a:p>
          <a:p>
            <a:pPr marL="342900" indent="-342900">
              <a:lnSpc>
                <a:spcPct val="100000"/>
              </a:lnSpc>
              <a:spcBef>
                <a:spcPts val="0"/>
              </a:spcBef>
              <a:spcAft>
                <a:spcPts val="1200"/>
              </a:spcAft>
              <a:buClr>
                <a:srgbClr val="3E4268"/>
              </a:buClr>
              <a:buFont typeface="Webdings" panose="05030102010509060703" pitchFamily="18" charset="2"/>
              <a:buChar char="4"/>
            </a:pPr>
            <a:r>
              <a:rPr lang="en-US" sz="2300" b="1" dirty="0">
                <a:solidFill>
                  <a:schemeClr val="tx1">
                    <a:lumMod val="75000"/>
                    <a:lumOff val="25000"/>
                  </a:schemeClr>
                </a:solidFill>
                <a:latin typeface="Century Gothic" panose="020F0302020204030204"/>
              </a:rPr>
              <a:t>Extend </a:t>
            </a:r>
            <a:r>
              <a:rPr lang="en-US" sz="2300" dirty="0">
                <a:solidFill>
                  <a:schemeClr val="tx1">
                    <a:lumMod val="75000"/>
                    <a:lumOff val="25000"/>
                  </a:schemeClr>
                </a:solidFill>
                <a:latin typeface="Century Gothic" panose="020F0302020204030204"/>
              </a:rPr>
              <a:t>the study period, account for more lightning data</a:t>
            </a:r>
            <a:endParaRPr lang="en-US" sz="2300" b="1"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3E4268"/>
              </a:buClr>
              <a:buFont typeface="Webdings" panose="05030102010509060703" pitchFamily="18" charset="2"/>
              <a:buChar char="4"/>
            </a:pPr>
            <a:r>
              <a:rPr lang="en-US" sz="2300" b="1" dirty="0">
                <a:solidFill>
                  <a:schemeClr val="tx1">
                    <a:lumMod val="75000"/>
                    <a:lumOff val="25000"/>
                  </a:schemeClr>
                </a:solidFill>
                <a:latin typeface="Century Gothic" panose="020F0302020204030204"/>
              </a:rPr>
              <a:t>Include </a:t>
            </a:r>
            <a:r>
              <a:rPr lang="en-US" sz="2300" dirty="0">
                <a:solidFill>
                  <a:schemeClr val="tx1">
                    <a:lumMod val="75000"/>
                    <a:lumOff val="25000"/>
                  </a:schemeClr>
                </a:solidFill>
                <a:latin typeface="Century Gothic" panose="020F0302020204030204"/>
              </a:rPr>
              <a:t>demographic data and proximity to populations</a:t>
            </a:r>
          </a:p>
        </p:txBody>
      </p:sp>
      <p:sp>
        <p:nvSpPr>
          <p:cNvPr id="14" name="TextBox 13">
            <a:extLst>
              <a:ext uri="{FF2B5EF4-FFF2-40B4-BE49-F238E27FC236}">
                <a16:creationId xmlns:a16="http://schemas.microsoft.com/office/drawing/2014/main" id="{2A72F0CE-B8E4-45B4-BD2F-B305F73A680A}"/>
              </a:ext>
            </a:extLst>
          </p:cNvPr>
          <p:cNvSpPr txBox="1"/>
          <p:nvPr/>
        </p:nvSpPr>
        <p:spPr>
          <a:xfrm>
            <a:off x="7980916" y="6014073"/>
            <a:ext cx="4407067"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Image Source: John Marshall, TNC Washington</a:t>
            </a:r>
          </a:p>
        </p:txBody>
      </p:sp>
    </p:spTree>
    <p:extLst>
      <p:ext uri="{BB962C8B-B14F-4D97-AF65-F5344CB8AC3E}">
        <p14:creationId xmlns:p14="http://schemas.microsoft.com/office/powerpoint/2010/main" val="111706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876300" y="1474896"/>
            <a:ext cx="10439399" cy="46537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3E4268"/>
              </a:buClr>
              <a:buSzTx/>
              <a:buFont typeface="Webdings" panose="05030102010509060703" pitchFamily="18" charset="2"/>
              <a:buChar char="4"/>
              <a:tabLst/>
              <a:defRPr/>
            </a:pPr>
            <a:r>
              <a:rPr lang="en-US" b="1" dirty="0"/>
              <a:t>Brian </a:t>
            </a:r>
            <a:r>
              <a:rPr lang="en-US" b="1" dirty="0" err="1"/>
              <a:t>Straniti</a:t>
            </a:r>
            <a:r>
              <a:rPr lang="en-US" dirty="0"/>
              <a:t>, The Nature Conservancy Washington Chapter</a:t>
            </a:r>
          </a:p>
          <a:p>
            <a:pPr marL="342900" indent="-342900">
              <a:lnSpc>
                <a:spcPct val="100000"/>
              </a:lnSpc>
              <a:spcBef>
                <a:spcPts val="0"/>
              </a:spcBef>
              <a:spcAft>
                <a:spcPts val="600"/>
              </a:spcAft>
              <a:buClr>
                <a:srgbClr val="3E4268"/>
              </a:buClr>
              <a:buFont typeface="Webdings" panose="05030102010509060703" pitchFamily="18" charset="2"/>
              <a:buChar char="4"/>
              <a:defRPr/>
            </a:pPr>
            <a:r>
              <a:rPr lang="en-US" b="1" dirty="0"/>
              <a:t>Dr. Juan Torres-Pérez</a:t>
            </a:r>
            <a:r>
              <a:rPr lang="en-US" dirty="0"/>
              <a:t>, Bay Area Environmental Research Institute, NASA Ames Research Center</a:t>
            </a:r>
            <a:endParaRPr lang="en-US" b="1" dirty="0"/>
          </a:p>
          <a:p>
            <a:pPr marL="342900" indent="-342900">
              <a:lnSpc>
                <a:spcPct val="100000"/>
              </a:lnSpc>
              <a:spcBef>
                <a:spcPts val="0"/>
              </a:spcBef>
              <a:spcAft>
                <a:spcPts val="600"/>
              </a:spcAft>
              <a:buClr>
                <a:srgbClr val="3E4268"/>
              </a:buClr>
              <a:buFont typeface="Webdings" panose="05030102010509060703" pitchFamily="18" charset="2"/>
              <a:buChar char="4"/>
              <a:defRPr/>
            </a:pPr>
            <a:r>
              <a:rPr lang="en-US" b="1" dirty="0"/>
              <a:t>Dr. Kenton Ross</a:t>
            </a:r>
            <a:r>
              <a:rPr lang="en-US" dirty="0"/>
              <a:t>, NASA Langley Research Center</a:t>
            </a:r>
            <a:endParaRPr lang="en-US" b="1" dirty="0"/>
          </a:p>
          <a:p>
            <a:pPr marL="342900" marR="0" lvl="0" indent="-342900" algn="l" defTabSz="914400" rtl="0" eaLnBrk="1" fontAlgn="auto" latinLnBrk="0" hangingPunct="1">
              <a:lnSpc>
                <a:spcPct val="100000"/>
              </a:lnSpc>
              <a:spcBef>
                <a:spcPts val="0"/>
              </a:spcBef>
              <a:spcAft>
                <a:spcPts val="600"/>
              </a:spcAft>
              <a:buClr>
                <a:srgbClr val="3E4268"/>
              </a:buClr>
              <a:buSzTx/>
              <a:buFont typeface="Webdings" panose="05030102010509060703" pitchFamily="18" charset="2"/>
              <a:buChar char="4"/>
              <a:tabLst/>
              <a:defRPr/>
            </a:pPr>
            <a:r>
              <a:rPr lang="en-US" b="1" dirty="0"/>
              <a:t>Dr. Christopher Schultz</a:t>
            </a:r>
            <a:r>
              <a:rPr lang="en-US" dirty="0"/>
              <a:t>, Short-term Prediction Research and Transition Center (</a:t>
            </a:r>
            <a:r>
              <a:rPr lang="en-US" dirty="0" err="1"/>
              <a:t>SPoRT</a:t>
            </a:r>
            <a:r>
              <a:rPr lang="en-US" dirty="0"/>
              <a:t>), NASA Marshall Space Flight Center</a:t>
            </a:r>
            <a:endParaRPr lang="en-US" b="1" dirty="0"/>
          </a:p>
          <a:p>
            <a:pPr marL="342900" marR="0" lvl="0" indent="-342900" algn="l" defTabSz="914400" rtl="0" eaLnBrk="1" fontAlgn="auto" latinLnBrk="0" hangingPunct="1">
              <a:lnSpc>
                <a:spcPct val="100000"/>
              </a:lnSpc>
              <a:spcBef>
                <a:spcPts val="0"/>
              </a:spcBef>
              <a:spcAft>
                <a:spcPts val="600"/>
              </a:spcAft>
              <a:buClr>
                <a:srgbClr val="3E4268"/>
              </a:buClr>
              <a:buSzTx/>
              <a:buFont typeface="Webdings" panose="05030102010509060703" pitchFamily="18" charset="2"/>
              <a:buChar char="4"/>
              <a:tabLst/>
              <a:defRPr/>
            </a:pPr>
            <a:r>
              <a:rPr lang="en-US" b="1" dirty="0"/>
              <a:t>Dr. Chris Hain</a:t>
            </a:r>
            <a:r>
              <a:rPr lang="en-US" dirty="0"/>
              <a:t>, </a:t>
            </a:r>
            <a:r>
              <a:rPr lang="en-US" dirty="0" err="1"/>
              <a:t>SPoRT</a:t>
            </a:r>
            <a:r>
              <a:rPr lang="en-US" dirty="0"/>
              <a:t> NASA Marshall Space Flight Center</a:t>
            </a:r>
            <a:endParaRPr lang="en-US" b="1" dirty="0"/>
          </a:p>
          <a:p>
            <a:pPr marL="342900" lvl="0" indent="-342900">
              <a:lnSpc>
                <a:spcPct val="100000"/>
              </a:lnSpc>
              <a:spcBef>
                <a:spcPts val="0"/>
              </a:spcBef>
              <a:spcAft>
                <a:spcPts val="600"/>
              </a:spcAft>
              <a:buClr>
                <a:srgbClr val="3E4268"/>
              </a:buClr>
              <a:buFont typeface="Webdings" panose="05030102010509060703" pitchFamily="18" charset="2"/>
              <a:buChar char="4"/>
              <a:defRPr/>
            </a:pPr>
            <a:r>
              <a:rPr lang="en-US" b="1" dirty="0"/>
              <a:t>Dr. Vincent Ambrosia</a:t>
            </a:r>
            <a:r>
              <a:rPr lang="en-US" dirty="0"/>
              <a:t>, NASA Ames</a:t>
            </a:r>
          </a:p>
          <a:p>
            <a:pPr marL="342900" lvl="0" indent="-342900">
              <a:lnSpc>
                <a:spcPct val="100000"/>
              </a:lnSpc>
              <a:spcBef>
                <a:spcPts val="0"/>
              </a:spcBef>
              <a:spcAft>
                <a:spcPts val="600"/>
              </a:spcAft>
              <a:buClr>
                <a:srgbClr val="3E4268"/>
              </a:buClr>
              <a:buFont typeface="Webdings" panose="05030102010509060703" pitchFamily="18" charset="2"/>
              <a:buChar char="4"/>
              <a:defRPr/>
            </a:pPr>
            <a:r>
              <a:rPr lang="en-US" b="1" dirty="0"/>
              <a:t>Gina Cova</a:t>
            </a:r>
            <a:r>
              <a:rPr lang="en-US" dirty="0"/>
              <a:t>, NASA Ames Research Center</a:t>
            </a:r>
          </a:p>
          <a:p>
            <a:pPr marL="342900" indent="-342900">
              <a:lnSpc>
                <a:spcPct val="100000"/>
              </a:lnSpc>
              <a:spcBef>
                <a:spcPts val="0"/>
              </a:spcBef>
              <a:spcAft>
                <a:spcPts val="600"/>
              </a:spcAft>
              <a:buClr>
                <a:srgbClr val="3E4268"/>
              </a:buClr>
              <a:buFont typeface="Webdings" panose="05030102010509060703" pitchFamily="18" charset="2"/>
              <a:buChar char="4"/>
              <a:defRPr/>
            </a:pPr>
            <a:r>
              <a:rPr lang="en-US" b="1" dirty="0"/>
              <a:t>Zachary Bengtsson</a:t>
            </a:r>
            <a:r>
              <a:rPr lang="en-US" dirty="0"/>
              <a:t>, NASA Ames Research Center</a:t>
            </a:r>
          </a:p>
          <a:p>
            <a:pPr marL="342900" indent="-342900">
              <a:lnSpc>
                <a:spcPct val="100000"/>
              </a:lnSpc>
              <a:spcBef>
                <a:spcPts val="0"/>
              </a:spcBef>
              <a:spcAft>
                <a:spcPts val="600"/>
              </a:spcAft>
              <a:buClr>
                <a:srgbClr val="3E4268"/>
              </a:buClr>
              <a:buFont typeface="Webdings" panose="05030102010509060703" pitchFamily="18" charset="2"/>
              <a:buChar char="4"/>
              <a:defRPr/>
            </a:pPr>
            <a:r>
              <a:rPr lang="en-US" b="1" dirty="0"/>
              <a:t>John </a:t>
            </a:r>
            <a:r>
              <a:rPr lang="en-US" b="1" dirty="0" err="1"/>
              <a:t>Dilger</a:t>
            </a:r>
            <a:r>
              <a:rPr lang="en-US" dirty="0"/>
              <a:t>, Spatial Informatics Group</a:t>
            </a:r>
            <a:endParaRPr lang="en-US" b="1" dirty="0"/>
          </a:p>
          <a:p>
            <a:pPr marL="342900" lvl="0" indent="-342900">
              <a:lnSpc>
                <a:spcPct val="100000"/>
              </a:lnSpc>
              <a:spcBef>
                <a:spcPts val="0"/>
              </a:spcBef>
              <a:spcAft>
                <a:spcPts val="600"/>
              </a:spcAft>
              <a:buClr>
                <a:srgbClr val="3E4268"/>
              </a:buClr>
              <a:buFont typeface="Webdings" panose="05030102010509060703" pitchFamily="18" charset="2"/>
              <a:buChar char="4"/>
              <a:defRPr/>
            </a:pPr>
            <a:r>
              <a:rPr lang="en-US" b="1" dirty="0"/>
              <a:t>Essence Raphael &amp; Christine Evans</a:t>
            </a:r>
            <a:r>
              <a:rPr lang="en-US" dirty="0"/>
              <a:t>,</a:t>
            </a:r>
            <a:r>
              <a:rPr lang="en-US" b="1" dirty="0"/>
              <a:t> </a:t>
            </a:r>
            <a:r>
              <a:rPr lang="en-US" dirty="0"/>
              <a:t>University of Alabama, Huntsville </a:t>
            </a:r>
          </a:p>
          <a:p>
            <a:pPr marL="342900" lvl="0" indent="-342900">
              <a:lnSpc>
                <a:spcPct val="100000"/>
              </a:lnSpc>
              <a:spcBef>
                <a:spcPts val="0"/>
              </a:spcBef>
              <a:spcAft>
                <a:spcPts val="600"/>
              </a:spcAft>
              <a:buClr>
                <a:srgbClr val="3E4268"/>
              </a:buClr>
              <a:buFont typeface="Webdings" panose="05030102010509060703" pitchFamily="18" charset="2"/>
              <a:buChar char="4"/>
              <a:defRPr/>
            </a:pPr>
            <a:r>
              <a:rPr kumimoji="0" lang="en-US" b="1" i="0" u="none" strike="noStrike" kern="1200" cap="none" spc="0" normalizeH="0" baseline="0" noProof="0" dirty="0">
                <a:ln>
                  <a:noFill/>
                </a:ln>
                <a:effectLst/>
                <a:uLnTx/>
                <a:uFillTx/>
              </a:rPr>
              <a:t>Ian Lauer</a:t>
            </a:r>
            <a:r>
              <a:rPr lang="en-US" dirty="0"/>
              <a:t>, NASA DEVELOP</a:t>
            </a:r>
            <a:endParaRPr kumimoji="0" lang="en-US" b="1"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75C145-D076-4ECE-85E8-53F2905AF661}"/>
              </a:ext>
            </a:extLst>
          </p:cNvPr>
          <p:cNvSpPr/>
          <p:nvPr/>
        </p:nvSpPr>
        <p:spPr>
          <a:xfrm>
            <a:off x="495300" y="342900"/>
            <a:ext cx="7487809" cy="419100"/>
          </a:xfrm>
          <a:prstGeom prst="rect">
            <a:avLst/>
          </a:prstGeom>
        </p:spPr>
        <p:txBody>
          <a:bodyPr wrap="none" anchor="ctr" anchorCtr="0">
            <a:noAutofit/>
          </a:bodyPr>
          <a:lstStyle/>
          <a:p>
            <a:r>
              <a:rPr lang="en-US" sz="4000" b="1">
                <a:solidFill>
                  <a:schemeClr val="bg1"/>
                </a:solidFill>
                <a:latin typeface="Century Gothic" panose="020F0302020204030204"/>
              </a:rPr>
              <a:t>Study Design</a:t>
            </a:r>
            <a:endParaRPr lang="en-US" sz="4000" b="1">
              <a:solidFill>
                <a:srgbClr val="3E4268"/>
              </a:solidFill>
              <a:latin typeface="Century Gothic" panose="020F0302020204030204"/>
            </a:endParaRPr>
          </a:p>
        </p:txBody>
      </p:sp>
      <p:sp>
        <p:nvSpPr>
          <p:cNvPr id="19" name="Text Placeholder 3">
            <a:extLst>
              <a:ext uri="{FF2B5EF4-FFF2-40B4-BE49-F238E27FC236}">
                <a16:creationId xmlns:a16="http://schemas.microsoft.com/office/drawing/2014/main" id="{691D5167-A427-4BEB-9420-95DE40D364D4}"/>
              </a:ext>
            </a:extLst>
          </p:cNvPr>
          <p:cNvSpPr txBox="1">
            <a:spLocks/>
          </p:cNvSpPr>
          <p:nvPr/>
        </p:nvSpPr>
        <p:spPr>
          <a:xfrm>
            <a:off x="350158" y="1337763"/>
            <a:ext cx="4460399" cy="4810624"/>
          </a:xfrm>
          <a:prstGeom prst="rect">
            <a:avLst/>
          </a:prstGeom>
        </p:spPr>
        <p:txBody>
          <a:bodyPr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E4268"/>
              </a:buClr>
              <a:buFont typeface="Webdings" panose="05030102010509060703" pitchFamily="18" charset="2"/>
              <a:buChar char=""/>
            </a:pPr>
            <a:r>
              <a:rPr lang="en-US" b="1" dirty="0">
                <a:solidFill>
                  <a:schemeClr val="tx1">
                    <a:lumMod val="75000"/>
                    <a:lumOff val="25000"/>
                  </a:schemeClr>
                </a:solidFill>
                <a:latin typeface="Century Gothic" panose="020F0302020204030204"/>
              </a:rPr>
              <a:t>Study Area</a:t>
            </a:r>
          </a:p>
          <a:p>
            <a:pPr marL="800100" lvl="1" indent="-342900">
              <a:lnSpc>
                <a:spcPct val="100000"/>
              </a:lnSpc>
              <a:spcAft>
                <a:spcPts val="600"/>
              </a:spcAft>
              <a:buClr>
                <a:srgbClr val="3E4268"/>
              </a:buClr>
              <a:buFont typeface="Webdings" panose="05030102010509060703" pitchFamily="18" charset="2"/>
              <a:buChar char=""/>
            </a:pPr>
            <a:r>
              <a:rPr lang="en-US" dirty="0">
                <a:solidFill>
                  <a:schemeClr val="tx1">
                    <a:lumMod val="75000"/>
                    <a:lumOff val="25000"/>
                  </a:schemeClr>
                </a:solidFill>
                <a:latin typeface="Century Gothic" panose="020F0302020204030204"/>
              </a:rPr>
              <a:t>Eastern Washington</a:t>
            </a:r>
          </a:p>
          <a:p>
            <a:pPr marL="342900" indent="-342900">
              <a:lnSpc>
                <a:spcPct val="100000"/>
              </a:lnSpc>
              <a:spcAft>
                <a:spcPts val="600"/>
              </a:spcAft>
              <a:buClr>
                <a:srgbClr val="3E4268"/>
              </a:buClr>
              <a:buFont typeface="Webdings" panose="05030102010509060703" pitchFamily="18" charset="2"/>
              <a:buChar char=""/>
            </a:pPr>
            <a:r>
              <a:rPr lang="en-US" b="1" dirty="0">
                <a:solidFill>
                  <a:schemeClr val="tx1">
                    <a:lumMod val="75000"/>
                    <a:lumOff val="25000"/>
                  </a:schemeClr>
                </a:solidFill>
                <a:latin typeface="Century Gothic" panose="020F0302020204030204"/>
              </a:rPr>
              <a:t>Study Period</a:t>
            </a:r>
          </a:p>
          <a:p>
            <a:pPr marL="800100" lvl="1" indent="-342900">
              <a:lnSpc>
                <a:spcPct val="100000"/>
              </a:lnSpc>
              <a:spcAft>
                <a:spcPts val="600"/>
              </a:spcAft>
              <a:buClr>
                <a:srgbClr val="3E4268"/>
              </a:buClr>
              <a:buFont typeface="Webdings" panose="05030102010509060703" pitchFamily="18" charset="2"/>
              <a:buChar char=""/>
            </a:pPr>
            <a:r>
              <a:rPr lang="en-US" dirty="0">
                <a:solidFill>
                  <a:schemeClr val="tx1">
                    <a:lumMod val="75000"/>
                    <a:lumOff val="25000"/>
                  </a:schemeClr>
                </a:solidFill>
                <a:latin typeface="Century Gothic" panose="020F0302020204030204"/>
              </a:rPr>
              <a:t>2001 to 2019</a:t>
            </a:r>
          </a:p>
          <a:p>
            <a:pPr marL="342900" indent="-342900">
              <a:lnSpc>
                <a:spcPct val="100000"/>
              </a:lnSpc>
              <a:spcAft>
                <a:spcPts val="600"/>
              </a:spcAft>
              <a:buClr>
                <a:srgbClr val="3E4268"/>
              </a:buClr>
              <a:buFont typeface="Webdings" panose="05030102010509060703" pitchFamily="18" charset="2"/>
              <a:buChar char=""/>
            </a:pPr>
            <a:r>
              <a:rPr lang="en-US" b="1" dirty="0">
                <a:solidFill>
                  <a:schemeClr val="tx1">
                    <a:lumMod val="75000"/>
                    <a:lumOff val="25000"/>
                  </a:schemeClr>
                </a:solidFill>
                <a:latin typeface="Century Gothic" panose="020F0302020204030204"/>
              </a:rPr>
              <a:t>Case Studies </a:t>
            </a:r>
            <a:endParaRPr lang="en-US" dirty="0">
              <a:solidFill>
                <a:schemeClr val="tx1">
                  <a:lumMod val="75000"/>
                  <a:lumOff val="25000"/>
                </a:schemeClr>
              </a:solidFill>
              <a:latin typeface="Century Gothic" panose="020F0302020204030204"/>
            </a:endParaRPr>
          </a:p>
          <a:p>
            <a:pPr marL="800100" lvl="1" indent="-342900">
              <a:lnSpc>
                <a:spcPct val="100000"/>
              </a:lnSpc>
              <a:spcAft>
                <a:spcPts val="600"/>
              </a:spcAft>
              <a:buClr>
                <a:srgbClr val="3E4268"/>
              </a:buClr>
              <a:buFont typeface="Webdings" panose="05030102010509060703" pitchFamily="18" charset="2"/>
              <a:buChar char=""/>
            </a:pPr>
            <a:r>
              <a:rPr lang="en-US" dirty="0">
                <a:solidFill>
                  <a:schemeClr val="tx1">
                    <a:lumMod val="75000"/>
                    <a:lumOff val="25000"/>
                  </a:schemeClr>
                </a:solidFill>
                <a:latin typeface="Century Gothic" panose="020F0302020204030204"/>
              </a:rPr>
              <a:t>In lightning, fires, and vegetation using NASA Earth observations</a:t>
            </a:r>
          </a:p>
          <a:p>
            <a:pPr marL="800100" lvl="1" indent="-342900">
              <a:lnSpc>
                <a:spcPct val="100000"/>
              </a:lnSpc>
              <a:spcAft>
                <a:spcPts val="600"/>
              </a:spcAft>
              <a:buClr>
                <a:srgbClr val="3E4268"/>
              </a:buClr>
              <a:buFont typeface="Webdings" panose="05030102010509060703" pitchFamily="18" charset="2"/>
              <a:buChar char=""/>
            </a:pPr>
            <a:r>
              <a:rPr lang="en-US" dirty="0">
                <a:solidFill>
                  <a:schemeClr val="tx1">
                    <a:lumMod val="75000"/>
                    <a:lumOff val="25000"/>
                  </a:schemeClr>
                </a:solidFill>
                <a:latin typeface="Century Gothic" panose="020F0302020204030204"/>
              </a:rPr>
              <a:t>Emphasis on Kittitas and Yakima Counties</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6" name="Picture 5">
            <a:extLst>
              <a:ext uri="{FF2B5EF4-FFF2-40B4-BE49-F238E27FC236}">
                <a16:creationId xmlns:a16="http://schemas.microsoft.com/office/drawing/2014/main" id="{5CED1CD9-2480-0441-BC6A-7B5F58C3BC44}"/>
              </a:ext>
            </a:extLst>
          </p:cNvPr>
          <p:cNvPicPr>
            <a:picLocks noChangeAspect="1"/>
          </p:cNvPicPr>
          <p:nvPr/>
        </p:nvPicPr>
        <p:blipFill>
          <a:blip r:embed="rId3"/>
          <a:stretch>
            <a:fillRect/>
          </a:stretch>
        </p:blipFill>
        <p:spPr>
          <a:xfrm>
            <a:off x="5083272" y="1624596"/>
            <a:ext cx="6345103" cy="4236958"/>
          </a:xfrm>
          <a:prstGeom prst="rect">
            <a:avLst/>
          </a:prstGeom>
        </p:spPr>
      </p:pic>
      <p:sp>
        <p:nvSpPr>
          <p:cNvPr id="7" name="TextBox 6">
            <a:extLst>
              <a:ext uri="{FF2B5EF4-FFF2-40B4-BE49-F238E27FC236}">
                <a16:creationId xmlns:a16="http://schemas.microsoft.com/office/drawing/2014/main" id="{953A4EEC-B511-7146-8DC0-B62C24B20B00}"/>
              </a:ext>
            </a:extLst>
          </p:cNvPr>
          <p:cNvSpPr txBox="1"/>
          <p:nvPr/>
        </p:nvSpPr>
        <p:spPr>
          <a:xfrm>
            <a:off x="6967977" y="5592583"/>
            <a:ext cx="4460398"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Image Credit: </a:t>
            </a:r>
            <a:r>
              <a:rPr lang="en-US" sz="1200" dirty="0" smtClean="0">
                <a:solidFill>
                  <a:schemeClr val="bg1"/>
                </a:solidFill>
                <a:latin typeface="Century Gothic" panose="020B0502020202020204" pitchFamily="34" charset="0"/>
              </a:rPr>
              <a:t>An283/</a:t>
            </a:r>
            <a:r>
              <a:rPr lang="en-US" sz="1200" dirty="0" err="1" smtClean="0">
                <a:solidFill>
                  <a:schemeClr val="bg1"/>
                </a:solidFill>
                <a:latin typeface="Century Gothic" panose="020B0502020202020204" pitchFamily="34" charset="0"/>
              </a:rPr>
              <a:t>Pixabay</a:t>
            </a: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6160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fade">
                                      <p:cBhvr>
                                        <p:cTn id="10" dur="500"/>
                                        <p:tgtEl>
                                          <p:spTgt spid="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Effect transition="in" filter="fade">
                                      <p:cBhvr>
                                        <p:cTn id="13" dur="500"/>
                                        <p:tgtEl>
                                          <p:spTgt spid="1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xEl>
                                              <p:pRg st="3" end="3"/>
                                            </p:txEl>
                                          </p:spTgt>
                                        </p:tgtEl>
                                        <p:attrNameLst>
                                          <p:attrName>style.visibility</p:attrName>
                                        </p:attrNameLst>
                                      </p:cBhvr>
                                      <p:to>
                                        <p:strVal val="visible"/>
                                      </p:to>
                                    </p:set>
                                    <p:animEffect transition="in" filter="fade">
                                      <p:cBhvr>
                                        <p:cTn id="16" dur="500"/>
                                        <p:tgtEl>
                                          <p:spTgt spid="1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animEffect transition="in" filter="fade">
                                      <p:cBhvr>
                                        <p:cTn id="19" dur="500"/>
                                        <p:tgtEl>
                                          <p:spTgt spid="1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xEl>
                                              <p:pRg st="5" end="5"/>
                                            </p:txEl>
                                          </p:spTgt>
                                        </p:tgtEl>
                                        <p:attrNameLst>
                                          <p:attrName>style.visibility</p:attrName>
                                        </p:attrNameLst>
                                      </p:cBhvr>
                                      <p:to>
                                        <p:strVal val="visible"/>
                                      </p:to>
                                    </p:set>
                                    <p:animEffect transition="in" filter="fade">
                                      <p:cBhvr>
                                        <p:cTn id="22" dur="500"/>
                                        <p:tgtEl>
                                          <p:spTgt spid="1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xEl>
                                              <p:pRg st="6" end="6"/>
                                            </p:txEl>
                                          </p:spTgt>
                                        </p:tgtEl>
                                        <p:attrNameLst>
                                          <p:attrName>style.visibility</p:attrName>
                                        </p:attrNameLst>
                                      </p:cBhvr>
                                      <p:to>
                                        <p:strVal val="visible"/>
                                      </p:to>
                                    </p:set>
                                    <p:animEffect transition="in" filter="fade">
                                      <p:cBhvr>
                                        <p:cTn id="25"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971BAC-B4F1-45D3-932C-599F294D4D4F}"/>
              </a:ext>
            </a:extLst>
          </p:cNvPr>
          <p:cNvSpPr/>
          <p:nvPr/>
        </p:nvSpPr>
        <p:spPr>
          <a:xfrm>
            <a:off x="495300" y="342900"/>
            <a:ext cx="7487809" cy="419100"/>
          </a:xfrm>
          <a:prstGeom prst="rect">
            <a:avLst/>
          </a:prstGeom>
        </p:spPr>
        <p:txBody>
          <a:bodyPr wrap="none" anchor="ctr" anchorCtr="0">
            <a:noAutofit/>
          </a:bodyPr>
          <a:lstStyle/>
          <a:p>
            <a:r>
              <a:rPr lang="en-US" sz="4000" b="1" dirty="0">
                <a:solidFill>
                  <a:schemeClr val="bg1"/>
                </a:solidFill>
                <a:latin typeface="Century Gothic" panose="020F0302020204030204"/>
              </a:rPr>
              <a:t>Community Concerns</a:t>
            </a:r>
            <a:r>
              <a:rPr lang="en-US" sz="4000" b="1" dirty="0">
                <a:solidFill>
                  <a:srgbClr val="3E4268"/>
                </a:solidFill>
                <a:latin typeface="Century Gothic" panose="020F0302020204030204"/>
              </a:rPr>
              <a:t> </a:t>
            </a:r>
          </a:p>
        </p:txBody>
      </p:sp>
      <p:sp>
        <p:nvSpPr>
          <p:cNvPr id="6" name="TextBox 5">
            <a:extLst>
              <a:ext uri="{FF2B5EF4-FFF2-40B4-BE49-F238E27FC236}">
                <a16:creationId xmlns:a16="http://schemas.microsoft.com/office/drawing/2014/main" id="{476BE1F7-13DD-4549-A6C0-ABA908085DF8}"/>
              </a:ext>
            </a:extLst>
          </p:cNvPr>
          <p:cNvSpPr txBox="1"/>
          <p:nvPr/>
        </p:nvSpPr>
        <p:spPr>
          <a:xfrm>
            <a:off x="5070763" y="6386944"/>
            <a:ext cx="153092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Image Credit: Pxfuel</a:t>
            </a:r>
          </a:p>
        </p:txBody>
      </p:sp>
      <p:sp>
        <p:nvSpPr>
          <p:cNvPr id="8" name="Text Placeholder 3">
            <a:extLst>
              <a:ext uri="{FF2B5EF4-FFF2-40B4-BE49-F238E27FC236}">
                <a16:creationId xmlns:a16="http://schemas.microsoft.com/office/drawing/2014/main" id="{26D6C710-6899-4080-AD63-94A0D5D321CD}"/>
              </a:ext>
            </a:extLst>
          </p:cNvPr>
          <p:cNvSpPr txBox="1">
            <a:spLocks/>
          </p:cNvSpPr>
          <p:nvPr/>
        </p:nvSpPr>
        <p:spPr>
          <a:xfrm>
            <a:off x="427180" y="1359842"/>
            <a:ext cx="4608946" cy="540254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E4268"/>
              </a:buClr>
              <a:buFont typeface="Webdings" panose="05030102010509060703" pitchFamily="18" charset="2"/>
              <a:buChar char=""/>
            </a:pPr>
            <a:r>
              <a:rPr lang="en-US" sz="2400" b="1" dirty="0" smtClean="0">
                <a:solidFill>
                  <a:schemeClr val="tx1">
                    <a:lumMod val="75000"/>
                    <a:lumOff val="25000"/>
                  </a:schemeClr>
                </a:solidFill>
                <a:latin typeface="Century Gothic" panose="020F0302020204030204"/>
              </a:rPr>
              <a:t>Drier</a:t>
            </a:r>
            <a:r>
              <a:rPr lang="en-US" sz="2400" dirty="0" smtClean="0">
                <a:solidFill>
                  <a:schemeClr val="tx1">
                    <a:lumMod val="75000"/>
                    <a:lumOff val="25000"/>
                  </a:schemeClr>
                </a:solidFill>
                <a:latin typeface="Century Gothic" panose="020F0302020204030204"/>
              </a:rPr>
              <a:t> </a:t>
            </a:r>
            <a:r>
              <a:rPr lang="en-US" sz="2400" dirty="0">
                <a:solidFill>
                  <a:schemeClr val="tx1">
                    <a:lumMod val="75000"/>
                    <a:lumOff val="25000"/>
                  </a:schemeClr>
                </a:solidFill>
                <a:latin typeface="Century Gothic" panose="020F0302020204030204"/>
              </a:rPr>
              <a:t>conditions, built up </a:t>
            </a:r>
            <a:r>
              <a:rPr lang="en-US" sz="2400" dirty="0" smtClean="0">
                <a:solidFill>
                  <a:schemeClr val="tx1">
                    <a:lumMod val="75000"/>
                    <a:lumOff val="25000"/>
                  </a:schemeClr>
                </a:solidFill>
                <a:latin typeface="Century Gothic" panose="020F0302020204030204"/>
              </a:rPr>
              <a:t>fuel, </a:t>
            </a:r>
            <a:r>
              <a:rPr lang="en-US" sz="2400" dirty="0">
                <a:solidFill>
                  <a:schemeClr val="tx1">
                    <a:lumMod val="75000"/>
                    <a:lumOff val="25000"/>
                  </a:schemeClr>
                </a:solidFill>
                <a:latin typeface="Century Gothic" panose="020F0302020204030204"/>
              </a:rPr>
              <a:t>and changing land use could lead to uncharacteristically large and severe fires</a:t>
            </a:r>
          </a:p>
          <a:p>
            <a:pPr marL="342900" indent="-342900">
              <a:lnSpc>
                <a:spcPct val="100000"/>
              </a:lnSpc>
              <a:spcAft>
                <a:spcPts val="600"/>
              </a:spcAft>
              <a:buClr>
                <a:srgbClr val="3E4268"/>
              </a:buClr>
              <a:buFont typeface="Webdings" panose="05030102010509060703" pitchFamily="18" charset="2"/>
              <a:buChar char=""/>
            </a:pPr>
            <a:r>
              <a:rPr lang="en-US" sz="2400" dirty="0">
                <a:solidFill>
                  <a:schemeClr val="tx1">
                    <a:lumMod val="75000"/>
                    <a:lumOff val="25000"/>
                  </a:schemeClr>
                </a:solidFill>
                <a:latin typeface="Century Gothic" panose="020F0302020204030204"/>
              </a:rPr>
              <a:t>Lightning-caused fires typically result in</a:t>
            </a:r>
            <a:r>
              <a:rPr lang="en-US" sz="2400" b="1" dirty="0">
                <a:solidFill>
                  <a:schemeClr val="tx1">
                    <a:lumMod val="75000"/>
                    <a:lumOff val="25000"/>
                  </a:schemeClr>
                </a:solidFill>
                <a:latin typeface="Century Gothic" panose="020F0302020204030204"/>
              </a:rPr>
              <a:t> more acres burned</a:t>
            </a:r>
            <a:r>
              <a:rPr lang="en-US" sz="2400" dirty="0">
                <a:solidFill>
                  <a:schemeClr val="tx1">
                    <a:lumMod val="75000"/>
                    <a:lumOff val="25000"/>
                  </a:schemeClr>
                </a:solidFill>
                <a:latin typeface="Century Gothic" panose="020F0302020204030204"/>
              </a:rPr>
              <a:t> than human-caused in the Pacific Northwest</a:t>
            </a:r>
          </a:p>
          <a:p>
            <a:pPr marL="342900" indent="-342900">
              <a:lnSpc>
                <a:spcPct val="100000"/>
              </a:lnSpc>
              <a:spcAft>
                <a:spcPts val="600"/>
              </a:spcAft>
              <a:buClr>
                <a:srgbClr val="3E4268"/>
              </a:buClr>
              <a:buFont typeface="Webdings" panose="05030102010509060703" pitchFamily="18" charset="2"/>
              <a:buChar char=""/>
            </a:pPr>
            <a:r>
              <a:rPr lang="en-US" sz="2400" dirty="0">
                <a:solidFill>
                  <a:schemeClr val="tx1">
                    <a:lumMod val="75000"/>
                    <a:lumOff val="25000"/>
                  </a:schemeClr>
                </a:solidFill>
                <a:latin typeface="Century Gothic" panose="020F0302020204030204"/>
              </a:rPr>
              <a:t>Fires threaten homes, air quality, and local economy</a:t>
            </a:r>
            <a:endParaRPr lang="en-US" sz="2600" dirty="0">
              <a:solidFill>
                <a:schemeClr val="tx1">
                  <a:lumMod val="75000"/>
                  <a:lumOff val="25000"/>
                </a:schemeClr>
              </a:solidFill>
              <a:latin typeface="Century Gothic" panose="020F0302020204030204"/>
            </a:endParaRPr>
          </a:p>
        </p:txBody>
      </p:sp>
      <p:pic>
        <p:nvPicPr>
          <p:cNvPr id="2" name="Picture 4">
            <a:extLst>
              <a:ext uri="{FF2B5EF4-FFF2-40B4-BE49-F238E27FC236}">
                <a16:creationId xmlns:a16="http://schemas.microsoft.com/office/drawing/2014/main" id="{157A2CD2-C760-432A-B7D2-03B358219A02}"/>
              </a:ext>
            </a:extLst>
          </p:cNvPr>
          <p:cNvPicPr>
            <a:picLocks noChangeAspect="1"/>
          </p:cNvPicPr>
          <p:nvPr/>
        </p:nvPicPr>
        <p:blipFill>
          <a:blip r:embed="rId3"/>
          <a:stretch>
            <a:fillRect/>
          </a:stretch>
        </p:blipFill>
        <p:spPr>
          <a:xfrm>
            <a:off x="5140038" y="1359842"/>
            <a:ext cx="6899562" cy="5163126"/>
          </a:xfrm>
          <a:prstGeom prst="rect">
            <a:avLst/>
          </a:prstGeom>
        </p:spPr>
      </p:pic>
      <p:sp>
        <p:nvSpPr>
          <p:cNvPr id="7" name="TextBox 6">
            <a:extLst>
              <a:ext uri="{FF2B5EF4-FFF2-40B4-BE49-F238E27FC236}">
                <a16:creationId xmlns:a16="http://schemas.microsoft.com/office/drawing/2014/main" id="{11602E25-7E11-45FA-82C1-7224F876B103}"/>
              </a:ext>
            </a:extLst>
          </p:cNvPr>
          <p:cNvSpPr txBox="1"/>
          <p:nvPr/>
        </p:nvSpPr>
        <p:spPr>
          <a:xfrm>
            <a:off x="8303318" y="6230769"/>
            <a:ext cx="37362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bg1"/>
                </a:solidFill>
                <a:latin typeface="Century Gothic" panose="020B0502020202020204" pitchFamily="34" charset="0"/>
              </a:rPr>
              <a:t>Image Credit: Sean Munson </a:t>
            </a:r>
          </a:p>
        </p:txBody>
      </p:sp>
    </p:spTree>
    <p:extLst>
      <p:ext uri="{BB962C8B-B14F-4D97-AF65-F5344CB8AC3E}">
        <p14:creationId xmlns:p14="http://schemas.microsoft.com/office/powerpoint/2010/main" val="36634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8879FB-E9FF-482C-AD06-1B1C71DC9BE4}"/>
              </a:ext>
            </a:extLst>
          </p:cNvPr>
          <p:cNvSpPr/>
          <p:nvPr/>
        </p:nvSpPr>
        <p:spPr>
          <a:xfrm>
            <a:off x="495300" y="183926"/>
            <a:ext cx="6096000" cy="1261884"/>
          </a:xfrm>
          <a:prstGeom prst="rect">
            <a:avLst/>
          </a:prstGeom>
        </p:spPr>
        <p:txBody>
          <a:bodyPr>
            <a:spAutoFit/>
          </a:bodyPr>
          <a:lstStyle/>
          <a:p>
            <a:r>
              <a:rPr lang="en-US" sz="4000" b="1" dirty="0">
                <a:solidFill>
                  <a:srgbClr val="FFFFFF"/>
                </a:solidFill>
                <a:latin typeface="Century Gothic" panose="020B0502020202020204" pitchFamily="34" charset="0"/>
              </a:rPr>
              <a:t>Project Partner </a:t>
            </a:r>
            <a:endParaRPr lang="en-US" sz="4000" dirty="0">
              <a:latin typeface="Century Gothic" panose="020B0502020202020204" pitchFamily="34" charset="0"/>
            </a:endParaRPr>
          </a:p>
          <a:p>
            <a:r>
              <a:rPr lang="en-US" dirty="0"/>
              <a:t/>
            </a:r>
            <a:br>
              <a:rPr lang="en-US" dirty="0"/>
            </a:br>
            <a:endParaRPr lang="en-US" dirty="0"/>
          </a:p>
        </p:txBody>
      </p:sp>
      <p:sp>
        <p:nvSpPr>
          <p:cNvPr id="6" name="Rectangle 5">
            <a:extLst>
              <a:ext uri="{FF2B5EF4-FFF2-40B4-BE49-F238E27FC236}">
                <a16:creationId xmlns:a16="http://schemas.microsoft.com/office/drawing/2014/main" id="{8D5085F9-1EFB-4CB9-8636-5820626F7F8E}"/>
              </a:ext>
            </a:extLst>
          </p:cNvPr>
          <p:cNvSpPr/>
          <p:nvPr/>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90DC25F3-CABA-49B3-B7E7-8FBC0EFF37AD}"/>
              </a:ext>
            </a:extLst>
          </p:cNvPr>
          <p:cNvSpPr/>
          <p:nvPr/>
        </p:nvSpPr>
        <p:spPr>
          <a:xfrm>
            <a:off x="5977217" y="3244334"/>
            <a:ext cx="237566" cy="369332"/>
          </a:xfrm>
          <a:prstGeom prst="rect">
            <a:avLst/>
          </a:prstGeom>
        </p:spPr>
        <p:txBody>
          <a:bodyPr wrap="none">
            <a:spAutoFit/>
          </a:bodyPr>
          <a:lstStyle/>
          <a:p>
            <a:r>
              <a:rPr lang="en-US" dirty="0"/>
              <a:t> </a:t>
            </a:r>
          </a:p>
        </p:txBody>
      </p:sp>
      <p:sp>
        <p:nvSpPr>
          <p:cNvPr id="8" name="Rectangle 7">
            <a:extLst>
              <a:ext uri="{FF2B5EF4-FFF2-40B4-BE49-F238E27FC236}">
                <a16:creationId xmlns:a16="http://schemas.microsoft.com/office/drawing/2014/main" id="{4FE3BC67-3C02-43D2-9BC9-DF27BE91AA12}"/>
              </a:ext>
            </a:extLst>
          </p:cNvPr>
          <p:cNvSpPr/>
          <p:nvPr/>
        </p:nvSpPr>
        <p:spPr>
          <a:xfrm>
            <a:off x="5977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53B0343E-1D34-41E5-B6CF-60732C634215}"/>
              </a:ext>
            </a:extLst>
          </p:cNvPr>
          <p:cNvSpPr/>
          <p:nvPr/>
        </p:nvSpPr>
        <p:spPr>
          <a:xfrm>
            <a:off x="5977217" y="3244334"/>
            <a:ext cx="237566" cy="369332"/>
          </a:xfrm>
          <a:prstGeom prst="rect">
            <a:avLst/>
          </a:prstGeom>
        </p:spPr>
        <p:txBody>
          <a:bodyPr wrap="none">
            <a:spAutoFit/>
          </a:bodyPr>
          <a:lstStyle/>
          <a:p>
            <a:r>
              <a:rPr lang="en-US" dirty="0"/>
              <a:t> </a:t>
            </a:r>
          </a:p>
        </p:txBody>
      </p:sp>
      <p:sp>
        <p:nvSpPr>
          <p:cNvPr id="10" name="Rectangle 9">
            <a:extLst>
              <a:ext uri="{FF2B5EF4-FFF2-40B4-BE49-F238E27FC236}">
                <a16:creationId xmlns:a16="http://schemas.microsoft.com/office/drawing/2014/main" id="{6D6FA727-D0FA-499A-9624-2496279BF5E9}"/>
              </a:ext>
            </a:extLst>
          </p:cNvPr>
          <p:cNvSpPr/>
          <p:nvPr/>
        </p:nvSpPr>
        <p:spPr>
          <a:xfrm>
            <a:off x="5977217" y="3244334"/>
            <a:ext cx="237566" cy="369332"/>
          </a:xfrm>
          <a:prstGeom prst="rect">
            <a:avLst/>
          </a:prstGeom>
        </p:spPr>
        <p:txBody>
          <a:bodyPr wrap="none">
            <a:spAutoFit/>
          </a:bodyPr>
          <a:lstStyle/>
          <a:p>
            <a:r>
              <a:rPr lang="en-US" dirty="0"/>
              <a:t> </a:t>
            </a:r>
          </a:p>
        </p:txBody>
      </p:sp>
      <p:grpSp>
        <p:nvGrpSpPr>
          <p:cNvPr id="28" name="Group 27">
            <a:extLst>
              <a:ext uri="{FF2B5EF4-FFF2-40B4-BE49-F238E27FC236}">
                <a16:creationId xmlns:a16="http://schemas.microsoft.com/office/drawing/2014/main" id="{B716C694-2F2D-45FF-8AD5-E19FA675E086}"/>
              </a:ext>
            </a:extLst>
          </p:cNvPr>
          <p:cNvGrpSpPr/>
          <p:nvPr/>
        </p:nvGrpSpPr>
        <p:grpSpPr>
          <a:xfrm>
            <a:off x="5704767" y="1152920"/>
            <a:ext cx="5714261" cy="5760226"/>
            <a:chOff x="5678188" y="942925"/>
            <a:chExt cx="5570655" cy="5795379"/>
          </a:xfrm>
        </p:grpSpPr>
        <p:grpSp>
          <p:nvGrpSpPr>
            <p:cNvPr id="12" name="Google Shape;129;g7ee914ea32_2_7">
              <a:extLst>
                <a:ext uri="{FF2B5EF4-FFF2-40B4-BE49-F238E27FC236}">
                  <a16:creationId xmlns:a16="http://schemas.microsoft.com/office/drawing/2014/main" id="{324C46F4-8EB1-4CE8-9585-FB3CC3002E7F}"/>
                </a:ext>
              </a:extLst>
            </p:cNvPr>
            <p:cNvGrpSpPr/>
            <p:nvPr/>
          </p:nvGrpSpPr>
          <p:grpSpPr>
            <a:xfrm>
              <a:off x="5678188" y="942925"/>
              <a:ext cx="5570655" cy="5795379"/>
              <a:chOff x="5960433" y="1391052"/>
              <a:chExt cx="5570655" cy="5795379"/>
            </a:xfrm>
          </p:grpSpPr>
          <p:grpSp>
            <p:nvGrpSpPr>
              <p:cNvPr id="13" name="Google Shape;130;g7ee914ea32_2_7">
                <a:extLst>
                  <a:ext uri="{FF2B5EF4-FFF2-40B4-BE49-F238E27FC236}">
                    <a16:creationId xmlns:a16="http://schemas.microsoft.com/office/drawing/2014/main" id="{7427B9A5-8E8F-45A6-A364-FC9E8E3AA27F}"/>
                  </a:ext>
                </a:extLst>
              </p:cNvPr>
              <p:cNvGrpSpPr/>
              <p:nvPr/>
            </p:nvGrpSpPr>
            <p:grpSpPr>
              <a:xfrm>
                <a:off x="9579862" y="2941035"/>
                <a:ext cx="1951226" cy="4245396"/>
                <a:chOff x="4863169" y="1618922"/>
                <a:chExt cx="1463456" cy="3184127"/>
              </a:xfrm>
            </p:grpSpPr>
            <p:sp>
              <p:nvSpPr>
                <p:cNvPr id="22" name="Google Shape;131;g7ee914ea32_2_7">
                  <a:extLst>
                    <a:ext uri="{FF2B5EF4-FFF2-40B4-BE49-F238E27FC236}">
                      <a16:creationId xmlns:a16="http://schemas.microsoft.com/office/drawing/2014/main" id="{CDAEF2CC-A177-4F6D-84F6-EFF717C7D0D8}"/>
                    </a:ext>
                  </a:extLst>
                </p:cNvPr>
                <p:cNvSpPr/>
                <p:nvPr/>
              </p:nvSpPr>
              <p:spPr>
                <a:xfrm rot="18319912">
                  <a:off x="4128758" y="2605183"/>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F7D5CB">
                    <a:alpha val="89800"/>
                  </a:srgbClr>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32;g7ee914ea32_2_7">
                  <a:extLst>
                    <a:ext uri="{FF2B5EF4-FFF2-40B4-BE49-F238E27FC236}">
                      <a16:creationId xmlns:a16="http://schemas.microsoft.com/office/drawing/2014/main" id="{83D3DF03-A77D-4B07-9DD4-DFFB4F39CEFB}"/>
                    </a:ext>
                  </a:extLst>
                </p:cNvPr>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E99772"/>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33;g7ee914ea32_2_7">
                  <a:extLst>
                    <a:ext uri="{FF2B5EF4-FFF2-40B4-BE49-F238E27FC236}">
                      <a16:creationId xmlns:a16="http://schemas.microsoft.com/office/drawing/2014/main" id="{7A184248-B566-411C-BCF1-508ED5AA67D7}"/>
                    </a:ext>
                  </a:extLst>
                </p:cNvPr>
                <p:cNvSpPr txBox="1"/>
                <p:nvPr/>
              </p:nvSpPr>
              <p:spPr>
                <a:xfrm rot="-3779206">
                  <a:off x="4733052" y="2863735"/>
                  <a:ext cx="1577952" cy="563236"/>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rgbClr val="FFFFFF"/>
                      </a:solidFill>
                      <a:latin typeface="Century Gothic"/>
                      <a:ea typeface="Century Gothic"/>
                      <a:cs typeface="Century Gothic"/>
                      <a:sym typeface="Century Gothic"/>
                    </a:rPr>
                    <a:t>Advocating for forest health  </a:t>
                  </a:r>
                  <a:endParaRPr lang="en-US" sz="2000" dirty="0">
                    <a:solidFill>
                      <a:srgbClr val="FFFFFF"/>
                    </a:solidFill>
                    <a:latin typeface="Century Gothic"/>
                    <a:ea typeface="Century Gothic"/>
                    <a:cs typeface="Century Gothic"/>
                  </a:endParaRPr>
                </a:p>
              </p:txBody>
            </p:sp>
          </p:grpSp>
          <p:grpSp>
            <p:nvGrpSpPr>
              <p:cNvPr id="14" name="Google Shape;134;g7ee914ea32_2_7">
                <a:extLst>
                  <a:ext uri="{FF2B5EF4-FFF2-40B4-BE49-F238E27FC236}">
                    <a16:creationId xmlns:a16="http://schemas.microsoft.com/office/drawing/2014/main" id="{469240A7-FE6E-4120-9DEB-B1D383267CD6}"/>
                  </a:ext>
                </a:extLst>
              </p:cNvPr>
              <p:cNvGrpSpPr/>
              <p:nvPr/>
            </p:nvGrpSpPr>
            <p:grpSpPr>
              <a:xfrm>
                <a:off x="7429105" y="1391052"/>
                <a:ext cx="3314421" cy="2917748"/>
                <a:chOff x="3250062" y="456407"/>
                <a:chExt cx="2485879" cy="2188366"/>
              </a:xfrm>
            </p:grpSpPr>
            <p:sp>
              <p:nvSpPr>
                <p:cNvPr id="19" name="Google Shape;135;g7ee914ea32_2_7">
                  <a:extLst>
                    <a:ext uri="{FF2B5EF4-FFF2-40B4-BE49-F238E27FC236}">
                      <a16:creationId xmlns:a16="http://schemas.microsoft.com/office/drawing/2014/main" id="{096627AE-7AAE-44AF-A16E-109430B8DC50}"/>
                    </a:ext>
                  </a:extLst>
                </p:cNvPr>
                <p:cNvSpPr/>
                <p:nvPr/>
              </p:nvSpPr>
              <p:spPr>
                <a:xfrm rot="18319911">
                  <a:off x="3398819" y="307650"/>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F7D5CB">
                    <a:alpha val="89800"/>
                  </a:srgbClr>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36;g7ee914ea32_2_7">
                  <a:extLst>
                    <a:ext uri="{FF2B5EF4-FFF2-40B4-BE49-F238E27FC236}">
                      <a16:creationId xmlns:a16="http://schemas.microsoft.com/office/drawing/2014/main" id="{5CFACF4D-5369-4DE5-BF57-11427F2BA94A}"/>
                    </a:ext>
                  </a:extLst>
                </p:cNvPr>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E0814D"/>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37;g7ee914ea32_2_7">
                  <a:extLst>
                    <a:ext uri="{FF2B5EF4-FFF2-40B4-BE49-F238E27FC236}">
                      <a16:creationId xmlns:a16="http://schemas.microsoft.com/office/drawing/2014/main" id="{FBAF97B3-EF61-4362-8CF5-E87319ACF183}"/>
                    </a:ext>
                  </a:extLst>
                </p:cNvPr>
                <p:cNvSpPr txBox="1"/>
                <p:nvPr/>
              </p:nvSpPr>
              <p:spPr>
                <a:xfrm>
                  <a:off x="3659435" y="1156406"/>
                  <a:ext cx="1744402" cy="549556"/>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scene3d>
                    <a:camera prst="orthographicFront">
                      <a:rot lat="0" lon="0" rev="0"/>
                    </a:camera>
                    <a:lightRig rig="threePt" dir="t"/>
                  </a:scene3d>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000">
                      <a:solidFill>
                        <a:srgbClr val="FFFFFF"/>
                      </a:solidFill>
                      <a:latin typeface="Century Gothic"/>
                      <a:ea typeface="Century Gothic"/>
                      <a:cs typeface="Century Gothic"/>
                      <a:sym typeface="Century Gothic"/>
                    </a:rPr>
                    <a:t>Managing Community Forests</a:t>
                  </a:r>
                  <a:endParaRPr lang="en-US" sz="2000">
                    <a:solidFill>
                      <a:srgbClr val="FFFFFF"/>
                    </a:solidFill>
                    <a:latin typeface="Century Gothic"/>
                    <a:ea typeface="Century Gothic"/>
                    <a:cs typeface="Century Gothic"/>
                  </a:endParaRPr>
                </a:p>
              </p:txBody>
            </p:sp>
          </p:grpSp>
          <p:grpSp>
            <p:nvGrpSpPr>
              <p:cNvPr id="15" name="Google Shape;138;g7ee914ea32_2_7">
                <a:extLst>
                  <a:ext uri="{FF2B5EF4-FFF2-40B4-BE49-F238E27FC236}">
                    <a16:creationId xmlns:a16="http://schemas.microsoft.com/office/drawing/2014/main" id="{E872800C-7C2A-4C5C-9E15-00121B7CF89E}"/>
                  </a:ext>
                </a:extLst>
              </p:cNvPr>
              <p:cNvGrpSpPr/>
              <p:nvPr/>
            </p:nvGrpSpPr>
            <p:grpSpPr>
              <a:xfrm>
                <a:off x="5960433" y="3818497"/>
                <a:ext cx="4060867" cy="2429796"/>
                <a:chOff x="2148528" y="2277037"/>
                <a:chExt cx="3045726" cy="1822393"/>
              </a:xfrm>
            </p:grpSpPr>
            <p:sp>
              <p:nvSpPr>
                <p:cNvPr id="16" name="Google Shape;139;g7ee914ea32_2_7">
                  <a:extLst>
                    <a:ext uri="{FF2B5EF4-FFF2-40B4-BE49-F238E27FC236}">
                      <a16:creationId xmlns:a16="http://schemas.microsoft.com/office/drawing/2014/main" id="{BA256C2D-693C-467F-82F5-41EE06860F96}"/>
                    </a:ext>
                  </a:extLst>
                </p:cNvPr>
                <p:cNvSpPr/>
                <p:nvPr/>
              </p:nvSpPr>
              <p:spPr>
                <a:xfrm rot="-3280088">
                  <a:off x="2858956" y="1764132"/>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F7D5CB">
                    <a:alpha val="89800"/>
                  </a:srgbClr>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140;g7ee914ea32_2_7">
                  <a:extLst>
                    <a:ext uri="{FF2B5EF4-FFF2-40B4-BE49-F238E27FC236}">
                      <a16:creationId xmlns:a16="http://schemas.microsoft.com/office/drawing/2014/main" id="{4E401E3E-7DE6-409E-A2EC-50BADCDCBD55}"/>
                    </a:ext>
                  </a:extLst>
                </p:cNvPr>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D66E29"/>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141;g7ee914ea32_2_7">
                  <a:extLst>
                    <a:ext uri="{FF2B5EF4-FFF2-40B4-BE49-F238E27FC236}">
                      <a16:creationId xmlns:a16="http://schemas.microsoft.com/office/drawing/2014/main" id="{D1A08220-6994-4995-90B2-26942C06E34D}"/>
                    </a:ext>
                  </a:extLst>
                </p:cNvPr>
                <p:cNvSpPr txBox="1"/>
                <p:nvPr/>
              </p:nvSpPr>
              <p:spPr>
                <a:xfrm rot="3725110" flipH="1">
                  <a:off x="2866277" y="2863871"/>
                  <a:ext cx="1577671" cy="563103"/>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a:solidFill>
                        <a:srgbClr val="FFFFFF"/>
                      </a:solidFill>
                      <a:latin typeface="Century Gothic"/>
                      <a:ea typeface="Century Gothic"/>
                      <a:cs typeface="Century Gothic"/>
                      <a:sym typeface="Century Gothic"/>
                    </a:rPr>
                    <a:t>Educating the Public on Fire Preparedness </a:t>
                  </a:r>
                  <a:endParaRPr lang="en-US" sz="2000">
                    <a:solidFill>
                      <a:srgbClr val="FFFFFF"/>
                    </a:solidFill>
                    <a:latin typeface="Century Gothic"/>
                    <a:ea typeface="Century Gothic"/>
                    <a:cs typeface="Century Gothic"/>
                  </a:endParaRPr>
                </a:p>
              </p:txBody>
            </p:sp>
          </p:grpSp>
        </p:grpSp>
        <p:grpSp>
          <p:nvGrpSpPr>
            <p:cNvPr id="25" name="Google Shape;142;g7ee914ea32_2_7">
              <a:extLst>
                <a:ext uri="{FF2B5EF4-FFF2-40B4-BE49-F238E27FC236}">
                  <a16:creationId xmlns:a16="http://schemas.microsoft.com/office/drawing/2014/main" id="{93C51042-2EA2-4296-8D85-8695CE74A709}"/>
                </a:ext>
              </a:extLst>
            </p:cNvPr>
            <p:cNvGrpSpPr/>
            <p:nvPr/>
          </p:nvGrpSpPr>
          <p:grpSpPr>
            <a:xfrm>
              <a:off x="8022800" y="2864219"/>
              <a:ext cx="1761093" cy="1764582"/>
              <a:chOff x="8305408" y="3323102"/>
              <a:chExt cx="1761093" cy="1764582"/>
            </a:xfrm>
          </p:grpSpPr>
          <p:sp>
            <p:nvSpPr>
              <p:cNvPr id="26" name="Google Shape;143;g7ee914ea32_2_7">
                <a:extLst>
                  <a:ext uri="{FF2B5EF4-FFF2-40B4-BE49-F238E27FC236}">
                    <a16:creationId xmlns:a16="http://schemas.microsoft.com/office/drawing/2014/main" id="{83B7F9AE-7D1B-411A-A378-52953565D830}"/>
                  </a:ext>
                </a:extLst>
              </p:cNvPr>
              <p:cNvSpPr/>
              <p:nvPr/>
            </p:nvSpPr>
            <p:spPr>
              <a:xfrm rot="-3280512">
                <a:off x="8303664" y="3324846"/>
                <a:ext cx="1764582" cy="1761093"/>
              </a:xfrm>
              <a:prstGeom prst="ellipse">
                <a:avLst/>
              </a:prstGeom>
              <a:solidFill>
                <a:srgbClr val="F7D5CB">
                  <a:alpha val="89800"/>
                </a:srgbClr>
              </a:solidFill>
              <a:ln>
                <a:noFill/>
              </a:ln>
            </p:spPr>
            <p:txBody>
              <a:bodyPr spcFirstLastPara="1" wrap="square" lIns="121900" tIns="60925" rIns="121900" bIns="609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7" name="Google Shape;144;g7ee914ea32_2_7">
                <a:extLst>
                  <a:ext uri="{FF2B5EF4-FFF2-40B4-BE49-F238E27FC236}">
                    <a16:creationId xmlns:a16="http://schemas.microsoft.com/office/drawing/2014/main" id="{A7A251BE-CF52-4470-9C70-A319E5803CCA}"/>
                  </a:ext>
                </a:extLst>
              </p:cNvPr>
              <p:cNvPicPr preferRelativeResize="0"/>
              <p:nvPr/>
            </p:nvPicPr>
            <p:blipFill rotWithShape="1">
              <a:blip r:embed="rId3">
                <a:alphaModFix/>
                <a:extLst>
                  <a:ext uri="{28A0092B-C50C-407E-A947-70E740481C1C}">
                    <a14:useLocalDpi xmlns:a14="http://schemas.microsoft.com/office/drawing/2010/main"/>
                  </a:ext>
                </a:extLst>
              </a:blip>
              <a:srcRect l="5110" t="8866" r="9710" b="6208"/>
              <a:stretch/>
            </p:blipFill>
            <p:spPr>
              <a:xfrm>
                <a:off x="8442263" y="3463850"/>
                <a:ext cx="1487375" cy="1483075"/>
              </a:xfrm>
              <a:prstGeom prst="rect">
                <a:avLst/>
              </a:prstGeom>
              <a:noFill/>
              <a:ln>
                <a:noFill/>
              </a:ln>
              <a:effectLst>
                <a:outerShdw blurRad="57150" dist="19050" dir="5400000" algn="bl" rotWithShape="0">
                  <a:srgbClr val="000000">
                    <a:alpha val="50000"/>
                  </a:srgbClr>
                </a:outerShdw>
              </a:effectLst>
            </p:spPr>
          </p:pic>
        </p:grpSp>
      </p:grpSp>
      <p:sp>
        <p:nvSpPr>
          <p:cNvPr id="29" name="Google Shape;141;g7ee914ea32_2_7">
            <a:extLst>
              <a:ext uri="{FF2B5EF4-FFF2-40B4-BE49-F238E27FC236}">
                <a16:creationId xmlns:a16="http://schemas.microsoft.com/office/drawing/2014/main" id="{C68F7239-52E4-4764-A341-E37F7D81057E}"/>
              </a:ext>
            </a:extLst>
          </p:cNvPr>
          <p:cNvSpPr/>
          <p:nvPr/>
        </p:nvSpPr>
        <p:spPr>
          <a:xfrm>
            <a:off x="-3479" y="3244333"/>
            <a:ext cx="6281258" cy="1313093"/>
          </a:xfrm>
          <a:prstGeom prst="homePlate">
            <a:avLst>
              <a:gd name="adj" fmla="val 50000"/>
            </a:avLst>
          </a:prstGeom>
          <a:solidFill>
            <a:srgbClr val="3E4268"/>
          </a:solidFill>
          <a:ln w="9525" cap="flat" cmpd="sng">
            <a:solidFill>
              <a:schemeClr val="dk2"/>
            </a:solidFill>
            <a:prstDash val="solid"/>
            <a:round/>
            <a:headEnd type="none" w="sm" len="sm"/>
            <a:tailEnd type="none" w="sm" len="sm"/>
          </a:ln>
          <a:effectLst>
            <a:outerShdw blurRad="57150" dist="19050" dir="5400000" algn="bl" rotWithShape="0">
              <a:srgbClr val="FCE5CD">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US" sz="2000" b="1" dirty="0">
                <a:solidFill>
                  <a:srgbClr val="FFFFFF"/>
                </a:solidFill>
                <a:latin typeface="Century Gothic"/>
                <a:ea typeface="Century Gothic"/>
                <a:cs typeface="Century Gothic"/>
                <a:sym typeface="Century Gothic"/>
              </a:rPr>
              <a:t>The Nature Conservancy, Washington Chapter</a:t>
            </a:r>
            <a:endParaRPr sz="20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60753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3E4268"/>
                </a:solidFill>
                <a:latin typeface="Century Gothic" panose="020F0302020204030204"/>
              </a:rPr>
              <a:t>Project Objectives</a:t>
            </a:r>
          </a:p>
        </p:txBody>
      </p:sp>
      <p:sp>
        <p:nvSpPr>
          <p:cNvPr id="3" name="Text Placeholder 5"/>
          <p:cNvSpPr txBox="1">
            <a:spLocks/>
          </p:cNvSpPr>
          <p:nvPr/>
        </p:nvSpPr>
        <p:spPr>
          <a:xfrm>
            <a:off x="585653" y="1004801"/>
            <a:ext cx="11034847" cy="25391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E4268"/>
              </a:buClr>
              <a:buFont typeface="Webdings" panose="05030102010509060703" pitchFamily="18" charset="2"/>
              <a:buChar char="4"/>
            </a:pPr>
            <a:r>
              <a:rPr lang="en-US" sz="2400" b="1" dirty="0">
                <a:solidFill>
                  <a:srgbClr val="3E4268"/>
                </a:solidFill>
                <a:latin typeface="Century Gothic" panose="020F0302020204030204"/>
              </a:rPr>
              <a:t>Identify</a:t>
            </a:r>
            <a:r>
              <a:rPr lang="en-US" sz="2400" dirty="0">
                <a:solidFill>
                  <a:schemeClr val="tx1">
                    <a:lumMod val="75000"/>
                    <a:lumOff val="25000"/>
                  </a:schemeClr>
                </a:solidFill>
                <a:latin typeface="Century Gothic" panose="020F0302020204030204"/>
              </a:rPr>
              <a:t> spatiotemporal patterns of lightning-ignited wildfires</a:t>
            </a:r>
          </a:p>
          <a:p>
            <a:pPr>
              <a:lnSpc>
                <a:spcPct val="100000"/>
              </a:lnSpc>
              <a:spcBef>
                <a:spcPts val="0"/>
              </a:spcBef>
              <a:spcAft>
                <a:spcPts val="600"/>
              </a:spcAft>
              <a:buClr>
                <a:srgbClr val="3E4268"/>
              </a:buClr>
              <a:buFont typeface="Webdings" panose="05030102010509060703" pitchFamily="18" charset="2"/>
              <a:buChar char="4"/>
            </a:pPr>
            <a:r>
              <a:rPr lang="en-US" sz="2400" b="1" dirty="0">
                <a:solidFill>
                  <a:srgbClr val="3E4268"/>
                </a:solidFill>
                <a:latin typeface="Century Gothic" panose="020F0302020204030204"/>
              </a:rPr>
              <a:t>Analyze</a:t>
            </a:r>
            <a:r>
              <a:rPr lang="en-US" sz="2400" dirty="0">
                <a:solidFill>
                  <a:srgbClr val="3E4268"/>
                </a:solidFill>
                <a:latin typeface="Century Gothic" panose="020F0302020204030204"/>
              </a:rPr>
              <a:t> </a:t>
            </a:r>
            <a:r>
              <a:rPr lang="en-US" sz="2400" dirty="0">
                <a:solidFill>
                  <a:schemeClr val="tx1">
                    <a:lumMod val="75000"/>
                    <a:lumOff val="25000"/>
                  </a:schemeClr>
                </a:solidFill>
                <a:latin typeface="Century Gothic" panose="020F0302020204030204"/>
              </a:rPr>
              <a:t>the frequency and severity of lightning-ignited wildfires</a:t>
            </a:r>
          </a:p>
          <a:p>
            <a:pPr>
              <a:lnSpc>
                <a:spcPct val="100000"/>
              </a:lnSpc>
              <a:spcBef>
                <a:spcPts val="0"/>
              </a:spcBef>
              <a:spcAft>
                <a:spcPts val="600"/>
              </a:spcAft>
              <a:buClr>
                <a:srgbClr val="3E4268"/>
              </a:buClr>
              <a:buFont typeface="Webdings" panose="05030102010509060703" pitchFamily="18" charset="2"/>
              <a:buChar char="4"/>
            </a:pPr>
            <a:r>
              <a:rPr lang="en-US" sz="2400" b="1" dirty="0">
                <a:solidFill>
                  <a:srgbClr val="3E4268"/>
                </a:solidFill>
                <a:latin typeface="Century Gothic" panose="020F0302020204030204"/>
              </a:rPr>
              <a:t>Assess</a:t>
            </a:r>
            <a:r>
              <a:rPr lang="en-US" sz="2400" dirty="0">
                <a:solidFill>
                  <a:schemeClr val="tx1">
                    <a:lumMod val="75000"/>
                    <a:lumOff val="25000"/>
                  </a:schemeClr>
                </a:solidFill>
                <a:latin typeface="Century Gothic" panose="020F0302020204030204"/>
              </a:rPr>
              <a:t> the risk of wildfire ignition in Kittitas County, </a:t>
            </a:r>
            <a:r>
              <a:rPr lang="en-US" sz="2400" dirty="0" smtClean="0">
                <a:solidFill>
                  <a:schemeClr val="tx1">
                    <a:lumMod val="75000"/>
                    <a:lumOff val="25000"/>
                  </a:schemeClr>
                </a:solidFill>
                <a:latin typeface="Century Gothic" panose="020F0302020204030204"/>
              </a:rPr>
              <a:t>Washington, </a:t>
            </a:r>
            <a:r>
              <a:rPr lang="en-US" sz="2400" dirty="0">
                <a:solidFill>
                  <a:schemeClr val="tx1">
                    <a:lumMod val="75000"/>
                    <a:lumOff val="25000"/>
                  </a:schemeClr>
                </a:solidFill>
                <a:latin typeface="Century Gothic" panose="020F0302020204030204"/>
              </a:rPr>
              <a:t>and the surrounding region</a:t>
            </a:r>
          </a:p>
          <a:p>
            <a:pPr>
              <a:lnSpc>
                <a:spcPct val="100000"/>
              </a:lnSpc>
              <a:spcBef>
                <a:spcPts val="0"/>
              </a:spcBef>
              <a:spcAft>
                <a:spcPts val="600"/>
              </a:spcAft>
              <a:buClr>
                <a:srgbClr val="3E4268"/>
              </a:buClr>
              <a:buFont typeface="Webdings" panose="05030102010509060703" pitchFamily="18" charset="2"/>
              <a:buChar char="4"/>
            </a:pPr>
            <a:r>
              <a:rPr lang="en-US" sz="2400" b="1" dirty="0">
                <a:solidFill>
                  <a:srgbClr val="3E4268"/>
                </a:solidFill>
                <a:latin typeface="Century Gothic" panose="020F0302020204030204"/>
              </a:rPr>
              <a:t>Provide</a:t>
            </a:r>
            <a:r>
              <a:rPr lang="en-US" sz="2400" dirty="0">
                <a:solidFill>
                  <a:schemeClr val="tx1">
                    <a:lumMod val="75000"/>
                    <a:lumOff val="25000"/>
                  </a:schemeClr>
                </a:solidFill>
                <a:latin typeface="Century Gothic" panose="020F0302020204030204"/>
              </a:rPr>
              <a:t> our partner with resources to visualize, interpret, and share data about Eastern Washington’s fire regime</a:t>
            </a:r>
            <a:endParaRPr lang="en-US" sz="2400" b="1" dirty="0">
              <a:solidFill>
                <a:schemeClr val="tx1">
                  <a:lumMod val="75000"/>
                  <a:lumOff val="25000"/>
                </a:schemeClr>
              </a:solidFill>
              <a:latin typeface="Century Gothic" panose="020F0302020204030204"/>
            </a:endParaRPr>
          </a:p>
        </p:txBody>
      </p:sp>
      <p:sp>
        <p:nvSpPr>
          <p:cNvPr id="28" name="TextBox 27">
            <a:extLst>
              <a:ext uri="{FF2B5EF4-FFF2-40B4-BE49-F238E27FC236}">
                <a16:creationId xmlns:a16="http://schemas.microsoft.com/office/drawing/2014/main" id="{291D3797-14B8-456F-AD6E-3C3DA0262BED}"/>
              </a:ext>
            </a:extLst>
          </p:cNvPr>
          <p:cNvSpPr txBox="1"/>
          <p:nvPr/>
        </p:nvSpPr>
        <p:spPr>
          <a:xfrm>
            <a:off x="1780071" y="6207323"/>
            <a:ext cx="4520659" cy="307777"/>
          </a:xfrm>
          <a:prstGeom prst="rect">
            <a:avLst/>
          </a:prstGeom>
          <a:noFill/>
        </p:spPr>
        <p:txBody>
          <a:bodyPr wrap="square" rtlCol="0" anchor="t">
            <a:spAutoFit/>
          </a:bodyPr>
          <a:lstStyle/>
          <a:p>
            <a:pPr algn="r"/>
            <a:r>
              <a:rPr lang="en-US" sz="1400" b="1" dirty="0">
                <a:solidFill>
                  <a:schemeClr val="bg1"/>
                </a:solidFill>
                <a:latin typeface="Century Gothic"/>
              </a:rPr>
              <a:t>Image Credit: TNC Washington</a:t>
            </a:r>
          </a:p>
        </p:txBody>
      </p:sp>
      <p:pic>
        <p:nvPicPr>
          <p:cNvPr id="6" name="Picture 5">
            <a:extLst>
              <a:ext uri="{FF2B5EF4-FFF2-40B4-BE49-F238E27FC236}">
                <a16:creationId xmlns:a16="http://schemas.microsoft.com/office/drawing/2014/main" id="{4E0214EB-167E-6947-9C7E-48C2F26173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3755476"/>
            <a:ext cx="12192000" cy="2918040"/>
          </a:xfrm>
          <a:prstGeom prst="rect">
            <a:avLst/>
          </a:prstGeom>
        </p:spPr>
      </p:pic>
      <p:sp>
        <p:nvSpPr>
          <p:cNvPr id="9" name="TextBox 8">
            <a:extLst>
              <a:ext uri="{FF2B5EF4-FFF2-40B4-BE49-F238E27FC236}">
                <a16:creationId xmlns:a16="http://schemas.microsoft.com/office/drawing/2014/main" id="{45999254-0DF6-7B4F-8540-6A147AE6C740}"/>
              </a:ext>
            </a:extLst>
          </p:cNvPr>
          <p:cNvSpPr txBox="1"/>
          <p:nvPr/>
        </p:nvSpPr>
        <p:spPr>
          <a:xfrm>
            <a:off x="9848850" y="6361211"/>
            <a:ext cx="4381500"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Image Source: John Marshall</a:t>
            </a:r>
          </a:p>
        </p:txBody>
      </p:sp>
    </p:spTree>
    <p:extLst>
      <p:ext uri="{BB962C8B-B14F-4D97-AF65-F5344CB8AC3E}">
        <p14:creationId xmlns:p14="http://schemas.microsoft.com/office/powerpoint/2010/main" val="192302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9">
            <a:extLst>
              <a:ext uri="{FF2B5EF4-FFF2-40B4-BE49-F238E27FC236}">
                <a16:creationId xmlns:a16="http://schemas.microsoft.com/office/drawing/2014/main" id="{F735EC17-3083-4A3A-9040-F965B03EBE71}"/>
              </a:ext>
            </a:extLst>
          </p:cNvPr>
          <p:cNvPicPr>
            <a:picLocks noChangeAspect="1"/>
          </p:cNvPicPr>
          <p:nvPr/>
        </p:nvPicPr>
        <p:blipFill>
          <a:blip r:embed="rId3"/>
          <a:stretch>
            <a:fillRect/>
          </a:stretch>
        </p:blipFill>
        <p:spPr>
          <a:xfrm>
            <a:off x="3839151" y="1649053"/>
            <a:ext cx="3848111" cy="3814645"/>
          </a:xfrm>
          <a:prstGeom prst="rect">
            <a:avLst/>
          </a:prstGeom>
        </p:spPr>
      </p:pic>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Satellites and Sensors</a:t>
            </a:r>
          </a:p>
        </p:txBody>
      </p:sp>
      <p:sp>
        <p:nvSpPr>
          <p:cNvPr id="13" name="TextBox 12"/>
          <p:cNvSpPr txBox="1"/>
          <p:nvPr/>
        </p:nvSpPr>
        <p:spPr>
          <a:xfrm>
            <a:off x="1080319" y="5824289"/>
            <a:ext cx="1334724" cy="338554"/>
          </a:xfrm>
          <a:prstGeom prst="rect">
            <a:avLst/>
          </a:prstGeom>
          <a:noFill/>
        </p:spPr>
        <p:txBody>
          <a:bodyPr wrap="square" rtlCol="0" anchor="t">
            <a:spAutoFit/>
          </a:bodyPr>
          <a:lstStyle/>
          <a:p>
            <a:pPr marL="285750" indent="-285750">
              <a:buClr>
                <a:srgbClr val="3E4268"/>
              </a:buClr>
              <a:buFont typeface="Century Gothic" panose="020B0502020202020204" pitchFamily="34" charset="0"/>
              <a:buChar char="►"/>
            </a:pPr>
            <a:endParaRPr lang="en-US" sz="1600">
              <a:solidFill>
                <a:schemeClr val="tx1">
                  <a:lumMod val="75000"/>
                  <a:lumOff val="25000"/>
                </a:schemeClr>
              </a:solidFill>
              <a:latin typeface="Century Gothic" panose="020F0302020204030204"/>
            </a:endParaRPr>
          </a:p>
        </p:txBody>
      </p:sp>
      <p:sp>
        <p:nvSpPr>
          <p:cNvPr id="15" name="TextBox 14"/>
          <p:cNvSpPr txBox="1"/>
          <p:nvPr/>
        </p:nvSpPr>
        <p:spPr>
          <a:xfrm>
            <a:off x="3380278" y="5824289"/>
            <a:ext cx="473206" cy="338554"/>
          </a:xfrm>
          <a:prstGeom prst="rect">
            <a:avLst/>
          </a:prstGeom>
          <a:noFill/>
        </p:spPr>
        <p:txBody>
          <a:bodyPr wrap="none" rtlCol="0" anchor="t">
            <a:spAutoFit/>
          </a:bodyPr>
          <a:lstStyle/>
          <a:p>
            <a:pPr marL="285750" indent="-285750">
              <a:buClr>
                <a:srgbClr val="3E4268"/>
              </a:buClr>
              <a:buFont typeface="Arial" panose="020B0604020202020204" pitchFamily="34" charset="0"/>
              <a:buChar char="•"/>
            </a:pPr>
            <a:endParaRPr lang="en-US" sz="1600">
              <a:solidFill>
                <a:schemeClr val="tx1">
                  <a:lumMod val="75000"/>
                  <a:lumOff val="25000"/>
                </a:schemeClr>
              </a:solidFill>
              <a:latin typeface="Century Gothic" panose="020F0302020204030204"/>
            </a:endParaRPr>
          </a:p>
        </p:txBody>
      </p:sp>
      <p:sp>
        <p:nvSpPr>
          <p:cNvPr id="21" name="TextBox 20">
            <a:extLst>
              <a:ext uri="{FF2B5EF4-FFF2-40B4-BE49-F238E27FC236}">
                <a16:creationId xmlns:a16="http://schemas.microsoft.com/office/drawing/2014/main" id="{30FA1A70-6D1F-4546-80DF-AC3695CF2367}"/>
              </a:ext>
            </a:extLst>
          </p:cNvPr>
          <p:cNvSpPr txBox="1"/>
          <p:nvPr/>
        </p:nvSpPr>
        <p:spPr>
          <a:xfrm>
            <a:off x="5233707" y="58612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5" name="TextBox 34">
            <a:extLst>
              <a:ext uri="{FF2B5EF4-FFF2-40B4-BE49-F238E27FC236}">
                <a16:creationId xmlns:a16="http://schemas.microsoft.com/office/drawing/2014/main" id="{F56A6E5F-2AB2-4367-BEC3-77E14214B4EB}"/>
              </a:ext>
            </a:extLst>
          </p:cNvPr>
          <p:cNvSpPr txBox="1"/>
          <p:nvPr/>
        </p:nvSpPr>
        <p:spPr>
          <a:xfrm>
            <a:off x="2172796" y="444931"/>
            <a:ext cx="18999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a:cs typeface="Calibri"/>
            </a:endParaRPr>
          </a:p>
        </p:txBody>
      </p:sp>
      <p:sp>
        <p:nvSpPr>
          <p:cNvPr id="14" name="TextBox 13"/>
          <p:cNvSpPr txBox="1"/>
          <p:nvPr/>
        </p:nvSpPr>
        <p:spPr>
          <a:xfrm rot="8460000">
            <a:off x="8616885" y="4642110"/>
            <a:ext cx="184731" cy="369332"/>
          </a:xfrm>
          <a:prstGeom prst="rect">
            <a:avLst/>
          </a:prstGeom>
          <a:noFill/>
        </p:spPr>
        <p:txBody>
          <a:bodyPr wrap="none" rtlCol="0" anchor="t">
            <a:spAutoFit/>
          </a:bodyPr>
          <a:lstStyle/>
          <a:p>
            <a:pPr>
              <a:buClr>
                <a:srgbClr val="3E4268"/>
              </a:buClr>
            </a:pPr>
            <a:endParaRPr lang="en-US">
              <a:solidFill>
                <a:schemeClr val="tx1">
                  <a:lumMod val="75000"/>
                  <a:lumOff val="25000"/>
                </a:schemeClr>
              </a:solidFill>
              <a:latin typeface="Calibri"/>
              <a:cs typeface="Calibri"/>
            </a:endParaRPr>
          </a:p>
        </p:txBody>
      </p:sp>
      <p:pic>
        <p:nvPicPr>
          <p:cNvPr id="23" name="Picture 23" descr="ISS.png">
            <a:extLst>
              <a:ext uri="{FF2B5EF4-FFF2-40B4-BE49-F238E27FC236}">
                <a16:creationId xmlns:a16="http://schemas.microsoft.com/office/drawing/2014/main" id="{0D4B8B86-879C-4B7F-884A-5B1304039F0D}"/>
              </a:ext>
            </a:extLst>
          </p:cNvPr>
          <p:cNvPicPr>
            <a:picLocks noChangeAspect="1"/>
          </p:cNvPicPr>
          <p:nvPr/>
        </p:nvPicPr>
        <p:blipFill>
          <a:blip r:embed="rId4"/>
          <a:stretch>
            <a:fillRect/>
          </a:stretch>
        </p:blipFill>
        <p:spPr>
          <a:xfrm rot="2520000">
            <a:off x="5807034" y="158161"/>
            <a:ext cx="3175217" cy="2619594"/>
          </a:xfrm>
          <a:prstGeom prst="rect">
            <a:avLst/>
          </a:prstGeom>
        </p:spPr>
      </p:pic>
      <p:pic>
        <p:nvPicPr>
          <p:cNvPr id="2" name="Picture 2">
            <a:extLst>
              <a:ext uri="{FF2B5EF4-FFF2-40B4-BE49-F238E27FC236}">
                <a16:creationId xmlns:a16="http://schemas.microsoft.com/office/drawing/2014/main" id="{7EC19C3D-21A8-45A1-AE3B-86A29DF529FE}"/>
              </a:ext>
            </a:extLst>
          </p:cNvPr>
          <p:cNvPicPr>
            <a:picLocks noChangeAspect="1"/>
          </p:cNvPicPr>
          <p:nvPr/>
        </p:nvPicPr>
        <p:blipFill>
          <a:blip r:embed="rId5"/>
          <a:stretch>
            <a:fillRect/>
          </a:stretch>
        </p:blipFill>
        <p:spPr>
          <a:xfrm rot="14119681">
            <a:off x="2520424" y="4766875"/>
            <a:ext cx="2470373" cy="1288667"/>
          </a:xfrm>
          <a:prstGeom prst="rect">
            <a:avLst/>
          </a:prstGeom>
        </p:spPr>
      </p:pic>
      <p:pic>
        <p:nvPicPr>
          <p:cNvPr id="5" name="Picture 5">
            <a:extLst>
              <a:ext uri="{FF2B5EF4-FFF2-40B4-BE49-F238E27FC236}">
                <a16:creationId xmlns:a16="http://schemas.microsoft.com/office/drawing/2014/main" id="{FC4EF3A4-F85D-4D30-A66F-57B145432AA9}"/>
              </a:ext>
            </a:extLst>
          </p:cNvPr>
          <p:cNvPicPr>
            <a:picLocks noChangeAspect="1"/>
          </p:cNvPicPr>
          <p:nvPr/>
        </p:nvPicPr>
        <p:blipFill>
          <a:blip r:embed="rId6"/>
          <a:stretch>
            <a:fillRect/>
          </a:stretch>
        </p:blipFill>
        <p:spPr>
          <a:xfrm rot="18706713">
            <a:off x="2464015" y="2089047"/>
            <a:ext cx="2391460" cy="855328"/>
          </a:xfrm>
          <a:prstGeom prst="rect">
            <a:avLst/>
          </a:prstGeom>
        </p:spPr>
      </p:pic>
      <p:sp>
        <p:nvSpPr>
          <p:cNvPr id="4" name="TextBox 3">
            <a:extLst>
              <a:ext uri="{FF2B5EF4-FFF2-40B4-BE49-F238E27FC236}">
                <a16:creationId xmlns:a16="http://schemas.microsoft.com/office/drawing/2014/main" id="{8C1E97D3-A9F4-40E7-8D2F-97EF3520E9C7}"/>
              </a:ext>
            </a:extLst>
          </p:cNvPr>
          <p:cNvSpPr txBox="1"/>
          <p:nvPr/>
        </p:nvSpPr>
        <p:spPr>
          <a:xfrm>
            <a:off x="426905" y="1485447"/>
            <a:ext cx="2620759" cy="1323439"/>
          </a:xfrm>
          <a:prstGeom prst="rect">
            <a:avLst/>
          </a:prstGeom>
          <a:noFill/>
        </p:spPr>
        <p:txBody>
          <a:bodyPr wrap="square" rtlCol="0">
            <a:spAutoFit/>
          </a:bodyPr>
          <a:lstStyle/>
          <a:p>
            <a:r>
              <a:rPr lang="en-US" sz="2000" b="1">
                <a:solidFill>
                  <a:schemeClr val="tx1">
                    <a:lumMod val="75000"/>
                    <a:lumOff val="25000"/>
                  </a:schemeClr>
                </a:solidFill>
                <a:latin typeface="Century Gothic" panose="020B0502020202020204" pitchFamily="34" charset="0"/>
              </a:rPr>
              <a:t>Terra - Moderate Resolution Imaging Spectroradiometer </a:t>
            </a:r>
            <a:r>
              <a:rPr lang="en-US" sz="2000">
                <a:solidFill>
                  <a:schemeClr val="tx1">
                    <a:lumMod val="75000"/>
                    <a:lumOff val="25000"/>
                  </a:schemeClr>
                </a:solidFill>
                <a:latin typeface="Century Gothic" panose="020B0502020202020204" pitchFamily="34" charset="0"/>
              </a:rPr>
              <a:t>(MODIS)</a:t>
            </a:r>
          </a:p>
        </p:txBody>
      </p:sp>
      <p:sp>
        <p:nvSpPr>
          <p:cNvPr id="6" name="TextBox 5">
            <a:extLst>
              <a:ext uri="{FF2B5EF4-FFF2-40B4-BE49-F238E27FC236}">
                <a16:creationId xmlns:a16="http://schemas.microsoft.com/office/drawing/2014/main" id="{DF2DF07A-FB6D-40E6-9CB4-2BAD46DF8722}"/>
              </a:ext>
            </a:extLst>
          </p:cNvPr>
          <p:cNvSpPr txBox="1"/>
          <p:nvPr/>
        </p:nvSpPr>
        <p:spPr>
          <a:xfrm>
            <a:off x="1980649" y="4778852"/>
            <a:ext cx="1624272" cy="707886"/>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Aqua – MODIS</a:t>
            </a:r>
          </a:p>
        </p:txBody>
      </p:sp>
      <p:sp>
        <p:nvSpPr>
          <p:cNvPr id="10" name="TextBox 9">
            <a:extLst>
              <a:ext uri="{FF2B5EF4-FFF2-40B4-BE49-F238E27FC236}">
                <a16:creationId xmlns:a16="http://schemas.microsoft.com/office/drawing/2014/main" id="{70F81F56-C425-4797-8905-FC949610ED9C}"/>
              </a:ext>
            </a:extLst>
          </p:cNvPr>
          <p:cNvSpPr txBox="1"/>
          <p:nvPr/>
        </p:nvSpPr>
        <p:spPr>
          <a:xfrm>
            <a:off x="8685651" y="624122"/>
            <a:ext cx="2447393" cy="1631216"/>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International Space Station </a:t>
            </a:r>
            <a:br>
              <a:rPr lang="en-US" sz="2000" b="1" dirty="0">
                <a:solidFill>
                  <a:schemeClr val="tx1">
                    <a:lumMod val="75000"/>
                    <a:lumOff val="25000"/>
                  </a:schemeClr>
                </a:solidFill>
                <a:latin typeface="Century Gothic" panose="020B0502020202020204" pitchFamily="34" charset="0"/>
              </a:rPr>
            </a:br>
            <a:r>
              <a:rPr lang="en-US" sz="2000" b="1" dirty="0">
                <a:solidFill>
                  <a:schemeClr val="tx1">
                    <a:lumMod val="75000"/>
                    <a:lumOff val="25000"/>
                  </a:schemeClr>
                </a:solidFill>
                <a:latin typeface="Century Gothic" panose="020B0502020202020204" pitchFamily="34" charset="0"/>
              </a:rPr>
              <a:t>Lightning Imaging Sensor </a:t>
            </a:r>
            <a:r>
              <a:rPr lang="en-US" sz="2000" dirty="0">
                <a:solidFill>
                  <a:schemeClr val="tx1">
                    <a:lumMod val="75000"/>
                    <a:lumOff val="25000"/>
                  </a:schemeClr>
                </a:solidFill>
                <a:latin typeface="Century Gothic" panose="020B0502020202020204" pitchFamily="34" charset="0"/>
              </a:rPr>
              <a:t>(ISS LIS)</a:t>
            </a:r>
            <a:r>
              <a:rPr lang="en-US" sz="2000" b="1" dirty="0">
                <a:solidFill>
                  <a:schemeClr val="tx1">
                    <a:lumMod val="75000"/>
                    <a:lumOff val="25000"/>
                  </a:schemeClr>
                </a:solidFill>
                <a:latin typeface="Century Gothic" panose="020B0502020202020204" pitchFamily="34" charset="0"/>
              </a:rPr>
              <a:t/>
            </a:r>
            <a:br>
              <a:rPr lang="en-US" sz="2000" b="1" dirty="0">
                <a:solidFill>
                  <a:schemeClr val="tx1">
                    <a:lumMod val="75000"/>
                    <a:lumOff val="25000"/>
                  </a:schemeClr>
                </a:solidFill>
                <a:latin typeface="Century Gothic" panose="020B0502020202020204" pitchFamily="34" charset="0"/>
              </a:rPr>
            </a:br>
            <a:endParaRPr lang="en-US" sz="2000" dirty="0">
              <a:solidFill>
                <a:schemeClr val="tx1">
                  <a:lumMod val="75000"/>
                  <a:lumOff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6CD8A5A2-D719-41AF-97C4-48BB85050A6E}"/>
              </a:ext>
            </a:extLst>
          </p:cNvPr>
          <p:cNvSpPr txBox="1"/>
          <p:nvPr/>
        </p:nvSpPr>
        <p:spPr>
          <a:xfrm>
            <a:off x="8210647" y="5169427"/>
            <a:ext cx="2061832" cy="1015663"/>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Landsat 8 Operational Land Imager</a:t>
            </a:r>
          </a:p>
        </p:txBody>
      </p:sp>
      <p:sp>
        <p:nvSpPr>
          <p:cNvPr id="3" name="TextBox 2">
            <a:extLst>
              <a:ext uri="{FF2B5EF4-FFF2-40B4-BE49-F238E27FC236}">
                <a16:creationId xmlns:a16="http://schemas.microsoft.com/office/drawing/2014/main" id="{A8EFECB2-44C0-45E1-A28B-E949795E7DF6}"/>
              </a:ext>
            </a:extLst>
          </p:cNvPr>
          <p:cNvSpPr txBox="1"/>
          <p:nvPr/>
        </p:nvSpPr>
        <p:spPr>
          <a:xfrm>
            <a:off x="8790334" y="2603250"/>
            <a:ext cx="2522492" cy="707886"/>
          </a:xfrm>
          <a:prstGeom prst="rect">
            <a:avLst/>
          </a:prstGeom>
          <a:noFill/>
        </p:spPr>
        <p:txBody>
          <a:bodyPr wrap="square" rtlCol="0">
            <a:spAutoFit/>
          </a:bodyPr>
          <a:lstStyle/>
          <a:p>
            <a:r>
              <a:rPr lang="fr-FR" sz="2000" b="1" dirty="0" err="1">
                <a:solidFill>
                  <a:schemeClr val="tx1">
                    <a:lumMod val="75000"/>
                    <a:lumOff val="25000"/>
                  </a:schemeClr>
                </a:solidFill>
                <a:latin typeface="Century Gothic" panose="020B0502020202020204" pitchFamily="34" charset="0"/>
              </a:rPr>
              <a:t>Landsat</a:t>
            </a:r>
            <a:r>
              <a:rPr lang="fr-FR" sz="2000" b="1" dirty="0">
                <a:solidFill>
                  <a:schemeClr val="tx1">
                    <a:lumMod val="75000"/>
                    <a:lumOff val="25000"/>
                  </a:schemeClr>
                </a:solidFill>
                <a:latin typeface="Century Gothic" panose="020B0502020202020204" pitchFamily="34" charset="0"/>
              </a:rPr>
              <a:t> 5 </a:t>
            </a:r>
            <a:r>
              <a:rPr lang="fr-FR" sz="2000" b="1" dirty="0" err="1">
                <a:solidFill>
                  <a:schemeClr val="tx1">
                    <a:lumMod val="75000"/>
                    <a:lumOff val="25000"/>
                  </a:schemeClr>
                </a:solidFill>
                <a:latin typeface="Century Gothic" panose="020B0502020202020204" pitchFamily="34" charset="0"/>
              </a:rPr>
              <a:t>Thematic</a:t>
            </a:r>
            <a:r>
              <a:rPr lang="fr-FR" sz="2000" b="1" dirty="0">
                <a:solidFill>
                  <a:schemeClr val="tx1">
                    <a:lumMod val="75000"/>
                    <a:lumOff val="25000"/>
                  </a:schemeClr>
                </a:solidFill>
                <a:latin typeface="Century Gothic" panose="020B0502020202020204" pitchFamily="34" charset="0"/>
              </a:rPr>
              <a:t> Mapper</a:t>
            </a:r>
            <a:endParaRPr lang="en-US" dirty="0"/>
          </a:p>
        </p:txBody>
      </p:sp>
      <p:pic>
        <p:nvPicPr>
          <p:cNvPr id="1026" name="Picture 2">
            <a:extLst>
              <a:ext uri="{FF2B5EF4-FFF2-40B4-BE49-F238E27FC236}">
                <a16:creationId xmlns:a16="http://schemas.microsoft.com/office/drawing/2014/main" id="{72D9819F-6CA2-9648-AC0B-EE897EEB846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0589529">
            <a:off x="7535769" y="2511451"/>
            <a:ext cx="2039124" cy="1970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EDA035B-1601-224B-88A3-2E4FB0B9961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9860138">
            <a:off x="6497212" y="5046092"/>
            <a:ext cx="1882831" cy="153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CC30554-3390-4F1D-B2C0-4DEA7FE1982A}"/>
              </a:ext>
            </a:extLst>
          </p:cNvPr>
          <p:cNvSpPr/>
          <p:nvPr/>
        </p:nvSpPr>
        <p:spPr>
          <a:xfrm>
            <a:off x="9054278" y="2524939"/>
            <a:ext cx="2621068" cy="2677235"/>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99FCDB45-5B7A-431B-8DAB-06D09608A87E}"/>
              </a:ext>
            </a:extLst>
          </p:cNvPr>
          <p:cNvSpPr/>
          <p:nvPr/>
        </p:nvSpPr>
        <p:spPr>
          <a:xfrm>
            <a:off x="9141947" y="3129771"/>
            <a:ext cx="2446854" cy="1467570"/>
          </a:xfrm>
          <a:custGeom>
            <a:avLst/>
            <a:gdLst>
              <a:gd name="connsiteX0" fmla="*/ 0 w 2373621"/>
              <a:gd name="connsiteY0" fmla="*/ 0 h 1393850"/>
              <a:gd name="connsiteX1" fmla="*/ 2373621 w 2373621"/>
              <a:gd name="connsiteY1" fmla="*/ 0 h 1393850"/>
              <a:gd name="connsiteX2" fmla="*/ 2373621 w 2373621"/>
              <a:gd name="connsiteY2" fmla="*/ 1393850 h 1393850"/>
              <a:gd name="connsiteX3" fmla="*/ 0 w 2373621"/>
              <a:gd name="connsiteY3" fmla="*/ 1393850 h 1393850"/>
              <a:gd name="connsiteX4" fmla="*/ 0 w 2373621"/>
              <a:gd name="connsiteY4" fmla="*/ 0 h 139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1393850">
                <a:moveTo>
                  <a:pt x="0" y="0"/>
                </a:moveTo>
                <a:lnTo>
                  <a:pt x="2373621" y="0"/>
                </a:lnTo>
                <a:lnTo>
                  <a:pt x="2373621" y="1393850"/>
                </a:lnTo>
                <a:lnTo>
                  <a:pt x="0" y="1393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tx1">
                  <a:lumMod val="75000"/>
                  <a:lumOff val="25000"/>
                </a:schemeClr>
              </a:solidFill>
              <a:latin typeface="Century Gothic" panose="020B0502020202020204" pitchFamily="34" charset="0"/>
            </a:endParaRPr>
          </a:p>
          <a:p>
            <a:pPr marL="228600" lvl="1" indent="-228600" algn="l" defTabSz="889000">
              <a:lnSpc>
                <a:spcPct val="90000"/>
              </a:lnSpc>
              <a:spcBef>
                <a:spcPct val="0"/>
              </a:spcBef>
              <a:spcAft>
                <a:spcPct val="15000"/>
              </a:spcAft>
              <a:buChar char="•"/>
            </a:pPr>
            <a:endParaRPr lang="en-US" sz="2000" kern="1200" dirty="0">
              <a:solidFill>
                <a:schemeClr val="tx1">
                  <a:lumMod val="75000"/>
                  <a:lumOff val="25000"/>
                </a:schemeClr>
              </a:solidFill>
              <a:latin typeface="Century Gothic" panose="020B0502020202020204" pitchFamily="34" charset="0"/>
            </a:endParaRPr>
          </a:p>
        </p:txBody>
      </p:sp>
      <p:sp>
        <p:nvSpPr>
          <p:cNvPr id="15" name="Teardrop 14">
            <a:extLst>
              <a:ext uri="{FF2B5EF4-FFF2-40B4-BE49-F238E27FC236}">
                <a16:creationId xmlns:a16="http://schemas.microsoft.com/office/drawing/2014/main" id="{D388F352-D155-45E8-A179-8EFD104402D2}"/>
              </a:ext>
            </a:extLst>
          </p:cNvPr>
          <p:cNvSpPr/>
          <p:nvPr/>
        </p:nvSpPr>
        <p:spPr>
          <a:xfrm rot="2700000">
            <a:off x="6265826" y="2589068"/>
            <a:ext cx="2677141" cy="2621110"/>
          </a:xfrm>
          <a:prstGeom prst="teardrop">
            <a:avLst>
              <a:gd name="adj" fmla="val 100000"/>
            </a:avLst>
          </a:prstGeom>
        </p:spPr>
        <p:style>
          <a:lnRef idx="2">
            <a:schemeClr val="lt1">
              <a:hueOff val="0"/>
              <a:satOff val="0"/>
              <a:lumOff val="0"/>
              <a:alphaOff val="0"/>
            </a:schemeClr>
          </a:lnRef>
          <a:fillRef idx="1">
            <a:schemeClr val="accent2">
              <a:shade val="80000"/>
              <a:hueOff val="-160472"/>
              <a:satOff val="3389"/>
              <a:lumOff val="9027"/>
              <a:alphaOff val="0"/>
            </a:schemeClr>
          </a:fillRef>
          <a:effectRef idx="0">
            <a:schemeClr val="accent2">
              <a:shade val="80000"/>
              <a:hueOff val="-160472"/>
              <a:satOff val="3389"/>
              <a:lumOff val="9027"/>
              <a:alphaOff val="0"/>
            </a:schemeClr>
          </a:effectRef>
          <a:fontRef idx="minor">
            <a:schemeClr val="lt1"/>
          </a:fontRef>
        </p:style>
        <p:txBody>
          <a:bodyPr/>
          <a:lstStyle/>
          <a:p>
            <a:endParaRPr lang="en-US" dirty="0"/>
          </a:p>
        </p:txBody>
      </p:sp>
      <p:sp>
        <p:nvSpPr>
          <p:cNvPr id="18" name="Teardrop 17">
            <a:extLst>
              <a:ext uri="{FF2B5EF4-FFF2-40B4-BE49-F238E27FC236}">
                <a16:creationId xmlns:a16="http://schemas.microsoft.com/office/drawing/2014/main" id="{8138C92F-6846-4D34-A128-80DD6966AB29}"/>
              </a:ext>
            </a:extLst>
          </p:cNvPr>
          <p:cNvSpPr/>
          <p:nvPr/>
        </p:nvSpPr>
        <p:spPr>
          <a:xfrm rot="2700000">
            <a:off x="3608768" y="2553001"/>
            <a:ext cx="2677141" cy="2621110"/>
          </a:xfrm>
          <a:prstGeom prst="teardrop">
            <a:avLst>
              <a:gd name="adj" fmla="val 100000"/>
            </a:avLst>
          </a:prstGeom>
        </p:spPr>
        <p:style>
          <a:lnRef idx="2">
            <a:schemeClr val="lt1">
              <a:hueOff val="0"/>
              <a:satOff val="0"/>
              <a:lumOff val="0"/>
              <a:alphaOff val="0"/>
            </a:schemeClr>
          </a:lnRef>
          <a:fillRef idx="1">
            <a:schemeClr val="accent2">
              <a:shade val="80000"/>
              <a:hueOff val="-320943"/>
              <a:satOff val="6777"/>
              <a:lumOff val="18054"/>
              <a:alphaOff val="0"/>
            </a:schemeClr>
          </a:fillRef>
          <a:effectRef idx="0">
            <a:schemeClr val="accent2">
              <a:shade val="80000"/>
              <a:hueOff val="-320943"/>
              <a:satOff val="6777"/>
              <a:lumOff val="18054"/>
              <a:alphaOff val="0"/>
            </a:schemeClr>
          </a:effectRef>
          <a:fontRef idx="minor">
            <a:schemeClr val="lt1"/>
          </a:fontRef>
        </p:style>
        <p:txBody>
          <a:bodyPr/>
          <a:lstStyle/>
          <a:p>
            <a:endParaRPr lang="en-US" dirty="0"/>
          </a:p>
        </p:txBody>
      </p:sp>
      <p:sp>
        <p:nvSpPr>
          <p:cNvPr id="4" name="TextBox 3">
            <a:extLst>
              <a:ext uri="{FF2B5EF4-FFF2-40B4-BE49-F238E27FC236}">
                <a16:creationId xmlns:a16="http://schemas.microsoft.com/office/drawing/2014/main" id="{877CA640-45D1-4F6C-9512-A7D61FBB2C1B}"/>
              </a:ext>
            </a:extLst>
          </p:cNvPr>
          <p:cNvSpPr txBox="1"/>
          <p:nvPr/>
        </p:nvSpPr>
        <p:spPr>
          <a:xfrm>
            <a:off x="495300" y="151223"/>
            <a:ext cx="6106886" cy="707886"/>
          </a:xfrm>
          <a:prstGeom prst="rect">
            <a:avLst/>
          </a:prstGeom>
          <a:noFill/>
        </p:spPr>
        <p:txBody>
          <a:bodyPr wrap="square" rtlCol="0">
            <a:spAutoFit/>
          </a:bodyPr>
          <a:lstStyle/>
          <a:p>
            <a:r>
              <a:rPr lang="en-US" sz="4000" b="1" dirty="0">
                <a:solidFill>
                  <a:schemeClr val="bg1">
                    <a:lumMod val="95000"/>
                  </a:schemeClr>
                </a:solidFill>
                <a:latin typeface="Century Gothic" panose="020B0502020202020204" pitchFamily="34" charset="0"/>
              </a:rPr>
              <a:t>Methodology Overview</a:t>
            </a:r>
          </a:p>
        </p:txBody>
      </p:sp>
      <p:sp>
        <p:nvSpPr>
          <p:cNvPr id="21" name="Teardrop 20">
            <a:extLst>
              <a:ext uri="{FF2B5EF4-FFF2-40B4-BE49-F238E27FC236}">
                <a16:creationId xmlns:a16="http://schemas.microsoft.com/office/drawing/2014/main" id="{64B02338-B981-4F98-B493-41A7FBB09704}"/>
              </a:ext>
            </a:extLst>
          </p:cNvPr>
          <p:cNvSpPr/>
          <p:nvPr/>
        </p:nvSpPr>
        <p:spPr>
          <a:xfrm rot="2700000">
            <a:off x="792990" y="2467493"/>
            <a:ext cx="2752650" cy="2792124"/>
          </a:xfrm>
          <a:prstGeom prst="teardrop">
            <a:avLst>
              <a:gd name="adj" fmla="val 100000"/>
            </a:avLst>
          </a:prstGeom>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txBody>
          <a:bodyPr/>
          <a:lstStyle/>
          <a:p>
            <a:endParaRPr lang="en-US" dirty="0"/>
          </a:p>
        </p:txBody>
      </p:sp>
      <p:grpSp>
        <p:nvGrpSpPr>
          <p:cNvPr id="5" name="Group 4">
            <a:extLst>
              <a:ext uri="{FF2B5EF4-FFF2-40B4-BE49-F238E27FC236}">
                <a16:creationId xmlns:a16="http://schemas.microsoft.com/office/drawing/2014/main" id="{A5BB327C-50E2-F94E-88A2-96BED29470E5}"/>
              </a:ext>
            </a:extLst>
          </p:cNvPr>
          <p:cNvGrpSpPr/>
          <p:nvPr/>
        </p:nvGrpSpPr>
        <p:grpSpPr>
          <a:xfrm>
            <a:off x="249379" y="1818167"/>
            <a:ext cx="11733680" cy="3319502"/>
            <a:chOff x="233742" y="1833808"/>
            <a:chExt cx="11733680" cy="3319502"/>
          </a:xfrm>
        </p:grpSpPr>
        <p:sp>
          <p:nvSpPr>
            <p:cNvPr id="2" name="TextBox 1">
              <a:extLst>
                <a:ext uri="{FF2B5EF4-FFF2-40B4-BE49-F238E27FC236}">
                  <a16:creationId xmlns:a16="http://schemas.microsoft.com/office/drawing/2014/main" id="{9ED3FC19-3CFB-4B49-89AF-DA41490F7D01}"/>
                </a:ext>
              </a:extLst>
            </p:cNvPr>
            <p:cNvSpPr txBox="1"/>
            <p:nvPr/>
          </p:nvSpPr>
          <p:spPr>
            <a:xfrm rot="809515">
              <a:off x="3110214" y="1859780"/>
              <a:ext cx="3314299" cy="3101406"/>
            </a:xfrm>
            <a:prstGeom prst="ellipse">
              <a:avLst/>
            </a:prstGeom>
            <a:noFill/>
          </p:spPr>
          <p:txBody>
            <a:bodyPr wrap="square" rtlCol="0">
              <a:prstTxWarp prst="textButton">
                <a:avLst/>
              </a:prstTxWarp>
              <a:spAutoFit/>
            </a:bodyPr>
            <a:lstStyle/>
            <a:p>
              <a:r>
                <a:rPr lang="en-US" sz="2000" b="1" dirty="0">
                  <a:solidFill>
                    <a:schemeClr val="tx1">
                      <a:lumMod val="75000"/>
                      <a:lumOff val="25000"/>
                    </a:schemeClr>
                  </a:solidFill>
                  <a:latin typeface="Century Gothic" panose="020B0502020202020204" pitchFamily="34" charset="0"/>
                </a:rPr>
                <a:t>Data Processing</a:t>
              </a:r>
            </a:p>
          </p:txBody>
        </p:sp>
        <p:sp>
          <p:nvSpPr>
            <p:cNvPr id="32" name="TextBox 31">
              <a:extLst>
                <a:ext uri="{FF2B5EF4-FFF2-40B4-BE49-F238E27FC236}">
                  <a16:creationId xmlns:a16="http://schemas.microsoft.com/office/drawing/2014/main" id="{099CF2C9-C92A-4EBC-9CE5-53A7688C2488}"/>
                </a:ext>
              </a:extLst>
            </p:cNvPr>
            <p:cNvSpPr txBox="1"/>
            <p:nvPr/>
          </p:nvSpPr>
          <p:spPr>
            <a:xfrm rot="525780">
              <a:off x="233742" y="1833808"/>
              <a:ext cx="3551679" cy="3153350"/>
            </a:xfrm>
            <a:prstGeom prst="ellipse">
              <a:avLst/>
            </a:prstGeom>
            <a:noFill/>
          </p:spPr>
          <p:txBody>
            <a:bodyPr wrap="square" rtlCol="0">
              <a:prstTxWarp prst="textButton">
                <a:avLst/>
              </a:prstTxWarp>
              <a:spAutoFit/>
            </a:bodyPr>
            <a:lstStyle/>
            <a:p>
              <a:r>
                <a:rPr lang="en-US" sz="2000" b="1" dirty="0">
                  <a:solidFill>
                    <a:schemeClr val="tx1">
                      <a:lumMod val="75000"/>
                      <a:lumOff val="25000"/>
                    </a:schemeClr>
                  </a:solidFill>
                  <a:latin typeface="Century Gothic" panose="020B0502020202020204" pitchFamily="34" charset="0"/>
                </a:rPr>
                <a:t>Data Acquisition</a:t>
              </a:r>
            </a:p>
          </p:txBody>
        </p:sp>
        <p:sp>
          <p:nvSpPr>
            <p:cNvPr id="9" name="Rectangle 10">
              <a:extLst>
                <a:ext uri="{FF2B5EF4-FFF2-40B4-BE49-F238E27FC236}">
                  <a16:creationId xmlns:a16="http://schemas.microsoft.com/office/drawing/2014/main" id="{0C3CB059-742D-4882-BDE0-7D4B2261D330}"/>
                </a:ext>
              </a:extLst>
            </p:cNvPr>
            <p:cNvSpPr/>
            <p:nvPr/>
          </p:nvSpPr>
          <p:spPr>
            <a:xfrm rot="919177">
              <a:off x="6257994" y="2412959"/>
              <a:ext cx="2951829" cy="2165081"/>
            </a:xfrm>
            <a:custGeom>
              <a:avLst/>
              <a:gdLst>
                <a:gd name="connsiteX0" fmla="*/ 0 w 3019840"/>
                <a:gd name="connsiteY0" fmla="*/ 0 h 2146852"/>
                <a:gd name="connsiteX1" fmla="*/ 3019840 w 3019840"/>
                <a:gd name="connsiteY1" fmla="*/ 0 h 2146852"/>
                <a:gd name="connsiteX2" fmla="*/ 3019840 w 3019840"/>
                <a:gd name="connsiteY2" fmla="*/ 2146852 h 2146852"/>
                <a:gd name="connsiteX3" fmla="*/ 0 w 3019840"/>
                <a:gd name="connsiteY3" fmla="*/ 2146852 h 2146852"/>
                <a:gd name="connsiteX4" fmla="*/ 0 w 3019840"/>
                <a:gd name="connsiteY4" fmla="*/ 0 h 2146852"/>
                <a:gd name="connsiteX0" fmla="*/ 0 w 3019840"/>
                <a:gd name="connsiteY0" fmla="*/ 0 h 2146852"/>
                <a:gd name="connsiteX1" fmla="*/ 3019840 w 3019840"/>
                <a:gd name="connsiteY1" fmla="*/ 0 h 2146852"/>
                <a:gd name="connsiteX2" fmla="*/ 3019840 w 3019840"/>
                <a:gd name="connsiteY2" fmla="*/ 2146852 h 2146852"/>
                <a:gd name="connsiteX3" fmla="*/ 1336814 w 3019840"/>
                <a:gd name="connsiteY3" fmla="*/ 2133600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3019840 w 3019840"/>
                <a:gd name="connsiteY2" fmla="*/ 2146852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899492 w 3019840"/>
                <a:gd name="connsiteY2" fmla="*/ 304800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1258957"/>
                <a:gd name="connsiteX1" fmla="*/ 3019840 w 3019840"/>
                <a:gd name="connsiteY1" fmla="*/ 0 h 1258957"/>
                <a:gd name="connsiteX2" fmla="*/ 899492 w 3019840"/>
                <a:gd name="connsiteY2" fmla="*/ 304800 h 1258957"/>
                <a:gd name="connsiteX3" fmla="*/ 435667 w 3019840"/>
                <a:gd name="connsiteY3" fmla="*/ 622852 h 1258957"/>
                <a:gd name="connsiteX4" fmla="*/ 79513 w 3019840"/>
                <a:gd name="connsiteY4" fmla="*/ 1258957 h 1258957"/>
                <a:gd name="connsiteX5" fmla="*/ 0 w 3019840"/>
                <a:gd name="connsiteY5" fmla="*/ 0 h 1258957"/>
                <a:gd name="connsiteX0" fmla="*/ 0 w 3218622"/>
                <a:gd name="connsiteY0" fmla="*/ 940904 h 1258957"/>
                <a:gd name="connsiteX1" fmla="*/ 3218622 w 3218622"/>
                <a:gd name="connsiteY1" fmla="*/ 0 h 1258957"/>
                <a:gd name="connsiteX2" fmla="*/ 1098274 w 3218622"/>
                <a:gd name="connsiteY2" fmla="*/ 304800 h 1258957"/>
                <a:gd name="connsiteX3" fmla="*/ 634449 w 3218622"/>
                <a:gd name="connsiteY3" fmla="*/ 622852 h 1258957"/>
                <a:gd name="connsiteX4" fmla="*/ 278295 w 3218622"/>
                <a:gd name="connsiteY4" fmla="*/ 1258957 h 1258957"/>
                <a:gd name="connsiteX5" fmla="*/ 0 w 3218622"/>
                <a:gd name="connsiteY5" fmla="*/ 940904 h 1258957"/>
                <a:gd name="connsiteX0" fmla="*/ 0 w 3218622"/>
                <a:gd name="connsiteY0" fmla="*/ 940904 h 1258957"/>
                <a:gd name="connsiteX1" fmla="*/ 1442831 w 3218622"/>
                <a:gd name="connsiteY1" fmla="*/ 477079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1946413 w 3218622"/>
                <a:gd name="connsiteY2" fmla="*/ 26505 h 1258957"/>
                <a:gd name="connsiteX3" fmla="*/ 3218622 w 3218622"/>
                <a:gd name="connsiteY3" fmla="*/ 0 h 1258957"/>
                <a:gd name="connsiteX4" fmla="*/ 1098274 w 3218622"/>
                <a:gd name="connsiteY4" fmla="*/ 304800 h 1258957"/>
                <a:gd name="connsiteX5" fmla="*/ 634449 w 3218622"/>
                <a:gd name="connsiteY5" fmla="*/ 622852 h 1258957"/>
                <a:gd name="connsiteX6" fmla="*/ 278295 w 3218622"/>
                <a:gd name="connsiteY6" fmla="*/ 1258957 h 1258957"/>
                <a:gd name="connsiteX7" fmla="*/ 0 w 3218622"/>
                <a:gd name="connsiteY7" fmla="*/ 940904 h 1258957"/>
                <a:gd name="connsiteX0" fmla="*/ 0 w 3218622"/>
                <a:gd name="connsiteY0" fmla="*/ 1298712 h 1616765"/>
                <a:gd name="connsiteX1" fmla="*/ 448918 w 3218622"/>
                <a:gd name="connsiteY1" fmla="*/ 437322 h 1616765"/>
                <a:gd name="connsiteX2" fmla="*/ 1681370 w 3218622"/>
                <a:gd name="connsiteY2" fmla="*/ 0 h 1616765"/>
                <a:gd name="connsiteX3" fmla="*/ 3218622 w 3218622"/>
                <a:gd name="connsiteY3" fmla="*/ 357808 h 1616765"/>
                <a:gd name="connsiteX4" fmla="*/ 1098274 w 3218622"/>
                <a:gd name="connsiteY4" fmla="*/ 662608 h 1616765"/>
                <a:gd name="connsiteX5" fmla="*/ 634449 w 3218622"/>
                <a:gd name="connsiteY5" fmla="*/ 980660 h 1616765"/>
                <a:gd name="connsiteX6" fmla="*/ 278295 w 3218622"/>
                <a:gd name="connsiteY6" fmla="*/ 1616765 h 1616765"/>
                <a:gd name="connsiteX7" fmla="*/ 0 w 3218622"/>
                <a:gd name="connsiteY7" fmla="*/ 1298712 h 1616765"/>
                <a:gd name="connsiteX0" fmla="*/ 0 w 1946413"/>
                <a:gd name="connsiteY0" fmla="*/ 1298712 h 1616765"/>
                <a:gd name="connsiteX1" fmla="*/ 448918 w 1946413"/>
                <a:gd name="connsiteY1" fmla="*/ 437322 h 1616765"/>
                <a:gd name="connsiteX2" fmla="*/ 1681370 w 1946413"/>
                <a:gd name="connsiteY2" fmla="*/ 0 h 1616765"/>
                <a:gd name="connsiteX3" fmla="*/ 1946413 w 1946413"/>
                <a:gd name="connsiteY3" fmla="*/ 556590 h 1616765"/>
                <a:gd name="connsiteX4" fmla="*/ 1098274 w 1946413"/>
                <a:gd name="connsiteY4" fmla="*/ 662608 h 1616765"/>
                <a:gd name="connsiteX5" fmla="*/ 634449 w 1946413"/>
                <a:gd name="connsiteY5" fmla="*/ 980660 h 1616765"/>
                <a:gd name="connsiteX6" fmla="*/ 278295 w 1946413"/>
                <a:gd name="connsiteY6" fmla="*/ 1616765 h 1616765"/>
                <a:gd name="connsiteX7" fmla="*/ 0 w 1946413"/>
                <a:gd name="connsiteY7" fmla="*/ 1298712 h 1616765"/>
                <a:gd name="connsiteX0" fmla="*/ 0 w 1946413"/>
                <a:gd name="connsiteY0" fmla="*/ 1311964 h 1630017"/>
                <a:gd name="connsiteX1" fmla="*/ 448918 w 1946413"/>
                <a:gd name="connsiteY1" fmla="*/ 450574 h 1630017"/>
                <a:gd name="connsiteX2" fmla="*/ 1893405 w 1946413"/>
                <a:gd name="connsiteY2" fmla="*/ 0 h 1630017"/>
                <a:gd name="connsiteX3" fmla="*/ 1946413 w 1946413"/>
                <a:gd name="connsiteY3" fmla="*/ 569842 h 1630017"/>
                <a:gd name="connsiteX4" fmla="*/ 1098274 w 1946413"/>
                <a:gd name="connsiteY4" fmla="*/ 675860 h 1630017"/>
                <a:gd name="connsiteX5" fmla="*/ 634449 w 1946413"/>
                <a:gd name="connsiteY5" fmla="*/ 993912 h 1630017"/>
                <a:gd name="connsiteX6" fmla="*/ 278295 w 1946413"/>
                <a:gd name="connsiteY6" fmla="*/ 1630017 h 1630017"/>
                <a:gd name="connsiteX7" fmla="*/ 0 w 1946413"/>
                <a:gd name="connsiteY7" fmla="*/ 1311964 h 1630017"/>
                <a:gd name="connsiteX0" fmla="*/ 0 w 2304222"/>
                <a:gd name="connsiteY0" fmla="*/ 1497495 h 1815548"/>
                <a:gd name="connsiteX1" fmla="*/ 448918 w 2304222"/>
                <a:gd name="connsiteY1" fmla="*/ 636105 h 1815548"/>
                <a:gd name="connsiteX2" fmla="*/ 2304222 w 2304222"/>
                <a:gd name="connsiteY2" fmla="*/ 0 h 1815548"/>
                <a:gd name="connsiteX3" fmla="*/ 1946413 w 2304222"/>
                <a:gd name="connsiteY3" fmla="*/ 755373 h 1815548"/>
                <a:gd name="connsiteX4" fmla="*/ 1098274 w 2304222"/>
                <a:gd name="connsiteY4" fmla="*/ 861391 h 1815548"/>
                <a:gd name="connsiteX5" fmla="*/ 634449 w 2304222"/>
                <a:gd name="connsiteY5" fmla="*/ 1179443 h 1815548"/>
                <a:gd name="connsiteX6" fmla="*/ 278295 w 2304222"/>
                <a:gd name="connsiteY6" fmla="*/ 1815548 h 1815548"/>
                <a:gd name="connsiteX7" fmla="*/ 0 w 2304222"/>
                <a:gd name="connsiteY7" fmla="*/ 1497495 h 1815548"/>
                <a:gd name="connsiteX0" fmla="*/ 0 w 2370482"/>
                <a:gd name="connsiteY0" fmla="*/ 1497495 h 1815548"/>
                <a:gd name="connsiteX1" fmla="*/ 448918 w 2370482"/>
                <a:gd name="connsiteY1" fmla="*/ 636105 h 1815548"/>
                <a:gd name="connsiteX2" fmla="*/ 2304222 w 2370482"/>
                <a:gd name="connsiteY2" fmla="*/ 0 h 1815548"/>
                <a:gd name="connsiteX3" fmla="*/ 2370482 w 2370482"/>
                <a:gd name="connsiteY3" fmla="*/ 795130 h 1815548"/>
                <a:gd name="connsiteX4" fmla="*/ 1098274 w 2370482"/>
                <a:gd name="connsiteY4" fmla="*/ 861391 h 1815548"/>
                <a:gd name="connsiteX5" fmla="*/ 634449 w 2370482"/>
                <a:gd name="connsiteY5" fmla="*/ 1179443 h 1815548"/>
                <a:gd name="connsiteX6" fmla="*/ 278295 w 2370482"/>
                <a:gd name="connsiteY6" fmla="*/ 1815548 h 1815548"/>
                <a:gd name="connsiteX7" fmla="*/ 0 w 2370482"/>
                <a:gd name="connsiteY7" fmla="*/ 1497495 h 1815548"/>
                <a:gd name="connsiteX0" fmla="*/ 0 w 2556012"/>
                <a:gd name="connsiteY0" fmla="*/ 1431235 h 1815548"/>
                <a:gd name="connsiteX1" fmla="*/ 634448 w 2556012"/>
                <a:gd name="connsiteY1" fmla="*/ 636105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846483 w 2556012"/>
                <a:gd name="connsiteY1" fmla="*/ 410818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793474 w 2556012"/>
                <a:gd name="connsiteY1" fmla="*/ 2650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363317 w 2556012"/>
                <a:gd name="connsiteY4" fmla="*/ 954156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44487 h 1828800"/>
                <a:gd name="connsiteX1" fmla="*/ 594691 w 2556012"/>
                <a:gd name="connsiteY1" fmla="*/ 583096 h 1828800"/>
                <a:gd name="connsiteX2" fmla="*/ 2330725 w 2556012"/>
                <a:gd name="connsiteY2" fmla="*/ 0 h 1828800"/>
                <a:gd name="connsiteX3" fmla="*/ 2556012 w 2556012"/>
                <a:gd name="connsiteY3" fmla="*/ 808382 h 1828800"/>
                <a:gd name="connsiteX4" fmla="*/ 1363317 w 2556012"/>
                <a:gd name="connsiteY4" fmla="*/ 967408 h 1828800"/>
                <a:gd name="connsiteX5" fmla="*/ 819979 w 2556012"/>
                <a:gd name="connsiteY5" fmla="*/ 1192695 h 1828800"/>
                <a:gd name="connsiteX6" fmla="*/ 463825 w 2556012"/>
                <a:gd name="connsiteY6" fmla="*/ 1828800 h 1828800"/>
                <a:gd name="connsiteX7" fmla="*/ 0 w 2556012"/>
                <a:gd name="connsiteY7" fmla="*/ 1444487 h 1828800"/>
                <a:gd name="connsiteX0" fmla="*/ 0 w 2556012"/>
                <a:gd name="connsiteY0" fmla="*/ 1510748 h 1895061"/>
                <a:gd name="connsiteX1" fmla="*/ 594691 w 2556012"/>
                <a:gd name="connsiteY1" fmla="*/ 649357 h 1895061"/>
                <a:gd name="connsiteX2" fmla="*/ 2198204 w 2556012"/>
                <a:gd name="connsiteY2" fmla="*/ 0 h 1895061"/>
                <a:gd name="connsiteX3" fmla="*/ 2556012 w 2556012"/>
                <a:gd name="connsiteY3" fmla="*/ 874643 h 1895061"/>
                <a:gd name="connsiteX4" fmla="*/ 1363317 w 2556012"/>
                <a:gd name="connsiteY4" fmla="*/ 1033669 h 1895061"/>
                <a:gd name="connsiteX5" fmla="*/ 819979 w 2556012"/>
                <a:gd name="connsiteY5" fmla="*/ 1258956 h 1895061"/>
                <a:gd name="connsiteX6" fmla="*/ 463825 w 2556012"/>
                <a:gd name="connsiteY6" fmla="*/ 1895061 h 1895061"/>
                <a:gd name="connsiteX7" fmla="*/ 0 w 2556012"/>
                <a:gd name="connsiteY7" fmla="*/ 1510748 h 189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012" h="1895061">
                  <a:moveTo>
                    <a:pt x="0" y="1510748"/>
                  </a:moveTo>
                  <a:lnTo>
                    <a:pt x="594691" y="649357"/>
                  </a:lnTo>
                  <a:lnTo>
                    <a:pt x="2198204" y="0"/>
                  </a:lnTo>
                  <a:lnTo>
                    <a:pt x="2556012" y="874643"/>
                  </a:lnTo>
                  <a:lnTo>
                    <a:pt x="1363317" y="1033669"/>
                  </a:lnTo>
                  <a:lnTo>
                    <a:pt x="819979" y="1258956"/>
                  </a:lnTo>
                  <a:lnTo>
                    <a:pt x="463825" y="1895061"/>
                  </a:lnTo>
                  <a:lnTo>
                    <a:pt x="0" y="1510748"/>
                  </a:lnTo>
                  <a:close/>
                </a:path>
              </a:pathLst>
            </a:custGeom>
          </p:spPr>
          <p:txBody>
            <a:bodyPr wrap="none">
              <a:prstTxWarp prst="textArchUp">
                <a:avLst/>
              </a:prstTxWarp>
              <a:spAutoFit/>
            </a:bodyPr>
            <a:lstStyle/>
            <a:p>
              <a:r>
                <a:rPr lang="en-US" sz="2000" b="1" dirty="0">
                  <a:solidFill>
                    <a:schemeClr val="tx1">
                      <a:lumMod val="75000"/>
                      <a:lumOff val="25000"/>
                    </a:schemeClr>
                  </a:solidFill>
                  <a:latin typeface="Century Gothic" panose="020B0502020202020204" pitchFamily="34" charset="0"/>
                </a:rPr>
                <a:t>Data Analysis</a:t>
              </a:r>
            </a:p>
          </p:txBody>
        </p:sp>
        <p:grpSp>
          <p:nvGrpSpPr>
            <p:cNvPr id="27" name="Group 26">
              <a:extLst>
                <a:ext uri="{FF2B5EF4-FFF2-40B4-BE49-F238E27FC236}">
                  <a16:creationId xmlns:a16="http://schemas.microsoft.com/office/drawing/2014/main" id="{1A6605F7-EDC0-42F1-881D-A0116DB44AD3}"/>
                </a:ext>
              </a:extLst>
            </p:cNvPr>
            <p:cNvGrpSpPr/>
            <p:nvPr/>
          </p:nvGrpSpPr>
          <p:grpSpPr>
            <a:xfrm>
              <a:off x="3706602" y="2628524"/>
              <a:ext cx="2475728" cy="2470065"/>
              <a:chOff x="2904885" y="1462609"/>
              <a:chExt cx="2056816" cy="2056454"/>
            </a:xfrm>
          </p:grpSpPr>
          <p:sp>
            <p:nvSpPr>
              <p:cNvPr id="29" name="Oval 4">
                <a:extLst>
                  <a:ext uri="{FF2B5EF4-FFF2-40B4-BE49-F238E27FC236}">
                    <a16:creationId xmlns:a16="http://schemas.microsoft.com/office/drawing/2014/main" id="{E6D84E4C-D273-4085-BD6D-17836B8C3299}"/>
                  </a:ext>
                </a:extLst>
              </p:cNvPr>
              <p:cNvSpPr txBox="1"/>
              <p:nvPr/>
            </p:nvSpPr>
            <p:spPr>
              <a:xfrm>
                <a:off x="3017103" y="1756443"/>
                <a:ext cx="1650767" cy="17626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lumMod val="75000"/>
                      <a:lumOff val="25000"/>
                    </a:schemeClr>
                  </a:solidFill>
                  <a:latin typeface="Century Gothic" panose="020B0502020202020204" pitchFamily="34" charset="0"/>
                </a:endParaRPr>
              </a:p>
            </p:txBody>
          </p:sp>
          <p:sp>
            <p:nvSpPr>
              <p:cNvPr id="28" name="Oval 27">
                <a:extLst>
                  <a:ext uri="{FF2B5EF4-FFF2-40B4-BE49-F238E27FC236}">
                    <a16:creationId xmlns:a16="http://schemas.microsoft.com/office/drawing/2014/main" id="{4E27B6B0-72B6-4161-AE0E-F5F4E1D805FD}"/>
                  </a:ext>
                </a:extLst>
              </p:cNvPr>
              <p:cNvSpPr/>
              <p:nvPr/>
            </p:nvSpPr>
            <p:spPr>
              <a:xfrm>
                <a:off x="2904885" y="1462609"/>
                <a:ext cx="2056816" cy="2056454"/>
              </a:xfrm>
              <a:prstGeom prst="ellipse">
                <a:avLst/>
              </a:prstGeom>
            </p:spPr>
            <p:style>
              <a:lnRef idx="2">
                <a:schemeClr val="accent2">
                  <a:shade val="80000"/>
                  <a:hueOff val="-320943"/>
                  <a:satOff val="6777"/>
                  <a:lumOff val="1805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3" name="Freeform: Shape 12">
              <a:extLst>
                <a:ext uri="{FF2B5EF4-FFF2-40B4-BE49-F238E27FC236}">
                  <a16:creationId xmlns:a16="http://schemas.microsoft.com/office/drawing/2014/main" id="{3835E164-454E-4AC5-8B85-4CB6A70B7B6B}"/>
                </a:ext>
              </a:extLst>
            </p:cNvPr>
            <p:cNvSpPr/>
            <p:nvPr/>
          </p:nvSpPr>
          <p:spPr>
            <a:xfrm>
              <a:off x="9141947" y="2614196"/>
              <a:ext cx="2446854" cy="2498721"/>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4489" tIns="364492" rIns="364488" bIns="364494"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Climatology for 2001 to 2019</a:t>
              </a:r>
            </a:p>
            <a:p>
              <a:pPr marL="0" lvl="0" indent="0" algn="ctr" defTabSz="8890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ArcGIS Online </a:t>
              </a:r>
              <a:r>
                <a:rPr lang="en-US" sz="2000" kern="1200" dirty="0" err="1">
                  <a:solidFill>
                    <a:schemeClr val="tx1">
                      <a:lumMod val="75000"/>
                      <a:lumOff val="25000"/>
                    </a:schemeClr>
                  </a:solidFill>
                  <a:latin typeface="Century Gothic" panose="020B0502020202020204" pitchFamily="34" charset="0"/>
                </a:rPr>
                <a:t>StoryMap</a:t>
              </a:r>
              <a:endParaRPr lang="en-US" sz="2000" kern="1200" dirty="0">
                <a:solidFill>
                  <a:schemeClr val="tx1">
                    <a:lumMod val="75000"/>
                    <a:lumOff val="25000"/>
                  </a:schemeClr>
                </a:solidFill>
                <a:latin typeface="Century Gothic" panose="020B0502020202020204" pitchFamily="34" charset="0"/>
              </a:endParaRPr>
            </a:p>
          </p:txBody>
        </p:sp>
        <p:sp>
          <p:nvSpPr>
            <p:cNvPr id="16" name="Freeform: Shape 15">
              <a:extLst>
                <a:ext uri="{FF2B5EF4-FFF2-40B4-BE49-F238E27FC236}">
                  <a16:creationId xmlns:a16="http://schemas.microsoft.com/office/drawing/2014/main" id="{6F389951-CFFA-4F4A-8345-AD6862AF0DE5}"/>
                </a:ext>
              </a:extLst>
            </p:cNvPr>
            <p:cNvSpPr/>
            <p:nvPr/>
          </p:nvSpPr>
          <p:spPr>
            <a:xfrm>
              <a:off x="6349437" y="2665818"/>
              <a:ext cx="2507931" cy="2487492"/>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160472"/>
                <a:satOff val="3389"/>
                <a:lumOff val="902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4489" tIns="364492" rIns="364488" bIns="364494" numCol="1" spcCol="1270" anchor="ctr" anchorCtr="0">
              <a:noAutofit/>
            </a:bodyPr>
            <a:lstStyle/>
            <a:p>
              <a:pPr algn="ctr" defTabSz="889000">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Fishnet   Methodology</a:t>
              </a:r>
            </a:p>
          </p:txBody>
        </p:sp>
        <p:sp>
          <p:nvSpPr>
            <p:cNvPr id="20" name="Freeform: Shape 19">
              <a:extLst>
                <a:ext uri="{FF2B5EF4-FFF2-40B4-BE49-F238E27FC236}">
                  <a16:creationId xmlns:a16="http://schemas.microsoft.com/office/drawing/2014/main" id="{A1487BC5-4584-425E-B13D-297DBC20B1F7}"/>
                </a:ext>
              </a:extLst>
            </p:cNvPr>
            <p:cNvSpPr/>
            <p:nvPr/>
          </p:nvSpPr>
          <p:spPr>
            <a:xfrm>
              <a:off x="3724473" y="3129771"/>
              <a:ext cx="2446854" cy="1467570"/>
            </a:xfrm>
            <a:custGeom>
              <a:avLst/>
              <a:gdLst>
                <a:gd name="connsiteX0" fmla="*/ 0 w 2373621"/>
                <a:gd name="connsiteY0" fmla="*/ 0 h 1393850"/>
                <a:gd name="connsiteX1" fmla="*/ 2373621 w 2373621"/>
                <a:gd name="connsiteY1" fmla="*/ 0 h 1393850"/>
                <a:gd name="connsiteX2" fmla="*/ 2373621 w 2373621"/>
                <a:gd name="connsiteY2" fmla="*/ 1393850 h 1393850"/>
                <a:gd name="connsiteX3" fmla="*/ 0 w 2373621"/>
                <a:gd name="connsiteY3" fmla="*/ 1393850 h 1393850"/>
                <a:gd name="connsiteX4" fmla="*/ 0 w 2373621"/>
                <a:gd name="connsiteY4" fmla="*/ 0 h 139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1393850">
                  <a:moveTo>
                    <a:pt x="0" y="0"/>
                  </a:moveTo>
                  <a:lnTo>
                    <a:pt x="2373621" y="0"/>
                  </a:lnTo>
                  <a:lnTo>
                    <a:pt x="2373621" y="1393850"/>
                  </a:lnTo>
                  <a:lnTo>
                    <a:pt x="0" y="1393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182880" lvl="1" indent="-228600" algn="l" defTabSz="889000">
                <a:lnSpc>
                  <a:spcPct val="100000"/>
                </a:lnSpc>
                <a:spcBef>
                  <a:spcPct val="0"/>
                </a:spcBef>
                <a:spcAft>
                  <a:spcPts val="0"/>
                </a:spcAft>
                <a:buChar char="•"/>
              </a:pPr>
              <a:endParaRPr lang="en-US" sz="2000" kern="1200" dirty="0">
                <a:solidFill>
                  <a:schemeClr val="tx1">
                    <a:lumMod val="75000"/>
                    <a:lumOff val="25000"/>
                  </a:schemeClr>
                </a:solidFill>
                <a:latin typeface="Century Gothic" panose="020B0502020202020204" pitchFamily="34" charset="0"/>
              </a:endParaRPr>
            </a:p>
            <a:p>
              <a:pPr marL="182880" lvl="1" indent="-228600" algn="l" defTabSz="889000">
                <a:lnSpc>
                  <a:spcPct val="100000"/>
                </a:lnSpc>
                <a:spcBef>
                  <a:spcPct val="0"/>
                </a:spcBef>
                <a:spcAft>
                  <a:spcPts val="0"/>
                </a:spcAft>
                <a:buChar char="•"/>
              </a:pPr>
              <a:endParaRPr lang="en-US" sz="2000" kern="1200" dirty="0">
                <a:solidFill>
                  <a:schemeClr val="tx1">
                    <a:lumMod val="75000"/>
                    <a:lumOff val="25000"/>
                  </a:schemeClr>
                </a:solidFill>
                <a:latin typeface="Century Gothic" panose="020B0502020202020204" pitchFamily="34" charset="0"/>
              </a:endParaRPr>
            </a:p>
          </p:txBody>
        </p:sp>
        <p:sp>
          <p:nvSpPr>
            <p:cNvPr id="34" name="Freeform: Shape 33">
              <a:extLst>
                <a:ext uri="{FF2B5EF4-FFF2-40B4-BE49-F238E27FC236}">
                  <a16:creationId xmlns:a16="http://schemas.microsoft.com/office/drawing/2014/main" id="{C6AE43CF-E3E6-410F-8203-46BC2397641B}"/>
                </a:ext>
              </a:extLst>
            </p:cNvPr>
            <p:cNvSpPr/>
            <p:nvPr/>
          </p:nvSpPr>
          <p:spPr>
            <a:xfrm>
              <a:off x="3682593" y="2606008"/>
              <a:ext cx="2507931" cy="2515097"/>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160472"/>
                <a:satOff val="3389"/>
                <a:lumOff val="902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4489" tIns="364492" rIns="364488" bIns="364494" numCol="1" spcCol="1270" anchor="ctr" anchorCtr="0">
              <a:noAutofit/>
            </a:bodyPr>
            <a:lstStyle/>
            <a:p>
              <a:pPr lvl="0" algn="ctr"/>
              <a:r>
                <a:rPr lang="en-US" sz="2000" dirty="0">
                  <a:solidFill>
                    <a:schemeClr val="tx1">
                      <a:lumMod val="75000"/>
                      <a:lumOff val="25000"/>
                    </a:schemeClr>
                  </a:solidFill>
                  <a:latin typeface="Century Gothic" panose="020B0502020202020204" pitchFamily="34" charset="0"/>
                </a:rPr>
                <a:t>Calculate </a:t>
              </a:r>
              <a:r>
                <a:rPr lang="en-US" sz="2000" dirty="0" smtClean="0">
                  <a:solidFill>
                    <a:schemeClr val="tx1">
                      <a:lumMod val="75000"/>
                      <a:lumOff val="25000"/>
                    </a:schemeClr>
                  </a:solidFill>
                  <a:latin typeface="Century Gothic" panose="020B0502020202020204" pitchFamily="34" charset="0"/>
                </a:rPr>
                <a:t>Respective </a:t>
              </a:r>
              <a:r>
                <a:rPr lang="en-US" sz="2000" dirty="0">
                  <a:solidFill>
                    <a:schemeClr val="tx1">
                      <a:lumMod val="75000"/>
                      <a:lumOff val="25000"/>
                    </a:schemeClr>
                  </a:solidFill>
                  <a:latin typeface="Century Gothic" panose="020B0502020202020204" pitchFamily="34" charset="0"/>
                </a:rPr>
                <a:t>P</a:t>
              </a:r>
              <a:r>
                <a:rPr lang="en-US" sz="2000" dirty="0" smtClean="0">
                  <a:solidFill>
                    <a:schemeClr val="tx1">
                      <a:lumMod val="75000"/>
                      <a:lumOff val="25000"/>
                    </a:schemeClr>
                  </a:solidFill>
                  <a:latin typeface="Century Gothic" panose="020B0502020202020204" pitchFamily="34" charset="0"/>
                </a:rPr>
                <a:t>arameters </a:t>
              </a:r>
              <a:endParaRPr lang="en-US" sz="2000" dirty="0">
                <a:solidFill>
                  <a:schemeClr val="tx1">
                    <a:lumMod val="75000"/>
                    <a:lumOff val="2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347A16B4-B5C4-47CB-ABD4-3C5257B548F2}"/>
                </a:ext>
              </a:extLst>
            </p:cNvPr>
            <p:cNvSpPr/>
            <p:nvPr/>
          </p:nvSpPr>
          <p:spPr>
            <a:xfrm rot="635496">
              <a:off x="9015593" y="2352306"/>
              <a:ext cx="2951829" cy="2165081"/>
            </a:xfrm>
            <a:custGeom>
              <a:avLst/>
              <a:gdLst>
                <a:gd name="connsiteX0" fmla="*/ 0 w 3019840"/>
                <a:gd name="connsiteY0" fmla="*/ 0 h 2146852"/>
                <a:gd name="connsiteX1" fmla="*/ 3019840 w 3019840"/>
                <a:gd name="connsiteY1" fmla="*/ 0 h 2146852"/>
                <a:gd name="connsiteX2" fmla="*/ 3019840 w 3019840"/>
                <a:gd name="connsiteY2" fmla="*/ 2146852 h 2146852"/>
                <a:gd name="connsiteX3" fmla="*/ 0 w 3019840"/>
                <a:gd name="connsiteY3" fmla="*/ 2146852 h 2146852"/>
                <a:gd name="connsiteX4" fmla="*/ 0 w 3019840"/>
                <a:gd name="connsiteY4" fmla="*/ 0 h 2146852"/>
                <a:gd name="connsiteX0" fmla="*/ 0 w 3019840"/>
                <a:gd name="connsiteY0" fmla="*/ 0 h 2146852"/>
                <a:gd name="connsiteX1" fmla="*/ 3019840 w 3019840"/>
                <a:gd name="connsiteY1" fmla="*/ 0 h 2146852"/>
                <a:gd name="connsiteX2" fmla="*/ 3019840 w 3019840"/>
                <a:gd name="connsiteY2" fmla="*/ 2146852 h 2146852"/>
                <a:gd name="connsiteX3" fmla="*/ 1336814 w 3019840"/>
                <a:gd name="connsiteY3" fmla="*/ 2133600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3019840 w 3019840"/>
                <a:gd name="connsiteY2" fmla="*/ 2146852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899492 w 3019840"/>
                <a:gd name="connsiteY2" fmla="*/ 304800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1258957"/>
                <a:gd name="connsiteX1" fmla="*/ 3019840 w 3019840"/>
                <a:gd name="connsiteY1" fmla="*/ 0 h 1258957"/>
                <a:gd name="connsiteX2" fmla="*/ 899492 w 3019840"/>
                <a:gd name="connsiteY2" fmla="*/ 304800 h 1258957"/>
                <a:gd name="connsiteX3" fmla="*/ 435667 w 3019840"/>
                <a:gd name="connsiteY3" fmla="*/ 622852 h 1258957"/>
                <a:gd name="connsiteX4" fmla="*/ 79513 w 3019840"/>
                <a:gd name="connsiteY4" fmla="*/ 1258957 h 1258957"/>
                <a:gd name="connsiteX5" fmla="*/ 0 w 3019840"/>
                <a:gd name="connsiteY5" fmla="*/ 0 h 1258957"/>
                <a:gd name="connsiteX0" fmla="*/ 0 w 3218622"/>
                <a:gd name="connsiteY0" fmla="*/ 940904 h 1258957"/>
                <a:gd name="connsiteX1" fmla="*/ 3218622 w 3218622"/>
                <a:gd name="connsiteY1" fmla="*/ 0 h 1258957"/>
                <a:gd name="connsiteX2" fmla="*/ 1098274 w 3218622"/>
                <a:gd name="connsiteY2" fmla="*/ 304800 h 1258957"/>
                <a:gd name="connsiteX3" fmla="*/ 634449 w 3218622"/>
                <a:gd name="connsiteY3" fmla="*/ 622852 h 1258957"/>
                <a:gd name="connsiteX4" fmla="*/ 278295 w 3218622"/>
                <a:gd name="connsiteY4" fmla="*/ 1258957 h 1258957"/>
                <a:gd name="connsiteX5" fmla="*/ 0 w 3218622"/>
                <a:gd name="connsiteY5" fmla="*/ 940904 h 1258957"/>
                <a:gd name="connsiteX0" fmla="*/ 0 w 3218622"/>
                <a:gd name="connsiteY0" fmla="*/ 940904 h 1258957"/>
                <a:gd name="connsiteX1" fmla="*/ 1442831 w 3218622"/>
                <a:gd name="connsiteY1" fmla="*/ 477079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1946413 w 3218622"/>
                <a:gd name="connsiteY2" fmla="*/ 26505 h 1258957"/>
                <a:gd name="connsiteX3" fmla="*/ 3218622 w 3218622"/>
                <a:gd name="connsiteY3" fmla="*/ 0 h 1258957"/>
                <a:gd name="connsiteX4" fmla="*/ 1098274 w 3218622"/>
                <a:gd name="connsiteY4" fmla="*/ 304800 h 1258957"/>
                <a:gd name="connsiteX5" fmla="*/ 634449 w 3218622"/>
                <a:gd name="connsiteY5" fmla="*/ 622852 h 1258957"/>
                <a:gd name="connsiteX6" fmla="*/ 278295 w 3218622"/>
                <a:gd name="connsiteY6" fmla="*/ 1258957 h 1258957"/>
                <a:gd name="connsiteX7" fmla="*/ 0 w 3218622"/>
                <a:gd name="connsiteY7" fmla="*/ 940904 h 1258957"/>
                <a:gd name="connsiteX0" fmla="*/ 0 w 3218622"/>
                <a:gd name="connsiteY0" fmla="*/ 1298712 h 1616765"/>
                <a:gd name="connsiteX1" fmla="*/ 448918 w 3218622"/>
                <a:gd name="connsiteY1" fmla="*/ 437322 h 1616765"/>
                <a:gd name="connsiteX2" fmla="*/ 1681370 w 3218622"/>
                <a:gd name="connsiteY2" fmla="*/ 0 h 1616765"/>
                <a:gd name="connsiteX3" fmla="*/ 3218622 w 3218622"/>
                <a:gd name="connsiteY3" fmla="*/ 357808 h 1616765"/>
                <a:gd name="connsiteX4" fmla="*/ 1098274 w 3218622"/>
                <a:gd name="connsiteY4" fmla="*/ 662608 h 1616765"/>
                <a:gd name="connsiteX5" fmla="*/ 634449 w 3218622"/>
                <a:gd name="connsiteY5" fmla="*/ 980660 h 1616765"/>
                <a:gd name="connsiteX6" fmla="*/ 278295 w 3218622"/>
                <a:gd name="connsiteY6" fmla="*/ 1616765 h 1616765"/>
                <a:gd name="connsiteX7" fmla="*/ 0 w 3218622"/>
                <a:gd name="connsiteY7" fmla="*/ 1298712 h 1616765"/>
                <a:gd name="connsiteX0" fmla="*/ 0 w 1946413"/>
                <a:gd name="connsiteY0" fmla="*/ 1298712 h 1616765"/>
                <a:gd name="connsiteX1" fmla="*/ 448918 w 1946413"/>
                <a:gd name="connsiteY1" fmla="*/ 437322 h 1616765"/>
                <a:gd name="connsiteX2" fmla="*/ 1681370 w 1946413"/>
                <a:gd name="connsiteY2" fmla="*/ 0 h 1616765"/>
                <a:gd name="connsiteX3" fmla="*/ 1946413 w 1946413"/>
                <a:gd name="connsiteY3" fmla="*/ 556590 h 1616765"/>
                <a:gd name="connsiteX4" fmla="*/ 1098274 w 1946413"/>
                <a:gd name="connsiteY4" fmla="*/ 662608 h 1616765"/>
                <a:gd name="connsiteX5" fmla="*/ 634449 w 1946413"/>
                <a:gd name="connsiteY5" fmla="*/ 980660 h 1616765"/>
                <a:gd name="connsiteX6" fmla="*/ 278295 w 1946413"/>
                <a:gd name="connsiteY6" fmla="*/ 1616765 h 1616765"/>
                <a:gd name="connsiteX7" fmla="*/ 0 w 1946413"/>
                <a:gd name="connsiteY7" fmla="*/ 1298712 h 1616765"/>
                <a:gd name="connsiteX0" fmla="*/ 0 w 1946413"/>
                <a:gd name="connsiteY0" fmla="*/ 1311964 h 1630017"/>
                <a:gd name="connsiteX1" fmla="*/ 448918 w 1946413"/>
                <a:gd name="connsiteY1" fmla="*/ 450574 h 1630017"/>
                <a:gd name="connsiteX2" fmla="*/ 1893405 w 1946413"/>
                <a:gd name="connsiteY2" fmla="*/ 0 h 1630017"/>
                <a:gd name="connsiteX3" fmla="*/ 1946413 w 1946413"/>
                <a:gd name="connsiteY3" fmla="*/ 569842 h 1630017"/>
                <a:gd name="connsiteX4" fmla="*/ 1098274 w 1946413"/>
                <a:gd name="connsiteY4" fmla="*/ 675860 h 1630017"/>
                <a:gd name="connsiteX5" fmla="*/ 634449 w 1946413"/>
                <a:gd name="connsiteY5" fmla="*/ 993912 h 1630017"/>
                <a:gd name="connsiteX6" fmla="*/ 278295 w 1946413"/>
                <a:gd name="connsiteY6" fmla="*/ 1630017 h 1630017"/>
                <a:gd name="connsiteX7" fmla="*/ 0 w 1946413"/>
                <a:gd name="connsiteY7" fmla="*/ 1311964 h 1630017"/>
                <a:gd name="connsiteX0" fmla="*/ 0 w 2304222"/>
                <a:gd name="connsiteY0" fmla="*/ 1497495 h 1815548"/>
                <a:gd name="connsiteX1" fmla="*/ 448918 w 2304222"/>
                <a:gd name="connsiteY1" fmla="*/ 636105 h 1815548"/>
                <a:gd name="connsiteX2" fmla="*/ 2304222 w 2304222"/>
                <a:gd name="connsiteY2" fmla="*/ 0 h 1815548"/>
                <a:gd name="connsiteX3" fmla="*/ 1946413 w 2304222"/>
                <a:gd name="connsiteY3" fmla="*/ 755373 h 1815548"/>
                <a:gd name="connsiteX4" fmla="*/ 1098274 w 2304222"/>
                <a:gd name="connsiteY4" fmla="*/ 861391 h 1815548"/>
                <a:gd name="connsiteX5" fmla="*/ 634449 w 2304222"/>
                <a:gd name="connsiteY5" fmla="*/ 1179443 h 1815548"/>
                <a:gd name="connsiteX6" fmla="*/ 278295 w 2304222"/>
                <a:gd name="connsiteY6" fmla="*/ 1815548 h 1815548"/>
                <a:gd name="connsiteX7" fmla="*/ 0 w 2304222"/>
                <a:gd name="connsiteY7" fmla="*/ 1497495 h 1815548"/>
                <a:gd name="connsiteX0" fmla="*/ 0 w 2370482"/>
                <a:gd name="connsiteY0" fmla="*/ 1497495 h 1815548"/>
                <a:gd name="connsiteX1" fmla="*/ 448918 w 2370482"/>
                <a:gd name="connsiteY1" fmla="*/ 636105 h 1815548"/>
                <a:gd name="connsiteX2" fmla="*/ 2304222 w 2370482"/>
                <a:gd name="connsiteY2" fmla="*/ 0 h 1815548"/>
                <a:gd name="connsiteX3" fmla="*/ 2370482 w 2370482"/>
                <a:gd name="connsiteY3" fmla="*/ 795130 h 1815548"/>
                <a:gd name="connsiteX4" fmla="*/ 1098274 w 2370482"/>
                <a:gd name="connsiteY4" fmla="*/ 861391 h 1815548"/>
                <a:gd name="connsiteX5" fmla="*/ 634449 w 2370482"/>
                <a:gd name="connsiteY5" fmla="*/ 1179443 h 1815548"/>
                <a:gd name="connsiteX6" fmla="*/ 278295 w 2370482"/>
                <a:gd name="connsiteY6" fmla="*/ 1815548 h 1815548"/>
                <a:gd name="connsiteX7" fmla="*/ 0 w 2370482"/>
                <a:gd name="connsiteY7" fmla="*/ 1497495 h 1815548"/>
                <a:gd name="connsiteX0" fmla="*/ 0 w 2556012"/>
                <a:gd name="connsiteY0" fmla="*/ 1431235 h 1815548"/>
                <a:gd name="connsiteX1" fmla="*/ 634448 w 2556012"/>
                <a:gd name="connsiteY1" fmla="*/ 636105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846483 w 2556012"/>
                <a:gd name="connsiteY1" fmla="*/ 410818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793474 w 2556012"/>
                <a:gd name="connsiteY1" fmla="*/ 2650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363317 w 2556012"/>
                <a:gd name="connsiteY4" fmla="*/ 954156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44487 h 1828800"/>
                <a:gd name="connsiteX1" fmla="*/ 594691 w 2556012"/>
                <a:gd name="connsiteY1" fmla="*/ 583096 h 1828800"/>
                <a:gd name="connsiteX2" fmla="*/ 2330725 w 2556012"/>
                <a:gd name="connsiteY2" fmla="*/ 0 h 1828800"/>
                <a:gd name="connsiteX3" fmla="*/ 2556012 w 2556012"/>
                <a:gd name="connsiteY3" fmla="*/ 808382 h 1828800"/>
                <a:gd name="connsiteX4" fmla="*/ 1363317 w 2556012"/>
                <a:gd name="connsiteY4" fmla="*/ 967408 h 1828800"/>
                <a:gd name="connsiteX5" fmla="*/ 819979 w 2556012"/>
                <a:gd name="connsiteY5" fmla="*/ 1192695 h 1828800"/>
                <a:gd name="connsiteX6" fmla="*/ 463825 w 2556012"/>
                <a:gd name="connsiteY6" fmla="*/ 1828800 h 1828800"/>
                <a:gd name="connsiteX7" fmla="*/ 0 w 2556012"/>
                <a:gd name="connsiteY7" fmla="*/ 1444487 h 1828800"/>
                <a:gd name="connsiteX0" fmla="*/ 0 w 2556012"/>
                <a:gd name="connsiteY0" fmla="*/ 1510748 h 1895061"/>
                <a:gd name="connsiteX1" fmla="*/ 594691 w 2556012"/>
                <a:gd name="connsiteY1" fmla="*/ 649357 h 1895061"/>
                <a:gd name="connsiteX2" fmla="*/ 2198204 w 2556012"/>
                <a:gd name="connsiteY2" fmla="*/ 0 h 1895061"/>
                <a:gd name="connsiteX3" fmla="*/ 2556012 w 2556012"/>
                <a:gd name="connsiteY3" fmla="*/ 874643 h 1895061"/>
                <a:gd name="connsiteX4" fmla="*/ 1363317 w 2556012"/>
                <a:gd name="connsiteY4" fmla="*/ 1033669 h 1895061"/>
                <a:gd name="connsiteX5" fmla="*/ 819979 w 2556012"/>
                <a:gd name="connsiteY5" fmla="*/ 1258956 h 1895061"/>
                <a:gd name="connsiteX6" fmla="*/ 463825 w 2556012"/>
                <a:gd name="connsiteY6" fmla="*/ 1895061 h 1895061"/>
                <a:gd name="connsiteX7" fmla="*/ 0 w 2556012"/>
                <a:gd name="connsiteY7" fmla="*/ 1510748 h 189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012" h="1895061">
                  <a:moveTo>
                    <a:pt x="0" y="1510748"/>
                  </a:moveTo>
                  <a:lnTo>
                    <a:pt x="594691" y="649357"/>
                  </a:lnTo>
                  <a:lnTo>
                    <a:pt x="2198204" y="0"/>
                  </a:lnTo>
                  <a:lnTo>
                    <a:pt x="2556012" y="874643"/>
                  </a:lnTo>
                  <a:lnTo>
                    <a:pt x="1363317" y="1033669"/>
                  </a:lnTo>
                  <a:lnTo>
                    <a:pt x="819979" y="1258956"/>
                  </a:lnTo>
                  <a:lnTo>
                    <a:pt x="463825" y="1895061"/>
                  </a:lnTo>
                  <a:lnTo>
                    <a:pt x="0" y="1510748"/>
                  </a:lnTo>
                  <a:close/>
                </a:path>
              </a:pathLst>
            </a:custGeom>
          </p:spPr>
          <p:txBody>
            <a:bodyPr wrap="none">
              <a:prstTxWarp prst="textArchUp">
                <a:avLst/>
              </a:prstTxWarp>
              <a:spAutoFit/>
            </a:bodyPr>
            <a:lstStyle/>
            <a:p>
              <a:r>
                <a:rPr lang="en-US" sz="2000" b="1" dirty="0">
                  <a:solidFill>
                    <a:schemeClr val="tx1">
                      <a:lumMod val="75000"/>
                      <a:lumOff val="25000"/>
                    </a:schemeClr>
                  </a:solidFill>
                  <a:latin typeface="Century Gothic" panose="020B0502020202020204" pitchFamily="34" charset="0"/>
                </a:rPr>
                <a:t>End Products</a:t>
              </a:r>
            </a:p>
          </p:txBody>
        </p:sp>
        <p:sp>
          <p:nvSpPr>
            <p:cNvPr id="22" name="Freeform: Shape 21">
              <a:extLst>
                <a:ext uri="{FF2B5EF4-FFF2-40B4-BE49-F238E27FC236}">
                  <a16:creationId xmlns:a16="http://schemas.microsoft.com/office/drawing/2014/main" id="{3B874977-E022-4BE4-B1FD-3B63C4CADEED}"/>
                </a:ext>
              </a:extLst>
            </p:cNvPr>
            <p:cNvSpPr/>
            <p:nvPr/>
          </p:nvSpPr>
          <p:spPr>
            <a:xfrm>
              <a:off x="870427" y="2606008"/>
              <a:ext cx="2507931" cy="2515097"/>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481415"/>
                <a:satOff val="10166"/>
                <a:lumOff val="270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219" tIns="363222" rIns="363218" bIns="363224" numCol="1" spcCol="1270" anchor="ctr" anchorCtr="0">
              <a:noAutofit/>
            </a:bodyPr>
            <a:lstStyle/>
            <a:p>
              <a:pPr marL="0" lvl="0" indent="0" algn="ctr" defTabSz="844550">
                <a:lnSpc>
                  <a:spcPct val="90000"/>
                </a:lnSpc>
                <a:spcBef>
                  <a:spcPct val="0"/>
                </a:spcBef>
                <a:spcAft>
                  <a:spcPct val="35000"/>
                </a:spcAft>
                <a:buNone/>
              </a:pPr>
              <a:r>
                <a:rPr lang="en-US" sz="2000" kern="1200" dirty="0">
                  <a:solidFill>
                    <a:schemeClr val="tx1">
                      <a:lumMod val="75000"/>
                      <a:lumOff val="25000"/>
                    </a:schemeClr>
                  </a:solidFill>
                  <a:latin typeface="Century Gothic"/>
                </a:rPr>
                <a:t>Fire Burn Record</a:t>
              </a:r>
            </a:p>
            <a:p>
              <a:pPr marL="0" lvl="0" indent="0" algn="ctr" defTabSz="844550">
                <a:lnSpc>
                  <a:spcPct val="90000"/>
                </a:lnSpc>
                <a:spcBef>
                  <a:spcPct val="0"/>
                </a:spcBef>
                <a:spcAft>
                  <a:spcPct val="35000"/>
                </a:spcAft>
                <a:buNone/>
              </a:pPr>
              <a:r>
                <a:rPr lang="en-US" sz="2000" kern="1200" dirty="0">
                  <a:solidFill>
                    <a:schemeClr val="tx1">
                      <a:lumMod val="75000"/>
                      <a:lumOff val="25000"/>
                    </a:schemeClr>
                  </a:solidFill>
                  <a:latin typeface="Century Gothic"/>
                </a:rPr>
                <a:t>Lightning Points</a:t>
              </a:r>
            </a:p>
            <a:p>
              <a:pPr marL="0" lvl="0" indent="0" algn="ctr" defTabSz="844550">
                <a:lnSpc>
                  <a:spcPct val="90000"/>
                </a:lnSpc>
                <a:spcBef>
                  <a:spcPct val="0"/>
                </a:spcBef>
                <a:spcAft>
                  <a:spcPct val="35000"/>
                </a:spcAft>
                <a:buNone/>
              </a:pPr>
              <a:r>
                <a:rPr lang="en-US" sz="2000" kern="1200" dirty="0">
                  <a:solidFill>
                    <a:schemeClr val="tx1">
                      <a:lumMod val="75000"/>
                      <a:lumOff val="25000"/>
                    </a:schemeClr>
                  </a:solidFill>
                  <a:latin typeface="Century Gothic"/>
                </a:rPr>
                <a:t>Vegetation Moisture</a:t>
              </a:r>
            </a:p>
          </p:txBody>
        </p:sp>
      </p:grpSp>
    </p:spTree>
    <p:extLst>
      <p:ext uri="{BB962C8B-B14F-4D97-AF65-F5344CB8AC3E}">
        <p14:creationId xmlns:p14="http://schemas.microsoft.com/office/powerpoint/2010/main" val="1347501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
          <p:cNvSpPr txBox="1"/>
          <p:nvPr/>
        </p:nvSpPr>
        <p:spPr>
          <a:xfrm>
            <a:off x="573026" y="381831"/>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000"/>
              <a:buFont typeface="Century Gothic"/>
              <a:buNone/>
            </a:pPr>
            <a:r>
              <a:rPr lang="en-US" sz="4000" b="1" dirty="0">
                <a:solidFill>
                  <a:srgbClr val="3E4268"/>
                </a:solidFill>
                <a:latin typeface="Century Gothic"/>
                <a:ea typeface="Century Gothic"/>
                <a:cs typeface="Century Gothic"/>
                <a:sym typeface="Century Gothic"/>
              </a:rPr>
              <a:t>The Fishnet Methodology</a:t>
            </a:r>
            <a:endParaRPr dirty="0"/>
          </a:p>
        </p:txBody>
      </p:sp>
      <p:pic>
        <p:nvPicPr>
          <p:cNvPr id="63" name="Google Shape;252;p8">
            <a:extLst>
              <a:ext uri="{FF2B5EF4-FFF2-40B4-BE49-F238E27FC236}">
                <a16:creationId xmlns:a16="http://schemas.microsoft.com/office/drawing/2014/main" id="{44DADC07-CCEE-C84F-AE5E-26D3FEAE818B}"/>
              </a:ext>
            </a:extLst>
          </p:cNvPr>
          <p:cNvPicPr preferRelativeResize="0"/>
          <p:nvPr/>
        </p:nvPicPr>
        <p:blipFill>
          <a:blip r:embed="rId3">
            <a:alphaModFix/>
          </a:blip>
          <a:stretch>
            <a:fillRect/>
          </a:stretch>
        </p:blipFill>
        <p:spPr>
          <a:xfrm>
            <a:off x="8063340" y="508298"/>
            <a:ext cx="3079958" cy="3003838"/>
          </a:xfrm>
          <a:prstGeom prst="rect">
            <a:avLst/>
          </a:prstGeom>
          <a:noFill/>
          <a:ln>
            <a:noFill/>
          </a:ln>
        </p:spPr>
      </p:pic>
      <p:grpSp>
        <p:nvGrpSpPr>
          <p:cNvPr id="31" name="Group 30">
            <a:extLst>
              <a:ext uri="{FF2B5EF4-FFF2-40B4-BE49-F238E27FC236}">
                <a16:creationId xmlns:a16="http://schemas.microsoft.com/office/drawing/2014/main" id="{93F39822-A677-5B4A-B606-ECFBCF8B88DB}"/>
              </a:ext>
            </a:extLst>
          </p:cNvPr>
          <p:cNvGrpSpPr/>
          <p:nvPr/>
        </p:nvGrpSpPr>
        <p:grpSpPr>
          <a:xfrm>
            <a:off x="904762" y="1047750"/>
            <a:ext cx="10818961" cy="5540996"/>
            <a:chOff x="172503" y="798483"/>
            <a:chExt cx="11350959" cy="5787815"/>
          </a:xfrm>
        </p:grpSpPr>
        <p:grpSp>
          <p:nvGrpSpPr>
            <p:cNvPr id="22" name="Group 21">
              <a:extLst>
                <a:ext uri="{FF2B5EF4-FFF2-40B4-BE49-F238E27FC236}">
                  <a16:creationId xmlns:a16="http://schemas.microsoft.com/office/drawing/2014/main" id="{0E78821A-F52A-6440-9F10-D60F08E8169A}"/>
                </a:ext>
              </a:extLst>
            </p:cNvPr>
            <p:cNvGrpSpPr/>
            <p:nvPr/>
          </p:nvGrpSpPr>
          <p:grpSpPr>
            <a:xfrm>
              <a:off x="172503" y="798483"/>
              <a:ext cx="11350959" cy="5787815"/>
              <a:chOff x="1042927" y="800931"/>
              <a:chExt cx="11350959" cy="5787815"/>
            </a:xfrm>
          </p:grpSpPr>
          <p:grpSp>
            <p:nvGrpSpPr>
              <p:cNvPr id="17" name="Group 16">
                <a:extLst>
                  <a:ext uri="{FF2B5EF4-FFF2-40B4-BE49-F238E27FC236}">
                    <a16:creationId xmlns:a16="http://schemas.microsoft.com/office/drawing/2014/main" id="{048EC3AF-8887-A74A-8F46-6FBE5DB4278B}"/>
                  </a:ext>
                </a:extLst>
              </p:cNvPr>
              <p:cNvGrpSpPr/>
              <p:nvPr/>
            </p:nvGrpSpPr>
            <p:grpSpPr>
              <a:xfrm>
                <a:off x="1042927" y="800931"/>
                <a:ext cx="6001599" cy="5787815"/>
                <a:chOff x="340286" y="918739"/>
                <a:chExt cx="6001599" cy="5787815"/>
              </a:xfrm>
            </p:grpSpPr>
            <p:grpSp>
              <p:nvGrpSpPr>
                <p:cNvPr id="12" name="Group 11">
                  <a:extLst>
                    <a:ext uri="{FF2B5EF4-FFF2-40B4-BE49-F238E27FC236}">
                      <a16:creationId xmlns:a16="http://schemas.microsoft.com/office/drawing/2014/main" id="{511DA06C-51B3-A447-BF48-D673F3CB6341}"/>
                    </a:ext>
                  </a:extLst>
                </p:cNvPr>
                <p:cNvGrpSpPr/>
                <p:nvPr/>
              </p:nvGrpSpPr>
              <p:grpSpPr>
                <a:xfrm>
                  <a:off x="340286" y="918739"/>
                  <a:ext cx="6001599" cy="2536311"/>
                  <a:chOff x="227253" y="1081221"/>
                  <a:chExt cx="5852159" cy="2536311"/>
                </a:xfrm>
              </p:grpSpPr>
              <p:sp>
                <p:nvSpPr>
                  <p:cNvPr id="6" name="Rounded Rectangle 5">
                    <a:extLst>
                      <a:ext uri="{FF2B5EF4-FFF2-40B4-BE49-F238E27FC236}">
                        <a16:creationId xmlns:a16="http://schemas.microsoft.com/office/drawing/2014/main" id="{0EE1FC26-3981-AC4E-AA95-DA7E937A14AC}"/>
                      </a:ext>
                    </a:extLst>
                  </p:cNvPr>
                  <p:cNvSpPr/>
                  <p:nvPr/>
                </p:nvSpPr>
                <p:spPr>
                  <a:xfrm>
                    <a:off x="227253" y="1081221"/>
                    <a:ext cx="5852159" cy="2134515"/>
                  </a:xfrm>
                  <a:prstGeom prst="roundRect">
                    <a:avLst/>
                  </a:prstGeom>
                  <a:solidFill>
                    <a:srgbClr val="C55A11">
                      <a:alpha val="63922"/>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300" b="1" dirty="0">
                        <a:latin typeface="Century Gothic" panose="020B0502020202020204" pitchFamily="34" charset="0"/>
                      </a:rPr>
                      <a:t>  Input Layers</a:t>
                    </a:r>
                  </a:p>
                </p:txBody>
              </p:sp>
              <p:sp>
                <p:nvSpPr>
                  <p:cNvPr id="8" name="Hexagon 7">
                    <a:extLst>
                      <a:ext uri="{FF2B5EF4-FFF2-40B4-BE49-F238E27FC236}">
                        <a16:creationId xmlns:a16="http://schemas.microsoft.com/office/drawing/2014/main" id="{EEB29DDC-5456-FE4A-BE06-7AA4560FDF1C}"/>
                      </a:ext>
                    </a:extLst>
                  </p:cNvPr>
                  <p:cNvSpPr/>
                  <p:nvPr/>
                </p:nvSpPr>
                <p:spPr>
                  <a:xfrm>
                    <a:off x="374511" y="1313262"/>
                    <a:ext cx="2122332" cy="1618619"/>
                  </a:xfrm>
                  <a:prstGeom prst="hexagon">
                    <a:avLst/>
                  </a:prstGeom>
                  <a:solidFill>
                    <a:srgbClr val="C55A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Fire Burn Area</a:t>
                    </a:r>
                  </a:p>
                </p:txBody>
              </p:sp>
              <p:sp>
                <p:nvSpPr>
                  <p:cNvPr id="29" name="Hexagon 28">
                    <a:extLst>
                      <a:ext uri="{FF2B5EF4-FFF2-40B4-BE49-F238E27FC236}">
                        <a16:creationId xmlns:a16="http://schemas.microsoft.com/office/drawing/2014/main" id="{42F99B72-DFA4-7144-9258-88C2A549FA44}"/>
                      </a:ext>
                    </a:extLst>
                  </p:cNvPr>
                  <p:cNvSpPr/>
                  <p:nvPr/>
                </p:nvSpPr>
                <p:spPr>
                  <a:xfrm>
                    <a:off x="2234669" y="2045059"/>
                    <a:ext cx="2004800" cy="1572473"/>
                  </a:xfrm>
                  <a:prstGeom prst="hexagon">
                    <a:avLst/>
                  </a:prstGeom>
                  <a:solidFill>
                    <a:srgbClr val="C55A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Lightning Flash Locations</a:t>
                    </a:r>
                  </a:p>
                </p:txBody>
              </p:sp>
              <p:sp>
                <p:nvSpPr>
                  <p:cNvPr id="30" name="Hexagon 29">
                    <a:extLst>
                      <a:ext uri="{FF2B5EF4-FFF2-40B4-BE49-F238E27FC236}">
                        <a16:creationId xmlns:a16="http://schemas.microsoft.com/office/drawing/2014/main" id="{0C907C13-549F-9D4B-8CF4-4F40DE52FC4A}"/>
                      </a:ext>
                    </a:extLst>
                  </p:cNvPr>
                  <p:cNvSpPr/>
                  <p:nvPr/>
                </p:nvSpPr>
                <p:spPr>
                  <a:xfrm>
                    <a:off x="3957079" y="1264505"/>
                    <a:ext cx="2122332" cy="1618619"/>
                  </a:xfrm>
                  <a:prstGeom prst="hexagon">
                    <a:avLst/>
                  </a:prstGeom>
                  <a:solidFill>
                    <a:srgbClr val="C55A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Vegetation Moisture</a:t>
                    </a:r>
                  </a:p>
                </p:txBody>
              </p:sp>
            </p:grpSp>
            <p:grpSp>
              <p:nvGrpSpPr>
                <p:cNvPr id="16" name="Group 15">
                  <a:extLst>
                    <a:ext uri="{FF2B5EF4-FFF2-40B4-BE49-F238E27FC236}">
                      <a16:creationId xmlns:a16="http://schemas.microsoft.com/office/drawing/2014/main" id="{6F6BD914-2218-F147-8B04-E4EEDDF9091F}"/>
                    </a:ext>
                  </a:extLst>
                </p:cNvPr>
                <p:cNvGrpSpPr/>
                <p:nvPr/>
              </p:nvGrpSpPr>
              <p:grpSpPr>
                <a:xfrm>
                  <a:off x="392624" y="3048923"/>
                  <a:ext cx="5896924" cy="3657631"/>
                  <a:chOff x="199076" y="3048923"/>
                  <a:chExt cx="5896924" cy="3657631"/>
                </a:xfrm>
              </p:grpSpPr>
              <p:sp>
                <p:nvSpPr>
                  <p:cNvPr id="250" name="Google Shape;250;p8"/>
                  <p:cNvSpPr txBox="1"/>
                  <p:nvPr/>
                </p:nvSpPr>
                <p:spPr>
                  <a:xfrm>
                    <a:off x="2296314"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Noto Sans Symbols"/>
                      <a:buNone/>
                    </a:pPr>
                    <a:endParaRPr sz="1600">
                      <a:solidFill>
                        <a:srgbClr val="3F3F3F"/>
                      </a:solidFill>
                      <a:latin typeface="Century Gothic"/>
                      <a:ea typeface="Century Gothic"/>
                      <a:cs typeface="Century Gothic"/>
                      <a:sym typeface="Century Gothic"/>
                    </a:endParaRPr>
                  </a:p>
                </p:txBody>
              </p:sp>
              <p:sp>
                <p:nvSpPr>
                  <p:cNvPr id="251" name="Google Shape;251;p8"/>
                  <p:cNvSpPr txBox="1"/>
                  <p:nvPr/>
                </p:nvSpPr>
                <p:spPr>
                  <a:xfrm>
                    <a:off x="3380278" y="5824289"/>
                    <a:ext cx="473206" cy="33855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rgbClr val="3E4268"/>
                      </a:buClr>
                      <a:buSzPts val="1600"/>
                      <a:buFont typeface="Arial"/>
                      <a:buNone/>
                    </a:pPr>
                    <a:endParaRPr sz="1600">
                      <a:solidFill>
                        <a:srgbClr val="3F3F3F"/>
                      </a:solidFill>
                      <a:latin typeface="Century Gothic"/>
                      <a:ea typeface="Century Gothic"/>
                      <a:cs typeface="Century Gothic"/>
                      <a:sym typeface="Century Gothic"/>
                    </a:endParaRPr>
                  </a:p>
                </p:txBody>
              </p:sp>
              <p:sp>
                <p:nvSpPr>
                  <p:cNvPr id="26" name="Rounded Rectangle 25">
                    <a:extLst>
                      <a:ext uri="{FF2B5EF4-FFF2-40B4-BE49-F238E27FC236}">
                        <a16:creationId xmlns:a16="http://schemas.microsoft.com/office/drawing/2014/main" id="{A460A032-B345-2548-AC5F-46DAD9D492D1}"/>
                      </a:ext>
                    </a:extLst>
                  </p:cNvPr>
                  <p:cNvSpPr/>
                  <p:nvPr/>
                </p:nvSpPr>
                <p:spPr>
                  <a:xfrm>
                    <a:off x="199076" y="3752850"/>
                    <a:ext cx="5896924" cy="2818452"/>
                  </a:xfrm>
                  <a:prstGeom prst="roundRect">
                    <a:avLst/>
                  </a:prstGeom>
                  <a:solidFill>
                    <a:srgbClr val="C55A11">
                      <a:alpha val="6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a:latin typeface="Century Gothic" panose="020B0502020202020204" pitchFamily="34" charset="0"/>
                      </a:rPr>
                      <a:t>Intersect with Fishnet </a:t>
                    </a:r>
                  </a:p>
                  <a:p>
                    <a:pPr algn="ctr"/>
                    <a:r>
                      <a:rPr lang="en-US" sz="2200" b="1" dirty="0">
                        <a:latin typeface="Century Gothic" panose="020B0502020202020204" pitchFamily="34" charset="0"/>
                      </a:rPr>
                      <a:t>&amp; Calculate</a:t>
                    </a:r>
                  </a:p>
                  <a:p>
                    <a:pPr algn="ctr"/>
                    <a:endParaRPr lang="en-US" dirty="0"/>
                  </a:p>
                </p:txBody>
              </p:sp>
              <p:sp>
                <p:nvSpPr>
                  <p:cNvPr id="9" name="Down Arrow 8">
                    <a:extLst>
                      <a:ext uri="{FF2B5EF4-FFF2-40B4-BE49-F238E27FC236}">
                        <a16:creationId xmlns:a16="http://schemas.microsoft.com/office/drawing/2014/main" id="{8811FEC7-D495-DC44-981E-6F78D6F3814B}"/>
                      </a:ext>
                    </a:extLst>
                  </p:cNvPr>
                  <p:cNvSpPr/>
                  <p:nvPr/>
                </p:nvSpPr>
                <p:spPr>
                  <a:xfrm>
                    <a:off x="4660354" y="3048923"/>
                    <a:ext cx="490354" cy="622651"/>
                  </a:xfrm>
                  <a:prstGeom prst="downArrow">
                    <a:avLst>
                      <a:gd name="adj1" fmla="val 44320"/>
                      <a:gd name="adj2" fmla="val 50000"/>
                    </a:avLst>
                  </a:prstGeom>
                  <a:solidFill>
                    <a:srgbClr val="C55A11">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Down Arrow 49">
                    <a:extLst>
                      <a:ext uri="{FF2B5EF4-FFF2-40B4-BE49-F238E27FC236}">
                        <a16:creationId xmlns:a16="http://schemas.microsoft.com/office/drawing/2014/main" id="{8742748A-D8BC-A64C-9D62-BBDBB9CD3287}"/>
                      </a:ext>
                    </a:extLst>
                  </p:cNvPr>
                  <p:cNvSpPr/>
                  <p:nvPr/>
                </p:nvSpPr>
                <p:spPr>
                  <a:xfrm>
                    <a:off x="1093627" y="3055028"/>
                    <a:ext cx="490354" cy="622651"/>
                  </a:xfrm>
                  <a:prstGeom prst="downArrow">
                    <a:avLst>
                      <a:gd name="adj1" fmla="val 44320"/>
                      <a:gd name="adj2" fmla="val 50000"/>
                    </a:avLst>
                  </a:prstGeom>
                  <a:solidFill>
                    <a:srgbClr val="C55A11">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a:extLst>
                      <a:ext uri="{FF2B5EF4-FFF2-40B4-BE49-F238E27FC236}">
                        <a16:creationId xmlns:a16="http://schemas.microsoft.com/office/drawing/2014/main" id="{A6A878B8-1D4D-314E-9151-FD173D21BF90}"/>
                      </a:ext>
                    </a:extLst>
                  </p:cNvPr>
                  <p:cNvSpPr/>
                  <p:nvPr/>
                </p:nvSpPr>
                <p:spPr>
                  <a:xfrm>
                    <a:off x="267752" y="4354984"/>
                    <a:ext cx="2142104" cy="1614183"/>
                  </a:xfrm>
                  <a:prstGeom prst="hexagon">
                    <a:avLst/>
                  </a:prstGeom>
                  <a:solidFill>
                    <a:srgbClr val="C55A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Percent Area Burned</a:t>
                    </a:r>
                  </a:p>
                </p:txBody>
              </p:sp>
              <p:sp>
                <p:nvSpPr>
                  <p:cNvPr id="53" name="Hexagon 52">
                    <a:extLst>
                      <a:ext uri="{FF2B5EF4-FFF2-40B4-BE49-F238E27FC236}">
                        <a16:creationId xmlns:a16="http://schemas.microsoft.com/office/drawing/2014/main" id="{F62A7320-14B0-8A4B-A661-E359DDA26ED9}"/>
                      </a:ext>
                    </a:extLst>
                  </p:cNvPr>
                  <p:cNvSpPr/>
                  <p:nvPr/>
                </p:nvSpPr>
                <p:spPr>
                  <a:xfrm>
                    <a:off x="2114096" y="5134081"/>
                    <a:ext cx="2066884" cy="1572473"/>
                  </a:xfrm>
                  <a:prstGeom prst="hexagon">
                    <a:avLst/>
                  </a:prstGeom>
                  <a:solidFill>
                    <a:srgbClr val="C55A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Lightning Count</a:t>
                    </a:r>
                  </a:p>
                </p:txBody>
              </p:sp>
              <p:sp>
                <p:nvSpPr>
                  <p:cNvPr id="54" name="Hexagon 53">
                    <a:extLst>
                      <a:ext uri="{FF2B5EF4-FFF2-40B4-BE49-F238E27FC236}">
                        <a16:creationId xmlns:a16="http://schemas.microsoft.com/office/drawing/2014/main" id="{14498F6F-23B4-6B46-BD5A-12294001A312}"/>
                      </a:ext>
                    </a:extLst>
                  </p:cNvPr>
                  <p:cNvSpPr/>
                  <p:nvPr/>
                </p:nvSpPr>
                <p:spPr>
                  <a:xfrm>
                    <a:off x="3897668" y="4318694"/>
                    <a:ext cx="2142105" cy="1614183"/>
                  </a:xfrm>
                  <a:prstGeom prst="hexagon">
                    <a:avLst/>
                  </a:prstGeom>
                  <a:solidFill>
                    <a:srgbClr val="C55A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Moisture Level</a:t>
                    </a:r>
                  </a:p>
                </p:txBody>
              </p:sp>
            </p:grpSp>
          </p:grpSp>
          <p:sp>
            <p:nvSpPr>
              <p:cNvPr id="59" name="Down Arrow 58">
                <a:extLst>
                  <a:ext uri="{FF2B5EF4-FFF2-40B4-BE49-F238E27FC236}">
                    <a16:creationId xmlns:a16="http://schemas.microsoft.com/office/drawing/2014/main" id="{4A647574-1AF9-DB4D-8FB6-A6A1320DBE8F}"/>
                  </a:ext>
                </a:extLst>
              </p:cNvPr>
              <p:cNvSpPr/>
              <p:nvPr/>
            </p:nvSpPr>
            <p:spPr>
              <a:xfrm rot="16200000">
                <a:off x="7704841" y="3910796"/>
                <a:ext cx="808718" cy="2220867"/>
              </a:xfrm>
              <a:prstGeom prst="downArrow">
                <a:avLst>
                  <a:gd name="adj1" fmla="val 44320"/>
                  <a:gd name="adj2" fmla="val 50000"/>
                </a:avLst>
              </a:prstGeom>
              <a:solidFill>
                <a:srgbClr val="C55A11">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wn Arrow 59">
                <a:extLst>
                  <a:ext uri="{FF2B5EF4-FFF2-40B4-BE49-F238E27FC236}">
                    <a16:creationId xmlns:a16="http://schemas.microsoft.com/office/drawing/2014/main" id="{32DC6287-F07B-2F48-9D95-84622107A81E}"/>
                  </a:ext>
                </a:extLst>
              </p:cNvPr>
              <p:cNvSpPr/>
              <p:nvPr/>
            </p:nvSpPr>
            <p:spPr>
              <a:xfrm rot="16200000">
                <a:off x="7728360" y="4766833"/>
                <a:ext cx="808718" cy="2250578"/>
              </a:xfrm>
              <a:prstGeom prst="downArrow">
                <a:avLst>
                  <a:gd name="adj1" fmla="val 44320"/>
                  <a:gd name="adj2" fmla="val 50000"/>
                </a:avLst>
              </a:prstGeom>
              <a:solidFill>
                <a:srgbClr val="C55A11">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Down Arrow 60">
                <a:extLst>
                  <a:ext uri="{FF2B5EF4-FFF2-40B4-BE49-F238E27FC236}">
                    <a16:creationId xmlns:a16="http://schemas.microsoft.com/office/drawing/2014/main" id="{97956369-B4E8-7A43-AD6D-2DA24B344FE2}"/>
                  </a:ext>
                </a:extLst>
              </p:cNvPr>
              <p:cNvSpPr/>
              <p:nvPr/>
            </p:nvSpPr>
            <p:spPr>
              <a:xfrm rot="16200000">
                <a:off x="7719048" y="3062521"/>
                <a:ext cx="808716" cy="2231951"/>
              </a:xfrm>
              <a:prstGeom prst="downArrow">
                <a:avLst>
                  <a:gd name="adj1" fmla="val 44320"/>
                  <a:gd name="adj2" fmla="val 50000"/>
                </a:avLst>
              </a:prstGeom>
              <a:solidFill>
                <a:srgbClr val="C55A11">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44262340-E79D-AF49-BB80-101A85339901}"/>
                  </a:ext>
                </a:extLst>
              </p:cNvPr>
              <p:cNvSpPr/>
              <p:nvPr/>
            </p:nvSpPr>
            <p:spPr>
              <a:xfrm>
                <a:off x="9361261" y="3894470"/>
                <a:ext cx="3032625" cy="2227014"/>
              </a:xfrm>
              <a:prstGeom prst="hexagon">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Composite Vulnerability Climatology</a:t>
                </a:r>
              </a:p>
            </p:txBody>
          </p:sp>
        </p:grpSp>
        <p:sp>
          <p:nvSpPr>
            <p:cNvPr id="23" name="TextBox 22">
              <a:extLst>
                <a:ext uri="{FF2B5EF4-FFF2-40B4-BE49-F238E27FC236}">
                  <a16:creationId xmlns:a16="http://schemas.microsoft.com/office/drawing/2014/main" id="{B716ECBF-5053-864C-B362-611A872ED14C}"/>
                </a:ext>
              </a:extLst>
            </p:cNvPr>
            <p:cNvSpPr txBox="1"/>
            <p:nvPr/>
          </p:nvSpPr>
          <p:spPr>
            <a:xfrm>
              <a:off x="6162776" y="4004914"/>
              <a:ext cx="2231954" cy="361576"/>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Natural Breaks</a:t>
              </a:r>
            </a:p>
          </p:txBody>
        </p:sp>
        <p:sp>
          <p:nvSpPr>
            <p:cNvPr id="27" name="Rectangle 26">
              <a:extLst>
                <a:ext uri="{FF2B5EF4-FFF2-40B4-BE49-F238E27FC236}">
                  <a16:creationId xmlns:a16="http://schemas.microsoft.com/office/drawing/2014/main" id="{DE415C09-2F97-834E-B90B-78A90C476163}"/>
                </a:ext>
              </a:extLst>
            </p:cNvPr>
            <p:cNvSpPr/>
            <p:nvPr/>
          </p:nvSpPr>
          <p:spPr>
            <a:xfrm>
              <a:off x="6098631" y="4853468"/>
              <a:ext cx="2183611" cy="353943"/>
            </a:xfrm>
            <a:prstGeom prst="rect">
              <a:avLst/>
            </a:prstGeom>
          </p:spPr>
          <p:txBody>
            <a:bodyPr wrap="none">
              <a:spAutoFit/>
            </a:bodyPr>
            <a:lstStyle/>
            <a:p>
              <a:r>
                <a:rPr lang="en-US" sz="1600" b="1" dirty="0">
                  <a:solidFill>
                    <a:schemeClr val="bg1"/>
                  </a:solidFill>
                  <a:latin typeface="Century Gothic" panose="020B0502020202020204" pitchFamily="34" charset="0"/>
                </a:rPr>
                <a:t>Rank 0-3 Risk Level</a:t>
              </a:r>
            </a:p>
          </p:txBody>
        </p:sp>
        <p:sp>
          <p:nvSpPr>
            <p:cNvPr id="28" name="TextBox 27">
              <a:extLst>
                <a:ext uri="{FF2B5EF4-FFF2-40B4-BE49-F238E27FC236}">
                  <a16:creationId xmlns:a16="http://schemas.microsoft.com/office/drawing/2014/main" id="{3CC7132F-98E3-AD44-81AF-46FE754B2B59}"/>
                </a:ext>
              </a:extLst>
            </p:cNvPr>
            <p:cNvSpPr txBox="1"/>
            <p:nvPr/>
          </p:nvSpPr>
          <p:spPr>
            <a:xfrm>
              <a:off x="6096572" y="5703276"/>
              <a:ext cx="2451828" cy="353943"/>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Change Symbology</a:t>
              </a:r>
            </a:p>
          </p:txBody>
        </p:sp>
      </p:grpSp>
    </p:spTree>
    <p:extLst>
      <p:ext uri="{BB962C8B-B14F-4D97-AF65-F5344CB8AC3E}">
        <p14:creationId xmlns:p14="http://schemas.microsoft.com/office/powerpoint/2010/main" val="776116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8F576F87451B419C7C106182CC6242" ma:contentTypeVersion="5" ma:contentTypeDescription="Create a new document." ma:contentTypeScope="" ma:versionID="f159f933a73c8008590988787ca81d66">
  <xsd:schema xmlns:xsd="http://www.w3.org/2001/XMLSchema" xmlns:xs="http://www.w3.org/2001/XMLSchema" xmlns:p="http://schemas.microsoft.com/office/2006/metadata/properties" xmlns:ns3="0ec252a2-afe4-4dff-8857-1fe2589ad69c" xmlns:ns4="bfaf674f-7fdd-4c72-915b-ebcaac41b80c" targetNamespace="http://schemas.microsoft.com/office/2006/metadata/properties" ma:root="true" ma:fieldsID="c1626d8d5083aa0415c2a637772a3493" ns3:_="" ns4:_="">
    <xsd:import namespace="0ec252a2-afe4-4dff-8857-1fe2589ad69c"/>
    <xsd:import namespace="bfaf674f-7fdd-4c72-915b-ebcaac41b80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252a2-afe4-4dff-8857-1fe2589ad69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af674f-7fdd-4c72-915b-ebcaac41b80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8490BB-8392-4EB5-B92F-CA891E0A43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252a2-afe4-4dff-8857-1fe2589ad69c"/>
    <ds:schemaRef ds:uri="bfaf674f-7fdd-4c72-915b-ebcaac41b8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09ABE3-BE11-465E-B134-13D963725AEF}">
  <ds:schemaRefs>
    <ds:schemaRef ds:uri="http://schemas.microsoft.com/sharepoint/v3/contenttype/forms"/>
  </ds:schemaRefs>
</ds:datastoreItem>
</file>

<file path=customXml/itemProps3.xml><?xml version="1.0" encoding="utf-8"?>
<ds:datastoreItem xmlns:ds="http://schemas.openxmlformats.org/officeDocument/2006/customXml" ds:itemID="{5CDBF9F7-2A18-40A9-B737-8E4FD2834ADE}">
  <ds:schemaRefs>
    <ds:schemaRef ds:uri="http://schemas.microsoft.com/office/2006/documentManagement/types"/>
    <ds:schemaRef ds:uri="bfaf674f-7fdd-4c72-915b-ebcaac41b80c"/>
    <ds:schemaRef ds:uri="http://purl.org/dc/elements/1.1/"/>
    <ds:schemaRef ds:uri="0ec252a2-afe4-4dff-8857-1fe2589ad69c"/>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3682</TotalTime>
  <Words>4007</Words>
  <Application>Microsoft Office PowerPoint</Application>
  <PresentationFormat>Widescreen</PresentationFormat>
  <Paragraphs>327</Paragraphs>
  <Slides>21</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Arimo</vt:lpstr>
      <vt:lpstr>Calibri</vt:lpstr>
      <vt:lpstr>Calibri Light</vt:lpstr>
      <vt:lpstr>Century Gothic</vt:lpstr>
      <vt:lpstr>Noto Sans Symbols</vt:lpstr>
      <vt:lpstr>Webdings</vt:lpstr>
      <vt:lpstr>Wingdings</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89</cp:revision>
  <dcterms:created xsi:type="dcterms:W3CDTF">2019-11-12T17:46:59Z</dcterms:created>
  <dcterms:modified xsi:type="dcterms:W3CDTF">2020-03-24T18:04:09Z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0x010100358F576F87451B419C7C106182CC6242</vt:lpwstr>
  </property>
</Properties>
</file>