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705" r:id="rId3"/>
  </p:sldMasterIdLst>
  <p:notesMasterIdLst>
    <p:notesMasterId r:id="rId24"/>
  </p:notesMasterIdLst>
  <p:sldIdLst>
    <p:sldId id="275" r:id="rId4"/>
    <p:sldId id="286" r:id="rId5"/>
    <p:sldId id="321" r:id="rId6"/>
    <p:sldId id="288" r:id="rId7"/>
    <p:sldId id="306" r:id="rId8"/>
    <p:sldId id="299" r:id="rId9"/>
    <p:sldId id="300" r:id="rId10"/>
    <p:sldId id="301" r:id="rId11"/>
    <p:sldId id="312" r:id="rId12"/>
    <p:sldId id="311" r:id="rId13"/>
    <p:sldId id="313" r:id="rId14"/>
    <p:sldId id="303" r:id="rId15"/>
    <p:sldId id="307" r:id="rId16"/>
    <p:sldId id="309" r:id="rId17"/>
    <p:sldId id="319" r:id="rId18"/>
    <p:sldId id="305" r:id="rId19"/>
    <p:sldId id="308" r:id="rId20"/>
    <p:sldId id="314" r:id="rId21"/>
    <p:sldId id="315"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LOP-12" initials="D" lastIdx="18" clrIdx="0">
    <p:extLst/>
  </p:cmAuthor>
  <p:cmAuthor id="2" name="Michael Brooke" initials="MB" lastIdx="12" clrIdx="1">
    <p:extLst/>
  </p:cmAuthor>
  <p:cmAuthor id="3" name="ROSS, KENTON W. (LARC-E3)" initials="RKW(" lastIdx="4" clrIdx="2">
    <p:extLst/>
  </p:cmAuthor>
  <p:cmAuthor id="4" name="Yaping Xu" initials="YX"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AFDDE"/>
    <a:srgbClr val="598F41"/>
    <a:srgbClr val="7DB862"/>
    <a:srgbClr val="544000"/>
    <a:srgbClr val="426A30"/>
    <a:srgbClr val="4F7F39"/>
    <a:srgbClr val="51813B"/>
    <a:srgbClr val="5F9945"/>
    <a:srgbClr val="67A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66549" autoAdjust="0"/>
  </p:normalViewPr>
  <p:slideViewPr>
    <p:cSldViewPr snapToGrid="0">
      <p:cViewPr varScale="1">
        <p:scale>
          <a:sx n="77" d="100"/>
          <a:sy n="77" d="100"/>
        </p:scale>
        <p:origin x="1710" y="90"/>
      </p:cViewPr>
      <p:guideLst>
        <p:guide orient="horz"/>
        <p:guide pos="4944"/>
      </p:guideLst>
    </p:cSldViewPr>
  </p:slideViewPr>
  <p:notesTextViewPr>
    <p:cViewPr>
      <p:scale>
        <a:sx n="3" d="2"/>
        <a:sy n="3" d="2"/>
      </p:scale>
      <p:origin x="0" y="0"/>
    </p:cViewPr>
  </p:notesTextViewPr>
  <p:sorterViewPr>
    <p:cViewPr>
      <p:scale>
        <a:sx n="100" d="100"/>
        <a:sy n="100" d="100"/>
      </p:scale>
      <p:origin x="0" y="-4800"/>
    </p:cViewPr>
  </p:sorter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Station </a:t>
            </a:r>
            <a:r>
              <a:rPr lang="en-US" dirty="0" err="1"/>
              <a:t>Wtars</a:t>
            </a:r>
            <a:r>
              <a:rPr lang="en-US" dirty="0"/>
              <a:t> (AL)</a:t>
            </a:r>
          </a:p>
        </c:rich>
      </c:tx>
      <c:layout>
        <c:manualLayout>
          <c:xMode val="edge"/>
          <c:yMode val="edge"/>
          <c:x val="0.36383630724784821"/>
          <c:y val="2.6489165618397915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4800810597442268"/>
          <c:y val="0.1238086675266792"/>
          <c:w val="0.71880146994933691"/>
          <c:h val="0.74998357463155552"/>
        </c:manualLayout>
      </c:layout>
      <c:scatterChart>
        <c:scatterStyle val="lineMarker"/>
        <c:varyColors val="0"/>
        <c:ser>
          <c:idx val="0"/>
          <c:order val="0"/>
          <c:tx>
            <c:strRef>
              <c:f>Station2053_SMAP2016_valid!$G$1</c:f>
              <c:strCache>
                <c:ptCount val="1"/>
                <c:pt idx="0">
                  <c:v>SMAP VALUE</c:v>
                </c:pt>
              </c:strCache>
            </c:strRef>
          </c:tx>
          <c:spPr>
            <a:ln w="25400" cap="flat" cmpd="sng" algn="ctr">
              <a:noFill/>
              <a:prstDash val="sysDot"/>
              <a:round/>
            </a:ln>
            <a:effectLst/>
          </c:spPr>
          <c:marker>
            <c:symbol val="circle"/>
            <c:size val="5"/>
            <c:spPr>
              <a:solidFill>
                <a:srgbClr val="0808FF">
                  <a:alpha val="85000"/>
                </a:srgbClr>
              </a:solidFill>
              <a:ln w="9525" cap="flat" cmpd="sng" algn="ctr">
                <a:solidFill>
                  <a:schemeClr val="tx1">
                    <a:alpha val="47000"/>
                  </a:schemeClr>
                </a:solidFill>
                <a:round/>
              </a:ln>
              <a:effectLst/>
            </c:spPr>
          </c:marker>
          <c:trendline>
            <c:spPr>
              <a:ln w="19050" cap="rnd">
                <a:solidFill>
                  <a:srgbClr val="7DB862"/>
                </a:solidFill>
              </a:ln>
              <a:effectLst/>
            </c:spPr>
            <c:trendlineType val="linear"/>
            <c:dispRSqr val="1"/>
            <c:dispEq val="1"/>
            <c:trendlineLbl>
              <c:layout>
                <c:manualLayout>
                  <c:x val="7.4333728934534132E-2"/>
                  <c:y val="0.57062926042791162"/>
                </c:manualLayout>
              </c:layout>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sz="1800" b="1" dirty="0" smtClean="0">
                        <a:latin typeface="+mj-lt"/>
                      </a:rPr>
                      <a:t>R² </a:t>
                    </a:r>
                    <a:r>
                      <a:rPr lang="en-US" sz="1800" b="1" dirty="0">
                        <a:latin typeface="+mj-lt"/>
                      </a:rPr>
                      <a:t>= 0.9177</a:t>
                    </a:r>
                  </a:p>
                </c:rich>
              </c:tx>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rendlineLbl>
          </c:trendline>
          <c:xVal>
            <c:numRef>
              <c:f>Station2053_SMAP2016_valid!$F$2:$F$99</c:f>
              <c:numCache>
                <c:formatCode>General</c:formatCode>
                <c:ptCount val="98"/>
                <c:pt idx="0">
                  <c:v>0.39100000000000001</c:v>
                </c:pt>
                <c:pt idx="1">
                  <c:v>0.38400000000000001</c:v>
                </c:pt>
                <c:pt idx="2">
                  <c:v>0.38500000000000001</c:v>
                </c:pt>
                <c:pt idx="3">
                  <c:v>0.39700000000000002</c:v>
                </c:pt>
                <c:pt idx="4">
                  <c:v>0.39</c:v>
                </c:pt>
                <c:pt idx="5">
                  <c:v>0.379</c:v>
                </c:pt>
                <c:pt idx="6">
                  <c:v>0.38400000000000001</c:v>
                </c:pt>
                <c:pt idx="7">
                  <c:v>0.38100000000000001</c:v>
                </c:pt>
                <c:pt idx="8">
                  <c:v>0.37799999999999995</c:v>
                </c:pt>
                <c:pt idx="9">
                  <c:v>0.40399999999999997</c:v>
                </c:pt>
                <c:pt idx="10">
                  <c:v>0.40200000000000002</c:v>
                </c:pt>
                <c:pt idx="11">
                  <c:v>0.40399999999999997</c:v>
                </c:pt>
                <c:pt idx="12">
                  <c:v>0.4</c:v>
                </c:pt>
                <c:pt idx="13">
                  <c:v>0.39899999999999997</c:v>
                </c:pt>
                <c:pt idx="14">
                  <c:v>0.40600000000000003</c:v>
                </c:pt>
                <c:pt idx="15">
                  <c:v>0.40500000000000003</c:v>
                </c:pt>
                <c:pt idx="16">
                  <c:v>0.4</c:v>
                </c:pt>
                <c:pt idx="17">
                  <c:v>0.39600000000000002</c:v>
                </c:pt>
                <c:pt idx="18">
                  <c:v>0.39399999999999996</c:v>
                </c:pt>
                <c:pt idx="19">
                  <c:v>0.38700000000000001</c:v>
                </c:pt>
                <c:pt idx="20">
                  <c:v>0.40500000000000003</c:v>
                </c:pt>
                <c:pt idx="21">
                  <c:v>0.40399999999999997</c:v>
                </c:pt>
                <c:pt idx="22">
                  <c:v>0.4</c:v>
                </c:pt>
                <c:pt idx="23">
                  <c:v>0.40700000000000003</c:v>
                </c:pt>
                <c:pt idx="24">
                  <c:v>0.40500000000000003</c:v>
                </c:pt>
                <c:pt idx="25">
                  <c:v>0.40200000000000002</c:v>
                </c:pt>
                <c:pt idx="26">
                  <c:v>0.39600000000000002</c:v>
                </c:pt>
                <c:pt idx="27">
                  <c:v>0.39600000000000002</c:v>
                </c:pt>
                <c:pt idx="28">
                  <c:v>0.39200000000000002</c:v>
                </c:pt>
                <c:pt idx="29">
                  <c:v>0.379</c:v>
                </c:pt>
                <c:pt idx="30">
                  <c:v>0.39899999999999997</c:v>
                </c:pt>
                <c:pt idx="31">
                  <c:v>0.40299999999999997</c:v>
                </c:pt>
                <c:pt idx="32">
                  <c:v>0.40100000000000002</c:v>
                </c:pt>
                <c:pt idx="33">
                  <c:v>0.39</c:v>
                </c:pt>
                <c:pt idx="34">
                  <c:v>0.34</c:v>
                </c:pt>
                <c:pt idx="35">
                  <c:v>0.311</c:v>
                </c:pt>
                <c:pt idx="36">
                  <c:v>0.30199999999999999</c:v>
                </c:pt>
                <c:pt idx="37">
                  <c:v>0.27500000000000002</c:v>
                </c:pt>
                <c:pt idx="38">
                  <c:v>0.29299999999999998</c:v>
                </c:pt>
                <c:pt idx="39">
                  <c:v>0.28399999999999997</c:v>
                </c:pt>
                <c:pt idx="40">
                  <c:v>0.28300000000000003</c:v>
                </c:pt>
                <c:pt idx="41">
                  <c:v>0.39799999999999996</c:v>
                </c:pt>
                <c:pt idx="42">
                  <c:v>0.33899999999999997</c:v>
                </c:pt>
                <c:pt idx="43">
                  <c:v>0.29299999999999998</c:v>
                </c:pt>
                <c:pt idx="44">
                  <c:v>0.38</c:v>
                </c:pt>
                <c:pt idx="45">
                  <c:v>0.316</c:v>
                </c:pt>
                <c:pt idx="46">
                  <c:v>0.315</c:v>
                </c:pt>
                <c:pt idx="47">
                  <c:v>0.30499999999999999</c:v>
                </c:pt>
                <c:pt idx="48">
                  <c:v>0.29699999999999999</c:v>
                </c:pt>
                <c:pt idx="49">
                  <c:v>0.27500000000000002</c:v>
                </c:pt>
                <c:pt idx="50">
                  <c:v>0.24399999999999999</c:v>
                </c:pt>
                <c:pt idx="51">
                  <c:v>0.31900000000000001</c:v>
                </c:pt>
                <c:pt idx="52">
                  <c:v>0.28899999999999998</c:v>
                </c:pt>
                <c:pt idx="53">
                  <c:v>0.24100000000000002</c:v>
                </c:pt>
                <c:pt idx="54">
                  <c:v>0.218</c:v>
                </c:pt>
                <c:pt idx="55">
                  <c:v>0.214</c:v>
                </c:pt>
                <c:pt idx="56">
                  <c:v>0.21100000000000002</c:v>
                </c:pt>
                <c:pt idx="57">
                  <c:v>0.20399999999999999</c:v>
                </c:pt>
                <c:pt idx="58">
                  <c:v>0.20100000000000001</c:v>
                </c:pt>
                <c:pt idx="59">
                  <c:v>0.20199999999999999</c:v>
                </c:pt>
                <c:pt idx="60">
                  <c:v>0.23</c:v>
                </c:pt>
                <c:pt idx="61">
                  <c:v>0.21</c:v>
                </c:pt>
                <c:pt idx="62">
                  <c:v>0.20899999999999999</c:v>
                </c:pt>
                <c:pt idx="63">
                  <c:v>0.20699999999999999</c:v>
                </c:pt>
                <c:pt idx="64">
                  <c:v>0.20100000000000001</c:v>
                </c:pt>
                <c:pt idx="65">
                  <c:v>0.19</c:v>
                </c:pt>
                <c:pt idx="66">
                  <c:v>0.18899999999999997</c:v>
                </c:pt>
                <c:pt idx="67">
                  <c:v>0.18600000000000003</c:v>
                </c:pt>
                <c:pt idx="68">
                  <c:v>0.185</c:v>
                </c:pt>
                <c:pt idx="69">
                  <c:v>0.17899999999999999</c:v>
                </c:pt>
                <c:pt idx="70">
                  <c:v>0.222</c:v>
                </c:pt>
                <c:pt idx="71">
                  <c:v>0.20100000000000001</c:v>
                </c:pt>
                <c:pt idx="72">
                  <c:v>0.217</c:v>
                </c:pt>
                <c:pt idx="73">
                  <c:v>0.20899999999999999</c:v>
                </c:pt>
                <c:pt idx="74">
                  <c:v>0.20300000000000001</c:v>
                </c:pt>
                <c:pt idx="75">
                  <c:v>0.20100000000000001</c:v>
                </c:pt>
                <c:pt idx="76">
                  <c:v>0.20300000000000001</c:v>
                </c:pt>
                <c:pt idx="77">
                  <c:v>0.20800000000000002</c:v>
                </c:pt>
                <c:pt idx="78">
                  <c:v>0.20199999999999999</c:v>
                </c:pt>
                <c:pt idx="79">
                  <c:v>0.192</c:v>
                </c:pt>
                <c:pt idx="80">
                  <c:v>0.188</c:v>
                </c:pt>
                <c:pt idx="81">
                  <c:v>0.20499999999999999</c:v>
                </c:pt>
                <c:pt idx="82">
                  <c:v>0.29100000000000004</c:v>
                </c:pt>
                <c:pt idx="83">
                  <c:v>0.20600000000000002</c:v>
                </c:pt>
                <c:pt idx="84">
                  <c:v>0.20499999999999999</c:v>
                </c:pt>
                <c:pt idx="85">
                  <c:v>0.35499999999999998</c:v>
                </c:pt>
                <c:pt idx="86">
                  <c:v>0.252</c:v>
                </c:pt>
                <c:pt idx="87">
                  <c:v>0.33100000000000002</c:v>
                </c:pt>
                <c:pt idx="88">
                  <c:v>0.27500000000000002</c:v>
                </c:pt>
                <c:pt idx="89">
                  <c:v>0.23199999999999998</c:v>
                </c:pt>
              </c:numCache>
            </c:numRef>
          </c:xVal>
          <c:yVal>
            <c:numRef>
              <c:f>Station2053_SMAP2016_valid!$G$2:$G$99</c:f>
              <c:numCache>
                <c:formatCode>0.000</c:formatCode>
                <c:ptCount val="98"/>
                <c:pt idx="0">
                  <c:v>0.439999997616</c:v>
                </c:pt>
                <c:pt idx="1">
                  <c:v>0.39181867241899998</c:v>
                </c:pt>
                <c:pt idx="2">
                  <c:v>0.37808603048299999</c:v>
                </c:pt>
                <c:pt idx="3">
                  <c:v>0.45049488544499999</c:v>
                </c:pt>
                <c:pt idx="4">
                  <c:v>0.43414252996399999</c:v>
                </c:pt>
                <c:pt idx="5">
                  <c:v>0.397030085325</c:v>
                </c:pt>
                <c:pt idx="6">
                  <c:v>0.43253257870700001</c:v>
                </c:pt>
                <c:pt idx="7">
                  <c:v>0.45049488544499999</c:v>
                </c:pt>
                <c:pt idx="8">
                  <c:v>0.36900502443299998</c:v>
                </c:pt>
                <c:pt idx="9">
                  <c:v>0.45049488544499999</c:v>
                </c:pt>
                <c:pt idx="10">
                  <c:v>0.39878392219499997</c:v>
                </c:pt>
                <c:pt idx="11">
                  <c:v>0.45049488544499999</c:v>
                </c:pt>
                <c:pt idx="12">
                  <c:v>0.42823329567899998</c:v>
                </c:pt>
                <c:pt idx="13">
                  <c:v>0.39854702353499999</c:v>
                </c:pt>
                <c:pt idx="14">
                  <c:v>0.45049488544499999</c:v>
                </c:pt>
                <c:pt idx="15">
                  <c:v>0.45049488544499999</c:v>
                </c:pt>
                <c:pt idx="16">
                  <c:v>0.439999997616</c:v>
                </c:pt>
                <c:pt idx="17">
                  <c:v>0.439999997616</c:v>
                </c:pt>
                <c:pt idx="18">
                  <c:v>0.40904557704900002</c:v>
                </c:pt>
                <c:pt idx="19">
                  <c:v>0.410159349442</c:v>
                </c:pt>
                <c:pt idx="20">
                  <c:v>0.45049488544499999</c:v>
                </c:pt>
                <c:pt idx="21">
                  <c:v>0.45049488544499999</c:v>
                </c:pt>
                <c:pt idx="22">
                  <c:v>0.439999997616</c:v>
                </c:pt>
                <c:pt idx="23">
                  <c:v>0.45049488544499999</c:v>
                </c:pt>
                <c:pt idx="24">
                  <c:v>0.45049488544499999</c:v>
                </c:pt>
                <c:pt idx="25">
                  <c:v>0.45049488544499999</c:v>
                </c:pt>
                <c:pt idx="26">
                  <c:v>0.439999997616</c:v>
                </c:pt>
                <c:pt idx="27">
                  <c:v>0.45049488544499999</c:v>
                </c:pt>
                <c:pt idx="28">
                  <c:v>0.439999997616</c:v>
                </c:pt>
                <c:pt idx="29">
                  <c:v>0.43324038386300001</c:v>
                </c:pt>
                <c:pt idx="30">
                  <c:v>0.43808510899500003</c:v>
                </c:pt>
                <c:pt idx="31">
                  <c:v>0.45049488544499999</c:v>
                </c:pt>
                <c:pt idx="32">
                  <c:v>0.439999997616</c:v>
                </c:pt>
                <c:pt idx="33">
                  <c:v>0.439999997616</c:v>
                </c:pt>
                <c:pt idx="34">
                  <c:v>0.40176618099200001</c:v>
                </c:pt>
                <c:pt idx="35">
                  <c:v>0.34352180361700002</c:v>
                </c:pt>
                <c:pt idx="36">
                  <c:v>0.33989229798300002</c:v>
                </c:pt>
                <c:pt idx="37">
                  <c:v>0.286236822605</c:v>
                </c:pt>
                <c:pt idx="38">
                  <c:v>0.34493437409400002</c:v>
                </c:pt>
                <c:pt idx="39">
                  <c:v>0.35990160703700003</c:v>
                </c:pt>
                <c:pt idx="40">
                  <c:v>0.32688373327300002</c:v>
                </c:pt>
                <c:pt idx="41">
                  <c:v>0.41994318366099997</c:v>
                </c:pt>
                <c:pt idx="42">
                  <c:v>0.33674189448399999</c:v>
                </c:pt>
                <c:pt idx="43">
                  <c:v>0.33445709943800001</c:v>
                </c:pt>
                <c:pt idx="44">
                  <c:v>0.38805338740299999</c:v>
                </c:pt>
                <c:pt idx="45">
                  <c:v>0.34886935353300003</c:v>
                </c:pt>
                <c:pt idx="46">
                  <c:v>0.41221919655799999</c:v>
                </c:pt>
                <c:pt idx="47">
                  <c:v>0.40282166004199998</c:v>
                </c:pt>
                <c:pt idx="48">
                  <c:v>0.414457172155</c:v>
                </c:pt>
                <c:pt idx="49">
                  <c:v>0.348275512457</c:v>
                </c:pt>
                <c:pt idx="50">
                  <c:v>0.30409798026099999</c:v>
                </c:pt>
                <c:pt idx="51">
                  <c:v>0.33485880494100001</c:v>
                </c:pt>
                <c:pt idx="52">
                  <c:v>0.31718403100999998</c:v>
                </c:pt>
                <c:pt idx="53">
                  <c:v>0.27197274565700003</c:v>
                </c:pt>
                <c:pt idx="54">
                  <c:v>0.26977729797400002</c:v>
                </c:pt>
                <c:pt idx="55">
                  <c:v>0.32004240155199998</c:v>
                </c:pt>
                <c:pt idx="56">
                  <c:v>0.284690260887</c:v>
                </c:pt>
                <c:pt idx="57">
                  <c:v>0.25899365544300001</c:v>
                </c:pt>
                <c:pt idx="58">
                  <c:v>0.23592217266599999</c:v>
                </c:pt>
                <c:pt idx="59">
                  <c:v>0.23029160499599999</c:v>
                </c:pt>
                <c:pt idx="60">
                  <c:v>0.29138249158899998</c:v>
                </c:pt>
                <c:pt idx="61">
                  <c:v>0.25432032346700001</c:v>
                </c:pt>
                <c:pt idx="62">
                  <c:v>0.20544773340200001</c:v>
                </c:pt>
                <c:pt idx="63">
                  <c:v>0.233918428421</c:v>
                </c:pt>
                <c:pt idx="64">
                  <c:v>0.22803953290000001</c:v>
                </c:pt>
                <c:pt idx="65">
                  <c:v>0.204607114196</c:v>
                </c:pt>
                <c:pt idx="66">
                  <c:v>0.190637364984</c:v>
                </c:pt>
                <c:pt idx="67">
                  <c:v>0.18914034962699999</c:v>
                </c:pt>
                <c:pt idx="68">
                  <c:v>0.186306193471</c:v>
                </c:pt>
                <c:pt idx="69">
                  <c:v>0.19770313799399999</c:v>
                </c:pt>
                <c:pt idx="70">
                  <c:v>0.244764879346</c:v>
                </c:pt>
                <c:pt idx="71">
                  <c:v>0.24153450131400001</c:v>
                </c:pt>
                <c:pt idx="72">
                  <c:v>0.26806360483199998</c:v>
                </c:pt>
                <c:pt idx="73">
                  <c:v>0.234254747629</c:v>
                </c:pt>
                <c:pt idx="74">
                  <c:v>0.192589998245</c:v>
                </c:pt>
                <c:pt idx="75">
                  <c:v>0.192955985665</c:v>
                </c:pt>
                <c:pt idx="76">
                  <c:v>0.19899246096600001</c:v>
                </c:pt>
                <c:pt idx="77">
                  <c:v>0.247677892447</c:v>
                </c:pt>
                <c:pt idx="78">
                  <c:v>0.22631244361399999</c:v>
                </c:pt>
                <c:pt idx="79">
                  <c:v>0.205153822899</c:v>
                </c:pt>
                <c:pt idx="80">
                  <c:v>0.17608501017100001</c:v>
                </c:pt>
                <c:pt idx="81">
                  <c:v>0.223738968372</c:v>
                </c:pt>
                <c:pt idx="82">
                  <c:v>0.30485999584200002</c:v>
                </c:pt>
                <c:pt idx="83">
                  <c:v>0.184197500348</c:v>
                </c:pt>
                <c:pt idx="84">
                  <c:v>0.20928998291500001</c:v>
                </c:pt>
                <c:pt idx="85">
                  <c:v>0.37540742754899997</c:v>
                </c:pt>
                <c:pt idx="86">
                  <c:v>0.25604534149199998</c:v>
                </c:pt>
                <c:pt idx="87">
                  <c:v>0.32106024026899999</c:v>
                </c:pt>
                <c:pt idx="88">
                  <c:v>0.297894388437</c:v>
                </c:pt>
                <c:pt idx="89">
                  <c:v>0.22938081622100001</c:v>
                </c:pt>
              </c:numCache>
            </c:numRef>
          </c:yVal>
          <c:smooth val="0"/>
        </c:ser>
        <c:dLbls>
          <c:showLegendKey val="0"/>
          <c:showVal val="0"/>
          <c:showCatName val="0"/>
          <c:showSerName val="0"/>
          <c:showPercent val="0"/>
          <c:showBubbleSize val="0"/>
        </c:dLbls>
        <c:axId val="347383376"/>
        <c:axId val="347380632"/>
      </c:scatterChart>
      <c:valAx>
        <c:axId val="347383376"/>
        <c:scaling>
          <c:orientation val="minMax"/>
          <c:min val="0.15000000000000002"/>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347380632"/>
        <c:crosses val="autoZero"/>
        <c:crossBetween val="midCat"/>
      </c:valAx>
      <c:valAx>
        <c:axId val="347380632"/>
        <c:scaling>
          <c:orientation val="minMax"/>
          <c:min val="0.15000000000000002"/>
        </c:scaling>
        <c:delete val="0"/>
        <c:axPos val="l"/>
        <c:majorGridlines>
          <c:spPr>
            <a:ln w="9525" cap="flat" cmpd="sng" algn="ctr">
              <a:solidFill>
                <a:schemeClr val="dk1">
                  <a:lumMod val="15000"/>
                  <a:lumOff val="85000"/>
                </a:schemeClr>
              </a:solidFill>
              <a:round/>
            </a:ln>
            <a:effectLst/>
          </c:spPr>
        </c:majorGridlines>
        <c:numFmt formatCode="0.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347383376"/>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smtClean="0"/>
              <a:t>Station</a:t>
            </a:r>
            <a:r>
              <a:rPr lang="en-US" baseline="0" dirty="0" smtClean="0"/>
              <a:t> </a:t>
            </a:r>
            <a:r>
              <a:rPr lang="en-US" baseline="0" dirty="0" err="1" smtClean="0"/>
              <a:t>Bukshland</a:t>
            </a:r>
            <a:r>
              <a:rPr lang="en-US" baseline="0" dirty="0" smtClean="0"/>
              <a:t> #1 (TX)</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9.8377655350593701E-2"/>
          <c:y val="0.11209525763806708"/>
          <c:w val="0.86362468389803027"/>
          <c:h val="0.76390790187518798"/>
        </c:manualLayout>
      </c:layout>
      <c:scatterChart>
        <c:scatterStyle val="lineMarker"/>
        <c:varyColors val="0"/>
        <c:ser>
          <c:idx val="0"/>
          <c:order val="0"/>
          <c:tx>
            <c:strRef>
              <c:f>Station2006_SMAP2016_valid!$G$1</c:f>
              <c:strCache>
                <c:ptCount val="1"/>
                <c:pt idx="0">
                  <c:v>SMAP VALUE</c:v>
                </c:pt>
              </c:strCache>
            </c:strRef>
          </c:tx>
          <c:spPr>
            <a:ln w="25400" cap="flat" cmpd="sng" algn="ctr">
              <a:noFill/>
              <a:prstDash val="sysDot"/>
              <a:round/>
            </a:ln>
            <a:effectLst/>
          </c:spPr>
          <c:marker>
            <c:symbol val="circle"/>
            <c:size val="5"/>
            <c:spPr>
              <a:solidFill>
                <a:srgbClr val="0000FF">
                  <a:alpha val="85000"/>
                </a:srgbClr>
              </a:solidFill>
              <a:ln w="9525" cap="flat" cmpd="sng" algn="ctr">
                <a:solidFill>
                  <a:schemeClr val="tx1">
                    <a:alpha val="47000"/>
                  </a:schemeClr>
                </a:solidFill>
                <a:round/>
              </a:ln>
              <a:effectLst/>
            </c:spPr>
          </c:marker>
          <c:trendline>
            <c:spPr>
              <a:ln w="19050" cap="rnd">
                <a:solidFill>
                  <a:schemeClr val="accent6"/>
                </a:solidFill>
              </a:ln>
              <a:effectLst/>
            </c:spPr>
            <c:trendlineType val="linear"/>
            <c:dispRSqr val="1"/>
            <c:dispEq val="1"/>
            <c:trendlineLbl>
              <c:layout>
                <c:manualLayout>
                  <c:x val="-1.5029615162361225E-2"/>
                  <c:y val="0.27429859649024185"/>
                </c:manualLayout>
              </c:layout>
              <c:tx>
                <c:rich>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sz="1800" b="1" baseline="0" dirty="0" smtClean="0"/>
                      <a:t>R² </a:t>
                    </a:r>
                    <a:r>
                      <a:rPr lang="en-US" sz="1800" b="1" baseline="0" dirty="0"/>
                      <a:t>= 0.245</a:t>
                    </a:r>
                    <a:endParaRPr lang="en-US" sz="1800" b="1" dirty="0"/>
                  </a:p>
                </c:rich>
              </c:tx>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rendlineLbl>
          </c:trendline>
          <c:xVal>
            <c:numRef>
              <c:f>Station2006_SMAP2016_valid!$F$2:$F$96</c:f>
              <c:numCache>
                <c:formatCode>General</c:formatCode>
                <c:ptCount val="95"/>
                <c:pt idx="0">
                  <c:v>0.28399999999999997</c:v>
                </c:pt>
                <c:pt idx="1">
                  <c:v>0.27300000000000002</c:v>
                </c:pt>
                <c:pt idx="2">
                  <c:v>0.27100000000000002</c:v>
                </c:pt>
                <c:pt idx="3">
                  <c:v>0.26400000000000001</c:v>
                </c:pt>
                <c:pt idx="4">
                  <c:v>0.26100000000000001</c:v>
                </c:pt>
                <c:pt idx="5">
                  <c:v>0.26400000000000001</c:v>
                </c:pt>
                <c:pt idx="6">
                  <c:v>0.26300000000000001</c:v>
                </c:pt>
                <c:pt idx="7">
                  <c:v>0.252</c:v>
                </c:pt>
                <c:pt idx="8">
                  <c:v>0.249</c:v>
                </c:pt>
                <c:pt idx="9">
                  <c:v>0.247</c:v>
                </c:pt>
                <c:pt idx="10">
                  <c:v>0.24299999999999999</c:v>
                </c:pt>
                <c:pt idx="11">
                  <c:v>0.23600000000000002</c:v>
                </c:pt>
                <c:pt idx="12">
                  <c:v>0.23199999999999998</c:v>
                </c:pt>
                <c:pt idx="13">
                  <c:v>0.23600000000000002</c:v>
                </c:pt>
                <c:pt idx="14">
                  <c:v>0.22500000000000001</c:v>
                </c:pt>
                <c:pt idx="15">
                  <c:v>0.221</c:v>
                </c:pt>
                <c:pt idx="16">
                  <c:v>0.217</c:v>
                </c:pt>
                <c:pt idx="17">
                  <c:v>0.22</c:v>
                </c:pt>
                <c:pt idx="18">
                  <c:v>0.21199999999999999</c:v>
                </c:pt>
                <c:pt idx="19">
                  <c:v>0.20800000000000002</c:v>
                </c:pt>
                <c:pt idx="20">
                  <c:v>0.20600000000000002</c:v>
                </c:pt>
                <c:pt idx="21">
                  <c:v>0.20300000000000001</c:v>
                </c:pt>
                <c:pt idx="22">
                  <c:v>0.20499999999999999</c:v>
                </c:pt>
                <c:pt idx="23">
                  <c:v>0.22899999999999998</c:v>
                </c:pt>
                <c:pt idx="24">
                  <c:v>0.22500000000000001</c:v>
                </c:pt>
                <c:pt idx="25">
                  <c:v>0.222</c:v>
                </c:pt>
                <c:pt idx="26">
                  <c:v>0.21600000000000003</c:v>
                </c:pt>
                <c:pt idx="27">
                  <c:v>0.21199999999999999</c:v>
                </c:pt>
                <c:pt idx="28">
                  <c:v>0.20699999999999999</c:v>
                </c:pt>
                <c:pt idx="29">
                  <c:v>0.20399999999999999</c:v>
                </c:pt>
                <c:pt idx="30">
                  <c:v>0.183</c:v>
                </c:pt>
                <c:pt idx="31">
                  <c:v>0.185</c:v>
                </c:pt>
                <c:pt idx="32">
                  <c:v>0.18100000000000002</c:v>
                </c:pt>
                <c:pt idx="33">
                  <c:v>0.17300000000000001</c:v>
                </c:pt>
                <c:pt idx="34">
                  <c:v>0.17300000000000001</c:v>
                </c:pt>
                <c:pt idx="35">
                  <c:v>0.17199999999999999</c:v>
                </c:pt>
                <c:pt idx="36">
                  <c:v>0.16600000000000001</c:v>
                </c:pt>
                <c:pt idx="37">
                  <c:v>0.19500000000000001</c:v>
                </c:pt>
                <c:pt idx="38">
                  <c:v>0.19699999999999998</c:v>
                </c:pt>
                <c:pt idx="39">
                  <c:v>0.19399999999999998</c:v>
                </c:pt>
                <c:pt idx="40">
                  <c:v>0.19399999999999998</c:v>
                </c:pt>
                <c:pt idx="41">
                  <c:v>0.19</c:v>
                </c:pt>
                <c:pt idx="42">
                  <c:v>0.188</c:v>
                </c:pt>
                <c:pt idx="43">
                  <c:v>0.183</c:v>
                </c:pt>
                <c:pt idx="44">
                  <c:v>0.129</c:v>
                </c:pt>
                <c:pt idx="45">
                  <c:v>0.12300000000000001</c:v>
                </c:pt>
                <c:pt idx="46">
                  <c:v>0.129</c:v>
                </c:pt>
                <c:pt idx="47">
                  <c:v>0.128</c:v>
                </c:pt>
                <c:pt idx="48">
                  <c:v>0.127</c:v>
                </c:pt>
                <c:pt idx="49">
                  <c:v>0.16899999999999998</c:v>
                </c:pt>
                <c:pt idx="50">
                  <c:v>0.157</c:v>
                </c:pt>
                <c:pt idx="51">
                  <c:v>0.151</c:v>
                </c:pt>
                <c:pt idx="52">
                  <c:v>0.13</c:v>
                </c:pt>
                <c:pt idx="53">
                  <c:v>0.23</c:v>
                </c:pt>
                <c:pt idx="54">
                  <c:v>0.16399999999999998</c:v>
                </c:pt>
                <c:pt idx="55">
                  <c:v>0.14300000000000002</c:v>
                </c:pt>
                <c:pt idx="56">
                  <c:v>0.127</c:v>
                </c:pt>
                <c:pt idx="57">
                  <c:v>9.4E-2</c:v>
                </c:pt>
                <c:pt idx="58">
                  <c:v>6.3E-2</c:v>
                </c:pt>
                <c:pt idx="59">
                  <c:v>5.5999999999999994E-2</c:v>
                </c:pt>
                <c:pt idx="60">
                  <c:v>5.5E-2</c:v>
                </c:pt>
                <c:pt idx="61">
                  <c:v>5.7000000000000002E-2</c:v>
                </c:pt>
                <c:pt idx="62">
                  <c:v>7.0000000000000007E-2</c:v>
                </c:pt>
                <c:pt idx="63">
                  <c:v>8.5999999999999993E-2</c:v>
                </c:pt>
                <c:pt idx="64">
                  <c:v>8.3000000000000004E-2</c:v>
                </c:pt>
                <c:pt idx="65">
                  <c:v>6.7000000000000004E-2</c:v>
                </c:pt>
                <c:pt idx="66">
                  <c:v>4.9000000000000002E-2</c:v>
                </c:pt>
                <c:pt idx="67">
                  <c:v>0.126</c:v>
                </c:pt>
                <c:pt idx="68">
                  <c:v>0.14499999999999999</c:v>
                </c:pt>
                <c:pt idx="69">
                  <c:v>0.11900000000000001</c:v>
                </c:pt>
                <c:pt idx="70">
                  <c:v>8.6999999999999994E-2</c:v>
                </c:pt>
                <c:pt idx="71">
                  <c:v>8.199999999999999E-2</c:v>
                </c:pt>
                <c:pt idx="72">
                  <c:v>7.6999999999999999E-2</c:v>
                </c:pt>
                <c:pt idx="73">
                  <c:v>6.9000000000000006E-2</c:v>
                </c:pt>
                <c:pt idx="74">
                  <c:v>7.2999999999999995E-2</c:v>
                </c:pt>
                <c:pt idx="75">
                  <c:v>6.5000000000000002E-2</c:v>
                </c:pt>
                <c:pt idx="76">
                  <c:v>5.2999999999999999E-2</c:v>
                </c:pt>
                <c:pt idx="77">
                  <c:v>5.2999999999999999E-2</c:v>
                </c:pt>
                <c:pt idx="78">
                  <c:v>4.8000000000000001E-2</c:v>
                </c:pt>
                <c:pt idx="79">
                  <c:v>0.05</c:v>
                </c:pt>
                <c:pt idx="80">
                  <c:v>5.7999999999999996E-2</c:v>
                </c:pt>
                <c:pt idx="81">
                  <c:v>6.8000000000000005E-2</c:v>
                </c:pt>
                <c:pt idx="82">
                  <c:v>6.3E-2</c:v>
                </c:pt>
                <c:pt idx="83">
                  <c:v>5.0999999999999997E-2</c:v>
                </c:pt>
                <c:pt idx="84">
                  <c:v>4.7E-2</c:v>
                </c:pt>
                <c:pt idx="85">
                  <c:v>4.7E-2</c:v>
                </c:pt>
                <c:pt idx="86">
                  <c:v>4.2999999999999997E-2</c:v>
                </c:pt>
                <c:pt idx="87">
                  <c:v>4.2000000000000003E-2</c:v>
                </c:pt>
                <c:pt idx="88">
                  <c:v>0.05</c:v>
                </c:pt>
                <c:pt idx="89">
                  <c:v>4.0999999999999995E-2</c:v>
                </c:pt>
                <c:pt idx="90">
                  <c:v>4.0999999999999995E-2</c:v>
                </c:pt>
                <c:pt idx="91">
                  <c:v>3.5000000000000003E-2</c:v>
                </c:pt>
                <c:pt idx="92">
                  <c:v>4.0999999999999995E-2</c:v>
                </c:pt>
                <c:pt idx="93">
                  <c:v>3.6000000000000004E-2</c:v>
                </c:pt>
                <c:pt idx="94">
                  <c:v>3.5000000000000003E-2</c:v>
                </c:pt>
              </c:numCache>
            </c:numRef>
          </c:xVal>
          <c:yVal>
            <c:numRef>
              <c:f>Station2006_SMAP2016_valid!$G$2:$G$96</c:f>
              <c:numCache>
                <c:formatCode>0.000</c:formatCode>
                <c:ptCount val="95"/>
                <c:pt idx="0">
                  <c:v>0.16901390254500001</c:v>
                </c:pt>
                <c:pt idx="1">
                  <c:v>0.175226718187</c:v>
                </c:pt>
                <c:pt idx="2">
                  <c:v>0.138088479638</c:v>
                </c:pt>
                <c:pt idx="3">
                  <c:v>0.14215047657499999</c:v>
                </c:pt>
                <c:pt idx="4">
                  <c:v>0.15793517231900001</c:v>
                </c:pt>
                <c:pt idx="5">
                  <c:v>0.15436971187599999</c:v>
                </c:pt>
                <c:pt idx="6">
                  <c:v>0.17259056866200001</c:v>
                </c:pt>
                <c:pt idx="7">
                  <c:v>0.15451084077400001</c:v>
                </c:pt>
                <c:pt idx="8">
                  <c:v>0.16359056532399999</c:v>
                </c:pt>
                <c:pt idx="9">
                  <c:v>0.157405227423</c:v>
                </c:pt>
                <c:pt idx="10">
                  <c:v>0.14327175915199999</c:v>
                </c:pt>
                <c:pt idx="11">
                  <c:v>0.14869269728699999</c:v>
                </c:pt>
                <c:pt idx="12">
                  <c:v>0.140839979053</c:v>
                </c:pt>
                <c:pt idx="13">
                  <c:v>0.13958662748299999</c:v>
                </c:pt>
                <c:pt idx="14">
                  <c:v>0.12498345226</c:v>
                </c:pt>
                <c:pt idx="15">
                  <c:v>0.13912010192900001</c:v>
                </c:pt>
                <c:pt idx="16">
                  <c:v>0.12966240942500001</c:v>
                </c:pt>
                <c:pt idx="17">
                  <c:v>0.12544822692900001</c:v>
                </c:pt>
                <c:pt idx="18">
                  <c:v>0.117765955627</c:v>
                </c:pt>
                <c:pt idx="19">
                  <c:v>0.121964335442</c:v>
                </c:pt>
                <c:pt idx="20">
                  <c:v>0.119497902691</c:v>
                </c:pt>
                <c:pt idx="21">
                  <c:v>0.110109940171</c:v>
                </c:pt>
                <c:pt idx="22">
                  <c:v>0.10908919572799999</c:v>
                </c:pt>
                <c:pt idx="23">
                  <c:v>0.15495009720299999</c:v>
                </c:pt>
                <c:pt idx="24">
                  <c:v>0.14362113177800001</c:v>
                </c:pt>
                <c:pt idx="25">
                  <c:v>0.14190182089799999</c:v>
                </c:pt>
                <c:pt idx="26">
                  <c:v>0.12422695756</c:v>
                </c:pt>
                <c:pt idx="27">
                  <c:v>0.116815127432</c:v>
                </c:pt>
                <c:pt idx="28">
                  <c:v>0.111172012985</c:v>
                </c:pt>
                <c:pt idx="29">
                  <c:v>0.107915848494</c:v>
                </c:pt>
                <c:pt idx="30">
                  <c:v>9.0115137398199999E-2</c:v>
                </c:pt>
                <c:pt idx="31">
                  <c:v>0.10306610166999999</c:v>
                </c:pt>
                <c:pt idx="32">
                  <c:v>7.6951131224599997E-2</c:v>
                </c:pt>
                <c:pt idx="33">
                  <c:v>6.7280218005199996E-2</c:v>
                </c:pt>
                <c:pt idx="34">
                  <c:v>6.1389200389400003E-2</c:v>
                </c:pt>
                <c:pt idx="35">
                  <c:v>7.1651607751800003E-2</c:v>
                </c:pt>
                <c:pt idx="36">
                  <c:v>5.9712935239099998E-2</c:v>
                </c:pt>
                <c:pt idx="37">
                  <c:v>0.163053795695</c:v>
                </c:pt>
                <c:pt idx="38">
                  <c:v>0.14167131483600001</c:v>
                </c:pt>
                <c:pt idx="39">
                  <c:v>0.12828725576399999</c:v>
                </c:pt>
                <c:pt idx="40">
                  <c:v>9.2316158115899993E-2</c:v>
                </c:pt>
                <c:pt idx="41">
                  <c:v>7.4589557945700005E-2</c:v>
                </c:pt>
                <c:pt idx="42">
                  <c:v>8.3696350455299995E-2</c:v>
                </c:pt>
                <c:pt idx="43">
                  <c:v>6.4019940793499999E-2</c:v>
                </c:pt>
                <c:pt idx="44">
                  <c:v>0.100438073277</c:v>
                </c:pt>
                <c:pt idx="45">
                  <c:v>7.7678501605999997E-2</c:v>
                </c:pt>
                <c:pt idx="46">
                  <c:v>7.7561214566200007E-2</c:v>
                </c:pt>
                <c:pt idx="47">
                  <c:v>0.116490855813</c:v>
                </c:pt>
                <c:pt idx="48">
                  <c:v>0.21251529455199999</c:v>
                </c:pt>
                <c:pt idx="49">
                  <c:v>0.154756709933</c:v>
                </c:pt>
                <c:pt idx="50">
                  <c:v>0.14198218286</c:v>
                </c:pt>
                <c:pt idx="51">
                  <c:v>0.11225690692699999</c:v>
                </c:pt>
                <c:pt idx="52">
                  <c:v>8.6430266499500003E-2</c:v>
                </c:pt>
                <c:pt idx="53">
                  <c:v>0.31373205781000002</c:v>
                </c:pt>
                <c:pt idx="54">
                  <c:v>0.143081188202</c:v>
                </c:pt>
                <c:pt idx="55">
                  <c:v>0.11690883338499999</c:v>
                </c:pt>
                <c:pt idx="56">
                  <c:v>0.106614097953</c:v>
                </c:pt>
                <c:pt idx="57">
                  <c:v>7.7712252736099996E-2</c:v>
                </c:pt>
                <c:pt idx="58">
                  <c:v>0.122970961034</c:v>
                </c:pt>
                <c:pt idx="59">
                  <c:v>8.9246802032E-2</c:v>
                </c:pt>
                <c:pt idx="60">
                  <c:v>0.14293885231</c:v>
                </c:pt>
                <c:pt idx="61">
                  <c:v>0.15535391867199999</c:v>
                </c:pt>
                <c:pt idx="62">
                  <c:v>0.113208882511</c:v>
                </c:pt>
                <c:pt idx="63">
                  <c:v>7.9052798450000003E-2</c:v>
                </c:pt>
                <c:pt idx="64">
                  <c:v>5.9427626430999997E-2</c:v>
                </c:pt>
                <c:pt idx="65">
                  <c:v>5.5789981037400002E-2</c:v>
                </c:pt>
                <c:pt idx="66">
                  <c:v>5.5260982364400003E-2</c:v>
                </c:pt>
                <c:pt idx="67">
                  <c:v>0.189705044031</c:v>
                </c:pt>
                <c:pt idx="68">
                  <c:v>0.17100118100600001</c:v>
                </c:pt>
                <c:pt idx="69">
                  <c:v>0.157205730677</c:v>
                </c:pt>
                <c:pt idx="70">
                  <c:v>8.2367934286599997E-2</c:v>
                </c:pt>
                <c:pt idx="71">
                  <c:v>0.12673477828499999</c:v>
                </c:pt>
                <c:pt idx="72">
                  <c:v>0.111670129001</c:v>
                </c:pt>
                <c:pt idx="73">
                  <c:v>0.20385576784600001</c:v>
                </c:pt>
                <c:pt idx="74">
                  <c:v>0.117801100016</c:v>
                </c:pt>
                <c:pt idx="75">
                  <c:v>6.6998399794099994E-2</c:v>
                </c:pt>
                <c:pt idx="76">
                  <c:v>5.71919716895E-2</c:v>
                </c:pt>
                <c:pt idx="77">
                  <c:v>9.8058447241800004E-2</c:v>
                </c:pt>
                <c:pt idx="78">
                  <c:v>7.6291687786600004E-2</c:v>
                </c:pt>
                <c:pt idx="79">
                  <c:v>8.1096038222299993E-2</c:v>
                </c:pt>
                <c:pt idx="80">
                  <c:v>0.15242406725900001</c:v>
                </c:pt>
                <c:pt idx="81">
                  <c:v>0.112234130502</c:v>
                </c:pt>
                <c:pt idx="82">
                  <c:v>0.12513469159599999</c:v>
                </c:pt>
                <c:pt idx="83">
                  <c:v>6.4994484186200005E-2</c:v>
                </c:pt>
                <c:pt idx="84">
                  <c:v>6.7024752497699999E-2</c:v>
                </c:pt>
                <c:pt idx="85">
                  <c:v>6.5721943974499999E-2</c:v>
                </c:pt>
                <c:pt idx="86">
                  <c:v>5.3426515310999997E-2</c:v>
                </c:pt>
                <c:pt idx="87">
                  <c:v>0.13341353833700001</c:v>
                </c:pt>
                <c:pt idx="88">
                  <c:v>8.1000000000000003E-2</c:v>
                </c:pt>
                <c:pt idx="89">
                  <c:v>6.7000000000000004E-2</c:v>
                </c:pt>
                <c:pt idx="90">
                  <c:v>5.8000000000000003E-2</c:v>
                </c:pt>
                <c:pt idx="91">
                  <c:v>5.8000000000000003E-2</c:v>
                </c:pt>
                <c:pt idx="92">
                  <c:v>5.8000000000000003E-2</c:v>
                </c:pt>
                <c:pt idx="93">
                  <c:v>4.3999999999999997E-2</c:v>
                </c:pt>
                <c:pt idx="94">
                  <c:v>0.10100000000000001</c:v>
                </c:pt>
              </c:numCache>
            </c:numRef>
          </c:yVal>
          <c:smooth val="0"/>
        </c:ser>
        <c:dLbls>
          <c:showLegendKey val="0"/>
          <c:showVal val="0"/>
          <c:showCatName val="0"/>
          <c:showSerName val="0"/>
          <c:showPercent val="0"/>
          <c:showBubbleSize val="0"/>
        </c:dLbls>
        <c:axId val="347382592"/>
        <c:axId val="347384160"/>
      </c:scatterChart>
      <c:valAx>
        <c:axId val="347382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347384160"/>
        <c:crosses val="autoZero"/>
        <c:crossBetween val="midCat"/>
      </c:valAx>
      <c:valAx>
        <c:axId val="347384160"/>
        <c:scaling>
          <c:orientation val="minMax"/>
        </c:scaling>
        <c:delete val="0"/>
        <c:axPos val="l"/>
        <c:majorGridlines>
          <c:spPr>
            <a:ln w="9525" cap="flat" cmpd="sng" algn="ctr">
              <a:solidFill>
                <a:schemeClr val="dk1">
                  <a:lumMod val="15000"/>
                  <a:lumOff val="85000"/>
                </a:schemeClr>
              </a:solidFill>
              <a:round/>
            </a:ln>
            <a:effectLst/>
          </c:spPr>
        </c:majorGridlines>
        <c:numFmt formatCode="0.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crossAx val="34738259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spc="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1">
                    <a:lumMod val="50000"/>
                    <a:lumOff val="50000"/>
                  </a:schemeClr>
                </a:solidFill>
              </a:rPr>
              <a:t>SMAP</a:t>
            </a:r>
            <a:r>
              <a:rPr lang="en-US" sz="2000" b="1" baseline="0" dirty="0">
                <a:solidFill>
                  <a:schemeClr val="tx1">
                    <a:lumMod val="50000"/>
                    <a:lumOff val="50000"/>
                  </a:schemeClr>
                </a:solidFill>
              </a:rPr>
              <a:t>/SCAN Time Plot </a:t>
            </a:r>
            <a:r>
              <a:rPr lang="en-US" sz="2000" b="1" baseline="0" dirty="0" smtClean="0">
                <a:solidFill>
                  <a:schemeClr val="tx1">
                    <a:lumMod val="50000"/>
                    <a:lumOff val="50000"/>
                  </a:schemeClr>
                </a:solidFill>
              </a:rPr>
              <a:t>Comparison</a:t>
            </a:r>
            <a:endParaRPr lang="en-US" sz="2000" b="1" baseline="0" dirty="0">
              <a:solidFill>
                <a:schemeClr val="tx1">
                  <a:lumMod val="50000"/>
                  <a:lumOff val="50000"/>
                </a:schemeClr>
              </a:solidFill>
            </a:endParaRPr>
          </a:p>
        </c:rich>
      </c:tx>
      <c:layout>
        <c:manualLayout>
          <c:xMode val="edge"/>
          <c:yMode val="edge"/>
          <c:x val="0.20047356379917747"/>
          <c:y val="2.08730538516939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'[Copy of 2016SMAP_SCANstation2006_filtered_krcomment.xlsx]Station2006_SMAP2016_valid'!$D$1</c:f>
              <c:strCache>
                <c:ptCount val="1"/>
                <c:pt idx="0">
                  <c:v>SMAP 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'[Copy of 2016SMAP_SCANstation2006_filtered_krcomment.xlsx]Station2006_SMAP2016_valid'!$A$2:$A$89</c:f>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f>'[Copy of 2016SMAP_SCANstation2006_filtered_krcomment.xlsx]Station2006_SMAP2016_valid'!$D$2:$D$89</c:f>
              <c:numCache>
                <c:formatCode>0.00000000000</c:formatCode>
                <c:ptCount val="88"/>
                <c:pt idx="0">
                  <c:v>0.16901390254500001</c:v>
                </c:pt>
                <c:pt idx="1">
                  <c:v>0.175226718187</c:v>
                </c:pt>
                <c:pt idx="2">
                  <c:v>0.138088479638</c:v>
                </c:pt>
                <c:pt idx="3">
                  <c:v>0.14215047657499999</c:v>
                </c:pt>
                <c:pt idx="4">
                  <c:v>0.15793517231900001</c:v>
                </c:pt>
                <c:pt idx="5">
                  <c:v>0.15436971187599999</c:v>
                </c:pt>
                <c:pt idx="6">
                  <c:v>0.17259056866200001</c:v>
                </c:pt>
                <c:pt idx="7">
                  <c:v>0.15451084077400001</c:v>
                </c:pt>
                <c:pt idx="8">
                  <c:v>0.16359056532399999</c:v>
                </c:pt>
                <c:pt idx="9">
                  <c:v>0.157405227423</c:v>
                </c:pt>
                <c:pt idx="10">
                  <c:v>0.14327175915199999</c:v>
                </c:pt>
                <c:pt idx="11">
                  <c:v>0.14869269728699999</c:v>
                </c:pt>
                <c:pt idx="12">
                  <c:v>0.140839979053</c:v>
                </c:pt>
                <c:pt idx="13">
                  <c:v>0.13958662748299999</c:v>
                </c:pt>
                <c:pt idx="14">
                  <c:v>0.12498345226</c:v>
                </c:pt>
                <c:pt idx="15">
                  <c:v>0.13912010192900001</c:v>
                </c:pt>
                <c:pt idx="16">
                  <c:v>0.12966240942500001</c:v>
                </c:pt>
                <c:pt idx="17">
                  <c:v>0.12544822692900001</c:v>
                </c:pt>
                <c:pt idx="18">
                  <c:v>0.117765955627</c:v>
                </c:pt>
                <c:pt idx="19">
                  <c:v>0.121964335442</c:v>
                </c:pt>
                <c:pt idx="20">
                  <c:v>0.119497902691</c:v>
                </c:pt>
                <c:pt idx="21">
                  <c:v>0.110109940171</c:v>
                </c:pt>
                <c:pt idx="22">
                  <c:v>0.10908919572799999</c:v>
                </c:pt>
                <c:pt idx="23">
                  <c:v>0.15495009720299999</c:v>
                </c:pt>
                <c:pt idx="24">
                  <c:v>0.14362113177800001</c:v>
                </c:pt>
                <c:pt idx="25">
                  <c:v>0.14190182089799999</c:v>
                </c:pt>
                <c:pt idx="26">
                  <c:v>0.12422695756</c:v>
                </c:pt>
                <c:pt idx="27">
                  <c:v>0.116815127432</c:v>
                </c:pt>
                <c:pt idx="28">
                  <c:v>0.111172012985</c:v>
                </c:pt>
                <c:pt idx="29">
                  <c:v>0.107915848494</c:v>
                </c:pt>
                <c:pt idx="30">
                  <c:v>9.0115137398199999E-2</c:v>
                </c:pt>
                <c:pt idx="31">
                  <c:v>0.10306610166999999</c:v>
                </c:pt>
                <c:pt idx="32">
                  <c:v>7.6951131224599997E-2</c:v>
                </c:pt>
                <c:pt idx="33">
                  <c:v>6.7280218005199996E-2</c:v>
                </c:pt>
                <c:pt idx="34">
                  <c:v>6.1389200389400003E-2</c:v>
                </c:pt>
                <c:pt idx="35">
                  <c:v>7.1651607751800003E-2</c:v>
                </c:pt>
                <c:pt idx="36">
                  <c:v>5.9712935239099998E-2</c:v>
                </c:pt>
                <c:pt idx="37">
                  <c:v>0.163053795695</c:v>
                </c:pt>
                <c:pt idx="38">
                  <c:v>0.14167131483600001</c:v>
                </c:pt>
                <c:pt idx="39">
                  <c:v>0.12828725576399999</c:v>
                </c:pt>
                <c:pt idx="40">
                  <c:v>9.2316158115899993E-2</c:v>
                </c:pt>
                <c:pt idx="41">
                  <c:v>7.4589557945700005E-2</c:v>
                </c:pt>
                <c:pt idx="42">
                  <c:v>8.3696350455299995E-2</c:v>
                </c:pt>
                <c:pt idx="43">
                  <c:v>6.4019940793499999E-2</c:v>
                </c:pt>
                <c:pt idx="44">
                  <c:v>0.100438073277</c:v>
                </c:pt>
                <c:pt idx="45">
                  <c:v>7.7678501605999997E-2</c:v>
                </c:pt>
                <c:pt idx="46">
                  <c:v>7.7561214566200007E-2</c:v>
                </c:pt>
                <c:pt idx="47">
                  <c:v>0.116490855813</c:v>
                </c:pt>
                <c:pt idx="48">
                  <c:v>0.21251529455199999</c:v>
                </c:pt>
                <c:pt idx="49">
                  <c:v>0.154756709933</c:v>
                </c:pt>
                <c:pt idx="50">
                  <c:v>0.14198218286</c:v>
                </c:pt>
                <c:pt idx="51">
                  <c:v>0.11225690692699999</c:v>
                </c:pt>
                <c:pt idx="52">
                  <c:v>8.6430266499500003E-2</c:v>
                </c:pt>
                <c:pt idx="53">
                  <c:v>0.31373205781000002</c:v>
                </c:pt>
                <c:pt idx="54">
                  <c:v>0.143081188202</c:v>
                </c:pt>
                <c:pt idx="55">
                  <c:v>0.11690883338499999</c:v>
                </c:pt>
                <c:pt idx="56">
                  <c:v>0.106614097953</c:v>
                </c:pt>
                <c:pt idx="57">
                  <c:v>7.7712252736099996E-2</c:v>
                </c:pt>
                <c:pt idx="58">
                  <c:v>0.122970961034</c:v>
                </c:pt>
                <c:pt idx="59">
                  <c:v>8.9246802032E-2</c:v>
                </c:pt>
                <c:pt idx="60">
                  <c:v>0.14293885231</c:v>
                </c:pt>
                <c:pt idx="61">
                  <c:v>0.15535391867199999</c:v>
                </c:pt>
                <c:pt idx="62">
                  <c:v>0.113208882511</c:v>
                </c:pt>
                <c:pt idx="63">
                  <c:v>7.9052798450000003E-2</c:v>
                </c:pt>
                <c:pt idx="64">
                  <c:v>5.9427626430999997E-2</c:v>
                </c:pt>
                <c:pt idx="65">
                  <c:v>5.5789981037400002E-2</c:v>
                </c:pt>
                <c:pt idx="66">
                  <c:v>5.5260982364400003E-2</c:v>
                </c:pt>
                <c:pt idx="67">
                  <c:v>0.189705044031</c:v>
                </c:pt>
                <c:pt idx="68">
                  <c:v>0.17100118100600001</c:v>
                </c:pt>
                <c:pt idx="69">
                  <c:v>0.157205730677</c:v>
                </c:pt>
                <c:pt idx="70">
                  <c:v>8.2367934286599997E-2</c:v>
                </c:pt>
                <c:pt idx="71">
                  <c:v>0.12673477828499999</c:v>
                </c:pt>
                <c:pt idx="72">
                  <c:v>0.111670129001</c:v>
                </c:pt>
                <c:pt idx="73">
                  <c:v>0.20385576784600001</c:v>
                </c:pt>
                <c:pt idx="74">
                  <c:v>0.117801100016</c:v>
                </c:pt>
                <c:pt idx="75">
                  <c:v>6.6998399794099994E-2</c:v>
                </c:pt>
                <c:pt idx="76">
                  <c:v>5.71919716895E-2</c:v>
                </c:pt>
                <c:pt idx="77">
                  <c:v>9.8058447241800004E-2</c:v>
                </c:pt>
                <c:pt idx="78">
                  <c:v>7.6291687786600004E-2</c:v>
                </c:pt>
                <c:pt idx="79">
                  <c:v>8.1096038222299993E-2</c:v>
                </c:pt>
                <c:pt idx="80">
                  <c:v>0.15242406725900001</c:v>
                </c:pt>
                <c:pt idx="81">
                  <c:v>0.112234130502</c:v>
                </c:pt>
                <c:pt idx="82">
                  <c:v>0.12513469159599999</c:v>
                </c:pt>
                <c:pt idx="83">
                  <c:v>6.4994484186200005E-2</c:v>
                </c:pt>
                <c:pt idx="84">
                  <c:v>6.7024752497699999E-2</c:v>
                </c:pt>
                <c:pt idx="85">
                  <c:v>6.5721943974499999E-2</c:v>
                </c:pt>
                <c:pt idx="86">
                  <c:v>5.3426515310999997E-2</c:v>
                </c:pt>
                <c:pt idx="87">
                  <c:v>0.13341353833700001</c:v>
                </c:pt>
              </c:numCache>
            </c:numRef>
          </c:val>
          <c:smooth val="0"/>
        </c:ser>
        <c:ser>
          <c:idx val="2"/>
          <c:order val="2"/>
          <c:tx>
            <c:strRef>
              <c:f>'[Copy of 2016SMAP_SCANstation2006_filtered_krcomment.xlsx]Station2006_SMAP2016_valid'!$F$1</c:f>
              <c:strCache>
                <c:ptCount val="1"/>
                <c:pt idx="0">
                  <c:v>SCAN VALUE</c:v>
                </c:pt>
              </c:strCache>
            </c:strRef>
          </c:tx>
          <c:spPr>
            <a:ln w="28575" cap="rnd">
              <a:solidFill>
                <a:schemeClr val="accent6"/>
              </a:solidFill>
              <a:round/>
            </a:ln>
            <a:effectLst/>
          </c:spPr>
          <c:marker>
            <c:symbol val="circle"/>
            <c:size val="5"/>
            <c:spPr>
              <a:solidFill>
                <a:schemeClr val="accent3"/>
              </a:solidFill>
              <a:ln w="9525">
                <a:solidFill>
                  <a:schemeClr val="accent6"/>
                </a:solidFill>
              </a:ln>
              <a:effectLst/>
            </c:spPr>
          </c:marker>
          <c:cat>
            <c:numRef>
              <c:f>'[Copy of 2016SMAP_SCANstation2006_filtered_krcomment.xlsx]Station2006_SMAP2016_valid'!$A$2:$A$89</c:f>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f>'[Copy of 2016SMAP_SCANstation2006_filtered_krcomment.xlsx]Station2006_SMAP2016_valid'!$F$2:$F$89</c:f>
              <c:numCache>
                <c:formatCode>General</c:formatCode>
                <c:ptCount val="88"/>
                <c:pt idx="0">
                  <c:v>0.28399999999999997</c:v>
                </c:pt>
                <c:pt idx="1">
                  <c:v>0.27300000000000002</c:v>
                </c:pt>
                <c:pt idx="2">
                  <c:v>0.27100000000000002</c:v>
                </c:pt>
                <c:pt idx="3">
                  <c:v>0.26400000000000001</c:v>
                </c:pt>
                <c:pt idx="4">
                  <c:v>0.26100000000000001</c:v>
                </c:pt>
                <c:pt idx="5">
                  <c:v>0.26400000000000001</c:v>
                </c:pt>
                <c:pt idx="6">
                  <c:v>0.26300000000000001</c:v>
                </c:pt>
                <c:pt idx="7">
                  <c:v>0.252</c:v>
                </c:pt>
                <c:pt idx="8">
                  <c:v>0.249</c:v>
                </c:pt>
                <c:pt idx="9">
                  <c:v>0.247</c:v>
                </c:pt>
                <c:pt idx="10">
                  <c:v>0.24299999999999999</c:v>
                </c:pt>
                <c:pt idx="11">
                  <c:v>0.23600000000000002</c:v>
                </c:pt>
                <c:pt idx="12">
                  <c:v>0.23199999999999998</c:v>
                </c:pt>
                <c:pt idx="13">
                  <c:v>0.23600000000000002</c:v>
                </c:pt>
                <c:pt idx="14">
                  <c:v>0.22500000000000001</c:v>
                </c:pt>
                <c:pt idx="15">
                  <c:v>0.221</c:v>
                </c:pt>
                <c:pt idx="16">
                  <c:v>0.217</c:v>
                </c:pt>
                <c:pt idx="17">
                  <c:v>0.22</c:v>
                </c:pt>
                <c:pt idx="18">
                  <c:v>0.21199999999999999</c:v>
                </c:pt>
                <c:pt idx="19">
                  <c:v>0.20800000000000002</c:v>
                </c:pt>
                <c:pt idx="20">
                  <c:v>0.20600000000000002</c:v>
                </c:pt>
                <c:pt idx="21">
                  <c:v>0.20300000000000001</c:v>
                </c:pt>
                <c:pt idx="22">
                  <c:v>0.20499999999999999</c:v>
                </c:pt>
                <c:pt idx="23">
                  <c:v>0.22899999999999998</c:v>
                </c:pt>
                <c:pt idx="24">
                  <c:v>0.22500000000000001</c:v>
                </c:pt>
                <c:pt idx="25">
                  <c:v>0.222</c:v>
                </c:pt>
                <c:pt idx="26">
                  <c:v>0.21600000000000003</c:v>
                </c:pt>
                <c:pt idx="27">
                  <c:v>0.21199999999999999</c:v>
                </c:pt>
                <c:pt idx="28">
                  <c:v>0.20699999999999999</c:v>
                </c:pt>
                <c:pt idx="29">
                  <c:v>0.20399999999999999</c:v>
                </c:pt>
                <c:pt idx="30">
                  <c:v>0.183</c:v>
                </c:pt>
                <c:pt idx="31">
                  <c:v>0.185</c:v>
                </c:pt>
                <c:pt idx="32">
                  <c:v>0.18100000000000002</c:v>
                </c:pt>
                <c:pt idx="33">
                  <c:v>0.17300000000000001</c:v>
                </c:pt>
                <c:pt idx="34">
                  <c:v>0.17300000000000001</c:v>
                </c:pt>
                <c:pt idx="35">
                  <c:v>0.17199999999999999</c:v>
                </c:pt>
                <c:pt idx="36">
                  <c:v>0.16600000000000001</c:v>
                </c:pt>
                <c:pt idx="37">
                  <c:v>0.19500000000000001</c:v>
                </c:pt>
                <c:pt idx="38">
                  <c:v>0.19699999999999998</c:v>
                </c:pt>
                <c:pt idx="39">
                  <c:v>0.19399999999999998</c:v>
                </c:pt>
                <c:pt idx="40">
                  <c:v>0.19399999999999998</c:v>
                </c:pt>
                <c:pt idx="41">
                  <c:v>0.19</c:v>
                </c:pt>
                <c:pt idx="42">
                  <c:v>0.188</c:v>
                </c:pt>
                <c:pt idx="43">
                  <c:v>0.183</c:v>
                </c:pt>
                <c:pt idx="44">
                  <c:v>0.129</c:v>
                </c:pt>
                <c:pt idx="45">
                  <c:v>0.12300000000000001</c:v>
                </c:pt>
                <c:pt idx="46">
                  <c:v>0.129</c:v>
                </c:pt>
                <c:pt idx="47">
                  <c:v>0.128</c:v>
                </c:pt>
                <c:pt idx="48">
                  <c:v>0.127</c:v>
                </c:pt>
                <c:pt idx="49">
                  <c:v>0.16899999999999998</c:v>
                </c:pt>
                <c:pt idx="50">
                  <c:v>0.157</c:v>
                </c:pt>
                <c:pt idx="51">
                  <c:v>0.151</c:v>
                </c:pt>
                <c:pt idx="52">
                  <c:v>0.13</c:v>
                </c:pt>
                <c:pt idx="53">
                  <c:v>0.23</c:v>
                </c:pt>
                <c:pt idx="54">
                  <c:v>0.16399999999999998</c:v>
                </c:pt>
                <c:pt idx="55">
                  <c:v>0.14300000000000002</c:v>
                </c:pt>
                <c:pt idx="56">
                  <c:v>0.127</c:v>
                </c:pt>
                <c:pt idx="57">
                  <c:v>9.4E-2</c:v>
                </c:pt>
                <c:pt idx="58">
                  <c:v>6.3E-2</c:v>
                </c:pt>
                <c:pt idx="59">
                  <c:v>5.5999999999999994E-2</c:v>
                </c:pt>
                <c:pt idx="60">
                  <c:v>5.5E-2</c:v>
                </c:pt>
                <c:pt idx="61">
                  <c:v>5.7000000000000002E-2</c:v>
                </c:pt>
                <c:pt idx="62">
                  <c:v>7.0000000000000007E-2</c:v>
                </c:pt>
                <c:pt idx="63">
                  <c:v>8.5999999999999993E-2</c:v>
                </c:pt>
                <c:pt idx="64">
                  <c:v>8.3000000000000004E-2</c:v>
                </c:pt>
                <c:pt idx="65">
                  <c:v>6.7000000000000004E-2</c:v>
                </c:pt>
                <c:pt idx="66">
                  <c:v>4.9000000000000002E-2</c:v>
                </c:pt>
                <c:pt idx="67">
                  <c:v>0.126</c:v>
                </c:pt>
                <c:pt idx="68">
                  <c:v>0.14499999999999999</c:v>
                </c:pt>
                <c:pt idx="69">
                  <c:v>0.11900000000000001</c:v>
                </c:pt>
                <c:pt idx="70">
                  <c:v>8.6999999999999994E-2</c:v>
                </c:pt>
                <c:pt idx="71">
                  <c:v>8.199999999999999E-2</c:v>
                </c:pt>
                <c:pt idx="72">
                  <c:v>7.6999999999999999E-2</c:v>
                </c:pt>
                <c:pt idx="73">
                  <c:v>6.9000000000000006E-2</c:v>
                </c:pt>
                <c:pt idx="74">
                  <c:v>7.2999999999999995E-2</c:v>
                </c:pt>
                <c:pt idx="75">
                  <c:v>6.5000000000000002E-2</c:v>
                </c:pt>
                <c:pt idx="76">
                  <c:v>5.2999999999999999E-2</c:v>
                </c:pt>
                <c:pt idx="77">
                  <c:v>5.2999999999999999E-2</c:v>
                </c:pt>
                <c:pt idx="78">
                  <c:v>4.8000000000000001E-2</c:v>
                </c:pt>
                <c:pt idx="79">
                  <c:v>0.05</c:v>
                </c:pt>
                <c:pt idx="80">
                  <c:v>5.7999999999999996E-2</c:v>
                </c:pt>
                <c:pt idx="81">
                  <c:v>6.8000000000000005E-2</c:v>
                </c:pt>
                <c:pt idx="82">
                  <c:v>6.3E-2</c:v>
                </c:pt>
                <c:pt idx="83">
                  <c:v>5.0999999999999997E-2</c:v>
                </c:pt>
                <c:pt idx="84">
                  <c:v>4.7E-2</c:v>
                </c:pt>
                <c:pt idx="85">
                  <c:v>4.7E-2</c:v>
                </c:pt>
                <c:pt idx="86">
                  <c:v>4.2999999999999997E-2</c:v>
                </c:pt>
                <c:pt idx="87">
                  <c:v>4.2000000000000003E-2</c:v>
                </c:pt>
              </c:numCache>
            </c:numRef>
          </c:val>
          <c:smooth val="0"/>
        </c:ser>
        <c:dLbls>
          <c:showLegendKey val="0"/>
          <c:showVal val="0"/>
          <c:showCatName val="0"/>
          <c:showSerName val="0"/>
          <c:showPercent val="0"/>
          <c:showBubbleSize val="0"/>
        </c:dLbls>
        <c:marker val="1"/>
        <c:smooth val="0"/>
        <c:axId val="347380240"/>
        <c:axId val="347384552"/>
        <c:extLst>
          <c:ext xmlns:c15="http://schemas.microsoft.com/office/drawing/2012/chart" uri="{02D57815-91ED-43cb-92C2-25804820EDAC}">
            <c15:filteredLineSeries>
              <c15:ser>
                <c:idx val="1"/>
                <c:order val="1"/>
                <c:tx>
                  <c:strRef>
                    <c:extLst>
                      <c:ext uri="{02D57815-91ED-43cb-92C2-25804820EDAC}">
                        <c15:formulaRef>
                          <c15:sqref>'[Copy of 2016SMAP_SCANstation2006_filtered_krcomment.xlsx]Station2006_SMAP2016_valid'!$E$1</c15:sqref>
                        </c15:formulaRef>
                      </c:ext>
                    </c:extLst>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'[Copy of 2016SMAP_SCANstation2006_filtered_krcomment.xlsx]Station2006_SMAP2016_valid'!$A$2:$A$89</c15:sqref>
                        </c15:formulaRef>
                      </c:ext>
                    </c:extLst>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extLst>
                      <c:ext uri="{02D57815-91ED-43cb-92C2-25804820EDAC}">
                        <c15:formulaRef>
                          <c15:sqref>'[Copy of 2016SMAP_SCANstation2006_filtered_krcomment.xlsx]Station2006_SMAP2016_valid'!$E$2:$E$89</c15:sqref>
                        </c15:formulaRef>
                      </c:ext>
                    </c:extLst>
                    <c:numCache>
                      <c:formatCode>General</c:formatCode>
                      <c:ptCount val="88"/>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'[Copy of 2016SMAP_SCANstation2006_filtered_krcomment.xlsx]Station2006_SMAP2016_valid'!$G$1</c15:sqref>
                        </c15:formulaRef>
                      </c:ext>
                    </c:extLst>
                    <c:strCache>
                      <c:ptCount val="1"/>
                      <c:pt idx="0">
                        <c:v>SMAP VALUE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'[Copy of 2016SMAP_SCANstation2006_filtered_krcomment.xlsx]Station2006_SMAP2016_valid'!$A$2:$A$89</c15:sqref>
                        </c15:formulaRef>
                      </c:ext>
                    </c:extLst>
                    <c:numCache>
                      <c:formatCode>m/d/yyyy</c:formatCode>
                      <c:ptCount val="88"/>
                      <c:pt idx="0">
                        <c:v>42375</c:v>
                      </c:pt>
                      <c:pt idx="1">
                        <c:v>42377</c:v>
                      </c:pt>
                      <c:pt idx="2">
                        <c:v>42380</c:v>
                      </c:pt>
                      <c:pt idx="3">
                        <c:v>42383</c:v>
                      </c:pt>
                      <c:pt idx="4">
                        <c:v>42385</c:v>
                      </c:pt>
                      <c:pt idx="5">
                        <c:v>42386</c:v>
                      </c:pt>
                      <c:pt idx="6">
                        <c:v>42388</c:v>
                      </c:pt>
                      <c:pt idx="7">
                        <c:v>42391</c:v>
                      </c:pt>
                      <c:pt idx="8">
                        <c:v>42393</c:v>
                      </c:pt>
                      <c:pt idx="9">
                        <c:v>42394</c:v>
                      </c:pt>
                      <c:pt idx="10">
                        <c:v>42396</c:v>
                      </c:pt>
                      <c:pt idx="11">
                        <c:v>42399</c:v>
                      </c:pt>
                      <c:pt idx="12">
                        <c:v>42401</c:v>
                      </c:pt>
                      <c:pt idx="13">
                        <c:v>42402</c:v>
                      </c:pt>
                      <c:pt idx="14">
                        <c:v>42404</c:v>
                      </c:pt>
                      <c:pt idx="15">
                        <c:v>42407</c:v>
                      </c:pt>
                      <c:pt idx="16">
                        <c:v>42409</c:v>
                      </c:pt>
                      <c:pt idx="17">
                        <c:v>42410</c:v>
                      </c:pt>
                      <c:pt idx="18">
                        <c:v>42412</c:v>
                      </c:pt>
                      <c:pt idx="19">
                        <c:v>42415</c:v>
                      </c:pt>
                      <c:pt idx="20">
                        <c:v>42417</c:v>
                      </c:pt>
                      <c:pt idx="21">
                        <c:v>42418</c:v>
                      </c:pt>
                      <c:pt idx="22">
                        <c:v>42420</c:v>
                      </c:pt>
                      <c:pt idx="23">
                        <c:v>42425</c:v>
                      </c:pt>
                      <c:pt idx="24">
                        <c:v>42426</c:v>
                      </c:pt>
                      <c:pt idx="25">
                        <c:v>42428</c:v>
                      </c:pt>
                      <c:pt idx="26">
                        <c:v>42431</c:v>
                      </c:pt>
                      <c:pt idx="27">
                        <c:v>42433</c:v>
                      </c:pt>
                      <c:pt idx="28">
                        <c:v>42434</c:v>
                      </c:pt>
                      <c:pt idx="29">
                        <c:v>42436</c:v>
                      </c:pt>
                      <c:pt idx="30">
                        <c:v>42439</c:v>
                      </c:pt>
                      <c:pt idx="31">
                        <c:v>42444</c:v>
                      </c:pt>
                      <c:pt idx="32">
                        <c:v>42447</c:v>
                      </c:pt>
                      <c:pt idx="33">
                        <c:v>42449</c:v>
                      </c:pt>
                      <c:pt idx="34">
                        <c:v>42450</c:v>
                      </c:pt>
                      <c:pt idx="35">
                        <c:v>42452</c:v>
                      </c:pt>
                      <c:pt idx="36">
                        <c:v>42455</c:v>
                      </c:pt>
                      <c:pt idx="37">
                        <c:v>42457</c:v>
                      </c:pt>
                      <c:pt idx="38">
                        <c:v>42458</c:v>
                      </c:pt>
                      <c:pt idx="39">
                        <c:v>42460</c:v>
                      </c:pt>
                      <c:pt idx="40">
                        <c:v>42463</c:v>
                      </c:pt>
                      <c:pt idx="41">
                        <c:v>42465</c:v>
                      </c:pt>
                      <c:pt idx="42">
                        <c:v>42466</c:v>
                      </c:pt>
                      <c:pt idx="43">
                        <c:v>42468</c:v>
                      </c:pt>
                      <c:pt idx="44">
                        <c:v>42471</c:v>
                      </c:pt>
                      <c:pt idx="45">
                        <c:v>42473</c:v>
                      </c:pt>
                      <c:pt idx="46">
                        <c:v>42474</c:v>
                      </c:pt>
                      <c:pt idx="47">
                        <c:v>42476</c:v>
                      </c:pt>
                      <c:pt idx="48">
                        <c:v>42479</c:v>
                      </c:pt>
                      <c:pt idx="49">
                        <c:v>42481</c:v>
                      </c:pt>
                      <c:pt idx="50">
                        <c:v>42482</c:v>
                      </c:pt>
                      <c:pt idx="51">
                        <c:v>42484</c:v>
                      </c:pt>
                      <c:pt idx="52">
                        <c:v>42487</c:v>
                      </c:pt>
                      <c:pt idx="53">
                        <c:v>42489</c:v>
                      </c:pt>
                      <c:pt idx="54">
                        <c:v>42495</c:v>
                      </c:pt>
                      <c:pt idx="55">
                        <c:v>42497</c:v>
                      </c:pt>
                      <c:pt idx="56">
                        <c:v>42498</c:v>
                      </c:pt>
                      <c:pt idx="57">
                        <c:v>42500</c:v>
                      </c:pt>
                      <c:pt idx="58">
                        <c:v>42503</c:v>
                      </c:pt>
                      <c:pt idx="59">
                        <c:v>42505</c:v>
                      </c:pt>
                      <c:pt idx="60">
                        <c:v>42506</c:v>
                      </c:pt>
                      <c:pt idx="61">
                        <c:v>42508</c:v>
                      </c:pt>
                      <c:pt idx="62">
                        <c:v>42511</c:v>
                      </c:pt>
                      <c:pt idx="63">
                        <c:v>42513</c:v>
                      </c:pt>
                      <c:pt idx="64">
                        <c:v>42514</c:v>
                      </c:pt>
                      <c:pt idx="65">
                        <c:v>42516</c:v>
                      </c:pt>
                      <c:pt idx="66">
                        <c:v>42519</c:v>
                      </c:pt>
                      <c:pt idx="67">
                        <c:v>42521</c:v>
                      </c:pt>
                      <c:pt idx="68">
                        <c:v>42522</c:v>
                      </c:pt>
                      <c:pt idx="69">
                        <c:v>42524</c:v>
                      </c:pt>
                      <c:pt idx="70">
                        <c:v>42527</c:v>
                      </c:pt>
                      <c:pt idx="71">
                        <c:v>42529</c:v>
                      </c:pt>
                      <c:pt idx="72">
                        <c:v>42532</c:v>
                      </c:pt>
                      <c:pt idx="73">
                        <c:v>42535</c:v>
                      </c:pt>
                      <c:pt idx="74">
                        <c:v>42537</c:v>
                      </c:pt>
                      <c:pt idx="75">
                        <c:v>42540</c:v>
                      </c:pt>
                      <c:pt idx="76">
                        <c:v>42543</c:v>
                      </c:pt>
                      <c:pt idx="77">
                        <c:v>42545</c:v>
                      </c:pt>
                      <c:pt idx="78">
                        <c:v>42546</c:v>
                      </c:pt>
                      <c:pt idx="79">
                        <c:v>42548</c:v>
                      </c:pt>
                      <c:pt idx="80">
                        <c:v>42551</c:v>
                      </c:pt>
                      <c:pt idx="81">
                        <c:v>42554</c:v>
                      </c:pt>
                      <c:pt idx="82">
                        <c:v>42556</c:v>
                      </c:pt>
                      <c:pt idx="83">
                        <c:v>42559</c:v>
                      </c:pt>
                      <c:pt idx="84">
                        <c:v>42561</c:v>
                      </c:pt>
                      <c:pt idx="85">
                        <c:v>42562</c:v>
                      </c:pt>
                      <c:pt idx="86">
                        <c:v>42564</c:v>
                      </c:pt>
                      <c:pt idx="87">
                        <c:v>42567</c:v>
                      </c:pt>
                    </c:numCache>
                  </c:numRef>
                </c:cat>
                <c:val>
                  <c:numRef>
                    <c:extLst xmlns:c15="http://schemas.microsoft.com/office/drawing/2012/chart">
                      <c:ext xmlns:c15="http://schemas.microsoft.com/office/drawing/2012/chart" uri="{02D57815-91ED-43cb-92C2-25804820EDAC}">
                        <c15:formulaRef>
                          <c15:sqref>'[Copy of 2016SMAP_SCANstation2006_filtered_krcomment.xlsx]Station2006_SMAP2016_valid'!$G$2:$G$89</c15:sqref>
                        </c15:formulaRef>
                      </c:ext>
                    </c:extLst>
                    <c:numCache>
                      <c:formatCode>0.000</c:formatCode>
                      <c:ptCount val="88"/>
                      <c:pt idx="0">
                        <c:v>0.16901390254500001</c:v>
                      </c:pt>
                      <c:pt idx="1">
                        <c:v>0.175226718187</c:v>
                      </c:pt>
                      <c:pt idx="2">
                        <c:v>0.138088479638</c:v>
                      </c:pt>
                      <c:pt idx="3">
                        <c:v>0.14215047657499999</c:v>
                      </c:pt>
                      <c:pt idx="4">
                        <c:v>0.15793517231900001</c:v>
                      </c:pt>
                      <c:pt idx="5">
                        <c:v>0.15436971187599999</c:v>
                      </c:pt>
                      <c:pt idx="6">
                        <c:v>0.17259056866200001</c:v>
                      </c:pt>
                      <c:pt idx="7">
                        <c:v>0.15451084077400001</c:v>
                      </c:pt>
                      <c:pt idx="8">
                        <c:v>0.16359056532399999</c:v>
                      </c:pt>
                      <c:pt idx="9">
                        <c:v>0.157405227423</c:v>
                      </c:pt>
                      <c:pt idx="10">
                        <c:v>0.14327175915199999</c:v>
                      </c:pt>
                      <c:pt idx="11">
                        <c:v>0.14869269728699999</c:v>
                      </c:pt>
                      <c:pt idx="12">
                        <c:v>0.140839979053</c:v>
                      </c:pt>
                      <c:pt idx="13">
                        <c:v>0.13958662748299999</c:v>
                      </c:pt>
                      <c:pt idx="14">
                        <c:v>0.12498345226</c:v>
                      </c:pt>
                      <c:pt idx="15">
                        <c:v>0.13912010192900001</c:v>
                      </c:pt>
                      <c:pt idx="16">
                        <c:v>0.12966240942500001</c:v>
                      </c:pt>
                      <c:pt idx="17">
                        <c:v>0.12544822692900001</c:v>
                      </c:pt>
                      <c:pt idx="18">
                        <c:v>0.117765955627</c:v>
                      </c:pt>
                      <c:pt idx="19">
                        <c:v>0.121964335442</c:v>
                      </c:pt>
                      <c:pt idx="20">
                        <c:v>0.119497902691</c:v>
                      </c:pt>
                      <c:pt idx="21">
                        <c:v>0.110109940171</c:v>
                      </c:pt>
                      <c:pt idx="22">
                        <c:v>0.10908919572799999</c:v>
                      </c:pt>
                      <c:pt idx="23">
                        <c:v>0.15495009720299999</c:v>
                      </c:pt>
                      <c:pt idx="24">
                        <c:v>0.14362113177800001</c:v>
                      </c:pt>
                      <c:pt idx="25">
                        <c:v>0.14190182089799999</c:v>
                      </c:pt>
                      <c:pt idx="26">
                        <c:v>0.12422695756</c:v>
                      </c:pt>
                      <c:pt idx="27">
                        <c:v>0.116815127432</c:v>
                      </c:pt>
                      <c:pt idx="28">
                        <c:v>0.111172012985</c:v>
                      </c:pt>
                      <c:pt idx="29">
                        <c:v>0.107915848494</c:v>
                      </c:pt>
                      <c:pt idx="30">
                        <c:v>9.0115137398199999E-2</c:v>
                      </c:pt>
                      <c:pt idx="31">
                        <c:v>0.10306610166999999</c:v>
                      </c:pt>
                      <c:pt idx="32">
                        <c:v>7.6951131224599997E-2</c:v>
                      </c:pt>
                      <c:pt idx="33">
                        <c:v>6.7280218005199996E-2</c:v>
                      </c:pt>
                      <c:pt idx="34">
                        <c:v>6.1389200389400003E-2</c:v>
                      </c:pt>
                      <c:pt idx="35">
                        <c:v>7.1651607751800003E-2</c:v>
                      </c:pt>
                      <c:pt idx="36">
                        <c:v>5.9712935239099998E-2</c:v>
                      </c:pt>
                      <c:pt idx="37">
                        <c:v>0.163053795695</c:v>
                      </c:pt>
                      <c:pt idx="38">
                        <c:v>0.14167131483600001</c:v>
                      </c:pt>
                      <c:pt idx="39">
                        <c:v>0.12828725576399999</c:v>
                      </c:pt>
                      <c:pt idx="40">
                        <c:v>9.2316158115899993E-2</c:v>
                      </c:pt>
                      <c:pt idx="41">
                        <c:v>7.4589557945700005E-2</c:v>
                      </c:pt>
                      <c:pt idx="42">
                        <c:v>8.3696350455299995E-2</c:v>
                      </c:pt>
                      <c:pt idx="43">
                        <c:v>6.4019940793499999E-2</c:v>
                      </c:pt>
                      <c:pt idx="44">
                        <c:v>0.100438073277</c:v>
                      </c:pt>
                      <c:pt idx="45">
                        <c:v>7.7678501605999997E-2</c:v>
                      </c:pt>
                      <c:pt idx="46">
                        <c:v>7.7561214566200007E-2</c:v>
                      </c:pt>
                      <c:pt idx="47">
                        <c:v>0.116490855813</c:v>
                      </c:pt>
                      <c:pt idx="48">
                        <c:v>0.21251529455199999</c:v>
                      </c:pt>
                      <c:pt idx="49">
                        <c:v>0.154756709933</c:v>
                      </c:pt>
                      <c:pt idx="50">
                        <c:v>0.14198218286</c:v>
                      </c:pt>
                      <c:pt idx="51">
                        <c:v>0.11225690692699999</c:v>
                      </c:pt>
                      <c:pt idx="52">
                        <c:v>8.6430266499500003E-2</c:v>
                      </c:pt>
                      <c:pt idx="53">
                        <c:v>0.31373205781000002</c:v>
                      </c:pt>
                      <c:pt idx="54">
                        <c:v>0.143081188202</c:v>
                      </c:pt>
                      <c:pt idx="55">
                        <c:v>0.11690883338499999</c:v>
                      </c:pt>
                      <c:pt idx="56">
                        <c:v>0.106614097953</c:v>
                      </c:pt>
                      <c:pt idx="57">
                        <c:v>7.7712252736099996E-2</c:v>
                      </c:pt>
                      <c:pt idx="58">
                        <c:v>0.122970961034</c:v>
                      </c:pt>
                      <c:pt idx="59">
                        <c:v>8.9246802032E-2</c:v>
                      </c:pt>
                      <c:pt idx="60">
                        <c:v>0.14293885231</c:v>
                      </c:pt>
                      <c:pt idx="61">
                        <c:v>0.15535391867199999</c:v>
                      </c:pt>
                      <c:pt idx="62">
                        <c:v>0.113208882511</c:v>
                      </c:pt>
                      <c:pt idx="63">
                        <c:v>7.9052798450000003E-2</c:v>
                      </c:pt>
                      <c:pt idx="64">
                        <c:v>5.9427626430999997E-2</c:v>
                      </c:pt>
                      <c:pt idx="65">
                        <c:v>5.5789981037400002E-2</c:v>
                      </c:pt>
                      <c:pt idx="66">
                        <c:v>5.5260982364400003E-2</c:v>
                      </c:pt>
                      <c:pt idx="67">
                        <c:v>0.189705044031</c:v>
                      </c:pt>
                      <c:pt idx="68">
                        <c:v>0.17100118100600001</c:v>
                      </c:pt>
                      <c:pt idx="69">
                        <c:v>0.157205730677</c:v>
                      </c:pt>
                      <c:pt idx="70">
                        <c:v>8.2367934286599997E-2</c:v>
                      </c:pt>
                      <c:pt idx="71">
                        <c:v>0.12673477828499999</c:v>
                      </c:pt>
                      <c:pt idx="72">
                        <c:v>0.111670129001</c:v>
                      </c:pt>
                      <c:pt idx="73">
                        <c:v>0.20385576784600001</c:v>
                      </c:pt>
                      <c:pt idx="74">
                        <c:v>0.117801100016</c:v>
                      </c:pt>
                      <c:pt idx="75">
                        <c:v>6.6998399794099994E-2</c:v>
                      </c:pt>
                      <c:pt idx="76">
                        <c:v>5.71919716895E-2</c:v>
                      </c:pt>
                      <c:pt idx="77">
                        <c:v>9.8058447241800004E-2</c:v>
                      </c:pt>
                      <c:pt idx="78">
                        <c:v>7.6291687786600004E-2</c:v>
                      </c:pt>
                      <c:pt idx="79">
                        <c:v>8.1096038222299993E-2</c:v>
                      </c:pt>
                      <c:pt idx="80">
                        <c:v>0.15242406725900001</c:v>
                      </c:pt>
                      <c:pt idx="81">
                        <c:v>0.112234130502</c:v>
                      </c:pt>
                      <c:pt idx="82">
                        <c:v>0.12513469159599999</c:v>
                      </c:pt>
                      <c:pt idx="83">
                        <c:v>6.4994484186200005E-2</c:v>
                      </c:pt>
                      <c:pt idx="84">
                        <c:v>6.7024752497699999E-2</c:v>
                      </c:pt>
                      <c:pt idx="85">
                        <c:v>6.5721943974499999E-2</c:v>
                      </c:pt>
                      <c:pt idx="86">
                        <c:v>5.3426515310999997E-2</c:v>
                      </c:pt>
                      <c:pt idx="87">
                        <c:v>0.13341353833700001</c:v>
                      </c:pt>
                    </c:numCache>
                  </c:numRef>
                </c:val>
                <c:smooth val="0"/>
              </c15:ser>
            </c15:filteredLineSeries>
          </c:ext>
        </c:extLst>
      </c:lineChart>
      <c:dateAx>
        <c:axId val="347380240"/>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7384552"/>
        <c:crosses val="autoZero"/>
        <c:auto val="1"/>
        <c:lblOffset val="100"/>
        <c:baseTimeUnit val="days"/>
        <c:majorUnit val="14"/>
        <c:majorTimeUnit val="days"/>
      </c:dateAx>
      <c:valAx>
        <c:axId val="347384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7380240"/>
        <c:crosses val="autoZero"/>
        <c:crossBetween val="between"/>
      </c:valAx>
      <c:spPr>
        <a:noFill/>
        <a:ln>
          <a:noFill/>
        </a:ln>
        <a:effectLst/>
      </c:spPr>
    </c:plotArea>
    <c:legend>
      <c:legendPos val="b"/>
      <c:layout>
        <c:manualLayout>
          <c:xMode val="edge"/>
          <c:yMode val="edge"/>
          <c:x val="0.2910528162589302"/>
          <c:y val="0.92349434221274829"/>
          <c:w val="0.41789436748213959"/>
          <c:h val="4.94952219370368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183A1A-25A6-4B6C-98E0-496FA0D89A46}"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20E16ACE-DD23-4E98-9252-E4B0FC74BE90}">
      <dgm:prSet phldrT="[Text]" custT="1"/>
      <dgm:spPr>
        <a:solidFill>
          <a:schemeClr val="accent6">
            <a:lumMod val="40000"/>
            <a:lumOff val="60000"/>
            <a:alpha val="40000"/>
          </a:schemeClr>
        </a:solidFill>
        <a:ln w="19050">
          <a:solidFill>
            <a:schemeClr val="accent6">
              <a:lumMod val="75000"/>
            </a:schemeClr>
          </a:solidFill>
        </a:ln>
      </dgm:spPr>
      <dgm:t>
        <a:bodyPr/>
        <a:lstStyle/>
        <a:p>
          <a:r>
            <a:rPr lang="en-US" sz="2400" b="1" dirty="0" smtClean="0">
              <a:solidFill>
                <a:schemeClr val="tx1">
                  <a:lumMod val="50000"/>
                  <a:lumOff val="50000"/>
                </a:schemeClr>
              </a:solidFill>
              <a:latin typeface="+mn-lt"/>
            </a:rPr>
            <a:t>Acquire Actual Soil Moisture </a:t>
          </a:r>
          <a:r>
            <a:rPr lang="en-US" sz="2400" b="1" dirty="0" smtClean="0">
              <a:solidFill>
                <a:schemeClr val="tx1">
                  <a:lumMod val="50000"/>
                  <a:lumOff val="50000"/>
                </a:schemeClr>
              </a:solidFill>
              <a:latin typeface="+mn-lt"/>
            </a:rPr>
            <a:t>Content</a:t>
          </a:r>
        </a:p>
        <a:p>
          <a:endParaRPr lang="en-US" sz="2000" dirty="0" smtClean="0">
            <a:solidFill>
              <a:schemeClr val="tx1">
                <a:lumMod val="50000"/>
                <a:lumOff val="50000"/>
              </a:schemeClr>
            </a:solidFill>
            <a:latin typeface="+mn-lt"/>
          </a:endParaRPr>
        </a:p>
        <a:p>
          <a:r>
            <a:rPr lang="en-US" sz="2000" dirty="0" smtClean="0">
              <a:solidFill>
                <a:schemeClr val="tx1">
                  <a:lumMod val="50000"/>
                  <a:lumOff val="50000"/>
                </a:schemeClr>
              </a:solidFill>
              <a:latin typeface="+mn-lt"/>
            </a:rPr>
            <a:t>L3_SM_P (Soil Moisture) product downloading</a:t>
          </a:r>
        </a:p>
        <a:p>
          <a:endParaRPr lang="en-US" sz="2000" dirty="0" smtClean="0">
            <a:solidFill>
              <a:schemeClr val="tx1">
                <a:lumMod val="50000"/>
                <a:lumOff val="50000"/>
              </a:schemeClr>
            </a:solidFill>
            <a:latin typeface="+mn-lt"/>
          </a:endParaRPr>
        </a:p>
        <a:p>
          <a:r>
            <a:rPr lang="en-US" sz="2000" dirty="0" smtClean="0">
              <a:solidFill>
                <a:schemeClr val="tx1">
                  <a:lumMod val="50000"/>
                  <a:lumOff val="50000"/>
                </a:schemeClr>
              </a:solidFill>
              <a:latin typeface="+mn-lt"/>
            </a:rPr>
            <a:t>Data preprocessing</a:t>
          </a:r>
          <a:endParaRPr lang="en-US" sz="2400" b="1" dirty="0">
            <a:solidFill>
              <a:schemeClr val="tx1">
                <a:lumMod val="50000"/>
                <a:lumOff val="50000"/>
              </a:schemeClr>
            </a:solidFill>
            <a:latin typeface="+mn-lt"/>
          </a:endParaRPr>
        </a:p>
      </dgm:t>
    </dgm:pt>
    <dgm:pt modelId="{A360C136-755D-4D7D-B7AD-8533089230C9}" type="sibTrans" cxnId="{455C55F1-7181-478F-A9F2-35754091A3B9}">
      <dgm:prSet/>
      <dgm:spPr/>
      <dgm:t>
        <a:bodyPr/>
        <a:lstStyle/>
        <a:p>
          <a:endParaRPr lang="en-US"/>
        </a:p>
      </dgm:t>
    </dgm:pt>
    <dgm:pt modelId="{616ED0E4-019C-4884-BFAF-121AFE7A9281}" type="parTrans" cxnId="{455C55F1-7181-478F-A9F2-35754091A3B9}">
      <dgm:prSet/>
      <dgm:spPr/>
      <dgm:t>
        <a:bodyPr/>
        <a:lstStyle/>
        <a:p>
          <a:endParaRPr lang="en-US"/>
        </a:p>
      </dgm:t>
    </dgm:pt>
    <dgm:pt modelId="{21851AB8-0FA9-40EB-8502-A1A567944AC8}" type="pres">
      <dgm:prSet presAssocID="{AB183A1A-25A6-4B6C-98E0-496FA0D89A46}" presName="Name0" presStyleCnt="0">
        <dgm:presLayoutVars>
          <dgm:dir/>
          <dgm:resizeHandles val="exact"/>
        </dgm:presLayoutVars>
      </dgm:prSet>
      <dgm:spPr/>
      <dgm:t>
        <a:bodyPr/>
        <a:lstStyle/>
        <a:p>
          <a:endParaRPr lang="en-US"/>
        </a:p>
      </dgm:t>
    </dgm:pt>
    <dgm:pt modelId="{DF8E429E-1453-463E-AE85-802C2447AF54}" type="pres">
      <dgm:prSet presAssocID="{20E16ACE-DD23-4E98-9252-E4B0FC74BE90}" presName="composite" presStyleCnt="0"/>
      <dgm:spPr/>
    </dgm:pt>
    <dgm:pt modelId="{FACE8B52-93FD-408E-8143-4B0556A3FAB2}" type="pres">
      <dgm:prSet presAssocID="{20E16ACE-DD23-4E98-9252-E4B0FC74BE90}" presName="rect1" presStyleLbl="trAlignAcc1" presStyleIdx="0" presStyleCnt="1" custScaleX="97771" custLinFactNeighborX="557" custLinFactNeighborY="-8854">
        <dgm:presLayoutVars>
          <dgm:bulletEnabled val="1"/>
        </dgm:presLayoutVars>
      </dgm:prSet>
      <dgm:spPr/>
      <dgm:t>
        <a:bodyPr/>
        <a:lstStyle/>
        <a:p>
          <a:endParaRPr lang="en-US"/>
        </a:p>
      </dgm:t>
    </dgm:pt>
    <dgm:pt modelId="{A899A68A-92F8-4F74-8735-8BB54CD2A99E}" type="pres">
      <dgm:prSet presAssocID="{20E16ACE-DD23-4E98-9252-E4B0FC74BE90}" presName="rect2" presStyleLbl="fgImgPlace1" presStyleIdx="0" presStyleCnt="1" custLinFactNeighborY="-3376"/>
      <dgm:spPr>
        <a:solidFill>
          <a:srgbClr val="7DB862"/>
        </a:solidFill>
      </dgm:spPr>
      <dgm:t>
        <a:bodyPr/>
        <a:lstStyle/>
        <a:p>
          <a:endParaRPr lang="en-US"/>
        </a:p>
      </dgm:t>
    </dgm:pt>
  </dgm:ptLst>
  <dgm:cxnLst>
    <dgm:cxn modelId="{2A5585F3-642D-4B5C-8684-5A20BCC5603F}" type="presOf" srcId="{20E16ACE-DD23-4E98-9252-E4B0FC74BE90}" destId="{FACE8B52-93FD-408E-8143-4B0556A3FAB2}" srcOrd="0" destOrd="0" presId="urn:microsoft.com/office/officeart/2008/layout/PictureStrips"/>
    <dgm:cxn modelId="{31A04679-1FB1-4B21-B845-B1CDF6520452}" type="presOf" srcId="{AB183A1A-25A6-4B6C-98E0-496FA0D89A46}" destId="{21851AB8-0FA9-40EB-8502-A1A567944AC8}" srcOrd="0" destOrd="0" presId="urn:microsoft.com/office/officeart/2008/layout/PictureStrips"/>
    <dgm:cxn modelId="{455C55F1-7181-478F-A9F2-35754091A3B9}" srcId="{AB183A1A-25A6-4B6C-98E0-496FA0D89A46}" destId="{20E16ACE-DD23-4E98-9252-E4B0FC74BE90}" srcOrd="0" destOrd="0" parTransId="{616ED0E4-019C-4884-BFAF-121AFE7A9281}" sibTransId="{A360C136-755D-4D7D-B7AD-8533089230C9}"/>
    <dgm:cxn modelId="{D72C323B-6116-4BB4-8F32-0275673F239B}" type="presParOf" srcId="{21851AB8-0FA9-40EB-8502-A1A567944AC8}" destId="{DF8E429E-1453-463E-AE85-802C2447AF54}" srcOrd="0" destOrd="0" presId="urn:microsoft.com/office/officeart/2008/layout/PictureStrips"/>
    <dgm:cxn modelId="{3D2F742D-3548-446D-9125-DC3A90385406}" type="presParOf" srcId="{DF8E429E-1453-463E-AE85-802C2447AF54}" destId="{FACE8B52-93FD-408E-8143-4B0556A3FAB2}" srcOrd="0" destOrd="0" presId="urn:microsoft.com/office/officeart/2008/layout/PictureStrips"/>
    <dgm:cxn modelId="{829EFF11-4B26-4419-8F68-7835149F7E76}" type="presParOf" srcId="{DF8E429E-1453-463E-AE85-802C2447AF54}" destId="{A899A68A-92F8-4F74-8735-8BB54CD2A99E}" srcOrd="1" destOrd="0" presId="urn:microsoft.com/office/officeart/2008/layout/PictureStrip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D7E10-EA26-4947-9761-FD74082B6977}" type="doc">
      <dgm:prSet loTypeId="urn:microsoft.com/office/officeart/2005/8/layout/cycle4" loCatId="matrix" qsTypeId="urn:microsoft.com/office/officeart/2005/8/quickstyle/simple1" qsCatId="simple" csTypeId="urn:microsoft.com/office/officeart/2005/8/colors/colorful5" csCatId="colorful" phldr="1"/>
      <dgm:spPr/>
      <dgm:t>
        <a:bodyPr/>
        <a:lstStyle/>
        <a:p>
          <a:endParaRPr lang="en-US"/>
        </a:p>
      </dgm:t>
    </dgm:pt>
    <dgm:pt modelId="{30F4C293-8B1B-4293-A42C-CAD168D3D241}">
      <dgm:prSet phldrT="[Text]"/>
      <dgm:spPr/>
      <dgm:t>
        <a:bodyPr/>
        <a:lstStyle/>
        <a:p>
          <a:r>
            <a:rPr lang="en-US" b="1" dirty="0" smtClean="0"/>
            <a:t>Station ID2013 </a:t>
          </a:r>
          <a:r>
            <a:rPr lang="en-US" dirty="0" smtClean="0"/>
            <a:t>(GA)</a:t>
          </a:r>
          <a:endParaRPr lang="en-US" dirty="0"/>
        </a:p>
      </dgm:t>
    </dgm:pt>
    <dgm:pt modelId="{47EC48B8-F0A8-44DC-89FC-48A0527BB9FF}" type="parTrans" cxnId="{905A1D57-2108-48D8-B563-AD5EC5EB015D}">
      <dgm:prSet/>
      <dgm:spPr/>
      <dgm:t>
        <a:bodyPr/>
        <a:lstStyle/>
        <a:p>
          <a:endParaRPr lang="en-US"/>
        </a:p>
      </dgm:t>
    </dgm:pt>
    <dgm:pt modelId="{E3792796-7AB3-452B-8669-74449CC8F963}" type="sibTrans" cxnId="{905A1D57-2108-48D8-B563-AD5EC5EB015D}">
      <dgm:prSet/>
      <dgm:spPr/>
      <dgm:t>
        <a:bodyPr/>
        <a:lstStyle/>
        <a:p>
          <a:endParaRPr lang="en-US"/>
        </a:p>
      </dgm:t>
    </dgm:pt>
    <dgm:pt modelId="{F263A669-0300-4579-88C4-E3B0C2763F0F}">
      <dgm:prSet phldrT="[Text]"/>
      <dgm:spPr/>
      <dgm:t>
        <a:bodyPr/>
        <a:lstStyle/>
        <a:p>
          <a:r>
            <a:rPr lang="en-US" b="1" dirty="0" smtClean="0"/>
            <a:t>Station ID2024 </a:t>
          </a:r>
          <a:r>
            <a:rPr lang="en-US" dirty="0" smtClean="0"/>
            <a:t>(MS)</a:t>
          </a:r>
          <a:endParaRPr lang="en-US" dirty="0"/>
        </a:p>
      </dgm:t>
    </dgm:pt>
    <dgm:pt modelId="{1350F0BA-3FF8-4E05-8E78-7CCFA7D19476}" type="parTrans" cxnId="{DFC04FB4-9AF3-4501-B5F9-5AE90FD7D336}">
      <dgm:prSet/>
      <dgm:spPr/>
      <dgm:t>
        <a:bodyPr/>
        <a:lstStyle/>
        <a:p>
          <a:endParaRPr lang="en-US"/>
        </a:p>
      </dgm:t>
    </dgm:pt>
    <dgm:pt modelId="{0845E60F-0774-4285-BB4B-E41451148BA1}" type="sibTrans" cxnId="{DFC04FB4-9AF3-4501-B5F9-5AE90FD7D336}">
      <dgm:prSet/>
      <dgm:spPr/>
      <dgm:t>
        <a:bodyPr/>
        <a:lstStyle/>
        <a:p>
          <a:endParaRPr lang="en-US"/>
        </a:p>
      </dgm:t>
    </dgm:pt>
    <dgm:pt modelId="{50E168AA-1605-4E37-B2E9-C318A4AB476F}">
      <dgm:prSet phldrT="[Text]" custT="1"/>
      <dgm:spPr/>
      <dgm:t>
        <a:bodyPr/>
        <a:lstStyle/>
        <a:p>
          <a:pPr algn="l"/>
          <a:endParaRPr lang="en-US" sz="2000" b="1" i="0" dirty="0">
            <a:latin typeface="+mj-lt"/>
          </a:endParaRPr>
        </a:p>
      </dgm:t>
    </dgm:pt>
    <dgm:pt modelId="{875C7A76-F92D-4EFD-8E3F-B81F25DB9BB3}" type="parTrans" cxnId="{6B653F64-94C6-46EF-B834-0E1ECFA6CD26}">
      <dgm:prSet/>
      <dgm:spPr/>
      <dgm:t>
        <a:bodyPr/>
        <a:lstStyle/>
        <a:p>
          <a:endParaRPr lang="en-US"/>
        </a:p>
      </dgm:t>
    </dgm:pt>
    <dgm:pt modelId="{7A1C70AE-5356-451F-94B4-1C521AF9B370}" type="sibTrans" cxnId="{6B653F64-94C6-46EF-B834-0E1ECFA6CD26}">
      <dgm:prSet/>
      <dgm:spPr/>
      <dgm:t>
        <a:bodyPr/>
        <a:lstStyle/>
        <a:p>
          <a:endParaRPr lang="en-US"/>
        </a:p>
      </dgm:t>
    </dgm:pt>
    <dgm:pt modelId="{E61B8F36-5F68-4BD1-A97B-949C2DF507E7}">
      <dgm:prSet phldrT="[Text]"/>
      <dgm:spPr/>
      <dgm:t>
        <a:bodyPr/>
        <a:lstStyle/>
        <a:p>
          <a:r>
            <a:rPr lang="en-US" b="1" dirty="0" smtClean="0"/>
            <a:t>Station ID2053 </a:t>
          </a:r>
          <a:r>
            <a:rPr lang="en-US" dirty="0" smtClean="0"/>
            <a:t>(AL)</a:t>
          </a:r>
          <a:endParaRPr lang="en-US" dirty="0"/>
        </a:p>
      </dgm:t>
    </dgm:pt>
    <dgm:pt modelId="{4EDD7E54-25B4-4356-80EF-69AC40819F9E}" type="parTrans" cxnId="{B8959272-DEC9-4B87-9D20-F63B18232283}">
      <dgm:prSet/>
      <dgm:spPr/>
      <dgm:t>
        <a:bodyPr/>
        <a:lstStyle/>
        <a:p>
          <a:endParaRPr lang="en-US"/>
        </a:p>
      </dgm:t>
    </dgm:pt>
    <dgm:pt modelId="{4785E2C4-9D44-45CB-9D45-6B1E382BFBA7}" type="sibTrans" cxnId="{B8959272-DEC9-4B87-9D20-F63B18232283}">
      <dgm:prSet/>
      <dgm:spPr/>
      <dgm:t>
        <a:bodyPr/>
        <a:lstStyle/>
        <a:p>
          <a:endParaRPr lang="en-US"/>
        </a:p>
      </dgm:t>
    </dgm:pt>
    <dgm:pt modelId="{7A897B74-8367-4AF3-AC7A-8DA915809B8C}">
      <dgm:prSet phldrT="[Text]" custT="1"/>
      <dgm:spPr/>
      <dgm:t>
        <a:bodyPr anchor="b" anchorCtr="1"/>
        <a:lstStyle/>
        <a:p>
          <a:pPr algn="r"/>
          <a:endParaRPr lang="en-US" sz="2000" b="1" i="0" dirty="0">
            <a:latin typeface="+mj-lt"/>
          </a:endParaRPr>
        </a:p>
      </dgm:t>
    </dgm:pt>
    <dgm:pt modelId="{115741C5-79ED-44D9-8747-6E8B0888FDC8}" type="parTrans" cxnId="{DDAFF5DB-3C86-42D2-91B4-2234D1370020}">
      <dgm:prSet/>
      <dgm:spPr/>
      <dgm:t>
        <a:bodyPr/>
        <a:lstStyle/>
        <a:p>
          <a:endParaRPr lang="en-US"/>
        </a:p>
      </dgm:t>
    </dgm:pt>
    <dgm:pt modelId="{DF60F9BE-4CDD-4033-A7DD-63DF22E02744}" type="sibTrans" cxnId="{DDAFF5DB-3C86-42D2-91B4-2234D1370020}">
      <dgm:prSet/>
      <dgm:spPr/>
      <dgm:t>
        <a:bodyPr/>
        <a:lstStyle/>
        <a:p>
          <a:endParaRPr lang="en-US"/>
        </a:p>
      </dgm:t>
    </dgm:pt>
    <dgm:pt modelId="{7238BE84-396B-4D31-98F1-7D7C36509A91}">
      <dgm:prSet phldrT="[Text]"/>
      <dgm:spPr/>
      <dgm:t>
        <a:bodyPr/>
        <a:lstStyle/>
        <a:p>
          <a:r>
            <a:rPr lang="en-US" b="1" dirty="0" smtClean="0"/>
            <a:t>Station ID2006 </a:t>
          </a:r>
          <a:r>
            <a:rPr lang="en-US" dirty="0" smtClean="0"/>
            <a:t>(TX)</a:t>
          </a:r>
          <a:endParaRPr lang="en-US" dirty="0"/>
        </a:p>
      </dgm:t>
    </dgm:pt>
    <dgm:pt modelId="{BC387479-4FA0-4F6A-856F-12E4109FDB35}" type="parTrans" cxnId="{B8D08E7B-0A92-4254-B41D-32AB88075B3E}">
      <dgm:prSet/>
      <dgm:spPr/>
      <dgm:t>
        <a:bodyPr/>
        <a:lstStyle/>
        <a:p>
          <a:endParaRPr lang="en-US"/>
        </a:p>
      </dgm:t>
    </dgm:pt>
    <dgm:pt modelId="{F1DFE3B9-E3C5-4979-A8AD-FBE06B579B19}" type="sibTrans" cxnId="{B8D08E7B-0A92-4254-B41D-32AB88075B3E}">
      <dgm:prSet/>
      <dgm:spPr/>
      <dgm:t>
        <a:bodyPr/>
        <a:lstStyle/>
        <a:p>
          <a:endParaRPr lang="en-US"/>
        </a:p>
      </dgm:t>
    </dgm:pt>
    <dgm:pt modelId="{BF632370-CC1A-48C2-8FF7-83569DC378CC}">
      <dgm:prSet/>
      <dgm:spPr/>
      <dgm:t>
        <a:bodyPr/>
        <a:lstStyle/>
        <a:p>
          <a:pPr algn="r"/>
          <a:endParaRPr lang="en-US" sz="1600" dirty="0"/>
        </a:p>
      </dgm:t>
    </dgm:pt>
    <dgm:pt modelId="{8B76EE09-F101-4F7C-8EAD-038A3332BF87}" type="parTrans" cxnId="{0BE56DD0-7FEB-4A27-A10D-28CCAEEE1436}">
      <dgm:prSet/>
      <dgm:spPr/>
      <dgm:t>
        <a:bodyPr/>
        <a:lstStyle/>
        <a:p>
          <a:endParaRPr lang="en-US"/>
        </a:p>
      </dgm:t>
    </dgm:pt>
    <dgm:pt modelId="{35335104-BEE1-4B50-AAD0-E737F4E67C94}" type="sibTrans" cxnId="{0BE56DD0-7FEB-4A27-A10D-28CCAEEE1436}">
      <dgm:prSet/>
      <dgm:spPr/>
      <dgm:t>
        <a:bodyPr/>
        <a:lstStyle/>
        <a:p>
          <a:endParaRPr lang="en-US"/>
        </a:p>
      </dgm:t>
    </dgm:pt>
    <dgm:pt modelId="{1699A85A-5F25-4F6B-B644-E533905CFAD8}">
      <dgm:prSet phldrT="[Text]" custT="1"/>
      <dgm:spPr/>
      <dgm:t>
        <a:bodyPr anchor="b" anchorCtr="0"/>
        <a:lstStyle/>
        <a:p>
          <a:pPr algn="l"/>
          <a:endParaRPr lang="en-US" sz="2000" b="1" dirty="0">
            <a:latin typeface="+mj-lt"/>
          </a:endParaRPr>
        </a:p>
      </dgm:t>
    </dgm:pt>
    <dgm:pt modelId="{CE5EA3AE-5726-45EE-B375-21709AE941B1}" type="sibTrans" cxnId="{BFB286A7-A634-40EB-88FD-1FA32A31176C}">
      <dgm:prSet/>
      <dgm:spPr/>
      <dgm:t>
        <a:bodyPr/>
        <a:lstStyle/>
        <a:p>
          <a:endParaRPr lang="en-US"/>
        </a:p>
      </dgm:t>
    </dgm:pt>
    <dgm:pt modelId="{93C1F9A9-6FC9-4DCA-9236-8A29FF1BD9F6}" type="parTrans" cxnId="{BFB286A7-A634-40EB-88FD-1FA32A31176C}">
      <dgm:prSet/>
      <dgm:spPr/>
      <dgm:t>
        <a:bodyPr/>
        <a:lstStyle/>
        <a:p>
          <a:endParaRPr lang="en-US"/>
        </a:p>
      </dgm:t>
    </dgm:pt>
    <dgm:pt modelId="{71D832C2-E440-4154-A00A-FF869CB98593}">
      <dgm:prSet phldrT="[Text]" custT="1"/>
      <dgm:spPr/>
      <dgm:t>
        <a:bodyPr/>
        <a:lstStyle/>
        <a:p>
          <a:pPr algn="r"/>
          <a:endParaRPr lang="en-US" sz="2000" b="1" dirty="0">
            <a:latin typeface="+mj-lt"/>
          </a:endParaRPr>
        </a:p>
      </dgm:t>
    </dgm:pt>
    <dgm:pt modelId="{B8C365D0-A722-4001-A64B-C47984CAE35A}" type="sibTrans" cxnId="{1C4C6FC9-FF34-44CB-A55C-288B73201886}">
      <dgm:prSet/>
      <dgm:spPr/>
      <dgm:t>
        <a:bodyPr/>
        <a:lstStyle/>
        <a:p>
          <a:endParaRPr lang="en-US"/>
        </a:p>
      </dgm:t>
    </dgm:pt>
    <dgm:pt modelId="{EF14124B-1752-403A-B0C0-698418358C65}" type="parTrans" cxnId="{1C4C6FC9-FF34-44CB-A55C-288B73201886}">
      <dgm:prSet/>
      <dgm:spPr/>
      <dgm:t>
        <a:bodyPr/>
        <a:lstStyle/>
        <a:p>
          <a:endParaRPr lang="en-US"/>
        </a:p>
      </dgm:t>
    </dgm:pt>
    <dgm:pt modelId="{893EDD35-61E6-4A05-96C4-308FE42F62C6}" type="pres">
      <dgm:prSet presAssocID="{B5ED7E10-EA26-4947-9761-FD74082B6977}" presName="cycleMatrixDiagram" presStyleCnt="0">
        <dgm:presLayoutVars>
          <dgm:chMax val="1"/>
          <dgm:dir/>
          <dgm:animLvl val="lvl"/>
          <dgm:resizeHandles val="exact"/>
        </dgm:presLayoutVars>
      </dgm:prSet>
      <dgm:spPr/>
      <dgm:t>
        <a:bodyPr/>
        <a:lstStyle/>
        <a:p>
          <a:endParaRPr lang="en-US"/>
        </a:p>
      </dgm:t>
    </dgm:pt>
    <dgm:pt modelId="{FB52A108-B384-4AC0-AEC5-D66C3403A100}" type="pres">
      <dgm:prSet presAssocID="{B5ED7E10-EA26-4947-9761-FD74082B6977}" presName="children" presStyleCnt="0"/>
      <dgm:spPr/>
      <dgm:t>
        <a:bodyPr/>
        <a:lstStyle/>
        <a:p>
          <a:endParaRPr lang="en-US"/>
        </a:p>
      </dgm:t>
    </dgm:pt>
    <dgm:pt modelId="{9F1EDFC4-C4D5-46C4-AEE9-72E2ABACCA59}" type="pres">
      <dgm:prSet presAssocID="{B5ED7E10-EA26-4947-9761-FD74082B6977}" presName="child1group" presStyleCnt="0"/>
      <dgm:spPr/>
      <dgm:t>
        <a:bodyPr/>
        <a:lstStyle/>
        <a:p>
          <a:endParaRPr lang="en-US"/>
        </a:p>
      </dgm:t>
    </dgm:pt>
    <dgm:pt modelId="{3B97EE16-9BD2-46C3-894B-25F7DDF13CB5}" type="pres">
      <dgm:prSet presAssocID="{B5ED7E10-EA26-4947-9761-FD74082B6977}" presName="child1" presStyleLbl="bgAcc1" presStyleIdx="0" presStyleCnt="4" custScaleX="112079" custScaleY="127055"/>
      <dgm:spPr/>
      <dgm:t>
        <a:bodyPr/>
        <a:lstStyle/>
        <a:p>
          <a:endParaRPr lang="en-US"/>
        </a:p>
      </dgm:t>
    </dgm:pt>
    <dgm:pt modelId="{B798A65C-BAFB-4776-AA0D-874B84D31806}" type="pres">
      <dgm:prSet presAssocID="{B5ED7E10-EA26-4947-9761-FD74082B6977}" presName="child1Text" presStyleLbl="bgAcc1" presStyleIdx="0" presStyleCnt="4">
        <dgm:presLayoutVars>
          <dgm:bulletEnabled val="1"/>
        </dgm:presLayoutVars>
      </dgm:prSet>
      <dgm:spPr/>
      <dgm:t>
        <a:bodyPr/>
        <a:lstStyle/>
        <a:p>
          <a:endParaRPr lang="en-US"/>
        </a:p>
      </dgm:t>
    </dgm:pt>
    <dgm:pt modelId="{171F8D4D-906A-48E7-98C5-3B594523201B}" type="pres">
      <dgm:prSet presAssocID="{B5ED7E10-EA26-4947-9761-FD74082B6977}" presName="child2group" presStyleCnt="0"/>
      <dgm:spPr/>
      <dgm:t>
        <a:bodyPr/>
        <a:lstStyle/>
        <a:p>
          <a:endParaRPr lang="en-US"/>
        </a:p>
      </dgm:t>
    </dgm:pt>
    <dgm:pt modelId="{0E3664C7-3617-4A1B-8B9B-33308E903EE5}" type="pres">
      <dgm:prSet presAssocID="{B5ED7E10-EA26-4947-9761-FD74082B6977}" presName="child2" presStyleLbl="bgAcc1" presStyleIdx="1" presStyleCnt="4" custScaleY="142731"/>
      <dgm:spPr/>
      <dgm:t>
        <a:bodyPr/>
        <a:lstStyle/>
        <a:p>
          <a:endParaRPr lang="en-US"/>
        </a:p>
      </dgm:t>
    </dgm:pt>
    <dgm:pt modelId="{B90BC75E-96EC-4B74-B9CB-F32D71B9372D}" type="pres">
      <dgm:prSet presAssocID="{B5ED7E10-EA26-4947-9761-FD74082B6977}" presName="child2Text" presStyleLbl="bgAcc1" presStyleIdx="1" presStyleCnt="4">
        <dgm:presLayoutVars>
          <dgm:bulletEnabled val="1"/>
        </dgm:presLayoutVars>
      </dgm:prSet>
      <dgm:spPr/>
      <dgm:t>
        <a:bodyPr/>
        <a:lstStyle/>
        <a:p>
          <a:endParaRPr lang="en-US"/>
        </a:p>
      </dgm:t>
    </dgm:pt>
    <dgm:pt modelId="{2EB8AECA-5007-48E7-8164-CEBF574EBA53}" type="pres">
      <dgm:prSet presAssocID="{B5ED7E10-EA26-4947-9761-FD74082B6977}" presName="child3group" presStyleCnt="0"/>
      <dgm:spPr/>
      <dgm:t>
        <a:bodyPr/>
        <a:lstStyle/>
        <a:p>
          <a:endParaRPr lang="en-US"/>
        </a:p>
      </dgm:t>
    </dgm:pt>
    <dgm:pt modelId="{1C2AA586-54A1-469E-8782-E342A978B685}" type="pres">
      <dgm:prSet presAssocID="{B5ED7E10-EA26-4947-9761-FD74082B6977}" presName="child3" presStyleLbl="bgAcc1" presStyleIdx="2" presStyleCnt="4" custScaleY="142805"/>
      <dgm:spPr/>
      <dgm:t>
        <a:bodyPr/>
        <a:lstStyle/>
        <a:p>
          <a:endParaRPr lang="en-US"/>
        </a:p>
      </dgm:t>
    </dgm:pt>
    <dgm:pt modelId="{F60C570E-0CEB-424B-B235-12A0B6F4EDC6}" type="pres">
      <dgm:prSet presAssocID="{B5ED7E10-EA26-4947-9761-FD74082B6977}" presName="child3Text" presStyleLbl="bgAcc1" presStyleIdx="2" presStyleCnt="4">
        <dgm:presLayoutVars>
          <dgm:bulletEnabled val="1"/>
        </dgm:presLayoutVars>
      </dgm:prSet>
      <dgm:spPr/>
      <dgm:t>
        <a:bodyPr/>
        <a:lstStyle/>
        <a:p>
          <a:endParaRPr lang="en-US"/>
        </a:p>
      </dgm:t>
    </dgm:pt>
    <dgm:pt modelId="{E05922F7-6BE1-4663-8EEB-42C4924AB77B}" type="pres">
      <dgm:prSet presAssocID="{B5ED7E10-EA26-4947-9761-FD74082B6977}" presName="child4group" presStyleCnt="0"/>
      <dgm:spPr/>
      <dgm:t>
        <a:bodyPr/>
        <a:lstStyle/>
        <a:p>
          <a:endParaRPr lang="en-US"/>
        </a:p>
      </dgm:t>
    </dgm:pt>
    <dgm:pt modelId="{3951991E-F1AA-4DE4-BAC4-81B0A451545F}" type="pres">
      <dgm:prSet presAssocID="{B5ED7E10-EA26-4947-9761-FD74082B6977}" presName="child4" presStyleLbl="bgAcc1" presStyleIdx="3" presStyleCnt="4" custScaleY="143479"/>
      <dgm:spPr/>
      <dgm:t>
        <a:bodyPr/>
        <a:lstStyle/>
        <a:p>
          <a:endParaRPr lang="en-US"/>
        </a:p>
      </dgm:t>
    </dgm:pt>
    <dgm:pt modelId="{0BB9B1F7-6019-4594-AEC8-4E7ADB80954D}" type="pres">
      <dgm:prSet presAssocID="{B5ED7E10-EA26-4947-9761-FD74082B6977}" presName="child4Text" presStyleLbl="bgAcc1" presStyleIdx="3" presStyleCnt="4">
        <dgm:presLayoutVars>
          <dgm:bulletEnabled val="1"/>
        </dgm:presLayoutVars>
      </dgm:prSet>
      <dgm:spPr/>
      <dgm:t>
        <a:bodyPr/>
        <a:lstStyle/>
        <a:p>
          <a:endParaRPr lang="en-US"/>
        </a:p>
      </dgm:t>
    </dgm:pt>
    <dgm:pt modelId="{721EE316-3970-43A2-B38B-C3E3AB83450B}" type="pres">
      <dgm:prSet presAssocID="{B5ED7E10-EA26-4947-9761-FD74082B6977}" presName="childPlaceholder" presStyleCnt="0"/>
      <dgm:spPr/>
      <dgm:t>
        <a:bodyPr/>
        <a:lstStyle/>
        <a:p>
          <a:endParaRPr lang="en-US"/>
        </a:p>
      </dgm:t>
    </dgm:pt>
    <dgm:pt modelId="{09CFF502-77CD-46C3-8EBB-1986BB997283}" type="pres">
      <dgm:prSet presAssocID="{B5ED7E10-EA26-4947-9761-FD74082B6977}" presName="circle" presStyleCnt="0"/>
      <dgm:spPr/>
      <dgm:t>
        <a:bodyPr/>
        <a:lstStyle/>
        <a:p>
          <a:endParaRPr lang="en-US"/>
        </a:p>
      </dgm:t>
    </dgm:pt>
    <dgm:pt modelId="{26B7DEF2-A46D-4ADA-8557-CF0BC31315EB}" type="pres">
      <dgm:prSet presAssocID="{B5ED7E10-EA26-4947-9761-FD74082B6977}" presName="quadrant1" presStyleLbl="node1" presStyleIdx="0" presStyleCnt="4">
        <dgm:presLayoutVars>
          <dgm:chMax val="1"/>
          <dgm:bulletEnabled val="1"/>
        </dgm:presLayoutVars>
      </dgm:prSet>
      <dgm:spPr/>
      <dgm:t>
        <a:bodyPr/>
        <a:lstStyle/>
        <a:p>
          <a:endParaRPr lang="en-US"/>
        </a:p>
      </dgm:t>
    </dgm:pt>
    <dgm:pt modelId="{9F4F5AD9-6473-4043-8FD7-94E0C373329B}" type="pres">
      <dgm:prSet presAssocID="{B5ED7E10-EA26-4947-9761-FD74082B6977}" presName="quadrant2" presStyleLbl="node1" presStyleIdx="1" presStyleCnt="4">
        <dgm:presLayoutVars>
          <dgm:chMax val="1"/>
          <dgm:bulletEnabled val="1"/>
        </dgm:presLayoutVars>
      </dgm:prSet>
      <dgm:spPr/>
      <dgm:t>
        <a:bodyPr/>
        <a:lstStyle/>
        <a:p>
          <a:endParaRPr lang="en-US"/>
        </a:p>
      </dgm:t>
    </dgm:pt>
    <dgm:pt modelId="{D8DA85A5-0A76-41DC-9470-809DE4EF02F1}" type="pres">
      <dgm:prSet presAssocID="{B5ED7E10-EA26-4947-9761-FD74082B6977}" presName="quadrant3" presStyleLbl="node1" presStyleIdx="2" presStyleCnt="4">
        <dgm:presLayoutVars>
          <dgm:chMax val="1"/>
          <dgm:bulletEnabled val="1"/>
        </dgm:presLayoutVars>
      </dgm:prSet>
      <dgm:spPr/>
      <dgm:t>
        <a:bodyPr/>
        <a:lstStyle/>
        <a:p>
          <a:endParaRPr lang="en-US"/>
        </a:p>
      </dgm:t>
    </dgm:pt>
    <dgm:pt modelId="{B1A3E8D3-6B3E-46D5-BC5F-57B5B5392019}" type="pres">
      <dgm:prSet presAssocID="{B5ED7E10-EA26-4947-9761-FD74082B6977}" presName="quadrant4" presStyleLbl="node1" presStyleIdx="3" presStyleCnt="4">
        <dgm:presLayoutVars>
          <dgm:chMax val="1"/>
          <dgm:bulletEnabled val="1"/>
        </dgm:presLayoutVars>
      </dgm:prSet>
      <dgm:spPr/>
      <dgm:t>
        <a:bodyPr/>
        <a:lstStyle/>
        <a:p>
          <a:endParaRPr lang="en-US"/>
        </a:p>
      </dgm:t>
    </dgm:pt>
    <dgm:pt modelId="{72301BEE-442B-4F83-A1F3-9D46DF0B0E24}" type="pres">
      <dgm:prSet presAssocID="{B5ED7E10-EA26-4947-9761-FD74082B6977}" presName="quadrantPlaceholder" presStyleCnt="0"/>
      <dgm:spPr/>
      <dgm:t>
        <a:bodyPr/>
        <a:lstStyle/>
        <a:p>
          <a:endParaRPr lang="en-US"/>
        </a:p>
      </dgm:t>
    </dgm:pt>
    <dgm:pt modelId="{DFBD8C7B-19E6-47DE-8858-63EA7AC4EF44}" type="pres">
      <dgm:prSet presAssocID="{B5ED7E10-EA26-4947-9761-FD74082B6977}" presName="center1" presStyleLbl="fgShp" presStyleIdx="0" presStyleCnt="2"/>
      <dgm:spPr/>
      <dgm:t>
        <a:bodyPr/>
        <a:lstStyle/>
        <a:p>
          <a:endParaRPr lang="en-US"/>
        </a:p>
      </dgm:t>
    </dgm:pt>
    <dgm:pt modelId="{BB23BEC4-0CF1-4BB0-ADC8-F215DE252E4D}" type="pres">
      <dgm:prSet presAssocID="{B5ED7E10-EA26-4947-9761-FD74082B6977}" presName="center2" presStyleLbl="fgShp" presStyleIdx="1" presStyleCnt="2"/>
      <dgm:spPr/>
      <dgm:t>
        <a:bodyPr/>
        <a:lstStyle/>
        <a:p>
          <a:endParaRPr lang="en-US"/>
        </a:p>
      </dgm:t>
    </dgm:pt>
  </dgm:ptLst>
  <dgm:cxnLst>
    <dgm:cxn modelId="{0BE56DD0-7FEB-4A27-A10D-28CCAEEE1436}" srcId="{F263A669-0300-4579-88C4-E3B0C2763F0F}" destId="{BF632370-CC1A-48C2-8FF7-83569DC378CC}" srcOrd="1" destOrd="0" parTransId="{8B76EE09-F101-4F7C-8EAD-038A3332BF87}" sibTransId="{35335104-BEE1-4B50-AAD0-E737F4E67C94}"/>
    <dgm:cxn modelId="{135CAEB1-2A29-4C6B-AD2C-A9E02538EE63}" type="presOf" srcId="{7A897B74-8367-4AF3-AC7A-8DA915809B8C}" destId="{1C2AA586-54A1-469E-8782-E342A978B685}" srcOrd="0" destOrd="0" presId="urn:microsoft.com/office/officeart/2005/8/layout/cycle4"/>
    <dgm:cxn modelId="{CA9ADECC-9FB4-4DEF-8A10-E30A002B302C}" type="presOf" srcId="{50E168AA-1605-4E37-B2E9-C318A4AB476F}" destId="{0E3664C7-3617-4A1B-8B9B-33308E903EE5}" srcOrd="0" destOrd="0" presId="urn:microsoft.com/office/officeart/2005/8/layout/cycle4"/>
    <dgm:cxn modelId="{905A1D57-2108-48D8-B563-AD5EC5EB015D}" srcId="{B5ED7E10-EA26-4947-9761-FD74082B6977}" destId="{30F4C293-8B1B-4293-A42C-CAD168D3D241}" srcOrd="0" destOrd="0" parTransId="{47EC48B8-F0A8-44DC-89FC-48A0527BB9FF}" sibTransId="{E3792796-7AB3-452B-8669-74449CC8F963}"/>
    <dgm:cxn modelId="{F6F05013-E261-4F49-96DF-76F82611C2CF}" type="presOf" srcId="{7238BE84-396B-4D31-98F1-7D7C36509A91}" destId="{B1A3E8D3-6B3E-46D5-BC5F-57B5B5392019}" srcOrd="0" destOrd="0" presId="urn:microsoft.com/office/officeart/2005/8/layout/cycle4"/>
    <dgm:cxn modelId="{D7E8E361-0F39-41D3-8EB1-13A554FF1B1B}" type="presOf" srcId="{B5ED7E10-EA26-4947-9761-FD74082B6977}" destId="{893EDD35-61E6-4A05-96C4-308FE42F62C6}" srcOrd="0" destOrd="0" presId="urn:microsoft.com/office/officeart/2005/8/layout/cycle4"/>
    <dgm:cxn modelId="{1C4C6FC9-FF34-44CB-A55C-288B73201886}" srcId="{30F4C293-8B1B-4293-A42C-CAD168D3D241}" destId="{71D832C2-E440-4154-A00A-FF869CB98593}" srcOrd="0" destOrd="0" parTransId="{EF14124B-1752-403A-B0C0-698418358C65}" sibTransId="{B8C365D0-A722-4001-A64B-C47984CAE35A}"/>
    <dgm:cxn modelId="{B8D08E7B-0A92-4254-B41D-32AB88075B3E}" srcId="{B5ED7E10-EA26-4947-9761-FD74082B6977}" destId="{7238BE84-396B-4D31-98F1-7D7C36509A91}" srcOrd="3" destOrd="0" parTransId="{BC387479-4FA0-4F6A-856F-12E4109FDB35}" sibTransId="{F1DFE3B9-E3C5-4979-A8AD-FBE06B579B19}"/>
    <dgm:cxn modelId="{6BEA5949-08B7-4932-B5B7-03193C3D02A6}" type="presOf" srcId="{E61B8F36-5F68-4BD1-A97B-949C2DF507E7}" destId="{D8DA85A5-0A76-41DC-9470-809DE4EF02F1}" srcOrd="0" destOrd="0" presId="urn:microsoft.com/office/officeart/2005/8/layout/cycle4"/>
    <dgm:cxn modelId="{CE93A0C2-5EC3-4FA4-B484-07F094A3B998}" type="presOf" srcId="{71D832C2-E440-4154-A00A-FF869CB98593}" destId="{3B97EE16-9BD2-46C3-894B-25F7DDF13CB5}" srcOrd="0" destOrd="0" presId="urn:microsoft.com/office/officeart/2005/8/layout/cycle4"/>
    <dgm:cxn modelId="{36046F8E-AB44-4EC3-9A87-AD78994E6B86}" type="presOf" srcId="{30F4C293-8B1B-4293-A42C-CAD168D3D241}" destId="{26B7DEF2-A46D-4ADA-8557-CF0BC31315EB}" srcOrd="0" destOrd="0" presId="urn:microsoft.com/office/officeart/2005/8/layout/cycle4"/>
    <dgm:cxn modelId="{B8959272-DEC9-4B87-9D20-F63B18232283}" srcId="{B5ED7E10-EA26-4947-9761-FD74082B6977}" destId="{E61B8F36-5F68-4BD1-A97B-949C2DF507E7}" srcOrd="2" destOrd="0" parTransId="{4EDD7E54-25B4-4356-80EF-69AC40819F9E}" sibTransId="{4785E2C4-9D44-45CB-9D45-6B1E382BFBA7}"/>
    <dgm:cxn modelId="{C1239B3A-0A71-4C64-9E14-4F58B46C7CD0}" type="presOf" srcId="{50E168AA-1605-4E37-B2E9-C318A4AB476F}" destId="{B90BC75E-96EC-4B74-B9CB-F32D71B9372D}" srcOrd="1" destOrd="0" presId="urn:microsoft.com/office/officeart/2005/8/layout/cycle4"/>
    <dgm:cxn modelId="{F00ED4CC-35D7-475B-A651-201A6DDAC904}" type="presOf" srcId="{F263A669-0300-4579-88C4-E3B0C2763F0F}" destId="{9F4F5AD9-6473-4043-8FD7-94E0C373329B}" srcOrd="0" destOrd="0" presId="urn:microsoft.com/office/officeart/2005/8/layout/cycle4"/>
    <dgm:cxn modelId="{4ED608EE-BAAE-4103-83B2-58AA6A835303}" type="presOf" srcId="{71D832C2-E440-4154-A00A-FF869CB98593}" destId="{B798A65C-BAFB-4776-AA0D-874B84D31806}" srcOrd="1" destOrd="0" presId="urn:microsoft.com/office/officeart/2005/8/layout/cycle4"/>
    <dgm:cxn modelId="{F97E8E4F-DF8B-47CE-AD89-021B014D59C4}" type="presOf" srcId="{1699A85A-5F25-4F6B-B644-E533905CFAD8}" destId="{0BB9B1F7-6019-4594-AEC8-4E7ADB80954D}" srcOrd="1" destOrd="0" presId="urn:microsoft.com/office/officeart/2005/8/layout/cycle4"/>
    <dgm:cxn modelId="{BFB286A7-A634-40EB-88FD-1FA32A31176C}" srcId="{7238BE84-396B-4D31-98F1-7D7C36509A91}" destId="{1699A85A-5F25-4F6B-B644-E533905CFAD8}" srcOrd="0" destOrd="0" parTransId="{93C1F9A9-6FC9-4DCA-9236-8A29FF1BD9F6}" sibTransId="{CE5EA3AE-5726-45EE-B375-21709AE941B1}"/>
    <dgm:cxn modelId="{EDE72F96-9037-4FCC-AEF8-36801B881D9E}" type="presOf" srcId="{7A897B74-8367-4AF3-AC7A-8DA915809B8C}" destId="{F60C570E-0CEB-424B-B235-12A0B6F4EDC6}" srcOrd="1" destOrd="0" presId="urn:microsoft.com/office/officeart/2005/8/layout/cycle4"/>
    <dgm:cxn modelId="{A95F5C44-4F37-42E3-B71F-D5CF795308E9}" type="presOf" srcId="{1699A85A-5F25-4F6B-B644-E533905CFAD8}" destId="{3951991E-F1AA-4DE4-BAC4-81B0A451545F}" srcOrd="0" destOrd="0" presId="urn:microsoft.com/office/officeart/2005/8/layout/cycle4"/>
    <dgm:cxn modelId="{F288234F-962D-4DC9-ABC2-2654B09CE9D5}" type="presOf" srcId="{BF632370-CC1A-48C2-8FF7-83569DC378CC}" destId="{0E3664C7-3617-4A1B-8B9B-33308E903EE5}" srcOrd="0" destOrd="1" presId="urn:microsoft.com/office/officeart/2005/8/layout/cycle4"/>
    <dgm:cxn modelId="{DDAFF5DB-3C86-42D2-91B4-2234D1370020}" srcId="{E61B8F36-5F68-4BD1-A97B-949C2DF507E7}" destId="{7A897B74-8367-4AF3-AC7A-8DA915809B8C}" srcOrd="0" destOrd="0" parTransId="{115741C5-79ED-44D9-8747-6E8B0888FDC8}" sibTransId="{DF60F9BE-4CDD-4033-A7DD-63DF22E02744}"/>
    <dgm:cxn modelId="{6B653F64-94C6-46EF-B834-0E1ECFA6CD26}" srcId="{F263A669-0300-4579-88C4-E3B0C2763F0F}" destId="{50E168AA-1605-4E37-B2E9-C318A4AB476F}" srcOrd="0" destOrd="0" parTransId="{875C7A76-F92D-4EFD-8E3F-B81F25DB9BB3}" sibTransId="{7A1C70AE-5356-451F-94B4-1C521AF9B370}"/>
    <dgm:cxn modelId="{DFC04FB4-9AF3-4501-B5F9-5AE90FD7D336}" srcId="{B5ED7E10-EA26-4947-9761-FD74082B6977}" destId="{F263A669-0300-4579-88C4-E3B0C2763F0F}" srcOrd="1" destOrd="0" parTransId="{1350F0BA-3FF8-4E05-8E78-7CCFA7D19476}" sibTransId="{0845E60F-0774-4285-BB4B-E41451148BA1}"/>
    <dgm:cxn modelId="{0282D403-65D9-4267-B3A6-19002DBECEAC}" type="presOf" srcId="{BF632370-CC1A-48C2-8FF7-83569DC378CC}" destId="{B90BC75E-96EC-4B74-B9CB-F32D71B9372D}" srcOrd="1" destOrd="1" presId="urn:microsoft.com/office/officeart/2005/8/layout/cycle4"/>
    <dgm:cxn modelId="{906712F5-BC3C-40C2-A2ED-A171660A9A4D}" type="presParOf" srcId="{893EDD35-61E6-4A05-96C4-308FE42F62C6}" destId="{FB52A108-B384-4AC0-AEC5-D66C3403A100}" srcOrd="0" destOrd="0" presId="urn:microsoft.com/office/officeart/2005/8/layout/cycle4"/>
    <dgm:cxn modelId="{C3B2A1CF-5D5D-43BC-8646-24B87539AC73}" type="presParOf" srcId="{FB52A108-B384-4AC0-AEC5-D66C3403A100}" destId="{9F1EDFC4-C4D5-46C4-AEE9-72E2ABACCA59}" srcOrd="0" destOrd="0" presId="urn:microsoft.com/office/officeart/2005/8/layout/cycle4"/>
    <dgm:cxn modelId="{549B296F-DA20-4F81-BBF0-A1BA5D22C388}" type="presParOf" srcId="{9F1EDFC4-C4D5-46C4-AEE9-72E2ABACCA59}" destId="{3B97EE16-9BD2-46C3-894B-25F7DDF13CB5}" srcOrd="0" destOrd="0" presId="urn:microsoft.com/office/officeart/2005/8/layout/cycle4"/>
    <dgm:cxn modelId="{2B2DEA93-D7F6-4612-AF69-3951A3951C51}" type="presParOf" srcId="{9F1EDFC4-C4D5-46C4-AEE9-72E2ABACCA59}" destId="{B798A65C-BAFB-4776-AA0D-874B84D31806}" srcOrd="1" destOrd="0" presId="urn:microsoft.com/office/officeart/2005/8/layout/cycle4"/>
    <dgm:cxn modelId="{7593BD7C-7E37-44C9-BD5C-5F5E5F994D0B}" type="presParOf" srcId="{FB52A108-B384-4AC0-AEC5-D66C3403A100}" destId="{171F8D4D-906A-48E7-98C5-3B594523201B}" srcOrd="1" destOrd="0" presId="urn:microsoft.com/office/officeart/2005/8/layout/cycle4"/>
    <dgm:cxn modelId="{0111663B-D416-40DD-94A1-78634A8B1A42}" type="presParOf" srcId="{171F8D4D-906A-48E7-98C5-3B594523201B}" destId="{0E3664C7-3617-4A1B-8B9B-33308E903EE5}" srcOrd="0" destOrd="0" presId="urn:microsoft.com/office/officeart/2005/8/layout/cycle4"/>
    <dgm:cxn modelId="{C1D56D0B-72C8-4600-ACF7-44B56D216B84}" type="presParOf" srcId="{171F8D4D-906A-48E7-98C5-3B594523201B}" destId="{B90BC75E-96EC-4B74-B9CB-F32D71B9372D}" srcOrd="1" destOrd="0" presId="urn:microsoft.com/office/officeart/2005/8/layout/cycle4"/>
    <dgm:cxn modelId="{94EF1A38-F511-43CA-9B65-03FAC311DD11}" type="presParOf" srcId="{FB52A108-B384-4AC0-AEC5-D66C3403A100}" destId="{2EB8AECA-5007-48E7-8164-CEBF574EBA53}" srcOrd="2" destOrd="0" presId="urn:microsoft.com/office/officeart/2005/8/layout/cycle4"/>
    <dgm:cxn modelId="{05236C78-86A9-4869-8582-A4B0CDE12B10}" type="presParOf" srcId="{2EB8AECA-5007-48E7-8164-CEBF574EBA53}" destId="{1C2AA586-54A1-469E-8782-E342A978B685}" srcOrd="0" destOrd="0" presId="urn:microsoft.com/office/officeart/2005/8/layout/cycle4"/>
    <dgm:cxn modelId="{F1C7339E-C618-460D-B42B-AB08C65F9330}" type="presParOf" srcId="{2EB8AECA-5007-48E7-8164-CEBF574EBA53}" destId="{F60C570E-0CEB-424B-B235-12A0B6F4EDC6}" srcOrd="1" destOrd="0" presId="urn:microsoft.com/office/officeart/2005/8/layout/cycle4"/>
    <dgm:cxn modelId="{341AE8EA-62AF-4A16-B8C4-18141FFF21C5}" type="presParOf" srcId="{FB52A108-B384-4AC0-AEC5-D66C3403A100}" destId="{E05922F7-6BE1-4663-8EEB-42C4924AB77B}" srcOrd="3" destOrd="0" presId="urn:microsoft.com/office/officeart/2005/8/layout/cycle4"/>
    <dgm:cxn modelId="{3629ED32-84FE-4035-9177-BFDBEFE7BDAB}" type="presParOf" srcId="{E05922F7-6BE1-4663-8EEB-42C4924AB77B}" destId="{3951991E-F1AA-4DE4-BAC4-81B0A451545F}" srcOrd="0" destOrd="0" presId="urn:microsoft.com/office/officeart/2005/8/layout/cycle4"/>
    <dgm:cxn modelId="{4780F1A5-BE43-47F4-A1F4-6ADC8212E7DC}" type="presParOf" srcId="{E05922F7-6BE1-4663-8EEB-42C4924AB77B}" destId="{0BB9B1F7-6019-4594-AEC8-4E7ADB80954D}" srcOrd="1" destOrd="0" presId="urn:microsoft.com/office/officeart/2005/8/layout/cycle4"/>
    <dgm:cxn modelId="{7371B6AF-339A-4A62-A39E-D23E14335ECE}" type="presParOf" srcId="{FB52A108-B384-4AC0-AEC5-D66C3403A100}" destId="{721EE316-3970-43A2-B38B-C3E3AB83450B}" srcOrd="4" destOrd="0" presId="urn:microsoft.com/office/officeart/2005/8/layout/cycle4"/>
    <dgm:cxn modelId="{DF51C4FA-30C2-4A22-8F44-E792698F228A}" type="presParOf" srcId="{893EDD35-61E6-4A05-96C4-308FE42F62C6}" destId="{09CFF502-77CD-46C3-8EBB-1986BB997283}" srcOrd="1" destOrd="0" presId="urn:microsoft.com/office/officeart/2005/8/layout/cycle4"/>
    <dgm:cxn modelId="{647A7CA9-9A1B-4784-9598-BDD960F3B7FF}" type="presParOf" srcId="{09CFF502-77CD-46C3-8EBB-1986BB997283}" destId="{26B7DEF2-A46D-4ADA-8557-CF0BC31315EB}" srcOrd="0" destOrd="0" presId="urn:microsoft.com/office/officeart/2005/8/layout/cycle4"/>
    <dgm:cxn modelId="{F5CE4C9F-43AD-4370-A3F8-5D814FBFE093}" type="presParOf" srcId="{09CFF502-77CD-46C3-8EBB-1986BB997283}" destId="{9F4F5AD9-6473-4043-8FD7-94E0C373329B}" srcOrd="1" destOrd="0" presId="urn:microsoft.com/office/officeart/2005/8/layout/cycle4"/>
    <dgm:cxn modelId="{9F3E1AE0-799A-488C-B5B6-025B464EAB8A}" type="presParOf" srcId="{09CFF502-77CD-46C3-8EBB-1986BB997283}" destId="{D8DA85A5-0A76-41DC-9470-809DE4EF02F1}" srcOrd="2" destOrd="0" presId="urn:microsoft.com/office/officeart/2005/8/layout/cycle4"/>
    <dgm:cxn modelId="{078DC543-7BCC-4439-A227-357C6C978CF9}" type="presParOf" srcId="{09CFF502-77CD-46C3-8EBB-1986BB997283}" destId="{B1A3E8D3-6B3E-46D5-BC5F-57B5B5392019}" srcOrd="3" destOrd="0" presId="urn:microsoft.com/office/officeart/2005/8/layout/cycle4"/>
    <dgm:cxn modelId="{5DB38885-934F-48E4-89B3-26EE3B32DB54}" type="presParOf" srcId="{09CFF502-77CD-46C3-8EBB-1986BB997283}" destId="{72301BEE-442B-4F83-A1F3-9D46DF0B0E24}" srcOrd="4" destOrd="0" presId="urn:microsoft.com/office/officeart/2005/8/layout/cycle4"/>
    <dgm:cxn modelId="{CBB89CE4-9ED9-405F-A371-AAB471810A6F}" type="presParOf" srcId="{893EDD35-61E6-4A05-96C4-308FE42F62C6}" destId="{DFBD8C7B-19E6-47DE-8858-63EA7AC4EF44}" srcOrd="2" destOrd="0" presId="urn:microsoft.com/office/officeart/2005/8/layout/cycle4"/>
    <dgm:cxn modelId="{273251B9-90A4-4909-9886-AC636E33FB06}" type="presParOf" srcId="{893EDD35-61E6-4A05-96C4-308FE42F62C6}" destId="{BB23BEC4-0CF1-4BB0-ADC8-F215DE252E4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1215B5E-7252-4BCF-ADDB-CF1E9062D14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86C2C995-62B2-43D9-92D1-740A285021C0}">
      <dgm:prSet phldrT="[Text]" custT="1"/>
      <dgm:spPr>
        <a:solidFill>
          <a:srgbClr val="7DB862"/>
        </a:solidFill>
        <a:ln>
          <a:noFill/>
        </a:ln>
      </dgm:spPr>
      <dgm:t>
        <a:bodyPr/>
        <a:lstStyle/>
        <a:p>
          <a:r>
            <a:rPr lang="en-US" sz="2000" dirty="0" smtClean="0"/>
            <a:t>1. Time Zones</a:t>
          </a:r>
          <a:endParaRPr lang="en-US" sz="2000" dirty="0"/>
        </a:p>
      </dgm:t>
    </dgm:pt>
    <dgm:pt modelId="{5CC4B5A6-FA81-43F2-A86C-9222B7709069}" type="parTrans" cxnId="{090EB6A7-6A28-402A-8ABB-0D4ED3893AAD}">
      <dgm:prSet/>
      <dgm:spPr/>
      <dgm:t>
        <a:bodyPr/>
        <a:lstStyle/>
        <a:p>
          <a:endParaRPr lang="en-US"/>
        </a:p>
      </dgm:t>
    </dgm:pt>
    <dgm:pt modelId="{CCD8B776-1B2F-4C9E-BAAE-4943B5A0B341}" type="sibTrans" cxnId="{090EB6A7-6A28-402A-8ABB-0D4ED3893AAD}">
      <dgm:prSet/>
      <dgm:spPr>
        <a:ln>
          <a:solidFill>
            <a:schemeClr val="bg1"/>
          </a:solidFill>
        </a:ln>
      </dgm:spPr>
      <dgm:t>
        <a:bodyPr/>
        <a:lstStyle/>
        <a:p>
          <a:endParaRPr lang="en-US"/>
        </a:p>
      </dgm:t>
    </dgm:pt>
    <dgm:pt modelId="{EB3F86C4-A32C-4DD7-8709-B4B9FE388942}">
      <dgm:prSet phldrT="[Text]" custT="1"/>
      <dgm:spPr>
        <a:solidFill>
          <a:srgbClr val="7DB862"/>
        </a:solidFill>
        <a:ln>
          <a:noFill/>
        </a:ln>
      </dgm:spPr>
      <dgm:t>
        <a:bodyPr/>
        <a:lstStyle/>
        <a:p>
          <a:r>
            <a:rPr lang="en-US" sz="2000" dirty="0" smtClean="0"/>
            <a:t>2. NLDAS processing</a:t>
          </a:r>
          <a:endParaRPr lang="en-US" sz="2000" dirty="0">
            <a:solidFill>
              <a:srgbClr val="FF0000"/>
            </a:solidFill>
          </a:endParaRPr>
        </a:p>
      </dgm:t>
    </dgm:pt>
    <dgm:pt modelId="{FAC396D0-4DB9-4277-B1D8-50EBA1964E69}" type="parTrans" cxnId="{7247F8D4-E0BE-401D-B36B-12FF549E3998}">
      <dgm:prSet/>
      <dgm:spPr/>
      <dgm:t>
        <a:bodyPr/>
        <a:lstStyle/>
        <a:p>
          <a:endParaRPr lang="en-US"/>
        </a:p>
      </dgm:t>
    </dgm:pt>
    <dgm:pt modelId="{0355582F-2154-4D9C-99FD-6C272DB4DE24}" type="sibTrans" cxnId="{7247F8D4-E0BE-401D-B36B-12FF549E3998}">
      <dgm:prSet/>
      <dgm:spPr>
        <a:ln>
          <a:solidFill>
            <a:schemeClr val="bg1"/>
          </a:solidFill>
        </a:ln>
      </dgm:spPr>
      <dgm:t>
        <a:bodyPr/>
        <a:lstStyle/>
        <a:p>
          <a:endParaRPr lang="en-US"/>
        </a:p>
      </dgm:t>
    </dgm:pt>
    <dgm:pt modelId="{42FECD51-46E3-4014-B4E3-690C5EF75577}">
      <dgm:prSet phldrT="[Text]" custT="1"/>
      <dgm:spPr>
        <a:solidFill>
          <a:srgbClr val="7DB862"/>
        </a:solidFill>
        <a:ln>
          <a:noFill/>
        </a:ln>
      </dgm:spPr>
      <dgm:t>
        <a:bodyPr/>
        <a:lstStyle/>
        <a:p>
          <a:r>
            <a:rPr lang="en-US" sz="2000" dirty="0" smtClean="0"/>
            <a:t>3. Simplified SSI</a:t>
          </a:r>
          <a:endParaRPr lang="en-US" sz="2000" dirty="0"/>
        </a:p>
      </dgm:t>
    </dgm:pt>
    <dgm:pt modelId="{9E3F07AD-3860-4E0C-BE34-7141D1A631DE}" type="parTrans" cxnId="{EC985288-6D88-4CA2-9210-97D693BD21C2}">
      <dgm:prSet/>
      <dgm:spPr/>
      <dgm:t>
        <a:bodyPr/>
        <a:lstStyle/>
        <a:p>
          <a:endParaRPr lang="en-US"/>
        </a:p>
      </dgm:t>
    </dgm:pt>
    <dgm:pt modelId="{80A3AB22-1C85-47F8-BE12-897220AA9C04}" type="sibTrans" cxnId="{EC985288-6D88-4CA2-9210-97D693BD21C2}">
      <dgm:prSet/>
      <dgm:spPr>
        <a:ln>
          <a:solidFill>
            <a:schemeClr val="bg1"/>
          </a:solidFill>
        </a:ln>
      </dgm:spPr>
      <dgm:t>
        <a:bodyPr/>
        <a:lstStyle/>
        <a:p>
          <a:endParaRPr lang="en-US"/>
        </a:p>
      </dgm:t>
    </dgm:pt>
    <dgm:pt modelId="{555D73FA-83A7-4099-98E9-164DDC5FB442}">
      <dgm:prSet phldrT="[Text]" custT="1"/>
      <dgm:spPr>
        <a:solidFill>
          <a:srgbClr val="7DB862"/>
        </a:solidFill>
        <a:ln>
          <a:noFill/>
        </a:ln>
      </dgm:spPr>
      <dgm:t>
        <a:bodyPr/>
        <a:lstStyle/>
        <a:p>
          <a:r>
            <a:rPr lang="en-US" sz="2000" dirty="0" smtClean="0"/>
            <a:t>4. Point Validation</a:t>
          </a:r>
          <a:endParaRPr lang="en-US" sz="2000" dirty="0"/>
        </a:p>
      </dgm:t>
    </dgm:pt>
    <dgm:pt modelId="{EBF0D6EB-2AC6-4BB1-BD97-EFFD53A0DB76}" type="parTrans" cxnId="{7EF01AD4-FCC4-405C-8F58-04666B6F74F8}">
      <dgm:prSet/>
      <dgm:spPr/>
      <dgm:t>
        <a:bodyPr/>
        <a:lstStyle/>
        <a:p>
          <a:endParaRPr lang="en-US"/>
        </a:p>
      </dgm:t>
    </dgm:pt>
    <dgm:pt modelId="{6FCA9EAD-F5D3-42BC-846F-4ECD0388C5EE}" type="sibTrans" cxnId="{7EF01AD4-FCC4-405C-8F58-04666B6F74F8}">
      <dgm:prSet/>
      <dgm:spPr>
        <a:ln>
          <a:solidFill>
            <a:schemeClr val="bg1"/>
          </a:solidFill>
        </a:ln>
      </dgm:spPr>
      <dgm:t>
        <a:bodyPr/>
        <a:lstStyle/>
        <a:p>
          <a:endParaRPr lang="en-US"/>
        </a:p>
      </dgm:t>
    </dgm:pt>
    <dgm:pt modelId="{57BD728E-612C-4FFB-B4EE-7F44FEC67797}">
      <dgm:prSet phldrT="[Text]" custT="1"/>
      <dgm:spPr>
        <a:solidFill>
          <a:srgbClr val="7DB862"/>
        </a:solidFill>
        <a:ln>
          <a:noFill/>
        </a:ln>
      </dgm:spPr>
      <dgm:t>
        <a:bodyPr/>
        <a:lstStyle/>
        <a:p>
          <a:r>
            <a:rPr lang="en-US" sz="2000" dirty="0" smtClean="0"/>
            <a:t>5. Sensor distribution </a:t>
          </a:r>
          <a:endParaRPr lang="en-US" sz="2000" dirty="0"/>
        </a:p>
      </dgm:t>
    </dgm:pt>
    <dgm:pt modelId="{D6017EB4-F14C-45DB-88B8-BD6E4B7B6B76}" type="parTrans" cxnId="{FF59C8EB-A54B-4F41-B6D5-17EC944D1DBE}">
      <dgm:prSet/>
      <dgm:spPr/>
      <dgm:t>
        <a:bodyPr/>
        <a:lstStyle/>
        <a:p>
          <a:endParaRPr lang="en-US"/>
        </a:p>
      </dgm:t>
    </dgm:pt>
    <dgm:pt modelId="{0FC46C45-4E63-4510-A5E4-F55FE5947842}" type="sibTrans" cxnId="{FF59C8EB-A54B-4F41-B6D5-17EC944D1DBE}">
      <dgm:prSet/>
      <dgm:spPr>
        <a:ln>
          <a:solidFill>
            <a:schemeClr val="bg1"/>
          </a:solidFill>
        </a:ln>
      </dgm:spPr>
      <dgm:t>
        <a:bodyPr/>
        <a:lstStyle/>
        <a:p>
          <a:endParaRPr lang="en-US"/>
        </a:p>
      </dgm:t>
    </dgm:pt>
    <dgm:pt modelId="{8B9837CE-7610-4CC7-9438-EF95414A009E}" type="pres">
      <dgm:prSet presAssocID="{91215B5E-7252-4BCF-ADDB-CF1E9062D14E}" presName="cycle" presStyleCnt="0">
        <dgm:presLayoutVars>
          <dgm:dir/>
          <dgm:resizeHandles val="exact"/>
        </dgm:presLayoutVars>
      </dgm:prSet>
      <dgm:spPr/>
      <dgm:t>
        <a:bodyPr/>
        <a:lstStyle/>
        <a:p>
          <a:endParaRPr lang="en-US"/>
        </a:p>
      </dgm:t>
    </dgm:pt>
    <dgm:pt modelId="{D51D6290-AFF5-4537-926A-A337B987CB3C}" type="pres">
      <dgm:prSet presAssocID="{86C2C995-62B2-43D9-92D1-740A285021C0}" presName="node" presStyleLbl="node1" presStyleIdx="0" presStyleCnt="5" custScaleX="130497" custScaleY="91090" custRadScaleRad="100394" custRadScaleInc="0">
        <dgm:presLayoutVars>
          <dgm:bulletEnabled val="1"/>
        </dgm:presLayoutVars>
      </dgm:prSet>
      <dgm:spPr/>
      <dgm:t>
        <a:bodyPr/>
        <a:lstStyle/>
        <a:p>
          <a:endParaRPr lang="en-US"/>
        </a:p>
      </dgm:t>
    </dgm:pt>
    <dgm:pt modelId="{C96EC59E-04EE-402A-B6C1-FFE8F926B9A2}" type="pres">
      <dgm:prSet presAssocID="{86C2C995-62B2-43D9-92D1-740A285021C0}" presName="spNode" presStyleCnt="0"/>
      <dgm:spPr/>
    </dgm:pt>
    <dgm:pt modelId="{3660B689-B039-40A1-ABE9-0E9BA51B3DBF}" type="pres">
      <dgm:prSet presAssocID="{CCD8B776-1B2F-4C9E-BAAE-4943B5A0B341}" presName="sibTrans" presStyleLbl="sibTrans1D1" presStyleIdx="0" presStyleCnt="5"/>
      <dgm:spPr/>
      <dgm:t>
        <a:bodyPr/>
        <a:lstStyle/>
        <a:p>
          <a:endParaRPr lang="en-US"/>
        </a:p>
      </dgm:t>
    </dgm:pt>
    <dgm:pt modelId="{A5EE7F8F-7E31-43B3-9A63-16DF44E83990}" type="pres">
      <dgm:prSet presAssocID="{EB3F86C4-A32C-4DD7-8709-B4B9FE388942}" presName="node" presStyleLbl="node1" presStyleIdx="1" presStyleCnt="5" custScaleX="119423" custScaleY="99646" custRadScaleRad="111521" custRadScaleInc="20431">
        <dgm:presLayoutVars>
          <dgm:bulletEnabled val="1"/>
        </dgm:presLayoutVars>
      </dgm:prSet>
      <dgm:spPr/>
      <dgm:t>
        <a:bodyPr/>
        <a:lstStyle/>
        <a:p>
          <a:endParaRPr lang="en-US"/>
        </a:p>
      </dgm:t>
    </dgm:pt>
    <dgm:pt modelId="{D7B7137C-8638-460D-ACA8-A865A46CF746}" type="pres">
      <dgm:prSet presAssocID="{EB3F86C4-A32C-4DD7-8709-B4B9FE388942}" presName="spNode" presStyleCnt="0"/>
      <dgm:spPr/>
    </dgm:pt>
    <dgm:pt modelId="{C191D32A-22EC-4F0E-9B77-B63E8F92146C}" type="pres">
      <dgm:prSet presAssocID="{0355582F-2154-4D9C-99FD-6C272DB4DE24}" presName="sibTrans" presStyleLbl="sibTrans1D1" presStyleIdx="1" presStyleCnt="5"/>
      <dgm:spPr/>
      <dgm:t>
        <a:bodyPr/>
        <a:lstStyle/>
        <a:p>
          <a:endParaRPr lang="en-US"/>
        </a:p>
      </dgm:t>
    </dgm:pt>
    <dgm:pt modelId="{D93257C5-C886-4542-92EF-C579AE688A75}" type="pres">
      <dgm:prSet presAssocID="{42FECD51-46E3-4014-B4E3-690C5EF75577}" presName="node" presStyleLbl="node1" presStyleIdx="2" presStyleCnt="5" custScaleX="119283">
        <dgm:presLayoutVars>
          <dgm:bulletEnabled val="1"/>
        </dgm:presLayoutVars>
      </dgm:prSet>
      <dgm:spPr/>
      <dgm:t>
        <a:bodyPr/>
        <a:lstStyle/>
        <a:p>
          <a:endParaRPr lang="en-US"/>
        </a:p>
      </dgm:t>
    </dgm:pt>
    <dgm:pt modelId="{724E0731-D8D5-40B4-B3E3-8F4D33C093A2}" type="pres">
      <dgm:prSet presAssocID="{42FECD51-46E3-4014-B4E3-690C5EF75577}" presName="spNode" presStyleCnt="0"/>
      <dgm:spPr/>
    </dgm:pt>
    <dgm:pt modelId="{CC42C845-ADA6-4C51-912B-8CD0846B47C4}" type="pres">
      <dgm:prSet presAssocID="{80A3AB22-1C85-47F8-BE12-897220AA9C04}" presName="sibTrans" presStyleLbl="sibTrans1D1" presStyleIdx="2" presStyleCnt="5"/>
      <dgm:spPr/>
      <dgm:t>
        <a:bodyPr/>
        <a:lstStyle/>
        <a:p>
          <a:endParaRPr lang="en-US"/>
        </a:p>
      </dgm:t>
    </dgm:pt>
    <dgm:pt modelId="{9FCC8AFB-16A0-4DB1-AC49-62286FA51F2D}" type="pres">
      <dgm:prSet presAssocID="{555D73FA-83A7-4099-98E9-164DDC5FB442}" presName="node" presStyleLbl="node1" presStyleIdx="3" presStyleCnt="5" custScaleX="129623">
        <dgm:presLayoutVars>
          <dgm:bulletEnabled val="1"/>
        </dgm:presLayoutVars>
      </dgm:prSet>
      <dgm:spPr/>
      <dgm:t>
        <a:bodyPr/>
        <a:lstStyle/>
        <a:p>
          <a:endParaRPr lang="en-US"/>
        </a:p>
      </dgm:t>
    </dgm:pt>
    <dgm:pt modelId="{2425FAE1-862C-4741-992C-17A1840B38E5}" type="pres">
      <dgm:prSet presAssocID="{555D73FA-83A7-4099-98E9-164DDC5FB442}" presName="spNode" presStyleCnt="0"/>
      <dgm:spPr/>
    </dgm:pt>
    <dgm:pt modelId="{31F4BC37-25BF-4B9D-B538-D63DE53EE3D9}" type="pres">
      <dgm:prSet presAssocID="{6FCA9EAD-F5D3-42BC-846F-4ECD0388C5EE}" presName="sibTrans" presStyleLbl="sibTrans1D1" presStyleIdx="3" presStyleCnt="5"/>
      <dgm:spPr/>
      <dgm:t>
        <a:bodyPr/>
        <a:lstStyle/>
        <a:p>
          <a:endParaRPr lang="en-US"/>
        </a:p>
      </dgm:t>
    </dgm:pt>
    <dgm:pt modelId="{98BFE9CC-A54D-4B15-BA79-F534708C2337}" type="pres">
      <dgm:prSet presAssocID="{57BD728E-612C-4FFB-B4EE-7F44FEC67797}" presName="node" presStyleLbl="node1" presStyleIdx="4" presStyleCnt="5" custScaleX="120322">
        <dgm:presLayoutVars>
          <dgm:bulletEnabled val="1"/>
        </dgm:presLayoutVars>
      </dgm:prSet>
      <dgm:spPr/>
      <dgm:t>
        <a:bodyPr/>
        <a:lstStyle/>
        <a:p>
          <a:endParaRPr lang="en-US"/>
        </a:p>
      </dgm:t>
    </dgm:pt>
    <dgm:pt modelId="{64FC5323-E053-475C-8DB2-EDA28330007B}" type="pres">
      <dgm:prSet presAssocID="{57BD728E-612C-4FFB-B4EE-7F44FEC67797}" presName="spNode" presStyleCnt="0"/>
      <dgm:spPr/>
    </dgm:pt>
    <dgm:pt modelId="{45E30CC9-E8C5-43A1-8BB2-7337F68448EF}" type="pres">
      <dgm:prSet presAssocID="{0FC46C45-4E63-4510-A5E4-F55FE5947842}" presName="sibTrans" presStyleLbl="sibTrans1D1" presStyleIdx="4" presStyleCnt="5"/>
      <dgm:spPr/>
      <dgm:t>
        <a:bodyPr/>
        <a:lstStyle/>
        <a:p>
          <a:endParaRPr lang="en-US"/>
        </a:p>
      </dgm:t>
    </dgm:pt>
  </dgm:ptLst>
  <dgm:cxnLst>
    <dgm:cxn modelId="{FF59C8EB-A54B-4F41-B6D5-17EC944D1DBE}" srcId="{91215B5E-7252-4BCF-ADDB-CF1E9062D14E}" destId="{57BD728E-612C-4FFB-B4EE-7F44FEC67797}" srcOrd="4" destOrd="0" parTransId="{D6017EB4-F14C-45DB-88B8-BD6E4B7B6B76}" sibTransId="{0FC46C45-4E63-4510-A5E4-F55FE5947842}"/>
    <dgm:cxn modelId="{5F57956C-F6E4-4DCE-B5DB-1782C6FD9F70}" type="presOf" srcId="{91215B5E-7252-4BCF-ADDB-CF1E9062D14E}" destId="{8B9837CE-7610-4CC7-9438-EF95414A009E}" srcOrd="0" destOrd="0" presId="urn:microsoft.com/office/officeart/2005/8/layout/cycle6"/>
    <dgm:cxn modelId="{090EB6A7-6A28-402A-8ABB-0D4ED3893AAD}" srcId="{91215B5E-7252-4BCF-ADDB-CF1E9062D14E}" destId="{86C2C995-62B2-43D9-92D1-740A285021C0}" srcOrd="0" destOrd="0" parTransId="{5CC4B5A6-FA81-43F2-A86C-9222B7709069}" sibTransId="{CCD8B776-1B2F-4C9E-BAAE-4943B5A0B341}"/>
    <dgm:cxn modelId="{FCF3EFEB-A3B5-40E5-9107-11CD898AF4C2}" type="presOf" srcId="{EB3F86C4-A32C-4DD7-8709-B4B9FE388942}" destId="{A5EE7F8F-7E31-43B3-9A63-16DF44E83990}" srcOrd="0" destOrd="0" presId="urn:microsoft.com/office/officeart/2005/8/layout/cycle6"/>
    <dgm:cxn modelId="{F291DEE4-663E-4319-8B7B-7E03154DC5E7}" type="presOf" srcId="{6FCA9EAD-F5D3-42BC-846F-4ECD0388C5EE}" destId="{31F4BC37-25BF-4B9D-B538-D63DE53EE3D9}" srcOrd="0" destOrd="0" presId="urn:microsoft.com/office/officeart/2005/8/layout/cycle6"/>
    <dgm:cxn modelId="{75AF86E0-7665-47DE-BC91-4EDE177F8152}" type="presOf" srcId="{86C2C995-62B2-43D9-92D1-740A285021C0}" destId="{D51D6290-AFF5-4537-926A-A337B987CB3C}" srcOrd="0" destOrd="0" presId="urn:microsoft.com/office/officeart/2005/8/layout/cycle6"/>
    <dgm:cxn modelId="{EC985288-6D88-4CA2-9210-97D693BD21C2}" srcId="{91215B5E-7252-4BCF-ADDB-CF1E9062D14E}" destId="{42FECD51-46E3-4014-B4E3-690C5EF75577}" srcOrd="2" destOrd="0" parTransId="{9E3F07AD-3860-4E0C-BE34-7141D1A631DE}" sibTransId="{80A3AB22-1C85-47F8-BE12-897220AA9C04}"/>
    <dgm:cxn modelId="{7EF01AD4-FCC4-405C-8F58-04666B6F74F8}" srcId="{91215B5E-7252-4BCF-ADDB-CF1E9062D14E}" destId="{555D73FA-83A7-4099-98E9-164DDC5FB442}" srcOrd="3" destOrd="0" parTransId="{EBF0D6EB-2AC6-4BB1-BD97-EFFD53A0DB76}" sibTransId="{6FCA9EAD-F5D3-42BC-846F-4ECD0388C5EE}"/>
    <dgm:cxn modelId="{FE4552B8-5A7C-4F82-9395-9AC5147B3AB0}" type="presOf" srcId="{555D73FA-83A7-4099-98E9-164DDC5FB442}" destId="{9FCC8AFB-16A0-4DB1-AC49-62286FA51F2D}" srcOrd="0" destOrd="0" presId="urn:microsoft.com/office/officeart/2005/8/layout/cycle6"/>
    <dgm:cxn modelId="{EADDD922-D64E-4354-874A-00B8033ECA96}" type="presOf" srcId="{0FC46C45-4E63-4510-A5E4-F55FE5947842}" destId="{45E30CC9-E8C5-43A1-8BB2-7337F68448EF}" srcOrd="0" destOrd="0" presId="urn:microsoft.com/office/officeart/2005/8/layout/cycle6"/>
    <dgm:cxn modelId="{D2ED2A4A-013A-47D6-BAE3-528416B77D26}" type="presOf" srcId="{57BD728E-612C-4FFB-B4EE-7F44FEC67797}" destId="{98BFE9CC-A54D-4B15-BA79-F534708C2337}" srcOrd="0" destOrd="0" presId="urn:microsoft.com/office/officeart/2005/8/layout/cycle6"/>
    <dgm:cxn modelId="{7247F8D4-E0BE-401D-B36B-12FF549E3998}" srcId="{91215B5E-7252-4BCF-ADDB-CF1E9062D14E}" destId="{EB3F86C4-A32C-4DD7-8709-B4B9FE388942}" srcOrd="1" destOrd="0" parTransId="{FAC396D0-4DB9-4277-B1D8-50EBA1964E69}" sibTransId="{0355582F-2154-4D9C-99FD-6C272DB4DE24}"/>
    <dgm:cxn modelId="{94919D31-3222-4683-B6B4-A05E50205035}" type="presOf" srcId="{CCD8B776-1B2F-4C9E-BAAE-4943B5A0B341}" destId="{3660B689-B039-40A1-ABE9-0E9BA51B3DBF}" srcOrd="0" destOrd="0" presId="urn:microsoft.com/office/officeart/2005/8/layout/cycle6"/>
    <dgm:cxn modelId="{F84B425A-D4F7-4299-AC79-E22292F5EE5C}" type="presOf" srcId="{80A3AB22-1C85-47F8-BE12-897220AA9C04}" destId="{CC42C845-ADA6-4C51-912B-8CD0846B47C4}" srcOrd="0" destOrd="0" presId="urn:microsoft.com/office/officeart/2005/8/layout/cycle6"/>
    <dgm:cxn modelId="{DBA53678-91E2-49D0-A3CA-B0412CCF9FAF}" type="presOf" srcId="{0355582F-2154-4D9C-99FD-6C272DB4DE24}" destId="{C191D32A-22EC-4F0E-9B77-B63E8F92146C}" srcOrd="0" destOrd="0" presId="urn:microsoft.com/office/officeart/2005/8/layout/cycle6"/>
    <dgm:cxn modelId="{F2FF68DC-8869-4A12-B025-3A470A942D38}" type="presOf" srcId="{42FECD51-46E3-4014-B4E3-690C5EF75577}" destId="{D93257C5-C886-4542-92EF-C579AE688A75}" srcOrd="0" destOrd="0" presId="urn:microsoft.com/office/officeart/2005/8/layout/cycle6"/>
    <dgm:cxn modelId="{38B23A6F-DD54-4D6F-9FC3-7DABD790CED2}" type="presParOf" srcId="{8B9837CE-7610-4CC7-9438-EF95414A009E}" destId="{D51D6290-AFF5-4537-926A-A337B987CB3C}" srcOrd="0" destOrd="0" presId="urn:microsoft.com/office/officeart/2005/8/layout/cycle6"/>
    <dgm:cxn modelId="{4E3D5A5E-6D63-4E83-B00E-1B402D57E38E}" type="presParOf" srcId="{8B9837CE-7610-4CC7-9438-EF95414A009E}" destId="{C96EC59E-04EE-402A-B6C1-FFE8F926B9A2}" srcOrd="1" destOrd="0" presId="urn:microsoft.com/office/officeart/2005/8/layout/cycle6"/>
    <dgm:cxn modelId="{8BA01DE9-FBEA-4735-9E57-277DBB3A9314}" type="presParOf" srcId="{8B9837CE-7610-4CC7-9438-EF95414A009E}" destId="{3660B689-B039-40A1-ABE9-0E9BA51B3DBF}" srcOrd="2" destOrd="0" presId="urn:microsoft.com/office/officeart/2005/8/layout/cycle6"/>
    <dgm:cxn modelId="{8076EA84-4EC4-4504-8BFD-3C6FFBC4ECBC}" type="presParOf" srcId="{8B9837CE-7610-4CC7-9438-EF95414A009E}" destId="{A5EE7F8F-7E31-43B3-9A63-16DF44E83990}" srcOrd="3" destOrd="0" presId="urn:microsoft.com/office/officeart/2005/8/layout/cycle6"/>
    <dgm:cxn modelId="{2D391194-D632-438F-85D4-26FFC9D1781F}" type="presParOf" srcId="{8B9837CE-7610-4CC7-9438-EF95414A009E}" destId="{D7B7137C-8638-460D-ACA8-A865A46CF746}" srcOrd="4" destOrd="0" presId="urn:microsoft.com/office/officeart/2005/8/layout/cycle6"/>
    <dgm:cxn modelId="{E270BA61-1B2E-43B7-881D-68371759D2ED}" type="presParOf" srcId="{8B9837CE-7610-4CC7-9438-EF95414A009E}" destId="{C191D32A-22EC-4F0E-9B77-B63E8F92146C}" srcOrd="5" destOrd="0" presId="urn:microsoft.com/office/officeart/2005/8/layout/cycle6"/>
    <dgm:cxn modelId="{3D9D4F33-F017-4668-92FD-37D610A49571}" type="presParOf" srcId="{8B9837CE-7610-4CC7-9438-EF95414A009E}" destId="{D93257C5-C886-4542-92EF-C579AE688A75}" srcOrd="6" destOrd="0" presId="urn:microsoft.com/office/officeart/2005/8/layout/cycle6"/>
    <dgm:cxn modelId="{AE1637C0-8E37-4C20-B4FC-9630173F7ADA}" type="presParOf" srcId="{8B9837CE-7610-4CC7-9438-EF95414A009E}" destId="{724E0731-D8D5-40B4-B3E3-8F4D33C093A2}" srcOrd="7" destOrd="0" presId="urn:microsoft.com/office/officeart/2005/8/layout/cycle6"/>
    <dgm:cxn modelId="{485ABB63-4A02-4DD8-A62F-BA58090AAC55}" type="presParOf" srcId="{8B9837CE-7610-4CC7-9438-EF95414A009E}" destId="{CC42C845-ADA6-4C51-912B-8CD0846B47C4}" srcOrd="8" destOrd="0" presId="urn:microsoft.com/office/officeart/2005/8/layout/cycle6"/>
    <dgm:cxn modelId="{4EFCCF7D-17F6-4D31-B403-462D30F52C9B}" type="presParOf" srcId="{8B9837CE-7610-4CC7-9438-EF95414A009E}" destId="{9FCC8AFB-16A0-4DB1-AC49-62286FA51F2D}" srcOrd="9" destOrd="0" presId="urn:microsoft.com/office/officeart/2005/8/layout/cycle6"/>
    <dgm:cxn modelId="{0FB50FD1-D804-4C32-A1BA-DD3FB412A2B8}" type="presParOf" srcId="{8B9837CE-7610-4CC7-9438-EF95414A009E}" destId="{2425FAE1-862C-4741-992C-17A1840B38E5}" srcOrd="10" destOrd="0" presId="urn:microsoft.com/office/officeart/2005/8/layout/cycle6"/>
    <dgm:cxn modelId="{686148E3-FD43-4772-BA41-7439AED9A480}" type="presParOf" srcId="{8B9837CE-7610-4CC7-9438-EF95414A009E}" destId="{31F4BC37-25BF-4B9D-B538-D63DE53EE3D9}" srcOrd="11" destOrd="0" presId="urn:microsoft.com/office/officeart/2005/8/layout/cycle6"/>
    <dgm:cxn modelId="{4E54151F-0A74-4BCC-8E90-32308D77C8EF}" type="presParOf" srcId="{8B9837CE-7610-4CC7-9438-EF95414A009E}" destId="{98BFE9CC-A54D-4B15-BA79-F534708C2337}" srcOrd="12" destOrd="0" presId="urn:microsoft.com/office/officeart/2005/8/layout/cycle6"/>
    <dgm:cxn modelId="{20597977-D5AD-446D-9D40-8D78C8A55187}" type="presParOf" srcId="{8B9837CE-7610-4CC7-9438-EF95414A009E}" destId="{64FC5323-E053-475C-8DB2-EDA28330007B}" srcOrd="13" destOrd="0" presId="urn:microsoft.com/office/officeart/2005/8/layout/cycle6"/>
    <dgm:cxn modelId="{7B1DD9CE-70B1-4015-B97D-8B0CEF83724D}" type="presParOf" srcId="{8B9837CE-7610-4CC7-9438-EF95414A009E}" destId="{45E30CC9-E8C5-43A1-8BB2-7337F68448EF}"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E8B52-93FD-408E-8143-4B0556A3FAB2}">
      <dsp:nvSpPr>
        <dsp:cNvPr id="0" name=""/>
        <dsp:cNvSpPr/>
      </dsp:nvSpPr>
      <dsp:spPr>
        <a:xfrm>
          <a:off x="671044" y="956794"/>
          <a:ext cx="10258698" cy="3278930"/>
        </a:xfrm>
        <a:prstGeom prst="rect">
          <a:avLst/>
        </a:prstGeom>
        <a:solidFill>
          <a:schemeClr val="accent6">
            <a:lumMod val="40000"/>
            <a:lumOff val="60000"/>
            <a:alpha val="40000"/>
          </a:schemeClr>
        </a:solidFill>
        <a:ln w="19050" cap="flat" cmpd="sng" algn="ctr">
          <a:solidFill>
            <a:schemeClr val="accent6">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20929"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lumMod val="50000"/>
                  <a:lumOff val="50000"/>
                </a:schemeClr>
              </a:solidFill>
              <a:latin typeface="+mn-lt"/>
            </a:rPr>
            <a:t>Acquire Actual Soil Moisture </a:t>
          </a:r>
          <a:r>
            <a:rPr lang="en-US" sz="2400" b="1" kern="1200" dirty="0" smtClean="0">
              <a:solidFill>
                <a:schemeClr val="tx1">
                  <a:lumMod val="50000"/>
                  <a:lumOff val="50000"/>
                </a:schemeClr>
              </a:solidFill>
              <a:latin typeface="+mn-lt"/>
            </a:rPr>
            <a:t>Content</a:t>
          </a:r>
        </a:p>
        <a:p>
          <a:pPr lvl="0" algn="l" defTabSz="1066800">
            <a:lnSpc>
              <a:spcPct val="90000"/>
            </a:lnSpc>
            <a:spcBef>
              <a:spcPct val="0"/>
            </a:spcBef>
            <a:spcAft>
              <a:spcPct val="35000"/>
            </a:spcAft>
          </a:pPr>
          <a:endParaRPr lang="en-US" sz="2000" kern="1200" dirty="0" smtClean="0">
            <a:solidFill>
              <a:schemeClr val="tx1">
                <a:lumMod val="50000"/>
                <a:lumOff val="50000"/>
              </a:schemeClr>
            </a:solidFill>
            <a:latin typeface="+mn-lt"/>
          </a:endParaRPr>
        </a:p>
        <a:p>
          <a:pPr lvl="0" algn="l" defTabSz="1066800">
            <a:lnSpc>
              <a:spcPct val="90000"/>
            </a:lnSpc>
            <a:spcBef>
              <a:spcPct val="0"/>
            </a:spcBef>
            <a:spcAft>
              <a:spcPct val="35000"/>
            </a:spcAft>
          </a:pPr>
          <a:r>
            <a:rPr lang="en-US" sz="2000" kern="1200" dirty="0" smtClean="0">
              <a:solidFill>
                <a:schemeClr val="tx1">
                  <a:lumMod val="50000"/>
                  <a:lumOff val="50000"/>
                </a:schemeClr>
              </a:solidFill>
              <a:latin typeface="+mn-lt"/>
            </a:rPr>
            <a:t>L3_SM_P (Soil Moisture) product downloading</a:t>
          </a:r>
        </a:p>
        <a:p>
          <a:pPr lvl="0" algn="l" defTabSz="1066800">
            <a:lnSpc>
              <a:spcPct val="90000"/>
            </a:lnSpc>
            <a:spcBef>
              <a:spcPct val="0"/>
            </a:spcBef>
            <a:spcAft>
              <a:spcPct val="35000"/>
            </a:spcAft>
          </a:pPr>
          <a:endParaRPr lang="en-US" sz="2000" kern="1200" dirty="0" smtClean="0">
            <a:solidFill>
              <a:schemeClr val="tx1">
                <a:lumMod val="50000"/>
                <a:lumOff val="50000"/>
              </a:schemeClr>
            </a:solidFill>
            <a:latin typeface="+mn-lt"/>
          </a:endParaRPr>
        </a:p>
        <a:p>
          <a:pPr lvl="0" algn="l" defTabSz="1066800">
            <a:lnSpc>
              <a:spcPct val="90000"/>
            </a:lnSpc>
            <a:spcBef>
              <a:spcPct val="0"/>
            </a:spcBef>
            <a:spcAft>
              <a:spcPct val="35000"/>
            </a:spcAft>
          </a:pPr>
          <a:r>
            <a:rPr lang="en-US" sz="2000" kern="1200" dirty="0" smtClean="0">
              <a:solidFill>
                <a:schemeClr val="tx1">
                  <a:lumMod val="50000"/>
                  <a:lumOff val="50000"/>
                </a:schemeClr>
              </a:solidFill>
              <a:latin typeface="+mn-lt"/>
            </a:rPr>
            <a:t>Data preprocessing</a:t>
          </a:r>
          <a:endParaRPr lang="en-US" sz="2400" b="1" kern="1200" dirty="0">
            <a:solidFill>
              <a:schemeClr val="tx1">
                <a:lumMod val="50000"/>
                <a:lumOff val="50000"/>
              </a:schemeClr>
            </a:solidFill>
            <a:latin typeface="+mn-lt"/>
          </a:endParaRPr>
        </a:p>
      </dsp:txBody>
      <dsp:txXfrm>
        <a:off x="671044" y="956794"/>
        <a:ext cx="10258698" cy="3278930"/>
      </dsp:txXfrm>
    </dsp:sp>
    <dsp:sp modelId="{A899A68A-92F8-4F74-8735-8BB54CD2A99E}">
      <dsp:nvSpPr>
        <dsp:cNvPr id="0" name=""/>
        <dsp:cNvSpPr/>
      </dsp:nvSpPr>
      <dsp:spPr>
        <a:xfrm>
          <a:off x="58469" y="657256"/>
          <a:ext cx="2295251" cy="3442877"/>
        </a:xfrm>
        <a:prstGeom prst="rect">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AA586-54A1-469E-8782-E342A978B685}">
      <dsp:nvSpPr>
        <dsp:cNvPr id="0" name=""/>
        <dsp:cNvSpPr/>
      </dsp:nvSpPr>
      <dsp:spPr>
        <a:xfrm>
          <a:off x="3849471" y="3334736"/>
          <a:ext cx="2316480" cy="214286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1">
          <a:noAutofit/>
        </a:bodyPr>
        <a:lstStyle/>
        <a:p>
          <a:pPr marL="228600" lvl="1" indent="-228600" algn="r" defTabSz="889000">
            <a:lnSpc>
              <a:spcPct val="90000"/>
            </a:lnSpc>
            <a:spcBef>
              <a:spcPct val="0"/>
            </a:spcBef>
            <a:spcAft>
              <a:spcPct val="15000"/>
            </a:spcAft>
            <a:buChar char="••"/>
          </a:pPr>
          <a:endParaRPr lang="en-US" sz="2000" b="1" i="0" kern="1200" dirty="0">
            <a:latin typeface="+mj-lt"/>
          </a:endParaRPr>
        </a:p>
      </dsp:txBody>
      <dsp:txXfrm>
        <a:off x="4591487" y="3917525"/>
        <a:ext cx="1527392" cy="1513005"/>
      </dsp:txXfrm>
    </dsp:sp>
    <dsp:sp modelId="{3951991E-F1AA-4DE4-BAC4-81B0A451545F}">
      <dsp:nvSpPr>
        <dsp:cNvPr id="0" name=""/>
        <dsp:cNvSpPr/>
      </dsp:nvSpPr>
      <dsp:spPr>
        <a:xfrm>
          <a:off x="69951" y="3329680"/>
          <a:ext cx="2316480" cy="21529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228600" lvl="1" indent="-228600" algn="l" defTabSz="889000">
            <a:lnSpc>
              <a:spcPct val="90000"/>
            </a:lnSpc>
            <a:spcBef>
              <a:spcPct val="0"/>
            </a:spcBef>
            <a:spcAft>
              <a:spcPct val="15000"/>
            </a:spcAft>
            <a:buChar char="••"/>
          </a:pPr>
          <a:endParaRPr lang="en-US" sz="2000" b="1" kern="1200" dirty="0">
            <a:latin typeface="+mj-lt"/>
          </a:endParaRPr>
        </a:p>
      </dsp:txBody>
      <dsp:txXfrm>
        <a:off x="117245" y="3915219"/>
        <a:ext cx="1526948" cy="1520146"/>
      </dsp:txXfrm>
    </dsp:sp>
    <dsp:sp modelId="{0E3664C7-3617-4A1B-8B9B-33308E903EE5}">
      <dsp:nvSpPr>
        <dsp:cNvPr id="0" name=""/>
        <dsp:cNvSpPr/>
      </dsp:nvSpPr>
      <dsp:spPr>
        <a:xfrm>
          <a:off x="3849471" y="146615"/>
          <a:ext cx="2316480" cy="21417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n-US" sz="2000" b="1" i="0" kern="1200" dirty="0">
            <a:latin typeface="+mj-lt"/>
          </a:endParaRPr>
        </a:p>
        <a:p>
          <a:pPr marL="171450" lvl="1" indent="-171450" algn="r" defTabSz="711200">
            <a:lnSpc>
              <a:spcPct val="90000"/>
            </a:lnSpc>
            <a:spcBef>
              <a:spcPct val="0"/>
            </a:spcBef>
            <a:spcAft>
              <a:spcPct val="15000"/>
            </a:spcAft>
            <a:buChar char="••"/>
          </a:pPr>
          <a:endParaRPr lang="en-US" sz="1600" kern="1200" dirty="0"/>
        </a:p>
      </dsp:txBody>
      <dsp:txXfrm>
        <a:off x="4591462" y="193662"/>
        <a:ext cx="1527442" cy="1512222"/>
      </dsp:txXfrm>
    </dsp:sp>
    <dsp:sp modelId="{3B97EE16-9BD2-46C3-894B-25F7DDF13CB5}">
      <dsp:nvSpPr>
        <dsp:cNvPr id="0" name=""/>
        <dsp:cNvSpPr/>
      </dsp:nvSpPr>
      <dsp:spPr>
        <a:xfrm>
          <a:off x="-69951" y="264228"/>
          <a:ext cx="2596287" cy="190652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a:lnSpc>
              <a:spcPct val="90000"/>
            </a:lnSpc>
            <a:spcBef>
              <a:spcPct val="0"/>
            </a:spcBef>
            <a:spcAft>
              <a:spcPct val="15000"/>
            </a:spcAft>
            <a:buChar char="••"/>
          </a:pPr>
          <a:endParaRPr lang="en-US" sz="2000" b="1" kern="1200" dirty="0">
            <a:latin typeface="+mj-lt"/>
          </a:endParaRPr>
        </a:p>
      </dsp:txBody>
      <dsp:txXfrm>
        <a:off x="-28071" y="306108"/>
        <a:ext cx="1733641" cy="1346136"/>
      </dsp:txXfrm>
    </dsp:sp>
    <dsp:sp modelId="{26B7DEF2-A46D-4ADA-8557-CF0BC31315EB}">
      <dsp:nvSpPr>
        <dsp:cNvPr id="0" name=""/>
        <dsp:cNvSpPr/>
      </dsp:nvSpPr>
      <dsp:spPr>
        <a:xfrm>
          <a:off x="970670" y="737308"/>
          <a:ext cx="2030436" cy="20304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ID2013 </a:t>
          </a:r>
          <a:r>
            <a:rPr lang="en-US" sz="2500" kern="1200" dirty="0" smtClean="0"/>
            <a:t>(GA)</a:t>
          </a:r>
          <a:endParaRPr lang="en-US" sz="2500" kern="1200" dirty="0"/>
        </a:p>
      </dsp:txBody>
      <dsp:txXfrm>
        <a:off x="1565371" y="1332009"/>
        <a:ext cx="1435735" cy="1435735"/>
      </dsp:txXfrm>
    </dsp:sp>
    <dsp:sp modelId="{9F4F5AD9-6473-4043-8FD7-94E0C373329B}">
      <dsp:nvSpPr>
        <dsp:cNvPr id="0" name=""/>
        <dsp:cNvSpPr/>
      </dsp:nvSpPr>
      <dsp:spPr>
        <a:xfrm rot="5400000">
          <a:off x="3094892" y="737308"/>
          <a:ext cx="2030436" cy="2030436"/>
        </a:xfrm>
        <a:prstGeom prst="pieWedg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ID2024 </a:t>
          </a:r>
          <a:r>
            <a:rPr lang="en-US" sz="2500" kern="1200" dirty="0" smtClean="0"/>
            <a:t>(MS)</a:t>
          </a:r>
          <a:endParaRPr lang="en-US" sz="2500" kern="1200" dirty="0"/>
        </a:p>
      </dsp:txBody>
      <dsp:txXfrm rot="-5400000">
        <a:off x="3094892" y="1332009"/>
        <a:ext cx="1435735" cy="1435735"/>
      </dsp:txXfrm>
    </dsp:sp>
    <dsp:sp modelId="{D8DA85A5-0A76-41DC-9470-809DE4EF02F1}">
      <dsp:nvSpPr>
        <dsp:cNvPr id="0" name=""/>
        <dsp:cNvSpPr/>
      </dsp:nvSpPr>
      <dsp:spPr>
        <a:xfrm rot="10800000">
          <a:off x="3094892" y="2861529"/>
          <a:ext cx="2030436" cy="2030436"/>
        </a:xfrm>
        <a:prstGeom prst="pieWedg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ID2053 </a:t>
          </a:r>
          <a:r>
            <a:rPr lang="en-US" sz="2500" kern="1200" dirty="0" smtClean="0"/>
            <a:t>(AL)</a:t>
          </a:r>
          <a:endParaRPr lang="en-US" sz="2500" kern="1200" dirty="0"/>
        </a:p>
      </dsp:txBody>
      <dsp:txXfrm rot="10800000">
        <a:off x="3094892" y="2861529"/>
        <a:ext cx="1435735" cy="1435735"/>
      </dsp:txXfrm>
    </dsp:sp>
    <dsp:sp modelId="{B1A3E8D3-6B3E-46D5-BC5F-57B5B5392019}">
      <dsp:nvSpPr>
        <dsp:cNvPr id="0" name=""/>
        <dsp:cNvSpPr/>
      </dsp:nvSpPr>
      <dsp:spPr>
        <a:xfrm rot="16200000">
          <a:off x="970670" y="2861529"/>
          <a:ext cx="2030436" cy="2030436"/>
        </a:xfrm>
        <a:prstGeom prst="pieWedg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Station ID2006 </a:t>
          </a:r>
          <a:r>
            <a:rPr lang="en-US" sz="2500" kern="1200" dirty="0" smtClean="0"/>
            <a:t>(TX)</a:t>
          </a:r>
          <a:endParaRPr lang="en-US" sz="2500" kern="1200" dirty="0"/>
        </a:p>
      </dsp:txBody>
      <dsp:txXfrm rot="5400000">
        <a:off x="1565371" y="2861529"/>
        <a:ext cx="1435735" cy="1435735"/>
      </dsp:txXfrm>
    </dsp:sp>
    <dsp:sp modelId="{DFBD8C7B-19E6-47DE-8858-63EA7AC4EF44}">
      <dsp:nvSpPr>
        <dsp:cNvPr id="0" name=""/>
        <dsp:cNvSpPr/>
      </dsp:nvSpPr>
      <dsp:spPr>
        <a:xfrm>
          <a:off x="2697480" y="2392606"/>
          <a:ext cx="701040" cy="60960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3BEC4-0CF1-4BB0-ADC8-F215DE252E4D}">
      <dsp:nvSpPr>
        <dsp:cNvPr id="0" name=""/>
        <dsp:cNvSpPr/>
      </dsp:nvSpPr>
      <dsp:spPr>
        <a:xfrm rot="10800000">
          <a:off x="2697480" y="2627068"/>
          <a:ext cx="701040" cy="60960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D6290-AFF5-4537-926A-A337B987CB3C}">
      <dsp:nvSpPr>
        <dsp:cNvPr id="0" name=""/>
        <dsp:cNvSpPr/>
      </dsp:nvSpPr>
      <dsp:spPr>
        <a:xfrm>
          <a:off x="2462398" y="17039"/>
          <a:ext cx="2153692" cy="977163"/>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 Time Zones</a:t>
          </a:r>
          <a:endParaRPr lang="en-US" sz="2000" kern="1200" dirty="0"/>
        </a:p>
      </dsp:txBody>
      <dsp:txXfrm>
        <a:off x="2510099" y="64740"/>
        <a:ext cx="2058290" cy="881761"/>
      </dsp:txXfrm>
    </dsp:sp>
    <dsp:sp modelId="{3660B689-B039-40A1-ABE9-0E9BA51B3DBF}">
      <dsp:nvSpPr>
        <dsp:cNvPr id="0" name=""/>
        <dsp:cNvSpPr/>
      </dsp:nvSpPr>
      <dsp:spPr>
        <a:xfrm>
          <a:off x="1784286" y="680812"/>
          <a:ext cx="4286146" cy="4286146"/>
        </a:xfrm>
        <a:custGeom>
          <a:avLst/>
          <a:gdLst/>
          <a:ahLst/>
          <a:cxnLst/>
          <a:rect l="0" t="0" r="0" b="0"/>
          <a:pathLst>
            <a:path>
              <a:moveTo>
                <a:pt x="2844269" y="117959"/>
              </a:moveTo>
              <a:arcTo wR="2143073" hR="2143073" stAng="17345905" swAng="2106338"/>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A5EE7F8F-7E31-43B3-9A63-16DF44E83990}">
      <dsp:nvSpPr>
        <dsp:cNvPr id="0" name=""/>
        <dsp:cNvSpPr/>
      </dsp:nvSpPr>
      <dsp:spPr>
        <a:xfrm>
          <a:off x="4881592" y="1581112"/>
          <a:ext cx="1970929" cy="1068947"/>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2. NLDAS processing</a:t>
          </a:r>
          <a:endParaRPr lang="en-US" sz="2000" kern="1200" dirty="0">
            <a:solidFill>
              <a:srgbClr val="FF0000"/>
            </a:solidFill>
          </a:endParaRPr>
        </a:p>
      </dsp:txBody>
      <dsp:txXfrm>
        <a:off x="4933774" y="1633294"/>
        <a:ext cx="1866565" cy="964583"/>
      </dsp:txXfrm>
    </dsp:sp>
    <dsp:sp modelId="{C191D32A-22EC-4F0E-9B77-B63E8F92146C}">
      <dsp:nvSpPr>
        <dsp:cNvPr id="0" name=""/>
        <dsp:cNvSpPr/>
      </dsp:nvSpPr>
      <dsp:spPr>
        <a:xfrm>
          <a:off x="1667052" y="187232"/>
          <a:ext cx="4286146" cy="4286146"/>
        </a:xfrm>
        <a:custGeom>
          <a:avLst/>
          <a:gdLst/>
          <a:ahLst/>
          <a:cxnLst/>
          <a:rect l="0" t="0" r="0" b="0"/>
          <a:pathLst>
            <a:path>
              <a:moveTo>
                <a:pt x="4260099" y="2476183"/>
              </a:moveTo>
              <a:arcTo wR="2143073" hR="2143073" stAng="536525" swAng="216196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D93257C5-C886-4542-92EF-C579AE688A75}">
      <dsp:nvSpPr>
        <dsp:cNvPr id="0" name=""/>
        <dsp:cNvSpPr/>
      </dsp:nvSpPr>
      <dsp:spPr>
        <a:xfrm>
          <a:off x="3814601" y="3854548"/>
          <a:ext cx="1968618" cy="1072744"/>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3. Simplified SSI</a:t>
          </a:r>
          <a:endParaRPr lang="en-US" sz="2000" kern="1200" dirty="0"/>
        </a:p>
      </dsp:txBody>
      <dsp:txXfrm>
        <a:off x="3866968" y="3906915"/>
        <a:ext cx="1863884" cy="968010"/>
      </dsp:txXfrm>
    </dsp:sp>
    <dsp:sp modelId="{CC42C845-ADA6-4C51-912B-8CD0846B47C4}">
      <dsp:nvSpPr>
        <dsp:cNvPr id="0" name=""/>
        <dsp:cNvSpPr/>
      </dsp:nvSpPr>
      <dsp:spPr>
        <a:xfrm>
          <a:off x="1396170" y="514064"/>
          <a:ext cx="4286146" cy="4286146"/>
        </a:xfrm>
        <a:custGeom>
          <a:avLst/>
          <a:gdLst/>
          <a:ahLst/>
          <a:cxnLst/>
          <a:rect l="0" t="0" r="0" b="0"/>
          <a:pathLst>
            <a:path>
              <a:moveTo>
                <a:pt x="2413813" y="4268976"/>
              </a:moveTo>
              <a:arcTo wR="2143073" hR="2143073" stAng="4964536" swAng="733234"/>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9FCC8AFB-16A0-4DB1-AC49-62286FA51F2D}">
      <dsp:nvSpPr>
        <dsp:cNvPr id="0" name=""/>
        <dsp:cNvSpPr/>
      </dsp:nvSpPr>
      <dsp:spPr>
        <a:xfrm>
          <a:off x="1209943" y="3854548"/>
          <a:ext cx="2139267" cy="1072744"/>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4. Point Validation</a:t>
          </a:r>
          <a:endParaRPr lang="en-US" sz="2000" kern="1200" dirty="0"/>
        </a:p>
      </dsp:txBody>
      <dsp:txXfrm>
        <a:off x="1262310" y="3906915"/>
        <a:ext cx="2034533" cy="968010"/>
      </dsp:txXfrm>
    </dsp:sp>
    <dsp:sp modelId="{31F4BC37-25BF-4B9D-B538-D63DE53EE3D9}">
      <dsp:nvSpPr>
        <dsp:cNvPr id="0" name=""/>
        <dsp:cNvSpPr/>
      </dsp:nvSpPr>
      <dsp:spPr>
        <a:xfrm>
          <a:off x="1396170" y="514064"/>
          <a:ext cx="4286146" cy="4286146"/>
        </a:xfrm>
        <a:custGeom>
          <a:avLst/>
          <a:gdLst/>
          <a:ahLst/>
          <a:cxnLst/>
          <a:rect l="0" t="0" r="0" b="0"/>
          <a:pathLst>
            <a:path>
              <a:moveTo>
                <a:pt x="358094" y="3329081"/>
              </a:moveTo>
              <a:arcTo wR="2143073" hR="2143073" stAng="8783905" swAng="2196121"/>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 modelId="{98BFE9CC-A54D-4B15-BA79-F534708C2337}">
      <dsp:nvSpPr>
        <dsp:cNvPr id="0" name=""/>
        <dsp:cNvSpPr/>
      </dsp:nvSpPr>
      <dsp:spPr>
        <a:xfrm>
          <a:off x="508177" y="1458519"/>
          <a:ext cx="1985766" cy="1072744"/>
        </a:xfrm>
        <a:prstGeom prst="roundRect">
          <a:avLst/>
        </a:prstGeom>
        <a:solidFill>
          <a:srgbClr val="7DB86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5. Sensor distribution </a:t>
          </a:r>
          <a:endParaRPr lang="en-US" sz="2000" kern="1200" dirty="0"/>
        </a:p>
      </dsp:txBody>
      <dsp:txXfrm>
        <a:off x="560544" y="1510886"/>
        <a:ext cx="1881032" cy="968010"/>
      </dsp:txXfrm>
    </dsp:sp>
    <dsp:sp modelId="{45E30CC9-E8C5-43A1-8BB2-7337F68448EF}">
      <dsp:nvSpPr>
        <dsp:cNvPr id="0" name=""/>
        <dsp:cNvSpPr/>
      </dsp:nvSpPr>
      <dsp:spPr>
        <a:xfrm>
          <a:off x="1406877" y="498041"/>
          <a:ext cx="4286146" cy="4286146"/>
        </a:xfrm>
        <a:custGeom>
          <a:avLst/>
          <a:gdLst/>
          <a:ahLst/>
          <a:cxnLst/>
          <a:rect l="0" t="0" r="0" b="0"/>
          <a:pathLst>
            <a:path>
              <a:moveTo>
                <a:pt x="361172" y="952445"/>
              </a:moveTo>
              <a:arcTo wR="2143073" hR="2143073" stAng="12825000" swAng="1529786"/>
            </a:path>
          </a:pathLst>
        </a:custGeom>
        <a:noFill/>
        <a:ln w="6350" cap="flat" cmpd="sng" algn="ctr">
          <a:solidFill>
            <a:schemeClr val="bg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the Southeast United States Agriculture Team, the members involved are </a:t>
            </a:r>
            <a:r>
              <a:rPr lang="en-US" baseline="0" dirty="0" err="1" smtClean="0"/>
              <a:t>Yaping</a:t>
            </a:r>
            <a:r>
              <a:rPr lang="en-US" baseline="0" dirty="0" smtClean="0"/>
              <a:t>, </a:t>
            </a:r>
            <a:r>
              <a:rPr lang="en-US" baseline="0" dirty="0" err="1" smtClean="0"/>
              <a:t>Yousra</a:t>
            </a:r>
            <a:r>
              <a:rPr lang="en-US" baseline="0" dirty="0" smtClean="0"/>
              <a:t>, Kimberly, and Grant. The project’s purpose is to incorporate NASA Earth Observations into our partner’s tool, SERCH LIGHTS, in order to help farmers make informed decisions on Water and Crop Management.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a:t>
            </a:r>
            <a:r>
              <a:rPr lang="en-US" baseline="0" dirty="0" smtClean="0"/>
              <a:t> 2 of the Methodology: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Calculating the Mean and standard deviation from the NLDAS data and SMAP data, and calculating the Standard Soil Moisture Index (SSI):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process was achieved through processing the downloaded data into a model created by our team in ArcMap. Performing the calculations by processing the data in model-builder, helped our team immensely with making up for the time lost throughout the downloading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0">
              <a:lnSpc>
                <a:spcPct val="90000"/>
              </a:lnSpc>
              <a:spcBef>
                <a:spcPts val="1000"/>
              </a:spcBef>
            </a:pPr>
            <a:r>
              <a:rPr lang="en-US" b="1" baseline="0" dirty="0" smtClean="0"/>
              <a:t>SSI equation we used was: </a:t>
            </a:r>
          </a:p>
          <a:p>
            <a:pPr lvl="0">
              <a:lnSpc>
                <a:spcPct val="90000"/>
              </a:lnSpc>
              <a:spcBef>
                <a:spcPts val="1000"/>
              </a:spcBef>
            </a:pPr>
            <a:r>
              <a:rPr lang="en-US" sz="1200" b="0" dirty="0" smtClean="0">
                <a:solidFill>
                  <a:prstClr val="black">
                    <a:lumMod val="50000"/>
                    <a:lumOff val="50000"/>
                  </a:prstClr>
                </a:solidFill>
                <a:latin typeface="Century Gothic" panose="020B0502020202020204" pitchFamily="34" charset="0"/>
              </a:rPr>
              <a:t>SSI = (</a:t>
            </a:r>
            <a:r>
              <a:rPr lang="en-US" sz="1200" b="0" dirty="0" err="1" smtClean="0">
                <a:solidFill>
                  <a:prstClr val="black">
                    <a:lumMod val="50000"/>
                    <a:lumOff val="50000"/>
                  </a:prstClr>
                </a:solidFill>
                <a:latin typeface="Century Gothic" panose="020B0502020202020204" pitchFamily="34" charset="0"/>
              </a:rPr>
              <a:t>Curr</a:t>
            </a:r>
            <a:r>
              <a:rPr lang="en-US" sz="1200" b="0" dirty="0" smtClean="0">
                <a:solidFill>
                  <a:prstClr val="black">
                    <a:lumMod val="50000"/>
                    <a:lumOff val="50000"/>
                  </a:prstClr>
                </a:solidFill>
                <a:latin typeface="Century Gothic" panose="020B0502020202020204" pitchFamily="34" charset="0"/>
              </a:rPr>
              <a:t>. Avg. </a:t>
            </a:r>
            <a:r>
              <a:rPr lang="en-US" sz="1200" b="0" dirty="0" err="1" smtClean="0">
                <a:solidFill>
                  <a:prstClr val="black">
                    <a:lumMod val="50000"/>
                    <a:lumOff val="50000"/>
                  </a:prstClr>
                </a:solidFill>
                <a:latin typeface="Century Gothic" panose="020B0502020202020204" pitchFamily="34" charset="0"/>
              </a:rPr>
              <a:t>SoilMoist</a:t>
            </a:r>
            <a:r>
              <a:rPr lang="en-US" sz="1200" b="0" dirty="0" smtClean="0">
                <a:solidFill>
                  <a:prstClr val="black">
                    <a:lumMod val="50000"/>
                    <a:lumOff val="50000"/>
                  </a:prstClr>
                </a:solidFill>
                <a:latin typeface="Century Gothic" panose="020B0502020202020204" pitchFamily="34" charset="0"/>
              </a:rPr>
              <a:t> – Hist. Avg. SM) / Hist. </a:t>
            </a:r>
            <a:r>
              <a:rPr lang="en-US" sz="1200" b="0" dirty="0" err="1" smtClean="0">
                <a:solidFill>
                  <a:prstClr val="black">
                    <a:lumMod val="50000"/>
                    <a:lumOff val="50000"/>
                  </a:prstClr>
                </a:solidFill>
                <a:latin typeface="Century Gothic" panose="020B0502020202020204" pitchFamily="34" charset="0"/>
              </a:rPr>
              <a:t>StdDev</a:t>
            </a:r>
            <a:r>
              <a:rPr lang="en-US" sz="1200" b="0" dirty="0" smtClean="0">
                <a:solidFill>
                  <a:prstClr val="black">
                    <a:lumMod val="50000"/>
                    <a:lumOff val="50000"/>
                  </a:prstClr>
                </a:solidFill>
                <a:latin typeface="Century Gothic" panose="020B0502020202020204" pitchFamily="34" charset="0"/>
              </a:rPr>
              <a:t> SM </a:t>
            </a:r>
          </a:p>
          <a:p>
            <a:pPr lvl="0">
              <a:lnSpc>
                <a:spcPct val="90000"/>
              </a:lnSpc>
              <a:spcBef>
                <a:spcPts val="1000"/>
              </a:spcBef>
            </a:pPr>
            <a:endParaRPr lang="en-US" sz="1200" b="0" dirty="0" smtClean="0">
              <a:solidFill>
                <a:prstClr val="black">
                  <a:lumMod val="50000"/>
                  <a:lumOff val="50000"/>
                </a:prstClr>
              </a:solidFill>
              <a:latin typeface="Century Gothic" panose="020B0502020202020204" pitchFamily="34" charset="0"/>
            </a:endParaRPr>
          </a:p>
          <a:p>
            <a:pPr lvl="0">
              <a:lnSpc>
                <a:spcPct val="90000"/>
              </a:lnSpc>
              <a:spcBef>
                <a:spcPts val="1000"/>
              </a:spcBef>
            </a:pPr>
            <a:r>
              <a:rPr lang="en-US" sz="1200" b="0" i="0" dirty="0" err="1" smtClean="0">
                <a:solidFill>
                  <a:prstClr val="black">
                    <a:lumMod val="50000"/>
                    <a:lumOff val="50000"/>
                  </a:prstClr>
                </a:solidFill>
                <a:latin typeface="Century Gothic" panose="020B0502020202020204" pitchFamily="34" charset="0"/>
              </a:rPr>
              <a:t>Curr.Avg</a:t>
            </a:r>
            <a:r>
              <a:rPr lang="en-US" sz="1200" b="0" i="0" dirty="0" smtClean="0">
                <a:solidFill>
                  <a:prstClr val="black">
                    <a:lumMod val="50000"/>
                    <a:lumOff val="50000"/>
                  </a:prstClr>
                </a:solidFill>
                <a:latin typeface="Century Gothic" panose="020B0502020202020204" pitchFamily="34" charset="0"/>
              </a:rPr>
              <a:t>. </a:t>
            </a:r>
            <a:r>
              <a:rPr lang="en-US" sz="1200" b="0" i="0" dirty="0" err="1" smtClean="0">
                <a:solidFill>
                  <a:prstClr val="black">
                    <a:lumMod val="50000"/>
                    <a:lumOff val="50000"/>
                  </a:prstClr>
                </a:solidFill>
                <a:latin typeface="Century Gothic" panose="020B0502020202020204" pitchFamily="34" charset="0"/>
              </a:rPr>
              <a:t>SoilMoist</a:t>
            </a:r>
            <a:r>
              <a:rPr lang="en-US" sz="1200" b="0" i="0" dirty="0" smtClean="0">
                <a:solidFill>
                  <a:prstClr val="black">
                    <a:lumMod val="50000"/>
                    <a:lumOff val="50000"/>
                  </a:prstClr>
                </a:solidFill>
                <a:latin typeface="Century Gothic" panose="020B0502020202020204" pitchFamily="34" charset="0"/>
              </a:rPr>
              <a:t> </a:t>
            </a:r>
            <a:r>
              <a:rPr lang="en-US" sz="1200" b="0" dirty="0" smtClean="0">
                <a:solidFill>
                  <a:prstClr val="black">
                    <a:lumMod val="50000"/>
                    <a:lumOff val="50000"/>
                  </a:prstClr>
                </a:solidFill>
                <a:latin typeface="Century Gothic" panose="020B0502020202020204" pitchFamily="34" charset="0"/>
                <a:sym typeface="Wingdings" panose="05000000000000000000" pitchFamily="2" charset="2"/>
              </a:rPr>
              <a:t> </a:t>
            </a:r>
            <a:r>
              <a:rPr lang="en-US" sz="1200" b="0" dirty="0" smtClean="0">
                <a:solidFill>
                  <a:prstClr val="black">
                    <a:lumMod val="50000"/>
                    <a:lumOff val="50000"/>
                  </a:prstClr>
                </a:solidFill>
                <a:latin typeface="Century Gothic" panose="020B0502020202020204" pitchFamily="34" charset="0"/>
              </a:rPr>
              <a:t>the soil moisture content from SMAP</a:t>
            </a:r>
          </a:p>
          <a:p>
            <a:pPr lvl="0">
              <a:lnSpc>
                <a:spcPct val="90000"/>
              </a:lnSpc>
              <a:spcBef>
                <a:spcPts val="1000"/>
              </a:spcBef>
            </a:pPr>
            <a:r>
              <a:rPr lang="en-US" sz="1200" b="0" dirty="0" smtClean="0">
                <a:solidFill>
                  <a:prstClr val="black">
                    <a:lumMod val="50000"/>
                    <a:lumOff val="50000"/>
                  </a:prstClr>
                </a:solidFill>
                <a:latin typeface="Century Gothic" panose="020B0502020202020204" pitchFamily="34" charset="0"/>
              </a:rPr>
              <a:t>Hist. Avg. SM</a:t>
            </a:r>
            <a:r>
              <a:rPr lang="en-US" sz="1200" b="0" baseline="0" dirty="0" smtClean="0">
                <a:solidFill>
                  <a:prstClr val="black">
                    <a:lumMod val="50000"/>
                    <a:lumOff val="50000"/>
                  </a:prstClr>
                </a:solidFill>
                <a:latin typeface="Century Gothic" panose="020B0502020202020204" pitchFamily="34" charset="0"/>
              </a:rPr>
              <a:t> </a:t>
            </a:r>
            <a:r>
              <a:rPr lang="en-US" sz="1200" b="0" baseline="0" dirty="0" smtClean="0">
                <a:solidFill>
                  <a:prstClr val="black">
                    <a:lumMod val="50000"/>
                    <a:lumOff val="50000"/>
                  </a:prstClr>
                </a:solidFill>
                <a:latin typeface="Century Gothic" panose="020B0502020202020204" pitchFamily="34" charset="0"/>
                <a:sym typeface="Wingdings" panose="05000000000000000000" pitchFamily="2" charset="2"/>
              </a:rPr>
              <a:t></a:t>
            </a:r>
            <a:r>
              <a:rPr lang="en-US" sz="1200" b="0" dirty="0" smtClean="0">
                <a:solidFill>
                  <a:prstClr val="black">
                    <a:lumMod val="50000"/>
                    <a:lumOff val="50000"/>
                  </a:prstClr>
                </a:solidFill>
                <a:latin typeface="Century Gothic" panose="020B0502020202020204" pitchFamily="34" charset="0"/>
              </a:rPr>
              <a:t> mean value of soil moisture content for the past 36 years from NLDAS</a:t>
            </a:r>
          </a:p>
          <a:p>
            <a:pPr lvl="0">
              <a:lnSpc>
                <a:spcPct val="90000"/>
              </a:lnSpc>
              <a:spcBef>
                <a:spcPts val="1000"/>
              </a:spcBef>
            </a:pPr>
            <a:r>
              <a:rPr lang="en-US" sz="1200" b="0" dirty="0" smtClean="0">
                <a:solidFill>
                  <a:prstClr val="black">
                    <a:lumMod val="50000"/>
                    <a:lumOff val="50000"/>
                  </a:prstClr>
                </a:solidFill>
                <a:latin typeface="Century Gothic" panose="020B0502020202020204" pitchFamily="34" charset="0"/>
              </a:rPr>
              <a:t>Hist. </a:t>
            </a:r>
            <a:r>
              <a:rPr lang="en-US" sz="1200" b="0" dirty="0" err="1" smtClean="0">
                <a:solidFill>
                  <a:prstClr val="black">
                    <a:lumMod val="50000"/>
                    <a:lumOff val="50000"/>
                  </a:prstClr>
                </a:solidFill>
                <a:latin typeface="Century Gothic" panose="020B0502020202020204" pitchFamily="34" charset="0"/>
              </a:rPr>
              <a:t>StdDev</a:t>
            </a:r>
            <a:r>
              <a:rPr lang="en-US" sz="1200" b="0" dirty="0" smtClean="0">
                <a:solidFill>
                  <a:prstClr val="black">
                    <a:lumMod val="50000"/>
                    <a:lumOff val="50000"/>
                  </a:prstClr>
                </a:solidFill>
                <a:latin typeface="Century Gothic" panose="020B0502020202020204" pitchFamily="34" charset="0"/>
              </a:rPr>
              <a:t> SM</a:t>
            </a:r>
            <a:r>
              <a:rPr lang="en-US" sz="1200" b="0" baseline="0" dirty="0" smtClean="0">
                <a:solidFill>
                  <a:prstClr val="black">
                    <a:lumMod val="50000"/>
                    <a:lumOff val="50000"/>
                  </a:prstClr>
                </a:solidFill>
                <a:latin typeface="Century Gothic" panose="020B0502020202020204" pitchFamily="34" charset="0"/>
              </a:rPr>
              <a:t> </a:t>
            </a:r>
            <a:r>
              <a:rPr lang="en-US" sz="1200" b="0" baseline="0" dirty="0" smtClean="0">
                <a:solidFill>
                  <a:prstClr val="black">
                    <a:lumMod val="50000"/>
                    <a:lumOff val="50000"/>
                  </a:prstClr>
                </a:solidFill>
                <a:latin typeface="Century Gothic" panose="020B0502020202020204" pitchFamily="34" charset="0"/>
                <a:sym typeface="Wingdings" panose="05000000000000000000" pitchFamily="2" charset="2"/>
              </a:rPr>
              <a:t></a:t>
            </a:r>
            <a:r>
              <a:rPr lang="en-US" sz="1200" b="0" dirty="0" smtClean="0">
                <a:solidFill>
                  <a:prstClr val="black">
                    <a:lumMod val="50000"/>
                    <a:lumOff val="50000"/>
                  </a:prstClr>
                </a:solidFill>
                <a:latin typeface="Century Gothic" panose="020B0502020202020204" pitchFamily="34" charset="0"/>
              </a:rPr>
              <a:t> the standard deviation of soil moisture content for the past 36 years from NLDAS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7243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Point Validation: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part of the methodology is an accuracy assessment to determine the accuracy of the SMAP and NLDAS soil moisture data. We selected four SCAN stations, and compared their data values with SMAP, and NLDAS point values. The desired correlation was set to be equal to or above 0.7.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87070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three maps are an </a:t>
            </a:r>
            <a:r>
              <a:rPr lang="en-US" sz="1200" baseline="0" dirty="0" smtClean="0"/>
              <a:t>example of what the Standardized Soil Moisture Index maps look like. </a:t>
            </a:r>
          </a:p>
          <a:p>
            <a:endParaRPr lang="en-US" sz="1200" baseline="0" dirty="0" smtClean="0"/>
          </a:p>
          <a:p>
            <a:r>
              <a:rPr lang="en-US" sz="1200" baseline="0" dirty="0" smtClean="0"/>
              <a:t>The SSI is a simplified z-score, thus indicating how many standard deviations a SMAP value is from the historic mean.</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ym typeface="Wingdings" panose="05000000000000000000" pitchFamily="2" charset="2"/>
              </a:rPr>
              <a:t>The red values indicate a low z-score, which means that the values are lower than the historic (36 years) soil moisture average of the United States.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ym typeface="Wingdings" panose="05000000000000000000" pitchFamily="2" charset="2"/>
              </a:rPr>
              <a:t>The blue values indicate a high z-score, which means that the values are higher than the historic (36 years) soil moisture average of the United States. </a:t>
            </a:r>
          </a:p>
          <a:p>
            <a:endParaRPr lang="en-US" sz="1200" baseline="0" dirty="0" smtClean="0"/>
          </a:p>
          <a:p>
            <a:r>
              <a:rPr lang="en-US" sz="1200" baseline="0" dirty="0" smtClean="0"/>
              <a:t>The layers are visible in chunks in the SSI because they reflect the SMAP data, which is taken fully in a three day coverage. It is why three layers of three consecutive days are required to view the entire country.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ym typeface="Wingdings" panose="05000000000000000000" pitchFamily="2" charset="2"/>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9657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shows the results of the SMAP validation performed with the four selected SCAN stations. </a:t>
            </a:r>
          </a:p>
          <a:p>
            <a:endParaRPr lang="en-US" baseline="0" dirty="0" smtClean="0"/>
          </a:p>
          <a:p>
            <a:r>
              <a:rPr lang="en-US" baseline="0" dirty="0" smtClean="0"/>
              <a:t>We also performed NLDAS validation with the SCAN stations, and the correlation values were high.</a:t>
            </a:r>
          </a:p>
          <a:p>
            <a:endParaRPr lang="en-US" baseline="0" dirty="0" smtClean="0"/>
          </a:p>
          <a:p>
            <a:r>
              <a:rPr lang="en-US" baseline="0" dirty="0" smtClean="0"/>
              <a:t>The SMAP validation values are mostly very good, with either higher than a 0.7 or close to 0.7; the highest correlation value being at 0.9177.</a:t>
            </a:r>
          </a:p>
          <a:p>
            <a:endParaRPr lang="en-US" baseline="0" dirty="0" smtClean="0"/>
          </a:p>
          <a:p>
            <a:r>
              <a:rPr lang="en-US" baseline="0" dirty="0" smtClean="0"/>
              <a:t>However there are two significantly low values, the exceptions are the Texas station in 2016 and Alabama Station in 2015.</a:t>
            </a:r>
          </a:p>
          <a:p>
            <a:endParaRPr lang="en-US" baseline="0" dirty="0" smtClean="0"/>
          </a:p>
          <a:p>
            <a:r>
              <a:rPr lang="en-US" b="1" baseline="0" dirty="0" smtClean="0"/>
              <a:t>Texas 2016 value: 0.245</a:t>
            </a:r>
          </a:p>
          <a:p>
            <a:r>
              <a:rPr lang="en-US" baseline="0" dirty="0" smtClean="0"/>
              <a:t>When analyzing the graph, the relationship in general looks correlated, but the relationship changes drastically on a specific date (April 31</a:t>
            </a:r>
            <a:r>
              <a:rPr lang="en-US" baseline="30000" dirty="0" smtClean="0"/>
              <a:t>st</a:t>
            </a:r>
            <a:r>
              <a:rPr lang="en-US" baseline="0" dirty="0" smtClean="0"/>
              <a:t>, and continues until the present). Speculation is that this </a:t>
            </a:r>
            <a:r>
              <a:rPr lang="en-US" b="1" baseline="0" dirty="0" smtClean="0">
                <a:solidFill>
                  <a:srgbClr val="FF0000"/>
                </a:solidFill>
              </a:rPr>
              <a:t>discrepancy</a:t>
            </a:r>
            <a:r>
              <a:rPr lang="en-US" baseline="0" dirty="0" smtClean="0"/>
              <a:t> may be caused by the Texas flood. </a:t>
            </a:r>
          </a:p>
          <a:p>
            <a:endParaRPr lang="en-US" baseline="0" dirty="0" smtClean="0"/>
          </a:p>
          <a:p>
            <a:r>
              <a:rPr lang="en-US" b="1" baseline="0" dirty="0" smtClean="0"/>
              <a:t>Alabama 2015 value: 0.4612</a:t>
            </a:r>
          </a:p>
          <a:p>
            <a:r>
              <a:rPr lang="en-US" baseline="0" dirty="0" smtClean="0"/>
              <a:t>From late August to end of October, SMAP data are much lower than SCAN, as the SCAN data has uncharacteristically risen (something wrong with the sensor).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8410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Validation graph based on SCAN Station WTARS in Alabama, in the year 2016</a:t>
            </a:r>
          </a:p>
          <a:p>
            <a:endParaRPr lang="en-US" dirty="0" smtClean="0"/>
          </a:p>
          <a:p>
            <a:pPr marL="342900" indent="-342900">
              <a:buFont typeface="Arial" panose="020B0604020202020204" pitchFamily="34" charset="0"/>
              <a:buChar char="•"/>
            </a:pPr>
            <a:r>
              <a:rPr lang="en-US" dirty="0" smtClean="0"/>
              <a:t> Indicates a high correlation of 0.9177 between SCAN station and SMAP, 2016 values</a:t>
            </a:r>
          </a:p>
          <a:p>
            <a:endParaRPr lang="en-US" dirty="0" smtClean="0"/>
          </a:p>
          <a:p>
            <a:endParaRPr lang="en-US" dirty="0" smtClean="0"/>
          </a:p>
          <a:p>
            <a:r>
              <a:rPr lang="en-US" dirty="0" smtClean="0"/>
              <a:t>This</a:t>
            </a:r>
            <a:r>
              <a:rPr lang="en-US" baseline="0" dirty="0" smtClean="0"/>
              <a:t> graph is an example of the accuracy assessment performed on two stations: the highest correlation and lowest correlation.</a:t>
            </a:r>
          </a:p>
          <a:p>
            <a:endParaRPr lang="en-US" baseline="0" dirty="0" smtClean="0"/>
          </a:p>
          <a:p>
            <a:r>
              <a:rPr lang="en-US" baseline="0" dirty="0" smtClean="0"/>
              <a:t>We performed this point validation process, comparing SMAP and SCAN values for all four selected SCAN stations, in both years 2015 and 2016. </a:t>
            </a:r>
          </a:p>
          <a:p>
            <a:endParaRPr lang="en-US" baseline="0" dirty="0" smtClean="0"/>
          </a:p>
          <a:p>
            <a:r>
              <a:rPr lang="en-US" baseline="0" dirty="0" smtClean="0"/>
              <a:t>To do so, it was important to match up the SMAP and SCAN daily data since SMAP consisted of days with no data (due to its three day coverage). Days with missing values were dropped, and dates between the two sources were re-arranged. </a:t>
            </a:r>
          </a:p>
          <a:p>
            <a:endParaRPr lang="en-US" baseline="0" dirty="0" smtClean="0"/>
          </a:p>
          <a:p>
            <a:r>
              <a:rPr lang="en-US" baseline="0" dirty="0" smtClean="0"/>
              <a:t>The value 0.9177 is the highest correlation value found, and indicates SMAP’s accuracy.</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13956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Texas 2016 value: 0.245</a:t>
            </a:r>
          </a:p>
          <a:p>
            <a:r>
              <a:rPr lang="en-US" baseline="0" dirty="0" smtClean="0"/>
              <a:t>When analyzing the graph, the relationship in general looks correlated, but the relationship changes drastically on a specific date (April 31</a:t>
            </a:r>
            <a:r>
              <a:rPr lang="en-US" baseline="30000" dirty="0" smtClean="0"/>
              <a:t>st</a:t>
            </a:r>
            <a:r>
              <a:rPr lang="en-US" baseline="0" dirty="0" smtClean="0"/>
              <a:t>, and continues until the present). Speculation is that this </a:t>
            </a:r>
            <a:r>
              <a:rPr lang="en-US" b="1" baseline="0" dirty="0" smtClean="0">
                <a:solidFill>
                  <a:srgbClr val="FF0000"/>
                </a:solidFill>
              </a:rPr>
              <a:t>discrepancy</a:t>
            </a:r>
            <a:r>
              <a:rPr lang="en-US" baseline="0" dirty="0" smtClean="0"/>
              <a:t> may be caused by the Texas flood.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85462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lnSpc>
                <a:spcPct val="100000"/>
              </a:lnSpc>
              <a:buClr>
                <a:srgbClr val="7EB761"/>
              </a:buClr>
            </a:pPr>
            <a:r>
              <a:rPr lang="en-US" dirty="0" smtClean="0">
                <a:solidFill>
                  <a:srgbClr val="585454"/>
                </a:solidFill>
                <a:latin typeface="Garamond"/>
                <a:ea typeface="Garamond"/>
                <a:cs typeface="Garamond"/>
              </a:rPr>
              <a:t>The accuracy of using SMAP to monitor soil moisture content displayed a very high statistical correlation (R-Squared 0.7 to 0.9) with SCAN data, which indicated that SMAP is a reliable method of soil moisture monitoring.</a:t>
            </a:r>
            <a:br>
              <a:rPr lang="en-US" dirty="0" smtClean="0">
                <a:solidFill>
                  <a:srgbClr val="585454"/>
                </a:solidFill>
                <a:latin typeface="Garamond"/>
                <a:ea typeface="Garamond"/>
                <a:cs typeface="Garamond"/>
              </a:rPr>
            </a:br>
            <a:endParaRPr lang="en-US" dirty="0" smtClean="0">
              <a:solidFill>
                <a:srgbClr val="585454"/>
              </a:solidFill>
              <a:latin typeface="Garamond"/>
              <a:ea typeface="Garamond"/>
              <a:cs typeface="Garamond"/>
            </a:endParaRPr>
          </a:p>
          <a:p>
            <a:pPr marL="347663" indent="-347663">
              <a:lnSpc>
                <a:spcPct val="100000"/>
              </a:lnSpc>
              <a:buClr>
                <a:srgbClr val="7EB761"/>
              </a:buClr>
            </a:pPr>
            <a:r>
              <a:rPr lang="en-US" dirty="0" smtClean="0">
                <a:solidFill>
                  <a:srgbClr val="585454"/>
                </a:solidFill>
                <a:latin typeface="Garamond"/>
                <a:ea typeface="Garamond"/>
                <a:cs typeface="Garamond"/>
              </a:rPr>
              <a:t>By incorporating SMAP into the SERCH LIGHTS tool the service could enhance crop yield, water resource management, and optimize decision making in times of drought by giving accurate soil moisture measurements across the Southeast United States.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98867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Time zone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NLDAS data time zone was Coordinated Universal Time (UTC).</a:t>
            </a:r>
            <a:r>
              <a:rPr lang="en-US" baseline="0" dirty="0" smtClean="0"/>
              <a:t> To match with the 6am SMAP local solar time , we should ideally combine five time zone layers. However, in the absence of time, we selected 12am NLDAS data, which does not perfectly match the SMAP 6am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en-US" dirty="0" smtClean="0"/>
              <a:t>Data </a:t>
            </a:r>
            <a:r>
              <a:rPr lang="en-US" b="1" dirty="0" smtClean="0">
                <a:solidFill>
                  <a:srgbClr val="FF0000"/>
                </a:solidFill>
              </a:rPr>
              <a:t>processing</a:t>
            </a:r>
            <a:r>
              <a:rPr lang="en-US" dirty="0" smtClean="0"/>
              <a:t>:</a:t>
            </a:r>
            <a:r>
              <a:rPr lang="en-US" baseline="0" dirty="0" smtClean="0"/>
              <a:t> the manual process of downloading NLDAS data was extremely slow, such a process increases the likelihood of error (i.e. downloading same day twice) despite our double checking of the data.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Simplified </a:t>
            </a:r>
            <a:r>
              <a:rPr lang="en-US" dirty="0" smtClean="0">
                <a:sym typeface="Wingdings" panose="05000000000000000000" pitchFamily="2" charset="2"/>
              </a:rPr>
              <a:t>SSI:</a:t>
            </a:r>
            <a:r>
              <a:rPr lang="en-US" baseline="0" dirty="0" smtClean="0">
                <a:sym typeface="Wingdings" panose="05000000000000000000" pitchFamily="2" charset="2"/>
              </a:rPr>
              <a:t> W</a:t>
            </a:r>
            <a:r>
              <a:rPr lang="en-US" dirty="0" smtClean="0">
                <a:sym typeface="Wingdings" panose="05000000000000000000" pitchFamily="2" charset="2"/>
              </a:rPr>
              <a:t>e assumed normal distribution for the historic records of the soil moisture, but we need to consider</a:t>
            </a:r>
            <a:r>
              <a:rPr lang="en-US" baseline="0" dirty="0" smtClean="0">
                <a:sym typeface="Wingdings" panose="05000000000000000000" pitchFamily="2" charset="2"/>
              </a:rPr>
              <a:t> </a:t>
            </a:r>
            <a:r>
              <a:rPr lang="en-US" dirty="0" smtClean="0">
                <a:sym typeface="Wingdings" panose="05000000000000000000" pitchFamily="2" charset="2"/>
              </a:rPr>
              <a:t>in the future, non-normal distributed data. Although this is more complicated,</a:t>
            </a:r>
            <a:r>
              <a:rPr lang="en-US" baseline="0" dirty="0" smtClean="0">
                <a:sym typeface="Wingdings" panose="05000000000000000000" pitchFamily="2" charset="2"/>
              </a:rPr>
              <a:t> it would be more accurate.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indent="0">
              <a:buFontTx/>
              <a:buNone/>
            </a:pPr>
            <a:r>
              <a:rPr lang="en-US" dirty="0" smtClean="0">
                <a:sym typeface="Wingdings" panose="05000000000000000000" pitchFamily="2" charset="2"/>
              </a:rPr>
              <a:t>4.</a:t>
            </a:r>
            <a:r>
              <a:rPr lang="en-US" dirty="0" smtClean="0"/>
              <a:t> We used point validation</a:t>
            </a:r>
            <a:r>
              <a:rPr lang="en-US" baseline="0" dirty="0" smtClean="0"/>
              <a:t> as we had</a:t>
            </a:r>
            <a:r>
              <a:rPr lang="en-US" dirty="0" smtClean="0"/>
              <a:t> no time for kriging interpolation:</a:t>
            </a:r>
            <a:r>
              <a:rPr lang="en-US" dirty="0" smtClean="0">
                <a:sym typeface="Wingdings" panose="05000000000000000000" pitchFamily="2" charset="2"/>
              </a:rPr>
              <a:t> a surface (area validation).</a:t>
            </a:r>
            <a:r>
              <a:rPr lang="en-US" baseline="0" dirty="0" smtClean="0">
                <a:sym typeface="Wingdings" panose="05000000000000000000" pitchFamily="2" charset="2"/>
              </a:rPr>
              <a:t> Since we did not have the time to </a:t>
            </a:r>
            <a:r>
              <a:rPr lang="en-US" dirty="0" smtClean="0">
                <a:sym typeface="Wingdings" panose="05000000000000000000" pitchFamily="2" charset="2"/>
              </a:rPr>
              <a:t>change point to area, we used stations for point data. </a:t>
            </a:r>
            <a:endParaRPr lang="en-US" dirty="0" smtClean="0"/>
          </a:p>
          <a:p>
            <a:pPr marL="0" indent="0">
              <a:buFontTx/>
              <a:buNone/>
            </a:pPr>
            <a:endParaRPr lang="en-US" dirty="0" smtClean="0"/>
          </a:p>
          <a:p>
            <a:pPr marL="0" indent="0">
              <a:buFontTx/>
              <a:buNone/>
            </a:pPr>
            <a:r>
              <a:rPr lang="en-US" dirty="0" smtClean="0"/>
              <a:t>5. Also,</a:t>
            </a:r>
            <a:r>
              <a:rPr lang="en-US" baseline="0" dirty="0" smtClean="0"/>
              <a:t> two point validation values were exceptionally low, indicating either a discrepancy between the two data sources and/or a fault in one of the sensors.</a:t>
            </a:r>
          </a:p>
          <a:p>
            <a:pPr marL="0" indent="0">
              <a:buFontTx/>
              <a:buNone/>
            </a:pPr>
            <a:endParaRPr lang="en-US" baseline="0" dirty="0" smtClean="0"/>
          </a:p>
          <a:p>
            <a:pPr marL="0" indent="0">
              <a:buFontTx/>
              <a:buNone/>
            </a:pPr>
            <a:r>
              <a:rPr lang="en-US" baseline="0" dirty="0" smtClean="0"/>
              <a:t>A problem in one of the sensors (SMAP, or SCAN) could be reflected in the data and its analysis. </a:t>
            </a:r>
          </a:p>
          <a:p>
            <a:pPr marL="0" indent="0">
              <a:buFontTx/>
              <a:buNone/>
            </a:pPr>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44544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As stated earlier </a:t>
            </a:r>
            <a:r>
              <a:rPr lang="en-US" baseline="0" dirty="0" smtClean="0"/>
              <a:t>we selected 1200 UTC NLDAS data, which does not perfectly match the SMAP 6am time. Future research could collect and reprocess NLDAS corrected to SMAP overpass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Another</a:t>
            </a:r>
            <a:r>
              <a:rPr lang="en-US" baseline="0" dirty="0" smtClean="0"/>
              <a:t> addition to the project could be to revisit the simplified SSI, or </a:t>
            </a:r>
            <a:r>
              <a:rPr lang="en-US" dirty="0" smtClean="0"/>
              <a:t>Z-score,</a:t>
            </a:r>
            <a:r>
              <a:rPr lang="en-US" baseline="0" dirty="0" smtClean="0"/>
              <a:t> in order to create a more accurate SSI.</a:t>
            </a:r>
            <a:r>
              <a:rPr lang="en-US" dirty="0" smtClean="0"/>
              <a:t> </a:t>
            </a:r>
            <a:r>
              <a:rPr lang="en-US" baseline="0" dirty="0" smtClean="0">
                <a:sym typeface="Wingdings" panose="05000000000000000000" pitchFamily="2" charset="2"/>
              </a:rPr>
              <a:t>W</a:t>
            </a:r>
            <a:r>
              <a:rPr lang="en-US" dirty="0" smtClean="0">
                <a:sym typeface="Wingdings" panose="05000000000000000000" pitchFamily="2" charset="2"/>
              </a:rPr>
              <a:t>e assumed a normal distribution of the data which simplifies the reality, as the data could have</a:t>
            </a:r>
            <a:r>
              <a:rPr lang="en-US" baseline="0" dirty="0" smtClean="0">
                <a:sym typeface="Wingdings" panose="05000000000000000000" pitchFamily="2" charset="2"/>
              </a:rPr>
              <a:t> </a:t>
            </a:r>
            <a:r>
              <a:rPr lang="en-US" dirty="0" smtClean="0">
                <a:sym typeface="Wingdings" panose="05000000000000000000" pitchFamily="2" charset="2"/>
              </a:rPr>
              <a:t>non-normal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3. Our partners expressed interest in the investigation of long term climatic events</a:t>
            </a:r>
            <a:r>
              <a:rPr lang="en-US" dirty="0" smtClean="0">
                <a:sym typeface="Wingdings" panose="05000000000000000000" pitchFamily="2" charset="2"/>
              </a:rPr>
              <a:t>, such as El Nino,</a:t>
            </a:r>
            <a:r>
              <a:rPr lang="en-US" baseline="0" dirty="0" smtClean="0">
                <a:sym typeface="Wingdings" panose="05000000000000000000" pitchFamily="2" charset="2"/>
              </a:rPr>
              <a:t> and how these could alter the accuracy of the soil moisture measurements. A future project could examine climate records from other NASA Earth Observation Satellites to explore possible correlations.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4. A future project with our partner SERCH could look into incorporating soil temperature data using NASA Earth Observations, into their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178384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321849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project’s study area includes 11 states from the Southeastern region of the United States.</a:t>
            </a:r>
            <a:r>
              <a:rPr lang="en-US" baseline="0" dirty="0" smtClean="0"/>
              <a:t> </a:t>
            </a:r>
            <a:r>
              <a:rPr lang="en-US" dirty="0" smtClean="0"/>
              <a:t>All 11</a:t>
            </a:r>
            <a:r>
              <a:rPr lang="en-US" baseline="0" dirty="0" smtClean="0"/>
              <a:t> </a:t>
            </a:r>
            <a:r>
              <a:rPr lang="en-US" dirty="0" smtClean="0"/>
              <a:t>states</a:t>
            </a:r>
            <a:r>
              <a:rPr lang="en-US" baseline="0" dirty="0" smtClean="0"/>
              <a:t> </a:t>
            </a:r>
            <a:r>
              <a:rPr lang="en-US" dirty="0" smtClean="0"/>
              <a:t>receive services from our project partners: Southeast Regional Climate Hub (SERCH)</a:t>
            </a:r>
          </a:p>
          <a:p>
            <a:endParaRPr lang="en-US" dirty="0" smtClean="0"/>
          </a:p>
          <a:p>
            <a:r>
              <a:rPr lang="en-US" dirty="0" smtClean="0"/>
              <a:t>Although this</a:t>
            </a:r>
            <a:r>
              <a:rPr lang="en-US" baseline="0" dirty="0" smtClean="0"/>
              <a:t> study area was the primary context of our concern, we produced our own dataset of the region.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3022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65572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project’s study period consists primarily of daily data from 2015 to the present day. </a:t>
            </a:r>
          </a:p>
          <a:p>
            <a:endParaRPr lang="en-US" baseline="0" dirty="0" smtClean="0"/>
          </a:p>
          <a:p>
            <a:r>
              <a:rPr lang="en-US" baseline="0" dirty="0" smtClean="0"/>
              <a:t>However, the data is also related to soil moisture climatology from 1980-2015, daily data for 36 years. </a:t>
            </a:r>
          </a:p>
          <a:p>
            <a:endParaRPr lang="en-US" baseline="0" dirty="0" smtClean="0"/>
          </a:p>
          <a:p>
            <a:r>
              <a:rPr lang="en-US" baseline="0" dirty="0" smtClean="0"/>
              <a:t>We selected this amount of time (36 years) as this was the historic data available from the model we were using (NLDAS). </a:t>
            </a:r>
          </a:p>
          <a:p>
            <a:endParaRPr lang="en-US" baseline="0" dirty="0" smtClean="0"/>
          </a:p>
          <a:p>
            <a:r>
              <a:rPr lang="en-US" baseline="0" dirty="0" smtClean="0"/>
              <a:t>We used daily data from 2015 to current data through the NASA observation satellite, SMAP and the ground-station server SCAN.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1066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project’s objective is to</a:t>
            </a:r>
            <a:r>
              <a:rPr lang="en-US" baseline="0" dirty="0" smtClean="0"/>
              <a:t> improve our partner’s tool, SERCH </a:t>
            </a:r>
          </a:p>
          <a:p>
            <a:r>
              <a:rPr lang="en-US" baseline="0" dirty="0" smtClean="0"/>
              <a:t>LIGHTS (Lately Identified </a:t>
            </a:r>
            <a:r>
              <a:rPr lang="en-US" baseline="0" dirty="0" err="1" smtClean="0"/>
              <a:t>Geospecific</a:t>
            </a:r>
            <a:r>
              <a:rPr lang="en-US" baseline="0" dirty="0" smtClean="0"/>
              <a:t> Heightened Threat System) in order to assist farmer’s informative decisions on water and crop management. </a:t>
            </a:r>
          </a:p>
          <a:p>
            <a:endParaRPr lang="en-US" baseline="0" dirty="0" smtClean="0"/>
          </a:p>
          <a:p>
            <a:r>
              <a:rPr lang="en-US" baseline="0" dirty="0" smtClean="0"/>
              <a:t>The project’s purpose is to ultimately improve the SERCH LIGHTS tool’s accuracy by incorporating NASA Earth Observation SMAP, and data from the NLDAS model, into the tool.</a:t>
            </a:r>
          </a:p>
          <a:p>
            <a:endParaRPr lang="en-US" baseline="0" dirty="0" smtClean="0"/>
          </a:p>
          <a:p>
            <a:r>
              <a:rPr lang="en-US" baseline="0" dirty="0" smtClean="0"/>
              <a:t>Our objective is to therefore come up with three final products: </a:t>
            </a:r>
          </a:p>
          <a:p>
            <a:pPr marL="228600" indent="-228600">
              <a:buAutoNum type="arabicPeriod"/>
            </a:pPr>
            <a:r>
              <a:rPr lang="en-US" baseline="0" dirty="0" smtClean="0"/>
              <a:t>To grant our partners (SERCH) access to SMAP data</a:t>
            </a:r>
          </a:p>
          <a:p>
            <a:pPr marL="228600" indent="-228600">
              <a:buAutoNum type="arabicPeriod"/>
            </a:pPr>
            <a:r>
              <a:rPr lang="en-US" baseline="0" dirty="0" smtClean="0"/>
              <a:t>To create reference layers</a:t>
            </a:r>
          </a:p>
          <a:p>
            <a:pPr marL="228600" indent="-228600">
              <a:buAutoNum type="arabicPeriod"/>
            </a:pPr>
            <a:r>
              <a:rPr lang="en-US" baseline="0" dirty="0" smtClean="0"/>
              <a:t>To provide an algorithm (math and computer logic) for the development of the LIGHT system. </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07848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our project important? </a:t>
            </a:r>
          </a:p>
          <a:p>
            <a:endParaRPr lang="en-US" baseline="0" dirty="0" smtClean="0"/>
          </a:p>
          <a:p>
            <a:r>
              <a:rPr lang="en-US" baseline="0" dirty="0" smtClean="0"/>
              <a:t>There is significant concern on climate variability in the region on the forestry and agricultural sectors. Drought impacts are particularly significant for managing water resources in agriculture.</a:t>
            </a:r>
          </a:p>
          <a:p>
            <a:endParaRPr lang="en-US" baseline="0" dirty="0" smtClean="0"/>
          </a:p>
          <a:p>
            <a:r>
              <a:rPr lang="en-US" baseline="0" dirty="0" smtClean="0"/>
              <a:t>Our partner USDA Southeast Regional Climate Hub deals with this concern through their tool, LIGHTS (Lately Identified Geo-Specific Heightened Threat System). The tool assists farmers with making informed decisions on water and crop management by identifying and alerting its users on drought.</a:t>
            </a:r>
          </a:p>
          <a:p>
            <a:endParaRPr lang="en-US" baseline="0" dirty="0" smtClean="0"/>
          </a:p>
          <a:p>
            <a:r>
              <a:rPr lang="en-US" baseline="0" dirty="0" smtClean="0"/>
              <a:t>It identifies drought through changes in two factors: 1. Temperature patterns and 2. Precipitation patterns </a:t>
            </a:r>
          </a:p>
          <a:p>
            <a:endParaRPr lang="en-US" baseline="0" dirty="0" smtClean="0"/>
          </a:p>
          <a:p>
            <a:r>
              <a:rPr lang="en-US" baseline="0" dirty="0" smtClean="0"/>
              <a:t>However, the tool does not look at another third important factor for detecting agricultural droughts: soil moisture patterns. It is important to look at soil moisture to better assist farmers in dealing with droughts.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96598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NASA Earth</a:t>
            </a:r>
            <a:r>
              <a:rPr lang="en-US" baseline="0" dirty="0" smtClean="0"/>
              <a:t> Observation we use is called SMAP, Soil Moisture Active Passive. It was launched on the 31</a:t>
            </a:r>
            <a:r>
              <a:rPr lang="en-US" baseline="30000" dirty="0" smtClean="0"/>
              <a:t>st</a:t>
            </a:r>
            <a:r>
              <a:rPr lang="en-US" baseline="0" dirty="0" smtClean="0"/>
              <a:t> of January 2015.</a:t>
            </a:r>
            <a:endParaRPr lang="en-US" dirty="0" smtClean="0"/>
          </a:p>
          <a:p>
            <a:endParaRPr lang="en-US" baseline="0" dirty="0" smtClean="0"/>
          </a:p>
          <a:p>
            <a:r>
              <a:rPr lang="en-US" baseline="0" dirty="0" smtClean="0"/>
              <a:t>As its name indicates, this Earth Observation detects soil moisture patterns on the Earth. We used the Level 3, 36km resolution soil moisture data from the SMAP satellite.</a:t>
            </a:r>
          </a:p>
          <a:p>
            <a:endParaRPr lang="en-US" baseline="0" dirty="0" smtClean="0"/>
          </a:p>
          <a:p>
            <a:r>
              <a:rPr lang="en-US" baseline="0" dirty="0" smtClean="0"/>
              <a:t>Our project’s purpose was to incorporate soil moisture data from this Earth Observation into our partner’s tool, to increase the relevance of the tool for better drought prediction. However, since it was launched very recently, we only have approximately less than  2 years worth of soil moisture data.</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SMAP Level-3 data has a 50 hour Latency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59518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NLDAS,</a:t>
            </a:r>
            <a:r>
              <a:rPr lang="en-US" baseline="0" dirty="0" smtClean="0"/>
              <a:t> or NASA North American Land Data Assimilation System is a model that collects soil moisture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that we only had 2 year data from SMAP, we used the NLDAS model for historical records of soil moisture data in the region. We used 36 years of soil moisture data from NLDAS, from 1980-2015. </a:t>
            </a:r>
          </a:p>
          <a:p>
            <a:endParaRPr lang="en-US" dirty="0" smtClean="0"/>
          </a:p>
          <a:p>
            <a:r>
              <a:rPr lang="en-US" dirty="0" smtClean="0"/>
              <a:t>Getting</a:t>
            </a:r>
            <a:r>
              <a:rPr lang="en-US" baseline="0" dirty="0" smtClean="0"/>
              <a:t> historical record of soil moisture data was essential for the second part of our methodology: when making the calculations of mean and standard deviation.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18974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used SCAN - also known as - USDA Soil Climate Analysis Network. SCAN is a sensor with ground-based stations scattered all throughout the United States.</a:t>
            </a:r>
          </a:p>
          <a:p>
            <a:endParaRPr lang="en-US" baseline="0" dirty="0" smtClean="0"/>
          </a:p>
          <a:p>
            <a:r>
              <a:rPr lang="en-US" baseline="0" dirty="0" smtClean="0"/>
              <a:t>We used the soil moisture data collected at a depth of 5.08cm, in four selected SCAN stations in the Southeast of the United States. </a:t>
            </a:r>
          </a:p>
          <a:p>
            <a:endParaRPr lang="en-US" baseline="0" dirty="0" smtClean="0"/>
          </a:p>
          <a:p>
            <a:r>
              <a:rPr lang="en-US" baseline="0" dirty="0" smtClean="0"/>
              <a:t>We used data from this sensor for accuracy assessment of our project results. The entire validation process was based on comparing values from the test-SCAN stations with values from SMAP and NLDAS.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26859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Methodology consists of three  main parts: </a:t>
            </a:r>
            <a:br>
              <a:rPr lang="en-US" baseline="0" dirty="0" smtClean="0"/>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 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Getting the soil moisture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includes the daily 6am (local solar time) data from SMAP for all of its 2 years (2015-2016), and the 36 year soil moisture daily data from NLDAS at 1200 UTC (approximate 6am local time </a:t>
            </a:r>
            <a:r>
              <a:rPr lang="en-US" strike="noStrike" baseline="0" dirty="0" smtClean="0"/>
              <a:t>for the center of continental U.S.</a:t>
            </a:r>
            <a:r>
              <a:rPr lang="en-US" baseline="0" dirty="0" smtClean="0"/>
              <a:t>).</a:t>
            </a:r>
            <a:endParaRPr lang="en-US"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This part of the methodology was more challenging. Given how large the data was, and that the individual data cover 5 time zone, retrieving data from the NLDAS website was a long manual process. It took approximately 2 weeks to obtain our data in full, and that was with the much appreciated help of our science advisors, and the full use of our entire office’s computers for an entire day.   </a:t>
            </a:r>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10794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6011190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895716049"/>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dirty="0" smtClean="0">
                <a:solidFill>
                  <a:prstClr val="white"/>
                </a:solidFill>
              </a:rPr>
              <a:t>Acknowledgements</a:t>
            </a:r>
            <a:endParaRPr lang="en-US" sz="4800" dirty="0">
              <a:solidFill>
                <a:prstClr val="white"/>
              </a:solidFill>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1" name="contract info"/>
          <p:cNvSpPr/>
          <p:nvPr userDrawn="1"/>
        </p:nvSpPr>
        <p:spPr>
          <a:xfrm>
            <a:off x="0" y="6561574"/>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21106862"/>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278" y="201280"/>
            <a:ext cx="1214813" cy="121481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12087701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6275948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92000" cy="111760"/>
          </a:xfrm>
          <a:prstGeom prst="rect">
            <a:avLst/>
          </a:prstGeom>
        </p:spPr>
      </p:pic>
    </p:spTree>
    <p:extLst>
      <p:ext uri="{BB962C8B-B14F-4D97-AF65-F5344CB8AC3E}">
        <p14:creationId xmlns:p14="http://schemas.microsoft.com/office/powerpoint/2010/main" val="320487898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6734907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6050808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9867817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prstClr val="white"/>
                </a:solidFill>
              </a:rPr>
              <a:t>Acronym</a:t>
            </a:r>
            <a:endParaRPr lang="en-US" sz="4800" dirty="0">
              <a:solidFill>
                <a:prstClr val="white"/>
              </a:solidFill>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42024823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8227953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solidFill>
                  <a:prstClr val="black"/>
                </a:solidFill>
                <a:latin typeface="Arial" panose="020B0604020202020204" pitchFamily="34" charset="0"/>
                <a:cs typeface="Arial" panose="020B0604020202020204" pitchFamily="34" charset="0"/>
              </a:rPr>
              <a:t>National Aeronautics and</a:t>
            </a:r>
          </a:p>
          <a:p>
            <a:pPr algn="r"/>
            <a:r>
              <a:rPr lang="en-US" sz="1050" dirty="0" smtClean="0">
                <a:solidFill>
                  <a:prstClr val="black"/>
                </a:solidFill>
                <a:latin typeface="Arial" panose="020B0604020202020204" pitchFamily="34" charset="0"/>
                <a:cs typeface="Arial" panose="020B0604020202020204" pitchFamily="34" charset="0"/>
              </a:rPr>
              <a:t>Space Administration</a:t>
            </a:r>
            <a:endParaRPr lang="en-US" sz="1050" dirty="0">
              <a:solidFill>
                <a:prstClr val="black"/>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924134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5844093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21176153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dirty="0" smtClean="0">
                <a:solidFill>
                  <a:prstClr val="white"/>
                </a:solidFill>
              </a:rPr>
              <a:t>Acknowledgements</a:t>
            </a:r>
            <a:endParaRPr lang="en-US" sz="4800" dirty="0">
              <a:solidFill>
                <a:prstClr val="white"/>
              </a:solidFill>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algn="ctr">
              <a:buClr>
                <a:prstClr val="black"/>
              </a:buClr>
              <a:buSzPct val="25000"/>
            </a:pPr>
            <a:r>
              <a:rPr lang="en-US" sz="1000" i="1" dirty="0">
                <a:solidFill>
                  <a:srgbClr val="E7E6E6">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E7E6E6">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E7E6E6">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47236539"/>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278" y="201280"/>
            <a:ext cx="1214813" cy="121481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38836060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58977057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92000" cy="111760"/>
          </a:xfrm>
          <a:prstGeom prst="rect">
            <a:avLst/>
          </a:prstGeom>
        </p:spPr>
      </p:pic>
    </p:spTree>
    <p:extLst>
      <p:ext uri="{BB962C8B-B14F-4D97-AF65-F5344CB8AC3E}">
        <p14:creationId xmlns:p14="http://schemas.microsoft.com/office/powerpoint/2010/main" val="11885503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67916242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7838455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658199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027618381"/>
      </p:ext>
    </p:extLst>
  </p:cSld>
  <p:clrMapOvr>
    <a:masterClrMapping/>
  </p:clrMapOvr>
  <p:transition spd="med">
    <p:fade/>
  </p:transition>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prstClr val="white"/>
                </a:solidFill>
              </a:rPr>
              <a:t>Acronym</a:t>
            </a:r>
            <a:endParaRPr lang="en-US" sz="4800" dirty="0">
              <a:solidFill>
                <a:prstClr val="white"/>
              </a:solidFill>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2918849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0121351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DB86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DB86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Rectangle 1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992850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0617004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3548131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8265180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solidFill>
                  <a:prstClr val="black"/>
                </a:solidFill>
                <a:latin typeface="Arial" panose="020B0604020202020204" pitchFamily="34" charset="0"/>
                <a:cs typeface="Arial" panose="020B0604020202020204" pitchFamily="34" charset="0"/>
              </a:rPr>
              <a:t>National Aeronautics and</a:t>
            </a:r>
          </a:p>
          <a:p>
            <a:pPr algn="r"/>
            <a:r>
              <a:rPr lang="en-US" sz="1050" dirty="0" smtClean="0">
                <a:solidFill>
                  <a:prstClr val="black"/>
                </a:solidFill>
                <a:latin typeface="Arial" panose="020B0604020202020204" pitchFamily="34" charset="0"/>
                <a:cs typeface="Arial" panose="020B0604020202020204" pitchFamily="34" charset="0"/>
              </a:rPr>
              <a:t>Space Administration</a:t>
            </a:r>
            <a:endParaRPr lang="en-US" sz="1050" dirty="0">
              <a:solidFill>
                <a:prstClr val="black"/>
              </a:solidFill>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82018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6" r:id="rId4"/>
    <p:sldLayoutId id="2147483688" r:id="rId5"/>
    <p:sldLayoutId id="2147483664" r:id="rId6"/>
    <p:sldLayoutId id="2147483665" r:id="rId7"/>
    <p:sldLayoutId id="2147483668" r:id="rId8"/>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3964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9733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843" r="21340"/>
          <a:stretch/>
        </p:blipFill>
        <p:spPr>
          <a:xfrm>
            <a:off x="2494926" y="-19050"/>
            <a:ext cx="5410824" cy="368633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790" y="0"/>
            <a:ext cx="8113347" cy="6927575"/>
          </a:xfrm>
          <a:prstGeom prst="rect">
            <a:avLst/>
          </a:prstGeom>
        </p:spPr>
      </p:pic>
      <p:sp>
        <p:nvSpPr>
          <p:cNvPr id="12"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solidFill>
                <a:schemeClr val="bg1"/>
              </a:solidFill>
              <a:latin typeface="Century Gothic" panose="020B0502020202020204" pitchFamily="34" charset="0"/>
            </a:endParaRPr>
          </a:p>
        </p:txBody>
      </p:sp>
      <p:sp>
        <p:nvSpPr>
          <p:cNvPr id="13" name="TextBox 12"/>
          <p:cNvSpPr txBox="1"/>
          <p:nvPr/>
        </p:nvSpPr>
        <p:spPr>
          <a:xfrm>
            <a:off x="1628628" y="3028553"/>
            <a:ext cx="4305670" cy="954107"/>
          </a:xfrm>
          <a:prstGeom prst="rect">
            <a:avLst/>
          </a:prstGeom>
          <a:noFill/>
        </p:spPr>
        <p:txBody>
          <a:bodyPr wrap="square" rtlCol="0">
            <a:spAutoFit/>
          </a:bodyPr>
          <a:lstStyle/>
          <a:p>
            <a:pPr algn="ctr"/>
            <a:r>
              <a:rPr lang="en-US" sz="2800" b="1" dirty="0" smtClean="0">
                <a:solidFill>
                  <a:schemeClr val="bg1"/>
                </a:solidFill>
                <a:latin typeface="Century Gothic" panose="020B0502020202020204" pitchFamily="34" charset="0"/>
              </a:rPr>
              <a:t>SOUTHEAST UNITED STATES AGRICULTURE </a:t>
            </a:r>
            <a:endParaRPr lang="en-US" sz="2800" dirty="0"/>
          </a:p>
        </p:txBody>
      </p:sp>
      <p:sp>
        <p:nvSpPr>
          <p:cNvPr id="14" name="Text Placeholder 17"/>
          <p:cNvSpPr txBox="1">
            <a:spLocks/>
          </p:cNvSpPr>
          <p:nvPr/>
        </p:nvSpPr>
        <p:spPr>
          <a:xfrm>
            <a:off x="8290771" y="3613328"/>
            <a:ext cx="3984736"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chemeClr val="bg2">
                    <a:lumMod val="50000"/>
                  </a:schemeClr>
                </a:solidFill>
                <a:latin typeface="Century Gothic" panose="020B0502020202020204" pitchFamily="34" charset="0"/>
              </a:rPr>
              <a:t>Yaping</a:t>
            </a:r>
            <a:r>
              <a:rPr lang="en-US" dirty="0" smtClean="0">
                <a:solidFill>
                  <a:schemeClr val="bg2">
                    <a:lumMod val="50000"/>
                  </a:schemeClr>
                </a:solidFill>
                <a:latin typeface="Century Gothic" panose="020B0502020202020204" pitchFamily="34" charset="0"/>
              </a:rPr>
              <a:t> </a:t>
            </a:r>
            <a:r>
              <a:rPr lang="en-US" dirty="0" smtClean="0">
                <a:solidFill>
                  <a:schemeClr val="bg2">
                    <a:lumMod val="50000"/>
                  </a:schemeClr>
                </a:solidFill>
                <a:latin typeface="Century Gothic" panose="020B0502020202020204" pitchFamily="34" charset="0"/>
              </a:rPr>
              <a:t>Xu (Project Lead)</a:t>
            </a:r>
            <a:endParaRPr lang="en-US" dirty="0">
              <a:solidFill>
                <a:schemeClr val="bg2">
                  <a:lumMod val="50000"/>
                </a:schemeClr>
              </a:solidFill>
              <a:latin typeface="Century Gothic" panose="020B0502020202020204" pitchFamily="34" charset="0"/>
            </a:endParaRPr>
          </a:p>
        </p:txBody>
      </p:sp>
      <p:sp>
        <p:nvSpPr>
          <p:cNvPr id="15" name="Text Placeholder 18"/>
          <p:cNvSpPr txBox="1">
            <a:spLocks/>
          </p:cNvSpPr>
          <p:nvPr/>
        </p:nvSpPr>
        <p:spPr>
          <a:xfrm>
            <a:off x="8290771" y="4010331"/>
            <a:ext cx="3651473"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chemeClr val="bg2">
                    <a:lumMod val="50000"/>
                  </a:schemeClr>
                </a:solidFill>
                <a:latin typeface="Century Gothic" panose="020B0502020202020204" pitchFamily="34" charset="0"/>
              </a:rPr>
              <a:t>Yousra</a:t>
            </a:r>
            <a:r>
              <a:rPr lang="en-US" dirty="0" smtClean="0">
                <a:solidFill>
                  <a:schemeClr val="bg2">
                    <a:lumMod val="50000"/>
                  </a:schemeClr>
                </a:solidFill>
                <a:latin typeface="Century Gothic" panose="020B0502020202020204" pitchFamily="34" charset="0"/>
              </a:rPr>
              <a:t> </a:t>
            </a:r>
            <a:r>
              <a:rPr lang="en-US" dirty="0" err="1" smtClean="0">
                <a:solidFill>
                  <a:schemeClr val="bg2">
                    <a:lumMod val="50000"/>
                  </a:schemeClr>
                </a:solidFill>
                <a:latin typeface="Century Gothic" panose="020B0502020202020204" pitchFamily="34" charset="0"/>
              </a:rPr>
              <a:t>Benchekroun</a:t>
            </a:r>
            <a:endParaRPr lang="en-US" dirty="0">
              <a:solidFill>
                <a:schemeClr val="bg2">
                  <a:lumMod val="50000"/>
                </a:schemeClr>
              </a:solidFill>
              <a:latin typeface="Century Gothic" panose="020B0502020202020204" pitchFamily="34" charset="0"/>
            </a:endParaRPr>
          </a:p>
        </p:txBody>
      </p:sp>
      <p:sp>
        <p:nvSpPr>
          <p:cNvPr id="16" name="Text Placeholder 19"/>
          <p:cNvSpPr txBox="1">
            <a:spLocks/>
          </p:cNvSpPr>
          <p:nvPr/>
        </p:nvSpPr>
        <p:spPr>
          <a:xfrm>
            <a:off x="8290771" y="440733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Kimberly Berry</a:t>
            </a:r>
            <a:endParaRPr lang="en-US" dirty="0">
              <a:solidFill>
                <a:schemeClr val="bg2">
                  <a:lumMod val="50000"/>
                </a:schemeClr>
              </a:solidFill>
              <a:latin typeface="Century Gothic" panose="020B0502020202020204" pitchFamily="34" charset="0"/>
            </a:endParaRPr>
          </a:p>
        </p:txBody>
      </p:sp>
      <p:sp>
        <p:nvSpPr>
          <p:cNvPr id="24" name="Text Placeholder 20"/>
          <p:cNvSpPr txBox="1">
            <a:spLocks/>
          </p:cNvSpPr>
          <p:nvPr/>
        </p:nvSpPr>
        <p:spPr>
          <a:xfrm>
            <a:off x="8290771" y="4799154"/>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Grant Bloomer</a:t>
            </a:r>
            <a:endParaRPr lang="en-US" dirty="0">
              <a:solidFill>
                <a:schemeClr val="bg2">
                  <a:lumMod val="50000"/>
                </a:schemeClr>
              </a:solidFill>
              <a:latin typeface="Century Gothic" panose="020B0502020202020204" pitchFamily="34" charset="0"/>
            </a:endParaRPr>
          </a:p>
        </p:txBody>
      </p:sp>
      <p:sp>
        <p:nvSpPr>
          <p:cNvPr id="25"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lumMod val="50000"/>
                </a:schemeClr>
              </a:solidFill>
              <a:latin typeface="Century Gothic" panose="020B0502020202020204" pitchFamily="34" charset="0"/>
            </a:endParaRPr>
          </a:p>
        </p:txBody>
      </p:sp>
      <p:sp>
        <p:nvSpPr>
          <p:cNvPr id="28"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lumMod val="50000"/>
                </a:schemeClr>
              </a:solidFill>
              <a:latin typeface="Century Gothic" panose="020B0502020202020204" pitchFamily="34" charset="0"/>
            </a:endParaRPr>
          </a:p>
        </p:txBody>
      </p:sp>
      <p:sp>
        <p:nvSpPr>
          <p:cNvPr id="17" name="Title 16"/>
          <p:cNvSpPr txBox="1">
            <a:spLocks/>
          </p:cNvSpPr>
          <p:nvPr/>
        </p:nvSpPr>
        <p:spPr>
          <a:xfrm>
            <a:off x="1212592" y="4091394"/>
            <a:ext cx="5726097" cy="17901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Century Gothic" panose="020B0502020202020204" pitchFamily="34" charset="0"/>
              </a:rPr>
              <a:t>Incorporating NASA Earth Observations into </a:t>
            </a:r>
            <a:r>
              <a:rPr lang="en-US" sz="2000" dirty="0" smtClean="0">
                <a:solidFill>
                  <a:schemeClr val="bg1"/>
                </a:solidFill>
                <a:latin typeface="Century Gothic" panose="020B0502020202020204" pitchFamily="34" charset="0"/>
              </a:rPr>
              <a:t>the USDA </a:t>
            </a:r>
            <a:r>
              <a:rPr lang="en-US" sz="2000" dirty="0">
                <a:solidFill>
                  <a:schemeClr val="bg1"/>
                </a:solidFill>
                <a:latin typeface="Century Gothic" panose="020B0502020202020204" pitchFamily="34" charset="0"/>
              </a:rPr>
              <a:t>Southeast Regional Climate </a:t>
            </a:r>
            <a:r>
              <a:rPr lang="en-US" sz="2000" dirty="0" smtClean="0">
                <a:solidFill>
                  <a:schemeClr val="bg1"/>
                </a:solidFill>
                <a:latin typeface="Century Gothic" panose="020B0502020202020204" pitchFamily="34" charset="0"/>
              </a:rPr>
              <a:t>Hub </a:t>
            </a:r>
            <a:r>
              <a:rPr lang="en-US" sz="2000" dirty="0">
                <a:solidFill>
                  <a:schemeClr val="bg1"/>
                </a:solidFill>
                <a:latin typeface="Century Gothic" panose="020B0502020202020204" pitchFamily="34" charset="0"/>
              </a:rPr>
              <a:t>Lately Identified </a:t>
            </a:r>
            <a:r>
              <a:rPr lang="en-US" sz="2000" dirty="0" err="1">
                <a:solidFill>
                  <a:schemeClr val="bg1"/>
                </a:solidFill>
                <a:latin typeface="Century Gothic" panose="020B0502020202020204" pitchFamily="34" charset="0"/>
              </a:rPr>
              <a:t>Geospecific</a:t>
            </a:r>
            <a:r>
              <a:rPr lang="en-US" sz="2000" dirty="0">
                <a:solidFill>
                  <a:schemeClr val="bg1"/>
                </a:solidFill>
                <a:latin typeface="Century Gothic" panose="020B0502020202020204" pitchFamily="34" charset="0"/>
              </a:rPr>
              <a:t> Heightened Threat System (SERCH LIGHTS) to </a:t>
            </a:r>
            <a:r>
              <a:rPr lang="en-US" sz="2000" dirty="0" smtClean="0">
                <a:solidFill>
                  <a:schemeClr val="bg1"/>
                </a:solidFill>
                <a:latin typeface="Century Gothic" panose="020B0502020202020204" pitchFamily="34" charset="0"/>
              </a:rPr>
              <a:t>Assist Farmers </a:t>
            </a:r>
            <a:r>
              <a:rPr lang="en-US" sz="2000" dirty="0">
                <a:solidFill>
                  <a:schemeClr val="bg1"/>
                </a:solidFill>
                <a:latin typeface="Century Gothic" panose="020B0502020202020204" pitchFamily="34" charset="0"/>
              </a:rPr>
              <a:t>in Making Informed </a:t>
            </a:r>
            <a:r>
              <a:rPr lang="en-US" sz="2000" dirty="0" smtClean="0">
                <a:solidFill>
                  <a:schemeClr val="bg1"/>
                </a:solidFill>
                <a:latin typeface="Century Gothic" panose="020B0502020202020204" pitchFamily="34" charset="0"/>
              </a:rPr>
              <a:t>Decisions on </a:t>
            </a:r>
            <a:r>
              <a:rPr lang="en-US" sz="2000" dirty="0">
                <a:solidFill>
                  <a:schemeClr val="bg1"/>
                </a:solidFill>
                <a:latin typeface="Century Gothic" panose="020B0502020202020204" pitchFamily="34" charset="0"/>
              </a:rPr>
              <a:t>Water and Crop Management</a:t>
            </a:r>
          </a:p>
        </p:txBody>
      </p:sp>
    </p:spTree>
    <p:extLst>
      <p:ext uri="{BB962C8B-B14F-4D97-AF65-F5344CB8AC3E}">
        <p14:creationId xmlns:p14="http://schemas.microsoft.com/office/powerpoint/2010/main" val="43971281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885411" y="1506960"/>
            <a:ext cx="6186069" cy="5111343"/>
          </a:xfrm>
          <a:prstGeom prst="rect">
            <a:avLst/>
          </a:prstGeom>
          <a:solidFill>
            <a:schemeClr val="accent6">
              <a:lumMod val="40000"/>
              <a:lumOff val="60000"/>
              <a:alpha val="40000"/>
            </a:schemeClr>
          </a:solidFill>
          <a:ln w="19050">
            <a:solidFill>
              <a:schemeClr val="accent6">
                <a:lumMod val="75000"/>
              </a:schemeClr>
            </a:solid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6"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Methodology</a:t>
            </a:r>
            <a:endParaRPr lang="en-US" sz="4000" dirty="0">
              <a:solidFill>
                <a:prstClr val="white"/>
              </a:solidFill>
            </a:endParaRPr>
          </a:p>
        </p:txBody>
      </p:sp>
      <mc:AlternateContent xmlns:mc="http://schemas.openxmlformats.org/markup-compatibility/2006" xmlns:a14="http://schemas.microsoft.com/office/drawing/2010/main">
        <mc:Choice Requires="a14">
          <p:sp>
            <p:nvSpPr>
              <p:cNvPr id="5" name="TextBox 4"/>
              <p:cNvSpPr txBox="1"/>
              <p:nvPr/>
            </p:nvSpPr>
            <p:spPr>
              <a:xfrm>
                <a:off x="7017140" y="1454465"/>
                <a:ext cx="5395913" cy="2074927"/>
              </a:xfrm>
              <a:prstGeom prst="rect">
                <a:avLst/>
              </a:prstGeom>
              <a:noFill/>
            </p:spPr>
            <p:txBody>
              <a:bodyPr wrap="square" rtlCol="0">
                <a:spAutoFit/>
              </a:bodyPr>
              <a:lstStyle/>
              <a:p>
                <a:r>
                  <a:rPr lang="en-US" sz="2300" dirty="0" smtClean="0"/>
                  <a:t> </a:t>
                </a:r>
                <a:r>
                  <a:rPr lang="en-US" sz="2300" dirty="0"/>
                  <a:t> </a:t>
                </a:r>
                <a:endParaRPr lang="en-US" sz="2300" i="1" dirty="0"/>
              </a:p>
              <a:p>
                <a:pPr/>
                <a14:m>
                  <m:oMathPara xmlns:m="http://schemas.openxmlformats.org/officeDocument/2006/math">
                    <m:oMathParaPr>
                      <m:jc m:val="centerGroup"/>
                    </m:oMathParaPr>
                    <m:oMath xmlns:m="http://schemas.openxmlformats.org/officeDocument/2006/math">
                      <m:f>
                        <m:fPr>
                          <m:ctrlPr>
                            <a:rPr lang="en-US" sz="4000" i="1" smtClean="0">
                              <a:solidFill>
                                <a:schemeClr val="tx1">
                                  <a:lumMod val="50000"/>
                                  <a:lumOff val="50000"/>
                                </a:schemeClr>
                              </a:solidFill>
                              <a:latin typeface="Cambria Math" panose="02040503050406030204" pitchFamily="18" charset="0"/>
                            </a:rPr>
                          </m:ctrlPr>
                        </m:fPr>
                        <m:num>
                          <m:sSub>
                            <m:sSubPr>
                              <m:ctrlPr>
                                <a:rPr lang="en-US" sz="4000" b="0" i="1" smtClean="0">
                                  <a:solidFill>
                                    <a:schemeClr val="tx1">
                                      <a:lumMod val="50000"/>
                                      <a:lumOff val="50000"/>
                                    </a:schemeClr>
                                  </a:solidFill>
                                  <a:latin typeface="Cambria Math" panose="02040503050406030204" pitchFamily="18" charset="0"/>
                                </a:rPr>
                              </m:ctrlPr>
                            </m:sSubPr>
                            <m:e>
                              <m:r>
                                <a:rPr lang="en-US" sz="4000" b="0" i="1" smtClean="0">
                                  <a:solidFill>
                                    <a:srgbClr val="7DB862"/>
                                  </a:solidFill>
                                  <a:latin typeface="Cambria Math" panose="02040503050406030204" pitchFamily="18" charset="0"/>
                                </a:rPr>
                                <m:t>𝑥</m:t>
                              </m:r>
                            </m:e>
                            <m:sub>
                              <m:r>
                                <a:rPr lang="en-US" sz="4000" b="0" i="1" smtClean="0">
                                  <a:solidFill>
                                    <a:schemeClr val="tx1">
                                      <a:lumMod val="50000"/>
                                      <a:lumOff val="50000"/>
                                    </a:schemeClr>
                                  </a:solidFill>
                                  <a:latin typeface="Cambria Math" panose="02040503050406030204" pitchFamily="18" charset="0"/>
                                </a:rPr>
                                <m:t>𝑆𝑀𝐴𝑃</m:t>
                              </m:r>
                            </m:sub>
                          </m:sSub>
                          <m:r>
                            <a:rPr lang="en-US" sz="4000" b="0" i="1">
                              <a:solidFill>
                                <a:schemeClr val="tx1">
                                  <a:lumMod val="50000"/>
                                  <a:lumOff val="50000"/>
                                </a:schemeClr>
                              </a:solidFill>
                              <a:latin typeface="Cambria Math" panose="02040503050406030204" pitchFamily="18" charset="0"/>
                            </a:rPr>
                            <m:t>−</m:t>
                          </m:r>
                          <m:sSub>
                            <m:sSubPr>
                              <m:ctrlPr>
                                <a:rPr lang="en-US" sz="4000" b="0" i="1" smtClean="0">
                                  <a:solidFill>
                                    <a:schemeClr val="tx1">
                                      <a:lumMod val="50000"/>
                                      <a:lumOff val="50000"/>
                                    </a:schemeClr>
                                  </a:solidFill>
                                  <a:latin typeface="Cambria Math" panose="02040503050406030204" pitchFamily="18" charset="0"/>
                                </a:rPr>
                              </m:ctrlPr>
                            </m:sSubPr>
                            <m:e>
                              <m:r>
                                <a:rPr lang="en-US" sz="4000" b="0" i="1" smtClean="0">
                                  <a:solidFill>
                                    <a:srgbClr val="0808FF"/>
                                  </a:solidFill>
                                  <a:latin typeface="Cambria Math" panose="02040503050406030204" pitchFamily="18" charset="0"/>
                                  <a:ea typeface="Cambria Math" panose="02040503050406030204" pitchFamily="18" charset="0"/>
                                </a:rPr>
                                <m:t>𝜇</m:t>
                              </m:r>
                            </m:e>
                            <m:sub>
                              <m:r>
                                <a:rPr lang="en-US" sz="4000" b="0" i="1" smtClean="0">
                                  <a:solidFill>
                                    <a:schemeClr val="tx1">
                                      <a:lumMod val="50000"/>
                                      <a:lumOff val="50000"/>
                                    </a:schemeClr>
                                  </a:solidFill>
                                  <a:latin typeface="Cambria Math" panose="02040503050406030204" pitchFamily="18" charset="0"/>
                                </a:rPr>
                                <m:t>𝑁𝐿𝐷𝐴𝑆</m:t>
                              </m:r>
                            </m:sub>
                          </m:sSub>
                        </m:num>
                        <m:den>
                          <m:sSub>
                            <m:sSubPr>
                              <m:ctrlPr>
                                <a:rPr lang="en-US" sz="4000" b="0" i="1" smtClean="0">
                                  <a:solidFill>
                                    <a:schemeClr val="tx1">
                                      <a:lumMod val="50000"/>
                                      <a:lumOff val="50000"/>
                                    </a:schemeClr>
                                  </a:solidFill>
                                  <a:latin typeface="Cambria Math" panose="02040503050406030204" pitchFamily="18" charset="0"/>
                                </a:rPr>
                              </m:ctrlPr>
                            </m:sSubPr>
                            <m:e>
                              <m:r>
                                <a:rPr lang="en-US" sz="4000" b="0" i="1" smtClean="0">
                                  <a:solidFill>
                                    <a:srgbClr val="0808FF"/>
                                  </a:solidFill>
                                  <a:latin typeface="Cambria Math" panose="02040503050406030204" pitchFamily="18" charset="0"/>
                                  <a:ea typeface="Cambria Math" panose="02040503050406030204" pitchFamily="18" charset="0"/>
                                </a:rPr>
                                <m:t>𝜎</m:t>
                              </m:r>
                            </m:e>
                            <m:sub>
                              <m:r>
                                <a:rPr lang="en-US" sz="4000" b="0" i="1" smtClean="0">
                                  <a:solidFill>
                                    <a:schemeClr val="tx1">
                                      <a:lumMod val="50000"/>
                                      <a:lumOff val="50000"/>
                                    </a:schemeClr>
                                  </a:solidFill>
                                  <a:latin typeface="Cambria Math" panose="02040503050406030204" pitchFamily="18" charset="0"/>
                                </a:rPr>
                                <m:t>𝑁𝐿𝐷𝐴𝑆</m:t>
                              </m:r>
                            </m:sub>
                          </m:sSub>
                        </m:den>
                      </m:f>
                    </m:oMath>
                  </m:oMathPara>
                </a14:m>
                <a:endParaRPr lang="en-US" sz="2200" i="1" dirty="0">
                  <a:solidFill>
                    <a:schemeClr val="tx1">
                      <a:lumMod val="50000"/>
                      <a:lumOff val="50000"/>
                    </a:schemeClr>
                  </a:solidFill>
                </a:endParaRPr>
              </a:p>
              <a:p>
                <a:pPr lvl="0">
                  <a:lnSpc>
                    <a:spcPct val="90000"/>
                  </a:lnSpc>
                  <a:spcBef>
                    <a:spcPts val="1000"/>
                  </a:spcBef>
                </a:pPr>
                <a:endParaRPr lang="en-US" sz="2300" dirty="0">
                  <a:solidFill>
                    <a:prstClr val="black">
                      <a:lumMod val="50000"/>
                      <a:lumOff val="50000"/>
                    </a:prst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17140" y="1454465"/>
                <a:ext cx="5395913" cy="207492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281701" y="3386611"/>
                <a:ext cx="216892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lumMod val="50000"/>
                                  <a:lumOff val="50000"/>
                                </a:schemeClr>
                              </a:solidFill>
                              <a:latin typeface="Cambria Math" panose="02040503050406030204" pitchFamily="18" charset="0"/>
                            </a:rPr>
                          </m:ctrlPr>
                        </m:sSubPr>
                        <m:e>
                          <m:r>
                            <a:rPr lang="en-US" sz="4000" b="0" i="1" smtClean="0">
                              <a:solidFill>
                                <a:srgbClr val="7DB862"/>
                              </a:solidFill>
                              <a:latin typeface="Cambria Math" panose="02040503050406030204" pitchFamily="18" charset="0"/>
                            </a:rPr>
                            <m:t>𝑥</m:t>
                          </m:r>
                        </m:e>
                        <m:sub>
                          <m:r>
                            <a:rPr lang="en-US" sz="4000" b="0" i="1" smtClean="0">
                              <a:solidFill>
                                <a:schemeClr val="tx1">
                                  <a:lumMod val="50000"/>
                                  <a:lumOff val="50000"/>
                                </a:schemeClr>
                              </a:solidFill>
                              <a:latin typeface="Cambria Math" panose="02040503050406030204" pitchFamily="18" charset="0"/>
                            </a:rPr>
                            <m:t>𝑆𝑀𝐴𝑃</m:t>
                          </m:r>
                        </m:sub>
                      </m:sSub>
                      <m:r>
                        <a:rPr lang="en-US" sz="4000" b="0" i="1" smtClean="0">
                          <a:solidFill>
                            <a:schemeClr val="tx1">
                              <a:lumMod val="50000"/>
                              <a:lumOff val="50000"/>
                            </a:schemeClr>
                          </a:solidFill>
                          <a:latin typeface="Cambria Math" panose="02040503050406030204" pitchFamily="18" charset="0"/>
                        </a:rPr>
                        <m:t>  </m:t>
                      </m:r>
                      <m:r>
                        <a:rPr lang="en-US" sz="4000">
                          <a:solidFill>
                            <a:schemeClr val="tx1">
                              <a:lumMod val="50000"/>
                              <a:lumOff val="50000"/>
                            </a:schemeClr>
                          </a:solidFill>
                          <a:latin typeface="Cambria Math" panose="02040503050406030204" pitchFamily="18" charset="0"/>
                        </a:rPr>
                        <m:t>=</m:t>
                      </m:r>
                    </m:oMath>
                  </m:oMathPara>
                </a14:m>
                <a:endParaRPr lang="en-US" sz="4000" dirty="0">
                  <a:solidFill>
                    <a:schemeClr val="tx1">
                      <a:lumMod val="50000"/>
                      <a:lumOff val="5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281701" y="3386611"/>
                <a:ext cx="2168927" cy="61555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81701" y="4363589"/>
                <a:ext cx="218925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lumMod val="50000"/>
                                  <a:lumOff val="50000"/>
                                </a:schemeClr>
                              </a:solidFill>
                              <a:latin typeface="Cambria Math" panose="02040503050406030204" pitchFamily="18" charset="0"/>
                            </a:rPr>
                          </m:ctrlPr>
                        </m:sSubPr>
                        <m:e>
                          <m:r>
                            <a:rPr lang="en-US" sz="4000" i="1" smtClean="0">
                              <a:solidFill>
                                <a:srgbClr val="0808FF"/>
                              </a:solidFill>
                              <a:latin typeface="Cambria Math" panose="02040503050406030204" pitchFamily="18" charset="0"/>
                              <a:ea typeface="Cambria Math" panose="02040503050406030204" pitchFamily="18" charset="0"/>
                            </a:rPr>
                            <m:t>𝜇</m:t>
                          </m:r>
                        </m:e>
                        <m:sub>
                          <m:r>
                            <a:rPr lang="en-US" sz="4000" b="0" i="1" smtClean="0">
                              <a:solidFill>
                                <a:schemeClr val="tx1">
                                  <a:lumMod val="50000"/>
                                  <a:lumOff val="50000"/>
                                </a:schemeClr>
                              </a:solidFill>
                              <a:latin typeface="Cambria Math" panose="02040503050406030204" pitchFamily="18" charset="0"/>
                            </a:rPr>
                            <m:t>𝑁𝐿𝐷𝐴𝑆</m:t>
                          </m:r>
                        </m:sub>
                      </m:sSub>
                      <m:r>
                        <a:rPr lang="en-US" sz="4000">
                          <a:solidFill>
                            <a:schemeClr val="tx1">
                              <a:lumMod val="50000"/>
                              <a:lumOff val="50000"/>
                            </a:schemeClr>
                          </a:solidFill>
                          <a:latin typeface="Cambria Math" panose="02040503050406030204" pitchFamily="18" charset="0"/>
                        </a:rPr>
                        <m:t>=</m:t>
                      </m:r>
                    </m:oMath>
                  </m:oMathPara>
                </a14:m>
                <a:endParaRPr lang="en-US" sz="4000" dirty="0">
                  <a:solidFill>
                    <a:schemeClr val="tx1">
                      <a:lumMod val="50000"/>
                      <a:lumOff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81701" y="4363589"/>
                <a:ext cx="2189254" cy="61555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83493" y="5333577"/>
                <a:ext cx="217341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tx1">
                                  <a:lumMod val="50000"/>
                                  <a:lumOff val="50000"/>
                                </a:schemeClr>
                              </a:solidFill>
                              <a:latin typeface="Cambria Math" panose="02040503050406030204" pitchFamily="18" charset="0"/>
                            </a:rPr>
                          </m:ctrlPr>
                        </m:sSubPr>
                        <m:e>
                          <m:r>
                            <a:rPr lang="en-US" sz="4000" i="1" smtClean="0">
                              <a:solidFill>
                                <a:srgbClr val="0808FF"/>
                              </a:solidFill>
                              <a:latin typeface="Cambria Math" panose="02040503050406030204" pitchFamily="18" charset="0"/>
                              <a:ea typeface="Cambria Math" panose="02040503050406030204" pitchFamily="18" charset="0"/>
                            </a:rPr>
                            <m:t>𝜎</m:t>
                          </m:r>
                        </m:e>
                        <m:sub>
                          <m:r>
                            <a:rPr lang="en-US" sz="4000" b="0" i="1" smtClean="0">
                              <a:solidFill>
                                <a:schemeClr val="tx1">
                                  <a:lumMod val="50000"/>
                                  <a:lumOff val="50000"/>
                                </a:schemeClr>
                              </a:solidFill>
                              <a:latin typeface="Cambria Math" panose="02040503050406030204" pitchFamily="18" charset="0"/>
                            </a:rPr>
                            <m:t>𝑁𝐿𝐷𝐴𝑆</m:t>
                          </m:r>
                        </m:sub>
                      </m:sSub>
                      <m:r>
                        <a:rPr lang="en-US" sz="4000" b="0" i="0" smtClean="0">
                          <a:solidFill>
                            <a:schemeClr val="tx1">
                              <a:lumMod val="50000"/>
                              <a:lumOff val="50000"/>
                            </a:schemeClr>
                          </a:solidFill>
                          <a:latin typeface="Cambria Math" panose="02040503050406030204" pitchFamily="18" charset="0"/>
                        </a:rPr>
                        <m:t>=</m:t>
                      </m:r>
                    </m:oMath>
                  </m:oMathPara>
                </a14:m>
                <a:endParaRPr lang="en-US" sz="4800" dirty="0">
                  <a:solidFill>
                    <a:schemeClr val="tx1">
                      <a:lumMod val="50000"/>
                      <a:lumOff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83493" y="5333577"/>
                <a:ext cx="2173415" cy="615553"/>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8470955" y="3506880"/>
            <a:ext cx="3151989" cy="769441"/>
          </a:xfrm>
          <a:prstGeom prst="rect">
            <a:avLst/>
          </a:prstGeom>
          <a:noFill/>
        </p:spPr>
        <p:txBody>
          <a:bodyPr wrap="square" rtlCol="0">
            <a:spAutoFit/>
          </a:bodyPr>
          <a:lstStyle/>
          <a:p>
            <a:pPr algn="ctr"/>
            <a:r>
              <a:rPr lang="en-US" sz="2400" dirty="0" smtClean="0">
                <a:solidFill>
                  <a:schemeClr val="tx1">
                    <a:lumMod val="50000"/>
                    <a:lumOff val="50000"/>
                  </a:schemeClr>
                </a:solidFill>
              </a:rPr>
              <a:t>SMAP Soil Moisture </a:t>
            </a:r>
            <a:r>
              <a:rPr lang="en-US" sz="2000" dirty="0" smtClean="0">
                <a:solidFill>
                  <a:schemeClr val="tx1">
                    <a:lumMod val="50000"/>
                    <a:lumOff val="50000"/>
                  </a:schemeClr>
                </a:solidFill>
              </a:rPr>
              <a:t>(Current Date)</a:t>
            </a:r>
            <a:endParaRPr lang="en-US" sz="2000" dirty="0">
              <a:solidFill>
                <a:schemeClr val="tx1">
                  <a:lumMod val="50000"/>
                  <a:lumOff val="50000"/>
                </a:schemeClr>
              </a:solidFill>
            </a:endParaRPr>
          </a:p>
        </p:txBody>
      </p:sp>
      <p:sp>
        <p:nvSpPr>
          <p:cNvPr id="12" name="TextBox 11"/>
          <p:cNvSpPr txBox="1"/>
          <p:nvPr/>
        </p:nvSpPr>
        <p:spPr>
          <a:xfrm>
            <a:off x="6563107" y="2042774"/>
            <a:ext cx="3151989" cy="769441"/>
          </a:xfrm>
          <a:prstGeom prst="rect">
            <a:avLst/>
          </a:prstGeom>
          <a:noFill/>
        </p:spPr>
        <p:txBody>
          <a:bodyPr wrap="square" rtlCol="0">
            <a:spAutoFit/>
          </a:bodyPr>
          <a:lstStyle/>
          <a:p>
            <a:r>
              <a:rPr lang="en-US" sz="4400" dirty="0" smtClean="0">
                <a:solidFill>
                  <a:schemeClr val="tx1">
                    <a:lumMod val="50000"/>
                    <a:lumOff val="50000"/>
                  </a:schemeClr>
                </a:solidFill>
              </a:rPr>
              <a:t>SSI = </a:t>
            </a:r>
            <a:endParaRPr lang="en-US" sz="4400" dirty="0">
              <a:solidFill>
                <a:schemeClr val="tx1">
                  <a:lumMod val="50000"/>
                  <a:lumOff val="50000"/>
                </a:schemeClr>
              </a:solidFill>
            </a:endParaRPr>
          </a:p>
        </p:txBody>
      </p:sp>
      <p:sp>
        <p:nvSpPr>
          <p:cNvPr id="13" name="TextBox 12"/>
          <p:cNvSpPr txBox="1"/>
          <p:nvPr/>
        </p:nvSpPr>
        <p:spPr>
          <a:xfrm>
            <a:off x="8445808" y="4396590"/>
            <a:ext cx="3151989" cy="769441"/>
          </a:xfrm>
          <a:prstGeom prst="rect">
            <a:avLst/>
          </a:prstGeom>
          <a:noFill/>
        </p:spPr>
        <p:txBody>
          <a:bodyPr wrap="square" rtlCol="0">
            <a:spAutoFit/>
          </a:bodyPr>
          <a:lstStyle/>
          <a:p>
            <a:pPr algn="ctr"/>
            <a:r>
              <a:rPr lang="en-US" sz="2400" dirty="0" smtClean="0">
                <a:solidFill>
                  <a:schemeClr val="tx1">
                    <a:lumMod val="50000"/>
                    <a:lumOff val="50000"/>
                  </a:schemeClr>
                </a:solidFill>
              </a:rPr>
              <a:t>Average of Date</a:t>
            </a:r>
          </a:p>
          <a:p>
            <a:pPr algn="ctr"/>
            <a:r>
              <a:rPr lang="en-US" sz="2000" dirty="0" smtClean="0">
                <a:solidFill>
                  <a:schemeClr val="tx1">
                    <a:lumMod val="50000"/>
                    <a:lumOff val="50000"/>
                  </a:schemeClr>
                </a:solidFill>
              </a:rPr>
              <a:t>(36 </a:t>
            </a:r>
            <a:r>
              <a:rPr lang="en-US" sz="2000" dirty="0">
                <a:solidFill>
                  <a:schemeClr val="tx1">
                    <a:lumMod val="50000"/>
                    <a:lumOff val="50000"/>
                  </a:schemeClr>
                </a:solidFill>
              </a:rPr>
              <a:t>years of NLDAS</a:t>
            </a:r>
            <a:r>
              <a:rPr lang="en-US" sz="2000" dirty="0" smtClean="0">
                <a:solidFill>
                  <a:schemeClr val="tx1">
                    <a:lumMod val="50000"/>
                    <a:lumOff val="50000"/>
                  </a:schemeClr>
                </a:solidFill>
              </a:rPr>
              <a:t>)</a:t>
            </a:r>
            <a:endParaRPr lang="en-US" sz="2000" dirty="0">
              <a:solidFill>
                <a:schemeClr val="tx1">
                  <a:lumMod val="50000"/>
                  <a:lumOff val="50000"/>
                </a:schemeClr>
              </a:solidFill>
            </a:endParaRPr>
          </a:p>
        </p:txBody>
      </p:sp>
      <p:sp>
        <p:nvSpPr>
          <p:cNvPr id="14" name="TextBox 13"/>
          <p:cNvSpPr txBox="1"/>
          <p:nvPr/>
        </p:nvSpPr>
        <p:spPr>
          <a:xfrm>
            <a:off x="8430231" y="5333577"/>
            <a:ext cx="3465148" cy="830997"/>
          </a:xfrm>
          <a:prstGeom prst="rect">
            <a:avLst/>
          </a:prstGeom>
          <a:noFill/>
        </p:spPr>
        <p:txBody>
          <a:bodyPr wrap="square" rtlCol="0">
            <a:spAutoFit/>
          </a:bodyPr>
          <a:lstStyle/>
          <a:p>
            <a:pPr algn="ctr"/>
            <a:r>
              <a:rPr lang="en-US" sz="2400" dirty="0" smtClean="0">
                <a:solidFill>
                  <a:schemeClr val="tx1">
                    <a:lumMod val="50000"/>
                    <a:lumOff val="50000"/>
                  </a:schemeClr>
                </a:solidFill>
              </a:rPr>
              <a:t>Standard Deviation of Date </a:t>
            </a:r>
            <a:r>
              <a:rPr lang="en-US" sz="2000" dirty="0" smtClean="0">
                <a:solidFill>
                  <a:schemeClr val="tx1">
                    <a:lumMod val="50000"/>
                    <a:lumOff val="50000"/>
                  </a:schemeClr>
                </a:solidFill>
              </a:rPr>
              <a:t>(36 years of NLDAS)</a:t>
            </a:r>
            <a:endParaRPr lang="en-US" sz="2000" dirty="0">
              <a:solidFill>
                <a:schemeClr val="tx1">
                  <a:lumMod val="50000"/>
                  <a:lumOff val="50000"/>
                </a:schemeClr>
              </a:solidFill>
            </a:endParaRPr>
          </a:p>
        </p:txBody>
      </p:sp>
      <p:sp>
        <p:nvSpPr>
          <p:cNvPr id="19" name="Text Placeholder 18"/>
          <p:cNvSpPr>
            <a:spLocks noGrp="1"/>
          </p:cNvSpPr>
          <p:nvPr>
            <p:ph type="body" sz="quarter" idx="11"/>
          </p:nvPr>
        </p:nvSpPr>
        <p:spPr>
          <a:xfrm>
            <a:off x="686299" y="2463281"/>
            <a:ext cx="4901201" cy="4155022"/>
          </a:xfrm>
        </p:spPr>
        <p:txBody>
          <a:bodyPr>
            <a:normAutofit/>
          </a:bodyPr>
          <a:lstStyle/>
          <a:p>
            <a:pPr algn="ctr"/>
            <a:r>
              <a:rPr lang="en-US" sz="2400" dirty="0" smtClean="0"/>
              <a:t>Finding the Normal Conditions of Soil Moisture </a:t>
            </a:r>
          </a:p>
          <a:p>
            <a:pPr algn="ctr"/>
            <a:endParaRPr lang="en-US" dirty="0" smtClean="0"/>
          </a:p>
          <a:p>
            <a:pPr marL="342900" indent="-342900">
              <a:spcBef>
                <a:spcPts val="200"/>
              </a:spcBef>
              <a:buClr>
                <a:srgbClr val="7DB862"/>
              </a:buClr>
              <a:buFont typeface="Webdings" panose="05030102010509060703" pitchFamily="18" charset="2"/>
              <a:buChar char="4"/>
            </a:pPr>
            <a:r>
              <a:rPr lang="en-US" sz="2000" dirty="0" smtClean="0">
                <a:solidFill>
                  <a:schemeClr val="tx1">
                    <a:lumMod val="50000"/>
                    <a:lumOff val="50000"/>
                  </a:schemeClr>
                </a:solidFill>
              </a:rPr>
              <a:t>NLDAS </a:t>
            </a:r>
            <a:r>
              <a:rPr lang="en-US" sz="2000" dirty="0" smtClean="0">
                <a:solidFill>
                  <a:schemeClr val="tx1">
                    <a:lumMod val="50000"/>
                    <a:lumOff val="50000"/>
                  </a:schemeClr>
                </a:solidFill>
              </a:rPr>
              <a:t>was used because the data has been collected from 36 </a:t>
            </a:r>
            <a:r>
              <a:rPr lang="en-US" sz="2000" dirty="0" smtClean="0">
                <a:solidFill>
                  <a:schemeClr val="tx1">
                    <a:lumMod val="50000"/>
                    <a:lumOff val="50000"/>
                  </a:schemeClr>
                </a:solidFill>
              </a:rPr>
              <a:t>years</a:t>
            </a:r>
          </a:p>
          <a:p>
            <a:pPr marL="342900" indent="-342900">
              <a:spcBef>
                <a:spcPts val="200"/>
              </a:spcBef>
              <a:buClr>
                <a:srgbClr val="7DB862"/>
              </a:buClr>
              <a:buFont typeface="Webdings" panose="05030102010509060703" pitchFamily="18" charset="2"/>
              <a:buChar char="4"/>
            </a:pPr>
            <a:endParaRPr lang="en-US" dirty="0"/>
          </a:p>
          <a:p>
            <a:pPr marL="342900" indent="-342900">
              <a:spcBef>
                <a:spcPts val="200"/>
              </a:spcBef>
              <a:buClr>
                <a:srgbClr val="7DB862"/>
              </a:buClr>
              <a:buFont typeface="Webdings" panose="05030102010509060703" pitchFamily="18" charset="2"/>
              <a:buChar char="4"/>
            </a:pPr>
            <a:r>
              <a:rPr lang="en-US" sz="2000" dirty="0" smtClean="0">
                <a:solidFill>
                  <a:schemeClr val="tx1">
                    <a:lumMod val="50000"/>
                    <a:lumOff val="50000"/>
                  </a:schemeClr>
                </a:solidFill>
              </a:rPr>
              <a:t>The </a:t>
            </a:r>
            <a:r>
              <a:rPr lang="en-US" sz="2000" dirty="0" smtClean="0">
                <a:solidFill>
                  <a:schemeClr val="tx1">
                    <a:lumMod val="50000"/>
                    <a:lumOff val="50000"/>
                  </a:schemeClr>
                </a:solidFill>
              </a:rPr>
              <a:t>Standardized Soil Moisture Index (SSI)</a:t>
            </a:r>
            <a:r>
              <a:rPr lang="en-US" dirty="0"/>
              <a:t> </a:t>
            </a:r>
            <a:r>
              <a:rPr lang="en-US" dirty="0" smtClean="0"/>
              <a:t>for each day of the year*</a:t>
            </a:r>
          </a:p>
          <a:p>
            <a:endParaRPr lang="en-US" sz="2000" dirty="0">
              <a:solidFill>
                <a:schemeClr val="tx1">
                  <a:lumMod val="50000"/>
                  <a:lumOff val="50000"/>
                </a:schemeClr>
              </a:solidFill>
            </a:endParaRPr>
          </a:p>
          <a:p>
            <a:pPr marL="342900" indent="-342900">
              <a:buFont typeface="Arial" panose="020B0604020202020204" pitchFamily="34" charset="0"/>
              <a:buChar char="•"/>
            </a:pPr>
            <a:endParaRPr lang="en-US" dirty="0" smtClean="0"/>
          </a:p>
          <a:p>
            <a:r>
              <a:rPr lang="en-US" sz="2000" dirty="0" smtClean="0">
                <a:solidFill>
                  <a:schemeClr val="tx1">
                    <a:lumMod val="50000"/>
                    <a:lumOff val="50000"/>
                  </a:schemeClr>
                </a:solidFill>
              </a:rPr>
              <a:t>*Excluding February 29</a:t>
            </a:r>
            <a:r>
              <a:rPr lang="en-US" sz="2000" baseline="30000" dirty="0" smtClean="0">
                <a:solidFill>
                  <a:schemeClr val="tx1">
                    <a:lumMod val="50000"/>
                    <a:lumOff val="50000"/>
                  </a:schemeClr>
                </a:solidFill>
              </a:rPr>
              <a:t>th</a:t>
            </a:r>
            <a:r>
              <a:rPr lang="en-US" sz="2000" dirty="0" smtClean="0">
                <a:solidFill>
                  <a:schemeClr val="tx1">
                    <a:lumMod val="50000"/>
                    <a:lumOff val="50000"/>
                  </a:schemeClr>
                </a:solidFill>
              </a:rPr>
              <a:t>  </a:t>
            </a:r>
          </a:p>
        </p:txBody>
      </p:sp>
      <p:sp>
        <p:nvSpPr>
          <p:cNvPr id="15" name="Rectangle 14"/>
          <p:cNvSpPr/>
          <p:nvPr/>
        </p:nvSpPr>
        <p:spPr>
          <a:xfrm>
            <a:off x="2066537" y="1346238"/>
            <a:ext cx="2016899" cy="923330"/>
          </a:xfrm>
          <a:prstGeom prst="rect">
            <a:avLst/>
          </a:prstGeom>
          <a:noFill/>
        </p:spPr>
        <p:txBody>
          <a:bodyPr wrap="none" lIns="91440" tIns="45720" rIns="91440" bIns="45720">
            <a:spAutoFit/>
          </a:bodyPr>
          <a:lstStyle/>
          <a:p>
            <a:pPr algn="ct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Part II</a:t>
            </a:r>
            <a:endParaRPr lang="en-US" sz="5400" dirty="0">
              <a:ln w="0"/>
              <a:solidFill>
                <a:schemeClr val="tx1">
                  <a:lumMod val="50000"/>
                  <a:lumOff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262960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Methodology</a:t>
            </a:r>
          </a:p>
        </p:txBody>
      </p:sp>
      <p:sp>
        <p:nvSpPr>
          <p:cNvPr id="12" name="Cube 11"/>
          <p:cNvSpPr/>
          <p:nvPr/>
        </p:nvSpPr>
        <p:spPr>
          <a:xfrm>
            <a:off x="638628" y="4578923"/>
            <a:ext cx="5326743" cy="1640114"/>
          </a:xfrm>
          <a:prstGeom prst="cube">
            <a:avLst/>
          </a:prstGeom>
          <a:solidFill>
            <a:schemeClr val="accent4">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8628" y="4985323"/>
            <a:ext cx="4920343" cy="566057"/>
          </a:xfrm>
          <a:prstGeom prst="rect">
            <a:avLst/>
          </a:prstGeom>
          <a:solidFill>
            <a:srgbClr val="544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93371" y="4301382"/>
            <a:ext cx="246743" cy="4829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6" name="Straight Connector 15"/>
          <p:cNvCxnSpPr/>
          <p:nvPr/>
        </p:nvCxnSpPr>
        <p:spPr>
          <a:xfrm>
            <a:off x="1458686" y="3768300"/>
            <a:ext cx="1" cy="53308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82056" y="3775560"/>
            <a:ext cx="1" cy="53308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3371" y="3768300"/>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29659" y="3717502"/>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80461" y="3681215"/>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24003" y="3637675"/>
            <a:ext cx="297543" cy="14296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3999" y="3311099"/>
            <a:ext cx="1" cy="53308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58686" y="4138009"/>
            <a:ext cx="862063" cy="1363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1605" y="4234297"/>
            <a:ext cx="53682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99218" y="3711751"/>
            <a:ext cx="152398" cy="11388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9862106">
            <a:off x="1528842" y="3262660"/>
            <a:ext cx="142133" cy="178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Rectangle 32"/>
          <p:cNvSpPr/>
          <p:nvPr/>
        </p:nvSpPr>
        <p:spPr>
          <a:xfrm>
            <a:off x="2293111" y="4075017"/>
            <a:ext cx="45719" cy="152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Rectangle 33"/>
          <p:cNvSpPr/>
          <p:nvPr/>
        </p:nvSpPr>
        <p:spPr>
          <a:xfrm>
            <a:off x="1037979" y="4198393"/>
            <a:ext cx="45719" cy="90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6" name="Straight Connector 35"/>
          <p:cNvCxnSpPr/>
          <p:nvPr/>
        </p:nvCxnSpPr>
        <p:spPr>
          <a:xfrm flipV="1">
            <a:off x="1458685" y="4151640"/>
            <a:ext cx="119745" cy="1198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74314" y="3979702"/>
            <a:ext cx="119745" cy="1198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446963" y="3865498"/>
            <a:ext cx="141733" cy="13242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480461" y="4151639"/>
            <a:ext cx="94956" cy="10392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468652" y="3999390"/>
            <a:ext cx="109778" cy="10145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464349" y="3874098"/>
            <a:ext cx="109778" cy="10145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6" name="Rectangular Callout 45"/>
          <p:cNvSpPr/>
          <p:nvPr/>
        </p:nvSpPr>
        <p:spPr>
          <a:xfrm>
            <a:off x="1150438" y="2049362"/>
            <a:ext cx="1255132" cy="938812"/>
          </a:xfrm>
          <a:prstGeom prst="wedgeRectCallout">
            <a:avLst/>
          </a:prstGeom>
          <a:no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494562" y="2320121"/>
            <a:ext cx="1139455" cy="400110"/>
          </a:xfrm>
          <a:prstGeom prst="rect">
            <a:avLst/>
          </a:prstGeom>
          <a:noFill/>
        </p:spPr>
        <p:txBody>
          <a:bodyPr wrap="square" rtlCol="0">
            <a:spAutoFit/>
          </a:bodyPr>
          <a:lstStyle/>
          <a:p>
            <a:r>
              <a:rPr lang="en-US" sz="2000" dirty="0" smtClean="0">
                <a:solidFill>
                  <a:schemeClr val="tx1">
                    <a:lumMod val="50000"/>
                    <a:lumOff val="50000"/>
                  </a:schemeClr>
                </a:solidFill>
              </a:rPr>
              <a:t>0.72</a:t>
            </a:r>
            <a:endParaRPr lang="en-US" sz="2000" dirty="0">
              <a:solidFill>
                <a:schemeClr val="tx1">
                  <a:lumMod val="50000"/>
                  <a:lumOff val="50000"/>
                </a:schemeClr>
              </a:solidFill>
            </a:endParaRPr>
          </a:p>
        </p:txBody>
      </p:sp>
      <p:pic>
        <p:nvPicPr>
          <p:cNvPr id="2050" name="Picture 2" descr="http://dailysciencejournal.com/wp-content/uploads/2015/02/ea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522913">
            <a:off x="3654684" y="1491287"/>
            <a:ext cx="1611012" cy="115924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ular Callout 48"/>
          <p:cNvSpPr/>
          <p:nvPr/>
        </p:nvSpPr>
        <p:spPr>
          <a:xfrm rot="10800000" flipH="1">
            <a:off x="4303839" y="2912897"/>
            <a:ext cx="1255132" cy="938812"/>
          </a:xfrm>
          <a:prstGeom prst="wedgeRectCallout">
            <a:avLst/>
          </a:prstGeom>
          <a:noFill/>
          <a:ln w="28575">
            <a:solidFill>
              <a:srgbClr val="7DB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607335" y="3212596"/>
            <a:ext cx="951635" cy="400110"/>
          </a:xfrm>
          <a:prstGeom prst="rect">
            <a:avLst/>
          </a:prstGeom>
          <a:noFill/>
        </p:spPr>
        <p:txBody>
          <a:bodyPr wrap="square" rtlCol="0">
            <a:spAutoFit/>
          </a:bodyPr>
          <a:lstStyle/>
          <a:p>
            <a:r>
              <a:rPr lang="en-US" sz="2000" dirty="0" smtClean="0">
                <a:solidFill>
                  <a:schemeClr val="tx1">
                    <a:lumMod val="50000"/>
                    <a:lumOff val="50000"/>
                  </a:schemeClr>
                </a:solidFill>
              </a:rPr>
              <a:t>0.78</a:t>
            </a:r>
            <a:endParaRPr lang="en-US" sz="2000" dirty="0">
              <a:solidFill>
                <a:schemeClr val="tx1">
                  <a:lumMod val="50000"/>
                  <a:lumOff val="50000"/>
                </a:schemeClr>
              </a:solidFill>
            </a:endParaRPr>
          </a:p>
        </p:txBody>
      </p:sp>
      <p:cxnSp>
        <p:nvCxnSpPr>
          <p:cNvPr id="51" name="Straight Connector 50"/>
          <p:cNvCxnSpPr/>
          <p:nvPr/>
        </p:nvCxnSpPr>
        <p:spPr>
          <a:xfrm flipH="1">
            <a:off x="2286471" y="1780162"/>
            <a:ext cx="2587088" cy="2952551"/>
          </a:xfrm>
          <a:prstGeom prst="line">
            <a:avLst/>
          </a:prstGeom>
          <a:ln>
            <a:solidFill>
              <a:srgbClr val="0000FF"/>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294528" y="1482195"/>
            <a:ext cx="1723259" cy="3250518"/>
          </a:xfrm>
          <a:prstGeom prst="line">
            <a:avLst/>
          </a:prstGeom>
          <a:ln>
            <a:solidFill>
              <a:srgbClr val="0000FF"/>
            </a:solidFill>
            <a:prstDash val="lgDash"/>
          </a:ln>
        </p:spPr>
        <p:style>
          <a:lnRef idx="1">
            <a:schemeClr val="accent1"/>
          </a:lnRef>
          <a:fillRef idx="0">
            <a:schemeClr val="accent1"/>
          </a:fillRef>
          <a:effectRef idx="0">
            <a:schemeClr val="accent1"/>
          </a:effectRef>
          <a:fontRef idx="minor">
            <a:schemeClr val="tx1"/>
          </a:fontRef>
        </p:style>
      </p:cxnSp>
      <p:sp>
        <p:nvSpPr>
          <p:cNvPr id="2049" name="Rounded Rectangle 2048"/>
          <p:cNvSpPr/>
          <p:nvPr/>
        </p:nvSpPr>
        <p:spPr>
          <a:xfrm>
            <a:off x="2277543" y="4679734"/>
            <a:ext cx="3485303" cy="115971"/>
          </a:xfrm>
          <a:prstGeom prst="roundRect">
            <a:avLst/>
          </a:prstGeom>
          <a:gradFill flip="none" rotWithShape="1">
            <a:gsLst>
              <a:gs pos="25000">
                <a:srgbClr val="616CFC"/>
              </a:gs>
              <a:gs pos="0">
                <a:srgbClr val="0000FF"/>
              </a:gs>
              <a:gs pos="50000">
                <a:srgbClr val="00B05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6514810" y="-1064029"/>
            <a:ext cx="5257800" cy="7431577"/>
            <a:chOff x="-446663" y="956794"/>
            <a:chExt cx="10258698" cy="4933550"/>
          </a:xfrm>
        </p:grpSpPr>
        <p:sp>
          <p:nvSpPr>
            <p:cNvPr id="37" name="Rectangle 36"/>
            <p:cNvSpPr/>
            <p:nvPr/>
          </p:nvSpPr>
          <p:spPr>
            <a:xfrm>
              <a:off x="-446663" y="3135281"/>
              <a:ext cx="10258698" cy="2755063"/>
            </a:xfrm>
            <a:prstGeom prst="rect">
              <a:avLst/>
            </a:prstGeom>
            <a:solidFill>
              <a:schemeClr val="accent6">
                <a:lumMod val="40000"/>
                <a:lumOff val="60000"/>
                <a:alpha val="40000"/>
              </a:schemeClr>
            </a:solidFill>
            <a:ln w="19050">
              <a:solidFill>
                <a:schemeClr val="accent6">
                  <a:lumMod val="75000"/>
                </a:schemeClr>
              </a:solidFill>
            </a:ln>
          </p:spPr>
          <p:style>
            <a:lnRef idx="1">
              <a:scrgbClr r="0" g="0" b="0"/>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sp>
        <p:sp>
          <p:nvSpPr>
            <p:cNvPr id="41" name="Rectangle 40"/>
            <p:cNvSpPr/>
            <p:nvPr/>
          </p:nvSpPr>
          <p:spPr>
            <a:xfrm>
              <a:off x="671044" y="956794"/>
              <a:ext cx="6152751" cy="3278930"/>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20929" tIns="91440" rIns="91440" bIns="91440" numCol="1" spcCol="1270" anchor="t" anchorCtr="0">
              <a:noAutofit/>
            </a:bodyPr>
            <a:lstStyle/>
            <a:p>
              <a:pPr marL="0" lvl="1" algn="l" defTabSz="889000">
                <a:lnSpc>
                  <a:spcPct val="90000"/>
                </a:lnSpc>
                <a:spcBef>
                  <a:spcPct val="0"/>
                </a:spcBef>
                <a:spcAft>
                  <a:spcPct val="15000"/>
                </a:spcAft>
              </a:pPr>
              <a:endParaRPr lang="en-US" sz="2000" kern="1200" dirty="0">
                <a:solidFill>
                  <a:schemeClr val="tx1">
                    <a:lumMod val="50000"/>
                    <a:lumOff val="50000"/>
                  </a:schemeClr>
                </a:solidFill>
                <a:latin typeface="+mn-lt"/>
              </a:endParaRPr>
            </a:p>
          </p:txBody>
        </p:sp>
      </p:grpSp>
      <p:sp>
        <p:nvSpPr>
          <p:cNvPr id="2" name="Text Placeholder 1"/>
          <p:cNvSpPr>
            <a:spLocks noGrp="1"/>
          </p:cNvSpPr>
          <p:nvPr>
            <p:ph type="body" sz="quarter" idx="11"/>
          </p:nvPr>
        </p:nvSpPr>
        <p:spPr>
          <a:xfrm>
            <a:off x="6754061" y="2436844"/>
            <a:ext cx="4791456" cy="4529963"/>
          </a:xfrm>
        </p:spPr>
        <p:txBody>
          <a:bodyPr/>
          <a:lstStyle/>
          <a:p>
            <a:pPr lvl="0"/>
            <a:r>
              <a:rPr lang="en-US" sz="2800" dirty="0"/>
              <a:t>Accuracy </a:t>
            </a:r>
            <a:r>
              <a:rPr lang="en-US" sz="2800" dirty="0" smtClean="0"/>
              <a:t>Assessment</a:t>
            </a:r>
          </a:p>
          <a:p>
            <a:pPr lvl="0"/>
            <a:endParaRPr lang="en-US" sz="2800" dirty="0"/>
          </a:p>
          <a:p>
            <a:pPr marL="342900" indent="-342900">
              <a:spcBef>
                <a:spcPts val="200"/>
              </a:spcBef>
              <a:buClr>
                <a:srgbClr val="7DB862"/>
              </a:buClr>
              <a:buFont typeface="Webdings" panose="05030102010509060703" pitchFamily="18" charset="2"/>
              <a:buChar char="4"/>
            </a:pPr>
            <a:r>
              <a:rPr lang="en-US" sz="2000" dirty="0" smtClean="0">
                <a:solidFill>
                  <a:schemeClr val="tx1">
                    <a:lumMod val="50000"/>
                    <a:lumOff val="50000"/>
                  </a:schemeClr>
                </a:solidFill>
              </a:rPr>
              <a:t>Compare </a:t>
            </a:r>
            <a:r>
              <a:rPr lang="en-US" sz="2000" dirty="0">
                <a:solidFill>
                  <a:schemeClr val="tx1">
                    <a:lumMod val="50000"/>
                    <a:lumOff val="50000"/>
                  </a:schemeClr>
                </a:solidFill>
              </a:rPr>
              <a:t>SMAP soil moisture data with the SCAN </a:t>
            </a:r>
            <a:r>
              <a:rPr lang="en-US" sz="2000" dirty="0" smtClean="0">
                <a:solidFill>
                  <a:schemeClr val="tx1">
                    <a:lumMod val="50000"/>
                    <a:lumOff val="50000"/>
                  </a:schemeClr>
                </a:solidFill>
              </a:rPr>
              <a:t>data</a:t>
            </a:r>
          </a:p>
          <a:p>
            <a:pPr marL="342900" indent="-342900">
              <a:spcBef>
                <a:spcPts val="200"/>
              </a:spcBef>
              <a:buClr>
                <a:srgbClr val="7DB862"/>
              </a:buClr>
              <a:buFont typeface="Webdings" panose="05030102010509060703" pitchFamily="18" charset="2"/>
              <a:buChar char="4"/>
            </a:pPr>
            <a:endParaRPr lang="en-US" sz="2000" dirty="0" smtClean="0">
              <a:solidFill>
                <a:schemeClr val="tx1">
                  <a:lumMod val="50000"/>
                  <a:lumOff val="50000"/>
                </a:schemeClr>
              </a:solidFill>
            </a:endParaRPr>
          </a:p>
          <a:p>
            <a:pPr marL="342900" indent="-342900">
              <a:spcBef>
                <a:spcPts val="200"/>
              </a:spcBef>
              <a:buClr>
                <a:srgbClr val="7DB862"/>
              </a:buClr>
              <a:buFont typeface="Webdings" panose="05030102010509060703" pitchFamily="18" charset="2"/>
              <a:buChar char="4"/>
            </a:pPr>
            <a:r>
              <a:rPr lang="en-US" sz="2000" dirty="0" smtClean="0">
                <a:solidFill>
                  <a:schemeClr val="tx1">
                    <a:lumMod val="50000"/>
                    <a:lumOff val="50000"/>
                  </a:schemeClr>
                </a:solidFill>
              </a:rPr>
              <a:t>The </a:t>
            </a:r>
            <a:r>
              <a:rPr lang="en-US" sz="2000" dirty="0" smtClean="0">
                <a:solidFill>
                  <a:schemeClr val="tx1">
                    <a:lumMod val="50000"/>
                    <a:lumOff val="50000"/>
                  </a:schemeClr>
                </a:solidFill>
              </a:rPr>
              <a:t>target correlation was desired to be </a:t>
            </a:r>
            <a:r>
              <a:rPr lang="en-US" sz="2000" dirty="0">
                <a:solidFill>
                  <a:schemeClr val="tx1">
                    <a:lumMod val="50000"/>
                    <a:lumOff val="50000"/>
                  </a:schemeClr>
                </a:solidFill>
              </a:rPr>
              <a:t>equal to or above </a:t>
            </a:r>
            <a:r>
              <a:rPr lang="en-US" sz="2000" dirty="0" smtClean="0">
                <a:solidFill>
                  <a:schemeClr val="tx1">
                    <a:lumMod val="50000"/>
                    <a:lumOff val="50000"/>
                  </a:schemeClr>
                </a:solidFill>
              </a:rPr>
              <a:t>0.7</a:t>
            </a:r>
            <a:endParaRPr lang="en-US" sz="2000" dirty="0">
              <a:solidFill>
                <a:schemeClr val="tx1">
                  <a:lumMod val="50000"/>
                  <a:lumOff val="50000"/>
                </a:schemeClr>
              </a:solidFill>
            </a:endParaRPr>
          </a:p>
          <a:p>
            <a:endParaRPr lang="en-US" dirty="0"/>
          </a:p>
        </p:txBody>
      </p:sp>
      <p:sp>
        <p:nvSpPr>
          <p:cNvPr id="45" name="Rectangle 44"/>
          <p:cNvSpPr/>
          <p:nvPr/>
        </p:nvSpPr>
        <p:spPr>
          <a:xfrm>
            <a:off x="8056713" y="1298431"/>
            <a:ext cx="2173993" cy="923330"/>
          </a:xfrm>
          <a:prstGeom prst="rect">
            <a:avLst/>
          </a:prstGeom>
          <a:noFill/>
        </p:spPr>
        <p:txBody>
          <a:bodyPr wrap="none" lIns="91440" tIns="45720" rIns="91440" bIns="45720">
            <a:spAutoFit/>
          </a:bodyPr>
          <a:lstStyle/>
          <a:p>
            <a:pPr algn="ct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Part</a:t>
            </a:r>
            <a:r>
              <a:rPr lang="en-US" sz="5400" b="0" cap="none" spc="0" dirty="0" smtClean="0">
                <a:ln w="0"/>
                <a:solidFill>
                  <a:schemeClr val="tx1">
                    <a:lumMod val="50000"/>
                    <a:lumOff val="50000"/>
                  </a:schemeClr>
                </a:solidFill>
                <a:effectLst/>
              </a:rPr>
              <a:t> </a:t>
            </a: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II	I</a:t>
            </a:r>
            <a:endParaRPr lang="en-US" sz="5400" dirty="0">
              <a:ln w="0"/>
              <a:solidFill>
                <a:schemeClr val="tx1">
                  <a:lumMod val="50000"/>
                  <a:lumOff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1036102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30077" y="5682329"/>
            <a:ext cx="4279900" cy="400110"/>
          </a:xfrm>
          <a:prstGeom prst="rect">
            <a:avLst/>
          </a:prstGeom>
          <a:noFill/>
        </p:spPr>
        <p:txBody>
          <a:bodyPr wrap="square" rtlCol="0">
            <a:spAutoFit/>
          </a:bodyPr>
          <a:lstStyle/>
          <a:p>
            <a:r>
              <a:rPr lang="en-US" sz="2000" dirty="0" smtClean="0">
                <a:solidFill>
                  <a:schemeClr val="tx1">
                    <a:lumMod val="50000"/>
                    <a:lumOff val="50000"/>
                  </a:schemeClr>
                </a:solidFill>
              </a:rPr>
              <a:t>Low: -5    	       High: 5</a:t>
            </a:r>
            <a:endParaRPr lang="en-US" sz="2000" dirty="0">
              <a:solidFill>
                <a:schemeClr val="tx1">
                  <a:lumMod val="50000"/>
                  <a:lumOff val="50000"/>
                </a:schemeClr>
              </a:solidFill>
            </a:endParaRPr>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Results</a:t>
            </a:r>
          </a:p>
        </p:txBody>
      </p:sp>
      <p:sp>
        <p:nvSpPr>
          <p:cNvPr id="32" name="TextBox 31"/>
          <p:cNvSpPr txBox="1"/>
          <p:nvPr/>
        </p:nvSpPr>
        <p:spPr>
          <a:xfrm>
            <a:off x="7282891" y="1676908"/>
            <a:ext cx="4693580" cy="923330"/>
          </a:xfrm>
          <a:prstGeom prst="rect">
            <a:avLst/>
          </a:prstGeom>
          <a:noFill/>
        </p:spPr>
        <p:txBody>
          <a:bodyPr wrap="square" rtlCol="0">
            <a:spAutoFit/>
          </a:bodyPr>
          <a:lstStyle/>
          <a:p>
            <a:pPr algn="ctr"/>
            <a:r>
              <a:rPr lang="en-US" sz="2700" b="1" dirty="0" smtClean="0">
                <a:solidFill>
                  <a:schemeClr val="tx1">
                    <a:lumMod val="50000"/>
                    <a:lumOff val="50000"/>
                  </a:schemeClr>
                </a:solidFill>
              </a:rPr>
              <a:t>Standardized Soil Moisture Index (SSI) Maps</a:t>
            </a:r>
            <a:endParaRPr lang="en-US" sz="2700" b="1" dirty="0">
              <a:solidFill>
                <a:schemeClr val="tx1">
                  <a:lumMod val="50000"/>
                  <a:lumOff val="50000"/>
                </a:schemeClr>
              </a:solidFill>
            </a:endParaRPr>
          </a:p>
        </p:txBody>
      </p:sp>
      <p:sp>
        <p:nvSpPr>
          <p:cNvPr id="37" name="TextBox 36"/>
          <p:cNvSpPr txBox="1"/>
          <p:nvPr/>
        </p:nvSpPr>
        <p:spPr>
          <a:xfrm>
            <a:off x="7586340" y="4759000"/>
            <a:ext cx="4114475" cy="1349087"/>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solidFill>
                <a:prstClr val="black">
                  <a:lumMod val="50000"/>
                  <a:lumOff val="50000"/>
                </a:prstClr>
              </a:solidFill>
              <a:latin typeface="Century Gothic" panose="020B0502020202020204" pitchFamily="34" charset="0"/>
            </a:endParaRPr>
          </a:p>
          <a:p>
            <a:endParaRPr lang="en-US" sz="2000" dirty="0">
              <a:solidFill>
                <a:prstClr val="black">
                  <a:lumMod val="50000"/>
                  <a:lumOff val="50000"/>
                </a:prstClr>
              </a:solidFill>
              <a:latin typeface="Century Gothic" panose="020B0502020202020204" pitchFamily="34" charset="0"/>
            </a:endParaRPr>
          </a:p>
          <a:p>
            <a:pPr marL="342900" indent="-342900">
              <a:spcBef>
                <a:spcPts val="200"/>
              </a:spcBef>
              <a:buClr>
                <a:srgbClr val="7DB862"/>
              </a:buClr>
              <a:buFont typeface="Webdings" panose="05030102010509060703" pitchFamily="18" charset="2"/>
              <a:buChar char="4"/>
            </a:pPr>
            <a:r>
              <a:rPr lang="en-US" sz="2000" dirty="0" smtClean="0">
                <a:solidFill>
                  <a:prstClr val="black">
                    <a:lumMod val="50000"/>
                    <a:lumOff val="50000"/>
                  </a:prstClr>
                </a:solidFill>
                <a:latin typeface="Century Gothic" panose="020B0502020202020204" pitchFamily="34" charset="0"/>
              </a:rPr>
              <a:t>The </a:t>
            </a:r>
            <a:r>
              <a:rPr lang="en-US" sz="2000" dirty="0" smtClean="0">
                <a:solidFill>
                  <a:prstClr val="black">
                    <a:lumMod val="50000"/>
                    <a:lumOff val="50000"/>
                  </a:prstClr>
                </a:solidFill>
                <a:latin typeface="Century Gothic" panose="020B0502020202020204" pitchFamily="34" charset="0"/>
              </a:rPr>
              <a:t>Z-score is a simplified version of the SSI</a:t>
            </a:r>
          </a:p>
        </p:txBody>
      </p:sp>
      <p:grpSp>
        <p:nvGrpSpPr>
          <p:cNvPr id="45" name="Group 44"/>
          <p:cNvGrpSpPr/>
          <p:nvPr/>
        </p:nvGrpSpPr>
        <p:grpSpPr>
          <a:xfrm>
            <a:off x="8374460" y="3736572"/>
            <a:ext cx="2510441" cy="1381981"/>
            <a:chOff x="6555926" y="1304841"/>
            <a:chExt cx="2510441" cy="1381981"/>
          </a:xfrm>
        </p:grpSpPr>
        <p:sp>
          <p:nvSpPr>
            <p:cNvPr id="24" name="TextBox 23"/>
            <p:cNvSpPr txBox="1"/>
            <p:nvPr/>
          </p:nvSpPr>
          <p:spPr>
            <a:xfrm>
              <a:off x="6555926" y="1304841"/>
              <a:ext cx="2510441" cy="477054"/>
            </a:xfrm>
            <a:prstGeom prst="rect">
              <a:avLst/>
            </a:prstGeom>
            <a:solidFill>
              <a:schemeClr val="accent6">
                <a:lumMod val="20000"/>
                <a:lumOff val="80000"/>
              </a:schemeClr>
            </a:solidFill>
            <a:effectLst>
              <a:glow rad="63500">
                <a:schemeClr val="accent6">
                  <a:alpha val="40000"/>
                </a:schemeClr>
              </a:glow>
            </a:effectLst>
          </p:spPr>
          <p:txBody>
            <a:bodyPr wrap="square" rtlCol="0">
              <a:spAutoFit/>
            </a:bodyPr>
            <a:lstStyle/>
            <a:p>
              <a:pPr algn="ctr"/>
              <a:r>
                <a:rPr lang="en-US" sz="2500" dirty="0" smtClean="0"/>
                <a:t>1</a:t>
              </a:r>
              <a:r>
                <a:rPr lang="en-US" sz="2500" baseline="30000" dirty="0" smtClean="0"/>
                <a:t>st</a:t>
              </a:r>
              <a:r>
                <a:rPr lang="en-US" sz="2500" dirty="0" smtClean="0"/>
                <a:t> July, 2016 </a:t>
              </a:r>
              <a:endParaRPr lang="en-US" sz="2500" dirty="0"/>
            </a:p>
          </p:txBody>
        </p:sp>
        <p:sp>
          <p:nvSpPr>
            <p:cNvPr id="43" name="TextBox 42"/>
            <p:cNvSpPr txBox="1"/>
            <p:nvPr/>
          </p:nvSpPr>
          <p:spPr>
            <a:xfrm>
              <a:off x="6619154" y="1748736"/>
              <a:ext cx="2383982" cy="477054"/>
            </a:xfrm>
            <a:prstGeom prst="rect">
              <a:avLst/>
            </a:prstGeom>
            <a:solidFill>
              <a:schemeClr val="accent6">
                <a:lumMod val="20000"/>
                <a:lumOff val="80000"/>
              </a:schemeClr>
            </a:solidFill>
            <a:effectLst>
              <a:glow rad="63500">
                <a:schemeClr val="accent6">
                  <a:alpha val="40000"/>
                </a:schemeClr>
              </a:glow>
            </a:effectLst>
          </p:spPr>
          <p:txBody>
            <a:bodyPr wrap="square" rtlCol="0">
              <a:spAutoFit/>
            </a:bodyPr>
            <a:lstStyle/>
            <a:p>
              <a:pPr algn="ctr"/>
              <a:r>
                <a:rPr lang="en-US" sz="2500" dirty="0" smtClean="0"/>
                <a:t>2</a:t>
              </a:r>
              <a:r>
                <a:rPr lang="en-US" sz="2500" baseline="30000" dirty="0" smtClean="0"/>
                <a:t>nd</a:t>
              </a:r>
              <a:r>
                <a:rPr lang="en-US" sz="2500" dirty="0" smtClean="0"/>
                <a:t> July, 2016 </a:t>
              </a:r>
              <a:endParaRPr lang="en-US" sz="2500" dirty="0"/>
            </a:p>
          </p:txBody>
        </p:sp>
        <p:sp>
          <p:nvSpPr>
            <p:cNvPr id="26" name="TextBox 25"/>
            <p:cNvSpPr txBox="1"/>
            <p:nvPr/>
          </p:nvSpPr>
          <p:spPr>
            <a:xfrm>
              <a:off x="6673959" y="2209768"/>
              <a:ext cx="2274371" cy="477054"/>
            </a:xfrm>
            <a:prstGeom prst="rect">
              <a:avLst/>
            </a:prstGeom>
            <a:solidFill>
              <a:schemeClr val="accent6">
                <a:lumMod val="20000"/>
                <a:lumOff val="80000"/>
              </a:schemeClr>
            </a:solidFill>
            <a:effectLst>
              <a:glow rad="63500">
                <a:schemeClr val="accent6">
                  <a:alpha val="40000"/>
                </a:schemeClr>
              </a:glow>
            </a:effectLst>
          </p:spPr>
          <p:txBody>
            <a:bodyPr wrap="square" rtlCol="0">
              <a:spAutoFit/>
            </a:bodyPr>
            <a:lstStyle/>
            <a:p>
              <a:pPr algn="ctr"/>
              <a:r>
                <a:rPr lang="en-US" sz="2500" dirty="0" smtClean="0"/>
                <a:t>3</a:t>
              </a:r>
              <a:r>
                <a:rPr lang="en-US" sz="2500" baseline="30000" dirty="0" smtClean="0"/>
                <a:t>rd </a:t>
              </a:r>
              <a:r>
                <a:rPr lang="en-US" sz="2500" dirty="0" smtClean="0"/>
                <a:t>July, 2016 </a:t>
              </a:r>
              <a:endParaRPr lang="en-US" sz="2500" dirty="0"/>
            </a:p>
          </p:txBody>
        </p:sp>
      </p:grpSp>
      <p:sp>
        <p:nvSpPr>
          <p:cNvPr id="50" name="TextBox 49"/>
          <p:cNvSpPr txBox="1"/>
          <p:nvPr/>
        </p:nvSpPr>
        <p:spPr>
          <a:xfrm>
            <a:off x="7695233" y="2633397"/>
            <a:ext cx="3896691" cy="923330"/>
          </a:xfrm>
          <a:prstGeom prst="rect">
            <a:avLst/>
          </a:prstGeom>
          <a:noFill/>
        </p:spPr>
        <p:txBody>
          <a:bodyPr wrap="square" rtlCol="0">
            <a:spAutoFit/>
          </a:bodyPr>
          <a:lstStyle/>
          <a:p>
            <a:pPr marL="342900" indent="-342900">
              <a:spcBef>
                <a:spcPts val="200"/>
              </a:spcBef>
              <a:buClr>
                <a:srgbClr val="7DB862"/>
              </a:buClr>
              <a:buFont typeface="Webdings" panose="05030102010509060703" pitchFamily="18" charset="2"/>
              <a:buChar char="4"/>
            </a:pPr>
            <a:r>
              <a:rPr lang="en-US" dirty="0" smtClean="0">
                <a:solidFill>
                  <a:prstClr val="black">
                    <a:lumMod val="50000"/>
                    <a:lumOff val="50000"/>
                  </a:prstClr>
                </a:solidFill>
                <a:latin typeface="Century Gothic" panose="020B0502020202020204" pitchFamily="34" charset="0"/>
              </a:rPr>
              <a:t>Standardized </a:t>
            </a:r>
            <a:r>
              <a:rPr lang="en-US" dirty="0">
                <a:solidFill>
                  <a:prstClr val="black">
                    <a:lumMod val="50000"/>
                    <a:lumOff val="50000"/>
                  </a:prstClr>
                </a:solidFill>
                <a:latin typeface="Century Gothic" panose="020B0502020202020204" pitchFamily="34" charset="0"/>
              </a:rPr>
              <a:t>Soil Moisture Index maps of 3 consecutive days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68" y="1942813"/>
            <a:ext cx="7063133" cy="3587518"/>
          </a:xfrm>
          <a:prstGeom prst="rect">
            <a:avLst/>
          </a:prstGeom>
          <a:effectLst>
            <a:softEdge rad="63500"/>
          </a:effectLst>
        </p:spPr>
      </p:pic>
      <p:pic>
        <p:nvPicPr>
          <p:cNvPr id="1026" name="Picture 2" descr="https://lh4.googleusercontent.com/-9ILSh8Cy-n4/V6Ojdn3duYI/AAAAAAAAB1I/H1VHhBjblhUBcZpNjj4zmPNbQQZX3YkAgCL0B/w94-h63-no/2016-08-04.png"/>
          <p:cNvPicPr>
            <a:picLocks noChangeAspect="1" noChangeArrowheads="1"/>
          </p:cNvPicPr>
          <p:nvPr/>
        </p:nvPicPr>
        <p:blipFill rotWithShape="1">
          <a:blip r:embed="rId4">
            <a:extLst>
              <a:ext uri="{28A0092B-C50C-407E-A947-70E740481C1C}">
                <a14:useLocalDpi xmlns:a14="http://schemas.microsoft.com/office/drawing/2010/main" val="0"/>
              </a:ext>
            </a:extLst>
          </a:blip>
          <a:srcRect t="16414" r="77185" b="20016"/>
          <a:stretch/>
        </p:blipFill>
        <p:spPr bwMode="auto">
          <a:xfrm rot="5400000">
            <a:off x="3221602" y="5214642"/>
            <a:ext cx="605294"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5948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69186" y="1591872"/>
            <a:ext cx="4791456" cy="4529963"/>
          </a:xfrm>
        </p:spPr>
        <p:txBody>
          <a:bodyPr/>
          <a:lstStyle/>
          <a:p>
            <a:pPr algn="ctr"/>
            <a:r>
              <a:rPr lang="en-US" sz="2800" b="1" dirty="0" smtClean="0"/>
              <a:t>Point Validation </a:t>
            </a:r>
          </a:p>
          <a:p>
            <a:pPr algn="ctr"/>
            <a:endParaRPr lang="en-US" sz="2800" b="1" dirty="0" smtClean="0"/>
          </a:p>
          <a:p>
            <a:pPr algn="ctr"/>
            <a:endParaRPr lang="en-US" sz="2800" b="1" dirty="0" smtClean="0"/>
          </a:p>
          <a:p>
            <a:pPr marL="342900" indent="-342900">
              <a:spcBef>
                <a:spcPts val="200"/>
              </a:spcBef>
              <a:buClr>
                <a:srgbClr val="7DB862"/>
              </a:buClr>
              <a:buFont typeface="Webdings" panose="05030102010509060703" pitchFamily="18" charset="2"/>
              <a:buChar char="4"/>
            </a:pPr>
            <a:r>
              <a:rPr lang="en-US" dirty="0" smtClean="0"/>
              <a:t>The </a:t>
            </a:r>
            <a:r>
              <a:rPr lang="en-US" dirty="0" smtClean="0"/>
              <a:t>four stations were located in Georgia, Mississippi, </a:t>
            </a:r>
            <a:r>
              <a:rPr lang="en-US" dirty="0" smtClean="0"/>
              <a:t>Texas, </a:t>
            </a:r>
            <a:r>
              <a:rPr lang="en-US" dirty="0" smtClean="0"/>
              <a:t>and </a:t>
            </a:r>
            <a:r>
              <a:rPr lang="en-US" dirty="0" smtClean="0"/>
              <a:t>Alabama</a:t>
            </a:r>
          </a:p>
          <a:p>
            <a:pPr marL="342900" indent="-342900">
              <a:spcBef>
                <a:spcPts val="200"/>
              </a:spcBef>
              <a:buClr>
                <a:srgbClr val="7DB862"/>
              </a:buClr>
              <a:buFont typeface="Webdings" panose="05030102010509060703" pitchFamily="18" charset="2"/>
              <a:buChar char="4"/>
            </a:pPr>
            <a:endParaRPr lang="en-US" b="1" dirty="0" smtClean="0"/>
          </a:p>
          <a:p>
            <a:pPr marL="342900" indent="-342900">
              <a:spcBef>
                <a:spcPts val="200"/>
              </a:spcBef>
              <a:buClr>
                <a:srgbClr val="7DB862"/>
              </a:buClr>
              <a:buFont typeface="Webdings" panose="05030102010509060703" pitchFamily="18" charset="2"/>
              <a:buChar char="4"/>
            </a:pPr>
            <a:r>
              <a:rPr lang="en-US" dirty="0" smtClean="0"/>
              <a:t>The </a:t>
            </a:r>
            <a:r>
              <a:rPr lang="en-US" dirty="0" smtClean="0"/>
              <a:t>correlations found throughout the stations range from about 0.5</a:t>
            </a:r>
            <a:r>
              <a:rPr lang="en-US" dirty="0">
                <a:solidFill>
                  <a:schemeClr val="bg1"/>
                </a:solidFill>
              </a:rPr>
              <a:t> </a:t>
            </a:r>
            <a:r>
              <a:rPr lang="en-US" dirty="0" smtClean="0"/>
              <a:t>to 0.9 (quite high)</a:t>
            </a:r>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Results </a:t>
            </a:r>
            <a:endParaRPr lang="en-US" sz="4000" dirty="0">
              <a:solidFill>
                <a:prstClr val="white"/>
              </a:solidFill>
            </a:endParaRPr>
          </a:p>
        </p:txBody>
      </p:sp>
      <p:graphicFrame>
        <p:nvGraphicFramePr>
          <p:cNvPr id="19" name="Picture Placeholder 18"/>
          <p:cNvGraphicFramePr>
            <a:graphicFrameLocks noGrp="1"/>
          </p:cNvGraphicFramePr>
          <p:nvPr>
            <p:ph type="pic" sz="quarter" idx="12"/>
            <p:extLst>
              <p:ext uri="{D42A27DB-BD31-4B8C-83A1-F6EECF244321}">
                <p14:modId xmlns:p14="http://schemas.microsoft.com/office/powerpoint/2010/main" val="2701992668"/>
              </p:ext>
            </p:extLst>
          </p:nvPr>
        </p:nvGraphicFramePr>
        <p:xfrm>
          <a:off x="851648" y="1158421"/>
          <a:ext cx="6096000" cy="562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51648" y="1600617"/>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a:t>
            </a:r>
            <a:r>
              <a:rPr lang="en-US" sz="2000" dirty="0" smtClean="0">
                <a:solidFill>
                  <a:schemeClr val="tx1">
                    <a:lumMod val="50000"/>
                    <a:lumOff val="50000"/>
                  </a:schemeClr>
                </a:solidFill>
                <a:sym typeface="Garamond"/>
              </a:rPr>
              <a:t>:</a:t>
            </a:r>
            <a:r>
              <a:rPr lang="en-US" sz="2000" b="1" dirty="0" smtClean="0">
                <a:solidFill>
                  <a:schemeClr val="tx1">
                    <a:lumMod val="50000"/>
                    <a:lumOff val="50000"/>
                  </a:schemeClr>
                </a:solidFill>
                <a:sym typeface="Garamond"/>
              </a:rPr>
              <a:t> 0.9124</a:t>
            </a: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0.6802</a:t>
            </a:r>
            <a:endParaRPr lang="en-US" sz="2000" b="1" dirty="0">
              <a:solidFill>
                <a:schemeClr val="tx1">
                  <a:lumMod val="50000"/>
                  <a:lumOff val="50000"/>
                </a:schemeClr>
              </a:solidFill>
              <a:sym typeface="Garamond"/>
            </a:endParaRPr>
          </a:p>
        </p:txBody>
      </p:sp>
      <p:sp>
        <p:nvSpPr>
          <p:cNvPr id="6" name="TextBox 5"/>
          <p:cNvSpPr txBox="1"/>
          <p:nvPr/>
        </p:nvSpPr>
        <p:spPr>
          <a:xfrm>
            <a:off x="4697063" y="1591872"/>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 </a:t>
            </a:r>
            <a:r>
              <a:rPr lang="en-US" sz="2000" b="1" dirty="0" smtClean="0">
                <a:solidFill>
                  <a:schemeClr val="tx1">
                    <a:lumMod val="50000"/>
                    <a:lumOff val="50000"/>
                  </a:schemeClr>
                </a:solidFill>
                <a:sym typeface="Garamond"/>
              </a:rPr>
              <a:t>0.6817</a:t>
            </a:r>
          </a:p>
          <a:p>
            <a:pPr lvl="0"/>
            <a:endParaRPr lang="en-US" sz="2000" b="1" dirty="0">
              <a:solidFill>
                <a:schemeClr val="tx1">
                  <a:lumMod val="50000"/>
                  <a:lumOff val="50000"/>
                </a:schemeClr>
              </a:solidFill>
            </a:endParaRPr>
          </a:p>
          <a:p>
            <a:pPr lvl="0"/>
            <a:r>
              <a:rPr lang="en-US" sz="2000" dirty="0" smtClean="0">
                <a:solidFill>
                  <a:schemeClr val="tx1">
                    <a:lumMod val="50000"/>
                    <a:lumOff val="50000"/>
                  </a:schemeClr>
                </a:solidFill>
                <a:sym typeface="Garamond"/>
              </a:rPr>
              <a:t>         Year </a:t>
            </a:r>
            <a:r>
              <a:rPr lang="en-US" sz="2000" dirty="0">
                <a:solidFill>
                  <a:schemeClr val="tx1">
                    <a:lumMod val="50000"/>
                    <a:lumOff val="50000"/>
                  </a:schemeClr>
                </a:solidFill>
                <a:sym typeface="Garamond"/>
              </a:rPr>
              <a:t>2015: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0.7634</a:t>
            </a:r>
            <a:endParaRPr lang="en-US" sz="2000" b="1" dirty="0">
              <a:solidFill>
                <a:schemeClr val="tx1">
                  <a:lumMod val="50000"/>
                  <a:lumOff val="50000"/>
                </a:schemeClr>
              </a:solidFill>
              <a:sym typeface="Garamond"/>
            </a:endParaRPr>
          </a:p>
        </p:txBody>
      </p:sp>
      <p:sp>
        <p:nvSpPr>
          <p:cNvPr id="7" name="TextBox 6"/>
          <p:cNvSpPr txBox="1"/>
          <p:nvPr/>
        </p:nvSpPr>
        <p:spPr>
          <a:xfrm>
            <a:off x="953248" y="5226784"/>
            <a:ext cx="2472123" cy="1323439"/>
          </a:xfrm>
          <a:prstGeom prst="rect">
            <a:avLst/>
          </a:prstGeom>
          <a:noFill/>
        </p:spPr>
        <p:txBody>
          <a:bodyPr wrap="square" rtlCol="0">
            <a:spAutoFit/>
          </a:bodyPr>
          <a:lstStyle/>
          <a:p>
            <a:pPr lvl="0"/>
            <a:r>
              <a:rPr lang="en-US" sz="2000" dirty="0">
                <a:solidFill>
                  <a:schemeClr val="tx1">
                    <a:lumMod val="50000"/>
                    <a:lumOff val="50000"/>
                  </a:schemeClr>
                </a:solidFill>
                <a:sym typeface="Garamond"/>
              </a:rPr>
              <a:t>Year 2016: </a:t>
            </a:r>
            <a:endParaRPr lang="en-US" sz="2000" dirty="0" smtClean="0">
              <a:solidFill>
                <a:schemeClr val="tx1">
                  <a:lumMod val="50000"/>
                  <a:lumOff val="50000"/>
                </a:schemeClr>
              </a:solidFill>
              <a:sym typeface="Garamond"/>
            </a:endParaRPr>
          </a:p>
          <a:p>
            <a:pPr lvl="0"/>
            <a:r>
              <a:rPr lang="en-US" sz="2000" b="1" dirty="0" smtClean="0">
                <a:solidFill>
                  <a:schemeClr val="tx1">
                    <a:lumMod val="50000"/>
                    <a:lumOff val="50000"/>
                  </a:schemeClr>
                </a:solidFill>
                <a:sym typeface="Garamond"/>
              </a:rPr>
              <a:t>   0.245</a:t>
            </a: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 </a:t>
            </a:r>
            <a:r>
              <a:rPr lang="en-US" sz="2000" b="1" dirty="0" smtClean="0">
                <a:solidFill>
                  <a:schemeClr val="tx1">
                    <a:lumMod val="50000"/>
                    <a:lumOff val="50000"/>
                  </a:schemeClr>
                </a:solidFill>
                <a:sym typeface="Garamond"/>
              </a:rPr>
              <a:t>0.6526</a:t>
            </a:r>
            <a:endParaRPr lang="en-US" sz="2000" b="1" dirty="0">
              <a:solidFill>
                <a:schemeClr val="tx1">
                  <a:lumMod val="50000"/>
                  <a:lumOff val="50000"/>
                </a:schemeClr>
              </a:solidFill>
              <a:sym typeface="Garamond"/>
            </a:endParaRPr>
          </a:p>
        </p:txBody>
      </p:sp>
      <p:sp>
        <p:nvSpPr>
          <p:cNvPr id="8" name="TextBox 7"/>
          <p:cNvSpPr txBox="1"/>
          <p:nvPr/>
        </p:nvSpPr>
        <p:spPr>
          <a:xfrm>
            <a:off x="4697063" y="5237743"/>
            <a:ext cx="2352185" cy="1323439"/>
          </a:xfrm>
          <a:prstGeom prst="rect">
            <a:avLst/>
          </a:prstGeom>
          <a:noFill/>
        </p:spPr>
        <p:txBody>
          <a:bodyPr wrap="square" rtlCol="0">
            <a:spAutoFit/>
          </a:bodyPr>
          <a:lstStyle/>
          <a:p>
            <a:pPr lvl="0" algn="r"/>
            <a:r>
              <a:rPr lang="en-US" sz="2000" dirty="0">
                <a:solidFill>
                  <a:schemeClr val="tx1">
                    <a:lumMod val="50000"/>
                    <a:lumOff val="50000"/>
                  </a:schemeClr>
                </a:solidFill>
                <a:sym typeface="Garamond"/>
              </a:rPr>
              <a:t>Year 2016: </a:t>
            </a:r>
            <a:endParaRPr lang="en-US" sz="2000" dirty="0" smtClean="0">
              <a:solidFill>
                <a:schemeClr val="tx1">
                  <a:lumMod val="50000"/>
                  <a:lumOff val="50000"/>
                </a:schemeClr>
              </a:solidFill>
              <a:sym typeface="Garamond"/>
            </a:endParaRPr>
          </a:p>
          <a:p>
            <a:pPr lvl="0" algn="ctr"/>
            <a:r>
              <a:rPr lang="en-US" sz="2000" b="1" dirty="0" smtClean="0">
                <a:solidFill>
                  <a:schemeClr val="tx1">
                    <a:lumMod val="50000"/>
                    <a:lumOff val="50000"/>
                  </a:schemeClr>
                </a:solidFill>
                <a:sym typeface="Garamond"/>
              </a:rPr>
              <a:t>           0.9177</a:t>
            </a:r>
          </a:p>
          <a:p>
            <a:pPr lvl="0"/>
            <a:endParaRPr lang="en-US" sz="2000" b="1" dirty="0">
              <a:solidFill>
                <a:schemeClr val="tx1">
                  <a:lumMod val="50000"/>
                  <a:lumOff val="50000"/>
                </a:schemeClr>
              </a:solidFill>
            </a:endParaRPr>
          </a:p>
          <a:p>
            <a:pPr lvl="0"/>
            <a:r>
              <a:rPr lang="en-US" sz="2000" dirty="0">
                <a:solidFill>
                  <a:schemeClr val="tx1">
                    <a:lumMod val="50000"/>
                    <a:lumOff val="50000"/>
                  </a:schemeClr>
                </a:solidFill>
                <a:sym typeface="Garamond"/>
              </a:rPr>
              <a:t>Year 2015</a:t>
            </a:r>
            <a:r>
              <a:rPr lang="en-US" sz="2000" dirty="0" smtClean="0">
                <a:solidFill>
                  <a:schemeClr val="tx1">
                    <a:lumMod val="50000"/>
                    <a:lumOff val="50000"/>
                  </a:schemeClr>
                </a:solidFill>
                <a:sym typeface="Garamond"/>
              </a:rPr>
              <a:t>: </a:t>
            </a:r>
            <a:r>
              <a:rPr lang="en-US" sz="2000" b="1" dirty="0" smtClean="0">
                <a:solidFill>
                  <a:schemeClr val="tx1">
                    <a:lumMod val="50000"/>
                    <a:lumOff val="50000"/>
                  </a:schemeClr>
                </a:solidFill>
                <a:sym typeface="Garamond"/>
              </a:rPr>
              <a:t>0.4612</a:t>
            </a:r>
            <a:endParaRPr lang="en-US" sz="2000" b="1" dirty="0">
              <a:solidFill>
                <a:schemeClr val="tx1">
                  <a:lumMod val="50000"/>
                  <a:lumOff val="50000"/>
                </a:schemeClr>
              </a:solidFill>
              <a:sym typeface="Garamond"/>
            </a:endParaRPr>
          </a:p>
        </p:txBody>
      </p:sp>
    </p:spTree>
    <p:extLst>
      <p:ext uri="{BB962C8B-B14F-4D97-AF65-F5344CB8AC3E}">
        <p14:creationId xmlns:p14="http://schemas.microsoft.com/office/powerpoint/2010/main" val="137572203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034541874"/>
              </p:ext>
            </p:extLst>
          </p:nvPr>
        </p:nvGraphicFramePr>
        <p:xfrm>
          <a:off x="86468" y="1358923"/>
          <a:ext cx="6709619" cy="50003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2214927" y="3674447"/>
            <a:ext cx="5000379" cy="369332"/>
          </a:xfrm>
          <a:prstGeom prst="rect">
            <a:avLst/>
          </a:prstGeom>
          <a:noFill/>
        </p:spPr>
        <p:txBody>
          <a:bodyPr wrap="square" rtlCol="0">
            <a:spAutoFit/>
          </a:bodyPr>
          <a:lstStyle/>
          <a:p>
            <a:pPr algn="ctr"/>
            <a:r>
              <a:rPr lang="en-US" b="1" dirty="0" smtClean="0">
                <a:solidFill>
                  <a:schemeClr val="tx1">
                    <a:lumMod val="75000"/>
                    <a:lumOff val="25000"/>
                  </a:schemeClr>
                </a:solidFill>
              </a:rPr>
              <a:t>SMAP Values</a:t>
            </a:r>
            <a:endParaRPr lang="en-US" b="1" dirty="0">
              <a:solidFill>
                <a:schemeClr val="tx1">
                  <a:lumMod val="75000"/>
                  <a:lumOff val="25000"/>
                </a:schemeClr>
              </a:solidFill>
            </a:endParaRPr>
          </a:p>
        </p:txBody>
      </p:sp>
      <p:sp>
        <p:nvSpPr>
          <p:cNvPr id="10" name="Text Placeholder 2"/>
          <p:cNvSpPr txBox="1">
            <a:spLocks/>
          </p:cNvSpPr>
          <p:nvPr/>
        </p:nvSpPr>
        <p:spPr>
          <a:xfrm>
            <a:off x="2000250" y="475287"/>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Results</a:t>
            </a:r>
          </a:p>
        </p:txBody>
      </p:sp>
      <p:sp>
        <p:nvSpPr>
          <p:cNvPr id="8" name="TextBox 7"/>
          <p:cNvSpPr txBox="1"/>
          <p:nvPr/>
        </p:nvSpPr>
        <p:spPr>
          <a:xfrm>
            <a:off x="1244600" y="6339438"/>
            <a:ext cx="10131424" cy="369332"/>
          </a:xfrm>
          <a:prstGeom prst="rect">
            <a:avLst/>
          </a:prstGeom>
          <a:noFill/>
        </p:spPr>
        <p:txBody>
          <a:bodyPr wrap="square" rtlCol="0">
            <a:spAutoFit/>
          </a:bodyPr>
          <a:lstStyle/>
          <a:p>
            <a:pPr algn="ctr"/>
            <a:r>
              <a:rPr lang="en-US" b="1" dirty="0" smtClean="0">
                <a:solidFill>
                  <a:schemeClr val="tx1">
                    <a:lumMod val="75000"/>
                    <a:lumOff val="25000"/>
                  </a:schemeClr>
                </a:solidFill>
              </a:rPr>
              <a:t>SCAN Values</a:t>
            </a:r>
            <a:endParaRPr lang="en-US" b="1" dirty="0">
              <a:solidFill>
                <a:schemeClr val="tx1">
                  <a:lumMod val="75000"/>
                  <a:lumOff val="25000"/>
                </a:schemeClr>
              </a:solidFill>
            </a:endParaRPr>
          </a:p>
        </p:txBody>
      </p:sp>
      <p:graphicFrame>
        <p:nvGraphicFramePr>
          <p:cNvPr id="17" name="Chart 16"/>
          <p:cNvGraphicFramePr>
            <a:graphicFrameLocks/>
          </p:cNvGraphicFramePr>
          <p:nvPr>
            <p:extLst>
              <p:ext uri="{D42A27DB-BD31-4B8C-83A1-F6EECF244321}">
                <p14:modId xmlns:p14="http://schemas.microsoft.com/office/powerpoint/2010/main" val="3063622387"/>
              </p:ext>
            </p:extLst>
          </p:nvPr>
        </p:nvGraphicFramePr>
        <p:xfrm>
          <a:off x="6148889" y="1358921"/>
          <a:ext cx="6113929" cy="49805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13503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icture Placeholder 7"/>
          <p:cNvGraphicFramePr>
            <a:graphicFrameLocks noGrp="1"/>
          </p:cNvGraphicFramePr>
          <p:nvPr>
            <p:ph type="pic" sz="quarter" idx="12"/>
            <p:extLst>
              <p:ext uri="{D42A27DB-BD31-4B8C-83A1-F6EECF244321}">
                <p14:modId xmlns:p14="http://schemas.microsoft.com/office/powerpoint/2010/main" val="45292895"/>
              </p:ext>
            </p:extLst>
          </p:nvPr>
        </p:nvGraphicFramePr>
        <p:xfrm>
          <a:off x="2407770" y="1273075"/>
          <a:ext cx="7124700" cy="5172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187533" y="3674446"/>
            <a:ext cx="4071140" cy="369333"/>
          </a:xfrm>
          <a:prstGeom prst="rect">
            <a:avLst/>
          </a:prstGeom>
          <a:noFill/>
        </p:spPr>
        <p:txBody>
          <a:bodyPr wrap="square" rtlCol="0">
            <a:spAutoFit/>
          </a:bodyPr>
          <a:lstStyle/>
          <a:p>
            <a:pPr algn="ctr"/>
            <a:r>
              <a:rPr lang="en-US" b="1" dirty="0" smtClean="0">
                <a:solidFill>
                  <a:schemeClr val="tx1">
                    <a:lumMod val="75000"/>
                    <a:lumOff val="25000"/>
                  </a:schemeClr>
                </a:solidFill>
              </a:rPr>
              <a:t>SMAP Values</a:t>
            </a:r>
            <a:endParaRPr lang="en-US" b="1" dirty="0">
              <a:solidFill>
                <a:schemeClr val="tx1">
                  <a:lumMod val="75000"/>
                  <a:lumOff val="25000"/>
                </a:schemeClr>
              </a:solidFill>
            </a:endParaRPr>
          </a:p>
        </p:txBody>
      </p:sp>
      <p:sp>
        <p:nvSpPr>
          <p:cNvPr id="10" name="TextBox 9"/>
          <p:cNvSpPr txBox="1"/>
          <p:nvPr/>
        </p:nvSpPr>
        <p:spPr>
          <a:xfrm>
            <a:off x="3633320" y="6304338"/>
            <a:ext cx="4927600" cy="369332"/>
          </a:xfrm>
          <a:prstGeom prst="rect">
            <a:avLst/>
          </a:prstGeom>
          <a:noFill/>
        </p:spPr>
        <p:txBody>
          <a:bodyPr wrap="square" rtlCol="0">
            <a:spAutoFit/>
          </a:bodyPr>
          <a:lstStyle/>
          <a:p>
            <a:pPr algn="ctr"/>
            <a:r>
              <a:rPr lang="en-US" b="1" dirty="0" smtClean="0">
                <a:solidFill>
                  <a:schemeClr val="tx1">
                    <a:lumMod val="75000"/>
                    <a:lumOff val="25000"/>
                  </a:schemeClr>
                </a:solidFill>
              </a:rPr>
              <a:t>SCAN Values</a:t>
            </a:r>
            <a:endParaRPr lang="en-US" b="1" dirty="0">
              <a:solidFill>
                <a:schemeClr val="tx1">
                  <a:lumMod val="75000"/>
                  <a:lumOff val="25000"/>
                </a:schemeClr>
              </a:solidFill>
            </a:endParaRPr>
          </a:p>
        </p:txBody>
      </p:sp>
      <p:sp>
        <p:nvSpPr>
          <p:cNvPr id="11" name="Text Placeholder 2"/>
          <p:cNvSpPr txBox="1">
            <a:spLocks/>
          </p:cNvSpPr>
          <p:nvPr/>
        </p:nvSpPr>
        <p:spPr>
          <a:xfrm>
            <a:off x="1301283" y="591046"/>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Results</a:t>
            </a:r>
            <a:endParaRPr lang="en-US" sz="4000" dirty="0">
              <a:solidFill>
                <a:prstClr val="white"/>
              </a:solidFill>
            </a:endParaRPr>
          </a:p>
        </p:txBody>
      </p:sp>
      <p:sp>
        <p:nvSpPr>
          <p:cNvPr id="12" name="TextBox 11"/>
          <p:cNvSpPr txBox="1"/>
          <p:nvPr/>
        </p:nvSpPr>
        <p:spPr>
          <a:xfrm>
            <a:off x="9928831" y="3505169"/>
            <a:ext cx="1928251" cy="707886"/>
          </a:xfrm>
          <a:prstGeom prst="rect">
            <a:avLst/>
          </a:prstGeom>
          <a:noFill/>
        </p:spPr>
        <p:txBody>
          <a:bodyPr wrap="square" rtlCol="0">
            <a:spAutoFit/>
          </a:bodyPr>
          <a:lstStyle/>
          <a:p>
            <a:pPr algn="ctr"/>
            <a:r>
              <a:rPr lang="en-US" sz="2000" dirty="0" smtClean="0">
                <a:solidFill>
                  <a:schemeClr val="tx1">
                    <a:lumMod val="65000"/>
                    <a:lumOff val="35000"/>
                  </a:schemeClr>
                </a:solidFill>
              </a:rPr>
              <a:t>Texas Station 2016</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68111172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06329" y="1797906"/>
            <a:ext cx="4791456" cy="4445944"/>
          </a:xfrm>
        </p:spPr>
        <p:txBody>
          <a:bodyPr>
            <a:normAutofit/>
          </a:bodyPr>
          <a:lstStyle/>
          <a:p>
            <a:pPr marL="342900" indent="-342900">
              <a:spcBef>
                <a:spcPts val="200"/>
              </a:spcBef>
              <a:buClr>
                <a:srgbClr val="7DB862"/>
              </a:buClr>
              <a:buFont typeface="Webdings" panose="05030102010509060703" pitchFamily="18" charset="2"/>
              <a:buChar char="4"/>
            </a:pPr>
            <a:r>
              <a:rPr lang="en-US" dirty="0" smtClean="0"/>
              <a:t>The </a:t>
            </a:r>
            <a:r>
              <a:rPr lang="en-US" dirty="0" smtClean="0"/>
              <a:t>Validation results show an overall high statistical correlation (</a:t>
            </a:r>
            <a:r>
              <a:rPr lang="en-US" dirty="0"/>
              <a:t>R-Squared 0.7 to </a:t>
            </a:r>
            <a:r>
              <a:rPr lang="en-US" dirty="0" smtClean="0"/>
              <a:t>0.9)</a:t>
            </a:r>
          </a:p>
          <a:p>
            <a:pPr marL="342900" indent="-342900">
              <a:spcBef>
                <a:spcPts val="200"/>
              </a:spcBef>
              <a:buClr>
                <a:srgbClr val="7DB862"/>
              </a:buClr>
              <a:buFont typeface="Webdings" panose="05030102010509060703" pitchFamily="18" charset="2"/>
              <a:buChar char="4"/>
            </a:pPr>
            <a:endParaRPr lang="en-US" dirty="0" smtClean="0"/>
          </a:p>
          <a:p>
            <a:pPr marL="342900" indent="-342900">
              <a:spcBef>
                <a:spcPts val="200"/>
              </a:spcBef>
              <a:buClr>
                <a:srgbClr val="7DB862"/>
              </a:buClr>
              <a:buFont typeface="Webdings" panose="05030102010509060703" pitchFamily="18" charset="2"/>
              <a:buChar char="4"/>
            </a:pPr>
            <a:r>
              <a:rPr lang="en-US" dirty="0" smtClean="0"/>
              <a:t>This </a:t>
            </a:r>
            <a:r>
              <a:rPr lang="en-US" dirty="0" smtClean="0"/>
              <a:t>indicates that </a:t>
            </a:r>
            <a:r>
              <a:rPr lang="en-US" dirty="0"/>
              <a:t>SMAP is a reliable method of soil moisture </a:t>
            </a:r>
            <a:r>
              <a:rPr lang="en-US" dirty="0" smtClean="0"/>
              <a:t>monitoring</a:t>
            </a:r>
          </a:p>
          <a:p>
            <a:pPr marL="342900" indent="-342900">
              <a:spcBef>
                <a:spcPts val="200"/>
              </a:spcBef>
              <a:buClr>
                <a:srgbClr val="7DB862"/>
              </a:buClr>
              <a:buFont typeface="Webdings" panose="05030102010509060703" pitchFamily="18" charset="2"/>
              <a:buChar char="4"/>
            </a:pPr>
            <a:endParaRPr lang="en-US" dirty="0"/>
          </a:p>
          <a:p>
            <a:pPr marL="342900" indent="-342900">
              <a:spcBef>
                <a:spcPts val="200"/>
              </a:spcBef>
              <a:buClr>
                <a:srgbClr val="7DB862"/>
              </a:buClr>
              <a:buFont typeface="Webdings" panose="05030102010509060703" pitchFamily="18" charset="2"/>
              <a:buChar char="4"/>
            </a:pPr>
            <a:r>
              <a:rPr lang="en-US" dirty="0" smtClean="0"/>
              <a:t>Thus</a:t>
            </a:r>
            <a:r>
              <a:rPr lang="en-US" dirty="0" smtClean="0"/>
              <a:t>, incorporating </a:t>
            </a:r>
            <a:r>
              <a:rPr lang="en-US" dirty="0"/>
              <a:t>SMAP into the SERCH LIGHTS tool </a:t>
            </a:r>
            <a:r>
              <a:rPr lang="en-US" dirty="0" smtClean="0"/>
              <a:t>improves its usefulness </a:t>
            </a:r>
            <a:endParaRPr lang="en-US" dirty="0" smtClean="0"/>
          </a:p>
          <a:p>
            <a:pPr marL="342900" indent="-342900">
              <a:spcBef>
                <a:spcPts val="200"/>
              </a:spcBef>
              <a:buClr>
                <a:srgbClr val="7DB862"/>
              </a:buClr>
              <a:buFont typeface="Webdings" panose="05030102010509060703" pitchFamily="18" charset="2"/>
              <a:buChar char="4"/>
            </a:pPr>
            <a:endParaRPr lang="en-US" dirty="0" smtClean="0"/>
          </a:p>
          <a:p>
            <a:pPr marL="342900" indent="-342900">
              <a:spcBef>
                <a:spcPts val="200"/>
              </a:spcBef>
              <a:buClr>
                <a:srgbClr val="7DB862"/>
              </a:buClr>
              <a:buFont typeface="Webdings" panose="05030102010509060703" pitchFamily="18" charset="2"/>
              <a:buChar char="4"/>
            </a:pPr>
            <a:r>
              <a:rPr lang="en-US" dirty="0" smtClean="0"/>
              <a:t>The </a:t>
            </a:r>
            <a:r>
              <a:rPr lang="en-US" dirty="0" smtClean="0"/>
              <a:t>tool’s </a:t>
            </a:r>
            <a:r>
              <a:rPr lang="en-US" dirty="0" smtClean="0"/>
              <a:t>expanded </a:t>
            </a:r>
            <a:r>
              <a:rPr lang="en-US" dirty="0" smtClean="0"/>
              <a:t>capability helps our partner’s subscribers deal with drought.</a:t>
            </a:r>
          </a:p>
          <a:p>
            <a:endParaRPr lang="en-US" dirty="0"/>
          </a:p>
          <a:p>
            <a:endParaRPr lang="en-US" dirty="0"/>
          </a:p>
        </p:txBody>
      </p:sp>
      <p:sp>
        <p:nvSpPr>
          <p:cNvPr id="5" name="Rectangle 4"/>
          <p:cNvSpPr/>
          <p:nvPr/>
        </p:nvSpPr>
        <p:spPr>
          <a:xfrm>
            <a:off x="5044188" y="520838"/>
            <a:ext cx="3090911" cy="707886"/>
          </a:xfrm>
          <a:prstGeom prst="rect">
            <a:avLst/>
          </a:prstGeom>
        </p:spPr>
        <p:txBody>
          <a:bodyPr wrap="none">
            <a:spAutoFit/>
          </a:bodyPr>
          <a:lstStyle/>
          <a:p>
            <a:r>
              <a:rPr lang="en-US" sz="4000" dirty="0" smtClean="0">
                <a:solidFill>
                  <a:prstClr val="white"/>
                </a:solidFill>
              </a:rPr>
              <a:t>Conclusion </a:t>
            </a:r>
            <a:endParaRPr lang="en-US" dirty="0"/>
          </a:p>
        </p:txBody>
      </p:sp>
      <p:pic>
        <p:nvPicPr>
          <p:cNvPr id="8" name="Picture Placeholder 7"/>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4692" r="14692"/>
          <a:stretch/>
        </p:blipFill>
        <p:spPr>
          <a:xfrm>
            <a:off x="427521" y="1477241"/>
            <a:ext cx="6378808" cy="5087274"/>
          </a:xfrm>
          <a:prstGeom prst="rect">
            <a:avLst/>
          </a:prstGeom>
        </p:spPr>
      </p:pic>
    </p:spTree>
    <p:extLst>
      <p:ext uri="{BB962C8B-B14F-4D97-AF65-F5344CB8AC3E}">
        <p14:creationId xmlns:p14="http://schemas.microsoft.com/office/powerpoint/2010/main" val="428172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793" t="716" r="19032" b="-716"/>
          <a:stretch/>
        </p:blipFill>
        <p:spPr>
          <a:xfrm>
            <a:off x="973714" y="1944211"/>
            <a:ext cx="4411086" cy="4308254"/>
          </a:xfrm>
          <a:prstGeom prst="ellipse">
            <a:avLst/>
          </a:prstGeom>
          <a:ln>
            <a:noFill/>
          </a:ln>
          <a:effectLst>
            <a:softEdge rad="112500"/>
          </a:effectLst>
        </p:spPr>
      </p:pic>
      <p:graphicFrame>
        <p:nvGraphicFramePr>
          <p:cNvPr id="8" name="Diagram 7"/>
          <p:cNvGraphicFramePr/>
          <p:nvPr>
            <p:extLst>
              <p:ext uri="{D42A27DB-BD31-4B8C-83A1-F6EECF244321}">
                <p14:modId xmlns:p14="http://schemas.microsoft.com/office/powerpoint/2010/main" val="3714241528"/>
              </p:ext>
            </p:extLst>
          </p:nvPr>
        </p:nvGraphicFramePr>
        <p:xfrm>
          <a:off x="-398416" y="1448277"/>
          <a:ext cx="7071070" cy="5023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sz="quarter" idx="11"/>
          </p:nvPr>
        </p:nvSpPr>
        <p:spPr>
          <a:xfrm>
            <a:off x="6756930" y="1944211"/>
            <a:ext cx="4791456" cy="4675761"/>
          </a:xfrm>
        </p:spPr>
        <p:txBody>
          <a:bodyPr>
            <a:noAutofit/>
          </a:bodyPr>
          <a:lstStyle/>
          <a:p>
            <a:pPr marL="457200" indent="-457200">
              <a:buAutoNum type="arabicPeriod"/>
            </a:pPr>
            <a:r>
              <a:rPr lang="en-US" dirty="0" smtClean="0"/>
              <a:t>The NLDAS data time zone versus SMAP time were not matching perfectly</a:t>
            </a:r>
          </a:p>
          <a:p>
            <a:pPr marL="457200" indent="-457200">
              <a:buAutoNum type="arabicPeriod"/>
            </a:pPr>
            <a:r>
              <a:rPr lang="en-US" dirty="0"/>
              <a:t>T</a:t>
            </a:r>
            <a:r>
              <a:rPr lang="en-US" dirty="0" smtClean="0"/>
              <a:t>ime consuming, manual data processing</a:t>
            </a:r>
          </a:p>
          <a:p>
            <a:pPr marL="457200" indent="-457200">
              <a:buAutoNum type="arabicPeriod"/>
            </a:pPr>
            <a:r>
              <a:rPr lang="en-US" dirty="0" smtClean="0"/>
              <a:t>Assumes normal distribution of historic soil moisture records</a:t>
            </a:r>
          </a:p>
          <a:p>
            <a:pPr marL="457200" indent="-457200">
              <a:buAutoNum type="arabicPeriod"/>
            </a:pPr>
            <a:r>
              <a:rPr lang="en-US" dirty="0" smtClean="0"/>
              <a:t>Area validation would be more valid</a:t>
            </a:r>
          </a:p>
          <a:p>
            <a:pPr marL="457200" indent="-457200">
              <a:buAutoNum type="arabicPeriod"/>
            </a:pPr>
            <a:r>
              <a:rPr lang="en-US" dirty="0" smtClean="0"/>
              <a:t>Sensor’s non-reflective of regional trends</a:t>
            </a:r>
          </a:p>
        </p:txBody>
      </p:sp>
      <p:sp>
        <p:nvSpPr>
          <p:cNvPr id="5" name="Rectangle 4"/>
          <p:cNvSpPr/>
          <p:nvPr/>
        </p:nvSpPr>
        <p:spPr>
          <a:xfrm>
            <a:off x="3558517" y="520838"/>
            <a:ext cx="5973110" cy="707886"/>
          </a:xfrm>
          <a:prstGeom prst="rect">
            <a:avLst/>
          </a:prstGeom>
        </p:spPr>
        <p:txBody>
          <a:bodyPr wrap="none">
            <a:spAutoFit/>
          </a:bodyPr>
          <a:lstStyle/>
          <a:p>
            <a:r>
              <a:rPr lang="en-US" sz="4000" dirty="0" smtClean="0">
                <a:solidFill>
                  <a:prstClr val="white"/>
                </a:solidFill>
              </a:rPr>
              <a:t>Errors and Uncertainties</a:t>
            </a:r>
            <a:endParaRPr lang="en-US" dirty="0"/>
          </a:p>
        </p:txBody>
      </p:sp>
      <p:sp>
        <p:nvSpPr>
          <p:cNvPr id="14" name="Text Placeholder 3"/>
          <p:cNvSpPr>
            <a:spLocks noGrp="1"/>
          </p:cNvSpPr>
          <p:nvPr>
            <p:ph type="body" sz="quarter" idx="13"/>
          </p:nvPr>
        </p:nvSpPr>
        <p:spPr>
          <a:xfrm>
            <a:off x="3942192" y="6472017"/>
            <a:ext cx="2602880" cy="295910"/>
          </a:xfrm>
        </p:spPr>
        <p:txBody>
          <a:bodyPr>
            <a:noAutofit/>
          </a:bodyPr>
          <a:lstStyle/>
          <a:p>
            <a:r>
              <a:rPr lang="en-US" dirty="0" smtClean="0"/>
              <a:t>Image Credit: </a:t>
            </a:r>
            <a:r>
              <a:rPr lang="fr-FR" dirty="0" smtClean="0"/>
              <a:t>NASA</a:t>
            </a:r>
            <a:endParaRPr lang="fr-FR" dirty="0"/>
          </a:p>
          <a:p>
            <a:r>
              <a:rPr lang="fr-FR" dirty="0"/>
              <a:t> </a:t>
            </a:r>
            <a:endParaRPr lang="en-US" dirty="0"/>
          </a:p>
        </p:txBody>
      </p:sp>
    </p:spTree>
    <p:extLst>
      <p:ext uri="{BB962C8B-B14F-4D97-AF65-F5344CB8AC3E}">
        <p14:creationId xmlns:p14="http://schemas.microsoft.com/office/powerpoint/2010/main" val="230462772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48271" y="2360814"/>
            <a:ext cx="5275115" cy="3728701"/>
          </a:xfrm>
        </p:spPr>
        <p:txBody>
          <a:bodyPr>
            <a:normAutofit/>
          </a:bodyPr>
          <a:lstStyle/>
          <a:p>
            <a:endParaRPr lang="en-US" sz="2400" dirty="0" smtClean="0"/>
          </a:p>
          <a:p>
            <a:pPr marL="342900" indent="-342900">
              <a:spcBef>
                <a:spcPts val="200"/>
              </a:spcBef>
              <a:buClr>
                <a:srgbClr val="7DB862"/>
              </a:buClr>
              <a:buFont typeface="Webdings" panose="05030102010509060703" pitchFamily="18" charset="2"/>
              <a:buChar char="4"/>
            </a:pPr>
            <a:r>
              <a:rPr lang="en-US" dirty="0" smtClean="0"/>
              <a:t>Collect </a:t>
            </a:r>
            <a:r>
              <a:rPr lang="en-US" dirty="0" smtClean="0"/>
              <a:t>and reprocess NLDAS more </a:t>
            </a:r>
            <a:r>
              <a:rPr lang="en-US" dirty="0" smtClean="0"/>
              <a:t>completely</a:t>
            </a:r>
          </a:p>
          <a:p>
            <a:pPr marL="342900" indent="-342900">
              <a:spcBef>
                <a:spcPts val="200"/>
              </a:spcBef>
              <a:buClr>
                <a:srgbClr val="7DB862"/>
              </a:buClr>
              <a:buFont typeface="Webdings" panose="05030102010509060703" pitchFamily="18" charset="2"/>
              <a:buChar char="4"/>
            </a:pPr>
            <a:endParaRPr lang="en-US" dirty="0" smtClean="0"/>
          </a:p>
          <a:p>
            <a:pPr marL="342900" indent="-342900">
              <a:spcBef>
                <a:spcPts val="200"/>
              </a:spcBef>
              <a:buClr>
                <a:srgbClr val="7DB862"/>
              </a:buClr>
              <a:buFont typeface="Webdings" panose="05030102010509060703" pitchFamily="18" charset="2"/>
              <a:buChar char="4"/>
            </a:pPr>
            <a:r>
              <a:rPr lang="en-US" dirty="0" smtClean="0"/>
              <a:t>Alter </a:t>
            </a:r>
            <a:r>
              <a:rPr lang="en-US" dirty="0" smtClean="0"/>
              <a:t>the SSI </a:t>
            </a:r>
            <a:r>
              <a:rPr lang="en-US" dirty="0" smtClean="0"/>
              <a:t>calculation</a:t>
            </a:r>
          </a:p>
          <a:p>
            <a:pPr marL="342900" indent="-342900">
              <a:spcBef>
                <a:spcPts val="200"/>
              </a:spcBef>
              <a:buClr>
                <a:srgbClr val="7DB862"/>
              </a:buClr>
              <a:buFont typeface="Webdings" panose="05030102010509060703" pitchFamily="18" charset="2"/>
              <a:buChar char="4"/>
            </a:pPr>
            <a:endParaRPr lang="en-US" dirty="0" smtClean="0"/>
          </a:p>
          <a:p>
            <a:pPr marL="342900" indent="-342900">
              <a:spcBef>
                <a:spcPts val="200"/>
              </a:spcBef>
              <a:buClr>
                <a:srgbClr val="7DB862"/>
              </a:buClr>
              <a:buFont typeface="Webdings" panose="05030102010509060703" pitchFamily="18" charset="2"/>
              <a:buChar char="4"/>
            </a:pPr>
            <a:r>
              <a:rPr lang="en-US" dirty="0" smtClean="0"/>
              <a:t>Investigate </a:t>
            </a:r>
            <a:r>
              <a:rPr lang="en-US" dirty="0" smtClean="0"/>
              <a:t>long term climatic effects on soil moisture </a:t>
            </a:r>
            <a:endParaRPr lang="en-US" dirty="0" smtClean="0"/>
          </a:p>
          <a:p>
            <a:pPr>
              <a:spcBef>
                <a:spcPts val="200"/>
              </a:spcBef>
              <a:buClr>
                <a:srgbClr val="7DB862"/>
              </a:buClr>
            </a:pPr>
            <a:endParaRPr lang="en-US" dirty="0" smtClean="0"/>
          </a:p>
          <a:p>
            <a:pPr marL="342900" indent="-342900">
              <a:spcBef>
                <a:spcPts val="200"/>
              </a:spcBef>
              <a:buClr>
                <a:srgbClr val="7DB862"/>
              </a:buClr>
              <a:buFont typeface="Webdings" panose="05030102010509060703" pitchFamily="18" charset="2"/>
              <a:buChar char="4"/>
            </a:pPr>
            <a:r>
              <a:rPr lang="en-US" dirty="0" smtClean="0"/>
              <a:t>Incorporate </a:t>
            </a:r>
            <a:r>
              <a:rPr lang="en-US" dirty="0" smtClean="0"/>
              <a:t>surface temperature data into LIGHTS tool</a:t>
            </a:r>
          </a:p>
          <a:p>
            <a:endParaRPr lang="en-US" dirty="0" smtClean="0"/>
          </a:p>
          <a:p>
            <a:pPr marL="342900" indent="-342900">
              <a:buFont typeface="Arial" panose="020B0604020202020204" pitchFamily="34" charset="0"/>
              <a:buChar char="•"/>
            </a:pPr>
            <a:endParaRPr lang="en-US" dirty="0"/>
          </a:p>
        </p:txBody>
      </p:sp>
      <p:sp>
        <p:nvSpPr>
          <p:cNvPr id="4" name="Text Placeholder 3"/>
          <p:cNvSpPr>
            <a:spLocks noGrp="1"/>
          </p:cNvSpPr>
          <p:nvPr>
            <p:ph type="body" sz="quarter" idx="13"/>
          </p:nvPr>
        </p:nvSpPr>
        <p:spPr>
          <a:xfrm>
            <a:off x="0" y="6472558"/>
            <a:ext cx="2657856" cy="274320"/>
          </a:xfrm>
        </p:spPr>
        <p:txBody>
          <a:bodyPr/>
          <a:lstStyle/>
          <a:p>
            <a:r>
              <a:rPr lang="en-US" dirty="0" smtClean="0"/>
              <a:t>Image Credit: NASA</a:t>
            </a:r>
            <a:endParaRPr lang="en-US" dirty="0"/>
          </a:p>
        </p:txBody>
      </p:sp>
      <p:sp>
        <p:nvSpPr>
          <p:cNvPr id="5" name="Rectangle 4"/>
          <p:cNvSpPr/>
          <p:nvPr/>
        </p:nvSpPr>
        <p:spPr>
          <a:xfrm>
            <a:off x="4124574" y="520838"/>
            <a:ext cx="3244799" cy="707886"/>
          </a:xfrm>
          <a:prstGeom prst="rect">
            <a:avLst/>
          </a:prstGeom>
        </p:spPr>
        <p:txBody>
          <a:bodyPr wrap="none">
            <a:spAutoFit/>
          </a:bodyPr>
          <a:lstStyle/>
          <a:p>
            <a:r>
              <a:rPr lang="en-US" sz="4000" dirty="0" smtClean="0">
                <a:solidFill>
                  <a:prstClr val="white"/>
                </a:solidFill>
              </a:rPr>
              <a:t>Future Work </a:t>
            </a:r>
            <a:endParaRPr lang="en-US" dirty="0"/>
          </a:p>
        </p:txBody>
      </p:sp>
      <p:pic>
        <p:nvPicPr>
          <p:cNvPr id="1030" name="Picture 6" descr="https://i.ytimg.com/vi/-7_YdsNb2w4/maxresdefault.jpg"/>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9543" r="19543"/>
          <a:stretch>
            <a:fillRect/>
          </a:stretch>
        </p:blipFill>
        <p:spPr bwMode="auto">
          <a:xfrm>
            <a:off x="209734" y="1422401"/>
            <a:ext cx="5556196" cy="5130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49192" y="1936082"/>
            <a:ext cx="3474720" cy="424732"/>
          </a:xfrm>
          <a:prstGeom prst="rect">
            <a:avLst/>
          </a:prstGeom>
          <a:noFill/>
        </p:spPr>
        <p:txBody>
          <a:bodyPr wrap="square" rtlCol="0">
            <a:spAutoFit/>
          </a:bodyPr>
          <a:lstStyle/>
          <a:p>
            <a:pPr lvl="0">
              <a:lnSpc>
                <a:spcPct val="90000"/>
              </a:lnSpc>
              <a:spcBef>
                <a:spcPts val="1000"/>
              </a:spcBef>
            </a:pPr>
            <a:r>
              <a:rPr lang="en-US" sz="2400" dirty="0">
                <a:solidFill>
                  <a:prstClr val="black">
                    <a:lumMod val="50000"/>
                    <a:lumOff val="50000"/>
                  </a:prstClr>
                </a:solidFill>
                <a:latin typeface="Century Gothic" panose="020B0502020202020204" pitchFamily="34" charset="0"/>
              </a:rPr>
              <a:t>Future research can:</a:t>
            </a:r>
          </a:p>
        </p:txBody>
      </p:sp>
    </p:spTree>
    <p:extLst>
      <p:ext uri="{BB962C8B-B14F-4D97-AF65-F5344CB8AC3E}">
        <p14:creationId xmlns:p14="http://schemas.microsoft.com/office/powerpoint/2010/main" val="67165638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1610" y="1745674"/>
            <a:ext cx="10732874" cy="4792912"/>
          </a:xfrm>
        </p:spPr>
        <p:txBody>
          <a:bodyPr>
            <a:normAutofit/>
          </a:bodyPr>
          <a:lstStyle/>
          <a:p>
            <a:r>
              <a:rPr lang="en-US" sz="2200" dirty="0" smtClean="0"/>
              <a:t>The Southeast United States Agriculture team would like to thank the mentors and partner who provided their time and support to make this project possible: </a:t>
            </a:r>
            <a:endParaRPr lang="en-US" b="1" dirty="0"/>
          </a:p>
          <a:p>
            <a:endParaRPr lang="en-US" b="1" dirty="0" smtClean="0"/>
          </a:p>
          <a:p>
            <a:pPr>
              <a:spcBef>
                <a:spcPts val="0"/>
              </a:spcBef>
            </a:pPr>
            <a:r>
              <a:rPr lang="en-US" b="1" dirty="0" smtClean="0"/>
              <a:t>Partner</a:t>
            </a:r>
            <a:endParaRPr lang="en-US" dirty="0" smtClean="0"/>
          </a:p>
          <a:p>
            <a:pPr>
              <a:spcBef>
                <a:spcPts val="0"/>
              </a:spcBef>
            </a:pPr>
            <a:r>
              <a:rPr lang="en-US" dirty="0" smtClean="0"/>
              <a:t>USDA Southeast Regional Climate Hub (SERCH) (End-user) </a:t>
            </a:r>
          </a:p>
          <a:p>
            <a:pPr>
              <a:spcBef>
                <a:spcPts val="0"/>
              </a:spcBef>
            </a:pPr>
            <a:r>
              <a:rPr lang="en-US" dirty="0" smtClean="0"/>
              <a:t>POC: Jennifer Moore Myers(Project Manager) and John Cobb(Lead Developer)</a:t>
            </a:r>
          </a:p>
          <a:p>
            <a:pPr>
              <a:spcBef>
                <a:spcPts val="0"/>
              </a:spcBef>
            </a:pPr>
            <a:endParaRPr lang="en-US" b="1" dirty="0" smtClean="0"/>
          </a:p>
          <a:p>
            <a:pPr>
              <a:spcBef>
                <a:spcPts val="0"/>
              </a:spcBef>
            </a:pPr>
            <a:endParaRPr lang="en-US" b="1" dirty="0"/>
          </a:p>
          <a:p>
            <a:pPr>
              <a:spcBef>
                <a:spcPts val="0"/>
              </a:spcBef>
            </a:pPr>
            <a:r>
              <a:rPr lang="en-US" b="1" dirty="0" smtClean="0"/>
              <a:t>Mentors/Science </a:t>
            </a:r>
            <a:r>
              <a:rPr lang="en-US" b="1" dirty="0"/>
              <a:t>Advisors</a:t>
            </a:r>
            <a:endParaRPr lang="en-US" dirty="0"/>
          </a:p>
          <a:p>
            <a:pPr>
              <a:spcBef>
                <a:spcPts val="0"/>
              </a:spcBef>
            </a:pPr>
            <a:r>
              <a:rPr lang="en-US" dirty="0"/>
              <a:t>Dr. Kenton Ross</a:t>
            </a:r>
          </a:p>
          <a:p>
            <a:pPr>
              <a:spcBef>
                <a:spcPts val="0"/>
              </a:spcBef>
            </a:pPr>
            <a:r>
              <a:rPr lang="en-US" dirty="0"/>
              <a:t>Dr. Dewayne Cecil </a:t>
            </a:r>
          </a:p>
          <a:p>
            <a:pPr>
              <a:spcBef>
                <a:spcPts val="0"/>
              </a:spcBef>
            </a:pPr>
            <a:r>
              <a:rPr lang="en-US" dirty="0"/>
              <a:t>Bob </a:t>
            </a:r>
            <a:r>
              <a:rPr lang="en-US" dirty="0" err="1"/>
              <a:t>VanGundy</a:t>
            </a:r>
            <a:r>
              <a:rPr lang="en-US" dirty="0"/>
              <a:t> </a:t>
            </a:r>
          </a:p>
          <a:p>
            <a:pPr>
              <a:spcBef>
                <a:spcPts val="0"/>
              </a:spcBef>
            </a:pPr>
            <a:r>
              <a:rPr lang="en-US" dirty="0"/>
              <a:t>Michael Bender</a:t>
            </a:r>
          </a:p>
        </p:txBody>
      </p:sp>
    </p:spTree>
    <p:extLst>
      <p:ext uri="{BB962C8B-B14F-4D97-AF65-F5344CB8AC3E}">
        <p14:creationId xmlns:p14="http://schemas.microsoft.com/office/powerpoint/2010/main" val="406931824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 y="1308227"/>
            <a:ext cx="7159371" cy="5422773"/>
          </a:xfrm>
          <a:prstGeom prst="rect">
            <a:avLst/>
          </a:prstGeom>
          <a:ln>
            <a:noFill/>
          </a:ln>
          <a:effectLst>
            <a:softEdge rad="112500"/>
          </a:effectLst>
        </p:spPr>
      </p:pic>
      <p:sp>
        <p:nvSpPr>
          <p:cNvPr id="2" name="Text Placeholder 1"/>
          <p:cNvSpPr>
            <a:spLocks noGrp="1"/>
          </p:cNvSpPr>
          <p:nvPr>
            <p:ph type="body" sz="quarter" idx="11"/>
          </p:nvPr>
        </p:nvSpPr>
        <p:spPr>
          <a:xfrm>
            <a:off x="7162694" y="1722501"/>
            <a:ext cx="4377034" cy="4529963"/>
          </a:xfrm>
        </p:spPr>
        <p:txBody>
          <a:bodyPr/>
          <a:lstStyle/>
          <a:p>
            <a:pPr algn="ctr"/>
            <a:endParaRPr lang="en-US" dirty="0" smtClean="0"/>
          </a:p>
          <a:p>
            <a:pPr algn="ctr"/>
            <a:r>
              <a:rPr lang="en-US" b="1" dirty="0" smtClean="0"/>
              <a:t>Southeast </a:t>
            </a:r>
            <a:r>
              <a:rPr lang="en-US" b="1" dirty="0" smtClean="0"/>
              <a:t>USA</a:t>
            </a:r>
          </a:p>
          <a:p>
            <a:pPr algn="ctr"/>
            <a:endParaRPr lang="en-US" b="1" dirty="0" smtClean="0"/>
          </a:p>
          <a:p>
            <a:pPr marL="342900" indent="-342900">
              <a:spcBef>
                <a:spcPts val="200"/>
              </a:spcBef>
              <a:buClr>
                <a:srgbClr val="7DB862"/>
              </a:buClr>
              <a:buFont typeface="Webdings" panose="05030102010509060703" pitchFamily="18" charset="2"/>
              <a:buChar char="4"/>
            </a:pPr>
            <a:r>
              <a:rPr lang="en-US" dirty="0" smtClean="0"/>
              <a:t>11 </a:t>
            </a:r>
            <a:r>
              <a:rPr lang="en-US" dirty="0"/>
              <a:t>States </a:t>
            </a:r>
            <a:endParaRPr lang="en-US" dirty="0" smtClean="0"/>
          </a:p>
          <a:p>
            <a:pPr marL="342900" indent="-342900">
              <a:spcBef>
                <a:spcPts val="200"/>
              </a:spcBef>
              <a:buClr>
                <a:srgbClr val="7DB862"/>
              </a:buClr>
              <a:buFont typeface="Webdings" panose="05030102010509060703" pitchFamily="18" charset="2"/>
              <a:buChar char="4"/>
            </a:pPr>
            <a:endParaRPr lang="en-US" dirty="0" smtClean="0"/>
          </a:p>
          <a:p>
            <a:pPr marL="342900" indent="-342900">
              <a:spcBef>
                <a:spcPts val="200"/>
              </a:spcBef>
              <a:buClr>
                <a:srgbClr val="7DB862"/>
              </a:buClr>
              <a:buFont typeface="Webdings" panose="05030102010509060703" pitchFamily="18" charset="2"/>
              <a:buChar char="4"/>
            </a:pPr>
            <a:r>
              <a:rPr lang="en-US" dirty="0"/>
              <a:t>Alabama, Arkansas, Georgia, Florida, Kentucky, Louisiana, Mississippi, North Carolina, South Carolina, Tennessee, and Virginia </a:t>
            </a:r>
            <a:endParaRPr lang="en-US" dirty="0" smtClean="0"/>
          </a:p>
          <a:p>
            <a:pPr marL="342900" indent="-342900">
              <a:spcBef>
                <a:spcPts val="200"/>
              </a:spcBef>
              <a:buClr>
                <a:srgbClr val="7DB862"/>
              </a:buClr>
              <a:buFont typeface="Webdings" panose="05030102010509060703" pitchFamily="18" charset="2"/>
              <a:buChar char="4"/>
            </a:pPr>
            <a:endParaRPr lang="en-US" dirty="0"/>
          </a:p>
          <a:p>
            <a:pPr marL="342900" indent="-342900">
              <a:spcBef>
                <a:spcPts val="200"/>
              </a:spcBef>
              <a:buClr>
                <a:srgbClr val="7DB862"/>
              </a:buClr>
              <a:buFont typeface="Webdings" panose="05030102010509060703" pitchFamily="18" charset="2"/>
              <a:buChar char="4"/>
            </a:pPr>
            <a:r>
              <a:rPr lang="en-US" dirty="0"/>
              <a:t>Includes all states receiving services from SERCH</a:t>
            </a:r>
          </a:p>
          <a:p>
            <a:pPr marL="342900" indent="-342900">
              <a:spcBef>
                <a:spcPts val="200"/>
              </a:spcBef>
              <a:buClr>
                <a:srgbClr val="7DB862"/>
              </a:buClr>
              <a:buFont typeface="Webdings" panose="05030102010509060703" pitchFamily="18" charset="2"/>
              <a:buChar char="4"/>
            </a:pPr>
            <a:endParaRPr lang="en-US" dirty="0"/>
          </a:p>
          <a:p>
            <a:pPr marL="342900" indent="-342900">
              <a:spcBef>
                <a:spcPts val="200"/>
              </a:spcBef>
              <a:buClr>
                <a:srgbClr val="7DB862"/>
              </a:buClr>
              <a:buFont typeface="Webdings" panose="05030102010509060703" pitchFamily="18" charset="2"/>
              <a:buChar char="4"/>
            </a:pPr>
            <a:endParaRPr lang="en-US" dirty="0">
              <a:solidFill>
                <a:schemeClr val="bg2">
                  <a:lumMod val="50000"/>
                </a:schemeClr>
              </a:solidFill>
            </a:endParaRPr>
          </a:p>
          <a:p>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sp>
        <p:nvSpPr>
          <p:cNvPr id="7" name="Rectangle 6"/>
          <p:cNvSpPr/>
          <p:nvPr/>
        </p:nvSpPr>
        <p:spPr>
          <a:xfrm>
            <a:off x="4378222" y="520838"/>
            <a:ext cx="2912977" cy="707886"/>
          </a:xfrm>
          <a:prstGeom prst="rect">
            <a:avLst/>
          </a:prstGeom>
        </p:spPr>
        <p:txBody>
          <a:bodyPr wrap="none">
            <a:spAutoFit/>
          </a:bodyPr>
          <a:lstStyle/>
          <a:p>
            <a:r>
              <a:rPr lang="en-US" sz="4000" dirty="0" smtClean="0">
                <a:solidFill>
                  <a:prstClr val="white"/>
                </a:solidFill>
                <a:latin typeface="Century Gothic" panose="020B0502020202020204" pitchFamily="34" charset="0"/>
              </a:rPr>
              <a:t>Study Area</a:t>
            </a:r>
            <a:endParaRPr lang="en-US" dirty="0"/>
          </a:p>
        </p:txBody>
      </p:sp>
      <p:pic>
        <p:nvPicPr>
          <p:cNvPr id="27" name="Picture 26"/>
          <p:cNvPicPr>
            <a:picLocks noChangeAspect="1"/>
          </p:cNvPicPr>
          <p:nvPr/>
        </p:nvPicPr>
        <p:blipFill>
          <a:blip r:embed="rId4"/>
          <a:stretch>
            <a:fillRect/>
          </a:stretch>
        </p:blipFill>
        <p:spPr>
          <a:xfrm>
            <a:off x="860866" y="5494903"/>
            <a:ext cx="372118" cy="812637"/>
          </a:xfrm>
          <a:prstGeom prst="rect">
            <a:avLst/>
          </a:prstGeom>
        </p:spPr>
      </p:pic>
      <p:sp>
        <p:nvSpPr>
          <p:cNvPr id="31" name="TextBox 30"/>
          <p:cNvSpPr txBox="1"/>
          <p:nvPr/>
        </p:nvSpPr>
        <p:spPr>
          <a:xfrm>
            <a:off x="1171194" y="3236742"/>
            <a:ext cx="493986" cy="369332"/>
          </a:xfrm>
          <a:prstGeom prst="rect">
            <a:avLst/>
          </a:prstGeom>
          <a:noFill/>
        </p:spPr>
        <p:txBody>
          <a:bodyPr wrap="square" rtlCol="0">
            <a:spAutoFit/>
          </a:bodyPr>
          <a:lstStyle/>
          <a:p>
            <a:r>
              <a:rPr lang="en-US" dirty="0" smtClean="0"/>
              <a:t>AK</a:t>
            </a:r>
            <a:endParaRPr lang="en-US" dirty="0"/>
          </a:p>
        </p:txBody>
      </p:sp>
      <p:sp>
        <p:nvSpPr>
          <p:cNvPr id="33" name="TextBox 32"/>
          <p:cNvSpPr txBox="1"/>
          <p:nvPr/>
        </p:nvSpPr>
        <p:spPr>
          <a:xfrm>
            <a:off x="4224327" y="5321272"/>
            <a:ext cx="515509" cy="369332"/>
          </a:xfrm>
          <a:prstGeom prst="rect">
            <a:avLst/>
          </a:prstGeom>
          <a:noFill/>
        </p:spPr>
        <p:txBody>
          <a:bodyPr wrap="square" rtlCol="0">
            <a:spAutoFit/>
          </a:bodyPr>
          <a:lstStyle/>
          <a:p>
            <a:r>
              <a:rPr lang="en-US" dirty="0" smtClean="0"/>
              <a:t>FL</a:t>
            </a:r>
            <a:endParaRPr lang="en-US" dirty="0"/>
          </a:p>
        </p:txBody>
      </p:sp>
      <p:sp>
        <p:nvSpPr>
          <p:cNvPr id="34" name="TextBox 33"/>
          <p:cNvSpPr txBox="1"/>
          <p:nvPr/>
        </p:nvSpPr>
        <p:spPr>
          <a:xfrm>
            <a:off x="1187718" y="4393800"/>
            <a:ext cx="460938" cy="369332"/>
          </a:xfrm>
          <a:prstGeom prst="rect">
            <a:avLst/>
          </a:prstGeom>
          <a:noFill/>
        </p:spPr>
        <p:txBody>
          <a:bodyPr wrap="square" rtlCol="0">
            <a:spAutoFit/>
          </a:bodyPr>
          <a:lstStyle/>
          <a:p>
            <a:r>
              <a:rPr lang="en-US" dirty="0" smtClean="0"/>
              <a:t>LA</a:t>
            </a:r>
            <a:endParaRPr lang="en-US" dirty="0"/>
          </a:p>
        </p:txBody>
      </p:sp>
      <p:sp>
        <p:nvSpPr>
          <p:cNvPr id="35" name="TextBox 34"/>
          <p:cNvSpPr txBox="1"/>
          <p:nvPr/>
        </p:nvSpPr>
        <p:spPr>
          <a:xfrm>
            <a:off x="1985094" y="3802816"/>
            <a:ext cx="635870" cy="369332"/>
          </a:xfrm>
          <a:prstGeom prst="rect">
            <a:avLst/>
          </a:prstGeom>
          <a:noFill/>
        </p:spPr>
        <p:txBody>
          <a:bodyPr wrap="square" rtlCol="0">
            <a:spAutoFit/>
          </a:bodyPr>
          <a:lstStyle/>
          <a:p>
            <a:r>
              <a:rPr lang="en-US" dirty="0" smtClean="0"/>
              <a:t>MS</a:t>
            </a:r>
            <a:endParaRPr lang="en-US" dirty="0"/>
          </a:p>
        </p:txBody>
      </p:sp>
      <p:sp>
        <p:nvSpPr>
          <p:cNvPr id="36" name="TextBox 35"/>
          <p:cNvSpPr txBox="1"/>
          <p:nvPr/>
        </p:nvSpPr>
        <p:spPr>
          <a:xfrm>
            <a:off x="2830906" y="3802816"/>
            <a:ext cx="536028" cy="369332"/>
          </a:xfrm>
          <a:prstGeom prst="rect">
            <a:avLst/>
          </a:prstGeom>
          <a:noFill/>
        </p:spPr>
        <p:txBody>
          <a:bodyPr wrap="square" rtlCol="0">
            <a:spAutoFit/>
          </a:bodyPr>
          <a:lstStyle/>
          <a:p>
            <a:r>
              <a:rPr lang="en-US" dirty="0" smtClean="0"/>
              <a:t>AL</a:t>
            </a:r>
            <a:endParaRPr lang="en-US" dirty="0"/>
          </a:p>
        </p:txBody>
      </p:sp>
      <p:sp>
        <p:nvSpPr>
          <p:cNvPr id="38" name="TextBox 37"/>
          <p:cNvSpPr txBox="1"/>
          <p:nvPr/>
        </p:nvSpPr>
        <p:spPr>
          <a:xfrm>
            <a:off x="3705935" y="3825279"/>
            <a:ext cx="577567" cy="369332"/>
          </a:xfrm>
          <a:prstGeom prst="rect">
            <a:avLst/>
          </a:prstGeom>
          <a:noFill/>
        </p:spPr>
        <p:txBody>
          <a:bodyPr wrap="square" rtlCol="0">
            <a:spAutoFit/>
          </a:bodyPr>
          <a:lstStyle/>
          <a:p>
            <a:r>
              <a:rPr lang="en-US" dirty="0" smtClean="0"/>
              <a:t>GA</a:t>
            </a:r>
            <a:endParaRPr lang="en-US" dirty="0"/>
          </a:p>
        </p:txBody>
      </p:sp>
      <p:sp>
        <p:nvSpPr>
          <p:cNvPr id="39" name="TextBox 38"/>
          <p:cNvSpPr txBox="1"/>
          <p:nvPr/>
        </p:nvSpPr>
        <p:spPr>
          <a:xfrm>
            <a:off x="4458334" y="3433484"/>
            <a:ext cx="626029" cy="369332"/>
          </a:xfrm>
          <a:prstGeom prst="rect">
            <a:avLst/>
          </a:prstGeom>
          <a:noFill/>
        </p:spPr>
        <p:txBody>
          <a:bodyPr wrap="square" rtlCol="0">
            <a:spAutoFit/>
          </a:bodyPr>
          <a:lstStyle/>
          <a:p>
            <a:r>
              <a:rPr lang="en-US" dirty="0" smtClean="0"/>
              <a:t>SC</a:t>
            </a:r>
            <a:endParaRPr lang="en-US" dirty="0"/>
          </a:p>
        </p:txBody>
      </p:sp>
      <p:sp>
        <p:nvSpPr>
          <p:cNvPr id="40" name="TextBox 39"/>
          <p:cNvSpPr txBox="1"/>
          <p:nvPr/>
        </p:nvSpPr>
        <p:spPr>
          <a:xfrm>
            <a:off x="4839159" y="2909071"/>
            <a:ext cx="853358" cy="369332"/>
          </a:xfrm>
          <a:prstGeom prst="rect">
            <a:avLst/>
          </a:prstGeom>
          <a:noFill/>
        </p:spPr>
        <p:txBody>
          <a:bodyPr wrap="square" rtlCol="0">
            <a:spAutoFit/>
          </a:bodyPr>
          <a:lstStyle/>
          <a:p>
            <a:r>
              <a:rPr lang="en-US" dirty="0" smtClean="0"/>
              <a:t>NC</a:t>
            </a:r>
            <a:endParaRPr lang="en-US" dirty="0"/>
          </a:p>
        </p:txBody>
      </p:sp>
      <p:sp>
        <p:nvSpPr>
          <p:cNvPr id="41" name="TextBox 40"/>
          <p:cNvSpPr txBox="1"/>
          <p:nvPr/>
        </p:nvSpPr>
        <p:spPr>
          <a:xfrm>
            <a:off x="4979901" y="2247667"/>
            <a:ext cx="571874" cy="369332"/>
          </a:xfrm>
          <a:prstGeom prst="rect">
            <a:avLst/>
          </a:prstGeom>
          <a:noFill/>
        </p:spPr>
        <p:txBody>
          <a:bodyPr wrap="square" rtlCol="0">
            <a:spAutoFit/>
          </a:bodyPr>
          <a:lstStyle/>
          <a:p>
            <a:r>
              <a:rPr lang="en-US" dirty="0" smtClean="0"/>
              <a:t>VA</a:t>
            </a:r>
            <a:endParaRPr lang="en-US" dirty="0"/>
          </a:p>
        </p:txBody>
      </p:sp>
      <p:sp>
        <p:nvSpPr>
          <p:cNvPr id="42" name="TextBox 41"/>
          <p:cNvSpPr txBox="1"/>
          <p:nvPr/>
        </p:nvSpPr>
        <p:spPr>
          <a:xfrm>
            <a:off x="2620367" y="2840576"/>
            <a:ext cx="519464" cy="369332"/>
          </a:xfrm>
          <a:prstGeom prst="rect">
            <a:avLst/>
          </a:prstGeom>
          <a:noFill/>
        </p:spPr>
        <p:txBody>
          <a:bodyPr wrap="square" rtlCol="0">
            <a:spAutoFit/>
          </a:bodyPr>
          <a:lstStyle/>
          <a:p>
            <a:r>
              <a:rPr lang="en-US" dirty="0" smtClean="0"/>
              <a:t>TN</a:t>
            </a:r>
            <a:endParaRPr lang="en-US" dirty="0"/>
          </a:p>
        </p:txBody>
      </p:sp>
      <p:sp>
        <p:nvSpPr>
          <p:cNvPr id="44" name="TextBox 43"/>
          <p:cNvSpPr txBox="1"/>
          <p:nvPr/>
        </p:nvSpPr>
        <p:spPr>
          <a:xfrm>
            <a:off x="3247067" y="2247667"/>
            <a:ext cx="671884" cy="369332"/>
          </a:xfrm>
          <a:prstGeom prst="rect">
            <a:avLst/>
          </a:prstGeom>
          <a:noFill/>
        </p:spPr>
        <p:txBody>
          <a:bodyPr wrap="square" rtlCol="0">
            <a:spAutoFit/>
          </a:bodyPr>
          <a:lstStyle/>
          <a:p>
            <a:r>
              <a:rPr lang="en-US" dirty="0" smtClean="0"/>
              <a:t>KY</a:t>
            </a:r>
            <a:endParaRPr lang="en-US" dirty="0"/>
          </a:p>
        </p:txBody>
      </p:sp>
    </p:spTree>
    <p:extLst>
      <p:ext uri="{BB962C8B-B14F-4D97-AF65-F5344CB8AC3E}">
        <p14:creationId xmlns:p14="http://schemas.microsoft.com/office/powerpoint/2010/main" val="229276461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2644170"/>
            <a:ext cx="8686800" cy="1569660"/>
          </a:xfrm>
          <a:prstGeom prst="rect">
            <a:avLst/>
          </a:prstGeom>
          <a:noFill/>
        </p:spPr>
        <p:txBody>
          <a:bodyPr wrap="square" rtlCol="0">
            <a:spAutoFit/>
          </a:bodyPr>
          <a:lstStyle/>
          <a:p>
            <a:pPr algn="ctr"/>
            <a:r>
              <a:rPr lang="en-US" sz="9600" dirty="0" smtClean="0">
                <a:ln w="0"/>
                <a:solidFill>
                  <a:schemeClr val="accent6">
                    <a:lumMod val="75000"/>
                  </a:schemeClr>
                </a:solidFill>
                <a:effectLst>
                  <a:outerShdw blurRad="38100" dist="19050" dir="2700000" algn="tl" rotWithShape="0">
                    <a:schemeClr val="dk1">
                      <a:alpha val="40000"/>
                    </a:schemeClr>
                  </a:outerShdw>
                </a:effectLst>
              </a:rPr>
              <a:t>THANK YOU</a:t>
            </a:r>
            <a:endParaRPr lang="en-US" sz="9600" dirty="0">
              <a:solidFill>
                <a:schemeClr val="accent6">
                  <a:lumMod val="75000"/>
                </a:schemeClr>
              </a:solidFill>
            </a:endParaRPr>
          </a:p>
        </p:txBody>
      </p:sp>
    </p:spTree>
    <p:extLst>
      <p:ext uri="{BB962C8B-B14F-4D97-AF65-F5344CB8AC3E}">
        <p14:creationId xmlns:p14="http://schemas.microsoft.com/office/powerpoint/2010/main" val="155929977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6110763" y="1212734"/>
            <a:ext cx="2966976" cy="591870"/>
          </a:xfrm>
          <a:ln w="19050">
            <a:noFill/>
          </a:ln>
        </p:spPr>
        <p:style>
          <a:lnRef idx="2">
            <a:schemeClr val="accent6"/>
          </a:lnRef>
          <a:fillRef idx="1">
            <a:schemeClr val="lt1"/>
          </a:fillRef>
          <a:effectRef idx="0">
            <a:schemeClr val="accent6"/>
          </a:effectRef>
          <a:fontRef idx="minor">
            <a:schemeClr val="dk1"/>
          </a:fontRef>
        </p:style>
        <p:txBody>
          <a:bodyPr>
            <a:normAutofit fontScale="92500"/>
          </a:bodyPr>
          <a:lstStyle/>
          <a:p>
            <a:r>
              <a:rPr lang="en-US" sz="2200" b="1" dirty="0"/>
              <a:t>Daily data 2015-2016</a:t>
            </a:r>
          </a:p>
        </p:txBody>
      </p:sp>
      <p:sp>
        <p:nvSpPr>
          <p:cNvPr id="12" name="Text Placeholder 11"/>
          <p:cNvSpPr>
            <a:spLocks noGrp="1"/>
          </p:cNvSpPr>
          <p:nvPr>
            <p:ph type="body" sz="quarter" idx="14"/>
          </p:nvPr>
        </p:nvSpPr>
        <p:spPr/>
        <p:txBody>
          <a:bodyPr/>
          <a:lstStyle/>
          <a:p>
            <a:r>
              <a:rPr lang="en-US" dirty="0" smtClean="0"/>
              <a:t>Study Period </a:t>
            </a:r>
            <a:endParaRPr lang="en-US" dirty="0"/>
          </a:p>
        </p:txBody>
      </p:sp>
      <p:sp>
        <p:nvSpPr>
          <p:cNvPr id="6" name="Round Diagonal Corner Rectangle 5"/>
          <p:cNvSpPr/>
          <p:nvPr/>
        </p:nvSpPr>
        <p:spPr>
          <a:xfrm>
            <a:off x="7870373" y="2989945"/>
            <a:ext cx="1861457" cy="1647370"/>
          </a:xfrm>
          <a:prstGeom prst="round2DiagRect">
            <a:avLst/>
          </a:prstGeom>
          <a:solidFill>
            <a:srgbClr val="0808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SCAN</a:t>
            </a:r>
          </a:p>
          <a:p>
            <a:pPr algn="ctr"/>
            <a:r>
              <a:rPr lang="en-US" sz="2000" b="1" dirty="0"/>
              <a:t>In Situ Data</a:t>
            </a:r>
          </a:p>
        </p:txBody>
      </p:sp>
      <p:sp>
        <p:nvSpPr>
          <p:cNvPr id="7" name="Snip Diagonal Corner Rectangle 6"/>
          <p:cNvSpPr/>
          <p:nvPr/>
        </p:nvSpPr>
        <p:spPr>
          <a:xfrm>
            <a:off x="2547258" y="3014367"/>
            <a:ext cx="1937657" cy="1598526"/>
          </a:xfrm>
          <a:prstGeom prst="snip2DiagRect">
            <a:avLst/>
          </a:prstGeom>
          <a:solidFill>
            <a:srgbClr val="A980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SMAP</a:t>
            </a:r>
          </a:p>
          <a:p>
            <a:pPr algn="ctr"/>
            <a:r>
              <a:rPr lang="en-US" sz="2000" b="1" dirty="0"/>
              <a:t>Daily Data</a:t>
            </a:r>
          </a:p>
        </p:txBody>
      </p:sp>
      <p:sp>
        <p:nvSpPr>
          <p:cNvPr id="8" name="TextBox 7"/>
          <p:cNvSpPr txBox="1"/>
          <p:nvPr/>
        </p:nvSpPr>
        <p:spPr>
          <a:xfrm>
            <a:off x="2660197" y="5617029"/>
            <a:ext cx="7451271" cy="400110"/>
          </a:xfrm>
          <a:prstGeom prst="rect">
            <a:avLst/>
          </a:prstGeom>
          <a:noFill/>
        </p:spPr>
        <p:txBody>
          <a:bodyPr wrap="square" rtlCol="0">
            <a:spAutoFit/>
          </a:bodyPr>
          <a:lstStyle/>
          <a:p>
            <a:r>
              <a:rPr lang="en-US" sz="2000" b="1" dirty="0">
                <a:solidFill>
                  <a:schemeClr val="tx1">
                    <a:lumMod val="50000"/>
                    <a:lumOff val="50000"/>
                  </a:schemeClr>
                </a:solidFill>
              </a:rPr>
              <a:t>2015-Present 		 1980-2015   	</a:t>
            </a:r>
            <a:r>
              <a:rPr lang="en-US" sz="2000" b="1" dirty="0" smtClean="0">
                <a:solidFill>
                  <a:schemeClr val="tx1">
                    <a:lumMod val="50000"/>
                    <a:lumOff val="50000"/>
                  </a:schemeClr>
                </a:solidFill>
              </a:rPr>
              <a:t>         2006-Present </a:t>
            </a:r>
            <a:endParaRPr lang="en-US" sz="2000" b="1" dirty="0">
              <a:solidFill>
                <a:schemeClr val="tx1">
                  <a:lumMod val="50000"/>
                  <a:lumOff val="50000"/>
                </a:schemeClr>
              </a:solidFill>
            </a:endParaRPr>
          </a:p>
        </p:txBody>
      </p:sp>
      <p:sp>
        <p:nvSpPr>
          <p:cNvPr id="13" name="Rounded Rectangle 12"/>
          <p:cNvSpPr/>
          <p:nvPr/>
        </p:nvSpPr>
        <p:spPr>
          <a:xfrm>
            <a:off x="5563961" y="2658069"/>
            <a:ext cx="1763486" cy="1741714"/>
          </a:xfrm>
          <a:prstGeom prst="roundRect">
            <a:avLst/>
          </a:prstGeom>
          <a:solidFill>
            <a:srgbClr val="426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504089" y="2752413"/>
            <a:ext cx="1763486" cy="1741714"/>
          </a:xfrm>
          <a:prstGeom prst="roundRect">
            <a:avLst/>
          </a:prstGeom>
          <a:solidFill>
            <a:srgbClr val="51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417003" y="2897557"/>
            <a:ext cx="1763486" cy="1741714"/>
          </a:xfrm>
          <a:prstGeom prst="roundRect">
            <a:avLst/>
          </a:prstGeom>
          <a:solidFill>
            <a:srgbClr val="598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329917" y="3040745"/>
            <a:ext cx="1763486" cy="1741714"/>
          </a:xfrm>
          <a:prstGeom prst="roundRect">
            <a:avLst/>
          </a:prstGeom>
          <a:solidFill>
            <a:srgbClr val="5F9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242832" y="3183933"/>
            <a:ext cx="1763486" cy="1741714"/>
          </a:xfrm>
          <a:prstGeom prst="roundRect">
            <a:avLst/>
          </a:prstGeom>
          <a:solidFill>
            <a:srgbClr val="67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181219" y="3327121"/>
            <a:ext cx="1763486" cy="1741714"/>
          </a:xfrm>
          <a:prstGeom prst="round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NLDAS</a:t>
            </a:r>
          </a:p>
          <a:p>
            <a:pPr algn="ctr"/>
            <a:r>
              <a:rPr lang="en-US" sz="2400" b="1" dirty="0"/>
              <a:t>Hourly</a:t>
            </a:r>
          </a:p>
          <a:p>
            <a:pPr algn="ctr"/>
            <a:r>
              <a:rPr lang="en-US" sz="2400" b="1" dirty="0"/>
              <a:t>Data</a:t>
            </a:r>
            <a:endParaRPr lang="en-US" b="1" dirty="0"/>
          </a:p>
        </p:txBody>
      </p:sp>
    </p:spTree>
    <p:extLst>
      <p:ext uri="{BB962C8B-B14F-4D97-AF65-F5344CB8AC3E}">
        <p14:creationId xmlns:p14="http://schemas.microsoft.com/office/powerpoint/2010/main" val="118410066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60" y="1350122"/>
            <a:ext cx="11695814" cy="5092980"/>
          </a:xfrm>
          <a:prstGeom prst="rect">
            <a:avLst/>
          </a:prstGeom>
        </p:spPr>
      </p:pic>
      <p:sp>
        <p:nvSpPr>
          <p:cNvPr id="7" name="Text Placeholder 6"/>
          <p:cNvSpPr>
            <a:spLocks noGrp="1"/>
          </p:cNvSpPr>
          <p:nvPr>
            <p:ph type="body" sz="quarter" idx="11"/>
          </p:nvPr>
        </p:nvSpPr>
        <p:spPr>
          <a:xfrm>
            <a:off x="6035962" y="3438118"/>
            <a:ext cx="5266944" cy="704088"/>
          </a:xfrm>
          <a:solidFill>
            <a:schemeClr val="bg1"/>
          </a:solidFill>
        </p:spPr>
        <p:txBody>
          <a:bodyPr/>
          <a:lstStyle/>
          <a:p>
            <a:pPr algn="ctr"/>
            <a:r>
              <a:rPr lang="en-US" dirty="0" smtClean="0"/>
              <a:t>Creating Reference Layers</a:t>
            </a:r>
            <a:endParaRPr lang="en-US" dirty="0"/>
          </a:p>
        </p:txBody>
      </p:sp>
      <p:sp>
        <p:nvSpPr>
          <p:cNvPr id="8" name="Text Placeholder 7"/>
          <p:cNvSpPr>
            <a:spLocks noGrp="1"/>
          </p:cNvSpPr>
          <p:nvPr>
            <p:ph type="body" sz="quarter" idx="15"/>
          </p:nvPr>
        </p:nvSpPr>
        <p:spPr>
          <a:xfrm>
            <a:off x="792480" y="2117563"/>
            <a:ext cx="4754880" cy="768096"/>
          </a:xfrm>
          <a:solidFill>
            <a:schemeClr val="bg1"/>
          </a:solidFill>
        </p:spPr>
        <p:txBody>
          <a:bodyPr>
            <a:normAutofit fontScale="92500"/>
          </a:bodyPr>
          <a:lstStyle/>
          <a:p>
            <a:r>
              <a:rPr lang="en-US" dirty="0" smtClean="0"/>
              <a:t>Improving LIGHTS</a:t>
            </a:r>
            <a:endParaRPr lang="en-US" dirty="0"/>
          </a:p>
        </p:txBody>
      </p:sp>
      <p:sp>
        <p:nvSpPr>
          <p:cNvPr id="13" name="Rectangle 12"/>
          <p:cNvSpPr/>
          <p:nvPr/>
        </p:nvSpPr>
        <p:spPr>
          <a:xfrm>
            <a:off x="4480023" y="501978"/>
            <a:ext cx="2642070" cy="707886"/>
          </a:xfrm>
          <a:prstGeom prst="rect">
            <a:avLst/>
          </a:prstGeom>
        </p:spPr>
        <p:txBody>
          <a:bodyPr wrap="none">
            <a:spAutoFit/>
          </a:bodyPr>
          <a:lstStyle/>
          <a:p>
            <a:pPr lvl="0"/>
            <a:r>
              <a:rPr lang="en-US" sz="4000" dirty="0" smtClean="0">
                <a:solidFill>
                  <a:prstClr val="white"/>
                </a:solidFill>
                <a:latin typeface="Century Gothic" panose="020B0502020202020204" pitchFamily="34" charset="0"/>
              </a:rPr>
              <a:t>Objective</a:t>
            </a:r>
            <a:endParaRPr lang="en-US" dirty="0">
              <a:solidFill>
                <a:prstClr val="black"/>
              </a:solidFill>
            </a:endParaRPr>
          </a:p>
        </p:txBody>
      </p:sp>
      <p:sp>
        <p:nvSpPr>
          <p:cNvPr id="16" name="Text Placeholder 6"/>
          <p:cNvSpPr txBox="1">
            <a:spLocks/>
          </p:cNvSpPr>
          <p:nvPr/>
        </p:nvSpPr>
        <p:spPr>
          <a:xfrm>
            <a:off x="6035962" y="4696916"/>
            <a:ext cx="5266944" cy="704088"/>
          </a:xfrm>
          <a:prstGeom prst="rect">
            <a:avLst/>
          </a:prstGeom>
          <a:solidFill>
            <a:schemeClr val="bg1"/>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Developing math and computer logic for augmentation of LIGHTS</a:t>
            </a:r>
            <a:endParaRPr lang="en-US" dirty="0"/>
          </a:p>
        </p:txBody>
      </p:sp>
      <p:pic>
        <p:nvPicPr>
          <p:cNvPr id="19" name="Picture 18"/>
          <p:cNvPicPr>
            <a:picLocks noChangeAspect="1"/>
          </p:cNvPicPr>
          <p:nvPr/>
        </p:nvPicPr>
        <p:blipFill>
          <a:blip r:embed="rId4"/>
          <a:stretch>
            <a:fillRect/>
          </a:stretch>
        </p:blipFill>
        <p:spPr>
          <a:xfrm>
            <a:off x="8250137" y="6443102"/>
            <a:ext cx="3865199" cy="362840"/>
          </a:xfrm>
          <a:prstGeom prst="rect">
            <a:avLst/>
          </a:prstGeom>
        </p:spPr>
      </p:pic>
      <p:sp>
        <p:nvSpPr>
          <p:cNvPr id="9" name="Text Placeholder 8"/>
          <p:cNvSpPr>
            <a:spLocks noGrp="1"/>
          </p:cNvSpPr>
          <p:nvPr>
            <p:ph type="body" sz="quarter" idx="16"/>
          </p:nvPr>
        </p:nvSpPr>
        <p:spPr>
          <a:xfrm>
            <a:off x="6035962" y="2117563"/>
            <a:ext cx="5266944" cy="768096"/>
          </a:xfrm>
          <a:solidFill>
            <a:schemeClr val="bg1"/>
          </a:solidFill>
        </p:spPr>
        <p:txBody>
          <a:bodyPr>
            <a:normAutofit/>
          </a:bodyPr>
          <a:lstStyle/>
          <a:p>
            <a:r>
              <a:rPr lang="en-US" dirty="0" smtClean="0"/>
              <a:t>Incorporating soil moisture data in SERCH LIGHTS tool for better utility</a:t>
            </a:r>
            <a:endParaRPr lang="en-US" dirty="0"/>
          </a:p>
        </p:txBody>
      </p:sp>
      <p:sp>
        <p:nvSpPr>
          <p:cNvPr id="12" name="Text Placeholder 11"/>
          <p:cNvSpPr>
            <a:spLocks noGrp="1"/>
          </p:cNvSpPr>
          <p:nvPr>
            <p:ph type="body" sz="quarter" idx="19"/>
          </p:nvPr>
        </p:nvSpPr>
        <p:spPr>
          <a:xfrm>
            <a:off x="6035962" y="2115043"/>
            <a:ext cx="5266944" cy="704088"/>
          </a:xfrm>
          <a:solidFill>
            <a:schemeClr val="bg1"/>
          </a:solidFill>
        </p:spPr>
        <p:txBody>
          <a:bodyPr/>
          <a:lstStyle/>
          <a:p>
            <a:r>
              <a:rPr lang="en-US" dirty="0" smtClean="0"/>
              <a:t>Demonstrating access to SMAP data</a:t>
            </a:r>
            <a:endParaRPr lang="en-US" dirty="0"/>
          </a:p>
        </p:txBody>
      </p:sp>
    </p:spTree>
    <p:extLst>
      <p:ext uri="{BB962C8B-B14F-4D97-AF65-F5344CB8AC3E}">
        <p14:creationId xmlns:p14="http://schemas.microsoft.com/office/powerpoint/2010/main" val="1997073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8">
                                            <p:txEl>
                                              <p:pRg st="0" end="0"/>
                                            </p:txEl>
                                          </p:spTgt>
                                        </p:tgtEl>
                                        <p:attrNameLst>
                                          <p:attrName>ppt_w</p:attrName>
                                        </p:attrNameLst>
                                      </p:cBhvr>
                                      <p:tavLst>
                                        <p:tav tm="0">
                                          <p:val>
                                            <p:strVal val="ppt_w"/>
                                          </p:val>
                                        </p:tav>
                                        <p:tav tm="100000">
                                          <p:val>
                                            <p:fltVal val="0"/>
                                          </p:val>
                                        </p:tav>
                                      </p:tavLst>
                                    </p:anim>
                                    <p:anim calcmode="lin" valueType="num">
                                      <p:cBhvr>
                                        <p:cTn id="7" dur="1000"/>
                                        <p:tgtEl>
                                          <p:spTgt spid="8">
                                            <p:txEl>
                                              <p:pRg st="0" end="0"/>
                                            </p:txEl>
                                          </p:spTgt>
                                        </p:tgtEl>
                                        <p:attrNameLst>
                                          <p:attrName>ppt_h</p:attrName>
                                        </p:attrNameLst>
                                      </p:cBhvr>
                                      <p:tavLst>
                                        <p:tav tm="0">
                                          <p:val>
                                            <p:strVal val="ppt_h"/>
                                          </p:val>
                                        </p:tav>
                                        <p:tav tm="100000">
                                          <p:val>
                                            <p:fltVal val="0"/>
                                          </p:val>
                                        </p:tav>
                                      </p:tavLst>
                                    </p:anim>
                                    <p:anim calcmode="lin" valueType="num">
                                      <p:cBhvr>
                                        <p:cTn id="8" dur="1000"/>
                                        <p:tgtEl>
                                          <p:spTgt spid="8">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0" end="0"/>
                                            </p:txEl>
                                          </p:spTgt>
                                        </p:tgtEl>
                                      </p:cBhvr>
                                    </p:animEffect>
                                    <p:set>
                                      <p:cBhvr>
                                        <p:cTn id="10" dur="1" fill="hold">
                                          <p:stCondLst>
                                            <p:cond delay="999"/>
                                          </p:stCondLst>
                                        </p:cTn>
                                        <p:tgtEl>
                                          <p:spTgt spid="8">
                                            <p:txEl>
                                              <p:pRg st="0" end="0"/>
                                            </p:txEl>
                                          </p:spTgt>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bg/>
                                          </p:spTgt>
                                        </p:tgtEl>
                                        <p:attrNameLst>
                                          <p:attrName>ppt_w</p:attrName>
                                        </p:attrNameLst>
                                      </p:cBhvr>
                                      <p:tavLst>
                                        <p:tav tm="0">
                                          <p:val>
                                            <p:strVal val="ppt_w"/>
                                          </p:val>
                                        </p:tav>
                                        <p:tav tm="100000">
                                          <p:val>
                                            <p:fltVal val="0"/>
                                          </p:val>
                                        </p:tav>
                                      </p:tavLst>
                                    </p:anim>
                                    <p:anim calcmode="lin" valueType="num">
                                      <p:cBhvr>
                                        <p:cTn id="13" dur="1000"/>
                                        <p:tgtEl>
                                          <p:spTgt spid="8">
                                            <p:bg/>
                                          </p:spTgt>
                                        </p:tgtEl>
                                        <p:attrNameLst>
                                          <p:attrName>ppt_h</p:attrName>
                                        </p:attrNameLst>
                                      </p:cBhvr>
                                      <p:tavLst>
                                        <p:tav tm="0">
                                          <p:val>
                                            <p:strVal val="ppt_h"/>
                                          </p:val>
                                        </p:tav>
                                        <p:tav tm="100000">
                                          <p:val>
                                            <p:fltVal val="0"/>
                                          </p:val>
                                        </p:tav>
                                      </p:tavLst>
                                    </p:anim>
                                    <p:anim calcmode="lin" valueType="num">
                                      <p:cBhvr>
                                        <p:cTn id="14" dur="1000"/>
                                        <p:tgtEl>
                                          <p:spTgt spid="8">
                                            <p:bg/>
                                          </p:spTgt>
                                        </p:tgtEl>
                                        <p:attrNameLst>
                                          <p:attrName>style.rotation</p:attrName>
                                        </p:attrNameLst>
                                      </p:cBhvr>
                                      <p:tavLst>
                                        <p:tav tm="0">
                                          <p:val>
                                            <p:fltVal val="0"/>
                                          </p:val>
                                        </p:tav>
                                        <p:tav tm="100000">
                                          <p:val>
                                            <p:fltVal val="90"/>
                                          </p:val>
                                        </p:tav>
                                      </p:tavLst>
                                    </p:anim>
                                    <p:animEffect transition="out" filter="fade">
                                      <p:cBhvr>
                                        <p:cTn id="15" dur="1000"/>
                                        <p:tgtEl>
                                          <p:spTgt spid="8">
                                            <p:bg/>
                                          </p:spTgt>
                                        </p:tgtEl>
                                      </p:cBhvr>
                                    </p:animEffect>
                                    <p:set>
                                      <p:cBhvr>
                                        <p:cTn id="16" dur="1" fill="hold">
                                          <p:stCondLst>
                                            <p:cond delay="999"/>
                                          </p:stCondLst>
                                        </p:cTn>
                                        <p:tgtEl>
                                          <p:spTgt spid="8">
                                            <p:bg/>
                                          </p:spTgt>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xEl>
                                              <p:pRg st="0" end="0"/>
                                            </p:txEl>
                                          </p:spTgt>
                                        </p:tgtEl>
                                        <p:attrNameLst>
                                          <p:attrName>ppt_w</p:attrName>
                                        </p:attrNameLst>
                                      </p:cBhvr>
                                      <p:tavLst>
                                        <p:tav tm="0">
                                          <p:val>
                                            <p:strVal val="ppt_w"/>
                                          </p:val>
                                        </p:tav>
                                        <p:tav tm="100000">
                                          <p:val>
                                            <p:fltVal val="0"/>
                                          </p:val>
                                        </p:tav>
                                      </p:tavLst>
                                    </p:anim>
                                    <p:anim calcmode="lin" valueType="num">
                                      <p:cBhvr>
                                        <p:cTn id="19" dur="1000"/>
                                        <p:tgtEl>
                                          <p:spTgt spid="9">
                                            <p:txEl>
                                              <p:pRg st="0" end="0"/>
                                            </p:txEl>
                                          </p:spTgt>
                                        </p:tgtEl>
                                        <p:attrNameLst>
                                          <p:attrName>ppt_h</p:attrName>
                                        </p:attrNameLst>
                                      </p:cBhvr>
                                      <p:tavLst>
                                        <p:tav tm="0">
                                          <p:val>
                                            <p:strVal val="ppt_h"/>
                                          </p:val>
                                        </p:tav>
                                        <p:tav tm="100000">
                                          <p:val>
                                            <p:fltVal val="0"/>
                                          </p:val>
                                        </p:tav>
                                      </p:tavLst>
                                    </p:anim>
                                    <p:anim calcmode="lin" valueType="num">
                                      <p:cBhvr>
                                        <p:cTn id="20" dur="1000"/>
                                        <p:tgtEl>
                                          <p:spTgt spid="9">
                                            <p:txEl>
                                              <p:pRg st="0" end="0"/>
                                            </p:txEl>
                                          </p:spTgt>
                                        </p:tgtEl>
                                        <p:attrNameLst>
                                          <p:attrName>style.rotation</p:attrName>
                                        </p:attrNameLst>
                                      </p:cBhvr>
                                      <p:tavLst>
                                        <p:tav tm="0">
                                          <p:val>
                                            <p:fltVal val="0"/>
                                          </p:val>
                                        </p:tav>
                                        <p:tav tm="100000">
                                          <p:val>
                                            <p:fltVal val="90"/>
                                          </p:val>
                                        </p:tav>
                                      </p:tavLst>
                                    </p:anim>
                                    <p:animEffect transition="out" filter="fade">
                                      <p:cBhvr>
                                        <p:cTn id="21" dur="1000"/>
                                        <p:tgtEl>
                                          <p:spTgt spid="9">
                                            <p:txEl>
                                              <p:pRg st="0" end="0"/>
                                            </p:txEl>
                                          </p:spTgt>
                                        </p:tgtEl>
                                      </p:cBhvr>
                                    </p:animEffect>
                                    <p:set>
                                      <p:cBhvr>
                                        <p:cTn id="22" dur="1" fill="hold">
                                          <p:stCondLst>
                                            <p:cond delay="999"/>
                                          </p:stCondLst>
                                        </p:cTn>
                                        <p:tgtEl>
                                          <p:spTgt spid="9">
                                            <p:txEl>
                                              <p:pRg st="0" end="0"/>
                                            </p:txEl>
                                          </p:spTgt>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9">
                                            <p:bg/>
                                          </p:spTgt>
                                        </p:tgtEl>
                                        <p:attrNameLst>
                                          <p:attrName>ppt_w</p:attrName>
                                        </p:attrNameLst>
                                      </p:cBhvr>
                                      <p:tavLst>
                                        <p:tav tm="0">
                                          <p:val>
                                            <p:strVal val="ppt_w"/>
                                          </p:val>
                                        </p:tav>
                                        <p:tav tm="100000">
                                          <p:val>
                                            <p:fltVal val="0"/>
                                          </p:val>
                                        </p:tav>
                                      </p:tavLst>
                                    </p:anim>
                                    <p:anim calcmode="lin" valueType="num">
                                      <p:cBhvr>
                                        <p:cTn id="25" dur="1000"/>
                                        <p:tgtEl>
                                          <p:spTgt spid="9">
                                            <p:bg/>
                                          </p:spTgt>
                                        </p:tgtEl>
                                        <p:attrNameLst>
                                          <p:attrName>ppt_h</p:attrName>
                                        </p:attrNameLst>
                                      </p:cBhvr>
                                      <p:tavLst>
                                        <p:tav tm="0">
                                          <p:val>
                                            <p:strVal val="ppt_h"/>
                                          </p:val>
                                        </p:tav>
                                        <p:tav tm="100000">
                                          <p:val>
                                            <p:fltVal val="0"/>
                                          </p:val>
                                        </p:tav>
                                      </p:tavLst>
                                    </p:anim>
                                    <p:anim calcmode="lin" valueType="num">
                                      <p:cBhvr>
                                        <p:cTn id="26" dur="1000"/>
                                        <p:tgtEl>
                                          <p:spTgt spid="9">
                                            <p:bg/>
                                          </p:spTgt>
                                        </p:tgtEl>
                                        <p:attrNameLst>
                                          <p:attrName>style.rotation</p:attrName>
                                        </p:attrNameLst>
                                      </p:cBhvr>
                                      <p:tavLst>
                                        <p:tav tm="0">
                                          <p:val>
                                            <p:fltVal val="0"/>
                                          </p:val>
                                        </p:tav>
                                        <p:tav tm="100000">
                                          <p:val>
                                            <p:fltVal val="90"/>
                                          </p:val>
                                        </p:tav>
                                      </p:tavLst>
                                    </p:anim>
                                    <p:animEffect transition="out" filter="fade">
                                      <p:cBhvr>
                                        <p:cTn id="27" dur="1000"/>
                                        <p:tgtEl>
                                          <p:spTgt spid="9">
                                            <p:bg/>
                                          </p:spTgt>
                                        </p:tgtEl>
                                      </p:cBhvr>
                                    </p:animEffect>
                                    <p:set>
                                      <p:cBhvr>
                                        <p:cTn id="28" dur="1" fill="hold">
                                          <p:stCondLst>
                                            <p:cond delay="999"/>
                                          </p:stCondLst>
                                        </p:cTn>
                                        <p:tgtEl>
                                          <p:spTgt spid="9">
                                            <p:bg/>
                                          </p:spTgt>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allAtOnce" animBg="1"/>
      <p:bldP spid="16" grpId="0" animBg="1"/>
      <p:bldP spid="9" grpId="0" uiExpand="1" build="allAtOnce"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6748272" y="2455101"/>
            <a:ext cx="4791456" cy="3797363"/>
          </a:xfrm>
        </p:spPr>
        <p:txBody>
          <a:bodyPr/>
          <a:lstStyle/>
          <a:p>
            <a:endParaRPr lang="en-US" dirty="0"/>
          </a:p>
          <a:p>
            <a:pPr marL="342900" indent="-342900">
              <a:spcBef>
                <a:spcPts val="200"/>
              </a:spcBef>
              <a:buClr>
                <a:srgbClr val="7DB862"/>
              </a:buClr>
              <a:buFont typeface="Webdings" panose="05030102010509060703" pitchFamily="18" charset="2"/>
              <a:buChar char="4"/>
            </a:pPr>
            <a:r>
              <a:rPr lang="en-US" dirty="0" smtClean="0"/>
              <a:t>Regional </a:t>
            </a:r>
            <a:r>
              <a:rPr lang="en-US" b="1" dirty="0"/>
              <a:t>climate variability </a:t>
            </a:r>
            <a:r>
              <a:rPr lang="en-US" dirty="0"/>
              <a:t>impacts on </a:t>
            </a:r>
            <a:r>
              <a:rPr lang="en-US" b="1" dirty="0"/>
              <a:t>agricultural</a:t>
            </a:r>
            <a:r>
              <a:rPr lang="en-US" dirty="0"/>
              <a:t> and </a:t>
            </a:r>
            <a:r>
              <a:rPr lang="en-US" b="1" dirty="0"/>
              <a:t>forestry</a:t>
            </a:r>
            <a:r>
              <a:rPr lang="en-US" dirty="0"/>
              <a:t> </a:t>
            </a:r>
            <a:r>
              <a:rPr lang="en-US" dirty="0" smtClean="0"/>
              <a:t>sector</a:t>
            </a:r>
          </a:p>
          <a:p>
            <a:pPr marL="342900" indent="-342900">
              <a:spcBef>
                <a:spcPts val="200"/>
              </a:spcBef>
              <a:buClr>
                <a:srgbClr val="7DB862"/>
              </a:buClr>
              <a:buFont typeface="Webdings" panose="05030102010509060703" pitchFamily="18" charset="2"/>
              <a:buChar char="4"/>
            </a:pPr>
            <a:endParaRPr lang="en-US" dirty="0"/>
          </a:p>
          <a:p>
            <a:pPr marL="342900" indent="-342900">
              <a:spcBef>
                <a:spcPts val="200"/>
              </a:spcBef>
              <a:buClr>
                <a:srgbClr val="7DB862"/>
              </a:buClr>
              <a:buFont typeface="Webdings" panose="05030102010509060703" pitchFamily="18" charset="2"/>
              <a:buChar char="4"/>
            </a:pPr>
            <a:r>
              <a:rPr lang="en-US" dirty="0" smtClean="0"/>
              <a:t>Drought </a:t>
            </a:r>
            <a:r>
              <a:rPr lang="en-US" dirty="0"/>
              <a:t>impacts on </a:t>
            </a:r>
            <a:r>
              <a:rPr lang="en-US" b="1" dirty="0" smtClean="0"/>
              <a:t>managing </a:t>
            </a:r>
            <a:r>
              <a:rPr lang="en-US" b="1" dirty="0"/>
              <a:t>water </a:t>
            </a:r>
            <a:r>
              <a:rPr lang="en-US" b="1" dirty="0" smtClean="0"/>
              <a:t>resources </a:t>
            </a:r>
            <a:r>
              <a:rPr lang="en-US" dirty="0" smtClean="0"/>
              <a:t>in </a:t>
            </a:r>
            <a:r>
              <a:rPr lang="en-US" dirty="0" smtClean="0"/>
              <a:t>agriculture and forestry</a:t>
            </a:r>
          </a:p>
          <a:p>
            <a:pPr marL="342900" indent="-342900">
              <a:spcBef>
                <a:spcPts val="200"/>
              </a:spcBef>
              <a:buClr>
                <a:srgbClr val="7DB862"/>
              </a:buClr>
              <a:buFont typeface="Webdings" panose="05030102010509060703" pitchFamily="18" charset="2"/>
              <a:buChar char="4"/>
            </a:pPr>
            <a:endParaRPr lang="en-US" dirty="0" smtClean="0"/>
          </a:p>
          <a:p>
            <a:pPr marL="342900" indent="-342900">
              <a:spcBef>
                <a:spcPts val="200"/>
              </a:spcBef>
              <a:buClr>
                <a:srgbClr val="7DB862"/>
              </a:buClr>
              <a:buFont typeface="Webdings" panose="05030102010509060703" pitchFamily="18" charset="2"/>
              <a:buChar char="4"/>
            </a:pPr>
            <a:r>
              <a:rPr lang="en-US" dirty="0" smtClean="0"/>
              <a:t>LIGHTS </a:t>
            </a:r>
            <a:r>
              <a:rPr lang="en-US" dirty="0" smtClean="0"/>
              <a:t>tool lacks </a:t>
            </a:r>
            <a:r>
              <a:rPr lang="en-US" b="1" dirty="0"/>
              <a:t>soil moisture </a:t>
            </a:r>
            <a:r>
              <a:rPr lang="en-US" dirty="0" smtClean="0"/>
              <a:t>data</a:t>
            </a:r>
            <a:endParaRPr lang="en-US" dirty="0"/>
          </a:p>
          <a:p>
            <a:endParaRPr lang="en-US" dirty="0"/>
          </a:p>
        </p:txBody>
      </p:sp>
      <p:sp>
        <p:nvSpPr>
          <p:cNvPr id="10" name="Text Placeholder 9"/>
          <p:cNvSpPr>
            <a:spLocks noGrp="1"/>
          </p:cNvSpPr>
          <p:nvPr>
            <p:ph type="body" sz="quarter" idx="13"/>
          </p:nvPr>
        </p:nvSpPr>
        <p:spPr>
          <a:xfrm>
            <a:off x="3140779" y="6484411"/>
            <a:ext cx="2657856" cy="274320"/>
          </a:xfrm>
        </p:spPr>
        <p:txBody>
          <a:bodyPr/>
          <a:lstStyle/>
          <a:p>
            <a:r>
              <a:rPr lang="en-US" dirty="0" smtClean="0"/>
              <a:t>Image Credit: USDA</a:t>
            </a:r>
            <a:endParaRPr lang="en-US" dirty="0"/>
          </a:p>
        </p:txBody>
      </p:sp>
      <p:sp>
        <p:nvSpPr>
          <p:cNvPr id="13" name="Rectangle 12"/>
          <p:cNvSpPr/>
          <p:nvPr/>
        </p:nvSpPr>
        <p:spPr>
          <a:xfrm>
            <a:off x="3367398" y="405419"/>
            <a:ext cx="5615640" cy="707886"/>
          </a:xfrm>
          <a:prstGeom prst="rect">
            <a:avLst/>
          </a:prstGeom>
        </p:spPr>
        <p:txBody>
          <a:bodyPr wrap="none">
            <a:spAutoFit/>
          </a:bodyPr>
          <a:lstStyle/>
          <a:p>
            <a:pPr lvl="0" algn="ctr"/>
            <a:r>
              <a:rPr lang="en-US" sz="4000" dirty="0">
                <a:solidFill>
                  <a:prstClr val="white"/>
                </a:solidFill>
                <a:latin typeface="Century Gothic" panose="020B0502020202020204" pitchFamily="34" charset="0"/>
              </a:rPr>
              <a:t>Community Concerns</a:t>
            </a:r>
            <a:endParaRPr lang="en-US" dirty="0">
              <a:solidFill>
                <a:prstClr val="black"/>
              </a:solidFill>
            </a:endParaRPr>
          </a:p>
        </p:txBody>
      </p:sp>
      <p:pic>
        <p:nvPicPr>
          <p:cNvPr id="26" name="Picture Placeholder 2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6598" b="16598"/>
          <a:stretch>
            <a:fillRect/>
          </a:stretch>
        </p:blipFill>
        <p:spPr>
          <a:xfrm>
            <a:off x="440203" y="1366989"/>
            <a:ext cx="5737573" cy="5117421"/>
          </a:xfrm>
          <a:prstGeom prst="rect">
            <a:avLst/>
          </a:prstGeom>
          <a:ln>
            <a:noFill/>
          </a:ln>
          <a:effectLst>
            <a:softEdge rad="112500"/>
          </a:effectLst>
        </p:spPr>
      </p:pic>
    </p:spTree>
    <p:extLst>
      <p:ext uri="{BB962C8B-B14F-4D97-AF65-F5344CB8AC3E}">
        <p14:creationId xmlns:p14="http://schemas.microsoft.com/office/powerpoint/2010/main" val="144676167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graphicFrame>
        <p:nvGraphicFramePr>
          <p:cNvPr id="6" name="Picture Placeholder 5"/>
          <p:cNvGraphicFramePr>
            <a:graphicFrameLocks noGrp="1"/>
          </p:cNvGraphicFramePr>
          <p:nvPr>
            <p:ph type="pic" sz="quarter" idx="12"/>
            <p:extLst>
              <p:ext uri="{D42A27DB-BD31-4B8C-83A1-F6EECF244321}">
                <p14:modId xmlns:p14="http://schemas.microsoft.com/office/powerpoint/2010/main" val="505722729"/>
              </p:ext>
            </p:extLst>
          </p:nvPr>
        </p:nvGraphicFramePr>
        <p:xfrm>
          <a:off x="4120896" y="1680210"/>
          <a:ext cx="7900417" cy="4594860"/>
        </p:xfrm>
        <a:graphic>
          <a:graphicData uri="http://schemas.openxmlformats.org/drawingml/2006/table">
            <a:tbl>
              <a:tblPr firstRow="1" firstCol="1" bandRow="1">
                <a:tableStyleId>{93296810-A885-4BE3-A3E7-6D5BEEA58F35}</a:tableStyleId>
              </a:tblPr>
              <a:tblGrid>
                <a:gridCol w="1846479"/>
                <a:gridCol w="1744034"/>
                <a:gridCol w="4309904"/>
              </a:tblGrid>
              <a:tr h="1216511">
                <a:tc>
                  <a:txBody>
                    <a:bodyPr/>
                    <a:lstStyle/>
                    <a:p>
                      <a:pPr marL="0" marR="0" algn="ctr">
                        <a:spcBef>
                          <a:spcPts val="0"/>
                        </a:spcBef>
                        <a:spcAft>
                          <a:spcPts val="0"/>
                        </a:spcAft>
                      </a:pPr>
                      <a:r>
                        <a:rPr lang="en-US" sz="2000" dirty="0">
                          <a:effectLst/>
                        </a:rPr>
                        <a:t>Platform &amp; Sensor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smtClean="0">
                          <a:effectLst/>
                        </a:rPr>
                        <a:t>Parameter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a:effectLst/>
                        </a:rPr>
                        <a:t>Use</a:t>
                      </a:r>
                      <a:endParaRPr lang="en-US" sz="2000" dirty="0">
                        <a:effectLst/>
                        <a:latin typeface="Century Gothic"/>
                        <a:ea typeface="Century Gothic"/>
                        <a:cs typeface="Times New Roman"/>
                      </a:endParaRPr>
                    </a:p>
                  </a:txBody>
                  <a:tcPr marL="68580" marR="68580" marT="0" marB="0" anchor="ctr">
                    <a:solidFill>
                      <a:srgbClr val="7DB862"/>
                    </a:solidFill>
                  </a:tcPr>
                </a:tc>
              </a:tr>
              <a:tr h="3378349">
                <a:tc>
                  <a:txBody>
                    <a:bodyPr/>
                    <a:lstStyle/>
                    <a:p>
                      <a:pPr marL="0" marR="0" algn="ctr">
                        <a:spcBef>
                          <a:spcPts val="0"/>
                        </a:spcBef>
                        <a:spcAft>
                          <a:spcPts val="0"/>
                        </a:spcAft>
                      </a:pPr>
                      <a:r>
                        <a:rPr lang="en-US" sz="2000" dirty="0" smtClean="0">
                          <a:effectLst/>
                        </a:rPr>
                        <a:t>Soil Moisture Active Passive</a:t>
                      </a:r>
                      <a:r>
                        <a:rPr lang="en-US" sz="2000" baseline="0" dirty="0" smtClean="0">
                          <a:effectLst/>
                        </a:rPr>
                        <a:t> (</a:t>
                      </a:r>
                      <a:r>
                        <a:rPr lang="en-US" sz="2000" dirty="0" smtClean="0">
                          <a:effectLst/>
                        </a:rPr>
                        <a:t>SMAP),</a:t>
                      </a:r>
                    </a:p>
                    <a:p>
                      <a:pPr marL="0" marR="0" algn="ctr">
                        <a:spcBef>
                          <a:spcPts val="0"/>
                        </a:spcBef>
                        <a:spcAft>
                          <a:spcPts val="0"/>
                        </a:spcAft>
                      </a:pPr>
                      <a:r>
                        <a:rPr lang="en-US" sz="2000" dirty="0" smtClean="0">
                          <a:effectLst/>
                          <a:latin typeface="Century Gothic"/>
                          <a:ea typeface="Century Gothic"/>
                          <a:cs typeface="Times New Roman"/>
                        </a:rPr>
                        <a:t>Passive Radiometer </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spcBef>
                          <a:spcPts val="0"/>
                        </a:spcBef>
                        <a:spcAft>
                          <a:spcPts val="0"/>
                        </a:spcAft>
                      </a:pPr>
                      <a:r>
                        <a:rPr lang="en-US" sz="2000" dirty="0">
                          <a:effectLst/>
                        </a:rPr>
                        <a:t>Soil </a:t>
                      </a:r>
                      <a:r>
                        <a:rPr lang="en-US" sz="2000" dirty="0" smtClean="0">
                          <a:effectLst/>
                        </a:rPr>
                        <a:t>Moisture, Level-3, 36km Resolution</a:t>
                      </a:r>
                      <a:endParaRPr lang="en-US" sz="2000" dirty="0">
                        <a:effectLst/>
                        <a:latin typeface="Century Gothic"/>
                        <a:ea typeface="Century Gothic"/>
                        <a:cs typeface="Times New Roman"/>
                      </a:endParaRPr>
                    </a:p>
                  </a:txBody>
                  <a:tcPr marL="68580" marR="68580" marT="0" marB="0" anchor="ctr"/>
                </a:tc>
                <a:tc>
                  <a:txBody>
                    <a:bodyPr/>
                    <a:lstStyle/>
                    <a:p>
                      <a:pPr marL="0" marR="0">
                        <a:spcBef>
                          <a:spcPts val="0"/>
                        </a:spcBef>
                        <a:spcAft>
                          <a:spcPts val="0"/>
                        </a:spcAft>
                      </a:pPr>
                      <a:r>
                        <a:rPr lang="en-US" sz="2000" dirty="0">
                          <a:effectLst/>
                        </a:rPr>
                        <a:t>Soil moisture data </a:t>
                      </a:r>
                      <a:r>
                        <a:rPr lang="en-US" sz="2000" dirty="0" smtClean="0">
                          <a:effectLst/>
                        </a:rPr>
                        <a:t>will be incorporated </a:t>
                      </a:r>
                      <a:r>
                        <a:rPr lang="en-US" sz="2000" dirty="0">
                          <a:effectLst/>
                        </a:rPr>
                        <a:t>into the SERCH LIGHTS tool to increase the relevance of the tool for water management purposes and better drought </a:t>
                      </a:r>
                      <a:r>
                        <a:rPr lang="en-US" sz="2000" dirty="0" smtClean="0">
                          <a:effectLst/>
                        </a:rPr>
                        <a:t>prediction</a:t>
                      </a:r>
                      <a:endParaRPr lang="en-US" sz="2000" dirty="0">
                        <a:effectLst/>
                        <a:latin typeface="Century Gothic"/>
                        <a:ea typeface="Century Gothic"/>
                        <a:cs typeface="Times New Roman"/>
                      </a:endParaRPr>
                    </a:p>
                  </a:txBody>
                  <a:tcPr marL="68580" marR="68580" marT="0" marB="0" anchor="ctr"/>
                </a:tc>
              </a:tr>
            </a:tbl>
          </a:graphicData>
        </a:graphic>
      </p:graphicFrame>
      <p:sp>
        <p:nvSpPr>
          <p:cNvPr id="4" name="Text Placeholder 3"/>
          <p:cNvSpPr>
            <a:spLocks noGrp="1"/>
          </p:cNvSpPr>
          <p:nvPr>
            <p:ph type="body" sz="quarter" idx="13"/>
          </p:nvPr>
        </p:nvSpPr>
        <p:spPr>
          <a:xfrm>
            <a:off x="1237805" y="6279134"/>
            <a:ext cx="1969516" cy="329946"/>
          </a:xfrm>
        </p:spPr>
        <p:txBody>
          <a:bodyPr>
            <a:noAutofit/>
          </a:bodyPr>
          <a:lstStyle/>
          <a:p>
            <a:r>
              <a:rPr lang="en-US" dirty="0" smtClean="0"/>
              <a:t>Image Credit: NASA</a:t>
            </a:r>
            <a:endParaRPr lang="en-US" dirty="0"/>
          </a:p>
        </p:txBody>
      </p:sp>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NASA </a:t>
            </a:r>
            <a:r>
              <a:rPr lang="en-US" sz="4000" dirty="0" smtClean="0">
                <a:solidFill>
                  <a:prstClr val="white"/>
                </a:solidFill>
              </a:rPr>
              <a:t>Satellites/Sensors </a:t>
            </a:r>
            <a:r>
              <a:rPr lang="en-US" sz="4000" dirty="0">
                <a:solidFill>
                  <a:prstClr val="white"/>
                </a:solidFill>
              </a:rPr>
              <a:t>U</a:t>
            </a:r>
            <a:r>
              <a:rPr lang="en-US" sz="4000" dirty="0" smtClean="0">
                <a:solidFill>
                  <a:prstClr val="white"/>
                </a:solidFill>
              </a:rPr>
              <a:t>sed</a:t>
            </a:r>
            <a:endParaRPr lang="en-US" sz="4000" dirty="0">
              <a:solidFill>
                <a:prstClr val="white"/>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29" y="1657604"/>
            <a:ext cx="3796667" cy="45948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69948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graphicFrame>
        <p:nvGraphicFramePr>
          <p:cNvPr id="6" name="Picture Placeholder 5"/>
          <p:cNvGraphicFramePr>
            <a:graphicFrameLocks noGrp="1"/>
          </p:cNvGraphicFramePr>
          <p:nvPr>
            <p:ph type="pic" sz="quarter" idx="12"/>
            <p:extLst>
              <p:ext uri="{D42A27DB-BD31-4B8C-83A1-F6EECF244321}">
                <p14:modId xmlns:p14="http://schemas.microsoft.com/office/powerpoint/2010/main" val="3200921921"/>
              </p:ext>
            </p:extLst>
          </p:nvPr>
        </p:nvGraphicFramePr>
        <p:xfrm>
          <a:off x="3767327" y="1680210"/>
          <a:ext cx="7824598" cy="4594860"/>
        </p:xfrm>
        <a:graphic>
          <a:graphicData uri="http://schemas.openxmlformats.org/drawingml/2006/table">
            <a:tbl>
              <a:tblPr firstRow="1" firstCol="1" bandRow="1">
                <a:tableStyleId>{93296810-A885-4BE3-A3E7-6D5BEEA58F35}</a:tableStyleId>
              </a:tblPr>
              <a:tblGrid>
                <a:gridCol w="1828760"/>
                <a:gridCol w="1727295"/>
                <a:gridCol w="4268543"/>
              </a:tblGrid>
              <a:tr h="1000786">
                <a:tc>
                  <a:txBody>
                    <a:bodyPr/>
                    <a:lstStyle/>
                    <a:p>
                      <a:pPr marL="0" marR="0" algn="ctr">
                        <a:spcBef>
                          <a:spcPts val="0"/>
                        </a:spcBef>
                        <a:spcAft>
                          <a:spcPts val="0"/>
                        </a:spcAft>
                      </a:pPr>
                      <a:r>
                        <a:rPr lang="en-US" sz="2000" dirty="0" smtClean="0">
                          <a:effectLst/>
                          <a:latin typeface="Century Gothic"/>
                          <a:ea typeface="Century Gothic"/>
                          <a:cs typeface="Times New Roman"/>
                        </a:rPr>
                        <a:t>Data</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smtClean="0">
                          <a:effectLst/>
                        </a:rPr>
                        <a:t>Parameter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a:effectLst/>
                        </a:rPr>
                        <a:t>Use</a:t>
                      </a:r>
                      <a:endParaRPr lang="en-US" sz="2000" dirty="0">
                        <a:effectLst/>
                        <a:latin typeface="Century Gothic"/>
                        <a:ea typeface="Century Gothic"/>
                        <a:cs typeface="Times New Roman"/>
                      </a:endParaRPr>
                    </a:p>
                  </a:txBody>
                  <a:tcPr marL="68580" marR="68580" marT="0" marB="0" anchor="ctr">
                    <a:solidFill>
                      <a:srgbClr val="7DB862"/>
                    </a:solidFill>
                  </a:tcPr>
                </a:tc>
              </a:tr>
              <a:tr h="3594074">
                <a:tc>
                  <a:txBody>
                    <a:bodyPr/>
                    <a:lstStyle/>
                    <a:p>
                      <a:pPr marL="0" marR="0" algn="ctr">
                        <a:spcBef>
                          <a:spcPts val="0"/>
                        </a:spcBef>
                        <a:spcAft>
                          <a:spcPts val="0"/>
                        </a:spcAft>
                      </a:pPr>
                      <a:r>
                        <a:rPr lang="en-US" sz="2000" dirty="0" smtClean="0">
                          <a:effectLst/>
                        </a:rPr>
                        <a:t>NASA North American Land Data Assimilation System (NLDAS) </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spcBef>
                          <a:spcPts val="0"/>
                        </a:spcBef>
                        <a:spcAft>
                          <a:spcPts val="0"/>
                        </a:spcAft>
                      </a:pPr>
                      <a:r>
                        <a:rPr lang="en-US" sz="2000" dirty="0" smtClean="0">
                          <a:effectLst/>
                        </a:rPr>
                        <a:t>Soil moisture </a:t>
                      </a:r>
                      <a:endParaRPr lang="en-US" sz="2000" dirty="0">
                        <a:effectLst/>
                        <a:latin typeface="Century Gothic"/>
                        <a:ea typeface="Century Gothic"/>
                        <a:cs typeface="Times New Roman"/>
                      </a:endParaRPr>
                    </a:p>
                  </a:txBody>
                  <a:tcPr marL="68580" marR="68580" marT="0" marB="0" anchor="ctr"/>
                </a:tc>
                <a:tc>
                  <a:txBody>
                    <a:bodyPr/>
                    <a:lstStyle/>
                    <a:p>
                      <a:pPr marL="0" marR="0">
                        <a:spcBef>
                          <a:spcPts val="0"/>
                        </a:spcBef>
                        <a:spcAft>
                          <a:spcPts val="0"/>
                        </a:spcAft>
                      </a:pPr>
                      <a:r>
                        <a:rPr lang="en-US" sz="2000" dirty="0" smtClean="0">
                          <a:effectLst/>
                        </a:rPr>
                        <a:t>Soil moisture data will</a:t>
                      </a:r>
                      <a:r>
                        <a:rPr lang="en-US" sz="2000" baseline="0" dirty="0" smtClean="0">
                          <a:effectLst/>
                        </a:rPr>
                        <a:t> be </a:t>
                      </a:r>
                      <a:r>
                        <a:rPr lang="en-US" sz="2000" dirty="0" smtClean="0">
                          <a:effectLst/>
                        </a:rPr>
                        <a:t>incorporated into the SERCH LIGHTS tool to increase the relevance of the tool for water management purposes and better drought </a:t>
                      </a:r>
                      <a:r>
                        <a:rPr lang="en-US" sz="2000" dirty="0" smtClean="0">
                          <a:effectLst/>
                        </a:rPr>
                        <a:t>prediction</a:t>
                      </a:r>
                      <a:endParaRPr lang="en-US" sz="2000" dirty="0">
                        <a:effectLst/>
                        <a:latin typeface="Century Gothic"/>
                        <a:ea typeface="Century Gothic"/>
                        <a:cs typeface="Times New Roman"/>
                      </a:endParaRPr>
                    </a:p>
                  </a:txBody>
                  <a:tcPr marL="68580" marR="68580" marT="0" marB="0" anchor="ctr"/>
                </a:tc>
              </a:tr>
            </a:tbl>
          </a:graphicData>
        </a:graphic>
      </p:graphicFrame>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prstClr val="white"/>
                </a:solidFill>
              </a:rPr>
              <a:t>Ancillary Data used </a:t>
            </a:r>
            <a:endParaRPr lang="en-US" sz="4000" dirty="0">
              <a:solidFill>
                <a:prstClr val="white"/>
              </a:solidFill>
            </a:endParaRPr>
          </a:p>
        </p:txBody>
      </p:sp>
      <p:pic>
        <p:nvPicPr>
          <p:cNvPr id="3074" name="Picture 2" descr="NLDA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30" y="2251710"/>
            <a:ext cx="2597092" cy="285680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p:nvSpPr>
        <p:spPr>
          <a:xfrm>
            <a:off x="876300" y="6061774"/>
            <a:ext cx="1924812" cy="29184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Image Credit: GSFC</a:t>
            </a:r>
          </a:p>
        </p:txBody>
      </p:sp>
    </p:spTree>
    <p:extLst>
      <p:ext uri="{BB962C8B-B14F-4D97-AF65-F5344CB8AC3E}">
        <p14:creationId xmlns:p14="http://schemas.microsoft.com/office/powerpoint/2010/main" val="136757021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graphicFrame>
        <p:nvGraphicFramePr>
          <p:cNvPr id="6" name="Picture Placeholder 5"/>
          <p:cNvGraphicFramePr>
            <a:graphicFrameLocks noGrp="1"/>
          </p:cNvGraphicFramePr>
          <p:nvPr>
            <p:ph type="pic" sz="quarter" idx="12"/>
            <p:extLst>
              <p:ext uri="{D42A27DB-BD31-4B8C-83A1-F6EECF244321}">
                <p14:modId xmlns:p14="http://schemas.microsoft.com/office/powerpoint/2010/main" val="310578469"/>
              </p:ext>
            </p:extLst>
          </p:nvPr>
        </p:nvGraphicFramePr>
        <p:xfrm>
          <a:off x="3755136" y="1680210"/>
          <a:ext cx="7836789" cy="4594860"/>
        </p:xfrm>
        <a:graphic>
          <a:graphicData uri="http://schemas.openxmlformats.org/drawingml/2006/table">
            <a:tbl>
              <a:tblPr firstRow="1" firstCol="1" bandRow="1">
                <a:tableStyleId>{93296810-A885-4BE3-A3E7-6D5BEEA58F35}</a:tableStyleId>
              </a:tblPr>
              <a:tblGrid>
                <a:gridCol w="1831609"/>
                <a:gridCol w="1729986"/>
                <a:gridCol w="4275194"/>
              </a:tblGrid>
              <a:tr h="1109241">
                <a:tc>
                  <a:txBody>
                    <a:bodyPr/>
                    <a:lstStyle/>
                    <a:p>
                      <a:pPr marL="0" marR="0" algn="ctr">
                        <a:spcBef>
                          <a:spcPts val="0"/>
                        </a:spcBef>
                        <a:spcAft>
                          <a:spcPts val="0"/>
                        </a:spcAft>
                      </a:pPr>
                      <a:r>
                        <a:rPr lang="en-US" sz="2000" dirty="0" smtClean="0">
                          <a:effectLst/>
                        </a:rPr>
                        <a:t>Sensor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smtClean="0">
                          <a:effectLst/>
                        </a:rPr>
                        <a:t>Parameter</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algn="ctr">
                        <a:spcBef>
                          <a:spcPts val="0"/>
                        </a:spcBef>
                        <a:spcAft>
                          <a:spcPts val="0"/>
                        </a:spcAft>
                      </a:pPr>
                      <a:r>
                        <a:rPr lang="en-US" sz="2000" dirty="0">
                          <a:effectLst/>
                        </a:rPr>
                        <a:t>Use</a:t>
                      </a:r>
                      <a:endParaRPr lang="en-US" sz="2000" dirty="0">
                        <a:effectLst/>
                        <a:latin typeface="Century Gothic"/>
                        <a:ea typeface="Century Gothic"/>
                        <a:cs typeface="Times New Roman"/>
                      </a:endParaRPr>
                    </a:p>
                  </a:txBody>
                  <a:tcPr marL="68580" marR="68580" marT="0" marB="0" anchor="ctr">
                    <a:solidFill>
                      <a:srgbClr val="7DB862"/>
                    </a:solidFill>
                  </a:tcPr>
                </a:tc>
              </a:tr>
              <a:tr h="3485619">
                <a:tc>
                  <a:txBody>
                    <a:bodyPr/>
                    <a:lstStyle/>
                    <a:p>
                      <a:pPr marL="0" marR="0" algn="ctr">
                        <a:spcBef>
                          <a:spcPts val="0"/>
                        </a:spcBef>
                        <a:spcAft>
                          <a:spcPts val="0"/>
                        </a:spcAft>
                      </a:pPr>
                      <a:r>
                        <a:rPr lang="en-US" sz="2000" dirty="0" smtClean="0">
                          <a:effectLst/>
                        </a:rPr>
                        <a:t>USDA</a:t>
                      </a:r>
                      <a:r>
                        <a:rPr lang="en-US" sz="2000" baseline="0" dirty="0" smtClean="0">
                          <a:effectLst/>
                        </a:rPr>
                        <a:t> </a:t>
                      </a:r>
                      <a:r>
                        <a:rPr lang="en-US" sz="2000" dirty="0" smtClean="0">
                          <a:effectLst/>
                        </a:rPr>
                        <a:t>Soil Climate Analysis Network (SCAN) </a:t>
                      </a:r>
                      <a:endParaRPr lang="en-US" sz="2000" dirty="0">
                        <a:effectLst/>
                        <a:latin typeface="Century Gothic"/>
                        <a:ea typeface="Century Gothic"/>
                        <a:cs typeface="Times New Roman"/>
                      </a:endParaRPr>
                    </a:p>
                  </a:txBody>
                  <a:tcPr marL="68580" marR="68580" marT="0" marB="0" anchor="ctr">
                    <a:solidFill>
                      <a:srgbClr val="7DB86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Soil Moisture</a:t>
                      </a:r>
                      <a:endParaRPr lang="en-US" sz="2000" dirty="0" smtClean="0">
                        <a:effectLst/>
                        <a:latin typeface="+mn-lt"/>
                        <a:ea typeface="Century Gothic"/>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SCAN Soil Moisture</a:t>
                      </a:r>
                    </a:p>
                    <a:p>
                      <a:pPr marL="0" marR="0">
                        <a:spcBef>
                          <a:spcPts val="0"/>
                        </a:spcBef>
                        <a:spcAft>
                          <a:spcPts val="0"/>
                        </a:spcAft>
                      </a:pPr>
                      <a:r>
                        <a:rPr lang="en-US" sz="2000" dirty="0" smtClean="0">
                          <a:effectLst/>
                        </a:rPr>
                        <a:t>data  from testing stations in the study area were used</a:t>
                      </a:r>
                      <a:r>
                        <a:rPr lang="en-US" sz="2000" baseline="0" dirty="0" smtClean="0">
                          <a:effectLst/>
                        </a:rPr>
                        <a:t> for validation.</a:t>
                      </a:r>
                      <a:r>
                        <a:rPr lang="en-US" sz="2000" dirty="0" smtClean="0">
                          <a:effectLst/>
                        </a:rPr>
                        <a:t> The sensor was a dielectric constant measuring device, at a depth of </a:t>
                      </a:r>
                      <a:r>
                        <a:rPr lang="en-US" sz="2000" dirty="0" smtClean="0">
                          <a:effectLst/>
                        </a:rPr>
                        <a:t>5.08cm</a:t>
                      </a:r>
                      <a:endParaRPr lang="en-US" sz="2000" dirty="0">
                        <a:effectLst/>
                        <a:latin typeface="Century Gothic"/>
                        <a:ea typeface="Century Gothic"/>
                        <a:cs typeface="Times New Roman"/>
                      </a:endParaRPr>
                    </a:p>
                  </a:txBody>
                  <a:tcPr marL="68580" marR="68580" marT="0" marB="0" anchor="ctr"/>
                </a:tc>
              </a:tr>
            </a:tbl>
          </a:graphicData>
        </a:graphic>
      </p:graphicFrame>
      <p:sp>
        <p:nvSpPr>
          <p:cNvPr id="5"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prstClr val="white"/>
                </a:solidFill>
              </a:rPr>
              <a:t>Ancillary Data U</a:t>
            </a:r>
            <a:r>
              <a:rPr lang="en-US" sz="4000" dirty="0" smtClean="0">
                <a:solidFill>
                  <a:prstClr val="white"/>
                </a:solidFill>
              </a:rPr>
              <a:t>sed</a:t>
            </a:r>
            <a:endParaRPr lang="en-US" sz="4000" dirty="0">
              <a:solidFill>
                <a:prstClr val="white"/>
              </a:solidFill>
            </a:endParaRPr>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10272"/>
          <a:stretch/>
        </p:blipFill>
        <p:spPr bwMode="auto">
          <a:xfrm>
            <a:off x="168546" y="1680210"/>
            <a:ext cx="3376883" cy="452056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3"/>
          <p:cNvSpPr txBox="1">
            <a:spLocks/>
          </p:cNvSpPr>
          <p:nvPr/>
        </p:nvSpPr>
        <p:spPr>
          <a:xfrm>
            <a:off x="953565" y="6266434"/>
            <a:ext cx="1797812" cy="27914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Image Credit: </a:t>
            </a:r>
            <a:r>
              <a:rPr lang="fr-FR" dirty="0"/>
              <a:t>NRCS </a:t>
            </a:r>
            <a:endParaRPr lang="en-US" dirty="0"/>
          </a:p>
        </p:txBody>
      </p:sp>
    </p:spTree>
    <p:extLst>
      <p:ext uri="{BB962C8B-B14F-4D97-AF65-F5344CB8AC3E}">
        <p14:creationId xmlns:p14="http://schemas.microsoft.com/office/powerpoint/2010/main" val="182792962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p:cNvGraphicFramePr>
            <a:graphicFrameLocks noGrp="1"/>
          </p:cNvGraphicFramePr>
          <p:nvPr>
            <p:ph type="pic" sz="quarter" idx="12"/>
            <p:extLst>
              <p:ext uri="{D42A27DB-BD31-4B8C-83A1-F6EECF244321}">
                <p14:modId xmlns:p14="http://schemas.microsoft.com/office/powerpoint/2010/main" val="390715328"/>
              </p:ext>
            </p:extLst>
          </p:nvPr>
        </p:nvGraphicFramePr>
        <p:xfrm>
          <a:off x="662155" y="1485900"/>
          <a:ext cx="10929769" cy="529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prstClr val="white"/>
                </a:solidFill>
              </a:rPr>
              <a:t>Methodology</a:t>
            </a:r>
          </a:p>
        </p:txBody>
      </p:sp>
      <p:pic>
        <p:nvPicPr>
          <p:cNvPr id="1026" name="Picture 2" descr="https://www.nasa.gov/sites/default/files/thumbnails/image/pia19133_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303" r="3781"/>
          <a:stretch/>
        </p:blipFill>
        <p:spPr bwMode="auto">
          <a:xfrm>
            <a:off x="869942" y="2280500"/>
            <a:ext cx="2680073" cy="34663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 Placeholder 3"/>
          <p:cNvSpPr>
            <a:spLocks noGrp="1"/>
          </p:cNvSpPr>
          <p:nvPr>
            <p:ph type="body" sz="quarter" idx="13"/>
          </p:nvPr>
        </p:nvSpPr>
        <p:spPr>
          <a:xfrm>
            <a:off x="535286" y="6128960"/>
            <a:ext cx="2657856" cy="274320"/>
          </a:xfrm>
        </p:spPr>
        <p:txBody>
          <a:bodyPr/>
          <a:lstStyle/>
          <a:p>
            <a:r>
              <a:rPr lang="en-US" dirty="0" smtClean="0"/>
              <a:t>Image Credit: NASA</a:t>
            </a:r>
            <a:endParaRPr lang="en-US" dirty="0"/>
          </a:p>
        </p:txBody>
      </p:sp>
      <p:sp>
        <p:nvSpPr>
          <p:cNvPr id="2" name="Rectangle 1"/>
          <p:cNvSpPr/>
          <p:nvPr/>
        </p:nvSpPr>
        <p:spPr>
          <a:xfrm>
            <a:off x="5866184" y="1357170"/>
            <a:ext cx="1859805" cy="923330"/>
          </a:xfrm>
          <a:prstGeom prst="rect">
            <a:avLst/>
          </a:prstGeom>
          <a:noFill/>
        </p:spPr>
        <p:txBody>
          <a:bodyPr wrap="none" lIns="91440" tIns="45720" rIns="91440" bIns="45720">
            <a:spAutoFit/>
          </a:bodyPr>
          <a:lstStyle/>
          <a:p>
            <a:pPr algn="ct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Part</a:t>
            </a:r>
            <a:r>
              <a:rPr lang="en-US" sz="5400" b="0" cap="none" spc="0" dirty="0" smtClean="0">
                <a:ln w="0"/>
                <a:solidFill>
                  <a:schemeClr val="tx1">
                    <a:lumMod val="50000"/>
                    <a:lumOff val="50000"/>
                  </a:schemeClr>
                </a:solidFill>
                <a:effectLst/>
              </a:rPr>
              <a:t> </a:t>
            </a:r>
            <a:r>
              <a:rPr lang="en-US" sz="5400" dirty="0" smtClean="0">
                <a:ln w="0"/>
                <a:solidFill>
                  <a:schemeClr val="tx1">
                    <a:lumMod val="50000"/>
                    <a:lumOff val="50000"/>
                  </a:schemeClr>
                </a:solidFill>
                <a:effectLst>
                  <a:outerShdw blurRad="38100" dist="19050" dir="2700000" algn="tl" rotWithShape="0">
                    <a:schemeClr val="dk1">
                      <a:alpha val="40000"/>
                    </a:schemeClr>
                  </a:outerShdw>
                </a:effectLst>
              </a:rPr>
              <a:t>I</a:t>
            </a:r>
            <a:endParaRPr lang="en-US" sz="5400" dirty="0">
              <a:ln w="0"/>
              <a:solidFill>
                <a:schemeClr val="tx1">
                  <a:lumMod val="50000"/>
                  <a:lumOff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9780064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5466</TotalTime>
  <Words>2725</Words>
  <Application>Microsoft Office PowerPoint</Application>
  <PresentationFormat>Widescreen</PresentationFormat>
  <Paragraphs>359</Paragraphs>
  <Slides>20</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Calibri</vt:lpstr>
      <vt:lpstr>Cambria Math</vt:lpstr>
      <vt:lpstr>Century Gothic</vt:lpstr>
      <vt:lpstr>Garamond</vt:lpstr>
      <vt:lpstr>Questrial</vt:lpstr>
      <vt:lpstr>Times New Roman</vt:lpstr>
      <vt:lpstr>Webdings</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352</cp:revision>
  <dcterms:created xsi:type="dcterms:W3CDTF">2015-05-18T13:26:09Z</dcterms:created>
  <dcterms:modified xsi:type="dcterms:W3CDTF">2016-08-08T16:19:14Z</dcterms:modified>
</cp:coreProperties>
</file>