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3"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520">
          <p15:clr>
            <a:srgbClr val="A4A3A4"/>
          </p15:clr>
        </p15:guide>
        <p15:guide id="2" pos="86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lr" initials="clr" lastIdx="14" clrIdx="0"/>
  <p:cmAuthor id="1" name="s" initials="" lastIdx="0" clrIdx="1"/>
  <p:cmAuthor id="2" name="peter hawman" initials="ph" lastIdx="8" clrIdx="2">
    <p:extLst>
      <p:ext uri="{19B8F6BF-5375-455C-9EA6-DF929625EA0E}">
        <p15:presenceInfo xmlns:p15="http://schemas.microsoft.com/office/powerpoint/2012/main" userId="52dc934910af067e" providerId="Windows Live"/>
      </p:ext>
    </p:extLst>
  </p:cmAuthor>
  <p:cmAuthor id="3" name="Brumbaugh, Beth (LARC-E3)[SSAI DEVELOP]" initials="BB(D" lastIdx="1" clrIdx="3">
    <p:extLst>
      <p:ext uri="{19B8F6BF-5375-455C-9EA6-DF929625EA0E}">
        <p15:presenceInfo xmlns:p15="http://schemas.microsoft.com/office/powerpoint/2012/main" userId="S-1-5-21-330711430-3775241029-4075259233-49657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9999"/>
    <a:srgbClr val="FF6666"/>
    <a:srgbClr val="CC6666"/>
    <a:srgbClr val="E7E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113" autoAdjust="0"/>
    <p:restoredTop sz="94660"/>
  </p:normalViewPr>
  <p:slideViewPr>
    <p:cSldViewPr snapToGrid="0">
      <p:cViewPr>
        <p:scale>
          <a:sx n="40" d="100"/>
          <a:sy n="40" d="100"/>
        </p:scale>
        <p:origin x="582" y="-1650"/>
      </p:cViewPr>
      <p:guideLst>
        <p:guide orient="horz" pos="11520"/>
        <p:guide pos="8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5-07-07T09:59:17.234" idx="1">
    <p:pos x="10026" y="2906"/>
    <p:text>Add affiliation: NASA DEVELOP National Program at NASA Jet Propulsion Laboratory</p:text>
    <p:extLst>
      <p:ext uri="{C676402C-5697-4E1C-873F-D02D1690AC5C}">
        <p15:threadingInfo xmlns:p15="http://schemas.microsoft.com/office/powerpoint/2012/main" timeZoneBias="240"/>
      </p:ext>
    </p:extLst>
  </p:cm>
  <p:cm authorId="2" dt="2015-07-07T09:59:56.745" idx="3">
    <p:pos x="13514" y="1610"/>
    <p:text>Use sentence case for the subtitle</p:text>
    <p:extLst>
      <p:ext uri="{C676402C-5697-4E1C-873F-D02D1690AC5C}">
        <p15:threadingInfo xmlns:p15="http://schemas.microsoft.com/office/powerpoint/2012/main" timeZoneBias="240"/>
      </p:ext>
    </p:extLst>
  </p:cm>
  <p:cm authorId="2" dt="2015-07-07T10:00:50.521" idx="4">
    <p:pos x="6082" y="10498"/>
    <p:text>Consider making this flow chart bigger to fill the space. Maybe making it more linear will help. The text at the top of the section may not be necessary.</p:text>
    <p:extLst mod="1">
      <p:ext uri="{C676402C-5697-4E1C-873F-D02D1690AC5C}">
        <p15:threadingInfo xmlns:p15="http://schemas.microsoft.com/office/powerpoint/2012/main" timeZoneBias="240"/>
      </p:ext>
    </p:extLst>
  </p:cm>
  <p:cm authorId="2" dt="2015-07-07T10:02:28.394" idx="5">
    <p:pos x="2470" y="18466"/>
    <p:text>Nice team photo but it is a little dark. Can you brighten it? It might not print well being so dark.</p:text>
    <p:extLst>
      <p:ext uri="{C676402C-5697-4E1C-873F-D02D1690AC5C}">
        <p15:threadingInfo xmlns:p15="http://schemas.microsoft.com/office/powerpoint/2012/main" timeZoneBias="240"/>
      </p:ext>
    </p:extLst>
  </p:cm>
  <p:cm authorId="2" dt="2015-07-07T10:03:30.201" idx="6">
    <p:pos x="9069" y="20667"/>
    <p:text>Consider moving the "Project Partners" and Acknowledgements" sections down to fill in the empty space.  This can then give you more room for results and conclusions!</p:text>
    <p:extLst>
      <p:ext uri="{C676402C-5697-4E1C-873F-D02D1690AC5C}">
        <p15:threadingInfo xmlns:p15="http://schemas.microsoft.com/office/powerpoint/2012/main" timeZoneBias="240"/>
      </p:ext>
    </p:extLst>
  </p:cm>
  <p:cm authorId="2" dt="2015-07-07T10:04:38.937" idx="7">
    <p:pos x="13337" y="15091"/>
    <p:text>It's a little crowded here with the Terra and Conclusions</p:text>
    <p:extLst>
      <p:ext uri="{C676402C-5697-4E1C-873F-D02D1690AC5C}">
        <p15:threadingInfo xmlns:p15="http://schemas.microsoft.com/office/powerpoint/2012/main" timeZoneBias="240"/>
      </p:ext>
    </p:extLst>
  </p:cm>
  <p:cm authorId="2" dt="2015-07-07T10:06:33.929" idx="8">
    <p:pos x="900" y="22500"/>
    <p:text>NASA Jet Propulsion Laboratory</p:text>
    <p:extLst>
      <p:ext uri="{C676402C-5697-4E1C-873F-D02D1690AC5C}">
        <p15:threadingInfo xmlns:p15="http://schemas.microsoft.com/office/powerpoint/2012/main" timeZoneBias="24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Node Location"/>
          <p:cNvSpPr>
            <a:spLocks noGrp="1"/>
          </p:cNvSpPr>
          <p:nvPr>
            <p:ph type="body" sz="quarter" idx="13" hasCustomPrompt="1"/>
          </p:nvPr>
        </p:nvSpPr>
        <p:spPr>
          <a:xfrm>
            <a:off x="685800" y="35350704"/>
            <a:ext cx="26060400" cy="594360"/>
          </a:xfrm>
          <a:prstGeom prst="rect">
            <a:avLst/>
          </a:prstGeom>
        </p:spPr>
        <p:txBody>
          <a:bodyPr/>
          <a:lstStyle>
            <a:lvl1pPr marL="0" indent="0">
              <a:buNone/>
              <a:defRPr sz="3600" b="1" baseline="0">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smtClean="0"/>
              <a:t>DEVELOP Node Location</a:t>
            </a:r>
            <a:endParaRPr lang="en-US" dirty="0"/>
          </a:p>
        </p:txBody>
      </p:sp>
      <p:sp>
        <p:nvSpPr>
          <p:cNvPr id="10" name="Subtitle"/>
          <p:cNvSpPr>
            <a:spLocks noGrp="1"/>
          </p:cNvSpPr>
          <p:nvPr>
            <p:ph type="body" sz="quarter" idx="11" hasCustomPrompt="1"/>
          </p:nvPr>
        </p:nvSpPr>
        <p:spPr>
          <a:xfrm>
            <a:off x="4014216" y="2176272"/>
            <a:ext cx="19412712" cy="1216152"/>
          </a:xfrm>
          <a:prstGeom prst="rect">
            <a:avLst/>
          </a:prstGeom>
        </p:spPr>
        <p:txBody>
          <a:bodyPr/>
          <a:lstStyle>
            <a:lvl1pPr marL="0" indent="0" algn="ctr">
              <a:buNone/>
              <a:defRPr sz="3600" baseline="0">
                <a:latin typeface="+mj-lt"/>
              </a:defRPr>
            </a:lvl1pPr>
            <a:lvl2pPr>
              <a:defRPr sz="4800"/>
            </a:lvl2pPr>
            <a:lvl3pPr>
              <a:defRPr sz="4000"/>
            </a:lvl3pPr>
            <a:lvl4pPr>
              <a:defRPr sz="3600"/>
            </a:lvl4pPr>
            <a:lvl5pPr>
              <a:defRPr sz="3600"/>
            </a:lvl5pPr>
          </a:lstStyle>
          <a:p>
            <a:pPr lvl="0"/>
            <a:r>
              <a:rPr lang="en-US" dirty="0" smtClean="0"/>
              <a:t>Project subtitle [use sentence case]</a:t>
            </a:r>
            <a:endParaRPr lang="en-US" dirty="0"/>
          </a:p>
        </p:txBody>
      </p:sp>
      <p:sp>
        <p:nvSpPr>
          <p:cNvPr id="8" name="Main Title"/>
          <p:cNvSpPr>
            <a:spLocks noGrp="1"/>
          </p:cNvSpPr>
          <p:nvPr>
            <p:ph type="body" sz="quarter" idx="10" hasCustomPrompt="1"/>
          </p:nvPr>
        </p:nvSpPr>
        <p:spPr>
          <a:xfrm>
            <a:off x="4572000" y="914400"/>
            <a:ext cx="18288000" cy="1152144"/>
          </a:xfrm>
          <a:prstGeom prst="rect">
            <a:avLst/>
          </a:prstGeom>
        </p:spPr>
        <p:txBody>
          <a:bodyPr/>
          <a:lstStyle>
            <a:lvl1pPr marL="0" indent="0" algn="ctr">
              <a:buNone/>
              <a:defRPr sz="8400" b="1" baseline="0">
                <a:solidFill>
                  <a:schemeClr val="accent1"/>
                </a:solidFill>
                <a:latin typeface="+mj-lt"/>
              </a:defRPr>
            </a:lvl1pPr>
          </a:lstStyle>
          <a:p>
            <a:pPr lvl="0"/>
            <a:r>
              <a:rPr lang="en-US" dirty="0" smtClean="0"/>
              <a:t>Project Title [Use Title Case]</a:t>
            </a:r>
            <a:endParaRPr lang="en-US" dirty="0"/>
          </a:p>
        </p:txBody>
      </p:sp>
    </p:spTree>
    <p:extLst>
      <p:ext uri="{BB962C8B-B14F-4D97-AF65-F5344CB8AC3E}">
        <p14:creationId xmlns:p14="http://schemas.microsoft.com/office/powerpoint/2010/main" val="341177245"/>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0" name="footer boundary line"/>
          <p:cNvCxnSpPr/>
          <p:nvPr userDrawn="1"/>
        </p:nvCxnSpPr>
        <p:spPr>
          <a:xfrm>
            <a:off x="685800" y="34978415"/>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 name="header boundary line"/>
          <p:cNvCxnSpPr/>
          <p:nvPr userDrawn="1"/>
        </p:nvCxnSpPr>
        <p:spPr>
          <a:xfrm>
            <a:off x="685800" y="3918857"/>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7" name="nasa logo" descr="BnW.psd"/>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4138370" y="948900"/>
            <a:ext cx="2329895" cy="193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develop logo"/>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44495" y="661797"/>
            <a:ext cx="2158130" cy="25924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contract info"/>
          <p:cNvSpPr/>
          <p:nvPr userDrawn="1"/>
        </p:nvSpPr>
        <p:spPr>
          <a:xfrm>
            <a:off x="21089073" y="35379524"/>
            <a:ext cx="5657127" cy="523220"/>
          </a:xfrm>
          <a:prstGeom prst="rect">
            <a:avLst/>
          </a:prstGeom>
        </p:spPr>
        <p:txBody>
          <a:bodyPr wrap="square">
            <a:spAutoFit/>
          </a:bodyPr>
          <a:lstStyle/>
          <a:p>
            <a:pPr lvl="0" algn="r">
              <a:buClr>
                <a:schemeClr val="dk1"/>
              </a:buClr>
              <a:buSzPct val="25000"/>
            </a:pPr>
            <a:r>
              <a:rPr lang="en-US" sz="14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4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4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557721729"/>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8640" userDrawn="1">
          <p15:clr>
            <a:srgbClr val="F26B43"/>
          </p15:clr>
        </p15:guide>
        <p15:guide id="2" orient="horz" pos="11520" userDrawn="1">
          <p15:clr>
            <a:srgbClr val="F26B43"/>
          </p15:clr>
        </p15:guide>
        <p15:guide id="3" pos="576" userDrawn="1">
          <p15:clr>
            <a:srgbClr val="F26B43"/>
          </p15:clr>
        </p15:guide>
        <p15:guide id="4" pos="16704" userDrawn="1">
          <p15:clr>
            <a:srgbClr val="F26B43"/>
          </p15:clr>
        </p15:guide>
        <p15:guide id="5" orient="horz" pos="21888" userDrawn="1">
          <p15:clr>
            <a:srgbClr val="F26B43"/>
          </p15:clr>
        </p15:guide>
        <p15:guide id="6" orient="horz" pos="3456" userDrawn="1">
          <p15:clr>
            <a:srgbClr val="F26B43"/>
          </p15:clr>
        </p15:guide>
        <p15:guide id="7" pos="5760" userDrawn="1">
          <p15:clr>
            <a:srgbClr val="A4A3A4"/>
          </p15:clr>
        </p15:guide>
        <p15:guide id="8" pos="6048" userDrawn="1">
          <p15:clr>
            <a:srgbClr val="A4A3A4"/>
          </p15:clr>
        </p15:guide>
        <p15:guide id="9" pos="11520" userDrawn="1">
          <p15:clr>
            <a:srgbClr val="A4A3A4"/>
          </p15:clr>
        </p15:guide>
        <p15:guide id="10" pos="11232"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comments" Target="../comments/comment1.xml"/><Relationship Id="rId5" Type="http://schemas.openxmlformats.org/officeDocument/2006/relationships/image" Target="../media/image6.emf"/><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Jet Propulsion Laboratory</a:t>
            </a:r>
            <a:endParaRPr lang="en-US" dirty="0"/>
          </a:p>
        </p:txBody>
      </p:sp>
      <p:sp>
        <p:nvSpPr>
          <p:cNvPr id="4" name="Text Placeholder 3"/>
          <p:cNvSpPr>
            <a:spLocks noGrp="1"/>
          </p:cNvSpPr>
          <p:nvPr>
            <p:ph type="body" sz="quarter" idx="11"/>
          </p:nvPr>
        </p:nvSpPr>
        <p:spPr/>
        <p:txBody>
          <a:bodyPr/>
          <a:lstStyle/>
          <a:p>
            <a:r>
              <a:rPr lang="en-US" dirty="0"/>
              <a:t>Delivering Automated Evapotranspiration Data to the New Mexico Office of the State Engineer for Enhanced Water Resource Decision Making in New Mexico</a:t>
            </a:r>
          </a:p>
          <a:p>
            <a:endParaRPr lang="en-US" dirty="0"/>
          </a:p>
        </p:txBody>
      </p:sp>
      <p:sp>
        <p:nvSpPr>
          <p:cNvPr id="5" name="Text Placeholder 4"/>
          <p:cNvSpPr>
            <a:spLocks noGrp="1"/>
          </p:cNvSpPr>
          <p:nvPr>
            <p:ph type="body" sz="quarter" idx="10"/>
          </p:nvPr>
        </p:nvSpPr>
        <p:spPr/>
        <p:txBody>
          <a:bodyPr/>
          <a:lstStyle/>
          <a:p>
            <a:r>
              <a:rPr lang="en-US" sz="6000" dirty="0" smtClean="0"/>
              <a:t>New Mexico Water Resources and Agriculture</a:t>
            </a:r>
            <a:endParaRPr lang="en-US" sz="6000" dirty="0"/>
          </a:p>
        </p:txBody>
      </p:sp>
      <p:sp>
        <p:nvSpPr>
          <p:cNvPr id="9" name="Text Placeholder 16"/>
          <p:cNvSpPr txBox="1">
            <a:spLocks/>
          </p:cNvSpPr>
          <p:nvPr/>
        </p:nvSpPr>
        <p:spPr>
          <a:xfrm>
            <a:off x="685800" y="34112200"/>
            <a:ext cx="7543800" cy="73696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From Left to Right: Agustin Muniz, Trevor McDonald, Sol Kim</a:t>
            </a:r>
          </a:p>
        </p:txBody>
      </p:sp>
      <p:sp>
        <p:nvSpPr>
          <p:cNvPr id="10" name="Text Placeholder 16"/>
          <p:cNvSpPr txBox="1">
            <a:spLocks/>
          </p:cNvSpPr>
          <p:nvPr/>
        </p:nvSpPr>
        <p:spPr>
          <a:xfrm>
            <a:off x="9601200" y="28555043"/>
            <a:ext cx="8229600" cy="576072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endParaRPr lang="en-US" dirty="0"/>
          </a:p>
          <a:p>
            <a:r>
              <a:rPr lang="en-US" dirty="0" smtClean="0"/>
              <a:t>New </a:t>
            </a:r>
            <a:r>
              <a:rPr lang="en-US" dirty="0"/>
              <a:t>Mexico Office of the State Engineer, End-</a:t>
            </a:r>
            <a:r>
              <a:rPr lang="en-US" dirty="0" smtClean="0"/>
              <a:t>User</a:t>
            </a:r>
          </a:p>
        </p:txBody>
      </p:sp>
      <p:sp>
        <p:nvSpPr>
          <p:cNvPr id="11" name="Text Placeholder 16"/>
          <p:cNvSpPr txBox="1">
            <a:spLocks/>
          </p:cNvSpPr>
          <p:nvPr/>
        </p:nvSpPr>
        <p:spPr>
          <a:xfrm>
            <a:off x="18288000" y="28956000"/>
            <a:ext cx="8229600" cy="444500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We </a:t>
            </a:r>
            <a:r>
              <a:rPr lang="en-US" dirty="0"/>
              <a:t>thank everyone who helped in our project. Science advisors Joshua Fisher, Greg Moore, and Manish </a:t>
            </a:r>
            <a:r>
              <a:rPr lang="en-US" dirty="0" err="1"/>
              <a:t>Verma</a:t>
            </a:r>
            <a:r>
              <a:rPr lang="en-US" dirty="0"/>
              <a:t> provided insight and expertise that greatly assisted the research. Gwen Miller, Christine Rains, and Daniel Jensen assisted throughout the project guiding us through deliverables and answering research </a:t>
            </a:r>
            <a:r>
              <a:rPr lang="en-US" dirty="0" smtClean="0"/>
              <a:t>questions.</a:t>
            </a:r>
          </a:p>
        </p:txBody>
      </p:sp>
      <p:sp>
        <p:nvSpPr>
          <p:cNvPr id="8" name="Text Placeholder 16"/>
          <p:cNvSpPr txBox="1">
            <a:spLocks/>
          </p:cNvSpPr>
          <p:nvPr/>
        </p:nvSpPr>
        <p:spPr>
          <a:xfrm>
            <a:off x="914400" y="21894800"/>
            <a:ext cx="16916400" cy="287322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Use images.</a:t>
            </a:r>
          </a:p>
          <a:p>
            <a:r>
              <a:rPr lang="en-US" dirty="0" smtClean="0"/>
              <a:t>Make sure that it has some sort of flow, that it makes sense.  Show your results in a logical order.</a:t>
            </a:r>
          </a:p>
          <a:p>
            <a:r>
              <a:rPr lang="en-US" dirty="0" smtClean="0"/>
              <a:t>No bullets.</a:t>
            </a:r>
          </a:p>
        </p:txBody>
      </p:sp>
      <p:sp>
        <p:nvSpPr>
          <p:cNvPr id="12" name="Text Placeholder 16"/>
          <p:cNvSpPr txBox="1">
            <a:spLocks/>
          </p:cNvSpPr>
          <p:nvPr/>
        </p:nvSpPr>
        <p:spPr>
          <a:xfrm>
            <a:off x="18288000" y="25204904"/>
            <a:ext cx="8229600" cy="182069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dirty="0" smtClean="0"/>
              <a:t>Use bullets.</a:t>
            </a:r>
          </a:p>
          <a:p>
            <a:pPr marL="347663" indent="-347663"/>
            <a:r>
              <a:rPr lang="en-US" dirty="0" smtClean="0"/>
              <a:t>Use complete sentences with periods.</a:t>
            </a:r>
          </a:p>
        </p:txBody>
      </p:sp>
      <p:sp>
        <p:nvSpPr>
          <p:cNvPr id="7" name="Text Placeholder 16"/>
          <p:cNvSpPr txBox="1">
            <a:spLocks/>
          </p:cNvSpPr>
          <p:nvPr/>
        </p:nvSpPr>
        <p:spPr>
          <a:xfrm>
            <a:off x="914400" y="13259405"/>
            <a:ext cx="16916400" cy="147259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A </a:t>
            </a:r>
            <a:r>
              <a:rPr lang="en-US" dirty="0"/>
              <a:t>visual representation of the automated data pipeline architecture. The pipeline initially retrieves the data and sends some data for processing. Once processing is done, all data is fed into an evapotranspiration (ET) algorithm to create ET outputs. The outputs will be hosted on a web server</a:t>
            </a:r>
            <a:r>
              <a:rPr lang="en-US" dirty="0" smtClean="0"/>
              <a:t>.</a:t>
            </a:r>
          </a:p>
          <a:p>
            <a:r>
              <a:rPr lang="en-US" dirty="0" smtClean="0"/>
              <a:t> </a:t>
            </a:r>
          </a:p>
        </p:txBody>
      </p:sp>
      <p:sp>
        <p:nvSpPr>
          <p:cNvPr id="6" name="Text Placeholder 16"/>
          <p:cNvSpPr txBox="1">
            <a:spLocks/>
          </p:cNvSpPr>
          <p:nvPr/>
        </p:nvSpPr>
        <p:spPr>
          <a:xfrm>
            <a:off x="914400" y="6243411"/>
            <a:ext cx="16916400" cy="5760720"/>
          </a:xfrm>
          <a:prstGeom prst="rect">
            <a:avLst/>
          </a:prstGeom>
        </p:spPr>
        <p:txBody>
          <a:bodyPr numCol="2"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endParaRPr lang="en-US" dirty="0"/>
          </a:p>
          <a:p>
            <a:endParaRPr lang="en-US" dirty="0" smtClean="0"/>
          </a:p>
          <a:p>
            <a:endParaRPr lang="en-US" dirty="0" smtClean="0"/>
          </a:p>
        </p:txBody>
      </p:sp>
      <p:sp>
        <p:nvSpPr>
          <p:cNvPr id="15" name="Text Placeholder 16"/>
          <p:cNvSpPr txBox="1">
            <a:spLocks/>
          </p:cNvSpPr>
          <p:nvPr/>
        </p:nvSpPr>
        <p:spPr>
          <a:xfrm>
            <a:off x="18288000" y="6243411"/>
            <a:ext cx="8229600" cy="4119789"/>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dirty="0" smtClean="0"/>
              <a:t>Automate MODIS data acquisition </a:t>
            </a:r>
          </a:p>
          <a:p>
            <a:pPr marL="347663" indent="-347663"/>
            <a:r>
              <a:rPr lang="en-US" dirty="0"/>
              <a:t>S</a:t>
            </a:r>
            <a:r>
              <a:rPr lang="en-US" dirty="0" smtClean="0"/>
              <a:t>treamline evapotranspiration product generation and delivery to the New Mexico </a:t>
            </a:r>
            <a:r>
              <a:rPr lang="en-US" dirty="0" smtClean="0"/>
              <a:t>Of</a:t>
            </a:r>
            <a:r>
              <a:rPr lang="en-US" dirty="0" smtClean="0">
                <a:solidFill>
                  <a:srgbClr val="FF0000"/>
                </a:solidFill>
              </a:rPr>
              <a:t>fice of</a:t>
            </a:r>
            <a:r>
              <a:rPr lang="en-US" dirty="0" smtClean="0"/>
              <a:t> </a:t>
            </a:r>
            <a:r>
              <a:rPr lang="en-US" dirty="0" smtClean="0"/>
              <a:t>the State Engineer</a:t>
            </a:r>
          </a:p>
          <a:p>
            <a:pPr marL="347663" indent="-347663"/>
            <a:r>
              <a:rPr lang="en-US" dirty="0" smtClean="0"/>
              <a:t>Disseminate products to decision-makers in the ranching, water resources, drought assessment and fire-response communities in the Eastern Plains Region of New Mexico through an easily-accessed online interface. </a:t>
            </a:r>
          </a:p>
          <a:p>
            <a:pPr marL="0" indent="0">
              <a:buNone/>
            </a:pPr>
            <a:endParaRPr lang="en-US" dirty="0"/>
          </a:p>
        </p:txBody>
      </p:sp>
      <p:sp>
        <p:nvSpPr>
          <p:cNvPr id="16" name="TextBox 15"/>
          <p:cNvSpPr txBox="1"/>
          <p:nvPr/>
        </p:nvSpPr>
        <p:spPr>
          <a:xfrm>
            <a:off x="914400" y="5510709"/>
            <a:ext cx="16916399"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Abstract</a:t>
            </a:r>
          </a:p>
        </p:txBody>
      </p:sp>
      <p:sp>
        <p:nvSpPr>
          <p:cNvPr id="23" name="TextBox 22"/>
          <p:cNvSpPr txBox="1"/>
          <p:nvPr/>
        </p:nvSpPr>
        <p:spPr>
          <a:xfrm>
            <a:off x="18288000" y="5504988"/>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Objectives</a:t>
            </a:r>
          </a:p>
        </p:txBody>
      </p:sp>
      <p:sp>
        <p:nvSpPr>
          <p:cNvPr id="24" name="TextBox 23"/>
          <p:cNvSpPr txBox="1"/>
          <p:nvPr/>
        </p:nvSpPr>
        <p:spPr>
          <a:xfrm>
            <a:off x="914400" y="12517639"/>
            <a:ext cx="169164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Methodology</a:t>
            </a:r>
          </a:p>
        </p:txBody>
      </p:sp>
      <p:sp>
        <p:nvSpPr>
          <p:cNvPr id="25" name="TextBox 24"/>
          <p:cNvSpPr txBox="1"/>
          <p:nvPr/>
        </p:nvSpPr>
        <p:spPr>
          <a:xfrm>
            <a:off x="18287999" y="10327518"/>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Study Area</a:t>
            </a:r>
          </a:p>
        </p:txBody>
      </p:sp>
      <p:sp>
        <p:nvSpPr>
          <p:cNvPr id="26" name="TextBox 25"/>
          <p:cNvSpPr txBox="1"/>
          <p:nvPr/>
        </p:nvSpPr>
        <p:spPr>
          <a:xfrm>
            <a:off x="18288000" y="21276398"/>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Earth Observations</a:t>
            </a:r>
          </a:p>
        </p:txBody>
      </p:sp>
      <p:sp>
        <p:nvSpPr>
          <p:cNvPr id="27" name="TextBox 26"/>
          <p:cNvSpPr txBox="1"/>
          <p:nvPr/>
        </p:nvSpPr>
        <p:spPr>
          <a:xfrm>
            <a:off x="685801" y="20957504"/>
            <a:ext cx="16916398"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Results</a:t>
            </a:r>
          </a:p>
        </p:txBody>
      </p:sp>
      <p:sp>
        <p:nvSpPr>
          <p:cNvPr id="28" name="TextBox 27"/>
          <p:cNvSpPr txBox="1"/>
          <p:nvPr/>
        </p:nvSpPr>
        <p:spPr>
          <a:xfrm>
            <a:off x="18338800" y="24329983"/>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Conclusions</a:t>
            </a:r>
          </a:p>
        </p:txBody>
      </p:sp>
      <p:sp>
        <p:nvSpPr>
          <p:cNvPr id="29" name="TextBox 28"/>
          <p:cNvSpPr txBox="1"/>
          <p:nvPr/>
        </p:nvSpPr>
        <p:spPr>
          <a:xfrm>
            <a:off x="18288000" y="27843601"/>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Acknowledgements</a:t>
            </a:r>
          </a:p>
        </p:txBody>
      </p:sp>
      <p:sp>
        <p:nvSpPr>
          <p:cNvPr id="30" name="TextBox 29"/>
          <p:cNvSpPr txBox="1"/>
          <p:nvPr/>
        </p:nvSpPr>
        <p:spPr>
          <a:xfrm>
            <a:off x="9601200" y="27843601"/>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Project Partners</a:t>
            </a:r>
          </a:p>
        </p:txBody>
      </p:sp>
      <p:sp>
        <p:nvSpPr>
          <p:cNvPr id="31" name="TextBox 30"/>
          <p:cNvSpPr txBox="1"/>
          <p:nvPr/>
        </p:nvSpPr>
        <p:spPr>
          <a:xfrm>
            <a:off x="914400" y="27538801"/>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Team Members</a:t>
            </a:r>
          </a:p>
        </p:txBody>
      </p:sp>
      <p:sp>
        <p:nvSpPr>
          <p:cNvPr id="32" name="Team Members"/>
          <p:cNvSpPr txBox="1">
            <a:spLocks/>
          </p:cNvSpPr>
          <p:nvPr/>
        </p:nvSpPr>
        <p:spPr>
          <a:xfrm>
            <a:off x="914400" y="4148884"/>
            <a:ext cx="25603200" cy="950976"/>
          </a:xfrm>
          <a:prstGeom prst="rect">
            <a:avLst/>
          </a:prstGeom>
        </p:spPr>
        <p:txBody>
          <a:bodyPr anchor="t"/>
          <a:lstStyle>
            <a:lvl1pPr marL="0" indent="0" algn="ctr" defTabSz="2743200" rtl="0" eaLnBrk="1" latinLnBrk="0" hangingPunct="1">
              <a:lnSpc>
                <a:spcPct val="90000"/>
              </a:lnSpc>
              <a:spcBef>
                <a:spcPts val="0"/>
              </a:spcBef>
              <a:buFont typeface="Arial" panose="020B0604020202020204" pitchFamily="34" charset="0"/>
              <a:buNone/>
              <a:defRPr sz="32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Sol Kim (Project Lead), Agustin Muniz, Trevor McDonald</a:t>
            </a:r>
          </a:p>
          <a:p>
            <a:r>
              <a:rPr lang="en-US" sz="2400" dirty="0" smtClean="0"/>
              <a:t>NASA Jet Propulsion Laboratory Summer 2015</a:t>
            </a:r>
          </a:p>
          <a:p>
            <a:endParaRPr lang="en-US" sz="2400" dirty="0"/>
          </a:p>
        </p:txBody>
      </p:sp>
      <p:pic>
        <p:nvPicPr>
          <p:cNvPr id="13" name="Picture 12" descr="06_Aqua.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28572" y="22295760"/>
            <a:ext cx="3490816" cy="1828800"/>
          </a:xfrm>
          <a:prstGeom prst="rect">
            <a:avLst/>
          </a:prstGeom>
        </p:spPr>
      </p:pic>
      <p:pic>
        <p:nvPicPr>
          <p:cNvPr id="18" name="Picture 17" descr="05_Terra.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48102" y="21936277"/>
            <a:ext cx="3048000" cy="2294467"/>
          </a:xfrm>
          <a:prstGeom prst="rect">
            <a:avLst/>
          </a:prstGeom>
        </p:spPr>
      </p:pic>
      <p:sp>
        <p:nvSpPr>
          <p:cNvPr id="53" name="Text Placeholder 16"/>
          <p:cNvSpPr txBox="1">
            <a:spLocks/>
          </p:cNvSpPr>
          <p:nvPr/>
        </p:nvSpPr>
        <p:spPr>
          <a:xfrm>
            <a:off x="19431000" y="24011104"/>
            <a:ext cx="6654800" cy="72849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buNone/>
            </a:pPr>
            <a:r>
              <a:rPr lang="en-US" dirty="0" smtClean="0"/>
              <a:t>Terra	            Aqua</a:t>
            </a:r>
          </a:p>
        </p:txBody>
      </p:sp>
      <p:pic>
        <p:nvPicPr>
          <p:cNvPr id="14" name="Picture 13"/>
          <p:cNvPicPr>
            <a:picLocks noChangeAspect="1"/>
          </p:cNvPicPr>
          <p:nvPr/>
        </p:nvPicPr>
        <p:blipFill>
          <a:blip r:embed="rId4"/>
          <a:stretch>
            <a:fillRect/>
          </a:stretch>
        </p:blipFill>
        <p:spPr>
          <a:xfrm>
            <a:off x="846924" y="28660139"/>
            <a:ext cx="7051750" cy="5288813"/>
          </a:xfrm>
          <a:prstGeom prst="rect">
            <a:avLst/>
          </a:prstGeom>
        </p:spPr>
      </p:pic>
      <p:sp>
        <p:nvSpPr>
          <p:cNvPr id="54" name="Rectangle 53"/>
          <p:cNvSpPr/>
          <p:nvPr/>
        </p:nvSpPr>
        <p:spPr>
          <a:xfrm>
            <a:off x="4064160" y="14925063"/>
            <a:ext cx="1317456" cy="131734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dirty="0" smtClean="0"/>
              <a:t>Data Retrieval</a:t>
            </a:r>
            <a:endParaRPr lang="en-US" sz="2000" dirty="0"/>
          </a:p>
        </p:txBody>
      </p:sp>
      <p:sp>
        <p:nvSpPr>
          <p:cNvPr id="55" name="Rectangle 54"/>
          <p:cNvSpPr/>
          <p:nvPr/>
        </p:nvSpPr>
        <p:spPr>
          <a:xfrm>
            <a:off x="6166634" y="16468472"/>
            <a:ext cx="1317456" cy="131734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dirty="0" smtClean="0"/>
              <a:t>Data Conversion</a:t>
            </a:r>
            <a:endParaRPr lang="en-US" sz="1600" dirty="0"/>
          </a:p>
        </p:txBody>
      </p:sp>
      <p:sp>
        <p:nvSpPr>
          <p:cNvPr id="56" name="Rectangle 55"/>
          <p:cNvSpPr/>
          <p:nvPr/>
        </p:nvSpPr>
        <p:spPr>
          <a:xfrm>
            <a:off x="7932114" y="18010577"/>
            <a:ext cx="1317456" cy="131734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dirty="0" smtClean="0"/>
              <a:t>ET Algorithm</a:t>
            </a:r>
            <a:endParaRPr lang="en-US" sz="2000" dirty="0"/>
          </a:p>
        </p:txBody>
      </p:sp>
      <p:sp>
        <p:nvSpPr>
          <p:cNvPr id="57" name="Rectangle 56"/>
          <p:cNvSpPr/>
          <p:nvPr/>
        </p:nvSpPr>
        <p:spPr>
          <a:xfrm>
            <a:off x="11300284" y="18003463"/>
            <a:ext cx="1317456" cy="131734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dirty="0" smtClean="0"/>
              <a:t>Web Server</a:t>
            </a:r>
            <a:endParaRPr lang="en-US" sz="2000" dirty="0"/>
          </a:p>
        </p:txBody>
      </p:sp>
      <p:sp>
        <p:nvSpPr>
          <p:cNvPr id="58" name="Magnetic Disk 57"/>
          <p:cNvSpPr/>
          <p:nvPr/>
        </p:nvSpPr>
        <p:spPr>
          <a:xfrm>
            <a:off x="6071657" y="15028167"/>
            <a:ext cx="1502601" cy="1110200"/>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smtClean="0"/>
              <a:t>Pre-Processed Data</a:t>
            </a:r>
            <a:endParaRPr lang="en-US" sz="2000" dirty="0"/>
          </a:p>
        </p:txBody>
      </p:sp>
      <p:sp>
        <p:nvSpPr>
          <p:cNvPr id="59" name="Magnetic Disk 58"/>
          <p:cNvSpPr/>
          <p:nvPr/>
        </p:nvSpPr>
        <p:spPr>
          <a:xfrm>
            <a:off x="7837157" y="16574380"/>
            <a:ext cx="1502601" cy="1110200"/>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smtClean="0"/>
              <a:t>ET Inputs</a:t>
            </a:r>
            <a:endParaRPr lang="en-US" sz="2000" dirty="0"/>
          </a:p>
        </p:txBody>
      </p:sp>
      <p:sp>
        <p:nvSpPr>
          <p:cNvPr id="60" name="Magnetic Disk 59"/>
          <p:cNvSpPr/>
          <p:nvPr/>
        </p:nvSpPr>
        <p:spPr>
          <a:xfrm>
            <a:off x="9490248" y="18110793"/>
            <a:ext cx="1502601" cy="1110200"/>
          </a:xfrm>
          <a:prstGeom prst="flowChartMagneticDisk">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dirty="0" smtClean="0"/>
              <a:t>ET Outputs</a:t>
            </a:r>
            <a:endParaRPr lang="en-US" sz="2000" dirty="0"/>
          </a:p>
        </p:txBody>
      </p:sp>
      <p:sp>
        <p:nvSpPr>
          <p:cNvPr id="61" name="Cloud 60"/>
          <p:cNvSpPr/>
          <p:nvPr/>
        </p:nvSpPr>
        <p:spPr>
          <a:xfrm>
            <a:off x="3833874" y="16691538"/>
            <a:ext cx="1783512" cy="1157980"/>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Internet</a:t>
            </a:r>
            <a:endParaRPr lang="en-US" sz="2000" dirty="0"/>
          </a:p>
        </p:txBody>
      </p:sp>
      <p:sp>
        <p:nvSpPr>
          <p:cNvPr id="62" name="Magnetic Disk 61"/>
          <p:cNvSpPr/>
          <p:nvPr/>
        </p:nvSpPr>
        <p:spPr>
          <a:xfrm>
            <a:off x="3910552" y="18086214"/>
            <a:ext cx="557270" cy="719069"/>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Magnetic Disk 62"/>
          <p:cNvSpPr/>
          <p:nvPr/>
        </p:nvSpPr>
        <p:spPr>
          <a:xfrm>
            <a:off x="4993233" y="18080220"/>
            <a:ext cx="557270" cy="719069"/>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4" name="Magnetic Disk 63"/>
          <p:cNvSpPr/>
          <p:nvPr/>
        </p:nvSpPr>
        <p:spPr>
          <a:xfrm>
            <a:off x="4457932" y="19114952"/>
            <a:ext cx="557270" cy="719069"/>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65" name="Straight Arrow Connector 64"/>
          <p:cNvCxnSpPr>
            <a:stCxn id="61" idx="1"/>
          </p:cNvCxnSpPr>
          <p:nvPr/>
        </p:nvCxnSpPr>
        <p:spPr>
          <a:xfrm>
            <a:off x="4725630" y="17848285"/>
            <a:ext cx="5802" cy="36835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a:stCxn id="54" idx="3"/>
            <a:endCxn id="58" idx="2"/>
          </p:cNvCxnSpPr>
          <p:nvPr/>
        </p:nvCxnSpPr>
        <p:spPr>
          <a:xfrm flipV="1">
            <a:off x="5381616" y="15583267"/>
            <a:ext cx="690041" cy="4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58" idx="3"/>
            <a:endCxn id="55" idx="0"/>
          </p:cNvCxnSpPr>
          <p:nvPr/>
        </p:nvCxnSpPr>
        <p:spPr>
          <a:xfrm>
            <a:off x="6822958" y="16138367"/>
            <a:ext cx="2404" cy="3301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55" idx="3"/>
            <a:endCxn id="59" idx="2"/>
          </p:cNvCxnSpPr>
          <p:nvPr/>
        </p:nvCxnSpPr>
        <p:spPr>
          <a:xfrm>
            <a:off x="7484090" y="17127143"/>
            <a:ext cx="353067" cy="23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a:stCxn id="59" idx="3"/>
            <a:endCxn id="56" idx="0"/>
          </p:cNvCxnSpPr>
          <p:nvPr/>
        </p:nvCxnSpPr>
        <p:spPr>
          <a:xfrm>
            <a:off x="8588458" y="17684580"/>
            <a:ext cx="2384" cy="3259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0" name="Elbow Connector 69"/>
          <p:cNvCxnSpPr>
            <a:stCxn id="54" idx="0"/>
            <a:endCxn id="59" idx="1"/>
          </p:cNvCxnSpPr>
          <p:nvPr/>
        </p:nvCxnSpPr>
        <p:spPr>
          <a:xfrm rot="16200000" flipH="1">
            <a:off x="5831014" y="13816936"/>
            <a:ext cx="1649317" cy="3865570"/>
          </a:xfrm>
          <a:prstGeom prst="bentConnector3">
            <a:avLst>
              <a:gd name="adj1" fmla="val -1386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a:stCxn id="56" idx="3"/>
            <a:endCxn id="60" idx="2"/>
          </p:cNvCxnSpPr>
          <p:nvPr/>
        </p:nvCxnSpPr>
        <p:spPr>
          <a:xfrm flipV="1">
            <a:off x="9249570" y="18665893"/>
            <a:ext cx="240678" cy="33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a:stCxn id="60" idx="4"/>
            <a:endCxn id="57" idx="1"/>
          </p:cNvCxnSpPr>
          <p:nvPr/>
        </p:nvCxnSpPr>
        <p:spPr>
          <a:xfrm flipV="1">
            <a:off x="10992849" y="18662134"/>
            <a:ext cx="307435" cy="37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61" idx="3"/>
            <a:endCxn id="54" idx="2"/>
          </p:cNvCxnSpPr>
          <p:nvPr/>
        </p:nvCxnSpPr>
        <p:spPr>
          <a:xfrm flipH="1" flipV="1">
            <a:off x="4722888" y="16242405"/>
            <a:ext cx="2742" cy="51534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74" name="TextBox 73"/>
          <p:cNvSpPr txBox="1"/>
          <p:nvPr/>
        </p:nvSpPr>
        <p:spPr>
          <a:xfrm>
            <a:off x="3625720" y="18753127"/>
            <a:ext cx="2200471" cy="400110"/>
          </a:xfrm>
          <a:prstGeom prst="rect">
            <a:avLst/>
          </a:prstGeom>
          <a:noFill/>
        </p:spPr>
        <p:txBody>
          <a:bodyPr wrap="square" rtlCol="0">
            <a:spAutoFit/>
          </a:bodyPr>
          <a:lstStyle/>
          <a:p>
            <a:pPr algn="ctr"/>
            <a:r>
              <a:rPr lang="en-US" sz="2000" dirty="0" smtClean="0"/>
              <a:t>Databases</a:t>
            </a:r>
            <a:endParaRPr lang="en-US" sz="2000" dirty="0"/>
          </a:p>
        </p:txBody>
      </p:sp>
      <p:pic>
        <p:nvPicPr>
          <p:cNvPr id="20" name="Picture 19" descr="NM_StudyArea.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64156" y="11027771"/>
            <a:ext cx="7772400" cy="10058400"/>
          </a:xfrm>
          <a:prstGeom prst="rect">
            <a:avLst/>
          </a:prstGeom>
        </p:spPr>
      </p:pic>
    </p:spTree>
    <p:extLst>
      <p:ext uri="{BB962C8B-B14F-4D97-AF65-F5344CB8AC3E}">
        <p14:creationId xmlns:p14="http://schemas.microsoft.com/office/powerpoint/2010/main" val="5676509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DEVELOP_poster">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1997</TotalTime>
  <Words>295</Words>
  <Application>Microsoft Office PowerPoint</Application>
  <PresentationFormat>Custom</PresentationFormat>
  <Paragraphs>40</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Century Gothic</vt:lpstr>
      <vt:lpstr>Garamond</vt:lpstr>
      <vt:lpstr>Questrial</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Brumbaugh, Beth (LARC-E3)[SSAI DEVELOP]</cp:lastModifiedBy>
  <cp:revision>114</cp:revision>
  <dcterms:created xsi:type="dcterms:W3CDTF">2015-06-02T14:58:58Z</dcterms:created>
  <dcterms:modified xsi:type="dcterms:W3CDTF">2015-07-13T18:24:16Z</dcterms:modified>
</cp:coreProperties>
</file>