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" panose="020B0604020202020204" charset="0"/>
      <p:regular r:id="rId13"/>
      <p:bold r:id="rId14"/>
      <p:italic r:id="rId15"/>
      <p:boldItalic r:id="rId16"/>
    </p:embeddedFont>
    <p:embeddedFont>
      <p:font typeface="Century Gothic" panose="020B0502020202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51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03349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looks awesome! - Make contrast between “projects” and the circle stronger; hard to read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 about this slide: are you saying two because of te SOW? These analyses are your three individual projects. I would take out the “two”and just use this slide as an introduction to the concept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 INTERNS!!!!! “Participants” is the probably the best word to use here.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 because you have this slide, I would move slide 4 to be either before or after, i.e. use this to introduce the idea and then slide 4 as providing more details or slide 4 as the introduction to the concept, and then 10 as the details of aplication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599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599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4"/>
            <a:chOff x="0" y="3903669"/>
            <a:chExt cx="9144000" cy="1239924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099" cy="9878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099" cy="987899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19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899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899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7999" cy="310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199" cy="1564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199" cy="1269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81000" y="81625"/>
            <a:ext cx="8982000" cy="1120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entury Gothic" pitchFamily="34" charset="0"/>
              </a:rPr>
              <a:t>Impact Analysis  FY 2017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80988" y="43046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Century Gothic" pitchFamily="34" charset="0"/>
              </a:rPr>
              <a:t>Georgina Crepps                 </a:t>
            </a:r>
            <a:r>
              <a:rPr lang="en" dirty="0" smtClean="0">
                <a:latin typeface="Century Gothic" pitchFamily="34" charset="0"/>
              </a:rPr>
              <a:t>Dash </a:t>
            </a:r>
            <a:r>
              <a:rPr lang="en" dirty="0">
                <a:latin typeface="Century Gothic" pitchFamily="34" charset="0"/>
              </a:rPr>
              <a:t>Cruz</a:t>
            </a:r>
          </a:p>
          <a:p>
            <a:pPr lvl="0">
              <a:spcBef>
                <a:spcPts val="0"/>
              </a:spcBef>
              <a:buNone/>
            </a:pPr>
            <a:r>
              <a:rPr lang="en" dirty="0">
                <a:latin typeface="Century Gothic" pitchFamily="34" charset="0"/>
              </a:rPr>
              <a:t>Elaina Gonsoroski                 Sarah Carroll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Century Gothic" pitchFamily="34" charset="0"/>
            </a:endParaRPr>
          </a:p>
        </p:txBody>
      </p:sp>
      <p:pic>
        <p:nvPicPr>
          <p:cNvPr id="87" name="Shape 87" descr="busine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7425" y="1202125"/>
            <a:ext cx="2994149" cy="2994124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1865753" y="1627875"/>
            <a:ext cx="1487047" cy="43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dirty="0">
                <a:solidFill>
                  <a:schemeClr val="lt1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Participants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950475" y="3064725"/>
            <a:ext cx="1121100" cy="43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dirty="0">
                <a:solidFill>
                  <a:srgbClr val="434343"/>
                </a:solidFill>
                <a:latin typeface="Century Gothic" pitchFamily="34" charset="0"/>
              </a:rPr>
              <a:t>Projects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666666"/>
              </a:solidFill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077425" y="3006425"/>
            <a:ext cx="1121100" cy="43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rgbClr val="0000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Partners</a:t>
            </a:r>
          </a:p>
        </p:txBody>
      </p:sp>
      <p:pic>
        <p:nvPicPr>
          <p:cNvPr id="91" name="Shape 91" descr="planet-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75750" y="1719250"/>
            <a:ext cx="2220675" cy="222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 descr="falling-leaves-with-wind-effect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0012" y="1917172"/>
            <a:ext cx="1965575" cy="1965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216150" y="67575"/>
            <a:ext cx="4045200" cy="1564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Socioeconomic</a:t>
            </a:r>
            <a:r>
              <a:rPr lang="en" dirty="0">
                <a:latin typeface="Century Gothic" pitchFamily="34" charset="0"/>
              </a:rPr>
              <a:t> 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subTitle" idx="1"/>
          </p:nvPr>
        </p:nvSpPr>
        <p:spPr>
          <a:xfrm>
            <a:off x="216150" y="1130276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Century Gothic" pitchFamily="34" charset="0"/>
              </a:rPr>
              <a:t>Impact Analysis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722100" y="123000"/>
            <a:ext cx="4311600" cy="489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Goals: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Determine analytic method: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Project oriented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Application of this new method(s):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Introduction of analyses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Compile analysis reports: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Choose Analytic Approach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Specify Metrics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Identify Impact Relationships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Collect Data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Quantify Impacts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Possibly Monetize Impacts</a:t>
            </a:r>
          </a:p>
          <a:p>
            <a:pPr marL="914400" lvl="1" indent="-330200" rtl="0">
              <a:lnSpc>
                <a:spcPct val="15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○"/>
            </a:pPr>
            <a:r>
              <a:rPr lang="en" sz="1600" dirty="0">
                <a:solidFill>
                  <a:srgbClr val="FFFFFF"/>
                </a:solidFill>
                <a:latin typeface="Century Gothic" pitchFamily="34" charset="0"/>
                <a:ea typeface="Roboto"/>
                <a:cs typeface="Roboto"/>
                <a:sym typeface="Roboto"/>
              </a:rPr>
              <a:t>Report Results</a:t>
            </a:r>
          </a:p>
          <a:p>
            <a:pPr marL="457200" lvl="0" indent="0">
              <a:lnSpc>
                <a:spcPct val="150000"/>
              </a:lnSpc>
              <a:spcBef>
                <a:spcPts val="0"/>
              </a:spcBef>
              <a:buNone/>
            </a:pPr>
            <a:endParaRPr sz="1600" dirty="0">
              <a:solidFill>
                <a:srgbClr val="FFFFFF"/>
              </a:solidFill>
              <a:latin typeface="Century Gothic" pitchFamily="34" charset="0"/>
              <a:ea typeface="Roboto"/>
              <a:cs typeface="Roboto"/>
              <a:sym typeface="Roboto"/>
            </a:endParaRPr>
          </a:p>
        </p:txBody>
      </p:sp>
      <p:pic>
        <p:nvPicPr>
          <p:cNvPr id="178" name="Shape 178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 descr="abacu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9550" y="2011175"/>
            <a:ext cx="24384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46375" y="242137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latin typeface="Century Gothic" pitchFamily="34" charset="0"/>
              </a:rPr>
              <a:t>DEVELOP Impact Analysis</a:t>
            </a:r>
          </a:p>
        </p:txBody>
      </p:sp>
      <p:grpSp>
        <p:nvGrpSpPr>
          <p:cNvPr id="98" name="Shape 98"/>
          <p:cNvGrpSpPr/>
          <p:nvPr/>
        </p:nvGrpSpPr>
        <p:grpSpPr>
          <a:xfrm>
            <a:off x="431925" y="1304875"/>
            <a:ext cx="2628924" cy="3416400"/>
            <a:chOff x="431925" y="1304875"/>
            <a:chExt cx="2628924" cy="3416400"/>
          </a:xfrm>
        </p:grpSpPr>
        <p:sp>
          <p:nvSpPr>
            <p:cNvPr id="99" name="Shape 99"/>
            <p:cNvSpPr txBox="1"/>
            <p:nvPr/>
          </p:nvSpPr>
          <p:spPr>
            <a:xfrm>
              <a:off x="431925" y="1304875"/>
              <a:ext cx="2628899" cy="4640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431950" y="1304875"/>
              <a:ext cx="2628899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1" name="Shape 101"/>
          <p:cNvSpPr txBox="1">
            <a:spLocks noGrp="1"/>
          </p:cNvSpPr>
          <p:nvPr>
            <p:ph type="body" idx="4294967295"/>
          </p:nvPr>
        </p:nvSpPr>
        <p:spPr>
          <a:xfrm>
            <a:off x="506425" y="1304875"/>
            <a:ext cx="2494500" cy="46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entury Gothic" pitchFamily="34" charset="0"/>
              </a:rPr>
              <a:t>Evaluation/Tracking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4294967295"/>
          </p:nvPr>
        </p:nvSpPr>
        <p:spPr>
          <a:xfrm>
            <a:off x="457200" y="1850300"/>
            <a:ext cx="2590799" cy="28550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latin typeface="Century Gothic" pitchFamily="34" charset="0"/>
              </a:rPr>
              <a:t>Determining the best metrics to </a:t>
            </a:r>
            <a:r>
              <a:rPr lang="en" sz="1600" dirty="0" smtClean="0">
                <a:latin typeface="Century Gothic" pitchFamily="34" charset="0"/>
              </a:rPr>
              <a:t>track: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Advisors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Participants</a:t>
            </a:r>
            <a:endParaRPr lang="en" sz="1600" dirty="0">
              <a:latin typeface="Century Gothic" pitchFamily="34" charset="0"/>
            </a:endParaRP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Partners &amp; End Users</a:t>
            </a:r>
          </a:p>
          <a:p>
            <a:pPr marL="457200" lvl="0" indent="-330200" rtl="0">
              <a:lnSpc>
                <a:spcPct val="15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Projects</a:t>
            </a:r>
          </a:p>
          <a:p>
            <a:pPr lvl="0" rtl="0">
              <a:spcBef>
                <a:spcPts val="0"/>
              </a:spcBef>
              <a:buNone/>
            </a:pPr>
            <a:endParaRPr sz="1600" dirty="0">
              <a:latin typeface="Century Gothic" pitchFamily="34" charset="0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3320450" y="1304875"/>
            <a:ext cx="2632499" cy="3416400"/>
            <a:chOff x="3320450" y="1304875"/>
            <a:chExt cx="2632499" cy="3416400"/>
          </a:xfrm>
        </p:grpSpPr>
        <p:sp>
          <p:nvSpPr>
            <p:cNvPr id="104" name="Shape 104"/>
            <p:cNvSpPr txBox="1"/>
            <p:nvPr/>
          </p:nvSpPr>
          <p:spPr>
            <a:xfrm>
              <a:off x="3324050" y="1304875"/>
              <a:ext cx="2628899" cy="4640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3320450" y="1304875"/>
              <a:ext cx="2628899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6" name="Shape 106"/>
          <p:cNvSpPr txBox="1">
            <a:spLocks noGrp="1"/>
          </p:cNvSpPr>
          <p:nvPr>
            <p:ph type="body" idx="4294967295"/>
          </p:nvPr>
        </p:nvSpPr>
        <p:spPr>
          <a:xfrm>
            <a:off x="3389450" y="1304875"/>
            <a:ext cx="2494499" cy="461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entury Gothic" pitchFamily="34" charset="0"/>
              </a:rPr>
              <a:t>Development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4294967295"/>
          </p:nvPr>
        </p:nvSpPr>
        <p:spPr>
          <a:xfrm>
            <a:off x="3320575" y="1850300"/>
            <a:ext cx="2632500" cy="279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latin typeface="Century Gothic" pitchFamily="34" charset="0"/>
              </a:rPr>
              <a:t>Workforce development programs: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Professional development</a:t>
            </a:r>
            <a:endParaRPr lang="en" sz="1600" dirty="0">
              <a:latin typeface="Century Gothic" pitchFamily="34" charset="0"/>
            </a:endParaRP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Project Standards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Quantifiable Guidelines</a:t>
            </a:r>
            <a:endParaRPr lang="en" sz="1600" dirty="0">
              <a:latin typeface="Century Gothic" pitchFamily="34" charset="0"/>
            </a:endParaRPr>
          </a:p>
          <a:p>
            <a:pPr lvl="0" rtl="0">
              <a:spcBef>
                <a:spcPts val="0"/>
              </a:spcBef>
              <a:buNone/>
            </a:pPr>
            <a:endParaRPr sz="1600" dirty="0">
              <a:latin typeface="Century Gothic" pitchFamily="34" charset="0"/>
            </a:endParaRPr>
          </a:p>
          <a:p>
            <a:pPr lvl="0">
              <a:spcBef>
                <a:spcPts val="0"/>
              </a:spcBef>
              <a:buNone/>
            </a:pPr>
            <a:endParaRPr sz="1600" dirty="0">
              <a:latin typeface="Century Gothic" pitchFamily="34" charset="0"/>
            </a:endParaRPr>
          </a:p>
        </p:txBody>
      </p:sp>
      <p:grpSp>
        <p:nvGrpSpPr>
          <p:cNvPr id="108" name="Shape 108"/>
          <p:cNvGrpSpPr/>
          <p:nvPr/>
        </p:nvGrpSpPr>
        <p:grpSpPr>
          <a:xfrm>
            <a:off x="6212550" y="1304875"/>
            <a:ext cx="2632499" cy="3416400"/>
            <a:chOff x="6212550" y="1304875"/>
            <a:chExt cx="2632499" cy="3416400"/>
          </a:xfrm>
        </p:grpSpPr>
        <p:sp>
          <p:nvSpPr>
            <p:cNvPr id="109" name="Shape 109"/>
            <p:cNvSpPr/>
            <p:nvPr/>
          </p:nvSpPr>
          <p:spPr>
            <a:xfrm>
              <a:off x="6215400" y="1304875"/>
              <a:ext cx="2628899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6212550" y="1304875"/>
              <a:ext cx="2632499" cy="4640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1" name="Shape 111"/>
          <p:cNvSpPr txBox="1">
            <a:spLocks noGrp="1"/>
          </p:cNvSpPr>
          <p:nvPr>
            <p:ph type="body" idx="4294967295"/>
          </p:nvPr>
        </p:nvSpPr>
        <p:spPr>
          <a:xfrm>
            <a:off x="6096000" y="1304875"/>
            <a:ext cx="2895600" cy="461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entury Gothic" pitchFamily="34" charset="0"/>
              </a:rPr>
              <a:t>Compilation  &amp; Assessment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4294967295"/>
          </p:nvPr>
        </p:nvSpPr>
        <p:spPr>
          <a:xfrm>
            <a:off x="6324600" y="2190750"/>
            <a:ext cx="2478600" cy="26829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Analyzing </a:t>
            </a:r>
            <a:r>
              <a:rPr lang="en" sz="1600" dirty="0">
                <a:latin typeface="Century Gothic" pitchFamily="34" charset="0"/>
              </a:rPr>
              <a:t>collected data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Determining best implementation practices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Periodic review of devices previously implemented</a:t>
            </a:r>
          </a:p>
        </p:txBody>
      </p:sp>
      <p:pic>
        <p:nvPicPr>
          <p:cNvPr id="113" name="Shape 113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9625" y="74275"/>
            <a:ext cx="943525" cy="94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79025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latin typeface="Century Gothic" pitchFamily="34" charset="0"/>
              </a:rPr>
              <a:t>Results Framework &amp; Indicator Tracking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4294967295"/>
          </p:nvPr>
        </p:nvSpPr>
        <p:spPr>
          <a:xfrm>
            <a:off x="432350" y="1451575"/>
            <a:ext cx="2257199" cy="3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Challenge 1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4294967295"/>
          </p:nvPr>
        </p:nvSpPr>
        <p:spPr>
          <a:xfrm>
            <a:off x="3336150" y="1451575"/>
            <a:ext cx="2257199" cy="3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Challenge 2</a:t>
            </a: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6325" y="686825"/>
            <a:ext cx="6471349" cy="445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 descr="bar-char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93000" y="79025"/>
            <a:ext cx="943525" cy="94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55900" y="417125"/>
            <a:ext cx="4045200" cy="3431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Node Tracking Metrics</a:t>
            </a:r>
          </a:p>
          <a:p>
            <a:pPr marL="1371600" lvl="0" indent="457200" algn="l" rt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&amp;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Equal Futures Reporting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2"/>
          </p:nvPr>
        </p:nvSpPr>
        <p:spPr>
          <a:xfrm>
            <a:off x="4495800" y="438150"/>
            <a:ext cx="4336500" cy="4979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Leadership and gender</a:t>
            </a:r>
          </a:p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Resources used</a:t>
            </a:r>
          </a:p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Partner information for projects</a:t>
            </a:r>
          </a:p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Events supported</a:t>
            </a: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600" b="1" dirty="0">
                <a:latin typeface="Century Gothic" pitchFamily="34" charset="0"/>
              </a:rPr>
              <a:t>Equal Futures Reporting</a:t>
            </a:r>
          </a:p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Collect the required information from </a:t>
            </a:r>
            <a:r>
              <a:rPr lang="en" sz="1600" dirty="0" smtClean="0">
                <a:latin typeface="Century Gothic" pitchFamily="34" charset="0"/>
              </a:rPr>
              <a:t>NPO</a:t>
            </a:r>
          </a:p>
          <a:p>
            <a: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Includes information about participants such as gender, age, veteran status, education level etc.</a:t>
            </a:r>
          </a:p>
          <a:p>
            <a: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lang="en" sz="1600" dirty="0" smtClean="0">
                <a:latin typeface="Century Gothic" pitchFamily="34" charset="0"/>
              </a:rPr>
              <a:t>Compile </a:t>
            </a:r>
            <a:r>
              <a:rPr lang="en" sz="1600" dirty="0">
                <a:latin typeface="Century Gothic" pitchFamily="34" charset="0"/>
              </a:rPr>
              <a:t>and submit an annual fiscal report to NASA HQ</a:t>
            </a:r>
          </a:p>
        </p:txBody>
      </p:sp>
      <p:pic>
        <p:nvPicPr>
          <p:cNvPr id="129" name="Shape 129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2150" y="113550"/>
            <a:ext cx="943525" cy="943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4572000" y="361950"/>
            <a:ext cx="3581400" cy="828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</a:pPr>
            <a:r>
              <a:rPr lang="en" sz="1600" b="1" dirty="0">
                <a:latin typeface="Century Gothic" pitchFamily="34" charset="0"/>
              </a:rPr>
              <a:t>Collect node </a:t>
            </a:r>
            <a:r>
              <a:rPr lang="en" sz="1600" b="1" dirty="0" smtClean="0">
                <a:latin typeface="Century Gothic" pitchFamily="34" charset="0"/>
              </a:rPr>
              <a:t>tracking spreadsheets </a:t>
            </a:r>
            <a:r>
              <a:rPr lang="en" sz="1600" b="1" dirty="0">
                <a:latin typeface="Century Gothic" pitchFamily="34" charset="0"/>
              </a:rPr>
              <a:t>from all DEVELOP node locations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4925" y="76925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Alumni Survey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</a:pPr>
            <a:r>
              <a:rPr lang="en" sz="1600" b="1" dirty="0">
                <a:latin typeface="Century Gothic" pitchFamily="34" charset="0"/>
              </a:rPr>
              <a:t>Lead Alumni Survey Activities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Distribute the alumni survey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Collect submissions and compile statistics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Create a report and presentation of final results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Assess the survey questions and update questions as needed</a:t>
            </a:r>
          </a:p>
        </p:txBody>
      </p:sp>
      <p:pic>
        <p:nvPicPr>
          <p:cNvPr id="137" name="Shape 137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 descr="graduat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2575" y="1922975"/>
            <a:ext cx="1636725" cy="163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26300" y="116125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Participant Assessments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2"/>
          </p:nvPr>
        </p:nvSpPr>
        <p:spPr>
          <a:xfrm>
            <a:off x="4724400" y="895350"/>
            <a:ext cx="40656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</a:pPr>
            <a:r>
              <a:rPr lang="en" sz="1600" b="1" dirty="0">
                <a:latin typeface="Century Gothic" pitchFamily="34" charset="0"/>
              </a:rPr>
              <a:t>Lead Participant </a:t>
            </a:r>
            <a:r>
              <a:rPr lang="en" sz="1600" b="1" dirty="0" smtClean="0">
                <a:latin typeface="Century Gothic" pitchFamily="34" charset="0"/>
              </a:rPr>
              <a:t>Growth Assessments</a:t>
            </a:r>
            <a:endParaRPr lang="en" sz="1600" b="1" dirty="0">
              <a:latin typeface="Century Gothic" pitchFamily="34" charset="0"/>
            </a:endParaRP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Distribute an entrance and exit Participant Growth Assessment each term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Collect submissions and compile statistics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Report results</a:t>
            </a:r>
          </a:p>
          <a:p>
            <a:pPr marL="914400" lvl="1" indent="-3302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Evaluate the assessment questions and update as needed</a:t>
            </a:r>
          </a:p>
        </p:txBody>
      </p:sp>
      <p:pic>
        <p:nvPicPr>
          <p:cNvPr id="145" name="Shape 145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 descr="29065565795_1091208a67_z.jpg"/>
          <p:cNvPicPr preferRelativeResize="0"/>
          <p:nvPr/>
        </p:nvPicPr>
        <p:blipFill rotWithShape="1">
          <a:blip r:embed="rId4">
            <a:alphaModFix/>
          </a:blip>
          <a:srcRect t="11370" b="-11370"/>
          <a:stretch/>
        </p:blipFill>
        <p:spPr>
          <a:xfrm>
            <a:off x="140050" y="1994250"/>
            <a:ext cx="4310475" cy="2875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65250" y="62775"/>
            <a:ext cx="4445700" cy="1560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Project Strength Index  (PSI) Tracking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2"/>
          </p:nvPr>
        </p:nvSpPr>
        <p:spPr>
          <a:xfrm>
            <a:off x="4915975" y="11005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Objective tool to track and evaluate projects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sz="1600" dirty="0">
              <a:latin typeface="Century Gothic" pitchFamily="34" charset="0"/>
            </a:endParaRPr>
          </a:p>
          <a:p>
            <a:pPr marL="457200" lvl="0" indent="-330200" rtl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Calculated on a points system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sz="1600" dirty="0">
              <a:latin typeface="Century Gothic" pitchFamily="34" charset="0"/>
            </a:endParaRPr>
          </a:p>
          <a:p>
            <a:pPr marL="457200" lvl="0" indent="-33020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" sz="1600" dirty="0">
                <a:latin typeface="Century Gothic" pitchFamily="34" charset="0"/>
              </a:rPr>
              <a:t>Based on strength of applied science, strength of partnership, and capacity building component </a:t>
            </a:r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199" y="1920975"/>
            <a:ext cx="3084374" cy="223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 descr="bar-char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91450" y="62725"/>
            <a:ext cx="4383000" cy="2062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Tracking Partnerships and Partner Capacity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2"/>
          </p:nvPr>
        </p:nvSpPr>
        <p:spPr>
          <a:xfrm>
            <a:off x="4884600" y="1398375"/>
            <a:ext cx="3837000" cy="342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" dirty="0">
                <a:latin typeface="Century Gothic" pitchFamily="34" charset="0"/>
              </a:rPr>
              <a:t>Pre/Post-Project forms </a:t>
            </a:r>
          </a:p>
          <a:p>
            <a:pPr marL="457200" lvl="0" indent="-228600" rtl="0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" dirty="0">
                <a:latin typeface="Century Gothic" pitchFamily="34" charset="0"/>
              </a:rPr>
              <a:t>Partner follow-up forms</a:t>
            </a:r>
          </a:p>
          <a:p>
            <a:pPr marL="457200" lvl="0" indent="-228600" rtl="0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" dirty="0">
                <a:latin typeface="Century Gothic" pitchFamily="34" charset="0"/>
              </a:rPr>
              <a:t>Partnership longevity </a:t>
            </a:r>
          </a:p>
          <a:p>
            <a:pPr marL="457200" lvl="0" indent="-228600" rtl="0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" dirty="0">
                <a:latin typeface="Century Gothic" pitchFamily="34" charset="0"/>
              </a:rPr>
              <a:t>Synthesis and analysis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endParaRPr dirty="0">
              <a:latin typeface="Century Gothic" pitchFamily="34" charset="0"/>
            </a:endParaRPr>
          </a:p>
        </p:txBody>
      </p:sp>
      <p:pic>
        <p:nvPicPr>
          <p:cNvPr id="161" name="Shape 161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 descr="partners-claping-hand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5375" y="2454175"/>
            <a:ext cx="2062200" cy="20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234125" y="116125"/>
            <a:ext cx="4248000" cy="183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Digging Deep: </a:t>
            </a:r>
          </a:p>
          <a:p>
            <a:pPr lvl="0" algn="l">
              <a:spcBef>
                <a:spcPts val="0"/>
              </a:spcBef>
              <a:buNone/>
            </a:pPr>
            <a:r>
              <a:rPr lang="en" sz="3600" dirty="0">
                <a:latin typeface="Century Gothic" pitchFamily="34" charset="0"/>
              </a:rPr>
              <a:t>Project Level Impact Analysis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939500" y="119465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●"/>
            </a:pPr>
            <a:r>
              <a:rPr lang="en" dirty="0">
                <a:latin typeface="Century Gothic" pitchFamily="34" charset="0"/>
              </a:rPr>
              <a:t>New experiment! 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●"/>
            </a:pPr>
            <a:r>
              <a:rPr lang="en" dirty="0">
                <a:latin typeface="Century Gothic" pitchFamily="34" charset="0"/>
              </a:rPr>
              <a:t>In-depth analysis of impacts for a specific project 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har char="●"/>
            </a:pPr>
            <a:r>
              <a:rPr lang="en" dirty="0">
                <a:latin typeface="Century Gothic" pitchFamily="34" charset="0"/>
              </a:rPr>
              <a:t>Three different application areas 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Century Gothic" pitchFamily="34" charset="0"/>
            </a:endParaRPr>
          </a:p>
        </p:txBody>
      </p:sp>
      <p:pic>
        <p:nvPicPr>
          <p:cNvPr id="169" name="Shape 169" descr="bar-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9050" y="116125"/>
            <a:ext cx="943525" cy="94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 descr="magnifying-glas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1600" y="2394875"/>
            <a:ext cx="2336949" cy="2336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434</Words>
  <Application>Microsoft Office PowerPoint</Application>
  <PresentationFormat>On-screen Show (16:9)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Roboto</vt:lpstr>
      <vt:lpstr>Century Gothic</vt:lpstr>
      <vt:lpstr>geometric</vt:lpstr>
      <vt:lpstr> Impact Analysis  FY 2017 </vt:lpstr>
      <vt:lpstr>DEVELOP Impact Analysis</vt:lpstr>
      <vt:lpstr>Results Framework &amp; Indicator Tracking</vt:lpstr>
      <vt:lpstr>Node Tracking Metrics &amp; Equal Futures Reporting</vt:lpstr>
      <vt:lpstr>Alumni Survey</vt:lpstr>
      <vt:lpstr>Participant Assessments</vt:lpstr>
      <vt:lpstr>Project Strength Index  (PSI) Tracking</vt:lpstr>
      <vt:lpstr>Tracking Partnerships and Partner Capacity </vt:lpstr>
      <vt:lpstr>Digging Deep:  Project Level Impact Analysis</vt:lpstr>
      <vt:lpstr>Socioeconomic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Analysis  FY 2017</dc:title>
  <dc:creator>Dashiell Cruz</dc:creator>
  <cp:lastModifiedBy>Dashiell Cruz</cp:lastModifiedBy>
  <cp:revision>7</cp:revision>
  <dcterms:modified xsi:type="dcterms:W3CDTF">2016-09-19T19:04:00Z</dcterms:modified>
</cp:coreProperties>
</file>