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9"/>
  </p:notesMasterIdLst>
  <p:handoutMasterIdLst>
    <p:handoutMasterId r:id="rId20"/>
  </p:handoutMasterIdLst>
  <p:sldIdLst>
    <p:sldId id="319" r:id="rId5"/>
    <p:sldId id="349" r:id="rId6"/>
    <p:sldId id="326" r:id="rId7"/>
    <p:sldId id="345" r:id="rId8"/>
    <p:sldId id="346" r:id="rId9"/>
    <p:sldId id="347" r:id="rId10"/>
    <p:sldId id="359" r:id="rId11"/>
    <p:sldId id="596" r:id="rId12"/>
    <p:sldId id="350" r:id="rId13"/>
    <p:sldId id="353" r:id="rId14"/>
    <p:sldId id="354" r:id="rId15"/>
    <p:sldId id="355" r:id="rId16"/>
    <p:sldId id="358" r:id="rId17"/>
    <p:sldId id="34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29C262-2519-B2BF-CA1B-E77A99F91130}" name="Cecil Byles" initials="CB" userId="Cecil Byles"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yles, Robert C. (LARC-E3)[SSAI DEVELOP]" initials="BRC(ED" lastIdx="1" clrIdx="0">
    <p:extLst>
      <p:ext uri="{19B8F6BF-5375-455C-9EA6-DF929625EA0E}">
        <p15:presenceInfo xmlns:p15="http://schemas.microsoft.com/office/powerpoint/2012/main" userId="S::rcbyles@ndc.nasa.gov::f2fd4499-2563-4908-9210-b44e2282d0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7278"/>
    <a:srgbClr val="51AEB3"/>
    <a:srgbClr val="67A478"/>
    <a:srgbClr val="D0652A"/>
    <a:srgbClr val="B8394F"/>
    <a:srgbClr val="5496AD"/>
    <a:srgbClr val="53B4B9"/>
    <a:srgbClr val="CCEDFF"/>
    <a:srgbClr val="BFF57E"/>
    <a:srgbClr val="B03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762" autoAdjust="0"/>
  </p:normalViewPr>
  <p:slideViewPr>
    <p:cSldViewPr snapToGrid="0">
      <p:cViewPr varScale="1">
        <p:scale>
          <a:sx n="95" d="100"/>
          <a:sy n="95" d="100"/>
        </p:scale>
        <p:origin x="78" y="426"/>
      </p:cViewPr>
      <p:guideLst/>
    </p:cSldViewPr>
  </p:slideViewPr>
  <p:notesTextViewPr>
    <p:cViewPr>
      <p:scale>
        <a:sx n="20" d="100"/>
        <a:sy n="20" d="100"/>
      </p:scale>
      <p:origin x="0" y="0"/>
    </p:cViewPr>
  </p:notesTextViewPr>
  <p:sorterViewPr>
    <p:cViewPr>
      <p:scale>
        <a:sx n="66" d="100"/>
        <a:sy n="66" d="100"/>
      </p:scale>
      <p:origin x="0" y="0"/>
    </p:cViewPr>
  </p:sorterViewPr>
  <p:notesViewPr>
    <p:cSldViewPr snapToGrid="0">
      <p:cViewPr varScale="1">
        <p:scale>
          <a:sx n="92" d="100"/>
          <a:sy n="92" d="100"/>
        </p:scale>
        <p:origin x="442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C4FE7-1012-9242-BD37-850A8FA790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8ADC06-85FD-0E46-8BC9-71D54B0DB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F8075-15A9-9142-858E-40AD3F9FDF81}" type="datetimeFigureOut">
              <a:rPr lang="en-US" smtClean="0"/>
              <a:t>9/9/2022</a:t>
            </a:fld>
            <a:endParaRPr lang="en-US"/>
          </a:p>
        </p:txBody>
      </p:sp>
      <p:sp>
        <p:nvSpPr>
          <p:cNvPr id="4" name="Footer Placeholder 3">
            <a:extLst>
              <a:ext uri="{FF2B5EF4-FFF2-40B4-BE49-F238E27FC236}">
                <a16:creationId xmlns:a16="http://schemas.microsoft.com/office/drawing/2014/main" id="{3F550DBA-7553-1848-81D8-BC40AE61D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CD59C-EFA0-A74D-90F2-33D0DD3CB3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E874A-46F9-6C4B-B2EE-6F499D6A8911}" type="slidenum">
              <a:rPr lang="en-US" smtClean="0"/>
              <a:t>‹#›</a:t>
            </a:fld>
            <a:endParaRPr lang="en-US"/>
          </a:p>
        </p:txBody>
      </p:sp>
    </p:spTree>
    <p:extLst>
      <p:ext uri="{BB962C8B-B14F-4D97-AF65-F5344CB8AC3E}">
        <p14:creationId xmlns:p14="http://schemas.microsoft.com/office/powerpoint/2010/main" val="52236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B9C7-83AA-4953-9AA2-D5817B86C500}" type="datetimeFigureOut">
              <a:rPr lang="en-US" smtClean="0"/>
              <a:t>9/9/2022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CC44A-F6C6-4EE8-BA41-5D57D00742E9}" type="slidenum">
              <a:rPr lang="en-US" smtClean="0"/>
              <a:t>‹#›</a:t>
            </a:fld>
            <a:endParaRPr lang="en-US" dirty="0"/>
          </a:p>
        </p:txBody>
      </p:sp>
    </p:spTree>
    <p:extLst>
      <p:ext uri="{BB962C8B-B14F-4D97-AF65-F5344CB8AC3E}">
        <p14:creationId xmlns:p14="http://schemas.microsoft.com/office/powerpoint/2010/main" val="375874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3</a:t>
            </a:fld>
            <a:endParaRPr lang="en-US" dirty="0"/>
          </a:p>
        </p:txBody>
      </p:sp>
    </p:spTree>
    <p:extLst>
      <p:ext uri="{BB962C8B-B14F-4D97-AF65-F5344CB8AC3E}">
        <p14:creationId xmlns:p14="http://schemas.microsoft.com/office/powerpoint/2010/main" val="798540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4</a:t>
            </a:fld>
            <a:endParaRPr lang="en-US" dirty="0"/>
          </a:p>
        </p:txBody>
      </p:sp>
    </p:spTree>
    <p:extLst>
      <p:ext uri="{BB962C8B-B14F-4D97-AF65-F5344CB8AC3E}">
        <p14:creationId xmlns:p14="http://schemas.microsoft.com/office/powerpoint/2010/main" val="1572038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5</a:t>
            </a:fld>
            <a:endParaRPr lang="en-US" dirty="0"/>
          </a:p>
        </p:txBody>
      </p:sp>
    </p:spTree>
    <p:extLst>
      <p:ext uri="{BB962C8B-B14F-4D97-AF65-F5344CB8AC3E}">
        <p14:creationId xmlns:p14="http://schemas.microsoft.com/office/powerpoint/2010/main" val="394813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6</a:t>
            </a:fld>
            <a:endParaRPr lang="en-US" dirty="0"/>
          </a:p>
        </p:txBody>
      </p:sp>
    </p:spTree>
    <p:extLst>
      <p:ext uri="{BB962C8B-B14F-4D97-AF65-F5344CB8AC3E}">
        <p14:creationId xmlns:p14="http://schemas.microsoft.com/office/powerpoint/2010/main" val="3632164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7</a:t>
            </a:fld>
            <a:endParaRPr lang="en-US" dirty="0"/>
          </a:p>
        </p:txBody>
      </p:sp>
    </p:spTree>
    <p:extLst>
      <p:ext uri="{BB962C8B-B14F-4D97-AF65-F5344CB8AC3E}">
        <p14:creationId xmlns:p14="http://schemas.microsoft.com/office/powerpoint/2010/main" val="279349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10</a:t>
            </a:fld>
            <a:endParaRPr lang="en-US" dirty="0"/>
          </a:p>
        </p:txBody>
      </p:sp>
    </p:spTree>
    <p:extLst>
      <p:ext uri="{BB962C8B-B14F-4D97-AF65-F5344CB8AC3E}">
        <p14:creationId xmlns:p14="http://schemas.microsoft.com/office/powerpoint/2010/main" val="3694622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11</a:t>
            </a:fld>
            <a:endParaRPr lang="en-US" dirty="0"/>
          </a:p>
        </p:txBody>
      </p:sp>
    </p:spTree>
    <p:extLst>
      <p:ext uri="{BB962C8B-B14F-4D97-AF65-F5344CB8AC3E}">
        <p14:creationId xmlns:p14="http://schemas.microsoft.com/office/powerpoint/2010/main" val="1648289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5" name="Picture Placeholder 35">
            <a:extLst>
              <a:ext uri="{FF2B5EF4-FFF2-40B4-BE49-F238E27FC236}">
                <a16:creationId xmlns:a16="http://schemas.microsoft.com/office/drawing/2014/main" id="{BE0208B1-265D-3F4E-B18E-33538948FDB6}"/>
              </a:ext>
            </a:extLst>
          </p:cNvPr>
          <p:cNvSpPr>
            <a:spLocks noGrp="1"/>
          </p:cNvSpPr>
          <p:nvPr>
            <p:ph type="pic" sz="quarter" idx="14"/>
          </p:nvPr>
        </p:nvSpPr>
        <p:spPr>
          <a:xfrm>
            <a:off x="6276975" y="0"/>
            <a:ext cx="5915025" cy="6870700"/>
          </a:xfrm>
        </p:spPr>
        <p:txBody>
          <a:bodyPr/>
          <a:lstStyle/>
          <a:p>
            <a:endParaRPr lang="en-US" dirty="0"/>
          </a:p>
        </p:txBody>
      </p:sp>
      <p:sp>
        <p:nvSpPr>
          <p:cNvPr id="26" name="Picture Placeholder 37">
            <a:extLst>
              <a:ext uri="{FF2B5EF4-FFF2-40B4-BE49-F238E27FC236}">
                <a16:creationId xmlns:a16="http://schemas.microsoft.com/office/drawing/2014/main" id="{FD9A1EF5-E5D1-4646-9575-4E97313BF9FF}"/>
              </a:ext>
            </a:extLst>
          </p:cNvPr>
          <p:cNvSpPr>
            <a:spLocks noGrp="1"/>
          </p:cNvSpPr>
          <p:nvPr>
            <p:ph type="pic" sz="quarter" idx="15"/>
          </p:nvPr>
        </p:nvSpPr>
        <p:spPr>
          <a:xfrm>
            <a:off x="6276975" y="3005138"/>
            <a:ext cx="1916113" cy="1916112"/>
          </a:xfrm>
        </p:spPr>
        <p:txBody>
          <a:bodyPr/>
          <a:lstStyle/>
          <a:p>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EB6A4905-E47A-6E44-BC98-5044A2930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18" y="-184222"/>
            <a:ext cx="6625078" cy="4147127"/>
          </a:xfrm>
          <a:prstGeom prst="rect">
            <a:avLst/>
          </a:prstGeom>
        </p:spPr>
      </p:pic>
      <p:sp>
        <p:nvSpPr>
          <p:cNvPr id="24" name="Picture Placeholder 33">
            <a:extLst>
              <a:ext uri="{FF2B5EF4-FFF2-40B4-BE49-F238E27FC236}">
                <a16:creationId xmlns:a16="http://schemas.microsoft.com/office/drawing/2014/main" id="{5C3C042C-6AE2-C14A-B902-D2F6A5AB0CF0}"/>
              </a:ext>
            </a:extLst>
          </p:cNvPr>
          <p:cNvSpPr>
            <a:spLocks noGrp="1"/>
          </p:cNvSpPr>
          <p:nvPr>
            <p:ph type="pic" sz="quarter" idx="13"/>
          </p:nvPr>
        </p:nvSpPr>
        <p:spPr>
          <a:xfrm>
            <a:off x="3271838" y="0"/>
            <a:ext cx="3005137" cy="3005138"/>
          </a:xfrm>
        </p:spPr>
        <p:txBody>
          <a:bodyPr/>
          <a:lstStyle/>
          <a:p>
            <a:endParaRPr lang="en-US" dirty="0"/>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577607" y="4235187"/>
            <a:ext cx="5337703" cy="1372283"/>
          </a:xfrm>
        </p:spPr>
        <p:txBody>
          <a:bodyPr>
            <a:normAutofit/>
          </a:bodyPr>
          <a:lstStyle>
            <a:lvl1pPr marL="0" indent="0">
              <a:buNone/>
              <a:defRPr sz="4400" b="1">
                <a:solidFill>
                  <a:srgbClr val="244D60"/>
                </a:solidFill>
              </a:defRPr>
            </a:lvl1pPr>
          </a:lstStyle>
          <a:p>
            <a:pPr lvl="0"/>
            <a:endParaRPr lang="en-US" dirty="0"/>
          </a:p>
        </p:txBody>
      </p:sp>
    </p:spTree>
    <p:extLst>
      <p:ext uri="{BB962C8B-B14F-4D97-AF65-F5344CB8AC3E}">
        <p14:creationId xmlns:p14="http://schemas.microsoft.com/office/powerpoint/2010/main" val="167916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9029700" cy="68580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0" y="0"/>
            <a:ext cx="9779000" cy="612140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6142" y="5993792"/>
            <a:ext cx="2138508" cy="556958"/>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577607" y="4145660"/>
            <a:ext cx="5337703" cy="1372283"/>
          </a:xfrm>
        </p:spPr>
        <p:txBody>
          <a:bodyPr>
            <a:normAutofit/>
          </a:bodyPr>
          <a:lstStyle>
            <a:lvl1pPr marL="0" indent="0">
              <a:buNone/>
              <a:defRPr sz="4400" b="1">
                <a:solidFill>
                  <a:schemeClr val="bg1"/>
                </a:solidFill>
              </a:defRPr>
            </a:lvl1pPr>
          </a:lstStyle>
          <a:p>
            <a:pPr lvl="0"/>
            <a:endParaRPr lang="en-US" dirty="0"/>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577607" y="5517944"/>
            <a:ext cx="5337703" cy="717550"/>
          </a:xfrm>
        </p:spPr>
        <p:txBody>
          <a:bodyPr/>
          <a:lstStyle>
            <a:lvl1pPr marL="0" indent="0">
              <a:buNone/>
              <a:defRPr>
                <a:solidFill>
                  <a:srgbClr val="5595AC"/>
                </a:solidFill>
              </a:defRPr>
            </a:lvl1pPr>
          </a:lstStyle>
          <a:p>
            <a:pPr lvl="0"/>
            <a:endParaRPr lang="en-US" dirty="0"/>
          </a:p>
        </p:txBody>
      </p:sp>
    </p:spTree>
    <p:extLst>
      <p:ext uri="{BB962C8B-B14F-4D97-AF65-F5344CB8AC3E}">
        <p14:creationId xmlns:p14="http://schemas.microsoft.com/office/powerpoint/2010/main" val="14359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dirty="0"/>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824846" y="1147023"/>
            <a:ext cx="4346378" cy="4726651"/>
          </a:xfrm>
          <a:prstGeom prst="rect">
            <a:avLst/>
          </a:prstGeom>
        </p:spPr>
        <p:txBody>
          <a:bodyPr vert="horz" lIns="91440" tIns="45720" rIns="91440" bIns="45720" rtlCol="0">
            <a:normAutofit/>
          </a:bodyPr>
          <a:lstStyle>
            <a:lvl1pPr marL="0" indent="0">
              <a:lnSpc>
                <a:spcPct val="100000"/>
              </a:lnSpc>
              <a:buNone/>
              <a:defRPr/>
            </a:lvl1pPr>
            <a:lvl2pPr marL="457200" indent="0">
              <a:buNone/>
              <a:defRPr/>
            </a:lvl2pPr>
          </a:lstStyle>
          <a:p>
            <a:pPr lvl="0"/>
            <a:r>
              <a:rPr lang="en-US" dirty="0"/>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5728136" y="1147023"/>
            <a:ext cx="5625663" cy="4726650"/>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600">
                <a:solidFill>
                  <a:srgbClr val="6A7278"/>
                </a:solidFill>
              </a:defRPr>
            </a:lvl1pPr>
            <a:lvl2pPr>
              <a:defRPr sz="1800">
                <a:solidFill>
                  <a:srgbClr val="6A7278"/>
                </a:solidFill>
              </a:defRPr>
            </a:lvl2pPr>
            <a:lvl3pPr>
              <a:defRPr sz="1800">
                <a:solidFill>
                  <a:srgbClr val="6A7278"/>
                </a:solidFill>
              </a:defRPr>
            </a:lvl3pPr>
            <a:lvl4pPr>
              <a:defRPr sz="1800">
                <a:solidFill>
                  <a:srgbClr val="6A7278"/>
                </a:solidFill>
              </a:defRPr>
            </a:lvl4pPr>
            <a:lvl5pPr>
              <a:defRPr sz="1800">
                <a:solidFill>
                  <a:srgbClr val="6A7278"/>
                </a:solidFill>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8006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838200" y="1057522"/>
            <a:ext cx="5741275" cy="1733179"/>
          </a:xfrm>
        </p:spPr>
        <p:txBody>
          <a:bodyPr>
            <a:normAutofit/>
          </a:bodyPr>
          <a:lstStyle>
            <a:lvl1pPr marL="0" indent="0">
              <a:lnSpc>
                <a:spcPct val="100000"/>
              </a:lnSpc>
              <a:buNone/>
              <a:defRPr sz="2000">
                <a:solidFill>
                  <a:srgbClr val="5595AC"/>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838200" y="2913042"/>
            <a:ext cx="5741275" cy="3072124"/>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7010400" y="1057522"/>
            <a:ext cx="4800600" cy="2371478"/>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7010400" y="3613688"/>
            <a:ext cx="4800600" cy="2371478"/>
          </a:xfrm>
        </p:spPr>
        <p:txBody>
          <a:bodyPr/>
          <a:lstStyle/>
          <a:p>
            <a:endParaRPr lang="en-US"/>
          </a:p>
        </p:txBody>
      </p:sp>
    </p:spTree>
    <p:extLst>
      <p:ext uri="{BB962C8B-B14F-4D97-AF65-F5344CB8AC3E}">
        <p14:creationId xmlns:p14="http://schemas.microsoft.com/office/powerpoint/2010/main" val="21236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1181100"/>
            <a:ext cx="12192000" cy="5676900"/>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Tree>
    <p:extLst>
      <p:ext uri="{BB962C8B-B14F-4D97-AF65-F5344CB8AC3E}">
        <p14:creationId xmlns:p14="http://schemas.microsoft.com/office/powerpoint/2010/main" val="18330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6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7010400" y="0"/>
            <a:ext cx="5181600" cy="68580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7445408" y="935182"/>
            <a:ext cx="4123672" cy="4970766"/>
          </a:xfrm>
          <a:prstGeom prst="rect">
            <a:avLst/>
          </a:prstGeom>
        </p:spPr>
        <p:txBody>
          <a:bodyPr vert="horz" lIns="91440" tIns="45720" rIns="91440" bIns="45720" rtlCol="0">
            <a:normAutofit/>
          </a:bodyPr>
          <a:lstStyle>
            <a:lvl1pPr marL="0" indent="0">
              <a:lnSpc>
                <a:spcPct val="110000"/>
              </a:lnSpc>
              <a:buNone/>
              <a:defRPr sz="2400">
                <a:solidFill>
                  <a:schemeClr val="bg1"/>
                </a:solidFill>
                <a:latin typeface="Georgia" panose="02040502050405020303" pitchFamily="18" charset="0"/>
              </a:defRPr>
            </a:lvl1pPr>
            <a:lvl2pPr marL="457200" indent="0">
              <a:buNone/>
              <a:defRPr/>
            </a:lvl2pPr>
          </a:lstStyle>
          <a:p>
            <a:pPr lvl="0"/>
            <a:r>
              <a:rPr lang="en-US" dirty="0"/>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6276689" y="-6025"/>
            <a:ext cx="5915311" cy="6851607"/>
          </a:xfrm>
        </p:spPr>
        <p:txBody>
          <a:bodyPr/>
          <a:lstStyle/>
          <a:p>
            <a:endParaRPr lang="en-US" dirty="0"/>
          </a:p>
        </p:txBody>
      </p:sp>
      <p:sp>
        <p:nvSpPr>
          <p:cNvPr id="6" name="Rectangle 5">
            <a:extLst>
              <a:ext uri="{FF2B5EF4-FFF2-40B4-BE49-F238E27FC236}">
                <a16:creationId xmlns:a16="http://schemas.microsoft.com/office/drawing/2014/main" id="{0F101D92-2E8A-3E47-8A47-F4061B4D227D}"/>
              </a:ext>
            </a:extLst>
          </p:cNvPr>
          <p:cNvSpPr/>
          <p:nvPr userDrawn="1"/>
        </p:nvSpPr>
        <p:spPr>
          <a:xfrm>
            <a:off x="0" y="1828800"/>
            <a:ext cx="7366000" cy="3263900"/>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6194" y="88900"/>
            <a:ext cx="5707216" cy="2222500"/>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1248" y="5930303"/>
            <a:ext cx="2138508" cy="556958"/>
          </a:xfrm>
          <a:prstGeom prst="rect">
            <a:avLst/>
          </a:prstGeom>
        </p:spPr>
      </p:pic>
    </p:spTree>
    <p:extLst>
      <p:ext uri="{BB962C8B-B14F-4D97-AF65-F5344CB8AC3E}">
        <p14:creationId xmlns:p14="http://schemas.microsoft.com/office/powerpoint/2010/main" val="307517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dirty="0"/>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1786557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73" r:id="rId3"/>
    <p:sldLayoutId id="2147483680" r:id="rId4"/>
    <p:sldLayoutId id="2147483696" r:id="rId5"/>
    <p:sldLayoutId id="2147483678" r:id="rId6"/>
    <p:sldLayoutId id="2147483674" r:id="rId7"/>
    <p:sldLayoutId id="214748369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hyperlink" Target="mailto:Amanda.L.Clayton@nasa.gov" TargetMode="External"/><Relationship Id="rId7" Type="http://schemas.openxmlformats.org/officeDocument/2006/relationships/image" Target="../media/image10.wmf"/><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wmf"/><Relationship Id="rId11" Type="http://schemas.openxmlformats.org/officeDocument/2006/relationships/image" Target="../media/image14.png"/><Relationship Id="rId5" Type="http://schemas.openxmlformats.org/officeDocument/2006/relationships/image" Target="../media/image8.wmf"/><Relationship Id="rId10" Type="http://schemas.openxmlformats.org/officeDocument/2006/relationships/image" Target="../media/image13.wmf"/><Relationship Id="rId4" Type="http://schemas.openxmlformats.org/officeDocument/2006/relationships/image" Target="../media/image7.wmf"/><Relationship Id="rId9" Type="http://schemas.openxmlformats.org/officeDocument/2006/relationships/image" Target="../media/image12.wmf"/></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wmf"/><Relationship Id="rId11" Type="http://schemas.openxmlformats.org/officeDocument/2006/relationships/image" Target="../media/image15.png"/><Relationship Id="rId5" Type="http://schemas.openxmlformats.org/officeDocument/2006/relationships/image" Target="../media/image9.wmf"/><Relationship Id="rId10" Type="http://schemas.openxmlformats.org/officeDocument/2006/relationships/image" Target="../media/image14.png"/><Relationship Id="rId4" Type="http://schemas.openxmlformats.org/officeDocument/2006/relationships/image" Target="../media/image8.wmf"/><Relationship Id="rId9" Type="http://schemas.openxmlformats.org/officeDocument/2006/relationships/image" Target="../media/image13.wmf"/></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wmf"/><Relationship Id="rId11" Type="http://schemas.openxmlformats.org/officeDocument/2006/relationships/image" Target="../media/image15.png"/><Relationship Id="rId5" Type="http://schemas.openxmlformats.org/officeDocument/2006/relationships/image" Target="../media/image9.wmf"/><Relationship Id="rId10" Type="http://schemas.openxmlformats.org/officeDocument/2006/relationships/image" Target="../media/image14.png"/><Relationship Id="rId4" Type="http://schemas.openxmlformats.org/officeDocument/2006/relationships/image" Target="../media/image8.wmf"/><Relationship Id="rId9" Type="http://schemas.openxmlformats.org/officeDocument/2006/relationships/image" Target="../media/image13.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DEVELOP National Orientation </a:t>
            </a:r>
            <a:r>
              <a:rPr lang="en-US" sz="3600">
                <a:solidFill>
                  <a:schemeClr val="tx1">
                    <a:lumMod val="65000"/>
                    <a:lumOff val="35000"/>
                  </a:schemeClr>
                </a:solidFill>
              </a:rPr>
              <a:t>(2022)</a:t>
            </a:r>
            <a:endParaRPr lang="en-US" sz="3600" dirty="0">
              <a:solidFill>
                <a:schemeClr val="tx1">
                  <a:lumMod val="65000"/>
                  <a:lumOff val="35000"/>
                </a:schemeClr>
              </a:solidFill>
            </a:endParaRPr>
          </a:p>
          <a:p>
            <a:r>
              <a:rPr lang="en-US" sz="2800" b="0" dirty="0">
                <a:solidFill>
                  <a:schemeClr val="tx1">
                    <a:lumMod val="65000"/>
                    <a:lumOff val="35000"/>
                  </a:schemeClr>
                </a:solidFill>
              </a:rPr>
              <a:t>Module 7. Opportunities</a:t>
            </a:r>
            <a:endParaRPr lang="en-US" sz="3600" b="0" dirty="0">
              <a:solidFill>
                <a:schemeClr val="tx1">
                  <a:lumMod val="65000"/>
                  <a:lumOff val="35000"/>
                </a:schemeClr>
              </a:solidFill>
            </a:endParaRPr>
          </a:p>
        </p:txBody>
      </p:sp>
      <p:pic>
        <p:nvPicPr>
          <p:cNvPr id="15" name="Picture 14">
            <a:extLst>
              <a:ext uri="{FF2B5EF4-FFF2-40B4-BE49-F238E27FC236}">
                <a16:creationId xmlns:a16="http://schemas.microsoft.com/office/drawing/2014/main" id="{0BBF13CA-D323-884F-9BC9-4213352E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607" y="5855346"/>
            <a:ext cx="2138508" cy="556958"/>
          </a:xfrm>
          <a:prstGeom prst="rect">
            <a:avLst/>
          </a:prstGeom>
        </p:spPr>
      </p:pic>
      <p:pic>
        <p:nvPicPr>
          <p:cNvPr id="7" name="Picture Placeholder 6">
            <a:extLst>
              <a:ext uri="{FF2B5EF4-FFF2-40B4-BE49-F238E27FC236}">
                <a16:creationId xmlns:a16="http://schemas.microsoft.com/office/drawing/2014/main" id="{6AAC3441-6123-47F1-AFFA-8859654C5452}"/>
              </a:ext>
            </a:extLst>
          </p:cNvPr>
          <p:cNvPicPr>
            <a:picLocks noChangeAspect="1"/>
          </p:cNvPicPr>
          <p:nvPr/>
        </p:nvPicPr>
        <p:blipFill>
          <a:blip r:embed="rId3" cstate="print">
            <a:extLst>
              <a:ext uri="{28A0092B-C50C-407E-A947-70E740481C1C}">
                <a14:useLocalDpi xmlns:a14="http://schemas.microsoft.com/office/drawing/2010/main" val="0"/>
              </a:ext>
            </a:extLst>
          </a:blip>
          <a:srcRect t="9869" b="9869"/>
          <a:stretch/>
        </p:blipFill>
        <p:spPr>
          <a:xfrm>
            <a:off x="6276689" y="-6025"/>
            <a:ext cx="5915311" cy="6864025"/>
          </a:xfrm>
          <a:prstGeom prst="rect">
            <a:avLst/>
          </a:prstGeom>
        </p:spPr>
      </p:pic>
    </p:spTree>
    <p:extLst>
      <p:ext uri="{BB962C8B-B14F-4D97-AF65-F5344CB8AC3E}">
        <p14:creationId xmlns:p14="http://schemas.microsoft.com/office/powerpoint/2010/main" val="26035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11369" y="365125"/>
            <a:ext cx="10515600" cy="570057"/>
          </a:xfrm>
        </p:spPr>
        <p:txBody>
          <a:bodyPr>
            <a:normAutofit/>
          </a:bodyPr>
          <a:lstStyle/>
          <a:p>
            <a:r>
              <a:rPr lang="en-US" sz="1400" dirty="0">
                <a:latin typeface="Arial"/>
                <a:cs typeface="Arial"/>
              </a:rPr>
              <a:t>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11369" y="849964"/>
            <a:ext cx="10515600" cy="820004"/>
          </a:xfrm>
        </p:spPr>
        <p:txBody>
          <a:bodyPr anchor="ctr">
            <a:normAutofit/>
          </a:bodyPr>
          <a:lstStyle/>
          <a:p>
            <a:r>
              <a:rPr lang="en-US" sz="3200" dirty="0"/>
              <a:t>DEVELOP Fellows</a:t>
            </a:r>
          </a:p>
        </p:txBody>
      </p:sp>
      <p:sp>
        <p:nvSpPr>
          <p:cNvPr id="8" name="Rectangle 7">
            <a:extLst>
              <a:ext uri="{FF2B5EF4-FFF2-40B4-BE49-F238E27FC236}">
                <a16:creationId xmlns:a16="http://schemas.microsoft.com/office/drawing/2014/main" id="{8849C247-C97C-4C8D-A5DF-8CE9119D9621}"/>
              </a:ext>
            </a:extLst>
          </p:cNvPr>
          <p:cNvSpPr/>
          <p:nvPr/>
        </p:nvSpPr>
        <p:spPr>
          <a:xfrm>
            <a:off x="10196912" y="568582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 Placeholder 5">
            <a:extLst>
              <a:ext uri="{FF2B5EF4-FFF2-40B4-BE49-F238E27FC236}">
                <a16:creationId xmlns:a16="http://schemas.microsoft.com/office/drawing/2014/main" id="{E2BC1126-FBD3-475C-9611-3A354AB80F0D}"/>
              </a:ext>
            </a:extLst>
          </p:cNvPr>
          <p:cNvSpPr txBox="1">
            <a:spLocks/>
          </p:cNvSpPr>
          <p:nvPr/>
        </p:nvSpPr>
        <p:spPr>
          <a:xfrm>
            <a:off x="611369" y="1855791"/>
            <a:ext cx="5492840" cy="25548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5496AD"/>
              </a:buClr>
            </a:pPr>
            <a:r>
              <a:rPr lang="en-US" sz="1800" b="1" dirty="0">
                <a:solidFill>
                  <a:srgbClr val="5496AD"/>
                </a:solidFill>
                <a:latin typeface="+mn-lt"/>
              </a:rPr>
              <a:t>What is a DEVELOP Fellow? </a:t>
            </a:r>
            <a:r>
              <a:rPr lang="en-US" sz="1800" dirty="0">
                <a:solidFill>
                  <a:srgbClr val="6A7278"/>
                </a:solidFill>
                <a:latin typeface="+mn-lt"/>
              </a:rPr>
              <a:t>The DEVELOP Fellow is an integral piece of the leadership team in the DEVELOP model. The people who assume this role are responsible for managing the majority of the day-to-day operations at their individual nodes, providing guidance and direction to their teams, supporting strategic planning for their node, and providing program-level NPO support.</a:t>
            </a:r>
          </a:p>
        </p:txBody>
      </p:sp>
      <p:sp>
        <p:nvSpPr>
          <p:cNvPr id="10" name="Text Placeholder 5">
            <a:extLst>
              <a:ext uri="{FF2B5EF4-FFF2-40B4-BE49-F238E27FC236}">
                <a16:creationId xmlns:a16="http://schemas.microsoft.com/office/drawing/2014/main" id="{245A6102-89D6-4D6A-9655-DDF00E1E8DF9}"/>
              </a:ext>
            </a:extLst>
          </p:cNvPr>
          <p:cNvSpPr txBox="1">
            <a:spLocks/>
          </p:cNvSpPr>
          <p:nvPr/>
        </p:nvSpPr>
        <p:spPr>
          <a:xfrm>
            <a:off x="5816072" y="3642345"/>
            <a:ext cx="6375928" cy="36271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indent="347663">
              <a:spcBef>
                <a:spcPts val="0"/>
              </a:spcBef>
              <a:spcAft>
                <a:spcPts val="600"/>
              </a:spcAft>
              <a:buClr>
                <a:srgbClr val="5496AD"/>
              </a:buClr>
            </a:pPr>
            <a:r>
              <a:rPr lang="en-US" sz="1800" dirty="0">
                <a:solidFill>
                  <a:srgbClr val="0061AA"/>
                </a:solidFill>
                <a:latin typeface="+mn-lt"/>
              </a:rPr>
              <a:t>Eligibility Requirements: </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US Citizenship is required for all Fellow positions</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College degree with minimum 3.0 GPA</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One+ terms with DEVELOP</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Open to Recent Graduate and Early/Transitioning Career Professional applicants</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Ability to begin the position in early September</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Ability to work 40 hours/week during typical business hours</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Proficient knowledge and understanding of DEVELOP</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Strong leadership and communication skills</a:t>
            </a:r>
          </a:p>
        </p:txBody>
      </p:sp>
      <p:grpSp>
        <p:nvGrpSpPr>
          <p:cNvPr id="16" name="Group 15">
            <a:extLst>
              <a:ext uri="{FF2B5EF4-FFF2-40B4-BE49-F238E27FC236}">
                <a16:creationId xmlns:a16="http://schemas.microsoft.com/office/drawing/2014/main" id="{E9ECA83C-1C25-47CC-8AA8-AF0D5BE31020}"/>
              </a:ext>
            </a:extLst>
          </p:cNvPr>
          <p:cNvGrpSpPr/>
          <p:nvPr/>
        </p:nvGrpSpPr>
        <p:grpSpPr>
          <a:xfrm>
            <a:off x="738681" y="4481519"/>
            <a:ext cx="4950080" cy="1526517"/>
            <a:chOff x="637003" y="5290691"/>
            <a:chExt cx="3691983" cy="1115841"/>
          </a:xfrm>
        </p:grpSpPr>
        <p:sp>
          <p:nvSpPr>
            <p:cNvPr id="19" name="Text Placeholder 5">
              <a:extLst>
                <a:ext uri="{FF2B5EF4-FFF2-40B4-BE49-F238E27FC236}">
                  <a16:creationId xmlns:a16="http://schemas.microsoft.com/office/drawing/2014/main" id="{CBCBC75E-151D-4E81-94EF-46E1B3C78CC7}"/>
                </a:ext>
              </a:extLst>
            </p:cNvPr>
            <p:cNvSpPr txBox="1">
              <a:spLocks/>
            </p:cNvSpPr>
            <p:nvPr/>
          </p:nvSpPr>
          <p:spPr>
            <a:xfrm>
              <a:off x="637003" y="5307539"/>
              <a:ext cx="3691983" cy="997285"/>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600" dirty="0"/>
                <a:t>DEVELOP will compete a couple of Fellow positions this fall, with a start date in early January! More information will be available on </a:t>
              </a:r>
              <a:r>
                <a:rPr lang="en-US" sz="1600" dirty="0" err="1"/>
                <a:t>DEVELOPedia</a:t>
              </a:r>
              <a:r>
                <a:rPr lang="en-US" sz="1600" dirty="0"/>
                <a:t> soon! </a:t>
              </a:r>
              <a:endParaRPr lang="en-US" sz="1800" dirty="0"/>
            </a:p>
          </p:txBody>
        </p:sp>
        <p:sp>
          <p:nvSpPr>
            <p:cNvPr id="20" name="Rounded Rectangle 47">
              <a:extLst>
                <a:ext uri="{FF2B5EF4-FFF2-40B4-BE49-F238E27FC236}">
                  <a16:creationId xmlns:a16="http://schemas.microsoft.com/office/drawing/2014/main" id="{96E575DA-E958-4367-9067-C2B8F1A27279}"/>
                </a:ext>
              </a:extLst>
            </p:cNvPr>
            <p:cNvSpPr/>
            <p:nvPr/>
          </p:nvSpPr>
          <p:spPr>
            <a:xfrm>
              <a:off x="637003" y="5290691"/>
              <a:ext cx="3691983" cy="1115841"/>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A group of people posing for a photo&#10;&#10;Description automatically generated">
            <a:extLst>
              <a:ext uri="{FF2B5EF4-FFF2-40B4-BE49-F238E27FC236}">
                <a16:creationId xmlns:a16="http://schemas.microsoft.com/office/drawing/2014/main" id="{08710596-A253-46A6-A740-0BFA013493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399" t="3525" r="6843" b="8659"/>
          <a:stretch/>
        </p:blipFill>
        <p:spPr>
          <a:xfrm>
            <a:off x="7280556" y="473678"/>
            <a:ext cx="3446960" cy="29260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141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23500" y="365125"/>
            <a:ext cx="10515600" cy="570057"/>
          </a:xfrm>
        </p:spPr>
        <p:txBody>
          <a:bodyPr>
            <a:normAutofit/>
          </a:bodyPr>
          <a:lstStyle/>
          <a:p>
            <a:r>
              <a:rPr lang="en-US" sz="1400" dirty="0">
                <a:latin typeface="Arial"/>
                <a:cs typeface="Arial"/>
              </a:rPr>
              <a:t>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23500" y="849964"/>
            <a:ext cx="10515600" cy="820004"/>
          </a:xfrm>
        </p:spPr>
        <p:txBody>
          <a:bodyPr anchor="ctr">
            <a:normAutofit/>
          </a:bodyPr>
          <a:lstStyle/>
          <a:p>
            <a:r>
              <a:rPr lang="en-US" sz="3200" dirty="0"/>
              <a:t>DEVELOP Senior Fellows</a:t>
            </a:r>
          </a:p>
        </p:txBody>
      </p:sp>
      <p:sp>
        <p:nvSpPr>
          <p:cNvPr id="8" name="Rectangle 7">
            <a:extLst>
              <a:ext uri="{FF2B5EF4-FFF2-40B4-BE49-F238E27FC236}">
                <a16:creationId xmlns:a16="http://schemas.microsoft.com/office/drawing/2014/main" id="{8849C247-C97C-4C8D-A5DF-8CE9119D9621}"/>
              </a:ext>
            </a:extLst>
          </p:cNvPr>
          <p:cNvSpPr/>
          <p:nvPr/>
        </p:nvSpPr>
        <p:spPr>
          <a:xfrm>
            <a:off x="10196912" y="568582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 Placeholder 5">
            <a:extLst>
              <a:ext uri="{FF2B5EF4-FFF2-40B4-BE49-F238E27FC236}">
                <a16:creationId xmlns:a16="http://schemas.microsoft.com/office/drawing/2014/main" id="{E2BC1126-FBD3-475C-9611-3A354AB80F0D}"/>
              </a:ext>
            </a:extLst>
          </p:cNvPr>
          <p:cNvSpPr txBox="1">
            <a:spLocks/>
          </p:cNvSpPr>
          <p:nvPr/>
        </p:nvSpPr>
        <p:spPr>
          <a:xfrm>
            <a:off x="623500" y="1749680"/>
            <a:ext cx="5492840" cy="32063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5496AD"/>
              </a:buClr>
            </a:pPr>
            <a:r>
              <a:rPr lang="en-US" sz="2000" b="1" dirty="0">
                <a:solidFill>
                  <a:srgbClr val="5496AD"/>
                </a:solidFill>
                <a:latin typeface="+mj-lt"/>
              </a:rPr>
              <a:t>What is a DEVELOP Senior Fellow? </a:t>
            </a:r>
          </a:p>
          <a:p>
            <a:pPr>
              <a:spcBef>
                <a:spcPts val="0"/>
              </a:spcBef>
              <a:spcAft>
                <a:spcPts val="600"/>
              </a:spcAft>
              <a:buClr>
                <a:srgbClr val="5496AD"/>
              </a:buClr>
            </a:pPr>
            <a:r>
              <a:rPr lang="en-US" sz="1800" dirty="0">
                <a:solidFill>
                  <a:srgbClr val="6A7278"/>
                </a:solidFill>
                <a:latin typeface="+mj-lt"/>
              </a:rPr>
              <a:t>The DEVELOP Senior Fellow is a highly-experienced </a:t>
            </a:r>
            <a:r>
              <a:rPr lang="en-US" sz="1800" dirty="0" err="1">
                <a:solidFill>
                  <a:srgbClr val="6A7278"/>
                </a:solidFill>
                <a:latin typeface="+mj-lt"/>
              </a:rPr>
              <a:t>DEVELOPer</a:t>
            </a:r>
            <a:r>
              <a:rPr lang="en-US" sz="1800" dirty="0">
                <a:solidFill>
                  <a:srgbClr val="6A7278"/>
                </a:solidFill>
                <a:latin typeface="+mj-lt"/>
              </a:rPr>
              <a:t> who previously served in an elevated role (Senior Fellow, Fellow, Center Lead or Assistant Center Lead) or has been with the program for multiple terms (see eligibility below) and has been selected to continue their personal and professional development with the program. Senior Fellows have elevated responsibilities focused on support to the NPO &amp; Applied Sciences Program, leading the Fellows, and contributing to the program as a whole. </a:t>
            </a:r>
            <a:endParaRPr lang="en-US" sz="2000" dirty="0">
              <a:solidFill>
                <a:srgbClr val="6A7278"/>
              </a:solidFill>
              <a:latin typeface="+mj-lt"/>
            </a:endParaRPr>
          </a:p>
        </p:txBody>
      </p:sp>
      <p:sp>
        <p:nvSpPr>
          <p:cNvPr id="21" name="Text Placeholder 5">
            <a:extLst>
              <a:ext uri="{FF2B5EF4-FFF2-40B4-BE49-F238E27FC236}">
                <a16:creationId xmlns:a16="http://schemas.microsoft.com/office/drawing/2014/main" id="{35B7E941-2A2F-46C7-B071-F761D35CBBAF}"/>
              </a:ext>
            </a:extLst>
          </p:cNvPr>
          <p:cNvSpPr txBox="1">
            <a:spLocks/>
          </p:cNvSpPr>
          <p:nvPr/>
        </p:nvSpPr>
        <p:spPr>
          <a:xfrm>
            <a:off x="6198636" y="3481759"/>
            <a:ext cx="5894239" cy="356439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5496AD"/>
              </a:buClr>
            </a:pPr>
            <a:r>
              <a:rPr lang="en-US" sz="1800" dirty="0">
                <a:solidFill>
                  <a:srgbClr val="5496AD"/>
                </a:solidFill>
                <a:latin typeface="+mj-lt"/>
              </a:rPr>
              <a:t>Eligibility Requirements: </a:t>
            </a:r>
          </a:p>
          <a:p>
            <a:pPr marL="285750" indent="-285750">
              <a:spcBef>
                <a:spcPts val="0"/>
              </a:spcBef>
              <a:spcAft>
                <a:spcPts val="600"/>
              </a:spcAft>
              <a:buClr>
                <a:srgbClr val="5496AD"/>
              </a:buClr>
              <a:buFont typeface="Arial" panose="020B0604020202020204" pitchFamily="34" charset="0"/>
              <a:buChar char="•"/>
            </a:pPr>
            <a:r>
              <a:rPr lang="en-US" sz="1400" dirty="0">
                <a:solidFill>
                  <a:schemeClr val="bg2">
                    <a:lumMod val="50000"/>
                  </a:schemeClr>
                </a:solidFill>
                <a:latin typeface="+mj-lt"/>
              </a:rPr>
              <a:t>Must have participated in the program:</a:t>
            </a:r>
          </a:p>
          <a:p>
            <a:pPr marL="742950" lvl="1" indent="-285750">
              <a:spcBef>
                <a:spcPts val="0"/>
              </a:spcBef>
              <a:spcAft>
                <a:spcPts val="600"/>
              </a:spcAft>
              <a:buClr>
                <a:srgbClr val="5496AD"/>
              </a:buClr>
              <a:buFont typeface="Arial" panose="020B0604020202020204" pitchFamily="34" charset="0"/>
              <a:buChar char="•"/>
            </a:pPr>
            <a:r>
              <a:rPr lang="en-US" sz="1200" dirty="0">
                <a:solidFill>
                  <a:schemeClr val="bg2">
                    <a:lumMod val="50000"/>
                  </a:schemeClr>
                </a:solidFill>
                <a:latin typeface="+mj-lt"/>
              </a:rPr>
              <a:t>As a Senior Fellow, Lead/Fellow, or Assistant Fellow</a:t>
            </a:r>
          </a:p>
          <a:p>
            <a:pPr marL="742950" lvl="1" indent="-285750">
              <a:spcBef>
                <a:spcPts val="0"/>
              </a:spcBef>
              <a:spcAft>
                <a:spcPts val="600"/>
              </a:spcAft>
              <a:buClr>
                <a:srgbClr val="5496AD"/>
              </a:buClr>
              <a:buFont typeface="Arial" panose="020B0604020202020204" pitchFamily="34" charset="0"/>
              <a:buChar char="•"/>
            </a:pPr>
            <a:r>
              <a:rPr lang="en-US" sz="1200" dirty="0">
                <a:solidFill>
                  <a:schemeClr val="bg2">
                    <a:lumMod val="50000"/>
                  </a:schemeClr>
                </a:solidFill>
                <a:latin typeface="+mj-lt"/>
              </a:rPr>
              <a:t>Served 3+ terms with the program at one location and can provide a letter of recommendation from a DEVELOP Advisor or Lead/Fellow</a:t>
            </a:r>
          </a:p>
          <a:p>
            <a:pPr marL="742950" lvl="1" indent="-285750">
              <a:spcBef>
                <a:spcPts val="0"/>
              </a:spcBef>
              <a:spcAft>
                <a:spcPts val="600"/>
              </a:spcAft>
              <a:buClr>
                <a:srgbClr val="5496AD"/>
              </a:buClr>
              <a:buFont typeface="Arial" panose="020B0604020202020204" pitchFamily="34" charset="0"/>
              <a:buChar char="•"/>
            </a:pPr>
            <a:r>
              <a:rPr lang="en-US" sz="1200" dirty="0">
                <a:solidFill>
                  <a:schemeClr val="bg2">
                    <a:lumMod val="50000"/>
                  </a:schemeClr>
                </a:solidFill>
                <a:latin typeface="+mj-lt"/>
              </a:rPr>
              <a:t>Served 2+ terms with the program at different locations and can provide a letter of recommendation from a DEVELOP Advisor or Lead/Fellow</a:t>
            </a:r>
          </a:p>
          <a:p>
            <a:pPr marL="285750" indent="-285750">
              <a:spcBef>
                <a:spcPts val="0"/>
              </a:spcBef>
              <a:spcAft>
                <a:spcPts val="600"/>
              </a:spcAft>
              <a:buClr>
                <a:srgbClr val="5496AD"/>
              </a:buClr>
              <a:buFont typeface="Arial" panose="020B0604020202020204" pitchFamily="34" charset="0"/>
              <a:buChar char="•"/>
            </a:pPr>
            <a:r>
              <a:rPr lang="en-US" sz="1400" dirty="0">
                <a:solidFill>
                  <a:schemeClr val="bg2">
                    <a:lumMod val="50000"/>
                  </a:schemeClr>
                </a:solidFill>
                <a:latin typeface="+mj-lt"/>
              </a:rPr>
              <a:t>    U.S. Citizenship is required all Senior Fellow positions</a:t>
            </a:r>
          </a:p>
          <a:p>
            <a:pPr marL="285750" indent="-285750">
              <a:spcBef>
                <a:spcPts val="0"/>
              </a:spcBef>
              <a:spcAft>
                <a:spcPts val="600"/>
              </a:spcAft>
              <a:buClr>
                <a:srgbClr val="5496AD"/>
              </a:buClr>
              <a:buFont typeface="Arial" panose="020B0604020202020204" pitchFamily="34" charset="0"/>
              <a:buChar char="•"/>
            </a:pPr>
            <a:r>
              <a:rPr lang="en-US" sz="1400" dirty="0">
                <a:solidFill>
                  <a:schemeClr val="bg2">
                    <a:lumMod val="50000"/>
                  </a:schemeClr>
                </a:solidFill>
                <a:latin typeface="+mj-lt"/>
              </a:rPr>
              <a:t>    College degree with minimum 3.0 GPA</a:t>
            </a:r>
          </a:p>
          <a:p>
            <a:pPr marL="285750" indent="-285750">
              <a:spcBef>
                <a:spcPts val="0"/>
              </a:spcBef>
              <a:spcAft>
                <a:spcPts val="600"/>
              </a:spcAft>
              <a:buClr>
                <a:srgbClr val="5496AD"/>
              </a:buClr>
              <a:buFont typeface="Arial" panose="020B0604020202020204" pitchFamily="34" charset="0"/>
              <a:buChar char="•"/>
            </a:pPr>
            <a:r>
              <a:rPr lang="en-US" sz="1400" dirty="0">
                <a:solidFill>
                  <a:schemeClr val="bg2">
                    <a:lumMod val="50000"/>
                  </a:schemeClr>
                </a:solidFill>
                <a:latin typeface="+mj-lt"/>
              </a:rPr>
              <a:t>    Ability to begin the position in early September</a:t>
            </a:r>
          </a:p>
          <a:p>
            <a:pPr marL="285750" indent="-285750">
              <a:spcBef>
                <a:spcPts val="0"/>
              </a:spcBef>
              <a:spcAft>
                <a:spcPts val="600"/>
              </a:spcAft>
              <a:buClr>
                <a:srgbClr val="5496AD"/>
              </a:buClr>
              <a:buFont typeface="Arial" panose="020B0604020202020204" pitchFamily="34" charset="0"/>
              <a:buChar char="•"/>
            </a:pPr>
            <a:r>
              <a:rPr lang="en-US" sz="1400" dirty="0">
                <a:solidFill>
                  <a:schemeClr val="bg2">
                    <a:lumMod val="50000"/>
                  </a:schemeClr>
                </a:solidFill>
                <a:latin typeface="+mj-lt"/>
              </a:rPr>
              <a:t>    Ability to work 40 hours/week during typical business hours</a:t>
            </a:r>
          </a:p>
          <a:p>
            <a:pPr marL="285750" indent="-285750">
              <a:spcBef>
                <a:spcPts val="0"/>
              </a:spcBef>
              <a:spcAft>
                <a:spcPts val="600"/>
              </a:spcAft>
              <a:buClr>
                <a:srgbClr val="5496AD"/>
              </a:buClr>
              <a:buFont typeface="Arial" panose="020B0604020202020204" pitchFamily="34" charset="0"/>
              <a:buChar char="•"/>
            </a:pPr>
            <a:r>
              <a:rPr lang="en-US" sz="1400" dirty="0">
                <a:solidFill>
                  <a:schemeClr val="bg2">
                    <a:lumMod val="50000"/>
                  </a:schemeClr>
                </a:solidFill>
                <a:latin typeface="+mj-lt"/>
              </a:rPr>
              <a:t>    Proficient knowledge and understanding of DEVELOP</a:t>
            </a:r>
          </a:p>
          <a:p>
            <a:pPr marL="285750" indent="-285750">
              <a:spcBef>
                <a:spcPts val="0"/>
              </a:spcBef>
              <a:spcAft>
                <a:spcPts val="600"/>
              </a:spcAft>
              <a:buClr>
                <a:srgbClr val="5496AD"/>
              </a:buClr>
              <a:buFont typeface="Arial" panose="020B0604020202020204" pitchFamily="34" charset="0"/>
              <a:buChar char="•"/>
            </a:pPr>
            <a:r>
              <a:rPr lang="en-US" sz="1400" dirty="0">
                <a:solidFill>
                  <a:schemeClr val="bg2">
                    <a:lumMod val="50000"/>
                  </a:schemeClr>
                </a:solidFill>
                <a:latin typeface="+mj-lt"/>
              </a:rPr>
              <a:t>    Strong leadership and communication skills</a:t>
            </a:r>
          </a:p>
        </p:txBody>
      </p:sp>
      <p:grpSp>
        <p:nvGrpSpPr>
          <p:cNvPr id="11" name="Group 10">
            <a:extLst>
              <a:ext uri="{FF2B5EF4-FFF2-40B4-BE49-F238E27FC236}">
                <a16:creationId xmlns:a16="http://schemas.microsoft.com/office/drawing/2014/main" id="{191D06A1-E704-4671-B0F0-62EE26E59413}"/>
              </a:ext>
            </a:extLst>
          </p:cNvPr>
          <p:cNvGrpSpPr/>
          <p:nvPr/>
        </p:nvGrpSpPr>
        <p:grpSpPr>
          <a:xfrm>
            <a:off x="623500" y="5035759"/>
            <a:ext cx="4986680" cy="1693147"/>
            <a:chOff x="637003" y="5065136"/>
            <a:chExt cx="3691983" cy="1329769"/>
          </a:xfrm>
        </p:grpSpPr>
        <p:sp>
          <p:nvSpPr>
            <p:cNvPr id="16" name="Text Placeholder 5">
              <a:extLst>
                <a:ext uri="{FF2B5EF4-FFF2-40B4-BE49-F238E27FC236}">
                  <a16:creationId xmlns:a16="http://schemas.microsoft.com/office/drawing/2014/main" id="{14994682-CDE2-4875-855D-42076862626E}"/>
                </a:ext>
              </a:extLst>
            </p:cNvPr>
            <p:cNvSpPr txBox="1">
              <a:spLocks/>
            </p:cNvSpPr>
            <p:nvPr/>
          </p:nvSpPr>
          <p:spPr>
            <a:xfrm>
              <a:off x="637003" y="5065136"/>
              <a:ext cx="3691983" cy="132976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600" dirty="0"/>
                <a:t>Senior Fellow positions are competed each June during the summer term. Keep this on your radar if you are interested! We always notify previous </a:t>
              </a:r>
              <a:r>
                <a:rPr lang="en-US" sz="1600" dirty="0" err="1"/>
                <a:t>particpants</a:t>
              </a:r>
              <a:r>
                <a:rPr lang="en-US" sz="1600" dirty="0"/>
                <a:t> when Fellow/SF applications are open.</a:t>
              </a:r>
              <a:endParaRPr lang="en-US" sz="1800" dirty="0"/>
            </a:p>
          </p:txBody>
        </p:sp>
        <p:sp>
          <p:nvSpPr>
            <p:cNvPr id="19" name="Rounded Rectangle 47">
              <a:extLst>
                <a:ext uri="{FF2B5EF4-FFF2-40B4-BE49-F238E27FC236}">
                  <a16:creationId xmlns:a16="http://schemas.microsoft.com/office/drawing/2014/main" id="{F448B2F6-AE8D-4C8D-87A5-62293CCBB848}"/>
                </a:ext>
              </a:extLst>
            </p:cNvPr>
            <p:cNvSpPr/>
            <p:nvPr/>
          </p:nvSpPr>
          <p:spPr>
            <a:xfrm>
              <a:off x="637003" y="5065136"/>
              <a:ext cx="3691983" cy="1151077"/>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A group of people posing for a photo&#10;&#10;Description automatically generated">
            <a:extLst>
              <a:ext uri="{FF2B5EF4-FFF2-40B4-BE49-F238E27FC236}">
                <a16:creationId xmlns:a16="http://schemas.microsoft.com/office/drawing/2014/main" id="{51CAFD56-BA03-4DB8-B7D2-DA4582F8F6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399" t="3525" r="6843" b="8659"/>
          <a:stretch/>
        </p:blipFill>
        <p:spPr>
          <a:xfrm>
            <a:off x="7280556" y="473678"/>
            <a:ext cx="3446960" cy="29260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1829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8B1F6432-0D44-4E66-8012-627081CE045B}"/>
              </a:ext>
            </a:extLst>
          </p:cNvPr>
          <p:cNvCxnSpPr>
            <a:cxnSpLocks/>
          </p:cNvCxnSpPr>
          <p:nvPr/>
        </p:nvCxnSpPr>
        <p:spPr>
          <a:xfrm>
            <a:off x="1827323" y="1642130"/>
            <a:ext cx="0" cy="718685"/>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cxnSp>
        <p:nvCxnSpPr>
          <p:cNvPr id="11" name="Straight Arrow Connector 10">
            <a:extLst>
              <a:ext uri="{FF2B5EF4-FFF2-40B4-BE49-F238E27FC236}">
                <a16:creationId xmlns:a16="http://schemas.microsoft.com/office/drawing/2014/main" id="{CEF6D47E-A544-4331-8CCE-6231EC033521}"/>
              </a:ext>
            </a:extLst>
          </p:cNvPr>
          <p:cNvCxnSpPr>
            <a:cxnSpLocks/>
          </p:cNvCxnSpPr>
          <p:nvPr/>
        </p:nvCxnSpPr>
        <p:spPr>
          <a:xfrm>
            <a:off x="7509436" y="1674083"/>
            <a:ext cx="0" cy="718685"/>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cxnSp>
        <p:nvCxnSpPr>
          <p:cNvPr id="18" name="Straight Arrow Connector 17">
            <a:extLst>
              <a:ext uri="{FF2B5EF4-FFF2-40B4-BE49-F238E27FC236}">
                <a16:creationId xmlns:a16="http://schemas.microsoft.com/office/drawing/2014/main" id="{F535F10D-0742-4DCB-87AA-5B2FA905FE5C}"/>
              </a:ext>
            </a:extLst>
          </p:cNvPr>
          <p:cNvCxnSpPr>
            <a:cxnSpLocks/>
          </p:cNvCxnSpPr>
          <p:nvPr/>
        </p:nvCxnSpPr>
        <p:spPr>
          <a:xfrm>
            <a:off x="4751256" y="1686723"/>
            <a:ext cx="0" cy="718685"/>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cxnSp>
        <p:nvCxnSpPr>
          <p:cNvPr id="19" name="Straight Arrow Connector 18">
            <a:extLst>
              <a:ext uri="{FF2B5EF4-FFF2-40B4-BE49-F238E27FC236}">
                <a16:creationId xmlns:a16="http://schemas.microsoft.com/office/drawing/2014/main" id="{EE1EDF4B-BBB1-47F1-85DD-1638E861853E}"/>
              </a:ext>
            </a:extLst>
          </p:cNvPr>
          <p:cNvCxnSpPr>
            <a:cxnSpLocks/>
          </p:cNvCxnSpPr>
          <p:nvPr/>
        </p:nvCxnSpPr>
        <p:spPr>
          <a:xfrm>
            <a:off x="10321869" y="1674083"/>
            <a:ext cx="0" cy="718685"/>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sp>
        <p:nvSpPr>
          <p:cNvPr id="4" name="Round Same Side Corner Rectangle 6">
            <a:extLst>
              <a:ext uri="{FF2B5EF4-FFF2-40B4-BE49-F238E27FC236}">
                <a16:creationId xmlns:a16="http://schemas.microsoft.com/office/drawing/2014/main" id="{CFEDFA03-9D1F-4086-9948-7C7C74AB6061}"/>
              </a:ext>
            </a:extLst>
          </p:cNvPr>
          <p:cNvSpPr txBox="1"/>
          <p:nvPr/>
        </p:nvSpPr>
        <p:spPr>
          <a:xfrm>
            <a:off x="585089" y="2335412"/>
            <a:ext cx="2491362" cy="4133175"/>
          </a:xfrm>
          <a:prstGeom prst="roundRect">
            <a:avLst/>
          </a:prstGeom>
          <a:solidFill>
            <a:srgbClr val="B8394F"/>
          </a:solid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400" b="1" kern="1200" dirty="0">
                <a:latin typeface="Century Gothic" panose="020B0502020202020204" pitchFamily="34" charset="0"/>
              </a:rPr>
              <a:t>Social Media</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Project &amp; Promotional Videos</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Recruitment</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Ambassador corps</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Newsletter</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Alumni Engagement</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Graphic Design</a:t>
            </a:r>
            <a:endParaRPr lang="en-US" sz="1400" dirty="0">
              <a:latin typeface="Century Gothic" panose="020B0502020202020204" pitchFamily="34" charset="0"/>
            </a:endParaRPr>
          </a:p>
        </p:txBody>
      </p:sp>
      <p:sp>
        <p:nvSpPr>
          <p:cNvPr id="5" name="Round Same Side Corner Rectangle 6">
            <a:extLst>
              <a:ext uri="{FF2B5EF4-FFF2-40B4-BE49-F238E27FC236}">
                <a16:creationId xmlns:a16="http://schemas.microsoft.com/office/drawing/2014/main" id="{20E4138F-CC9A-4141-82AA-B4EB41240B5D}"/>
              </a:ext>
            </a:extLst>
          </p:cNvPr>
          <p:cNvSpPr txBox="1"/>
          <p:nvPr/>
        </p:nvSpPr>
        <p:spPr>
          <a:xfrm>
            <a:off x="6344486" y="2360815"/>
            <a:ext cx="2491362" cy="4133175"/>
          </a:xfrm>
          <a:prstGeom prst="roundRect">
            <a:avLst/>
          </a:prstGeom>
          <a:solidFill>
            <a:srgbClr val="67A478"/>
          </a:solid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400" b="1" dirty="0">
                <a:latin typeface="Century Gothic" panose="020B0502020202020204" pitchFamily="34" charset="0"/>
              </a:rPr>
              <a:t>Project, Partner, &amp; Participant Tracking</a:t>
            </a:r>
          </a:p>
          <a:p>
            <a:pPr algn="ctr" defTabSz="800100">
              <a:lnSpc>
                <a:spcPct val="90000"/>
              </a:lnSpc>
              <a:spcBef>
                <a:spcPct val="0"/>
              </a:spcBef>
              <a:spcAft>
                <a:spcPct val="35000"/>
              </a:spcAft>
            </a:pPr>
            <a:endParaRPr lang="en-US" sz="1400" b="1" dirty="0">
              <a:latin typeface="Century Gothic" panose="020B0502020202020204" pitchFamily="34" charset="0"/>
            </a:endParaRPr>
          </a:p>
          <a:p>
            <a:pPr algn="ctr" defTabSz="800100">
              <a:lnSpc>
                <a:spcPct val="90000"/>
              </a:lnSpc>
              <a:spcBef>
                <a:spcPct val="0"/>
              </a:spcBef>
              <a:spcAft>
                <a:spcPct val="35000"/>
              </a:spcAft>
            </a:pPr>
            <a:r>
              <a:rPr lang="en-US" sz="1400" b="1" dirty="0">
                <a:latin typeface="Century Gothic" panose="020B0502020202020204" pitchFamily="34" charset="0"/>
              </a:rPr>
              <a:t>Project Strength Index</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Partner Reports &amp; Highlights</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Personal Growth Assessments &amp; Exit Survey</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Indicator Tracking</a:t>
            </a:r>
            <a:endParaRPr lang="en-US" sz="1200" dirty="0">
              <a:latin typeface="Century Gothic" panose="020B0502020202020204" pitchFamily="34" charset="0"/>
            </a:endParaRPr>
          </a:p>
        </p:txBody>
      </p:sp>
      <p:sp>
        <p:nvSpPr>
          <p:cNvPr id="6" name="Rounded Rectangle 109">
            <a:extLst>
              <a:ext uri="{FF2B5EF4-FFF2-40B4-BE49-F238E27FC236}">
                <a16:creationId xmlns:a16="http://schemas.microsoft.com/office/drawing/2014/main" id="{3EF72DD6-E9AD-421E-B942-FC455BD93A15}"/>
              </a:ext>
            </a:extLst>
          </p:cNvPr>
          <p:cNvSpPr/>
          <p:nvPr/>
        </p:nvSpPr>
        <p:spPr>
          <a:xfrm>
            <a:off x="845283" y="1207542"/>
            <a:ext cx="1964080" cy="488904"/>
          </a:xfrm>
          <a:prstGeom prst="roundRect">
            <a:avLst/>
          </a:prstGeom>
          <a:solidFill>
            <a:srgbClr val="B83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Communications</a:t>
            </a:r>
          </a:p>
        </p:txBody>
      </p:sp>
      <p:sp>
        <p:nvSpPr>
          <p:cNvPr id="7" name="Rounded Rectangle 110">
            <a:extLst>
              <a:ext uri="{FF2B5EF4-FFF2-40B4-BE49-F238E27FC236}">
                <a16:creationId xmlns:a16="http://schemas.microsoft.com/office/drawing/2014/main" id="{A2E280D7-3117-43A3-9B81-3982DD430C56}"/>
              </a:ext>
            </a:extLst>
          </p:cNvPr>
          <p:cNvSpPr/>
          <p:nvPr/>
        </p:nvSpPr>
        <p:spPr>
          <a:xfrm>
            <a:off x="3769216" y="1197819"/>
            <a:ext cx="1964080" cy="488904"/>
          </a:xfrm>
          <a:prstGeom prst="roundRect">
            <a:avLst/>
          </a:prstGeom>
          <a:solidFill>
            <a:srgbClr val="D06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t>Geoinformatics</a:t>
            </a:r>
            <a:endParaRPr lang="en-US" sz="1400" b="1" dirty="0"/>
          </a:p>
        </p:txBody>
      </p:sp>
      <p:sp>
        <p:nvSpPr>
          <p:cNvPr id="8" name="Rounded Rectangle 111">
            <a:extLst>
              <a:ext uri="{FF2B5EF4-FFF2-40B4-BE49-F238E27FC236}">
                <a16:creationId xmlns:a16="http://schemas.microsoft.com/office/drawing/2014/main" id="{EA67AFDB-0CF1-4804-8EFE-81D69AF869EB}"/>
              </a:ext>
            </a:extLst>
          </p:cNvPr>
          <p:cNvSpPr/>
          <p:nvPr/>
        </p:nvSpPr>
        <p:spPr>
          <a:xfrm>
            <a:off x="6608127" y="1217264"/>
            <a:ext cx="1964080" cy="488904"/>
          </a:xfrm>
          <a:prstGeom prst="roundRect">
            <a:avLst/>
          </a:prstGeom>
          <a:solidFill>
            <a:srgbClr val="67A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Impact Analysis</a:t>
            </a:r>
          </a:p>
        </p:txBody>
      </p:sp>
      <p:sp>
        <p:nvSpPr>
          <p:cNvPr id="9" name="Rounded Rectangle 112">
            <a:extLst>
              <a:ext uri="{FF2B5EF4-FFF2-40B4-BE49-F238E27FC236}">
                <a16:creationId xmlns:a16="http://schemas.microsoft.com/office/drawing/2014/main" id="{716E7C39-A307-455B-A6B5-EBAEF10B0AFE}"/>
              </a:ext>
            </a:extLst>
          </p:cNvPr>
          <p:cNvSpPr/>
          <p:nvPr/>
        </p:nvSpPr>
        <p:spPr>
          <a:xfrm>
            <a:off x="9317643" y="1197819"/>
            <a:ext cx="1964080" cy="488904"/>
          </a:xfrm>
          <a:prstGeom prst="roundRect">
            <a:avLst/>
          </a:prstGeom>
          <a:solidFill>
            <a:srgbClr val="51AE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Project Coordination</a:t>
            </a:r>
          </a:p>
        </p:txBody>
      </p:sp>
      <p:grpSp>
        <p:nvGrpSpPr>
          <p:cNvPr id="12" name="Group 11">
            <a:extLst>
              <a:ext uri="{FF2B5EF4-FFF2-40B4-BE49-F238E27FC236}">
                <a16:creationId xmlns:a16="http://schemas.microsoft.com/office/drawing/2014/main" id="{932C5BE3-FA60-48C3-9631-196798FF92BB}"/>
              </a:ext>
            </a:extLst>
          </p:cNvPr>
          <p:cNvGrpSpPr/>
          <p:nvPr/>
        </p:nvGrpSpPr>
        <p:grpSpPr>
          <a:xfrm>
            <a:off x="3361893" y="2352348"/>
            <a:ext cx="2697151" cy="4133175"/>
            <a:chOff x="2651764" y="2422984"/>
            <a:chExt cx="2415512" cy="4351166"/>
          </a:xfrm>
          <a:solidFill>
            <a:srgbClr val="D0652A"/>
          </a:solidFill>
        </p:grpSpPr>
        <p:sp>
          <p:nvSpPr>
            <p:cNvPr id="13" name="Round Same Side Corner Rectangle 119">
              <a:extLst>
                <a:ext uri="{FF2B5EF4-FFF2-40B4-BE49-F238E27FC236}">
                  <a16:creationId xmlns:a16="http://schemas.microsoft.com/office/drawing/2014/main" id="{E4D27AB5-6ACD-454E-8131-9A2F56CDFFCD}"/>
                </a:ext>
              </a:extLst>
            </p:cNvPr>
            <p:cNvSpPr/>
            <p:nvPr/>
          </p:nvSpPr>
          <p:spPr>
            <a:xfrm rot="10800000">
              <a:off x="2743953" y="2449727"/>
              <a:ext cx="2231136" cy="4297680"/>
            </a:xfrm>
            <a:prstGeom prst="roundRect">
              <a:avLst/>
            </a:prstGeom>
            <a:grpFill/>
          </p:spPr>
          <p:style>
            <a:lnRef idx="3">
              <a:schemeClr val="lt1">
                <a:hueOff val="0"/>
                <a:satOff val="0"/>
                <a:lumOff val="0"/>
                <a:alphaOff val="0"/>
              </a:schemeClr>
            </a:lnRef>
            <a:fillRef idx="1">
              <a:scrgbClr r="0" g="0" b="0"/>
            </a:fillRef>
            <a:effectRef idx="1">
              <a:schemeClr val="accent4">
                <a:hueOff val="5197846"/>
                <a:satOff val="-23984"/>
                <a:lumOff val="883"/>
                <a:alphaOff val="0"/>
              </a:schemeClr>
            </a:effectRef>
            <a:fontRef idx="minor">
              <a:schemeClr val="lt1"/>
            </a:fontRef>
          </p:style>
        </p:sp>
        <p:sp>
          <p:nvSpPr>
            <p:cNvPr id="14" name="Round Same Side Corner Rectangle 6">
              <a:extLst>
                <a:ext uri="{FF2B5EF4-FFF2-40B4-BE49-F238E27FC236}">
                  <a16:creationId xmlns:a16="http://schemas.microsoft.com/office/drawing/2014/main" id="{2C710412-D42F-4868-833F-BDA1972FAD04}"/>
                </a:ext>
              </a:extLst>
            </p:cNvPr>
            <p:cNvSpPr txBox="1"/>
            <p:nvPr/>
          </p:nvSpPr>
          <p:spPr>
            <a:xfrm>
              <a:off x="2651764" y="2422984"/>
              <a:ext cx="2415512" cy="4351166"/>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400" b="1" dirty="0">
                  <a:latin typeface="Century Gothic" panose="020B0502020202020204" pitchFamily="34" charset="0"/>
                </a:rPr>
                <a:t>GIS &amp; Remote Sensing</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Programming &amp; Coding</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Software Release</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Collection and Management of Internal Code</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Maintenance of the DESC</a:t>
              </a:r>
              <a:endParaRPr lang="en-US" sz="1400" dirty="0">
                <a:latin typeface="Century Gothic" panose="020B0502020202020204" pitchFamily="34" charset="0"/>
              </a:endParaRPr>
            </a:p>
          </p:txBody>
        </p:sp>
      </p:grpSp>
      <p:grpSp>
        <p:nvGrpSpPr>
          <p:cNvPr id="15" name="Group 14">
            <a:extLst>
              <a:ext uri="{FF2B5EF4-FFF2-40B4-BE49-F238E27FC236}">
                <a16:creationId xmlns:a16="http://schemas.microsoft.com/office/drawing/2014/main" id="{7BDF99B1-A844-4AE3-AEB2-8AC7D55A18AC}"/>
              </a:ext>
            </a:extLst>
          </p:cNvPr>
          <p:cNvGrpSpPr/>
          <p:nvPr/>
        </p:nvGrpSpPr>
        <p:grpSpPr>
          <a:xfrm>
            <a:off x="9121290" y="2343880"/>
            <a:ext cx="2491278" cy="4133175"/>
            <a:chOff x="7656230" y="2252532"/>
            <a:chExt cx="2231136" cy="4351166"/>
          </a:xfrm>
          <a:solidFill>
            <a:srgbClr val="51AEB3"/>
          </a:solidFill>
        </p:grpSpPr>
        <p:sp>
          <p:nvSpPr>
            <p:cNvPr id="16" name="Round Same Side Corner Rectangle 119">
              <a:extLst>
                <a:ext uri="{FF2B5EF4-FFF2-40B4-BE49-F238E27FC236}">
                  <a16:creationId xmlns:a16="http://schemas.microsoft.com/office/drawing/2014/main" id="{80F6D8EF-CEC5-448E-95BA-8113284AA3AA}"/>
                </a:ext>
              </a:extLst>
            </p:cNvPr>
            <p:cNvSpPr/>
            <p:nvPr/>
          </p:nvSpPr>
          <p:spPr>
            <a:xfrm rot="10800000">
              <a:off x="7656230" y="2279275"/>
              <a:ext cx="2231136" cy="4297680"/>
            </a:xfrm>
            <a:prstGeom prst="roundRect">
              <a:avLst/>
            </a:prstGeom>
            <a:grpFill/>
          </p:spPr>
          <p:style>
            <a:lnRef idx="3">
              <a:schemeClr val="lt1">
                <a:hueOff val="0"/>
                <a:satOff val="0"/>
                <a:lumOff val="0"/>
                <a:alphaOff val="0"/>
              </a:schemeClr>
            </a:lnRef>
            <a:fillRef idx="1">
              <a:scrgbClr r="0" g="0" b="0"/>
            </a:fillRef>
            <a:effectRef idx="1">
              <a:schemeClr val="accent4">
                <a:hueOff val="5197846"/>
                <a:satOff val="-23984"/>
                <a:lumOff val="883"/>
                <a:alphaOff val="0"/>
              </a:schemeClr>
            </a:effectRef>
            <a:fontRef idx="minor">
              <a:schemeClr val="lt1"/>
            </a:fontRef>
          </p:style>
        </p:sp>
        <p:sp>
          <p:nvSpPr>
            <p:cNvPr id="17" name="Round Same Side Corner Rectangle 6">
              <a:extLst>
                <a:ext uri="{FF2B5EF4-FFF2-40B4-BE49-F238E27FC236}">
                  <a16:creationId xmlns:a16="http://schemas.microsoft.com/office/drawing/2014/main" id="{0F7B6F22-4177-4765-874E-73978F8F4FE2}"/>
                </a:ext>
              </a:extLst>
            </p:cNvPr>
            <p:cNvSpPr txBox="1"/>
            <p:nvPr/>
          </p:nvSpPr>
          <p:spPr>
            <a:xfrm>
              <a:off x="7720238" y="2252532"/>
              <a:ext cx="2103120" cy="4351166"/>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400" b="1" kern="1200" dirty="0">
                  <a:latin typeface="Century Gothic" panose="020B0502020202020204" pitchFamily="34" charset="0"/>
                </a:rPr>
                <a:t>Deliverable Coordination &amp; Review</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Proposal Review</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err="1">
                  <a:latin typeface="Century Gothic" panose="020B0502020202020204" pitchFamily="34" charset="0"/>
                </a:rPr>
                <a:t>DEVELOPedia</a:t>
              </a:r>
              <a:r>
                <a:rPr lang="en-US" sz="1400" b="1" dirty="0">
                  <a:latin typeface="Century Gothic" panose="020B0502020202020204" pitchFamily="34" charset="0"/>
                </a:rPr>
                <a:t> Maintenance</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Project Tracking</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Deliverable Templates</a:t>
              </a:r>
            </a:p>
            <a:p>
              <a:pPr lvl="0" algn="ctr" defTabSz="800100">
                <a:lnSpc>
                  <a:spcPct val="90000"/>
                </a:lnSpc>
                <a:spcBef>
                  <a:spcPct val="0"/>
                </a:spcBef>
                <a:spcAft>
                  <a:spcPct val="35000"/>
                </a:spcAft>
              </a:pPr>
              <a:endParaRPr lang="en-US" sz="1400" b="1" dirty="0">
                <a:latin typeface="Century Gothic" panose="020B0502020202020204" pitchFamily="34" charset="0"/>
              </a:endParaRPr>
            </a:p>
            <a:p>
              <a:pPr lvl="0" algn="ctr" defTabSz="800100">
                <a:lnSpc>
                  <a:spcPct val="90000"/>
                </a:lnSpc>
                <a:spcBef>
                  <a:spcPct val="0"/>
                </a:spcBef>
                <a:spcAft>
                  <a:spcPct val="35000"/>
                </a:spcAft>
              </a:pPr>
              <a:r>
                <a:rPr lang="en-US" sz="1400" b="1" dirty="0">
                  <a:latin typeface="Century Gothic" panose="020B0502020202020204" pitchFamily="34" charset="0"/>
                </a:rPr>
                <a:t>Publications</a:t>
              </a:r>
              <a:endParaRPr lang="en-US" sz="1400" dirty="0">
                <a:latin typeface="Century Gothic" panose="020B0502020202020204" pitchFamily="34" charset="0"/>
              </a:endParaRPr>
            </a:p>
          </p:txBody>
        </p:sp>
      </p:grpSp>
      <p:sp>
        <p:nvSpPr>
          <p:cNvPr id="20" name="TextBox 19">
            <a:extLst>
              <a:ext uri="{FF2B5EF4-FFF2-40B4-BE49-F238E27FC236}">
                <a16:creationId xmlns:a16="http://schemas.microsoft.com/office/drawing/2014/main" id="{FBDB1CE3-68CA-4D84-8224-066151264D7D}"/>
              </a:ext>
            </a:extLst>
          </p:cNvPr>
          <p:cNvSpPr txBox="1"/>
          <p:nvPr/>
        </p:nvSpPr>
        <p:spPr>
          <a:xfrm>
            <a:off x="227892" y="766636"/>
            <a:ext cx="10218936"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6A7278"/>
                </a:solidFill>
              </a:rPr>
              <a:t>Senior Fellows lead these element teams and most Fellows provide programmatic support </a:t>
            </a:r>
          </a:p>
        </p:txBody>
      </p:sp>
      <p:sp>
        <p:nvSpPr>
          <p:cNvPr id="29" name="Content Placeholder 17">
            <a:extLst>
              <a:ext uri="{FF2B5EF4-FFF2-40B4-BE49-F238E27FC236}">
                <a16:creationId xmlns:a16="http://schemas.microsoft.com/office/drawing/2014/main" id="{5F095235-889F-479B-9231-2AA2AC4AD787}"/>
              </a:ext>
            </a:extLst>
          </p:cNvPr>
          <p:cNvSpPr txBox="1">
            <a:spLocks/>
          </p:cNvSpPr>
          <p:nvPr/>
        </p:nvSpPr>
        <p:spPr>
          <a:xfrm>
            <a:off x="149603" y="103208"/>
            <a:ext cx="10515600" cy="820004"/>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3200" dirty="0"/>
              <a:t>Program Elements</a:t>
            </a:r>
          </a:p>
        </p:txBody>
      </p:sp>
    </p:spTree>
    <p:extLst>
      <p:ext uri="{BB962C8B-B14F-4D97-AF65-F5344CB8AC3E}">
        <p14:creationId xmlns:p14="http://schemas.microsoft.com/office/powerpoint/2010/main" val="341376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F80C8761-9431-4780-B0B4-FAA6CA954EDC}"/>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9842" b="9842"/>
          <a:stretch/>
        </p:blipFill>
        <p:spPr>
          <a:xfrm>
            <a:off x="6276975" y="0"/>
            <a:ext cx="5915025" cy="6870700"/>
          </a:xfrm>
          <a:prstGeom prst="rect">
            <a:avLst/>
          </a:prstGeom>
        </p:spPr>
      </p:pic>
      <p:sp>
        <p:nvSpPr>
          <p:cNvPr id="5" name="Text Placeholder 4">
            <a:extLst>
              <a:ext uri="{FF2B5EF4-FFF2-40B4-BE49-F238E27FC236}">
                <a16:creationId xmlns:a16="http://schemas.microsoft.com/office/drawing/2014/main" id="{6F3A9BAB-CB76-4AD6-93E4-CCF93AD6A11F}"/>
              </a:ext>
            </a:extLst>
          </p:cNvPr>
          <p:cNvSpPr>
            <a:spLocks noGrp="1"/>
          </p:cNvSpPr>
          <p:nvPr>
            <p:ph type="body" sz="quarter" idx="11"/>
          </p:nvPr>
        </p:nvSpPr>
        <p:spPr>
          <a:xfrm>
            <a:off x="577323" y="341201"/>
            <a:ext cx="5337703" cy="1372283"/>
          </a:xfrm>
        </p:spPr>
        <p:txBody>
          <a:bodyPr>
            <a:normAutofit/>
          </a:bodyPr>
          <a:lstStyle/>
          <a:p>
            <a:r>
              <a:rPr lang="en-US" dirty="0">
                <a:solidFill>
                  <a:srgbClr val="6A7278"/>
                </a:solidFill>
              </a:rPr>
              <a:t>Quiz Time!</a:t>
            </a:r>
          </a:p>
        </p:txBody>
      </p:sp>
      <p:sp>
        <p:nvSpPr>
          <p:cNvPr id="8" name="TextBox 7">
            <a:extLst>
              <a:ext uri="{FF2B5EF4-FFF2-40B4-BE49-F238E27FC236}">
                <a16:creationId xmlns:a16="http://schemas.microsoft.com/office/drawing/2014/main" id="{C2F74FEC-8581-4A61-8145-E3160D7B238A}"/>
              </a:ext>
            </a:extLst>
          </p:cNvPr>
          <p:cNvSpPr txBox="1"/>
          <p:nvPr/>
        </p:nvSpPr>
        <p:spPr>
          <a:xfrm>
            <a:off x="366405" y="1293232"/>
            <a:ext cx="5646467" cy="5339923"/>
          </a:xfrm>
          <a:prstGeom prst="rect">
            <a:avLst/>
          </a:prstGeom>
          <a:noFill/>
        </p:spPr>
        <p:txBody>
          <a:bodyPr wrap="square" rtlCol="0">
            <a:spAutoFit/>
          </a:bodyPr>
          <a:lstStyle/>
          <a:p>
            <a:pPr marL="285750" indent="-285750">
              <a:spcBef>
                <a:spcPts val="0"/>
              </a:spcBef>
              <a:spcAft>
                <a:spcPts val="3000"/>
              </a:spcAft>
              <a:buClr>
                <a:srgbClr val="51AEB3"/>
              </a:buClr>
              <a:buFont typeface="Arial" panose="020B0604020202020204" pitchFamily="34" charset="0"/>
              <a:buChar char="•"/>
            </a:pPr>
            <a:r>
              <a:rPr lang="en-US" sz="1800" dirty="0">
                <a:solidFill>
                  <a:srgbClr val="6A7278"/>
                </a:solidFill>
              </a:rPr>
              <a:t>What’s the first step if you want to publish?</a:t>
            </a:r>
          </a:p>
          <a:p>
            <a:pPr marL="285750" indent="-285750">
              <a:spcBef>
                <a:spcPts val="0"/>
              </a:spcBef>
              <a:spcAft>
                <a:spcPts val="3000"/>
              </a:spcAft>
              <a:buClr>
                <a:srgbClr val="51AEB3"/>
              </a:buClr>
              <a:buFont typeface="Arial" panose="020B0604020202020204" pitchFamily="34" charset="0"/>
              <a:buChar char="•"/>
            </a:pPr>
            <a:r>
              <a:rPr lang="en-US" sz="1800" dirty="0">
                <a:solidFill>
                  <a:srgbClr val="6A7278"/>
                </a:solidFill>
              </a:rPr>
              <a:t>What should you do if you want to attend a conference?</a:t>
            </a:r>
          </a:p>
          <a:p>
            <a:pPr marL="285750" indent="-285750">
              <a:spcBef>
                <a:spcPts val="0"/>
              </a:spcBef>
              <a:spcAft>
                <a:spcPts val="3000"/>
              </a:spcAft>
              <a:buClr>
                <a:srgbClr val="51AEB3"/>
              </a:buClr>
              <a:buFont typeface="Arial" panose="020B0604020202020204" pitchFamily="34" charset="0"/>
              <a:buChar char="•"/>
            </a:pPr>
            <a:r>
              <a:rPr lang="en-US" sz="1800" dirty="0">
                <a:solidFill>
                  <a:srgbClr val="6A7278"/>
                </a:solidFill>
              </a:rPr>
              <a:t>Does any content that would be published or presented need to gain export control approval prior to submission/presentation?</a:t>
            </a:r>
          </a:p>
          <a:p>
            <a:pPr marL="285750" indent="-285750">
              <a:spcBef>
                <a:spcPts val="0"/>
              </a:spcBef>
              <a:spcAft>
                <a:spcPts val="3000"/>
              </a:spcAft>
              <a:buClr>
                <a:srgbClr val="51AEB3"/>
              </a:buClr>
              <a:buFont typeface="Arial" panose="020B0604020202020204" pitchFamily="34" charset="0"/>
              <a:buChar char="•"/>
            </a:pPr>
            <a:r>
              <a:rPr lang="en-US" sz="1800" dirty="0">
                <a:solidFill>
                  <a:srgbClr val="6A7278"/>
                </a:solidFill>
              </a:rPr>
              <a:t>Are Fellow/Senior Fellow positions full-time employees working 40 </a:t>
            </a:r>
            <a:r>
              <a:rPr lang="en-US" sz="1800" dirty="0" err="1">
                <a:solidFill>
                  <a:srgbClr val="6A7278"/>
                </a:solidFill>
              </a:rPr>
              <a:t>hrs</a:t>
            </a:r>
            <a:r>
              <a:rPr lang="en-US" sz="1800" dirty="0">
                <a:solidFill>
                  <a:srgbClr val="6A7278"/>
                </a:solidFill>
              </a:rPr>
              <a:t>/</a:t>
            </a:r>
            <a:r>
              <a:rPr lang="en-US" sz="1800" dirty="0" err="1">
                <a:solidFill>
                  <a:srgbClr val="6A7278"/>
                </a:solidFill>
              </a:rPr>
              <a:t>wk</a:t>
            </a:r>
            <a:r>
              <a:rPr lang="en-US" sz="1800" dirty="0">
                <a:solidFill>
                  <a:srgbClr val="6A7278"/>
                </a:solidFill>
              </a:rPr>
              <a:t>?</a:t>
            </a:r>
          </a:p>
          <a:p>
            <a:pPr marL="285750" indent="-285750">
              <a:spcBef>
                <a:spcPts val="0"/>
              </a:spcBef>
              <a:spcAft>
                <a:spcPts val="3000"/>
              </a:spcAft>
              <a:buClr>
                <a:srgbClr val="51AEB3"/>
              </a:buClr>
              <a:buFont typeface="Arial" panose="020B0604020202020204" pitchFamily="34" charset="0"/>
              <a:buChar char="•"/>
            </a:pPr>
            <a:r>
              <a:rPr lang="en-US" sz="1800" dirty="0">
                <a:solidFill>
                  <a:srgbClr val="6A7278"/>
                </a:solidFill>
              </a:rPr>
              <a:t>Where can you find more information about which nodes are accepting Fellow or Senior Fellow applicants for any given term?</a:t>
            </a:r>
          </a:p>
          <a:p>
            <a:endParaRPr lang="en-US" dirty="0">
              <a:solidFill>
                <a:srgbClr val="6A7278"/>
              </a:solidFill>
            </a:endParaRPr>
          </a:p>
        </p:txBody>
      </p:sp>
    </p:spTree>
    <p:extLst>
      <p:ext uri="{BB962C8B-B14F-4D97-AF65-F5344CB8AC3E}">
        <p14:creationId xmlns:p14="http://schemas.microsoft.com/office/powerpoint/2010/main" val="359885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B607B8-5D53-4253-A88D-16A3A255CEC0}"/>
              </a:ext>
            </a:extLst>
          </p:cNvPr>
          <p:cNvSpPr txBox="1"/>
          <p:nvPr/>
        </p:nvSpPr>
        <p:spPr>
          <a:xfrm>
            <a:off x="671248" y="2403120"/>
            <a:ext cx="5337703" cy="769441"/>
          </a:xfrm>
          <a:prstGeom prst="rect">
            <a:avLst/>
          </a:prstGeom>
          <a:noFill/>
        </p:spPr>
        <p:txBody>
          <a:bodyPr wrap="square" rtlCol="0">
            <a:spAutoFit/>
          </a:bodyPr>
          <a:lstStyle/>
          <a:p>
            <a:r>
              <a:rPr lang="en-US" sz="4400" b="1" dirty="0">
                <a:solidFill>
                  <a:srgbClr val="244D60"/>
                </a:solidFill>
                <a:latin typeface="Georgia" panose="02040502050405020303" pitchFamily="18" charset="0"/>
              </a:rPr>
              <a:t>Thank You.</a:t>
            </a:r>
          </a:p>
        </p:txBody>
      </p:sp>
      <p:sp>
        <p:nvSpPr>
          <p:cNvPr id="6" name="Text Placeholder 5">
            <a:extLst>
              <a:ext uri="{FF2B5EF4-FFF2-40B4-BE49-F238E27FC236}">
                <a16:creationId xmlns:a16="http://schemas.microsoft.com/office/drawing/2014/main" id="{1DEE7746-370D-4073-A375-1912F702D52B}"/>
              </a:ext>
            </a:extLst>
          </p:cNvPr>
          <p:cNvSpPr txBox="1">
            <a:spLocks/>
          </p:cNvSpPr>
          <p:nvPr/>
        </p:nvSpPr>
        <p:spPr>
          <a:xfrm>
            <a:off x="671247" y="3419778"/>
            <a:ext cx="5057749"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75000"/>
                    <a:lumOff val="25000"/>
                  </a:schemeClr>
                </a:solidFill>
                <a:latin typeface="+mn-lt"/>
              </a:rPr>
              <a:t>Your DEVELOP experience is what you make it. </a:t>
            </a:r>
          </a:p>
          <a:p>
            <a:pPr marL="0" indent="0">
              <a:buNone/>
            </a:pPr>
            <a:r>
              <a:rPr lang="en-US" dirty="0">
                <a:solidFill>
                  <a:schemeClr val="tx1">
                    <a:lumMod val="75000"/>
                    <a:lumOff val="25000"/>
                  </a:schemeClr>
                </a:solidFill>
                <a:latin typeface="+mn-lt"/>
              </a:rPr>
              <a:t>What opportunities are right for you?</a:t>
            </a:r>
          </a:p>
        </p:txBody>
      </p:sp>
      <p:pic>
        <p:nvPicPr>
          <p:cNvPr id="28" name="Picture Placeholder 27" descr="Map&#10;&#10;Description automatically generated">
            <a:extLst>
              <a:ext uri="{FF2B5EF4-FFF2-40B4-BE49-F238E27FC236}">
                <a16:creationId xmlns:a16="http://schemas.microsoft.com/office/drawing/2014/main" id="{D576CD63-BF93-4FC9-9EF2-664EEFD968EA}"/>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9903" b="9903"/>
          <a:stretch>
            <a:fillRect/>
          </a:stretch>
        </p:blipFill>
        <p:spPr/>
      </p:pic>
    </p:spTree>
    <p:extLst>
      <p:ext uri="{BB962C8B-B14F-4D97-AF65-F5344CB8AC3E}">
        <p14:creationId xmlns:p14="http://schemas.microsoft.com/office/powerpoint/2010/main" val="332695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F80C8761-9431-4780-B0B4-FAA6CA954EDC}"/>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9842" b="9842"/>
          <a:stretch/>
        </p:blipFill>
        <p:spPr>
          <a:xfrm>
            <a:off x="6276975" y="0"/>
            <a:ext cx="5915025" cy="6870700"/>
          </a:xfrm>
          <a:prstGeom prst="rect">
            <a:avLst/>
          </a:prstGeom>
        </p:spPr>
      </p:pic>
      <p:pic>
        <p:nvPicPr>
          <p:cNvPr id="12" name="Picture Placeholder 11" descr="A person in a suit and tie&#10;&#10;Description automatically generated with medium confidence">
            <a:extLst>
              <a:ext uri="{FF2B5EF4-FFF2-40B4-BE49-F238E27FC236}">
                <a16:creationId xmlns:a16="http://schemas.microsoft.com/office/drawing/2014/main" id="{464D135F-C1BA-4F0D-ABB1-014CA425EE7A}"/>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12500" r="12500"/>
          <a:stretch>
            <a:fillRect/>
          </a:stretch>
        </p:blipFill>
        <p:spPr>
          <a:xfrm>
            <a:off x="4360863" y="3005138"/>
            <a:ext cx="1916113" cy="1916112"/>
          </a:xfrm>
        </p:spPr>
      </p:pic>
      <p:pic>
        <p:nvPicPr>
          <p:cNvPr id="10" name="Picture Placeholder 9" descr="Two people looking at a piece of paper&#10;&#10;Description automatically generated with medium confidence">
            <a:extLst>
              <a:ext uri="{FF2B5EF4-FFF2-40B4-BE49-F238E27FC236}">
                <a16:creationId xmlns:a16="http://schemas.microsoft.com/office/drawing/2014/main" id="{95D2C856-4F46-434C-9DEF-5E0D526BC9F6}"/>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885" r="18125"/>
          <a:stretch/>
        </p:blipFill>
        <p:spPr>
          <a:xfrm>
            <a:off x="2061882" y="0"/>
            <a:ext cx="4215094" cy="3005138"/>
          </a:xfrm>
        </p:spPr>
      </p:pic>
      <p:sp>
        <p:nvSpPr>
          <p:cNvPr id="5" name="Text Placeholder 4">
            <a:extLst>
              <a:ext uri="{FF2B5EF4-FFF2-40B4-BE49-F238E27FC236}">
                <a16:creationId xmlns:a16="http://schemas.microsoft.com/office/drawing/2014/main" id="{6F3A9BAB-CB76-4AD6-93E4-CCF93AD6A11F}"/>
              </a:ext>
            </a:extLst>
          </p:cNvPr>
          <p:cNvSpPr>
            <a:spLocks noGrp="1"/>
          </p:cNvSpPr>
          <p:nvPr>
            <p:ph type="body" sz="quarter" idx="11"/>
          </p:nvPr>
        </p:nvSpPr>
        <p:spPr>
          <a:xfrm>
            <a:off x="272807" y="4637993"/>
            <a:ext cx="5337703" cy="1372283"/>
          </a:xfrm>
        </p:spPr>
        <p:txBody>
          <a:bodyPr>
            <a:normAutofit lnSpcReduction="10000"/>
          </a:bodyPr>
          <a:lstStyle/>
          <a:p>
            <a:r>
              <a:rPr lang="en-US" dirty="0"/>
              <a:t>Publications</a:t>
            </a:r>
          </a:p>
          <a:p>
            <a:r>
              <a:rPr lang="en-US" dirty="0"/>
              <a:t>&amp; Presentations</a:t>
            </a:r>
          </a:p>
        </p:txBody>
      </p:sp>
    </p:spTree>
    <p:extLst>
      <p:ext uri="{BB962C8B-B14F-4D97-AF65-F5344CB8AC3E}">
        <p14:creationId xmlns:p14="http://schemas.microsoft.com/office/powerpoint/2010/main" val="18177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18744" y="365125"/>
            <a:ext cx="10515600" cy="570057"/>
          </a:xfrm>
        </p:spPr>
        <p:txBody>
          <a:bodyPr>
            <a:normAutofit/>
          </a:bodyPr>
          <a:lstStyle/>
          <a:p>
            <a:r>
              <a:rPr lang="en-US" sz="1400" dirty="0">
                <a:latin typeface="Arial"/>
                <a:cs typeface="Arial"/>
              </a:rPr>
              <a:t>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23416" y="984732"/>
            <a:ext cx="10515600" cy="820004"/>
          </a:xfrm>
        </p:spPr>
        <p:txBody>
          <a:bodyPr anchor="ctr">
            <a:normAutofit/>
          </a:bodyPr>
          <a:lstStyle/>
          <a:p>
            <a:r>
              <a:rPr lang="en-US" altLang="en-US" sz="3200" dirty="0"/>
              <a:t>Presenting &amp; Publishing Your Work</a:t>
            </a:r>
            <a:endParaRPr lang="en-US" sz="3200" dirty="0"/>
          </a:p>
        </p:txBody>
      </p:sp>
      <p:sp>
        <p:nvSpPr>
          <p:cNvPr id="2" name="Rectangle 1"/>
          <p:cNvSpPr/>
          <p:nvPr/>
        </p:nvSpPr>
        <p:spPr>
          <a:xfrm>
            <a:off x="623416" y="1854286"/>
            <a:ext cx="9678629" cy="3693319"/>
          </a:xfrm>
          <a:prstGeom prst="rect">
            <a:avLst/>
          </a:prstGeom>
        </p:spPr>
        <p:txBody>
          <a:bodyPr wrap="square">
            <a:spAutoFit/>
          </a:bodyPr>
          <a:lstStyle/>
          <a:p>
            <a:pPr marL="285750" indent="-285750">
              <a:spcBef>
                <a:spcPts val="0"/>
              </a:spcBef>
              <a:spcAft>
                <a:spcPts val="1800"/>
              </a:spcAft>
              <a:buClr>
                <a:srgbClr val="5496AD"/>
              </a:buClr>
              <a:buFont typeface="Century Gothic" panose="020B0502020202020204" pitchFamily="34" charset="0"/>
              <a:buChar char="•"/>
            </a:pPr>
            <a:r>
              <a:rPr lang="en-US" sz="1600" dirty="0">
                <a:solidFill>
                  <a:srgbClr val="6A7278"/>
                </a:solidFill>
              </a:rPr>
              <a:t>For the purposes of ensuring appropriate export control review, performance metric tracking, and reporting to NASA HQ, </a:t>
            </a:r>
            <a:r>
              <a:rPr lang="en-US" sz="1600" b="1" u="sng" dirty="0">
                <a:solidFill>
                  <a:srgbClr val="6A7278"/>
                </a:solidFill>
              </a:rPr>
              <a:t>any and all</a:t>
            </a:r>
            <a:r>
              <a:rPr lang="en-US" sz="1600" b="1" dirty="0">
                <a:solidFill>
                  <a:srgbClr val="6A7278"/>
                </a:solidFill>
              </a:rPr>
              <a:t> presentations or publications </a:t>
            </a:r>
            <a:r>
              <a:rPr lang="en-US" sz="1600" dirty="0">
                <a:solidFill>
                  <a:srgbClr val="6A7278"/>
                </a:solidFill>
              </a:rPr>
              <a:t>related to DEVELOP (projects or the program in general) must be communicated to, and content shared with, NPO </a:t>
            </a:r>
            <a:r>
              <a:rPr lang="en-US" sz="1600" b="1" dirty="0">
                <a:solidFill>
                  <a:srgbClr val="6A7278"/>
                </a:solidFill>
              </a:rPr>
              <a:t>before submission </a:t>
            </a:r>
            <a:r>
              <a:rPr lang="en-US" sz="1600" dirty="0">
                <a:solidFill>
                  <a:srgbClr val="6A7278"/>
                </a:solidFill>
              </a:rPr>
              <a:t>of the presentation or publication.</a:t>
            </a:r>
          </a:p>
          <a:p>
            <a:pPr marL="285750" indent="-285750">
              <a:spcBef>
                <a:spcPts val="0"/>
              </a:spcBef>
              <a:spcAft>
                <a:spcPts val="1800"/>
              </a:spcAft>
              <a:buClr>
                <a:srgbClr val="5496AD"/>
              </a:buClr>
              <a:buFont typeface="Century Gothic" panose="020B0502020202020204" pitchFamily="34" charset="0"/>
              <a:buChar char="•"/>
            </a:pPr>
            <a:r>
              <a:rPr lang="en-US" sz="1600" dirty="0">
                <a:solidFill>
                  <a:srgbClr val="6A7278"/>
                </a:solidFill>
              </a:rPr>
              <a:t>Submitting work for presentation or publication is encouraged; however, </a:t>
            </a:r>
            <a:r>
              <a:rPr lang="en-US" sz="1600" b="1" dirty="0">
                <a:solidFill>
                  <a:srgbClr val="6A7278"/>
                </a:solidFill>
              </a:rPr>
              <a:t>ALL research is shared property of NASA</a:t>
            </a:r>
            <a:r>
              <a:rPr lang="en-US" sz="1600" dirty="0">
                <a:solidFill>
                  <a:srgbClr val="6A7278"/>
                </a:solidFill>
              </a:rPr>
              <a:t>; therefore, you must have permission prior to submitting your research anywhere. </a:t>
            </a:r>
          </a:p>
          <a:p>
            <a:pPr marL="285750" indent="-285750">
              <a:spcBef>
                <a:spcPts val="0"/>
              </a:spcBef>
              <a:spcAft>
                <a:spcPts val="1800"/>
              </a:spcAft>
              <a:buClr>
                <a:srgbClr val="5496AD"/>
              </a:buClr>
              <a:buFont typeface="Century Gothic" panose="020B0502020202020204" pitchFamily="34" charset="0"/>
              <a:buChar char="•"/>
            </a:pPr>
            <a:r>
              <a:rPr lang="en-US" sz="1600" dirty="0">
                <a:solidFill>
                  <a:srgbClr val="6A7278"/>
                </a:solidFill>
              </a:rPr>
              <a:t>Coordinate with your Fellow, and, if approved at your node, send a simple email with your ideas before the presentation or publication to </a:t>
            </a:r>
            <a:r>
              <a:rPr lang="en-US" sz="1600" dirty="0">
                <a:hlinkClick r:id="rId3"/>
              </a:rPr>
              <a:t>Amanda.L.Clayton@nasa.gov</a:t>
            </a:r>
            <a:r>
              <a:rPr lang="en-US" sz="1600" dirty="0"/>
              <a:t> </a:t>
            </a:r>
            <a:r>
              <a:rPr lang="en-US" sz="1600" dirty="0">
                <a:solidFill>
                  <a:srgbClr val="6A7278"/>
                </a:solidFill>
              </a:rPr>
              <a:t>with the following information:</a:t>
            </a:r>
          </a:p>
          <a:p>
            <a:pPr marL="742950" lvl="1" indent="-285750">
              <a:buClr>
                <a:srgbClr val="5496AD"/>
              </a:buClr>
              <a:buFont typeface="Century Gothic" panose="020B0502020202020204" pitchFamily="34" charset="0"/>
              <a:buChar char="•"/>
            </a:pPr>
            <a:r>
              <a:rPr lang="en-US" sz="1500" b="1" dirty="0">
                <a:solidFill>
                  <a:srgbClr val="6A7278"/>
                </a:solidFill>
              </a:rPr>
              <a:t>Description of the activity </a:t>
            </a:r>
            <a:r>
              <a:rPr lang="en-US" sz="1500" dirty="0">
                <a:solidFill>
                  <a:srgbClr val="6A7278"/>
                </a:solidFill>
              </a:rPr>
              <a:t>– conference, presentation to a class, publication, etc.</a:t>
            </a:r>
          </a:p>
          <a:p>
            <a:pPr marL="742950" lvl="1" indent="-285750">
              <a:buClr>
                <a:srgbClr val="5496AD"/>
              </a:buClr>
              <a:buFont typeface="Century Gothic" panose="020B0502020202020204" pitchFamily="34" charset="0"/>
              <a:buChar char="•"/>
            </a:pPr>
            <a:r>
              <a:rPr lang="en-US" sz="1500" b="1" dirty="0">
                <a:solidFill>
                  <a:srgbClr val="6A7278"/>
                </a:solidFill>
              </a:rPr>
              <a:t>Timeline for the activity </a:t>
            </a:r>
            <a:r>
              <a:rPr lang="en-US" sz="1500" dirty="0">
                <a:solidFill>
                  <a:srgbClr val="6A7278"/>
                </a:solidFill>
              </a:rPr>
              <a:t>– when the event is or deadline for publication, etc.</a:t>
            </a:r>
          </a:p>
          <a:p>
            <a:pPr marL="742950" lvl="1" indent="-285750">
              <a:buClr>
                <a:srgbClr val="5496AD"/>
              </a:buClr>
              <a:buFont typeface="Century Gothic" panose="020B0502020202020204" pitchFamily="34" charset="0"/>
              <a:buChar char="•"/>
            </a:pPr>
            <a:r>
              <a:rPr lang="en-US" sz="1500" b="1" dirty="0">
                <a:solidFill>
                  <a:srgbClr val="6A7278"/>
                </a:solidFill>
              </a:rPr>
              <a:t>Cost estimate </a:t>
            </a:r>
            <a:r>
              <a:rPr lang="en-US" sz="1500" dirty="0">
                <a:solidFill>
                  <a:srgbClr val="6A7278"/>
                </a:solidFill>
              </a:rPr>
              <a:t>(if applicable)</a:t>
            </a:r>
          </a:p>
        </p:txBody>
      </p:sp>
      <p:grpSp>
        <p:nvGrpSpPr>
          <p:cNvPr id="13" name="Group 12">
            <a:extLst>
              <a:ext uri="{FF2B5EF4-FFF2-40B4-BE49-F238E27FC236}">
                <a16:creationId xmlns:a16="http://schemas.microsoft.com/office/drawing/2014/main" id="{04C87B71-F0D3-4743-8A82-9AB657E1A1DF}"/>
              </a:ext>
            </a:extLst>
          </p:cNvPr>
          <p:cNvGrpSpPr/>
          <p:nvPr/>
        </p:nvGrpSpPr>
        <p:grpSpPr>
          <a:xfrm>
            <a:off x="10775708" y="22674"/>
            <a:ext cx="717868" cy="6821483"/>
            <a:chOff x="10775708" y="22674"/>
            <a:chExt cx="717868" cy="6821483"/>
          </a:xfrm>
        </p:grpSpPr>
        <p:pic>
          <p:nvPicPr>
            <p:cNvPr id="14" name="Picture 13">
              <a:extLst>
                <a:ext uri="{FF2B5EF4-FFF2-40B4-BE49-F238E27FC236}">
                  <a16:creationId xmlns:a16="http://schemas.microsoft.com/office/drawing/2014/main" id="{7BC530EB-FDB3-459D-99E4-58CAC71B95C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15" name="Picture 14">
              <a:extLst>
                <a:ext uri="{FF2B5EF4-FFF2-40B4-BE49-F238E27FC236}">
                  <a16:creationId xmlns:a16="http://schemas.microsoft.com/office/drawing/2014/main" id="{5A7F31E2-0723-4B0B-A14C-54ED7361ED3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16" name="Picture 15">
              <a:extLst>
                <a:ext uri="{FF2B5EF4-FFF2-40B4-BE49-F238E27FC236}">
                  <a16:creationId xmlns:a16="http://schemas.microsoft.com/office/drawing/2014/main" id="{3DCFE3EB-0291-48BD-99D0-8814352DCA4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19" name="Picture 18">
              <a:extLst>
                <a:ext uri="{FF2B5EF4-FFF2-40B4-BE49-F238E27FC236}">
                  <a16:creationId xmlns:a16="http://schemas.microsoft.com/office/drawing/2014/main" id="{34F0C904-1892-44A3-9BAF-66CBED04C18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0" name="Picture 19">
              <a:extLst>
                <a:ext uri="{FF2B5EF4-FFF2-40B4-BE49-F238E27FC236}">
                  <a16:creationId xmlns:a16="http://schemas.microsoft.com/office/drawing/2014/main" id="{2C059243-0218-4C0B-92CB-50626148EC4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1" name="Picture 20">
              <a:extLst>
                <a:ext uri="{FF2B5EF4-FFF2-40B4-BE49-F238E27FC236}">
                  <a16:creationId xmlns:a16="http://schemas.microsoft.com/office/drawing/2014/main" id="{03B2C68D-91C9-4978-934C-F670DBDC5F0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2" name="Picture 21">
              <a:extLst>
                <a:ext uri="{FF2B5EF4-FFF2-40B4-BE49-F238E27FC236}">
                  <a16:creationId xmlns:a16="http://schemas.microsoft.com/office/drawing/2014/main" id="{015453A7-10E7-455B-B0C2-E491F250793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3" name="Picture 22">
              <a:extLst>
                <a:ext uri="{FF2B5EF4-FFF2-40B4-BE49-F238E27FC236}">
                  <a16:creationId xmlns:a16="http://schemas.microsoft.com/office/drawing/2014/main" id="{304DC705-DA92-4DAF-8125-634AC1C76F3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4" name="Picture 23">
              <a:extLst>
                <a:ext uri="{FF2B5EF4-FFF2-40B4-BE49-F238E27FC236}">
                  <a16:creationId xmlns:a16="http://schemas.microsoft.com/office/drawing/2014/main" id="{E3F35ABF-1A09-4313-A410-08A27DD2F15F}"/>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42936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ers cover.jpg">
            <a:extLst>
              <a:ext uri="{FF2B5EF4-FFF2-40B4-BE49-F238E27FC236}">
                <a16:creationId xmlns:a16="http://schemas.microsoft.com/office/drawing/2014/main" id="{EA5185EC-55AC-40A9-AF11-91C8BA649710}"/>
              </a:ext>
            </a:extLst>
          </p:cNvPr>
          <p:cNvPicPr>
            <a:picLocks noChangeAspect="1"/>
          </p:cNvPicPr>
          <p:nvPr/>
        </p:nvPicPr>
        <p:blipFill>
          <a:blip r:embed="rId3" cstate="print"/>
          <a:stretch>
            <a:fillRect/>
          </a:stretch>
        </p:blipFill>
        <p:spPr>
          <a:xfrm>
            <a:off x="8456827" y="2453006"/>
            <a:ext cx="1218747" cy="1566961"/>
          </a:xfrm>
          <a:prstGeom prst="rect">
            <a:avLst/>
          </a:prstGeom>
          <a:ln>
            <a:noFill/>
          </a:ln>
          <a:effectLst>
            <a:outerShdw blurRad="292100" dist="139700" dir="2700000" algn="tl" rotWithShape="0">
              <a:srgbClr val="333333">
                <a:alpha val="65000"/>
              </a:srgbClr>
            </a:outerShdw>
          </a:effectLst>
        </p:spPr>
      </p:pic>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03682" y="365125"/>
            <a:ext cx="10750118" cy="570057"/>
          </a:xfrm>
        </p:spPr>
        <p:txBody>
          <a:bodyPr>
            <a:normAutofit/>
          </a:bodyPr>
          <a:lstStyle/>
          <a:p>
            <a:r>
              <a:rPr lang="en-US" sz="1400" dirty="0">
                <a:latin typeface="Arial"/>
                <a:cs typeface="Arial"/>
              </a:rPr>
              <a:t>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568552" y="984732"/>
            <a:ext cx="10515600" cy="820004"/>
          </a:xfrm>
        </p:spPr>
        <p:txBody>
          <a:bodyPr anchor="ctr">
            <a:normAutofit/>
          </a:bodyPr>
          <a:lstStyle/>
          <a:p>
            <a:r>
              <a:rPr lang="en-US" altLang="en-US" sz="3200" dirty="0"/>
              <a:t>Publications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03682" y="1854287"/>
            <a:ext cx="7605295" cy="433136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spcBef>
                <a:spcPts val="0"/>
              </a:spcBef>
              <a:spcAft>
                <a:spcPts val="1800"/>
              </a:spcAft>
              <a:buClr>
                <a:srgbClr val="5496AD"/>
              </a:buClr>
              <a:buFont typeface="Arial" panose="020B0604020202020204" pitchFamily="34" charset="0"/>
              <a:buChar char="•"/>
            </a:pPr>
            <a:r>
              <a:rPr lang="en-US" sz="1600" dirty="0"/>
              <a:t>Publications are a great avenue for getting the word out about the great research you are a part of with DEVELOP!</a:t>
            </a:r>
          </a:p>
          <a:p>
            <a:pPr marL="285750" indent="-285750">
              <a:spcBef>
                <a:spcPts val="0"/>
              </a:spcBef>
              <a:spcAft>
                <a:spcPts val="1800"/>
              </a:spcAft>
              <a:buClr>
                <a:srgbClr val="5496AD"/>
              </a:buClr>
              <a:buFont typeface="Arial" panose="020B0604020202020204" pitchFamily="34" charset="0"/>
              <a:buChar char="•"/>
            </a:pPr>
            <a:r>
              <a:rPr lang="en-US" sz="1600" dirty="0"/>
              <a:t>DEVELOP is working on increasing the number of its peer-reviewed publications and has seen 3-5 each per year the past couple years.</a:t>
            </a:r>
          </a:p>
          <a:p>
            <a:pPr marL="285750" indent="-285750">
              <a:spcBef>
                <a:spcPts val="0"/>
              </a:spcBef>
              <a:spcAft>
                <a:spcPts val="1800"/>
              </a:spcAft>
              <a:buClr>
                <a:srgbClr val="5496AD"/>
              </a:buClr>
              <a:buFont typeface="Arial" panose="020B0604020202020204" pitchFamily="34" charset="0"/>
              <a:buChar char="•"/>
            </a:pPr>
            <a:r>
              <a:rPr lang="en-US" sz="1600" dirty="0"/>
              <a:t>Publications can be pursued by motivated </a:t>
            </a:r>
            <a:r>
              <a:rPr lang="en-US" sz="1600" dirty="0" err="1"/>
              <a:t>DEVELOPers</a:t>
            </a:r>
            <a:r>
              <a:rPr lang="en-US" sz="1600" dirty="0"/>
              <a:t>, however, they are </a:t>
            </a:r>
            <a:r>
              <a:rPr lang="en-US" sz="1600" i="1" dirty="0"/>
              <a:t>not</a:t>
            </a:r>
            <a:r>
              <a:rPr lang="en-US" sz="1600" dirty="0"/>
              <a:t> a metric of project success!</a:t>
            </a:r>
          </a:p>
          <a:p>
            <a:pPr marL="285750" indent="-285750">
              <a:spcBef>
                <a:spcPts val="0"/>
              </a:spcBef>
              <a:spcAft>
                <a:spcPts val="1800"/>
              </a:spcAft>
              <a:buClr>
                <a:srgbClr val="5496AD"/>
              </a:buClr>
              <a:buFont typeface="Arial" panose="020B0604020202020204" pitchFamily="34" charset="0"/>
              <a:buChar char="•"/>
            </a:pPr>
            <a:r>
              <a:rPr lang="en-US" sz="1600" dirty="0"/>
              <a:t>If you are interested in working your project toward a potential publication, contact your Lead and Amanda.</a:t>
            </a:r>
          </a:p>
          <a:p>
            <a:pPr marL="285750" indent="-285750">
              <a:spcBef>
                <a:spcPts val="0"/>
              </a:spcBef>
              <a:spcAft>
                <a:spcPts val="1800"/>
              </a:spcAft>
              <a:buClr>
                <a:srgbClr val="5496AD"/>
              </a:buClr>
              <a:buFont typeface="Arial" panose="020B0604020202020204" pitchFamily="34" charset="0"/>
              <a:buChar char="•"/>
            </a:pPr>
            <a:r>
              <a:rPr lang="en-US" sz="1600" dirty="0"/>
              <a:t>Reminder: All publications must be approved by NPO and NASA’s Export Control process </a:t>
            </a:r>
            <a:r>
              <a:rPr lang="en-US" sz="1600" b="1" dirty="0"/>
              <a:t>before</a:t>
            </a:r>
            <a:r>
              <a:rPr lang="en-US" sz="1600" dirty="0"/>
              <a:t> submission! This means before you ever send a draft to the publisher!</a:t>
            </a:r>
          </a:p>
        </p:txBody>
      </p:sp>
      <p:grpSp>
        <p:nvGrpSpPr>
          <p:cNvPr id="5" name="Group 4">
            <a:extLst>
              <a:ext uri="{FF2B5EF4-FFF2-40B4-BE49-F238E27FC236}">
                <a16:creationId xmlns:a16="http://schemas.microsoft.com/office/drawing/2014/main" id="{64D6994E-FB1E-48A9-851A-579D11B58839}"/>
              </a:ext>
            </a:extLst>
          </p:cNvPr>
          <p:cNvGrpSpPr/>
          <p:nvPr/>
        </p:nvGrpSpPr>
        <p:grpSpPr>
          <a:xfrm>
            <a:off x="7817466" y="704127"/>
            <a:ext cx="3997676" cy="1652795"/>
            <a:chOff x="637003" y="5290687"/>
            <a:chExt cx="3691983" cy="1056768"/>
          </a:xfrm>
        </p:grpSpPr>
        <p:sp>
          <p:nvSpPr>
            <p:cNvPr id="6" name="Text Placeholder 5">
              <a:extLst>
                <a:ext uri="{FF2B5EF4-FFF2-40B4-BE49-F238E27FC236}">
                  <a16:creationId xmlns:a16="http://schemas.microsoft.com/office/drawing/2014/main" id="{41EC9220-2130-4599-B43F-9039F8A80A1D}"/>
                </a:ext>
              </a:extLst>
            </p:cNvPr>
            <p:cNvSpPr txBox="1">
              <a:spLocks/>
            </p:cNvSpPr>
            <p:nvPr/>
          </p:nvSpPr>
          <p:spPr>
            <a:xfrm>
              <a:off x="638105" y="5307539"/>
              <a:ext cx="3690881"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600" dirty="0"/>
                <a:t>DEVELOP publishes in both peer-reviewed venues and in “gray literature” venues! You can see all of the publications on the DEVELOP website’s Media Page.</a:t>
              </a:r>
              <a:endParaRPr lang="en-US" sz="1800" dirty="0"/>
            </a:p>
          </p:txBody>
        </p:sp>
        <p:sp>
          <p:nvSpPr>
            <p:cNvPr id="7" name="Rounded Rectangle 42">
              <a:extLst>
                <a:ext uri="{FF2B5EF4-FFF2-40B4-BE49-F238E27FC236}">
                  <a16:creationId xmlns:a16="http://schemas.microsoft.com/office/drawing/2014/main" id="{D5B74591-2CA4-4D65-84AE-EA4210EC977E}"/>
                </a:ext>
              </a:extLst>
            </p:cNvPr>
            <p:cNvSpPr/>
            <p:nvPr/>
          </p:nvSpPr>
          <p:spPr>
            <a:xfrm>
              <a:off x="637003" y="5290687"/>
              <a:ext cx="3691983" cy="1056768"/>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descr="TEO1.bmp">
            <a:extLst>
              <a:ext uri="{FF2B5EF4-FFF2-40B4-BE49-F238E27FC236}">
                <a16:creationId xmlns:a16="http://schemas.microsoft.com/office/drawing/2014/main" id="{19B62885-941B-452A-828C-7AA581F6F0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99438">
            <a:off x="9431652" y="3289179"/>
            <a:ext cx="1735650" cy="2269193"/>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7E588ECD-C927-4D35-9E99-05C85EE32455}"/>
              </a:ext>
            </a:extLst>
          </p:cNvPr>
          <p:cNvPicPr>
            <a:picLocks noChangeAspect="1"/>
          </p:cNvPicPr>
          <p:nvPr/>
        </p:nvPicPr>
        <p:blipFill>
          <a:blip r:embed="rId5"/>
          <a:stretch>
            <a:fillRect/>
          </a:stretch>
        </p:blipFill>
        <p:spPr>
          <a:xfrm>
            <a:off x="10490899" y="4423775"/>
            <a:ext cx="1515664" cy="1828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9253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03682" y="365125"/>
            <a:ext cx="10750118" cy="570057"/>
          </a:xfrm>
        </p:spPr>
        <p:txBody>
          <a:bodyPr>
            <a:normAutofit/>
          </a:bodyPr>
          <a:lstStyle/>
          <a:p>
            <a:r>
              <a:rPr lang="en-US" sz="1400" dirty="0">
                <a:latin typeface="Arial"/>
                <a:cs typeface="Arial"/>
              </a:rPr>
              <a:t>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568552" y="984732"/>
            <a:ext cx="10515600" cy="820004"/>
          </a:xfrm>
        </p:spPr>
        <p:txBody>
          <a:bodyPr anchor="ctr">
            <a:normAutofit/>
          </a:bodyPr>
          <a:lstStyle/>
          <a:p>
            <a:r>
              <a:rPr lang="en-US" altLang="en-US" sz="3200" dirty="0"/>
              <a:t>Publication Process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03682" y="1854287"/>
            <a:ext cx="7605295" cy="433136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spcBef>
                <a:spcPts val="0"/>
              </a:spcBef>
              <a:spcAft>
                <a:spcPts val="600"/>
              </a:spcAft>
              <a:buClr>
                <a:srgbClr val="0070C0"/>
              </a:buClr>
              <a:buFont typeface="+mj-lt"/>
              <a:buAutoNum type="arabicPeriod"/>
            </a:pPr>
            <a:r>
              <a:rPr lang="en-US" sz="1600" dirty="0"/>
              <a:t>Discuss with your Fellow and Science Advisor</a:t>
            </a:r>
          </a:p>
          <a:p>
            <a:pPr marL="342900" indent="-342900">
              <a:spcBef>
                <a:spcPts val="0"/>
              </a:spcBef>
              <a:spcAft>
                <a:spcPts val="600"/>
              </a:spcAft>
              <a:buClr>
                <a:srgbClr val="0070C0"/>
              </a:buClr>
              <a:buFont typeface="+mj-lt"/>
              <a:buAutoNum type="arabicPeriod"/>
            </a:pPr>
            <a:r>
              <a:rPr lang="en-US" sz="1600" dirty="0"/>
              <a:t>Select publication venue </a:t>
            </a:r>
          </a:p>
          <a:p>
            <a:pPr marL="342900" indent="-342900">
              <a:spcBef>
                <a:spcPts val="0"/>
              </a:spcBef>
              <a:spcAft>
                <a:spcPts val="600"/>
              </a:spcAft>
              <a:buClr>
                <a:srgbClr val="0070C0"/>
              </a:buClr>
              <a:buFont typeface="+mj-lt"/>
              <a:buAutoNum type="arabicPeriod"/>
            </a:pPr>
            <a:r>
              <a:rPr lang="en-US" sz="1600" dirty="0"/>
              <a:t>Contact Amanda</a:t>
            </a:r>
          </a:p>
          <a:p>
            <a:pPr marL="342900" indent="-342900">
              <a:spcBef>
                <a:spcPts val="0"/>
              </a:spcBef>
              <a:spcAft>
                <a:spcPts val="600"/>
              </a:spcAft>
              <a:buClr>
                <a:srgbClr val="0070C0"/>
              </a:buClr>
              <a:buFont typeface="+mj-lt"/>
              <a:buAutoNum type="arabicPeriod"/>
            </a:pPr>
            <a:r>
              <a:rPr lang="en-US" sz="1600" dirty="0"/>
              <a:t>Draft the manuscript</a:t>
            </a:r>
          </a:p>
          <a:p>
            <a:pPr marL="342900" indent="-342900">
              <a:spcBef>
                <a:spcPts val="0"/>
              </a:spcBef>
              <a:spcAft>
                <a:spcPts val="600"/>
              </a:spcAft>
              <a:buClr>
                <a:srgbClr val="0070C0"/>
              </a:buClr>
              <a:buFont typeface="+mj-lt"/>
              <a:buAutoNum type="arabicPeriod"/>
            </a:pPr>
            <a:r>
              <a:rPr lang="en-US" sz="1600" dirty="0"/>
              <a:t>Submit draft to NPO for review</a:t>
            </a:r>
          </a:p>
          <a:p>
            <a:pPr marL="342900" indent="-342900">
              <a:spcBef>
                <a:spcPts val="0"/>
              </a:spcBef>
              <a:spcAft>
                <a:spcPts val="600"/>
              </a:spcAft>
              <a:buClr>
                <a:srgbClr val="0070C0"/>
              </a:buClr>
              <a:buFont typeface="+mj-lt"/>
              <a:buAutoNum type="arabicPeriod"/>
            </a:pPr>
            <a:r>
              <a:rPr lang="en-US" sz="1600" dirty="0"/>
              <a:t>NPO and project team go back-and-forth with edits to create a final version</a:t>
            </a:r>
          </a:p>
          <a:p>
            <a:pPr marL="342900" indent="-342900">
              <a:spcBef>
                <a:spcPts val="0"/>
              </a:spcBef>
              <a:spcAft>
                <a:spcPts val="600"/>
              </a:spcAft>
              <a:buClr>
                <a:srgbClr val="0070C0"/>
              </a:buClr>
              <a:buFont typeface="+mj-lt"/>
              <a:buAutoNum type="arabicPeriod"/>
            </a:pPr>
            <a:r>
              <a:rPr lang="en-US" sz="1600" dirty="0"/>
              <a:t>NPO submits this pre-print version into export control – NASA Export Control takes about 1-4 weeks</a:t>
            </a:r>
          </a:p>
          <a:p>
            <a:pPr marL="342900" indent="-342900">
              <a:spcBef>
                <a:spcPts val="0"/>
              </a:spcBef>
              <a:spcAft>
                <a:spcPts val="600"/>
              </a:spcAft>
              <a:buClr>
                <a:srgbClr val="0070C0"/>
              </a:buClr>
              <a:buFont typeface="+mj-lt"/>
              <a:buAutoNum type="arabicPeriod"/>
            </a:pPr>
            <a:r>
              <a:rPr lang="en-US" sz="1600" dirty="0"/>
              <a:t>Once approved, the content can be submitted to publication venue</a:t>
            </a:r>
          </a:p>
          <a:p>
            <a:pPr marL="342900" indent="-342900">
              <a:spcBef>
                <a:spcPts val="0"/>
              </a:spcBef>
              <a:spcAft>
                <a:spcPts val="600"/>
              </a:spcAft>
              <a:buClr>
                <a:srgbClr val="0070C0"/>
              </a:buClr>
              <a:buFont typeface="+mj-lt"/>
              <a:buAutoNum type="arabicPeriod"/>
            </a:pPr>
            <a:r>
              <a:rPr lang="en-US" sz="1600" dirty="0"/>
              <a:t>Keep Amanda in the loop with any and all edits from the publisher</a:t>
            </a:r>
          </a:p>
          <a:p>
            <a:pPr marL="342900" indent="-342900">
              <a:spcBef>
                <a:spcPts val="0"/>
              </a:spcBef>
              <a:spcAft>
                <a:spcPts val="600"/>
              </a:spcAft>
              <a:buClr>
                <a:srgbClr val="0070C0"/>
              </a:buClr>
              <a:buFont typeface="+mj-lt"/>
              <a:buAutoNum type="arabicPeriod"/>
            </a:pPr>
            <a:r>
              <a:rPr lang="en-US" sz="1600" dirty="0"/>
              <a:t>The final-final version must be resubmitted to NASA Export control</a:t>
            </a:r>
          </a:p>
        </p:txBody>
      </p:sp>
      <p:grpSp>
        <p:nvGrpSpPr>
          <p:cNvPr id="11" name="Group 10">
            <a:extLst>
              <a:ext uri="{FF2B5EF4-FFF2-40B4-BE49-F238E27FC236}">
                <a16:creationId xmlns:a16="http://schemas.microsoft.com/office/drawing/2014/main" id="{5FC57031-CD2D-464D-BA8D-10E45EA98C9F}"/>
              </a:ext>
            </a:extLst>
          </p:cNvPr>
          <p:cNvGrpSpPr/>
          <p:nvPr/>
        </p:nvGrpSpPr>
        <p:grpSpPr>
          <a:xfrm>
            <a:off x="5542266" y="433706"/>
            <a:ext cx="4081128" cy="2742059"/>
            <a:chOff x="637003" y="5290691"/>
            <a:chExt cx="3691983" cy="1087366"/>
          </a:xfrm>
        </p:grpSpPr>
        <p:sp>
          <p:nvSpPr>
            <p:cNvPr id="12" name="Text Placeholder 5">
              <a:extLst>
                <a:ext uri="{FF2B5EF4-FFF2-40B4-BE49-F238E27FC236}">
                  <a16:creationId xmlns:a16="http://schemas.microsoft.com/office/drawing/2014/main" id="{99FACD5A-AE7E-4F27-8D2A-972D49330D6F}"/>
                </a:ext>
              </a:extLst>
            </p:cNvPr>
            <p:cNvSpPr txBox="1">
              <a:spLocks/>
            </p:cNvSpPr>
            <p:nvPr/>
          </p:nvSpPr>
          <p:spPr>
            <a:xfrm>
              <a:off x="638105" y="5307539"/>
              <a:ext cx="3690881" cy="10705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600" dirty="0"/>
                <a:t>If the decision to publish occurs before the technical paper FD is submitted, you can ask the PC Team about using the journal’s style for your tech paper.</a:t>
              </a:r>
            </a:p>
            <a:p>
              <a:pPr algn="ctr">
                <a:spcBef>
                  <a:spcPts val="0"/>
                </a:spcBef>
                <a:buClr>
                  <a:srgbClr val="0078C1"/>
                </a:buClr>
              </a:pPr>
              <a:endParaRPr lang="en-US" sz="1600" dirty="0"/>
            </a:p>
            <a:p>
              <a:pPr algn="ctr">
                <a:spcBef>
                  <a:spcPts val="0"/>
                </a:spcBef>
                <a:buClr>
                  <a:srgbClr val="0078C1"/>
                </a:buClr>
              </a:pPr>
              <a:r>
                <a:rPr lang="en-US" sz="1600" dirty="0"/>
                <a:t>If the decision to publish occurs after the term, the person leading the effort must ensure that all team members are aware, involved to the extent they want to be, and listed as co-authors.</a:t>
              </a:r>
              <a:endParaRPr lang="en-US" sz="1800" dirty="0"/>
            </a:p>
          </p:txBody>
        </p:sp>
        <p:sp>
          <p:nvSpPr>
            <p:cNvPr id="14" name="Rounded Rectangle 43">
              <a:extLst>
                <a:ext uri="{FF2B5EF4-FFF2-40B4-BE49-F238E27FC236}">
                  <a16:creationId xmlns:a16="http://schemas.microsoft.com/office/drawing/2014/main" id="{5F0C8719-1151-4451-8FFD-53E5AB4C1B88}"/>
                </a:ext>
              </a:extLst>
            </p:cNvPr>
            <p:cNvSpPr/>
            <p:nvPr/>
          </p:nvSpPr>
          <p:spPr>
            <a:xfrm>
              <a:off x="637003" y="5290691"/>
              <a:ext cx="3691983" cy="1087366"/>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0F6749E8-6D0E-417D-82B3-3CD7718FBD01}"/>
              </a:ext>
            </a:extLst>
          </p:cNvPr>
          <p:cNvGrpSpPr/>
          <p:nvPr/>
        </p:nvGrpSpPr>
        <p:grpSpPr>
          <a:xfrm>
            <a:off x="10775708" y="22674"/>
            <a:ext cx="717868" cy="6821483"/>
            <a:chOff x="10775708" y="22674"/>
            <a:chExt cx="717868" cy="6821483"/>
          </a:xfrm>
        </p:grpSpPr>
        <p:pic>
          <p:nvPicPr>
            <p:cNvPr id="19" name="Picture 18">
              <a:extLst>
                <a:ext uri="{FF2B5EF4-FFF2-40B4-BE49-F238E27FC236}">
                  <a16:creationId xmlns:a16="http://schemas.microsoft.com/office/drawing/2014/main" id="{75CA042D-768D-4EBA-9666-CDB70E3C669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8" name="Picture 27">
              <a:extLst>
                <a:ext uri="{FF2B5EF4-FFF2-40B4-BE49-F238E27FC236}">
                  <a16:creationId xmlns:a16="http://schemas.microsoft.com/office/drawing/2014/main" id="{188D9C7A-089A-4EC5-89B9-D807D987C67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9" name="Picture 28">
              <a:extLst>
                <a:ext uri="{FF2B5EF4-FFF2-40B4-BE49-F238E27FC236}">
                  <a16:creationId xmlns:a16="http://schemas.microsoft.com/office/drawing/2014/main" id="{463C2F98-4509-4EE0-BF31-EB71351AB3E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30" name="Picture 29">
              <a:extLst>
                <a:ext uri="{FF2B5EF4-FFF2-40B4-BE49-F238E27FC236}">
                  <a16:creationId xmlns:a16="http://schemas.microsoft.com/office/drawing/2014/main" id="{93F56653-71FF-4FF0-9AFB-9C5253D9BED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31" name="Picture 30">
              <a:extLst>
                <a:ext uri="{FF2B5EF4-FFF2-40B4-BE49-F238E27FC236}">
                  <a16:creationId xmlns:a16="http://schemas.microsoft.com/office/drawing/2014/main" id="{A421CD94-91B0-4452-913A-EE3119E270A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32" name="Picture 31">
              <a:extLst>
                <a:ext uri="{FF2B5EF4-FFF2-40B4-BE49-F238E27FC236}">
                  <a16:creationId xmlns:a16="http://schemas.microsoft.com/office/drawing/2014/main" id="{2690AFD0-96F9-471F-A8A1-8880FA5E70D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33" name="Picture 32">
              <a:extLst>
                <a:ext uri="{FF2B5EF4-FFF2-40B4-BE49-F238E27FC236}">
                  <a16:creationId xmlns:a16="http://schemas.microsoft.com/office/drawing/2014/main" id="{6152628B-AF3E-4276-8547-EC74BED5DE1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4" name="Picture 33">
              <a:extLst>
                <a:ext uri="{FF2B5EF4-FFF2-40B4-BE49-F238E27FC236}">
                  <a16:creationId xmlns:a16="http://schemas.microsoft.com/office/drawing/2014/main" id="{08C2C061-28A4-4FCA-B5B4-FAEF5336D15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5" name="Picture 34">
              <a:extLst>
                <a:ext uri="{FF2B5EF4-FFF2-40B4-BE49-F238E27FC236}">
                  <a16:creationId xmlns:a16="http://schemas.microsoft.com/office/drawing/2014/main" id="{488E9EE1-0865-4C5B-938C-16650851142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411261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03682" y="365125"/>
            <a:ext cx="10750118" cy="570057"/>
          </a:xfrm>
        </p:spPr>
        <p:txBody>
          <a:bodyPr>
            <a:normAutofit/>
          </a:bodyPr>
          <a:lstStyle/>
          <a:p>
            <a:r>
              <a:rPr lang="en-US" sz="1400" dirty="0">
                <a:latin typeface="Arial"/>
                <a:cs typeface="Arial"/>
              </a:rPr>
              <a:t>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568552" y="984732"/>
            <a:ext cx="10515600" cy="820004"/>
          </a:xfrm>
        </p:spPr>
        <p:txBody>
          <a:bodyPr anchor="ctr">
            <a:normAutofit/>
          </a:bodyPr>
          <a:lstStyle/>
          <a:p>
            <a:r>
              <a:rPr lang="en-US" altLang="en-US" sz="3200" dirty="0"/>
              <a:t>Conferences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03682" y="1751346"/>
            <a:ext cx="7765767" cy="3560780"/>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spcBef>
                <a:spcPts val="0"/>
              </a:spcBef>
              <a:spcAft>
                <a:spcPts val="600"/>
              </a:spcAft>
              <a:buClr>
                <a:srgbClr val="5496AD"/>
              </a:buClr>
              <a:buFont typeface="Arial" panose="020B0604020202020204" pitchFamily="34" charset="0"/>
              <a:buChar char="•"/>
            </a:pPr>
            <a:r>
              <a:rPr lang="en-US" sz="1800" dirty="0"/>
              <a:t>DEVELOP presents projects at over 30 conferences each year.</a:t>
            </a:r>
          </a:p>
          <a:p>
            <a:pPr marL="285750" indent="-285750">
              <a:spcBef>
                <a:spcPts val="0"/>
              </a:spcBef>
              <a:spcAft>
                <a:spcPts val="600"/>
              </a:spcAft>
              <a:buClr>
                <a:srgbClr val="5496AD"/>
              </a:buClr>
              <a:buFont typeface="Arial" panose="020B0604020202020204" pitchFamily="34" charset="0"/>
              <a:buChar char="•"/>
            </a:pPr>
            <a:r>
              <a:rPr lang="en-US" sz="1800" dirty="0"/>
              <a:t>If you have an idea for a conference you’d like to attend (virtual or in-person), discuss with your Fellow and together reach out to NPO. </a:t>
            </a:r>
          </a:p>
          <a:p>
            <a:pPr marL="285750" indent="-285750">
              <a:spcBef>
                <a:spcPts val="0"/>
              </a:spcBef>
              <a:spcAft>
                <a:spcPts val="600"/>
              </a:spcAft>
              <a:buClr>
                <a:srgbClr val="5496AD"/>
              </a:buClr>
              <a:buFont typeface="Arial" panose="020B0604020202020204" pitchFamily="34" charset="0"/>
              <a:buChar char="•"/>
            </a:pPr>
            <a:r>
              <a:rPr lang="en-US" sz="1800" dirty="0"/>
              <a:t>There is a small travel pot provided to each node to support some travel, however those funds may already be accounted for at any specific time.</a:t>
            </a:r>
          </a:p>
          <a:p>
            <a:pPr marL="285750" indent="-285750">
              <a:spcBef>
                <a:spcPts val="0"/>
              </a:spcBef>
              <a:spcAft>
                <a:spcPts val="600"/>
              </a:spcAft>
              <a:buClr>
                <a:srgbClr val="5496AD"/>
              </a:buClr>
              <a:buFont typeface="Arial" panose="020B0604020202020204" pitchFamily="34" charset="0"/>
              <a:buChar char="•"/>
            </a:pPr>
            <a:r>
              <a:rPr lang="en-US" sz="1800" dirty="0"/>
              <a:t>Ways to attend cost-effectively:</a:t>
            </a:r>
          </a:p>
          <a:p>
            <a:pPr lvl="1">
              <a:spcBef>
                <a:spcPts val="0"/>
              </a:spcBef>
              <a:spcAft>
                <a:spcPts val="600"/>
              </a:spcAft>
              <a:buClr>
                <a:srgbClr val="5496AD"/>
              </a:buClr>
              <a:buFont typeface="Arial" panose="020B0604020202020204" pitchFamily="34" charset="0"/>
              <a:buChar char="•"/>
            </a:pPr>
            <a:r>
              <a:rPr lang="en-US" sz="1800" dirty="0"/>
              <a:t>Choose a conference that is virtual or local (once travel resumes).</a:t>
            </a:r>
          </a:p>
          <a:p>
            <a:pPr lvl="1">
              <a:spcBef>
                <a:spcPts val="0"/>
              </a:spcBef>
              <a:spcAft>
                <a:spcPts val="600"/>
              </a:spcAft>
              <a:buClr>
                <a:srgbClr val="5496AD"/>
              </a:buClr>
              <a:buFont typeface="Arial" panose="020B0604020202020204" pitchFamily="34" charset="0"/>
              <a:buChar char="•"/>
            </a:pPr>
            <a:r>
              <a:rPr lang="en-US" sz="1800" dirty="0"/>
              <a:t>Present DEVELOP work at a conference you already are planning to attend either for school or personally.</a:t>
            </a:r>
          </a:p>
          <a:p>
            <a:pPr lvl="1">
              <a:spcBef>
                <a:spcPts val="0"/>
              </a:spcBef>
              <a:spcAft>
                <a:spcPts val="600"/>
              </a:spcAft>
              <a:buClr>
                <a:srgbClr val="5496AD"/>
              </a:buClr>
              <a:buFont typeface="Arial" panose="020B0604020202020204" pitchFamily="34" charset="0"/>
              <a:buChar char="•"/>
            </a:pPr>
            <a:r>
              <a:rPr lang="en-US" sz="1800" dirty="0"/>
              <a:t>Pursue school-funding opportunities.</a:t>
            </a:r>
          </a:p>
          <a:p>
            <a:pPr lvl="1">
              <a:spcBef>
                <a:spcPts val="0"/>
              </a:spcBef>
              <a:spcAft>
                <a:spcPts val="600"/>
              </a:spcAft>
              <a:buClr>
                <a:srgbClr val="5496AD"/>
              </a:buClr>
              <a:buFont typeface="Arial" panose="020B0604020202020204" pitchFamily="34" charset="0"/>
              <a:buChar char="•"/>
            </a:pPr>
            <a:r>
              <a:rPr lang="en-US" sz="1800" dirty="0"/>
              <a:t>Apply for travel grants offered by professional societies.</a:t>
            </a:r>
          </a:p>
          <a:p>
            <a:pPr lvl="1">
              <a:spcBef>
                <a:spcPts val="0"/>
              </a:spcBef>
              <a:spcAft>
                <a:spcPts val="600"/>
              </a:spcAft>
              <a:buClr>
                <a:srgbClr val="5496AD"/>
              </a:buClr>
              <a:buFont typeface="Arial" panose="020B0604020202020204" pitchFamily="34" charset="0"/>
              <a:buChar char="•"/>
            </a:pPr>
            <a:r>
              <a:rPr lang="en-US" sz="1800" dirty="0"/>
              <a:t>Look for opportunities to volunteer in exchange for registration or travel costs.</a:t>
            </a:r>
          </a:p>
          <a:p>
            <a:pPr lvl="1">
              <a:spcBef>
                <a:spcPts val="0"/>
              </a:spcBef>
              <a:spcAft>
                <a:spcPts val="600"/>
              </a:spcAft>
              <a:buClr>
                <a:srgbClr val="5496AD"/>
              </a:buClr>
              <a:buFont typeface="Arial" panose="020B0604020202020204" pitchFamily="34" charset="0"/>
              <a:buChar char="•"/>
            </a:pPr>
            <a:r>
              <a:rPr lang="en-US" sz="1800" dirty="0"/>
              <a:t>Look for competitions like the AGU Data Visualization &amp; Storytelling Contest</a:t>
            </a:r>
            <a:r>
              <a:rPr lang="en-US" sz="1200" dirty="0"/>
              <a:t>.</a:t>
            </a:r>
          </a:p>
        </p:txBody>
      </p:sp>
      <p:pic>
        <p:nvPicPr>
          <p:cNvPr id="3" name="Picture 2" descr="A picture containing text, person, indoor, ceiling&#10;&#10;Description automatically generated">
            <a:extLst>
              <a:ext uri="{FF2B5EF4-FFF2-40B4-BE49-F238E27FC236}">
                <a16:creationId xmlns:a16="http://schemas.microsoft.com/office/drawing/2014/main" id="{AC5436E9-CDA3-4297-9979-32EE6DA1F3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8756"/>
          <a:stretch/>
        </p:blipFill>
        <p:spPr>
          <a:xfrm>
            <a:off x="8631611" y="365125"/>
            <a:ext cx="3087949" cy="1646138"/>
          </a:xfrm>
          <a:prstGeom prst="rect">
            <a:avLst/>
          </a:prstGeom>
          <a:effectLst>
            <a:outerShdw blurRad="50800" dist="38100" dir="2700000" algn="tl" rotWithShape="0">
              <a:prstClr val="black">
                <a:alpha val="40000"/>
              </a:prstClr>
            </a:outerShdw>
          </a:effectLst>
        </p:spPr>
      </p:pic>
      <p:pic>
        <p:nvPicPr>
          <p:cNvPr id="5" name="Picture 4" descr="A group of people posing for a photo&#10;&#10;Description automatically generated">
            <a:extLst>
              <a:ext uri="{FF2B5EF4-FFF2-40B4-BE49-F238E27FC236}">
                <a16:creationId xmlns:a16="http://schemas.microsoft.com/office/drawing/2014/main" id="{18FEDFF2-DE4E-4CEC-83C9-F56196D9AF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1611" y="2213649"/>
            <a:ext cx="3087949" cy="2109687"/>
          </a:xfrm>
          <a:prstGeom prst="rect">
            <a:avLst/>
          </a:prstGeom>
          <a:effectLst>
            <a:outerShdw blurRad="50800" dist="38100" dir="2700000" algn="tl" rotWithShape="0">
              <a:prstClr val="black">
                <a:alpha val="40000"/>
              </a:prstClr>
            </a:outerShdw>
          </a:effectLst>
        </p:spPr>
      </p:pic>
      <p:pic>
        <p:nvPicPr>
          <p:cNvPr id="7" name="Picture 6" descr="A picture containing text, person, computer&#10;&#10;Description automatically generated">
            <a:extLst>
              <a:ext uri="{FF2B5EF4-FFF2-40B4-BE49-F238E27FC236}">
                <a16:creationId xmlns:a16="http://schemas.microsoft.com/office/drawing/2014/main" id="{DB31B843-D606-4077-99A0-F7CADBD3F06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485" b="12906"/>
          <a:stretch/>
        </p:blipFill>
        <p:spPr>
          <a:xfrm>
            <a:off x="8631611" y="4556497"/>
            <a:ext cx="3087949" cy="1936376"/>
          </a:xfrm>
          <a:prstGeom prst="rect">
            <a:avLst/>
          </a:prstGeom>
          <a:effectLst>
            <a:outerShdw blurRad="50800" dist="38100" dir="2700000" algn="tl" rotWithShape="0">
              <a:prstClr val="black">
                <a:alpha val="40000"/>
              </a:prstClr>
            </a:outerShdw>
          </a:effectLst>
        </p:spPr>
      </p:pic>
      <p:grpSp>
        <p:nvGrpSpPr>
          <p:cNvPr id="15" name="Group 14">
            <a:extLst>
              <a:ext uri="{FF2B5EF4-FFF2-40B4-BE49-F238E27FC236}">
                <a16:creationId xmlns:a16="http://schemas.microsoft.com/office/drawing/2014/main" id="{F606F64A-6C95-4850-90B4-5D251D505FDB}"/>
              </a:ext>
            </a:extLst>
          </p:cNvPr>
          <p:cNvGrpSpPr/>
          <p:nvPr/>
        </p:nvGrpSpPr>
        <p:grpSpPr>
          <a:xfrm>
            <a:off x="616218" y="5325035"/>
            <a:ext cx="7505805" cy="1167840"/>
            <a:chOff x="637003" y="5290691"/>
            <a:chExt cx="3691983" cy="1104214"/>
          </a:xfrm>
        </p:grpSpPr>
        <p:sp>
          <p:nvSpPr>
            <p:cNvPr id="16" name="Text Placeholder 5">
              <a:extLst>
                <a:ext uri="{FF2B5EF4-FFF2-40B4-BE49-F238E27FC236}">
                  <a16:creationId xmlns:a16="http://schemas.microsoft.com/office/drawing/2014/main" id="{B32130E6-E8BA-41A3-AB27-81457753D4EB}"/>
                </a:ext>
              </a:extLst>
            </p:cNvPr>
            <p:cNvSpPr txBox="1">
              <a:spLocks/>
            </p:cNvSpPr>
            <p:nvPr/>
          </p:nvSpPr>
          <p:spPr>
            <a:xfrm>
              <a:off x="637003" y="5307539"/>
              <a:ext cx="3691983" cy="108736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600" dirty="0"/>
                <a:t>Many virtual conferences are </a:t>
              </a:r>
              <a:r>
                <a:rPr lang="en-US" sz="1600" b="1" dirty="0"/>
                <a:t>free to attend – take advantage </a:t>
              </a:r>
              <a:r>
                <a:rPr lang="en-US" sz="1600" dirty="0"/>
                <a:t>of this! Look at opportunities like: AmeriGEO Week, Society for Conservation GIS, Esri User Conference (plenary is free), etc.  </a:t>
              </a:r>
              <a:endParaRPr lang="en-US" sz="1800" dirty="0"/>
            </a:p>
          </p:txBody>
        </p:sp>
        <p:sp>
          <p:nvSpPr>
            <p:cNvPr id="19" name="Rounded Rectangle 47">
              <a:extLst>
                <a:ext uri="{FF2B5EF4-FFF2-40B4-BE49-F238E27FC236}">
                  <a16:creationId xmlns:a16="http://schemas.microsoft.com/office/drawing/2014/main" id="{A98E758B-B9A2-4FA4-A47A-CC94178C281B}"/>
                </a:ext>
              </a:extLst>
            </p:cNvPr>
            <p:cNvSpPr/>
            <p:nvPr/>
          </p:nvSpPr>
          <p:spPr>
            <a:xfrm>
              <a:off x="637003" y="5290691"/>
              <a:ext cx="3691983" cy="1087366"/>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682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03682" y="365125"/>
            <a:ext cx="10750118" cy="570057"/>
          </a:xfrm>
        </p:spPr>
        <p:txBody>
          <a:bodyPr>
            <a:normAutofit/>
          </a:bodyPr>
          <a:lstStyle/>
          <a:p>
            <a:r>
              <a:rPr lang="en-US" sz="1400" dirty="0">
                <a:latin typeface="Arial"/>
                <a:cs typeface="Arial"/>
              </a:rPr>
              <a:t>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585523" y="841921"/>
            <a:ext cx="10515600" cy="820004"/>
          </a:xfrm>
        </p:spPr>
        <p:txBody>
          <a:bodyPr anchor="ctr">
            <a:normAutofit/>
          </a:bodyPr>
          <a:lstStyle/>
          <a:p>
            <a:r>
              <a:rPr lang="en-US" altLang="en-US" sz="3200" dirty="0"/>
              <a:t>Professional </a:t>
            </a:r>
            <a:r>
              <a:rPr lang="en-US" altLang="en-US" sz="3200" dirty="0" err="1"/>
              <a:t>DEVELOPment</a:t>
            </a:r>
            <a:r>
              <a:rPr lang="en-US" altLang="en-US" sz="3200" dirty="0"/>
              <a:t> Week</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03682" y="1678194"/>
            <a:ext cx="9418660" cy="356078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dirty="0"/>
              <a:t>Networking and professional development are two critical aspects of DEVELOP which can be harder to focus on while working in a virtual environment. So, we came up with dedicating a week of the term to providing you these resources!</a:t>
            </a:r>
          </a:p>
          <a:p>
            <a:pPr>
              <a:spcBef>
                <a:spcPts val="0"/>
              </a:spcBef>
              <a:spcAft>
                <a:spcPts val="600"/>
              </a:spcAft>
              <a:buClr>
                <a:srgbClr val="5496AD"/>
              </a:buClr>
            </a:pPr>
            <a:endParaRPr lang="en-US" sz="1800" dirty="0"/>
          </a:p>
          <a:p>
            <a:pPr marL="285750" indent="-285750">
              <a:spcBef>
                <a:spcPts val="0"/>
              </a:spcBef>
              <a:spcAft>
                <a:spcPts val="600"/>
              </a:spcAft>
              <a:buClr>
                <a:srgbClr val="5496AD"/>
              </a:buClr>
              <a:buFont typeface="Arial" panose="020B0604020202020204" pitchFamily="34" charset="0"/>
              <a:buChar char="•"/>
            </a:pPr>
            <a:r>
              <a:rPr lang="en-US" sz="1800" dirty="0"/>
              <a:t>Occurs during Week 4 and features skill-building activities, guest speakers, and other professional development opportunities. Previous events have included:</a:t>
            </a:r>
          </a:p>
          <a:p>
            <a:pPr marL="971550" lvl="1" indent="-285750">
              <a:spcBef>
                <a:spcPts val="0"/>
              </a:spcBef>
              <a:spcAft>
                <a:spcPts val="600"/>
              </a:spcAft>
              <a:buClr>
                <a:srgbClr val="5496AD"/>
              </a:buClr>
              <a:buFont typeface="Arial" panose="020B0604020202020204" pitchFamily="34" charset="0"/>
              <a:buChar char="•"/>
            </a:pPr>
            <a:r>
              <a:rPr lang="en-US" sz="2000" dirty="0"/>
              <a:t>Guest speakers</a:t>
            </a:r>
          </a:p>
          <a:p>
            <a:pPr marL="971550" lvl="1" indent="-285750">
              <a:spcBef>
                <a:spcPts val="0"/>
              </a:spcBef>
              <a:spcAft>
                <a:spcPts val="600"/>
              </a:spcAft>
              <a:buClr>
                <a:srgbClr val="5496AD"/>
              </a:buClr>
              <a:buFont typeface="Arial" panose="020B0604020202020204" pitchFamily="34" charset="0"/>
              <a:buChar char="•"/>
            </a:pPr>
            <a:r>
              <a:rPr lang="en-US" sz="2000" dirty="0"/>
              <a:t>Node buddy events (resume roundtable)</a:t>
            </a:r>
          </a:p>
          <a:p>
            <a:pPr marL="971550" lvl="1" indent="-285750">
              <a:spcBef>
                <a:spcPts val="0"/>
              </a:spcBef>
              <a:spcAft>
                <a:spcPts val="600"/>
              </a:spcAft>
              <a:buClr>
                <a:srgbClr val="5496AD"/>
              </a:buClr>
              <a:buFont typeface="Arial" panose="020B0604020202020204" pitchFamily="34" charset="0"/>
              <a:buChar char="•"/>
            </a:pPr>
            <a:r>
              <a:rPr lang="en-US" sz="2000" dirty="0"/>
              <a:t>Grad school panel</a:t>
            </a:r>
          </a:p>
          <a:p>
            <a:pPr marL="971550" lvl="1" indent="-285750">
              <a:spcBef>
                <a:spcPts val="0"/>
              </a:spcBef>
              <a:spcAft>
                <a:spcPts val="600"/>
              </a:spcAft>
              <a:buClr>
                <a:srgbClr val="5496AD"/>
              </a:buClr>
              <a:buFont typeface="Arial" panose="020B0604020202020204" pitchFamily="34" charset="0"/>
              <a:buChar char="•"/>
            </a:pPr>
            <a:r>
              <a:rPr lang="en-US" sz="2000" dirty="0"/>
              <a:t>Environmental Justice speaker</a:t>
            </a:r>
          </a:p>
        </p:txBody>
      </p:sp>
      <p:grpSp>
        <p:nvGrpSpPr>
          <p:cNvPr id="15" name="Group 14">
            <a:extLst>
              <a:ext uri="{FF2B5EF4-FFF2-40B4-BE49-F238E27FC236}">
                <a16:creationId xmlns:a16="http://schemas.microsoft.com/office/drawing/2014/main" id="{F606F64A-6C95-4850-90B4-5D251D505FDB}"/>
              </a:ext>
            </a:extLst>
          </p:cNvPr>
          <p:cNvGrpSpPr/>
          <p:nvPr/>
        </p:nvGrpSpPr>
        <p:grpSpPr>
          <a:xfrm>
            <a:off x="2030146" y="5523117"/>
            <a:ext cx="7505805" cy="1128695"/>
            <a:chOff x="637003" y="5290690"/>
            <a:chExt cx="3691983" cy="1104214"/>
          </a:xfrm>
        </p:grpSpPr>
        <p:sp>
          <p:nvSpPr>
            <p:cNvPr id="16" name="Text Placeholder 5">
              <a:extLst>
                <a:ext uri="{FF2B5EF4-FFF2-40B4-BE49-F238E27FC236}">
                  <a16:creationId xmlns:a16="http://schemas.microsoft.com/office/drawing/2014/main" id="{B32130E6-E8BA-41A3-AB27-81457753D4EB}"/>
                </a:ext>
              </a:extLst>
            </p:cNvPr>
            <p:cNvSpPr txBox="1">
              <a:spLocks/>
            </p:cNvSpPr>
            <p:nvPr/>
          </p:nvSpPr>
          <p:spPr>
            <a:xfrm>
              <a:off x="637003" y="5290690"/>
              <a:ext cx="3691983" cy="110421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600" dirty="0"/>
                <a:t>Be on the lookout for more information! A flyer and agenda will be sent out at the start of the term. </a:t>
              </a:r>
            </a:p>
            <a:p>
              <a:pPr algn="ctr">
                <a:spcBef>
                  <a:spcPts val="0"/>
                </a:spcBef>
                <a:buClr>
                  <a:srgbClr val="0078C1"/>
                </a:buClr>
              </a:pPr>
              <a:r>
                <a:rPr lang="en-US" sz="1600" dirty="0"/>
                <a:t>All of these events are </a:t>
              </a:r>
              <a:r>
                <a:rPr lang="en-US" sz="1600" b="1" dirty="0"/>
                <a:t>optional </a:t>
              </a:r>
              <a:r>
                <a:rPr lang="en-US" sz="1600" dirty="0"/>
                <a:t>and your project work should take priority.</a:t>
              </a:r>
              <a:endParaRPr lang="en-US" sz="1800" dirty="0"/>
            </a:p>
          </p:txBody>
        </p:sp>
        <p:sp>
          <p:nvSpPr>
            <p:cNvPr id="19" name="Rounded Rectangle 47">
              <a:extLst>
                <a:ext uri="{FF2B5EF4-FFF2-40B4-BE49-F238E27FC236}">
                  <a16:creationId xmlns:a16="http://schemas.microsoft.com/office/drawing/2014/main" id="{A98E758B-B9A2-4FA4-A47A-CC94178C281B}"/>
                </a:ext>
              </a:extLst>
            </p:cNvPr>
            <p:cNvSpPr/>
            <p:nvPr/>
          </p:nvSpPr>
          <p:spPr>
            <a:xfrm>
              <a:off x="637003" y="5290691"/>
              <a:ext cx="3691983" cy="1087366"/>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3DF57E47-AA05-49B3-9796-2E92A6F0FB76}"/>
              </a:ext>
            </a:extLst>
          </p:cNvPr>
          <p:cNvGrpSpPr/>
          <p:nvPr/>
        </p:nvGrpSpPr>
        <p:grpSpPr>
          <a:xfrm>
            <a:off x="10775708" y="22674"/>
            <a:ext cx="717868" cy="6821483"/>
            <a:chOff x="10775708" y="22674"/>
            <a:chExt cx="717868" cy="6821483"/>
          </a:xfrm>
        </p:grpSpPr>
        <p:pic>
          <p:nvPicPr>
            <p:cNvPr id="21" name="Picture 20">
              <a:extLst>
                <a:ext uri="{FF2B5EF4-FFF2-40B4-BE49-F238E27FC236}">
                  <a16:creationId xmlns:a16="http://schemas.microsoft.com/office/drawing/2014/main" id="{0FCAC2D0-CD21-47C6-A283-EE3C5C7916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30" name="Picture 29">
              <a:extLst>
                <a:ext uri="{FF2B5EF4-FFF2-40B4-BE49-F238E27FC236}">
                  <a16:creationId xmlns:a16="http://schemas.microsoft.com/office/drawing/2014/main" id="{3A0E1C50-71D3-494C-AA1C-69513DD1288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31" name="Picture 30">
              <a:extLst>
                <a:ext uri="{FF2B5EF4-FFF2-40B4-BE49-F238E27FC236}">
                  <a16:creationId xmlns:a16="http://schemas.microsoft.com/office/drawing/2014/main" id="{5943B6E7-A632-40C9-8ACA-2B73A6B71C0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32" name="Picture 31">
              <a:extLst>
                <a:ext uri="{FF2B5EF4-FFF2-40B4-BE49-F238E27FC236}">
                  <a16:creationId xmlns:a16="http://schemas.microsoft.com/office/drawing/2014/main" id="{4D38F304-00B4-403D-B825-C03AACAFA96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33" name="Picture 32">
              <a:extLst>
                <a:ext uri="{FF2B5EF4-FFF2-40B4-BE49-F238E27FC236}">
                  <a16:creationId xmlns:a16="http://schemas.microsoft.com/office/drawing/2014/main" id="{53BA7DCF-80EC-44EF-B122-5434647783B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34" name="Picture 33">
              <a:extLst>
                <a:ext uri="{FF2B5EF4-FFF2-40B4-BE49-F238E27FC236}">
                  <a16:creationId xmlns:a16="http://schemas.microsoft.com/office/drawing/2014/main" id="{69083F01-E8AD-4F4D-925B-7B8205C81F0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35" name="Picture 34">
              <a:extLst>
                <a:ext uri="{FF2B5EF4-FFF2-40B4-BE49-F238E27FC236}">
                  <a16:creationId xmlns:a16="http://schemas.microsoft.com/office/drawing/2014/main" id="{F8CAF906-1D0C-46A5-B55C-60CD036E798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6" name="Picture 35">
              <a:extLst>
                <a:ext uri="{FF2B5EF4-FFF2-40B4-BE49-F238E27FC236}">
                  <a16:creationId xmlns:a16="http://schemas.microsoft.com/office/drawing/2014/main" id="{021CD83F-368B-4839-940F-67F98E9A8B6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7" name="Picture 36">
              <a:extLst>
                <a:ext uri="{FF2B5EF4-FFF2-40B4-BE49-F238E27FC236}">
                  <a16:creationId xmlns:a16="http://schemas.microsoft.com/office/drawing/2014/main" id="{270011E2-E9F6-400F-8E97-F2FB2E05F02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221624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RESOURCES</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200" y="868821"/>
            <a:ext cx="10712116" cy="820004"/>
          </a:xfrm>
        </p:spPr>
        <p:txBody>
          <a:bodyPr anchor="ctr">
            <a:normAutofit/>
          </a:bodyPr>
          <a:lstStyle/>
          <a:p>
            <a:r>
              <a:rPr lang="en-US" sz="3200" dirty="0"/>
              <a:t>Dr. Ross Office Hours &amp; Science Corner Discussions</a:t>
            </a:r>
          </a:p>
        </p:txBody>
      </p:sp>
      <p:sp>
        <p:nvSpPr>
          <p:cNvPr id="52" name="Content Placeholder 50">
            <a:extLst>
              <a:ext uri="{FF2B5EF4-FFF2-40B4-BE49-F238E27FC236}">
                <a16:creationId xmlns:a16="http://schemas.microsoft.com/office/drawing/2014/main" id="{E5BC424C-AE26-4A64-B170-1CD9F5F4124E}"/>
              </a:ext>
            </a:extLst>
          </p:cNvPr>
          <p:cNvSpPr>
            <a:spLocks noGrp="1"/>
          </p:cNvSpPr>
          <p:nvPr>
            <p:ph idx="11"/>
          </p:nvPr>
        </p:nvSpPr>
        <p:spPr>
          <a:xfrm>
            <a:off x="838200" y="1804735"/>
            <a:ext cx="10515600" cy="4542901"/>
          </a:xfrm>
        </p:spPr>
        <p:txBody>
          <a:bodyPr>
            <a:normAutofit fontScale="92500" lnSpcReduction="10000"/>
          </a:bodyPr>
          <a:lstStyle/>
          <a:p>
            <a:r>
              <a:rPr lang="en-US" sz="1800" b="1" dirty="0"/>
              <a:t>Dr. Ross Office Hours</a:t>
            </a:r>
          </a:p>
          <a:p>
            <a:pPr marL="285750" indent="-285750">
              <a:buFont typeface="Arial" panose="020B0604020202020204" pitchFamily="34" charset="0"/>
              <a:buChar char="•"/>
            </a:pPr>
            <a:r>
              <a:rPr lang="en-US" sz="1800" dirty="0"/>
              <a:t>Weekly block of time is set aside for participants (and Fellows) to drop in and ask questions to Dr. Ross. </a:t>
            </a:r>
          </a:p>
          <a:p>
            <a:pPr marL="285750" indent="-285750">
              <a:buFont typeface="Arial" panose="020B0604020202020204" pitchFamily="34" charset="0"/>
              <a:buChar char="•"/>
            </a:pPr>
            <a:r>
              <a:rPr lang="en-US" sz="1800" dirty="0"/>
              <a:t>This is open to any projects, not just those that he is directly advising. Lauren creates the calendar invites and shares with Fellows. Please share with your teams as a resource. </a:t>
            </a:r>
          </a:p>
          <a:p>
            <a:pPr marL="285750" indent="-285750">
              <a:buFont typeface="Arial" panose="020B0604020202020204" pitchFamily="34" charset="0"/>
              <a:buChar char="•"/>
            </a:pPr>
            <a:r>
              <a:rPr lang="en-US" sz="1800" dirty="0"/>
              <a:t>There is a sign-up sheet linked in the invite for people to sign up for 15-minute increments (you can sign up for more than one!). Summer office hours are Wednesday 1-3p ET.</a:t>
            </a:r>
          </a:p>
          <a:p>
            <a:r>
              <a:rPr lang="en-US" sz="1800" b="1" dirty="0"/>
              <a:t>Science Corner Discussion</a:t>
            </a:r>
          </a:p>
          <a:p>
            <a:pPr marL="285750" indent="-285750">
              <a:buFont typeface="Arial" panose="020B0604020202020204" pitchFamily="34" charset="0"/>
              <a:buChar char="•"/>
            </a:pPr>
            <a:r>
              <a:rPr lang="en-US" sz="1800" dirty="0"/>
              <a:t>This is a weekly meeting to discuss remote sensing and other topics related to the field, as well as pose questions to the group. Discussion for each week will focus on topics introduced in a specific video or article. </a:t>
            </a:r>
          </a:p>
          <a:p>
            <a:pPr marL="285750" indent="-285750">
              <a:buFont typeface="Arial" panose="020B0604020202020204" pitchFamily="34" charset="0"/>
              <a:buChar char="•"/>
            </a:pPr>
            <a:r>
              <a:rPr lang="en-US" sz="1800" dirty="0"/>
              <a:t>This is a great opportunity for folks to learn more about remote sensing and network within the program. Discussions will take place Tuesdays at 4p ET starting Week 3!</a:t>
            </a:r>
          </a:p>
        </p:txBody>
      </p:sp>
    </p:spTree>
    <p:extLst>
      <p:ext uri="{BB962C8B-B14F-4D97-AF65-F5344CB8AC3E}">
        <p14:creationId xmlns:p14="http://schemas.microsoft.com/office/powerpoint/2010/main" val="298656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F80C8761-9431-4780-B0B4-FAA6CA954EDC}"/>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9842" b="9842"/>
          <a:stretch/>
        </p:blipFill>
        <p:spPr>
          <a:xfrm>
            <a:off x="6276975" y="0"/>
            <a:ext cx="5915025" cy="6870700"/>
          </a:xfrm>
          <a:prstGeom prst="rect">
            <a:avLst/>
          </a:prstGeom>
        </p:spPr>
      </p:pic>
      <p:sp>
        <p:nvSpPr>
          <p:cNvPr id="5" name="Text Placeholder 4">
            <a:extLst>
              <a:ext uri="{FF2B5EF4-FFF2-40B4-BE49-F238E27FC236}">
                <a16:creationId xmlns:a16="http://schemas.microsoft.com/office/drawing/2014/main" id="{6F3A9BAB-CB76-4AD6-93E4-CCF93AD6A11F}"/>
              </a:ext>
            </a:extLst>
          </p:cNvPr>
          <p:cNvSpPr>
            <a:spLocks noGrp="1"/>
          </p:cNvSpPr>
          <p:nvPr>
            <p:ph type="body" sz="quarter" idx="11"/>
          </p:nvPr>
        </p:nvSpPr>
        <p:spPr>
          <a:xfrm>
            <a:off x="272807" y="4637993"/>
            <a:ext cx="5642219" cy="1916112"/>
          </a:xfrm>
        </p:spPr>
        <p:txBody>
          <a:bodyPr>
            <a:normAutofit/>
          </a:bodyPr>
          <a:lstStyle/>
          <a:p>
            <a:r>
              <a:rPr lang="en-US" dirty="0"/>
              <a:t>Enhanced Capacity Building Opportunities</a:t>
            </a:r>
          </a:p>
        </p:txBody>
      </p:sp>
      <p:pic>
        <p:nvPicPr>
          <p:cNvPr id="15" name="Picture Placeholder 14" descr="A picture containing suit, person, person, indoor&#10;&#10;Description automatically generated">
            <a:extLst>
              <a:ext uri="{FF2B5EF4-FFF2-40B4-BE49-F238E27FC236}">
                <a16:creationId xmlns:a16="http://schemas.microsoft.com/office/drawing/2014/main" id="{0708CB14-5CD1-49BD-90A9-BB24065F601E}"/>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0084" r="16647" b="17069"/>
          <a:stretch/>
        </p:blipFill>
        <p:spPr>
          <a:xfrm>
            <a:off x="2976281" y="0"/>
            <a:ext cx="3300694" cy="2492188"/>
          </a:xfrm>
        </p:spPr>
      </p:pic>
    </p:spTree>
    <p:extLst>
      <p:ext uri="{BB962C8B-B14F-4D97-AF65-F5344CB8AC3E}">
        <p14:creationId xmlns:p14="http://schemas.microsoft.com/office/powerpoint/2010/main" val="11924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2" ma:contentTypeDescription="Create a new document." ma:contentTypeScope="" ma:versionID="5e7b20921abae08b3fd7932cda7a1f89">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b867505f7651fa3182d86d8975d876a8"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06EA58-1ACC-4257-9B90-4F72287A4A00}">
  <ds:schemaRefs>
    <ds:schemaRef ds:uri="http://schemas.microsoft.com/sharepoint/v3/contenttype/forms"/>
  </ds:schemaRefs>
</ds:datastoreItem>
</file>

<file path=customXml/itemProps2.xml><?xml version="1.0" encoding="utf-8"?>
<ds:datastoreItem xmlns:ds="http://schemas.openxmlformats.org/officeDocument/2006/customXml" ds:itemID="{3D2397ED-C746-4B5A-8D1C-CA118194B5D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EB9F56F-F110-47CC-AD1C-7295DA4737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7df78d0b-135a-4de7-9166-7c181cd87f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1_Theme2</Template>
  <TotalTime>9152</TotalTime>
  <Words>1598</Words>
  <Application>Microsoft Office PowerPoint</Application>
  <PresentationFormat>Widescreen</PresentationFormat>
  <Paragraphs>168</Paragraphs>
  <Slides>14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Georgia</vt:lpstr>
      <vt:lpstr>1_Theme2</vt:lpstr>
      <vt:lpstr>PowerPoint Presentation</vt:lpstr>
      <vt:lpstr>PowerPoint Presentation</vt:lpstr>
      <vt:lpstr>OPPORTUNITIES</vt:lpstr>
      <vt:lpstr>OPPORTUNITIES</vt:lpstr>
      <vt:lpstr>OPPORTUNITIES</vt:lpstr>
      <vt:lpstr>OPPORTUNITIES</vt:lpstr>
      <vt:lpstr>OPPORTUNITIES</vt:lpstr>
      <vt:lpstr>RESOURCES</vt:lpstr>
      <vt:lpstr>PowerPoint Presentation</vt:lpstr>
      <vt:lpstr>OPPORTUNITIES</vt:lpstr>
      <vt:lpstr>OPPORTUNITIES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Rosenblatt</dc:creator>
  <cp:lastModifiedBy>Clayton, Amanda L. (LARC-E3)[SSAI DEVELOP]</cp:lastModifiedBy>
  <cp:revision>234</cp:revision>
  <dcterms:created xsi:type="dcterms:W3CDTF">2019-10-30T16:09:36Z</dcterms:created>
  <dcterms:modified xsi:type="dcterms:W3CDTF">2022-09-09T23:07:06Z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ies>
</file>