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315" r:id="rId2"/>
    <p:sldId id="299" r:id="rId3"/>
    <p:sldId id="316" r:id="rId4"/>
    <p:sldId id="298" r:id="rId5"/>
    <p:sldId id="297" r:id="rId6"/>
    <p:sldId id="304" r:id="rId7"/>
    <p:sldId id="314" r:id="rId8"/>
    <p:sldId id="310" r:id="rId9"/>
    <p:sldId id="319" r:id="rId10"/>
    <p:sldId id="325" r:id="rId11"/>
    <p:sldId id="326" r:id="rId12"/>
    <p:sldId id="306" r:id="rId13"/>
    <p:sldId id="320" r:id="rId14"/>
    <p:sldId id="308" r:id="rId15"/>
    <p:sldId id="309" r:id="rId16"/>
    <p:sldId id="294" r:id="rId17"/>
    <p:sldId id="32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315"/>
            <p14:sldId id="299"/>
            <p14:sldId id="316"/>
            <p14:sldId id="298"/>
            <p14:sldId id="297"/>
            <p14:sldId id="304"/>
            <p14:sldId id="314"/>
            <p14:sldId id="310"/>
            <p14:sldId id="319"/>
            <p14:sldId id="325"/>
            <p14:sldId id="326"/>
            <p14:sldId id="306"/>
            <p14:sldId id="320"/>
            <p14:sldId id="308"/>
            <p14:sldId id="309"/>
            <p14:sldId id="294"/>
            <p14:sldId id="3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Broddle, Madison P. (LARC-E3)[SSAI DEVELOP]" initials="BMP(D" lastIdx="7" clrIdx="1">
    <p:extLst>
      <p:ext uri="{19B8F6BF-5375-455C-9EA6-DF929625EA0E}">
        <p15:presenceInfo xmlns:p15="http://schemas.microsoft.com/office/powerpoint/2012/main" userId="S-1-5-21-330711430-3775241029-4075259233-855781" providerId="AD"/>
      </p:ext>
    </p:extLst>
  </p:cmAuthor>
  <p:cmAuthor id="3" name="Shelby I" initials="SI" lastIdx="12" clrIdx="2">
    <p:extLst>
      <p:ext uri="{19B8F6BF-5375-455C-9EA6-DF929625EA0E}">
        <p15:presenceInfo xmlns:p15="http://schemas.microsoft.com/office/powerpoint/2012/main" userId="0e14de7fa584a2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CC3"/>
    <a:srgbClr val="404040"/>
    <a:srgbClr val="3FA0C5"/>
    <a:srgbClr val="E25668"/>
    <a:srgbClr val="BFBFBF"/>
    <a:srgbClr val="9C9C9C"/>
    <a:srgbClr val="A900E6"/>
    <a:srgbClr val="0070FF"/>
    <a:srgbClr val="A83800"/>
    <a:srgbClr val="38A8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45" autoAdjust="0"/>
    <p:restoredTop sz="81022" autoAdjust="0"/>
  </p:normalViewPr>
  <p:slideViewPr>
    <p:cSldViewPr snapToGrid="0" showGuides="1">
      <p:cViewPr varScale="1">
        <p:scale>
          <a:sx n="74" d="100"/>
          <a:sy n="74" d="100"/>
        </p:scale>
        <p:origin x="808"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9" d="100"/>
          <a:sy n="89" d="100"/>
        </p:scale>
        <p:origin x="379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TAC LULC (2002)</c:v>
                </c:pt>
              </c:strCache>
            </c:strRef>
          </c:tx>
          <c:dPt>
            <c:idx val="0"/>
            <c:bubble3D val="0"/>
            <c:spPr>
              <a:solidFill>
                <a:srgbClr val="FFAC00"/>
              </a:solidFill>
              <a:ln w="19050">
                <a:solidFill>
                  <a:schemeClr val="lt1"/>
                </a:solidFill>
              </a:ln>
              <a:effectLst/>
            </c:spPr>
            <c:extLst>
              <c:ext xmlns:c16="http://schemas.microsoft.com/office/drawing/2014/chart" uri="{C3380CC4-5D6E-409C-BE32-E72D297353CC}">
                <c16:uniqueId val="{00000002-B06C-4615-A779-0C5501A4520F}"/>
              </c:ext>
            </c:extLst>
          </c:dPt>
          <c:dPt>
            <c:idx val="1"/>
            <c:bubble3D val="0"/>
            <c:spPr>
              <a:solidFill>
                <a:srgbClr val="3FD5BA"/>
              </a:solidFill>
              <a:ln w="19050">
                <a:solidFill>
                  <a:schemeClr val="lt1"/>
                </a:solidFill>
              </a:ln>
              <a:effectLst/>
            </c:spPr>
            <c:extLst>
              <c:ext xmlns:c16="http://schemas.microsoft.com/office/drawing/2014/chart" uri="{C3380CC4-5D6E-409C-BE32-E72D297353CC}">
                <c16:uniqueId val="{00000005-B06C-4615-A779-0C5501A4520F}"/>
              </c:ext>
            </c:extLst>
          </c:dPt>
          <c:dPt>
            <c:idx val="2"/>
            <c:bubble3D val="0"/>
            <c:spPr>
              <a:solidFill>
                <a:srgbClr val="FF432E"/>
              </a:solidFill>
              <a:ln w="19050">
                <a:solidFill>
                  <a:schemeClr val="lt1"/>
                </a:solidFill>
              </a:ln>
              <a:effectLst/>
            </c:spPr>
            <c:extLst>
              <c:ext xmlns:c16="http://schemas.microsoft.com/office/drawing/2014/chart" uri="{C3380CC4-5D6E-409C-BE32-E72D297353CC}">
                <c16:uniqueId val="{00000004-B06C-4615-A779-0C5501A4520F}"/>
              </c:ext>
            </c:extLst>
          </c:dPt>
          <c:dPt>
            <c:idx val="3"/>
            <c:bubble3D val="0"/>
            <c:spPr>
              <a:solidFill>
                <a:srgbClr val="E256AE"/>
              </a:solidFill>
              <a:ln w="19050">
                <a:solidFill>
                  <a:schemeClr val="lt1"/>
                </a:solidFill>
              </a:ln>
              <a:effectLst/>
            </c:spPr>
            <c:extLst>
              <c:ext xmlns:c16="http://schemas.microsoft.com/office/drawing/2014/chart" uri="{C3380CC4-5D6E-409C-BE32-E72D297353CC}">
                <c16:uniqueId val="{00000000-B893-4C11-AE95-0B5584CB7377}"/>
              </c:ext>
            </c:extLst>
          </c:dPt>
          <c:dPt>
            <c:idx val="4"/>
            <c:bubble3D val="0"/>
            <c:spPr>
              <a:solidFill>
                <a:srgbClr val="53BCF4"/>
              </a:solidFill>
              <a:ln w="19050">
                <a:solidFill>
                  <a:schemeClr val="lt1"/>
                </a:solidFill>
              </a:ln>
              <a:effectLst/>
            </c:spPr>
            <c:extLst>
              <c:ext xmlns:c16="http://schemas.microsoft.com/office/drawing/2014/chart" uri="{C3380CC4-5D6E-409C-BE32-E72D297353CC}">
                <c16:uniqueId val="{00000000-33CD-479E-A5D9-77857FCD2994}"/>
              </c:ext>
            </c:extLst>
          </c:dPt>
          <c:cat>
            <c:strRef>
              <c:f>Sheet1!$A$2:$A$6</c:f>
              <c:strCache>
                <c:ptCount val="5"/>
                <c:pt idx="0">
                  <c:v>Agriculture</c:v>
                </c:pt>
                <c:pt idx="1">
                  <c:v>Forest</c:v>
                </c:pt>
                <c:pt idx="2">
                  <c:v>Urban</c:v>
                </c:pt>
                <c:pt idx="3">
                  <c:v>Wetlands</c:v>
                </c:pt>
                <c:pt idx="4">
                  <c:v>Water</c:v>
                </c:pt>
              </c:strCache>
            </c:strRef>
          </c:cat>
          <c:val>
            <c:numRef>
              <c:f>Sheet1!$B$2:$B$6</c:f>
              <c:numCache>
                <c:formatCode>General</c:formatCode>
                <c:ptCount val="5"/>
                <c:pt idx="0">
                  <c:v>39</c:v>
                </c:pt>
                <c:pt idx="1">
                  <c:v>35</c:v>
                </c:pt>
                <c:pt idx="2">
                  <c:v>24</c:v>
                </c:pt>
                <c:pt idx="3">
                  <c:v>1</c:v>
                </c:pt>
                <c:pt idx="4">
                  <c:v>2</c:v>
                </c:pt>
              </c:numCache>
            </c:numRef>
          </c:val>
          <c:extLst>
            <c:ext xmlns:c16="http://schemas.microsoft.com/office/drawing/2014/chart" uri="{C3380CC4-5D6E-409C-BE32-E72D297353CC}">
              <c16:uniqueId val="{00000000-B06C-4615-A779-0C5501A4520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Team LULC (2001)</c:v>
                </c:pt>
              </c:strCache>
            </c:strRef>
          </c:tx>
          <c:dPt>
            <c:idx val="0"/>
            <c:bubble3D val="0"/>
            <c:spPr>
              <a:solidFill>
                <a:srgbClr val="FFAC00"/>
              </a:solidFill>
              <a:ln w="19050">
                <a:solidFill>
                  <a:schemeClr val="lt1"/>
                </a:solidFill>
              </a:ln>
              <a:effectLst/>
            </c:spPr>
            <c:extLst>
              <c:ext xmlns:c16="http://schemas.microsoft.com/office/drawing/2014/chart" uri="{C3380CC4-5D6E-409C-BE32-E72D297353CC}">
                <c16:uniqueId val="{00000001-D326-4E61-B464-9E70C484BA10}"/>
              </c:ext>
            </c:extLst>
          </c:dPt>
          <c:dPt>
            <c:idx val="1"/>
            <c:bubble3D val="0"/>
            <c:spPr>
              <a:solidFill>
                <a:srgbClr val="3FD5BA"/>
              </a:solidFill>
              <a:ln w="19050">
                <a:solidFill>
                  <a:schemeClr val="lt1"/>
                </a:solidFill>
              </a:ln>
              <a:effectLst/>
            </c:spPr>
            <c:extLst>
              <c:ext xmlns:c16="http://schemas.microsoft.com/office/drawing/2014/chart" uri="{C3380CC4-5D6E-409C-BE32-E72D297353CC}">
                <c16:uniqueId val="{00000003-D326-4E61-B464-9E70C484BA10}"/>
              </c:ext>
            </c:extLst>
          </c:dPt>
          <c:dPt>
            <c:idx val="2"/>
            <c:bubble3D val="0"/>
            <c:spPr>
              <a:solidFill>
                <a:srgbClr val="FF432E"/>
              </a:solidFill>
              <a:ln w="19050">
                <a:solidFill>
                  <a:schemeClr val="lt1"/>
                </a:solidFill>
              </a:ln>
              <a:effectLst/>
            </c:spPr>
            <c:extLst>
              <c:ext xmlns:c16="http://schemas.microsoft.com/office/drawing/2014/chart" uri="{C3380CC4-5D6E-409C-BE32-E72D297353CC}">
                <c16:uniqueId val="{00000005-D326-4E61-B464-9E70C484BA10}"/>
              </c:ext>
            </c:extLst>
          </c:dPt>
          <c:dPt>
            <c:idx val="3"/>
            <c:bubble3D val="0"/>
            <c:spPr>
              <a:solidFill>
                <a:srgbClr val="E256AE"/>
              </a:solidFill>
              <a:ln w="19050">
                <a:solidFill>
                  <a:schemeClr val="lt1"/>
                </a:solidFill>
              </a:ln>
              <a:effectLst/>
            </c:spPr>
            <c:extLst>
              <c:ext xmlns:c16="http://schemas.microsoft.com/office/drawing/2014/chart" uri="{C3380CC4-5D6E-409C-BE32-E72D297353CC}">
                <c16:uniqueId val="{00000007-D326-4E61-B464-9E70C484BA10}"/>
              </c:ext>
            </c:extLst>
          </c:dPt>
          <c:dPt>
            <c:idx val="4"/>
            <c:bubble3D val="0"/>
            <c:spPr>
              <a:solidFill>
                <a:srgbClr val="53BCF4"/>
              </a:solidFill>
              <a:ln w="19050">
                <a:solidFill>
                  <a:schemeClr val="lt1"/>
                </a:solidFill>
              </a:ln>
              <a:effectLst/>
            </c:spPr>
            <c:extLst>
              <c:ext xmlns:c16="http://schemas.microsoft.com/office/drawing/2014/chart" uri="{C3380CC4-5D6E-409C-BE32-E72D297353CC}">
                <c16:uniqueId val="{00000009-D326-4E61-B464-9E70C484BA10}"/>
              </c:ext>
            </c:extLst>
          </c:dPt>
          <c:cat>
            <c:strRef>
              <c:f>Sheet1!$A$2:$A$6</c:f>
              <c:strCache>
                <c:ptCount val="5"/>
                <c:pt idx="0">
                  <c:v>Agriculture</c:v>
                </c:pt>
                <c:pt idx="1">
                  <c:v>Forest</c:v>
                </c:pt>
                <c:pt idx="2">
                  <c:v>Urban</c:v>
                </c:pt>
                <c:pt idx="3">
                  <c:v>Wetlands</c:v>
                </c:pt>
                <c:pt idx="4">
                  <c:v>Water</c:v>
                </c:pt>
              </c:strCache>
            </c:strRef>
          </c:cat>
          <c:val>
            <c:numRef>
              <c:f>Sheet1!$B$2:$B$6</c:f>
              <c:numCache>
                <c:formatCode>General</c:formatCode>
                <c:ptCount val="5"/>
                <c:pt idx="0">
                  <c:v>50</c:v>
                </c:pt>
                <c:pt idx="1">
                  <c:v>31</c:v>
                </c:pt>
                <c:pt idx="2">
                  <c:v>14</c:v>
                </c:pt>
                <c:pt idx="3">
                  <c:v>3</c:v>
                </c:pt>
                <c:pt idx="4">
                  <c:v>1</c:v>
                </c:pt>
              </c:numCache>
            </c:numRef>
          </c:val>
          <c:extLst>
            <c:ext xmlns:c16="http://schemas.microsoft.com/office/drawing/2014/chart" uri="{C3380CC4-5D6E-409C-BE32-E72D297353CC}">
              <c16:uniqueId val="{0000000C-D326-4E61-B464-9E70C484BA1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TAC LULC (2010)</c:v>
                </c:pt>
              </c:strCache>
            </c:strRef>
          </c:tx>
          <c:dPt>
            <c:idx val="0"/>
            <c:bubble3D val="0"/>
            <c:spPr>
              <a:solidFill>
                <a:srgbClr val="FFAC00"/>
              </a:solidFill>
              <a:ln w="19050">
                <a:solidFill>
                  <a:schemeClr val="lt1"/>
                </a:solidFill>
              </a:ln>
              <a:effectLst/>
            </c:spPr>
            <c:extLst>
              <c:ext xmlns:c16="http://schemas.microsoft.com/office/drawing/2014/chart" uri="{C3380CC4-5D6E-409C-BE32-E72D297353CC}">
                <c16:uniqueId val="{00000002-B06C-4615-A779-0C5501A4520F}"/>
              </c:ext>
            </c:extLst>
          </c:dPt>
          <c:dPt>
            <c:idx val="1"/>
            <c:bubble3D val="0"/>
            <c:spPr>
              <a:solidFill>
                <a:srgbClr val="3FD5BA"/>
              </a:solidFill>
              <a:ln w="19050">
                <a:solidFill>
                  <a:schemeClr val="lt1"/>
                </a:solidFill>
              </a:ln>
              <a:effectLst/>
            </c:spPr>
            <c:extLst>
              <c:ext xmlns:c16="http://schemas.microsoft.com/office/drawing/2014/chart" uri="{C3380CC4-5D6E-409C-BE32-E72D297353CC}">
                <c16:uniqueId val="{00000005-B06C-4615-A779-0C5501A4520F}"/>
              </c:ext>
            </c:extLst>
          </c:dPt>
          <c:dPt>
            <c:idx val="2"/>
            <c:bubble3D val="0"/>
            <c:spPr>
              <a:solidFill>
                <a:srgbClr val="FF432E"/>
              </a:solidFill>
              <a:ln w="19050">
                <a:solidFill>
                  <a:schemeClr val="lt1"/>
                </a:solidFill>
              </a:ln>
              <a:effectLst/>
            </c:spPr>
            <c:extLst>
              <c:ext xmlns:c16="http://schemas.microsoft.com/office/drawing/2014/chart" uri="{C3380CC4-5D6E-409C-BE32-E72D297353CC}">
                <c16:uniqueId val="{00000004-B06C-4615-A779-0C5501A4520F}"/>
              </c:ext>
            </c:extLst>
          </c:dPt>
          <c:dPt>
            <c:idx val="3"/>
            <c:bubble3D val="0"/>
            <c:spPr>
              <a:solidFill>
                <a:srgbClr val="E256AE"/>
              </a:solidFill>
              <a:ln w="19050">
                <a:solidFill>
                  <a:schemeClr val="lt1"/>
                </a:solidFill>
              </a:ln>
              <a:effectLst/>
            </c:spPr>
            <c:extLst>
              <c:ext xmlns:c16="http://schemas.microsoft.com/office/drawing/2014/chart" uri="{C3380CC4-5D6E-409C-BE32-E72D297353CC}">
                <c16:uniqueId val="{00000000-B893-4C11-AE95-0B5584CB7377}"/>
              </c:ext>
            </c:extLst>
          </c:dPt>
          <c:dPt>
            <c:idx val="4"/>
            <c:bubble3D val="0"/>
            <c:spPr>
              <a:solidFill>
                <a:srgbClr val="53BCF4"/>
              </a:solidFill>
              <a:ln w="19050">
                <a:solidFill>
                  <a:schemeClr val="lt1"/>
                </a:solidFill>
              </a:ln>
              <a:effectLst/>
            </c:spPr>
            <c:extLst>
              <c:ext xmlns:c16="http://schemas.microsoft.com/office/drawing/2014/chart" uri="{C3380CC4-5D6E-409C-BE32-E72D297353CC}">
                <c16:uniqueId val="{00000000-33CD-479E-A5D9-77857FCD2994}"/>
              </c:ext>
            </c:extLst>
          </c:dPt>
          <c:cat>
            <c:strRef>
              <c:f>Sheet1!$A$2:$A$6</c:f>
              <c:strCache>
                <c:ptCount val="5"/>
                <c:pt idx="0">
                  <c:v>Agriculture</c:v>
                </c:pt>
                <c:pt idx="1">
                  <c:v>Forest</c:v>
                </c:pt>
                <c:pt idx="2">
                  <c:v>Urban</c:v>
                </c:pt>
                <c:pt idx="3">
                  <c:v>Wetlands</c:v>
                </c:pt>
                <c:pt idx="4">
                  <c:v>Water</c:v>
                </c:pt>
              </c:strCache>
            </c:strRef>
          </c:cat>
          <c:val>
            <c:numRef>
              <c:f>Sheet1!$B$2:$B$6</c:f>
              <c:numCache>
                <c:formatCode>General</c:formatCode>
                <c:ptCount val="5"/>
                <c:pt idx="0">
                  <c:v>40</c:v>
                </c:pt>
                <c:pt idx="1">
                  <c:v>36</c:v>
                </c:pt>
                <c:pt idx="2">
                  <c:v>22</c:v>
                </c:pt>
                <c:pt idx="3">
                  <c:v>1</c:v>
                </c:pt>
                <c:pt idx="4">
                  <c:v>2</c:v>
                </c:pt>
              </c:numCache>
            </c:numRef>
          </c:val>
          <c:extLst>
            <c:ext xmlns:c16="http://schemas.microsoft.com/office/drawing/2014/chart" uri="{C3380CC4-5D6E-409C-BE32-E72D297353CC}">
              <c16:uniqueId val="{00000000-B06C-4615-A779-0C5501A4520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Team LULC (2010)</c:v>
                </c:pt>
              </c:strCache>
            </c:strRef>
          </c:tx>
          <c:dPt>
            <c:idx val="0"/>
            <c:bubble3D val="0"/>
            <c:spPr>
              <a:solidFill>
                <a:srgbClr val="FFAC00"/>
              </a:solidFill>
              <a:ln w="19050">
                <a:solidFill>
                  <a:schemeClr val="lt1"/>
                </a:solidFill>
              </a:ln>
              <a:effectLst/>
            </c:spPr>
            <c:extLst>
              <c:ext xmlns:c16="http://schemas.microsoft.com/office/drawing/2014/chart" uri="{C3380CC4-5D6E-409C-BE32-E72D297353CC}">
                <c16:uniqueId val="{00000001-D326-4E61-B464-9E70C484BA10}"/>
              </c:ext>
            </c:extLst>
          </c:dPt>
          <c:dPt>
            <c:idx val="1"/>
            <c:bubble3D val="0"/>
            <c:spPr>
              <a:solidFill>
                <a:srgbClr val="3FD5BA"/>
              </a:solidFill>
              <a:ln w="19050">
                <a:solidFill>
                  <a:schemeClr val="lt1"/>
                </a:solidFill>
              </a:ln>
              <a:effectLst/>
            </c:spPr>
            <c:extLst>
              <c:ext xmlns:c16="http://schemas.microsoft.com/office/drawing/2014/chart" uri="{C3380CC4-5D6E-409C-BE32-E72D297353CC}">
                <c16:uniqueId val="{00000003-D326-4E61-B464-9E70C484BA10}"/>
              </c:ext>
            </c:extLst>
          </c:dPt>
          <c:dPt>
            <c:idx val="2"/>
            <c:bubble3D val="0"/>
            <c:spPr>
              <a:solidFill>
                <a:srgbClr val="FF432E"/>
              </a:solidFill>
              <a:ln w="19050">
                <a:solidFill>
                  <a:schemeClr val="lt1"/>
                </a:solidFill>
              </a:ln>
              <a:effectLst/>
            </c:spPr>
            <c:extLst>
              <c:ext xmlns:c16="http://schemas.microsoft.com/office/drawing/2014/chart" uri="{C3380CC4-5D6E-409C-BE32-E72D297353CC}">
                <c16:uniqueId val="{00000005-D326-4E61-B464-9E70C484BA10}"/>
              </c:ext>
            </c:extLst>
          </c:dPt>
          <c:dPt>
            <c:idx val="3"/>
            <c:bubble3D val="0"/>
            <c:spPr>
              <a:solidFill>
                <a:srgbClr val="E256AE"/>
              </a:solidFill>
              <a:ln w="19050">
                <a:solidFill>
                  <a:schemeClr val="lt1"/>
                </a:solidFill>
              </a:ln>
              <a:effectLst/>
            </c:spPr>
            <c:extLst>
              <c:ext xmlns:c16="http://schemas.microsoft.com/office/drawing/2014/chart" uri="{C3380CC4-5D6E-409C-BE32-E72D297353CC}">
                <c16:uniqueId val="{00000007-D326-4E61-B464-9E70C484BA10}"/>
              </c:ext>
            </c:extLst>
          </c:dPt>
          <c:dPt>
            <c:idx val="4"/>
            <c:bubble3D val="0"/>
            <c:spPr>
              <a:solidFill>
                <a:srgbClr val="53BCF4"/>
              </a:solidFill>
              <a:ln w="19050">
                <a:solidFill>
                  <a:schemeClr val="lt1"/>
                </a:solidFill>
              </a:ln>
              <a:effectLst/>
            </c:spPr>
            <c:extLst>
              <c:ext xmlns:c16="http://schemas.microsoft.com/office/drawing/2014/chart" uri="{C3380CC4-5D6E-409C-BE32-E72D297353CC}">
                <c16:uniqueId val="{00000009-D326-4E61-B464-9E70C484BA10}"/>
              </c:ext>
            </c:extLst>
          </c:dPt>
          <c:cat>
            <c:strRef>
              <c:f>Sheet1!$A$2:$A$6</c:f>
              <c:strCache>
                <c:ptCount val="5"/>
                <c:pt idx="0">
                  <c:v>Agriculture</c:v>
                </c:pt>
                <c:pt idx="1">
                  <c:v>Forest</c:v>
                </c:pt>
                <c:pt idx="2">
                  <c:v>Urban</c:v>
                </c:pt>
                <c:pt idx="3">
                  <c:v>Wetlands</c:v>
                </c:pt>
                <c:pt idx="4">
                  <c:v>Water</c:v>
                </c:pt>
              </c:strCache>
            </c:strRef>
          </c:cat>
          <c:val>
            <c:numRef>
              <c:f>Sheet1!$B$2:$B$6</c:f>
              <c:numCache>
                <c:formatCode>General</c:formatCode>
                <c:ptCount val="5"/>
                <c:pt idx="0">
                  <c:v>50</c:v>
                </c:pt>
                <c:pt idx="1">
                  <c:v>30</c:v>
                </c:pt>
                <c:pt idx="2">
                  <c:v>15</c:v>
                </c:pt>
                <c:pt idx="3">
                  <c:v>3</c:v>
                </c:pt>
                <c:pt idx="4">
                  <c:v>2</c:v>
                </c:pt>
              </c:numCache>
            </c:numRef>
          </c:val>
          <c:extLst>
            <c:ext xmlns:c16="http://schemas.microsoft.com/office/drawing/2014/chart" uri="{C3380CC4-5D6E-409C-BE32-E72D297353CC}">
              <c16:uniqueId val="{0000000C-D326-4E61-B464-9E70C484BA1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b="1" dirty="0">
                <a:solidFill>
                  <a:schemeClr val="tx1">
                    <a:lumMod val="75000"/>
                    <a:lumOff val="25000"/>
                  </a:schemeClr>
                </a:solidFill>
              </a:rPr>
              <a:t>20-year</a:t>
            </a:r>
            <a:r>
              <a:rPr lang="en-US" b="1" baseline="0" dirty="0">
                <a:solidFill>
                  <a:schemeClr val="tx1">
                    <a:lumMod val="75000"/>
                    <a:lumOff val="25000"/>
                  </a:schemeClr>
                </a:solidFill>
              </a:rPr>
              <a:t> </a:t>
            </a:r>
            <a:r>
              <a:rPr lang="en-US" b="1" dirty="0">
                <a:solidFill>
                  <a:schemeClr val="tx1">
                    <a:lumMod val="75000"/>
                    <a:lumOff val="25000"/>
                  </a:schemeClr>
                </a:solidFill>
              </a:rPr>
              <a:t>LULC Change</a:t>
            </a:r>
          </a:p>
        </c:rich>
      </c:tx>
      <c:layout>
        <c:manualLayout>
          <c:xMode val="edge"/>
          <c:yMode val="edge"/>
          <c:x val="0.38502143272458267"/>
          <c:y val="1.768708619878056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2016</c:v>
                </c:pt>
              </c:strCache>
            </c:strRef>
          </c:tx>
          <c:spPr>
            <a:solidFill>
              <a:schemeClr val="accent3"/>
            </a:solidFill>
            <a:ln>
              <a:noFill/>
            </a:ln>
            <a:effectLst/>
          </c:spPr>
          <c:invertIfNegative val="0"/>
          <c:cat>
            <c:strRef>
              <c:f>Sheet1!$A$2:$A$7</c:f>
              <c:strCache>
                <c:ptCount val="6"/>
                <c:pt idx="0">
                  <c:v>Barren</c:v>
                </c:pt>
                <c:pt idx="1">
                  <c:v>Water</c:v>
                </c:pt>
                <c:pt idx="2">
                  <c:v>Wetlands</c:v>
                </c:pt>
                <c:pt idx="3">
                  <c:v>Forest</c:v>
                </c:pt>
                <c:pt idx="4">
                  <c:v>Urban</c:v>
                </c:pt>
                <c:pt idx="5">
                  <c:v>Agriculture</c:v>
                </c:pt>
              </c:strCache>
            </c:strRef>
          </c:cat>
          <c:val>
            <c:numRef>
              <c:f>Sheet1!$B$2:$B$7</c:f>
              <c:numCache>
                <c:formatCode>General</c:formatCode>
                <c:ptCount val="6"/>
                <c:pt idx="0">
                  <c:v>50</c:v>
                </c:pt>
                <c:pt idx="1">
                  <c:v>1241</c:v>
                </c:pt>
                <c:pt idx="2">
                  <c:v>2931</c:v>
                </c:pt>
                <c:pt idx="3">
                  <c:v>30792</c:v>
                </c:pt>
                <c:pt idx="4">
                  <c:v>12660</c:v>
                </c:pt>
                <c:pt idx="5">
                  <c:v>37208</c:v>
                </c:pt>
              </c:numCache>
            </c:numRef>
          </c:val>
          <c:extLst>
            <c:ext xmlns:c16="http://schemas.microsoft.com/office/drawing/2014/chart" uri="{C3380CC4-5D6E-409C-BE32-E72D297353CC}">
              <c16:uniqueId val="{00000000-DEFA-46C2-A9F9-4E04B3BB8335}"/>
            </c:ext>
          </c:extLst>
        </c:ser>
        <c:ser>
          <c:idx val="1"/>
          <c:order val="1"/>
          <c:tx>
            <c:strRef>
              <c:f>Sheet1!$C$1</c:f>
              <c:strCache>
                <c:ptCount val="1"/>
                <c:pt idx="0">
                  <c:v>1996</c:v>
                </c:pt>
              </c:strCache>
            </c:strRef>
          </c:tx>
          <c:spPr>
            <a:solidFill>
              <a:schemeClr val="accent2"/>
            </a:solidFill>
            <a:ln>
              <a:noFill/>
            </a:ln>
            <a:effectLst/>
          </c:spPr>
          <c:invertIfNegative val="0"/>
          <c:cat>
            <c:strRef>
              <c:f>Sheet1!$A$2:$A$7</c:f>
              <c:strCache>
                <c:ptCount val="6"/>
                <c:pt idx="0">
                  <c:v>Barren</c:v>
                </c:pt>
                <c:pt idx="1">
                  <c:v>Water</c:v>
                </c:pt>
                <c:pt idx="2">
                  <c:v>Wetlands</c:v>
                </c:pt>
                <c:pt idx="3">
                  <c:v>Forest</c:v>
                </c:pt>
                <c:pt idx="4">
                  <c:v>Urban</c:v>
                </c:pt>
                <c:pt idx="5">
                  <c:v>Agriculture</c:v>
                </c:pt>
              </c:strCache>
            </c:strRef>
          </c:cat>
          <c:val>
            <c:numRef>
              <c:f>Sheet1!$C$2:$C$7</c:f>
              <c:numCache>
                <c:formatCode>General</c:formatCode>
                <c:ptCount val="6"/>
                <c:pt idx="0">
                  <c:v>120</c:v>
                </c:pt>
                <c:pt idx="1">
                  <c:v>1228</c:v>
                </c:pt>
                <c:pt idx="2">
                  <c:v>2757</c:v>
                </c:pt>
                <c:pt idx="3">
                  <c:v>24354</c:v>
                </c:pt>
                <c:pt idx="4">
                  <c:v>7952</c:v>
                </c:pt>
                <c:pt idx="5">
                  <c:v>48551</c:v>
                </c:pt>
              </c:numCache>
            </c:numRef>
          </c:val>
          <c:extLst>
            <c:ext xmlns:c16="http://schemas.microsoft.com/office/drawing/2014/chart" uri="{C3380CC4-5D6E-409C-BE32-E72D297353CC}">
              <c16:uniqueId val="{00000001-DEFA-46C2-A9F9-4E04B3BB8335}"/>
            </c:ext>
          </c:extLst>
        </c:ser>
        <c:dLbls>
          <c:showLegendKey val="0"/>
          <c:showVal val="0"/>
          <c:showCatName val="0"/>
          <c:showSerName val="0"/>
          <c:showPercent val="0"/>
          <c:showBubbleSize val="0"/>
        </c:dLbls>
        <c:gapWidth val="182"/>
        <c:axId val="795233656"/>
        <c:axId val="795231360"/>
      </c:barChart>
      <c:catAx>
        <c:axId val="795233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crossAx val="795231360"/>
        <c:crosses val="autoZero"/>
        <c:auto val="1"/>
        <c:lblAlgn val="ctr"/>
        <c:lblOffset val="100"/>
        <c:noMultiLvlLbl val="0"/>
      </c:catAx>
      <c:valAx>
        <c:axId val="795231360"/>
        <c:scaling>
          <c:orientation val="minMax"/>
          <c:max val="5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r>
                  <a:rPr lang="en-US" sz="1600" b="1" dirty="0">
                    <a:solidFill>
                      <a:schemeClr val="tx1">
                        <a:lumMod val="75000"/>
                        <a:lumOff val="25000"/>
                      </a:schemeClr>
                    </a:solidFill>
                  </a:rPr>
                  <a:t>Acreage</a:t>
                </a:r>
                <a:endParaRPr lang="en-US" b="1" dirty="0">
                  <a:solidFill>
                    <a:schemeClr val="tx1">
                      <a:lumMod val="75000"/>
                      <a:lumOff val="25000"/>
                    </a:schemeClr>
                  </a:solidFill>
                </a:endParaRPr>
              </a:p>
            </c:rich>
          </c:tx>
          <c:layout>
            <c:manualLayout>
              <c:xMode val="edge"/>
              <c:yMode val="edge"/>
              <c:x val="0.45982452534348139"/>
              <c:y val="0.8756279512465118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crossAx val="795233656"/>
        <c:crosses val="autoZero"/>
        <c:crossBetween val="between"/>
      </c:valAx>
      <c:spPr>
        <a:pattFill prst="wdUpDiag">
          <a:fgClr>
            <a:schemeClr val="bg1">
              <a:lumMod val="95000"/>
            </a:schemeClr>
          </a:fgClr>
          <a:bgClr>
            <a:schemeClr val="bg1"/>
          </a:bgClr>
        </a:pattFill>
        <a:ln>
          <a:solidFill>
            <a:schemeClr val="bg1">
              <a:lumMod val="85000"/>
            </a:schemeClr>
          </a:solidFill>
        </a:ln>
        <a:effectLst/>
      </c:spPr>
    </c:plotArea>
    <c:legend>
      <c:legendPos val="b"/>
      <c:layout>
        <c:manualLayout>
          <c:xMode val="edge"/>
          <c:yMode val="edge"/>
          <c:x val="0.44150811379330385"/>
          <c:y val="0.9439454656796914"/>
          <c:w val="0.13395258011077898"/>
          <c:h val="5.220282575912835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4/19/19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4/19/19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0000"/>
                </a:solidFill>
              </a:rPr>
              <a:t>Good Morning/Afternoon, my name is [Stephanie] and this is the Patuxent Water Resources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0000"/>
                </a:solidFill>
              </a:rPr>
              <a:t>[Introductions]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0000"/>
                </a:solidFill>
              </a:rPr>
              <a:t>Today we will be discussing our project to assist in the management of the Patuxent River Watershed.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rgbClr val="FF0000"/>
                </a:solidFill>
              </a:rPr>
              <a:t>Image Source:</a:t>
            </a:r>
            <a:r>
              <a:rPr lang="en-US" sz="1200" baseline="0" dirty="0">
                <a:solidFill>
                  <a:srgbClr val="FF0000"/>
                </a:solidFill>
              </a:rPr>
              <a:t> </a:t>
            </a:r>
            <a:r>
              <a:rPr lang="en-US" sz="1200" dirty="0">
                <a:latin typeface="Century Gothic" charset="0"/>
                <a:ea typeface="Century Gothic" charset="0"/>
                <a:cs typeface="Century Gothic" charset="0"/>
              </a:rPr>
              <a:t>Website Image (Created by Team)</a:t>
            </a:r>
            <a:endParaRPr lang="en-US" sz="1200" kern="1200" dirty="0">
              <a:latin typeface="Century Gothic" charset="0"/>
              <a:ea typeface="Century Gothic" charset="0"/>
              <a:cs typeface="Century Gothic" charset="0"/>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178108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[Connor]</a:t>
            </a:r>
          </a:p>
          <a:p>
            <a:r>
              <a:rPr lang="en-US" dirty="0"/>
              <a:t>Now, we would like to</a:t>
            </a:r>
            <a:r>
              <a:rPr lang="en-US" baseline="0" dirty="0"/>
              <a:t> </a:t>
            </a:r>
            <a:r>
              <a:rPr lang="en-US" dirty="0"/>
              <a:t>discuss our results. Our</a:t>
            </a:r>
            <a:r>
              <a:rPr lang="en-US" baseline="0" dirty="0"/>
              <a:t> 2001 synthetic map was the closest year to the TAC’s 2002 edition. </a:t>
            </a:r>
            <a:r>
              <a:rPr lang="en-US" dirty="0"/>
              <a:t>This map</a:t>
            </a:r>
            <a:r>
              <a:rPr lang="en-US" baseline="0" dirty="0"/>
              <a:t> </a:t>
            </a:r>
            <a:r>
              <a:rPr lang="en-US" dirty="0"/>
              <a:t>matched the partner’s</a:t>
            </a:r>
            <a:r>
              <a:rPr lang="en-US" baseline="0" dirty="0"/>
              <a:t> </a:t>
            </a:r>
            <a:r>
              <a:rPr lang="en-US" dirty="0"/>
              <a:t>at a rate of 67%,</a:t>
            </a:r>
            <a:r>
              <a:rPr lang="en-US" baseline="0" dirty="0"/>
              <a:t> </a:t>
            </a:r>
            <a:r>
              <a:rPr lang="en-US" dirty="0"/>
              <a:t>based on their broadest definition of land cover classes. </a:t>
            </a:r>
            <a:r>
              <a:rPr lang="en-US" baseline="0" dirty="0"/>
              <a:t>This does not, however, speak to the accuracy of either map, only the similarities. One particular point of interest was the large expansion of the wetlands class thanks to the addition of the NOAA data.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391082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[Connor]</a:t>
            </a:r>
          </a:p>
          <a:p>
            <a:r>
              <a:rPr lang="en-US" dirty="0"/>
              <a:t>The</a:t>
            </a:r>
            <a:r>
              <a:rPr lang="en-US" baseline="0" dirty="0"/>
              <a:t> outcome of our second comparison was very close to the first. The most recent TAC map was compared to our 2011 synthetic with 68% of the pixels agreeing on the same classes.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1561406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a:t>
            </a:r>
          </a:p>
          <a:p>
            <a:r>
              <a:rPr lang="en-US" dirty="0"/>
              <a:t>Over the course of 20 years, the Upper Patuxent Watershed has seen gradual changes in land use land cover.</a:t>
            </a:r>
            <a:r>
              <a:rPr lang="en-US" baseline="0" dirty="0"/>
              <a:t> For simplicity’s sake, we present to you a bar graph showing the net change. </a:t>
            </a:r>
            <a:r>
              <a:rPr lang="en-US" dirty="0"/>
              <a:t>The</a:t>
            </a:r>
            <a:r>
              <a:rPr lang="en-US" baseline="0" dirty="0"/>
              <a:t> urban and forest covers exhibited the greatest amount of gain of about </a:t>
            </a:r>
            <a:r>
              <a:rPr lang="en-US" sz="1200" b="0" i="0" u="none" strike="noStrike" kern="1200" dirty="0">
                <a:solidFill>
                  <a:schemeClr val="tx1"/>
                </a:solidFill>
                <a:effectLst/>
                <a:latin typeface="+mn-lt"/>
                <a:ea typeface="+mn-ea"/>
                <a:cs typeface="+mn-cs"/>
              </a:rPr>
              <a:t>5000</a:t>
            </a:r>
            <a:r>
              <a:rPr lang="en-US" sz="1200" b="0" i="0" u="none" strike="noStrike" kern="1200" baseline="0" dirty="0">
                <a:solidFill>
                  <a:schemeClr val="tx1"/>
                </a:solidFill>
                <a:effectLst/>
                <a:latin typeface="+mn-lt"/>
                <a:ea typeface="+mn-ea"/>
                <a:cs typeface="+mn-cs"/>
              </a:rPr>
              <a:t> and</a:t>
            </a:r>
            <a:r>
              <a:rPr lang="en-US" dirty="0"/>
              <a:t> </a:t>
            </a:r>
            <a:r>
              <a:rPr lang="en-US" sz="1200" b="0" i="0" u="none" strike="noStrike" kern="1200" dirty="0">
                <a:solidFill>
                  <a:schemeClr val="tx1"/>
                </a:solidFill>
                <a:effectLst/>
                <a:latin typeface="+mn-lt"/>
                <a:ea typeface="+mn-ea"/>
                <a:cs typeface="+mn-cs"/>
              </a:rPr>
              <a:t>6000</a:t>
            </a:r>
            <a:r>
              <a:rPr lang="en-US" sz="1200" b="0" i="0" u="none" strike="noStrike" kern="1200" baseline="0" dirty="0">
                <a:solidFill>
                  <a:schemeClr val="tx1"/>
                </a:solidFill>
                <a:effectLst/>
                <a:latin typeface="+mn-lt"/>
                <a:ea typeface="+mn-ea"/>
                <a:cs typeface="+mn-cs"/>
              </a:rPr>
              <a:t> acres, respectively,</a:t>
            </a:r>
            <a:r>
              <a:rPr lang="en-US" baseline="0" dirty="0"/>
              <a:t> while the greatest loss came from agriculture—a change of about </a:t>
            </a:r>
            <a:r>
              <a:rPr lang="en-US" sz="1200" b="0" i="0" u="none" strike="noStrike" kern="1200" dirty="0">
                <a:solidFill>
                  <a:schemeClr val="tx1"/>
                </a:solidFill>
                <a:effectLst/>
                <a:latin typeface="+mn-lt"/>
                <a:ea typeface="+mn-ea"/>
                <a:cs typeface="+mn-cs"/>
              </a:rPr>
              <a:t>11000</a:t>
            </a:r>
            <a:r>
              <a:rPr lang="en-US" sz="1200" b="0" i="0" u="none" strike="noStrike" kern="1200" baseline="0" dirty="0">
                <a:solidFill>
                  <a:schemeClr val="tx1"/>
                </a:solidFill>
                <a:effectLst/>
                <a:latin typeface="+mn-lt"/>
                <a:ea typeface="+mn-ea"/>
                <a:cs typeface="+mn-cs"/>
              </a:rPr>
              <a:t> acres</a:t>
            </a:r>
            <a:r>
              <a:rPr lang="en-US" baseline="0" dirty="0"/>
              <a:t>. Our final product provided to the TAC contained a total of up to 47 classes allowing them to visualize change at a more detailed level, such as specific crop types and low, medium, or high-grade levels of development.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1456300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a:t>
            </a:r>
          </a:p>
          <a:p>
            <a:r>
              <a:rPr lang="en-US" dirty="0"/>
              <a:t>Here</a:t>
            </a:r>
            <a:r>
              <a:rPr lang="en-US" baseline="0" dirty="0"/>
              <a:t> is an animated time series presented to you in a GIF. We isolated the three major crops, which include corn, soybeans, and winter wheat, in the region to show their variation across space and time. You may also notice the decrease in pink pixels and increase in green pixels overtime, indicating the change in agriculture to forest land cover as described in the previous slide.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1424008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important takeaways from this project. First, the production of synthetic</a:t>
            </a:r>
            <a:r>
              <a:rPr lang="en-US" baseline="0" dirty="0"/>
              <a:t> maps could be an efficient alternative for the TAC as they continue to monitor land use change in their area. Furthermore, the team’s historical crop classification provides a more comprehensive understanding of how the watershed’s land use land cover has changed over time, allowing for smarter management practices. And finally, the team’s results suggest that a decrease in nutrient loading in the watershed is </a:t>
            </a:r>
            <a:r>
              <a:rPr lang="en-US" i="1" baseline="0" dirty="0"/>
              <a:t>expected</a:t>
            </a:r>
            <a:r>
              <a:rPr lang="en-US" baseline="0" dirty="0"/>
              <a:t> with the associated conversion of agriculture to other land covers.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2213653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[Robin]</a:t>
            </a:r>
          </a:p>
          <a:p>
            <a:r>
              <a:rPr lang="en-US" dirty="0"/>
              <a:t>Despite</a:t>
            </a:r>
            <a:r>
              <a:rPr lang="en-US" baseline="0" dirty="0"/>
              <a:t> our best efforts to create uniform, consistent maps, inherent differences in the various datasets introduced marginal errors during the map making process. In addition, each agency has a unique method for classifying and verifying their land use land cover maps. And finally, our team’s customized land classification method lacked high resolution images to use as ground truth data to create more accurate maps for 1996 and 2001.</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113613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[Robin]</a:t>
            </a:r>
          </a:p>
          <a:p>
            <a:r>
              <a:rPr lang="en-US" dirty="0"/>
              <a:t>We would like to thank the</a:t>
            </a:r>
            <a:r>
              <a:rPr lang="en-US" baseline="0" dirty="0"/>
              <a:t> following people for their support throughout the term. Without them, this project would not have been possible.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322232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reference</a:t>
            </a:r>
            <a:r>
              <a:rPr lang="en-US" baseline="0" dirty="0"/>
              <a:t> regarding accuracy assessments (errors &amp; uncertainties), if questions arise post-presentation.</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24415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a:t>
            </a:r>
          </a:p>
          <a:p>
            <a:r>
              <a:rPr lang="en-US" dirty="0"/>
              <a:t>The Patuxent River Watershed</a:t>
            </a:r>
            <a:r>
              <a:rPr lang="en-US" baseline="0" dirty="0"/>
              <a:t> in Central Maryland is a major contributor to the contents of the Chesapeake Bay. With an area of over 1,400 square miles, it falls within the boundaries of seven counties. Reservoirs in the Upper Portion supply drinking water to about 650,000 residents in the greater D.C. and Baltimore areas.</a:t>
            </a:r>
            <a:endParaRPr lang="en-US" dirty="0"/>
          </a:p>
          <a:p>
            <a:endParaRPr lang="en-US" dirty="0"/>
          </a:p>
          <a:p>
            <a:r>
              <a:rPr lang="en-US" b="1" dirty="0"/>
              <a:t>Image Source:</a:t>
            </a:r>
          </a:p>
          <a:p>
            <a:r>
              <a:rPr lang="en-US" dirty="0"/>
              <a:t>https://commons.wikimedia.org/wiki/File:Trees_lining_the_Patuxent_River.jpg</a:t>
            </a:r>
          </a:p>
          <a:p>
            <a:r>
              <a:rPr lang="en-US" b="1" dirty="0"/>
              <a:t>Creative Commons </a:t>
            </a:r>
            <a:r>
              <a:rPr lang="en-US" dirty="0"/>
              <a:t>Attribution-Share Alike 3.0 </a:t>
            </a:r>
            <a:r>
              <a:rPr lang="en-US" dirty="0" err="1"/>
              <a:t>Unported</a:t>
            </a:r>
            <a:r>
              <a:rPr lang="en-US" dirty="0"/>
              <a:t> License</a:t>
            </a:r>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345401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a:t>
            </a:r>
            <a:r>
              <a:rPr lang="en-US" baseline="0" dirty="0"/>
              <a:t>]</a:t>
            </a:r>
          </a:p>
          <a:p>
            <a:r>
              <a:rPr lang="en-US" baseline="0" dirty="0"/>
              <a:t>Our project studied this upper portion of the watershed between Howard, Montgomery, and Prince George’s Counties. This 132 square mile area contains the Triadelphia and Rocky Gorge reservoirs, which are critical to the local water supply.</a:t>
            </a:r>
          </a:p>
          <a:p>
            <a:endParaRPr lang="en-US" baseline="0" dirty="0"/>
          </a:p>
          <a:p>
            <a:r>
              <a:rPr lang="en-US" b="1" baseline="0" dirty="0"/>
              <a:t>Image Source: </a:t>
            </a:r>
            <a:r>
              <a:rPr lang="en-US" baseline="0" dirty="0"/>
              <a:t>Study Area Map (Created by team)</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1599240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a:t>
            </a:r>
            <a:r>
              <a:rPr lang="en-US" baseline="0" dirty="0"/>
              <a:t>]</a:t>
            </a:r>
          </a:p>
          <a:p>
            <a:r>
              <a:rPr lang="en-US" baseline="0" dirty="0"/>
              <a:t>Our project partnered with the Patuxent Reservoirs Watershed Protection Group, Technical Advisory Committee. This multi-jurisdictional body is made up of representatives of the three counties in our study area, as well as the Washington Suburban Sanitary Commission. The group releases annual reports on the state of the watershed and recommends high priority items to safeguard drinking water. Elevated nutrient inputs to the river reduce overall water quality. As such, the TAC’s primary focus is on the reduction of pollutant loadings. Other concerns addressed by the committee include the preservation of open spaces, sustaining biological integrity, and public outreach. </a:t>
            </a:r>
          </a:p>
          <a:p>
            <a:endParaRPr lang="en-US" baseline="0" dirty="0"/>
          </a:p>
          <a:p>
            <a:r>
              <a:rPr lang="en-US" b="1" dirty="0"/>
              <a:t>Image Source:</a:t>
            </a:r>
          </a:p>
          <a:p>
            <a:r>
              <a:rPr lang="en-US" dirty="0"/>
              <a:t>Project Partner</a:t>
            </a:r>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107315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Shaifali</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better fulfill their mission, the TAC </a:t>
            </a:r>
            <a:r>
              <a:rPr lang="en-US" baseline="0" dirty="0"/>
              <a:t>needs to know the state of the land. </a:t>
            </a:r>
            <a:r>
              <a:rPr lang="en-US" dirty="0"/>
              <a:t>While they </a:t>
            </a:r>
            <a:r>
              <a:rPr lang="en-US" baseline="0" dirty="0"/>
              <a:t>had comprehensive land use and land cover data for 2002 and 2010, they were in need of additional coverage and additional information. We set out to produce a time series of coherent, land cover maps that we could then compare to the TAC’s current datasets. This time series draws on the strength of datasets already available from the USGS, USDA, and NOAA. By providing this more holistic vision of the watershed, we assisted our partner in their decision-making, as well as in their capabilities moving forward by offering them a reproducible methodology.</a:t>
            </a:r>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300049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Shaifali</a:t>
            </a:r>
            <a:r>
              <a:rPr lang="en-US" dirty="0"/>
              <a:t>]</a:t>
            </a:r>
          </a:p>
          <a:p>
            <a:r>
              <a:rPr lang="en-US" dirty="0"/>
              <a:t>Our imagery</a:t>
            </a:r>
            <a:r>
              <a:rPr lang="en-US" baseline="0" dirty="0"/>
              <a:t> was sourced from Landsat 5’s Thematic Mapper and Landsat 8’s Operational Land Imager. The long lifespan of Landsat 5 in particular allowed us to reach back and provide a previously unseen analysis in the 1990s.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Sources:</a:t>
            </a:r>
          </a:p>
          <a:p>
            <a:r>
              <a:rPr lang="en-US" dirty="0"/>
              <a:t>www.devpedia.developexchange.com/dp/index.php?title=List_of_Satellite_Pictures</a:t>
            </a:r>
          </a:p>
          <a:p>
            <a:r>
              <a:rPr lang="en-US" dirty="0"/>
              <a:t>https://pixabay.com/illustrations/sunrise-space-outer-space-globe-1756274/</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7162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
            </a:r>
            <a:r>
              <a:rPr lang="en-US" b="0" dirty="0" err="1"/>
              <a:t>Shaifali</a:t>
            </a:r>
            <a:r>
              <a:rPr lang="en-US" b="0" dirty="0"/>
              <a:t>]</a:t>
            </a:r>
          </a:p>
          <a:p>
            <a:r>
              <a:rPr lang="en-US" b="0" dirty="0"/>
              <a:t>We</a:t>
            </a:r>
            <a:r>
              <a:rPr lang="en-US" b="0" baseline="0" dirty="0"/>
              <a:t> leveraged three existing datasets in the production of our synthetic maps. The National Land Cover Database from the USGS, for its accurate impervious surfaces and urban land cover. The Coastal Change Analysis Program from NOAA, for its detailed wetland data. And the cropland data layer from the USDA, which provides more specific information about agriculture and exactly what crops are being grown. It is important to note that these products are themselves derived primarily from NASA Earth Observations.</a:t>
            </a:r>
            <a:endParaRPr lang="en-US" b="0" dirty="0"/>
          </a:p>
          <a:p>
            <a:endParaRPr lang="en-US" b="1" dirty="0"/>
          </a:p>
          <a:p>
            <a:r>
              <a:rPr lang="en-US" b="1" dirty="0"/>
              <a:t>Image Sources:</a:t>
            </a:r>
          </a:p>
          <a:p>
            <a:r>
              <a:rPr lang="en-US" b="0" dirty="0"/>
              <a:t>https://www.mrlc.gov/viewer/ (</a:t>
            </a:r>
            <a:r>
              <a:rPr lang="en-US" b="1" dirty="0"/>
              <a:t>Public Domain</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https://coast.noaa.gov/</a:t>
            </a:r>
            <a:r>
              <a:rPr lang="en-US" b="0" dirty="0" err="1"/>
              <a:t>ccapftp</a:t>
            </a:r>
            <a:r>
              <a:rPr lang="en-US" b="0" dirty="0"/>
              <a:t>/#/ (</a:t>
            </a:r>
            <a:r>
              <a:rPr lang="en-US" b="1" dirty="0"/>
              <a:t>Public Domain</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https://nassgeodata.gmu.edu/</a:t>
            </a:r>
            <a:r>
              <a:rPr lang="en-US" b="0" dirty="0" err="1"/>
              <a:t>CropScape</a:t>
            </a:r>
            <a:r>
              <a:rPr lang="en-US" b="0" dirty="0"/>
              <a:t>/ (</a:t>
            </a:r>
            <a:r>
              <a:rPr lang="en-US" b="1" dirty="0"/>
              <a:t>Public Domain</a:t>
            </a:r>
            <a:r>
              <a:rPr lang="en-US" b="0" dirty="0"/>
              <a:t>)</a:t>
            </a:r>
          </a:p>
          <a:p>
            <a:endParaRPr lang="en-US" b="0"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13415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[Connor]</a:t>
            </a:r>
            <a:endParaRPr lang="en-US" dirty="0"/>
          </a:p>
          <a:p>
            <a:r>
              <a:rPr lang="en-US" dirty="0"/>
              <a:t>Our</a:t>
            </a:r>
            <a:r>
              <a:rPr lang="en-US" baseline="0" dirty="0"/>
              <a:t> study period consisted of a 20-year timeline with products produced at 5-year increments. T</a:t>
            </a:r>
            <a:r>
              <a:rPr lang="en-US" dirty="0"/>
              <a:t>he availability and the years of publication</a:t>
            </a:r>
            <a:r>
              <a:rPr lang="en-US" baseline="0" dirty="0"/>
              <a:t> </a:t>
            </a:r>
            <a:r>
              <a:rPr lang="en-US" dirty="0"/>
              <a:t>of these datasets varied widely,</a:t>
            </a:r>
            <a:r>
              <a:rPr lang="en-US" baseline="0" dirty="0"/>
              <a:t> so we decided to fill gaps with our own classifications of Landsat imagery. This resulted in many different map combinations as we attempted to synthesize and standardize the several different resources. The products closest in time to the TAC’s own land use and land cover maps were then compared with them as promised.</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145726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[Connor]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a:t>
            </a:r>
            <a:r>
              <a:rPr lang="en-US" baseline="0" dirty="0"/>
              <a:t> methodology could be broken down further into two separate workflows. On the left-hand side we have our process for classifying imagery to fill our previously-described data gaps. This process happened twice and involved a traditional random tree classification of Landsat data. These land use/land cover maps were then fed into the second process which assembled the data sets and mosaicked them into each synthetic map, an operation that occurred 5 separate times. The resulting maps could later be compared to each other in a time series.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4259929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79CC3"/>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79CC3"/>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552">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79CC3"/>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79CC3"/>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a:ext>
            </a:extLst>
          </a:blip>
          <a:stretch>
            <a:fillRect/>
          </a:stretch>
        </p:blipFill>
        <p:spPr>
          <a:xfrm>
            <a:off x="9584436" y="38670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p15:clr>
            <a:srgbClr val="FBAE40"/>
          </p15:clr>
        </p15:guide>
        <p15:guide id="6" orient="horz" pos="768">
          <p15:clr>
            <a:srgbClr val="FBAE40"/>
          </p15:clr>
        </p15:guide>
        <p15:guide id="7" orient="horz" pos="504">
          <p15:clr>
            <a:srgbClr val="FBAE40"/>
          </p15:clr>
        </p15:guide>
        <p15:guide id="9" orient="horz" pos="3840">
          <p15:clr>
            <a:srgbClr val="FBAE40"/>
          </p15:clr>
        </p15:guide>
        <p15:guide id="10" pos="792">
          <p15:clr>
            <a:srgbClr val="FBAE40"/>
          </p15:clr>
        </p15:guide>
        <p15:guide id="11"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79CC3"/>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32">
          <p15:clr>
            <a:srgbClr val="FBAE40"/>
          </p15:clr>
        </p15:guide>
        <p15:guide id="9" orient="horz" pos="4080">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79CC3"/>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hqprint">
              <a:extLst>
                <a:ext uri="{28A0092B-C50C-407E-A947-70E740481C1C}">
                  <a14:useLocalDpi xmlns:a14="http://schemas.microsoft.com/office/drawing/2010/main"/>
                </a:ext>
              </a:extLst>
            </a:blip>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79CC3"/>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p15:clr>
            <a:srgbClr val="FBAE40"/>
          </p15:clr>
        </p15:guide>
        <p15:guide id="6" orient="horz" pos="600">
          <p15:clr>
            <a:srgbClr val="FBAE40"/>
          </p15:clr>
        </p15:guide>
        <p15:guide id="7" orient="horz" pos="480">
          <p15:clr>
            <a:srgbClr val="FBAE40"/>
          </p15:clr>
        </p15:guide>
        <p15:guide id="9" orient="horz" pos="4080">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hqprint">
              <a:extLst>
                <a:ext uri="{28A0092B-C50C-407E-A947-70E740481C1C}">
                  <a14:useLocalDpi xmlns:a14="http://schemas.microsoft.com/office/drawing/2010/main"/>
                </a:ext>
              </a:extLst>
            </a:blip>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p15:clr>
            <a:srgbClr val="FBAE40"/>
          </p15:clr>
        </p15:guide>
        <p15:guide id="6" orient="horz" pos="960">
          <p15:clr>
            <a:srgbClr val="FBAE40"/>
          </p15:clr>
        </p15:guide>
        <p15:guide id="7" orient="horz" pos="504">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p15:clr>
            <a:srgbClr val="FBAE40"/>
          </p15:clr>
        </p15:guide>
        <p15:guide id="6" orient="horz" pos="864">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4/19/19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3821" r="25658"/>
          <a:stretch/>
        </p:blipFill>
        <p:spPr>
          <a:xfrm>
            <a:off x="0" y="0"/>
            <a:ext cx="7400658" cy="6895796"/>
          </a:xfrm>
          <a:prstGeom prst="rect">
            <a:avLst/>
          </a:prstGeom>
          <a:effectLst>
            <a:outerShdw blurRad="50800" dist="38100" algn="l" rotWithShape="0">
              <a:prstClr val="black">
                <a:alpha val="40000"/>
              </a:prstClr>
            </a:outerShdw>
          </a:effectLst>
        </p:spPr>
      </p:pic>
      <p:grpSp>
        <p:nvGrpSpPr>
          <p:cNvPr id="14" name="Group 13"/>
          <p:cNvGrpSpPr/>
          <p:nvPr/>
        </p:nvGrpSpPr>
        <p:grpSpPr>
          <a:xfrm>
            <a:off x="7814761" y="4124452"/>
            <a:ext cx="2551288" cy="1628504"/>
            <a:chOff x="8025208" y="3531159"/>
            <a:chExt cx="1820749" cy="1628504"/>
          </a:xfrm>
        </p:grpSpPr>
        <p:sp>
          <p:nvSpPr>
            <p:cNvPr id="15" name="TextBox 14"/>
            <p:cNvSpPr txBox="1"/>
            <p:nvPr userDrawn="1"/>
          </p:nvSpPr>
          <p:spPr>
            <a:xfrm>
              <a:off x="8025208" y="3531159"/>
              <a:ext cx="1820749" cy="553998"/>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Stephanie Rockwood</a:t>
              </a:r>
            </a:p>
          </p:txBody>
        </p:sp>
        <p:sp>
          <p:nvSpPr>
            <p:cNvPr id="16" name="Rectangle 15"/>
            <p:cNvSpPr/>
            <p:nvPr userDrawn="1"/>
          </p:nvSpPr>
          <p:spPr>
            <a:xfrm>
              <a:off x="8032640" y="3966272"/>
              <a:ext cx="1272354" cy="323165"/>
            </a:xfrm>
            <a:prstGeom prst="rect">
              <a:avLst/>
            </a:prstGeom>
          </p:spPr>
          <p:txBody>
            <a:bodyPr wrap="none">
              <a:spAutoFit/>
            </a:bodyPr>
            <a:lstStyle/>
            <a:p>
              <a:r>
                <a:rPr lang="en-US" sz="1500" dirty="0" err="1">
                  <a:solidFill>
                    <a:schemeClr val="tx1">
                      <a:lumMod val="75000"/>
                      <a:lumOff val="25000"/>
                    </a:schemeClr>
                  </a:solidFill>
                  <a:latin typeface="Century Gothic" panose="020B0502020202020204" pitchFamily="34" charset="0"/>
                </a:rPr>
                <a:t>Shaifali</a:t>
              </a:r>
              <a:r>
                <a:rPr lang="en-US" sz="1500" dirty="0">
                  <a:solidFill>
                    <a:schemeClr val="tx1">
                      <a:lumMod val="75000"/>
                      <a:lumOff val="25000"/>
                    </a:schemeClr>
                  </a:solidFill>
                  <a:latin typeface="Century Gothic" panose="020B0502020202020204" pitchFamily="34" charset="0"/>
                </a:rPr>
                <a:t> </a:t>
              </a:r>
              <a:r>
                <a:rPr lang="en-US" sz="1500" dirty="0" err="1">
                  <a:solidFill>
                    <a:schemeClr val="tx1">
                      <a:lumMod val="75000"/>
                      <a:lumOff val="25000"/>
                    </a:schemeClr>
                  </a:solidFill>
                  <a:latin typeface="Century Gothic" panose="020B0502020202020204" pitchFamily="34" charset="0"/>
                </a:rPr>
                <a:t>Prajapati</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373026"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Kyung “Robin” Kim</a:t>
              </a:r>
            </a:p>
          </p:txBody>
        </p:sp>
        <p:sp>
          <p:nvSpPr>
            <p:cNvPr id="18" name="Rectangle 17"/>
            <p:cNvSpPr/>
            <p:nvPr userDrawn="1"/>
          </p:nvSpPr>
          <p:spPr>
            <a:xfrm>
              <a:off x="8036885" y="4401385"/>
              <a:ext cx="1330697"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Connor </a:t>
              </a:r>
              <a:r>
                <a:rPr lang="en-US" sz="1500" dirty="0" err="1">
                  <a:solidFill>
                    <a:schemeClr val="tx1">
                      <a:lumMod val="75000"/>
                      <a:lumOff val="25000"/>
                    </a:schemeClr>
                  </a:solidFill>
                  <a:latin typeface="Century Gothic" panose="020B0502020202020204" pitchFamily="34" charset="0"/>
                </a:rPr>
                <a:t>Holzmann</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500" spc="0" baseline="0" dirty="0">
                <a:solidFill>
                  <a:srgbClr val="379CC3"/>
                </a:solidFill>
              </a:rPr>
              <a:t>PATUXENT WATER RESOURCES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Assessing Land Cover and Land Use Change to Inform Watershed Resource Management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065428"/>
            <a:ext cx="12192000" cy="715571"/>
          </a:xfrm>
          <a:prstGeom prst="rect">
            <a:avLst/>
          </a:prstGeom>
        </p:spPr>
      </p:pic>
      <p:sp>
        <p:nvSpPr>
          <p:cNvPr id="3" name="TextBox 2"/>
          <p:cNvSpPr txBox="1"/>
          <p:nvPr/>
        </p:nvSpPr>
        <p:spPr>
          <a:xfrm>
            <a:off x="3155090" y="6217180"/>
            <a:ext cx="7136613" cy="369332"/>
          </a:xfrm>
          <a:prstGeom prst="rect">
            <a:avLst/>
          </a:prstGeom>
          <a:noFill/>
        </p:spPr>
        <p:txBody>
          <a:bodyPr wrap="square" rtlCol="0" anchor="ctr">
            <a:spAutoFit/>
          </a:bodyPr>
          <a:lstStyle/>
          <a:p>
            <a:pPr algn="r"/>
            <a:r>
              <a:rPr lang="en-US" dirty="0">
                <a:solidFill>
                  <a:schemeClr val="bg1"/>
                </a:solidFill>
              </a:rPr>
              <a:t>Virginia – Langley | Spring 2019</a:t>
            </a:r>
          </a:p>
        </p:txBody>
      </p:sp>
    </p:spTree>
    <p:extLst>
      <p:ext uri="{BB962C8B-B14F-4D97-AF65-F5344CB8AC3E}">
        <p14:creationId xmlns:p14="http://schemas.microsoft.com/office/powerpoint/2010/main" val="833012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Results I</a:t>
            </a:r>
          </a:p>
        </p:txBody>
      </p:sp>
      <p:graphicFrame>
        <p:nvGraphicFramePr>
          <p:cNvPr id="5" name="Chart 4"/>
          <p:cNvGraphicFramePr/>
          <p:nvPr>
            <p:extLst>
              <p:ext uri="{D42A27DB-BD31-4B8C-83A1-F6EECF244321}">
                <p14:modId xmlns:p14="http://schemas.microsoft.com/office/powerpoint/2010/main" val="2746951768"/>
              </p:ext>
            </p:extLst>
          </p:nvPr>
        </p:nvGraphicFramePr>
        <p:xfrm>
          <a:off x="1477261" y="1696626"/>
          <a:ext cx="4166705" cy="3533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3944803662"/>
              </p:ext>
            </p:extLst>
          </p:nvPr>
        </p:nvGraphicFramePr>
        <p:xfrm>
          <a:off x="6441691" y="1696626"/>
          <a:ext cx="4166705" cy="353397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2688584" y="3137044"/>
            <a:ext cx="1758800" cy="646331"/>
          </a:xfrm>
          <a:prstGeom prst="rect">
            <a:avLst/>
          </a:prstGeom>
          <a:noFill/>
        </p:spPr>
        <p:txBody>
          <a:bodyPr wrap="square" rtlCol="0">
            <a:spAutoFit/>
          </a:bodyPr>
          <a:lstStyle/>
          <a:p>
            <a:pPr algn="ctr"/>
            <a:r>
              <a:rPr lang="en-US" b="1" dirty="0">
                <a:solidFill>
                  <a:schemeClr val="tx1">
                    <a:lumMod val="75000"/>
                    <a:lumOff val="25000"/>
                  </a:schemeClr>
                </a:solidFill>
              </a:rPr>
              <a:t>TAC LULC (2002)</a:t>
            </a:r>
          </a:p>
        </p:txBody>
      </p:sp>
      <p:sp>
        <p:nvSpPr>
          <p:cNvPr id="10" name="TextBox 9"/>
          <p:cNvSpPr txBox="1"/>
          <p:nvPr/>
        </p:nvSpPr>
        <p:spPr>
          <a:xfrm>
            <a:off x="7795103" y="3137044"/>
            <a:ext cx="1474621" cy="646331"/>
          </a:xfrm>
          <a:prstGeom prst="rect">
            <a:avLst/>
          </a:prstGeom>
          <a:noFill/>
        </p:spPr>
        <p:txBody>
          <a:bodyPr wrap="square" rtlCol="0">
            <a:spAutoFit/>
          </a:bodyPr>
          <a:lstStyle/>
          <a:p>
            <a:pPr algn="ctr"/>
            <a:r>
              <a:rPr lang="en-US" b="1" dirty="0">
                <a:solidFill>
                  <a:schemeClr val="tx1">
                    <a:lumMod val="75000"/>
                    <a:lumOff val="25000"/>
                  </a:schemeClr>
                </a:solidFill>
              </a:rPr>
              <a:t>Team LULC (2001)</a:t>
            </a:r>
          </a:p>
        </p:txBody>
      </p:sp>
      <p:sp>
        <p:nvSpPr>
          <p:cNvPr id="11" name="TextBox 10"/>
          <p:cNvSpPr txBox="1"/>
          <p:nvPr/>
        </p:nvSpPr>
        <p:spPr>
          <a:xfrm>
            <a:off x="8728307" y="3289234"/>
            <a:ext cx="2097639" cy="307777"/>
          </a:xfrm>
          <a:prstGeom prst="rect">
            <a:avLst/>
          </a:prstGeom>
          <a:noFill/>
        </p:spPr>
        <p:txBody>
          <a:bodyPr wrap="square" rtlCol="0">
            <a:spAutoFit/>
          </a:bodyPr>
          <a:lstStyle/>
          <a:p>
            <a:pPr algn="ctr"/>
            <a:r>
              <a:rPr lang="en-US" sz="1400" b="1" dirty="0">
                <a:solidFill>
                  <a:schemeClr val="tx1">
                    <a:lumMod val="75000"/>
                    <a:lumOff val="25000"/>
                  </a:schemeClr>
                </a:solidFill>
              </a:rPr>
              <a:t>50%</a:t>
            </a:r>
          </a:p>
        </p:txBody>
      </p:sp>
      <p:sp>
        <p:nvSpPr>
          <p:cNvPr id="13" name="TextBox 12"/>
          <p:cNvSpPr txBox="1"/>
          <p:nvPr/>
        </p:nvSpPr>
        <p:spPr>
          <a:xfrm>
            <a:off x="6488479" y="3984816"/>
            <a:ext cx="2097639" cy="307777"/>
          </a:xfrm>
          <a:prstGeom prst="rect">
            <a:avLst/>
          </a:prstGeom>
          <a:noFill/>
        </p:spPr>
        <p:txBody>
          <a:bodyPr wrap="square" rtlCol="0">
            <a:spAutoFit/>
          </a:bodyPr>
          <a:lstStyle/>
          <a:p>
            <a:pPr algn="ctr"/>
            <a:r>
              <a:rPr lang="en-US" sz="1400" b="1" dirty="0">
                <a:solidFill>
                  <a:schemeClr val="tx1">
                    <a:lumMod val="75000"/>
                    <a:lumOff val="25000"/>
                  </a:schemeClr>
                </a:solidFill>
              </a:rPr>
              <a:t>31%</a:t>
            </a:r>
          </a:p>
        </p:txBody>
      </p:sp>
      <p:sp>
        <p:nvSpPr>
          <p:cNvPr id="15" name="TextBox 14"/>
          <p:cNvSpPr txBox="1"/>
          <p:nvPr/>
        </p:nvSpPr>
        <p:spPr>
          <a:xfrm>
            <a:off x="7072476" y="2348758"/>
            <a:ext cx="1302468" cy="307777"/>
          </a:xfrm>
          <a:prstGeom prst="rect">
            <a:avLst/>
          </a:prstGeom>
          <a:noFill/>
        </p:spPr>
        <p:txBody>
          <a:bodyPr wrap="square" rtlCol="0">
            <a:spAutoFit/>
          </a:bodyPr>
          <a:lstStyle/>
          <a:p>
            <a:pPr algn="ctr"/>
            <a:r>
              <a:rPr lang="en-US" sz="1400" b="1" dirty="0">
                <a:solidFill>
                  <a:schemeClr val="tx1">
                    <a:lumMod val="75000"/>
                    <a:lumOff val="25000"/>
                  </a:schemeClr>
                </a:solidFill>
              </a:rPr>
              <a:t>15%</a:t>
            </a:r>
          </a:p>
        </p:txBody>
      </p:sp>
      <p:sp>
        <p:nvSpPr>
          <p:cNvPr id="16" name="Freeform 15"/>
          <p:cNvSpPr/>
          <p:nvPr/>
        </p:nvSpPr>
        <p:spPr>
          <a:xfrm flipH="1">
            <a:off x="7630271" y="1694301"/>
            <a:ext cx="605341" cy="9888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TextBox 16"/>
          <p:cNvSpPr txBox="1"/>
          <p:nvPr/>
        </p:nvSpPr>
        <p:spPr>
          <a:xfrm>
            <a:off x="7040599" y="1379976"/>
            <a:ext cx="1438735" cy="307777"/>
          </a:xfrm>
          <a:prstGeom prst="rect">
            <a:avLst/>
          </a:prstGeom>
          <a:noFill/>
        </p:spPr>
        <p:txBody>
          <a:bodyPr wrap="square" rtlCol="0">
            <a:spAutoFit/>
          </a:bodyPr>
          <a:lstStyle/>
          <a:p>
            <a:pPr algn="ctr"/>
            <a:r>
              <a:rPr lang="en-US" sz="1400" b="1" dirty="0">
                <a:solidFill>
                  <a:schemeClr val="tx1">
                    <a:lumMod val="75000"/>
                    <a:lumOff val="25000"/>
                  </a:schemeClr>
                </a:solidFill>
              </a:rPr>
              <a:t>3%</a:t>
            </a:r>
          </a:p>
        </p:txBody>
      </p:sp>
      <p:sp>
        <p:nvSpPr>
          <p:cNvPr id="18" name="Freeform 17"/>
          <p:cNvSpPr/>
          <p:nvPr/>
        </p:nvSpPr>
        <p:spPr>
          <a:xfrm>
            <a:off x="8475771" y="1638824"/>
            <a:ext cx="556730" cy="95902"/>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TextBox 18"/>
          <p:cNvSpPr txBox="1"/>
          <p:nvPr/>
        </p:nvSpPr>
        <p:spPr>
          <a:xfrm>
            <a:off x="8293460" y="1334024"/>
            <a:ext cx="1184062" cy="307777"/>
          </a:xfrm>
          <a:prstGeom prst="rect">
            <a:avLst/>
          </a:prstGeom>
          <a:noFill/>
        </p:spPr>
        <p:txBody>
          <a:bodyPr wrap="square" rtlCol="0">
            <a:spAutoFit/>
          </a:bodyPr>
          <a:lstStyle/>
          <a:p>
            <a:pPr algn="ctr"/>
            <a:r>
              <a:rPr lang="en-US" sz="1400" b="1" dirty="0">
                <a:solidFill>
                  <a:schemeClr val="tx1">
                    <a:lumMod val="75000"/>
                    <a:lumOff val="25000"/>
                  </a:schemeClr>
                </a:solidFill>
              </a:rPr>
              <a:t>1%</a:t>
            </a:r>
          </a:p>
        </p:txBody>
      </p:sp>
      <p:cxnSp>
        <p:nvCxnSpPr>
          <p:cNvPr id="3" name="Straight Arrow Connector 2"/>
          <p:cNvCxnSpPr/>
          <p:nvPr/>
        </p:nvCxnSpPr>
        <p:spPr>
          <a:xfrm>
            <a:off x="5502996" y="3563526"/>
            <a:ext cx="1095375"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493471" y="2906301"/>
            <a:ext cx="1055612"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60861" y="2919274"/>
            <a:ext cx="1381843" cy="646331"/>
          </a:xfrm>
          <a:prstGeom prst="rect">
            <a:avLst/>
          </a:prstGeom>
          <a:noFill/>
        </p:spPr>
        <p:txBody>
          <a:bodyPr wrap="square" rtlCol="0">
            <a:spAutoFit/>
          </a:bodyPr>
          <a:lstStyle/>
          <a:p>
            <a:r>
              <a:rPr lang="en-US" b="1" dirty="0">
                <a:solidFill>
                  <a:schemeClr val="bg1">
                    <a:lumMod val="50000"/>
                  </a:schemeClr>
                </a:solidFill>
              </a:rPr>
              <a:t>  67%</a:t>
            </a:r>
            <a:br>
              <a:rPr lang="en-US" b="1" dirty="0">
                <a:solidFill>
                  <a:schemeClr val="bg1">
                    <a:lumMod val="50000"/>
                  </a:schemeClr>
                </a:solidFill>
              </a:rPr>
            </a:br>
            <a:r>
              <a:rPr lang="en-US" b="1" dirty="0">
                <a:solidFill>
                  <a:schemeClr val="bg1">
                    <a:lumMod val="50000"/>
                  </a:schemeClr>
                </a:solidFill>
              </a:rPr>
              <a:t>Match</a:t>
            </a:r>
          </a:p>
        </p:txBody>
      </p:sp>
      <p:sp>
        <p:nvSpPr>
          <p:cNvPr id="2" name="Rounded Rectangle 1"/>
          <p:cNvSpPr/>
          <p:nvPr/>
        </p:nvSpPr>
        <p:spPr>
          <a:xfrm>
            <a:off x="2084439" y="5879052"/>
            <a:ext cx="491613" cy="324464"/>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Rounded Rectangle 20"/>
          <p:cNvSpPr/>
          <p:nvPr/>
        </p:nvSpPr>
        <p:spPr>
          <a:xfrm>
            <a:off x="3834463" y="5876511"/>
            <a:ext cx="491613" cy="324464"/>
          </a:xfrm>
          <a:prstGeom prst="roundRect">
            <a:avLst/>
          </a:prstGeom>
          <a:solidFill>
            <a:srgbClr val="FFAC00"/>
          </a:solidFill>
          <a:ln>
            <a:solidFill>
              <a:srgbClr val="F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584487" y="5876511"/>
            <a:ext cx="491613" cy="324464"/>
          </a:xfrm>
          <a:prstGeom prst="roundRect">
            <a:avLst/>
          </a:prstGeom>
          <a:solidFill>
            <a:srgbClr val="FF432E"/>
          </a:solidFill>
          <a:ln>
            <a:solidFill>
              <a:srgbClr val="FF4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334511" y="5876511"/>
            <a:ext cx="491613" cy="324464"/>
          </a:xfrm>
          <a:prstGeom prst="roundRect">
            <a:avLst/>
          </a:prstGeom>
          <a:solidFill>
            <a:srgbClr val="E256AE"/>
          </a:solidFill>
          <a:ln>
            <a:solidFill>
              <a:srgbClr val="E25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9084537" y="5876511"/>
            <a:ext cx="491613" cy="324464"/>
          </a:xfrm>
          <a:prstGeom prst="roundRect">
            <a:avLst/>
          </a:prstGeom>
          <a:solidFill>
            <a:srgbClr val="53BCF4"/>
          </a:solidFill>
          <a:ln>
            <a:solidFill>
              <a:srgbClr val="53BC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72201" y="5890143"/>
            <a:ext cx="906104" cy="307777"/>
          </a:xfrm>
          <a:prstGeom prst="rect">
            <a:avLst/>
          </a:prstGeom>
          <a:noFill/>
        </p:spPr>
        <p:txBody>
          <a:bodyPr wrap="square" rtlCol="0">
            <a:spAutoFit/>
          </a:bodyPr>
          <a:lstStyle/>
          <a:p>
            <a:r>
              <a:rPr lang="en-US" sz="1400" b="1" dirty="0">
                <a:solidFill>
                  <a:schemeClr val="tx1">
                    <a:lumMod val="75000"/>
                    <a:lumOff val="25000"/>
                  </a:schemeClr>
                </a:solidFill>
              </a:rPr>
              <a:t>Urban</a:t>
            </a:r>
          </a:p>
        </p:txBody>
      </p:sp>
      <p:sp>
        <p:nvSpPr>
          <p:cNvPr id="27" name="TextBox 26"/>
          <p:cNvSpPr txBox="1"/>
          <p:nvPr/>
        </p:nvSpPr>
        <p:spPr>
          <a:xfrm>
            <a:off x="7826124" y="5890143"/>
            <a:ext cx="1016131" cy="307777"/>
          </a:xfrm>
          <a:prstGeom prst="rect">
            <a:avLst/>
          </a:prstGeom>
          <a:noFill/>
        </p:spPr>
        <p:txBody>
          <a:bodyPr wrap="square" rtlCol="0">
            <a:spAutoFit/>
          </a:bodyPr>
          <a:lstStyle/>
          <a:p>
            <a:r>
              <a:rPr lang="en-US" sz="1400" b="1" dirty="0">
                <a:solidFill>
                  <a:schemeClr val="tx1">
                    <a:lumMod val="75000"/>
                    <a:lumOff val="25000"/>
                  </a:schemeClr>
                </a:solidFill>
              </a:rPr>
              <a:t>Wetlands</a:t>
            </a:r>
          </a:p>
        </p:txBody>
      </p:sp>
      <p:sp>
        <p:nvSpPr>
          <p:cNvPr id="28" name="TextBox 27"/>
          <p:cNvSpPr txBox="1"/>
          <p:nvPr/>
        </p:nvSpPr>
        <p:spPr>
          <a:xfrm>
            <a:off x="4326074" y="5890143"/>
            <a:ext cx="1199546" cy="307777"/>
          </a:xfrm>
          <a:prstGeom prst="rect">
            <a:avLst/>
          </a:prstGeom>
          <a:noFill/>
        </p:spPr>
        <p:txBody>
          <a:bodyPr wrap="square" rtlCol="0">
            <a:spAutoFit/>
          </a:bodyPr>
          <a:lstStyle/>
          <a:p>
            <a:r>
              <a:rPr lang="en-US" sz="1400" b="1" dirty="0">
                <a:solidFill>
                  <a:schemeClr val="tx1">
                    <a:lumMod val="75000"/>
                    <a:lumOff val="25000"/>
                  </a:schemeClr>
                </a:solidFill>
              </a:rPr>
              <a:t>Agriculture</a:t>
            </a:r>
          </a:p>
        </p:txBody>
      </p:sp>
      <p:sp>
        <p:nvSpPr>
          <p:cNvPr id="29" name="TextBox 28"/>
          <p:cNvSpPr txBox="1"/>
          <p:nvPr/>
        </p:nvSpPr>
        <p:spPr>
          <a:xfrm>
            <a:off x="2566809" y="5890143"/>
            <a:ext cx="1199546" cy="307777"/>
          </a:xfrm>
          <a:prstGeom prst="rect">
            <a:avLst/>
          </a:prstGeom>
          <a:noFill/>
        </p:spPr>
        <p:txBody>
          <a:bodyPr wrap="square" rtlCol="0">
            <a:spAutoFit/>
          </a:bodyPr>
          <a:lstStyle/>
          <a:p>
            <a:r>
              <a:rPr lang="en-US" sz="1400" b="1" dirty="0">
                <a:solidFill>
                  <a:schemeClr val="tx1">
                    <a:lumMod val="75000"/>
                    <a:lumOff val="25000"/>
                  </a:schemeClr>
                </a:solidFill>
              </a:rPr>
              <a:t>Forest</a:t>
            </a:r>
          </a:p>
        </p:txBody>
      </p:sp>
      <p:sp>
        <p:nvSpPr>
          <p:cNvPr id="31" name="TextBox 30"/>
          <p:cNvSpPr txBox="1"/>
          <p:nvPr/>
        </p:nvSpPr>
        <p:spPr>
          <a:xfrm>
            <a:off x="9576150" y="5890143"/>
            <a:ext cx="1199546" cy="307777"/>
          </a:xfrm>
          <a:prstGeom prst="rect">
            <a:avLst/>
          </a:prstGeom>
          <a:noFill/>
        </p:spPr>
        <p:txBody>
          <a:bodyPr wrap="square" rtlCol="0">
            <a:spAutoFit/>
          </a:bodyPr>
          <a:lstStyle/>
          <a:p>
            <a:r>
              <a:rPr lang="en-US" sz="1400" b="1" dirty="0">
                <a:solidFill>
                  <a:schemeClr val="tx1">
                    <a:lumMod val="75000"/>
                    <a:lumOff val="25000"/>
                  </a:schemeClr>
                </a:solidFill>
              </a:rPr>
              <a:t>Water</a:t>
            </a:r>
          </a:p>
        </p:txBody>
      </p:sp>
      <p:sp>
        <p:nvSpPr>
          <p:cNvPr id="32" name="TextBox 31"/>
          <p:cNvSpPr txBox="1"/>
          <p:nvPr/>
        </p:nvSpPr>
        <p:spPr>
          <a:xfrm>
            <a:off x="1915442" y="2569982"/>
            <a:ext cx="1302468" cy="307777"/>
          </a:xfrm>
          <a:prstGeom prst="rect">
            <a:avLst/>
          </a:prstGeom>
          <a:noFill/>
        </p:spPr>
        <p:txBody>
          <a:bodyPr wrap="square" rtlCol="0">
            <a:spAutoFit/>
          </a:bodyPr>
          <a:lstStyle/>
          <a:p>
            <a:pPr algn="ctr"/>
            <a:r>
              <a:rPr lang="en-US" sz="1400" b="1" dirty="0">
                <a:solidFill>
                  <a:schemeClr val="tx1">
                    <a:lumMod val="75000"/>
                    <a:lumOff val="25000"/>
                  </a:schemeClr>
                </a:solidFill>
              </a:rPr>
              <a:t>24%</a:t>
            </a:r>
          </a:p>
        </p:txBody>
      </p:sp>
      <p:sp>
        <p:nvSpPr>
          <p:cNvPr id="33" name="TextBox 32"/>
          <p:cNvSpPr txBox="1"/>
          <p:nvPr/>
        </p:nvSpPr>
        <p:spPr>
          <a:xfrm>
            <a:off x="2392306" y="4393871"/>
            <a:ext cx="1302468" cy="307777"/>
          </a:xfrm>
          <a:prstGeom prst="rect">
            <a:avLst/>
          </a:prstGeom>
          <a:noFill/>
        </p:spPr>
        <p:txBody>
          <a:bodyPr wrap="square" rtlCol="0">
            <a:spAutoFit/>
          </a:bodyPr>
          <a:lstStyle/>
          <a:p>
            <a:pPr algn="ctr"/>
            <a:r>
              <a:rPr lang="en-US" sz="1400" b="1" dirty="0">
                <a:solidFill>
                  <a:schemeClr val="tx1">
                    <a:lumMod val="75000"/>
                    <a:lumOff val="25000"/>
                  </a:schemeClr>
                </a:solidFill>
              </a:rPr>
              <a:t>35%</a:t>
            </a:r>
          </a:p>
        </p:txBody>
      </p:sp>
      <p:sp>
        <p:nvSpPr>
          <p:cNvPr id="34" name="TextBox 33"/>
          <p:cNvSpPr txBox="1"/>
          <p:nvPr/>
        </p:nvSpPr>
        <p:spPr>
          <a:xfrm>
            <a:off x="4073630" y="2948523"/>
            <a:ext cx="1302468" cy="307777"/>
          </a:xfrm>
          <a:prstGeom prst="rect">
            <a:avLst/>
          </a:prstGeom>
          <a:noFill/>
        </p:spPr>
        <p:txBody>
          <a:bodyPr wrap="square" rtlCol="0">
            <a:spAutoFit/>
          </a:bodyPr>
          <a:lstStyle/>
          <a:p>
            <a:pPr algn="ctr"/>
            <a:r>
              <a:rPr lang="en-US" sz="1400" b="1" dirty="0">
                <a:solidFill>
                  <a:schemeClr val="tx1">
                    <a:lumMod val="75000"/>
                    <a:lumOff val="25000"/>
                  </a:schemeClr>
                </a:solidFill>
              </a:rPr>
              <a:t>39%</a:t>
            </a:r>
          </a:p>
        </p:txBody>
      </p:sp>
      <p:sp>
        <p:nvSpPr>
          <p:cNvPr id="35" name="Freeform 34"/>
          <p:cNvSpPr/>
          <p:nvPr/>
        </p:nvSpPr>
        <p:spPr>
          <a:xfrm flipH="1">
            <a:off x="2679716" y="1699221"/>
            <a:ext cx="605341" cy="9888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p:cNvSpPr txBox="1"/>
          <p:nvPr/>
        </p:nvSpPr>
        <p:spPr>
          <a:xfrm>
            <a:off x="2090044" y="1384896"/>
            <a:ext cx="1438735" cy="307777"/>
          </a:xfrm>
          <a:prstGeom prst="rect">
            <a:avLst/>
          </a:prstGeom>
          <a:noFill/>
        </p:spPr>
        <p:txBody>
          <a:bodyPr wrap="square" rtlCol="0">
            <a:spAutoFit/>
          </a:bodyPr>
          <a:lstStyle/>
          <a:p>
            <a:pPr algn="ctr"/>
            <a:r>
              <a:rPr lang="en-US" sz="1400" b="1" dirty="0">
                <a:solidFill>
                  <a:schemeClr val="tx1">
                    <a:lumMod val="75000"/>
                    <a:lumOff val="25000"/>
                  </a:schemeClr>
                </a:solidFill>
              </a:rPr>
              <a:t>&lt;1%</a:t>
            </a:r>
          </a:p>
        </p:txBody>
      </p:sp>
      <p:sp>
        <p:nvSpPr>
          <p:cNvPr id="37" name="Freeform 36"/>
          <p:cNvSpPr/>
          <p:nvPr/>
        </p:nvSpPr>
        <p:spPr>
          <a:xfrm>
            <a:off x="3446556" y="1702736"/>
            <a:ext cx="556730" cy="95902"/>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8" name="TextBox 37"/>
          <p:cNvSpPr txBox="1"/>
          <p:nvPr/>
        </p:nvSpPr>
        <p:spPr>
          <a:xfrm>
            <a:off x="3264245" y="1397936"/>
            <a:ext cx="1184062" cy="307777"/>
          </a:xfrm>
          <a:prstGeom prst="rect">
            <a:avLst/>
          </a:prstGeom>
          <a:noFill/>
        </p:spPr>
        <p:txBody>
          <a:bodyPr wrap="square" rtlCol="0">
            <a:spAutoFit/>
          </a:bodyPr>
          <a:lstStyle/>
          <a:p>
            <a:pPr algn="ctr"/>
            <a:r>
              <a:rPr lang="en-US" sz="1400" b="1" dirty="0">
                <a:solidFill>
                  <a:schemeClr val="tx1">
                    <a:lumMod val="75000"/>
                    <a:lumOff val="25000"/>
                  </a:schemeClr>
                </a:solidFill>
              </a:rPr>
              <a:t>2%</a:t>
            </a:r>
          </a:p>
        </p:txBody>
      </p:sp>
    </p:spTree>
    <p:extLst>
      <p:ext uri="{BB962C8B-B14F-4D97-AF65-F5344CB8AC3E}">
        <p14:creationId xmlns:p14="http://schemas.microsoft.com/office/powerpoint/2010/main" val="372401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Results I</a:t>
            </a:r>
          </a:p>
        </p:txBody>
      </p:sp>
      <p:graphicFrame>
        <p:nvGraphicFramePr>
          <p:cNvPr id="5" name="Chart 4"/>
          <p:cNvGraphicFramePr/>
          <p:nvPr>
            <p:extLst>
              <p:ext uri="{D42A27DB-BD31-4B8C-83A1-F6EECF244321}">
                <p14:modId xmlns:p14="http://schemas.microsoft.com/office/powerpoint/2010/main" val="2859402326"/>
              </p:ext>
            </p:extLst>
          </p:nvPr>
        </p:nvGraphicFramePr>
        <p:xfrm>
          <a:off x="1479991" y="1696626"/>
          <a:ext cx="4166705" cy="3533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2496553917"/>
              </p:ext>
            </p:extLst>
          </p:nvPr>
        </p:nvGraphicFramePr>
        <p:xfrm>
          <a:off x="6444421" y="1696626"/>
          <a:ext cx="4166705" cy="353397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2691314" y="3137044"/>
            <a:ext cx="1758800" cy="646331"/>
          </a:xfrm>
          <a:prstGeom prst="rect">
            <a:avLst/>
          </a:prstGeom>
          <a:noFill/>
        </p:spPr>
        <p:txBody>
          <a:bodyPr wrap="square" rtlCol="0">
            <a:spAutoFit/>
          </a:bodyPr>
          <a:lstStyle/>
          <a:p>
            <a:pPr algn="ctr"/>
            <a:r>
              <a:rPr lang="en-US" b="1" dirty="0">
                <a:solidFill>
                  <a:schemeClr val="tx1">
                    <a:lumMod val="75000"/>
                    <a:lumOff val="25000"/>
                  </a:schemeClr>
                </a:solidFill>
              </a:rPr>
              <a:t>TAC LULC (2010)</a:t>
            </a:r>
          </a:p>
        </p:txBody>
      </p:sp>
      <p:sp>
        <p:nvSpPr>
          <p:cNvPr id="10" name="TextBox 9"/>
          <p:cNvSpPr txBox="1"/>
          <p:nvPr/>
        </p:nvSpPr>
        <p:spPr>
          <a:xfrm>
            <a:off x="7797833" y="3137044"/>
            <a:ext cx="1474621" cy="646331"/>
          </a:xfrm>
          <a:prstGeom prst="rect">
            <a:avLst/>
          </a:prstGeom>
          <a:noFill/>
        </p:spPr>
        <p:txBody>
          <a:bodyPr wrap="square" rtlCol="0">
            <a:spAutoFit/>
          </a:bodyPr>
          <a:lstStyle/>
          <a:p>
            <a:pPr algn="ctr"/>
            <a:r>
              <a:rPr lang="en-US" b="1" dirty="0">
                <a:solidFill>
                  <a:schemeClr val="tx1">
                    <a:lumMod val="75000"/>
                    <a:lumOff val="25000"/>
                  </a:schemeClr>
                </a:solidFill>
              </a:rPr>
              <a:t>Team LULC (2011)</a:t>
            </a:r>
          </a:p>
        </p:txBody>
      </p:sp>
      <p:sp>
        <p:nvSpPr>
          <p:cNvPr id="11" name="TextBox 10"/>
          <p:cNvSpPr txBox="1"/>
          <p:nvPr/>
        </p:nvSpPr>
        <p:spPr>
          <a:xfrm>
            <a:off x="8711372" y="3338394"/>
            <a:ext cx="2097639" cy="307777"/>
          </a:xfrm>
          <a:prstGeom prst="rect">
            <a:avLst/>
          </a:prstGeom>
          <a:noFill/>
        </p:spPr>
        <p:txBody>
          <a:bodyPr wrap="square" rtlCol="0">
            <a:spAutoFit/>
          </a:bodyPr>
          <a:lstStyle/>
          <a:p>
            <a:pPr algn="ctr"/>
            <a:r>
              <a:rPr lang="en-US" sz="1400" b="1" dirty="0">
                <a:solidFill>
                  <a:schemeClr val="tx1">
                    <a:lumMod val="75000"/>
                    <a:lumOff val="25000"/>
                  </a:schemeClr>
                </a:solidFill>
              </a:rPr>
              <a:t>50%</a:t>
            </a:r>
          </a:p>
        </p:txBody>
      </p:sp>
      <p:sp>
        <p:nvSpPr>
          <p:cNvPr id="13" name="TextBox 12"/>
          <p:cNvSpPr txBox="1"/>
          <p:nvPr/>
        </p:nvSpPr>
        <p:spPr>
          <a:xfrm>
            <a:off x="6422382" y="3915986"/>
            <a:ext cx="2097639" cy="307777"/>
          </a:xfrm>
          <a:prstGeom prst="rect">
            <a:avLst/>
          </a:prstGeom>
          <a:noFill/>
        </p:spPr>
        <p:txBody>
          <a:bodyPr wrap="square" rtlCol="0">
            <a:spAutoFit/>
          </a:bodyPr>
          <a:lstStyle/>
          <a:p>
            <a:pPr algn="ctr"/>
            <a:r>
              <a:rPr lang="en-US" sz="1400" b="1" dirty="0">
                <a:solidFill>
                  <a:schemeClr val="tx1">
                    <a:lumMod val="75000"/>
                    <a:lumOff val="25000"/>
                  </a:schemeClr>
                </a:solidFill>
              </a:rPr>
              <a:t>30%</a:t>
            </a:r>
          </a:p>
        </p:txBody>
      </p:sp>
      <p:sp>
        <p:nvSpPr>
          <p:cNvPr id="15" name="TextBox 14"/>
          <p:cNvSpPr txBox="1"/>
          <p:nvPr/>
        </p:nvSpPr>
        <p:spPr>
          <a:xfrm>
            <a:off x="7016213" y="2427417"/>
            <a:ext cx="1302468" cy="307777"/>
          </a:xfrm>
          <a:prstGeom prst="rect">
            <a:avLst/>
          </a:prstGeom>
          <a:noFill/>
        </p:spPr>
        <p:txBody>
          <a:bodyPr wrap="square" rtlCol="0">
            <a:spAutoFit/>
          </a:bodyPr>
          <a:lstStyle/>
          <a:p>
            <a:pPr algn="ctr"/>
            <a:r>
              <a:rPr lang="en-US" sz="1400" b="1" dirty="0">
                <a:solidFill>
                  <a:schemeClr val="tx1">
                    <a:lumMod val="75000"/>
                    <a:lumOff val="25000"/>
                  </a:schemeClr>
                </a:solidFill>
              </a:rPr>
              <a:t>15%</a:t>
            </a:r>
          </a:p>
        </p:txBody>
      </p:sp>
      <p:sp>
        <p:nvSpPr>
          <p:cNvPr id="16" name="Freeform 15"/>
          <p:cNvSpPr/>
          <p:nvPr/>
        </p:nvSpPr>
        <p:spPr>
          <a:xfrm flipH="1">
            <a:off x="7633151" y="1687753"/>
            <a:ext cx="472898" cy="105428"/>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TextBox 16"/>
          <p:cNvSpPr txBox="1"/>
          <p:nvPr/>
        </p:nvSpPr>
        <p:spPr>
          <a:xfrm>
            <a:off x="7079943" y="1379976"/>
            <a:ext cx="1424490" cy="307777"/>
          </a:xfrm>
          <a:prstGeom prst="rect">
            <a:avLst/>
          </a:prstGeom>
          <a:noFill/>
        </p:spPr>
        <p:txBody>
          <a:bodyPr wrap="square" rtlCol="0">
            <a:spAutoFit/>
          </a:bodyPr>
          <a:lstStyle/>
          <a:p>
            <a:pPr algn="ctr"/>
            <a:r>
              <a:rPr lang="en-US" sz="1400" b="1" dirty="0">
                <a:solidFill>
                  <a:schemeClr val="tx1">
                    <a:lumMod val="75000"/>
                    <a:lumOff val="25000"/>
                  </a:schemeClr>
                </a:solidFill>
              </a:rPr>
              <a:t>3%</a:t>
            </a:r>
          </a:p>
        </p:txBody>
      </p:sp>
      <p:sp>
        <p:nvSpPr>
          <p:cNvPr id="18" name="Freeform 17"/>
          <p:cNvSpPr/>
          <p:nvPr/>
        </p:nvSpPr>
        <p:spPr>
          <a:xfrm>
            <a:off x="8430876" y="1651633"/>
            <a:ext cx="391086" cy="92924"/>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TextBox 18"/>
          <p:cNvSpPr txBox="1"/>
          <p:nvPr/>
        </p:nvSpPr>
        <p:spPr>
          <a:xfrm>
            <a:off x="8158543" y="1334024"/>
            <a:ext cx="1184062" cy="307777"/>
          </a:xfrm>
          <a:prstGeom prst="rect">
            <a:avLst/>
          </a:prstGeom>
          <a:noFill/>
        </p:spPr>
        <p:txBody>
          <a:bodyPr wrap="square" rtlCol="0">
            <a:spAutoFit/>
          </a:bodyPr>
          <a:lstStyle/>
          <a:p>
            <a:pPr algn="ctr"/>
            <a:r>
              <a:rPr lang="en-US" sz="1400" b="1" dirty="0">
                <a:solidFill>
                  <a:schemeClr val="tx1">
                    <a:lumMod val="75000"/>
                    <a:lumOff val="25000"/>
                  </a:schemeClr>
                </a:solidFill>
              </a:rPr>
              <a:t>2%</a:t>
            </a:r>
          </a:p>
        </p:txBody>
      </p:sp>
      <p:cxnSp>
        <p:nvCxnSpPr>
          <p:cNvPr id="3" name="Straight Arrow Connector 2"/>
          <p:cNvCxnSpPr/>
          <p:nvPr/>
        </p:nvCxnSpPr>
        <p:spPr>
          <a:xfrm>
            <a:off x="5505726" y="3563526"/>
            <a:ext cx="1095375"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496201" y="2906301"/>
            <a:ext cx="1055612"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63591" y="2919274"/>
            <a:ext cx="1381843" cy="646331"/>
          </a:xfrm>
          <a:prstGeom prst="rect">
            <a:avLst/>
          </a:prstGeom>
          <a:noFill/>
        </p:spPr>
        <p:txBody>
          <a:bodyPr wrap="square" rtlCol="0">
            <a:spAutoFit/>
          </a:bodyPr>
          <a:lstStyle/>
          <a:p>
            <a:r>
              <a:rPr lang="en-US" b="1" dirty="0">
                <a:solidFill>
                  <a:schemeClr val="bg1">
                    <a:lumMod val="50000"/>
                  </a:schemeClr>
                </a:solidFill>
              </a:rPr>
              <a:t>  68%</a:t>
            </a:r>
            <a:br>
              <a:rPr lang="en-US" b="1" dirty="0">
                <a:solidFill>
                  <a:schemeClr val="bg1">
                    <a:lumMod val="50000"/>
                  </a:schemeClr>
                </a:solidFill>
              </a:rPr>
            </a:br>
            <a:r>
              <a:rPr lang="en-US" b="1" dirty="0">
                <a:solidFill>
                  <a:schemeClr val="bg1">
                    <a:lumMod val="50000"/>
                  </a:schemeClr>
                </a:solidFill>
              </a:rPr>
              <a:t>Match</a:t>
            </a:r>
          </a:p>
        </p:txBody>
      </p:sp>
      <p:sp>
        <p:nvSpPr>
          <p:cNvPr id="32" name="TextBox 31"/>
          <p:cNvSpPr txBox="1"/>
          <p:nvPr/>
        </p:nvSpPr>
        <p:spPr>
          <a:xfrm>
            <a:off x="1937836" y="2579817"/>
            <a:ext cx="1302468" cy="307777"/>
          </a:xfrm>
          <a:prstGeom prst="rect">
            <a:avLst/>
          </a:prstGeom>
          <a:noFill/>
        </p:spPr>
        <p:txBody>
          <a:bodyPr wrap="square" rtlCol="0">
            <a:spAutoFit/>
          </a:bodyPr>
          <a:lstStyle/>
          <a:p>
            <a:pPr algn="ctr"/>
            <a:r>
              <a:rPr lang="en-US" sz="1400" b="1" dirty="0">
                <a:solidFill>
                  <a:schemeClr val="tx1">
                    <a:lumMod val="75000"/>
                    <a:lumOff val="25000"/>
                  </a:schemeClr>
                </a:solidFill>
              </a:rPr>
              <a:t>22%</a:t>
            </a:r>
          </a:p>
        </p:txBody>
      </p:sp>
      <p:sp>
        <p:nvSpPr>
          <p:cNvPr id="33" name="TextBox 32"/>
          <p:cNvSpPr txBox="1"/>
          <p:nvPr/>
        </p:nvSpPr>
        <p:spPr>
          <a:xfrm>
            <a:off x="2277048" y="4315211"/>
            <a:ext cx="1302468" cy="307777"/>
          </a:xfrm>
          <a:prstGeom prst="rect">
            <a:avLst/>
          </a:prstGeom>
          <a:noFill/>
        </p:spPr>
        <p:txBody>
          <a:bodyPr wrap="square" rtlCol="0">
            <a:spAutoFit/>
          </a:bodyPr>
          <a:lstStyle/>
          <a:p>
            <a:pPr algn="ctr"/>
            <a:r>
              <a:rPr lang="en-US" sz="1400" b="1" dirty="0">
                <a:solidFill>
                  <a:schemeClr val="tx1">
                    <a:lumMod val="75000"/>
                    <a:lumOff val="25000"/>
                  </a:schemeClr>
                </a:solidFill>
              </a:rPr>
              <a:t>36%</a:t>
            </a:r>
          </a:p>
        </p:txBody>
      </p:sp>
      <p:sp>
        <p:nvSpPr>
          <p:cNvPr id="34" name="TextBox 33"/>
          <p:cNvSpPr txBox="1"/>
          <p:nvPr/>
        </p:nvSpPr>
        <p:spPr>
          <a:xfrm>
            <a:off x="4135350" y="3184502"/>
            <a:ext cx="1302468" cy="307777"/>
          </a:xfrm>
          <a:prstGeom prst="rect">
            <a:avLst/>
          </a:prstGeom>
          <a:noFill/>
        </p:spPr>
        <p:txBody>
          <a:bodyPr wrap="square" rtlCol="0">
            <a:spAutoFit/>
          </a:bodyPr>
          <a:lstStyle/>
          <a:p>
            <a:pPr algn="ctr"/>
            <a:r>
              <a:rPr lang="en-US" sz="1400" b="1" dirty="0">
                <a:solidFill>
                  <a:schemeClr val="tx1">
                    <a:lumMod val="75000"/>
                    <a:lumOff val="25000"/>
                  </a:schemeClr>
                </a:solidFill>
              </a:rPr>
              <a:t>39%</a:t>
            </a:r>
          </a:p>
        </p:txBody>
      </p:sp>
      <p:sp>
        <p:nvSpPr>
          <p:cNvPr id="35" name="Freeform 34"/>
          <p:cNvSpPr/>
          <p:nvPr/>
        </p:nvSpPr>
        <p:spPr>
          <a:xfrm flipH="1">
            <a:off x="2820247" y="1692668"/>
            <a:ext cx="472898" cy="105428"/>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p:cNvSpPr txBox="1"/>
          <p:nvPr/>
        </p:nvSpPr>
        <p:spPr>
          <a:xfrm>
            <a:off x="2267039" y="1384891"/>
            <a:ext cx="1424490" cy="307777"/>
          </a:xfrm>
          <a:prstGeom prst="rect">
            <a:avLst/>
          </a:prstGeom>
          <a:noFill/>
        </p:spPr>
        <p:txBody>
          <a:bodyPr wrap="square" rtlCol="0">
            <a:spAutoFit/>
          </a:bodyPr>
          <a:lstStyle/>
          <a:p>
            <a:pPr algn="ctr"/>
            <a:r>
              <a:rPr lang="en-US" sz="1400" b="1" dirty="0">
                <a:solidFill>
                  <a:schemeClr val="tx1">
                    <a:lumMod val="75000"/>
                    <a:lumOff val="25000"/>
                  </a:schemeClr>
                </a:solidFill>
              </a:rPr>
              <a:t>&lt;1%</a:t>
            </a:r>
          </a:p>
        </p:txBody>
      </p:sp>
      <p:sp>
        <p:nvSpPr>
          <p:cNvPr id="37" name="Freeform 36"/>
          <p:cNvSpPr/>
          <p:nvPr/>
        </p:nvSpPr>
        <p:spPr>
          <a:xfrm>
            <a:off x="3460660" y="1695881"/>
            <a:ext cx="391086" cy="92924"/>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chemeClr val="tx1">
                <a:lumMod val="65000"/>
                <a:lumOff val="35000"/>
              </a:schemeClr>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8" name="TextBox 37"/>
          <p:cNvSpPr txBox="1"/>
          <p:nvPr/>
        </p:nvSpPr>
        <p:spPr>
          <a:xfrm>
            <a:off x="3188327" y="1378272"/>
            <a:ext cx="1184062" cy="307777"/>
          </a:xfrm>
          <a:prstGeom prst="rect">
            <a:avLst/>
          </a:prstGeom>
          <a:noFill/>
        </p:spPr>
        <p:txBody>
          <a:bodyPr wrap="square" rtlCol="0">
            <a:spAutoFit/>
          </a:bodyPr>
          <a:lstStyle/>
          <a:p>
            <a:pPr algn="ctr"/>
            <a:r>
              <a:rPr lang="en-US" sz="1400" b="1" dirty="0">
                <a:solidFill>
                  <a:schemeClr val="tx1">
                    <a:lumMod val="75000"/>
                    <a:lumOff val="25000"/>
                  </a:schemeClr>
                </a:solidFill>
              </a:rPr>
              <a:t>2%</a:t>
            </a:r>
          </a:p>
        </p:txBody>
      </p:sp>
      <p:sp>
        <p:nvSpPr>
          <p:cNvPr id="39" name="Rounded Rectangle 38"/>
          <p:cNvSpPr/>
          <p:nvPr/>
        </p:nvSpPr>
        <p:spPr>
          <a:xfrm>
            <a:off x="2084439" y="5879052"/>
            <a:ext cx="491613" cy="324464"/>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Rounded Rectangle 39"/>
          <p:cNvSpPr/>
          <p:nvPr/>
        </p:nvSpPr>
        <p:spPr>
          <a:xfrm>
            <a:off x="3834463" y="5876511"/>
            <a:ext cx="491613" cy="324464"/>
          </a:xfrm>
          <a:prstGeom prst="roundRect">
            <a:avLst/>
          </a:prstGeom>
          <a:solidFill>
            <a:srgbClr val="FFAC00"/>
          </a:solidFill>
          <a:ln>
            <a:solidFill>
              <a:srgbClr val="F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5584487" y="5876511"/>
            <a:ext cx="491613" cy="324464"/>
          </a:xfrm>
          <a:prstGeom prst="roundRect">
            <a:avLst/>
          </a:prstGeom>
          <a:solidFill>
            <a:srgbClr val="FF432E"/>
          </a:solidFill>
          <a:ln>
            <a:solidFill>
              <a:srgbClr val="FF4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334511" y="5876511"/>
            <a:ext cx="491613" cy="324464"/>
          </a:xfrm>
          <a:prstGeom prst="roundRect">
            <a:avLst/>
          </a:prstGeom>
          <a:solidFill>
            <a:srgbClr val="E256AE"/>
          </a:solidFill>
          <a:ln>
            <a:solidFill>
              <a:srgbClr val="E25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9084537" y="5876511"/>
            <a:ext cx="491613" cy="324464"/>
          </a:xfrm>
          <a:prstGeom prst="roundRect">
            <a:avLst/>
          </a:prstGeom>
          <a:solidFill>
            <a:srgbClr val="53BCF4"/>
          </a:solidFill>
          <a:ln>
            <a:solidFill>
              <a:srgbClr val="53BC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072201" y="5890143"/>
            <a:ext cx="906104" cy="307777"/>
          </a:xfrm>
          <a:prstGeom prst="rect">
            <a:avLst/>
          </a:prstGeom>
          <a:noFill/>
        </p:spPr>
        <p:txBody>
          <a:bodyPr wrap="square" rtlCol="0">
            <a:spAutoFit/>
          </a:bodyPr>
          <a:lstStyle/>
          <a:p>
            <a:r>
              <a:rPr lang="en-US" sz="1400" b="1" dirty="0">
                <a:solidFill>
                  <a:schemeClr val="tx1">
                    <a:lumMod val="75000"/>
                    <a:lumOff val="25000"/>
                  </a:schemeClr>
                </a:solidFill>
              </a:rPr>
              <a:t>Urban</a:t>
            </a:r>
          </a:p>
        </p:txBody>
      </p:sp>
      <p:sp>
        <p:nvSpPr>
          <p:cNvPr id="45" name="TextBox 44"/>
          <p:cNvSpPr txBox="1"/>
          <p:nvPr/>
        </p:nvSpPr>
        <p:spPr>
          <a:xfrm>
            <a:off x="7826124" y="5890143"/>
            <a:ext cx="1016131" cy="307777"/>
          </a:xfrm>
          <a:prstGeom prst="rect">
            <a:avLst/>
          </a:prstGeom>
          <a:noFill/>
        </p:spPr>
        <p:txBody>
          <a:bodyPr wrap="square" rtlCol="0">
            <a:spAutoFit/>
          </a:bodyPr>
          <a:lstStyle/>
          <a:p>
            <a:r>
              <a:rPr lang="en-US" sz="1400" b="1" dirty="0">
                <a:solidFill>
                  <a:schemeClr val="tx1">
                    <a:lumMod val="75000"/>
                    <a:lumOff val="25000"/>
                  </a:schemeClr>
                </a:solidFill>
              </a:rPr>
              <a:t>Wetlands</a:t>
            </a:r>
          </a:p>
        </p:txBody>
      </p:sp>
      <p:sp>
        <p:nvSpPr>
          <p:cNvPr id="46" name="TextBox 45"/>
          <p:cNvSpPr txBox="1"/>
          <p:nvPr/>
        </p:nvSpPr>
        <p:spPr>
          <a:xfrm>
            <a:off x="4326074" y="5890143"/>
            <a:ext cx="1199546" cy="307777"/>
          </a:xfrm>
          <a:prstGeom prst="rect">
            <a:avLst/>
          </a:prstGeom>
          <a:noFill/>
        </p:spPr>
        <p:txBody>
          <a:bodyPr wrap="square" rtlCol="0">
            <a:spAutoFit/>
          </a:bodyPr>
          <a:lstStyle/>
          <a:p>
            <a:r>
              <a:rPr lang="en-US" sz="1400" b="1" dirty="0">
                <a:solidFill>
                  <a:schemeClr val="tx1">
                    <a:lumMod val="75000"/>
                    <a:lumOff val="25000"/>
                  </a:schemeClr>
                </a:solidFill>
              </a:rPr>
              <a:t>Agriculture</a:t>
            </a:r>
          </a:p>
        </p:txBody>
      </p:sp>
      <p:sp>
        <p:nvSpPr>
          <p:cNvPr id="47" name="TextBox 46"/>
          <p:cNvSpPr txBox="1"/>
          <p:nvPr/>
        </p:nvSpPr>
        <p:spPr>
          <a:xfrm>
            <a:off x="2566809" y="5890143"/>
            <a:ext cx="1199546" cy="307777"/>
          </a:xfrm>
          <a:prstGeom prst="rect">
            <a:avLst/>
          </a:prstGeom>
          <a:noFill/>
        </p:spPr>
        <p:txBody>
          <a:bodyPr wrap="square" rtlCol="0">
            <a:spAutoFit/>
          </a:bodyPr>
          <a:lstStyle/>
          <a:p>
            <a:r>
              <a:rPr lang="en-US" sz="1400" b="1" dirty="0">
                <a:solidFill>
                  <a:schemeClr val="tx1">
                    <a:lumMod val="75000"/>
                    <a:lumOff val="25000"/>
                  </a:schemeClr>
                </a:solidFill>
              </a:rPr>
              <a:t>Forest</a:t>
            </a:r>
          </a:p>
        </p:txBody>
      </p:sp>
      <p:sp>
        <p:nvSpPr>
          <p:cNvPr id="48" name="TextBox 47"/>
          <p:cNvSpPr txBox="1"/>
          <p:nvPr/>
        </p:nvSpPr>
        <p:spPr>
          <a:xfrm>
            <a:off x="9576150" y="5890143"/>
            <a:ext cx="1199546" cy="307777"/>
          </a:xfrm>
          <a:prstGeom prst="rect">
            <a:avLst/>
          </a:prstGeom>
          <a:noFill/>
        </p:spPr>
        <p:txBody>
          <a:bodyPr wrap="square" rtlCol="0">
            <a:spAutoFit/>
          </a:bodyPr>
          <a:lstStyle/>
          <a:p>
            <a:r>
              <a:rPr lang="en-US" sz="1400" b="1" dirty="0">
                <a:solidFill>
                  <a:schemeClr val="tx1">
                    <a:lumMod val="75000"/>
                    <a:lumOff val="25000"/>
                  </a:schemeClr>
                </a:solidFill>
              </a:rPr>
              <a:t>Water</a:t>
            </a:r>
          </a:p>
        </p:txBody>
      </p:sp>
    </p:spTree>
    <p:extLst>
      <p:ext uri="{BB962C8B-B14F-4D97-AF65-F5344CB8AC3E}">
        <p14:creationId xmlns:p14="http://schemas.microsoft.com/office/powerpoint/2010/main" val="1881730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Results II</a:t>
            </a:r>
          </a:p>
        </p:txBody>
      </p:sp>
      <p:graphicFrame>
        <p:nvGraphicFramePr>
          <p:cNvPr id="7" name="Chart 6"/>
          <p:cNvGraphicFramePr/>
          <p:nvPr>
            <p:extLst>
              <p:ext uri="{D42A27DB-BD31-4B8C-83A1-F6EECF244321}">
                <p14:modId xmlns:p14="http://schemas.microsoft.com/office/powerpoint/2010/main" val="3233928835"/>
              </p:ext>
            </p:extLst>
          </p:nvPr>
        </p:nvGraphicFramePr>
        <p:xfrm>
          <a:off x="1576862" y="1195425"/>
          <a:ext cx="8981126" cy="502626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1817607" y="2490659"/>
            <a:ext cx="121499" cy="213197"/>
            <a:chOff x="1836461" y="2490659"/>
            <a:chExt cx="121499" cy="213197"/>
          </a:xfrm>
        </p:grpSpPr>
        <p:sp>
          <p:nvSpPr>
            <p:cNvPr id="5" name="Isosceles Triangle 4"/>
            <p:cNvSpPr/>
            <p:nvPr/>
          </p:nvSpPr>
          <p:spPr>
            <a:xfrm>
              <a:off x="1836461" y="2490659"/>
              <a:ext cx="121499" cy="942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1836461" y="2609580"/>
              <a:ext cx="121499" cy="9427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Isosceles Triangle 12"/>
          <p:cNvSpPr/>
          <p:nvPr/>
        </p:nvSpPr>
        <p:spPr>
          <a:xfrm>
            <a:off x="1474300" y="1919551"/>
            <a:ext cx="121499" cy="94276"/>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1474300" y="2038472"/>
            <a:ext cx="121499" cy="94276"/>
          </a:xfrm>
          <a:prstGeom prst="triangle">
            <a:avLst/>
          </a:prstGeom>
          <a:solidFill>
            <a:srgbClr val="E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1851701" y="3062649"/>
            <a:ext cx="121499" cy="942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0800000">
            <a:off x="1851701" y="3181472"/>
            <a:ext cx="121499" cy="9427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594624" y="3634541"/>
            <a:ext cx="121499" cy="942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10800000">
            <a:off x="1594624" y="3753364"/>
            <a:ext cx="121499" cy="9427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1785024" y="4789193"/>
            <a:ext cx="121499" cy="94276"/>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0800000">
            <a:off x="1785024" y="4908114"/>
            <a:ext cx="121499" cy="94276"/>
          </a:xfrm>
          <a:prstGeom prst="triangle">
            <a:avLst/>
          </a:prstGeom>
          <a:solidFill>
            <a:srgbClr val="E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1823224" y="4206041"/>
            <a:ext cx="121499" cy="942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0800000">
            <a:off x="1823224" y="4324864"/>
            <a:ext cx="121499" cy="9427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707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052" y="768692"/>
            <a:ext cx="6977847" cy="5369783"/>
          </a:xfrm>
          <a:prstGeom prst="rect">
            <a:avLst/>
          </a:prstGeom>
        </p:spPr>
      </p:pic>
      <p:sp>
        <p:nvSpPr>
          <p:cNvPr id="6" name="Title 5"/>
          <p:cNvSpPr>
            <a:spLocks noGrp="1"/>
          </p:cNvSpPr>
          <p:nvPr>
            <p:ph type="title"/>
          </p:nvPr>
        </p:nvSpPr>
        <p:spPr/>
        <p:txBody>
          <a:bodyPr>
            <a:normAutofit fontScale="90000"/>
          </a:bodyPr>
          <a:lstStyle/>
          <a:p>
            <a:r>
              <a:rPr lang="en-US" dirty="0"/>
              <a:t>Results III</a:t>
            </a:r>
          </a:p>
        </p:txBody>
      </p:sp>
      <p:grpSp>
        <p:nvGrpSpPr>
          <p:cNvPr id="26" name="Group 25"/>
          <p:cNvGrpSpPr/>
          <p:nvPr/>
        </p:nvGrpSpPr>
        <p:grpSpPr>
          <a:xfrm>
            <a:off x="9684491" y="3702774"/>
            <a:ext cx="356188" cy="766918"/>
            <a:chOff x="5917906" y="5531268"/>
            <a:chExt cx="356188" cy="766918"/>
          </a:xfrm>
        </p:grpSpPr>
        <p:sp>
          <p:nvSpPr>
            <p:cNvPr id="3" name="TextBox 2"/>
            <p:cNvSpPr txBox="1"/>
            <p:nvPr/>
          </p:nvSpPr>
          <p:spPr>
            <a:xfrm>
              <a:off x="5917906" y="5928854"/>
              <a:ext cx="356188" cy="369332"/>
            </a:xfrm>
            <a:prstGeom prst="rect">
              <a:avLst/>
            </a:prstGeom>
            <a:noFill/>
          </p:spPr>
          <p:txBody>
            <a:bodyPr wrap="none" rtlCol="0">
              <a:spAutoFit/>
            </a:bodyPr>
            <a:lstStyle/>
            <a:p>
              <a:pPr algn="ctr"/>
              <a:r>
                <a:rPr lang="en-US" b="1" dirty="0">
                  <a:solidFill>
                    <a:schemeClr val="bg2">
                      <a:lumMod val="50000"/>
                    </a:schemeClr>
                  </a:solidFill>
                </a:rPr>
                <a:t>N</a:t>
              </a:r>
            </a:p>
          </p:txBody>
        </p:sp>
        <p:sp>
          <p:nvSpPr>
            <p:cNvPr id="4" name="Isosceles Triangle 3"/>
            <p:cNvSpPr/>
            <p:nvPr/>
          </p:nvSpPr>
          <p:spPr>
            <a:xfrm>
              <a:off x="5992205" y="5531268"/>
              <a:ext cx="207591" cy="417246"/>
            </a:xfrm>
            <a:prstGeom prst="triangl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202419" y="1661652"/>
            <a:ext cx="1120877" cy="369332"/>
          </a:xfrm>
          <a:prstGeom prst="rect">
            <a:avLst/>
          </a:prstGeom>
          <a:noFill/>
        </p:spPr>
        <p:txBody>
          <a:bodyPr wrap="square" rtlCol="0">
            <a:spAutoFit/>
          </a:bodyPr>
          <a:lstStyle/>
          <a:p>
            <a:r>
              <a:rPr lang="en-US" dirty="0">
                <a:solidFill>
                  <a:schemeClr val="tx1">
                    <a:lumMod val="75000"/>
                    <a:lumOff val="25000"/>
                  </a:schemeClr>
                </a:solidFill>
              </a:rPr>
              <a:t>Corn</a:t>
            </a:r>
          </a:p>
        </p:txBody>
      </p:sp>
      <p:sp>
        <p:nvSpPr>
          <p:cNvPr id="8" name="TextBox 7"/>
          <p:cNvSpPr txBox="1"/>
          <p:nvPr/>
        </p:nvSpPr>
        <p:spPr>
          <a:xfrm>
            <a:off x="2202419" y="2109635"/>
            <a:ext cx="1371600" cy="369332"/>
          </a:xfrm>
          <a:prstGeom prst="rect">
            <a:avLst/>
          </a:prstGeom>
          <a:noFill/>
        </p:spPr>
        <p:txBody>
          <a:bodyPr wrap="square" rtlCol="0">
            <a:spAutoFit/>
          </a:bodyPr>
          <a:lstStyle/>
          <a:p>
            <a:r>
              <a:rPr lang="en-US" dirty="0">
                <a:solidFill>
                  <a:schemeClr val="tx1">
                    <a:lumMod val="75000"/>
                    <a:lumOff val="25000"/>
                  </a:schemeClr>
                </a:solidFill>
              </a:rPr>
              <a:t>Soybeans</a:t>
            </a:r>
          </a:p>
        </p:txBody>
      </p:sp>
      <p:sp>
        <p:nvSpPr>
          <p:cNvPr id="9" name="TextBox 8"/>
          <p:cNvSpPr txBox="1"/>
          <p:nvPr/>
        </p:nvSpPr>
        <p:spPr>
          <a:xfrm>
            <a:off x="2202419" y="2557618"/>
            <a:ext cx="1715729" cy="369332"/>
          </a:xfrm>
          <a:prstGeom prst="rect">
            <a:avLst/>
          </a:prstGeom>
          <a:noFill/>
        </p:spPr>
        <p:txBody>
          <a:bodyPr wrap="square" rtlCol="0">
            <a:spAutoFit/>
          </a:bodyPr>
          <a:lstStyle/>
          <a:p>
            <a:r>
              <a:rPr lang="en-US" dirty="0">
                <a:solidFill>
                  <a:schemeClr val="tx1">
                    <a:lumMod val="75000"/>
                    <a:lumOff val="25000"/>
                  </a:schemeClr>
                </a:solidFill>
              </a:rPr>
              <a:t>Winter Wheat</a:t>
            </a:r>
          </a:p>
        </p:txBody>
      </p:sp>
      <p:sp>
        <p:nvSpPr>
          <p:cNvPr id="10" name="TextBox 9"/>
          <p:cNvSpPr txBox="1"/>
          <p:nvPr/>
        </p:nvSpPr>
        <p:spPr>
          <a:xfrm>
            <a:off x="2202419" y="3005601"/>
            <a:ext cx="2148348" cy="369332"/>
          </a:xfrm>
          <a:prstGeom prst="rect">
            <a:avLst/>
          </a:prstGeom>
          <a:noFill/>
        </p:spPr>
        <p:txBody>
          <a:bodyPr wrap="square" rtlCol="0">
            <a:spAutoFit/>
          </a:bodyPr>
          <a:lstStyle/>
          <a:p>
            <a:r>
              <a:rPr lang="en-US" dirty="0">
                <a:solidFill>
                  <a:schemeClr val="tx1">
                    <a:lumMod val="75000"/>
                    <a:lumOff val="25000"/>
                  </a:schemeClr>
                </a:solidFill>
              </a:rPr>
              <a:t>Other Agriculture</a:t>
            </a:r>
          </a:p>
        </p:txBody>
      </p:sp>
      <p:sp>
        <p:nvSpPr>
          <p:cNvPr id="11" name="TextBox 10"/>
          <p:cNvSpPr txBox="1"/>
          <p:nvPr/>
        </p:nvSpPr>
        <p:spPr>
          <a:xfrm>
            <a:off x="2202419" y="3453584"/>
            <a:ext cx="1120877" cy="369332"/>
          </a:xfrm>
          <a:prstGeom prst="rect">
            <a:avLst/>
          </a:prstGeom>
          <a:noFill/>
        </p:spPr>
        <p:txBody>
          <a:bodyPr wrap="square" rtlCol="0">
            <a:spAutoFit/>
          </a:bodyPr>
          <a:lstStyle/>
          <a:p>
            <a:r>
              <a:rPr lang="en-US" dirty="0">
                <a:solidFill>
                  <a:schemeClr val="tx1">
                    <a:lumMod val="75000"/>
                    <a:lumOff val="25000"/>
                  </a:schemeClr>
                </a:solidFill>
              </a:rPr>
              <a:t>Forest</a:t>
            </a:r>
          </a:p>
        </p:txBody>
      </p:sp>
      <p:sp>
        <p:nvSpPr>
          <p:cNvPr id="12" name="TextBox 11"/>
          <p:cNvSpPr txBox="1"/>
          <p:nvPr/>
        </p:nvSpPr>
        <p:spPr>
          <a:xfrm>
            <a:off x="2202419" y="3901567"/>
            <a:ext cx="1120877" cy="369332"/>
          </a:xfrm>
          <a:prstGeom prst="rect">
            <a:avLst/>
          </a:prstGeom>
          <a:noFill/>
        </p:spPr>
        <p:txBody>
          <a:bodyPr wrap="square" rtlCol="0">
            <a:spAutoFit/>
          </a:bodyPr>
          <a:lstStyle/>
          <a:p>
            <a:r>
              <a:rPr lang="en-US" dirty="0">
                <a:solidFill>
                  <a:schemeClr val="tx1">
                    <a:lumMod val="75000"/>
                    <a:lumOff val="25000"/>
                  </a:schemeClr>
                </a:solidFill>
              </a:rPr>
              <a:t>Urban</a:t>
            </a:r>
          </a:p>
        </p:txBody>
      </p:sp>
      <p:sp>
        <p:nvSpPr>
          <p:cNvPr id="13" name="TextBox 12"/>
          <p:cNvSpPr txBox="1"/>
          <p:nvPr/>
        </p:nvSpPr>
        <p:spPr>
          <a:xfrm>
            <a:off x="2202419" y="4797533"/>
            <a:ext cx="1371600" cy="369332"/>
          </a:xfrm>
          <a:prstGeom prst="rect">
            <a:avLst/>
          </a:prstGeom>
          <a:noFill/>
        </p:spPr>
        <p:txBody>
          <a:bodyPr wrap="square" rtlCol="0">
            <a:spAutoFit/>
          </a:bodyPr>
          <a:lstStyle/>
          <a:p>
            <a:r>
              <a:rPr lang="en-US" dirty="0">
                <a:solidFill>
                  <a:schemeClr val="tx1">
                    <a:lumMod val="75000"/>
                    <a:lumOff val="25000"/>
                  </a:schemeClr>
                </a:solidFill>
              </a:rPr>
              <a:t>Wetlands</a:t>
            </a:r>
          </a:p>
        </p:txBody>
      </p:sp>
      <p:sp>
        <p:nvSpPr>
          <p:cNvPr id="14" name="TextBox 13"/>
          <p:cNvSpPr txBox="1"/>
          <p:nvPr/>
        </p:nvSpPr>
        <p:spPr>
          <a:xfrm>
            <a:off x="2202419" y="5245519"/>
            <a:ext cx="1120877" cy="369332"/>
          </a:xfrm>
          <a:prstGeom prst="rect">
            <a:avLst/>
          </a:prstGeom>
          <a:noFill/>
        </p:spPr>
        <p:txBody>
          <a:bodyPr wrap="square" rtlCol="0">
            <a:spAutoFit/>
          </a:bodyPr>
          <a:lstStyle/>
          <a:p>
            <a:r>
              <a:rPr lang="en-US" dirty="0">
                <a:solidFill>
                  <a:schemeClr val="tx1">
                    <a:lumMod val="75000"/>
                    <a:lumOff val="25000"/>
                  </a:schemeClr>
                </a:solidFill>
              </a:rPr>
              <a:t>Barren</a:t>
            </a:r>
          </a:p>
        </p:txBody>
      </p:sp>
      <p:sp>
        <p:nvSpPr>
          <p:cNvPr id="15" name="TextBox 14"/>
          <p:cNvSpPr txBox="1"/>
          <p:nvPr/>
        </p:nvSpPr>
        <p:spPr>
          <a:xfrm>
            <a:off x="2202419" y="4349550"/>
            <a:ext cx="1120877" cy="369332"/>
          </a:xfrm>
          <a:prstGeom prst="rect">
            <a:avLst/>
          </a:prstGeom>
          <a:noFill/>
        </p:spPr>
        <p:txBody>
          <a:bodyPr wrap="square" rtlCol="0">
            <a:spAutoFit/>
          </a:bodyPr>
          <a:lstStyle/>
          <a:p>
            <a:r>
              <a:rPr lang="en-US" dirty="0">
                <a:solidFill>
                  <a:schemeClr val="tx1">
                    <a:lumMod val="75000"/>
                    <a:lumOff val="25000"/>
                  </a:schemeClr>
                </a:solidFill>
              </a:rPr>
              <a:t>Water</a:t>
            </a:r>
          </a:p>
        </p:txBody>
      </p:sp>
      <p:sp>
        <p:nvSpPr>
          <p:cNvPr id="2" name="Rounded Rectangle 1"/>
          <p:cNvSpPr/>
          <p:nvPr/>
        </p:nvSpPr>
        <p:spPr>
          <a:xfrm>
            <a:off x="1789471" y="1718499"/>
            <a:ext cx="412948" cy="255638"/>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789471" y="2167712"/>
            <a:ext cx="412948" cy="255638"/>
          </a:xfrm>
          <a:prstGeom prst="roundRect">
            <a:avLst/>
          </a:prstGeom>
          <a:solidFill>
            <a:srgbClr val="A87000"/>
          </a:solidFill>
          <a:ln>
            <a:solidFill>
              <a:srgbClr val="A8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789471" y="2616925"/>
            <a:ext cx="412948" cy="255638"/>
          </a:xfrm>
          <a:prstGeom prst="roundRect">
            <a:avLst/>
          </a:prstGeom>
          <a:solidFill>
            <a:srgbClr val="E64C00"/>
          </a:solidFill>
          <a:ln>
            <a:solidFill>
              <a:srgbClr val="E6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789471" y="3066138"/>
            <a:ext cx="412948" cy="255638"/>
          </a:xfrm>
          <a:prstGeom prst="roundRect">
            <a:avLst/>
          </a:prstGeom>
          <a:solidFill>
            <a:srgbClr val="FFBEBE"/>
          </a:solidFill>
          <a:ln>
            <a:solidFill>
              <a:srgbClr val="FFB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789471" y="3515351"/>
            <a:ext cx="412948" cy="255638"/>
          </a:xfrm>
          <a:prstGeom prst="roundRect">
            <a:avLst/>
          </a:prstGeom>
          <a:solidFill>
            <a:srgbClr val="38A800"/>
          </a:solidFill>
          <a:ln>
            <a:solidFill>
              <a:srgbClr val="38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789471" y="3964564"/>
            <a:ext cx="412948" cy="255638"/>
          </a:xfrm>
          <a:prstGeom prst="roundRect">
            <a:avLst/>
          </a:prstGeom>
          <a:solidFill>
            <a:srgbClr val="A83800"/>
          </a:solidFill>
          <a:ln>
            <a:solidFill>
              <a:srgbClr val="A8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89471" y="4413777"/>
            <a:ext cx="412948" cy="255638"/>
          </a:xfrm>
          <a:prstGeom prst="roundRect">
            <a:avLst/>
          </a:prstGeom>
          <a:solidFill>
            <a:srgbClr val="0070FF"/>
          </a:solidFill>
          <a:ln>
            <a:solidFill>
              <a:srgbClr val="007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789471" y="4862990"/>
            <a:ext cx="412948" cy="255638"/>
          </a:xfrm>
          <a:prstGeom prst="roundRect">
            <a:avLst/>
          </a:prstGeom>
          <a:solidFill>
            <a:srgbClr val="A900E6"/>
          </a:solidFill>
          <a:ln>
            <a:solidFill>
              <a:srgbClr val="A900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789471" y="5312201"/>
            <a:ext cx="412948" cy="255638"/>
          </a:xfrm>
          <a:prstGeom prst="roundRect">
            <a:avLst/>
          </a:prstGeom>
          <a:solidFill>
            <a:srgbClr val="9C9C9C"/>
          </a:solidFill>
          <a:ln>
            <a:solidFill>
              <a:srgbClr val="9C9C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527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Conclusions</a:t>
            </a:r>
          </a:p>
        </p:txBody>
      </p:sp>
      <p:sp>
        <p:nvSpPr>
          <p:cNvPr id="14" name="Content Placeholder 13"/>
          <p:cNvSpPr>
            <a:spLocks noGrp="1"/>
          </p:cNvSpPr>
          <p:nvPr>
            <p:ph sz="quarter" idx="10"/>
          </p:nvPr>
        </p:nvSpPr>
        <p:spPr>
          <a:xfrm>
            <a:off x="495300" y="1618456"/>
            <a:ext cx="11201400" cy="4797425"/>
          </a:xfrm>
        </p:spPr>
        <p:txBody>
          <a:bodyPr>
            <a:normAutofit/>
          </a:bodyPr>
          <a:lstStyle/>
          <a:p>
            <a:pPr>
              <a:buClr>
                <a:srgbClr val="379CC3"/>
              </a:buClr>
              <a:buFont typeface="Webdings" panose="05030102010509060703" pitchFamily="18" charset="2"/>
              <a:buChar char=""/>
            </a:pPr>
            <a:r>
              <a:rPr lang="en-US" sz="2200" b="1" dirty="0">
                <a:solidFill>
                  <a:srgbClr val="379CC3"/>
                </a:solidFill>
              </a:rPr>
              <a:t>Production </a:t>
            </a:r>
            <a:r>
              <a:rPr lang="en-US" sz="2200" dirty="0">
                <a:solidFill>
                  <a:schemeClr val="tx1">
                    <a:lumMod val="75000"/>
                    <a:lumOff val="25000"/>
                  </a:schemeClr>
                </a:solidFill>
              </a:rPr>
              <a:t>of synthetic maps results in increased wetland and crop detail and is an efficient alternative to the TAC’s current mapmaking strategies.</a:t>
            </a:r>
          </a:p>
          <a:p>
            <a:pPr>
              <a:buClr>
                <a:srgbClr val="379CC3"/>
              </a:buClr>
              <a:buFont typeface="Webdings" panose="05030102010509060703" pitchFamily="18" charset="2"/>
              <a:buChar char=""/>
            </a:pPr>
            <a:endParaRPr lang="en-US" sz="2200" dirty="0">
              <a:solidFill>
                <a:schemeClr val="tx1">
                  <a:lumMod val="75000"/>
                  <a:lumOff val="25000"/>
                </a:schemeClr>
              </a:solidFill>
            </a:endParaRPr>
          </a:p>
          <a:p>
            <a:pPr>
              <a:buClr>
                <a:srgbClr val="379CC3"/>
              </a:buClr>
              <a:buFont typeface="Webdings" panose="05030102010509060703" pitchFamily="18" charset="2"/>
              <a:buChar char=""/>
            </a:pPr>
            <a:r>
              <a:rPr lang="en-US" sz="2200" b="1" dirty="0">
                <a:solidFill>
                  <a:srgbClr val="379CC3"/>
                </a:solidFill>
              </a:rPr>
              <a:t>Addition </a:t>
            </a:r>
            <a:r>
              <a:rPr lang="en-US" sz="2200" dirty="0">
                <a:solidFill>
                  <a:schemeClr val="tx1">
                    <a:lumMod val="75000"/>
                    <a:lumOff val="25000"/>
                  </a:schemeClr>
                </a:solidFill>
              </a:rPr>
              <a:t>of historical data and more persistent coverage into the future will better inform decision-making within the PRWPG TAC. </a:t>
            </a:r>
          </a:p>
          <a:p>
            <a:pPr>
              <a:buClr>
                <a:srgbClr val="379CC3"/>
              </a:buClr>
              <a:buFont typeface="Webdings" panose="05030102010509060703" pitchFamily="18" charset="2"/>
              <a:buChar char=""/>
            </a:pPr>
            <a:endParaRPr lang="en-US" sz="2200" dirty="0">
              <a:solidFill>
                <a:schemeClr val="tx1">
                  <a:lumMod val="75000"/>
                  <a:lumOff val="25000"/>
                </a:schemeClr>
              </a:solidFill>
            </a:endParaRPr>
          </a:p>
          <a:p>
            <a:pPr>
              <a:buClr>
                <a:srgbClr val="379CC3"/>
              </a:buClr>
              <a:buFont typeface="Webdings" panose="05030102010509060703" pitchFamily="18" charset="2"/>
              <a:buChar char=""/>
            </a:pPr>
            <a:r>
              <a:rPr lang="en-US" sz="2200" b="1" dirty="0">
                <a:solidFill>
                  <a:srgbClr val="379CC3"/>
                </a:solidFill>
              </a:rPr>
              <a:t>Shifts </a:t>
            </a:r>
            <a:r>
              <a:rPr lang="en-US" sz="2200" dirty="0">
                <a:solidFill>
                  <a:schemeClr val="tx1">
                    <a:lumMod val="75000"/>
                    <a:lumOff val="25000"/>
                  </a:schemeClr>
                </a:solidFill>
              </a:rPr>
              <a:t>from agricultural land use to forested and urban land cover suggest a decline in overall nutrient runoff within the watershed, leading to improved water quality.</a:t>
            </a:r>
          </a:p>
          <a:p>
            <a:pPr>
              <a:buClr>
                <a:srgbClr val="379CC3"/>
              </a:buClr>
              <a:buFont typeface="Webdings" panose="05030102010509060703" pitchFamily="18" charset="2"/>
              <a:buChar char=""/>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398243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Errors &amp; Uncertainties</a:t>
            </a:r>
          </a:p>
        </p:txBody>
      </p:sp>
      <p:sp>
        <p:nvSpPr>
          <p:cNvPr id="11" name="Content Placeholder 13"/>
          <p:cNvSpPr>
            <a:spLocks noGrp="1"/>
          </p:cNvSpPr>
          <p:nvPr>
            <p:ph sz="quarter" idx="4294967295"/>
          </p:nvPr>
        </p:nvSpPr>
        <p:spPr>
          <a:xfrm>
            <a:off x="495300" y="1327150"/>
            <a:ext cx="11201400" cy="4273550"/>
          </a:xfrm>
          <a:prstGeom prst="rect">
            <a:avLst/>
          </a:prstGeom>
        </p:spPr>
        <p:txBody>
          <a:bodyPr>
            <a:normAutofit/>
          </a:bodyPr>
          <a:lstStyle/>
          <a:p>
            <a:pPr>
              <a:buClr>
                <a:srgbClr val="379CC3"/>
              </a:buClr>
              <a:buFont typeface="Webdings" panose="05030102010509060703" pitchFamily="18" charset="2"/>
              <a:buChar char=""/>
            </a:pPr>
            <a:r>
              <a:rPr lang="en-US" sz="2200" b="1" dirty="0">
                <a:solidFill>
                  <a:srgbClr val="379CC3"/>
                </a:solidFill>
              </a:rPr>
              <a:t>Differences </a:t>
            </a:r>
            <a:r>
              <a:rPr lang="en-US" sz="2200" dirty="0">
                <a:solidFill>
                  <a:schemeClr val="tx1">
                    <a:lumMod val="75000"/>
                    <a:lumOff val="25000"/>
                  </a:schemeClr>
                </a:solidFill>
              </a:rPr>
              <a:t>in grid extents, cell sizes, and publication dates hindered efforts to synthesize such a wide collection of datasets.</a:t>
            </a:r>
            <a:endParaRPr lang="en-US" sz="2200" b="1" dirty="0">
              <a:solidFill>
                <a:srgbClr val="379CC3"/>
              </a:solidFill>
            </a:endParaRPr>
          </a:p>
          <a:p>
            <a:pPr>
              <a:buClr>
                <a:srgbClr val="379CC3"/>
              </a:buClr>
              <a:buFont typeface="Webdings" panose="05030102010509060703" pitchFamily="18" charset="2"/>
              <a:buChar char=""/>
            </a:pPr>
            <a:endParaRPr lang="en-US" sz="2200" b="1" dirty="0">
              <a:solidFill>
                <a:srgbClr val="379CC3"/>
              </a:solidFill>
            </a:endParaRPr>
          </a:p>
          <a:p>
            <a:pPr>
              <a:buClr>
                <a:srgbClr val="379CC3"/>
              </a:buClr>
              <a:buFont typeface="Webdings" panose="05030102010509060703" pitchFamily="18" charset="2"/>
              <a:buChar char=""/>
            </a:pPr>
            <a:r>
              <a:rPr lang="en-US" sz="2200" b="1" dirty="0">
                <a:solidFill>
                  <a:srgbClr val="3FA0C5"/>
                </a:solidFill>
              </a:rPr>
              <a:t>Variation</a:t>
            </a:r>
            <a:r>
              <a:rPr lang="en-US" sz="2200" dirty="0">
                <a:solidFill>
                  <a:srgbClr val="FF432E"/>
                </a:solidFill>
              </a:rPr>
              <a:t> </a:t>
            </a:r>
            <a:r>
              <a:rPr lang="en-US" sz="2200" dirty="0">
                <a:solidFill>
                  <a:srgbClr val="404040"/>
                </a:solidFill>
              </a:rPr>
              <a:t>of classification methods between the team, the USDA, the USGS, and NOAA data introduced inconsistencies.</a:t>
            </a:r>
          </a:p>
          <a:p>
            <a:pPr>
              <a:buClr>
                <a:srgbClr val="379CC3"/>
              </a:buClr>
              <a:buFont typeface="Webdings" panose="05030102010509060703" pitchFamily="18" charset="2"/>
              <a:buChar char=""/>
            </a:pPr>
            <a:endParaRPr lang="en-US" sz="2200" b="1" dirty="0">
              <a:solidFill>
                <a:srgbClr val="379CC3"/>
              </a:solidFill>
            </a:endParaRPr>
          </a:p>
          <a:p>
            <a:pPr>
              <a:buClr>
                <a:srgbClr val="379CC3"/>
              </a:buClr>
              <a:buFont typeface="Webdings" panose="05030102010509060703" pitchFamily="18" charset="2"/>
              <a:buChar char=""/>
            </a:pPr>
            <a:r>
              <a:rPr lang="en-US" sz="2200" b="1" dirty="0">
                <a:solidFill>
                  <a:srgbClr val="379CC3"/>
                </a:solidFill>
              </a:rPr>
              <a:t>Lack </a:t>
            </a:r>
            <a:r>
              <a:rPr lang="en-US" sz="2200" dirty="0">
                <a:solidFill>
                  <a:schemeClr val="tx1">
                    <a:lumMod val="75000"/>
                    <a:lumOff val="25000"/>
                  </a:schemeClr>
                </a:solidFill>
              </a:rPr>
              <a:t>of both ground truth data and reference imagery from the 1990s narrowed options for image classifications.</a:t>
            </a:r>
          </a:p>
          <a:p>
            <a:pPr>
              <a:buClr>
                <a:srgbClr val="379CC3"/>
              </a:buClr>
              <a:buFont typeface="Webdings" panose="05030102010509060703" pitchFamily="18" charset="2"/>
              <a:buChar char=""/>
            </a:pPr>
            <a:endParaRPr lang="en-US" sz="2200" dirty="0">
              <a:solidFill>
                <a:schemeClr val="tx1">
                  <a:lumMod val="75000"/>
                  <a:lumOff val="25000"/>
                </a:schemeClr>
              </a:solidFill>
            </a:endParaRPr>
          </a:p>
          <a:p>
            <a:pPr>
              <a:buClr>
                <a:srgbClr val="379CC3"/>
              </a:buClr>
              <a:buFont typeface="Webdings" panose="05030102010509060703" pitchFamily="18" charset="2"/>
              <a:buChar char=""/>
            </a:pPr>
            <a:endParaRPr lang="en-US" sz="2200" b="1" dirty="0">
              <a:solidFill>
                <a:srgbClr val="379CC3"/>
              </a:solidFill>
            </a:endParaRPr>
          </a:p>
          <a:p>
            <a:pPr>
              <a:buClr>
                <a:srgbClr val="379CC3"/>
              </a:buClr>
              <a:buFont typeface="Webdings" panose="05030102010509060703" pitchFamily="18" charset="2"/>
              <a:buChar char=""/>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302625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3"/>
          <p:cNvSpPr txBox="1">
            <a:spLocks/>
          </p:cNvSpPr>
          <p:nvPr/>
        </p:nvSpPr>
        <p:spPr>
          <a:xfrm>
            <a:off x="495299" y="1327150"/>
            <a:ext cx="11134726" cy="5881097"/>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buClr>
                <a:srgbClr val="379CC3"/>
              </a:buClr>
              <a:buFont typeface="Webdings" panose="05030102010509060703" pitchFamily="18" charset="2"/>
              <a:buChar char=""/>
            </a:pPr>
            <a:r>
              <a:rPr lang="en-US" sz="2300" b="1" dirty="0">
                <a:solidFill>
                  <a:schemeClr val="tx1">
                    <a:lumMod val="75000"/>
                    <a:lumOff val="25000"/>
                  </a:schemeClr>
                </a:solidFill>
              </a:rPr>
              <a:t>Jean </a:t>
            </a:r>
            <a:r>
              <a:rPr lang="en-US" sz="2300" b="1" dirty="0" err="1">
                <a:solidFill>
                  <a:schemeClr val="tx1">
                    <a:lumMod val="75000"/>
                    <a:lumOff val="25000"/>
                  </a:schemeClr>
                </a:solidFill>
              </a:rPr>
              <a:t>Kapusnick</a:t>
            </a:r>
            <a:r>
              <a:rPr lang="en-US" sz="2300" b="1" dirty="0">
                <a:solidFill>
                  <a:schemeClr val="tx1">
                    <a:lumMod val="75000"/>
                    <a:lumOff val="25000"/>
                  </a:schemeClr>
                </a:solidFill>
              </a:rPr>
              <a:t>, </a:t>
            </a:r>
            <a:r>
              <a:rPr lang="en-US" sz="2300" dirty="0">
                <a:solidFill>
                  <a:schemeClr val="tx1">
                    <a:lumMod val="75000"/>
                    <a:lumOff val="25000"/>
                  </a:schemeClr>
                </a:solidFill>
              </a:rPr>
              <a:t>Montgomery County, MD</a:t>
            </a:r>
          </a:p>
          <a:p>
            <a:pPr>
              <a:lnSpc>
                <a:spcPct val="100000"/>
              </a:lnSpc>
              <a:spcBef>
                <a:spcPts val="400"/>
              </a:spcBef>
              <a:buClr>
                <a:srgbClr val="379CC3"/>
              </a:buClr>
              <a:buFont typeface="Webdings" panose="05030102010509060703" pitchFamily="18" charset="2"/>
              <a:buChar char=""/>
            </a:pPr>
            <a:endParaRPr lang="en-US" sz="2300" dirty="0">
              <a:solidFill>
                <a:schemeClr val="tx1">
                  <a:lumMod val="75000"/>
                  <a:lumOff val="25000"/>
                </a:schemeClr>
              </a:solidFill>
            </a:endParaRPr>
          </a:p>
          <a:p>
            <a:pPr>
              <a:lnSpc>
                <a:spcPct val="100000"/>
              </a:lnSpc>
              <a:spcBef>
                <a:spcPts val="400"/>
              </a:spcBef>
              <a:buClr>
                <a:srgbClr val="379CC3"/>
              </a:buClr>
              <a:buFont typeface="Webdings" panose="05030102010509060703" pitchFamily="18" charset="2"/>
              <a:buChar char=""/>
            </a:pPr>
            <a:r>
              <a:rPr lang="en-US" sz="2300" b="1" dirty="0">
                <a:solidFill>
                  <a:schemeClr val="tx1">
                    <a:lumMod val="75000"/>
                    <a:lumOff val="25000"/>
                  </a:schemeClr>
                </a:solidFill>
              </a:rPr>
              <a:t>Steven Nelson</a:t>
            </a:r>
            <a:r>
              <a:rPr lang="en-US" sz="2300" dirty="0">
                <a:solidFill>
                  <a:schemeClr val="tx1">
                    <a:lumMod val="75000"/>
                    <a:lumOff val="25000"/>
                  </a:schemeClr>
                </a:solidFill>
              </a:rPr>
              <a:t>, Washington Suburban Sanitary Commission</a:t>
            </a:r>
          </a:p>
          <a:p>
            <a:pPr>
              <a:lnSpc>
                <a:spcPct val="100000"/>
              </a:lnSpc>
              <a:spcBef>
                <a:spcPts val="400"/>
              </a:spcBef>
              <a:buClr>
                <a:srgbClr val="379CC3"/>
              </a:buClr>
              <a:buFont typeface="Webdings" panose="05030102010509060703" pitchFamily="18" charset="2"/>
              <a:buChar char=""/>
            </a:pPr>
            <a:endParaRPr lang="en-US" sz="2300" dirty="0">
              <a:solidFill>
                <a:schemeClr val="tx1">
                  <a:lumMod val="75000"/>
                  <a:lumOff val="25000"/>
                </a:schemeClr>
              </a:solidFill>
            </a:endParaRPr>
          </a:p>
          <a:p>
            <a:pPr>
              <a:lnSpc>
                <a:spcPct val="100000"/>
              </a:lnSpc>
              <a:spcBef>
                <a:spcPts val="400"/>
              </a:spcBef>
              <a:buClr>
                <a:srgbClr val="379CC3"/>
              </a:buClr>
              <a:buFont typeface="Webdings" panose="05030102010509060703" pitchFamily="18" charset="2"/>
              <a:buChar char=""/>
            </a:pPr>
            <a:r>
              <a:rPr lang="en-US" sz="2300" b="1" dirty="0">
                <a:solidFill>
                  <a:schemeClr val="tx1">
                    <a:lumMod val="75000"/>
                    <a:lumOff val="25000"/>
                  </a:schemeClr>
                </a:solidFill>
              </a:rPr>
              <a:t>Susan Overstreet</a:t>
            </a:r>
            <a:r>
              <a:rPr lang="en-US" sz="2300" dirty="0">
                <a:solidFill>
                  <a:schemeClr val="tx1">
                    <a:lumMod val="75000"/>
                    <a:lumOff val="25000"/>
                  </a:schemeClr>
                </a:solidFill>
              </a:rPr>
              <a:t>, Howard County, MD</a:t>
            </a:r>
          </a:p>
          <a:p>
            <a:pPr>
              <a:lnSpc>
                <a:spcPct val="100000"/>
              </a:lnSpc>
              <a:spcBef>
                <a:spcPts val="400"/>
              </a:spcBef>
              <a:buClr>
                <a:srgbClr val="379CC3"/>
              </a:buClr>
              <a:buFont typeface="Webdings" panose="05030102010509060703" pitchFamily="18" charset="2"/>
              <a:buChar char=""/>
            </a:pPr>
            <a:endParaRPr lang="en-US" sz="2300" dirty="0">
              <a:solidFill>
                <a:schemeClr val="tx1">
                  <a:lumMod val="75000"/>
                  <a:lumOff val="25000"/>
                </a:schemeClr>
              </a:solidFill>
            </a:endParaRPr>
          </a:p>
          <a:p>
            <a:pPr>
              <a:lnSpc>
                <a:spcPct val="100000"/>
              </a:lnSpc>
              <a:spcBef>
                <a:spcPts val="400"/>
              </a:spcBef>
              <a:buClr>
                <a:srgbClr val="379CC3"/>
              </a:buClr>
              <a:buFont typeface="Webdings" panose="05030102010509060703" pitchFamily="18" charset="2"/>
              <a:buChar char=""/>
            </a:pPr>
            <a:r>
              <a:rPr lang="en-US" sz="2300" b="1" dirty="0">
                <a:solidFill>
                  <a:schemeClr val="tx1">
                    <a:lumMod val="75000"/>
                    <a:lumOff val="25000"/>
                  </a:schemeClr>
                </a:solidFill>
              </a:rPr>
              <a:t>Dr. Kenton Ross</a:t>
            </a:r>
            <a:r>
              <a:rPr lang="en-US" sz="2300" dirty="0">
                <a:solidFill>
                  <a:schemeClr val="tx1">
                    <a:lumMod val="75000"/>
                    <a:lumOff val="25000"/>
                  </a:schemeClr>
                </a:solidFill>
              </a:rPr>
              <a:t>, NASA Langley Research Center</a:t>
            </a:r>
          </a:p>
          <a:p>
            <a:pPr>
              <a:lnSpc>
                <a:spcPct val="100000"/>
              </a:lnSpc>
              <a:spcBef>
                <a:spcPts val="400"/>
              </a:spcBef>
              <a:buClr>
                <a:srgbClr val="379CC3"/>
              </a:buClr>
              <a:buFont typeface="Webdings" panose="05030102010509060703" pitchFamily="18" charset="2"/>
              <a:buChar char=""/>
            </a:pPr>
            <a:endParaRPr lang="en-US" sz="2300" dirty="0">
              <a:solidFill>
                <a:schemeClr val="tx1">
                  <a:lumMod val="75000"/>
                  <a:lumOff val="25000"/>
                </a:schemeClr>
              </a:solidFill>
            </a:endParaRPr>
          </a:p>
          <a:p>
            <a:pPr>
              <a:lnSpc>
                <a:spcPct val="100000"/>
              </a:lnSpc>
              <a:spcBef>
                <a:spcPts val="400"/>
              </a:spcBef>
              <a:buClr>
                <a:srgbClr val="379CC3"/>
              </a:buClr>
              <a:buFont typeface="Webdings" panose="05030102010509060703" pitchFamily="18" charset="2"/>
              <a:buChar char=""/>
            </a:pPr>
            <a:r>
              <a:rPr lang="en-US" sz="2300" b="1" dirty="0">
                <a:solidFill>
                  <a:schemeClr val="tx1">
                    <a:lumMod val="75000"/>
                    <a:lumOff val="25000"/>
                  </a:schemeClr>
                </a:solidFill>
              </a:rPr>
              <a:t>Dr. </a:t>
            </a:r>
            <a:r>
              <a:rPr lang="en-US" sz="2300" b="1" dirty="0" err="1">
                <a:solidFill>
                  <a:schemeClr val="tx1">
                    <a:lumMod val="75000"/>
                    <a:lumOff val="25000"/>
                  </a:schemeClr>
                </a:solidFill>
              </a:rPr>
              <a:t>Makhan</a:t>
            </a:r>
            <a:r>
              <a:rPr lang="en-US" sz="2300" b="1" dirty="0">
                <a:solidFill>
                  <a:schemeClr val="tx1">
                    <a:lumMod val="75000"/>
                    <a:lumOff val="25000"/>
                  </a:schemeClr>
                </a:solidFill>
              </a:rPr>
              <a:t> </a:t>
            </a:r>
            <a:r>
              <a:rPr lang="en-US" sz="2300" b="1" dirty="0" err="1">
                <a:solidFill>
                  <a:schemeClr val="tx1">
                    <a:lumMod val="75000"/>
                    <a:lumOff val="25000"/>
                  </a:schemeClr>
                </a:solidFill>
              </a:rPr>
              <a:t>Virdi</a:t>
            </a:r>
            <a:r>
              <a:rPr lang="en-US" sz="2300" dirty="0">
                <a:solidFill>
                  <a:schemeClr val="tx1">
                    <a:lumMod val="75000"/>
                    <a:lumOff val="25000"/>
                  </a:schemeClr>
                </a:solidFill>
              </a:rPr>
              <a:t>, NASA Langley Research Center</a:t>
            </a:r>
          </a:p>
          <a:p>
            <a:pPr>
              <a:lnSpc>
                <a:spcPct val="100000"/>
              </a:lnSpc>
              <a:spcBef>
                <a:spcPts val="400"/>
              </a:spcBef>
              <a:buClr>
                <a:srgbClr val="379CC3"/>
              </a:buClr>
              <a:buFont typeface="Webdings" panose="05030102010509060703" pitchFamily="18" charset="2"/>
              <a:buChar char=""/>
            </a:pPr>
            <a:endParaRPr lang="en-US" sz="2300" dirty="0">
              <a:solidFill>
                <a:schemeClr val="tx1">
                  <a:lumMod val="75000"/>
                  <a:lumOff val="25000"/>
                </a:schemeClr>
              </a:solidFill>
            </a:endParaRPr>
          </a:p>
          <a:p>
            <a:pPr>
              <a:lnSpc>
                <a:spcPct val="100000"/>
              </a:lnSpc>
              <a:spcBef>
                <a:spcPts val="400"/>
              </a:spcBef>
              <a:buClr>
                <a:srgbClr val="379CC3"/>
              </a:buClr>
              <a:buFont typeface="Webdings" panose="05030102010509060703" pitchFamily="18" charset="2"/>
              <a:buChar char=""/>
            </a:pPr>
            <a:r>
              <a:rPr lang="en-US" sz="2300" b="1" dirty="0">
                <a:solidFill>
                  <a:schemeClr val="tx1">
                    <a:lumMod val="75000"/>
                    <a:lumOff val="25000"/>
                  </a:schemeClr>
                </a:solidFill>
              </a:rPr>
              <a:t>Patrick </a:t>
            </a:r>
            <a:r>
              <a:rPr lang="en-US" sz="2300" b="1" dirty="0" err="1">
                <a:solidFill>
                  <a:schemeClr val="tx1">
                    <a:lumMod val="75000"/>
                    <a:lumOff val="25000"/>
                  </a:schemeClr>
                </a:solidFill>
              </a:rPr>
              <a:t>Frier</a:t>
            </a:r>
            <a:r>
              <a:rPr lang="en-US" sz="2300" dirty="0">
                <a:solidFill>
                  <a:schemeClr val="tx1">
                    <a:lumMod val="75000"/>
                    <a:lumOff val="25000"/>
                  </a:schemeClr>
                </a:solidFill>
              </a:rPr>
              <a:t>, NASA Langley Research Center</a:t>
            </a:r>
          </a:p>
          <a:p>
            <a:pPr>
              <a:lnSpc>
                <a:spcPct val="100000"/>
              </a:lnSpc>
              <a:spcBef>
                <a:spcPts val="400"/>
              </a:spcBef>
              <a:buClr>
                <a:srgbClr val="379CC3"/>
              </a:buClr>
              <a:buFont typeface="Webdings" panose="05030102010509060703" pitchFamily="18" charset="2"/>
              <a:buChar char=""/>
            </a:pPr>
            <a:endParaRPr lang="en-US" sz="2300" dirty="0">
              <a:solidFill>
                <a:schemeClr val="tx1">
                  <a:lumMod val="75000"/>
                  <a:lumOff val="25000"/>
                </a:schemeClr>
              </a:solidFill>
            </a:endParaRPr>
          </a:p>
          <a:p>
            <a:pPr>
              <a:lnSpc>
                <a:spcPct val="100000"/>
              </a:lnSpc>
              <a:spcBef>
                <a:spcPts val="400"/>
              </a:spcBef>
              <a:buClr>
                <a:srgbClr val="379CC3"/>
              </a:buClr>
              <a:buFont typeface="Webdings" panose="05030102010509060703" pitchFamily="18" charset="2"/>
              <a:buChar char=""/>
            </a:pPr>
            <a:endParaRPr lang="en-US" sz="2300" dirty="0">
              <a:solidFill>
                <a:schemeClr val="tx1">
                  <a:lumMod val="75000"/>
                  <a:lumOff val="25000"/>
                </a:schemeClr>
              </a:solidFill>
            </a:endParaRPr>
          </a:p>
          <a:p>
            <a:pPr>
              <a:lnSpc>
                <a:spcPct val="100000"/>
              </a:lnSpc>
              <a:spcBef>
                <a:spcPts val="400"/>
              </a:spcBef>
              <a:buClr>
                <a:srgbClr val="379CC3"/>
              </a:buClr>
              <a:buFont typeface="Webdings" panose="05030102010509060703" pitchFamily="18" charset="2"/>
              <a:buChar char=""/>
            </a:pPr>
            <a:endParaRPr lang="en-US" sz="2300" dirty="0">
              <a:solidFill>
                <a:schemeClr val="tx1">
                  <a:lumMod val="75000"/>
                  <a:lumOff val="25000"/>
                </a:schemeClr>
              </a:solidFill>
            </a:endParaRPr>
          </a:p>
        </p:txBody>
      </p:sp>
    </p:spTree>
    <p:extLst>
      <p:ext uri="{BB962C8B-B14F-4D97-AF65-F5344CB8AC3E}">
        <p14:creationId xmlns:p14="http://schemas.microsoft.com/office/powerpoint/2010/main" val="523762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Accuracy Assessment</a:t>
            </a:r>
          </a:p>
        </p:txBody>
      </p:sp>
      <p:sp>
        <p:nvSpPr>
          <p:cNvPr id="11" name="Content Placeholder 13"/>
          <p:cNvSpPr>
            <a:spLocks noGrp="1"/>
          </p:cNvSpPr>
          <p:nvPr>
            <p:ph sz="quarter" idx="4294967295"/>
          </p:nvPr>
        </p:nvSpPr>
        <p:spPr>
          <a:xfrm>
            <a:off x="495300" y="1327150"/>
            <a:ext cx="11201400" cy="4273550"/>
          </a:xfrm>
          <a:prstGeom prst="rect">
            <a:avLst/>
          </a:prstGeom>
        </p:spPr>
        <p:txBody>
          <a:bodyPr>
            <a:normAutofit/>
          </a:bodyPr>
          <a:lstStyle/>
          <a:p>
            <a:pPr>
              <a:buClr>
                <a:srgbClr val="379CC3"/>
              </a:buClr>
              <a:buFont typeface="Webdings" panose="05030102010509060703" pitchFamily="18" charset="2"/>
              <a:buChar char=""/>
            </a:pPr>
            <a:endParaRPr lang="en-US" sz="2200" b="1" dirty="0">
              <a:solidFill>
                <a:srgbClr val="379CC3"/>
              </a:solidFill>
            </a:endParaRPr>
          </a:p>
          <a:p>
            <a:pPr>
              <a:buClr>
                <a:srgbClr val="379CC3"/>
              </a:buClr>
              <a:buFont typeface="Webdings" panose="05030102010509060703" pitchFamily="18" charset="2"/>
              <a:buChar char=""/>
            </a:pPr>
            <a:endParaRPr lang="en-US" sz="2200" dirty="0">
              <a:solidFill>
                <a:schemeClr val="tx1">
                  <a:lumMod val="75000"/>
                  <a:lumOff val="2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26584682"/>
              </p:ext>
            </p:extLst>
          </p:nvPr>
        </p:nvGraphicFramePr>
        <p:xfrm>
          <a:off x="866794" y="1238096"/>
          <a:ext cx="10408432" cy="2017269"/>
        </p:xfrm>
        <a:graphic>
          <a:graphicData uri="http://schemas.openxmlformats.org/drawingml/2006/table">
            <a:tbl>
              <a:tblPr firstRow="1" firstCol="1" bandRow="1">
                <a:tableStyleId>{21E4AEA4-8DFA-4A89-87EB-49C32662AFE0}</a:tableStyleId>
              </a:tblPr>
              <a:tblGrid>
                <a:gridCol w="1875473">
                  <a:extLst>
                    <a:ext uri="{9D8B030D-6E8A-4147-A177-3AD203B41FA5}">
                      <a16:colId xmlns:a16="http://schemas.microsoft.com/office/drawing/2014/main" val="2793183627"/>
                    </a:ext>
                  </a:extLst>
                </a:gridCol>
                <a:gridCol w="1002109">
                  <a:extLst>
                    <a:ext uri="{9D8B030D-6E8A-4147-A177-3AD203B41FA5}">
                      <a16:colId xmlns:a16="http://schemas.microsoft.com/office/drawing/2014/main" val="3500898279"/>
                    </a:ext>
                  </a:extLst>
                </a:gridCol>
                <a:gridCol w="1041914">
                  <a:extLst>
                    <a:ext uri="{9D8B030D-6E8A-4147-A177-3AD203B41FA5}">
                      <a16:colId xmlns:a16="http://schemas.microsoft.com/office/drawing/2014/main" val="3474370097"/>
                    </a:ext>
                  </a:extLst>
                </a:gridCol>
                <a:gridCol w="1002079">
                  <a:extLst>
                    <a:ext uri="{9D8B030D-6E8A-4147-A177-3AD203B41FA5}">
                      <a16:colId xmlns:a16="http://schemas.microsoft.com/office/drawing/2014/main" val="2699865095"/>
                    </a:ext>
                  </a:extLst>
                </a:gridCol>
                <a:gridCol w="1180090">
                  <a:extLst>
                    <a:ext uri="{9D8B030D-6E8A-4147-A177-3AD203B41FA5}">
                      <a16:colId xmlns:a16="http://schemas.microsoft.com/office/drawing/2014/main" val="3223294061"/>
                    </a:ext>
                  </a:extLst>
                </a:gridCol>
                <a:gridCol w="1138873">
                  <a:extLst>
                    <a:ext uri="{9D8B030D-6E8A-4147-A177-3AD203B41FA5}">
                      <a16:colId xmlns:a16="http://schemas.microsoft.com/office/drawing/2014/main" val="540694659"/>
                    </a:ext>
                  </a:extLst>
                </a:gridCol>
                <a:gridCol w="589597">
                  <a:extLst>
                    <a:ext uri="{9D8B030D-6E8A-4147-A177-3AD203B41FA5}">
                      <a16:colId xmlns:a16="http://schemas.microsoft.com/office/drawing/2014/main" val="558686263"/>
                    </a:ext>
                  </a:extLst>
                </a:gridCol>
                <a:gridCol w="1457960">
                  <a:extLst>
                    <a:ext uri="{9D8B030D-6E8A-4147-A177-3AD203B41FA5}">
                      <a16:colId xmlns:a16="http://schemas.microsoft.com/office/drawing/2014/main" val="813147496"/>
                    </a:ext>
                  </a:extLst>
                </a:gridCol>
                <a:gridCol w="1120337">
                  <a:extLst>
                    <a:ext uri="{9D8B030D-6E8A-4147-A177-3AD203B41FA5}">
                      <a16:colId xmlns:a16="http://schemas.microsoft.com/office/drawing/2014/main" val="2988426142"/>
                    </a:ext>
                  </a:extLst>
                </a:gridCol>
              </a:tblGrid>
              <a:tr h="222250">
                <a:tc>
                  <a:txBody>
                    <a:bodyPr/>
                    <a:lstStyle/>
                    <a:p>
                      <a:pPr marL="0" marR="0">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Urban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Water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Forest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Crops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Hay/ Grass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Total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i="1" dirty="0">
                          <a:effectLst/>
                        </a:rPr>
                        <a:t>User Accuracy</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i="1" dirty="0">
                          <a:effectLst/>
                        </a:rPr>
                        <a:t>Kappa</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extLst>
                  <a:ext uri="{0D108BD9-81ED-4DB2-BD59-A6C34878D82A}">
                    <a16:rowId xmlns:a16="http://schemas.microsoft.com/office/drawing/2014/main" val="4256906176"/>
                  </a:ext>
                </a:extLst>
              </a:tr>
              <a:tr h="158750">
                <a:tc>
                  <a:txBody>
                    <a:bodyPr/>
                    <a:lstStyle/>
                    <a:p>
                      <a:pPr marL="0" marR="0" algn="r">
                        <a:lnSpc>
                          <a:spcPct val="115000"/>
                        </a:lnSpc>
                        <a:spcBef>
                          <a:spcPts val="0"/>
                        </a:spcBef>
                        <a:spcAft>
                          <a:spcPts val="0"/>
                        </a:spcAft>
                      </a:pPr>
                      <a:r>
                        <a:rPr lang="en-US" sz="1400" dirty="0">
                          <a:effectLst/>
                        </a:rPr>
                        <a:t>Urban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101</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4</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3</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5</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114</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0.89</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96377856"/>
                  </a:ext>
                </a:extLst>
              </a:tr>
              <a:tr h="158750">
                <a:tc>
                  <a:txBody>
                    <a:bodyPr/>
                    <a:lstStyle/>
                    <a:p>
                      <a:pPr marL="0" marR="0" algn="r">
                        <a:lnSpc>
                          <a:spcPct val="115000"/>
                        </a:lnSpc>
                        <a:spcBef>
                          <a:spcPts val="0"/>
                        </a:spcBef>
                        <a:spcAft>
                          <a:spcPts val="0"/>
                        </a:spcAft>
                      </a:pPr>
                      <a:r>
                        <a:rPr lang="en-US" sz="1400" dirty="0">
                          <a:effectLst/>
                        </a:rPr>
                        <a:t>Water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2</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12</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0.83</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017610970"/>
                  </a:ext>
                </a:extLst>
              </a:tr>
              <a:tr h="149860">
                <a:tc>
                  <a:txBody>
                    <a:bodyPr/>
                    <a:lstStyle/>
                    <a:p>
                      <a:pPr marL="0" marR="0" algn="r">
                        <a:lnSpc>
                          <a:spcPct val="115000"/>
                        </a:lnSpc>
                        <a:spcBef>
                          <a:spcPts val="0"/>
                        </a:spcBef>
                        <a:spcAft>
                          <a:spcPts val="0"/>
                        </a:spcAft>
                      </a:pPr>
                      <a:r>
                        <a:rPr lang="en-US" sz="1400" dirty="0">
                          <a:effectLst/>
                        </a:rPr>
                        <a:t>Forest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110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3</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5</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118</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0.93</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248594555"/>
                  </a:ext>
                </a:extLst>
              </a:tr>
              <a:tr h="158750">
                <a:tc>
                  <a:txBody>
                    <a:bodyPr/>
                    <a:lstStyle/>
                    <a:p>
                      <a:pPr marL="0" marR="0" algn="r">
                        <a:lnSpc>
                          <a:spcPct val="115000"/>
                        </a:lnSpc>
                        <a:spcBef>
                          <a:spcPts val="0"/>
                        </a:spcBef>
                        <a:spcAft>
                          <a:spcPts val="0"/>
                        </a:spcAft>
                      </a:pPr>
                      <a:r>
                        <a:rPr lang="en-US" sz="1400" dirty="0">
                          <a:effectLst/>
                        </a:rPr>
                        <a:t>Crops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3</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3</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85</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13</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104</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0.82</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450357268"/>
                  </a:ext>
                </a:extLst>
              </a:tr>
              <a:tr h="96520">
                <a:tc>
                  <a:txBody>
                    <a:bodyPr/>
                    <a:lstStyle/>
                    <a:p>
                      <a:pPr marL="0" marR="0" algn="r">
                        <a:lnSpc>
                          <a:spcPct val="115000"/>
                        </a:lnSpc>
                        <a:spcBef>
                          <a:spcPts val="0"/>
                        </a:spcBef>
                        <a:spcAft>
                          <a:spcPts val="0"/>
                        </a:spcAft>
                      </a:pPr>
                      <a:r>
                        <a:rPr lang="en-US" sz="1400" dirty="0">
                          <a:effectLst/>
                        </a:rPr>
                        <a:t>Hay/Grass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18</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3</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20</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101</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152</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0.66</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433769889"/>
                  </a:ext>
                </a:extLst>
              </a:tr>
              <a:tr h="158750">
                <a:tc>
                  <a:txBody>
                    <a:bodyPr/>
                    <a:lstStyle/>
                    <a:p>
                      <a:pPr marL="0" marR="0" algn="r">
                        <a:lnSpc>
                          <a:spcPct val="115000"/>
                        </a:lnSpc>
                        <a:spcBef>
                          <a:spcPts val="0"/>
                        </a:spcBef>
                        <a:spcAft>
                          <a:spcPts val="0"/>
                        </a:spcAft>
                      </a:pPr>
                      <a:r>
                        <a:rPr lang="en-US" sz="1400" dirty="0">
                          <a:effectLst/>
                        </a:rPr>
                        <a:t>Total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122</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17</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124</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111</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126</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500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589226655"/>
                  </a:ext>
                </a:extLst>
              </a:tr>
              <a:tr h="149860">
                <a:tc>
                  <a:txBody>
                    <a:bodyPr/>
                    <a:lstStyle/>
                    <a:p>
                      <a:pPr marL="0" marR="0" algn="r">
                        <a:lnSpc>
                          <a:spcPct val="115000"/>
                        </a:lnSpc>
                        <a:spcBef>
                          <a:spcPts val="0"/>
                        </a:spcBef>
                        <a:spcAft>
                          <a:spcPts val="0"/>
                        </a:spcAft>
                      </a:pPr>
                      <a:r>
                        <a:rPr lang="en-US" sz="1400" i="1" dirty="0">
                          <a:effectLst/>
                        </a:rPr>
                        <a:t>Producer Accuracy</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0.83</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0.59</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0.89</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0.77</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0.80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lnSpc>
                          <a:spcPct val="115000"/>
                        </a:lnSpc>
                        <a:spcBef>
                          <a:spcPts val="0"/>
                        </a:spcBef>
                        <a:spcAft>
                          <a:spcPts val="0"/>
                        </a:spcAft>
                      </a:pPr>
                      <a:r>
                        <a:rPr lang="en-US" sz="1100" b="1" dirty="0">
                          <a:solidFill>
                            <a:schemeClr val="tx1">
                              <a:lumMod val="75000"/>
                              <a:lumOff val="25000"/>
                            </a:schemeClr>
                          </a:solidFill>
                          <a:effectLst/>
                        </a:rPr>
                        <a:t>0.81</a:t>
                      </a:r>
                      <a:endParaRPr lang="en-US" sz="1100" b="1"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19743038"/>
                  </a:ext>
                </a:extLst>
              </a:tr>
              <a:tr h="158750">
                <a:tc>
                  <a:txBody>
                    <a:bodyPr/>
                    <a:lstStyle/>
                    <a:p>
                      <a:pPr marL="0" marR="0" algn="r">
                        <a:lnSpc>
                          <a:spcPct val="115000"/>
                        </a:lnSpc>
                        <a:spcBef>
                          <a:spcPts val="0"/>
                        </a:spcBef>
                        <a:spcAft>
                          <a:spcPts val="0"/>
                        </a:spcAft>
                      </a:pPr>
                      <a:r>
                        <a:rPr lang="en-US" sz="1400" i="1" dirty="0">
                          <a:effectLst/>
                        </a:rPr>
                        <a:t>Kappa</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0.76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53639583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80698843"/>
              </p:ext>
            </p:extLst>
          </p:nvPr>
        </p:nvGraphicFramePr>
        <p:xfrm>
          <a:off x="866792" y="3883148"/>
          <a:ext cx="10396233" cy="2073149"/>
        </p:xfrm>
        <a:graphic>
          <a:graphicData uri="http://schemas.openxmlformats.org/drawingml/2006/table">
            <a:tbl>
              <a:tblPr firstRow="1" firstCol="1" bandRow="1">
                <a:tableStyleId>{5C22544A-7EE6-4342-B048-85BDC9FD1C3A}</a:tableStyleId>
              </a:tblPr>
              <a:tblGrid>
                <a:gridCol w="1884174">
                  <a:extLst>
                    <a:ext uri="{9D8B030D-6E8A-4147-A177-3AD203B41FA5}">
                      <a16:colId xmlns:a16="http://schemas.microsoft.com/office/drawing/2014/main" val="1120536764"/>
                    </a:ext>
                  </a:extLst>
                </a:gridCol>
                <a:gridCol w="967912">
                  <a:extLst>
                    <a:ext uri="{9D8B030D-6E8A-4147-A177-3AD203B41FA5}">
                      <a16:colId xmlns:a16="http://schemas.microsoft.com/office/drawing/2014/main" val="3759595133"/>
                    </a:ext>
                  </a:extLst>
                </a:gridCol>
                <a:gridCol w="1098016">
                  <a:extLst>
                    <a:ext uri="{9D8B030D-6E8A-4147-A177-3AD203B41FA5}">
                      <a16:colId xmlns:a16="http://schemas.microsoft.com/office/drawing/2014/main" val="937518134"/>
                    </a:ext>
                  </a:extLst>
                </a:gridCol>
                <a:gridCol w="1011631">
                  <a:extLst>
                    <a:ext uri="{9D8B030D-6E8A-4147-A177-3AD203B41FA5}">
                      <a16:colId xmlns:a16="http://schemas.microsoft.com/office/drawing/2014/main" val="795383670"/>
                    </a:ext>
                  </a:extLst>
                </a:gridCol>
                <a:gridCol w="1124035">
                  <a:extLst>
                    <a:ext uri="{9D8B030D-6E8A-4147-A177-3AD203B41FA5}">
                      <a16:colId xmlns:a16="http://schemas.microsoft.com/office/drawing/2014/main" val="3372194184"/>
                    </a:ext>
                  </a:extLst>
                </a:gridCol>
                <a:gridCol w="1138873">
                  <a:extLst>
                    <a:ext uri="{9D8B030D-6E8A-4147-A177-3AD203B41FA5}">
                      <a16:colId xmlns:a16="http://schemas.microsoft.com/office/drawing/2014/main" val="683144283"/>
                    </a:ext>
                  </a:extLst>
                </a:gridCol>
                <a:gridCol w="589597">
                  <a:extLst>
                    <a:ext uri="{9D8B030D-6E8A-4147-A177-3AD203B41FA5}">
                      <a16:colId xmlns:a16="http://schemas.microsoft.com/office/drawing/2014/main" val="1435986176"/>
                    </a:ext>
                  </a:extLst>
                </a:gridCol>
                <a:gridCol w="1457960">
                  <a:extLst>
                    <a:ext uri="{9D8B030D-6E8A-4147-A177-3AD203B41FA5}">
                      <a16:colId xmlns:a16="http://schemas.microsoft.com/office/drawing/2014/main" val="1435584256"/>
                    </a:ext>
                  </a:extLst>
                </a:gridCol>
                <a:gridCol w="1124035">
                  <a:extLst>
                    <a:ext uri="{9D8B030D-6E8A-4147-A177-3AD203B41FA5}">
                      <a16:colId xmlns:a16="http://schemas.microsoft.com/office/drawing/2014/main" val="2652465621"/>
                    </a:ext>
                  </a:extLst>
                </a:gridCol>
              </a:tblGrid>
              <a:tr h="280035">
                <a:tc>
                  <a:txBody>
                    <a:bodyPr/>
                    <a:lstStyle/>
                    <a:p>
                      <a:pPr marL="0" marR="0" algn="ctr">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Urban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Water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Forest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Crops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Hay/ Grass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dirty="0">
                          <a:effectLst/>
                        </a:rPr>
                        <a:t>Total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i="1" dirty="0">
                          <a:effectLst/>
                        </a:rPr>
                        <a:t>User Accuracy</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ctr">
                        <a:lnSpc>
                          <a:spcPct val="115000"/>
                        </a:lnSpc>
                        <a:spcBef>
                          <a:spcPts val="0"/>
                        </a:spcBef>
                        <a:spcAft>
                          <a:spcPts val="0"/>
                        </a:spcAft>
                      </a:pPr>
                      <a:r>
                        <a:rPr lang="en-US" sz="1400" i="1" dirty="0">
                          <a:effectLst/>
                        </a:rPr>
                        <a:t>Kappa</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extLst>
                  <a:ext uri="{0D108BD9-81ED-4DB2-BD59-A6C34878D82A}">
                    <a16:rowId xmlns:a16="http://schemas.microsoft.com/office/drawing/2014/main" val="4093596432"/>
                  </a:ext>
                </a:extLst>
              </a:tr>
              <a:tr h="143510">
                <a:tc>
                  <a:txBody>
                    <a:bodyPr/>
                    <a:lstStyle/>
                    <a:p>
                      <a:pPr marL="0" marR="0" algn="r">
                        <a:lnSpc>
                          <a:spcPct val="115000"/>
                        </a:lnSpc>
                        <a:spcBef>
                          <a:spcPts val="0"/>
                        </a:spcBef>
                        <a:spcAft>
                          <a:spcPts val="0"/>
                        </a:spcAft>
                      </a:pPr>
                      <a:r>
                        <a:rPr lang="en-US" sz="1400" dirty="0">
                          <a:effectLst/>
                        </a:rPr>
                        <a:t>Urban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116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4</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121</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0.96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715766368"/>
                  </a:ext>
                </a:extLst>
              </a:tr>
              <a:tr h="143510">
                <a:tc>
                  <a:txBody>
                    <a:bodyPr/>
                    <a:lstStyle/>
                    <a:p>
                      <a:pPr marL="0" marR="0" algn="r">
                        <a:lnSpc>
                          <a:spcPct val="115000"/>
                        </a:lnSpc>
                        <a:spcBef>
                          <a:spcPts val="0"/>
                        </a:spcBef>
                        <a:spcAft>
                          <a:spcPts val="0"/>
                        </a:spcAft>
                      </a:pPr>
                      <a:r>
                        <a:rPr lang="en-US" sz="1400" dirty="0">
                          <a:effectLst/>
                        </a:rPr>
                        <a:t>Water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1.00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79512751"/>
                  </a:ext>
                </a:extLst>
              </a:tr>
              <a:tr h="135890">
                <a:tc>
                  <a:txBody>
                    <a:bodyPr/>
                    <a:lstStyle/>
                    <a:p>
                      <a:pPr marL="0" marR="0" algn="r">
                        <a:lnSpc>
                          <a:spcPct val="115000"/>
                        </a:lnSpc>
                        <a:spcBef>
                          <a:spcPts val="0"/>
                        </a:spcBef>
                        <a:spcAft>
                          <a:spcPts val="0"/>
                        </a:spcAft>
                      </a:pPr>
                      <a:r>
                        <a:rPr lang="en-US" sz="1400" dirty="0">
                          <a:effectLst/>
                        </a:rPr>
                        <a:t>Forest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13</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126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4</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165</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0.76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711950015"/>
                  </a:ext>
                </a:extLst>
              </a:tr>
              <a:tr h="143510">
                <a:tc>
                  <a:txBody>
                    <a:bodyPr/>
                    <a:lstStyle/>
                    <a:p>
                      <a:pPr marL="0" marR="0" algn="r">
                        <a:lnSpc>
                          <a:spcPct val="115000"/>
                        </a:lnSpc>
                        <a:spcBef>
                          <a:spcPts val="0"/>
                        </a:spcBef>
                        <a:spcAft>
                          <a:spcPts val="0"/>
                        </a:spcAft>
                      </a:pPr>
                      <a:r>
                        <a:rPr lang="en-US" sz="1400" dirty="0">
                          <a:effectLst/>
                        </a:rPr>
                        <a:t>Crops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6</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63</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80</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0.79</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701108957"/>
                  </a:ext>
                </a:extLst>
              </a:tr>
              <a:tr h="122555">
                <a:tc>
                  <a:txBody>
                    <a:bodyPr/>
                    <a:lstStyle/>
                    <a:p>
                      <a:pPr marL="0" marR="0" algn="r">
                        <a:lnSpc>
                          <a:spcPct val="115000"/>
                        </a:lnSpc>
                        <a:spcBef>
                          <a:spcPts val="0"/>
                        </a:spcBef>
                        <a:spcAft>
                          <a:spcPts val="0"/>
                        </a:spcAft>
                      </a:pPr>
                      <a:r>
                        <a:rPr lang="en-US" sz="1400" dirty="0">
                          <a:effectLst/>
                        </a:rPr>
                        <a:t>Hay/Grass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7</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11</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108</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126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0.86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168862533"/>
                  </a:ext>
                </a:extLst>
              </a:tr>
              <a:tr h="143510">
                <a:tc>
                  <a:txBody>
                    <a:bodyPr/>
                    <a:lstStyle/>
                    <a:p>
                      <a:pPr marL="0" marR="0" algn="r">
                        <a:lnSpc>
                          <a:spcPct val="115000"/>
                        </a:lnSpc>
                        <a:spcBef>
                          <a:spcPts val="0"/>
                        </a:spcBef>
                        <a:spcAft>
                          <a:spcPts val="0"/>
                        </a:spcAft>
                      </a:pPr>
                      <a:r>
                        <a:rPr lang="en-US" sz="1400" dirty="0">
                          <a:effectLst/>
                        </a:rPr>
                        <a:t>Total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142</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16</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127</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91</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126</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502</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824003999"/>
                  </a:ext>
                </a:extLst>
              </a:tr>
              <a:tr h="154305">
                <a:tc>
                  <a:txBody>
                    <a:bodyPr/>
                    <a:lstStyle/>
                    <a:p>
                      <a:pPr marL="0" marR="0" algn="r">
                        <a:lnSpc>
                          <a:spcPct val="115000"/>
                        </a:lnSpc>
                        <a:spcBef>
                          <a:spcPts val="0"/>
                        </a:spcBef>
                        <a:spcAft>
                          <a:spcPts val="0"/>
                        </a:spcAft>
                      </a:pPr>
                      <a:r>
                        <a:rPr lang="en-US" sz="1400" i="1" dirty="0">
                          <a:effectLst/>
                        </a:rPr>
                        <a:t>Producer Accuracy</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0.82</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0.63</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0.99</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0.69</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0.86</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ctr">
                        <a:lnSpc>
                          <a:spcPct val="115000"/>
                        </a:lnSpc>
                        <a:spcBef>
                          <a:spcPts val="0"/>
                        </a:spcBef>
                        <a:spcAft>
                          <a:spcPts val="0"/>
                        </a:spcAft>
                      </a:pPr>
                      <a:r>
                        <a:rPr lang="en-US" sz="1100" b="1" dirty="0">
                          <a:solidFill>
                            <a:schemeClr val="tx1">
                              <a:lumMod val="75000"/>
                              <a:lumOff val="25000"/>
                            </a:schemeClr>
                          </a:solidFill>
                          <a:effectLst/>
                        </a:rPr>
                        <a:t>0.84</a:t>
                      </a:r>
                      <a:endParaRPr lang="en-US" sz="1100" b="1"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300274383"/>
                  </a:ext>
                </a:extLst>
              </a:tr>
              <a:tr h="143510">
                <a:tc>
                  <a:txBody>
                    <a:bodyPr/>
                    <a:lstStyle/>
                    <a:p>
                      <a:pPr marL="0" marR="0" algn="r">
                        <a:lnSpc>
                          <a:spcPct val="115000"/>
                        </a:lnSpc>
                        <a:spcBef>
                          <a:spcPts val="0"/>
                        </a:spcBef>
                        <a:spcAft>
                          <a:spcPts val="0"/>
                        </a:spcAft>
                      </a:pPr>
                      <a:r>
                        <a:rPr lang="en-US" sz="1400" i="1" dirty="0">
                          <a:effectLst/>
                        </a:rPr>
                        <a:t>Kappa</a:t>
                      </a:r>
                      <a:endParaRPr lang="en-US" sz="1400" i="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379CC3"/>
                    </a:solidFill>
                  </a:tcPr>
                </a:tc>
                <a:tc>
                  <a:txBody>
                    <a:bodyPr/>
                    <a:lstStyle/>
                    <a:p>
                      <a:pPr marL="0" marR="0">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a:solidFill>
                            <a:schemeClr val="tx1">
                              <a:lumMod val="75000"/>
                              <a:lumOff val="25000"/>
                            </a:schemeClr>
                          </a:solidFill>
                          <a:effectLst/>
                        </a:rPr>
                        <a:t> </a:t>
                      </a:r>
                      <a:endParaRPr lang="en-US" sz="11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 </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tc>
                  <a:txBody>
                    <a:bodyPr/>
                    <a:lstStyle/>
                    <a:p>
                      <a:pPr marL="0" marR="0" algn="r">
                        <a:lnSpc>
                          <a:spcPct val="115000"/>
                        </a:lnSpc>
                        <a:spcBef>
                          <a:spcPts val="0"/>
                        </a:spcBef>
                        <a:spcAft>
                          <a:spcPts val="0"/>
                        </a:spcAft>
                      </a:pPr>
                      <a:r>
                        <a:rPr lang="en-US" sz="1100" dirty="0">
                          <a:solidFill>
                            <a:schemeClr val="tx1">
                              <a:lumMod val="75000"/>
                              <a:lumOff val="25000"/>
                            </a:schemeClr>
                          </a:solidFill>
                          <a:effectLst/>
                        </a:rPr>
                        <a:t>0.79</a:t>
                      </a:r>
                      <a:endParaRPr lang="en-US" sz="11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852390298"/>
                  </a:ext>
                </a:extLst>
              </a:tr>
            </a:tbl>
          </a:graphicData>
        </a:graphic>
      </p:graphicFrame>
      <p:sp>
        <p:nvSpPr>
          <p:cNvPr id="7" name="Rectangle 6"/>
          <p:cNvSpPr/>
          <p:nvPr/>
        </p:nvSpPr>
        <p:spPr>
          <a:xfrm>
            <a:off x="795727" y="3569303"/>
            <a:ext cx="10344615" cy="369332"/>
          </a:xfrm>
          <a:prstGeom prst="rect">
            <a:avLst/>
          </a:prstGeom>
        </p:spPr>
        <p:txBody>
          <a:bodyPr wrap="square">
            <a:spAutoFit/>
          </a:bodyPr>
          <a:lstStyle/>
          <a:p>
            <a:r>
              <a:rPr lang="en-US" dirty="0">
                <a:solidFill>
                  <a:schemeClr val="tx1">
                    <a:lumMod val="75000"/>
                    <a:lumOff val="25000"/>
                  </a:schemeClr>
                </a:solidFill>
                <a:latin typeface="+mj-lt"/>
                <a:ea typeface="Gungsuh"/>
                <a:cs typeface="Gungsuh"/>
              </a:rPr>
              <a:t>Confusion matrix of classified </a:t>
            </a:r>
            <a:r>
              <a:rPr lang="en-US" b="1" dirty="0">
                <a:solidFill>
                  <a:schemeClr val="tx1">
                    <a:lumMod val="75000"/>
                    <a:lumOff val="25000"/>
                  </a:schemeClr>
                </a:solidFill>
                <a:latin typeface="+mj-lt"/>
                <a:ea typeface="Gungsuh"/>
                <a:cs typeface="Gungsuh"/>
              </a:rPr>
              <a:t>August 2001 </a:t>
            </a:r>
            <a:r>
              <a:rPr lang="en-US" dirty="0">
                <a:solidFill>
                  <a:schemeClr val="tx1">
                    <a:lumMod val="75000"/>
                    <a:lumOff val="25000"/>
                  </a:schemeClr>
                </a:solidFill>
                <a:latin typeface="+mj-lt"/>
                <a:ea typeface="Gungsuh"/>
                <a:cs typeface="Gungsuh"/>
              </a:rPr>
              <a:t>Landsat image</a:t>
            </a:r>
            <a:endParaRPr lang="en-US" dirty="0">
              <a:solidFill>
                <a:schemeClr val="tx1">
                  <a:lumMod val="75000"/>
                  <a:lumOff val="25000"/>
                </a:schemeClr>
              </a:solidFill>
              <a:latin typeface="+mj-lt"/>
            </a:endParaRPr>
          </a:p>
        </p:txBody>
      </p:sp>
      <p:sp>
        <p:nvSpPr>
          <p:cNvPr id="9" name="Rectangle 8"/>
          <p:cNvSpPr/>
          <p:nvPr/>
        </p:nvSpPr>
        <p:spPr>
          <a:xfrm>
            <a:off x="795726" y="925971"/>
            <a:ext cx="10344615" cy="369332"/>
          </a:xfrm>
          <a:prstGeom prst="rect">
            <a:avLst/>
          </a:prstGeom>
        </p:spPr>
        <p:txBody>
          <a:bodyPr wrap="square">
            <a:spAutoFit/>
          </a:bodyPr>
          <a:lstStyle/>
          <a:p>
            <a:r>
              <a:rPr lang="en-US" dirty="0">
                <a:solidFill>
                  <a:schemeClr val="tx1">
                    <a:lumMod val="75000"/>
                    <a:lumOff val="25000"/>
                  </a:schemeClr>
                </a:solidFill>
                <a:latin typeface="+mj-lt"/>
                <a:ea typeface="Gungsuh"/>
                <a:cs typeface="Gungsuh"/>
              </a:rPr>
              <a:t>Confusion matrix of classified </a:t>
            </a:r>
            <a:r>
              <a:rPr lang="en-US" b="1" dirty="0">
                <a:solidFill>
                  <a:schemeClr val="tx1">
                    <a:lumMod val="75000"/>
                    <a:lumOff val="25000"/>
                  </a:schemeClr>
                </a:solidFill>
                <a:latin typeface="+mj-lt"/>
                <a:ea typeface="Gungsuh"/>
                <a:cs typeface="Gungsuh"/>
              </a:rPr>
              <a:t>July 1996 </a:t>
            </a:r>
            <a:r>
              <a:rPr lang="en-US" dirty="0">
                <a:solidFill>
                  <a:schemeClr val="tx1">
                    <a:lumMod val="75000"/>
                    <a:lumOff val="25000"/>
                  </a:schemeClr>
                </a:solidFill>
                <a:latin typeface="+mj-lt"/>
                <a:ea typeface="Gungsuh"/>
                <a:cs typeface="Gungsuh"/>
              </a:rPr>
              <a:t>Landsat image</a:t>
            </a: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2493076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Background</a:t>
            </a:r>
          </a:p>
        </p:txBody>
      </p:sp>
      <p:sp>
        <p:nvSpPr>
          <p:cNvPr id="6" name="Content Placeholder 13"/>
          <p:cNvSpPr>
            <a:spLocks noGrp="1"/>
          </p:cNvSpPr>
          <p:nvPr>
            <p:ph sz="quarter" idx="10"/>
          </p:nvPr>
        </p:nvSpPr>
        <p:spPr>
          <a:xfrm>
            <a:off x="419099" y="1327150"/>
            <a:ext cx="5162551" cy="4806950"/>
          </a:xfrm>
        </p:spPr>
        <p:txBody>
          <a:bodyPr>
            <a:normAutofit lnSpcReduction="10000"/>
          </a:bodyPr>
          <a:lstStyle/>
          <a:p>
            <a:pPr>
              <a:buClr>
                <a:srgbClr val="379CC3"/>
              </a:buClr>
              <a:buFont typeface="Webdings" panose="05030102010509060703" pitchFamily="18" charset="2"/>
              <a:buChar char=""/>
            </a:pPr>
            <a:r>
              <a:rPr lang="en-US" sz="2400" b="1" dirty="0">
                <a:solidFill>
                  <a:srgbClr val="379CC3"/>
                </a:solidFill>
              </a:rPr>
              <a:t>The Patuxent River Watershed</a:t>
            </a:r>
            <a:br>
              <a:rPr lang="en-US" sz="2400" dirty="0">
                <a:solidFill>
                  <a:schemeClr val="tx1">
                    <a:lumMod val="75000"/>
                    <a:lumOff val="25000"/>
                  </a:schemeClr>
                </a:solidFill>
              </a:rPr>
            </a:br>
            <a:r>
              <a:rPr lang="en-US" sz="2400" dirty="0">
                <a:solidFill>
                  <a:schemeClr val="tx1">
                    <a:lumMod val="75000"/>
                    <a:lumOff val="25000"/>
                  </a:schemeClr>
                </a:solidFill>
              </a:rPr>
              <a:t>is one of six major river basins that drain into the </a:t>
            </a:r>
            <a:r>
              <a:rPr lang="en-US" sz="2400" b="1" dirty="0">
                <a:solidFill>
                  <a:schemeClr val="tx1">
                    <a:lumMod val="75000"/>
                    <a:lumOff val="25000"/>
                  </a:schemeClr>
                </a:solidFill>
              </a:rPr>
              <a:t>Chesapeake Bay.</a:t>
            </a:r>
          </a:p>
          <a:p>
            <a:pPr>
              <a:buClr>
                <a:srgbClr val="379CC3"/>
              </a:buClr>
              <a:buFont typeface="Webdings" panose="05030102010509060703" pitchFamily="18" charset="2"/>
              <a:buChar char=""/>
            </a:pPr>
            <a:endParaRPr lang="en-US" sz="2400" b="1" dirty="0">
              <a:solidFill>
                <a:schemeClr val="tx1">
                  <a:lumMod val="75000"/>
                  <a:lumOff val="25000"/>
                </a:schemeClr>
              </a:solidFill>
            </a:endParaRPr>
          </a:p>
          <a:p>
            <a:pPr>
              <a:buClr>
                <a:srgbClr val="379CC3"/>
              </a:buClr>
              <a:buFont typeface="Webdings" panose="05030102010509060703" pitchFamily="18" charset="2"/>
              <a:buChar char=""/>
            </a:pPr>
            <a:r>
              <a:rPr lang="en-US" sz="2400" b="1" dirty="0">
                <a:solidFill>
                  <a:srgbClr val="379CC3"/>
                </a:solidFill>
              </a:rPr>
              <a:t>Spanning 1,400 square miles, </a:t>
            </a:r>
            <a:r>
              <a:rPr lang="en-US" sz="2400" dirty="0">
                <a:solidFill>
                  <a:schemeClr val="tx1">
                    <a:lumMod val="75000"/>
                    <a:lumOff val="25000"/>
                  </a:schemeClr>
                </a:solidFill>
              </a:rPr>
              <a:t>the watershed falls within the boundaries of seven counties in </a:t>
            </a:r>
            <a:r>
              <a:rPr lang="en-US" sz="2400" b="1" dirty="0">
                <a:solidFill>
                  <a:schemeClr val="tx1">
                    <a:lumMod val="75000"/>
                    <a:lumOff val="25000"/>
                  </a:schemeClr>
                </a:solidFill>
              </a:rPr>
              <a:t>Maryland.</a:t>
            </a:r>
          </a:p>
          <a:p>
            <a:pPr>
              <a:buClr>
                <a:srgbClr val="379CC3"/>
              </a:buClr>
              <a:buFont typeface="Webdings" panose="05030102010509060703" pitchFamily="18" charset="2"/>
              <a:buChar char=""/>
            </a:pPr>
            <a:endParaRPr lang="en-US" sz="2400" b="1" dirty="0">
              <a:solidFill>
                <a:schemeClr val="tx1">
                  <a:lumMod val="75000"/>
                  <a:lumOff val="25000"/>
                </a:schemeClr>
              </a:solidFill>
            </a:endParaRPr>
          </a:p>
          <a:p>
            <a:pPr>
              <a:buClr>
                <a:srgbClr val="379CC3"/>
              </a:buClr>
              <a:buFont typeface="Webdings" panose="05030102010509060703" pitchFamily="18" charset="2"/>
              <a:buChar char=""/>
            </a:pPr>
            <a:r>
              <a:rPr lang="en-US" sz="2400" b="1" dirty="0">
                <a:solidFill>
                  <a:srgbClr val="379CC3"/>
                </a:solidFill>
              </a:rPr>
              <a:t>Reservoirs in the Upper Portion</a:t>
            </a:r>
            <a:br>
              <a:rPr lang="en-US" sz="2400" dirty="0">
                <a:solidFill>
                  <a:schemeClr val="tx1">
                    <a:lumMod val="75000"/>
                    <a:lumOff val="25000"/>
                  </a:schemeClr>
                </a:solidFill>
              </a:rPr>
            </a:br>
            <a:r>
              <a:rPr lang="en-US" sz="2400" dirty="0">
                <a:solidFill>
                  <a:schemeClr val="tx1">
                    <a:lumMod val="75000"/>
                    <a:lumOff val="25000"/>
                  </a:schemeClr>
                </a:solidFill>
              </a:rPr>
              <a:t>supply drinking water to about </a:t>
            </a:r>
            <a:r>
              <a:rPr lang="en-US" sz="2400" b="1" dirty="0">
                <a:solidFill>
                  <a:schemeClr val="tx1">
                    <a:lumMod val="75000"/>
                    <a:lumOff val="25000"/>
                  </a:schemeClr>
                </a:solidFill>
              </a:rPr>
              <a:t>650,000</a:t>
            </a:r>
            <a:r>
              <a:rPr lang="en-US" sz="2400" dirty="0">
                <a:solidFill>
                  <a:schemeClr val="tx1">
                    <a:lumMod val="75000"/>
                    <a:lumOff val="25000"/>
                  </a:schemeClr>
                </a:solidFill>
              </a:rPr>
              <a:t> residents in the greater D.C. area.</a:t>
            </a: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a:p>
            <a:pPr>
              <a:buClr>
                <a:srgbClr val="379CC3"/>
              </a:buClr>
              <a:buFont typeface="Webdings" panose="05030102010509060703" pitchFamily="18" charset="2"/>
              <a:buChar char=""/>
            </a:pPr>
            <a:endParaRPr lang="en-US" sz="2400" dirty="0">
              <a:solidFill>
                <a:schemeClr val="tx1">
                  <a:lumMod val="75000"/>
                  <a:lumOff val="25000"/>
                </a:schemeClr>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070"/>
          <a:stretch/>
        </p:blipFill>
        <p:spPr>
          <a:xfrm>
            <a:off x="5819775" y="1163680"/>
            <a:ext cx="5905498" cy="5037095"/>
          </a:xfrm>
          <a:prstGeom prst="rect">
            <a:avLst/>
          </a:prstGeom>
        </p:spPr>
      </p:pic>
      <p:sp>
        <p:nvSpPr>
          <p:cNvPr id="2" name="TextBox 1"/>
          <p:cNvSpPr txBox="1"/>
          <p:nvPr/>
        </p:nvSpPr>
        <p:spPr>
          <a:xfrm>
            <a:off x="5819775" y="5922236"/>
            <a:ext cx="2025264" cy="276999"/>
          </a:xfrm>
          <a:prstGeom prst="rect">
            <a:avLst/>
          </a:prstGeom>
          <a:noFill/>
        </p:spPr>
        <p:txBody>
          <a:bodyPr wrap="square" rtlCol="0">
            <a:spAutoFit/>
          </a:bodyPr>
          <a:lstStyle/>
          <a:p>
            <a:r>
              <a:rPr lang="en-US" sz="1200" dirty="0">
                <a:solidFill>
                  <a:schemeClr val="bg1">
                    <a:lumMod val="85000"/>
                  </a:schemeClr>
                </a:solidFill>
              </a:rPr>
              <a:t>Image Credit: Connellm</a:t>
            </a:r>
          </a:p>
        </p:txBody>
      </p:sp>
    </p:spTree>
    <p:extLst>
      <p:ext uri="{BB962C8B-B14F-4D97-AF65-F5344CB8AC3E}">
        <p14:creationId xmlns:p14="http://schemas.microsoft.com/office/powerpoint/2010/main" val="626366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fontScale="90000"/>
          </a:bodyPr>
          <a:lstStyle/>
          <a:p>
            <a:r>
              <a:rPr lang="en-US" dirty="0"/>
              <a:t>Study Area</a:t>
            </a:r>
          </a:p>
        </p:txBody>
      </p:sp>
      <p:grpSp>
        <p:nvGrpSpPr>
          <p:cNvPr id="3" name="Group 2"/>
          <p:cNvGrpSpPr/>
          <p:nvPr/>
        </p:nvGrpSpPr>
        <p:grpSpPr>
          <a:xfrm>
            <a:off x="1472191" y="1066800"/>
            <a:ext cx="9247619" cy="5171429"/>
            <a:chOff x="1268228" y="1066800"/>
            <a:chExt cx="9247619" cy="5171429"/>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28" y="1066800"/>
              <a:ext cx="9247619" cy="5171429"/>
            </a:xfrm>
            <a:prstGeom prst="rect">
              <a:avLst/>
            </a:prstGeom>
          </p:spPr>
        </p:pic>
        <p:sp>
          <p:nvSpPr>
            <p:cNvPr id="33" name="TextBox 32"/>
            <p:cNvSpPr txBox="1"/>
            <p:nvPr/>
          </p:nvSpPr>
          <p:spPr>
            <a:xfrm>
              <a:off x="1804498" y="5562013"/>
              <a:ext cx="1978094" cy="276999"/>
            </a:xfrm>
            <a:prstGeom prst="rect">
              <a:avLst/>
            </a:prstGeom>
            <a:noFill/>
          </p:spPr>
          <p:txBody>
            <a:bodyPr wrap="square" rtlCol="0">
              <a:spAutoFit/>
            </a:bodyPr>
            <a:lstStyle/>
            <a:p>
              <a:r>
                <a:rPr lang="en-US" sz="1200" dirty="0">
                  <a:solidFill>
                    <a:schemeClr val="tx1">
                      <a:lumMod val="75000"/>
                      <a:lumOff val="25000"/>
                    </a:schemeClr>
                  </a:solidFill>
                </a:rPr>
                <a:t>Patuxent Watershed</a:t>
              </a:r>
            </a:p>
          </p:txBody>
        </p:sp>
        <p:sp>
          <p:nvSpPr>
            <p:cNvPr id="34" name="Rectangle 33"/>
            <p:cNvSpPr/>
            <p:nvPr/>
          </p:nvSpPr>
          <p:spPr>
            <a:xfrm>
              <a:off x="1804692" y="5838978"/>
              <a:ext cx="1683474" cy="276999"/>
            </a:xfrm>
            <a:prstGeom prst="rect">
              <a:avLst/>
            </a:prstGeom>
          </p:spPr>
          <p:txBody>
            <a:bodyPr wrap="none">
              <a:spAutoFit/>
            </a:bodyPr>
            <a:lstStyle/>
            <a:p>
              <a:r>
                <a:rPr lang="en-US" sz="1200" dirty="0">
                  <a:solidFill>
                    <a:schemeClr val="tx1">
                      <a:lumMod val="75000"/>
                      <a:lumOff val="25000"/>
                    </a:schemeClr>
                  </a:solidFill>
                </a:rPr>
                <a:t>Study Area (132 mi</a:t>
              </a:r>
              <a:r>
                <a:rPr lang="en-US" sz="1200" b="1" dirty="0">
                  <a:solidFill>
                    <a:schemeClr val="tx1">
                      <a:lumMod val="75000"/>
                      <a:lumOff val="25000"/>
                    </a:schemeClr>
                  </a:solidFill>
                </a:rPr>
                <a:t>²</a:t>
              </a:r>
              <a:r>
                <a:rPr lang="en-US" sz="1200" dirty="0">
                  <a:solidFill>
                    <a:schemeClr val="tx1">
                      <a:lumMod val="75000"/>
                      <a:lumOff val="25000"/>
                    </a:schemeClr>
                  </a:solidFill>
                </a:rPr>
                <a:t>)</a:t>
              </a:r>
            </a:p>
          </p:txBody>
        </p:sp>
        <p:sp>
          <p:nvSpPr>
            <p:cNvPr id="43" name="TextBox 42"/>
            <p:cNvSpPr txBox="1"/>
            <p:nvPr/>
          </p:nvSpPr>
          <p:spPr>
            <a:xfrm>
              <a:off x="2583179" y="2342563"/>
              <a:ext cx="630282" cy="246221"/>
            </a:xfrm>
            <a:prstGeom prst="rect">
              <a:avLst/>
            </a:prstGeom>
            <a:noFill/>
          </p:spPr>
          <p:txBody>
            <a:bodyPr wrap="square" rtlCol="0">
              <a:spAutoFit/>
            </a:bodyPr>
            <a:lstStyle/>
            <a:p>
              <a:r>
                <a:rPr lang="en-US" sz="1000" dirty="0">
                  <a:solidFill>
                    <a:schemeClr val="tx1">
                      <a:lumMod val="75000"/>
                      <a:lumOff val="25000"/>
                    </a:schemeClr>
                  </a:solidFill>
                </a:rPr>
                <a:t>5 miles</a:t>
              </a:r>
            </a:p>
          </p:txBody>
        </p:sp>
        <p:sp>
          <p:nvSpPr>
            <p:cNvPr id="2" name="TextBox 1"/>
            <p:cNvSpPr txBox="1"/>
            <p:nvPr/>
          </p:nvSpPr>
          <p:spPr>
            <a:xfrm>
              <a:off x="3988836" y="3402079"/>
              <a:ext cx="931490" cy="430887"/>
            </a:xfrm>
            <a:prstGeom prst="rect">
              <a:avLst/>
            </a:prstGeom>
            <a:noFill/>
          </p:spPr>
          <p:txBody>
            <a:bodyPr wrap="square" rtlCol="0">
              <a:spAutoFit/>
            </a:bodyPr>
            <a:lstStyle/>
            <a:p>
              <a:pPr algn="ctr"/>
              <a:r>
                <a:rPr lang="en-US" sz="1100" b="1" dirty="0">
                  <a:solidFill>
                    <a:schemeClr val="bg1"/>
                  </a:solidFill>
                </a:rPr>
                <a:t>Howard </a:t>
              </a:r>
              <a:br>
                <a:rPr lang="en-US" sz="1100" b="1" dirty="0">
                  <a:solidFill>
                    <a:schemeClr val="bg1"/>
                  </a:solidFill>
                </a:rPr>
              </a:br>
              <a:r>
                <a:rPr lang="en-US" sz="1100" b="1" dirty="0">
                  <a:solidFill>
                    <a:schemeClr val="bg1"/>
                  </a:solidFill>
                </a:rPr>
                <a:t>County</a:t>
              </a:r>
            </a:p>
          </p:txBody>
        </p:sp>
        <p:sp>
          <p:nvSpPr>
            <p:cNvPr id="8" name="TextBox 7"/>
            <p:cNvSpPr txBox="1"/>
            <p:nvPr/>
          </p:nvSpPr>
          <p:spPr>
            <a:xfrm>
              <a:off x="2221406" y="4312163"/>
              <a:ext cx="1144277" cy="430887"/>
            </a:xfrm>
            <a:prstGeom prst="rect">
              <a:avLst/>
            </a:prstGeom>
            <a:noFill/>
          </p:spPr>
          <p:txBody>
            <a:bodyPr wrap="square" rtlCol="0">
              <a:spAutoFit/>
            </a:bodyPr>
            <a:lstStyle/>
            <a:p>
              <a:pPr algn="ctr"/>
              <a:r>
                <a:rPr lang="en-US" sz="1100" b="1" dirty="0">
                  <a:solidFill>
                    <a:schemeClr val="bg1"/>
                  </a:solidFill>
                </a:rPr>
                <a:t>Montgomery </a:t>
              </a:r>
              <a:br>
                <a:rPr lang="en-US" sz="1100" b="1" dirty="0">
                  <a:solidFill>
                    <a:schemeClr val="bg1"/>
                  </a:solidFill>
                </a:rPr>
              </a:br>
              <a:r>
                <a:rPr lang="en-US" sz="1100" b="1" dirty="0">
                  <a:solidFill>
                    <a:schemeClr val="bg1"/>
                  </a:solidFill>
                </a:rPr>
                <a:t>County</a:t>
              </a:r>
            </a:p>
          </p:txBody>
        </p:sp>
        <p:sp>
          <p:nvSpPr>
            <p:cNvPr id="9" name="TextBox 8"/>
            <p:cNvSpPr txBox="1"/>
            <p:nvPr/>
          </p:nvSpPr>
          <p:spPr>
            <a:xfrm>
              <a:off x="3983171" y="5632579"/>
              <a:ext cx="2684329" cy="338554"/>
            </a:xfrm>
            <a:prstGeom prst="rect">
              <a:avLst/>
            </a:prstGeom>
            <a:noFill/>
          </p:spPr>
          <p:txBody>
            <a:bodyPr wrap="square" rtlCol="0">
              <a:spAutoFit/>
            </a:bodyPr>
            <a:lstStyle/>
            <a:p>
              <a:r>
                <a:rPr lang="en-US" sz="1600" dirty="0">
                  <a:solidFill>
                    <a:schemeClr val="tx1">
                      <a:lumMod val="75000"/>
                      <a:lumOff val="25000"/>
                    </a:schemeClr>
                  </a:solidFill>
                </a:rPr>
                <a:t>0    10   20         40 miles</a:t>
              </a:r>
            </a:p>
          </p:txBody>
        </p:sp>
      </p:grpSp>
      <p:sp>
        <p:nvSpPr>
          <p:cNvPr id="11" name="TextBox 10"/>
          <p:cNvSpPr txBox="1"/>
          <p:nvPr/>
        </p:nvSpPr>
        <p:spPr>
          <a:xfrm>
            <a:off x="4470056" y="4704950"/>
            <a:ext cx="560776" cy="261610"/>
          </a:xfrm>
          <a:prstGeom prst="rect">
            <a:avLst/>
          </a:prstGeom>
          <a:noFill/>
        </p:spPr>
        <p:txBody>
          <a:bodyPr wrap="square" rtlCol="0">
            <a:spAutoFit/>
          </a:bodyPr>
          <a:lstStyle/>
          <a:p>
            <a:pPr algn="ctr"/>
            <a:r>
              <a:rPr lang="en-US" sz="1100" b="1" dirty="0">
                <a:solidFill>
                  <a:schemeClr val="bg1"/>
                </a:solidFill>
              </a:rPr>
              <a:t>P.G.</a:t>
            </a:r>
          </a:p>
        </p:txBody>
      </p:sp>
    </p:spTree>
    <p:extLst>
      <p:ext uri="{BB962C8B-B14F-4D97-AF65-F5344CB8AC3E}">
        <p14:creationId xmlns:p14="http://schemas.microsoft.com/office/powerpoint/2010/main" val="1866601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fontScale="90000"/>
          </a:bodyPr>
          <a:lstStyle/>
          <a:p>
            <a:r>
              <a:rPr lang="en-US" dirty="0"/>
              <a:t>Project Partners</a:t>
            </a:r>
          </a:p>
        </p:txBody>
      </p:sp>
      <p:sp>
        <p:nvSpPr>
          <p:cNvPr id="14" name="Content Placeholder 13"/>
          <p:cNvSpPr>
            <a:spLocks noGrp="1"/>
          </p:cNvSpPr>
          <p:nvPr>
            <p:ph sz="quarter" idx="10"/>
          </p:nvPr>
        </p:nvSpPr>
        <p:spPr>
          <a:xfrm>
            <a:off x="4229100" y="1250949"/>
            <a:ext cx="7296150" cy="4302125"/>
          </a:xfrm>
        </p:spPr>
        <p:txBody>
          <a:bodyPr>
            <a:normAutofit lnSpcReduction="10000"/>
          </a:bodyPr>
          <a:lstStyle/>
          <a:p>
            <a:pPr marL="0" indent="0">
              <a:buNone/>
            </a:pPr>
            <a:r>
              <a:rPr lang="en-US" sz="2400" b="1" dirty="0">
                <a:solidFill>
                  <a:schemeClr val="tx1">
                    <a:lumMod val="75000"/>
                    <a:lumOff val="25000"/>
                  </a:schemeClr>
                </a:solidFill>
              </a:rPr>
              <a:t>Patuxent Reservoirs Watershed Protection Group (PRWPG) </a:t>
            </a:r>
          </a:p>
          <a:p>
            <a:pPr marL="0" indent="0">
              <a:buNone/>
            </a:pPr>
            <a:r>
              <a:rPr lang="en-US" sz="2000" b="1" dirty="0">
                <a:solidFill>
                  <a:schemeClr val="tx1">
                    <a:lumMod val="75000"/>
                    <a:lumOff val="25000"/>
                  </a:schemeClr>
                </a:solidFill>
              </a:rPr>
              <a:t>Technical Advisory Committee (TAC)</a:t>
            </a:r>
          </a:p>
          <a:p>
            <a:pPr>
              <a:buClr>
                <a:srgbClr val="379CC3"/>
              </a:buClr>
              <a:buFont typeface="Webdings" panose="05030102010509060703" pitchFamily="18" charset="2"/>
              <a:buChar char=""/>
            </a:pPr>
            <a:r>
              <a:rPr lang="en-US" sz="2000" b="1" dirty="0">
                <a:solidFill>
                  <a:srgbClr val="379CC3"/>
                </a:solidFill>
              </a:rPr>
              <a:t>Multi-jurisdictional</a:t>
            </a:r>
            <a:br>
              <a:rPr lang="en-US" sz="2000" dirty="0">
                <a:solidFill>
                  <a:schemeClr val="tx1">
                    <a:lumMod val="75000"/>
                    <a:lumOff val="25000"/>
                  </a:schemeClr>
                </a:solidFill>
              </a:rPr>
            </a:br>
            <a:r>
              <a:rPr lang="en-US" sz="2000" dirty="0">
                <a:solidFill>
                  <a:schemeClr val="tx1">
                    <a:lumMod val="75000"/>
                    <a:lumOff val="25000"/>
                  </a:schemeClr>
                </a:solidFill>
              </a:rPr>
              <a:t>body with representatives from the Washington Suburban Sanitary Commission and </a:t>
            </a:r>
            <a:r>
              <a:rPr lang="en-US" sz="2000" b="1" dirty="0">
                <a:solidFill>
                  <a:schemeClr val="tx1">
                    <a:lumMod val="75000"/>
                    <a:lumOff val="25000"/>
                  </a:schemeClr>
                </a:solidFill>
              </a:rPr>
              <a:t>Howard</a:t>
            </a:r>
            <a:r>
              <a:rPr lang="en-US" sz="2000" dirty="0">
                <a:solidFill>
                  <a:schemeClr val="tx1">
                    <a:lumMod val="75000"/>
                    <a:lumOff val="25000"/>
                  </a:schemeClr>
                </a:solidFill>
              </a:rPr>
              <a:t>, </a:t>
            </a:r>
            <a:r>
              <a:rPr lang="en-US" sz="2000" b="1" dirty="0">
                <a:solidFill>
                  <a:schemeClr val="tx1">
                    <a:lumMod val="75000"/>
                    <a:lumOff val="25000"/>
                  </a:schemeClr>
                </a:solidFill>
              </a:rPr>
              <a:t>Montgomery</a:t>
            </a:r>
            <a:r>
              <a:rPr lang="en-US" sz="2000" dirty="0">
                <a:solidFill>
                  <a:schemeClr val="tx1">
                    <a:lumMod val="75000"/>
                    <a:lumOff val="25000"/>
                  </a:schemeClr>
                </a:solidFill>
              </a:rPr>
              <a:t>, and </a:t>
            </a:r>
            <a:r>
              <a:rPr lang="en-US" sz="2000" b="1" dirty="0">
                <a:solidFill>
                  <a:schemeClr val="tx1">
                    <a:lumMod val="75000"/>
                    <a:lumOff val="25000"/>
                  </a:schemeClr>
                </a:solidFill>
              </a:rPr>
              <a:t>Prince George’s </a:t>
            </a:r>
            <a:r>
              <a:rPr lang="en-US" sz="2000" dirty="0">
                <a:solidFill>
                  <a:schemeClr val="tx1">
                    <a:lumMod val="75000"/>
                    <a:lumOff val="25000"/>
                  </a:schemeClr>
                </a:solidFill>
              </a:rPr>
              <a:t>Counties.</a:t>
            </a:r>
          </a:p>
          <a:p>
            <a:pPr>
              <a:buClr>
                <a:srgbClr val="379CC3"/>
              </a:buClr>
              <a:buFont typeface="Webdings" panose="05030102010509060703" pitchFamily="18" charset="2"/>
              <a:buChar char=""/>
            </a:pPr>
            <a:r>
              <a:rPr lang="en-US" sz="2000" b="1" dirty="0">
                <a:solidFill>
                  <a:srgbClr val="379CC3"/>
                </a:solidFill>
              </a:rPr>
              <a:t>Annual</a:t>
            </a:r>
            <a:br>
              <a:rPr lang="en-US" sz="2000" b="1" dirty="0">
                <a:solidFill>
                  <a:srgbClr val="379CC3"/>
                </a:solidFill>
              </a:rPr>
            </a:br>
            <a:r>
              <a:rPr lang="en-US" sz="2000" dirty="0">
                <a:solidFill>
                  <a:schemeClr val="tx1">
                    <a:lumMod val="75000"/>
                    <a:lumOff val="25000"/>
                  </a:schemeClr>
                </a:solidFill>
              </a:rPr>
              <a:t>assessments regarding the state of the watershed and high priority items for </a:t>
            </a:r>
            <a:r>
              <a:rPr lang="en-US" sz="2000" b="1" dirty="0">
                <a:solidFill>
                  <a:schemeClr val="tx1">
                    <a:lumMod val="75000"/>
                    <a:lumOff val="25000"/>
                  </a:schemeClr>
                </a:solidFill>
              </a:rPr>
              <a:t>safeguarding drinking water</a:t>
            </a:r>
            <a:r>
              <a:rPr lang="en-US" sz="2000" dirty="0">
                <a:solidFill>
                  <a:schemeClr val="tx1">
                    <a:lumMod val="75000"/>
                    <a:lumOff val="25000"/>
                  </a:schemeClr>
                </a:solidFill>
              </a:rPr>
              <a:t>.</a:t>
            </a:r>
          </a:p>
          <a:p>
            <a:pPr>
              <a:buClr>
                <a:srgbClr val="379CC3"/>
              </a:buClr>
              <a:buFont typeface="Webdings" panose="05030102010509060703" pitchFamily="18" charset="2"/>
              <a:buChar char=""/>
            </a:pPr>
            <a:r>
              <a:rPr lang="en-US" sz="2000" b="1" dirty="0">
                <a:solidFill>
                  <a:srgbClr val="379CC3"/>
                </a:solidFill>
              </a:rPr>
              <a:t>Action-oriented</a:t>
            </a:r>
            <a:br>
              <a:rPr lang="en-US" sz="2000" b="1" dirty="0">
                <a:solidFill>
                  <a:srgbClr val="379CC3"/>
                </a:solidFill>
              </a:rPr>
            </a:br>
            <a:r>
              <a:rPr lang="en-US" sz="2000" dirty="0">
                <a:solidFill>
                  <a:schemeClr val="tx1">
                    <a:lumMod val="75000"/>
                    <a:lumOff val="25000"/>
                  </a:schemeClr>
                </a:solidFill>
              </a:rPr>
              <a:t>approach to the </a:t>
            </a:r>
            <a:r>
              <a:rPr lang="en-US" sz="2000" b="1" dirty="0">
                <a:solidFill>
                  <a:schemeClr val="tx1">
                    <a:lumMod val="75000"/>
                    <a:lumOff val="25000"/>
                  </a:schemeClr>
                </a:solidFill>
              </a:rPr>
              <a:t>reduction of pollutant loads</a:t>
            </a:r>
            <a:r>
              <a:rPr lang="en-US" sz="2000" dirty="0">
                <a:solidFill>
                  <a:schemeClr val="tx1">
                    <a:lumMod val="75000"/>
                    <a:lumOff val="25000"/>
                  </a:schemeClr>
                </a:solidFill>
              </a:rPr>
              <a:t>, preservation of open spaces, sustaining biological integrity, and public outreach.</a:t>
            </a:r>
            <a:endParaRPr lang="en-US" sz="2000" b="1" dirty="0">
              <a:solidFill>
                <a:schemeClr val="tx1">
                  <a:lumMod val="75000"/>
                  <a:lumOff val="25000"/>
                </a:schemeClr>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7" y="1714957"/>
            <a:ext cx="3468925" cy="3505504"/>
          </a:xfrm>
          <a:prstGeom prst="rect">
            <a:avLst/>
          </a:prstGeom>
        </p:spPr>
      </p:pic>
    </p:spTree>
    <p:extLst>
      <p:ext uri="{BB962C8B-B14F-4D97-AF65-F5344CB8AC3E}">
        <p14:creationId xmlns:p14="http://schemas.microsoft.com/office/powerpoint/2010/main" val="3289073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fontScale="90000"/>
          </a:bodyPr>
          <a:lstStyle/>
          <a:p>
            <a:r>
              <a:rPr lang="en-US" dirty="0"/>
              <a:t>Objectives</a:t>
            </a:r>
          </a:p>
        </p:txBody>
      </p:sp>
      <p:sp>
        <p:nvSpPr>
          <p:cNvPr id="14" name="Content Placeholder 13"/>
          <p:cNvSpPr>
            <a:spLocks noGrp="1"/>
          </p:cNvSpPr>
          <p:nvPr>
            <p:ph sz="quarter" idx="10"/>
          </p:nvPr>
        </p:nvSpPr>
        <p:spPr>
          <a:xfrm>
            <a:off x="495300" y="1104900"/>
            <a:ext cx="11201400" cy="4985980"/>
          </a:xfrm>
        </p:spPr>
        <p:txBody>
          <a:bodyPr>
            <a:spAutoFit/>
          </a:bodyPr>
          <a:lstStyle/>
          <a:p>
            <a:pPr>
              <a:lnSpc>
                <a:spcPct val="100000"/>
              </a:lnSpc>
              <a:spcBef>
                <a:spcPts val="3600"/>
              </a:spcBef>
              <a:buClr>
                <a:srgbClr val="379CC3"/>
              </a:buClr>
              <a:buFont typeface="Webdings" panose="05030102010509060703" pitchFamily="18" charset="2"/>
              <a:buChar char=""/>
            </a:pPr>
            <a:r>
              <a:rPr lang="en-US" sz="2400" b="1" dirty="0">
                <a:solidFill>
                  <a:srgbClr val="379CC3"/>
                </a:solidFill>
              </a:rPr>
              <a:t>Incorporate</a:t>
            </a:r>
            <a:r>
              <a:rPr lang="en-US" sz="2400" dirty="0"/>
              <a:t> </a:t>
            </a:r>
            <a:r>
              <a:rPr lang="en-US" sz="2400" dirty="0">
                <a:solidFill>
                  <a:schemeClr val="tx1">
                    <a:lumMod val="75000"/>
                    <a:lumOff val="25000"/>
                  </a:schemeClr>
                </a:solidFill>
              </a:rPr>
              <a:t>NASA Earth observations into pre-established mapping procedures</a:t>
            </a:r>
            <a:endParaRPr lang="en-US" sz="2400" b="1" dirty="0">
              <a:solidFill>
                <a:schemeClr val="tx1">
                  <a:lumMod val="75000"/>
                  <a:lumOff val="25000"/>
                </a:schemeClr>
              </a:solidFill>
            </a:endParaRPr>
          </a:p>
          <a:p>
            <a:pPr>
              <a:lnSpc>
                <a:spcPct val="100000"/>
              </a:lnSpc>
              <a:spcBef>
                <a:spcPts val="3600"/>
              </a:spcBef>
              <a:buClr>
                <a:srgbClr val="379CC3"/>
              </a:buClr>
              <a:buFont typeface="Webdings" panose="05030102010509060703" pitchFamily="18" charset="2"/>
              <a:buChar char=""/>
            </a:pPr>
            <a:r>
              <a:rPr lang="en-US" sz="2400" b="1" dirty="0">
                <a:solidFill>
                  <a:srgbClr val="379CC3"/>
                </a:solidFill>
              </a:rPr>
              <a:t>Draw</a:t>
            </a:r>
            <a:r>
              <a:rPr lang="en-US" sz="2400" dirty="0"/>
              <a:t> </a:t>
            </a:r>
            <a:r>
              <a:rPr lang="en-US" sz="2400" dirty="0">
                <a:solidFill>
                  <a:schemeClr val="tx1">
                    <a:lumMod val="75000"/>
                    <a:lumOff val="25000"/>
                  </a:schemeClr>
                </a:solidFill>
              </a:rPr>
              <a:t>on strengths of land cover data provided by NOAA, USGS, &amp; USDA</a:t>
            </a:r>
            <a:endParaRPr lang="en-US" sz="2400" b="1" dirty="0">
              <a:solidFill>
                <a:srgbClr val="379CC3"/>
              </a:solidFill>
            </a:endParaRPr>
          </a:p>
          <a:p>
            <a:pPr>
              <a:lnSpc>
                <a:spcPct val="100000"/>
              </a:lnSpc>
              <a:spcBef>
                <a:spcPts val="3600"/>
              </a:spcBef>
              <a:buClr>
                <a:srgbClr val="379CC3"/>
              </a:buClr>
              <a:buFont typeface="Webdings" panose="05030102010509060703" pitchFamily="18" charset="2"/>
              <a:buChar char=""/>
            </a:pPr>
            <a:r>
              <a:rPr lang="en-US" sz="2400" b="1" dirty="0">
                <a:solidFill>
                  <a:srgbClr val="379CC3"/>
                </a:solidFill>
              </a:rPr>
              <a:t>Produce</a:t>
            </a:r>
            <a:r>
              <a:rPr lang="en-US" sz="2400" dirty="0"/>
              <a:t> </a:t>
            </a:r>
            <a:r>
              <a:rPr lang="en-US" sz="2400" dirty="0">
                <a:solidFill>
                  <a:schemeClr val="tx1">
                    <a:lumMod val="75000"/>
                    <a:lumOff val="25000"/>
                  </a:schemeClr>
                </a:solidFill>
              </a:rPr>
              <a:t>a time series of coherent, land cover maps</a:t>
            </a:r>
            <a:endParaRPr lang="en-US" sz="2400" b="1" dirty="0">
              <a:solidFill>
                <a:schemeClr val="tx1">
                  <a:lumMod val="75000"/>
                  <a:lumOff val="25000"/>
                </a:schemeClr>
              </a:solidFill>
            </a:endParaRPr>
          </a:p>
          <a:p>
            <a:pPr>
              <a:lnSpc>
                <a:spcPct val="100000"/>
              </a:lnSpc>
              <a:spcBef>
                <a:spcPts val="3600"/>
              </a:spcBef>
              <a:buClr>
                <a:srgbClr val="379CC3"/>
              </a:buClr>
              <a:buFont typeface="Webdings" panose="05030102010509060703" pitchFamily="18" charset="2"/>
              <a:buChar char=""/>
            </a:pPr>
            <a:r>
              <a:rPr lang="en-US" sz="2400" b="1" dirty="0">
                <a:solidFill>
                  <a:srgbClr val="379CC3"/>
                </a:solidFill>
              </a:rPr>
              <a:t>Analyze</a:t>
            </a:r>
            <a:r>
              <a:rPr lang="en-US" sz="2400" dirty="0"/>
              <a:t> </a:t>
            </a:r>
            <a:r>
              <a:rPr lang="en-US" sz="2400" dirty="0">
                <a:solidFill>
                  <a:schemeClr val="tx1">
                    <a:lumMod val="75000"/>
                    <a:lumOff val="25000"/>
                  </a:schemeClr>
                </a:solidFill>
              </a:rPr>
              <a:t>land use change using land change matrices</a:t>
            </a:r>
          </a:p>
          <a:p>
            <a:pPr>
              <a:lnSpc>
                <a:spcPct val="100000"/>
              </a:lnSpc>
              <a:spcBef>
                <a:spcPts val="3600"/>
              </a:spcBef>
              <a:buClr>
                <a:srgbClr val="379CC3"/>
              </a:buClr>
              <a:buFont typeface="Webdings" panose="05030102010509060703" pitchFamily="18" charset="2"/>
              <a:buChar char=""/>
            </a:pPr>
            <a:r>
              <a:rPr lang="en-US" sz="2400" b="1" dirty="0">
                <a:solidFill>
                  <a:srgbClr val="379CC3"/>
                </a:solidFill>
              </a:rPr>
              <a:t>Conduct</a:t>
            </a:r>
            <a:r>
              <a:rPr lang="en-US" sz="2400" b="1" dirty="0">
                <a:solidFill>
                  <a:schemeClr val="tx1">
                    <a:lumMod val="75000"/>
                    <a:lumOff val="25000"/>
                  </a:schemeClr>
                </a:solidFill>
              </a:rPr>
              <a:t> </a:t>
            </a:r>
            <a:r>
              <a:rPr lang="en-US" sz="2400" dirty="0">
                <a:solidFill>
                  <a:schemeClr val="tx1">
                    <a:lumMod val="75000"/>
                    <a:lumOff val="25000"/>
                  </a:schemeClr>
                </a:solidFill>
              </a:rPr>
              <a:t>comparative analysis between synthetic products and the TAC</a:t>
            </a:r>
          </a:p>
          <a:p>
            <a:pPr>
              <a:lnSpc>
                <a:spcPct val="100000"/>
              </a:lnSpc>
              <a:spcBef>
                <a:spcPts val="3600"/>
              </a:spcBef>
              <a:buClr>
                <a:srgbClr val="379CC3"/>
              </a:buClr>
              <a:buFont typeface="Webdings" panose="05030102010509060703" pitchFamily="18" charset="2"/>
              <a:buChar char=""/>
            </a:pPr>
            <a:r>
              <a:rPr lang="en-US" sz="2400" b="1" dirty="0">
                <a:solidFill>
                  <a:srgbClr val="379CC3"/>
                </a:solidFill>
              </a:rPr>
              <a:t>Offer</a:t>
            </a:r>
            <a:r>
              <a:rPr lang="en-US" sz="2400" dirty="0"/>
              <a:t> </a:t>
            </a:r>
            <a:r>
              <a:rPr lang="en-US" sz="2400" dirty="0">
                <a:solidFill>
                  <a:schemeClr val="tx1">
                    <a:lumMod val="75000"/>
                    <a:lumOff val="25000"/>
                  </a:schemeClr>
                </a:solidFill>
              </a:rPr>
              <a:t>a reproducible methodology to the partners</a:t>
            </a:r>
          </a:p>
        </p:txBody>
      </p:sp>
    </p:spTree>
    <p:extLst>
      <p:ext uri="{BB962C8B-B14F-4D97-AF65-F5344CB8AC3E}">
        <p14:creationId xmlns:p14="http://schemas.microsoft.com/office/powerpoint/2010/main" val="739396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b"/>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NASA Earth Observations</a:t>
            </a:r>
          </a:p>
        </p:txBody>
      </p:sp>
      <p:pic>
        <p:nvPicPr>
          <p:cNvPr id="7" name="Content Placeholder 27"/>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1851020" y="1672069"/>
            <a:ext cx="3382055" cy="3267470"/>
          </a:xfrm>
          <a:effectLst>
            <a:outerShdw blurRad="63500" sx="102000" sy="102000" algn="ctr" rotWithShape="0">
              <a:prstClr val="black">
                <a:alpha val="40000"/>
              </a:prstClr>
            </a:outerShdw>
          </a:effectLst>
        </p:spPr>
      </p:pic>
      <p:pic>
        <p:nvPicPr>
          <p:cNvPr id="8" name="Content Placeholder 28"/>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6805646" y="1984082"/>
            <a:ext cx="3441316" cy="2812582"/>
          </a:xfrm>
          <a:effectLst>
            <a:outerShdw blurRad="63500" sx="102000" sy="102000" algn="ctr" rotWithShape="0">
              <a:prstClr val="black">
                <a:alpha val="40000"/>
              </a:prstClr>
            </a:outerShdw>
          </a:effectLst>
        </p:spPr>
      </p:pic>
      <p:sp>
        <p:nvSpPr>
          <p:cNvPr id="9" name="Rectangle 8"/>
          <p:cNvSpPr/>
          <p:nvPr/>
        </p:nvSpPr>
        <p:spPr>
          <a:xfrm>
            <a:off x="1356059" y="1381754"/>
            <a:ext cx="4371975" cy="3848100"/>
          </a:xfrm>
          <a:prstGeom prst="rect">
            <a:avLst/>
          </a:prstGeom>
          <a:noFill/>
          <a:ln w="5715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27209" y="1381754"/>
            <a:ext cx="4371975" cy="3848100"/>
          </a:xfrm>
          <a:prstGeom prst="rect">
            <a:avLst/>
          </a:prstGeom>
          <a:noFill/>
          <a:ln w="5715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0800000">
            <a:off x="7710260" y="5237037"/>
            <a:ext cx="1745899" cy="419457"/>
          </a:xfrm>
          <a:prstGeom prst="round2SameRect">
            <a:avLst/>
          </a:prstGeom>
          <a:solidFill>
            <a:srgbClr val="379CC3"/>
          </a:solidFill>
        </p:spPr>
        <p:txBody>
          <a:bodyPr wrap="square" rtlCol="0">
            <a:spAutoFit/>
          </a:bodyPr>
          <a:lstStyle/>
          <a:p>
            <a:pPr algn="ctr"/>
            <a:endParaRPr lang="en-US" sz="2000" b="1" dirty="0">
              <a:solidFill>
                <a:schemeClr val="bg1"/>
              </a:solidFill>
            </a:endParaRPr>
          </a:p>
        </p:txBody>
      </p:sp>
      <p:sp>
        <p:nvSpPr>
          <p:cNvPr id="12" name="TextBox 11"/>
          <p:cNvSpPr txBox="1"/>
          <p:nvPr/>
        </p:nvSpPr>
        <p:spPr>
          <a:xfrm rot="10800000">
            <a:off x="2581960" y="5237037"/>
            <a:ext cx="1745899" cy="419457"/>
          </a:xfrm>
          <a:prstGeom prst="round2SameRect">
            <a:avLst/>
          </a:prstGeom>
          <a:solidFill>
            <a:srgbClr val="379CC3"/>
          </a:solidFill>
        </p:spPr>
        <p:txBody>
          <a:bodyPr wrap="square" rtlCol="0">
            <a:spAutoFit/>
          </a:bodyPr>
          <a:lstStyle/>
          <a:p>
            <a:pPr algn="ctr"/>
            <a:endParaRPr lang="en-US" sz="2000" b="1" dirty="0">
              <a:solidFill>
                <a:schemeClr val="bg1"/>
              </a:solidFill>
            </a:endParaRPr>
          </a:p>
        </p:txBody>
      </p:sp>
      <p:sp>
        <p:nvSpPr>
          <p:cNvPr id="13" name="TextBox 12"/>
          <p:cNvSpPr txBox="1"/>
          <p:nvPr/>
        </p:nvSpPr>
        <p:spPr>
          <a:xfrm>
            <a:off x="7760673" y="5242733"/>
            <a:ext cx="1666945" cy="646331"/>
          </a:xfrm>
          <a:prstGeom prst="rect">
            <a:avLst/>
          </a:prstGeom>
          <a:noFill/>
        </p:spPr>
        <p:txBody>
          <a:bodyPr wrap="square" rtlCol="0">
            <a:spAutoFit/>
          </a:bodyPr>
          <a:lstStyle/>
          <a:p>
            <a:pPr algn="ctr"/>
            <a:r>
              <a:rPr lang="en-US" b="1" dirty="0">
                <a:solidFill>
                  <a:schemeClr val="bg1"/>
                </a:solidFill>
              </a:rPr>
              <a:t>Landsat 8 OLI</a:t>
            </a:r>
          </a:p>
        </p:txBody>
      </p:sp>
      <p:sp>
        <p:nvSpPr>
          <p:cNvPr id="14" name="TextBox 13"/>
          <p:cNvSpPr txBox="1"/>
          <p:nvPr/>
        </p:nvSpPr>
        <p:spPr>
          <a:xfrm>
            <a:off x="2637267" y="5244879"/>
            <a:ext cx="1617921" cy="646331"/>
          </a:xfrm>
          <a:prstGeom prst="rect">
            <a:avLst/>
          </a:prstGeom>
          <a:noFill/>
        </p:spPr>
        <p:txBody>
          <a:bodyPr wrap="square" rtlCol="0">
            <a:spAutoFit/>
          </a:bodyPr>
          <a:lstStyle/>
          <a:p>
            <a:pPr algn="ctr"/>
            <a:r>
              <a:rPr lang="en-US" b="1" dirty="0">
                <a:solidFill>
                  <a:schemeClr val="bg1"/>
                </a:solidFill>
              </a:rPr>
              <a:t>Landsat 5 TM</a:t>
            </a:r>
          </a:p>
        </p:txBody>
      </p:sp>
    </p:spTree>
    <p:extLst>
      <p:ext uri="{BB962C8B-B14F-4D97-AF65-F5344CB8AC3E}">
        <p14:creationId xmlns:p14="http://schemas.microsoft.com/office/powerpoint/2010/main" val="2736283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2261431" y="1374627"/>
            <a:ext cx="2991028" cy="2734654"/>
          </a:xfrm>
          <a:prstGeom prst="rect">
            <a:avLst/>
          </a:prstGeom>
          <a:blipFill dpi="0" rotWithShape="1">
            <a:blip r:embed="rId3">
              <a:extLst>
                <a:ext uri="{BEBA8EAE-BF5A-486C-A8C5-ECC9F3942E4B}">
                  <a14:imgProps xmlns:a14="http://schemas.microsoft.com/office/drawing/2010/main">
                    <a14:imgLayer r:embed="rId4">
                      <a14:imgEffect>
                        <a14:sharpenSoften amount="10000"/>
                      </a14:imgEffect>
                    </a14:imgLayer>
                  </a14:imgProps>
                </a:ext>
              </a:extLst>
            </a:blip>
            <a:srcRect/>
            <a:tile tx="1270000" ty="0" sx="100000" sy="100000" flip="none" algn="ctr"/>
          </a:blipFill>
          <a:ln>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p:txBody>
          <a:bodyPr>
            <a:normAutofit fontScale="90000"/>
          </a:bodyPr>
          <a:lstStyle/>
          <a:p>
            <a:r>
              <a:rPr lang="en-US" dirty="0"/>
              <a:t>Methodology I</a:t>
            </a:r>
          </a:p>
        </p:txBody>
      </p:sp>
      <p:sp>
        <p:nvSpPr>
          <p:cNvPr id="9" name="Freeform 8"/>
          <p:cNvSpPr/>
          <p:nvPr/>
        </p:nvSpPr>
        <p:spPr>
          <a:xfrm>
            <a:off x="5433256" y="1496420"/>
            <a:ext cx="2809875" cy="49530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rgbClr val="379CC3"/>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991" y="3667285"/>
            <a:ext cx="1104989" cy="441996"/>
          </a:xfrm>
          <a:prstGeom prst="rect">
            <a:avLst/>
          </a:prstGeom>
          <a:solidFill>
            <a:schemeClr val="bg1"/>
          </a:solidFill>
          <a:effectLst/>
        </p:spPr>
      </p:pic>
      <p:sp>
        <p:nvSpPr>
          <p:cNvPr id="2" name="Rectangle 1"/>
          <p:cNvSpPr/>
          <p:nvPr/>
        </p:nvSpPr>
        <p:spPr>
          <a:xfrm>
            <a:off x="5910432" y="1223535"/>
            <a:ext cx="4151974" cy="316174"/>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National Land Cover Database</a:t>
            </a:r>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4432" y="4494020"/>
            <a:ext cx="638796" cy="638796"/>
          </a:xfrm>
          <a:prstGeom prst="rect">
            <a:avLst/>
          </a:prstGeom>
          <a:solidFill>
            <a:schemeClr val="bg1"/>
          </a:solidFill>
        </p:spPr>
      </p:pic>
      <p:sp>
        <p:nvSpPr>
          <p:cNvPr id="26" name="Rectangle 25"/>
          <p:cNvSpPr/>
          <p:nvPr/>
        </p:nvSpPr>
        <p:spPr>
          <a:xfrm>
            <a:off x="2887258" y="2372720"/>
            <a:ext cx="2991028" cy="2734654"/>
          </a:xfrm>
          <a:prstGeom prst="rect">
            <a:avLst/>
          </a:prstGeom>
          <a:blipFill dpi="0" rotWithShape="1">
            <a:blip r:embed="rId7"/>
            <a:srcRect/>
            <a:tile tx="1270000" ty="0" sx="100000" sy="100000" flip="none" algn="ctr"/>
          </a:blipFill>
          <a:ln>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101388" y="2343802"/>
            <a:ext cx="2809875" cy="49530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rgbClr val="379CC3"/>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8564" y="2070917"/>
            <a:ext cx="4431389" cy="316174"/>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Coastal Change Analysis Program</a:t>
            </a:r>
          </a:p>
        </p:txBody>
      </p:sp>
      <p:sp>
        <p:nvSpPr>
          <p:cNvPr id="76" name="Rectangle 75"/>
          <p:cNvSpPr/>
          <p:nvPr/>
        </p:nvSpPr>
        <p:spPr>
          <a:xfrm>
            <a:off x="3587536" y="3273162"/>
            <a:ext cx="2991028" cy="2734654"/>
          </a:xfrm>
          <a:prstGeom prst="rect">
            <a:avLst/>
          </a:prstGeom>
          <a:blipFill dpi="0" rotWithShape="1">
            <a:blip r:embed="rId8"/>
            <a:srcRect/>
            <a:tile tx="1270000" ty="0" sx="100000" sy="100000" flip="none" algn="ctr"/>
          </a:blipFill>
          <a:ln>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b="19481"/>
          <a:stretch/>
        </p:blipFill>
        <p:spPr>
          <a:xfrm>
            <a:off x="2679940" y="5556961"/>
            <a:ext cx="818168" cy="450855"/>
          </a:xfrm>
          <a:prstGeom prst="rect">
            <a:avLst/>
          </a:prstGeom>
          <a:solidFill>
            <a:schemeClr val="bg1"/>
          </a:solidFill>
        </p:spPr>
      </p:pic>
      <p:sp>
        <p:nvSpPr>
          <p:cNvPr id="17" name="Freeform 16"/>
          <p:cNvSpPr/>
          <p:nvPr/>
        </p:nvSpPr>
        <p:spPr>
          <a:xfrm>
            <a:off x="6800284" y="3265669"/>
            <a:ext cx="2809875" cy="495300"/>
          </a:xfrm>
          <a:custGeom>
            <a:avLst/>
            <a:gdLst>
              <a:gd name="connsiteX0" fmla="*/ 0 w 2809875"/>
              <a:gd name="connsiteY0" fmla="*/ 495300 h 495300"/>
              <a:gd name="connsiteX1" fmla="*/ 495300 w 2809875"/>
              <a:gd name="connsiteY1" fmla="*/ 0 h 495300"/>
              <a:gd name="connsiteX2" fmla="*/ 2809875 w 2809875"/>
              <a:gd name="connsiteY2" fmla="*/ 0 h 495300"/>
            </a:gdLst>
            <a:ahLst/>
            <a:cxnLst>
              <a:cxn ang="0">
                <a:pos x="connsiteX0" y="connsiteY0"/>
              </a:cxn>
              <a:cxn ang="0">
                <a:pos x="connsiteX1" y="connsiteY1"/>
              </a:cxn>
              <a:cxn ang="0">
                <a:pos x="connsiteX2" y="connsiteY2"/>
              </a:cxn>
            </a:cxnLst>
            <a:rect l="l" t="t" r="r" b="b"/>
            <a:pathLst>
              <a:path w="2809875" h="495300">
                <a:moveTo>
                  <a:pt x="0" y="495300"/>
                </a:moveTo>
                <a:lnTo>
                  <a:pt x="495300" y="0"/>
                </a:lnTo>
                <a:lnTo>
                  <a:pt x="2809875" y="0"/>
                </a:lnTo>
              </a:path>
            </a:pathLst>
          </a:custGeom>
          <a:noFill/>
          <a:ln w="19050">
            <a:solidFill>
              <a:srgbClr val="379CC3"/>
            </a:solidFill>
            <a:head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77460" y="2992784"/>
            <a:ext cx="2885149" cy="316174"/>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Cropland Data Layer</a:t>
            </a:r>
          </a:p>
        </p:txBody>
      </p:sp>
      <p:sp>
        <p:nvSpPr>
          <p:cNvPr id="3" name="TextBox 2"/>
          <p:cNvSpPr txBox="1"/>
          <p:nvPr/>
        </p:nvSpPr>
        <p:spPr>
          <a:xfrm>
            <a:off x="5910432" y="1506543"/>
            <a:ext cx="3846718" cy="338554"/>
          </a:xfrm>
          <a:prstGeom prst="rect">
            <a:avLst/>
          </a:prstGeom>
          <a:noFill/>
        </p:spPr>
        <p:txBody>
          <a:bodyPr wrap="square" rtlCol="0">
            <a:spAutoFit/>
          </a:bodyPr>
          <a:lstStyle/>
          <a:p>
            <a:r>
              <a:rPr lang="en-US" sz="1600" b="1" dirty="0">
                <a:solidFill>
                  <a:srgbClr val="379CC3"/>
                </a:solidFill>
              </a:rPr>
              <a:t>+ Urban</a:t>
            </a:r>
          </a:p>
        </p:txBody>
      </p:sp>
      <p:sp>
        <p:nvSpPr>
          <p:cNvPr id="33" name="TextBox 32"/>
          <p:cNvSpPr txBox="1"/>
          <p:nvPr/>
        </p:nvSpPr>
        <p:spPr>
          <a:xfrm>
            <a:off x="6578564" y="2351209"/>
            <a:ext cx="3846718" cy="338554"/>
          </a:xfrm>
          <a:prstGeom prst="rect">
            <a:avLst/>
          </a:prstGeom>
          <a:noFill/>
        </p:spPr>
        <p:txBody>
          <a:bodyPr wrap="square" rtlCol="0">
            <a:spAutoFit/>
          </a:bodyPr>
          <a:lstStyle/>
          <a:p>
            <a:r>
              <a:rPr lang="en-US" sz="1600" b="1" dirty="0">
                <a:solidFill>
                  <a:srgbClr val="379CC3"/>
                </a:solidFill>
              </a:rPr>
              <a:t>+ Wetlands</a:t>
            </a:r>
          </a:p>
        </p:txBody>
      </p:sp>
      <p:sp>
        <p:nvSpPr>
          <p:cNvPr id="34" name="TextBox 33"/>
          <p:cNvSpPr txBox="1"/>
          <p:nvPr/>
        </p:nvSpPr>
        <p:spPr>
          <a:xfrm>
            <a:off x="7277460" y="3275792"/>
            <a:ext cx="3846718" cy="338554"/>
          </a:xfrm>
          <a:prstGeom prst="rect">
            <a:avLst/>
          </a:prstGeom>
          <a:noFill/>
        </p:spPr>
        <p:txBody>
          <a:bodyPr wrap="square" rtlCol="0">
            <a:spAutoFit/>
          </a:bodyPr>
          <a:lstStyle/>
          <a:p>
            <a:r>
              <a:rPr lang="en-US" sz="1600" b="1" dirty="0">
                <a:solidFill>
                  <a:srgbClr val="379CC3"/>
                </a:solidFill>
              </a:rPr>
              <a:t>+ Agriculture</a:t>
            </a:r>
          </a:p>
        </p:txBody>
      </p:sp>
    </p:spTree>
    <p:extLst>
      <p:ext uri="{BB962C8B-B14F-4D97-AF65-F5344CB8AC3E}">
        <p14:creationId xmlns:p14="http://schemas.microsoft.com/office/powerpoint/2010/main" val="113876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hevron 118"/>
          <p:cNvSpPr/>
          <p:nvPr/>
        </p:nvSpPr>
        <p:spPr>
          <a:xfrm>
            <a:off x="7688149" y="2394150"/>
            <a:ext cx="965493" cy="975404"/>
          </a:xfrm>
          <a:prstGeom prst="chevron">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Chevron 115"/>
          <p:cNvSpPr/>
          <p:nvPr/>
        </p:nvSpPr>
        <p:spPr>
          <a:xfrm>
            <a:off x="7105248" y="2402538"/>
            <a:ext cx="965493" cy="975404"/>
          </a:xfrm>
          <a:prstGeom prst="chevron">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Right Arrow 99"/>
          <p:cNvSpPr/>
          <p:nvPr/>
        </p:nvSpPr>
        <p:spPr>
          <a:xfrm>
            <a:off x="6173536" y="4064791"/>
            <a:ext cx="1313113" cy="825846"/>
          </a:xfrm>
          <a:prstGeom prst="rightArrow">
            <a:avLst>
              <a:gd name="adj1" fmla="val 50000"/>
              <a:gd name="adj2" fmla="val 49227"/>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p:cNvSpPr/>
          <p:nvPr/>
        </p:nvSpPr>
        <p:spPr>
          <a:xfrm>
            <a:off x="6173537" y="2480340"/>
            <a:ext cx="1313113" cy="825846"/>
          </a:xfrm>
          <a:prstGeom prst="rightArrow">
            <a:avLst>
              <a:gd name="adj1" fmla="val 50000"/>
              <a:gd name="adj2" fmla="val 49227"/>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5947550" y="1042345"/>
            <a:ext cx="1139050" cy="4654419"/>
          </a:xfrm>
          <a:prstGeom prst="roundRect">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p:txBody>
          <a:bodyPr>
            <a:normAutofit fontScale="90000"/>
          </a:bodyPr>
          <a:lstStyle/>
          <a:p>
            <a:r>
              <a:rPr lang="en-US" dirty="0"/>
              <a:t>Methodology II</a:t>
            </a:r>
          </a:p>
        </p:txBody>
      </p:sp>
      <p:sp>
        <p:nvSpPr>
          <p:cNvPr id="73" name="Oval 72"/>
          <p:cNvSpPr/>
          <p:nvPr/>
        </p:nvSpPr>
        <p:spPr>
          <a:xfrm>
            <a:off x="6363054" y="2579065"/>
            <a:ext cx="556010" cy="556010"/>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207914" y="2579065"/>
            <a:ext cx="556010" cy="55601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5059582" y="1044950"/>
            <a:ext cx="764545" cy="465441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4198864" y="1047275"/>
            <a:ext cx="764545" cy="465441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3354502" y="1047275"/>
            <a:ext cx="764545" cy="46544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508360" y="1047275"/>
            <a:ext cx="764545" cy="46544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607835" y="1772679"/>
            <a:ext cx="556010" cy="55601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60961" y="1772679"/>
            <a:ext cx="556010" cy="556010"/>
          </a:xfrm>
          <a:prstGeom prst="ellipse">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304562" y="1772679"/>
            <a:ext cx="556010" cy="55601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607835" y="2579065"/>
            <a:ext cx="556010" cy="556010"/>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460961" y="2579065"/>
            <a:ext cx="556010" cy="556010"/>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04562" y="2579065"/>
            <a:ext cx="556010" cy="55601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202847" y="1772679"/>
            <a:ext cx="556010" cy="55601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039757" y="1772679"/>
            <a:ext cx="556010" cy="55601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487028" y="1762590"/>
            <a:ext cx="979756" cy="523220"/>
          </a:xfrm>
          <a:prstGeom prst="rect">
            <a:avLst/>
          </a:prstGeom>
          <a:noFill/>
        </p:spPr>
        <p:txBody>
          <a:bodyPr wrap="none" rtlCol="0">
            <a:spAutoFit/>
          </a:bodyPr>
          <a:lstStyle/>
          <a:p>
            <a:pPr algn="r"/>
            <a:r>
              <a:rPr lang="en-US" sz="2800" i="1" dirty="0">
                <a:solidFill>
                  <a:schemeClr val="tx1">
                    <a:lumMod val="75000"/>
                    <a:lumOff val="25000"/>
                  </a:schemeClr>
                </a:solidFill>
              </a:rPr>
              <a:t>1996</a:t>
            </a:r>
          </a:p>
        </p:txBody>
      </p:sp>
      <p:sp>
        <p:nvSpPr>
          <p:cNvPr id="35" name="TextBox 34"/>
          <p:cNvSpPr txBox="1"/>
          <p:nvPr/>
        </p:nvSpPr>
        <p:spPr>
          <a:xfrm>
            <a:off x="1482362" y="2607094"/>
            <a:ext cx="979756" cy="523220"/>
          </a:xfrm>
          <a:prstGeom prst="rect">
            <a:avLst/>
          </a:prstGeom>
          <a:noFill/>
        </p:spPr>
        <p:txBody>
          <a:bodyPr wrap="none" rtlCol="0">
            <a:spAutoFit/>
          </a:bodyPr>
          <a:lstStyle/>
          <a:p>
            <a:pPr algn="r"/>
            <a:r>
              <a:rPr lang="en-US" sz="2800" i="1" dirty="0">
                <a:solidFill>
                  <a:schemeClr val="tx1">
                    <a:lumMod val="75000"/>
                    <a:lumOff val="25000"/>
                  </a:schemeClr>
                </a:solidFill>
              </a:rPr>
              <a:t>2001</a:t>
            </a:r>
          </a:p>
        </p:txBody>
      </p:sp>
      <p:sp>
        <p:nvSpPr>
          <p:cNvPr id="36" name="Oval 35"/>
          <p:cNvSpPr/>
          <p:nvPr/>
        </p:nvSpPr>
        <p:spPr>
          <a:xfrm>
            <a:off x="2607835" y="3385452"/>
            <a:ext cx="556010" cy="556010"/>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60961" y="3385452"/>
            <a:ext cx="556010" cy="556010"/>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304562" y="3385452"/>
            <a:ext cx="556010" cy="556010"/>
          </a:xfrm>
          <a:prstGeom prst="ellipse">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482363" y="3402345"/>
            <a:ext cx="979756" cy="523220"/>
          </a:xfrm>
          <a:prstGeom prst="rect">
            <a:avLst/>
          </a:prstGeom>
          <a:noFill/>
        </p:spPr>
        <p:txBody>
          <a:bodyPr wrap="none" rtlCol="0">
            <a:spAutoFit/>
          </a:bodyPr>
          <a:lstStyle/>
          <a:p>
            <a:pPr algn="r"/>
            <a:r>
              <a:rPr lang="en-US" sz="2800" i="1" dirty="0">
                <a:solidFill>
                  <a:schemeClr val="tx1">
                    <a:lumMod val="75000"/>
                    <a:lumOff val="25000"/>
                  </a:schemeClr>
                </a:solidFill>
              </a:rPr>
              <a:t>2006</a:t>
            </a:r>
          </a:p>
        </p:txBody>
      </p:sp>
      <p:sp>
        <p:nvSpPr>
          <p:cNvPr id="40" name="Oval 39"/>
          <p:cNvSpPr/>
          <p:nvPr/>
        </p:nvSpPr>
        <p:spPr>
          <a:xfrm>
            <a:off x="2607835" y="4191838"/>
            <a:ext cx="556010" cy="556010"/>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460961" y="4191838"/>
            <a:ext cx="556010" cy="556010"/>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304562" y="4191838"/>
            <a:ext cx="556010" cy="556010"/>
          </a:xfrm>
          <a:prstGeom prst="ellipse">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482358" y="4205789"/>
            <a:ext cx="979756" cy="523220"/>
          </a:xfrm>
          <a:prstGeom prst="rect">
            <a:avLst/>
          </a:prstGeom>
          <a:noFill/>
        </p:spPr>
        <p:txBody>
          <a:bodyPr wrap="none" rtlCol="0">
            <a:spAutoFit/>
          </a:bodyPr>
          <a:lstStyle/>
          <a:p>
            <a:pPr algn="r"/>
            <a:r>
              <a:rPr lang="en-US" sz="2800" i="1" dirty="0">
                <a:solidFill>
                  <a:schemeClr val="tx1">
                    <a:lumMod val="75000"/>
                    <a:lumOff val="25000"/>
                  </a:schemeClr>
                </a:solidFill>
              </a:rPr>
              <a:t>2011</a:t>
            </a:r>
          </a:p>
        </p:txBody>
      </p:sp>
      <p:sp>
        <p:nvSpPr>
          <p:cNvPr id="44" name="Oval 43"/>
          <p:cNvSpPr/>
          <p:nvPr/>
        </p:nvSpPr>
        <p:spPr>
          <a:xfrm>
            <a:off x="2607835" y="5000592"/>
            <a:ext cx="556010" cy="55601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460961" y="5000592"/>
            <a:ext cx="556010" cy="556010"/>
          </a:xfrm>
          <a:prstGeom prst="ellipse">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04562" y="5000592"/>
            <a:ext cx="556010" cy="556010"/>
          </a:xfrm>
          <a:prstGeom prst="ellipse">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482358" y="5050293"/>
            <a:ext cx="979756" cy="523220"/>
          </a:xfrm>
          <a:prstGeom prst="rect">
            <a:avLst/>
          </a:prstGeom>
          <a:noFill/>
        </p:spPr>
        <p:txBody>
          <a:bodyPr wrap="none" rtlCol="0">
            <a:spAutoFit/>
          </a:bodyPr>
          <a:lstStyle/>
          <a:p>
            <a:pPr algn="r"/>
            <a:r>
              <a:rPr lang="en-US" sz="2800" i="1" dirty="0">
                <a:solidFill>
                  <a:schemeClr val="tx1">
                    <a:lumMod val="75000"/>
                    <a:lumOff val="25000"/>
                  </a:schemeClr>
                </a:solidFill>
              </a:rPr>
              <a:t>2016</a:t>
            </a:r>
          </a:p>
        </p:txBody>
      </p:sp>
      <p:sp>
        <p:nvSpPr>
          <p:cNvPr id="63" name="Oval 62"/>
          <p:cNvSpPr/>
          <p:nvPr/>
        </p:nvSpPr>
        <p:spPr>
          <a:xfrm>
            <a:off x="5160822" y="1772679"/>
            <a:ext cx="556010" cy="556010"/>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160822" y="2579065"/>
            <a:ext cx="556010" cy="556010"/>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160822" y="3385452"/>
            <a:ext cx="556010" cy="55601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160822" y="4191838"/>
            <a:ext cx="556010" cy="55601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160822" y="5000592"/>
            <a:ext cx="556010" cy="55601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039757" y="2579065"/>
            <a:ext cx="556010" cy="55601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2495276" y="1369678"/>
            <a:ext cx="819125" cy="369332"/>
          </a:xfrm>
          <a:prstGeom prst="rect">
            <a:avLst/>
          </a:prstGeom>
          <a:noFill/>
        </p:spPr>
        <p:txBody>
          <a:bodyPr vert="horz" wrap="square" rtlCol="0">
            <a:spAutoFit/>
          </a:bodyPr>
          <a:lstStyle/>
          <a:p>
            <a:r>
              <a:rPr lang="en-US" dirty="0">
                <a:solidFill>
                  <a:schemeClr val="tx1">
                    <a:lumMod val="75000"/>
                    <a:lumOff val="25000"/>
                  </a:schemeClr>
                </a:solidFill>
              </a:rPr>
              <a:t>NLCD</a:t>
            </a:r>
          </a:p>
        </p:txBody>
      </p:sp>
      <p:sp>
        <p:nvSpPr>
          <p:cNvPr id="79" name="TextBox 78"/>
          <p:cNvSpPr txBox="1"/>
          <p:nvPr/>
        </p:nvSpPr>
        <p:spPr>
          <a:xfrm>
            <a:off x="3304203" y="1360153"/>
            <a:ext cx="890187" cy="369332"/>
          </a:xfrm>
          <a:prstGeom prst="rect">
            <a:avLst/>
          </a:prstGeom>
          <a:noFill/>
        </p:spPr>
        <p:txBody>
          <a:bodyPr vert="horz" wrap="square" rtlCol="0">
            <a:spAutoFit/>
          </a:bodyPr>
          <a:lstStyle/>
          <a:p>
            <a:pPr algn="ctr"/>
            <a:r>
              <a:rPr lang="en-US" dirty="0">
                <a:solidFill>
                  <a:schemeClr val="tx1">
                    <a:lumMod val="75000"/>
                    <a:lumOff val="25000"/>
                  </a:schemeClr>
                </a:solidFill>
              </a:rPr>
              <a:t>CCAP</a:t>
            </a:r>
          </a:p>
        </p:txBody>
      </p:sp>
      <p:sp>
        <p:nvSpPr>
          <p:cNvPr id="80" name="TextBox 79"/>
          <p:cNvSpPr txBox="1"/>
          <p:nvPr/>
        </p:nvSpPr>
        <p:spPr>
          <a:xfrm>
            <a:off x="4131295" y="1360153"/>
            <a:ext cx="890187" cy="369332"/>
          </a:xfrm>
          <a:prstGeom prst="rect">
            <a:avLst/>
          </a:prstGeom>
          <a:noFill/>
        </p:spPr>
        <p:txBody>
          <a:bodyPr vert="horz" wrap="square" rtlCol="0">
            <a:spAutoFit/>
          </a:bodyPr>
          <a:lstStyle/>
          <a:p>
            <a:pPr algn="ctr"/>
            <a:r>
              <a:rPr lang="en-US" dirty="0">
                <a:solidFill>
                  <a:schemeClr val="tx1">
                    <a:lumMod val="75000"/>
                    <a:lumOff val="25000"/>
                  </a:schemeClr>
                </a:solidFill>
              </a:rPr>
              <a:t>CDL</a:t>
            </a:r>
          </a:p>
        </p:txBody>
      </p:sp>
      <p:sp>
        <p:nvSpPr>
          <p:cNvPr id="81" name="TextBox 80"/>
          <p:cNvSpPr txBox="1"/>
          <p:nvPr/>
        </p:nvSpPr>
        <p:spPr>
          <a:xfrm>
            <a:off x="4993733" y="1074403"/>
            <a:ext cx="890187" cy="646331"/>
          </a:xfrm>
          <a:prstGeom prst="rect">
            <a:avLst/>
          </a:prstGeom>
          <a:noFill/>
        </p:spPr>
        <p:txBody>
          <a:bodyPr vert="horz" wrap="square" rtlCol="0">
            <a:spAutoFit/>
          </a:bodyPr>
          <a:lstStyle/>
          <a:p>
            <a:pPr algn="ctr"/>
            <a:r>
              <a:rPr lang="en-US" dirty="0">
                <a:solidFill>
                  <a:schemeClr val="tx1">
                    <a:lumMod val="75000"/>
                    <a:lumOff val="25000"/>
                  </a:schemeClr>
                </a:solidFill>
              </a:rPr>
              <a:t>Team</a:t>
            </a:r>
          </a:p>
          <a:p>
            <a:pPr algn="ctr"/>
            <a:r>
              <a:rPr lang="en-US" dirty="0">
                <a:solidFill>
                  <a:schemeClr val="tx1">
                    <a:lumMod val="75000"/>
                    <a:lumOff val="25000"/>
                  </a:schemeClr>
                </a:solidFill>
              </a:rPr>
              <a:t>LULC</a:t>
            </a:r>
          </a:p>
        </p:txBody>
      </p:sp>
      <p:sp>
        <p:nvSpPr>
          <p:cNvPr id="82" name="Oval 81"/>
          <p:cNvSpPr/>
          <p:nvPr/>
        </p:nvSpPr>
        <p:spPr>
          <a:xfrm>
            <a:off x="6363054" y="3369555"/>
            <a:ext cx="556010" cy="556010"/>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207914" y="3369555"/>
            <a:ext cx="556010" cy="55601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6039757" y="3369555"/>
            <a:ext cx="556010" cy="55601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363054" y="4191838"/>
            <a:ext cx="556010" cy="556010"/>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207914" y="4191838"/>
            <a:ext cx="556010" cy="55601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6039757" y="4191838"/>
            <a:ext cx="556010" cy="55601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202847" y="5014121"/>
            <a:ext cx="556010" cy="556010"/>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039757" y="5014121"/>
            <a:ext cx="556010" cy="55601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5904594" y="1063969"/>
            <a:ext cx="1209665" cy="646331"/>
          </a:xfrm>
          <a:prstGeom prst="rect">
            <a:avLst/>
          </a:prstGeom>
          <a:noFill/>
        </p:spPr>
        <p:txBody>
          <a:bodyPr vert="horz" wrap="square" rtlCol="0">
            <a:spAutoFit/>
          </a:bodyPr>
          <a:lstStyle/>
          <a:p>
            <a:pPr algn="ctr"/>
            <a:r>
              <a:rPr lang="en-US" dirty="0">
                <a:solidFill>
                  <a:schemeClr val="tx1">
                    <a:lumMod val="75000"/>
                    <a:lumOff val="25000"/>
                  </a:schemeClr>
                </a:solidFill>
              </a:rPr>
              <a:t>Synthetic Maps</a:t>
            </a:r>
          </a:p>
        </p:txBody>
      </p:sp>
      <p:sp>
        <p:nvSpPr>
          <p:cNvPr id="107" name="TextBox 106"/>
          <p:cNvSpPr txBox="1"/>
          <p:nvPr/>
        </p:nvSpPr>
        <p:spPr>
          <a:xfrm>
            <a:off x="7176134" y="2697186"/>
            <a:ext cx="1262475" cy="369332"/>
          </a:xfrm>
          <a:prstGeom prst="rect">
            <a:avLst/>
          </a:prstGeom>
          <a:noFill/>
        </p:spPr>
        <p:txBody>
          <a:bodyPr wrap="square" rtlCol="0">
            <a:spAutoFit/>
          </a:bodyPr>
          <a:lstStyle/>
          <a:p>
            <a:r>
              <a:rPr lang="en-US" dirty="0">
                <a:solidFill>
                  <a:schemeClr val="tx1">
                    <a:lumMod val="75000"/>
                    <a:lumOff val="25000"/>
                  </a:schemeClr>
                </a:solidFill>
              </a:rPr>
              <a:t>Compare</a:t>
            </a:r>
          </a:p>
        </p:txBody>
      </p:sp>
      <p:sp>
        <p:nvSpPr>
          <p:cNvPr id="109" name="Rounded Rectangle 108"/>
          <p:cNvSpPr/>
          <p:nvPr/>
        </p:nvSpPr>
        <p:spPr>
          <a:xfrm>
            <a:off x="8719559" y="1042345"/>
            <a:ext cx="764545" cy="465441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8819034" y="1767749"/>
            <a:ext cx="556010" cy="55601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8819034" y="2574135"/>
            <a:ext cx="556010" cy="556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8819034" y="3380522"/>
            <a:ext cx="556010" cy="55601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8819034" y="4186908"/>
            <a:ext cx="556010" cy="55601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8819034" y="4995662"/>
            <a:ext cx="556010" cy="55601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8706475" y="1059948"/>
            <a:ext cx="819125" cy="646331"/>
          </a:xfrm>
          <a:prstGeom prst="rect">
            <a:avLst/>
          </a:prstGeom>
          <a:noFill/>
        </p:spPr>
        <p:txBody>
          <a:bodyPr vert="horz" wrap="square" rtlCol="0">
            <a:spAutoFit/>
          </a:bodyPr>
          <a:lstStyle/>
          <a:p>
            <a:pPr algn="ctr"/>
            <a:r>
              <a:rPr lang="en-US" dirty="0">
                <a:solidFill>
                  <a:schemeClr val="tx1">
                    <a:lumMod val="75000"/>
                    <a:lumOff val="25000"/>
                  </a:schemeClr>
                </a:solidFill>
              </a:rPr>
              <a:t>TAC</a:t>
            </a:r>
          </a:p>
          <a:p>
            <a:pPr algn="ctr"/>
            <a:r>
              <a:rPr lang="en-US" dirty="0">
                <a:solidFill>
                  <a:schemeClr val="tx1">
                    <a:lumMod val="75000"/>
                    <a:lumOff val="25000"/>
                  </a:schemeClr>
                </a:solidFill>
              </a:rPr>
              <a:t>LULC</a:t>
            </a:r>
          </a:p>
        </p:txBody>
      </p:sp>
      <p:sp>
        <p:nvSpPr>
          <p:cNvPr id="121" name="Chevron 120"/>
          <p:cNvSpPr/>
          <p:nvPr/>
        </p:nvSpPr>
        <p:spPr>
          <a:xfrm>
            <a:off x="7688101" y="3980999"/>
            <a:ext cx="965493" cy="975404"/>
          </a:xfrm>
          <a:prstGeom prst="chevron">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Chevron 121"/>
          <p:cNvSpPr/>
          <p:nvPr/>
        </p:nvSpPr>
        <p:spPr>
          <a:xfrm>
            <a:off x="7105200" y="3989387"/>
            <a:ext cx="965493" cy="975404"/>
          </a:xfrm>
          <a:prstGeom prst="chevron">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TextBox 122"/>
          <p:cNvSpPr txBox="1"/>
          <p:nvPr/>
        </p:nvSpPr>
        <p:spPr>
          <a:xfrm>
            <a:off x="7176086" y="4284035"/>
            <a:ext cx="1262475" cy="369332"/>
          </a:xfrm>
          <a:prstGeom prst="rect">
            <a:avLst/>
          </a:prstGeom>
          <a:noFill/>
        </p:spPr>
        <p:txBody>
          <a:bodyPr wrap="square" rtlCol="0">
            <a:spAutoFit/>
          </a:bodyPr>
          <a:lstStyle/>
          <a:p>
            <a:r>
              <a:rPr lang="en-US" dirty="0">
                <a:solidFill>
                  <a:schemeClr val="tx1">
                    <a:lumMod val="75000"/>
                    <a:lumOff val="25000"/>
                  </a:schemeClr>
                </a:solidFill>
              </a:rPr>
              <a:t>Compare</a:t>
            </a:r>
          </a:p>
        </p:txBody>
      </p:sp>
      <p:sp>
        <p:nvSpPr>
          <p:cNvPr id="130" name="Flowchart: Multidocument 129"/>
          <p:cNvSpPr/>
          <p:nvPr/>
        </p:nvSpPr>
        <p:spPr>
          <a:xfrm>
            <a:off x="7306541" y="1191415"/>
            <a:ext cx="1190625" cy="1029727"/>
          </a:xfrm>
          <a:prstGeom prst="flowChartMultidocument">
            <a:avLst/>
          </a:prstGeom>
          <a:solidFill>
            <a:srgbClr val="EEEDED"/>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7305727" y="1388184"/>
            <a:ext cx="1015606" cy="646331"/>
          </a:xfrm>
          <a:prstGeom prst="rect">
            <a:avLst/>
          </a:prstGeom>
          <a:noFill/>
        </p:spPr>
        <p:txBody>
          <a:bodyPr vert="horz" wrap="square" rtlCol="0">
            <a:spAutoFit/>
          </a:bodyPr>
          <a:lstStyle/>
          <a:p>
            <a:pPr algn="ctr"/>
            <a:r>
              <a:rPr lang="en-US" dirty="0">
                <a:solidFill>
                  <a:schemeClr val="tx1">
                    <a:lumMod val="75000"/>
                    <a:lumOff val="25000"/>
                  </a:schemeClr>
                </a:solidFill>
              </a:rPr>
              <a:t>Time Series</a:t>
            </a:r>
          </a:p>
        </p:txBody>
      </p:sp>
    </p:spTree>
    <p:extLst>
      <p:ext uri="{BB962C8B-B14F-4D97-AF65-F5344CB8AC3E}">
        <p14:creationId xmlns:p14="http://schemas.microsoft.com/office/powerpoint/2010/main" val="1726011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Elbow Connector 20"/>
          <p:cNvCxnSpPr/>
          <p:nvPr/>
        </p:nvCxnSpPr>
        <p:spPr>
          <a:xfrm flipV="1">
            <a:off x="5215243" y="1575303"/>
            <a:ext cx="1147762" cy="3925691"/>
          </a:xfrm>
          <a:prstGeom prst="bentConnector3">
            <a:avLst/>
          </a:prstGeom>
          <a:ln w="444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normAutofit fontScale="90000"/>
          </a:bodyPr>
          <a:lstStyle/>
          <a:p>
            <a:r>
              <a:rPr lang="en-US" dirty="0"/>
              <a:t>Methodology III</a:t>
            </a:r>
          </a:p>
        </p:txBody>
      </p:sp>
      <p:sp>
        <p:nvSpPr>
          <p:cNvPr id="2" name="Rounded Rectangle 1"/>
          <p:cNvSpPr/>
          <p:nvPr/>
        </p:nvSpPr>
        <p:spPr>
          <a:xfrm>
            <a:off x="2247899" y="1295399"/>
            <a:ext cx="2957513" cy="542925"/>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Acquire Imagery</a:t>
            </a:r>
          </a:p>
        </p:txBody>
      </p:sp>
      <p:sp>
        <p:nvSpPr>
          <p:cNvPr id="75" name="Rounded Rectangle 74"/>
          <p:cNvSpPr/>
          <p:nvPr/>
        </p:nvSpPr>
        <p:spPr>
          <a:xfrm>
            <a:off x="2247899" y="2276474"/>
            <a:ext cx="2957513" cy="542925"/>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Create Training Sites</a:t>
            </a:r>
          </a:p>
        </p:txBody>
      </p:sp>
      <p:sp>
        <p:nvSpPr>
          <p:cNvPr id="13" name="Down Arrow 12"/>
          <p:cNvSpPr/>
          <p:nvPr/>
        </p:nvSpPr>
        <p:spPr>
          <a:xfrm>
            <a:off x="3606754" y="1831625"/>
            <a:ext cx="235630" cy="3467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wn Arrow 89"/>
          <p:cNvSpPr/>
          <p:nvPr/>
        </p:nvSpPr>
        <p:spPr>
          <a:xfrm>
            <a:off x="3606754" y="2807048"/>
            <a:ext cx="235630" cy="3467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2247899" y="4238624"/>
            <a:ext cx="2957513" cy="542925"/>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Assess Accuracy</a:t>
            </a:r>
          </a:p>
        </p:txBody>
      </p:sp>
      <p:sp>
        <p:nvSpPr>
          <p:cNvPr id="93" name="Down Arrow 92"/>
          <p:cNvSpPr/>
          <p:nvPr/>
        </p:nvSpPr>
        <p:spPr>
          <a:xfrm>
            <a:off x="3606754" y="4769198"/>
            <a:ext cx="235630" cy="3467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2247898" y="5219699"/>
            <a:ext cx="2957513" cy="542925"/>
          </a:xfrm>
          <a:prstGeom prst="roundRect">
            <a:avLst/>
          </a:prstGeom>
          <a:solidFill>
            <a:schemeClr val="accent4"/>
          </a:solidFill>
          <a:ln w="38100">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Team LULC</a:t>
            </a:r>
          </a:p>
        </p:txBody>
      </p:sp>
      <p:sp>
        <p:nvSpPr>
          <p:cNvPr id="97" name="Rounded Rectangle 96"/>
          <p:cNvSpPr/>
          <p:nvPr/>
        </p:nvSpPr>
        <p:spPr>
          <a:xfrm>
            <a:off x="6353173" y="1294008"/>
            <a:ext cx="2957513" cy="542925"/>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Assemble Data Sets</a:t>
            </a:r>
          </a:p>
        </p:txBody>
      </p:sp>
      <p:sp>
        <p:nvSpPr>
          <p:cNvPr id="98" name="Rounded Rectangle 97"/>
          <p:cNvSpPr/>
          <p:nvPr/>
        </p:nvSpPr>
        <p:spPr>
          <a:xfrm>
            <a:off x="6355080" y="2264123"/>
            <a:ext cx="2957513" cy="542925"/>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Clip and Mosaic</a:t>
            </a:r>
          </a:p>
        </p:txBody>
      </p:sp>
      <p:sp>
        <p:nvSpPr>
          <p:cNvPr id="99" name="Down Arrow 98"/>
          <p:cNvSpPr/>
          <p:nvPr/>
        </p:nvSpPr>
        <p:spPr>
          <a:xfrm>
            <a:off x="7712028" y="1830234"/>
            <a:ext cx="235630" cy="34677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own Arrow 100"/>
          <p:cNvSpPr/>
          <p:nvPr/>
        </p:nvSpPr>
        <p:spPr>
          <a:xfrm>
            <a:off x="7712028" y="2805657"/>
            <a:ext cx="235630" cy="34677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6355080" y="3219971"/>
            <a:ext cx="2957513" cy="542925"/>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Create Synthetic Map</a:t>
            </a:r>
          </a:p>
        </p:txBody>
      </p:sp>
      <p:sp>
        <p:nvSpPr>
          <p:cNvPr id="103" name="Down Arrow 102"/>
          <p:cNvSpPr/>
          <p:nvPr/>
        </p:nvSpPr>
        <p:spPr>
          <a:xfrm>
            <a:off x="7712028" y="3748632"/>
            <a:ext cx="235630" cy="34677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6334125" y="5219699"/>
            <a:ext cx="2957513" cy="542925"/>
          </a:xfrm>
          <a:prstGeom prst="roundRect">
            <a:avLst/>
          </a:prstGeom>
          <a:solidFill>
            <a:schemeClr val="accent1">
              <a:lumMod val="75000"/>
            </a:schemeClr>
          </a:solidFill>
          <a:ln w="38100">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Synthetic Time Series</a:t>
            </a:r>
          </a:p>
        </p:txBody>
      </p:sp>
      <p:sp>
        <p:nvSpPr>
          <p:cNvPr id="14" name="Oval 13"/>
          <p:cNvSpPr/>
          <p:nvPr/>
        </p:nvSpPr>
        <p:spPr>
          <a:xfrm>
            <a:off x="9448799" y="998452"/>
            <a:ext cx="342900" cy="3429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5</a:t>
            </a:r>
          </a:p>
        </p:txBody>
      </p:sp>
      <p:sp>
        <p:nvSpPr>
          <p:cNvPr id="16" name="Isosceles Triangle 15"/>
          <p:cNvSpPr/>
          <p:nvPr/>
        </p:nvSpPr>
        <p:spPr>
          <a:xfrm rot="14460000">
            <a:off x="9622655" y="1237781"/>
            <a:ext cx="138062" cy="14579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p:cNvSpPr/>
          <p:nvPr/>
        </p:nvSpPr>
        <p:spPr>
          <a:xfrm>
            <a:off x="5348866" y="999843"/>
            <a:ext cx="342900" cy="3429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0" bIns="18288" rtlCol="0" anchor="ctr"/>
          <a:lstStyle/>
          <a:p>
            <a:pPr algn="ctr"/>
            <a:r>
              <a:rPr lang="en-US" dirty="0">
                <a:solidFill>
                  <a:schemeClr val="accent4"/>
                </a:solidFill>
              </a:rPr>
              <a:t>2</a:t>
            </a:r>
          </a:p>
        </p:txBody>
      </p:sp>
      <p:sp>
        <p:nvSpPr>
          <p:cNvPr id="135" name="Isosceles Triangle 134"/>
          <p:cNvSpPr/>
          <p:nvPr/>
        </p:nvSpPr>
        <p:spPr>
          <a:xfrm rot="14460000">
            <a:off x="5522722" y="1239172"/>
            <a:ext cx="138062" cy="14579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36" name="Rounded Rectangle 135"/>
          <p:cNvSpPr/>
          <p:nvPr/>
        </p:nvSpPr>
        <p:spPr>
          <a:xfrm>
            <a:off x="2247898" y="3219972"/>
            <a:ext cx="2957513" cy="542925"/>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Classify by Random Tree</a:t>
            </a:r>
          </a:p>
        </p:txBody>
      </p:sp>
      <p:sp>
        <p:nvSpPr>
          <p:cNvPr id="137" name="Down Arrow 136"/>
          <p:cNvSpPr/>
          <p:nvPr/>
        </p:nvSpPr>
        <p:spPr>
          <a:xfrm>
            <a:off x="3606753" y="3750546"/>
            <a:ext cx="235630" cy="3467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6355080" y="4238624"/>
            <a:ext cx="2957513" cy="542925"/>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Land Change Matrices</a:t>
            </a:r>
          </a:p>
        </p:txBody>
      </p:sp>
      <p:sp>
        <p:nvSpPr>
          <p:cNvPr id="139" name="Down Arrow 138"/>
          <p:cNvSpPr/>
          <p:nvPr/>
        </p:nvSpPr>
        <p:spPr>
          <a:xfrm>
            <a:off x="7692981" y="4759673"/>
            <a:ext cx="235630" cy="34677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67968"/>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6221</TotalTime>
  <Words>2062</Words>
  <Application>Microsoft Macintosh PowerPoint</Application>
  <PresentationFormat>Widescreen</PresentationFormat>
  <Paragraphs>390</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Webdings</vt:lpstr>
      <vt:lpstr>Office Theme</vt:lpstr>
      <vt:lpstr>PowerPoint Presentation</vt:lpstr>
      <vt:lpstr>Background</vt:lpstr>
      <vt:lpstr>Study Area</vt:lpstr>
      <vt:lpstr>Project Partners</vt:lpstr>
      <vt:lpstr>Objectives</vt:lpstr>
      <vt:lpstr>NASA Earth Observations</vt:lpstr>
      <vt:lpstr>Methodology I</vt:lpstr>
      <vt:lpstr>Methodology II</vt:lpstr>
      <vt:lpstr>Methodology III</vt:lpstr>
      <vt:lpstr>Results I</vt:lpstr>
      <vt:lpstr>Results I</vt:lpstr>
      <vt:lpstr>Results II</vt:lpstr>
      <vt:lpstr>Results III</vt:lpstr>
      <vt:lpstr>Conclusions</vt:lpstr>
      <vt:lpstr>Errors &amp; Uncertainties</vt:lpstr>
      <vt:lpstr>PowerPoint Presentation</vt:lpstr>
      <vt:lpstr>Accuracy Assessment</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Ingram</cp:lastModifiedBy>
  <cp:revision>480</cp:revision>
  <dcterms:created xsi:type="dcterms:W3CDTF">2019-02-11T19:14:02Z</dcterms:created>
  <dcterms:modified xsi:type="dcterms:W3CDTF">2019-04-19T15:31:40Z</dcterms:modified>
</cp:coreProperties>
</file>