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5" clrIdx="0">
    <p:extLst>
      <p:ext uri="{19B8F6BF-5375-455C-9EA6-DF929625EA0E}">
        <p15:presenceInfo xmlns:p15="http://schemas.microsoft.com/office/powerpoint/2012/main" userId="S-1-5-21-330711430-3775241029-4075259233-682401" providerId="AD"/>
      </p:ext>
    </p:extLst>
  </p:cmAuthor>
  <p:cmAuthor id="2" name="Microsoft Office User" initials="MOU" lastIdx="4" clrIdx="1">
    <p:extLst>
      <p:ext uri="{19B8F6BF-5375-455C-9EA6-DF929625EA0E}">
        <p15:presenceInfo xmlns:p15="http://schemas.microsoft.com/office/powerpoint/2012/main" userId="Microsoft Office User" providerId="None"/>
      </p:ext>
    </p:extLst>
  </p:cmAuthor>
  <p:cmAuthor id="3" name="Rousseau, Nick J (329D-Affiliate)" initials="RNJ(" lastIdx="2" clrIdx="2">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268"/>
    <a:srgbClr val="262626"/>
    <a:srgbClr val="7FB662"/>
    <a:srgbClr val="C9E1BD"/>
    <a:srgbClr val="A3CC8E"/>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p:cViewPr>
        <p:scale>
          <a:sx n="40" d="100"/>
          <a:sy n="40" d="100"/>
        </p:scale>
        <p:origin x="204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0B31E-2B65-9643-86B6-54F205EA5BC5}"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9F3CA138-20AA-0547-BB79-E311B689482A}">
      <dgm:prSet phldrT="[Text]" custT="1"/>
      <dgm:spPr/>
      <dgm:t>
        <a:bodyPr/>
        <a:lstStyle/>
        <a:p>
          <a:r>
            <a:rPr lang="en-US" sz="2400" b="1" dirty="0">
              <a:solidFill>
                <a:srgbClr val="3E4268"/>
              </a:solidFill>
            </a:rPr>
            <a:t>Data Acquisition</a:t>
          </a:r>
        </a:p>
      </dgm:t>
    </dgm:pt>
    <dgm:pt modelId="{9A8B14E9-7178-5945-8E25-4007BBEEFC2A}" type="parTrans" cxnId="{21964047-4FF5-ED43-B661-9E0BFE0A15EC}">
      <dgm:prSet/>
      <dgm:spPr/>
      <dgm:t>
        <a:bodyPr/>
        <a:lstStyle/>
        <a:p>
          <a:endParaRPr lang="en-US"/>
        </a:p>
      </dgm:t>
    </dgm:pt>
    <dgm:pt modelId="{09513FA1-4205-CF42-A6FB-89F8C269A33E}" type="sibTrans" cxnId="{21964047-4FF5-ED43-B661-9E0BFE0A15EC}">
      <dgm:prSet/>
      <dgm:spPr/>
      <dgm:t>
        <a:bodyPr/>
        <a:lstStyle/>
        <a:p>
          <a:endParaRPr lang="en-US"/>
        </a:p>
      </dgm:t>
    </dgm:pt>
    <dgm:pt modelId="{BC5AD870-EF31-4C43-B094-288866FCAA32}">
      <dgm:prSet phldrT="[Text]" custT="1"/>
      <dgm:spPr/>
      <dgm:t>
        <a:bodyPr/>
        <a:lstStyle/>
        <a:p>
          <a:pPr algn="l"/>
          <a:r>
            <a:rPr lang="en-US" sz="2400" b="1" dirty="0">
              <a:solidFill>
                <a:srgbClr val="3E4268"/>
              </a:solidFill>
            </a:rPr>
            <a:t>Visualization &amp; Synthesis </a:t>
          </a:r>
        </a:p>
      </dgm:t>
    </dgm:pt>
    <dgm:pt modelId="{559BB5AF-1CFC-8C45-B8AE-11773AE4DE80}" type="parTrans" cxnId="{073C0810-FBDA-0B44-ACC2-03019754FB39}">
      <dgm:prSet/>
      <dgm:spPr/>
      <dgm:t>
        <a:bodyPr/>
        <a:lstStyle/>
        <a:p>
          <a:endParaRPr lang="en-US"/>
        </a:p>
      </dgm:t>
    </dgm:pt>
    <dgm:pt modelId="{24932AD4-0B48-3844-A0C2-88B162818B6F}" type="sibTrans" cxnId="{073C0810-FBDA-0B44-ACC2-03019754FB39}">
      <dgm:prSet/>
      <dgm:spPr/>
      <dgm:t>
        <a:bodyPr/>
        <a:lstStyle/>
        <a:p>
          <a:endParaRPr lang="en-US"/>
        </a:p>
      </dgm:t>
    </dgm:pt>
    <dgm:pt modelId="{72265E6C-BCF1-CA4E-BE01-25367A881A83}">
      <dgm:prSet phldrT="[Text]" custT="1"/>
      <dgm:spPr/>
      <dgm:t>
        <a:bodyPr/>
        <a:lstStyle/>
        <a:p>
          <a:r>
            <a:rPr lang="en-US" sz="2400" b="1" dirty="0">
              <a:solidFill>
                <a:srgbClr val="3E4268"/>
              </a:solidFill>
            </a:rPr>
            <a:t>Data Processing</a:t>
          </a:r>
        </a:p>
      </dgm:t>
    </dgm:pt>
    <dgm:pt modelId="{6A0A54D3-4E2C-874C-9699-59F79078DE01}" type="parTrans" cxnId="{4625E720-0624-5043-9352-EED21523D780}">
      <dgm:prSet/>
      <dgm:spPr/>
      <dgm:t>
        <a:bodyPr/>
        <a:lstStyle/>
        <a:p>
          <a:endParaRPr lang="en-US"/>
        </a:p>
      </dgm:t>
    </dgm:pt>
    <dgm:pt modelId="{116057FB-77D2-334A-9797-772A9D918388}" type="sibTrans" cxnId="{4625E720-0624-5043-9352-EED21523D780}">
      <dgm:prSet/>
      <dgm:spPr/>
      <dgm:t>
        <a:bodyPr/>
        <a:lstStyle/>
        <a:p>
          <a:endParaRPr lang="en-US"/>
        </a:p>
      </dgm:t>
    </dgm:pt>
    <dgm:pt modelId="{43C029C2-4BF6-1A44-AA18-575FFE60AD8C}">
      <dgm:prSet phldrT="[Text]" custT="1"/>
      <dgm:spPr/>
      <dgm:t>
        <a:bodyPr/>
        <a:lstStyle/>
        <a:p>
          <a:r>
            <a:rPr lang="en-US" sz="2400" b="1" dirty="0">
              <a:solidFill>
                <a:srgbClr val="3E4268"/>
              </a:solidFill>
            </a:rPr>
            <a:t>Computation &amp; Analysis</a:t>
          </a:r>
        </a:p>
      </dgm:t>
    </dgm:pt>
    <dgm:pt modelId="{F1777D7F-7BF1-E349-8ED8-8AA8EE04497B}" type="parTrans" cxnId="{CA6CBBC8-4711-B748-8163-7F976A6C5E41}">
      <dgm:prSet/>
      <dgm:spPr/>
      <dgm:t>
        <a:bodyPr/>
        <a:lstStyle/>
        <a:p>
          <a:endParaRPr lang="en-US"/>
        </a:p>
      </dgm:t>
    </dgm:pt>
    <dgm:pt modelId="{7271D9B4-5B84-9B48-882B-6446C79C586E}" type="sibTrans" cxnId="{CA6CBBC8-4711-B748-8163-7F976A6C5E41}">
      <dgm:prSet/>
      <dgm:spPr/>
      <dgm:t>
        <a:bodyPr/>
        <a:lstStyle/>
        <a:p>
          <a:endParaRPr lang="en-US"/>
        </a:p>
      </dgm:t>
    </dgm:pt>
    <dgm:pt modelId="{BE31079F-3A14-2D4D-95CE-33A920F24454}" type="pres">
      <dgm:prSet presAssocID="{2610B31E-2B65-9643-86B6-54F205EA5BC5}" presName="Name0" presStyleCnt="0">
        <dgm:presLayoutVars>
          <dgm:chMax val="7"/>
          <dgm:chPref val="5"/>
        </dgm:presLayoutVars>
      </dgm:prSet>
      <dgm:spPr/>
    </dgm:pt>
    <dgm:pt modelId="{ECF49AA7-5223-E842-922B-AB3D108F2561}" type="pres">
      <dgm:prSet presAssocID="{2610B31E-2B65-9643-86B6-54F205EA5BC5}" presName="arrowNode" presStyleLbl="node1" presStyleIdx="0" presStyleCnt="1" custAng="19934486" custScaleX="113649" custLinFactNeighborX="-35" custLinFactNeighborY="3521"/>
      <dgm:spPr>
        <a:solidFill>
          <a:srgbClr val="3E4268"/>
        </a:solidFill>
      </dgm:spPr>
    </dgm:pt>
    <dgm:pt modelId="{AF7EA194-73A5-5C4C-AEA4-747F8EE1CECE}" type="pres">
      <dgm:prSet presAssocID="{9F3CA138-20AA-0547-BB79-E311B689482A}" presName="txNode1" presStyleLbl="revTx" presStyleIdx="0" presStyleCnt="4" custScaleY="27223" custLinFactY="85652" custLinFactNeighborX="-83418" custLinFactNeighborY="100000">
        <dgm:presLayoutVars>
          <dgm:bulletEnabled val="1"/>
        </dgm:presLayoutVars>
      </dgm:prSet>
      <dgm:spPr/>
    </dgm:pt>
    <dgm:pt modelId="{D30E20DD-D227-0644-9FA5-14751D5A4219}" type="pres">
      <dgm:prSet presAssocID="{72265E6C-BCF1-CA4E-BE01-25367A881A83}" presName="txNode2" presStyleLbl="revTx" presStyleIdx="1" presStyleCnt="4" custScaleY="27223" custLinFactNeighborX="-64024" custLinFactNeighborY="-54771">
        <dgm:presLayoutVars>
          <dgm:bulletEnabled val="1"/>
        </dgm:presLayoutVars>
      </dgm:prSet>
      <dgm:spPr/>
    </dgm:pt>
    <dgm:pt modelId="{F4577791-A04D-B246-98B7-ECE4A1ECD228}" type="pres">
      <dgm:prSet presAssocID="{116057FB-77D2-334A-9797-772A9D918388}" presName="dotNode2" presStyleCnt="0"/>
      <dgm:spPr/>
    </dgm:pt>
    <dgm:pt modelId="{28633DC7-7846-1345-9AFE-1FF7110770CE}" type="pres">
      <dgm:prSet presAssocID="{116057FB-77D2-334A-9797-772A9D918388}" presName="dotRepeatNode" presStyleLbl="fgShp" presStyleIdx="0" presStyleCnt="2" custLinFactX="-177174" custLinFactY="170526" custLinFactNeighborX="-200000" custLinFactNeighborY="200000"/>
      <dgm:spPr/>
    </dgm:pt>
    <dgm:pt modelId="{FCED18ED-26F8-A24B-B416-563A7CDAC636}" type="pres">
      <dgm:prSet presAssocID="{43C029C2-4BF6-1A44-AA18-575FFE60AD8C}" presName="txNode3" presStyleLbl="revTx" presStyleIdx="2" presStyleCnt="4" custScaleY="27223" custLinFactY="-90074" custLinFactNeighborX="92202" custLinFactNeighborY="-100000">
        <dgm:presLayoutVars>
          <dgm:bulletEnabled val="1"/>
        </dgm:presLayoutVars>
      </dgm:prSet>
      <dgm:spPr/>
    </dgm:pt>
    <dgm:pt modelId="{222E3C69-7BA3-D143-BD23-569BCFC50189}" type="pres">
      <dgm:prSet presAssocID="{7271D9B4-5B84-9B48-882B-6446C79C586E}" presName="dotNode3" presStyleCnt="0"/>
      <dgm:spPr/>
    </dgm:pt>
    <dgm:pt modelId="{1C0E7551-2017-3741-B0C2-0D04D071B6C5}" type="pres">
      <dgm:prSet presAssocID="{7271D9B4-5B84-9B48-882B-6446C79C586E}" presName="dotRepeatNode" presStyleLbl="fgShp" presStyleIdx="1" presStyleCnt="2" custLinFactY="-100000" custLinFactNeighborX="86091" custLinFactNeighborY="-112845"/>
      <dgm:spPr/>
    </dgm:pt>
    <dgm:pt modelId="{4FC5C447-D1D1-6642-9B91-238142BE9ACE}" type="pres">
      <dgm:prSet presAssocID="{BC5AD870-EF31-4C43-B094-288866FCAA32}" presName="txNode4" presStyleLbl="revTx" presStyleIdx="3" presStyleCnt="4" custScaleX="93686" custLinFactY="-99465" custLinFactNeighborX="70747" custLinFactNeighborY="-100000">
        <dgm:presLayoutVars>
          <dgm:bulletEnabled val="1"/>
        </dgm:presLayoutVars>
      </dgm:prSet>
      <dgm:spPr/>
    </dgm:pt>
  </dgm:ptLst>
  <dgm:cxnLst>
    <dgm:cxn modelId="{073C0810-FBDA-0B44-ACC2-03019754FB39}" srcId="{2610B31E-2B65-9643-86B6-54F205EA5BC5}" destId="{BC5AD870-EF31-4C43-B094-288866FCAA32}" srcOrd="3" destOrd="0" parTransId="{559BB5AF-1CFC-8C45-B8AE-11773AE4DE80}" sibTransId="{24932AD4-0B48-3844-A0C2-88B162818B6F}"/>
    <dgm:cxn modelId="{4625E720-0624-5043-9352-EED21523D780}" srcId="{2610B31E-2B65-9643-86B6-54F205EA5BC5}" destId="{72265E6C-BCF1-CA4E-BE01-25367A881A83}" srcOrd="1" destOrd="0" parTransId="{6A0A54D3-4E2C-874C-9699-59F79078DE01}" sibTransId="{116057FB-77D2-334A-9797-772A9D918388}"/>
    <dgm:cxn modelId="{21964047-4FF5-ED43-B661-9E0BFE0A15EC}" srcId="{2610B31E-2B65-9643-86B6-54F205EA5BC5}" destId="{9F3CA138-20AA-0547-BB79-E311B689482A}" srcOrd="0" destOrd="0" parTransId="{9A8B14E9-7178-5945-8E25-4007BBEEFC2A}" sibTransId="{09513FA1-4205-CF42-A6FB-89F8C269A33E}"/>
    <dgm:cxn modelId="{CC351C6F-7CCB-4A45-AFA2-21F60BEEB33B}" type="presOf" srcId="{2610B31E-2B65-9643-86B6-54F205EA5BC5}" destId="{BE31079F-3A14-2D4D-95CE-33A920F24454}" srcOrd="0" destOrd="0" presId="urn:microsoft.com/office/officeart/2009/3/layout/DescendingProcess"/>
    <dgm:cxn modelId="{03A37477-6407-A947-B704-0578EA514A4D}" type="presOf" srcId="{7271D9B4-5B84-9B48-882B-6446C79C586E}" destId="{1C0E7551-2017-3741-B0C2-0D04D071B6C5}" srcOrd="0" destOrd="0" presId="urn:microsoft.com/office/officeart/2009/3/layout/DescendingProcess"/>
    <dgm:cxn modelId="{677B5F89-0C3B-674E-94A4-5A0292D31A13}" type="presOf" srcId="{43C029C2-4BF6-1A44-AA18-575FFE60AD8C}" destId="{FCED18ED-26F8-A24B-B416-563A7CDAC636}" srcOrd="0" destOrd="0" presId="urn:microsoft.com/office/officeart/2009/3/layout/DescendingProcess"/>
    <dgm:cxn modelId="{5641E691-0A3A-2741-9D3C-0D3423C9F10A}" type="presOf" srcId="{9F3CA138-20AA-0547-BB79-E311B689482A}" destId="{AF7EA194-73A5-5C4C-AEA4-747F8EE1CECE}" srcOrd="0" destOrd="0" presId="urn:microsoft.com/office/officeart/2009/3/layout/DescendingProcess"/>
    <dgm:cxn modelId="{5A830C94-E501-094D-BE58-3B7CB19F70F0}" type="presOf" srcId="{BC5AD870-EF31-4C43-B094-288866FCAA32}" destId="{4FC5C447-D1D1-6642-9B91-238142BE9ACE}" srcOrd="0" destOrd="0" presId="urn:microsoft.com/office/officeart/2009/3/layout/DescendingProcess"/>
    <dgm:cxn modelId="{4BEBE5B4-D767-2547-AFBF-AA93ED7BFDB8}" type="presOf" srcId="{116057FB-77D2-334A-9797-772A9D918388}" destId="{28633DC7-7846-1345-9AFE-1FF7110770CE}" srcOrd="0" destOrd="0" presId="urn:microsoft.com/office/officeart/2009/3/layout/DescendingProcess"/>
    <dgm:cxn modelId="{746878C7-699B-4140-98C5-22EEA30C6B9E}" type="presOf" srcId="{72265E6C-BCF1-CA4E-BE01-25367A881A83}" destId="{D30E20DD-D227-0644-9FA5-14751D5A4219}" srcOrd="0" destOrd="0" presId="urn:microsoft.com/office/officeart/2009/3/layout/DescendingProcess"/>
    <dgm:cxn modelId="{CA6CBBC8-4711-B748-8163-7F976A6C5E41}" srcId="{2610B31E-2B65-9643-86B6-54F205EA5BC5}" destId="{43C029C2-4BF6-1A44-AA18-575FFE60AD8C}" srcOrd="2" destOrd="0" parTransId="{F1777D7F-7BF1-E349-8ED8-8AA8EE04497B}" sibTransId="{7271D9B4-5B84-9B48-882B-6446C79C586E}"/>
    <dgm:cxn modelId="{9F2E2A79-95DA-9445-A41D-F2730ECF61BC}" type="presParOf" srcId="{BE31079F-3A14-2D4D-95CE-33A920F24454}" destId="{ECF49AA7-5223-E842-922B-AB3D108F2561}" srcOrd="0" destOrd="0" presId="urn:microsoft.com/office/officeart/2009/3/layout/DescendingProcess"/>
    <dgm:cxn modelId="{A29B954A-5685-7E4B-A285-295489C6EF06}" type="presParOf" srcId="{BE31079F-3A14-2D4D-95CE-33A920F24454}" destId="{AF7EA194-73A5-5C4C-AEA4-747F8EE1CECE}" srcOrd="1" destOrd="0" presId="urn:microsoft.com/office/officeart/2009/3/layout/DescendingProcess"/>
    <dgm:cxn modelId="{2D3CF5E9-29F9-CC46-9D26-916F474325D5}" type="presParOf" srcId="{BE31079F-3A14-2D4D-95CE-33A920F24454}" destId="{D30E20DD-D227-0644-9FA5-14751D5A4219}" srcOrd="2" destOrd="0" presId="urn:microsoft.com/office/officeart/2009/3/layout/DescendingProcess"/>
    <dgm:cxn modelId="{FEC084D5-9BA6-CE40-9AA9-5A0B5D3BB4EB}" type="presParOf" srcId="{BE31079F-3A14-2D4D-95CE-33A920F24454}" destId="{F4577791-A04D-B246-98B7-ECE4A1ECD228}" srcOrd="3" destOrd="0" presId="urn:microsoft.com/office/officeart/2009/3/layout/DescendingProcess"/>
    <dgm:cxn modelId="{4E186A8C-60AF-F749-BD69-425A0BC01822}" type="presParOf" srcId="{F4577791-A04D-B246-98B7-ECE4A1ECD228}" destId="{28633DC7-7846-1345-9AFE-1FF7110770CE}" srcOrd="0" destOrd="0" presId="urn:microsoft.com/office/officeart/2009/3/layout/DescendingProcess"/>
    <dgm:cxn modelId="{EA31624B-2A1C-BA47-A2B6-D8381770EB61}" type="presParOf" srcId="{BE31079F-3A14-2D4D-95CE-33A920F24454}" destId="{FCED18ED-26F8-A24B-B416-563A7CDAC636}" srcOrd="4" destOrd="0" presId="urn:microsoft.com/office/officeart/2009/3/layout/DescendingProcess"/>
    <dgm:cxn modelId="{68D38584-FC05-E746-9E95-6BAAE4A3F058}" type="presParOf" srcId="{BE31079F-3A14-2D4D-95CE-33A920F24454}" destId="{222E3C69-7BA3-D143-BD23-569BCFC50189}" srcOrd="5" destOrd="0" presId="urn:microsoft.com/office/officeart/2009/3/layout/DescendingProcess"/>
    <dgm:cxn modelId="{4F33EDEB-1E16-1244-90D1-630EA1B27FC9}" type="presParOf" srcId="{222E3C69-7BA3-D143-BD23-569BCFC50189}" destId="{1C0E7551-2017-3741-B0C2-0D04D071B6C5}" srcOrd="0" destOrd="0" presId="urn:microsoft.com/office/officeart/2009/3/layout/DescendingProcess"/>
    <dgm:cxn modelId="{4F810760-4B4D-BA4C-9AB1-A9EF16A3266B}" type="presParOf" srcId="{BE31079F-3A14-2D4D-95CE-33A920F24454}" destId="{4FC5C447-D1D1-6642-9B91-238142BE9ACE}" srcOrd="6"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49AA7-5223-E842-922B-AB3D108F2561}">
      <dsp:nvSpPr>
        <dsp:cNvPr id="0" name=""/>
        <dsp:cNvSpPr/>
      </dsp:nvSpPr>
      <dsp:spPr>
        <a:xfrm rot="2730860">
          <a:off x="3554908" y="1314376"/>
          <a:ext cx="6390026" cy="5668055"/>
        </a:xfrm>
        <a:prstGeom prst="swooshArrow">
          <a:avLst>
            <a:gd name="adj1" fmla="val 16310"/>
            <a:gd name="adj2" fmla="val 31370"/>
          </a:avLst>
        </a:prstGeom>
        <a:solidFill>
          <a:srgbClr val="3E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33DC7-7846-1345-9AFE-1FF7110770CE}">
      <dsp:nvSpPr>
        <dsp:cNvPr id="0" name=""/>
        <dsp:cNvSpPr/>
      </dsp:nvSpPr>
      <dsp:spPr>
        <a:xfrm>
          <a:off x="5561423" y="2985483"/>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E7551-2017-3741-B0C2-0D04D071B6C5}">
      <dsp:nvSpPr>
        <dsp:cNvPr id="0" name=""/>
        <dsp:cNvSpPr/>
      </dsp:nvSpPr>
      <dsp:spPr>
        <a:xfrm>
          <a:off x="7815810" y="3434459"/>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EA194-73A5-5C4C-AEA4-747F8EE1CECE}">
      <dsp:nvSpPr>
        <dsp:cNvPr id="0" name=""/>
        <dsp:cNvSpPr/>
      </dsp:nvSpPr>
      <dsp:spPr>
        <a:xfrm>
          <a:off x="326506" y="2753652"/>
          <a:ext cx="3154650" cy="33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3E4268"/>
              </a:solidFill>
            </a:rPr>
            <a:t>Data Acquisition</a:t>
          </a:r>
        </a:p>
      </dsp:txBody>
      <dsp:txXfrm>
        <a:off x="326506" y="2753652"/>
        <a:ext cx="3154650" cy="337608"/>
      </dsp:txXfrm>
    </dsp:sp>
    <dsp:sp modelId="{D30E20DD-D227-0644-9FA5-14751D5A4219}">
      <dsp:nvSpPr>
        <dsp:cNvPr id="0" name=""/>
        <dsp:cNvSpPr/>
      </dsp:nvSpPr>
      <dsp:spPr>
        <a:xfrm>
          <a:off x="4351876" y="1595834"/>
          <a:ext cx="4348302" cy="33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3E4268"/>
              </a:solidFill>
            </a:rPr>
            <a:t>Data Processing</a:t>
          </a:r>
        </a:p>
      </dsp:txBody>
      <dsp:txXfrm>
        <a:off x="4351876" y="1595834"/>
        <a:ext cx="4348302" cy="337608"/>
      </dsp:txXfrm>
    </dsp:sp>
    <dsp:sp modelId="{FCED18ED-26F8-A24B-B416-563A7CDAC636}">
      <dsp:nvSpPr>
        <dsp:cNvPr id="0" name=""/>
        <dsp:cNvSpPr/>
      </dsp:nvSpPr>
      <dsp:spPr>
        <a:xfrm>
          <a:off x="6888662" y="1352571"/>
          <a:ext cx="4263041" cy="33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r>
            <a:rPr lang="en-US" sz="2400" b="1" kern="1200" dirty="0">
              <a:solidFill>
                <a:srgbClr val="3E4268"/>
              </a:solidFill>
            </a:rPr>
            <a:t>Computation &amp; Analysis</a:t>
          </a:r>
        </a:p>
      </dsp:txBody>
      <dsp:txXfrm>
        <a:off x="6888662" y="1352571"/>
        <a:ext cx="4263041" cy="337608"/>
      </dsp:txXfrm>
    </dsp:sp>
    <dsp:sp modelId="{4FC5C447-D1D1-6642-9B91-238142BE9ACE}">
      <dsp:nvSpPr>
        <dsp:cNvPr id="0" name=""/>
        <dsp:cNvSpPr/>
      </dsp:nvSpPr>
      <dsp:spPr>
        <a:xfrm>
          <a:off x="10371652" y="4037147"/>
          <a:ext cx="3993873"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3E4268"/>
              </a:solidFill>
            </a:rPr>
            <a:t>Visualization &amp; Synthesis </a:t>
          </a:r>
        </a:p>
      </dsp:txBody>
      <dsp:txXfrm>
        <a:off x="10371652" y="4037147"/>
        <a:ext cx="3993873" cy="1240157"/>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E4268"/>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emf"/><Relationship Id="rId3" Type="http://schemas.openxmlformats.org/officeDocument/2006/relationships/image" Target="../media/image3.emf"/><Relationship Id="rId21" Type="http://schemas.openxmlformats.org/officeDocument/2006/relationships/image" Target="../media/image16.png"/><Relationship Id="rId7" Type="http://schemas.openxmlformats.org/officeDocument/2006/relationships/diagramQuickStyle" Target="../diagrams/quickStyle1.xml"/><Relationship Id="rId12" Type="http://schemas.openxmlformats.org/officeDocument/2006/relationships/image" Target="../media/image7.png"/><Relationship Id="rId17" Type="http://schemas.openxmlformats.org/officeDocument/2006/relationships/image" Target="../media/image12.jpeg"/><Relationship Id="rId25" Type="http://schemas.openxmlformats.org/officeDocument/2006/relationships/image" Target="../media/image20.emf"/><Relationship Id="rId2" Type="http://schemas.openxmlformats.org/officeDocument/2006/relationships/image" Target="../media/image2.emf"/><Relationship Id="rId16" Type="http://schemas.openxmlformats.org/officeDocument/2006/relationships/image" Target="../media/image11.jpeg"/><Relationship Id="rId20" Type="http://schemas.openxmlformats.org/officeDocument/2006/relationships/image" Target="../media/image15.png"/><Relationship Id="rId29"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6.png"/><Relationship Id="rId24" Type="http://schemas.openxmlformats.org/officeDocument/2006/relationships/image" Target="../media/image19.emf"/><Relationship Id="rId5" Type="http://schemas.openxmlformats.org/officeDocument/2006/relationships/diagramData" Target="../diagrams/data1.xml"/><Relationship Id="rId15" Type="http://schemas.openxmlformats.org/officeDocument/2006/relationships/image" Target="../media/image10.jpeg"/><Relationship Id="rId23" Type="http://schemas.openxmlformats.org/officeDocument/2006/relationships/image" Target="../media/image18.png"/><Relationship Id="rId28" Type="http://schemas.openxmlformats.org/officeDocument/2006/relationships/image" Target="../media/image23.emf"/><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image" Target="../media/image4.emf"/><Relationship Id="rId9" Type="http://schemas.microsoft.com/office/2007/relationships/diagramDrawing" Target="../diagrams/drawing1.xml"/><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emf"/><Relationship Id="rId30"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A815AB0A-DBA7-6A4E-A519-57947A38C37B}"/>
              </a:ext>
            </a:extLst>
          </p:cNvPr>
          <p:cNvPicPr>
            <a:picLocks/>
          </p:cNvPicPr>
          <p:nvPr/>
        </p:nvPicPr>
        <p:blipFill>
          <a:blip r:embed="rId2"/>
          <a:stretch>
            <a:fillRect/>
          </a:stretch>
        </p:blipFill>
        <p:spPr>
          <a:xfrm>
            <a:off x="23349056" y="19776099"/>
            <a:ext cx="3200400" cy="3127248"/>
          </a:xfrm>
          <a:prstGeom prst="rect">
            <a:avLst/>
          </a:prstGeom>
        </p:spPr>
      </p:pic>
      <p:pic>
        <p:nvPicPr>
          <p:cNvPr id="118" name="Picture 117">
            <a:extLst>
              <a:ext uri="{FF2B5EF4-FFF2-40B4-BE49-F238E27FC236}">
                <a16:creationId xmlns:a16="http://schemas.microsoft.com/office/drawing/2014/main" id="{B27EBCE3-5E6C-7049-A313-FA62C65C30C2}"/>
              </a:ext>
            </a:extLst>
          </p:cNvPr>
          <p:cNvPicPr>
            <a:picLocks/>
          </p:cNvPicPr>
          <p:nvPr/>
        </p:nvPicPr>
        <p:blipFill>
          <a:blip r:embed="rId3"/>
          <a:stretch>
            <a:fillRect/>
          </a:stretch>
        </p:blipFill>
        <p:spPr>
          <a:xfrm>
            <a:off x="17479238" y="19776099"/>
            <a:ext cx="3200400" cy="3127248"/>
          </a:xfrm>
          <a:prstGeom prst="rect">
            <a:avLst/>
          </a:prstGeom>
        </p:spPr>
      </p:pic>
      <p:pic>
        <p:nvPicPr>
          <p:cNvPr id="127" name="Picture 126">
            <a:extLst>
              <a:ext uri="{FF2B5EF4-FFF2-40B4-BE49-F238E27FC236}">
                <a16:creationId xmlns:a16="http://schemas.microsoft.com/office/drawing/2014/main" id="{96CB98F1-B61D-0944-92CD-B168A4A89168}"/>
              </a:ext>
            </a:extLst>
          </p:cNvPr>
          <p:cNvPicPr>
            <a:picLocks/>
          </p:cNvPicPr>
          <p:nvPr/>
        </p:nvPicPr>
        <p:blipFill>
          <a:blip r:embed="rId4"/>
          <a:stretch>
            <a:fillRect/>
          </a:stretch>
        </p:blipFill>
        <p:spPr>
          <a:xfrm>
            <a:off x="20403855" y="19776099"/>
            <a:ext cx="3200400" cy="3127248"/>
          </a:xfrm>
          <a:prstGeom prst="rect">
            <a:avLst/>
          </a:prstGeom>
        </p:spPr>
      </p:pic>
      <p:graphicFrame>
        <p:nvGraphicFramePr>
          <p:cNvPr id="10" name="Diagram 9">
            <a:extLst>
              <a:ext uri="{FF2B5EF4-FFF2-40B4-BE49-F238E27FC236}">
                <a16:creationId xmlns:a16="http://schemas.microsoft.com/office/drawing/2014/main" id="{112E814D-8B8C-5E41-A8DA-B19A99094544}"/>
              </a:ext>
            </a:extLst>
          </p:cNvPr>
          <p:cNvGraphicFramePr/>
          <p:nvPr>
            <p:extLst>
              <p:ext uri="{D42A27DB-BD31-4B8C-83A1-F6EECF244321}">
                <p14:modId xmlns:p14="http://schemas.microsoft.com/office/powerpoint/2010/main" val="1420784316"/>
              </p:ext>
            </p:extLst>
          </p:nvPr>
        </p:nvGraphicFramePr>
        <p:xfrm>
          <a:off x="12384046" y="11820062"/>
          <a:ext cx="14442189" cy="7750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167392" y="17583470"/>
            <a:ext cx="1101036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Results</a:t>
            </a:r>
          </a:p>
        </p:txBody>
      </p:sp>
      <p:sp>
        <p:nvSpPr>
          <p:cNvPr id="8" name="Text Placeholder 16"/>
          <p:cNvSpPr txBox="1">
            <a:spLocks/>
          </p:cNvSpPr>
          <p:nvPr/>
        </p:nvSpPr>
        <p:spPr>
          <a:xfrm>
            <a:off x="12988386" y="32450394"/>
            <a:ext cx="11185818" cy="27891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We would like to thank our advisors, Brian Nelson and Olivier Prat, as well as our other mentors at the NOAA National Centers for Environmental Information, the Cooperative Institute for Climate &amp; Satellites – North Carolina, and the NASA DEVELOP National Program Office, for their guidance and support of this research. </a:t>
            </a:r>
          </a:p>
        </p:txBody>
      </p:sp>
      <p:sp>
        <p:nvSpPr>
          <p:cNvPr id="12" name="Text Placeholder 16"/>
          <p:cNvSpPr txBox="1">
            <a:spLocks/>
          </p:cNvSpPr>
          <p:nvPr/>
        </p:nvSpPr>
        <p:spPr>
          <a:xfrm>
            <a:off x="1302355" y="14649961"/>
            <a:ext cx="10972801"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5" name="TextBox 14"/>
          <p:cNvSpPr txBox="1"/>
          <p:nvPr/>
        </p:nvSpPr>
        <p:spPr>
          <a:xfrm>
            <a:off x="914400" y="4914230"/>
            <a:ext cx="11516347"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Abstract</a:t>
            </a:r>
          </a:p>
        </p:txBody>
      </p:sp>
      <p:sp>
        <p:nvSpPr>
          <p:cNvPr id="16" name="TextBox 15"/>
          <p:cNvSpPr txBox="1"/>
          <p:nvPr/>
        </p:nvSpPr>
        <p:spPr>
          <a:xfrm>
            <a:off x="12835573" y="5001467"/>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Objectives</a:t>
            </a:r>
          </a:p>
        </p:txBody>
      </p:sp>
      <p:sp>
        <p:nvSpPr>
          <p:cNvPr id="17" name="TextBox 16"/>
          <p:cNvSpPr txBox="1"/>
          <p:nvPr/>
        </p:nvSpPr>
        <p:spPr>
          <a:xfrm>
            <a:off x="12818858" y="12352731"/>
            <a:ext cx="11477874"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Methodology</a:t>
            </a:r>
          </a:p>
        </p:txBody>
      </p:sp>
      <p:sp>
        <p:nvSpPr>
          <p:cNvPr id="18" name="TextBox 17"/>
          <p:cNvSpPr txBox="1"/>
          <p:nvPr/>
        </p:nvSpPr>
        <p:spPr>
          <a:xfrm>
            <a:off x="914398" y="12747847"/>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Study Area</a:t>
            </a:r>
          </a:p>
        </p:txBody>
      </p:sp>
      <p:sp>
        <p:nvSpPr>
          <p:cNvPr id="19" name="TextBox 18"/>
          <p:cNvSpPr txBox="1"/>
          <p:nvPr/>
        </p:nvSpPr>
        <p:spPr>
          <a:xfrm>
            <a:off x="12835025" y="9024854"/>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Earth Observations</a:t>
            </a:r>
          </a:p>
        </p:txBody>
      </p:sp>
      <p:sp>
        <p:nvSpPr>
          <p:cNvPr id="21" name="TextBox 20"/>
          <p:cNvSpPr txBox="1"/>
          <p:nvPr/>
        </p:nvSpPr>
        <p:spPr>
          <a:xfrm>
            <a:off x="12857682" y="31570899"/>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Acknowledgements</a:t>
            </a:r>
          </a:p>
        </p:txBody>
      </p:sp>
      <p:sp>
        <p:nvSpPr>
          <p:cNvPr id="22" name="TextBox 21"/>
          <p:cNvSpPr txBox="1"/>
          <p:nvPr/>
        </p:nvSpPr>
        <p:spPr>
          <a:xfrm>
            <a:off x="914398" y="27526341"/>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Project Partners</a:t>
            </a:r>
          </a:p>
        </p:txBody>
      </p:sp>
      <p:sp>
        <p:nvSpPr>
          <p:cNvPr id="23" name="TextBox 22"/>
          <p:cNvSpPr txBox="1"/>
          <p:nvPr/>
        </p:nvSpPr>
        <p:spPr>
          <a:xfrm>
            <a:off x="914398" y="30446953"/>
            <a:ext cx="4542503"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Team Members</a:t>
            </a:r>
          </a:p>
        </p:txBody>
      </p:sp>
      <p:sp>
        <p:nvSpPr>
          <p:cNvPr id="40" name="TextBox 39"/>
          <p:cNvSpPr txBox="1"/>
          <p:nvPr/>
        </p:nvSpPr>
        <p:spPr>
          <a:xfrm>
            <a:off x="12857682" y="26796604"/>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Conclusions</a:t>
            </a:r>
          </a:p>
        </p:txBody>
      </p:sp>
      <p:sp>
        <p:nvSpPr>
          <p:cNvPr id="43" name="TextBox 42"/>
          <p:cNvSpPr txBox="1"/>
          <p:nvPr/>
        </p:nvSpPr>
        <p:spPr>
          <a:xfrm>
            <a:off x="16408400" y="34681130"/>
            <a:ext cx="10109200" cy="812801"/>
          </a:xfrm>
          <a:prstGeom prst="rect">
            <a:avLst/>
          </a:prstGeom>
          <a:noFill/>
        </p:spPr>
        <p:txBody>
          <a:bodyPr wrap="square" rtlCol="0" anchor="ctr">
            <a:noAutofit/>
          </a:bodyPr>
          <a:lstStyle/>
          <a:p>
            <a:pPr algn="r"/>
            <a:r>
              <a:rPr lang="en-US" sz="4000" dirty="0">
                <a:solidFill>
                  <a:schemeClr val="bg1"/>
                </a:solidFill>
                <a:latin typeface="+mj-lt"/>
              </a:rPr>
              <a:t>North Carolina - NCEI| Spring 2018</a:t>
            </a:r>
          </a:p>
        </p:txBody>
      </p:sp>
      <p:sp>
        <p:nvSpPr>
          <p:cNvPr id="57" name="TextBox 56"/>
          <p:cNvSpPr txBox="1"/>
          <p:nvPr/>
        </p:nvSpPr>
        <p:spPr>
          <a:xfrm>
            <a:off x="3522133" y="34679466"/>
            <a:ext cx="11354452" cy="795867"/>
          </a:xfrm>
          <a:prstGeom prst="rect">
            <a:avLst/>
          </a:prstGeom>
          <a:noFill/>
        </p:spPr>
        <p:txBody>
          <a:bodyPr wrap="square" rtlCol="0" anchor="ctr">
            <a:noAutofit/>
          </a:bodyPr>
          <a:lstStyle/>
          <a:p>
            <a:r>
              <a:rPr lang="en-US" sz="4000" dirty="0">
                <a:solidFill>
                  <a:schemeClr val="bg1"/>
                </a:solidFill>
                <a:latin typeface="+mj-lt"/>
              </a:rPr>
              <a:t>Carolina Disasters</a:t>
            </a:r>
          </a:p>
        </p:txBody>
      </p:sp>
      <p:sp>
        <p:nvSpPr>
          <p:cNvPr id="62" name="Subtitle"/>
          <p:cNvSpPr>
            <a:spLocks noGrp="1"/>
          </p:cNvSpPr>
          <p:nvPr>
            <p:ph type="body" sz="quarter" idx="13" hasCustomPrompt="1"/>
          </p:nvPr>
        </p:nvSpPr>
        <p:spPr>
          <a:xfrm>
            <a:off x="914400" y="446799"/>
            <a:ext cx="17765486" cy="2752432"/>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000" dirty="0">
                <a:solidFill>
                  <a:srgbClr val="3E4268"/>
                </a:solidFill>
              </a:rPr>
              <a:t>Utilizing Precipitation Estimates from NASA Earth Observations &amp; NOAA Climate Data Records to Enhance Understanding of Extreme Events in the Carolinas</a:t>
            </a:r>
          </a:p>
        </p:txBody>
      </p:sp>
      <p:sp>
        <p:nvSpPr>
          <p:cNvPr id="48" name="Text Placeholder 16"/>
          <p:cNvSpPr txBox="1">
            <a:spLocks/>
          </p:cNvSpPr>
          <p:nvPr/>
        </p:nvSpPr>
        <p:spPr>
          <a:xfrm>
            <a:off x="12857683" y="27769006"/>
            <a:ext cx="13659916" cy="3652616"/>
          </a:xfrm>
          <a:prstGeom prst="rect">
            <a:avLst/>
          </a:prstGeom>
          <a:noFill/>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E4268"/>
              </a:buClr>
            </a:pPr>
            <a:r>
              <a:rPr lang="en-US" dirty="0">
                <a:solidFill>
                  <a:schemeClr val="tx1">
                    <a:lumMod val="75000"/>
                    <a:lumOff val="25000"/>
                  </a:schemeClr>
                </a:solidFill>
              </a:rPr>
              <a:t>PERSIANN provided long-term (30+ years) information for accurate low to median value precipitation measurements in the region to better capture historical patterns and events. </a:t>
            </a:r>
          </a:p>
          <a:p>
            <a:pPr marL="347663" indent="-347663" algn="just">
              <a:buClr>
                <a:srgbClr val="3E4268"/>
              </a:buClr>
            </a:pPr>
            <a:r>
              <a:rPr lang="en-US" dirty="0">
                <a:solidFill>
                  <a:schemeClr val="tx1">
                    <a:lumMod val="75000"/>
                    <a:lumOff val="25000"/>
                  </a:schemeClr>
                </a:solidFill>
              </a:rPr>
              <a:t>GPM-IMERG and TRMM-TMPA better represented rain-gauge based (GHCN) precipitation observations at extreme values (90</a:t>
            </a:r>
            <a:r>
              <a:rPr lang="en-US" baseline="30000" dirty="0">
                <a:solidFill>
                  <a:schemeClr val="tx1">
                    <a:lumMod val="75000"/>
                    <a:lumOff val="25000"/>
                  </a:schemeClr>
                </a:solidFill>
              </a:rPr>
              <a:t>th</a:t>
            </a:r>
            <a:r>
              <a:rPr lang="en-US" dirty="0">
                <a:solidFill>
                  <a:schemeClr val="tx1">
                    <a:lumMod val="75000"/>
                    <a:lumOff val="25000"/>
                  </a:schemeClr>
                </a:solidFill>
              </a:rPr>
              <a:t> percentile and above) compared to PERSIANN. </a:t>
            </a:r>
          </a:p>
          <a:p>
            <a:pPr marL="347663" indent="-347663" algn="just">
              <a:buClr>
                <a:srgbClr val="3E4268"/>
              </a:buClr>
            </a:pPr>
            <a:r>
              <a:rPr lang="en-US" dirty="0">
                <a:solidFill>
                  <a:schemeClr val="tx1">
                    <a:lumMod val="75000"/>
                    <a:lumOff val="25000"/>
                  </a:schemeClr>
                </a:solidFill>
              </a:rPr>
              <a:t>All satellite datasets displayed bias with GHCN as the true value of precipitation. However, GHCN stations showed limited spatial coverage and gaps in data record for some extreme events. </a:t>
            </a:r>
          </a:p>
          <a:p>
            <a:pPr marL="347663" indent="-347663" algn="just">
              <a:buClr>
                <a:srgbClr val="3E4268"/>
              </a:buClr>
            </a:pPr>
            <a:r>
              <a:rPr lang="en-US" dirty="0">
                <a:solidFill>
                  <a:schemeClr val="tx1">
                    <a:lumMod val="75000"/>
                    <a:lumOff val="25000"/>
                  </a:schemeClr>
                </a:solidFill>
              </a:rPr>
              <a:t> GPM-IMERG provided the highest spatial resolution data in the region and will be a useful dataset to measure precipitation trends as the period of data record increases in the future. </a:t>
            </a:r>
          </a:p>
        </p:txBody>
      </p:sp>
      <p:sp>
        <p:nvSpPr>
          <p:cNvPr id="58" name="Text Placeholder 16"/>
          <p:cNvSpPr txBox="1">
            <a:spLocks/>
          </p:cNvSpPr>
          <p:nvPr/>
        </p:nvSpPr>
        <p:spPr>
          <a:xfrm>
            <a:off x="12835572" y="5902939"/>
            <a:ext cx="13682027" cy="252265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E4268"/>
              </a:buClr>
            </a:pPr>
            <a:r>
              <a:rPr lang="en-US" b="1" dirty="0">
                <a:solidFill>
                  <a:srgbClr val="3E4268"/>
                </a:solidFill>
              </a:rPr>
              <a:t>Demonstrate</a:t>
            </a:r>
            <a:r>
              <a:rPr lang="en-US" b="1" dirty="0">
                <a:solidFill>
                  <a:schemeClr val="tx1">
                    <a:lumMod val="75000"/>
                    <a:lumOff val="25000"/>
                  </a:schemeClr>
                </a:solidFill>
              </a:rPr>
              <a:t> </a:t>
            </a:r>
            <a:r>
              <a:rPr lang="en-US" dirty="0">
                <a:solidFill>
                  <a:schemeClr val="tx1">
                    <a:lumMod val="75000"/>
                    <a:lumOff val="25000"/>
                  </a:schemeClr>
                </a:solidFill>
              </a:rPr>
              <a:t>utility of NASA Earth Observations (NASA EO) &amp; NOAA Climate Data Records (NOAA-CDR) to measure extreme precipitation in the southeastern United States</a:t>
            </a:r>
          </a:p>
          <a:p>
            <a:pPr marL="347663" indent="-347663" algn="just">
              <a:buClr>
                <a:srgbClr val="3E4268"/>
              </a:buClr>
            </a:pPr>
            <a:r>
              <a:rPr lang="en-US" b="1" dirty="0">
                <a:solidFill>
                  <a:srgbClr val="3E4268"/>
                </a:solidFill>
              </a:rPr>
              <a:t>Evaluate</a:t>
            </a:r>
            <a:r>
              <a:rPr lang="en-US" dirty="0">
                <a:solidFill>
                  <a:schemeClr val="tx1">
                    <a:lumMod val="75000"/>
                    <a:lumOff val="25000"/>
                  </a:schemeClr>
                </a:solidFill>
              </a:rPr>
              <a:t> performance of satellite-derived precipitation estimates (variability &amp; bias) in comparison to rain-gauge observations</a:t>
            </a:r>
          </a:p>
          <a:p>
            <a:pPr marL="347663" indent="-347663" algn="just">
              <a:buClr>
                <a:srgbClr val="3E4268"/>
              </a:buClr>
            </a:pPr>
            <a:r>
              <a:rPr lang="en-US" b="1" dirty="0">
                <a:solidFill>
                  <a:srgbClr val="3E4268"/>
                </a:solidFill>
              </a:rPr>
              <a:t>Collaborate</a:t>
            </a:r>
            <a:r>
              <a:rPr lang="en-US" b="1" dirty="0">
                <a:solidFill>
                  <a:schemeClr val="tx1">
                    <a:lumMod val="75000"/>
                    <a:lumOff val="25000"/>
                  </a:schemeClr>
                </a:solidFill>
              </a:rPr>
              <a:t> </a:t>
            </a:r>
            <a:r>
              <a:rPr lang="en-US" dirty="0">
                <a:solidFill>
                  <a:schemeClr val="tx1">
                    <a:lumMod val="75000"/>
                    <a:lumOff val="25000"/>
                  </a:schemeClr>
                </a:solidFill>
              </a:rPr>
              <a:t> with project partners (NEMAC &amp; OCM) to engage data-user needs and develop a precipitation data-users guide</a:t>
            </a:r>
          </a:p>
        </p:txBody>
      </p:sp>
      <p:sp>
        <p:nvSpPr>
          <p:cNvPr id="50" name="Text Placeholder 16"/>
          <p:cNvSpPr txBox="1">
            <a:spLocks/>
          </p:cNvSpPr>
          <p:nvPr/>
        </p:nvSpPr>
        <p:spPr>
          <a:xfrm>
            <a:off x="8836713" y="3339255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Andrew Shannon</a:t>
            </a:r>
          </a:p>
          <a:p>
            <a:pPr algn="ctr">
              <a:lnSpc>
                <a:spcPct val="100000"/>
              </a:lnSpc>
              <a:spcBef>
                <a:spcPts val="0"/>
              </a:spcBef>
            </a:pPr>
            <a:r>
              <a:rPr lang="en-US" dirty="0">
                <a:solidFill>
                  <a:schemeClr val="tx1">
                    <a:lumMod val="75000"/>
                    <a:lumOff val="25000"/>
                  </a:schemeClr>
                </a:solidFill>
              </a:rPr>
              <a:t>Project Lead</a:t>
            </a:r>
          </a:p>
        </p:txBody>
      </p:sp>
      <p:sp>
        <p:nvSpPr>
          <p:cNvPr id="51" name="Text Placeholder 16"/>
          <p:cNvSpPr txBox="1">
            <a:spLocks/>
          </p:cNvSpPr>
          <p:nvPr/>
        </p:nvSpPr>
        <p:spPr>
          <a:xfrm>
            <a:off x="2235483" y="3350381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Michael </a:t>
            </a:r>
            <a:r>
              <a:rPr lang="en-US" dirty="0" err="1">
                <a:solidFill>
                  <a:schemeClr val="tx1">
                    <a:lumMod val="75000"/>
                    <a:lumOff val="25000"/>
                  </a:schemeClr>
                </a:solidFill>
              </a:rPr>
              <a:t>VonHegel</a:t>
            </a:r>
            <a:endParaRPr lang="en-US" dirty="0">
              <a:solidFill>
                <a:schemeClr val="tx1">
                  <a:lumMod val="75000"/>
                  <a:lumOff val="25000"/>
                </a:schemeClr>
              </a:solidFill>
            </a:endParaRPr>
          </a:p>
        </p:txBody>
      </p:sp>
      <p:sp>
        <p:nvSpPr>
          <p:cNvPr id="53" name="Text Placeholder 16"/>
          <p:cNvSpPr txBox="1">
            <a:spLocks/>
          </p:cNvSpPr>
          <p:nvPr/>
        </p:nvSpPr>
        <p:spPr>
          <a:xfrm>
            <a:off x="5495484" y="3349183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Shelby Ingram</a:t>
            </a:r>
          </a:p>
        </p:txBody>
      </p:sp>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8888" y="31351645"/>
            <a:ext cx="2057404" cy="2046184"/>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6918" y="31361130"/>
            <a:ext cx="2057404" cy="2046184"/>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6184" y="31261852"/>
            <a:ext cx="2057404" cy="2046184"/>
          </a:xfrm>
          <a:prstGeom prst="rect">
            <a:avLst/>
          </a:prstGeom>
        </p:spPr>
      </p:pic>
      <p:pic>
        <p:nvPicPr>
          <p:cNvPr id="3" name="Picture 2">
            <a:extLst>
              <a:ext uri="{FF2B5EF4-FFF2-40B4-BE49-F238E27FC236}">
                <a16:creationId xmlns:a16="http://schemas.microsoft.com/office/drawing/2014/main" id="{775E5CF3-8C1F-AA4E-B8A9-9B0C10B0585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1340" b="4077"/>
          <a:stretch/>
        </p:blipFill>
        <p:spPr>
          <a:xfrm>
            <a:off x="18505318" y="10251393"/>
            <a:ext cx="1701574" cy="1569421"/>
          </a:xfrm>
          <a:prstGeom prst="rect">
            <a:avLst/>
          </a:prstGeom>
        </p:spPr>
      </p:pic>
      <p:pic>
        <p:nvPicPr>
          <p:cNvPr id="7" name="Picture 6">
            <a:extLst>
              <a:ext uri="{FF2B5EF4-FFF2-40B4-BE49-F238E27FC236}">
                <a16:creationId xmlns:a16="http://schemas.microsoft.com/office/drawing/2014/main" id="{2C91F954-3572-FB4A-933E-56E1015369E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506"/>
          <a:stretch/>
        </p:blipFill>
        <p:spPr>
          <a:xfrm>
            <a:off x="13391788" y="9928589"/>
            <a:ext cx="2941893" cy="1928324"/>
          </a:xfrm>
          <a:prstGeom prst="rect">
            <a:avLst/>
          </a:prstGeom>
        </p:spPr>
      </p:pic>
      <p:sp>
        <p:nvSpPr>
          <p:cNvPr id="9" name="TextBox 8">
            <a:extLst>
              <a:ext uri="{FF2B5EF4-FFF2-40B4-BE49-F238E27FC236}">
                <a16:creationId xmlns:a16="http://schemas.microsoft.com/office/drawing/2014/main" id="{5FB0922F-B79C-CC4B-B744-E2B7DB9584DC}"/>
              </a:ext>
            </a:extLst>
          </p:cNvPr>
          <p:cNvSpPr txBox="1"/>
          <p:nvPr/>
        </p:nvSpPr>
        <p:spPr>
          <a:xfrm>
            <a:off x="16284757" y="10036310"/>
            <a:ext cx="2354597" cy="1569660"/>
          </a:xfrm>
          <a:prstGeom prst="rect">
            <a:avLst/>
          </a:prstGeom>
        </p:spPr>
        <p:txBody>
          <a:bodyPr wrap="square" numCol="1" spcCol="640080" rtlCol="0">
            <a:spAutoFit/>
          </a:bodyPr>
          <a:lstStyle/>
          <a:p>
            <a:r>
              <a:rPr lang="en-US" sz="2400" dirty="0">
                <a:solidFill>
                  <a:schemeClr val="tx1">
                    <a:lumMod val="75000"/>
                    <a:lumOff val="25000"/>
                  </a:schemeClr>
                </a:solidFill>
              </a:rPr>
              <a:t>NASA EO: </a:t>
            </a:r>
            <a:r>
              <a:rPr lang="en-US" sz="2400" b="1" dirty="0">
                <a:solidFill>
                  <a:srgbClr val="3E4268"/>
                </a:solidFill>
              </a:rPr>
              <a:t>GPM-IMERG</a:t>
            </a:r>
            <a:r>
              <a:rPr lang="en-US" sz="2400" dirty="0">
                <a:solidFill>
                  <a:schemeClr val="tx1">
                    <a:lumMod val="75000"/>
                    <a:lumOff val="25000"/>
                  </a:schemeClr>
                </a:solidFill>
              </a:rPr>
              <a:t> 2014-present</a:t>
            </a:r>
          </a:p>
          <a:p>
            <a:r>
              <a:rPr lang="en-US" sz="2400" dirty="0">
                <a:solidFill>
                  <a:schemeClr val="tx1">
                    <a:lumMod val="75000"/>
                    <a:lumOff val="25000"/>
                  </a:schemeClr>
                </a:solidFill>
              </a:rPr>
              <a:t>.1° resolution</a:t>
            </a:r>
          </a:p>
        </p:txBody>
      </p:sp>
      <p:pic>
        <p:nvPicPr>
          <p:cNvPr id="6" name="Picture 5">
            <a:extLst>
              <a:ext uri="{FF2B5EF4-FFF2-40B4-BE49-F238E27FC236}">
                <a16:creationId xmlns:a16="http://schemas.microsoft.com/office/drawing/2014/main" id="{4D81238F-EE9F-474B-B2AF-408792D22F9C}"/>
              </a:ext>
            </a:extLst>
          </p:cNvPr>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944" t="20082" r="3389" b="16078"/>
          <a:stretch/>
        </p:blipFill>
        <p:spPr>
          <a:xfrm>
            <a:off x="1391266" y="13755097"/>
            <a:ext cx="5949884" cy="3009324"/>
          </a:xfrm>
          <a:prstGeom prst="rect">
            <a:avLst/>
          </a:prstGeom>
        </p:spPr>
      </p:pic>
      <p:pic>
        <p:nvPicPr>
          <p:cNvPr id="13" name="Picture 12">
            <a:extLst>
              <a:ext uri="{FF2B5EF4-FFF2-40B4-BE49-F238E27FC236}">
                <a16:creationId xmlns:a16="http://schemas.microsoft.com/office/drawing/2014/main" id="{4A3EC502-7871-D24D-92C8-68A85F683783}"/>
              </a:ext>
            </a:extLst>
          </p:cNvPr>
          <p:cNvPicPr>
            <a:picLocks noChangeAspect="1"/>
          </p:cNvPicPr>
          <p:nvPr/>
        </p:nvPicPr>
        <p:blipFill rotWithShape="1">
          <a:blip r:embed="rId14">
            <a:extLst>
              <a:ext uri="{28A0092B-C50C-407E-A947-70E740481C1C}">
                <a14:useLocalDpi xmlns:a14="http://schemas.microsoft.com/office/drawing/2010/main" val="0"/>
              </a:ext>
            </a:extLst>
          </a:blip>
          <a:srcRect l="5464" t="5464" r="5734" b="5734"/>
          <a:stretch/>
        </p:blipFill>
        <p:spPr>
          <a:xfrm>
            <a:off x="7476084" y="13426231"/>
            <a:ext cx="5045928" cy="3758656"/>
          </a:xfrm>
          <a:prstGeom prst="rect">
            <a:avLst/>
          </a:prstGeom>
        </p:spPr>
      </p:pic>
      <p:sp>
        <p:nvSpPr>
          <p:cNvPr id="39" name="Text Placeholder 16">
            <a:extLst>
              <a:ext uri="{FF2B5EF4-FFF2-40B4-BE49-F238E27FC236}">
                <a16:creationId xmlns:a16="http://schemas.microsoft.com/office/drawing/2014/main" id="{C84FCA27-CBC2-BC41-81BC-5144FC3371CB}"/>
              </a:ext>
            </a:extLst>
          </p:cNvPr>
          <p:cNvSpPr txBox="1">
            <a:spLocks/>
          </p:cNvSpPr>
          <p:nvPr/>
        </p:nvSpPr>
        <p:spPr>
          <a:xfrm>
            <a:off x="914397" y="28498743"/>
            <a:ext cx="11516348" cy="16810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E4268"/>
              </a:buClr>
            </a:pPr>
            <a:r>
              <a:rPr lang="en-US" dirty="0">
                <a:solidFill>
                  <a:schemeClr val="tx1">
                    <a:lumMod val="75000"/>
                    <a:lumOff val="25000"/>
                  </a:schemeClr>
                </a:solidFill>
              </a:rPr>
              <a:t>University of North Carolina at Asheville (UNC-A) - National Environmental Modeling and Analysis Center </a:t>
            </a:r>
            <a:r>
              <a:rPr lang="en-US" b="1" dirty="0">
                <a:solidFill>
                  <a:srgbClr val="3E4268"/>
                </a:solidFill>
              </a:rPr>
              <a:t>(NEMAC)</a:t>
            </a:r>
          </a:p>
          <a:p>
            <a:pPr marL="347663" indent="-347663" algn="just">
              <a:buClr>
                <a:srgbClr val="3E4268"/>
              </a:buClr>
            </a:pPr>
            <a:r>
              <a:rPr lang="en-US" dirty="0">
                <a:solidFill>
                  <a:schemeClr val="tx1">
                    <a:lumMod val="75000"/>
                    <a:lumOff val="25000"/>
                  </a:schemeClr>
                </a:solidFill>
              </a:rPr>
              <a:t>National Oceanic &amp; Atmospheric Administration - Office for Coastal Management </a:t>
            </a:r>
            <a:r>
              <a:rPr lang="en-US" b="1" dirty="0">
                <a:solidFill>
                  <a:srgbClr val="3E4268"/>
                </a:solidFill>
              </a:rPr>
              <a:t>(OCM)</a:t>
            </a:r>
            <a:endParaRPr lang="en-US" dirty="0">
              <a:solidFill>
                <a:srgbClr val="3E4268"/>
              </a:solidFill>
            </a:endParaRPr>
          </a:p>
        </p:txBody>
      </p:sp>
      <p:sp>
        <p:nvSpPr>
          <p:cNvPr id="41" name="TextBox 40">
            <a:extLst>
              <a:ext uri="{FF2B5EF4-FFF2-40B4-BE49-F238E27FC236}">
                <a16:creationId xmlns:a16="http://schemas.microsoft.com/office/drawing/2014/main" id="{1017C757-A56B-B148-8FCD-C8C147319450}"/>
              </a:ext>
            </a:extLst>
          </p:cNvPr>
          <p:cNvSpPr txBox="1"/>
          <p:nvPr/>
        </p:nvSpPr>
        <p:spPr>
          <a:xfrm>
            <a:off x="20117948" y="10036310"/>
            <a:ext cx="2484539" cy="1569660"/>
          </a:xfrm>
          <a:prstGeom prst="rect">
            <a:avLst/>
          </a:prstGeom>
        </p:spPr>
        <p:txBody>
          <a:bodyPr wrap="square" numCol="1" spcCol="640080" rtlCol="0">
            <a:spAutoFit/>
          </a:bodyPr>
          <a:lstStyle/>
          <a:p>
            <a:r>
              <a:rPr lang="en-US" sz="2400" dirty="0">
                <a:solidFill>
                  <a:schemeClr val="tx1">
                    <a:lumMod val="75000"/>
                    <a:lumOff val="25000"/>
                  </a:schemeClr>
                </a:solidFill>
              </a:rPr>
              <a:t>NASA EO: </a:t>
            </a:r>
            <a:r>
              <a:rPr lang="en-US" sz="2400" b="1" dirty="0">
                <a:solidFill>
                  <a:srgbClr val="3E4268"/>
                </a:solidFill>
              </a:rPr>
              <a:t>TRMM-TMPA</a:t>
            </a:r>
            <a:r>
              <a:rPr lang="en-US" sz="2400" dirty="0">
                <a:solidFill>
                  <a:schemeClr val="tx1">
                    <a:lumMod val="75000"/>
                    <a:lumOff val="25000"/>
                  </a:schemeClr>
                </a:solidFill>
              </a:rPr>
              <a:t> 1998-present</a:t>
            </a:r>
          </a:p>
          <a:p>
            <a:r>
              <a:rPr lang="en-US" sz="2400" dirty="0">
                <a:solidFill>
                  <a:schemeClr val="tx1">
                    <a:lumMod val="75000"/>
                    <a:lumOff val="25000"/>
                  </a:schemeClr>
                </a:solidFill>
              </a:rPr>
              <a:t>.25° resolution</a:t>
            </a:r>
          </a:p>
        </p:txBody>
      </p:sp>
      <p:sp>
        <p:nvSpPr>
          <p:cNvPr id="42" name="TextBox 41">
            <a:extLst>
              <a:ext uri="{FF2B5EF4-FFF2-40B4-BE49-F238E27FC236}">
                <a16:creationId xmlns:a16="http://schemas.microsoft.com/office/drawing/2014/main" id="{67115772-6258-D74E-8787-5C041C2630C4}"/>
              </a:ext>
            </a:extLst>
          </p:cNvPr>
          <p:cNvSpPr txBox="1"/>
          <p:nvPr/>
        </p:nvSpPr>
        <p:spPr>
          <a:xfrm>
            <a:off x="24105487" y="10036310"/>
            <a:ext cx="2412112" cy="1569660"/>
          </a:xfrm>
          <a:prstGeom prst="rect">
            <a:avLst/>
          </a:prstGeom>
        </p:spPr>
        <p:txBody>
          <a:bodyPr wrap="square" numCol="1" spcCol="640080" rtlCol="0">
            <a:spAutoFit/>
          </a:bodyPr>
          <a:lstStyle/>
          <a:p>
            <a:r>
              <a:rPr lang="en-US" sz="2400" dirty="0">
                <a:solidFill>
                  <a:schemeClr val="tx1">
                    <a:lumMod val="75000"/>
                    <a:lumOff val="25000"/>
                  </a:schemeClr>
                </a:solidFill>
              </a:rPr>
              <a:t>NOAA-CDR: </a:t>
            </a:r>
            <a:r>
              <a:rPr lang="en-US" sz="2400" b="1" dirty="0">
                <a:solidFill>
                  <a:srgbClr val="3E4268"/>
                </a:solidFill>
              </a:rPr>
              <a:t>PERSIANN</a:t>
            </a:r>
            <a:r>
              <a:rPr lang="en-US" sz="2400" dirty="0">
                <a:solidFill>
                  <a:schemeClr val="tx1">
                    <a:lumMod val="75000"/>
                    <a:lumOff val="25000"/>
                  </a:schemeClr>
                </a:solidFill>
              </a:rPr>
              <a:t> 1983-present </a:t>
            </a:r>
          </a:p>
          <a:p>
            <a:r>
              <a:rPr lang="en-US" sz="2400" dirty="0">
                <a:solidFill>
                  <a:schemeClr val="tx1">
                    <a:lumMod val="75000"/>
                    <a:lumOff val="25000"/>
                  </a:schemeClr>
                </a:solidFill>
              </a:rPr>
              <a:t>.25° resolution</a:t>
            </a:r>
          </a:p>
        </p:txBody>
      </p:sp>
      <p:sp>
        <p:nvSpPr>
          <p:cNvPr id="44" name="TextBox 43">
            <a:extLst>
              <a:ext uri="{FF2B5EF4-FFF2-40B4-BE49-F238E27FC236}">
                <a16:creationId xmlns:a16="http://schemas.microsoft.com/office/drawing/2014/main" id="{FB0932DC-7D95-7742-8616-366F0297AA98}"/>
              </a:ext>
            </a:extLst>
          </p:cNvPr>
          <p:cNvSpPr txBox="1"/>
          <p:nvPr/>
        </p:nvSpPr>
        <p:spPr>
          <a:xfrm rot="16200000">
            <a:off x="720559" y="13520697"/>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40 ° N</a:t>
            </a:r>
          </a:p>
        </p:txBody>
      </p:sp>
      <p:sp>
        <p:nvSpPr>
          <p:cNvPr id="46" name="TextBox 45">
            <a:extLst>
              <a:ext uri="{FF2B5EF4-FFF2-40B4-BE49-F238E27FC236}">
                <a16:creationId xmlns:a16="http://schemas.microsoft.com/office/drawing/2014/main" id="{FE0B8B8E-4E60-E843-BC2F-7BCAF4F3AAA7}"/>
              </a:ext>
            </a:extLst>
          </p:cNvPr>
          <p:cNvSpPr txBox="1"/>
          <p:nvPr/>
        </p:nvSpPr>
        <p:spPr>
          <a:xfrm rot="16200000">
            <a:off x="720559" y="16311634"/>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25 ° N</a:t>
            </a:r>
          </a:p>
        </p:txBody>
      </p:sp>
      <p:sp>
        <p:nvSpPr>
          <p:cNvPr id="47" name="TextBox 46">
            <a:extLst>
              <a:ext uri="{FF2B5EF4-FFF2-40B4-BE49-F238E27FC236}">
                <a16:creationId xmlns:a16="http://schemas.microsoft.com/office/drawing/2014/main" id="{26C20872-5E6D-BE4E-A27B-33F494D25CBE}"/>
              </a:ext>
            </a:extLst>
          </p:cNvPr>
          <p:cNvSpPr txBox="1"/>
          <p:nvPr/>
        </p:nvSpPr>
        <p:spPr>
          <a:xfrm rot="16200000">
            <a:off x="720559" y="14405054"/>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35 ° N</a:t>
            </a:r>
          </a:p>
        </p:txBody>
      </p:sp>
      <p:sp>
        <p:nvSpPr>
          <p:cNvPr id="49" name="TextBox 48">
            <a:extLst>
              <a:ext uri="{FF2B5EF4-FFF2-40B4-BE49-F238E27FC236}">
                <a16:creationId xmlns:a16="http://schemas.microsoft.com/office/drawing/2014/main" id="{9C98357B-766C-C044-B9AA-6B58378184BE}"/>
              </a:ext>
            </a:extLst>
          </p:cNvPr>
          <p:cNvSpPr txBox="1"/>
          <p:nvPr/>
        </p:nvSpPr>
        <p:spPr>
          <a:xfrm rot="16200000">
            <a:off x="720559" y="15322448"/>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30 ° N</a:t>
            </a:r>
          </a:p>
        </p:txBody>
      </p:sp>
      <p:sp>
        <p:nvSpPr>
          <p:cNvPr id="11" name="Rectangle 10">
            <a:extLst>
              <a:ext uri="{FF2B5EF4-FFF2-40B4-BE49-F238E27FC236}">
                <a16:creationId xmlns:a16="http://schemas.microsoft.com/office/drawing/2014/main" id="{6E5A7CCD-76DF-C245-8E1E-0A272FDDCC5D}"/>
              </a:ext>
            </a:extLst>
          </p:cNvPr>
          <p:cNvSpPr/>
          <p:nvPr/>
        </p:nvSpPr>
        <p:spPr>
          <a:xfrm>
            <a:off x="4975558" y="14191406"/>
            <a:ext cx="1740045" cy="1243135"/>
          </a:xfrm>
          <a:prstGeom prst="rect">
            <a:avLst/>
          </a:prstGeom>
          <a:noFill/>
          <a:ln w="28575">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86E3395-7933-4D4A-B87D-03DEB22AF32C}"/>
              </a:ext>
            </a:extLst>
          </p:cNvPr>
          <p:cNvSpPr/>
          <p:nvPr/>
        </p:nvSpPr>
        <p:spPr>
          <a:xfrm>
            <a:off x="7476084" y="13428923"/>
            <a:ext cx="5045928" cy="3755964"/>
          </a:xfrm>
          <a:prstGeom prst="rect">
            <a:avLst/>
          </a:prstGeom>
          <a:noFill/>
          <a:ln w="28575">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9E9BAE5-8252-424E-9196-938463DA80B6}"/>
              </a:ext>
            </a:extLst>
          </p:cNvPr>
          <p:cNvCxnSpPr>
            <a:cxnSpLocks/>
          </p:cNvCxnSpPr>
          <p:nvPr/>
        </p:nvCxnSpPr>
        <p:spPr>
          <a:xfrm>
            <a:off x="4975558" y="15434541"/>
            <a:ext cx="2500526" cy="1750346"/>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2FBBF-330B-2946-99DE-E7D74A87EAD4}"/>
              </a:ext>
            </a:extLst>
          </p:cNvPr>
          <p:cNvCxnSpPr>
            <a:cxnSpLocks/>
          </p:cNvCxnSpPr>
          <p:nvPr/>
        </p:nvCxnSpPr>
        <p:spPr>
          <a:xfrm flipV="1">
            <a:off x="4975558" y="13426231"/>
            <a:ext cx="2500526" cy="740477"/>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B0EB1BA-624F-B545-8DB5-7DC26C21CDBC}"/>
              </a:ext>
            </a:extLst>
          </p:cNvPr>
          <p:cNvSpPr txBox="1"/>
          <p:nvPr/>
        </p:nvSpPr>
        <p:spPr>
          <a:xfrm>
            <a:off x="1878799" y="16776454"/>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100 ° W</a:t>
            </a:r>
          </a:p>
        </p:txBody>
      </p:sp>
      <p:sp>
        <p:nvSpPr>
          <p:cNvPr id="56" name="TextBox 55">
            <a:extLst>
              <a:ext uri="{FF2B5EF4-FFF2-40B4-BE49-F238E27FC236}">
                <a16:creationId xmlns:a16="http://schemas.microsoft.com/office/drawing/2014/main" id="{3614F571-8158-384F-92EA-18F6F07AB78E}"/>
              </a:ext>
            </a:extLst>
          </p:cNvPr>
          <p:cNvSpPr txBox="1"/>
          <p:nvPr/>
        </p:nvSpPr>
        <p:spPr>
          <a:xfrm>
            <a:off x="3674815" y="16776454"/>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90 ° W</a:t>
            </a:r>
          </a:p>
        </p:txBody>
      </p:sp>
      <p:sp>
        <p:nvSpPr>
          <p:cNvPr id="59" name="TextBox 58">
            <a:extLst>
              <a:ext uri="{FF2B5EF4-FFF2-40B4-BE49-F238E27FC236}">
                <a16:creationId xmlns:a16="http://schemas.microsoft.com/office/drawing/2014/main" id="{2E98CAC5-A879-094E-AA4A-23B6429C71BD}"/>
              </a:ext>
            </a:extLst>
          </p:cNvPr>
          <p:cNvSpPr txBox="1"/>
          <p:nvPr/>
        </p:nvSpPr>
        <p:spPr>
          <a:xfrm>
            <a:off x="5426274" y="16776454"/>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80 ° W</a:t>
            </a:r>
          </a:p>
        </p:txBody>
      </p:sp>
      <p:sp>
        <p:nvSpPr>
          <p:cNvPr id="66" name="TextBox 65">
            <a:extLst>
              <a:ext uri="{FF2B5EF4-FFF2-40B4-BE49-F238E27FC236}">
                <a16:creationId xmlns:a16="http://schemas.microsoft.com/office/drawing/2014/main" id="{EA29E459-6480-104C-9326-F6C17EE74B7F}"/>
              </a:ext>
            </a:extLst>
          </p:cNvPr>
          <p:cNvSpPr txBox="1"/>
          <p:nvPr/>
        </p:nvSpPr>
        <p:spPr>
          <a:xfrm>
            <a:off x="8676106" y="14575728"/>
            <a:ext cx="2456537" cy="338554"/>
          </a:xfrm>
          <a:prstGeom prst="rect">
            <a:avLst/>
          </a:prstGeom>
        </p:spPr>
        <p:txBody>
          <a:bodyPr wrap="square" numCol="1" spcCol="640080" rtlCol="0">
            <a:spAutoFit/>
          </a:bodyPr>
          <a:lstStyle/>
          <a:p>
            <a:r>
              <a:rPr lang="en-US" sz="1600" b="1" dirty="0">
                <a:solidFill>
                  <a:schemeClr val="tx1">
                    <a:lumMod val="75000"/>
                    <a:lumOff val="25000"/>
                  </a:schemeClr>
                </a:solidFill>
              </a:rPr>
              <a:t>Asheville, NC (NEMAC)</a:t>
            </a:r>
          </a:p>
        </p:txBody>
      </p:sp>
      <p:sp>
        <p:nvSpPr>
          <p:cNvPr id="28" name="5-Point Star 27">
            <a:extLst>
              <a:ext uri="{FF2B5EF4-FFF2-40B4-BE49-F238E27FC236}">
                <a16:creationId xmlns:a16="http://schemas.microsoft.com/office/drawing/2014/main" id="{147495BE-F4AA-1344-9A18-5A21A93F93A4}"/>
              </a:ext>
            </a:extLst>
          </p:cNvPr>
          <p:cNvSpPr/>
          <p:nvPr/>
        </p:nvSpPr>
        <p:spPr>
          <a:xfrm>
            <a:off x="8501421" y="14628770"/>
            <a:ext cx="217188" cy="217188"/>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a:extLst>
              <a:ext uri="{FF2B5EF4-FFF2-40B4-BE49-F238E27FC236}">
                <a16:creationId xmlns:a16="http://schemas.microsoft.com/office/drawing/2014/main" id="{C60599B6-7278-3A47-8984-3B20BC0DC152}"/>
              </a:ext>
            </a:extLst>
          </p:cNvPr>
          <p:cNvSpPr/>
          <p:nvPr/>
        </p:nvSpPr>
        <p:spPr>
          <a:xfrm>
            <a:off x="9872166" y="16080659"/>
            <a:ext cx="217188" cy="217188"/>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026F8553-FEB6-E945-9789-9BB592196F1B}"/>
              </a:ext>
            </a:extLst>
          </p:cNvPr>
          <p:cNvSpPr txBox="1"/>
          <p:nvPr/>
        </p:nvSpPr>
        <p:spPr>
          <a:xfrm>
            <a:off x="10031636" y="16031311"/>
            <a:ext cx="2456537" cy="338554"/>
          </a:xfrm>
          <a:prstGeom prst="rect">
            <a:avLst/>
          </a:prstGeom>
        </p:spPr>
        <p:txBody>
          <a:bodyPr wrap="square" numCol="1" spcCol="640080" rtlCol="0">
            <a:spAutoFit/>
          </a:bodyPr>
          <a:lstStyle/>
          <a:p>
            <a:r>
              <a:rPr lang="en-US" sz="1600" b="1" dirty="0">
                <a:solidFill>
                  <a:schemeClr val="tx1">
                    <a:lumMod val="75000"/>
                    <a:lumOff val="25000"/>
                  </a:schemeClr>
                </a:solidFill>
              </a:rPr>
              <a:t>Charleston, SC (OCM)</a:t>
            </a:r>
          </a:p>
        </p:txBody>
      </p:sp>
      <p:sp>
        <p:nvSpPr>
          <p:cNvPr id="80" name="TextBox 79">
            <a:extLst>
              <a:ext uri="{FF2B5EF4-FFF2-40B4-BE49-F238E27FC236}">
                <a16:creationId xmlns:a16="http://schemas.microsoft.com/office/drawing/2014/main" id="{0E04671E-5920-D949-9710-2C23C62A2AD2}"/>
              </a:ext>
            </a:extLst>
          </p:cNvPr>
          <p:cNvSpPr txBox="1"/>
          <p:nvPr/>
        </p:nvSpPr>
        <p:spPr>
          <a:xfrm>
            <a:off x="9706185" y="18447845"/>
            <a:ext cx="7123127" cy="954107"/>
          </a:xfrm>
          <a:prstGeom prst="rect">
            <a:avLst/>
          </a:prstGeom>
        </p:spPr>
        <p:txBody>
          <a:bodyPr wrap="square" numCol="1" spcCol="640080" rtlCol="0">
            <a:spAutoFit/>
          </a:bodyPr>
          <a:lstStyle/>
          <a:p>
            <a:pPr algn="ctr"/>
            <a:r>
              <a:rPr lang="en-US" sz="2800" b="1" dirty="0">
                <a:solidFill>
                  <a:srgbClr val="3E4268"/>
                </a:solidFill>
              </a:rPr>
              <a:t>Cumulative Distribution Function </a:t>
            </a:r>
            <a:r>
              <a:rPr lang="en-US" sz="2800" dirty="0">
                <a:solidFill>
                  <a:schemeClr val="tx1">
                    <a:lumMod val="75000"/>
                    <a:lumOff val="25000"/>
                  </a:schemeClr>
                </a:solidFill>
              </a:rPr>
              <a:t>for Satellite vs. Rain Gauge Measurements (2014 – 2016)</a:t>
            </a:r>
          </a:p>
        </p:txBody>
      </p:sp>
      <p:sp>
        <p:nvSpPr>
          <p:cNvPr id="84" name="TextBox 83">
            <a:extLst>
              <a:ext uri="{FF2B5EF4-FFF2-40B4-BE49-F238E27FC236}">
                <a16:creationId xmlns:a16="http://schemas.microsoft.com/office/drawing/2014/main" id="{CB09D407-D15F-1643-8EAE-C6C9CA4C2E78}"/>
              </a:ext>
            </a:extLst>
          </p:cNvPr>
          <p:cNvSpPr txBox="1"/>
          <p:nvPr/>
        </p:nvSpPr>
        <p:spPr>
          <a:xfrm rot="16200000">
            <a:off x="7303782" y="21078711"/>
            <a:ext cx="2369624" cy="338554"/>
          </a:xfrm>
          <a:prstGeom prst="rect">
            <a:avLst/>
          </a:prstGeom>
        </p:spPr>
        <p:txBody>
          <a:bodyPr wrap="square" numCol="1" spcCol="640080" rtlCol="0">
            <a:spAutoFit/>
          </a:bodyPr>
          <a:lstStyle/>
          <a:p>
            <a:pPr algn="ctr"/>
            <a:r>
              <a:rPr lang="en-US" sz="1600" dirty="0">
                <a:solidFill>
                  <a:schemeClr val="tx1">
                    <a:lumMod val="75000"/>
                    <a:lumOff val="25000"/>
                  </a:schemeClr>
                </a:solidFill>
              </a:rPr>
              <a:t>Percentile</a:t>
            </a:r>
          </a:p>
        </p:txBody>
      </p:sp>
      <p:sp>
        <p:nvSpPr>
          <p:cNvPr id="88" name="TextBox 87">
            <a:extLst>
              <a:ext uri="{FF2B5EF4-FFF2-40B4-BE49-F238E27FC236}">
                <a16:creationId xmlns:a16="http://schemas.microsoft.com/office/drawing/2014/main" id="{064B67B0-8791-1844-9962-F971E0DB2832}"/>
              </a:ext>
            </a:extLst>
          </p:cNvPr>
          <p:cNvSpPr txBox="1"/>
          <p:nvPr/>
        </p:nvSpPr>
        <p:spPr>
          <a:xfrm>
            <a:off x="1052713" y="18447845"/>
            <a:ext cx="7444932" cy="954107"/>
          </a:xfrm>
          <a:prstGeom prst="rect">
            <a:avLst/>
          </a:prstGeom>
        </p:spPr>
        <p:txBody>
          <a:bodyPr wrap="square" numCol="1" spcCol="640080" rtlCol="0">
            <a:spAutoFit/>
          </a:bodyPr>
          <a:lstStyle/>
          <a:p>
            <a:pPr algn="ctr"/>
            <a:r>
              <a:rPr lang="en-US" sz="2800" b="1" dirty="0">
                <a:solidFill>
                  <a:srgbClr val="3E4268"/>
                </a:solidFill>
              </a:rPr>
              <a:t>Event Accumulation Maps </a:t>
            </a:r>
            <a:r>
              <a:rPr lang="en-US" sz="2800" dirty="0">
                <a:solidFill>
                  <a:schemeClr val="tx1">
                    <a:lumMod val="75000"/>
                    <a:lumOff val="25000"/>
                  </a:schemeClr>
                </a:solidFill>
              </a:rPr>
              <a:t>for Hurricane Matthew (Sept 25, 2016 – Oct 10, 2016)</a:t>
            </a:r>
          </a:p>
        </p:txBody>
      </p:sp>
      <p:sp>
        <p:nvSpPr>
          <p:cNvPr id="89" name="TextBox 88">
            <a:extLst>
              <a:ext uri="{FF2B5EF4-FFF2-40B4-BE49-F238E27FC236}">
                <a16:creationId xmlns:a16="http://schemas.microsoft.com/office/drawing/2014/main" id="{C92B111D-7AA5-CD42-90A1-E6C6A9B27F0F}"/>
              </a:ext>
            </a:extLst>
          </p:cNvPr>
          <p:cNvSpPr txBox="1"/>
          <p:nvPr/>
        </p:nvSpPr>
        <p:spPr>
          <a:xfrm rot="16200000">
            <a:off x="451890" y="25881147"/>
            <a:ext cx="2453708" cy="400110"/>
          </a:xfrm>
          <a:prstGeom prst="rect">
            <a:avLst/>
          </a:prstGeom>
        </p:spPr>
        <p:txBody>
          <a:bodyPr wrap="square" numCol="1" spcCol="640080" rtlCol="0">
            <a:spAutoFit/>
          </a:bodyPr>
          <a:lstStyle/>
          <a:p>
            <a:pPr algn="ctr"/>
            <a:r>
              <a:rPr lang="en-US" sz="2000" b="1" dirty="0">
                <a:solidFill>
                  <a:schemeClr val="tx1">
                    <a:lumMod val="75000"/>
                    <a:lumOff val="25000"/>
                  </a:schemeClr>
                </a:solidFill>
              </a:rPr>
              <a:t>PERSIANN </a:t>
            </a:r>
          </a:p>
        </p:txBody>
      </p:sp>
      <p:pic>
        <p:nvPicPr>
          <p:cNvPr id="14" name="Picture 13">
            <a:extLst>
              <a:ext uri="{FF2B5EF4-FFF2-40B4-BE49-F238E27FC236}">
                <a16:creationId xmlns:a16="http://schemas.microsoft.com/office/drawing/2014/main" id="{0DD9D0B1-AFA7-2B49-8ACD-8560F09B4D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15" t="494" r="-615" b="10364"/>
          <a:stretch/>
        </p:blipFill>
        <p:spPr>
          <a:xfrm>
            <a:off x="9399637" y="31469002"/>
            <a:ext cx="1645920" cy="1645920"/>
          </a:xfrm>
          <a:prstGeom prst="ellipse">
            <a:avLst/>
          </a:prstGeom>
        </p:spPr>
      </p:pic>
      <p:pic>
        <p:nvPicPr>
          <p:cNvPr id="25" name="Picture 24">
            <a:extLst>
              <a:ext uri="{FF2B5EF4-FFF2-40B4-BE49-F238E27FC236}">
                <a16:creationId xmlns:a16="http://schemas.microsoft.com/office/drawing/2014/main" id="{DFA46499-CAA7-904C-89A2-511847B58DDE}"/>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2824630" y="31549139"/>
            <a:ext cx="1645920" cy="1645920"/>
          </a:xfrm>
          <a:prstGeom prst="ellipse">
            <a:avLst/>
          </a:prstGeom>
        </p:spPr>
      </p:pic>
      <p:pic>
        <p:nvPicPr>
          <p:cNvPr id="27" name="Picture 26">
            <a:extLst>
              <a:ext uri="{FF2B5EF4-FFF2-40B4-BE49-F238E27FC236}">
                <a16:creationId xmlns:a16="http://schemas.microsoft.com/office/drawing/2014/main" id="{5101294F-0E72-0948-B12D-A1CA5207B38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583" t="2033" r="2583" b="17234"/>
          <a:stretch/>
        </p:blipFill>
        <p:spPr>
          <a:xfrm>
            <a:off x="6122660" y="31561262"/>
            <a:ext cx="1645920" cy="1645920"/>
          </a:xfrm>
          <a:prstGeom prst="ellipse">
            <a:avLst/>
          </a:prstGeom>
        </p:spPr>
      </p:pic>
      <p:pic>
        <p:nvPicPr>
          <p:cNvPr id="24" name="Picture 23">
            <a:extLst>
              <a:ext uri="{FF2B5EF4-FFF2-40B4-BE49-F238E27FC236}">
                <a16:creationId xmlns:a16="http://schemas.microsoft.com/office/drawing/2014/main" id="{F5AD235D-0615-FF4B-947B-65EDF36C123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443943" y="32139678"/>
            <a:ext cx="2048256" cy="2048256"/>
          </a:xfrm>
          <a:prstGeom prst="rect">
            <a:avLst/>
          </a:prstGeom>
        </p:spPr>
      </p:pic>
      <p:sp>
        <p:nvSpPr>
          <p:cNvPr id="90" name="Text Placeholder 16">
            <a:extLst>
              <a:ext uri="{FF2B5EF4-FFF2-40B4-BE49-F238E27FC236}">
                <a16:creationId xmlns:a16="http://schemas.microsoft.com/office/drawing/2014/main" id="{F58FE92D-918A-B74F-9603-FC07535BF810}"/>
              </a:ext>
            </a:extLst>
          </p:cNvPr>
          <p:cNvSpPr txBox="1">
            <a:spLocks/>
          </p:cNvSpPr>
          <p:nvPr/>
        </p:nvSpPr>
        <p:spPr>
          <a:xfrm>
            <a:off x="914906" y="5794229"/>
            <a:ext cx="11515839" cy="252265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buNone/>
            </a:pPr>
            <a:r>
              <a:rPr lang="en-US" sz="2400" dirty="0">
                <a:solidFill>
                  <a:schemeClr val="tx1">
                    <a:lumMod val="75000"/>
                    <a:lumOff val="25000"/>
                  </a:schemeClr>
                </a:solidFill>
              </a:rPr>
              <a:t>In October 2015, the state of South Carolina experienced a recording-breaking precipitation event leading to detrimental flooding that caused 19 fatalities and over one billion dollars of damages, which has prompted researchers and resource managers to enhance their understanding of extreme precipitation. This project explored multiple satellite-derived Quantitative Precipitation Estimates (QPE) in an effort to capture historical extreme precipitation patterns and risk-prone areas in both South Carolina and the greater southeastern United States. Using NASA Earth observations and NOAA Climate Data Records, we analyzed the benefits of using short-term, high-resolution datasets to measure extreme precipitation patterns compared to surface observations. Satellite observations included NASA’s Tropical Rainfall Measuring Mission (TRMM) and Global Precipitation Measurement (GPM) mission, as well as NOAA’s Precipitation Estimation from Remotely Sensed Information using Artificial Neural Networks Climate Data Record (PERSIANN-CDR). Surface observation records were retrieved from the Global Historical Climatology Network-Daily (GHCN-D) estimates, a network of global rain gauge stations. We highlighted areas prone to extreme precipitation with bias adjusted precipitation estimates. Results also assessed variability in precipitation measurements for recent years in an effort to integrate high-resolution QPE into regional climate resilience planning and to address spatial gaps in surface observation datasets. This project served to provide a better understanding of climate stressors for the Carolinas and to pose a discussion on effective methods of developing climate resilience practices integrated with satellite-derived datasets. </a:t>
            </a:r>
          </a:p>
        </p:txBody>
      </p:sp>
      <p:pic>
        <p:nvPicPr>
          <p:cNvPr id="29" name="Picture 28">
            <a:extLst>
              <a:ext uri="{FF2B5EF4-FFF2-40B4-BE49-F238E27FC236}">
                <a16:creationId xmlns:a16="http://schemas.microsoft.com/office/drawing/2014/main" id="{F3A0A98D-9F4D-464F-8B24-5BA68983ECF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075942" y="9804606"/>
            <a:ext cx="2556126" cy="2349987"/>
          </a:xfrm>
          <a:prstGeom prst="rect">
            <a:avLst/>
          </a:prstGeom>
        </p:spPr>
      </p:pic>
      <p:sp>
        <p:nvSpPr>
          <p:cNvPr id="94" name="Text Placeholder 16">
            <a:extLst>
              <a:ext uri="{FF2B5EF4-FFF2-40B4-BE49-F238E27FC236}">
                <a16:creationId xmlns:a16="http://schemas.microsoft.com/office/drawing/2014/main" id="{C7ACFE90-700B-7E49-BEC7-ECB43BDEF8AC}"/>
              </a:ext>
            </a:extLst>
          </p:cNvPr>
          <p:cNvSpPr txBox="1">
            <a:spLocks/>
          </p:cNvSpPr>
          <p:nvPr/>
        </p:nvSpPr>
        <p:spPr>
          <a:xfrm>
            <a:off x="13115572" y="14946475"/>
            <a:ext cx="2537918" cy="14303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E4268"/>
              </a:buClr>
            </a:pPr>
            <a:r>
              <a:rPr lang="en-US" sz="2000" dirty="0">
                <a:solidFill>
                  <a:schemeClr val="tx1">
                    <a:lumMod val="75000"/>
                    <a:lumOff val="25000"/>
                  </a:schemeClr>
                </a:solidFill>
              </a:rPr>
              <a:t>GPM-IMERG</a:t>
            </a:r>
          </a:p>
          <a:p>
            <a:pPr marL="347663" indent="-347663" algn="just">
              <a:buClr>
                <a:srgbClr val="3E4268"/>
              </a:buClr>
            </a:pPr>
            <a:r>
              <a:rPr lang="en-US" sz="2000" dirty="0">
                <a:solidFill>
                  <a:schemeClr val="tx1">
                    <a:lumMod val="75000"/>
                    <a:lumOff val="25000"/>
                  </a:schemeClr>
                </a:solidFill>
              </a:rPr>
              <a:t>TRMM-TMPA</a:t>
            </a:r>
          </a:p>
          <a:p>
            <a:pPr marL="347663" indent="-347663" algn="just">
              <a:buClr>
                <a:srgbClr val="3E4268"/>
              </a:buClr>
            </a:pPr>
            <a:r>
              <a:rPr lang="en-US" sz="2000" dirty="0">
                <a:solidFill>
                  <a:schemeClr val="tx1">
                    <a:lumMod val="75000"/>
                    <a:lumOff val="25000"/>
                  </a:schemeClr>
                </a:solidFill>
              </a:rPr>
              <a:t>PERSIANN-CDR</a:t>
            </a:r>
          </a:p>
          <a:p>
            <a:pPr marL="347663" indent="-347663" algn="just">
              <a:buClr>
                <a:srgbClr val="3E4268"/>
              </a:buClr>
            </a:pPr>
            <a:r>
              <a:rPr lang="en-US" sz="2000" dirty="0">
                <a:solidFill>
                  <a:schemeClr val="tx1">
                    <a:lumMod val="75000"/>
                    <a:lumOff val="25000"/>
                  </a:schemeClr>
                </a:solidFill>
              </a:rPr>
              <a:t>GHCN-D</a:t>
            </a:r>
          </a:p>
        </p:txBody>
      </p:sp>
      <p:sp>
        <p:nvSpPr>
          <p:cNvPr id="95" name="Text Placeholder 16">
            <a:extLst>
              <a:ext uri="{FF2B5EF4-FFF2-40B4-BE49-F238E27FC236}">
                <a16:creationId xmlns:a16="http://schemas.microsoft.com/office/drawing/2014/main" id="{ACB63A16-3628-E14F-AD86-A4D8FE4C70FF}"/>
              </a:ext>
            </a:extLst>
          </p:cNvPr>
          <p:cNvSpPr txBox="1">
            <a:spLocks/>
          </p:cNvSpPr>
          <p:nvPr/>
        </p:nvSpPr>
        <p:spPr>
          <a:xfrm>
            <a:off x="16652478" y="13760650"/>
            <a:ext cx="3572779" cy="14303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E4268"/>
              </a:buClr>
            </a:pPr>
            <a:r>
              <a:rPr lang="en-US" sz="2000" dirty="0">
                <a:solidFill>
                  <a:schemeClr val="tx1">
                    <a:lumMod val="75000"/>
                    <a:lumOff val="25000"/>
                  </a:schemeClr>
                </a:solidFill>
              </a:rPr>
              <a:t>Subset to the Study Area</a:t>
            </a:r>
          </a:p>
          <a:p>
            <a:pPr marL="347663" indent="-347663">
              <a:buClr>
                <a:srgbClr val="3E4268"/>
              </a:buClr>
            </a:pPr>
            <a:r>
              <a:rPr lang="en-US" sz="2000" dirty="0">
                <a:solidFill>
                  <a:schemeClr val="tx1">
                    <a:lumMod val="75000"/>
                    <a:lumOff val="25000"/>
                  </a:schemeClr>
                </a:solidFill>
              </a:rPr>
              <a:t>Quality Assurance</a:t>
            </a:r>
          </a:p>
        </p:txBody>
      </p:sp>
      <p:sp>
        <p:nvSpPr>
          <p:cNvPr id="98" name="Text Placeholder 16">
            <a:extLst>
              <a:ext uri="{FF2B5EF4-FFF2-40B4-BE49-F238E27FC236}">
                <a16:creationId xmlns:a16="http://schemas.microsoft.com/office/drawing/2014/main" id="{3B025A92-716B-8140-9174-44789BCCE87D}"/>
              </a:ext>
            </a:extLst>
          </p:cNvPr>
          <p:cNvSpPr txBox="1">
            <a:spLocks/>
          </p:cNvSpPr>
          <p:nvPr/>
        </p:nvSpPr>
        <p:spPr>
          <a:xfrm>
            <a:off x="20225257" y="13565016"/>
            <a:ext cx="5558037" cy="14303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E4268"/>
              </a:buClr>
            </a:pPr>
            <a:r>
              <a:rPr lang="en-US" sz="2000" dirty="0">
                <a:solidFill>
                  <a:schemeClr val="tx1">
                    <a:lumMod val="75000"/>
                    <a:lumOff val="25000"/>
                  </a:schemeClr>
                </a:solidFill>
              </a:rPr>
              <a:t>“Extreme” Value Calculations</a:t>
            </a:r>
          </a:p>
          <a:p>
            <a:pPr marL="347663" indent="-347663">
              <a:buClr>
                <a:srgbClr val="3E4268"/>
              </a:buClr>
            </a:pPr>
            <a:r>
              <a:rPr lang="en-US" sz="2000" dirty="0">
                <a:solidFill>
                  <a:schemeClr val="tx1">
                    <a:lumMod val="75000"/>
                    <a:lumOff val="25000"/>
                  </a:schemeClr>
                </a:solidFill>
              </a:rPr>
              <a:t>Conditional Bias</a:t>
            </a:r>
          </a:p>
          <a:p>
            <a:pPr marL="347663" indent="-347663">
              <a:buClr>
                <a:srgbClr val="3E4268"/>
              </a:buClr>
            </a:pPr>
            <a:r>
              <a:rPr lang="en-US" sz="2000" dirty="0">
                <a:solidFill>
                  <a:schemeClr val="tx1">
                    <a:lumMod val="75000"/>
                    <a:lumOff val="25000"/>
                  </a:schemeClr>
                </a:solidFill>
              </a:rPr>
              <a:t>Event-based Accumulation</a:t>
            </a:r>
          </a:p>
        </p:txBody>
      </p:sp>
      <p:sp>
        <p:nvSpPr>
          <p:cNvPr id="99" name="Text Placeholder 16">
            <a:extLst>
              <a:ext uri="{FF2B5EF4-FFF2-40B4-BE49-F238E27FC236}">
                <a16:creationId xmlns:a16="http://schemas.microsoft.com/office/drawing/2014/main" id="{CED2BBEB-D137-B34C-9F83-0E418E623780}"/>
              </a:ext>
            </a:extLst>
          </p:cNvPr>
          <p:cNvSpPr txBox="1">
            <a:spLocks/>
          </p:cNvSpPr>
          <p:nvPr/>
        </p:nvSpPr>
        <p:spPr>
          <a:xfrm>
            <a:off x="22632906" y="16259569"/>
            <a:ext cx="4167929" cy="202702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E4268"/>
              </a:buClr>
            </a:pPr>
            <a:r>
              <a:rPr lang="en-US" sz="2000" dirty="0">
                <a:solidFill>
                  <a:schemeClr val="tx1">
                    <a:lumMod val="75000"/>
                    <a:lumOff val="25000"/>
                  </a:schemeClr>
                </a:solidFill>
              </a:rPr>
              <a:t>Cumulative Distribution Function</a:t>
            </a:r>
          </a:p>
          <a:p>
            <a:pPr marL="347663" indent="-347663">
              <a:buClr>
                <a:srgbClr val="3E4268"/>
              </a:buClr>
            </a:pPr>
            <a:r>
              <a:rPr lang="en-US" sz="2000" dirty="0">
                <a:solidFill>
                  <a:schemeClr val="tx1">
                    <a:lumMod val="75000"/>
                    <a:lumOff val="25000"/>
                  </a:schemeClr>
                </a:solidFill>
              </a:rPr>
              <a:t>Scatterplots &amp; Bias Charts</a:t>
            </a:r>
          </a:p>
          <a:p>
            <a:pPr marL="347663" indent="-347663">
              <a:buClr>
                <a:srgbClr val="3E4268"/>
              </a:buClr>
            </a:pPr>
            <a:r>
              <a:rPr lang="en-US" sz="2000" dirty="0">
                <a:solidFill>
                  <a:schemeClr val="tx1">
                    <a:lumMod val="75000"/>
                    <a:lumOff val="25000"/>
                  </a:schemeClr>
                </a:solidFill>
              </a:rPr>
              <a:t>Percentile &amp; Threshold Maps</a:t>
            </a:r>
          </a:p>
          <a:p>
            <a:pPr marL="347663" indent="-347663">
              <a:buClr>
                <a:srgbClr val="3E4268"/>
              </a:buClr>
            </a:pPr>
            <a:r>
              <a:rPr lang="en-US" sz="2000" dirty="0">
                <a:solidFill>
                  <a:schemeClr val="tx1">
                    <a:lumMod val="75000"/>
                    <a:lumOff val="25000"/>
                  </a:schemeClr>
                </a:solidFill>
              </a:rPr>
              <a:t>Event Mass Curves &amp; Maps</a:t>
            </a:r>
          </a:p>
        </p:txBody>
      </p:sp>
      <p:pic>
        <p:nvPicPr>
          <p:cNvPr id="36" name="Picture 35">
            <a:extLst>
              <a:ext uri="{FF2B5EF4-FFF2-40B4-BE49-F238E27FC236}">
                <a16:creationId xmlns:a16="http://schemas.microsoft.com/office/drawing/2014/main" id="{105D95D9-971A-5548-9D9D-47D25B54D324}"/>
              </a:ext>
            </a:extLst>
          </p:cNvPr>
          <p:cNvPicPr>
            <a:picLocks noChangeAspect="1"/>
          </p:cNvPicPr>
          <p:nvPr/>
        </p:nvPicPr>
        <p:blipFill rotWithShape="1">
          <a:blip r:embed="rId20">
            <a:extLst>
              <a:ext uri="{28A0092B-C50C-407E-A947-70E740481C1C}">
                <a14:useLocalDpi xmlns:a14="http://schemas.microsoft.com/office/drawing/2010/main" val="0"/>
              </a:ext>
            </a:extLst>
          </a:blip>
          <a:srcRect t="13796" b="7785"/>
          <a:stretch/>
        </p:blipFill>
        <p:spPr>
          <a:xfrm>
            <a:off x="1878799" y="24798331"/>
            <a:ext cx="4267200" cy="2509725"/>
          </a:xfrm>
          <a:prstGeom prst="rect">
            <a:avLst/>
          </a:prstGeom>
          <a:ln>
            <a:solidFill>
              <a:srgbClr val="3E4268"/>
            </a:solidFill>
          </a:ln>
        </p:spPr>
      </p:pic>
      <p:pic>
        <p:nvPicPr>
          <p:cNvPr id="38" name="Picture 37">
            <a:extLst>
              <a:ext uri="{FF2B5EF4-FFF2-40B4-BE49-F238E27FC236}">
                <a16:creationId xmlns:a16="http://schemas.microsoft.com/office/drawing/2014/main" id="{570BB724-21BD-814A-B1E7-EA46527314CB}"/>
              </a:ext>
            </a:extLst>
          </p:cNvPr>
          <p:cNvPicPr>
            <a:picLocks noChangeAspect="1"/>
          </p:cNvPicPr>
          <p:nvPr/>
        </p:nvPicPr>
        <p:blipFill rotWithShape="1">
          <a:blip r:embed="rId21">
            <a:extLst>
              <a:ext uri="{28A0092B-C50C-407E-A947-70E740481C1C}">
                <a14:useLocalDpi xmlns:a14="http://schemas.microsoft.com/office/drawing/2010/main" val="0"/>
              </a:ext>
            </a:extLst>
          </a:blip>
          <a:srcRect t="13787" b="6470"/>
          <a:stretch/>
        </p:blipFill>
        <p:spPr>
          <a:xfrm>
            <a:off x="1878799" y="19432923"/>
            <a:ext cx="4267200" cy="2552071"/>
          </a:xfrm>
          <a:prstGeom prst="rect">
            <a:avLst/>
          </a:prstGeom>
          <a:ln>
            <a:solidFill>
              <a:srgbClr val="3E4268"/>
            </a:solidFill>
          </a:ln>
        </p:spPr>
      </p:pic>
      <p:pic>
        <p:nvPicPr>
          <p:cNvPr id="63" name="Picture 62">
            <a:extLst>
              <a:ext uri="{FF2B5EF4-FFF2-40B4-BE49-F238E27FC236}">
                <a16:creationId xmlns:a16="http://schemas.microsoft.com/office/drawing/2014/main" id="{FA0B898C-3CA6-0C4E-91F7-1C7A5FF7BB22}"/>
              </a:ext>
            </a:extLst>
          </p:cNvPr>
          <p:cNvPicPr>
            <a:picLocks noChangeAspect="1"/>
          </p:cNvPicPr>
          <p:nvPr/>
        </p:nvPicPr>
        <p:blipFill rotWithShape="1">
          <a:blip r:embed="rId22">
            <a:extLst>
              <a:ext uri="{28A0092B-C50C-407E-A947-70E740481C1C}">
                <a14:useLocalDpi xmlns:a14="http://schemas.microsoft.com/office/drawing/2010/main" val="0"/>
              </a:ext>
            </a:extLst>
          </a:blip>
          <a:srcRect t="14257" b="6471"/>
          <a:stretch/>
        </p:blipFill>
        <p:spPr>
          <a:xfrm>
            <a:off x="1878799" y="22126098"/>
            <a:ext cx="4267200" cy="2536982"/>
          </a:xfrm>
          <a:prstGeom prst="rect">
            <a:avLst/>
          </a:prstGeom>
          <a:ln>
            <a:solidFill>
              <a:srgbClr val="3E4268"/>
            </a:solidFill>
          </a:ln>
        </p:spPr>
      </p:pic>
      <p:sp>
        <p:nvSpPr>
          <p:cNvPr id="100" name="TextBox 99">
            <a:extLst>
              <a:ext uri="{FF2B5EF4-FFF2-40B4-BE49-F238E27FC236}">
                <a16:creationId xmlns:a16="http://schemas.microsoft.com/office/drawing/2014/main" id="{519EF2A9-C6DB-404E-92B5-B3F7244F4555}"/>
              </a:ext>
            </a:extLst>
          </p:cNvPr>
          <p:cNvSpPr txBox="1"/>
          <p:nvPr/>
        </p:nvSpPr>
        <p:spPr>
          <a:xfrm rot="16200000">
            <a:off x="451890" y="23140856"/>
            <a:ext cx="2453708" cy="400110"/>
          </a:xfrm>
          <a:prstGeom prst="rect">
            <a:avLst/>
          </a:prstGeom>
        </p:spPr>
        <p:txBody>
          <a:bodyPr wrap="square" numCol="1" spcCol="640080" rtlCol="0">
            <a:spAutoFit/>
          </a:bodyPr>
          <a:lstStyle/>
          <a:p>
            <a:pPr algn="ctr"/>
            <a:r>
              <a:rPr lang="en-US" sz="2000" b="1" dirty="0">
                <a:solidFill>
                  <a:schemeClr val="tx1">
                    <a:lumMod val="75000"/>
                    <a:lumOff val="25000"/>
                  </a:schemeClr>
                </a:solidFill>
              </a:rPr>
              <a:t>TRMM-TMPA </a:t>
            </a:r>
          </a:p>
        </p:txBody>
      </p:sp>
      <p:sp>
        <p:nvSpPr>
          <p:cNvPr id="101" name="TextBox 100">
            <a:extLst>
              <a:ext uri="{FF2B5EF4-FFF2-40B4-BE49-F238E27FC236}">
                <a16:creationId xmlns:a16="http://schemas.microsoft.com/office/drawing/2014/main" id="{3F62876D-A52E-BA4A-B543-EC34840380F0}"/>
              </a:ext>
            </a:extLst>
          </p:cNvPr>
          <p:cNvSpPr txBox="1"/>
          <p:nvPr/>
        </p:nvSpPr>
        <p:spPr>
          <a:xfrm rot="16200000">
            <a:off x="451890" y="20496228"/>
            <a:ext cx="2453708" cy="400110"/>
          </a:xfrm>
          <a:prstGeom prst="rect">
            <a:avLst/>
          </a:prstGeom>
        </p:spPr>
        <p:txBody>
          <a:bodyPr wrap="square" numCol="1" spcCol="640080" rtlCol="0">
            <a:spAutoFit/>
          </a:bodyPr>
          <a:lstStyle/>
          <a:p>
            <a:pPr algn="ctr"/>
            <a:r>
              <a:rPr lang="en-US" sz="2000" b="1" dirty="0">
                <a:solidFill>
                  <a:schemeClr val="tx1">
                    <a:lumMod val="75000"/>
                    <a:lumOff val="25000"/>
                  </a:schemeClr>
                </a:solidFill>
              </a:rPr>
              <a:t>GPM-IMERG</a:t>
            </a:r>
          </a:p>
        </p:txBody>
      </p:sp>
      <p:pic>
        <p:nvPicPr>
          <p:cNvPr id="34" name="Picture 33">
            <a:extLst>
              <a:ext uri="{FF2B5EF4-FFF2-40B4-BE49-F238E27FC236}">
                <a16:creationId xmlns:a16="http://schemas.microsoft.com/office/drawing/2014/main" id="{84BA424E-A0B2-6840-ABC3-0848DCB83D0C}"/>
              </a:ext>
            </a:extLst>
          </p:cNvPr>
          <p:cNvPicPr>
            <a:picLocks noChangeAspect="1"/>
          </p:cNvPicPr>
          <p:nvPr/>
        </p:nvPicPr>
        <p:blipFill rotWithShape="1">
          <a:blip r:embed="rId23">
            <a:extLst>
              <a:ext uri="{28A0092B-C50C-407E-A947-70E740481C1C}">
                <a14:useLocalDpi xmlns:a14="http://schemas.microsoft.com/office/drawing/2010/main" val="0"/>
              </a:ext>
            </a:extLst>
          </a:blip>
          <a:srcRect l="43954" t="13006" r="47943" b="22488"/>
          <a:stretch/>
        </p:blipFill>
        <p:spPr>
          <a:xfrm>
            <a:off x="6421055" y="20516333"/>
            <a:ext cx="889001" cy="5308600"/>
          </a:xfrm>
          <a:prstGeom prst="rect">
            <a:avLst/>
          </a:prstGeom>
        </p:spPr>
      </p:pic>
      <p:sp>
        <p:nvSpPr>
          <p:cNvPr id="81" name="TextBox 80">
            <a:extLst>
              <a:ext uri="{FF2B5EF4-FFF2-40B4-BE49-F238E27FC236}">
                <a16:creationId xmlns:a16="http://schemas.microsoft.com/office/drawing/2014/main" id="{76343F5F-912C-C040-8E45-8CA5C78C3A88}"/>
              </a:ext>
            </a:extLst>
          </p:cNvPr>
          <p:cNvSpPr txBox="1"/>
          <p:nvPr/>
        </p:nvSpPr>
        <p:spPr>
          <a:xfrm>
            <a:off x="7155542" y="20543269"/>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&gt;250</a:t>
            </a:r>
          </a:p>
        </p:txBody>
      </p:sp>
      <p:sp>
        <p:nvSpPr>
          <p:cNvPr id="91" name="TextBox 90">
            <a:extLst>
              <a:ext uri="{FF2B5EF4-FFF2-40B4-BE49-F238E27FC236}">
                <a16:creationId xmlns:a16="http://schemas.microsoft.com/office/drawing/2014/main" id="{CD40E577-DE53-9F4F-9D74-1DB07CC915D8}"/>
              </a:ext>
            </a:extLst>
          </p:cNvPr>
          <p:cNvSpPr txBox="1"/>
          <p:nvPr/>
        </p:nvSpPr>
        <p:spPr>
          <a:xfrm>
            <a:off x="7155542" y="21019080"/>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225</a:t>
            </a:r>
          </a:p>
        </p:txBody>
      </p:sp>
      <p:sp>
        <p:nvSpPr>
          <p:cNvPr id="92" name="TextBox 91">
            <a:extLst>
              <a:ext uri="{FF2B5EF4-FFF2-40B4-BE49-F238E27FC236}">
                <a16:creationId xmlns:a16="http://schemas.microsoft.com/office/drawing/2014/main" id="{D4076909-D634-8F47-A073-4C500A192D47}"/>
              </a:ext>
            </a:extLst>
          </p:cNvPr>
          <p:cNvSpPr txBox="1"/>
          <p:nvPr/>
        </p:nvSpPr>
        <p:spPr>
          <a:xfrm>
            <a:off x="7155542" y="21531004"/>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200</a:t>
            </a:r>
          </a:p>
        </p:txBody>
      </p:sp>
      <p:sp>
        <p:nvSpPr>
          <p:cNvPr id="93" name="TextBox 92">
            <a:extLst>
              <a:ext uri="{FF2B5EF4-FFF2-40B4-BE49-F238E27FC236}">
                <a16:creationId xmlns:a16="http://schemas.microsoft.com/office/drawing/2014/main" id="{27C259D9-A4C3-3D4B-9CEA-0EA7BAA9FDDE}"/>
              </a:ext>
            </a:extLst>
          </p:cNvPr>
          <p:cNvSpPr txBox="1"/>
          <p:nvPr/>
        </p:nvSpPr>
        <p:spPr>
          <a:xfrm>
            <a:off x="7155542" y="21991116"/>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175</a:t>
            </a:r>
          </a:p>
        </p:txBody>
      </p:sp>
      <p:sp>
        <p:nvSpPr>
          <p:cNvPr id="96" name="TextBox 95">
            <a:extLst>
              <a:ext uri="{FF2B5EF4-FFF2-40B4-BE49-F238E27FC236}">
                <a16:creationId xmlns:a16="http://schemas.microsoft.com/office/drawing/2014/main" id="{2130DF93-FD46-3947-AC42-C4D0ADDFF29C}"/>
              </a:ext>
            </a:extLst>
          </p:cNvPr>
          <p:cNvSpPr txBox="1"/>
          <p:nvPr/>
        </p:nvSpPr>
        <p:spPr>
          <a:xfrm>
            <a:off x="7155542" y="22490519"/>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150</a:t>
            </a:r>
          </a:p>
        </p:txBody>
      </p:sp>
      <p:sp>
        <p:nvSpPr>
          <p:cNvPr id="97" name="TextBox 96">
            <a:extLst>
              <a:ext uri="{FF2B5EF4-FFF2-40B4-BE49-F238E27FC236}">
                <a16:creationId xmlns:a16="http://schemas.microsoft.com/office/drawing/2014/main" id="{9ABDC6A1-718E-204C-8B41-EE7740934AC4}"/>
              </a:ext>
            </a:extLst>
          </p:cNvPr>
          <p:cNvSpPr txBox="1"/>
          <p:nvPr/>
        </p:nvSpPr>
        <p:spPr>
          <a:xfrm>
            <a:off x="7155542" y="22978740"/>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125</a:t>
            </a:r>
          </a:p>
        </p:txBody>
      </p:sp>
      <p:sp>
        <p:nvSpPr>
          <p:cNvPr id="102" name="TextBox 101">
            <a:extLst>
              <a:ext uri="{FF2B5EF4-FFF2-40B4-BE49-F238E27FC236}">
                <a16:creationId xmlns:a16="http://schemas.microsoft.com/office/drawing/2014/main" id="{068498BD-9CD7-5C40-8CF0-3FBBC8EF85D6}"/>
              </a:ext>
            </a:extLst>
          </p:cNvPr>
          <p:cNvSpPr txBox="1"/>
          <p:nvPr/>
        </p:nvSpPr>
        <p:spPr>
          <a:xfrm>
            <a:off x="7155542" y="23473577"/>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100</a:t>
            </a:r>
          </a:p>
        </p:txBody>
      </p:sp>
      <p:sp>
        <p:nvSpPr>
          <p:cNvPr id="103" name="TextBox 102">
            <a:extLst>
              <a:ext uri="{FF2B5EF4-FFF2-40B4-BE49-F238E27FC236}">
                <a16:creationId xmlns:a16="http://schemas.microsoft.com/office/drawing/2014/main" id="{3D70E24D-66FC-9543-A798-BA2117EE1FEA}"/>
              </a:ext>
            </a:extLst>
          </p:cNvPr>
          <p:cNvSpPr txBox="1"/>
          <p:nvPr/>
        </p:nvSpPr>
        <p:spPr>
          <a:xfrm>
            <a:off x="7155542" y="23965068"/>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75</a:t>
            </a:r>
          </a:p>
        </p:txBody>
      </p:sp>
      <p:sp>
        <p:nvSpPr>
          <p:cNvPr id="104" name="TextBox 103">
            <a:extLst>
              <a:ext uri="{FF2B5EF4-FFF2-40B4-BE49-F238E27FC236}">
                <a16:creationId xmlns:a16="http://schemas.microsoft.com/office/drawing/2014/main" id="{CD153895-177B-0C49-84C9-E9848543021B}"/>
              </a:ext>
            </a:extLst>
          </p:cNvPr>
          <p:cNvSpPr txBox="1"/>
          <p:nvPr/>
        </p:nvSpPr>
        <p:spPr>
          <a:xfrm>
            <a:off x="7155542" y="24456505"/>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50</a:t>
            </a:r>
          </a:p>
        </p:txBody>
      </p:sp>
      <p:sp>
        <p:nvSpPr>
          <p:cNvPr id="105" name="TextBox 104">
            <a:extLst>
              <a:ext uri="{FF2B5EF4-FFF2-40B4-BE49-F238E27FC236}">
                <a16:creationId xmlns:a16="http://schemas.microsoft.com/office/drawing/2014/main" id="{99A0F163-A554-C245-81B0-860144AC7499}"/>
              </a:ext>
            </a:extLst>
          </p:cNvPr>
          <p:cNvSpPr txBox="1"/>
          <p:nvPr/>
        </p:nvSpPr>
        <p:spPr>
          <a:xfrm>
            <a:off x="7155542" y="24933660"/>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25</a:t>
            </a:r>
          </a:p>
        </p:txBody>
      </p:sp>
      <p:sp>
        <p:nvSpPr>
          <p:cNvPr id="106" name="TextBox 105">
            <a:extLst>
              <a:ext uri="{FF2B5EF4-FFF2-40B4-BE49-F238E27FC236}">
                <a16:creationId xmlns:a16="http://schemas.microsoft.com/office/drawing/2014/main" id="{08DEC4A2-0426-6341-98DA-060544C2A418}"/>
              </a:ext>
            </a:extLst>
          </p:cNvPr>
          <p:cNvSpPr txBox="1"/>
          <p:nvPr/>
        </p:nvSpPr>
        <p:spPr>
          <a:xfrm>
            <a:off x="7155542" y="25418237"/>
            <a:ext cx="641084" cy="338554"/>
          </a:xfrm>
          <a:prstGeom prst="rect">
            <a:avLst/>
          </a:prstGeom>
        </p:spPr>
        <p:txBody>
          <a:bodyPr wrap="square" numCol="1" spcCol="640080" rtlCol="0">
            <a:spAutoFit/>
          </a:bodyPr>
          <a:lstStyle/>
          <a:p>
            <a:r>
              <a:rPr lang="en-US" sz="1600" dirty="0">
                <a:solidFill>
                  <a:schemeClr val="tx1">
                    <a:lumMod val="75000"/>
                    <a:lumOff val="25000"/>
                  </a:schemeClr>
                </a:solidFill>
              </a:rPr>
              <a:t>0</a:t>
            </a:r>
          </a:p>
        </p:txBody>
      </p:sp>
      <p:sp>
        <p:nvSpPr>
          <p:cNvPr id="107" name="TextBox 106">
            <a:extLst>
              <a:ext uri="{FF2B5EF4-FFF2-40B4-BE49-F238E27FC236}">
                <a16:creationId xmlns:a16="http://schemas.microsoft.com/office/drawing/2014/main" id="{FB840D31-A70E-0344-885E-D2B04477367E}"/>
              </a:ext>
            </a:extLst>
          </p:cNvPr>
          <p:cNvSpPr txBox="1"/>
          <p:nvPr/>
        </p:nvSpPr>
        <p:spPr>
          <a:xfrm>
            <a:off x="6355264" y="20205817"/>
            <a:ext cx="1342635" cy="338554"/>
          </a:xfrm>
          <a:prstGeom prst="rect">
            <a:avLst/>
          </a:prstGeom>
        </p:spPr>
        <p:txBody>
          <a:bodyPr wrap="square" numCol="1" spcCol="640080" rtlCol="0">
            <a:spAutoFit/>
          </a:bodyPr>
          <a:lstStyle/>
          <a:p>
            <a:pPr algn="ctr"/>
            <a:r>
              <a:rPr lang="en-US" sz="1600" dirty="0">
                <a:solidFill>
                  <a:schemeClr val="tx1">
                    <a:lumMod val="75000"/>
                    <a:lumOff val="25000"/>
                  </a:schemeClr>
                </a:solidFill>
              </a:rPr>
              <a:t>Rainfall (mm)</a:t>
            </a:r>
          </a:p>
        </p:txBody>
      </p:sp>
      <p:pic>
        <p:nvPicPr>
          <p:cNvPr id="108" name="Picture 107">
            <a:extLst>
              <a:ext uri="{FF2B5EF4-FFF2-40B4-BE49-F238E27FC236}">
                <a16:creationId xmlns:a16="http://schemas.microsoft.com/office/drawing/2014/main" id="{990DCF83-4241-4549-B815-7530A398FE1A}"/>
              </a:ext>
            </a:extLst>
          </p:cNvPr>
          <p:cNvPicPr>
            <a:picLocks noChangeAspect="1"/>
          </p:cNvPicPr>
          <p:nvPr/>
        </p:nvPicPr>
        <p:blipFill rotWithShape="1">
          <a:blip r:embed="rId24"/>
          <a:srcRect l="8789" t="6456" r="7445" b="6150"/>
          <a:stretch/>
        </p:blipFill>
        <p:spPr>
          <a:xfrm>
            <a:off x="13016529" y="23442262"/>
            <a:ext cx="3840479" cy="2743200"/>
          </a:xfrm>
          <a:prstGeom prst="rect">
            <a:avLst/>
          </a:prstGeom>
        </p:spPr>
      </p:pic>
      <p:grpSp>
        <p:nvGrpSpPr>
          <p:cNvPr id="114" name="Group 113">
            <a:extLst>
              <a:ext uri="{FF2B5EF4-FFF2-40B4-BE49-F238E27FC236}">
                <a16:creationId xmlns:a16="http://schemas.microsoft.com/office/drawing/2014/main" id="{AD4AD733-326A-234C-97FC-37C6E4175341}"/>
              </a:ext>
            </a:extLst>
          </p:cNvPr>
          <p:cNvGrpSpPr>
            <a:grpSpLocks noChangeAspect="1"/>
          </p:cNvGrpSpPr>
          <p:nvPr/>
        </p:nvGrpSpPr>
        <p:grpSpPr>
          <a:xfrm>
            <a:off x="17664076" y="23362697"/>
            <a:ext cx="8679958" cy="3187309"/>
            <a:chOff x="-249555" y="982583"/>
            <a:chExt cx="14039850" cy="3697605"/>
          </a:xfrm>
        </p:grpSpPr>
        <p:pic>
          <p:nvPicPr>
            <p:cNvPr id="115" name="Picture 114">
              <a:extLst>
                <a:ext uri="{FF2B5EF4-FFF2-40B4-BE49-F238E27FC236}">
                  <a16:creationId xmlns:a16="http://schemas.microsoft.com/office/drawing/2014/main" id="{3BA9CE79-6D50-AF4C-815C-F19985EDF7C2}"/>
                </a:ext>
              </a:extLst>
            </p:cNvPr>
            <p:cNvPicPr/>
            <p:nvPr/>
          </p:nvPicPr>
          <p:blipFill>
            <a:blip r:embed="rId25">
              <a:extLst>
                <a:ext uri="{28A0092B-C50C-407E-A947-70E740481C1C}">
                  <a14:useLocalDpi xmlns:a14="http://schemas.microsoft.com/office/drawing/2010/main" val="0"/>
                </a:ext>
              </a:extLst>
            </a:blip>
            <a:stretch>
              <a:fillRect/>
            </a:stretch>
          </p:blipFill>
          <p:spPr>
            <a:xfrm>
              <a:off x="-249555" y="982583"/>
              <a:ext cx="4964430" cy="3616960"/>
            </a:xfrm>
            <a:prstGeom prst="rect">
              <a:avLst/>
            </a:prstGeom>
          </p:spPr>
        </p:pic>
        <p:pic>
          <p:nvPicPr>
            <p:cNvPr id="116" name="Picture 115">
              <a:extLst>
                <a:ext uri="{FF2B5EF4-FFF2-40B4-BE49-F238E27FC236}">
                  <a16:creationId xmlns:a16="http://schemas.microsoft.com/office/drawing/2014/main" id="{3FDEE9EE-A1DC-1A4F-9C68-1353190745DC}"/>
                </a:ext>
              </a:extLst>
            </p:cNvPr>
            <p:cNvPicPr/>
            <p:nvPr/>
          </p:nvPicPr>
          <p:blipFill>
            <a:blip r:embed="rId26">
              <a:extLst>
                <a:ext uri="{28A0092B-C50C-407E-A947-70E740481C1C}">
                  <a14:useLocalDpi xmlns:a14="http://schemas.microsoft.com/office/drawing/2010/main" val="0"/>
                </a:ext>
              </a:extLst>
            </a:blip>
            <a:stretch>
              <a:fillRect/>
            </a:stretch>
          </p:blipFill>
          <p:spPr>
            <a:xfrm>
              <a:off x="4305300" y="982583"/>
              <a:ext cx="4930140" cy="3697605"/>
            </a:xfrm>
            <a:prstGeom prst="rect">
              <a:avLst/>
            </a:prstGeom>
          </p:spPr>
        </p:pic>
        <p:pic>
          <p:nvPicPr>
            <p:cNvPr id="117" name="Picture 116">
              <a:extLst>
                <a:ext uri="{FF2B5EF4-FFF2-40B4-BE49-F238E27FC236}">
                  <a16:creationId xmlns:a16="http://schemas.microsoft.com/office/drawing/2014/main" id="{67C0F42B-F1B8-4848-82BE-C7DB0FC48EFB}"/>
                </a:ext>
              </a:extLst>
            </p:cNvPr>
            <p:cNvPicPr/>
            <p:nvPr/>
          </p:nvPicPr>
          <p:blipFill>
            <a:blip r:embed="rId27">
              <a:extLst>
                <a:ext uri="{28A0092B-C50C-407E-A947-70E740481C1C}">
                  <a14:useLocalDpi xmlns:a14="http://schemas.microsoft.com/office/drawing/2010/main" val="0"/>
                </a:ext>
              </a:extLst>
            </a:blip>
            <a:stretch>
              <a:fillRect/>
            </a:stretch>
          </p:blipFill>
          <p:spPr>
            <a:xfrm>
              <a:off x="8527415" y="982583"/>
              <a:ext cx="5262880" cy="3693795"/>
            </a:xfrm>
            <a:prstGeom prst="rect">
              <a:avLst/>
            </a:prstGeom>
          </p:spPr>
        </p:pic>
      </p:grpSp>
      <p:sp>
        <p:nvSpPr>
          <p:cNvPr id="119" name="TextBox 118">
            <a:extLst>
              <a:ext uri="{FF2B5EF4-FFF2-40B4-BE49-F238E27FC236}">
                <a16:creationId xmlns:a16="http://schemas.microsoft.com/office/drawing/2014/main" id="{B1956B4B-6B67-194F-ACC0-31A8ABF620F7}"/>
              </a:ext>
            </a:extLst>
          </p:cNvPr>
          <p:cNvSpPr txBox="1"/>
          <p:nvPr/>
        </p:nvSpPr>
        <p:spPr>
          <a:xfrm>
            <a:off x="18807675" y="18447845"/>
            <a:ext cx="6719833" cy="954107"/>
          </a:xfrm>
          <a:prstGeom prst="rect">
            <a:avLst/>
          </a:prstGeom>
        </p:spPr>
        <p:txBody>
          <a:bodyPr wrap="square" numCol="1" spcCol="640080" rtlCol="0">
            <a:spAutoFit/>
          </a:bodyPr>
          <a:lstStyle/>
          <a:p>
            <a:pPr algn="ctr"/>
            <a:r>
              <a:rPr lang="en-US" sz="2800" b="1" dirty="0">
                <a:solidFill>
                  <a:srgbClr val="3E4268"/>
                </a:solidFill>
              </a:rPr>
              <a:t>Bias Charts &amp; Scatterplots </a:t>
            </a:r>
            <a:r>
              <a:rPr lang="en-US" sz="2800" dirty="0">
                <a:solidFill>
                  <a:schemeClr val="tx1">
                    <a:lumMod val="75000"/>
                    <a:lumOff val="25000"/>
                  </a:schemeClr>
                </a:solidFill>
              </a:rPr>
              <a:t>for Satellite vs. Rain Gauge Measurements (2014 – 2016)</a:t>
            </a:r>
          </a:p>
        </p:txBody>
      </p:sp>
      <p:sp>
        <p:nvSpPr>
          <p:cNvPr id="126" name="TextBox 125">
            <a:extLst>
              <a:ext uri="{FF2B5EF4-FFF2-40B4-BE49-F238E27FC236}">
                <a16:creationId xmlns:a16="http://schemas.microsoft.com/office/drawing/2014/main" id="{9CD3614A-82F2-E644-A766-F86A5138E9F3}"/>
              </a:ext>
            </a:extLst>
          </p:cNvPr>
          <p:cNvSpPr txBox="1"/>
          <p:nvPr/>
        </p:nvSpPr>
        <p:spPr>
          <a:xfrm>
            <a:off x="13828897" y="23040979"/>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All Satellites</a:t>
            </a:r>
          </a:p>
        </p:txBody>
      </p:sp>
      <p:sp>
        <p:nvSpPr>
          <p:cNvPr id="128" name="TextBox 127">
            <a:extLst>
              <a:ext uri="{FF2B5EF4-FFF2-40B4-BE49-F238E27FC236}">
                <a16:creationId xmlns:a16="http://schemas.microsoft.com/office/drawing/2014/main" id="{AC670F37-8708-7044-A6FF-4935252B82A0}"/>
              </a:ext>
            </a:extLst>
          </p:cNvPr>
          <p:cNvSpPr txBox="1"/>
          <p:nvPr/>
        </p:nvSpPr>
        <p:spPr>
          <a:xfrm rot="16200000">
            <a:off x="16637710" y="21005697"/>
            <a:ext cx="1558414" cy="584775"/>
          </a:xfrm>
          <a:prstGeom prst="rect">
            <a:avLst/>
          </a:prstGeom>
        </p:spPr>
        <p:txBody>
          <a:bodyPr wrap="square" numCol="1" spcCol="640080" rtlCol="0">
            <a:spAutoFit/>
          </a:bodyPr>
          <a:lstStyle/>
          <a:p>
            <a:pPr algn="ctr"/>
            <a:r>
              <a:rPr lang="en-US" sz="1600" dirty="0">
                <a:solidFill>
                  <a:schemeClr val="tx1">
                    <a:lumMod val="75000"/>
                    <a:lumOff val="25000"/>
                  </a:schemeClr>
                </a:solidFill>
              </a:rPr>
              <a:t>Bias Value for 90</a:t>
            </a:r>
            <a:r>
              <a:rPr lang="en-US" sz="1600" baseline="30000" dirty="0">
                <a:solidFill>
                  <a:schemeClr val="tx1">
                    <a:lumMod val="75000"/>
                    <a:lumOff val="25000"/>
                  </a:schemeClr>
                </a:solidFill>
              </a:rPr>
              <a:t>th</a:t>
            </a:r>
            <a:r>
              <a:rPr lang="en-US" sz="1600" dirty="0">
                <a:solidFill>
                  <a:schemeClr val="tx1">
                    <a:lumMod val="75000"/>
                    <a:lumOff val="25000"/>
                  </a:schemeClr>
                </a:solidFill>
              </a:rPr>
              <a:t> Percentile</a:t>
            </a:r>
          </a:p>
        </p:txBody>
      </p:sp>
      <p:sp>
        <p:nvSpPr>
          <p:cNvPr id="129" name="TextBox 128">
            <a:extLst>
              <a:ext uri="{FF2B5EF4-FFF2-40B4-BE49-F238E27FC236}">
                <a16:creationId xmlns:a16="http://schemas.microsoft.com/office/drawing/2014/main" id="{ED3E8444-47A1-234F-913F-23F0E918B2F6}"/>
              </a:ext>
            </a:extLst>
          </p:cNvPr>
          <p:cNvSpPr txBox="1"/>
          <p:nvPr/>
        </p:nvSpPr>
        <p:spPr>
          <a:xfrm>
            <a:off x="17890494" y="19583096"/>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GPM-IMERG</a:t>
            </a:r>
          </a:p>
        </p:txBody>
      </p:sp>
      <p:sp>
        <p:nvSpPr>
          <p:cNvPr id="130" name="TextBox 129">
            <a:extLst>
              <a:ext uri="{FF2B5EF4-FFF2-40B4-BE49-F238E27FC236}">
                <a16:creationId xmlns:a16="http://schemas.microsoft.com/office/drawing/2014/main" id="{0F26E2C2-AC31-B945-BE85-379D5E63B3A2}"/>
              </a:ext>
            </a:extLst>
          </p:cNvPr>
          <p:cNvSpPr txBox="1"/>
          <p:nvPr/>
        </p:nvSpPr>
        <p:spPr>
          <a:xfrm>
            <a:off x="20831031" y="19579987"/>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PERSIANN</a:t>
            </a:r>
          </a:p>
        </p:txBody>
      </p:sp>
      <p:sp>
        <p:nvSpPr>
          <p:cNvPr id="131" name="TextBox 130">
            <a:extLst>
              <a:ext uri="{FF2B5EF4-FFF2-40B4-BE49-F238E27FC236}">
                <a16:creationId xmlns:a16="http://schemas.microsoft.com/office/drawing/2014/main" id="{58A006BB-243C-EA45-AA04-16DE9D28B8CA}"/>
              </a:ext>
            </a:extLst>
          </p:cNvPr>
          <p:cNvSpPr txBox="1"/>
          <p:nvPr/>
        </p:nvSpPr>
        <p:spPr>
          <a:xfrm>
            <a:off x="23746979" y="19579987"/>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TRMM-TMPA</a:t>
            </a:r>
          </a:p>
        </p:txBody>
      </p:sp>
      <p:sp>
        <p:nvSpPr>
          <p:cNvPr id="132" name="TextBox 131">
            <a:extLst>
              <a:ext uri="{FF2B5EF4-FFF2-40B4-BE49-F238E27FC236}">
                <a16:creationId xmlns:a16="http://schemas.microsoft.com/office/drawing/2014/main" id="{39733437-914E-C34D-84FF-80A394EB28B9}"/>
              </a:ext>
            </a:extLst>
          </p:cNvPr>
          <p:cNvSpPr txBox="1"/>
          <p:nvPr/>
        </p:nvSpPr>
        <p:spPr>
          <a:xfrm>
            <a:off x="13812449" y="26187742"/>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Value (mm/day)</a:t>
            </a:r>
          </a:p>
        </p:txBody>
      </p:sp>
      <p:sp>
        <p:nvSpPr>
          <p:cNvPr id="133" name="TextBox 132">
            <a:extLst>
              <a:ext uri="{FF2B5EF4-FFF2-40B4-BE49-F238E27FC236}">
                <a16:creationId xmlns:a16="http://schemas.microsoft.com/office/drawing/2014/main" id="{35BD11F9-28BB-C14F-A8DA-AE090A718060}"/>
              </a:ext>
            </a:extLst>
          </p:cNvPr>
          <p:cNvSpPr txBox="1"/>
          <p:nvPr/>
        </p:nvSpPr>
        <p:spPr>
          <a:xfrm rot="16200000">
            <a:off x="7303782" y="24569280"/>
            <a:ext cx="2369624" cy="338554"/>
          </a:xfrm>
          <a:prstGeom prst="rect">
            <a:avLst/>
          </a:prstGeom>
        </p:spPr>
        <p:txBody>
          <a:bodyPr wrap="square" numCol="1" spcCol="640080" rtlCol="0">
            <a:spAutoFit/>
          </a:bodyPr>
          <a:lstStyle/>
          <a:p>
            <a:pPr algn="ctr"/>
            <a:r>
              <a:rPr lang="en-US" sz="1600" dirty="0">
                <a:solidFill>
                  <a:schemeClr val="tx1">
                    <a:lumMod val="75000"/>
                    <a:lumOff val="25000"/>
                  </a:schemeClr>
                </a:solidFill>
              </a:rPr>
              <a:t>Percentile</a:t>
            </a:r>
          </a:p>
        </p:txBody>
      </p:sp>
      <p:sp>
        <p:nvSpPr>
          <p:cNvPr id="134" name="TextBox 133">
            <a:extLst>
              <a:ext uri="{FF2B5EF4-FFF2-40B4-BE49-F238E27FC236}">
                <a16:creationId xmlns:a16="http://schemas.microsoft.com/office/drawing/2014/main" id="{A559727E-50F1-6049-AEF0-32F4FBACECD9}"/>
              </a:ext>
            </a:extLst>
          </p:cNvPr>
          <p:cNvSpPr txBox="1"/>
          <p:nvPr/>
        </p:nvSpPr>
        <p:spPr>
          <a:xfrm>
            <a:off x="17950147" y="22708523"/>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Number of Gauges</a:t>
            </a:r>
          </a:p>
        </p:txBody>
      </p:sp>
      <p:sp>
        <p:nvSpPr>
          <p:cNvPr id="135" name="TextBox 134">
            <a:extLst>
              <a:ext uri="{FF2B5EF4-FFF2-40B4-BE49-F238E27FC236}">
                <a16:creationId xmlns:a16="http://schemas.microsoft.com/office/drawing/2014/main" id="{51DC5B0A-54FD-AC48-8BF6-DB4ACB7F72B2}"/>
              </a:ext>
            </a:extLst>
          </p:cNvPr>
          <p:cNvSpPr txBox="1"/>
          <p:nvPr/>
        </p:nvSpPr>
        <p:spPr>
          <a:xfrm>
            <a:off x="20947064" y="22708523"/>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Number of Gauges</a:t>
            </a:r>
          </a:p>
        </p:txBody>
      </p:sp>
      <p:sp>
        <p:nvSpPr>
          <p:cNvPr id="136" name="TextBox 135">
            <a:extLst>
              <a:ext uri="{FF2B5EF4-FFF2-40B4-BE49-F238E27FC236}">
                <a16:creationId xmlns:a16="http://schemas.microsoft.com/office/drawing/2014/main" id="{00424DC3-BEAD-D642-A716-0B2BC3C6A718}"/>
              </a:ext>
            </a:extLst>
          </p:cNvPr>
          <p:cNvSpPr txBox="1"/>
          <p:nvPr/>
        </p:nvSpPr>
        <p:spPr>
          <a:xfrm>
            <a:off x="23746979" y="22708523"/>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Number of Gauges</a:t>
            </a:r>
          </a:p>
        </p:txBody>
      </p:sp>
      <p:sp>
        <p:nvSpPr>
          <p:cNvPr id="145" name="TextBox 144">
            <a:extLst>
              <a:ext uri="{FF2B5EF4-FFF2-40B4-BE49-F238E27FC236}">
                <a16:creationId xmlns:a16="http://schemas.microsoft.com/office/drawing/2014/main" id="{EA1575E7-241A-1340-82BE-BF9BBEDE23E2}"/>
              </a:ext>
            </a:extLst>
          </p:cNvPr>
          <p:cNvSpPr txBox="1"/>
          <p:nvPr/>
        </p:nvSpPr>
        <p:spPr>
          <a:xfrm rot="16200000">
            <a:off x="16536115" y="24574160"/>
            <a:ext cx="2211614" cy="584775"/>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Satellite Measurement (mm/day)</a:t>
            </a:r>
          </a:p>
        </p:txBody>
      </p:sp>
      <p:sp>
        <p:nvSpPr>
          <p:cNvPr id="147" name="TextBox 146">
            <a:extLst>
              <a:ext uri="{FF2B5EF4-FFF2-40B4-BE49-F238E27FC236}">
                <a16:creationId xmlns:a16="http://schemas.microsoft.com/office/drawing/2014/main" id="{D02AC393-5760-2F4A-8C84-95DD3C23B544}"/>
              </a:ext>
            </a:extLst>
          </p:cNvPr>
          <p:cNvSpPr txBox="1"/>
          <p:nvPr/>
        </p:nvSpPr>
        <p:spPr>
          <a:xfrm>
            <a:off x="20891090" y="26316465"/>
            <a:ext cx="2225930" cy="584775"/>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Rain Gauge Measurement (mm/day)</a:t>
            </a:r>
          </a:p>
        </p:txBody>
      </p:sp>
      <p:sp>
        <p:nvSpPr>
          <p:cNvPr id="149" name="TextBox 148">
            <a:extLst>
              <a:ext uri="{FF2B5EF4-FFF2-40B4-BE49-F238E27FC236}">
                <a16:creationId xmlns:a16="http://schemas.microsoft.com/office/drawing/2014/main" id="{50F1E472-C02E-ED4E-896B-9273F356F1E9}"/>
              </a:ext>
            </a:extLst>
          </p:cNvPr>
          <p:cNvSpPr txBox="1"/>
          <p:nvPr/>
        </p:nvSpPr>
        <p:spPr>
          <a:xfrm>
            <a:off x="23761185" y="26316465"/>
            <a:ext cx="2225930" cy="584775"/>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Rain Gauge Measurement (mm/day)</a:t>
            </a:r>
          </a:p>
        </p:txBody>
      </p:sp>
      <p:sp>
        <p:nvSpPr>
          <p:cNvPr id="150" name="TextBox 149">
            <a:extLst>
              <a:ext uri="{FF2B5EF4-FFF2-40B4-BE49-F238E27FC236}">
                <a16:creationId xmlns:a16="http://schemas.microsoft.com/office/drawing/2014/main" id="{F86DBFEA-1BC0-DB48-A891-41B4E2E3E721}"/>
              </a:ext>
            </a:extLst>
          </p:cNvPr>
          <p:cNvSpPr txBox="1"/>
          <p:nvPr/>
        </p:nvSpPr>
        <p:spPr>
          <a:xfrm>
            <a:off x="18117577" y="26281740"/>
            <a:ext cx="2225930" cy="584775"/>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Rain Gauge Measurement (mm/day)</a:t>
            </a:r>
          </a:p>
        </p:txBody>
      </p:sp>
      <p:sp>
        <p:nvSpPr>
          <p:cNvPr id="151" name="TextBox 150">
            <a:extLst>
              <a:ext uri="{FF2B5EF4-FFF2-40B4-BE49-F238E27FC236}">
                <a16:creationId xmlns:a16="http://schemas.microsoft.com/office/drawing/2014/main" id="{815F7CAA-E543-B648-AEDD-645353BC8A46}"/>
              </a:ext>
            </a:extLst>
          </p:cNvPr>
          <p:cNvSpPr txBox="1"/>
          <p:nvPr/>
        </p:nvSpPr>
        <p:spPr>
          <a:xfrm>
            <a:off x="18004220" y="23191857"/>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GPM-IMERG</a:t>
            </a:r>
          </a:p>
        </p:txBody>
      </p:sp>
      <p:sp>
        <p:nvSpPr>
          <p:cNvPr id="152" name="TextBox 151">
            <a:extLst>
              <a:ext uri="{FF2B5EF4-FFF2-40B4-BE49-F238E27FC236}">
                <a16:creationId xmlns:a16="http://schemas.microsoft.com/office/drawing/2014/main" id="{F801422A-9784-EA47-8280-77ADBD6D825C}"/>
              </a:ext>
            </a:extLst>
          </p:cNvPr>
          <p:cNvSpPr txBox="1"/>
          <p:nvPr/>
        </p:nvSpPr>
        <p:spPr>
          <a:xfrm>
            <a:off x="20795902" y="23207036"/>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PERSIANN</a:t>
            </a:r>
          </a:p>
        </p:txBody>
      </p:sp>
      <p:sp>
        <p:nvSpPr>
          <p:cNvPr id="153" name="TextBox 152">
            <a:extLst>
              <a:ext uri="{FF2B5EF4-FFF2-40B4-BE49-F238E27FC236}">
                <a16:creationId xmlns:a16="http://schemas.microsoft.com/office/drawing/2014/main" id="{A720784B-9024-3F46-8AE2-2133D0A55B4B}"/>
              </a:ext>
            </a:extLst>
          </p:cNvPr>
          <p:cNvSpPr txBox="1"/>
          <p:nvPr/>
        </p:nvSpPr>
        <p:spPr>
          <a:xfrm>
            <a:off x="23622073" y="23183698"/>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TRMM-TMPA</a:t>
            </a:r>
          </a:p>
        </p:txBody>
      </p:sp>
      <p:cxnSp>
        <p:nvCxnSpPr>
          <p:cNvPr id="4" name="Straight Connector 3">
            <a:extLst>
              <a:ext uri="{FF2B5EF4-FFF2-40B4-BE49-F238E27FC236}">
                <a16:creationId xmlns:a16="http://schemas.microsoft.com/office/drawing/2014/main" id="{86F9375C-41D2-1448-A1DA-92AFC65DBADF}"/>
              </a:ext>
            </a:extLst>
          </p:cNvPr>
          <p:cNvCxnSpPr>
            <a:cxnSpLocks/>
          </p:cNvCxnSpPr>
          <p:nvPr/>
        </p:nvCxnSpPr>
        <p:spPr>
          <a:xfrm flipV="1">
            <a:off x="20697926" y="24303622"/>
            <a:ext cx="0" cy="11146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70570BE-6ACB-FA4D-B60F-C4FA1CB34A5A}"/>
              </a:ext>
            </a:extLst>
          </p:cNvPr>
          <p:cNvCxnSpPr>
            <a:cxnSpLocks/>
          </p:cNvCxnSpPr>
          <p:nvPr/>
        </p:nvCxnSpPr>
        <p:spPr>
          <a:xfrm flipV="1">
            <a:off x="23349056" y="24268256"/>
            <a:ext cx="0" cy="11146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37" name="Picture 136">
            <a:extLst>
              <a:ext uri="{FF2B5EF4-FFF2-40B4-BE49-F238E27FC236}">
                <a16:creationId xmlns:a16="http://schemas.microsoft.com/office/drawing/2014/main" id="{16B34BA7-B28C-9646-889F-2F7D0A30AC1B}"/>
              </a:ext>
            </a:extLst>
          </p:cNvPr>
          <p:cNvPicPr/>
          <p:nvPr/>
        </p:nvPicPr>
        <p:blipFill>
          <a:blip r:embed="rId28"/>
          <a:stretch>
            <a:fillRect/>
          </a:stretch>
        </p:blipFill>
        <p:spPr>
          <a:xfrm>
            <a:off x="8362359" y="23237693"/>
            <a:ext cx="4551974" cy="3163824"/>
          </a:xfrm>
          <a:prstGeom prst="rect">
            <a:avLst/>
          </a:prstGeom>
        </p:spPr>
      </p:pic>
      <p:sp>
        <p:nvSpPr>
          <p:cNvPr id="122" name="TextBox 121">
            <a:extLst>
              <a:ext uri="{FF2B5EF4-FFF2-40B4-BE49-F238E27FC236}">
                <a16:creationId xmlns:a16="http://schemas.microsoft.com/office/drawing/2014/main" id="{4AB8B25C-0634-7D48-8EB0-07C511213A41}"/>
              </a:ext>
            </a:extLst>
          </p:cNvPr>
          <p:cNvSpPr txBox="1"/>
          <p:nvPr/>
        </p:nvSpPr>
        <p:spPr>
          <a:xfrm>
            <a:off x="9551822" y="23040979"/>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TRMM-TMPA</a:t>
            </a:r>
          </a:p>
        </p:txBody>
      </p:sp>
      <p:pic>
        <p:nvPicPr>
          <p:cNvPr id="138" name="Picture 137">
            <a:extLst>
              <a:ext uri="{FF2B5EF4-FFF2-40B4-BE49-F238E27FC236}">
                <a16:creationId xmlns:a16="http://schemas.microsoft.com/office/drawing/2014/main" id="{C19DE83D-4574-9242-8E39-EDE2E10B9913}"/>
              </a:ext>
            </a:extLst>
          </p:cNvPr>
          <p:cNvPicPr/>
          <p:nvPr/>
        </p:nvPicPr>
        <p:blipFill>
          <a:blip r:embed="rId29"/>
          <a:stretch>
            <a:fillRect/>
          </a:stretch>
        </p:blipFill>
        <p:spPr>
          <a:xfrm>
            <a:off x="12663129" y="19782279"/>
            <a:ext cx="4553712" cy="3160086"/>
          </a:xfrm>
          <a:prstGeom prst="rect">
            <a:avLst/>
          </a:prstGeom>
        </p:spPr>
      </p:pic>
      <p:pic>
        <p:nvPicPr>
          <p:cNvPr id="139" name="Picture 138">
            <a:extLst>
              <a:ext uri="{FF2B5EF4-FFF2-40B4-BE49-F238E27FC236}">
                <a16:creationId xmlns:a16="http://schemas.microsoft.com/office/drawing/2014/main" id="{0A2413D1-FCFD-E743-A8A1-5F3DEE8AF2C6}"/>
              </a:ext>
            </a:extLst>
          </p:cNvPr>
          <p:cNvPicPr/>
          <p:nvPr/>
        </p:nvPicPr>
        <p:blipFill>
          <a:blip r:embed="rId30"/>
          <a:stretch>
            <a:fillRect/>
          </a:stretch>
        </p:blipFill>
        <p:spPr>
          <a:xfrm>
            <a:off x="8362359" y="19782279"/>
            <a:ext cx="4553712" cy="3160086"/>
          </a:xfrm>
          <a:prstGeom prst="rect">
            <a:avLst/>
          </a:prstGeom>
        </p:spPr>
      </p:pic>
      <p:sp>
        <p:nvSpPr>
          <p:cNvPr id="120" name="TextBox 119">
            <a:extLst>
              <a:ext uri="{FF2B5EF4-FFF2-40B4-BE49-F238E27FC236}">
                <a16:creationId xmlns:a16="http://schemas.microsoft.com/office/drawing/2014/main" id="{F9E64010-7FE0-6846-A716-B6F6157B0D3B}"/>
              </a:ext>
            </a:extLst>
          </p:cNvPr>
          <p:cNvSpPr txBox="1"/>
          <p:nvPr/>
        </p:nvSpPr>
        <p:spPr>
          <a:xfrm>
            <a:off x="9545109" y="19578876"/>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GPM-IMERG</a:t>
            </a:r>
          </a:p>
        </p:txBody>
      </p:sp>
      <p:sp>
        <p:nvSpPr>
          <p:cNvPr id="121" name="TextBox 120">
            <a:extLst>
              <a:ext uri="{FF2B5EF4-FFF2-40B4-BE49-F238E27FC236}">
                <a16:creationId xmlns:a16="http://schemas.microsoft.com/office/drawing/2014/main" id="{695F091C-FC77-BA4C-9F34-31EDB4BF2418}"/>
              </a:ext>
            </a:extLst>
          </p:cNvPr>
          <p:cNvSpPr txBox="1"/>
          <p:nvPr/>
        </p:nvSpPr>
        <p:spPr>
          <a:xfrm>
            <a:off x="13838271" y="19583096"/>
            <a:ext cx="2453708" cy="400110"/>
          </a:xfrm>
          <a:prstGeom prst="rect">
            <a:avLst/>
          </a:prstGeom>
          <a:solidFill>
            <a:schemeClr val="bg1"/>
          </a:solidFill>
        </p:spPr>
        <p:txBody>
          <a:bodyPr wrap="square" numCol="1" spcCol="640080" rtlCol="0">
            <a:spAutoFit/>
          </a:bodyPr>
          <a:lstStyle/>
          <a:p>
            <a:pPr algn="ctr"/>
            <a:r>
              <a:rPr lang="en-US" sz="2000" b="1" dirty="0">
                <a:solidFill>
                  <a:schemeClr val="tx1">
                    <a:lumMod val="75000"/>
                    <a:lumOff val="25000"/>
                  </a:schemeClr>
                </a:solidFill>
              </a:rPr>
              <a:t>PERSIANN</a:t>
            </a:r>
          </a:p>
        </p:txBody>
      </p:sp>
      <p:sp>
        <p:nvSpPr>
          <p:cNvPr id="123" name="TextBox 122">
            <a:extLst>
              <a:ext uri="{FF2B5EF4-FFF2-40B4-BE49-F238E27FC236}">
                <a16:creationId xmlns:a16="http://schemas.microsoft.com/office/drawing/2014/main" id="{1152C16B-DDC0-3743-B8CB-BD6C2E9534F9}"/>
              </a:ext>
            </a:extLst>
          </p:cNvPr>
          <p:cNvSpPr txBox="1"/>
          <p:nvPr/>
        </p:nvSpPr>
        <p:spPr>
          <a:xfrm>
            <a:off x="9528785" y="22673329"/>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Value (mm/day)</a:t>
            </a:r>
          </a:p>
        </p:txBody>
      </p:sp>
      <p:sp>
        <p:nvSpPr>
          <p:cNvPr id="124" name="TextBox 123">
            <a:extLst>
              <a:ext uri="{FF2B5EF4-FFF2-40B4-BE49-F238E27FC236}">
                <a16:creationId xmlns:a16="http://schemas.microsoft.com/office/drawing/2014/main" id="{5CF6B523-B297-1E49-8CE0-27B8D46A6884}"/>
              </a:ext>
            </a:extLst>
          </p:cNvPr>
          <p:cNvSpPr txBox="1"/>
          <p:nvPr/>
        </p:nvSpPr>
        <p:spPr>
          <a:xfrm>
            <a:off x="9545109" y="26187742"/>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Value (mm/day)</a:t>
            </a:r>
          </a:p>
        </p:txBody>
      </p:sp>
      <p:sp>
        <p:nvSpPr>
          <p:cNvPr id="140" name="TextBox 139">
            <a:extLst>
              <a:ext uri="{FF2B5EF4-FFF2-40B4-BE49-F238E27FC236}">
                <a16:creationId xmlns:a16="http://schemas.microsoft.com/office/drawing/2014/main" id="{F89351A7-4337-CC48-A697-AB8C13F439CA}"/>
              </a:ext>
            </a:extLst>
          </p:cNvPr>
          <p:cNvSpPr txBox="1"/>
          <p:nvPr/>
        </p:nvSpPr>
        <p:spPr>
          <a:xfrm>
            <a:off x="13968374" y="22673329"/>
            <a:ext cx="2453708" cy="338554"/>
          </a:xfrm>
          <a:prstGeom prst="rect">
            <a:avLst/>
          </a:prstGeom>
          <a:solidFill>
            <a:schemeClr val="bg1"/>
          </a:solidFill>
        </p:spPr>
        <p:txBody>
          <a:bodyPr wrap="square" numCol="1" spcCol="640080" rtlCol="0">
            <a:spAutoFit/>
          </a:bodyPr>
          <a:lstStyle/>
          <a:p>
            <a:pPr algn="ctr"/>
            <a:r>
              <a:rPr lang="en-US" sz="1600" dirty="0">
                <a:solidFill>
                  <a:schemeClr val="tx1">
                    <a:lumMod val="75000"/>
                    <a:lumOff val="25000"/>
                  </a:schemeClr>
                </a:solidFill>
              </a:rPr>
              <a:t>Value (mm/day)</a:t>
            </a:r>
          </a:p>
        </p:txBody>
      </p: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7464</TotalTime>
  <Words>824</Words>
  <Application>Microsoft Macintosh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Microsoft Office User</cp:lastModifiedBy>
  <cp:revision>140</cp:revision>
  <dcterms:created xsi:type="dcterms:W3CDTF">2017-06-02T16:06:25Z</dcterms:created>
  <dcterms:modified xsi:type="dcterms:W3CDTF">2018-03-19T13:52:02Z</dcterms:modified>
</cp:coreProperties>
</file>