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Questrial" panose="020B0604020202020204" charset="0"/>
      <p:regular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448" userDrawn="1">
          <p15:clr>
            <a:srgbClr val="A4A3A4"/>
          </p15:clr>
        </p15:guide>
        <p15:guide id="3" pos="87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5" clrIdx="0">
    <p:extLst/>
  </p:cmAuthor>
  <p:cmAuthor id="2" name="Arya, Vishal (LARC)[DEVELOP]" initials="AV(" lastIdx="8" clrIdx="1">
    <p:extLst/>
  </p:cmAuthor>
  <p:cmAuthor id="3" name="DEVELOP4" initials="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FFFFFF"/>
    <a:srgbClr val="7DB862"/>
    <a:srgbClr val="336600"/>
    <a:srgbClr val="FFF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41" autoAdjust="0"/>
    <p:restoredTop sz="91667" autoAdjust="0"/>
  </p:normalViewPr>
  <p:slideViewPr>
    <p:cSldViewPr>
      <p:cViewPr>
        <p:scale>
          <a:sx n="20" d="100"/>
          <a:sy n="20" d="100"/>
        </p:scale>
        <p:origin x="3504" y="270"/>
      </p:cViewPr>
      <p:guideLst>
        <p:guide orient="horz" pos="11520"/>
        <p:guide pos="8448"/>
        <p:guide pos="87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98A02-CEE6-4F53-BE03-51835A88A7FF}" type="doc">
      <dgm:prSet loTypeId="urn:microsoft.com/office/officeart/2005/8/layout/chevron2" loCatId="process" qsTypeId="urn:microsoft.com/office/officeart/2005/8/quickstyle/simple1" qsCatId="simple" csTypeId="urn:microsoft.com/office/officeart/2005/8/colors/accent1_2" csCatId="accent1" phldr="1"/>
      <dgm:spPr>
        <a:scene3d>
          <a:camera prst="orthographicFront"/>
          <a:lightRig rig="threePt" dir="t"/>
        </a:scene3d>
      </dgm:spPr>
      <dgm:t>
        <a:bodyPr/>
        <a:lstStyle/>
        <a:p>
          <a:endParaRPr lang="en-US"/>
        </a:p>
      </dgm:t>
    </dgm:pt>
    <dgm:pt modelId="{C247DFF6-3369-4F12-A615-9E67A147F649}">
      <dgm:prSet phldrT="[Text]" custT="1"/>
      <dgm:spPr>
        <a:gradFill flip="none" rotWithShape="0">
          <a:gsLst>
            <a:gs pos="0">
              <a:srgbClr val="7DB862">
                <a:shade val="30000"/>
                <a:satMod val="115000"/>
              </a:srgbClr>
            </a:gs>
            <a:gs pos="50000">
              <a:srgbClr val="7DB862">
                <a:shade val="67500"/>
                <a:satMod val="115000"/>
              </a:srgbClr>
            </a:gs>
            <a:gs pos="100000">
              <a:srgbClr val="7DB862">
                <a:shade val="100000"/>
                <a:satMod val="115000"/>
              </a:srgbClr>
            </a:gs>
          </a:gsLst>
          <a:path path="circle">
            <a:fillToRect r="100000" b="100000"/>
          </a:path>
          <a:tileRect l="-100000" t="-100000"/>
        </a:gradFill>
        <a:ln>
          <a:solidFill>
            <a:srgbClr val="336600"/>
          </a:solidFill>
        </a:ln>
      </dgm:spPr>
      <dgm:t>
        <a:bodyPr/>
        <a:lstStyle/>
        <a:p>
          <a:endParaRPr lang="en-US" sz="1400" b="1" dirty="0" smtClean="0">
            <a:latin typeface="Garamond" panose="02020404030301010803" pitchFamily="18" charset="0"/>
          </a:endParaRPr>
        </a:p>
        <a:p>
          <a:r>
            <a:rPr lang="en-US" sz="2800" b="1" dirty="0" smtClean="0">
              <a:latin typeface="Garamond" panose="02020404030301010803" pitchFamily="18" charset="0"/>
            </a:rPr>
            <a:t>Acquire Soil Moisture Content</a:t>
          </a:r>
          <a:endParaRPr lang="en-US" sz="2800" b="1" dirty="0">
            <a:latin typeface="Garamond" panose="02020404030301010803" pitchFamily="18" charset="0"/>
          </a:endParaRPr>
        </a:p>
      </dgm:t>
    </dgm:pt>
    <dgm:pt modelId="{1A5219FE-D8E7-40F2-B206-EFA5312CE35B}" type="parTrans" cxnId="{F8DCD215-FE95-4E16-A0D6-DE270BFB416F}">
      <dgm:prSet/>
      <dgm:spPr/>
      <dgm:t>
        <a:bodyPr/>
        <a:lstStyle/>
        <a:p>
          <a:endParaRPr lang="en-US"/>
        </a:p>
      </dgm:t>
    </dgm:pt>
    <dgm:pt modelId="{EFBCA5F3-4C45-4AA6-9E62-95DABA539FEB}" type="sibTrans" cxnId="{F8DCD215-FE95-4E16-A0D6-DE270BFB416F}">
      <dgm:prSet/>
      <dgm:spPr/>
      <dgm:t>
        <a:bodyPr/>
        <a:lstStyle/>
        <a:p>
          <a:endParaRPr lang="en-US"/>
        </a:p>
      </dgm:t>
    </dgm:pt>
    <dgm:pt modelId="{06D428D9-FCFC-4830-A082-1DB17D0F538B}">
      <dgm:prSet phldrT="[Text]" custT="1"/>
      <dgm:spPr>
        <a:ln>
          <a:solidFill>
            <a:srgbClr val="7DB862"/>
          </a:solidFill>
        </a:ln>
      </dgm:spPr>
      <dgm:t>
        <a:bodyPr/>
        <a:lstStyle/>
        <a:p>
          <a:r>
            <a:rPr lang="en-US" sz="3000" dirty="0" smtClean="0">
              <a:solidFill>
                <a:srgbClr val="595555"/>
              </a:solidFill>
              <a:latin typeface="Garamond" panose="02020404030301010803" pitchFamily="18" charset="0"/>
            </a:rPr>
            <a:t>Level 3 Soil Moisture product download</a:t>
          </a:r>
          <a:endParaRPr lang="en-US" sz="3000" dirty="0">
            <a:solidFill>
              <a:srgbClr val="595555"/>
            </a:solidFill>
            <a:latin typeface="Garamond" panose="02020404030301010803" pitchFamily="18" charset="0"/>
          </a:endParaRPr>
        </a:p>
      </dgm:t>
    </dgm:pt>
    <dgm:pt modelId="{642B0CCE-2C45-43E0-8878-ACBBD773ACAA}" type="parTrans" cxnId="{E894DFD0-9F04-4BD3-A601-A1F783749527}">
      <dgm:prSet/>
      <dgm:spPr/>
      <dgm:t>
        <a:bodyPr/>
        <a:lstStyle/>
        <a:p>
          <a:endParaRPr lang="en-US"/>
        </a:p>
      </dgm:t>
    </dgm:pt>
    <dgm:pt modelId="{0EA1A839-C481-49A7-AF4F-8E40E8174AC1}" type="sibTrans" cxnId="{E894DFD0-9F04-4BD3-A601-A1F783749527}">
      <dgm:prSet/>
      <dgm:spPr/>
      <dgm:t>
        <a:bodyPr/>
        <a:lstStyle/>
        <a:p>
          <a:endParaRPr lang="en-US"/>
        </a:p>
      </dgm:t>
    </dgm:pt>
    <dgm:pt modelId="{E997E424-0DCA-456A-95A7-BF73E1668BF1}">
      <dgm:prSet phldrT="[Text]" custT="1"/>
      <dgm:spPr>
        <a:ln>
          <a:solidFill>
            <a:srgbClr val="7DB862"/>
          </a:solidFill>
        </a:ln>
      </dgm:spPr>
      <dgm:t>
        <a:bodyPr/>
        <a:lstStyle/>
        <a:p>
          <a:r>
            <a:rPr lang="en-US" sz="3000" dirty="0" smtClean="0">
              <a:solidFill>
                <a:srgbClr val="595555"/>
              </a:solidFill>
              <a:latin typeface="Garamond" panose="02020404030301010803" pitchFamily="18" charset="0"/>
            </a:rPr>
            <a:t>Data preprocessing</a:t>
          </a:r>
          <a:endParaRPr lang="en-US" sz="3000" dirty="0">
            <a:solidFill>
              <a:srgbClr val="595555"/>
            </a:solidFill>
            <a:latin typeface="Garamond" panose="02020404030301010803" pitchFamily="18" charset="0"/>
          </a:endParaRPr>
        </a:p>
      </dgm:t>
    </dgm:pt>
    <dgm:pt modelId="{C01E3AAB-BF1C-4FDC-8A20-DC84B82764E6}" type="parTrans" cxnId="{85ACF063-A5E4-4375-B53B-CA43D75B07DF}">
      <dgm:prSet/>
      <dgm:spPr/>
      <dgm:t>
        <a:bodyPr/>
        <a:lstStyle/>
        <a:p>
          <a:endParaRPr lang="en-US"/>
        </a:p>
      </dgm:t>
    </dgm:pt>
    <dgm:pt modelId="{F45320A7-570E-47BA-94D0-31A64756F1A8}" type="sibTrans" cxnId="{85ACF063-A5E4-4375-B53B-CA43D75B07DF}">
      <dgm:prSet/>
      <dgm:spPr/>
      <dgm:t>
        <a:bodyPr/>
        <a:lstStyle/>
        <a:p>
          <a:endParaRPr lang="en-US"/>
        </a:p>
      </dgm:t>
    </dgm:pt>
    <dgm:pt modelId="{76B2A061-7282-4E0D-9512-CC371AF12EF9}">
      <dgm:prSet phldrT="[Text]" custT="1"/>
      <dgm:spPr>
        <a:gradFill flip="none" rotWithShape="0">
          <a:gsLst>
            <a:gs pos="0">
              <a:srgbClr val="7DB862">
                <a:shade val="30000"/>
                <a:satMod val="115000"/>
              </a:srgbClr>
            </a:gs>
            <a:gs pos="50000">
              <a:srgbClr val="7DB862">
                <a:shade val="67500"/>
                <a:satMod val="115000"/>
              </a:srgbClr>
            </a:gs>
            <a:gs pos="100000">
              <a:srgbClr val="7DB862">
                <a:shade val="100000"/>
                <a:satMod val="115000"/>
              </a:srgbClr>
            </a:gs>
          </a:gsLst>
          <a:path path="circle">
            <a:fillToRect r="100000" b="100000"/>
          </a:path>
          <a:tileRect l="-100000" t="-100000"/>
        </a:gradFill>
        <a:ln>
          <a:solidFill>
            <a:srgbClr val="336600"/>
          </a:solidFill>
        </a:ln>
      </dgm:spPr>
      <dgm:t>
        <a:bodyPr/>
        <a:lstStyle/>
        <a:p>
          <a:pPr>
            <a:spcBef>
              <a:spcPts val="600"/>
            </a:spcBef>
            <a:spcAft>
              <a:spcPts val="600"/>
            </a:spcAft>
          </a:pPr>
          <a:endParaRPr lang="en-US" sz="1800" b="1" dirty="0" smtClean="0"/>
        </a:p>
        <a:p>
          <a:pPr>
            <a:spcBef>
              <a:spcPts val="600"/>
            </a:spcBef>
            <a:spcAft>
              <a:spcPts val="600"/>
            </a:spcAft>
          </a:pPr>
          <a:r>
            <a:rPr lang="en-US" sz="2800" b="1" dirty="0" smtClean="0"/>
            <a:t> </a:t>
          </a:r>
          <a:r>
            <a:rPr lang="en-US" sz="2800" b="1" dirty="0" smtClean="0">
              <a:latin typeface="Garamond" panose="02020404030301010803" pitchFamily="18" charset="0"/>
            </a:rPr>
            <a:t>Finding the Norm of Soil Moisture Content</a:t>
          </a:r>
          <a:endParaRPr lang="en-US" sz="2800" b="1" dirty="0">
            <a:latin typeface="Garamond" panose="02020404030301010803" pitchFamily="18" charset="0"/>
          </a:endParaRPr>
        </a:p>
      </dgm:t>
    </dgm:pt>
    <dgm:pt modelId="{139F64C3-C387-4912-B596-D9DE6BA54A71}" type="parTrans" cxnId="{AEA09BA5-6548-4851-A845-9730D34D8DEF}">
      <dgm:prSet/>
      <dgm:spPr/>
      <dgm:t>
        <a:bodyPr/>
        <a:lstStyle/>
        <a:p>
          <a:endParaRPr lang="en-US"/>
        </a:p>
      </dgm:t>
    </dgm:pt>
    <dgm:pt modelId="{768B201F-CC5D-4767-9D0D-F6C38A7599E9}" type="sibTrans" cxnId="{AEA09BA5-6548-4851-A845-9730D34D8DEF}">
      <dgm:prSet/>
      <dgm:spPr/>
      <dgm:t>
        <a:bodyPr/>
        <a:lstStyle/>
        <a:p>
          <a:endParaRPr lang="en-US"/>
        </a:p>
      </dgm:t>
    </dgm:pt>
    <dgm:pt modelId="{BA65FCCF-6F4B-4CF1-B7D3-11A3EEFDB0E4}">
      <dgm:prSet phldrT="[Text]" custT="1"/>
      <dgm:spPr>
        <a:ln>
          <a:solidFill>
            <a:srgbClr val="7DB862"/>
          </a:solidFill>
        </a:ln>
      </dgm:spPr>
      <dgm:t>
        <a:bodyPr/>
        <a:lstStyle/>
        <a:p>
          <a:r>
            <a:rPr lang="en-US" sz="3000" dirty="0" smtClean="0">
              <a:solidFill>
                <a:srgbClr val="595555"/>
              </a:solidFill>
              <a:latin typeface="Garamond" panose="02020404030301010803" pitchFamily="18" charset="0"/>
            </a:rPr>
            <a:t>NLDAS data collection and processing</a:t>
          </a:r>
          <a:endParaRPr lang="en-US" sz="3000" dirty="0">
            <a:solidFill>
              <a:srgbClr val="595555"/>
            </a:solidFill>
            <a:latin typeface="Garamond" panose="02020404030301010803" pitchFamily="18" charset="0"/>
          </a:endParaRPr>
        </a:p>
      </dgm:t>
    </dgm:pt>
    <dgm:pt modelId="{7CDABF62-FCC2-4882-A2F8-5463EEA456A8}" type="parTrans" cxnId="{B4FE4A69-918E-4B34-8B7B-6E20ED363C1C}">
      <dgm:prSet/>
      <dgm:spPr/>
      <dgm:t>
        <a:bodyPr/>
        <a:lstStyle/>
        <a:p>
          <a:endParaRPr lang="en-US"/>
        </a:p>
      </dgm:t>
    </dgm:pt>
    <dgm:pt modelId="{FA53C897-942E-4A55-9EB6-7AA01E1C9C85}" type="sibTrans" cxnId="{B4FE4A69-918E-4B34-8B7B-6E20ED363C1C}">
      <dgm:prSet/>
      <dgm:spPr/>
      <dgm:t>
        <a:bodyPr/>
        <a:lstStyle/>
        <a:p>
          <a:endParaRPr lang="en-US"/>
        </a:p>
      </dgm:t>
    </dgm:pt>
    <dgm:pt modelId="{B4270690-9008-4B0B-9BC7-E08C83AAF843}">
      <dgm:prSet phldrT="[Text]" custT="1"/>
      <dgm:spPr>
        <a:ln>
          <a:solidFill>
            <a:srgbClr val="7DB862"/>
          </a:solidFill>
        </a:ln>
      </dgm:spPr>
      <dgm:t>
        <a:bodyPr/>
        <a:lstStyle/>
        <a:p>
          <a:r>
            <a:rPr lang="en-US" sz="3000" dirty="0" smtClean="0">
              <a:solidFill>
                <a:srgbClr val="595555"/>
              </a:solidFill>
              <a:latin typeface="Garamond" panose="02020404030301010803" pitchFamily="18" charset="0"/>
            </a:rPr>
            <a:t>Calculating the Standardized Soil Moisture Index</a:t>
          </a:r>
          <a:endParaRPr lang="en-US" sz="3000" dirty="0">
            <a:solidFill>
              <a:srgbClr val="595555"/>
            </a:solidFill>
            <a:latin typeface="Garamond" panose="02020404030301010803" pitchFamily="18" charset="0"/>
          </a:endParaRPr>
        </a:p>
      </dgm:t>
    </dgm:pt>
    <dgm:pt modelId="{FB79EF96-A073-4DF4-BEA0-935CB4FACDD5}" type="parTrans" cxnId="{57BF1C48-7E0B-4B35-85EA-B8D941960A45}">
      <dgm:prSet/>
      <dgm:spPr/>
      <dgm:t>
        <a:bodyPr/>
        <a:lstStyle/>
        <a:p>
          <a:endParaRPr lang="en-US"/>
        </a:p>
      </dgm:t>
    </dgm:pt>
    <dgm:pt modelId="{F1F270EE-7A04-4D2B-BC46-DAA9C30E146A}" type="sibTrans" cxnId="{57BF1C48-7E0B-4B35-85EA-B8D941960A45}">
      <dgm:prSet/>
      <dgm:spPr/>
      <dgm:t>
        <a:bodyPr/>
        <a:lstStyle/>
        <a:p>
          <a:endParaRPr lang="en-US"/>
        </a:p>
      </dgm:t>
    </dgm:pt>
    <dgm:pt modelId="{26EFEC7A-4626-4176-8030-C9C1A0F5F7D8}">
      <dgm:prSet phldrT="[Text]" custT="1"/>
      <dgm:spPr>
        <a:gradFill flip="none" rotWithShape="0">
          <a:gsLst>
            <a:gs pos="0">
              <a:srgbClr val="7DB862">
                <a:shade val="30000"/>
                <a:satMod val="115000"/>
              </a:srgbClr>
            </a:gs>
            <a:gs pos="50000">
              <a:srgbClr val="7DB862">
                <a:shade val="67500"/>
                <a:satMod val="115000"/>
              </a:srgbClr>
            </a:gs>
            <a:gs pos="100000">
              <a:srgbClr val="7DB862">
                <a:shade val="100000"/>
                <a:satMod val="115000"/>
              </a:srgbClr>
            </a:gs>
          </a:gsLst>
          <a:path path="circle">
            <a:fillToRect r="100000" b="100000"/>
          </a:path>
          <a:tileRect l="-100000" t="-100000"/>
        </a:gradFill>
        <a:ln>
          <a:solidFill>
            <a:srgbClr val="336600"/>
          </a:solidFill>
        </a:ln>
      </dgm:spPr>
      <dgm:t>
        <a:bodyPr/>
        <a:lstStyle/>
        <a:p>
          <a:pPr>
            <a:spcAft>
              <a:spcPts val="0"/>
            </a:spcAft>
          </a:pPr>
          <a:r>
            <a:rPr lang="en-US" sz="2800" b="1" dirty="0" smtClean="0">
              <a:latin typeface="Garamond" panose="02020404030301010803" pitchFamily="18" charset="0"/>
            </a:rPr>
            <a:t>Accuracy Assessment</a:t>
          </a:r>
          <a:endParaRPr lang="en-US" sz="2800" b="1" dirty="0">
            <a:latin typeface="Garamond" panose="02020404030301010803" pitchFamily="18" charset="0"/>
          </a:endParaRPr>
        </a:p>
      </dgm:t>
    </dgm:pt>
    <dgm:pt modelId="{2D166AEF-B739-421C-BD1E-4BD240CE2A5A}" type="parTrans" cxnId="{90F38FF5-924C-4880-A595-F401985B5E38}">
      <dgm:prSet/>
      <dgm:spPr/>
      <dgm:t>
        <a:bodyPr/>
        <a:lstStyle/>
        <a:p>
          <a:endParaRPr lang="en-US"/>
        </a:p>
      </dgm:t>
    </dgm:pt>
    <dgm:pt modelId="{51078CDB-8A41-4F76-B8BD-E73FE4AFFEFD}" type="sibTrans" cxnId="{90F38FF5-924C-4880-A595-F401985B5E38}">
      <dgm:prSet/>
      <dgm:spPr/>
      <dgm:t>
        <a:bodyPr/>
        <a:lstStyle/>
        <a:p>
          <a:endParaRPr lang="en-US"/>
        </a:p>
      </dgm:t>
    </dgm:pt>
    <dgm:pt modelId="{37658177-A6CA-4B19-B563-0AC72AA0CA57}">
      <dgm:prSet phldrT="[Text]" custT="1"/>
      <dgm:spPr>
        <a:ln>
          <a:solidFill>
            <a:srgbClr val="7DB862"/>
          </a:solidFill>
        </a:ln>
      </dgm:spPr>
      <dgm:t>
        <a:bodyPr/>
        <a:lstStyle/>
        <a:p>
          <a:r>
            <a:rPr lang="en-US" sz="3000" dirty="0" smtClean="0">
              <a:solidFill>
                <a:srgbClr val="595555"/>
              </a:solidFill>
              <a:latin typeface="Garamond" panose="02020404030301010803" pitchFamily="18" charset="0"/>
            </a:rPr>
            <a:t>Comparing SMAP soil moisture data with the SCAN data</a:t>
          </a:r>
          <a:endParaRPr lang="en-US" sz="3000" dirty="0">
            <a:solidFill>
              <a:srgbClr val="595555"/>
            </a:solidFill>
            <a:latin typeface="Garamond" panose="02020404030301010803" pitchFamily="18" charset="0"/>
          </a:endParaRPr>
        </a:p>
      </dgm:t>
    </dgm:pt>
    <dgm:pt modelId="{90251A10-CE92-4D4F-92A9-FF6E2A5E2630}" type="parTrans" cxnId="{00109F6C-875A-423A-A6FB-830FD6A9C803}">
      <dgm:prSet/>
      <dgm:spPr/>
      <dgm:t>
        <a:bodyPr/>
        <a:lstStyle/>
        <a:p>
          <a:endParaRPr lang="en-US"/>
        </a:p>
      </dgm:t>
    </dgm:pt>
    <dgm:pt modelId="{7AEDC1E5-4B3F-4209-8761-EC2A9670C3FB}" type="sibTrans" cxnId="{00109F6C-875A-423A-A6FB-830FD6A9C803}">
      <dgm:prSet/>
      <dgm:spPr/>
      <dgm:t>
        <a:bodyPr/>
        <a:lstStyle/>
        <a:p>
          <a:endParaRPr lang="en-US"/>
        </a:p>
      </dgm:t>
    </dgm:pt>
    <dgm:pt modelId="{A9E08BA9-620F-46F6-8F86-F15CB5007F86}">
      <dgm:prSet custT="1"/>
      <dgm:spPr>
        <a:ln>
          <a:solidFill>
            <a:srgbClr val="7DB862"/>
          </a:solidFill>
        </a:ln>
      </dgm:spPr>
      <dgm:t>
        <a:bodyPr/>
        <a:lstStyle/>
        <a:p>
          <a:r>
            <a:rPr lang="en-US" sz="3000" dirty="0" smtClean="0">
              <a:solidFill>
                <a:srgbClr val="595555"/>
              </a:solidFill>
              <a:latin typeface="Garamond" panose="02020404030301010803" pitchFamily="18" charset="0"/>
            </a:rPr>
            <a:t>Statistics based on data analysis</a:t>
          </a:r>
          <a:endParaRPr lang="en-US" sz="3000" dirty="0">
            <a:solidFill>
              <a:srgbClr val="595555"/>
            </a:solidFill>
            <a:latin typeface="Garamond" panose="02020404030301010803" pitchFamily="18" charset="0"/>
          </a:endParaRPr>
        </a:p>
      </dgm:t>
    </dgm:pt>
    <dgm:pt modelId="{AD16CE3E-8F38-4F01-8F33-B6DF904ABF59}" type="parTrans" cxnId="{5645FD1F-1533-45EF-A830-386FF6CB0E9A}">
      <dgm:prSet/>
      <dgm:spPr/>
      <dgm:t>
        <a:bodyPr/>
        <a:lstStyle/>
        <a:p>
          <a:endParaRPr lang="en-US"/>
        </a:p>
      </dgm:t>
    </dgm:pt>
    <dgm:pt modelId="{69517EA7-2A68-4765-BDEB-8D0EE549AAAC}" type="sibTrans" cxnId="{5645FD1F-1533-45EF-A830-386FF6CB0E9A}">
      <dgm:prSet/>
      <dgm:spPr/>
      <dgm:t>
        <a:bodyPr/>
        <a:lstStyle/>
        <a:p>
          <a:endParaRPr lang="en-US"/>
        </a:p>
      </dgm:t>
    </dgm:pt>
    <dgm:pt modelId="{163DFC22-A062-41E6-A5EC-3FA417741FD7}">
      <dgm:prSet phldrT="[Text]" custT="1"/>
      <dgm:spPr>
        <a:ln>
          <a:solidFill>
            <a:srgbClr val="7DB862"/>
          </a:solidFill>
        </a:ln>
      </dgm:spPr>
      <dgm:t>
        <a:bodyPr/>
        <a:lstStyle/>
        <a:p>
          <a:r>
            <a:rPr lang="en-US" sz="3000" dirty="0" smtClean="0">
              <a:solidFill>
                <a:srgbClr val="595555"/>
              </a:solidFill>
              <a:latin typeface="Garamond" panose="02020404030301010803" pitchFamily="18" charset="0"/>
            </a:rPr>
            <a:t>The expected correlation should be equal to or above 0.7</a:t>
          </a:r>
          <a:endParaRPr lang="en-US" sz="3000" dirty="0">
            <a:solidFill>
              <a:srgbClr val="595555"/>
            </a:solidFill>
            <a:latin typeface="Garamond" panose="02020404030301010803" pitchFamily="18" charset="0"/>
          </a:endParaRPr>
        </a:p>
      </dgm:t>
    </dgm:pt>
    <dgm:pt modelId="{D08F131F-BBFE-47D6-B512-5A30D8192301}" type="sibTrans" cxnId="{A3D85B9A-3355-4BDA-9B58-2C038CCAD513}">
      <dgm:prSet/>
      <dgm:spPr/>
      <dgm:t>
        <a:bodyPr/>
        <a:lstStyle/>
        <a:p>
          <a:endParaRPr lang="en-US"/>
        </a:p>
      </dgm:t>
    </dgm:pt>
    <dgm:pt modelId="{903AF538-1CE5-4E18-8AFB-F83233EF661B}" type="parTrans" cxnId="{A3D85B9A-3355-4BDA-9B58-2C038CCAD513}">
      <dgm:prSet/>
      <dgm:spPr/>
      <dgm:t>
        <a:bodyPr/>
        <a:lstStyle/>
        <a:p>
          <a:endParaRPr lang="en-US"/>
        </a:p>
      </dgm:t>
    </dgm:pt>
    <dgm:pt modelId="{780326AB-36C4-4F34-ADDC-E8F57A039FEC}" type="pres">
      <dgm:prSet presAssocID="{08F98A02-CEE6-4F53-BE03-51835A88A7FF}" presName="linearFlow" presStyleCnt="0">
        <dgm:presLayoutVars>
          <dgm:dir/>
          <dgm:animLvl val="lvl"/>
          <dgm:resizeHandles val="exact"/>
        </dgm:presLayoutVars>
      </dgm:prSet>
      <dgm:spPr/>
      <dgm:t>
        <a:bodyPr/>
        <a:lstStyle/>
        <a:p>
          <a:endParaRPr lang="en-US"/>
        </a:p>
      </dgm:t>
    </dgm:pt>
    <dgm:pt modelId="{E7679A2E-4C1B-48FA-AA30-3EC702AC4BAF}" type="pres">
      <dgm:prSet presAssocID="{C247DFF6-3369-4F12-A615-9E67A147F649}" presName="composite" presStyleCnt="0"/>
      <dgm:spPr/>
      <dgm:t>
        <a:bodyPr/>
        <a:lstStyle/>
        <a:p>
          <a:endParaRPr lang="en-US"/>
        </a:p>
      </dgm:t>
    </dgm:pt>
    <dgm:pt modelId="{3A3A517F-8D2A-4E61-B56D-15940417D7E8}" type="pres">
      <dgm:prSet presAssocID="{C247DFF6-3369-4F12-A615-9E67A147F649}" presName="parentText" presStyleLbl="alignNode1" presStyleIdx="0" presStyleCnt="3" custScaleX="132627" custScaleY="120092" custLinFactNeighborX="-57179" custLinFactNeighborY="24448">
        <dgm:presLayoutVars>
          <dgm:chMax val="1"/>
          <dgm:bulletEnabled val="1"/>
        </dgm:presLayoutVars>
      </dgm:prSet>
      <dgm:spPr/>
      <dgm:t>
        <a:bodyPr/>
        <a:lstStyle/>
        <a:p>
          <a:endParaRPr lang="en-US"/>
        </a:p>
      </dgm:t>
    </dgm:pt>
    <dgm:pt modelId="{266AFD5F-24B8-42DA-AC70-D6C3DA481037}" type="pres">
      <dgm:prSet presAssocID="{C247DFF6-3369-4F12-A615-9E67A147F649}" presName="descendantText" presStyleLbl="alignAcc1" presStyleIdx="0" presStyleCnt="3" custScaleX="94830" custScaleY="96931" custLinFactNeighborX="-6518" custLinFactNeighborY="60585">
        <dgm:presLayoutVars>
          <dgm:bulletEnabled val="1"/>
        </dgm:presLayoutVars>
      </dgm:prSet>
      <dgm:spPr/>
      <dgm:t>
        <a:bodyPr/>
        <a:lstStyle/>
        <a:p>
          <a:endParaRPr lang="en-US"/>
        </a:p>
      </dgm:t>
    </dgm:pt>
    <dgm:pt modelId="{555638BE-FB7A-43F3-A596-242E02F4971C}" type="pres">
      <dgm:prSet presAssocID="{EFBCA5F3-4C45-4AA6-9E62-95DABA539FEB}" presName="sp" presStyleCnt="0"/>
      <dgm:spPr/>
      <dgm:t>
        <a:bodyPr/>
        <a:lstStyle/>
        <a:p>
          <a:endParaRPr lang="en-US"/>
        </a:p>
      </dgm:t>
    </dgm:pt>
    <dgm:pt modelId="{E0B9B945-8DA4-47BD-B0B7-3D080F172272}" type="pres">
      <dgm:prSet presAssocID="{76B2A061-7282-4E0D-9512-CC371AF12EF9}" presName="composite" presStyleCnt="0"/>
      <dgm:spPr/>
      <dgm:t>
        <a:bodyPr/>
        <a:lstStyle/>
        <a:p>
          <a:endParaRPr lang="en-US"/>
        </a:p>
      </dgm:t>
    </dgm:pt>
    <dgm:pt modelId="{37B2DD84-4C8E-4621-ACF7-6BD536F0DB19}" type="pres">
      <dgm:prSet presAssocID="{76B2A061-7282-4E0D-9512-CC371AF12EF9}" presName="parentText" presStyleLbl="alignNode1" presStyleIdx="1" presStyleCnt="3" custScaleX="132824" custScaleY="121910" custLinFactNeighborX="-57161" custLinFactNeighborY="-115">
        <dgm:presLayoutVars>
          <dgm:chMax val="1"/>
          <dgm:bulletEnabled val="1"/>
        </dgm:presLayoutVars>
      </dgm:prSet>
      <dgm:spPr/>
      <dgm:t>
        <a:bodyPr/>
        <a:lstStyle/>
        <a:p>
          <a:endParaRPr lang="en-US"/>
        </a:p>
      </dgm:t>
    </dgm:pt>
    <dgm:pt modelId="{4CCC8DF0-8986-441A-980F-26614FCECB7C}" type="pres">
      <dgm:prSet presAssocID="{76B2A061-7282-4E0D-9512-CC371AF12EF9}" presName="descendantText" presStyleLbl="alignAcc1" presStyleIdx="1" presStyleCnt="3" custScaleX="95357" custScaleY="115106" custLinFactNeighborX="-5925" custLinFactNeighborY="11630">
        <dgm:presLayoutVars>
          <dgm:bulletEnabled val="1"/>
        </dgm:presLayoutVars>
      </dgm:prSet>
      <dgm:spPr/>
      <dgm:t>
        <a:bodyPr/>
        <a:lstStyle/>
        <a:p>
          <a:endParaRPr lang="en-US"/>
        </a:p>
      </dgm:t>
    </dgm:pt>
    <dgm:pt modelId="{AE547CB5-730E-4508-BF81-5963126FDB61}" type="pres">
      <dgm:prSet presAssocID="{768B201F-CC5D-4767-9D0D-F6C38A7599E9}" presName="sp" presStyleCnt="0"/>
      <dgm:spPr/>
      <dgm:t>
        <a:bodyPr/>
        <a:lstStyle/>
        <a:p>
          <a:endParaRPr lang="en-US"/>
        </a:p>
      </dgm:t>
    </dgm:pt>
    <dgm:pt modelId="{B90EFC9A-1174-40F2-9AF4-8D85A6F64F43}" type="pres">
      <dgm:prSet presAssocID="{26EFEC7A-4626-4176-8030-C9C1A0F5F7D8}" presName="composite" presStyleCnt="0"/>
      <dgm:spPr/>
      <dgm:t>
        <a:bodyPr/>
        <a:lstStyle/>
        <a:p>
          <a:endParaRPr lang="en-US"/>
        </a:p>
      </dgm:t>
    </dgm:pt>
    <dgm:pt modelId="{3FF138A5-1E1F-47FE-921A-D2BF61814A0A}" type="pres">
      <dgm:prSet presAssocID="{26EFEC7A-4626-4176-8030-C9C1A0F5F7D8}" presName="parentText" presStyleLbl="alignNode1" presStyleIdx="2" presStyleCnt="3" custScaleX="133338" custScaleY="126695" custLinFactNeighborX="-55924" custLinFactNeighborY="-30045">
        <dgm:presLayoutVars>
          <dgm:chMax val="1"/>
          <dgm:bulletEnabled val="1"/>
        </dgm:presLayoutVars>
      </dgm:prSet>
      <dgm:spPr/>
      <dgm:t>
        <a:bodyPr/>
        <a:lstStyle/>
        <a:p>
          <a:endParaRPr lang="en-US"/>
        </a:p>
      </dgm:t>
    </dgm:pt>
    <dgm:pt modelId="{995441FC-86E5-42CB-B2E7-AAC18C0726F2}" type="pres">
      <dgm:prSet presAssocID="{26EFEC7A-4626-4176-8030-C9C1A0F5F7D8}" presName="descendantText" presStyleLbl="alignAcc1" presStyleIdx="2" presStyleCnt="3" custScaleX="94659" custScaleY="111898" custLinFactNeighborX="-5466" custLinFactNeighborY="-25778">
        <dgm:presLayoutVars>
          <dgm:bulletEnabled val="1"/>
        </dgm:presLayoutVars>
      </dgm:prSet>
      <dgm:spPr/>
      <dgm:t>
        <a:bodyPr/>
        <a:lstStyle/>
        <a:p>
          <a:endParaRPr lang="en-US"/>
        </a:p>
      </dgm:t>
    </dgm:pt>
  </dgm:ptLst>
  <dgm:cxnLst>
    <dgm:cxn modelId="{F8DCD215-FE95-4E16-A0D6-DE270BFB416F}" srcId="{08F98A02-CEE6-4F53-BE03-51835A88A7FF}" destId="{C247DFF6-3369-4F12-A615-9E67A147F649}" srcOrd="0" destOrd="0" parTransId="{1A5219FE-D8E7-40F2-B206-EFA5312CE35B}" sibTransId="{EFBCA5F3-4C45-4AA6-9E62-95DABA539FEB}"/>
    <dgm:cxn modelId="{E1B5DF94-AD22-49D4-982D-49EB355B4F21}" type="presOf" srcId="{08F98A02-CEE6-4F53-BE03-51835A88A7FF}" destId="{780326AB-36C4-4F34-ADDC-E8F57A039FEC}" srcOrd="0" destOrd="0" presId="urn:microsoft.com/office/officeart/2005/8/layout/chevron2"/>
    <dgm:cxn modelId="{262339C3-06D8-4F90-B0A5-538DACFA3BA1}" type="presOf" srcId="{76B2A061-7282-4E0D-9512-CC371AF12EF9}" destId="{37B2DD84-4C8E-4621-ACF7-6BD536F0DB19}" srcOrd="0" destOrd="0" presId="urn:microsoft.com/office/officeart/2005/8/layout/chevron2"/>
    <dgm:cxn modelId="{30E64625-4000-4757-A25D-27259AF39DA0}" type="presOf" srcId="{26EFEC7A-4626-4176-8030-C9C1A0F5F7D8}" destId="{3FF138A5-1E1F-47FE-921A-D2BF61814A0A}" srcOrd="0" destOrd="0" presId="urn:microsoft.com/office/officeart/2005/8/layout/chevron2"/>
    <dgm:cxn modelId="{E894DFD0-9F04-4BD3-A601-A1F783749527}" srcId="{C247DFF6-3369-4F12-A615-9E67A147F649}" destId="{06D428D9-FCFC-4830-A082-1DB17D0F538B}" srcOrd="0" destOrd="0" parTransId="{642B0CCE-2C45-43E0-8878-ACBBD773ACAA}" sibTransId="{0EA1A839-C481-49A7-AF4F-8E40E8174AC1}"/>
    <dgm:cxn modelId="{7FF799D1-4B1A-4C6D-BA52-651830746C4E}" type="presOf" srcId="{C247DFF6-3369-4F12-A615-9E67A147F649}" destId="{3A3A517F-8D2A-4E61-B56D-15940417D7E8}" srcOrd="0" destOrd="0" presId="urn:microsoft.com/office/officeart/2005/8/layout/chevron2"/>
    <dgm:cxn modelId="{A3D85B9A-3355-4BDA-9B58-2C038CCAD513}" srcId="{26EFEC7A-4626-4176-8030-C9C1A0F5F7D8}" destId="{163DFC22-A062-41E6-A5EC-3FA417741FD7}" srcOrd="1" destOrd="0" parTransId="{903AF538-1CE5-4E18-8AFB-F83233EF661B}" sibTransId="{D08F131F-BBFE-47D6-B512-5A30D8192301}"/>
    <dgm:cxn modelId="{AEA09BA5-6548-4851-A845-9730D34D8DEF}" srcId="{08F98A02-CEE6-4F53-BE03-51835A88A7FF}" destId="{76B2A061-7282-4E0D-9512-CC371AF12EF9}" srcOrd="1" destOrd="0" parTransId="{139F64C3-C387-4912-B596-D9DE6BA54A71}" sibTransId="{768B201F-CC5D-4767-9D0D-F6C38A7599E9}"/>
    <dgm:cxn modelId="{B4FE4A69-918E-4B34-8B7B-6E20ED363C1C}" srcId="{76B2A061-7282-4E0D-9512-CC371AF12EF9}" destId="{BA65FCCF-6F4B-4CF1-B7D3-11A3EEFDB0E4}" srcOrd="0" destOrd="0" parTransId="{7CDABF62-FCC2-4882-A2F8-5463EEA456A8}" sibTransId="{FA53C897-942E-4A55-9EB6-7AA01E1C9C85}"/>
    <dgm:cxn modelId="{5645FD1F-1533-45EF-A830-386FF6CB0E9A}" srcId="{76B2A061-7282-4E0D-9512-CC371AF12EF9}" destId="{A9E08BA9-620F-46F6-8F86-F15CB5007F86}" srcOrd="1" destOrd="0" parTransId="{AD16CE3E-8F38-4F01-8F33-B6DF904ABF59}" sibTransId="{69517EA7-2A68-4765-BDEB-8D0EE549AAAC}"/>
    <dgm:cxn modelId="{85ACF063-A5E4-4375-B53B-CA43D75B07DF}" srcId="{C247DFF6-3369-4F12-A615-9E67A147F649}" destId="{E997E424-0DCA-456A-95A7-BF73E1668BF1}" srcOrd="1" destOrd="0" parTransId="{C01E3AAB-BF1C-4FDC-8A20-DC84B82764E6}" sibTransId="{F45320A7-570E-47BA-94D0-31A64756F1A8}"/>
    <dgm:cxn modelId="{C35F0911-F15B-4E28-A628-E3CDC5ECF0AB}" type="presOf" srcId="{163DFC22-A062-41E6-A5EC-3FA417741FD7}" destId="{995441FC-86E5-42CB-B2E7-AAC18C0726F2}" srcOrd="0" destOrd="1" presId="urn:microsoft.com/office/officeart/2005/8/layout/chevron2"/>
    <dgm:cxn modelId="{00109F6C-875A-423A-A6FB-830FD6A9C803}" srcId="{26EFEC7A-4626-4176-8030-C9C1A0F5F7D8}" destId="{37658177-A6CA-4B19-B563-0AC72AA0CA57}" srcOrd="0" destOrd="0" parTransId="{90251A10-CE92-4D4F-92A9-FF6E2A5E2630}" sibTransId="{7AEDC1E5-4B3F-4209-8761-EC2A9670C3FB}"/>
    <dgm:cxn modelId="{A0BF84A7-3E37-44C2-90FD-AC09F0AD8400}" type="presOf" srcId="{A9E08BA9-620F-46F6-8F86-F15CB5007F86}" destId="{4CCC8DF0-8986-441A-980F-26614FCECB7C}" srcOrd="0" destOrd="1" presId="urn:microsoft.com/office/officeart/2005/8/layout/chevron2"/>
    <dgm:cxn modelId="{A48A3CE2-3480-4068-8151-8BF13211A413}" type="presOf" srcId="{E997E424-0DCA-456A-95A7-BF73E1668BF1}" destId="{266AFD5F-24B8-42DA-AC70-D6C3DA481037}" srcOrd="0" destOrd="1" presId="urn:microsoft.com/office/officeart/2005/8/layout/chevron2"/>
    <dgm:cxn modelId="{90F38FF5-924C-4880-A595-F401985B5E38}" srcId="{08F98A02-CEE6-4F53-BE03-51835A88A7FF}" destId="{26EFEC7A-4626-4176-8030-C9C1A0F5F7D8}" srcOrd="2" destOrd="0" parTransId="{2D166AEF-B739-421C-BD1E-4BD240CE2A5A}" sibTransId="{51078CDB-8A41-4F76-B8BD-E73FE4AFFEFD}"/>
    <dgm:cxn modelId="{CFC04724-5B94-4075-B95A-5053DF62A14D}" type="presOf" srcId="{B4270690-9008-4B0B-9BC7-E08C83AAF843}" destId="{4CCC8DF0-8986-441A-980F-26614FCECB7C}" srcOrd="0" destOrd="2" presId="urn:microsoft.com/office/officeart/2005/8/layout/chevron2"/>
    <dgm:cxn modelId="{C3B3474E-E1CA-452E-99C1-02B695434055}" type="presOf" srcId="{37658177-A6CA-4B19-B563-0AC72AA0CA57}" destId="{995441FC-86E5-42CB-B2E7-AAC18C0726F2}" srcOrd="0" destOrd="0" presId="urn:microsoft.com/office/officeart/2005/8/layout/chevron2"/>
    <dgm:cxn modelId="{2492E822-D5D4-4E29-8891-6133E81C3869}" type="presOf" srcId="{06D428D9-FCFC-4830-A082-1DB17D0F538B}" destId="{266AFD5F-24B8-42DA-AC70-D6C3DA481037}" srcOrd="0" destOrd="0" presId="urn:microsoft.com/office/officeart/2005/8/layout/chevron2"/>
    <dgm:cxn modelId="{D2FBC7FE-8A5A-4777-9092-018B932D16D2}" type="presOf" srcId="{BA65FCCF-6F4B-4CF1-B7D3-11A3EEFDB0E4}" destId="{4CCC8DF0-8986-441A-980F-26614FCECB7C}" srcOrd="0" destOrd="0" presId="urn:microsoft.com/office/officeart/2005/8/layout/chevron2"/>
    <dgm:cxn modelId="{57BF1C48-7E0B-4B35-85EA-B8D941960A45}" srcId="{76B2A061-7282-4E0D-9512-CC371AF12EF9}" destId="{B4270690-9008-4B0B-9BC7-E08C83AAF843}" srcOrd="2" destOrd="0" parTransId="{FB79EF96-A073-4DF4-BEA0-935CB4FACDD5}" sibTransId="{F1F270EE-7A04-4D2B-BC46-DAA9C30E146A}"/>
    <dgm:cxn modelId="{0DAC8588-7B2A-4DED-8644-D45BE12CAAE6}" type="presParOf" srcId="{780326AB-36C4-4F34-ADDC-E8F57A039FEC}" destId="{E7679A2E-4C1B-48FA-AA30-3EC702AC4BAF}" srcOrd="0" destOrd="0" presId="urn:microsoft.com/office/officeart/2005/8/layout/chevron2"/>
    <dgm:cxn modelId="{CFF31BDB-14BE-4F0A-95E9-2937C3B578A4}" type="presParOf" srcId="{E7679A2E-4C1B-48FA-AA30-3EC702AC4BAF}" destId="{3A3A517F-8D2A-4E61-B56D-15940417D7E8}" srcOrd="0" destOrd="0" presId="urn:microsoft.com/office/officeart/2005/8/layout/chevron2"/>
    <dgm:cxn modelId="{7DFBF293-158F-4906-8C89-5665CCEA7D2F}" type="presParOf" srcId="{E7679A2E-4C1B-48FA-AA30-3EC702AC4BAF}" destId="{266AFD5F-24B8-42DA-AC70-D6C3DA481037}" srcOrd="1" destOrd="0" presId="urn:microsoft.com/office/officeart/2005/8/layout/chevron2"/>
    <dgm:cxn modelId="{6D78AE04-36C1-4D55-975C-CA59F4F9D384}" type="presParOf" srcId="{780326AB-36C4-4F34-ADDC-E8F57A039FEC}" destId="{555638BE-FB7A-43F3-A596-242E02F4971C}" srcOrd="1" destOrd="0" presId="urn:microsoft.com/office/officeart/2005/8/layout/chevron2"/>
    <dgm:cxn modelId="{3A563FBB-FC7F-4D9B-ACCA-841601D05C76}" type="presParOf" srcId="{780326AB-36C4-4F34-ADDC-E8F57A039FEC}" destId="{E0B9B945-8DA4-47BD-B0B7-3D080F172272}" srcOrd="2" destOrd="0" presId="urn:microsoft.com/office/officeart/2005/8/layout/chevron2"/>
    <dgm:cxn modelId="{3B820B0C-523E-49EE-B13D-CC1F22CC3D43}" type="presParOf" srcId="{E0B9B945-8DA4-47BD-B0B7-3D080F172272}" destId="{37B2DD84-4C8E-4621-ACF7-6BD536F0DB19}" srcOrd="0" destOrd="0" presId="urn:microsoft.com/office/officeart/2005/8/layout/chevron2"/>
    <dgm:cxn modelId="{D0B688D4-0860-422E-B267-F5D3ECE33103}" type="presParOf" srcId="{E0B9B945-8DA4-47BD-B0B7-3D080F172272}" destId="{4CCC8DF0-8986-441A-980F-26614FCECB7C}" srcOrd="1" destOrd="0" presId="urn:microsoft.com/office/officeart/2005/8/layout/chevron2"/>
    <dgm:cxn modelId="{9003C8A3-DA62-4117-9707-585C29EB5044}" type="presParOf" srcId="{780326AB-36C4-4F34-ADDC-E8F57A039FEC}" destId="{AE547CB5-730E-4508-BF81-5963126FDB61}" srcOrd="3" destOrd="0" presId="urn:microsoft.com/office/officeart/2005/8/layout/chevron2"/>
    <dgm:cxn modelId="{9577A01E-F002-4A22-866A-899582877AAE}" type="presParOf" srcId="{780326AB-36C4-4F34-ADDC-E8F57A039FEC}" destId="{B90EFC9A-1174-40F2-9AF4-8D85A6F64F43}" srcOrd="4" destOrd="0" presId="urn:microsoft.com/office/officeart/2005/8/layout/chevron2"/>
    <dgm:cxn modelId="{4724533C-637C-4489-A35D-C021C7175CB0}" type="presParOf" srcId="{B90EFC9A-1174-40F2-9AF4-8D85A6F64F43}" destId="{3FF138A5-1E1F-47FE-921A-D2BF61814A0A}" srcOrd="0" destOrd="0" presId="urn:microsoft.com/office/officeart/2005/8/layout/chevron2"/>
    <dgm:cxn modelId="{FF02C2AF-1230-49F5-BED9-C98615900DB1}" type="presParOf" srcId="{B90EFC9A-1174-40F2-9AF4-8D85A6F64F43}" destId="{995441FC-86E5-42CB-B2E7-AAC18C0726F2}" srcOrd="1" destOrd="0" presId="urn:microsoft.com/office/officeart/2005/8/layout/chevron2"/>
  </dgm:cxnLst>
  <dgm:bg>
    <a:noFill/>
    <a:effectLst>
      <a:outerShdw blurRad="50800" dist="38100" dir="2700000" algn="tl" rotWithShape="0">
        <a:prstClr val="black">
          <a:alpha val="40000"/>
        </a:prstClr>
      </a:outerShdw>
    </a:effectLst>
  </dgm:bg>
  <dgm:whole>
    <a:ln>
      <a:noFill/>
      <a:prstDash val="solid"/>
    </a:ln>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D7E10-EA26-4947-9761-FD74082B6977}"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30F4C293-8B1B-4293-A42C-CAD168D3D241}">
      <dgm:prSet phldrT="[Text]"/>
      <dgm:spPr/>
      <dgm:t>
        <a:bodyPr/>
        <a:lstStyle/>
        <a:p>
          <a:r>
            <a:rPr lang="en-US" dirty="0" smtClean="0"/>
            <a:t>Station ID2013 (GA)</a:t>
          </a:r>
          <a:endParaRPr lang="en-US" dirty="0"/>
        </a:p>
      </dgm:t>
    </dgm:pt>
    <dgm:pt modelId="{47EC48B8-F0A8-44DC-89FC-48A0527BB9FF}" type="parTrans" cxnId="{905A1D57-2108-48D8-B563-AD5EC5EB015D}">
      <dgm:prSet/>
      <dgm:spPr/>
      <dgm:t>
        <a:bodyPr/>
        <a:lstStyle/>
        <a:p>
          <a:endParaRPr lang="en-US"/>
        </a:p>
      </dgm:t>
    </dgm:pt>
    <dgm:pt modelId="{E3792796-7AB3-452B-8669-74449CC8F963}" type="sibTrans" cxnId="{905A1D57-2108-48D8-B563-AD5EC5EB015D}">
      <dgm:prSet/>
      <dgm:spPr/>
      <dgm:t>
        <a:bodyPr/>
        <a:lstStyle/>
        <a:p>
          <a:endParaRPr lang="en-US"/>
        </a:p>
      </dgm:t>
    </dgm:pt>
    <dgm:pt modelId="{F263A669-0300-4579-88C4-E3B0C2763F0F}">
      <dgm:prSet phldrT="[Text]"/>
      <dgm:spPr/>
      <dgm:t>
        <a:bodyPr/>
        <a:lstStyle/>
        <a:p>
          <a:r>
            <a:rPr lang="en-US" dirty="0" smtClean="0"/>
            <a:t>Station ID2024 (MS)</a:t>
          </a:r>
          <a:endParaRPr lang="en-US" dirty="0"/>
        </a:p>
      </dgm:t>
    </dgm:pt>
    <dgm:pt modelId="{1350F0BA-3FF8-4E05-8E78-7CCFA7D19476}" type="parTrans" cxnId="{DFC04FB4-9AF3-4501-B5F9-5AE90FD7D336}">
      <dgm:prSet/>
      <dgm:spPr/>
      <dgm:t>
        <a:bodyPr/>
        <a:lstStyle/>
        <a:p>
          <a:endParaRPr lang="en-US"/>
        </a:p>
      </dgm:t>
    </dgm:pt>
    <dgm:pt modelId="{0845E60F-0774-4285-BB4B-E41451148BA1}" type="sibTrans" cxnId="{DFC04FB4-9AF3-4501-B5F9-5AE90FD7D336}">
      <dgm:prSet/>
      <dgm:spPr/>
      <dgm:t>
        <a:bodyPr/>
        <a:lstStyle/>
        <a:p>
          <a:endParaRPr lang="en-US"/>
        </a:p>
      </dgm:t>
    </dgm:pt>
    <dgm:pt modelId="{50E168AA-1605-4E37-B2E9-C318A4AB476F}">
      <dgm:prSet phldrT="[Text]" custT="1"/>
      <dgm:spPr/>
      <dgm:t>
        <a:bodyPr/>
        <a:lstStyle/>
        <a:p>
          <a:r>
            <a:rPr lang="en-US" sz="2500" dirty="0" smtClean="0">
              <a:latin typeface="Garamond" panose="02020404030301010803" pitchFamily="18" charset="0"/>
            </a:rPr>
            <a:t>Year 2016: </a:t>
          </a:r>
          <a:r>
            <a:rPr lang="en-US" sz="2500" b="1" i="0" dirty="0" smtClean="0">
              <a:latin typeface="Garamond" panose="02020404030301010803" pitchFamily="18" charset="0"/>
            </a:rPr>
            <a:t>0.6817</a:t>
          </a:r>
          <a:endParaRPr lang="en-US" sz="2500" b="1" i="0" dirty="0">
            <a:latin typeface="Garamond" panose="02020404030301010803" pitchFamily="18" charset="0"/>
          </a:endParaRPr>
        </a:p>
      </dgm:t>
    </dgm:pt>
    <dgm:pt modelId="{875C7A76-F92D-4EFD-8E3F-B81F25DB9BB3}" type="parTrans" cxnId="{6B653F64-94C6-46EF-B834-0E1ECFA6CD26}">
      <dgm:prSet/>
      <dgm:spPr/>
      <dgm:t>
        <a:bodyPr/>
        <a:lstStyle/>
        <a:p>
          <a:endParaRPr lang="en-US"/>
        </a:p>
      </dgm:t>
    </dgm:pt>
    <dgm:pt modelId="{7A1C70AE-5356-451F-94B4-1C521AF9B370}" type="sibTrans" cxnId="{6B653F64-94C6-46EF-B834-0E1ECFA6CD26}">
      <dgm:prSet/>
      <dgm:spPr/>
      <dgm:t>
        <a:bodyPr/>
        <a:lstStyle/>
        <a:p>
          <a:endParaRPr lang="en-US"/>
        </a:p>
      </dgm:t>
    </dgm:pt>
    <dgm:pt modelId="{E61B8F36-5F68-4BD1-A97B-949C2DF507E7}">
      <dgm:prSet phldrT="[Text]"/>
      <dgm:spPr/>
      <dgm:t>
        <a:bodyPr/>
        <a:lstStyle/>
        <a:p>
          <a:r>
            <a:rPr lang="en-US" dirty="0" smtClean="0"/>
            <a:t>Station ID2053 (AL)</a:t>
          </a:r>
          <a:endParaRPr lang="en-US" dirty="0"/>
        </a:p>
      </dgm:t>
    </dgm:pt>
    <dgm:pt modelId="{4EDD7E54-25B4-4356-80EF-69AC40819F9E}" type="parTrans" cxnId="{B8959272-DEC9-4B87-9D20-F63B18232283}">
      <dgm:prSet/>
      <dgm:spPr/>
      <dgm:t>
        <a:bodyPr/>
        <a:lstStyle/>
        <a:p>
          <a:endParaRPr lang="en-US"/>
        </a:p>
      </dgm:t>
    </dgm:pt>
    <dgm:pt modelId="{4785E2C4-9D44-45CB-9D45-6B1E382BFBA7}" type="sibTrans" cxnId="{B8959272-DEC9-4B87-9D20-F63B18232283}">
      <dgm:prSet/>
      <dgm:spPr/>
      <dgm:t>
        <a:bodyPr/>
        <a:lstStyle/>
        <a:p>
          <a:endParaRPr lang="en-US"/>
        </a:p>
      </dgm:t>
    </dgm:pt>
    <dgm:pt modelId="{7A897B74-8367-4AF3-AC7A-8DA915809B8C}">
      <dgm:prSet phldrT="[Text]" custT="1"/>
      <dgm:spPr/>
      <dgm:t>
        <a:bodyPr anchor="b" anchorCtr="1"/>
        <a:lstStyle/>
        <a:p>
          <a:r>
            <a:rPr lang="en-US" sz="2500" dirty="0" smtClean="0">
              <a:latin typeface="Garamond" panose="02020404030301010803" pitchFamily="18" charset="0"/>
            </a:rPr>
            <a:t>Year 2016: </a:t>
          </a:r>
          <a:r>
            <a:rPr lang="en-US" sz="2500" b="1" i="0" dirty="0" smtClean="0">
              <a:latin typeface="Garamond" panose="02020404030301010803" pitchFamily="18" charset="0"/>
            </a:rPr>
            <a:t>0.9177</a:t>
          </a:r>
          <a:endParaRPr lang="en-US" sz="2500" b="1" i="0" dirty="0">
            <a:latin typeface="Garamond" panose="02020404030301010803" pitchFamily="18" charset="0"/>
          </a:endParaRPr>
        </a:p>
      </dgm:t>
    </dgm:pt>
    <dgm:pt modelId="{115741C5-79ED-44D9-8747-6E8B0888FDC8}" type="parTrans" cxnId="{DDAFF5DB-3C86-42D2-91B4-2234D1370020}">
      <dgm:prSet/>
      <dgm:spPr/>
      <dgm:t>
        <a:bodyPr/>
        <a:lstStyle/>
        <a:p>
          <a:endParaRPr lang="en-US"/>
        </a:p>
      </dgm:t>
    </dgm:pt>
    <dgm:pt modelId="{DF60F9BE-4CDD-4033-A7DD-63DF22E02744}" type="sibTrans" cxnId="{DDAFF5DB-3C86-42D2-91B4-2234D1370020}">
      <dgm:prSet/>
      <dgm:spPr/>
      <dgm:t>
        <a:bodyPr/>
        <a:lstStyle/>
        <a:p>
          <a:endParaRPr lang="en-US"/>
        </a:p>
      </dgm:t>
    </dgm:pt>
    <dgm:pt modelId="{7238BE84-396B-4D31-98F1-7D7C36509A91}">
      <dgm:prSet phldrT="[Text]"/>
      <dgm:spPr/>
      <dgm:t>
        <a:bodyPr/>
        <a:lstStyle/>
        <a:p>
          <a:r>
            <a:rPr lang="en-US" dirty="0" smtClean="0"/>
            <a:t>Station ID2006 (TX)</a:t>
          </a:r>
          <a:endParaRPr lang="en-US" dirty="0"/>
        </a:p>
      </dgm:t>
    </dgm:pt>
    <dgm:pt modelId="{BC387479-4FA0-4F6A-856F-12E4109FDB35}" type="parTrans" cxnId="{B8D08E7B-0A92-4254-B41D-32AB88075B3E}">
      <dgm:prSet/>
      <dgm:spPr/>
      <dgm:t>
        <a:bodyPr/>
        <a:lstStyle/>
        <a:p>
          <a:endParaRPr lang="en-US"/>
        </a:p>
      </dgm:t>
    </dgm:pt>
    <dgm:pt modelId="{F1DFE3B9-E3C5-4979-A8AD-FBE06B579B19}" type="sibTrans" cxnId="{B8D08E7B-0A92-4254-B41D-32AB88075B3E}">
      <dgm:prSet/>
      <dgm:spPr/>
      <dgm:t>
        <a:bodyPr/>
        <a:lstStyle/>
        <a:p>
          <a:endParaRPr lang="en-US"/>
        </a:p>
      </dgm:t>
    </dgm:pt>
    <dgm:pt modelId="{BF632370-CC1A-48C2-8FF7-83569DC378CC}">
      <dgm:prSet/>
      <dgm:spPr/>
      <dgm:t>
        <a:bodyPr/>
        <a:lstStyle/>
        <a:p>
          <a:endParaRPr lang="en-US" sz="1600" dirty="0"/>
        </a:p>
      </dgm:t>
    </dgm:pt>
    <dgm:pt modelId="{8B76EE09-F101-4F7C-8EAD-038A3332BF87}" type="parTrans" cxnId="{0BE56DD0-7FEB-4A27-A10D-28CCAEEE1436}">
      <dgm:prSet/>
      <dgm:spPr/>
      <dgm:t>
        <a:bodyPr/>
        <a:lstStyle/>
        <a:p>
          <a:endParaRPr lang="en-US"/>
        </a:p>
      </dgm:t>
    </dgm:pt>
    <dgm:pt modelId="{35335104-BEE1-4B50-AAD0-E737F4E67C94}" type="sibTrans" cxnId="{0BE56DD0-7FEB-4A27-A10D-28CCAEEE1436}">
      <dgm:prSet/>
      <dgm:spPr/>
      <dgm:t>
        <a:bodyPr/>
        <a:lstStyle/>
        <a:p>
          <a:endParaRPr lang="en-US"/>
        </a:p>
      </dgm:t>
    </dgm:pt>
    <dgm:pt modelId="{0DD99207-9958-47F7-B53F-6249253CA8F1}">
      <dgm:prSet phldrT="[Text]" custT="1"/>
      <dgm:spPr/>
      <dgm:t>
        <a:bodyPr/>
        <a:lstStyle/>
        <a:p>
          <a:r>
            <a:rPr lang="en-US" sz="2500" dirty="0" smtClean="0">
              <a:latin typeface="Garamond" panose="02020404030301010803" pitchFamily="18" charset="0"/>
            </a:rPr>
            <a:t>Year 2015: </a:t>
          </a:r>
          <a:r>
            <a:rPr lang="en-US" sz="2500" b="1" dirty="0" smtClean="0">
              <a:latin typeface="Garamond" panose="02020404030301010803" pitchFamily="18" charset="0"/>
            </a:rPr>
            <a:t>0.7634</a:t>
          </a:r>
          <a:endParaRPr lang="en-US" sz="2500" b="1" dirty="0">
            <a:latin typeface="Garamond" panose="02020404030301010803" pitchFamily="18" charset="0"/>
          </a:endParaRPr>
        </a:p>
      </dgm:t>
    </dgm:pt>
    <dgm:pt modelId="{9D1B1B13-2471-4728-92BA-D228CCCCF6A3}" type="parTrans" cxnId="{19F6DF31-977B-49B1-9CEF-45352C93E34D}">
      <dgm:prSet/>
      <dgm:spPr/>
      <dgm:t>
        <a:bodyPr/>
        <a:lstStyle/>
        <a:p>
          <a:endParaRPr lang="en-US"/>
        </a:p>
      </dgm:t>
    </dgm:pt>
    <dgm:pt modelId="{E4734664-CE38-4C34-B75E-239D608AE06A}" type="sibTrans" cxnId="{19F6DF31-977B-49B1-9CEF-45352C93E34D}">
      <dgm:prSet/>
      <dgm:spPr/>
      <dgm:t>
        <a:bodyPr/>
        <a:lstStyle/>
        <a:p>
          <a:endParaRPr lang="en-US"/>
        </a:p>
      </dgm:t>
    </dgm:pt>
    <dgm:pt modelId="{1699A85A-5F25-4F6B-B644-E533905CFAD8}">
      <dgm:prSet phldrT="[Text]" custT="1"/>
      <dgm:spPr/>
      <dgm:t>
        <a:bodyPr anchor="b" anchorCtr="0"/>
        <a:lstStyle/>
        <a:p>
          <a:r>
            <a:rPr lang="en-US" sz="2500" dirty="0" smtClean="0">
              <a:latin typeface="Garamond" panose="02020404030301010803" pitchFamily="18" charset="0"/>
            </a:rPr>
            <a:t>Year 2016: </a:t>
          </a:r>
          <a:r>
            <a:rPr lang="en-US" sz="2500" b="1" dirty="0" smtClean="0">
              <a:latin typeface="Garamond" panose="02020404030301010803" pitchFamily="18" charset="0"/>
            </a:rPr>
            <a:t>0.1838 </a:t>
          </a:r>
          <a:endParaRPr lang="en-US" sz="2500" b="1" dirty="0">
            <a:latin typeface="Garamond" panose="02020404030301010803" pitchFamily="18" charset="0"/>
          </a:endParaRPr>
        </a:p>
      </dgm:t>
    </dgm:pt>
    <dgm:pt modelId="{CE5EA3AE-5726-45EE-B375-21709AE941B1}" type="sibTrans" cxnId="{BFB286A7-A634-40EB-88FD-1FA32A31176C}">
      <dgm:prSet/>
      <dgm:spPr/>
      <dgm:t>
        <a:bodyPr/>
        <a:lstStyle/>
        <a:p>
          <a:endParaRPr lang="en-US"/>
        </a:p>
      </dgm:t>
    </dgm:pt>
    <dgm:pt modelId="{93C1F9A9-6FC9-4DCA-9236-8A29FF1BD9F6}" type="parTrans" cxnId="{BFB286A7-A634-40EB-88FD-1FA32A31176C}">
      <dgm:prSet/>
      <dgm:spPr/>
      <dgm:t>
        <a:bodyPr/>
        <a:lstStyle/>
        <a:p>
          <a:endParaRPr lang="en-US"/>
        </a:p>
      </dgm:t>
    </dgm:pt>
    <dgm:pt modelId="{9D070264-F01D-4415-AE68-EA849F016F1A}">
      <dgm:prSet custT="1"/>
      <dgm:spPr/>
      <dgm:t>
        <a:bodyPr anchor="b" anchorCtr="1"/>
        <a:lstStyle/>
        <a:p>
          <a:r>
            <a:rPr lang="en-US" sz="2500" dirty="0" smtClean="0">
              <a:latin typeface="Garamond" panose="02020404030301010803" pitchFamily="18" charset="0"/>
            </a:rPr>
            <a:t>Year 2015: </a:t>
          </a:r>
          <a:r>
            <a:rPr lang="en-US" sz="2500" b="1" dirty="0" smtClean="0">
              <a:latin typeface="Garamond" panose="02020404030301010803" pitchFamily="18" charset="0"/>
            </a:rPr>
            <a:t>0.4612</a:t>
          </a:r>
          <a:endParaRPr lang="en-US" sz="2500" b="1" dirty="0">
            <a:latin typeface="Garamond" panose="02020404030301010803" pitchFamily="18" charset="0"/>
          </a:endParaRPr>
        </a:p>
      </dgm:t>
    </dgm:pt>
    <dgm:pt modelId="{B590198D-2597-4997-98B7-A1657DD045DD}" type="parTrans" cxnId="{C0E22BA4-C169-43D0-8755-C3B75F6F4E80}">
      <dgm:prSet/>
      <dgm:spPr/>
      <dgm:t>
        <a:bodyPr/>
        <a:lstStyle/>
        <a:p>
          <a:endParaRPr lang="en-US"/>
        </a:p>
      </dgm:t>
    </dgm:pt>
    <dgm:pt modelId="{8DC1CF0B-51A2-422A-86F0-C323A5D5657A}" type="sibTrans" cxnId="{C0E22BA4-C169-43D0-8755-C3B75F6F4E80}">
      <dgm:prSet/>
      <dgm:spPr/>
      <dgm:t>
        <a:bodyPr/>
        <a:lstStyle/>
        <a:p>
          <a:endParaRPr lang="en-US"/>
        </a:p>
      </dgm:t>
    </dgm:pt>
    <dgm:pt modelId="{DC511680-D49E-4333-938B-AC47313E11D0}">
      <dgm:prSet custT="1"/>
      <dgm:spPr/>
      <dgm:t>
        <a:bodyPr anchor="b" anchorCtr="0"/>
        <a:lstStyle/>
        <a:p>
          <a:r>
            <a:rPr lang="en-US" sz="2500" dirty="0" smtClean="0">
              <a:latin typeface="Garamond" panose="02020404030301010803" pitchFamily="18" charset="0"/>
            </a:rPr>
            <a:t>Year 2015: </a:t>
          </a:r>
          <a:r>
            <a:rPr lang="en-US" sz="2500" b="1" dirty="0" smtClean="0">
              <a:latin typeface="Garamond" panose="02020404030301010803" pitchFamily="18" charset="0"/>
            </a:rPr>
            <a:t>0.6526</a:t>
          </a:r>
          <a:endParaRPr lang="en-US" sz="2500" b="1" dirty="0">
            <a:latin typeface="Garamond" panose="02020404030301010803" pitchFamily="18" charset="0"/>
          </a:endParaRPr>
        </a:p>
      </dgm:t>
    </dgm:pt>
    <dgm:pt modelId="{AF2FE5E9-F701-438F-8078-2F564C2E5CA9}" type="parTrans" cxnId="{B6904FA6-CEF9-466A-A4CC-19CC828594ED}">
      <dgm:prSet/>
      <dgm:spPr/>
      <dgm:t>
        <a:bodyPr/>
        <a:lstStyle/>
        <a:p>
          <a:endParaRPr lang="en-US"/>
        </a:p>
      </dgm:t>
    </dgm:pt>
    <dgm:pt modelId="{D8D9616E-BDE6-4BF4-B98C-8884C44A6B67}" type="sibTrans" cxnId="{B6904FA6-CEF9-466A-A4CC-19CC828594ED}">
      <dgm:prSet/>
      <dgm:spPr/>
      <dgm:t>
        <a:bodyPr/>
        <a:lstStyle/>
        <a:p>
          <a:endParaRPr lang="en-US"/>
        </a:p>
      </dgm:t>
    </dgm:pt>
    <dgm:pt modelId="{38FCAE90-1E72-4533-8395-A4C744B4FE7F}">
      <dgm:prSet custT="1"/>
      <dgm:spPr/>
      <dgm:t>
        <a:bodyPr/>
        <a:lstStyle/>
        <a:p>
          <a:pPr rtl="0"/>
          <a:r>
            <a:rPr lang="en-US" sz="2500" dirty="0" smtClean="0">
              <a:latin typeface="Garamond" panose="02020404030301010803" pitchFamily="18" charset="0"/>
              <a:sym typeface="Garamond"/>
            </a:rPr>
            <a:t>Year 2015: </a:t>
          </a:r>
          <a:r>
            <a:rPr lang="en-US" sz="2500" b="1" dirty="0" smtClean="0">
              <a:latin typeface="Garamond" panose="02020404030301010803" pitchFamily="18" charset="0"/>
              <a:sym typeface="Garamond"/>
            </a:rPr>
            <a:t>0.6802</a:t>
          </a:r>
        </a:p>
      </dgm:t>
    </dgm:pt>
    <dgm:pt modelId="{143BDE1C-407A-4575-A230-70C1CC7DCEAC}" type="sibTrans" cxnId="{F9944530-3C2F-4FAD-8AD6-64FB3A33D12A}">
      <dgm:prSet/>
      <dgm:spPr/>
      <dgm:t>
        <a:bodyPr/>
        <a:lstStyle/>
        <a:p>
          <a:endParaRPr lang="en-US"/>
        </a:p>
      </dgm:t>
    </dgm:pt>
    <dgm:pt modelId="{1751CDE6-D3A4-4181-A835-28D4144008B7}" type="parTrans" cxnId="{F9944530-3C2F-4FAD-8AD6-64FB3A33D12A}">
      <dgm:prSet/>
      <dgm:spPr/>
      <dgm:t>
        <a:bodyPr/>
        <a:lstStyle/>
        <a:p>
          <a:endParaRPr lang="en-US"/>
        </a:p>
      </dgm:t>
    </dgm:pt>
    <dgm:pt modelId="{71D832C2-E440-4154-A00A-FF869CB98593}">
      <dgm:prSet phldrT="[Text]" custT="1"/>
      <dgm:spPr/>
      <dgm:t>
        <a:bodyPr/>
        <a:lstStyle/>
        <a:p>
          <a:r>
            <a:rPr lang="en-US" sz="2500" dirty="0" smtClean="0">
              <a:latin typeface="Garamond" panose="02020404030301010803" pitchFamily="18" charset="0"/>
              <a:sym typeface="Garamond"/>
            </a:rPr>
            <a:t>Year 2016: </a:t>
          </a:r>
          <a:r>
            <a:rPr lang="en-US" sz="2500" b="1" dirty="0" smtClean="0">
              <a:latin typeface="Garamond" panose="02020404030301010803" pitchFamily="18" charset="0"/>
              <a:sym typeface="Garamond"/>
            </a:rPr>
            <a:t>0.9124</a:t>
          </a:r>
          <a:endParaRPr lang="en-US" sz="2500" b="1" dirty="0">
            <a:latin typeface="Garamond" panose="02020404030301010803" pitchFamily="18" charset="0"/>
          </a:endParaRPr>
        </a:p>
      </dgm:t>
    </dgm:pt>
    <dgm:pt modelId="{B8C365D0-A722-4001-A64B-C47984CAE35A}" type="sibTrans" cxnId="{1C4C6FC9-FF34-44CB-A55C-288B73201886}">
      <dgm:prSet/>
      <dgm:spPr/>
      <dgm:t>
        <a:bodyPr/>
        <a:lstStyle/>
        <a:p>
          <a:endParaRPr lang="en-US"/>
        </a:p>
      </dgm:t>
    </dgm:pt>
    <dgm:pt modelId="{EF14124B-1752-403A-B0C0-698418358C65}" type="parTrans" cxnId="{1C4C6FC9-FF34-44CB-A55C-288B73201886}">
      <dgm:prSet/>
      <dgm:spPr/>
      <dgm:t>
        <a:bodyPr/>
        <a:lstStyle/>
        <a:p>
          <a:endParaRPr lang="en-US"/>
        </a:p>
      </dgm:t>
    </dgm:pt>
    <dgm:pt modelId="{893EDD35-61E6-4A05-96C4-308FE42F62C6}" type="pres">
      <dgm:prSet presAssocID="{B5ED7E10-EA26-4947-9761-FD74082B6977}" presName="cycleMatrixDiagram" presStyleCnt="0">
        <dgm:presLayoutVars>
          <dgm:chMax val="1"/>
          <dgm:dir/>
          <dgm:animLvl val="lvl"/>
          <dgm:resizeHandles val="exact"/>
        </dgm:presLayoutVars>
      </dgm:prSet>
      <dgm:spPr/>
      <dgm:t>
        <a:bodyPr/>
        <a:lstStyle/>
        <a:p>
          <a:endParaRPr lang="en-US"/>
        </a:p>
      </dgm:t>
    </dgm:pt>
    <dgm:pt modelId="{FB52A108-B384-4AC0-AEC5-D66C3403A100}" type="pres">
      <dgm:prSet presAssocID="{B5ED7E10-EA26-4947-9761-FD74082B6977}" presName="children" presStyleCnt="0"/>
      <dgm:spPr/>
    </dgm:pt>
    <dgm:pt modelId="{9F1EDFC4-C4D5-46C4-AEE9-72E2ABACCA59}" type="pres">
      <dgm:prSet presAssocID="{B5ED7E10-EA26-4947-9761-FD74082B6977}" presName="child1group" presStyleCnt="0"/>
      <dgm:spPr/>
    </dgm:pt>
    <dgm:pt modelId="{3B97EE16-9BD2-46C3-894B-25F7DDF13CB5}" type="pres">
      <dgm:prSet presAssocID="{B5ED7E10-EA26-4947-9761-FD74082B6977}" presName="child1" presStyleLbl="bgAcc1" presStyleIdx="0" presStyleCnt="4"/>
      <dgm:spPr/>
      <dgm:t>
        <a:bodyPr/>
        <a:lstStyle/>
        <a:p>
          <a:endParaRPr lang="en-US"/>
        </a:p>
      </dgm:t>
    </dgm:pt>
    <dgm:pt modelId="{B798A65C-BAFB-4776-AA0D-874B84D31806}" type="pres">
      <dgm:prSet presAssocID="{B5ED7E10-EA26-4947-9761-FD74082B6977}" presName="child1Text" presStyleLbl="bgAcc1" presStyleIdx="0" presStyleCnt="4">
        <dgm:presLayoutVars>
          <dgm:bulletEnabled val="1"/>
        </dgm:presLayoutVars>
      </dgm:prSet>
      <dgm:spPr/>
      <dgm:t>
        <a:bodyPr/>
        <a:lstStyle/>
        <a:p>
          <a:endParaRPr lang="en-US"/>
        </a:p>
      </dgm:t>
    </dgm:pt>
    <dgm:pt modelId="{171F8D4D-906A-48E7-98C5-3B594523201B}" type="pres">
      <dgm:prSet presAssocID="{B5ED7E10-EA26-4947-9761-FD74082B6977}" presName="child2group" presStyleCnt="0"/>
      <dgm:spPr/>
    </dgm:pt>
    <dgm:pt modelId="{0E3664C7-3617-4A1B-8B9B-33308E903EE5}" type="pres">
      <dgm:prSet presAssocID="{B5ED7E10-EA26-4947-9761-FD74082B6977}" presName="child2" presStyleLbl="bgAcc1" presStyleIdx="1" presStyleCnt="4"/>
      <dgm:spPr/>
      <dgm:t>
        <a:bodyPr/>
        <a:lstStyle/>
        <a:p>
          <a:endParaRPr lang="en-US"/>
        </a:p>
      </dgm:t>
    </dgm:pt>
    <dgm:pt modelId="{B90BC75E-96EC-4B74-B9CB-F32D71B9372D}" type="pres">
      <dgm:prSet presAssocID="{B5ED7E10-EA26-4947-9761-FD74082B6977}" presName="child2Text" presStyleLbl="bgAcc1" presStyleIdx="1" presStyleCnt="4">
        <dgm:presLayoutVars>
          <dgm:bulletEnabled val="1"/>
        </dgm:presLayoutVars>
      </dgm:prSet>
      <dgm:spPr/>
      <dgm:t>
        <a:bodyPr/>
        <a:lstStyle/>
        <a:p>
          <a:endParaRPr lang="en-US"/>
        </a:p>
      </dgm:t>
    </dgm:pt>
    <dgm:pt modelId="{2EB8AECA-5007-48E7-8164-CEBF574EBA53}" type="pres">
      <dgm:prSet presAssocID="{B5ED7E10-EA26-4947-9761-FD74082B6977}" presName="child3group" presStyleCnt="0"/>
      <dgm:spPr/>
    </dgm:pt>
    <dgm:pt modelId="{1C2AA586-54A1-469E-8782-E342A978B685}" type="pres">
      <dgm:prSet presAssocID="{B5ED7E10-EA26-4947-9761-FD74082B6977}" presName="child3" presStyleLbl="bgAcc1" presStyleIdx="2" presStyleCnt="4"/>
      <dgm:spPr/>
      <dgm:t>
        <a:bodyPr/>
        <a:lstStyle/>
        <a:p>
          <a:endParaRPr lang="en-US"/>
        </a:p>
      </dgm:t>
    </dgm:pt>
    <dgm:pt modelId="{F60C570E-0CEB-424B-B235-12A0B6F4EDC6}" type="pres">
      <dgm:prSet presAssocID="{B5ED7E10-EA26-4947-9761-FD74082B6977}" presName="child3Text" presStyleLbl="bgAcc1" presStyleIdx="2" presStyleCnt="4">
        <dgm:presLayoutVars>
          <dgm:bulletEnabled val="1"/>
        </dgm:presLayoutVars>
      </dgm:prSet>
      <dgm:spPr/>
      <dgm:t>
        <a:bodyPr/>
        <a:lstStyle/>
        <a:p>
          <a:endParaRPr lang="en-US"/>
        </a:p>
      </dgm:t>
    </dgm:pt>
    <dgm:pt modelId="{E05922F7-6BE1-4663-8EEB-42C4924AB77B}" type="pres">
      <dgm:prSet presAssocID="{B5ED7E10-EA26-4947-9761-FD74082B6977}" presName="child4group" presStyleCnt="0"/>
      <dgm:spPr/>
    </dgm:pt>
    <dgm:pt modelId="{3951991E-F1AA-4DE4-BAC4-81B0A451545F}" type="pres">
      <dgm:prSet presAssocID="{B5ED7E10-EA26-4947-9761-FD74082B6977}" presName="child4" presStyleLbl="bgAcc1" presStyleIdx="3" presStyleCnt="4"/>
      <dgm:spPr/>
      <dgm:t>
        <a:bodyPr/>
        <a:lstStyle/>
        <a:p>
          <a:endParaRPr lang="en-US"/>
        </a:p>
      </dgm:t>
    </dgm:pt>
    <dgm:pt modelId="{0BB9B1F7-6019-4594-AEC8-4E7ADB80954D}" type="pres">
      <dgm:prSet presAssocID="{B5ED7E10-EA26-4947-9761-FD74082B6977}" presName="child4Text" presStyleLbl="bgAcc1" presStyleIdx="3" presStyleCnt="4">
        <dgm:presLayoutVars>
          <dgm:bulletEnabled val="1"/>
        </dgm:presLayoutVars>
      </dgm:prSet>
      <dgm:spPr/>
      <dgm:t>
        <a:bodyPr/>
        <a:lstStyle/>
        <a:p>
          <a:endParaRPr lang="en-US"/>
        </a:p>
      </dgm:t>
    </dgm:pt>
    <dgm:pt modelId="{721EE316-3970-43A2-B38B-C3E3AB83450B}" type="pres">
      <dgm:prSet presAssocID="{B5ED7E10-EA26-4947-9761-FD74082B6977}" presName="childPlaceholder" presStyleCnt="0"/>
      <dgm:spPr/>
    </dgm:pt>
    <dgm:pt modelId="{09CFF502-77CD-46C3-8EBB-1986BB997283}" type="pres">
      <dgm:prSet presAssocID="{B5ED7E10-EA26-4947-9761-FD74082B6977}" presName="circle" presStyleCnt="0"/>
      <dgm:spPr/>
    </dgm:pt>
    <dgm:pt modelId="{26B7DEF2-A46D-4ADA-8557-CF0BC31315EB}" type="pres">
      <dgm:prSet presAssocID="{B5ED7E10-EA26-4947-9761-FD74082B6977}" presName="quadrant1" presStyleLbl="node1" presStyleIdx="0" presStyleCnt="4">
        <dgm:presLayoutVars>
          <dgm:chMax val="1"/>
          <dgm:bulletEnabled val="1"/>
        </dgm:presLayoutVars>
      </dgm:prSet>
      <dgm:spPr/>
      <dgm:t>
        <a:bodyPr/>
        <a:lstStyle/>
        <a:p>
          <a:endParaRPr lang="en-US"/>
        </a:p>
      </dgm:t>
    </dgm:pt>
    <dgm:pt modelId="{9F4F5AD9-6473-4043-8FD7-94E0C373329B}" type="pres">
      <dgm:prSet presAssocID="{B5ED7E10-EA26-4947-9761-FD74082B6977}" presName="quadrant2" presStyleLbl="node1" presStyleIdx="1" presStyleCnt="4">
        <dgm:presLayoutVars>
          <dgm:chMax val="1"/>
          <dgm:bulletEnabled val="1"/>
        </dgm:presLayoutVars>
      </dgm:prSet>
      <dgm:spPr/>
      <dgm:t>
        <a:bodyPr/>
        <a:lstStyle/>
        <a:p>
          <a:endParaRPr lang="en-US"/>
        </a:p>
      </dgm:t>
    </dgm:pt>
    <dgm:pt modelId="{D8DA85A5-0A76-41DC-9470-809DE4EF02F1}" type="pres">
      <dgm:prSet presAssocID="{B5ED7E10-EA26-4947-9761-FD74082B6977}" presName="quadrant3" presStyleLbl="node1" presStyleIdx="2" presStyleCnt="4">
        <dgm:presLayoutVars>
          <dgm:chMax val="1"/>
          <dgm:bulletEnabled val="1"/>
        </dgm:presLayoutVars>
      </dgm:prSet>
      <dgm:spPr/>
      <dgm:t>
        <a:bodyPr/>
        <a:lstStyle/>
        <a:p>
          <a:endParaRPr lang="en-US"/>
        </a:p>
      </dgm:t>
    </dgm:pt>
    <dgm:pt modelId="{B1A3E8D3-6B3E-46D5-BC5F-57B5B5392019}" type="pres">
      <dgm:prSet presAssocID="{B5ED7E10-EA26-4947-9761-FD74082B6977}" presName="quadrant4" presStyleLbl="node1" presStyleIdx="3" presStyleCnt="4">
        <dgm:presLayoutVars>
          <dgm:chMax val="1"/>
          <dgm:bulletEnabled val="1"/>
        </dgm:presLayoutVars>
      </dgm:prSet>
      <dgm:spPr/>
      <dgm:t>
        <a:bodyPr/>
        <a:lstStyle/>
        <a:p>
          <a:endParaRPr lang="en-US"/>
        </a:p>
      </dgm:t>
    </dgm:pt>
    <dgm:pt modelId="{72301BEE-442B-4F83-A1F3-9D46DF0B0E24}" type="pres">
      <dgm:prSet presAssocID="{B5ED7E10-EA26-4947-9761-FD74082B6977}" presName="quadrantPlaceholder" presStyleCnt="0"/>
      <dgm:spPr/>
    </dgm:pt>
    <dgm:pt modelId="{DFBD8C7B-19E6-47DE-8858-63EA7AC4EF44}" type="pres">
      <dgm:prSet presAssocID="{B5ED7E10-EA26-4947-9761-FD74082B6977}" presName="center1" presStyleLbl="fgShp" presStyleIdx="0" presStyleCnt="2"/>
      <dgm:spPr/>
    </dgm:pt>
    <dgm:pt modelId="{BB23BEC4-0CF1-4BB0-ADC8-F215DE252E4D}" type="pres">
      <dgm:prSet presAssocID="{B5ED7E10-EA26-4947-9761-FD74082B6977}" presName="center2" presStyleLbl="fgShp" presStyleIdx="1" presStyleCnt="2"/>
      <dgm:spPr/>
    </dgm:pt>
  </dgm:ptLst>
  <dgm:cxnLst>
    <dgm:cxn modelId="{930F93E7-7BFF-480E-8200-1E46FE2AAD0E}" type="presOf" srcId="{9D070264-F01D-4415-AE68-EA849F016F1A}" destId="{1C2AA586-54A1-469E-8782-E342A978B685}" srcOrd="0" destOrd="1" presId="urn:microsoft.com/office/officeart/2005/8/layout/cycle4"/>
    <dgm:cxn modelId="{BC16C7D5-DE4B-4940-9173-B2F0875C5ECE}" type="presOf" srcId="{1699A85A-5F25-4F6B-B644-E533905CFAD8}" destId="{3951991E-F1AA-4DE4-BAC4-81B0A451545F}" srcOrd="0" destOrd="0" presId="urn:microsoft.com/office/officeart/2005/8/layout/cycle4"/>
    <dgm:cxn modelId="{BFB286A7-A634-40EB-88FD-1FA32A31176C}" srcId="{7238BE84-396B-4D31-98F1-7D7C36509A91}" destId="{1699A85A-5F25-4F6B-B644-E533905CFAD8}" srcOrd="0" destOrd="0" parTransId="{93C1F9A9-6FC9-4DCA-9236-8A29FF1BD9F6}" sibTransId="{CE5EA3AE-5726-45EE-B375-21709AE941B1}"/>
    <dgm:cxn modelId="{1463FC8A-4210-4183-98A5-169FEFE3195B}" type="presOf" srcId="{DC511680-D49E-4333-938B-AC47313E11D0}" destId="{3951991E-F1AA-4DE4-BAC4-81B0A451545F}" srcOrd="0" destOrd="1" presId="urn:microsoft.com/office/officeart/2005/8/layout/cycle4"/>
    <dgm:cxn modelId="{DFF7EB53-22A0-4DEC-8682-43F954845B63}" type="presOf" srcId="{71D832C2-E440-4154-A00A-FF869CB98593}" destId="{3B97EE16-9BD2-46C3-894B-25F7DDF13CB5}" srcOrd="0" destOrd="0" presId="urn:microsoft.com/office/officeart/2005/8/layout/cycle4"/>
    <dgm:cxn modelId="{DC4F0F8D-0041-4203-A82A-4BE3FC9BD4F8}" type="presOf" srcId="{DC511680-D49E-4333-938B-AC47313E11D0}" destId="{0BB9B1F7-6019-4594-AEC8-4E7ADB80954D}" srcOrd="1" destOrd="1" presId="urn:microsoft.com/office/officeart/2005/8/layout/cycle4"/>
    <dgm:cxn modelId="{F9944530-3C2F-4FAD-8AD6-64FB3A33D12A}" srcId="{30F4C293-8B1B-4293-A42C-CAD168D3D241}" destId="{38FCAE90-1E72-4533-8395-A4C744B4FE7F}" srcOrd="1" destOrd="0" parTransId="{1751CDE6-D3A4-4181-A835-28D4144008B7}" sibTransId="{143BDE1C-407A-4575-A230-70C1CC7DCEAC}"/>
    <dgm:cxn modelId="{1C4C6FC9-FF34-44CB-A55C-288B73201886}" srcId="{30F4C293-8B1B-4293-A42C-CAD168D3D241}" destId="{71D832C2-E440-4154-A00A-FF869CB98593}" srcOrd="0" destOrd="0" parTransId="{EF14124B-1752-403A-B0C0-698418358C65}" sibTransId="{B8C365D0-A722-4001-A64B-C47984CAE35A}"/>
    <dgm:cxn modelId="{40695D4F-B3A4-4D5B-8680-A2BBD2DFFCC7}" type="presOf" srcId="{71D832C2-E440-4154-A00A-FF869CB98593}" destId="{B798A65C-BAFB-4776-AA0D-874B84D31806}" srcOrd="1" destOrd="0" presId="urn:microsoft.com/office/officeart/2005/8/layout/cycle4"/>
    <dgm:cxn modelId="{3336EE93-E1D7-4FBC-B5E0-02C0CF42D896}" type="presOf" srcId="{BF632370-CC1A-48C2-8FF7-83569DC378CC}" destId="{B90BC75E-96EC-4B74-B9CB-F32D71B9372D}" srcOrd="1" destOrd="2" presId="urn:microsoft.com/office/officeart/2005/8/layout/cycle4"/>
    <dgm:cxn modelId="{98B4FF8A-2738-4228-ABCE-A3E4AD2D2C4F}" type="presOf" srcId="{38FCAE90-1E72-4533-8395-A4C744B4FE7F}" destId="{3B97EE16-9BD2-46C3-894B-25F7DDF13CB5}" srcOrd="0" destOrd="1" presId="urn:microsoft.com/office/officeart/2005/8/layout/cycle4"/>
    <dgm:cxn modelId="{32A0259B-10FA-4222-91C3-B5C22E65A993}" type="presOf" srcId="{0DD99207-9958-47F7-B53F-6249253CA8F1}" destId="{0E3664C7-3617-4A1B-8B9B-33308E903EE5}" srcOrd="0" destOrd="1" presId="urn:microsoft.com/office/officeart/2005/8/layout/cycle4"/>
    <dgm:cxn modelId="{905A1D57-2108-48D8-B563-AD5EC5EB015D}" srcId="{B5ED7E10-EA26-4947-9761-FD74082B6977}" destId="{30F4C293-8B1B-4293-A42C-CAD168D3D241}" srcOrd="0" destOrd="0" parTransId="{47EC48B8-F0A8-44DC-89FC-48A0527BB9FF}" sibTransId="{E3792796-7AB3-452B-8669-74449CC8F963}"/>
    <dgm:cxn modelId="{6B653F64-94C6-46EF-B834-0E1ECFA6CD26}" srcId="{F263A669-0300-4579-88C4-E3B0C2763F0F}" destId="{50E168AA-1605-4E37-B2E9-C318A4AB476F}" srcOrd="0" destOrd="0" parTransId="{875C7A76-F92D-4EFD-8E3F-B81F25DB9BB3}" sibTransId="{7A1C70AE-5356-451F-94B4-1C521AF9B370}"/>
    <dgm:cxn modelId="{A907C8C5-E41F-45C4-B51D-6B663F4F1AEF}" type="presOf" srcId="{50E168AA-1605-4E37-B2E9-C318A4AB476F}" destId="{B90BC75E-96EC-4B74-B9CB-F32D71B9372D}" srcOrd="1" destOrd="0" presId="urn:microsoft.com/office/officeart/2005/8/layout/cycle4"/>
    <dgm:cxn modelId="{4FC275BE-B78C-488A-9B12-C6170EDE99FE}" type="presOf" srcId="{1699A85A-5F25-4F6B-B644-E533905CFAD8}" destId="{0BB9B1F7-6019-4594-AEC8-4E7ADB80954D}" srcOrd="1" destOrd="0" presId="urn:microsoft.com/office/officeart/2005/8/layout/cycle4"/>
    <dgm:cxn modelId="{30239DB8-7232-44C6-90CB-5C077E11D104}" type="presOf" srcId="{30F4C293-8B1B-4293-A42C-CAD168D3D241}" destId="{26B7DEF2-A46D-4ADA-8557-CF0BC31315EB}" srcOrd="0" destOrd="0" presId="urn:microsoft.com/office/officeart/2005/8/layout/cycle4"/>
    <dgm:cxn modelId="{DDAFF5DB-3C86-42D2-91B4-2234D1370020}" srcId="{E61B8F36-5F68-4BD1-A97B-949C2DF507E7}" destId="{7A897B74-8367-4AF3-AC7A-8DA915809B8C}" srcOrd="0" destOrd="0" parTransId="{115741C5-79ED-44D9-8747-6E8B0888FDC8}" sibTransId="{DF60F9BE-4CDD-4033-A7DD-63DF22E02744}"/>
    <dgm:cxn modelId="{665429C0-E129-48D8-AF83-960395F9CFED}" type="presOf" srcId="{0DD99207-9958-47F7-B53F-6249253CA8F1}" destId="{B90BC75E-96EC-4B74-B9CB-F32D71B9372D}" srcOrd="1" destOrd="1" presId="urn:microsoft.com/office/officeart/2005/8/layout/cycle4"/>
    <dgm:cxn modelId="{971A66A2-15C9-4437-803C-B05B69AE3E09}" type="presOf" srcId="{7A897B74-8367-4AF3-AC7A-8DA915809B8C}" destId="{F60C570E-0CEB-424B-B235-12A0B6F4EDC6}" srcOrd="1" destOrd="0" presId="urn:microsoft.com/office/officeart/2005/8/layout/cycle4"/>
    <dgm:cxn modelId="{0188C721-C0B6-4CAB-ADDB-104ED6450762}" type="presOf" srcId="{7238BE84-396B-4D31-98F1-7D7C36509A91}" destId="{B1A3E8D3-6B3E-46D5-BC5F-57B5B5392019}" srcOrd="0" destOrd="0" presId="urn:microsoft.com/office/officeart/2005/8/layout/cycle4"/>
    <dgm:cxn modelId="{19F6DF31-977B-49B1-9CEF-45352C93E34D}" srcId="{F263A669-0300-4579-88C4-E3B0C2763F0F}" destId="{0DD99207-9958-47F7-B53F-6249253CA8F1}" srcOrd="1" destOrd="0" parTransId="{9D1B1B13-2471-4728-92BA-D228CCCCF6A3}" sibTransId="{E4734664-CE38-4C34-B75E-239D608AE06A}"/>
    <dgm:cxn modelId="{BC8CF07B-E930-4412-8EAE-9D79D56FD571}" type="presOf" srcId="{BF632370-CC1A-48C2-8FF7-83569DC378CC}" destId="{0E3664C7-3617-4A1B-8B9B-33308E903EE5}" srcOrd="0" destOrd="2" presId="urn:microsoft.com/office/officeart/2005/8/layout/cycle4"/>
    <dgm:cxn modelId="{156731F2-9A95-4B57-899A-837CA75CECEB}" type="presOf" srcId="{B5ED7E10-EA26-4947-9761-FD74082B6977}" destId="{893EDD35-61E6-4A05-96C4-308FE42F62C6}" srcOrd="0" destOrd="0" presId="urn:microsoft.com/office/officeart/2005/8/layout/cycle4"/>
    <dgm:cxn modelId="{663C6CA5-A4D6-4AF1-948D-94091C376815}" type="presOf" srcId="{50E168AA-1605-4E37-B2E9-C318A4AB476F}" destId="{0E3664C7-3617-4A1B-8B9B-33308E903EE5}" srcOrd="0" destOrd="0" presId="urn:microsoft.com/office/officeart/2005/8/layout/cycle4"/>
    <dgm:cxn modelId="{56DFEC46-C61A-4436-8AD9-D527E6EE1FCC}" type="presOf" srcId="{38FCAE90-1E72-4533-8395-A4C744B4FE7F}" destId="{B798A65C-BAFB-4776-AA0D-874B84D31806}" srcOrd="1" destOrd="1" presId="urn:microsoft.com/office/officeart/2005/8/layout/cycle4"/>
    <dgm:cxn modelId="{0BE56DD0-7FEB-4A27-A10D-28CCAEEE1436}" srcId="{F263A669-0300-4579-88C4-E3B0C2763F0F}" destId="{BF632370-CC1A-48C2-8FF7-83569DC378CC}" srcOrd="2" destOrd="0" parTransId="{8B76EE09-F101-4F7C-8EAD-038A3332BF87}" sibTransId="{35335104-BEE1-4B50-AAD0-E737F4E67C94}"/>
    <dgm:cxn modelId="{B8959272-DEC9-4B87-9D20-F63B18232283}" srcId="{B5ED7E10-EA26-4947-9761-FD74082B6977}" destId="{E61B8F36-5F68-4BD1-A97B-949C2DF507E7}" srcOrd="2" destOrd="0" parTransId="{4EDD7E54-25B4-4356-80EF-69AC40819F9E}" sibTransId="{4785E2C4-9D44-45CB-9D45-6B1E382BFBA7}"/>
    <dgm:cxn modelId="{3805925A-6A5B-4246-8331-233C2470921C}" type="presOf" srcId="{F263A669-0300-4579-88C4-E3B0C2763F0F}" destId="{9F4F5AD9-6473-4043-8FD7-94E0C373329B}" srcOrd="0" destOrd="0" presId="urn:microsoft.com/office/officeart/2005/8/layout/cycle4"/>
    <dgm:cxn modelId="{DFC04FB4-9AF3-4501-B5F9-5AE90FD7D336}" srcId="{B5ED7E10-EA26-4947-9761-FD74082B6977}" destId="{F263A669-0300-4579-88C4-E3B0C2763F0F}" srcOrd="1" destOrd="0" parTransId="{1350F0BA-3FF8-4E05-8E78-7CCFA7D19476}" sibTransId="{0845E60F-0774-4285-BB4B-E41451148BA1}"/>
    <dgm:cxn modelId="{69161E3C-F45B-45C4-AB50-76725B46722C}" type="presOf" srcId="{7A897B74-8367-4AF3-AC7A-8DA915809B8C}" destId="{1C2AA586-54A1-469E-8782-E342A978B685}" srcOrd="0" destOrd="0" presId="urn:microsoft.com/office/officeart/2005/8/layout/cycle4"/>
    <dgm:cxn modelId="{C0E22BA4-C169-43D0-8755-C3B75F6F4E80}" srcId="{E61B8F36-5F68-4BD1-A97B-949C2DF507E7}" destId="{9D070264-F01D-4415-AE68-EA849F016F1A}" srcOrd="1" destOrd="0" parTransId="{B590198D-2597-4997-98B7-A1657DD045DD}" sibTransId="{8DC1CF0B-51A2-422A-86F0-C323A5D5657A}"/>
    <dgm:cxn modelId="{E8899BBA-F1F0-4059-AC43-6ED1B481D435}" type="presOf" srcId="{9D070264-F01D-4415-AE68-EA849F016F1A}" destId="{F60C570E-0CEB-424B-B235-12A0B6F4EDC6}" srcOrd="1" destOrd="1" presId="urn:microsoft.com/office/officeart/2005/8/layout/cycle4"/>
    <dgm:cxn modelId="{B8D08E7B-0A92-4254-B41D-32AB88075B3E}" srcId="{B5ED7E10-EA26-4947-9761-FD74082B6977}" destId="{7238BE84-396B-4D31-98F1-7D7C36509A91}" srcOrd="3" destOrd="0" parTransId="{BC387479-4FA0-4F6A-856F-12E4109FDB35}" sibTransId="{F1DFE3B9-E3C5-4979-A8AD-FBE06B579B19}"/>
    <dgm:cxn modelId="{32C4D273-A045-4864-B9DD-E226444BDA48}" type="presOf" srcId="{E61B8F36-5F68-4BD1-A97B-949C2DF507E7}" destId="{D8DA85A5-0A76-41DC-9470-809DE4EF02F1}" srcOrd="0" destOrd="0" presId="urn:microsoft.com/office/officeart/2005/8/layout/cycle4"/>
    <dgm:cxn modelId="{B6904FA6-CEF9-466A-A4CC-19CC828594ED}" srcId="{7238BE84-396B-4D31-98F1-7D7C36509A91}" destId="{DC511680-D49E-4333-938B-AC47313E11D0}" srcOrd="1" destOrd="0" parTransId="{AF2FE5E9-F701-438F-8078-2F564C2E5CA9}" sibTransId="{D8D9616E-BDE6-4BF4-B98C-8884C44A6B67}"/>
    <dgm:cxn modelId="{91C3D59D-9965-4D33-8A07-861901D0B003}" type="presParOf" srcId="{893EDD35-61E6-4A05-96C4-308FE42F62C6}" destId="{FB52A108-B384-4AC0-AEC5-D66C3403A100}" srcOrd="0" destOrd="0" presId="urn:microsoft.com/office/officeart/2005/8/layout/cycle4"/>
    <dgm:cxn modelId="{4FA5EC5D-3886-45BD-8FEB-7EBA7A93CFA5}" type="presParOf" srcId="{FB52A108-B384-4AC0-AEC5-D66C3403A100}" destId="{9F1EDFC4-C4D5-46C4-AEE9-72E2ABACCA59}" srcOrd="0" destOrd="0" presId="urn:microsoft.com/office/officeart/2005/8/layout/cycle4"/>
    <dgm:cxn modelId="{A32DBB42-48D0-4859-9BA3-5F7888A16E87}" type="presParOf" srcId="{9F1EDFC4-C4D5-46C4-AEE9-72E2ABACCA59}" destId="{3B97EE16-9BD2-46C3-894B-25F7DDF13CB5}" srcOrd="0" destOrd="0" presId="urn:microsoft.com/office/officeart/2005/8/layout/cycle4"/>
    <dgm:cxn modelId="{89BA777A-522E-43B2-977E-377C7471A6B8}" type="presParOf" srcId="{9F1EDFC4-C4D5-46C4-AEE9-72E2ABACCA59}" destId="{B798A65C-BAFB-4776-AA0D-874B84D31806}" srcOrd="1" destOrd="0" presId="urn:microsoft.com/office/officeart/2005/8/layout/cycle4"/>
    <dgm:cxn modelId="{7F4EAEB2-5DD3-43F4-AA26-29BD0BEAEA77}" type="presParOf" srcId="{FB52A108-B384-4AC0-AEC5-D66C3403A100}" destId="{171F8D4D-906A-48E7-98C5-3B594523201B}" srcOrd="1" destOrd="0" presId="urn:microsoft.com/office/officeart/2005/8/layout/cycle4"/>
    <dgm:cxn modelId="{A1CBB0C1-D252-4082-A9D9-5CF2A6FCB589}" type="presParOf" srcId="{171F8D4D-906A-48E7-98C5-3B594523201B}" destId="{0E3664C7-3617-4A1B-8B9B-33308E903EE5}" srcOrd="0" destOrd="0" presId="urn:microsoft.com/office/officeart/2005/8/layout/cycle4"/>
    <dgm:cxn modelId="{19C7E6D0-6A11-4F0D-A76B-1AE3D02CB89F}" type="presParOf" srcId="{171F8D4D-906A-48E7-98C5-3B594523201B}" destId="{B90BC75E-96EC-4B74-B9CB-F32D71B9372D}" srcOrd="1" destOrd="0" presId="urn:microsoft.com/office/officeart/2005/8/layout/cycle4"/>
    <dgm:cxn modelId="{3E84C9A1-D6CC-434D-957E-C3CACC416FB3}" type="presParOf" srcId="{FB52A108-B384-4AC0-AEC5-D66C3403A100}" destId="{2EB8AECA-5007-48E7-8164-CEBF574EBA53}" srcOrd="2" destOrd="0" presId="urn:microsoft.com/office/officeart/2005/8/layout/cycle4"/>
    <dgm:cxn modelId="{810B7D93-A0C9-4F81-9A9D-76A65621536E}" type="presParOf" srcId="{2EB8AECA-5007-48E7-8164-CEBF574EBA53}" destId="{1C2AA586-54A1-469E-8782-E342A978B685}" srcOrd="0" destOrd="0" presId="urn:microsoft.com/office/officeart/2005/8/layout/cycle4"/>
    <dgm:cxn modelId="{281E7759-6EC6-42E0-87C5-485CD5351BE3}" type="presParOf" srcId="{2EB8AECA-5007-48E7-8164-CEBF574EBA53}" destId="{F60C570E-0CEB-424B-B235-12A0B6F4EDC6}" srcOrd="1" destOrd="0" presId="urn:microsoft.com/office/officeart/2005/8/layout/cycle4"/>
    <dgm:cxn modelId="{9807383B-F196-472B-9D8D-3C6AE0BC9DD2}" type="presParOf" srcId="{FB52A108-B384-4AC0-AEC5-D66C3403A100}" destId="{E05922F7-6BE1-4663-8EEB-42C4924AB77B}" srcOrd="3" destOrd="0" presId="urn:microsoft.com/office/officeart/2005/8/layout/cycle4"/>
    <dgm:cxn modelId="{CCDCAABE-7B04-4BFD-AA67-D5CEEA5886F0}" type="presParOf" srcId="{E05922F7-6BE1-4663-8EEB-42C4924AB77B}" destId="{3951991E-F1AA-4DE4-BAC4-81B0A451545F}" srcOrd="0" destOrd="0" presId="urn:microsoft.com/office/officeart/2005/8/layout/cycle4"/>
    <dgm:cxn modelId="{DB2EB33E-3DC2-472B-AD43-EC435EF29FA9}" type="presParOf" srcId="{E05922F7-6BE1-4663-8EEB-42C4924AB77B}" destId="{0BB9B1F7-6019-4594-AEC8-4E7ADB80954D}" srcOrd="1" destOrd="0" presId="urn:microsoft.com/office/officeart/2005/8/layout/cycle4"/>
    <dgm:cxn modelId="{42162DCB-888F-4C3E-8C91-CA9A944990ED}" type="presParOf" srcId="{FB52A108-B384-4AC0-AEC5-D66C3403A100}" destId="{721EE316-3970-43A2-B38B-C3E3AB83450B}" srcOrd="4" destOrd="0" presId="urn:microsoft.com/office/officeart/2005/8/layout/cycle4"/>
    <dgm:cxn modelId="{09CF36B7-845A-4517-B10B-6D10467D9659}" type="presParOf" srcId="{893EDD35-61E6-4A05-96C4-308FE42F62C6}" destId="{09CFF502-77CD-46C3-8EBB-1986BB997283}" srcOrd="1" destOrd="0" presId="urn:microsoft.com/office/officeart/2005/8/layout/cycle4"/>
    <dgm:cxn modelId="{88768752-24AA-4C99-9FC3-CFD98661E861}" type="presParOf" srcId="{09CFF502-77CD-46C3-8EBB-1986BB997283}" destId="{26B7DEF2-A46D-4ADA-8557-CF0BC31315EB}" srcOrd="0" destOrd="0" presId="urn:microsoft.com/office/officeart/2005/8/layout/cycle4"/>
    <dgm:cxn modelId="{F17A6D1B-1FFA-401C-97A8-6C1A1E6E1030}" type="presParOf" srcId="{09CFF502-77CD-46C3-8EBB-1986BB997283}" destId="{9F4F5AD9-6473-4043-8FD7-94E0C373329B}" srcOrd="1" destOrd="0" presId="urn:microsoft.com/office/officeart/2005/8/layout/cycle4"/>
    <dgm:cxn modelId="{C4FA7010-CAA7-4674-9DAE-447558337462}" type="presParOf" srcId="{09CFF502-77CD-46C3-8EBB-1986BB997283}" destId="{D8DA85A5-0A76-41DC-9470-809DE4EF02F1}" srcOrd="2" destOrd="0" presId="urn:microsoft.com/office/officeart/2005/8/layout/cycle4"/>
    <dgm:cxn modelId="{14D873AE-9B9A-4C9F-AC92-40CC06A831E8}" type="presParOf" srcId="{09CFF502-77CD-46C3-8EBB-1986BB997283}" destId="{B1A3E8D3-6B3E-46D5-BC5F-57B5B5392019}" srcOrd="3" destOrd="0" presId="urn:microsoft.com/office/officeart/2005/8/layout/cycle4"/>
    <dgm:cxn modelId="{E0190DEB-F00B-4F2A-906E-E3C247F1F475}" type="presParOf" srcId="{09CFF502-77CD-46C3-8EBB-1986BB997283}" destId="{72301BEE-442B-4F83-A1F3-9D46DF0B0E24}" srcOrd="4" destOrd="0" presId="urn:microsoft.com/office/officeart/2005/8/layout/cycle4"/>
    <dgm:cxn modelId="{9C3794B2-7E99-4A91-9A05-59492DB81029}" type="presParOf" srcId="{893EDD35-61E6-4A05-96C4-308FE42F62C6}" destId="{DFBD8C7B-19E6-47DE-8858-63EA7AC4EF44}" srcOrd="2" destOrd="0" presId="urn:microsoft.com/office/officeart/2005/8/layout/cycle4"/>
    <dgm:cxn modelId="{D8FC30A5-BC47-40BD-813F-427C138E869F}" type="presParOf" srcId="{893EDD35-61E6-4A05-96C4-308FE42F62C6}" destId="{BB23BEC4-0CF1-4BB0-ADC8-F215DE252E4D}" srcOrd="3" destOrd="0" presId="urn:microsoft.com/office/officeart/2005/8/layout/cycle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17F-8D2A-4E61-B56D-15940417D7E8}">
      <dsp:nvSpPr>
        <dsp:cNvPr id="0" name=""/>
        <dsp:cNvSpPr/>
      </dsp:nvSpPr>
      <dsp:spPr>
        <a:xfrm rot="5400000">
          <a:off x="-660175" y="803404"/>
          <a:ext cx="3852763" cy="2480128"/>
        </a:xfrm>
        <a:prstGeom prst="chevron">
          <a:avLst/>
        </a:prstGeom>
        <a:gradFill flip="none" rotWithShape="0">
          <a:gsLst>
            <a:gs pos="0">
              <a:srgbClr val="7DB862">
                <a:shade val="30000"/>
                <a:satMod val="115000"/>
              </a:srgbClr>
            </a:gs>
            <a:gs pos="50000">
              <a:srgbClr val="7DB862">
                <a:shade val="67500"/>
                <a:satMod val="115000"/>
              </a:srgbClr>
            </a:gs>
            <a:gs pos="100000">
              <a:srgbClr val="7DB862">
                <a:shade val="100000"/>
                <a:satMod val="115000"/>
              </a:srgbClr>
            </a:gs>
          </a:gsLst>
          <a:path path="circle">
            <a:fillToRect r="100000" b="100000"/>
          </a:path>
          <a:tileRect l="-100000" t="-100000"/>
        </a:gradFill>
        <a:ln w="25400" cap="flat" cmpd="sng" algn="ctr">
          <a:solidFill>
            <a:srgbClr val="336600"/>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latin typeface="Garamond" panose="02020404030301010803" pitchFamily="18" charset="0"/>
          </a:endParaRPr>
        </a:p>
        <a:p>
          <a:pPr lvl="0" algn="ctr" defTabSz="622300">
            <a:lnSpc>
              <a:spcPct val="90000"/>
            </a:lnSpc>
            <a:spcBef>
              <a:spcPct val="0"/>
            </a:spcBef>
            <a:spcAft>
              <a:spcPct val="35000"/>
            </a:spcAft>
          </a:pPr>
          <a:r>
            <a:rPr lang="en-US" sz="2800" b="1" kern="1200" dirty="0" smtClean="0">
              <a:latin typeface="Garamond" panose="02020404030301010803" pitchFamily="18" charset="0"/>
            </a:rPr>
            <a:t>Acquire Soil Moisture Content</a:t>
          </a:r>
          <a:endParaRPr lang="en-US" sz="2800" b="1" kern="1200" dirty="0">
            <a:latin typeface="Garamond" panose="02020404030301010803" pitchFamily="18" charset="0"/>
          </a:endParaRPr>
        </a:p>
      </dsp:txBody>
      <dsp:txXfrm rot="-5400000">
        <a:off x="26143" y="1357150"/>
        <a:ext cx="2480128" cy="1372635"/>
      </dsp:txXfrm>
    </dsp:sp>
    <dsp:sp modelId="{266AFD5F-24B8-42DA-AC70-D6C3DA481037}">
      <dsp:nvSpPr>
        <dsp:cNvPr id="0" name=""/>
        <dsp:cNvSpPr/>
      </dsp:nvSpPr>
      <dsp:spPr>
        <a:xfrm rot="5400000">
          <a:off x="5676922" y="-1996803"/>
          <a:ext cx="1632342" cy="7028255"/>
        </a:xfrm>
        <a:prstGeom prst="round2SameRect">
          <a:avLst/>
        </a:prstGeom>
        <a:solidFill>
          <a:schemeClr val="lt1">
            <a:alpha val="90000"/>
            <a:hueOff val="0"/>
            <a:satOff val="0"/>
            <a:lumOff val="0"/>
            <a:alphaOff val="0"/>
          </a:schemeClr>
        </a:solidFill>
        <a:ln w="25400" cap="flat" cmpd="sng" algn="ctr">
          <a:solidFill>
            <a:srgbClr val="7DB862"/>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Level 3 Soil Moisture product download</a:t>
          </a:r>
          <a:endParaRPr lang="en-US" sz="3000" kern="1200" dirty="0">
            <a:solidFill>
              <a:srgbClr val="595555"/>
            </a:solidFill>
            <a:latin typeface="Garamond" panose="02020404030301010803" pitchFamily="18" charset="0"/>
          </a:endParaRPr>
        </a:p>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Data preprocessing</a:t>
          </a:r>
          <a:endParaRPr lang="en-US" sz="3000" kern="1200" dirty="0">
            <a:solidFill>
              <a:srgbClr val="595555"/>
            </a:solidFill>
            <a:latin typeface="Garamond" panose="02020404030301010803" pitchFamily="18" charset="0"/>
          </a:endParaRPr>
        </a:p>
      </dsp:txBody>
      <dsp:txXfrm rot="-5400000">
        <a:off x="2978966" y="780837"/>
        <a:ext cx="6948571" cy="1472974"/>
      </dsp:txXfrm>
    </dsp:sp>
    <dsp:sp modelId="{37B2DD84-4C8E-4621-ACF7-6BD536F0DB19}">
      <dsp:nvSpPr>
        <dsp:cNvPr id="0" name=""/>
        <dsp:cNvSpPr/>
      </dsp:nvSpPr>
      <dsp:spPr>
        <a:xfrm rot="5400000">
          <a:off x="-716762" y="3775544"/>
          <a:ext cx="3970296" cy="2483812"/>
        </a:xfrm>
        <a:prstGeom prst="chevron">
          <a:avLst/>
        </a:prstGeom>
        <a:gradFill flip="none" rotWithShape="0">
          <a:gsLst>
            <a:gs pos="0">
              <a:srgbClr val="7DB862">
                <a:shade val="30000"/>
                <a:satMod val="115000"/>
              </a:srgbClr>
            </a:gs>
            <a:gs pos="50000">
              <a:srgbClr val="7DB862">
                <a:shade val="67500"/>
                <a:satMod val="115000"/>
              </a:srgbClr>
            </a:gs>
            <a:gs pos="100000">
              <a:srgbClr val="7DB862">
                <a:shade val="100000"/>
                <a:satMod val="115000"/>
              </a:srgbClr>
            </a:gs>
          </a:gsLst>
          <a:path path="circle">
            <a:fillToRect r="100000" b="100000"/>
          </a:path>
          <a:tileRect l="-100000" t="-100000"/>
        </a:gradFill>
        <a:ln w="25400" cap="flat" cmpd="sng" algn="ctr">
          <a:solidFill>
            <a:srgbClr val="336600"/>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600"/>
            </a:spcAft>
          </a:pPr>
          <a:endParaRPr lang="en-US" sz="1800" b="1" kern="1200" dirty="0" smtClean="0"/>
        </a:p>
        <a:p>
          <a:pPr lvl="0" algn="ctr" defTabSz="800100">
            <a:lnSpc>
              <a:spcPct val="90000"/>
            </a:lnSpc>
            <a:spcBef>
              <a:spcPct val="0"/>
            </a:spcBef>
            <a:spcAft>
              <a:spcPts val="600"/>
            </a:spcAft>
          </a:pPr>
          <a:r>
            <a:rPr lang="en-US" sz="2800" b="1" kern="1200" dirty="0" smtClean="0"/>
            <a:t> </a:t>
          </a:r>
          <a:r>
            <a:rPr lang="en-US" sz="2800" b="1" kern="1200" dirty="0" smtClean="0">
              <a:latin typeface="Garamond" panose="02020404030301010803" pitchFamily="18" charset="0"/>
            </a:rPr>
            <a:t>Finding the Norm of Soil Moisture Content</a:t>
          </a:r>
          <a:endParaRPr lang="en-US" sz="2800" b="1" kern="1200" dirty="0">
            <a:latin typeface="Garamond" panose="02020404030301010803" pitchFamily="18" charset="0"/>
          </a:endParaRPr>
        </a:p>
      </dsp:txBody>
      <dsp:txXfrm rot="-5400000">
        <a:off x="26480" y="4274208"/>
        <a:ext cx="2483812" cy="1486484"/>
      </dsp:txXfrm>
    </dsp:sp>
    <dsp:sp modelId="{4CCC8DF0-8986-441A-980F-26614FCECB7C}">
      <dsp:nvSpPr>
        <dsp:cNvPr id="0" name=""/>
        <dsp:cNvSpPr/>
      </dsp:nvSpPr>
      <dsp:spPr>
        <a:xfrm rot="5400000">
          <a:off x="5472220" y="1001145"/>
          <a:ext cx="2178797" cy="7116498"/>
        </a:xfrm>
        <a:prstGeom prst="round2SameRect">
          <a:avLst/>
        </a:prstGeom>
        <a:solidFill>
          <a:schemeClr val="lt1">
            <a:alpha val="90000"/>
            <a:hueOff val="0"/>
            <a:satOff val="0"/>
            <a:lumOff val="0"/>
            <a:alphaOff val="0"/>
          </a:schemeClr>
        </a:solidFill>
        <a:ln w="25400" cap="flat" cmpd="sng" algn="ctr">
          <a:solidFill>
            <a:srgbClr val="7DB862"/>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NLDAS data collection and processing</a:t>
          </a:r>
          <a:endParaRPr lang="en-US" sz="3000" kern="1200" dirty="0">
            <a:solidFill>
              <a:srgbClr val="595555"/>
            </a:solidFill>
            <a:latin typeface="Garamond" panose="02020404030301010803" pitchFamily="18" charset="0"/>
          </a:endParaRPr>
        </a:p>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Statistics based on data analysis</a:t>
          </a:r>
          <a:endParaRPr lang="en-US" sz="3000" kern="1200" dirty="0">
            <a:solidFill>
              <a:srgbClr val="595555"/>
            </a:solidFill>
            <a:latin typeface="Garamond" panose="02020404030301010803" pitchFamily="18" charset="0"/>
          </a:endParaRPr>
        </a:p>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Calculating the Standardized Soil Moisture Index</a:t>
          </a:r>
          <a:endParaRPr lang="en-US" sz="3000" kern="1200" dirty="0">
            <a:solidFill>
              <a:srgbClr val="595555"/>
            </a:solidFill>
            <a:latin typeface="Garamond" panose="02020404030301010803" pitchFamily="18" charset="0"/>
          </a:endParaRPr>
        </a:p>
      </dsp:txBody>
      <dsp:txXfrm rot="-5400000">
        <a:off x="3003370" y="3576355"/>
        <a:ext cx="7010138" cy="1966077"/>
      </dsp:txXfrm>
    </dsp:sp>
    <dsp:sp modelId="{3FF138A5-1E1F-47FE-921A-D2BF61814A0A}">
      <dsp:nvSpPr>
        <dsp:cNvPr id="0" name=""/>
        <dsp:cNvSpPr/>
      </dsp:nvSpPr>
      <dsp:spPr>
        <a:xfrm rot="5400000">
          <a:off x="-395962" y="6499818"/>
          <a:ext cx="3384571" cy="2493424"/>
        </a:xfrm>
        <a:prstGeom prst="chevron">
          <a:avLst/>
        </a:prstGeom>
        <a:gradFill flip="none" rotWithShape="0">
          <a:gsLst>
            <a:gs pos="0">
              <a:srgbClr val="7DB862">
                <a:shade val="30000"/>
                <a:satMod val="115000"/>
              </a:srgbClr>
            </a:gs>
            <a:gs pos="50000">
              <a:srgbClr val="7DB862">
                <a:shade val="67500"/>
                <a:satMod val="115000"/>
              </a:srgbClr>
            </a:gs>
            <a:gs pos="100000">
              <a:srgbClr val="7DB862">
                <a:shade val="100000"/>
                <a:satMod val="115000"/>
              </a:srgbClr>
            </a:gs>
          </a:gsLst>
          <a:path path="circle">
            <a:fillToRect r="100000" b="100000"/>
          </a:path>
          <a:tileRect l="-100000" t="-100000"/>
        </a:gradFill>
        <a:ln w="25400" cap="flat" cmpd="sng" algn="ctr">
          <a:solidFill>
            <a:srgbClr val="336600"/>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ts val="0"/>
            </a:spcAft>
          </a:pPr>
          <a:r>
            <a:rPr lang="en-US" sz="2800" b="1" kern="1200" dirty="0" smtClean="0">
              <a:latin typeface="Garamond" panose="02020404030301010803" pitchFamily="18" charset="0"/>
            </a:rPr>
            <a:t>Accuracy Assessment</a:t>
          </a:r>
          <a:endParaRPr lang="en-US" sz="2800" b="1" kern="1200" dirty="0">
            <a:latin typeface="Garamond" panose="02020404030301010803" pitchFamily="18" charset="0"/>
          </a:endParaRPr>
        </a:p>
      </dsp:txBody>
      <dsp:txXfrm rot="-5400000">
        <a:off x="49612" y="7300956"/>
        <a:ext cx="2493424" cy="891147"/>
      </dsp:txXfrm>
    </dsp:sp>
    <dsp:sp modelId="{995441FC-86E5-42CB-B2E7-AAC18C0726F2}">
      <dsp:nvSpPr>
        <dsp:cNvPr id="0" name=""/>
        <dsp:cNvSpPr/>
      </dsp:nvSpPr>
      <dsp:spPr>
        <a:xfrm rot="5400000">
          <a:off x="5504723" y="4174877"/>
          <a:ext cx="2131066" cy="6999739"/>
        </a:xfrm>
        <a:prstGeom prst="round2SameRect">
          <a:avLst/>
        </a:prstGeom>
        <a:solidFill>
          <a:schemeClr val="lt1">
            <a:alpha val="90000"/>
            <a:hueOff val="0"/>
            <a:satOff val="0"/>
            <a:lumOff val="0"/>
            <a:alphaOff val="0"/>
          </a:schemeClr>
        </a:solidFill>
        <a:ln w="25400" cap="flat" cmpd="sng" algn="ctr">
          <a:solidFill>
            <a:srgbClr val="7DB862"/>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Comparing SMAP soil moisture data with the SCAN data</a:t>
          </a:r>
          <a:endParaRPr lang="en-US" sz="3000" kern="1200" dirty="0">
            <a:solidFill>
              <a:srgbClr val="595555"/>
            </a:solidFill>
            <a:latin typeface="Garamond" panose="02020404030301010803" pitchFamily="18" charset="0"/>
          </a:endParaRPr>
        </a:p>
        <a:p>
          <a:pPr marL="285750" lvl="1" indent="-285750" algn="l" defTabSz="1333500">
            <a:lnSpc>
              <a:spcPct val="90000"/>
            </a:lnSpc>
            <a:spcBef>
              <a:spcPct val="0"/>
            </a:spcBef>
            <a:spcAft>
              <a:spcPct val="15000"/>
            </a:spcAft>
            <a:buChar char="••"/>
          </a:pPr>
          <a:r>
            <a:rPr lang="en-US" sz="3000" kern="1200" dirty="0" smtClean="0">
              <a:solidFill>
                <a:srgbClr val="595555"/>
              </a:solidFill>
              <a:latin typeface="Garamond" panose="02020404030301010803" pitchFamily="18" charset="0"/>
            </a:rPr>
            <a:t>The expected correlation should be equal to or above 0.7</a:t>
          </a:r>
          <a:endParaRPr lang="en-US" sz="3000" kern="1200" dirty="0">
            <a:solidFill>
              <a:srgbClr val="595555"/>
            </a:solidFill>
            <a:latin typeface="Garamond" panose="02020404030301010803" pitchFamily="18" charset="0"/>
          </a:endParaRPr>
        </a:p>
      </dsp:txBody>
      <dsp:txXfrm rot="-5400000">
        <a:off x="3070387" y="6713243"/>
        <a:ext cx="6895709" cy="192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AA586-54A1-469E-8782-E342A978B685}">
      <dsp:nvSpPr>
        <dsp:cNvPr id="0" name=""/>
        <dsp:cNvSpPr/>
      </dsp:nvSpPr>
      <dsp:spPr>
        <a:xfrm>
          <a:off x="4548492" y="4262481"/>
          <a:ext cx="2787786" cy="180585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b" anchorCtr="1">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Year 2016: </a:t>
          </a:r>
          <a:r>
            <a:rPr lang="en-US" sz="2500" b="1" i="0" kern="1200" dirty="0" smtClean="0">
              <a:latin typeface="Garamond" panose="02020404030301010803" pitchFamily="18" charset="0"/>
            </a:rPr>
            <a:t>0.9177</a:t>
          </a:r>
          <a:endParaRPr lang="en-US" sz="2500" b="1" i="0" kern="1200" dirty="0">
            <a:latin typeface="Garamond" panose="02020404030301010803" pitchFamily="18" charset="0"/>
          </a:endParaRPr>
        </a:p>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Year 2015: </a:t>
          </a:r>
          <a:r>
            <a:rPr lang="en-US" sz="2500" b="1" kern="1200" dirty="0" smtClean="0">
              <a:latin typeface="Garamond" panose="02020404030301010803" pitchFamily="18" charset="0"/>
            </a:rPr>
            <a:t>0.4612</a:t>
          </a:r>
          <a:endParaRPr lang="en-US" sz="2500" b="1" kern="1200" dirty="0">
            <a:latin typeface="Garamond" panose="02020404030301010803" pitchFamily="18" charset="0"/>
          </a:endParaRPr>
        </a:p>
      </dsp:txBody>
      <dsp:txXfrm>
        <a:off x="5424497" y="4753614"/>
        <a:ext cx="1872112" cy="1275051"/>
      </dsp:txXfrm>
    </dsp:sp>
    <dsp:sp modelId="{3951991E-F1AA-4DE4-BAC4-81B0A451545F}">
      <dsp:nvSpPr>
        <dsp:cNvPr id="0" name=""/>
        <dsp:cNvSpPr/>
      </dsp:nvSpPr>
      <dsp:spPr>
        <a:xfrm>
          <a:off x="0" y="4262481"/>
          <a:ext cx="2787786" cy="180585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b" anchorCtr="0">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Year 2016: </a:t>
          </a:r>
          <a:r>
            <a:rPr lang="en-US" sz="2500" b="1" kern="1200" dirty="0" smtClean="0">
              <a:latin typeface="Garamond" panose="02020404030301010803" pitchFamily="18" charset="0"/>
            </a:rPr>
            <a:t>0.1838 </a:t>
          </a:r>
          <a:endParaRPr lang="en-US" sz="2500" b="1" kern="1200" dirty="0">
            <a:latin typeface="Garamond" panose="02020404030301010803" pitchFamily="18" charset="0"/>
          </a:endParaRPr>
        </a:p>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Year 2015: </a:t>
          </a:r>
          <a:r>
            <a:rPr lang="en-US" sz="2500" b="1" kern="1200" dirty="0" smtClean="0">
              <a:latin typeface="Garamond" panose="02020404030301010803" pitchFamily="18" charset="0"/>
            </a:rPr>
            <a:t>0.6526</a:t>
          </a:r>
          <a:endParaRPr lang="en-US" sz="2500" b="1" kern="1200" dirty="0">
            <a:latin typeface="Garamond" panose="02020404030301010803" pitchFamily="18" charset="0"/>
          </a:endParaRPr>
        </a:p>
      </dsp:txBody>
      <dsp:txXfrm>
        <a:off x="39669" y="4753614"/>
        <a:ext cx="1872112" cy="1275051"/>
      </dsp:txXfrm>
    </dsp:sp>
    <dsp:sp modelId="{0E3664C7-3617-4A1B-8B9B-33308E903EE5}">
      <dsp:nvSpPr>
        <dsp:cNvPr id="0" name=""/>
        <dsp:cNvSpPr/>
      </dsp:nvSpPr>
      <dsp:spPr>
        <a:xfrm>
          <a:off x="4548492" y="425043"/>
          <a:ext cx="2787786" cy="180585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Year 2016: </a:t>
          </a:r>
          <a:r>
            <a:rPr lang="en-US" sz="2500" b="1" i="0" kern="1200" dirty="0" smtClean="0">
              <a:latin typeface="Garamond" panose="02020404030301010803" pitchFamily="18" charset="0"/>
            </a:rPr>
            <a:t>0.6817</a:t>
          </a:r>
          <a:endParaRPr lang="en-US" sz="2500" b="1" i="0" kern="1200" dirty="0">
            <a:latin typeface="Garamond" panose="02020404030301010803" pitchFamily="18" charset="0"/>
          </a:endParaRPr>
        </a:p>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Year 2015: </a:t>
          </a:r>
          <a:r>
            <a:rPr lang="en-US" sz="2500" b="1" kern="1200" dirty="0" smtClean="0">
              <a:latin typeface="Garamond" panose="02020404030301010803" pitchFamily="18" charset="0"/>
            </a:rPr>
            <a:t>0.7634</a:t>
          </a:r>
          <a:endParaRPr lang="en-US" sz="2500" b="1" kern="1200" dirty="0">
            <a:latin typeface="Garamond" panose="02020404030301010803" pitchFamily="18" charset="0"/>
          </a:endParaRPr>
        </a:p>
        <a:p>
          <a:pPr marL="171450" lvl="1" indent="-171450" algn="l" defTabSz="711200">
            <a:lnSpc>
              <a:spcPct val="90000"/>
            </a:lnSpc>
            <a:spcBef>
              <a:spcPct val="0"/>
            </a:spcBef>
            <a:spcAft>
              <a:spcPct val="15000"/>
            </a:spcAft>
            <a:buChar char="••"/>
          </a:pPr>
          <a:endParaRPr lang="en-US" sz="1600" kern="1200" dirty="0"/>
        </a:p>
      </dsp:txBody>
      <dsp:txXfrm>
        <a:off x="5424497" y="464712"/>
        <a:ext cx="1872112" cy="1275051"/>
      </dsp:txXfrm>
    </dsp:sp>
    <dsp:sp modelId="{3B97EE16-9BD2-46C3-894B-25F7DDF13CB5}">
      <dsp:nvSpPr>
        <dsp:cNvPr id="0" name=""/>
        <dsp:cNvSpPr/>
      </dsp:nvSpPr>
      <dsp:spPr>
        <a:xfrm>
          <a:off x="0" y="425043"/>
          <a:ext cx="2787786" cy="180585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sym typeface="Garamond"/>
            </a:rPr>
            <a:t>Year 2016: </a:t>
          </a:r>
          <a:r>
            <a:rPr lang="en-US" sz="2500" b="1" kern="1200" dirty="0" smtClean="0">
              <a:latin typeface="Garamond" panose="02020404030301010803" pitchFamily="18" charset="0"/>
              <a:sym typeface="Garamond"/>
            </a:rPr>
            <a:t>0.9124</a:t>
          </a:r>
          <a:endParaRPr lang="en-US" sz="2500" b="1" kern="1200" dirty="0">
            <a:latin typeface="Garamond" panose="02020404030301010803" pitchFamily="18" charset="0"/>
          </a:endParaRPr>
        </a:p>
        <a:p>
          <a:pPr marL="228600" lvl="1" indent="-228600" algn="l" defTabSz="1111250" rtl="0">
            <a:lnSpc>
              <a:spcPct val="90000"/>
            </a:lnSpc>
            <a:spcBef>
              <a:spcPct val="0"/>
            </a:spcBef>
            <a:spcAft>
              <a:spcPct val="15000"/>
            </a:spcAft>
            <a:buChar char="••"/>
          </a:pPr>
          <a:r>
            <a:rPr lang="en-US" sz="2500" kern="1200" dirty="0" smtClean="0">
              <a:latin typeface="Garamond" panose="02020404030301010803" pitchFamily="18" charset="0"/>
              <a:sym typeface="Garamond"/>
            </a:rPr>
            <a:t>Year 2015: </a:t>
          </a:r>
          <a:r>
            <a:rPr lang="en-US" sz="2500" b="1" kern="1200" dirty="0" smtClean="0">
              <a:latin typeface="Garamond" panose="02020404030301010803" pitchFamily="18" charset="0"/>
              <a:sym typeface="Garamond"/>
            </a:rPr>
            <a:t>0.6802</a:t>
          </a:r>
        </a:p>
      </dsp:txBody>
      <dsp:txXfrm>
        <a:off x="39669" y="464712"/>
        <a:ext cx="1872112" cy="1275051"/>
      </dsp:txXfrm>
    </dsp:sp>
    <dsp:sp modelId="{26B7DEF2-A46D-4ADA-8557-CF0BC31315EB}">
      <dsp:nvSpPr>
        <dsp:cNvPr id="0" name=""/>
        <dsp:cNvSpPr/>
      </dsp:nvSpPr>
      <dsp:spPr>
        <a:xfrm>
          <a:off x="1168161" y="746711"/>
          <a:ext cx="2443545" cy="2443545"/>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Station ID2013 (GA)</a:t>
          </a:r>
          <a:endParaRPr lang="en-US" sz="3100" kern="1200" dirty="0"/>
        </a:p>
      </dsp:txBody>
      <dsp:txXfrm>
        <a:off x="1883859" y="1462409"/>
        <a:ext cx="1727847" cy="1727847"/>
      </dsp:txXfrm>
    </dsp:sp>
    <dsp:sp modelId="{9F4F5AD9-6473-4043-8FD7-94E0C373329B}">
      <dsp:nvSpPr>
        <dsp:cNvPr id="0" name=""/>
        <dsp:cNvSpPr/>
      </dsp:nvSpPr>
      <dsp:spPr>
        <a:xfrm rot="5400000">
          <a:off x="3724572" y="746711"/>
          <a:ext cx="2443545" cy="2443545"/>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Station ID2024 (MS)</a:t>
          </a:r>
          <a:endParaRPr lang="en-US" sz="3100" kern="1200" dirty="0"/>
        </a:p>
      </dsp:txBody>
      <dsp:txXfrm rot="-5400000">
        <a:off x="3724572" y="1462409"/>
        <a:ext cx="1727847" cy="1727847"/>
      </dsp:txXfrm>
    </dsp:sp>
    <dsp:sp modelId="{D8DA85A5-0A76-41DC-9470-809DE4EF02F1}">
      <dsp:nvSpPr>
        <dsp:cNvPr id="0" name=""/>
        <dsp:cNvSpPr/>
      </dsp:nvSpPr>
      <dsp:spPr>
        <a:xfrm rot="10800000">
          <a:off x="3724572" y="3303122"/>
          <a:ext cx="2443545" cy="2443545"/>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Station ID2053 (AL)</a:t>
          </a:r>
          <a:endParaRPr lang="en-US" sz="3100" kern="1200" dirty="0"/>
        </a:p>
      </dsp:txBody>
      <dsp:txXfrm rot="10800000">
        <a:off x="3724572" y="3303122"/>
        <a:ext cx="1727847" cy="1727847"/>
      </dsp:txXfrm>
    </dsp:sp>
    <dsp:sp modelId="{B1A3E8D3-6B3E-46D5-BC5F-57B5B5392019}">
      <dsp:nvSpPr>
        <dsp:cNvPr id="0" name=""/>
        <dsp:cNvSpPr/>
      </dsp:nvSpPr>
      <dsp:spPr>
        <a:xfrm rot="16200000">
          <a:off x="1168161" y="3303122"/>
          <a:ext cx="2443545" cy="2443545"/>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Station ID2006 (TX)</a:t>
          </a:r>
          <a:endParaRPr lang="en-US" sz="3100" kern="1200" dirty="0"/>
        </a:p>
      </dsp:txBody>
      <dsp:txXfrm rot="5400000">
        <a:off x="1883859" y="3303122"/>
        <a:ext cx="1727847" cy="1727847"/>
      </dsp:txXfrm>
    </dsp:sp>
    <dsp:sp modelId="{DFBD8C7B-19E6-47DE-8858-63EA7AC4EF44}">
      <dsp:nvSpPr>
        <dsp:cNvPr id="0" name=""/>
        <dsp:cNvSpPr/>
      </dsp:nvSpPr>
      <dsp:spPr>
        <a:xfrm>
          <a:off x="3246303" y="2738793"/>
          <a:ext cx="843672" cy="73362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3BEC4-0CF1-4BB0-ADC8-F215DE252E4D}">
      <dsp:nvSpPr>
        <dsp:cNvPr id="0" name=""/>
        <dsp:cNvSpPr/>
      </dsp:nvSpPr>
      <dsp:spPr>
        <a:xfrm rot="10800000">
          <a:off x="3246303" y="3020957"/>
          <a:ext cx="843672" cy="733627"/>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115959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0" name="Shape 6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40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griculture">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DB862"/>
              </a:buClr>
              <a:buFont typeface="Arial"/>
              <a:buNone/>
              <a:defRPr sz="6000" b="1" i="0" u="none" strike="noStrike" cap="none">
                <a:solidFill>
                  <a:srgbClr val="7DB862"/>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body" idx="2"/>
          </p:nvPr>
        </p:nvSpPr>
        <p:spPr>
          <a:xfrm rot="-5400000">
            <a:off x="14927847" y="21990384"/>
            <a:ext cx="21373432"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EB761"/>
              </a:buClr>
              <a:buFont typeface="Arial"/>
              <a:buNone/>
              <a:defRPr sz="16000" b="0" i="0" u="none" strike="noStrike" cap="none">
                <a:solidFill>
                  <a:srgbClr val="7EB76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1" name="Shape 1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12" name="Shape 12"/>
          <p:cNvPicPr preferRelativeResize="0"/>
          <p:nvPr/>
        </p:nvPicPr>
        <p:blipFill rotWithShape="1">
          <a:blip r:embed="rId3">
            <a:alphaModFix/>
          </a:blip>
          <a:srcRect/>
          <a:stretch/>
        </p:blipFill>
        <p:spPr>
          <a:xfrm>
            <a:off x="0" y="34228728"/>
            <a:ext cx="27432000" cy="1878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eather">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94A3D3"/>
              </a:buClr>
              <a:buFont typeface="Arial"/>
              <a:buNone/>
              <a:defRPr sz="6000" b="1" i="0" u="none" strike="noStrike" cap="none">
                <a:solidFill>
                  <a:srgbClr val="94A3D3"/>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5" name="Shape 5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94A3D4"/>
              </a:buClr>
              <a:buFont typeface="Arial"/>
              <a:buNone/>
              <a:defRPr sz="16000" b="0" i="0" u="none" strike="noStrike" cap="none">
                <a:solidFill>
                  <a:srgbClr val="94A3D4"/>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6" name="Shape 5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57" name="Shape 5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lima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9A149"/>
              </a:buClr>
              <a:buFont typeface="Arial"/>
              <a:buNone/>
              <a:defRPr sz="6000" b="1" i="0" u="none" strike="noStrike" cap="none">
                <a:solidFill>
                  <a:srgbClr val="E9A149"/>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body" idx="2"/>
          </p:nvPr>
        </p:nvSpPr>
        <p:spPr>
          <a:xfrm rot="-5400000">
            <a:off x="15120352" y="22182889"/>
            <a:ext cx="20988421"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A149"/>
              </a:buClr>
              <a:buFont typeface="Arial"/>
              <a:buNone/>
              <a:defRPr sz="16000" b="0" i="0" u="none" strike="noStrike" cap="none">
                <a:solidFill>
                  <a:srgbClr val="E9A149"/>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6" name="Shape 1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17" name="Shape 1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ross Cutting">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A7845"/>
              </a:buClr>
              <a:buFont typeface="Arial"/>
              <a:buNone/>
              <a:defRPr sz="6000" b="1" i="0" u="none" strike="noStrike" cap="none">
                <a:solidFill>
                  <a:srgbClr val="EA7845"/>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body" idx="2"/>
          </p:nvPr>
        </p:nvSpPr>
        <p:spPr>
          <a:xfrm rot="-5400000">
            <a:off x="14903784"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7845"/>
              </a:buClr>
              <a:buFont typeface="Arial"/>
              <a:buNone/>
              <a:defRPr sz="16000" b="0" i="0" u="none" strike="noStrike" cap="none">
                <a:solidFill>
                  <a:srgbClr val="E97845"/>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1" name="Shape 2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22" name="Shape 2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sasters">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86991"/>
              </a:buClr>
              <a:buFont typeface="Arial"/>
              <a:buNone/>
              <a:defRPr sz="6000" b="1" i="0" u="none" strike="noStrike" cap="none">
                <a:solidFill>
                  <a:srgbClr val="58699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5" name="Shape 2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7688F"/>
              </a:buClr>
              <a:buFont typeface="Arial"/>
              <a:buNone/>
              <a:defRPr sz="16000" b="0" i="0" u="none" strike="noStrike" cap="none">
                <a:solidFill>
                  <a:srgbClr val="57688F"/>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6" name="Shape 2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7" name="Shape 2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coForecasting">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18754"/>
              </a:buClr>
              <a:buFont typeface="Arial"/>
              <a:buNone/>
              <a:defRPr sz="6000" b="1" i="0" u="none" strike="noStrike" cap="none">
                <a:solidFill>
                  <a:srgbClr val="218754"/>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0" name="Shape 30"/>
          <p:cNvSpPr txBox="1">
            <a:spLocks noGrp="1"/>
          </p:cNvSpPr>
          <p:nvPr>
            <p:ph type="body" idx="2"/>
          </p:nvPr>
        </p:nvSpPr>
        <p:spPr>
          <a:xfrm rot="-5400000">
            <a:off x="15144415" y="22206952"/>
            <a:ext cx="20940296"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2E8652"/>
              </a:buClr>
              <a:buFont typeface="Arial"/>
              <a:buNone/>
              <a:defRPr sz="16000" b="0" i="0" u="none" strike="noStrike" cap="none">
                <a:solidFill>
                  <a:srgbClr val="2E8652"/>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1" name="Shape 3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32" name="Shape 3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ergy">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2B37B"/>
              </a:buClr>
              <a:buFont typeface="Arial"/>
              <a:buNone/>
              <a:defRPr sz="6000" b="1" i="0" u="none" strike="noStrike" cap="none">
                <a:solidFill>
                  <a:srgbClr val="52B37B"/>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5" name="Shape 35"/>
          <p:cNvSpPr txBox="1">
            <a:spLocks noGrp="1"/>
          </p:cNvSpPr>
          <p:nvPr>
            <p:ph type="body" idx="2"/>
          </p:nvPr>
        </p:nvSpPr>
        <p:spPr>
          <a:xfrm rot="-5400000">
            <a:off x="15072224" y="22134763"/>
            <a:ext cx="21084674"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6B27B"/>
              </a:buClr>
              <a:buFont typeface="Arial"/>
              <a:buNone/>
              <a:defRPr sz="16000" b="0" i="0" u="none" strike="noStrike" cap="none">
                <a:solidFill>
                  <a:srgbClr val="56B27B"/>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6" name="Shape 3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37" name="Shape 37"/>
          <p:cNvPicPr preferRelativeResize="0"/>
          <p:nvPr/>
        </p:nvPicPr>
        <p:blipFill rotWithShape="1">
          <a:blip r:embed="rId3">
            <a:alphaModFix/>
          </a:blip>
          <a:srcRect/>
          <a:stretch/>
        </p:blipFill>
        <p:spPr>
          <a:xfrm>
            <a:off x="0" y="3771901"/>
            <a:ext cx="27432000" cy="3352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C15442"/>
              </a:buClr>
              <a:buFont typeface="Arial"/>
              <a:buNone/>
              <a:defRPr sz="6000" b="1" i="0" u="none" strike="noStrike" cap="none">
                <a:solidFill>
                  <a:srgbClr val="C15442"/>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BE5341"/>
              </a:buClr>
              <a:buFont typeface="Arial"/>
              <a:buNone/>
              <a:defRPr sz="16000" b="0" i="0" u="none" strike="noStrike" cap="none">
                <a:solidFill>
                  <a:srgbClr val="BE534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1" name="Shape 41"/>
          <p:cNvPicPr preferRelativeResize="0"/>
          <p:nvPr/>
        </p:nvPicPr>
        <p:blipFill rotWithShape="1">
          <a:blip r:embed="rId2">
            <a:alphaModFix/>
          </a:blip>
          <a:srcRect/>
          <a:stretch/>
        </p:blipFill>
        <p:spPr>
          <a:xfrm rot="10800000">
            <a:off x="0" y="3771899"/>
            <a:ext cx="27432000" cy="335280"/>
          </a:xfrm>
          <a:prstGeom prst="rect">
            <a:avLst/>
          </a:prstGeom>
          <a:noFill/>
          <a:ln>
            <a:noFill/>
          </a:ln>
        </p:spPr>
      </p:pic>
      <p:pic>
        <p:nvPicPr>
          <p:cNvPr id="42" name="Shape 4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ceans">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F8AB4"/>
              </a:buClr>
              <a:buFont typeface="Arial"/>
              <a:buNone/>
              <a:defRPr sz="6000" b="1" i="0" u="none" strike="noStrike" cap="none">
                <a:solidFill>
                  <a:srgbClr val="2F8AB4"/>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5" name="Shape 4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3289B4"/>
              </a:buClr>
              <a:buFont typeface="Arial"/>
              <a:buNone/>
              <a:defRPr sz="16000" b="0" i="0" u="none" strike="noStrike" cap="none">
                <a:solidFill>
                  <a:srgbClr val="3289B4"/>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6" name="Shape 46"/>
          <p:cNvPicPr preferRelativeResize="0"/>
          <p:nvPr/>
        </p:nvPicPr>
        <p:blipFill rotWithShape="1">
          <a:blip r:embed="rId2">
            <a:alphaModFix/>
          </a:blip>
          <a:srcRect/>
          <a:stretch/>
        </p:blipFill>
        <p:spPr>
          <a:xfrm>
            <a:off x="0" y="34213800"/>
            <a:ext cx="27432000" cy="1880614"/>
          </a:xfrm>
          <a:prstGeom prst="rect">
            <a:avLst/>
          </a:prstGeom>
          <a:noFill/>
          <a:ln>
            <a:noFill/>
          </a:ln>
        </p:spPr>
      </p:pic>
      <p:pic>
        <p:nvPicPr>
          <p:cNvPr id="47" name="Shape 47"/>
          <p:cNvPicPr preferRelativeResize="0"/>
          <p:nvPr/>
        </p:nvPicPr>
        <p:blipFill rotWithShape="1">
          <a:blip r:embed="rId3">
            <a:alphaModFix/>
          </a:blip>
          <a:srcRect/>
          <a:stretch/>
        </p:blipFill>
        <p:spPr>
          <a:xfrm rot="10800000">
            <a:off x="0" y="3771900"/>
            <a:ext cx="27432000" cy="3352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ater Resources">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3A9DB"/>
              </a:buClr>
              <a:buFont typeface="Arial"/>
              <a:buNone/>
              <a:defRPr sz="6000" b="1" i="0" u="none" strike="noStrike" cap="none">
                <a:solidFill>
                  <a:srgbClr val="73A9DB"/>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5AADB"/>
              </a:buClr>
              <a:buFont typeface="Arial"/>
              <a:buNone/>
              <a:defRPr sz="16000" b="0" i="0" u="none" strike="noStrike" cap="none">
                <a:solidFill>
                  <a:srgbClr val="75AADB"/>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1" name="Shape 5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52" name="Shape 5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7" name="Shape 7"/>
          <p:cNvPicPr preferRelativeResize="0"/>
          <p:nvPr/>
        </p:nvPicPr>
        <p:blipFill rotWithShape="1">
          <a:blip r:embed="rId12">
            <a:alphaModFix/>
          </a:blip>
          <a:srcRect/>
          <a:stretch/>
        </p:blipFill>
        <p:spPr>
          <a:xfrm>
            <a:off x="923028" y="698499"/>
            <a:ext cx="2482776" cy="2512396"/>
          </a:xfrm>
          <a:prstGeom prst="rect">
            <a:avLst/>
          </a:prstGeom>
          <a:noFill/>
          <a:ln>
            <a:noFill/>
          </a:ln>
        </p:spPr>
      </p:pic>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046381" y="762000"/>
            <a:ext cx="2852219" cy="23622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diagramColors" Target="../diagrams/colors1.xml"/><Relationship Id="rId18" Type="http://schemas.openxmlformats.org/officeDocument/2006/relationships/diagramData" Target="../diagrams/data2.xml"/><Relationship Id="rId3" Type="http://schemas.openxmlformats.org/officeDocument/2006/relationships/image" Target="../media/image23.png"/><Relationship Id="rId21" Type="http://schemas.openxmlformats.org/officeDocument/2006/relationships/diagramColors" Target="../diagrams/colors2.xml"/><Relationship Id="rId7" Type="http://schemas.openxmlformats.org/officeDocument/2006/relationships/image" Target="../media/image27.png"/><Relationship Id="rId12" Type="http://schemas.openxmlformats.org/officeDocument/2006/relationships/diagramQuickStyle" Target="../diagrams/quickStyle1.xml"/><Relationship Id="rId17" Type="http://schemas.openxmlformats.org/officeDocument/2006/relationships/image" Target="../media/image32.png"/><Relationship Id="rId25"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1.png"/><Relationship Id="rId20" Type="http://schemas.openxmlformats.org/officeDocument/2006/relationships/diagramQuickStyle" Target="../diagrams/quickStyl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diagramLayout" Target="../diagrams/layout1.xml"/><Relationship Id="rId24" Type="http://schemas.openxmlformats.org/officeDocument/2006/relationships/image" Target="../media/image34.png"/><Relationship Id="rId5" Type="http://schemas.openxmlformats.org/officeDocument/2006/relationships/image" Target="../media/image25.emf"/><Relationship Id="rId15" Type="http://schemas.openxmlformats.org/officeDocument/2006/relationships/image" Target="../media/image30.png"/><Relationship Id="rId23" Type="http://schemas.openxmlformats.org/officeDocument/2006/relationships/image" Target="../media/image33.png"/><Relationship Id="rId10" Type="http://schemas.openxmlformats.org/officeDocument/2006/relationships/diagramData" Target="../diagrams/data1.xml"/><Relationship Id="rId19" Type="http://schemas.openxmlformats.org/officeDocument/2006/relationships/diagramLayout" Target="../diagrams/layout2.xml"/><Relationship Id="rId4" Type="http://schemas.openxmlformats.org/officeDocument/2006/relationships/image" Target="../media/image24.jpg"/><Relationship Id="rId9" Type="http://schemas.openxmlformats.org/officeDocument/2006/relationships/image" Target="../media/image29.png"/><Relationship Id="rId14" Type="http://schemas.microsoft.com/office/2007/relationships/diagramDrawing" Target="../diagrams/drawing1.xml"/><Relationship Id="rId22"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51" name="Text Placeholder 16"/>
          <p:cNvSpPr txBox="1">
            <a:spLocks/>
          </p:cNvSpPr>
          <p:nvPr/>
        </p:nvSpPr>
        <p:spPr>
          <a:xfrm>
            <a:off x="990599" y="22319159"/>
            <a:ext cx="6440073" cy="7926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buClr>
                <a:srgbClr val="7EB761"/>
              </a:buClr>
              <a:buNone/>
            </a:pPr>
            <a:r>
              <a:rPr lang="en-US" b="1" dirty="0" smtClean="0">
                <a:solidFill>
                  <a:srgbClr val="7DB862"/>
                </a:solidFill>
                <a:latin typeface="Garamond"/>
                <a:ea typeface="Garamond"/>
                <a:cs typeface="Garamond"/>
                <a:sym typeface="Garamond"/>
              </a:rPr>
              <a:t>SMAP Validation </a:t>
            </a:r>
            <a:r>
              <a:rPr lang="en-US" dirty="0" smtClean="0">
                <a:solidFill>
                  <a:srgbClr val="585454"/>
                </a:solidFill>
                <a:latin typeface="Garamond"/>
                <a:ea typeface="Garamond"/>
                <a:cs typeface="Garamond"/>
                <a:sym typeface="Garamond"/>
              </a:rPr>
              <a:t>results based on four SCAN stations</a:t>
            </a:r>
          </a:p>
          <a:p>
            <a:pPr marL="0" indent="0">
              <a:lnSpc>
                <a:spcPct val="100000"/>
              </a:lnSpc>
              <a:buClr>
                <a:srgbClr val="7EB761"/>
              </a:buClr>
              <a:buNone/>
            </a:pPr>
            <a:endParaRPr lang="en-US" dirty="0">
              <a:solidFill>
                <a:srgbClr val="585454"/>
              </a:solidFill>
              <a:latin typeface="Garamond"/>
              <a:ea typeface="Garamond"/>
              <a:cs typeface="Garamond"/>
              <a:sym typeface="Garamond"/>
            </a:endParaRPr>
          </a:p>
          <a:p>
            <a:pPr marL="347663" indent="-347663">
              <a:buClr>
                <a:srgbClr val="7EB761"/>
              </a:buClr>
            </a:pPr>
            <a:endParaRPr lang="en-US" dirty="0" smtClean="0">
              <a:solidFill>
                <a:srgbClr val="767171"/>
              </a:solidFill>
              <a:latin typeface="Garamond"/>
            </a:endParaRPr>
          </a:p>
        </p:txBody>
      </p:sp>
      <p:grpSp>
        <p:nvGrpSpPr>
          <p:cNvPr id="1037" name="Group 1036"/>
          <p:cNvGrpSpPr/>
          <p:nvPr/>
        </p:nvGrpSpPr>
        <p:grpSpPr>
          <a:xfrm>
            <a:off x="12049362" y="8817014"/>
            <a:ext cx="12554940" cy="5988599"/>
            <a:chOff x="12467559" y="10451404"/>
            <a:chExt cx="12554940" cy="5988599"/>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7559" y="10740814"/>
              <a:ext cx="7131957" cy="3575538"/>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17116100" y="10451404"/>
              <a:ext cx="7906399" cy="5988599"/>
              <a:chOff x="15442266" y="9308384"/>
              <a:chExt cx="7906399" cy="5988599"/>
            </a:xfrm>
          </p:grpSpPr>
          <p:pic>
            <p:nvPicPr>
              <p:cNvPr id="136" name="Picture 1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2266" y="9308384"/>
                <a:ext cx="7906399" cy="5988599"/>
              </a:xfrm>
              <a:prstGeom prst="ellipse">
                <a:avLst/>
              </a:prstGeom>
              <a:ln>
                <a:noFill/>
              </a:ln>
              <a:effectLst>
                <a:softEdge rad="112500"/>
              </a:effectLst>
            </p:spPr>
          </p:pic>
          <p:grpSp>
            <p:nvGrpSpPr>
              <p:cNvPr id="19" name="Group 18"/>
              <p:cNvGrpSpPr/>
              <p:nvPr/>
            </p:nvGrpSpPr>
            <p:grpSpPr>
              <a:xfrm>
                <a:off x="16490558" y="10267152"/>
                <a:ext cx="5177734" cy="4619948"/>
                <a:chOff x="16490558" y="10267152"/>
                <a:chExt cx="5177734" cy="4619948"/>
              </a:xfrm>
            </p:grpSpPr>
            <p:pic>
              <p:nvPicPr>
                <p:cNvPr id="138" name="Picture 137"/>
                <p:cNvPicPr>
                  <a:picLocks noChangeAspect="1"/>
                </p:cNvPicPr>
                <p:nvPr/>
              </p:nvPicPr>
              <p:blipFill>
                <a:blip r:embed="rId5"/>
                <a:stretch>
                  <a:fillRect/>
                </a:stretch>
              </p:blipFill>
              <p:spPr>
                <a:xfrm>
                  <a:off x="16490558" y="13909692"/>
                  <a:ext cx="447569" cy="977408"/>
                </a:xfrm>
                <a:prstGeom prst="rect">
                  <a:avLst/>
                </a:prstGeom>
              </p:spPr>
            </p:pic>
            <p:sp>
              <p:nvSpPr>
                <p:cNvPr id="139" name="TextBox 138"/>
                <p:cNvSpPr txBox="1"/>
                <p:nvPr/>
              </p:nvSpPr>
              <p:spPr>
                <a:xfrm>
                  <a:off x="16610969" y="11307078"/>
                  <a:ext cx="782821"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AK</a:t>
                  </a:r>
                  <a:endParaRPr lang="en-US" sz="2700" kern="1200" dirty="0">
                    <a:solidFill>
                      <a:prstClr val="black"/>
                    </a:solidFill>
                    <a:latin typeface="Century Gothic" panose="020F0302020204030204"/>
                    <a:ea typeface="+mn-ea"/>
                    <a:cs typeface="+mn-cs"/>
                  </a:endParaRPr>
                </a:p>
              </p:txBody>
            </p:sp>
            <p:sp>
              <p:nvSpPr>
                <p:cNvPr id="140" name="TextBox 139"/>
                <p:cNvSpPr txBox="1"/>
                <p:nvPr/>
              </p:nvSpPr>
              <p:spPr>
                <a:xfrm>
                  <a:off x="20106701" y="13679199"/>
                  <a:ext cx="515509"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FL</a:t>
                  </a:r>
                  <a:endParaRPr lang="en-US" sz="2700" kern="1200" dirty="0">
                    <a:solidFill>
                      <a:prstClr val="black"/>
                    </a:solidFill>
                    <a:latin typeface="Century Gothic" panose="020F0302020204030204"/>
                    <a:ea typeface="+mn-ea"/>
                    <a:cs typeface="+mn-cs"/>
                  </a:endParaRPr>
                </a:p>
              </p:txBody>
            </p:sp>
            <p:sp>
              <p:nvSpPr>
                <p:cNvPr id="141" name="TextBox 140"/>
                <p:cNvSpPr txBox="1"/>
                <p:nvPr/>
              </p:nvSpPr>
              <p:spPr>
                <a:xfrm>
                  <a:off x="16723053" y="12786086"/>
                  <a:ext cx="670737"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LA</a:t>
                  </a:r>
                  <a:endParaRPr lang="en-US" sz="2700" kern="1200" dirty="0">
                    <a:solidFill>
                      <a:prstClr val="black"/>
                    </a:solidFill>
                    <a:latin typeface="Century Gothic" panose="020F0302020204030204"/>
                    <a:ea typeface="+mn-ea"/>
                    <a:cs typeface="+mn-cs"/>
                  </a:endParaRPr>
                </a:p>
              </p:txBody>
            </p:sp>
            <p:sp>
              <p:nvSpPr>
                <p:cNvPr id="142" name="TextBox 141"/>
                <p:cNvSpPr txBox="1"/>
                <p:nvPr/>
              </p:nvSpPr>
              <p:spPr>
                <a:xfrm>
                  <a:off x="17528906" y="12111574"/>
                  <a:ext cx="864808"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MS</a:t>
                  </a:r>
                  <a:endParaRPr lang="en-US" sz="2700" kern="1200" dirty="0">
                    <a:solidFill>
                      <a:prstClr val="black"/>
                    </a:solidFill>
                    <a:latin typeface="Century Gothic" panose="020F0302020204030204"/>
                    <a:ea typeface="+mn-ea"/>
                    <a:cs typeface="+mn-cs"/>
                  </a:endParaRPr>
                </a:p>
              </p:txBody>
            </p:sp>
            <p:sp>
              <p:nvSpPr>
                <p:cNvPr id="143" name="TextBox 142"/>
                <p:cNvSpPr txBox="1"/>
                <p:nvPr/>
              </p:nvSpPr>
              <p:spPr>
                <a:xfrm>
                  <a:off x="18403488" y="12095049"/>
                  <a:ext cx="807003"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AL</a:t>
                  </a:r>
                  <a:endParaRPr lang="en-US" sz="2700" kern="1200" dirty="0">
                    <a:solidFill>
                      <a:prstClr val="black"/>
                    </a:solidFill>
                    <a:latin typeface="Century Gothic" panose="020F0302020204030204"/>
                    <a:ea typeface="+mn-ea"/>
                    <a:cs typeface="+mn-cs"/>
                  </a:endParaRPr>
                </a:p>
              </p:txBody>
            </p:sp>
            <p:sp>
              <p:nvSpPr>
                <p:cNvPr id="144" name="TextBox 143"/>
                <p:cNvSpPr txBox="1"/>
                <p:nvPr/>
              </p:nvSpPr>
              <p:spPr>
                <a:xfrm>
                  <a:off x="19448942" y="12111574"/>
                  <a:ext cx="797623"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GA</a:t>
                  </a:r>
                  <a:endParaRPr lang="en-US" sz="2700" kern="1200" dirty="0">
                    <a:solidFill>
                      <a:prstClr val="black"/>
                    </a:solidFill>
                    <a:latin typeface="Century Gothic" panose="020F0302020204030204"/>
                    <a:ea typeface="+mn-ea"/>
                    <a:cs typeface="+mn-cs"/>
                  </a:endParaRPr>
                </a:p>
              </p:txBody>
            </p:sp>
            <p:sp>
              <p:nvSpPr>
                <p:cNvPr id="145" name="TextBox 144"/>
                <p:cNvSpPr txBox="1"/>
                <p:nvPr/>
              </p:nvSpPr>
              <p:spPr>
                <a:xfrm>
                  <a:off x="20281761" y="11684137"/>
                  <a:ext cx="960265"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SC</a:t>
                  </a:r>
                  <a:endParaRPr lang="en-US" sz="2700" kern="1200" dirty="0">
                    <a:solidFill>
                      <a:prstClr val="black"/>
                    </a:solidFill>
                    <a:latin typeface="Century Gothic" panose="020B0502020202020204" pitchFamily="34" charset="0"/>
                    <a:ea typeface="+mn-ea"/>
                    <a:cs typeface="+mn-cs"/>
                  </a:endParaRPr>
                </a:p>
              </p:txBody>
            </p:sp>
            <p:sp>
              <p:nvSpPr>
                <p:cNvPr id="146" name="TextBox 145"/>
                <p:cNvSpPr txBox="1"/>
                <p:nvPr/>
              </p:nvSpPr>
              <p:spPr>
                <a:xfrm>
                  <a:off x="20597516" y="10975644"/>
                  <a:ext cx="853358" cy="507831"/>
                </a:xfrm>
                <a:prstGeom prst="rect">
                  <a:avLst/>
                </a:prstGeom>
                <a:noFill/>
              </p:spPr>
              <p:txBody>
                <a:bodyPr wrap="square" rtlCol="0">
                  <a:spAutoFit/>
                </a:bodyPr>
                <a:lstStyle/>
                <a:p>
                  <a:r>
                    <a:rPr lang="en-US" sz="2700" kern="1200" dirty="0" smtClean="0">
                      <a:solidFill>
                        <a:prstClr val="black"/>
                      </a:solidFill>
                      <a:latin typeface="Century Gothic" panose="020B0502020202020204" pitchFamily="34" charset="0"/>
                      <a:ea typeface="+mn-ea"/>
                      <a:cs typeface="+mn-cs"/>
                    </a:rPr>
                    <a:t>NC</a:t>
                  </a:r>
                  <a:endParaRPr lang="en-US" sz="2700" kern="1200" dirty="0">
                    <a:solidFill>
                      <a:prstClr val="black"/>
                    </a:solidFill>
                    <a:latin typeface="Century Gothic" panose="020B0502020202020204" pitchFamily="34" charset="0"/>
                    <a:ea typeface="+mn-ea"/>
                    <a:cs typeface="+mn-cs"/>
                  </a:endParaRPr>
                </a:p>
              </p:txBody>
            </p:sp>
            <p:sp>
              <p:nvSpPr>
                <p:cNvPr id="147" name="TextBox 146"/>
                <p:cNvSpPr txBox="1"/>
                <p:nvPr/>
              </p:nvSpPr>
              <p:spPr>
                <a:xfrm>
                  <a:off x="20871862" y="10267152"/>
                  <a:ext cx="796430" cy="507831"/>
                </a:xfrm>
                <a:prstGeom prst="rect">
                  <a:avLst/>
                </a:prstGeom>
                <a:noFill/>
              </p:spPr>
              <p:txBody>
                <a:bodyPr wrap="square" rtlCol="0">
                  <a:spAutoFit/>
                </a:bodyPr>
                <a:lstStyle/>
                <a:p>
                  <a:r>
                    <a:rPr lang="en-US" sz="2700" kern="1200" dirty="0" smtClean="0">
                      <a:solidFill>
                        <a:prstClr val="black"/>
                      </a:solidFill>
                      <a:latin typeface="Century Gothic" panose="020B0502020202020204" pitchFamily="34" charset="0"/>
                      <a:ea typeface="+mn-ea"/>
                      <a:cs typeface="+mn-cs"/>
                    </a:rPr>
                    <a:t>VA</a:t>
                  </a:r>
                  <a:endParaRPr lang="en-US" sz="2700" kern="1200" dirty="0">
                    <a:solidFill>
                      <a:prstClr val="black"/>
                    </a:solidFill>
                    <a:latin typeface="Century Gothic" panose="020B0502020202020204" pitchFamily="34" charset="0"/>
                    <a:ea typeface="+mn-ea"/>
                    <a:cs typeface="+mn-cs"/>
                  </a:endParaRPr>
                </a:p>
              </p:txBody>
            </p:sp>
            <p:sp>
              <p:nvSpPr>
                <p:cNvPr id="148" name="TextBox 147"/>
                <p:cNvSpPr txBox="1"/>
                <p:nvPr/>
              </p:nvSpPr>
              <p:spPr>
                <a:xfrm>
                  <a:off x="18434198" y="10947487"/>
                  <a:ext cx="830728" cy="507831"/>
                </a:xfrm>
                <a:prstGeom prst="rect">
                  <a:avLst/>
                </a:prstGeom>
                <a:noFill/>
              </p:spPr>
              <p:txBody>
                <a:bodyPr wrap="square" rtlCol="0">
                  <a:spAutoFit/>
                </a:bodyPr>
                <a:lstStyle/>
                <a:p>
                  <a:r>
                    <a:rPr lang="en-US" sz="2700" kern="1200" dirty="0" smtClean="0">
                      <a:solidFill>
                        <a:prstClr val="black"/>
                      </a:solidFill>
                      <a:latin typeface="Century Gothic" panose="020F0302020204030204"/>
                      <a:ea typeface="+mn-ea"/>
                      <a:cs typeface="+mn-cs"/>
                    </a:rPr>
                    <a:t>TN</a:t>
                  </a:r>
                  <a:endParaRPr lang="en-US" sz="2700" kern="1200" dirty="0">
                    <a:solidFill>
                      <a:prstClr val="black"/>
                    </a:solidFill>
                    <a:latin typeface="Century Gothic" panose="020F0302020204030204"/>
                    <a:ea typeface="+mn-ea"/>
                    <a:cs typeface="+mn-cs"/>
                  </a:endParaRPr>
                </a:p>
              </p:txBody>
            </p:sp>
            <p:sp>
              <p:nvSpPr>
                <p:cNvPr id="149" name="TextBox 148"/>
                <p:cNvSpPr txBox="1"/>
                <p:nvPr/>
              </p:nvSpPr>
              <p:spPr>
                <a:xfrm>
                  <a:off x="19084579" y="10287713"/>
                  <a:ext cx="671884" cy="507831"/>
                </a:xfrm>
                <a:prstGeom prst="rect">
                  <a:avLst/>
                </a:prstGeom>
                <a:noFill/>
              </p:spPr>
              <p:txBody>
                <a:bodyPr wrap="square" rtlCol="0">
                  <a:spAutoFit/>
                </a:bodyPr>
                <a:lstStyle/>
                <a:p>
                  <a:r>
                    <a:rPr lang="en-US" sz="2700" kern="1200" dirty="0" smtClean="0">
                      <a:solidFill>
                        <a:prstClr val="black"/>
                      </a:solidFill>
                      <a:latin typeface="Century Gothic" panose="020B0502020202020204" pitchFamily="34" charset="0"/>
                      <a:ea typeface="+mn-ea"/>
                      <a:cs typeface="+mn-cs"/>
                    </a:rPr>
                    <a:t>KY</a:t>
                  </a:r>
                  <a:endParaRPr lang="en-US" sz="2700" kern="1200" dirty="0">
                    <a:solidFill>
                      <a:prstClr val="black"/>
                    </a:solidFill>
                    <a:latin typeface="Century Gothic" panose="020B0502020202020204" pitchFamily="34" charset="0"/>
                    <a:ea typeface="+mn-ea"/>
                    <a:cs typeface="+mn-cs"/>
                  </a:endParaRPr>
                </a:p>
              </p:txBody>
            </p:sp>
          </p:grpSp>
        </p:grpSp>
      </p:grpSp>
      <p:sp>
        <p:nvSpPr>
          <p:cNvPr id="63" name="Shape 63"/>
          <p:cNvSpPr txBox="1"/>
          <p:nvPr/>
        </p:nvSpPr>
        <p:spPr>
          <a:xfrm>
            <a:off x="536043" y="33340496"/>
            <a:ext cx="2872200" cy="124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dirty="0" err="1">
                <a:solidFill>
                  <a:srgbClr val="585454"/>
                </a:solidFill>
                <a:latin typeface="Garamond"/>
                <a:ea typeface="Garamond"/>
                <a:cs typeface="Garamond"/>
                <a:sym typeface="Garamond"/>
              </a:rPr>
              <a:t>Yaping</a:t>
            </a:r>
            <a:r>
              <a:rPr lang="en-US" sz="2700" dirty="0">
                <a:solidFill>
                  <a:srgbClr val="585454"/>
                </a:solidFill>
                <a:latin typeface="Garamond"/>
                <a:ea typeface="Garamond"/>
                <a:cs typeface="Garamond"/>
                <a:sym typeface="Garamond"/>
              </a:rPr>
              <a:t> Xu</a:t>
            </a:r>
          </a:p>
          <a:p>
            <a:pPr marL="0" marR="0" lvl="0" indent="0" algn="ctr" rtl="0">
              <a:lnSpc>
                <a:spcPct val="100000"/>
              </a:lnSpc>
              <a:spcBef>
                <a:spcPts val="0"/>
              </a:spcBef>
              <a:buClr>
                <a:srgbClr val="585454"/>
              </a:buClr>
              <a:buSzPct val="25000"/>
              <a:buFont typeface="Arial"/>
              <a:buNone/>
            </a:pPr>
            <a:r>
              <a:rPr lang="en-US" sz="2700" b="0" i="1" u="none" strike="noStrike" cap="none" dirty="0" smtClean="0">
                <a:solidFill>
                  <a:srgbClr val="585454"/>
                </a:solidFill>
                <a:latin typeface="Garamond"/>
                <a:ea typeface="Garamond"/>
                <a:cs typeface="Garamond"/>
                <a:sym typeface="Garamond"/>
              </a:rPr>
              <a:t>Project </a:t>
            </a:r>
            <a:r>
              <a:rPr lang="en-US" sz="2700" b="0" i="1" u="none" strike="noStrike" cap="none" dirty="0">
                <a:solidFill>
                  <a:srgbClr val="585454"/>
                </a:solidFill>
                <a:latin typeface="Garamond"/>
                <a:ea typeface="Garamond"/>
                <a:cs typeface="Garamond"/>
                <a:sym typeface="Garamond"/>
              </a:rPr>
              <a:t>Lead</a:t>
            </a:r>
          </a:p>
        </p:txBody>
      </p:sp>
      <p:sp>
        <p:nvSpPr>
          <p:cNvPr id="64" name="Shape 64"/>
          <p:cNvSpPr txBox="1"/>
          <p:nvPr/>
        </p:nvSpPr>
        <p:spPr>
          <a:xfrm>
            <a:off x="13725304" y="31282847"/>
            <a:ext cx="111599" cy="1395047"/>
          </a:xfrm>
          <a:prstGeom prst="rect">
            <a:avLst/>
          </a:prstGeom>
          <a:noFill/>
          <a:ln>
            <a:noFill/>
          </a:ln>
        </p:spPr>
        <p:txBody>
          <a:bodyPr lIns="91425" tIns="45700" rIns="91425" bIns="45700" anchor="ctr" anchorCtr="1">
            <a:noAutofit/>
          </a:bodyPr>
          <a:lstStyle/>
          <a:p>
            <a:pPr lvl="0">
              <a:lnSpc>
                <a:spcPct val="90000"/>
              </a:lnSpc>
              <a:spcBef>
                <a:spcPts val="1800"/>
              </a:spcBef>
              <a:buClr>
                <a:srgbClr val="585454"/>
              </a:buClr>
              <a:buSzPct val="25000"/>
            </a:pPr>
            <a:endParaRPr lang="en-US" sz="2700" dirty="0">
              <a:solidFill>
                <a:srgbClr val="585454"/>
              </a:solidFill>
              <a:latin typeface="Garamond"/>
              <a:ea typeface="Garamond"/>
              <a:cs typeface="Garamond"/>
              <a:sym typeface="Garamond"/>
            </a:endParaRPr>
          </a:p>
        </p:txBody>
      </p:sp>
      <p:sp>
        <p:nvSpPr>
          <p:cNvPr id="68" name="Shape 68"/>
          <p:cNvSpPr txBox="1"/>
          <p:nvPr/>
        </p:nvSpPr>
        <p:spPr>
          <a:xfrm>
            <a:off x="936622" y="10749069"/>
            <a:ext cx="11407715" cy="551523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85454"/>
              </a:buClr>
              <a:buSzPct val="25000"/>
              <a:buFont typeface="Arial"/>
              <a:buNone/>
            </a:pPr>
            <a:endParaRPr lang="en-US" sz="2700" b="0" i="0" u="none" strike="noStrike" cap="none" dirty="0">
              <a:solidFill>
                <a:schemeClr val="dk1"/>
              </a:solidFill>
              <a:latin typeface="Garamond"/>
              <a:ea typeface="Garamond"/>
              <a:cs typeface="Garamond"/>
              <a:sym typeface="Garamond"/>
            </a:endParaRPr>
          </a:p>
        </p:txBody>
      </p:sp>
      <p:sp>
        <p:nvSpPr>
          <p:cNvPr id="71" name="Shape 71"/>
          <p:cNvSpPr txBox="1"/>
          <p:nvPr/>
        </p:nvSpPr>
        <p:spPr>
          <a:xfrm>
            <a:off x="941829" y="5284581"/>
            <a:ext cx="10471342" cy="5738265"/>
          </a:xfrm>
          <a:prstGeom prst="rect">
            <a:avLst/>
          </a:prstGeom>
          <a:noFill/>
          <a:ln>
            <a:noFill/>
          </a:ln>
        </p:spPr>
        <p:txBody>
          <a:bodyPr lIns="91425" tIns="45700" rIns="91425" bIns="45700" anchor="t" anchorCtr="0">
            <a:noAutofit/>
          </a:bodyPr>
          <a:lstStyle/>
          <a:p>
            <a:pPr lvl="0" algn="just">
              <a:lnSpc>
                <a:spcPct val="90000"/>
              </a:lnSpc>
              <a:spcBef>
                <a:spcPts val="1800"/>
              </a:spcBef>
              <a:buClr>
                <a:srgbClr val="585454"/>
              </a:buClr>
              <a:buSzPct val="25000"/>
            </a:pPr>
            <a:r>
              <a:rPr lang="en-US" sz="2400" dirty="0" smtClean="0">
                <a:solidFill>
                  <a:schemeClr val="dk1"/>
                </a:solidFill>
                <a:latin typeface="Garamond"/>
                <a:ea typeface="Garamond"/>
                <a:cs typeface="Garamond"/>
                <a:sym typeface="Garamond"/>
              </a:rPr>
              <a:t>Regional </a:t>
            </a:r>
            <a:r>
              <a:rPr lang="en-US" sz="2400" dirty="0">
                <a:solidFill>
                  <a:schemeClr val="dk1"/>
                </a:solidFill>
                <a:latin typeface="Garamond"/>
                <a:ea typeface="Garamond"/>
                <a:cs typeface="Garamond"/>
                <a:sym typeface="Garamond"/>
              </a:rPr>
              <a:t>climate variability in the southeastern United States is a concern for agricultural and forestry management. Droughts are an important consequence of this variability, affecting both the agricultural and forestry sectors’ ability to manage their water resources. The United States Department of Agriculture (USDA) Southeast Regional Climate Hub (SERCH) has thus developed a tool called Lately Identified </a:t>
            </a:r>
            <a:r>
              <a:rPr lang="en-US" sz="2400" dirty="0" err="1">
                <a:solidFill>
                  <a:schemeClr val="dk1"/>
                </a:solidFill>
                <a:latin typeface="Garamond"/>
                <a:ea typeface="Garamond"/>
                <a:cs typeface="Garamond"/>
                <a:sym typeface="Garamond"/>
              </a:rPr>
              <a:t>Geospecific</a:t>
            </a:r>
            <a:r>
              <a:rPr lang="en-US" sz="2400" dirty="0">
                <a:solidFill>
                  <a:schemeClr val="dk1"/>
                </a:solidFill>
                <a:latin typeface="Garamond"/>
                <a:ea typeface="Garamond"/>
                <a:cs typeface="Garamond"/>
                <a:sym typeface="Garamond"/>
              </a:rPr>
              <a:t> Heightened Threat System (LIGHTS) in order to provide information for its users that would increase water management efficiency. It identifies and alerts users to changes in drought, temperature, and precipitation patterns. However, LIGHTS lacks soil moisture information, which also affects drought patterns. This project therefore aims to update the current drought monitoring system by incorporating Soil Moisture Active Passive (SMAP) level 3 data as a support layer, by retrieving Standardized Soil Moisture Index (SSI) as a measure and by using Python as the programming language. Ground truth soil moisture data from Soil Climate Analysis Network (SCAN) were collected for validation.  As a result, this integration of SMAP data into SERCH LIGHTS will increase the end-user’s water management capabilities in response to drought conditions.</a:t>
            </a:r>
            <a:endParaRPr lang="en-US" sz="2400" b="0" i="0" u="none" strike="noStrike" cap="none" dirty="0">
              <a:solidFill>
                <a:schemeClr val="dk1"/>
              </a:solidFill>
              <a:latin typeface="Garamond"/>
              <a:ea typeface="Garamond"/>
              <a:cs typeface="Garamond"/>
              <a:sym typeface="Garamond"/>
            </a:endParaRPr>
          </a:p>
        </p:txBody>
      </p:sp>
      <p:sp>
        <p:nvSpPr>
          <p:cNvPr id="72" name="Shape 72"/>
          <p:cNvSpPr txBox="1"/>
          <p:nvPr/>
        </p:nvSpPr>
        <p:spPr>
          <a:xfrm>
            <a:off x="12818903" y="5400091"/>
            <a:ext cx="10582655" cy="4258724"/>
          </a:xfrm>
          <a:prstGeom prst="rect">
            <a:avLst/>
          </a:prstGeom>
          <a:noFill/>
          <a:ln>
            <a:noFill/>
          </a:ln>
        </p:spPr>
        <p:txBody>
          <a:bodyPr lIns="91425" tIns="45700" rIns="91425" bIns="45700" anchor="t" anchorCtr="0">
            <a:noAutofit/>
          </a:bodyPr>
          <a:lstStyle/>
          <a:p>
            <a:pPr marL="57150" marR="0" lvl="0" algn="l" rtl="0">
              <a:lnSpc>
                <a:spcPct val="200000"/>
              </a:lnSpc>
              <a:spcBef>
                <a:spcPts val="0"/>
              </a:spcBef>
              <a:spcAft>
                <a:spcPts val="0"/>
              </a:spcAft>
              <a:buClr>
                <a:srgbClr val="585454"/>
              </a:buClr>
              <a:buSzPct val="100000"/>
            </a:pPr>
            <a:endParaRPr lang="en-US" sz="2700" dirty="0" smtClean="0">
              <a:solidFill>
                <a:srgbClr val="585454"/>
              </a:solidFill>
              <a:latin typeface="Garamond"/>
              <a:ea typeface="Garamond"/>
              <a:cs typeface="Garamond"/>
              <a:sym typeface="Garamond"/>
            </a:endParaRPr>
          </a:p>
          <a:p>
            <a:pPr marL="57150" marR="0" lvl="0" algn="l" rtl="0">
              <a:lnSpc>
                <a:spcPct val="200000"/>
              </a:lnSpc>
              <a:spcBef>
                <a:spcPts val="0"/>
              </a:spcBef>
              <a:spcAft>
                <a:spcPts val="0"/>
              </a:spcAft>
              <a:buClr>
                <a:srgbClr val="585454"/>
              </a:buClr>
              <a:buSzPct val="100000"/>
            </a:pPr>
            <a:endParaRPr lang="en-US" sz="2700" dirty="0">
              <a:solidFill>
                <a:srgbClr val="585454"/>
              </a:solidFill>
              <a:latin typeface="Garamond"/>
              <a:ea typeface="Garamond"/>
              <a:cs typeface="Garamond"/>
              <a:sym typeface="Garamond"/>
            </a:endParaRPr>
          </a:p>
          <a:p>
            <a:pPr marL="57150" marR="0" lvl="0" algn="l" rtl="0">
              <a:lnSpc>
                <a:spcPct val="200000"/>
              </a:lnSpc>
              <a:spcBef>
                <a:spcPts val="0"/>
              </a:spcBef>
              <a:spcAft>
                <a:spcPts val="0"/>
              </a:spcAft>
              <a:buClr>
                <a:srgbClr val="585454"/>
              </a:buClr>
              <a:buSzPct val="100000"/>
            </a:pPr>
            <a:endParaRPr lang="en-US" sz="2700" dirty="0" smtClean="0">
              <a:solidFill>
                <a:srgbClr val="585454"/>
              </a:solidFill>
              <a:latin typeface="Garamond"/>
              <a:ea typeface="Garamond"/>
              <a:cs typeface="Garamond"/>
              <a:sym typeface="Garamond"/>
            </a:endParaRPr>
          </a:p>
        </p:txBody>
      </p:sp>
      <p:sp>
        <p:nvSpPr>
          <p:cNvPr id="73" name="Shape 73"/>
          <p:cNvSpPr txBox="1"/>
          <p:nvPr/>
        </p:nvSpPr>
        <p:spPr>
          <a:xfrm>
            <a:off x="887513" y="4493746"/>
            <a:ext cx="11516346"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rgbClr val="7EB761"/>
                </a:solidFill>
                <a:latin typeface="Century Gothic" panose="020B0502020202020204" pitchFamily="34" charset="0"/>
                <a:ea typeface="Questrial"/>
                <a:cs typeface="Questrial"/>
                <a:sym typeface="Questrial"/>
              </a:rPr>
              <a:t>Abstract</a:t>
            </a:r>
          </a:p>
        </p:txBody>
      </p:sp>
      <p:sp>
        <p:nvSpPr>
          <p:cNvPr id="75" name="Shape 75"/>
          <p:cNvSpPr txBox="1"/>
          <p:nvPr/>
        </p:nvSpPr>
        <p:spPr>
          <a:xfrm>
            <a:off x="936622" y="10820400"/>
            <a:ext cx="11407715"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Methodology</a:t>
            </a:r>
          </a:p>
        </p:txBody>
      </p:sp>
      <p:sp>
        <p:nvSpPr>
          <p:cNvPr id="78" name="Shape 78"/>
          <p:cNvSpPr txBox="1"/>
          <p:nvPr/>
        </p:nvSpPr>
        <p:spPr>
          <a:xfrm>
            <a:off x="931834" y="21412200"/>
            <a:ext cx="11550315"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Results</a:t>
            </a:r>
          </a:p>
        </p:txBody>
      </p:sp>
      <p:sp>
        <p:nvSpPr>
          <p:cNvPr id="65" name="Shape 65"/>
          <p:cNvSpPr txBox="1"/>
          <p:nvPr/>
        </p:nvSpPr>
        <p:spPr>
          <a:xfrm>
            <a:off x="13332189" y="27442681"/>
            <a:ext cx="10561408" cy="3344803"/>
          </a:xfrm>
          <a:prstGeom prst="rect">
            <a:avLst/>
          </a:prstGeom>
          <a:noFill/>
          <a:ln>
            <a:noFill/>
          </a:ln>
        </p:spPr>
        <p:txBody>
          <a:bodyPr lIns="91425" tIns="45700" rIns="91425" bIns="45700" anchor="t" anchorCtr="0">
            <a:noAutofit/>
          </a:bodyPr>
          <a:lstStyle/>
          <a:p>
            <a:pPr lvl="0">
              <a:lnSpc>
                <a:spcPct val="90000"/>
              </a:lnSpc>
              <a:buClr>
                <a:srgbClr val="585454"/>
              </a:buClr>
              <a:buSzPct val="25000"/>
            </a:pPr>
            <a:endParaRPr lang="en-US" sz="2700" dirty="0">
              <a:solidFill>
                <a:srgbClr val="585454"/>
              </a:solidFill>
              <a:latin typeface="Garamond"/>
              <a:ea typeface="Garamond"/>
              <a:cs typeface="Garamond"/>
              <a:sym typeface="Garamond"/>
            </a:endParaRPr>
          </a:p>
          <a:p>
            <a:pPr>
              <a:lnSpc>
                <a:spcPct val="90000"/>
              </a:lnSpc>
              <a:buClr>
                <a:srgbClr val="585454"/>
              </a:buClr>
              <a:buSzPct val="25000"/>
            </a:pPr>
            <a:r>
              <a:rPr lang="en-US" sz="2700" b="1" dirty="0">
                <a:solidFill>
                  <a:srgbClr val="585454"/>
                </a:solidFill>
                <a:latin typeface="Garamond"/>
                <a:ea typeface="Garamond"/>
                <a:cs typeface="Garamond"/>
                <a:sym typeface="Garamond"/>
              </a:rPr>
              <a:t>Dr. DeWayne Cecil </a:t>
            </a:r>
            <a:r>
              <a:rPr lang="en-US" sz="2700" dirty="0" smtClean="0">
                <a:solidFill>
                  <a:srgbClr val="585454"/>
                </a:solidFill>
                <a:latin typeface="Garamond"/>
                <a:ea typeface="Garamond"/>
                <a:cs typeface="Garamond"/>
                <a:sym typeface="Garamond"/>
              </a:rPr>
              <a:t>(</a:t>
            </a:r>
            <a:r>
              <a:rPr lang="en-US" sz="2700" dirty="0">
                <a:solidFill>
                  <a:srgbClr val="585454"/>
                </a:solidFill>
                <a:latin typeface="Garamond"/>
                <a:ea typeface="Garamond"/>
                <a:cs typeface="Garamond"/>
                <a:sym typeface="Garamond"/>
              </a:rPr>
              <a:t>Global Science &amp; Technology [GST] National Centers for Environmental Information [NCEI])</a:t>
            </a:r>
          </a:p>
          <a:p>
            <a:pPr lvl="0">
              <a:lnSpc>
                <a:spcPct val="90000"/>
              </a:lnSpc>
              <a:buClr>
                <a:srgbClr val="585454"/>
              </a:buClr>
              <a:buSzPct val="25000"/>
            </a:pPr>
            <a:endParaRPr lang="en-US" sz="2700" dirty="0" smtClean="0">
              <a:solidFill>
                <a:srgbClr val="585454"/>
              </a:solidFill>
              <a:latin typeface="Garamond"/>
              <a:ea typeface="Garamond"/>
              <a:cs typeface="Garamond"/>
              <a:sym typeface="Garamond"/>
            </a:endParaRPr>
          </a:p>
          <a:p>
            <a:pPr lvl="0">
              <a:lnSpc>
                <a:spcPct val="90000"/>
              </a:lnSpc>
              <a:buClr>
                <a:srgbClr val="585454"/>
              </a:buClr>
              <a:buSzPct val="25000"/>
            </a:pPr>
            <a:r>
              <a:rPr lang="en-US" sz="2700" b="1" dirty="0">
                <a:solidFill>
                  <a:srgbClr val="585454"/>
                </a:solidFill>
                <a:latin typeface="Garamond"/>
                <a:ea typeface="Garamond"/>
                <a:cs typeface="Garamond"/>
                <a:sym typeface="Garamond"/>
              </a:rPr>
              <a:t>Michael Bender </a:t>
            </a:r>
            <a:r>
              <a:rPr lang="en-US" sz="2700" dirty="0">
                <a:solidFill>
                  <a:srgbClr val="585454"/>
                </a:solidFill>
                <a:latin typeface="Garamond"/>
                <a:ea typeface="Garamond"/>
                <a:cs typeface="Garamond"/>
                <a:sym typeface="Garamond"/>
              </a:rPr>
              <a:t>(NASA DEVELOP National Program)</a:t>
            </a:r>
          </a:p>
          <a:p>
            <a:pPr lvl="0" defTabSz="3072384"/>
            <a:endParaRPr lang="en-US" sz="2400" kern="1200" dirty="0">
              <a:solidFill>
                <a:srgbClr val="767171">
                  <a:lumMod val="75000"/>
                </a:srgbClr>
              </a:solidFill>
              <a:latin typeface="Garamond"/>
              <a:ea typeface="+mn-ea"/>
              <a:cs typeface="+mn-cs"/>
            </a:endParaRPr>
          </a:p>
          <a:p>
            <a:pPr marL="0" marR="0" lvl="0" indent="0" algn="l" rtl="0">
              <a:lnSpc>
                <a:spcPct val="90000"/>
              </a:lnSpc>
              <a:spcBef>
                <a:spcPts val="1800"/>
              </a:spcBef>
              <a:buClr>
                <a:schemeClr val="dk1"/>
              </a:buClr>
              <a:buFont typeface="Arial"/>
              <a:buNone/>
            </a:pPr>
            <a:endParaRPr sz="2700" b="0" i="0" u="none" strike="noStrike" cap="none" dirty="0">
              <a:solidFill>
                <a:schemeClr val="dk1"/>
              </a:solidFill>
              <a:latin typeface="Garamond"/>
              <a:ea typeface="Garamond"/>
              <a:cs typeface="Garamond"/>
              <a:sym typeface="Garamond"/>
            </a:endParaRPr>
          </a:p>
        </p:txBody>
      </p:sp>
      <p:sp>
        <p:nvSpPr>
          <p:cNvPr id="82" name="Shape 82"/>
          <p:cNvSpPr txBox="1"/>
          <p:nvPr/>
        </p:nvSpPr>
        <p:spPr>
          <a:xfrm>
            <a:off x="830514" y="30099000"/>
            <a:ext cx="4542502"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Team Members</a:t>
            </a:r>
          </a:p>
        </p:txBody>
      </p:sp>
      <p:sp>
        <p:nvSpPr>
          <p:cNvPr id="86" name="Shape 86"/>
          <p:cNvSpPr txBox="1"/>
          <p:nvPr/>
        </p:nvSpPr>
        <p:spPr>
          <a:xfrm>
            <a:off x="3628615" y="33340496"/>
            <a:ext cx="2872200" cy="124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err="1">
                <a:solidFill>
                  <a:srgbClr val="585454"/>
                </a:solidFill>
                <a:latin typeface="Garamond"/>
                <a:ea typeface="Garamond"/>
                <a:cs typeface="Garamond"/>
                <a:sym typeface="Garamond"/>
              </a:rPr>
              <a:t>Yousra</a:t>
            </a:r>
            <a:r>
              <a:rPr lang="en-US" sz="2700" dirty="0">
                <a:solidFill>
                  <a:srgbClr val="585454"/>
                </a:solidFill>
                <a:latin typeface="Garamond"/>
                <a:ea typeface="Garamond"/>
                <a:cs typeface="Garamond"/>
                <a:sym typeface="Garamond"/>
              </a:rPr>
              <a:t> </a:t>
            </a:r>
            <a:r>
              <a:rPr lang="en-US" sz="2700" dirty="0" err="1">
                <a:solidFill>
                  <a:srgbClr val="585454"/>
                </a:solidFill>
                <a:latin typeface="Garamond"/>
                <a:ea typeface="Garamond"/>
                <a:cs typeface="Garamond"/>
                <a:sym typeface="Garamond"/>
              </a:rPr>
              <a:t>Benchekroun</a:t>
            </a:r>
            <a:endParaRPr lang="en-US" sz="2700" dirty="0">
              <a:solidFill>
                <a:srgbClr val="585454"/>
              </a:solidFill>
              <a:latin typeface="Garamond"/>
              <a:ea typeface="Garamond"/>
              <a:cs typeface="Garamond"/>
              <a:sym typeface="Garamond"/>
            </a:endParaRPr>
          </a:p>
        </p:txBody>
      </p:sp>
      <p:sp>
        <p:nvSpPr>
          <p:cNvPr id="88" name="Shape 88"/>
          <p:cNvSpPr txBox="1"/>
          <p:nvPr/>
        </p:nvSpPr>
        <p:spPr>
          <a:xfrm>
            <a:off x="6721187" y="33340496"/>
            <a:ext cx="3002099" cy="124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a:solidFill>
                  <a:srgbClr val="585454"/>
                </a:solidFill>
                <a:latin typeface="Garamond"/>
                <a:ea typeface="Garamond"/>
                <a:cs typeface="Garamond"/>
                <a:sym typeface="Garamond"/>
              </a:rPr>
              <a:t>Grant Bloomer</a:t>
            </a:r>
          </a:p>
        </p:txBody>
      </p:sp>
      <p:sp>
        <p:nvSpPr>
          <p:cNvPr id="90" name="Shape 90"/>
          <p:cNvSpPr txBox="1"/>
          <p:nvPr/>
        </p:nvSpPr>
        <p:spPr>
          <a:xfrm>
            <a:off x="843099" y="34712184"/>
            <a:ext cx="18035450" cy="8732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a:solidFill>
                  <a:schemeClr val="lt1"/>
                </a:solidFill>
                <a:latin typeface="Century Gothic" panose="020B0502020202020204" pitchFamily="34" charset="0"/>
                <a:ea typeface="Questrial"/>
                <a:cs typeface="Questrial"/>
                <a:sym typeface="Questrial"/>
              </a:rPr>
              <a:t>Wise County </a:t>
            </a:r>
            <a:r>
              <a:rPr lang="en-US" sz="4800" dirty="0" smtClean="0">
                <a:solidFill>
                  <a:schemeClr val="lt1"/>
                </a:solidFill>
                <a:latin typeface="Century Gothic" panose="020B0502020202020204" pitchFamily="34" charset="0"/>
                <a:ea typeface="Questrial"/>
                <a:cs typeface="Questrial"/>
                <a:sym typeface="Questrial"/>
              </a:rPr>
              <a:t>Clerk of Court’s Office - </a:t>
            </a:r>
            <a:r>
              <a:rPr lang="en-US" sz="4800" dirty="0">
                <a:solidFill>
                  <a:schemeClr val="lt1"/>
                </a:solidFill>
                <a:latin typeface="Century Gothic" panose="020B0502020202020204" pitchFamily="34" charset="0"/>
                <a:ea typeface="Questrial"/>
                <a:cs typeface="Questrial"/>
                <a:sym typeface="Questrial"/>
              </a:rPr>
              <a:t>Summer 2016</a:t>
            </a:r>
          </a:p>
        </p:txBody>
      </p:sp>
      <p:sp>
        <p:nvSpPr>
          <p:cNvPr id="91" name="Shape 91"/>
          <p:cNvSpPr txBox="1">
            <a:spLocks noGrp="1"/>
          </p:cNvSpPr>
          <p:nvPr>
            <p:ph type="body" idx="1"/>
          </p:nvPr>
        </p:nvSpPr>
        <p:spPr>
          <a:xfrm>
            <a:off x="3910650" y="685800"/>
            <a:ext cx="19511700" cy="2485800"/>
          </a:xfrm>
          <a:prstGeom prst="rect">
            <a:avLst/>
          </a:prstGeom>
          <a:noFill/>
          <a:ln>
            <a:noFill/>
          </a:ln>
        </p:spPr>
        <p:txBody>
          <a:bodyPr lIns="91425" tIns="45700" rIns="91425" bIns="45700" anchor="ctr" anchorCtr="0">
            <a:noAutofit/>
          </a:bodyPr>
          <a:lstStyle/>
          <a:p>
            <a:pPr lvl="0" rtl="0">
              <a:lnSpc>
                <a:spcPct val="100000"/>
              </a:lnSpc>
              <a:spcBef>
                <a:spcPts val="0"/>
              </a:spcBef>
              <a:buClr>
                <a:srgbClr val="000000"/>
              </a:buClr>
              <a:buSzPct val="30555"/>
              <a:buFont typeface="Arial"/>
              <a:buNone/>
            </a:pPr>
            <a:r>
              <a:rPr lang="en-US" sz="4400" kern="1200" dirty="0">
                <a:latin typeface="Century Gothic" panose="020B0502020202020204" pitchFamily="34" charset="0"/>
                <a:ea typeface="+mn-ea"/>
                <a:cs typeface="+mn-cs"/>
                <a:sym typeface="Garamond"/>
              </a:rPr>
              <a:t>Incorporating NASA Earth Observations into the USDA Southeast Regional Climate Hub Lately Identified Geospecific Heightened Threat System (SERCH LIGHTS) to Assist Farmers in Making Informed Decisions on Water and Crop </a:t>
            </a:r>
            <a:r>
              <a:rPr lang="en-US" sz="4400" kern="1200" dirty="0" smtClean="0">
                <a:latin typeface="Century Gothic" panose="020B0502020202020204" pitchFamily="34" charset="0"/>
                <a:ea typeface="+mn-ea"/>
                <a:cs typeface="+mn-cs"/>
                <a:sym typeface="Garamond"/>
              </a:rPr>
              <a:t>Management</a:t>
            </a:r>
            <a:endParaRPr sz="4500" b="0" dirty="0">
              <a:solidFill>
                <a:srgbClr val="000000"/>
              </a:solidFill>
              <a:latin typeface="Century Gothic" panose="020B0502020202020204" pitchFamily="34" charset="0"/>
              <a:ea typeface="Garamond"/>
              <a:cs typeface="Garamond"/>
              <a:sym typeface="Garamond"/>
            </a:endParaRPr>
          </a:p>
        </p:txBody>
      </p:sp>
      <p:sp>
        <p:nvSpPr>
          <p:cNvPr id="96" name="Shape 96"/>
          <p:cNvSpPr txBox="1"/>
          <p:nvPr/>
        </p:nvSpPr>
        <p:spPr>
          <a:xfrm>
            <a:off x="9723300" y="33340496"/>
            <a:ext cx="3002100" cy="124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a:solidFill>
                  <a:srgbClr val="585454"/>
                </a:solidFill>
                <a:latin typeface="Garamond"/>
                <a:ea typeface="Garamond"/>
                <a:cs typeface="Garamond"/>
                <a:sym typeface="Garamond"/>
              </a:rPr>
              <a:t>Kimberly Berry</a:t>
            </a:r>
          </a:p>
        </p:txBody>
      </p:sp>
      <p:grpSp>
        <p:nvGrpSpPr>
          <p:cNvPr id="7" name="Group 6"/>
          <p:cNvGrpSpPr/>
          <p:nvPr/>
        </p:nvGrpSpPr>
        <p:grpSpPr>
          <a:xfrm>
            <a:off x="943467" y="31206215"/>
            <a:ext cx="2057400" cy="2081700"/>
            <a:chOff x="682519" y="31206215"/>
            <a:chExt cx="2057400" cy="2081700"/>
          </a:xfrm>
        </p:grpSpPr>
        <p:pic>
          <p:nvPicPr>
            <p:cNvPr id="84" name="Shape 84"/>
            <p:cNvPicPr preferRelativeResize="0"/>
            <p:nvPr/>
          </p:nvPicPr>
          <p:blipFill rotWithShape="1">
            <a:blip r:embed="rId6">
              <a:alphaModFix/>
            </a:blip>
            <a:srcRect/>
            <a:stretch/>
          </p:blipFill>
          <p:spPr>
            <a:xfrm>
              <a:off x="682519" y="31206215"/>
              <a:ext cx="2057400" cy="2081700"/>
            </a:xfrm>
            <a:prstGeom prst="rect">
              <a:avLst/>
            </a:prstGeom>
            <a:noFill/>
            <a:ln>
              <a:noFill/>
            </a:ln>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39" r="3839" b="4410"/>
            <a:stretch/>
          </p:blipFill>
          <p:spPr bwMode="auto">
            <a:xfrm>
              <a:off x="888259" y="31424105"/>
              <a:ext cx="1645920" cy="164592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4036040" y="31206115"/>
            <a:ext cx="2057400" cy="2081700"/>
            <a:chOff x="3775092" y="31206115"/>
            <a:chExt cx="2057400" cy="2081700"/>
          </a:xfrm>
        </p:grpSpPr>
        <p:pic>
          <p:nvPicPr>
            <p:cNvPr id="85" name="Shape 85"/>
            <p:cNvPicPr preferRelativeResize="0"/>
            <p:nvPr/>
          </p:nvPicPr>
          <p:blipFill rotWithShape="1">
            <a:blip r:embed="rId6">
              <a:alphaModFix/>
            </a:blip>
            <a:srcRect/>
            <a:stretch/>
          </p:blipFill>
          <p:spPr>
            <a:xfrm>
              <a:off x="3775092" y="31206115"/>
              <a:ext cx="2057400" cy="2081700"/>
            </a:xfrm>
            <a:prstGeom prst="rect">
              <a:avLst/>
            </a:prstGeom>
            <a:noFill/>
            <a:ln>
              <a:noFill/>
            </a:ln>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750" r="2750"/>
            <a:stretch/>
          </p:blipFill>
          <p:spPr bwMode="auto">
            <a:xfrm>
              <a:off x="3980832" y="31424005"/>
              <a:ext cx="1645920" cy="164592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7128612" y="31206115"/>
            <a:ext cx="2057400" cy="2081700"/>
            <a:chOff x="6867664" y="31206115"/>
            <a:chExt cx="2057400" cy="2081700"/>
          </a:xfrm>
        </p:grpSpPr>
        <p:pic>
          <p:nvPicPr>
            <p:cNvPr id="87" name="Shape 87"/>
            <p:cNvPicPr preferRelativeResize="0"/>
            <p:nvPr/>
          </p:nvPicPr>
          <p:blipFill rotWithShape="1">
            <a:blip r:embed="rId6">
              <a:alphaModFix/>
            </a:blip>
            <a:srcRect/>
            <a:stretch/>
          </p:blipFill>
          <p:spPr>
            <a:xfrm>
              <a:off x="6867664" y="31206115"/>
              <a:ext cx="2057400" cy="2081700"/>
            </a:xfrm>
            <a:prstGeom prst="rect">
              <a:avLst/>
            </a:prstGeom>
            <a:noFill/>
            <a:ln>
              <a:noFill/>
            </a:ln>
          </p:spPr>
        </p:pic>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12023"/>
            <a:stretch/>
          </p:blipFill>
          <p:spPr bwMode="auto">
            <a:xfrm>
              <a:off x="7073404" y="31424005"/>
              <a:ext cx="1645920" cy="164592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 name="Diagram 2"/>
          <p:cNvGraphicFramePr/>
          <p:nvPr>
            <p:extLst>
              <p:ext uri="{D42A27DB-BD31-4B8C-83A1-F6EECF244321}">
                <p14:modId xmlns:p14="http://schemas.microsoft.com/office/powerpoint/2010/main" val="1452710188"/>
              </p:ext>
            </p:extLst>
          </p:nvPr>
        </p:nvGraphicFramePr>
        <p:xfrm>
          <a:off x="1067957" y="11685600"/>
          <a:ext cx="11657443" cy="9574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8" name="Text Placeholder 17"/>
          <p:cNvSpPr>
            <a:spLocks noGrp="1"/>
          </p:cNvSpPr>
          <p:nvPr>
            <p:ph type="body" sz="quarter" idx="4294967295"/>
          </p:nvPr>
        </p:nvSpPr>
        <p:spPr>
          <a:xfrm rot="16200000">
            <a:off x="11262485" y="17944022"/>
            <a:ext cx="28704156" cy="2314074"/>
          </a:xfrm>
          <a:prstGeom prst="rect">
            <a:avLst/>
          </a:prstGeom>
        </p:spPr>
        <p:txBody>
          <a:bodyPr/>
          <a:lstStyle/>
          <a:p>
            <a:pPr lvl="0"/>
            <a:r>
              <a:rPr lang="en-US" sz="13000" b="1" dirty="0" smtClean="0">
                <a:solidFill>
                  <a:srgbClr val="7DB862"/>
                </a:solidFill>
                <a:latin typeface="Century Gothic" panose="020B0502020202020204" pitchFamily="34" charset="0"/>
              </a:rPr>
              <a:t>Southeast </a:t>
            </a:r>
            <a:r>
              <a:rPr lang="en-US" sz="13000" b="1" dirty="0">
                <a:solidFill>
                  <a:srgbClr val="7DB862"/>
                </a:solidFill>
                <a:latin typeface="Century Gothic" panose="020B0502020202020204" pitchFamily="34" charset="0"/>
              </a:rPr>
              <a:t>United </a:t>
            </a:r>
            <a:r>
              <a:rPr lang="en-US" sz="13000" b="1" dirty="0" smtClean="0">
                <a:solidFill>
                  <a:srgbClr val="7DB862"/>
                </a:solidFill>
                <a:latin typeface="Century Gothic" panose="020B0502020202020204" pitchFamily="34" charset="0"/>
              </a:rPr>
              <a:t>States </a:t>
            </a:r>
            <a:r>
              <a:rPr lang="en-US" sz="13000" dirty="0" smtClean="0">
                <a:solidFill>
                  <a:srgbClr val="7DB862"/>
                </a:solidFill>
                <a:latin typeface="Century Gothic" panose="020B0502020202020204" pitchFamily="34" charset="0"/>
              </a:rPr>
              <a:t>Agriculture</a:t>
            </a:r>
            <a:endParaRPr lang="en-US" sz="13000" dirty="0">
              <a:solidFill>
                <a:srgbClr val="7DB862"/>
              </a:solidFill>
              <a:latin typeface="Century Gothic" panose="020B0502020202020204" pitchFamily="34" charset="0"/>
            </a:endParaRPr>
          </a:p>
        </p:txBody>
      </p:sp>
      <p:sp>
        <p:nvSpPr>
          <p:cNvPr id="81" name="Shape 81"/>
          <p:cNvSpPr txBox="1"/>
          <p:nvPr/>
        </p:nvSpPr>
        <p:spPr>
          <a:xfrm>
            <a:off x="20040600" y="30099000"/>
            <a:ext cx="4291913"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Project </a:t>
            </a:r>
            <a:r>
              <a:rPr lang="en-US" sz="4400" b="1" dirty="0" smtClean="0">
                <a:solidFill>
                  <a:srgbClr val="7EB761"/>
                </a:solidFill>
                <a:latin typeface="Century Gothic" panose="020B0502020202020204" pitchFamily="34" charset="0"/>
                <a:ea typeface="Questrial"/>
                <a:cs typeface="Questrial"/>
                <a:sym typeface="Questrial"/>
              </a:rPr>
              <a:t>Partner</a:t>
            </a:r>
            <a:endParaRPr lang="en-US" sz="4400" b="1" dirty="0">
              <a:solidFill>
                <a:srgbClr val="7EB761"/>
              </a:solidFill>
              <a:latin typeface="Century Gothic" panose="020B0502020202020204" pitchFamily="34" charset="0"/>
              <a:ea typeface="Questrial"/>
              <a:cs typeface="Questrial"/>
              <a:sym typeface="Questrial"/>
            </a:endParaRPr>
          </a:p>
        </p:txBody>
      </p:sp>
      <p:sp>
        <p:nvSpPr>
          <p:cNvPr id="47" name="Text Placeholder 16"/>
          <p:cNvSpPr txBox="1">
            <a:spLocks/>
          </p:cNvSpPr>
          <p:nvPr/>
        </p:nvSpPr>
        <p:spPr>
          <a:xfrm>
            <a:off x="13106400" y="5342018"/>
            <a:ext cx="10856062" cy="441158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buClr>
                <a:srgbClr val="7EB761"/>
              </a:buClr>
            </a:pPr>
            <a:r>
              <a:rPr lang="en-US" b="1" dirty="0" smtClean="0">
                <a:solidFill>
                  <a:srgbClr val="7EB761"/>
                </a:solidFill>
                <a:latin typeface="Garamond"/>
                <a:ea typeface="Questrial"/>
                <a:cs typeface="Questrial"/>
                <a:sym typeface="Garamond"/>
              </a:rPr>
              <a:t>Improving</a:t>
            </a:r>
            <a:r>
              <a:rPr lang="en-US" dirty="0" smtClean="0">
                <a:solidFill>
                  <a:srgbClr val="585454"/>
                </a:solidFill>
                <a:latin typeface="Garamond"/>
                <a:ea typeface="Garamond"/>
                <a:cs typeface="Garamond"/>
                <a:sym typeface="Garamond"/>
              </a:rPr>
              <a:t> resolution and usefulness of the Southeast Regional Climate Hub (SERCH) tool Lately Identified </a:t>
            </a:r>
            <a:r>
              <a:rPr lang="en-US" dirty="0" err="1" smtClean="0">
                <a:solidFill>
                  <a:srgbClr val="585454"/>
                </a:solidFill>
                <a:latin typeface="Garamond"/>
                <a:ea typeface="Garamond"/>
                <a:cs typeface="Garamond"/>
                <a:sym typeface="Garamond"/>
              </a:rPr>
              <a:t>Geospecific</a:t>
            </a:r>
            <a:r>
              <a:rPr lang="en-US" dirty="0" smtClean="0">
                <a:solidFill>
                  <a:srgbClr val="585454"/>
                </a:solidFill>
                <a:latin typeface="Garamond"/>
                <a:ea typeface="Garamond"/>
                <a:cs typeface="Garamond"/>
                <a:sym typeface="Garamond"/>
              </a:rPr>
              <a:t> Heightened Threat System (LIGHTS)</a:t>
            </a:r>
          </a:p>
          <a:p>
            <a:pPr marL="347663" indent="-347663">
              <a:lnSpc>
                <a:spcPct val="100000"/>
              </a:lnSpc>
              <a:buClr>
                <a:srgbClr val="7EB761"/>
              </a:buClr>
            </a:pPr>
            <a:r>
              <a:rPr lang="en-US" b="1" dirty="0" smtClean="0">
                <a:solidFill>
                  <a:srgbClr val="7DB862"/>
                </a:solidFill>
                <a:latin typeface="Garamond"/>
                <a:ea typeface="Garamond"/>
                <a:cs typeface="Garamond"/>
                <a:sym typeface="Garamond"/>
              </a:rPr>
              <a:t>Incorporating</a:t>
            </a:r>
            <a:r>
              <a:rPr lang="en-US" dirty="0" smtClean="0">
                <a:solidFill>
                  <a:srgbClr val="585454"/>
                </a:solidFill>
                <a:latin typeface="Garamond"/>
                <a:ea typeface="Garamond"/>
                <a:cs typeface="Garamond"/>
                <a:sym typeface="Garamond"/>
              </a:rPr>
              <a:t> </a:t>
            </a:r>
            <a:r>
              <a:rPr lang="en-US" dirty="0">
                <a:solidFill>
                  <a:srgbClr val="585454"/>
                </a:solidFill>
                <a:latin typeface="Garamond"/>
                <a:ea typeface="Garamond"/>
                <a:cs typeface="Garamond"/>
                <a:sym typeface="Garamond"/>
              </a:rPr>
              <a:t>NLDAS and SMAP soil moisture daily data into the SERCH LIGHTS </a:t>
            </a:r>
            <a:r>
              <a:rPr lang="en-US" dirty="0" smtClean="0">
                <a:solidFill>
                  <a:srgbClr val="585454"/>
                </a:solidFill>
                <a:latin typeface="Garamond"/>
                <a:ea typeface="Garamond"/>
                <a:cs typeface="Garamond"/>
                <a:sym typeface="Garamond"/>
              </a:rPr>
              <a:t>tool</a:t>
            </a:r>
          </a:p>
          <a:p>
            <a:pPr marL="1947863" lvl="1" indent="-347663">
              <a:lnSpc>
                <a:spcPct val="200000"/>
              </a:lnSpc>
              <a:buClr>
                <a:srgbClr val="7EB761"/>
              </a:buClr>
            </a:pPr>
            <a:endParaRPr lang="en-US" dirty="0">
              <a:solidFill>
                <a:srgbClr val="585454"/>
              </a:solidFill>
              <a:latin typeface="Garamond"/>
              <a:ea typeface="Garamond"/>
              <a:cs typeface="Garamond"/>
              <a:sym typeface="Garamond"/>
            </a:endParaRPr>
          </a:p>
          <a:p>
            <a:pPr marL="347663" indent="-347663">
              <a:buClr>
                <a:srgbClr val="7EB761"/>
              </a:buClr>
            </a:pPr>
            <a:endParaRPr lang="en-US" dirty="0" smtClean="0">
              <a:solidFill>
                <a:srgbClr val="767171"/>
              </a:solidFill>
              <a:latin typeface="Garamond"/>
            </a:endParaRPr>
          </a:p>
        </p:txBody>
      </p:sp>
      <p:sp>
        <p:nvSpPr>
          <p:cNvPr id="46" name="Text Placeholder 16"/>
          <p:cNvSpPr txBox="1">
            <a:spLocks/>
          </p:cNvSpPr>
          <p:nvPr/>
        </p:nvSpPr>
        <p:spPr>
          <a:xfrm>
            <a:off x="12565438" y="21901838"/>
            <a:ext cx="10272194" cy="247725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EB761"/>
              </a:buClr>
              <a:buNone/>
            </a:pPr>
            <a:endParaRPr lang="en-US" dirty="0">
              <a:solidFill>
                <a:srgbClr val="767171">
                  <a:lumMod val="75000"/>
                </a:srgbClr>
              </a:solidFill>
              <a:latin typeface="Garamond"/>
            </a:endParaRPr>
          </a:p>
        </p:txBody>
      </p:sp>
      <p:sp>
        <p:nvSpPr>
          <p:cNvPr id="137" name="Text Placeholder 3"/>
          <p:cNvSpPr txBox="1">
            <a:spLocks/>
          </p:cNvSpPr>
          <p:nvPr/>
        </p:nvSpPr>
        <p:spPr>
          <a:xfrm>
            <a:off x="19443590" y="15267096"/>
            <a:ext cx="2657856"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grpSp>
        <p:nvGrpSpPr>
          <p:cNvPr id="11" name="Group 10"/>
          <p:cNvGrpSpPr/>
          <p:nvPr/>
        </p:nvGrpSpPr>
        <p:grpSpPr>
          <a:xfrm>
            <a:off x="10195650" y="31206115"/>
            <a:ext cx="2057400" cy="2081700"/>
            <a:chOff x="9934702" y="31206115"/>
            <a:chExt cx="2057400" cy="2081700"/>
          </a:xfrm>
        </p:grpSpPr>
        <p:pic>
          <p:nvPicPr>
            <p:cNvPr id="95" name="Shape 95"/>
            <p:cNvPicPr preferRelativeResize="0"/>
            <p:nvPr/>
          </p:nvPicPr>
          <p:blipFill rotWithShape="1">
            <a:blip r:embed="rId6">
              <a:alphaModFix/>
            </a:blip>
            <a:srcRect/>
            <a:stretch/>
          </p:blipFill>
          <p:spPr>
            <a:xfrm>
              <a:off x="9934702" y="31206115"/>
              <a:ext cx="2057400" cy="2081700"/>
            </a:xfrm>
            <a:prstGeom prst="rect">
              <a:avLst/>
            </a:prstGeom>
            <a:noFill/>
            <a:ln>
              <a:noFill/>
            </a:ln>
          </p:spPr>
        </p:pic>
        <p:pic>
          <p:nvPicPr>
            <p:cNvPr id="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72842" y="31424005"/>
              <a:ext cx="1581121"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9415577" y="19701200"/>
            <a:ext cx="3063423" cy="507831"/>
          </a:xfrm>
          <a:prstGeom prst="rect">
            <a:avLst/>
          </a:prstGeom>
          <a:gradFill flip="none" rotWithShape="1">
            <a:gsLst>
              <a:gs pos="0">
                <a:srgbClr val="7DB862">
                  <a:tint val="66000"/>
                  <a:satMod val="160000"/>
                </a:srgbClr>
              </a:gs>
              <a:gs pos="50000">
                <a:srgbClr val="7DB862">
                  <a:tint val="44500"/>
                  <a:satMod val="160000"/>
                </a:srgbClr>
              </a:gs>
              <a:gs pos="100000">
                <a:srgbClr val="7DB862">
                  <a:tint val="23500"/>
                  <a:satMod val="160000"/>
                </a:srgbClr>
              </a:gs>
            </a:gsLst>
            <a:lin ang="2700000" scaled="1"/>
            <a:tileRect/>
          </a:gradFill>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700" b="1" dirty="0" smtClean="0">
                <a:latin typeface="Garamond" panose="02020404030301010803" pitchFamily="18" charset="0"/>
              </a:rPr>
              <a:t>NLDAS</a:t>
            </a:r>
            <a:endParaRPr lang="en-US" sz="2700" b="1" dirty="0">
              <a:latin typeface="Garamond" panose="02020404030301010803" pitchFamily="18" charset="0"/>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844751" y="15978211"/>
            <a:ext cx="2462090" cy="3435475"/>
          </a:xfrm>
          <a:prstGeom prst="rect">
            <a:avLst/>
          </a:prstGeom>
          <a:ln>
            <a:noFill/>
          </a:ln>
        </p:spPr>
        <p:style>
          <a:lnRef idx="2">
            <a:schemeClr val="dk1"/>
          </a:lnRef>
          <a:fillRef idx="1">
            <a:schemeClr val="lt1"/>
          </a:fillRef>
          <a:effectRef idx="0">
            <a:schemeClr val="dk1"/>
          </a:effectRef>
          <a:fontRef idx="minor">
            <a:schemeClr val="dk1"/>
          </a:fontRef>
        </p:style>
      </p:pic>
      <p:pic>
        <p:nvPicPr>
          <p:cNvPr id="2" name="Picture 1"/>
          <p:cNvPicPr>
            <a:picLocks noChangeAspect="1"/>
          </p:cNvPicPr>
          <p:nvPr/>
        </p:nvPicPr>
        <p:blipFill>
          <a:blip r:embed="rId17"/>
          <a:stretch>
            <a:fillRect/>
          </a:stretch>
        </p:blipFill>
        <p:spPr>
          <a:xfrm>
            <a:off x="19341824" y="15916569"/>
            <a:ext cx="3004892" cy="3427906"/>
          </a:xfrm>
          <a:prstGeom prst="rect">
            <a:avLst/>
          </a:prstGeom>
        </p:spPr>
      </p:pic>
      <p:sp>
        <p:nvSpPr>
          <p:cNvPr id="70" name="TextBox 69"/>
          <p:cNvSpPr txBox="1"/>
          <p:nvPr/>
        </p:nvSpPr>
        <p:spPr>
          <a:xfrm>
            <a:off x="14072309" y="19718292"/>
            <a:ext cx="4063291" cy="507831"/>
          </a:xfrm>
          <a:prstGeom prst="rect">
            <a:avLst/>
          </a:prstGeom>
          <a:gradFill flip="none" rotWithShape="1">
            <a:gsLst>
              <a:gs pos="0">
                <a:srgbClr val="7DB862">
                  <a:tint val="66000"/>
                  <a:satMod val="160000"/>
                </a:srgbClr>
              </a:gs>
              <a:gs pos="50000">
                <a:srgbClr val="7DB862">
                  <a:tint val="44500"/>
                  <a:satMod val="160000"/>
                </a:srgbClr>
              </a:gs>
              <a:gs pos="100000">
                <a:srgbClr val="7DB862">
                  <a:tint val="23500"/>
                  <a:satMod val="160000"/>
                </a:srgbClr>
              </a:gs>
            </a:gsLst>
            <a:lin ang="2700000" scaled="1"/>
            <a:tileRect/>
          </a:gradFill>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700" b="1" dirty="0" smtClean="0">
                <a:latin typeface="Garamond" panose="02020404030301010803" pitchFamily="18" charset="0"/>
              </a:rPr>
              <a:t>SMAP L-band Radiometer</a:t>
            </a:r>
            <a:endParaRPr lang="en-US" sz="2700" b="1" dirty="0">
              <a:latin typeface="Garamond" panose="02020404030301010803" pitchFamily="18" charset="0"/>
            </a:endParaRPr>
          </a:p>
        </p:txBody>
      </p:sp>
      <p:graphicFrame>
        <p:nvGraphicFramePr>
          <p:cNvPr id="15" name="Diagram 14"/>
          <p:cNvGraphicFramePr/>
          <p:nvPr>
            <p:extLst>
              <p:ext uri="{D42A27DB-BD31-4B8C-83A1-F6EECF244321}">
                <p14:modId xmlns:p14="http://schemas.microsoft.com/office/powerpoint/2010/main" val="1919819604"/>
              </p:ext>
            </p:extLst>
          </p:nvPr>
        </p:nvGraphicFramePr>
        <p:xfrm>
          <a:off x="610229" y="23241000"/>
          <a:ext cx="7336279" cy="649337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98" name="Group 97"/>
          <p:cNvGrpSpPr/>
          <p:nvPr/>
        </p:nvGrpSpPr>
        <p:grpSpPr>
          <a:xfrm>
            <a:off x="8165140" y="21708080"/>
            <a:ext cx="4738743" cy="7895612"/>
            <a:chOff x="8507095" y="22156898"/>
            <a:chExt cx="4738743" cy="7895612"/>
          </a:xfrm>
        </p:grpSpPr>
        <p:grpSp>
          <p:nvGrpSpPr>
            <p:cNvPr id="97" name="Group 96"/>
            <p:cNvGrpSpPr/>
            <p:nvPr/>
          </p:nvGrpSpPr>
          <p:grpSpPr>
            <a:xfrm>
              <a:off x="8507095" y="22156898"/>
              <a:ext cx="4733365" cy="3918945"/>
              <a:chOff x="8507095" y="22156898"/>
              <a:chExt cx="4733365" cy="3918945"/>
            </a:xfrm>
          </p:grpSpPr>
          <p:pic>
            <p:nvPicPr>
              <p:cNvPr id="43" name="Picture 4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507095" y="22418243"/>
                <a:ext cx="4733365" cy="3657600"/>
              </a:xfrm>
              <a:prstGeom prst="rect">
                <a:avLst/>
              </a:prstGeom>
              <a:ln>
                <a:noFill/>
              </a:ln>
              <a:effectLst>
                <a:softEdge rad="112500"/>
              </a:effectLst>
            </p:spPr>
          </p:pic>
          <p:sp>
            <p:nvSpPr>
              <p:cNvPr id="93" name="TextBox 92"/>
              <p:cNvSpPr txBox="1"/>
              <p:nvPr/>
            </p:nvSpPr>
            <p:spPr>
              <a:xfrm>
                <a:off x="10278585" y="22156898"/>
                <a:ext cx="2269170" cy="507831"/>
              </a:xfrm>
              <a:prstGeom prst="rect">
                <a:avLst/>
              </a:prstGeom>
              <a:noFill/>
            </p:spPr>
            <p:txBody>
              <a:bodyPr wrap="square" rtlCol="0">
                <a:spAutoFit/>
              </a:bodyPr>
              <a:lstStyle/>
              <a:p>
                <a:r>
                  <a:rPr lang="en-US" sz="2700" dirty="0" smtClean="0">
                    <a:latin typeface="Garamond" panose="02020404030301010803" pitchFamily="18" charset="0"/>
                  </a:rPr>
                  <a:t>July 24 2016</a:t>
                </a:r>
                <a:endParaRPr lang="en-US" sz="2700" dirty="0">
                  <a:latin typeface="Garamond" panose="02020404030301010803" pitchFamily="18" charset="0"/>
                </a:endParaRPr>
              </a:p>
            </p:txBody>
          </p:sp>
        </p:grpSp>
        <p:grpSp>
          <p:nvGrpSpPr>
            <p:cNvPr id="94" name="Group 93"/>
            <p:cNvGrpSpPr/>
            <p:nvPr/>
          </p:nvGrpSpPr>
          <p:grpSpPr>
            <a:xfrm>
              <a:off x="8512473" y="25923799"/>
              <a:ext cx="4733365" cy="4128711"/>
              <a:chOff x="13209424" y="23720145"/>
              <a:chExt cx="4733365" cy="4128711"/>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209424" y="24191256"/>
                <a:ext cx="4733365" cy="3657600"/>
              </a:xfrm>
              <a:prstGeom prst="rect">
                <a:avLst/>
              </a:prstGeom>
              <a:ln>
                <a:noFill/>
              </a:ln>
              <a:effectLst>
                <a:softEdge rad="112500"/>
              </a:effectLst>
            </p:spPr>
          </p:pic>
          <p:sp>
            <p:nvSpPr>
              <p:cNvPr id="117" name="TextBox 116"/>
              <p:cNvSpPr txBox="1"/>
              <p:nvPr/>
            </p:nvSpPr>
            <p:spPr>
              <a:xfrm>
                <a:off x="14604112" y="23720145"/>
                <a:ext cx="1924284" cy="507831"/>
              </a:xfrm>
              <a:prstGeom prst="rect">
                <a:avLst/>
              </a:prstGeom>
              <a:noFill/>
            </p:spPr>
            <p:txBody>
              <a:bodyPr wrap="square" rtlCol="0">
                <a:spAutoFit/>
              </a:bodyPr>
              <a:lstStyle/>
              <a:p>
                <a:r>
                  <a:rPr lang="en-US" sz="2700" dirty="0" smtClean="0">
                    <a:latin typeface="Garamond" panose="02020404030301010803" pitchFamily="18" charset="0"/>
                  </a:rPr>
                  <a:t>July 25 2016</a:t>
                </a:r>
                <a:endParaRPr lang="en-US" sz="2700" dirty="0">
                  <a:latin typeface="Garamond" panose="02020404030301010803" pitchFamily="18" charset="0"/>
                </a:endParaRPr>
              </a:p>
            </p:txBody>
          </p:sp>
        </p:grpSp>
      </p:grpSp>
      <p:sp>
        <p:nvSpPr>
          <p:cNvPr id="121" name="Text Placeholder 16"/>
          <p:cNvSpPr txBox="1">
            <a:spLocks/>
          </p:cNvSpPr>
          <p:nvPr/>
        </p:nvSpPr>
        <p:spPr>
          <a:xfrm>
            <a:off x="13310941" y="22037504"/>
            <a:ext cx="10582656" cy="121211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buClr>
                <a:srgbClr val="7EB761"/>
              </a:buClr>
              <a:buNone/>
            </a:pPr>
            <a:endParaRPr lang="en-US" dirty="0">
              <a:solidFill>
                <a:srgbClr val="585454"/>
              </a:solidFill>
              <a:latin typeface="Garamond"/>
              <a:ea typeface="Garamond"/>
              <a:cs typeface="Garamond"/>
              <a:sym typeface="Garamond"/>
            </a:endParaRPr>
          </a:p>
          <a:p>
            <a:pPr marL="347663" indent="-347663">
              <a:buClr>
                <a:srgbClr val="7EB761"/>
              </a:buClr>
            </a:pPr>
            <a:endParaRPr lang="en-US" dirty="0" smtClean="0">
              <a:solidFill>
                <a:srgbClr val="767171"/>
              </a:solidFill>
              <a:latin typeface="Garamond"/>
            </a:endParaRPr>
          </a:p>
        </p:txBody>
      </p:sp>
      <p:sp>
        <p:nvSpPr>
          <p:cNvPr id="123" name="Text Placeholder 16"/>
          <p:cNvSpPr txBox="1">
            <a:spLocks/>
          </p:cNvSpPr>
          <p:nvPr/>
        </p:nvSpPr>
        <p:spPr>
          <a:xfrm>
            <a:off x="13092309" y="22021027"/>
            <a:ext cx="10582656" cy="43300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nSpc>
                <a:spcPct val="100000"/>
              </a:lnSpc>
              <a:buClr>
                <a:srgbClr val="7EB761"/>
              </a:buClr>
            </a:pPr>
            <a:r>
              <a:rPr lang="en-US" dirty="0" smtClean="0">
                <a:solidFill>
                  <a:srgbClr val="595555"/>
                </a:solidFill>
                <a:latin typeface="Garamond"/>
                <a:ea typeface="Garamond"/>
                <a:cs typeface="Garamond"/>
              </a:rPr>
              <a:t>The </a:t>
            </a:r>
            <a:r>
              <a:rPr lang="en-US" dirty="0">
                <a:solidFill>
                  <a:srgbClr val="595555"/>
                </a:solidFill>
                <a:latin typeface="Garamond"/>
                <a:ea typeface="Garamond"/>
                <a:cs typeface="Garamond"/>
              </a:rPr>
              <a:t>accuracy of using SMAP to monitor soil moisture content displayed a very high statistical correlation </a:t>
            </a:r>
            <a:r>
              <a:rPr lang="en-US" dirty="0" smtClean="0">
                <a:solidFill>
                  <a:srgbClr val="595555"/>
                </a:solidFill>
                <a:latin typeface="Garamond"/>
                <a:ea typeface="Garamond"/>
                <a:cs typeface="Garamond"/>
              </a:rPr>
              <a:t>(R-Squared 0.7 </a:t>
            </a:r>
            <a:r>
              <a:rPr lang="en-US" dirty="0">
                <a:solidFill>
                  <a:srgbClr val="595555"/>
                </a:solidFill>
                <a:latin typeface="Garamond"/>
                <a:ea typeface="Garamond"/>
                <a:cs typeface="Garamond"/>
              </a:rPr>
              <a:t>to 0.9) </a:t>
            </a:r>
            <a:r>
              <a:rPr lang="en-US" dirty="0" smtClean="0">
                <a:solidFill>
                  <a:srgbClr val="595555"/>
                </a:solidFill>
                <a:latin typeface="Garamond"/>
                <a:ea typeface="Garamond"/>
                <a:cs typeface="Garamond"/>
              </a:rPr>
              <a:t>with SCAN </a:t>
            </a:r>
            <a:r>
              <a:rPr lang="en-US" dirty="0">
                <a:solidFill>
                  <a:srgbClr val="595555"/>
                </a:solidFill>
                <a:latin typeface="Garamond"/>
                <a:ea typeface="Garamond"/>
                <a:cs typeface="Garamond"/>
              </a:rPr>
              <a:t>data, which indicated that SMAP is a reliable method of soil moisture monitoring.</a:t>
            </a:r>
            <a:br>
              <a:rPr lang="en-US" dirty="0">
                <a:solidFill>
                  <a:srgbClr val="595555"/>
                </a:solidFill>
                <a:latin typeface="Garamond"/>
                <a:ea typeface="Garamond"/>
                <a:cs typeface="Garamond"/>
              </a:rPr>
            </a:br>
            <a:endParaRPr lang="en-US" dirty="0" smtClean="0">
              <a:solidFill>
                <a:srgbClr val="595555"/>
              </a:solidFill>
              <a:latin typeface="Garamond"/>
              <a:ea typeface="Garamond"/>
              <a:cs typeface="Garamond"/>
            </a:endParaRPr>
          </a:p>
          <a:p>
            <a:pPr marL="347663" indent="-347663">
              <a:lnSpc>
                <a:spcPct val="100000"/>
              </a:lnSpc>
              <a:buClr>
                <a:srgbClr val="7EB761"/>
              </a:buClr>
            </a:pPr>
            <a:r>
              <a:rPr lang="en-US" dirty="0" smtClean="0">
                <a:solidFill>
                  <a:srgbClr val="595555"/>
                </a:solidFill>
                <a:latin typeface="Garamond"/>
                <a:ea typeface="Garamond"/>
                <a:cs typeface="Garamond"/>
              </a:rPr>
              <a:t>By incorporating SMAP into the SERCH LIGHTS tool the </a:t>
            </a:r>
            <a:r>
              <a:rPr lang="en-US" dirty="0">
                <a:solidFill>
                  <a:srgbClr val="595555"/>
                </a:solidFill>
                <a:latin typeface="Garamond"/>
                <a:ea typeface="Garamond"/>
                <a:cs typeface="Garamond"/>
              </a:rPr>
              <a:t>service could enhance crop yield, water resource management, and optimize decision making in times of </a:t>
            </a:r>
            <a:r>
              <a:rPr lang="en-US" dirty="0" smtClean="0">
                <a:solidFill>
                  <a:srgbClr val="595555"/>
                </a:solidFill>
                <a:latin typeface="Garamond"/>
                <a:ea typeface="Garamond"/>
                <a:cs typeface="Garamond"/>
              </a:rPr>
              <a:t>drought by giving accurate soil moisture measurements across the Southeast United States.</a:t>
            </a:r>
            <a:r>
              <a:rPr lang="en-US" dirty="0">
                <a:solidFill>
                  <a:srgbClr val="595555"/>
                </a:solidFill>
                <a:latin typeface="Garamond"/>
                <a:ea typeface="Garamond"/>
                <a:cs typeface="Garamond"/>
              </a:rPr>
              <a:t> </a:t>
            </a:r>
          </a:p>
          <a:p>
            <a:pPr marL="347663" indent="-347663">
              <a:lnSpc>
                <a:spcPct val="100000"/>
              </a:lnSpc>
              <a:buClr>
                <a:srgbClr val="7EB761"/>
              </a:buClr>
            </a:pPr>
            <a:endParaRPr lang="en-US" dirty="0">
              <a:solidFill>
                <a:srgbClr val="595555"/>
              </a:solidFill>
              <a:latin typeface="Garamond"/>
              <a:ea typeface="Garamond"/>
              <a:cs typeface="Garamond"/>
              <a:sym typeface="Garamond"/>
            </a:endParaRPr>
          </a:p>
          <a:p>
            <a:pPr marL="0" indent="0">
              <a:lnSpc>
                <a:spcPct val="100000"/>
              </a:lnSpc>
              <a:buClr>
                <a:srgbClr val="7EB761"/>
              </a:buClr>
              <a:buNone/>
            </a:pPr>
            <a:endParaRPr lang="en-US" dirty="0">
              <a:solidFill>
                <a:srgbClr val="595555"/>
              </a:solidFill>
              <a:latin typeface="Garamond"/>
              <a:ea typeface="Garamond"/>
              <a:cs typeface="Garamond"/>
              <a:sym typeface="Garamond"/>
            </a:endParaRPr>
          </a:p>
          <a:p>
            <a:pPr marL="347663" indent="-347663">
              <a:buClr>
                <a:srgbClr val="7EB761"/>
              </a:buClr>
            </a:pPr>
            <a:endParaRPr lang="en-US" dirty="0" smtClean="0">
              <a:solidFill>
                <a:srgbClr val="595555"/>
              </a:solidFill>
              <a:latin typeface="Garamond"/>
            </a:endParaRPr>
          </a:p>
        </p:txBody>
      </p:sp>
      <p:sp>
        <p:nvSpPr>
          <p:cNvPr id="5" name="TextBox 4"/>
          <p:cNvSpPr txBox="1"/>
          <p:nvPr/>
        </p:nvSpPr>
        <p:spPr>
          <a:xfrm>
            <a:off x="13332188" y="29686316"/>
            <a:ext cx="6895326" cy="3499420"/>
          </a:xfrm>
          <a:prstGeom prst="rect">
            <a:avLst/>
          </a:prstGeom>
          <a:noFill/>
        </p:spPr>
        <p:txBody>
          <a:bodyPr wrap="square" rtlCol="0">
            <a:spAutoFit/>
          </a:bodyPr>
          <a:lstStyle/>
          <a:p>
            <a:pPr>
              <a:lnSpc>
                <a:spcPct val="90000"/>
              </a:lnSpc>
              <a:buClr>
                <a:srgbClr val="585454"/>
              </a:buClr>
              <a:buSzPct val="25000"/>
            </a:pPr>
            <a:r>
              <a:rPr lang="en-US" sz="2700" b="1" dirty="0" smtClean="0">
                <a:solidFill>
                  <a:srgbClr val="585454"/>
                </a:solidFill>
                <a:latin typeface="Garamond"/>
                <a:ea typeface="Garamond"/>
                <a:cs typeface="Garamond"/>
                <a:sym typeface="Garamond"/>
              </a:rPr>
              <a:t>Dr</a:t>
            </a:r>
            <a:r>
              <a:rPr lang="en-US" sz="2700" b="1" dirty="0">
                <a:solidFill>
                  <a:srgbClr val="585454"/>
                </a:solidFill>
                <a:latin typeface="Garamond"/>
                <a:ea typeface="Garamond"/>
                <a:cs typeface="Garamond"/>
                <a:sym typeface="Garamond"/>
              </a:rPr>
              <a:t>. Kenton Ross </a:t>
            </a:r>
            <a:r>
              <a:rPr lang="en-US" sz="2700" dirty="0">
                <a:solidFill>
                  <a:srgbClr val="585454"/>
                </a:solidFill>
                <a:latin typeface="Garamond"/>
                <a:ea typeface="Garamond"/>
                <a:cs typeface="Garamond"/>
                <a:sym typeface="Garamond"/>
              </a:rPr>
              <a:t>(NASA DEVELOP National Program)</a:t>
            </a:r>
          </a:p>
          <a:p>
            <a:pPr lvl="0">
              <a:lnSpc>
                <a:spcPct val="90000"/>
              </a:lnSpc>
              <a:buClr>
                <a:srgbClr val="585454"/>
              </a:buClr>
              <a:buSzPct val="25000"/>
            </a:pPr>
            <a:endParaRPr lang="en-US" sz="2700" dirty="0">
              <a:solidFill>
                <a:srgbClr val="585454"/>
              </a:solidFill>
              <a:latin typeface="Garamond"/>
              <a:ea typeface="Garamond"/>
              <a:cs typeface="Garamond"/>
              <a:sym typeface="Garamond"/>
            </a:endParaRPr>
          </a:p>
          <a:p>
            <a:pPr lvl="0">
              <a:lnSpc>
                <a:spcPct val="90000"/>
              </a:lnSpc>
              <a:buClr>
                <a:srgbClr val="585454"/>
              </a:buClr>
              <a:buSzPct val="25000"/>
            </a:pPr>
            <a:r>
              <a:rPr lang="en-US" sz="2700" b="1" dirty="0">
                <a:solidFill>
                  <a:srgbClr val="585454"/>
                </a:solidFill>
                <a:latin typeface="Garamond"/>
                <a:ea typeface="Garamond"/>
                <a:cs typeface="Garamond"/>
                <a:sym typeface="Garamond"/>
              </a:rPr>
              <a:t>Bob </a:t>
            </a:r>
            <a:r>
              <a:rPr lang="en-US" sz="2700" b="1" dirty="0" err="1">
                <a:solidFill>
                  <a:srgbClr val="585454"/>
                </a:solidFill>
                <a:latin typeface="Garamond"/>
                <a:ea typeface="Garamond"/>
                <a:cs typeface="Garamond"/>
                <a:sym typeface="Garamond"/>
              </a:rPr>
              <a:t>VanGundy</a:t>
            </a:r>
            <a:r>
              <a:rPr lang="en-US" sz="2700" b="1" dirty="0">
                <a:solidFill>
                  <a:srgbClr val="585454"/>
                </a:solidFill>
                <a:latin typeface="Garamond"/>
                <a:ea typeface="Garamond"/>
                <a:cs typeface="Garamond"/>
                <a:sym typeface="Garamond"/>
              </a:rPr>
              <a:t> </a:t>
            </a:r>
            <a:r>
              <a:rPr lang="en-US" sz="2700" dirty="0">
                <a:solidFill>
                  <a:srgbClr val="585454"/>
                </a:solidFill>
                <a:latin typeface="Garamond"/>
                <a:ea typeface="Garamond"/>
                <a:cs typeface="Garamond"/>
                <a:sym typeface="Garamond"/>
              </a:rPr>
              <a:t>(The University of Virginia’s College at Wise</a:t>
            </a:r>
            <a:r>
              <a:rPr lang="en-US" sz="2700" dirty="0" smtClean="0">
                <a:solidFill>
                  <a:srgbClr val="585454"/>
                </a:solidFill>
                <a:latin typeface="Garamond"/>
                <a:ea typeface="Garamond"/>
                <a:cs typeface="Garamond"/>
                <a:sym typeface="Garamond"/>
              </a:rPr>
              <a:t>)</a:t>
            </a:r>
          </a:p>
          <a:p>
            <a:pPr lvl="0">
              <a:lnSpc>
                <a:spcPct val="90000"/>
              </a:lnSpc>
              <a:buClr>
                <a:srgbClr val="585454"/>
              </a:buClr>
              <a:buSzPct val="25000"/>
            </a:pPr>
            <a:endParaRPr lang="en-US" sz="2700" dirty="0">
              <a:solidFill>
                <a:srgbClr val="585454"/>
              </a:solidFill>
              <a:latin typeface="Garamond"/>
              <a:ea typeface="Garamond"/>
              <a:cs typeface="Garamond"/>
              <a:sym typeface="Garamond"/>
            </a:endParaRPr>
          </a:p>
          <a:p>
            <a:pPr lvl="0">
              <a:lnSpc>
                <a:spcPct val="90000"/>
              </a:lnSpc>
              <a:buClr>
                <a:srgbClr val="585454"/>
              </a:buClr>
              <a:buSzPct val="25000"/>
            </a:pPr>
            <a:endParaRPr lang="en-US" i="1" dirty="0">
              <a:solidFill>
                <a:srgbClr val="767171">
                  <a:lumMod val="75000"/>
                </a:srgbClr>
              </a:solidFill>
              <a:latin typeface="Garamond" panose="02020404030301010803" pitchFamily="18" charset="0"/>
              <a:sym typeface="Garamond"/>
            </a:endParaRPr>
          </a:p>
          <a:p>
            <a:pPr lvl="0">
              <a:lnSpc>
                <a:spcPct val="90000"/>
              </a:lnSpc>
              <a:buClr>
                <a:srgbClr val="585454"/>
              </a:buClr>
              <a:buSzPct val="25000"/>
            </a:pPr>
            <a:r>
              <a:rPr lang="en-US" i="1" dirty="0">
                <a:solidFill>
                  <a:srgbClr val="767171">
                    <a:lumMod val="75000"/>
                  </a:srgbClr>
                </a:solidFill>
                <a:latin typeface="Garamond" panose="02020404030301010803" pitchFamily="18" charset="0"/>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a:p>
            <a:pPr lvl="0">
              <a:lnSpc>
                <a:spcPct val="90000"/>
              </a:lnSpc>
              <a:buClr>
                <a:srgbClr val="585454"/>
              </a:buClr>
              <a:buSzPct val="25000"/>
            </a:pPr>
            <a:endParaRPr lang="en-US" i="1" dirty="0">
              <a:solidFill>
                <a:srgbClr val="585454"/>
              </a:solidFill>
              <a:latin typeface="Garamond"/>
              <a:ea typeface="Garamond"/>
              <a:cs typeface="Garamond"/>
              <a:sym typeface="Garamond"/>
            </a:endParaRPr>
          </a:p>
        </p:txBody>
      </p:sp>
      <p:sp>
        <p:nvSpPr>
          <p:cNvPr id="74" name="Shape 74"/>
          <p:cNvSpPr txBox="1"/>
          <p:nvPr/>
        </p:nvSpPr>
        <p:spPr>
          <a:xfrm>
            <a:off x="13258800" y="448883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Objectives</a:t>
            </a:r>
          </a:p>
        </p:txBody>
      </p:sp>
      <p:sp>
        <p:nvSpPr>
          <p:cNvPr id="77" name="Shape 77"/>
          <p:cNvSpPr txBox="1"/>
          <p:nvPr/>
        </p:nvSpPr>
        <p:spPr>
          <a:xfrm>
            <a:off x="13315558" y="15183826"/>
            <a:ext cx="5436376"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Earth Observations</a:t>
            </a:r>
          </a:p>
        </p:txBody>
      </p:sp>
      <p:sp>
        <p:nvSpPr>
          <p:cNvPr id="79" name="Shape 79"/>
          <p:cNvSpPr txBox="1"/>
          <p:nvPr/>
        </p:nvSpPr>
        <p:spPr>
          <a:xfrm>
            <a:off x="13315558" y="2109565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Conclusions</a:t>
            </a:r>
          </a:p>
        </p:txBody>
      </p:sp>
      <p:sp>
        <p:nvSpPr>
          <p:cNvPr id="80" name="Shape 80"/>
          <p:cNvSpPr txBox="1"/>
          <p:nvPr/>
        </p:nvSpPr>
        <p:spPr>
          <a:xfrm>
            <a:off x="13315558" y="27007408"/>
            <a:ext cx="11525642" cy="76738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EB761"/>
                </a:solidFill>
                <a:latin typeface="Century Gothic" panose="020B0502020202020204" pitchFamily="34" charset="0"/>
                <a:ea typeface="Questrial"/>
                <a:cs typeface="Questrial"/>
                <a:sym typeface="Questrial"/>
              </a:rPr>
              <a:t>Acknowledgements</a:t>
            </a:r>
          </a:p>
        </p:txBody>
      </p:sp>
      <p:sp>
        <p:nvSpPr>
          <p:cNvPr id="52" name="TextBox 51"/>
          <p:cNvSpPr txBox="1"/>
          <p:nvPr/>
        </p:nvSpPr>
        <p:spPr>
          <a:xfrm>
            <a:off x="13296900" y="8222159"/>
            <a:ext cx="4305300" cy="769441"/>
          </a:xfrm>
          <a:prstGeom prst="rect">
            <a:avLst/>
          </a:prstGeom>
          <a:noFill/>
        </p:spPr>
        <p:txBody>
          <a:bodyPr wrap="square" rtlCol="0">
            <a:spAutoFit/>
          </a:bodyPr>
          <a:lstStyle/>
          <a:p>
            <a:pPr defTabSz="3072384"/>
            <a:r>
              <a:rPr lang="en-US" sz="4400" b="1" kern="1200" dirty="0" smtClean="0">
                <a:solidFill>
                  <a:srgbClr val="7EB761"/>
                </a:solidFill>
                <a:latin typeface="Century Gothic" panose="020B0502020202020204" pitchFamily="34" charset="0"/>
                <a:ea typeface="+mn-ea"/>
                <a:cs typeface="+mn-cs"/>
              </a:rPr>
              <a:t>Study Area</a:t>
            </a:r>
          </a:p>
        </p:txBody>
      </p:sp>
      <p:sp>
        <p:nvSpPr>
          <p:cNvPr id="76" name="Text Placeholder 16"/>
          <p:cNvSpPr txBox="1">
            <a:spLocks/>
          </p:cNvSpPr>
          <p:nvPr/>
        </p:nvSpPr>
        <p:spPr>
          <a:xfrm>
            <a:off x="8764578" y="29528145"/>
            <a:ext cx="4176330" cy="85503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buClr>
                <a:srgbClr val="7EB761"/>
              </a:buClr>
              <a:buNone/>
            </a:pPr>
            <a:r>
              <a:rPr lang="en-US" b="1" dirty="0" smtClean="0">
                <a:solidFill>
                  <a:srgbClr val="7DB862"/>
                </a:solidFill>
                <a:latin typeface="Garamond"/>
                <a:ea typeface="Garamond"/>
                <a:cs typeface="Garamond"/>
                <a:sym typeface="Garamond"/>
              </a:rPr>
              <a:t>SMAP SSI </a:t>
            </a:r>
            <a:r>
              <a:rPr lang="en-US" dirty="0" smtClean="0">
                <a:solidFill>
                  <a:srgbClr val="585454"/>
                </a:solidFill>
                <a:latin typeface="Garamond"/>
                <a:ea typeface="Garamond"/>
                <a:cs typeface="Garamond"/>
                <a:sym typeface="Garamond"/>
              </a:rPr>
              <a:t>daily images </a:t>
            </a:r>
            <a:endParaRPr lang="en-US" b="1" dirty="0">
              <a:solidFill>
                <a:srgbClr val="585454"/>
              </a:solidFill>
              <a:latin typeface="Garamond"/>
              <a:ea typeface="Garamond"/>
              <a:cs typeface="Garamond"/>
              <a:sym typeface="Garamond"/>
            </a:endParaRPr>
          </a:p>
          <a:p>
            <a:pPr marL="0" indent="0">
              <a:lnSpc>
                <a:spcPct val="100000"/>
              </a:lnSpc>
              <a:buClr>
                <a:srgbClr val="7EB761"/>
              </a:buClr>
              <a:buNone/>
            </a:pPr>
            <a:endParaRPr lang="en-US" dirty="0">
              <a:solidFill>
                <a:srgbClr val="585454"/>
              </a:solidFill>
              <a:latin typeface="Garamond"/>
              <a:ea typeface="Garamond"/>
              <a:cs typeface="Garamond"/>
              <a:sym typeface="Garamond"/>
            </a:endParaRPr>
          </a:p>
          <a:p>
            <a:pPr marL="347663" indent="-347663">
              <a:buClr>
                <a:srgbClr val="7EB761"/>
              </a:buClr>
            </a:pPr>
            <a:endParaRPr lang="en-US" dirty="0" smtClean="0">
              <a:solidFill>
                <a:srgbClr val="767171"/>
              </a:solidFill>
              <a:latin typeface="Garamond"/>
            </a:endParaRPr>
          </a:p>
        </p:txBody>
      </p:sp>
      <p:pic>
        <p:nvPicPr>
          <p:cNvPr id="13" name="Picture 1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0778289" y="31062807"/>
            <a:ext cx="2691311" cy="18590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10951</TotalTime>
  <Words>581</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Webdings</vt:lpstr>
      <vt:lpstr>Garamond</vt:lpstr>
      <vt:lpstr>Questrial</vt:lpstr>
      <vt:lpstr>Century Gothic</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DEVELOP4</dc:creator>
  <cp:lastModifiedBy>Kelley, Carrie L. (LARC-E3)[SSAI DEVELOP]</cp:lastModifiedBy>
  <cp:revision>105</cp:revision>
  <dcterms:modified xsi:type="dcterms:W3CDTF">2016-08-05T15:10:52Z</dcterms:modified>
</cp:coreProperties>
</file>