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9" r:id="rId4"/>
    <p:sldId id="260" r:id="rId5"/>
    <p:sldId id="261" r:id="rId6"/>
    <p:sldId id="258" r:id="rId7"/>
    <p:sldId id="262" r:id="rId8"/>
    <p:sldId id="285" r:id="rId9"/>
    <p:sldId id="286" r:id="rId10"/>
    <p:sldId id="287" r:id="rId11"/>
    <p:sldId id="267" r:id="rId12"/>
    <p:sldId id="269" r:id="rId13"/>
    <p:sldId id="279" r:id="rId14"/>
    <p:sldId id="280" r:id="rId15"/>
    <p:sldId id="281" r:id="rId16"/>
    <p:sldId id="282" r:id="rId17"/>
    <p:sldId id="283" r:id="rId18"/>
    <p:sldId id="284" r:id="rId19"/>
    <p:sldId id="270" r:id="rId20"/>
    <p:sldId id="271" r:id="rId21"/>
    <p:sldId id="272" r:id="rId22"/>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7"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8"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11"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6881" autoAdjust="0"/>
  </p:normalViewPr>
  <p:slideViewPr>
    <p:cSldViewPr snapToGrid="0">
      <p:cViewPr varScale="1">
        <p:scale>
          <a:sx n="101" d="100"/>
          <a:sy n="101" d="100"/>
        </p:scale>
        <p:origin x="15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 name="Shape 4"/>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dirty="0"/>
          </a:p>
        </p:txBody>
      </p:sp>
    </p:spTree>
    <p:extLst>
      <p:ext uri="{BB962C8B-B14F-4D97-AF65-F5344CB8AC3E}">
        <p14:creationId xmlns:p14="http://schemas.microsoft.com/office/powerpoint/2010/main" val="35367847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 Introduce further</a:t>
            </a:r>
            <a:r>
              <a:rPr lang="en-US" baseline="0" dirty="0" smtClean="0"/>
              <a:t> ***</a:t>
            </a:r>
            <a:endParaRPr dirty="0"/>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3922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837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Currently, the orchards are primarily located in zones 6b - 8a.</a:t>
            </a:r>
            <a:r>
              <a:rPr lang="en-US" baseline="0" dirty="0" smtClean="0"/>
              <a:t> Although very few orchards are within the ideal zones 5 and 7, all are within the acceptable PHZ range of 4-9.</a:t>
            </a:r>
            <a:endParaRPr dirty="0"/>
          </a:p>
        </p:txBody>
      </p:sp>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48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2045</a:t>
            </a:r>
            <a:r>
              <a:rPr lang="en-US" baseline="0" dirty="0" smtClean="0"/>
              <a:t> tells a different story. Apples are now in zones 9a through 10a. In the south of the state, the orchards are no longer within acceptable zones.</a:t>
            </a:r>
            <a:endParaRPr dirty="0"/>
          </a:p>
        </p:txBody>
      </p:sp>
      <p:sp>
        <p:nvSpPr>
          <p:cNvPr id="210" name="Shape 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60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By 2065, the area covered by zone 10a</a:t>
            </a:r>
            <a:r>
              <a:rPr lang="en-US" baseline="0" dirty="0" smtClean="0"/>
              <a:t> has expanded, while zone 8b has almost completely disappeared.</a:t>
            </a:r>
            <a:endParaRPr dirty="0"/>
          </a:p>
        </p:txBody>
      </p:sp>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157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Finally, by 2095, the moderate scenario shows only a slight change in the zones,</a:t>
            </a:r>
            <a:r>
              <a:rPr lang="en-US" baseline="0" dirty="0" smtClean="0"/>
              <a:t> while the extreme scenario puts almost all of the orchards within zones 10a and 10b; which is too warm for apples.</a:t>
            </a:r>
            <a:endParaRPr dirty="0"/>
          </a:p>
        </p:txBody>
      </p:sp>
      <p:sp>
        <p:nvSpPr>
          <p:cNvPr id="210" name="Shape 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5247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15</a:t>
            </a:fld>
            <a:endParaRPr lang="en-US" dirty="0"/>
          </a:p>
        </p:txBody>
      </p:sp>
    </p:spTree>
    <p:extLst>
      <p:ext uri="{BB962C8B-B14F-4D97-AF65-F5344CB8AC3E}">
        <p14:creationId xmlns:p14="http://schemas.microsoft.com/office/powerpoint/2010/main" val="101310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Suitability significantly</a:t>
            </a:r>
            <a:r>
              <a:rPr lang="en-US" baseline="0" dirty="0" smtClean="0"/>
              <a:t> decreases in 2045. In the north, conditions are moderately suitable; while in the south, conditions are moderately unsuitable.</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16</a:t>
            </a:fld>
            <a:endParaRPr lang="en-US" dirty="0"/>
          </a:p>
        </p:txBody>
      </p:sp>
    </p:spTree>
    <p:extLst>
      <p:ext uri="{BB962C8B-B14F-4D97-AF65-F5344CB8AC3E}">
        <p14:creationId xmlns:p14="http://schemas.microsoft.com/office/powerpoint/2010/main" val="3322672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2065, the</a:t>
            </a:r>
            <a:r>
              <a:rPr lang="en-US" baseline="0" dirty="0" smtClean="0"/>
              <a:t> unsuitable areas have expanded. The extreme scenario shows strips of very low suitability appearing in the south.</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17</a:t>
            </a:fld>
            <a:endParaRPr lang="en-US" dirty="0"/>
          </a:p>
        </p:txBody>
      </p:sp>
    </p:spTree>
    <p:extLst>
      <p:ext uri="{BB962C8B-B14F-4D97-AF65-F5344CB8AC3E}">
        <p14:creationId xmlns:p14="http://schemas.microsoft.com/office/powerpoint/2010/main" val="383490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18</a:t>
            </a:fld>
            <a:endParaRPr lang="en-US" dirty="0"/>
          </a:p>
        </p:txBody>
      </p:sp>
    </p:spTree>
    <p:extLst>
      <p:ext uri="{BB962C8B-B14F-4D97-AF65-F5344CB8AC3E}">
        <p14:creationId xmlns:p14="http://schemas.microsoft.com/office/powerpoint/2010/main" val="170509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221" name="Shape 2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9638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alibri"/>
                <a:ea typeface="Calibri"/>
                <a:cs typeface="Calibri"/>
                <a:sym typeface="Calibri"/>
              </a:rPr>
              <a:t>Washington State is famous for its apples. The warm, dry summers and cool, wet winters provide excellent climate conditions for production. As a result, 65% of apples grown in America come from Washington, and the industry makes up 2.2 billion dollars of the nations economy. However, there is a concern that future climate change could shift these ideal conditions, and Washington’s suitability could decrease as a result.</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912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(Mention</a:t>
            </a:r>
            <a:r>
              <a:rPr lang="en-US" baseline="0" dirty="0" smtClean="0"/>
              <a:t> SMAP with the soil data).</a:t>
            </a:r>
            <a:endParaRPr dirty="0"/>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084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240" name="Shape 2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605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Apples are currently grown in the central part of the state, just east of the Cascade mountains. Current climate conditions were measured by obtaining data from January 2002 to June 2015. The climate was then projected into the years 2045, 2065, and 2095.</a:t>
            </a:r>
            <a:endParaRPr lang="en-US" sz="1200" b="0" i="0" u="none" strike="noStrike" cap="none" baseline="0"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37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a:t>
            </a:r>
            <a:r>
              <a:rPr lang="en-US" dirty="0" smtClean="0"/>
              <a:t>ne of the simplest</a:t>
            </a:r>
            <a:r>
              <a:rPr lang="en-US" baseline="0" dirty="0" smtClean="0"/>
              <a:t> </a:t>
            </a:r>
            <a:r>
              <a:rPr lang="en-US" dirty="0" smtClean="0"/>
              <a:t>ways to</a:t>
            </a:r>
            <a:r>
              <a:rPr lang="en-US" baseline="0" dirty="0" smtClean="0"/>
              <a:t> determine plant suitability is with Plant Hardiness Zones. These 10 degree F zones are calculated based on average annual extreme minimum temperature, which is a suitability predictor for all crops, not just apples. If a winter is too cold, winter injury and possibly tree death will result. If the winter is too warm,  the trees will not accumulate enough chill hours (hours the tree remains dormant), to be productive during the growing season. Apples grow best in zones 5 - 7, but can also grow in zones 4-9.</a:t>
            </a:r>
            <a:endParaRPr lang="en-US" dirty="0" smtClean="0"/>
          </a:p>
          <a:p>
            <a:pPr>
              <a:spcBef>
                <a:spcPts val="0"/>
              </a:spcBef>
              <a:buNone/>
            </a:pPr>
            <a:endParaRPr dirty="0"/>
          </a:p>
        </p:txBody>
      </p:sp>
      <p:sp>
        <p:nvSpPr>
          <p:cNvPr id="152" name="Shape 1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552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addition to Plant Hardiness Zones, three</a:t>
            </a:r>
            <a:r>
              <a:rPr lang="en-US" baseline="0" dirty="0" smtClean="0"/>
              <a:t> major factors in determining a location’s suitability for apples are Growing Degree Days and Average Growing Season Temperature. GDDs are a measure of the heat accumulation over a 10 </a:t>
            </a:r>
            <a:r>
              <a:rPr lang="en-US" sz="1200" dirty="0" smtClean="0">
                <a:solidFill>
                  <a:schemeClr val="dk1"/>
                </a:solidFill>
                <a:latin typeface="Century Gothic"/>
                <a:ea typeface="Century Gothic"/>
                <a:cs typeface="Century Gothic"/>
                <a:sym typeface="Century Gothic"/>
              </a:rPr>
              <a:t>°C. This is the threshold </a:t>
            </a:r>
            <a:r>
              <a:rPr lang="en-US" baseline="0" dirty="0" smtClean="0"/>
              <a:t>beyond which codling moths thrive. Codling moths are pests that feed on apples, and a greater accumulation of GDDs allows more generations to hatch. Ideally the AGST will be around 19</a:t>
            </a:r>
            <a:r>
              <a:rPr lang="en-US" sz="1200" dirty="0" smtClean="0">
                <a:solidFill>
                  <a:schemeClr val="dk1"/>
                </a:solidFill>
                <a:latin typeface="Century Gothic"/>
                <a:ea typeface="Century Gothic"/>
                <a:cs typeface="Century Gothic"/>
                <a:sym typeface="Century Gothic"/>
              </a:rPr>
              <a:t>°</a:t>
            </a:r>
            <a:r>
              <a:rPr lang="en-US" baseline="0" dirty="0" smtClean="0"/>
              <a:t>C.</a:t>
            </a:r>
            <a:endParaRPr dirty="0"/>
          </a:p>
        </p:txBody>
      </p:sp>
      <p:sp>
        <p:nvSpPr>
          <p:cNvPr id="163" name="Shape 1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6837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baseline="0" dirty="0" smtClean="0"/>
              <a:t>partnership with Dr. Michael Glenn from the UDSA’s Agricultural Research Service, we created current and forecasted PHZ maps; as well as suitability maps that combine PHZs, GDDs, and AGSTs. </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1375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project uses 2 NASA datasets to complete our objectives.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MODIS was chosen because it</a:t>
            </a:r>
            <a:r>
              <a:rPr lang="en-US" sz="1200" b="0" i="0" u="none" strike="noStrike" kern="1200" baseline="0" dirty="0" smtClean="0">
                <a:solidFill>
                  <a:schemeClr val="tx1"/>
                </a:solidFill>
                <a:effectLst/>
                <a:latin typeface="+mn-lt"/>
                <a:ea typeface="+mn-ea"/>
                <a:cs typeface="+mn-cs"/>
              </a:rPr>
              <a:t> captured images of the study area each day and each night – allowing us to calculate maximum and minimum temperatures for each day in the study period.</a:t>
            </a:r>
            <a:r>
              <a:rPr lang="en-US" sz="1200" b="0" i="0" u="none" strike="noStrike" kern="1200" dirty="0" smtClean="0">
                <a:solidFill>
                  <a:schemeClr val="tx1"/>
                </a:solidFill>
                <a:effectLst/>
                <a:latin typeface="+mn-lt"/>
                <a:ea typeface="+mn-ea"/>
                <a:cs typeface="+mn-cs"/>
              </a:rPr>
              <a:t> F</a:t>
            </a:r>
            <a:r>
              <a:rPr lang="en-US" sz="1200" b="0" i="0" u="none" strike="noStrike" kern="1200" baseline="0" dirty="0" smtClean="0">
                <a:solidFill>
                  <a:schemeClr val="tx1"/>
                </a:solidFill>
                <a:effectLst/>
                <a:latin typeface="+mn-lt"/>
                <a:ea typeface="+mn-ea"/>
                <a:cs typeface="+mn-cs"/>
              </a:rPr>
              <a:t>uture temperature projections used NASA’s Earth Exchange Downscaled Climate Projections, or the NEX-DCP30 dataset. With 800m resolution, the NEX-DCP30 dataset has much higher resolution than many other climate projections.</a:t>
            </a:r>
            <a:endParaRPr dirty="0"/>
          </a:p>
        </p:txBody>
      </p:sp>
      <p:sp>
        <p:nvSpPr>
          <p:cNvPr id="172" name="Shape 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98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9176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5791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9"/>
            <a:ext cx="9144000" cy="73151"/>
          </a:xfrm>
          <a:prstGeom prst="rect">
            <a:avLst/>
          </a:prstGeom>
          <a:solidFill>
            <a:schemeClr val="dk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pic>
        <p:nvPicPr>
          <p:cNvPr id="16" name="Shape 16"/>
          <p:cNvPicPr preferRelativeResize="0"/>
          <p:nvPr/>
        </p:nvPicPr>
        <p:blipFill rotWithShape="1">
          <a:blip r:embed="rId2">
            <a:alphaModFix/>
          </a:blip>
          <a:srcRect/>
          <a:stretch/>
        </p:blipFill>
        <p:spPr>
          <a:xfrm>
            <a:off x="363095" y="5467378"/>
            <a:ext cx="1010529" cy="1010529"/>
          </a:xfrm>
          <a:prstGeom prst="rect">
            <a:avLst/>
          </a:prstGeom>
          <a:noFill/>
          <a:ln>
            <a:noFill/>
          </a:ln>
        </p:spPr>
      </p:pic>
      <p:sp>
        <p:nvSpPr>
          <p:cNvPr id="17" name="Shape 17"/>
          <p:cNvSpPr txBox="1">
            <a:spLocks noGrp="1"/>
          </p:cNvSpPr>
          <p:nvPr>
            <p:ph type="body" idx="1"/>
          </p:nvPr>
        </p:nvSpPr>
        <p:spPr>
          <a:xfrm>
            <a:off x="5660136"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6"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5"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5"/>
            <a:ext cx="6858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entury Gothic"/>
                <a:buNone/>
              </a:pPr>
              <a:endParaRPr sz="1350" b="0" i="0" u="none" strike="noStrike" cap="none" baseline="0" dirty="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6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6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0" name="Shape 90"/>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1" name="Shape 91"/>
          <p:cNvSpPr txBox="1">
            <a:spLocks noGrp="1"/>
          </p:cNvSpPr>
          <p:nvPr>
            <p:ph type="body" idx="1"/>
          </p:nvPr>
        </p:nvSpPr>
        <p:spPr>
          <a:xfrm>
            <a:off x="576073" y="1438655"/>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576073"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9144000" cy="3429000"/>
          </a:xfrm>
          <a:prstGeom prst="rect">
            <a:avLst/>
          </a:prstGeom>
          <a:noFill/>
          <a:ln>
            <a:noFill/>
          </a:ln>
        </p:spPr>
      </p:sp>
      <p:sp>
        <p:nvSpPr>
          <p:cNvPr id="94" name="Shape 94"/>
          <p:cNvSpPr txBox="1">
            <a:spLocks noGrp="1"/>
          </p:cNvSpPr>
          <p:nvPr>
            <p:ph type="body" idx="4"/>
          </p:nvPr>
        </p:nvSpPr>
        <p:spPr>
          <a:xfrm>
            <a:off x="6190487" y="315468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7" name="Shape 97"/>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8" name="Shape 98"/>
          <p:cNvSpPr/>
          <p:nvPr/>
        </p:nvSpPr>
        <p:spPr>
          <a:xfrm>
            <a:off x="0" y="6579439"/>
            <a:ext cx="9144000" cy="246220"/>
          </a:xfrm>
          <a:prstGeom prst="rect">
            <a:avLst/>
          </a:prstGeom>
          <a:noFill/>
          <a:ln>
            <a:noFill/>
          </a:ln>
        </p:spPr>
        <p:txBody>
          <a:bodyPr lIns="68569" tIns="34275" rIns="68569" bIns="34275" anchor="t" anchorCtr="0">
            <a:noAutofit/>
          </a:bodyPr>
          <a:lstStyle/>
          <a:p>
            <a:pPr marL="0" marR="0" lvl="0" indent="0" algn="ctr" rtl="0">
              <a:spcBef>
                <a:spcPts val="0"/>
              </a:spcBef>
              <a:buSzPct val="25000"/>
              <a:buNone/>
            </a:pPr>
            <a:r>
              <a:rPr lang="en-US" sz="75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9" name="Shape 99"/>
          <p:cNvSpPr txBox="1"/>
          <p:nvPr/>
        </p:nvSpPr>
        <p:spPr>
          <a:xfrm>
            <a:off x="320040" y="242134"/>
            <a:ext cx="8503920" cy="707886"/>
          </a:xfrm>
          <a:prstGeom prst="rect">
            <a:avLst/>
          </a:prstGeom>
          <a:noFill/>
          <a:ln>
            <a:noFill/>
          </a:ln>
        </p:spPr>
        <p:txBody>
          <a:bodyPr lIns="68569" tIns="34275" rIns="68569" bIns="34275" anchor="b" anchorCtr="0">
            <a:noAutofit/>
          </a:bodyPr>
          <a:lstStyle/>
          <a:p>
            <a:pPr marL="0" marR="0" lvl="0" indent="0" algn="ctr" rtl="0">
              <a:spcBef>
                <a:spcPts val="0"/>
              </a:spcBef>
              <a:buSzPct val="25000"/>
              <a:buNone/>
            </a:pPr>
            <a:r>
              <a:rPr lang="en-US" sz="3000" b="1" i="0" u="none" strike="noStrike" cap="none" baseline="0" dirty="0">
                <a:solidFill>
                  <a:srgbClr val="BFBFBF"/>
                </a:solidFill>
                <a:latin typeface="Century Gothic"/>
                <a:ea typeface="Century Gothic"/>
                <a:cs typeface="Century Gothic"/>
                <a:sym typeface="Century Gothic"/>
              </a:rPr>
              <a:t>Acknowledgements</a:t>
            </a:r>
          </a:p>
        </p:txBody>
      </p:sp>
      <p:sp>
        <p:nvSpPr>
          <p:cNvPr id="100" name="Shape 10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32" name="Shape 32"/>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33" name="Shape 33"/>
          <p:cNvSpPr txBox="1">
            <a:spLocks noGrp="1"/>
          </p:cNvSpPr>
          <p:nvPr>
            <p:ph type="body" idx="1"/>
          </p:nvPr>
        </p:nvSpPr>
        <p:spPr>
          <a:xfrm>
            <a:off x="5102351" y="2130553"/>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102352"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4572000" cy="6858000"/>
          </a:xfrm>
          <a:prstGeom prst="rect">
            <a:avLst/>
          </a:prstGeom>
          <a:noFill/>
          <a:ln>
            <a:noFill/>
          </a:ln>
        </p:spPr>
      </p:sp>
      <p:sp>
        <p:nvSpPr>
          <p:cNvPr id="36" name="Shape 36"/>
          <p:cNvSpPr txBox="1">
            <a:spLocks noGrp="1"/>
          </p:cNvSpPr>
          <p:nvPr>
            <p:ph type="body" idx="4"/>
          </p:nvPr>
        </p:nvSpPr>
        <p:spPr>
          <a:xfrm>
            <a:off x="2578609" y="6583681"/>
            <a:ext cx="1993391"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39" name="Shape 39"/>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40" name="Shape 40"/>
          <p:cNvSpPr txBox="1">
            <a:spLocks noGrp="1"/>
          </p:cNvSpPr>
          <p:nvPr>
            <p:ph type="body" idx="1"/>
          </p:nvPr>
        </p:nvSpPr>
        <p:spPr>
          <a:xfrm>
            <a:off x="521208" y="2130553"/>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548640"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4572000" y="0"/>
            <a:ext cx="4572000" cy="6858000"/>
          </a:xfrm>
          <a:prstGeom prst="rect">
            <a:avLst/>
          </a:prstGeom>
          <a:noFill/>
          <a:ln>
            <a:noFill/>
          </a:ln>
        </p:spPr>
      </p:sp>
      <p:sp>
        <p:nvSpPr>
          <p:cNvPr id="43" name="Shape 43"/>
          <p:cNvSpPr txBox="1">
            <a:spLocks noGrp="1"/>
          </p:cNvSpPr>
          <p:nvPr>
            <p:ph type="body" idx="4"/>
          </p:nvPr>
        </p:nvSpPr>
        <p:spPr>
          <a:xfrm>
            <a:off x="4572001" y="6583681"/>
            <a:ext cx="1993391"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46" name="Shape 46"/>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47" name="Shape 47"/>
          <p:cNvSpPr txBox="1">
            <a:spLocks noGrp="1"/>
          </p:cNvSpPr>
          <p:nvPr>
            <p:ph type="body" idx="1"/>
          </p:nvPr>
        </p:nvSpPr>
        <p:spPr>
          <a:xfrm>
            <a:off x="576073" y="4814316"/>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576073"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sp>
      <p:sp>
        <p:nvSpPr>
          <p:cNvPr id="50" name="Shape 50"/>
          <p:cNvSpPr txBox="1">
            <a:spLocks noGrp="1"/>
          </p:cNvSpPr>
          <p:nvPr>
            <p:ph type="body" idx="4"/>
          </p:nvPr>
        </p:nvSpPr>
        <p:spPr>
          <a:xfrm>
            <a:off x="6190487" y="342900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53" name="Shape 53"/>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54" name="Shape 54"/>
          <p:cNvSpPr txBox="1">
            <a:spLocks noGrp="1"/>
          </p:cNvSpPr>
          <p:nvPr>
            <p:ph type="body" idx="1"/>
          </p:nvPr>
        </p:nvSpPr>
        <p:spPr>
          <a:xfrm>
            <a:off x="4572001" y="4709160"/>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594361" y="2115313"/>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4572001" y="210311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594361" y="4721353"/>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594361"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4572001" y="340613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3" name="Shape 63"/>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4" name="Shape 64"/>
          <p:cNvSpPr txBox="1">
            <a:spLocks noGrp="1"/>
          </p:cNvSpPr>
          <p:nvPr>
            <p:ph type="body" idx="1"/>
          </p:nvPr>
        </p:nvSpPr>
        <p:spPr>
          <a:xfrm>
            <a:off x="749808" y="2255521"/>
            <a:ext cx="7653528"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749808" y="779404"/>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8" name="Shape 68"/>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9" name="Shape 69"/>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740665"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9144000" cy="3429000"/>
          </a:xfrm>
          <a:prstGeom prst="rect">
            <a:avLst/>
          </a:prstGeom>
          <a:noFill/>
          <a:ln>
            <a:noFill/>
          </a:ln>
        </p:spPr>
      </p:sp>
      <p:sp>
        <p:nvSpPr>
          <p:cNvPr id="72" name="Shape 72"/>
          <p:cNvSpPr txBox="1">
            <a:spLocks noGrp="1"/>
          </p:cNvSpPr>
          <p:nvPr>
            <p:ph type="body" idx="4"/>
          </p:nvPr>
        </p:nvSpPr>
        <p:spPr>
          <a:xfrm>
            <a:off x="6190487" y="315468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75" name="Shape 75"/>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76" name="Shape 76"/>
          <p:cNvSpPr txBox="1"/>
          <p:nvPr/>
        </p:nvSpPr>
        <p:spPr>
          <a:xfrm>
            <a:off x="320040" y="242134"/>
            <a:ext cx="8503920" cy="707886"/>
          </a:xfrm>
          <a:prstGeom prst="rect">
            <a:avLst/>
          </a:prstGeom>
          <a:noFill/>
          <a:ln>
            <a:noFill/>
          </a:ln>
        </p:spPr>
        <p:txBody>
          <a:bodyPr lIns="68569" tIns="34275" rIns="68569" bIns="34275" anchor="b" anchorCtr="0">
            <a:noAutofit/>
          </a:bodyPr>
          <a:lstStyle/>
          <a:p>
            <a:pPr marL="0" marR="0" lvl="0" indent="0" algn="ctr" rtl="0">
              <a:spcBef>
                <a:spcPts val="0"/>
              </a:spcBef>
              <a:buSzPct val="25000"/>
              <a:buNone/>
            </a:pPr>
            <a:r>
              <a:rPr lang="en-US" sz="3000" b="1" i="0" u="none" strike="noStrike" cap="none" baseline="0" dirty="0">
                <a:solidFill>
                  <a:srgbClr val="BFBFBF"/>
                </a:solidFill>
                <a:latin typeface="Century Gothic"/>
                <a:ea typeface="Century Gothic"/>
                <a:cs typeface="Century Gothic"/>
                <a:sym typeface="Century Gothic"/>
              </a:rPr>
              <a:t>Acknowledgements</a:t>
            </a:r>
          </a:p>
        </p:txBody>
      </p:sp>
      <p:sp>
        <p:nvSpPr>
          <p:cNvPr id="77" name="Shape 7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571207" y="3011686"/>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571209" y="4628567"/>
            <a:ext cx="8051582"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9144000" cy="246220"/>
          </a:xfrm>
          <a:prstGeom prst="rect">
            <a:avLst/>
          </a:prstGeom>
          <a:noFill/>
          <a:ln>
            <a:noFill/>
          </a:ln>
        </p:spPr>
        <p:txBody>
          <a:bodyPr lIns="68569" tIns="34275" rIns="68569" bIns="34275" anchor="t" anchorCtr="0">
            <a:noAutofit/>
          </a:bodyPr>
          <a:lstStyle/>
          <a:p>
            <a:pPr marL="0" marR="0" lvl="0" indent="0" algn="ctr" rtl="0">
              <a:spcBef>
                <a:spcPts val="0"/>
              </a:spcBef>
              <a:buSzPct val="25000"/>
              <a:buNone/>
            </a:pPr>
            <a:r>
              <a:rPr lang="en-US" sz="75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83" name="Shape 83"/>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84" name="Shape 84"/>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740665"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sp>
      <p:sp>
        <p:nvSpPr>
          <p:cNvPr id="87" name="Shape 87"/>
          <p:cNvSpPr txBox="1">
            <a:spLocks noGrp="1"/>
          </p:cNvSpPr>
          <p:nvPr>
            <p:ph type="body" idx="4"/>
          </p:nvPr>
        </p:nvSpPr>
        <p:spPr>
          <a:xfrm>
            <a:off x="6190487" y="342900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3"/>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12" name="Shape 12"/>
          <p:cNvSpPr txBox="1">
            <a:spLocks noGrp="1"/>
          </p:cNvSpPr>
          <p:nvPr>
            <p:ph type="ftr" idx="11"/>
          </p:nvPr>
        </p:nvSpPr>
        <p:spPr>
          <a:xfrm>
            <a:off x="3028951" y="6356353"/>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13" name="Shape 13"/>
          <p:cNvSpPr txBox="1">
            <a:spLocks noGrp="1"/>
          </p:cNvSpPr>
          <p:nvPr>
            <p:ph type="sldNum" idx="12"/>
          </p:nvPr>
        </p:nvSpPr>
        <p:spPr>
          <a:xfrm>
            <a:off x="6457950" y="6356353"/>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smtClean="0"/>
              <a:pPr>
                <a:buSzPct val="2500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214312" y="1772680"/>
            <a:ext cx="8715375" cy="1824300"/>
          </a:xfrm>
          <a:prstGeom prst="rect">
            <a:avLst/>
          </a:prstGeom>
          <a:noFill/>
          <a:ln>
            <a:noFill/>
          </a:ln>
        </p:spPr>
        <p:txBody>
          <a:bodyPr lIns="68569" tIns="34275" rIns="68569" bIns="34275"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1870915" y="5314183"/>
            <a:ext cx="3348786" cy="276974"/>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2000251" y="5732907"/>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2000251" y="6139434"/>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4560571" y="5285612"/>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4567810" y="5742432"/>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1323974" y="3773209"/>
            <a:ext cx="6657975" cy="555497"/>
          </a:xfrm>
          <a:prstGeom prst="rect">
            <a:avLst/>
          </a:prstGeom>
          <a:noFill/>
          <a:ln>
            <a:noFill/>
          </a:ln>
        </p:spPr>
        <p:txBody>
          <a:bodyPr lIns="68569" tIns="34275" rIns="68569" bIns="34275"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43" name="Shape 174"/>
          <p:cNvSpPr txBox="1">
            <a:spLocks noGrp="1"/>
          </p:cNvSpPr>
          <p:nvPr>
            <p:ph type="body" idx="1"/>
          </p:nvPr>
        </p:nvSpPr>
        <p:spPr>
          <a:xfrm>
            <a:off x="1721920" y="359746"/>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80" name="Table 79"/>
          <p:cNvGraphicFramePr>
            <a:graphicFrameLocks noGrp="1"/>
          </p:cNvGraphicFramePr>
          <p:nvPr>
            <p:extLst>
              <p:ext uri="{D42A27DB-BD31-4B8C-83A1-F6EECF244321}">
                <p14:modId xmlns:p14="http://schemas.microsoft.com/office/powerpoint/2010/main" val="1442090805"/>
              </p:ext>
            </p:extLst>
          </p:nvPr>
        </p:nvGraphicFramePr>
        <p:xfrm>
          <a:off x="915836" y="1029556"/>
          <a:ext cx="7670951" cy="4861170"/>
        </p:xfrm>
        <a:graphic>
          <a:graphicData uri="http://schemas.openxmlformats.org/drawingml/2006/table">
            <a:tbl>
              <a:tblPr bandRow="1">
                <a:tableStyleId>{5C22544A-7EE6-4342-B048-85BDC9FD1C3A}</a:tableStyleId>
              </a:tblPr>
              <a:tblGrid>
                <a:gridCol w="1060705"/>
                <a:gridCol w="6610246"/>
              </a:tblGrid>
              <a:tr h="1620390">
                <a:tc>
                  <a:txBody>
                    <a:bodyPr/>
                    <a:lstStyle/>
                    <a:p>
                      <a:endParaRPr lang="en-US" sz="800" dirty="0">
                        <a:latin typeface="Century Gothic" panose="020B0502020202020204" pitchFamily="34" charset="0"/>
                      </a:endParaRPr>
                    </a:p>
                  </a:txBody>
                  <a:tcPr marL="68580" marR="68580" marT="34290" marB="34290"/>
                </a:tc>
                <a:tc>
                  <a:txBody>
                    <a:bodyPr/>
                    <a:lstStyle/>
                    <a:p>
                      <a:endParaRPr lang="en-US" sz="8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pPr algn="l"/>
                      <a:r>
                        <a:rPr lang="en-US" sz="1400" dirty="0" smtClean="0">
                          <a:latin typeface="Century Gothic" panose="020B0502020202020204" pitchFamily="34" charset="0"/>
                        </a:rPr>
                        <a:t>       Plant Hardiness Zones                             </a:t>
                      </a:r>
                      <a:r>
                        <a:rPr lang="en-US" sz="1400" baseline="0" dirty="0" smtClean="0">
                          <a:latin typeface="Century Gothic" panose="020B0502020202020204" pitchFamily="34" charset="0"/>
                        </a:rPr>
                        <a:t>        </a:t>
                      </a:r>
                      <a:r>
                        <a:rPr lang="en-US" sz="1400" dirty="0" smtClean="0">
                          <a:latin typeface="Century Gothic" panose="020B0502020202020204" pitchFamily="34" charset="0"/>
                        </a:rPr>
                        <a:t> Suitability Maps</a:t>
                      </a:r>
                      <a:endParaRPr lang="en-US" sz="14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r>
                        <a:rPr lang="en-US" sz="1400" dirty="0" smtClean="0"/>
                        <a:t>          </a:t>
                      </a:r>
                      <a:r>
                        <a:rPr lang="en-US" sz="1400" dirty="0" smtClean="0">
                          <a:latin typeface="Century Gothic" panose="020B0502020202020204" pitchFamily="34" charset="0"/>
                        </a:rPr>
                        <a:t>Validation Assessment</a:t>
                      </a:r>
                      <a:r>
                        <a:rPr lang="en-US" sz="1400" baseline="0" dirty="0" smtClean="0">
                          <a:latin typeface="Century Gothic" panose="020B0502020202020204" pitchFamily="34" charset="0"/>
                        </a:rPr>
                        <a:t>                                  Change Analysis</a:t>
                      </a:r>
                      <a:endParaRPr lang="en-US" sz="1400" dirty="0">
                        <a:latin typeface="Century Gothic" panose="020B0502020202020204" pitchFamily="34" charset="0"/>
                      </a:endParaRPr>
                    </a:p>
                  </a:txBody>
                  <a:tcPr marL="68580" marR="68580" marT="34290" marB="34290"/>
                </a:tc>
              </a:tr>
            </a:tbl>
          </a:graphicData>
        </a:graphic>
      </p:graphicFrame>
      <p:cxnSp>
        <p:nvCxnSpPr>
          <p:cNvPr id="81" name="Straight Connector 80"/>
          <p:cNvCxnSpPr/>
          <p:nvPr/>
        </p:nvCxnSpPr>
        <p:spPr>
          <a:xfrm>
            <a:off x="4880106" y="4303530"/>
            <a:ext cx="0" cy="1504138"/>
          </a:xfrm>
          <a:prstGeom prst="line">
            <a:avLst/>
          </a:prstGeom>
        </p:spPr>
        <p:style>
          <a:lnRef idx="1">
            <a:schemeClr val="dk1"/>
          </a:lnRef>
          <a:fillRef idx="0">
            <a:schemeClr val="dk1"/>
          </a:fillRef>
          <a:effectRef idx="0">
            <a:schemeClr val="dk1"/>
          </a:effectRef>
          <a:fontRef idx="minor">
            <a:schemeClr val="tx1"/>
          </a:fontRef>
        </p:style>
      </p:cxnSp>
      <p:grpSp>
        <p:nvGrpSpPr>
          <p:cNvPr id="82" name="Group 81"/>
          <p:cNvGrpSpPr/>
          <p:nvPr/>
        </p:nvGrpSpPr>
        <p:grpSpPr>
          <a:xfrm>
            <a:off x="2025999" y="1136369"/>
            <a:ext cx="6497590" cy="4276412"/>
            <a:chOff x="2948466" y="564391"/>
            <a:chExt cx="8073419" cy="5369951"/>
          </a:xfrm>
        </p:grpSpPr>
        <p:sp>
          <p:nvSpPr>
            <p:cNvPr id="83" name="Rounded Rectangle 82"/>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MODIS LST Data</a:t>
              </a:r>
            </a:p>
          </p:txBody>
        </p:sp>
        <p:sp>
          <p:nvSpPr>
            <p:cNvPr id="84" name="Rounded Rectangle 83"/>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Climate Model Data</a:t>
              </a:r>
            </a:p>
          </p:txBody>
        </p:sp>
        <p:sp>
          <p:nvSpPr>
            <p:cNvPr id="85" name="Rounded Rectangle 84"/>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Mosaic images</a:t>
              </a:r>
            </a:p>
          </p:txBody>
        </p:sp>
        <p:sp>
          <p:nvSpPr>
            <p:cNvPr id="86" name="Rounded Rectangle 85"/>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Estimate air temp from LST</a:t>
              </a:r>
            </a:p>
          </p:txBody>
        </p:sp>
        <p:sp>
          <p:nvSpPr>
            <p:cNvPr id="87" name="Rounded Rectangle 86"/>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Remove outliers</a:t>
              </a:r>
            </a:p>
          </p:txBody>
        </p:sp>
        <p:sp>
          <p:nvSpPr>
            <p:cNvPr id="88" name="Rounded Rectangle 87"/>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Create rolling averages</a:t>
              </a:r>
            </a:p>
          </p:txBody>
        </p:sp>
        <p:cxnSp>
          <p:nvCxnSpPr>
            <p:cNvPr id="89" name="Straight Arrow Connector 88"/>
            <p:cNvCxnSpPr>
              <a:stCxn id="85" idx="2"/>
              <a:endCxn id="109"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83" idx="3"/>
              <a:endCxn id="85"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91" name="Group 90"/>
            <p:cNvGrpSpPr/>
            <p:nvPr/>
          </p:nvGrpSpPr>
          <p:grpSpPr>
            <a:xfrm>
              <a:off x="4831621" y="1462900"/>
              <a:ext cx="3326290" cy="723441"/>
              <a:chOff x="4923889" y="1281727"/>
              <a:chExt cx="3326290" cy="723441"/>
            </a:xfrm>
          </p:grpSpPr>
          <p:sp>
            <p:nvSpPr>
              <p:cNvPr id="109" name="Rounded Rectangle 108"/>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Mask to study area</a:t>
                </a:r>
              </a:p>
            </p:txBody>
          </p:sp>
          <p:sp>
            <p:nvSpPr>
              <p:cNvPr id="110" name="Rounded Rectangle 109"/>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Convert K to C</a:t>
                </a:r>
              </a:p>
            </p:txBody>
          </p:sp>
          <p:sp>
            <p:nvSpPr>
              <p:cNvPr id="111" name="Rounded Rectangle 110"/>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Project data</a:t>
                </a:r>
              </a:p>
            </p:txBody>
          </p:sp>
          <p:cxnSp>
            <p:nvCxnSpPr>
              <p:cNvPr id="112" name="Straight Arrow Connector 111"/>
              <p:cNvCxnSpPr>
                <a:stCxn id="109" idx="3"/>
                <a:endCxn id="110"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p:cNvCxnSpPr>
                <a:endCxn id="111"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92" name="Straight Arrow Connector 91"/>
            <p:cNvCxnSpPr>
              <a:stCxn id="86" idx="3"/>
              <a:endCxn id="87"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p:cNvCxnSpPr>
              <a:endCxn id="88"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111" idx="0"/>
              <a:endCxn id="86"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97" name="Rounded Rectangle 96"/>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Find minimum value per year for each pixel and average from 2002-2015</a:t>
              </a:r>
            </a:p>
          </p:txBody>
        </p:sp>
        <p:sp>
          <p:nvSpPr>
            <p:cNvPr id="98" name="Rounded Rectangle 97"/>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Classify into PHZ</a:t>
              </a:r>
            </a:p>
          </p:txBody>
        </p:sp>
        <p:cxnSp>
          <p:nvCxnSpPr>
            <p:cNvPr id="99" name="Straight Arrow Connector 98"/>
            <p:cNvCxnSpPr>
              <a:stCxn id="97"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0" name="Rounded Rectangle 99"/>
            <p:cNvSpPr/>
            <p:nvPr/>
          </p:nvSpPr>
          <p:spPr>
            <a:xfrm>
              <a:off x="7062910" y="2898335"/>
              <a:ext cx="120502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GDD</a:t>
              </a:r>
            </a:p>
          </p:txBody>
        </p:sp>
        <p:sp>
          <p:nvSpPr>
            <p:cNvPr id="101" name="Rounded Rectangle 100"/>
            <p:cNvSpPr/>
            <p:nvPr/>
          </p:nvSpPr>
          <p:spPr>
            <a:xfrm>
              <a:off x="7062912" y="3731269"/>
              <a:ext cx="354157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Apply weights and classify into Suitability Regions</a:t>
              </a:r>
            </a:p>
          </p:txBody>
        </p:sp>
        <p:sp>
          <p:nvSpPr>
            <p:cNvPr id="102" name="Rounded Rectangle 101"/>
            <p:cNvSpPr/>
            <p:nvPr/>
          </p:nvSpPr>
          <p:spPr>
            <a:xfrm>
              <a:off x="8353257" y="2894426"/>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avg temp</a:t>
              </a:r>
            </a:p>
          </p:txBody>
        </p:sp>
        <p:sp>
          <p:nvSpPr>
            <p:cNvPr id="103" name="Rounded Rectangle 102"/>
            <p:cNvSpPr/>
            <p:nvPr/>
          </p:nvSpPr>
          <p:spPr>
            <a:xfrm>
              <a:off x="9523484" y="2894426"/>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Import PHZ</a:t>
              </a:r>
            </a:p>
          </p:txBody>
        </p:sp>
        <p:cxnSp>
          <p:nvCxnSpPr>
            <p:cNvPr id="104" name="Straight Arrow Connector 103"/>
            <p:cNvCxnSpPr/>
            <p:nvPr/>
          </p:nvCxnSpPr>
          <p:spPr>
            <a:xfrm>
              <a:off x="7655984" y="3574852"/>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p:cNvCxnSpPr/>
            <p:nvPr/>
          </p:nvCxnSpPr>
          <p:spPr>
            <a:xfrm>
              <a:off x="8892561" y="3584628"/>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7" name="Rounded Rectangle 106"/>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Compare MODIS produced PHZ maps to PRISM produced PHZ maps to compare validity of data</a:t>
              </a:r>
            </a:p>
          </p:txBody>
        </p:sp>
        <p:sp>
          <p:nvSpPr>
            <p:cNvPr id="108" name="Rounded Rectangle 107"/>
            <p:cNvSpPr/>
            <p:nvPr/>
          </p:nvSpPr>
          <p:spPr>
            <a:xfrm>
              <a:off x="7145491" y="525391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Quantify degree of plant hardiness zone change</a:t>
              </a:r>
            </a:p>
          </p:txBody>
        </p:sp>
      </p:grpSp>
      <p:grpSp>
        <p:nvGrpSpPr>
          <p:cNvPr id="114" name="Group 113"/>
          <p:cNvGrpSpPr/>
          <p:nvPr/>
        </p:nvGrpSpPr>
        <p:grpSpPr>
          <a:xfrm>
            <a:off x="905081" y="1058102"/>
            <a:ext cx="1116449" cy="4676995"/>
            <a:chOff x="1511082" y="578925"/>
            <a:chExt cx="1387216" cy="5872968"/>
          </a:xfrm>
        </p:grpSpPr>
        <p:sp>
          <p:nvSpPr>
            <p:cNvPr id="115" name="Rounded Rectangle 114"/>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Pre-Processing</a:t>
              </a:r>
            </a:p>
          </p:txBody>
        </p:sp>
        <p:sp>
          <p:nvSpPr>
            <p:cNvPr id="116" name="Rounded Rectangle 115"/>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Data Analysis</a:t>
              </a:r>
            </a:p>
            <a:p>
              <a:pPr algn="ctr"/>
              <a:r>
                <a:rPr lang="en-US" sz="900" dirty="0">
                  <a:solidFill>
                    <a:schemeClr val="tx1"/>
                  </a:solidFill>
                  <a:latin typeface="Century Gothic" panose="020B0502020202020204" pitchFamily="34" charset="0"/>
                </a:rPr>
                <a:t>Four time periods (present day, 2045, 2065, 2095)</a:t>
              </a:r>
            </a:p>
          </p:txBody>
        </p:sp>
        <p:sp>
          <p:nvSpPr>
            <p:cNvPr id="117" name="Rounded Rectangle 116"/>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Post Analysis</a:t>
              </a:r>
            </a:p>
          </p:txBody>
        </p:sp>
        <p:sp>
          <p:nvSpPr>
            <p:cNvPr id="118" name="Rounded Rectangle 117"/>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entury Gothic" panose="020B0502020202020204" pitchFamily="34" charset="0"/>
              </a:endParaRPr>
            </a:p>
          </p:txBody>
        </p:sp>
      </p:grpSp>
      <p:sp>
        <p:nvSpPr>
          <p:cNvPr id="119" name="Rectangle 118"/>
          <p:cNvSpPr/>
          <p:nvPr/>
        </p:nvSpPr>
        <p:spPr>
          <a:xfrm>
            <a:off x="905081" y="1009650"/>
            <a:ext cx="7695994" cy="32454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50883930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1571873" y="225822"/>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a:ea typeface="Century Gothic"/>
                <a:cs typeface="Century Gothic"/>
                <a:sym typeface="Century Gothic"/>
              </a:rPr>
              <a:t>Results: Current Plant Hardiness Zone (PHZ) Map</a:t>
            </a:r>
            <a:endParaRPr lang="en-US" sz="1800" b="1" dirty="0">
              <a:solidFill>
                <a:schemeClr val="accent1"/>
              </a:solidFill>
              <a:latin typeface="Century Gothic"/>
              <a:ea typeface="Century Gothic"/>
              <a:cs typeface="Century Gothic"/>
              <a:sym typeface="Century Gothic"/>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14" t="2347" r="957" b="1708"/>
          <a:stretch/>
        </p:blipFill>
        <p:spPr>
          <a:xfrm>
            <a:off x="847725" y="807399"/>
            <a:ext cx="7267575" cy="5513332"/>
          </a:xfrm>
          <a:prstGeom prst="rect">
            <a:avLst/>
          </a:prstGeom>
          <a:effectLst>
            <a:outerShdw blurRad="292100" dist="139700" dir="2700000" algn="tl" rotWithShape="0">
              <a:prstClr val="black">
                <a:alpha val="65000"/>
              </a:prstClr>
            </a:outerShdw>
          </a:effectLst>
        </p:spPr>
      </p:pic>
      <p:sp>
        <p:nvSpPr>
          <p:cNvPr id="5" name="TextBox 4"/>
          <p:cNvSpPr txBox="1"/>
          <p:nvPr/>
        </p:nvSpPr>
        <p:spPr>
          <a:xfrm>
            <a:off x="3111577" y="943328"/>
            <a:ext cx="3117773" cy="338554"/>
          </a:xfrm>
          <a:prstGeom prst="rect">
            <a:avLst/>
          </a:prstGeom>
          <a:noFill/>
        </p:spPr>
        <p:txBody>
          <a:bodyPr wrap="square" rtlCol="0">
            <a:spAutoFit/>
          </a:bodyPr>
          <a:lstStyle/>
          <a:p>
            <a:pPr algn="ctr"/>
            <a:r>
              <a:rPr lang="en-US" sz="1600" b="1" dirty="0"/>
              <a:t>2002 - 2015 </a:t>
            </a:r>
          </a:p>
        </p:txBody>
      </p:sp>
      <p:pic>
        <p:nvPicPr>
          <p:cNvPr id="8" name="Picture 7"/>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725" y="3868512"/>
            <a:ext cx="1134564" cy="245221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13" name="Group 12"/>
          <p:cNvGrpSpPr>
            <a:grpSpLocks/>
          </p:cNvGrpSpPr>
          <p:nvPr/>
        </p:nvGrpSpPr>
        <p:grpSpPr>
          <a:xfrm>
            <a:off x="4704217" y="1555469"/>
            <a:ext cx="4245093" cy="3214504"/>
            <a:chOff x="6255945" y="1240325"/>
            <a:chExt cx="5439357" cy="4273236"/>
          </a:xfrm>
          <a:effectLst>
            <a:outerShdw blurRad="292100" dist="139700" dir="2700000" algn="tl" rotWithShape="0">
              <a:prstClr val="black">
                <a:alpha val="65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89" t="2236" r="1127" b="1829"/>
            <a:stretch/>
          </p:blipFill>
          <p:spPr>
            <a:xfrm>
              <a:off x="6255945" y="1240325"/>
              <a:ext cx="5439357" cy="4273236"/>
            </a:xfrm>
            <a:prstGeom prst="rect">
              <a:avLst/>
            </a:prstGeom>
          </p:spPr>
        </p:pic>
        <p:sp>
          <p:nvSpPr>
            <p:cNvPr id="8" name="TextBox 7"/>
            <p:cNvSpPr txBox="1"/>
            <p:nvPr/>
          </p:nvSpPr>
          <p:spPr>
            <a:xfrm>
              <a:off x="7764763" y="1322619"/>
              <a:ext cx="3477024" cy="368232"/>
            </a:xfrm>
            <a:prstGeom prst="rect">
              <a:avLst/>
            </a:prstGeom>
            <a:noFill/>
          </p:spPr>
          <p:txBody>
            <a:bodyPr wrap="square" rtlCol="0">
              <a:spAutoFit/>
            </a:bodyPr>
            <a:lstStyle/>
            <a:p>
              <a:pPr algn="ctr"/>
              <a:r>
                <a:rPr lang="en-US" sz="1200" b="1" dirty="0"/>
                <a:t>Extreme Scenario: RCP 8.5</a:t>
              </a:r>
            </a:p>
          </p:txBody>
        </p:sp>
      </p:grpSp>
      <p:sp>
        <p:nvSpPr>
          <p:cNvPr id="207" name="Shape 207"/>
          <p:cNvSpPr txBox="1">
            <a:spLocks noGrp="1"/>
          </p:cNvSpPr>
          <p:nvPr>
            <p:ph type="body" idx="1"/>
          </p:nvPr>
        </p:nvSpPr>
        <p:spPr>
          <a:xfrm>
            <a:off x="1651693" y="651583"/>
            <a:ext cx="5687117" cy="333067"/>
          </a:xfrm>
          <a:prstGeom prst="rect">
            <a:avLst/>
          </a:prstGeom>
          <a:noFill/>
          <a:ln>
            <a:noFill/>
          </a:ln>
        </p:spPr>
        <p:txBody>
          <a:bodyPr lIns="68569" tIns="34275" rIns="68569" bIns="34275" anchor="t" anchorCtr="0">
            <a:noAutofit/>
          </a:bodyPr>
          <a:lstStyle/>
          <a:p>
            <a:pPr lvl="0">
              <a:buClr>
                <a:schemeClr val="accent1"/>
              </a:buClr>
              <a:buSzPct val="25000"/>
            </a:pPr>
            <a:r>
              <a:rPr lang="en-US" sz="1800" b="1" dirty="0">
                <a:solidFill>
                  <a:schemeClr val="accent1"/>
                </a:solidFill>
                <a:latin typeface="Century Gothic"/>
                <a:ea typeface="Century Gothic"/>
                <a:cs typeface="Century Gothic"/>
                <a:sym typeface="Century Gothic"/>
              </a:rPr>
              <a:t>Results: PHZ 2045</a:t>
            </a:r>
          </a:p>
        </p:txBody>
      </p:sp>
      <p:grpSp>
        <p:nvGrpSpPr>
          <p:cNvPr id="14" name="Group 13"/>
          <p:cNvGrpSpPr/>
          <p:nvPr/>
        </p:nvGrpSpPr>
        <p:grpSpPr>
          <a:xfrm>
            <a:off x="213594" y="1555469"/>
            <a:ext cx="4238244" cy="3217963"/>
            <a:chOff x="355600" y="1238251"/>
            <a:chExt cx="5650992" cy="427990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06" t="2188" r="1117" b="1727"/>
            <a:stretch/>
          </p:blipFill>
          <p:spPr>
            <a:xfrm>
              <a:off x="355600" y="1238251"/>
              <a:ext cx="5650992" cy="4279900"/>
            </a:xfrm>
            <a:prstGeom prst="rect">
              <a:avLst/>
            </a:prstGeom>
            <a:effectLst>
              <a:outerShdw blurRad="292100" dist="139700" dir="2700000" algn="tl" rotWithShape="0">
                <a:prstClr val="black">
                  <a:alpha val="65000"/>
                </a:prstClr>
              </a:outerShdw>
            </a:effectLst>
          </p:spPr>
        </p:pic>
        <p:sp>
          <p:nvSpPr>
            <p:cNvPr id="7" name="TextBox 6"/>
            <p:cNvSpPr txBox="1"/>
            <p:nvPr/>
          </p:nvSpPr>
          <p:spPr>
            <a:xfrm>
              <a:off x="1861043" y="1322621"/>
              <a:ext cx="3726796" cy="368409"/>
            </a:xfrm>
            <a:prstGeom prst="rect">
              <a:avLst/>
            </a:prstGeom>
            <a:noFill/>
          </p:spPr>
          <p:txBody>
            <a:bodyPr wrap="square" rtlCol="0">
              <a:spAutoFit/>
            </a:bodyPr>
            <a:lstStyle/>
            <a:p>
              <a:pPr algn="ctr"/>
              <a:r>
                <a:rPr lang="en-US" sz="1200" b="1" dirty="0"/>
                <a:t>Moderate Scenario: RCP 4.5</a:t>
              </a:r>
            </a:p>
          </p:txBody>
        </p:sp>
      </p:grpSp>
      <p:pic>
        <p:nvPicPr>
          <p:cNvPr id="11" name="Picture 10"/>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1778" b="44504"/>
          <a:stretch/>
        </p:blipFill>
        <p:spPr bwMode="auto">
          <a:xfrm>
            <a:off x="2881848" y="5582004"/>
            <a:ext cx="1794928" cy="784268"/>
          </a:xfrm>
          <a:prstGeom prst="rect">
            <a:avLst/>
          </a:prstGeom>
          <a:noFill/>
          <a:ln>
            <a:noFill/>
          </a:ln>
          <a:effectLst/>
        </p:spPr>
      </p:pic>
      <p:pic>
        <p:nvPicPr>
          <p:cNvPr id="12" name="Picture 1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35" t="55799" r="-835" b="21762"/>
          <a:stretch/>
        </p:blipFill>
        <p:spPr bwMode="auto">
          <a:xfrm>
            <a:off x="4495252" y="5612160"/>
            <a:ext cx="1751360" cy="723955"/>
          </a:xfrm>
          <a:prstGeom prst="rect">
            <a:avLst/>
          </a:prstGeom>
          <a:noFill/>
          <a:ln>
            <a:noFill/>
          </a:ln>
          <a:effectLst/>
        </p:spPr>
      </p:pic>
      <p:pic>
        <p:nvPicPr>
          <p:cNvPr id="15" name="Picture 14"/>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87" t="78146" r="-2087" b="-1864"/>
          <a:stretch/>
        </p:blipFill>
        <p:spPr bwMode="auto">
          <a:xfrm>
            <a:off x="6076403" y="5612160"/>
            <a:ext cx="1814230" cy="792702"/>
          </a:xfrm>
          <a:prstGeom prst="rect">
            <a:avLst/>
          </a:prstGeom>
          <a:noFill/>
          <a:ln>
            <a:noFill/>
          </a:ln>
          <a:effectLst/>
        </p:spPr>
      </p:pic>
      <p:pic>
        <p:nvPicPr>
          <p:cNvPr id="17" name="Picture 16"/>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810" b="68130"/>
          <a:stretch/>
        </p:blipFill>
        <p:spPr bwMode="auto">
          <a:xfrm>
            <a:off x="1262598" y="5324161"/>
            <a:ext cx="1783613" cy="1002429"/>
          </a:xfrm>
          <a:prstGeom prst="rect">
            <a:avLst/>
          </a:prstGeom>
          <a:noFill/>
          <a:ln>
            <a:noFill/>
          </a:ln>
          <a:effectLst/>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4" name="Group 13"/>
          <p:cNvGrpSpPr>
            <a:grpSpLocks/>
          </p:cNvGrpSpPr>
          <p:nvPr/>
        </p:nvGrpSpPr>
        <p:grpSpPr>
          <a:xfrm>
            <a:off x="213009" y="1555469"/>
            <a:ext cx="4237720" cy="3218295"/>
            <a:chOff x="1584356" y="1819747"/>
            <a:chExt cx="4436964" cy="3380311"/>
          </a:xfrm>
          <a:effectLst>
            <a:outerShdw blurRad="292100" dist="139700" dir="2700000" algn="ctr" rotWithShape="0">
              <a:srgbClr val="000000">
                <a:alpha val="65000"/>
              </a:srgbClr>
            </a:outerShdw>
          </a:effectLst>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49" t="2034" r="1007" b="1697"/>
            <a:stretch/>
          </p:blipFill>
          <p:spPr>
            <a:xfrm>
              <a:off x="1584356" y="1819747"/>
              <a:ext cx="4436964" cy="3380311"/>
            </a:xfrm>
            <a:prstGeom prst="rect">
              <a:avLst/>
            </a:prstGeom>
          </p:spPr>
        </p:pic>
        <p:sp>
          <p:nvSpPr>
            <p:cNvPr id="7" name="TextBox 6"/>
            <p:cNvSpPr txBox="1"/>
            <p:nvPr/>
          </p:nvSpPr>
          <p:spPr>
            <a:xfrm>
              <a:off x="2759593" y="1888619"/>
              <a:ext cx="2930485" cy="290944"/>
            </a:xfrm>
            <a:prstGeom prst="rect">
              <a:avLst/>
            </a:prstGeom>
            <a:noFill/>
          </p:spPr>
          <p:txBody>
            <a:bodyPr wrap="square" rtlCol="0">
              <a:spAutoFit/>
            </a:bodyPr>
            <a:lstStyle/>
            <a:p>
              <a:pPr algn="ctr"/>
              <a:r>
                <a:rPr lang="en-US" sz="1200" b="1" dirty="0"/>
                <a:t>Moderate Scenario: RCP 4.5</a:t>
              </a:r>
            </a:p>
          </p:txBody>
        </p:sp>
      </p:grpSp>
      <p:sp>
        <p:nvSpPr>
          <p:cNvPr id="197" name="Shape 197"/>
          <p:cNvSpPr txBox="1">
            <a:spLocks noGrp="1"/>
          </p:cNvSpPr>
          <p:nvPr>
            <p:ph type="body" idx="1"/>
          </p:nvPr>
        </p:nvSpPr>
        <p:spPr>
          <a:xfrm>
            <a:off x="1652493" y="647370"/>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a:ea typeface="Century Gothic"/>
                <a:cs typeface="Century Gothic"/>
                <a:sym typeface="Century Gothic"/>
              </a:rPr>
              <a:t>Results: PHZ 2065</a:t>
            </a:r>
          </a:p>
        </p:txBody>
      </p:sp>
      <p:grpSp>
        <p:nvGrpSpPr>
          <p:cNvPr id="13" name="Group 12"/>
          <p:cNvGrpSpPr>
            <a:grpSpLocks noChangeAspect="1"/>
          </p:cNvGrpSpPr>
          <p:nvPr/>
        </p:nvGrpSpPr>
        <p:grpSpPr>
          <a:xfrm>
            <a:off x="4705357" y="1555469"/>
            <a:ext cx="4247168" cy="3220275"/>
            <a:chOff x="6174463" y="1828800"/>
            <a:chExt cx="4445252" cy="3370465"/>
          </a:xfrm>
          <a:effectLst>
            <a:outerShdw blurRad="292100" dist="139700" dir="2700000" algn="ctr" rotWithShape="0">
              <a:srgbClr val="000000">
                <a:alpha val="65000"/>
              </a:srgbClr>
            </a:outerShdw>
          </a:effectLst>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38" t="2107" r="1095" b="1627"/>
            <a:stretch/>
          </p:blipFill>
          <p:spPr>
            <a:xfrm>
              <a:off x="6174463" y="1828800"/>
              <a:ext cx="4445252" cy="3370465"/>
            </a:xfrm>
            <a:prstGeom prst="rect">
              <a:avLst/>
            </a:prstGeom>
          </p:spPr>
        </p:pic>
        <p:sp>
          <p:nvSpPr>
            <p:cNvPr id="8" name="TextBox 7"/>
            <p:cNvSpPr txBox="1"/>
            <p:nvPr/>
          </p:nvSpPr>
          <p:spPr>
            <a:xfrm>
              <a:off x="7420126" y="1896139"/>
              <a:ext cx="2831335" cy="289918"/>
            </a:xfrm>
            <a:prstGeom prst="rect">
              <a:avLst/>
            </a:prstGeom>
            <a:noFill/>
          </p:spPr>
          <p:txBody>
            <a:bodyPr wrap="square" rtlCol="0">
              <a:spAutoFit/>
            </a:bodyPr>
            <a:lstStyle/>
            <a:p>
              <a:pPr algn="ctr"/>
              <a:r>
                <a:rPr lang="en-US" sz="1200" b="1" dirty="0"/>
                <a:t>Extreme Scenario: RCP 8.5</a:t>
              </a:r>
            </a:p>
          </p:txBody>
        </p:sp>
      </p:grpSp>
      <p:pic>
        <p:nvPicPr>
          <p:cNvPr id="25" name="Picture 24"/>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1778" b="44504"/>
          <a:stretch/>
        </p:blipFill>
        <p:spPr bwMode="auto">
          <a:xfrm>
            <a:off x="2881848" y="5582004"/>
            <a:ext cx="1794928" cy="784268"/>
          </a:xfrm>
          <a:prstGeom prst="rect">
            <a:avLst/>
          </a:prstGeom>
          <a:noFill/>
          <a:ln>
            <a:noFill/>
          </a:ln>
          <a:effectLst/>
        </p:spPr>
      </p:pic>
      <p:pic>
        <p:nvPicPr>
          <p:cNvPr id="26" name="Picture 25"/>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35" t="55799" r="-835" b="21762"/>
          <a:stretch/>
        </p:blipFill>
        <p:spPr bwMode="auto">
          <a:xfrm>
            <a:off x="4495252" y="5612160"/>
            <a:ext cx="1751360" cy="723955"/>
          </a:xfrm>
          <a:prstGeom prst="rect">
            <a:avLst/>
          </a:prstGeom>
          <a:noFill/>
          <a:ln>
            <a:noFill/>
          </a:ln>
          <a:effectLst/>
        </p:spPr>
      </p:pic>
      <p:pic>
        <p:nvPicPr>
          <p:cNvPr id="27" name="Picture 26"/>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87" t="78146" r="-2087" b="-1864"/>
          <a:stretch/>
        </p:blipFill>
        <p:spPr bwMode="auto">
          <a:xfrm>
            <a:off x="6076403" y="5612160"/>
            <a:ext cx="1814230" cy="792702"/>
          </a:xfrm>
          <a:prstGeom prst="rect">
            <a:avLst/>
          </a:prstGeom>
          <a:noFill/>
          <a:ln>
            <a:noFill/>
          </a:ln>
          <a:effectLst/>
        </p:spPr>
      </p:pic>
      <p:pic>
        <p:nvPicPr>
          <p:cNvPr id="28" name="Picture 27"/>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810" b="68130"/>
          <a:stretch/>
        </p:blipFill>
        <p:spPr bwMode="auto">
          <a:xfrm>
            <a:off x="1262598" y="5324161"/>
            <a:ext cx="1783613" cy="1002429"/>
          </a:xfrm>
          <a:prstGeom prst="rect">
            <a:avLst/>
          </a:prstGeom>
          <a:noFill/>
          <a:ln>
            <a:noFill/>
          </a:ln>
          <a:effectLst/>
        </p:spPr>
      </p:pic>
    </p:spTree>
    <p:extLst>
      <p:ext uri="{BB962C8B-B14F-4D97-AF65-F5344CB8AC3E}">
        <p14:creationId xmlns:p14="http://schemas.microsoft.com/office/powerpoint/2010/main" val="540035489"/>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13" name="Group 12"/>
          <p:cNvGrpSpPr/>
          <p:nvPr/>
        </p:nvGrpSpPr>
        <p:grpSpPr>
          <a:xfrm>
            <a:off x="4705351" y="1553305"/>
            <a:ext cx="4249285" cy="3218860"/>
            <a:chOff x="6172199" y="1819275"/>
            <a:chExt cx="4438651" cy="3381375"/>
          </a:xfrm>
          <a:effectLst>
            <a:outerShdw blurRad="292100" dist="139700" dir="2700000" algn="ctr" rotWithShape="0">
              <a:srgbClr val="000000">
                <a:alpha val="65000"/>
              </a:srgbClr>
            </a:outerShdw>
          </a:effectLst>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94" t="2126" r="1118" b="1664"/>
            <a:stretch/>
          </p:blipFill>
          <p:spPr>
            <a:xfrm>
              <a:off x="6172199" y="1819275"/>
              <a:ext cx="4438651" cy="3381375"/>
            </a:xfrm>
            <a:prstGeom prst="rect">
              <a:avLst/>
            </a:prstGeom>
          </p:spPr>
        </p:pic>
        <p:sp>
          <p:nvSpPr>
            <p:cNvPr id="8" name="TextBox 7"/>
            <p:cNvSpPr txBox="1"/>
            <p:nvPr/>
          </p:nvSpPr>
          <p:spPr>
            <a:xfrm>
              <a:off x="7412634" y="1881130"/>
              <a:ext cx="2831334" cy="290984"/>
            </a:xfrm>
            <a:prstGeom prst="rect">
              <a:avLst/>
            </a:prstGeom>
            <a:noFill/>
          </p:spPr>
          <p:txBody>
            <a:bodyPr wrap="square" rtlCol="0">
              <a:spAutoFit/>
            </a:bodyPr>
            <a:lstStyle/>
            <a:p>
              <a:pPr algn="ctr"/>
              <a:r>
                <a:rPr lang="en-US" sz="1200" b="1" dirty="0"/>
                <a:t>Extreme Scenario: RCP 8.5</a:t>
              </a:r>
            </a:p>
          </p:txBody>
        </p:sp>
      </p:grpSp>
      <p:grpSp>
        <p:nvGrpSpPr>
          <p:cNvPr id="12" name="Group 11"/>
          <p:cNvGrpSpPr/>
          <p:nvPr/>
        </p:nvGrpSpPr>
        <p:grpSpPr>
          <a:xfrm>
            <a:off x="205278" y="1553305"/>
            <a:ext cx="4240772" cy="3218861"/>
            <a:chOff x="1581149" y="1819275"/>
            <a:chExt cx="4438651" cy="3381376"/>
          </a:xfrm>
          <a:effectLst>
            <a:outerShdw blurRad="292100" dist="139700" dir="2700000" algn="ctr" rotWithShape="0">
              <a:srgbClr val="000000">
                <a:alpha val="65000"/>
              </a:srgbClr>
            </a:outerShdw>
          </a:effectLst>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97" t="2128" r="977" b="1627"/>
            <a:stretch/>
          </p:blipFill>
          <p:spPr>
            <a:xfrm>
              <a:off x="1581149" y="1819275"/>
              <a:ext cx="4438651" cy="3381376"/>
            </a:xfrm>
            <a:prstGeom prst="rect">
              <a:avLst/>
            </a:prstGeom>
          </p:spPr>
        </p:pic>
        <p:sp>
          <p:nvSpPr>
            <p:cNvPr id="7" name="TextBox 6"/>
            <p:cNvSpPr txBox="1"/>
            <p:nvPr/>
          </p:nvSpPr>
          <p:spPr>
            <a:xfrm>
              <a:off x="2752119" y="1881130"/>
              <a:ext cx="2930485" cy="290984"/>
            </a:xfrm>
            <a:prstGeom prst="rect">
              <a:avLst/>
            </a:prstGeom>
            <a:noFill/>
          </p:spPr>
          <p:txBody>
            <a:bodyPr wrap="square" rtlCol="0">
              <a:spAutoFit/>
            </a:bodyPr>
            <a:lstStyle/>
            <a:p>
              <a:pPr algn="ctr"/>
              <a:r>
                <a:rPr lang="en-US" sz="1200" b="1" dirty="0"/>
                <a:t>Moderate Scenario: RCP 4.5</a:t>
              </a:r>
            </a:p>
          </p:txBody>
        </p:sp>
      </p:grpSp>
      <p:sp>
        <p:nvSpPr>
          <p:cNvPr id="207" name="Shape 207"/>
          <p:cNvSpPr txBox="1">
            <a:spLocks noGrp="1"/>
          </p:cNvSpPr>
          <p:nvPr>
            <p:ph type="body" idx="1"/>
          </p:nvPr>
        </p:nvSpPr>
        <p:spPr>
          <a:xfrm>
            <a:off x="1651693" y="654447"/>
            <a:ext cx="5687117" cy="333067"/>
          </a:xfrm>
          <a:prstGeom prst="rect">
            <a:avLst/>
          </a:prstGeom>
          <a:noFill/>
          <a:ln>
            <a:noFill/>
          </a:ln>
        </p:spPr>
        <p:txBody>
          <a:bodyPr lIns="68569" tIns="34275" rIns="68569" bIns="34275" anchor="t" anchorCtr="0">
            <a:noAutofit/>
          </a:bodyPr>
          <a:lstStyle/>
          <a:p>
            <a:pPr lvl="0">
              <a:buClr>
                <a:schemeClr val="accent1"/>
              </a:buClr>
              <a:buSzPct val="25000"/>
            </a:pPr>
            <a:r>
              <a:rPr lang="en-US" sz="1800" b="1" dirty="0">
                <a:solidFill>
                  <a:schemeClr val="accent1"/>
                </a:solidFill>
                <a:latin typeface="Century Gothic"/>
                <a:ea typeface="Century Gothic"/>
                <a:cs typeface="Century Gothic"/>
                <a:sym typeface="Century Gothic"/>
              </a:rPr>
              <a:t>Results: PHZ 2095</a:t>
            </a:r>
          </a:p>
        </p:txBody>
      </p:sp>
      <p:pic>
        <p:nvPicPr>
          <p:cNvPr id="17" name="Picture 16"/>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1778" b="44504"/>
          <a:stretch/>
        </p:blipFill>
        <p:spPr bwMode="auto">
          <a:xfrm>
            <a:off x="2881848" y="5582004"/>
            <a:ext cx="1794928" cy="784268"/>
          </a:xfrm>
          <a:prstGeom prst="rect">
            <a:avLst/>
          </a:prstGeom>
          <a:noFill/>
          <a:ln>
            <a:noFill/>
          </a:ln>
          <a:effectLst/>
        </p:spPr>
      </p:pic>
      <p:pic>
        <p:nvPicPr>
          <p:cNvPr id="18" name="Picture 17"/>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35" t="55799" r="-835" b="21762"/>
          <a:stretch/>
        </p:blipFill>
        <p:spPr bwMode="auto">
          <a:xfrm>
            <a:off x="4495252" y="5612160"/>
            <a:ext cx="1751360" cy="723955"/>
          </a:xfrm>
          <a:prstGeom prst="rect">
            <a:avLst/>
          </a:prstGeom>
          <a:noFill/>
          <a:ln>
            <a:noFill/>
          </a:ln>
          <a:effectLst/>
        </p:spPr>
      </p:pic>
      <p:pic>
        <p:nvPicPr>
          <p:cNvPr id="19" name="Picture 18"/>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87" t="78146" r="-2087" b="-1864"/>
          <a:stretch/>
        </p:blipFill>
        <p:spPr bwMode="auto">
          <a:xfrm>
            <a:off x="6076403" y="5612160"/>
            <a:ext cx="1814230" cy="792702"/>
          </a:xfrm>
          <a:prstGeom prst="rect">
            <a:avLst/>
          </a:prstGeom>
          <a:noFill/>
          <a:ln>
            <a:noFill/>
          </a:ln>
          <a:effectLst/>
        </p:spPr>
      </p:pic>
      <p:pic>
        <p:nvPicPr>
          <p:cNvPr id="20" name="Picture 19"/>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810" b="68130"/>
          <a:stretch/>
        </p:blipFill>
        <p:spPr bwMode="auto">
          <a:xfrm>
            <a:off x="1262598" y="5324161"/>
            <a:ext cx="1783613" cy="1002429"/>
          </a:xfrm>
          <a:prstGeom prst="rect">
            <a:avLst/>
          </a:prstGeom>
          <a:noFill/>
          <a:ln>
            <a:noFill/>
          </a:ln>
          <a:effectLst/>
        </p:spPr>
      </p:pic>
    </p:spTree>
    <p:extLst>
      <p:ext uri="{BB962C8B-B14F-4D97-AF65-F5344CB8AC3E}">
        <p14:creationId xmlns:p14="http://schemas.microsoft.com/office/powerpoint/2010/main" val="90050913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1667256" y="204097"/>
            <a:ext cx="5740146" cy="231877"/>
          </a:xfrm>
        </p:spPr>
        <p:txBody>
          <a:bodyPr/>
          <a:lstStyle/>
          <a:p>
            <a:r>
              <a:rPr lang="en-US" sz="1800" b="1" dirty="0">
                <a:solidFill>
                  <a:schemeClr val="accent1"/>
                </a:solidFill>
                <a:latin typeface="Century Gothic" panose="020B0502020202020204" pitchFamily="34" charset="0"/>
              </a:rPr>
              <a:t>Results: Current Suitability Map</a:t>
            </a:r>
          </a:p>
        </p:txBody>
      </p:sp>
      <p:grpSp>
        <p:nvGrpSpPr>
          <p:cNvPr id="5" name="Group 4"/>
          <p:cNvGrpSpPr/>
          <p:nvPr/>
        </p:nvGrpSpPr>
        <p:grpSpPr>
          <a:xfrm>
            <a:off x="830561" y="735157"/>
            <a:ext cx="7433424" cy="5637068"/>
            <a:chOff x="1107415" y="-162791"/>
            <a:chExt cx="9911231" cy="751609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1" t="1514" r="1139" b="1970"/>
            <a:stretch/>
          </p:blipFill>
          <p:spPr>
            <a:xfrm>
              <a:off x="1107415" y="-162791"/>
              <a:ext cx="9911231" cy="7516090"/>
            </a:xfrm>
            <a:prstGeom prst="rect">
              <a:avLst/>
            </a:prstGeom>
            <a:effectLst>
              <a:outerShdw blurRad="292100" dist="139700" dir="2700000" algn="ctr" rotWithShape="0">
                <a:srgbClr val="000000">
                  <a:alpha val="65000"/>
                </a:srgbClr>
              </a:outerShdw>
            </a:effectLst>
          </p:spPr>
        </p:pic>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3315" y="5930899"/>
              <a:ext cx="2231813" cy="1319940"/>
            </a:xfrm>
            <a:prstGeom prst="rect">
              <a:avLst/>
            </a:prstGeom>
            <a:noFill/>
            <a:ln>
              <a:noFill/>
            </a:ln>
          </p:spPr>
        </p:pic>
        <p:sp>
          <p:nvSpPr>
            <p:cNvPr id="8" name="TextBox 7"/>
            <p:cNvSpPr txBox="1"/>
            <p:nvPr/>
          </p:nvSpPr>
          <p:spPr>
            <a:xfrm>
              <a:off x="4848552" y="69704"/>
              <a:ext cx="4065960" cy="492443"/>
            </a:xfrm>
            <a:prstGeom prst="rect">
              <a:avLst/>
            </a:prstGeom>
            <a:noFill/>
          </p:spPr>
          <p:txBody>
            <a:bodyPr wrap="square" rtlCol="0">
              <a:spAutoFit/>
            </a:bodyPr>
            <a:lstStyle/>
            <a:p>
              <a:pPr algn="ctr"/>
              <a:r>
                <a:rPr lang="en-US" sz="1800" b="1" dirty="0"/>
                <a:t>2002- 2015 Suitability Map</a:t>
              </a:r>
            </a:p>
          </p:txBody>
        </p:sp>
      </p:grpSp>
    </p:spTree>
    <p:extLst>
      <p:ext uri="{BB962C8B-B14F-4D97-AF65-F5344CB8AC3E}">
        <p14:creationId xmlns:p14="http://schemas.microsoft.com/office/powerpoint/2010/main" val="4163751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2"/>
          </p:nvPr>
        </p:nvSpPr>
        <p:spPr>
          <a:xfrm>
            <a:off x="1705356" y="1004197"/>
            <a:ext cx="5740146" cy="231877"/>
          </a:xfrm>
        </p:spPr>
        <p:txBody>
          <a:bodyPr/>
          <a:lstStyle/>
          <a:p>
            <a:r>
              <a:rPr lang="en-US" sz="1800" b="1" dirty="0">
                <a:solidFill>
                  <a:schemeClr val="accent1"/>
                </a:solidFill>
                <a:latin typeface="Century Gothic" panose="020B0502020202020204" pitchFamily="34" charset="0"/>
              </a:rPr>
              <a:t>Results: 2045 Suitability Map</a:t>
            </a:r>
          </a:p>
        </p:txBody>
      </p:sp>
      <p:grpSp>
        <p:nvGrpSpPr>
          <p:cNvPr id="3" name="Group 2"/>
          <p:cNvGrpSpPr/>
          <p:nvPr/>
        </p:nvGrpSpPr>
        <p:grpSpPr>
          <a:xfrm>
            <a:off x="202406" y="1870335"/>
            <a:ext cx="4238244" cy="3241010"/>
            <a:chOff x="269875" y="1350779"/>
            <a:chExt cx="5650992" cy="4321347"/>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30" t="1524" r="1086" b="1905"/>
            <a:stretch/>
          </p:blipFill>
          <p:spPr>
            <a:xfrm>
              <a:off x="269875" y="1350779"/>
              <a:ext cx="5650992" cy="4321347"/>
            </a:xfrm>
            <a:prstGeom prst="rect">
              <a:avLst/>
            </a:prstGeom>
            <a:effectLst>
              <a:outerShdw blurRad="292100" dist="139700" dir="2700000" algn="ctr" rotWithShape="0">
                <a:srgbClr val="000000">
                  <a:alpha val="65000"/>
                </a:srgbClr>
              </a:outerShdw>
            </a:effectLst>
          </p:spPr>
        </p:pic>
        <p:sp>
          <p:nvSpPr>
            <p:cNvPr id="18" name="TextBox 17"/>
            <p:cNvSpPr txBox="1"/>
            <p:nvPr/>
          </p:nvSpPr>
          <p:spPr>
            <a:xfrm>
              <a:off x="1770962" y="1431004"/>
              <a:ext cx="3726796" cy="369332"/>
            </a:xfrm>
            <a:prstGeom prst="rect">
              <a:avLst/>
            </a:prstGeom>
            <a:noFill/>
          </p:spPr>
          <p:txBody>
            <a:bodyPr wrap="square" rtlCol="0">
              <a:spAutoFit/>
            </a:bodyPr>
            <a:lstStyle/>
            <a:p>
              <a:pPr algn="ctr"/>
              <a:r>
                <a:rPr lang="en-US" sz="1200" b="1" dirty="0"/>
                <a:t>Moderate Scenario: RCP 4.5</a:t>
              </a:r>
            </a:p>
          </p:txBody>
        </p:sp>
        <p:pic>
          <p:nvPicPr>
            <p:cNvPr id="19" name="Picture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465" y="4876222"/>
              <a:ext cx="1345751" cy="795904"/>
            </a:xfrm>
            <a:prstGeom prst="rect">
              <a:avLst/>
            </a:prstGeom>
            <a:noFill/>
            <a:ln>
              <a:noFill/>
            </a:ln>
          </p:spPr>
        </p:pic>
      </p:grpSp>
      <p:grpSp>
        <p:nvGrpSpPr>
          <p:cNvPr id="26" name="Group 25"/>
          <p:cNvGrpSpPr/>
          <p:nvPr/>
        </p:nvGrpSpPr>
        <p:grpSpPr>
          <a:xfrm>
            <a:off x="4683948" y="1870596"/>
            <a:ext cx="4238244" cy="3243834"/>
            <a:chOff x="6245264" y="1351128"/>
            <a:chExt cx="5665713" cy="4308244"/>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58" t="1592" r="1047" b="1891"/>
            <a:stretch/>
          </p:blipFill>
          <p:spPr>
            <a:xfrm>
              <a:off x="6245264" y="1351128"/>
              <a:ext cx="5665713" cy="4308244"/>
            </a:xfrm>
            <a:prstGeom prst="rect">
              <a:avLst/>
            </a:prstGeom>
            <a:effectLst>
              <a:outerShdw blurRad="292100" dist="139700" dir="2700000" algn="ctr" rotWithShape="0">
                <a:srgbClr val="000000">
                  <a:alpha val="65000"/>
                </a:srgbClr>
              </a:outerShdw>
            </a:effectLst>
          </p:spPr>
        </p:pic>
        <p:sp>
          <p:nvSpPr>
            <p:cNvPr id="24" name="TextBox 23"/>
            <p:cNvSpPr txBox="1"/>
            <p:nvPr/>
          </p:nvSpPr>
          <p:spPr>
            <a:xfrm>
              <a:off x="7830889" y="1433331"/>
              <a:ext cx="3614056" cy="367892"/>
            </a:xfrm>
            <a:prstGeom prst="rect">
              <a:avLst/>
            </a:prstGeom>
            <a:noFill/>
          </p:spPr>
          <p:txBody>
            <a:bodyPr wrap="square" rtlCol="0">
              <a:spAutoFit/>
            </a:bodyPr>
            <a:lstStyle/>
            <a:p>
              <a:pPr algn="ctr"/>
              <a:r>
                <a:rPr lang="en-US" sz="1200" b="1" dirty="0"/>
                <a:t>Extreme Scenario: RCP 8.5</a:t>
              </a:r>
            </a:p>
          </p:txBody>
        </p:sp>
        <p:pic>
          <p:nvPicPr>
            <p:cNvPr id="25" name="Picture 2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4447" y="4863468"/>
              <a:ext cx="1345751" cy="795904"/>
            </a:xfrm>
            <a:prstGeom prst="rect">
              <a:avLst/>
            </a:prstGeom>
            <a:noFill/>
            <a:ln>
              <a:noFill/>
            </a:ln>
          </p:spPr>
        </p:pic>
      </p:grpSp>
    </p:spTree>
    <p:extLst>
      <p:ext uri="{BB962C8B-B14F-4D97-AF65-F5344CB8AC3E}">
        <p14:creationId xmlns:p14="http://schemas.microsoft.com/office/powerpoint/2010/main" val="1832812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02406" y="1870335"/>
            <a:ext cx="4238244" cy="3242714"/>
            <a:chOff x="269875" y="1350779"/>
            <a:chExt cx="5650992" cy="4323619"/>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8" t="1592" r="1047" b="1891"/>
            <a:stretch/>
          </p:blipFill>
          <p:spPr>
            <a:xfrm>
              <a:off x="269875" y="1350779"/>
              <a:ext cx="5650992" cy="4322920"/>
            </a:xfrm>
            <a:prstGeom prst="rect">
              <a:avLst/>
            </a:prstGeom>
            <a:effectLst>
              <a:outerShdw blurRad="292100" dist="139700" dir="2700000" algn="ctr" rotWithShape="0">
                <a:srgbClr val="000000">
                  <a:alpha val="65000"/>
                </a:srgbClr>
              </a:outerShdw>
            </a:effectLst>
          </p:spPr>
        </p:pic>
        <p:sp>
          <p:nvSpPr>
            <p:cNvPr id="21" name="TextBox 20"/>
            <p:cNvSpPr txBox="1"/>
            <p:nvPr/>
          </p:nvSpPr>
          <p:spPr>
            <a:xfrm>
              <a:off x="1773234" y="1433276"/>
              <a:ext cx="3726796" cy="369332"/>
            </a:xfrm>
            <a:prstGeom prst="rect">
              <a:avLst/>
            </a:prstGeom>
            <a:noFill/>
          </p:spPr>
          <p:txBody>
            <a:bodyPr wrap="square" rtlCol="0">
              <a:spAutoFit/>
            </a:bodyPr>
            <a:lstStyle/>
            <a:p>
              <a:pPr algn="ctr"/>
              <a:r>
                <a:rPr lang="en-US" sz="1200" b="1" dirty="0"/>
                <a:t>Moderate Scenario: RCP 4.5</a:t>
              </a:r>
            </a:p>
          </p:txBody>
        </p:sp>
        <p:pic>
          <p:nvPicPr>
            <p:cNvPr id="22" name="Picture 2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37" y="4878494"/>
              <a:ext cx="1345751" cy="795904"/>
            </a:xfrm>
            <a:prstGeom prst="rect">
              <a:avLst/>
            </a:prstGeom>
            <a:noFill/>
            <a:ln>
              <a:noFill/>
            </a:ln>
          </p:spPr>
        </p:pic>
      </p:grpSp>
      <p:sp>
        <p:nvSpPr>
          <p:cNvPr id="4" name="Text Placeholder 2"/>
          <p:cNvSpPr>
            <a:spLocks noGrp="1"/>
          </p:cNvSpPr>
          <p:nvPr>
            <p:ph type="body" idx="2"/>
          </p:nvPr>
        </p:nvSpPr>
        <p:spPr>
          <a:xfrm>
            <a:off x="1705356" y="1004197"/>
            <a:ext cx="5740146" cy="231877"/>
          </a:xfrm>
        </p:spPr>
        <p:txBody>
          <a:bodyPr/>
          <a:lstStyle/>
          <a:p>
            <a:r>
              <a:rPr lang="en-US" sz="1800" b="1" dirty="0">
                <a:solidFill>
                  <a:schemeClr val="accent1"/>
                </a:solidFill>
                <a:latin typeface="Century Gothic" panose="020B0502020202020204" pitchFamily="34" charset="0"/>
              </a:rPr>
              <a:t>Results: 2065 Suitability Map</a:t>
            </a:r>
          </a:p>
        </p:txBody>
      </p:sp>
      <p:grpSp>
        <p:nvGrpSpPr>
          <p:cNvPr id="26" name="Group 25"/>
          <p:cNvGrpSpPr/>
          <p:nvPr/>
        </p:nvGrpSpPr>
        <p:grpSpPr>
          <a:xfrm>
            <a:off x="4682243" y="1867953"/>
            <a:ext cx="4238244" cy="3238785"/>
            <a:chOff x="6262041" y="1350778"/>
            <a:chExt cx="5648936" cy="432134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58" t="1592" r="1047" b="1891"/>
            <a:stretch/>
          </p:blipFill>
          <p:spPr>
            <a:xfrm>
              <a:off x="6262041" y="1350778"/>
              <a:ext cx="5648936" cy="4321347"/>
            </a:xfrm>
            <a:prstGeom prst="rect">
              <a:avLst/>
            </a:prstGeom>
            <a:effectLst>
              <a:outerShdw blurRad="292100" dist="139700" dir="2700000" algn="ctr" rotWithShape="0">
                <a:srgbClr val="000000">
                  <a:alpha val="65000"/>
                </a:srgbClr>
              </a:outerShdw>
            </a:effectLst>
          </p:spPr>
        </p:pic>
        <p:sp>
          <p:nvSpPr>
            <p:cNvPr id="23" name="TextBox 22"/>
            <p:cNvSpPr txBox="1"/>
            <p:nvPr/>
          </p:nvSpPr>
          <p:spPr>
            <a:xfrm>
              <a:off x="7833161" y="1421955"/>
              <a:ext cx="3614055" cy="369586"/>
            </a:xfrm>
            <a:prstGeom prst="rect">
              <a:avLst/>
            </a:prstGeom>
            <a:noFill/>
          </p:spPr>
          <p:txBody>
            <a:bodyPr wrap="square" rtlCol="0">
              <a:spAutoFit/>
            </a:bodyPr>
            <a:lstStyle/>
            <a:p>
              <a:pPr algn="ctr"/>
              <a:r>
                <a:rPr lang="en-US" sz="1200" b="1" dirty="0"/>
                <a:t>Extreme Scenario: RCP 8.5</a:t>
              </a:r>
            </a:p>
          </p:txBody>
        </p:sp>
        <p:pic>
          <p:nvPicPr>
            <p:cNvPr id="24" name="Picture 2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6240" y="4871231"/>
              <a:ext cx="1345751" cy="795904"/>
            </a:xfrm>
            <a:prstGeom prst="rect">
              <a:avLst/>
            </a:prstGeom>
            <a:noFill/>
            <a:ln>
              <a:noFill/>
            </a:ln>
          </p:spPr>
        </p:pic>
      </p:grpSp>
    </p:spTree>
    <p:extLst>
      <p:ext uri="{BB962C8B-B14F-4D97-AF65-F5344CB8AC3E}">
        <p14:creationId xmlns:p14="http://schemas.microsoft.com/office/powerpoint/2010/main" val="60422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2"/>
          </p:nvPr>
        </p:nvSpPr>
        <p:spPr>
          <a:xfrm>
            <a:off x="1705356" y="1004197"/>
            <a:ext cx="5740146" cy="231877"/>
          </a:xfrm>
        </p:spPr>
        <p:txBody>
          <a:bodyPr/>
          <a:lstStyle/>
          <a:p>
            <a:r>
              <a:rPr lang="en-US" sz="1800" b="1" dirty="0">
                <a:solidFill>
                  <a:schemeClr val="accent1"/>
                </a:solidFill>
                <a:latin typeface="Century Gothic" panose="020B0502020202020204" pitchFamily="34" charset="0"/>
              </a:rPr>
              <a:t>Results: 2095 Suitability Map</a:t>
            </a:r>
          </a:p>
        </p:txBody>
      </p:sp>
      <p:grpSp>
        <p:nvGrpSpPr>
          <p:cNvPr id="35" name="Group 34"/>
          <p:cNvGrpSpPr/>
          <p:nvPr/>
        </p:nvGrpSpPr>
        <p:grpSpPr>
          <a:xfrm>
            <a:off x="202407" y="1870333"/>
            <a:ext cx="4238588" cy="3242716"/>
            <a:chOff x="269875" y="1350777"/>
            <a:chExt cx="5651451" cy="4323621"/>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8" t="1592" r="1047" b="1891"/>
            <a:stretch/>
          </p:blipFill>
          <p:spPr>
            <a:xfrm>
              <a:off x="269875" y="1350777"/>
              <a:ext cx="5651451" cy="4323271"/>
            </a:xfrm>
            <a:prstGeom prst="rect">
              <a:avLst/>
            </a:prstGeom>
            <a:effectLst>
              <a:outerShdw blurRad="292100" dist="139700" dir="2700000" algn="ctr" rotWithShape="0">
                <a:srgbClr val="000000">
                  <a:alpha val="65000"/>
                </a:srgbClr>
              </a:outerShdw>
            </a:effectLst>
          </p:spPr>
        </p:pic>
        <p:sp>
          <p:nvSpPr>
            <p:cNvPr id="23" name="TextBox 22"/>
            <p:cNvSpPr txBox="1"/>
            <p:nvPr/>
          </p:nvSpPr>
          <p:spPr>
            <a:xfrm>
              <a:off x="1773234" y="1433276"/>
              <a:ext cx="3726796" cy="369332"/>
            </a:xfrm>
            <a:prstGeom prst="rect">
              <a:avLst/>
            </a:prstGeom>
            <a:noFill/>
          </p:spPr>
          <p:txBody>
            <a:bodyPr wrap="square" rtlCol="0">
              <a:spAutoFit/>
            </a:bodyPr>
            <a:lstStyle/>
            <a:p>
              <a:pPr algn="ctr"/>
              <a:r>
                <a:rPr lang="en-US" sz="1200" b="1" dirty="0"/>
                <a:t>Moderate Scenario: RCP 4.5</a:t>
              </a:r>
            </a:p>
          </p:txBody>
        </p:sp>
        <p:pic>
          <p:nvPicPr>
            <p:cNvPr id="24" name="Picture 2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37" y="4878494"/>
              <a:ext cx="1345751" cy="795904"/>
            </a:xfrm>
            <a:prstGeom prst="rect">
              <a:avLst/>
            </a:prstGeom>
            <a:noFill/>
            <a:ln>
              <a:noFill/>
            </a:ln>
          </p:spPr>
        </p:pic>
        <p:pic>
          <p:nvPicPr>
            <p:cNvPr id="30" name="Picture 2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600" y="4878494"/>
              <a:ext cx="1345751" cy="795904"/>
            </a:xfrm>
            <a:prstGeom prst="rect">
              <a:avLst/>
            </a:prstGeom>
            <a:noFill/>
            <a:ln>
              <a:noFill/>
            </a:ln>
          </p:spPr>
        </p:pic>
      </p:grpSp>
      <p:grpSp>
        <p:nvGrpSpPr>
          <p:cNvPr id="34" name="Group 33"/>
          <p:cNvGrpSpPr/>
          <p:nvPr/>
        </p:nvGrpSpPr>
        <p:grpSpPr>
          <a:xfrm>
            <a:off x="4688681" y="1866120"/>
            <a:ext cx="4238244" cy="3238448"/>
            <a:chOff x="6267450" y="1348336"/>
            <a:chExt cx="5643526" cy="4311473"/>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07" t="1592" r="1048" b="2010"/>
            <a:stretch/>
          </p:blipFill>
          <p:spPr>
            <a:xfrm>
              <a:off x="6267450" y="1348336"/>
              <a:ext cx="5643526" cy="4309514"/>
            </a:xfrm>
            <a:prstGeom prst="rect">
              <a:avLst/>
            </a:prstGeom>
            <a:effectLst>
              <a:outerShdw blurRad="292100" dist="139700" dir="2700000" algn="ctr" rotWithShape="0">
                <a:srgbClr val="000000">
                  <a:alpha val="65000"/>
                </a:srgbClr>
              </a:outerShdw>
            </a:effectLst>
          </p:spPr>
        </p:pic>
        <p:sp>
          <p:nvSpPr>
            <p:cNvPr id="31" name="TextBox 30"/>
            <p:cNvSpPr txBox="1"/>
            <p:nvPr/>
          </p:nvSpPr>
          <p:spPr>
            <a:xfrm>
              <a:off x="7835433" y="1424228"/>
              <a:ext cx="3614055" cy="368780"/>
            </a:xfrm>
            <a:prstGeom prst="rect">
              <a:avLst/>
            </a:prstGeom>
            <a:noFill/>
          </p:spPr>
          <p:txBody>
            <a:bodyPr wrap="square" rtlCol="0">
              <a:spAutoFit/>
            </a:bodyPr>
            <a:lstStyle/>
            <a:p>
              <a:pPr algn="ctr"/>
              <a:r>
                <a:rPr lang="en-US" sz="1200" b="1" dirty="0"/>
                <a:t>Extreme Scenario: RCP 8.5</a:t>
              </a:r>
            </a:p>
          </p:txBody>
        </p:sp>
        <p:pic>
          <p:nvPicPr>
            <p:cNvPr id="32" name="Picture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3893" y="4863905"/>
              <a:ext cx="1345751" cy="795904"/>
            </a:xfrm>
            <a:prstGeom prst="rect">
              <a:avLst/>
            </a:prstGeom>
            <a:noFill/>
            <a:ln>
              <a:noFill/>
            </a:ln>
          </p:spPr>
        </p:pic>
      </p:grpSp>
    </p:spTree>
    <p:extLst>
      <p:ext uri="{BB962C8B-B14F-4D97-AF65-F5344CB8AC3E}">
        <p14:creationId xmlns:p14="http://schemas.microsoft.com/office/powerpoint/2010/main" val="546944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4570093" y="5014098"/>
            <a:ext cx="4695826" cy="528066"/>
          </a:xfrm>
          <a:prstGeom prst="rect">
            <a:avLst/>
          </a:prstGeom>
          <a:noFill/>
          <a:ln>
            <a:noFill/>
          </a:ln>
        </p:spPr>
        <p:txBody>
          <a:bodyPr lIns="68569" tIns="34275" rIns="68569" bIns="34275" anchor="t" anchorCtr="0">
            <a:noAutofit/>
          </a:bodyPr>
          <a:lstStyle/>
          <a:p>
            <a:r>
              <a:rPr lang="en-US" sz="2000" dirty="0">
                <a:solidFill>
                  <a:schemeClr val="dk1"/>
                </a:solidFill>
                <a:latin typeface="Century Gothic"/>
                <a:ea typeface="Century Gothic"/>
                <a:cs typeface="Century Gothic"/>
                <a:sym typeface="Century Gothic"/>
              </a:rPr>
              <a:t>Significant worsening of conditions.</a:t>
            </a:r>
          </a:p>
          <a:p>
            <a:r>
              <a:rPr lang="en-US" sz="2000" dirty="0">
                <a:solidFill>
                  <a:schemeClr val="dk1"/>
                </a:solidFill>
                <a:latin typeface="Century Gothic"/>
                <a:ea typeface="Century Gothic"/>
                <a:cs typeface="Century Gothic"/>
                <a:sym typeface="Century Gothic"/>
              </a:rPr>
              <a:t>By 2095, Washington will be very unsuitable.</a:t>
            </a:r>
            <a:endParaRPr sz="2000" dirty="0">
              <a:solidFill>
                <a:schemeClr val="dk1"/>
              </a:solidFill>
              <a:latin typeface="Century Gothic"/>
              <a:ea typeface="Century Gothic"/>
              <a:cs typeface="Century Gothic"/>
              <a:sym typeface="Century Gothic"/>
            </a:endParaRPr>
          </a:p>
        </p:txBody>
      </p:sp>
      <p:sp>
        <p:nvSpPr>
          <p:cNvPr id="213" name="Shape 213"/>
          <p:cNvSpPr txBox="1">
            <a:spLocks noGrp="1"/>
          </p:cNvSpPr>
          <p:nvPr>
            <p:ph type="body" idx="2"/>
          </p:nvPr>
        </p:nvSpPr>
        <p:spPr>
          <a:xfrm>
            <a:off x="1230629" y="408440"/>
            <a:ext cx="6377940" cy="692658"/>
          </a:xfrm>
          <a:prstGeom prst="rect">
            <a:avLst/>
          </a:prstGeom>
          <a:noFill/>
          <a:ln>
            <a:noFill/>
          </a:ln>
        </p:spPr>
        <p:txBody>
          <a:bodyPr lIns="68569" tIns="34275" rIns="68569" bIns="34275"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a:t>
            </a:r>
            <a:endParaRPr lang="en-US" sz="5400" b="1" dirty="0">
              <a:solidFill>
                <a:schemeClr val="accent1"/>
              </a:solidFill>
              <a:latin typeface="Century Gothic"/>
              <a:ea typeface="Century Gothic"/>
              <a:cs typeface="Century Gothic"/>
              <a:sym typeface="Century Gothic"/>
            </a:endParaRPr>
          </a:p>
        </p:txBody>
      </p:sp>
      <p:sp>
        <p:nvSpPr>
          <p:cNvPr id="214" name="Shape 214"/>
          <p:cNvSpPr txBox="1">
            <a:spLocks noGrp="1"/>
          </p:cNvSpPr>
          <p:nvPr>
            <p:ph type="body" idx="3"/>
          </p:nvPr>
        </p:nvSpPr>
        <p:spPr>
          <a:xfrm>
            <a:off x="247650" y="1559941"/>
            <a:ext cx="3949065" cy="986113"/>
          </a:xfrm>
          <a:prstGeom prst="rect">
            <a:avLst/>
          </a:prstGeom>
          <a:noFill/>
          <a:ln>
            <a:noFill/>
          </a:ln>
        </p:spPr>
        <p:txBody>
          <a:bodyPr lIns="68569" tIns="34275" rIns="68569" bIns="34275" anchor="t" anchorCtr="0">
            <a:noAutofit/>
          </a:bodyPr>
          <a:lstStyle/>
          <a:p>
            <a:r>
              <a:rPr lang="en-US" sz="4400" b="1" dirty="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5" name="Shape 215"/>
          <p:cNvSpPr txBox="1">
            <a:spLocks noGrp="1"/>
          </p:cNvSpPr>
          <p:nvPr>
            <p:ph type="body" idx="4"/>
          </p:nvPr>
        </p:nvSpPr>
        <p:spPr>
          <a:xfrm>
            <a:off x="4522468" y="1788964"/>
            <a:ext cx="4019550" cy="528066"/>
          </a:xfrm>
          <a:prstGeom prst="rect">
            <a:avLst/>
          </a:prstGeom>
          <a:noFill/>
          <a:ln>
            <a:noFill/>
          </a:ln>
        </p:spPr>
        <p:txBody>
          <a:bodyPr lIns="68569" tIns="34275" rIns="68569" bIns="34275" anchor="t" anchorCtr="0">
            <a:noAutofit/>
          </a:bodyPr>
          <a:lstStyle/>
          <a:p>
            <a:r>
              <a:rPr lang="en-US" sz="2000" dirty="0">
                <a:solidFill>
                  <a:schemeClr val="dk1"/>
                </a:solidFill>
                <a:latin typeface="Century Gothic"/>
                <a:ea typeface="Century Gothic"/>
                <a:cs typeface="Century Gothic"/>
                <a:sym typeface="Century Gothic"/>
              </a:rPr>
              <a:t>PHZ and suitability maps show good conditions for apples.</a:t>
            </a:r>
            <a:endParaRPr sz="2000" dirty="0">
              <a:solidFill>
                <a:schemeClr val="dk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1522096" y="4824723"/>
            <a:ext cx="2674619" cy="906815"/>
          </a:xfrm>
          <a:prstGeom prst="rect">
            <a:avLst/>
          </a:prstGeom>
          <a:noFill/>
          <a:ln>
            <a:noFill/>
          </a:ln>
        </p:spPr>
        <p:txBody>
          <a:bodyPr lIns="68569" tIns="34275" rIns="68569" bIns="34275" anchor="t" anchorCtr="0">
            <a:noAutofit/>
          </a:bodyPr>
          <a:lstStyle/>
          <a:p>
            <a:r>
              <a:rPr lang="en-US" sz="4400" b="1" dirty="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523875" y="3157364"/>
            <a:ext cx="3672840" cy="906814"/>
          </a:xfrm>
          <a:prstGeom prst="rect">
            <a:avLst/>
          </a:prstGeom>
          <a:noFill/>
          <a:ln>
            <a:noFill/>
          </a:ln>
        </p:spPr>
        <p:txBody>
          <a:bodyPr lIns="68569" tIns="34275" rIns="68569" bIns="34275" anchor="t" anchorCtr="0">
            <a:noAutofit/>
          </a:bodyPr>
          <a:lstStyle/>
          <a:p>
            <a:r>
              <a:rPr lang="en-US" sz="4400" b="1" dirty="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218" name="Shape 218"/>
          <p:cNvSpPr txBox="1">
            <a:spLocks noGrp="1"/>
          </p:cNvSpPr>
          <p:nvPr>
            <p:ph type="body" idx="7"/>
          </p:nvPr>
        </p:nvSpPr>
        <p:spPr>
          <a:xfrm>
            <a:off x="4522468" y="3252051"/>
            <a:ext cx="4181476" cy="717440"/>
          </a:xfrm>
          <a:prstGeom prst="rect">
            <a:avLst/>
          </a:prstGeom>
          <a:noFill/>
          <a:ln>
            <a:noFill/>
          </a:ln>
        </p:spPr>
        <p:txBody>
          <a:bodyPr lIns="68569" tIns="34275" rIns="68569" bIns="34275" anchor="t" anchorCtr="0">
            <a:noAutofit/>
          </a:bodyPr>
          <a:lstStyle/>
          <a:p>
            <a:r>
              <a:rPr lang="en-US" sz="2000" dirty="0">
                <a:solidFill>
                  <a:schemeClr val="dk1"/>
                </a:solidFill>
                <a:latin typeface="Century Gothic"/>
                <a:ea typeface="Century Gothic"/>
                <a:cs typeface="Century Gothic"/>
                <a:sym typeface="Century Gothic"/>
              </a:rPr>
              <a:t>Conditions steadily worsen.</a:t>
            </a:r>
          </a:p>
          <a:p>
            <a:r>
              <a:rPr lang="en-US" sz="2000" dirty="0">
                <a:solidFill>
                  <a:schemeClr val="dk1"/>
                </a:solidFill>
                <a:latin typeface="Century Gothic"/>
                <a:ea typeface="Century Gothic"/>
                <a:cs typeface="Century Gothic"/>
                <a:sym typeface="Century Gothic"/>
              </a:rPr>
              <a:t>Marginally suitable in the north by 2095.</a:t>
            </a:r>
            <a:endParaRPr sz="2000"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4853294" y="2036065"/>
            <a:ext cx="3841105" cy="2530601"/>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Washington climate is currently well-suited to apple production</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4853294" y="926577"/>
            <a:ext cx="3612504" cy="994410"/>
          </a:xfrm>
          <a:prstGeom prst="rect">
            <a:avLst/>
          </a:prstGeom>
          <a:noFill/>
          <a:ln>
            <a:noFill/>
          </a:ln>
        </p:spPr>
        <p:txBody>
          <a:bodyPr lIns="68569" tIns="34275" rIns="68569" bIns="34275"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sp>
        <p:nvSpPr>
          <p:cNvPr id="118" name="Shape 118"/>
          <p:cNvSpPr txBox="1">
            <a:spLocks noGrp="1"/>
          </p:cNvSpPr>
          <p:nvPr>
            <p:ph type="body" idx="4"/>
          </p:nvPr>
        </p:nvSpPr>
        <p:spPr>
          <a:xfrm>
            <a:off x="3291907" y="5676154"/>
            <a:ext cx="3122774" cy="205649"/>
          </a:xfrm>
          <a:prstGeom prst="rect">
            <a:avLst/>
          </a:prstGeom>
          <a:noFill/>
          <a:ln>
            <a:noFill/>
          </a:ln>
        </p:spPr>
        <p:txBody>
          <a:bodyPr lIns="68569" tIns="34275" rIns="68569" bIns="34275" anchor="t" anchorCtr="0">
            <a:noAutofit/>
          </a:bodyPr>
          <a:lstStyle/>
          <a:p>
            <a:pPr algn="l">
              <a:buClr>
                <a:srgbClr val="585454"/>
              </a:buClr>
              <a:buSzPct val="25000"/>
            </a:pPr>
            <a:r>
              <a:rPr lang="en-US" sz="900" dirty="0">
                <a:solidFill>
                  <a:srgbClr val="FFFFFF"/>
                </a:solidFill>
                <a:latin typeface="Century Gothic"/>
                <a:ea typeface="Century Gothic"/>
                <a:cs typeface="Century Gothic"/>
                <a:sym typeface="Century Gothic"/>
              </a:rPr>
              <a:t>Image Credit: NRCS</a:t>
            </a:r>
          </a:p>
        </p:txBody>
      </p:sp>
      <p:pic>
        <p:nvPicPr>
          <p:cNvPr id="6" name="Picture Placeholder 5"/>
          <p:cNvPicPr>
            <a:picLocks noGrp="1" noChangeAspect="1"/>
          </p:cNvPicPr>
          <p:nvPr>
            <p:ph type="pic" idx="3"/>
          </p:nvPr>
        </p:nvPicPr>
        <p:blipFill>
          <a:blip r:embed="rId3">
            <a:extLst>
              <a:ext uri="{28A0092B-C50C-407E-A947-70E740481C1C}">
                <a14:useLocalDpi xmlns:a14="http://schemas.microsoft.com/office/drawing/2010/main" val="0"/>
              </a:ext>
            </a:extLst>
          </a:blip>
          <a:srcRect l="28199" r="28199"/>
          <a:stretch>
            <a:fillRect/>
          </a:stretch>
        </p:blipFill>
        <p:spPr>
          <a:xfrm>
            <a:off x="0" y="114300"/>
            <a:ext cx="4572000" cy="6667500"/>
          </a:xfrm>
        </p:spPr>
      </p:pic>
      <p:sp>
        <p:nvSpPr>
          <p:cNvPr id="11" name="Text Placeholder 1"/>
          <p:cNvSpPr txBox="1">
            <a:spLocks/>
          </p:cNvSpPr>
          <p:nvPr/>
        </p:nvSpPr>
        <p:spPr>
          <a:xfrm>
            <a:off x="0" y="6506573"/>
            <a:ext cx="2830133" cy="217331"/>
          </a:xfrm>
          <a:prstGeom prst="rect">
            <a:avLst/>
          </a:prstGeom>
          <a:noFill/>
          <a:ln>
            <a:noFill/>
          </a:ln>
        </p:spPr>
        <p:txBody>
          <a:bodyPr lIns="68569" tIns="68569" rIns="68569" bIns="68569" anchor="t" anchorCtr="0"/>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r>
              <a:rPr lang="en-US" sz="1050" dirty="0">
                <a:solidFill>
                  <a:schemeClr val="bg1"/>
                </a:solidFill>
                <a:latin typeface="Century Gothic" panose="020B0502020202020204" pitchFamily="34" charset="0"/>
              </a:rPr>
              <a:t>Image Source: Liz West, Flickr</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4457700" y="496618"/>
            <a:ext cx="4133850" cy="1903595"/>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Conference talk at the American Society for Horticultural </a:t>
            </a:r>
            <a:r>
              <a:rPr lang="en-US" sz="2000" dirty="0" smtClean="0">
                <a:solidFill>
                  <a:schemeClr val="dk1"/>
                </a:solidFill>
                <a:latin typeface="Century Gothic"/>
                <a:ea typeface="Century Gothic"/>
                <a:cs typeface="Century Gothic"/>
                <a:sym typeface="Century Gothic"/>
              </a:rPr>
              <a:t>Science</a:t>
            </a:r>
            <a:endParaRPr lang="en-US" sz="2000" dirty="0" smtClean="0">
              <a:solidFill>
                <a:schemeClr val="dk1"/>
              </a:solidFill>
              <a:latin typeface="Century Gothic"/>
              <a:ea typeface="Century Gothic"/>
              <a:cs typeface="Century Gothic"/>
              <a:sym typeface="Century Gothic"/>
            </a:endParaRPr>
          </a:p>
          <a:p>
            <a:pPr marL="342900" indent="-266700">
              <a:buSzPct val="100000"/>
              <a:buFont typeface="Century Gothic"/>
              <a:buChar char="●"/>
            </a:pPr>
            <a:endParaRPr lang="en-US"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smtClean="0">
                <a:solidFill>
                  <a:schemeClr val="dk1"/>
                </a:solidFill>
                <a:latin typeface="Century Gothic"/>
                <a:ea typeface="Century Gothic"/>
                <a:cs typeface="Century Gothic"/>
                <a:sym typeface="Century Gothic"/>
              </a:rPr>
              <a:t>Interactive </a:t>
            </a:r>
            <a:r>
              <a:rPr lang="en-US" sz="2000" dirty="0">
                <a:solidFill>
                  <a:schemeClr val="dk1"/>
                </a:solidFill>
                <a:latin typeface="Century Gothic"/>
                <a:ea typeface="Century Gothic"/>
                <a:cs typeface="Century Gothic"/>
                <a:sym typeface="Century Gothic"/>
              </a:rPr>
              <a:t>program to allow for analysis of other crops</a:t>
            </a:r>
          </a:p>
          <a:p>
            <a:pPr marL="76200">
              <a:buSzPct val="100000"/>
            </a:pPr>
            <a:endParaRPr lang="en-US"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Improve MODIS data processing method</a:t>
            </a:r>
          </a:p>
          <a:p>
            <a:pPr marL="76200">
              <a:buSzPct val="100000"/>
            </a:pPr>
            <a:endParaRPr lang="en-US"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Incorporate precipitation, wind, and soil data</a:t>
            </a:r>
          </a:p>
          <a:p>
            <a:endParaRPr sz="2000" dirty="0">
              <a:solidFill>
                <a:schemeClr val="dk1"/>
              </a:solidFill>
              <a:latin typeface="Century Gothic"/>
              <a:ea typeface="Century Gothic"/>
              <a:cs typeface="Century Gothic"/>
              <a:sym typeface="Century Gothic"/>
            </a:endParaRPr>
          </a:p>
        </p:txBody>
      </p:sp>
      <p:sp>
        <p:nvSpPr>
          <p:cNvPr id="224" name="Shape 224"/>
          <p:cNvSpPr txBox="1">
            <a:spLocks noGrp="1"/>
          </p:cNvSpPr>
          <p:nvPr>
            <p:ph type="body" idx="2"/>
          </p:nvPr>
        </p:nvSpPr>
        <p:spPr>
          <a:xfrm>
            <a:off x="0" y="1023404"/>
            <a:ext cx="3883151" cy="1372580"/>
          </a:xfrm>
          <a:prstGeom prst="rect">
            <a:avLst/>
          </a:prstGeom>
          <a:noFill/>
          <a:ln>
            <a:noFill/>
          </a:ln>
        </p:spPr>
        <p:txBody>
          <a:bodyPr lIns="68569" tIns="34275" rIns="68569" bIns="34275" anchor="t" anchorCtr="0">
            <a:noAutofit/>
          </a:bodyPr>
          <a:lstStyle/>
          <a:p>
            <a:pPr>
              <a:buSzPct val="25000"/>
            </a:pPr>
            <a:r>
              <a:rPr lang="en-US" sz="6000" b="1" dirty="0">
                <a:solidFill>
                  <a:schemeClr val="accent1"/>
                </a:solidFill>
                <a:latin typeface="Century Gothic"/>
                <a:ea typeface="Century Gothic"/>
                <a:cs typeface="Century Gothic"/>
                <a:sym typeface="Century Gothic"/>
              </a:rPr>
              <a:t>Future Work</a:t>
            </a:r>
          </a:p>
        </p:txBody>
      </p:sp>
      <p:pic>
        <p:nvPicPr>
          <p:cNvPr id="3" name="Picture Placeholder 2"/>
          <p:cNvPicPr>
            <a:picLocks noGrp="1" noChangeAspect="1"/>
          </p:cNvPicPr>
          <p:nvPr>
            <p:ph type="pic" idx="3"/>
          </p:nvPr>
        </p:nvPicPr>
        <p:blipFill>
          <a:blip r:embed="rId3">
            <a:extLst>
              <a:ext uri="{28A0092B-C50C-407E-A947-70E740481C1C}">
                <a14:useLocalDpi xmlns:a14="http://schemas.microsoft.com/office/drawing/2010/main" val="0"/>
              </a:ext>
            </a:extLst>
          </a:blip>
          <a:srcRect t="21513" b="21513"/>
          <a:stretch>
            <a:fillRect/>
          </a:stretch>
        </p:blipFill>
        <p:spPr>
          <a:xfrm>
            <a:off x="0" y="4210050"/>
            <a:ext cx="9144000" cy="2571750"/>
          </a:xfrm>
          <a:prstGeom prst="rect">
            <a:avLst/>
          </a:prstGeom>
          <a:noFill/>
          <a:ln>
            <a:noFill/>
          </a:ln>
        </p:spPr>
      </p:pic>
      <p:sp>
        <p:nvSpPr>
          <p:cNvPr id="2" name="Text Placeholder 1"/>
          <p:cNvSpPr>
            <a:spLocks noGrp="1"/>
          </p:cNvSpPr>
          <p:nvPr>
            <p:ph type="body" idx="4"/>
          </p:nvPr>
        </p:nvSpPr>
        <p:spPr>
          <a:xfrm>
            <a:off x="6313867" y="6488270"/>
            <a:ext cx="2830133" cy="217331"/>
          </a:xfrm>
        </p:spPr>
        <p:txBody>
          <a:bodyPr/>
          <a:lstStyle/>
          <a:p>
            <a:r>
              <a:rPr lang="en-US" dirty="0" smtClean="0">
                <a:solidFill>
                  <a:schemeClr val="bg1"/>
                </a:solidFill>
                <a:latin typeface="Century Gothic" panose="020B0502020202020204" pitchFamily="34" charset="0"/>
              </a:rPr>
              <a:t>Image Source: John Chamberlain, Flickr</a:t>
            </a:r>
            <a:endParaRPr lang="en-US" dirty="0">
              <a:solidFill>
                <a:schemeClr val="bg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1571406" y="1781983"/>
            <a:ext cx="6038687" cy="863525"/>
          </a:xfrm>
          <a:prstGeom prst="rect">
            <a:avLst/>
          </a:prstGeom>
          <a:noFill/>
          <a:ln>
            <a:noFill/>
          </a:ln>
        </p:spPr>
        <p:txBody>
          <a:bodyPr lIns="68569" tIns="34275" rIns="68569" bIns="34275" anchor="t" anchorCtr="0">
            <a:noAutofit/>
          </a:bodyPr>
          <a:lstStyle/>
          <a:p>
            <a:pPr>
              <a:lnSpc>
                <a:spcPct val="75000"/>
              </a:lnSpc>
              <a:buSzPct val="25000"/>
            </a:pPr>
            <a:r>
              <a:rPr lang="en-US" sz="1850" dirty="0">
                <a:solidFill>
                  <a:schemeClr val="dk1"/>
                </a:solidFill>
                <a:latin typeface="Century Gothic"/>
                <a:ea typeface="Century Gothic"/>
                <a:cs typeface="Century Gothic"/>
                <a:sym typeface="Century Gothic"/>
              </a:rPr>
              <a:t>Dr. Kenton Ross, NASA DEVELOP National Program Science Advisor</a:t>
            </a:r>
          </a:p>
          <a:p>
            <a:pPr>
              <a:lnSpc>
                <a:spcPct val="75000"/>
              </a:lnSpc>
              <a:spcBef>
                <a:spcPts val="750"/>
              </a:spcBef>
              <a:buSzPct val="25000"/>
            </a:pPr>
            <a:r>
              <a:rPr lang="en-US" sz="1850" dirty="0">
                <a:solidFill>
                  <a:schemeClr val="dk1"/>
                </a:solidFill>
                <a:latin typeface="Century Gothic"/>
                <a:ea typeface="Century Gothic"/>
                <a:cs typeface="Century Gothic"/>
                <a:sym typeface="Century Gothic"/>
              </a:rPr>
              <a:t>Dr. Noel Baker, NASA Postdoctoral Program Fellow</a:t>
            </a:r>
          </a:p>
          <a:p>
            <a:pPr>
              <a:lnSpc>
                <a:spcPct val="75000"/>
              </a:lnSpc>
              <a:spcBef>
                <a:spcPts val="750"/>
              </a:spcBef>
              <a:buSzPct val="25000"/>
            </a:pPr>
            <a:r>
              <a:rPr lang="en-US" sz="1850" dirty="0">
                <a:solidFill>
                  <a:schemeClr val="dk1"/>
                </a:solidFill>
                <a:latin typeface="Century Gothic"/>
                <a:ea typeface="Century Gothic"/>
                <a:cs typeface="Century Gothic"/>
                <a:sym typeface="Century Gothic"/>
              </a:rPr>
              <a:t>Jeffry Ely, NASA DEVELOP Geoinformation Scientist</a:t>
            </a:r>
          </a:p>
          <a:p>
            <a:pPr>
              <a:lnSpc>
                <a:spcPct val="75000"/>
              </a:lnSpc>
              <a:spcBef>
                <a:spcPts val="750"/>
              </a:spcBef>
            </a:pPr>
            <a:endParaRPr sz="1163" dirty="0">
              <a:solidFill>
                <a:schemeClr val="dk1"/>
              </a:solidFill>
              <a:latin typeface="Century Gothic"/>
              <a:ea typeface="Century Gothic"/>
              <a:cs typeface="Century Gothic"/>
              <a:sym typeface="Century Gothic"/>
            </a:endParaRPr>
          </a:p>
        </p:txBody>
      </p:sp>
      <p:sp>
        <p:nvSpPr>
          <p:cNvPr id="233" name="Shape 233"/>
          <p:cNvSpPr txBox="1">
            <a:spLocks noGrp="1"/>
          </p:cNvSpPr>
          <p:nvPr>
            <p:ph type="body" idx="2"/>
          </p:nvPr>
        </p:nvSpPr>
        <p:spPr>
          <a:xfrm>
            <a:off x="1571406" y="3362028"/>
            <a:ext cx="6038687" cy="528066"/>
          </a:xfrm>
          <a:prstGeom prst="rect">
            <a:avLst/>
          </a:prstGeom>
          <a:noFill/>
          <a:ln>
            <a:noFill/>
          </a:ln>
        </p:spPr>
        <p:txBody>
          <a:bodyPr lIns="68569" tIns="34275" rIns="68569" bIns="34275" anchor="t" anchorCtr="0">
            <a:noAutofit/>
          </a:bodyPr>
          <a:lstStyle/>
          <a:p>
            <a:pPr>
              <a:buSzPct val="25000"/>
            </a:pPr>
            <a:r>
              <a:rPr lang="en-US" sz="1850" dirty="0">
                <a:solidFill>
                  <a:schemeClr val="dk1"/>
                </a:solidFill>
                <a:latin typeface="Century Gothic"/>
                <a:ea typeface="Century Gothic"/>
                <a:cs typeface="Century Gothic"/>
                <a:sym typeface="Century Gothic"/>
              </a:rPr>
              <a:t>Dr. Michael Glenn, USDA-ARS Appalachian Fruit Research Station</a:t>
            </a:r>
          </a:p>
        </p:txBody>
      </p:sp>
      <p:sp>
        <p:nvSpPr>
          <p:cNvPr id="234" name="Shape 234"/>
          <p:cNvSpPr txBox="1">
            <a:spLocks noGrp="1"/>
          </p:cNvSpPr>
          <p:nvPr>
            <p:ph type="body" idx="3"/>
          </p:nvPr>
        </p:nvSpPr>
        <p:spPr>
          <a:xfrm>
            <a:off x="1571406" y="4549465"/>
            <a:ext cx="6038687" cy="528066"/>
          </a:xfrm>
          <a:prstGeom prst="rect">
            <a:avLst/>
          </a:prstGeom>
          <a:noFill/>
          <a:ln>
            <a:noFill/>
          </a:ln>
        </p:spPr>
        <p:txBody>
          <a:bodyPr lIns="68569" tIns="34275" rIns="68569" bIns="34275" anchor="t" anchorCtr="0">
            <a:noAutofit/>
          </a:bodyPr>
          <a:lstStyle/>
          <a:p>
            <a:pPr>
              <a:lnSpc>
                <a:spcPct val="80000"/>
              </a:lnSpc>
              <a:buSzPct val="25000"/>
            </a:pPr>
            <a:r>
              <a:rPr lang="en-US" sz="1850" dirty="0">
                <a:solidFill>
                  <a:schemeClr val="dk1"/>
                </a:solidFill>
                <a:latin typeface="Century Gothic"/>
                <a:ea typeface="Century Gothic"/>
                <a:cs typeface="Century Gothic"/>
                <a:sym typeface="Century Gothic"/>
              </a:rPr>
              <a:t>Northwest United States Agriculture I, Fall 2014</a:t>
            </a:r>
          </a:p>
          <a:p>
            <a:pPr>
              <a:lnSpc>
                <a:spcPct val="80000"/>
              </a:lnSpc>
              <a:spcBef>
                <a:spcPts val="750"/>
              </a:spcBef>
              <a:buSzPct val="25000"/>
            </a:pPr>
            <a:r>
              <a:rPr lang="en-US" sz="1850" dirty="0">
                <a:solidFill>
                  <a:schemeClr val="dk1"/>
                </a:solidFill>
                <a:latin typeface="Century Gothic"/>
                <a:ea typeface="Century Gothic"/>
                <a:cs typeface="Century Gothic"/>
                <a:sym typeface="Century Gothic"/>
              </a:rPr>
              <a:t>Northwest United State Agriculture II, Spring 2014</a:t>
            </a:r>
          </a:p>
        </p:txBody>
      </p:sp>
      <p:sp>
        <p:nvSpPr>
          <p:cNvPr id="235" name="Shape 235"/>
          <p:cNvSpPr txBox="1"/>
          <p:nvPr/>
        </p:nvSpPr>
        <p:spPr>
          <a:xfrm>
            <a:off x="1571406" y="1280087"/>
            <a:ext cx="1933364" cy="392414"/>
          </a:xfrm>
          <a:prstGeom prst="rect">
            <a:avLst/>
          </a:prstGeom>
          <a:noFill/>
          <a:ln>
            <a:noFill/>
          </a:ln>
        </p:spPr>
        <p:txBody>
          <a:bodyPr lIns="68569" tIns="34275" rIns="68569" bIns="34275" anchor="t" anchorCtr="0">
            <a:noAutofit/>
          </a:bodyPr>
          <a:lstStyle/>
          <a:p>
            <a:pPr>
              <a:buSzPct val="25000"/>
            </a:pPr>
            <a:r>
              <a:rPr lang="en-US" sz="2800" b="1" dirty="0">
                <a:solidFill>
                  <a:schemeClr val="accent1"/>
                </a:solidFill>
                <a:latin typeface="Century Gothic"/>
                <a:ea typeface="Century Gothic"/>
                <a:cs typeface="Century Gothic"/>
                <a:sym typeface="Century Gothic"/>
              </a:rPr>
              <a:t>Advisors</a:t>
            </a:r>
          </a:p>
        </p:txBody>
      </p:sp>
      <p:sp>
        <p:nvSpPr>
          <p:cNvPr id="236" name="Shape 236"/>
          <p:cNvSpPr txBox="1"/>
          <p:nvPr/>
        </p:nvSpPr>
        <p:spPr>
          <a:xfrm>
            <a:off x="1571406" y="2994420"/>
            <a:ext cx="1933364" cy="392414"/>
          </a:xfrm>
          <a:prstGeom prst="rect">
            <a:avLst/>
          </a:prstGeom>
          <a:noFill/>
          <a:ln>
            <a:noFill/>
          </a:ln>
        </p:spPr>
        <p:txBody>
          <a:bodyPr lIns="68569" tIns="34275" rIns="68569" bIns="34275" anchor="t" anchorCtr="0">
            <a:noAutofit/>
          </a:bodyPr>
          <a:lstStyle/>
          <a:p>
            <a:pPr>
              <a:buSzPct val="25000"/>
            </a:pPr>
            <a:r>
              <a:rPr lang="en-US" sz="2800" b="1" dirty="0">
                <a:solidFill>
                  <a:schemeClr val="accent1"/>
                </a:solidFill>
                <a:latin typeface="Century Gothic"/>
                <a:ea typeface="Century Gothic"/>
                <a:cs typeface="Century Gothic"/>
                <a:sym typeface="Century Gothic"/>
              </a:rPr>
              <a:t>Partners</a:t>
            </a:r>
          </a:p>
        </p:txBody>
      </p:sp>
      <p:sp>
        <p:nvSpPr>
          <p:cNvPr id="237" name="Shape 237"/>
          <p:cNvSpPr txBox="1"/>
          <p:nvPr/>
        </p:nvSpPr>
        <p:spPr>
          <a:xfrm>
            <a:off x="1571406" y="4132468"/>
            <a:ext cx="1933364" cy="392414"/>
          </a:xfrm>
          <a:prstGeom prst="rect">
            <a:avLst/>
          </a:prstGeom>
          <a:noFill/>
          <a:ln>
            <a:noFill/>
          </a:ln>
        </p:spPr>
        <p:txBody>
          <a:bodyPr lIns="68569" tIns="34275" rIns="68569" bIns="34275" anchor="t" anchorCtr="0">
            <a:noAutofit/>
          </a:bodyPr>
          <a:lstStyle/>
          <a:p>
            <a:pPr>
              <a:buSzPct val="25000"/>
            </a:pPr>
            <a:r>
              <a:rPr lang="en-US" sz="2800" b="1" dirty="0">
                <a:solidFill>
                  <a:schemeClr val="accent1"/>
                </a:solidFill>
                <a:latin typeface="Century Gothic"/>
                <a:ea typeface="Century Gothic"/>
                <a:cs typeface="Century Gothic"/>
                <a:sym typeface="Century Gothic"/>
              </a:rPr>
              <a:t>Others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515630" y="1860549"/>
            <a:ext cx="2172600" cy="2338424"/>
          </a:xfrm>
          <a:prstGeom prst="rect">
            <a:avLst/>
          </a:prstGeom>
          <a:noFill/>
          <a:ln>
            <a:noFill/>
          </a:ln>
        </p:spPr>
        <p:txBody>
          <a:bodyPr lIns="68569" tIns="34275" rIns="68569" bIns="34275" anchor="t" anchorCtr="0">
            <a:noAutofit/>
          </a:bodyPr>
          <a:lstStyle/>
          <a:p>
            <a:pPr>
              <a:lnSpc>
                <a:spcPct val="115000"/>
              </a:lnSpc>
            </a:pPr>
            <a:r>
              <a:rPr lang="en-US" sz="2000" dirty="0">
                <a:solidFill>
                  <a:schemeClr val="dk1"/>
                </a:solidFill>
                <a:latin typeface="Century Gothic"/>
                <a:ea typeface="Century Gothic"/>
                <a:cs typeface="Century Gothic"/>
                <a:sym typeface="Century Gothic"/>
              </a:rPr>
              <a:t>Study Period: </a:t>
            </a:r>
          </a:p>
          <a:p>
            <a:pPr>
              <a:lnSpc>
                <a:spcPct val="115000"/>
              </a:lnSpc>
            </a:pPr>
            <a:endParaRPr sz="2000" dirty="0">
              <a:solidFill>
                <a:schemeClr val="dk1"/>
              </a:solidFill>
              <a:latin typeface="Century Gothic"/>
              <a:ea typeface="Century Gothic"/>
              <a:cs typeface="Century Gothic"/>
              <a:sym typeface="Century Gothic"/>
            </a:endParaRPr>
          </a:p>
          <a:p>
            <a:pPr marL="342900"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2002-2015</a:t>
            </a:r>
          </a:p>
          <a:p>
            <a:pPr marL="342900">
              <a:lnSpc>
                <a:spcPct val="115000"/>
              </a:lnSpc>
            </a:pPr>
            <a:endParaRPr sz="2000" dirty="0">
              <a:solidFill>
                <a:schemeClr val="dk1"/>
              </a:solidFill>
              <a:latin typeface="Century Gothic"/>
              <a:ea typeface="Century Gothic"/>
              <a:cs typeface="Century Gothic"/>
              <a:sym typeface="Century Gothic"/>
            </a:endParaRPr>
          </a:p>
          <a:p>
            <a:pPr marL="342900"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Future</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2045</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2065</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2095</a:t>
            </a:r>
          </a:p>
        </p:txBody>
      </p:sp>
      <p:sp>
        <p:nvSpPr>
          <p:cNvPr id="134" name="Shape 134"/>
          <p:cNvSpPr txBox="1">
            <a:spLocks noGrp="1"/>
          </p:cNvSpPr>
          <p:nvPr>
            <p:ph type="body" idx="2"/>
          </p:nvPr>
        </p:nvSpPr>
        <p:spPr>
          <a:xfrm>
            <a:off x="1024430" y="421524"/>
            <a:ext cx="7465053" cy="528074"/>
          </a:xfrm>
          <a:prstGeom prst="rect">
            <a:avLst/>
          </a:prstGeom>
          <a:noFill/>
          <a:ln>
            <a:noFill/>
          </a:ln>
        </p:spPr>
        <p:txBody>
          <a:bodyPr lIns="68569" tIns="34275" rIns="68569" bIns="34275" anchor="t" anchorCtr="0">
            <a:noAutofit/>
          </a:bodyPr>
          <a:lstStyle/>
          <a:p>
            <a:pPr>
              <a:buSzPct val="25000"/>
            </a:pPr>
            <a:r>
              <a:rPr lang="en-US" sz="4000" b="1" dirty="0">
                <a:solidFill>
                  <a:schemeClr val="accent1"/>
                </a:solidFill>
                <a:latin typeface="Century Gothic"/>
                <a:ea typeface="Century Gothic"/>
                <a:cs typeface="Century Gothic"/>
                <a:sym typeface="Century Gothic"/>
              </a:rPr>
              <a:t>Study Area: Washington, USA</a:t>
            </a:r>
          </a:p>
        </p:txBody>
      </p:sp>
      <p:pic>
        <p:nvPicPr>
          <p:cNvPr id="135" name="Shape 135"/>
          <p:cNvPicPr preferRelativeResize="0"/>
          <p:nvPr/>
        </p:nvPicPr>
        <p:blipFill rotWithShape="1">
          <a:blip r:embed="rId3">
            <a:alphaModFix/>
          </a:blip>
          <a:srcRect l="9040" t="31526" r="8917" b="6596"/>
          <a:stretch/>
        </p:blipFill>
        <p:spPr>
          <a:xfrm>
            <a:off x="16785825" y="10940888"/>
            <a:ext cx="3173887" cy="3097650"/>
          </a:xfrm>
          <a:prstGeom prst="rect">
            <a:avLst/>
          </a:prstGeom>
          <a:noFill/>
          <a:ln>
            <a:noFill/>
          </a:ln>
        </p:spPr>
      </p:pic>
      <p:pic>
        <p:nvPicPr>
          <p:cNvPr id="136" name="Shape 136"/>
          <p:cNvPicPr preferRelativeResize="0"/>
          <p:nvPr/>
        </p:nvPicPr>
        <p:blipFill rotWithShape="1">
          <a:blip r:embed="rId3">
            <a:alphaModFix/>
          </a:blip>
          <a:srcRect l="9040" t="31526" r="8917" b="6596"/>
          <a:stretch/>
        </p:blipFill>
        <p:spPr>
          <a:xfrm>
            <a:off x="16900125" y="11055188"/>
            <a:ext cx="3173887" cy="3097650"/>
          </a:xfrm>
          <a:prstGeom prst="rect">
            <a:avLst/>
          </a:prstGeom>
          <a:noFill/>
          <a:ln>
            <a:noFill/>
          </a:ln>
        </p:spPr>
      </p:pic>
      <p:pic>
        <p:nvPicPr>
          <p:cNvPr id="137" name="Shape 137"/>
          <p:cNvPicPr preferRelativeResize="0"/>
          <p:nvPr/>
        </p:nvPicPr>
        <p:blipFill rotWithShape="1">
          <a:blip r:embed="rId3">
            <a:alphaModFix/>
          </a:blip>
          <a:srcRect l="9040" t="31526" r="8917" b="6596"/>
          <a:stretch/>
        </p:blipFill>
        <p:spPr>
          <a:xfrm>
            <a:off x="17014425" y="11169488"/>
            <a:ext cx="3173887" cy="3097650"/>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22" t="2200" r="1822" b="2177"/>
          <a:stretch/>
        </p:blipFill>
        <p:spPr>
          <a:xfrm>
            <a:off x="3065004" y="1477538"/>
            <a:ext cx="5660903" cy="434554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628" y="4722623"/>
            <a:ext cx="1359427" cy="1050466"/>
          </a:xfrm>
          <a:prstGeom prst="rect">
            <a:avLst/>
          </a:prstGeom>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7136729" y="5247856"/>
            <a:ext cx="1212132" cy="181032"/>
          </a:xfrm>
          <a:prstGeom prst="rect">
            <a:avLst/>
          </a:prstGeom>
          <a:noFill/>
          <a:ln>
            <a:noFill/>
          </a:ln>
        </p:spPr>
      </p:pic>
      <p:sp>
        <p:nvSpPr>
          <p:cNvPr id="4" name="TextBox 3"/>
          <p:cNvSpPr txBox="1"/>
          <p:nvPr/>
        </p:nvSpPr>
        <p:spPr>
          <a:xfrm>
            <a:off x="4484055" y="1583550"/>
            <a:ext cx="3434285" cy="276999"/>
          </a:xfrm>
          <a:prstGeom prst="rect">
            <a:avLst/>
          </a:prstGeom>
          <a:noFill/>
        </p:spPr>
        <p:txBody>
          <a:bodyPr wrap="square" rtlCol="0">
            <a:spAutoFit/>
          </a:bodyPr>
          <a:lstStyle/>
          <a:p>
            <a:pPr algn="ctr"/>
            <a:r>
              <a:rPr lang="en-US" sz="1200" b="1" dirty="0">
                <a:latin typeface="Century Gothic" panose="020B0502020202020204" pitchFamily="34" charset="0"/>
              </a:rPr>
              <a:t>Apple Orchards in Washington State</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3">
            <a:extLst>
              <a:ext uri="{28A0092B-C50C-407E-A947-70E740481C1C}">
                <a14:useLocalDpi xmlns:a14="http://schemas.microsoft.com/office/drawing/2010/main" val="0"/>
              </a:ext>
            </a:extLst>
          </a:blip>
          <a:srcRect l="25000" r="25000"/>
          <a:stretch>
            <a:fillRect/>
          </a:stretch>
        </p:blipFill>
        <p:spPr>
          <a:xfrm>
            <a:off x="-1" y="85725"/>
            <a:ext cx="4969763" cy="6696075"/>
          </a:xfrm>
          <a:prstGeom prst="rect">
            <a:avLst/>
          </a:prstGeom>
          <a:noFill/>
          <a:ln>
            <a:noFill/>
          </a:ln>
        </p:spPr>
      </p:pic>
      <p:sp>
        <p:nvSpPr>
          <p:cNvPr id="145" name="Shape 145"/>
          <p:cNvSpPr txBox="1">
            <a:spLocks noGrp="1"/>
          </p:cNvSpPr>
          <p:nvPr>
            <p:ph type="body" idx="1"/>
          </p:nvPr>
        </p:nvSpPr>
        <p:spPr>
          <a:xfrm>
            <a:off x="5222174" y="2097977"/>
            <a:ext cx="3336037" cy="2530601"/>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Guide as to which plants will thrive at a given location</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Based on annual extreme minimum temperature</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zones</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5 through 7</a:t>
            </a: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5222174" y="1046713"/>
            <a:ext cx="2831212" cy="994410"/>
          </a:xfrm>
          <a:prstGeom prst="rect">
            <a:avLst/>
          </a:prstGeom>
          <a:noFill/>
          <a:ln>
            <a:noFill/>
          </a:ln>
        </p:spPr>
        <p:txBody>
          <a:bodyPr lIns="68569" tIns="34275" rIns="68569" bIns="34275" anchor="b" anchorCtr="0">
            <a:noAutofit/>
          </a:bodyPr>
          <a:lstStyle/>
          <a:p>
            <a:pPr algn="l" rtl="0">
              <a:lnSpc>
                <a:spcPct val="75000"/>
              </a:lnSpc>
              <a:buClr>
                <a:schemeClr val="accent1"/>
              </a:buClr>
              <a:buSzPct val="25000"/>
            </a:pPr>
            <a:r>
              <a:rPr lang="en-US" sz="3700" b="1" dirty="0">
                <a:solidFill>
                  <a:schemeClr val="accent1"/>
                </a:solidFill>
                <a:latin typeface="Century Gothic"/>
                <a:ea typeface="Century Gothic"/>
                <a:cs typeface="Century Gothic"/>
                <a:sym typeface="Century Gothic"/>
              </a:rPr>
              <a:t>Plant Hardiness Zones</a:t>
            </a:r>
          </a:p>
        </p:txBody>
      </p:sp>
      <p:pic>
        <p:nvPicPr>
          <p:cNvPr id="149" name="Shape 149"/>
          <p:cNvPicPr preferRelativeResize="0"/>
          <p:nvPr/>
        </p:nvPicPr>
        <p:blipFill>
          <a:blip r:embed="rId4">
            <a:alphaModFix/>
          </a:blip>
          <a:stretch>
            <a:fillRect/>
          </a:stretch>
        </p:blipFill>
        <p:spPr>
          <a:xfrm>
            <a:off x="223543" y="1543918"/>
            <a:ext cx="4522673" cy="3494806"/>
          </a:xfrm>
          <a:prstGeom prst="rect">
            <a:avLst/>
          </a:prstGeom>
          <a:noFill/>
          <a:ln>
            <a:noFill/>
          </a:ln>
        </p:spPr>
      </p:pic>
      <p:sp>
        <p:nvSpPr>
          <p:cNvPr id="2" name="Text Placeholder 1"/>
          <p:cNvSpPr>
            <a:spLocks noGrp="1"/>
          </p:cNvSpPr>
          <p:nvPr>
            <p:ph type="body" idx="4"/>
          </p:nvPr>
        </p:nvSpPr>
        <p:spPr>
          <a:xfrm>
            <a:off x="75394" y="6564711"/>
            <a:ext cx="2308538" cy="283762"/>
          </a:xfrm>
        </p:spPr>
        <p:txBody>
          <a:bodyPr/>
          <a:lstStyle/>
          <a:p>
            <a:pPr algn="l"/>
            <a:r>
              <a:rPr lang="en-US" sz="900" dirty="0">
                <a:solidFill>
                  <a:schemeClr val="bg1"/>
                </a:solidFill>
                <a:latin typeface="Century Gothic" panose="020B0502020202020204" pitchFamily="34" charset="0"/>
              </a:rPr>
              <a:t>Image Source: </a:t>
            </a:r>
            <a:r>
              <a:rPr lang="en-US" sz="900" dirty="0" err="1">
                <a:solidFill>
                  <a:schemeClr val="bg1"/>
                </a:solidFill>
                <a:latin typeface="Century Gothic" panose="020B0502020202020204" pitchFamily="34" charset="0"/>
              </a:rPr>
              <a:t>Placeuvm</a:t>
            </a:r>
            <a:r>
              <a:rPr lang="en-US" sz="900" dirty="0">
                <a:solidFill>
                  <a:schemeClr val="bg1"/>
                </a:solidFill>
                <a:latin typeface="Century Gothic" panose="020B0502020202020204" pitchFamily="34" charset="0"/>
              </a:rPr>
              <a:t>, Flickr</a:t>
            </a:r>
            <a:br>
              <a:rPr lang="en-US" sz="900" dirty="0">
                <a:solidFill>
                  <a:schemeClr val="bg1"/>
                </a:solidFill>
                <a:latin typeface="Century Gothic" panose="020B0502020202020204" pitchFamily="34" charset="0"/>
              </a:rPr>
            </a:br>
            <a:endParaRPr lang="en-US" sz="900" dirty="0">
              <a:solidFill>
                <a:schemeClr val="bg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4572001" y="4648203"/>
            <a:ext cx="3543299" cy="528066"/>
          </a:xfrm>
          <a:prstGeom prst="rect">
            <a:avLst/>
          </a:prstGeom>
          <a:noFill/>
          <a:ln>
            <a:noFill/>
          </a:ln>
        </p:spPr>
        <p:txBody>
          <a:bodyPr lIns="68569" tIns="34275" rIns="68569" bIns="34275"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383031" y="859154"/>
            <a:ext cx="6377940" cy="692658"/>
          </a:xfrm>
          <a:prstGeom prst="rect">
            <a:avLst/>
          </a:prstGeom>
          <a:noFill/>
          <a:ln>
            <a:noFill/>
          </a:ln>
        </p:spPr>
        <p:txBody>
          <a:bodyPr lIns="68569" tIns="34275" rIns="68569" bIns="34275"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457201" y="2193797"/>
            <a:ext cx="3806190" cy="576071"/>
          </a:xfrm>
          <a:prstGeom prst="rect">
            <a:avLst/>
          </a:prstGeom>
          <a:noFill/>
          <a:ln>
            <a:noFill/>
          </a:ln>
        </p:spPr>
        <p:txBody>
          <a:bodyPr lIns="68569" tIns="34275" rIns="68569" bIns="34275"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4572001" y="2193797"/>
            <a:ext cx="4095749" cy="528066"/>
          </a:xfrm>
          <a:prstGeom prst="rect">
            <a:avLst/>
          </a:prstGeom>
          <a:noFill/>
          <a:ln>
            <a:noFill/>
          </a:ln>
        </p:spPr>
        <p:txBody>
          <a:bodyPr lIns="68569" tIns="34275" rIns="68569" bIns="34275"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457201" y="4648203"/>
            <a:ext cx="3806189" cy="576071"/>
          </a:xfrm>
          <a:prstGeom prst="rect">
            <a:avLst/>
          </a:prstGeom>
          <a:noFill/>
          <a:ln>
            <a:noFill/>
          </a:ln>
        </p:spPr>
        <p:txBody>
          <a:bodyPr lIns="68569" tIns="34275" rIns="68569" bIns="34275"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638175" y="3421000"/>
            <a:ext cx="3625215" cy="576071"/>
          </a:xfrm>
          <a:prstGeom prst="rect">
            <a:avLst/>
          </a:prstGeom>
          <a:noFill/>
          <a:ln>
            <a:noFill/>
          </a:ln>
        </p:spPr>
        <p:txBody>
          <a:bodyPr lIns="68569" tIns="34275" rIns="68569" bIns="34275"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Days</a:t>
            </a:r>
          </a:p>
        </p:txBody>
      </p:sp>
      <p:sp>
        <p:nvSpPr>
          <p:cNvPr id="160" name="Shape 160"/>
          <p:cNvSpPr txBox="1">
            <a:spLocks noGrp="1"/>
          </p:cNvSpPr>
          <p:nvPr>
            <p:ph type="body" idx="7"/>
          </p:nvPr>
        </p:nvSpPr>
        <p:spPr>
          <a:xfrm>
            <a:off x="4572001" y="3421000"/>
            <a:ext cx="3962399" cy="528066"/>
          </a:xfrm>
          <a:prstGeom prst="rect">
            <a:avLst/>
          </a:prstGeom>
          <a:noFill/>
          <a:ln>
            <a:noFill/>
          </a:ln>
        </p:spPr>
        <p:txBody>
          <a:bodyPr lIns="68569" tIns="34275" rIns="68569" bIns="34275"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- 10 °C</a:t>
            </a:r>
          </a:p>
          <a:p>
            <a:endParaRPr sz="1500"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809625" y="2007488"/>
            <a:ext cx="3647434" cy="2530601"/>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a:p>
            <a:pPr marL="419100" lvl="1" indent="0">
              <a:buSzPct val="100000"/>
              <a:buNone/>
            </a:pPr>
            <a:endParaRPr lang="en-US"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Map areas suitable for apple growth</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p:txBody>
      </p:sp>
      <p:sp>
        <p:nvSpPr>
          <p:cNvPr id="125" name="Shape 125"/>
          <p:cNvSpPr txBox="1">
            <a:spLocks noGrp="1"/>
          </p:cNvSpPr>
          <p:nvPr>
            <p:ph type="body" idx="2"/>
          </p:nvPr>
        </p:nvSpPr>
        <p:spPr>
          <a:xfrm>
            <a:off x="809625" y="889634"/>
            <a:ext cx="3419475" cy="994410"/>
          </a:xfrm>
          <a:prstGeom prst="rect">
            <a:avLst/>
          </a:prstGeom>
          <a:noFill/>
          <a:ln>
            <a:noFill/>
          </a:ln>
        </p:spPr>
        <p:txBody>
          <a:bodyPr lIns="68569" tIns="34275" rIns="68569" bIns="34275"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4663438" y="2007488"/>
            <a:ext cx="3890011" cy="3202686"/>
          </a:xfrm>
          <a:prstGeom prst="rect">
            <a:avLst/>
          </a:prstGeom>
          <a:noFill/>
          <a:ln>
            <a:noFill/>
          </a:ln>
        </p:spPr>
        <p:txBody>
          <a:bodyPr lIns="68569" tIns="34275" rIns="68569" bIns="34275" anchor="t" anchorCtr="0">
            <a:noAutofit/>
          </a:bodyPr>
          <a:lstStyle/>
          <a:p>
            <a:pPr marL="342900" indent="-2667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Glenn, Ph.D. United States Department of Agriculture – Agricultural Research Service</a:t>
            </a:r>
          </a:p>
        </p:txBody>
      </p:sp>
      <p:pic>
        <p:nvPicPr>
          <p:cNvPr id="128" name="Shape 128"/>
          <p:cNvPicPr preferRelativeResize="0"/>
          <p:nvPr/>
        </p:nvPicPr>
        <p:blipFill>
          <a:blip r:embed="rId3">
            <a:alphaModFix/>
          </a:blip>
          <a:stretch>
            <a:fillRect/>
          </a:stretch>
        </p:blipFill>
        <p:spPr>
          <a:xfrm>
            <a:off x="5645622" y="3455193"/>
            <a:ext cx="1785938" cy="1221581"/>
          </a:xfrm>
          <a:prstGeom prst="rect">
            <a:avLst/>
          </a:prstGeom>
          <a:noFill/>
          <a:ln>
            <a:noFill/>
          </a:ln>
        </p:spPr>
      </p:pic>
      <p:sp>
        <p:nvSpPr>
          <p:cNvPr id="8" name="Shape 125"/>
          <p:cNvSpPr txBox="1">
            <a:spLocks/>
          </p:cNvSpPr>
          <p:nvPr/>
        </p:nvSpPr>
        <p:spPr>
          <a:xfrm>
            <a:off x="4676134" y="889634"/>
            <a:ext cx="3724915" cy="994410"/>
          </a:xfrm>
          <a:prstGeom prst="rect">
            <a:avLst/>
          </a:prstGeom>
          <a:noFill/>
          <a:ln>
            <a:noFill/>
          </a:ln>
        </p:spPr>
        <p:txBody>
          <a:bodyPr lIns="68569" tIns="34275" rIns="68569" bIns="34275"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572774" y="782197"/>
            <a:ext cx="8341612" cy="438164"/>
          </a:xfrm>
          <a:prstGeom prst="rect">
            <a:avLst/>
          </a:prstGeom>
          <a:noFill/>
          <a:ln>
            <a:noFill/>
          </a:ln>
        </p:spPr>
        <p:txBody>
          <a:bodyPr lIns="68569" tIns="34275" rIns="68569" bIns="34275" anchor="b" anchorCtr="0">
            <a:noAutofit/>
          </a:bodyPr>
          <a:lstStyle/>
          <a:p>
            <a:pPr algn="l">
              <a:buSzPct val="25000"/>
            </a:pPr>
            <a:r>
              <a:rPr lang="en-US" sz="4000" b="1" dirty="0">
                <a:solidFill>
                  <a:schemeClr val="accent1"/>
                </a:solidFill>
                <a:latin typeface="Century Gothic"/>
                <a:ea typeface="Century Gothic"/>
                <a:cs typeface="Century Gothic"/>
                <a:sym typeface="Century Gothic"/>
              </a:rPr>
              <a:t>Earth Observations &amp; Projections</a:t>
            </a:r>
          </a:p>
        </p:txBody>
      </p:sp>
      <p:sp>
        <p:nvSpPr>
          <p:cNvPr id="8" name="Shape 168"/>
          <p:cNvSpPr txBox="1">
            <a:spLocks noGrp="1"/>
          </p:cNvSpPr>
          <p:nvPr/>
        </p:nvSpPr>
        <p:spPr>
          <a:xfrm>
            <a:off x="761569" y="2323745"/>
            <a:ext cx="695699" cy="205649"/>
          </a:xfrm>
          <a:prstGeom prst="rect">
            <a:avLst/>
          </a:prstGeom>
          <a:noFill/>
          <a:ln>
            <a:noFill/>
          </a:ln>
        </p:spPr>
        <p:txBody>
          <a:bodyPr lIns="68569" tIns="34275" rIns="68569" bIns="34275" anchor="t" anchorCtr="0">
            <a:noAutofit/>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0" indent="0">
              <a:spcBef>
                <a:spcPts val="0"/>
              </a:spcBef>
              <a:buSzPct val="25000"/>
              <a:buNone/>
            </a:pPr>
            <a:r>
              <a:rPr lang="en-US" sz="1350" dirty="0">
                <a:solidFill>
                  <a:schemeClr val="dk1"/>
                </a:solidFill>
                <a:latin typeface="Century Gothic"/>
                <a:ea typeface="Century Gothic"/>
                <a:cs typeface="Century Gothic"/>
                <a:sym typeface="Century Gothic"/>
              </a:rPr>
              <a:t>Aqua</a:t>
            </a:r>
          </a:p>
        </p:txBody>
      </p:sp>
      <p:sp>
        <p:nvSpPr>
          <p:cNvPr id="9" name="TextBox 6"/>
          <p:cNvSpPr txBox="1"/>
          <p:nvPr/>
        </p:nvSpPr>
        <p:spPr>
          <a:xfrm>
            <a:off x="1161425" y="1659441"/>
            <a:ext cx="328974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latin typeface="Century Gothic" panose="020B0502020202020204" pitchFamily="34" charset="0"/>
              </a:rPr>
              <a:t>MODIS Land Surface Temperatures in  Washington State from 2002-2015</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496956" y="4662229"/>
            <a:ext cx="632465" cy="552719"/>
          </a:xfrm>
          <a:prstGeom prst="rect">
            <a:avLst/>
          </a:prstGeom>
          <a:noFill/>
          <a:ln>
            <a:noFill/>
          </a:ln>
        </p:spPr>
      </p:pic>
      <p:sp>
        <p:nvSpPr>
          <p:cNvPr id="12" name="TextBox 11"/>
          <p:cNvSpPr txBox="1"/>
          <p:nvPr/>
        </p:nvSpPr>
        <p:spPr>
          <a:xfrm>
            <a:off x="4743580" y="1659440"/>
            <a:ext cx="402707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latin typeface="Century Gothic" panose="020B0502020202020204" pitchFamily="34" charset="0"/>
              </a:rPr>
              <a:t>NASA Earth Exchange Downscaled Climate Projections (NEX-DCP30) for 2045, 2065, and 2095</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318" y="2150110"/>
            <a:ext cx="3982012" cy="3077009"/>
          </a:xfrm>
          <a:prstGeom prst="rect">
            <a:avLst/>
          </a:prstGeom>
          <a:effectLst>
            <a:outerShdw blurRad="292100" dist="139700" dir="2700000" algn="tl" rotWithShape="0">
              <a:prstClr val="black">
                <a:alpha val="65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580" y="2150109"/>
            <a:ext cx="4015350" cy="3102771"/>
          </a:xfrm>
          <a:prstGeom prst="rect">
            <a:avLst/>
          </a:prstGeom>
          <a:effectLst>
            <a:outerShdw blurRad="292100" dist="139700" dir="2700000" algn="tl" rotWithShape="0">
              <a:prstClr val="black">
                <a:alpha val="65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59440"/>
            <a:ext cx="1875000" cy="1143293"/>
          </a:xfrm>
          <a:prstGeom prst="rect">
            <a:avLst/>
          </a:prstGeom>
        </p:spPr>
      </p:pic>
      <p:sp>
        <p:nvSpPr>
          <p:cNvPr id="2" name="TextBox 1"/>
          <p:cNvSpPr txBox="1"/>
          <p:nvPr/>
        </p:nvSpPr>
        <p:spPr>
          <a:xfrm>
            <a:off x="6452703" y="5436177"/>
            <a:ext cx="1053494" cy="276999"/>
          </a:xfrm>
          <a:prstGeom prst="rect">
            <a:avLst/>
          </a:prstGeom>
          <a:noFill/>
        </p:spPr>
        <p:txBody>
          <a:bodyPr wrap="none" rtlCol="0">
            <a:spAutoFit/>
          </a:bodyPr>
          <a:lstStyle/>
          <a:p>
            <a:r>
              <a:rPr lang="en-US" sz="1200" b="1" dirty="0">
                <a:solidFill>
                  <a:schemeClr val="bg2"/>
                </a:solidFill>
                <a:latin typeface="Century Gothic" panose="020B0502020202020204" pitchFamily="34" charset="0"/>
              </a:rPr>
              <a:t>March 2045</a:t>
            </a:r>
          </a:p>
        </p:txBody>
      </p:sp>
      <p:sp>
        <p:nvSpPr>
          <p:cNvPr id="11" name="TextBox 10"/>
          <p:cNvSpPr txBox="1"/>
          <p:nvPr/>
        </p:nvSpPr>
        <p:spPr>
          <a:xfrm>
            <a:off x="1985010" y="5436176"/>
            <a:ext cx="1053494" cy="276999"/>
          </a:xfrm>
          <a:prstGeom prst="rect">
            <a:avLst/>
          </a:prstGeom>
          <a:noFill/>
        </p:spPr>
        <p:txBody>
          <a:bodyPr wrap="none" rtlCol="0">
            <a:spAutoFit/>
          </a:bodyPr>
          <a:lstStyle/>
          <a:p>
            <a:r>
              <a:rPr lang="en-US" sz="1200" b="1" dirty="0">
                <a:solidFill>
                  <a:schemeClr val="bg2"/>
                </a:solidFill>
                <a:latin typeface="Century Gothic" panose="020B0502020202020204" pitchFamily="34" charset="0"/>
              </a:rPr>
              <a:t>March</a:t>
            </a:r>
            <a:r>
              <a:rPr lang="en-US" sz="1200" b="1" dirty="0">
                <a:latin typeface="Century Gothic" panose="020B0502020202020204" pitchFamily="34" charset="0"/>
              </a:rPr>
              <a:t> </a:t>
            </a:r>
            <a:r>
              <a:rPr lang="en-US" sz="1200" b="1" dirty="0">
                <a:solidFill>
                  <a:schemeClr val="bg2"/>
                </a:solidFill>
                <a:latin typeface="Century Gothic" panose="020B0502020202020204" pitchFamily="34" charset="0"/>
              </a:rPr>
              <a:t>2009</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1721920" y="359746"/>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44" name="Table 43"/>
          <p:cNvGraphicFramePr>
            <a:graphicFrameLocks noGrp="1"/>
          </p:cNvGraphicFramePr>
          <p:nvPr>
            <p:extLst>
              <p:ext uri="{D42A27DB-BD31-4B8C-83A1-F6EECF244321}">
                <p14:modId xmlns:p14="http://schemas.microsoft.com/office/powerpoint/2010/main" val="145068127"/>
              </p:ext>
            </p:extLst>
          </p:nvPr>
        </p:nvGraphicFramePr>
        <p:xfrm>
          <a:off x="915836" y="1029556"/>
          <a:ext cx="7670951" cy="4861170"/>
        </p:xfrm>
        <a:graphic>
          <a:graphicData uri="http://schemas.openxmlformats.org/drawingml/2006/table">
            <a:tbl>
              <a:tblPr bandRow="1">
                <a:tableStyleId>{5C22544A-7EE6-4342-B048-85BDC9FD1C3A}</a:tableStyleId>
              </a:tblPr>
              <a:tblGrid>
                <a:gridCol w="1060705"/>
                <a:gridCol w="6610246"/>
              </a:tblGrid>
              <a:tr h="1620390">
                <a:tc>
                  <a:txBody>
                    <a:bodyPr/>
                    <a:lstStyle/>
                    <a:p>
                      <a:endParaRPr lang="en-US" sz="800" dirty="0">
                        <a:latin typeface="Century Gothic" panose="020B0502020202020204" pitchFamily="34" charset="0"/>
                      </a:endParaRPr>
                    </a:p>
                  </a:txBody>
                  <a:tcPr marL="68580" marR="68580" marT="34290" marB="34290"/>
                </a:tc>
                <a:tc>
                  <a:txBody>
                    <a:bodyPr/>
                    <a:lstStyle/>
                    <a:p>
                      <a:endParaRPr lang="en-US" sz="8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pPr algn="l"/>
                      <a:r>
                        <a:rPr lang="en-US" sz="1400" dirty="0" smtClean="0">
                          <a:latin typeface="Century Gothic" panose="020B0502020202020204" pitchFamily="34" charset="0"/>
                        </a:rPr>
                        <a:t>       Plant Hardiness Zones                             </a:t>
                      </a:r>
                      <a:r>
                        <a:rPr lang="en-US" sz="1400" baseline="0" dirty="0" smtClean="0">
                          <a:latin typeface="Century Gothic" panose="020B0502020202020204" pitchFamily="34" charset="0"/>
                        </a:rPr>
                        <a:t>        </a:t>
                      </a:r>
                      <a:r>
                        <a:rPr lang="en-US" sz="1400" dirty="0" smtClean="0">
                          <a:latin typeface="Century Gothic" panose="020B0502020202020204" pitchFamily="34" charset="0"/>
                        </a:rPr>
                        <a:t> Suitability Maps</a:t>
                      </a:r>
                      <a:endParaRPr lang="en-US" sz="14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r>
                        <a:rPr lang="en-US" sz="1400" dirty="0" smtClean="0"/>
                        <a:t>          </a:t>
                      </a:r>
                      <a:r>
                        <a:rPr lang="en-US" sz="1400" dirty="0" smtClean="0">
                          <a:latin typeface="Century Gothic" panose="020B0502020202020204" pitchFamily="34" charset="0"/>
                        </a:rPr>
                        <a:t>Validation Assessment</a:t>
                      </a:r>
                      <a:r>
                        <a:rPr lang="en-US" sz="1400" baseline="0" dirty="0" smtClean="0">
                          <a:latin typeface="Century Gothic" panose="020B0502020202020204" pitchFamily="34" charset="0"/>
                        </a:rPr>
                        <a:t>                                  Change Analysis</a:t>
                      </a:r>
                      <a:endParaRPr lang="en-US" sz="1400" dirty="0">
                        <a:latin typeface="Century Gothic" panose="020B0502020202020204" pitchFamily="34" charset="0"/>
                      </a:endParaRPr>
                    </a:p>
                  </a:txBody>
                  <a:tcPr marL="68580" marR="68580" marT="34290" marB="34290"/>
                </a:tc>
              </a:tr>
            </a:tbl>
          </a:graphicData>
        </a:graphic>
      </p:graphicFrame>
      <p:cxnSp>
        <p:nvCxnSpPr>
          <p:cNvPr id="45" name="Straight Connector 44"/>
          <p:cNvCxnSpPr/>
          <p:nvPr/>
        </p:nvCxnSpPr>
        <p:spPr>
          <a:xfrm>
            <a:off x="4880106" y="4303530"/>
            <a:ext cx="0" cy="1504138"/>
          </a:xfrm>
          <a:prstGeom prst="line">
            <a:avLst/>
          </a:prstGeom>
        </p:spPr>
        <p:style>
          <a:lnRef idx="1">
            <a:schemeClr val="dk1"/>
          </a:lnRef>
          <a:fillRef idx="0">
            <a:schemeClr val="dk1"/>
          </a:fillRef>
          <a:effectRef idx="0">
            <a:schemeClr val="dk1"/>
          </a:effectRef>
          <a:fontRef idx="minor">
            <a:schemeClr val="tx1"/>
          </a:fontRef>
        </p:style>
      </p:cxnSp>
      <p:grpSp>
        <p:nvGrpSpPr>
          <p:cNvPr id="46" name="Group 45"/>
          <p:cNvGrpSpPr/>
          <p:nvPr/>
        </p:nvGrpSpPr>
        <p:grpSpPr>
          <a:xfrm>
            <a:off x="2025999" y="1136369"/>
            <a:ext cx="6497590" cy="4276412"/>
            <a:chOff x="2948466" y="564391"/>
            <a:chExt cx="8073419" cy="5369951"/>
          </a:xfrm>
        </p:grpSpPr>
        <p:sp>
          <p:nvSpPr>
            <p:cNvPr id="47" name="Rounded Rectangle 46"/>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MODIS LST Data</a:t>
              </a:r>
            </a:p>
          </p:txBody>
        </p:sp>
        <p:sp>
          <p:nvSpPr>
            <p:cNvPr id="48" name="Rounded Rectangle 47"/>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Climate Model Data</a:t>
              </a:r>
            </a:p>
          </p:txBody>
        </p:sp>
        <p:sp>
          <p:nvSpPr>
            <p:cNvPr id="49" name="Rounded Rectangle 48"/>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Mosaic images</a:t>
              </a:r>
            </a:p>
          </p:txBody>
        </p:sp>
        <p:sp>
          <p:nvSpPr>
            <p:cNvPr id="50" name="Rounded Rectangle 49"/>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Estimate air temp from LST</a:t>
              </a:r>
            </a:p>
          </p:txBody>
        </p:sp>
        <p:sp>
          <p:nvSpPr>
            <p:cNvPr id="52" name="Rounded Rectangle 51"/>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Remove outliers</a:t>
              </a:r>
            </a:p>
          </p:txBody>
        </p:sp>
        <p:sp>
          <p:nvSpPr>
            <p:cNvPr id="53" name="Rounded Rectangle 52"/>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Create rolling averages</a:t>
              </a:r>
            </a:p>
          </p:txBody>
        </p:sp>
        <p:cxnSp>
          <p:nvCxnSpPr>
            <p:cNvPr id="54" name="Straight Arrow Connector 53"/>
            <p:cNvCxnSpPr>
              <a:stCxn id="49" idx="2"/>
              <a:endCxn id="76"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a:stCxn id="47" idx="3"/>
              <a:endCxn id="49"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6" name="Group 55"/>
            <p:cNvGrpSpPr/>
            <p:nvPr/>
          </p:nvGrpSpPr>
          <p:grpSpPr>
            <a:xfrm>
              <a:off x="4831621" y="1462900"/>
              <a:ext cx="3326290" cy="723441"/>
              <a:chOff x="4923889" y="1281727"/>
              <a:chExt cx="3326290" cy="723441"/>
            </a:xfrm>
          </p:grpSpPr>
          <p:sp>
            <p:nvSpPr>
              <p:cNvPr id="76" name="Rounded Rectangle 75"/>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Mask to study area</a:t>
                </a:r>
              </a:p>
            </p:txBody>
          </p:sp>
          <p:sp>
            <p:nvSpPr>
              <p:cNvPr id="77" name="Rounded Rectangle 76"/>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Convert K to C</a:t>
                </a:r>
              </a:p>
            </p:txBody>
          </p:sp>
          <p:sp>
            <p:nvSpPr>
              <p:cNvPr id="78" name="Rounded Rectangle 77"/>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Project data</a:t>
                </a:r>
              </a:p>
            </p:txBody>
          </p:sp>
          <p:cxnSp>
            <p:nvCxnSpPr>
              <p:cNvPr id="79" name="Straight Arrow Connector 78"/>
              <p:cNvCxnSpPr>
                <a:stCxn id="76" idx="3"/>
                <a:endCxn id="77"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p:cNvCxnSpPr>
                <a:endCxn id="78"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57" name="Straight Arrow Connector 56"/>
            <p:cNvCxnSpPr>
              <a:stCxn id="50" idx="3"/>
              <a:endCxn id="52"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a:endCxn id="53"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78" idx="0"/>
              <a:endCxn id="50"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64" name="Rounded Rectangle 63"/>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Find minimum value per year for each pixel and average from 2002-2015</a:t>
              </a:r>
            </a:p>
          </p:txBody>
        </p:sp>
        <p:sp>
          <p:nvSpPr>
            <p:cNvPr id="65" name="Rounded Rectangle 64"/>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Classify into PHZ</a:t>
              </a:r>
            </a:p>
          </p:txBody>
        </p:sp>
        <p:cxnSp>
          <p:nvCxnSpPr>
            <p:cNvPr id="66" name="Straight Arrow Connector 65"/>
            <p:cNvCxnSpPr>
              <a:stCxn id="64"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Rounded Rectangle 66"/>
            <p:cNvSpPr/>
            <p:nvPr/>
          </p:nvSpPr>
          <p:spPr>
            <a:xfrm>
              <a:off x="7062910" y="2898335"/>
              <a:ext cx="120502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GDD</a:t>
              </a:r>
            </a:p>
          </p:txBody>
        </p:sp>
        <p:sp>
          <p:nvSpPr>
            <p:cNvPr id="68" name="Rounded Rectangle 67"/>
            <p:cNvSpPr/>
            <p:nvPr/>
          </p:nvSpPr>
          <p:spPr>
            <a:xfrm>
              <a:off x="7062912" y="3731269"/>
              <a:ext cx="354157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Apply weights and classify into Suitability Regions</a:t>
              </a:r>
            </a:p>
          </p:txBody>
        </p:sp>
        <p:sp>
          <p:nvSpPr>
            <p:cNvPr id="69" name="Rounded Rectangle 68"/>
            <p:cNvSpPr/>
            <p:nvPr/>
          </p:nvSpPr>
          <p:spPr>
            <a:xfrm>
              <a:off x="8353257" y="2894426"/>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avg temp</a:t>
              </a:r>
            </a:p>
          </p:txBody>
        </p:sp>
        <p:sp>
          <p:nvSpPr>
            <p:cNvPr id="70" name="Rounded Rectangle 69"/>
            <p:cNvSpPr/>
            <p:nvPr/>
          </p:nvSpPr>
          <p:spPr>
            <a:xfrm>
              <a:off x="9523484" y="2894426"/>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Import PHZ</a:t>
              </a:r>
            </a:p>
          </p:txBody>
        </p:sp>
        <p:cxnSp>
          <p:nvCxnSpPr>
            <p:cNvPr id="71" name="Straight Arrow Connector 70"/>
            <p:cNvCxnSpPr/>
            <p:nvPr/>
          </p:nvCxnSpPr>
          <p:spPr>
            <a:xfrm>
              <a:off x="7655984" y="3574852"/>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a:off x="8892561" y="3584628"/>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Rounded Rectangle 73"/>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Compare MODIS produced PHZ maps to PRISM produced PHZ maps to compare validity of data</a:t>
              </a:r>
            </a:p>
          </p:txBody>
        </p:sp>
        <p:sp>
          <p:nvSpPr>
            <p:cNvPr id="75" name="Rounded Rectangle 74"/>
            <p:cNvSpPr/>
            <p:nvPr/>
          </p:nvSpPr>
          <p:spPr>
            <a:xfrm>
              <a:off x="7145491" y="525391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Quantify degree of plant hardiness zone change</a:t>
              </a:r>
            </a:p>
          </p:txBody>
        </p:sp>
      </p:grpSp>
      <p:grpSp>
        <p:nvGrpSpPr>
          <p:cNvPr id="81" name="Group 80"/>
          <p:cNvGrpSpPr/>
          <p:nvPr/>
        </p:nvGrpSpPr>
        <p:grpSpPr>
          <a:xfrm>
            <a:off x="905081" y="1058102"/>
            <a:ext cx="1116449" cy="4676995"/>
            <a:chOff x="1511082" y="578925"/>
            <a:chExt cx="1387216" cy="5872968"/>
          </a:xfrm>
        </p:grpSpPr>
        <p:sp>
          <p:nvSpPr>
            <p:cNvPr id="82" name="Rounded Rectangle 81"/>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Pre-Processing</a:t>
              </a:r>
            </a:p>
          </p:txBody>
        </p:sp>
        <p:sp>
          <p:nvSpPr>
            <p:cNvPr id="83" name="Rounded Rectangle 82"/>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Data Analysis</a:t>
              </a:r>
            </a:p>
            <a:p>
              <a:pPr algn="ctr"/>
              <a:r>
                <a:rPr lang="en-US" sz="900" dirty="0">
                  <a:solidFill>
                    <a:schemeClr val="tx1"/>
                  </a:solidFill>
                  <a:latin typeface="Century Gothic" panose="020B0502020202020204" pitchFamily="34" charset="0"/>
                </a:rPr>
                <a:t>Four time periods (present day, 2045, 2065, 2095)</a:t>
              </a:r>
            </a:p>
          </p:txBody>
        </p:sp>
        <p:sp>
          <p:nvSpPr>
            <p:cNvPr id="84" name="Rounded Rectangle 83"/>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Post Analysis</a:t>
              </a:r>
            </a:p>
          </p:txBody>
        </p:sp>
        <p:sp>
          <p:nvSpPr>
            <p:cNvPr id="85" name="Rounded Rectangle 84"/>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entury Gothic" panose="020B0502020202020204" pitchFamily="34" charset="0"/>
              </a:endParaRPr>
            </a:p>
          </p:txBody>
        </p:sp>
      </p:grpSp>
      <p:sp>
        <p:nvSpPr>
          <p:cNvPr id="3" name="Rectangle 2"/>
          <p:cNvSpPr/>
          <p:nvPr/>
        </p:nvSpPr>
        <p:spPr>
          <a:xfrm>
            <a:off x="916161" y="2623594"/>
            <a:ext cx="7643410" cy="3268154"/>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512661656"/>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81" name="Shape 174"/>
          <p:cNvSpPr txBox="1">
            <a:spLocks noGrp="1"/>
          </p:cNvSpPr>
          <p:nvPr>
            <p:ph type="body" idx="1"/>
          </p:nvPr>
        </p:nvSpPr>
        <p:spPr>
          <a:xfrm>
            <a:off x="1721920" y="359746"/>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122" name="Table 121"/>
          <p:cNvGraphicFramePr>
            <a:graphicFrameLocks noGrp="1"/>
          </p:cNvGraphicFramePr>
          <p:nvPr>
            <p:extLst>
              <p:ext uri="{D42A27DB-BD31-4B8C-83A1-F6EECF244321}">
                <p14:modId xmlns:p14="http://schemas.microsoft.com/office/powerpoint/2010/main" val="398925446"/>
              </p:ext>
            </p:extLst>
          </p:nvPr>
        </p:nvGraphicFramePr>
        <p:xfrm>
          <a:off x="915836" y="1029556"/>
          <a:ext cx="7670951" cy="4861170"/>
        </p:xfrm>
        <a:graphic>
          <a:graphicData uri="http://schemas.openxmlformats.org/drawingml/2006/table">
            <a:tbl>
              <a:tblPr bandRow="1">
                <a:tableStyleId>{5C22544A-7EE6-4342-B048-85BDC9FD1C3A}</a:tableStyleId>
              </a:tblPr>
              <a:tblGrid>
                <a:gridCol w="1060705"/>
                <a:gridCol w="6610246"/>
              </a:tblGrid>
              <a:tr h="1620390">
                <a:tc>
                  <a:txBody>
                    <a:bodyPr/>
                    <a:lstStyle/>
                    <a:p>
                      <a:endParaRPr lang="en-US" sz="800" dirty="0">
                        <a:latin typeface="Century Gothic" panose="020B0502020202020204" pitchFamily="34" charset="0"/>
                      </a:endParaRPr>
                    </a:p>
                  </a:txBody>
                  <a:tcPr marL="68580" marR="68580" marT="34290" marB="34290"/>
                </a:tc>
                <a:tc>
                  <a:txBody>
                    <a:bodyPr/>
                    <a:lstStyle/>
                    <a:p>
                      <a:endParaRPr lang="en-US" sz="8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pPr algn="l"/>
                      <a:r>
                        <a:rPr lang="en-US" sz="1400" dirty="0" smtClean="0">
                          <a:latin typeface="Century Gothic" panose="020B0502020202020204" pitchFamily="34" charset="0"/>
                        </a:rPr>
                        <a:t>       Plant Hardiness Zones                             </a:t>
                      </a:r>
                      <a:r>
                        <a:rPr lang="en-US" sz="1400" baseline="0" dirty="0" smtClean="0">
                          <a:latin typeface="Century Gothic" panose="020B0502020202020204" pitchFamily="34" charset="0"/>
                        </a:rPr>
                        <a:t>        </a:t>
                      </a:r>
                      <a:r>
                        <a:rPr lang="en-US" sz="1400" dirty="0" smtClean="0">
                          <a:latin typeface="Century Gothic" panose="020B0502020202020204" pitchFamily="34" charset="0"/>
                        </a:rPr>
                        <a:t> Suitability Maps</a:t>
                      </a:r>
                      <a:endParaRPr lang="en-US" sz="14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r>
                        <a:rPr lang="en-US" sz="1400" dirty="0" smtClean="0"/>
                        <a:t>          </a:t>
                      </a:r>
                      <a:r>
                        <a:rPr lang="en-US" sz="1400" dirty="0" smtClean="0">
                          <a:latin typeface="Century Gothic" panose="020B0502020202020204" pitchFamily="34" charset="0"/>
                        </a:rPr>
                        <a:t>Validation Assessment</a:t>
                      </a:r>
                      <a:r>
                        <a:rPr lang="en-US" sz="1400" baseline="0" dirty="0" smtClean="0">
                          <a:latin typeface="Century Gothic" panose="020B0502020202020204" pitchFamily="34" charset="0"/>
                        </a:rPr>
                        <a:t>                                  Change Analysis</a:t>
                      </a:r>
                      <a:endParaRPr lang="en-US" sz="1400" dirty="0">
                        <a:latin typeface="Century Gothic" panose="020B0502020202020204" pitchFamily="34" charset="0"/>
                      </a:endParaRPr>
                    </a:p>
                  </a:txBody>
                  <a:tcPr marL="68580" marR="68580" marT="34290" marB="34290"/>
                </a:tc>
              </a:tr>
            </a:tbl>
          </a:graphicData>
        </a:graphic>
      </p:graphicFrame>
      <p:cxnSp>
        <p:nvCxnSpPr>
          <p:cNvPr id="123" name="Straight Connector 122"/>
          <p:cNvCxnSpPr/>
          <p:nvPr/>
        </p:nvCxnSpPr>
        <p:spPr>
          <a:xfrm>
            <a:off x="4880106" y="4303530"/>
            <a:ext cx="0" cy="1504138"/>
          </a:xfrm>
          <a:prstGeom prst="line">
            <a:avLst/>
          </a:prstGeom>
        </p:spPr>
        <p:style>
          <a:lnRef idx="1">
            <a:schemeClr val="dk1"/>
          </a:lnRef>
          <a:fillRef idx="0">
            <a:schemeClr val="dk1"/>
          </a:fillRef>
          <a:effectRef idx="0">
            <a:schemeClr val="dk1"/>
          </a:effectRef>
          <a:fontRef idx="minor">
            <a:schemeClr val="tx1"/>
          </a:fontRef>
        </p:style>
      </p:cxnSp>
      <p:grpSp>
        <p:nvGrpSpPr>
          <p:cNvPr id="124" name="Group 123"/>
          <p:cNvGrpSpPr/>
          <p:nvPr/>
        </p:nvGrpSpPr>
        <p:grpSpPr>
          <a:xfrm>
            <a:off x="2025999" y="1136369"/>
            <a:ext cx="6497590" cy="4276412"/>
            <a:chOff x="2948466" y="564391"/>
            <a:chExt cx="8073419" cy="5369951"/>
          </a:xfrm>
        </p:grpSpPr>
        <p:sp>
          <p:nvSpPr>
            <p:cNvPr id="125" name="Rounded Rectangle 124"/>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MODIS LST Data</a:t>
              </a:r>
            </a:p>
          </p:txBody>
        </p:sp>
        <p:sp>
          <p:nvSpPr>
            <p:cNvPr id="126" name="Rounded Rectangle 125"/>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Climate Model Data</a:t>
              </a:r>
            </a:p>
          </p:txBody>
        </p:sp>
        <p:sp>
          <p:nvSpPr>
            <p:cNvPr id="127" name="Rounded Rectangle 126"/>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Mosaic images</a:t>
              </a:r>
            </a:p>
          </p:txBody>
        </p:sp>
        <p:sp>
          <p:nvSpPr>
            <p:cNvPr id="128" name="Rounded Rectangle 127"/>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Estimate air temp from LST</a:t>
              </a:r>
            </a:p>
          </p:txBody>
        </p:sp>
        <p:sp>
          <p:nvSpPr>
            <p:cNvPr id="129" name="Rounded Rectangle 128"/>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Remove outliers</a:t>
              </a:r>
            </a:p>
          </p:txBody>
        </p:sp>
        <p:sp>
          <p:nvSpPr>
            <p:cNvPr id="130" name="Rounded Rectangle 129"/>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Create rolling averages</a:t>
              </a:r>
            </a:p>
          </p:txBody>
        </p:sp>
        <p:cxnSp>
          <p:nvCxnSpPr>
            <p:cNvPr id="131" name="Straight Arrow Connector 130"/>
            <p:cNvCxnSpPr>
              <a:stCxn id="127" idx="2"/>
              <a:endCxn id="151"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p:cNvCxnSpPr>
              <a:stCxn id="125" idx="3"/>
              <a:endCxn id="127"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33" name="Group 132"/>
            <p:cNvGrpSpPr/>
            <p:nvPr/>
          </p:nvGrpSpPr>
          <p:grpSpPr>
            <a:xfrm>
              <a:off x="4831621" y="1462900"/>
              <a:ext cx="3326290" cy="723441"/>
              <a:chOff x="4923889" y="1281727"/>
              <a:chExt cx="3326290" cy="723441"/>
            </a:xfrm>
          </p:grpSpPr>
          <p:sp>
            <p:nvSpPr>
              <p:cNvPr id="151" name="Rounded Rectangle 150"/>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Mask to study area</a:t>
                </a:r>
              </a:p>
            </p:txBody>
          </p:sp>
          <p:sp>
            <p:nvSpPr>
              <p:cNvPr id="152" name="Rounded Rectangle 151"/>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Convert K to C</a:t>
                </a:r>
              </a:p>
            </p:txBody>
          </p:sp>
          <p:sp>
            <p:nvSpPr>
              <p:cNvPr id="153" name="Rounded Rectangle 152"/>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Project data</a:t>
                </a:r>
              </a:p>
            </p:txBody>
          </p:sp>
          <p:cxnSp>
            <p:nvCxnSpPr>
              <p:cNvPr id="154" name="Straight Arrow Connector 153"/>
              <p:cNvCxnSpPr>
                <a:stCxn id="151" idx="3"/>
                <a:endCxn id="152"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5" name="Straight Arrow Connector 154"/>
              <p:cNvCxnSpPr>
                <a:endCxn id="153"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34" name="Straight Arrow Connector 133"/>
            <p:cNvCxnSpPr>
              <a:stCxn id="128" idx="3"/>
              <a:endCxn id="129"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5" name="Straight Arrow Connector 134"/>
            <p:cNvCxnSpPr>
              <a:endCxn id="130"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p:cNvCxnSpPr>
              <a:stCxn id="153" idx="0"/>
              <a:endCxn id="128"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139" name="Rounded Rectangle 138"/>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Find minimum value per year for each pixel and average from 2002-2015</a:t>
              </a:r>
            </a:p>
          </p:txBody>
        </p:sp>
        <p:sp>
          <p:nvSpPr>
            <p:cNvPr id="140" name="Rounded Rectangle 139"/>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Classify into PHZ</a:t>
              </a:r>
            </a:p>
          </p:txBody>
        </p:sp>
        <p:cxnSp>
          <p:nvCxnSpPr>
            <p:cNvPr id="141" name="Straight Arrow Connector 140"/>
            <p:cNvCxnSpPr>
              <a:stCxn id="139"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2" name="Rounded Rectangle 141"/>
            <p:cNvSpPr/>
            <p:nvPr/>
          </p:nvSpPr>
          <p:spPr>
            <a:xfrm>
              <a:off x="7062910" y="2898335"/>
              <a:ext cx="120502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GDD</a:t>
              </a:r>
            </a:p>
          </p:txBody>
        </p:sp>
        <p:sp>
          <p:nvSpPr>
            <p:cNvPr id="143" name="Rounded Rectangle 142"/>
            <p:cNvSpPr/>
            <p:nvPr/>
          </p:nvSpPr>
          <p:spPr>
            <a:xfrm>
              <a:off x="7062912" y="3731269"/>
              <a:ext cx="354157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Apply weights and classify into Suitability Regions</a:t>
              </a:r>
            </a:p>
          </p:txBody>
        </p:sp>
        <p:sp>
          <p:nvSpPr>
            <p:cNvPr id="144" name="Rounded Rectangle 143"/>
            <p:cNvSpPr/>
            <p:nvPr/>
          </p:nvSpPr>
          <p:spPr>
            <a:xfrm>
              <a:off x="8353257" y="2894426"/>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avg temp</a:t>
              </a:r>
            </a:p>
          </p:txBody>
        </p:sp>
        <p:sp>
          <p:nvSpPr>
            <p:cNvPr id="145" name="Rounded Rectangle 144"/>
            <p:cNvSpPr/>
            <p:nvPr/>
          </p:nvSpPr>
          <p:spPr>
            <a:xfrm>
              <a:off x="9523484" y="2894426"/>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Import PHZ</a:t>
              </a:r>
            </a:p>
          </p:txBody>
        </p:sp>
        <p:cxnSp>
          <p:nvCxnSpPr>
            <p:cNvPr id="146" name="Straight Arrow Connector 145"/>
            <p:cNvCxnSpPr/>
            <p:nvPr/>
          </p:nvCxnSpPr>
          <p:spPr>
            <a:xfrm>
              <a:off x="7655984" y="3574852"/>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7" name="Straight Arrow Connector 146"/>
            <p:cNvCxnSpPr/>
            <p:nvPr/>
          </p:nvCxnSpPr>
          <p:spPr>
            <a:xfrm>
              <a:off x="8892561" y="3584628"/>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9" name="Rounded Rectangle 148"/>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Compare MODIS produced PHZ maps to PRISM produced PHZ maps to compare validity of data</a:t>
              </a:r>
            </a:p>
          </p:txBody>
        </p:sp>
        <p:sp>
          <p:nvSpPr>
            <p:cNvPr id="150" name="Rounded Rectangle 149"/>
            <p:cNvSpPr/>
            <p:nvPr/>
          </p:nvSpPr>
          <p:spPr>
            <a:xfrm>
              <a:off x="7145491" y="525391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Quantify degree of plant hardiness zone change</a:t>
              </a:r>
            </a:p>
          </p:txBody>
        </p:sp>
      </p:grpSp>
      <p:grpSp>
        <p:nvGrpSpPr>
          <p:cNvPr id="156" name="Group 155"/>
          <p:cNvGrpSpPr/>
          <p:nvPr/>
        </p:nvGrpSpPr>
        <p:grpSpPr>
          <a:xfrm>
            <a:off x="905081" y="1058102"/>
            <a:ext cx="1116449" cy="4676995"/>
            <a:chOff x="1511082" y="578925"/>
            <a:chExt cx="1387216" cy="5872968"/>
          </a:xfrm>
        </p:grpSpPr>
        <p:sp>
          <p:nvSpPr>
            <p:cNvPr id="157" name="Rounded Rectangle 156"/>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Pre-Processing</a:t>
              </a:r>
            </a:p>
          </p:txBody>
        </p:sp>
        <p:sp>
          <p:nvSpPr>
            <p:cNvPr id="158" name="Rounded Rectangle 157"/>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Data Analysis</a:t>
              </a:r>
            </a:p>
            <a:p>
              <a:pPr algn="ctr"/>
              <a:r>
                <a:rPr lang="en-US" sz="900" dirty="0">
                  <a:solidFill>
                    <a:schemeClr val="tx1"/>
                  </a:solidFill>
                  <a:latin typeface="Century Gothic" panose="020B0502020202020204" pitchFamily="34" charset="0"/>
                </a:rPr>
                <a:t>Four time periods (present day, 2045, 2065, 2095)</a:t>
              </a:r>
            </a:p>
          </p:txBody>
        </p:sp>
        <p:sp>
          <p:nvSpPr>
            <p:cNvPr id="159" name="Rounded Rectangle 158"/>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Post Analysis</a:t>
              </a:r>
            </a:p>
          </p:txBody>
        </p:sp>
        <p:sp>
          <p:nvSpPr>
            <p:cNvPr id="160" name="Rounded Rectangle 159"/>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entury Gothic" panose="020B0502020202020204" pitchFamily="34" charset="0"/>
              </a:endParaRPr>
            </a:p>
          </p:txBody>
        </p:sp>
      </p:grpSp>
      <p:sp>
        <p:nvSpPr>
          <p:cNvPr id="161" name="Rectangle 160"/>
          <p:cNvSpPr/>
          <p:nvPr/>
        </p:nvSpPr>
        <p:spPr>
          <a:xfrm>
            <a:off x="905081" y="971550"/>
            <a:ext cx="7721894" cy="1639685"/>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41" name="Rectangle 40"/>
          <p:cNvSpPr/>
          <p:nvPr/>
        </p:nvSpPr>
        <p:spPr>
          <a:xfrm>
            <a:off x="859793" y="4257428"/>
            <a:ext cx="7767182" cy="167526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644051770"/>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1505</TotalTime>
  <Words>1681</Words>
  <Application>Microsoft Office PowerPoint</Application>
  <PresentationFormat>On-screen Show (4:3)</PresentationFormat>
  <Paragraphs>205</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Mullen, Matthew M. (LARC-E3)[SSAI DEVELOP]</cp:lastModifiedBy>
  <cp:revision>89</cp:revision>
  <dcterms:modified xsi:type="dcterms:W3CDTF">2015-08-04T13:17:35Z</dcterms:modified>
</cp:coreProperties>
</file>