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33" d="100"/>
          <a:sy n="33" d="100"/>
        </p:scale>
        <p:origin x="2784" y="-1242"/>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r</a:t>
            </a:r>
            <a:r>
              <a:rPr lang="en-US" dirty="0" smtClean="0"/>
              <a:t>eassessment of NOAA C-CAP wetland delineation and further disaggregation of land use classes using remote sensing</a:t>
            </a:r>
            <a:endParaRPr lang="en-US" dirty="0"/>
          </a:p>
        </p:txBody>
      </p:sp>
      <p:sp>
        <p:nvSpPr>
          <p:cNvPr id="5" name="Text Placeholder 4"/>
          <p:cNvSpPr>
            <a:spLocks noGrp="1"/>
          </p:cNvSpPr>
          <p:nvPr>
            <p:ph type="body" sz="quarter" idx="10"/>
          </p:nvPr>
        </p:nvSpPr>
        <p:spPr>
          <a:xfrm>
            <a:off x="3479800" y="914400"/>
            <a:ext cx="20294600" cy="1152144"/>
          </a:xfrm>
        </p:spPr>
        <p:txBody>
          <a:bodyPr/>
          <a:lstStyle/>
          <a:p>
            <a:r>
              <a:rPr lang="en-US" dirty="0" smtClean="0"/>
              <a:t>North Carolina Ecological Forecasting</a:t>
            </a:r>
            <a:endParaRPr lang="en-US" dirty="0"/>
          </a:p>
        </p:txBody>
      </p:sp>
      <p:sp>
        <p:nvSpPr>
          <p:cNvPr id="11" name="Text Placeholder 16"/>
          <p:cNvSpPr txBox="1">
            <a:spLocks/>
          </p:cNvSpPr>
          <p:nvPr/>
        </p:nvSpPr>
        <p:spPr>
          <a:xfrm>
            <a:off x="18288000" y="287074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Emily Adams, </a:t>
            </a:r>
            <a:r>
              <a:rPr lang="en-US" i="1" dirty="0" smtClean="0"/>
              <a:t>Center Lead</a:t>
            </a:r>
            <a:br>
              <a:rPr lang="en-US" i="1" dirty="0" smtClean="0"/>
            </a:br>
            <a:r>
              <a:rPr lang="en-US" b="1" dirty="0" err="1" smtClean="0"/>
              <a:t>Rebekke</a:t>
            </a:r>
            <a:r>
              <a:rPr lang="en-US" b="1" dirty="0" smtClean="0"/>
              <a:t> </a:t>
            </a:r>
            <a:r>
              <a:rPr lang="en-US" b="1" dirty="0" err="1" smtClean="0"/>
              <a:t>Muench</a:t>
            </a:r>
            <a:r>
              <a:rPr lang="en-US" b="1" dirty="0" smtClean="0"/>
              <a:t>, </a:t>
            </a:r>
            <a:r>
              <a:rPr lang="en-US" i="1" dirty="0" smtClean="0"/>
              <a:t>Assistant Center Lead</a:t>
            </a:r>
            <a:br>
              <a:rPr lang="en-US" i="1" dirty="0" smtClean="0"/>
            </a:br>
            <a:r>
              <a:rPr lang="en-US" b="1" dirty="0" smtClean="0"/>
              <a:t>Dr. Kenton Ross, </a:t>
            </a:r>
            <a:r>
              <a:rPr lang="en-US" i="1" dirty="0" smtClean="0"/>
              <a:t>DEVELOP Science Director</a:t>
            </a:r>
          </a:p>
          <a:p>
            <a:r>
              <a:rPr lang="en-US" dirty="0" smtClean="0"/>
              <a:t/>
            </a:r>
            <a:br>
              <a:rPr lang="en-US" dirty="0" smtClean="0"/>
            </a:br>
            <a:r>
              <a:rPr lang="en-US" b="1" dirty="0" err="1" smtClean="0"/>
              <a:t>Zand</a:t>
            </a:r>
            <a:r>
              <a:rPr lang="en-US" b="1" dirty="0" smtClean="0"/>
              <a:t> </a:t>
            </a:r>
            <a:r>
              <a:rPr lang="en-US" b="1" dirty="0" err="1" smtClean="0"/>
              <a:t>Bakhtiari</a:t>
            </a:r>
            <a:r>
              <a:rPr lang="en-US" b="1" dirty="0" smtClean="0"/>
              <a:t>, </a:t>
            </a:r>
            <a:r>
              <a:rPr lang="en-US" i="1" dirty="0" smtClean="0"/>
              <a:t>Previous Contributor</a:t>
            </a:r>
            <a:r>
              <a:rPr lang="en-US" dirty="0"/>
              <a:t/>
            </a:r>
            <a:br>
              <a:rPr lang="en-US" dirty="0"/>
            </a:br>
            <a:r>
              <a:rPr lang="en-US" b="1" dirty="0" smtClean="0"/>
              <a:t>Stephen Zimmerman, </a:t>
            </a:r>
            <a:r>
              <a:rPr lang="en-US" i="1" dirty="0" smtClean="0"/>
              <a:t>Previous Contributor</a:t>
            </a:r>
            <a:r>
              <a:rPr lang="en-US" dirty="0" smtClean="0"/>
              <a:t/>
            </a:r>
            <a:br>
              <a:rPr lang="en-US" dirty="0" smtClean="0"/>
            </a:br>
            <a:r>
              <a:rPr lang="en-US" b="1" dirty="0" smtClean="0"/>
              <a:t>Kayla Patel, </a:t>
            </a:r>
            <a:r>
              <a:rPr lang="en-US" i="1" dirty="0" smtClean="0"/>
              <a:t>Previous Contributor</a:t>
            </a:r>
            <a:br>
              <a:rPr lang="en-US" i="1" dirty="0" smtClean="0"/>
            </a:br>
            <a:r>
              <a:rPr lang="en-US" b="1" dirty="0" smtClean="0"/>
              <a:t>Brag Gregory, </a:t>
            </a:r>
            <a:r>
              <a:rPr lang="en-US" i="1" dirty="0" smtClean="0"/>
              <a:t>Previous Contributor</a:t>
            </a:r>
          </a:p>
        </p:txBody>
      </p:sp>
      <p:sp>
        <p:nvSpPr>
          <p:cNvPr id="8" name="Text Placeholder 16"/>
          <p:cNvSpPr txBox="1">
            <a:spLocks/>
          </p:cNvSpPr>
          <p:nvPr/>
        </p:nvSpPr>
        <p:spPr>
          <a:xfrm>
            <a:off x="914400" y="22658152"/>
            <a:ext cx="16916400" cy="45053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7999" y="23851068"/>
            <a:ext cx="8229600" cy="288749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7999" y="16324236"/>
            <a:ext cx="8229600" cy="5918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Study Period: </a:t>
            </a:r>
            <a:r>
              <a:rPr lang="en-US" dirty="0" smtClean="0"/>
              <a:t>September 2015 to November 2015</a:t>
            </a:r>
            <a:endParaRPr lang="en-US" dirty="0" smtClean="0"/>
          </a:p>
        </p:txBody>
      </p:sp>
      <p:sp>
        <p:nvSpPr>
          <p:cNvPr id="14" name="Text Placeholder 16"/>
          <p:cNvSpPr txBox="1">
            <a:spLocks/>
          </p:cNvSpPr>
          <p:nvPr/>
        </p:nvSpPr>
        <p:spPr>
          <a:xfrm>
            <a:off x="18288000" y="22247772"/>
            <a:ext cx="6604000" cy="7207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Landsat 8 OLI</a:t>
            </a:r>
          </a:p>
        </p:txBody>
      </p:sp>
      <p:sp>
        <p:nvSpPr>
          <p:cNvPr id="6" name="Text Placeholder 16"/>
          <p:cNvSpPr txBox="1">
            <a:spLocks/>
          </p:cNvSpPr>
          <p:nvPr/>
        </p:nvSpPr>
        <p:spPr>
          <a:xfrm>
            <a:off x="914400" y="6419907"/>
            <a:ext cx="16916400" cy="3535589"/>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421211"/>
            <a:ext cx="8229600" cy="28243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Aims to provide an updated classification that is tailored to the Albemarle-Pamlico Estuary with important land classes such as invasive species, </a:t>
            </a:r>
            <a:r>
              <a:rPr lang="en-US" dirty="0" err="1" smtClean="0"/>
              <a:t>phragmites</a:t>
            </a:r>
            <a:endParaRPr lang="en-US" dirty="0" smtClean="0"/>
          </a:p>
          <a:p>
            <a:pPr marL="347663" indent="-347663"/>
            <a:r>
              <a:rPr lang="en-US" dirty="0" smtClean="0"/>
              <a:t>Create a method of </a:t>
            </a:r>
            <a:r>
              <a:rPr lang="en-US" dirty="0" err="1" smtClean="0"/>
              <a:t>replicability</a:t>
            </a:r>
            <a:r>
              <a:rPr lang="en-US" dirty="0" smtClean="0"/>
              <a:t> so it would be possible for APNEP to update these classifications on a more regular basis than what C-CAP offers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51763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94049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734280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164945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295707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2534900" y="27843601"/>
            <a:ext cx="55245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Ben Roberts-</a:t>
            </a:r>
            <a:r>
              <a:rPr lang="en-US" dirty="0" err="1" smtClean="0"/>
              <a:t>Pierel</a:t>
            </a:r>
            <a:r>
              <a:rPr lang="en-US" dirty="0" smtClean="0"/>
              <a:t> (Project Lead), Brett </a:t>
            </a:r>
            <a:r>
              <a:rPr lang="en-US" dirty="0" err="1" smtClean="0"/>
              <a:t>Buzzanga</a:t>
            </a:r>
            <a:r>
              <a:rPr lang="en-US" dirty="0" smtClean="0"/>
              <a:t>, Michelle Pasco, Jake Patrick, Benjamin </a:t>
            </a:r>
            <a:r>
              <a:rPr lang="en-US" dirty="0" err="1" smtClean="0"/>
              <a:t>Charlem</a:t>
            </a:r>
            <a:r>
              <a:rPr lang="en-US" dirty="0" smtClean="0"/>
              <a:t>, Taylor Sage (USAF)</a:t>
            </a:r>
          </a:p>
          <a:p>
            <a:r>
              <a:rPr lang="en-US" sz="2400" dirty="0" smtClean="0"/>
              <a:t>NASA DEVELOP National Program at NASA Langley Research Center</a:t>
            </a:r>
            <a:endParaRPr lang="en-US" sz="2400" dirty="0"/>
          </a:p>
        </p:txBody>
      </p:sp>
      <p:pic>
        <p:nvPicPr>
          <p:cNvPr id="3" name="Picture 2" descr="APNE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61903" y="28660959"/>
            <a:ext cx="3483305" cy="4710683"/>
          </a:xfrm>
          <a:prstGeom prst="rect">
            <a:avLst/>
          </a:prstGeom>
        </p:spPr>
      </p:pic>
      <p:pic>
        <p:nvPicPr>
          <p:cNvPr id="17" name="Picture 16" descr="ldcm_2012_CO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2354" y="18274289"/>
            <a:ext cx="6584245" cy="3703638"/>
          </a:xfrm>
          <a:prstGeom prst="rect">
            <a:avLst/>
          </a:prstGeom>
        </p:spPr>
      </p:pic>
      <p:pic>
        <p:nvPicPr>
          <p:cNvPr id="18" name="Picture 17" descr="So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6693987"/>
            <a:ext cx="2325624" cy="2325624"/>
          </a:xfrm>
          <a:prstGeom prst="rect">
            <a:avLst/>
          </a:prstGeom>
        </p:spPr>
      </p:pic>
      <p:pic>
        <p:nvPicPr>
          <p:cNvPr id="19" name="Picture 18" descr="Hydrograph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16693987"/>
            <a:ext cx="2325624" cy="2325624"/>
          </a:xfrm>
          <a:prstGeom prst="rect">
            <a:avLst/>
          </a:prstGeom>
        </p:spPr>
      </p:pic>
      <p:pic>
        <p:nvPicPr>
          <p:cNvPr id="20" name="Picture 19" descr="Elevatio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14153987"/>
            <a:ext cx="2325624" cy="2325624"/>
          </a:xfrm>
          <a:prstGeom prst="rect">
            <a:avLst/>
          </a:prstGeom>
        </p:spPr>
      </p:pic>
      <p:pic>
        <p:nvPicPr>
          <p:cNvPr id="21" name="Picture 20" descr="Landsa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14153987"/>
            <a:ext cx="2325624" cy="2325624"/>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9381" y="16860892"/>
            <a:ext cx="3795977" cy="2755356"/>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39382" y="13887869"/>
            <a:ext cx="3795977" cy="2761901"/>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58691" y="13881639"/>
            <a:ext cx="1786408" cy="4798010"/>
          </a:xfrm>
          <a:prstGeom prst="rect">
            <a:avLst/>
          </a:prstGeom>
        </p:spPr>
      </p:pic>
      <p:sp>
        <p:nvSpPr>
          <p:cNvPr id="36" name="Right Arrow 35"/>
          <p:cNvSpPr/>
          <p:nvPr/>
        </p:nvSpPr>
        <p:spPr>
          <a:xfrm>
            <a:off x="7287313" y="15676411"/>
            <a:ext cx="1936376" cy="16805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16"/>
          <p:cNvSpPr txBox="1">
            <a:spLocks/>
          </p:cNvSpPr>
          <p:nvPr/>
        </p:nvSpPr>
        <p:spPr>
          <a:xfrm>
            <a:off x="914400" y="19951147"/>
            <a:ext cx="15103805" cy="11178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Analyzing Landsat, Soil, NHD, and DEM imagery</a:t>
            </a:r>
          </a:p>
          <a:p>
            <a:pPr marL="347663" indent="-347663"/>
            <a:r>
              <a:rPr lang="en-US" dirty="0" smtClean="0"/>
              <a:t>Creating maps in GIS to delineate land classifications</a:t>
            </a:r>
            <a:endParaRPr lang="en-US" dirty="0" smtClean="0"/>
          </a:p>
        </p:txBody>
      </p:sp>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67717" y="10450989"/>
            <a:ext cx="5877745" cy="5553850"/>
          </a:xfrm>
          <a:prstGeom prst="rect">
            <a:avLst/>
          </a:prstGeom>
        </p:spPr>
      </p:pic>
      <p:pic>
        <p:nvPicPr>
          <p:cNvPr id="39" name="Picture 38"/>
          <p:cNvPicPr>
            <a:picLocks noChangeAspect="1"/>
          </p:cNvPicPr>
          <p:nvPr/>
        </p:nvPicPr>
        <p:blipFill rotWithShape="1">
          <a:blip r:embed="rId12" cstate="print">
            <a:extLst>
              <a:ext uri="{28A0092B-C50C-407E-A947-70E740481C1C}">
                <a14:useLocalDpi xmlns:a14="http://schemas.microsoft.com/office/drawing/2010/main" val="0"/>
              </a:ext>
            </a:extLst>
          </a:blip>
          <a:srcRect l="5726" t="10580" r="16288" b="11434"/>
          <a:stretch/>
        </p:blipFill>
        <p:spPr>
          <a:xfrm rot="5400000" flipV="1">
            <a:off x="182088" y="29526224"/>
            <a:ext cx="3347712" cy="1883088"/>
          </a:xfrm>
          <a:prstGeom prst="rect">
            <a:avLst/>
          </a:prstGeom>
        </p:spPr>
      </p:pic>
      <p:pic>
        <p:nvPicPr>
          <p:cNvPr id="40" name="Picture 39"/>
          <p:cNvPicPr>
            <a:picLocks noChangeAspect="1"/>
          </p:cNvPicPr>
          <p:nvPr/>
        </p:nvPicPr>
        <p:blipFill rotWithShape="1">
          <a:blip r:embed="rId13" cstate="print">
            <a:extLst>
              <a:ext uri="{28A0092B-C50C-407E-A947-70E740481C1C}">
                <a14:useLocalDpi xmlns:a14="http://schemas.microsoft.com/office/drawing/2010/main" val="0"/>
              </a:ext>
            </a:extLst>
          </a:blip>
          <a:srcRect l="12137" t="16903" r="16135" b="11368"/>
          <a:stretch/>
        </p:blipFill>
        <p:spPr>
          <a:xfrm rot="5400000" flipV="1">
            <a:off x="2234404" y="29526224"/>
            <a:ext cx="3347712" cy="1883088"/>
          </a:xfrm>
          <a:prstGeom prst="rect">
            <a:avLst/>
          </a:prstGeom>
        </p:spPr>
      </p:pic>
      <p:pic>
        <p:nvPicPr>
          <p:cNvPr id="41" name="Picture 40"/>
          <p:cNvPicPr>
            <a:picLocks noChangeAspect="1"/>
          </p:cNvPicPr>
          <p:nvPr/>
        </p:nvPicPr>
        <p:blipFill rotWithShape="1">
          <a:blip r:embed="rId14" cstate="print">
            <a:extLst>
              <a:ext uri="{28A0092B-C50C-407E-A947-70E740481C1C}">
                <a14:useLocalDpi xmlns:a14="http://schemas.microsoft.com/office/drawing/2010/main" val="0"/>
              </a:ext>
            </a:extLst>
          </a:blip>
          <a:srcRect l="6569" t="8573" r="18387" b="16382"/>
          <a:stretch/>
        </p:blipFill>
        <p:spPr>
          <a:xfrm rot="5400000" flipV="1">
            <a:off x="4286720" y="29540341"/>
            <a:ext cx="3347712" cy="1883088"/>
          </a:xfrm>
          <a:prstGeom prst="rect">
            <a:avLst/>
          </a:prstGeom>
        </p:spPr>
      </p:pic>
      <p:pic>
        <p:nvPicPr>
          <p:cNvPr id="42" name="Picture 41"/>
          <p:cNvPicPr>
            <a:picLocks noChangeAspect="1"/>
          </p:cNvPicPr>
          <p:nvPr/>
        </p:nvPicPr>
        <p:blipFill rotWithShape="1">
          <a:blip r:embed="rId15" cstate="print">
            <a:extLst>
              <a:ext uri="{28A0092B-C50C-407E-A947-70E740481C1C}">
                <a14:useLocalDpi xmlns:a14="http://schemas.microsoft.com/office/drawing/2010/main" val="0"/>
              </a:ext>
            </a:extLst>
          </a:blip>
          <a:srcRect l="8603" t="14576" r="15792" b="9818"/>
          <a:stretch/>
        </p:blipFill>
        <p:spPr>
          <a:xfrm rot="5400000" flipV="1">
            <a:off x="8391352" y="29540341"/>
            <a:ext cx="3347712" cy="1883088"/>
          </a:xfrm>
          <a:prstGeom prst="rect">
            <a:avLst/>
          </a:prstGeom>
        </p:spPr>
      </p:pic>
      <p:pic>
        <p:nvPicPr>
          <p:cNvPr id="43" name="Picture 42"/>
          <p:cNvPicPr>
            <a:picLocks noChangeAspect="1"/>
          </p:cNvPicPr>
          <p:nvPr/>
        </p:nvPicPr>
        <p:blipFill rotWithShape="1">
          <a:blip r:embed="rId16" cstate="print">
            <a:extLst>
              <a:ext uri="{28A0092B-C50C-407E-A947-70E740481C1C}">
                <a14:useLocalDpi xmlns:a14="http://schemas.microsoft.com/office/drawing/2010/main" val="0"/>
              </a:ext>
            </a:extLst>
          </a:blip>
          <a:srcRect l="24351" t="11001" r="5626" b="18976"/>
          <a:stretch/>
        </p:blipFill>
        <p:spPr>
          <a:xfrm rot="5400000" flipV="1">
            <a:off x="6329512" y="29540341"/>
            <a:ext cx="3347712" cy="1883088"/>
          </a:xfrm>
          <a:prstGeom prst="rect">
            <a:avLst/>
          </a:prstGeom>
        </p:spPr>
      </p:pic>
      <p:sp>
        <p:nvSpPr>
          <p:cNvPr id="44" name="Text Placeholder 16"/>
          <p:cNvSpPr txBox="1">
            <a:spLocks/>
          </p:cNvSpPr>
          <p:nvPr/>
        </p:nvSpPr>
        <p:spPr>
          <a:xfrm>
            <a:off x="914400" y="32501305"/>
            <a:ext cx="10092352" cy="202513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Pictured (from left to right):</a:t>
            </a:r>
            <a:r>
              <a:rPr lang="en-US" dirty="0"/>
              <a:t> </a:t>
            </a:r>
            <a:r>
              <a:rPr lang="en-US" dirty="0" smtClean="0"/>
              <a:t>Taylor Sage (USAF), </a:t>
            </a:r>
            <a:r>
              <a:rPr lang="en-US" dirty="0" err="1" smtClean="0"/>
              <a:t>Bretty</a:t>
            </a:r>
            <a:r>
              <a:rPr lang="en-US" dirty="0" smtClean="0"/>
              <a:t> </a:t>
            </a:r>
            <a:r>
              <a:rPr lang="en-US" dirty="0" err="1" smtClean="0"/>
              <a:t>Buzzanga</a:t>
            </a:r>
            <a:r>
              <a:rPr lang="en-US" dirty="0" smtClean="0"/>
              <a:t>, Ben Roberts-</a:t>
            </a:r>
            <a:r>
              <a:rPr lang="en-US" dirty="0" err="1" smtClean="0"/>
              <a:t>Pierel</a:t>
            </a:r>
            <a:r>
              <a:rPr lang="en-US" dirty="0" smtClean="0"/>
              <a:t> (Project Lead), Michelle Pasco, Jake Patrick</a:t>
            </a:r>
          </a:p>
          <a:p>
            <a:r>
              <a:rPr lang="en-US" dirty="0" smtClean="0"/>
              <a:t>Not Pictured: Benjamin </a:t>
            </a:r>
            <a:r>
              <a:rPr lang="en-US" dirty="0" err="1" smtClean="0"/>
              <a:t>Charlem</a:t>
            </a:r>
            <a:endParaRPr lang="en-US" dirty="0" smtClean="0"/>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1762</TotalTime>
  <Words>260</Words>
  <Application>Microsoft Office PowerPoint</Application>
  <PresentationFormat>Custom</PresentationFormat>
  <Paragraphs>34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Pasco, Michelle C. (LARC-E3)[SSAI DEVELOP]</cp:lastModifiedBy>
  <cp:revision>97</cp:revision>
  <dcterms:created xsi:type="dcterms:W3CDTF">2015-06-02T14:58:58Z</dcterms:created>
  <dcterms:modified xsi:type="dcterms:W3CDTF">2015-10-08T16:49:22Z</dcterms:modified>
</cp:coreProperties>
</file>