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7"/>
  </p:notesMasterIdLst>
  <p:sldIdLst>
    <p:sldId id="256" r:id="rId2"/>
    <p:sldId id="257" r:id="rId3"/>
    <p:sldId id="259" r:id="rId4"/>
    <p:sldId id="260" r:id="rId5"/>
    <p:sldId id="261" r:id="rId6"/>
    <p:sldId id="262" r:id="rId7"/>
    <p:sldId id="263" r:id="rId8"/>
    <p:sldId id="265" r:id="rId9"/>
    <p:sldId id="268" r:id="rId10"/>
    <p:sldId id="266" r:id="rId11"/>
    <p:sldId id="267" r:id="rId12"/>
    <p:sldId id="269" r:id="rId13"/>
    <p:sldId id="270" r:id="rId14"/>
    <p:sldId id="271" r:id="rId15"/>
    <p:sldId id="272" r:id="rId16"/>
  </p:sldIdLst>
  <p:sldSz cx="12192000" cy="6858000"/>
  <p:notesSz cx="6858000" cy="9144000"/>
  <p:embeddedFontLst>
    <p:embeddedFont>
      <p:font typeface="Batang" panose="02030600000101010101" pitchFamily="18" charset="-127"/>
      <p:regular r:id="rId18"/>
    </p:embeddedFont>
    <p:embeddedFont>
      <p:font typeface="Questrial" panose="020B0604020202020204" charset="0"/>
      <p:regular r:id="rId19"/>
    </p:embeddedFont>
    <p:embeddedFont>
      <p:font typeface="Calibri" panose="020F0502020204030204" pitchFamily="34" charset="0"/>
      <p:regular r:id="rId20"/>
      <p:bold r:id="rId21"/>
      <p:italic r:id="rId22"/>
      <p:boldItalic r:id="rId23"/>
    </p:embeddedFont>
    <p:embeddedFont>
      <p:font typeface="Arial Black" panose="020B0A04020102020204" pitchFamily="34" charset="0"/>
      <p:bold r:id="rId24"/>
    </p:embeddedFont>
    <p:embeddedFont>
      <p:font typeface="Arial Unicode MS" panose="020B0604020202020204" pitchFamily="34" charset="-128"/>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11" autoAdjust="0"/>
  </p:normalViewPr>
  <p:slideViewPr>
    <p:cSldViewPr>
      <p:cViewPr varScale="1">
        <p:scale>
          <a:sx n="99" d="100"/>
          <a:sy n="99" d="100"/>
        </p:scale>
        <p:origin x="9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01429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44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tutorial was made just from trial and error</a:t>
            </a:r>
            <a:r>
              <a:rPr lang="en-US" baseline="0" dirty="0" smtClean="0"/>
              <a:t> and following page 19 of the guide. It should work for NASA computers on a NASA network and personal laptops on personal networks.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142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filter is important, if it is not selected you will download a bunch of unrelated material. You only want the zip files.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450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12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81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to do – look to see a team member’s university offers access to the materials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Possibly investigate requesting the article if you have to – chances are similar material will get the job done</a:t>
            </a:r>
          </a:p>
        </p:txBody>
      </p:sp>
      <p:sp>
        <p:nvSpPr>
          <p:cNvPr id="208" name="Shape 2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6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rPr>
              <a:t>We will be using Earth Explorer to generate a .csv file that contains a list of the scenes that you would like to download for your project.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rPr>
              <a:t>This flowchart</a:t>
            </a:r>
            <a:r>
              <a:rPr lang="en-US" sz="1200" b="0" i="0" u="none" strike="noStrike" kern="1200" cap="none" baseline="0" dirty="0" smtClean="0">
                <a:solidFill>
                  <a:schemeClr val="bg1"/>
                </a:solidFill>
                <a:effectLst/>
                <a:latin typeface="Calibri"/>
                <a:ea typeface="Batang" panose="02030600000101010101" pitchFamily="18" charset="-127"/>
                <a:cs typeface="Times New Roman" panose="02020603050405020304" pitchFamily="18" charset="0"/>
                <a:sym typeface="Calibri"/>
              </a:rPr>
              <a:t> shows you how to export a .csv of the scenes you’d like to eventually download. TRUST ME. This is easier than downloading scenes one by one if you are trying to download multiple scenes. And it is necessary if you are trying to bulk download Surface Reflectance and/or spectral indices</a:t>
            </a:r>
            <a:endPar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rPr>
              <a:t>Specify Date Range (subset</a:t>
            </a:r>
            <a:r>
              <a:rPr lang="en-US" sz="1200" b="0" i="0" u="none" strike="noStrike" kern="1200" cap="none" baseline="0" dirty="0" smtClean="0">
                <a:solidFill>
                  <a:schemeClr val="bg1"/>
                </a:solidFill>
                <a:effectLst/>
                <a:latin typeface="Calibri"/>
                <a:ea typeface="Batang" panose="02030600000101010101" pitchFamily="18" charset="-127"/>
                <a:cs typeface="Times New Roman" panose="02020603050405020304" pitchFamily="18" charset="0"/>
                <a:sym typeface="Calibri"/>
              </a:rPr>
              <a:t> to month ranges within each year</a:t>
            </a:r>
            <a:r>
              <a:rPr lang="en-US" sz="1200" b="0" i="0" u="none" strike="noStrike" kern="1200" cap="none" dirty="0" smtClean="0">
                <a:solidFill>
                  <a:schemeClr val="bg1"/>
                </a:solidFill>
                <a:effectLst/>
                <a:latin typeface="Calibri"/>
                <a:ea typeface="Batang" panose="02030600000101010101" pitchFamily="18" charset="-127"/>
                <a:cs typeface="Times New Roman" panose="02020603050405020304" pitchFamily="18" charset="0"/>
                <a:sym typeface="Calibri"/>
              </a:rPr>
              <a:t> if necessary), data product, and path/row</a:t>
            </a:r>
            <a:endParaRPr lang="en-US" sz="1200" b="0" i="0" u="none" strike="noStrike" kern="1200" cap="none" dirty="0" smtClean="0">
              <a:solidFill>
                <a:schemeClr val="bg1"/>
              </a:solidFill>
              <a:effectLst/>
              <a:latin typeface="Calibri"/>
              <a:ea typeface="Calibri" panose="020F0502020204030204" pitchFamily="34" charset="0"/>
              <a:cs typeface="Times New Roman" panose="02020603050405020304" pitchFamily="18" charset="0"/>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790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Export</a:t>
            </a:r>
            <a:r>
              <a:rPr lang="en-US" sz="1200" b="0" i="0" u="none" strike="noStrike" cap="none" baseline="0" dirty="0" smtClean="0">
                <a:solidFill>
                  <a:schemeClr val="dk1"/>
                </a:solidFill>
                <a:latin typeface="Calibri"/>
                <a:ea typeface="Calibri"/>
                <a:cs typeface="Calibri"/>
                <a:sym typeface="Calibri"/>
              </a:rPr>
              <a:t> the results, as this will contain all the scenes under the conditions you chose for your scene list.</a:t>
            </a:r>
            <a:endParaRPr lang="en-US" sz="1200" b="0" i="0" u="none" strike="noStrike" cap="none" dirty="0">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116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For some reason,</a:t>
            </a:r>
            <a:r>
              <a:rPr lang="en-US" sz="1200" b="0" i="0" u="none" strike="noStrike" cap="none" baseline="0" dirty="0" smtClean="0">
                <a:solidFill>
                  <a:schemeClr val="dk1"/>
                </a:solidFill>
                <a:latin typeface="Calibri"/>
                <a:ea typeface="Calibri"/>
                <a:cs typeface="Calibri"/>
                <a:sym typeface="Calibri"/>
              </a:rPr>
              <a:t> when I tried this it came out as a text file. So we convert that to a .csv here.</a:t>
            </a:r>
            <a:endParaRPr sz="1200" b="0" i="0" u="none" strike="noStrike" cap="none"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888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Save this in a good place, you will use it in a moment.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491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You order should be emailed in a web link form within 1-3 days.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552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54954" y="1447800"/>
            <a:ext cx="882565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7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3" name="Shape 23"/>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ctr"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24" name="Shape 2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5" name="Shape 2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6" name="Shape 2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54955" y="4800587"/>
            <a:ext cx="882565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0" name="Shape 80"/>
          <p:cNvSpPr>
            <a:spLocks noGrp="1"/>
          </p:cNvSpPr>
          <p:nvPr>
            <p:ph type="pic" idx="2"/>
          </p:nvPr>
        </p:nvSpPr>
        <p:spPr>
          <a:xfrm>
            <a:off x="1154954" y="685800"/>
            <a:ext cx="8825657" cy="3640666"/>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81" name="Shape 81"/>
          <p:cNvSpPr txBox="1">
            <a:spLocks noGrp="1"/>
          </p:cNvSpPr>
          <p:nvPr>
            <p:ph type="body" idx="1"/>
          </p:nvPr>
        </p:nvSpPr>
        <p:spPr>
          <a:xfrm>
            <a:off x="1154955" y="5367325"/>
            <a:ext cx="882565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82" name="Shape 8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3" name="Shape 8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4" name="Shape 8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154954" y="1447800"/>
            <a:ext cx="8825659"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7" name="Shape 87"/>
          <p:cNvSpPr txBox="1">
            <a:spLocks noGrp="1"/>
          </p:cNvSpPr>
          <p:nvPr>
            <p:ph type="body" idx="1"/>
          </p:nvPr>
        </p:nvSpPr>
        <p:spPr>
          <a:xfrm>
            <a:off x="1154954" y="3657600"/>
            <a:ext cx="8825659"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88" name="Shape 8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9" name="Shape 8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0" name="Shape 9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74800" y="1447800"/>
            <a:ext cx="7999315"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3" name="Shape 93"/>
          <p:cNvSpPr txBox="1">
            <a:spLocks noGrp="1"/>
          </p:cNvSpPr>
          <p:nvPr>
            <p:ph type="body" idx="1"/>
          </p:nvPr>
        </p:nvSpPr>
        <p:spPr>
          <a:xfrm>
            <a:off x="1930400" y="3771173"/>
            <a:ext cx="7279649"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small">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94" name="Shape 94"/>
          <p:cNvSpPr txBox="1">
            <a:spLocks noGrp="1"/>
          </p:cNvSpPr>
          <p:nvPr>
            <p:ph type="body" idx="2"/>
          </p:nvPr>
        </p:nvSpPr>
        <p:spPr>
          <a:xfrm>
            <a:off x="1154954" y="4350657"/>
            <a:ext cx="8825659"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95" name="Shape 95"/>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7" name="Shape 9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
        <p:nvSpPr>
          <p:cNvPr id="98" name="Shape 98"/>
          <p:cNvSpPr txBox="1"/>
          <p:nvPr/>
        </p:nvSpPr>
        <p:spPr>
          <a:xfrm>
            <a:off x="898295" y="971253"/>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a:solidFill>
                  <a:srgbClr val="86D1D8"/>
                </a:solidFill>
                <a:latin typeface="Arial"/>
                <a:ea typeface="Arial"/>
                <a:cs typeface="Arial"/>
                <a:sym typeface="Arial"/>
              </a:rPr>
              <a:t>“</a:t>
            </a:r>
          </a:p>
        </p:txBody>
      </p:sp>
      <p:sp>
        <p:nvSpPr>
          <p:cNvPr id="99" name="Shape 99"/>
          <p:cNvSpPr txBox="1"/>
          <p:nvPr/>
        </p:nvSpPr>
        <p:spPr>
          <a:xfrm>
            <a:off x="9330489" y="2613786"/>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154954" y="3124200"/>
            <a:ext cx="882565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2" name="Shape 102"/>
          <p:cNvSpPr txBox="1">
            <a:spLocks noGrp="1"/>
          </p:cNvSpPr>
          <p:nvPr>
            <p:ph type="body" idx="1"/>
          </p:nvPr>
        </p:nvSpPr>
        <p:spPr>
          <a:xfrm>
            <a:off x="1154954" y="4777380"/>
            <a:ext cx="8825659"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103" name="Shape 103"/>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4" name="Shape 104"/>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5" name="Shape 10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8" name="Shape 108"/>
          <p:cNvSpPr txBox="1">
            <a:spLocks noGrp="1"/>
          </p:cNvSpPr>
          <p:nvPr>
            <p:ph type="body" idx="1"/>
          </p:nvPr>
        </p:nvSpPr>
        <p:spPr>
          <a:xfrm>
            <a:off x="632947" y="1981200"/>
            <a:ext cx="294686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09" name="Shape 109"/>
          <p:cNvSpPr txBox="1">
            <a:spLocks noGrp="1"/>
          </p:cNvSpPr>
          <p:nvPr>
            <p:ph type="body" idx="2"/>
          </p:nvPr>
        </p:nvSpPr>
        <p:spPr>
          <a:xfrm>
            <a:off x="652462" y="2667000"/>
            <a:ext cx="292735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10" name="Shape 110"/>
          <p:cNvSpPr txBox="1">
            <a:spLocks noGrp="1"/>
          </p:cNvSpPr>
          <p:nvPr>
            <p:ph type="body" idx="3"/>
          </p:nvPr>
        </p:nvSpPr>
        <p:spPr>
          <a:xfrm>
            <a:off x="3883658" y="1981200"/>
            <a:ext cx="293624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1" name="Shape 111"/>
          <p:cNvSpPr txBox="1">
            <a:spLocks noGrp="1"/>
          </p:cNvSpPr>
          <p:nvPr>
            <p:ph type="body" idx="4"/>
          </p:nvPr>
        </p:nvSpPr>
        <p:spPr>
          <a:xfrm>
            <a:off x="3873105" y="2667000"/>
            <a:ext cx="2946793"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12" name="Shape 112"/>
          <p:cNvSpPr txBox="1">
            <a:spLocks noGrp="1"/>
          </p:cNvSpPr>
          <p:nvPr>
            <p:ph type="body" idx="5"/>
          </p:nvPr>
        </p:nvSpPr>
        <p:spPr>
          <a:xfrm>
            <a:off x="7124700" y="1981200"/>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3" name="Shape 113"/>
          <p:cNvSpPr txBox="1">
            <a:spLocks noGrp="1"/>
          </p:cNvSpPr>
          <p:nvPr>
            <p:ph type="body" idx="6"/>
          </p:nvPr>
        </p:nvSpPr>
        <p:spPr>
          <a:xfrm>
            <a:off x="7124700" y="2667000"/>
            <a:ext cx="2932112"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cxnSp>
        <p:nvCxnSpPr>
          <p:cNvPr id="114" name="Shape 114"/>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5" name="Shape 115"/>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6" name="Shape 11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7" name="Shape 11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8" name="Shape 11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1" name="Shape 121"/>
          <p:cNvSpPr txBox="1">
            <a:spLocks noGrp="1"/>
          </p:cNvSpPr>
          <p:nvPr>
            <p:ph type="body" idx="1"/>
          </p:nvPr>
        </p:nvSpPr>
        <p:spPr>
          <a:xfrm>
            <a:off x="652462" y="4250948"/>
            <a:ext cx="294004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2" name="Shape 122"/>
          <p:cNvSpPr>
            <a:spLocks noGrp="1"/>
          </p:cNvSpPr>
          <p:nvPr>
            <p:ph type="pic" idx="2"/>
          </p:nvPr>
        </p:nvSpPr>
        <p:spPr>
          <a:xfrm>
            <a:off x="652462" y="2209800"/>
            <a:ext cx="2940049"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3" name="Shape 123"/>
          <p:cNvSpPr txBox="1">
            <a:spLocks noGrp="1"/>
          </p:cNvSpPr>
          <p:nvPr>
            <p:ph type="body" idx="3"/>
          </p:nvPr>
        </p:nvSpPr>
        <p:spPr>
          <a:xfrm>
            <a:off x="652462" y="4827210"/>
            <a:ext cx="2940049"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3889375" y="4250948"/>
            <a:ext cx="293052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5" name="Shape 125"/>
          <p:cNvSpPr>
            <a:spLocks noGrp="1"/>
          </p:cNvSpPr>
          <p:nvPr>
            <p:ph type="pic" idx="5"/>
          </p:nvPr>
        </p:nvSpPr>
        <p:spPr>
          <a:xfrm>
            <a:off x="3889373" y="2209800"/>
            <a:ext cx="2930525"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6" name="Shape 126"/>
          <p:cNvSpPr txBox="1">
            <a:spLocks noGrp="1"/>
          </p:cNvSpPr>
          <p:nvPr>
            <p:ph type="body" idx="6"/>
          </p:nvPr>
        </p:nvSpPr>
        <p:spPr>
          <a:xfrm>
            <a:off x="3888021" y="4827210"/>
            <a:ext cx="293440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27" name="Shape 127"/>
          <p:cNvSpPr txBox="1">
            <a:spLocks noGrp="1"/>
          </p:cNvSpPr>
          <p:nvPr>
            <p:ph type="body" idx="7"/>
          </p:nvPr>
        </p:nvSpPr>
        <p:spPr>
          <a:xfrm>
            <a:off x="7124700" y="4250948"/>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8" name="Shape 128"/>
          <p:cNvSpPr>
            <a:spLocks noGrp="1"/>
          </p:cNvSpPr>
          <p:nvPr>
            <p:ph type="pic" idx="8"/>
          </p:nvPr>
        </p:nvSpPr>
        <p:spPr>
          <a:xfrm>
            <a:off x="7124699" y="2209800"/>
            <a:ext cx="2932112"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body" idx="9"/>
          </p:nvPr>
        </p:nvSpPr>
        <p:spPr>
          <a:xfrm>
            <a:off x="7124575" y="4827207"/>
            <a:ext cx="293599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cxnSp>
        <p:nvCxnSpPr>
          <p:cNvPr id="130" name="Shape 130"/>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31" name="Shape 131"/>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32" name="Shape 13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3" name="Shape 13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4" name="Shape 13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7" name="Shape 137"/>
          <p:cNvSpPr txBox="1">
            <a:spLocks noGrp="1"/>
          </p:cNvSpPr>
          <p:nvPr>
            <p:ph type="body" idx="1"/>
          </p:nvPr>
        </p:nvSpPr>
        <p:spPr>
          <a:xfrm rot="5400000">
            <a:off x="3478842" y="-322612"/>
            <a:ext cx="4195480" cy="8946541"/>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38" name="Shape 13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9" name="Shape 13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6267450" y="2466974"/>
            <a:ext cx="5826124" cy="17526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3" name="Shape 143"/>
          <p:cNvSpPr txBox="1">
            <a:spLocks noGrp="1"/>
          </p:cNvSpPr>
          <p:nvPr>
            <p:ph type="body" idx="1"/>
          </p:nvPr>
        </p:nvSpPr>
        <p:spPr>
          <a:xfrm rot="5400000">
            <a:off x="1679574" y="-139698"/>
            <a:ext cx="5368924" cy="7423149"/>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44" name="Shape 14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5" name="Shape 14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6" name="Shape 14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9" name="Shape 29"/>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30" name="Shape 3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2" name="Shape 3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154955" y="2861733"/>
            <a:ext cx="882565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5" name="Shape 35"/>
          <p:cNvSpPr txBox="1">
            <a:spLocks noGrp="1"/>
          </p:cNvSpPr>
          <p:nvPr>
            <p:ph type="body" idx="1"/>
          </p:nvPr>
        </p:nvSpPr>
        <p:spPr>
          <a:xfrm>
            <a:off x="1154954" y="4777380"/>
            <a:ext cx="882565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36" name="Shape 3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7" name="Shape 3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8" name="Shape 3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1" name="Shape 41"/>
          <p:cNvSpPr txBox="1">
            <a:spLocks noGrp="1"/>
          </p:cNvSpPr>
          <p:nvPr>
            <p:ph type="body" idx="1"/>
          </p:nvPr>
        </p:nvSpPr>
        <p:spPr>
          <a:xfrm>
            <a:off x="1103312" y="2060575"/>
            <a:ext cx="4396339" cy="419576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42" name="Shape 42"/>
          <p:cNvSpPr txBox="1">
            <a:spLocks noGrp="1"/>
          </p:cNvSpPr>
          <p:nvPr>
            <p:ph type="body" idx="2"/>
          </p:nvPr>
        </p:nvSpPr>
        <p:spPr>
          <a:xfrm>
            <a:off x="5654492" y="2056091"/>
            <a:ext cx="4396340" cy="4200244"/>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43" name="Shape 43"/>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4" name="Shape 44"/>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5" name="Shape 4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8" name="Shape 48"/>
          <p:cNvSpPr txBox="1">
            <a:spLocks noGrp="1"/>
          </p:cNvSpPr>
          <p:nvPr>
            <p:ph type="body" idx="1"/>
          </p:nvPr>
        </p:nvSpPr>
        <p:spPr>
          <a:xfrm>
            <a:off x="1103312" y="1905000"/>
            <a:ext cx="439633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49" name="Shape 49"/>
          <p:cNvSpPr txBox="1">
            <a:spLocks noGrp="1"/>
          </p:cNvSpPr>
          <p:nvPr>
            <p:ph type="body" idx="2"/>
          </p:nvPr>
        </p:nvSpPr>
        <p:spPr>
          <a:xfrm>
            <a:off x="1103312"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50" name="Shape 50"/>
          <p:cNvSpPr txBox="1">
            <a:spLocks noGrp="1"/>
          </p:cNvSpPr>
          <p:nvPr>
            <p:ph type="body" idx="3"/>
          </p:nvPr>
        </p:nvSpPr>
        <p:spPr>
          <a:xfrm>
            <a:off x="5654494" y="1905000"/>
            <a:ext cx="439633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51" name="Shape 51"/>
          <p:cNvSpPr txBox="1">
            <a:spLocks noGrp="1"/>
          </p:cNvSpPr>
          <p:nvPr>
            <p:ph type="body" idx="4"/>
          </p:nvPr>
        </p:nvSpPr>
        <p:spPr>
          <a:xfrm>
            <a:off x="5654494"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52" name="Shape 5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3" name="Shape 5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4" name="Shape 5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7" name="Shape 57"/>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8" name="Shape 58"/>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9" name="Shape 59"/>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2" name="Shape 6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3" name="Shape 6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54953" y="1447800"/>
            <a:ext cx="3401063"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6" name="Shape 66"/>
          <p:cNvSpPr txBox="1">
            <a:spLocks noGrp="1"/>
          </p:cNvSpPr>
          <p:nvPr>
            <p:ph type="body" idx="1"/>
          </p:nvPr>
        </p:nvSpPr>
        <p:spPr>
          <a:xfrm>
            <a:off x="4784616" y="1447800"/>
            <a:ext cx="5195997" cy="4572000"/>
          </a:xfrm>
          <a:prstGeom prst="rect">
            <a:avLst/>
          </a:prstGeom>
          <a:noFill/>
          <a:ln>
            <a:noFill/>
          </a:ln>
        </p:spPr>
        <p:txBody>
          <a:bodyPr lIns="91425" tIns="91425" rIns="91425" bIns="91425" anchor="ctr"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67" name="Shape 67"/>
          <p:cNvSpPr txBox="1">
            <a:spLocks noGrp="1"/>
          </p:cNvSpPr>
          <p:nvPr>
            <p:ph type="body" idx="2"/>
          </p:nvPr>
        </p:nvSpPr>
        <p:spPr>
          <a:xfrm>
            <a:off x="1154953" y="3129280"/>
            <a:ext cx="34010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68" name="Shape 6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9" name="Shape 6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53907" y="1854191"/>
            <a:ext cx="5092905"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36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3" name="Shape 73"/>
          <p:cNvSpPr>
            <a:spLocks noGrp="1"/>
          </p:cNvSpPr>
          <p:nvPr>
            <p:ph type="pic" idx="2"/>
          </p:nvPr>
        </p:nvSpPr>
        <p:spPr>
          <a:xfrm>
            <a:off x="6949546" y="1143000"/>
            <a:ext cx="3200399" cy="4572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74" name="Shape 74"/>
          <p:cNvSpPr txBox="1">
            <a:spLocks noGrp="1"/>
          </p:cNvSpPr>
          <p:nvPr>
            <p:ph type="body" idx="1"/>
          </p:nvPr>
        </p:nvSpPr>
        <p:spPr>
          <a:xfrm>
            <a:off x="1154954" y="3657600"/>
            <a:ext cx="5084979"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75" name="Shape 75"/>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6" name="Shape 76"/>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7" name="Shape 7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Questrial"/>
                <a:ea typeface="Questrial"/>
                <a:cs typeface="Questrial"/>
                <a:sym typeface="Questrial"/>
              </a:rPr>
              <a:t>‹#›</a:t>
            </a:fld>
            <a:endParaRPr lang="en-US" sz="2800" b="0" i="0">
              <a:solidFill>
                <a:schemeClr val="l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20">
            <a:alphaModFix/>
          </a:blip>
          <a:srcRect l="3613"/>
          <a:stretch/>
        </p:blipFill>
        <p:spPr>
          <a:xfrm>
            <a:off x="0" y="2669684"/>
            <a:ext cx="4037012" cy="4188315"/>
          </a:xfrm>
          <a:prstGeom prst="rect">
            <a:avLst/>
          </a:prstGeom>
          <a:noFill/>
          <a:ln>
            <a:noFill/>
          </a:ln>
        </p:spPr>
      </p:pic>
      <p:pic>
        <p:nvPicPr>
          <p:cNvPr id="11" name="Shape 1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Shape 12"/>
          <p:cNvSpPr/>
          <p:nvPr/>
        </p:nvSpPr>
        <p:spPr>
          <a:xfrm>
            <a:off x="8609011"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pic>
        <p:nvPicPr>
          <p:cNvPr id="13" name="Shape 13"/>
          <p:cNvPicPr preferRelativeResize="0"/>
          <p:nvPr/>
        </p:nvPicPr>
        <p:blipFill rotWithShape="1">
          <a:blip r:embed="rId22">
            <a:alphaModFix/>
          </a:blip>
          <a:srcRect t="28812"/>
          <a:stretch/>
        </p:blipFill>
        <p:spPr>
          <a:xfrm>
            <a:off x="7999411" y="0"/>
            <a:ext cx="1603386" cy="1141406"/>
          </a:xfrm>
          <a:prstGeom prst="rect">
            <a:avLst/>
          </a:prstGeom>
          <a:noFill/>
          <a:ln>
            <a:noFill/>
          </a:ln>
        </p:spPr>
      </p:pic>
      <p:pic>
        <p:nvPicPr>
          <p:cNvPr id="14" name="Shape 14"/>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Shape 15"/>
          <p:cNvSpPr/>
          <p:nvPr/>
        </p:nvSpPr>
        <p:spPr>
          <a:xfrm>
            <a:off x="10437811" y="0"/>
            <a:ext cx="685799" cy="1143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 name="Shape 17"/>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8" name="Shape 1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 name="Shape 1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 name="Shape 2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andsat.usgs.gov/documents/espa_odi_userguid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spa.cr.usgs.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develop.geoinformatics@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ddons.mozilla.org/en-US/firefox/addon/downthemall/developer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spa.cr.usgs.gov/"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990600" y="2362200"/>
            <a:ext cx="10134600" cy="1353000"/>
          </a:xfrm>
          <a:prstGeom prst="rect">
            <a:avLst/>
          </a:prstGeom>
          <a:noFill/>
          <a:ln>
            <a:noFill/>
          </a:ln>
        </p:spPr>
        <p:txBody>
          <a:bodyPr lIns="91425" tIns="45700" rIns="91425" bIns="45700" anchor="b" anchorCtr="0">
            <a:noAutofit/>
          </a:bodyPr>
          <a:lstStyle/>
          <a:p>
            <a:pPr marL="0" marR="0" lvl="0" indent="0" algn="ctr" rtl="0">
              <a:spcBef>
                <a:spcPts val="0"/>
              </a:spcBef>
              <a:buClr>
                <a:schemeClr val="lt2"/>
              </a:buClr>
              <a:buSzPct val="25000"/>
              <a:buFont typeface="Questrial"/>
              <a:buNone/>
            </a:pPr>
            <a:r>
              <a:rPr lang="en-US" sz="7200" b="0" i="0" u="none" strike="noStrike" cap="none" dirty="0" smtClean="0">
                <a:solidFill>
                  <a:schemeClr val="lt2"/>
                </a:solidFill>
                <a:latin typeface="Questrial"/>
                <a:ea typeface="Questrial"/>
                <a:cs typeface="Questrial"/>
                <a:sym typeface="Questrial"/>
              </a:rPr>
              <a:t>Using the USGS’s ESPA </a:t>
            </a:r>
            <a:r>
              <a:rPr lang="en-US" sz="7200" b="0" i="0" u="none" strike="noStrike" cap="none" dirty="0" smtClean="0">
                <a:solidFill>
                  <a:schemeClr val="lt2"/>
                </a:solidFill>
                <a:latin typeface="Questrial"/>
                <a:ea typeface="Questrial"/>
                <a:cs typeface="Questrial"/>
                <a:sym typeface="Questrial"/>
              </a:rPr>
              <a:t>Ordering Interface</a:t>
            </a:r>
            <a:endParaRPr lang="en-US" sz="7200" b="0" i="0" u="none" strike="noStrike" cap="none" dirty="0">
              <a:solidFill>
                <a:schemeClr val="lt2"/>
              </a:solidFill>
              <a:latin typeface="Questrial"/>
              <a:ea typeface="Questrial"/>
              <a:cs typeface="Questrial"/>
              <a:sym typeface="Questrial"/>
            </a:endParaRPr>
          </a:p>
        </p:txBody>
      </p:sp>
      <p:sp>
        <p:nvSpPr>
          <p:cNvPr id="152" name="Shape 152"/>
          <p:cNvSpPr txBox="1">
            <a:spLocks noGrp="1"/>
          </p:cNvSpPr>
          <p:nvPr>
            <p:ph type="subTitle" idx="1"/>
          </p:nvPr>
        </p:nvSpPr>
        <p:spPr>
          <a:xfrm>
            <a:off x="228600" y="4191000"/>
            <a:ext cx="12192000" cy="49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6D1D8"/>
              </a:buClr>
              <a:buSzPct val="25000"/>
              <a:buFont typeface="Noto Sans Symbols"/>
              <a:buNone/>
            </a:pPr>
            <a:r>
              <a:rPr lang="en-US" sz="2000" b="0" i="0" u="none" strike="noStrike" cap="none" dirty="0" smtClean="0">
                <a:solidFill>
                  <a:srgbClr val="86D1D8"/>
                </a:solidFill>
                <a:latin typeface="Questrial"/>
                <a:ea typeface="Questrial"/>
                <a:cs typeface="Questrial"/>
                <a:sym typeface="Questrial"/>
              </a:rPr>
              <a:t>An Alternative to Earth Explorer For Imagery and Spectral Indices</a:t>
            </a:r>
            <a:endParaRPr lang="en-US" sz="2000" b="0" i="0" u="none" strike="noStrike" cap="none" dirty="0">
              <a:solidFill>
                <a:srgbClr val="86D1D8"/>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11125200" cy="6248400"/>
          </a:xfrm>
          <a:prstGeom prst="rect">
            <a:avLst/>
          </a:prstGeom>
        </p:spPr>
      </p:pic>
      <p:sp>
        <p:nvSpPr>
          <p:cNvPr id="5" name="Right Arrow 4"/>
          <p:cNvSpPr/>
          <p:nvPr/>
        </p:nvSpPr>
        <p:spPr>
          <a:xfrm rot="3568438">
            <a:off x="438705" y="1723281"/>
            <a:ext cx="3276600"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 name="Oval 5"/>
          <p:cNvSpPr/>
          <p:nvPr/>
        </p:nvSpPr>
        <p:spPr>
          <a:xfrm>
            <a:off x="3124200" y="5410200"/>
            <a:ext cx="1828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 Congrats You Made it!</a:t>
            </a:r>
            <a:endParaRPr lang="en-US" dirty="0"/>
          </a:p>
        </p:txBody>
      </p:sp>
      <p:sp>
        <p:nvSpPr>
          <p:cNvPr id="3" name="Text Placeholder 2"/>
          <p:cNvSpPr>
            <a:spLocks noGrp="1"/>
          </p:cNvSpPr>
          <p:nvPr>
            <p:ph type="body" idx="1"/>
          </p:nvPr>
        </p:nvSpPr>
        <p:spPr>
          <a:xfrm>
            <a:off x="149430" y="1163523"/>
            <a:ext cx="5682032" cy="4195480"/>
          </a:xfrm>
        </p:spPr>
        <p:txBody>
          <a:bodyPr/>
          <a:lstStyle/>
          <a:p>
            <a:r>
              <a:rPr lang="en-US" dirty="0" smtClean="0"/>
              <a:t>Upload the .csv comma delimited file that you made in Step 4.</a:t>
            </a:r>
          </a:p>
          <a:p>
            <a:r>
              <a:rPr lang="en-US" dirty="0" smtClean="0"/>
              <a:t>Check the boxes “Input Products and “Input Product Metadata”</a:t>
            </a:r>
          </a:p>
          <a:p>
            <a:r>
              <a:rPr lang="en-US" dirty="0" smtClean="0"/>
              <a:t>Select additional indices and records you would like to download (we recommend trying out different spectral indices and the </a:t>
            </a:r>
            <a:r>
              <a:rPr lang="en-US" dirty="0" err="1" smtClean="0"/>
              <a:t>CFMask</a:t>
            </a:r>
            <a:r>
              <a:rPr lang="en-US" dirty="0" smtClean="0"/>
              <a:t> if your study area is cloudy) </a:t>
            </a:r>
          </a:p>
          <a:p>
            <a:r>
              <a:rPr lang="en-US" dirty="0" smtClean="0"/>
              <a:t>Select you data format and submit order</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831462" y="1371600"/>
            <a:ext cx="6345694" cy="5400217"/>
          </a:xfrm>
          <a:prstGeom prst="rect">
            <a:avLst/>
          </a:prstGeom>
          <a:effectLst>
            <a:softEdge rad="762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775" b="18462"/>
          <a:stretch/>
        </p:blipFill>
        <p:spPr>
          <a:xfrm>
            <a:off x="58032" y="4429583"/>
            <a:ext cx="5773430" cy="2428417"/>
          </a:xfrm>
          <a:prstGeom prst="rect">
            <a:avLst/>
          </a:prstGeom>
        </p:spPr>
      </p:pic>
    </p:spTree>
    <p:extLst>
      <p:ext uri="{BB962C8B-B14F-4D97-AF65-F5344CB8AC3E}">
        <p14:creationId xmlns:p14="http://schemas.microsoft.com/office/powerpoint/2010/main" val="198326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 The Waiting Game……….</a:t>
            </a:r>
            <a:endParaRPr lang="en-US" dirty="0"/>
          </a:p>
        </p:txBody>
      </p:sp>
      <p:sp>
        <p:nvSpPr>
          <p:cNvPr id="3" name="Text Placeholder 2"/>
          <p:cNvSpPr>
            <a:spLocks noGrp="1"/>
          </p:cNvSpPr>
          <p:nvPr>
            <p:ph type="body" idx="1"/>
          </p:nvPr>
        </p:nvSpPr>
        <p:spPr>
          <a:xfrm>
            <a:off x="304801" y="2052917"/>
            <a:ext cx="3200400" cy="4195480"/>
          </a:xfrm>
        </p:spPr>
        <p:txBody>
          <a:bodyPr/>
          <a:lstStyle/>
          <a:p>
            <a:r>
              <a:rPr lang="en-US" dirty="0" smtClean="0"/>
              <a:t>Can be anywhere from 1-3 days (Usually 1).  Possibly longer with system delays.</a:t>
            </a:r>
          </a:p>
          <a:p>
            <a:r>
              <a:rPr lang="en-US" dirty="0" smtClean="0"/>
              <a:t>At the end of the wait you get an email.</a:t>
            </a:r>
          </a:p>
          <a:p>
            <a:r>
              <a:rPr lang="en-US" dirty="0" smtClean="0"/>
              <a:t>Click the link to go to your download page and have </a:t>
            </a:r>
            <a:r>
              <a:rPr lang="en-US" dirty="0" err="1" smtClean="0"/>
              <a:t>DownThemAll</a:t>
            </a:r>
            <a:r>
              <a:rPr lang="en-US" dirty="0" smtClean="0"/>
              <a:t>! Installed and ready to go on Firefox</a:t>
            </a:r>
            <a:endParaRPr lang="en-US" dirty="0"/>
          </a:p>
        </p:txBody>
      </p:sp>
      <p:sp>
        <p:nvSpPr>
          <p:cNvPr id="4" name="Right Arrow 3"/>
          <p:cNvSpPr/>
          <p:nvPr/>
        </p:nvSpPr>
        <p:spPr>
          <a:xfrm>
            <a:off x="3505201" y="3581400"/>
            <a:ext cx="6857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438400"/>
            <a:ext cx="6453447" cy="3462640"/>
          </a:xfrm>
          <a:prstGeom prst="rect">
            <a:avLst/>
          </a:prstGeom>
        </p:spPr>
      </p:pic>
      <p:sp>
        <p:nvSpPr>
          <p:cNvPr id="6" name="Left Arrow 5"/>
          <p:cNvSpPr/>
          <p:nvPr/>
        </p:nvSpPr>
        <p:spPr>
          <a:xfrm>
            <a:off x="10013228" y="31242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54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404723" cy="918882"/>
          </a:xfrm>
        </p:spPr>
        <p:txBody>
          <a:bodyPr/>
          <a:lstStyle/>
          <a:p>
            <a:r>
              <a:rPr lang="en-US" dirty="0" smtClean="0"/>
              <a:t>Step 8 – Set Up Download Them All!</a:t>
            </a:r>
            <a:endParaRPr lang="en-US" dirty="0"/>
          </a:p>
        </p:txBody>
      </p:sp>
      <p:sp>
        <p:nvSpPr>
          <p:cNvPr id="3" name="Text Placeholder 2"/>
          <p:cNvSpPr>
            <a:spLocks noGrp="1"/>
          </p:cNvSpPr>
          <p:nvPr>
            <p:ph type="body" idx="1"/>
          </p:nvPr>
        </p:nvSpPr>
        <p:spPr>
          <a:xfrm>
            <a:off x="252351" y="1524000"/>
            <a:ext cx="6934200" cy="4800597"/>
          </a:xfrm>
        </p:spPr>
        <p:txBody>
          <a:bodyPr/>
          <a:lstStyle/>
          <a:p>
            <a:r>
              <a:rPr lang="en-US" dirty="0" smtClean="0">
                <a:latin typeface="+mn-lt"/>
              </a:rPr>
              <a:t>On Windows Press F10 and go to Tools (This information is also at page 19 of </a:t>
            </a:r>
            <a:r>
              <a:rPr lang="en-US" dirty="0">
                <a:latin typeface="+mn-lt"/>
              </a:rPr>
              <a:t>this document: </a:t>
            </a:r>
            <a:r>
              <a:rPr lang="en-US" dirty="0" smtClean="0">
                <a:latin typeface="+mn-lt"/>
                <a:hlinkClick r:id="rId3"/>
              </a:rPr>
              <a:t>http://landsat.usgs.gov/documents/espa_odi_userguide.pdf</a:t>
            </a:r>
            <a:r>
              <a:rPr lang="en-US" dirty="0" smtClean="0">
                <a:latin typeface="+mn-lt"/>
              </a:rPr>
              <a:t> )</a:t>
            </a:r>
          </a:p>
          <a:p>
            <a:r>
              <a:rPr lang="en-US" dirty="0" smtClean="0">
                <a:latin typeface="+mn-lt"/>
              </a:rPr>
              <a:t>Select “</a:t>
            </a:r>
            <a:r>
              <a:rPr lang="en-US" dirty="0" err="1" smtClean="0">
                <a:latin typeface="+mn-lt"/>
              </a:rPr>
              <a:t>DownThemAll</a:t>
            </a:r>
            <a:r>
              <a:rPr lang="en-US" dirty="0" smtClean="0">
                <a:latin typeface="+mn-lt"/>
              </a:rPr>
              <a:t>! Tools”</a:t>
            </a:r>
          </a:p>
          <a:p>
            <a:r>
              <a:rPr lang="en-US" dirty="0" smtClean="0">
                <a:latin typeface="+mn-lt"/>
              </a:rPr>
              <a:t>Select “Preferences”, then “Network”</a:t>
            </a:r>
          </a:p>
          <a:p>
            <a:r>
              <a:rPr lang="en-US" dirty="0" smtClean="0">
                <a:latin typeface="+mn-lt"/>
              </a:rPr>
              <a:t>In the “Location or domain” window at the bottom of the dialog box, type </a:t>
            </a:r>
            <a:r>
              <a:rPr lang="en-US" dirty="0" smtClean="0">
                <a:latin typeface="+mn-lt"/>
                <a:hlinkClick r:id="rId4"/>
              </a:rPr>
              <a:t>http://espa.cr.usgs.gov/</a:t>
            </a:r>
            <a:r>
              <a:rPr lang="en-US" dirty="0" smtClean="0">
                <a:latin typeface="+mn-lt"/>
              </a:rPr>
              <a:t> and click “New Limit” button to the right</a:t>
            </a:r>
          </a:p>
          <a:p>
            <a:r>
              <a:rPr lang="en-US" dirty="0" smtClean="0">
                <a:latin typeface="+mn-lt"/>
              </a:rPr>
              <a:t>Set slider to “1” and the Connections to “Limited”. Click “Create” and then “OK”</a:t>
            </a:r>
          </a:p>
          <a:p>
            <a:endParaRPr lang="en-US" dirty="0">
              <a:latin typeface="+mn-lt"/>
            </a:endParaRPr>
          </a:p>
        </p:txBody>
      </p:sp>
      <p:sp>
        <p:nvSpPr>
          <p:cNvPr id="4" name="TextBox 3"/>
          <p:cNvSpPr txBox="1"/>
          <p:nvPr/>
        </p:nvSpPr>
        <p:spPr>
          <a:xfrm>
            <a:off x="7162800" y="2743200"/>
            <a:ext cx="6019800" cy="1446550"/>
          </a:xfrm>
          <a:prstGeom prst="rect">
            <a:avLst/>
          </a:prstGeom>
          <a:noFill/>
        </p:spPr>
        <p:txBody>
          <a:bodyPr wrap="square" rtlCol="0">
            <a:spAutoFit/>
          </a:bodyPr>
          <a:lstStyle/>
          <a:p>
            <a:r>
              <a:rPr lang="en-US" sz="8800" dirty="0" smtClean="0">
                <a:solidFill>
                  <a:schemeClr val="bg1"/>
                </a:solidFill>
              </a:rPr>
              <a:t>Then….</a:t>
            </a:r>
            <a:endParaRPr lang="en-US" sz="8800" dirty="0">
              <a:solidFill>
                <a:schemeClr val="bg1"/>
              </a:solidFill>
            </a:endParaRPr>
          </a:p>
        </p:txBody>
      </p:sp>
    </p:spTree>
    <p:extLst>
      <p:ext uri="{BB962C8B-B14F-4D97-AF65-F5344CB8AC3E}">
        <p14:creationId xmlns:p14="http://schemas.microsoft.com/office/powerpoint/2010/main" val="3980438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Them All!</a:t>
            </a:r>
            <a:endParaRPr lang="en-US" dirty="0"/>
          </a:p>
        </p:txBody>
      </p:sp>
      <p:sp>
        <p:nvSpPr>
          <p:cNvPr id="3" name="Text Placeholder 2"/>
          <p:cNvSpPr>
            <a:spLocks noGrp="1"/>
          </p:cNvSpPr>
          <p:nvPr>
            <p:ph type="body" idx="1"/>
          </p:nvPr>
        </p:nvSpPr>
        <p:spPr>
          <a:xfrm>
            <a:off x="381001" y="1853248"/>
            <a:ext cx="3276600" cy="4195480"/>
          </a:xfrm>
        </p:spPr>
        <p:txBody>
          <a:bodyPr/>
          <a:lstStyle/>
          <a:p>
            <a:r>
              <a:rPr lang="en-US" dirty="0" smtClean="0"/>
              <a:t>Go to Tools again and select the </a:t>
            </a:r>
            <a:r>
              <a:rPr lang="en-US" dirty="0" err="1" smtClean="0"/>
              <a:t>DownThemAll</a:t>
            </a:r>
            <a:r>
              <a:rPr lang="en-US" dirty="0" smtClean="0"/>
              <a:t>! Tool</a:t>
            </a:r>
          </a:p>
          <a:p>
            <a:r>
              <a:rPr lang="en-US" dirty="0" smtClean="0"/>
              <a:t>Go to “Filters” and uncheck all boxes except for “Archives”</a:t>
            </a:r>
          </a:p>
          <a:p>
            <a:r>
              <a:rPr lang="en-US" dirty="0" smtClean="0"/>
              <a:t>Choose your save directory</a:t>
            </a:r>
          </a:p>
          <a:p>
            <a:r>
              <a:rPr lang="en-US" dirty="0" smtClean="0"/>
              <a:t>Start downloading!</a:t>
            </a:r>
          </a:p>
          <a:p>
            <a:r>
              <a:rPr lang="en-US" dirty="0" smtClean="0"/>
              <a:t>It may take awhile but now you can let it run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600200"/>
            <a:ext cx="8400555" cy="4779989"/>
          </a:xfrm>
          <a:prstGeom prst="rect">
            <a:avLst/>
          </a:prstGeom>
        </p:spPr>
      </p:pic>
    </p:spTree>
    <p:extLst>
      <p:ext uri="{BB962C8B-B14F-4D97-AF65-F5344CB8AC3E}">
        <p14:creationId xmlns:p14="http://schemas.microsoft.com/office/powerpoint/2010/main" val="1104230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404723" cy="918882"/>
          </a:xfrm>
        </p:spPr>
        <p:txBody>
          <a:bodyPr/>
          <a:lstStyle/>
          <a:p>
            <a:r>
              <a:rPr lang="en-US" dirty="0" smtClean="0"/>
              <a:t>PRESTO!</a:t>
            </a:r>
            <a:endParaRPr lang="en-US" dirty="0"/>
          </a:p>
        </p:txBody>
      </p:sp>
      <p:sp>
        <p:nvSpPr>
          <p:cNvPr id="3" name="Text Placeholder 2"/>
          <p:cNvSpPr>
            <a:spLocks noGrp="1"/>
          </p:cNvSpPr>
          <p:nvPr>
            <p:ph type="body" idx="1"/>
          </p:nvPr>
        </p:nvSpPr>
        <p:spPr>
          <a:xfrm>
            <a:off x="1113917" y="1524000"/>
            <a:ext cx="8946541" cy="4195480"/>
          </a:xfrm>
        </p:spPr>
        <p:txBody>
          <a:bodyPr/>
          <a:lstStyle/>
          <a:p>
            <a:r>
              <a:rPr lang="en-US" sz="2800" dirty="0" smtClean="0">
                <a:latin typeface="+mn-lt"/>
              </a:rPr>
              <a:t>At the end of this you should have a file full of your scenes. </a:t>
            </a:r>
          </a:p>
          <a:p>
            <a:r>
              <a:rPr lang="en-US" sz="2800" dirty="0" smtClean="0">
                <a:latin typeface="+mn-lt"/>
              </a:rPr>
              <a:t>Depending on what data format you downloaded these as, there may be further pre processing to do (unzipping, compositing bands, projecting, etc.)</a:t>
            </a:r>
          </a:p>
          <a:p>
            <a:r>
              <a:rPr lang="en-US" sz="2800" dirty="0" smtClean="0">
                <a:latin typeface="+mn-lt"/>
              </a:rPr>
              <a:t>Contact the </a:t>
            </a:r>
            <a:r>
              <a:rPr lang="en-US" sz="2800" dirty="0" err="1" smtClean="0">
                <a:latin typeface="+mn-lt"/>
              </a:rPr>
              <a:t>Geoinformatics</a:t>
            </a:r>
            <a:r>
              <a:rPr lang="en-US" sz="2800" dirty="0" smtClean="0">
                <a:latin typeface="+mn-lt"/>
              </a:rPr>
              <a:t> team at </a:t>
            </a:r>
            <a:r>
              <a:rPr lang="en-US" sz="2800" dirty="0" smtClean="0">
                <a:latin typeface="+mn-lt"/>
                <a:hlinkClick r:id="rId2"/>
              </a:rPr>
              <a:t>develop.geoinformatics@gmail.com</a:t>
            </a:r>
            <a:r>
              <a:rPr lang="en-US" sz="2800" dirty="0" smtClean="0">
                <a:latin typeface="+mn-lt"/>
              </a:rPr>
              <a:t> with any future questions</a:t>
            </a:r>
          </a:p>
          <a:p>
            <a:r>
              <a:rPr lang="en-US" sz="2800" dirty="0" smtClean="0">
                <a:latin typeface="+mn-lt"/>
              </a:rPr>
              <a:t>Let us know what you think!</a:t>
            </a:r>
            <a:endParaRPr lang="en-US" sz="2800" dirty="0">
              <a:latin typeface="+mn-lt"/>
            </a:endParaRPr>
          </a:p>
        </p:txBody>
      </p:sp>
    </p:spTree>
    <p:extLst>
      <p:ext uri="{BB962C8B-B14F-4D97-AF65-F5344CB8AC3E}">
        <p14:creationId xmlns:p14="http://schemas.microsoft.com/office/powerpoint/2010/main" val="178724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73" name="Shape 173"/>
          <p:cNvSpPr txBox="1">
            <a:spLocks noGrp="1"/>
          </p:cNvSpPr>
          <p:nvPr>
            <p:ph type="title"/>
          </p:nvPr>
        </p:nvSpPr>
        <p:spPr>
          <a:xfrm>
            <a:off x="304800" y="533400"/>
            <a:ext cx="9179700" cy="804899"/>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solidFill>
                  <a:schemeClr val="lt2"/>
                </a:solidFill>
                <a:latin typeface="Questrial"/>
                <a:ea typeface="Questrial"/>
                <a:cs typeface="Questrial"/>
                <a:sym typeface="Questrial"/>
              </a:rPr>
              <a:t>Why </a:t>
            </a:r>
            <a:r>
              <a:rPr lang="en-US" sz="4200" b="0" i="0" u="none" strike="noStrike" cap="none" dirty="0" smtClean="0">
                <a:solidFill>
                  <a:schemeClr val="lt2"/>
                </a:solidFill>
                <a:latin typeface="Questrial"/>
                <a:ea typeface="Questrial"/>
                <a:cs typeface="Questrial"/>
                <a:sym typeface="Questrial"/>
              </a:rPr>
              <a:t>ESPA? </a:t>
            </a:r>
            <a:endParaRPr lang="en-US" sz="4200" b="0" i="0" u="none" strike="noStrike" cap="none" dirty="0">
              <a:solidFill>
                <a:schemeClr val="lt2"/>
              </a:solidFill>
              <a:latin typeface="Questrial"/>
              <a:ea typeface="Questrial"/>
              <a:cs typeface="Questrial"/>
              <a:sym typeface="Questrial"/>
            </a:endParaRPr>
          </a:p>
        </p:txBody>
      </p:sp>
      <p:sp>
        <p:nvSpPr>
          <p:cNvPr id="3" name="Explosion 1 2"/>
          <p:cNvSpPr/>
          <p:nvPr/>
        </p:nvSpPr>
        <p:spPr>
          <a:xfrm rot="20377783">
            <a:off x="304800" y="2743200"/>
            <a:ext cx="4399809" cy="38809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Download Multiple Surface Reflectance Images at Once!</a:t>
            </a:r>
            <a:endParaRPr lang="en-US" sz="1800" dirty="0"/>
          </a:p>
        </p:txBody>
      </p:sp>
      <p:sp>
        <p:nvSpPr>
          <p:cNvPr id="21" name="Explosion 1 20"/>
          <p:cNvSpPr/>
          <p:nvPr/>
        </p:nvSpPr>
        <p:spPr>
          <a:xfrm>
            <a:off x="3886200" y="152400"/>
            <a:ext cx="4358735" cy="3886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Have the USGS process your spectral indices for you!</a:t>
            </a:r>
            <a:endParaRPr lang="en-US" sz="1800" dirty="0"/>
          </a:p>
        </p:txBody>
      </p:sp>
      <p:sp>
        <p:nvSpPr>
          <p:cNvPr id="22" name="Explosion 1 21"/>
          <p:cNvSpPr/>
          <p:nvPr/>
        </p:nvSpPr>
        <p:spPr>
          <a:xfrm rot="2275620">
            <a:off x="7441934" y="1983311"/>
            <a:ext cx="4576883" cy="48068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At least at Langley, Earth Explorer’s Bulk download client is blocked by a firewall… this may be your only hope!!!</a:t>
            </a:r>
            <a:endParaRPr lang="en-US" sz="18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205950" y="180319"/>
            <a:ext cx="9404700" cy="769799"/>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smtClean="0">
                <a:solidFill>
                  <a:schemeClr val="lt2"/>
                </a:solidFill>
                <a:latin typeface="Questrial"/>
                <a:ea typeface="Questrial"/>
                <a:cs typeface="Questrial"/>
                <a:sym typeface="Questrial"/>
              </a:rPr>
              <a:t>You will need to use…</a:t>
            </a:r>
            <a:endParaRPr lang="en-US" sz="4200" b="0" i="0" u="none" strike="noStrike" cap="none" dirty="0">
              <a:solidFill>
                <a:schemeClr val="lt2"/>
              </a:solidFill>
              <a:latin typeface="Questrial"/>
              <a:ea typeface="Questrial"/>
              <a:cs typeface="Questrial"/>
              <a:sym typeface="Questrial"/>
            </a:endParaRPr>
          </a:p>
        </p:txBody>
      </p:sp>
      <p:sp>
        <p:nvSpPr>
          <p:cNvPr id="198" name="Shape 198"/>
          <p:cNvSpPr txBox="1"/>
          <p:nvPr/>
        </p:nvSpPr>
        <p:spPr>
          <a:xfrm>
            <a:off x="670849" y="6166652"/>
            <a:ext cx="4038600" cy="359476"/>
          </a:xfrm>
          <a:prstGeom prst="rect">
            <a:avLst/>
          </a:prstGeom>
          <a:noFill/>
          <a:ln>
            <a:noFill/>
          </a:ln>
        </p:spPr>
        <p:txBody>
          <a:bodyPr lIns="91425" tIns="45700" rIns="91425" bIns="45700" anchor="t" anchorCtr="0">
            <a:noAutofit/>
          </a:bodyPr>
          <a:lstStyle/>
          <a:p>
            <a:pPr lvl="0">
              <a:buClr>
                <a:schemeClr val="lt1"/>
              </a:buClr>
              <a:buSzPct val="100000"/>
            </a:pPr>
            <a:r>
              <a:rPr lang="en-US" sz="1800" dirty="0">
                <a:solidFill>
                  <a:schemeClr val="lt1"/>
                </a:solidFill>
                <a:latin typeface="+mn-lt"/>
                <a:ea typeface="Questrial"/>
                <a:cs typeface="Questrial"/>
                <a:sym typeface="Questrial"/>
              </a:rPr>
              <a:t>http://espa.cr.usgs.gov/ordering/new/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03" y="4131145"/>
            <a:ext cx="3728115" cy="20355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23" y="1145777"/>
            <a:ext cx="3377277" cy="2245570"/>
          </a:xfrm>
          <a:prstGeom prst="rect">
            <a:avLst/>
          </a:prstGeom>
        </p:spPr>
      </p:pic>
      <p:sp>
        <p:nvSpPr>
          <p:cNvPr id="15" name="Shape 198"/>
          <p:cNvSpPr txBox="1"/>
          <p:nvPr/>
        </p:nvSpPr>
        <p:spPr>
          <a:xfrm>
            <a:off x="556550" y="3464135"/>
            <a:ext cx="4267200" cy="359476"/>
          </a:xfrm>
          <a:prstGeom prst="rect">
            <a:avLst/>
          </a:prstGeom>
          <a:noFill/>
          <a:ln>
            <a:noFill/>
          </a:ln>
        </p:spPr>
        <p:txBody>
          <a:bodyPr lIns="91425" tIns="45700" rIns="91425" bIns="45700" anchor="t" anchorCtr="0">
            <a:noAutofit/>
          </a:bodyPr>
          <a:lstStyle/>
          <a:p>
            <a:pPr lvl="0" algn="ctr">
              <a:buClr>
                <a:schemeClr val="lt1"/>
              </a:buClr>
              <a:buSzPct val="100000"/>
            </a:pPr>
            <a:r>
              <a:rPr lang="en-US" sz="1800" dirty="0" smtClean="0">
                <a:solidFill>
                  <a:schemeClr val="lt1"/>
                </a:solidFill>
                <a:latin typeface="+mn-lt"/>
                <a:ea typeface="Questrial"/>
                <a:cs typeface="Questrial"/>
                <a:sym typeface="Questrial"/>
              </a:rPr>
              <a:t>Earthexplorer.usgs.gov (just for creating a scene list in .csv format)</a:t>
            </a:r>
            <a:endParaRPr lang="en-US" sz="1800" dirty="0">
              <a:solidFill>
                <a:schemeClr val="lt1"/>
              </a:solidFill>
              <a:latin typeface="+mn-lt"/>
              <a:ea typeface="Questrial"/>
              <a:cs typeface="Questrial"/>
              <a:sym typeface="Questria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5050" y="1987687"/>
            <a:ext cx="6061280" cy="2118091"/>
          </a:xfrm>
          <a:prstGeom prst="rect">
            <a:avLst/>
          </a:prstGeom>
        </p:spPr>
      </p:pic>
      <p:cxnSp>
        <p:nvCxnSpPr>
          <p:cNvPr id="7" name="Straight Arrow Connector 6"/>
          <p:cNvCxnSpPr/>
          <p:nvPr/>
        </p:nvCxnSpPr>
        <p:spPr>
          <a:xfrm>
            <a:off x="4351750" y="1803051"/>
            <a:ext cx="1363250" cy="56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514971" y="4220017"/>
            <a:ext cx="1330079" cy="189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41292" y="4220017"/>
            <a:ext cx="7391313" cy="923330"/>
          </a:xfrm>
          <a:prstGeom prst="rect">
            <a:avLst/>
          </a:prstGeom>
          <a:noFill/>
        </p:spPr>
        <p:txBody>
          <a:bodyPr wrap="square" rtlCol="0">
            <a:spAutoFit/>
          </a:bodyPr>
          <a:lstStyle/>
          <a:p>
            <a:pPr algn="ctr"/>
            <a:r>
              <a:rPr lang="en-US" sz="1800" dirty="0">
                <a:solidFill>
                  <a:schemeClr val="bg1"/>
                </a:solidFill>
                <a:hlinkClick r:id="rId6"/>
              </a:rPr>
              <a:t>https://</a:t>
            </a:r>
            <a:r>
              <a:rPr lang="en-US" sz="1800" dirty="0" smtClean="0">
                <a:solidFill>
                  <a:schemeClr val="bg1"/>
                </a:solidFill>
                <a:hlinkClick r:id="rId6"/>
              </a:rPr>
              <a:t>addons.mozilla.org/en-US/firefox/addon/downthemall/developers</a:t>
            </a:r>
            <a:endParaRPr lang="en-US" sz="1800" dirty="0" smtClean="0">
              <a:solidFill>
                <a:schemeClr val="bg1"/>
              </a:solidFill>
            </a:endParaRPr>
          </a:p>
          <a:p>
            <a:pPr algn="ctr"/>
            <a:r>
              <a:rPr lang="en-US" sz="1800" dirty="0" smtClean="0">
                <a:solidFill>
                  <a:schemeClr val="bg1"/>
                </a:solidFill>
              </a:rPr>
              <a:t>(allows you to automatically download multiple hyperlinks)</a:t>
            </a:r>
            <a:endParaRPr lang="en-US" sz="18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95075" y="177000"/>
            <a:ext cx="7943700" cy="14004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smtClean="0">
                <a:solidFill>
                  <a:schemeClr val="lt2"/>
                </a:solidFill>
                <a:latin typeface="Questrial"/>
                <a:ea typeface="Questrial"/>
                <a:cs typeface="Questrial"/>
                <a:sym typeface="Questrial"/>
              </a:rPr>
              <a:t>Let’s begin! Step 1.</a:t>
            </a:r>
            <a:endParaRPr lang="en-US" sz="4200" b="0" i="0" u="none" strike="noStrike" cap="none" dirty="0">
              <a:solidFill>
                <a:schemeClr val="lt2"/>
              </a:solidFill>
              <a:latin typeface="Questrial"/>
              <a:ea typeface="Questrial"/>
              <a:cs typeface="Questrial"/>
              <a:sym typeface="Questrial"/>
            </a:endParaRPr>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762000" y="990600"/>
            <a:ext cx="10363200" cy="5715000"/>
          </a:xfrm>
          <a:prstGeom prst="rect">
            <a:avLst/>
          </a:prstGeom>
        </p:spPr>
      </p:pic>
      <p:sp>
        <p:nvSpPr>
          <p:cNvPr id="2" name="Oval 1"/>
          <p:cNvSpPr/>
          <p:nvPr/>
        </p:nvSpPr>
        <p:spPr>
          <a:xfrm>
            <a:off x="6400800" y="3657600"/>
            <a:ext cx="1828800"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3831338" y="3429000"/>
            <a:ext cx="2286000" cy="1828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Add it!!! We will use later.</a:t>
            </a:r>
            <a:endParaRPr lang="en-US" sz="1800"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28600" y="152400"/>
            <a:ext cx="10134600" cy="1427400"/>
          </a:xfrm>
          <a:prstGeom prst="rect">
            <a:avLst/>
          </a:prstGeom>
          <a:noFill/>
          <a:ln>
            <a:noFill/>
          </a:ln>
        </p:spPr>
        <p:txBody>
          <a:bodyPr lIns="91425" tIns="45700" rIns="91425" bIns="45700" anchor="t" anchorCtr="0">
            <a:noAutofit/>
          </a:bodyPr>
          <a:lstStyle/>
          <a:p>
            <a:pPr marL="0" marR="0" lvl="0" indent="0" rtl="0">
              <a:spcBef>
                <a:spcPts val="0"/>
              </a:spcBef>
              <a:buClr>
                <a:schemeClr val="lt2"/>
              </a:buClr>
              <a:buSzPct val="25000"/>
              <a:buFont typeface="Questrial"/>
              <a:buNone/>
            </a:pPr>
            <a:r>
              <a:rPr lang="en-US" sz="4200" b="0" i="0" u="none" strike="noStrike" cap="none" dirty="0" smtClean="0">
                <a:solidFill>
                  <a:schemeClr val="lt2"/>
                </a:solidFill>
                <a:latin typeface="Questrial"/>
                <a:ea typeface="Questrial"/>
                <a:cs typeface="Questrial"/>
                <a:sym typeface="Questrial"/>
              </a:rPr>
              <a:t>Step 2- Follow the Flow in Earth Explorer</a:t>
            </a:r>
            <a:endParaRPr lang="en-US" sz="4200" b="0" i="0" u="none" strike="noStrike" cap="none" dirty="0">
              <a:solidFill>
                <a:schemeClr val="lt2"/>
              </a:solidFill>
              <a:latin typeface="Questrial"/>
              <a:ea typeface="Questrial"/>
              <a:cs typeface="Questrial"/>
              <a:sym typeface="Questrial"/>
            </a:endParaRPr>
          </a:p>
        </p:txBody>
      </p:sp>
      <p:sp>
        <p:nvSpPr>
          <p:cNvPr id="15" name="Text Box 2"/>
          <p:cNvSpPr txBox="1">
            <a:spLocks noChangeArrowheads="1"/>
          </p:cNvSpPr>
          <p:nvPr/>
        </p:nvSpPr>
        <p:spPr bwMode="auto">
          <a:xfrm>
            <a:off x="162426" y="5784643"/>
            <a:ext cx="3489861" cy="100080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800" dirty="0" smtClean="0">
                <a:solidFill>
                  <a:schemeClr val="bg1"/>
                </a:solidFill>
                <a:latin typeface="+mn-lt"/>
                <a:ea typeface="Batang" panose="02030600000101010101" pitchFamily="18" charset="-127"/>
                <a:cs typeface="Times New Roman" panose="02020603050405020304" pitchFamily="18" charset="0"/>
              </a:rPr>
              <a:t>Click “Use Map”. Remove all the automatic points. Put down a point in/near your study area</a:t>
            </a:r>
            <a:endParaRPr lang="en-US" sz="1800" dirty="0">
              <a:solidFill>
                <a:schemeClr val="bg1"/>
              </a:solidFill>
              <a:effectLst/>
              <a:latin typeface="+mn-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91411"/>
            <a:ext cx="2833928" cy="4765332"/>
          </a:xfrm>
          <a:prstGeom prst="rect">
            <a:avLst/>
          </a:prstGeom>
        </p:spPr>
      </p:pic>
      <p:sp>
        <p:nvSpPr>
          <p:cNvPr id="4" name="Right Arrow 3"/>
          <p:cNvSpPr/>
          <p:nvPr/>
        </p:nvSpPr>
        <p:spPr>
          <a:xfrm>
            <a:off x="342439" y="4342589"/>
            <a:ext cx="51261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8896" y="4338154"/>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102941" y="1427400"/>
            <a:ext cx="613064"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418" y="833256"/>
            <a:ext cx="4237989" cy="2440821"/>
          </a:xfrm>
          <a:prstGeom prst="rect">
            <a:avLst/>
          </a:prstGeom>
        </p:spPr>
      </p:pic>
      <p:sp>
        <p:nvSpPr>
          <p:cNvPr id="22" name="Right Arrow 21"/>
          <p:cNvSpPr/>
          <p:nvPr/>
        </p:nvSpPr>
        <p:spPr>
          <a:xfrm rot="5400000">
            <a:off x="5716383" y="3328634"/>
            <a:ext cx="413913"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500" y="4144173"/>
            <a:ext cx="3596409" cy="2667000"/>
          </a:xfrm>
          <a:prstGeom prst="rect">
            <a:avLst/>
          </a:prstGeom>
        </p:spPr>
      </p:pic>
      <p:sp>
        <p:nvSpPr>
          <p:cNvPr id="24" name="Right Arrow 23"/>
          <p:cNvSpPr/>
          <p:nvPr/>
        </p:nvSpPr>
        <p:spPr>
          <a:xfrm rot="19953099">
            <a:off x="7566842" y="5348568"/>
            <a:ext cx="62821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9620" y="1909769"/>
            <a:ext cx="3956121" cy="3069950"/>
          </a:xfrm>
          <a:prstGeom prst="rect">
            <a:avLst/>
          </a:prstGeom>
        </p:spPr>
      </p:pic>
      <p:sp>
        <p:nvSpPr>
          <p:cNvPr id="9" name="Oval 8"/>
          <p:cNvSpPr/>
          <p:nvPr/>
        </p:nvSpPr>
        <p:spPr>
          <a:xfrm>
            <a:off x="9177017" y="3885389"/>
            <a:ext cx="887443"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178996" y="2438400"/>
            <a:ext cx="887443"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2"/>
          <p:cNvSpPr txBox="1">
            <a:spLocks noChangeArrowheads="1"/>
          </p:cNvSpPr>
          <p:nvPr/>
        </p:nvSpPr>
        <p:spPr bwMode="auto">
          <a:xfrm>
            <a:off x="8375792" y="5156343"/>
            <a:ext cx="3489861" cy="100080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800" dirty="0" smtClean="0">
                <a:solidFill>
                  <a:schemeClr val="bg1"/>
                </a:solidFill>
                <a:latin typeface="+mn-lt"/>
                <a:ea typeface="Batang" panose="02030600000101010101" pitchFamily="18" charset="-127"/>
                <a:cs typeface="Times New Roman" panose="02020603050405020304" pitchFamily="18" charset="0"/>
              </a:rPr>
              <a:t>Compare which Path/Row combo provides best coverage of study area.</a:t>
            </a:r>
            <a:endParaRPr lang="en-US" sz="1800" dirty="0">
              <a:solidFill>
                <a:schemeClr val="bg1"/>
              </a:solidFill>
              <a:effectLst/>
              <a:latin typeface="+mn-lt"/>
              <a:ea typeface="Calibri" panose="020F0502020204030204" pitchFamily="34" charset="0"/>
              <a:cs typeface="Times New Roman" panose="02020603050405020304" pitchFamily="18" charset="0"/>
            </a:endParaRPr>
          </a:p>
        </p:txBody>
      </p:sp>
      <p:sp>
        <p:nvSpPr>
          <p:cNvPr id="29" name="Text Box 2"/>
          <p:cNvSpPr txBox="1">
            <a:spLocks noChangeArrowheads="1"/>
          </p:cNvSpPr>
          <p:nvPr/>
        </p:nvSpPr>
        <p:spPr bwMode="auto">
          <a:xfrm>
            <a:off x="3287741" y="3687990"/>
            <a:ext cx="4919718" cy="456183"/>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800" dirty="0" smtClean="0">
                <a:solidFill>
                  <a:schemeClr val="bg1"/>
                </a:solidFill>
                <a:latin typeface="+mn-lt"/>
                <a:ea typeface="Batang" panose="02030600000101010101" pitchFamily="18" charset="-127"/>
                <a:cs typeface="Times New Roman" panose="02020603050405020304" pitchFamily="18" charset="0"/>
              </a:rPr>
              <a:t>Hit ”Results” after all search criteria is </a:t>
            </a:r>
            <a:r>
              <a:rPr lang="en-US" sz="1800" dirty="0" smtClean="0">
                <a:solidFill>
                  <a:schemeClr val="bg1"/>
                </a:solidFill>
                <a:latin typeface="+mn-lt"/>
                <a:ea typeface="Batang" panose="02030600000101010101" pitchFamily="18" charset="-127"/>
                <a:cs typeface="Times New Roman" panose="02020603050405020304" pitchFamily="18" charset="0"/>
              </a:rPr>
              <a:t>input</a:t>
            </a:r>
            <a:endParaRPr lang="en-US" sz="18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91650" y="199547"/>
            <a:ext cx="9404700" cy="8088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smtClean="0">
                <a:solidFill>
                  <a:schemeClr val="lt2"/>
                </a:solidFill>
                <a:latin typeface="Questrial"/>
                <a:ea typeface="Questrial"/>
                <a:cs typeface="Questrial"/>
                <a:sym typeface="Questrial"/>
              </a:rPr>
              <a:t>Step 3 – Get that List!</a:t>
            </a:r>
            <a:endParaRPr lang="en-US" sz="4200" b="0" i="0" u="none" strike="noStrike" cap="none" dirty="0">
              <a:solidFill>
                <a:schemeClr val="lt2"/>
              </a:solidFill>
              <a:latin typeface="Questrial"/>
              <a:ea typeface="Questrial"/>
              <a:cs typeface="Questrial"/>
              <a:sym typeface="Quest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49" y="998450"/>
            <a:ext cx="11799421" cy="4259349"/>
          </a:xfrm>
          <a:prstGeom prst="rect">
            <a:avLst/>
          </a:prstGeom>
        </p:spPr>
      </p:pic>
      <p:sp>
        <p:nvSpPr>
          <p:cNvPr id="3" name="Oval 2"/>
          <p:cNvSpPr/>
          <p:nvPr/>
        </p:nvSpPr>
        <p:spPr>
          <a:xfrm>
            <a:off x="2133600" y="2133600"/>
            <a:ext cx="2286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8763000" y="4191000"/>
            <a:ext cx="3810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72300" y="5687370"/>
            <a:ext cx="4343400" cy="369332"/>
          </a:xfrm>
          <a:prstGeom prst="rect">
            <a:avLst/>
          </a:prstGeom>
          <a:noFill/>
        </p:spPr>
        <p:txBody>
          <a:bodyPr wrap="square" rtlCol="0">
            <a:spAutoFit/>
          </a:bodyPr>
          <a:lstStyle/>
          <a:p>
            <a:r>
              <a:rPr lang="en-US" sz="1800" dirty="0" smtClean="0">
                <a:solidFill>
                  <a:schemeClr val="bg1"/>
                </a:solidFill>
              </a:rPr>
              <a:t>Choose Comma Delimited for Format</a:t>
            </a:r>
            <a:endParaRPr lang="en-US" sz="1800" dirty="0">
              <a:solidFill>
                <a:schemeClr val="bg1"/>
              </a:solidFill>
            </a:endParaRPr>
          </a:p>
        </p:txBody>
      </p:sp>
      <p:sp>
        <p:nvSpPr>
          <p:cNvPr id="6" name="TextBox 5"/>
          <p:cNvSpPr txBox="1"/>
          <p:nvPr/>
        </p:nvSpPr>
        <p:spPr>
          <a:xfrm>
            <a:off x="381000" y="5410200"/>
            <a:ext cx="3200400" cy="1200329"/>
          </a:xfrm>
          <a:prstGeom prst="rect">
            <a:avLst/>
          </a:prstGeom>
          <a:noFill/>
        </p:spPr>
        <p:txBody>
          <a:bodyPr wrap="square" rtlCol="0">
            <a:spAutoFit/>
          </a:bodyPr>
          <a:lstStyle/>
          <a:p>
            <a:r>
              <a:rPr lang="en-US" sz="2400" dirty="0" smtClean="0">
                <a:solidFill>
                  <a:schemeClr val="bg1"/>
                </a:solidFill>
              </a:rPr>
              <a:t>Save this .csv so that you can upload it to </a:t>
            </a:r>
            <a:r>
              <a:rPr lang="en-US" sz="2400" dirty="0" smtClean="0">
                <a:solidFill>
                  <a:schemeClr val="bg1"/>
                </a:solidFill>
              </a:rPr>
              <a:t>ESPA!</a:t>
            </a:r>
            <a:endParaRPr lang="en-US" sz="24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ext Placeholder 1"/>
          <p:cNvSpPr>
            <a:spLocks noGrp="1"/>
          </p:cNvSpPr>
          <p:nvPr>
            <p:ph type="body" idx="1"/>
          </p:nvPr>
        </p:nvSpPr>
        <p:spPr>
          <a:xfrm>
            <a:off x="152400" y="1631575"/>
            <a:ext cx="6400800" cy="842683"/>
          </a:xfrm>
        </p:spPr>
        <p:txBody>
          <a:bodyPr/>
          <a:lstStyle/>
          <a:p>
            <a:pPr marL="101600" indent="0">
              <a:buNone/>
            </a:pPr>
            <a:r>
              <a:rPr lang="en-US" dirty="0" smtClean="0"/>
              <a:t>Open Excel. Make sure to choose “All Files” to open the .txt document</a:t>
            </a:r>
            <a:r>
              <a:rPr lang="en-US" dirty="0"/>
              <a:t>. Remove unnecessary fields and headers. </a:t>
            </a:r>
            <a:r>
              <a:rPr lang="en-US" dirty="0" smtClean="0"/>
              <a:t>We only want all scenes under the “Landsat Scene Identifier Field Heading”. But not the Heading!</a:t>
            </a:r>
            <a:endParaRPr lang="en-US" dirty="0"/>
          </a:p>
        </p:txBody>
      </p:sp>
      <p:sp>
        <p:nvSpPr>
          <p:cNvPr id="3" name="Title 2"/>
          <p:cNvSpPr>
            <a:spLocks noGrp="1"/>
          </p:cNvSpPr>
          <p:nvPr>
            <p:ph type="title"/>
          </p:nvPr>
        </p:nvSpPr>
        <p:spPr>
          <a:xfrm>
            <a:off x="646110" y="452718"/>
            <a:ext cx="9404723" cy="966762"/>
          </a:xfrm>
        </p:spPr>
        <p:txBody>
          <a:bodyPr/>
          <a:lstStyle/>
          <a:p>
            <a:r>
              <a:rPr lang="en-US" dirty="0" smtClean="0"/>
              <a:t>Step 4 </a:t>
            </a:r>
            <a:r>
              <a:rPr lang="en-US" dirty="0" smtClean="0"/>
              <a:t>– Clean </a:t>
            </a:r>
            <a:r>
              <a:rPr lang="en-US" smtClean="0"/>
              <a:t>Up that List!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9" y="3002134"/>
            <a:ext cx="6172200" cy="3657600"/>
          </a:xfrm>
          <a:prstGeom prst="rect">
            <a:avLst/>
          </a:prstGeom>
        </p:spPr>
      </p:pic>
      <p:sp>
        <p:nvSpPr>
          <p:cNvPr id="5" name="Right Arrow 4"/>
          <p:cNvSpPr/>
          <p:nvPr/>
        </p:nvSpPr>
        <p:spPr>
          <a:xfrm rot="19076137">
            <a:off x="6507363" y="2207558"/>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792" y="339477"/>
            <a:ext cx="4458322" cy="14765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646" y="1841382"/>
            <a:ext cx="1505160" cy="790685"/>
          </a:xfrm>
          <a:prstGeom prst="rect">
            <a:avLst/>
          </a:prstGeom>
        </p:spPr>
      </p:pic>
      <p:sp>
        <p:nvSpPr>
          <p:cNvPr id="8" name="Right Arrow 7"/>
          <p:cNvSpPr/>
          <p:nvPr/>
        </p:nvSpPr>
        <p:spPr>
          <a:xfrm rot="5400000">
            <a:off x="9455816" y="2591817"/>
            <a:ext cx="368819" cy="683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6831" y="3187573"/>
            <a:ext cx="5553850" cy="3493932"/>
          </a:xfrm>
          <a:prstGeom prst="rect">
            <a:avLst/>
          </a:prstGeom>
        </p:spPr>
      </p:pic>
      <p:sp>
        <p:nvSpPr>
          <p:cNvPr id="10" name="Oval 9"/>
          <p:cNvSpPr/>
          <p:nvPr/>
        </p:nvSpPr>
        <p:spPr>
          <a:xfrm>
            <a:off x="6316863" y="4070426"/>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49895" y="5129151"/>
            <a:ext cx="1936483" cy="1258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125199" y="6224305"/>
            <a:ext cx="855481"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0134600" cy="1400530"/>
          </a:xfrm>
        </p:spPr>
        <p:txBody>
          <a:bodyPr/>
          <a:lstStyle/>
          <a:p>
            <a:r>
              <a:rPr lang="en-US" dirty="0" smtClean="0"/>
              <a:t>Your CSV File should look like this (you may have more scenes)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29130"/>
            <a:ext cx="9677400" cy="5044657"/>
          </a:xfrm>
          <a:prstGeom prst="rect">
            <a:avLst/>
          </a:prstGeom>
        </p:spPr>
      </p:pic>
    </p:spTree>
    <p:extLst>
      <p:ext uri="{BB962C8B-B14F-4D97-AF65-F5344CB8AC3E}">
        <p14:creationId xmlns:p14="http://schemas.microsoft.com/office/powerpoint/2010/main" val="433361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Step 5 – ESPA Ordering Interface</a:t>
            </a:r>
            <a:endParaRPr lang="en-US" dirty="0">
              <a:solidFill>
                <a:schemeClr val="bg1"/>
              </a:solidFill>
            </a:endParaRPr>
          </a:p>
        </p:txBody>
      </p:sp>
      <p:sp>
        <p:nvSpPr>
          <p:cNvPr id="4" name="Text Box 2"/>
          <p:cNvSpPr txBox="1">
            <a:spLocks noGrp="1" noChangeArrowheads="1"/>
          </p:cNvSpPr>
          <p:nvPr>
            <p:ph type="body" idx="1"/>
          </p:nvPr>
        </p:nvSpPr>
        <p:spPr bwMode="auto">
          <a:xfrm>
            <a:off x="304800" y="1371600"/>
            <a:ext cx="3810000" cy="487679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800" dirty="0" smtClean="0">
                <a:latin typeface="+mn-lt"/>
                <a:ea typeface="Batang" panose="02030600000101010101" pitchFamily="18" charset="-127"/>
                <a:cs typeface="Times New Roman" panose="02020603050405020304" pitchFamily="18" charset="0"/>
              </a:rPr>
              <a:t>Use Firefox t</a:t>
            </a:r>
            <a:r>
              <a:rPr lang="en-US" sz="1800" dirty="0" smtClean="0">
                <a:effectLst/>
                <a:latin typeface="+mn-lt"/>
                <a:ea typeface="Batang" panose="02030600000101010101" pitchFamily="18" charset="-127"/>
                <a:cs typeface="Times New Roman" panose="02020603050405020304" pitchFamily="18" charset="0"/>
              </a:rPr>
              <a:t>o go to </a:t>
            </a:r>
            <a:r>
              <a:rPr lang="en-US" sz="1800" u="sng" dirty="0">
                <a:solidFill>
                  <a:srgbClr val="0563C1"/>
                </a:solidFill>
                <a:effectLst/>
                <a:latin typeface="+mn-lt"/>
                <a:ea typeface="Batang" panose="02030600000101010101" pitchFamily="18" charset="-127"/>
                <a:cs typeface="Times New Roman" panose="02020603050405020304" pitchFamily="18" charset="0"/>
                <a:hlinkClick r:id="rId2"/>
              </a:rPr>
              <a:t>https://espa.cr.usgs.gov/</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n-lt"/>
                <a:ea typeface="Batang" panose="02030600000101010101" pitchFamily="18" charset="-127"/>
                <a:cs typeface="Times New Roman" panose="02020603050405020304" pitchFamily="18" charset="0"/>
              </a:rPr>
              <a:t>Login with your USGS </a:t>
            </a:r>
            <a:r>
              <a:rPr lang="en-US" sz="1800" dirty="0" err="1">
                <a:effectLst/>
                <a:latin typeface="+mn-lt"/>
                <a:ea typeface="Batang" panose="02030600000101010101" pitchFamily="18" charset="-127"/>
                <a:cs typeface="Times New Roman" panose="02020603050405020304" pitchFamily="18" charset="0"/>
              </a:rPr>
              <a:t>EarthExplorer</a:t>
            </a:r>
            <a:r>
              <a:rPr lang="en-US" sz="1800" dirty="0">
                <a:effectLst/>
                <a:latin typeface="+mn-lt"/>
                <a:ea typeface="Batang" panose="02030600000101010101" pitchFamily="18" charset="-127"/>
                <a:cs typeface="Times New Roman" panose="02020603050405020304" pitchFamily="18" charset="0"/>
              </a:rPr>
              <a:t> account or register</a:t>
            </a:r>
            <a:endParaRPr lang="en-US" sz="1800" dirty="0">
              <a:effectLst/>
              <a:latin typeface="+mn-lt"/>
              <a:ea typeface="Calibri" panose="020F0502020204030204" pitchFamily="34" charset="0"/>
              <a:cs typeface="Times New Roman" panose="02020603050405020304"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267200" y="1371600"/>
            <a:ext cx="7808910" cy="5029200"/>
          </a:xfrm>
          <a:prstGeom prst="rect">
            <a:avLst/>
          </a:prstGeom>
        </p:spPr>
      </p:pic>
      <p:sp>
        <p:nvSpPr>
          <p:cNvPr id="6" name="Rectangle 5"/>
          <p:cNvSpPr/>
          <p:nvPr/>
        </p:nvSpPr>
        <p:spPr>
          <a:xfrm>
            <a:off x="626318" y="2772130"/>
            <a:ext cx="3429000" cy="1870512"/>
          </a:xfrm>
          <a:prstGeom prst="rect">
            <a:avLst/>
          </a:prstGeom>
        </p:spPr>
        <p:txBody>
          <a:bodyPr wrap="square">
            <a:spAutoFit/>
          </a:bodyPr>
          <a:lstStyle/>
          <a:p>
            <a:pPr>
              <a:lnSpc>
                <a:spcPct val="107000"/>
              </a:lnSpc>
              <a:spcAft>
                <a:spcPts val="800"/>
              </a:spcAft>
            </a:pPr>
            <a:r>
              <a:rPr lang="en-US" sz="18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SIDE NOTE: If </a:t>
            </a:r>
            <a:r>
              <a:rPr lang="en-US" sz="18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a window </a:t>
            </a:r>
            <a:r>
              <a:rPr lang="en-US" sz="18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pops up when you navigate to the EROS webpage or login, just click “Advanced” and click “Add Exception”. </a:t>
            </a:r>
            <a:endPar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809625" y="4653474"/>
            <a:ext cx="2800350" cy="1816100"/>
          </a:xfrm>
          <a:prstGeom prst="rect">
            <a:avLst/>
          </a:prstGeom>
        </p:spPr>
      </p:pic>
    </p:spTree>
    <p:extLst>
      <p:ext uri="{BB962C8B-B14F-4D97-AF65-F5344CB8AC3E}">
        <p14:creationId xmlns:p14="http://schemas.microsoft.com/office/powerpoint/2010/main" val="361143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915</Words>
  <Application>Microsoft Office PowerPoint</Application>
  <PresentationFormat>Widescreen</PresentationFormat>
  <Paragraphs>75</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Batang</vt:lpstr>
      <vt:lpstr>Times New Roman</vt:lpstr>
      <vt:lpstr>Questrial</vt:lpstr>
      <vt:lpstr>Calibri</vt:lpstr>
      <vt:lpstr>Noto Sans Symbols</vt:lpstr>
      <vt:lpstr>Arial Black</vt:lpstr>
      <vt:lpstr>Arial Unicode MS</vt:lpstr>
      <vt:lpstr>Ion</vt:lpstr>
      <vt:lpstr>Using the USGS’s ESPA Ordering Interface</vt:lpstr>
      <vt:lpstr>Why ESPA? </vt:lpstr>
      <vt:lpstr>You will need to use…</vt:lpstr>
      <vt:lpstr>Let’s begin! Step 1.</vt:lpstr>
      <vt:lpstr>Step 2- Follow the Flow in Earth Explorer</vt:lpstr>
      <vt:lpstr>Step 3 – Get that List!</vt:lpstr>
      <vt:lpstr>Step 4 – Clean Up that List!</vt:lpstr>
      <vt:lpstr>Your CSV File should look like this (you may have more scenes)</vt:lpstr>
      <vt:lpstr>Step 5 – ESPA Ordering Interface</vt:lpstr>
      <vt:lpstr>PowerPoint Presentation</vt:lpstr>
      <vt:lpstr>Step 6 – Congrats You Made it!</vt:lpstr>
      <vt:lpstr>Step 7 – The Waiting Game……….</vt:lpstr>
      <vt:lpstr>Step 8 – Set Up Download Them All!</vt:lpstr>
      <vt:lpstr>Download Them All!</vt:lpstr>
      <vt:lpstr>PRESTO!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Literature Review</dc:title>
  <dc:creator>Emma Baghel</dc:creator>
  <cp:lastModifiedBy>Avery, Ryan B. (LARC-E3)[SSAI DEVELOP]</cp:lastModifiedBy>
  <cp:revision>31</cp:revision>
  <dcterms:modified xsi:type="dcterms:W3CDTF">2016-09-20T21:16:25Z</dcterms:modified>
</cp:coreProperties>
</file>