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27432000" cy="3657600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wtoff, Kiersten (GSFC-6104)[DEVELOP]" initials="NK(" lastIdx="10" clrIdx="0">
    <p:extLst>
      <p:ext uri="{19B8F6BF-5375-455C-9EA6-DF929625EA0E}">
        <p15:presenceInfo xmlns:p15="http://schemas.microsoft.com/office/powerpoint/2012/main" userId="S-1-5-21-330711430-3775241029-4075259233-6331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8" d="100"/>
          <a:sy n="48" d="100"/>
        </p:scale>
        <p:origin x="-120" y="-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7-01T15:00:15.556" idx="1">
    <p:pos x="6061" y="601"/>
    <p:text>The header, subtitle, and section titles should all be Century Gothic font.</p:text>
    <p:extLst>
      <p:ext uri="{C676402C-5697-4E1C-873F-D02D1690AC5C}">
        <p15:threadingInfo xmlns:p15="http://schemas.microsoft.com/office/powerpoint/2012/main" timeZoneBias="240"/>
      </p:ext>
    </p:extLst>
  </p:cm>
  <p:cm authorId="1" dt="2015-07-01T15:04:13.769" idx="2">
    <p:pos x="7012" y="2041"/>
    <p:text>All names go on the first line (32 size font, running into multiple lines if neccessary). The affiliation goes on the following line in size 24 font.</p:text>
    <p:extLst>
      <p:ext uri="{C676402C-5697-4E1C-873F-D02D1690AC5C}">
        <p15:threadingInfo xmlns:p15="http://schemas.microsoft.com/office/powerpoint/2012/main" timeZoneBias="240"/>
      </p:ext>
    </p:extLst>
  </p:cm>
  <p:cm authorId="1" dt="2015-07-01T15:05:13.179" idx="3">
    <p:pos x="12810" y="4658"/>
    <p:text>Get rid of periods since these are not complete sentences (which is fine, you can either opt for sentences or for incomplete statements)</p:text>
    <p:extLst>
      <p:ext uri="{C676402C-5697-4E1C-873F-D02D1690AC5C}">
        <p15:threadingInfo xmlns:p15="http://schemas.microsoft.com/office/powerpoint/2012/main" timeZoneBias="240"/>
      </p:ext>
    </p:extLst>
  </p:cm>
  <p:cm authorId="1" dt="2015-07-01T15:05:53.459" idx="4">
    <p:pos x="15497" y="6258"/>
    <p:text>This would like nice with a thin border around it</p:text>
    <p:extLst>
      <p:ext uri="{C676402C-5697-4E1C-873F-D02D1690AC5C}">
        <p15:threadingInfo xmlns:p15="http://schemas.microsoft.com/office/powerpoint/2012/main" timeZoneBias="240"/>
      </p:ext>
    </p:extLst>
  </p:cm>
  <p:cm authorId="1" dt="2015-07-01T15:08:18.765" idx="5">
    <p:pos x="6346" y="12857"/>
    <p:text>Really great flow chart! I like how you used the satellites in the blocks. However, where does SMOS come into play? it's theonly satellite you have on the right-hand side but not on the left.</p:text>
    <p:extLst>
      <p:ext uri="{C676402C-5697-4E1C-873F-D02D1690AC5C}">
        <p15:threadingInfo xmlns:p15="http://schemas.microsoft.com/office/powerpoint/2012/main" timeZoneBias="240"/>
      </p:ext>
    </p:extLst>
  </p:cm>
  <p:cm authorId="1" dt="2015-07-01T15:09:04.074" idx="6">
    <p:pos x="5760" y="18899"/>
    <p:text>Thin borders on these pictures would look nice.</p:text>
    <p:extLst>
      <p:ext uri="{C676402C-5697-4E1C-873F-D02D1690AC5C}">
        <p15:threadingInfo xmlns:p15="http://schemas.microsoft.com/office/powerpoint/2012/main" timeZoneBias="240"/>
      </p:ext>
    </p:extLst>
  </p:cm>
  <p:cm authorId="1" dt="2015-07-01T15:09:31.146" idx="7">
    <p:pos x="2755" y="21074"/>
    <p:text>All text on poster has to be at least 16pt font.</p:text>
    <p:extLst>
      <p:ext uri="{C676402C-5697-4E1C-873F-D02D1690AC5C}">
        <p15:threadingInfo xmlns:p15="http://schemas.microsoft.com/office/powerpoint/2012/main" timeZoneBias="240"/>
      </p:ext>
    </p:extLst>
  </p:cm>
  <p:cm authorId="1" dt="2015-07-01T15:10:05.681" idx="9">
    <p:pos x="563" y="22289"/>
    <p:text>"NASA Goddard Space Flight Center" goes in this text box</p:text>
    <p:extLst>
      <p:ext uri="{C676402C-5697-4E1C-873F-D02D1690AC5C}">
        <p15:threadingInfo xmlns:p15="http://schemas.microsoft.com/office/powerpoint/2012/main" timeZoneBias="240"/>
      </p:ext>
    </p:extLst>
  </p:cm>
  <p:cm authorId="1" dt="2015-07-01T15:10:55.773" idx="10">
    <p:pos x="13924" y="19171"/>
    <p:text>List these in order of importance -- Colin should be enar the top since he is your main advisor (unless John helped more, etc.)</p:text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75960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90447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85800" y="35350703"/>
            <a:ext cx="26060400" cy="594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2"/>
          </p:nvPr>
        </p:nvSpPr>
        <p:spPr>
          <a:xfrm>
            <a:off x="4014216" y="2176272"/>
            <a:ext cx="19412711" cy="12161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3"/>
          </p:nvPr>
        </p:nvSpPr>
        <p:spPr>
          <a:xfrm>
            <a:off x="4572000" y="914400"/>
            <a:ext cx="18288000" cy="11521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hape 5"/>
          <p:cNvCxnSpPr/>
          <p:nvPr/>
        </p:nvCxnSpPr>
        <p:spPr>
          <a:xfrm>
            <a:off x="685800" y="34978415"/>
            <a:ext cx="26060400" cy="0"/>
          </a:xfrm>
          <a:prstGeom prst="straightConnector1">
            <a:avLst/>
          </a:prstGeom>
          <a:noFill/>
          <a:ln w="1016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Shape 6"/>
          <p:cNvCxnSpPr/>
          <p:nvPr/>
        </p:nvCxnSpPr>
        <p:spPr>
          <a:xfrm>
            <a:off x="685800" y="3918857"/>
            <a:ext cx="26060400" cy="0"/>
          </a:xfrm>
          <a:prstGeom prst="straightConnector1">
            <a:avLst/>
          </a:prstGeom>
          <a:noFill/>
          <a:ln w="1016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" name="Shape 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38370" y="948900"/>
            <a:ext cx="2329894" cy="1937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4495" y="661797"/>
            <a:ext cx="2158130" cy="259244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9"/>
          <p:cNvSpPr/>
          <p:nvPr/>
        </p:nvSpPr>
        <p:spPr>
          <a:xfrm>
            <a:off x="21089073" y="35379525"/>
            <a:ext cx="5657127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400" b="0" i="1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This material is based upon work supported by NASA through contract NNL11AA00B and cooperative agreement NNX14AB60A.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jp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Relationship Id="rId1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Shape 42"/>
          <p:cNvPicPr preferRelativeResize="0"/>
          <p:nvPr/>
        </p:nvPicPr>
        <p:blipFill rotWithShape="1">
          <a:blip r:embed="rId3">
            <a:alphaModFix/>
          </a:blip>
          <a:srcRect l="6035" t="7728" r="6476" b="13032"/>
          <a:stretch/>
        </p:blipFill>
        <p:spPr>
          <a:xfrm>
            <a:off x="18287995" y="9933948"/>
            <a:ext cx="6313714" cy="7402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15"/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207504" y="19688162"/>
            <a:ext cx="2460707" cy="1680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685800" y="35350703"/>
            <a:ext cx="26060400" cy="5943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600" b="1" i="0" u="none" strike="noStrike" cap="none" baseline="0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" name="Shape 17"/>
          <p:cNvSpPr txBox="1">
            <a:spLocks noGrp="1"/>
          </p:cNvSpPr>
          <p:nvPr>
            <p:ph type="body" idx="2"/>
          </p:nvPr>
        </p:nvSpPr>
        <p:spPr>
          <a:xfrm>
            <a:off x="4014216" y="2176272"/>
            <a:ext cx="19412711" cy="12161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Monitoring Risk and Extent of Drought for Enhanced Decision Making and Resource Allocation in the Kingdom of Thailand</a:t>
            </a:r>
          </a:p>
        </p:txBody>
      </p:sp>
      <p:sp>
        <p:nvSpPr>
          <p:cNvPr id="18" name="Shape 18"/>
          <p:cNvSpPr txBox="1">
            <a:spLocks noGrp="1"/>
          </p:cNvSpPr>
          <p:nvPr>
            <p:ph type="body" idx="3"/>
          </p:nvPr>
        </p:nvSpPr>
        <p:spPr>
          <a:xfrm>
            <a:off x="4572000" y="914400"/>
            <a:ext cx="18288000" cy="11521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8400" b="1" i="0" u="none" strike="noStrike" cap="none" baseline="0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Thailand Disasters</a:t>
            </a:r>
          </a:p>
        </p:txBody>
      </p:sp>
      <p:sp>
        <p:nvSpPr>
          <p:cNvPr id="19" name="Shape 19"/>
          <p:cNvSpPr txBox="1"/>
          <p:nvPr/>
        </p:nvSpPr>
        <p:spPr>
          <a:xfrm>
            <a:off x="914400" y="30002843"/>
            <a:ext cx="8229600" cy="576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700" b="0" i="0" u="none" strike="noStrike" cap="none" baseline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" name="Shape 20"/>
          <p:cNvSpPr txBox="1"/>
          <p:nvPr/>
        </p:nvSpPr>
        <p:spPr>
          <a:xfrm>
            <a:off x="10363200" y="30402901"/>
            <a:ext cx="6830100" cy="436429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700" b="0" i="0" u="none" strike="noStrike" cap="none" baseline="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Royal Thai Embassy</a:t>
            </a: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Asian Disaster Preparedness Center (ADPC)</a:t>
            </a: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SERVIR Mekong</a:t>
            </a: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Font typeface="Arial"/>
              <a:buNone/>
            </a:pPr>
            <a:endParaRPr sz="2700" b="0" i="0" u="none" strike="noStrike" cap="none" baseline="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" name="Shape 21"/>
          <p:cNvSpPr txBox="1"/>
          <p:nvPr/>
        </p:nvSpPr>
        <p:spPr>
          <a:xfrm>
            <a:off x="18288000" y="30392326"/>
            <a:ext cx="8610599" cy="44361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Dr. John </a:t>
            </a:r>
            <a:r>
              <a:rPr lang="en-US" sz="2700" b="0" i="0" u="none" strike="noStrike" cap="none" baseline="0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Bolten</a:t>
            </a:r>
            <a:r>
              <a:rPr lang="en-US" sz="27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(DEVELOP National Science Advisor)</a:t>
            </a: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Dr. Kenton Ross (DEVELOP National Science Advisor)</a:t>
            </a: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Dr. Dalia </a:t>
            </a:r>
            <a:r>
              <a:rPr lang="en-US" sz="2700" b="0" i="0" u="none" strike="noStrike" cap="none" baseline="0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Kirschbaum</a:t>
            </a:r>
            <a:r>
              <a:rPr lang="en-US" sz="27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(DEVELOP National Science Advisor)</a:t>
            </a: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Colin Doyle (NASA GSFC - USRA)</a:t>
            </a: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Dr. Peter Cutter (ADPC)</a:t>
            </a: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Lance Watkins (DEVELOP)</a:t>
            </a: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Summer 2013 Great Plains Agriculture Team (DEVELOP)</a:t>
            </a:r>
          </a:p>
        </p:txBody>
      </p:sp>
      <p:sp>
        <p:nvSpPr>
          <p:cNvPr id="22" name="Shape 22"/>
          <p:cNvSpPr txBox="1"/>
          <p:nvPr/>
        </p:nvSpPr>
        <p:spPr>
          <a:xfrm>
            <a:off x="914400" y="22548962"/>
            <a:ext cx="11760760" cy="69608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457200">
              <a:lnSpc>
                <a:spcPct val="90000"/>
              </a:lnSpc>
              <a:buClr>
                <a:schemeClr val="accent1"/>
              </a:buClr>
              <a:buSzPct val="100000"/>
              <a:buFont typeface="Webdings" panose="05030102010509060703" pitchFamily="18" charset="2"/>
              <a:buChar char=""/>
            </a:pPr>
            <a:r>
              <a:rPr lang="en-US" sz="24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Show and discuss February </a:t>
            </a:r>
            <a:r>
              <a:rPr lang="en-US" sz="24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2015 </a:t>
            </a:r>
            <a:r>
              <a:rPr lang="en-US" sz="24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raster images </a:t>
            </a:r>
            <a:r>
              <a:rPr lang="en-US" sz="24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of SPI, SDI, SDCI, and Soil Moisture over the Kingdom of </a:t>
            </a:r>
            <a:r>
              <a:rPr lang="en-US" sz="24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Thailand.</a:t>
            </a:r>
            <a:endParaRPr lang="en-US" sz="240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45720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Webdings" panose="05030102010509060703" pitchFamily="18" charset="2"/>
              <a:buChar char=""/>
            </a:pPr>
            <a:r>
              <a:rPr lang="en-US" sz="24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Show plots of </a:t>
            </a:r>
            <a:r>
              <a:rPr lang="en-US" sz="24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SPI, SDI, SDCI, and Soil Moisture </a:t>
            </a:r>
            <a:r>
              <a:rPr lang="en-US" sz="24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at </a:t>
            </a:r>
            <a:r>
              <a:rPr lang="en-US" sz="24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 specific region over time in each index </a:t>
            </a:r>
            <a:r>
              <a:rPr lang="en-US" sz="24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and find drought anomalies to </a:t>
            </a:r>
            <a:r>
              <a:rPr lang="en-US" sz="24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determine the cause and effects of drought.</a:t>
            </a:r>
          </a:p>
        </p:txBody>
      </p:sp>
      <p:sp>
        <p:nvSpPr>
          <p:cNvPr id="23" name="Shape 23"/>
          <p:cNvSpPr txBox="1"/>
          <p:nvPr/>
        </p:nvSpPr>
        <p:spPr>
          <a:xfrm>
            <a:off x="18288000" y="22519094"/>
            <a:ext cx="8229600" cy="69712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Webdings" panose="05030102010509060703" pitchFamily="18" charset="2"/>
              <a:buChar char=""/>
            </a:pPr>
            <a:r>
              <a:rPr lang="en-US" sz="27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Use bullets.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Webdings" panose="05030102010509060703" pitchFamily="18" charset="2"/>
              <a:buChar char=""/>
            </a:pPr>
            <a:r>
              <a:rPr lang="en-US" sz="27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Use complete sentences with periods.</a:t>
            </a:r>
          </a:p>
        </p:txBody>
      </p:sp>
      <p:sp>
        <p:nvSpPr>
          <p:cNvPr id="24" name="Shape 24"/>
          <p:cNvSpPr txBox="1"/>
          <p:nvPr/>
        </p:nvSpPr>
        <p:spPr>
          <a:xfrm>
            <a:off x="18288000" y="17465645"/>
            <a:ext cx="2552699" cy="5691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700" b="0" i="0" u="none" strike="noStrike" cap="none" baseline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914400" y="6243410"/>
            <a:ext cx="16916400" cy="54156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Keep this blank for now.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Body text point size should be at least 24.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Caption text point size should be at least 16.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Feel free to rename, move, and resize sections as needed.</a:t>
            </a:r>
          </a:p>
        </p:txBody>
      </p:sp>
      <p:sp>
        <p:nvSpPr>
          <p:cNvPr id="26" name="Shape 26"/>
          <p:cNvSpPr txBox="1"/>
          <p:nvPr/>
        </p:nvSpPr>
        <p:spPr>
          <a:xfrm>
            <a:off x="18288000" y="6243410"/>
            <a:ext cx="8229600" cy="26653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Webdings" panose="05030102010509060703" pitchFamily="18" charset="2"/>
              <a:buChar char=""/>
            </a:pPr>
            <a:r>
              <a:rPr lang="en-US" sz="27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Use 3 different drought indices to monitor meteorological, hydrological and agricultural drought in Thailand to assist in drought management and mitigation.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Webdings" panose="05030102010509060703" pitchFamily="18" charset="2"/>
              <a:buChar char=""/>
            </a:pPr>
            <a:r>
              <a:rPr lang="en-US" sz="2700" b="0" i="0" u="none" strike="noStrike" cap="none" baseline="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Identify extreme drought anomalies based on a climatological baseline.</a:t>
            </a:r>
          </a:p>
        </p:txBody>
      </p:sp>
      <p:sp>
        <p:nvSpPr>
          <p:cNvPr id="27" name="Shape 27"/>
          <p:cNvSpPr txBox="1"/>
          <p:nvPr/>
        </p:nvSpPr>
        <p:spPr>
          <a:xfrm>
            <a:off x="914400" y="5510708"/>
            <a:ext cx="16916399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b="1" i="0" u="none" strike="noStrike" cap="none" baseline="0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Abstract</a:t>
            </a:r>
          </a:p>
        </p:txBody>
      </p:sp>
      <p:sp>
        <p:nvSpPr>
          <p:cNvPr id="28" name="Shape 28"/>
          <p:cNvSpPr txBox="1"/>
          <p:nvPr/>
        </p:nvSpPr>
        <p:spPr>
          <a:xfrm>
            <a:off x="18288000" y="5504987"/>
            <a:ext cx="8229600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b="1" i="0" u="none" strike="noStrike" cap="none" baseline="0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Objectives</a:t>
            </a:r>
          </a:p>
        </p:txBody>
      </p:sp>
      <p:sp>
        <p:nvSpPr>
          <p:cNvPr id="29" name="Shape 29"/>
          <p:cNvSpPr txBox="1"/>
          <p:nvPr/>
        </p:nvSpPr>
        <p:spPr>
          <a:xfrm>
            <a:off x="914400" y="12136639"/>
            <a:ext cx="16916400" cy="769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b="1" i="0" u="none" strike="noStrike" cap="none" baseline="0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Methodology </a:t>
            </a:r>
          </a:p>
        </p:txBody>
      </p:sp>
      <p:sp>
        <p:nvSpPr>
          <p:cNvPr id="30" name="Shape 30"/>
          <p:cNvSpPr txBox="1"/>
          <p:nvPr/>
        </p:nvSpPr>
        <p:spPr>
          <a:xfrm>
            <a:off x="18287998" y="9115224"/>
            <a:ext cx="8229600" cy="769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b="1" i="0" u="none" strike="noStrike" cap="none" baseline="0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Study Area</a:t>
            </a:r>
          </a:p>
        </p:txBody>
      </p:sp>
      <p:sp>
        <p:nvSpPr>
          <p:cNvPr id="31" name="Shape 31"/>
          <p:cNvSpPr txBox="1"/>
          <p:nvPr/>
        </p:nvSpPr>
        <p:spPr>
          <a:xfrm>
            <a:off x="18287998" y="17714027"/>
            <a:ext cx="8229600" cy="769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b="1" i="0" u="none" strike="noStrike" cap="none" baseline="0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Earth Observations</a:t>
            </a:r>
          </a:p>
        </p:txBody>
      </p:sp>
      <p:sp>
        <p:nvSpPr>
          <p:cNvPr id="32" name="Shape 32"/>
          <p:cNvSpPr txBox="1"/>
          <p:nvPr/>
        </p:nvSpPr>
        <p:spPr>
          <a:xfrm>
            <a:off x="914400" y="21791483"/>
            <a:ext cx="16916397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b="1" i="0" u="none" strike="noStrike" cap="none" baseline="0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Results</a:t>
            </a:r>
          </a:p>
        </p:txBody>
      </p:sp>
      <p:sp>
        <p:nvSpPr>
          <p:cNvPr id="33" name="Shape 33"/>
          <p:cNvSpPr txBox="1"/>
          <p:nvPr/>
        </p:nvSpPr>
        <p:spPr>
          <a:xfrm>
            <a:off x="18287998" y="21796590"/>
            <a:ext cx="8229600" cy="769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b="1" i="0" u="none" strike="noStrike" cap="none" baseline="0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Conclusions</a:t>
            </a:r>
          </a:p>
        </p:txBody>
      </p:sp>
      <p:sp>
        <p:nvSpPr>
          <p:cNvPr id="34" name="Shape 34"/>
          <p:cNvSpPr txBox="1"/>
          <p:nvPr/>
        </p:nvSpPr>
        <p:spPr>
          <a:xfrm>
            <a:off x="18288000" y="29680875"/>
            <a:ext cx="8229600" cy="769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b="1" i="0" u="none" strike="noStrike" cap="none" baseline="0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Acknowledgements</a:t>
            </a:r>
          </a:p>
        </p:txBody>
      </p:sp>
      <p:sp>
        <p:nvSpPr>
          <p:cNvPr id="35" name="Shape 35"/>
          <p:cNvSpPr txBox="1"/>
          <p:nvPr/>
        </p:nvSpPr>
        <p:spPr>
          <a:xfrm>
            <a:off x="10363200" y="29691450"/>
            <a:ext cx="6830100" cy="769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b="1" i="0" u="none" strike="noStrike" cap="none" baseline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Project Partners</a:t>
            </a:r>
          </a:p>
        </p:txBody>
      </p:sp>
      <p:sp>
        <p:nvSpPr>
          <p:cNvPr id="36" name="Shape 36"/>
          <p:cNvSpPr txBox="1"/>
          <p:nvPr/>
        </p:nvSpPr>
        <p:spPr>
          <a:xfrm>
            <a:off x="914400" y="29691450"/>
            <a:ext cx="8229600" cy="769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b="1" i="0" u="none" strike="noStrike" cap="none" baseline="0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Team Members</a:t>
            </a:r>
          </a:p>
        </p:txBody>
      </p:sp>
      <p:sp>
        <p:nvSpPr>
          <p:cNvPr id="37" name="Shape 37"/>
          <p:cNvSpPr txBox="1"/>
          <p:nvPr/>
        </p:nvSpPr>
        <p:spPr>
          <a:xfrm>
            <a:off x="914400" y="4148883"/>
            <a:ext cx="25603199" cy="9509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Sean McCartney (Project Lead – NASA DEVELOP), Nobphadon Suksangpanya (NASA DEVELOP), Chisaphat Supunyachotsakul (NASA DEVELOP), Srisunee Wuthiwongyothin (NASA DEVELOP),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Sahakait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Benyasut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(NASA DEVELOP),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Thanapat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200" b="0" i="0" u="none" strike="noStrike" cap="none" baseline="0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Vichienlux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(NASA DEVELOP) </a:t>
            </a:r>
          </a:p>
        </p:txBody>
      </p:sp>
      <p:pic>
        <p:nvPicPr>
          <p:cNvPr id="38" name="Shape 38"/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 t="11721" b="10397"/>
          <a:stretch/>
        </p:blipFill>
        <p:spPr>
          <a:xfrm>
            <a:off x="1009875" y="30427268"/>
            <a:ext cx="3338473" cy="365393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Shape 39"/>
          <p:cNvSpPr txBox="1"/>
          <p:nvPr/>
        </p:nvSpPr>
        <p:spPr>
          <a:xfrm>
            <a:off x="4771925" y="34076462"/>
            <a:ext cx="4219499" cy="738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Back L to R: Sean McCartney, Nobphadon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Suksangpanya</a:t>
            </a:r>
            <a:endParaRPr lang="en-US" sz="1400" b="0" i="0" u="none" strike="noStrike" cap="none" baseline="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Front L to R: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Chisaphat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Supunyachotsakul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Srisunee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Wuthiwongyothin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(Goddard node)   </a:t>
            </a:r>
          </a:p>
        </p:txBody>
      </p:sp>
      <p:sp>
        <p:nvSpPr>
          <p:cNvPr id="40" name="Shape 40"/>
          <p:cNvSpPr txBox="1"/>
          <p:nvPr/>
        </p:nvSpPr>
        <p:spPr>
          <a:xfrm>
            <a:off x="923332" y="34067756"/>
            <a:ext cx="4219474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 to R: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Thanapat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Vichienlux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Sahakait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400" b="0" i="0" u="none" strike="noStrike" cap="none" baseline="0" dirty="0" err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Benyasut</a:t>
            </a:r>
            <a:endParaRPr lang="en-US" sz="1400" b="0" i="0" u="none" strike="noStrike" cap="none" baseline="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(Wise node)</a:t>
            </a:r>
            <a:r>
              <a:rPr lang="en-US" sz="14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 </a:t>
            </a:r>
          </a:p>
        </p:txBody>
      </p:sp>
      <p:pic>
        <p:nvPicPr>
          <p:cNvPr id="41" name="Shape 41"/>
          <p:cNvPicPr preferRelativeResize="0">
            <a:picLocks noChangeAspect="1"/>
          </p:cNvPicPr>
          <p:nvPr/>
        </p:nvPicPr>
        <p:blipFill rotWithShape="1">
          <a:blip r:embed="rId6">
            <a:alphaModFix/>
          </a:blip>
          <a:srcRect t="1279" b="40285"/>
          <a:stretch/>
        </p:blipFill>
        <p:spPr>
          <a:xfrm>
            <a:off x="4924525" y="30427268"/>
            <a:ext cx="3800375" cy="3653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Shape 43"/>
          <p:cNvPicPr preferRelativeResize="0">
            <a:picLocks noChangeAspect="1"/>
          </p:cNvPicPr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391114" y="18363163"/>
            <a:ext cx="2243098" cy="1912522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Shape 44"/>
          <p:cNvSpPr txBox="1"/>
          <p:nvPr/>
        </p:nvSpPr>
        <p:spPr>
          <a:xfrm>
            <a:off x="19267906" y="18493024"/>
            <a:ext cx="1266599" cy="43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TRMM</a:t>
            </a:r>
          </a:p>
        </p:txBody>
      </p:sp>
      <p:sp>
        <p:nvSpPr>
          <p:cNvPr id="46" name="Shape 46"/>
          <p:cNvSpPr txBox="1"/>
          <p:nvPr/>
        </p:nvSpPr>
        <p:spPr>
          <a:xfrm>
            <a:off x="19137643" y="20340987"/>
            <a:ext cx="1266599" cy="43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GPM</a:t>
            </a:r>
          </a:p>
        </p:txBody>
      </p:sp>
      <p:pic>
        <p:nvPicPr>
          <p:cNvPr id="47" name="Shape 47"/>
          <p:cNvPicPr preferRelativeResize="0">
            <a:picLocks noChangeAspect="1"/>
          </p:cNvPicPr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961181" y="18079932"/>
            <a:ext cx="2144582" cy="1614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48"/>
          <p:cNvPicPr preferRelativeResize="0">
            <a:picLocks noChangeAspect="1"/>
          </p:cNvPicPr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0961308" y="18413667"/>
            <a:ext cx="2852145" cy="1494377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Shape 49"/>
          <p:cNvSpPr txBox="1"/>
          <p:nvPr/>
        </p:nvSpPr>
        <p:spPr>
          <a:xfrm>
            <a:off x="22114886" y="19426398"/>
            <a:ext cx="1266599" cy="43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AQUA</a:t>
            </a:r>
          </a:p>
        </p:txBody>
      </p:sp>
      <p:sp>
        <p:nvSpPr>
          <p:cNvPr id="50" name="Shape 50"/>
          <p:cNvSpPr txBox="1"/>
          <p:nvPr/>
        </p:nvSpPr>
        <p:spPr>
          <a:xfrm>
            <a:off x="25174696" y="19652631"/>
            <a:ext cx="1411200" cy="43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TERRA</a:t>
            </a:r>
          </a:p>
        </p:txBody>
      </p:sp>
      <p:sp>
        <p:nvSpPr>
          <p:cNvPr id="51" name="Shape 51"/>
          <p:cNvSpPr txBox="1"/>
          <p:nvPr/>
        </p:nvSpPr>
        <p:spPr>
          <a:xfrm>
            <a:off x="23985869" y="20435487"/>
            <a:ext cx="1411200" cy="43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SMOS</a:t>
            </a:r>
          </a:p>
        </p:txBody>
      </p:sp>
      <p:sp>
        <p:nvSpPr>
          <p:cNvPr id="52" name="Shape 52"/>
          <p:cNvSpPr txBox="1"/>
          <p:nvPr/>
        </p:nvSpPr>
        <p:spPr>
          <a:xfrm>
            <a:off x="14780250" y="13249350"/>
            <a:ext cx="3957300" cy="931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700" b="0" i="0" u="none" strike="noStrike" cap="none" baseline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5" name="Shape 55"/>
          <p:cNvSpPr txBox="1"/>
          <p:nvPr/>
        </p:nvSpPr>
        <p:spPr>
          <a:xfrm>
            <a:off x="8566245" y="13228339"/>
            <a:ext cx="3077687" cy="124240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Monthly Precipitation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Resampled to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0.1°-spatial resolution</a:t>
            </a:r>
          </a:p>
        </p:txBody>
      </p:sp>
      <p:sp>
        <p:nvSpPr>
          <p:cNvPr id="60" name="Shape 60"/>
          <p:cNvSpPr txBox="1"/>
          <p:nvPr/>
        </p:nvSpPr>
        <p:spPr>
          <a:xfrm>
            <a:off x="12839700" y="12484676"/>
            <a:ext cx="4550741" cy="27449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5" tIns="45720" rIns="1645920" bIns="45700" anchor="ctr" anchorCtr="0">
            <a:noAutofit/>
          </a:bodyPr>
          <a:lstStyle/>
          <a:p>
            <a:pPr lvl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S</a:t>
            </a:r>
            <a:r>
              <a:rPr lang="en-US" sz="24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tandardized </a:t>
            </a:r>
            <a:r>
              <a:rPr lang="en-US" sz="2400" b="1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P</a:t>
            </a:r>
            <a:r>
              <a:rPr lang="en-US" sz="24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recipitation </a:t>
            </a:r>
            <a:r>
              <a:rPr lang="en-US" sz="2400" b="1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I</a:t>
            </a:r>
            <a:r>
              <a:rPr lang="en-US" sz="24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ndex (</a:t>
            </a:r>
            <a:r>
              <a:rPr lang="en-US" sz="2400" b="1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SPI</a:t>
            </a:r>
            <a:r>
              <a:rPr lang="en-US" sz="24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)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8566245" y="16123216"/>
            <a:ext cx="2920500" cy="151783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NDVI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0.01°-spatial resolution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MOD13A3 and MYD13A3 products</a:t>
            </a:r>
          </a:p>
        </p:txBody>
      </p:sp>
      <p:sp>
        <p:nvSpPr>
          <p:cNvPr id="62" name="Shape 62"/>
          <p:cNvSpPr txBox="1"/>
          <p:nvPr/>
        </p:nvSpPr>
        <p:spPr>
          <a:xfrm>
            <a:off x="8566245" y="17831894"/>
            <a:ext cx="2920500" cy="15092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LST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0.05°-spatial resolution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MOD11C2 and MYD11C2 products</a:t>
            </a:r>
          </a:p>
        </p:txBody>
      </p:sp>
      <p:sp>
        <p:nvSpPr>
          <p:cNvPr id="67" name="Shape 67"/>
          <p:cNvSpPr txBox="1"/>
          <p:nvPr/>
        </p:nvSpPr>
        <p:spPr>
          <a:xfrm>
            <a:off x="12839700" y="15609097"/>
            <a:ext cx="4550741" cy="278533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5" tIns="91425" rIns="164592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S</a:t>
            </a:r>
            <a:r>
              <a:rPr lang="en-US" sz="24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caled </a:t>
            </a:r>
            <a:r>
              <a:rPr lang="en-US" sz="2400" b="1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D</a:t>
            </a:r>
            <a:r>
              <a:rPr lang="en-US" sz="24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rought </a:t>
            </a:r>
            <a:r>
              <a:rPr lang="en-US" sz="2400" b="1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C</a:t>
            </a:r>
            <a:r>
              <a:rPr lang="en-US" sz="24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ondition </a:t>
            </a:r>
            <a:r>
              <a:rPr lang="en-US" sz="2400" b="1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I</a:t>
            </a:r>
            <a:r>
              <a:rPr lang="en-US" sz="24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ndex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(</a:t>
            </a:r>
            <a:r>
              <a:rPr lang="en-US" sz="2400" b="1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SDCI</a:t>
            </a:r>
            <a:r>
              <a:rPr lang="en-US" sz="2400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0.01°-spatial resolution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x="1651734" y="19213963"/>
            <a:ext cx="4854264" cy="15415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Streamflow </a:t>
            </a:r>
            <a:r>
              <a:rPr lang="en-US" sz="2400" b="1" i="0" u="none" strike="noStrike" cap="none" baseline="0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Records</a:t>
            </a:r>
            <a:endParaRPr lang="en-US" sz="2400" b="1" i="0" u="none" strike="noStrike" cap="none" baseline="0" dirty="0">
              <a:solidFill>
                <a:schemeClr val="dk1"/>
              </a:solidFill>
              <a:latin typeface="Garamond" panose="02020404030301010803" pitchFamily="18" charset="0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26 ground-based stations on the main streams and rivers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Monthly Stream</a:t>
            </a:r>
            <a:r>
              <a:rPr lang="en-US" sz="24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f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low (m</a:t>
            </a:r>
            <a:r>
              <a:rPr lang="en-US" sz="2400" b="0" i="0" u="none" strike="noStrike" cap="none" baseline="300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3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)</a:t>
            </a:r>
          </a:p>
        </p:txBody>
      </p:sp>
      <p:sp>
        <p:nvSpPr>
          <p:cNvPr id="54" name="Shape 54"/>
          <p:cNvSpPr txBox="1"/>
          <p:nvPr/>
        </p:nvSpPr>
        <p:spPr>
          <a:xfrm>
            <a:off x="1640329" y="15081450"/>
            <a:ext cx="5025942" cy="15092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737360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TRMM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– TMI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Daily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precipitation (mm)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0.25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°-Spatial Resolution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3B42 </a:t>
            </a:r>
            <a:r>
              <a:rPr lang="en-US" sz="24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Level 3 product</a:t>
            </a:r>
          </a:p>
        </p:txBody>
      </p:sp>
      <p:pic>
        <p:nvPicPr>
          <p:cNvPr id="75" name="Shape 75"/>
          <p:cNvPicPr preferRelativeResize="0">
            <a:picLocks noChangeAspect="1"/>
          </p:cNvPicPr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55268" y="15108809"/>
            <a:ext cx="1702565" cy="145159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Shape 53"/>
          <p:cNvSpPr txBox="1"/>
          <p:nvPr/>
        </p:nvSpPr>
        <p:spPr>
          <a:xfrm>
            <a:off x="914400" y="13081307"/>
            <a:ext cx="6477000" cy="153782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2286000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GPM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– GMI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30-min precipitation rat</a:t>
            </a:r>
            <a:r>
              <a:rPr lang="en-US" sz="2400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e</a:t>
            </a:r>
            <a:r>
              <a:rPr lang="en-US" sz="2400" b="1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(mm/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hr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0.1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°-Spatial Resolution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IMERG </a:t>
            </a:r>
            <a:r>
              <a:rPr lang="en-US" sz="24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Level 3 product</a:t>
            </a:r>
          </a:p>
        </p:txBody>
      </p:sp>
      <p:pic>
        <p:nvPicPr>
          <p:cNvPr id="76" name="Shape 76"/>
          <p:cNvPicPr preferRelativeResize="0">
            <a:picLocks noChangeAspect="1"/>
          </p:cNvPicPr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33674" y="13214266"/>
            <a:ext cx="2388184" cy="119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l="34596" t="4510" r="33504" b="4057"/>
          <a:stretch/>
        </p:blipFill>
        <p:spPr>
          <a:xfrm>
            <a:off x="15701474" y="12516459"/>
            <a:ext cx="1579599" cy="2699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>
            <a:picLocks noChangeAspect="1"/>
          </p:cNvPicPr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8699914" y="20003665"/>
            <a:ext cx="2994884" cy="1499193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/>
          <p:nvPr/>
        </p:nvSpPr>
        <p:spPr>
          <a:xfrm>
            <a:off x="1304977" y="17087764"/>
            <a:ext cx="5695846" cy="162236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TERRA &amp; AQUA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 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– MODIS</a:t>
            </a:r>
          </a:p>
        </p:txBody>
      </p:sp>
      <p:pic>
        <p:nvPicPr>
          <p:cNvPr id="80" name="Shape 80"/>
          <p:cNvPicPr preferRelativeResize="0">
            <a:picLocks noChangeAspect="1"/>
          </p:cNvPicPr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062499" y="17686944"/>
            <a:ext cx="1901612" cy="996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>
            <a:picLocks noChangeAspect="1"/>
          </p:cNvPicPr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91679" y="17265108"/>
            <a:ext cx="1620753" cy="122003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Rectangle 105"/>
          <p:cNvSpPr/>
          <p:nvPr/>
        </p:nvSpPr>
        <p:spPr>
          <a:xfrm>
            <a:off x="624451" y="12136639"/>
            <a:ext cx="17206346" cy="942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8" name="Shape 77"/>
          <p:cNvPicPr preferRelativeResize="0"/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grayscl/>
          </a:blip>
          <a:srcRect l="34596" t="4510" r="33504" b="4057"/>
          <a:stretch/>
        </p:blipFill>
        <p:spPr>
          <a:xfrm>
            <a:off x="15701474" y="15667295"/>
            <a:ext cx="1579599" cy="2699657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67"/>
          <p:cNvSpPr txBox="1"/>
          <p:nvPr/>
        </p:nvSpPr>
        <p:spPr>
          <a:xfrm>
            <a:off x="12846932" y="18645662"/>
            <a:ext cx="4550741" cy="278533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5" tIns="91425" rIns="1645920" bIns="45700" anchor="ctr" anchorCtr="0">
            <a:noAutofit/>
          </a:bodyPr>
          <a:lstStyle/>
          <a:p>
            <a:pPr lvl="0" algn="ctr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2400" b="1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S</a:t>
            </a:r>
            <a:r>
              <a:rPr lang="en-US" sz="24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treamflow </a:t>
            </a:r>
            <a:r>
              <a:rPr lang="en-US" sz="2400" b="1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D</a:t>
            </a:r>
            <a:r>
              <a:rPr lang="en-US" sz="24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rought </a:t>
            </a:r>
            <a:r>
              <a:rPr lang="en-US" sz="2400" b="1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I</a:t>
            </a:r>
            <a:r>
              <a:rPr lang="en-US" sz="240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ndex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(</a:t>
            </a:r>
            <a:r>
              <a:rPr lang="en-US" sz="2400" b="1" i="0" u="none" strike="noStrike" cap="none" baseline="0" dirty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SDCI</a:t>
            </a:r>
            <a:r>
              <a:rPr lang="en-US" sz="2400" i="0" u="none" strike="noStrike" cap="none" baseline="0" dirty="0" smtClean="0">
                <a:solidFill>
                  <a:schemeClr val="dk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)</a:t>
            </a:r>
            <a:endParaRPr lang="en-US" sz="2400" i="0" u="none" strike="noStrike" cap="none" baseline="0" dirty="0">
              <a:solidFill>
                <a:schemeClr val="dk1"/>
              </a:solidFill>
              <a:latin typeface="Garamond" panose="02020404030301010803" pitchFamily="18" charset="0"/>
              <a:ea typeface="Garamond"/>
              <a:cs typeface="Garamond"/>
              <a:sym typeface="Garamond"/>
            </a:endParaRPr>
          </a:p>
        </p:txBody>
      </p:sp>
      <p:pic>
        <p:nvPicPr>
          <p:cNvPr id="130" name="Shape 77"/>
          <p:cNvPicPr preferRelativeResize="0"/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grayscl/>
          </a:blip>
          <a:srcRect l="34596" t="4510" r="33504" b="4057"/>
          <a:stretch/>
        </p:blipFill>
        <p:spPr>
          <a:xfrm>
            <a:off x="15708706" y="18684810"/>
            <a:ext cx="1579599" cy="26996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7" name="Group 146"/>
          <p:cNvGrpSpPr/>
          <p:nvPr/>
        </p:nvGrpSpPr>
        <p:grpSpPr>
          <a:xfrm>
            <a:off x="6505998" y="13849541"/>
            <a:ext cx="6340934" cy="6135207"/>
            <a:chOff x="6505998" y="13849541"/>
            <a:chExt cx="6340934" cy="6135207"/>
          </a:xfrm>
        </p:grpSpPr>
        <p:sp>
          <p:nvSpPr>
            <p:cNvPr id="88" name="Freeform 87"/>
            <p:cNvSpPr/>
            <p:nvPr/>
          </p:nvSpPr>
          <p:spPr>
            <a:xfrm>
              <a:off x="6666270" y="13849541"/>
              <a:ext cx="1339657" cy="1981009"/>
            </a:xfrm>
            <a:custGeom>
              <a:avLst/>
              <a:gdLst>
                <a:gd name="connsiteX0" fmla="*/ 0 w 838200"/>
                <a:gd name="connsiteY0" fmla="*/ 1924050 h 1924050"/>
                <a:gd name="connsiteX1" fmla="*/ 838200 w 838200"/>
                <a:gd name="connsiteY1" fmla="*/ 1924050 h 1924050"/>
                <a:gd name="connsiteX2" fmla="*/ 838200 w 838200"/>
                <a:gd name="connsiteY2" fmla="*/ 0 h 192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8200" h="1924050">
                  <a:moveTo>
                    <a:pt x="0" y="1924050"/>
                  </a:moveTo>
                  <a:lnTo>
                    <a:pt x="838200" y="1924050"/>
                  </a:lnTo>
                  <a:lnTo>
                    <a:pt x="838200" y="0"/>
                  </a:lnTo>
                </a:path>
              </a:pathLst>
            </a:cu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Garamond" panose="02020404030301010803" pitchFamily="18" charset="0"/>
              </a:endParaRPr>
            </a:p>
          </p:txBody>
        </p:sp>
        <p:cxnSp>
          <p:nvCxnSpPr>
            <p:cNvPr id="104" name="Straight Arrow Connector 103"/>
            <p:cNvCxnSpPr>
              <a:stCxn id="53" idx="3"/>
              <a:endCxn id="55" idx="1"/>
            </p:cNvCxnSpPr>
            <p:nvPr/>
          </p:nvCxnSpPr>
          <p:spPr>
            <a:xfrm flipV="1">
              <a:off x="7391400" y="13849541"/>
              <a:ext cx="1174845" cy="679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>
              <a:stCxn id="55" idx="3"/>
            </p:cNvCxnSpPr>
            <p:nvPr/>
          </p:nvCxnSpPr>
          <p:spPr>
            <a:xfrm>
              <a:off x="11643932" y="13849541"/>
              <a:ext cx="1195768" cy="0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61" idx="1"/>
            </p:cNvCxnSpPr>
            <p:nvPr/>
          </p:nvCxnSpPr>
          <p:spPr>
            <a:xfrm flipH="1">
              <a:off x="7649029" y="16882135"/>
              <a:ext cx="917216" cy="0"/>
            </a:xfrm>
            <a:prstGeom prst="line">
              <a:avLst/>
            </a:prstGeom>
            <a:ln>
              <a:head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62" idx="1"/>
            </p:cNvCxnSpPr>
            <p:nvPr/>
          </p:nvCxnSpPr>
          <p:spPr>
            <a:xfrm flipH="1" flipV="1">
              <a:off x="7649029" y="18586543"/>
              <a:ext cx="917216" cy="1"/>
            </a:xfrm>
            <a:prstGeom prst="line">
              <a:avLst/>
            </a:prstGeom>
            <a:ln>
              <a:head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stCxn id="63" idx="3"/>
            </p:cNvCxnSpPr>
            <p:nvPr/>
          </p:nvCxnSpPr>
          <p:spPr>
            <a:xfrm>
              <a:off x="7000823" y="17898944"/>
              <a:ext cx="648206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7649029" y="16882135"/>
              <a:ext cx="0" cy="1704408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>
              <a:stCxn id="72" idx="3"/>
            </p:cNvCxnSpPr>
            <p:nvPr/>
          </p:nvCxnSpPr>
          <p:spPr>
            <a:xfrm>
              <a:off x="6505998" y="19984748"/>
              <a:ext cx="6340934" cy="0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Freeform 132"/>
            <p:cNvSpPr/>
            <p:nvPr/>
          </p:nvSpPr>
          <p:spPr>
            <a:xfrm>
              <a:off x="10134600" y="14478000"/>
              <a:ext cx="2019300" cy="4095750"/>
            </a:xfrm>
            <a:custGeom>
              <a:avLst/>
              <a:gdLst>
                <a:gd name="connsiteX0" fmla="*/ 0 w 2019300"/>
                <a:gd name="connsiteY0" fmla="*/ 0 h 4095750"/>
                <a:gd name="connsiteX1" fmla="*/ 0 w 2019300"/>
                <a:gd name="connsiteY1" fmla="*/ 819150 h 4095750"/>
                <a:gd name="connsiteX2" fmla="*/ 2019300 w 2019300"/>
                <a:gd name="connsiteY2" fmla="*/ 819150 h 4095750"/>
                <a:gd name="connsiteX3" fmla="*/ 2019300 w 2019300"/>
                <a:gd name="connsiteY3" fmla="*/ 4095750 h 4095750"/>
                <a:gd name="connsiteX4" fmla="*/ 1352550 w 2019300"/>
                <a:gd name="connsiteY4" fmla="*/ 4095750 h 409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9300" h="4095750">
                  <a:moveTo>
                    <a:pt x="0" y="0"/>
                  </a:moveTo>
                  <a:lnTo>
                    <a:pt x="0" y="819150"/>
                  </a:lnTo>
                  <a:lnTo>
                    <a:pt x="2019300" y="819150"/>
                  </a:lnTo>
                  <a:lnTo>
                    <a:pt x="2019300" y="4095750"/>
                  </a:lnTo>
                  <a:lnTo>
                    <a:pt x="1352550" y="4095750"/>
                  </a:lnTo>
                </a:path>
              </a:pathLst>
            </a:cu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5" name="Straight Arrow Connector 134"/>
            <p:cNvCxnSpPr>
              <a:stCxn id="61" idx="3"/>
            </p:cNvCxnSpPr>
            <p:nvPr/>
          </p:nvCxnSpPr>
          <p:spPr>
            <a:xfrm>
              <a:off x="11486745" y="16882135"/>
              <a:ext cx="1352955" cy="0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9" name="Rectangle 138"/>
          <p:cNvSpPr/>
          <p:nvPr/>
        </p:nvSpPr>
        <p:spPr>
          <a:xfrm>
            <a:off x="18076241" y="17641054"/>
            <a:ext cx="8441357" cy="3917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18076241" y="9084154"/>
            <a:ext cx="8441357" cy="83814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18076241" y="5431170"/>
            <a:ext cx="8441357" cy="34254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624451" y="5443069"/>
            <a:ext cx="17206346" cy="646024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18076241" y="21777829"/>
            <a:ext cx="8441357" cy="7888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624451" y="21777829"/>
            <a:ext cx="17206346" cy="7888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hape 58"/>
          <p:cNvSpPr/>
          <p:nvPr/>
        </p:nvSpPr>
        <p:spPr>
          <a:xfrm>
            <a:off x="7931879" y="14748848"/>
            <a:ext cx="154846" cy="173176"/>
          </a:xfrm>
          <a:prstGeom prst="triangle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 baseline="0">
              <a:solidFill>
                <a:schemeClr val="lt1"/>
              </a:solidFill>
              <a:latin typeface="Garamond" panose="02020404030301010803" pitchFamily="18" charset="0"/>
              <a:ea typeface="Garamond"/>
              <a:cs typeface="Garamond"/>
              <a:sym typeface="Garamond"/>
            </a:endParaRPr>
          </a:p>
        </p:txBody>
      </p:sp>
      <p:sp>
        <p:nvSpPr>
          <p:cNvPr id="136" name="Shape 58"/>
          <p:cNvSpPr/>
          <p:nvPr/>
        </p:nvSpPr>
        <p:spPr>
          <a:xfrm>
            <a:off x="12076274" y="17553027"/>
            <a:ext cx="154846" cy="173176"/>
          </a:xfrm>
          <a:prstGeom prst="triangle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 baseline="0">
              <a:solidFill>
                <a:schemeClr val="lt1"/>
              </a:solidFill>
              <a:latin typeface="Garamond" panose="02020404030301010803" pitchFamily="18" charset="0"/>
              <a:ea typeface="Garamond"/>
              <a:cs typeface="Garamond"/>
              <a:sym typeface="Garamond"/>
            </a:endParaRPr>
          </a:p>
        </p:txBody>
      </p:sp>
      <p:sp>
        <p:nvSpPr>
          <p:cNvPr id="137" name="Shape 58"/>
          <p:cNvSpPr/>
          <p:nvPr/>
        </p:nvSpPr>
        <p:spPr>
          <a:xfrm rot="10800000">
            <a:off x="12078151" y="16011097"/>
            <a:ext cx="154846" cy="173178"/>
          </a:xfrm>
          <a:prstGeom prst="triangle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 baseline="0">
              <a:solidFill>
                <a:schemeClr val="lt1"/>
              </a:solidFill>
              <a:latin typeface="Garamond" panose="02020404030301010803" pitchFamily="18" charset="0"/>
              <a:ea typeface="Garamond"/>
              <a:cs typeface="Garamond"/>
              <a:sym typeface="Garamond"/>
            </a:endParaRPr>
          </a:p>
        </p:txBody>
      </p:sp>
      <p:pic>
        <p:nvPicPr>
          <p:cNvPr id="148" name="Picture 14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8752" y="24745771"/>
            <a:ext cx="11635035" cy="4716067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675162" y="22421275"/>
            <a:ext cx="4800705" cy="70691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Disasters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57688F"/>
      </a:accent1>
      <a:accent2>
        <a:srgbClr val="7F7AA1"/>
      </a:accent2>
      <a:accent3>
        <a:srgbClr val="A990B7"/>
      </a:accent3>
      <a:accent4>
        <a:srgbClr val="D7D678"/>
      </a:accent4>
      <a:accent5>
        <a:srgbClr val="C0AF5D"/>
      </a:accent5>
      <a:accent6>
        <a:srgbClr val="AF8D46"/>
      </a:accent6>
      <a:hlink>
        <a:srgbClr val="57688F"/>
      </a:hlink>
      <a:folHlink>
        <a:srgbClr val="57688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428</Words>
  <Application>Microsoft Office PowerPoint</Application>
  <PresentationFormat>Custom</PresentationFormat>
  <Paragraphs>71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Garamond</vt:lpstr>
      <vt:lpstr>Questrial</vt:lpstr>
      <vt:lpstr>Webdings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Suksangpanya, Nobphadon (GSFC-6170)[DEVELOP]</dc:creator>
  <cp:lastModifiedBy>Newtoff, Kiersten (GSFC-6104)[DEVELOP]</cp:lastModifiedBy>
  <cp:revision>14</cp:revision>
  <dcterms:modified xsi:type="dcterms:W3CDTF">2015-07-01T19:20:30Z</dcterms:modified>
</cp:coreProperties>
</file>