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719" r:id="rId5"/>
  </p:sldMasterIdLst>
  <p:notesMasterIdLst>
    <p:notesMasterId r:id="rId34"/>
  </p:notesMasterIdLst>
  <p:sldIdLst>
    <p:sldId id="321" r:id="rId6"/>
    <p:sldId id="352" r:id="rId7"/>
    <p:sldId id="326" r:id="rId8"/>
    <p:sldId id="342" r:id="rId9"/>
    <p:sldId id="353" r:id="rId10"/>
    <p:sldId id="338" r:id="rId11"/>
    <p:sldId id="357" r:id="rId12"/>
    <p:sldId id="329" r:id="rId13"/>
    <p:sldId id="344" r:id="rId14"/>
    <p:sldId id="363" r:id="rId15"/>
    <p:sldId id="330" r:id="rId16"/>
    <p:sldId id="333" r:id="rId17"/>
    <p:sldId id="361" r:id="rId18"/>
    <p:sldId id="362" r:id="rId19"/>
    <p:sldId id="359" r:id="rId20"/>
    <p:sldId id="356" r:id="rId21"/>
    <p:sldId id="369" r:id="rId22"/>
    <p:sldId id="375" r:id="rId23"/>
    <p:sldId id="339" r:id="rId24"/>
    <p:sldId id="340" r:id="rId25"/>
    <p:sldId id="370" r:id="rId26"/>
    <p:sldId id="373" r:id="rId27"/>
    <p:sldId id="374" r:id="rId28"/>
    <p:sldId id="371" r:id="rId29"/>
    <p:sldId id="335" r:id="rId30"/>
    <p:sldId id="372" r:id="rId31"/>
    <p:sldId id="360" r:id="rId32"/>
    <p:sldId id="358" r:id="rId33"/>
  </p:sldIdLst>
  <p:sldSz cx="12192000" cy="6858000"/>
  <p:notesSz cx="6858000" cy="1638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Wilson Goode" initials="WG" lastIdx="1" clrIdx="6">
    <p:extLst>
      <p:ext uri="{19B8F6BF-5375-455C-9EA6-DF929625EA0E}">
        <p15:presenceInfo xmlns:p15="http://schemas.microsoft.com/office/powerpoint/2012/main" userId="S::wilson.goode@ssaihq.com::eabf591e-21eb-4f81-9470-674a0ceeda15" providerId="AD"/>
      </p:ext>
    </p:extLst>
  </p:cmAuthor>
  <p:cmAuthor id="1" name="Richard Murray" initials="RM" lastIdx="9" clrIdx="0">
    <p:extLst>
      <p:ext uri="{19B8F6BF-5375-455C-9EA6-DF929625EA0E}">
        <p15:presenceInfo xmlns:p15="http://schemas.microsoft.com/office/powerpoint/2012/main" userId="S::richard.murray@ssaihq.com::beec683e-0455-492f-9f7b-16ba16faf4b4" providerId="AD"/>
      </p:ext>
    </p:extLst>
  </p:cmAuthor>
  <p:cmAuthor id="2" name="Travis Newton" initials="TN" lastIdx="19" clrIdx="1">
    <p:extLst>
      <p:ext uri="{19B8F6BF-5375-455C-9EA6-DF929625EA0E}">
        <p15:presenceInfo xmlns:p15="http://schemas.microsoft.com/office/powerpoint/2012/main" userId="S::travis.newton@ssaihq.com::71e9c83d-842b-4553-90f1-868656a91373" providerId="AD"/>
      </p:ext>
    </p:extLst>
  </p:cmAuthor>
  <p:cmAuthor id="3" name="Andrew Shannon" initials="AS" lastIdx="13" clrIdx="2">
    <p:extLst>
      <p:ext uri="{19B8F6BF-5375-455C-9EA6-DF929625EA0E}">
        <p15:presenceInfo xmlns:p15="http://schemas.microsoft.com/office/powerpoint/2012/main" userId="S::andrew.shannon@ssaihq.com::3eb17b7c-e37d-434f-a2f9-5d1125f6a5c4" providerId="AD"/>
      </p:ext>
    </p:extLst>
  </p:cmAuthor>
  <p:cmAuthor id="4" name="Zachary Bengtsson" initials="ZB" lastIdx="25" clrIdx="3">
    <p:extLst>
      <p:ext uri="{19B8F6BF-5375-455C-9EA6-DF929625EA0E}">
        <p15:presenceInfo xmlns:p15="http://schemas.microsoft.com/office/powerpoint/2012/main" userId="S::zachary.bengtsson@ssaihq.com::166dca40-ac4b-41ee-a243-5e19896d54f3" providerId="AD"/>
      </p:ext>
    </p:extLst>
  </p:cmAuthor>
  <p:cmAuthor id="5" name="Sydney Neugebauer" initials="SN" lastIdx="12" clrIdx="4">
    <p:extLst>
      <p:ext uri="{19B8F6BF-5375-455C-9EA6-DF929625EA0E}">
        <p15:presenceInfo xmlns:p15="http://schemas.microsoft.com/office/powerpoint/2012/main" userId="S::sydney.neugebauer@ssaihq.com::c100aada-79ab-4261-9f8b-10907f0e4975" providerId="AD"/>
      </p:ext>
    </p:extLst>
  </p:cmAuthor>
  <p:cmAuthor id="6" name="Richard" initials="R" lastIdx="31" clrIdx="5">
    <p:extLst>
      <p:ext uri="{19B8F6BF-5375-455C-9EA6-DF929625EA0E}">
        <p15:presenceInfo xmlns:p15="http://schemas.microsoft.com/office/powerpoint/2012/main" userId="Richar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B1B5"/>
    <a:srgbClr val="FFFFFF"/>
    <a:srgbClr val="D11D4A"/>
    <a:srgbClr val="C3DDB1"/>
    <a:srgbClr val="BDDAE1"/>
    <a:srgbClr val="808145"/>
    <a:srgbClr val="7F7F7F"/>
    <a:srgbClr val="4A911A"/>
    <a:srgbClr val="C41F48"/>
    <a:srgbClr val="A84E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A81BA4-917E-42C6-AAA2-E855FD259880}" v="7" dt="2020-07-23T20:50:47.425"/>
    <p1510:client id="{29F39379-B3E6-43C3-A38E-9F642C808568}" v="37" dt="2020-07-23T19:46:13.696"/>
    <p1510:client id="{2BE406AD-DDF2-4B15-8C23-A8A6BF4BCDC1}" v="16" dt="2020-07-23T20:19:25.692"/>
    <p1510:client id="{3059E832-9611-5438-7D22-C883CCF5A868}" v="178" dt="2020-07-24T00:58:48.207"/>
    <p1510:client id="{50732409-19A5-5943-1363-A5DCAB99122F}" v="77" dt="2020-07-23T19:29:44.262"/>
    <p1510:client id="{555D13F0-849D-4D14-90FF-9FD0AEB1AE91}" v="1" dt="2020-07-23T19:54:57.117"/>
    <p1510:client id="{5F8081B5-99A0-4E70-96E2-A1CEF3BAF1E1}" v="35" dt="2020-07-24T17:42:05.798"/>
    <p1510:client id="{6A9BD0CC-72B0-4E5E-A437-5C35997C128D}" v="17638" dt="2020-07-23T19:38:12.537"/>
    <p1510:client id="{76754830-4993-4A04-BC1E-0F3584C45D15}" v="43" dt="2020-07-23T20:15:04.380"/>
    <p1510:client id="{7D85312B-C832-9808-B144-1646197483CD}" v="297" dt="2020-07-24T16:52:54.692"/>
    <p1510:client id="{81D19857-CA03-4BDC-9C71-2FA3164BE7B6}" v="23" dt="2020-07-23T19:51:01.028"/>
    <p1510:client id="{A9253632-1EAD-25D4-3018-2674D1130E9E}" v="5244" dt="2020-07-24T00:31:17.188"/>
    <p1510:client id="{D5A183E3-15D9-FAA0-EDB5-7D196B746F8C}" v="1930" dt="2020-07-23T20:23:08.412"/>
    <p1510:client id="{E7C79678-0C5B-4FEE-AA1A-925EB58265D9}" v="115" dt="2020-07-23T20:27:52.977"/>
    <p1510:client id="{EE6170FD-E03A-46A3-89F4-A61B4A8B1EE5}" v="32" dt="2020-07-23T20:40:53.297"/>
    <p1510:client id="{F3C34D74-8833-0199-75AB-E0E87870059E}" v="90" dt="2020-07-24T16:08:26.3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79484" autoAdjust="0"/>
  </p:normalViewPr>
  <p:slideViewPr>
    <p:cSldViewPr snapToGrid="0">
      <p:cViewPr varScale="1">
        <p:scale>
          <a:sx n="66" d="100"/>
          <a:sy n="66" d="100"/>
        </p:scale>
        <p:origin x="1267" y="38"/>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chary Bengtsson" userId="S::zachary.bengtsson@ssaihq.com::166dca40-ac4b-41ee-a243-5e19896d54f3" providerId="AD" clId="Web-{5F8081B5-99A0-4E70-96E2-A1CEF3BAF1E1}"/>
    <pc:docChg chg="modSld">
      <pc:chgData name="Zachary Bengtsson" userId="S::zachary.bengtsson@ssaihq.com::166dca40-ac4b-41ee-a243-5e19896d54f3" providerId="AD" clId="Web-{5F8081B5-99A0-4E70-96E2-A1CEF3BAF1E1}" dt="2020-07-24T17:42:03.110" v="58" actId="20577"/>
      <pc:docMkLst>
        <pc:docMk/>
      </pc:docMkLst>
      <pc:sldChg chg="modSp">
        <pc:chgData name="Zachary Bengtsson" userId="S::zachary.bengtsson@ssaihq.com::166dca40-ac4b-41ee-a243-5e19896d54f3" providerId="AD" clId="Web-{5F8081B5-99A0-4E70-96E2-A1CEF3BAF1E1}" dt="2020-07-24T17:42:03.110" v="58" actId="20577"/>
        <pc:sldMkLst>
          <pc:docMk/>
          <pc:sldMk cId="3457887769" sldId="321"/>
        </pc:sldMkLst>
        <pc:spChg chg="mod">
          <ac:chgData name="Zachary Bengtsson" userId="S::zachary.bengtsson@ssaihq.com::166dca40-ac4b-41ee-a243-5e19896d54f3" providerId="AD" clId="Web-{5F8081B5-99A0-4E70-96E2-A1CEF3BAF1E1}" dt="2020-07-24T17:42:03.110" v="58" actId="20577"/>
          <ac:spMkLst>
            <pc:docMk/>
            <pc:sldMk cId="3457887769" sldId="321"/>
            <ac:spMk id="3" creationId="{00000000-0000-0000-0000-000000000000}"/>
          </ac:spMkLst>
        </pc:spChg>
      </pc:sldChg>
      <pc:sldChg chg="modNotes">
        <pc:chgData name="Zachary Bengtsson" userId="S::zachary.bengtsson@ssaihq.com::166dca40-ac4b-41ee-a243-5e19896d54f3" providerId="AD" clId="Web-{5F8081B5-99A0-4E70-96E2-A1CEF3BAF1E1}" dt="2020-07-24T17:41:47.188" v="44"/>
        <pc:sldMkLst>
          <pc:docMk/>
          <pc:sldMk cId="254091938" sldId="372"/>
        </pc:sldMkLst>
      </pc:sldChg>
    </pc:docChg>
  </pc:docChgLst>
  <pc:docChgLst>
    <pc:chgData name="Zachary Bengtsson" userId="166dca40-ac4b-41ee-a243-5e19896d54f3" providerId="ADAL" clId="{A70315CE-7619-A948-9927-65E67B65E6D9}"/>
    <pc:docChg chg="undo custSel addSld modSld">
      <pc:chgData name="Zachary Bengtsson" userId="166dca40-ac4b-41ee-a243-5e19896d54f3" providerId="ADAL" clId="{A70315CE-7619-A948-9927-65E67B65E6D9}" dt="2020-07-24T18:39:08.005" v="205" actId="20577"/>
      <pc:docMkLst>
        <pc:docMk/>
      </pc:docMkLst>
      <pc:sldChg chg="modSp mod">
        <pc:chgData name="Zachary Bengtsson" userId="166dca40-ac4b-41ee-a243-5e19896d54f3" providerId="ADAL" clId="{A70315CE-7619-A948-9927-65E67B65E6D9}" dt="2020-07-24T17:55:10.381" v="14" actId="1037"/>
        <pc:sldMkLst>
          <pc:docMk/>
          <pc:sldMk cId="3457887769" sldId="321"/>
        </pc:sldMkLst>
        <pc:spChg chg="mod">
          <ac:chgData name="Zachary Bengtsson" userId="166dca40-ac4b-41ee-a243-5e19896d54f3" providerId="ADAL" clId="{A70315CE-7619-A948-9927-65E67B65E6D9}" dt="2020-07-24T17:55:10.381" v="14" actId="1037"/>
          <ac:spMkLst>
            <pc:docMk/>
            <pc:sldMk cId="3457887769" sldId="321"/>
            <ac:spMk id="2" creationId="{00000000-0000-0000-0000-000000000000}"/>
          </ac:spMkLst>
        </pc:spChg>
        <pc:spChg chg="mod">
          <ac:chgData name="Zachary Bengtsson" userId="166dca40-ac4b-41ee-a243-5e19896d54f3" providerId="ADAL" clId="{A70315CE-7619-A948-9927-65E67B65E6D9}" dt="2020-07-24T17:43:01.837" v="12" actId="20577"/>
          <ac:spMkLst>
            <pc:docMk/>
            <pc:sldMk cId="3457887769" sldId="321"/>
            <ac:spMk id="3" creationId="{00000000-0000-0000-0000-000000000000}"/>
          </ac:spMkLst>
        </pc:spChg>
      </pc:sldChg>
      <pc:sldChg chg="addSp delSp modSp mod">
        <pc:chgData name="Zachary Bengtsson" userId="166dca40-ac4b-41ee-a243-5e19896d54f3" providerId="ADAL" clId="{A70315CE-7619-A948-9927-65E67B65E6D9}" dt="2020-07-24T18:20:02.201" v="46" actId="20577"/>
        <pc:sldMkLst>
          <pc:docMk/>
          <pc:sldMk cId="4274180491" sldId="326"/>
        </pc:sldMkLst>
        <pc:spChg chg="mod">
          <ac:chgData name="Zachary Bengtsson" userId="166dca40-ac4b-41ee-a243-5e19896d54f3" providerId="ADAL" clId="{A70315CE-7619-A948-9927-65E67B65E6D9}" dt="2020-07-24T17:56:30.162" v="31" actId="20577"/>
          <ac:spMkLst>
            <pc:docMk/>
            <pc:sldMk cId="4274180491" sldId="326"/>
            <ac:spMk id="4" creationId="{584D6378-D668-44AB-B833-C57348A7FCF2}"/>
          </ac:spMkLst>
        </pc:spChg>
        <pc:spChg chg="mod">
          <ac:chgData name="Zachary Bengtsson" userId="166dca40-ac4b-41ee-a243-5e19896d54f3" providerId="ADAL" clId="{A70315CE-7619-A948-9927-65E67B65E6D9}" dt="2020-07-24T17:57:01.864" v="35" actId="113"/>
          <ac:spMkLst>
            <pc:docMk/>
            <pc:sldMk cId="4274180491" sldId="326"/>
            <ac:spMk id="6" creationId="{316ED80C-C883-4F2E-9E19-87DC3D05A4B6}"/>
          </ac:spMkLst>
        </pc:spChg>
        <pc:spChg chg="add del mod">
          <ac:chgData name="Zachary Bengtsson" userId="166dca40-ac4b-41ee-a243-5e19896d54f3" providerId="ADAL" clId="{A70315CE-7619-A948-9927-65E67B65E6D9}" dt="2020-07-24T18:20:02.201" v="46" actId="20577"/>
          <ac:spMkLst>
            <pc:docMk/>
            <pc:sldMk cId="4274180491" sldId="326"/>
            <ac:spMk id="20" creationId="{2F095014-90D8-442D-BE25-197CFACBD74C}"/>
          </ac:spMkLst>
        </pc:spChg>
      </pc:sldChg>
      <pc:sldChg chg="modSp mod">
        <pc:chgData name="Zachary Bengtsson" userId="166dca40-ac4b-41ee-a243-5e19896d54f3" providerId="ADAL" clId="{A70315CE-7619-A948-9927-65E67B65E6D9}" dt="2020-07-24T18:25:11.981" v="98" actId="1035"/>
        <pc:sldMkLst>
          <pc:docMk/>
          <pc:sldMk cId="603798757" sldId="330"/>
        </pc:sldMkLst>
        <pc:spChg chg="mod">
          <ac:chgData name="Zachary Bengtsson" userId="166dca40-ac4b-41ee-a243-5e19896d54f3" providerId="ADAL" clId="{A70315CE-7619-A948-9927-65E67B65E6D9}" dt="2020-07-24T18:25:11.981" v="98" actId="1035"/>
          <ac:spMkLst>
            <pc:docMk/>
            <pc:sldMk cId="603798757" sldId="330"/>
            <ac:spMk id="20" creationId="{846FFFD7-B54A-44A4-A1C5-DECF7B2A85F2}"/>
          </ac:spMkLst>
        </pc:spChg>
        <pc:picChg chg="mod">
          <ac:chgData name="Zachary Bengtsson" userId="166dca40-ac4b-41ee-a243-5e19896d54f3" providerId="ADAL" clId="{A70315CE-7619-A948-9927-65E67B65E6D9}" dt="2020-07-24T18:24:32.950" v="89" actId="14861"/>
          <ac:picMkLst>
            <pc:docMk/>
            <pc:sldMk cId="603798757" sldId="330"/>
            <ac:picMk id="11" creationId="{26787C53-0AFD-4030-9BA7-5B1F137DDF75}"/>
          </ac:picMkLst>
        </pc:picChg>
      </pc:sldChg>
      <pc:sldChg chg="modSp mod modNotesTx">
        <pc:chgData name="Zachary Bengtsson" userId="166dca40-ac4b-41ee-a243-5e19896d54f3" providerId="ADAL" clId="{A70315CE-7619-A948-9927-65E67B65E6D9}" dt="2020-07-24T18:35:56.147" v="158" actId="20577"/>
        <pc:sldMkLst>
          <pc:docMk/>
          <pc:sldMk cId="735645614" sldId="333"/>
        </pc:sldMkLst>
        <pc:spChg chg="mod">
          <ac:chgData name="Zachary Bengtsson" userId="166dca40-ac4b-41ee-a243-5e19896d54f3" providerId="ADAL" clId="{A70315CE-7619-A948-9927-65E67B65E6D9}" dt="2020-07-24T18:25:36.715" v="100" actId="20577"/>
          <ac:spMkLst>
            <pc:docMk/>
            <pc:sldMk cId="735645614" sldId="333"/>
            <ac:spMk id="5" creationId="{3E3C699B-6330-4F9F-A67D-C80CF286CC1F}"/>
          </ac:spMkLst>
        </pc:spChg>
        <pc:spChg chg="mod">
          <ac:chgData name="Zachary Bengtsson" userId="166dca40-ac4b-41ee-a243-5e19896d54f3" providerId="ADAL" clId="{A70315CE-7619-A948-9927-65E67B65E6D9}" dt="2020-07-24T18:35:56.147" v="158" actId="20577"/>
          <ac:spMkLst>
            <pc:docMk/>
            <pc:sldMk cId="735645614" sldId="333"/>
            <ac:spMk id="18" creationId="{A8B73C64-3A70-4036-811A-813C2E69602C}"/>
          </ac:spMkLst>
        </pc:spChg>
      </pc:sldChg>
      <pc:sldChg chg="modSp mod">
        <pc:chgData name="Zachary Bengtsson" userId="166dca40-ac4b-41ee-a243-5e19896d54f3" providerId="ADAL" clId="{A70315CE-7619-A948-9927-65E67B65E6D9}" dt="2020-07-24T18:20:45.521" v="52" actId="20577"/>
        <pc:sldMkLst>
          <pc:docMk/>
          <pc:sldMk cId="3482109552" sldId="338"/>
        </pc:sldMkLst>
        <pc:spChg chg="mod">
          <ac:chgData name="Zachary Bengtsson" userId="166dca40-ac4b-41ee-a243-5e19896d54f3" providerId="ADAL" clId="{A70315CE-7619-A948-9927-65E67B65E6D9}" dt="2020-07-24T18:20:39.562" v="48" actId="20577"/>
          <ac:spMkLst>
            <pc:docMk/>
            <pc:sldMk cId="3482109552" sldId="338"/>
            <ac:spMk id="6" creationId="{D3E08592-B8D8-47B0-81CE-25EDC8455853}"/>
          </ac:spMkLst>
        </pc:spChg>
        <pc:spChg chg="mod">
          <ac:chgData name="Zachary Bengtsson" userId="166dca40-ac4b-41ee-a243-5e19896d54f3" providerId="ADAL" clId="{A70315CE-7619-A948-9927-65E67B65E6D9}" dt="2020-07-24T18:20:45.521" v="52" actId="20577"/>
          <ac:spMkLst>
            <pc:docMk/>
            <pc:sldMk cId="3482109552" sldId="338"/>
            <ac:spMk id="76" creationId="{6471E83A-34D9-4769-9C39-62224C8AC32B}"/>
          </ac:spMkLst>
        </pc:spChg>
      </pc:sldChg>
      <pc:sldChg chg="modSp mod">
        <pc:chgData name="Zachary Bengtsson" userId="166dca40-ac4b-41ee-a243-5e19896d54f3" providerId="ADAL" clId="{A70315CE-7619-A948-9927-65E67B65E6D9}" dt="2020-07-24T18:37:04.384" v="198" actId="20577"/>
        <pc:sldMkLst>
          <pc:docMk/>
          <pc:sldMk cId="1235764307" sldId="339"/>
        </pc:sldMkLst>
        <pc:spChg chg="mod">
          <ac:chgData name="Zachary Bengtsson" userId="166dca40-ac4b-41ee-a243-5e19896d54f3" providerId="ADAL" clId="{A70315CE-7619-A948-9927-65E67B65E6D9}" dt="2020-07-24T18:37:04.384" v="198" actId="20577"/>
          <ac:spMkLst>
            <pc:docMk/>
            <pc:sldMk cId="1235764307" sldId="339"/>
            <ac:spMk id="4" creationId="{80F00A87-387C-4E28-AB0F-2E9C27AB524D}"/>
          </ac:spMkLst>
        </pc:spChg>
        <pc:spChg chg="mod">
          <ac:chgData name="Zachary Bengtsson" userId="166dca40-ac4b-41ee-a243-5e19896d54f3" providerId="ADAL" clId="{A70315CE-7619-A948-9927-65E67B65E6D9}" dt="2020-07-24T18:27:24.303" v="101" actId="20577"/>
          <ac:spMkLst>
            <pc:docMk/>
            <pc:sldMk cId="1235764307" sldId="339"/>
            <ac:spMk id="7" creationId="{913786EF-9EBF-4BE6-9057-52BED74F5251}"/>
          </ac:spMkLst>
        </pc:spChg>
        <pc:spChg chg="mod">
          <ac:chgData name="Zachary Bengtsson" userId="166dca40-ac4b-41ee-a243-5e19896d54f3" providerId="ADAL" clId="{A70315CE-7619-A948-9927-65E67B65E6D9}" dt="2020-07-24T18:27:41.137" v="109" actId="20577"/>
          <ac:spMkLst>
            <pc:docMk/>
            <pc:sldMk cId="1235764307" sldId="339"/>
            <ac:spMk id="10" creationId="{F27AD552-CA9B-493B-87DE-66463B1205CB}"/>
          </ac:spMkLst>
        </pc:spChg>
      </pc:sldChg>
      <pc:sldChg chg="modNotesTx">
        <pc:chgData name="Zachary Bengtsson" userId="166dca40-ac4b-41ee-a243-5e19896d54f3" providerId="ADAL" clId="{A70315CE-7619-A948-9927-65E67B65E6D9}" dt="2020-07-24T18:23:14.783" v="74" actId="20577"/>
        <pc:sldMkLst>
          <pc:docMk/>
          <pc:sldMk cId="2408529472" sldId="344"/>
        </pc:sldMkLst>
      </pc:sldChg>
      <pc:sldChg chg="modSp mod">
        <pc:chgData name="Zachary Bengtsson" userId="166dca40-ac4b-41ee-a243-5e19896d54f3" providerId="ADAL" clId="{A70315CE-7619-A948-9927-65E67B65E6D9}" dt="2020-07-24T18:22:11.424" v="60" actId="20577"/>
        <pc:sldMkLst>
          <pc:docMk/>
          <pc:sldMk cId="2591069993" sldId="357"/>
        </pc:sldMkLst>
        <pc:spChg chg="mod">
          <ac:chgData name="Zachary Bengtsson" userId="166dca40-ac4b-41ee-a243-5e19896d54f3" providerId="ADAL" clId="{A70315CE-7619-A948-9927-65E67B65E6D9}" dt="2020-07-24T18:21:45.264" v="55" actId="20577"/>
          <ac:spMkLst>
            <pc:docMk/>
            <pc:sldMk cId="2591069993" sldId="357"/>
            <ac:spMk id="7" creationId="{F8FF246E-2906-4488-887D-5FECFE5DBB9D}"/>
          </ac:spMkLst>
        </pc:spChg>
        <pc:spChg chg="mod">
          <ac:chgData name="Zachary Bengtsson" userId="166dca40-ac4b-41ee-a243-5e19896d54f3" providerId="ADAL" clId="{A70315CE-7619-A948-9927-65E67B65E6D9}" dt="2020-07-24T18:21:57.329" v="57" actId="20577"/>
          <ac:spMkLst>
            <pc:docMk/>
            <pc:sldMk cId="2591069993" sldId="357"/>
            <ac:spMk id="13" creationId="{DEAFFCB9-CC80-429A-8625-E3F2DD18C581}"/>
          </ac:spMkLst>
        </pc:spChg>
        <pc:graphicFrameChg chg="modGraphic">
          <ac:chgData name="Zachary Bengtsson" userId="166dca40-ac4b-41ee-a243-5e19896d54f3" providerId="ADAL" clId="{A70315CE-7619-A948-9927-65E67B65E6D9}" dt="2020-07-24T18:22:11.424" v="60" actId="20577"/>
          <ac:graphicFrameMkLst>
            <pc:docMk/>
            <pc:sldMk cId="2591069993" sldId="357"/>
            <ac:graphicFrameMk id="53" creationId="{2EE483B4-8945-481F-A90E-3062E1B58EB4}"/>
          </ac:graphicFrameMkLst>
        </pc:graphicFrameChg>
      </pc:sldChg>
      <pc:sldChg chg="modSp mod">
        <pc:chgData name="Zachary Bengtsson" userId="166dca40-ac4b-41ee-a243-5e19896d54f3" providerId="ADAL" clId="{A70315CE-7619-A948-9927-65E67B65E6D9}" dt="2020-07-24T18:39:08.005" v="205" actId="20577"/>
        <pc:sldMkLst>
          <pc:docMk/>
          <pc:sldMk cId="1113876471" sldId="360"/>
        </pc:sldMkLst>
        <pc:spChg chg="mod">
          <ac:chgData name="Zachary Bengtsson" userId="166dca40-ac4b-41ee-a243-5e19896d54f3" providerId="ADAL" clId="{A70315CE-7619-A948-9927-65E67B65E6D9}" dt="2020-07-24T18:39:08.005" v="205" actId="20577"/>
          <ac:spMkLst>
            <pc:docMk/>
            <pc:sldMk cId="1113876471" sldId="360"/>
            <ac:spMk id="9" creationId="{00B7A2D7-3E88-4A0E-92BB-8FA864ACA213}"/>
          </ac:spMkLst>
        </pc:spChg>
      </pc:sldChg>
      <pc:sldChg chg="modSp mod">
        <pc:chgData name="Zachary Bengtsson" userId="166dca40-ac4b-41ee-a243-5e19896d54f3" providerId="ADAL" clId="{A70315CE-7619-A948-9927-65E67B65E6D9}" dt="2020-07-24T18:36:44.924" v="197" actId="20577"/>
        <pc:sldMkLst>
          <pc:docMk/>
          <pc:sldMk cId="4256235760" sldId="361"/>
        </pc:sldMkLst>
        <pc:spChg chg="mod">
          <ac:chgData name="Zachary Bengtsson" userId="166dca40-ac4b-41ee-a243-5e19896d54f3" providerId="ADAL" clId="{A70315CE-7619-A948-9927-65E67B65E6D9}" dt="2020-07-24T18:36:44.924" v="197" actId="20577"/>
          <ac:spMkLst>
            <pc:docMk/>
            <pc:sldMk cId="4256235760" sldId="361"/>
            <ac:spMk id="5" creationId="{3E3C699B-6330-4F9F-A67D-C80CF286CC1F}"/>
          </ac:spMkLst>
        </pc:spChg>
      </pc:sldChg>
      <pc:sldChg chg="modNotesTx">
        <pc:chgData name="Zachary Bengtsson" userId="166dca40-ac4b-41ee-a243-5e19896d54f3" providerId="ADAL" clId="{A70315CE-7619-A948-9927-65E67B65E6D9}" dt="2020-07-24T18:23:26.774" v="88" actId="20577"/>
        <pc:sldMkLst>
          <pc:docMk/>
          <pc:sldMk cId="1254543902" sldId="363"/>
        </pc:sldMkLst>
      </pc:sldChg>
      <pc:sldChg chg="modSp add mod">
        <pc:chgData name="Zachary Bengtsson" userId="166dca40-ac4b-41ee-a243-5e19896d54f3" providerId="ADAL" clId="{A70315CE-7619-A948-9927-65E67B65E6D9}" dt="2020-07-24T18:14:36.550" v="40" actId="113"/>
        <pc:sldMkLst>
          <pc:docMk/>
          <pc:sldMk cId="663882585" sldId="375"/>
        </pc:sldMkLst>
        <pc:spChg chg="mod">
          <ac:chgData name="Zachary Bengtsson" userId="166dca40-ac4b-41ee-a243-5e19896d54f3" providerId="ADAL" clId="{A70315CE-7619-A948-9927-65E67B65E6D9}" dt="2020-07-24T18:14:36.550" v="40" actId="113"/>
          <ac:spMkLst>
            <pc:docMk/>
            <pc:sldMk cId="663882585" sldId="375"/>
            <ac:spMk id="16" creationId="{3112C5C4-E699-48E2-9E9F-31DAF409D66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33E156-310C-4CB9-9D97-6BD52DB6D518}" type="doc">
      <dgm:prSet loTypeId="urn:microsoft.com/office/officeart/2005/8/layout/process1" loCatId="process" qsTypeId="urn:microsoft.com/office/officeart/2005/8/quickstyle/simple1" qsCatId="simple" csTypeId="urn:microsoft.com/office/officeart/2005/8/colors/accent1_2" csCatId="accent1" phldr="1"/>
      <dgm:spPr/>
    </dgm:pt>
    <dgm:pt modelId="{370757D0-5F31-436F-BB5D-AFEBFC25A33A}">
      <dgm:prSet phldrT="[Text]" phldr="0"/>
      <dgm:spPr>
        <a:solidFill>
          <a:srgbClr val="24B1B5"/>
        </a:solidFill>
      </dgm:spPr>
      <dgm:t>
        <a:bodyPr/>
        <a:lstStyle/>
        <a:p>
          <a:pPr rtl="0"/>
          <a:r>
            <a:rPr lang="en-US" b="1">
              <a:latin typeface="Century Gothic" panose="020F0302020204030204"/>
            </a:rPr>
            <a:t>NDVI</a:t>
          </a:r>
          <a:r>
            <a:rPr lang="en-US" b="1" i="0" u="none" strike="noStrike" cap="none" baseline="0" noProof="0">
              <a:latin typeface="Century Gothic"/>
            </a:rPr>
            <a:t> </a:t>
          </a:r>
          <a:r>
            <a:rPr lang="en-US" b="1" i="0" u="none" strike="noStrike" cap="none" baseline="0" noProof="0">
              <a:solidFill>
                <a:schemeClr val="bg1"/>
              </a:solidFill>
              <a:latin typeface="Century Gothic"/>
            </a:rPr>
            <a:t>Calculation</a:t>
          </a:r>
        </a:p>
      </dgm:t>
    </dgm:pt>
    <dgm:pt modelId="{BD0C5C26-7FB6-4EBF-B063-4AD1EA9B6289}" type="parTrans" cxnId="{9B014A00-54CF-4021-A187-A694863BC584}">
      <dgm:prSet/>
      <dgm:spPr/>
      <dgm:t>
        <a:bodyPr/>
        <a:lstStyle/>
        <a:p>
          <a:endParaRPr lang="en-US"/>
        </a:p>
      </dgm:t>
    </dgm:pt>
    <dgm:pt modelId="{D246004D-FE46-443C-9D89-964A12A1F2EF}" type="sibTrans" cxnId="{9B014A00-54CF-4021-A187-A694863BC584}">
      <dgm:prSet/>
      <dgm:spPr/>
      <dgm:t>
        <a:bodyPr/>
        <a:lstStyle/>
        <a:p>
          <a:endParaRPr lang="en-US"/>
        </a:p>
      </dgm:t>
    </dgm:pt>
    <dgm:pt modelId="{17E0803D-B604-4EEC-B129-6F7A5922543C}">
      <dgm:prSet phldrT="[Text]" phldr="0"/>
      <dgm:spPr>
        <a:solidFill>
          <a:srgbClr val="24B1B5"/>
        </a:solidFill>
      </dgm:spPr>
      <dgm:t>
        <a:bodyPr/>
        <a:lstStyle/>
        <a:p>
          <a:pPr rtl="0"/>
          <a:r>
            <a:rPr lang="en-US" b="1">
              <a:latin typeface="Century Gothic" panose="020F0302020204030204"/>
            </a:rPr>
            <a:t>Evergreen &amp; Mixed Forest Mask</a:t>
          </a:r>
          <a:endParaRPr lang="en-US" b="1"/>
        </a:p>
      </dgm:t>
    </dgm:pt>
    <dgm:pt modelId="{0F3EB956-FC49-49A6-A167-DBB5AE186D7E}" type="parTrans" cxnId="{E83E7377-710A-4F76-8644-F3E09256C626}">
      <dgm:prSet/>
      <dgm:spPr/>
      <dgm:t>
        <a:bodyPr/>
        <a:lstStyle/>
        <a:p>
          <a:endParaRPr lang="en-US"/>
        </a:p>
      </dgm:t>
    </dgm:pt>
    <dgm:pt modelId="{72582EA4-E0EE-4C4C-8CFC-671510D99189}" type="sibTrans" cxnId="{E83E7377-710A-4F76-8644-F3E09256C626}">
      <dgm:prSet/>
      <dgm:spPr/>
      <dgm:t>
        <a:bodyPr/>
        <a:lstStyle/>
        <a:p>
          <a:endParaRPr lang="en-US"/>
        </a:p>
      </dgm:t>
    </dgm:pt>
    <dgm:pt modelId="{D3BCAD2B-6FDA-456D-9215-8F178EB3516A}">
      <dgm:prSet phldrT="[Text]" phldr="0"/>
      <dgm:spPr>
        <a:solidFill>
          <a:srgbClr val="24B1B5"/>
        </a:solidFill>
      </dgm:spPr>
      <dgm:t>
        <a:bodyPr/>
        <a:lstStyle/>
        <a:p>
          <a:pPr rtl="0"/>
          <a:r>
            <a:rPr lang="en-US" b="1">
              <a:latin typeface="Century Gothic" panose="020F0302020204030204"/>
            </a:rPr>
            <a:t>Winter NDVI Change &amp; Time Series</a:t>
          </a:r>
          <a:endParaRPr lang="en-US" b="1"/>
        </a:p>
      </dgm:t>
    </dgm:pt>
    <dgm:pt modelId="{72ADE422-35C3-4962-A1CA-8191BA10FEDA}" type="parTrans" cxnId="{DE871A89-B3AD-4477-A021-C1A1E53E851D}">
      <dgm:prSet/>
      <dgm:spPr/>
      <dgm:t>
        <a:bodyPr/>
        <a:lstStyle/>
        <a:p>
          <a:endParaRPr lang="en-US"/>
        </a:p>
      </dgm:t>
    </dgm:pt>
    <dgm:pt modelId="{7935E89E-8CE4-4B37-9934-7EB2EE661F2C}" type="sibTrans" cxnId="{DE871A89-B3AD-4477-A021-C1A1E53E851D}">
      <dgm:prSet/>
      <dgm:spPr/>
      <dgm:t>
        <a:bodyPr/>
        <a:lstStyle/>
        <a:p>
          <a:endParaRPr lang="en-US"/>
        </a:p>
      </dgm:t>
    </dgm:pt>
    <dgm:pt modelId="{F2257AF2-3635-4ED4-B336-01C5145C2040}">
      <dgm:prSet phldr="0"/>
      <dgm:spPr>
        <a:solidFill>
          <a:srgbClr val="24B1B5"/>
        </a:solidFill>
      </dgm:spPr>
      <dgm:t>
        <a:bodyPr/>
        <a:lstStyle/>
        <a:p>
          <a:pPr rtl="0"/>
          <a:r>
            <a:rPr lang="en-US" b="1">
              <a:latin typeface="Century Gothic" panose="020F0302020204030204"/>
            </a:rPr>
            <a:t>Potential Hemlock Decline in Evergreen &amp; Mixed Forests</a:t>
          </a:r>
        </a:p>
      </dgm:t>
    </dgm:pt>
    <dgm:pt modelId="{34FF0CAF-C583-46D3-A39B-DFA8F9D8BD1D}" type="parTrans" cxnId="{681EEC17-E4AB-4A16-AE1B-28A7FC2D2570}">
      <dgm:prSet/>
      <dgm:spPr/>
      <dgm:t>
        <a:bodyPr/>
        <a:lstStyle/>
        <a:p>
          <a:endParaRPr lang="en-US"/>
        </a:p>
      </dgm:t>
    </dgm:pt>
    <dgm:pt modelId="{9E9EEA9C-C40D-4331-AA62-E82FE05A2208}" type="sibTrans" cxnId="{681EEC17-E4AB-4A16-AE1B-28A7FC2D2570}">
      <dgm:prSet/>
      <dgm:spPr/>
      <dgm:t>
        <a:bodyPr/>
        <a:lstStyle/>
        <a:p>
          <a:endParaRPr lang="en-US"/>
        </a:p>
      </dgm:t>
    </dgm:pt>
    <dgm:pt modelId="{AB533EC4-56DA-4670-B0D9-04312292A21E}" type="pres">
      <dgm:prSet presAssocID="{8233E156-310C-4CB9-9D97-6BD52DB6D518}" presName="Name0" presStyleCnt="0">
        <dgm:presLayoutVars>
          <dgm:dir/>
          <dgm:resizeHandles val="exact"/>
        </dgm:presLayoutVars>
      </dgm:prSet>
      <dgm:spPr/>
    </dgm:pt>
    <dgm:pt modelId="{1404FA29-A8B2-4450-B6F8-B1E9AAE4C601}" type="pres">
      <dgm:prSet presAssocID="{370757D0-5F31-436F-BB5D-AFEBFC25A33A}" presName="node" presStyleLbl="node1" presStyleIdx="0" presStyleCnt="4">
        <dgm:presLayoutVars>
          <dgm:bulletEnabled val="1"/>
        </dgm:presLayoutVars>
      </dgm:prSet>
      <dgm:spPr/>
      <dgm:t>
        <a:bodyPr/>
        <a:lstStyle/>
        <a:p>
          <a:endParaRPr lang="en-US"/>
        </a:p>
      </dgm:t>
    </dgm:pt>
    <dgm:pt modelId="{323E26E7-6270-4D4A-8AD9-0CBB62588FA4}" type="pres">
      <dgm:prSet presAssocID="{D246004D-FE46-443C-9D89-964A12A1F2EF}" presName="sibTrans" presStyleLbl="sibTrans2D1" presStyleIdx="0" presStyleCnt="3"/>
      <dgm:spPr/>
      <dgm:t>
        <a:bodyPr/>
        <a:lstStyle/>
        <a:p>
          <a:endParaRPr lang="en-US"/>
        </a:p>
      </dgm:t>
    </dgm:pt>
    <dgm:pt modelId="{F22A0C21-DC7E-4567-83B4-F52658E5B9AA}" type="pres">
      <dgm:prSet presAssocID="{D246004D-FE46-443C-9D89-964A12A1F2EF}" presName="connectorText" presStyleLbl="sibTrans2D1" presStyleIdx="0" presStyleCnt="3"/>
      <dgm:spPr/>
      <dgm:t>
        <a:bodyPr/>
        <a:lstStyle/>
        <a:p>
          <a:endParaRPr lang="en-US"/>
        </a:p>
      </dgm:t>
    </dgm:pt>
    <dgm:pt modelId="{BD0C6C57-29FF-47D5-8A4C-4B5ADB88EDCB}" type="pres">
      <dgm:prSet presAssocID="{17E0803D-B604-4EEC-B129-6F7A5922543C}" presName="node" presStyleLbl="node1" presStyleIdx="1" presStyleCnt="4">
        <dgm:presLayoutVars>
          <dgm:bulletEnabled val="1"/>
        </dgm:presLayoutVars>
      </dgm:prSet>
      <dgm:spPr/>
      <dgm:t>
        <a:bodyPr/>
        <a:lstStyle/>
        <a:p>
          <a:endParaRPr lang="en-US"/>
        </a:p>
      </dgm:t>
    </dgm:pt>
    <dgm:pt modelId="{B9CA4A51-3E30-4C48-AA51-9BB00E30819F}" type="pres">
      <dgm:prSet presAssocID="{72582EA4-E0EE-4C4C-8CFC-671510D99189}" presName="sibTrans" presStyleLbl="sibTrans2D1" presStyleIdx="1" presStyleCnt="3"/>
      <dgm:spPr/>
      <dgm:t>
        <a:bodyPr/>
        <a:lstStyle/>
        <a:p>
          <a:endParaRPr lang="en-US"/>
        </a:p>
      </dgm:t>
    </dgm:pt>
    <dgm:pt modelId="{75386893-5D65-41E0-B578-60C5B3C45C52}" type="pres">
      <dgm:prSet presAssocID="{72582EA4-E0EE-4C4C-8CFC-671510D99189}" presName="connectorText" presStyleLbl="sibTrans2D1" presStyleIdx="1" presStyleCnt="3"/>
      <dgm:spPr/>
      <dgm:t>
        <a:bodyPr/>
        <a:lstStyle/>
        <a:p>
          <a:endParaRPr lang="en-US"/>
        </a:p>
      </dgm:t>
    </dgm:pt>
    <dgm:pt modelId="{62EEC4E8-1DEB-483C-9D2E-B631E0AF353E}" type="pres">
      <dgm:prSet presAssocID="{D3BCAD2B-6FDA-456D-9215-8F178EB3516A}" presName="node" presStyleLbl="node1" presStyleIdx="2" presStyleCnt="4">
        <dgm:presLayoutVars>
          <dgm:bulletEnabled val="1"/>
        </dgm:presLayoutVars>
      </dgm:prSet>
      <dgm:spPr/>
      <dgm:t>
        <a:bodyPr/>
        <a:lstStyle/>
        <a:p>
          <a:endParaRPr lang="en-US"/>
        </a:p>
      </dgm:t>
    </dgm:pt>
    <dgm:pt modelId="{34FC1A9D-11B4-4CBE-8EAD-16B20AB2026B}" type="pres">
      <dgm:prSet presAssocID="{7935E89E-8CE4-4B37-9934-7EB2EE661F2C}" presName="sibTrans" presStyleLbl="sibTrans2D1" presStyleIdx="2" presStyleCnt="3"/>
      <dgm:spPr/>
      <dgm:t>
        <a:bodyPr/>
        <a:lstStyle/>
        <a:p>
          <a:endParaRPr lang="en-US"/>
        </a:p>
      </dgm:t>
    </dgm:pt>
    <dgm:pt modelId="{BAE57B42-4DC4-4CD3-B336-311148B343FE}" type="pres">
      <dgm:prSet presAssocID="{7935E89E-8CE4-4B37-9934-7EB2EE661F2C}" presName="connectorText" presStyleLbl="sibTrans2D1" presStyleIdx="2" presStyleCnt="3"/>
      <dgm:spPr/>
      <dgm:t>
        <a:bodyPr/>
        <a:lstStyle/>
        <a:p>
          <a:endParaRPr lang="en-US"/>
        </a:p>
      </dgm:t>
    </dgm:pt>
    <dgm:pt modelId="{A63FD47D-6C26-444F-9AF3-E8A8A841E81E}" type="pres">
      <dgm:prSet presAssocID="{F2257AF2-3635-4ED4-B336-01C5145C2040}" presName="node" presStyleLbl="node1" presStyleIdx="3" presStyleCnt="4">
        <dgm:presLayoutVars>
          <dgm:bulletEnabled val="1"/>
        </dgm:presLayoutVars>
      </dgm:prSet>
      <dgm:spPr/>
      <dgm:t>
        <a:bodyPr/>
        <a:lstStyle/>
        <a:p>
          <a:endParaRPr lang="en-US"/>
        </a:p>
      </dgm:t>
    </dgm:pt>
  </dgm:ptLst>
  <dgm:cxnLst>
    <dgm:cxn modelId="{681EEC17-E4AB-4A16-AE1B-28A7FC2D2570}" srcId="{8233E156-310C-4CB9-9D97-6BD52DB6D518}" destId="{F2257AF2-3635-4ED4-B336-01C5145C2040}" srcOrd="3" destOrd="0" parTransId="{34FF0CAF-C583-46D3-A39B-DFA8F9D8BD1D}" sibTransId="{9E9EEA9C-C40D-4331-AA62-E82FE05A2208}"/>
    <dgm:cxn modelId="{E83E7377-710A-4F76-8644-F3E09256C626}" srcId="{8233E156-310C-4CB9-9D97-6BD52DB6D518}" destId="{17E0803D-B604-4EEC-B129-6F7A5922543C}" srcOrd="1" destOrd="0" parTransId="{0F3EB956-FC49-49A6-A167-DBB5AE186D7E}" sibTransId="{72582EA4-E0EE-4C4C-8CFC-671510D99189}"/>
    <dgm:cxn modelId="{2AFA2FF9-A245-4084-BF2D-B84E057CFF66}" type="presOf" srcId="{D246004D-FE46-443C-9D89-964A12A1F2EF}" destId="{F22A0C21-DC7E-4567-83B4-F52658E5B9AA}" srcOrd="1" destOrd="0" presId="urn:microsoft.com/office/officeart/2005/8/layout/process1"/>
    <dgm:cxn modelId="{8E630CA6-A931-4D73-A203-4FACF12FB3CF}" type="presOf" srcId="{17E0803D-B604-4EEC-B129-6F7A5922543C}" destId="{BD0C6C57-29FF-47D5-8A4C-4B5ADB88EDCB}" srcOrd="0" destOrd="0" presId="urn:microsoft.com/office/officeart/2005/8/layout/process1"/>
    <dgm:cxn modelId="{4096CC1B-13D7-44DB-BA00-49CA4CC81A85}" type="presOf" srcId="{7935E89E-8CE4-4B37-9934-7EB2EE661F2C}" destId="{34FC1A9D-11B4-4CBE-8EAD-16B20AB2026B}" srcOrd="0" destOrd="0" presId="urn:microsoft.com/office/officeart/2005/8/layout/process1"/>
    <dgm:cxn modelId="{278BAF9E-20DB-4022-A30F-01696B083A47}" type="presOf" srcId="{72582EA4-E0EE-4C4C-8CFC-671510D99189}" destId="{75386893-5D65-41E0-B578-60C5B3C45C52}" srcOrd="1" destOrd="0" presId="urn:microsoft.com/office/officeart/2005/8/layout/process1"/>
    <dgm:cxn modelId="{B817F040-0009-45B2-ADFE-227185B3A12F}" type="presOf" srcId="{8233E156-310C-4CB9-9D97-6BD52DB6D518}" destId="{AB533EC4-56DA-4670-B0D9-04312292A21E}" srcOrd="0" destOrd="0" presId="urn:microsoft.com/office/officeart/2005/8/layout/process1"/>
    <dgm:cxn modelId="{DE871A89-B3AD-4477-A021-C1A1E53E851D}" srcId="{8233E156-310C-4CB9-9D97-6BD52DB6D518}" destId="{D3BCAD2B-6FDA-456D-9215-8F178EB3516A}" srcOrd="2" destOrd="0" parTransId="{72ADE422-35C3-4962-A1CA-8191BA10FEDA}" sibTransId="{7935E89E-8CE4-4B37-9934-7EB2EE661F2C}"/>
    <dgm:cxn modelId="{E578A18C-5121-4F20-9208-ECDD34A678DE}" type="presOf" srcId="{F2257AF2-3635-4ED4-B336-01C5145C2040}" destId="{A63FD47D-6C26-444F-9AF3-E8A8A841E81E}" srcOrd="0" destOrd="0" presId="urn:microsoft.com/office/officeart/2005/8/layout/process1"/>
    <dgm:cxn modelId="{F85A35EF-4F76-4BB3-98AB-9FC58AC98A92}" type="presOf" srcId="{D3BCAD2B-6FDA-456D-9215-8F178EB3516A}" destId="{62EEC4E8-1DEB-483C-9D2E-B631E0AF353E}" srcOrd="0" destOrd="0" presId="urn:microsoft.com/office/officeart/2005/8/layout/process1"/>
    <dgm:cxn modelId="{91229CEB-248E-460E-8D04-8451456C139E}" type="presOf" srcId="{7935E89E-8CE4-4B37-9934-7EB2EE661F2C}" destId="{BAE57B42-4DC4-4CD3-B336-311148B343FE}" srcOrd="1" destOrd="0" presId="urn:microsoft.com/office/officeart/2005/8/layout/process1"/>
    <dgm:cxn modelId="{6003170A-053C-4E22-8609-7A86C916C7F8}" type="presOf" srcId="{D246004D-FE46-443C-9D89-964A12A1F2EF}" destId="{323E26E7-6270-4D4A-8AD9-0CBB62588FA4}" srcOrd="0" destOrd="0" presId="urn:microsoft.com/office/officeart/2005/8/layout/process1"/>
    <dgm:cxn modelId="{9B014A00-54CF-4021-A187-A694863BC584}" srcId="{8233E156-310C-4CB9-9D97-6BD52DB6D518}" destId="{370757D0-5F31-436F-BB5D-AFEBFC25A33A}" srcOrd="0" destOrd="0" parTransId="{BD0C5C26-7FB6-4EBF-B063-4AD1EA9B6289}" sibTransId="{D246004D-FE46-443C-9D89-964A12A1F2EF}"/>
    <dgm:cxn modelId="{41FBC097-12F3-4009-8F70-C624ABC30487}" type="presOf" srcId="{72582EA4-E0EE-4C4C-8CFC-671510D99189}" destId="{B9CA4A51-3E30-4C48-AA51-9BB00E30819F}" srcOrd="0" destOrd="0" presId="urn:microsoft.com/office/officeart/2005/8/layout/process1"/>
    <dgm:cxn modelId="{71B9F358-971A-4E37-8DCD-E76FF648A3C2}" type="presOf" srcId="{370757D0-5F31-436F-BB5D-AFEBFC25A33A}" destId="{1404FA29-A8B2-4450-B6F8-B1E9AAE4C601}" srcOrd="0" destOrd="0" presId="urn:microsoft.com/office/officeart/2005/8/layout/process1"/>
    <dgm:cxn modelId="{9836325C-6838-4886-B9A5-B75D09C0067B}" type="presParOf" srcId="{AB533EC4-56DA-4670-B0D9-04312292A21E}" destId="{1404FA29-A8B2-4450-B6F8-B1E9AAE4C601}" srcOrd="0" destOrd="0" presId="urn:microsoft.com/office/officeart/2005/8/layout/process1"/>
    <dgm:cxn modelId="{4CE2BA16-ADA9-49CB-A949-0D4990495BB5}" type="presParOf" srcId="{AB533EC4-56DA-4670-B0D9-04312292A21E}" destId="{323E26E7-6270-4D4A-8AD9-0CBB62588FA4}" srcOrd="1" destOrd="0" presId="urn:microsoft.com/office/officeart/2005/8/layout/process1"/>
    <dgm:cxn modelId="{2204572B-81EC-4DCA-846D-87E5434B17D9}" type="presParOf" srcId="{323E26E7-6270-4D4A-8AD9-0CBB62588FA4}" destId="{F22A0C21-DC7E-4567-83B4-F52658E5B9AA}" srcOrd="0" destOrd="0" presId="urn:microsoft.com/office/officeart/2005/8/layout/process1"/>
    <dgm:cxn modelId="{44F94A68-FD40-47FD-AB63-D404EDAFE635}" type="presParOf" srcId="{AB533EC4-56DA-4670-B0D9-04312292A21E}" destId="{BD0C6C57-29FF-47D5-8A4C-4B5ADB88EDCB}" srcOrd="2" destOrd="0" presId="urn:microsoft.com/office/officeart/2005/8/layout/process1"/>
    <dgm:cxn modelId="{F4FDBA84-A0B9-4606-89A2-75251F596997}" type="presParOf" srcId="{AB533EC4-56DA-4670-B0D9-04312292A21E}" destId="{B9CA4A51-3E30-4C48-AA51-9BB00E30819F}" srcOrd="3" destOrd="0" presId="urn:microsoft.com/office/officeart/2005/8/layout/process1"/>
    <dgm:cxn modelId="{1E6C747D-5478-4BF6-8AE9-1EBA02AED581}" type="presParOf" srcId="{B9CA4A51-3E30-4C48-AA51-9BB00E30819F}" destId="{75386893-5D65-41E0-B578-60C5B3C45C52}" srcOrd="0" destOrd="0" presId="urn:microsoft.com/office/officeart/2005/8/layout/process1"/>
    <dgm:cxn modelId="{40773992-8DFB-4FE9-B27A-5AC87573B52D}" type="presParOf" srcId="{AB533EC4-56DA-4670-B0D9-04312292A21E}" destId="{62EEC4E8-1DEB-483C-9D2E-B631E0AF353E}" srcOrd="4" destOrd="0" presId="urn:microsoft.com/office/officeart/2005/8/layout/process1"/>
    <dgm:cxn modelId="{D53DA170-149C-48E2-9941-A1040FA4883C}" type="presParOf" srcId="{AB533EC4-56DA-4670-B0D9-04312292A21E}" destId="{34FC1A9D-11B4-4CBE-8EAD-16B20AB2026B}" srcOrd="5" destOrd="0" presId="urn:microsoft.com/office/officeart/2005/8/layout/process1"/>
    <dgm:cxn modelId="{5179779A-8AAF-4016-94D5-86DCBEEEB37C}" type="presParOf" srcId="{34FC1A9D-11B4-4CBE-8EAD-16B20AB2026B}" destId="{BAE57B42-4DC4-4CD3-B336-311148B343FE}" srcOrd="0" destOrd="0" presId="urn:microsoft.com/office/officeart/2005/8/layout/process1"/>
    <dgm:cxn modelId="{A9D69BAF-0AB9-4994-9C63-AEC8C3BCCB92}" type="presParOf" srcId="{AB533EC4-56DA-4670-B0D9-04312292A21E}" destId="{A63FD47D-6C26-444F-9AF3-E8A8A841E81E}"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4FA29-A8B2-4450-B6F8-B1E9AAE4C601}">
      <dsp:nvSpPr>
        <dsp:cNvPr id="0" name=""/>
        <dsp:cNvSpPr/>
      </dsp:nvSpPr>
      <dsp:spPr>
        <a:xfrm>
          <a:off x="4398" y="2688541"/>
          <a:ext cx="1923151" cy="1153891"/>
        </a:xfrm>
        <a:prstGeom prst="roundRect">
          <a:avLst>
            <a:gd name="adj" fmla="val 10000"/>
          </a:avLst>
        </a:prstGeom>
        <a:solidFill>
          <a:srgbClr val="24B1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a:latin typeface="Century Gothic" panose="020F0302020204030204"/>
            </a:rPr>
            <a:t>NDVI</a:t>
          </a:r>
          <a:r>
            <a:rPr lang="en-US" sz="1600" b="1" i="0" u="none" strike="noStrike" kern="1200" cap="none" baseline="0" noProof="0">
              <a:latin typeface="Century Gothic" panose="020F0302020204030204"/>
            </a:rPr>
            <a:t> </a:t>
          </a:r>
          <a:r>
            <a:rPr lang="en-US" sz="1600" b="1" i="0" u="none" strike="noStrike" kern="1200" cap="none" baseline="0" noProof="0">
              <a:solidFill>
                <a:schemeClr val="bg1"/>
              </a:solidFill>
              <a:latin typeface="Century Gothic" panose="020F0302020204030204"/>
            </a:rPr>
            <a:t>Calculation</a:t>
          </a:r>
        </a:p>
      </dsp:txBody>
      <dsp:txXfrm>
        <a:off x="38194" y="2722337"/>
        <a:ext cx="1855559" cy="1086299"/>
      </dsp:txXfrm>
    </dsp:sp>
    <dsp:sp modelId="{323E26E7-6270-4D4A-8AD9-0CBB62588FA4}">
      <dsp:nvSpPr>
        <dsp:cNvPr id="0" name=""/>
        <dsp:cNvSpPr/>
      </dsp:nvSpPr>
      <dsp:spPr>
        <a:xfrm>
          <a:off x="2119865" y="3027016"/>
          <a:ext cx="407708" cy="4769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2119865" y="3122404"/>
        <a:ext cx="285396" cy="286165"/>
      </dsp:txXfrm>
    </dsp:sp>
    <dsp:sp modelId="{BD0C6C57-29FF-47D5-8A4C-4B5ADB88EDCB}">
      <dsp:nvSpPr>
        <dsp:cNvPr id="0" name=""/>
        <dsp:cNvSpPr/>
      </dsp:nvSpPr>
      <dsp:spPr>
        <a:xfrm>
          <a:off x="2696811" y="2688541"/>
          <a:ext cx="1923151" cy="1153891"/>
        </a:xfrm>
        <a:prstGeom prst="roundRect">
          <a:avLst>
            <a:gd name="adj" fmla="val 10000"/>
          </a:avLst>
        </a:prstGeom>
        <a:solidFill>
          <a:srgbClr val="24B1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a:latin typeface="Century Gothic" panose="020F0302020204030204"/>
            </a:rPr>
            <a:t>Evergreen &amp; Mixed Forest Mask</a:t>
          </a:r>
          <a:endParaRPr lang="en-US" sz="1600" b="1" kern="1200"/>
        </a:p>
      </dsp:txBody>
      <dsp:txXfrm>
        <a:off x="2730607" y="2722337"/>
        <a:ext cx="1855559" cy="1086299"/>
      </dsp:txXfrm>
    </dsp:sp>
    <dsp:sp modelId="{B9CA4A51-3E30-4C48-AA51-9BB00E30819F}">
      <dsp:nvSpPr>
        <dsp:cNvPr id="0" name=""/>
        <dsp:cNvSpPr/>
      </dsp:nvSpPr>
      <dsp:spPr>
        <a:xfrm>
          <a:off x="4812278" y="3027016"/>
          <a:ext cx="407708" cy="4769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4812278" y="3122404"/>
        <a:ext cx="285396" cy="286165"/>
      </dsp:txXfrm>
    </dsp:sp>
    <dsp:sp modelId="{62EEC4E8-1DEB-483C-9D2E-B631E0AF353E}">
      <dsp:nvSpPr>
        <dsp:cNvPr id="0" name=""/>
        <dsp:cNvSpPr/>
      </dsp:nvSpPr>
      <dsp:spPr>
        <a:xfrm>
          <a:off x="5389223" y="2688541"/>
          <a:ext cx="1923151" cy="1153891"/>
        </a:xfrm>
        <a:prstGeom prst="roundRect">
          <a:avLst>
            <a:gd name="adj" fmla="val 10000"/>
          </a:avLst>
        </a:prstGeom>
        <a:solidFill>
          <a:srgbClr val="24B1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a:latin typeface="Century Gothic" panose="020F0302020204030204"/>
            </a:rPr>
            <a:t>Winter NDVI Change &amp; Time Series</a:t>
          </a:r>
          <a:endParaRPr lang="en-US" sz="1600" b="1" kern="1200"/>
        </a:p>
      </dsp:txBody>
      <dsp:txXfrm>
        <a:off x="5423019" y="2722337"/>
        <a:ext cx="1855559" cy="1086299"/>
      </dsp:txXfrm>
    </dsp:sp>
    <dsp:sp modelId="{34FC1A9D-11B4-4CBE-8EAD-16B20AB2026B}">
      <dsp:nvSpPr>
        <dsp:cNvPr id="0" name=""/>
        <dsp:cNvSpPr/>
      </dsp:nvSpPr>
      <dsp:spPr>
        <a:xfrm>
          <a:off x="7504690" y="3027016"/>
          <a:ext cx="407708" cy="4769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7504690" y="3122404"/>
        <a:ext cx="285396" cy="286165"/>
      </dsp:txXfrm>
    </dsp:sp>
    <dsp:sp modelId="{A63FD47D-6C26-444F-9AF3-E8A8A841E81E}">
      <dsp:nvSpPr>
        <dsp:cNvPr id="0" name=""/>
        <dsp:cNvSpPr/>
      </dsp:nvSpPr>
      <dsp:spPr>
        <a:xfrm>
          <a:off x="8081636" y="2688541"/>
          <a:ext cx="1923151" cy="1153891"/>
        </a:xfrm>
        <a:prstGeom prst="roundRect">
          <a:avLst>
            <a:gd name="adj" fmla="val 10000"/>
          </a:avLst>
        </a:prstGeom>
        <a:solidFill>
          <a:srgbClr val="24B1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a:latin typeface="Century Gothic" panose="020F0302020204030204"/>
            </a:rPr>
            <a:t>Potential Hemlock Decline in Evergreen &amp; Mixed Forests</a:t>
          </a:r>
        </a:p>
      </dsp:txBody>
      <dsp:txXfrm>
        <a:off x="8115432" y="2722337"/>
        <a:ext cx="1855559" cy="108629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7/28/2020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merriam-webster.com/dictionary/"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merriam-webster.com/dictionary/probabl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lickr.com/photos/usfwssoutheast/7651413424/in/photolist-cE8uD7-85siFB-85shqH-85shNg-85sjBc-GMSqkq-cE8ted-GWUwe1-85vs1d-2dfQjDz-GTaxj5-cE8zGd-85vqJb-85sirP-GF5Hky-85skbc-85sgra-85vtbo-cE8ug7-85vtHj-e2UJu6-cE8ysj-e2UGkB-e31oEJ-e31mdw-e31n8q-e31kAQ-e2UCS8-e31pjQ-e2UDpV-gL6tDj-gL7fzD-gL6ibo-gL6w6U-2e5XKNk-gL6tkc-gL6oUC-gL6sbD-gL6pc3-gL6hjz-gL6mm1-gL6j1j-gL7p3k-gL6q5q-gL6i8j-gL6jCx-gL6uDV-gL6ihX-gL6gyA-gL6sH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savehemlocksnc.org"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nps.gov/grsm/index.htm"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devpedia.developexchange.com/dp/index.php?title=List_of_Satellite_Pictur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[Speaking]</a:t>
            </a:r>
          </a:p>
          <a:p>
            <a:r>
              <a:rPr lang="en-US" sz="1200" dirty="0">
                <a:latin typeface="Century Gothic"/>
                <a:cs typeface="Calibri"/>
              </a:rPr>
              <a:t>Hello Everyone! We are the Cherokee Water Resources team </a:t>
            </a:r>
            <a:r>
              <a:rPr lang="en-US" sz="1200" dirty="0">
                <a:latin typeface="Century Gothic"/>
                <a:ea typeface="Century Gothic"/>
                <a:cs typeface="Century Gothic"/>
                <a:sym typeface="Century Gothic"/>
              </a:rPr>
              <a:t>are excited to share from our ten-week journey exploring the feasibility of using Earth Observations to Map Forest Health and Hemlock Composition.</a:t>
            </a:r>
            <a:endParaRPr lang="en-US" sz="1200" dirty="0">
              <a:latin typeface="Century Gothic"/>
            </a:endParaRPr>
          </a:p>
          <a:p>
            <a:r>
              <a:rPr lang="en-US" dirty="0"/>
              <a:t>[introductions</a:t>
            </a:r>
            <a:r>
              <a:rPr lang="en-US" baseline="0" dirty="0"/>
              <a:t> + individual background</a:t>
            </a:r>
            <a:r>
              <a:rPr lang="en-US" dirty="0"/>
              <a:t>]</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3388537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Speaker [Wilson]</a:t>
            </a:r>
            <a:endParaRPr lang="en-US" dirty="0">
              <a:solidFill>
                <a:schemeClr val="tx1">
                  <a:lumMod val="75000"/>
                  <a:lumOff val="25000"/>
                </a:schemeClr>
              </a:solidFill>
            </a:endParaRPr>
          </a:p>
          <a:p>
            <a:pPr>
              <a:defRPr/>
            </a:pPr>
            <a:r>
              <a:rPr lang="en-US" dirty="0">
                <a:solidFill>
                  <a:schemeClr val="tx1">
                    <a:lumMod val="75000"/>
                    <a:lumOff val="25000"/>
                  </a:schemeClr>
                </a:solidFill>
              </a:rPr>
              <a:t>Created average winter NDVI images for 2003/2004 and 2009/2010 - local knowledge indicates that these are the years that capture most of the hemlock decline occurrence </a:t>
            </a:r>
            <a:endParaRPr lang="en-US" dirty="0">
              <a:cs typeface="Calibri"/>
            </a:endParaRPr>
          </a:p>
          <a:p>
            <a:pPr>
              <a:defRPr/>
            </a:pPr>
            <a:r>
              <a:rPr lang="en-US" dirty="0">
                <a:solidFill>
                  <a:schemeClr val="tx1">
                    <a:lumMod val="75000"/>
                    <a:lumOff val="25000"/>
                  </a:schemeClr>
                </a:solidFill>
                <a:ea typeface="+mn-lt"/>
                <a:cs typeface="+mn-lt"/>
              </a:rPr>
              <a:t>For reference, the NDVI equation is added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ea typeface="+mn-lt"/>
                <a:cs typeface="+mn-lt"/>
              </a:rPr>
              <a:t>Vegetation (green) Forest Grassland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rPr>
              <a:t>Non vegetation (red) Urban, Water, Impervious Surfaces</a:t>
            </a:r>
            <a:endParaRPr lang="en-US" sz="1200" dirty="0">
              <a:solidFill>
                <a:schemeClr val="tx1">
                  <a:lumMod val="75000"/>
                  <a:lumOff val="25000"/>
                </a:schemeClr>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lumOff val="25000"/>
                </a:schemeClr>
              </a:solidFill>
            </a:endParaRPr>
          </a:p>
          <a:p>
            <a:pPr>
              <a:defRPr/>
            </a:pPr>
            <a:r>
              <a:rPr lang="en-US" dirty="0"/>
              <a:t> </a:t>
            </a:r>
            <a:r>
              <a:rPr kumimoji="0" lang="en-US" sz="1200" b="0" i="0" u="none" strike="noStrike" kern="1200" cap="none" spc="0" normalizeH="0" baseline="0" noProof="0" dirty="0">
                <a:ln>
                  <a:noFill/>
                </a:ln>
                <a:solidFill>
                  <a:srgbClr val="FF0000"/>
                </a:solidFill>
                <a:effectLst/>
                <a:uLnTx/>
                <a:uFillTx/>
                <a:latin typeface="+mn-lt"/>
                <a:ea typeface="+mn-ea"/>
                <a:cs typeface="+mn-cs"/>
              </a:rPr>
              <a:t>------------Image Information Below------------</a:t>
            </a:r>
            <a:endParaRPr lang="en-US" sz="1200" b="0" i="0" u="none" strike="noStrike" kern="1200" cap="none" spc="0" normalizeH="0" baseline="0" noProof="0" dirty="0">
              <a:ln>
                <a:noFill/>
              </a:ln>
              <a:solidFill>
                <a:srgbClr val="FF0000"/>
              </a:solidFill>
              <a:effectLst/>
              <a:uLnTx/>
              <a:uFillTx/>
              <a:latin typeface="+mn-lt"/>
              <a:cs typeface="Calibri"/>
            </a:endParaRPr>
          </a:p>
          <a:p>
            <a:r>
              <a:rPr lang="en-US" dirty="0"/>
              <a:t>NDVI Images:</a:t>
            </a:r>
            <a:endParaRPr lang="en-US" dirty="0">
              <a:cs typeface="Calibri"/>
            </a:endParaRPr>
          </a:p>
          <a:p>
            <a:r>
              <a:rPr lang="en-US" dirty="0"/>
              <a:t>Created by </a:t>
            </a:r>
            <a:r>
              <a:rPr lang="en-US" dirty="0" err="1"/>
              <a:t>DEVELOPers</a:t>
            </a:r>
            <a:r>
              <a:rPr lang="en-US" dirty="0"/>
              <a:t> using ArcGIS Pro</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2367475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Speaker [Wilson]</a:t>
            </a:r>
          </a:p>
          <a:p>
            <a:r>
              <a:rPr lang="en-US" dirty="0"/>
              <a:t>Evergreen + Mixed Forest</a:t>
            </a:r>
            <a:endParaRPr lang="en-US" dirty="0">
              <a:cs typeface="Calibri"/>
            </a:endParaRPr>
          </a:p>
          <a:p>
            <a:pPr>
              <a:defRPr/>
            </a:pPr>
            <a:r>
              <a:rPr lang="en-US" dirty="0"/>
              <a:t>Mask NDVI change map by 2004 National Land Cover Database to investigate areas designated as Evergreen and Mixed Forest – purple indicates NDVI decline, yellow indicates NDVI increase </a:t>
            </a:r>
            <a:endParaRPr lang="en-US" dirty="0">
              <a:cs typeface="Calibri" panose="020F0502020204030204"/>
            </a:endParaRPr>
          </a:p>
          <a:p>
            <a:pPr>
              <a:defRPr/>
            </a:pPr>
            <a:endParaRPr lang="en-US" dirty="0">
              <a:solidFill>
                <a:srgbClr val="000000"/>
              </a:solidFill>
              <a:cs typeface="Calibri"/>
            </a:endParaRPr>
          </a:p>
          <a:p>
            <a:pPr>
              <a:defRPr/>
            </a:pPr>
            <a:r>
              <a:rPr lang="en-US" dirty="0">
                <a:cs typeface="Calibri" panose="020F0502020204030204"/>
              </a:rPr>
              <a:t>We observe areas displaying both increases and declines of vegetation greenness during this time. There are a few factors that could account for vegetation increase, such as growth of rhododendron. Initial inspection of areas experience NDVI decline against hi-resolution imagery (USDA Forest Service NAIP imagery) show that this method does capture areas of hemlock decline. We can observed pockets of greatest NDVI decline along headwaters of stream along the border between Sevier County, TN and Swain County, NC </a:t>
            </a:r>
          </a:p>
          <a:p>
            <a:pPr>
              <a:defRPr/>
            </a:pPr>
            <a:endParaRPr lang="en-US" dirty="0"/>
          </a:p>
          <a:p>
            <a:pPr>
              <a:defRPr/>
            </a:pPr>
            <a:r>
              <a:rPr lang="en-US" dirty="0"/>
              <a:t>In Evergreen and Mixed Forests, where we would expect to find hemlocks, we see patches of steep NDVI decline. </a:t>
            </a:r>
            <a:endParaRPr lang="en-US" dirty="0">
              <a:cs typeface="Calibri"/>
            </a:endParaRPr>
          </a:p>
          <a:p>
            <a:pPr marL="285750" indent="-285750">
              <a:buFont typeface="Webdings,Sans-Serif"/>
              <a:buChar char="4"/>
              <a:defRPr/>
            </a:pPr>
            <a:r>
              <a:rPr lang="en-US" dirty="0"/>
              <a:t>These areas could be surveyed from the ground to test their accuracy</a:t>
            </a:r>
            <a:endParaRPr lang="en-US" dirty="0">
              <a:cs typeface="Calibri"/>
            </a:endParaRPr>
          </a:p>
          <a:p>
            <a:pPr marL="285750" indent="-285750">
              <a:buFont typeface="Webdings,Sans-Serif"/>
              <a:buChar char="4"/>
              <a:defRPr/>
            </a:pPr>
            <a:r>
              <a:rPr lang="en-US" dirty="0"/>
              <a:t>Caveats</a:t>
            </a:r>
            <a:endParaRPr lang="en-US" dirty="0">
              <a:cs typeface="Calibri"/>
            </a:endParaRPr>
          </a:p>
          <a:p>
            <a:pPr>
              <a:defRPr/>
            </a:pPr>
            <a:r>
              <a:rPr lang="en-US" dirty="0"/>
              <a:t>While we believe most of the decline occurs between 2004 and 2010, we are limited in our ability to compare forward in time through 2020 because the Landsat 5 mission ended in 2011 and the wavelengths captured by the Landsat 8 instrument are slightly different.</a:t>
            </a:r>
            <a:endParaRPr lang="en-US" dirty="0">
              <a:cs typeface="Calibri"/>
            </a:endParaRPr>
          </a:p>
          <a:p>
            <a:pPr>
              <a:defRPr/>
            </a:pPr>
            <a:endParaRPr lang="en-US"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mn-lt"/>
                <a:ea typeface="+mn-ea"/>
                <a:cs typeface="+mn-cs"/>
              </a:rPr>
              <a:t>------------Image Information Below------------</a:t>
            </a:r>
            <a:endParaRPr lang="en-US" sz="1200" b="0" i="0" u="none" strike="noStrike" kern="1200" cap="none" spc="0" normalizeH="0" baseline="0" noProof="0" dirty="0">
              <a:ln>
                <a:noFill/>
              </a:ln>
              <a:solidFill>
                <a:srgbClr val="FF0000"/>
              </a:solidFill>
              <a:effectLst/>
              <a:uLnTx/>
              <a:uFillTx/>
              <a:latin typeface="+mn-lt"/>
              <a:cs typeface="Calibri"/>
            </a:endParaRPr>
          </a:p>
          <a:p>
            <a:r>
              <a:rPr lang="en-US" dirty="0"/>
              <a:t>NDVI Images:</a:t>
            </a:r>
            <a:endParaRPr lang="en-US" dirty="0">
              <a:cs typeface="Calibri"/>
            </a:endParaRPr>
          </a:p>
          <a:p>
            <a:r>
              <a:rPr lang="en-US" dirty="0"/>
              <a:t>Created using ArcGIS Pro</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1856317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[Travis]</a:t>
            </a:r>
          </a:p>
          <a:p>
            <a:pPr marL="171450" indent="-171450">
              <a:buFont typeface="Arial"/>
              <a:buChar char="•"/>
            </a:pPr>
            <a:r>
              <a:rPr lang="en-US" dirty="0"/>
              <a:t>Three types of models the team used to investigate include fuzzy memberships, weighted overlay, and Random forest. Of these three methods, so far, we have produced example results with the weighted overlay we are discussing today. </a:t>
            </a:r>
            <a:endParaRPr lang="en-US" dirty="0">
              <a:cs typeface="Calibri" panose="020F0502020204030204"/>
            </a:endParaRPr>
          </a:p>
          <a:p>
            <a:pPr marL="171450" indent="-171450">
              <a:buFont typeface="Arial"/>
              <a:buChar char="•"/>
            </a:pPr>
            <a:r>
              <a:rPr lang="en-US" dirty="0"/>
              <a:t>How does weighted overlay work? </a:t>
            </a:r>
          </a:p>
          <a:p>
            <a:pPr marL="171450" indent="-171450">
              <a:buFont typeface="Arial"/>
              <a:buChar char="•"/>
            </a:pPr>
            <a:r>
              <a:rPr lang="en-US" dirty="0"/>
              <a:t>The user creates variables from earth observation platforms (</a:t>
            </a:r>
            <a:r>
              <a:rPr lang="en-US" dirty="0" err="1"/>
              <a:t>landsat</a:t>
            </a:r>
            <a:r>
              <a:rPr lang="en-US" dirty="0"/>
              <a:t> and </a:t>
            </a:r>
            <a:r>
              <a:rPr lang="en-US" dirty="0" err="1"/>
              <a:t>srtm</a:t>
            </a:r>
            <a:r>
              <a:rPr lang="en-US" dirty="0"/>
              <a:t>) and ancillary data sets (census). The model will look at both environmental and human factors that have an impact on Hemlocks.   </a:t>
            </a:r>
            <a:endParaRPr lang="en-US" dirty="0">
              <a:cs typeface="Calibri" panose="020F0502020204030204"/>
            </a:endParaRPr>
          </a:p>
          <a:p>
            <a:pPr marL="171450" indent="-171450">
              <a:buFont typeface="Arial"/>
              <a:buChar char="•"/>
            </a:pPr>
            <a:r>
              <a:rPr lang="en-US" dirty="0"/>
              <a:t>Users can use a mask for any modeling, for this model a mask blocking out large rivers and lakes and an internal proxy mask in the form of the categorical forest raster. </a:t>
            </a:r>
            <a:endParaRPr lang="en-US" dirty="0">
              <a:cs typeface="Calibri" panose="020F0502020204030204"/>
            </a:endParaRPr>
          </a:p>
          <a:p>
            <a:pPr marL="171450" indent="-171450">
              <a:buFont typeface="Arial"/>
              <a:buChar char="•"/>
            </a:pPr>
            <a:r>
              <a:rPr lang="en-US" dirty="0"/>
              <a:t>A first option uses multiple variables, but each one of these has a single range created. </a:t>
            </a:r>
            <a:endParaRPr lang="en-US" dirty="0">
              <a:cs typeface="Calibri" panose="020F0502020204030204"/>
            </a:endParaRPr>
          </a:p>
          <a:p>
            <a:pPr marL="171450" indent="-171450">
              <a:buFont typeface="Arial"/>
              <a:buChar char="•"/>
            </a:pPr>
            <a:r>
              <a:rPr lang="en-US" dirty="0"/>
              <a:t>The second option uses multiple variables that have a full range of data throughout your study area. Categorical or Continuous.   </a:t>
            </a:r>
            <a:endParaRPr lang="en-US" dirty="0">
              <a:cs typeface="Calibri" panose="020F0502020204030204"/>
            </a:endParaRPr>
          </a:p>
          <a:p>
            <a:pPr marL="171450" indent="-171450">
              <a:buFont typeface="Arial"/>
              <a:buChar char="•"/>
            </a:pPr>
            <a:r>
              <a:rPr lang="en-US" dirty="0"/>
              <a:t>The team set out to investigate where Hemlocks were most likely located based on Research Articles, collaborating with field experts, and extracting data.</a:t>
            </a:r>
            <a:endParaRPr lang="en-US" dirty="0">
              <a:cs typeface="Calibri" panose="020F0502020204030204"/>
            </a:endParaRPr>
          </a:p>
          <a:p>
            <a:r>
              <a:rPr lang="en-US" dirty="0"/>
              <a:t>  </a:t>
            </a:r>
          </a:p>
          <a:p>
            <a:r>
              <a:rPr lang="en-US" dirty="0"/>
              <a:t>Journal Articles = list publications from our project summary and technical report  </a:t>
            </a:r>
            <a:endParaRPr lang="en-US" dirty="0">
              <a:cs typeface="Calibri" panose="020F0502020204030204"/>
            </a:endParaRPr>
          </a:p>
          <a:p>
            <a:r>
              <a:rPr lang="en-US" dirty="0"/>
              <a:t>Industry Experts = See acknowledgment slide: HRI, GRSM, NCIC, USFS  </a:t>
            </a:r>
            <a:endParaRPr lang="en-US" dirty="0">
              <a:cs typeface="Calibri" panose="020F0502020204030204"/>
            </a:endParaRPr>
          </a:p>
          <a:p>
            <a:r>
              <a:rPr lang="en-US" dirty="0"/>
              <a:t>Averages =  For the </a:t>
            </a:r>
            <a:r>
              <a:rPr lang="en-US" dirty="0" err="1"/>
              <a:t>Oconaluftee</a:t>
            </a:r>
            <a:r>
              <a:rPr lang="en-US" dirty="0"/>
              <a:t> Watershed known treatment polygons using random point generation and extraction </a:t>
            </a:r>
            <a:endParaRPr lang="en-US" dirty="0">
              <a:cs typeface="Calibri"/>
            </a:endParaRPr>
          </a:p>
          <a:p>
            <a:r>
              <a:rPr lang="en-US" dirty="0"/>
              <a:t>Slope: 4.97 deg </a:t>
            </a:r>
            <a:endParaRPr lang="en-US" dirty="0">
              <a:cs typeface="Calibri"/>
            </a:endParaRPr>
          </a:p>
          <a:p>
            <a:r>
              <a:rPr lang="en-US" dirty="0"/>
              <a:t>Road dis: 16,919.35 ft </a:t>
            </a:r>
            <a:endParaRPr lang="en-US" dirty="0">
              <a:cs typeface="Calibri"/>
            </a:endParaRPr>
          </a:p>
          <a:p>
            <a:r>
              <a:rPr lang="en-US" dirty="0"/>
              <a:t>NDVI sum: .596 </a:t>
            </a:r>
            <a:endParaRPr lang="en-US" dirty="0">
              <a:cs typeface="Calibri"/>
            </a:endParaRPr>
          </a:p>
          <a:p>
            <a:r>
              <a:rPr lang="en-US" dirty="0"/>
              <a:t>NDVI win: .176 </a:t>
            </a:r>
            <a:endParaRPr lang="en-US" dirty="0">
              <a:cs typeface="Calibri"/>
            </a:endParaRPr>
          </a:p>
          <a:p>
            <a:r>
              <a:rPr lang="en-US" dirty="0"/>
              <a:t>Aspect: 194.02 deg </a:t>
            </a:r>
            <a:endParaRPr lang="en-US" dirty="0">
              <a:cs typeface="Calibri"/>
            </a:endParaRPr>
          </a:p>
          <a:p>
            <a:r>
              <a:rPr lang="en-US" dirty="0"/>
              <a:t>Elevation: 3,510.80 ft </a:t>
            </a:r>
            <a:endParaRPr lang="en-US" dirty="0">
              <a:cs typeface="Calibri"/>
            </a:endParaRPr>
          </a:p>
          <a:p>
            <a:r>
              <a:rPr lang="en-US" dirty="0"/>
              <a:t>Stream dis: 777.31 ft </a:t>
            </a:r>
            <a:endParaRPr lang="en-US" dirty="0">
              <a:cs typeface="Calibri"/>
            </a:endParaRPr>
          </a:p>
          <a:p>
            <a:r>
              <a:rPr lang="en-US" dirty="0"/>
              <a:t>Urban dis: 8390.00 ft </a:t>
            </a:r>
            <a:endParaRPr lang="en-US" dirty="0">
              <a:cs typeface="Calibri"/>
            </a:endParaRPr>
          </a:p>
          <a:p>
            <a:pPr>
              <a:defRPr/>
            </a:pPr>
            <a:r>
              <a:rPr lang="en-US" dirty="0"/>
              <a:t>Total treatment observation points in </a:t>
            </a:r>
            <a:r>
              <a:rPr lang="en-US" dirty="0" err="1"/>
              <a:t>Oconaluftee</a:t>
            </a:r>
            <a:r>
              <a:rPr lang="en-US" dirty="0"/>
              <a:t> Watershed = 95 </a:t>
            </a:r>
            <a:endParaRPr lang="en-US" dirty="0">
              <a:cs typeface="Calibri"/>
            </a:endParaRPr>
          </a:p>
          <a:p>
            <a:pPr>
              <a:defRPr/>
            </a:pPr>
            <a:r>
              <a:rPr lang="en-US" dirty="0"/>
              <a:t>  </a:t>
            </a:r>
            <a:endParaRPr lang="en-US" dirty="0">
              <a:cs typeface="Calibri"/>
            </a:endParaRPr>
          </a:p>
          <a:p>
            <a:pPr>
              <a:defRPr/>
            </a:pPr>
            <a:r>
              <a:rPr kumimoji="0" lang="en-US" b="0" i="0" u="none" strike="noStrike" kern="1200" cap="none" spc="0" normalizeH="0" baseline="0" noProof="0" dirty="0">
                <a:ln>
                  <a:noFill/>
                </a:ln>
                <a:effectLst/>
                <a:uLnTx/>
                <a:uFillTx/>
              </a:rPr>
              <a:t>------------Image Information Below------------</a:t>
            </a:r>
            <a:r>
              <a:rPr lang="en-US" dirty="0"/>
              <a:t>  </a:t>
            </a:r>
            <a:endParaRPr lang="en-US" dirty="0">
              <a:cs typeface="Calibri"/>
            </a:endParaRPr>
          </a:p>
          <a:p>
            <a:r>
              <a:rPr lang="en-US" dirty="0"/>
              <a:t>Image Credits:   </a:t>
            </a:r>
            <a:endParaRPr lang="en-US" dirty="0">
              <a:cs typeface="Calibri"/>
            </a:endParaRPr>
          </a:p>
          <a:p>
            <a:r>
              <a:rPr lang="en-US" dirty="0"/>
              <a:t>Microsoft </a:t>
            </a:r>
            <a:r>
              <a:rPr lang="en-US" b="1" dirty="0"/>
              <a:t>PowerPoint 16 </a:t>
            </a:r>
            <a:r>
              <a:rPr lang="en-US" dirty="0"/>
              <a:t>ClipArt  </a:t>
            </a:r>
            <a:endParaRPr lang="en-US" dirty="0">
              <a:cs typeface="Calibri"/>
            </a:endParaRPr>
          </a:p>
          <a:p>
            <a:r>
              <a:rPr lang="en-US" dirty="0"/>
              <a:t>Creative Commons   </a:t>
            </a:r>
            <a:endParaRPr lang="en-US" dirty="0">
              <a:cs typeface="Calibri"/>
            </a:endParaRPr>
          </a:p>
          <a:p>
            <a:pPr>
              <a:defRPr/>
            </a:pPr>
            <a:r>
              <a:rPr lang="en-US" dirty="0"/>
              <a:t>  </a:t>
            </a:r>
            <a:endParaRPr lang="en-US" dirty="0">
              <a:cs typeface="Calibri"/>
            </a:endParaRPr>
          </a:p>
          <a:p>
            <a:pPr>
              <a:defRPr/>
            </a:pPr>
            <a:r>
              <a:rPr kumimoji="0" lang="en-US" b="0" i="0" u="none" strike="noStrike" kern="1200" cap="none" spc="0" normalizeH="0" baseline="0" noProof="0" dirty="0">
                <a:ln>
                  <a:noFill/>
                </a:ln>
                <a:effectLst/>
                <a:uLnTx/>
                <a:uFillTx/>
              </a:rPr>
              <a:t>Image of Healthy Hemlock</a:t>
            </a:r>
            <a:r>
              <a:rPr lang="en-US" dirty="0"/>
              <a:t>   </a:t>
            </a:r>
            <a:endParaRPr lang="en-US" dirty="0">
              <a:cs typeface="Calibri"/>
            </a:endParaRPr>
          </a:p>
          <a:p>
            <a:pPr>
              <a:defRPr/>
            </a:pPr>
            <a:r>
              <a:rPr kumimoji="0" lang="en-US" b="0" i="0" u="none" strike="noStrike" kern="1200" cap="none" spc="0" normalizeH="0" baseline="0" noProof="0" dirty="0">
                <a:ln>
                  <a:noFill/>
                </a:ln>
                <a:effectLst/>
                <a:uLnTx/>
                <a:uFillTx/>
              </a:rPr>
              <a:t>Image Credit: Travis Newton (written permission received to use image from Travis Newton)</a:t>
            </a:r>
            <a:r>
              <a:rPr lang="en-US" dirty="0"/>
              <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3818292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24B1B5"/>
              </a:buClr>
            </a:pPr>
            <a:r>
              <a:rPr lang="en-US" dirty="0"/>
              <a:t>Speaker [Travis]</a:t>
            </a:r>
          </a:p>
          <a:p>
            <a:pPr>
              <a:buClr>
                <a:srgbClr val="24B1B5"/>
              </a:buClr>
              <a:buFont typeface="Arial" panose="05030102010509060703" pitchFamily="18" charset="2"/>
              <a:buChar char="•"/>
            </a:pPr>
            <a:r>
              <a:rPr lang="en-US" dirty="0">
                <a:cs typeface="Calibri"/>
              </a:rPr>
              <a:t>The team was able to gather polygons for tree stands where the GRSM and HRI had sprayed for the insect called the Hemlock </a:t>
            </a:r>
            <a:r>
              <a:rPr lang="en-US" dirty="0" err="1">
                <a:cs typeface="Calibri"/>
              </a:rPr>
              <a:t>Whooly</a:t>
            </a:r>
            <a:r>
              <a:rPr lang="en-US" dirty="0">
                <a:cs typeface="Calibri"/>
              </a:rPr>
              <a:t> Adelgid (HWA). </a:t>
            </a:r>
            <a:endParaRPr lang="en-US" dirty="0"/>
          </a:p>
          <a:p>
            <a:pPr>
              <a:buClr>
                <a:srgbClr val="24B1B5"/>
              </a:buClr>
              <a:buFont typeface="Arial" panose="05030102010509060703" pitchFamily="18" charset="2"/>
              <a:buChar char="•"/>
            </a:pPr>
            <a:r>
              <a:rPr lang="en-US" dirty="0"/>
              <a:t>Generate random points in treatment areas (polygon) </a:t>
            </a:r>
          </a:p>
          <a:p>
            <a:pPr>
              <a:buClr>
                <a:srgbClr val="24B1B5"/>
              </a:buClr>
              <a:buFont typeface="Arial" panose="05030102010509060703" pitchFamily="18" charset="2"/>
              <a:buChar char="•"/>
            </a:pPr>
            <a:r>
              <a:rPr lang="en-US" dirty="0"/>
              <a:t>Extract data from each variable </a:t>
            </a:r>
          </a:p>
          <a:p>
            <a:pPr>
              <a:buClr>
                <a:srgbClr val="24B1B5"/>
              </a:buClr>
              <a:buFont typeface="Arial" panose="05030102010509060703" pitchFamily="18" charset="2"/>
              <a:buChar char="•"/>
            </a:pPr>
            <a:r>
              <a:rPr lang="en-US" dirty="0"/>
              <a:t>Summarize the mean of each variable within the </a:t>
            </a:r>
            <a:r>
              <a:rPr lang="en-US" dirty="0" err="1"/>
              <a:t>Oconaluftee</a:t>
            </a:r>
            <a:r>
              <a:rPr lang="en-US" dirty="0"/>
              <a:t> Watershed </a:t>
            </a:r>
          </a:p>
          <a:p>
            <a:pPr>
              <a:buClr>
                <a:srgbClr val="24B1B5"/>
              </a:buClr>
              <a:buFont typeface="Arial" panose="05030102010509060703" pitchFamily="18" charset="2"/>
              <a:buChar char="•"/>
            </a:pPr>
            <a:r>
              <a:rPr lang="en-US" dirty="0"/>
              <a:t> </a:t>
            </a:r>
            <a:endParaRPr lang="en-US" dirty="0">
              <a:cs typeface="Calibri"/>
            </a:endParaRPr>
          </a:p>
          <a:p>
            <a:pPr>
              <a:buFont typeface="Arial" panose="05030102010509060703" pitchFamily="18" charset="2"/>
              <a:buChar char="•"/>
              <a:defRPr/>
            </a:pPr>
            <a:r>
              <a:rPr lang="en-US" dirty="0"/>
              <a:t>Random Generation kept all polygon slivers versus using a dissolved method. 6 points per polygon with a minimum distance of 100ft ensured small polygons did not gather too much data from one area. Total 1505 observation points used across the region, with 95 points inside the </a:t>
            </a:r>
            <a:r>
              <a:rPr lang="en-US" dirty="0" err="1"/>
              <a:t>Oconaluftee</a:t>
            </a:r>
            <a:r>
              <a:rPr lang="en-US" dirty="0"/>
              <a:t>. </a:t>
            </a:r>
          </a:p>
          <a:p>
            <a:pPr>
              <a:buFont typeface="Arial" panose="05030102010509060703" pitchFamily="18" charset="2"/>
              <a:buChar char="•"/>
              <a:defRPr/>
            </a:pPr>
            <a:r>
              <a:rPr lang="en-US" dirty="0"/>
              <a:t>Extract data tool allows user to drop in all the </a:t>
            </a:r>
            <a:r>
              <a:rPr lang="en-US" dirty="0" err="1"/>
              <a:t>rasters</a:t>
            </a:r>
            <a:r>
              <a:rPr lang="en-US" dirty="0"/>
              <a:t> and then collect by "drilling for values."  </a:t>
            </a:r>
          </a:p>
          <a:p>
            <a:pPr>
              <a:buFont typeface="Arial" panose="05030102010509060703" pitchFamily="18" charset="2"/>
              <a:buChar char="•"/>
              <a:defRPr/>
            </a:pPr>
            <a:r>
              <a:rPr lang="en-US" dirty="0" err="1"/>
              <a:t>Afterwords</a:t>
            </a:r>
            <a:r>
              <a:rPr lang="en-US" dirty="0"/>
              <a:t>, summarize the values for watersheds. You can then use this information to build models or display cartography maps.  </a:t>
            </a:r>
          </a:p>
          <a:p>
            <a:pPr>
              <a:buFont typeface="Arial" panose="05030102010509060703" pitchFamily="18" charset="2"/>
              <a:buChar char="•"/>
              <a:defRPr/>
            </a:pPr>
            <a:r>
              <a:rPr lang="en-US" dirty="0"/>
              <a:t> </a:t>
            </a:r>
            <a:endParaRPr lang="en-US" dirty="0">
              <a:cs typeface="Calibri"/>
            </a:endParaRPr>
          </a:p>
          <a:p>
            <a:pPr>
              <a:buFont typeface="Arial" panose="05030102010509060703" pitchFamily="18" charset="2"/>
              <a:buChar char="•"/>
              <a:defRPr/>
            </a:pPr>
            <a:r>
              <a:rPr lang="en-US" dirty="0"/>
              <a:t>Averages =  For the </a:t>
            </a:r>
            <a:r>
              <a:rPr lang="en-US" dirty="0" err="1"/>
              <a:t>Oconaluftee</a:t>
            </a:r>
            <a:r>
              <a:rPr lang="en-US" dirty="0"/>
              <a:t> Watershed known treatment polygons using random point generation and extraction  </a:t>
            </a:r>
          </a:p>
          <a:p>
            <a:pPr>
              <a:buFont typeface="Arial" panose="05030102010509060703" pitchFamily="18" charset="2"/>
              <a:buChar char="•"/>
              <a:defRPr/>
            </a:pPr>
            <a:r>
              <a:rPr lang="en-US" dirty="0"/>
              <a:t>Slope: 4.97 deg  </a:t>
            </a:r>
          </a:p>
          <a:p>
            <a:pPr>
              <a:buFont typeface="Arial" panose="05030102010509060703" pitchFamily="18" charset="2"/>
              <a:buChar char="•"/>
              <a:defRPr/>
            </a:pPr>
            <a:r>
              <a:rPr lang="en-US" dirty="0"/>
              <a:t>Road dis: 16,919.35 ft  </a:t>
            </a:r>
          </a:p>
          <a:p>
            <a:pPr>
              <a:buFont typeface="Arial" panose="05030102010509060703" pitchFamily="18" charset="2"/>
              <a:buChar char="•"/>
              <a:defRPr/>
            </a:pPr>
            <a:r>
              <a:rPr lang="en-US" dirty="0"/>
              <a:t>NDVI sum: .596  </a:t>
            </a:r>
          </a:p>
          <a:p>
            <a:pPr>
              <a:buFont typeface="Arial" panose="05030102010509060703" pitchFamily="18" charset="2"/>
              <a:buChar char="•"/>
              <a:defRPr/>
            </a:pPr>
            <a:r>
              <a:rPr lang="en-US" dirty="0"/>
              <a:t>NDVI win: .176  </a:t>
            </a:r>
          </a:p>
          <a:p>
            <a:pPr>
              <a:buFont typeface="Arial" panose="05030102010509060703" pitchFamily="18" charset="2"/>
              <a:buChar char="•"/>
              <a:defRPr/>
            </a:pPr>
            <a:r>
              <a:rPr lang="en-US" dirty="0"/>
              <a:t>Aspect: 194.02 deg  </a:t>
            </a:r>
          </a:p>
          <a:p>
            <a:pPr>
              <a:buFont typeface="Arial" panose="05030102010509060703" pitchFamily="18" charset="2"/>
              <a:buChar char="•"/>
              <a:defRPr/>
            </a:pPr>
            <a:r>
              <a:rPr lang="en-US" dirty="0"/>
              <a:t>Elevation: 3,510.80 ft  </a:t>
            </a:r>
          </a:p>
          <a:p>
            <a:pPr>
              <a:buFont typeface="Arial" panose="05030102010509060703" pitchFamily="18" charset="2"/>
              <a:buChar char="•"/>
              <a:defRPr/>
            </a:pPr>
            <a:r>
              <a:rPr lang="en-US" dirty="0"/>
              <a:t>Stream dis: 777.31 ft  </a:t>
            </a:r>
          </a:p>
          <a:p>
            <a:pPr>
              <a:buFont typeface="Arial" panose="05030102010509060703" pitchFamily="18" charset="2"/>
              <a:buChar char="•"/>
              <a:defRPr/>
            </a:pPr>
            <a:r>
              <a:rPr lang="en-US" dirty="0"/>
              <a:t>Urban dis: 8390.00 ft  </a:t>
            </a:r>
          </a:p>
          <a:p>
            <a:pPr>
              <a:buFont typeface="Arial" panose="05030102010509060703" pitchFamily="18" charset="2"/>
              <a:buChar char="•"/>
              <a:defRPr/>
            </a:pPr>
            <a:r>
              <a:rPr lang="en-US" dirty="0"/>
              <a:t>Total treatment observation points in </a:t>
            </a:r>
            <a:r>
              <a:rPr lang="en-US" dirty="0" err="1"/>
              <a:t>Oconaluftee</a:t>
            </a:r>
            <a:r>
              <a:rPr lang="en-US" dirty="0"/>
              <a:t> Watershed = 95  </a:t>
            </a:r>
          </a:p>
          <a:p>
            <a:pPr>
              <a:buFont typeface="Arial" panose="05030102010509060703" pitchFamily="18" charset="2"/>
              <a:buChar char="•"/>
              <a:defRPr/>
            </a:pPr>
            <a:r>
              <a:rPr lang="en-US" dirty="0"/>
              <a:t> </a:t>
            </a:r>
            <a:endParaRPr lang="en-US" dirty="0">
              <a:cs typeface="Calibri"/>
            </a:endParaRPr>
          </a:p>
          <a:p>
            <a:pPr>
              <a:buFont typeface="Arial" panose="05030102010509060703" pitchFamily="18" charset="2"/>
              <a:buChar char="•"/>
              <a:defRPr/>
            </a:pPr>
            <a:r>
              <a:rPr kumimoji="0" lang="en-US" b="0" i="0" u="none" strike="noStrike" kern="1200" cap="none" spc="0" normalizeH="0" baseline="0" noProof="0" dirty="0">
                <a:ln>
                  <a:noFill/>
                </a:ln>
                <a:effectLst/>
                <a:uLnTx/>
                <a:uFillTx/>
              </a:rPr>
              <a:t>------------Image Information Below------------</a:t>
            </a:r>
            <a:r>
              <a:rPr lang="en-US" dirty="0"/>
              <a:t>  </a:t>
            </a:r>
            <a:endParaRPr lang="en-US" dirty="0">
              <a:ea typeface="+mn-ea"/>
              <a:cs typeface="+mn-cs"/>
            </a:endParaRPr>
          </a:p>
          <a:p>
            <a:pPr>
              <a:buFont typeface="Arial" panose="05030102010509060703" pitchFamily="18" charset="2"/>
              <a:buChar char="•"/>
            </a:pPr>
            <a:r>
              <a:rPr lang="en-US" dirty="0"/>
              <a:t>Example &amp; Treatment map:  </a:t>
            </a:r>
          </a:p>
          <a:p>
            <a:pPr marL="342900" indent="-342900">
              <a:buFont typeface="Webdings" panose="05030102010509060703" pitchFamily="18" charset="2"/>
              <a:buChar char="4"/>
            </a:pPr>
            <a:r>
              <a:rPr lang="en-US" dirty="0"/>
              <a:t>Created using ArcGIS Pro 2.5.2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2477708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defRPr/>
            </a:pPr>
            <a:r>
              <a:rPr lang="en-US" dirty="0"/>
              <a:t>Speaker [Travis] </a:t>
            </a:r>
          </a:p>
          <a:p>
            <a:pPr marL="171450" indent="-171450">
              <a:buFont typeface="Arial"/>
              <a:buChar char="•"/>
              <a:defRPr/>
            </a:pPr>
            <a:r>
              <a:rPr kumimoji="0" lang="en-US" b="0" i="0" u="none" strike="noStrike" kern="1200" cap="none" spc="0" normalizeH="0" baseline="0" noProof="0" dirty="0">
                <a:ln>
                  <a:noFill/>
                </a:ln>
                <a:effectLst/>
                <a:uLnTx/>
                <a:uFillTx/>
              </a:rPr>
              <a:t>Design a range for categorical data based on averages for the </a:t>
            </a:r>
            <a:r>
              <a:rPr kumimoji="0" lang="en-US" b="0" i="0" u="none" strike="noStrike" kern="1200" cap="none" spc="0" normalizeH="0" baseline="0" noProof="0" dirty="0" err="1">
                <a:ln>
                  <a:noFill/>
                </a:ln>
                <a:effectLst/>
                <a:uLnTx/>
                <a:uFillTx/>
              </a:rPr>
              <a:t>Oconaluftee</a:t>
            </a:r>
            <a:r>
              <a:rPr kumimoji="0" lang="en-US" b="0" i="0" u="none" strike="noStrike" kern="1200" cap="none" spc="0" normalizeH="0" baseline="0" noProof="0" dirty="0">
                <a:ln>
                  <a:noFill/>
                </a:ln>
                <a:effectLst/>
                <a:uLnTx/>
                <a:uFillTx/>
              </a:rPr>
              <a:t> Watershed</a:t>
            </a:r>
            <a:r>
              <a:rPr lang="en-US" dirty="0"/>
              <a:t>.  </a:t>
            </a:r>
            <a:endParaRPr lang="en-US" dirty="0">
              <a:cs typeface="Calibri" panose="020F0502020204030204"/>
            </a:endParaRPr>
          </a:p>
          <a:p>
            <a:pPr marL="171450" indent="-171450">
              <a:buFont typeface="Arial"/>
              <a:buChar char="•"/>
              <a:defRPr/>
            </a:pPr>
            <a:r>
              <a:rPr lang="en-US" dirty="0"/>
              <a:t>We do this because we know that Hemlocks have a large variability when taking in climate, topography, and human factors. For instance, the average elevation in </a:t>
            </a:r>
            <a:r>
              <a:rPr lang="en-US" dirty="0" err="1"/>
              <a:t>Oconal</a:t>
            </a:r>
            <a:r>
              <a:rPr lang="en-US" dirty="0"/>
              <a:t> is 3500ft compared to Abrams Creek watershed, which is 1750ft. </a:t>
            </a:r>
            <a:endParaRPr lang="en-US" dirty="0">
              <a:cs typeface="Calibri" panose="020F0502020204030204"/>
            </a:endParaRPr>
          </a:p>
          <a:p>
            <a:pPr marL="171450" indent="-171450">
              <a:buFont typeface="Arial"/>
              <a:buChar char="•"/>
              <a:defRPr/>
            </a:pPr>
            <a:r>
              <a:rPr lang="en-US" dirty="0"/>
              <a:t>Because these are averages, we build a model that accounts for the findings along with the industry and research knowledge. </a:t>
            </a:r>
            <a:endParaRPr lang="en-US" dirty="0">
              <a:cs typeface="Calibri" panose="020F0502020204030204"/>
            </a:endParaRPr>
          </a:p>
          <a:p>
            <a:pPr marL="171450" indent="-171450">
              <a:buFont typeface="Arial"/>
              <a:buChar char="•"/>
              <a:defRPr/>
            </a:pPr>
            <a:r>
              <a:rPr lang="en-US" dirty="0"/>
              <a:t>  </a:t>
            </a:r>
          </a:p>
          <a:p>
            <a:pPr marL="171450" indent="-171450">
              <a:buFont typeface="Arial"/>
              <a:buChar char="•"/>
              <a:defRPr/>
            </a:pPr>
            <a:r>
              <a:rPr kumimoji="0" lang="en-US" b="0" i="0" u="none" strike="noStrike" kern="1200" cap="none" spc="0" normalizeH="0" baseline="0" noProof="0" dirty="0">
                <a:ln>
                  <a:noFill/>
                </a:ln>
                <a:effectLst/>
                <a:uLnTx/>
                <a:uFillTx/>
              </a:rPr>
              <a:t>Example: The average stream distance was 777ft for </a:t>
            </a:r>
            <a:r>
              <a:rPr lang="en-US" dirty="0"/>
              <a:t>the </a:t>
            </a:r>
            <a:r>
              <a:rPr kumimoji="0" lang="en-US" b="0" i="0" u="none" strike="noStrike" kern="1200" cap="none" spc="0" normalizeH="0" baseline="0" noProof="0" dirty="0">
                <a:ln>
                  <a:noFill/>
                </a:ln>
                <a:effectLst/>
                <a:uLnTx/>
                <a:uFillTx/>
              </a:rPr>
              <a:t>Hemlock treatment area. </a:t>
            </a:r>
            <a:r>
              <a:rPr lang="en-US" dirty="0"/>
              <a:t>The</a:t>
            </a:r>
            <a:r>
              <a:rPr kumimoji="0" lang="en-US" b="0" i="0" u="none" strike="noStrike" kern="1200" cap="none" spc="0" normalizeH="0" baseline="0" noProof="0" dirty="0">
                <a:ln>
                  <a:noFill/>
                </a:ln>
                <a:effectLst/>
                <a:uLnTx/>
                <a:uFillTx/>
              </a:rPr>
              <a:t> </a:t>
            </a:r>
            <a:r>
              <a:rPr lang="en-US" dirty="0"/>
              <a:t>team did a field visit</a:t>
            </a:r>
            <a:r>
              <a:rPr kumimoji="0" lang="en-US" b="0" i="0" u="none" strike="noStrike" kern="1200" cap="none" spc="0" normalizeH="0" baseline="0" noProof="0" dirty="0">
                <a:ln>
                  <a:noFill/>
                </a:ln>
                <a:effectLst/>
                <a:uLnTx/>
                <a:uFillTx/>
              </a:rPr>
              <a:t> </a:t>
            </a:r>
            <a:r>
              <a:rPr lang="en-US" dirty="0"/>
              <a:t>that found Hemlocks</a:t>
            </a:r>
            <a:r>
              <a:rPr kumimoji="0" lang="en-US" b="0" i="0" u="none" strike="noStrike" kern="1200" cap="none" spc="0" normalizeH="0" baseline="0" noProof="0" dirty="0">
                <a:ln>
                  <a:noFill/>
                </a:ln>
                <a:effectLst/>
                <a:uLnTx/>
                <a:uFillTx/>
              </a:rPr>
              <a:t> on the banks of riparian and further away.</a:t>
            </a:r>
            <a:r>
              <a:rPr lang="en-US" dirty="0"/>
              <a:t> Hemlocks at high elevation were farther away from streams and relied more upon air moisture.  </a:t>
            </a:r>
            <a:endParaRPr lang="en-US" dirty="0">
              <a:cs typeface="Calibri" panose="020F0502020204030204"/>
            </a:endParaRPr>
          </a:p>
          <a:p>
            <a:pPr marL="171450" indent="-171450">
              <a:buFont typeface="Arial"/>
              <a:buChar char="•"/>
              <a:defRPr/>
            </a:pPr>
            <a:r>
              <a:rPr lang="en-US" dirty="0"/>
              <a:t>The user </a:t>
            </a:r>
            <a:r>
              <a:rPr kumimoji="0" lang="en-US" b="0" i="0" u="none" strike="noStrike" kern="1200" cap="none" spc="0" normalizeH="0" baseline="0" noProof="0" dirty="0">
                <a:ln>
                  <a:noFill/>
                </a:ln>
                <a:effectLst/>
                <a:uLnTx/>
                <a:uFillTx/>
              </a:rPr>
              <a:t>decides that 2000ft and under are appropriate.  </a:t>
            </a:r>
            <a:r>
              <a:rPr lang="en-US" dirty="0"/>
              <a:t> </a:t>
            </a:r>
            <a:endParaRPr lang="en-US" dirty="0">
              <a:cs typeface="Calibri" panose="020F0502020204030204"/>
            </a:endParaRPr>
          </a:p>
          <a:p>
            <a:pPr marL="171450" indent="-171450">
              <a:buFont typeface="Arial"/>
              <a:buChar char="•"/>
              <a:defRPr/>
            </a:pPr>
            <a:r>
              <a:rPr lang="en-US" dirty="0"/>
              <a:t>  </a:t>
            </a:r>
            <a:endParaRPr lang="en-US" dirty="0">
              <a:cs typeface="Calibri" panose="020F0502020204030204"/>
            </a:endParaRPr>
          </a:p>
          <a:p>
            <a:pPr marL="171450" indent="-171450">
              <a:buFont typeface="Arial"/>
              <a:buChar char="•"/>
              <a:defRPr/>
            </a:pPr>
            <a:r>
              <a:rPr lang="en-US" dirty="0"/>
              <a:t>Each variable range is processed using Raster Calculator outputs a 0/1 cat, and then Con removes 0 value, so the raster is left with a single input of what a user wants to input  </a:t>
            </a:r>
            <a:endParaRPr lang="en-US" dirty="0">
              <a:cs typeface="Calibri" panose="020F0502020204030204"/>
            </a:endParaRPr>
          </a:p>
          <a:p>
            <a:pPr marL="171450" indent="-171450">
              <a:buFont typeface="Arial"/>
              <a:buChar char="•"/>
              <a:defRPr/>
            </a:pPr>
            <a:r>
              <a:rPr lang="en-US" dirty="0"/>
              <a:t>  </a:t>
            </a:r>
            <a:endParaRPr lang="en-US" dirty="0">
              <a:cs typeface="Calibri" panose="020F0502020204030204"/>
            </a:endParaRPr>
          </a:p>
          <a:p>
            <a:pPr marL="171450" indent="-171450">
              <a:buFont typeface="Arial"/>
              <a:buChar char="•"/>
              <a:defRPr/>
            </a:pPr>
            <a:r>
              <a:rPr lang="en-US" dirty="0"/>
              <a:t>Variables are then weighted. The values </a:t>
            </a:r>
            <a:r>
              <a:rPr lang="en-US" b="1" dirty="0"/>
              <a:t>are ADJUSTABLE</a:t>
            </a:r>
            <a:r>
              <a:rPr lang="en-US" dirty="0"/>
              <a:t> as partners refine the schema. The higher the weight, the more the model makes that value mandatory in the search.  </a:t>
            </a:r>
            <a:endParaRPr lang="en-US" dirty="0">
              <a:cs typeface="Calibri" panose="020F0502020204030204"/>
            </a:endParaRPr>
          </a:p>
          <a:p>
            <a:pPr marL="171450" indent="-171450">
              <a:buFont typeface="Arial"/>
              <a:buChar char="•"/>
              <a:defRPr/>
            </a:pPr>
            <a:r>
              <a:rPr lang="en-US" dirty="0"/>
              <a:t>  </a:t>
            </a:r>
            <a:endParaRPr lang="en-US" dirty="0">
              <a:cs typeface="Calibri" panose="020F0502020204030204"/>
            </a:endParaRPr>
          </a:p>
          <a:p>
            <a:pPr marL="171450" indent="-171450">
              <a:buFont typeface="Arial"/>
              <a:buChar char="•"/>
              <a:defRPr/>
            </a:pPr>
            <a:r>
              <a:rPr lang="en-US" dirty="0"/>
              <a:t>Tabulate Area, Zonal Statistics along with Add Field, Calculate Geometry, Calculate Field allow users to gather geometry of </a:t>
            </a:r>
            <a:r>
              <a:rPr lang="en-US" dirty="0" err="1"/>
              <a:t>rasters</a:t>
            </a:r>
            <a:r>
              <a:rPr lang="en-US" dirty="0"/>
              <a:t> or vectors.   </a:t>
            </a:r>
            <a:endParaRPr lang="en-US" dirty="0">
              <a:cs typeface="Calibri" panose="020F0502020204030204"/>
            </a:endParaRPr>
          </a:p>
          <a:p>
            <a:pPr marL="171450" indent="-171450">
              <a:buFont typeface="Arial"/>
              <a:buChar char="•"/>
              <a:defRPr/>
            </a:pPr>
            <a:r>
              <a:rPr lang="en-US" dirty="0"/>
              <a:t>  </a:t>
            </a:r>
            <a:endParaRPr lang="en-US" dirty="0">
              <a:cs typeface="Calibri"/>
            </a:endParaRPr>
          </a:p>
          <a:p>
            <a:pPr>
              <a:defRPr/>
            </a:pPr>
            <a:r>
              <a:rPr kumimoji="0" lang="en-US" b="0" i="0" u="none" strike="noStrike" kern="1200" cap="none" spc="0" normalizeH="0" baseline="0" noProof="0" dirty="0">
                <a:ln>
                  <a:noFill/>
                </a:ln>
                <a:effectLst/>
                <a:uLnTx/>
                <a:uFillTx/>
              </a:rPr>
              <a:t>------------Image Information Below------------</a:t>
            </a:r>
            <a:r>
              <a:rPr lang="en-US" dirty="0"/>
              <a:t> </a:t>
            </a:r>
            <a:endParaRPr lang="en-US" dirty="0">
              <a:cs typeface="Calibri"/>
            </a:endParaRPr>
          </a:p>
          <a:p>
            <a:pPr>
              <a:defRPr/>
            </a:pPr>
            <a:r>
              <a:rPr kumimoji="0" lang="en-US" b="0" i="0" u="none" strike="noStrike" kern="1200" cap="none" spc="0" normalizeH="0" baseline="0" noProof="0" dirty="0">
                <a:ln>
                  <a:noFill/>
                </a:ln>
                <a:effectLst/>
                <a:uLnTx/>
                <a:uFillTx/>
              </a:rPr>
              <a:t>Image User Interface from ArcGIS Pro</a:t>
            </a:r>
            <a:r>
              <a:rPr lang="en-US" dirty="0"/>
              <a:t> 2.5.2: Model Builder </a:t>
            </a:r>
            <a:endParaRPr lang="en-US" dirty="0">
              <a:cs typeface="Calibri"/>
            </a:endParaRPr>
          </a:p>
          <a:p>
            <a:pPr>
              <a:defRPr/>
            </a:pPr>
            <a:r>
              <a:rPr kumimoji="0" lang="en-US" b="0" i="0" u="none" strike="noStrike" kern="1200" cap="none" spc="0" normalizeH="0" baseline="0" noProof="0" dirty="0">
                <a:ln>
                  <a:noFill/>
                </a:ln>
                <a:effectLst/>
                <a:uLnTx/>
                <a:uFillTx/>
              </a:rPr>
              <a:t>Screen Shot from ArcGIS Pro</a:t>
            </a:r>
            <a:r>
              <a:rPr lang="en-US" dirty="0"/>
              <a:t> 2.5.2:: Model Builder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1316085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Speaker [Travis] </a:t>
            </a:r>
          </a:p>
          <a:p>
            <a:pPr marL="171450" indent="-171450">
              <a:buFont typeface="Arial"/>
              <a:buChar char="•"/>
            </a:pPr>
            <a:r>
              <a:rPr lang="en-US"/>
              <a:t>Creating a multi variability multi category raster gives us more suitability versus the probability. These two terms are interchangeable but carry subtle differences.  </a:t>
            </a:r>
            <a:endParaRPr lang="en-US">
              <a:cs typeface="Calibri"/>
            </a:endParaRPr>
          </a:p>
          <a:p>
            <a:pPr marL="628650" indent="-171450">
              <a:buFont typeface="Arial"/>
              <a:buChar char="•"/>
            </a:pPr>
            <a:r>
              <a:rPr lang="en-US"/>
              <a:t>"Probable: supported by evidence strong enough to establish presumption but not proof"</a:t>
            </a:r>
            <a:endParaRPr lang="en-US">
              <a:cs typeface="Calibri"/>
            </a:endParaRPr>
          </a:p>
          <a:p>
            <a:pPr marL="628650" indent="-171450">
              <a:buFont typeface="Arial"/>
              <a:buChar char="•"/>
            </a:pPr>
            <a:r>
              <a:rPr lang="en-US"/>
              <a:t>"Suitable: adapted to a use or purpose"  </a:t>
            </a:r>
          </a:p>
          <a:p>
            <a:pPr marL="171450" indent="-171450">
              <a:buFont typeface="Arial"/>
              <a:buChar char="•"/>
            </a:pPr>
            <a:r>
              <a:rPr lang="en-US"/>
              <a:t>When looking at the last model, the user determines the Hemlock probable location from the inputs. Now that we have multiple categories, it changes probability to suitability.   </a:t>
            </a:r>
          </a:p>
          <a:p>
            <a:pPr marL="800100" lvl="1" indent="-171450">
              <a:buFont typeface="Arial"/>
              <a:buChar char="•"/>
            </a:pPr>
            <a:r>
              <a:rPr lang="en-US" i="1"/>
              <a:t>Example:</a:t>
            </a:r>
            <a:r>
              <a:rPr lang="en-US"/>
              <a:t> The average stream distance was 777ft for Hemlock treatment area. So it is assigned High below 1000ft, and so forth.  </a:t>
            </a:r>
          </a:p>
          <a:p>
            <a:endParaRPr lang="en-US"/>
          </a:p>
          <a:p>
            <a:pPr marL="171450" indent="-171450">
              <a:buFont typeface="Arial"/>
              <a:buChar char="•"/>
            </a:pPr>
            <a:r>
              <a:rPr lang="en-US"/>
              <a:t>Reclassify uses a segmentation that MUST go in order based on the values. For instance, the user decides  &lt;1000ft is the highest probability but must be classified as a 1 at this stage. Reclassing numerical values out of sequence will throw errors later.  </a:t>
            </a:r>
            <a:endParaRPr lang="en-US">
              <a:cs typeface="Calibri" panose="020F0502020204030204"/>
            </a:endParaRPr>
          </a:p>
          <a:p>
            <a:pPr marL="171450" indent="-171450">
              <a:buFont typeface="Arial"/>
              <a:buChar char="•"/>
            </a:pPr>
            <a:r>
              <a:rPr lang="en-US"/>
              <a:t>In the weighted overlay, set your scale range to the number of values you have. You get options to choose from but must be decided during the reclassification process (1,3,5 or 9).  </a:t>
            </a:r>
            <a:endParaRPr lang="en-US">
              <a:cs typeface="Calibri" panose="020F0502020204030204"/>
            </a:endParaRPr>
          </a:p>
          <a:p>
            <a:pPr marL="171450" indent="-171450">
              <a:buFont typeface="Arial"/>
              <a:buChar char="•"/>
            </a:pPr>
            <a:endParaRPr lang="en-US"/>
          </a:p>
          <a:p>
            <a:pPr marL="171450" indent="-171450">
              <a:buFont typeface="Arial"/>
              <a:buChar char="•"/>
            </a:pPr>
            <a:r>
              <a:rPr lang="en-US"/>
              <a:t>Example, A user, can bump to 5 and then have 5=Very High, 4=high, 3 = mod, 2=low, 1=very low  </a:t>
            </a:r>
            <a:endParaRPr lang="en-US">
              <a:cs typeface="Calibri" panose="020F0502020204030204"/>
            </a:endParaRPr>
          </a:p>
          <a:p>
            <a:r>
              <a:rPr lang="en-US"/>
              <a:t> </a:t>
            </a:r>
          </a:p>
          <a:p>
            <a:r>
              <a:rPr lang="en-US"/>
              <a:t>------------------------------------------------------------------------------------------------------------------------   </a:t>
            </a:r>
            <a:endParaRPr lang="en-US">
              <a:cs typeface="Calibri"/>
            </a:endParaRPr>
          </a:p>
          <a:p>
            <a:r>
              <a:rPr lang="en-US">
                <a:hlinkClick r:id="rId3"/>
              </a:rPr>
              <a:t>https://www.merriam-webster.com/dictionary/</a:t>
            </a:r>
            <a:r>
              <a:rPr lang="en-US"/>
              <a:t>  </a:t>
            </a:r>
          </a:p>
          <a:p>
            <a:r>
              <a:rPr lang="en-US"/>
              <a:t>Probable: supported by evidence strong enough to establish presumption but not proof  </a:t>
            </a:r>
            <a:endParaRPr lang="en-US">
              <a:cs typeface="Calibri"/>
            </a:endParaRPr>
          </a:p>
          <a:p>
            <a:r>
              <a:rPr lang="en-US"/>
              <a:t>Suitable: adapted to a use or purpose  </a:t>
            </a:r>
            <a:endParaRPr lang="en-US">
              <a:cs typeface="Calibri"/>
            </a:endParaRPr>
          </a:p>
          <a:p>
            <a:endParaRPr lang="en-US"/>
          </a:p>
          <a:p>
            <a:r>
              <a:rPr lang="en-US"/>
              <a:t>Probability: the quality or state of being </a:t>
            </a:r>
            <a:r>
              <a:rPr lang="en-US">
                <a:hlinkClick r:id="rId4"/>
              </a:rPr>
              <a:t>probable</a:t>
            </a:r>
            <a:r>
              <a:rPr lang="en-US"/>
              <a:t>  </a:t>
            </a:r>
          </a:p>
          <a:p>
            <a:r>
              <a:rPr lang="en-US"/>
              <a:t>Suitability: the quality or state of being especially suitable or fitting  </a:t>
            </a:r>
            <a:endParaRPr lang="en-US">
              <a:cs typeface="Calibri" panose="020F0502020204030204"/>
            </a:endParaRPr>
          </a:p>
          <a:p>
            <a:endParaRPr lang="en-US">
              <a:cs typeface="Calibri" panose="020F0502020204030204"/>
            </a:endParaRPr>
          </a:p>
          <a:p>
            <a:r>
              <a:rPr lang="en-US">
                <a:cs typeface="Calibri" panose="020F0502020204030204"/>
              </a:rPr>
              <a:t>Predict: declare or indicate in advance</a:t>
            </a:r>
          </a:p>
          <a:p>
            <a:r>
              <a:rPr lang="en-US">
                <a:cs typeface="Calibri" panose="020F0502020204030204"/>
              </a:rPr>
              <a:t>Predictability: able to be known, seen or declared in advance</a:t>
            </a:r>
            <a:endParaRPr lang="en-US"/>
          </a:p>
          <a:p>
            <a:r>
              <a:rPr lang="en-US"/>
              <a:t> ------------------------------------------------------------------------------------------------------------------------ </a:t>
            </a:r>
            <a:endParaRPr lang="en-US">
              <a:cs typeface="Calibri"/>
            </a:endParaRPr>
          </a:p>
          <a:p>
            <a:r>
              <a:rPr lang="en-US"/>
              <a:t>  </a:t>
            </a:r>
          </a:p>
          <a:p>
            <a:r>
              <a:rPr kumimoji="0" lang="en-US" b="0" i="0" u="none" strike="noStrike" kern="1200" cap="none" spc="0" normalizeH="0" baseline="0" noProof="0">
                <a:ln>
                  <a:noFill/>
                </a:ln>
                <a:effectLst/>
                <a:uLnTx/>
                <a:uFillTx/>
              </a:rPr>
              <a:t>------------Image Information Below------------</a:t>
            </a:r>
            <a:r>
              <a:rPr lang="en-US"/>
              <a:t> </a:t>
            </a:r>
            <a:endParaRPr lang="en-US">
              <a:cs typeface="Calibri" panose="020F0502020204030204"/>
            </a:endParaRPr>
          </a:p>
          <a:p>
            <a:pPr>
              <a:defRPr/>
            </a:pPr>
            <a:r>
              <a:rPr kumimoji="0" lang="en-US" b="0" i="0" u="none" strike="noStrike" kern="1200" cap="none" spc="0" normalizeH="0" baseline="0" noProof="0">
                <a:ln>
                  <a:noFill/>
                </a:ln>
                <a:effectLst/>
                <a:uLnTx/>
                <a:uFillTx/>
              </a:rPr>
              <a:t>Image User Interface from ArcGIS Pro:</a:t>
            </a:r>
            <a:r>
              <a:rPr lang="en-US"/>
              <a:t> 2.5.2 </a:t>
            </a:r>
            <a:endParaRPr lang="en-US">
              <a:cs typeface="Calibri" panose="020F0502020204030204"/>
            </a:endParaRPr>
          </a:p>
          <a:p>
            <a:pPr>
              <a:defRPr/>
            </a:pPr>
            <a:r>
              <a:rPr kumimoji="0" lang="en-US" b="0" i="0" u="none" strike="noStrike" kern="1200" cap="none" spc="0" normalizeH="0" baseline="0" noProof="0">
                <a:ln>
                  <a:noFill/>
                </a:ln>
                <a:effectLst/>
                <a:uLnTx/>
                <a:uFillTx/>
              </a:rPr>
              <a:t>Screen Shot from ArcGIS Pro</a:t>
            </a:r>
            <a:r>
              <a:rPr lang="en-US"/>
              <a:t> 2.5.2 </a:t>
            </a:r>
            <a:endParaRPr lang="en-US">
              <a:cs typeface="Calibri" panose="020F0502020204030204"/>
            </a:endParaRPr>
          </a:p>
          <a:p>
            <a:pPr>
              <a:defRPr/>
            </a:pPr>
            <a:r>
              <a:rPr lang="en-US"/>
              <a:t>  </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1657000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Speaker [Travis] </a:t>
            </a:r>
            <a:endParaRPr lang="en-US">
              <a:ea typeface="+mn-ea"/>
              <a:cs typeface="+mn-cs"/>
            </a:endParaRPr>
          </a:p>
          <a:p>
            <a:pPr marL="171450" indent="-171450">
              <a:buFont typeface="Arial"/>
              <a:buChar char="•"/>
              <a:defRPr/>
            </a:pPr>
            <a:r>
              <a:rPr lang="en-US"/>
              <a:t>Here are the two results.  </a:t>
            </a:r>
            <a:endParaRPr lang="en-US">
              <a:cs typeface="Calibri" panose="020F0502020204030204"/>
            </a:endParaRPr>
          </a:p>
          <a:p>
            <a:pPr marL="171450" indent="-171450">
              <a:buFont typeface="Arial"/>
              <a:buChar char="•"/>
              <a:defRPr/>
            </a:pPr>
            <a:r>
              <a:rPr lang="en-US"/>
              <a:t>By giving the model only a single value raster, the algorithm does not have anywhere else to consider. Giving us the probable location. Here we end up with 4.54% of the Watershed with the probable location. </a:t>
            </a:r>
            <a:endParaRPr lang="en-US">
              <a:cs typeface="Calibri" panose="020F0502020204030204"/>
            </a:endParaRPr>
          </a:p>
          <a:p>
            <a:pPr marL="171450" indent="-171450">
              <a:buFont typeface="Arial"/>
              <a:buChar char="•"/>
              <a:defRPr/>
            </a:pPr>
            <a:r>
              <a:rPr lang="en-US"/>
              <a:t>Now that we expanded the categorical search, we have an increase in probable locations (high), and the area considered moderate or low suitability. Of the high probability location, Hemlock now makes up 9.53% </a:t>
            </a:r>
            <a:endParaRPr lang="en-US">
              <a:cs typeface="Calibri" panose="020F0502020204030204"/>
            </a:endParaRPr>
          </a:p>
          <a:p>
            <a:pPr>
              <a:defRPr/>
            </a:pPr>
            <a:endParaRPr lang="en-US">
              <a:cs typeface="Calibri" panose="020F0502020204030204"/>
            </a:endParaRPr>
          </a:p>
          <a:p>
            <a:pPr marL="171450" indent="-171450">
              <a:buFont typeface="Arial"/>
              <a:buChar char="•"/>
              <a:defRPr/>
            </a:pPr>
            <a:r>
              <a:rPr lang="en-US"/>
              <a:t>You can see how large the moderate suitability is, and this is because 94% of this Watershed is covered in forest. </a:t>
            </a:r>
            <a:endParaRPr lang="en-US">
              <a:cs typeface="Calibri" panose="020F0502020204030204"/>
            </a:endParaRPr>
          </a:p>
          <a:p>
            <a:pPr>
              <a:defRPr/>
            </a:pPr>
            <a:r>
              <a:rPr lang="en-US"/>
              <a:t>  </a:t>
            </a:r>
          </a:p>
          <a:p>
            <a:pPr>
              <a:defRPr/>
            </a:pPr>
            <a:r>
              <a:rPr lang="en-US"/>
              <a:t>  </a:t>
            </a:r>
          </a:p>
          <a:p>
            <a:pPr>
              <a:defRPr/>
            </a:pPr>
            <a:r>
              <a:rPr kumimoji="0" lang="en-US" b="0" i="0" u="none" strike="noStrike" kern="1200" cap="none" spc="0" normalizeH="0" baseline="0" noProof="0">
                <a:ln>
                  <a:noFill/>
                </a:ln>
                <a:effectLst/>
                <a:uLnTx/>
                <a:uFillTx/>
              </a:rPr>
              <a:t>------------Image Information Below------------</a:t>
            </a:r>
            <a:r>
              <a:rPr lang="en-US"/>
              <a:t> </a:t>
            </a:r>
            <a:endParaRPr lang="en-US">
              <a:ea typeface="+mn-ea"/>
              <a:cs typeface="+mn-cs"/>
            </a:endParaRPr>
          </a:p>
          <a:p>
            <a:r>
              <a:rPr lang="en-US"/>
              <a:t>Image of Suitability Map Results:  (left) probable Hemlock locations (right) suitable hemlock locations  </a:t>
            </a:r>
          </a:p>
          <a:p>
            <a:r>
              <a:rPr lang="en-US"/>
              <a:t>  </a:t>
            </a:r>
            <a:endParaRPr lang="en-US">
              <a:cs typeface="Calibri"/>
            </a:endParaRPr>
          </a:p>
          <a:p>
            <a:r>
              <a:rPr lang="en-US"/>
              <a:t>Created in ArcGIS Pro: 2.5.2 </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2832987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Speaker[Travis] </a:t>
            </a:r>
            <a:endParaRPr lang="en-US" dirty="0">
              <a:ea typeface="+mn-ea"/>
              <a:cs typeface="+mn-cs"/>
            </a:endParaRPr>
          </a:p>
          <a:p>
            <a:pPr>
              <a:defRPr/>
            </a:pPr>
            <a:r>
              <a:rPr lang="en-US" dirty="0"/>
              <a:t>When we look at the overall availability of forest cover within the </a:t>
            </a:r>
            <a:r>
              <a:rPr lang="en-US" dirty="0" err="1"/>
              <a:t>Oconaluftee</a:t>
            </a:r>
            <a:r>
              <a:rPr lang="en-US" dirty="0"/>
              <a:t>, the bulk of the Watershed is made up of deciduous, which is common across the entire ROI.   </a:t>
            </a:r>
            <a:endParaRPr lang="en-US" dirty="0">
              <a:cs typeface="Calibri"/>
            </a:endParaRPr>
          </a:p>
          <a:p>
            <a:pPr>
              <a:defRPr/>
            </a:pPr>
            <a:r>
              <a:rPr lang="en-US" dirty="0"/>
              <a:t>  </a:t>
            </a:r>
            <a:endParaRPr lang="en-US" dirty="0">
              <a:cs typeface="Calibri"/>
            </a:endParaRPr>
          </a:p>
          <a:p>
            <a:pPr>
              <a:defRPr/>
            </a:pPr>
            <a:r>
              <a:rPr lang="en-US" dirty="0"/>
              <a:t>We normalize the data to view the real implications of where the probable location of Hemlocks.  </a:t>
            </a:r>
            <a:endParaRPr lang="en-US" dirty="0">
              <a:cs typeface="Calibri"/>
            </a:endParaRPr>
          </a:p>
          <a:p>
            <a:pPr>
              <a:defRPr/>
            </a:pPr>
            <a:r>
              <a:rPr lang="en-US" dirty="0"/>
              <a:t>In the previous slide are data was even across the board, but viewed against the percent of forest cover, we now see that 28% of evergreen areas are suitable hemlocks locations.  </a:t>
            </a:r>
            <a:endParaRPr lang="en-US" dirty="0">
              <a:cs typeface="Calibri"/>
            </a:endParaRPr>
          </a:p>
          <a:p>
            <a:pPr>
              <a:defRPr/>
            </a:pPr>
            <a:r>
              <a:rPr lang="en-US" dirty="0"/>
              <a:t>  </a:t>
            </a:r>
            <a:endParaRPr lang="en-US" dirty="0">
              <a:cs typeface="Calibri"/>
            </a:endParaRPr>
          </a:p>
          <a:p>
            <a:pPr>
              <a:defRPr/>
            </a:pPr>
            <a:endParaRPr lang="en-US" dirty="0"/>
          </a:p>
          <a:p>
            <a:pPr marL="285750" indent="-285750">
              <a:buFont typeface="Webdings,Sans-Serif"/>
              <a:buChar char="4"/>
              <a:defRPr/>
            </a:pPr>
            <a:r>
              <a:rPr lang="en-US" dirty="0"/>
              <a:t>Normalizing data gives the suitable amount in each forest cover. </a:t>
            </a:r>
          </a:p>
          <a:p>
            <a:pPr marL="285750" indent="-285750">
              <a:buFont typeface="Webdings,Sans-Serif"/>
              <a:buChar char="4"/>
              <a:defRPr/>
            </a:pPr>
            <a:endParaRPr lang="en-US" dirty="0"/>
          </a:p>
          <a:p>
            <a:pPr marL="285750" indent="-285750">
              <a:buFont typeface="Webdings,Sans-Serif"/>
              <a:buChar char="4"/>
              <a:defRPr/>
            </a:pPr>
            <a:r>
              <a:rPr lang="en-US" dirty="0"/>
              <a:t>When normalized, evergreen dominates the ratio per Hemlock.</a:t>
            </a:r>
          </a:p>
          <a:p>
            <a:pPr>
              <a:defRPr/>
            </a:pPr>
            <a:endParaRPr lang="en-US" dirty="0">
              <a:cs typeface="Calibri"/>
            </a:endParaRPr>
          </a:p>
          <a:p>
            <a:pPr>
              <a:defRPr/>
            </a:pPr>
            <a:r>
              <a:rPr lang="en-US" dirty="0"/>
              <a:t>  </a:t>
            </a:r>
            <a:endParaRPr lang="en-US" dirty="0">
              <a:cs typeface="Calibri"/>
            </a:endParaRPr>
          </a:p>
          <a:p>
            <a:pPr>
              <a:defRPr/>
            </a:pPr>
            <a:r>
              <a:rPr lang="en-US" dirty="0"/>
              <a:t>In this image, you can see the northern area with the bulk of both evergreen and hemlock suitability.  </a:t>
            </a:r>
            <a:endParaRPr lang="en-US" dirty="0">
              <a:cs typeface="Calibri"/>
            </a:endParaRPr>
          </a:p>
          <a:p>
            <a:pPr>
              <a:defRPr/>
            </a:pPr>
            <a:r>
              <a:rPr lang="en-US" dirty="0"/>
              <a:t>  </a:t>
            </a:r>
            <a:endParaRPr lang="en-US" dirty="0">
              <a:cs typeface="Calibri"/>
            </a:endParaRPr>
          </a:p>
          <a:p>
            <a:pPr>
              <a:defRPr/>
            </a:pPr>
            <a:r>
              <a:rPr kumimoji="0" lang="en-US" b="0" i="0" u="none" strike="noStrike" kern="1200" cap="none" spc="0" normalizeH="0" baseline="0" noProof="0" dirty="0">
                <a:ln>
                  <a:noFill/>
                </a:ln>
                <a:effectLst/>
                <a:uLnTx/>
                <a:uFillTx/>
              </a:rPr>
              <a:t>------------Image Information Below------------</a:t>
            </a:r>
            <a:r>
              <a:rPr lang="en-US" dirty="0"/>
              <a:t> </a:t>
            </a:r>
            <a:endParaRPr lang="en-US" dirty="0">
              <a:cs typeface="Calibri"/>
            </a:endParaRPr>
          </a:p>
          <a:p>
            <a:r>
              <a:rPr lang="en-US" dirty="0"/>
              <a:t>Image of a High Probability Map: </a:t>
            </a:r>
            <a:endParaRPr lang="en-US" dirty="0">
              <a:cs typeface="Calibri"/>
            </a:endParaRPr>
          </a:p>
          <a:p>
            <a:r>
              <a:rPr lang="en-US" dirty="0"/>
              <a:t>Created in ArcGIS Pro 2.5.2 </a:t>
            </a:r>
            <a:endParaRPr lang="en-US" dirty="0">
              <a:cs typeface="Calibri"/>
            </a:endParaRPr>
          </a:p>
          <a:p>
            <a:r>
              <a:rPr lang="en-US" dirty="0"/>
              <a:t>Microsoft Excel Pie Chart   </a:t>
            </a:r>
            <a:endParaRPr lang="en-US" dirty="0">
              <a:cs typeface="Calibri"/>
            </a:endParaRPr>
          </a:p>
          <a:p>
            <a:r>
              <a:rPr lang="en-US" dirty="0"/>
              <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3082439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[Richard]</a:t>
            </a:r>
          </a:p>
          <a:p>
            <a:r>
              <a:rPr lang="en-US" dirty="0"/>
              <a:t>We investigated both qualitative and </a:t>
            </a:r>
            <a:r>
              <a:rPr lang="en-US" dirty="0" smtClean="0"/>
              <a:t>quantitative </a:t>
            </a:r>
            <a:r>
              <a:rPr lang="en-US" dirty="0"/>
              <a:t>conclusions from our results, which the audience can see here [read conclusion points]</a:t>
            </a:r>
            <a:endParaRPr lang="en-US" dirty="0">
              <a:cs typeface="Calibri"/>
            </a:endParaRPr>
          </a:p>
          <a:p>
            <a:endParaRPr lang="en-US" dirty="0">
              <a:cs typeface="Calibri"/>
            </a:endParaRPr>
          </a:p>
          <a:p>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2599250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[Richard]</a:t>
            </a:r>
          </a:p>
          <a:p>
            <a:r>
              <a:rPr lang="en-US" dirty="0"/>
              <a:t>We found some limitations in the availability of satellite imagery without cloud cover which hinder the NDVI processing, but we supplemented the Data sets the GEE API Code editor to replace manually processed cloud removal images that did not pass quality control by team members.</a:t>
            </a:r>
          </a:p>
          <a:p>
            <a:endParaRPr lang="en-US" dirty="0">
              <a:cs typeface="Calibri"/>
            </a:endParaRPr>
          </a:p>
          <a:p>
            <a:r>
              <a:rPr lang="en-US" dirty="0">
                <a:cs typeface="Calibri"/>
              </a:rPr>
              <a:t>In regards the to the SRTM data, it only accounts for the year 2000  and will not provide any additional data after the year 2000</a:t>
            </a:r>
          </a:p>
          <a:p>
            <a:endParaRPr lang="en-US" dirty="0">
              <a:cs typeface="Calibri"/>
            </a:endParaRPr>
          </a:p>
          <a:p>
            <a:pPr>
              <a:buClr>
                <a:srgbClr val="24B1B5"/>
              </a:buClr>
            </a:pPr>
            <a:r>
              <a:rPr lang="en-US" dirty="0">
                <a:cs typeface="Calibri"/>
              </a:rPr>
              <a:t>As mentioned earlier in the presentation An Error could occur in the NDVI Winter Change map due to the </a:t>
            </a:r>
            <a:r>
              <a:rPr lang="en-US" dirty="0"/>
              <a:t>Landsat 5 mission ending in 2011 and the wavelengths captured by the Landsat 8 instrument are slightly different.</a:t>
            </a:r>
          </a:p>
          <a:p>
            <a:endParaRPr lang="en-US" dirty="0">
              <a:cs typeface="Calibri"/>
            </a:endParaRPr>
          </a:p>
          <a:p>
            <a:r>
              <a:rPr lang="en-US" dirty="0">
                <a:cs typeface="Calibri"/>
              </a:rPr>
              <a:t>Errors or limitations pertaining to the Suitability map the random points generated can fall on a deciduous tree with a mixed forest. Furthermore the Pixels are 30m which can lead to missing attributes or data</a:t>
            </a:r>
          </a:p>
          <a:p>
            <a:endParaRPr lang="en-US" dirty="0">
              <a:cs typeface="Calibri"/>
            </a:endParaRPr>
          </a:p>
          <a:p>
            <a:r>
              <a:rPr lang="en-US" dirty="0"/>
              <a:t>------------Image Information Below------------ </a:t>
            </a:r>
          </a:p>
          <a:p>
            <a:r>
              <a:rPr lang="en-US" dirty="0"/>
              <a:t>Image of an urban area backed up to forest displaying the relative size </a:t>
            </a:r>
          </a:p>
          <a:p>
            <a:r>
              <a:rPr lang="en-US" dirty="0"/>
              <a:t>Created in ArcGIS Pro 2.5.2 </a:t>
            </a:r>
          </a:p>
          <a:p>
            <a:endParaRPr lang="en-US" dirty="0">
              <a:cs typeface="Calibri"/>
            </a:endParaRPr>
          </a:p>
          <a:p>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3120629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[Chloe]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a:ea typeface="Century Gothic"/>
                <a:cs typeface="Century Gothic"/>
                <a:sym typeface="Century Gothic"/>
              </a:rPr>
              <a:t>We will first introduce to you our study area, our partners and their concerns, the spatial methods we employed to address these concerns, followed by our findings!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mn-lt"/>
                <a:ea typeface="+mn-ea"/>
                <a:cs typeface="+mn-cs"/>
              </a:rPr>
              <a:t>------------Image Information Below------------</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Image of  North Carolina Landscape: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Image Credit: Travis Newton (written permission received to use image from Travis Newton)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46439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000" dirty="0">
                <a:solidFill>
                  <a:srgbClr val="FF0000"/>
                </a:solidFill>
                <a:cs typeface="Calibri"/>
              </a:rPr>
              <a:t>Speaker [Richard]</a:t>
            </a:r>
          </a:p>
          <a:p>
            <a:pPr>
              <a:defRPr/>
            </a:pPr>
            <a:r>
              <a:rPr lang="en-US" sz="1000" dirty="0">
                <a:solidFill>
                  <a:srgbClr val="FF0000"/>
                </a:solidFill>
                <a:cs typeface="Calibri"/>
              </a:rPr>
              <a:t>In the Future we recommend that a </a:t>
            </a:r>
            <a:r>
              <a:rPr lang="en-US" dirty="0"/>
              <a:t>Continuation of </a:t>
            </a:r>
            <a:r>
              <a:rPr lang="en-US" b="1" dirty="0"/>
              <a:t>machine learning</a:t>
            </a:r>
            <a:r>
              <a:rPr lang="en-US" dirty="0"/>
              <a:t> to prediction Hemlocks using remote sensing.</a:t>
            </a:r>
            <a:endParaRPr lang="en-US" dirty="0">
              <a:cs typeface="Calibri" panose="020F0502020204030204"/>
            </a:endParaRPr>
          </a:p>
          <a:p>
            <a:pPr>
              <a:defRPr/>
            </a:pPr>
            <a:r>
              <a:rPr lang="en-US" dirty="0"/>
              <a:t>Incorporating field studies with the weighted overlay model by conducting </a:t>
            </a:r>
            <a:r>
              <a:rPr lang="en-US" b="1" dirty="0"/>
              <a:t>Site visits to </a:t>
            </a:r>
            <a:r>
              <a:rPr lang="en-US" dirty="0"/>
              <a:t>determine the accuracy in combination with the Identification of Hemlock stands for further study. </a:t>
            </a:r>
            <a:endParaRPr lang="en-US" dirty="0">
              <a:cs typeface="Calibri" panose="020F0502020204030204"/>
            </a:endParaRPr>
          </a:p>
          <a:p>
            <a:pPr marL="285750" indent="-285750">
              <a:buFont typeface="Webdings,Sans-Serif"/>
              <a:buChar char="4"/>
              <a:defRPr/>
            </a:pPr>
            <a:endParaRPr lang="en-US" dirty="0"/>
          </a:p>
          <a:p>
            <a:pPr>
              <a:defRPr/>
            </a:pPr>
            <a:r>
              <a:rPr lang="en-US" dirty="0"/>
              <a:t>Furthermore, in future analyses we recommend that Building upon water quality and wildlife management monitoring by asking the following question the Will fish thrive in these areas? Does wildlife use Hemlocks as corridors? Are endangered animals like the grey squirrel nesting at Hemlock locations? </a:t>
            </a:r>
            <a:endParaRPr lang="en-US" dirty="0">
              <a:cs typeface="Calibri"/>
            </a:endParaRPr>
          </a:p>
          <a:p>
            <a:pPr marL="0" marR="0" lvl="0" indent="0" algn="l" defTabSz="914400">
              <a:lnSpc>
                <a:spcPct val="100000"/>
              </a:lnSpc>
              <a:spcBef>
                <a:spcPts val="0"/>
              </a:spcBef>
              <a:spcAft>
                <a:spcPts val="0"/>
              </a:spcAft>
              <a:buClrTx/>
              <a:buSzTx/>
              <a:buFontTx/>
              <a:buNone/>
              <a:tabLst/>
              <a:defRPr/>
            </a:pPr>
            <a:endParaRPr lang="en-US" sz="1000" b="0" i="0" u="none" strike="noStrike" kern="1200" cap="none" spc="0" normalizeH="0" baseline="0" noProof="0" dirty="0">
              <a:ln>
                <a:noFill/>
              </a:ln>
              <a:solidFill>
                <a:srgbClr val="FF0000"/>
              </a:solidFill>
              <a:effectLst/>
              <a:uLnTx/>
              <a:uFillTx/>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mn-lt"/>
                <a:ea typeface="+mn-ea"/>
                <a:cs typeface="+mn-cs"/>
              </a:rPr>
              <a:t>------------Image Information Below------------</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r>
              <a:rPr lang="en-US" dirty="0"/>
              <a:t>Image Credits: </a:t>
            </a:r>
            <a:endParaRPr lang="en-US" dirty="0">
              <a:cs typeface="Calibri"/>
            </a:endParaRPr>
          </a:p>
          <a:p>
            <a:r>
              <a:rPr lang="en-US" dirty="0">
                <a:cs typeface="Calibri"/>
              </a:rPr>
              <a:t>Clip Art</a:t>
            </a:r>
            <a:endParaRPr lang="en-US" dirty="0"/>
          </a:p>
          <a:p>
            <a:r>
              <a:rPr lang="en-US" dirty="0"/>
              <a:t>Microsoft </a:t>
            </a:r>
            <a:r>
              <a:rPr lang="en-US" b="1" dirty="0"/>
              <a:t>PowerPoint 16 </a:t>
            </a:r>
            <a:r>
              <a:rPr lang="en-US" dirty="0"/>
              <a:t>ClipArt</a:t>
            </a:r>
            <a:endParaRPr lang="en-US" dirty="0">
              <a:cs typeface="Calibri"/>
            </a:endParaRPr>
          </a:p>
          <a:p>
            <a:r>
              <a:rPr lang="en-US" dirty="0"/>
              <a:t>Creative Commons </a:t>
            </a:r>
            <a:endParaRPr lang="en-US" dirty="0">
              <a:cs typeface="Calibri"/>
            </a:endParaRPr>
          </a:p>
          <a:p>
            <a:endParaRPr lang="en-US" dirty="0">
              <a:cs typeface="Calibri"/>
            </a:endParaRPr>
          </a:p>
          <a:p>
            <a:r>
              <a:rPr lang="en-US" dirty="0">
                <a:cs typeface="Calibri"/>
              </a:rPr>
              <a:t>Web image</a:t>
            </a:r>
          </a:p>
          <a:p>
            <a:r>
              <a:rPr lang="en-US" dirty="0">
                <a:cs typeface="Calibri"/>
              </a:rPr>
              <a:t>Created In ArcGIS Pro</a:t>
            </a:r>
          </a:p>
          <a:p>
            <a:endParaRPr lang="en-US" dirty="0">
              <a:cs typeface="Calibri"/>
            </a:endParaRPr>
          </a:p>
          <a:p>
            <a:r>
              <a:rPr lang="en-US" dirty="0">
                <a:cs typeface="Calibri"/>
              </a:rPr>
              <a:t>US Fish &amp; Wildlife Service Southeast Region (CC BY 2.0): </a:t>
            </a:r>
            <a:r>
              <a:rPr lang="en-US" dirty="0">
                <a:hlinkClick r:id="rId3"/>
              </a:rPr>
              <a:t>https://www.flickr.com/photos/usfwssoutheast/7651413424/in/photolist-cE8uD7-85siFB-85shqH-85shNg-85sjBc-GMSqkq-cE8ted-GWUwe1-85vs1d-2dfQjDz-GTaxj5-cE8zGd-85vqJb-85sirP-GF5Hky-85skbc-85sgra-85vtbo-cE8ug7-85vtHj-e2UJu6-cE8ysj-e2UGkB-e31oEJ-e31mdw-e31n8q-e31kAQ-e2UCS8-e31pjQ-e2UDpV-gL6tDj-gL7fzD-gL6ibo-gL6w6U-2e5XKNk-gL6tkc-gL6oUC-gL6sbD-gL6pc3-gL6hjz-gL6mm1-gL6j1j-gL7p3k-gL6q5q-gL6i8j-gL6jCx-gL6uDV-gL6ihX-gL6gyA-gL6sHm</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1073519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[Chloe]</a:t>
            </a:r>
          </a:p>
          <a:p>
            <a:r>
              <a:rPr lang="en-US" dirty="0">
                <a:ea typeface="+mn-lt"/>
                <a:cs typeface="+mn-lt"/>
              </a:rPr>
              <a:t>In the next two weeks, the team will refine the end-products package and </a:t>
            </a:r>
            <a:r>
              <a:rPr lang="en-US" dirty="0" smtClean="0">
                <a:ea typeface="+mn-lt"/>
                <a:cs typeface="+mn-lt"/>
              </a:rPr>
              <a:t>before handing-off </a:t>
            </a:r>
            <a:r>
              <a:rPr lang="en-US" dirty="0">
                <a:ea typeface="+mn-lt"/>
                <a:cs typeface="+mn-lt"/>
              </a:rPr>
              <a:t>the </a:t>
            </a:r>
            <a:r>
              <a:rPr lang="en-US" dirty="0" smtClean="0">
                <a:ea typeface="+mn-lt"/>
                <a:cs typeface="+mn-lt"/>
              </a:rPr>
              <a:t>information</a:t>
            </a:r>
            <a:r>
              <a:rPr lang="en-US" baseline="0" dirty="0" smtClean="0">
                <a:ea typeface="+mn-lt"/>
                <a:cs typeface="+mn-lt"/>
              </a:rPr>
              <a:t> </a:t>
            </a:r>
            <a:r>
              <a:rPr lang="en-US" baseline="0" smtClean="0">
                <a:ea typeface="+mn-lt"/>
                <a:cs typeface="+mn-lt"/>
              </a:rPr>
              <a:t>to project partners.</a:t>
            </a:r>
            <a:endParaRPr lang="en-US" dirty="0">
              <a:ea typeface="+mn-lt"/>
              <a:cs typeface="+mn-lt"/>
            </a:endParaRPr>
          </a:p>
          <a:p>
            <a:endParaRPr lang="en-US" dirty="0"/>
          </a:p>
          <a:p>
            <a:endParaRPr lang="en-US" dirty="0">
              <a:cs typeface="Calibri"/>
            </a:endParaRPr>
          </a:p>
          <a:p>
            <a:r>
              <a:rPr lang="en-US" dirty="0"/>
              <a:t>------------Image Information Below------------</a:t>
            </a:r>
            <a:endParaRPr lang="en-US" dirty="0">
              <a:cs typeface="Calibri"/>
            </a:endParaRPr>
          </a:p>
          <a:p>
            <a:r>
              <a:rPr lang="en-US" dirty="0"/>
              <a:t>Image Credits: </a:t>
            </a:r>
            <a:endParaRPr lang="en-US" dirty="0">
              <a:cs typeface="Calibri"/>
            </a:endParaRPr>
          </a:p>
          <a:p>
            <a:r>
              <a:rPr lang="en-US" dirty="0"/>
              <a:t>Clip Art</a:t>
            </a:r>
            <a:endParaRPr lang="en-US" dirty="0">
              <a:cs typeface="Calibri"/>
            </a:endParaRPr>
          </a:p>
          <a:p>
            <a:r>
              <a:rPr lang="en-US" dirty="0"/>
              <a:t>Microsoft </a:t>
            </a:r>
            <a:r>
              <a:rPr lang="en-US" b="1" dirty="0"/>
              <a:t>PowerPoint 16 </a:t>
            </a:r>
            <a:r>
              <a:rPr lang="en-US" dirty="0"/>
              <a:t>ClipArt</a:t>
            </a:r>
            <a:endParaRPr lang="en-US" dirty="0">
              <a:cs typeface="Calibri"/>
            </a:endParaRPr>
          </a:p>
          <a:p>
            <a:r>
              <a:rPr lang="en-US" dirty="0"/>
              <a:t>Creative Commons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3538878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[Chloe]</a:t>
            </a:r>
          </a:p>
          <a:p>
            <a:r>
              <a:rPr lang="en-US" dirty="0">
                <a:ea typeface="+mn-lt"/>
                <a:cs typeface="+mn-lt"/>
              </a:rPr>
              <a:t>The team will also be creating a </a:t>
            </a:r>
            <a:r>
              <a:rPr lang="en-US" dirty="0" err="1">
                <a:ea typeface="+mn-lt"/>
                <a:cs typeface="+mn-lt"/>
              </a:rPr>
              <a:t>StoryMap</a:t>
            </a:r>
            <a:r>
              <a:rPr lang="en-US" dirty="0">
                <a:ea typeface="+mn-lt"/>
                <a:cs typeface="+mn-lt"/>
              </a:rPr>
              <a:t> to share with the partners. </a:t>
            </a:r>
          </a:p>
          <a:p>
            <a:r>
              <a:rPr lang="en-US" dirty="0" smtClean="0">
                <a:ea typeface="+mn-lt"/>
                <a:cs typeface="+mn-lt"/>
              </a:rPr>
              <a:t>::AGOL story</a:t>
            </a:r>
            <a:r>
              <a:rPr lang="en-US" baseline="0" dirty="0" smtClean="0">
                <a:ea typeface="+mn-lt"/>
                <a:cs typeface="+mn-lt"/>
              </a:rPr>
              <a:t> map demo::</a:t>
            </a:r>
            <a:endParaRPr lang="en-US" dirty="0">
              <a:ea typeface="+mn-lt"/>
              <a:cs typeface="+mn-lt"/>
            </a:endParaRPr>
          </a:p>
          <a:p>
            <a:endParaRPr lang="en-US" dirty="0"/>
          </a:p>
          <a:p>
            <a:endParaRPr lang="en-US" dirty="0">
              <a:cs typeface="Calibri"/>
            </a:endParaRPr>
          </a:p>
          <a:p>
            <a:r>
              <a:rPr lang="en-US" dirty="0"/>
              <a:t>------------Image Information Below------------</a:t>
            </a:r>
            <a:endParaRPr lang="en-US" dirty="0">
              <a:cs typeface="Calibri"/>
            </a:endParaRPr>
          </a:p>
          <a:p>
            <a:r>
              <a:rPr lang="en-US" dirty="0"/>
              <a:t>Image Credits: </a:t>
            </a:r>
            <a:endParaRPr lang="en-US" dirty="0">
              <a:cs typeface="Calibri"/>
            </a:endParaRPr>
          </a:p>
          <a:p>
            <a:r>
              <a:rPr lang="en-US" dirty="0"/>
              <a:t>Clip Art</a:t>
            </a:r>
            <a:endParaRPr lang="en-US" dirty="0">
              <a:cs typeface="Calibri"/>
            </a:endParaRPr>
          </a:p>
          <a:p>
            <a:r>
              <a:rPr lang="en-US" dirty="0"/>
              <a:t>Microsoft </a:t>
            </a:r>
            <a:r>
              <a:rPr lang="en-US" b="1" dirty="0"/>
              <a:t>PowerPoint 16 </a:t>
            </a:r>
            <a:r>
              <a:rPr lang="en-US" dirty="0"/>
              <a:t>ClipArt</a:t>
            </a:r>
            <a:endParaRPr lang="en-US" dirty="0">
              <a:cs typeface="Calibri"/>
            </a:endParaRPr>
          </a:p>
          <a:p>
            <a:r>
              <a:rPr lang="en-US" dirty="0"/>
              <a:t>Creative Commons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1212431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[Chloe]</a:t>
            </a:r>
          </a:p>
          <a:p>
            <a:r>
              <a:rPr lang="en-US">
                <a:ea typeface="+mn-lt"/>
                <a:cs typeface="+mn-lt"/>
              </a:rPr>
              <a:t>The team will also be creating a </a:t>
            </a:r>
            <a:r>
              <a:rPr lang="en-US" err="1">
                <a:ea typeface="+mn-lt"/>
                <a:cs typeface="+mn-lt"/>
              </a:rPr>
              <a:t>StoryMap</a:t>
            </a:r>
            <a:r>
              <a:rPr lang="en-US">
                <a:ea typeface="+mn-lt"/>
                <a:cs typeface="+mn-lt"/>
              </a:rPr>
              <a:t> to share with the partners. </a:t>
            </a:r>
          </a:p>
          <a:p>
            <a:endParaRPr lang="en-US">
              <a:ea typeface="+mn-lt"/>
              <a:cs typeface="+mn-lt"/>
            </a:endParaRPr>
          </a:p>
          <a:p>
            <a:endParaRPr lang="en-US"/>
          </a:p>
          <a:p>
            <a:endParaRPr lang="en-US">
              <a:cs typeface="Calibri"/>
            </a:endParaRPr>
          </a:p>
          <a:p>
            <a:r>
              <a:rPr lang="en-US"/>
              <a:t>------------Image Information Below------------</a:t>
            </a:r>
            <a:endParaRPr lang="en-US">
              <a:cs typeface="Calibri"/>
            </a:endParaRPr>
          </a:p>
          <a:p>
            <a:r>
              <a:rPr lang="en-US"/>
              <a:t>Image Credits: </a:t>
            </a:r>
            <a:endParaRPr lang="en-US">
              <a:cs typeface="Calibri"/>
            </a:endParaRPr>
          </a:p>
          <a:p>
            <a:r>
              <a:rPr lang="en-US"/>
              <a:t>Clip Art</a:t>
            </a:r>
            <a:endParaRPr lang="en-US">
              <a:cs typeface="Calibri"/>
            </a:endParaRPr>
          </a:p>
          <a:p>
            <a:r>
              <a:rPr lang="en-US"/>
              <a:t>Microsoft </a:t>
            </a:r>
            <a:r>
              <a:rPr lang="en-US" b="1"/>
              <a:t>PowerPoint 16 </a:t>
            </a:r>
            <a:r>
              <a:rPr lang="en-US"/>
              <a:t>ClipArt</a:t>
            </a:r>
            <a:endParaRPr lang="en-US">
              <a:cs typeface="Calibri"/>
            </a:endParaRPr>
          </a:p>
          <a:p>
            <a:r>
              <a:rPr lang="en-US"/>
              <a:t>Creative Commons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1480316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[Chloe]</a:t>
            </a:r>
          </a:p>
          <a:p>
            <a:endParaRPr lang="en-US" dirty="0"/>
          </a:p>
          <a:p>
            <a:pPr marL="285750" indent="-285750">
              <a:buFont typeface="Webdings,Sans-Serif"/>
              <a:buChar char="4"/>
            </a:pPr>
            <a:r>
              <a:rPr lang="en-US" dirty="0"/>
              <a:t>Within the broader ecology and climate communities, remote sensing provides a lot of utility for decision making. </a:t>
            </a:r>
            <a:endParaRPr lang="en-US" dirty="0">
              <a:cs typeface="Calibri" panose="020F0502020204030204"/>
            </a:endParaRPr>
          </a:p>
          <a:p>
            <a:pPr marL="285750" indent="-285750">
              <a:buFont typeface="Webdings,Sans-Serif"/>
              <a:buChar char="4"/>
            </a:pPr>
            <a:r>
              <a:rPr lang="en-US" dirty="0"/>
              <a:t>This project served as an introduction and overview to some remote sensing methods for forest management for this partner group. </a:t>
            </a:r>
            <a:endParaRPr lang="en-US" dirty="0">
              <a:cs typeface="Calibri" panose="020F0502020204030204"/>
            </a:endParaRPr>
          </a:p>
          <a:p>
            <a:pPr marL="285750" indent="-285750">
              <a:buFont typeface="Webdings,Sans-Serif"/>
              <a:buChar char="4"/>
            </a:pPr>
            <a:r>
              <a:rPr lang="en-US" dirty="0"/>
              <a:t>As the partners of this project look toward expanding their own management practices, remote sensing provides an additional toolset - one that can help the partners build more autonomy in understanding, and therefore, managing their landscape.</a:t>
            </a: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20334648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[Chloe]</a:t>
            </a:r>
          </a:p>
          <a:p>
            <a:endParaRPr lang="en-US"/>
          </a:p>
          <a:p>
            <a:r>
              <a:rPr lang="en-US"/>
              <a:t>The Cherokee Water resources team would like to thank all our mentors and partners who helped make this project possible. We would especially thank: (list)</a:t>
            </a:r>
            <a:endParaRPr lang="en-US">
              <a:cs typeface="Calibri"/>
            </a:endParaRPr>
          </a:p>
          <a:p>
            <a:endParaRPr lang="en-US">
              <a:cs typeface="Calibri"/>
            </a:endParaRPr>
          </a:p>
          <a:p>
            <a:r>
              <a:rPr lang="en-US"/>
              <a:t>Hemlock Restoration Initiative (HRI) : </a:t>
            </a:r>
            <a:r>
              <a:rPr lang="en-US">
                <a:hlinkClick r:id="rId3"/>
              </a:rPr>
              <a:t>https://savehemlocksnc.org</a:t>
            </a:r>
            <a:endParaRPr lang="en-US">
              <a:cs typeface="Calibri"/>
              <a:hlinkClick r:id="" action="ppaction://noaction"/>
            </a:endParaRPr>
          </a:p>
          <a:p>
            <a:r>
              <a:rPr lang="en-US"/>
              <a:t>Great Smoky Mountains National Park: </a:t>
            </a:r>
            <a:r>
              <a:rPr lang="en-US">
                <a:hlinkClick r:id="rId4"/>
              </a:rPr>
              <a:t>https://www.nps.gov/grsm/index.htm</a:t>
            </a:r>
            <a:endParaRPr lang="en-US">
              <a:cs typeface="Calibri"/>
              <a:hlinkClick r:id="rId4"/>
            </a:endParaRPr>
          </a:p>
          <a:p>
            <a:endParaRPr lang="en-US">
              <a:cs typeface="Calibri" panose="020F0502020204030204"/>
            </a:endParaRP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25</a:t>
            </a:fld>
            <a:endParaRPr lang="en-US"/>
          </a:p>
        </p:txBody>
      </p:sp>
    </p:spTree>
    <p:extLst>
      <p:ext uri="{BB962C8B-B14F-4D97-AF65-F5344CB8AC3E}">
        <p14:creationId xmlns:p14="http://schemas.microsoft.com/office/powerpoint/2010/main" val="3922692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Extra slides</a:t>
            </a:r>
          </a:p>
          <a:p>
            <a:endParaRPr lang="en-US" dirty="0">
              <a:cs typeface="Calibri" panose="020F0502020204030204"/>
            </a:endParaRPr>
          </a:p>
          <a:p>
            <a:r>
              <a:rPr lang="en-US" dirty="0">
                <a:cs typeface="Calibri" panose="020F0502020204030204"/>
              </a:rPr>
              <a:t>Appendix slides will only be shown at the request of the audience.</a:t>
            </a: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a:p>
        </p:txBody>
      </p:sp>
    </p:spTree>
    <p:extLst>
      <p:ext uri="{BB962C8B-B14F-4D97-AF65-F5344CB8AC3E}">
        <p14:creationId xmlns:p14="http://schemas.microsoft.com/office/powerpoint/2010/main" val="27235350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Speaker[Travis]  </a:t>
            </a:r>
            <a:endParaRPr lang="en-US" dirty="0">
              <a:ea typeface="+mn-ea"/>
              <a:cs typeface="+mn-cs"/>
            </a:endParaRPr>
          </a:p>
          <a:p>
            <a:pPr>
              <a:defRPr/>
            </a:pPr>
            <a:r>
              <a:rPr lang="en-US" dirty="0"/>
              <a:t>We mentioned the chance for error in statistical analysis, and we reduce that error by running a variety of tools. </a:t>
            </a:r>
          </a:p>
          <a:p>
            <a:pPr>
              <a:defRPr/>
            </a:pPr>
            <a:r>
              <a:rPr lang="en-US" dirty="0"/>
              <a:t>A vector of the Watershed allows </a:t>
            </a:r>
            <a:r>
              <a:rPr lang="en-US" i="1" dirty="0"/>
              <a:t>calculate geometry</a:t>
            </a:r>
            <a:r>
              <a:rPr lang="en-US" dirty="0"/>
              <a:t> to find </a:t>
            </a:r>
            <a:r>
              <a:rPr lang="en-US" dirty="0" err="1"/>
              <a:t>sqMiles</a:t>
            </a:r>
            <a:r>
              <a:rPr lang="en-US" dirty="0"/>
              <a:t> and Acres to ensure raster outputs. </a:t>
            </a:r>
          </a:p>
          <a:p>
            <a:pPr>
              <a:defRPr/>
            </a:pPr>
            <a:r>
              <a:rPr lang="en-US" dirty="0"/>
              <a:t>When calculating Rasters</a:t>
            </a:r>
            <a:r>
              <a:rPr lang="en-US" i="1" dirty="0"/>
              <a:t>, Zonal geometry</a:t>
            </a:r>
            <a:r>
              <a:rPr lang="en-US" dirty="0"/>
              <a:t> gives a cell count for the Watershed, and the </a:t>
            </a:r>
            <a:r>
              <a:rPr lang="en-US" i="1" dirty="0"/>
              <a:t>Tabulate Area</a:t>
            </a:r>
            <a:r>
              <a:rPr lang="en-US" dirty="0"/>
              <a:t> will generate the </a:t>
            </a:r>
            <a:r>
              <a:rPr lang="en-US" dirty="0" err="1"/>
              <a:t>sq</a:t>
            </a:r>
            <a:r>
              <a:rPr lang="en-US" dirty="0"/>
              <a:t> area of your maps units. For our project, we use SPCS and feet.  </a:t>
            </a:r>
          </a:p>
          <a:p>
            <a:pPr>
              <a:defRPr/>
            </a:pPr>
            <a:r>
              <a:rPr lang="en-US" dirty="0"/>
              <a:t>  </a:t>
            </a:r>
          </a:p>
          <a:p>
            <a:pPr>
              <a:defRPr/>
            </a:pPr>
            <a:r>
              <a:rPr lang="en-US" dirty="0"/>
              <a:t>Once you know this information, you can add tables and calculate fields of your raster or table output. The data is checked, ensuring the geometry matches using </a:t>
            </a:r>
            <a:r>
              <a:rPr lang="en-US" dirty="0" err="1"/>
              <a:t>sqmiles</a:t>
            </a:r>
            <a:r>
              <a:rPr lang="en-US" dirty="0"/>
              <a:t>, and pixel counts to generate a percentage of area.   </a:t>
            </a:r>
          </a:p>
          <a:p>
            <a:pPr>
              <a:defRPr/>
            </a:pPr>
            <a:r>
              <a:rPr lang="en-US" dirty="0"/>
              <a:t>We can see that are Hemlocks were almost even across the board with mixed acting as a buffer between the stands.   </a:t>
            </a:r>
          </a:p>
          <a:p>
            <a:pPr>
              <a:defRPr/>
            </a:pPr>
            <a:r>
              <a:rPr lang="en-US" dirty="0"/>
              <a:t>  </a:t>
            </a:r>
            <a:endParaRPr lang="en-US" dirty="0">
              <a:cs typeface="Calibri"/>
            </a:endParaRPr>
          </a:p>
          <a:p>
            <a:pPr>
              <a:defRPr/>
            </a:pPr>
            <a:r>
              <a:rPr lang="en-US" dirty="0"/>
              <a:t>  </a:t>
            </a:r>
            <a:endParaRPr lang="en-US" dirty="0">
              <a:cs typeface="Calibri"/>
            </a:endParaRPr>
          </a:p>
          <a:p>
            <a:pPr>
              <a:defRPr/>
            </a:pPr>
            <a:r>
              <a:rPr kumimoji="0" lang="en-US" b="0" i="0" u="none" strike="noStrike" kern="1200" cap="none" spc="0" normalizeH="0" baseline="0" noProof="0" dirty="0">
                <a:ln>
                  <a:noFill/>
                </a:ln>
                <a:effectLst/>
                <a:uLnTx/>
                <a:uFillTx/>
              </a:rPr>
              <a:t>------------Image Information Below------------</a:t>
            </a:r>
            <a:r>
              <a:rPr lang="en-US" dirty="0"/>
              <a:t>  </a:t>
            </a:r>
            <a:endParaRPr lang="en-US" dirty="0">
              <a:ea typeface="+mn-ea"/>
              <a:cs typeface="+mn-cs"/>
            </a:endParaRPr>
          </a:p>
          <a:p>
            <a:r>
              <a:rPr lang="en-US" dirty="0"/>
              <a:t>Image Credits:   </a:t>
            </a:r>
          </a:p>
          <a:p>
            <a:r>
              <a:rPr lang="en-US" dirty="0"/>
              <a:t>Microsoft Excel Pie Chart  </a:t>
            </a:r>
          </a:p>
          <a:p>
            <a:r>
              <a:rPr lang="en-US" dirty="0"/>
              <a:t>Microsoft </a:t>
            </a:r>
            <a:r>
              <a:rPr lang="en-US" b="1" dirty="0"/>
              <a:t>PowerPoint 16 </a:t>
            </a:r>
            <a:r>
              <a:rPr lang="en-US" dirty="0"/>
              <a:t>ClipArt  </a:t>
            </a:r>
          </a:p>
          <a:p>
            <a:r>
              <a:rPr lang="en-US" dirty="0"/>
              <a:t>Creative Commons   </a:t>
            </a:r>
          </a:p>
          <a:p>
            <a:r>
              <a:rPr lang="en-US" dirty="0"/>
              <a:t>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a:p>
        </p:txBody>
      </p:sp>
    </p:spTree>
    <p:extLst>
      <p:ext uri="{BB962C8B-B14F-4D97-AF65-F5344CB8AC3E}">
        <p14:creationId xmlns:p14="http://schemas.microsoft.com/office/powerpoint/2010/main" val="2131305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Speaker[Travis]  </a:t>
            </a:r>
          </a:p>
          <a:p>
            <a:r>
              <a:rPr lang="en-US"/>
              <a:t>What are the Pros and Cons of the weighted overlay?  </a:t>
            </a:r>
          </a:p>
          <a:p>
            <a:pPr>
              <a:defRPr/>
            </a:pPr>
            <a:r>
              <a:rPr lang="en-US"/>
              <a:t>With a single value, you reduce your chance of error during the modeling inputs, but you're limited to a "vector intersect" with importance levels.   </a:t>
            </a:r>
          </a:p>
          <a:p>
            <a:pPr>
              <a:defRPr/>
            </a:pPr>
            <a:r>
              <a:rPr lang="en-US"/>
              <a:t>The multi-value weight gives more flexibility to the model, provides increased statistical power, but the complexity leaves room for greater error.  </a:t>
            </a:r>
          </a:p>
          <a:p>
            <a:pPr>
              <a:defRPr/>
            </a:pPr>
            <a:r>
              <a:rPr lang="en-US"/>
              <a:t>  </a:t>
            </a:r>
          </a:p>
          <a:p>
            <a:pPr>
              <a:defRPr/>
            </a:pPr>
            <a:r>
              <a:rPr lang="en-US"/>
              <a:t>Most often, the chance for error comes from misinterpreting reclass value to weighted value.   </a:t>
            </a:r>
          </a:p>
          <a:p>
            <a:pPr>
              <a:defRPr/>
            </a:pPr>
            <a:r>
              <a:rPr lang="en-US"/>
              <a:t>The second highest chance for error comes from generating your statistics.   </a:t>
            </a:r>
          </a:p>
          <a:p>
            <a:pPr>
              <a:defRPr/>
            </a:pPr>
            <a:r>
              <a:rPr lang="en-US"/>
              <a:t>  </a:t>
            </a:r>
            <a:endParaRPr lang="en-US">
              <a:cs typeface="Calibri"/>
            </a:endParaRPr>
          </a:p>
          <a:p>
            <a:pPr>
              <a:defRPr/>
            </a:pPr>
            <a:r>
              <a:rPr lang="en-US"/>
              <a:t>The image here shows the difference between the two methods, where we add an additional 9.37sqMiles. The greater increase helps to find probable locations to monitor how Hemlocks affect the landscape for fires, wildife, and stream ecology. </a:t>
            </a:r>
          </a:p>
          <a:p>
            <a:pPr>
              <a:defRPr/>
            </a:pPr>
            <a:r>
              <a:rPr lang="en-US"/>
              <a:t>  </a:t>
            </a:r>
            <a:endParaRPr lang="en-US">
              <a:cs typeface="Calibri"/>
            </a:endParaRPr>
          </a:p>
          <a:p>
            <a:pPr>
              <a:defRPr/>
            </a:pPr>
            <a:r>
              <a:rPr lang="en-US"/>
              <a:t>  </a:t>
            </a:r>
            <a:endParaRPr lang="en-US">
              <a:cs typeface="Calibri"/>
            </a:endParaRPr>
          </a:p>
          <a:p>
            <a:pPr>
              <a:defRPr/>
            </a:pPr>
            <a:r>
              <a:rPr kumimoji="0" lang="en-US" b="0" i="0" u="none" strike="noStrike" kern="1200" cap="none" spc="0" normalizeH="0" baseline="0" noProof="0">
                <a:ln>
                  <a:noFill/>
                </a:ln>
                <a:effectLst/>
                <a:uLnTx/>
                <a:uFillTx/>
              </a:rPr>
              <a:t>------------Image Information Below------------</a:t>
            </a:r>
            <a:r>
              <a:rPr lang="en-US"/>
              <a:t>  </a:t>
            </a:r>
            <a:endParaRPr lang="en-US">
              <a:ea typeface="+mn-ea"/>
              <a:cs typeface="+mn-cs"/>
            </a:endParaRPr>
          </a:p>
          <a:p>
            <a:r>
              <a:rPr lang="en-US"/>
              <a:t>Image of Suitability Map Results: Difference in weighted overlay methods   </a:t>
            </a:r>
          </a:p>
          <a:p>
            <a:r>
              <a:rPr lang="en-US"/>
              <a:t>Created in ArcGIS Pro 2.5.2  </a:t>
            </a: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a:p>
        </p:txBody>
      </p:sp>
    </p:spTree>
    <p:extLst>
      <p:ext uri="{BB962C8B-B14F-4D97-AF65-F5344CB8AC3E}">
        <p14:creationId xmlns:p14="http://schemas.microsoft.com/office/powerpoint/2010/main" val="782770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[Chloe]</a:t>
            </a:r>
          </a:p>
          <a:p>
            <a:r>
              <a:rPr lang="en-US" dirty="0"/>
              <a:t>Our project partner is the Eastern Band of Cherokee Indians Natural Resources Program, or the EBCI Natural Resources Program, a program responsible for the conservation and management of Cherokee lands. The EBCI National Resources program owns and manages over 50,000 acres of land in the southern Appalachian Mountains of western North Carolina. This area has a history of high-grading, or the selective cutting of large and high-value trees, which has left behind a mixed forest with a high concentration of less economically valuable tree forms. In addition to these past cuts, more recently, the hemlock woolly </a:t>
            </a:r>
            <a:r>
              <a:rPr lang="en-US" dirty="0" err="1"/>
              <a:t>adelgid</a:t>
            </a:r>
            <a:r>
              <a:rPr lang="en-US" dirty="0"/>
              <a:t> (HWA) has spread throughout the Appalachians and is present in nearly every stand of eastern and Carolina Hemlock. Which resulted in a decline of Hemlock populations.</a:t>
            </a:r>
            <a:endParaRPr lang="en-US" dirty="0">
              <a:cs typeface="Calibri"/>
            </a:endParaRPr>
          </a:p>
          <a:p>
            <a:endParaRPr lang="en-US" dirty="0"/>
          </a:p>
          <a:p>
            <a:r>
              <a:rPr lang="en-US" dirty="0"/>
              <a:t>Why care?</a:t>
            </a:r>
            <a:endParaRPr lang="en-US" dirty="0">
              <a:cs typeface="Calibri"/>
            </a:endParaRPr>
          </a:p>
          <a:p>
            <a:endParaRPr lang="en-US" dirty="0"/>
          </a:p>
          <a:p>
            <a:r>
              <a:rPr lang="en-US" dirty="0"/>
              <a:t>Hemlocks are a crucial component of the ecological cycle. Not only does the Hemlock provided habitat for animal species (for example, the endangered Carolina northern flying squirrel), but it also contributes to the aquatic environments by stabilizing water temperatures, and mitigating erosion. </a:t>
            </a:r>
            <a:endParaRPr lang="en-US" dirty="0">
              <a:cs typeface="Calibri"/>
            </a:endParaRPr>
          </a:p>
          <a:p>
            <a:endParaRPr lang="en-US" dirty="0">
              <a:cs typeface="Calibri"/>
            </a:endParaRPr>
          </a:p>
          <a:p>
            <a:r>
              <a:rPr kumimoji="0" lang="en-US" sz="1000" b="0" i="0" u="none" strike="noStrike" kern="1200" cap="none" spc="0" normalizeH="0" baseline="0" noProof="0" dirty="0">
                <a:ln>
                  <a:noFill/>
                </a:ln>
                <a:solidFill>
                  <a:srgbClr val="FF0000"/>
                </a:solidFill>
                <a:effectLst/>
                <a:uLnTx/>
                <a:uFillTx/>
                <a:latin typeface="+mn-lt"/>
                <a:ea typeface="+mn-ea"/>
                <a:cs typeface="+mn-cs"/>
              </a:rPr>
              <a:t>------------Image Information Below------------</a:t>
            </a:r>
            <a:endParaRPr lang="en-US" sz="1000" b="0" i="0" u="none" strike="noStrike" kern="1200" cap="none" spc="0" normalizeH="0" baseline="0" noProof="0" dirty="0">
              <a:ln>
                <a:noFill/>
              </a:ln>
              <a:solidFill>
                <a:srgbClr val="FF0000"/>
              </a:solidFill>
              <a:effectLst/>
              <a:uLnTx/>
              <a:uFillTx/>
              <a:latin typeface="+mn-lt"/>
              <a:cs typeface="Calibri"/>
            </a:endParaRPr>
          </a:p>
          <a:p>
            <a:r>
              <a:rPr lang="en-US" dirty="0" smtClean="0"/>
              <a:t>Image </a:t>
            </a:r>
            <a:r>
              <a:rPr lang="en-US" dirty="0"/>
              <a:t>Credits: </a:t>
            </a:r>
            <a:endParaRPr lang="en-US" dirty="0">
              <a:cs typeface="Calibri"/>
            </a:endParaRPr>
          </a:p>
          <a:p>
            <a:r>
              <a:rPr lang="en-US" dirty="0"/>
              <a:t>Microsoft </a:t>
            </a:r>
            <a:r>
              <a:rPr lang="en-US" b="1" dirty="0"/>
              <a:t>PowerPoint 16 </a:t>
            </a:r>
            <a:r>
              <a:rPr lang="en-US" dirty="0"/>
              <a:t>ClipArt</a:t>
            </a:r>
            <a:endParaRPr lang="en-US" dirty="0">
              <a:cs typeface="Calibri"/>
            </a:endParaRPr>
          </a:p>
          <a:p>
            <a:r>
              <a:rPr lang="en-US" dirty="0" err="1"/>
              <a:t>CreativeCommons</a:t>
            </a:r>
            <a:r>
              <a:rPr lang="en-US" dirty="0"/>
              <a:t> </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Image of Healthy Hemlock and Non-Healthy Hemlock</a:t>
            </a:r>
            <a:endParaRPr lang="en-US" sz="1200" b="0" i="0" u="none" strike="noStrike" kern="1200" cap="none" spc="0" normalizeH="0" baseline="0" noProof="0" dirty="0">
              <a:ln>
                <a:noFill/>
              </a:ln>
              <a:solidFill>
                <a:prstClr val="black"/>
              </a:solidFill>
              <a:effectLst/>
              <a:uLnTx/>
              <a:uFillTx/>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Image Credit: Travis Newton (written permission received to use image from Travis Newton)</a:t>
            </a:r>
            <a:endParaRPr lang="en-US" sz="1200" b="0" i="0" u="none" strike="noStrike" kern="1200" cap="none" spc="0" normalizeH="0" baseline="0" noProof="0" dirty="0">
              <a:ln>
                <a:noFill/>
              </a:ln>
              <a:solidFill>
                <a:prstClr val="black"/>
              </a:solidFill>
              <a:effectLst/>
              <a:uLnTx/>
              <a:uFillTx/>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001252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[Chloe]</a:t>
            </a:r>
          </a:p>
          <a:p>
            <a:r>
              <a:rPr lang="en-US"/>
              <a:t>With these community concerns in mind, our project objectives consist of four points Apply, Analyze, Explore, and Produce. </a:t>
            </a:r>
            <a:endParaRPr lang="en-US">
              <a:cs typeface="Calibri"/>
            </a:endParaRPr>
          </a:p>
          <a:p>
            <a:endParaRPr lang="en-US"/>
          </a:p>
          <a:p>
            <a:r>
              <a:rPr lang="en-US"/>
              <a:t>First, we review existing practices for the application of NASA Earth observations for forest health monitoring and change detection. Second, analyzed winter NDVI decline to identify areas likely affected by the Hemlock woolly adelgid. Third, explore and identify hemlock niches through a weighted suitability Map. Finally, Produce a tutorial package to guide and strengthen EBCI’s capacity to use remote sensing data to address environmental and policy concerns. </a:t>
            </a:r>
            <a:endParaRPr lang="en-US">
              <a:cs typeface="Calibri"/>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mn-lt"/>
                <a:ea typeface="+mn-ea"/>
                <a:cs typeface="+mn-cs"/>
              </a:rPr>
              <a:t>------------Image Information Below------------</a:t>
            </a:r>
            <a:endParaRPr lang="en-US" sz="1000" b="0" i="0" u="none" strike="noStrike" kern="1200" cap="none" spc="0" normalizeH="0" baseline="0" noProof="0">
              <a:ln>
                <a:noFill/>
              </a:ln>
              <a:solidFill>
                <a:srgbClr val="FF0000"/>
              </a:solidFill>
              <a:effectLst/>
              <a:uLnTx/>
              <a:uFillTx/>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Image of North Carolina Landscape</a:t>
            </a:r>
            <a:endParaRPr lang="en-US" sz="1200" b="0" i="0" u="none" strike="noStrike" kern="1200" cap="none" spc="0" normalizeH="0" baseline="0" noProof="0">
              <a:ln>
                <a:noFill/>
              </a:ln>
              <a:solidFill>
                <a:prstClr val="black"/>
              </a:solidFill>
              <a:effectLst/>
              <a:uLnTx/>
              <a:uFillTx/>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Image Credit: Travis Newton (written permission received to use image from Travis Newton)</a:t>
            </a:r>
            <a:endParaRPr lang="en-US" sz="1200" b="0" i="0" u="none" strike="noStrike" kern="1200" cap="none" spc="0" normalizeH="0" baseline="0" noProof="0">
              <a:ln>
                <a:noFill/>
              </a:ln>
              <a:solidFill>
                <a:prstClr val="black"/>
              </a:solidFill>
              <a:effectLst/>
              <a:uLnTx/>
              <a:uFillTx/>
              <a:latin typeface="+mn-lt"/>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189428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[Chloe]</a:t>
            </a:r>
          </a:p>
          <a:p>
            <a:r>
              <a:rPr lang="en-US" dirty="0"/>
              <a:t>The Map displayed before you is the EBCI region of interest and region of interest (ROI) depicted by the red box outline. ROI encompasses both the EBCI land tracts in the pink and the watershed boundaries in light blue. We included the watershed boundaries to better to highlight changes within watersheds of interest to the partners, particularly, the </a:t>
            </a:r>
            <a:r>
              <a:rPr lang="en-US" dirty="0" err="1"/>
              <a:t>Oconaluftee</a:t>
            </a:r>
            <a:r>
              <a:rPr lang="en-US" dirty="0"/>
              <a:t> River watershed (highlight in green). The study period was composites of summer and winter between 2000 – 2020. Choosing this as our study period, we can identify the change rate of hemlock with emphasis on the introduction of the Hemlock woolly </a:t>
            </a:r>
            <a:r>
              <a:rPr lang="en-US" dirty="0" err="1"/>
              <a:t>adelgid</a:t>
            </a:r>
            <a:r>
              <a:rPr lang="en-US" dirty="0"/>
              <a:t> and the 2016 wildfire impacts. </a:t>
            </a:r>
            <a:endParaRPr lang="en-US" dirty="0">
              <a:cs typeface="Calibri"/>
            </a:endParaRPr>
          </a:p>
          <a:p>
            <a:endParaRPr kumimoji="0" lang="en-US" sz="1000" b="0" i="0" u="none" strike="noStrike" kern="1200" cap="none" spc="0" normalizeH="0" baseline="0" noProof="0" dirty="0">
              <a:ln>
                <a:noFill/>
              </a:ln>
              <a:solidFill>
                <a:srgbClr val="FF0000"/>
              </a:solidFill>
              <a:effectLst/>
              <a:uLnTx/>
              <a:uFillTx/>
              <a:latin typeface="+mn-lt"/>
              <a:ea typeface="+mn-ea"/>
              <a:cs typeface="+mn-cs"/>
            </a:endParaRPr>
          </a:p>
          <a:p>
            <a:r>
              <a:rPr kumimoji="0" lang="en-US" sz="1000" b="0" i="0" u="none" strike="noStrike" kern="1200" cap="none" spc="0" normalizeH="0" baseline="0" noProof="0" dirty="0">
                <a:ln>
                  <a:noFill/>
                </a:ln>
                <a:solidFill>
                  <a:srgbClr val="FF0000"/>
                </a:solidFill>
                <a:effectLst/>
                <a:uLnTx/>
                <a:uFillTx/>
                <a:latin typeface="+mn-lt"/>
                <a:ea typeface="+mn-ea"/>
                <a:cs typeface="+mn-cs"/>
              </a:rPr>
              <a:t>------------Image Information Below------------</a:t>
            </a:r>
            <a:endParaRPr lang="en-US" sz="1000" b="0" i="0" u="none" strike="noStrike" kern="1200" cap="none" spc="0" normalizeH="0" baseline="0" noProof="0" dirty="0">
              <a:ln>
                <a:noFill/>
              </a:ln>
              <a:solidFill>
                <a:srgbClr val="FF0000"/>
              </a:solidFill>
              <a:effectLst/>
              <a:uLnTx/>
              <a:uFillTx/>
              <a:latin typeface="+mn-lt"/>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cap="none" dirty="0" smtClean="0">
                <a:solidFill>
                  <a:srgbClr val="3F3F3F"/>
                </a:solidFill>
                <a:latin typeface="Century Gothic"/>
                <a:ea typeface="Century Gothic"/>
                <a:cs typeface="Century Gothic"/>
                <a:sym typeface="Century Gothic"/>
              </a:rPr>
              <a:t>Image Created in ArcGIS by the DEVELOP Team using USGS</a:t>
            </a:r>
            <a:r>
              <a:rPr lang="en-US" sz="1200" dirty="0" smtClean="0">
                <a:solidFill>
                  <a:srgbClr val="3F3F3F"/>
                </a:solidFill>
                <a:latin typeface="Century Gothic"/>
                <a:ea typeface="Century Gothic"/>
                <a:cs typeface="Century Gothic"/>
                <a:sym typeface="Century Gothic"/>
              </a:rPr>
              <a:t>, USDA-NRCS, and U.S. Census </a:t>
            </a:r>
            <a:r>
              <a:rPr lang="en-US" sz="1200" b="0" i="0" u="none" strike="noStrike" cap="none" dirty="0" smtClean="0">
                <a:solidFill>
                  <a:srgbClr val="3F3F3F"/>
                </a:solidFill>
                <a:latin typeface="Century Gothic"/>
                <a:ea typeface="Century Gothic"/>
                <a:cs typeface="Century Gothic"/>
                <a:sym typeface="Century Gothic"/>
              </a:rPr>
              <a:t>Data</a:t>
            </a:r>
            <a:endParaRPr lang="en-US" sz="1200" dirty="0" smtClean="0"/>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Map </a:t>
            </a:r>
            <a:r>
              <a:rPr kumimoji="0" lang="en-US" sz="1200" b="0" i="0" u="none" strike="noStrike" kern="1200" cap="none" spc="0" normalizeH="0" baseline="0" noProof="0" dirty="0">
                <a:ln>
                  <a:noFill/>
                </a:ln>
                <a:solidFill>
                  <a:prstClr val="black"/>
                </a:solidFill>
                <a:effectLst/>
                <a:uLnTx/>
                <a:uFillTx/>
                <a:latin typeface="+mn-lt"/>
                <a:ea typeface="+mn-ea"/>
                <a:cs typeface="+mn-cs"/>
              </a:rPr>
              <a:t>of Study area:</a:t>
            </a:r>
            <a:endParaRPr lang="en-US" sz="1200" b="0" i="0" u="none" strike="noStrike" kern="1200" cap="none" spc="0" normalizeH="0" baseline="0" noProof="0" dirty="0">
              <a:ln>
                <a:noFill/>
              </a:ln>
              <a:solidFill>
                <a:prstClr val="black"/>
              </a:solidFill>
              <a:effectLst/>
              <a:uLnTx/>
              <a:uFillTx/>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Image Credit: Produced In ArcGIS </a:t>
            </a:r>
            <a:r>
              <a:rPr kumimoji="0" lang="en-US" sz="1200" b="0" i="0" u="none" strike="noStrike" kern="1200" cap="none" spc="0" normalizeH="0" baseline="0" noProof="0" dirty="0" err="1">
                <a:ln>
                  <a:noFill/>
                </a:ln>
                <a:solidFill>
                  <a:prstClr val="black"/>
                </a:solidFill>
                <a:effectLst/>
                <a:uLnTx/>
                <a:uFillTx/>
                <a:latin typeface="+mn-lt"/>
                <a:ea typeface="+mn-ea"/>
                <a:cs typeface="+mn-cs"/>
              </a:rPr>
              <a:t>Esri</a:t>
            </a:r>
            <a:endParaRPr lang="en-US" sz="1200" b="0" i="0" u="none" strike="noStrike" kern="1200" cap="none" spc="0" normalizeH="0" baseline="0" noProof="0" dirty="0">
              <a:ln>
                <a:noFill/>
              </a:ln>
              <a:solidFill>
                <a:prstClr val="black"/>
              </a:solidFill>
              <a:effectLst/>
              <a:uLnTx/>
              <a:uFillTx/>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Base Map: Light Gray Canvas</a:t>
            </a:r>
            <a:endParaRPr lang="en-US" sz="1200" b="0" i="0" u="none" strike="noStrike" kern="1200" cap="none" spc="0" normalizeH="0" baseline="0" noProof="0" dirty="0">
              <a:ln>
                <a:noFill/>
              </a:ln>
              <a:solidFill>
                <a:prstClr val="black"/>
              </a:solidFill>
              <a:effectLst/>
              <a:uLnTx/>
              <a:uFillTx/>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North Arrow: available through CC0 1.0 Universal (CC0 1.0 (https://publicdomainvectors.org/en/free-clipart/North-arrow/58771.html)</a:t>
            </a:r>
            <a:endParaRPr lang="en-US" sz="1200" b="0" i="0" u="none" strike="noStrike" kern="1200" cap="none" spc="0" normalizeH="0" baseline="0" noProof="0" dirty="0">
              <a:ln>
                <a:noFill/>
              </a:ln>
              <a:solidFill>
                <a:prstClr val="black"/>
              </a:solidFill>
              <a:effectLst/>
              <a:uLnTx/>
              <a:uFillTx/>
              <a:latin typeface="+mn-lt"/>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1390694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[Richard]</a:t>
            </a:r>
          </a:p>
          <a:p>
            <a:r>
              <a:rPr lang="en-US"/>
              <a:t>Our project workflow is broken into 5 stages with our end goal to create to perform different approaches to mapping and tracking potential areas of hemlock. (List methods)</a:t>
            </a:r>
            <a:endParaRPr lang="en-US">
              <a:cs typeface="Calibri"/>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------------Image Information Below------------</a:t>
            </a:r>
            <a:endParaRPr lang="en-US"/>
          </a:p>
          <a:p>
            <a:r>
              <a:rPr lang="en-US"/>
              <a:t>Image Credits: </a:t>
            </a:r>
          </a:p>
          <a:p>
            <a:r>
              <a:rPr lang="en-US"/>
              <a:t>Microsoft </a:t>
            </a:r>
            <a:r>
              <a:rPr lang="en-US" b="1"/>
              <a:t>PowerPoint 16 </a:t>
            </a:r>
            <a:r>
              <a:rPr lang="en-US"/>
              <a:t>ClipArt</a:t>
            </a:r>
            <a:endParaRPr lang="en-US">
              <a:cs typeface="Calibri"/>
            </a:endParaRPr>
          </a:p>
          <a:p>
            <a:r>
              <a:rPr lang="en-US" err="1"/>
              <a:t>CreativeCommons</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49869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a:t>Speaker [Richard]</a:t>
            </a:r>
          </a:p>
          <a:p>
            <a:pPr marL="0" indent="0">
              <a:buFont typeface="Arial"/>
              <a:buNone/>
            </a:pPr>
            <a:r>
              <a:rPr lang="en-US"/>
              <a:t>Here is the list of the satellites that were used in this project (list). Starting with Landsat we gathered tier- 1 level-2 Landsat 5 thematic Mapper (TM) , and 8 Operational Land Imager or OLI to monitor the surface reflectance for the summer and winter composites between 2000 and 2020 from U.S. Geological Survey (USGS) Earth Explorer.</a:t>
            </a:r>
          </a:p>
          <a:p>
            <a:pPr marL="0" indent="0">
              <a:buFont typeface="Arial"/>
              <a:buNone/>
            </a:pPr>
            <a:endParaRPr lang="en-US"/>
          </a:p>
          <a:p>
            <a:pPr marL="0" indent="0">
              <a:buFont typeface="Arial"/>
              <a:buNone/>
            </a:pPr>
            <a:r>
              <a:rPr lang="en-US"/>
              <a:t> Additionally, we accessed the same Landsat 5 and 8 data from USGS using Google Earth Engine.  For the topography, digital Elevation models derived from SRTM were downloaded from USGS. The SRTM data, collected was reprocessed at 1/3 arc second which is a 30-meter resolution the same as all Landsat images obtained. Using the SRTM data set to create the base raster for the outputs. </a:t>
            </a:r>
          </a:p>
          <a:p>
            <a:pPr marL="0" indent="0">
              <a:buFont typeface="Arial"/>
              <a:buNone/>
            </a:pPr>
            <a:endParaRPr lang="en-US"/>
          </a:p>
          <a:p>
            <a:pPr marL="0" indent="0">
              <a:buFont typeface="Arial"/>
              <a:buNone/>
            </a:pPr>
            <a:r>
              <a:rPr lang="en-US"/>
              <a:t>To supplement these Earth observations we acquired three additional data sets to sets. The National Landcover Cover classification which gave the team references for know tree categories, both deciduous and evergreen ; The U.S. Census Tiger for a raster of Urban Development, roads and American Indian lands; finally we gathered know Hemlock polygons from the Hemlock Restoration initiative and the Great smoky national park to compare the suitability maps produced.</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------------Image Information Below------------</a:t>
            </a:r>
            <a:endParaRPr lang="en-US"/>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NASA Satellite Image:</a:t>
            </a:r>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1. NASA DEVELOP: </a:t>
            </a:r>
            <a:r>
              <a:rPr lang="en-US" sz="1200" u="sng">
                <a:solidFill>
                  <a:schemeClr val="hlink"/>
                </a:solidFill>
                <a:latin typeface="Century Gothic"/>
                <a:ea typeface="Century Gothic"/>
                <a:cs typeface="Century Gothic"/>
                <a:sym typeface="Century Gothic"/>
                <a:hlinkClick r:id="rId3"/>
              </a:rPr>
              <a:t>http://www.devpedia.developexchange.com/dp/index.php?title=List_of_Satellite_Pictures</a:t>
            </a:r>
            <a:endParaRPr lang="en-US"/>
          </a:p>
          <a:p>
            <a:r>
              <a:rPr lang="en-US"/>
              <a:t>Stock Satellite image</a:t>
            </a: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935328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[Richard]</a:t>
            </a:r>
          </a:p>
          <a:p>
            <a:r>
              <a:rPr lang="en-US"/>
              <a:t>To guide our methodologies our team asked certain question(s) for each product to help our hunt for hemlocks.  Starting with NDVI winter change ..When analyzing the NDVI winter change for the years between 2003 &amp; 2010 .. Where has winter NDVI declined in evergreen and mixed forest? This can display  evergreen decline that could indicate hemlock die-off. </a:t>
            </a:r>
          </a:p>
          <a:p>
            <a:r>
              <a:rPr lang="en-US"/>
              <a:t>For Hemlock Suitability, we take partner-identified land characteristics and demonstrate a weighted method to show where hemlocks could have suitable habitat. </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------------Image Information Below------------</a:t>
            </a:r>
            <a:endParaRPr lang="en-US" sz="1200" b="0" i="0" u="none" strike="noStrike" kern="1200" cap="none" spc="0" normalizeH="0" baseline="0" noProof="0">
              <a:ln>
                <a:noFill/>
              </a:ln>
              <a:solidFill>
                <a:srgbClr val="FF0000"/>
              </a:solidFill>
              <a:effectLst/>
              <a:uLnTx/>
              <a:uFillTx/>
              <a:latin typeface="+mn-lt"/>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3642441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[Wilson]</a:t>
            </a:r>
          </a:p>
          <a:p>
            <a:r>
              <a:rPr lang="en-US" dirty="0">
                <a:cs typeface="Calibri"/>
              </a:rPr>
              <a:t>Displayed before you is the Teams general workflow to achieve a NDVI Winter Change results.. (list)</a:t>
            </a:r>
            <a:endParaRPr lang="en-US" dirty="0"/>
          </a:p>
          <a:p>
            <a:pPr>
              <a:defRPr/>
            </a:pPr>
            <a:endParaRPr lang="en-US"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mn-lt"/>
                <a:ea typeface="+mn-ea"/>
                <a:cs typeface="+mn-cs"/>
              </a:rPr>
              <a:t>------------Image Information-------</a:t>
            </a:r>
            <a:endParaRPr lang="en-US" sz="1200" b="0" i="0" u="none" strike="noStrike" kern="1200" cap="none" spc="0" normalizeH="0" baseline="0" noProof="0" dirty="0">
              <a:ln>
                <a:noFill/>
              </a:ln>
              <a:solidFill>
                <a:srgbClr val="FF0000"/>
              </a:solidFill>
              <a:effectLst/>
              <a:uLnTx/>
              <a:uFillTx/>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mn-lt"/>
                <a:ea typeface="+mn-ea"/>
                <a:cs typeface="+mn-cs"/>
              </a:rPr>
              <a:t>Images created by </a:t>
            </a:r>
            <a:r>
              <a:rPr kumimoji="0" lang="en-US" sz="1200" b="0" i="0" u="none" strike="noStrike" kern="1200" cap="none" spc="0" normalizeH="0" baseline="0" noProof="0" dirty="0" err="1">
                <a:ln>
                  <a:noFill/>
                </a:ln>
                <a:solidFill>
                  <a:srgbClr val="FF0000"/>
                </a:solidFill>
                <a:effectLst/>
                <a:uLnTx/>
                <a:uFillTx/>
                <a:latin typeface="+mn-lt"/>
                <a:ea typeface="+mn-ea"/>
                <a:cs typeface="+mn-cs"/>
              </a:rPr>
              <a:t>DEVELOPers</a:t>
            </a:r>
            <a:r>
              <a:rPr kumimoji="0" lang="en-US" sz="1200" b="0" i="0" u="none" strike="noStrike" kern="1200" cap="none" spc="0" normalizeH="0" baseline="0" noProof="0" dirty="0">
                <a:ln>
                  <a:noFill/>
                </a:ln>
                <a:solidFill>
                  <a:srgbClr val="FF0000"/>
                </a:solidFill>
                <a:effectLst/>
                <a:uLnTx/>
                <a:uFillTx/>
                <a:latin typeface="+mn-lt"/>
                <a:ea typeface="+mn-ea"/>
                <a:cs typeface="+mn-cs"/>
              </a:rPr>
              <a:t> using ArcGIS Pro</a:t>
            </a:r>
            <a:endParaRPr lang="en-US" sz="1200" b="0" i="0" u="none" strike="noStrike" kern="1200" cap="none" spc="0" normalizeH="0" baseline="0" noProof="0" dirty="0">
              <a:ln>
                <a:noFill/>
              </a:ln>
              <a:solidFill>
                <a:srgbClr val="FF0000"/>
              </a:solidFill>
              <a:effectLst/>
              <a:uLnTx/>
              <a:uFillTx/>
              <a:latin typeface="+mn-lt"/>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932880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3016" cy="6821424"/>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1">
                <a:blip r:embed="rId2">
                  <a:extLst>
                    <a:ext uri="{28A0092B-C50C-407E-A947-70E740481C1C}">
                      <a14:useLocalDpi xmlns:a14="http://schemas.microsoft.com/office/drawing/2010/main" val="0"/>
                    </a:ext>
                  </a:extLst>
                </a:blip>
                <a:srcRect/>
                <a:stretch>
                  <a:fillRect l="-75000" r="-50000"/>
                </a:stretch>
              </a:blipFill>
              <a:ln w="127000">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a:solidFill>
                      <a:srgbClr val="24B1B5"/>
                    </a:solidFill>
                    <a:latin typeface="Century Gothic" panose="020B0502020202020204" pitchFamily="34" charset="0"/>
                  </a:rPr>
                  <a:t>| </a:t>
                </a:r>
                <a:r>
                  <a:rPr lang="en-US" sz="1600" spc="100" baseline="0">
                    <a:solidFill>
                      <a:srgbClr val="24B1B5"/>
                    </a:solidFill>
                    <a:latin typeface="Century Gothic" panose="020B0502020202020204" pitchFamily="34" charset="0"/>
                  </a:rPr>
                  <a:t>Summer 2020</a:t>
                </a:r>
              </a:p>
            </p:txBody>
          </p:sp>
        </p:gr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715686" y="6345025"/>
              <a:ext cx="385933"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24B1B5"/>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523064" y="303034"/>
              <a:ext cx="520560" cy="530352"/>
            </a:xfrm>
            <a:prstGeom prst="rect">
              <a:avLst/>
            </a:prstGeom>
            <a:grpFill/>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41180" y="134339"/>
              <a:ext cx="430809"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5422" y="6303158"/>
              <a:ext cx="430809"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4B1B5"/>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24B1B5"/>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523064" y="303034"/>
              <a:ext cx="520560" cy="530352"/>
            </a:xfrm>
            <a:prstGeom prst="rect">
              <a:avLst/>
            </a:prstGeom>
            <a:grpFill/>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41180" y="134339"/>
              <a:ext cx="430809"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5422" y="6303158"/>
              <a:ext cx="430809"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4B1B5"/>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srcRect/>
                <a:stretch>
                  <a:fillRect l="-75000" r="-50000"/>
                </a:stretch>
              </a:blipFill>
              <a:ln w="127000">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a:solidFill>
                      <a:srgbClr val="24B1B5"/>
                    </a:solidFill>
                    <a:latin typeface="Century Gothic" panose="020B0502020202020204" pitchFamily="34" charset="0"/>
                  </a:rPr>
                  <a:t>| </a:t>
                </a:r>
                <a:r>
                  <a:rPr lang="en-US" sz="1600" spc="100" baseline="0">
                    <a:solidFill>
                      <a:srgbClr val="24B1B5"/>
                    </a:solidFill>
                    <a:latin typeface="Century Gothic" panose="020B0502020202020204" pitchFamily="34" charset="0"/>
                  </a:rPr>
                  <a:t>Summer 2020</a:t>
                </a:r>
              </a:p>
            </p:txBody>
          </p:sp>
        </p:gr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715686" y="6345025"/>
              <a:ext cx="385933"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userDrawn="1"/>
        </p:nvSpPr>
        <p:spPr>
          <a:xfrm>
            <a:off x="581874" y="838074"/>
            <a:ext cx="4745502" cy="1569660"/>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The PC team will add</a:t>
            </a:r>
            <a:r>
              <a:rPr lang="en-US" sz="1200" baseline="0">
                <a:solidFill>
                  <a:srgbClr val="FF0000"/>
                </a:solidFill>
                <a:latin typeface="Century Gothic" panose="020B0502020202020204" pitchFamily="34" charset="0"/>
              </a:rPr>
              <a:t> your website image here </a:t>
            </a:r>
            <a:r>
              <a:rPr lang="en-US" sz="1200" baseline="0">
                <a:solidFill>
                  <a:srgbClr val="FF0000"/>
                </a:solidFill>
                <a:latin typeface="Century Gothic" panose="020B0502020202020204" pitchFamily="34" charset="0"/>
                <a:sym typeface="Wingdings" panose="05000000000000000000" pitchFamily="2" charset="2"/>
              </a:rPr>
              <a:t></a:t>
            </a:r>
            <a:endParaRPr lang="en-US" sz="1200">
              <a:solidFill>
                <a:srgbClr val="FF0000"/>
              </a:solidFill>
              <a:latin typeface="Century Gothic" panose="020B0502020202020204" pitchFamily="34" charset="0"/>
            </a:endParaRP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8.svg"/><Relationship Id="rId5" Type="http://schemas.openxmlformats.org/officeDocument/2006/relationships/image" Target="../media/image32.png"/><Relationship Id="rId4" Type="http://schemas.openxmlformats.org/officeDocument/2006/relationships/image" Target="../media/image36.svg"/><Relationship Id="rId9"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0.svg"/><Relationship Id="rId5" Type="http://schemas.openxmlformats.org/officeDocument/2006/relationships/image" Target="../media/image33.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3.jpeg"/><Relationship Id="rId7" Type="http://schemas.openxmlformats.org/officeDocument/2006/relationships/image" Target="../media/image54.sv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52.sv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57.sv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0.png"/><Relationship Id="rId7" Type="http://schemas.openxmlformats.org/officeDocument/2006/relationships/image" Target="../media/image64.sv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52.png"/><Relationship Id="rId11" Type="http://schemas.openxmlformats.org/officeDocument/2006/relationships/image" Target="../media/image66.svg"/><Relationship Id="rId5" Type="http://schemas.openxmlformats.org/officeDocument/2006/relationships/image" Target="../media/image62.svg"/><Relationship Id="rId10" Type="http://schemas.openxmlformats.org/officeDocument/2006/relationships/image" Target="../media/image53.png"/><Relationship Id="rId4" Type="http://schemas.openxmlformats.org/officeDocument/2006/relationships/image" Target="../media/image51.png"/><Relationship Id="rId9" Type="http://schemas.openxmlformats.org/officeDocument/2006/relationships/image" Target="../media/image11.sv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8.svg"/><Relationship Id="rId5" Type="http://schemas.openxmlformats.org/officeDocument/2006/relationships/image" Target="../media/image15.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image" Target="../media/image23.png"/><Relationship Id="rId5" Type="http://schemas.openxmlformats.org/officeDocument/2006/relationships/diagramQuickStyle" Target="../diagrams/quickStyle1.xml"/><Relationship Id="rId10" Type="http://schemas.openxmlformats.org/officeDocument/2006/relationships/image" Target="../media/image22.png"/><Relationship Id="rId4" Type="http://schemas.openxmlformats.org/officeDocument/2006/relationships/diagramLayout" Target="../diagrams/layout1.xml"/><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70560" y="6260233"/>
            <a:ext cx="2683748" cy="369332"/>
          </a:xfrm>
          <a:prstGeom prst="rect">
            <a:avLst/>
          </a:prstGeom>
        </p:spPr>
        <p:txBody>
          <a:bodyPr wrap="none" anchor="t">
            <a:spAutoFit/>
          </a:bodyPr>
          <a:lstStyle/>
          <a:p>
            <a:r>
              <a:rPr lang="en-US" dirty="0">
                <a:solidFill>
                  <a:srgbClr val="24B1B5"/>
                </a:solidFill>
                <a:latin typeface="Century Gothic" panose="020B0502020202020204" pitchFamily="34" charset="0"/>
                <a:cs typeface="Calibri"/>
              </a:rPr>
              <a:t>North Carolina - NCEI  </a:t>
            </a:r>
            <a:endParaRPr lang="en-US" dirty="0">
              <a:solidFill>
                <a:srgbClr val="24B1B5"/>
              </a:solidFill>
              <a:latin typeface="Century Gothic" panose="020B0502020202020204" pitchFamily="34" charset="0"/>
            </a:endParaRPr>
          </a:p>
        </p:txBody>
      </p:sp>
      <p:sp>
        <p:nvSpPr>
          <p:cNvPr id="3" name="Title 1"/>
          <p:cNvSpPr txBox="1">
            <a:spLocks/>
          </p:cNvSpPr>
          <p:nvPr/>
        </p:nvSpPr>
        <p:spPr>
          <a:xfrm>
            <a:off x="6066816" y="1837942"/>
            <a:ext cx="539496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4000" spc="0" dirty="0">
                <a:solidFill>
                  <a:srgbClr val="24B1B5"/>
                </a:solidFill>
                <a:latin typeface="Century Gothic"/>
              </a:rPr>
              <a:t>CHEROKEE</a:t>
            </a:r>
            <a:endParaRPr lang="en-US" sz="4000" spc="0" baseline="0" dirty="0">
              <a:solidFill>
                <a:srgbClr val="24B1B5"/>
              </a:solidFill>
            </a:endParaRPr>
          </a:p>
          <a:p>
            <a:pPr algn="l"/>
            <a:r>
              <a:rPr lang="en-US" sz="2800" b="0" spc="0" baseline="0" dirty="0">
                <a:solidFill>
                  <a:srgbClr val="24B1B5"/>
                </a:solidFill>
                <a:latin typeface="Century Gothic"/>
              </a:rPr>
              <a:t>Water Resources</a:t>
            </a:r>
          </a:p>
        </p:txBody>
      </p:sp>
      <p:sp>
        <p:nvSpPr>
          <p:cNvPr id="4" name="Subtitle 2"/>
          <p:cNvSpPr txBox="1">
            <a:spLocks/>
          </p:cNvSpPr>
          <p:nvPr/>
        </p:nvSpPr>
        <p:spPr>
          <a:xfrm>
            <a:off x="6066814" y="3092179"/>
            <a:ext cx="5553685" cy="1098086"/>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latin typeface="Century Gothic"/>
              </a:rPr>
              <a:t>Mapping Forest Health and Hemlock Tree Composition Using NASA Earth Observations to Enhance Drought and Watershed Health-Related Forest Management for the Eastern Band of the Cherokee Indians</a:t>
            </a:r>
            <a:endParaRPr lang="en-US" dirty="0">
              <a:solidFill>
                <a:schemeClr val="tx1">
                  <a:lumMod val="75000"/>
                  <a:lumOff val="25000"/>
                </a:schemeClr>
              </a:solidFill>
            </a:endParaRPr>
          </a:p>
          <a:p>
            <a:pPr algn="l"/>
            <a:endParaRPr lang="en-US" sz="1600" dirty="0">
              <a:solidFill>
                <a:schemeClr val="tx1">
                  <a:lumMod val="75000"/>
                  <a:lumOff val="25000"/>
                </a:schemeClr>
              </a:solidFill>
            </a:endParaRPr>
          </a:p>
        </p:txBody>
      </p:sp>
      <p:sp>
        <p:nvSpPr>
          <p:cNvPr id="5" name="TextBox 4"/>
          <p:cNvSpPr txBox="1"/>
          <p:nvPr/>
        </p:nvSpPr>
        <p:spPr>
          <a:xfrm>
            <a:off x="6066814" y="4960968"/>
            <a:ext cx="5771618" cy="492443"/>
          </a:xfrm>
          <a:prstGeom prst="rect">
            <a:avLst/>
          </a:prstGeom>
          <a:noFill/>
        </p:spPr>
        <p:txBody>
          <a:bodyPr wrap="square" rtlCol="0" anchor="t">
            <a:spAutoFit/>
          </a:bodyPr>
          <a:lstStyle/>
          <a:p>
            <a:r>
              <a:rPr lang="en-US" sz="1400" dirty="0">
                <a:solidFill>
                  <a:schemeClr val="tx1">
                    <a:lumMod val="75000"/>
                    <a:lumOff val="25000"/>
                  </a:schemeClr>
                </a:solidFill>
                <a:latin typeface="Century Gothic"/>
                <a:ea typeface="+mn-lt"/>
                <a:cs typeface="+mn-lt"/>
              </a:rPr>
              <a:t>Travis Newton, Chloe Schneider, Wilson Goode, Richard Murray </a:t>
            </a:r>
            <a:endParaRPr lang="en-US" sz="1400" dirty="0">
              <a:solidFill>
                <a:schemeClr val="tx1">
                  <a:lumMod val="75000"/>
                  <a:lumOff val="25000"/>
                </a:schemeClr>
              </a:solidFill>
              <a:latin typeface="Century Gothic"/>
            </a:endParaRPr>
          </a:p>
          <a:p>
            <a:pPr algn="l"/>
            <a:endParaRPr lang="en-US" sz="12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4578877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B90566-C030-4C14-8E07-D72BF2244248}"/>
              </a:ext>
            </a:extLst>
          </p:cNvPr>
          <p:cNvSpPr txBox="1"/>
          <p:nvPr/>
        </p:nvSpPr>
        <p:spPr>
          <a:xfrm>
            <a:off x="415403" y="225940"/>
            <a:ext cx="8448675" cy="646331"/>
          </a:xfrm>
          <a:prstGeom prst="rect">
            <a:avLst/>
          </a:prstGeom>
          <a:noFill/>
        </p:spPr>
        <p:txBody>
          <a:bodyPr wrap="square" rtlCol="0" anchor="t">
            <a:spAutoFit/>
          </a:bodyPr>
          <a:lstStyle/>
          <a:p>
            <a:r>
              <a:rPr lang="en-US" sz="3600" b="1">
                <a:solidFill>
                  <a:srgbClr val="24B1B5"/>
                </a:solidFill>
              </a:rPr>
              <a:t>NDVI Winter Change Analysis</a:t>
            </a:r>
            <a:endParaRPr lang="en-US" b="1"/>
          </a:p>
        </p:txBody>
      </p:sp>
      <p:sp>
        <p:nvSpPr>
          <p:cNvPr id="6" name="TextBox 5">
            <a:extLst>
              <a:ext uri="{FF2B5EF4-FFF2-40B4-BE49-F238E27FC236}">
                <a16:creationId xmlns:a16="http://schemas.microsoft.com/office/drawing/2014/main" id="{AAC34D43-42B9-4C3C-B738-D3A4A5D09318}"/>
              </a:ext>
            </a:extLst>
          </p:cNvPr>
          <p:cNvSpPr txBox="1"/>
          <p:nvPr/>
        </p:nvSpPr>
        <p:spPr>
          <a:xfrm>
            <a:off x="710931" y="1015145"/>
            <a:ext cx="38502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24B1B5"/>
                </a:solidFill>
              </a:rPr>
              <a:t>NDVI Calculation </a:t>
            </a:r>
          </a:p>
        </p:txBody>
      </p:sp>
      <p:sp>
        <p:nvSpPr>
          <p:cNvPr id="21" name="TextBox 20">
            <a:extLst>
              <a:ext uri="{FF2B5EF4-FFF2-40B4-BE49-F238E27FC236}">
                <a16:creationId xmlns:a16="http://schemas.microsoft.com/office/drawing/2014/main" id="{C9CA109F-ECA8-4BA7-8441-4FC565E6FF3B}"/>
              </a:ext>
            </a:extLst>
          </p:cNvPr>
          <p:cNvSpPr txBox="1"/>
          <p:nvPr/>
        </p:nvSpPr>
        <p:spPr>
          <a:xfrm>
            <a:off x="1150838" y="1609110"/>
            <a:ext cx="495122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24B1B5"/>
              </a:buClr>
              <a:buFont typeface="Webdings" panose="05030102010509060703" pitchFamily="18" charset="2"/>
              <a:buChar char="4"/>
            </a:pPr>
            <a:r>
              <a:rPr lang="en-US">
                <a:solidFill>
                  <a:schemeClr val="tx1">
                    <a:lumMod val="75000"/>
                    <a:lumOff val="25000"/>
                  </a:schemeClr>
                </a:solidFill>
              </a:rPr>
              <a:t>Years of interest: 2003-2010</a:t>
            </a:r>
          </a:p>
          <a:p>
            <a:pPr marL="742950" lvl="1" indent="-285750">
              <a:buClr>
                <a:srgbClr val="24B1B5"/>
              </a:buClr>
              <a:buFont typeface="Webdings" panose="05030102010509060703" pitchFamily="18" charset="2"/>
              <a:buChar char="4"/>
            </a:pPr>
            <a:r>
              <a:rPr lang="en-US">
                <a:solidFill>
                  <a:schemeClr val="tx1">
                    <a:lumMod val="75000"/>
                    <a:lumOff val="25000"/>
                  </a:schemeClr>
                </a:solidFill>
              </a:rPr>
              <a:t>Winter definition: 01 Dec – 01 Mar </a:t>
            </a:r>
          </a:p>
        </p:txBody>
      </p:sp>
      <p:grpSp>
        <p:nvGrpSpPr>
          <p:cNvPr id="7" name="Group 6">
            <a:extLst>
              <a:ext uri="{FF2B5EF4-FFF2-40B4-BE49-F238E27FC236}">
                <a16:creationId xmlns:a16="http://schemas.microsoft.com/office/drawing/2014/main" id="{094E630B-CDDC-4F57-840C-FFEA227116A6}"/>
              </a:ext>
            </a:extLst>
          </p:cNvPr>
          <p:cNvGrpSpPr/>
          <p:nvPr/>
        </p:nvGrpSpPr>
        <p:grpSpPr>
          <a:xfrm>
            <a:off x="3512830" y="3312982"/>
            <a:ext cx="1368131" cy="946969"/>
            <a:chOff x="307709" y="2250494"/>
            <a:chExt cx="1368131" cy="946969"/>
          </a:xfrm>
        </p:grpSpPr>
        <p:pic>
          <p:nvPicPr>
            <p:cNvPr id="24" name="Picture 24" descr="A screenshot of a cell phone&#10;&#10;Description automatically generated">
              <a:extLst>
                <a:ext uri="{FF2B5EF4-FFF2-40B4-BE49-F238E27FC236}">
                  <a16:creationId xmlns:a16="http://schemas.microsoft.com/office/drawing/2014/main" id="{639B5824-003E-4B72-97EC-8D3501BDB3A9}"/>
                </a:ext>
              </a:extLst>
            </p:cNvPr>
            <p:cNvPicPr>
              <a:picLocks noChangeAspect="1"/>
            </p:cNvPicPr>
            <p:nvPr/>
          </p:nvPicPr>
          <p:blipFill rotWithShape="1">
            <a:blip r:embed="rId3"/>
            <a:srcRect t="22540" r="69231" b="1064"/>
            <a:stretch/>
          </p:blipFill>
          <p:spPr>
            <a:xfrm>
              <a:off x="376797" y="2527485"/>
              <a:ext cx="325316" cy="640355"/>
            </a:xfrm>
            <a:prstGeom prst="rect">
              <a:avLst/>
            </a:prstGeom>
          </p:spPr>
        </p:pic>
        <p:sp>
          <p:nvSpPr>
            <p:cNvPr id="25" name="TextBox 24">
              <a:extLst>
                <a:ext uri="{FF2B5EF4-FFF2-40B4-BE49-F238E27FC236}">
                  <a16:creationId xmlns:a16="http://schemas.microsoft.com/office/drawing/2014/main" id="{0AEB1047-D33C-46DB-8986-0625485C49F8}"/>
                </a:ext>
              </a:extLst>
            </p:cNvPr>
            <p:cNvSpPr txBox="1"/>
            <p:nvPr/>
          </p:nvSpPr>
          <p:spPr>
            <a:xfrm>
              <a:off x="307709" y="2250494"/>
              <a:ext cx="8426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rPr>
                <a:t>Value </a:t>
              </a:r>
              <a:endParaRPr lang="en-US" dirty="0">
                <a:solidFill>
                  <a:schemeClr val="tx1">
                    <a:lumMod val="75000"/>
                    <a:lumOff val="25000"/>
                  </a:schemeClr>
                </a:solidFill>
              </a:endParaRPr>
            </a:p>
          </p:txBody>
        </p:sp>
        <p:sp>
          <p:nvSpPr>
            <p:cNvPr id="26" name="TextBox 25">
              <a:extLst>
                <a:ext uri="{FF2B5EF4-FFF2-40B4-BE49-F238E27FC236}">
                  <a16:creationId xmlns:a16="http://schemas.microsoft.com/office/drawing/2014/main" id="{E625DAEE-88E5-45C6-938B-C3F6DCF50981}"/>
                </a:ext>
              </a:extLst>
            </p:cNvPr>
            <p:cNvSpPr txBox="1"/>
            <p:nvPr/>
          </p:nvSpPr>
          <p:spPr>
            <a:xfrm>
              <a:off x="653864" y="2500591"/>
              <a:ext cx="10219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rPr>
                <a:t>0.78 </a:t>
              </a:r>
            </a:p>
          </p:txBody>
        </p:sp>
        <p:sp>
          <p:nvSpPr>
            <p:cNvPr id="27" name="TextBox 26">
              <a:extLst>
                <a:ext uri="{FF2B5EF4-FFF2-40B4-BE49-F238E27FC236}">
                  <a16:creationId xmlns:a16="http://schemas.microsoft.com/office/drawing/2014/main" id="{FE10A158-4908-44FA-BA44-F36C2409A394}"/>
                </a:ext>
              </a:extLst>
            </p:cNvPr>
            <p:cNvSpPr txBox="1"/>
            <p:nvPr/>
          </p:nvSpPr>
          <p:spPr>
            <a:xfrm>
              <a:off x="635969" y="2920464"/>
              <a:ext cx="87854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rPr>
                <a:t>-0.52</a:t>
              </a:r>
            </a:p>
          </p:txBody>
        </p:sp>
      </p:grpSp>
      <p:pic>
        <p:nvPicPr>
          <p:cNvPr id="33" name="Picture 33" descr="A picture containing animal&#10;&#10;Description automatically generated">
            <a:extLst>
              <a:ext uri="{FF2B5EF4-FFF2-40B4-BE49-F238E27FC236}">
                <a16:creationId xmlns:a16="http://schemas.microsoft.com/office/drawing/2014/main" id="{0511799B-DCD8-464D-9078-6EAA5A3BF91A}"/>
              </a:ext>
            </a:extLst>
          </p:cNvPr>
          <p:cNvPicPr>
            <a:picLocks noChangeAspect="1"/>
          </p:cNvPicPr>
          <p:nvPr/>
        </p:nvPicPr>
        <p:blipFill>
          <a:blip r:embed="rId4"/>
          <a:stretch>
            <a:fillRect/>
          </a:stretch>
        </p:blipFill>
        <p:spPr>
          <a:xfrm>
            <a:off x="186972" y="2891718"/>
            <a:ext cx="3325858" cy="2475007"/>
          </a:xfrm>
          <a:prstGeom prst="rect">
            <a:avLst/>
          </a:prstGeom>
        </p:spPr>
      </p:pic>
      <p:pic>
        <p:nvPicPr>
          <p:cNvPr id="34" name="Picture 34">
            <a:extLst>
              <a:ext uri="{FF2B5EF4-FFF2-40B4-BE49-F238E27FC236}">
                <a16:creationId xmlns:a16="http://schemas.microsoft.com/office/drawing/2014/main" id="{07E5351F-0B5C-4097-90B9-02EE777B9615}"/>
              </a:ext>
            </a:extLst>
          </p:cNvPr>
          <p:cNvPicPr>
            <a:picLocks noChangeAspect="1"/>
          </p:cNvPicPr>
          <p:nvPr/>
        </p:nvPicPr>
        <p:blipFill>
          <a:blip r:embed="rId5"/>
          <a:stretch>
            <a:fillRect/>
          </a:stretch>
        </p:blipFill>
        <p:spPr>
          <a:xfrm>
            <a:off x="4315629" y="2891718"/>
            <a:ext cx="3369608" cy="2504409"/>
          </a:xfrm>
          <a:prstGeom prst="rect">
            <a:avLst/>
          </a:prstGeom>
        </p:spPr>
      </p:pic>
      <p:pic>
        <p:nvPicPr>
          <p:cNvPr id="35" name="Picture 35" descr="A close up of a hill&#10;&#10;Description automatically generated">
            <a:extLst>
              <a:ext uri="{FF2B5EF4-FFF2-40B4-BE49-F238E27FC236}">
                <a16:creationId xmlns:a16="http://schemas.microsoft.com/office/drawing/2014/main" id="{D36C849B-C23C-4041-8EC8-0E1587AEF52E}"/>
              </a:ext>
            </a:extLst>
          </p:cNvPr>
          <p:cNvPicPr>
            <a:picLocks noChangeAspect="1"/>
          </p:cNvPicPr>
          <p:nvPr/>
        </p:nvPicPr>
        <p:blipFill>
          <a:blip r:embed="rId6"/>
          <a:stretch>
            <a:fillRect/>
          </a:stretch>
        </p:blipFill>
        <p:spPr>
          <a:xfrm>
            <a:off x="7813233" y="2726899"/>
            <a:ext cx="3998820" cy="2966378"/>
          </a:xfrm>
          <a:prstGeom prst="rect">
            <a:avLst/>
          </a:prstGeom>
        </p:spPr>
      </p:pic>
      <p:sp>
        <p:nvSpPr>
          <p:cNvPr id="36" name="TextBox 35">
            <a:extLst>
              <a:ext uri="{FF2B5EF4-FFF2-40B4-BE49-F238E27FC236}">
                <a16:creationId xmlns:a16="http://schemas.microsoft.com/office/drawing/2014/main" id="{A90515E2-A44F-4BBE-95AB-D1F0544C6FBE}"/>
              </a:ext>
            </a:extLst>
          </p:cNvPr>
          <p:cNvSpPr txBox="1"/>
          <p:nvPr/>
        </p:nvSpPr>
        <p:spPr>
          <a:xfrm>
            <a:off x="4552249" y="5462771"/>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rPr>
              <a:t>Average Winter 2009/2010</a:t>
            </a:r>
          </a:p>
        </p:txBody>
      </p:sp>
      <p:sp>
        <p:nvSpPr>
          <p:cNvPr id="37" name="TextBox 36">
            <a:extLst>
              <a:ext uri="{FF2B5EF4-FFF2-40B4-BE49-F238E27FC236}">
                <a16:creationId xmlns:a16="http://schemas.microsoft.com/office/drawing/2014/main" id="{24027017-30A1-4F7C-BEAE-A4B7FA9F505A}"/>
              </a:ext>
            </a:extLst>
          </p:cNvPr>
          <p:cNvSpPr txBox="1"/>
          <p:nvPr/>
        </p:nvSpPr>
        <p:spPr>
          <a:xfrm>
            <a:off x="358358" y="5462771"/>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rPr>
              <a:t>Average Winter 2003/2004</a:t>
            </a:r>
            <a:endParaRPr lang="en-US">
              <a:solidFill>
                <a:schemeClr val="tx1">
                  <a:lumMod val="75000"/>
                  <a:lumOff val="25000"/>
                </a:schemeClr>
              </a:solidFill>
            </a:endParaRPr>
          </a:p>
        </p:txBody>
      </p:sp>
      <p:sp>
        <p:nvSpPr>
          <p:cNvPr id="39" name="TextBox 38">
            <a:extLst>
              <a:ext uri="{FF2B5EF4-FFF2-40B4-BE49-F238E27FC236}">
                <a16:creationId xmlns:a16="http://schemas.microsoft.com/office/drawing/2014/main" id="{3AD4BC43-8D90-4B7F-8FC9-2A4F3C8DAFB5}"/>
              </a:ext>
            </a:extLst>
          </p:cNvPr>
          <p:cNvSpPr txBox="1"/>
          <p:nvPr/>
        </p:nvSpPr>
        <p:spPr>
          <a:xfrm>
            <a:off x="8121422" y="5693277"/>
            <a:ext cx="39584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rPr>
              <a:t>Winter NDVI Change 2003-2010</a:t>
            </a:r>
          </a:p>
        </p:txBody>
      </p:sp>
      <p:grpSp>
        <p:nvGrpSpPr>
          <p:cNvPr id="11" name="Group 10">
            <a:extLst>
              <a:ext uri="{FF2B5EF4-FFF2-40B4-BE49-F238E27FC236}">
                <a16:creationId xmlns:a16="http://schemas.microsoft.com/office/drawing/2014/main" id="{790209A7-C4D0-4AA1-9041-CD60C525A2B1}"/>
              </a:ext>
            </a:extLst>
          </p:cNvPr>
          <p:cNvGrpSpPr/>
          <p:nvPr/>
        </p:nvGrpSpPr>
        <p:grpSpPr>
          <a:xfrm>
            <a:off x="8127088" y="1605897"/>
            <a:ext cx="1937136" cy="652086"/>
            <a:chOff x="5947920" y="1245979"/>
            <a:chExt cx="1937136" cy="652086"/>
          </a:xfrm>
        </p:grpSpPr>
        <p:grpSp>
          <p:nvGrpSpPr>
            <p:cNvPr id="4" name="Group 3">
              <a:extLst>
                <a:ext uri="{FF2B5EF4-FFF2-40B4-BE49-F238E27FC236}">
                  <a16:creationId xmlns:a16="http://schemas.microsoft.com/office/drawing/2014/main" id="{9421746A-D156-474D-9133-A77B895C7D04}"/>
                </a:ext>
              </a:extLst>
            </p:cNvPr>
            <p:cNvGrpSpPr/>
            <p:nvPr/>
          </p:nvGrpSpPr>
          <p:grpSpPr>
            <a:xfrm>
              <a:off x="5976132" y="1245979"/>
              <a:ext cx="1908924" cy="646331"/>
              <a:chOff x="6586817" y="1843928"/>
              <a:chExt cx="1908924" cy="656203"/>
            </a:xfrm>
          </p:grpSpPr>
          <p:sp>
            <p:nvSpPr>
              <p:cNvPr id="29" name="TextBox 28">
                <a:extLst>
                  <a:ext uri="{FF2B5EF4-FFF2-40B4-BE49-F238E27FC236}">
                    <a16:creationId xmlns:a16="http://schemas.microsoft.com/office/drawing/2014/main" id="{52AA0977-45FB-4201-8771-05CDF13B8C7C}"/>
                  </a:ext>
                </a:extLst>
              </p:cNvPr>
              <p:cNvSpPr txBox="1"/>
              <p:nvPr/>
            </p:nvSpPr>
            <p:spPr>
              <a:xfrm>
                <a:off x="6586817" y="1943100"/>
                <a:ext cx="12640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rPr>
                  <a:t>NDVI =   </a:t>
                </a:r>
              </a:p>
            </p:txBody>
          </p:sp>
          <p:sp>
            <p:nvSpPr>
              <p:cNvPr id="30" name="TextBox 29">
                <a:extLst>
                  <a:ext uri="{FF2B5EF4-FFF2-40B4-BE49-F238E27FC236}">
                    <a16:creationId xmlns:a16="http://schemas.microsoft.com/office/drawing/2014/main" id="{2DD6EEF5-4D0A-46AF-9001-993F94C7A548}"/>
                  </a:ext>
                </a:extLst>
              </p:cNvPr>
              <p:cNvSpPr txBox="1"/>
              <p:nvPr/>
            </p:nvSpPr>
            <p:spPr>
              <a:xfrm>
                <a:off x="7500658" y="2130799"/>
                <a:ext cx="9950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rPr>
                  <a:t>NIR + R</a:t>
                </a:r>
              </a:p>
            </p:txBody>
          </p:sp>
          <p:sp>
            <p:nvSpPr>
              <p:cNvPr id="32" name="TextBox 31">
                <a:extLst>
                  <a:ext uri="{FF2B5EF4-FFF2-40B4-BE49-F238E27FC236}">
                    <a16:creationId xmlns:a16="http://schemas.microsoft.com/office/drawing/2014/main" id="{CBE46379-2956-4706-84AD-2F888BE0C61E}"/>
                  </a:ext>
                </a:extLst>
              </p:cNvPr>
              <p:cNvSpPr txBox="1"/>
              <p:nvPr/>
            </p:nvSpPr>
            <p:spPr>
              <a:xfrm>
                <a:off x="7500658" y="1843928"/>
                <a:ext cx="9950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tx1">
                        <a:lumMod val="75000"/>
                        <a:lumOff val="25000"/>
                      </a:schemeClr>
                    </a:solidFill>
                  </a:rPr>
                  <a:t>NIR - R</a:t>
                </a:r>
              </a:p>
            </p:txBody>
          </p:sp>
        </p:grpSp>
        <p:sp>
          <p:nvSpPr>
            <p:cNvPr id="8" name="Rectangle 7">
              <a:extLst>
                <a:ext uri="{FF2B5EF4-FFF2-40B4-BE49-F238E27FC236}">
                  <a16:creationId xmlns:a16="http://schemas.microsoft.com/office/drawing/2014/main" id="{A6725319-F898-4A51-8215-982434061245}"/>
                </a:ext>
              </a:extLst>
            </p:cNvPr>
            <p:cNvSpPr/>
            <p:nvPr/>
          </p:nvSpPr>
          <p:spPr>
            <a:xfrm>
              <a:off x="5947920" y="1251734"/>
              <a:ext cx="1937136" cy="646331"/>
            </a:xfrm>
            <a:prstGeom prst="rect">
              <a:avLst/>
            </a:prstGeom>
            <a:noFill/>
            <a:ln w="38100">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37B42784-D7DB-406F-AE09-491BE046E778}"/>
              </a:ext>
            </a:extLst>
          </p:cNvPr>
          <p:cNvGrpSpPr/>
          <p:nvPr/>
        </p:nvGrpSpPr>
        <p:grpSpPr>
          <a:xfrm>
            <a:off x="8266634" y="6141685"/>
            <a:ext cx="3606559" cy="318728"/>
            <a:chOff x="6069330" y="2122355"/>
            <a:chExt cx="3606559" cy="318728"/>
          </a:xfrm>
        </p:grpSpPr>
        <p:pic>
          <p:nvPicPr>
            <p:cNvPr id="2" name="Picture 1" descr="A picture containing drawing, table&#10;&#10;Description automatically generated">
              <a:extLst>
                <a:ext uri="{FF2B5EF4-FFF2-40B4-BE49-F238E27FC236}">
                  <a16:creationId xmlns:a16="http://schemas.microsoft.com/office/drawing/2014/main" id="{2462209B-0BA1-4362-A230-4FC502D6A267}"/>
                </a:ext>
              </a:extLst>
            </p:cNvPr>
            <p:cNvPicPr>
              <a:picLocks noChangeAspect="1"/>
            </p:cNvPicPr>
            <p:nvPr/>
          </p:nvPicPr>
          <p:blipFill rotWithShape="1">
            <a:blip r:embed="rId7"/>
            <a:srcRect t="140" r="38562" b="-543"/>
            <a:stretch/>
          </p:blipFill>
          <p:spPr>
            <a:xfrm rot="5400000">
              <a:off x="7660879" y="1410870"/>
              <a:ext cx="309700" cy="1732669"/>
            </a:xfrm>
            <a:prstGeom prst="rect">
              <a:avLst/>
            </a:prstGeom>
          </p:spPr>
        </p:pic>
        <p:sp>
          <p:nvSpPr>
            <p:cNvPr id="5" name="TextBox 4">
              <a:extLst>
                <a:ext uri="{FF2B5EF4-FFF2-40B4-BE49-F238E27FC236}">
                  <a16:creationId xmlns:a16="http://schemas.microsoft.com/office/drawing/2014/main" id="{92392695-6B8A-4314-B906-1DD0592740A9}"/>
                </a:ext>
              </a:extLst>
            </p:cNvPr>
            <p:cNvSpPr txBox="1"/>
            <p:nvPr/>
          </p:nvSpPr>
          <p:spPr>
            <a:xfrm>
              <a:off x="8614122" y="2129726"/>
              <a:ext cx="1061767" cy="307777"/>
            </a:xfrm>
            <a:prstGeom prst="rect">
              <a:avLst/>
            </a:prstGeom>
            <a:noFill/>
          </p:spPr>
          <p:txBody>
            <a:bodyPr wrap="square" rtlCol="0" anchor="t">
              <a:spAutoFit/>
            </a:bodyPr>
            <a:lstStyle/>
            <a:p>
              <a:r>
                <a:rPr lang="en-US" sz="1400">
                  <a:solidFill>
                    <a:srgbClr val="3F3F3F"/>
                  </a:solidFill>
                </a:rPr>
                <a:t>Decrease</a:t>
              </a:r>
            </a:p>
          </p:txBody>
        </p:sp>
        <p:sp>
          <p:nvSpPr>
            <p:cNvPr id="9" name="TextBox 8">
              <a:extLst>
                <a:ext uri="{FF2B5EF4-FFF2-40B4-BE49-F238E27FC236}">
                  <a16:creationId xmlns:a16="http://schemas.microsoft.com/office/drawing/2014/main" id="{7FD9BBFC-8E7B-4090-B0D2-A2A63671840F}"/>
                </a:ext>
              </a:extLst>
            </p:cNvPr>
            <p:cNvSpPr txBox="1"/>
            <p:nvPr/>
          </p:nvSpPr>
          <p:spPr>
            <a:xfrm>
              <a:off x="6069330" y="2133306"/>
              <a:ext cx="1066881" cy="307777"/>
            </a:xfrm>
            <a:prstGeom prst="rect">
              <a:avLst/>
            </a:prstGeom>
            <a:noFill/>
          </p:spPr>
          <p:txBody>
            <a:bodyPr wrap="square" rtlCol="0">
              <a:spAutoFit/>
            </a:bodyPr>
            <a:lstStyle/>
            <a:p>
              <a:r>
                <a:rPr lang="en-US" sz="1400">
                  <a:solidFill>
                    <a:srgbClr val="3F3F3F"/>
                  </a:solidFill>
                </a:rPr>
                <a:t>Increase</a:t>
              </a:r>
            </a:p>
          </p:txBody>
        </p:sp>
      </p:grpSp>
    </p:spTree>
    <p:extLst>
      <p:ext uri="{BB962C8B-B14F-4D97-AF65-F5344CB8AC3E}">
        <p14:creationId xmlns:p14="http://schemas.microsoft.com/office/powerpoint/2010/main" val="12545439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descr="A picture containing rug&#10;&#10;Description automatically generated">
            <a:extLst>
              <a:ext uri="{FF2B5EF4-FFF2-40B4-BE49-F238E27FC236}">
                <a16:creationId xmlns:a16="http://schemas.microsoft.com/office/drawing/2014/main" id="{22F8ACF8-6B16-4581-829B-7D93D175951B}"/>
              </a:ext>
            </a:extLst>
          </p:cNvPr>
          <p:cNvPicPr>
            <a:picLocks noChangeAspect="1"/>
          </p:cNvPicPr>
          <p:nvPr/>
        </p:nvPicPr>
        <p:blipFill>
          <a:blip r:embed="rId3"/>
          <a:stretch>
            <a:fillRect/>
          </a:stretch>
        </p:blipFill>
        <p:spPr>
          <a:xfrm>
            <a:off x="163066" y="4161864"/>
            <a:ext cx="3260786" cy="2510308"/>
          </a:xfrm>
          <a:prstGeom prst="rect">
            <a:avLst/>
          </a:prstGeom>
        </p:spPr>
      </p:pic>
      <p:sp>
        <p:nvSpPr>
          <p:cNvPr id="3" name="TextBox 2">
            <a:extLst>
              <a:ext uri="{FF2B5EF4-FFF2-40B4-BE49-F238E27FC236}">
                <a16:creationId xmlns:a16="http://schemas.microsoft.com/office/drawing/2014/main" id="{3BB90566-C030-4C14-8E07-D72BF2244248}"/>
              </a:ext>
            </a:extLst>
          </p:cNvPr>
          <p:cNvSpPr txBox="1"/>
          <p:nvPr/>
        </p:nvSpPr>
        <p:spPr>
          <a:xfrm>
            <a:off x="393039" y="243310"/>
            <a:ext cx="10102071" cy="646331"/>
          </a:xfrm>
          <a:prstGeom prst="rect">
            <a:avLst/>
          </a:prstGeom>
          <a:noFill/>
        </p:spPr>
        <p:txBody>
          <a:bodyPr wrap="square" rtlCol="0" anchor="t">
            <a:spAutoFit/>
          </a:bodyPr>
          <a:lstStyle/>
          <a:p>
            <a:r>
              <a:rPr lang="en-US" sz="3600" b="1">
                <a:solidFill>
                  <a:srgbClr val="24B1B5"/>
                </a:solidFill>
              </a:rPr>
              <a:t>NDVI Winter Change Results &amp; Inferences</a:t>
            </a:r>
            <a:endParaRPr lang="en-US" b="1"/>
          </a:p>
        </p:txBody>
      </p:sp>
      <p:sp>
        <p:nvSpPr>
          <p:cNvPr id="4" name="Rectangle 3">
            <a:extLst>
              <a:ext uri="{FF2B5EF4-FFF2-40B4-BE49-F238E27FC236}">
                <a16:creationId xmlns:a16="http://schemas.microsoft.com/office/drawing/2014/main" id="{1B9661F1-0844-46E4-8467-F03576082FE2}"/>
              </a:ext>
            </a:extLst>
          </p:cNvPr>
          <p:cNvSpPr/>
          <p:nvPr/>
        </p:nvSpPr>
        <p:spPr>
          <a:xfrm>
            <a:off x="1785667" y="4768970"/>
            <a:ext cx="905773" cy="73324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BFBCDB36-AEEF-4166-B874-A7EB1153B597}"/>
              </a:ext>
            </a:extLst>
          </p:cNvPr>
          <p:cNvCxnSpPr/>
          <p:nvPr/>
        </p:nvCxnSpPr>
        <p:spPr>
          <a:xfrm>
            <a:off x="2661788" y="5501318"/>
            <a:ext cx="963281" cy="963280"/>
          </a:xfrm>
          <a:prstGeom prst="straightConnector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21269EE-8C8E-483C-863B-B43AACDA965C}"/>
              </a:ext>
            </a:extLst>
          </p:cNvPr>
          <p:cNvCxnSpPr>
            <a:cxnSpLocks/>
          </p:cNvCxnSpPr>
          <p:nvPr/>
        </p:nvCxnSpPr>
        <p:spPr>
          <a:xfrm flipH="1">
            <a:off x="2690539" y="1343785"/>
            <a:ext cx="1113604" cy="3409906"/>
          </a:xfrm>
          <a:prstGeom prst="straightConnector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drawing, table&#10;&#10;Description automatically generated">
            <a:extLst>
              <a:ext uri="{FF2B5EF4-FFF2-40B4-BE49-F238E27FC236}">
                <a16:creationId xmlns:a16="http://schemas.microsoft.com/office/drawing/2014/main" id="{6F0A3128-89EB-467C-A810-000DB980FA6A}"/>
              </a:ext>
            </a:extLst>
          </p:cNvPr>
          <p:cNvPicPr>
            <a:picLocks noChangeAspect="1"/>
          </p:cNvPicPr>
          <p:nvPr/>
        </p:nvPicPr>
        <p:blipFill rotWithShape="1">
          <a:blip r:embed="rId4"/>
          <a:srcRect t="140" r="38562" b="-543"/>
          <a:stretch/>
        </p:blipFill>
        <p:spPr>
          <a:xfrm>
            <a:off x="10440762" y="1343785"/>
            <a:ext cx="349971" cy="1611808"/>
          </a:xfrm>
          <a:prstGeom prst="rect">
            <a:avLst/>
          </a:prstGeom>
        </p:spPr>
      </p:pic>
      <p:pic>
        <p:nvPicPr>
          <p:cNvPr id="11" name="Picture 10" descr="A close up of a tree&#10;&#10;Description automatically generated">
            <a:extLst>
              <a:ext uri="{FF2B5EF4-FFF2-40B4-BE49-F238E27FC236}">
                <a16:creationId xmlns:a16="http://schemas.microsoft.com/office/drawing/2014/main" id="{26787C53-0AFD-4030-9BA7-5B1F137DDF75}"/>
              </a:ext>
            </a:extLst>
          </p:cNvPr>
          <p:cNvPicPr>
            <a:picLocks noChangeAspect="1"/>
          </p:cNvPicPr>
          <p:nvPr/>
        </p:nvPicPr>
        <p:blipFill rotWithShape="1">
          <a:blip r:embed="rId5"/>
          <a:srcRect l="279" r="7906"/>
          <a:stretch/>
        </p:blipFill>
        <p:spPr>
          <a:xfrm>
            <a:off x="3588415" y="1245617"/>
            <a:ext cx="6807817" cy="5264951"/>
          </a:xfrm>
          <a:prstGeom prst="rect">
            <a:avLst/>
          </a:prstGeom>
          <a:ln>
            <a:noFill/>
          </a:ln>
          <a:effectLst/>
        </p:spPr>
      </p:pic>
      <p:sp>
        <p:nvSpPr>
          <p:cNvPr id="20" name="TextBox 19">
            <a:extLst>
              <a:ext uri="{FF2B5EF4-FFF2-40B4-BE49-F238E27FC236}">
                <a16:creationId xmlns:a16="http://schemas.microsoft.com/office/drawing/2014/main" id="{846FFFD7-B54A-44A4-A1C5-DECF7B2A85F2}"/>
              </a:ext>
            </a:extLst>
          </p:cNvPr>
          <p:cNvSpPr txBox="1"/>
          <p:nvPr/>
        </p:nvSpPr>
        <p:spPr>
          <a:xfrm>
            <a:off x="10693218" y="1235299"/>
            <a:ext cx="11164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rPr>
              <a:t>High: 70 </a:t>
            </a:r>
          </a:p>
        </p:txBody>
      </p:sp>
      <p:sp>
        <p:nvSpPr>
          <p:cNvPr id="47" name="TextBox 46">
            <a:extLst>
              <a:ext uri="{FF2B5EF4-FFF2-40B4-BE49-F238E27FC236}">
                <a16:creationId xmlns:a16="http://schemas.microsoft.com/office/drawing/2014/main" id="{5151AFF7-914C-4C1F-922B-FB1069EB7A42}"/>
              </a:ext>
            </a:extLst>
          </p:cNvPr>
          <p:cNvSpPr txBox="1"/>
          <p:nvPr/>
        </p:nvSpPr>
        <p:spPr>
          <a:xfrm>
            <a:off x="10689957" y="2731701"/>
            <a:ext cx="12526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rPr>
              <a:t>Low: -50</a:t>
            </a:r>
          </a:p>
        </p:txBody>
      </p:sp>
    </p:spTree>
    <p:extLst>
      <p:ext uri="{BB962C8B-B14F-4D97-AF65-F5344CB8AC3E}">
        <p14:creationId xmlns:p14="http://schemas.microsoft.com/office/powerpoint/2010/main" val="6037987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B90566-C030-4C14-8E07-D72BF2244248}"/>
              </a:ext>
            </a:extLst>
          </p:cNvPr>
          <p:cNvSpPr txBox="1"/>
          <p:nvPr/>
        </p:nvSpPr>
        <p:spPr>
          <a:xfrm>
            <a:off x="443769" y="217212"/>
            <a:ext cx="9167542" cy="646331"/>
          </a:xfrm>
          <a:prstGeom prst="rect">
            <a:avLst/>
          </a:prstGeom>
          <a:noFill/>
        </p:spPr>
        <p:txBody>
          <a:bodyPr wrap="square" rtlCol="0" anchor="t">
            <a:spAutoFit/>
          </a:bodyPr>
          <a:lstStyle/>
          <a:p>
            <a:r>
              <a:rPr lang="en-US" sz="3600" b="1">
                <a:solidFill>
                  <a:srgbClr val="24B1B5"/>
                </a:solidFill>
              </a:rPr>
              <a:t>Weighted Suitability Analysis Overview </a:t>
            </a:r>
            <a:endParaRPr lang="en-US" b="1"/>
          </a:p>
        </p:txBody>
      </p:sp>
      <p:sp>
        <p:nvSpPr>
          <p:cNvPr id="5" name="TextBox 4">
            <a:extLst>
              <a:ext uri="{FF2B5EF4-FFF2-40B4-BE49-F238E27FC236}">
                <a16:creationId xmlns:a16="http://schemas.microsoft.com/office/drawing/2014/main" id="{3E3C699B-6330-4F9F-A67D-C80CF286CC1F}"/>
              </a:ext>
            </a:extLst>
          </p:cNvPr>
          <p:cNvSpPr txBox="1"/>
          <p:nvPr/>
        </p:nvSpPr>
        <p:spPr>
          <a:xfrm>
            <a:off x="491143" y="1094679"/>
            <a:ext cx="6195429" cy="3139321"/>
          </a:xfrm>
          <a:prstGeom prst="rect">
            <a:avLst/>
          </a:prstGeom>
          <a:noFill/>
        </p:spPr>
        <p:txBody>
          <a:bodyPr wrap="square" rtlCol="0" anchor="t">
            <a:spAutoFit/>
          </a:bodyPr>
          <a:lstStyle/>
          <a:p>
            <a:r>
              <a:rPr lang="en-US" dirty="0">
                <a:solidFill>
                  <a:srgbClr val="24B1B5"/>
                </a:solidFill>
              </a:rPr>
              <a:t>Weighted Overlay of Suitability Characteristics  </a:t>
            </a:r>
            <a:endParaRPr lang="en-US" dirty="0"/>
          </a:p>
          <a:p>
            <a:pPr marL="285750" indent="-285750">
              <a:buClr>
                <a:srgbClr val="24B1B5"/>
              </a:buClr>
              <a:buFont typeface="Webdings" panose="05030102010509060703" pitchFamily="18" charset="2"/>
              <a:buChar char="4"/>
            </a:pPr>
            <a:r>
              <a:rPr lang="en-US" dirty="0">
                <a:solidFill>
                  <a:schemeClr val="tx1">
                    <a:lumMod val="75000"/>
                    <a:lumOff val="25000"/>
                  </a:schemeClr>
                </a:solidFill>
              </a:rPr>
              <a:t>What areas meet a ranked list of criteria? </a:t>
            </a:r>
          </a:p>
          <a:p>
            <a:pPr marL="285750" indent="-285750">
              <a:buClr>
                <a:srgbClr val="24B1B5"/>
              </a:buClr>
              <a:buFont typeface="Webdings" panose="05030102010509060703" pitchFamily="18" charset="2"/>
              <a:buChar char="4"/>
            </a:pPr>
            <a:r>
              <a:rPr lang="en-US" dirty="0">
                <a:solidFill>
                  <a:schemeClr val="tx1">
                    <a:lumMod val="75000"/>
                    <a:lumOff val="25000"/>
                  </a:schemeClr>
                </a:solidFill>
              </a:rPr>
              <a:t>User-identified criteria </a:t>
            </a:r>
          </a:p>
          <a:p>
            <a:pPr marL="742950" lvl="1" indent="-285750">
              <a:buClr>
                <a:srgbClr val="24B1B5"/>
              </a:buClr>
              <a:buFont typeface="Webdings" panose="05030102010509060703" pitchFamily="18" charset="2"/>
              <a:buChar char="4"/>
            </a:pPr>
            <a:r>
              <a:rPr lang="en-US" dirty="0">
                <a:solidFill>
                  <a:schemeClr val="tx1">
                    <a:lumMod val="75000"/>
                    <a:lumOff val="25000"/>
                  </a:schemeClr>
                </a:solidFill>
                <a:ea typeface="+mn-lt"/>
                <a:cs typeface="+mn-lt"/>
              </a:rPr>
              <a:t>Human, environmental, topographic variables </a:t>
            </a:r>
          </a:p>
          <a:p>
            <a:pPr marL="742950" lvl="1" indent="-285750">
              <a:buClr>
                <a:srgbClr val="24B1B5"/>
              </a:buClr>
              <a:buFont typeface="Webdings" panose="05030102010509060703" pitchFamily="18" charset="2"/>
              <a:buChar char="4"/>
            </a:pPr>
            <a:r>
              <a:rPr lang="en-US" dirty="0">
                <a:solidFill>
                  <a:schemeClr val="tx1">
                    <a:lumMod val="75000"/>
                    <a:lumOff val="25000"/>
                  </a:schemeClr>
                </a:solidFill>
              </a:rPr>
              <a:t>Masked by land cover (evergreen &amp; mixed forest)</a:t>
            </a:r>
          </a:p>
          <a:p>
            <a:pPr marL="742950" lvl="1" indent="-285750">
              <a:buClr>
                <a:srgbClr val="24B1B5"/>
              </a:buClr>
              <a:buFont typeface="Webdings" panose="05030102010509060703" pitchFamily="18" charset="2"/>
              <a:buChar char="4"/>
            </a:pPr>
            <a:endParaRPr lang="en-US" dirty="0">
              <a:solidFill>
                <a:schemeClr val="tx1">
                  <a:lumMod val="75000"/>
                  <a:lumOff val="25000"/>
                </a:schemeClr>
              </a:solidFill>
              <a:ea typeface="+mn-lt"/>
              <a:cs typeface="+mn-lt"/>
            </a:endParaRPr>
          </a:p>
          <a:p>
            <a:pPr>
              <a:buClr>
                <a:srgbClr val="24B1B5"/>
              </a:buClr>
            </a:pPr>
            <a:r>
              <a:rPr lang="en-US" dirty="0">
                <a:solidFill>
                  <a:srgbClr val="24B1B5"/>
                </a:solidFill>
                <a:ea typeface="+mn-lt"/>
                <a:cs typeface="+mn-lt"/>
              </a:rPr>
              <a:t>Two approaches</a:t>
            </a:r>
            <a:endParaRPr lang="en-US" dirty="0">
              <a:solidFill>
                <a:schemeClr val="tx1">
                  <a:lumMod val="75000"/>
                  <a:lumOff val="25000"/>
                </a:schemeClr>
              </a:solidFill>
            </a:endParaRPr>
          </a:p>
          <a:p>
            <a:pPr marL="285750" indent="-285750">
              <a:buClr>
                <a:srgbClr val="24B1B5"/>
              </a:buClr>
              <a:buFont typeface="Webdings" panose="05030102010509060703" pitchFamily="18" charset="2"/>
              <a:buChar char="4"/>
            </a:pPr>
            <a:r>
              <a:rPr lang="en-US" dirty="0">
                <a:solidFill>
                  <a:schemeClr val="tx1">
                    <a:lumMod val="75000"/>
                    <a:lumOff val="25000"/>
                  </a:schemeClr>
                </a:solidFill>
              </a:rPr>
              <a:t>Multiple variables, single category</a:t>
            </a:r>
          </a:p>
          <a:p>
            <a:pPr marL="285750" indent="-285750">
              <a:buClr>
                <a:srgbClr val="24B1B5"/>
              </a:buClr>
              <a:buFont typeface="Webdings" panose="05030102010509060703" pitchFamily="18" charset="2"/>
              <a:buChar char="4"/>
            </a:pPr>
            <a:r>
              <a:rPr lang="en-US" dirty="0">
                <a:solidFill>
                  <a:schemeClr val="tx1">
                    <a:lumMod val="75000"/>
                    <a:lumOff val="25000"/>
                  </a:schemeClr>
                </a:solidFill>
              </a:rPr>
              <a:t>Multiple variable, multiple categories </a:t>
            </a:r>
          </a:p>
          <a:p>
            <a:pPr marL="742950" lvl="1" indent="-285750">
              <a:buClr>
                <a:srgbClr val="24B1B5"/>
              </a:buClr>
              <a:buFont typeface="Webdings" panose="05030102010509060703" pitchFamily="18" charset="2"/>
              <a:buChar char="4"/>
            </a:pPr>
            <a:endParaRPr lang="en-US" dirty="0">
              <a:solidFill>
                <a:schemeClr val="tx1">
                  <a:lumMod val="75000"/>
                  <a:lumOff val="25000"/>
                </a:schemeClr>
              </a:solidFill>
            </a:endParaRPr>
          </a:p>
        </p:txBody>
      </p:sp>
      <p:pic>
        <p:nvPicPr>
          <p:cNvPr id="4" name="Graphic 10" descr="Document">
            <a:extLst>
              <a:ext uri="{FF2B5EF4-FFF2-40B4-BE49-F238E27FC236}">
                <a16:creationId xmlns:a16="http://schemas.microsoft.com/office/drawing/2014/main" id="{7A7301E1-3312-459A-A551-12553326C1F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105853" y="4831999"/>
            <a:ext cx="1297264" cy="1286683"/>
          </a:xfrm>
          <a:prstGeom prst="rect">
            <a:avLst/>
          </a:prstGeom>
        </p:spPr>
      </p:pic>
      <p:pic>
        <p:nvPicPr>
          <p:cNvPr id="11" name="Graphic 11" descr="Users">
            <a:extLst>
              <a:ext uri="{FF2B5EF4-FFF2-40B4-BE49-F238E27FC236}">
                <a16:creationId xmlns:a16="http://schemas.microsoft.com/office/drawing/2014/main" id="{D2B2A17C-2CFD-4E55-873D-F8C9010A9F4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876800" y="4725838"/>
            <a:ext cx="1633267" cy="1633267"/>
          </a:xfrm>
          <a:prstGeom prst="rect">
            <a:avLst/>
          </a:prstGeom>
        </p:spPr>
      </p:pic>
      <p:sp>
        <p:nvSpPr>
          <p:cNvPr id="12" name="TextBox 11">
            <a:extLst>
              <a:ext uri="{FF2B5EF4-FFF2-40B4-BE49-F238E27FC236}">
                <a16:creationId xmlns:a16="http://schemas.microsoft.com/office/drawing/2014/main" id="{0803C6F5-FF5F-4A72-BF60-8D9CBDBB41B6}"/>
              </a:ext>
            </a:extLst>
          </p:cNvPr>
          <p:cNvSpPr txBox="1"/>
          <p:nvPr/>
        </p:nvSpPr>
        <p:spPr>
          <a:xfrm>
            <a:off x="497456" y="4465608"/>
            <a:ext cx="72289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24B1B5"/>
                </a:solidFill>
              </a:rPr>
              <a:t>Sources for identifying suitability criteria: </a:t>
            </a:r>
          </a:p>
        </p:txBody>
      </p:sp>
      <p:pic>
        <p:nvPicPr>
          <p:cNvPr id="13" name="Graphic 13" descr="Topography Map">
            <a:extLst>
              <a:ext uri="{FF2B5EF4-FFF2-40B4-BE49-F238E27FC236}">
                <a16:creationId xmlns:a16="http://schemas.microsoft.com/office/drawing/2014/main" id="{8B5CD8A1-5190-4BBB-81A5-68F0FF386FE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982309" y="4955876"/>
            <a:ext cx="1302588" cy="1302588"/>
          </a:xfrm>
          <a:prstGeom prst="rect">
            <a:avLst/>
          </a:prstGeom>
        </p:spPr>
      </p:pic>
      <p:sp>
        <p:nvSpPr>
          <p:cNvPr id="15" name="TextBox 14">
            <a:extLst>
              <a:ext uri="{FF2B5EF4-FFF2-40B4-BE49-F238E27FC236}">
                <a16:creationId xmlns:a16="http://schemas.microsoft.com/office/drawing/2014/main" id="{EE623AD9-2AD3-4C89-95EC-A30D30478C91}"/>
              </a:ext>
            </a:extLst>
          </p:cNvPr>
          <p:cNvSpPr txBox="1"/>
          <p:nvPr/>
        </p:nvSpPr>
        <p:spPr>
          <a:xfrm>
            <a:off x="1585822" y="624750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rPr>
              <a:t>Published Research</a:t>
            </a:r>
          </a:p>
        </p:txBody>
      </p:sp>
      <p:sp>
        <p:nvSpPr>
          <p:cNvPr id="16" name="TextBox 15">
            <a:extLst>
              <a:ext uri="{FF2B5EF4-FFF2-40B4-BE49-F238E27FC236}">
                <a16:creationId xmlns:a16="http://schemas.microsoft.com/office/drawing/2014/main" id="{AB0DD99A-2843-4B3B-A3E5-170DAC53E755}"/>
              </a:ext>
            </a:extLst>
          </p:cNvPr>
          <p:cNvSpPr txBox="1"/>
          <p:nvPr/>
        </p:nvSpPr>
        <p:spPr>
          <a:xfrm>
            <a:off x="4531384" y="6189993"/>
            <a:ext cx="265495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rPr>
              <a:t>Expert &amp; Local Knowledge</a:t>
            </a:r>
            <a:endParaRPr lang="en-US"/>
          </a:p>
        </p:txBody>
      </p:sp>
      <p:sp>
        <p:nvSpPr>
          <p:cNvPr id="18" name="TextBox 17">
            <a:extLst>
              <a:ext uri="{FF2B5EF4-FFF2-40B4-BE49-F238E27FC236}">
                <a16:creationId xmlns:a16="http://schemas.microsoft.com/office/drawing/2014/main" id="{A8B73C64-3A70-4036-811A-813C2E69602C}"/>
              </a:ext>
            </a:extLst>
          </p:cNvPr>
          <p:cNvSpPr txBox="1"/>
          <p:nvPr/>
        </p:nvSpPr>
        <p:spPr>
          <a:xfrm>
            <a:off x="6686572" y="6189993"/>
            <a:ext cx="38940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rPr>
              <a:t>Investigation of Hemlock Conservation Areas (HCA)</a:t>
            </a:r>
            <a:endParaRPr lang="en-US" dirty="0"/>
          </a:p>
        </p:txBody>
      </p:sp>
      <p:pic>
        <p:nvPicPr>
          <p:cNvPr id="19" name="Picture 19" descr="A close up of a tree&#10;&#10;Description automatically generated">
            <a:extLst>
              <a:ext uri="{FF2B5EF4-FFF2-40B4-BE49-F238E27FC236}">
                <a16:creationId xmlns:a16="http://schemas.microsoft.com/office/drawing/2014/main" id="{B61D5EC1-1940-4472-89CA-B2B3EDEB3D68}"/>
              </a:ext>
            </a:extLst>
          </p:cNvPr>
          <p:cNvPicPr>
            <a:picLocks noChangeAspect="1"/>
          </p:cNvPicPr>
          <p:nvPr/>
        </p:nvPicPr>
        <p:blipFill>
          <a:blip r:embed="rId9"/>
          <a:stretch>
            <a:fillRect/>
          </a:stretch>
        </p:blipFill>
        <p:spPr>
          <a:xfrm>
            <a:off x="7197306" y="1206979"/>
            <a:ext cx="4310331" cy="3221965"/>
          </a:xfrm>
          <a:prstGeom prst="rect">
            <a:avLst/>
          </a:prstGeom>
        </p:spPr>
      </p:pic>
      <p:sp>
        <p:nvSpPr>
          <p:cNvPr id="21" name="Plus Sign 20">
            <a:extLst>
              <a:ext uri="{FF2B5EF4-FFF2-40B4-BE49-F238E27FC236}">
                <a16:creationId xmlns:a16="http://schemas.microsoft.com/office/drawing/2014/main" id="{ACDA8F47-86A3-422F-8CB4-2F2932187B29}"/>
              </a:ext>
            </a:extLst>
          </p:cNvPr>
          <p:cNvSpPr/>
          <p:nvPr/>
        </p:nvSpPr>
        <p:spPr>
          <a:xfrm>
            <a:off x="3740989" y="5157158"/>
            <a:ext cx="733245" cy="776377"/>
          </a:xfrm>
          <a:prstGeom prst="mathPlus">
            <a:avLst/>
          </a:prstGeom>
          <a:solidFill>
            <a:srgbClr val="24B1B5"/>
          </a:solidFill>
          <a:ln>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B763A4F-E15A-4A87-A8E8-6DFFEDFEED08}"/>
              </a:ext>
            </a:extLst>
          </p:cNvPr>
          <p:cNvSpPr txBox="1"/>
          <p:nvPr/>
        </p:nvSpPr>
        <p:spPr>
          <a:xfrm>
            <a:off x="8142813" y="4414014"/>
            <a:ext cx="4110397" cy="246221"/>
          </a:xfrm>
          <a:prstGeom prst="rect">
            <a:avLst/>
          </a:prstGeom>
          <a:noFill/>
        </p:spPr>
        <p:txBody>
          <a:bodyPr wrap="square" rtlCol="0">
            <a:spAutoFit/>
          </a:bodyPr>
          <a:lstStyle/>
          <a:p>
            <a:r>
              <a:rPr lang="en-US" sz="1000" dirty="0"/>
              <a:t>Image </a:t>
            </a:r>
            <a:r>
              <a:rPr lang="en-US" sz="1000" dirty="0" smtClean="0"/>
              <a:t>Credit</a:t>
            </a:r>
            <a:r>
              <a:rPr lang="en-US" sz="1000" dirty="0"/>
              <a:t>: DEVELOP team member Travis Newton </a:t>
            </a:r>
          </a:p>
        </p:txBody>
      </p:sp>
      <p:sp>
        <p:nvSpPr>
          <p:cNvPr id="17" name="Plus Sign 16">
            <a:extLst>
              <a:ext uri="{FF2B5EF4-FFF2-40B4-BE49-F238E27FC236}">
                <a16:creationId xmlns:a16="http://schemas.microsoft.com/office/drawing/2014/main" id="{94B46CDA-4BC4-4111-85C3-09C24D6E4877}"/>
              </a:ext>
            </a:extLst>
          </p:cNvPr>
          <p:cNvSpPr/>
          <p:nvPr/>
        </p:nvSpPr>
        <p:spPr>
          <a:xfrm>
            <a:off x="6774611" y="5157157"/>
            <a:ext cx="733245" cy="776377"/>
          </a:xfrm>
          <a:prstGeom prst="mathPlus">
            <a:avLst/>
          </a:prstGeom>
          <a:solidFill>
            <a:srgbClr val="24B1B5"/>
          </a:solidFill>
          <a:ln>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56456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B90566-C030-4C14-8E07-D72BF2244248}"/>
              </a:ext>
            </a:extLst>
          </p:cNvPr>
          <p:cNvSpPr txBox="1"/>
          <p:nvPr/>
        </p:nvSpPr>
        <p:spPr>
          <a:xfrm>
            <a:off x="491143" y="227171"/>
            <a:ext cx="10677165" cy="646331"/>
          </a:xfrm>
          <a:prstGeom prst="rect">
            <a:avLst/>
          </a:prstGeom>
          <a:noFill/>
        </p:spPr>
        <p:txBody>
          <a:bodyPr wrap="square" rtlCol="0" anchor="t">
            <a:spAutoFit/>
          </a:bodyPr>
          <a:lstStyle/>
          <a:p>
            <a:r>
              <a:rPr lang="en-US" sz="3600" b="1">
                <a:solidFill>
                  <a:srgbClr val="24B1B5"/>
                </a:solidFill>
              </a:rPr>
              <a:t>Investigating Criteria of Known Hemlock Sites</a:t>
            </a:r>
            <a:endParaRPr lang="en-US" b="1"/>
          </a:p>
        </p:txBody>
      </p:sp>
      <p:sp>
        <p:nvSpPr>
          <p:cNvPr id="5" name="TextBox 4">
            <a:extLst>
              <a:ext uri="{FF2B5EF4-FFF2-40B4-BE49-F238E27FC236}">
                <a16:creationId xmlns:a16="http://schemas.microsoft.com/office/drawing/2014/main" id="{3E3C699B-6330-4F9F-A67D-C80CF286CC1F}"/>
              </a:ext>
            </a:extLst>
          </p:cNvPr>
          <p:cNvSpPr txBox="1"/>
          <p:nvPr/>
        </p:nvSpPr>
        <p:spPr>
          <a:xfrm>
            <a:off x="491143" y="872392"/>
            <a:ext cx="4501365" cy="2739211"/>
          </a:xfrm>
          <a:prstGeom prst="rect">
            <a:avLst/>
          </a:prstGeom>
          <a:noFill/>
        </p:spPr>
        <p:txBody>
          <a:bodyPr wrap="square" rtlCol="0" anchor="t">
            <a:spAutoFit/>
          </a:bodyPr>
          <a:lstStyle/>
          <a:p>
            <a:endParaRPr lang="en-US" b="1" dirty="0">
              <a:solidFill>
                <a:schemeClr val="tx1">
                  <a:lumMod val="75000"/>
                  <a:lumOff val="25000"/>
                </a:schemeClr>
              </a:solidFill>
            </a:endParaRPr>
          </a:p>
          <a:p>
            <a:pPr marL="342900" indent="-342900">
              <a:buClr>
                <a:srgbClr val="24B1B5"/>
              </a:buClr>
              <a:buFont typeface="Webdings" panose="05030102010509060703" pitchFamily="18" charset="2"/>
              <a:buChar char="4"/>
            </a:pPr>
            <a:r>
              <a:rPr lang="en-US" dirty="0">
                <a:solidFill>
                  <a:schemeClr val="tx1">
                    <a:lumMod val="75000"/>
                    <a:lumOff val="25000"/>
                  </a:schemeClr>
                </a:solidFill>
              </a:rPr>
              <a:t>Generate random points from Hemlock Conservation Areas (HCA)</a:t>
            </a:r>
          </a:p>
          <a:p>
            <a:pPr marL="800100" lvl="1" indent="-342900">
              <a:buClr>
                <a:srgbClr val="24B1B5"/>
              </a:buClr>
              <a:buFont typeface="Webdings" panose="05030102010509060703" pitchFamily="18" charset="2"/>
              <a:buChar char="4"/>
            </a:pPr>
            <a:r>
              <a:rPr lang="en-US" sz="1400" dirty="0">
                <a:solidFill>
                  <a:schemeClr val="tx1">
                    <a:lumMod val="75000"/>
                    <a:lumOff val="25000"/>
                  </a:schemeClr>
                </a:solidFill>
              </a:rPr>
              <a:t>95 observation points in </a:t>
            </a:r>
            <a:r>
              <a:rPr lang="en-US" sz="1400" dirty="0" err="1">
                <a:solidFill>
                  <a:schemeClr val="tx1">
                    <a:lumMod val="75000"/>
                    <a:lumOff val="25000"/>
                  </a:schemeClr>
                </a:solidFill>
              </a:rPr>
              <a:t>Oconaluftee</a:t>
            </a:r>
            <a:r>
              <a:rPr lang="en-US" sz="1400" dirty="0">
                <a:solidFill>
                  <a:schemeClr val="tx1">
                    <a:lumMod val="75000"/>
                    <a:lumOff val="25000"/>
                  </a:schemeClr>
                </a:solidFill>
              </a:rPr>
              <a:t> watershed</a:t>
            </a:r>
          </a:p>
          <a:p>
            <a:pPr>
              <a:buClr>
                <a:srgbClr val="24B1B5"/>
              </a:buClr>
            </a:pPr>
            <a:endParaRPr lang="en-US" dirty="0">
              <a:solidFill>
                <a:schemeClr val="tx1">
                  <a:lumMod val="75000"/>
                  <a:lumOff val="25000"/>
                </a:schemeClr>
              </a:solidFill>
            </a:endParaRPr>
          </a:p>
          <a:p>
            <a:pPr marL="342900" indent="-342900">
              <a:buClr>
                <a:srgbClr val="24B1B5"/>
              </a:buClr>
              <a:buFont typeface="Webdings" panose="05030102010509060703" pitchFamily="18" charset="2"/>
              <a:buChar char="4"/>
            </a:pPr>
            <a:r>
              <a:rPr lang="en-US" dirty="0">
                <a:solidFill>
                  <a:schemeClr val="tx1">
                    <a:lumMod val="75000"/>
                    <a:lumOff val="25000"/>
                  </a:schemeClr>
                </a:solidFill>
              </a:rPr>
              <a:t>Extract data from each variable</a:t>
            </a:r>
          </a:p>
          <a:p>
            <a:pPr>
              <a:buClr>
                <a:srgbClr val="24B1B5"/>
              </a:buClr>
            </a:pPr>
            <a:endParaRPr lang="en-US" dirty="0">
              <a:solidFill>
                <a:schemeClr val="tx1">
                  <a:lumMod val="75000"/>
                  <a:lumOff val="25000"/>
                </a:schemeClr>
              </a:solidFill>
            </a:endParaRPr>
          </a:p>
          <a:p>
            <a:pPr marL="342900" indent="-342900">
              <a:buClr>
                <a:srgbClr val="24B1B5"/>
              </a:buClr>
              <a:buFont typeface="Webdings" panose="05030102010509060703" pitchFamily="18" charset="2"/>
              <a:buChar char="4"/>
            </a:pPr>
            <a:r>
              <a:rPr lang="en-US" dirty="0">
                <a:solidFill>
                  <a:schemeClr val="tx1">
                    <a:lumMod val="75000"/>
                    <a:lumOff val="25000"/>
                  </a:schemeClr>
                </a:solidFill>
              </a:rPr>
              <a:t>Summarize the mean of each variable</a:t>
            </a:r>
          </a:p>
        </p:txBody>
      </p:sp>
      <p:pic>
        <p:nvPicPr>
          <p:cNvPr id="4" name="Picture 2" descr="A close up of a map&#10;&#10;Description automatically generated">
            <a:extLst>
              <a:ext uri="{FF2B5EF4-FFF2-40B4-BE49-F238E27FC236}">
                <a16:creationId xmlns:a16="http://schemas.microsoft.com/office/drawing/2014/main" id="{01706021-2A52-40D7-B93D-267056ED306C}"/>
              </a:ext>
            </a:extLst>
          </p:cNvPr>
          <p:cNvPicPr>
            <a:picLocks noChangeAspect="1"/>
          </p:cNvPicPr>
          <p:nvPr/>
        </p:nvPicPr>
        <p:blipFill rotWithShape="1">
          <a:blip r:embed="rId3"/>
          <a:srcRect r="7835" b="279"/>
          <a:stretch/>
        </p:blipFill>
        <p:spPr>
          <a:xfrm>
            <a:off x="5420058" y="1231696"/>
            <a:ext cx="6380866" cy="5127663"/>
          </a:xfrm>
          <a:prstGeom prst="rect">
            <a:avLst/>
          </a:prstGeom>
        </p:spPr>
      </p:pic>
      <p:sp>
        <p:nvSpPr>
          <p:cNvPr id="13" name="TextBox 12">
            <a:extLst>
              <a:ext uri="{FF2B5EF4-FFF2-40B4-BE49-F238E27FC236}">
                <a16:creationId xmlns:a16="http://schemas.microsoft.com/office/drawing/2014/main" id="{A050312C-6433-416A-A5D3-8CE8FE9FF75E}"/>
              </a:ext>
            </a:extLst>
          </p:cNvPr>
          <p:cNvSpPr txBox="1"/>
          <p:nvPr/>
        </p:nvSpPr>
        <p:spPr>
          <a:xfrm>
            <a:off x="6063234" y="6277941"/>
            <a:ext cx="50945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rPr>
              <a:t>Treatments taken place between 2012-2018</a:t>
            </a:r>
          </a:p>
        </p:txBody>
      </p:sp>
      <p:grpSp>
        <p:nvGrpSpPr>
          <p:cNvPr id="30" name="Group 29">
            <a:extLst>
              <a:ext uri="{FF2B5EF4-FFF2-40B4-BE49-F238E27FC236}">
                <a16:creationId xmlns:a16="http://schemas.microsoft.com/office/drawing/2014/main" id="{D912523A-07A9-4400-96A0-F389F1DA574B}"/>
              </a:ext>
            </a:extLst>
          </p:cNvPr>
          <p:cNvGrpSpPr/>
          <p:nvPr/>
        </p:nvGrpSpPr>
        <p:grpSpPr>
          <a:xfrm>
            <a:off x="631137" y="4020230"/>
            <a:ext cx="4055158" cy="2778398"/>
            <a:chOff x="5799615" y="3880330"/>
            <a:chExt cx="4495622" cy="2855912"/>
          </a:xfrm>
        </p:grpSpPr>
        <p:pic>
          <p:nvPicPr>
            <p:cNvPr id="15" name="Picture 15" descr="A picture containing stop, bird&#10;&#10;Description automatically generated">
              <a:extLst>
                <a:ext uri="{FF2B5EF4-FFF2-40B4-BE49-F238E27FC236}">
                  <a16:creationId xmlns:a16="http://schemas.microsoft.com/office/drawing/2014/main" id="{86007A0F-5242-4F06-A93F-57F893CFDC64}"/>
                </a:ext>
              </a:extLst>
            </p:cNvPr>
            <p:cNvPicPr>
              <a:picLocks noChangeAspect="1"/>
            </p:cNvPicPr>
            <p:nvPr/>
          </p:nvPicPr>
          <p:blipFill>
            <a:blip r:embed="rId4"/>
            <a:stretch>
              <a:fillRect/>
            </a:stretch>
          </p:blipFill>
          <p:spPr>
            <a:xfrm>
              <a:off x="5799615" y="3880330"/>
              <a:ext cx="2037299" cy="2855912"/>
            </a:xfrm>
            <a:prstGeom prst="rect">
              <a:avLst/>
            </a:prstGeom>
          </p:spPr>
        </p:pic>
        <p:cxnSp>
          <p:nvCxnSpPr>
            <p:cNvPr id="16" name="Straight Arrow Connector 15">
              <a:extLst>
                <a:ext uri="{FF2B5EF4-FFF2-40B4-BE49-F238E27FC236}">
                  <a16:creationId xmlns:a16="http://schemas.microsoft.com/office/drawing/2014/main" id="{3376E8B7-5229-41CB-93F0-AB2DC5920EBD}"/>
                </a:ext>
              </a:extLst>
            </p:cNvPr>
            <p:cNvCxnSpPr/>
            <p:nvPr/>
          </p:nvCxnSpPr>
          <p:spPr>
            <a:xfrm>
              <a:off x="6877634" y="4201284"/>
              <a:ext cx="1316435" cy="747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0594463-FF58-4551-A9EA-576897CC9E5B}"/>
                </a:ext>
              </a:extLst>
            </p:cNvPr>
            <p:cNvSpPr/>
            <p:nvPr/>
          </p:nvSpPr>
          <p:spPr>
            <a:xfrm>
              <a:off x="8249993" y="4124441"/>
              <a:ext cx="902245" cy="158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Elevation</a:t>
              </a:r>
            </a:p>
          </p:txBody>
        </p:sp>
        <p:sp>
          <p:nvSpPr>
            <p:cNvPr id="18" name="Rectangle 17">
              <a:extLst>
                <a:ext uri="{FF2B5EF4-FFF2-40B4-BE49-F238E27FC236}">
                  <a16:creationId xmlns:a16="http://schemas.microsoft.com/office/drawing/2014/main" id="{07212FC9-CEDA-4C73-A358-FA808854044B}"/>
                </a:ext>
              </a:extLst>
            </p:cNvPr>
            <p:cNvSpPr/>
            <p:nvPr/>
          </p:nvSpPr>
          <p:spPr>
            <a:xfrm>
              <a:off x="8249993" y="4367533"/>
              <a:ext cx="902245" cy="158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Slope</a:t>
              </a:r>
            </a:p>
          </p:txBody>
        </p:sp>
        <p:sp>
          <p:nvSpPr>
            <p:cNvPr id="19" name="Rectangle 18">
              <a:extLst>
                <a:ext uri="{FF2B5EF4-FFF2-40B4-BE49-F238E27FC236}">
                  <a16:creationId xmlns:a16="http://schemas.microsoft.com/office/drawing/2014/main" id="{1CD2A2A5-C173-4AAF-8F05-5DEC10303FD1}"/>
                </a:ext>
              </a:extLst>
            </p:cNvPr>
            <p:cNvSpPr/>
            <p:nvPr/>
          </p:nvSpPr>
          <p:spPr>
            <a:xfrm>
              <a:off x="8249993" y="4610625"/>
              <a:ext cx="902245" cy="158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Aspect</a:t>
              </a:r>
            </a:p>
          </p:txBody>
        </p:sp>
        <p:sp>
          <p:nvSpPr>
            <p:cNvPr id="20" name="Rectangle 19">
              <a:extLst>
                <a:ext uri="{FF2B5EF4-FFF2-40B4-BE49-F238E27FC236}">
                  <a16:creationId xmlns:a16="http://schemas.microsoft.com/office/drawing/2014/main" id="{E9B2C378-C004-49E9-AEEB-F3CD3589DD2D}"/>
                </a:ext>
              </a:extLst>
            </p:cNvPr>
            <p:cNvSpPr/>
            <p:nvPr/>
          </p:nvSpPr>
          <p:spPr>
            <a:xfrm>
              <a:off x="8249993" y="4844367"/>
              <a:ext cx="902245" cy="158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NDVI</a:t>
              </a:r>
            </a:p>
          </p:txBody>
        </p:sp>
        <p:sp>
          <p:nvSpPr>
            <p:cNvPr id="21" name="Rectangle 20">
              <a:extLst>
                <a:ext uri="{FF2B5EF4-FFF2-40B4-BE49-F238E27FC236}">
                  <a16:creationId xmlns:a16="http://schemas.microsoft.com/office/drawing/2014/main" id="{182EEE62-FD86-4358-A61F-E44F2A0596A3}"/>
                </a:ext>
              </a:extLst>
            </p:cNvPr>
            <p:cNvSpPr/>
            <p:nvPr/>
          </p:nvSpPr>
          <p:spPr>
            <a:xfrm>
              <a:off x="8249992" y="5073832"/>
              <a:ext cx="902245" cy="158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Streams Dis</a:t>
              </a:r>
            </a:p>
          </p:txBody>
        </p:sp>
        <p:sp>
          <p:nvSpPr>
            <p:cNvPr id="22" name="Rectangle 21">
              <a:extLst>
                <a:ext uri="{FF2B5EF4-FFF2-40B4-BE49-F238E27FC236}">
                  <a16:creationId xmlns:a16="http://schemas.microsoft.com/office/drawing/2014/main" id="{D1AFD2B2-08F8-449F-BC24-BCD4AC6D849A}"/>
                </a:ext>
              </a:extLst>
            </p:cNvPr>
            <p:cNvSpPr/>
            <p:nvPr/>
          </p:nvSpPr>
          <p:spPr>
            <a:xfrm>
              <a:off x="8249991" y="5342263"/>
              <a:ext cx="902245" cy="158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Spectral </a:t>
              </a:r>
              <a:r>
                <a:rPr lang="en-US" sz="800" err="1"/>
                <a:t>En</a:t>
              </a:r>
              <a:endParaRPr lang="en-US" sz="1400"/>
            </a:p>
          </p:txBody>
        </p:sp>
        <p:cxnSp>
          <p:nvCxnSpPr>
            <p:cNvPr id="23" name="Straight Arrow Connector 22">
              <a:extLst>
                <a:ext uri="{FF2B5EF4-FFF2-40B4-BE49-F238E27FC236}">
                  <a16:creationId xmlns:a16="http://schemas.microsoft.com/office/drawing/2014/main" id="{0400581D-71D8-46FF-A66E-1EA1AF7F2CD7}"/>
                </a:ext>
              </a:extLst>
            </p:cNvPr>
            <p:cNvCxnSpPr>
              <a:cxnSpLocks/>
            </p:cNvCxnSpPr>
            <p:nvPr/>
          </p:nvCxnSpPr>
          <p:spPr>
            <a:xfrm flipH="1">
              <a:off x="9293774" y="4110364"/>
              <a:ext cx="8405" cy="142756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53304C1-5D9F-41A5-81F0-F1771EB17F82}"/>
                </a:ext>
              </a:extLst>
            </p:cNvPr>
            <p:cNvSpPr/>
            <p:nvPr/>
          </p:nvSpPr>
          <p:spPr>
            <a:xfrm>
              <a:off x="9392992" y="4137429"/>
              <a:ext cx="902245" cy="158944"/>
            </a:xfrm>
            <a:prstGeom prst="rect">
              <a:avLst/>
            </a:prstGeom>
            <a:solidFill>
              <a:schemeClr val="tx1">
                <a:lumMod val="65000"/>
                <a:lumOff val="35000"/>
              </a:schemeClr>
            </a:solidFill>
            <a:ln>
              <a:solidFill>
                <a:srgbClr val="8D87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2075 feet</a:t>
              </a:r>
            </a:p>
          </p:txBody>
        </p:sp>
        <p:sp>
          <p:nvSpPr>
            <p:cNvPr id="25" name="Rectangle 24">
              <a:extLst>
                <a:ext uri="{FF2B5EF4-FFF2-40B4-BE49-F238E27FC236}">
                  <a16:creationId xmlns:a16="http://schemas.microsoft.com/office/drawing/2014/main" id="{16B4A25E-F296-4A3B-9257-7AE27BAA560A}"/>
                </a:ext>
              </a:extLst>
            </p:cNvPr>
            <p:cNvSpPr/>
            <p:nvPr/>
          </p:nvSpPr>
          <p:spPr>
            <a:xfrm>
              <a:off x="9392992" y="4380522"/>
              <a:ext cx="902245" cy="158944"/>
            </a:xfrm>
            <a:prstGeom prst="rect">
              <a:avLst/>
            </a:prstGeom>
            <a:solidFill>
              <a:schemeClr val="tx1">
                <a:lumMod val="65000"/>
                <a:lumOff val="35000"/>
              </a:schemeClr>
            </a:solidFill>
            <a:ln>
              <a:solidFill>
                <a:srgbClr val="8D87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15 deg</a:t>
              </a:r>
            </a:p>
          </p:txBody>
        </p:sp>
        <p:sp>
          <p:nvSpPr>
            <p:cNvPr id="26" name="Rectangle 25">
              <a:extLst>
                <a:ext uri="{FF2B5EF4-FFF2-40B4-BE49-F238E27FC236}">
                  <a16:creationId xmlns:a16="http://schemas.microsoft.com/office/drawing/2014/main" id="{E10C0367-8230-41FD-B61E-EE9554C97482}"/>
                </a:ext>
              </a:extLst>
            </p:cNvPr>
            <p:cNvSpPr/>
            <p:nvPr/>
          </p:nvSpPr>
          <p:spPr>
            <a:xfrm>
              <a:off x="9392992" y="4623614"/>
              <a:ext cx="902245" cy="158944"/>
            </a:xfrm>
            <a:prstGeom prst="rect">
              <a:avLst/>
            </a:prstGeom>
            <a:solidFill>
              <a:schemeClr val="tx1">
                <a:lumMod val="65000"/>
                <a:lumOff val="35000"/>
              </a:schemeClr>
            </a:solidFill>
            <a:ln>
              <a:solidFill>
                <a:srgbClr val="8D87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23 deg</a:t>
              </a:r>
            </a:p>
          </p:txBody>
        </p:sp>
        <p:sp>
          <p:nvSpPr>
            <p:cNvPr id="27" name="Rectangle 26">
              <a:extLst>
                <a:ext uri="{FF2B5EF4-FFF2-40B4-BE49-F238E27FC236}">
                  <a16:creationId xmlns:a16="http://schemas.microsoft.com/office/drawing/2014/main" id="{F7EE1050-80B7-4B17-BAF2-EFA53E92C8B0}"/>
                </a:ext>
              </a:extLst>
            </p:cNvPr>
            <p:cNvSpPr/>
            <p:nvPr/>
          </p:nvSpPr>
          <p:spPr>
            <a:xfrm>
              <a:off x="9392992" y="4857355"/>
              <a:ext cx="902245" cy="158944"/>
            </a:xfrm>
            <a:prstGeom prst="rect">
              <a:avLst/>
            </a:prstGeom>
            <a:solidFill>
              <a:schemeClr val="tx1">
                <a:lumMod val="65000"/>
                <a:lumOff val="35000"/>
              </a:schemeClr>
            </a:solidFill>
            <a:ln>
              <a:solidFill>
                <a:srgbClr val="8D87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0.83</a:t>
              </a:r>
            </a:p>
          </p:txBody>
        </p:sp>
        <p:sp>
          <p:nvSpPr>
            <p:cNvPr id="28" name="Rectangle 27">
              <a:extLst>
                <a:ext uri="{FF2B5EF4-FFF2-40B4-BE49-F238E27FC236}">
                  <a16:creationId xmlns:a16="http://schemas.microsoft.com/office/drawing/2014/main" id="{6B4A6905-2CE4-472C-8858-9540BDD93FE3}"/>
                </a:ext>
              </a:extLst>
            </p:cNvPr>
            <p:cNvSpPr/>
            <p:nvPr/>
          </p:nvSpPr>
          <p:spPr>
            <a:xfrm>
              <a:off x="9392991" y="5086820"/>
              <a:ext cx="902245" cy="158944"/>
            </a:xfrm>
            <a:prstGeom prst="rect">
              <a:avLst/>
            </a:prstGeom>
            <a:solidFill>
              <a:schemeClr val="tx1">
                <a:lumMod val="65000"/>
                <a:lumOff val="35000"/>
              </a:schemeClr>
            </a:solidFill>
            <a:ln>
              <a:solidFill>
                <a:srgbClr val="8D87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623 feet</a:t>
              </a:r>
            </a:p>
          </p:txBody>
        </p:sp>
        <p:sp>
          <p:nvSpPr>
            <p:cNvPr id="29" name="Rectangle 28">
              <a:extLst>
                <a:ext uri="{FF2B5EF4-FFF2-40B4-BE49-F238E27FC236}">
                  <a16:creationId xmlns:a16="http://schemas.microsoft.com/office/drawing/2014/main" id="{B861754C-D20E-4331-A5DF-7C0E79C04B98}"/>
                </a:ext>
              </a:extLst>
            </p:cNvPr>
            <p:cNvSpPr/>
            <p:nvPr/>
          </p:nvSpPr>
          <p:spPr>
            <a:xfrm>
              <a:off x="9392990" y="5355251"/>
              <a:ext cx="902245" cy="158944"/>
            </a:xfrm>
            <a:prstGeom prst="rect">
              <a:avLst/>
            </a:prstGeom>
            <a:solidFill>
              <a:schemeClr val="tx1">
                <a:lumMod val="65000"/>
                <a:lumOff val="35000"/>
              </a:schemeClr>
            </a:solidFill>
            <a:ln>
              <a:solidFill>
                <a:srgbClr val="8D87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0.76</a:t>
              </a:r>
              <a:endParaRPr lang="en-US" sz="1400"/>
            </a:p>
          </p:txBody>
        </p:sp>
      </p:grpSp>
      <p:sp>
        <p:nvSpPr>
          <p:cNvPr id="31" name="TextBox 30">
            <a:extLst>
              <a:ext uri="{FF2B5EF4-FFF2-40B4-BE49-F238E27FC236}">
                <a16:creationId xmlns:a16="http://schemas.microsoft.com/office/drawing/2014/main" id="{D0B2083B-E99A-4987-974E-C852D6E7A1BD}"/>
              </a:ext>
            </a:extLst>
          </p:cNvPr>
          <p:cNvSpPr txBox="1"/>
          <p:nvPr/>
        </p:nvSpPr>
        <p:spPr>
          <a:xfrm>
            <a:off x="536865" y="3720158"/>
            <a:ext cx="169388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rgbClr val="24B1B5"/>
              </a:buClr>
            </a:pPr>
            <a:r>
              <a:rPr lang="en-US" sz="1600" i="1" dirty="0" smtClean="0">
                <a:solidFill>
                  <a:schemeClr val="tx1">
                    <a:lumMod val="75000"/>
                    <a:lumOff val="25000"/>
                  </a:schemeClr>
                </a:solidFill>
              </a:rPr>
              <a:t>Example</a:t>
            </a:r>
            <a:endParaRPr lang="en-US" sz="1600" i="1" dirty="0">
              <a:solidFill>
                <a:schemeClr val="tx1">
                  <a:lumMod val="75000"/>
                  <a:lumOff val="25000"/>
                </a:schemeClr>
              </a:solidFill>
            </a:endParaRPr>
          </a:p>
        </p:txBody>
      </p:sp>
      <p:pic>
        <p:nvPicPr>
          <p:cNvPr id="33" name="Graphic 13" descr="Topography Map">
            <a:extLst>
              <a:ext uri="{FF2B5EF4-FFF2-40B4-BE49-F238E27FC236}">
                <a16:creationId xmlns:a16="http://schemas.microsoft.com/office/drawing/2014/main" id="{4A71BB3D-1502-480B-8E85-7928F060468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714007" y="5473460"/>
            <a:ext cx="741872" cy="756249"/>
          </a:xfrm>
          <a:prstGeom prst="rect">
            <a:avLst/>
          </a:prstGeom>
        </p:spPr>
      </p:pic>
      <p:sp>
        <p:nvSpPr>
          <p:cNvPr id="6" name="TextBox 5">
            <a:extLst>
              <a:ext uri="{FF2B5EF4-FFF2-40B4-BE49-F238E27FC236}">
                <a16:creationId xmlns:a16="http://schemas.microsoft.com/office/drawing/2014/main" id="{E32F7C01-4614-434D-A3A3-5F80BC39FAC2}"/>
              </a:ext>
            </a:extLst>
          </p:cNvPr>
          <p:cNvSpPr txBox="1"/>
          <p:nvPr/>
        </p:nvSpPr>
        <p:spPr>
          <a:xfrm>
            <a:off x="6277760" y="1583778"/>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Hemlock Conservation Areas</a:t>
            </a:r>
          </a:p>
        </p:txBody>
      </p:sp>
      <p:sp>
        <p:nvSpPr>
          <p:cNvPr id="7" name="Rectangle 6">
            <a:extLst>
              <a:ext uri="{FF2B5EF4-FFF2-40B4-BE49-F238E27FC236}">
                <a16:creationId xmlns:a16="http://schemas.microsoft.com/office/drawing/2014/main" id="{61C32153-B289-4D07-88CC-05015C1ADADD}"/>
              </a:ext>
            </a:extLst>
          </p:cNvPr>
          <p:cNvSpPr/>
          <p:nvPr/>
        </p:nvSpPr>
        <p:spPr>
          <a:xfrm>
            <a:off x="5658182" y="1599302"/>
            <a:ext cx="618075" cy="24335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575772E8-5017-4A19-91F8-ED78BD5186C7}"/>
              </a:ext>
            </a:extLst>
          </p:cNvPr>
          <p:cNvSpPr txBox="1"/>
          <p:nvPr/>
        </p:nvSpPr>
        <p:spPr>
          <a:xfrm>
            <a:off x="6277759" y="1875562"/>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EBCI Land</a:t>
            </a:r>
          </a:p>
        </p:txBody>
      </p:sp>
      <p:sp>
        <p:nvSpPr>
          <p:cNvPr id="35" name="Rectangle 34">
            <a:extLst>
              <a:ext uri="{FF2B5EF4-FFF2-40B4-BE49-F238E27FC236}">
                <a16:creationId xmlns:a16="http://schemas.microsoft.com/office/drawing/2014/main" id="{B9D62125-E8C9-490C-BFCA-7A667D2F98C2}"/>
              </a:ext>
            </a:extLst>
          </p:cNvPr>
          <p:cNvSpPr/>
          <p:nvPr/>
        </p:nvSpPr>
        <p:spPr>
          <a:xfrm>
            <a:off x="5658181" y="1905463"/>
            <a:ext cx="618075" cy="214601"/>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98F9BC30-462C-4096-BF39-E2DACB7D30A3}"/>
              </a:ext>
            </a:extLst>
          </p:cNvPr>
          <p:cNvSpPr txBox="1"/>
          <p:nvPr/>
        </p:nvSpPr>
        <p:spPr>
          <a:xfrm>
            <a:off x="9893893" y="3885517"/>
            <a:ext cx="190901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t>Oconaluftee Watershed</a:t>
            </a:r>
          </a:p>
          <a:p>
            <a:r>
              <a:rPr lang="en-US" sz="1000" b="1"/>
              <a:t>95 Observation points</a:t>
            </a:r>
            <a:endParaRPr lang="en-US" b="1"/>
          </a:p>
        </p:txBody>
      </p:sp>
    </p:spTree>
    <p:extLst>
      <p:ext uri="{BB962C8B-B14F-4D97-AF65-F5344CB8AC3E}">
        <p14:creationId xmlns:p14="http://schemas.microsoft.com/office/powerpoint/2010/main" val="42562357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B90566-C030-4C14-8E07-D72BF2244248}"/>
              </a:ext>
            </a:extLst>
          </p:cNvPr>
          <p:cNvSpPr txBox="1"/>
          <p:nvPr/>
        </p:nvSpPr>
        <p:spPr>
          <a:xfrm>
            <a:off x="394658" y="266450"/>
            <a:ext cx="10792184" cy="646331"/>
          </a:xfrm>
          <a:prstGeom prst="rect">
            <a:avLst/>
          </a:prstGeom>
          <a:noFill/>
        </p:spPr>
        <p:txBody>
          <a:bodyPr wrap="square" rtlCol="0" anchor="t">
            <a:spAutoFit/>
          </a:bodyPr>
          <a:lstStyle/>
          <a:p>
            <a:r>
              <a:rPr lang="en-US" sz="3600" b="1">
                <a:solidFill>
                  <a:srgbClr val="24B1B5"/>
                </a:solidFill>
              </a:rPr>
              <a:t>Example Rank &amp; Weight of Suitability Criteria  </a:t>
            </a:r>
            <a:endParaRPr lang="en-US" b="1"/>
          </a:p>
        </p:txBody>
      </p:sp>
      <p:sp>
        <p:nvSpPr>
          <p:cNvPr id="5" name="TextBox 4">
            <a:extLst>
              <a:ext uri="{FF2B5EF4-FFF2-40B4-BE49-F238E27FC236}">
                <a16:creationId xmlns:a16="http://schemas.microsoft.com/office/drawing/2014/main" id="{3E3C699B-6330-4F9F-A67D-C80CF286CC1F}"/>
              </a:ext>
            </a:extLst>
          </p:cNvPr>
          <p:cNvSpPr txBox="1"/>
          <p:nvPr/>
        </p:nvSpPr>
        <p:spPr>
          <a:xfrm>
            <a:off x="394156" y="1061590"/>
            <a:ext cx="10579631" cy="461665"/>
          </a:xfrm>
          <a:prstGeom prst="rect">
            <a:avLst/>
          </a:prstGeom>
          <a:noFill/>
        </p:spPr>
        <p:txBody>
          <a:bodyPr wrap="square" rtlCol="0" anchor="t">
            <a:spAutoFit/>
          </a:bodyPr>
          <a:lstStyle/>
          <a:p>
            <a:r>
              <a:rPr lang="en-US" sz="2400" b="1">
                <a:solidFill>
                  <a:srgbClr val="3F3F3F"/>
                </a:solidFill>
              </a:rPr>
              <a:t>Weighted Overlay Approach: </a:t>
            </a:r>
            <a:r>
              <a:rPr lang="en-US" sz="2400">
                <a:solidFill>
                  <a:srgbClr val="3F3F3F"/>
                </a:solidFill>
                <a:ea typeface="+mn-lt"/>
                <a:cs typeface="+mn-lt"/>
              </a:rPr>
              <a:t>Multiple variables, single category</a:t>
            </a:r>
            <a:endParaRPr lang="en-US" sz="2400">
              <a:solidFill>
                <a:srgbClr val="3F3F3F"/>
              </a:solidFill>
            </a:endParaRPr>
          </a:p>
        </p:txBody>
      </p:sp>
      <p:graphicFrame>
        <p:nvGraphicFramePr>
          <p:cNvPr id="9" name="Table 9">
            <a:extLst>
              <a:ext uri="{FF2B5EF4-FFF2-40B4-BE49-F238E27FC236}">
                <a16:creationId xmlns:a16="http://schemas.microsoft.com/office/drawing/2014/main" id="{0CFAF751-0BB8-4CE8-8D04-1F9F765BA7B5}"/>
              </a:ext>
            </a:extLst>
          </p:cNvPr>
          <p:cNvGraphicFramePr>
            <a:graphicFrameLocks noGrp="1"/>
          </p:cNvGraphicFramePr>
          <p:nvPr>
            <p:extLst>
              <p:ext uri="{D42A27DB-BD31-4B8C-83A1-F6EECF244321}">
                <p14:modId xmlns:p14="http://schemas.microsoft.com/office/powerpoint/2010/main" val="777043359"/>
              </p:ext>
            </p:extLst>
          </p:nvPr>
        </p:nvGraphicFramePr>
        <p:xfrm>
          <a:off x="610319" y="1678642"/>
          <a:ext cx="10804690" cy="4995502"/>
        </p:xfrm>
        <a:graphic>
          <a:graphicData uri="http://schemas.openxmlformats.org/drawingml/2006/table">
            <a:tbl>
              <a:tblPr firstRow="1" bandRow="1">
                <a:tableStyleId>{5C22544A-7EE6-4342-B048-85BDC9FD1C3A}</a:tableStyleId>
              </a:tblPr>
              <a:tblGrid>
                <a:gridCol w="2738582">
                  <a:extLst>
                    <a:ext uri="{9D8B030D-6E8A-4147-A177-3AD203B41FA5}">
                      <a16:colId xmlns:a16="http://schemas.microsoft.com/office/drawing/2014/main" val="871178456"/>
                    </a:ext>
                  </a:extLst>
                </a:gridCol>
                <a:gridCol w="3809784">
                  <a:extLst>
                    <a:ext uri="{9D8B030D-6E8A-4147-A177-3AD203B41FA5}">
                      <a16:colId xmlns:a16="http://schemas.microsoft.com/office/drawing/2014/main" val="929810180"/>
                    </a:ext>
                  </a:extLst>
                </a:gridCol>
                <a:gridCol w="2128162">
                  <a:extLst>
                    <a:ext uri="{9D8B030D-6E8A-4147-A177-3AD203B41FA5}">
                      <a16:colId xmlns:a16="http://schemas.microsoft.com/office/drawing/2014/main" val="15716016"/>
                    </a:ext>
                  </a:extLst>
                </a:gridCol>
                <a:gridCol w="2128162">
                  <a:extLst>
                    <a:ext uri="{9D8B030D-6E8A-4147-A177-3AD203B41FA5}">
                      <a16:colId xmlns:a16="http://schemas.microsoft.com/office/drawing/2014/main" val="852814347"/>
                    </a:ext>
                  </a:extLst>
                </a:gridCol>
              </a:tblGrid>
              <a:tr h="423502">
                <a:tc gridSpan="4">
                  <a:txBody>
                    <a:bodyPr/>
                    <a:lstStyle/>
                    <a:p>
                      <a:pPr algn="ctr"/>
                      <a:r>
                        <a:rPr lang="en-US" sz="1800" b="1" dirty="0"/>
                        <a:t>Weighted Suitability Single Category Raster</a:t>
                      </a:r>
                    </a:p>
                  </a:txBody>
                  <a:tcPr>
                    <a:solidFill>
                      <a:srgbClr val="24B1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22337143"/>
                  </a:ext>
                </a:extLst>
              </a:tr>
              <a:tr h="457200">
                <a:tc>
                  <a:txBody>
                    <a:bodyPr/>
                    <a:lstStyle/>
                    <a:p>
                      <a:pPr algn="ctr"/>
                      <a:r>
                        <a:rPr lang="en-US" sz="1800" b="1">
                          <a:solidFill>
                            <a:schemeClr val="tx1">
                              <a:lumMod val="75000"/>
                              <a:lumOff val="25000"/>
                            </a:schemeClr>
                          </a:solidFill>
                        </a:rPr>
                        <a:t>Data</a:t>
                      </a:r>
                    </a:p>
                  </a:txBody>
                  <a:tcPr anchor="ctr"/>
                </a:tc>
                <a:tc>
                  <a:txBody>
                    <a:bodyPr/>
                    <a:lstStyle/>
                    <a:p>
                      <a:pPr algn="ctr"/>
                      <a:r>
                        <a:rPr lang="en-US" sz="1800" b="1" dirty="0">
                          <a:solidFill>
                            <a:schemeClr val="tx1">
                              <a:lumMod val="75000"/>
                              <a:lumOff val="25000"/>
                            </a:schemeClr>
                          </a:solidFill>
                        </a:rPr>
                        <a:t>Range</a:t>
                      </a:r>
                    </a:p>
                  </a:txBody>
                  <a:tcPr anchor="ctr"/>
                </a:tc>
                <a:tc>
                  <a:txBody>
                    <a:bodyPr/>
                    <a:lstStyle/>
                    <a:p>
                      <a:pPr algn="ctr"/>
                      <a:r>
                        <a:rPr lang="en-US" sz="1800" b="1">
                          <a:solidFill>
                            <a:schemeClr val="tx1">
                              <a:lumMod val="75000"/>
                              <a:lumOff val="25000"/>
                            </a:schemeClr>
                          </a:solidFill>
                        </a:rPr>
                        <a:t>Rank</a:t>
                      </a:r>
                    </a:p>
                  </a:txBody>
                  <a:tcPr anchor="ctr"/>
                </a:tc>
                <a:tc>
                  <a:txBody>
                    <a:bodyPr/>
                    <a:lstStyle/>
                    <a:p>
                      <a:pPr algn="ctr"/>
                      <a:r>
                        <a:rPr lang="en-US" sz="1800" b="1">
                          <a:solidFill>
                            <a:schemeClr val="tx1">
                              <a:lumMod val="75000"/>
                              <a:lumOff val="25000"/>
                            </a:schemeClr>
                          </a:solidFill>
                        </a:rPr>
                        <a:t>Weight</a:t>
                      </a:r>
                    </a:p>
                  </a:txBody>
                  <a:tcPr anchor="ctr"/>
                </a:tc>
                <a:extLst>
                  <a:ext uri="{0D108BD9-81ED-4DB2-BD59-A6C34878D82A}">
                    <a16:rowId xmlns:a16="http://schemas.microsoft.com/office/drawing/2014/main" val="498768503"/>
                  </a:ext>
                </a:extLst>
              </a:tr>
              <a:tr h="457200">
                <a:tc>
                  <a:txBody>
                    <a:bodyPr/>
                    <a:lstStyle/>
                    <a:p>
                      <a:pPr algn="ctr"/>
                      <a:r>
                        <a:rPr lang="en-US" sz="1800">
                          <a:solidFill>
                            <a:schemeClr val="tx1">
                              <a:lumMod val="75000"/>
                              <a:lumOff val="25000"/>
                            </a:schemeClr>
                          </a:solidFill>
                        </a:rPr>
                        <a:t>Stream</a:t>
                      </a:r>
                    </a:p>
                  </a:txBody>
                  <a:tcPr anchor="ctr"/>
                </a:tc>
                <a:tc>
                  <a:txBody>
                    <a:bodyPr/>
                    <a:lstStyle/>
                    <a:p>
                      <a:pPr algn="ctr"/>
                      <a:r>
                        <a:rPr lang="en-US" sz="1800">
                          <a:solidFill>
                            <a:schemeClr val="tx1">
                              <a:lumMod val="75000"/>
                              <a:lumOff val="25000"/>
                            </a:schemeClr>
                          </a:solidFill>
                        </a:rPr>
                        <a:t>&lt; 2000 ft</a:t>
                      </a:r>
                    </a:p>
                  </a:txBody>
                  <a:tcPr anchor="ctr"/>
                </a:tc>
                <a:tc>
                  <a:txBody>
                    <a:bodyPr/>
                    <a:lstStyle/>
                    <a:p>
                      <a:pPr algn="ctr"/>
                      <a:r>
                        <a:rPr lang="en-US" sz="1800">
                          <a:solidFill>
                            <a:schemeClr val="tx1">
                              <a:lumMod val="75000"/>
                              <a:lumOff val="25000"/>
                            </a:schemeClr>
                          </a:solidFill>
                        </a:rPr>
                        <a:t>1</a:t>
                      </a:r>
                    </a:p>
                  </a:txBody>
                  <a:tcPr anchor="ctr"/>
                </a:tc>
                <a:tc>
                  <a:txBody>
                    <a:bodyPr/>
                    <a:lstStyle/>
                    <a:p>
                      <a:pPr algn="ctr"/>
                      <a:r>
                        <a:rPr lang="en-US" sz="1800">
                          <a:solidFill>
                            <a:schemeClr val="tx1">
                              <a:lumMod val="75000"/>
                              <a:lumOff val="25000"/>
                            </a:schemeClr>
                          </a:solidFill>
                        </a:rPr>
                        <a:t>25</a:t>
                      </a:r>
                    </a:p>
                  </a:txBody>
                  <a:tcPr anchor="ctr"/>
                </a:tc>
                <a:extLst>
                  <a:ext uri="{0D108BD9-81ED-4DB2-BD59-A6C34878D82A}">
                    <a16:rowId xmlns:a16="http://schemas.microsoft.com/office/drawing/2014/main" val="216511395"/>
                  </a:ext>
                </a:extLst>
              </a:tr>
              <a:tr h="457200">
                <a:tc>
                  <a:txBody>
                    <a:bodyPr/>
                    <a:lstStyle/>
                    <a:p>
                      <a:pPr algn="ctr"/>
                      <a:r>
                        <a:rPr lang="en-US" sz="1800">
                          <a:solidFill>
                            <a:schemeClr val="tx1">
                              <a:lumMod val="75000"/>
                              <a:lumOff val="25000"/>
                            </a:schemeClr>
                          </a:solidFill>
                        </a:rPr>
                        <a:t>NDVI Winter</a:t>
                      </a:r>
                    </a:p>
                  </a:txBody>
                  <a:tcPr anchor="ctr"/>
                </a:tc>
                <a:tc>
                  <a:txBody>
                    <a:bodyPr/>
                    <a:lstStyle/>
                    <a:p>
                      <a:pPr algn="ctr"/>
                      <a:r>
                        <a:rPr lang="en-US" sz="1800">
                          <a:solidFill>
                            <a:schemeClr val="tx1">
                              <a:lumMod val="75000"/>
                              <a:lumOff val="25000"/>
                            </a:schemeClr>
                          </a:solidFill>
                        </a:rPr>
                        <a:t>Value between .0 and 03</a:t>
                      </a:r>
                    </a:p>
                  </a:txBody>
                  <a:tcPr anchor="ctr"/>
                </a:tc>
                <a:tc>
                  <a:txBody>
                    <a:bodyPr/>
                    <a:lstStyle/>
                    <a:p>
                      <a:pPr algn="ctr"/>
                      <a:r>
                        <a:rPr lang="en-US" sz="1800">
                          <a:solidFill>
                            <a:schemeClr val="tx1">
                              <a:lumMod val="75000"/>
                              <a:lumOff val="25000"/>
                            </a:schemeClr>
                          </a:solidFill>
                        </a:rPr>
                        <a:t>2</a:t>
                      </a:r>
                    </a:p>
                  </a:txBody>
                  <a:tcPr anchor="ctr"/>
                </a:tc>
                <a:tc>
                  <a:txBody>
                    <a:bodyPr/>
                    <a:lstStyle/>
                    <a:p>
                      <a:pPr algn="ctr"/>
                      <a:r>
                        <a:rPr lang="en-US" sz="1800">
                          <a:solidFill>
                            <a:schemeClr val="tx1">
                              <a:lumMod val="75000"/>
                              <a:lumOff val="25000"/>
                            </a:schemeClr>
                          </a:solidFill>
                        </a:rPr>
                        <a:t>20</a:t>
                      </a:r>
                    </a:p>
                  </a:txBody>
                  <a:tcPr anchor="ctr"/>
                </a:tc>
                <a:extLst>
                  <a:ext uri="{0D108BD9-81ED-4DB2-BD59-A6C34878D82A}">
                    <a16:rowId xmlns:a16="http://schemas.microsoft.com/office/drawing/2014/main" val="4090970679"/>
                  </a:ext>
                </a:extLst>
              </a:tr>
              <a:tr h="457200">
                <a:tc>
                  <a:txBody>
                    <a:bodyPr/>
                    <a:lstStyle/>
                    <a:p>
                      <a:pPr algn="ctr"/>
                      <a:r>
                        <a:rPr lang="en-US" sz="1800" dirty="0">
                          <a:solidFill>
                            <a:schemeClr val="tx1">
                              <a:lumMod val="75000"/>
                              <a:lumOff val="25000"/>
                            </a:schemeClr>
                          </a:solidFill>
                        </a:rPr>
                        <a:t>Forest cover</a:t>
                      </a:r>
                    </a:p>
                  </a:txBody>
                  <a:tcPr anchor="ctr"/>
                </a:tc>
                <a:tc>
                  <a:txBody>
                    <a:bodyPr/>
                    <a:lstStyle/>
                    <a:p>
                      <a:pPr algn="ctr"/>
                      <a:r>
                        <a:rPr lang="en-US" sz="1800">
                          <a:solidFill>
                            <a:schemeClr val="tx1">
                              <a:lumMod val="75000"/>
                              <a:lumOff val="25000"/>
                            </a:schemeClr>
                          </a:solidFill>
                        </a:rPr>
                        <a:t>Evergreen or Mixed</a:t>
                      </a:r>
                    </a:p>
                  </a:txBody>
                  <a:tcPr anchor="ctr"/>
                </a:tc>
                <a:tc>
                  <a:txBody>
                    <a:bodyPr/>
                    <a:lstStyle/>
                    <a:p>
                      <a:pPr algn="ctr"/>
                      <a:r>
                        <a:rPr lang="en-US" sz="1800">
                          <a:solidFill>
                            <a:schemeClr val="tx1">
                              <a:lumMod val="75000"/>
                              <a:lumOff val="25000"/>
                            </a:schemeClr>
                          </a:solidFill>
                        </a:rPr>
                        <a:t>3</a:t>
                      </a:r>
                    </a:p>
                  </a:txBody>
                  <a:tcPr anchor="ctr"/>
                </a:tc>
                <a:tc>
                  <a:txBody>
                    <a:bodyPr/>
                    <a:lstStyle/>
                    <a:p>
                      <a:pPr algn="ctr"/>
                      <a:r>
                        <a:rPr lang="en-US" sz="1800">
                          <a:solidFill>
                            <a:schemeClr val="tx1">
                              <a:lumMod val="75000"/>
                              <a:lumOff val="25000"/>
                            </a:schemeClr>
                          </a:solidFill>
                        </a:rPr>
                        <a:t>18</a:t>
                      </a:r>
                    </a:p>
                  </a:txBody>
                  <a:tcPr anchor="ctr"/>
                </a:tc>
                <a:extLst>
                  <a:ext uri="{0D108BD9-81ED-4DB2-BD59-A6C34878D82A}">
                    <a16:rowId xmlns:a16="http://schemas.microsoft.com/office/drawing/2014/main" val="624353604"/>
                  </a:ext>
                </a:extLst>
              </a:tr>
              <a:tr h="457200">
                <a:tc>
                  <a:txBody>
                    <a:bodyPr/>
                    <a:lstStyle/>
                    <a:p>
                      <a:pPr algn="ctr"/>
                      <a:r>
                        <a:rPr lang="en-US" sz="1800">
                          <a:solidFill>
                            <a:schemeClr val="tx1">
                              <a:lumMod val="75000"/>
                              <a:lumOff val="25000"/>
                            </a:schemeClr>
                          </a:solidFill>
                        </a:rPr>
                        <a:t>Aspect</a:t>
                      </a:r>
                    </a:p>
                  </a:txBody>
                  <a:tcPr anchor="ctr"/>
                </a:tc>
                <a:tc>
                  <a:txBody>
                    <a:bodyPr/>
                    <a:lstStyle/>
                    <a:p>
                      <a:pPr algn="ctr"/>
                      <a:r>
                        <a:rPr lang="en-US" sz="1800">
                          <a:solidFill>
                            <a:schemeClr val="tx1">
                              <a:lumMod val="75000"/>
                              <a:lumOff val="25000"/>
                            </a:schemeClr>
                          </a:solidFill>
                        </a:rPr>
                        <a:t>Between 180 &amp; 45 degrees</a:t>
                      </a:r>
                    </a:p>
                  </a:txBody>
                  <a:tcPr anchor="ctr"/>
                </a:tc>
                <a:tc>
                  <a:txBody>
                    <a:bodyPr/>
                    <a:lstStyle/>
                    <a:p>
                      <a:pPr algn="ctr"/>
                      <a:r>
                        <a:rPr lang="en-US" sz="1800">
                          <a:solidFill>
                            <a:schemeClr val="tx1">
                              <a:lumMod val="75000"/>
                              <a:lumOff val="25000"/>
                            </a:schemeClr>
                          </a:solidFill>
                        </a:rPr>
                        <a:t>4</a:t>
                      </a:r>
                    </a:p>
                  </a:txBody>
                  <a:tcPr anchor="ctr"/>
                </a:tc>
                <a:tc>
                  <a:txBody>
                    <a:bodyPr/>
                    <a:lstStyle/>
                    <a:p>
                      <a:pPr algn="ctr"/>
                      <a:r>
                        <a:rPr lang="en-US" sz="1800" dirty="0">
                          <a:solidFill>
                            <a:schemeClr val="tx1">
                              <a:lumMod val="75000"/>
                              <a:lumOff val="25000"/>
                            </a:schemeClr>
                          </a:solidFill>
                        </a:rPr>
                        <a:t>15</a:t>
                      </a:r>
                    </a:p>
                  </a:txBody>
                  <a:tcPr anchor="ctr"/>
                </a:tc>
                <a:extLst>
                  <a:ext uri="{0D108BD9-81ED-4DB2-BD59-A6C34878D82A}">
                    <a16:rowId xmlns:a16="http://schemas.microsoft.com/office/drawing/2014/main" val="3825389622"/>
                  </a:ext>
                </a:extLst>
              </a:tr>
              <a:tr h="457200">
                <a:tc>
                  <a:txBody>
                    <a:bodyPr/>
                    <a:lstStyle/>
                    <a:p>
                      <a:pPr algn="ctr"/>
                      <a:r>
                        <a:rPr lang="en-US" sz="1800">
                          <a:solidFill>
                            <a:schemeClr val="tx1">
                              <a:lumMod val="75000"/>
                              <a:lumOff val="25000"/>
                            </a:schemeClr>
                          </a:solidFill>
                        </a:rPr>
                        <a:t>Elevation</a:t>
                      </a:r>
                    </a:p>
                  </a:txBody>
                  <a:tcPr anchor="ctr"/>
                </a:tc>
                <a:tc>
                  <a:txBody>
                    <a:bodyPr/>
                    <a:lstStyle/>
                    <a:p>
                      <a:pPr algn="ctr"/>
                      <a:r>
                        <a:rPr lang="en-US" sz="1800">
                          <a:solidFill>
                            <a:schemeClr val="tx1">
                              <a:lumMod val="75000"/>
                              <a:lumOff val="25000"/>
                            </a:schemeClr>
                          </a:solidFill>
                        </a:rPr>
                        <a:t>&gt; 2500 ft</a:t>
                      </a:r>
                    </a:p>
                  </a:txBody>
                  <a:tcPr anchor="ctr"/>
                </a:tc>
                <a:tc>
                  <a:txBody>
                    <a:bodyPr/>
                    <a:lstStyle/>
                    <a:p>
                      <a:pPr algn="ctr"/>
                      <a:r>
                        <a:rPr lang="en-US" sz="1800">
                          <a:solidFill>
                            <a:schemeClr val="tx1">
                              <a:lumMod val="75000"/>
                              <a:lumOff val="25000"/>
                            </a:schemeClr>
                          </a:solidFill>
                        </a:rPr>
                        <a:t>5</a:t>
                      </a:r>
                    </a:p>
                  </a:txBody>
                  <a:tcPr anchor="ctr"/>
                </a:tc>
                <a:tc>
                  <a:txBody>
                    <a:bodyPr/>
                    <a:lstStyle/>
                    <a:p>
                      <a:pPr algn="ctr"/>
                      <a:r>
                        <a:rPr lang="en-US" sz="1800">
                          <a:solidFill>
                            <a:schemeClr val="tx1">
                              <a:lumMod val="75000"/>
                              <a:lumOff val="25000"/>
                            </a:schemeClr>
                          </a:solidFill>
                        </a:rPr>
                        <a:t>12</a:t>
                      </a:r>
                    </a:p>
                  </a:txBody>
                  <a:tcPr anchor="ctr"/>
                </a:tc>
                <a:extLst>
                  <a:ext uri="{0D108BD9-81ED-4DB2-BD59-A6C34878D82A}">
                    <a16:rowId xmlns:a16="http://schemas.microsoft.com/office/drawing/2014/main" val="4153277783"/>
                  </a:ext>
                </a:extLst>
              </a:tr>
              <a:tr h="457200">
                <a:tc>
                  <a:txBody>
                    <a:bodyPr/>
                    <a:lstStyle/>
                    <a:p>
                      <a:pPr algn="ctr"/>
                      <a:r>
                        <a:rPr lang="en-US" sz="1800">
                          <a:solidFill>
                            <a:schemeClr val="tx1">
                              <a:lumMod val="75000"/>
                              <a:lumOff val="25000"/>
                            </a:schemeClr>
                          </a:solidFill>
                        </a:rPr>
                        <a:t>Slope</a:t>
                      </a:r>
                    </a:p>
                  </a:txBody>
                  <a:tcPr anchor="ctr"/>
                </a:tc>
                <a:tc>
                  <a:txBody>
                    <a:bodyPr/>
                    <a:lstStyle/>
                    <a:p>
                      <a:pPr algn="ctr"/>
                      <a:r>
                        <a:rPr lang="en-US" sz="1800">
                          <a:solidFill>
                            <a:schemeClr val="tx1">
                              <a:lumMod val="75000"/>
                              <a:lumOff val="25000"/>
                            </a:schemeClr>
                          </a:solidFill>
                        </a:rPr>
                        <a:t>Between 4 and 6 degrees</a:t>
                      </a:r>
                    </a:p>
                  </a:txBody>
                  <a:tcPr anchor="ctr"/>
                </a:tc>
                <a:tc>
                  <a:txBody>
                    <a:bodyPr/>
                    <a:lstStyle/>
                    <a:p>
                      <a:pPr algn="ctr"/>
                      <a:r>
                        <a:rPr lang="en-US" sz="1800">
                          <a:solidFill>
                            <a:schemeClr val="tx1">
                              <a:lumMod val="75000"/>
                              <a:lumOff val="25000"/>
                            </a:schemeClr>
                          </a:solidFill>
                        </a:rPr>
                        <a:t>6</a:t>
                      </a:r>
                    </a:p>
                  </a:txBody>
                  <a:tcPr anchor="ctr"/>
                </a:tc>
                <a:tc>
                  <a:txBody>
                    <a:bodyPr/>
                    <a:lstStyle/>
                    <a:p>
                      <a:pPr algn="ctr"/>
                      <a:r>
                        <a:rPr lang="en-US" sz="1800">
                          <a:solidFill>
                            <a:schemeClr val="tx1">
                              <a:lumMod val="75000"/>
                              <a:lumOff val="25000"/>
                            </a:schemeClr>
                          </a:solidFill>
                        </a:rPr>
                        <a:t>4</a:t>
                      </a:r>
                    </a:p>
                  </a:txBody>
                  <a:tcPr anchor="ctr"/>
                </a:tc>
                <a:extLst>
                  <a:ext uri="{0D108BD9-81ED-4DB2-BD59-A6C34878D82A}">
                    <a16:rowId xmlns:a16="http://schemas.microsoft.com/office/drawing/2014/main" val="497941200"/>
                  </a:ext>
                </a:extLst>
              </a:tr>
              <a:tr h="457200">
                <a:tc>
                  <a:txBody>
                    <a:bodyPr/>
                    <a:lstStyle/>
                    <a:p>
                      <a:pPr algn="ctr"/>
                      <a:r>
                        <a:rPr lang="en-US" sz="1800">
                          <a:solidFill>
                            <a:schemeClr val="tx1">
                              <a:lumMod val="75000"/>
                              <a:lumOff val="25000"/>
                            </a:schemeClr>
                          </a:solidFill>
                        </a:rPr>
                        <a:t>Urban </a:t>
                      </a:r>
                    </a:p>
                  </a:txBody>
                  <a:tcPr anchor="ctr"/>
                </a:tc>
                <a:tc>
                  <a:txBody>
                    <a:bodyPr/>
                    <a:lstStyle/>
                    <a:p>
                      <a:pPr algn="ctr"/>
                      <a:r>
                        <a:rPr lang="en-US" sz="1800">
                          <a:solidFill>
                            <a:schemeClr val="tx1">
                              <a:lumMod val="75000"/>
                              <a:lumOff val="25000"/>
                            </a:schemeClr>
                          </a:solidFill>
                        </a:rPr>
                        <a:t>&gt; 500 ft away</a:t>
                      </a:r>
                    </a:p>
                  </a:txBody>
                  <a:tcPr anchor="ctr"/>
                </a:tc>
                <a:tc>
                  <a:txBody>
                    <a:bodyPr/>
                    <a:lstStyle/>
                    <a:p>
                      <a:pPr algn="ctr"/>
                      <a:r>
                        <a:rPr lang="en-US" sz="1800" dirty="0">
                          <a:solidFill>
                            <a:schemeClr val="tx1">
                              <a:lumMod val="75000"/>
                              <a:lumOff val="25000"/>
                            </a:schemeClr>
                          </a:solidFill>
                        </a:rPr>
                        <a:t>7</a:t>
                      </a:r>
                    </a:p>
                  </a:txBody>
                  <a:tcPr anchor="ctr"/>
                </a:tc>
                <a:tc>
                  <a:txBody>
                    <a:bodyPr/>
                    <a:lstStyle/>
                    <a:p>
                      <a:pPr algn="ctr"/>
                      <a:r>
                        <a:rPr lang="en-US" sz="1800">
                          <a:solidFill>
                            <a:schemeClr val="tx1">
                              <a:lumMod val="75000"/>
                              <a:lumOff val="25000"/>
                            </a:schemeClr>
                          </a:solidFill>
                        </a:rPr>
                        <a:t>3</a:t>
                      </a:r>
                    </a:p>
                  </a:txBody>
                  <a:tcPr anchor="ctr"/>
                </a:tc>
                <a:extLst>
                  <a:ext uri="{0D108BD9-81ED-4DB2-BD59-A6C34878D82A}">
                    <a16:rowId xmlns:a16="http://schemas.microsoft.com/office/drawing/2014/main" val="3460758464"/>
                  </a:ext>
                </a:extLst>
              </a:tr>
              <a:tr h="457200">
                <a:tc>
                  <a:txBody>
                    <a:bodyPr/>
                    <a:lstStyle/>
                    <a:p>
                      <a:pPr algn="ctr"/>
                      <a:r>
                        <a:rPr lang="en-US" sz="1800">
                          <a:solidFill>
                            <a:schemeClr val="tx1">
                              <a:lumMod val="75000"/>
                              <a:lumOff val="25000"/>
                            </a:schemeClr>
                          </a:solidFill>
                        </a:rPr>
                        <a:t>Road </a:t>
                      </a:r>
                    </a:p>
                  </a:txBody>
                  <a:tcPr anchor="ctr"/>
                </a:tc>
                <a:tc>
                  <a:txBody>
                    <a:bodyPr/>
                    <a:lstStyle/>
                    <a:p>
                      <a:pPr algn="ctr"/>
                      <a:r>
                        <a:rPr lang="en-US" sz="1800">
                          <a:solidFill>
                            <a:schemeClr val="tx1">
                              <a:lumMod val="75000"/>
                              <a:lumOff val="25000"/>
                            </a:schemeClr>
                          </a:solidFill>
                        </a:rPr>
                        <a:t>&gt; 1000 ft away</a:t>
                      </a:r>
                    </a:p>
                  </a:txBody>
                  <a:tcPr anchor="ctr"/>
                </a:tc>
                <a:tc>
                  <a:txBody>
                    <a:bodyPr/>
                    <a:lstStyle/>
                    <a:p>
                      <a:pPr algn="ctr"/>
                      <a:r>
                        <a:rPr lang="en-US" sz="1800">
                          <a:solidFill>
                            <a:schemeClr val="tx1">
                              <a:lumMod val="75000"/>
                              <a:lumOff val="25000"/>
                            </a:schemeClr>
                          </a:solidFill>
                        </a:rPr>
                        <a:t>8</a:t>
                      </a:r>
                    </a:p>
                  </a:txBody>
                  <a:tcPr anchor="ctr"/>
                </a:tc>
                <a:tc>
                  <a:txBody>
                    <a:bodyPr/>
                    <a:lstStyle/>
                    <a:p>
                      <a:pPr algn="ctr"/>
                      <a:r>
                        <a:rPr lang="en-US" sz="1800">
                          <a:solidFill>
                            <a:schemeClr val="tx1">
                              <a:lumMod val="75000"/>
                              <a:lumOff val="25000"/>
                            </a:schemeClr>
                          </a:solidFill>
                        </a:rPr>
                        <a:t>2</a:t>
                      </a:r>
                    </a:p>
                  </a:txBody>
                  <a:tcPr anchor="ctr"/>
                </a:tc>
                <a:extLst>
                  <a:ext uri="{0D108BD9-81ED-4DB2-BD59-A6C34878D82A}">
                    <a16:rowId xmlns:a16="http://schemas.microsoft.com/office/drawing/2014/main" val="4269338699"/>
                  </a:ext>
                </a:extLst>
              </a:tr>
              <a:tr h="457200">
                <a:tc>
                  <a:txBody>
                    <a:bodyPr/>
                    <a:lstStyle/>
                    <a:p>
                      <a:pPr algn="ctr"/>
                      <a:r>
                        <a:rPr lang="en-US" sz="1800">
                          <a:solidFill>
                            <a:schemeClr val="tx1">
                              <a:lumMod val="75000"/>
                              <a:lumOff val="25000"/>
                            </a:schemeClr>
                          </a:solidFill>
                        </a:rPr>
                        <a:t>NDVI summer</a:t>
                      </a:r>
                    </a:p>
                  </a:txBody>
                  <a:tcPr anchor="ctr"/>
                </a:tc>
                <a:tc>
                  <a:txBody>
                    <a:bodyPr/>
                    <a:lstStyle/>
                    <a:p>
                      <a:pPr algn="ctr"/>
                      <a:r>
                        <a:rPr lang="en-US" sz="1800">
                          <a:solidFill>
                            <a:schemeClr val="tx1">
                              <a:lumMod val="75000"/>
                              <a:lumOff val="25000"/>
                            </a:schemeClr>
                          </a:solidFill>
                        </a:rPr>
                        <a:t>Value between .4 &amp; .7</a:t>
                      </a:r>
                    </a:p>
                  </a:txBody>
                  <a:tcPr anchor="ctr"/>
                </a:tc>
                <a:tc>
                  <a:txBody>
                    <a:bodyPr/>
                    <a:lstStyle/>
                    <a:p>
                      <a:pPr algn="ctr"/>
                      <a:r>
                        <a:rPr lang="en-US" sz="1800">
                          <a:solidFill>
                            <a:schemeClr val="tx1">
                              <a:lumMod val="75000"/>
                              <a:lumOff val="25000"/>
                            </a:schemeClr>
                          </a:solidFill>
                        </a:rPr>
                        <a:t>9</a:t>
                      </a:r>
                    </a:p>
                  </a:txBody>
                  <a:tcPr anchor="ctr"/>
                </a:tc>
                <a:tc>
                  <a:txBody>
                    <a:bodyPr/>
                    <a:lstStyle/>
                    <a:p>
                      <a:pPr algn="ctr"/>
                      <a:r>
                        <a:rPr lang="en-US" sz="1800" dirty="0">
                          <a:solidFill>
                            <a:schemeClr val="tx1">
                              <a:lumMod val="75000"/>
                              <a:lumOff val="25000"/>
                            </a:schemeClr>
                          </a:solidFill>
                        </a:rPr>
                        <a:t>1</a:t>
                      </a:r>
                    </a:p>
                  </a:txBody>
                  <a:tcPr anchor="ctr"/>
                </a:tc>
                <a:extLst>
                  <a:ext uri="{0D108BD9-81ED-4DB2-BD59-A6C34878D82A}">
                    <a16:rowId xmlns:a16="http://schemas.microsoft.com/office/drawing/2014/main" val="1906282199"/>
                  </a:ext>
                </a:extLst>
              </a:tr>
            </a:tbl>
          </a:graphicData>
        </a:graphic>
      </p:graphicFrame>
    </p:spTree>
    <p:extLst>
      <p:ext uri="{BB962C8B-B14F-4D97-AF65-F5344CB8AC3E}">
        <p14:creationId xmlns:p14="http://schemas.microsoft.com/office/powerpoint/2010/main" val="41942202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B90566-C030-4C14-8E07-D72BF2244248}"/>
              </a:ext>
            </a:extLst>
          </p:cNvPr>
          <p:cNvSpPr txBox="1"/>
          <p:nvPr/>
        </p:nvSpPr>
        <p:spPr>
          <a:xfrm>
            <a:off x="324420" y="174159"/>
            <a:ext cx="10447128" cy="1200329"/>
          </a:xfrm>
          <a:prstGeom prst="rect">
            <a:avLst/>
          </a:prstGeom>
          <a:noFill/>
        </p:spPr>
        <p:txBody>
          <a:bodyPr wrap="square" rtlCol="0" anchor="t">
            <a:spAutoFit/>
          </a:bodyPr>
          <a:lstStyle/>
          <a:p>
            <a:r>
              <a:rPr lang="en-US" sz="3600" b="1">
                <a:solidFill>
                  <a:srgbClr val="24B1B5"/>
                </a:solidFill>
                <a:ea typeface="+mn-lt"/>
                <a:cs typeface="+mn-lt"/>
              </a:rPr>
              <a:t>Example Rank &amp; Weight of Suitability Criteria  </a:t>
            </a:r>
            <a:endParaRPr lang="en-US" sz="3600">
              <a:ea typeface="+mn-lt"/>
              <a:cs typeface="+mn-lt"/>
            </a:endParaRPr>
          </a:p>
          <a:p>
            <a:endParaRPr lang="en-US" sz="3600" b="1">
              <a:solidFill>
                <a:srgbClr val="24B1B5"/>
              </a:solidFill>
            </a:endParaRPr>
          </a:p>
        </p:txBody>
      </p:sp>
      <p:graphicFrame>
        <p:nvGraphicFramePr>
          <p:cNvPr id="2" name="Table 9">
            <a:extLst>
              <a:ext uri="{FF2B5EF4-FFF2-40B4-BE49-F238E27FC236}">
                <a16:creationId xmlns:a16="http://schemas.microsoft.com/office/drawing/2014/main" id="{10F8516F-8992-435D-B5DF-EBD3FF880987}"/>
              </a:ext>
            </a:extLst>
          </p:cNvPr>
          <p:cNvGraphicFramePr>
            <a:graphicFrameLocks noGrp="1"/>
          </p:cNvGraphicFramePr>
          <p:nvPr>
            <p:extLst>
              <p:ext uri="{D42A27DB-BD31-4B8C-83A1-F6EECF244321}">
                <p14:modId xmlns:p14="http://schemas.microsoft.com/office/powerpoint/2010/main" val="1589666970"/>
              </p:ext>
            </p:extLst>
          </p:nvPr>
        </p:nvGraphicFramePr>
        <p:xfrm>
          <a:off x="573695" y="1700357"/>
          <a:ext cx="11159828" cy="4949228"/>
        </p:xfrm>
        <a:graphic>
          <a:graphicData uri="http://schemas.openxmlformats.org/drawingml/2006/table">
            <a:tbl>
              <a:tblPr firstRow="1" bandRow="1">
                <a:tableStyleId>{5C22544A-7EE6-4342-B048-85BDC9FD1C3A}</a:tableStyleId>
              </a:tblPr>
              <a:tblGrid>
                <a:gridCol w="1795950">
                  <a:extLst>
                    <a:ext uri="{9D8B030D-6E8A-4147-A177-3AD203B41FA5}">
                      <a16:colId xmlns:a16="http://schemas.microsoft.com/office/drawing/2014/main" val="871178456"/>
                    </a:ext>
                  </a:extLst>
                </a:gridCol>
                <a:gridCol w="1759773">
                  <a:extLst>
                    <a:ext uri="{9D8B030D-6E8A-4147-A177-3AD203B41FA5}">
                      <a16:colId xmlns:a16="http://schemas.microsoft.com/office/drawing/2014/main" val="1886410629"/>
                    </a:ext>
                  </a:extLst>
                </a:gridCol>
                <a:gridCol w="2068690">
                  <a:extLst>
                    <a:ext uri="{9D8B030D-6E8A-4147-A177-3AD203B41FA5}">
                      <a16:colId xmlns:a16="http://schemas.microsoft.com/office/drawing/2014/main" val="2373169098"/>
                    </a:ext>
                  </a:extLst>
                </a:gridCol>
                <a:gridCol w="2068690">
                  <a:extLst>
                    <a:ext uri="{9D8B030D-6E8A-4147-A177-3AD203B41FA5}">
                      <a16:colId xmlns:a16="http://schemas.microsoft.com/office/drawing/2014/main" val="3956687913"/>
                    </a:ext>
                  </a:extLst>
                </a:gridCol>
                <a:gridCol w="1096674">
                  <a:extLst>
                    <a:ext uri="{9D8B030D-6E8A-4147-A177-3AD203B41FA5}">
                      <a16:colId xmlns:a16="http://schemas.microsoft.com/office/drawing/2014/main" val="15716016"/>
                    </a:ext>
                  </a:extLst>
                </a:gridCol>
                <a:gridCol w="1004454">
                  <a:extLst>
                    <a:ext uri="{9D8B030D-6E8A-4147-A177-3AD203B41FA5}">
                      <a16:colId xmlns:a16="http://schemas.microsoft.com/office/drawing/2014/main" val="852814347"/>
                    </a:ext>
                  </a:extLst>
                </a:gridCol>
                <a:gridCol w="1365597">
                  <a:extLst>
                    <a:ext uri="{9D8B030D-6E8A-4147-A177-3AD203B41FA5}">
                      <a16:colId xmlns:a16="http://schemas.microsoft.com/office/drawing/2014/main" val="1896378201"/>
                    </a:ext>
                  </a:extLst>
                </a:gridCol>
              </a:tblGrid>
              <a:tr h="377228">
                <a:tc gridSpan="6">
                  <a:txBody>
                    <a:bodyPr/>
                    <a:lstStyle/>
                    <a:p>
                      <a:pPr algn="ctr"/>
                      <a:r>
                        <a:rPr lang="en-US" sz="1800" b="1" dirty="0"/>
                        <a:t>Weighted Suitability Multi Category Raster</a:t>
                      </a:r>
                    </a:p>
                  </a:txBody>
                  <a:tcPr>
                    <a:solidFill>
                      <a:srgbClr val="24B1B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lvl="0" algn="ctr">
                        <a:buNone/>
                      </a:pPr>
                      <a:r>
                        <a:rPr lang="en-US" sz="1600" dirty="0"/>
                        <a:t>Remapping</a:t>
                      </a:r>
                    </a:p>
                  </a:txBody>
                  <a:tcPr>
                    <a:solidFill>
                      <a:srgbClr val="24B1B5"/>
                    </a:solidFill>
                  </a:tcPr>
                </a:tc>
                <a:extLst>
                  <a:ext uri="{0D108BD9-81ED-4DB2-BD59-A6C34878D82A}">
                    <a16:rowId xmlns:a16="http://schemas.microsoft.com/office/drawing/2014/main" val="1822337143"/>
                  </a:ext>
                </a:extLst>
              </a:tr>
              <a:tr h="457200">
                <a:tc>
                  <a:txBody>
                    <a:bodyPr/>
                    <a:lstStyle/>
                    <a:p>
                      <a:pPr algn="ctr"/>
                      <a:r>
                        <a:rPr lang="en-US" sz="1600" b="1">
                          <a:solidFill>
                            <a:schemeClr val="tx1">
                              <a:lumMod val="75000"/>
                              <a:lumOff val="25000"/>
                            </a:schemeClr>
                          </a:solidFill>
                        </a:rPr>
                        <a:t>Data</a:t>
                      </a:r>
                    </a:p>
                  </a:txBody>
                  <a:tcPr anchor="ctr"/>
                </a:tc>
                <a:tc>
                  <a:txBody>
                    <a:bodyPr/>
                    <a:lstStyle/>
                    <a:p>
                      <a:pPr lvl="0" algn="ctr">
                        <a:buNone/>
                      </a:pPr>
                      <a:r>
                        <a:rPr lang="en-US" sz="1600" b="1">
                          <a:solidFill>
                            <a:schemeClr val="tx1">
                              <a:lumMod val="75000"/>
                              <a:lumOff val="25000"/>
                            </a:schemeClr>
                          </a:solidFill>
                        </a:rPr>
                        <a:t>3 = High</a:t>
                      </a:r>
                    </a:p>
                  </a:txBody>
                  <a:tcPr anchor="ctr"/>
                </a:tc>
                <a:tc>
                  <a:txBody>
                    <a:bodyPr/>
                    <a:lstStyle/>
                    <a:p>
                      <a:pPr lvl="0" algn="ctr">
                        <a:buNone/>
                      </a:pPr>
                      <a:r>
                        <a:rPr lang="en-US" sz="1600" b="1">
                          <a:solidFill>
                            <a:schemeClr val="tx1">
                              <a:lumMod val="75000"/>
                              <a:lumOff val="25000"/>
                            </a:schemeClr>
                          </a:solidFill>
                        </a:rPr>
                        <a:t>2 = Mod</a:t>
                      </a:r>
                    </a:p>
                  </a:txBody>
                  <a:tcPr anchor="ctr"/>
                </a:tc>
                <a:tc>
                  <a:txBody>
                    <a:bodyPr/>
                    <a:lstStyle/>
                    <a:p>
                      <a:pPr lvl="0" algn="ctr">
                        <a:buNone/>
                      </a:pPr>
                      <a:r>
                        <a:rPr lang="en-US" sz="1600" b="1">
                          <a:solidFill>
                            <a:schemeClr val="tx1">
                              <a:lumMod val="75000"/>
                              <a:lumOff val="25000"/>
                            </a:schemeClr>
                          </a:solidFill>
                        </a:rPr>
                        <a:t>1 = low</a:t>
                      </a:r>
                    </a:p>
                  </a:txBody>
                  <a:tcPr anchor="ctr"/>
                </a:tc>
                <a:tc>
                  <a:txBody>
                    <a:bodyPr/>
                    <a:lstStyle/>
                    <a:p>
                      <a:pPr algn="ctr"/>
                      <a:r>
                        <a:rPr lang="en-US" sz="1600" b="1">
                          <a:solidFill>
                            <a:schemeClr val="tx1">
                              <a:lumMod val="75000"/>
                              <a:lumOff val="25000"/>
                            </a:schemeClr>
                          </a:solidFill>
                        </a:rPr>
                        <a:t>Rank</a:t>
                      </a:r>
                    </a:p>
                  </a:txBody>
                  <a:tcPr anchor="ctr"/>
                </a:tc>
                <a:tc>
                  <a:txBody>
                    <a:bodyPr/>
                    <a:lstStyle/>
                    <a:p>
                      <a:pPr algn="ctr"/>
                      <a:r>
                        <a:rPr lang="en-US" sz="1600" b="1">
                          <a:solidFill>
                            <a:schemeClr val="tx1">
                              <a:lumMod val="75000"/>
                              <a:lumOff val="25000"/>
                            </a:schemeClr>
                          </a:solidFill>
                        </a:rPr>
                        <a:t>Weight</a:t>
                      </a:r>
                    </a:p>
                  </a:txBody>
                  <a:tcPr anchor="ctr"/>
                </a:tc>
                <a:tc>
                  <a:txBody>
                    <a:bodyPr/>
                    <a:lstStyle/>
                    <a:p>
                      <a:pPr lvl="0" algn="ctr">
                        <a:buNone/>
                      </a:pPr>
                      <a:r>
                        <a:rPr lang="en-US" sz="1600" b="1">
                          <a:solidFill>
                            <a:schemeClr val="tx1">
                              <a:lumMod val="75000"/>
                              <a:lumOff val="25000"/>
                            </a:schemeClr>
                          </a:solidFill>
                        </a:rPr>
                        <a:t>Values</a:t>
                      </a:r>
                    </a:p>
                  </a:txBody>
                  <a:tcPr anchor="ctr"/>
                </a:tc>
                <a:extLst>
                  <a:ext uri="{0D108BD9-81ED-4DB2-BD59-A6C34878D82A}">
                    <a16:rowId xmlns:a16="http://schemas.microsoft.com/office/drawing/2014/main" val="498768503"/>
                  </a:ext>
                </a:extLst>
              </a:tr>
              <a:tr h="457200">
                <a:tc>
                  <a:txBody>
                    <a:bodyPr/>
                    <a:lstStyle/>
                    <a:p>
                      <a:pPr algn="ctr"/>
                      <a:r>
                        <a:rPr lang="en-US" sz="1600">
                          <a:solidFill>
                            <a:schemeClr val="tx1">
                              <a:lumMod val="75000"/>
                              <a:lumOff val="25000"/>
                            </a:schemeClr>
                          </a:solidFill>
                        </a:rPr>
                        <a:t>Stream</a:t>
                      </a:r>
                    </a:p>
                  </a:txBody>
                  <a:tcPr anchor="ctr"/>
                </a:tc>
                <a:tc>
                  <a:txBody>
                    <a:bodyPr/>
                    <a:lstStyle/>
                    <a:p>
                      <a:pPr lvl="0" algn="ctr">
                        <a:buNone/>
                      </a:pPr>
                      <a:r>
                        <a:rPr lang="en-US" sz="1600">
                          <a:solidFill>
                            <a:schemeClr val="tx1">
                              <a:lumMod val="75000"/>
                              <a:lumOff val="25000"/>
                            </a:schemeClr>
                          </a:solidFill>
                        </a:rPr>
                        <a:t>&lt; 1000ft</a:t>
                      </a:r>
                    </a:p>
                  </a:txBody>
                  <a:tcPr anchor="ctr"/>
                </a:tc>
                <a:tc>
                  <a:txBody>
                    <a:bodyPr/>
                    <a:lstStyle/>
                    <a:p>
                      <a:pPr lvl="0" algn="ctr">
                        <a:buNone/>
                      </a:pPr>
                      <a:r>
                        <a:rPr lang="en-US" sz="1600">
                          <a:solidFill>
                            <a:schemeClr val="tx1">
                              <a:lumMod val="75000"/>
                              <a:lumOff val="25000"/>
                            </a:schemeClr>
                          </a:solidFill>
                        </a:rPr>
                        <a:t>1000 to 3000</a:t>
                      </a:r>
                    </a:p>
                  </a:txBody>
                  <a:tcPr anchor="ctr"/>
                </a:tc>
                <a:tc>
                  <a:txBody>
                    <a:bodyPr/>
                    <a:lstStyle/>
                    <a:p>
                      <a:pPr lvl="0" algn="ctr">
                        <a:buNone/>
                      </a:pPr>
                      <a:r>
                        <a:rPr lang="en-US" sz="1600">
                          <a:solidFill>
                            <a:schemeClr val="tx1">
                              <a:lumMod val="75000"/>
                              <a:lumOff val="25000"/>
                            </a:schemeClr>
                          </a:solidFill>
                        </a:rPr>
                        <a:t>&gt; 3000</a:t>
                      </a:r>
                    </a:p>
                  </a:txBody>
                  <a:tcPr anchor="ctr"/>
                </a:tc>
                <a:tc>
                  <a:txBody>
                    <a:bodyPr/>
                    <a:lstStyle/>
                    <a:p>
                      <a:pPr algn="ctr"/>
                      <a:r>
                        <a:rPr lang="en-US" sz="1600">
                          <a:solidFill>
                            <a:schemeClr val="tx1">
                              <a:lumMod val="75000"/>
                              <a:lumOff val="25000"/>
                            </a:schemeClr>
                          </a:solidFill>
                        </a:rPr>
                        <a:t>1</a:t>
                      </a:r>
                    </a:p>
                  </a:txBody>
                  <a:tcPr anchor="ctr"/>
                </a:tc>
                <a:tc>
                  <a:txBody>
                    <a:bodyPr/>
                    <a:lstStyle/>
                    <a:p>
                      <a:pPr algn="ctr"/>
                      <a:r>
                        <a:rPr lang="en-US" sz="1600">
                          <a:solidFill>
                            <a:schemeClr val="tx1">
                              <a:lumMod val="75000"/>
                              <a:lumOff val="25000"/>
                            </a:schemeClr>
                          </a:solidFill>
                        </a:rPr>
                        <a:t>25</a:t>
                      </a:r>
                    </a:p>
                  </a:txBody>
                  <a:tcPr anchor="ctr"/>
                </a:tc>
                <a:tc>
                  <a:txBody>
                    <a:bodyPr/>
                    <a:lstStyle/>
                    <a:p>
                      <a:pPr lvl="0" algn="ctr">
                        <a:buNone/>
                      </a:pPr>
                      <a:r>
                        <a:rPr lang="en-US" sz="1600">
                          <a:solidFill>
                            <a:schemeClr val="tx1">
                              <a:lumMod val="75000"/>
                              <a:lumOff val="25000"/>
                            </a:schemeClr>
                          </a:solidFill>
                        </a:rPr>
                        <a:t>3,2,1</a:t>
                      </a:r>
                    </a:p>
                  </a:txBody>
                  <a:tcPr anchor="ctr"/>
                </a:tc>
                <a:extLst>
                  <a:ext uri="{0D108BD9-81ED-4DB2-BD59-A6C34878D82A}">
                    <a16:rowId xmlns:a16="http://schemas.microsoft.com/office/drawing/2014/main" val="216511395"/>
                  </a:ext>
                </a:extLst>
              </a:tr>
              <a:tr h="457200">
                <a:tc>
                  <a:txBody>
                    <a:bodyPr/>
                    <a:lstStyle/>
                    <a:p>
                      <a:pPr algn="ctr"/>
                      <a:r>
                        <a:rPr lang="en-US" sz="1600">
                          <a:solidFill>
                            <a:schemeClr val="tx1">
                              <a:lumMod val="75000"/>
                              <a:lumOff val="25000"/>
                            </a:schemeClr>
                          </a:solidFill>
                        </a:rPr>
                        <a:t>NDVI Winter</a:t>
                      </a:r>
                    </a:p>
                  </a:txBody>
                  <a:tcPr anchor="ctr"/>
                </a:tc>
                <a:tc>
                  <a:txBody>
                    <a:bodyPr/>
                    <a:lstStyle/>
                    <a:p>
                      <a:pPr lvl="0" algn="ctr">
                        <a:buNone/>
                      </a:pPr>
                      <a:r>
                        <a:rPr lang="en-US" sz="1600">
                          <a:solidFill>
                            <a:schemeClr val="tx1">
                              <a:lumMod val="75000"/>
                              <a:lumOff val="25000"/>
                            </a:schemeClr>
                          </a:solidFill>
                        </a:rPr>
                        <a:t>.1 to .3</a:t>
                      </a:r>
                    </a:p>
                  </a:txBody>
                  <a:tcPr anchor="ctr"/>
                </a:tc>
                <a:tc>
                  <a:txBody>
                    <a:bodyPr/>
                    <a:lstStyle/>
                    <a:p>
                      <a:pPr lvl="0" algn="ctr">
                        <a:buNone/>
                      </a:pPr>
                      <a:r>
                        <a:rPr lang="en-US" sz="1600">
                          <a:solidFill>
                            <a:schemeClr val="tx1">
                              <a:lumMod val="75000"/>
                              <a:lumOff val="25000"/>
                            </a:schemeClr>
                          </a:solidFill>
                        </a:rPr>
                        <a:t>&gt; .3</a:t>
                      </a:r>
                    </a:p>
                  </a:txBody>
                  <a:tcPr anchor="ctr"/>
                </a:tc>
                <a:tc>
                  <a:txBody>
                    <a:bodyPr/>
                    <a:lstStyle/>
                    <a:p>
                      <a:pPr lvl="0" algn="ctr">
                        <a:buNone/>
                      </a:pPr>
                      <a:r>
                        <a:rPr lang="en-US" sz="1600">
                          <a:solidFill>
                            <a:schemeClr val="tx1">
                              <a:lumMod val="75000"/>
                              <a:lumOff val="25000"/>
                            </a:schemeClr>
                          </a:solidFill>
                        </a:rPr>
                        <a:t>&lt; .1</a:t>
                      </a:r>
                    </a:p>
                  </a:txBody>
                  <a:tcPr anchor="ctr"/>
                </a:tc>
                <a:tc>
                  <a:txBody>
                    <a:bodyPr/>
                    <a:lstStyle/>
                    <a:p>
                      <a:pPr algn="ctr"/>
                      <a:r>
                        <a:rPr lang="en-US" sz="1600">
                          <a:solidFill>
                            <a:schemeClr val="tx1">
                              <a:lumMod val="75000"/>
                              <a:lumOff val="25000"/>
                            </a:schemeClr>
                          </a:solidFill>
                        </a:rPr>
                        <a:t>2</a:t>
                      </a:r>
                    </a:p>
                  </a:txBody>
                  <a:tcPr anchor="ctr"/>
                </a:tc>
                <a:tc>
                  <a:txBody>
                    <a:bodyPr/>
                    <a:lstStyle/>
                    <a:p>
                      <a:pPr algn="ctr"/>
                      <a:r>
                        <a:rPr lang="en-US" sz="1600">
                          <a:solidFill>
                            <a:schemeClr val="tx1">
                              <a:lumMod val="75000"/>
                              <a:lumOff val="25000"/>
                            </a:schemeClr>
                          </a:solidFill>
                        </a:rPr>
                        <a:t>20</a:t>
                      </a:r>
                    </a:p>
                  </a:txBody>
                  <a:tcPr anchor="ctr"/>
                </a:tc>
                <a:tc>
                  <a:txBody>
                    <a:bodyPr/>
                    <a:lstStyle/>
                    <a:p>
                      <a:pPr lvl="0" algn="ctr">
                        <a:buNone/>
                      </a:pPr>
                      <a:r>
                        <a:rPr lang="en-US" sz="1600">
                          <a:solidFill>
                            <a:schemeClr val="tx1">
                              <a:lumMod val="75000"/>
                              <a:lumOff val="25000"/>
                            </a:schemeClr>
                          </a:solidFill>
                        </a:rPr>
                        <a:t>1,3,2</a:t>
                      </a:r>
                    </a:p>
                  </a:txBody>
                  <a:tcPr anchor="ctr"/>
                </a:tc>
                <a:extLst>
                  <a:ext uri="{0D108BD9-81ED-4DB2-BD59-A6C34878D82A}">
                    <a16:rowId xmlns:a16="http://schemas.microsoft.com/office/drawing/2014/main" val="4090970679"/>
                  </a:ext>
                </a:extLst>
              </a:tr>
              <a:tr h="457200">
                <a:tc>
                  <a:txBody>
                    <a:bodyPr/>
                    <a:lstStyle/>
                    <a:p>
                      <a:pPr algn="ctr"/>
                      <a:r>
                        <a:rPr lang="en-US" sz="1600">
                          <a:solidFill>
                            <a:schemeClr val="tx1">
                              <a:lumMod val="75000"/>
                              <a:lumOff val="25000"/>
                            </a:schemeClr>
                          </a:solidFill>
                        </a:rPr>
                        <a:t>Forest cover</a:t>
                      </a:r>
                    </a:p>
                  </a:txBody>
                  <a:tcPr anchor="ctr"/>
                </a:tc>
                <a:tc>
                  <a:txBody>
                    <a:bodyPr/>
                    <a:lstStyle/>
                    <a:p>
                      <a:pPr lvl="0" algn="ctr">
                        <a:buNone/>
                      </a:pPr>
                      <a:r>
                        <a:rPr lang="en-US" sz="1600">
                          <a:solidFill>
                            <a:schemeClr val="tx1">
                              <a:lumMod val="75000"/>
                              <a:lumOff val="25000"/>
                            </a:schemeClr>
                          </a:solidFill>
                        </a:rPr>
                        <a:t>evergreen</a:t>
                      </a:r>
                    </a:p>
                  </a:txBody>
                  <a:tcPr anchor="ctr"/>
                </a:tc>
                <a:tc>
                  <a:txBody>
                    <a:bodyPr/>
                    <a:lstStyle/>
                    <a:p>
                      <a:pPr lvl="0" algn="ctr">
                        <a:buNone/>
                      </a:pPr>
                      <a:r>
                        <a:rPr lang="en-US" sz="1600">
                          <a:solidFill>
                            <a:schemeClr val="tx1">
                              <a:lumMod val="75000"/>
                              <a:lumOff val="25000"/>
                            </a:schemeClr>
                          </a:solidFill>
                        </a:rPr>
                        <a:t>Mixed forest</a:t>
                      </a:r>
                    </a:p>
                  </a:txBody>
                  <a:tcPr anchor="ctr"/>
                </a:tc>
                <a:tc>
                  <a:txBody>
                    <a:bodyPr/>
                    <a:lstStyle/>
                    <a:p>
                      <a:pPr lvl="0" algn="ctr">
                        <a:buNone/>
                      </a:pPr>
                      <a:r>
                        <a:rPr lang="en-US" sz="1600">
                          <a:solidFill>
                            <a:schemeClr val="tx1">
                              <a:lumMod val="75000"/>
                              <a:lumOff val="25000"/>
                            </a:schemeClr>
                          </a:solidFill>
                        </a:rPr>
                        <a:t>deciduous</a:t>
                      </a:r>
                    </a:p>
                  </a:txBody>
                  <a:tcPr anchor="ctr"/>
                </a:tc>
                <a:tc>
                  <a:txBody>
                    <a:bodyPr/>
                    <a:lstStyle/>
                    <a:p>
                      <a:pPr algn="ctr"/>
                      <a:r>
                        <a:rPr lang="en-US" sz="1600">
                          <a:solidFill>
                            <a:schemeClr val="tx1">
                              <a:lumMod val="75000"/>
                              <a:lumOff val="25000"/>
                            </a:schemeClr>
                          </a:solidFill>
                        </a:rPr>
                        <a:t>3</a:t>
                      </a:r>
                    </a:p>
                  </a:txBody>
                  <a:tcPr anchor="ctr"/>
                </a:tc>
                <a:tc>
                  <a:txBody>
                    <a:bodyPr/>
                    <a:lstStyle/>
                    <a:p>
                      <a:pPr algn="ctr"/>
                      <a:r>
                        <a:rPr lang="en-US" sz="1600">
                          <a:solidFill>
                            <a:schemeClr val="tx1">
                              <a:lumMod val="75000"/>
                              <a:lumOff val="25000"/>
                            </a:schemeClr>
                          </a:solidFill>
                        </a:rPr>
                        <a:t>18</a:t>
                      </a:r>
                    </a:p>
                  </a:txBody>
                  <a:tcPr anchor="ctr"/>
                </a:tc>
                <a:tc>
                  <a:txBody>
                    <a:bodyPr/>
                    <a:lstStyle/>
                    <a:p>
                      <a:pPr lvl="0" algn="ctr">
                        <a:buNone/>
                      </a:pPr>
                      <a:r>
                        <a:rPr lang="en-US" sz="1600">
                          <a:solidFill>
                            <a:schemeClr val="tx1">
                              <a:lumMod val="75000"/>
                              <a:lumOff val="25000"/>
                            </a:schemeClr>
                          </a:solidFill>
                        </a:rPr>
                        <a:t>1,3,2</a:t>
                      </a:r>
                    </a:p>
                  </a:txBody>
                  <a:tcPr anchor="ctr"/>
                </a:tc>
                <a:extLst>
                  <a:ext uri="{0D108BD9-81ED-4DB2-BD59-A6C34878D82A}">
                    <a16:rowId xmlns:a16="http://schemas.microsoft.com/office/drawing/2014/main" val="624353604"/>
                  </a:ext>
                </a:extLst>
              </a:tr>
              <a:tr h="457200">
                <a:tc>
                  <a:txBody>
                    <a:bodyPr/>
                    <a:lstStyle/>
                    <a:p>
                      <a:pPr algn="ctr"/>
                      <a:r>
                        <a:rPr lang="en-US" sz="1600">
                          <a:solidFill>
                            <a:schemeClr val="tx1">
                              <a:lumMod val="75000"/>
                              <a:lumOff val="25000"/>
                            </a:schemeClr>
                          </a:solidFill>
                        </a:rPr>
                        <a:t>Aspect</a:t>
                      </a:r>
                    </a:p>
                  </a:txBody>
                  <a:tcPr anchor="ctr"/>
                </a:tc>
                <a:tc>
                  <a:txBody>
                    <a:bodyPr/>
                    <a:lstStyle/>
                    <a:p>
                      <a:pPr lvl="0" algn="ctr">
                        <a:buNone/>
                      </a:pPr>
                      <a:r>
                        <a:rPr lang="en-US" sz="1600">
                          <a:solidFill>
                            <a:schemeClr val="tx1">
                              <a:lumMod val="75000"/>
                              <a:lumOff val="25000"/>
                            </a:schemeClr>
                          </a:solidFill>
                        </a:rPr>
                        <a:t>190 to 360deg</a:t>
                      </a:r>
                    </a:p>
                  </a:txBody>
                  <a:tcPr anchor="ctr"/>
                </a:tc>
                <a:tc>
                  <a:txBody>
                    <a:bodyPr/>
                    <a:lstStyle/>
                    <a:p>
                      <a:pPr lvl="0" algn="ctr">
                        <a:buNone/>
                      </a:pPr>
                      <a:r>
                        <a:rPr lang="en-US" sz="1600">
                          <a:solidFill>
                            <a:schemeClr val="tx1">
                              <a:lumMod val="75000"/>
                              <a:lumOff val="25000"/>
                            </a:schemeClr>
                          </a:solidFill>
                        </a:rPr>
                        <a:t>0 to 90</a:t>
                      </a:r>
                    </a:p>
                  </a:txBody>
                  <a:tcPr anchor="ctr"/>
                </a:tc>
                <a:tc>
                  <a:txBody>
                    <a:bodyPr/>
                    <a:lstStyle/>
                    <a:p>
                      <a:pPr lvl="0" algn="ctr">
                        <a:buNone/>
                      </a:pPr>
                      <a:r>
                        <a:rPr lang="en-US" sz="1600">
                          <a:solidFill>
                            <a:schemeClr val="tx1">
                              <a:lumMod val="75000"/>
                              <a:lumOff val="25000"/>
                            </a:schemeClr>
                          </a:solidFill>
                        </a:rPr>
                        <a:t>90 to 190</a:t>
                      </a:r>
                    </a:p>
                  </a:txBody>
                  <a:tcPr anchor="ctr"/>
                </a:tc>
                <a:tc>
                  <a:txBody>
                    <a:bodyPr/>
                    <a:lstStyle/>
                    <a:p>
                      <a:pPr algn="ctr"/>
                      <a:r>
                        <a:rPr lang="en-US" sz="1600">
                          <a:solidFill>
                            <a:schemeClr val="tx1">
                              <a:lumMod val="75000"/>
                              <a:lumOff val="25000"/>
                            </a:schemeClr>
                          </a:solidFill>
                        </a:rPr>
                        <a:t>4</a:t>
                      </a:r>
                    </a:p>
                  </a:txBody>
                  <a:tcPr anchor="ctr"/>
                </a:tc>
                <a:tc>
                  <a:txBody>
                    <a:bodyPr/>
                    <a:lstStyle/>
                    <a:p>
                      <a:pPr algn="ctr"/>
                      <a:r>
                        <a:rPr lang="en-US" sz="1600">
                          <a:solidFill>
                            <a:schemeClr val="tx1">
                              <a:lumMod val="75000"/>
                              <a:lumOff val="25000"/>
                            </a:schemeClr>
                          </a:solidFill>
                        </a:rPr>
                        <a:t>15</a:t>
                      </a:r>
                    </a:p>
                  </a:txBody>
                  <a:tcPr anchor="ctr"/>
                </a:tc>
                <a:tc>
                  <a:txBody>
                    <a:bodyPr/>
                    <a:lstStyle/>
                    <a:p>
                      <a:pPr lvl="0" algn="ctr">
                        <a:buNone/>
                      </a:pPr>
                      <a:r>
                        <a:rPr lang="en-US" sz="1600">
                          <a:solidFill>
                            <a:schemeClr val="tx1">
                              <a:lumMod val="75000"/>
                              <a:lumOff val="25000"/>
                            </a:schemeClr>
                          </a:solidFill>
                        </a:rPr>
                        <a:t>2,1,3</a:t>
                      </a:r>
                    </a:p>
                  </a:txBody>
                  <a:tcPr anchor="ctr"/>
                </a:tc>
                <a:extLst>
                  <a:ext uri="{0D108BD9-81ED-4DB2-BD59-A6C34878D82A}">
                    <a16:rowId xmlns:a16="http://schemas.microsoft.com/office/drawing/2014/main" val="3825389622"/>
                  </a:ext>
                </a:extLst>
              </a:tr>
              <a:tr h="457200">
                <a:tc>
                  <a:txBody>
                    <a:bodyPr/>
                    <a:lstStyle/>
                    <a:p>
                      <a:pPr algn="ctr"/>
                      <a:r>
                        <a:rPr lang="en-US" sz="1600">
                          <a:solidFill>
                            <a:schemeClr val="tx1">
                              <a:lumMod val="75000"/>
                              <a:lumOff val="25000"/>
                            </a:schemeClr>
                          </a:solidFill>
                        </a:rPr>
                        <a:t>Elevation</a:t>
                      </a:r>
                    </a:p>
                  </a:txBody>
                  <a:tcPr anchor="ctr"/>
                </a:tc>
                <a:tc>
                  <a:txBody>
                    <a:bodyPr/>
                    <a:lstStyle/>
                    <a:p>
                      <a:pPr lvl="0" algn="ctr">
                        <a:buNone/>
                      </a:pPr>
                      <a:r>
                        <a:rPr lang="en-US" sz="1600">
                          <a:solidFill>
                            <a:schemeClr val="tx1">
                              <a:lumMod val="75000"/>
                              <a:lumOff val="25000"/>
                            </a:schemeClr>
                          </a:solidFill>
                        </a:rPr>
                        <a:t>2500 to 4500ft</a:t>
                      </a:r>
                    </a:p>
                  </a:txBody>
                  <a:tcPr anchor="ctr"/>
                </a:tc>
                <a:tc>
                  <a:txBody>
                    <a:bodyPr/>
                    <a:lstStyle/>
                    <a:p>
                      <a:pPr lvl="0" algn="ctr">
                        <a:buNone/>
                      </a:pPr>
                      <a:r>
                        <a:rPr lang="en-US" sz="1600">
                          <a:solidFill>
                            <a:schemeClr val="tx1">
                              <a:lumMod val="75000"/>
                              <a:lumOff val="25000"/>
                            </a:schemeClr>
                          </a:solidFill>
                        </a:rPr>
                        <a:t>&gt; 4500</a:t>
                      </a:r>
                    </a:p>
                  </a:txBody>
                  <a:tcPr anchor="ctr"/>
                </a:tc>
                <a:tc>
                  <a:txBody>
                    <a:bodyPr/>
                    <a:lstStyle/>
                    <a:p>
                      <a:pPr lvl="0" algn="ctr">
                        <a:buNone/>
                      </a:pPr>
                      <a:r>
                        <a:rPr lang="en-US" sz="1600">
                          <a:solidFill>
                            <a:schemeClr val="tx1">
                              <a:lumMod val="75000"/>
                              <a:lumOff val="25000"/>
                            </a:schemeClr>
                          </a:solidFill>
                        </a:rPr>
                        <a:t>&lt; 2500</a:t>
                      </a:r>
                    </a:p>
                  </a:txBody>
                  <a:tcPr anchor="ctr"/>
                </a:tc>
                <a:tc>
                  <a:txBody>
                    <a:bodyPr/>
                    <a:lstStyle/>
                    <a:p>
                      <a:pPr algn="ctr"/>
                      <a:r>
                        <a:rPr lang="en-US" sz="1600">
                          <a:solidFill>
                            <a:schemeClr val="tx1">
                              <a:lumMod val="75000"/>
                              <a:lumOff val="25000"/>
                            </a:schemeClr>
                          </a:solidFill>
                        </a:rPr>
                        <a:t>5</a:t>
                      </a:r>
                    </a:p>
                  </a:txBody>
                  <a:tcPr anchor="ctr"/>
                </a:tc>
                <a:tc>
                  <a:txBody>
                    <a:bodyPr/>
                    <a:lstStyle/>
                    <a:p>
                      <a:pPr algn="ctr"/>
                      <a:r>
                        <a:rPr lang="en-US" sz="1600">
                          <a:solidFill>
                            <a:schemeClr val="tx1">
                              <a:lumMod val="75000"/>
                              <a:lumOff val="25000"/>
                            </a:schemeClr>
                          </a:solidFill>
                        </a:rPr>
                        <a:t>12</a:t>
                      </a:r>
                    </a:p>
                  </a:txBody>
                  <a:tcPr anchor="ctr"/>
                </a:tc>
                <a:tc>
                  <a:txBody>
                    <a:bodyPr/>
                    <a:lstStyle/>
                    <a:p>
                      <a:pPr lvl="0" algn="ctr">
                        <a:buNone/>
                      </a:pPr>
                      <a:r>
                        <a:rPr lang="en-US" sz="1600">
                          <a:solidFill>
                            <a:schemeClr val="tx1">
                              <a:lumMod val="75000"/>
                              <a:lumOff val="25000"/>
                            </a:schemeClr>
                          </a:solidFill>
                        </a:rPr>
                        <a:t>1,3,2</a:t>
                      </a:r>
                    </a:p>
                  </a:txBody>
                  <a:tcPr anchor="ctr"/>
                </a:tc>
                <a:extLst>
                  <a:ext uri="{0D108BD9-81ED-4DB2-BD59-A6C34878D82A}">
                    <a16:rowId xmlns:a16="http://schemas.microsoft.com/office/drawing/2014/main" val="4153277783"/>
                  </a:ext>
                </a:extLst>
              </a:tr>
              <a:tr h="457200">
                <a:tc>
                  <a:txBody>
                    <a:bodyPr/>
                    <a:lstStyle/>
                    <a:p>
                      <a:pPr algn="ctr"/>
                      <a:r>
                        <a:rPr lang="en-US" sz="1600">
                          <a:solidFill>
                            <a:schemeClr val="tx1">
                              <a:lumMod val="75000"/>
                              <a:lumOff val="25000"/>
                            </a:schemeClr>
                          </a:solidFill>
                        </a:rPr>
                        <a:t>Slope</a:t>
                      </a:r>
                    </a:p>
                  </a:txBody>
                  <a:tcPr anchor="ctr"/>
                </a:tc>
                <a:tc>
                  <a:txBody>
                    <a:bodyPr/>
                    <a:lstStyle/>
                    <a:p>
                      <a:pPr lvl="0" algn="ctr">
                        <a:buNone/>
                      </a:pPr>
                      <a:r>
                        <a:rPr lang="en-US" sz="1600">
                          <a:solidFill>
                            <a:schemeClr val="tx1">
                              <a:lumMod val="75000"/>
                              <a:lumOff val="25000"/>
                            </a:schemeClr>
                          </a:solidFill>
                        </a:rPr>
                        <a:t>3.43 to 8.53 deg</a:t>
                      </a:r>
                    </a:p>
                  </a:txBody>
                  <a:tcPr anchor="ctr"/>
                </a:tc>
                <a:tc>
                  <a:txBody>
                    <a:bodyPr/>
                    <a:lstStyle/>
                    <a:p>
                      <a:pPr lvl="0" algn="ctr">
                        <a:buNone/>
                      </a:pPr>
                      <a:r>
                        <a:rPr lang="en-US" sz="1600">
                          <a:solidFill>
                            <a:schemeClr val="tx1">
                              <a:lumMod val="75000"/>
                              <a:lumOff val="25000"/>
                            </a:schemeClr>
                          </a:solidFill>
                        </a:rPr>
                        <a:t>&lt; 3.43</a:t>
                      </a:r>
                    </a:p>
                  </a:txBody>
                  <a:tcPr anchor="ctr"/>
                </a:tc>
                <a:tc>
                  <a:txBody>
                    <a:bodyPr/>
                    <a:lstStyle/>
                    <a:p>
                      <a:pPr lvl="0" algn="ctr">
                        <a:buNone/>
                      </a:pPr>
                      <a:r>
                        <a:rPr lang="en-US" sz="1600">
                          <a:solidFill>
                            <a:schemeClr val="tx1">
                              <a:lumMod val="75000"/>
                              <a:lumOff val="25000"/>
                            </a:schemeClr>
                          </a:solidFill>
                        </a:rPr>
                        <a:t>&gt; 8.53</a:t>
                      </a:r>
                    </a:p>
                  </a:txBody>
                  <a:tcPr anchor="ctr"/>
                </a:tc>
                <a:tc>
                  <a:txBody>
                    <a:bodyPr/>
                    <a:lstStyle/>
                    <a:p>
                      <a:pPr algn="ctr"/>
                      <a:r>
                        <a:rPr lang="en-US" sz="1600">
                          <a:solidFill>
                            <a:schemeClr val="tx1">
                              <a:lumMod val="75000"/>
                              <a:lumOff val="25000"/>
                            </a:schemeClr>
                          </a:solidFill>
                        </a:rPr>
                        <a:t>6</a:t>
                      </a:r>
                    </a:p>
                  </a:txBody>
                  <a:tcPr anchor="ctr"/>
                </a:tc>
                <a:tc>
                  <a:txBody>
                    <a:bodyPr/>
                    <a:lstStyle/>
                    <a:p>
                      <a:pPr algn="ctr"/>
                      <a:r>
                        <a:rPr lang="en-US" sz="1600">
                          <a:solidFill>
                            <a:schemeClr val="tx1">
                              <a:lumMod val="75000"/>
                              <a:lumOff val="25000"/>
                            </a:schemeClr>
                          </a:solidFill>
                        </a:rPr>
                        <a:t>4</a:t>
                      </a:r>
                    </a:p>
                  </a:txBody>
                  <a:tcPr anchor="ctr"/>
                </a:tc>
                <a:tc>
                  <a:txBody>
                    <a:bodyPr/>
                    <a:lstStyle/>
                    <a:p>
                      <a:pPr lvl="0" algn="ctr">
                        <a:buNone/>
                      </a:pPr>
                      <a:r>
                        <a:rPr lang="en-US" sz="1600">
                          <a:solidFill>
                            <a:schemeClr val="tx1">
                              <a:lumMod val="75000"/>
                              <a:lumOff val="25000"/>
                            </a:schemeClr>
                          </a:solidFill>
                        </a:rPr>
                        <a:t>2,3,1</a:t>
                      </a:r>
                    </a:p>
                  </a:txBody>
                  <a:tcPr anchor="ctr"/>
                </a:tc>
                <a:extLst>
                  <a:ext uri="{0D108BD9-81ED-4DB2-BD59-A6C34878D82A}">
                    <a16:rowId xmlns:a16="http://schemas.microsoft.com/office/drawing/2014/main" val="497941200"/>
                  </a:ext>
                </a:extLst>
              </a:tr>
              <a:tr h="457200">
                <a:tc>
                  <a:txBody>
                    <a:bodyPr/>
                    <a:lstStyle/>
                    <a:p>
                      <a:pPr algn="ctr"/>
                      <a:r>
                        <a:rPr lang="en-US" sz="1600">
                          <a:solidFill>
                            <a:schemeClr val="tx1">
                              <a:lumMod val="75000"/>
                              <a:lumOff val="25000"/>
                            </a:schemeClr>
                          </a:solidFill>
                        </a:rPr>
                        <a:t>Urban </a:t>
                      </a:r>
                    </a:p>
                  </a:txBody>
                  <a:tcPr anchor="ctr"/>
                </a:tc>
                <a:tc>
                  <a:txBody>
                    <a:bodyPr/>
                    <a:lstStyle/>
                    <a:p>
                      <a:pPr lvl="0" algn="ctr">
                        <a:buNone/>
                      </a:pPr>
                      <a:r>
                        <a:rPr lang="en-US" sz="1600">
                          <a:solidFill>
                            <a:schemeClr val="tx1">
                              <a:lumMod val="75000"/>
                              <a:lumOff val="25000"/>
                            </a:schemeClr>
                          </a:solidFill>
                        </a:rPr>
                        <a:t>&gt; 25000ft</a:t>
                      </a:r>
                    </a:p>
                  </a:txBody>
                  <a:tcPr anchor="ctr"/>
                </a:tc>
                <a:tc>
                  <a:txBody>
                    <a:bodyPr/>
                    <a:lstStyle/>
                    <a:p>
                      <a:pPr lvl="0" algn="ctr">
                        <a:buNone/>
                      </a:pPr>
                      <a:r>
                        <a:rPr lang="en-US" sz="1600">
                          <a:solidFill>
                            <a:schemeClr val="tx1">
                              <a:lumMod val="75000"/>
                              <a:lumOff val="25000"/>
                            </a:schemeClr>
                          </a:solidFill>
                        </a:rPr>
                        <a:t>5000 to 25000</a:t>
                      </a:r>
                    </a:p>
                  </a:txBody>
                  <a:tcPr anchor="ctr"/>
                </a:tc>
                <a:tc>
                  <a:txBody>
                    <a:bodyPr/>
                    <a:lstStyle/>
                    <a:p>
                      <a:pPr lvl="0" algn="ctr">
                        <a:buNone/>
                      </a:pPr>
                      <a:r>
                        <a:rPr lang="en-US" sz="1600">
                          <a:solidFill>
                            <a:schemeClr val="tx1">
                              <a:lumMod val="75000"/>
                              <a:lumOff val="25000"/>
                            </a:schemeClr>
                          </a:solidFill>
                        </a:rPr>
                        <a:t>&lt; 5000</a:t>
                      </a:r>
                    </a:p>
                  </a:txBody>
                  <a:tcPr anchor="ctr"/>
                </a:tc>
                <a:tc>
                  <a:txBody>
                    <a:bodyPr/>
                    <a:lstStyle/>
                    <a:p>
                      <a:pPr algn="ctr"/>
                      <a:r>
                        <a:rPr lang="en-US" sz="1600">
                          <a:solidFill>
                            <a:schemeClr val="tx1">
                              <a:lumMod val="75000"/>
                              <a:lumOff val="25000"/>
                            </a:schemeClr>
                          </a:solidFill>
                        </a:rPr>
                        <a:t>7</a:t>
                      </a:r>
                    </a:p>
                  </a:txBody>
                  <a:tcPr anchor="ctr"/>
                </a:tc>
                <a:tc>
                  <a:txBody>
                    <a:bodyPr/>
                    <a:lstStyle/>
                    <a:p>
                      <a:pPr algn="ctr"/>
                      <a:r>
                        <a:rPr lang="en-US" sz="1600">
                          <a:solidFill>
                            <a:schemeClr val="tx1">
                              <a:lumMod val="75000"/>
                              <a:lumOff val="25000"/>
                            </a:schemeClr>
                          </a:solidFill>
                        </a:rPr>
                        <a:t>3</a:t>
                      </a:r>
                    </a:p>
                  </a:txBody>
                  <a:tcPr anchor="ctr"/>
                </a:tc>
                <a:tc>
                  <a:txBody>
                    <a:bodyPr/>
                    <a:lstStyle/>
                    <a:p>
                      <a:pPr lvl="0" algn="ctr">
                        <a:buNone/>
                      </a:pPr>
                      <a:r>
                        <a:rPr lang="en-US" sz="1600">
                          <a:solidFill>
                            <a:schemeClr val="tx1">
                              <a:lumMod val="75000"/>
                              <a:lumOff val="25000"/>
                            </a:schemeClr>
                          </a:solidFill>
                        </a:rPr>
                        <a:t>1,2,3</a:t>
                      </a:r>
                    </a:p>
                  </a:txBody>
                  <a:tcPr anchor="ctr"/>
                </a:tc>
                <a:extLst>
                  <a:ext uri="{0D108BD9-81ED-4DB2-BD59-A6C34878D82A}">
                    <a16:rowId xmlns:a16="http://schemas.microsoft.com/office/drawing/2014/main" val="3460758464"/>
                  </a:ext>
                </a:extLst>
              </a:tr>
              <a:tr h="457200">
                <a:tc>
                  <a:txBody>
                    <a:bodyPr/>
                    <a:lstStyle/>
                    <a:p>
                      <a:pPr algn="ctr"/>
                      <a:r>
                        <a:rPr lang="en-US" sz="1600">
                          <a:solidFill>
                            <a:schemeClr val="tx1">
                              <a:lumMod val="75000"/>
                              <a:lumOff val="25000"/>
                            </a:schemeClr>
                          </a:solidFill>
                        </a:rPr>
                        <a:t>Road </a:t>
                      </a:r>
                    </a:p>
                  </a:txBody>
                  <a:tcPr anchor="ctr"/>
                </a:tc>
                <a:tc>
                  <a:txBody>
                    <a:bodyPr/>
                    <a:lstStyle/>
                    <a:p>
                      <a:pPr lvl="0" algn="ctr">
                        <a:buNone/>
                      </a:pPr>
                      <a:r>
                        <a:rPr lang="en-US" sz="1600">
                          <a:solidFill>
                            <a:schemeClr val="tx1">
                              <a:lumMod val="75000"/>
                              <a:lumOff val="25000"/>
                            </a:schemeClr>
                          </a:solidFill>
                        </a:rPr>
                        <a:t>15000 to 34000ft</a:t>
                      </a:r>
                    </a:p>
                  </a:txBody>
                  <a:tcPr anchor="ctr"/>
                </a:tc>
                <a:tc>
                  <a:txBody>
                    <a:bodyPr/>
                    <a:lstStyle/>
                    <a:p>
                      <a:pPr lvl="0" algn="ctr">
                        <a:buNone/>
                      </a:pPr>
                      <a:r>
                        <a:rPr lang="en-US" sz="1600">
                          <a:solidFill>
                            <a:schemeClr val="tx1">
                              <a:lumMod val="75000"/>
                              <a:lumOff val="25000"/>
                            </a:schemeClr>
                          </a:solidFill>
                        </a:rPr>
                        <a:t>&lt; 15000</a:t>
                      </a:r>
                    </a:p>
                  </a:txBody>
                  <a:tcPr anchor="ctr"/>
                </a:tc>
                <a:tc>
                  <a:txBody>
                    <a:bodyPr/>
                    <a:lstStyle/>
                    <a:p>
                      <a:pPr lvl="0" algn="ctr">
                        <a:buNone/>
                      </a:pPr>
                      <a:r>
                        <a:rPr lang="en-US" sz="1600">
                          <a:solidFill>
                            <a:schemeClr val="tx1">
                              <a:lumMod val="75000"/>
                              <a:lumOff val="25000"/>
                            </a:schemeClr>
                          </a:solidFill>
                        </a:rPr>
                        <a:t>&gt;34000</a:t>
                      </a:r>
                    </a:p>
                  </a:txBody>
                  <a:tcPr anchor="ctr"/>
                </a:tc>
                <a:tc>
                  <a:txBody>
                    <a:bodyPr/>
                    <a:lstStyle/>
                    <a:p>
                      <a:pPr algn="ctr"/>
                      <a:r>
                        <a:rPr lang="en-US" sz="1600">
                          <a:solidFill>
                            <a:schemeClr val="tx1">
                              <a:lumMod val="75000"/>
                              <a:lumOff val="25000"/>
                            </a:schemeClr>
                          </a:solidFill>
                        </a:rPr>
                        <a:t>8</a:t>
                      </a:r>
                    </a:p>
                  </a:txBody>
                  <a:tcPr anchor="ctr"/>
                </a:tc>
                <a:tc>
                  <a:txBody>
                    <a:bodyPr/>
                    <a:lstStyle/>
                    <a:p>
                      <a:pPr algn="ctr"/>
                      <a:r>
                        <a:rPr lang="en-US" sz="1600">
                          <a:solidFill>
                            <a:schemeClr val="tx1">
                              <a:lumMod val="75000"/>
                              <a:lumOff val="25000"/>
                            </a:schemeClr>
                          </a:solidFill>
                        </a:rPr>
                        <a:t>2</a:t>
                      </a:r>
                    </a:p>
                  </a:txBody>
                  <a:tcPr anchor="ctr"/>
                </a:tc>
                <a:tc>
                  <a:txBody>
                    <a:bodyPr/>
                    <a:lstStyle/>
                    <a:p>
                      <a:pPr lvl="0" algn="ctr">
                        <a:buNone/>
                      </a:pPr>
                      <a:r>
                        <a:rPr lang="en-US" sz="1600">
                          <a:solidFill>
                            <a:schemeClr val="tx1">
                              <a:lumMod val="75000"/>
                              <a:lumOff val="25000"/>
                            </a:schemeClr>
                          </a:solidFill>
                        </a:rPr>
                        <a:t>1,3,2</a:t>
                      </a:r>
                    </a:p>
                  </a:txBody>
                  <a:tcPr anchor="ctr"/>
                </a:tc>
                <a:extLst>
                  <a:ext uri="{0D108BD9-81ED-4DB2-BD59-A6C34878D82A}">
                    <a16:rowId xmlns:a16="http://schemas.microsoft.com/office/drawing/2014/main" val="4269338699"/>
                  </a:ext>
                </a:extLst>
              </a:tr>
              <a:tr h="457200">
                <a:tc>
                  <a:txBody>
                    <a:bodyPr/>
                    <a:lstStyle/>
                    <a:p>
                      <a:pPr algn="ctr"/>
                      <a:r>
                        <a:rPr lang="en-US" sz="1600">
                          <a:solidFill>
                            <a:schemeClr val="tx1">
                              <a:lumMod val="75000"/>
                              <a:lumOff val="25000"/>
                            </a:schemeClr>
                          </a:solidFill>
                        </a:rPr>
                        <a:t>NDVI summer</a:t>
                      </a:r>
                    </a:p>
                  </a:txBody>
                  <a:tcPr anchor="ctr"/>
                </a:tc>
                <a:tc>
                  <a:txBody>
                    <a:bodyPr/>
                    <a:lstStyle/>
                    <a:p>
                      <a:pPr lvl="0" algn="ctr">
                        <a:buNone/>
                      </a:pPr>
                      <a:r>
                        <a:rPr lang="en-US" sz="1600">
                          <a:solidFill>
                            <a:schemeClr val="tx1">
                              <a:lumMod val="75000"/>
                              <a:lumOff val="25000"/>
                            </a:schemeClr>
                          </a:solidFill>
                        </a:rPr>
                        <a:t>&gt;.4</a:t>
                      </a:r>
                    </a:p>
                  </a:txBody>
                  <a:tcPr anchor="ctr"/>
                </a:tc>
                <a:tc>
                  <a:txBody>
                    <a:bodyPr/>
                    <a:lstStyle/>
                    <a:p>
                      <a:pPr lvl="0" algn="ctr">
                        <a:buNone/>
                      </a:pPr>
                      <a:r>
                        <a:rPr lang="en-US" sz="1600">
                          <a:solidFill>
                            <a:schemeClr val="tx1">
                              <a:lumMod val="75000"/>
                              <a:lumOff val="25000"/>
                            </a:schemeClr>
                          </a:solidFill>
                        </a:rPr>
                        <a:t>-.2 to .4</a:t>
                      </a:r>
                    </a:p>
                  </a:txBody>
                  <a:tcPr anchor="ctr"/>
                </a:tc>
                <a:tc>
                  <a:txBody>
                    <a:bodyPr/>
                    <a:lstStyle/>
                    <a:p>
                      <a:pPr lvl="0" algn="ctr">
                        <a:buNone/>
                      </a:pPr>
                      <a:r>
                        <a:rPr lang="en-US" sz="1600">
                          <a:solidFill>
                            <a:schemeClr val="tx1">
                              <a:lumMod val="75000"/>
                              <a:lumOff val="25000"/>
                            </a:schemeClr>
                          </a:solidFill>
                        </a:rPr>
                        <a:t>&lt; -.2</a:t>
                      </a:r>
                    </a:p>
                  </a:txBody>
                  <a:tcPr anchor="ctr"/>
                </a:tc>
                <a:tc>
                  <a:txBody>
                    <a:bodyPr/>
                    <a:lstStyle/>
                    <a:p>
                      <a:pPr algn="ctr"/>
                      <a:r>
                        <a:rPr lang="en-US" sz="1600">
                          <a:solidFill>
                            <a:schemeClr val="tx1">
                              <a:lumMod val="75000"/>
                              <a:lumOff val="25000"/>
                            </a:schemeClr>
                          </a:solidFill>
                        </a:rPr>
                        <a:t>9</a:t>
                      </a:r>
                    </a:p>
                  </a:txBody>
                  <a:tcPr anchor="ctr"/>
                </a:tc>
                <a:tc>
                  <a:txBody>
                    <a:bodyPr/>
                    <a:lstStyle/>
                    <a:p>
                      <a:pPr algn="ctr"/>
                      <a:r>
                        <a:rPr lang="en-US" sz="1600">
                          <a:solidFill>
                            <a:schemeClr val="tx1">
                              <a:lumMod val="75000"/>
                              <a:lumOff val="25000"/>
                            </a:schemeClr>
                          </a:solidFill>
                        </a:rPr>
                        <a:t>1</a:t>
                      </a:r>
                    </a:p>
                  </a:txBody>
                  <a:tcPr anchor="ctr"/>
                </a:tc>
                <a:tc>
                  <a:txBody>
                    <a:bodyPr/>
                    <a:lstStyle/>
                    <a:p>
                      <a:pPr lvl="0" algn="ctr">
                        <a:buNone/>
                      </a:pPr>
                      <a:r>
                        <a:rPr lang="en-US" sz="1600" dirty="0">
                          <a:solidFill>
                            <a:schemeClr val="tx1">
                              <a:lumMod val="75000"/>
                              <a:lumOff val="25000"/>
                            </a:schemeClr>
                          </a:solidFill>
                        </a:rPr>
                        <a:t>1,2,3</a:t>
                      </a:r>
                    </a:p>
                  </a:txBody>
                  <a:tcPr anchor="ctr"/>
                </a:tc>
                <a:extLst>
                  <a:ext uri="{0D108BD9-81ED-4DB2-BD59-A6C34878D82A}">
                    <a16:rowId xmlns:a16="http://schemas.microsoft.com/office/drawing/2014/main" val="1906282199"/>
                  </a:ext>
                </a:extLst>
              </a:tr>
            </a:tbl>
          </a:graphicData>
        </a:graphic>
      </p:graphicFrame>
      <p:sp>
        <p:nvSpPr>
          <p:cNvPr id="26" name="TextBox 25">
            <a:extLst>
              <a:ext uri="{FF2B5EF4-FFF2-40B4-BE49-F238E27FC236}">
                <a16:creationId xmlns:a16="http://schemas.microsoft.com/office/drawing/2014/main" id="{19217B32-83CE-40FD-927A-36DEC0610831}"/>
              </a:ext>
            </a:extLst>
          </p:cNvPr>
          <p:cNvSpPr txBox="1"/>
          <p:nvPr/>
        </p:nvSpPr>
        <p:spPr>
          <a:xfrm>
            <a:off x="322269" y="1032835"/>
            <a:ext cx="10709027" cy="461665"/>
          </a:xfrm>
          <a:prstGeom prst="rect">
            <a:avLst/>
          </a:prstGeom>
          <a:noFill/>
        </p:spPr>
        <p:txBody>
          <a:bodyPr wrap="square" rtlCol="0" anchor="t">
            <a:spAutoFit/>
          </a:bodyPr>
          <a:lstStyle/>
          <a:p>
            <a:r>
              <a:rPr lang="en-US" sz="2400" b="1">
                <a:solidFill>
                  <a:srgbClr val="3F3F3F"/>
                </a:solidFill>
              </a:rPr>
              <a:t>Weighted Overlay Approach: </a:t>
            </a:r>
            <a:r>
              <a:rPr lang="en-US" sz="2400">
                <a:solidFill>
                  <a:srgbClr val="3F3F3F"/>
                </a:solidFill>
                <a:ea typeface="+mn-lt"/>
                <a:cs typeface="+mn-lt"/>
              </a:rPr>
              <a:t>Multiple variables, multiple categories</a:t>
            </a:r>
            <a:endParaRPr lang="en-US" sz="2400">
              <a:solidFill>
                <a:srgbClr val="3F3F3F"/>
              </a:solidFill>
            </a:endParaRPr>
          </a:p>
        </p:txBody>
      </p:sp>
    </p:spTree>
    <p:extLst>
      <p:ext uri="{BB962C8B-B14F-4D97-AF65-F5344CB8AC3E}">
        <p14:creationId xmlns:p14="http://schemas.microsoft.com/office/powerpoint/2010/main" val="23992852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FCE2BF-38E5-46D9-8AA4-50054F95DD52}"/>
              </a:ext>
            </a:extLst>
          </p:cNvPr>
          <p:cNvSpPr txBox="1"/>
          <p:nvPr/>
        </p:nvSpPr>
        <p:spPr>
          <a:xfrm>
            <a:off x="495300" y="228108"/>
            <a:ext cx="10001429" cy="646331"/>
          </a:xfrm>
          <a:prstGeom prst="rect">
            <a:avLst/>
          </a:prstGeom>
          <a:noFill/>
        </p:spPr>
        <p:txBody>
          <a:bodyPr wrap="square" rtlCol="0" anchor="t">
            <a:spAutoFit/>
          </a:bodyPr>
          <a:lstStyle/>
          <a:p>
            <a:r>
              <a:rPr lang="en-US" sz="3600" b="1">
                <a:solidFill>
                  <a:srgbClr val="24B1B5"/>
                </a:solidFill>
              </a:rPr>
              <a:t>Example Weighted Suitability Outputs</a:t>
            </a:r>
            <a:endParaRPr lang="en-US" b="1"/>
          </a:p>
        </p:txBody>
      </p:sp>
      <p:sp>
        <p:nvSpPr>
          <p:cNvPr id="3" name="TextBox 2">
            <a:extLst>
              <a:ext uri="{FF2B5EF4-FFF2-40B4-BE49-F238E27FC236}">
                <a16:creationId xmlns:a16="http://schemas.microsoft.com/office/drawing/2014/main" id="{8ABD03BB-69AF-47A4-9C8C-92AE98BF7409}"/>
              </a:ext>
            </a:extLst>
          </p:cNvPr>
          <p:cNvSpPr txBox="1"/>
          <p:nvPr/>
        </p:nvSpPr>
        <p:spPr>
          <a:xfrm>
            <a:off x="449354" y="6130560"/>
            <a:ext cx="445840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smtClean="0">
                <a:solidFill>
                  <a:schemeClr val="tx1">
                    <a:lumMod val="75000"/>
                    <a:lumOff val="25000"/>
                  </a:schemeClr>
                </a:solidFill>
              </a:rPr>
              <a:t>8.54 </a:t>
            </a:r>
            <a:r>
              <a:rPr lang="en-US" sz="1600" dirty="0" smtClean="0">
                <a:solidFill>
                  <a:schemeClr val="tx1">
                    <a:lumMod val="75000"/>
                    <a:lumOff val="25000"/>
                  </a:schemeClr>
                </a:solidFill>
                <a:ea typeface="+mn-lt"/>
                <a:cs typeface="+mn-lt"/>
              </a:rPr>
              <a:t>mi</a:t>
            </a:r>
            <a:r>
              <a:rPr lang="en-US" sz="1600" baseline="30000" dirty="0" smtClean="0">
                <a:solidFill>
                  <a:schemeClr val="tx1">
                    <a:lumMod val="75000"/>
                    <a:lumOff val="25000"/>
                  </a:schemeClr>
                </a:solidFill>
                <a:ea typeface="+mn-lt"/>
                <a:cs typeface="+mn-lt"/>
              </a:rPr>
              <a:t>2</a:t>
            </a:r>
            <a:r>
              <a:rPr lang="en-US" sz="1600" dirty="0">
                <a:solidFill>
                  <a:schemeClr val="tx1">
                    <a:lumMod val="75000"/>
                    <a:lumOff val="25000"/>
                  </a:schemeClr>
                </a:solidFill>
              </a:rPr>
              <a:t> of hemlock suitable area</a:t>
            </a:r>
          </a:p>
          <a:p>
            <a:r>
              <a:rPr lang="en-US" sz="1600" dirty="0">
                <a:solidFill>
                  <a:schemeClr val="tx1">
                    <a:lumMod val="75000"/>
                    <a:lumOff val="25000"/>
                  </a:schemeClr>
                </a:solidFill>
              </a:rPr>
              <a:t>4.54% of </a:t>
            </a:r>
            <a:r>
              <a:rPr lang="en-US" sz="1600" dirty="0" err="1">
                <a:solidFill>
                  <a:schemeClr val="tx1">
                    <a:lumMod val="75000"/>
                    <a:lumOff val="25000"/>
                  </a:schemeClr>
                </a:solidFill>
              </a:rPr>
              <a:t>Oconaluftee</a:t>
            </a:r>
            <a:r>
              <a:rPr lang="en-US" sz="1600" dirty="0">
                <a:solidFill>
                  <a:schemeClr val="tx1">
                    <a:lumMod val="75000"/>
                    <a:lumOff val="25000"/>
                  </a:schemeClr>
                </a:solidFill>
              </a:rPr>
              <a:t> </a:t>
            </a:r>
          </a:p>
        </p:txBody>
      </p:sp>
      <p:sp>
        <p:nvSpPr>
          <p:cNvPr id="7" name="TextBox 6">
            <a:extLst>
              <a:ext uri="{FF2B5EF4-FFF2-40B4-BE49-F238E27FC236}">
                <a16:creationId xmlns:a16="http://schemas.microsoft.com/office/drawing/2014/main" id="{00AC5FCF-3DE8-4D52-8E84-7945F0C54A3F}"/>
              </a:ext>
            </a:extLst>
          </p:cNvPr>
          <p:cNvSpPr txBox="1"/>
          <p:nvPr/>
        </p:nvSpPr>
        <p:spPr>
          <a:xfrm>
            <a:off x="6664269" y="6130559"/>
            <a:ext cx="562297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rPr>
              <a:t>17.91 </a:t>
            </a:r>
            <a:r>
              <a:rPr lang="en-US" sz="1600" dirty="0">
                <a:solidFill>
                  <a:schemeClr val="tx1">
                    <a:lumMod val="75000"/>
                    <a:lumOff val="25000"/>
                  </a:schemeClr>
                </a:solidFill>
                <a:ea typeface="+mn-lt"/>
                <a:cs typeface="+mn-lt"/>
              </a:rPr>
              <a:t>mi</a:t>
            </a:r>
            <a:r>
              <a:rPr lang="en-US" sz="1600" baseline="30000" dirty="0">
                <a:solidFill>
                  <a:schemeClr val="tx1">
                    <a:lumMod val="75000"/>
                    <a:lumOff val="25000"/>
                  </a:schemeClr>
                </a:solidFill>
                <a:ea typeface="+mn-lt"/>
                <a:cs typeface="+mn-lt"/>
              </a:rPr>
              <a:t>2</a:t>
            </a:r>
            <a:r>
              <a:rPr lang="en-US" sz="1600" dirty="0" smtClean="0">
                <a:solidFill>
                  <a:schemeClr val="tx1">
                    <a:lumMod val="75000"/>
                    <a:lumOff val="25000"/>
                  </a:schemeClr>
                </a:solidFill>
              </a:rPr>
              <a:t> </a:t>
            </a:r>
            <a:r>
              <a:rPr lang="en-US" sz="1600" dirty="0">
                <a:solidFill>
                  <a:schemeClr val="tx1">
                    <a:lumMod val="75000"/>
                    <a:lumOff val="25000"/>
                  </a:schemeClr>
                </a:solidFill>
              </a:rPr>
              <a:t>of Hemlock </a:t>
            </a:r>
          </a:p>
          <a:p>
            <a:r>
              <a:rPr lang="en-US" sz="1600" dirty="0">
                <a:solidFill>
                  <a:schemeClr val="tx1">
                    <a:lumMod val="75000"/>
                    <a:lumOff val="25000"/>
                  </a:schemeClr>
                </a:solidFill>
              </a:rPr>
              <a:t>9.53% of </a:t>
            </a:r>
            <a:r>
              <a:rPr lang="en-US" sz="1600" dirty="0" err="1">
                <a:solidFill>
                  <a:schemeClr val="tx1">
                    <a:lumMod val="75000"/>
                    <a:lumOff val="25000"/>
                  </a:schemeClr>
                </a:solidFill>
              </a:rPr>
              <a:t>Oconaluftee</a:t>
            </a:r>
            <a:endParaRPr lang="en-US" sz="1600" dirty="0">
              <a:solidFill>
                <a:schemeClr val="tx1">
                  <a:lumMod val="75000"/>
                  <a:lumOff val="25000"/>
                </a:schemeClr>
              </a:solidFill>
            </a:endParaRPr>
          </a:p>
        </p:txBody>
      </p:sp>
      <p:pic>
        <p:nvPicPr>
          <p:cNvPr id="8" name="Picture 8" descr="A close up of a map&#10;&#10;Description automatically generated">
            <a:extLst>
              <a:ext uri="{FF2B5EF4-FFF2-40B4-BE49-F238E27FC236}">
                <a16:creationId xmlns:a16="http://schemas.microsoft.com/office/drawing/2014/main" id="{84CC6733-D3A3-49BE-894E-9FAACF7A3D7F}"/>
              </a:ext>
            </a:extLst>
          </p:cNvPr>
          <p:cNvPicPr>
            <a:picLocks noChangeAspect="1"/>
          </p:cNvPicPr>
          <p:nvPr/>
        </p:nvPicPr>
        <p:blipFill rotWithShape="1">
          <a:blip r:embed="rId3"/>
          <a:srcRect b="15656"/>
          <a:stretch/>
        </p:blipFill>
        <p:spPr>
          <a:xfrm>
            <a:off x="6556668" y="874439"/>
            <a:ext cx="4799161" cy="5230113"/>
          </a:xfrm>
          <a:prstGeom prst="rect">
            <a:avLst/>
          </a:prstGeom>
        </p:spPr>
      </p:pic>
      <p:pic>
        <p:nvPicPr>
          <p:cNvPr id="9" name="Picture 9" descr="A close up of a map&#10;&#10;Description automatically generated">
            <a:extLst>
              <a:ext uri="{FF2B5EF4-FFF2-40B4-BE49-F238E27FC236}">
                <a16:creationId xmlns:a16="http://schemas.microsoft.com/office/drawing/2014/main" id="{8F7BB9D7-D363-41B5-BBBF-D7A6F65F1093}"/>
              </a:ext>
            </a:extLst>
          </p:cNvPr>
          <p:cNvPicPr>
            <a:picLocks noChangeAspect="1"/>
          </p:cNvPicPr>
          <p:nvPr/>
        </p:nvPicPr>
        <p:blipFill rotWithShape="1">
          <a:blip r:embed="rId4"/>
          <a:srcRect l="-1040" r="-149" b="16803"/>
          <a:stretch/>
        </p:blipFill>
        <p:spPr>
          <a:xfrm>
            <a:off x="252101" y="970324"/>
            <a:ext cx="4851183" cy="5157572"/>
          </a:xfrm>
          <a:prstGeom prst="rect">
            <a:avLst/>
          </a:prstGeom>
        </p:spPr>
      </p:pic>
      <p:sp>
        <p:nvSpPr>
          <p:cNvPr id="11" name="TextBox 10">
            <a:extLst>
              <a:ext uri="{FF2B5EF4-FFF2-40B4-BE49-F238E27FC236}">
                <a16:creationId xmlns:a16="http://schemas.microsoft.com/office/drawing/2014/main" id="{947395E7-992A-4238-A3D3-53A5AB0A989C}"/>
              </a:ext>
            </a:extLst>
          </p:cNvPr>
          <p:cNvSpPr txBox="1"/>
          <p:nvPr/>
        </p:nvSpPr>
        <p:spPr>
          <a:xfrm rot="5400000">
            <a:off x="7111747" y="3788081"/>
            <a:ext cx="161387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tx1">
                    <a:lumMod val="75000"/>
                    <a:lumOff val="25000"/>
                  </a:schemeClr>
                </a:solidFill>
              </a:rPr>
              <a:t>Suitability</a:t>
            </a:r>
            <a:endParaRPr lang="en-US" b="1">
              <a:solidFill>
                <a:schemeClr val="tx1">
                  <a:lumMod val="75000"/>
                  <a:lumOff val="25000"/>
                </a:schemeClr>
              </a:solidFill>
            </a:endParaRPr>
          </a:p>
        </p:txBody>
      </p:sp>
      <p:sp>
        <p:nvSpPr>
          <p:cNvPr id="6" name="TextBox 5">
            <a:extLst>
              <a:ext uri="{FF2B5EF4-FFF2-40B4-BE49-F238E27FC236}">
                <a16:creationId xmlns:a16="http://schemas.microsoft.com/office/drawing/2014/main" id="{569A4325-8A11-45DD-804E-543960DE600B}"/>
              </a:ext>
            </a:extLst>
          </p:cNvPr>
          <p:cNvSpPr txBox="1"/>
          <p:nvPr/>
        </p:nvSpPr>
        <p:spPr>
          <a:xfrm>
            <a:off x="411192" y="1072551"/>
            <a:ext cx="22112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rPr>
              <a:t>Multiple variables, single category</a:t>
            </a:r>
            <a:endParaRPr lang="en-US" b="1"/>
          </a:p>
        </p:txBody>
      </p:sp>
      <p:sp>
        <p:nvSpPr>
          <p:cNvPr id="12" name="TextBox 11">
            <a:extLst>
              <a:ext uri="{FF2B5EF4-FFF2-40B4-BE49-F238E27FC236}">
                <a16:creationId xmlns:a16="http://schemas.microsoft.com/office/drawing/2014/main" id="{08753F73-1026-477D-9EF6-2BF823705A0F}"/>
              </a:ext>
            </a:extLst>
          </p:cNvPr>
          <p:cNvSpPr txBox="1"/>
          <p:nvPr/>
        </p:nvSpPr>
        <p:spPr>
          <a:xfrm>
            <a:off x="6665342" y="1072550"/>
            <a:ext cx="2355012" cy="646331"/>
          </a:xfrm>
          <a:prstGeom prst="rect">
            <a:avLst/>
          </a:prstGeom>
          <a:solidFill>
            <a:srgbClr val="FFFFFF">
              <a:alpha val="35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rPr>
              <a:t>Multiple variables, multiple categories</a:t>
            </a:r>
            <a:endParaRPr lang="en-US" b="1"/>
          </a:p>
        </p:txBody>
      </p:sp>
      <p:pic>
        <p:nvPicPr>
          <p:cNvPr id="13" name="Picture 9" descr="A close up of a map&#10;&#10;Description automatically generated">
            <a:extLst>
              <a:ext uri="{FF2B5EF4-FFF2-40B4-BE49-F238E27FC236}">
                <a16:creationId xmlns:a16="http://schemas.microsoft.com/office/drawing/2014/main" id="{F1F8875A-A53D-42C2-8245-BEB26C15A4A2}"/>
              </a:ext>
            </a:extLst>
          </p:cNvPr>
          <p:cNvPicPr>
            <a:picLocks noChangeAspect="1"/>
          </p:cNvPicPr>
          <p:nvPr/>
        </p:nvPicPr>
        <p:blipFill rotWithShape="1">
          <a:blip r:embed="rId4"/>
          <a:srcRect l="5941" t="36962" r="86201" b="59847"/>
          <a:stretch/>
        </p:blipFill>
        <p:spPr>
          <a:xfrm>
            <a:off x="422262" y="3055041"/>
            <a:ext cx="730511" cy="383945"/>
          </a:xfrm>
          <a:prstGeom prst="rect">
            <a:avLst/>
          </a:prstGeom>
        </p:spPr>
      </p:pic>
      <p:sp>
        <p:nvSpPr>
          <p:cNvPr id="2" name="TextBox 1">
            <a:extLst>
              <a:ext uri="{FF2B5EF4-FFF2-40B4-BE49-F238E27FC236}">
                <a16:creationId xmlns:a16="http://schemas.microsoft.com/office/drawing/2014/main" id="{E8465E8F-55DF-4C78-A1C2-34CD1E803B55}"/>
              </a:ext>
            </a:extLst>
          </p:cNvPr>
          <p:cNvSpPr txBox="1"/>
          <p:nvPr/>
        </p:nvSpPr>
        <p:spPr>
          <a:xfrm>
            <a:off x="965568" y="3134553"/>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rPr>
              <a:t>EBCI Land</a:t>
            </a:r>
          </a:p>
        </p:txBody>
      </p:sp>
      <p:pic>
        <p:nvPicPr>
          <p:cNvPr id="16" name="Picture 9" descr="A close up of a map&#10;&#10;Description automatically generated">
            <a:extLst>
              <a:ext uri="{FF2B5EF4-FFF2-40B4-BE49-F238E27FC236}">
                <a16:creationId xmlns:a16="http://schemas.microsoft.com/office/drawing/2014/main" id="{8F4401D4-04E6-4B9F-BC58-24A32D14ABA3}"/>
              </a:ext>
            </a:extLst>
          </p:cNvPr>
          <p:cNvPicPr>
            <a:picLocks noChangeAspect="1"/>
          </p:cNvPicPr>
          <p:nvPr/>
        </p:nvPicPr>
        <p:blipFill rotWithShape="1">
          <a:blip r:embed="rId4"/>
          <a:srcRect l="6822" t="41627" r="86046" b="54187"/>
          <a:stretch/>
        </p:blipFill>
        <p:spPr>
          <a:xfrm>
            <a:off x="518344" y="3428852"/>
            <a:ext cx="663008" cy="503720"/>
          </a:xfrm>
          <a:prstGeom prst="rect">
            <a:avLst/>
          </a:prstGeom>
        </p:spPr>
      </p:pic>
      <p:sp>
        <p:nvSpPr>
          <p:cNvPr id="15" name="TextBox 14">
            <a:extLst>
              <a:ext uri="{FF2B5EF4-FFF2-40B4-BE49-F238E27FC236}">
                <a16:creationId xmlns:a16="http://schemas.microsoft.com/office/drawing/2014/main" id="{1E73F01C-D613-4625-8304-D7968C4102E8}"/>
              </a:ext>
            </a:extLst>
          </p:cNvPr>
          <p:cNvSpPr txBox="1"/>
          <p:nvPr/>
        </p:nvSpPr>
        <p:spPr>
          <a:xfrm>
            <a:off x="965568" y="3436477"/>
            <a:ext cx="120482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rPr>
              <a:t>Hemlock suitable areas</a:t>
            </a:r>
          </a:p>
        </p:txBody>
      </p:sp>
      <p:pic>
        <p:nvPicPr>
          <p:cNvPr id="17" name="Picture 8" descr="A close up of a map&#10;&#10;Description automatically generated">
            <a:extLst>
              <a:ext uri="{FF2B5EF4-FFF2-40B4-BE49-F238E27FC236}">
                <a16:creationId xmlns:a16="http://schemas.microsoft.com/office/drawing/2014/main" id="{8A95DE3A-485A-467E-A794-F1DAE97065C0}"/>
              </a:ext>
            </a:extLst>
          </p:cNvPr>
          <p:cNvPicPr>
            <a:picLocks noChangeAspect="1"/>
          </p:cNvPicPr>
          <p:nvPr/>
        </p:nvPicPr>
        <p:blipFill rotWithShape="1">
          <a:blip r:embed="rId3"/>
          <a:srcRect l="4956" t="40818" r="88834" b="47859"/>
          <a:stretch/>
        </p:blipFill>
        <p:spPr>
          <a:xfrm>
            <a:off x="6661211" y="3138941"/>
            <a:ext cx="618997" cy="1711434"/>
          </a:xfrm>
          <a:prstGeom prst="rect">
            <a:avLst/>
          </a:prstGeom>
        </p:spPr>
      </p:pic>
      <p:sp>
        <p:nvSpPr>
          <p:cNvPr id="10" name="TextBox 9">
            <a:extLst>
              <a:ext uri="{FF2B5EF4-FFF2-40B4-BE49-F238E27FC236}">
                <a16:creationId xmlns:a16="http://schemas.microsoft.com/office/drawing/2014/main" id="{8FE9F667-D038-44A1-8CAB-AAF0357CADA5}"/>
              </a:ext>
            </a:extLst>
          </p:cNvPr>
          <p:cNvSpPr txBox="1"/>
          <p:nvPr/>
        </p:nvSpPr>
        <p:spPr>
          <a:xfrm>
            <a:off x="7071004" y="3148181"/>
            <a:ext cx="121630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ea typeface="+mn-lt"/>
                <a:cs typeface="+mn-lt"/>
              </a:rPr>
              <a:t>EBCI Land</a:t>
            </a:r>
            <a:endParaRPr lang="en-US" sz="1600" b="1">
              <a:solidFill>
                <a:schemeClr val="tx1">
                  <a:lumMod val="75000"/>
                  <a:lumOff val="25000"/>
                </a:schemeClr>
              </a:solidFill>
            </a:endParaRPr>
          </a:p>
        </p:txBody>
      </p:sp>
      <p:sp>
        <p:nvSpPr>
          <p:cNvPr id="18" name="TextBox 17">
            <a:extLst>
              <a:ext uri="{FF2B5EF4-FFF2-40B4-BE49-F238E27FC236}">
                <a16:creationId xmlns:a16="http://schemas.microsoft.com/office/drawing/2014/main" id="{5043458A-27DD-4E60-BC80-990294EE859B}"/>
              </a:ext>
            </a:extLst>
          </p:cNvPr>
          <p:cNvSpPr txBox="1"/>
          <p:nvPr/>
        </p:nvSpPr>
        <p:spPr>
          <a:xfrm>
            <a:off x="7071003" y="3435728"/>
            <a:ext cx="73152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ea typeface="+mn-lt"/>
                <a:cs typeface="+mn-lt"/>
              </a:rPr>
              <a:t>Low</a:t>
            </a:r>
            <a:endParaRPr lang="en-US" sz="1600" b="1">
              <a:solidFill>
                <a:schemeClr val="tx1">
                  <a:lumMod val="75000"/>
                  <a:lumOff val="25000"/>
                </a:schemeClr>
              </a:solidFill>
            </a:endParaRPr>
          </a:p>
        </p:txBody>
      </p:sp>
      <p:sp>
        <p:nvSpPr>
          <p:cNvPr id="19" name="TextBox 18">
            <a:extLst>
              <a:ext uri="{FF2B5EF4-FFF2-40B4-BE49-F238E27FC236}">
                <a16:creationId xmlns:a16="http://schemas.microsoft.com/office/drawing/2014/main" id="{A8BDA7B3-241B-481D-89E7-EC5A521E87C2}"/>
              </a:ext>
            </a:extLst>
          </p:cNvPr>
          <p:cNvSpPr txBox="1"/>
          <p:nvPr/>
        </p:nvSpPr>
        <p:spPr>
          <a:xfrm>
            <a:off x="7071002" y="3780784"/>
            <a:ext cx="73152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ea typeface="+mn-lt"/>
                <a:cs typeface="+mn-lt"/>
              </a:rPr>
              <a:t>Mod</a:t>
            </a:r>
            <a:endParaRPr lang="en-US" sz="1600" b="1">
              <a:solidFill>
                <a:schemeClr val="tx1">
                  <a:lumMod val="75000"/>
                  <a:lumOff val="25000"/>
                </a:schemeClr>
              </a:solidFill>
            </a:endParaRPr>
          </a:p>
        </p:txBody>
      </p:sp>
      <p:sp>
        <p:nvSpPr>
          <p:cNvPr id="20" name="TextBox 19">
            <a:extLst>
              <a:ext uri="{FF2B5EF4-FFF2-40B4-BE49-F238E27FC236}">
                <a16:creationId xmlns:a16="http://schemas.microsoft.com/office/drawing/2014/main" id="{B2F2AE2E-BBB9-4CC4-B58D-84E02390C7D0}"/>
              </a:ext>
            </a:extLst>
          </p:cNvPr>
          <p:cNvSpPr txBox="1"/>
          <p:nvPr/>
        </p:nvSpPr>
        <p:spPr>
          <a:xfrm>
            <a:off x="7071001" y="4111462"/>
            <a:ext cx="73152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ea typeface="+mn-lt"/>
                <a:cs typeface="+mn-lt"/>
              </a:rPr>
              <a:t>High</a:t>
            </a:r>
            <a:endParaRPr lang="en-US" sz="1600" b="1">
              <a:solidFill>
                <a:schemeClr val="tx1">
                  <a:lumMod val="75000"/>
                  <a:lumOff val="25000"/>
                </a:schemeClr>
              </a:solidFill>
            </a:endParaRPr>
          </a:p>
        </p:txBody>
      </p:sp>
      <p:sp>
        <p:nvSpPr>
          <p:cNvPr id="21" name="TextBox 20">
            <a:extLst>
              <a:ext uri="{FF2B5EF4-FFF2-40B4-BE49-F238E27FC236}">
                <a16:creationId xmlns:a16="http://schemas.microsoft.com/office/drawing/2014/main" id="{D29ACAE5-3F8D-4C64-AA28-80C223C76133}"/>
              </a:ext>
            </a:extLst>
          </p:cNvPr>
          <p:cNvSpPr txBox="1"/>
          <p:nvPr/>
        </p:nvSpPr>
        <p:spPr>
          <a:xfrm>
            <a:off x="7071002" y="4456520"/>
            <a:ext cx="12163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ea typeface="+mn-lt"/>
                <a:cs typeface="+mn-lt"/>
              </a:rPr>
              <a:t>No Forest</a:t>
            </a:r>
            <a:endParaRPr lang="en-US" sz="1400" b="1">
              <a:solidFill>
                <a:schemeClr val="tx1">
                  <a:lumMod val="75000"/>
                  <a:lumOff val="25000"/>
                </a:schemeClr>
              </a:solidFill>
            </a:endParaRPr>
          </a:p>
        </p:txBody>
      </p:sp>
      <p:sp>
        <p:nvSpPr>
          <p:cNvPr id="5" name="Rectangle 4">
            <a:extLst>
              <a:ext uri="{FF2B5EF4-FFF2-40B4-BE49-F238E27FC236}">
                <a16:creationId xmlns:a16="http://schemas.microsoft.com/office/drawing/2014/main" id="{A3A2DD02-20B6-434C-9123-1121690E880D}"/>
              </a:ext>
            </a:extLst>
          </p:cNvPr>
          <p:cNvSpPr/>
          <p:nvPr/>
        </p:nvSpPr>
        <p:spPr>
          <a:xfrm>
            <a:off x="6564641" y="3447950"/>
            <a:ext cx="1527094" cy="10075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8358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B3C26B-0777-4C65-B873-DE699A3028AD}"/>
              </a:ext>
            </a:extLst>
          </p:cNvPr>
          <p:cNvSpPr txBox="1"/>
          <p:nvPr/>
        </p:nvSpPr>
        <p:spPr>
          <a:xfrm>
            <a:off x="6946197" y="6264573"/>
            <a:ext cx="520174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rPr>
              <a:t>High Probability areas against available forest area. </a:t>
            </a:r>
            <a:r>
              <a:rPr lang="en-US" sz="1400" dirty="0" err="1">
                <a:solidFill>
                  <a:schemeClr val="tx1">
                    <a:lumMod val="75000"/>
                    <a:lumOff val="25000"/>
                  </a:schemeClr>
                </a:solidFill>
              </a:rPr>
              <a:t>Oconluftee</a:t>
            </a:r>
            <a:r>
              <a:rPr lang="en-US" sz="1400" dirty="0">
                <a:solidFill>
                  <a:schemeClr val="tx1">
                    <a:lumMod val="75000"/>
                    <a:lumOff val="25000"/>
                  </a:schemeClr>
                </a:solidFill>
              </a:rPr>
              <a:t> has 94% of land in forest. </a:t>
            </a:r>
          </a:p>
        </p:txBody>
      </p:sp>
      <p:sp>
        <p:nvSpPr>
          <p:cNvPr id="7" name="TextBox 6">
            <a:extLst>
              <a:ext uri="{FF2B5EF4-FFF2-40B4-BE49-F238E27FC236}">
                <a16:creationId xmlns:a16="http://schemas.microsoft.com/office/drawing/2014/main" id="{DF97CCA6-BD4A-44D3-8D5B-3BD0BF153C09}"/>
              </a:ext>
            </a:extLst>
          </p:cNvPr>
          <p:cNvSpPr txBox="1"/>
          <p:nvPr/>
        </p:nvSpPr>
        <p:spPr>
          <a:xfrm>
            <a:off x="523833" y="226328"/>
            <a:ext cx="8448675" cy="646331"/>
          </a:xfrm>
          <a:prstGeom prst="rect">
            <a:avLst/>
          </a:prstGeom>
          <a:noFill/>
        </p:spPr>
        <p:txBody>
          <a:bodyPr wrap="square" rtlCol="0" anchor="t">
            <a:spAutoFit/>
          </a:bodyPr>
          <a:lstStyle/>
          <a:p>
            <a:r>
              <a:rPr lang="en-US" sz="3600" b="1">
                <a:solidFill>
                  <a:srgbClr val="24B1B5"/>
                </a:solidFill>
              </a:rPr>
              <a:t>Weighted Suitability Inferences </a:t>
            </a:r>
            <a:endParaRPr lang="en-US" b="1"/>
          </a:p>
        </p:txBody>
      </p:sp>
      <p:pic>
        <p:nvPicPr>
          <p:cNvPr id="9" name="Picture 9" descr="A close up of a map&#10;&#10;Description automatically generated">
            <a:extLst>
              <a:ext uri="{FF2B5EF4-FFF2-40B4-BE49-F238E27FC236}">
                <a16:creationId xmlns:a16="http://schemas.microsoft.com/office/drawing/2014/main" id="{2F6905AF-9EF8-4D3D-8D52-33756B41F450}"/>
              </a:ext>
            </a:extLst>
          </p:cNvPr>
          <p:cNvPicPr>
            <a:picLocks noChangeAspect="1"/>
          </p:cNvPicPr>
          <p:nvPr/>
        </p:nvPicPr>
        <p:blipFill rotWithShape="1">
          <a:blip r:embed="rId3"/>
          <a:srcRect r="-193" b="17586"/>
          <a:stretch/>
        </p:blipFill>
        <p:spPr>
          <a:xfrm>
            <a:off x="6729943" y="870821"/>
            <a:ext cx="5071526" cy="5396938"/>
          </a:xfrm>
          <a:prstGeom prst="rect">
            <a:avLst/>
          </a:prstGeom>
        </p:spPr>
      </p:pic>
      <p:grpSp>
        <p:nvGrpSpPr>
          <p:cNvPr id="34" name="Group 33">
            <a:extLst>
              <a:ext uri="{FF2B5EF4-FFF2-40B4-BE49-F238E27FC236}">
                <a16:creationId xmlns:a16="http://schemas.microsoft.com/office/drawing/2014/main" id="{EAF5FA08-5164-4619-8A52-1E58BEED4E2A}"/>
              </a:ext>
            </a:extLst>
          </p:cNvPr>
          <p:cNvGrpSpPr/>
          <p:nvPr/>
        </p:nvGrpSpPr>
        <p:grpSpPr>
          <a:xfrm>
            <a:off x="655253" y="1018537"/>
            <a:ext cx="3802244" cy="2669660"/>
            <a:chOff x="412299" y="1262952"/>
            <a:chExt cx="3849457" cy="2612151"/>
          </a:xfrm>
        </p:grpSpPr>
        <p:pic>
          <p:nvPicPr>
            <p:cNvPr id="10" name="Picture 10" descr="A picture containing stool, ottoman, table, drawing&#10;&#10;Description automatically generated">
              <a:extLst>
                <a:ext uri="{FF2B5EF4-FFF2-40B4-BE49-F238E27FC236}">
                  <a16:creationId xmlns:a16="http://schemas.microsoft.com/office/drawing/2014/main" id="{84653119-EE73-43B0-8A03-3E1310A6EE40}"/>
                </a:ext>
              </a:extLst>
            </p:cNvPr>
            <p:cNvPicPr>
              <a:picLocks noChangeAspect="1"/>
            </p:cNvPicPr>
            <p:nvPr/>
          </p:nvPicPr>
          <p:blipFill>
            <a:blip r:embed="rId4"/>
            <a:stretch>
              <a:fillRect/>
            </a:stretch>
          </p:blipFill>
          <p:spPr>
            <a:xfrm>
              <a:off x="480484" y="1628229"/>
              <a:ext cx="3700992" cy="2246874"/>
            </a:xfrm>
            <a:prstGeom prst="rect">
              <a:avLst/>
            </a:prstGeom>
          </p:spPr>
        </p:pic>
        <p:sp>
          <p:nvSpPr>
            <p:cNvPr id="19" name="TextBox 18">
              <a:extLst>
                <a:ext uri="{FF2B5EF4-FFF2-40B4-BE49-F238E27FC236}">
                  <a16:creationId xmlns:a16="http://schemas.microsoft.com/office/drawing/2014/main" id="{355DF785-F8FF-4A6B-832C-EFE78DACE48D}"/>
                </a:ext>
              </a:extLst>
            </p:cNvPr>
            <p:cNvSpPr txBox="1"/>
            <p:nvPr/>
          </p:nvSpPr>
          <p:spPr>
            <a:xfrm>
              <a:off x="412299" y="1262952"/>
              <a:ext cx="3849457" cy="369332"/>
            </a:xfrm>
            <a:prstGeom prst="rect">
              <a:avLst/>
            </a:prstGeom>
            <a:noFill/>
          </p:spPr>
          <p:txBody>
            <a:bodyPr wrap="square" rtlCol="0" anchor="t">
              <a:spAutoFit/>
            </a:bodyPr>
            <a:lstStyle/>
            <a:p>
              <a:r>
                <a:rPr lang="en-US" b="1" dirty="0" err="1">
                  <a:solidFill>
                    <a:schemeClr val="tx1">
                      <a:lumMod val="75000"/>
                      <a:lumOff val="25000"/>
                    </a:schemeClr>
                  </a:solidFill>
                </a:rPr>
                <a:t>Oconaluftee</a:t>
              </a:r>
              <a:r>
                <a:rPr lang="en-US" b="1" dirty="0">
                  <a:solidFill>
                    <a:schemeClr val="tx1">
                      <a:lumMod val="75000"/>
                      <a:lumOff val="25000"/>
                    </a:schemeClr>
                  </a:solidFill>
                </a:rPr>
                <a:t> Forest Composition</a:t>
              </a:r>
              <a:endParaRPr lang="en-US" dirty="0">
                <a:solidFill>
                  <a:schemeClr val="tx1">
                    <a:lumMod val="75000"/>
                    <a:lumOff val="25000"/>
                  </a:schemeClr>
                </a:solidFill>
              </a:endParaRPr>
            </a:p>
          </p:txBody>
        </p:sp>
        <p:sp>
          <p:nvSpPr>
            <p:cNvPr id="21" name="TextBox 20">
              <a:extLst>
                <a:ext uri="{FF2B5EF4-FFF2-40B4-BE49-F238E27FC236}">
                  <a16:creationId xmlns:a16="http://schemas.microsoft.com/office/drawing/2014/main" id="{035AAED6-AEAE-41E9-9608-5CCBF33772D4}"/>
                </a:ext>
              </a:extLst>
            </p:cNvPr>
            <p:cNvSpPr txBox="1"/>
            <p:nvPr/>
          </p:nvSpPr>
          <p:spPr>
            <a:xfrm>
              <a:off x="730273" y="1963494"/>
              <a:ext cx="1528121" cy="276999"/>
            </a:xfrm>
            <a:prstGeom prst="rect">
              <a:avLst/>
            </a:prstGeom>
            <a:noFill/>
          </p:spPr>
          <p:txBody>
            <a:bodyPr wrap="square" rtlCol="0" anchor="t">
              <a:spAutoFit/>
            </a:bodyPr>
            <a:lstStyle/>
            <a:p>
              <a:r>
                <a:rPr lang="en-US" sz="1200" b="1">
                  <a:solidFill>
                    <a:schemeClr val="tx1">
                      <a:lumMod val="75000"/>
                      <a:lumOff val="25000"/>
                    </a:schemeClr>
                  </a:solidFill>
                  <a:highlight>
                    <a:srgbClr val="FFFF00"/>
                  </a:highlight>
                </a:rPr>
                <a:t>Mixed Forest 29%</a:t>
              </a:r>
            </a:p>
          </p:txBody>
        </p:sp>
        <p:sp>
          <p:nvSpPr>
            <p:cNvPr id="22" name="TextBox 21">
              <a:extLst>
                <a:ext uri="{FF2B5EF4-FFF2-40B4-BE49-F238E27FC236}">
                  <a16:creationId xmlns:a16="http://schemas.microsoft.com/office/drawing/2014/main" id="{A9BC6969-3DED-473A-9623-96D05FB08482}"/>
                </a:ext>
              </a:extLst>
            </p:cNvPr>
            <p:cNvSpPr txBox="1"/>
            <p:nvPr/>
          </p:nvSpPr>
          <p:spPr>
            <a:xfrm>
              <a:off x="553746" y="2737177"/>
              <a:ext cx="1400519" cy="276999"/>
            </a:xfrm>
            <a:prstGeom prst="rect">
              <a:avLst/>
            </a:prstGeom>
            <a:noFill/>
          </p:spPr>
          <p:txBody>
            <a:bodyPr wrap="square" rtlCol="0" anchor="t">
              <a:spAutoFit/>
            </a:bodyPr>
            <a:lstStyle/>
            <a:p>
              <a:r>
                <a:rPr lang="en-US" sz="1200" b="1">
                  <a:solidFill>
                    <a:schemeClr val="tx1">
                      <a:lumMod val="75000"/>
                      <a:lumOff val="25000"/>
                    </a:schemeClr>
                  </a:solidFill>
                  <a:highlight>
                    <a:srgbClr val="FFFF00"/>
                  </a:highlight>
                </a:rPr>
                <a:t>Evergreen 11%</a:t>
              </a:r>
            </a:p>
          </p:txBody>
        </p:sp>
        <p:sp>
          <p:nvSpPr>
            <p:cNvPr id="23" name="TextBox 22">
              <a:extLst>
                <a:ext uri="{FF2B5EF4-FFF2-40B4-BE49-F238E27FC236}">
                  <a16:creationId xmlns:a16="http://schemas.microsoft.com/office/drawing/2014/main" id="{5BC01C9B-A867-4AB9-A96A-6EC925244636}"/>
                </a:ext>
              </a:extLst>
            </p:cNvPr>
            <p:cNvSpPr txBox="1"/>
            <p:nvPr/>
          </p:nvSpPr>
          <p:spPr>
            <a:xfrm>
              <a:off x="2371719" y="2408728"/>
              <a:ext cx="1528121" cy="276999"/>
            </a:xfrm>
            <a:prstGeom prst="rect">
              <a:avLst/>
            </a:prstGeom>
            <a:noFill/>
          </p:spPr>
          <p:txBody>
            <a:bodyPr wrap="square" rtlCol="0" anchor="t">
              <a:spAutoFit/>
            </a:bodyPr>
            <a:lstStyle/>
            <a:p>
              <a:r>
                <a:rPr lang="en-US" sz="1200" b="1">
                  <a:solidFill>
                    <a:schemeClr val="tx1">
                      <a:lumMod val="75000"/>
                      <a:lumOff val="25000"/>
                    </a:schemeClr>
                  </a:solidFill>
                  <a:highlight>
                    <a:srgbClr val="FFFF00"/>
                  </a:highlight>
                </a:rPr>
                <a:t>Deciduous 54%</a:t>
              </a:r>
            </a:p>
          </p:txBody>
        </p:sp>
      </p:grpSp>
      <p:sp>
        <p:nvSpPr>
          <p:cNvPr id="28" name="TextBox 27">
            <a:extLst>
              <a:ext uri="{FF2B5EF4-FFF2-40B4-BE49-F238E27FC236}">
                <a16:creationId xmlns:a16="http://schemas.microsoft.com/office/drawing/2014/main" id="{02D34124-E084-42B2-8F85-7439FC22BD6E}"/>
              </a:ext>
            </a:extLst>
          </p:cNvPr>
          <p:cNvSpPr txBox="1"/>
          <p:nvPr/>
        </p:nvSpPr>
        <p:spPr>
          <a:xfrm>
            <a:off x="3045458" y="5635645"/>
            <a:ext cx="1528121" cy="276999"/>
          </a:xfrm>
          <a:prstGeom prst="rect">
            <a:avLst/>
          </a:prstGeom>
          <a:noFill/>
        </p:spPr>
        <p:txBody>
          <a:bodyPr wrap="square" rtlCol="0" anchor="t">
            <a:spAutoFit/>
          </a:bodyPr>
          <a:lstStyle/>
          <a:p>
            <a:r>
              <a:rPr lang="en-US" sz="1200" b="1">
                <a:solidFill>
                  <a:schemeClr val="tx1">
                    <a:lumMod val="75000"/>
                    <a:lumOff val="25000"/>
                  </a:schemeClr>
                </a:solidFill>
                <a:highlight>
                  <a:srgbClr val="FFFF00"/>
                </a:highlight>
              </a:rPr>
              <a:t>Deciduous 5%</a:t>
            </a:r>
          </a:p>
        </p:txBody>
      </p:sp>
      <p:grpSp>
        <p:nvGrpSpPr>
          <p:cNvPr id="35" name="Group 34">
            <a:extLst>
              <a:ext uri="{FF2B5EF4-FFF2-40B4-BE49-F238E27FC236}">
                <a16:creationId xmlns:a16="http://schemas.microsoft.com/office/drawing/2014/main" id="{43D1A9A1-ABC3-4111-B97E-2857E1E29A6B}"/>
              </a:ext>
            </a:extLst>
          </p:cNvPr>
          <p:cNvGrpSpPr/>
          <p:nvPr/>
        </p:nvGrpSpPr>
        <p:grpSpPr>
          <a:xfrm>
            <a:off x="574869" y="3865901"/>
            <a:ext cx="4017231" cy="2679666"/>
            <a:chOff x="2673963" y="4110316"/>
            <a:chExt cx="4017231" cy="2679666"/>
          </a:xfrm>
        </p:grpSpPr>
        <p:pic>
          <p:nvPicPr>
            <p:cNvPr id="25" name="Picture 25" descr="A picture containing door, sign&#10;&#10;Description automatically generated">
              <a:extLst>
                <a:ext uri="{FF2B5EF4-FFF2-40B4-BE49-F238E27FC236}">
                  <a16:creationId xmlns:a16="http://schemas.microsoft.com/office/drawing/2014/main" id="{7B4517F9-F1BB-4F88-A340-87FB4A965DEF}"/>
                </a:ext>
              </a:extLst>
            </p:cNvPr>
            <p:cNvPicPr>
              <a:picLocks noChangeAspect="1"/>
            </p:cNvPicPr>
            <p:nvPr/>
          </p:nvPicPr>
          <p:blipFill>
            <a:blip r:embed="rId5"/>
            <a:stretch>
              <a:fillRect/>
            </a:stretch>
          </p:blipFill>
          <p:spPr>
            <a:xfrm>
              <a:off x="2824692" y="4420033"/>
              <a:ext cx="3658658" cy="2341224"/>
            </a:xfrm>
            <a:prstGeom prst="rect">
              <a:avLst/>
            </a:prstGeom>
          </p:spPr>
        </p:pic>
        <p:sp>
          <p:nvSpPr>
            <p:cNvPr id="26" name="TextBox 25">
              <a:extLst>
                <a:ext uri="{FF2B5EF4-FFF2-40B4-BE49-F238E27FC236}">
                  <a16:creationId xmlns:a16="http://schemas.microsoft.com/office/drawing/2014/main" id="{09A0B014-5E17-4403-8EDB-A3E5C25F0113}"/>
                </a:ext>
              </a:extLst>
            </p:cNvPr>
            <p:cNvSpPr txBox="1"/>
            <p:nvPr/>
          </p:nvSpPr>
          <p:spPr>
            <a:xfrm>
              <a:off x="2673963" y="4110316"/>
              <a:ext cx="4017231" cy="369332"/>
            </a:xfrm>
            <a:prstGeom prst="rect">
              <a:avLst/>
            </a:prstGeom>
            <a:noFill/>
          </p:spPr>
          <p:txBody>
            <a:bodyPr wrap="square" rtlCol="0" anchor="t">
              <a:spAutoFit/>
            </a:bodyPr>
            <a:lstStyle/>
            <a:p>
              <a:r>
                <a:rPr lang="en-US" b="1" dirty="0">
                  <a:solidFill>
                    <a:schemeClr val="tx1">
                      <a:lumMod val="75000"/>
                      <a:lumOff val="25000"/>
                    </a:schemeClr>
                  </a:solidFill>
                </a:rPr>
                <a:t>% forest type suitable for Hemlock</a:t>
              </a:r>
            </a:p>
          </p:txBody>
        </p:sp>
        <p:sp>
          <p:nvSpPr>
            <p:cNvPr id="27" name="TextBox 26">
              <a:extLst>
                <a:ext uri="{FF2B5EF4-FFF2-40B4-BE49-F238E27FC236}">
                  <a16:creationId xmlns:a16="http://schemas.microsoft.com/office/drawing/2014/main" id="{C32E8A07-745F-4FFA-8BFF-312A171AB2D0}"/>
                </a:ext>
              </a:extLst>
            </p:cNvPr>
            <p:cNvSpPr txBox="1"/>
            <p:nvPr/>
          </p:nvSpPr>
          <p:spPr>
            <a:xfrm>
              <a:off x="4138106" y="5455993"/>
              <a:ext cx="1528121" cy="276999"/>
            </a:xfrm>
            <a:prstGeom prst="rect">
              <a:avLst/>
            </a:prstGeom>
            <a:noFill/>
          </p:spPr>
          <p:txBody>
            <a:bodyPr wrap="square" rtlCol="0" anchor="t">
              <a:spAutoFit/>
            </a:bodyPr>
            <a:lstStyle/>
            <a:p>
              <a:r>
                <a:rPr lang="en-US" sz="1200" b="1">
                  <a:solidFill>
                    <a:schemeClr val="tx1">
                      <a:lumMod val="75000"/>
                      <a:lumOff val="25000"/>
                    </a:schemeClr>
                  </a:solidFill>
                  <a:highlight>
                    <a:srgbClr val="FFFF00"/>
                  </a:highlight>
                </a:rPr>
                <a:t>Mixed Forest 12%</a:t>
              </a:r>
            </a:p>
          </p:txBody>
        </p:sp>
        <p:sp>
          <p:nvSpPr>
            <p:cNvPr id="29" name="TextBox 28">
              <a:extLst>
                <a:ext uri="{FF2B5EF4-FFF2-40B4-BE49-F238E27FC236}">
                  <a16:creationId xmlns:a16="http://schemas.microsoft.com/office/drawing/2014/main" id="{2723743D-9203-4F33-A3B8-C1FDC70461F1}"/>
                </a:ext>
              </a:extLst>
            </p:cNvPr>
            <p:cNvSpPr txBox="1"/>
            <p:nvPr/>
          </p:nvSpPr>
          <p:spPr>
            <a:xfrm>
              <a:off x="3204870" y="4589260"/>
              <a:ext cx="1400519" cy="276999"/>
            </a:xfrm>
            <a:prstGeom prst="rect">
              <a:avLst/>
            </a:prstGeom>
            <a:noFill/>
          </p:spPr>
          <p:txBody>
            <a:bodyPr wrap="square" rtlCol="0" anchor="t">
              <a:spAutoFit/>
            </a:bodyPr>
            <a:lstStyle/>
            <a:p>
              <a:r>
                <a:rPr lang="en-US" sz="1200" b="1">
                  <a:solidFill>
                    <a:schemeClr val="tx1">
                      <a:lumMod val="75000"/>
                      <a:lumOff val="25000"/>
                    </a:schemeClr>
                  </a:solidFill>
                  <a:highlight>
                    <a:srgbClr val="FFFF00"/>
                  </a:highlight>
                </a:rPr>
                <a:t>Evergreen 28%</a:t>
              </a:r>
            </a:p>
          </p:txBody>
        </p:sp>
        <p:sp>
          <p:nvSpPr>
            <p:cNvPr id="30" name="TextBox 29">
              <a:extLst>
                <a:ext uri="{FF2B5EF4-FFF2-40B4-BE49-F238E27FC236}">
                  <a16:creationId xmlns:a16="http://schemas.microsoft.com/office/drawing/2014/main" id="{01535E14-7E43-4E70-9D95-3F39DFADF5D6}"/>
                </a:ext>
              </a:extLst>
            </p:cNvPr>
            <p:cNvSpPr txBox="1"/>
            <p:nvPr/>
          </p:nvSpPr>
          <p:spPr>
            <a:xfrm>
              <a:off x="2882900" y="6512983"/>
              <a:ext cx="38840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0</a:t>
              </a:r>
            </a:p>
          </p:txBody>
        </p:sp>
        <p:sp>
          <p:nvSpPr>
            <p:cNvPr id="31" name="TextBox 30">
              <a:extLst>
                <a:ext uri="{FF2B5EF4-FFF2-40B4-BE49-F238E27FC236}">
                  <a16:creationId xmlns:a16="http://schemas.microsoft.com/office/drawing/2014/main" id="{C3A77B84-A476-4D67-B4E3-5B90992EA148}"/>
                </a:ext>
              </a:extLst>
            </p:cNvPr>
            <p:cNvSpPr txBox="1"/>
            <p:nvPr/>
          </p:nvSpPr>
          <p:spPr>
            <a:xfrm>
              <a:off x="2819399" y="5729816"/>
              <a:ext cx="38840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15</a:t>
              </a:r>
            </a:p>
          </p:txBody>
        </p:sp>
        <p:sp>
          <p:nvSpPr>
            <p:cNvPr id="32" name="TextBox 31">
              <a:extLst>
                <a:ext uri="{FF2B5EF4-FFF2-40B4-BE49-F238E27FC236}">
                  <a16:creationId xmlns:a16="http://schemas.microsoft.com/office/drawing/2014/main" id="{9BAB894E-7F85-4BB8-AEDD-9BF58604EFE7}"/>
                </a:ext>
              </a:extLst>
            </p:cNvPr>
            <p:cNvSpPr txBox="1"/>
            <p:nvPr/>
          </p:nvSpPr>
          <p:spPr>
            <a:xfrm>
              <a:off x="2819398" y="4809066"/>
              <a:ext cx="38840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30</a:t>
              </a:r>
            </a:p>
          </p:txBody>
        </p:sp>
      </p:grpSp>
      <p:sp>
        <p:nvSpPr>
          <p:cNvPr id="37" name="TextBox 36">
            <a:extLst>
              <a:ext uri="{FF2B5EF4-FFF2-40B4-BE49-F238E27FC236}">
                <a16:creationId xmlns:a16="http://schemas.microsoft.com/office/drawing/2014/main" id="{4F0CFAE2-72AF-49CA-B771-4AC44BB96D0B}"/>
              </a:ext>
            </a:extLst>
          </p:cNvPr>
          <p:cNvSpPr txBox="1"/>
          <p:nvPr/>
        </p:nvSpPr>
        <p:spPr>
          <a:xfrm>
            <a:off x="7190315" y="2967565"/>
            <a:ext cx="158432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ea typeface="+mn-lt"/>
                <a:cs typeface="+mn-lt"/>
              </a:rPr>
              <a:t>Deciduous</a:t>
            </a:r>
            <a:endParaRPr lang="en-US" sz="900"/>
          </a:p>
          <a:p>
            <a:r>
              <a:rPr lang="en-US" sz="900"/>
              <a:t>Evergreen</a:t>
            </a:r>
          </a:p>
          <a:p>
            <a:r>
              <a:rPr lang="en-US" sz="900"/>
              <a:t>Mixed Forest</a:t>
            </a:r>
          </a:p>
          <a:p>
            <a:r>
              <a:rPr lang="en-US" sz="900"/>
              <a:t>No forest cover</a:t>
            </a:r>
          </a:p>
          <a:p>
            <a:r>
              <a:rPr lang="en-US" sz="900"/>
              <a:t>Hemlock Probability</a:t>
            </a:r>
          </a:p>
          <a:p>
            <a:r>
              <a:rPr lang="en-US" sz="900"/>
              <a:t>EBCI Land</a:t>
            </a:r>
          </a:p>
          <a:p>
            <a:r>
              <a:rPr lang="en-US" sz="900"/>
              <a:t>Watershed</a:t>
            </a:r>
          </a:p>
          <a:p>
            <a:endParaRPr lang="en-US" sz="900"/>
          </a:p>
        </p:txBody>
      </p:sp>
      <p:sp>
        <p:nvSpPr>
          <p:cNvPr id="6" name="TextBox 5">
            <a:extLst>
              <a:ext uri="{FF2B5EF4-FFF2-40B4-BE49-F238E27FC236}">
                <a16:creationId xmlns:a16="http://schemas.microsoft.com/office/drawing/2014/main" id="{B360475C-859E-41A0-9186-3047E7FBECF0}"/>
              </a:ext>
            </a:extLst>
          </p:cNvPr>
          <p:cNvSpPr txBox="1"/>
          <p:nvPr/>
        </p:nvSpPr>
        <p:spPr>
          <a:xfrm>
            <a:off x="2926859" y="5635423"/>
            <a:ext cx="1400519" cy="276999"/>
          </a:xfrm>
          <a:prstGeom prst="rect">
            <a:avLst/>
          </a:prstGeom>
          <a:noFill/>
        </p:spPr>
        <p:txBody>
          <a:bodyPr wrap="square" rtlCol="0" anchor="t">
            <a:spAutoFit/>
          </a:bodyPr>
          <a:lstStyle/>
          <a:p>
            <a:r>
              <a:rPr lang="en-US" sz="1200" b="1">
                <a:solidFill>
                  <a:schemeClr val="tx1">
                    <a:lumMod val="75000"/>
                    <a:lumOff val="25000"/>
                  </a:schemeClr>
                </a:solidFill>
                <a:highlight>
                  <a:srgbClr val="FFFF00"/>
                </a:highlight>
              </a:rPr>
              <a:t>Deciduous 5%</a:t>
            </a:r>
          </a:p>
        </p:txBody>
      </p:sp>
    </p:spTree>
    <p:extLst>
      <p:ext uri="{BB962C8B-B14F-4D97-AF65-F5344CB8AC3E}">
        <p14:creationId xmlns:p14="http://schemas.microsoft.com/office/powerpoint/2010/main" val="32147356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B90566-C030-4C14-8E07-D72BF2244248}"/>
              </a:ext>
            </a:extLst>
          </p:cNvPr>
          <p:cNvSpPr txBox="1"/>
          <p:nvPr/>
        </p:nvSpPr>
        <p:spPr>
          <a:xfrm>
            <a:off x="494338" y="190500"/>
            <a:ext cx="8448675" cy="646331"/>
          </a:xfrm>
          <a:prstGeom prst="rect">
            <a:avLst/>
          </a:prstGeom>
          <a:noFill/>
        </p:spPr>
        <p:txBody>
          <a:bodyPr wrap="square" rtlCol="0" anchor="t">
            <a:spAutoFit/>
          </a:bodyPr>
          <a:lstStyle/>
          <a:p>
            <a:r>
              <a:rPr lang="en-US" sz="3600" b="1">
                <a:solidFill>
                  <a:srgbClr val="24B1B5"/>
                </a:solidFill>
              </a:rPr>
              <a:t>Conclusions </a:t>
            </a:r>
            <a:endParaRPr lang="en-US" b="1"/>
          </a:p>
        </p:txBody>
      </p:sp>
      <p:sp>
        <p:nvSpPr>
          <p:cNvPr id="2" name="Rectangle: Rounded Corners 1">
            <a:extLst>
              <a:ext uri="{FF2B5EF4-FFF2-40B4-BE49-F238E27FC236}">
                <a16:creationId xmlns:a16="http://schemas.microsoft.com/office/drawing/2014/main" id="{1D5A8246-859F-4A2A-9A0E-5DAA95874994}"/>
              </a:ext>
            </a:extLst>
          </p:cNvPr>
          <p:cNvSpPr/>
          <p:nvPr/>
        </p:nvSpPr>
        <p:spPr>
          <a:xfrm>
            <a:off x="980537" y="973347"/>
            <a:ext cx="9949129" cy="1049546"/>
          </a:xfrm>
          <a:prstGeom prst="roundRect">
            <a:avLst/>
          </a:prstGeom>
          <a:solidFill>
            <a:srgbClr val="FFFFFF"/>
          </a:solidFill>
          <a:ln w="28575">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4B1B5"/>
                </a:solidFill>
              </a:rPr>
              <a:t>Between 2003-2010, the study region displayed areas of both winter NDVI decrease and increase, often in adjacent 'pockets'. </a:t>
            </a:r>
          </a:p>
        </p:txBody>
      </p:sp>
      <p:sp>
        <p:nvSpPr>
          <p:cNvPr id="13" name="Rectangle: Rounded Corners 12">
            <a:extLst>
              <a:ext uri="{FF2B5EF4-FFF2-40B4-BE49-F238E27FC236}">
                <a16:creationId xmlns:a16="http://schemas.microsoft.com/office/drawing/2014/main" id="{156AB7F3-B8E6-4B34-B4C5-8EE9F38780D2}"/>
              </a:ext>
            </a:extLst>
          </p:cNvPr>
          <p:cNvSpPr/>
          <p:nvPr/>
        </p:nvSpPr>
        <p:spPr>
          <a:xfrm>
            <a:off x="980536" y="3768944"/>
            <a:ext cx="9949130" cy="1308338"/>
          </a:xfrm>
          <a:prstGeom prst="roundRect">
            <a:avLst/>
          </a:prstGeom>
          <a:solidFill>
            <a:srgbClr val="FFFFFF"/>
          </a:solidFill>
          <a:ln w="28575">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4B1B5"/>
                </a:solidFill>
              </a:rPr>
              <a:t>Of the forest cover classified as evergreen </a:t>
            </a:r>
            <a:r>
              <a:rPr lang="en-US" sz="2400" b="1" dirty="0" smtClean="0">
                <a:solidFill>
                  <a:srgbClr val="24B1B5"/>
                </a:solidFill>
              </a:rPr>
              <a:t>for </a:t>
            </a:r>
            <a:r>
              <a:rPr lang="en-US" sz="2400" b="1" dirty="0">
                <a:solidFill>
                  <a:srgbClr val="24B1B5"/>
                </a:solidFill>
              </a:rPr>
              <a:t>the </a:t>
            </a:r>
            <a:r>
              <a:rPr lang="en-US" sz="2400" b="1" dirty="0" err="1">
                <a:solidFill>
                  <a:srgbClr val="24B1B5"/>
                </a:solidFill>
              </a:rPr>
              <a:t>Oconaluftee</a:t>
            </a:r>
            <a:r>
              <a:rPr lang="en-US" sz="2400" b="1" dirty="0">
                <a:solidFill>
                  <a:srgbClr val="24B1B5"/>
                </a:solidFill>
              </a:rPr>
              <a:t> </a:t>
            </a:r>
            <a:r>
              <a:rPr lang="en-US" sz="2400" b="1" dirty="0" smtClean="0">
                <a:solidFill>
                  <a:srgbClr val="24B1B5"/>
                </a:solidFill>
              </a:rPr>
              <a:t>watershed in 2018,</a:t>
            </a:r>
            <a:r>
              <a:rPr lang="en-US" sz="2400" b="1" dirty="0">
                <a:solidFill>
                  <a:srgbClr val="24B1B5"/>
                </a:solidFill>
              </a:rPr>
              <a:t> 28% contains high hemlock suitable areas based on the example weighted suitability analysis. </a:t>
            </a:r>
          </a:p>
        </p:txBody>
      </p:sp>
      <p:sp>
        <p:nvSpPr>
          <p:cNvPr id="15" name="Rectangle: Rounded Corners 14">
            <a:extLst>
              <a:ext uri="{FF2B5EF4-FFF2-40B4-BE49-F238E27FC236}">
                <a16:creationId xmlns:a16="http://schemas.microsoft.com/office/drawing/2014/main" id="{FB26AAF8-127B-42D6-A789-A96D37AB0E88}"/>
              </a:ext>
            </a:extLst>
          </p:cNvPr>
          <p:cNvSpPr/>
          <p:nvPr/>
        </p:nvSpPr>
        <p:spPr>
          <a:xfrm>
            <a:off x="980536" y="2371146"/>
            <a:ext cx="9949129" cy="1049546"/>
          </a:xfrm>
          <a:prstGeom prst="roundRect">
            <a:avLst/>
          </a:prstGeom>
          <a:solidFill>
            <a:srgbClr val="FFFFFF"/>
          </a:solidFill>
          <a:ln w="28575">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4B1B5"/>
                </a:solidFill>
              </a:rPr>
              <a:t>Pockets of greatest winter NDVI decrease were observed near stream headwaters </a:t>
            </a:r>
            <a:r>
              <a:rPr lang="en-US" sz="2400" b="1" dirty="0" smtClean="0">
                <a:solidFill>
                  <a:srgbClr val="24B1B5"/>
                </a:solidFill>
              </a:rPr>
              <a:t>along</a:t>
            </a:r>
            <a:r>
              <a:rPr lang="en-US" sz="2400" b="1" dirty="0">
                <a:solidFill>
                  <a:srgbClr val="24B1B5"/>
                </a:solidFill>
              </a:rPr>
              <a:t> the boundary of the national park.</a:t>
            </a:r>
          </a:p>
        </p:txBody>
      </p:sp>
      <p:sp>
        <p:nvSpPr>
          <p:cNvPr id="16" name="Rectangle: Rounded Corners 15">
            <a:extLst>
              <a:ext uri="{FF2B5EF4-FFF2-40B4-BE49-F238E27FC236}">
                <a16:creationId xmlns:a16="http://schemas.microsoft.com/office/drawing/2014/main" id="{3112C5C4-E699-48E2-9E9F-31DAF409D66F}"/>
              </a:ext>
            </a:extLst>
          </p:cNvPr>
          <p:cNvSpPr/>
          <p:nvPr/>
        </p:nvSpPr>
        <p:spPr>
          <a:xfrm>
            <a:off x="980535" y="5425535"/>
            <a:ext cx="9949130" cy="1049546"/>
          </a:xfrm>
          <a:prstGeom prst="roundRect">
            <a:avLst/>
          </a:prstGeom>
          <a:solidFill>
            <a:srgbClr val="FFFFFF"/>
          </a:solidFill>
          <a:ln w="28575">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4B1B5"/>
                </a:solidFill>
              </a:rPr>
              <a:t>The two example weighted suitability approaches show between 8.5 to 17.9</a:t>
            </a:r>
            <a:r>
              <a:rPr lang="en-US" sz="2400" b="1" dirty="0">
                <a:solidFill>
                  <a:srgbClr val="24B1B5"/>
                </a:solidFill>
                <a:ea typeface="+mn-lt"/>
                <a:cs typeface="+mn-lt"/>
              </a:rPr>
              <a:t>mi</a:t>
            </a:r>
            <a:r>
              <a:rPr lang="en-US" sz="2400" b="1" baseline="30000" dirty="0">
                <a:solidFill>
                  <a:srgbClr val="24B1B5"/>
                </a:solidFill>
                <a:ea typeface="+mn-lt"/>
                <a:cs typeface="+mn-lt"/>
              </a:rPr>
              <a:t>2</a:t>
            </a:r>
            <a:r>
              <a:rPr lang="en-US" sz="2400" b="1" dirty="0">
                <a:solidFill>
                  <a:srgbClr val="24B1B5"/>
                </a:solidFill>
              </a:rPr>
              <a:t> of </a:t>
            </a:r>
            <a:r>
              <a:rPr lang="en-US" sz="2400" b="1" dirty="0" smtClean="0">
                <a:solidFill>
                  <a:srgbClr val="24B1B5"/>
                </a:solidFill>
              </a:rPr>
              <a:t>land suitable hemlock in </a:t>
            </a:r>
            <a:r>
              <a:rPr lang="en-US" sz="2400" b="1" dirty="0">
                <a:solidFill>
                  <a:srgbClr val="24B1B5"/>
                </a:solidFill>
              </a:rPr>
              <a:t>2018.</a:t>
            </a:r>
          </a:p>
        </p:txBody>
      </p:sp>
    </p:spTree>
    <p:extLst>
      <p:ext uri="{BB962C8B-B14F-4D97-AF65-F5344CB8AC3E}">
        <p14:creationId xmlns:p14="http://schemas.microsoft.com/office/powerpoint/2010/main" val="6638825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descr="A close up of a map&#10;&#10;Description automatically generated">
            <a:extLst>
              <a:ext uri="{FF2B5EF4-FFF2-40B4-BE49-F238E27FC236}">
                <a16:creationId xmlns:a16="http://schemas.microsoft.com/office/drawing/2014/main" id="{DDE84AE7-3E10-4EE6-A225-DF878631699A}"/>
              </a:ext>
            </a:extLst>
          </p:cNvPr>
          <p:cNvPicPr>
            <a:picLocks noChangeAspect="1"/>
          </p:cNvPicPr>
          <p:nvPr/>
        </p:nvPicPr>
        <p:blipFill>
          <a:blip r:embed="rId3"/>
          <a:stretch>
            <a:fillRect/>
          </a:stretch>
        </p:blipFill>
        <p:spPr>
          <a:xfrm>
            <a:off x="7603958" y="2746117"/>
            <a:ext cx="4291263" cy="3338944"/>
          </a:xfrm>
          <a:prstGeom prst="rect">
            <a:avLst/>
          </a:prstGeom>
        </p:spPr>
      </p:pic>
      <p:sp>
        <p:nvSpPr>
          <p:cNvPr id="3" name="TextBox 2">
            <a:extLst>
              <a:ext uri="{FF2B5EF4-FFF2-40B4-BE49-F238E27FC236}">
                <a16:creationId xmlns:a16="http://schemas.microsoft.com/office/drawing/2014/main" id="{3BB90566-C030-4C14-8E07-D72BF2244248}"/>
              </a:ext>
            </a:extLst>
          </p:cNvPr>
          <p:cNvSpPr txBox="1"/>
          <p:nvPr/>
        </p:nvSpPr>
        <p:spPr>
          <a:xfrm>
            <a:off x="494338" y="190500"/>
            <a:ext cx="8448675" cy="646331"/>
          </a:xfrm>
          <a:prstGeom prst="rect">
            <a:avLst/>
          </a:prstGeom>
          <a:noFill/>
        </p:spPr>
        <p:txBody>
          <a:bodyPr wrap="square" rtlCol="0" anchor="t">
            <a:spAutoFit/>
          </a:bodyPr>
          <a:lstStyle/>
          <a:p>
            <a:r>
              <a:rPr lang="en-US" sz="3600" b="1">
                <a:solidFill>
                  <a:srgbClr val="24B1B5"/>
                </a:solidFill>
              </a:rPr>
              <a:t>Limitations &amp; Errors</a:t>
            </a:r>
            <a:endParaRPr lang="en-US" b="1"/>
          </a:p>
        </p:txBody>
      </p:sp>
      <p:sp>
        <p:nvSpPr>
          <p:cNvPr id="4" name="TextBox 3">
            <a:extLst>
              <a:ext uri="{FF2B5EF4-FFF2-40B4-BE49-F238E27FC236}">
                <a16:creationId xmlns:a16="http://schemas.microsoft.com/office/drawing/2014/main" id="{80F00A87-387C-4E28-AB0F-2E9C27AB524D}"/>
              </a:ext>
            </a:extLst>
          </p:cNvPr>
          <p:cNvSpPr txBox="1"/>
          <p:nvPr/>
        </p:nvSpPr>
        <p:spPr>
          <a:xfrm>
            <a:off x="494338" y="1333431"/>
            <a:ext cx="7181962"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24B1B5"/>
              </a:buClr>
              <a:buFont typeface="Webdings" panose="05030102010509060703" pitchFamily="18" charset="2"/>
              <a:buChar char="4"/>
            </a:pPr>
            <a:r>
              <a:rPr lang="en-US" sz="2800" dirty="0">
                <a:solidFill>
                  <a:srgbClr val="24B1B5"/>
                </a:solidFill>
              </a:rPr>
              <a:t>Data Processing &amp; NDVI Calculation</a:t>
            </a:r>
            <a:endParaRPr lang="en-US" sz="2800" dirty="0">
              <a:solidFill>
                <a:srgbClr val="000000"/>
              </a:solidFill>
            </a:endParaRPr>
          </a:p>
          <a:p>
            <a:pPr marL="285750" indent="-285750">
              <a:buClr>
                <a:srgbClr val="24B1B5"/>
              </a:buClr>
              <a:buFont typeface="Webdings" panose="05030102010509060703" pitchFamily="18" charset="2"/>
              <a:buChar char="4"/>
            </a:pPr>
            <a:endParaRPr lang="en-US" dirty="0">
              <a:solidFill>
                <a:srgbClr val="24B1B5"/>
              </a:solidFill>
            </a:endParaRPr>
          </a:p>
          <a:p>
            <a:pPr marL="742950" lvl="1" indent="-285750">
              <a:buClr>
                <a:srgbClr val="24B1B5"/>
              </a:buClr>
              <a:buFont typeface="Webdings" panose="05030102010509060703" pitchFamily="18" charset="2"/>
              <a:buChar char="4"/>
            </a:pPr>
            <a:r>
              <a:rPr lang="en-US" sz="2400" dirty="0">
                <a:solidFill>
                  <a:schemeClr val="tx1">
                    <a:lumMod val="75000"/>
                    <a:lumOff val="25000"/>
                  </a:schemeClr>
                </a:solidFill>
              </a:rPr>
              <a:t>Cloud cover</a:t>
            </a:r>
          </a:p>
          <a:p>
            <a:pPr marL="742950" lvl="1" indent="-285750">
              <a:buClr>
                <a:srgbClr val="24B1B5"/>
              </a:buClr>
              <a:buFont typeface="Webdings" panose="05030102010509060703" pitchFamily="18" charset="2"/>
              <a:buChar char="4"/>
            </a:pPr>
            <a:r>
              <a:rPr lang="en-US" sz="2400" dirty="0">
                <a:solidFill>
                  <a:schemeClr val="tx1">
                    <a:lumMod val="75000"/>
                    <a:lumOff val="25000"/>
                  </a:schemeClr>
                </a:solidFill>
              </a:rPr>
              <a:t>Winter shadows </a:t>
            </a:r>
          </a:p>
          <a:p>
            <a:pPr marL="742950" lvl="1" indent="-285750">
              <a:buClr>
                <a:srgbClr val="24B1B5"/>
              </a:buClr>
              <a:buFont typeface="Webdings" panose="05030102010509060703" pitchFamily="18" charset="2"/>
              <a:buChar char="4"/>
            </a:pPr>
            <a:r>
              <a:rPr lang="en-US" sz="2400" dirty="0">
                <a:solidFill>
                  <a:schemeClr val="tx1">
                    <a:lumMod val="75000"/>
                    <a:lumOff val="25000"/>
                  </a:schemeClr>
                </a:solidFill>
              </a:rPr>
              <a:t>Landsat 5 TM vs. Landsat 8 OLI</a:t>
            </a:r>
          </a:p>
          <a:p>
            <a:pPr marL="742950" lvl="1" indent="-285750">
              <a:buClr>
                <a:srgbClr val="24B1B5"/>
              </a:buClr>
              <a:buFont typeface="Webdings" panose="05030102010509060703" pitchFamily="18" charset="2"/>
              <a:buChar char="4"/>
            </a:pPr>
            <a:r>
              <a:rPr lang="en-US" sz="2400" dirty="0">
                <a:solidFill>
                  <a:schemeClr val="tx1">
                    <a:lumMod val="75000"/>
                    <a:lumOff val="25000"/>
                  </a:schemeClr>
                </a:solidFill>
              </a:rPr>
              <a:t>Hemlock vs. other evergreens</a:t>
            </a:r>
          </a:p>
          <a:p>
            <a:pPr lvl="1">
              <a:buClr>
                <a:srgbClr val="24B1B5"/>
              </a:buClr>
            </a:pPr>
            <a:endParaRPr lang="en-US" sz="2000" dirty="0" smtClean="0">
              <a:solidFill>
                <a:srgbClr val="24B1B5"/>
              </a:solidFill>
            </a:endParaRPr>
          </a:p>
          <a:p>
            <a:pPr lvl="1">
              <a:buClr>
                <a:srgbClr val="24B1B5"/>
              </a:buClr>
            </a:pPr>
            <a:endParaRPr lang="en-US" sz="2000" dirty="0">
              <a:solidFill>
                <a:srgbClr val="24B1B5"/>
              </a:solidFill>
            </a:endParaRPr>
          </a:p>
          <a:p>
            <a:pPr marL="285750" indent="-285750">
              <a:buClr>
                <a:srgbClr val="24B1B5"/>
              </a:buClr>
              <a:buFont typeface="Webdings" panose="05030102010509060703" pitchFamily="18" charset="2"/>
              <a:buChar char="4"/>
            </a:pPr>
            <a:r>
              <a:rPr lang="en-US" sz="2800" dirty="0">
                <a:solidFill>
                  <a:srgbClr val="24B1B5"/>
                </a:solidFill>
              </a:rPr>
              <a:t>Selection of Suitability Criteria </a:t>
            </a:r>
          </a:p>
          <a:p>
            <a:pPr marL="285750" indent="-285750">
              <a:buClr>
                <a:srgbClr val="24B1B5"/>
              </a:buClr>
              <a:buFont typeface="Webdings" panose="05030102010509060703" pitchFamily="18" charset="2"/>
              <a:buChar char="4"/>
            </a:pPr>
            <a:endParaRPr lang="en-US" dirty="0">
              <a:solidFill>
                <a:srgbClr val="24B1B5"/>
              </a:solidFill>
            </a:endParaRPr>
          </a:p>
          <a:p>
            <a:pPr marL="742950" lvl="1" indent="-285750">
              <a:buClr>
                <a:srgbClr val="24B1B5"/>
              </a:buClr>
              <a:buFont typeface="Webdings" panose="05030102010509060703" pitchFamily="18" charset="2"/>
              <a:buChar char="4"/>
            </a:pPr>
            <a:r>
              <a:rPr lang="en-US" sz="2400" dirty="0">
                <a:solidFill>
                  <a:schemeClr val="tx1">
                    <a:lumMod val="75000"/>
                    <a:lumOff val="25000"/>
                  </a:schemeClr>
                </a:solidFill>
              </a:rPr>
              <a:t>Criteria varies across landscapes </a:t>
            </a:r>
          </a:p>
          <a:p>
            <a:pPr marL="742950" lvl="1" indent="-285750">
              <a:buClr>
                <a:srgbClr val="24B1B5"/>
              </a:buClr>
              <a:buFont typeface="Webdings" panose="05030102010509060703" pitchFamily="18" charset="2"/>
              <a:buChar char="4"/>
            </a:pPr>
            <a:r>
              <a:rPr lang="en-US" sz="2400" dirty="0">
                <a:solidFill>
                  <a:schemeClr val="tx1">
                    <a:lumMod val="75000"/>
                    <a:lumOff val="25000"/>
                  </a:schemeClr>
                </a:solidFill>
              </a:rPr>
              <a:t>Not all points in HCAs represent hemlock </a:t>
            </a:r>
          </a:p>
          <a:p>
            <a:pPr lvl="1">
              <a:buClr>
                <a:srgbClr val="24B1B5"/>
              </a:buClr>
            </a:pPr>
            <a:endParaRPr lang="en-US" sz="2000" dirty="0"/>
          </a:p>
          <a:p>
            <a:pPr lvl="2">
              <a:buClr>
                <a:srgbClr val="24B1B5"/>
              </a:buClr>
            </a:pPr>
            <a:endParaRPr lang="en-US" sz="2000" dirty="0"/>
          </a:p>
        </p:txBody>
      </p:sp>
      <p:sp>
        <p:nvSpPr>
          <p:cNvPr id="7" name="TextBox 6">
            <a:extLst>
              <a:ext uri="{FF2B5EF4-FFF2-40B4-BE49-F238E27FC236}">
                <a16:creationId xmlns:a16="http://schemas.microsoft.com/office/drawing/2014/main" id="{913786EF-9EBF-4BE6-9057-52BED74F5251}"/>
              </a:ext>
            </a:extLst>
          </p:cNvPr>
          <p:cNvSpPr txBox="1"/>
          <p:nvPr/>
        </p:nvSpPr>
        <p:spPr>
          <a:xfrm>
            <a:off x="8871285" y="5045243"/>
            <a:ext cx="2654969" cy="307777"/>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Example: Landsat 8 pixel size</a:t>
            </a:r>
          </a:p>
        </p:txBody>
      </p:sp>
      <p:cxnSp>
        <p:nvCxnSpPr>
          <p:cNvPr id="8" name="Straight Arrow Connector 7">
            <a:extLst>
              <a:ext uri="{FF2B5EF4-FFF2-40B4-BE49-F238E27FC236}">
                <a16:creationId xmlns:a16="http://schemas.microsoft.com/office/drawing/2014/main" id="{EEBA9EA6-1ECB-4758-B684-9B32004F5D36}"/>
              </a:ext>
            </a:extLst>
          </p:cNvPr>
          <p:cNvCxnSpPr/>
          <p:nvPr/>
        </p:nvCxnSpPr>
        <p:spPr>
          <a:xfrm flipH="1" flipV="1">
            <a:off x="9591675" y="4165432"/>
            <a:ext cx="240632" cy="83419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70A86678-131A-41FA-8510-BB687F20C269}"/>
              </a:ext>
            </a:extLst>
          </p:cNvPr>
          <p:cNvCxnSpPr>
            <a:cxnSpLocks/>
          </p:cNvCxnSpPr>
          <p:nvPr/>
        </p:nvCxnSpPr>
        <p:spPr>
          <a:xfrm flipV="1">
            <a:off x="10393778" y="4558462"/>
            <a:ext cx="344906" cy="43313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F27AD552-CA9B-493B-87DE-66463B1205CB}"/>
              </a:ext>
            </a:extLst>
          </p:cNvPr>
          <p:cNvSpPr txBox="1"/>
          <p:nvPr/>
        </p:nvSpPr>
        <p:spPr>
          <a:xfrm>
            <a:off x="7684168" y="2472017"/>
            <a:ext cx="413084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rPr>
              <a:t>Spatial &amp; temporal resolution limitations </a:t>
            </a:r>
          </a:p>
        </p:txBody>
      </p:sp>
      <p:cxnSp>
        <p:nvCxnSpPr>
          <p:cNvPr id="12" name="Straight Arrow Connector 11">
            <a:extLst>
              <a:ext uri="{FF2B5EF4-FFF2-40B4-BE49-F238E27FC236}">
                <a16:creationId xmlns:a16="http://schemas.microsoft.com/office/drawing/2014/main" id="{D8DE29E1-1C32-4FEF-9522-E452BB8F6F50}"/>
              </a:ext>
            </a:extLst>
          </p:cNvPr>
          <p:cNvCxnSpPr>
            <a:cxnSpLocks/>
          </p:cNvCxnSpPr>
          <p:nvPr/>
        </p:nvCxnSpPr>
        <p:spPr>
          <a:xfrm flipH="1" flipV="1">
            <a:off x="8741443" y="3595937"/>
            <a:ext cx="449179" cy="141170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57643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C46ECD-B3AD-4542-8731-E9BE4F28D9D8}"/>
              </a:ext>
            </a:extLst>
          </p:cNvPr>
          <p:cNvSpPr txBox="1"/>
          <p:nvPr/>
        </p:nvSpPr>
        <p:spPr>
          <a:xfrm>
            <a:off x="732282" y="269289"/>
            <a:ext cx="10332720" cy="646331"/>
          </a:xfrm>
          <a:prstGeom prst="rect">
            <a:avLst/>
          </a:prstGeom>
          <a:noFill/>
        </p:spPr>
        <p:txBody>
          <a:bodyPr wrap="square" rtlCol="0">
            <a:spAutoFit/>
          </a:bodyPr>
          <a:lstStyle/>
          <a:p>
            <a:r>
              <a:rPr lang="en-US" sz="3600" b="1" dirty="0">
                <a:solidFill>
                  <a:srgbClr val="24B1B5"/>
                </a:solidFill>
              </a:rPr>
              <a:t>Road Map </a:t>
            </a:r>
          </a:p>
        </p:txBody>
      </p:sp>
      <p:sp>
        <p:nvSpPr>
          <p:cNvPr id="4" name="TextBox 3">
            <a:extLst>
              <a:ext uri="{FF2B5EF4-FFF2-40B4-BE49-F238E27FC236}">
                <a16:creationId xmlns:a16="http://schemas.microsoft.com/office/drawing/2014/main" id="{01043905-FE76-4D6C-8C73-5B66D64DDA89}"/>
              </a:ext>
            </a:extLst>
          </p:cNvPr>
          <p:cNvSpPr txBox="1"/>
          <p:nvPr/>
        </p:nvSpPr>
        <p:spPr>
          <a:xfrm>
            <a:off x="495300" y="1173414"/>
            <a:ext cx="6389370" cy="4924425"/>
          </a:xfrm>
          <a:prstGeom prst="rect">
            <a:avLst/>
          </a:prstGeom>
          <a:noFill/>
        </p:spPr>
        <p:txBody>
          <a:bodyPr wrap="square" rtlCol="0" anchor="t">
            <a:spAutoFit/>
          </a:bodyPr>
          <a:lstStyle/>
          <a:p>
            <a:pPr marL="285750" indent="-285750">
              <a:buClr>
                <a:srgbClr val="24B1B5"/>
              </a:buClr>
              <a:buFont typeface="Webdings" panose="05030102010509060703" pitchFamily="18" charset="2"/>
              <a:buChar char="4"/>
            </a:pPr>
            <a:r>
              <a:rPr lang="en-US" sz="2000" dirty="0">
                <a:solidFill>
                  <a:schemeClr val="tx1">
                    <a:lumMod val="75000"/>
                    <a:lumOff val="25000"/>
                  </a:schemeClr>
                </a:solidFill>
              </a:rPr>
              <a:t>Project Partner &amp; Community Concerns</a:t>
            </a:r>
          </a:p>
          <a:p>
            <a:pPr marL="285750" indent="-285750">
              <a:buClr>
                <a:srgbClr val="24B1B5"/>
              </a:buClr>
              <a:buFont typeface="Webdings" panose="05030102010509060703" pitchFamily="18" charset="2"/>
              <a:buChar char="4"/>
            </a:pPr>
            <a:endParaRPr lang="en-US" sz="2000" dirty="0">
              <a:solidFill>
                <a:schemeClr val="tx1">
                  <a:lumMod val="75000"/>
                  <a:lumOff val="25000"/>
                </a:schemeClr>
              </a:solidFill>
            </a:endParaRPr>
          </a:p>
          <a:p>
            <a:pPr marL="285750" indent="-285750">
              <a:buClr>
                <a:srgbClr val="24B1B5"/>
              </a:buClr>
              <a:buFont typeface="Webdings" panose="05030102010509060703" pitchFamily="18" charset="2"/>
              <a:buChar char="4"/>
            </a:pPr>
            <a:r>
              <a:rPr lang="en-US" sz="2000" dirty="0">
                <a:solidFill>
                  <a:schemeClr val="tx1">
                    <a:lumMod val="75000"/>
                    <a:lumOff val="25000"/>
                  </a:schemeClr>
                </a:solidFill>
              </a:rPr>
              <a:t>Project</a:t>
            </a:r>
            <a:r>
              <a:rPr lang="en-US" sz="2000" dirty="0">
                <a:solidFill>
                  <a:schemeClr val="tx1">
                    <a:lumMod val="75000"/>
                    <a:lumOff val="25000"/>
                  </a:schemeClr>
                </a:solidFill>
                <a:ea typeface="+mn-lt"/>
                <a:cs typeface="+mn-lt"/>
              </a:rPr>
              <a:t> Objectives</a:t>
            </a:r>
          </a:p>
          <a:p>
            <a:pPr>
              <a:buClr>
                <a:srgbClr val="24B1B5"/>
              </a:buClr>
            </a:pPr>
            <a:endParaRPr lang="en-US" sz="2000" dirty="0">
              <a:solidFill>
                <a:schemeClr val="tx1">
                  <a:lumMod val="75000"/>
                  <a:lumOff val="25000"/>
                </a:schemeClr>
              </a:solidFill>
            </a:endParaRPr>
          </a:p>
          <a:p>
            <a:pPr marL="285750" indent="-285750">
              <a:buClr>
                <a:srgbClr val="24B1B5"/>
              </a:buClr>
              <a:buFont typeface="Webdings" panose="05030102010509060703" pitchFamily="18" charset="2"/>
              <a:buChar char="4"/>
            </a:pPr>
            <a:r>
              <a:rPr lang="en-US" sz="2000" dirty="0">
                <a:solidFill>
                  <a:schemeClr val="tx1">
                    <a:lumMod val="75000"/>
                    <a:lumOff val="25000"/>
                  </a:schemeClr>
                </a:solidFill>
                <a:ea typeface="+mn-lt"/>
                <a:cs typeface="+mn-lt"/>
              </a:rPr>
              <a:t>Study Area</a:t>
            </a:r>
          </a:p>
          <a:p>
            <a:pPr>
              <a:buClr>
                <a:srgbClr val="24B1B5"/>
              </a:buClr>
            </a:pPr>
            <a:endParaRPr lang="en-US" sz="2000" dirty="0">
              <a:solidFill>
                <a:schemeClr val="tx1">
                  <a:lumMod val="75000"/>
                  <a:lumOff val="25000"/>
                </a:schemeClr>
              </a:solidFill>
            </a:endParaRPr>
          </a:p>
          <a:p>
            <a:pPr marL="285750" indent="-285750">
              <a:buClr>
                <a:srgbClr val="24B1B5"/>
              </a:buClr>
              <a:buFont typeface="Webdings" panose="05030102010509060703" pitchFamily="18" charset="2"/>
              <a:buChar char="4"/>
            </a:pPr>
            <a:r>
              <a:rPr lang="en-US" sz="2000" dirty="0">
                <a:solidFill>
                  <a:schemeClr val="tx1">
                    <a:lumMod val="75000"/>
                    <a:lumOff val="25000"/>
                  </a:schemeClr>
                </a:solidFill>
              </a:rPr>
              <a:t>Methods &amp; Analyses </a:t>
            </a:r>
          </a:p>
          <a:p>
            <a:pPr>
              <a:buClr>
                <a:srgbClr val="24B1B5"/>
              </a:buClr>
            </a:pPr>
            <a:endParaRPr lang="en-US" sz="2000" dirty="0">
              <a:solidFill>
                <a:schemeClr val="tx1">
                  <a:lumMod val="75000"/>
                  <a:lumOff val="25000"/>
                </a:schemeClr>
              </a:solidFill>
            </a:endParaRPr>
          </a:p>
          <a:p>
            <a:pPr marL="285750" indent="-285750">
              <a:buClr>
                <a:srgbClr val="24B1B5"/>
              </a:buClr>
              <a:buFont typeface="Webdings" panose="05030102010509060703" pitchFamily="18" charset="2"/>
              <a:buChar char="4"/>
            </a:pPr>
            <a:r>
              <a:rPr lang="en-US" sz="2000" dirty="0">
                <a:solidFill>
                  <a:schemeClr val="tx1">
                    <a:lumMod val="75000"/>
                    <a:lumOff val="25000"/>
                  </a:schemeClr>
                </a:solidFill>
              </a:rPr>
              <a:t>Results &amp; Inferences </a:t>
            </a:r>
          </a:p>
          <a:p>
            <a:pPr>
              <a:buClr>
                <a:srgbClr val="24B1B5"/>
              </a:buClr>
            </a:pPr>
            <a:endParaRPr lang="en-US" sz="2000" dirty="0">
              <a:solidFill>
                <a:schemeClr val="tx1">
                  <a:lumMod val="75000"/>
                  <a:lumOff val="25000"/>
                </a:schemeClr>
              </a:solidFill>
            </a:endParaRPr>
          </a:p>
          <a:p>
            <a:pPr marL="285750" indent="-285750">
              <a:buClr>
                <a:srgbClr val="24B1B5"/>
              </a:buClr>
              <a:buFont typeface="Webdings" panose="05030102010509060703" pitchFamily="18" charset="2"/>
              <a:buChar char="4"/>
            </a:pPr>
            <a:r>
              <a:rPr lang="en-US" sz="2000" dirty="0">
                <a:solidFill>
                  <a:schemeClr val="tx1">
                    <a:lumMod val="75000"/>
                    <a:lumOff val="25000"/>
                  </a:schemeClr>
                </a:solidFill>
              </a:rPr>
              <a:t>Limitations &amp; Errors</a:t>
            </a:r>
          </a:p>
          <a:p>
            <a:pPr marL="285750" indent="-285750">
              <a:buClr>
                <a:srgbClr val="24B1B5"/>
              </a:buClr>
              <a:buFont typeface="Webdings" panose="05030102010509060703" pitchFamily="18" charset="2"/>
              <a:buChar char="4"/>
            </a:pPr>
            <a:endParaRPr lang="en-US" sz="2000" dirty="0">
              <a:solidFill>
                <a:schemeClr val="tx1">
                  <a:lumMod val="75000"/>
                  <a:lumOff val="25000"/>
                </a:schemeClr>
              </a:solidFill>
            </a:endParaRPr>
          </a:p>
          <a:p>
            <a:pPr marL="285750" indent="-285750">
              <a:buClr>
                <a:srgbClr val="24B1B5"/>
              </a:buClr>
              <a:buFont typeface="Webdings" panose="05030102010509060703" pitchFamily="18" charset="2"/>
              <a:buChar char="4"/>
            </a:pPr>
            <a:r>
              <a:rPr lang="en-US" sz="2000" dirty="0">
                <a:solidFill>
                  <a:schemeClr val="tx1">
                    <a:lumMod val="75000"/>
                    <a:lumOff val="25000"/>
                  </a:schemeClr>
                </a:solidFill>
              </a:rPr>
              <a:t>Future Work </a:t>
            </a:r>
          </a:p>
          <a:p>
            <a:pPr>
              <a:buClr>
                <a:srgbClr val="24B1B5"/>
              </a:buClr>
            </a:pPr>
            <a:endParaRPr lang="en-US" dirty="0"/>
          </a:p>
          <a:p>
            <a:pPr marL="742950" lvl="1" indent="-285750">
              <a:buClr>
                <a:srgbClr val="24B1B5"/>
              </a:buClr>
              <a:buFont typeface="Webdings" panose="05030102010509060703" pitchFamily="18" charset="2"/>
              <a:buChar char="4"/>
            </a:pPr>
            <a:endParaRPr lang="en-US" dirty="0"/>
          </a:p>
          <a:p>
            <a:pPr marL="285750" indent="-285750">
              <a:buClr>
                <a:srgbClr val="24B1B5"/>
              </a:buClr>
              <a:buFont typeface="Webdings" panose="05030102010509060703" pitchFamily="18" charset="2"/>
              <a:buChar char="4"/>
            </a:pPr>
            <a:endParaRPr lang="en-US" dirty="0"/>
          </a:p>
        </p:txBody>
      </p:sp>
      <p:pic>
        <p:nvPicPr>
          <p:cNvPr id="6" name="Picture 5" descr="A view of a lush green hillside&#10;&#10;Description automatically generated">
            <a:extLst>
              <a:ext uri="{FF2B5EF4-FFF2-40B4-BE49-F238E27FC236}">
                <a16:creationId xmlns:a16="http://schemas.microsoft.com/office/drawing/2014/main" id="{8BE77862-B435-4902-BC17-866A37AFED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2" t="-1162" r="382" b="11428"/>
          <a:stretch/>
        </p:blipFill>
        <p:spPr>
          <a:xfrm>
            <a:off x="5086844" y="1664077"/>
            <a:ext cx="6389370" cy="430011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FACD100E-CEE4-4864-9687-2B1874115C76}"/>
              </a:ext>
            </a:extLst>
          </p:cNvPr>
          <p:cNvSpPr txBox="1"/>
          <p:nvPr/>
        </p:nvSpPr>
        <p:spPr>
          <a:xfrm>
            <a:off x="7345730" y="5964192"/>
            <a:ext cx="8549539" cy="276999"/>
          </a:xfrm>
          <a:prstGeom prst="rect">
            <a:avLst/>
          </a:prstGeom>
          <a:noFill/>
        </p:spPr>
        <p:txBody>
          <a:bodyPr wrap="square" rtlCol="0">
            <a:spAutoFit/>
          </a:bodyPr>
          <a:lstStyle/>
          <a:p>
            <a:r>
              <a:rPr lang="en-US" sz="1200" dirty="0"/>
              <a:t>Image </a:t>
            </a:r>
            <a:r>
              <a:rPr lang="en-US" sz="1200" dirty="0" smtClean="0"/>
              <a:t>Credit</a:t>
            </a:r>
            <a:r>
              <a:rPr lang="en-US" sz="1200" dirty="0"/>
              <a:t>: DEVELOP team member Travis Newton </a:t>
            </a:r>
          </a:p>
        </p:txBody>
      </p:sp>
    </p:spTree>
    <p:extLst>
      <p:ext uri="{BB962C8B-B14F-4D97-AF65-F5344CB8AC3E}">
        <p14:creationId xmlns:p14="http://schemas.microsoft.com/office/powerpoint/2010/main" val="34273549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A close up of a map&#10;&#10;Description automatically generated">
            <a:extLst>
              <a:ext uri="{FF2B5EF4-FFF2-40B4-BE49-F238E27FC236}">
                <a16:creationId xmlns:a16="http://schemas.microsoft.com/office/drawing/2014/main" id="{D1EF5C82-C784-4D6E-A12B-E653DCE3BBD8}"/>
              </a:ext>
            </a:extLst>
          </p:cNvPr>
          <p:cNvPicPr>
            <a:picLocks noChangeAspect="1"/>
          </p:cNvPicPr>
          <p:nvPr/>
        </p:nvPicPr>
        <p:blipFill rotWithShape="1">
          <a:blip r:embed="rId3"/>
          <a:srcRect l="16420" t="5164" b="5164"/>
          <a:stretch/>
        </p:blipFill>
        <p:spPr>
          <a:xfrm>
            <a:off x="8807010" y="792389"/>
            <a:ext cx="2894139" cy="5490913"/>
          </a:xfrm>
          <a:prstGeom prst="rect">
            <a:avLst/>
          </a:prstGeom>
        </p:spPr>
      </p:pic>
      <p:sp>
        <p:nvSpPr>
          <p:cNvPr id="3" name="TextBox 2">
            <a:extLst>
              <a:ext uri="{FF2B5EF4-FFF2-40B4-BE49-F238E27FC236}">
                <a16:creationId xmlns:a16="http://schemas.microsoft.com/office/drawing/2014/main" id="{3BB90566-C030-4C14-8E07-D72BF2244248}"/>
              </a:ext>
            </a:extLst>
          </p:cNvPr>
          <p:cNvSpPr txBox="1"/>
          <p:nvPr/>
        </p:nvSpPr>
        <p:spPr>
          <a:xfrm>
            <a:off x="495300" y="242787"/>
            <a:ext cx="8448675" cy="646331"/>
          </a:xfrm>
          <a:prstGeom prst="rect">
            <a:avLst/>
          </a:prstGeom>
          <a:noFill/>
        </p:spPr>
        <p:txBody>
          <a:bodyPr wrap="square" rtlCol="0" anchor="t">
            <a:spAutoFit/>
          </a:bodyPr>
          <a:lstStyle/>
          <a:p>
            <a:r>
              <a:rPr lang="en-US" sz="3600" b="1">
                <a:solidFill>
                  <a:srgbClr val="24B1B5"/>
                </a:solidFill>
              </a:rPr>
              <a:t>Future Work &amp; Next Steps </a:t>
            </a:r>
            <a:endParaRPr lang="en-US" b="1"/>
          </a:p>
        </p:txBody>
      </p:sp>
      <p:sp>
        <p:nvSpPr>
          <p:cNvPr id="2" name="TextBox 1">
            <a:extLst>
              <a:ext uri="{FF2B5EF4-FFF2-40B4-BE49-F238E27FC236}">
                <a16:creationId xmlns:a16="http://schemas.microsoft.com/office/drawing/2014/main" id="{118336EC-EA6C-4228-8563-8644C6471A03}"/>
              </a:ext>
            </a:extLst>
          </p:cNvPr>
          <p:cNvSpPr txBox="1"/>
          <p:nvPr/>
        </p:nvSpPr>
        <p:spPr>
          <a:xfrm>
            <a:off x="675341" y="1382556"/>
            <a:ext cx="5637578"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24B1B5"/>
              </a:buClr>
              <a:buFont typeface="Webdings" panose="05030102010509060703" pitchFamily="18" charset="2"/>
              <a:buChar char="4"/>
            </a:pPr>
            <a:r>
              <a:rPr lang="en-US" sz="2400" dirty="0">
                <a:solidFill>
                  <a:schemeClr val="tx1">
                    <a:lumMod val="75000"/>
                    <a:lumOff val="25000"/>
                  </a:schemeClr>
                </a:solidFill>
                <a:ea typeface="+mn-lt"/>
                <a:cs typeface="+mn-lt"/>
              </a:rPr>
              <a:t>Experimenting with suitability criteria ranks &amp; weights </a:t>
            </a:r>
          </a:p>
          <a:p>
            <a:pPr marL="285750" indent="-285750">
              <a:buClr>
                <a:srgbClr val="24B1B5"/>
              </a:buClr>
              <a:buFont typeface="Webdings" panose="05030102010509060703" pitchFamily="18" charset="2"/>
              <a:buChar char="4"/>
            </a:pPr>
            <a:endParaRPr lang="en-US" sz="2400" dirty="0">
              <a:solidFill>
                <a:schemeClr val="tx1">
                  <a:lumMod val="75000"/>
                  <a:lumOff val="25000"/>
                </a:schemeClr>
              </a:solidFill>
              <a:ea typeface="+mn-lt"/>
              <a:cs typeface="+mn-lt"/>
            </a:endParaRPr>
          </a:p>
          <a:p>
            <a:pPr marL="285750" indent="-285750">
              <a:buClr>
                <a:srgbClr val="24B1B5"/>
              </a:buClr>
              <a:buFont typeface="Webdings" panose="05030102010509060703" pitchFamily="18" charset="2"/>
              <a:buChar char="4"/>
            </a:pPr>
            <a:r>
              <a:rPr lang="en-US" sz="2400" dirty="0">
                <a:solidFill>
                  <a:schemeClr val="tx1">
                    <a:lumMod val="75000"/>
                    <a:lumOff val="25000"/>
                  </a:schemeClr>
                </a:solidFill>
                <a:ea typeface="+mn-lt"/>
                <a:cs typeface="+mn-lt"/>
              </a:rPr>
              <a:t>Comparing decline maps to suitability maps</a:t>
            </a:r>
            <a:endParaRPr lang="en-US" sz="2400" dirty="0">
              <a:solidFill>
                <a:schemeClr val="tx1">
                  <a:lumMod val="75000"/>
                  <a:lumOff val="25000"/>
                </a:schemeClr>
              </a:solidFill>
            </a:endParaRPr>
          </a:p>
          <a:p>
            <a:pPr marL="285750" indent="-285750">
              <a:buClr>
                <a:srgbClr val="24B1B5"/>
              </a:buClr>
              <a:buFont typeface="Webdings" panose="05030102010509060703" pitchFamily="18" charset="2"/>
              <a:buChar char="4"/>
            </a:pPr>
            <a:endParaRPr lang="en-US" sz="2400" dirty="0">
              <a:solidFill>
                <a:schemeClr val="tx1">
                  <a:lumMod val="75000"/>
                  <a:lumOff val="25000"/>
                </a:schemeClr>
              </a:solidFill>
            </a:endParaRPr>
          </a:p>
          <a:p>
            <a:pPr marL="285750" indent="-285750">
              <a:buClr>
                <a:srgbClr val="24B1B5"/>
              </a:buClr>
              <a:buFont typeface="Webdings" panose="05030102010509060703" pitchFamily="18" charset="2"/>
              <a:buChar char="4"/>
            </a:pPr>
            <a:r>
              <a:rPr lang="en-US" sz="2400" dirty="0">
                <a:solidFill>
                  <a:schemeClr val="tx1">
                    <a:lumMod val="75000"/>
                    <a:lumOff val="25000"/>
                  </a:schemeClr>
                </a:solidFill>
              </a:rPr>
              <a:t>Other modeling approaches</a:t>
            </a:r>
          </a:p>
          <a:p>
            <a:pPr marL="285750" indent="-285750">
              <a:buClr>
                <a:srgbClr val="24B1B5"/>
              </a:buClr>
              <a:buFont typeface="Webdings" panose="05030102010509060703" pitchFamily="18" charset="2"/>
              <a:buChar char="4"/>
            </a:pPr>
            <a:endParaRPr lang="en-US" sz="1400" dirty="0">
              <a:solidFill>
                <a:schemeClr val="tx1">
                  <a:lumMod val="75000"/>
                  <a:lumOff val="25000"/>
                </a:schemeClr>
              </a:solidFill>
            </a:endParaRPr>
          </a:p>
          <a:p>
            <a:pPr marL="742950" lvl="1" indent="-285750">
              <a:buClr>
                <a:srgbClr val="24B1B5"/>
              </a:buClr>
              <a:buFont typeface="Webdings" panose="05030102010509060703" pitchFamily="18" charset="2"/>
              <a:buChar char="4"/>
            </a:pPr>
            <a:r>
              <a:rPr lang="en-US" dirty="0">
                <a:solidFill>
                  <a:schemeClr val="tx1">
                    <a:lumMod val="75000"/>
                    <a:lumOff val="25000"/>
                  </a:schemeClr>
                </a:solidFill>
              </a:rPr>
              <a:t>Detection vs. Suitability</a:t>
            </a:r>
          </a:p>
          <a:p>
            <a:pPr marL="742950" lvl="1" indent="-285750">
              <a:buClr>
                <a:srgbClr val="24B1B5"/>
              </a:buClr>
              <a:buFont typeface="Webdings" panose="05030102010509060703" pitchFamily="18" charset="2"/>
              <a:buChar char="4"/>
            </a:pPr>
            <a:r>
              <a:rPr lang="en-US" dirty="0">
                <a:solidFill>
                  <a:schemeClr val="tx1">
                    <a:lumMod val="75000"/>
                    <a:lumOff val="25000"/>
                  </a:schemeClr>
                </a:solidFill>
              </a:rPr>
              <a:t>Addition of other multi-spectral indices </a:t>
            </a:r>
          </a:p>
          <a:p>
            <a:pPr marL="285750" indent="-285750">
              <a:buClr>
                <a:srgbClr val="24B1B5"/>
              </a:buClr>
              <a:buFont typeface="Webdings" panose="05030102010509060703" pitchFamily="18" charset="2"/>
              <a:buChar char="4"/>
            </a:pPr>
            <a:endParaRPr lang="en-US" sz="2400" dirty="0">
              <a:solidFill>
                <a:schemeClr val="tx1">
                  <a:lumMod val="75000"/>
                  <a:lumOff val="25000"/>
                </a:schemeClr>
              </a:solidFill>
              <a:ea typeface="+mn-lt"/>
              <a:cs typeface="+mn-lt"/>
            </a:endParaRPr>
          </a:p>
          <a:p>
            <a:pPr marL="285750" indent="-285750">
              <a:buClr>
                <a:srgbClr val="24B1B5"/>
              </a:buClr>
              <a:buFont typeface="Webdings" panose="05030102010509060703" pitchFamily="18" charset="2"/>
              <a:buChar char="4"/>
            </a:pPr>
            <a:r>
              <a:rPr lang="en-US" sz="2400" dirty="0">
                <a:solidFill>
                  <a:schemeClr val="tx1">
                    <a:lumMod val="75000"/>
                    <a:lumOff val="25000"/>
                  </a:schemeClr>
                </a:solidFill>
              </a:rPr>
              <a:t>Suitability analysis for wildlife associated with hemlock</a:t>
            </a:r>
          </a:p>
          <a:p>
            <a:pPr marL="742950" lvl="1" indent="-285750">
              <a:buClr>
                <a:srgbClr val="24B1B5"/>
              </a:buClr>
              <a:buFont typeface="Webdings" panose="05030102010509060703" pitchFamily="18" charset="2"/>
              <a:buChar char="4"/>
            </a:pPr>
            <a:endParaRPr lang="en-US" dirty="0">
              <a:solidFill>
                <a:schemeClr val="tx1">
                  <a:lumMod val="75000"/>
                  <a:lumOff val="25000"/>
                </a:schemeClr>
              </a:solidFill>
            </a:endParaRPr>
          </a:p>
          <a:p>
            <a:pPr marL="285750" indent="-285750">
              <a:buClr>
                <a:srgbClr val="24B1B5"/>
              </a:buClr>
              <a:buFont typeface="Wingdings"/>
              <a:buChar char="Ø"/>
            </a:pPr>
            <a:endParaRPr lang="en-US" dirty="0">
              <a:solidFill>
                <a:srgbClr val="000000"/>
              </a:solidFill>
            </a:endParaRPr>
          </a:p>
          <a:p>
            <a:pPr marL="285750" indent="-285750">
              <a:buClr>
                <a:srgbClr val="24B1B5"/>
              </a:buClr>
              <a:buFont typeface="Wingdings"/>
              <a:buChar char="Ø"/>
            </a:pPr>
            <a:endParaRPr lang="en-US" dirty="0">
              <a:solidFill>
                <a:srgbClr val="000000"/>
              </a:solidFill>
            </a:endParaRPr>
          </a:p>
        </p:txBody>
      </p:sp>
      <p:pic>
        <p:nvPicPr>
          <p:cNvPr id="10" name="Graphic 10" descr="Scatterplot">
            <a:extLst>
              <a:ext uri="{FF2B5EF4-FFF2-40B4-BE49-F238E27FC236}">
                <a16:creationId xmlns:a16="http://schemas.microsoft.com/office/drawing/2014/main" id="{D90EBF5E-0C10-4B51-8115-B6FA539D0A1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148421" y="2439838"/>
            <a:ext cx="1518249" cy="1503872"/>
          </a:xfrm>
          <a:prstGeom prst="rect">
            <a:avLst/>
          </a:prstGeom>
        </p:spPr>
      </p:pic>
      <p:pic>
        <p:nvPicPr>
          <p:cNvPr id="11" name="Graphic 11" descr="Internet Of Things">
            <a:extLst>
              <a:ext uri="{FF2B5EF4-FFF2-40B4-BE49-F238E27FC236}">
                <a16:creationId xmlns:a16="http://schemas.microsoft.com/office/drawing/2014/main" id="{A52A6940-B77B-4831-AA89-1261C87CE71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098876" y="1318404"/>
            <a:ext cx="1518249" cy="1518249"/>
          </a:xfrm>
          <a:prstGeom prst="rect">
            <a:avLst/>
          </a:prstGeom>
        </p:spPr>
      </p:pic>
      <p:sp>
        <p:nvSpPr>
          <p:cNvPr id="13" name="TextBox 12">
            <a:extLst>
              <a:ext uri="{FF2B5EF4-FFF2-40B4-BE49-F238E27FC236}">
                <a16:creationId xmlns:a16="http://schemas.microsoft.com/office/drawing/2014/main" id="{3A84AB40-67BC-4A55-ACD9-9164C96A80C7}"/>
              </a:ext>
            </a:extLst>
          </p:cNvPr>
          <p:cNvSpPr txBox="1"/>
          <p:nvPr/>
        </p:nvSpPr>
        <p:spPr>
          <a:xfrm>
            <a:off x="6083228" y="6290837"/>
            <a:ext cx="2723781" cy="400110"/>
          </a:xfrm>
          <a:prstGeom prst="rect">
            <a:avLst/>
          </a:prstGeom>
          <a:noFill/>
        </p:spPr>
        <p:txBody>
          <a:bodyPr wrap="square" rtlCol="0" anchor="t">
            <a:spAutoFit/>
          </a:bodyPr>
          <a:lstStyle/>
          <a:p>
            <a:r>
              <a:rPr lang="en-US" sz="1000" dirty="0" smtClean="0">
                <a:solidFill>
                  <a:schemeClr val="tx1">
                    <a:lumMod val="75000"/>
                    <a:lumOff val="25000"/>
                  </a:schemeClr>
                </a:solidFill>
              </a:rPr>
              <a:t>Image Credit: </a:t>
            </a:r>
            <a:r>
              <a:rPr lang="en-US" sz="1000" dirty="0">
                <a:solidFill>
                  <a:schemeClr val="tx1">
                    <a:lumMod val="75000"/>
                    <a:lumOff val="25000"/>
                  </a:schemeClr>
                </a:solidFill>
              </a:rPr>
              <a:t>U.S. Fish &amp; Wildlife Service Southeast Region  </a:t>
            </a:r>
          </a:p>
        </p:txBody>
      </p:sp>
      <p:pic>
        <p:nvPicPr>
          <p:cNvPr id="4" name="Picture 5" descr="A person holding a cat&#10;&#10;Description automatically generated">
            <a:extLst>
              <a:ext uri="{FF2B5EF4-FFF2-40B4-BE49-F238E27FC236}">
                <a16:creationId xmlns:a16="http://schemas.microsoft.com/office/drawing/2014/main" id="{1000C82E-F824-42A6-B1ED-01413FC9F898}"/>
              </a:ext>
            </a:extLst>
          </p:cNvPr>
          <p:cNvPicPr>
            <a:picLocks noChangeAspect="1"/>
          </p:cNvPicPr>
          <p:nvPr/>
        </p:nvPicPr>
        <p:blipFill>
          <a:blip r:embed="rId8"/>
          <a:stretch>
            <a:fillRect/>
          </a:stretch>
        </p:blipFill>
        <p:spPr>
          <a:xfrm>
            <a:off x="6090250" y="4312489"/>
            <a:ext cx="2599426" cy="1985513"/>
          </a:xfrm>
          <a:prstGeom prst="rect">
            <a:avLst/>
          </a:prstGeom>
        </p:spPr>
      </p:pic>
      <p:sp>
        <p:nvSpPr>
          <p:cNvPr id="12" name="TextBox 11">
            <a:extLst>
              <a:ext uri="{FF2B5EF4-FFF2-40B4-BE49-F238E27FC236}">
                <a16:creationId xmlns:a16="http://schemas.microsoft.com/office/drawing/2014/main" id="{C99F7A15-C7F6-4CCC-9BB3-32B683058F26}"/>
              </a:ext>
            </a:extLst>
          </p:cNvPr>
          <p:cNvSpPr txBox="1"/>
          <p:nvPr/>
        </p:nvSpPr>
        <p:spPr>
          <a:xfrm>
            <a:off x="5982588" y="4019214"/>
            <a:ext cx="2773303" cy="276999"/>
          </a:xfrm>
          <a:prstGeom prst="rect">
            <a:avLst/>
          </a:prstGeom>
          <a:noFill/>
        </p:spPr>
        <p:txBody>
          <a:bodyPr wrap="square" rtlCol="0" anchor="t">
            <a:spAutoFit/>
          </a:bodyPr>
          <a:lstStyle/>
          <a:p>
            <a:pPr algn="ctr"/>
            <a:r>
              <a:rPr lang="en-US" sz="1200" b="1"/>
              <a:t>Carolina Northern Flying Squirrel </a:t>
            </a:r>
          </a:p>
        </p:txBody>
      </p:sp>
    </p:spTree>
    <p:extLst>
      <p:ext uri="{BB962C8B-B14F-4D97-AF65-F5344CB8AC3E}">
        <p14:creationId xmlns:p14="http://schemas.microsoft.com/office/powerpoint/2010/main" val="16457855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Right 22">
            <a:extLst>
              <a:ext uri="{FF2B5EF4-FFF2-40B4-BE49-F238E27FC236}">
                <a16:creationId xmlns:a16="http://schemas.microsoft.com/office/drawing/2014/main" id="{0D9863AC-B98E-4884-A68C-10AFF80B5BC5}"/>
              </a:ext>
            </a:extLst>
          </p:cNvPr>
          <p:cNvSpPr/>
          <p:nvPr/>
        </p:nvSpPr>
        <p:spPr>
          <a:xfrm>
            <a:off x="8223477" y="2309665"/>
            <a:ext cx="3623092" cy="2228490"/>
          </a:xfrm>
          <a:prstGeom prst="rightArrow">
            <a:avLst/>
          </a:prstGeom>
          <a:solidFill>
            <a:schemeClr val="bg1"/>
          </a:solidFill>
          <a:ln w="57150">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Right 15">
            <a:extLst>
              <a:ext uri="{FF2B5EF4-FFF2-40B4-BE49-F238E27FC236}">
                <a16:creationId xmlns:a16="http://schemas.microsoft.com/office/drawing/2014/main" id="{C8F94CD8-700A-4751-8900-E1CC189E8C52}"/>
              </a:ext>
            </a:extLst>
          </p:cNvPr>
          <p:cNvSpPr/>
          <p:nvPr/>
        </p:nvSpPr>
        <p:spPr>
          <a:xfrm>
            <a:off x="5304872" y="2165891"/>
            <a:ext cx="4428224" cy="2472904"/>
          </a:xfrm>
          <a:prstGeom prst="rightArrow">
            <a:avLst/>
          </a:prstGeom>
          <a:solidFill>
            <a:srgbClr val="24B1B5"/>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F0C58C7-F0BA-4902-8D8E-5102345A03DC}"/>
              </a:ext>
            </a:extLst>
          </p:cNvPr>
          <p:cNvSpPr txBox="1"/>
          <p:nvPr/>
        </p:nvSpPr>
        <p:spPr>
          <a:xfrm>
            <a:off x="495300" y="266700"/>
            <a:ext cx="8448675" cy="646331"/>
          </a:xfrm>
          <a:prstGeom prst="rect">
            <a:avLst/>
          </a:prstGeom>
          <a:noFill/>
        </p:spPr>
        <p:txBody>
          <a:bodyPr wrap="square" rtlCol="0" anchor="t">
            <a:spAutoFit/>
          </a:bodyPr>
          <a:lstStyle/>
          <a:p>
            <a:r>
              <a:rPr lang="en-US" sz="3600" b="1" dirty="0">
                <a:solidFill>
                  <a:srgbClr val="24B1B5"/>
                </a:solidFill>
              </a:rPr>
              <a:t>Future Work &amp; Next Steps </a:t>
            </a:r>
            <a:endParaRPr lang="en-US" b="1" dirty="0"/>
          </a:p>
        </p:txBody>
      </p:sp>
      <p:grpSp>
        <p:nvGrpSpPr>
          <p:cNvPr id="5" name="Group 4"/>
          <p:cNvGrpSpPr/>
          <p:nvPr/>
        </p:nvGrpSpPr>
        <p:grpSpPr>
          <a:xfrm>
            <a:off x="3526358" y="5094723"/>
            <a:ext cx="5109405" cy="1799372"/>
            <a:chOff x="3723130" y="5094723"/>
            <a:chExt cx="5109405" cy="1799372"/>
          </a:xfrm>
        </p:grpSpPr>
        <p:pic>
          <p:nvPicPr>
            <p:cNvPr id="4" name="Graphic 5" descr="Open hand with plant">
              <a:extLst>
                <a:ext uri="{FF2B5EF4-FFF2-40B4-BE49-F238E27FC236}">
                  <a16:creationId xmlns:a16="http://schemas.microsoft.com/office/drawing/2014/main" id="{6E2F2260-05C9-44E5-B135-6FCBFE3BE4D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545272" y="5586664"/>
              <a:ext cx="1307431" cy="1307431"/>
            </a:xfrm>
            <a:prstGeom prst="rect">
              <a:avLst/>
            </a:prstGeom>
          </p:spPr>
        </p:pic>
        <p:sp>
          <p:nvSpPr>
            <p:cNvPr id="6" name="TextBox 5">
              <a:extLst>
                <a:ext uri="{FF2B5EF4-FFF2-40B4-BE49-F238E27FC236}">
                  <a16:creationId xmlns:a16="http://schemas.microsoft.com/office/drawing/2014/main" id="{729B4CE8-2776-45E9-BA2E-095F5DB901AB}"/>
                </a:ext>
              </a:extLst>
            </p:cNvPr>
            <p:cNvSpPr txBox="1"/>
            <p:nvPr/>
          </p:nvSpPr>
          <p:spPr>
            <a:xfrm>
              <a:off x="7011763" y="5888815"/>
              <a:ext cx="1219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rPr>
                <a:t>Remote Sensing</a:t>
              </a:r>
            </a:p>
          </p:txBody>
        </p:sp>
        <p:sp>
          <p:nvSpPr>
            <p:cNvPr id="7" name="TextBox 6">
              <a:extLst>
                <a:ext uri="{FF2B5EF4-FFF2-40B4-BE49-F238E27FC236}">
                  <a16:creationId xmlns:a16="http://schemas.microsoft.com/office/drawing/2014/main" id="{C18624E2-68CF-4BA4-8EFB-A0431931D667}"/>
                </a:ext>
              </a:extLst>
            </p:cNvPr>
            <p:cNvSpPr txBox="1"/>
            <p:nvPr/>
          </p:nvSpPr>
          <p:spPr>
            <a:xfrm>
              <a:off x="6634772" y="5592034"/>
              <a:ext cx="1219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rPr>
                <a:t>Cartography</a:t>
              </a:r>
            </a:p>
          </p:txBody>
        </p:sp>
        <p:sp>
          <p:nvSpPr>
            <p:cNvPr id="8" name="TextBox 7">
              <a:extLst>
                <a:ext uri="{FF2B5EF4-FFF2-40B4-BE49-F238E27FC236}">
                  <a16:creationId xmlns:a16="http://schemas.microsoft.com/office/drawing/2014/main" id="{D03AB9AB-16D2-4096-AFB3-2429D62096E4}"/>
                </a:ext>
              </a:extLst>
            </p:cNvPr>
            <p:cNvSpPr txBox="1"/>
            <p:nvPr/>
          </p:nvSpPr>
          <p:spPr>
            <a:xfrm>
              <a:off x="4517213" y="5592033"/>
              <a:ext cx="149191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rPr>
                <a:t>Forest Management </a:t>
              </a:r>
            </a:p>
          </p:txBody>
        </p:sp>
        <p:sp>
          <p:nvSpPr>
            <p:cNvPr id="9" name="TextBox 8">
              <a:extLst>
                <a:ext uri="{FF2B5EF4-FFF2-40B4-BE49-F238E27FC236}">
                  <a16:creationId xmlns:a16="http://schemas.microsoft.com/office/drawing/2014/main" id="{D976791C-3316-4727-83DC-4610A664DFFC}"/>
                </a:ext>
              </a:extLst>
            </p:cNvPr>
            <p:cNvSpPr txBox="1"/>
            <p:nvPr/>
          </p:nvSpPr>
          <p:spPr>
            <a:xfrm>
              <a:off x="5423591" y="5343380"/>
              <a:ext cx="149191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rPr>
                <a:t>Statistics </a:t>
              </a:r>
            </a:p>
          </p:txBody>
        </p:sp>
        <p:sp>
          <p:nvSpPr>
            <p:cNvPr id="10" name="TextBox 9">
              <a:extLst>
                <a:ext uri="{FF2B5EF4-FFF2-40B4-BE49-F238E27FC236}">
                  <a16:creationId xmlns:a16="http://schemas.microsoft.com/office/drawing/2014/main" id="{F015C2A2-9586-4110-940F-B5CE0AF6144A}"/>
                </a:ext>
              </a:extLst>
            </p:cNvPr>
            <p:cNvSpPr txBox="1"/>
            <p:nvPr/>
          </p:nvSpPr>
          <p:spPr>
            <a:xfrm>
              <a:off x="4172306" y="5888810"/>
              <a:ext cx="149191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rPr>
                <a:t>Data Programming</a:t>
              </a:r>
              <a:endParaRPr lang="en-US" dirty="0">
                <a:solidFill>
                  <a:schemeClr val="tx1">
                    <a:lumMod val="75000"/>
                    <a:lumOff val="25000"/>
                  </a:schemeClr>
                </a:solidFill>
              </a:endParaRPr>
            </a:p>
          </p:txBody>
        </p:sp>
        <p:sp>
          <p:nvSpPr>
            <p:cNvPr id="11" name="TextBox 10">
              <a:extLst>
                <a:ext uri="{FF2B5EF4-FFF2-40B4-BE49-F238E27FC236}">
                  <a16:creationId xmlns:a16="http://schemas.microsoft.com/office/drawing/2014/main" id="{9A847C50-34BA-4E05-A730-175A76CB2A5C}"/>
                </a:ext>
              </a:extLst>
            </p:cNvPr>
            <p:cNvSpPr txBox="1"/>
            <p:nvPr/>
          </p:nvSpPr>
          <p:spPr>
            <a:xfrm>
              <a:off x="6265801" y="5343377"/>
              <a:ext cx="149191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rPr>
                <a:t>Story Map Design</a:t>
              </a:r>
              <a:endParaRPr lang="en-US" dirty="0">
                <a:solidFill>
                  <a:schemeClr val="tx1">
                    <a:lumMod val="75000"/>
                    <a:lumOff val="25000"/>
                  </a:schemeClr>
                </a:solidFill>
              </a:endParaRPr>
            </a:p>
          </p:txBody>
        </p:sp>
        <p:sp>
          <p:nvSpPr>
            <p:cNvPr id="12" name="TextBox 11">
              <a:extLst>
                <a:ext uri="{FF2B5EF4-FFF2-40B4-BE49-F238E27FC236}">
                  <a16:creationId xmlns:a16="http://schemas.microsoft.com/office/drawing/2014/main" id="{146C2B49-3C1E-423B-A202-EC7C92D5628D}"/>
                </a:ext>
              </a:extLst>
            </p:cNvPr>
            <p:cNvSpPr txBox="1"/>
            <p:nvPr/>
          </p:nvSpPr>
          <p:spPr>
            <a:xfrm>
              <a:off x="7340620" y="6201629"/>
              <a:ext cx="149191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rPr>
                <a:t>Video Production</a:t>
              </a:r>
              <a:endParaRPr lang="en-US" dirty="0">
                <a:solidFill>
                  <a:schemeClr val="tx1">
                    <a:lumMod val="75000"/>
                    <a:lumOff val="25000"/>
                  </a:schemeClr>
                </a:solidFill>
              </a:endParaRPr>
            </a:p>
          </p:txBody>
        </p:sp>
        <p:sp>
          <p:nvSpPr>
            <p:cNvPr id="13" name="TextBox 12">
              <a:extLst>
                <a:ext uri="{FF2B5EF4-FFF2-40B4-BE49-F238E27FC236}">
                  <a16:creationId xmlns:a16="http://schemas.microsoft.com/office/drawing/2014/main" id="{5F3451C8-0E8F-4611-BCDF-5E1185DF0456}"/>
                </a:ext>
              </a:extLst>
            </p:cNvPr>
            <p:cNvSpPr txBox="1"/>
            <p:nvPr/>
          </p:nvSpPr>
          <p:spPr>
            <a:xfrm>
              <a:off x="3723130" y="6201633"/>
              <a:ext cx="14598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rPr>
                <a:t>Geospatial Analysis</a:t>
              </a:r>
            </a:p>
          </p:txBody>
        </p:sp>
        <p:sp>
          <p:nvSpPr>
            <p:cNvPr id="14" name="TextBox 13">
              <a:extLst>
                <a:ext uri="{FF2B5EF4-FFF2-40B4-BE49-F238E27FC236}">
                  <a16:creationId xmlns:a16="http://schemas.microsoft.com/office/drawing/2014/main" id="{E8AA3A39-58FC-462E-A90C-D2A70B5FF644}"/>
                </a:ext>
              </a:extLst>
            </p:cNvPr>
            <p:cNvSpPr txBox="1"/>
            <p:nvPr/>
          </p:nvSpPr>
          <p:spPr>
            <a:xfrm>
              <a:off x="5784537" y="5094723"/>
              <a:ext cx="149191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rPr>
                <a:t>Teamwork</a:t>
              </a:r>
              <a:endParaRPr lang="en-US" dirty="0">
                <a:solidFill>
                  <a:schemeClr val="tx1">
                    <a:lumMod val="75000"/>
                    <a:lumOff val="25000"/>
                  </a:schemeClr>
                </a:solidFill>
              </a:endParaRPr>
            </a:p>
          </p:txBody>
        </p:sp>
      </p:grpSp>
      <p:sp>
        <p:nvSpPr>
          <p:cNvPr id="15" name="Arrow: Right 14">
            <a:extLst>
              <a:ext uri="{FF2B5EF4-FFF2-40B4-BE49-F238E27FC236}">
                <a16:creationId xmlns:a16="http://schemas.microsoft.com/office/drawing/2014/main" id="{98273054-6C1F-4F39-A365-2407CEABE15A}"/>
              </a:ext>
            </a:extLst>
          </p:cNvPr>
          <p:cNvSpPr/>
          <p:nvPr/>
        </p:nvSpPr>
        <p:spPr>
          <a:xfrm>
            <a:off x="2846345" y="2151515"/>
            <a:ext cx="3996903" cy="2472904"/>
          </a:xfrm>
          <a:prstGeom prst="rightArrow">
            <a:avLst/>
          </a:prstGeom>
          <a:solidFill>
            <a:srgbClr val="24B1B5"/>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rrow: Right 1">
            <a:extLst>
              <a:ext uri="{FF2B5EF4-FFF2-40B4-BE49-F238E27FC236}">
                <a16:creationId xmlns:a16="http://schemas.microsoft.com/office/drawing/2014/main" id="{D005CAF1-0C4E-4B6C-9A0B-89E4DD69C07F}"/>
              </a:ext>
            </a:extLst>
          </p:cNvPr>
          <p:cNvSpPr/>
          <p:nvPr/>
        </p:nvSpPr>
        <p:spPr>
          <a:xfrm>
            <a:off x="114646" y="2165893"/>
            <a:ext cx="3522451" cy="2472904"/>
          </a:xfrm>
          <a:prstGeom prst="rightArrow">
            <a:avLst/>
          </a:prstGeom>
          <a:solidFill>
            <a:srgbClr val="24B1B5"/>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9" name="TextBox 18">
            <a:extLst>
              <a:ext uri="{FF2B5EF4-FFF2-40B4-BE49-F238E27FC236}">
                <a16:creationId xmlns:a16="http://schemas.microsoft.com/office/drawing/2014/main" id="{2A8C71A9-7509-4299-B6F3-8A0F4E274B40}"/>
              </a:ext>
            </a:extLst>
          </p:cNvPr>
          <p:cNvSpPr txBox="1"/>
          <p:nvPr/>
        </p:nvSpPr>
        <p:spPr>
          <a:xfrm>
            <a:off x="494798" y="1248495"/>
            <a:ext cx="5777594" cy="461665"/>
          </a:xfrm>
          <a:prstGeom prst="rect">
            <a:avLst/>
          </a:prstGeom>
          <a:noFill/>
        </p:spPr>
        <p:txBody>
          <a:bodyPr wrap="square" rtlCol="0" anchor="t">
            <a:spAutoFit/>
          </a:bodyPr>
          <a:lstStyle/>
          <a:p>
            <a:r>
              <a:rPr lang="en-US" sz="2400" b="1" dirty="0">
                <a:solidFill>
                  <a:srgbClr val="3F3F3F"/>
                </a:solidFill>
              </a:rPr>
              <a:t>Capacity Building Approach</a:t>
            </a:r>
            <a:endParaRPr lang="en-US" sz="2400" dirty="0">
              <a:solidFill>
                <a:srgbClr val="3F3F3F"/>
              </a:solidFill>
            </a:endParaRPr>
          </a:p>
        </p:txBody>
      </p:sp>
      <p:sp>
        <p:nvSpPr>
          <p:cNvPr id="20" name="TextBox 19">
            <a:extLst>
              <a:ext uri="{FF2B5EF4-FFF2-40B4-BE49-F238E27FC236}">
                <a16:creationId xmlns:a16="http://schemas.microsoft.com/office/drawing/2014/main" id="{09E86B98-C69F-4A52-BDEC-FE4F10D0EDAD}"/>
              </a:ext>
            </a:extLst>
          </p:cNvPr>
          <p:cNvSpPr txBox="1"/>
          <p:nvPr/>
        </p:nvSpPr>
        <p:spPr>
          <a:xfrm>
            <a:off x="3559835" y="3042250"/>
            <a:ext cx="251316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FFFFFF"/>
                </a:solidFill>
              </a:rPr>
              <a:t>Producing Tutorial &amp; End Products</a:t>
            </a:r>
            <a:endParaRPr lang="en-US" sz="2000" b="1" dirty="0"/>
          </a:p>
        </p:txBody>
      </p:sp>
      <p:sp>
        <p:nvSpPr>
          <p:cNvPr id="21" name="TextBox 20">
            <a:extLst>
              <a:ext uri="{FF2B5EF4-FFF2-40B4-BE49-F238E27FC236}">
                <a16:creationId xmlns:a16="http://schemas.microsoft.com/office/drawing/2014/main" id="{200C7A72-94B7-4507-97F0-89D6F29643DA}"/>
              </a:ext>
            </a:extLst>
          </p:cNvPr>
          <p:cNvSpPr txBox="1"/>
          <p:nvPr/>
        </p:nvSpPr>
        <p:spPr>
          <a:xfrm>
            <a:off x="6722855" y="2984740"/>
            <a:ext cx="196682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FFFFFF"/>
                </a:solidFill>
              </a:rPr>
              <a:t>Virtual Hand-off</a:t>
            </a:r>
          </a:p>
        </p:txBody>
      </p:sp>
      <p:sp>
        <p:nvSpPr>
          <p:cNvPr id="22" name="TextBox 21">
            <a:extLst>
              <a:ext uri="{FF2B5EF4-FFF2-40B4-BE49-F238E27FC236}">
                <a16:creationId xmlns:a16="http://schemas.microsoft.com/office/drawing/2014/main" id="{9B1C2D97-8FD9-4EA0-BC9C-B3483F6A2037}"/>
              </a:ext>
            </a:extLst>
          </p:cNvPr>
          <p:cNvSpPr txBox="1"/>
          <p:nvPr/>
        </p:nvSpPr>
        <p:spPr>
          <a:xfrm>
            <a:off x="253042" y="3042250"/>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FFFFFF"/>
                </a:solidFill>
              </a:rPr>
              <a:t>Refining Project Methods &amp; Results</a:t>
            </a:r>
            <a:endParaRPr lang="en-US" sz="2000" dirty="0"/>
          </a:p>
        </p:txBody>
      </p:sp>
      <p:sp>
        <p:nvSpPr>
          <p:cNvPr id="24" name="TextBox 23">
            <a:extLst>
              <a:ext uri="{FF2B5EF4-FFF2-40B4-BE49-F238E27FC236}">
                <a16:creationId xmlns:a16="http://schemas.microsoft.com/office/drawing/2014/main" id="{A357B3B3-1664-46AC-ADE0-A172D5835CAF}"/>
              </a:ext>
            </a:extLst>
          </p:cNvPr>
          <p:cNvSpPr txBox="1"/>
          <p:nvPr/>
        </p:nvSpPr>
        <p:spPr>
          <a:xfrm>
            <a:off x="9382665" y="3042249"/>
            <a:ext cx="228312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24B1B5"/>
                </a:solidFill>
              </a:rPr>
              <a:t>EBCI Use Cases</a:t>
            </a:r>
            <a:endParaRPr lang="en-US" dirty="0">
              <a:solidFill>
                <a:srgbClr val="24B1B5"/>
              </a:solidFill>
            </a:endParaRPr>
          </a:p>
        </p:txBody>
      </p:sp>
    </p:spTree>
    <p:extLst>
      <p:ext uri="{BB962C8B-B14F-4D97-AF65-F5344CB8AC3E}">
        <p14:creationId xmlns:p14="http://schemas.microsoft.com/office/powerpoint/2010/main" val="27645878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0C58C7-F0BA-4902-8D8E-5102345A03DC}"/>
              </a:ext>
            </a:extLst>
          </p:cNvPr>
          <p:cNvSpPr txBox="1"/>
          <p:nvPr/>
        </p:nvSpPr>
        <p:spPr>
          <a:xfrm>
            <a:off x="495300" y="266700"/>
            <a:ext cx="9915165" cy="646331"/>
          </a:xfrm>
          <a:prstGeom prst="rect">
            <a:avLst/>
          </a:prstGeom>
          <a:noFill/>
        </p:spPr>
        <p:txBody>
          <a:bodyPr wrap="square" rtlCol="0" anchor="t">
            <a:spAutoFit/>
          </a:bodyPr>
          <a:lstStyle/>
          <a:p>
            <a:r>
              <a:rPr lang="en-US" sz="3600" b="1" dirty="0">
                <a:solidFill>
                  <a:srgbClr val="24B1B5"/>
                </a:solidFill>
              </a:rPr>
              <a:t>Project Communication: Story Map Demo </a:t>
            </a:r>
            <a:endParaRPr lang="en-US" b="1" dirty="0"/>
          </a:p>
        </p:txBody>
      </p:sp>
      <p:pic>
        <p:nvPicPr>
          <p:cNvPr id="5" name="Picture 16" descr="A close up of text on a white background&#10;&#10;Description automatically generated">
            <a:extLst>
              <a:ext uri="{FF2B5EF4-FFF2-40B4-BE49-F238E27FC236}">
                <a16:creationId xmlns:a16="http://schemas.microsoft.com/office/drawing/2014/main" id="{855D94F5-88F2-42C4-A232-43C165E76E5E}"/>
              </a:ext>
            </a:extLst>
          </p:cNvPr>
          <p:cNvPicPr>
            <a:picLocks noChangeAspect="1"/>
          </p:cNvPicPr>
          <p:nvPr/>
        </p:nvPicPr>
        <p:blipFill>
          <a:blip r:embed="rId3"/>
          <a:stretch>
            <a:fillRect/>
          </a:stretch>
        </p:blipFill>
        <p:spPr>
          <a:xfrm>
            <a:off x="4595005" y="1134841"/>
            <a:ext cx="6883879" cy="5450956"/>
          </a:xfrm>
          <a:prstGeom prst="rect">
            <a:avLst/>
          </a:prstGeom>
          <a:ln>
            <a:solidFill>
              <a:srgbClr val="24B1B5"/>
            </a:solidFill>
          </a:ln>
        </p:spPr>
      </p:pic>
      <p:sp>
        <p:nvSpPr>
          <p:cNvPr id="26" name="Arrow: Bent 25">
            <a:extLst>
              <a:ext uri="{FF2B5EF4-FFF2-40B4-BE49-F238E27FC236}">
                <a16:creationId xmlns:a16="http://schemas.microsoft.com/office/drawing/2014/main" id="{8B37F21B-2483-4E6C-B752-D63003E58E41}"/>
              </a:ext>
            </a:extLst>
          </p:cNvPr>
          <p:cNvSpPr/>
          <p:nvPr/>
        </p:nvSpPr>
        <p:spPr>
          <a:xfrm rot="900000">
            <a:off x="2763188" y="1366117"/>
            <a:ext cx="1969696" cy="1725281"/>
          </a:xfrm>
          <a:prstGeom prst="bentArrow">
            <a:avLst/>
          </a:prstGeom>
          <a:solidFill>
            <a:srgbClr val="24B1B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Rectangle: Rounded Corners 26">
            <a:extLst>
              <a:ext uri="{FF2B5EF4-FFF2-40B4-BE49-F238E27FC236}">
                <a16:creationId xmlns:a16="http://schemas.microsoft.com/office/drawing/2014/main" id="{F8BED66B-A76C-4BB7-9DF3-1F4F556A98BF}"/>
              </a:ext>
            </a:extLst>
          </p:cNvPr>
          <p:cNvSpPr/>
          <p:nvPr/>
        </p:nvSpPr>
        <p:spPr>
          <a:xfrm>
            <a:off x="404543" y="2654600"/>
            <a:ext cx="3752488" cy="2271620"/>
          </a:xfrm>
          <a:prstGeom prst="roundRect">
            <a:avLst/>
          </a:prstGeom>
          <a:solidFill>
            <a:srgbClr val="24B1B5"/>
          </a:solidFill>
          <a:ln>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entury Gothic"/>
              </a:rPr>
              <a:t>Data exploration tools for NDVI decline compared to hi-res imagery</a:t>
            </a:r>
            <a:endParaRPr lang="en-US" sz="2400" dirty="0">
              <a:solidFill>
                <a:schemeClr val="bg1"/>
              </a:solidFill>
            </a:endParaRPr>
          </a:p>
        </p:txBody>
      </p:sp>
    </p:spTree>
    <p:extLst>
      <p:ext uri="{BB962C8B-B14F-4D97-AF65-F5344CB8AC3E}">
        <p14:creationId xmlns:p14="http://schemas.microsoft.com/office/powerpoint/2010/main" val="18859836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0C58C7-F0BA-4902-8D8E-5102345A03DC}"/>
              </a:ext>
            </a:extLst>
          </p:cNvPr>
          <p:cNvSpPr txBox="1"/>
          <p:nvPr/>
        </p:nvSpPr>
        <p:spPr>
          <a:xfrm>
            <a:off x="495300" y="266700"/>
            <a:ext cx="9915165" cy="646331"/>
          </a:xfrm>
          <a:prstGeom prst="rect">
            <a:avLst/>
          </a:prstGeom>
          <a:noFill/>
        </p:spPr>
        <p:txBody>
          <a:bodyPr wrap="square" rtlCol="0" anchor="t">
            <a:spAutoFit/>
          </a:bodyPr>
          <a:lstStyle/>
          <a:p>
            <a:r>
              <a:rPr lang="en-US" sz="3600" b="1">
                <a:solidFill>
                  <a:srgbClr val="24B1B5"/>
                </a:solidFill>
              </a:rPr>
              <a:t>Project Communication: Story Map Demo </a:t>
            </a:r>
            <a:endParaRPr lang="en-US" b="1"/>
          </a:p>
        </p:txBody>
      </p:sp>
      <p:pic>
        <p:nvPicPr>
          <p:cNvPr id="17" name="Picture 17" descr="A close up of a map&#10;&#10;Description automatically generated">
            <a:extLst>
              <a:ext uri="{FF2B5EF4-FFF2-40B4-BE49-F238E27FC236}">
                <a16:creationId xmlns:a16="http://schemas.microsoft.com/office/drawing/2014/main" id="{F3B565A6-7413-4D37-94F2-19C4E8469162}"/>
              </a:ext>
            </a:extLst>
          </p:cNvPr>
          <p:cNvPicPr>
            <a:picLocks noChangeAspect="1"/>
          </p:cNvPicPr>
          <p:nvPr/>
        </p:nvPicPr>
        <p:blipFill>
          <a:blip r:embed="rId3"/>
          <a:stretch>
            <a:fillRect/>
          </a:stretch>
        </p:blipFill>
        <p:spPr>
          <a:xfrm>
            <a:off x="2725949" y="1263794"/>
            <a:ext cx="8752935" cy="5135545"/>
          </a:xfrm>
          <a:prstGeom prst="rect">
            <a:avLst/>
          </a:prstGeom>
          <a:ln>
            <a:solidFill>
              <a:srgbClr val="24B1B5"/>
            </a:solidFill>
          </a:ln>
        </p:spPr>
      </p:pic>
      <p:sp>
        <p:nvSpPr>
          <p:cNvPr id="2" name="Arrow: Bent 1">
            <a:extLst>
              <a:ext uri="{FF2B5EF4-FFF2-40B4-BE49-F238E27FC236}">
                <a16:creationId xmlns:a16="http://schemas.microsoft.com/office/drawing/2014/main" id="{E2911203-55E5-4ED6-A0B9-ECC9003504DA}"/>
              </a:ext>
            </a:extLst>
          </p:cNvPr>
          <p:cNvSpPr/>
          <p:nvPr/>
        </p:nvSpPr>
        <p:spPr>
          <a:xfrm rot="20760000">
            <a:off x="577829" y="2458797"/>
            <a:ext cx="1969696" cy="1725281"/>
          </a:xfrm>
          <a:prstGeom prst="bentArrow">
            <a:avLst/>
          </a:prstGeom>
          <a:solidFill>
            <a:srgbClr val="24B1B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Rounded Corners 3">
            <a:extLst>
              <a:ext uri="{FF2B5EF4-FFF2-40B4-BE49-F238E27FC236}">
                <a16:creationId xmlns:a16="http://schemas.microsoft.com/office/drawing/2014/main" id="{D7BD0454-1258-4AF4-8A66-6F85D9A6D362}"/>
              </a:ext>
            </a:extLst>
          </p:cNvPr>
          <p:cNvSpPr/>
          <p:nvPr/>
        </p:nvSpPr>
        <p:spPr>
          <a:xfrm>
            <a:off x="303901" y="4279241"/>
            <a:ext cx="3752488" cy="2271620"/>
          </a:xfrm>
          <a:prstGeom prst="roundRect">
            <a:avLst/>
          </a:prstGeom>
          <a:solidFill>
            <a:srgbClr val="24B1B5"/>
          </a:solidFill>
          <a:ln>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entury Gothic"/>
              </a:rPr>
              <a:t>Interactive layers of hemlock weighted suitability maps</a:t>
            </a:r>
            <a:endParaRPr lang="en-US" sz="2400" b="1">
              <a:solidFill>
                <a:schemeClr val="bg1"/>
              </a:solidFill>
            </a:endParaRPr>
          </a:p>
        </p:txBody>
      </p:sp>
    </p:spTree>
    <p:extLst>
      <p:ext uri="{BB962C8B-B14F-4D97-AF65-F5344CB8AC3E}">
        <p14:creationId xmlns:p14="http://schemas.microsoft.com/office/powerpoint/2010/main" val="13203548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0C58C7-F0BA-4902-8D8E-5102345A03DC}"/>
              </a:ext>
            </a:extLst>
          </p:cNvPr>
          <p:cNvSpPr txBox="1"/>
          <p:nvPr/>
        </p:nvSpPr>
        <p:spPr>
          <a:xfrm>
            <a:off x="549215" y="257175"/>
            <a:ext cx="8448675" cy="646331"/>
          </a:xfrm>
          <a:prstGeom prst="rect">
            <a:avLst/>
          </a:prstGeom>
          <a:noFill/>
        </p:spPr>
        <p:txBody>
          <a:bodyPr wrap="square" rtlCol="0" anchor="t">
            <a:spAutoFit/>
          </a:bodyPr>
          <a:lstStyle/>
          <a:p>
            <a:r>
              <a:rPr lang="en-US" sz="3600" b="1">
                <a:solidFill>
                  <a:srgbClr val="24B1B5"/>
                </a:solidFill>
              </a:rPr>
              <a:t>Final Thoughts</a:t>
            </a:r>
            <a:endParaRPr lang="en-US" b="1"/>
          </a:p>
        </p:txBody>
      </p:sp>
      <p:sp>
        <p:nvSpPr>
          <p:cNvPr id="2" name="Rectangle: Rounded Corners 1">
            <a:extLst>
              <a:ext uri="{FF2B5EF4-FFF2-40B4-BE49-F238E27FC236}">
                <a16:creationId xmlns:a16="http://schemas.microsoft.com/office/drawing/2014/main" id="{8CD62CD2-63DB-43EF-8FD8-2033E149FBFE}"/>
              </a:ext>
            </a:extLst>
          </p:cNvPr>
          <p:cNvSpPr/>
          <p:nvPr/>
        </p:nvSpPr>
        <p:spPr>
          <a:xfrm>
            <a:off x="549215" y="1850367"/>
            <a:ext cx="11056187" cy="3450564"/>
          </a:xfrm>
          <a:prstGeom prst="roundRect">
            <a:avLst/>
          </a:prstGeom>
          <a:solidFill>
            <a:srgbClr val="24B1B5"/>
          </a:solidFill>
          <a:ln>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a typeface="+mn-lt"/>
                <a:cs typeface="+mn-lt"/>
              </a:rPr>
              <a:t>"We always try to tie everything to our culture, language, revitalization, and I think protecting our natural resources is our vital link to those things. So, any of the information this develops can help us do that."</a:t>
            </a:r>
          </a:p>
          <a:p>
            <a:pPr algn="ctr"/>
            <a:endParaRPr lang="en-US" sz="2400" dirty="0"/>
          </a:p>
          <a:p>
            <a:pPr algn="r"/>
            <a:r>
              <a:rPr lang="en-US" sz="2400" dirty="0"/>
              <a:t>   - Dr. Caleb Hickman, </a:t>
            </a:r>
            <a:r>
              <a:rPr lang="en-US" sz="2400" i="1" dirty="0">
                <a:ea typeface="+mn-lt"/>
                <a:cs typeface="+mn-lt"/>
              </a:rPr>
              <a:t>Supervisory Fisheries &amp; Wildlife Biologist,</a:t>
            </a:r>
            <a:r>
              <a:rPr lang="en-US" sz="2400" i="1" dirty="0"/>
              <a:t> </a:t>
            </a:r>
          </a:p>
          <a:p>
            <a:pPr algn="r"/>
            <a:r>
              <a:rPr lang="en-US" sz="2400" i="1" dirty="0" smtClean="0"/>
              <a:t>EBCI </a:t>
            </a:r>
            <a:r>
              <a:rPr lang="en-US" sz="2400" i="1" dirty="0"/>
              <a:t>Natural Resources</a:t>
            </a:r>
            <a:endParaRPr lang="en-US" dirty="0"/>
          </a:p>
        </p:txBody>
      </p:sp>
    </p:spTree>
    <p:extLst>
      <p:ext uri="{BB962C8B-B14F-4D97-AF65-F5344CB8AC3E}">
        <p14:creationId xmlns:p14="http://schemas.microsoft.com/office/powerpoint/2010/main" val="19661871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4921125" cy="314263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4B1B5"/>
              </a:buClr>
              <a:defRPr/>
            </a:pPr>
            <a:r>
              <a:rPr lang="en-US">
                <a:latin typeface="Century Gothic"/>
              </a:rPr>
              <a:t>Advisors:</a:t>
            </a:r>
            <a:endParaRPr lang="en-US"/>
          </a:p>
          <a:p>
            <a:pPr marL="342900" indent="-342900">
              <a:lnSpc>
                <a:spcPct val="100000"/>
              </a:lnSpc>
              <a:spcBef>
                <a:spcPts val="0"/>
              </a:spcBef>
              <a:spcAft>
                <a:spcPts val="600"/>
              </a:spcAft>
              <a:buClr>
                <a:srgbClr val="24B1B5"/>
              </a:buClr>
              <a:buFont typeface="Webdings" panose="05030102010509060703" pitchFamily="18" charset="2"/>
              <a:buChar char="4"/>
              <a:defRPr/>
            </a:pPr>
            <a:r>
              <a:rPr lang="en-US">
                <a:latin typeface="Century Gothic"/>
              </a:rPr>
              <a:t>Dr. BJ Brooks: NOAA NCEI, North Carolina Institute for Climate Studies</a:t>
            </a:r>
            <a:endParaRPr lang="en-US"/>
          </a:p>
          <a:p>
            <a:pPr marL="342900" indent="-342900">
              <a:lnSpc>
                <a:spcPct val="100000"/>
              </a:lnSpc>
              <a:spcBef>
                <a:spcPts val="0"/>
              </a:spcBef>
              <a:spcAft>
                <a:spcPts val="600"/>
              </a:spcAft>
              <a:buClr>
                <a:srgbClr val="24B1B5"/>
              </a:buClr>
              <a:buFont typeface="Webdings" panose="05030102010509060703" pitchFamily="18" charset="2"/>
              <a:buChar char="4"/>
              <a:defRPr/>
            </a:pPr>
            <a:r>
              <a:rPr lang="en-US">
                <a:latin typeface="Century Gothic"/>
              </a:rPr>
              <a:t>Dr. Steve Norman: USDA FS, Eastern Forest Environment Threat Assessment Center</a:t>
            </a:r>
          </a:p>
          <a:p>
            <a:pPr>
              <a:lnSpc>
                <a:spcPct val="100000"/>
              </a:lnSpc>
              <a:spcBef>
                <a:spcPts val="0"/>
              </a:spcBef>
              <a:spcAft>
                <a:spcPts val="600"/>
              </a:spcAft>
              <a:buClr>
                <a:srgbClr val="24B1B5"/>
              </a:buClr>
              <a:defRPr/>
            </a:pPr>
            <a:endParaRPr lang="en-US"/>
          </a:p>
          <a:p>
            <a:pPr marL="342900" indent="-342900">
              <a:lnSpc>
                <a:spcPct val="100000"/>
              </a:lnSpc>
              <a:spcBef>
                <a:spcPts val="0"/>
              </a:spcBef>
              <a:spcAft>
                <a:spcPts val="600"/>
              </a:spcAft>
              <a:buClr>
                <a:srgbClr val="24B1B5"/>
              </a:buClr>
              <a:buFont typeface="Webdings" panose="05030102010509060703" pitchFamily="18" charset="2"/>
              <a:buChar char="4"/>
              <a:defRPr/>
            </a:pPr>
            <a:endParaRPr lang="en-US" b="0" i="0" u="none" strike="noStrike" kern="1200" cap="none" spc="0" normalizeH="0" baseline="0" noProof="0">
              <a:ln>
                <a:noFill/>
              </a:ln>
              <a:effectLst/>
              <a:uLnTx/>
              <a:uFillTx/>
            </a:endParaRPr>
          </a:p>
          <a:p>
            <a:pPr>
              <a:lnSpc>
                <a:spcPct val="100000"/>
              </a:lnSpc>
              <a:spcBef>
                <a:spcPts val="0"/>
              </a:spcBef>
              <a:spcAft>
                <a:spcPts val="600"/>
              </a:spcAft>
              <a:buClr>
                <a:srgbClr val="24B1B5"/>
              </a:buClr>
              <a:defRPr/>
            </a:pPr>
            <a:endParaRPr lang="en-US"/>
          </a:p>
          <a:p>
            <a:pPr indent="114300">
              <a:lnSpc>
                <a:spcPct val="100000"/>
              </a:lnSpc>
              <a:spcBef>
                <a:spcPts val="0"/>
              </a:spcBef>
              <a:spcAft>
                <a:spcPts val="600"/>
              </a:spcAft>
              <a:buClr>
                <a:srgbClr val="24B1B5"/>
              </a:buClr>
              <a:defRPr/>
            </a:pPr>
            <a:endParaRPr lang="en-US"/>
          </a:p>
          <a:p>
            <a:pPr>
              <a:lnSpc>
                <a:spcPct val="100000"/>
              </a:lnSpc>
              <a:spcBef>
                <a:spcPts val="0"/>
              </a:spcBef>
              <a:spcAft>
                <a:spcPts val="600"/>
              </a:spcAft>
              <a:buClr>
                <a:srgbClr val="24B1B5"/>
              </a:buClr>
              <a:defRPr/>
            </a:pPr>
            <a:endParaRPr lang="en-US" b="0" i="0" u="none" strike="noStrike" kern="1200" cap="none" spc="0" normalizeH="0" baseline="0" noProof="0">
              <a:ln>
                <a:noFill/>
              </a:ln>
              <a:effectLst/>
              <a:uLnTx/>
              <a:uFillTx/>
            </a:endParaRPr>
          </a:p>
          <a:p>
            <a:pPr marR="0" lvl="0" algn="l" defTabSz="914400" rtl="0" eaLnBrk="1" fontAlgn="auto" latinLnBrk="0" hangingPunct="1">
              <a:lnSpc>
                <a:spcPct val="100000"/>
              </a:lnSpc>
              <a:spcBef>
                <a:spcPts val="0"/>
              </a:spcBef>
              <a:spcAft>
                <a:spcPts val="600"/>
              </a:spcAft>
              <a:buClr>
                <a:srgbClr val="24B1B5"/>
              </a:buClr>
              <a:buSzTx/>
              <a:tabLst/>
              <a:defRPr/>
            </a:pPr>
            <a:endParaRPr lang="en-US" b="0" i="0" u="none" strike="noStrike" kern="1200" cap="none" spc="0" normalizeH="0" baseline="0" noProof="0">
              <a:ln>
                <a:noFill/>
              </a:ln>
              <a:effectLst/>
              <a:uLnTx/>
              <a:uFillTx/>
            </a:endParaRPr>
          </a:p>
        </p:txBody>
      </p:sp>
      <p:sp>
        <p:nvSpPr>
          <p:cNvPr id="5" name="Text Placeholder 1">
            <a:extLst>
              <a:ext uri="{FF2B5EF4-FFF2-40B4-BE49-F238E27FC236}">
                <a16:creationId xmlns:a16="http://schemas.microsoft.com/office/drawing/2014/main" id="{D50D5FC7-7355-4D3B-A369-D3FE2027E1D0}"/>
              </a:ext>
            </a:extLst>
          </p:cNvPr>
          <p:cNvSpPr txBox="1">
            <a:spLocks/>
          </p:cNvSpPr>
          <p:nvPr/>
        </p:nvSpPr>
        <p:spPr>
          <a:xfrm>
            <a:off x="6004900" y="4222132"/>
            <a:ext cx="5823160" cy="453963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24B1B5"/>
              </a:buClr>
              <a:defRPr/>
            </a:pPr>
            <a:r>
              <a:rPr lang="en-US">
                <a:latin typeface="Century Gothic"/>
              </a:rPr>
              <a:t>Hemlock Consultants: </a:t>
            </a:r>
            <a:endParaRPr lang="en-US"/>
          </a:p>
          <a:p>
            <a:pPr marL="342900" indent="-342900">
              <a:lnSpc>
                <a:spcPct val="100000"/>
              </a:lnSpc>
              <a:spcBef>
                <a:spcPts val="0"/>
              </a:spcBef>
              <a:buClr>
                <a:srgbClr val="24B1B5"/>
              </a:buClr>
              <a:buFont typeface="Webdings" panose="05030102010509060703" pitchFamily="18" charset="2"/>
              <a:buChar char="4"/>
              <a:defRPr/>
            </a:pPr>
            <a:r>
              <a:rPr lang="en-US">
                <a:latin typeface="Century Gothic"/>
              </a:rPr>
              <a:t> Margot Wallston: Hemlock </a:t>
            </a:r>
            <a:endParaRPr lang="en-US"/>
          </a:p>
          <a:p>
            <a:pPr>
              <a:lnSpc>
                <a:spcPct val="100000"/>
              </a:lnSpc>
              <a:spcBef>
                <a:spcPts val="0"/>
              </a:spcBef>
              <a:buClr>
                <a:srgbClr val="24B1B5"/>
              </a:buClr>
              <a:defRPr/>
            </a:pPr>
            <a:r>
              <a:rPr lang="en-US">
                <a:latin typeface="Century Gothic"/>
              </a:rPr>
              <a:t>      Restoration Initiative (HRI)  </a:t>
            </a:r>
            <a:endParaRPr lang="en-US"/>
          </a:p>
          <a:p>
            <a:pPr marL="342900" indent="-342900">
              <a:lnSpc>
                <a:spcPct val="100000"/>
              </a:lnSpc>
              <a:spcBef>
                <a:spcPts val="0"/>
              </a:spcBef>
              <a:buClr>
                <a:srgbClr val="24B1B5"/>
              </a:buClr>
              <a:buFont typeface="Webdings" panose="05030102010509060703" pitchFamily="18" charset="2"/>
              <a:buChar char="4"/>
              <a:defRPr/>
            </a:pPr>
            <a:r>
              <a:rPr lang="en-US">
                <a:latin typeface="Century Gothic"/>
              </a:rPr>
              <a:t>Jesse Webster: Great Smoky Mountains National Park</a:t>
            </a:r>
          </a:p>
          <a:p>
            <a:pPr>
              <a:lnSpc>
                <a:spcPct val="100000"/>
              </a:lnSpc>
              <a:spcBef>
                <a:spcPts val="0"/>
              </a:spcBef>
              <a:spcAft>
                <a:spcPts val="600"/>
              </a:spcAft>
              <a:buClr>
                <a:srgbClr val="24B1B5"/>
              </a:buClr>
              <a:defRPr/>
            </a:pPr>
            <a:endParaRPr lang="en-US"/>
          </a:p>
          <a:p>
            <a:pPr>
              <a:lnSpc>
                <a:spcPct val="100000"/>
              </a:lnSpc>
              <a:spcBef>
                <a:spcPts val="0"/>
              </a:spcBef>
              <a:spcAft>
                <a:spcPts val="600"/>
              </a:spcAft>
              <a:buClr>
                <a:srgbClr val="24B1B5"/>
              </a:buClr>
              <a:defRPr/>
            </a:pPr>
            <a:endParaRPr lang="en-US"/>
          </a:p>
          <a:p>
            <a:pPr>
              <a:lnSpc>
                <a:spcPct val="100000"/>
              </a:lnSpc>
              <a:spcBef>
                <a:spcPts val="0"/>
              </a:spcBef>
              <a:spcAft>
                <a:spcPts val="600"/>
              </a:spcAft>
              <a:buClr>
                <a:srgbClr val="24B1B5"/>
              </a:buClr>
              <a:defRPr/>
            </a:pPr>
            <a:endParaRPr lang="en-US">
              <a:latin typeface="Century Gothic"/>
            </a:endParaRPr>
          </a:p>
          <a:p>
            <a:pPr>
              <a:lnSpc>
                <a:spcPct val="100000"/>
              </a:lnSpc>
              <a:spcBef>
                <a:spcPts val="0"/>
              </a:spcBef>
              <a:spcAft>
                <a:spcPts val="600"/>
              </a:spcAft>
              <a:buClr>
                <a:srgbClr val="24B1B5"/>
              </a:buClr>
              <a:defRPr/>
            </a:pPr>
            <a:endParaRPr lang="en-US" b="0" i="0" u="none" strike="noStrike" kern="1200" cap="none" spc="0" normalizeH="0" baseline="0" noProof="0">
              <a:ln>
                <a:noFill/>
              </a:ln>
              <a:effectLst/>
              <a:uLnTx/>
              <a:uFillTx/>
              <a:latin typeface="Century Gothic" panose="020B0502020202020204" pitchFamily="34" charset="0"/>
            </a:endParaRPr>
          </a:p>
          <a:p>
            <a:pPr marL="342900" indent="-342900">
              <a:lnSpc>
                <a:spcPct val="100000"/>
              </a:lnSpc>
              <a:spcBef>
                <a:spcPts val="0"/>
              </a:spcBef>
              <a:spcAft>
                <a:spcPts val="600"/>
              </a:spcAft>
              <a:buClr>
                <a:srgbClr val="24B1B5"/>
              </a:buClr>
              <a:buFont typeface="Webdings" panose="05030102010509060703" pitchFamily="18" charset="2"/>
              <a:buChar char="4"/>
              <a:defRPr/>
            </a:pPr>
            <a:endParaRPr lang="en-US"/>
          </a:p>
          <a:p>
            <a:pPr>
              <a:lnSpc>
                <a:spcPct val="100000"/>
              </a:lnSpc>
              <a:spcBef>
                <a:spcPts val="0"/>
              </a:spcBef>
              <a:spcAft>
                <a:spcPts val="600"/>
              </a:spcAft>
              <a:buClr>
                <a:srgbClr val="24B1B5"/>
              </a:buClr>
              <a:defRPr/>
            </a:pPr>
            <a:endParaRPr lang="en-US"/>
          </a:p>
          <a:p>
            <a:pPr indent="114300">
              <a:lnSpc>
                <a:spcPct val="100000"/>
              </a:lnSpc>
              <a:spcBef>
                <a:spcPts val="0"/>
              </a:spcBef>
              <a:spcAft>
                <a:spcPts val="600"/>
              </a:spcAft>
              <a:buClr>
                <a:srgbClr val="24B1B5"/>
              </a:buClr>
              <a:defRPr/>
            </a:pPr>
            <a:endParaRPr lang="en-US" b="0" i="0" u="none" strike="noStrike" kern="1200" cap="none" spc="0" normalizeH="0" baseline="0" noProof="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
                <a:srgbClr val="24B1B5"/>
              </a:buClr>
              <a:buSzTx/>
              <a:buFont typeface="Arial" panose="020B0604020202020204" pitchFamily="34" charset="0"/>
              <a:buNone/>
              <a:tabLst/>
              <a:defRPr/>
            </a:pPr>
            <a:endParaRPr kumimoji="0" lang="en-US" b="0" i="0" u="none" strike="noStrike" kern="1200" cap="none" spc="0" normalizeH="0" baseline="0" noProof="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24B1B5"/>
              </a:buClr>
              <a:buSzTx/>
              <a:buFont typeface="Arial" panose="020B0604020202020204" pitchFamily="34" charset="0"/>
              <a:buNone/>
              <a:tabLst/>
              <a:defRPr/>
            </a:pPr>
            <a:endParaRPr kumimoji="0" lang="en-US" b="0" i="0" u="none" strike="noStrike" kern="1200" cap="none" spc="0" normalizeH="0" baseline="0" noProof="0">
              <a:ln>
                <a:noFill/>
              </a:ln>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BE206267-7BA4-4ED0-AC30-EFC96909C13C}"/>
              </a:ext>
            </a:extLst>
          </p:cNvPr>
          <p:cNvSpPr txBox="1"/>
          <p:nvPr/>
        </p:nvSpPr>
        <p:spPr>
          <a:xfrm>
            <a:off x="6004734" y="1575045"/>
            <a:ext cx="577038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000">
                <a:solidFill>
                  <a:schemeClr val="tx1">
                    <a:lumMod val="75000"/>
                    <a:lumOff val="25000"/>
                  </a:schemeClr>
                </a:solidFill>
                <a:latin typeface="Century Gothic"/>
              </a:rPr>
              <a:t>EBCI Partners:</a:t>
            </a:r>
            <a:endParaRPr lang="en-US" sz="2000">
              <a:solidFill>
                <a:schemeClr val="tx1">
                  <a:lumMod val="75000"/>
                  <a:lumOff val="25000"/>
                </a:schemeClr>
              </a:solidFill>
              <a:ea typeface="+mn-lt"/>
              <a:cs typeface="+mn-lt"/>
            </a:endParaRPr>
          </a:p>
          <a:p>
            <a:pPr marL="342900" indent="-342900">
              <a:spcAft>
                <a:spcPts val="600"/>
              </a:spcAft>
              <a:buClr>
                <a:srgbClr val="24B1B5"/>
              </a:buClr>
              <a:buFont typeface="Webdings" panose="05030102010509060703" pitchFamily="18" charset="2"/>
              <a:buChar char="4"/>
            </a:pPr>
            <a:r>
              <a:rPr lang="en-US" sz="2000">
                <a:solidFill>
                  <a:schemeClr val="tx1">
                    <a:lumMod val="75000"/>
                    <a:lumOff val="25000"/>
                  </a:schemeClr>
                </a:solidFill>
                <a:latin typeface="Century Gothic"/>
              </a:rPr>
              <a:t>Maria Dunlavey (Outreach Coordinator)</a:t>
            </a:r>
          </a:p>
          <a:p>
            <a:pPr marL="342900" indent="-342900">
              <a:spcAft>
                <a:spcPts val="600"/>
              </a:spcAft>
              <a:buClr>
                <a:srgbClr val="24B1B5"/>
              </a:buClr>
              <a:buFont typeface="Webdings" panose="05030102010509060703" pitchFamily="18" charset="2"/>
              <a:buChar char="4"/>
            </a:pPr>
            <a:r>
              <a:rPr lang="en-US" sz="2000">
                <a:solidFill>
                  <a:schemeClr val="tx1">
                    <a:lumMod val="75000"/>
                    <a:lumOff val="25000"/>
                  </a:schemeClr>
                </a:solidFill>
                <a:latin typeface="Century Gothic"/>
              </a:rPr>
              <a:t>Tommy Cabe (Tribal Forest Resource Specialist) </a:t>
            </a:r>
            <a:endParaRPr lang="en-US" sz="2000">
              <a:solidFill>
                <a:schemeClr val="tx1">
                  <a:lumMod val="75000"/>
                  <a:lumOff val="25000"/>
                </a:schemeClr>
              </a:solidFill>
              <a:ea typeface="+mn-lt"/>
              <a:cs typeface="+mn-lt"/>
            </a:endParaRPr>
          </a:p>
          <a:p>
            <a:pPr marL="342900" indent="-342900">
              <a:spcAft>
                <a:spcPts val="600"/>
              </a:spcAft>
              <a:buClr>
                <a:srgbClr val="24B1B5"/>
              </a:buClr>
              <a:buFont typeface="Webdings" panose="05030102010509060703" pitchFamily="18" charset="2"/>
              <a:buChar char="4"/>
            </a:pPr>
            <a:r>
              <a:rPr lang="en-US" sz="2000">
                <a:solidFill>
                  <a:schemeClr val="tx1">
                    <a:lumMod val="75000"/>
                    <a:lumOff val="25000"/>
                  </a:schemeClr>
                </a:solidFill>
                <a:latin typeface="Century Gothic"/>
              </a:rPr>
              <a:t>Dr. Caleb Hickman (Supervisory Fisheries &amp; Wildlife Biologist)</a:t>
            </a:r>
            <a:endParaRPr lang="en-US" sz="2000">
              <a:solidFill>
                <a:schemeClr val="tx1">
                  <a:lumMod val="75000"/>
                  <a:lumOff val="25000"/>
                </a:schemeClr>
              </a:solidFill>
              <a:ea typeface="+mn-lt"/>
              <a:cs typeface="+mn-lt"/>
            </a:endParaRPr>
          </a:p>
          <a:p>
            <a:endParaRPr lang="en-US" sz="2000">
              <a:solidFill>
                <a:schemeClr val="tx1">
                  <a:lumMod val="75000"/>
                  <a:lumOff val="25000"/>
                </a:schemeClr>
              </a:solidFill>
              <a:cs typeface="Calibri"/>
            </a:endParaRPr>
          </a:p>
        </p:txBody>
      </p:sp>
    </p:spTree>
    <p:extLst>
      <p:ext uri="{BB962C8B-B14F-4D97-AF65-F5344CB8AC3E}">
        <p14:creationId xmlns:p14="http://schemas.microsoft.com/office/powerpoint/2010/main" val="15536356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8B6B47E-4292-4FAE-9D08-BD2079CC9890}"/>
              </a:ext>
            </a:extLst>
          </p:cNvPr>
          <p:cNvSpPr txBox="1"/>
          <p:nvPr/>
        </p:nvSpPr>
        <p:spPr>
          <a:xfrm>
            <a:off x="4097547" y="2925792"/>
            <a:ext cx="3991694" cy="1015663"/>
          </a:xfrm>
          <a:prstGeom prst="rect">
            <a:avLst/>
          </a:prstGeom>
          <a:noFill/>
        </p:spPr>
        <p:txBody>
          <a:bodyPr wrap="square" rtlCol="0" anchor="t">
            <a:spAutoFit/>
          </a:bodyPr>
          <a:lstStyle/>
          <a:p>
            <a:pPr algn="ctr"/>
            <a:r>
              <a:rPr lang="en-US" sz="6000" b="1">
                <a:solidFill>
                  <a:srgbClr val="24B1B5"/>
                </a:solidFill>
              </a:rPr>
              <a:t>Appendix</a:t>
            </a:r>
            <a:endParaRPr lang="en-US" sz="6000" b="1"/>
          </a:p>
        </p:txBody>
      </p:sp>
    </p:spTree>
    <p:extLst>
      <p:ext uri="{BB962C8B-B14F-4D97-AF65-F5344CB8AC3E}">
        <p14:creationId xmlns:p14="http://schemas.microsoft.com/office/powerpoint/2010/main" val="2540919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9A6ADE-FB0A-403F-B56C-B3C68863EE69}"/>
              </a:ext>
            </a:extLst>
          </p:cNvPr>
          <p:cNvSpPr txBox="1"/>
          <p:nvPr/>
        </p:nvSpPr>
        <p:spPr>
          <a:xfrm>
            <a:off x="621323" y="241353"/>
            <a:ext cx="8448675" cy="646331"/>
          </a:xfrm>
          <a:prstGeom prst="rect">
            <a:avLst/>
          </a:prstGeom>
          <a:noFill/>
        </p:spPr>
        <p:txBody>
          <a:bodyPr wrap="square" rtlCol="0" anchor="t">
            <a:spAutoFit/>
          </a:bodyPr>
          <a:lstStyle/>
          <a:p>
            <a:r>
              <a:rPr lang="en-US" sz="3600" b="1">
                <a:solidFill>
                  <a:srgbClr val="24B1B5"/>
                </a:solidFill>
              </a:rPr>
              <a:t>Weighted Suitability Inferences </a:t>
            </a:r>
            <a:endParaRPr lang="en-US" b="1"/>
          </a:p>
        </p:txBody>
      </p:sp>
      <p:sp>
        <p:nvSpPr>
          <p:cNvPr id="5" name="TextBox 4">
            <a:extLst>
              <a:ext uri="{FF2B5EF4-FFF2-40B4-BE49-F238E27FC236}">
                <a16:creationId xmlns:a16="http://schemas.microsoft.com/office/drawing/2014/main" id="{ED18B394-9613-471F-84C2-BC34A3B883FA}"/>
              </a:ext>
            </a:extLst>
          </p:cNvPr>
          <p:cNvSpPr txBox="1"/>
          <p:nvPr/>
        </p:nvSpPr>
        <p:spPr>
          <a:xfrm>
            <a:off x="621323" y="1464483"/>
            <a:ext cx="5841891"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rPr>
              <a:t>Further Analysis</a:t>
            </a:r>
          </a:p>
          <a:p>
            <a:pPr marL="342900" indent="-342900">
              <a:buClr>
                <a:srgbClr val="24B1B5"/>
              </a:buClr>
              <a:buFont typeface="Webdings" panose="05030102010509060703" pitchFamily="18" charset="2"/>
              <a:buChar char="4"/>
            </a:pPr>
            <a:r>
              <a:rPr lang="en-US" sz="2000" dirty="0">
                <a:solidFill>
                  <a:schemeClr val="tx1">
                    <a:lumMod val="75000"/>
                    <a:lumOff val="25000"/>
                  </a:schemeClr>
                </a:solidFill>
              </a:rPr>
              <a:t>Where does Option II Multi Category predict the </a:t>
            </a:r>
            <a:r>
              <a:rPr lang="en-US" sz="2000" b="1" dirty="0">
                <a:solidFill>
                  <a:schemeClr val="tx1">
                    <a:lumMod val="75000"/>
                    <a:lumOff val="25000"/>
                  </a:schemeClr>
                </a:solidFill>
              </a:rPr>
              <a:t>High probability</a:t>
            </a:r>
            <a:r>
              <a:rPr lang="en-US" sz="2000" dirty="0">
                <a:solidFill>
                  <a:schemeClr val="tx1">
                    <a:lumMod val="75000"/>
                    <a:lumOff val="25000"/>
                  </a:schemeClr>
                </a:solidFill>
              </a:rPr>
              <a:t> locations within MRLC forest cover and how much land is still available? </a:t>
            </a:r>
          </a:p>
          <a:p>
            <a:pPr marL="342900" indent="-342900">
              <a:buClr>
                <a:srgbClr val="24B1B5"/>
              </a:buClr>
              <a:buFont typeface="Webdings" panose="05030102010509060703" pitchFamily="18" charset="2"/>
              <a:buChar char="4"/>
            </a:pPr>
            <a:endParaRPr lang="en-US" sz="2000" dirty="0">
              <a:solidFill>
                <a:schemeClr val="tx1">
                  <a:lumMod val="75000"/>
                  <a:lumOff val="25000"/>
                </a:schemeClr>
              </a:solidFill>
            </a:endParaRPr>
          </a:p>
          <a:p>
            <a:pPr marL="342900" indent="-342900">
              <a:buClr>
                <a:srgbClr val="24B1B5"/>
              </a:buClr>
              <a:buFont typeface="Webdings" panose="05030102010509060703" pitchFamily="18" charset="2"/>
              <a:buChar char="4"/>
            </a:pPr>
            <a:endParaRPr lang="en-US" sz="2000" dirty="0">
              <a:solidFill>
                <a:schemeClr val="tx1">
                  <a:lumMod val="75000"/>
                  <a:lumOff val="25000"/>
                </a:schemeClr>
              </a:solidFill>
            </a:endParaRPr>
          </a:p>
          <a:p>
            <a:pPr marL="342900" indent="-342900">
              <a:buClr>
                <a:srgbClr val="24B1B5"/>
              </a:buClr>
              <a:buFont typeface="Webdings" panose="05030102010509060703" pitchFamily="18" charset="2"/>
              <a:buChar char="4"/>
            </a:pPr>
            <a:endParaRPr lang="en-US" sz="2000" dirty="0">
              <a:solidFill>
                <a:schemeClr val="tx1">
                  <a:lumMod val="75000"/>
                  <a:lumOff val="25000"/>
                </a:schemeClr>
              </a:solidFill>
            </a:endParaRPr>
          </a:p>
          <a:p>
            <a:pPr marL="342900" indent="-342900">
              <a:buClr>
                <a:srgbClr val="24B1B5"/>
              </a:buClr>
              <a:buFont typeface="Webdings" panose="05030102010509060703" pitchFamily="18" charset="2"/>
              <a:buChar char="4"/>
            </a:pPr>
            <a:endParaRPr lang="en-US" sz="2000" dirty="0">
              <a:solidFill>
                <a:schemeClr val="tx1">
                  <a:lumMod val="75000"/>
                  <a:lumOff val="25000"/>
                </a:schemeClr>
              </a:solidFill>
            </a:endParaRPr>
          </a:p>
          <a:p>
            <a:pPr marL="342900" indent="-342900">
              <a:buClr>
                <a:srgbClr val="24B1B5"/>
              </a:buClr>
              <a:buFont typeface="Webdings" panose="05030102010509060703" pitchFamily="18" charset="2"/>
              <a:buChar char="4"/>
            </a:pPr>
            <a:endParaRPr lang="en-US" sz="2000" dirty="0">
              <a:solidFill>
                <a:schemeClr val="tx1">
                  <a:lumMod val="75000"/>
                  <a:lumOff val="25000"/>
                </a:schemeClr>
              </a:solidFill>
            </a:endParaRPr>
          </a:p>
          <a:p>
            <a:pPr marL="342900" indent="-342900">
              <a:buClr>
                <a:srgbClr val="24B1B5"/>
              </a:buClr>
              <a:buFont typeface="Webdings" panose="05030102010509060703" pitchFamily="18" charset="2"/>
              <a:buChar char="4"/>
            </a:pPr>
            <a:endParaRPr lang="en-US" sz="2000" dirty="0">
              <a:solidFill>
                <a:schemeClr val="tx1">
                  <a:lumMod val="75000"/>
                  <a:lumOff val="25000"/>
                </a:schemeClr>
              </a:solidFill>
            </a:endParaRPr>
          </a:p>
          <a:p>
            <a:pPr marL="342900" indent="-342900">
              <a:buClr>
                <a:srgbClr val="24B1B5"/>
              </a:buClr>
              <a:buFont typeface="Webdings" panose="05030102010509060703" pitchFamily="18" charset="2"/>
              <a:buChar char="4"/>
            </a:pPr>
            <a:endParaRPr lang="en-US" sz="2000" dirty="0">
              <a:solidFill>
                <a:schemeClr val="tx1">
                  <a:lumMod val="75000"/>
                  <a:lumOff val="25000"/>
                </a:schemeClr>
              </a:solidFill>
            </a:endParaRPr>
          </a:p>
          <a:p>
            <a:pPr marL="342900" indent="-342900">
              <a:buClr>
                <a:srgbClr val="24B1B5"/>
              </a:buClr>
              <a:buFont typeface="Webdings" panose="05030102010509060703" pitchFamily="18" charset="2"/>
              <a:buChar char="4"/>
            </a:pPr>
            <a:endParaRPr lang="en-US" sz="2000" dirty="0">
              <a:solidFill>
                <a:schemeClr val="tx1">
                  <a:lumMod val="75000"/>
                  <a:lumOff val="25000"/>
                </a:schemeClr>
              </a:solidFill>
            </a:endParaRPr>
          </a:p>
          <a:p>
            <a:pPr marL="342900" indent="-342900">
              <a:buClr>
                <a:srgbClr val="24B1B5"/>
              </a:buClr>
              <a:buFont typeface="Webdings" panose="05030102010509060703" pitchFamily="18" charset="2"/>
              <a:buChar char="4"/>
            </a:pPr>
            <a:endParaRPr lang="en-US" sz="2000" dirty="0">
              <a:solidFill>
                <a:schemeClr val="tx1">
                  <a:lumMod val="75000"/>
                  <a:lumOff val="25000"/>
                </a:schemeClr>
              </a:solidFill>
            </a:endParaRPr>
          </a:p>
          <a:p>
            <a:pPr marL="342900" indent="-342900">
              <a:buClr>
                <a:srgbClr val="24B1B5"/>
              </a:buClr>
              <a:buFont typeface="Webdings" panose="05030102010509060703" pitchFamily="18" charset="2"/>
              <a:buChar char="4"/>
            </a:pPr>
            <a:endParaRPr lang="en-US" sz="2000" dirty="0">
              <a:solidFill>
                <a:schemeClr val="tx1">
                  <a:lumMod val="75000"/>
                  <a:lumOff val="25000"/>
                </a:schemeClr>
              </a:solidFill>
            </a:endParaRPr>
          </a:p>
        </p:txBody>
      </p:sp>
      <p:sp>
        <p:nvSpPr>
          <p:cNvPr id="7" name="TextBox 6">
            <a:extLst>
              <a:ext uri="{FF2B5EF4-FFF2-40B4-BE49-F238E27FC236}">
                <a16:creationId xmlns:a16="http://schemas.microsoft.com/office/drawing/2014/main" id="{4FF2FE37-4CB3-441E-A31B-E7484CADCD33}"/>
              </a:ext>
            </a:extLst>
          </p:cNvPr>
          <p:cNvSpPr txBox="1"/>
          <p:nvPr/>
        </p:nvSpPr>
        <p:spPr>
          <a:xfrm>
            <a:off x="693472" y="6054618"/>
            <a:ext cx="4456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rPr>
              <a:t>Extrapolate data between raster sets.</a:t>
            </a:r>
          </a:p>
        </p:txBody>
      </p:sp>
      <p:sp>
        <p:nvSpPr>
          <p:cNvPr id="9" name="TextBox 8">
            <a:extLst>
              <a:ext uri="{FF2B5EF4-FFF2-40B4-BE49-F238E27FC236}">
                <a16:creationId xmlns:a16="http://schemas.microsoft.com/office/drawing/2014/main" id="{00B7A2D7-3E88-4A0E-92BB-8FA864ACA213}"/>
              </a:ext>
            </a:extLst>
          </p:cNvPr>
          <p:cNvSpPr txBox="1"/>
          <p:nvPr/>
        </p:nvSpPr>
        <p:spPr>
          <a:xfrm>
            <a:off x="6255071" y="5328302"/>
            <a:ext cx="569368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rPr>
              <a:t>Hemlocks are shown to grow in a variety of tree stands within the </a:t>
            </a:r>
            <a:r>
              <a:rPr lang="en-US" dirty="0" err="1">
                <a:solidFill>
                  <a:schemeClr val="tx1">
                    <a:lumMod val="75000"/>
                    <a:lumOff val="25000"/>
                  </a:schemeClr>
                </a:solidFill>
              </a:rPr>
              <a:t>Oconaluftee</a:t>
            </a:r>
            <a:r>
              <a:rPr lang="en-US" dirty="0">
                <a:solidFill>
                  <a:schemeClr val="tx1">
                    <a:lumMod val="75000"/>
                    <a:lumOff val="25000"/>
                  </a:schemeClr>
                </a:solidFill>
              </a:rPr>
              <a:t> Watershed; Mixed Forest being the predominant.</a:t>
            </a:r>
          </a:p>
        </p:txBody>
      </p:sp>
      <p:grpSp>
        <p:nvGrpSpPr>
          <p:cNvPr id="18" name="Group 17">
            <a:extLst>
              <a:ext uri="{FF2B5EF4-FFF2-40B4-BE49-F238E27FC236}">
                <a16:creationId xmlns:a16="http://schemas.microsoft.com/office/drawing/2014/main" id="{34C38D60-FB18-4D19-992C-96C95AEC9366}"/>
              </a:ext>
            </a:extLst>
          </p:cNvPr>
          <p:cNvGrpSpPr/>
          <p:nvPr/>
        </p:nvGrpSpPr>
        <p:grpSpPr>
          <a:xfrm>
            <a:off x="6426550" y="1712744"/>
            <a:ext cx="4884634" cy="3352875"/>
            <a:chOff x="6773791" y="1669339"/>
            <a:chExt cx="4884634" cy="3352875"/>
          </a:xfrm>
        </p:grpSpPr>
        <p:sp>
          <p:nvSpPr>
            <p:cNvPr id="4" name="TextBox 3">
              <a:extLst>
                <a:ext uri="{FF2B5EF4-FFF2-40B4-BE49-F238E27FC236}">
                  <a16:creationId xmlns:a16="http://schemas.microsoft.com/office/drawing/2014/main" id="{E112389D-BD39-47F9-9A79-91CE819F1567}"/>
                </a:ext>
              </a:extLst>
            </p:cNvPr>
            <p:cNvSpPr txBox="1"/>
            <p:nvPr/>
          </p:nvSpPr>
          <p:spPr>
            <a:xfrm>
              <a:off x="7850223" y="1669339"/>
              <a:ext cx="2731770" cy="369332"/>
            </a:xfrm>
            <a:prstGeom prst="rect">
              <a:avLst/>
            </a:prstGeom>
            <a:noFill/>
          </p:spPr>
          <p:txBody>
            <a:bodyPr wrap="square" rtlCol="0">
              <a:spAutoFit/>
            </a:bodyPr>
            <a:lstStyle/>
            <a:p>
              <a:r>
                <a:rPr lang="en-US" b="1"/>
                <a:t>HEMLOCK PROBABILITY</a:t>
              </a:r>
            </a:p>
          </p:txBody>
        </p:sp>
        <p:pic>
          <p:nvPicPr>
            <p:cNvPr id="12" name="Picture 12" descr="A picture containing stool, table, ottoman, drawing&#10;&#10;Description automatically generated">
              <a:extLst>
                <a:ext uri="{FF2B5EF4-FFF2-40B4-BE49-F238E27FC236}">
                  <a16:creationId xmlns:a16="http://schemas.microsoft.com/office/drawing/2014/main" id="{985892A3-B522-46E7-BE07-3A99148A29A8}"/>
                </a:ext>
              </a:extLst>
            </p:cNvPr>
            <p:cNvPicPr>
              <a:picLocks noChangeAspect="1"/>
            </p:cNvPicPr>
            <p:nvPr/>
          </p:nvPicPr>
          <p:blipFill>
            <a:blip r:embed="rId3"/>
            <a:stretch>
              <a:fillRect/>
            </a:stretch>
          </p:blipFill>
          <p:spPr>
            <a:xfrm>
              <a:off x="6773791" y="2073686"/>
              <a:ext cx="4884634" cy="2948528"/>
            </a:xfrm>
            <a:prstGeom prst="rect">
              <a:avLst/>
            </a:prstGeom>
          </p:spPr>
        </p:pic>
        <p:sp>
          <p:nvSpPr>
            <p:cNvPr id="13" name="TextBox 12">
              <a:extLst>
                <a:ext uri="{FF2B5EF4-FFF2-40B4-BE49-F238E27FC236}">
                  <a16:creationId xmlns:a16="http://schemas.microsoft.com/office/drawing/2014/main" id="{DC342500-F595-48F0-9EE3-98D2561FF584}"/>
                </a:ext>
              </a:extLst>
            </p:cNvPr>
            <p:cNvSpPr txBox="1"/>
            <p:nvPr/>
          </p:nvSpPr>
          <p:spPr>
            <a:xfrm>
              <a:off x="7362862" y="2915774"/>
              <a:ext cx="1571779" cy="276999"/>
            </a:xfrm>
            <a:prstGeom prst="rect">
              <a:avLst/>
            </a:prstGeom>
            <a:noFill/>
          </p:spPr>
          <p:txBody>
            <a:bodyPr wrap="square" rtlCol="0">
              <a:spAutoFit/>
            </a:bodyPr>
            <a:lstStyle/>
            <a:p>
              <a:r>
                <a:rPr lang="en-US" sz="1200" b="1">
                  <a:solidFill>
                    <a:schemeClr val="tx1">
                      <a:lumMod val="75000"/>
                      <a:lumOff val="25000"/>
                    </a:schemeClr>
                  </a:solidFill>
                  <a:highlight>
                    <a:srgbClr val="FFFF00"/>
                  </a:highlight>
                </a:rPr>
                <a:t>Mixed Forest 36%</a:t>
              </a:r>
            </a:p>
          </p:txBody>
        </p:sp>
        <p:sp>
          <p:nvSpPr>
            <p:cNvPr id="15" name="TextBox 14">
              <a:extLst>
                <a:ext uri="{FF2B5EF4-FFF2-40B4-BE49-F238E27FC236}">
                  <a16:creationId xmlns:a16="http://schemas.microsoft.com/office/drawing/2014/main" id="{D2EF2B7D-2CB3-4297-A52F-6B148EFFFE1E}"/>
                </a:ext>
              </a:extLst>
            </p:cNvPr>
            <p:cNvSpPr txBox="1"/>
            <p:nvPr/>
          </p:nvSpPr>
          <p:spPr>
            <a:xfrm>
              <a:off x="8577485" y="3572189"/>
              <a:ext cx="1277246" cy="276999"/>
            </a:xfrm>
            <a:prstGeom prst="rect">
              <a:avLst/>
            </a:prstGeom>
            <a:noFill/>
          </p:spPr>
          <p:txBody>
            <a:bodyPr wrap="square" rtlCol="0">
              <a:spAutoFit/>
            </a:bodyPr>
            <a:lstStyle/>
            <a:p>
              <a:r>
                <a:rPr lang="en-US" sz="1200" b="1">
                  <a:solidFill>
                    <a:schemeClr val="tx1">
                      <a:lumMod val="75000"/>
                      <a:lumOff val="25000"/>
                    </a:schemeClr>
                  </a:solidFill>
                  <a:highlight>
                    <a:srgbClr val="FFFF00"/>
                  </a:highlight>
                </a:rPr>
                <a:t>Evergreen 34%</a:t>
              </a:r>
            </a:p>
          </p:txBody>
        </p:sp>
        <p:sp>
          <p:nvSpPr>
            <p:cNvPr id="17" name="TextBox 16">
              <a:extLst>
                <a:ext uri="{FF2B5EF4-FFF2-40B4-BE49-F238E27FC236}">
                  <a16:creationId xmlns:a16="http://schemas.microsoft.com/office/drawing/2014/main" id="{AD03F18E-4274-413B-A077-2E64720FAE16}"/>
                </a:ext>
              </a:extLst>
            </p:cNvPr>
            <p:cNvSpPr txBox="1"/>
            <p:nvPr/>
          </p:nvSpPr>
          <p:spPr>
            <a:xfrm>
              <a:off x="9410919" y="2659206"/>
              <a:ext cx="1571779" cy="276999"/>
            </a:xfrm>
            <a:prstGeom prst="rect">
              <a:avLst/>
            </a:prstGeom>
            <a:noFill/>
          </p:spPr>
          <p:txBody>
            <a:bodyPr wrap="square" rtlCol="0">
              <a:spAutoFit/>
            </a:bodyPr>
            <a:lstStyle/>
            <a:p>
              <a:r>
                <a:rPr lang="en-US" sz="1200" b="1">
                  <a:solidFill>
                    <a:schemeClr val="tx1">
                      <a:lumMod val="75000"/>
                      <a:lumOff val="25000"/>
                    </a:schemeClr>
                  </a:solidFill>
                  <a:highlight>
                    <a:srgbClr val="FFFF00"/>
                  </a:highlight>
                </a:rPr>
                <a:t>Deciduous 30%</a:t>
              </a:r>
            </a:p>
          </p:txBody>
        </p:sp>
      </p:grpSp>
      <p:sp>
        <p:nvSpPr>
          <p:cNvPr id="2" name="Rectangle: Rounded Corners 1">
            <a:extLst>
              <a:ext uri="{FF2B5EF4-FFF2-40B4-BE49-F238E27FC236}">
                <a16:creationId xmlns:a16="http://schemas.microsoft.com/office/drawing/2014/main" id="{1E296913-8396-47BF-A529-5ACE49FC86E2}"/>
              </a:ext>
            </a:extLst>
          </p:cNvPr>
          <p:cNvSpPr/>
          <p:nvPr/>
        </p:nvSpPr>
        <p:spPr>
          <a:xfrm>
            <a:off x="1928549" y="5057568"/>
            <a:ext cx="1658469" cy="91888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rPr>
              <a:t>Zonal Statistics</a:t>
            </a:r>
          </a:p>
        </p:txBody>
      </p:sp>
      <p:pic>
        <p:nvPicPr>
          <p:cNvPr id="8" name="Graphic 9" descr="Deciduous tree">
            <a:extLst>
              <a:ext uri="{FF2B5EF4-FFF2-40B4-BE49-F238E27FC236}">
                <a16:creationId xmlns:a16="http://schemas.microsoft.com/office/drawing/2014/main" id="{5218FF6F-8DA8-470C-BECA-9FF489A6FDF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256827" y="2777464"/>
            <a:ext cx="515501" cy="505273"/>
          </a:xfrm>
          <a:prstGeom prst="rect">
            <a:avLst/>
          </a:prstGeom>
        </p:spPr>
      </p:pic>
      <p:pic>
        <p:nvPicPr>
          <p:cNvPr id="10" name="Graphic 10" descr="Deciduous tree">
            <a:extLst>
              <a:ext uri="{FF2B5EF4-FFF2-40B4-BE49-F238E27FC236}">
                <a16:creationId xmlns:a16="http://schemas.microsoft.com/office/drawing/2014/main" id="{339BF649-C21F-4619-BAF8-8E6EC1E3958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001192" y="2429387"/>
            <a:ext cx="418333" cy="418333"/>
          </a:xfrm>
          <a:prstGeom prst="rect">
            <a:avLst/>
          </a:prstGeom>
        </p:spPr>
      </p:pic>
      <p:pic>
        <p:nvPicPr>
          <p:cNvPr id="11" name="Graphic 15" descr="Fir tree">
            <a:extLst>
              <a:ext uri="{FF2B5EF4-FFF2-40B4-BE49-F238E27FC236}">
                <a16:creationId xmlns:a16="http://schemas.microsoft.com/office/drawing/2014/main" id="{FD197095-C64E-4C1C-918A-AFF21568958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412361" y="3431428"/>
            <a:ext cx="561528" cy="551300"/>
          </a:xfrm>
          <a:prstGeom prst="rect">
            <a:avLst/>
          </a:prstGeom>
        </p:spPr>
      </p:pic>
      <p:pic>
        <p:nvPicPr>
          <p:cNvPr id="16" name="Graphic 18" descr="Forest scene">
            <a:extLst>
              <a:ext uri="{FF2B5EF4-FFF2-40B4-BE49-F238E27FC236}">
                <a16:creationId xmlns:a16="http://schemas.microsoft.com/office/drawing/2014/main" id="{7BE401B1-B612-4628-BB8C-EAE37082D972}"/>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7698821" y="2495228"/>
            <a:ext cx="464361" cy="464361"/>
          </a:xfrm>
          <a:prstGeom prst="rect">
            <a:avLst/>
          </a:prstGeom>
        </p:spPr>
      </p:pic>
      <p:sp>
        <p:nvSpPr>
          <p:cNvPr id="19" name="Oval 18">
            <a:extLst>
              <a:ext uri="{FF2B5EF4-FFF2-40B4-BE49-F238E27FC236}">
                <a16:creationId xmlns:a16="http://schemas.microsoft.com/office/drawing/2014/main" id="{4A3DEAC5-D0F8-4283-BC95-60F5B712603D}"/>
              </a:ext>
            </a:extLst>
          </p:cNvPr>
          <p:cNvSpPr/>
          <p:nvPr/>
        </p:nvSpPr>
        <p:spPr>
          <a:xfrm>
            <a:off x="1321628" y="3935476"/>
            <a:ext cx="1339891" cy="7057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rPr>
              <a:t>Forest Cover</a:t>
            </a:r>
          </a:p>
        </p:txBody>
      </p:sp>
      <p:sp>
        <p:nvSpPr>
          <p:cNvPr id="20" name="Oval 19">
            <a:extLst>
              <a:ext uri="{FF2B5EF4-FFF2-40B4-BE49-F238E27FC236}">
                <a16:creationId xmlns:a16="http://schemas.microsoft.com/office/drawing/2014/main" id="{75A630B4-1D75-4CF5-82CB-6A3BA270AEFD}"/>
              </a:ext>
            </a:extLst>
          </p:cNvPr>
          <p:cNvSpPr/>
          <p:nvPr/>
        </p:nvSpPr>
        <p:spPr>
          <a:xfrm>
            <a:off x="2922338" y="3935475"/>
            <a:ext cx="1339891" cy="7057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rPr>
              <a:t>Hemlock Cover</a:t>
            </a:r>
          </a:p>
        </p:txBody>
      </p:sp>
      <p:pic>
        <p:nvPicPr>
          <p:cNvPr id="21" name="Graphic 10" descr="Deciduous tree">
            <a:extLst>
              <a:ext uri="{FF2B5EF4-FFF2-40B4-BE49-F238E27FC236}">
                <a16:creationId xmlns:a16="http://schemas.microsoft.com/office/drawing/2014/main" id="{0D72EA9B-F117-41FE-A43E-4221C3B6996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397728" y="2516326"/>
            <a:ext cx="418333" cy="418333"/>
          </a:xfrm>
          <a:prstGeom prst="rect">
            <a:avLst/>
          </a:prstGeom>
        </p:spPr>
      </p:pic>
      <p:cxnSp>
        <p:nvCxnSpPr>
          <p:cNvPr id="22" name="Straight Arrow Connector 21">
            <a:extLst>
              <a:ext uri="{FF2B5EF4-FFF2-40B4-BE49-F238E27FC236}">
                <a16:creationId xmlns:a16="http://schemas.microsoft.com/office/drawing/2014/main" id="{FC99141E-FE5C-4CED-B8E0-6C2500E13419}"/>
              </a:ext>
            </a:extLst>
          </p:cNvPr>
          <p:cNvCxnSpPr/>
          <p:nvPr/>
        </p:nvCxnSpPr>
        <p:spPr>
          <a:xfrm>
            <a:off x="2154905" y="4599988"/>
            <a:ext cx="397877" cy="4490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DE164A5-E893-4EDE-92DF-2A7CAA92BE5F}"/>
              </a:ext>
            </a:extLst>
          </p:cNvPr>
          <p:cNvCxnSpPr>
            <a:cxnSpLocks/>
          </p:cNvCxnSpPr>
          <p:nvPr/>
        </p:nvCxnSpPr>
        <p:spPr>
          <a:xfrm flipH="1">
            <a:off x="3079533" y="4610217"/>
            <a:ext cx="445947" cy="423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CC04A1D-7791-488A-9D36-B5DE938E2D6D}"/>
              </a:ext>
            </a:extLst>
          </p:cNvPr>
          <p:cNvSpPr txBox="1"/>
          <p:nvPr/>
        </p:nvSpPr>
        <p:spPr>
          <a:xfrm>
            <a:off x="6537158" y="4716379"/>
            <a:ext cx="157212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High Probability</a:t>
            </a:r>
          </a:p>
        </p:txBody>
      </p:sp>
    </p:spTree>
    <p:extLst>
      <p:ext uri="{BB962C8B-B14F-4D97-AF65-F5344CB8AC3E}">
        <p14:creationId xmlns:p14="http://schemas.microsoft.com/office/powerpoint/2010/main" val="11138764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B90566-C030-4C14-8E07-D72BF2244248}"/>
              </a:ext>
            </a:extLst>
          </p:cNvPr>
          <p:cNvSpPr txBox="1"/>
          <p:nvPr/>
        </p:nvSpPr>
        <p:spPr>
          <a:xfrm>
            <a:off x="621323" y="252517"/>
            <a:ext cx="8448675" cy="646331"/>
          </a:xfrm>
          <a:prstGeom prst="rect">
            <a:avLst/>
          </a:prstGeom>
          <a:noFill/>
        </p:spPr>
        <p:txBody>
          <a:bodyPr wrap="square" rtlCol="0" anchor="t">
            <a:spAutoFit/>
          </a:bodyPr>
          <a:lstStyle/>
          <a:p>
            <a:r>
              <a:rPr lang="en-US" sz="3600" b="1">
                <a:solidFill>
                  <a:srgbClr val="24B1B5"/>
                </a:solidFill>
              </a:rPr>
              <a:t>Suitability Conclusion</a:t>
            </a:r>
            <a:endParaRPr lang="en-US" b="1"/>
          </a:p>
        </p:txBody>
      </p:sp>
      <p:sp>
        <p:nvSpPr>
          <p:cNvPr id="5" name="TextBox 4">
            <a:extLst>
              <a:ext uri="{FF2B5EF4-FFF2-40B4-BE49-F238E27FC236}">
                <a16:creationId xmlns:a16="http://schemas.microsoft.com/office/drawing/2014/main" id="{5BB639BD-465A-4C42-8E36-E859ABFFCAE0}"/>
              </a:ext>
            </a:extLst>
          </p:cNvPr>
          <p:cNvSpPr txBox="1"/>
          <p:nvPr/>
        </p:nvSpPr>
        <p:spPr>
          <a:xfrm>
            <a:off x="621323" y="1464483"/>
            <a:ext cx="4275163" cy="48628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rPr>
              <a:t>Option I: Single Category</a:t>
            </a:r>
          </a:p>
          <a:p>
            <a:r>
              <a:rPr lang="en-US" u="sng" dirty="0">
                <a:solidFill>
                  <a:schemeClr val="tx1">
                    <a:lumMod val="75000"/>
                    <a:lumOff val="25000"/>
                  </a:schemeClr>
                </a:solidFill>
              </a:rPr>
              <a:t>Pro</a:t>
            </a:r>
          </a:p>
          <a:p>
            <a:pPr marL="285750" indent="-285750">
              <a:buClr>
                <a:srgbClr val="24B1B5"/>
              </a:buClr>
              <a:buFont typeface="Webdings" panose="05030102010509060703" pitchFamily="18" charset="2"/>
              <a:buChar char="4"/>
            </a:pPr>
            <a:r>
              <a:rPr lang="en-US" dirty="0">
                <a:solidFill>
                  <a:schemeClr val="tx1">
                    <a:lumMod val="75000"/>
                    <a:lumOff val="25000"/>
                  </a:schemeClr>
                </a:solidFill>
              </a:rPr>
              <a:t>User directed binary option 0/1</a:t>
            </a:r>
          </a:p>
          <a:p>
            <a:pPr marL="285750" indent="-285750">
              <a:buClr>
                <a:srgbClr val="24B1B5"/>
              </a:buClr>
              <a:buFont typeface="Webdings" panose="05030102010509060703" pitchFamily="18" charset="2"/>
              <a:buChar char="4"/>
            </a:pPr>
            <a:r>
              <a:rPr lang="en-US" dirty="0">
                <a:solidFill>
                  <a:schemeClr val="tx1">
                    <a:lumMod val="75000"/>
                    <a:lumOff val="25000"/>
                  </a:schemeClr>
                </a:solidFill>
              </a:rPr>
              <a:t>Reduced error in operation</a:t>
            </a:r>
          </a:p>
          <a:p>
            <a:r>
              <a:rPr lang="en-US" u="sng" dirty="0">
                <a:solidFill>
                  <a:schemeClr val="tx1">
                    <a:lumMod val="75000"/>
                    <a:lumOff val="25000"/>
                  </a:schemeClr>
                </a:solidFill>
              </a:rPr>
              <a:t>Con</a:t>
            </a:r>
          </a:p>
          <a:p>
            <a:pPr marL="285750" indent="-285750">
              <a:buClr>
                <a:srgbClr val="24B1B5"/>
              </a:buClr>
              <a:buFont typeface="Webdings" panose="05030102010509060703" pitchFamily="18" charset="2"/>
              <a:buChar char="4"/>
            </a:pPr>
            <a:r>
              <a:rPr lang="en-US" dirty="0">
                <a:solidFill>
                  <a:schemeClr val="tx1">
                    <a:lumMod val="75000"/>
                    <a:lumOff val="25000"/>
                  </a:schemeClr>
                </a:solidFill>
              </a:rPr>
              <a:t>Limit capacity of weighted suitability to detect best variables</a:t>
            </a:r>
          </a:p>
          <a:p>
            <a:pPr marL="285750" indent="-285750">
              <a:buClr>
                <a:srgbClr val="24B1B5"/>
              </a:buClr>
              <a:buFont typeface="Webdings" panose="05030102010509060703" pitchFamily="18" charset="2"/>
              <a:buChar char="4"/>
            </a:pPr>
            <a:r>
              <a:rPr lang="en-US" dirty="0">
                <a:solidFill>
                  <a:schemeClr val="tx1">
                    <a:lumMod val="75000"/>
                    <a:lumOff val="25000"/>
                  </a:schemeClr>
                </a:solidFill>
              </a:rPr>
              <a:t>Get a single location</a:t>
            </a:r>
          </a:p>
          <a:p>
            <a:endParaRPr lang="en-US" dirty="0">
              <a:solidFill>
                <a:schemeClr val="tx1">
                  <a:lumMod val="75000"/>
                  <a:lumOff val="25000"/>
                </a:schemeClr>
              </a:solidFill>
            </a:endParaRPr>
          </a:p>
          <a:p>
            <a:r>
              <a:rPr lang="en-US" sz="2000" b="1" dirty="0">
                <a:solidFill>
                  <a:schemeClr val="tx1">
                    <a:lumMod val="75000"/>
                    <a:lumOff val="25000"/>
                  </a:schemeClr>
                </a:solidFill>
              </a:rPr>
              <a:t>Option II: Multi Category</a:t>
            </a:r>
          </a:p>
          <a:p>
            <a:r>
              <a:rPr lang="en-US" u="sng" dirty="0">
                <a:solidFill>
                  <a:schemeClr val="tx1">
                    <a:lumMod val="75000"/>
                    <a:lumOff val="25000"/>
                  </a:schemeClr>
                </a:solidFill>
                <a:ea typeface="+mn-lt"/>
                <a:cs typeface="+mn-lt"/>
              </a:rPr>
              <a:t>Pro</a:t>
            </a:r>
          </a:p>
          <a:p>
            <a:pPr marL="285750" indent="-285750">
              <a:buClr>
                <a:srgbClr val="24B1B5"/>
              </a:buClr>
              <a:buFont typeface="Webdings" panose="05030102010509060703" pitchFamily="18" charset="2"/>
              <a:buChar char="4"/>
            </a:pPr>
            <a:r>
              <a:rPr lang="en-US" dirty="0">
                <a:solidFill>
                  <a:schemeClr val="tx1">
                    <a:lumMod val="75000"/>
                    <a:lumOff val="25000"/>
                  </a:schemeClr>
                </a:solidFill>
                <a:ea typeface="+mn-lt"/>
                <a:cs typeface="+mn-lt"/>
              </a:rPr>
              <a:t>Greater information on suitability  </a:t>
            </a:r>
          </a:p>
          <a:p>
            <a:pPr marL="285750" indent="-285750">
              <a:buClr>
                <a:srgbClr val="24B1B5"/>
              </a:buClr>
              <a:buFont typeface="Webdings" panose="05030102010509060703" pitchFamily="18" charset="2"/>
              <a:buChar char="4"/>
            </a:pPr>
            <a:r>
              <a:rPr lang="en-US" dirty="0">
                <a:solidFill>
                  <a:schemeClr val="tx1">
                    <a:lumMod val="75000"/>
                    <a:lumOff val="25000"/>
                  </a:schemeClr>
                </a:solidFill>
                <a:ea typeface="+mn-lt"/>
                <a:cs typeface="+mn-lt"/>
              </a:rPr>
              <a:t>Additional statistics on land capability for Hemlocks</a:t>
            </a:r>
          </a:p>
          <a:p>
            <a:r>
              <a:rPr lang="en-US" u="sng" dirty="0">
                <a:solidFill>
                  <a:schemeClr val="tx1">
                    <a:lumMod val="75000"/>
                    <a:lumOff val="25000"/>
                  </a:schemeClr>
                </a:solidFill>
                <a:ea typeface="+mn-lt"/>
                <a:cs typeface="+mn-lt"/>
              </a:rPr>
              <a:t>Con</a:t>
            </a:r>
          </a:p>
          <a:p>
            <a:pPr marL="285750" indent="-285750">
              <a:buClr>
                <a:srgbClr val="24B1B5"/>
              </a:buClr>
              <a:buFont typeface="Webdings" panose="05030102010509060703" pitchFamily="18" charset="2"/>
              <a:buChar char="4"/>
            </a:pPr>
            <a:r>
              <a:rPr lang="en-US" dirty="0">
                <a:solidFill>
                  <a:schemeClr val="tx1">
                    <a:lumMod val="75000"/>
                    <a:lumOff val="25000"/>
                  </a:schemeClr>
                </a:solidFill>
                <a:ea typeface="+mn-lt"/>
                <a:cs typeface="+mn-lt"/>
              </a:rPr>
              <a:t>Complexity increases</a:t>
            </a:r>
          </a:p>
          <a:p>
            <a:pPr marL="285750" indent="-285750">
              <a:buClr>
                <a:srgbClr val="24B1B5"/>
              </a:buClr>
              <a:buFont typeface="Webdings" panose="05030102010509060703" pitchFamily="18" charset="2"/>
              <a:buChar char="4"/>
            </a:pPr>
            <a:r>
              <a:rPr lang="en-US" dirty="0">
                <a:solidFill>
                  <a:schemeClr val="tx1">
                    <a:lumMod val="75000"/>
                    <a:lumOff val="25000"/>
                  </a:schemeClr>
                </a:solidFill>
                <a:ea typeface="+mn-lt"/>
                <a:cs typeface="+mn-lt"/>
              </a:rPr>
              <a:t>Increase chance of error </a:t>
            </a:r>
            <a:endParaRPr lang="en-US" dirty="0">
              <a:solidFill>
                <a:schemeClr val="tx1">
                  <a:lumMod val="75000"/>
                  <a:lumOff val="25000"/>
                </a:schemeClr>
              </a:solidFill>
            </a:endParaRPr>
          </a:p>
        </p:txBody>
      </p:sp>
      <p:sp>
        <p:nvSpPr>
          <p:cNvPr id="2" name="TextBox 1">
            <a:extLst>
              <a:ext uri="{FF2B5EF4-FFF2-40B4-BE49-F238E27FC236}">
                <a16:creationId xmlns:a16="http://schemas.microsoft.com/office/drawing/2014/main" id="{0607624E-9340-4BCC-AB74-C99690DBF141}"/>
              </a:ext>
            </a:extLst>
          </p:cNvPr>
          <p:cNvSpPr txBox="1"/>
          <p:nvPr/>
        </p:nvSpPr>
        <p:spPr>
          <a:xfrm>
            <a:off x="6882212" y="5815870"/>
            <a:ext cx="473828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rPr>
              <a:t>Using a multi value approach provides more </a:t>
            </a:r>
            <a:r>
              <a:rPr lang="en-US" sz="1200" dirty="0" smtClean="0">
                <a:solidFill>
                  <a:schemeClr val="tx1">
                    <a:lumMod val="75000"/>
                    <a:lumOff val="25000"/>
                  </a:schemeClr>
                </a:solidFill>
              </a:rPr>
              <a:t>flexibility </a:t>
            </a:r>
            <a:r>
              <a:rPr lang="en-US" sz="1200" dirty="0">
                <a:solidFill>
                  <a:schemeClr val="tx1">
                    <a:lumMod val="75000"/>
                    <a:lumOff val="25000"/>
                  </a:schemeClr>
                </a:solidFill>
              </a:rPr>
              <a:t>in suitability habitat for Hemlocks. Doing so provided an </a:t>
            </a:r>
            <a:r>
              <a:rPr lang="en-US" sz="1200" dirty="0" smtClean="0">
                <a:solidFill>
                  <a:schemeClr val="tx1">
                    <a:lumMod val="75000"/>
                    <a:lumOff val="25000"/>
                  </a:schemeClr>
                </a:solidFill>
              </a:rPr>
              <a:t>additional </a:t>
            </a:r>
            <a:r>
              <a:rPr lang="en-US" sz="1200" dirty="0">
                <a:solidFill>
                  <a:schemeClr val="tx1">
                    <a:lumMod val="75000"/>
                    <a:lumOff val="25000"/>
                  </a:schemeClr>
                </a:solidFill>
              </a:rPr>
              <a:t>9.37 </a:t>
            </a:r>
            <a:r>
              <a:rPr lang="en-US" sz="1200" dirty="0" smtClean="0">
                <a:solidFill>
                  <a:schemeClr val="tx1">
                    <a:lumMod val="75000"/>
                    <a:lumOff val="25000"/>
                  </a:schemeClr>
                </a:solidFill>
              </a:rPr>
              <a:t>mi</a:t>
            </a:r>
            <a:r>
              <a:rPr lang="en-US" sz="1200" baseline="30000" dirty="0" smtClean="0">
                <a:solidFill>
                  <a:schemeClr val="tx1">
                    <a:lumMod val="75000"/>
                    <a:lumOff val="25000"/>
                  </a:schemeClr>
                </a:solidFill>
              </a:rPr>
              <a:t>2</a:t>
            </a:r>
            <a:r>
              <a:rPr lang="en-US" sz="1200" dirty="0" smtClean="0">
                <a:solidFill>
                  <a:schemeClr val="tx1">
                    <a:lumMod val="75000"/>
                    <a:lumOff val="25000"/>
                  </a:schemeClr>
                </a:solidFill>
              </a:rPr>
              <a:t> </a:t>
            </a:r>
            <a:r>
              <a:rPr lang="en-US" sz="1200" dirty="0">
                <a:solidFill>
                  <a:schemeClr val="tx1">
                    <a:lumMod val="75000"/>
                    <a:lumOff val="25000"/>
                  </a:schemeClr>
                </a:solidFill>
              </a:rPr>
              <a:t>to the analysis. Red shows the change between analysis procedure. </a:t>
            </a:r>
          </a:p>
        </p:txBody>
      </p:sp>
      <p:pic>
        <p:nvPicPr>
          <p:cNvPr id="7" name="Picture 7" descr="A close up of a map&#10;&#10;Description automatically generated">
            <a:extLst>
              <a:ext uri="{FF2B5EF4-FFF2-40B4-BE49-F238E27FC236}">
                <a16:creationId xmlns:a16="http://schemas.microsoft.com/office/drawing/2014/main" id="{15DC3165-B9CD-496A-8A7D-9D4C1C39887D}"/>
              </a:ext>
            </a:extLst>
          </p:cNvPr>
          <p:cNvPicPr>
            <a:picLocks noChangeAspect="1"/>
          </p:cNvPicPr>
          <p:nvPr/>
        </p:nvPicPr>
        <p:blipFill rotWithShape="1">
          <a:blip r:embed="rId3"/>
          <a:srcRect r="-1039" b="16867"/>
          <a:stretch/>
        </p:blipFill>
        <p:spPr>
          <a:xfrm>
            <a:off x="6882213" y="687592"/>
            <a:ext cx="4829713" cy="5128278"/>
          </a:xfrm>
          <a:prstGeom prst="rect">
            <a:avLst/>
          </a:prstGeom>
        </p:spPr>
      </p:pic>
      <p:sp>
        <p:nvSpPr>
          <p:cNvPr id="4" name="TextBox 3">
            <a:extLst>
              <a:ext uri="{FF2B5EF4-FFF2-40B4-BE49-F238E27FC236}">
                <a16:creationId xmlns:a16="http://schemas.microsoft.com/office/drawing/2014/main" id="{3B403FCB-5A55-4D85-B1BD-76279E4D2981}"/>
              </a:ext>
            </a:extLst>
          </p:cNvPr>
          <p:cNvSpPr txBox="1"/>
          <p:nvPr/>
        </p:nvSpPr>
        <p:spPr>
          <a:xfrm>
            <a:off x="7439023" y="2972857"/>
            <a:ext cx="124036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ea typeface="+mn-lt"/>
                <a:cs typeface="+mn-lt"/>
              </a:rPr>
              <a:t>EBCI Land</a:t>
            </a:r>
            <a:endParaRPr lang="en-US" sz="1400"/>
          </a:p>
          <a:p>
            <a:r>
              <a:rPr lang="en-US" sz="900">
                <a:ea typeface="+mn-lt"/>
                <a:cs typeface="+mn-lt"/>
              </a:rPr>
              <a:t>Watershed</a:t>
            </a:r>
            <a:endParaRPr lang="en-US"/>
          </a:p>
          <a:p>
            <a:r>
              <a:rPr lang="en-US" sz="900"/>
              <a:t>Evergreen</a:t>
            </a:r>
          </a:p>
          <a:p>
            <a:r>
              <a:rPr lang="en-US" sz="900"/>
              <a:t>Difference Single –   Multi Category</a:t>
            </a:r>
          </a:p>
          <a:p>
            <a:endParaRPr lang="en-US" sz="900"/>
          </a:p>
        </p:txBody>
      </p:sp>
    </p:spTree>
    <p:extLst>
      <p:ext uri="{BB962C8B-B14F-4D97-AF65-F5344CB8AC3E}">
        <p14:creationId xmlns:p14="http://schemas.microsoft.com/office/powerpoint/2010/main" val="1315731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C999EE-1A86-44C7-BC3D-96C91147553D}"/>
              </a:ext>
            </a:extLst>
          </p:cNvPr>
          <p:cNvSpPr txBox="1"/>
          <p:nvPr/>
        </p:nvSpPr>
        <p:spPr>
          <a:xfrm>
            <a:off x="480173" y="231382"/>
            <a:ext cx="9535080" cy="646331"/>
          </a:xfrm>
          <a:prstGeom prst="rect">
            <a:avLst/>
          </a:prstGeom>
          <a:noFill/>
        </p:spPr>
        <p:txBody>
          <a:bodyPr wrap="square" rtlCol="0" anchor="t">
            <a:spAutoFit/>
          </a:bodyPr>
          <a:lstStyle/>
          <a:p>
            <a:r>
              <a:rPr lang="en-US" sz="3600" b="1" dirty="0">
                <a:solidFill>
                  <a:srgbClr val="24B1B5"/>
                </a:solidFill>
              </a:rPr>
              <a:t>Project Partners &amp; Community Concerns</a:t>
            </a:r>
          </a:p>
        </p:txBody>
      </p:sp>
      <p:sp>
        <p:nvSpPr>
          <p:cNvPr id="6" name="TextBox 5">
            <a:extLst>
              <a:ext uri="{FF2B5EF4-FFF2-40B4-BE49-F238E27FC236}">
                <a16:creationId xmlns:a16="http://schemas.microsoft.com/office/drawing/2014/main" id="{316ED80C-C883-4F2E-9E19-87DC3D05A4B6}"/>
              </a:ext>
            </a:extLst>
          </p:cNvPr>
          <p:cNvSpPr txBox="1"/>
          <p:nvPr/>
        </p:nvSpPr>
        <p:spPr>
          <a:xfrm>
            <a:off x="335015" y="1590651"/>
            <a:ext cx="11026977" cy="1692771"/>
          </a:xfrm>
          <a:prstGeom prst="rect">
            <a:avLst/>
          </a:prstGeom>
          <a:noFill/>
        </p:spPr>
        <p:txBody>
          <a:bodyPr wrap="square" rtlCol="0" anchor="t">
            <a:spAutoFit/>
          </a:bodyPr>
          <a:lstStyle/>
          <a:p>
            <a:pPr marL="342900" indent="-342900">
              <a:buClr>
                <a:srgbClr val="24B1B5"/>
              </a:buClr>
              <a:buFont typeface="Webdings" panose="05030102010509060703" pitchFamily="18" charset="2"/>
              <a:buChar char="4"/>
            </a:pPr>
            <a:r>
              <a:rPr lang="en-US" sz="2400" dirty="0">
                <a:solidFill>
                  <a:srgbClr val="24B1B5"/>
                </a:solidFill>
              </a:rPr>
              <a:t>Eastern Band of Cherokee Indians - Natural Resources </a:t>
            </a:r>
            <a:r>
              <a:rPr lang="en-US" sz="2400" dirty="0" smtClean="0">
                <a:solidFill>
                  <a:srgbClr val="24B1B5"/>
                </a:solidFill>
              </a:rPr>
              <a:t>Department</a:t>
            </a:r>
          </a:p>
          <a:p>
            <a:pPr marL="1257300" lvl="2" indent="-342900">
              <a:buClr>
                <a:srgbClr val="24B1B5"/>
              </a:buClr>
              <a:buFont typeface="Webdings" panose="05030102010509060703" pitchFamily="18" charset="2"/>
              <a:buChar char="4"/>
            </a:pPr>
            <a:endParaRPr lang="en-US" dirty="0" smtClean="0">
              <a:solidFill>
                <a:schemeClr val="tx1">
                  <a:lumMod val="75000"/>
                  <a:lumOff val="25000"/>
                </a:schemeClr>
              </a:solidFill>
            </a:endParaRPr>
          </a:p>
          <a:p>
            <a:pPr marL="747713" lvl="2" indent="-290513">
              <a:buClr>
                <a:srgbClr val="24B1B5"/>
              </a:buClr>
              <a:buFont typeface="Webdings" panose="05030102010509060703" pitchFamily="18" charset="2"/>
              <a:buChar char="4"/>
            </a:pPr>
            <a:r>
              <a:rPr lang="en-US" dirty="0" smtClean="0">
                <a:solidFill>
                  <a:schemeClr val="tx1">
                    <a:lumMod val="75000"/>
                    <a:lumOff val="25000"/>
                  </a:schemeClr>
                </a:solidFill>
              </a:rPr>
              <a:t>Conservation </a:t>
            </a:r>
            <a:r>
              <a:rPr lang="en-US" dirty="0">
                <a:solidFill>
                  <a:schemeClr val="tx1">
                    <a:lumMod val="75000"/>
                    <a:lumOff val="25000"/>
                  </a:schemeClr>
                </a:solidFill>
              </a:rPr>
              <a:t>and management of &gt;50,000 Acres</a:t>
            </a:r>
          </a:p>
          <a:p>
            <a:pPr marL="747713" lvl="2" indent="-290513">
              <a:buFont typeface="Arial"/>
              <a:buChar char="•"/>
            </a:pPr>
            <a:endParaRPr lang="en-US" sz="2000" dirty="0">
              <a:solidFill>
                <a:schemeClr val="tx1">
                  <a:lumMod val="75000"/>
                  <a:lumOff val="25000"/>
                </a:schemeClr>
              </a:solidFill>
            </a:endParaRPr>
          </a:p>
          <a:p>
            <a:pPr lvl="1">
              <a:buClr>
                <a:srgbClr val="24B1B5"/>
              </a:buClr>
            </a:pPr>
            <a:r>
              <a:rPr lang="en-US" sz="2400" dirty="0">
                <a:solidFill>
                  <a:srgbClr val="24B1B5"/>
                </a:solidFill>
              </a:rPr>
              <a:t> </a:t>
            </a:r>
          </a:p>
        </p:txBody>
      </p:sp>
      <p:sp>
        <p:nvSpPr>
          <p:cNvPr id="20" name="TextBox 19">
            <a:extLst>
              <a:ext uri="{FF2B5EF4-FFF2-40B4-BE49-F238E27FC236}">
                <a16:creationId xmlns:a16="http://schemas.microsoft.com/office/drawing/2014/main" id="{2F095014-90D8-442D-BE25-197CFACBD74C}"/>
              </a:ext>
            </a:extLst>
          </p:cNvPr>
          <p:cNvSpPr txBox="1"/>
          <p:nvPr/>
        </p:nvSpPr>
        <p:spPr>
          <a:xfrm>
            <a:off x="335015" y="2893735"/>
            <a:ext cx="5836873"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24B1B5"/>
              </a:buClr>
              <a:buFont typeface="Webdings" panose="05030102010509060703" pitchFamily="18" charset="2"/>
              <a:buChar char="4"/>
            </a:pPr>
            <a:r>
              <a:rPr lang="en-US" sz="2400" dirty="0">
                <a:solidFill>
                  <a:srgbClr val="24B1B5"/>
                </a:solidFill>
              </a:rPr>
              <a:t>Hemlock Decline</a:t>
            </a:r>
          </a:p>
          <a:p>
            <a:pPr>
              <a:buClr>
                <a:srgbClr val="24B1B5"/>
              </a:buClr>
            </a:pPr>
            <a:endParaRPr lang="en-US" sz="2400" dirty="0">
              <a:solidFill>
                <a:srgbClr val="24B1B5"/>
              </a:solidFill>
            </a:endParaRPr>
          </a:p>
          <a:p>
            <a:pPr marL="742950" lvl="1" indent="-285750">
              <a:buClr>
                <a:srgbClr val="24B1B5"/>
              </a:buClr>
              <a:buFont typeface="Webdings" panose="05030102010509060703" pitchFamily="18" charset="2"/>
              <a:buChar char="4"/>
            </a:pPr>
            <a:r>
              <a:rPr lang="en-US" dirty="0">
                <a:solidFill>
                  <a:schemeClr val="tx1">
                    <a:lumMod val="75000"/>
                    <a:lumOff val="25000"/>
                  </a:schemeClr>
                </a:solidFill>
              </a:rPr>
              <a:t>Hemlock Woolly Adelgid (HWA)</a:t>
            </a:r>
          </a:p>
          <a:p>
            <a:pPr marL="742950" lvl="1" indent="-285750">
              <a:buClr>
                <a:srgbClr val="24B1B5"/>
              </a:buClr>
              <a:buFont typeface="Webdings" panose="05030102010509060703" pitchFamily="18" charset="2"/>
              <a:buChar char="4"/>
            </a:pPr>
            <a:endParaRPr lang="en-US" dirty="0"/>
          </a:p>
          <a:p>
            <a:pPr marL="285750" indent="-285750">
              <a:buClr>
                <a:srgbClr val="24B1B5"/>
              </a:buClr>
              <a:buFont typeface="Webdings" panose="05030102010509060703" pitchFamily="18" charset="2"/>
              <a:buChar char="4"/>
            </a:pPr>
            <a:r>
              <a:rPr lang="en-US" sz="2400" dirty="0">
                <a:solidFill>
                  <a:srgbClr val="24B1B5"/>
                </a:solidFill>
              </a:rPr>
              <a:t>Why?</a:t>
            </a:r>
          </a:p>
          <a:p>
            <a:pPr marL="285750" indent="-285750">
              <a:buClr>
                <a:srgbClr val="24B1B5"/>
              </a:buClr>
              <a:buFont typeface="Webdings" panose="05030102010509060703" pitchFamily="18" charset="2"/>
              <a:buChar char="4"/>
            </a:pPr>
            <a:endParaRPr lang="en-US" dirty="0"/>
          </a:p>
          <a:p>
            <a:pPr marL="742950" lvl="1" indent="-285750">
              <a:buClr>
                <a:srgbClr val="24B1B5"/>
              </a:buClr>
              <a:buFont typeface="Webdings" panose="05030102010509060703" pitchFamily="18" charset="2"/>
              <a:buChar char="4"/>
            </a:pPr>
            <a:r>
              <a:rPr lang="en-US" dirty="0">
                <a:solidFill>
                  <a:schemeClr val="tx1">
                    <a:lumMod val="75000"/>
                    <a:lumOff val="25000"/>
                  </a:schemeClr>
                </a:solidFill>
              </a:rPr>
              <a:t>Ecological cycle</a:t>
            </a:r>
          </a:p>
          <a:p>
            <a:pPr marL="285750" indent="-285750">
              <a:buFont typeface="Arial"/>
              <a:buChar char="•"/>
            </a:pPr>
            <a:endParaRPr lang="en-US" dirty="0"/>
          </a:p>
        </p:txBody>
      </p:sp>
      <p:pic>
        <p:nvPicPr>
          <p:cNvPr id="1026" name="Picture 2">
            <a:extLst>
              <a:ext uri="{FF2B5EF4-FFF2-40B4-BE49-F238E27FC236}">
                <a16:creationId xmlns:a16="http://schemas.microsoft.com/office/drawing/2014/main" id="{B289B70E-114D-4348-93A0-91E2A19EB1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64" r="394" b="11985"/>
          <a:stretch/>
        </p:blipFill>
        <p:spPr bwMode="auto">
          <a:xfrm>
            <a:off x="4986897" y="3192635"/>
            <a:ext cx="2950585" cy="22725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7093CF5-228C-41F5-BFF6-221F27BC5B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596" b="12672"/>
          <a:stretch/>
        </p:blipFill>
        <p:spPr bwMode="auto">
          <a:xfrm>
            <a:off x="8497113" y="3188018"/>
            <a:ext cx="3212869" cy="2296345"/>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39D4ABEC-45AA-4015-BC8C-A5EB3159450F}"/>
              </a:ext>
            </a:extLst>
          </p:cNvPr>
          <p:cNvGrpSpPr/>
          <p:nvPr/>
        </p:nvGrpSpPr>
        <p:grpSpPr>
          <a:xfrm>
            <a:off x="3356636" y="5492885"/>
            <a:ext cx="1350446" cy="1013284"/>
            <a:chOff x="4824572" y="5203118"/>
            <a:chExt cx="1505856" cy="1188357"/>
          </a:xfrm>
        </p:grpSpPr>
        <p:grpSp>
          <p:nvGrpSpPr>
            <p:cNvPr id="26" name="Group 25">
              <a:extLst>
                <a:ext uri="{FF2B5EF4-FFF2-40B4-BE49-F238E27FC236}">
                  <a16:creationId xmlns:a16="http://schemas.microsoft.com/office/drawing/2014/main" id="{04D17B96-6614-4D5F-B4D0-57D38400B9E2}"/>
                </a:ext>
              </a:extLst>
            </p:cNvPr>
            <p:cNvGrpSpPr/>
            <p:nvPr/>
          </p:nvGrpSpPr>
          <p:grpSpPr>
            <a:xfrm>
              <a:off x="4824572" y="5203118"/>
              <a:ext cx="1505856" cy="1188357"/>
              <a:chOff x="6554760" y="5203118"/>
              <a:chExt cx="1505856" cy="1188357"/>
            </a:xfrm>
          </p:grpSpPr>
          <p:sp>
            <p:nvSpPr>
              <p:cNvPr id="28" name="Arrow: Circular 27">
                <a:extLst>
                  <a:ext uri="{FF2B5EF4-FFF2-40B4-BE49-F238E27FC236}">
                    <a16:creationId xmlns:a16="http://schemas.microsoft.com/office/drawing/2014/main" id="{4FE09CA5-6E92-4B20-94BB-11B697626473}"/>
                  </a:ext>
                </a:extLst>
              </p:cNvPr>
              <p:cNvSpPr/>
              <p:nvPr/>
            </p:nvSpPr>
            <p:spPr>
              <a:xfrm rot="-5400000">
                <a:off x="6581975" y="5175905"/>
                <a:ext cx="1188355" cy="1242785"/>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Arrow: Circular 28">
                <a:extLst>
                  <a:ext uri="{FF2B5EF4-FFF2-40B4-BE49-F238E27FC236}">
                    <a16:creationId xmlns:a16="http://schemas.microsoft.com/office/drawing/2014/main" id="{FE471574-A053-410F-B1DE-5070D97438BF}"/>
                  </a:ext>
                </a:extLst>
              </p:cNvPr>
              <p:cNvSpPr/>
              <p:nvPr/>
            </p:nvSpPr>
            <p:spPr>
              <a:xfrm rot="5400000">
                <a:off x="6890403" y="5194046"/>
                <a:ext cx="1161141" cy="1179285"/>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27" name="Graphic 27" descr="Fir tree">
              <a:extLst>
                <a:ext uri="{FF2B5EF4-FFF2-40B4-BE49-F238E27FC236}">
                  <a16:creationId xmlns:a16="http://schemas.microsoft.com/office/drawing/2014/main" id="{B7421262-7294-4814-B16B-C0FCD0893AB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124183" y="5338910"/>
              <a:ext cx="914400" cy="914400"/>
            </a:xfrm>
            <a:prstGeom prst="rect">
              <a:avLst/>
            </a:prstGeom>
          </p:spPr>
        </p:pic>
      </p:grpSp>
      <p:sp>
        <p:nvSpPr>
          <p:cNvPr id="33" name="Oval 32">
            <a:extLst>
              <a:ext uri="{FF2B5EF4-FFF2-40B4-BE49-F238E27FC236}">
                <a16:creationId xmlns:a16="http://schemas.microsoft.com/office/drawing/2014/main" id="{CA7BDF09-2477-4889-A2F8-967B7D53BCD1}"/>
              </a:ext>
            </a:extLst>
          </p:cNvPr>
          <p:cNvSpPr/>
          <p:nvPr/>
        </p:nvSpPr>
        <p:spPr>
          <a:xfrm>
            <a:off x="9421984" y="3270522"/>
            <a:ext cx="1186538" cy="49289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70CCB41C-613E-4A0D-B4E8-CF2746A0A5CF}"/>
              </a:ext>
            </a:extLst>
          </p:cNvPr>
          <p:cNvSpPr/>
          <p:nvPr/>
        </p:nvSpPr>
        <p:spPr>
          <a:xfrm rot="20968583">
            <a:off x="10274095" y="3743835"/>
            <a:ext cx="1155233" cy="6303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07952DFD-FA02-4C03-8E2E-A05E55D64423}"/>
              </a:ext>
            </a:extLst>
          </p:cNvPr>
          <p:cNvSpPr/>
          <p:nvPr/>
        </p:nvSpPr>
        <p:spPr>
          <a:xfrm rot="824800">
            <a:off x="10462402" y="4511441"/>
            <a:ext cx="1189421" cy="63286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C6371374-B708-40FE-B611-BEC9B94EBDC3}"/>
              </a:ext>
            </a:extLst>
          </p:cNvPr>
          <p:cNvSpPr txBox="1"/>
          <p:nvPr/>
        </p:nvSpPr>
        <p:spPr>
          <a:xfrm>
            <a:off x="5639822" y="5492885"/>
            <a:ext cx="1516882" cy="287886"/>
          </a:xfrm>
          <a:prstGeom prst="rect">
            <a:avLst/>
          </a:prstGeom>
          <a:noFill/>
        </p:spPr>
        <p:txBody>
          <a:bodyPr wrap="square" rtlCol="0">
            <a:spAutoFit/>
          </a:bodyPr>
          <a:lstStyle/>
          <a:p>
            <a:r>
              <a:rPr lang="en-US" sz="1200" dirty="0"/>
              <a:t>Healthy Hemlock</a:t>
            </a:r>
          </a:p>
        </p:txBody>
      </p:sp>
      <p:sp>
        <p:nvSpPr>
          <p:cNvPr id="41" name="TextBox 40">
            <a:extLst>
              <a:ext uri="{FF2B5EF4-FFF2-40B4-BE49-F238E27FC236}">
                <a16:creationId xmlns:a16="http://schemas.microsoft.com/office/drawing/2014/main" id="{8E8D7641-7195-41F6-B22E-12A2192DD9E4}"/>
              </a:ext>
            </a:extLst>
          </p:cNvPr>
          <p:cNvSpPr txBox="1"/>
          <p:nvPr/>
        </p:nvSpPr>
        <p:spPr>
          <a:xfrm>
            <a:off x="8740551" y="5503772"/>
            <a:ext cx="2725991" cy="276999"/>
          </a:xfrm>
          <a:prstGeom prst="rect">
            <a:avLst/>
          </a:prstGeom>
          <a:noFill/>
        </p:spPr>
        <p:txBody>
          <a:bodyPr wrap="square" rtlCol="0">
            <a:spAutoFit/>
          </a:bodyPr>
          <a:lstStyle/>
          <a:p>
            <a:r>
              <a:rPr lang="en-US" sz="1200" dirty="0"/>
              <a:t>Hemlock Wooly </a:t>
            </a:r>
            <a:r>
              <a:rPr lang="en-US" sz="1200" dirty="0" err="1"/>
              <a:t>Adelgid</a:t>
            </a:r>
            <a:r>
              <a:rPr lang="en-US" sz="1200"/>
              <a:t> Present </a:t>
            </a:r>
          </a:p>
        </p:txBody>
      </p:sp>
      <p:sp>
        <p:nvSpPr>
          <p:cNvPr id="2" name="TextBox 1">
            <a:extLst>
              <a:ext uri="{FF2B5EF4-FFF2-40B4-BE49-F238E27FC236}">
                <a16:creationId xmlns:a16="http://schemas.microsoft.com/office/drawing/2014/main" id="{AE99B009-ABFA-4C55-B685-AB8D744F25F3}"/>
              </a:ext>
            </a:extLst>
          </p:cNvPr>
          <p:cNvSpPr txBox="1"/>
          <p:nvPr/>
        </p:nvSpPr>
        <p:spPr>
          <a:xfrm>
            <a:off x="7895148" y="6519760"/>
            <a:ext cx="4110397" cy="287886"/>
          </a:xfrm>
          <a:prstGeom prst="rect">
            <a:avLst/>
          </a:prstGeom>
          <a:noFill/>
        </p:spPr>
        <p:txBody>
          <a:bodyPr wrap="square" rtlCol="0">
            <a:spAutoFit/>
          </a:bodyPr>
          <a:lstStyle/>
          <a:p>
            <a:r>
              <a:rPr lang="en-US" sz="1200" dirty="0">
                <a:solidFill>
                  <a:schemeClr val="tx1">
                    <a:lumMod val="75000"/>
                    <a:lumOff val="25000"/>
                  </a:schemeClr>
                </a:solidFill>
              </a:rPr>
              <a:t>Image </a:t>
            </a:r>
            <a:r>
              <a:rPr lang="en-US" sz="1200" dirty="0" smtClean="0">
                <a:solidFill>
                  <a:schemeClr val="tx1">
                    <a:lumMod val="75000"/>
                    <a:lumOff val="25000"/>
                  </a:schemeClr>
                </a:solidFill>
              </a:rPr>
              <a:t>Credit</a:t>
            </a:r>
            <a:r>
              <a:rPr lang="en-US" sz="1200" dirty="0">
                <a:solidFill>
                  <a:schemeClr val="tx1">
                    <a:lumMod val="75000"/>
                    <a:lumOff val="25000"/>
                  </a:schemeClr>
                </a:solidFill>
              </a:rPr>
              <a:t>: DEVELOP team member Travis Newton </a:t>
            </a:r>
          </a:p>
        </p:txBody>
      </p:sp>
    </p:spTree>
    <p:extLst>
      <p:ext uri="{BB962C8B-B14F-4D97-AF65-F5344CB8AC3E}">
        <p14:creationId xmlns:p14="http://schemas.microsoft.com/office/powerpoint/2010/main" val="42741804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3CE754-2D25-43E9-B13B-16B08FF6399E}"/>
              </a:ext>
            </a:extLst>
          </p:cNvPr>
          <p:cNvSpPr txBox="1"/>
          <p:nvPr/>
        </p:nvSpPr>
        <p:spPr>
          <a:xfrm>
            <a:off x="630264" y="178230"/>
            <a:ext cx="58428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24B1B5"/>
                </a:solidFill>
              </a:rPr>
              <a:t>Project Objectives</a:t>
            </a:r>
          </a:p>
        </p:txBody>
      </p:sp>
      <p:sp>
        <p:nvSpPr>
          <p:cNvPr id="4" name="TextBox 3">
            <a:extLst>
              <a:ext uri="{FF2B5EF4-FFF2-40B4-BE49-F238E27FC236}">
                <a16:creationId xmlns:a16="http://schemas.microsoft.com/office/drawing/2014/main" id="{C3086FA0-65B3-43E9-B8FA-806CBE289BDF}"/>
              </a:ext>
            </a:extLst>
          </p:cNvPr>
          <p:cNvSpPr txBox="1"/>
          <p:nvPr/>
        </p:nvSpPr>
        <p:spPr>
          <a:xfrm>
            <a:off x="940231" y="219300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5" name="TextBox 4">
            <a:extLst>
              <a:ext uri="{FF2B5EF4-FFF2-40B4-BE49-F238E27FC236}">
                <a16:creationId xmlns:a16="http://schemas.microsoft.com/office/drawing/2014/main" id="{5B558483-201C-403A-9140-DEF061395808}"/>
              </a:ext>
            </a:extLst>
          </p:cNvPr>
          <p:cNvSpPr txBox="1"/>
          <p:nvPr/>
        </p:nvSpPr>
        <p:spPr>
          <a:xfrm>
            <a:off x="320651" y="1638780"/>
            <a:ext cx="7005231"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lr>
                <a:srgbClr val="24B1B5"/>
              </a:buClr>
              <a:buFont typeface="Webdings" panose="05030102010509060703" pitchFamily="18" charset="2"/>
              <a:buChar char="4"/>
            </a:pPr>
            <a:r>
              <a:rPr lang="en-US" sz="2400" dirty="0">
                <a:solidFill>
                  <a:srgbClr val="24B1B5"/>
                </a:solidFill>
              </a:rPr>
              <a:t>Apply </a:t>
            </a:r>
            <a:r>
              <a:rPr lang="en-US" dirty="0">
                <a:solidFill>
                  <a:schemeClr val="tx1">
                    <a:lumMod val="75000"/>
                    <a:lumOff val="25000"/>
                  </a:schemeClr>
                </a:solidFill>
              </a:rPr>
              <a:t>Earth observations to aid in forest health monitoring and change detection </a:t>
            </a:r>
          </a:p>
          <a:p>
            <a:pPr marL="342900" indent="-342900">
              <a:buClr>
                <a:srgbClr val="24B1B5"/>
              </a:buClr>
              <a:buFont typeface="Webdings" panose="05030102010509060703" pitchFamily="18" charset="2"/>
              <a:buChar char="4"/>
            </a:pPr>
            <a:endParaRPr lang="en-US" sz="2400" dirty="0">
              <a:solidFill>
                <a:schemeClr val="tx1">
                  <a:lumMod val="75000"/>
                  <a:lumOff val="25000"/>
                </a:schemeClr>
              </a:solidFill>
            </a:endParaRPr>
          </a:p>
          <a:p>
            <a:pPr marL="342900" indent="-342900">
              <a:buClr>
                <a:srgbClr val="24B1B5"/>
              </a:buClr>
              <a:buFont typeface="Webdings" panose="05030102010509060703" pitchFamily="18" charset="2"/>
              <a:buChar char="4"/>
            </a:pPr>
            <a:r>
              <a:rPr lang="en-US" sz="2400" dirty="0">
                <a:solidFill>
                  <a:srgbClr val="24B1B5"/>
                </a:solidFill>
              </a:rPr>
              <a:t>Analyze </a:t>
            </a:r>
            <a:r>
              <a:rPr lang="en-US" dirty="0">
                <a:solidFill>
                  <a:schemeClr val="tx1">
                    <a:lumMod val="75000"/>
                    <a:lumOff val="25000"/>
                  </a:schemeClr>
                </a:solidFill>
              </a:rPr>
              <a:t>winter NDVI decline to identify areas of evergreen and potential hemlock decline </a:t>
            </a:r>
          </a:p>
          <a:p>
            <a:pPr marL="342900" indent="-342900">
              <a:buClr>
                <a:srgbClr val="24B1B5"/>
              </a:buClr>
              <a:buFont typeface="Webdings" panose="05030102010509060703" pitchFamily="18" charset="2"/>
              <a:buChar char="4"/>
            </a:pPr>
            <a:endParaRPr lang="en-US" sz="2400" dirty="0">
              <a:solidFill>
                <a:schemeClr val="tx1">
                  <a:lumMod val="75000"/>
                  <a:lumOff val="25000"/>
                </a:schemeClr>
              </a:solidFill>
            </a:endParaRPr>
          </a:p>
          <a:p>
            <a:pPr marL="342900" indent="-342900">
              <a:buClr>
                <a:srgbClr val="24B1B5"/>
              </a:buClr>
              <a:buFont typeface="Webdings" panose="05030102010509060703" pitchFamily="18" charset="2"/>
              <a:buChar char="4"/>
            </a:pPr>
            <a:r>
              <a:rPr lang="en-US" sz="2400" dirty="0">
                <a:solidFill>
                  <a:srgbClr val="24B1B5"/>
                </a:solidFill>
              </a:rPr>
              <a:t>Explore </a:t>
            </a:r>
            <a:r>
              <a:rPr lang="en-US" dirty="0">
                <a:solidFill>
                  <a:schemeClr val="tx1">
                    <a:lumMod val="75000"/>
                    <a:lumOff val="25000"/>
                  </a:schemeClr>
                </a:solidFill>
              </a:rPr>
              <a:t>and identify hemlock suitable areas through a Weighted Suitability Analysis </a:t>
            </a:r>
            <a:endParaRPr lang="en-US" sz="2400" dirty="0">
              <a:solidFill>
                <a:schemeClr val="tx1">
                  <a:lumMod val="75000"/>
                  <a:lumOff val="25000"/>
                </a:schemeClr>
              </a:solidFill>
            </a:endParaRPr>
          </a:p>
          <a:p>
            <a:pPr marL="342900" indent="-342900">
              <a:buClr>
                <a:srgbClr val="24B1B5"/>
              </a:buClr>
              <a:buFont typeface="Webdings" panose="05030102010509060703" pitchFamily="18" charset="2"/>
              <a:buChar char="4"/>
            </a:pPr>
            <a:endParaRPr lang="en-US" sz="2400" dirty="0">
              <a:solidFill>
                <a:schemeClr val="tx1">
                  <a:lumMod val="75000"/>
                  <a:lumOff val="25000"/>
                </a:schemeClr>
              </a:solidFill>
            </a:endParaRPr>
          </a:p>
          <a:p>
            <a:pPr marL="342900" indent="-342900">
              <a:buClr>
                <a:srgbClr val="24B1B5"/>
              </a:buClr>
              <a:buFont typeface="Webdings" panose="05030102010509060703" pitchFamily="18" charset="2"/>
              <a:buChar char="4"/>
            </a:pPr>
            <a:r>
              <a:rPr lang="en-US" sz="2400" dirty="0">
                <a:solidFill>
                  <a:srgbClr val="24B1B5"/>
                </a:solidFill>
              </a:rPr>
              <a:t>Produce </a:t>
            </a:r>
            <a:r>
              <a:rPr lang="en-US" dirty="0">
                <a:solidFill>
                  <a:schemeClr val="tx1">
                    <a:lumMod val="75000"/>
                    <a:lumOff val="25000"/>
                  </a:schemeClr>
                </a:solidFill>
              </a:rPr>
              <a:t>a tutorial package to guide and strengthen ECBI’s capacity to use remote sensing </a:t>
            </a:r>
          </a:p>
          <a:p>
            <a:pPr>
              <a:buClr>
                <a:srgbClr val="24B1B5"/>
              </a:buClr>
            </a:pPr>
            <a:endParaRPr lang="en-US" sz="2400" dirty="0">
              <a:solidFill>
                <a:schemeClr val="tx1">
                  <a:lumMod val="75000"/>
                  <a:lumOff val="25000"/>
                </a:schemeClr>
              </a:solidFill>
            </a:endParaRPr>
          </a:p>
        </p:txBody>
      </p:sp>
      <p:pic>
        <p:nvPicPr>
          <p:cNvPr id="6" name="Picture 5" descr="A tree with a mountain in the background&#10;&#10;Description automatically generated">
            <a:extLst>
              <a:ext uri="{FF2B5EF4-FFF2-40B4-BE49-F238E27FC236}">
                <a16:creationId xmlns:a16="http://schemas.microsoft.com/office/drawing/2014/main" id="{945E7A82-7E1A-40F6-A0FE-160FED140D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380"/>
          <a:stretch/>
        </p:blipFill>
        <p:spPr>
          <a:xfrm>
            <a:off x="7325882" y="1921764"/>
            <a:ext cx="4535424" cy="3014472"/>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AE99B009-ABFA-4C55-B685-AB8D744F25F3}"/>
              </a:ext>
            </a:extLst>
          </p:cNvPr>
          <p:cNvSpPr txBox="1"/>
          <p:nvPr/>
        </p:nvSpPr>
        <p:spPr>
          <a:xfrm>
            <a:off x="7895148" y="6519760"/>
            <a:ext cx="4110397" cy="287886"/>
          </a:xfrm>
          <a:prstGeom prst="rect">
            <a:avLst/>
          </a:prstGeom>
          <a:noFill/>
        </p:spPr>
        <p:txBody>
          <a:bodyPr wrap="square" rtlCol="0">
            <a:spAutoFit/>
          </a:bodyPr>
          <a:lstStyle/>
          <a:p>
            <a:r>
              <a:rPr lang="en-US" sz="1200" dirty="0">
                <a:solidFill>
                  <a:schemeClr val="tx1">
                    <a:lumMod val="75000"/>
                    <a:lumOff val="25000"/>
                  </a:schemeClr>
                </a:solidFill>
              </a:rPr>
              <a:t>Image </a:t>
            </a:r>
            <a:r>
              <a:rPr lang="en-US" sz="1200" dirty="0" smtClean="0">
                <a:solidFill>
                  <a:schemeClr val="tx1">
                    <a:lumMod val="75000"/>
                    <a:lumOff val="25000"/>
                  </a:schemeClr>
                </a:solidFill>
              </a:rPr>
              <a:t>Credit</a:t>
            </a:r>
            <a:r>
              <a:rPr lang="en-US" sz="1200" dirty="0">
                <a:solidFill>
                  <a:schemeClr val="tx1">
                    <a:lumMod val="75000"/>
                    <a:lumOff val="25000"/>
                  </a:schemeClr>
                </a:solidFill>
              </a:rPr>
              <a:t>: DEVELOP team member Travis Newton </a:t>
            </a:r>
          </a:p>
        </p:txBody>
      </p:sp>
    </p:spTree>
    <p:extLst>
      <p:ext uri="{BB962C8B-B14F-4D97-AF65-F5344CB8AC3E}">
        <p14:creationId xmlns:p14="http://schemas.microsoft.com/office/powerpoint/2010/main" val="40644539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E75794-330D-46AD-B03A-A75AD5C9ADF9}"/>
              </a:ext>
            </a:extLst>
          </p:cNvPr>
          <p:cNvSpPr txBox="1"/>
          <p:nvPr/>
        </p:nvSpPr>
        <p:spPr>
          <a:xfrm>
            <a:off x="627955" y="192676"/>
            <a:ext cx="8549640" cy="646331"/>
          </a:xfrm>
          <a:prstGeom prst="rect">
            <a:avLst/>
          </a:prstGeom>
          <a:noFill/>
        </p:spPr>
        <p:txBody>
          <a:bodyPr wrap="square" rtlCol="0">
            <a:spAutoFit/>
          </a:bodyPr>
          <a:lstStyle/>
          <a:p>
            <a:r>
              <a:rPr lang="en-US" sz="3600" b="1">
                <a:solidFill>
                  <a:srgbClr val="24B1B5"/>
                </a:solidFill>
              </a:rPr>
              <a:t>Study Area</a:t>
            </a:r>
          </a:p>
        </p:txBody>
      </p:sp>
      <p:sp>
        <p:nvSpPr>
          <p:cNvPr id="4" name="TextBox 3">
            <a:extLst>
              <a:ext uri="{FF2B5EF4-FFF2-40B4-BE49-F238E27FC236}">
                <a16:creationId xmlns:a16="http://schemas.microsoft.com/office/drawing/2014/main" id="{D8B5D1B2-8168-4627-BF2F-ED3858124BEE}"/>
              </a:ext>
            </a:extLst>
          </p:cNvPr>
          <p:cNvSpPr txBox="1"/>
          <p:nvPr/>
        </p:nvSpPr>
        <p:spPr>
          <a:xfrm>
            <a:off x="324127" y="936169"/>
            <a:ext cx="4213185" cy="4278094"/>
          </a:xfrm>
          <a:prstGeom prst="rect">
            <a:avLst/>
          </a:prstGeom>
          <a:noFill/>
        </p:spPr>
        <p:txBody>
          <a:bodyPr wrap="square" rtlCol="0" anchor="t">
            <a:spAutoFit/>
          </a:bodyPr>
          <a:lstStyle/>
          <a:p>
            <a:pPr lvl="1"/>
            <a:endParaRPr lang="en-US">
              <a:solidFill>
                <a:srgbClr val="FF0000"/>
              </a:solidFill>
            </a:endParaRPr>
          </a:p>
          <a:p>
            <a:pPr marL="342900" indent="-342900">
              <a:buClr>
                <a:srgbClr val="24B1B5"/>
              </a:buClr>
              <a:buFont typeface="Webdings" panose="05030102010509060703" pitchFamily="18" charset="2"/>
              <a:buChar char="4"/>
            </a:pPr>
            <a:r>
              <a:rPr lang="en-US" sz="2400">
                <a:solidFill>
                  <a:srgbClr val="24B1B5"/>
                </a:solidFill>
              </a:rPr>
              <a:t>Location</a:t>
            </a:r>
          </a:p>
          <a:p>
            <a:pPr marL="800100" lvl="1" indent="-342900">
              <a:buClr>
                <a:srgbClr val="24B1B5"/>
              </a:buClr>
              <a:buFont typeface="Webdings" panose="05030102010509060703" pitchFamily="18" charset="2"/>
              <a:buChar char="4"/>
            </a:pPr>
            <a:r>
              <a:rPr lang="en-US" err="1">
                <a:solidFill>
                  <a:schemeClr val="tx1">
                    <a:lumMod val="75000"/>
                    <a:lumOff val="25000"/>
                  </a:schemeClr>
                </a:solidFill>
                <a:ea typeface="+mn-lt"/>
                <a:cs typeface="+mn-lt"/>
              </a:rPr>
              <a:t>Oconaluftee</a:t>
            </a:r>
            <a:r>
              <a:rPr lang="en-US">
                <a:solidFill>
                  <a:schemeClr val="tx1">
                    <a:lumMod val="75000"/>
                    <a:lumOff val="25000"/>
                  </a:schemeClr>
                </a:solidFill>
                <a:ea typeface="+mn-lt"/>
                <a:cs typeface="+mn-lt"/>
              </a:rPr>
              <a:t> River and surrounding watersheds </a:t>
            </a:r>
            <a:endParaRPr lang="en-US">
              <a:solidFill>
                <a:schemeClr val="tx1">
                  <a:lumMod val="75000"/>
                  <a:lumOff val="25000"/>
                </a:schemeClr>
              </a:solidFill>
            </a:endParaRPr>
          </a:p>
          <a:p>
            <a:pPr lvl="1">
              <a:buClr>
                <a:srgbClr val="24B1B5"/>
              </a:buClr>
            </a:pPr>
            <a:endParaRPr lang="en-US">
              <a:solidFill>
                <a:srgbClr val="000000"/>
              </a:solidFill>
            </a:endParaRPr>
          </a:p>
          <a:p>
            <a:pPr marL="342900" indent="-342900">
              <a:buClr>
                <a:srgbClr val="24B1B5"/>
              </a:buClr>
              <a:buFont typeface="Webdings" panose="05030102010509060703" pitchFamily="18" charset="2"/>
              <a:buChar char="4"/>
            </a:pPr>
            <a:r>
              <a:rPr lang="en-US" sz="2400">
                <a:solidFill>
                  <a:srgbClr val="24B1B5"/>
                </a:solidFill>
              </a:rPr>
              <a:t>Study Period</a:t>
            </a:r>
          </a:p>
          <a:p>
            <a:pPr marL="800100" lvl="1" indent="-342900">
              <a:buClr>
                <a:srgbClr val="24B1B5"/>
              </a:buClr>
              <a:buFont typeface="Webdings" panose="05030102010509060703" pitchFamily="18" charset="2"/>
              <a:buChar char="4"/>
            </a:pPr>
            <a:r>
              <a:rPr lang="en-US">
                <a:solidFill>
                  <a:schemeClr val="tx1">
                    <a:lumMod val="75000"/>
                    <a:lumOff val="25000"/>
                  </a:schemeClr>
                </a:solidFill>
              </a:rPr>
              <a:t>June 2000 –2020</a:t>
            </a:r>
          </a:p>
          <a:p>
            <a:pPr marL="800100" lvl="1" indent="-342900">
              <a:buClr>
                <a:srgbClr val="24B1B5"/>
              </a:buClr>
              <a:buFont typeface="Webdings,Sans-Serif" panose="05030102010509060703" pitchFamily="18" charset="2"/>
              <a:buChar char="4"/>
            </a:pPr>
            <a:endParaRPr lang="en-US">
              <a:ea typeface="+mn-lt"/>
              <a:cs typeface="+mn-lt"/>
            </a:endParaRPr>
          </a:p>
          <a:p>
            <a:pPr marL="800100" lvl="1" indent="-342900">
              <a:buClr>
                <a:srgbClr val="24B1B5"/>
              </a:buClr>
              <a:buFont typeface="Webdings,Sans-Serif" panose="05030102010509060703" pitchFamily="18" charset="2"/>
              <a:buChar char="4"/>
            </a:pPr>
            <a:r>
              <a:rPr lang="en-US" sz="2000">
                <a:solidFill>
                  <a:srgbClr val="24B1B5"/>
                </a:solidFill>
                <a:ea typeface="+mn-lt"/>
                <a:cs typeface="+mn-lt"/>
              </a:rPr>
              <a:t>Forest disturbances</a:t>
            </a:r>
            <a:endParaRPr lang="en-US" sz="2000">
              <a:ea typeface="+mn-lt"/>
              <a:cs typeface="+mn-lt"/>
            </a:endParaRPr>
          </a:p>
          <a:p>
            <a:pPr marL="1257300" lvl="2" indent="-342900">
              <a:buClr>
                <a:srgbClr val="24B1B5"/>
              </a:buClr>
              <a:buFont typeface="Webdings" panose="05030102010509060703" pitchFamily="18" charset="2"/>
              <a:buChar char="4"/>
            </a:pPr>
            <a:r>
              <a:rPr lang="en-US">
                <a:solidFill>
                  <a:schemeClr val="tx1">
                    <a:lumMod val="75000"/>
                    <a:lumOff val="25000"/>
                  </a:schemeClr>
                </a:solidFill>
              </a:rPr>
              <a:t>Appearance of HWA</a:t>
            </a:r>
            <a:endParaRPr lang="en-US" sz="2000">
              <a:solidFill>
                <a:schemeClr val="tx1">
                  <a:lumMod val="75000"/>
                  <a:lumOff val="25000"/>
                </a:schemeClr>
              </a:solidFill>
            </a:endParaRPr>
          </a:p>
          <a:p>
            <a:pPr lvl="1">
              <a:buClr>
                <a:srgbClr val="24B1B5"/>
              </a:buClr>
            </a:pPr>
            <a:endParaRPr lang="en-US">
              <a:solidFill>
                <a:schemeClr val="tx1">
                  <a:lumMod val="75000"/>
                  <a:lumOff val="25000"/>
                </a:schemeClr>
              </a:solidFill>
            </a:endParaRPr>
          </a:p>
          <a:p>
            <a:pPr marL="1257300" lvl="2" indent="-342900">
              <a:buClr>
                <a:srgbClr val="24B1B5"/>
              </a:buClr>
              <a:buFont typeface="Webdings" panose="05030102010509060703" pitchFamily="18" charset="2"/>
              <a:buChar char="4"/>
            </a:pPr>
            <a:r>
              <a:rPr lang="en-US">
                <a:solidFill>
                  <a:schemeClr val="tx1">
                    <a:lumMod val="75000"/>
                    <a:lumOff val="25000"/>
                  </a:schemeClr>
                </a:solidFill>
              </a:rPr>
              <a:t>2016 wildfires</a:t>
            </a:r>
          </a:p>
          <a:p>
            <a:pPr lvl="1">
              <a:buClr>
                <a:srgbClr val="24B1B5"/>
              </a:buClr>
            </a:pPr>
            <a:endParaRPr lang="en-US">
              <a:solidFill>
                <a:srgbClr val="000000"/>
              </a:solidFill>
            </a:endParaRPr>
          </a:p>
          <a:p>
            <a:pPr>
              <a:buClr>
                <a:srgbClr val="24B1B5"/>
              </a:buClr>
            </a:pPr>
            <a:endParaRPr lang="en-US" sz="2400">
              <a:solidFill>
                <a:srgbClr val="24B1B5"/>
              </a:solidFill>
            </a:endParaRPr>
          </a:p>
        </p:txBody>
      </p:sp>
      <p:sp>
        <p:nvSpPr>
          <p:cNvPr id="5" name="TextBox 4">
            <a:extLst>
              <a:ext uri="{FF2B5EF4-FFF2-40B4-BE49-F238E27FC236}">
                <a16:creationId xmlns:a16="http://schemas.microsoft.com/office/drawing/2014/main" id="{E0398EAE-071D-4ADF-ABBF-BB186A39FA06}"/>
              </a:ext>
            </a:extLst>
          </p:cNvPr>
          <p:cNvSpPr txBox="1"/>
          <p:nvPr/>
        </p:nvSpPr>
        <p:spPr>
          <a:xfrm>
            <a:off x="5230341" y="778394"/>
            <a:ext cx="611914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rPr>
              <a:t>Eastern Band of Cherokee Indians</a:t>
            </a:r>
          </a:p>
          <a:p>
            <a:pPr algn="ctr"/>
            <a:r>
              <a:rPr lang="en-US" sz="1600">
                <a:solidFill>
                  <a:schemeClr val="tx1">
                    <a:lumMod val="75000"/>
                    <a:lumOff val="25000"/>
                  </a:schemeClr>
                </a:solidFill>
              </a:rPr>
              <a:t>NASA DEVELOP – Cherokee Water Resources Study Area</a:t>
            </a:r>
          </a:p>
        </p:txBody>
      </p:sp>
      <p:grpSp>
        <p:nvGrpSpPr>
          <p:cNvPr id="29" name="Group 28">
            <a:extLst>
              <a:ext uri="{FF2B5EF4-FFF2-40B4-BE49-F238E27FC236}">
                <a16:creationId xmlns:a16="http://schemas.microsoft.com/office/drawing/2014/main" id="{233792C8-A4C5-46F7-B952-36BF83796784}"/>
              </a:ext>
            </a:extLst>
          </p:cNvPr>
          <p:cNvGrpSpPr/>
          <p:nvPr/>
        </p:nvGrpSpPr>
        <p:grpSpPr>
          <a:xfrm>
            <a:off x="4391884" y="1428256"/>
            <a:ext cx="3250432" cy="3168067"/>
            <a:chOff x="4176713" y="1944245"/>
            <a:chExt cx="3404763" cy="3168067"/>
          </a:xfrm>
        </p:grpSpPr>
        <p:pic>
          <p:nvPicPr>
            <p:cNvPr id="30" name="Picture 20" descr="A close up of a map&#10;&#10;Description automatically generated">
              <a:extLst>
                <a:ext uri="{FF2B5EF4-FFF2-40B4-BE49-F238E27FC236}">
                  <a16:creationId xmlns:a16="http://schemas.microsoft.com/office/drawing/2014/main" id="{8878ADC4-7556-466A-ABA3-FA9E0C4A9C4A}"/>
                </a:ext>
              </a:extLst>
            </p:cNvPr>
            <p:cNvPicPr>
              <a:picLocks noChangeAspect="1"/>
            </p:cNvPicPr>
            <p:nvPr/>
          </p:nvPicPr>
          <p:blipFill>
            <a:blip r:embed="rId3"/>
            <a:stretch>
              <a:fillRect/>
            </a:stretch>
          </p:blipFill>
          <p:spPr>
            <a:xfrm>
              <a:off x="4176713" y="2071127"/>
              <a:ext cx="3386137" cy="3041185"/>
            </a:xfrm>
            <a:prstGeom prst="rect">
              <a:avLst/>
            </a:prstGeom>
          </p:spPr>
        </p:pic>
        <p:cxnSp>
          <p:nvCxnSpPr>
            <p:cNvPr id="31" name="Straight Arrow Connector 30">
              <a:extLst>
                <a:ext uri="{FF2B5EF4-FFF2-40B4-BE49-F238E27FC236}">
                  <a16:creationId xmlns:a16="http://schemas.microsoft.com/office/drawing/2014/main" id="{B8F31AB9-157C-49D6-9D7D-CA9477D48B3B}"/>
                </a:ext>
              </a:extLst>
            </p:cNvPr>
            <p:cNvCxnSpPr/>
            <p:nvPr/>
          </p:nvCxnSpPr>
          <p:spPr>
            <a:xfrm flipV="1">
              <a:off x="5707223" y="1944245"/>
              <a:ext cx="1873751" cy="169782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FDE5F4D-CD63-4B50-B0F3-12658E43D89D}"/>
                </a:ext>
              </a:extLst>
            </p:cNvPr>
            <p:cNvCxnSpPr/>
            <p:nvPr/>
          </p:nvCxnSpPr>
          <p:spPr>
            <a:xfrm>
              <a:off x="5702099" y="3881797"/>
              <a:ext cx="1879377" cy="1030369"/>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A05D270-39F6-454D-B9F4-C38B2255EB91}"/>
                </a:ext>
              </a:extLst>
            </p:cNvPr>
            <p:cNvSpPr txBox="1"/>
            <p:nvPr/>
          </p:nvSpPr>
          <p:spPr>
            <a:xfrm>
              <a:off x="5418881" y="4396449"/>
              <a:ext cx="61152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a:t>GA</a:t>
              </a:r>
            </a:p>
          </p:txBody>
        </p:sp>
        <p:sp>
          <p:nvSpPr>
            <p:cNvPr id="34" name="TextBox 33">
              <a:extLst>
                <a:ext uri="{FF2B5EF4-FFF2-40B4-BE49-F238E27FC236}">
                  <a16:creationId xmlns:a16="http://schemas.microsoft.com/office/drawing/2014/main" id="{C561487F-CFEA-4A88-B6FD-B44E4F55F440}"/>
                </a:ext>
              </a:extLst>
            </p:cNvPr>
            <p:cNvSpPr txBox="1"/>
            <p:nvPr/>
          </p:nvSpPr>
          <p:spPr>
            <a:xfrm>
              <a:off x="4406096" y="4396449"/>
              <a:ext cx="61152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a:t>AL</a:t>
              </a:r>
            </a:p>
          </p:txBody>
        </p:sp>
        <p:sp>
          <p:nvSpPr>
            <p:cNvPr id="35" name="TextBox 34">
              <a:extLst>
                <a:ext uri="{FF2B5EF4-FFF2-40B4-BE49-F238E27FC236}">
                  <a16:creationId xmlns:a16="http://schemas.microsoft.com/office/drawing/2014/main" id="{2524236E-75B3-4729-AC08-6AE82433A651}"/>
                </a:ext>
              </a:extLst>
            </p:cNvPr>
            <p:cNvSpPr txBox="1"/>
            <p:nvPr/>
          </p:nvSpPr>
          <p:spPr>
            <a:xfrm>
              <a:off x="4582412" y="3506164"/>
              <a:ext cx="61152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a:t>TN</a:t>
              </a:r>
            </a:p>
          </p:txBody>
        </p:sp>
        <p:sp>
          <p:nvSpPr>
            <p:cNvPr id="36" name="TextBox 35">
              <a:extLst>
                <a:ext uri="{FF2B5EF4-FFF2-40B4-BE49-F238E27FC236}">
                  <a16:creationId xmlns:a16="http://schemas.microsoft.com/office/drawing/2014/main" id="{12B8C9BB-371B-411A-901B-62BA2C393CA0}"/>
                </a:ext>
              </a:extLst>
            </p:cNvPr>
            <p:cNvSpPr txBox="1"/>
            <p:nvPr/>
          </p:nvSpPr>
          <p:spPr>
            <a:xfrm>
              <a:off x="6248400" y="4010912"/>
              <a:ext cx="52253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a:t>SC</a:t>
              </a:r>
            </a:p>
          </p:txBody>
        </p:sp>
        <p:sp>
          <p:nvSpPr>
            <p:cNvPr id="37" name="TextBox 36">
              <a:extLst>
                <a:ext uri="{FF2B5EF4-FFF2-40B4-BE49-F238E27FC236}">
                  <a16:creationId xmlns:a16="http://schemas.microsoft.com/office/drawing/2014/main" id="{6968A60C-47E9-4BE5-AA01-25DC88298BED}"/>
                </a:ext>
              </a:extLst>
            </p:cNvPr>
            <p:cNvSpPr txBox="1"/>
            <p:nvPr/>
          </p:nvSpPr>
          <p:spPr>
            <a:xfrm>
              <a:off x="6730676" y="3557284"/>
              <a:ext cx="61152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a:t>NC</a:t>
              </a:r>
            </a:p>
          </p:txBody>
        </p:sp>
        <p:sp>
          <p:nvSpPr>
            <p:cNvPr id="38" name="TextBox 37">
              <a:extLst>
                <a:ext uri="{FF2B5EF4-FFF2-40B4-BE49-F238E27FC236}">
                  <a16:creationId xmlns:a16="http://schemas.microsoft.com/office/drawing/2014/main" id="{D77D8F7C-D99E-46E1-9E71-3BF5D719C827}"/>
                </a:ext>
              </a:extLst>
            </p:cNvPr>
            <p:cNvSpPr txBox="1"/>
            <p:nvPr/>
          </p:nvSpPr>
          <p:spPr>
            <a:xfrm>
              <a:off x="6952525" y="2997840"/>
              <a:ext cx="61152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a:t>VA</a:t>
              </a:r>
            </a:p>
          </p:txBody>
        </p:sp>
        <p:sp>
          <p:nvSpPr>
            <p:cNvPr id="39" name="TextBox 38">
              <a:extLst>
                <a:ext uri="{FF2B5EF4-FFF2-40B4-BE49-F238E27FC236}">
                  <a16:creationId xmlns:a16="http://schemas.microsoft.com/office/drawing/2014/main" id="{B0687001-44B3-4A6C-B4C0-37A431DF32B4}"/>
                </a:ext>
              </a:extLst>
            </p:cNvPr>
            <p:cNvSpPr txBox="1"/>
            <p:nvPr/>
          </p:nvSpPr>
          <p:spPr>
            <a:xfrm>
              <a:off x="4888374" y="2997840"/>
              <a:ext cx="61152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a:t>KY</a:t>
              </a:r>
            </a:p>
          </p:txBody>
        </p:sp>
        <p:sp>
          <p:nvSpPr>
            <p:cNvPr id="40" name="TextBox 39">
              <a:extLst>
                <a:ext uri="{FF2B5EF4-FFF2-40B4-BE49-F238E27FC236}">
                  <a16:creationId xmlns:a16="http://schemas.microsoft.com/office/drawing/2014/main" id="{E77C7884-4998-4951-85C2-CB2036540CA2}"/>
                </a:ext>
              </a:extLst>
            </p:cNvPr>
            <p:cNvSpPr txBox="1"/>
            <p:nvPr/>
          </p:nvSpPr>
          <p:spPr>
            <a:xfrm>
              <a:off x="4618298" y="2390170"/>
              <a:ext cx="61152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a:t>IN</a:t>
              </a:r>
              <a:endParaRPr lang="en-US" sz="1200"/>
            </a:p>
          </p:txBody>
        </p:sp>
        <p:sp>
          <p:nvSpPr>
            <p:cNvPr id="41" name="TextBox 40">
              <a:extLst>
                <a:ext uri="{FF2B5EF4-FFF2-40B4-BE49-F238E27FC236}">
                  <a16:creationId xmlns:a16="http://schemas.microsoft.com/office/drawing/2014/main" id="{EFD17D69-3BEC-42BE-AE3C-450F717AF45C}"/>
                </a:ext>
              </a:extLst>
            </p:cNvPr>
            <p:cNvSpPr txBox="1"/>
            <p:nvPr/>
          </p:nvSpPr>
          <p:spPr>
            <a:xfrm>
              <a:off x="5563564" y="2322651"/>
              <a:ext cx="61152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a:t>OH</a:t>
              </a:r>
              <a:endParaRPr lang="en-US" sz="1200"/>
            </a:p>
          </p:txBody>
        </p:sp>
        <p:sp>
          <p:nvSpPr>
            <p:cNvPr id="42" name="TextBox 41">
              <a:extLst>
                <a:ext uri="{FF2B5EF4-FFF2-40B4-BE49-F238E27FC236}">
                  <a16:creationId xmlns:a16="http://schemas.microsoft.com/office/drawing/2014/main" id="{B2A3D671-28E3-4278-BE2B-0EC63618E3FB}"/>
                </a:ext>
              </a:extLst>
            </p:cNvPr>
            <p:cNvSpPr txBox="1"/>
            <p:nvPr/>
          </p:nvSpPr>
          <p:spPr>
            <a:xfrm>
              <a:off x="6209817" y="2669891"/>
              <a:ext cx="61152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a:t>WV</a:t>
              </a:r>
              <a:endParaRPr lang="en-US" sz="1200"/>
            </a:p>
          </p:txBody>
        </p:sp>
        <p:sp>
          <p:nvSpPr>
            <p:cNvPr id="43" name="TextBox 42">
              <a:extLst>
                <a:ext uri="{FF2B5EF4-FFF2-40B4-BE49-F238E27FC236}">
                  <a16:creationId xmlns:a16="http://schemas.microsoft.com/office/drawing/2014/main" id="{DEBFF068-231E-4AFE-ABD2-B46120F81A21}"/>
                </a:ext>
              </a:extLst>
            </p:cNvPr>
            <p:cNvSpPr txBox="1"/>
            <p:nvPr/>
          </p:nvSpPr>
          <p:spPr>
            <a:xfrm>
              <a:off x="6913943" y="2081510"/>
              <a:ext cx="6115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t>PA</a:t>
              </a:r>
            </a:p>
          </p:txBody>
        </p:sp>
      </p:grpSp>
      <p:grpSp>
        <p:nvGrpSpPr>
          <p:cNvPr id="59" name="Group 58">
            <a:extLst>
              <a:ext uri="{FF2B5EF4-FFF2-40B4-BE49-F238E27FC236}">
                <a16:creationId xmlns:a16="http://schemas.microsoft.com/office/drawing/2014/main" id="{7D8DE2B7-6FCC-4749-8C94-8F3CEF335C42}"/>
              </a:ext>
            </a:extLst>
          </p:cNvPr>
          <p:cNvGrpSpPr/>
          <p:nvPr/>
        </p:nvGrpSpPr>
        <p:grpSpPr>
          <a:xfrm>
            <a:off x="8829793" y="4549347"/>
            <a:ext cx="3209807" cy="1547685"/>
            <a:chOff x="2886193" y="5187082"/>
            <a:chExt cx="3209807" cy="1547685"/>
          </a:xfrm>
        </p:grpSpPr>
        <p:grpSp>
          <p:nvGrpSpPr>
            <p:cNvPr id="58" name="Group 57">
              <a:extLst>
                <a:ext uri="{FF2B5EF4-FFF2-40B4-BE49-F238E27FC236}">
                  <a16:creationId xmlns:a16="http://schemas.microsoft.com/office/drawing/2014/main" id="{9F7EFF42-EE59-4613-A2E0-7710FF6C6993}"/>
                </a:ext>
              </a:extLst>
            </p:cNvPr>
            <p:cNvGrpSpPr/>
            <p:nvPr/>
          </p:nvGrpSpPr>
          <p:grpSpPr>
            <a:xfrm>
              <a:off x="2886193" y="5187082"/>
              <a:ext cx="2532372" cy="1547685"/>
              <a:chOff x="9408272" y="5110690"/>
              <a:chExt cx="2454850" cy="1382637"/>
            </a:xfrm>
          </p:grpSpPr>
          <p:grpSp>
            <p:nvGrpSpPr>
              <p:cNvPr id="7" name="Group 6">
                <a:extLst>
                  <a:ext uri="{FF2B5EF4-FFF2-40B4-BE49-F238E27FC236}">
                    <a16:creationId xmlns:a16="http://schemas.microsoft.com/office/drawing/2014/main" id="{6B57ADCF-A4AD-4884-8F3B-234F92A5F211}"/>
                  </a:ext>
                </a:extLst>
              </p:cNvPr>
              <p:cNvGrpSpPr/>
              <p:nvPr/>
            </p:nvGrpSpPr>
            <p:grpSpPr>
              <a:xfrm>
                <a:off x="9408272" y="5110690"/>
                <a:ext cx="2454850" cy="1382637"/>
                <a:chOff x="9766058" y="5407664"/>
                <a:chExt cx="2454850" cy="1404089"/>
              </a:xfrm>
            </p:grpSpPr>
            <p:sp>
              <p:nvSpPr>
                <p:cNvPr id="9" name="Rectangle 8">
                  <a:extLst>
                    <a:ext uri="{FF2B5EF4-FFF2-40B4-BE49-F238E27FC236}">
                      <a16:creationId xmlns:a16="http://schemas.microsoft.com/office/drawing/2014/main" id="{F30BB856-AF33-4B6D-BB2C-779A7FF7931B}"/>
                    </a:ext>
                  </a:extLst>
                </p:cNvPr>
                <p:cNvSpPr/>
                <p:nvPr/>
              </p:nvSpPr>
              <p:spPr>
                <a:xfrm>
                  <a:off x="9766058" y="5407664"/>
                  <a:ext cx="2454850" cy="1404089"/>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3C28CA5-F91A-4F0D-895B-E37797FC60B5}"/>
                    </a:ext>
                  </a:extLst>
                </p:cNvPr>
                <p:cNvSpPr/>
                <p:nvPr/>
              </p:nvSpPr>
              <p:spPr>
                <a:xfrm>
                  <a:off x="9858571" y="5815977"/>
                  <a:ext cx="382338" cy="12809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FF2FC87-A12C-4C94-A071-0454E8B73246}"/>
                    </a:ext>
                  </a:extLst>
                </p:cNvPr>
                <p:cNvSpPr txBox="1"/>
                <p:nvPr/>
              </p:nvSpPr>
              <p:spPr>
                <a:xfrm>
                  <a:off x="10236964" y="5756561"/>
                  <a:ext cx="1680324" cy="2986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a:solidFill>
                        <a:schemeClr val="tx1">
                          <a:lumMod val="75000"/>
                          <a:lumOff val="25000"/>
                        </a:schemeClr>
                      </a:solidFill>
                    </a:rPr>
                    <a:t>EBCI Land Tracts</a:t>
                  </a:r>
                </a:p>
              </p:txBody>
            </p:sp>
            <p:sp>
              <p:nvSpPr>
                <p:cNvPr id="13" name="Rectangle 12">
                  <a:extLst>
                    <a:ext uri="{FF2B5EF4-FFF2-40B4-BE49-F238E27FC236}">
                      <a16:creationId xmlns:a16="http://schemas.microsoft.com/office/drawing/2014/main" id="{01428D17-C57F-4A5E-B0DB-D780093B5737}"/>
                    </a:ext>
                  </a:extLst>
                </p:cNvPr>
                <p:cNvSpPr/>
                <p:nvPr/>
              </p:nvSpPr>
              <p:spPr>
                <a:xfrm>
                  <a:off x="9858571" y="6088115"/>
                  <a:ext cx="382339" cy="128093"/>
                </a:xfrm>
                <a:prstGeom prst="rect">
                  <a:avLst/>
                </a:prstGeom>
                <a:solidFill>
                  <a:srgbClr val="BDDA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E585CF1-7C56-4E8D-980A-03C9479A6A05}"/>
                    </a:ext>
                  </a:extLst>
                </p:cNvPr>
                <p:cNvSpPr/>
                <p:nvPr/>
              </p:nvSpPr>
              <p:spPr>
                <a:xfrm>
                  <a:off x="9852527" y="6358841"/>
                  <a:ext cx="382338" cy="1083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4B44A53-D637-4140-8C19-346DDCB3E9E4}"/>
                    </a:ext>
                  </a:extLst>
                </p:cNvPr>
                <p:cNvSpPr/>
                <p:nvPr/>
              </p:nvSpPr>
              <p:spPr>
                <a:xfrm>
                  <a:off x="9852527" y="6607963"/>
                  <a:ext cx="382338" cy="108386"/>
                </a:xfrm>
                <a:prstGeom prst="rect">
                  <a:avLst/>
                </a:prstGeom>
                <a:noFill/>
                <a:ln w="28575">
                  <a:solidFill>
                    <a:srgbClr val="A84EE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C2C4291-D6F8-4F48-A9EC-6E5841629329}"/>
                    </a:ext>
                  </a:extLst>
                </p:cNvPr>
                <p:cNvSpPr txBox="1"/>
                <p:nvPr/>
              </p:nvSpPr>
              <p:spPr>
                <a:xfrm>
                  <a:off x="10240909" y="6519365"/>
                  <a:ext cx="1386218"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a:solidFill>
                        <a:schemeClr val="tx1">
                          <a:lumMod val="75000"/>
                          <a:lumOff val="25000"/>
                        </a:schemeClr>
                      </a:solidFill>
                    </a:rPr>
                    <a:t>U.S. States</a:t>
                  </a:r>
                </a:p>
              </p:txBody>
            </p:sp>
            <p:sp>
              <p:nvSpPr>
                <p:cNvPr id="17" name="TextBox 16">
                  <a:extLst>
                    <a:ext uri="{FF2B5EF4-FFF2-40B4-BE49-F238E27FC236}">
                      <a16:creationId xmlns:a16="http://schemas.microsoft.com/office/drawing/2014/main" id="{0F205650-6DD1-4B04-A26E-A75993BB9332}"/>
                    </a:ext>
                  </a:extLst>
                </p:cNvPr>
                <p:cNvSpPr txBox="1"/>
                <p:nvPr/>
              </p:nvSpPr>
              <p:spPr>
                <a:xfrm>
                  <a:off x="10219195" y="6009814"/>
                  <a:ext cx="1898021" cy="2954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a:solidFill>
                        <a:schemeClr val="tx1">
                          <a:lumMod val="75000"/>
                          <a:lumOff val="25000"/>
                        </a:schemeClr>
                      </a:solidFill>
                    </a:rPr>
                    <a:t>Watershed Boundary</a:t>
                  </a:r>
                </a:p>
              </p:txBody>
            </p:sp>
          </p:grpSp>
          <p:sp>
            <p:nvSpPr>
              <p:cNvPr id="8" name="TextBox 7">
                <a:extLst>
                  <a:ext uri="{FF2B5EF4-FFF2-40B4-BE49-F238E27FC236}">
                    <a16:creationId xmlns:a16="http://schemas.microsoft.com/office/drawing/2014/main" id="{BED53106-E9E0-41DF-878F-C9BFE71B4D3F}"/>
                  </a:ext>
                </a:extLst>
              </p:cNvPr>
              <p:cNvSpPr txBox="1"/>
              <p:nvPr/>
            </p:nvSpPr>
            <p:spPr>
              <a:xfrm>
                <a:off x="9883124" y="5974094"/>
                <a:ext cx="1896002" cy="2986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a:solidFill>
                      <a:schemeClr val="tx1">
                        <a:lumMod val="75000"/>
                        <a:lumOff val="25000"/>
                      </a:schemeClr>
                    </a:solidFill>
                  </a:rPr>
                  <a:t>Study Area Extent</a:t>
                </a:r>
              </a:p>
            </p:txBody>
          </p:sp>
        </p:grpSp>
        <p:sp>
          <p:nvSpPr>
            <p:cNvPr id="3" name="Rectangle 2">
              <a:extLst>
                <a:ext uri="{FF2B5EF4-FFF2-40B4-BE49-F238E27FC236}">
                  <a16:creationId xmlns:a16="http://schemas.microsoft.com/office/drawing/2014/main" id="{64552C43-AB0E-4D1A-AE73-4B9B943F84F5}"/>
                </a:ext>
              </a:extLst>
            </p:cNvPr>
            <p:cNvSpPr/>
            <p:nvPr/>
          </p:nvSpPr>
          <p:spPr>
            <a:xfrm>
              <a:off x="2984028" y="5369391"/>
              <a:ext cx="382338" cy="126135"/>
            </a:xfrm>
            <a:prstGeom prst="rect">
              <a:avLst/>
            </a:prstGeom>
            <a:solidFill>
              <a:srgbClr val="8081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6D871CEE-81DC-408A-B169-4561A52C5EBD}"/>
                </a:ext>
              </a:extLst>
            </p:cNvPr>
            <p:cNvSpPr txBox="1"/>
            <p:nvPr/>
          </p:nvSpPr>
          <p:spPr>
            <a:xfrm>
              <a:off x="3352800" y="5289975"/>
              <a:ext cx="2743200"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dirty="0" err="1"/>
                <a:t>Oconaluftee</a:t>
              </a:r>
              <a:r>
                <a:rPr lang="en-US" sz="1300" dirty="0"/>
                <a:t> Watershed</a:t>
              </a:r>
            </a:p>
          </p:txBody>
        </p:sp>
      </p:grpSp>
      <p:pic>
        <p:nvPicPr>
          <p:cNvPr id="64" name="Picture 64" descr="A close up of a map&#10;&#10;Description automatically generated">
            <a:extLst>
              <a:ext uri="{FF2B5EF4-FFF2-40B4-BE49-F238E27FC236}">
                <a16:creationId xmlns:a16="http://schemas.microsoft.com/office/drawing/2014/main" id="{729B46E9-00CE-4917-A243-2A9A8F1E1451}"/>
              </a:ext>
            </a:extLst>
          </p:cNvPr>
          <p:cNvPicPr>
            <a:picLocks noChangeAspect="1"/>
          </p:cNvPicPr>
          <p:nvPr/>
        </p:nvPicPr>
        <p:blipFill rotWithShape="1">
          <a:blip r:embed="rId4"/>
          <a:srcRect l="4790" t="3013" r="4591" b="2325"/>
          <a:stretch/>
        </p:blipFill>
        <p:spPr>
          <a:xfrm>
            <a:off x="7651741" y="1419810"/>
            <a:ext cx="3769896" cy="3060828"/>
          </a:xfrm>
          <a:prstGeom prst="rect">
            <a:avLst/>
          </a:prstGeom>
        </p:spPr>
      </p:pic>
    </p:spTree>
    <p:extLst>
      <p:ext uri="{BB962C8B-B14F-4D97-AF65-F5344CB8AC3E}">
        <p14:creationId xmlns:p14="http://schemas.microsoft.com/office/powerpoint/2010/main" val="35575436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1D4AD69F-F2F1-4B35-86A1-13AAC4DBDEEF}"/>
              </a:ext>
            </a:extLst>
          </p:cNvPr>
          <p:cNvSpPr txBox="1"/>
          <p:nvPr/>
        </p:nvSpPr>
        <p:spPr>
          <a:xfrm>
            <a:off x="501031" y="216465"/>
            <a:ext cx="9906000" cy="646331"/>
          </a:xfrm>
          <a:prstGeom prst="rect">
            <a:avLst/>
          </a:prstGeom>
          <a:noFill/>
        </p:spPr>
        <p:txBody>
          <a:bodyPr wrap="square" rtlCol="0" anchor="t">
            <a:spAutoFit/>
          </a:bodyPr>
          <a:lstStyle/>
          <a:p>
            <a:r>
              <a:rPr lang="en-US" sz="3600" b="1">
                <a:solidFill>
                  <a:schemeClr val="bg1"/>
                </a:solidFill>
                <a:latin typeface="Century Gothic"/>
              </a:rPr>
              <a:t>Methods Overview</a:t>
            </a:r>
          </a:p>
        </p:txBody>
      </p:sp>
      <p:grpSp>
        <p:nvGrpSpPr>
          <p:cNvPr id="10" name="Group 9">
            <a:extLst>
              <a:ext uri="{FF2B5EF4-FFF2-40B4-BE49-F238E27FC236}">
                <a16:creationId xmlns:a16="http://schemas.microsoft.com/office/drawing/2014/main" id="{E9D502B6-46FB-4EF2-A401-FC5E37EA8499}"/>
              </a:ext>
            </a:extLst>
          </p:cNvPr>
          <p:cNvGrpSpPr/>
          <p:nvPr/>
        </p:nvGrpSpPr>
        <p:grpSpPr>
          <a:xfrm>
            <a:off x="96216" y="1239509"/>
            <a:ext cx="2481258" cy="5105998"/>
            <a:chOff x="464188" y="1306795"/>
            <a:chExt cx="2481258" cy="5105998"/>
          </a:xfrm>
        </p:grpSpPr>
        <p:sp>
          <p:nvSpPr>
            <p:cNvPr id="47" name="Rounded Rectangle 117">
              <a:extLst>
                <a:ext uri="{FF2B5EF4-FFF2-40B4-BE49-F238E27FC236}">
                  <a16:creationId xmlns:a16="http://schemas.microsoft.com/office/drawing/2014/main" id="{CE719A2F-3EFC-4483-A5B5-B709A4C04BB7}"/>
                </a:ext>
              </a:extLst>
            </p:cNvPr>
            <p:cNvSpPr/>
            <p:nvPr/>
          </p:nvSpPr>
          <p:spPr>
            <a:xfrm>
              <a:off x="754654" y="1306795"/>
              <a:ext cx="1903695" cy="5105998"/>
            </a:xfrm>
            <a:prstGeom prst="roundRect">
              <a:avLst>
                <a:gd name="adj" fmla="val 8818"/>
              </a:avLst>
            </a:prstGeom>
            <a:solidFill>
              <a:srgbClr val="7F7F7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i="0" u="none" strike="noStrike" kern="0" cap="none" spc="0" normalizeH="0" baseline="0" noProof="0">
                <a:ln>
                  <a:noFill/>
                </a:ln>
                <a:solidFill>
                  <a:prstClr val="white"/>
                </a:solidFill>
                <a:effectLst/>
                <a:uLnTx/>
                <a:uFillTx/>
                <a:latin typeface="Century Gothic"/>
                <a:ea typeface="Century Gothic" charset="0"/>
                <a:cs typeface="Century Gothic" charset="0"/>
                <a:sym typeface="Arial"/>
                <a:rtl val="0"/>
              </a:endParaRPr>
            </a:p>
          </p:txBody>
        </p:sp>
        <p:sp>
          <p:nvSpPr>
            <p:cNvPr id="48" name="Oval 47">
              <a:extLst>
                <a:ext uri="{FF2B5EF4-FFF2-40B4-BE49-F238E27FC236}">
                  <a16:creationId xmlns:a16="http://schemas.microsoft.com/office/drawing/2014/main" id="{CA1DD12B-1AFD-490C-ABEB-D1E894825A68}"/>
                </a:ext>
              </a:extLst>
            </p:cNvPr>
            <p:cNvSpPr/>
            <p:nvPr/>
          </p:nvSpPr>
          <p:spPr>
            <a:xfrm>
              <a:off x="1074111" y="1363157"/>
              <a:ext cx="1376862" cy="1277247"/>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0" cap="none" spc="0" normalizeH="0" baseline="0" noProof="0">
                <a:ln>
                  <a:noFill/>
                </a:ln>
                <a:solidFill>
                  <a:prstClr val="white"/>
                </a:solidFill>
                <a:effectLst/>
                <a:uLnTx/>
                <a:uFillTx/>
                <a:latin typeface="Century Gothic"/>
                <a:ea typeface="Century Gothic" charset="0"/>
                <a:cs typeface="Century Gothic" charset="0"/>
                <a:sym typeface="Arial"/>
                <a:rtl val="0"/>
              </a:endParaRPr>
            </a:p>
          </p:txBody>
        </p:sp>
        <p:sp>
          <p:nvSpPr>
            <p:cNvPr id="49" name="TextBox 429">
              <a:extLst>
                <a:ext uri="{FF2B5EF4-FFF2-40B4-BE49-F238E27FC236}">
                  <a16:creationId xmlns:a16="http://schemas.microsoft.com/office/drawing/2014/main" id="{5DB20D4B-0D01-4F5B-B68A-DA07430039A5}"/>
                </a:ext>
              </a:extLst>
            </p:cNvPr>
            <p:cNvSpPr txBox="1"/>
            <p:nvPr/>
          </p:nvSpPr>
          <p:spPr>
            <a:xfrm>
              <a:off x="809112" y="2793111"/>
              <a:ext cx="1903695" cy="830997"/>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rPr>
                <a:t>Data Acquisition</a:t>
              </a:r>
            </a:p>
          </p:txBody>
        </p:sp>
        <p:sp>
          <p:nvSpPr>
            <p:cNvPr id="50" name="TextBox 431">
              <a:extLst>
                <a:ext uri="{FF2B5EF4-FFF2-40B4-BE49-F238E27FC236}">
                  <a16:creationId xmlns:a16="http://schemas.microsoft.com/office/drawing/2014/main" id="{7B231129-893F-439D-95DA-540C89331583}"/>
                </a:ext>
              </a:extLst>
            </p:cNvPr>
            <p:cNvSpPr txBox="1"/>
            <p:nvPr/>
          </p:nvSpPr>
          <p:spPr>
            <a:xfrm>
              <a:off x="953894" y="3662438"/>
              <a:ext cx="1535349" cy="830997"/>
            </a:xfrm>
            <a:prstGeom prst="rect">
              <a:avLst/>
            </a:prstGeom>
            <a:noFill/>
            <a:ln>
              <a:noFill/>
            </a:ln>
          </p:spPr>
          <p:txBody>
            <a:bodyPr wrap="square" rtlCol="0" anchor="t">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1600" kern="0">
                  <a:solidFill>
                    <a:srgbClr val="FFFFFF"/>
                  </a:solidFill>
                  <a:latin typeface="Century Gothic"/>
                  <a:ea typeface="Century Gothic" charset="0"/>
                  <a:cs typeface="Century Gothic" charset="0"/>
                </a:rPr>
                <a:t>Multi-Spectral </a:t>
              </a:r>
              <a:endParaRPr lang="en-US"/>
            </a:p>
            <a:p>
              <a:pPr algn="ctr">
                <a:defRPr/>
              </a:pPr>
              <a:r>
                <a:rPr kumimoji="0" lang="en-US" sz="1600" i="0" u="none" strike="noStrike" kern="0" cap="none" spc="0" normalizeH="0" baseline="0" noProof="0">
                  <a:ln>
                    <a:noFill/>
                  </a:ln>
                  <a:solidFill>
                    <a:srgbClr val="FFFFFF"/>
                  </a:solidFill>
                  <a:effectLst/>
                  <a:uLnTx/>
                  <a:uFillTx/>
                  <a:latin typeface="Century Gothic"/>
                  <a:ea typeface="Century Gothic" charset="0"/>
                  <a:cs typeface="Century Gothic" charset="0"/>
                  <a:sym typeface="Arial"/>
                </a:rPr>
                <a:t>Imagery</a:t>
              </a:r>
              <a:endParaRPr lang="en-US"/>
            </a:p>
          </p:txBody>
        </p:sp>
        <p:sp>
          <p:nvSpPr>
            <p:cNvPr id="71" name="TextBox 431">
              <a:extLst>
                <a:ext uri="{FF2B5EF4-FFF2-40B4-BE49-F238E27FC236}">
                  <a16:creationId xmlns:a16="http://schemas.microsoft.com/office/drawing/2014/main" id="{36DA6473-308A-4068-B219-DD350D36A074}"/>
                </a:ext>
              </a:extLst>
            </p:cNvPr>
            <p:cNvSpPr txBox="1"/>
            <p:nvPr/>
          </p:nvSpPr>
          <p:spPr>
            <a:xfrm>
              <a:off x="464188" y="4696698"/>
              <a:ext cx="2481258" cy="338554"/>
            </a:xfrm>
            <a:prstGeom prst="rect">
              <a:avLst/>
            </a:prstGeom>
            <a:noFill/>
            <a:ln>
              <a:noFill/>
            </a:ln>
          </p:spPr>
          <p:txBody>
            <a:bodyPr wrap="square" rtlCol="0" anchor="t">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1600" kern="0">
                  <a:solidFill>
                    <a:schemeClr val="bg1"/>
                  </a:solidFill>
                  <a:latin typeface="Century Gothic"/>
                </a:rPr>
                <a:t>Topography</a:t>
              </a:r>
              <a:endParaRPr lang="en-US" err="1">
                <a:solidFill>
                  <a:schemeClr val="bg1"/>
                </a:solidFill>
              </a:endParaRPr>
            </a:p>
          </p:txBody>
        </p:sp>
      </p:grpSp>
      <p:grpSp>
        <p:nvGrpSpPr>
          <p:cNvPr id="7" name="Group 6">
            <a:extLst>
              <a:ext uri="{FF2B5EF4-FFF2-40B4-BE49-F238E27FC236}">
                <a16:creationId xmlns:a16="http://schemas.microsoft.com/office/drawing/2014/main" id="{712E5EE5-2F30-4D1B-9B64-A1254EF388E0}"/>
              </a:ext>
            </a:extLst>
          </p:cNvPr>
          <p:cNvGrpSpPr/>
          <p:nvPr/>
        </p:nvGrpSpPr>
        <p:grpSpPr>
          <a:xfrm>
            <a:off x="7579386" y="1266859"/>
            <a:ext cx="1920805" cy="5105997"/>
            <a:chOff x="5300000" y="1247130"/>
            <a:chExt cx="1920805" cy="5105997"/>
          </a:xfrm>
        </p:grpSpPr>
        <p:sp>
          <p:nvSpPr>
            <p:cNvPr id="38" name="Rounded Rectangle 108">
              <a:extLst>
                <a:ext uri="{FF2B5EF4-FFF2-40B4-BE49-F238E27FC236}">
                  <a16:creationId xmlns:a16="http://schemas.microsoft.com/office/drawing/2014/main" id="{278B5A0A-2677-4F0F-A898-DC18AB5EA8EB}"/>
                </a:ext>
              </a:extLst>
            </p:cNvPr>
            <p:cNvSpPr/>
            <p:nvPr/>
          </p:nvSpPr>
          <p:spPr>
            <a:xfrm>
              <a:off x="5300000" y="1247130"/>
              <a:ext cx="1903697" cy="5105997"/>
            </a:xfrm>
            <a:prstGeom prst="roundRect">
              <a:avLst>
                <a:gd name="adj" fmla="val 8818"/>
              </a:avLst>
            </a:prstGeom>
            <a:solidFill>
              <a:srgbClr val="C55A11"/>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0" cap="none" spc="0" normalizeH="0" baseline="0" noProof="0">
                <a:ln>
                  <a:noFill/>
                </a:ln>
                <a:solidFill>
                  <a:prstClr val="white"/>
                </a:solidFill>
                <a:effectLst/>
                <a:uLnTx/>
                <a:uFillTx/>
                <a:latin typeface="Century Gothic"/>
                <a:ea typeface="Century Gothic" charset="0"/>
                <a:cs typeface="Century Gothic" charset="0"/>
                <a:sym typeface="Arial"/>
                <a:rtl val="0"/>
              </a:endParaRPr>
            </a:p>
          </p:txBody>
        </p:sp>
        <p:sp>
          <p:nvSpPr>
            <p:cNvPr id="39" name="Oval 38">
              <a:extLst>
                <a:ext uri="{FF2B5EF4-FFF2-40B4-BE49-F238E27FC236}">
                  <a16:creationId xmlns:a16="http://schemas.microsoft.com/office/drawing/2014/main" id="{BA26BEE6-03A3-4FFA-8B71-58218ED1BD96}"/>
                </a:ext>
              </a:extLst>
            </p:cNvPr>
            <p:cNvSpPr/>
            <p:nvPr/>
          </p:nvSpPr>
          <p:spPr>
            <a:xfrm>
              <a:off x="5581673" y="1363158"/>
              <a:ext cx="1376863" cy="1277247"/>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0" cap="none" spc="0" normalizeH="0" baseline="0" noProof="0">
                <a:ln>
                  <a:noFill/>
                </a:ln>
                <a:solidFill>
                  <a:prstClr val="white"/>
                </a:solidFill>
                <a:effectLst/>
                <a:uLnTx/>
                <a:uFillTx/>
                <a:latin typeface="Century Gothic"/>
                <a:ea typeface="Century Gothic" charset="0"/>
                <a:cs typeface="Century Gothic" charset="0"/>
                <a:sym typeface="Arial"/>
                <a:rtl val="0"/>
              </a:endParaRPr>
            </a:p>
          </p:txBody>
        </p:sp>
        <p:sp>
          <p:nvSpPr>
            <p:cNvPr id="40" name="TextBox 451">
              <a:extLst>
                <a:ext uri="{FF2B5EF4-FFF2-40B4-BE49-F238E27FC236}">
                  <a16:creationId xmlns:a16="http://schemas.microsoft.com/office/drawing/2014/main" id="{B93D30D8-5B1E-4CC2-8649-2FDAF433B8F7}"/>
                </a:ext>
              </a:extLst>
            </p:cNvPr>
            <p:cNvSpPr txBox="1"/>
            <p:nvPr/>
          </p:nvSpPr>
          <p:spPr>
            <a:xfrm>
              <a:off x="5302720" y="2968303"/>
              <a:ext cx="1903697" cy="830997"/>
            </a:xfrm>
            <a:prstGeom prst="rect">
              <a:avLst/>
            </a:prstGeom>
            <a:noFill/>
          </p:spPr>
          <p:txBody>
            <a:bodyPr wrap="square" rtlCol="0" anchor="t">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2400" b="1" kern="0">
                  <a:solidFill>
                    <a:srgbClr val="FFFFFF"/>
                  </a:solidFill>
                  <a:latin typeface="Century Gothic"/>
                  <a:ea typeface="Century Gothic" charset="0"/>
                  <a:cs typeface="Century Gothic" charset="0"/>
                </a:rPr>
                <a:t>Modeling Approach</a:t>
              </a:r>
              <a:endParaRPr lang="en-US" sz="2400" b="1" i="0" u="none" strike="noStrike" kern="0" cap="none" spc="0" normalizeH="0" baseline="0" noProof="0">
                <a:ln>
                  <a:noFill/>
                </a:ln>
                <a:solidFill>
                  <a:srgbClr val="FFFFFF"/>
                </a:solidFill>
                <a:effectLst/>
                <a:uLnTx/>
                <a:uFillTx/>
                <a:latin typeface="Century Gothic"/>
                <a:ea typeface="Century Gothic" charset="0"/>
                <a:cs typeface="Century Gothic" charset="0"/>
              </a:endParaRPr>
            </a:p>
          </p:txBody>
        </p:sp>
        <p:sp>
          <p:nvSpPr>
            <p:cNvPr id="59" name="Freeform 129">
              <a:extLst>
                <a:ext uri="{FF2B5EF4-FFF2-40B4-BE49-F238E27FC236}">
                  <a16:creationId xmlns:a16="http://schemas.microsoft.com/office/drawing/2014/main" id="{E025BCDB-2AB3-455C-ABA9-320E49AE82C6}"/>
                </a:ext>
              </a:extLst>
            </p:cNvPr>
            <p:cNvSpPr/>
            <p:nvPr/>
          </p:nvSpPr>
          <p:spPr>
            <a:xfrm>
              <a:off x="5556586" y="1585998"/>
              <a:ext cx="1542533" cy="114215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noFill/>
            <a:ln w="76200" cap="flat" cmpd="sng" algn="ctr">
              <a:solidFill>
                <a:sysClr val="windowText" lastClr="000000"/>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0" cap="none" spc="0" normalizeH="0" baseline="0" noProof="0">
                <a:ln>
                  <a:noFill/>
                </a:ln>
                <a:solidFill>
                  <a:prstClr val="white"/>
                </a:solidFill>
                <a:effectLst/>
                <a:uLnTx/>
                <a:uFillTx/>
                <a:latin typeface="Century Gothic"/>
                <a:ea typeface="Century Gothic" charset="0"/>
                <a:cs typeface="Century Gothic" charset="0"/>
                <a:sym typeface="Arial"/>
                <a:rtl val="0"/>
              </a:endParaRPr>
            </a:p>
          </p:txBody>
        </p:sp>
        <p:cxnSp>
          <p:nvCxnSpPr>
            <p:cNvPr id="60" name="Straight Connector 59">
              <a:extLst>
                <a:ext uri="{FF2B5EF4-FFF2-40B4-BE49-F238E27FC236}">
                  <a16:creationId xmlns:a16="http://schemas.microsoft.com/office/drawing/2014/main" id="{AD4D4048-486E-4BB4-98C6-D09D2208DAD3}"/>
                </a:ext>
              </a:extLst>
            </p:cNvPr>
            <p:cNvCxnSpPr/>
            <p:nvPr/>
          </p:nvCxnSpPr>
          <p:spPr>
            <a:xfrm>
              <a:off x="5494811" y="1493785"/>
              <a:ext cx="0" cy="1345731"/>
            </a:xfrm>
            <a:prstGeom prst="line">
              <a:avLst/>
            </a:prstGeom>
            <a:noFill/>
            <a:ln w="28575" cap="flat" cmpd="sng" algn="ctr">
              <a:solidFill>
                <a:sysClr val="windowText" lastClr="000000"/>
              </a:solidFill>
              <a:prstDash val="solid"/>
              <a:miter lim="800000"/>
            </a:ln>
            <a:effectLst/>
          </p:spPr>
        </p:cxnSp>
        <p:cxnSp>
          <p:nvCxnSpPr>
            <p:cNvPr id="61" name="Straight Connector 60">
              <a:extLst>
                <a:ext uri="{FF2B5EF4-FFF2-40B4-BE49-F238E27FC236}">
                  <a16:creationId xmlns:a16="http://schemas.microsoft.com/office/drawing/2014/main" id="{FB156238-8DB0-4EA4-9DF5-62C6BA81BD87}"/>
                </a:ext>
              </a:extLst>
            </p:cNvPr>
            <p:cNvCxnSpPr/>
            <p:nvPr/>
          </p:nvCxnSpPr>
          <p:spPr>
            <a:xfrm>
              <a:off x="5364489" y="2783913"/>
              <a:ext cx="1777779" cy="0"/>
            </a:xfrm>
            <a:prstGeom prst="line">
              <a:avLst/>
            </a:prstGeom>
            <a:noFill/>
            <a:ln w="28575" cap="flat" cmpd="sng" algn="ctr">
              <a:solidFill>
                <a:sysClr val="windowText" lastClr="000000"/>
              </a:solidFill>
              <a:prstDash val="solid"/>
              <a:miter lim="800000"/>
            </a:ln>
            <a:effectLst/>
          </p:spPr>
        </p:cxnSp>
        <p:sp>
          <p:nvSpPr>
            <p:cNvPr id="74" name="TextBox 431">
              <a:extLst>
                <a:ext uri="{FF2B5EF4-FFF2-40B4-BE49-F238E27FC236}">
                  <a16:creationId xmlns:a16="http://schemas.microsoft.com/office/drawing/2014/main" id="{47A3289F-A0D0-46E9-A6AA-5FEBB906A68F}"/>
                </a:ext>
              </a:extLst>
            </p:cNvPr>
            <p:cNvSpPr txBox="1"/>
            <p:nvPr/>
          </p:nvSpPr>
          <p:spPr>
            <a:xfrm>
              <a:off x="5340401" y="3995903"/>
              <a:ext cx="1880404" cy="830997"/>
            </a:xfrm>
            <a:prstGeom prst="rect">
              <a:avLst/>
            </a:prstGeom>
            <a:noFill/>
            <a:ln>
              <a:noFill/>
            </a:ln>
          </p:spPr>
          <p:txBody>
            <a:bodyPr wrap="square" rtlCol="0" anchor="t">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1600" kern="0" dirty="0">
                  <a:solidFill>
                    <a:srgbClr val="FFFFFF"/>
                  </a:solidFill>
                  <a:latin typeface="Century Gothic"/>
                </a:rPr>
                <a:t>Next Steps for Other Modeling Approaches</a:t>
              </a:r>
            </a:p>
          </p:txBody>
        </p:sp>
      </p:grpSp>
      <p:grpSp>
        <p:nvGrpSpPr>
          <p:cNvPr id="11" name="Group 10">
            <a:extLst>
              <a:ext uri="{FF2B5EF4-FFF2-40B4-BE49-F238E27FC236}">
                <a16:creationId xmlns:a16="http://schemas.microsoft.com/office/drawing/2014/main" id="{019062B6-0C2A-4474-8A63-6EC6119878B5}"/>
              </a:ext>
            </a:extLst>
          </p:cNvPr>
          <p:cNvGrpSpPr/>
          <p:nvPr/>
        </p:nvGrpSpPr>
        <p:grpSpPr>
          <a:xfrm>
            <a:off x="2706197" y="1216069"/>
            <a:ext cx="2012309" cy="5152877"/>
            <a:chOff x="2989636" y="1233398"/>
            <a:chExt cx="2012309" cy="5152877"/>
          </a:xfrm>
        </p:grpSpPr>
        <p:sp>
          <p:nvSpPr>
            <p:cNvPr id="41" name="Rounded Rectangle 111">
              <a:extLst>
                <a:ext uri="{FF2B5EF4-FFF2-40B4-BE49-F238E27FC236}">
                  <a16:creationId xmlns:a16="http://schemas.microsoft.com/office/drawing/2014/main" id="{3CC69365-ABE3-47F1-8E9E-8A5A5E286024}"/>
                </a:ext>
              </a:extLst>
            </p:cNvPr>
            <p:cNvSpPr/>
            <p:nvPr/>
          </p:nvSpPr>
          <p:spPr>
            <a:xfrm>
              <a:off x="2989636" y="1280278"/>
              <a:ext cx="1998880" cy="5105997"/>
            </a:xfrm>
            <a:prstGeom prst="roundRect">
              <a:avLst>
                <a:gd name="adj" fmla="val 8818"/>
              </a:avLst>
            </a:prstGeom>
            <a:solidFill>
              <a:srgbClr val="BF9000"/>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0" cap="none" spc="0" normalizeH="0" baseline="0" noProof="0">
                <a:ln>
                  <a:noFill/>
                </a:ln>
                <a:solidFill>
                  <a:prstClr val="white"/>
                </a:solidFill>
                <a:effectLst/>
                <a:uLnTx/>
                <a:uFillTx/>
                <a:latin typeface="Century Gothic"/>
                <a:ea typeface="Century Gothic" charset="0"/>
                <a:cs typeface="Century Gothic" charset="0"/>
                <a:sym typeface="Arial"/>
                <a:rtl val="0"/>
              </a:endParaRPr>
            </a:p>
          </p:txBody>
        </p:sp>
        <p:sp>
          <p:nvSpPr>
            <p:cNvPr id="42" name="Oval 41">
              <a:extLst>
                <a:ext uri="{FF2B5EF4-FFF2-40B4-BE49-F238E27FC236}">
                  <a16:creationId xmlns:a16="http://schemas.microsoft.com/office/drawing/2014/main" id="{3A44DBB8-2DA7-4014-8BFD-D433D887F98F}"/>
                </a:ext>
              </a:extLst>
            </p:cNvPr>
            <p:cNvSpPr/>
            <p:nvPr/>
          </p:nvSpPr>
          <p:spPr>
            <a:xfrm>
              <a:off x="3306453" y="1363157"/>
              <a:ext cx="1376862" cy="1277247"/>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0" cap="none" spc="0" normalizeH="0" baseline="0" noProof="0">
                <a:ln>
                  <a:noFill/>
                </a:ln>
                <a:solidFill>
                  <a:prstClr val="white"/>
                </a:solidFill>
                <a:effectLst/>
                <a:uLnTx/>
                <a:uFillTx/>
                <a:latin typeface="Century Gothic"/>
                <a:ea typeface="Century Gothic" charset="0"/>
                <a:cs typeface="Century Gothic" charset="0"/>
                <a:sym typeface="Arial"/>
                <a:rtl val="0"/>
              </a:endParaRPr>
            </a:p>
          </p:txBody>
        </p:sp>
        <p:sp>
          <p:nvSpPr>
            <p:cNvPr id="43" name="Parallelogram 42">
              <a:extLst>
                <a:ext uri="{FF2B5EF4-FFF2-40B4-BE49-F238E27FC236}">
                  <a16:creationId xmlns:a16="http://schemas.microsoft.com/office/drawing/2014/main" id="{BED525E7-A9CE-43FC-BA9D-92754617C872}"/>
                </a:ext>
              </a:extLst>
            </p:cNvPr>
            <p:cNvSpPr/>
            <p:nvPr/>
          </p:nvSpPr>
          <p:spPr>
            <a:xfrm>
              <a:off x="3284073" y="1741443"/>
              <a:ext cx="1495488" cy="1064505"/>
            </a:xfrm>
            <a:prstGeom prst="parallelogram">
              <a:avLst/>
            </a:prstGeom>
            <a:solidFill>
              <a:sysClr val="windowText" lastClr="000000"/>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48" i="0" u="none" strike="noStrike" kern="0" cap="none" spc="0" normalizeH="0" baseline="0" noProof="0">
                <a:ln>
                  <a:noFill/>
                </a:ln>
                <a:solidFill>
                  <a:srgbClr val="FFFFFF"/>
                </a:solidFill>
                <a:effectLst/>
                <a:uLnTx/>
                <a:uFillTx/>
                <a:latin typeface="Century Gothic" charset="0"/>
                <a:ea typeface="Century Gothic" charset="0"/>
                <a:cs typeface="Century Gothic" charset="0"/>
                <a:sym typeface="Arial"/>
                <a:rtl val="0"/>
              </a:endParaRPr>
            </a:p>
          </p:txBody>
        </p:sp>
        <p:sp>
          <p:nvSpPr>
            <p:cNvPr id="44" name="Parallelogram 43">
              <a:extLst>
                <a:ext uri="{FF2B5EF4-FFF2-40B4-BE49-F238E27FC236}">
                  <a16:creationId xmlns:a16="http://schemas.microsoft.com/office/drawing/2014/main" id="{A9AECC05-993C-4ED6-94E7-4771E01ADBFD}"/>
                </a:ext>
              </a:extLst>
            </p:cNvPr>
            <p:cNvSpPr/>
            <p:nvPr/>
          </p:nvSpPr>
          <p:spPr>
            <a:xfrm>
              <a:off x="3268789" y="1519083"/>
              <a:ext cx="1495488" cy="1064505"/>
            </a:xfrm>
            <a:prstGeom prst="parallelogram">
              <a:avLst/>
            </a:prstGeom>
            <a:solidFill>
              <a:sysClr val="windowText" lastClr="000000"/>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48" i="0" u="none" strike="noStrike" kern="0" cap="none" spc="0" normalizeH="0" baseline="0" noProof="0">
                <a:ln>
                  <a:noFill/>
                </a:ln>
                <a:solidFill>
                  <a:srgbClr val="FFFFFF"/>
                </a:solidFill>
                <a:effectLst/>
                <a:uLnTx/>
                <a:uFillTx/>
                <a:latin typeface="Century Gothic" charset="0"/>
                <a:ea typeface="Century Gothic" charset="0"/>
                <a:cs typeface="Century Gothic" charset="0"/>
                <a:sym typeface="Arial"/>
                <a:rtl val="0"/>
              </a:endParaRPr>
            </a:p>
          </p:txBody>
        </p:sp>
        <p:sp>
          <p:nvSpPr>
            <p:cNvPr id="45" name="Parallelogram 44">
              <a:extLst>
                <a:ext uri="{FF2B5EF4-FFF2-40B4-BE49-F238E27FC236}">
                  <a16:creationId xmlns:a16="http://schemas.microsoft.com/office/drawing/2014/main" id="{789AB4BF-0D7A-442D-A5F2-F481F7DA0A76}"/>
                </a:ext>
              </a:extLst>
            </p:cNvPr>
            <p:cNvSpPr/>
            <p:nvPr/>
          </p:nvSpPr>
          <p:spPr>
            <a:xfrm>
              <a:off x="3261661" y="1233398"/>
              <a:ext cx="1495488" cy="1064505"/>
            </a:xfrm>
            <a:prstGeom prst="parallelogram">
              <a:avLst/>
            </a:prstGeom>
            <a:solidFill>
              <a:sysClr val="windowText" lastClr="000000"/>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48" i="0" u="none" strike="noStrike" kern="0" cap="none" spc="0" normalizeH="0" baseline="0" noProof="0">
                <a:ln>
                  <a:noFill/>
                </a:ln>
                <a:solidFill>
                  <a:srgbClr val="FFFFFF"/>
                </a:solidFill>
                <a:effectLst/>
                <a:uLnTx/>
                <a:uFillTx/>
                <a:latin typeface="Century Gothic" charset="0"/>
                <a:ea typeface="Century Gothic" charset="0"/>
                <a:cs typeface="Century Gothic" charset="0"/>
                <a:sym typeface="Arial"/>
                <a:rtl val="0"/>
              </a:endParaRPr>
            </a:p>
          </p:txBody>
        </p:sp>
        <p:sp>
          <p:nvSpPr>
            <p:cNvPr id="46" name="TextBox 439">
              <a:extLst>
                <a:ext uri="{FF2B5EF4-FFF2-40B4-BE49-F238E27FC236}">
                  <a16:creationId xmlns:a16="http://schemas.microsoft.com/office/drawing/2014/main" id="{B3F313EE-596A-4F17-9AEF-67DB03264322}"/>
                </a:ext>
              </a:extLst>
            </p:cNvPr>
            <p:cNvSpPr txBox="1"/>
            <p:nvPr/>
          </p:nvSpPr>
          <p:spPr>
            <a:xfrm>
              <a:off x="3003745" y="2772606"/>
              <a:ext cx="1998200" cy="830997"/>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rPr>
                <a:t>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rPr>
                <a:t>Processing</a:t>
              </a:r>
            </a:p>
          </p:txBody>
        </p:sp>
        <p:sp>
          <p:nvSpPr>
            <p:cNvPr id="75" name="TextBox 431">
              <a:extLst>
                <a:ext uri="{FF2B5EF4-FFF2-40B4-BE49-F238E27FC236}">
                  <a16:creationId xmlns:a16="http://schemas.microsoft.com/office/drawing/2014/main" id="{CCCC0322-4216-49A5-9C6D-2574A61E3A98}"/>
                </a:ext>
              </a:extLst>
            </p:cNvPr>
            <p:cNvSpPr txBox="1"/>
            <p:nvPr/>
          </p:nvSpPr>
          <p:spPr>
            <a:xfrm>
              <a:off x="3076331" y="3750184"/>
              <a:ext cx="1880404" cy="830997"/>
            </a:xfrm>
            <a:prstGeom prst="rect">
              <a:avLst/>
            </a:prstGeom>
            <a:noFill/>
            <a:ln>
              <a:noFill/>
            </a:ln>
          </p:spPr>
          <p:txBody>
            <a:bodyPr wrap="square" rtlCol="0" anchor="t">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1600" kern="0">
                  <a:solidFill>
                    <a:srgbClr val="FFFFFF"/>
                  </a:solidFill>
                  <a:latin typeface="Century Gothic"/>
                  <a:ea typeface="Century Gothic" charset="0"/>
                  <a:cs typeface="Century Gothic" charset="0"/>
                </a:rPr>
                <a:t>Vegetation Index Calculation</a:t>
              </a:r>
              <a:endParaRPr lang="en-US" sz="1600" i="0" u="none" strike="noStrike" kern="0" cap="none" spc="0" normalizeH="0" baseline="0" noProof="0">
                <a:ln>
                  <a:noFill/>
                </a:ln>
                <a:solidFill>
                  <a:srgbClr val="FFFFFF"/>
                </a:solidFill>
                <a:effectLst/>
                <a:uLnTx/>
                <a:uFillTx/>
                <a:latin typeface="Century Gothic"/>
                <a:ea typeface="Century Gothic" charset="0"/>
                <a:cs typeface="Century Gothic" charset="0"/>
              </a:endParaRPr>
            </a:p>
          </p:txBody>
        </p:sp>
        <p:sp>
          <p:nvSpPr>
            <p:cNvPr id="76" name="TextBox 431">
              <a:extLst>
                <a:ext uri="{FF2B5EF4-FFF2-40B4-BE49-F238E27FC236}">
                  <a16:creationId xmlns:a16="http://schemas.microsoft.com/office/drawing/2014/main" id="{6471E83A-34D9-4769-9C39-62224C8AC32B}"/>
                </a:ext>
              </a:extLst>
            </p:cNvPr>
            <p:cNvSpPr txBox="1"/>
            <p:nvPr/>
          </p:nvSpPr>
          <p:spPr>
            <a:xfrm>
              <a:off x="3054826" y="4765353"/>
              <a:ext cx="1880404" cy="584775"/>
            </a:xfrm>
            <a:prstGeom prst="rect">
              <a:avLst/>
            </a:prstGeom>
            <a:noFill/>
            <a:ln>
              <a:noFill/>
            </a:ln>
          </p:spPr>
          <p:txBody>
            <a:bodyPr wrap="square" rtlCol="0" anchor="t">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1600" kern="0" dirty="0">
                  <a:solidFill>
                    <a:srgbClr val="FFFFFF"/>
                  </a:solidFill>
                  <a:latin typeface="Century Gothic"/>
                </a:rPr>
                <a:t>Land Cover Masking</a:t>
              </a:r>
              <a:endParaRPr lang="en-US" dirty="0">
                <a:solidFill>
                  <a:srgbClr val="FFFFFF"/>
                </a:solidFill>
              </a:endParaRPr>
            </a:p>
          </p:txBody>
        </p:sp>
      </p:grpSp>
      <p:grpSp>
        <p:nvGrpSpPr>
          <p:cNvPr id="9" name="Group 8">
            <a:extLst>
              <a:ext uri="{FF2B5EF4-FFF2-40B4-BE49-F238E27FC236}">
                <a16:creationId xmlns:a16="http://schemas.microsoft.com/office/drawing/2014/main" id="{1011802D-E6B4-4991-BB63-962F15112AB9}"/>
              </a:ext>
            </a:extLst>
          </p:cNvPr>
          <p:cNvGrpSpPr/>
          <p:nvPr/>
        </p:nvGrpSpPr>
        <p:grpSpPr>
          <a:xfrm>
            <a:off x="5166503" y="1262948"/>
            <a:ext cx="2001426" cy="5105997"/>
            <a:chOff x="7424551" y="1217968"/>
            <a:chExt cx="2001426" cy="5105997"/>
          </a:xfrm>
        </p:grpSpPr>
        <p:sp>
          <p:nvSpPr>
            <p:cNvPr id="51" name="Rounded Rectangle 111">
              <a:extLst>
                <a:ext uri="{FF2B5EF4-FFF2-40B4-BE49-F238E27FC236}">
                  <a16:creationId xmlns:a16="http://schemas.microsoft.com/office/drawing/2014/main" id="{1D70BCF3-70CF-4E05-95F2-AEB2D1131AED}"/>
                </a:ext>
              </a:extLst>
            </p:cNvPr>
            <p:cNvSpPr/>
            <p:nvPr/>
          </p:nvSpPr>
          <p:spPr>
            <a:xfrm>
              <a:off x="7424551" y="1217968"/>
              <a:ext cx="1998880" cy="5105997"/>
            </a:xfrm>
            <a:prstGeom prst="roundRect">
              <a:avLst>
                <a:gd name="adj" fmla="val 8818"/>
              </a:avLst>
            </a:prstGeom>
            <a:solidFill>
              <a:schemeClr val="accent6">
                <a:lumMod val="75000"/>
              </a:schemeClr>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0" cap="none" spc="0" normalizeH="0" baseline="0" noProof="0">
                <a:ln>
                  <a:noFill/>
                </a:ln>
                <a:solidFill>
                  <a:prstClr val="white"/>
                </a:solidFill>
                <a:effectLst/>
                <a:uLnTx/>
                <a:uFillTx/>
                <a:latin typeface="Century Gothic"/>
                <a:ea typeface="Century Gothic" charset="0"/>
                <a:cs typeface="Century Gothic" charset="0"/>
                <a:sym typeface="Arial"/>
                <a:rtl val="0"/>
              </a:endParaRPr>
            </a:p>
          </p:txBody>
        </p:sp>
        <p:sp>
          <p:nvSpPr>
            <p:cNvPr id="53" name="Oval 52">
              <a:extLst>
                <a:ext uri="{FF2B5EF4-FFF2-40B4-BE49-F238E27FC236}">
                  <a16:creationId xmlns:a16="http://schemas.microsoft.com/office/drawing/2014/main" id="{3E5F4568-BCF8-4663-ACA3-D6B103CD664D}"/>
                </a:ext>
              </a:extLst>
            </p:cNvPr>
            <p:cNvSpPr/>
            <p:nvPr/>
          </p:nvSpPr>
          <p:spPr>
            <a:xfrm>
              <a:off x="7790006" y="1284329"/>
              <a:ext cx="1376862" cy="1277247"/>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0" cap="none" spc="0" normalizeH="0" baseline="0" noProof="0">
                <a:ln>
                  <a:noFill/>
                </a:ln>
                <a:solidFill>
                  <a:prstClr val="white"/>
                </a:solidFill>
                <a:effectLst/>
                <a:uLnTx/>
                <a:uFillTx/>
                <a:latin typeface="Century Gothic"/>
                <a:ea typeface="Century Gothic" charset="0"/>
                <a:cs typeface="Century Gothic" charset="0"/>
                <a:sym typeface="Arial"/>
                <a:rtl val="0"/>
              </a:endParaRPr>
            </a:p>
          </p:txBody>
        </p:sp>
        <p:sp>
          <p:nvSpPr>
            <p:cNvPr id="57" name="TextBox 439">
              <a:extLst>
                <a:ext uri="{FF2B5EF4-FFF2-40B4-BE49-F238E27FC236}">
                  <a16:creationId xmlns:a16="http://schemas.microsoft.com/office/drawing/2014/main" id="{28B6C016-640A-4A6B-98C0-F0D62833151C}"/>
                </a:ext>
              </a:extLst>
            </p:cNvPr>
            <p:cNvSpPr txBox="1"/>
            <p:nvPr/>
          </p:nvSpPr>
          <p:spPr>
            <a:xfrm>
              <a:off x="7427777" y="2873805"/>
              <a:ext cx="1998200" cy="830997"/>
            </a:xfrm>
            <a:prstGeom prst="rect">
              <a:avLst/>
            </a:prstGeom>
            <a:noFill/>
          </p:spPr>
          <p:txBody>
            <a:bodyPr wrap="square" rtlCol="0" anchor="t">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kumimoji="0" lang="en-US" sz="2400" b="1" i="0" u="none" strike="noStrike" kern="0" cap="none" spc="0" normalizeH="0" baseline="0" noProof="0">
                  <a:ln>
                    <a:noFill/>
                  </a:ln>
                  <a:solidFill>
                    <a:srgbClr val="FFFFFF"/>
                  </a:solidFill>
                  <a:effectLst/>
                  <a:uLnTx/>
                  <a:uFillTx/>
                  <a:latin typeface="Century Gothic"/>
                  <a:ea typeface="Century Gothic" charset="0"/>
                  <a:cs typeface="Century Gothic" charset="0"/>
                  <a:sym typeface="Arial"/>
                </a:rPr>
                <a:t>Data</a:t>
              </a:r>
              <a:r>
                <a:rPr lang="en-US" sz="2400" b="1" kern="0">
                  <a:solidFill>
                    <a:srgbClr val="FFFFFF"/>
                  </a:solidFill>
                  <a:latin typeface="Century Gothic"/>
                  <a:ea typeface="Century Gothic" charset="0"/>
                  <a:cs typeface="Century Gothic" charset="0"/>
                </a:rPr>
                <a:t> </a:t>
              </a:r>
              <a:endParaRPr kumimoji="0" lang="en-US" sz="2400" b="1" i="0" u="none" strike="noStrike" kern="0" cap="none" spc="0" normalizeH="0" baseline="0" noProof="0">
                <a:ln>
                  <a:noFill/>
                </a:ln>
                <a:solidFill>
                  <a:srgbClr val="FFFFFF"/>
                </a:solidFill>
                <a:effectLst/>
                <a:uLnTx/>
                <a:uFillTx/>
                <a:latin typeface="Century Gothic" charset="0"/>
                <a:ea typeface="Century Gothic" charset="0"/>
                <a:cs typeface="Century Gothic" charset="0"/>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a:solidFill>
                    <a:srgbClr val="FFFFFF"/>
                  </a:solidFill>
                  <a:latin typeface="Century Gothic"/>
                  <a:ea typeface="Century Gothic" charset="0"/>
                  <a:cs typeface="Century Gothic" charset="0"/>
                </a:rPr>
                <a:t>Analysis</a:t>
              </a:r>
              <a:endParaRPr lang="en-US" sz="2400" b="1" i="0" u="none" strike="noStrike" kern="0" cap="none" spc="0" normalizeH="0" baseline="0" noProof="0">
                <a:ln>
                  <a:noFill/>
                </a:ln>
                <a:solidFill>
                  <a:srgbClr val="FFFFFF"/>
                </a:solidFill>
                <a:effectLst/>
                <a:uLnTx/>
                <a:uFillTx/>
                <a:latin typeface="Century Gothic"/>
                <a:ea typeface="Century Gothic" charset="0"/>
                <a:cs typeface="Century Gothic" charset="0"/>
              </a:endParaRPr>
            </a:p>
          </p:txBody>
        </p:sp>
        <p:sp>
          <p:nvSpPr>
            <p:cNvPr id="62" name="TextBox 431">
              <a:extLst>
                <a:ext uri="{FF2B5EF4-FFF2-40B4-BE49-F238E27FC236}">
                  <a16:creationId xmlns:a16="http://schemas.microsoft.com/office/drawing/2014/main" id="{18A26EBA-82EF-4DB8-AC71-98427D721E44}"/>
                </a:ext>
              </a:extLst>
            </p:cNvPr>
            <p:cNvSpPr txBox="1"/>
            <p:nvPr/>
          </p:nvSpPr>
          <p:spPr>
            <a:xfrm>
              <a:off x="7477128" y="3774314"/>
              <a:ext cx="1880404" cy="338554"/>
            </a:xfrm>
            <a:prstGeom prst="rect">
              <a:avLst/>
            </a:prstGeom>
            <a:noFill/>
            <a:ln>
              <a:noFill/>
            </a:ln>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63" name="TextBox 431">
              <a:extLst>
                <a:ext uri="{FF2B5EF4-FFF2-40B4-BE49-F238E27FC236}">
                  <a16:creationId xmlns:a16="http://schemas.microsoft.com/office/drawing/2014/main" id="{CB86C1E1-08D6-426D-9C25-56DBEB41F55C}"/>
                </a:ext>
              </a:extLst>
            </p:cNvPr>
            <p:cNvSpPr txBox="1"/>
            <p:nvPr/>
          </p:nvSpPr>
          <p:spPr>
            <a:xfrm>
              <a:off x="7428534" y="3791335"/>
              <a:ext cx="1880404" cy="584775"/>
            </a:xfrm>
            <a:prstGeom prst="rect">
              <a:avLst/>
            </a:prstGeom>
            <a:noFill/>
            <a:ln>
              <a:noFill/>
            </a:ln>
          </p:spPr>
          <p:txBody>
            <a:bodyPr wrap="square" rtlCol="0" anchor="t">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1600" kern="0" dirty="0">
                  <a:solidFill>
                    <a:srgbClr val="FFFFFF"/>
                  </a:solidFill>
                  <a:latin typeface="Century Gothic"/>
                  <a:ea typeface="Century Gothic" charset="0"/>
                  <a:cs typeface="Century Gothic" charset="0"/>
                </a:rPr>
                <a:t>NDVI Winter Change Analysis</a:t>
              </a:r>
              <a:endParaRPr lang="en-US" sz="1600" i="0" u="none" strike="noStrike" kern="0" cap="none" spc="0" normalizeH="0" baseline="0" noProof="0" dirty="0">
                <a:ln>
                  <a:noFill/>
                </a:ln>
                <a:solidFill>
                  <a:srgbClr val="FFFFFF"/>
                </a:solidFill>
                <a:effectLst/>
                <a:uLnTx/>
                <a:uFillTx/>
                <a:latin typeface="Century Gothic"/>
                <a:ea typeface="Century Gothic" charset="0"/>
                <a:cs typeface="Century Gothic" charset="0"/>
              </a:endParaRPr>
            </a:p>
          </p:txBody>
        </p:sp>
        <p:pic>
          <p:nvPicPr>
            <p:cNvPr id="2" name="Graphic 2" descr="Statistics">
              <a:extLst>
                <a:ext uri="{FF2B5EF4-FFF2-40B4-BE49-F238E27FC236}">
                  <a16:creationId xmlns:a16="http://schemas.microsoft.com/office/drawing/2014/main" id="{470E2252-E1E6-43F3-8B3E-4B089DA714C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679971" y="1289526"/>
              <a:ext cx="1531881" cy="1479331"/>
            </a:xfrm>
            <a:prstGeom prst="rect">
              <a:avLst/>
            </a:prstGeom>
          </p:spPr>
        </p:pic>
        <p:pic>
          <p:nvPicPr>
            <p:cNvPr id="3" name="Graphic 3" descr="Pie chart">
              <a:extLst>
                <a:ext uri="{FF2B5EF4-FFF2-40B4-BE49-F238E27FC236}">
                  <a16:creationId xmlns:a16="http://schemas.microsoft.com/office/drawing/2014/main" id="{AC810A72-1141-4239-9F79-63DA94A5A4D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251614" y="2055927"/>
              <a:ext cx="454573" cy="467711"/>
            </a:xfrm>
            <a:prstGeom prst="rect">
              <a:avLst/>
            </a:prstGeom>
          </p:spPr>
        </p:pic>
      </p:grpSp>
      <p:grpSp>
        <p:nvGrpSpPr>
          <p:cNvPr id="12" name="Group 11">
            <a:extLst>
              <a:ext uri="{FF2B5EF4-FFF2-40B4-BE49-F238E27FC236}">
                <a16:creationId xmlns:a16="http://schemas.microsoft.com/office/drawing/2014/main" id="{C067A81B-49F2-48D5-9A58-0D4E0481D988}"/>
              </a:ext>
            </a:extLst>
          </p:cNvPr>
          <p:cNvGrpSpPr/>
          <p:nvPr/>
        </p:nvGrpSpPr>
        <p:grpSpPr>
          <a:xfrm>
            <a:off x="9869131" y="1262947"/>
            <a:ext cx="1929812" cy="5105998"/>
            <a:chOff x="9565281" y="1292290"/>
            <a:chExt cx="1929812" cy="5105998"/>
          </a:xfrm>
        </p:grpSpPr>
        <p:sp>
          <p:nvSpPr>
            <p:cNvPr id="32" name="Rounded Rectangle 92">
              <a:extLst>
                <a:ext uri="{FF2B5EF4-FFF2-40B4-BE49-F238E27FC236}">
                  <a16:creationId xmlns:a16="http://schemas.microsoft.com/office/drawing/2014/main" id="{463FD537-4A0E-48CA-81EE-04F3BA2F733C}"/>
                </a:ext>
              </a:extLst>
            </p:cNvPr>
            <p:cNvSpPr/>
            <p:nvPr/>
          </p:nvSpPr>
          <p:spPr>
            <a:xfrm>
              <a:off x="9565281" y="1292290"/>
              <a:ext cx="1903699" cy="5105998"/>
            </a:xfrm>
            <a:prstGeom prst="roundRect">
              <a:avLst>
                <a:gd name="adj" fmla="val 8818"/>
              </a:avLst>
            </a:prstGeom>
            <a:solidFill>
              <a:srgbClr val="843C0C"/>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0" cap="none" spc="0" normalizeH="0" baseline="0" noProof="0">
                <a:ln>
                  <a:noFill/>
                </a:ln>
                <a:solidFill>
                  <a:prstClr val="white"/>
                </a:solidFill>
                <a:effectLst/>
                <a:uLnTx/>
                <a:uFillTx/>
                <a:latin typeface="Century Gothic"/>
                <a:ea typeface="Century Gothic" charset="0"/>
                <a:cs typeface="Century Gothic" charset="0"/>
                <a:sym typeface="Arial"/>
                <a:rtl val="0"/>
              </a:endParaRPr>
            </a:p>
          </p:txBody>
        </p:sp>
        <p:sp>
          <p:nvSpPr>
            <p:cNvPr id="33" name="Oval 32">
              <a:extLst>
                <a:ext uri="{FF2B5EF4-FFF2-40B4-BE49-F238E27FC236}">
                  <a16:creationId xmlns:a16="http://schemas.microsoft.com/office/drawing/2014/main" id="{7252C4EF-1323-4CA1-B091-24F31F3B1FA8}"/>
                </a:ext>
              </a:extLst>
            </p:cNvPr>
            <p:cNvSpPr/>
            <p:nvPr/>
          </p:nvSpPr>
          <p:spPr>
            <a:xfrm>
              <a:off x="9812090" y="1389435"/>
              <a:ext cx="1376864" cy="1277248"/>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0" cap="none" spc="0" normalizeH="0" baseline="0" noProof="0">
                <a:ln>
                  <a:noFill/>
                </a:ln>
                <a:solidFill>
                  <a:prstClr val="white"/>
                </a:solidFill>
                <a:effectLst/>
                <a:uLnTx/>
                <a:uFillTx/>
                <a:latin typeface="Century Gothic"/>
                <a:ea typeface="Century Gothic" charset="0"/>
                <a:cs typeface="Century Gothic" charset="0"/>
                <a:sym typeface="Arial"/>
                <a:rtl val="0"/>
              </a:endParaRPr>
            </a:p>
          </p:txBody>
        </p:sp>
        <p:sp>
          <p:nvSpPr>
            <p:cNvPr id="34" name="Parallelogram 33">
              <a:extLst>
                <a:ext uri="{FF2B5EF4-FFF2-40B4-BE49-F238E27FC236}">
                  <a16:creationId xmlns:a16="http://schemas.microsoft.com/office/drawing/2014/main" id="{E0378725-D32B-4B56-A611-4E7201A0248D}"/>
                </a:ext>
              </a:extLst>
            </p:cNvPr>
            <p:cNvSpPr/>
            <p:nvPr/>
          </p:nvSpPr>
          <p:spPr>
            <a:xfrm>
              <a:off x="9770858" y="1670659"/>
              <a:ext cx="1495490" cy="1064506"/>
            </a:xfrm>
            <a:prstGeom prst="parallelogram">
              <a:avLst/>
            </a:prstGeom>
            <a:solidFill>
              <a:sysClr val="windowText" lastClr="000000"/>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48" i="0" u="none" strike="noStrike" kern="0" cap="none" spc="0" normalizeH="0" baseline="0" noProof="0">
                <a:ln>
                  <a:noFill/>
                </a:ln>
                <a:solidFill>
                  <a:srgbClr val="FFFFFF"/>
                </a:solidFill>
                <a:effectLst/>
                <a:uLnTx/>
                <a:uFillTx/>
                <a:latin typeface="Century Gothic" charset="0"/>
                <a:ea typeface="Century Gothic" charset="0"/>
                <a:cs typeface="Century Gothic" charset="0"/>
                <a:sym typeface="Arial"/>
                <a:rtl val="0"/>
              </a:endParaRPr>
            </a:p>
          </p:txBody>
        </p:sp>
        <p:sp>
          <p:nvSpPr>
            <p:cNvPr id="35" name="Teardrop 34">
              <a:extLst>
                <a:ext uri="{FF2B5EF4-FFF2-40B4-BE49-F238E27FC236}">
                  <a16:creationId xmlns:a16="http://schemas.microsoft.com/office/drawing/2014/main" id="{8978E3E6-7CF8-4216-85D4-14CEBE67AE66}"/>
                </a:ext>
              </a:extLst>
            </p:cNvPr>
            <p:cNvSpPr/>
            <p:nvPr/>
          </p:nvSpPr>
          <p:spPr>
            <a:xfrm rot="8100000">
              <a:off x="10303747" y="1496834"/>
              <a:ext cx="470442" cy="462675"/>
            </a:xfrm>
            <a:prstGeom prst="teardrop">
              <a:avLst>
                <a:gd name="adj" fmla="val 121860"/>
              </a:avLst>
            </a:prstGeom>
            <a:solidFill>
              <a:sysClr val="windowText" lastClr="000000"/>
            </a:solidFill>
            <a:ln w="12700" cap="flat" cmpd="sng" algn="ctr">
              <a:solidFill>
                <a:sysClr val="window" lastClr="FFFFFF"/>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0" cap="none" spc="0" normalizeH="0" baseline="0" noProof="0">
                <a:ln>
                  <a:noFill/>
                </a:ln>
                <a:solidFill>
                  <a:prstClr val="white"/>
                </a:solidFill>
                <a:effectLst/>
                <a:uLnTx/>
                <a:uFillTx/>
                <a:latin typeface="Century Gothic"/>
                <a:ea typeface="Century Gothic" charset="0"/>
                <a:cs typeface="Century Gothic" charset="0"/>
                <a:sym typeface="Arial"/>
                <a:rtl val="0"/>
              </a:endParaRPr>
            </a:p>
          </p:txBody>
        </p:sp>
        <p:sp>
          <p:nvSpPr>
            <p:cNvPr id="36" name="Oval 35">
              <a:extLst>
                <a:ext uri="{FF2B5EF4-FFF2-40B4-BE49-F238E27FC236}">
                  <a16:creationId xmlns:a16="http://schemas.microsoft.com/office/drawing/2014/main" id="{04B56B0F-BECF-40FE-B459-23D88921D6DF}"/>
                </a:ext>
              </a:extLst>
            </p:cNvPr>
            <p:cNvSpPr/>
            <p:nvPr/>
          </p:nvSpPr>
          <p:spPr>
            <a:xfrm>
              <a:off x="10401710" y="1614877"/>
              <a:ext cx="274516" cy="269827"/>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0" cap="none" spc="0" normalizeH="0" baseline="0" noProof="0">
                <a:ln>
                  <a:noFill/>
                </a:ln>
                <a:solidFill>
                  <a:prstClr val="white"/>
                </a:solidFill>
                <a:effectLst/>
                <a:uLnTx/>
                <a:uFillTx/>
                <a:latin typeface="Century Gothic"/>
                <a:ea typeface="Century Gothic" charset="0"/>
                <a:cs typeface="Century Gothic" charset="0"/>
                <a:sym typeface="Arial"/>
                <a:rtl val="0"/>
              </a:endParaRPr>
            </a:p>
          </p:txBody>
        </p:sp>
        <p:sp>
          <p:nvSpPr>
            <p:cNvPr id="37" name="TextBox 458">
              <a:extLst>
                <a:ext uri="{FF2B5EF4-FFF2-40B4-BE49-F238E27FC236}">
                  <a16:creationId xmlns:a16="http://schemas.microsoft.com/office/drawing/2014/main" id="{4D227782-AF6B-4538-8E85-91FE8B187A4F}"/>
                </a:ext>
              </a:extLst>
            </p:cNvPr>
            <p:cNvSpPr txBox="1"/>
            <p:nvPr/>
          </p:nvSpPr>
          <p:spPr>
            <a:xfrm>
              <a:off x="9597907" y="2861964"/>
              <a:ext cx="1897186" cy="830997"/>
            </a:xfrm>
            <a:prstGeom prst="rect">
              <a:avLst/>
            </a:prstGeom>
            <a:noFill/>
          </p:spPr>
          <p:txBody>
            <a:bodyPr wrap="square" rtlCol="0" anchor="t">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a:solidFill>
                    <a:srgbClr val="FFFFFF"/>
                  </a:solidFill>
                  <a:latin typeface="Century Gothic"/>
                  <a:ea typeface="Century Gothic" charset="0"/>
                  <a:cs typeface="Century Gothic" charset="0"/>
                </a:rPr>
                <a:t>End-Products</a:t>
              </a:r>
              <a:endParaRPr kumimoji="0" lang="en-US" sz="2400" b="1" i="0" u="none" strike="noStrike" kern="0" cap="none" spc="0" normalizeH="0" baseline="0" noProof="0">
                <a:ln>
                  <a:noFill/>
                </a:ln>
                <a:solidFill>
                  <a:srgbClr val="FFFFFF"/>
                </a:solidFill>
                <a:effectLst/>
                <a:uLnTx/>
                <a:uFillTx/>
                <a:latin typeface="Century Gothic"/>
                <a:ea typeface="Century Gothic" charset="0"/>
                <a:cs typeface="Century Gothic" charset="0"/>
                <a:sym typeface="Arial"/>
              </a:endParaRPr>
            </a:p>
          </p:txBody>
        </p:sp>
        <p:sp>
          <p:nvSpPr>
            <p:cNvPr id="67" name="TextBox 66">
              <a:extLst>
                <a:ext uri="{FF2B5EF4-FFF2-40B4-BE49-F238E27FC236}">
                  <a16:creationId xmlns:a16="http://schemas.microsoft.com/office/drawing/2014/main" id="{8E59386F-E1F9-44F6-A0BC-6A0235D6EFB4}"/>
                </a:ext>
              </a:extLst>
            </p:cNvPr>
            <p:cNvSpPr txBox="1"/>
            <p:nvPr/>
          </p:nvSpPr>
          <p:spPr>
            <a:xfrm>
              <a:off x="9686622" y="3900699"/>
              <a:ext cx="1714800" cy="584775"/>
            </a:xfrm>
            <a:prstGeom prst="rect">
              <a:avLst/>
            </a:prstGeom>
            <a:noFill/>
          </p:spPr>
          <p:txBody>
            <a:bodyPr wrap="square" rtlCol="0" anchor="t">
              <a:spAutoFit/>
            </a:bodyPr>
            <a:lstStyle/>
            <a:p>
              <a:pPr algn="ctr"/>
              <a:r>
                <a:rPr lang="en-US" sz="1600">
                  <a:solidFill>
                    <a:schemeClr val="bg1"/>
                  </a:solidFill>
                </a:rPr>
                <a:t>Data Products &amp; Tutorial</a:t>
              </a:r>
            </a:p>
          </p:txBody>
        </p:sp>
      </p:grpSp>
      <p:pic>
        <p:nvPicPr>
          <p:cNvPr id="14" name="Graphic 13" descr="Satellite">
            <a:extLst>
              <a:ext uri="{FF2B5EF4-FFF2-40B4-BE49-F238E27FC236}">
                <a16:creationId xmlns:a16="http://schemas.microsoft.com/office/drawing/2014/main" id="{5A538E88-67D1-4A2A-9F9F-91C161D91A9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83980" y="1174270"/>
            <a:ext cx="1520448" cy="1520448"/>
          </a:xfrm>
          <a:prstGeom prst="rect">
            <a:avLst/>
          </a:prstGeom>
        </p:spPr>
      </p:pic>
      <p:sp>
        <p:nvSpPr>
          <p:cNvPr id="4" name="TextBox 3">
            <a:extLst>
              <a:ext uri="{FF2B5EF4-FFF2-40B4-BE49-F238E27FC236}">
                <a16:creationId xmlns:a16="http://schemas.microsoft.com/office/drawing/2014/main" id="{195603D9-BAB6-4D73-8EB1-F2C7C9BB83C9}"/>
              </a:ext>
            </a:extLst>
          </p:cNvPr>
          <p:cNvSpPr txBox="1"/>
          <p:nvPr/>
        </p:nvSpPr>
        <p:spPr>
          <a:xfrm>
            <a:off x="10205905" y="4644131"/>
            <a:ext cx="1283198" cy="584775"/>
          </a:xfrm>
          <a:prstGeom prst="rect">
            <a:avLst/>
          </a:prstGeom>
          <a:noFill/>
        </p:spPr>
        <p:txBody>
          <a:bodyPr wrap="square" rtlCol="0" anchor="t">
            <a:spAutoFit/>
          </a:bodyPr>
          <a:lstStyle/>
          <a:p>
            <a:pPr algn="ctr"/>
            <a:r>
              <a:rPr lang="en-US" sz="1600">
                <a:solidFill>
                  <a:schemeClr val="bg1"/>
                </a:solidFill>
              </a:rPr>
              <a:t>Virtual Hand-off</a:t>
            </a:r>
          </a:p>
        </p:txBody>
      </p:sp>
      <p:sp>
        <p:nvSpPr>
          <p:cNvPr id="5" name="TextBox 431">
            <a:extLst>
              <a:ext uri="{FF2B5EF4-FFF2-40B4-BE49-F238E27FC236}">
                <a16:creationId xmlns:a16="http://schemas.microsoft.com/office/drawing/2014/main" id="{DD958463-11E6-4610-B0CA-393F253FB645}"/>
              </a:ext>
            </a:extLst>
          </p:cNvPr>
          <p:cNvSpPr txBox="1"/>
          <p:nvPr/>
        </p:nvSpPr>
        <p:spPr>
          <a:xfrm>
            <a:off x="90465" y="5155623"/>
            <a:ext cx="2481258" cy="338554"/>
          </a:xfrm>
          <a:prstGeom prst="rect">
            <a:avLst/>
          </a:prstGeom>
          <a:noFill/>
          <a:ln>
            <a:noFill/>
          </a:ln>
        </p:spPr>
        <p:txBody>
          <a:bodyPr wrap="square" rtlCol="0" anchor="t">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1600" kern="0">
                <a:solidFill>
                  <a:schemeClr val="bg1"/>
                </a:solidFill>
                <a:latin typeface="Century Gothic"/>
              </a:rPr>
              <a:t>Land Cover</a:t>
            </a:r>
            <a:endParaRPr lang="en-US" err="1">
              <a:solidFill>
                <a:schemeClr val="bg1"/>
              </a:solidFill>
            </a:endParaRPr>
          </a:p>
        </p:txBody>
      </p:sp>
      <p:sp>
        <p:nvSpPr>
          <p:cNvPr id="6" name="TextBox 431">
            <a:extLst>
              <a:ext uri="{FF2B5EF4-FFF2-40B4-BE49-F238E27FC236}">
                <a16:creationId xmlns:a16="http://schemas.microsoft.com/office/drawing/2014/main" id="{D3E08592-B8D8-47B0-81CE-25EDC8455853}"/>
              </a:ext>
            </a:extLst>
          </p:cNvPr>
          <p:cNvSpPr txBox="1"/>
          <p:nvPr/>
        </p:nvSpPr>
        <p:spPr>
          <a:xfrm>
            <a:off x="90465" y="5716340"/>
            <a:ext cx="2481258" cy="338554"/>
          </a:xfrm>
          <a:prstGeom prst="rect">
            <a:avLst/>
          </a:prstGeom>
          <a:noFill/>
          <a:ln>
            <a:noFill/>
          </a:ln>
        </p:spPr>
        <p:txBody>
          <a:bodyPr wrap="square" rtlCol="0" anchor="t">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1600" kern="0" dirty="0">
                <a:solidFill>
                  <a:schemeClr val="bg1"/>
                </a:solidFill>
                <a:latin typeface="Century Gothic"/>
              </a:rPr>
              <a:t>Hemlock Data</a:t>
            </a:r>
          </a:p>
        </p:txBody>
      </p:sp>
      <p:sp>
        <p:nvSpPr>
          <p:cNvPr id="8" name="TextBox 431">
            <a:extLst>
              <a:ext uri="{FF2B5EF4-FFF2-40B4-BE49-F238E27FC236}">
                <a16:creationId xmlns:a16="http://schemas.microsoft.com/office/drawing/2014/main" id="{E769C7D3-1569-40DC-9C04-A5B9CB4CD0F6}"/>
              </a:ext>
            </a:extLst>
          </p:cNvPr>
          <p:cNvSpPr txBox="1"/>
          <p:nvPr/>
        </p:nvSpPr>
        <p:spPr>
          <a:xfrm>
            <a:off x="5236622" y="4650073"/>
            <a:ext cx="1880404" cy="830997"/>
          </a:xfrm>
          <a:prstGeom prst="rect">
            <a:avLst/>
          </a:prstGeom>
          <a:noFill/>
          <a:ln>
            <a:noFill/>
          </a:ln>
        </p:spPr>
        <p:txBody>
          <a:bodyPr wrap="square" rtlCol="0" anchor="t">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1600" kern="0" dirty="0">
                <a:solidFill>
                  <a:srgbClr val="FFFFFF"/>
                </a:solidFill>
                <a:latin typeface="Century Gothic"/>
                <a:ea typeface="Century Gothic" charset="0"/>
                <a:cs typeface="Century Gothic" charset="0"/>
              </a:rPr>
              <a:t>Weighted Suitability Analysis</a:t>
            </a:r>
            <a:endParaRPr lang="en-US" sz="1600" i="0" u="none" strike="noStrike" kern="0" cap="none" spc="0" normalizeH="0" baseline="0" noProof="0" dirty="0">
              <a:ln>
                <a:noFill/>
              </a:ln>
              <a:solidFill>
                <a:srgbClr val="FFFFFF"/>
              </a:solidFill>
              <a:effectLst/>
              <a:uLnTx/>
              <a:uFillTx/>
              <a:latin typeface="Century Gothic"/>
              <a:ea typeface="Century Gothic" charset="0"/>
              <a:cs typeface="Century Gothic" charset="0"/>
            </a:endParaRPr>
          </a:p>
        </p:txBody>
      </p:sp>
    </p:spTree>
    <p:extLst>
      <p:ext uri="{BB962C8B-B14F-4D97-AF65-F5344CB8AC3E}">
        <p14:creationId xmlns:p14="http://schemas.microsoft.com/office/powerpoint/2010/main" val="34821095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47AAD0A-00B8-4EC0-AF8F-C12845E1F6BC}"/>
              </a:ext>
            </a:extLst>
          </p:cNvPr>
          <p:cNvPicPr>
            <a:picLocks noChangeAspect="1"/>
          </p:cNvPicPr>
          <p:nvPr/>
        </p:nvPicPr>
        <p:blipFill>
          <a:blip r:embed="rId3"/>
          <a:stretch>
            <a:fillRect/>
          </a:stretch>
        </p:blipFill>
        <p:spPr>
          <a:xfrm>
            <a:off x="77871" y="2848308"/>
            <a:ext cx="855832" cy="699590"/>
          </a:xfrm>
          <a:prstGeom prst="rect">
            <a:avLst/>
          </a:prstGeom>
        </p:spPr>
      </p:pic>
      <p:pic>
        <p:nvPicPr>
          <p:cNvPr id="27" name="Picture 26">
            <a:extLst>
              <a:ext uri="{FF2B5EF4-FFF2-40B4-BE49-F238E27FC236}">
                <a16:creationId xmlns:a16="http://schemas.microsoft.com/office/drawing/2014/main" id="{65F14481-A2AB-432C-B15F-D3DF0573D6CA}"/>
              </a:ext>
            </a:extLst>
          </p:cNvPr>
          <p:cNvPicPr>
            <a:picLocks noChangeAspect="1"/>
          </p:cNvPicPr>
          <p:nvPr/>
        </p:nvPicPr>
        <p:blipFill>
          <a:blip r:embed="rId4"/>
          <a:stretch>
            <a:fillRect/>
          </a:stretch>
        </p:blipFill>
        <p:spPr>
          <a:xfrm>
            <a:off x="99849" y="1034654"/>
            <a:ext cx="985335" cy="952014"/>
          </a:xfrm>
          <a:prstGeom prst="rect">
            <a:avLst/>
          </a:prstGeom>
        </p:spPr>
      </p:pic>
      <p:pic>
        <p:nvPicPr>
          <p:cNvPr id="25" name="Picture 24">
            <a:extLst>
              <a:ext uri="{FF2B5EF4-FFF2-40B4-BE49-F238E27FC236}">
                <a16:creationId xmlns:a16="http://schemas.microsoft.com/office/drawing/2014/main" id="{45E0ACEA-C4B2-4F29-8F9C-061F7E881B15}"/>
              </a:ext>
            </a:extLst>
          </p:cNvPr>
          <p:cNvPicPr>
            <a:picLocks noChangeAspect="1"/>
          </p:cNvPicPr>
          <p:nvPr/>
        </p:nvPicPr>
        <p:blipFill>
          <a:blip r:embed="rId5"/>
          <a:stretch>
            <a:fillRect/>
          </a:stretch>
        </p:blipFill>
        <p:spPr>
          <a:xfrm>
            <a:off x="-112588" y="3912951"/>
            <a:ext cx="1130964" cy="1247387"/>
          </a:xfrm>
          <a:prstGeom prst="rect">
            <a:avLst/>
          </a:prstGeom>
        </p:spPr>
      </p:pic>
      <p:sp>
        <p:nvSpPr>
          <p:cNvPr id="3" name="Rectangle 1">
            <a:extLst>
              <a:ext uri="{FF2B5EF4-FFF2-40B4-BE49-F238E27FC236}">
                <a16:creationId xmlns:a16="http://schemas.microsoft.com/office/drawing/2014/main" id="{53DA32C3-FA6A-4D4B-9458-D128AF338473}"/>
              </a:ext>
            </a:extLst>
          </p:cNvPr>
          <p:cNvSpPr>
            <a:spLocks noChangeArrowheads="1"/>
          </p:cNvSpPr>
          <p:nvPr/>
        </p:nvSpPr>
        <p:spPr bwMode="auto">
          <a:xfrm flipV="1">
            <a:off x="7593013" y="2206357"/>
            <a:ext cx="738930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14" name="Group 13">
            <a:extLst>
              <a:ext uri="{FF2B5EF4-FFF2-40B4-BE49-F238E27FC236}">
                <a16:creationId xmlns:a16="http://schemas.microsoft.com/office/drawing/2014/main" id="{B03C826C-C7B9-466F-8DDA-425C2164DD79}"/>
              </a:ext>
            </a:extLst>
          </p:cNvPr>
          <p:cNvGrpSpPr/>
          <p:nvPr/>
        </p:nvGrpSpPr>
        <p:grpSpPr>
          <a:xfrm rot="21185782">
            <a:off x="956696" y="3678584"/>
            <a:ext cx="1769047" cy="1762818"/>
            <a:chOff x="857804" y="780933"/>
            <a:chExt cx="2519926" cy="2519926"/>
          </a:xfrm>
        </p:grpSpPr>
        <p:sp>
          <p:nvSpPr>
            <p:cNvPr id="15" name="Teardrop 14">
              <a:extLst>
                <a:ext uri="{FF2B5EF4-FFF2-40B4-BE49-F238E27FC236}">
                  <a16:creationId xmlns:a16="http://schemas.microsoft.com/office/drawing/2014/main" id="{201D6DD8-88C6-4D3B-835F-2DFAD523F4A1}"/>
                </a:ext>
              </a:extLst>
            </p:cNvPr>
            <p:cNvSpPr/>
            <p:nvPr/>
          </p:nvSpPr>
          <p:spPr>
            <a:xfrm rot="2700000">
              <a:off x="857804" y="780933"/>
              <a:ext cx="2519926" cy="2519926"/>
            </a:xfrm>
            <a:prstGeom prst="teardrop">
              <a:avLst>
                <a:gd name="adj" fmla="val 100000"/>
              </a:avLst>
            </a:prstGeom>
            <a:solidFill>
              <a:srgbClr val="BDDAE1"/>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a:lstStyle/>
            <a:p>
              <a:endParaRPr lang="en-US"/>
            </a:p>
          </p:txBody>
        </p:sp>
        <p:sp>
          <p:nvSpPr>
            <p:cNvPr id="16" name="Oval 15">
              <a:extLst>
                <a:ext uri="{FF2B5EF4-FFF2-40B4-BE49-F238E27FC236}">
                  <a16:creationId xmlns:a16="http://schemas.microsoft.com/office/drawing/2014/main" id="{20B9F8AC-CB12-4CD3-ACF5-BCD847241528}"/>
                </a:ext>
              </a:extLst>
            </p:cNvPr>
            <p:cNvSpPr/>
            <p:nvPr/>
          </p:nvSpPr>
          <p:spPr>
            <a:xfrm>
              <a:off x="1101736" y="1010526"/>
              <a:ext cx="2065074" cy="198879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2F574F4F-8F59-4AED-AF20-BE84C0FE1D75}"/>
              </a:ext>
            </a:extLst>
          </p:cNvPr>
          <p:cNvSpPr txBox="1"/>
          <p:nvPr/>
        </p:nvSpPr>
        <p:spPr>
          <a:xfrm>
            <a:off x="1268996" y="4336769"/>
            <a:ext cx="1144448" cy="369332"/>
          </a:xfrm>
          <a:prstGeom prst="rect">
            <a:avLst/>
          </a:prstGeom>
          <a:noFill/>
        </p:spPr>
        <p:txBody>
          <a:bodyPr wrap="square" rtlCol="0">
            <a:spAutoFit/>
          </a:bodyPr>
          <a:lstStyle/>
          <a:p>
            <a:pPr algn="ctr"/>
            <a:r>
              <a:rPr lang="en-US">
                <a:solidFill>
                  <a:schemeClr val="tx1">
                    <a:lumMod val="75000"/>
                    <a:lumOff val="25000"/>
                  </a:schemeClr>
                </a:solidFill>
              </a:rPr>
              <a:t>SRTM </a:t>
            </a:r>
          </a:p>
        </p:txBody>
      </p:sp>
      <p:sp>
        <p:nvSpPr>
          <p:cNvPr id="35" name="TextBox 34">
            <a:extLst>
              <a:ext uri="{FF2B5EF4-FFF2-40B4-BE49-F238E27FC236}">
                <a16:creationId xmlns:a16="http://schemas.microsoft.com/office/drawing/2014/main" id="{7E53C3F8-FE0B-40BF-ADA8-E3B734B9A7D6}"/>
              </a:ext>
            </a:extLst>
          </p:cNvPr>
          <p:cNvSpPr txBox="1"/>
          <p:nvPr/>
        </p:nvSpPr>
        <p:spPr>
          <a:xfrm>
            <a:off x="234967" y="213736"/>
            <a:ext cx="9127859" cy="646331"/>
          </a:xfrm>
          <a:prstGeom prst="rect">
            <a:avLst/>
          </a:prstGeom>
          <a:noFill/>
        </p:spPr>
        <p:txBody>
          <a:bodyPr wrap="square" rtlCol="0" anchor="t">
            <a:spAutoFit/>
          </a:bodyPr>
          <a:lstStyle/>
          <a:p>
            <a:r>
              <a:rPr lang="en-US" sz="3600" b="1">
                <a:solidFill>
                  <a:srgbClr val="24B1B5"/>
                </a:solidFill>
              </a:rPr>
              <a:t>Earth Observations &amp; Data</a:t>
            </a:r>
          </a:p>
        </p:txBody>
      </p:sp>
      <p:grpSp>
        <p:nvGrpSpPr>
          <p:cNvPr id="41" name="Group 40">
            <a:extLst>
              <a:ext uri="{FF2B5EF4-FFF2-40B4-BE49-F238E27FC236}">
                <a16:creationId xmlns:a16="http://schemas.microsoft.com/office/drawing/2014/main" id="{3DB43CDC-333D-4D5E-AC8F-CD26908DA755}"/>
              </a:ext>
            </a:extLst>
          </p:cNvPr>
          <p:cNvGrpSpPr/>
          <p:nvPr/>
        </p:nvGrpSpPr>
        <p:grpSpPr>
          <a:xfrm>
            <a:off x="956696" y="2272409"/>
            <a:ext cx="1769047" cy="1762818"/>
            <a:chOff x="3667698" y="2616916"/>
            <a:chExt cx="1769047" cy="1762818"/>
          </a:xfrm>
        </p:grpSpPr>
        <p:grpSp>
          <p:nvGrpSpPr>
            <p:cNvPr id="40" name="Group 39">
              <a:extLst>
                <a:ext uri="{FF2B5EF4-FFF2-40B4-BE49-F238E27FC236}">
                  <a16:creationId xmlns:a16="http://schemas.microsoft.com/office/drawing/2014/main" id="{655B545F-BDDB-4244-8CC8-0DD16632F2BF}"/>
                </a:ext>
              </a:extLst>
            </p:cNvPr>
            <p:cNvGrpSpPr/>
            <p:nvPr/>
          </p:nvGrpSpPr>
          <p:grpSpPr>
            <a:xfrm>
              <a:off x="3667698" y="2616916"/>
              <a:ext cx="1769047" cy="1762818"/>
              <a:chOff x="1434513" y="2516642"/>
              <a:chExt cx="1769047" cy="1762818"/>
            </a:xfrm>
          </p:grpSpPr>
          <p:sp>
            <p:nvSpPr>
              <p:cNvPr id="37" name="Teardrop 36">
                <a:extLst>
                  <a:ext uri="{FF2B5EF4-FFF2-40B4-BE49-F238E27FC236}">
                    <a16:creationId xmlns:a16="http://schemas.microsoft.com/office/drawing/2014/main" id="{062DE0EB-AB75-472A-9042-6694B3FBF29F}"/>
                  </a:ext>
                </a:extLst>
              </p:cNvPr>
              <p:cNvSpPr/>
              <p:nvPr/>
            </p:nvSpPr>
            <p:spPr>
              <a:xfrm rot="2700000">
                <a:off x="1437628" y="2513527"/>
                <a:ext cx="1762818" cy="1769047"/>
              </a:xfrm>
              <a:prstGeom prst="teardrop">
                <a:avLst>
                  <a:gd name="adj" fmla="val 100000"/>
                </a:avLst>
              </a:prstGeom>
              <a:solidFill>
                <a:srgbClr val="BDDAE1"/>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a:lstStyle/>
              <a:p>
                <a:endParaRPr lang="en-US"/>
              </a:p>
            </p:txBody>
          </p:sp>
          <p:sp>
            <p:nvSpPr>
              <p:cNvPr id="39" name="Oval 38">
                <a:extLst>
                  <a:ext uri="{FF2B5EF4-FFF2-40B4-BE49-F238E27FC236}">
                    <a16:creationId xmlns:a16="http://schemas.microsoft.com/office/drawing/2014/main" id="{C2E03447-A015-4B12-B8A2-CBA3AEC11DE9}"/>
                  </a:ext>
                </a:extLst>
              </p:cNvPr>
              <p:cNvSpPr/>
              <p:nvPr/>
            </p:nvSpPr>
            <p:spPr>
              <a:xfrm>
                <a:off x="1600759" y="2696290"/>
                <a:ext cx="1449730" cy="13912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2F401F96-A2DF-4E04-A3DB-3DB006AA10C5}"/>
                </a:ext>
              </a:extLst>
            </p:cNvPr>
            <p:cNvSpPr txBox="1"/>
            <p:nvPr/>
          </p:nvSpPr>
          <p:spPr>
            <a:xfrm>
              <a:off x="3828839" y="3244334"/>
              <a:ext cx="1482158" cy="646331"/>
            </a:xfrm>
            <a:prstGeom prst="rect">
              <a:avLst/>
            </a:prstGeom>
            <a:noFill/>
          </p:spPr>
          <p:txBody>
            <a:bodyPr wrap="square" rtlCol="0" anchor="t">
              <a:spAutoFit/>
            </a:bodyPr>
            <a:lstStyle/>
            <a:p>
              <a:pPr algn="ctr"/>
              <a:r>
                <a:rPr lang="en-US">
                  <a:solidFill>
                    <a:schemeClr val="tx1">
                      <a:lumMod val="75000"/>
                      <a:lumOff val="25000"/>
                    </a:schemeClr>
                  </a:solidFill>
                </a:rPr>
                <a:t>Landsat 8</a:t>
              </a:r>
            </a:p>
            <a:p>
              <a:pPr algn="ctr"/>
              <a:r>
                <a:rPr lang="en-US">
                  <a:solidFill>
                    <a:schemeClr val="tx1">
                      <a:lumMod val="75000"/>
                      <a:lumOff val="25000"/>
                    </a:schemeClr>
                  </a:solidFill>
                </a:rPr>
                <a:t>OLI</a:t>
              </a:r>
            </a:p>
          </p:txBody>
        </p:sp>
      </p:grpSp>
      <p:grpSp>
        <p:nvGrpSpPr>
          <p:cNvPr id="42" name="Group 41">
            <a:extLst>
              <a:ext uri="{FF2B5EF4-FFF2-40B4-BE49-F238E27FC236}">
                <a16:creationId xmlns:a16="http://schemas.microsoft.com/office/drawing/2014/main" id="{F3149373-949E-49B8-81FF-500607927B6A}"/>
              </a:ext>
            </a:extLst>
          </p:cNvPr>
          <p:cNvGrpSpPr/>
          <p:nvPr/>
        </p:nvGrpSpPr>
        <p:grpSpPr>
          <a:xfrm rot="474243">
            <a:off x="989212" y="810048"/>
            <a:ext cx="1769047" cy="1762818"/>
            <a:chOff x="3667698" y="2616916"/>
            <a:chExt cx="1769047" cy="1762818"/>
          </a:xfrm>
        </p:grpSpPr>
        <p:grpSp>
          <p:nvGrpSpPr>
            <p:cNvPr id="43" name="Group 42">
              <a:extLst>
                <a:ext uri="{FF2B5EF4-FFF2-40B4-BE49-F238E27FC236}">
                  <a16:creationId xmlns:a16="http://schemas.microsoft.com/office/drawing/2014/main" id="{0268AF14-3532-44F4-B425-29765053AE90}"/>
                </a:ext>
              </a:extLst>
            </p:cNvPr>
            <p:cNvGrpSpPr/>
            <p:nvPr/>
          </p:nvGrpSpPr>
          <p:grpSpPr>
            <a:xfrm>
              <a:off x="3667698" y="2616916"/>
              <a:ext cx="1769047" cy="1762818"/>
              <a:chOff x="1434513" y="2516642"/>
              <a:chExt cx="1769047" cy="1762818"/>
            </a:xfrm>
          </p:grpSpPr>
          <p:sp>
            <p:nvSpPr>
              <p:cNvPr id="45" name="Teardrop 44">
                <a:extLst>
                  <a:ext uri="{FF2B5EF4-FFF2-40B4-BE49-F238E27FC236}">
                    <a16:creationId xmlns:a16="http://schemas.microsoft.com/office/drawing/2014/main" id="{DD407312-A42D-4EAB-9127-8AD60BC2CC6B}"/>
                  </a:ext>
                </a:extLst>
              </p:cNvPr>
              <p:cNvSpPr/>
              <p:nvPr/>
            </p:nvSpPr>
            <p:spPr>
              <a:xfrm rot="2700000">
                <a:off x="1437628" y="2513527"/>
                <a:ext cx="1762818" cy="1769047"/>
              </a:xfrm>
              <a:prstGeom prst="teardrop">
                <a:avLst>
                  <a:gd name="adj" fmla="val 100000"/>
                </a:avLst>
              </a:prstGeom>
              <a:solidFill>
                <a:srgbClr val="BDDAE1"/>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a:lstStyle/>
              <a:p>
                <a:endParaRPr lang="en-US"/>
              </a:p>
            </p:txBody>
          </p:sp>
          <p:sp>
            <p:nvSpPr>
              <p:cNvPr id="46" name="Oval 45">
                <a:extLst>
                  <a:ext uri="{FF2B5EF4-FFF2-40B4-BE49-F238E27FC236}">
                    <a16:creationId xmlns:a16="http://schemas.microsoft.com/office/drawing/2014/main" id="{72AC1A8B-BDBA-4B8F-9FDE-63DAC7E2FAD4}"/>
                  </a:ext>
                </a:extLst>
              </p:cNvPr>
              <p:cNvSpPr/>
              <p:nvPr/>
            </p:nvSpPr>
            <p:spPr>
              <a:xfrm>
                <a:off x="1600759" y="2696290"/>
                <a:ext cx="1449730" cy="13912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726993CB-F55A-442B-B33A-FF70791A5DEE}"/>
                </a:ext>
              </a:extLst>
            </p:cNvPr>
            <p:cNvSpPr txBox="1"/>
            <p:nvPr/>
          </p:nvSpPr>
          <p:spPr>
            <a:xfrm rot="21125757">
              <a:off x="3752943" y="3210282"/>
              <a:ext cx="1632234" cy="646331"/>
            </a:xfrm>
            <a:prstGeom prst="rect">
              <a:avLst/>
            </a:prstGeom>
            <a:noFill/>
          </p:spPr>
          <p:txBody>
            <a:bodyPr wrap="square" rtlCol="0" anchor="t">
              <a:spAutoFit/>
            </a:bodyPr>
            <a:lstStyle/>
            <a:p>
              <a:pPr algn="ctr"/>
              <a:r>
                <a:rPr lang="en-US">
                  <a:solidFill>
                    <a:schemeClr val="tx1">
                      <a:lumMod val="75000"/>
                      <a:lumOff val="25000"/>
                    </a:schemeClr>
                  </a:solidFill>
                </a:rPr>
                <a:t>Landsat 5</a:t>
              </a:r>
            </a:p>
            <a:p>
              <a:pPr algn="ctr"/>
              <a:r>
                <a:rPr lang="en-US">
                  <a:solidFill>
                    <a:schemeClr val="tx1">
                      <a:lumMod val="75000"/>
                      <a:lumOff val="25000"/>
                    </a:schemeClr>
                  </a:solidFill>
                </a:rPr>
                <a:t>TM</a:t>
              </a:r>
            </a:p>
          </p:txBody>
        </p:sp>
      </p:grpSp>
      <p:graphicFrame>
        <p:nvGraphicFramePr>
          <p:cNvPr id="53" name="Table 53">
            <a:extLst>
              <a:ext uri="{FF2B5EF4-FFF2-40B4-BE49-F238E27FC236}">
                <a16:creationId xmlns:a16="http://schemas.microsoft.com/office/drawing/2014/main" id="{2EE483B4-8945-481F-A90E-3062E1B58EB4}"/>
              </a:ext>
            </a:extLst>
          </p:cNvPr>
          <p:cNvGraphicFramePr>
            <a:graphicFrameLocks noGrp="1"/>
          </p:cNvGraphicFramePr>
          <p:nvPr>
            <p:extLst>
              <p:ext uri="{D42A27DB-BD31-4B8C-83A1-F6EECF244321}">
                <p14:modId xmlns:p14="http://schemas.microsoft.com/office/powerpoint/2010/main" val="3510307993"/>
              </p:ext>
            </p:extLst>
          </p:nvPr>
        </p:nvGraphicFramePr>
        <p:xfrm>
          <a:off x="3177040" y="1430873"/>
          <a:ext cx="8478579" cy="3320335"/>
        </p:xfrm>
        <a:graphic>
          <a:graphicData uri="http://schemas.openxmlformats.org/drawingml/2006/table">
            <a:tbl>
              <a:tblPr firstRow="1" bandRow="1">
                <a:tableStyleId>{5C22544A-7EE6-4342-B048-85BDC9FD1C3A}</a:tableStyleId>
              </a:tblPr>
              <a:tblGrid>
                <a:gridCol w="2014870">
                  <a:extLst>
                    <a:ext uri="{9D8B030D-6E8A-4147-A177-3AD203B41FA5}">
                      <a16:colId xmlns:a16="http://schemas.microsoft.com/office/drawing/2014/main" val="3264739556"/>
                    </a:ext>
                  </a:extLst>
                </a:gridCol>
                <a:gridCol w="2014870">
                  <a:extLst>
                    <a:ext uri="{9D8B030D-6E8A-4147-A177-3AD203B41FA5}">
                      <a16:colId xmlns:a16="http://schemas.microsoft.com/office/drawing/2014/main" val="1751476316"/>
                    </a:ext>
                  </a:extLst>
                </a:gridCol>
                <a:gridCol w="2366039">
                  <a:extLst>
                    <a:ext uri="{9D8B030D-6E8A-4147-A177-3AD203B41FA5}">
                      <a16:colId xmlns:a16="http://schemas.microsoft.com/office/drawing/2014/main" val="2744086228"/>
                    </a:ext>
                  </a:extLst>
                </a:gridCol>
                <a:gridCol w="2082800">
                  <a:extLst>
                    <a:ext uri="{9D8B030D-6E8A-4147-A177-3AD203B41FA5}">
                      <a16:colId xmlns:a16="http://schemas.microsoft.com/office/drawing/2014/main" val="3099009084"/>
                    </a:ext>
                  </a:extLst>
                </a:gridCol>
              </a:tblGrid>
              <a:tr h="470804">
                <a:tc>
                  <a:txBody>
                    <a:bodyPr/>
                    <a:lstStyle/>
                    <a:p>
                      <a:pPr algn="ctr"/>
                      <a:r>
                        <a:rPr lang="en-US" b="0" dirty="0"/>
                        <a:t>Parameter</a:t>
                      </a:r>
                    </a:p>
                  </a:txBody>
                  <a:tcPr>
                    <a:lnB w="38100" cmpd="sng">
                      <a:noFill/>
                    </a:lnB>
                    <a:solidFill>
                      <a:srgbClr val="24B1B5"/>
                    </a:solidFill>
                  </a:tcPr>
                </a:tc>
                <a:tc>
                  <a:txBody>
                    <a:bodyPr/>
                    <a:lstStyle/>
                    <a:p>
                      <a:pPr algn="ctr"/>
                      <a:r>
                        <a:rPr lang="en-US" b="0"/>
                        <a:t>Collection Years</a:t>
                      </a:r>
                    </a:p>
                  </a:txBody>
                  <a:tcPr>
                    <a:solidFill>
                      <a:srgbClr val="24B1B5"/>
                    </a:solidFill>
                  </a:tcPr>
                </a:tc>
                <a:tc>
                  <a:txBody>
                    <a:bodyPr/>
                    <a:lstStyle/>
                    <a:p>
                      <a:pPr algn="ctr"/>
                      <a:r>
                        <a:rPr lang="en-US" b="0"/>
                        <a:t>Spatial Resolution</a:t>
                      </a:r>
                    </a:p>
                  </a:txBody>
                  <a:tcPr>
                    <a:solidFill>
                      <a:srgbClr val="24B1B5"/>
                    </a:solidFill>
                  </a:tcPr>
                </a:tc>
                <a:tc>
                  <a:txBody>
                    <a:bodyPr/>
                    <a:lstStyle/>
                    <a:p>
                      <a:pPr algn="ctr"/>
                      <a:r>
                        <a:rPr lang="en-US" b="0"/>
                        <a:t>Use</a:t>
                      </a:r>
                    </a:p>
                  </a:txBody>
                  <a:tcPr>
                    <a:solidFill>
                      <a:srgbClr val="24B1B5"/>
                    </a:solidFill>
                  </a:tcPr>
                </a:tc>
                <a:extLst>
                  <a:ext uri="{0D108BD9-81ED-4DB2-BD59-A6C34878D82A}">
                    <a16:rowId xmlns:a16="http://schemas.microsoft.com/office/drawing/2014/main" val="4021230162"/>
                  </a:ext>
                </a:extLst>
              </a:tr>
              <a:tr h="917307">
                <a:tc>
                  <a:txBody>
                    <a:bodyPr/>
                    <a:lstStyle/>
                    <a:p>
                      <a:pPr marL="0" marR="0" lvl="0" indent="0" algn="ctr" rtl="0" eaLnBrk="1" fontAlgn="auto" latinLnBrk="0" hangingPunct="1">
                        <a:lnSpc>
                          <a:spcPct val="100000"/>
                        </a:lnSpc>
                        <a:spcBef>
                          <a:spcPts val="0"/>
                        </a:spcBef>
                        <a:spcAft>
                          <a:spcPts val="0"/>
                        </a:spcAft>
                        <a:buFontTx/>
                        <a:buNone/>
                      </a:pPr>
                      <a:r>
                        <a:rPr lang="en-US">
                          <a:solidFill>
                            <a:schemeClr val="tx1">
                              <a:lumMod val="75000"/>
                              <a:lumOff val="25000"/>
                            </a:schemeClr>
                          </a:solidFill>
                        </a:rPr>
                        <a:t>Level 2 Surface Reflectance </a:t>
                      </a:r>
                    </a:p>
                    <a:p>
                      <a:pPr algn="ctr"/>
                      <a:endParaRPr lang="en-US">
                        <a:solidFill>
                          <a:schemeClr val="tx1">
                            <a:lumMod val="75000"/>
                            <a:lumOff val="25000"/>
                          </a:schemeClr>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a:solidFill>
                            <a:schemeClr val="tx1">
                              <a:lumMod val="75000"/>
                              <a:lumOff val="25000"/>
                            </a:schemeClr>
                          </a:solidFill>
                        </a:rPr>
                        <a:t>2000 - 2011</a:t>
                      </a:r>
                    </a:p>
                  </a:txBody>
                  <a:tcPr>
                    <a:lnL w="12700" cmpd="sng">
                      <a:noFill/>
                    </a:lnL>
                  </a:tcPr>
                </a:tc>
                <a:tc>
                  <a:txBody>
                    <a:bodyPr/>
                    <a:lstStyle/>
                    <a:p>
                      <a:pPr algn="ctr"/>
                      <a:r>
                        <a:rPr lang="en-US">
                          <a:solidFill>
                            <a:schemeClr val="tx1">
                              <a:lumMod val="75000"/>
                              <a:lumOff val="25000"/>
                            </a:schemeClr>
                          </a:solidFill>
                        </a:rPr>
                        <a:t>30 meter </a:t>
                      </a:r>
                    </a:p>
                    <a:p>
                      <a:pPr algn="ctr"/>
                      <a:r>
                        <a:rPr lang="en-US">
                          <a:solidFill>
                            <a:schemeClr val="tx1">
                              <a:lumMod val="75000"/>
                              <a:lumOff val="25000"/>
                            </a:schemeClr>
                          </a:solidFill>
                        </a:rPr>
                        <a:t>Bands 2-5</a:t>
                      </a:r>
                    </a:p>
                  </a:txBody>
                  <a:tcPr/>
                </a:tc>
                <a:tc>
                  <a:txBody>
                    <a:bodyPr/>
                    <a:lstStyle/>
                    <a:p>
                      <a:pPr algn="ctr"/>
                      <a:r>
                        <a:rPr lang="en-US">
                          <a:solidFill>
                            <a:schemeClr val="tx1">
                              <a:lumMod val="75000"/>
                              <a:lumOff val="25000"/>
                            </a:schemeClr>
                          </a:solidFill>
                        </a:rPr>
                        <a:t>NDVI and False Color Composite </a:t>
                      </a:r>
                    </a:p>
                  </a:txBody>
                  <a:tcPr/>
                </a:tc>
                <a:extLst>
                  <a:ext uri="{0D108BD9-81ED-4DB2-BD59-A6C34878D82A}">
                    <a16:rowId xmlns:a16="http://schemas.microsoft.com/office/drawing/2014/main" val="2115880505"/>
                  </a:ext>
                </a:extLst>
              </a:tr>
              <a:tr h="977028">
                <a:tc>
                  <a:txBody>
                    <a:bodyPr/>
                    <a:lstStyle/>
                    <a:p>
                      <a:pPr algn="ctr"/>
                      <a:r>
                        <a:rPr lang="en-US">
                          <a:solidFill>
                            <a:schemeClr val="tx1">
                              <a:lumMod val="75000"/>
                              <a:lumOff val="25000"/>
                            </a:schemeClr>
                          </a:solidFill>
                        </a:rPr>
                        <a:t>Level 2 Surface Reflectance </a:t>
                      </a:r>
                    </a:p>
                  </a:txBody>
                  <a:tcPr>
                    <a:lnT w="12700" cmpd="sng">
                      <a:noFill/>
                    </a:lnT>
                  </a:tcPr>
                </a:tc>
                <a:tc>
                  <a:txBody>
                    <a:bodyPr/>
                    <a:lstStyle/>
                    <a:p>
                      <a:pPr algn="ctr"/>
                      <a:r>
                        <a:rPr lang="en-US">
                          <a:solidFill>
                            <a:schemeClr val="tx1">
                              <a:lumMod val="75000"/>
                              <a:lumOff val="25000"/>
                            </a:schemeClr>
                          </a:solidFill>
                        </a:rPr>
                        <a:t>2013 - 2019</a:t>
                      </a:r>
                    </a:p>
                  </a:txBody>
                  <a:tcPr/>
                </a:tc>
                <a:tc>
                  <a:txBody>
                    <a:bodyPr/>
                    <a:lstStyle/>
                    <a:p>
                      <a:pPr algn="ctr"/>
                      <a:r>
                        <a:rPr lang="en-US">
                          <a:solidFill>
                            <a:schemeClr val="tx1">
                              <a:lumMod val="75000"/>
                              <a:lumOff val="25000"/>
                            </a:schemeClr>
                          </a:solidFill>
                        </a:rPr>
                        <a:t>30 meter </a:t>
                      </a:r>
                    </a:p>
                    <a:p>
                      <a:pPr algn="ctr"/>
                      <a:r>
                        <a:rPr lang="en-US">
                          <a:solidFill>
                            <a:schemeClr val="tx1">
                              <a:lumMod val="75000"/>
                              <a:lumOff val="25000"/>
                            </a:schemeClr>
                          </a:solidFill>
                        </a:rPr>
                        <a:t>Bands 2-5</a:t>
                      </a:r>
                    </a:p>
                  </a:txBody>
                  <a:tcPr/>
                </a:tc>
                <a:tc>
                  <a:txBody>
                    <a:bodyPr/>
                    <a:lstStyle/>
                    <a:p>
                      <a:pPr algn="ctr"/>
                      <a:r>
                        <a:rPr lang="en-US">
                          <a:solidFill>
                            <a:schemeClr val="tx1">
                              <a:lumMod val="75000"/>
                              <a:lumOff val="25000"/>
                            </a:schemeClr>
                          </a:solidFill>
                        </a:rPr>
                        <a:t>NDVI and False Color Composite </a:t>
                      </a:r>
                    </a:p>
                  </a:txBody>
                  <a:tcPr/>
                </a:tc>
                <a:extLst>
                  <a:ext uri="{0D108BD9-81ED-4DB2-BD59-A6C34878D82A}">
                    <a16:rowId xmlns:a16="http://schemas.microsoft.com/office/drawing/2014/main" val="1051273084"/>
                  </a:ext>
                </a:extLst>
              </a:tr>
              <a:tr h="955196">
                <a:tc>
                  <a:txBody>
                    <a:bodyPr/>
                    <a:lstStyle/>
                    <a:p>
                      <a:pPr algn="ctr"/>
                      <a:r>
                        <a:rPr lang="en-US">
                          <a:solidFill>
                            <a:schemeClr val="tx1">
                              <a:lumMod val="75000"/>
                              <a:lumOff val="25000"/>
                            </a:schemeClr>
                          </a:solidFill>
                        </a:rPr>
                        <a:t>Digital Elevation Model</a:t>
                      </a:r>
                    </a:p>
                  </a:txBody>
                  <a:tcPr/>
                </a:tc>
                <a:tc>
                  <a:txBody>
                    <a:bodyPr/>
                    <a:lstStyle/>
                    <a:p>
                      <a:pPr algn="ctr"/>
                      <a:r>
                        <a:rPr lang="en-US">
                          <a:solidFill>
                            <a:schemeClr val="tx1">
                              <a:lumMod val="75000"/>
                              <a:lumOff val="25000"/>
                            </a:schemeClr>
                          </a:solidFill>
                        </a:rPr>
                        <a:t>2001&amp; 2013</a:t>
                      </a:r>
                    </a:p>
                  </a:txBody>
                  <a:tcPr/>
                </a:tc>
                <a:tc>
                  <a:txBody>
                    <a:bodyPr/>
                    <a:lstStyle/>
                    <a:p>
                      <a:pPr algn="ctr"/>
                      <a:r>
                        <a:rPr lang="en-US">
                          <a:solidFill>
                            <a:schemeClr val="tx1">
                              <a:lumMod val="75000"/>
                              <a:lumOff val="25000"/>
                            </a:schemeClr>
                          </a:solidFill>
                        </a:rPr>
                        <a:t>1/3 arc second or 30 meter</a:t>
                      </a:r>
                    </a:p>
                  </a:txBody>
                  <a:tcPr/>
                </a:tc>
                <a:tc>
                  <a:txBody>
                    <a:bodyPr/>
                    <a:lstStyle/>
                    <a:p>
                      <a:pPr algn="ctr"/>
                      <a:r>
                        <a:rPr lang="en-US" dirty="0">
                          <a:solidFill>
                            <a:schemeClr val="tx1">
                              <a:lumMod val="75000"/>
                              <a:lumOff val="25000"/>
                            </a:schemeClr>
                          </a:solidFill>
                        </a:rPr>
                        <a:t>Topographic Modeling</a:t>
                      </a:r>
                    </a:p>
                  </a:txBody>
                  <a:tcPr/>
                </a:tc>
                <a:extLst>
                  <a:ext uri="{0D108BD9-81ED-4DB2-BD59-A6C34878D82A}">
                    <a16:rowId xmlns:a16="http://schemas.microsoft.com/office/drawing/2014/main" val="955047402"/>
                  </a:ext>
                </a:extLst>
              </a:tr>
            </a:tbl>
          </a:graphicData>
        </a:graphic>
      </p:graphicFrame>
      <p:sp>
        <p:nvSpPr>
          <p:cNvPr id="69" name="Google Shape;536;p62">
            <a:extLst>
              <a:ext uri="{FF2B5EF4-FFF2-40B4-BE49-F238E27FC236}">
                <a16:creationId xmlns:a16="http://schemas.microsoft.com/office/drawing/2014/main" id="{59A3EAAD-AB9A-4715-BE88-11AAF4B67EF6}"/>
              </a:ext>
            </a:extLst>
          </p:cNvPr>
          <p:cNvSpPr txBox="1"/>
          <p:nvPr/>
        </p:nvSpPr>
        <p:spPr>
          <a:xfrm>
            <a:off x="10238159" y="6499982"/>
            <a:ext cx="2882099"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tx1">
                    <a:lumMod val="75000"/>
                    <a:lumOff val="25000"/>
                  </a:schemeClr>
                </a:solidFill>
                <a:latin typeface="Century Gothic"/>
                <a:ea typeface="Century Gothic"/>
                <a:cs typeface="Century Gothic"/>
                <a:sym typeface="Century Gothic"/>
              </a:rPr>
              <a:t>Image Credit: </a:t>
            </a:r>
            <a:r>
              <a:rPr lang="en-US" sz="1200" b="0" i="0" u="none" strike="noStrike" cap="none" dirty="0" smtClean="0">
                <a:solidFill>
                  <a:schemeClr val="tx1">
                    <a:lumMod val="75000"/>
                    <a:lumOff val="25000"/>
                  </a:schemeClr>
                </a:solidFill>
                <a:latin typeface="Century Gothic"/>
                <a:ea typeface="Century Gothic"/>
                <a:cs typeface="Century Gothic"/>
                <a:sym typeface="Century Gothic"/>
              </a:rPr>
              <a:t>NASA</a:t>
            </a:r>
            <a:endParaRPr lang="en-US" sz="12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7" name="TextBox 6">
            <a:extLst>
              <a:ext uri="{FF2B5EF4-FFF2-40B4-BE49-F238E27FC236}">
                <a16:creationId xmlns:a16="http://schemas.microsoft.com/office/drawing/2014/main" id="{F8FF246E-2906-4488-887D-5FECFE5DBB9D}"/>
              </a:ext>
            </a:extLst>
          </p:cNvPr>
          <p:cNvSpPr txBox="1"/>
          <p:nvPr/>
        </p:nvSpPr>
        <p:spPr>
          <a:xfrm>
            <a:off x="3108702" y="4953714"/>
            <a:ext cx="3815495" cy="461665"/>
          </a:xfrm>
          <a:prstGeom prst="rect">
            <a:avLst/>
          </a:prstGeom>
          <a:noFill/>
        </p:spPr>
        <p:txBody>
          <a:bodyPr wrap="square" rtlCol="0">
            <a:spAutoFit/>
          </a:bodyPr>
          <a:lstStyle/>
          <a:p>
            <a:r>
              <a:rPr lang="en-US" sz="2400" b="1" dirty="0">
                <a:solidFill>
                  <a:srgbClr val="24B1B5"/>
                </a:solidFill>
              </a:rPr>
              <a:t>Additional Datasets</a:t>
            </a:r>
          </a:p>
        </p:txBody>
      </p:sp>
      <p:sp>
        <p:nvSpPr>
          <p:cNvPr id="9" name="TextBox 8">
            <a:extLst>
              <a:ext uri="{FF2B5EF4-FFF2-40B4-BE49-F238E27FC236}">
                <a16:creationId xmlns:a16="http://schemas.microsoft.com/office/drawing/2014/main" id="{E33362AA-A40A-4412-B7EC-9B536031ABC2}"/>
              </a:ext>
            </a:extLst>
          </p:cNvPr>
          <p:cNvSpPr txBox="1"/>
          <p:nvPr/>
        </p:nvSpPr>
        <p:spPr>
          <a:xfrm>
            <a:off x="3045770" y="5562578"/>
            <a:ext cx="3815495" cy="707886"/>
          </a:xfrm>
          <a:prstGeom prst="rect">
            <a:avLst/>
          </a:prstGeom>
          <a:noFill/>
        </p:spPr>
        <p:txBody>
          <a:bodyPr wrap="square" rtlCol="0" anchor="t">
            <a:spAutoFit/>
          </a:bodyPr>
          <a:lstStyle/>
          <a:p>
            <a:pPr marL="342900" indent="-342900">
              <a:buClr>
                <a:srgbClr val="24B1B5"/>
              </a:buClr>
              <a:buFont typeface="Webdings" panose="05030102010509060703" pitchFamily="18" charset="2"/>
              <a:buChar char="4"/>
            </a:pPr>
            <a:r>
              <a:rPr lang="en-US" sz="2000">
                <a:solidFill>
                  <a:schemeClr val="tx1">
                    <a:lumMod val="75000"/>
                    <a:lumOff val="25000"/>
                  </a:schemeClr>
                </a:solidFill>
              </a:rPr>
              <a:t>National Land Cover Database </a:t>
            </a:r>
          </a:p>
        </p:txBody>
      </p:sp>
      <p:sp>
        <p:nvSpPr>
          <p:cNvPr id="12" name="TextBox 11">
            <a:extLst>
              <a:ext uri="{FF2B5EF4-FFF2-40B4-BE49-F238E27FC236}">
                <a16:creationId xmlns:a16="http://schemas.microsoft.com/office/drawing/2014/main" id="{7F1820C2-AE4B-4C24-8221-B94BC3D774D7}"/>
              </a:ext>
            </a:extLst>
          </p:cNvPr>
          <p:cNvSpPr txBox="1"/>
          <p:nvPr/>
        </p:nvSpPr>
        <p:spPr>
          <a:xfrm>
            <a:off x="6209396" y="5542168"/>
            <a:ext cx="2233986" cy="707886"/>
          </a:xfrm>
          <a:prstGeom prst="rect">
            <a:avLst/>
          </a:prstGeom>
          <a:noFill/>
        </p:spPr>
        <p:txBody>
          <a:bodyPr wrap="square" rtlCol="0" anchor="t">
            <a:spAutoFit/>
          </a:bodyPr>
          <a:lstStyle/>
          <a:p>
            <a:pPr marL="342900" indent="-342900">
              <a:buClr>
                <a:srgbClr val="24B1B5"/>
              </a:buClr>
              <a:buFont typeface="Webdings" panose="05030102010509060703" pitchFamily="18" charset="2"/>
              <a:buChar char="4"/>
            </a:pPr>
            <a:r>
              <a:rPr lang="en-US" sz="2000">
                <a:solidFill>
                  <a:schemeClr val="tx1">
                    <a:lumMod val="75000"/>
                    <a:lumOff val="25000"/>
                  </a:schemeClr>
                </a:solidFill>
              </a:rPr>
              <a:t>U.S. Census TIGER</a:t>
            </a:r>
          </a:p>
        </p:txBody>
      </p:sp>
      <p:sp>
        <p:nvSpPr>
          <p:cNvPr id="13" name="TextBox 12">
            <a:extLst>
              <a:ext uri="{FF2B5EF4-FFF2-40B4-BE49-F238E27FC236}">
                <a16:creationId xmlns:a16="http://schemas.microsoft.com/office/drawing/2014/main" id="{DEAFFCB9-CC80-429A-8625-E3F2DD18C581}"/>
              </a:ext>
            </a:extLst>
          </p:cNvPr>
          <p:cNvSpPr txBox="1"/>
          <p:nvPr/>
        </p:nvSpPr>
        <p:spPr>
          <a:xfrm>
            <a:off x="8376505" y="5567893"/>
            <a:ext cx="3815495" cy="707886"/>
          </a:xfrm>
          <a:prstGeom prst="rect">
            <a:avLst/>
          </a:prstGeom>
          <a:noFill/>
        </p:spPr>
        <p:txBody>
          <a:bodyPr wrap="square" rtlCol="0" anchor="t">
            <a:spAutoFit/>
          </a:bodyPr>
          <a:lstStyle/>
          <a:p>
            <a:pPr marL="342900" indent="-342900">
              <a:buClr>
                <a:srgbClr val="24B1B5"/>
              </a:buClr>
              <a:buFont typeface="Webdings" panose="05030102010509060703" pitchFamily="18" charset="2"/>
              <a:buChar char="4"/>
            </a:pPr>
            <a:r>
              <a:rPr lang="en-US" sz="2000" dirty="0">
                <a:solidFill>
                  <a:schemeClr val="tx1">
                    <a:lumMod val="75000"/>
                    <a:lumOff val="25000"/>
                  </a:schemeClr>
                </a:solidFill>
              </a:rPr>
              <a:t>Hemlock Conservation Area Polygons </a:t>
            </a:r>
          </a:p>
        </p:txBody>
      </p:sp>
    </p:spTree>
    <p:extLst>
      <p:ext uri="{BB962C8B-B14F-4D97-AF65-F5344CB8AC3E}">
        <p14:creationId xmlns:p14="http://schemas.microsoft.com/office/powerpoint/2010/main" val="25910699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B90566-C030-4C14-8E07-D72BF2244248}"/>
              </a:ext>
            </a:extLst>
          </p:cNvPr>
          <p:cNvSpPr txBox="1"/>
          <p:nvPr/>
        </p:nvSpPr>
        <p:spPr>
          <a:xfrm>
            <a:off x="495300" y="230436"/>
            <a:ext cx="8448675" cy="646331"/>
          </a:xfrm>
          <a:prstGeom prst="rect">
            <a:avLst/>
          </a:prstGeom>
          <a:noFill/>
        </p:spPr>
        <p:txBody>
          <a:bodyPr wrap="square" rtlCol="0" anchor="t">
            <a:spAutoFit/>
          </a:bodyPr>
          <a:lstStyle/>
          <a:p>
            <a:r>
              <a:rPr lang="en-US" sz="3600" b="1">
                <a:solidFill>
                  <a:srgbClr val="24B1B5"/>
                </a:solidFill>
              </a:rPr>
              <a:t>Analytic Approaches  </a:t>
            </a:r>
            <a:endParaRPr lang="en-US" b="1"/>
          </a:p>
        </p:txBody>
      </p:sp>
      <p:sp>
        <p:nvSpPr>
          <p:cNvPr id="4" name="Rectangle: Top Corners Rounded 3">
            <a:extLst>
              <a:ext uri="{FF2B5EF4-FFF2-40B4-BE49-F238E27FC236}">
                <a16:creationId xmlns:a16="http://schemas.microsoft.com/office/drawing/2014/main" id="{E96EB9DB-0DF7-47CA-B29E-8B8AB67FE0CD}"/>
              </a:ext>
            </a:extLst>
          </p:cNvPr>
          <p:cNvSpPr/>
          <p:nvPr/>
        </p:nvSpPr>
        <p:spPr>
          <a:xfrm>
            <a:off x="591449" y="2093883"/>
            <a:ext cx="5190225" cy="1164565"/>
          </a:xfrm>
          <a:prstGeom prst="round2SameRect">
            <a:avLst/>
          </a:prstGeom>
          <a:solidFill>
            <a:srgbClr val="24B1B5"/>
          </a:solidFill>
          <a:ln w="28575">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ea typeface="+mn-lt"/>
                <a:cs typeface="+mn-lt"/>
              </a:rPr>
              <a:t>NDVI Winter Change Analysis</a:t>
            </a:r>
            <a:endParaRPr lang="en-US" sz="2800" b="1"/>
          </a:p>
        </p:txBody>
      </p:sp>
      <p:sp>
        <p:nvSpPr>
          <p:cNvPr id="25" name="Rectangle: Top Corners Rounded 24">
            <a:extLst>
              <a:ext uri="{FF2B5EF4-FFF2-40B4-BE49-F238E27FC236}">
                <a16:creationId xmlns:a16="http://schemas.microsoft.com/office/drawing/2014/main" id="{D21D4824-4F3F-40FA-B743-F088C4B2F73F}"/>
              </a:ext>
            </a:extLst>
          </p:cNvPr>
          <p:cNvSpPr/>
          <p:nvPr/>
        </p:nvSpPr>
        <p:spPr>
          <a:xfrm>
            <a:off x="6212996" y="2093883"/>
            <a:ext cx="5190225" cy="1164565"/>
          </a:xfrm>
          <a:prstGeom prst="round2SameRect">
            <a:avLst/>
          </a:prstGeom>
          <a:solidFill>
            <a:srgbClr val="24B1B5"/>
          </a:solidFill>
          <a:ln w="28575">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Weighted Suitability Analysis</a:t>
            </a:r>
          </a:p>
        </p:txBody>
      </p:sp>
      <p:sp>
        <p:nvSpPr>
          <p:cNvPr id="7" name="Rectangle 6">
            <a:extLst>
              <a:ext uri="{FF2B5EF4-FFF2-40B4-BE49-F238E27FC236}">
                <a16:creationId xmlns:a16="http://schemas.microsoft.com/office/drawing/2014/main" id="{11D11FEB-0307-4158-9A96-2B6E5D8AB2F0}"/>
              </a:ext>
            </a:extLst>
          </p:cNvPr>
          <p:cNvSpPr/>
          <p:nvPr/>
        </p:nvSpPr>
        <p:spPr>
          <a:xfrm>
            <a:off x="590550" y="3257550"/>
            <a:ext cx="5190225" cy="1653395"/>
          </a:xfrm>
          <a:prstGeom prst="rect">
            <a:avLst/>
          </a:prstGeom>
          <a:solidFill>
            <a:schemeClr val="bg1"/>
          </a:solidFill>
          <a:ln w="28575">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75000"/>
                    <a:lumOff val="25000"/>
                  </a:schemeClr>
                </a:solidFill>
                <a:ea typeface="+mn-lt"/>
                <a:cs typeface="+mn-lt"/>
              </a:rPr>
              <a:t>Where has winter NDVI declined in evergreen and mixed forests between 2003-2010?</a:t>
            </a:r>
            <a:endParaRPr lang="en-US" sz="2000" b="1">
              <a:solidFill>
                <a:schemeClr val="tx1">
                  <a:lumMod val="75000"/>
                  <a:lumOff val="25000"/>
                </a:schemeClr>
              </a:solidFill>
            </a:endParaRPr>
          </a:p>
        </p:txBody>
      </p:sp>
      <p:sp>
        <p:nvSpPr>
          <p:cNvPr id="28" name="Rectangle 27">
            <a:extLst>
              <a:ext uri="{FF2B5EF4-FFF2-40B4-BE49-F238E27FC236}">
                <a16:creationId xmlns:a16="http://schemas.microsoft.com/office/drawing/2014/main" id="{3BA73B80-187F-4D64-8705-21BD191555B7}"/>
              </a:ext>
            </a:extLst>
          </p:cNvPr>
          <p:cNvSpPr/>
          <p:nvPr/>
        </p:nvSpPr>
        <p:spPr>
          <a:xfrm>
            <a:off x="6212096" y="3257549"/>
            <a:ext cx="5190225" cy="1653395"/>
          </a:xfrm>
          <a:prstGeom prst="rect">
            <a:avLst/>
          </a:prstGeom>
          <a:solidFill>
            <a:schemeClr val="bg1"/>
          </a:solidFill>
          <a:ln w="28575">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75000"/>
                    <a:lumOff val="25000"/>
                  </a:schemeClr>
                </a:solidFill>
              </a:rPr>
              <a:t>What areas in 2018 exhibit topographic and vegetative characteristics suitable for hemlocks?</a:t>
            </a:r>
          </a:p>
        </p:txBody>
      </p:sp>
    </p:spTree>
    <p:extLst>
      <p:ext uri="{BB962C8B-B14F-4D97-AF65-F5344CB8AC3E}">
        <p14:creationId xmlns:p14="http://schemas.microsoft.com/office/powerpoint/2010/main" val="17995474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Diagram 22">
            <a:extLst>
              <a:ext uri="{FF2B5EF4-FFF2-40B4-BE49-F238E27FC236}">
                <a16:creationId xmlns:a16="http://schemas.microsoft.com/office/drawing/2014/main" id="{E3B24C74-5DA3-4146-952E-946684C88D38}"/>
              </a:ext>
            </a:extLst>
          </p:cNvPr>
          <p:cNvGraphicFramePr/>
          <p:nvPr>
            <p:extLst>
              <p:ext uri="{D42A27DB-BD31-4B8C-83A1-F6EECF244321}">
                <p14:modId xmlns:p14="http://schemas.microsoft.com/office/powerpoint/2010/main" val="148643638"/>
              </p:ext>
            </p:extLst>
          </p:nvPr>
        </p:nvGraphicFramePr>
        <p:xfrm>
          <a:off x="904551" y="-609371"/>
          <a:ext cx="10009187" cy="6530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3BB90566-C030-4C14-8E07-D72BF2244248}"/>
              </a:ext>
            </a:extLst>
          </p:cNvPr>
          <p:cNvSpPr txBox="1"/>
          <p:nvPr/>
        </p:nvSpPr>
        <p:spPr>
          <a:xfrm>
            <a:off x="419766" y="203801"/>
            <a:ext cx="8448675" cy="646331"/>
          </a:xfrm>
          <a:prstGeom prst="rect">
            <a:avLst/>
          </a:prstGeom>
          <a:noFill/>
        </p:spPr>
        <p:txBody>
          <a:bodyPr wrap="square" rtlCol="0" anchor="t">
            <a:spAutoFit/>
          </a:bodyPr>
          <a:lstStyle/>
          <a:p>
            <a:r>
              <a:rPr lang="en-US" sz="3600" b="1">
                <a:solidFill>
                  <a:srgbClr val="24B1B5"/>
                </a:solidFill>
              </a:rPr>
              <a:t>NDVI Winter Change Overview </a:t>
            </a:r>
            <a:endParaRPr lang="en-US" b="1"/>
          </a:p>
        </p:txBody>
      </p:sp>
      <p:pic>
        <p:nvPicPr>
          <p:cNvPr id="303" name="Picture 303" descr="A picture containing food&#10;&#10;Description automatically generated">
            <a:extLst>
              <a:ext uri="{FF2B5EF4-FFF2-40B4-BE49-F238E27FC236}">
                <a16:creationId xmlns:a16="http://schemas.microsoft.com/office/drawing/2014/main" id="{6F5C9CC7-65A9-4494-BEFE-0B56A26C328F}"/>
              </a:ext>
            </a:extLst>
          </p:cNvPr>
          <p:cNvPicPr>
            <a:picLocks noChangeAspect="1"/>
          </p:cNvPicPr>
          <p:nvPr/>
        </p:nvPicPr>
        <p:blipFill>
          <a:blip r:embed="rId8"/>
          <a:stretch>
            <a:fillRect/>
          </a:stretch>
        </p:blipFill>
        <p:spPr>
          <a:xfrm>
            <a:off x="819150" y="3493908"/>
            <a:ext cx="2078096" cy="1847819"/>
          </a:xfrm>
          <a:prstGeom prst="rect">
            <a:avLst/>
          </a:prstGeom>
        </p:spPr>
      </p:pic>
      <p:pic>
        <p:nvPicPr>
          <p:cNvPr id="304" name="Picture 304" descr="A close up of a tree&#10;&#10;Description automatically generated">
            <a:extLst>
              <a:ext uri="{FF2B5EF4-FFF2-40B4-BE49-F238E27FC236}">
                <a16:creationId xmlns:a16="http://schemas.microsoft.com/office/drawing/2014/main" id="{70F814CE-F3A1-4FA3-BAF7-F1C4498E261F}"/>
              </a:ext>
            </a:extLst>
          </p:cNvPr>
          <p:cNvPicPr>
            <a:picLocks noChangeAspect="1"/>
          </p:cNvPicPr>
          <p:nvPr/>
        </p:nvPicPr>
        <p:blipFill>
          <a:blip r:embed="rId9"/>
          <a:stretch>
            <a:fillRect/>
          </a:stretch>
        </p:blipFill>
        <p:spPr>
          <a:xfrm>
            <a:off x="3573741" y="3786816"/>
            <a:ext cx="1821892" cy="1259606"/>
          </a:xfrm>
          <a:prstGeom prst="rect">
            <a:avLst/>
          </a:prstGeom>
          <a:ln>
            <a:noFill/>
          </a:ln>
          <a:effectLst>
            <a:outerShdw blurRad="292100" dist="139700" dir="2700000" algn="tl" rotWithShape="0">
              <a:srgbClr val="333333">
                <a:alpha val="65000"/>
              </a:srgbClr>
            </a:outerShdw>
          </a:effectLst>
        </p:spPr>
      </p:pic>
      <p:sp>
        <p:nvSpPr>
          <p:cNvPr id="24" name="Oval 23">
            <a:extLst>
              <a:ext uri="{FF2B5EF4-FFF2-40B4-BE49-F238E27FC236}">
                <a16:creationId xmlns:a16="http://schemas.microsoft.com/office/drawing/2014/main" id="{9BCC16C7-86E5-4395-8518-18F62474779F}"/>
              </a:ext>
            </a:extLst>
          </p:cNvPr>
          <p:cNvSpPr/>
          <p:nvPr/>
        </p:nvSpPr>
        <p:spPr>
          <a:xfrm>
            <a:off x="1989221" y="6009773"/>
            <a:ext cx="802105" cy="8221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9" name="Picture 489" descr="A close up of food&#10;&#10;Description automatically generated">
            <a:extLst>
              <a:ext uri="{FF2B5EF4-FFF2-40B4-BE49-F238E27FC236}">
                <a16:creationId xmlns:a16="http://schemas.microsoft.com/office/drawing/2014/main" id="{A3CEB112-3B2B-4DF7-B706-69CF84445E49}"/>
              </a:ext>
            </a:extLst>
          </p:cNvPr>
          <p:cNvPicPr>
            <a:picLocks noChangeAspect="1"/>
          </p:cNvPicPr>
          <p:nvPr/>
        </p:nvPicPr>
        <p:blipFill>
          <a:blip r:embed="rId10"/>
          <a:stretch>
            <a:fillRect/>
          </a:stretch>
        </p:blipFill>
        <p:spPr>
          <a:xfrm>
            <a:off x="8868441" y="3675262"/>
            <a:ext cx="2125296" cy="1490622"/>
          </a:xfrm>
          <a:prstGeom prst="rect">
            <a:avLst/>
          </a:prstGeom>
          <a:ln>
            <a:noFill/>
          </a:ln>
          <a:effectLst>
            <a:outerShdw blurRad="292100" dist="139700" dir="2700000" algn="tl" rotWithShape="0">
              <a:srgbClr val="333333">
                <a:alpha val="65000"/>
              </a:srgbClr>
            </a:outerShdw>
          </a:effectLst>
        </p:spPr>
      </p:pic>
      <p:pic>
        <p:nvPicPr>
          <p:cNvPr id="818" name="Picture 489" descr="A close up of a tree&#10;&#10;Description automatically generated">
            <a:extLst>
              <a:ext uri="{FF2B5EF4-FFF2-40B4-BE49-F238E27FC236}">
                <a16:creationId xmlns:a16="http://schemas.microsoft.com/office/drawing/2014/main" id="{B174CBD2-DC82-4AED-BF52-3628663479CE}"/>
              </a:ext>
            </a:extLst>
          </p:cNvPr>
          <p:cNvPicPr>
            <a:picLocks noChangeAspect="1"/>
          </p:cNvPicPr>
          <p:nvPr/>
        </p:nvPicPr>
        <p:blipFill>
          <a:blip r:embed="rId11"/>
          <a:stretch>
            <a:fillRect/>
          </a:stretch>
        </p:blipFill>
        <p:spPr>
          <a:xfrm>
            <a:off x="6220106" y="3746994"/>
            <a:ext cx="1449707" cy="1044305"/>
          </a:xfrm>
          <a:prstGeom prst="rect">
            <a:avLst/>
          </a:prstGeom>
          <a:ln>
            <a:noFill/>
          </a:ln>
          <a:effectLst>
            <a:outerShdw blurRad="292100" dist="139700" dir="2700000" algn="tl" rotWithShape="0">
              <a:srgbClr val="333333">
                <a:alpha val="65000"/>
              </a:srgbClr>
            </a:outerShdw>
          </a:effectLst>
        </p:spPr>
      </p:pic>
      <p:pic>
        <p:nvPicPr>
          <p:cNvPr id="305" name="Picture 305" descr="A picture containing text&#10;&#10;Description automatically generated">
            <a:extLst>
              <a:ext uri="{FF2B5EF4-FFF2-40B4-BE49-F238E27FC236}">
                <a16:creationId xmlns:a16="http://schemas.microsoft.com/office/drawing/2014/main" id="{3B40B620-ACFC-4F06-8BD1-70609170017D}"/>
              </a:ext>
            </a:extLst>
          </p:cNvPr>
          <p:cNvPicPr>
            <a:picLocks noChangeAspect="1"/>
          </p:cNvPicPr>
          <p:nvPr/>
        </p:nvPicPr>
        <p:blipFill rotWithShape="1">
          <a:blip r:embed="rId12"/>
          <a:srcRect l="7042" t="9339" r="14908" b="19259"/>
          <a:stretch/>
        </p:blipFill>
        <p:spPr>
          <a:xfrm>
            <a:off x="6797434" y="4174777"/>
            <a:ext cx="1493679" cy="9911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08529472"/>
      </p:ext>
    </p:extLst>
  </p:cSld>
  <p:clrMapOvr>
    <a:masterClrMapping/>
  </p:clrMapOvr>
  <p:timing>
    <p:tnLst>
      <p:par>
        <p:cTn id="1" dur="indefinite" restart="never" nodeType="tmRoot"/>
      </p:par>
    </p:tnLst>
  </p:timing>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Zackary Werner</DisplayName>
        <AccountId>24</AccountId>
        <AccountType/>
      </UserInfo>
      <UserInfo>
        <DisplayName>Travis Newton</DisplayName>
        <AccountId>34</AccountId>
        <AccountType/>
      </UserInfo>
      <UserInfo>
        <DisplayName>Chloe Schneider</DisplayName>
        <AccountId>33</AccountId>
        <AccountType/>
      </UserInfo>
      <UserInfo>
        <DisplayName>Wilson Goode</DisplayName>
        <AccountId>35</AccountId>
        <AccountType/>
      </UserInfo>
      <UserInfo>
        <DisplayName>Richard Murray</DisplayName>
        <AccountId>32</AccountId>
        <AccountType/>
      </UserInfo>
      <UserInfo>
        <DisplayName>Andrew Shannon</DisplayName>
        <AccountId>100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6" ma:contentTypeDescription="Create a new document." ma:contentTypeScope="" ma:versionID="f95cfc2186e0be21c799f8e439d1a7f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f1aa41512894eb57343a57dd41b73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1F7EC3-FF9B-448B-A9A0-5B38BDF92196}">
  <ds:schemaRefs>
    <ds:schemaRef ds:uri="http://schemas.microsoft.com/sharepoint/v3/contenttype/forms"/>
  </ds:schemaRefs>
</ds:datastoreItem>
</file>

<file path=customXml/itemProps2.xml><?xml version="1.0" encoding="utf-8"?>
<ds:datastoreItem xmlns:ds="http://schemas.openxmlformats.org/officeDocument/2006/customXml" ds:itemID="{9A16EDE2-0E2F-408D-9391-4759E80D4390}">
  <ds:schemaRefs>
    <ds:schemaRef ds:uri="http://purl.org/dc/elements/1.1/"/>
    <ds:schemaRef ds:uri="http://schemas.microsoft.com/office/2006/metadata/properties"/>
    <ds:schemaRef ds:uri="21e6a8e8-1dff-48a6-ab9b-8d556c6946c0"/>
    <ds:schemaRef ds:uri="http://purl.org/dc/terms/"/>
    <ds:schemaRef ds:uri="http://www.w3.org/XML/1998/namespace"/>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2CBE1B36-8C89-4654-8312-E0056ED7DC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111</TotalTime>
  <Words>5727</Words>
  <Application>Microsoft Office PowerPoint</Application>
  <PresentationFormat>Widescreen</PresentationFormat>
  <Paragraphs>828</Paragraphs>
  <Slides>28</Slides>
  <Notes>28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Arial</vt:lpstr>
      <vt:lpstr>Calibri</vt:lpstr>
      <vt:lpstr>Century Gothic</vt:lpstr>
      <vt:lpstr>Times New Roman</vt:lpstr>
      <vt:lpstr>Webdings</vt:lpstr>
      <vt:lpstr>Webdings,Sans-Serif</vt:lpstr>
      <vt:lpstr>Wingdings</vt:lpstr>
      <vt:lpstr>Favorites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20</cp:revision>
  <dcterms:created xsi:type="dcterms:W3CDTF">2019-11-12T17:46:59Z</dcterms:created>
  <dcterms:modified xsi:type="dcterms:W3CDTF">2020-07-28T17:31:26Z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