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1" r:id="rId2"/>
  </p:sldIdLst>
  <p:sldSz cx="27432000" cy="3657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488" userDrawn="1">
          <p15:clr>
            <a:srgbClr val="A4A3A4"/>
          </p15:clr>
        </p15:guide>
        <p15:guide id="2" orient="horz" pos="8664" userDrawn="1">
          <p15:clr>
            <a:srgbClr val="A4A3A4"/>
          </p15:clr>
        </p15:guide>
        <p15:guide id="3" orient="horz" pos="12600" userDrawn="1">
          <p15:clr>
            <a:srgbClr val="A4A3A4"/>
          </p15:clr>
        </p15:guide>
        <p15:guide id="4" pos="87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oddle, Madison P. (LARC-E3)[SSAI DEVELOP]" initials="BMP(D" lastIdx="30" clrIdx="0">
    <p:extLst>
      <p:ext uri="{19B8F6BF-5375-455C-9EA6-DF929625EA0E}">
        <p15:presenceInfo xmlns:p15="http://schemas.microsoft.com/office/powerpoint/2012/main" userId="S-1-5-21-330711430-3775241029-4075259233-855781" providerId="AD"/>
      </p:ext>
    </p:extLst>
  </p:cmAuthor>
  <p:cmAuthor id="2" name="Neugebauer, Sydney E. (LARC-E3)[SSAI DEVELOP]" initials="NSE(D" lastIdx="8" clrIdx="1">
    <p:extLst>
      <p:ext uri="{19B8F6BF-5375-455C-9EA6-DF929625EA0E}">
        <p15:presenceInfo xmlns:p15="http://schemas.microsoft.com/office/powerpoint/2012/main" userId="S-1-5-21-330711430-3775241029-4075259233-896048" providerId="AD"/>
      </p:ext>
    </p:extLst>
  </p:cmAuthor>
  <p:cmAuthor id="3" name="Kealy, Stephanie M. (LARC-E3)[SSAI DEVELOP]" initials="KSM(D" lastIdx="9" clrIdx="2">
    <p:extLst>
      <p:ext uri="{19B8F6BF-5375-455C-9EA6-DF929625EA0E}">
        <p15:presenceInfo xmlns:p15="http://schemas.microsoft.com/office/powerpoint/2012/main" userId="S-1-5-21-330711430-3775241029-4075259233-8974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59A8"/>
    <a:srgbClr val="964135"/>
    <a:srgbClr val="EBA34C"/>
    <a:srgbClr val="E97844"/>
    <a:srgbClr val="7DB961"/>
    <a:srgbClr val="238754"/>
    <a:srgbClr val="7DB761"/>
    <a:srgbClr val="9299A8"/>
    <a:srgbClr val="3F4268"/>
    <a:srgbClr val="75AA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6" autoAdjust="0"/>
    <p:restoredTop sz="94660"/>
  </p:normalViewPr>
  <p:slideViewPr>
    <p:cSldViewPr snapToGrid="0">
      <p:cViewPr>
        <p:scale>
          <a:sx n="46" d="100"/>
          <a:sy n="46" d="100"/>
        </p:scale>
        <p:origin x="846" y="36"/>
      </p:cViewPr>
      <p:guideLst>
        <p:guide pos="7488"/>
        <p:guide orient="horz" pos="8664"/>
        <p:guide orient="horz" pos="12600"/>
        <p:guide pos="87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commentAuthors" Target="commentAuthors.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riculture &amp; Food Security">
    <p:spTree>
      <p:nvGrpSpPr>
        <p:cNvPr id="1" name=""/>
        <p:cNvGrpSpPr/>
        <p:nvPr/>
      </p:nvGrpSpPr>
      <p:grpSpPr>
        <a:xfrm>
          <a:off x="0" y="0"/>
          <a:ext cx="0" cy="0"/>
          <a:chOff x="0" y="0"/>
          <a:chExt cx="0" cy="0"/>
        </a:xfrm>
      </p:grpSpPr>
      <p:sp>
        <p:nvSpPr>
          <p:cNvPr id="35" name="Rectangle 34"/>
          <p:cNvSpPr/>
          <p:nvPr userDrawn="1"/>
        </p:nvSpPr>
        <p:spPr>
          <a:xfrm>
            <a:off x="914399" y="35661599"/>
            <a:ext cx="25603201" cy="415567"/>
          </a:xfrm>
          <a:prstGeom prst="rect">
            <a:avLst/>
          </a:prstGeom>
          <a:solidFill>
            <a:srgbClr val="2559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userDrawn="1"/>
        </p:nvSpPr>
        <p:spPr>
          <a:xfrm>
            <a:off x="893617" y="36126531"/>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
        <p:nvSpPr>
          <p:cNvPr id="157" name="Rectangle 156"/>
          <p:cNvSpPr/>
          <p:nvPr userDrawn="1"/>
        </p:nvSpPr>
        <p:spPr>
          <a:xfrm>
            <a:off x="914400" y="3662904"/>
            <a:ext cx="25623984" cy="260911"/>
          </a:xfrm>
          <a:prstGeom prst="rect">
            <a:avLst/>
          </a:prstGeom>
          <a:solidFill>
            <a:srgbClr val="2559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8" name="Picture 15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53352" y="864365"/>
            <a:ext cx="2585032" cy="2139114"/>
          </a:xfrm>
          <a:prstGeom prst="rect">
            <a:avLst/>
          </a:prstGeom>
        </p:spPr>
      </p:pic>
      <p:sp>
        <p:nvSpPr>
          <p:cNvPr id="20" name="Text Placeholder 19"/>
          <p:cNvSpPr>
            <a:spLocks noGrp="1"/>
          </p:cNvSpPr>
          <p:nvPr>
            <p:ph type="body" sz="quarter" idx="11" hasCustomPrompt="1"/>
          </p:nvPr>
        </p:nvSpPr>
        <p:spPr>
          <a:xfrm>
            <a:off x="4704382" y="876300"/>
            <a:ext cx="18023236" cy="2171700"/>
          </a:xfrm>
        </p:spPr>
        <p:txBody>
          <a:bodyPr anchor="ctr">
            <a:normAutofit/>
          </a:bodyPr>
          <a:lstStyle>
            <a:lvl1pPr marL="0" indent="0" algn="ctr">
              <a:buNone/>
              <a:defRPr sz="5400" b="1" baseline="0">
                <a:solidFill>
                  <a:srgbClr val="2559A8"/>
                </a:solidFill>
              </a:defRPr>
            </a:lvl1pPr>
            <a:lvl2pPr marL="1371600" indent="0">
              <a:buNone/>
              <a:defRPr/>
            </a:lvl2pPr>
            <a:lvl3pPr marL="2743200" indent="0">
              <a:buNone/>
              <a:defRPr/>
            </a:lvl3pPr>
            <a:lvl4pPr marL="4114800" indent="0">
              <a:buNone/>
              <a:defRPr/>
            </a:lvl4pPr>
            <a:lvl5pPr marL="5486400" indent="0">
              <a:buNone/>
              <a:defRPr/>
            </a:lvl5pPr>
          </a:lstStyle>
          <a:p>
            <a:pPr lvl="0"/>
            <a:r>
              <a:rPr lang="en-US" dirty="0"/>
              <a:t>Project Subtitle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0533" y="876300"/>
            <a:ext cx="2508115" cy="2176272"/>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4399" y="34524112"/>
            <a:ext cx="4480560" cy="903722"/>
          </a:xfrm>
          <a:prstGeom prst="rect">
            <a:avLst/>
          </a:prstGeom>
        </p:spPr>
      </p:pic>
    </p:spTree>
    <p:extLst>
      <p:ext uri="{BB962C8B-B14F-4D97-AF65-F5344CB8AC3E}">
        <p14:creationId xmlns:p14="http://schemas.microsoft.com/office/powerpoint/2010/main" val="804774885"/>
      </p:ext>
    </p:extLst>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704">
          <p15:clr>
            <a:srgbClr val="FBAE40"/>
          </p15:clr>
        </p15:guide>
        <p15:guide id="4" orient="horz" pos="22464">
          <p15:clr>
            <a:srgbClr val="FBAE40"/>
          </p15:clr>
        </p15:guide>
        <p15:guide id="5" orient="horz" pos="2472" userDrawn="1">
          <p15:clr>
            <a:srgbClr val="FBAE40"/>
          </p15:clr>
        </p15:guide>
        <p15:guide id="6" orient="horz" pos="22296" userDrawn="1">
          <p15:clr>
            <a:srgbClr val="FBAE40"/>
          </p15:clr>
        </p15:guide>
        <p15:guide id="7" orient="horz" pos="21792" userDrawn="1">
          <p15:clr>
            <a:srgbClr val="FBAE40"/>
          </p15:clr>
        </p15:guide>
        <p15:guide id="8" pos="15552" userDrawn="1">
          <p15:clr>
            <a:srgbClr val="FBAE40"/>
          </p15:clr>
        </p15:guide>
        <p15:guide id="9" orient="horz" pos="21312" userDrawn="1">
          <p15:clr>
            <a:srgbClr val="FBAE40"/>
          </p15:clr>
        </p15:guide>
        <p15:guide id="10" pos="15264" userDrawn="1">
          <p15:clr>
            <a:srgbClr val="FBAE40"/>
          </p15:clr>
        </p15:guide>
        <p15:guide id="11" orient="horz" pos="2928" userDrawn="1">
          <p15:clr>
            <a:srgbClr val="FBAE40"/>
          </p15:clr>
        </p15:guide>
        <p15:guide id="12" pos="7776" userDrawn="1">
          <p15:clr>
            <a:srgbClr val="FBAE40"/>
          </p15:clr>
        </p15:guide>
        <p15:guide id="14" orient="horz" pos="1920" userDrawn="1">
          <p15:clr>
            <a:srgbClr val="FBAE40"/>
          </p15:clr>
        </p15:guide>
        <p15:guide id="15" orient="horz" pos="1536" userDrawn="1">
          <p15:clr>
            <a:srgbClr val="FBAE40"/>
          </p15:clr>
        </p15:guide>
        <p15:guide id="16" orient="horz" pos="960" userDrawn="1">
          <p15:clr>
            <a:srgbClr val="FBAE40"/>
          </p15:clr>
        </p15:guide>
        <p15:guide id="17" pos="8064" userDrawn="1">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85950" y="1947342"/>
            <a:ext cx="23660100" cy="706966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885950" y="9736667"/>
            <a:ext cx="23660100" cy="2320713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885950" y="33900542"/>
            <a:ext cx="6172200" cy="1947333"/>
          </a:xfrm>
          <a:prstGeom prst="rect">
            <a:avLst/>
          </a:prstGeom>
        </p:spPr>
        <p:txBody>
          <a:bodyPr vert="horz" lIns="91440" tIns="45720" rIns="91440" bIns="45720" rtlCol="0" anchor="ctr"/>
          <a:lstStyle>
            <a:lvl1pPr algn="l">
              <a:defRPr sz="3600">
                <a:solidFill>
                  <a:schemeClr val="tx1">
                    <a:tint val="75000"/>
                  </a:schemeClr>
                </a:solidFill>
              </a:defRPr>
            </a:lvl1pPr>
          </a:lstStyle>
          <a:p>
            <a:fld id="{36E1B08B-7429-4AC4-ACD0-EB163618B140}" type="datetimeFigureOut">
              <a:rPr lang="en-US" smtClean="0"/>
              <a:t>9/26/2019</a:t>
            </a:fld>
            <a:endParaRPr lang="en-US"/>
          </a:p>
        </p:txBody>
      </p:sp>
      <p:sp>
        <p:nvSpPr>
          <p:cNvPr id="5" name="Footer Placeholder 4"/>
          <p:cNvSpPr>
            <a:spLocks noGrp="1"/>
          </p:cNvSpPr>
          <p:nvPr>
            <p:ph type="ftr" sz="quarter" idx="3"/>
          </p:nvPr>
        </p:nvSpPr>
        <p:spPr>
          <a:xfrm>
            <a:off x="9086850" y="33900542"/>
            <a:ext cx="9258300" cy="1947333"/>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9373850" y="33900542"/>
            <a:ext cx="6172200" cy="1947333"/>
          </a:xfrm>
          <a:prstGeom prst="rect">
            <a:avLst/>
          </a:prstGeom>
        </p:spPr>
        <p:txBody>
          <a:bodyPr vert="horz" lIns="91440" tIns="45720" rIns="91440" bIns="45720" rtlCol="0" anchor="ctr"/>
          <a:lstStyle>
            <a:lvl1pPr algn="r">
              <a:defRPr sz="3600">
                <a:solidFill>
                  <a:schemeClr val="tx1">
                    <a:tint val="75000"/>
                  </a:schemeClr>
                </a:solidFill>
              </a:defRPr>
            </a:lvl1pPr>
          </a:lstStyle>
          <a:p>
            <a:fld id="{C98D602F-B79C-4FD9-B397-C9DAD3469C90}" type="slidenum">
              <a:rPr lang="en-US" smtClean="0"/>
              <a:t>‹#›</a:t>
            </a:fld>
            <a:endParaRPr lang="en-US"/>
          </a:p>
        </p:txBody>
      </p:sp>
    </p:spTree>
    <p:extLst>
      <p:ext uri="{BB962C8B-B14F-4D97-AF65-F5344CB8AC3E}">
        <p14:creationId xmlns:p14="http://schemas.microsoft.com/office/powerpoint/2010/main" val="413793087"/>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2743200" rtl="0" eaLnBrk="1" latinLnBrk="0" hangingPunct="1">
        <a:lnSpc>
          <a:spcPct val="90000"/>
        </a:lnSpc>
        <a:spcBef>
          <a:spcPct val="0"/>
        </a:spcBef>
        <a:buNone/>
        <a:defRPr sz="13200" kern="1200">
          <a:solidFill>
            <a:schemeClr val="tx1">
              <a:lumMod val="75000"/>
              <a:lumOff val="25000"/>
            </a:schemeClr>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lumMod val="75000"/>
              <a:lumOff val="25000"/>
            </a:schemeClr>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emf"/><Relationship Id="rId3" Type="http://schemas.openxmlformats.org/officeDocument/2006/relationships/image" Target="../media/image5.jpg"/><Relationship Id="rId7" Type="http://schemas.openxmlformats.org/officeDocument/2006/relationships/image" Target="../media/image9.png"/><Relationship Id="rId12" Type="http://schemas.openxmlformats.org/officeDocument/2006/relationships/image" Target="../media/image14.emf"/><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jpg"/><Relationship Id="rId11" Type="http://schemas.openxmlformats.org/officeDocument/2006/relationships/image" Target="../media/image13.png"/><Relationship Id="rId5" Type="http://schemas.openxmlformats.org/officeDocument/2006/relationships/image" Target="../media/image7.jpg"/><Relationship Id="rId15" Type="http://schemas.openxmlformats.org/officeDocument/2006/relationships/image" Target="../media/image17.png"/><Relationship Id="rId10" Type="http://schemas.openxmlformats.org/officeDocument/2006/relationships/image" Target="../media/image12.jpeg"/><Relationship Id="rId4" Type="http://schemas.openxmlformats.org/officeDocument/2006/relationships/image" Target="../media/image6.jpg"/><Relationship Id="rId9" Type="http://schemas.openxmlformats.org/officeDocument/2006/relationships/image" Target="../media/image11.jpeg"/><Relationship Id="rId1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935824" y="4275222"/>
            <a:ext cx="2475358" cy="769441"/>
          </a:xfrm>
          <a:prstGeom prst="rect">
            <a:avLst/>
          </a:prstGeom>
          <a:noFill/>
        </p:spPr>
        <p:txBody>
          <a:bodyPr wrap="none" rtlCol="0">
            <a:spAutoFit/>
          </a:bodyPr>
          <a:lstStyle/>
          <a:p>
            <a:r>
              <a:rPr lang="en-US" sz="4400" b="1" dirty="0">
                <a:solidFill>
                  <a:srgbClr val="2559A8"/>
                </a:solidFill>
                <a:latin typeface="Century Gothic" panose="020B0502020202020204" pitchFamily="34" charset="0"/>
              </a:rPr>
              <a:t>Abstract</a:t>
            </a:r>
          </a:p>
        </p:txBody>
      </p:sp>
      <p:sp>
        <p:nvSpPr>
          <p:cNvPr id="14" name="Text Placeholder 16"/>
          <p:cNvSpPr txBox="1">
            <a:spLocks/>
          </p:cNvSpPr>
          <p:nvPr/>
        </p:nvSpPr>
        <p:spPr>
          <a:xfrm>
            <a:off x="12827462" y="5149544"/>
            <a:ext cx="11430000" cy="3864792"/>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2559A8"/>
              </a:buClr>
            </a:pPr>
            <a:r>
              <a:rPr lang="en-US" b="1" dirty="0" smtClean="0">
                <a:solidFill>
                  <a:srgbClr val="2559A8"/>
                </a:solidFill>
                <a:latin typeface="Garamond" panose="02020404030301010803" pitchFamily="18" charset="0"/>
              </a:rPr>
              <a:t>Map</a:t>
            </a:r>
            <a:r>
              <a:rPr lang="en-US" dirty="0" smtClean="0">
                <a:solidFill>
                  <a:schemeClr val="tx1">
                    <a:lumMod val="75000"/>
                    <a:lumOff val="25000"/>
                  </a:schemeClr>
                </a:solidFill>
                <a:latin typeface="Garamond" panose="02020404030301010803" pitchFamily="18" charset="0"/>
              </a:rPr>
              <a:t> the current distribution of impervious surfaces, tree cover, and land cover change from 2000 to 2019</a:t>
            </a:r>
            <a:endParaRPr lang="en-US" dirty="0">
              <a:solidFill>
                <a:schemeClr val="tx1">
                  <a:lumMod val="75000"/>
                  <a:lumOff val="25000"/>
                </a:schemeClr>
              </a:solidFill>
              <a:latin typeface="Garamond" panose="02020404030301010803" pitchFamily="18" charset="0"/>
            </a:endParaRPr>
          </a:p>
          <a:p>
            <a:pPr>
              <a:lnSpc>
                <a:spcPct val="100000"/>
              </a:lnSpc>
              <a:spcBef>
                <a:spcPts val="0"/>
              </a:spcBef>
              <a:spcAft>
                <a:spcPts val="600"/>
              </a:spcAft>
              <a:buClr>
                <a:srgbClr val="2559A8"/>
              </a:buClr>
            </a:pPr>
            <a:r>
              <a:rPr lang="en-US" b="1" dirty="0" smtClean="0">
                <a:solidFill>
                  <a:srgbClr val="2559A8"/>
                </a:solidFill>
                <a:latin typeface="Garamond" panose="02020404030301010803" pitchFamily="18" charset="0"/>
              </a:rPr>
              <a:t>Identify</a:t>
            </a:r>
            <a:r>
              <a:rPr lang="en-US" dirty="0" smtClean="0">
                <a:solidFill>
                  <a:schemeClr val="tx1">
                    <a:lumMod val="75000"/>
                    <a:lumOff val="25000"/>
                  </a:schemeClr>
                </a:solidFill>
                <a:latin typeface="Garamond" panose="02020404030301010803" pitchFamily="18" charset="0"/>
              </a:rPr>
              <a:t> </a:t>
            </a:r>
            <a:r>
              <a:rPr lang="en-US" dirty="0" smtClean="0">
                <a:latin typeface="Garamond" panose="02020404030301010803" pitchFamily="18" charset="0"/>
              </a:rPr>
              <a:t>regions within </a:t>
            </a:r>
            <a:r>
              <a:rPr lang="en-US" dirty="0" smtClean="0">
                <a:solidFill>
                  <a:schemeClr val="tx1">
                    <a:lumMod val="75000"/>
                    <a:lumOff val="25000"/>
                  </a:schemeClr>
                </a:solidFill>
                <a:latin typeface="Garamond" panose="02020404030301010803" pitchFamily="18" charset="0"/>
              </a:rPr>
              <a:t>the study area that are most susceptible to flooding</a:t>
            </a:r>
            <a:endParaRPr lang="en-US" b="1" dirty="0">
              <a:solidFill>
                <a:schemeClr val="tx1">
                  <a:lumMod val="75000"/>
                  <a:lumOff val="25000"/>
                </a:schemeClr>
              </a:solidFill>
              <a:latin typeface="Garamond" panose="02020404030301010803" pitchFamily="18" charset="0"/>
            </a:endParaRPr>
          </a:p>
          <a:p>
            <a:pPr>
              <a:lnSpc>
                <a:spcPct val="100000"/>
              </a:lnSpc>
              <a:spcBef>
                <a:spcPts val="0"/>
              </a:spcBef>
              <a:spcAft>
                <a:spcPts val="600"/>
              </a:spcAft>
              <a:buClr>
                <a:srgbClr val="2559A8"/>
              </a:buClr>
            </a:pPr>
            <a:r>
              <a:rPr lang="en-US" b="1" dirty="0" smtClean="0">
                <a:solidFill>
                  <a:srgbClr val="2559A8"/>
                </a:solidFill>
                <a:latin typeface="Garamond" panose="02020404030301010803" pitchFamily="18" charset="0"/>
              </a:rPr>
              <a:t>Empower</a:t>
            </a:r>
            <a:r>
              <a:rPr lang="en-US" dirty="0" smtClean="0">
                <a:solidFill>
                  <a:schemeClr val="tx1">
                    <a:lumMod val="75000"/>
                    <a:lumOff val="25000"/>
                  </a:schemeClr>
                </a:solidFill>
                <a:latin typeface="Garamond" panose="02020404030301010803" pitchFamily="18" charset="0"/>
              </a:rPr>
              <a:t> Hampton Roads residents and city officials to work together in combatting local environmental problems by demonstrating the utility of freely available NASA Earth observation data</a:t>
            </a:r>
            <a:endParaRPr lang="en-US" dirty="0">
              <a:solidFill>
                <a:schemeClr val="tx1">
                  <a:lumMod val="75000"/>
                  <a:lumOff val="25000"/>
                </a:schemeClr>
              </a:solidFill>
              <a:latin typeface="Garamond" panose="02020404030301010803" pitchFamily="18" charset="0"/>
            </a:endParaRPr>
          </a:p>
        </p:txBody>
      </p:sp>
      <p:sp>
        <p:nvSpPr>
          <p:cNvPr id="16" name="TextBox 15"/>
          <p:cNvSpPr txBox="1"/>
          <p:nvPr/>
        </p:nvSpPr>
        <p:spPr>
          <a:xfrm>
            <a:off x="12821989" y="4291215"/>
            <a:ext cx="3127779" cy="769441"/>
          </a:xfrm>
          <a:prstGeom prst="rect">
            <a:avLst/>
          </a:prstGeom>
          <a:noFill/>
        </p:spPr>
        <p:txBody>
          <a:bodyPr wrap="none" rtlCol="0">
            <a:spAutoFit/>
          </a:bodyPr>
          <a:lstStyle/>
          <a:p>
            <a:r>
              <a:rPr lang="en-US" sz="4400" b="1" dirty="0">
                <a:solidFill>
                  <a:srgbClr val="2559A8"/>
                </a:solidFill>
                <a:latin typeface="Century Gothic" panose="020B0502020202020204" pitchFamily="34" charset="0"/>
              </a:rPr>
              <a:t>Objectives</a:t>
            </a:r>
          </a:p>
        </p:txBody>
      </p:sp>
      <p:sp>
        <p:nvSpPr>
          <p:cNvPr id="10" name="Text Placeholder 16"/>
          <p:cNvSpPr txBox="1">
            <a:spLocks/>
          </p:cNvSpPr>
          <p:nvPr/>
        </p:nvSpPr>
        <p:spPr>
          <a:xfrm>
            <a:off x="12866914" y="9475394"/>
            <a:ext cx="11430000" cy="3494348"/>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endParaRPr lang="en-US" b="1" dirty="0">
              <a:solidFill>
                <a:schemeClr val="tx1">
                  <a:lumMod val="75000"/>
                  <a:lumOff val="25000"/>
                </a:schemeClr>
              </a:solidFill>
              <a:latin typeface="Garamond" panose="02020404030301010803" pitchFamily="18" charset="0"/>
            </a:endParaRPr>
          </a:p>
        </p:txBody>
      </p:sp>
      <p:sp>
        <p:nvSpPr>
          <p:cNvPr id="17" name="TextBox 16"/>
          <p:cNvSpPr txBox="1"/>
          <p:nvPr/>
        </p:nvSpPr>
        <p:spPr>
          <a:xfrm>
            <a:off x="12811386" y="13450830"/>
            <a:ext cx="3849131" cy="769441"/>
          </a:xfrm>
          <a:prstGeom prst="rect">
            <a:avLst/>
          </a:prstGeom>
          <a:noFill/>
        </p:spPr>
        <p:txBody>
          <a:bodyPr wrap="none" rtlCol="0">
            <a:spAutoFit/>
          </a:bodyPr>
          <a:lstStyle/>
          <a:p>
            <a:r>
              <a:rPr lang="en-US" sz="4400" b="1" dirty="0">
                <a:solidFill>
                  <a:srgbClr val="2559A8"/>
                </a:solidFill>
                <a:latin typeface="Century Gothic" panose="020B0502020202020204" pitchFamily="34" charset="0"/>
              </a:rPr>
              <a:t>Methodology</a:t>
            </a:r>
          </a:p>
        </p:txBody>
      </p:sp>
      <p:sp>
        <p:nvSpPr>
          <p:cNvPr id="18" name="TextBox 17"/>
          <p:cNvSpPr txBox="1"/>
          <p:nvPr/>
        </p:nvSpPr>
        <p:spPr>
          <a:xfrm>
            <a:off x="935824" y="12828446"/>
            <a:ext cx="3172663" cy="769441"/>
          </a:xfrm>
          <a:prstGeom prst="rect">
            <a:avLst/>
          </a:prstGeom>
          <a:noFill/>
        </p:spPr>
        <p:txBody>
          <a:bodyPr wrap="none" rtlCol="0">
            <a:spAutoFit/>
          </a:bodyPr>
          <a:lstStyle/>
          <a:p>
            <a:r>
              <a:rPr lang="en-US" sz="4400" b="1" dirty="0">
                <a:solidFill>
                  <a:srgbClr val="2559A8"/>
                </a:solidFill>
                <a:latin typeface="Century Gothic" panose="020B0502020202020204" pitchFamily="34" charset="0"/>
              </a:rPr>
              <a:t>Study Area</a:t>
            </a:r>
          </a:p>
        </p:txBody>
      </p:sp>
      <p:sp>
        <p:nvSpPr>
          <p:cNvPr id="19" name="TextBox 18"/>
          <p:cNvSpPr txBox="1"/>
          <p:nvPr/>
        </p:nvSpPr>
        <p:spPr>
          <a:xfrm>
            <a:off x="12820262" y="10099810"/>
            <a:ext cx="5272597" cy="769441"/>
          </a:xfrm>
          <a:prstGeom prst="rect">
            <a:avLst/>
          </a:prstGeom>
          <a:noFill/>
        </p:spPr>
        <p:txBody>
          <a:bodyPr wrap="none" rtlCol="0">
            <a:spAutoFit/>
          </a:bodyPr>
          <a:lstStyle/>
          <a:p>
            <a:r>
              <a:rPr lang="en-US" sz="4400" b="1" dirty="0">
                <a:solidFill>
                  <a:srgbClr val="2559A8"/>
                </a:solidFill>
                <a:latin typeface="Century Gothic" panose="020B0502020202020204" pitchFamily="34" charset="0"/>
              </a:rPr>
              <a:t>Earth Observations</a:t>
            </a:r>
          </a:p>
        </p:txBody>
      </p:sp>
      <p:sp>
        <p:nvSpPr>
          <p:cNvPr id="9" name="Text Placeholder 16"/>
          <p:cNvSpPr txBox="1">
            <a:spLocks/>
          </p:cNvSpPr>
          <p:nvPr/>
        </p:nvSpPr>
        <p:spPr>
          <a:xfrm>
            <a:off x="947702" y="28100572"/>
            <a:ext cx="10939498" cy="226464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2559A8"/>
              </a:buClr>
            </a:pPr>
            <a:r>
              <a:rPr lang="en-US" sz="2900" dirty="0" smtClean="0">
                <a:solidFill>
                  <a:schemeClr val="tx1">
                    <a:lumMod val="75000"/>
                    <a:lumOff val="25000"/>
                  </a:schemeClr>
                </a:solidFill>
                <a:latin typeface="Garamond" panose="02020404030301010803" pitchFamily="18" charset="0"/>
              </a:rPr>
              <a:t>A decreasing trend in percent tree canopy cover and an increasing trend in percent impervious surface indicates Hampton’s flood risk is increasing over time.</a:t>
            </a:r>
            <a:br>
              <a:rPr lang="en-US" sz="2900" dirty="0" smtClean="0">
                <a:solidFill>
                  <a:schemeClr val="tx1">
                    <a:lumMod val="75000"/>
                    <a:lumOff val="25000"/>
                  </a:schemeClr>
                </a:solidFill>
                <a:latin typeface="Garamond" panose="02020404030301010803" pitchFamily="18" charset="0"/>
              </a:rPr>
            </a:br>
            <a:endParaRPr lang="en-US" sz="2900" dirty="0" smtClean="0">
              <a:solidFill>
                <a:schemeClr val="tx1">
                  <a:lumMod val="75000"/>
                  <a:lumOff val="25000"/>
                </a:schemeClr>
              </a:solidFill>
              <a:latin typeface="Garamond" panose="02020404030301010803" pitchFamily="18" charset="0"/>
            </a:endParaRPr>
          </a:p>
          <a:p>
            <a:pPr>
              <a:lnSpc>
                <a:spcPct val="100000"/>
              </a:lnSpc>
              <a:spcBef>
                <a:spcPts val="0"/>
              </a:spcBef>
              <a:spcAft>
                <a:spcPts val="600"/>
              </a:spcAft>
              <a:buClr>
                <a:srgbClr val="2559A8"/>
              </a:buClr>
            </a:pPr>
            <a:r>
              <a:rPr lang="en-US" sz="2900" dirty="0" smtClean="0">
                <a:solidFill>
                  <a:schemeClr val="tx1">
                    <a:lumMod val="75000"/>
                    <a:lumOff val="25000"/>
                  </a:schemeClr>
                </a:solidFill>
                <a:latin typeface="Garamond" panose="02020404030301010803" pitchFamily="18" charset="0"/>
              </a:rPr>
              <a:t>ISAT analysis revealed Hampton does not contain any Census Blocks with less than 10% impervious surface, indicating that none accommodate water infiltration and storage </a:t>
            </a:r>
            <a:r>
              <a:rPr lang="en-US" sz="2900" dirty="0">
                <a:solidFill>
                  <a:schemeClr val="tx1">
                    <a:lumMod val="75000"/>
                    <a:lumOff val="25000"/>
                  </a:schemeClr>
                </a:solidFill>
                <a:latin typeface="Garamond" panose="02020404030301010803" pitchFamily="18" charset="0"/>
              </a:rPr>
              <a:t>adequately. </a:t>
            </a:r>
            <a:r>
              <a:rPr lang="en-US" sz="2900" dirty="0" smtClean="0">
                <a:solidFill>
                  <a:schemeClr val="tx1">
                    <a:lumMod val="75000"/>
                    <a:lumOff val="25000"/>
                  </a:schemeClr>
                </a:solidFill>
                <a:latin typeface="Garamond" panose="02020404030301010803" pitchFamily="18" charset="0"/>
              </a:rPr>
              <a:t/>
            </a:r>
            <a:br>
              <a:rPr lang="en-US" sz="2900" dirty="0" smtClean="0">
                <a:solidFill>
                  <a:schemeClr val="tx1">
                    <a:lumMod val="75000"/>
                    <a:lumOff val="25000"/>
                  </a:schemeClr>
                </a:solidFill>
                <a:latin typeface="Garamond" panose="02020404030301010803" pitchFamily="18" charset="0"/>
              </a:rPr>
            </a:br>
            <a:endParaRPr lang="en-US" sz="2900" dirty="0" smtClean="0">
              <a:solidFill>
                <a:schemeClr val="tx1">
                  <a:lumMod val="75000"/>
                  <a:lumOff val="25000"/>
                </a:schemeClr>
              </a:solidFill>
              <a:latin typeface="Garamond" panose="02020404030301010803" pitchFamily="18" charset="0"/>
            </a:endParaRPr>
          </a:p>
          <a:p>
            <a:pPr>
              <a:lnSpc>
                <a:spcPct val="100000"/>
              </a:lnSpc>
              <a:spcBef>
                <a:spcPts val="0"/>
              </a:spcBef>
              <a:spcAft>
                <a:spcPts val="600"/>
              </a:spcAft>
              <a:buClr>
                <a:srgbClr val="2559A8"/>
              </a:buClr>
            </a:pPr>
            <a:r>
              <a:rPr lang="en-US" sz="2900" dirty="0" smtClean="0">
                <a:solidFill>
                  <a:schemeClr val="tx1">
                    <a:lumMod val="75000"/>
                    <a:lumOff val="25000"/>
                  </a:schemeClr>
                </a:solidFill>
                <a:latin typeface="Garamond" panose="02020404030301010803" pitchFamily="18" charset="0"/>
              </a:rPr>
              <a:t>Within </a:t>
            </a:r>
            <a:r>
              <a:rPr lang="en-US" sz="2900" dirty="0">
                <a:solidFill>
                  <a:schemeClr val="tx1">
                    <a:lumMod val="75000"/>
                    <a:lumOff val="25000"/>
                  </a:schemeClr>
                </a:solidFill>
                <a:latin typeface="Garamond" panose="02020404030301010803" pitchFamily="18" charset="0"/>
              </a:rPr>
              <a:t>the </a:t>
            </a:r>
            <a:r>
              <a:rPr lang="en-US" sz="2900" dirty="0" err="1">
                <a:solidFill>
                  <a:schemeClr val="tx1">
                    <a:lumMod val="75000"/>
                    <a:lumOff val="25000"/>
                  </a:schemeClr>
                </a:solidFill>
                <a:latin typeface="Garamond" panose="02020404030301010803" pitchFamily="18" charset="0"/>
              </a:rPr>
              <a:t>Newmarket</a:t>
            </a:r>
            <a:r>
              <a:rPr lang="en-US" sz="2900" dirty="0">
                <a:solidFill>
                  <a:schemeClr val="tx1">
                    <a:lumMod val="75000"/>
                    <a:lumOff val="25000"/>
                  </a:schemeClr>
                </a:solidFill>
                <a:latin typeface="Garamond" panose="02020404030301010803" pitchFamily="18" charset="0"/>
              </a:rPr>
              <a:t> Creek watershed, 79% of Census Blocks demonstrated impacted or significantly impacted infiltration and water storage capacity, therefore indicating potential areas of rehabilitation.</a:t>
            </a:r>
          </a:p>
          <a:p>
            <a:pPr>
              <a:lnSpc>
                <a:spcPct val="100000"/>
              </a:lnSpc>
              <a:spcBef>
                <a:spcPts val="0"/>
              </a:spcBef>
              <a:spcAft>
                <a:spcPts val="600"/>
              </a:spcAft>
              <a:buClr>
                <a:srgbClr val="2559A8"/>
              </a:buClr>
            </a:pPr>
            <a:endParaRPr lang="en-US" dirty="0" smtClean="0">
              <a:solidFill>
                <a:schemeClr val="tx1">
                  <a:lumMod val="75000"/>
                  <a:lumOff val="25000"/>
                </a:schemeClr>
              </a:solidFill>
              <a:latin typeface="Garamond" panose="02020404030301010803" pitchFamily="18" charset="0"/>
            </a:endParaRPr>
          </a:p>
          <a:p>
            <a:pPr>
              <a:lnSpc>
                <a:spcPct val="100000"/>
              </a:lnSpc>
              <a:spcBef>
                <a:spcPts val="0"/>
              </a:spcBef>
              <a:spcAft>
                <a:spcPts val="600"/>
              </a:spcAft>
              <a:buClr>
                <a:srgbClr val="2559A8"/>
              </a:buClr>
            </a:pPr>
            <a:endParaRPr lang="en-US" dirty="0" smtClean="0">
              <a:solidFill>
                <a:schemeClr val="tx1">
                  <a:lumMod val="75000"/>
                  <a:lumOff val="25000"/>
                </a:schemeClr>
              </a:solidFill>
              <a:latin typeface="Garamond" panose="02020404030301010803" pitchFamily="18" charset="0"/>
            </a:endParaRPr>
          </a:p>
        </p:txBody>
      </p:sp>
      <p:sp>
        <p:nvSpPr>
          <p:cNvPr id="21" name="TextBox 20"/>
          <p:cNvSpPr txBox="1"/>
          <p:nvPr/>
        </p:nvSpPr>
        <p:spPr>
          <a:xfrm>
            <a:off x="878674" y="27230115"/>
            <a:ext cx="3486852" cy="769441"/>
          </a:xfrm>
          <a:prstGeom prst="rect">
            <a:avLst/>
          </a:prstGeom>
          <a:noFill/>
        </p:spPr>
        <p:txBody>
          <a:bodyPr wrap="none" rtlCol="0">
            <a:spAutoFit/>
          </a:bodyPr>
          <a:lstStyle/>
          <a:p>
            <a:r>
              <a:rPr lang="en-US" sz="4400" b="1" dirty="0">
                <a:solidFill>
                  <a:srgbClr val="2559A8"/>
                </a:solidFill>
                <a:latin typeface="Century Gothic" panose="020B0502020202020204" pitchFamily="34" charset="0"/>
              </a:rPr>
              <a:t>Conclusions</a:t>
            </a:r>
          </a:p>
        </p:txBody>
      </p:sp>
      <p:sp>
        <p:nvSpPr>
          <p:cNvPr id="7" name="Text Placeholder 16"/>
          <p:cNvSpPr txBox="1">
            <a:spLocks/>
          </p:cNvSpPr>
          <p:nvPr/>
        </p:nvSpPr>
        <p:spPr>
          <a:xfrm>
            <a:off x="12849727" y="28096190"/>
            <a:ext cx="11484783" cy="324777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dirty="0" smtClean="0">
                <a:solidFill>
                  <a:schemeClr val="tx1">
                    <a:lumMod val="75000"/>
                    <a:lumOff val="25000"/>
                  </a:schemeClr>
                </a:solidFill>
                <a:latin typeface="Garamond" panose="02020404030301010803" pitchFamily="18" charset="0"/>
              </a:rPr>
              <a:t>City </a:t>
            </a:r>
            <a:r>
              <a:rPr lang="en-US" dirty="0">
                <a:solidFill>
                  <a:schemeClr val="tx1">
                    <a:lumMod val="75000"/>
                    <a:lumOff val="25000"/>
                  </a:schemeClr>
                </a:solidFill>
                <a:latin typeface="Garamond" panose="02020404030301010803" pitchFamily="18" charset="0"/>
              </a:rPr>
              <a:t>of </a:t>
            </a:r>
            <a:r>
              <a:rPr lang="en-US" dirty="0" smtClean="0">
                <a:solidFill>
                  <a:schemeClr val="tx1">
                    <a:lumMod val="75000"/>
                    <a:lumOff val="25000"/>
                  </a:schemeClr>
                </a:solidFill>
                <a:latin typeface="Garamond" panose="02020404030301010803" pitchFamily="18" charset="0"/>
              </a:rPr>
              <a:t>Hampton DEVELOP partners, Sydney </a:t>
            </a:r>
            <a:r>
              <a:rPr lang="en-US" dirty="0" err="1" smtClean="0">
                <a:solidFill>
                  <a:schemeClr val="tx1">
                    <a:lumMod val="75000"/>
                    <a:lumOff val="25000"/>
                  </a:schemeClr>
                </a:solidFill>
                <a:latin typeface="Garamond" panose="02020404030301010803" pitchFamily="18" charset="0"/>
              </a:rPr>
              <a:t>Neugebauer</a:t>
            </a:r>
            <a:r>
              <a:rPr lang="en-US" dirty="0">
                <a:solidFill>
                  <a:schemeClr val="tx1">
                    <a:lumMod val="75000"/>
                    <a:lumOff val="25000"/>
                  </a:schemeClr>
                </a:solidFill>
                <a:latin typeface="Garamond" panose="02020404030301010803" pitchFamily="18" charset="0"/>
              </a:rPr>
              <a:t> </a:t>
            </a:r>
            <a:r>
              <a:rPr lang="en-US" dirty="0" smtClean="0">
                <a:solidFill>
                  <a:schemeClr val="tx1">
                    <a:lumMod val="75000"/>
                    <a:lumOff val="25000"/>
                  </a:schemeClr>
                </a:solidFill>
                <a:latin typeface="Garamond" panose="02020404030301010803" pitchFamily="18" charset="0"/>
              </a:rPr>
              <a:t>(Center </a:t>
            </a:r>
            <a:r>
              <a:rPr lang="en-US" dirty="0">
                <a:solidFill>
                  <a:schemeClr val="tx1">
                    <a:lumMod val="75000"/>
                    <a:lumOff val="25000"/>
                  </a:schemeClr>
                </a:solidFill>
                <a:latin typeface="Garamond" panose="02020404030301010803" pitchFamily="18" charset="0"/>
              </a:rPr>
              <a:t>Lead at NASA </a:t>
            </a:r>
            <a:r>
              <a:rPr lang="en-US" dirty="0" smtClean="0">
                <a:solidFill>
                  <a:schemeClr val="tx1">
                    <a:lumMod val="75000"/>
                    <a:lumOff val="25000"/>
                  </a:schemeClr>
                </a:solidFill>
                <a:latin typeface="Garamond" panose="02020404030301010803" pitchFamily="18" charset="0"/>
              </a:rPr>
              <a:t>DEVELOP Virginia - Langley), Dr</a:t>
            </a:r>
            <a:r>
              <a:rPr lang="en-US" dirty="0">
                <a:solidFill>
                  <a:schemeClr val="tx1">
                    <a:lumMod val="75000"/>
                    <a:lumOff val="25000"/>
                  </a:schemeClr>
                </a:solidFill>
                <a:latin typeface="Garamond" panose="02020404030301010803" pitchFamily="18" charset="0"/>
              </a:rPr>
              <a:t>. Kenton Ross (</a:t>
            </a:r>
            <a:r>
              <a:rPr lang="en-US" dirty="0" smtClean="0">
                <a:solidFill>
                  <a:schemeClr val="tx1">
                    <a:lumMod val="75000"/>
                    <a:lumOff val="25000"/>
                  </a:schemeClr>
                </a:solidFill>
                <a:latin typeface="Garamond" panose="02020404030301010803" pitchFamily="18" charset="0"/>
              </a:rPr>
              <a:t>Lead </a:t>
            </a:r>
            <a:r>
              <a:rPr lang="en-US" dirty="0">
                <a:solidFill>
                  <a:schemeClr val="tx1">
                    <a:lumMod val="75000"/>
                    <a:lumOff val="25000"/>
                  </a:schemeClr>
                </a:solidFill>
                <a:latin typeface="Garamond" panose="02020404030301010803" pitchFamily="18" charset="0"/>
              </a:rPr>
              <a:t>Science Advisor for NASA DEVELOP National </a:t>
            </a:r>
            <a:r>
              <a:rPr lang="en-US" dirty="0" smtClean="0">
                <a:solidFill>
                  <a:schemeClr val="tx1">
                    <a:lumMod val="75000"/>
                    <a:lumOff val="25000"/>
                  </a:schemeClr>
                </a:solidFill>
                <a:latin typeface="Garamond" panose="02020404030301010803" pitchFamily="18" charset="0"/>
              </a:rPr>
              <a:t>Program), previous </a:t>
            </a:r>
            <a:r>
              <a:rPr lang="en-US" dirty="0">
                <a:solidFill>
                  <a:schemeClr val="tx1">
                    <a:lumMod val="75000"/>
                    <a:lumOff val="25000"/>
                  </a:schemeClr>
                </a:solidFill>
                <a:latin typeface="Garamond" panose="02020404030301010803" pitchFamily="18" charset="0"/>
              </a:rPr>
              <a:t>contributors to this </a:t>
            </a:r>
            <a:r>
              <a:rPr lang="en-US" dirty="0" smtClean="0">
                <a:solidFill>
                  <a:schemeClr val="tx1">
                    <a:lumMod val="75000"/>
                    <a:lumOff val="25000"/>
                  </a:schemeClr>
                </a:solidFill>
                <a:latin typeface="Garamond" panose="02020404030301010803" pitchFamily="18" charset="0"/>
              </a:rPr>
              <a:t>project: Eric Deutsch, </a:t>
            </a:r>
            <a:r>
              <a:rPr lang="en-US" dirty="0">
                <a:solidFill>
                  <a:schemeClr val="tx1">
                    <a:lumMod val="75000"/>
                    <a:lumOff val="25000"/>
                  </a:schemeClr>
                </a:solidFill>
                <a:latin typeface="Garamond" panose="02020404030301010803" pitchFamily="18" charset="0"/>
              </a:rPr>
              <a:t>Holly Gould, </a:t>
            </a:r>
            <a:r>
              <a:rPr lang="en-US" dirty="0" err="1">
                <a:solidFill>
                  <a:schemeClr val="tx1">
                    <a:lumMod val="75000"/>
                    <a:lumOff val="25000"/>
                  </a:schemeClr>
                </a:solidFill>
                <a:latin typeface="Garamond" panose="02020404030301010803" pitchFamily="18" charset="0"/>
              </a:rPr>
              <a:t>Shaifali</a:t>
            </a:r>
            <a:r>
              <a:rPr lang="en-US" dirty="0">
                <a:solidFill>
                  <a:schemeClr val="tx1">
                    <a:lumMod val="75000"/>
                    <a:lumOff val="25000"/>
                  </a:schemeClr>
                </a:solidFill>
                <a:latin typeface="Garamond" panose="02020404030301010803" pitchFamily="18" charset="0"/>
              </a:rPr>
              <a:t> </a:t>
            </a:r>
            <a:r>
              <a:rPr lang="en-US" dirty="0" err="1" smtClean="0">
                <a:solidFill>
                  <a:schemeClr val="tx1">
                    <a:lumMod val="75000"/>
                    <a:lumOff val="25000"/>
                  </a:schemeClr>
                </a:solidFill>
                <a:latin typeface="Garamond" panose="02020404030301010803" pitchFamily="18" charset="0"/>
              </a:rPr>
              <a:t>Prajapati</a:t>
            </a:r>
            <a:r>
              <a:rPr lang="en-US" dirty="0" smtClean="0">
                <a:solidFill>
                  <a:schemeClr val="tx1">
                    <a:lumMod val="75000"/>
                    <a:lumOff val="25000"/>
                  </a:schemeClr>
                </a:solidFill>
                <a:latin typeface="Garamond" panose="02020404030301010803" pitchFamily="18" charset="0"/>
              </a:rPr>
              <a:t>, Danielle </a:t>
            </a:r>
            <a:r>
              <a:rPr lang="en-US" dirty="0" err="1" smtClean="0">
                <a:solidFill>
                  <a:schemeClr val="tx1">
                    <a:lumMod val="75000"/>
                    <a:lumOff val="25000"/>
                  </a:schemeClr>
                </a:solidFill>
                <a:latin typeface="Garamond" panose="02020404030301010803" pitchFamily="18" charset="0"/>
              </a:rPr>
              <a:t>Ruffe</a:t>
            </a:r>
            <a:r>
              <a:rPr lang="en-US" dirty="0">
                <a:solidFill>
                  <a:schemeClr val="tx1">
                    <a:lumMod val="75000"/>
                    <a:lumOff val="25000"/>
                  </a:schemeClr>
                </a:solidFill>
                <a:latin typeface="Garamond" panose="02020404030301010803" pitchFamily="18" charset="0"/>
              </a:rPr>
              <a:t>, Patrick </a:t>
            </a:r>
            <a:r>
              <a:rPr lang="en-US" dirty="0" err="1" smtClean="0">
                <a:solidFill>
                  <a:schemeClr val="tx1">
                    <a:lumMod val="75000"/>
                    <a:lumOff val="25000"/>
                  </a:schemeClr>
                </a:solidFill>
                <a:latin typeface="Garamond" panose="02020404030301010803" pitchFamily="18" charset="0"/>
              </a:rPr>
              <a:t>Frier</a:t>
            </a:r>
            <a:r>
              <a:rPr lang="en-US" dirty="0" smtClean="0">
                <a:solidFill>
                  <a:schemeClr val="tx1">
                    <a:lumMod val="75000"/>
                    <a:lumOff val="25000"/>
                  </a:schemeClr>
                </a:solidFill>
                <a:latin typeface="Garamond" panose="02020404030301010803" pitchFamily="18" charset="0"/>
              </a:rPr>
              <a:t>, and Matthew Tisdale</a:t>
            </a:r>
            <a:endParaRPr lang="en-US" dirty="0">
              <a:solidFill>
                <a:schemeClr val="tx1">
                  <a:lumMod val="75000"/>
                  <a:lumOff val="25000"/>
                </a:schemeClr>
              </a:solidFill>
              <a:latin typeface="Garamond" panose="02020404030301010803" pitchFamily="18" charset="0"/>
            </a:endParaRPr>
          </a:p>
        </p:txBody>
      </p:sp>
      <p:sp>
        <p:nvSpPr>
          <p:cNvPr id="22" name="TextBox 21"/>
          <p:cNvSpPr txBox="1"/>
          <p:nvPr/>
        </p:nvSpPr>
        <p:spPr>
          <a:xfrm>
            <a:off x="12810562" y="27244861"/>
            <a:ext cx="5687776" cy="769441"/>
          </a:xfrm>
          <a:prstGeom prst="rect">
            <a:avLst/>
          </a:prstGeom>
          <a:noFill/>
        </p:spPr>
        <p:txBody>
          <a:bodyPr wrap="none" rtlCol="0">
            <a:spAutoFit/>
          </a:bodyPr>
          <a:lstStyle/>
          <a:p>
            <a:r>
              <a:rPr lang="en-US" sz="4400" b="1" dirty="0">
                <a:solidFill>
                  <a:srgbClr val="2559A8"/>
                </a:solidFill>
                <a:latin typeface="Century Gothic" panose="020B0502020202020204" pitchFamily="34" charset="0"/>
              </a:rPr>
              <a:t>Acknowledgements</a:t>
            </a:r>
          </a:p>
        </p:txBody>
      </p:sp>
      <p:sp>
        <p:nvSpPr>
          <p:cNvPr id="23" name="TextBox 22"/>
          <p:cNvSpPr txBox="1"/>
          <p:nvPr/>
        </p:nvSpPr>
        <p:spPr>
          <a:xfrm>
            <a:off x="12821742" y="8036980"/>
            <a:ext cx="4403770" cy="769441"/>
          </a:xfrm>
          <a:prstGeom prst="rect">
            <a:avLst/>
          </a:prstGeom>
          <a:noFill/>
        </p:spPr>
        <p:txBody>
          <a:bodyPr wrap="none" rtlCol="0">
            <a:spAutoFit/>
          </a:bodyPr>
          <a:lstStyle/>
          <a:p>
            <a:r>
              <a:rPr lang="en-US" sz="4400" b="1" dirty="0">
                <a:solidFill>
                  <a:srgbClr val="2559A8"/>
                </a:solidFill>
                <a:latin typeface="Century Gothic" panose="020B0502020202020204" pitchFamily="34" charset="0"/>
              </a:rPr>
              <a:t>Project Partners</a:t>
            </a:r>
          </a:p>
        </p:txBody>
      </p:sp>
      <p:sp>
        <p:nvSpPr>
          <p:cNvPr id="24" name="TextBox 23"/>
          <p:cNvSpPr txBox="1"/>
          <p:nvPr/>
        </p:nvSpPr>
        <p:spPr>
          <a:xfrm>
            <a:off x="12796468" y="29993073"/>
            <a:ext cx="4542503" cy="769441"/>
          </a:xfrm>
          <a:prstGeom prst="rect">
            <a:avLst/>
          </a:prstGeom>
          <a:noFill/>
        </p:spPr>
        <p:txBody>
          <a:bodyPr wrap="none" rtlCol="0">
            <a:spAutoFit/>
          </a:bodyPr>
          <a:lstStyle/>
          <a:p>
            <a:r>
              <a:rPr lang="en-US" sz="4400" b="1" dirty="0">
                <a:solidFill>
                  <a:srgbClr val="2559A8"/>
                </a:solidFill>
                <a:latin typeface="Century Gothic" panose="020B0502020202020204" pitchFamily="34" charset="0"/>
              </a:rPr>
              <a:t>Team Members</a:t>
            </a:r>
          </a:p>
        </p:txBody>
      </p:sp>
      <p:sp>
        <p:nvSpPr>
          <p:cNvPr id="43" name="Text Placeholder 42"/>
          <p:cNvSpPr>
            <a:spLocks noGrp="1"/>
          </p:cNvSpPr>
          <p:nvPr>
            <p:ph type="body" sz="quarter" idx="11"/>
          </p:nvPr>
        </p:nvSpPr>
        <p:spPr>
          <a:xfrm>
            <a:off x="4704382" y="876300"/>
            <a:ext cx="18023236" cy="2171700"/>
          </a:xfrm>
        </p:spPr>
        <p:txBody>
          <a:bodyPr>
            <a:normAutofit lnSpcReduction="10000"/>
          </a:bodyPr>
          <a:lstStyle/>
          <a:p>
            <a:r>
              <a:rPr lang="en-US" dirty="0"/>
              <a:t>Assessing Urban Tree Canopy and Impervious Surface Distribution to Inform Urban Planning in Hampton, Virginia</a:t>
            </a:r>
          </a:p>
        </p:txBody>
      </p:sp>
      <p:sp>
        <p:nvSpPr>
          <p:cNvPr id="44" name="Text Placeholder 11"/>
          <p:cNvSpPr txBox="1">
            <a:spLocks/>
          </p:cNvSpPr>
          <p:nvPr/>
        </p:nvSpPr>
        <p:spPr>
          <a:xfrm>
            <a:off x="14592300" y="34594801"/>
            <a:ext cx="11925301" cy="800100"/>
          </a:xfrm>
          <a:prstGeom prst="rect">
            <a:avLst/>
          </a:prstGeom>
        </p:spPr>
        <p:txBody>
          <a:bodyPr wrap="none" anchor="ctr">
            <a:no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5200" dirty="0">
                <a:solidFill>
                  <a:srgbClr val="2559A8"/>
                </a:solidFill>
              </a:rPr>
              <a:t> </a:t>
            </a:r>
            <a:r>
              <a:rPr lang="en-US" sz="5200" dirty="0" smtClean="0">
                <a:solidFill>
                  <a:srgbClr val="2559A8"/>
                </a:solidFill>
              </a:rPr>
              <a:t>Virginia </a:t>
            </a:r>
            <a:r>
              <a:rPr lang="en-US" sz="5200" dirty="0">
                <a:solidFill>
                  <a:srgbClr val="2559A8"/>
                </a:solidFill>
              </a:rPr>
              <a:t>– </a:t>
            </a:r>
            <a:r>
              <a:rPr lang="en-US" sz="5200" dirty="0" smtClean="0">
                <a:solidFill>
                  <a:srgbClr val="2559A8"/>
                </a:solidFill>
              </a:rPr>
              <a:t>Langley </a:t>
            </a:r>
            <a:r>
              <a:rPr lang="en-US" sz="5200" dirty="0">
                <a:solidFill>
                  <a:srgbClr val="2559A8"/>
                </a:solidFill>
              </a:rPr>
              <a:t>| </a:t>
            </a:r>
            <a:r>
              <a:rPr lang="en-US" sz="5200" spc="100" baseline="0" dirty="0">
                <a:solidFill>
                  <a:srgbClr val="2559A8"/>
                </a:solidFill>
              </a:rPr>
              <a:t>Summer</a:t>
            </a:r>
            <a:r>
              <a:rPr lang="en-US" sz="5200" dirty="0">
                <a:solidFill>
                  <a:srgbClr val="2559A8"/>
                </a:solidFill>
              </a:rPr>
              <a:t> 2019</a:t>
            </a:r>
          </a:p>
        </p:txBody>
      </p:sp>
      <p:sp>
        <p:nvSpPr>
          <p:cNvPr id="68" name="Text Placeholder 16"/>
          <p:cNvSpPr txBox="1">
            <a:spLocks/>
          </p:cNvSpPr>
          <p:nvPr/>
        </p:nvSpPr>
        <p:spPr>
          <a:xfrm>
            <a:off x="933449" y="5134746"/>
            <a:ext cx="11430000" cy="3374049"/>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lnSpc>
                <a:spcPct val="100000"/>
              </a:lnSpc>
              <a:spcBef>
                <a:spcPts val="0"/>
              </a:spcBef>
              <a:spcAft>
                <a:spcPts val="600"/>
              </a:spcAft>
            </a:pPr>
            <a:r>
              <a:rPr lang="en-US" sz="2600" dirty="0">
                <a:latin typeface="Garamond" panose="02020404030301010803" pitchFamily="18" charset="0"/>
              </a:rPr>
              <a:t>Hampton Roads’ 1.6 million residents thrive on bustling military, harbor, and environmental industries. The region’s stakeholders identified an increasing flood and water quality risk due to urbanization, a changing climate, and sea level rise. These hazards threaten not only the livelihood of Hampton Roads residents, but also the well-being of the entire country as several key federal facilities exist in the region. Impervious surface cover and urban tree canopy cover are two known variables that influence flood risk. Using Landsat 5 Thematic Mapper and Landsat 8 Operational Land Imager, the team created maps of impervious surface and tree canopy cover change from 2000 to 2019 for the City of Hampton. These maps supported City of Hampton officials in directing resiliency efforts towards areas of greatest vulnerability within their municipality. Additionally, the team used the Impervious Surface Analysis Tool (ISAT) to illustrate how changes in impervious surface coverage impact local water quality and how different land management scenarios might alter these consequences. The team’s methodology allowed city officials to create updated impervious surface and tree canopy cover maps any time new imagery became available. Moreover, the team supported the city officials’ goals of using a place-based approach by demonstrating how the methodology can be applied to the smaller </a:t>
            </a:r>
            <a:r>
              <a:rPr lang="en-US" sz="2600" dirty="0" err="1">
                <a:latin typeface="Garamond" panose="02020404030301010803" pitchFamily="18" charset="0"/>
              </a:rPr>
              <a:t>Newmarket</a:t>
            </a:r>
            <a:r>
              <a:rPr lang="en-US" sz="2600" dirty="0">
                <a:latin typeface="Garamond" panose="02020404030301010803" pitchFamily="18" charset="0"/>
              </a:rPr>
              <a:t> Creek watershed in order to empower residents as active custodians of the environment.</a:t>
            </a:r>
            <a:endParaRPr lang="en-US" sz="2600" dirty="0">
              <a:solidFill>
                <a:schemeClr val="tx1">
                  <a:lumMod val="75000"/>
                  <a:lumOff val="25000"/>
                </a:schemeClr>
              </a:solidFill>
              <a:latin typeface="Garamond" panose="02020404030301010803" pitchFamily="18" charset="0"/>
            </a:endParaRPr>
          </a:p>
        </p:txBody>
      </p:sp>
      <p:grpSp>
        <p:nvGrpSpPr>
          <p:cNvPr id="38" name="Group 37"/>
          <p:cNvGrpSpPr/>
          <p:nvPr/>
        </p:nvGrpSpPr>
        <p:grpSpPr>
          <a:xfrm>
            <a:off x="12731210" y="30799944"/>
            <a:ext cx="2834640" cy="3091533"/>
            <a:chOff x="844023" y="30799944"/>
            <a:chExt cx="2834640" cy="3091533"/>
          </a:xfrm>
        </p:grpSpPr>
        <p:pic>
          <p:nvPicPr>
            <p:cNvPr id="39" name="Picture 38"/>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209783" y="30799944"/>
              <a:ext cx="2103120" cy="2103120"/>
            </a:xfrm>
            <a:prstGeom prst="rect">
              <a:avLst/>
            </a:prstGeom>
          </p:spPr>
        </p:pic>
        <p:sp>
          <p:nvSpPr>
            <p:cNvPr id="40" name="Text Placeholder 16"/>
            <p:cNvSpPr txBox="1">
              <a:spLocks/>
            </p:cNvSpPr>
            <p:nvPr/>
          </p:nvSpPr>
          <p:spPr>
            <a:xfrm>
              <a:off x="844023" y="32968147"/>
              <a:ext cx="2834640" cy="923330"/>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b="1" dirty="0" smtClean="0">
                  <a:solidFill>
                    <a:schemeClr val="tx1">
                      <a:lumMod val="75000"/>
                      <a:lumOff val="25000"/>
                    </a:schemeClr>
                  </a:solidFill>
                  <a:latin typeface="Garamond" panose="02020404030301010803" pitchFamily="18" charset="0"/>
                </a:rPr>
                <a:t>Stephanie Kealy</a:t>
              </a:r>
              <a:endParaRPr lang="en-US" b="1" dirty="0">
                <a:solidFill>
                  <a:schemeClr val="tx1">
                    <a:lumMod val="75000"/>
                    <a:lumOff val="25000"/>
                  </a:schemeClr>
                </a:solidFill>
                <a:latin typeface="Garamond" panose="02020404030301010803" pitchFamily="18" charset="0"/>
              </a:endParaRPr>
            </a:p>
            <a:p>
              <a:pPr algn="ctr">
                <a:lnSpc>
                  <a:spcPct val="100000"/>
                </a:lnSpc>
                <a:spcBef>
                  <a:spcPts val="0"/>
                </a:spcBef>
              </a:pPr>
              <a:r>
                <a:rPr lang="en-US" dirty="0">
                  <a:solidFill>
                    <a:schemeClr val="tx1">
                      <a:lumMod val="75000"/>
                      <a:lumOff val="25000"/>
                    </a:schemeClr>
                  </a:solidFill>
                  <a:latin typeface="Garamond" panose="02020404030301010803" pitchFamily="18" charset="0"/>
                </a:rPr>
                <a:t>Project Lead</a:t>
              </a:r>
            </a:p>
          </p:txBody>
        </p:sp>
      </p:grpSp>
      <p:grpSp>
        <p:nvGrpSpPr>
          <p:cNvPr id="41" name="Group 40"/>
          <p:cNvGrpSpPr/>
          <p:nvPr/>
        </p:nvGrpSpPr>
        <p:grpSpPr>
          <a:xfrm>
            <a:off x="18570426" y="30799944"/>
            <a:ext cx="2834640" cy="2676034"/>
            <a:chOff x="6683239" y="30799944"/>
            <a:chExt cx="2834640" cy="2676034"/>
          </a:xfrm>
        </p:grpSpPr>
        <p:pic>
          <p:nvPicPr>
            <p:cNvPr id="42" name="Picture 41"/>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7048999" y="30799944"/>
              <a:ext cx="2103120" cy="2103120"/>
            </a:xfrm>
            <a:prstGeom prst="rect">
              <a:avLst/>
            </a:prstGeom>
          </p:spPr>
        </p:pic>
        <p:sp>
          <p:nvSpPr>
            <p:cNvPr id="46" name="Text Placeholder 16"/>
            <p:cNvSpPr txBox="1">
              <a:spLocks/>
            </p:cNvSpPr>
            <p:nvPr/>
          </p:nvSpPr>
          <p:spPr>
            <a:xfrm>
              <a:off x="6683239" y="32968147"/>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dirty="0" smtClean="0">
                  <a:solidFill>
                    <a:schemeClr val="tx1">
                      <a:lumMod val="75000"/>
                      <a:lumOff val="25000"/>
                    </a:schemeClr>
                  </a:solidFill>
                  <a:latin typeface="Garamond" panose="02020404030301010803" pitchFamily="18" charset="0"/>
                </a:rPr>
                <a:t>Paige Haley</a:t>
              </a:r>
              <a:endParaRPr lang="en-US" b="1" dirty="0">
                <a:solidFill>
                  <a:schemeClr val="tx1">
                    <a:lumMod val="75000"/>
                    <a:lumOff val="25000"/>
                  </a:schemeClr>
                </a:solidFill>
                <a:latin typeface="Garamond" panose="02020404030301010803" pitchFamily="18" charset="0"/>
              </a:endParaRPr>
            </a:p>
          </p:txBody>
        </p:sp>
      </p:grpSp>
      <p:grpSp>
        <p:nvGrpSpPr>
          <p:cNvPr id="47" name="Group 46"/>
          <p:cNvGrpSpPr/>
          <p:nvPr/>
        </p:nvGrpSpPr>
        <p:grpSpPr>
          <a:xfrm>
            <a:off x="21490034" y="30799944"/>
            <a:ext cx="2834640" cy="2676034"/>
            <a:chOff x="9602847" y="30799944"/>
            <a:chExt cx="2834640" cy="2676034"/>
          </a:xfrm>
        </p:grpSpPr>
        <p:pic>
          <p:nvPicPr>
            <p:cNvPr id="48" name="Picture 47"/>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9968607" y="30799944"/>
              <a:ext cx="2103120" cy="2103120"/>
            </a:xfrm>
            <a:prstGeom prst="rect">
              <a:avLst/>
            </a:prstGeom>
          </p:spPr>
        </p:pic>
        <p:sp>
          <p:nvSpPr>
            <p:cNvPr id="49" name="Text Placeholder 16"/>
            <p:cNvSpPr txBox="1">
              <a:spLocks/>
            </p:cNvSpPr>
            <p:nvPr/>
          </p:nvSpPr>
          <p:spPr>
            <a:xfrm>
              <a:off x="9602847" y="32968147"/>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dirty="0" smtClean="0">
                  <a:solidFill>
                    <a:schemeClr val="tx1">
                      <a:lumMod val="75000"/>
                      <a:lumOff val="25000"/>
                    </a:schemeClr>
                  </a:solidFill>
                  <a:latin typeface="Garamond" panose="02020404030301010803" pitchFamily="18" charset="0"/>
                </a:rPr>
                <a:t>Alina Schulz</a:t>
              </a:r>
              <a:endParaRPr lang="en-US" b="1" dirty="0">
                <a:solidFill>
                  <a:schemeClr val="tx1">
                    <a:lumMod val="75000"/>
                    <a:lumOff val="25000"/>
                  </a:schemeClr>
                </a:solidFill>
                <a:latin typeface="Garamond" panose="02020404030301010803" pitchFamily="18" charset="0"/>
              </a:endParaRPr>
            </a:p>
          </p:txBody>
        </p:sp>
      </p:grpSp>
      <p:grpSp>
        <p:nvGrpSpPr>
          <p:cNvPr id="50" name="Group 49"/>
          <p:cNvGrpSpPr/>
          <p:nvPr/>
        </p:nvGrpSpPr>
        <p:grpSpPr>
          <a:xfrm>
            <a:off x="15650818" y="30799944"/>
            <a:ext cx="2834640" cy="3091533"/>
            <a:chOff x="3763631" y="30799944"/>
            <a:chExt cx="2834640" cy="3091533"/>
          </a:xfrm>
        </p:grpSpPr>
        <p:pic>
          <p:nvPicPr>
            <p:cNvPr id="51" name="Picture 50"/>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4129391" y="30799944"/>
              <a:ext cx="2103120" cy="2103120"/>
            </a:xfrm>
            <a:prstGeom prst="rect">
              <a:avLst/>
            </a:prstGeom>
          </p:spPr>
        </p:pic>
        <p:sp>
          <p:nvSpPr>
            <p:cNvPr id="52" name="Text Placeholder 16"/>
            <p:cNvSpPr txBox="1">
              <a:spLocks/>
            </p:cNvSpPr>
            <p:nvPr/>
          </p:nvSpPr>
          <p:spPr>
            <a:xfrm>
              <a:off x="3763631" y="32968147"/>
              <a:ext cx="2834640" cy="923330"/>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dirty="0" smtClean="0">
                  <a:solidFill>
                    <a:schemeClr val="tx1">
                      <a:lumMod val="75000"/>
                      <a:lumOff val="25000"/>
                    </a:schemeClr>
                  </a:solidFill>
                  <a:latin typeface="Garamond" panose="02020404030301010803" pitchFamily="18" charset="0"/>
                </a:rPr>
                <a:t>Sophie Barrowman</a:t>
              </a:r>
              <a:endParaRPr lang="en-US" b="1" dirty="0">
                <a:solidFill>
                  <a:schemeClr val="tx1">
                    <a:lumMod val="75000"/>
                    <a:lumOff val="25000"/>
                  </a:schemeClr>
                </a:solidFill>
                <a:latin typeface="Garamond" panose="02020404030301010803" pitchFamily="18" charset="0"/>
              </a:endParaRPr>
            </a:p>
          </p:txBody>
        </p:sp>
      </p:grpSp>
      <p:sp>
        <p:nvSpPr>
          <p:cNvPr id="55" name="Text Placeholder 16"/>
          <p:cNvSpPr txBox="1">
            <a:spLocks/>
          </p:cNvSpPr>
          <p:nvPr/>
        </p:nvSpPr>
        <p:spPr>
          <a:xfrm>
            <a:off x="12834831" y="8900097"/>
            <a:ext cx="11430000" cy="226464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2559A8"/>
              </a:buClr>
            </a:pPr>
            <a:r>
              <a:rPr lang="en-US" dirty="0" smtClean="0">
                <a:solidFill>
                  <a:schemeClr val="tx1">
                    <a:lumMod val="75000"/>
                    <a:lumOff val="25000"/>
                  </a:schemeClr>
                </a:solidFill>
                <a:latin typeface="Garamond" panose="02020404030301010803" pitchFamily="18" charset="0"/>
              </a:rPr>
              <a:t>The City of Hampton</a:t>
            </a:r>
          </a:p>
          <a:p>
            <a:pPr>
              <a:lnSpc>
                <a:spcPct val="100000"/>
              </a:lnSpc>
              <a:spcBef>
                <a:spcPts val="0"/>
              </a:spcBef>
              <a:spcAft>
                <a:spcPts val="600"/>
              </a:spcAft>
              <a:buClr>
                <a:srgbClr val="2559A8"/>
              </a:buClr>
            </a:pPr>
            <a:r>
              <a:rPr lang="en-US" dirty="0" smtClean="0">
                <a:solidFill>
                  <a:schemeClr val="tx1">
                    <a:lumMod val="75000"/>
                    <a:lumOff val="25000"/>
                  </a:schemeClr>
                </a:solidFill>
                <a:latin typeface="Garamond" panose="02020404030301010803" pitchFamily="18" charset="0"/>
              </a:rPr>
              <a:t>Waggonner &amp; Ball</a:t>
            </a:r>
            <a:endParaRPr lang="en-US" dirty="0">
              <a:solidFill>
                <a:schemeClr val="tx1">
                  <a:lumMod val="75000"/>
                  <a:lumOff val="25000"/>
                </a:schemeClr>
              </a:solidFill>
              <a:latin typeface="Garamond" panose="02020404030301010803" pitchFamily="18" charset="0"/>
            </a:endParaRPr>
          </a:p>
        </p:txBody>
      </p:sp>
      <p:sp>
        <p:nvSpPr>
          <p:cNvPr id="26" name="Oval 25"/>
          <p:cNvSpPr/>
          <p:nvPr/>
        </p:nvSpPr>
        <p:spPr>
          <a:xfrm>
            <a:off x="13307282" y="31020355"/>
            <a:ext cx="1645920" cy="1645920"/>
          </a:xfrm>
          <a:prstGeom prst="ellipse">
            <a:avLst/>
          </a:prstGeom>
          <a:blipFill>
            <a:blip r:embed="rId3"/>
            <a:stretch>
              <a:fillRect l="823" t="-6353" r="-2493" b="-46155"/>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16245178" y="31023585"/>
            <a:ext cx="1645920" cy="1645920"/>
          </a:xfrm>
          <a:prstGeom prst="ellipse">
            <a:avLst/>
          </a:prstGeom>
          <a:blipFill>
            <a:blip r:embed="rId4"/>
            <a:stretch>
              <a:fillRect l="823" t="-6353" r="-2493" b="-46155"/>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19146498" y="31020355"/>
            <a:ext cx="1645920" cy="1645920"/>
          </a:xfrm>
          <a:prstGeom prst="ellipse">
            <a:avLst/>
          </a:prstGeom>
          <a:blipFill>
            <a:blip r:embed="rId5"/>
            <a:stretch>
              <a:fillRect l="823" t="-6353" r="-2493" b="-46155"/>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22066106" y="31020355"/>
            <a:ext cx="1645920" cy="1645920"/>
          </a:xfrm>
          <a:prstGeom prst="ellipse">
            <a:avLst/>
          </a:prstGeom>
          <a:blipFill>
            <a:blip r:embed="rId6"/>
            <a:stretch>
              <a:fillRect l="823" t="-6353" r="-2493" b="-46155"/>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0" name="Group 99"/>
          <p:cNvGrpSpPr/>
          <p:nvPr/>
        </p:nvGrpSpPr>
        <p:grpSpPr>
          <a:xfrm>
            <a:off x="15396990" y="10905383"/>
            <a:ext cx="2402020" cy="2556400"/>
            <a:chOff x="14245472" y="6105043"/>
            <a:chExt cx="2579816" cy="2745624"/>
          </a:xfrm>
        </p:grpSpPr>
        <p:sp>
          <p:nvSpPr>
            <p:cNvPr id="101" name="Google Shape;34;p3"/>
            <p:cNvSpPr txBox="1"/>
            <p:nvPr/>
          </p:nvSpPr>
          <p:spPr>
            <a:xfrm>
              <a:off x="14441186" y="8364790"/>
              <a:ext cx="2350372" cy="485877"/>
            </a:xfrm>
            <a:prstGeom prst="rect">
              <a:avLst/>
            </a:prstGeom>
            <a:noFill/>
            <a:ln>
              <a:noFill/>
            </a:ln>
          </p:spPr>
          <p:txBody>
            <a:bodyPr spcFirstLastPara="1" wrap="none" lIns="91425" tIns="45700" rIns="91425" bIns="45700" anchor="t" anchorCtr="0">
              <a:spAutoFit/>
            </a:bodyPr>
            <a:lstStyle/>
            <a:p>
              <a:pPr marL="0" marR="0" lvl="0" indent="0" algn="l" rtl="0">
                <a:lnSpc>
                  <a:spcPct val="90000"/>
                </a:lnSpc>
                <a:spcBef>
                  <a:spcPts val="0"/>
                </a:spcBef>
                <a:spcAft>
                  <a:spcPts val="0"/>
                </a:spcAft>
                <a:buClr>
                  <a:srgbClr val="3F3F3F"/>
                </a:buClr>
                <a:buSzPts val="2700"/>
                <a:buFont typeface="Arial"/>
                <a:buNone/>
              </a:pPr>
              <a:r>
                <a:rPr lang="en-US" sz="2600" b="1" i="0" u="none" strike="noStrike" cap="none" dirty="0">
                  <a:solidFill>
                    <a:schemeClr val="tx1">
                      <a:lumMod val="75000"/>
                      <a:lumOff val="25000"/>
                    </a:schemeClr>
                  </a:solidFill>
                  <a:latin typeface="Garamond"/>
                  <a:ea typeface="Garamond"/>
                  <a:cs typeface="Garamond"/>
                  <a:sym typeface="Garamond"/>
                </a:rPr>
                <a:t>Landsat </a:t>
              </a:r>
              <a:r>
                <a:rPr lang="en-US" sz="2600" b="1" i="0" u="none" strike="noStrike" cap="none" dirty="0" smtClean="0">
                  <a:solidFill>
                    <a:schemeClr val="tx1">
                      <a:lumMod val="75000"/>
                      <a:lumOff val="25000"/>
                    </a:schemeClr>
                  </a:solidFill>
                  <a:latin typeface="Garamond"/>
                  <a:ea typeface="Garamond"/>
                  <a:cs typeface="Garamond"/>
                  <a:sym typeface="Garamond"/>
                </a:rPr>
                <a:t>5 TM</a:t>
              </a:r>
              <a:endParaRPr sz="2600" b="1" i="0" u="none" strike="noStrike" cap="none" dirty="0">
                <a:solidFill>
                  <a:schemeClr val="tx1">
                    <a:lumMod val="75000"/>
                    <a:lumOff val="25000"/>
                  </a:schemeClr>
                </a:solidFill>
                <a:latin typeface="Arial"/>
                <a:ea typeface="Arial"/>
                <a:cs typeface="Arial"/>
                <a:sym typeface="Arial"/>
              </a:endParaRPr>
            </a:p>
          </p:txBody>
        </p:sp>
        <p:pic>
          <p:nvPicPr>
            <p:cNvPr id="102" name="Google Shape;40;p3"/>
            <p:cNvPicPr preferRelativeResize="0"/>
            <p:nvPr/>
          </p:nvPicPr>
          <p:blipFill rotWithShape="1">
            <a:blip r:embed="rId7">
              <a:alphaModFix/>
            </a:blip>
            <a:srcRect/>
            <a:stretch/>
          </p:blipFill>
          <p:spPr>
            <a:xfrm>
              <a:off x="14245472" y="6105043"/>
              <a:ext cx="2579816" cy="2150066"/>
            </a:xfrm>
            <a:prstGeom prst="rect">
              <a:avLst/>
            </a:prstGeom>
            <a:noFill/>
            <a:ln>
              <a:noFill/>
            </a:ln>
          </p:spPr>
        </p:pic>
      </p:grpSp>
      <p:grpSp>
        <p:nvGrpSpPr>
          <p:cNvPr id="103" name="Group 102"/>
          <p:cNvGrpSpPr/>
          <p:nvPr/>
        </p:nvGrpSpPr>
        <p:grpSpPr>
          <a:xfrm>
            <a:off x="20302119" y="10852613"/>
            <a:ext cx="2510832" cy="2652146"/>
            <a:chOff x="23543911" y="6105656"/>
            <a:chExt cx="2578608" cy="2723736"/>
          </a:xfrm>
        </p:grpSpPr>
        <p:sp>
          <p:nvSpPr>
            <p:cNvPr id="104" name="Google Shape;42;p3"/>
            <p:cNvSpPr txBox="1"/>
            <p:nvPr/>
          </p:nvSpPr>
          <p:spPr>
            <a:xfrm>
              <a:off x="23702953" y="8364790"/>
              <a:ext cx="2321544" cy="464602"/>
            </a:xfrm>
            <a:prstGeom prst="rect">
              <a:avLst/>
            </a:prstGeom>
            <a:noFill/>
            <a:ln>
              <a:noFill/>
            </a:ln>
          </p:spPr>
          <p:txBody>
            <a:bodyPr spcFirstLastPara="1" wrap="none" lIns="91425" tIns="45700" rIns="91425" bIns="45700" anchor="t" anchorCtr="0">
              <a:spAutoFit/>
            </a:bodyPr>
            <a:lstStyle/>
            <a:p>
              <a:pPr marL="0" marR="0" lvl="0" indent="0" algn="l" rtl="0">
                <a:lnSpc>
                  <a:spcPct val="90000"/>
                </a:lnSpc>
                <a:spcBef>
                  <a:spcPts val="0"/>
                </a:spcBef>
                <a:spcAft>
                  <a:spcPts val="0"/>
                </a:spcAft>
                <a:buClr>
                  <a:srgbClr val="3F3F3F"/>
                </a:buClr>
                <a:buSzPts val="2700"/>
                <a:buFont typeface="Arial"/>
                <a:buNone/>
              </a:pPr>
              <a:r>
                <a:rPr lang="en-US" sz="2600" b="1" i="0" u="none" strike="noStrike" cap="none" dirty="0">
                  <a:solidFill>
                    <a:schemeClr val="tx1">
                      <a:lumMod val="75000"/>
                      <a:lumOff val="25000"/>
                    </a:schemeClr>
                  </a:solidFill>
                  <a:latin typeface="Garamond"/>
                  <a:ea typeface="Garamond"/>
                  <a:cs typeface="Garamond"/>
                  <a:sym typeface="Garamond"/>
                </a:rPr>
                <a:t>Landsat </a:t>
              </a:r>
              <a:r>
                <a:rPr lang="en-US" sz="2600" b="1" i="0" u="none" strike="noStrike" cap="none" dirty="0" smtClean="0">
                  <a:solidFill>
                    <a:schemeClr val="tx1">
                      <a:lumMod val="75000"/>
                      <a:lumOff val="25000"/>
                    </a:schemeClr>
                  </a:solidFill>
                  <a:latin typeface="Garamond"/>
                  <a:ea typeface="Garamond"/>
                  <a:cs typeface="Garamond"/>
                  <a:sym typeface="Garamond"/>
                </a:rPr>
                <a:t>8 OLI</a:t>
              </a:r>
              <a:endParaRPr sz="2600" b="1" i="0" u="none" strike="noStrike" cap="none" dirty="0">
                <a:solidFill>
                  <a:schemeClr val="tx1">
                    <a:lumMod val="75000"/>
                    <a:lumOff val="25000"/>
                  </a:schemeClr>
                </a:solidFill>
                <a:latin typeface="Arial"/>
                <a:ea typeface="Arial"/>
                <a:cs typeface="Arial"/>
                <a:sym typeface="Arial"/>
              </a:endParaRPr>
            </a:p>
          </p:txBody>
        </p:sp>
        <p:pic>
          <p:nvPicPr>
            <p:cNvPr id="105" name="Google Shape;44;p3"/>
            <p:cNvPicPr preferRelativeResize="0"/>
            <p:nvPr/>
          </p:nvPicPr>
          <p:blipFill rotWithShape="1">
            <a:blip r:embed="rId8">
              <a:alphaModFix/>
            </a:blip>
            <a:srcRect/>
            <a:stretch/>
          </p:blipFill>
          <p:spPr>
            <a:xfrm>
              <a:off x="23543911" y="6105656"/>
              <a:ext cx="2578608" cy="2148840"/>
            </a:xfrm>
            <a:prstGeom prst="rect">
              <a:avLst/>
            </a:prstGeom>
            <a:noFill/>
            <a:ln>
              <a:noFill/>
            </a:ln>
          </p:spPr>
        </p:pic>
      </p:grpSp>
      <p:grpSp>
        <p:nvGrpSpPr>
          <p:cNvPr id="150" name="Group 149"/>
          <p:cNvGrpSpPr/>
          <p:nvPr/>
        </p:nvGrpSpPr>
        <p:grpSpPr>
          <a:xfrm>
            <a:off x="918606" y="20660845"/>
            <a:ext cx="7877046" cy="6058436"/>
            <a:chOff x="1658470" y="0"/>
            <a:chExt cx="8916622" cy="6858000"/>
          </a:xfrm>
        </p:grpSpPr>
        <p:grpSp>
          <p:nvGrpSpPr>
            <p:cNvPr id="151" name="Group 150"/>
            <p:cNvGrpSpPr/>
            <p:nvPr/>
          </p:nvGrpSpPr>
          <p:grpSpPr>
            <a:xfrm>
              <a:off x="1658470" y="0"/>
              <a:ext cx="8916622" cy="6858000"/>
              <a:chOff x="1658470" y="0"/>
              <a:chExt cx="8916622" cy="6858000"/>
            </a:xfrm>
          </p:grpSpPr>
          <p:pic>
            <p:nvPicPr>
              <p:cNvPr id="160" name="Picture 15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grpSp>
            <p:nvGrpSpPr>
              <p:cNvPr id="161" name="Group 160"/>
              <p:cNvGrpSpPr/>
              <p:nvPr/>
            </p:nvGrpSpPr>
            <p:grpSpPr>
              <a:xfrm>
                <a:off x="6835831" y="6094145"/>
                <a:ext cx="3739261" cy="579625"/>
                <a:chOff x="7085213" y="6111056"/>
                <a:chExt cx="3739261" cy="579625"/>
              </a:xfrm>
            </p:grpSpPr>
            <p:sp>
              <p:nvSpPr>
                <p:cNvPr id="162" name="TextBox 161"/>
                <p:cNvSpPr txBox="1"/>
                <p:nvPr/>
              </p:nvSpPr>
              <p:spPr>
                <a:xfrm>
                  <a:off x="7085213" y="6111056"/>
                  <a:ext cx="282633" cy="369332"/>
                </a:xfrm>
                <a:prstGeom prst="rect">
                  <a:avLst/>
                </a:prstGeom>
                <a:noFill/>
              </p:spPr>
              <p:txBody>
                <a:bodyPr wrap="square" rtlCol="0">
                  <a:spAutoFit/>
                </a:bodyPr>
                <a:lstStyle/>
                <a:p>
                  <a:r>
                    <a:rPr lang="en-US" dirty="0" smtClean="0">
                      <a:latin typeface="Garamond" panose="02020404030301010803" pitchFamily="18" charset="0"/>
                    </a:rPr>
                    <a:t>0</a:t>
                  </a:r>
                  <a:endParaRPr lang="en-US" dirty="0">
                    <a:latin typeface="Garamond" panose="02020404030301010803" pitchFamily="18" charset="0"/>
                  </a:endParaRPr>
                </a:p>
              </p:txBody>
            </p:sp>
            <p:sp>
              <p:nvSpPr>
                <p:cNvPr id="163" name="TextBox 162"/>
                <p:cNvSpPr txBox="1"/>
                <p:nvPr/>
              </p:nvSpPr>
              <p:spPr>
                <a:xfrm>
                  <a:off x="7902632" y="6135920"/>
                  <a:ext cx="903316" cy="369332"/>
                </a:xfrm>
                <a:prstGeom prst="rect">
                  <a:avLst/>
                </a:prstGeom>
                <a:noFill/>
              </p:spPr>
              <p:txBody>
                <a:bodyPr wrap="square" rtlCol="0">
                  <a:spAutoFit/>
                </a:bodyPr>
                <a:lstStyle/>
                <a:p>
                  <a:r>
                    <a:rPr lang="en-US" dirty="0" smtClean="0">
                      <a:latin typeface="Garamond" panose="02020404030301010803" pitchFamily="18" charset="0"/>
                    </a:rPr>
                    <a:t>2,500</a:t>
                  </a:r>
                  <a:endParaRPr lang="en-US" dirty="0">
                    <a:latin typeface="Garamond" panose="02020404030301010803" pitchFamily="18" charset="0"/>
                  </a:endParaRPr>
                </a:p>
              </p:txBody>
            </p:sp>
            <p:sp>
              <p:nvSpPr>
                <p:cNvPr id="164" name="TextBox 163"/>
                <p:cNvSpPr txBox="1"/>
                <p:nvPr/>
              </p:nvSpPr>
              <p:spPr>
                <a:xfrm>
                  <a:off x="9099664" y="6134972"/>
                  <a:ext cx="903316" cy="369332"/>
                </a:xfrm>
                <a:prstGeom prst="rect">
                  <a:avLst/>
                </a:prstGeom>
                <a:noFill/>
              </p:spPr>
              <p:txBody>
                <a:bodyPr wrap="square" rtlCol="0">
                  <a:spAutoFit/>
                </a:bodyPr>
                <a:lstStyle/>
                <a:p>
                  <a:r>
                    <a:rPr lang="en-US" dirty="0" smtClean="0">
                      <a:latin typeface="Garamond" panose="02020404030301010803" pitchFamily="18" charset="0"/>
                    </a:rPr>
                    <a:t>5,000</a:t>
                  </a:r>
                  <a:endParaRPr lang="en-US" dirty="0">
                    <a:latin typeface="Garamond" panose="02020404030301010803" pitchFamily="18" charset="0"/>
                  </a:endParaRPr>
                </a:p>
              </p:txBody>
            </p:sp>
            <p:sp>
              <p:nvSpPr>
                <p:cNvPr id="165" name="TextBox 164"/>
                <p:cNvSpPr txBox="1"/>
                <p:nvPr/>
              </p:nvSpPr>
              <p:spPr>
                <a:xfrm>
                  <a:off x="9752132" y="6321349"/>
                  <a:ext cx="1072342" cy="369332"/>
                </a:xfrm>
                <a:prstGeom prst="rect">
                  <a:avLst/>
                </a:prstGeom>
                <a:noFill/>
              </p:spPr>
              <p:txBody>
                <a:bodyPr wrap="square" rtlCol="0">
                  <a:spAutoFit/>
                </a:bodyPr>
                <a:lstStyle/>
                <a:p>
                  <a:r>
                    <a:rPr lang="en-US" dirty="0" smtClean="0">
                      <a:latin typeface="Garamond" panose="02020404030301010803" pitchFamily="18" charset="0"/>
                    </a:rPr>
                    <a:t>Meters</a:t>
                  </a:r>
                  <a:endParaRPr lang="en-US" dirty="0">
                    <a:latin typeface="Garamond" panose="02020404030301010803" pitchFamily="18" charset="0"/>
                  </a:endParaRPr>
                </a:p>
              </p:txBody>
            </p:sp>
          </p:grpSp>
        </p:grpSp>
        <p:grpSp>
          <p:nvGrpSpPr>
            <p:cNvPr id="152" name="Group 151"/>
            <p:cNvGrpSpPr/>
            <p:nvPr/>
          </p:nvGrpSpPr>
          <p:grpSpPr>
            <a:xfrm>
              <a:off x="1658470" y="5723243"/>
              <a:ext cx="1836503" cy="926939"/>
              <a:chOff x="1658470" y="5723243"/>
              <a:chExt cx="1836503" cy="926939"/>
            </a:xfrm>
          </p:grpSpPr>
          <p:sp>
            <p:nvSpPr>
              <p:cNvPr id="153" name="Rectangle 152"/>
              <p:cNvSpPr/>
              <p:nvPr/>
            </p:nvSpPr>
            <p:spPr>
              <a:xfrm>
                <a:off x="1658470" y="6360879"/>
                <a:ext cx="556953" cy="224443"/>
              </a:xfrm>
              <a:prstGeom prst="rect">
                <a:avLst/>
              </a:prstGeom>
              <a:solidFill>
                <a:srgbClr val="E8B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4" name="Group 153"/>
              <p:cNvGrpSpPr/>
              <p:nvPr/>
            </p:nvGrpSpPr>
            <p:grpSpPr>
              <a:xfrm>
                <a:off x="1658470" y="5723243"/>
                <a:ext cx="1836503" cy="926939"/>
                <a:chOff x="1658470" y="5723243"/>
                <a:chExt cx="1836503" cy="926939"/>
              </a:xfrm>
            </p:grpSpPr>
            <p:sp>
              <p:nvSpPr>
                <p:cNvPr id="155" name="Rectangle 154"/>
                <p:cNvSpPr/>
                <p:nvPr/>
              </p:nvSpPr>
              <p:spPr>
                <a:xfrm>
                  <a:off x="1658470" y="6075513"/>
                  <a:ext cx="556953" cy="224443"/>
                </a:xfrm>
                <a:prstGeom prst="rect">
                  <a:avLst/>
                </a:prstGeom>
                <a:solidFill>
                  <a:srgbClr val="AA6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TextBox 155"/>
                <p:cNvSpPr txBox="1"/>
                <p:nvPr/>
              </p:nvSpPr>
              <p:spPr>
                <a:xfrm>
                  <a:off x="2215423" y="5723243"/>
                  <a:ext cx="1279550" cy="418074"/>
                </a:xfrm>
                <a:prstGeom prst="rect">
                  <a:avLst/>
                </a:prstGeom>
                <a:noFill/>
              </p:spPr>
              <p:txBody>
                <a:bodyPr wrap="square" rtlCol="0">
                  <a:spAutoFit/>
                </a:bodyPr>
                <a:lstStyle/>
                <a:p>
                  <a:r>
                    <a:rPr lang="en-US" dirty="0" smtClean="0">
                      <a:latin typeface="Garamond" panose="02020404030301010803" pitchFamily="18" charset="0"/>
                    </a:rPr>
                    <a:t>50-100%</a:t>
                  </a:r>
                  <a:endParaRPr lang="en-US" dirty="0">
                    <a:latin typeface="Garamond" panose="02020404030301010803" pitchFamily="18" charset="0"/>
                  </a:endParaRPr>
                </a:p>
              </p:txBody>
            </p:sp>
            <p:sp>
              <p:nvSpPr>
                <p:cNvPr id="157" name="TextBox 156"/>
                <p:cNvSpPr txBox="1"/>
                <p:nvPr/>
              </p:nvSpPr>
              <p:spPr>
                <a:xfrm>
                  <a:off x="2215422" y="6014626"/>
                  <a:ext cx="989215" cy="369332"/>
                </a:xfrm>
                <a:prstGeom prst="rect">
                  <a:avLst/>
                </a:prstGeom>
                <a:noFill/>
              </p:spPr>
              <p:txBody>
                <a:bodyPr wrap="square" rtlCol="0">
                  <a:spAutoFit/>
                </a:bodyPr>
                <a:lstStyle/>
                <a:p>
                  <a:r>
                    <a:rPr lang="en-US" dirty="0" smtClean="0">
                      <a:latin typeface="Garamond" panose="02020404030301010803" pitchFamily="18" charset="0"/>
                    </a:rPr>
                    <a:t>25-50%</a:t>
                  </a:r>
                  <a:endParaRPr lang="en-US" dirty="0">
                    <a:latin typeface="Garamond" panose="02020404030301010803" pitchFamily="18" charset="0"/>
                  </a:endParaRPr>
                </a:p>
              </p:txBody>
            </p:sp>
            <p:sp>
              <p:nvSpPr>
                <p:cNvPr id="158" name="TextBox 157"/>
                <p:cNvSpPr txBox="1"/>
                <p:nvPr/>
              </p:nvSpPr>
              <p:spPr>
                <a:xfrm>
                  <a:off x="2215423" y="6280850"/>
                  <a:ext cx="906088" cy="369332"/>
                </a:xfrm>
                <a:prstGeom prst="rect">
                  <a:avLst/>
                </a:prstGeom>
                <a:noFill/>
              </p:spPr>
              <p:txBody>
                <a:bodyPr wrap="square" rtlCol="0">
                  <a:spAutoFit/>
                </a:bodyPr>
                <a:lstStyle/>
                <a:p>
                  <a:r>
                    <a:rPr lang="en-US" dirty="0" smtClean="0">
                      <a:latin typeface="Garamond" panose="02020404030301010803" pitchFamily="18" charset="0"/>
                    </a:rPr>
                    <a:t>0-25%</a:t>
                  </a:r>
                  <a:endParaRPr lang="en-US" dirty="0">
                    <a:latin typeface="Garamond" panose="02020404030301010803" pitchFamily="18" charset="0"/>
                  </a:endParaRPr>
                </a:p>
              </p:txBody>
            </p:sp>
            <p:sp>
              <p:nvSpPr>
                <p:cNvPr id="159" name="Rectangle 158"/>
                <p:cNvSpPr/>
                <p:nvPr/>
              </p:nvSpPr>
              <p:spPr>
                <a:xfrm>
                  <a:off x="1658471" y="5795688"/>
                  <a:ext cx="556953" cy="224443"/>
                </a:xfrm>
                <a:prstGeom prst="rect">
                  <a:avLst/>
                </a:prstGeom>
                <a:solidFill>
                  <a:srgbClr val="4D0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66" name="Group 165"/>
          <p:cNvGrpSpPr/>
          <p:nvPr/>
        </p:nvGrpSpPr>
        <p:grpSpPr>
          <a:xfrm>
            <a:off x="8767449" y="20700996"/>
            <a:ext cx="7786400" cy="5988718"/>
            <a:chOff x="1907852" y="0"/>
            <a:chExt cx="8916622" cy="6858000"/>
          </a:xfrm>
        </p:grpSpPr>
        <p:pic>
          <p:nvPicPr>
            <p:cNvPr id="167" name="Picture 16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07852" y="0"/>
              <a:ext cx="8875059" cy="6858000"/>
            </a:xfrm>
            <a:prstGeom prst="rect">
              <a:avLst/>
            </a:prstGeom>
          </p:spPr>
        </p:pic>
        <p:grpSp>
          <p:nvGrpSpPr>
            <p:cNvPr id="168" name="Group 167"/>
            <p:cNvGrpSpPr/>
            <p:nvPr/>
          </p:nvGrpSpPr>
          <p:grpSpPr>
            <a:xfrm>
              <a:off x="1907852" y="5660967"/>
              <a:ext cx="2042209" cy="926939"/>
              <a:chOff x="1828799" y="5253644"/>
              <a:chExt cx="2042209" cy="926939"/>
            </a:xfrm>
          </p:grpSpPr>
          <p:sp>
            <p:nvSpPr>
              <p:cNvPr id="174" name="Rectangle 173"/>
              <p:cNvSpPr/>
              <p:nvPr/>
            </p:nvSpPr>
            <p:spPr>
              <a:xfrm>
                <a:off x="1828800" y="5326089"/>
                <a:ext cx="556953" cy="224443"/>
              </a:xfrm>
              <a:prstGeom prst="rect">
                <a:avLst/>
              </a:prstGeom>
              <a:solidFill>
                <a:srgbClr val="22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p:cNvSpPr/>
              <p:nvPr/>
            </p:nvSpPr>
            <p:spPr>
              <a:xfrm>
                <a:off x="1828799" y="5605914"/>
                <a:ext cx="556953" cy="224443"/>
              </a:xfrm>
              <a:prstGeom prst="rect">
                <a:avLst/>
              </a:prstGeom>
              <a:solidFill>
                <a:srgbClr val="7DB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TextBox 175"/>
              <p:cNvSpPr txBox="1"/>
              <p:nvPr/>
            </p:nvSpPr>
            <p:spPr>
              <a:xfrm>
                <a:off x="2385752" y="5253644"/>
                <a:ext cx="1485256" cy="422942"/>
              </a:xfrm>
              <a:prstGeom prst="rect">
                <a:avLst/>
              </a:prstGeom>
              <a:noFill/>
            </p:spPr>
            <p:txBody>
              <a:bodyPr wrap="square" rtlCol="0">
                <a:spAutoFit/>
              </a:bodyPr>
              <a:lstStyle/>
              <a:p>
                <a:r>
                  <a:rPr lang="en-US" dirty="0" smtClean="0">
                    <a:latin typeface="Garamond" panose="02020404030301010803" pitchFamily="18" charset="0"/>
                  </a:rPr>
                  <a:t>50-100%</a:t>
                </a:r>
                <a:endParaRPr lang="en-US" dirty="0">
                  <a:latin typeface="Garamond" panose="02020404030301010803" pitchFamily="18" charset="0"/>
                </a:endParaRPr>
              </a:p>
            </p:txBody>
          </p:sp>
          <p:sp>
            <p:nvSpPr>
              <p:cNvPr id="177" name="TextBox 176"/>
              <p:cNvSpPr txBox="1"/>
              <p:nvPr/>
            </p:nvSpPr>
            <p:spPr>
              <a:xfrm>
                <a:off x="2385751" y="5545027"/>
                <a:ext cx="1430293" cy="422942"/>
              </a:xfrm>
              <a:prstGeom prst="rect">
                <a:avLst/>
              </a:prstGeom>
              <a:noFill/>
            </p:spPr>
            <p:txBody>
              <a:bodyPr wrap="square" rtlCol="0">
                <a:spAutoFit/>
              </a:bodyPr>
              <a:lstStyle/>
              <a:p>
                <a:r>
                  <a:rPr lang="en-US" dirty="0" smtClean="0">
                    <a:latin typeface="Garamond" panose="02020404030301010803" pitchFamily="18" charset="0"/>
                  </a:rPr>
                  <a:t>1</a:t>
                </a:r>
                <a:r>
                  <a:rPr lang="en-US" dirty="0">
                    <a:latin typeface="Garamond" panose="02020404030301010803" pitchFamily="18" charset="0"/>
                  </a:rPr>
                  <a:t>0</a:t>
                </a:r>
                <a:r>
                  <a:rPr lang="en-US" dirty="0" smtClean="0">
                    <a:latin typeface="Garamond" panose="02020404030301010803" pitchFamily="18" charset="0"/>
                  </a:rPr>
                  <a:t>-50%</a:t>
                </a:r>
                <a:endParaRPr lang="en-US" dirty="0">
                  <a:latin typeface="Garamond" panose="02020404030301010803" pitchFamily="18" charset="0"/>
                </a:endParaRPr>
              </a:p>
            </p:txBody>
          </p:sp>
          <p:sp>
            <p:nvSpPr>
              <p:cNvPr id="178" name="TextBox 177"/>
              <p:cNvSpPr txBox="1"/>
              <p:nvPr/>
            </p:nvSpPr>
            <p:spPr>
              <a:xfrm>
                <a:off x="2385752" y="5811251"/>
                <a:ext cx="906088" cy="369332"/>
              </a:xfrm>
              <a:prstGeom prst="rect">
                <a:avLst/>
              </a:prstGeom>
              <a:noFill/>
            </p:spPr>
            <p:txBody>
              <a:bodyPr wrap="square" rtlCol="0">
                <a:spAutoFit/>
              </a:bodyPr>
              <a:lstStyle/>
              <a:p>
                <a:r>
                  <a:rPr lang="en-US" dirty="0" smtClean="0">
                    <a:latin typeface="Garamond" panose="02020404030301010803" pitchFamily="18" charset="0"/>
                  </a:rPr>
                  <a:t>0-10%</a:t>
                </a:r>
                <a:endParaRPr lang="en-US" dirty="0">
                  <a:latin typeface="Garamond" panose="02020404030301010803" pitchFamily="18" charset="0"/>
                </a:endParaRPr>
              </a:p>
            </p:txBody>
          </p:sp>
          <p:sp>
            <p:nvSpPr>
              <p:cNvPr id="179" name="Rectangle 178"/>
              <p:cNvSpPr/>
              <p:nvPr/>
            </p:nvSpPr>
            <p:spPr>
              <a:xfrm>
                <a:off x="1828799" y="5891280"/>
                <a:ext cx="556953" cy="224443"/>
              </a:xfrm>
              <a:prstGeom prst="rect">
                <a:avLst/>
              </a:prstGeom>
              <a:solidFill>
                <a:srgbClr val="DBF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9" name="Group 168"/>
            <p:cNvGrpSpPr/>
            <p:nvPr/>
          </p:nvGrpSpPr>
          <p:grpSpPr>
            <a:xfrm>
              <a:off x="7085213" y="6107417"/>
              <a:ext cx="3739261" cy="583264"/>
              <a:chOff x="7085213" y="6107417"/>
              <a:chExt cx="3739261" cy="583264"/>
            </a:xfrm>
          </p:grpSpPr>
          <p:sp>
            <p:nvSpPr>
              <p:cNvPr id="170" name="TextBox 169"/>
              <p:cNvSpPr txBox="1"/>
              <p:nvPr/>
            </p:nvSpPr>
            <p:spPr>
              <a:xfrm>
                <a:off x="7085213" y="6111056"/>
                <a:ext cx="282633" cy="369332"/>
              </a:xfrm>
              <a:prstGeom prst="rect">
                <a:avLst/>
              </a:prstGeom>
              <a:noFill/>
            </p:spPr>
            <p:txBody>
              <a:bodyPr wrap="square" rtlCol="0">
                <a:spAutoFit/>
              </a:bodyPr>
              <a:lstStyle/>
              <a:p>
                <a:r>
                  <a:rPr lang="en-US" dirty="0" smtClean="0">
                    <a:latin typeface="Garamond" panose="02020404030301010803" pitchFamily="18" charset="0"/>
                  </a:rPr>
                  <a:t>0</a:t>
                </a:r>
                <a:endParaRPr lang="en-US" dirty="0">
                  <a:latin typeface="Garamond" panose="02020404030301010803" pitchFamily="18" charset="0"/>
                </a:endParaRPr>
              </a:p>
            </p:txBody>
          </p:sp>
          <p:sp>
            <p:nvSpPr>
              <p:cNvPr id="171" name="TextBox 170"/>
              <p:cNvSpPr txBox="1"/>
              <p:nvPr/>
            </p:nvSpPr>
            <p:spPr>
              <a:xfrm>
                <a:off x="7902631" y="6108364"/>
                <a:ext cx="903316" cy="369332"/>
              </a:xfrm>
              <a:prstGeom prst="rect">
                <a:avLst/>
              </a:prstGeom>
              <a:noFill/>
            </p:spPr>
            <p:txBody>
              <a:bodyPr wrap="square" rtlCol="0">
                <a:spAutoFit/>
              </a:bodyPr>
              <a:lstStyle/>
              <a:p>
                <a:r>
                  <a:rPr lang="en-US" dirty="0" smtClean="0">
                    <a:latin typeface="Garamond" panose="02020404030301010803" pitchFamily="18" charset="0"/>
                  </a:rPr>
                  <a:t>2,500</a:t>
                </a:r>
                <a:endParaRPr lang="en-US" dirty="0">
                  <a:latin typeface="Garamond" panose="02020404030301010803" pitchFamily="18" charset="0"/>
                </a:endParaRPr>
              </a:p>
            </p:txBody>
          </p:sp>
          <p:sp>
            <p:nvSpPr>
              <p:cNvPr id="172" name="TextBox 171"/>
              <p:cNvSpPr txBox="1"/>
              <p:nvPr/>
            </p:nvSpPr>
            <p:spPr>
              <a:xfrm>
                <a:off x="9099664" y="6107417"/>
                <a:ext cx="903316" cy="369333"/>
              </a:xfrm>
              <a:prstGeom prst="rect">
                <a:avLst/>
              </a:prstGeom>
              <a:noFill/>
            </p:spPr>
            <p:txBody>
              <a:bodyPr wrap="square" rtlCol="0">
                <a:spAutoFit/>
              </a:bodyPr>
              <a:lstStyle/>
              <a:p>
                <a:r>
                  <a:rPr lang="en-US" dirty="0" smtClean="0">
                    <a:latin typeface="Garamond" panose="02020404030301010803" pitchFamily="18" charset="0"/>
                  </a:rPr>
                  <a:t>5,000</a:t>
                </a:r>
                <a:endParaRPr lang="en-US" dirty="0">
                  <a:latin typeface="Garamond" panose="02020404030301010803" pitchFamily="18" charset="0"/>
                </a:endParaRPr>
              </a:p>
            </p:txBody>
          </p:sp>
          <p:sp>
            <p:nvSpPr>
              <p:cNvPr id="173" name="TextBox 172"/>
              <p:cNvSpPr txBox="1"/>
              <p:nvPr/>
            </p:nvSpPr>
            <p:spPr>
              <a:xfrm>
                <a:off x="9752132" y="6321349"/>
                <a:ext cx="1072342" cy="369332"/>
              </a:xfrm>
              <a:prstGeom prst="rect">
                <a:avLst/>
              </a:prstGeom>
              <a:noFill/>
            </p:spPr>
            <p:txBody>
              <a:bodyPr wrap="square" rtlCol="0">
                <a:spAutoFit/>
              </a:bodyPr>
              <a:lstStyle/>
              <a:p>
                <a:r>
                  <a:rPr lang="en-US" dirty="0" smtClean="0">
                    <a:latin typeface="Garamond" panose="02020404030301010803" pitchFamily="18" charset="0"/>
                  </a:rPr>
                  <a:t>Meters</a:t>
                </a:r>
                <a:endParaRPr lang="en-US" dirty="0">
                  <a:latin typeface="Garamond" panose="02020404030301010803" pitchFamily="18" charset="0"/>
                </a:endParaRPr>
              </a:p>
            </p:txBody>
          </p:sp>
        </p:grpSp>
      </p:grpSp>
      <p:pic>
        <p:nvPicPr>
          <p:cNvPr id="4" name="Picture 3"/>
          <p:cNvPicPr>
            <a:picLocks noChangeAspect="1"/>
          </p:cNvPicPr>
          <p:nvPr/>
        </p:nvPicPr>
        <p:blipFill>
          <a:blip r:embed="rId11"/>
          <a:stretch>
            <a:fillRect/>
          </a:stretch>
        </p:blipFill>
        <p:spPr>
          <a:xfrm>
            <a:off x="21794570" y="26206728"/>
            <a:ext cx="2905752" cy="404780"/>
          </a:xfrm>
          <a:prstGeom prst="rect">
            <a:avLst/>
          </a:prstGeom>
        </p:spPr>
      </p:pic>
      <p:sp>
        <p:nvSpPr>
          <p:cNvPr id="45" name="Title 3"/>
          <p:cNvSpPr txBox="1">
            <a:spLocks/>
          </p:cNvSpPr>
          <p:nvPr/>
        </p:nvSpPr>
        <p:spPr>
          <a:xfrm>
            <a:off x="24721960" y="4648201"/>
            <a:ext cx="1780985" cy="29222699"/>
          </a:xfrm>
          <a:prstGeom prst="rect">
            <a:avLst/>
          </a:prstGeom>
        </p:spPr>
        <p:txBody>
          <a:bodyPr vert="vert270" anchor="ctr">
            <a:noAutofit/>
          </a:bodyPr>
          <a:lstStyle>
            <a:lvl1pPr algn="l" defTabSz="2743200" rtl="0" eaLnBrk="1" latinLnBrk="0" hangingPunct="1">
              <a:lnSpc>
                <a:spcPct val="90000"/>
              </a:lnSpc>
              <a:spcBef>
                <a:spcPct val="0"/>
              </a:spcBef>
              <a:buNone/>
              <a:defRPr sz="6000" b="0" kern="1200" baseline="0">
                <a:solidFill>
                  <a:srgbClr val="9299A8"/>
                </a:solidFill>
                <a:latin typeface="+mj-lt"/>
                <a:ea typeface="+mj-ea"/>
                <a:cs typeface="+mj-cs"/>
              </a:defRPr>
            </a:lvl1pPr>
          </a:lstStyle>
          <a:p>
            <a:r>
              <a:rPr lang="en-US" sz="10000" b="1" dirty="0" smtClean="0">
                <a:solidFill>
                  <a:srgbClr val="2559A8"/>
                </a:solidFill>
              </a:rPr>
              <a:t>Hampton Roads </a:t>
            </a:r>
            <a:r>
              <a:rPr lang="en-US" sz="10000" dirty="0" smtClean="0">
                <a:solidFill>
                  <a:srgbClr val="2559A8"/>
                </a:solidFill>
              </a:rPr>
              <a:t>Urban Development II</a:t>
            </a:r>
            <a:endParaRPr lang="en-US" sz="10000" dirty="0">
              <a:solidFill>
                <a:srgbClr val="2559A8"/>
              </a:solidFill>
            </a:endParaRPr>
          </a:p>
        </p:txBody>
      </p:sp>
      <p:grpSp>
        <p:nvGrpSpPr>
          <p:cNvPr id="202" name="Group 201"/>
          <p:cNvGrpSpPr/>
          <p:nvPr/>
        </p:nvGrpSpPr>
        <p:grpSpPr>
          <a:xfrm>
            <a:off x="16476207" y="24081607"/>
            <a:ext cx="3415107" cy="2473923"/>
            <a:chOff x="14896450" y="18682277"/>
            <a:chExt cx="3442269" cy="2493602"/>
          </a:xfrm>
        </p:grpSpPr>
        <p:grpSp>
          <p:nvGrpSpPr>
            <p:cNvPr id="203" name="Group 202"/>
            <p:cNvGrpSpPr/>
            <p:nvPr/>
          </p:nvGrpSpPr>
          <p:grpSpPr>
            <a:xfrm>
              <a:off x="14896450" y="18682277"/>
              <a:ext cx="3442269" cy="1943677"/>
              <a:chOff x="17143640" y="18754956"/>
              <a:chExt cx="3442269" cy="1943677"/>
            </a:xfrm>
          </p:grpSpPr>
          <p:grpSp>
            <p:nvGrpSpPr>
              <p:cNvPr id="206" name="Group 205"/>
              <p:cNvGrpSpPr/>
              <p:nvPr/>
            </p:nvGrpSpPr>
            <p:grpSpPr>
              <a:xfrm>
                <a:off x="17289163" y="18963466"/>
                <a:ext cx="3296746" cy="1735167"/>
                <a:chOff x="17289163" y="18963466"/>
                <a:chExt cx="3296746" cy="1735167"/>
              </a:xfrm>
            </p:grpSpPr>
            <p:pic>
              <p:nvPicPr>
                <p:cNvPr id="208" name="Picture 207"/>
                <p:cNvPicPr>
                  <a:picLocks noChangeAspect="1"/>
                </p:cNvPicPr>
                <p:nvPr/>
              </p:nvPicPr>
              <p:blipFill>
                <a:blip r:embed="rId12"/>
                <a:stretch>
                  <a:fillRect/>
                </a:stretch>
              </p:blipFill>
              <p:spPr>
                <a:xfrm>
                  <a:off x="17289163" y="19001566"/>
                  <a:ext cx="3280575" cy="1697067"/>
                </a:xfrm>
                <a:prstGeom prst="rect">
                  <a:avLst/>
                </a:prstGeom>
              </p:spPr>
            </p:pic>
            <p:sp>
              <p:nvSpPr>
                <p:cNvPr id="209" name="Rectangle 208"/>
                <p:cNvSpPr/>
                <p:nvPr/>
              </p:nvSpPr>
              <p:spPr>
                <a:xfrm>
                  <a:off x="17305333" y="18963466"/>
                  <a:ext cx="3280576" cy="6199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7" name="TextBox 206"/>
              <p:cNvSpPr txBox="1"/>
              <p:nvPr/>
            </p:nvSpPr>
            <p:spPr>
              <a:xfrm>
                <a:off x="17143640" y="18754956"/>
                <a:ext cx="3097217" cy="837607"/>
              </a:xfrm>
              <a:prstGeom prst="rect">
                <a:avLst/>
              </a:prstGeom>
              <a:noFill/>
            </p:spPr>
            <p:txBody>
              <a:bodyPr wrap="square" rtlCol="0">
                <a:spAutoFit/>
              </a:bodyPr>
              <a:lstStyle/>
              <a:p>
                <a:r>
                  <a:rPr lang="en-US" sz="1600" dirty="0" smtClean="0">
                    <a:latin typeface="Garamond" panose="02020404030301010803" pitchFamily="18" charset="0"/>
                  </a:rPr>
                  <a:t>Percent </a:t>
                </a:r>
              </a:p>
              <a:p>
                <a:r>
                  <a:rPr lang="en-US" sz="1600" dirty="0" smtClean="0">
                    <a:latin typeface="Garamond" panose="02020404030301010803" pitchFamily="18" charset="0"/>
                  </a:rPr>
                  <a:t>Impervious by</a:t>
                </a:r>
              </a:p>
              <a:p>
                <a:r>
                  <a:rPr lang="en-US" sz="1600" dirty="0" smtClean="0">
                    <a:latin typeface="Garamond" panose="02020404030301010803" pitchFamily="18" charset="0"/>
                  </a:rPr>
                  <a:t>Census Block</a:t>
                </a:r>
              </a:p>
            </p:txBody>
          </p:sp>
        </p:grpSp>
        <p:sp>
          <p:nvSpPr>
            <p:cNvPr id="204" name="TextBox 203"/>
            <p:cNvSpPr txBox="1"/>
            <p:nvPr/>
          </p:nvSpPr>
          <p:spPr>
            <a:xfrm>
              <a:off x="15627277" y="20621881"/>
              <a:ext cx="1784423" cy="553998"/>
            </a:xfrm>
            <a:prstGeom prst="rect">
              <a:avLst/>
            </a:prstGeom>
            <a:noFill/>
          </p:spPr>
          <p:txBody>
            <a:bodyPr wrap="square" rtlCol="0">
              <a:spAutoFit/>
            </a:bodyPr>
            <a:lstStyle/>
            <a:p>
              <a:r>
                <a:rPr lang="en-US" sz="1500" dirty="0" smtClean="0">
                  <a:latin typeface="Garamond" panose="02020404030301010803" pitchFamily="18" charset="0"/>
                </a:rPr>
                <a:t>Newmarket Creek Watershed Boundary</a:t>
              </a:r>
            </a:p>
          </p:txBody>
        </p:sp>
        <p:cxnSp>
          <p:nvCxnSpPr>
            <p:cNvPr id="205" name="Straight Connector 204"/>
            <p:cNvCxnSpPr/>
            <p:nvPr/>
          </p:nvCxnSpPr>
          <p:spPr>
            <a:xfrm flipV="1">
              <a:off x="15040213" y="20898881"/>
              <a:ext cx="570895" cy="78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860130" y="20149480"/>
            <a:ext cx="2012089" cy="769441"/>
          </a:xfrm>
          <a:prstGeom prst="rect">
            <a:avLst/>
          </a:prstGeom>
          <a:noFill/>
        </p:spPr>
        <p:txBody>
          <a:bodyPr wrap="none" rtlCol="0">
            <a:spAutoFit/>
          </a:bodyPr>
          <a:lstStyle/>
          <a:p>
            <a:r>
              <a:rPr lang="en-US" sz="4400" b="1" dirty="0">
                <a:solidFill>
                  <a:srgbClr val="2559A8"/>
                </a:solidFill>
                <a:latin typeface="Century Gothic" panose="020B0502020202020204" pitchFamily="34" charset="0"/>
              </a:rPr>
              <a:t>Results</a:t>
            </a:r>
          </a:p>
        </p:txBody>
      </p:sp>
      <p:pic>
        <p:nvPicPr>
          <p:cNvPr id="201" name="Picture 200"/>
          <p:cNvPicPr>
            <a:picLocks noChangeAspect="1"/>
          </p:cNvPicPr>
          <p:nvPr/>
        </p:nvPicPr>
        <p:blipFill rotWithShape="1">
          <a:blip r:embed="rId13"/>
          <a:srcRect l="6623" t="6623" r="6623" b="6623"/>
          <a:stretch/>
        </p:blipFill>
        <p:spPr>
          <a:xfrm>
            <a:off x="17527382" y="20098679"/>
            <a:ext cx="7194052" cy="7183438"/>
          </a:xfrm>
          <a:prstGeom prst="rect">
            <a:avLst/>
          </a:prstGeom>
        </p:spPr>
      </p:pic>
      <p:sp>
        <p:nvSpPr>
          <p:cNvPr id="6" name="TextBox 5"/>
          <p:cNvSpPr txBox="1"/>
          <p:nvPr/>
        </p:nvSpPr>
        <p:spPr>
          <a:xfrm>
            <a:off x="8744620" y="25058401"/>
            <a:ext cx="1456026" cy="584775"/>
          </a:xfrm>
          <a:prstGeom prst="rect">
            <a:avLst/>
          </a:prstGeom>
          <a:noFill/>
        </p:spPr>
        <p:txBody>
          <a:bodyPr wrap="square" rtlCol="0">
            <a:spAutoFit/>
          </a:bodyPr>
          <a:lstStyle/>
          <a:p>
            <a:r>
              <a:rPr lang="en-US" sz="1600" dirty="0" smtClean="0">
                <a:latin typeface="Garamond" panose="02020404030301010803" pitchFamily="18" charset="0"/>
              </a:rPr>
              <a:t>Percent Tree Canopy 2019</a:t>
            </a:r>
          </a:p>
        </p:txBody>
      </p:sp>
      <p:sp>
        <p:nvSpPr>
          <p:cNvPr id="11" name="TextBox 10"/>
          <p:cNvSpPr txBox="1"/>
          <p:nvPr/>
        </p:nvSpPr>
        <p:spPr>
          <a:xfrm>
            <a:off x="878674" y="24828529"/>
            <a:ext cx="1295400" cy="830997"/>
          </a:xfrm>
          <a:prstGeom prst="rect">
            <a:avLst/>
          </a:prstGeom>
          <a:noFill/>
        </p:spPr>
        <p:txBody>
          <a:bodyPr wrap="square" rtlCol="0">
            <a:spAutoFit/>
          </a:bodyPr>
          <a:lstStyle/>
          <a:p>
            <a:r>
              <a:rPr lang="en-US" sz="1600" dirty="0" smtClean="0">
                <a:latin typeface="Garamond" panose="02020404030301010803" pitchFamily="18" charset="0"/>
              </a:rPr>
              <a:t>Percent Impervious Surface 2019</a:t>
            </a:r>
          </a:p>
        </p:txBody>
      </p:sp>
      <p:sp>
        <p:nvSpPr>
          <p:cNvPr id="141" name="Freeform 140"/>
          <p:cNvSpPr/>
          <p:nvPr/>
        </p:nvSpPr>
        <p:spPr>
          <a:xfrm>
            <a:off x="16592048" y="14472960"/>
            <a:ext cx="2576446" cy="1536148"/>
          </a:xfrm>
          <a:custGeom>
            <a:avLst/>
            <a:gdLst>
              <a:gd name="connsiteX0" fmla="*/ 0 w 2046512"/>
              <a:gd name="connsiteY0" fmla="*/ 77760 h 777599"/>
              <a:gd name="connsiteX1" fmla="*/ 77760 w 2046512"/>
              <a:gd name="connsiteY1" fmla="*/ 0 h 777599"/>
              <a:gd name="connsiteX2" fmla="*/ 1968752 w 2046512"/>
              <a:gd name="connsiteY2" fmla="*/ 0 h 777599"/>
              <a:gd name="connsiteX3" fmla="*/ 2046512 w 2046512"/>
              <a:gd name="connsiteY3" fmla="*/ 77760 h 777599"/>
              <a:gd name="connsiteX4" fmla="*/ 2046512 w 2046512"/>
              <a:gd name="connsiteY4" fmla="*/ 699839 h 777599"/>
              <a:gd name="connsiteX5" fmla="*/ 1968752 w 2046512"/>
              <a:gd name="connsiteY5" fmla="*/ 777599 h 777599"/>
              <a:gd name="connsiteX6" fmla="*/ 77760 w 2046512"/>
              <a:gd name="connsiteY6" fmla="*/ 777599 h 777599"/>
              <a:gd name="connsiteX7" fmla="*/ 0 w 2046512"/>
              <a:gd name="connsiteY7" fmla="*/ 699839 h 777599"/>
              <a:gd name="connsiteX8" fmla="*/ 0 w 2046512"/>
              <a:gd name="connsiteY8" fmla="*/ 77760 h 77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6512" h="777599">
                <a:moveTo>
                  <a:pt x="0" y="77760"/>
                </a:moveTo>
                <a:cubicBezTo>
                  <a:pt x="0" y="34814"/>
                  <a:pt x="34814" y="0"/>
                  <a:pt x="77760" y="0"/>
                </a:cubicBezTo>
                <a:lnTo>
                  <a:pt x="1968752" y="0"/>
                </a:lnTo>
                <a:cubicBezTo>
                  <a:pt x="2011698" y="0"/>
                  <a:pt x="2046512" y="34814"/>
                  <a:pt x="2046512" y="77760"/>
                </a:cubicBezTo>
                <a:lnTo>
                  <a:pt x="2046512" y="699839"/>
                </a:lnTo>
                <a:cubicBezTo>
                  <a:pt x="2046512" y="742785"/>
                  <a:pt x="2011698" y="777599"/>
                  <a:pt x="1968752" y="777599"/>
                </a:cubicBezTo>
                <a:lnTo>
                  <a:pt x="77760" y="777599"/>
                </a:lnTo>
                <a:cubicBezTo>
                  <a:pt x="34814" y="777599"/>
                  <a:pt x="0" y="742785"/>
                  <a:pt x="0" y="699839"/>
                </a:cubicBezTo>
                <a:lnTo>
                  <a:pt x="0" y="77760"/>
                </a:lnTo>
                <a:close/>
              </a:path>
            </a:pathLst>
          </a:cu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8100000" scaled="1"/>
            <a:tileRect/>
          </a:gra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43199" tIns="143199" rIns="143199" bIns="342962" numCol="1" spcCol="1270" anchor="ctr" anchorCtr="0">
            <a:noAutofit/>
          </a:bodyPr>
          <a:lstStyle/>
          <a:p>
            <a:pPr lvl="0" algn="ctr" defTabSz="800100">
              <a:lnSpc>
                <a:spcPct val="90000"/>
              </a:lnSpc>
              <a:spcBef>
                <a:spcPts val="1800"/>
              </a:spcBef>
              <a:buClr>
                <a:srgbClr val="3F3F3F"/>
              </a:buClr>
              <a:buSzPts val="2700"/>
            </a:pPr>
            <a:r>
              <a:rPr lang="en-US" sz="3400" dirty="0">
                <a:solidFill>
                  <a:schemeClr val="bg1"/>
                </a:solidFill>
                <a:latin typeface="Garamond"/>
                <a:ea typeface="Garamond"/>
                <a:cs typeface="Garamond"/>
              </a:rPr>
              <a:t>Data </a:t>
            </a:r>
            <a:r>
              <a:rPr lang="en-US" sz="3400" dirty="0" smtClean="0">
                <a:solidFill>
                  <a:schemeClr val="bg1"/>
                </a:solidFill>
                <a:latin typeface="Garamond"/>
                <a:ea typeface="Garamond"/>
                <a:cs typeface="Garamond"/>
              </a:rPr>
              <a:t>Processing</a:t>
            </a:r>
            <a:endParaRPr lang="en-US" sz="3400" dirty="0">
              <a:solidFill>
                <a:schemeClr val="bg1"/>
              </a:solidFill>
              <a:latin typeface="Garamond"/>
              <a:ea typeface="Garamond"/>
              <a:cs typeface="Garamond"/>
            </a:endParaRPr>
          </a:p>
        </p:txBody>
      </p:sp>
      <p:sp>
        <p:nvSpPr>
          <p:cNvPr id="143" name="Freeform 142"/>
          <p:cNvSpPr/>
          <p:nvPr/>
        </p:nvSpPr>
        <p:spPr>
          <a:xfrm>
            <a:off x="16592048" y="16102824"/>
            <a:ext cx="3591646" cy="3867240"/>
          </a:xfrm>
          <a:custGeom>
            <a:avLst/>
            <a:gdLst>
              <a:gd name="connsiteX0" fmla="*/ 0 w 2046512"/>
              <a:gd name="connsiteY0" fmla="*/ 204651 h 2332800"/>
              <a:gd name="connsiteX1" fmla="*/ 204651 w 2046512"/>
              <a:gd name="connsiteY1" fmla="*/ 0 h 2332800"/>
              <a:gd name="connsiteX2" fmla="*/ 1841861 w 2046512"/>
              <a:gd name="connsiteY2" fmla="*/ 0 h 2332800"/>
              <a:gd name="connsiteX3" fmla="*/ 2046512 w 2046512"/>
              <a:gd name="connsiteY3" fmla="*/ 204651 h 2332800"/>
              <a:gd name="connsiteX4" fmla="*/ 2046512 w 2046512"/>
              <a:gd name="connsiteY4" fmla="*/ 2128149 h 2332800"/>
              <a:gd name="connsiteX5" fmla="*/ 1841861 w 2046512"/>
              <a:gd name="connsiteY5" fmla="*/ 2332800 h 2332800"/>
              <a:gd name="connsiteX6" fmla="*/ 204651 w 2046512"/>
              <a:gd name="connsiteY6" fmla="*/ 2332800 h 2332800"/>
              <a:gd name="connsiteX7" fmla="*/ 0 w 2046512"/>
              <a:gd name="connsiteY7" fmla="*/ 2128149 h 2332800"/>
              <a:gd name="connsiteX8" fmla="*/ 0 w 2046512"/>
              <a:gd name="connsiteY8" fmla="*/ 204651 h 233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6512" h="2332800">
                <a:moveTo>
                  <a:pt x="0" y="204651"/>
                </a:moveTo>
                <a:cubicBezTo>
                  <a:pt x="0" y="91625"/>
                  <a:pt x="91625" y="0"/>
                  <a:pt x="204651" y="0"/>
                </a:cubicBezTo>
                <a:lnTo>
                  <a:pt x="1841861" y="0"/>
                </a:lnTo>
                <a:cubicBezTo>
                  <a:pt x="1954887" y="0"/>
                  <a:pt x="2046512" y="91625"/>
                  <a:pt x="2046512" y="204651"/>
                </a:cubicBezTo>
                <a:lnTo>
                  <a:pt x="2046512" y="2128149"/>
                </a:lnTo>
                <a:cubicBezTo>
                  <a:pt x="2046512" y="2241175"/>
                  <a:pt x="1954887" y="2332800"/>
                  <a:pt x="1841861" y="2332800"/>
                </a:cubicBezTo>
                <a:lnTo>
                  <a:pt x="204651" y="2332800"/>
                </a:lnTo>
                <a:cubicBezTo>
                  <a:pt x="91625" y="2332800"/>
                  <a:pt x="0" y="2241175"/>
                  <a:pt x="0" y="2128149"/>
                </a:cubicBezTo>
                <a:lnTo>
                  <a:pt x="0" y="204651"/>
                </a:lnTo>
                <a:close/>
              </a:path>
            </a:pathLst>
          </a:custGeom>
          <a:solidFill>
            <a:schemeClr val="accent1">
              <a:lumMod val="20000"/>
              <a:lumOff val="80000"/>
              <a:alpha val="90000"/>
            </a:schemeClr>
          </a:solidFill>
          <a:ln w="12700"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87956" tIns="187956" rIns="187956" bIns="187956" numCol="1" spcCol="1270" anchor="t" anchorCtr="0">
            <a:noAutofit/>
          </a:bodyPr>
          <a:lstStyle/>
          <a:p>
            <a:pPr marL="342900" indent="-342900">
              <a:spcAft>
                <a:spcPts val="10"/>
              </a:spcAft>
              <a:buClr>
                <a:srgbClr val="1B57AF"/>
              </a:buClr>
              <a:buFont typeface="Webdings" panose="05030102010509060703" pitchFamily="18" charset="2"/>
              <a:buChar char="4"/>
            </a:pPr>
            <a:r>
              <a:rPr lang="en-US" sz="2800" dirty="0">
                <a:solidFill>
                  <a:schemeClr val="tx1">
                    <a:lumMod val="75000"/>
                    <a:lumOff val="25000"/>
                  </a:schemeClr>
                </a:solidFill>
                <a:latin typeface="Garamond" panose="02020404030301010803" pitchFamily="18" charset="0"/>
              </a:rPr>
              <a:t>Google Earth Engine- filter, mask, reduce, export</a:t>
            </a:r>
          </a:p>
          <a:p>
            <a:pPr marL="342900" indent="-342900">
              <a:spcAft>
                <a:spcPts val="10"/>
              </a:spcAft>
              <a:buClr>
                <a:srgbClr val="1B57AF"/>
              </a:buClr>
              <a:buFont typeface="Webdings" panose="05030102010509060703" pitchFamily="18" charset="2"/>
              <a:buChar char="4"/>
            </a:pPr>
            <a:r>
              <a:rPr lang="en-US" sz="2800" dirty="0" smtClean="0">
                <a:solidFill>
                  <a:schemeClr val="tx1">
                    <a:lumMod val="75000"/>
                    <a:lumOff val="25000"/>
                  </a:schemeClr>
                </a:solidFill>
                <a:latin typeface="Garamond" panose="02020404030301010803" pitchFamily="18" charset="0"/>
              </a:rPr>
              <a:t>Calculate </a:t>
            </a:r>
            <a:r>
              <a:rPr lang="en-US" sz="2800" dirty="0">
                <a:solidFill>
                  <a:schemeClr val="tx1">
                    <a:lumMod val="75000"/>
                    <a:lumOff val="25000"/>
                  </a:schemeClr>
                </a:solidFill>
                <a:latin typeface="Garamond" panose="02020404030301010803" pitchFamily="18" charset="0"/>
              </a:rPr>
              <a:t>predictors </a:t>
            </a:r>
            <a:r>
              <a:rPr lang="en-US" sz="2800" dirty="0" smtClean="0">
                <a:solidFill>
                  <a:schemeClr val="tx1">
                    <a:lumMod val="75000"/>
                    <a:lumOff val="25000"/>
                  </a:schemeClr>
                </a:solidFill>
                <a:latin typeface="Garamond" panose="02020404030301010803" pitchFamily="18" charset="0"/>
              </a:rPr>
              <a:t>for regression</a:t>
            </a:r>
          </a:p>
          <a:p>
            <a:pPr marL="342900" indent="-342900">
              <a:spcAft>
                <a:spcPts val="10"/>
              </a:spcAft>
              <a:buClr>
                <a:srgbClr val="1B57AF"/>
              </a:buClr>
              <a:buFont typeface="Webdings" panose="05030102010509060703" pitchFamily="18" charset="2"/>
              <a:buChar char="4"/>
            </a:pPr>
            <a:r>
              <a:rPr lang="en-US" sz="2800" dirty="0" smtClean="0">
                <a:solidFill>
                  <a:schemeClr val="tx1">
                    <a:lumMod val="75000"/>
                    <a:lumOff val="25000"/>
                  </a:schemeClr>
                </a:solidFill>
                <a:latin typeface="Garamond" panose="02020404030301010803" pitchFamily="18" charset="0"/>
              </a:rPr>
              <a:t>Classify </a:t>
            </a:r>
            <a:r>
              <a:rPr lang="en-US" sz="2800" dirty="0">
                <a:solidFill>
                  <a:schemeClr val="tx1">
                    <a:lumMod val="75000"/>
                    <a:lumOff val="25000"/>
                  </a:schemeClr>
                </a:solidFill>
                <a:latin typeface="Garamond" panose="02020404030301010803" pitchFamily="18" charset="0"/>
              </a:rPr>
              <a:t>land </a:t>
            </a:r>
            <a:r>
              <a:rPr lang="en-US" sz="2800" dirty="0" smtClean="0">
                <a:solidFill>
                  <a:schemeClr val="tx1">
                    <a:lumMod val="75000"/>
                    <a:lumOff val="25000"/>
                  </a:schemeClr>
                </a:solidFill>
                <a:latin typeface="Garamond" panose="02020404030301010803" pitchFamily="18" charset="0"/>
              </a:rPr>
              <a:t>cover</a:t>
            </a:r>
            <a:endParaRPr lang="en-US" sz="2800" dirty="0">
              <a:solidFill>
                <a:schemeClr val="tx1">
                  <a:lumMod val="75000"/>
                  <a:lumOff val="25000"/>
                </a:schemeClr>
              </a:solidFill>
              <a:latin typeface="Garamond" panose="02020404030301010803" pitchFamily="18" charset="0"/>
            </a:endParaRPr>
          </a:p>
          <a:p>
            <a:pPr marL="342900" indent="-342900">
              <a:spcAft>
                <a:spcPts val="10"/>
              </a:spcAft>
              <a:buClr>
                <a:srgbClr val="1B57AF"/>
              </a:buClr>
              <a:buFont typeface="Webdings" panose="05030102010509060703" pitchFamily="18" charset="2"/>
              <a:buChar char="4"/>
            </a:pPr>
            <a:r>
              <a:rPr lang="en-US" sz="2800" dirty="0">
                <a:solidFill>
                  <a:schemeClr val="tx1">
                    <a:lumMod val="75000"/>
                    <a:lumOff val="25000"/>
                  </a:schemeClr>
                </a:solidFill>
                <a:latin typeface="Garamond" panose="02020404030301010803" pitchFamily="18" charset="0"/>
              </a:rPr>
              <a:t>Prepare metrics for ISAT </a:t>
            </a:r>
          </a:p>
        </p:txBody>
      </p:sp>
      <p:grpSp>
        <p:nvGrpSpPr>
          <p:cNvPr id="2" name="Group 1"/>
          <p:cNvGrpSpPr/>
          <p:nvPr/>
        </p:nvGrpSpPr>
        <p:grpSpPr>
          <a:xfrm>
            <a:off x="12470205" y="14457978"/>
            <a:ext cx="11842144" cy="5508416"/>
            <a:chOff x="12470205" y="14457978"/>
            <a:chExt cx="11842144" cy="5508416"/>
          </a:xfrm>
        </p:grpSpPr>
        <p:grpSp>
          <p:nvGrpSpPr>
            <p:cNvPr id="129" name="Group 128"/>
            <p:cNvGrpSpPr/>
            <p:nvPr/>
          </p:nvGrpSpPr>
          <p:grpSpPr>
            <a:xfrm>
              <a:off x="12470205" y="14457978"/>
              <a:ext cx="8192067" cy="5508416"/>
              <a:chOff x="844726" y="10360725"/>
              <a:chExt cx="6507091" cy="2788363"/>
            </a:xfrm>
          </p:grpSpPr>
          <p:sp>
            <p:nvSpPr>
              <p:cNvPr id="130" name="Freeform 129"/>
              <p:cNvSpPr/>
              <p:nvPr/>
            </p:nvSpPr>
            <p:spPr>
              <a:xfrm>
                <a:off x="844726" y="10360725"/>
                <a:ext cx="2046512" cy="777599"/>
              </a:xfrm>
              <a:custGeom>
                <a:avLst/>
                <a:gdLst>
                  <a:gd name="connsiteX0" fmla="*/ 0 w 2046512"/>
                  <a:gd name="connsiteY0" fmla="*/ 77760 h 777599"/>
                  <a:gd name="connsiteX1" fmla="*/ 77760 w 2046512"/>
                  <a:gd name="connsiteY1" fmla="*/ 0 h 777599"/>
                  <a:gd name="connsiteX2" fmla="*/ 1968752 w 2046512"/>
                  <a:gd name="connsiteY2" fmla="*/ 0 h 777599"/>
                  <a:gd name="connsiteX3" fmla="*/ 2046512 w 2046512"/>
                  <a:gd name="connsiteY3" fmla="*/ 77760 h 777599"/>
                  <a:gd name="connsiteX4" fmla="*/ 2046512 w 2046512"/>
                  <a:gd name="connsiteY4" fmla="*/ 699839 h 777599"/>
                  <a:gd name="connsiteX5" fmla="*/ 1968752 w 2046512"/>
                  <a:gd name="connsiteY5" fmla="*/ 777599 h 777599"/>
                  <a:gd name="connsiteX6" fmla="*/ 77760 w 2046512"/>
                  <a:gd name="connsiteY6" fmla="*/ 777599 h 777599"/>
                  <a:gd name="connsiteX7" fmla="*/ 0 w 2046512"/>
                  <a:gd name="connsiteY7" fmla="*/ 699839 h 777599"/>
                  <a:gd name="connsiteX8" fmla="*/ 0 w 2046512"/>
                  <a:gd name="connsiteY8" fmla="*/ 77760 h 77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6512" h="777599">
                    <a:moveTo>
                      <a:pt x="0" y="77760"/>
                    </a:moveTo>
                    <a:cubicBezTo>
                      <a:pt x="0" y="34814"/>
                      <a:pt x="34814" y="0"/>
                      <a:pt x="77760" y="0"/>
                    </a:cubicBezTo>
                    <a:lnTo>
                      <a:pt x="1968752" y="0"/>
                    </a:lnTo>
                    <a:cubicBezTo>
                      <a:pt x="2011698" y="0"/>
                      <a:pt x="2046512" y="34814"/>
                      <a:pt x="2046512" y="77760"/>
                    </a:cubicBezTo>
                    <a:lnTo>
                      <a:pt x="2046512" y="699839"/>
                    </a:lnTo>
                    <a:cubicBezTo>
                      <a:pt x="2046512" y="742785"/>
                      <a:pt x="2011698" y="777599"/>
                      <a:pt x="1968752" y="777599"/>
                    </a:cubicBezTo>
                    <a:lnTo>
                      <a:pt x="77760" y="777599"/>
                    </a:lnTo>
                    <a:cubicBezTo>
                      <a:pt x="34814" y="777599"/>
                      <a:pt x="0" y="742785"/>
                      <a:pt x="0" y="699839"/>
                    </a:cubicBezTo>
                    <a:lnTo>
                      <a:pt x="0" y="77760"/>
                    </a:lnTo>
                    <a:close/>
                  </a:path>
                </a:pathLst>
              </a:cu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8100000" scaled="1"/>
                <a:tileRect/>
              </a:gra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43199" tIns="143199" rIns="143199" bIns="342962" numCol="1" spcCol="1270" anchor="ctr" anchorCtr="0">
                <a:noAutofit/>
              </a:bodyPr>
              <a:lstStyle/>
              <a:p>
                <a:pPr lvl="0" algn="ctr" defTabSz="800100">
                  <a:lnSpc>
                    <a:spcPct val="90000"/>
                  </a:lnSpc>
                  <a:spcBef>
                    <a:spcPts val="1800"/>
                  </a:spcBef>
                  <a:buClr>
                    <a:srgbClr val="3F3F3F"/>
                  </a:buClr>
                  <a:buSzPts val="2700"/>
                </a:pPr>
                <a:r>
                  <a:rPr lang="en-US" sz="3400" dirty="0">
                    <a:solidFill>
                      <a:schemeClr val="bg1"/>
                    </a:solidFill>
                    <a:latin typeface="Garamond"/>
                    <a:ea typeface="Garamond"/>
                    <a:cs typeface="Garamond"/>
                  </a:rPr>
                  <a:t>Data Acquisition</a:t>
                </a:r>
              </a:p>
            </p:txBody>
          </p:sp>
          <p:sp>
            <p:nvSpPr>
              <p:cNvPr id="131" name="Freeform 130"/>
              <p:cNvSpPr/>
              <p:nvPr/>
            </p:nvSpPr>
            <p:spPr>
              <a:xfrm>
                <a:off x="844726" y="11191489"/>
                <a:ext cx="2852902" cy="1957599"/>
              </a:xfrm>
              <a:custGeom>
                <a:avLst/>
                <a:gdLst>
                  <a:gd name="connsiteX0" fmla="*/ 0 w 2046512"/>
                  <a:gd name="connsiteY0" fmla="*/ 204651 h 2332800"/>
                  <a:gd name="connsiteX1" fmla="*/ 204651 w 2046512"/>
                  <a:gd name="connsiteY1" fmla="*/ 0 h 2332800"/>
                  <a:gd name="connsiteX2" fmla="*/ 1841861 w 2046512"/>
                  <a:gd name="connsiteY2" fmla="*/ 0 h 2332800"/>
                  <a:gd name="connsiteX3" fmla="*/ 2046512 w 2046512"/>
                  <a:gd name="connsiteY3" fmla="*/ 204651 h 2332800"/>
                  <a:gd name="connsiteX4" fmla="*/ 2046512 w 2046512"/>
                  <a:gd name="connsiteY4" fmla="*/ 2128149 h 2332800"/>
                  <a:gd name="connsiteX5" fmla="*/ 1841861 w 2046512"/>
                  <a:gd name="connsiteY5" fmla="*/ 2332800 h 2332800"/>
                  <a:gd name="connsiteX6" fmla="*/ 204651 w 2046512"/>
                  <a:gd name="connsiteY6" fmla="*/ 2332800 h 2332800"/>
                  <a:gd name="connsiteX7" fmla="*/ 0 w 2046512"/>
                  <a:gd name="connsiteY7" fmla="*/ 2128149 h 2332800"/>
                  <a:gd name="connsiteX8" fmla="*/ 0 w 2046512"/>
                  <a:gd name="connsiteY8" fmla="*/ 204651 h 233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6512" h="2332800">
                    <a:moveTo>
                      <a:pt x="0" y="204651"/>
                    </a:moveTo>
                    <a:cubicBezTo>
                      <a:pt x="0" y="91625"/>
                      <a:pt x="91625" y="0"/>
                      <a:pt x="204651" y="0"/>
                    </a:cubicBezTo>
                    <a:lnTo>
                      <a:pt x="1841861" y="0"/>
                    </a:lnTo>
                    <a:cubicBezTo>
                      <a:pt x="1954887" y="0"/>
                      <a:pt x="2046512" y="91625"/>
                      <a:pt x="2046512" y="204651"/>
                    </a:cubicBezTo>
                    <a:lnTo>
                      <a:pt x="2046512" y="2128149"/>
                    </a:lnTo>
                    <a:cubicBezTo>
                      <a:pt x="2046512" y="2241175"/>
                      <a:pt x="1954887" y="2332800"/>
                      <a:pt x="1841861" y="2332800"/>
                    </a:cubicBezTo>
                    <a:lnTo>
                      <a:pt x="204651" y="2332800"/>
                    </a:lnTo>
                    <a:cubicBezTo>
                      <a:pt x="91625" y="2332800"/>
                      <a:pt x="0" y="2241175"/>
                      <a:pt x="0" y="2128149"/>
                    </a:cubicBezTo>
                    <a:lnTo>
                      <a:pt x="0" y="204651"/>
                    </a:lnTo>
                    <a:close/>
                  </a:path>
                </a:pathLst>
              </a:custGeom>
              <a:solidFill>
                <a:schemeClr val="accent1">
                  <a:lumMod val="20000"/>
                  <a:lumOff val="80000"/>
                  <a:alpha val="90000"/>
                </a:schemeClr>
              </a:solidFill>
              <a:ln w="12700"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87956" tIns="187956" rIns="187956" bIns="187956" numCol="1" spcCol="1270" anchor="t" anchorCtr="0">
                <a:noAutofit/>
              </a:bodyPr>
              <a:lstStyle/>
              <a:p>
                <a:pPr marL="347663" indent="-347663" defTabSz="2743200">
                  <a:lnSpc>
                    <a:spcPct val="90000"/>
                  </a:lnSpc>
                  <a:spcBef>
                    <a:spcPts val="1000"/>
                  </a:spcBef>
                  <a:buClr>
                    <a:srgbClr val="1C57B0"/>
                  </a:buClr>
                  <a:buSzPts val="2700"/>
                  <a:buFont typeface="Webdings" panose="05030102010509060703" pitchFamily="18" charset="2"/>
                  <a:buChar char="4"/>
                </a:pPr>
                <a:r>
                  <a:rPr lang="en-US" sz="2800" kern="1200" dirty="0">
                    <a:solidFill>
                      <a:schemeClr val="tx1">
                        <a:lumMod val="65000"/>
                        <a:lumOff val="35000"/>
                      </a:schemeClr>
                    </a:solidFill>
                    <a:latin typeface="Garamond"/>
                  </a:rPr>
                  <a:t>Landsat </a:t>
                </a:r>
                <a:r>
                  <a:rPr lang="en-US" sz="2800" kern="1200" dirty="0" smtClean="0">
                    <a:solidFill>
                      <a:schemeClr val="tx1">
                        <a:lumMod val="65000"/>
                        <a:lumOff val="35000"/>
                      </a:schemeClr>
                    </a:solidFill>
                    <a:latin typeface="Garamond"/>
                  </a:rPr>
                  <a:t>5</a:t>
                </a:r>
              </a:p>
              <a:p>
                <a:pPr marL="347663" indent="-347663" defTabSz="2743200">
                  <a:lnSpc>
                    <a:spcPct val="90000"/>
                  </a:lnSpc>
                  <a:spcBef>
                    <a:spcPts val="1000"/>
                  </a:spcBef>
                  <a:buClr>
                    <a:srgbClr val="1C57B0"/>
                  </a:buClr>
                  <a:buSzPts val="2700"/>
                  <a:buFont typeface="Webdings" panose="05030102010509060703" pitchFamily="18" charset="2"/>
                  <a:buChar char="4"/>
                </a:pPr>
                <a:r>
                  <a:rPr lang="en-US" sz="2800" dirty="0" smtClean="0">
                    <a:solidFill>
                      <a:schemeClr val="tx1">
                        <a:lumMod val="65000"/>
                        <a:lumOff val="35000"/>
                      </a:schemeClr>
                    </a:solidFill>
                    <a:latin typeface="Garamond"/>
                  </a:rPr>
                  <a:t>Landsat 8</a:t>
                </a:r>
                <a:endParaRPr lang="en-US" sz="2800" kern="1200" dirty="0">
                  <a:solidFill>
                    <a:schemeClr val="tx1">
                      <a:lumMod val="65000"/>
                      <a:lumOff val="35000"/>
                    </a:schemeClr>
                  </a:solidFill>
                  <a:latin typeface="Garamond"/>
                </a:endParaRPr>
              </a:p>
              <a:p>
                <a:pPr marL="347663" indent="-347663" defTabSz="2743200">
                  <a:lnSpc>
                    <a:spcPct val="90000"/>
                  </a:lnSpc>
                  <a:spcBef>
                    <a:spcPts val="1000"/>
                  </a:spcBef>
                  <a:buClr>
                    <a:srgbClr val="1C57B0"/>
                  </a:buClr>
                  <a:buSzPts val="2700"/>
                  <a:buFont typeface="Webdings" panose="05030102010509060703" pitchFamily="18" charset="2"/>
                  <a:buChar char="4"/>
                </a:pPr>
                <a:r>
                  <a:rPr lang="en-US" sz="2800" dirty="0" smtClean="0">
                    <a:solidFill>
                      <a:schemeClr val="tx1">
                        <a:lumMod val="65000"/>
                        <a:lumOff val="35000"/>
                      </a:schemeClr>
                    </a:solidFill>
                    <a:latin typeface="Garamond"/>
                  </a:rPr>
                  <a:t>City of Hampton Imagery</a:t>
                </a:r>
                <a:endParaRPr lang="en-US" sz="2800" kern="1200" dirty="0">
                  <a:solidFill>
                    <a:schemeClr val="tx1">
                      <a:lumMod val="65000"/>
                      <a:lumOff val="35000"/>
                    </a:schemeClr>
                  </a:solidFill>
                  <a:latin typeface="Garamond"/>
                </a:endParaRPr>
              </a:p>
              <a:p>
                <a:pPr marL="347663" indent="-347663" defTabSz="2743200">
                  <a:lnSpc>
                    <a:spcPct val="90000"/>
                  </a:lnSpc>
                  <a:spcBef>
                    <a:spcPts val="1000"/>
                  </a:spcBef>
                  <a:buClr>
                    <a:srgbClr val="1C57B0"/>
                  </a:buClr>
                  <a:buSzPts val="2700"/>
                  <a:buFont typeface="Webdings" panose="05030102010509060703" pitchFamily="18" charset="2"/>
                  <a:buChar char="4"/>
                </a:pPr>
                <a:r>
                  <a:rPr lang="en-US" sz="2800" dirty="0" smtClean="0">
                    <a:solidFill>
                      <a:schemeClr val="tx1">
                        <a:lumMod val="65000"/>
                        <a:lumOff val="35000"/>
                      </a:schemeClr>
                    </a:solidFill>
                    <a:latin typeface="Garamond"/>
                  </a:rPr>
                  <a:t>National Land Cover Database</a:t>
                </a:r>
                <a:endParaRPr lang="en-US" sz="2800" kern="1200" dirty="0">
                  <a:solidFill>
                    <a:schemeClr val="tx1">
                      <a:lumMod val="65000"/>
                      <a:lumOff val="35000"/>
                    </a:schemeClr>
                  </a:solidFill>
                  <a:latin typeface="Garamond"/>
                </a:endParaRPr>
              </a:p>
              <a:p>
                <a:pPr marL="347663" indent="-347663" defTabSz="2743200">
                  <a:lnSpc>
                    <a:spcPct val="90000"/>
                  </a:lnSpc>
                  <a:spcBef>
                    <a:spcPts val="1000"/>
                  </a:spcBef>
                  <a:buClr>
                    <a:srgbClr val="1C57B0"/>
                  </a:buClr>
                  <a:buSzPts val="2700"/>
                  <a:buFont typeface="Webdings" panose="05030102010509060703" pitchFamily="18" charset="2"/>
                  <a:buChar char="4"/>
                </a:pPr>
                <a:r>
                  <a:rPr lang="en-US" sz="2800" dirty="0" smtClean="0">
                    <a:solidFill>
                      <a:schemeClr val="tx1">
                        <a:lumMod val="65000"/>
                        <a:lumOff val="35000"/>
                      </a:schemeClr>
                    </a:solidFill>
                    <a:latin typeface="Garamond"/>
                  </a:rPr>
                  <a:t>Conservation Center Land Cover</a:t>
                </a:r>
                <a:endParaRPr lang="en-US" sz="2800" kern="1200" dirty="0">
                  <a:solidFill>
                    <a:schemeClr val="tx1">
                      <a:lumMod val="65000"/>
                      <a:lumOff val="35000"/>
                    </a:schemeClr>
                  </a:solidFill>
                  <a:latin typeface="Garamond"/>
                </a:endParaRPr>
              </a:p>
            </p:txBody>
          </p:sp>
          <p:sp>
            <p:nvSpPr>
              <p:cNvPr id="135" name="Freeform 134"/>
              <p:cNvSpPr/>
              <p:nvPr/>
            </p:nvSpPr>
            <p:spPr>
              <a:xfrm>
                <a:off x="6248986" y="10488491"/>
                <a:ext cx="1102831" cy="509522"/>
              </a:xfrm>
              <a:custGeom>
                <a:avLst/>
                <a:gdLst>
                  <a:gd name="connsiteX0" fmla="*/ 0 w 657717"/>
                  <a:gd name="connsiteY0" fmla="*/ 101904 h 509522"/>
                  <a:gd name="connsiteX1" fmla="*/ 402956 w 657717"/>
                  <a:gd name="connsiteY1" fmla="*/ 101904 h 509522"/>
                  <a:gd name="connsiteX2" fmla="*/ 402956 w 657717"/>
                  <a:gd name="connsiteY2" fmla="*/ 0 h 509522"/>
                  <a:gd name="connsiteX3" fmla="*/ 657717 w 657717"/>
                  <a:gd name="connsiteY3" fmla="*/ 254761 h 509522"/>
                  <a:gd name="connsiteX4" fmla="*/ 402956 w 657717"/>
                  <a:gd name="connsiteY4" fmla="*/ 509522 h 509522"/>
                  <a:gd name="connsiteX5" fmla="*/ 402956 w 657717"/>
                  <a:gd name="connsiteY5" fmla="*/ 407618 h 509522"/>
                  <a:gd name="connsiteX6" fmla="*/ 0 w 657717"/>
                  <a:gd name="connsiteY6" fmla="*/ 407618 h 509522"/>
                  <a:gd name="connsiteX7" fmla="*/ 0 w 657717"/>
                  <a:gd name="connsiteY7" fmla="*/ 101904 h 50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717" h="509522">
                    <a:moveTo>
                      <a:pt x="0" y="101904"/>
                    </a:moveTo>
                    <a:lnTo>
                      <a:pt x="402956" y="101904"/>
                    </a:lnTo>
                    <a:lnTo>
                      <a:pt x="402956" y="0"/>
                    </a:lnTo>
                    <a:lnTo>
                      <a:pt x="657717" y="254761"/>
                    </a:lnTo>
                    <a:lnTo>
                      <a:pt x="402956" y="509522"/>
                    </a:lnTo>
                    <a:lnTo>
                      <a:pt x="402956" y="407618"/>
                    </a:lnTo>
                    <a:lnTo>
                      <a:pt x="0" y="407618"/>
                    </a:lnTo>
                    <a:lnTo>
                      <a:pt x="0" y="101904"/>
                    </a:lnTo>
                    <a:close/>
                  </a:path>
                </a:pathLst>
              </a:custGeom>
              <a:solidFill>
                <a:schemeClr val="accent1">
                  <a:lumMod val="60000"/>
                  <a:lumOff val="40000"/>
                </a:schemeClr>
              </a:solidFill>
              <a:ln>
                <a:noFill/>
              </a:ln>
              <a:effectLst/>
            </p:spPr>
            <p:style>
              <a:lnRef idx="0">
                <a:scrgbClr r="0" g="0" b="0"/>
              </a:lnRef>
              <a:fillRef idx="1">
                <a:scrgbClr r="0" g="0" b="0"/>
              </a:fillRef>
              <a:effectRef idx="0">
                <a:scrgbClr r="0" g="0" b="0"/>
              </a:effectRef>
              <a:fontRef idx="minor">
                <a:schemeClr val="lt1"/>
              </a:fontRef>
            </p:style>
            <p:txBody>
              <a:bodyPr spcFirstLastPara="0" vert="horz" wrap="square" lIns="0" tIns="101904" rIns="152857" bIns="101904" numCol="1" spcCol="1270" anchor="ctr" anchorCtr="0">
                <a:noAutofit/>
              </a:bodyPr>
              <a:lstStyle/>
              <a:p>
                <a:pPr lvl="0" algn="ctr" defTabSz="622300">
                  <a:lnSpc>
                    <a:spcPct val="90000"/>
                  </a:lnSpc>
                  <a:spcBef>
                    <a:spcPct val="0"/>
                  </a:spcBef>
                  <a:spcAft>
                    <a:spcPct val="35000"/>
                  </a:spcAft>
                </a:pPr>
                <a:endParaRPr lang="en-US" sz="1400" kern="1200">
                  <a:solidFill>
                    <a:sysClr val="window" lastClr="FFFFFF"/>
                  </a:solidFill>
                  <a:latin typeface="Calibri" panose="020F0502020204030204"/>
                  <a:ea typeface="+mn-ea"/>
                  <a:cs typeface="+mn-cs"/>
                </a:endParaRPr>
              </a:p>
            </p:txBody>
          </p:sp>
        </p:grpSp>
        <p:sp>
          <p:nvSpPr>
            <p:cNvPr id="142" name="Freeform 141"/>
            <p:cNvSpPr/>
            <p:nvPr/>
          </p:nvSpPr>
          <p:spPr>
            <a:xfrm>
              <a:off x="20720703" y="14464217"/>
              <a:ext cx="2576446" cy="1536148"/>
            </a:xfrm>
            <a:custGeom>
              <a:avLst/>
              <a:gdLst>
                <a:gd name="connsiteX0" fmla="*/ 0 w 2046512"/>
                <a:gd name="connsiteY0" fmla="*/ 77760 h 777599"/>
                <a:gd name="connsiteX1" fmla="*/ 77760 w 2046512"/>
                <a:gd name="connsiteY1" fmla="*/ 0 h 777599"/>
                <a:gd name="connsiteX2" fmla="*/ 1968752 w 2046512"/>
                <a:gd name="connsiteY2" fmla="*/ 0 h 777599"/>
                <a:gd name="connsiteX3" fmla="*/ 2046512 w 2046512"/>
                <a:gd name="connsiteY3" fmla="*/ 77760 h 777599"/>
                <a:gd name="connsiteX4" fmla="*/ 2046512 w 2046512"/>
                <a:gd name="connsiteY4" fmla="*/ 699839 h 777599"/>
                <a:gd name="connsiteX5" fmla="*/ 1968752 w 2046512"/>
                <a:gd name="connsiteY5" fmla="*/ 777599 h 777599"/>
                <a:gd name="connsiteX6" fmla="*/ 77760 w 2046512"/>
                <a:gd name="connsiteY6" fmla="*/ 777599 h 777599"/>
                <a:gd name="connsiteX7" fmla="*/ 0 w 2046512"/>
                <a:gd name="connsiteY7" fmla="*/ 699839 h 777599"/>
                <a:gd name="connsiteX8" fmla="*/ 0 w 2046512"/>
                <a:gd name="connsiteY8" fmla="*/ 77760 h 77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6512" h="777599">
                  <a:moveTo>
                    <a:pt x="0" y="77760"/>
                  </a:moveTo>
                  <a:cubicBezTo>
                    <a:pt x="0" y="34814"/>
                    <a:pt x="34814" y="0"/>
                    <a:pt x="77760" y="0"/>
                  </a:cubicBezTo>
                  <a:lnTo>
                    <a:pt x="1968752" y="0"/>
                  </a:lnTo>
                  <a:cubicBezTo>
                    <a:pt x="2011698" y="0"/>
                    <a:pt x="2046512" y="34814"/>
                    <a:pt x="2046512" y="77760"/>
                  </a:cubicBezTo>
                  <a:lnTo>
                    <a:pt x="2046512" y="699839"/>
                  </a:lnTo>
                  <a:cubicBezTo>
                    <a:pt x="2046512" y="742785"/>
                    <a:pt x="2011698" y="777599"/>
                    <a:pt x="1968752" y="777599"/>
                  </a:cubicBezTo>
                  <a:lnTo>
                    <a:pt x="77760" y="777599"/>
                  </a:lnTo>
                  <a:cubicBezTo>
                    <a:pt x="34814" y="777599"/>
                    <a:pt x="0" y="742785"/>
                    <a:pt x="0" y="699839"/>
                  </a:cubicBezTo>
                  <a:lnTo>
                    <a:pt x="0" y="77760"/>
                  </a:lnTo>
                  <a:close/>
                </a:path>
              </a:pathLst>
            </a:cu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8100000" scaled="1"/>
              <a:tileRect/>
            </a:gra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43199" tIns="143199" rIns="143199" bIns="342962" numCol="1" spcCol="1270" anchor="ctr" anchorCtr="0">
              <a:noAutofit/>
            </a:bodyPr>
            <a:lstStyle/>
            <a:p>
              <a:pPr lvl="0" algn="ctr" defTabSz="800100">
                <a:lnSpc>
                  <a:spcPct val="90000"/>
                </a:lnSpc>
                <a:spcBef>
                  <a:spcPts val="1800"/>
                </a:spcBef>
                <a:buClr>
                  <a:srgbClr val="3F3F3F"/>
                </a:buClr>
                <a:buSzPts val="2700"/>
              </a:pPr>
              <a:r>
                <a:rPr lang="en-US" sz="3400" dirty="0" smtClean="0">
                  <a:solidFill>
                    <a:schemeClr val="bg1"/>
                  </a:solidFill>
                  <a:latin typeface="Garamond"/>
                  <a:ea typeface="Garamond"/>
                  <a:cs typeface="Garamond"/>
                </a:rPr>
                <a:t>Data Analysis</a:t>
              </a:r>
              <a:endParaRPr lang="en-US" sz="3400" dirty="0">
                <a:solidFill>
                  <a:schemeClr val="bg1"/>
                </a:solidFill>
                <a:latin typeface="Garamond"/>
                <a:ea typeface="Garamond"/>
                <a:cs typeface="Garamond"/>
              </a:endParaRPr>
            </a:p>
          </p:txBody>
        </p:sp>
        <p:sp>
          <p:nvSpPr>
            <p:cNvPr id="144" name="Freeform 143"/>
            <p:cNvSpPr/>
            <p:nvPr/>
          </p:nvSpPr>
          <p:spPr>
            <a:xfrm>
              <a:off x="20720703" y="16097938"/>
              <a:ext cx="3591646" cy="3867240"/>
            </a:xfrm>
            <a:custGeom>
              <a:avLst/>
              <a:gdLst>
                <a:gd name="connsiteX0" fmla="*/ 0 w 2046512"/>
                <a:gd name="connsiteY0" fmla="*/ 204651 h 2332800"/>
                <a:gd name="connsiteX1" fmla="*/ 204651 w 2046512"/>
                <a:gd name="connsiteY1" fmla="*/ 0 h 2332800"/>
                <a:gd name="connsiteX2" fmla="*/ 1841861 w 2046512"/>
                <a:gd name="connsiteY2" fmla="*/ 0 h 2332800"/>
                <a:gd name="connsiteX3" fmla="*/ 2046512 w 2046512"/>
                <a:gd name="connsiteY3" fmla="*/ 204651 h 2332800"/>
                <a:gd name="connsiteX4" fmla="*/ 2046512 w 2046512"/>
                <a:gd name="connsiteY4" fmla="*/ 2128149 h 2332800"/>
                <a:gd name="connsiteX5" fmla="*/ 1841861 w 2046512"/>
                <a:gd name="connsiteY5" fmla="*/ 2332800 h 2332800"/>
                <a:gd name="connsiteX6" fmla="*/ 204651 w 2046512"/>
                <a:gd name="connsiteY6" fmla="*/ 2332800 h 2332800"/>
                <a:gd name="connsiteX7" fmla="*/ 0 w 2046512"/>
                <a:gd name="connsiteY7" fmla="*/ 2128149 h 2332800"/>
                <a:gd name="connsiteX8" fmla="*/ 0 w 2046512"/>
                <a:gd name="connsiteY8" fmla="*/ 204651 h 233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6512" h="2332800">
                  <a:moveTo>
                    <a:pt x="0" y="204651"/>
                  </a:moveTo>
                  <a:cubicBezTo>
                    <a:pt x="0" y="91625"/>
                    <a:pt x="91625" y="0"/>
                    <a:pt x="204651" y="0"/>
                  </a:cubicBezTo>
                  <a:lnTo>
                    <a:pt x="1841861" y="0"/>
                  </a:lnTo>
                  <a:cubicBezTo>
                    <a:pt x="1954887" y="0"/>
                    <a:pt x="2046512" y="91625"/>
                    <a:pt x="2046512" y="204651"/>
                  </a:cubicBezTo>
                  <a:lnTo>
                    <a:pt x="2046512" y="2128149"/>
                  </a:lnTo>
                  <a:cubicBezTo>
                    <a:pt x="2046512" y="2241175"/>
                    <a:pt x="1954887" y="2332800"/>
                    <a:pt x="1841861" y="2332800"/>
                  </a:cubicBezTo>
                  <a:lnTo>
                    <a:pt x="204651" y="2332800"/>
                  </a:lnTo>
                  <a:cubicBezTo>
                    <a:pt x="91625" y="2332800"/>
                    <a:pt x="0" y="2241175"/>
                    <a:pt x="0" y="2128149"/>
                  </a:cubicBezTo>
                  <a:lnTo>
                    <a:pt x="0" y="204651"/>
                  </a:lnTo>
                  <a:close/>
                </a:path>
              </a:pathLst>
            </a:custGeom>
            <a:solidFill>
              <a:schemeClr val="accent1">
                <a:lumMod val="20000"/>
                <a:lumOff val="80000"/>
                <a:alpha val="90000"/>
              </a:schemeClr>
            </a:solidFill>
            <a:ln w="12700"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87956" tIns="187956" rIns="187956" bIns="187956" numCol="1" spcCol="1270" anchor="t" anchorCtr="0">
              <a:noAutofit/>
            </a:bodyPr>
            <a:lstStyle/>
            <a:p>
              <a:pPr marL="342900" indent="-342900">
                <a:spcAft>
                  <a:spcPts val="10"/>
                </a:spcAft>
                <a:buClr>
                  <a:srgbClr val="1B57AF"/>
                </a:buClr>
                <a:buFont typeface="Webdings" panose="05030102010509060703" pitchFamily="18" charset="2"/>
                <a:buChar char="4"/>
              </a:pPr>
              <a:r>
                <a:rPr lang="en-US" sz="2800" dirty="0">
                  <a:solidFill>
                    <a:schemeClr val="tx1">
                      <a:lumMod val="75000"/>
                      <a:lumOff val="25000"/>
                    </a:schemeClr>
                  </a:solidFill>
                  <a:latin typeface="Garamond" panose="02020404030301010803" pitchFamily="18" charset="0"/>
                </a:rPr>
                <a:t>Run regression</a:t>
              </a:r>
            </a:p>
            <a:p>
              <a:pPr marL="342900" indent="-342900">
                <a:spcAft>
                  <a:spcPts val="10"/>
                </a:spcAft>
                <a:buClr>
                  <a:srgbClr val="1B57AF"/>
                </a:buClr>
                <a:buFont typeface="Webdings" panose="05030102010509060703" pitchFamily="18" charset="2"/>
                <a:buChar char="4"/>
              </a:pPr>
              <a:r>
                <a:rPr lang="en-US" sz="2800" dirty="0">
                  <a:solidFill>
                    <a:schemeClr val="tx1">
                      <a:lumMod val="75000"/>
                      <a:lumOff val="25000"/>
                    </a:schemeClr>
                  </a:solidFill>
                  <a:latin typeface="Garamond" panose="02020404030301010803" pitchFamily="18" charset="0"/>
                </a:rPr>
                <a:t>Calculate percent tree and impervious  cover</a:t>
              </a:r>
            </a:p>
            <a:p>
              <a:pPr marL="342900" indent="-342900">
                <a:spcAft>
                  <a:spcPts val="10"/>
                </a:spcAft>
                <a:buClr>
                  <a:srgbClr val="1B57AF"/>
                </a:buClr>
                <a:buFont typeface="Webdings" panose="05030102010509060703" pitchFamily="18" charset="2"/>
                <a:buChar char="4"/>
              </a:pPr>
              <a:r>
                <a:rPr lang="en-US" sz="2800" dirty="0">
                  <a:solidFill>
                    <a:schemeClr val="tx1">
                      <a:lumMod val="75000"/>
                      <a:lumOff val="25000"/>
                    </a:schemeClr>
                  </a:solidFill>
                  <a:latin typeface="Garamond" panose="02020404030301010803" pitchFamily="18" charset="0"/>
                </a:rPr>
                <a:t>ISAT – calculate impacts of impervious surfaces on water quality</a:t>
              </a:r>
            </a:p>
          </p:txBody>
        </p:sp>
      </p:grpSp>
      <p:sp>
        <p:nvSpPr>
          <p:cNvPr id="145" name="Freeform 144"/>
          <p:cNvSpPr/>
          <p:nvPr/>
        </p:nvSpPr>
        <p:spPr>
          <a:xfrm>
            <a:off x="15148932" y="14718703"/>
            <a:ext cx="1388403" cy="1006561"/>
          </a:xfrm>
          <a:custGeom>
            <a:avLst/>
            <a:gdLst>
              <a:gd name="connsiteX0" fmla="*/ 0 w 657717"/>
              <a:gd name="connsiteY0" fmla="*/ 101904 h 509522"/>
              <a:gd name="connsiteX1" fmla="*/ 402956 w 657717"/>
              <a:gd name="connsiteY1" fmla="*/ 101904 h 509522"/>
              <a:gd name="connsiteX2" fmla="*/ 402956 w 657717"/>
              <a:gd name="connsiteY2" fmla="*/ 0 h 509522"/>
              <a:gd name="connsiteX3" fmla="*/ 657717 w 657717"/>
              <a:gd name="connsiteY3" fmla="*/ 254761 h 509522"/>
              <a:gd name="connsiteX4" fmla="*/ 402956 w 657717"/>
              <a:gd name="connsiteY4" fmla="*/ 509522 h 509522"/>
              <a:gd name="connsiteX5" fmla="*/ 402956 w 657717"/>
              <a:gd name="connsiteY5" fmla="*/ 407618 h 509522"/>
              <a:gd name="connsiteX6" fmla="*/ 0 w 657717"/>
              <a:gd name="connsiteY6" fmla="*/ 407618 h 509522"/>
              <a:gd name="connsiteX7" fmla="*/ 0 w 657717"/>
              <a:gd name="connsiteY7" fmla="*/ 101904 h 50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717" h="509522">
                <a:moveTo>
                  <a:pt x="0" y="101904"/>
                </a:moveTo>
                <a:lnTo>
                  <a:pt x="402956" y="101904"/>
                </a:lnTo>
                <a:lnTo>
                  <a:pt x="402956" y="0"/>
                </a:lnTo>
                <a:lnTo>
                  <a:pt x="657717" y="254761"/>
                </a:lnTo>
                <a:lnTo>
                  <a:pt x="402956" y="509522"/>
                </a:lnTo>
                <a:lnTo>
                  <a:pt x="402956" y="407618"/>
                </a:lnTo>
                <a:lnTo>
                  <a:pt x="0" y="407618"/>
                </a:lnTo>
                <a:lnTo>
                  <a:pt x="0" y="101904"/>
                </a:lnTo>
                <a:close/>
              </a:path>
            </a:pathLst>
          </a:custGeom>
          <a:solidFill>
            <a:schemeClr val="accent1">
              <a:lumMod val="60000"/>
              <a:lumOff val="40000"/>
            </a:schemeClr>
          </a:solidFill>
          <a:ln>
            <a:noFill/>
          </a:ln>
          <a:effectLst/>
        </p:spPr>
        <p:style>
          <a:lnRef idx="0">
            <a:scrgbClr r="0" g="0" b="0"/>
          </a:lnRef>
          <a:fillRef idx="1">
            <a:scrgbClr r="0" g="0" b="0"/>
          </a:fillRef>
          <a:effectRef idx="0">
            <a:scrgbClr r="0" g="0" b="0"/>
          </a:effectRef>
          <a:fontRef idx="minor">
            <a:schemeClr val="lt1"/>
          </a:fontRef>
        </p:style>
        <p:txBody>
          <a:bodyPr spcFirstLastPara="0" vert="horz" wrap="square" lIns="0" tIns="101904" rIns="152857" bIns="101904" numCol="1" spcCol="1270" anchor="ctr" anchorCtr="0">
            <a:noAutofit/>
          </a:bodyPr>
          <a:lstStyle/>
          <a:p>
            <a:pPr lvl="0" algn="ctr" defTabSz="622300">
              <a:lnSpc>
                <a:spcPct val="90000"/>
              </a:lnSpc>
              <a:spcBef>
                <a:spcPct val="0"/>
              </a:spcBef>
              <a:spcAft>
                <a:spcPct val="35000"/>
              </a:spcAft>
            </a:pPr>
            <a:endParaRPr lang="en-US" sz="1400" kern="1200">
              <a:solidFill>
                <a:sysClr val="window" lastClr="FFFFFF"/>
              </a:solidFill>
              <a:latin typeface="Calibri" panose="020F0502020204030204"/>
              <a:ea typeface="+mn-ea"/>
              <a:cs typeface="+mn-cs"/>
            </a:endParaRPr>
          </a:p>
        </p:txBody>
      </p:sp>
      <p:pic>
        <p:nvPicPr>
          <p:cNvPr id="147" name="Picture 146"/>
          <p:cNvPicPr>
            <a:picLocks noChangeAspect="1"/>
          </p:cNvPicPr>
          <p:nvPr/>
        </p:nvPicPr>
        <p:blipFill>
          <a:blip r:embed="rId14">
            <a:biLevel thresh="25000"/>
          </a:blip>
          <a:stretch>
            <a:fillRect/>
          </a:stretch>
        </p:blipFill>
        <p:spPr>
          <a:xfrm>
            <a:off x="8099426" y="20554242"/>
            <a:ext cx="325135" cy="683482"/>
          </a:xfrm>
          <a:prstGeom prst="rect">
            <a:avLst/>
          </a:prstGeom>
        </p:spPr>
      </p:pic>
      <p:pic>
        <p:nvPicPr>
          <p:cNvPr id="148" name="Picture 147"/>
          <p:cNvPicPr>
            <a:picLocks noChangeAspect="1"/>
          </p:cNvPicPr>
          <p:nvPr/>
        </p:nvPicPr>
        <p:blipFill>
          <a:blip r:embed="rId14">
            <a:biLevel thresh="25000"/>
          </a:blip>
          <a:stretch>
            <a:fillRect/>
          </a:stretch>
        </p:blipFill>
        <p:spPr>
          <a:xfrm>
            <a:off x="15961964" y="20612383"/>
            <a:ext cx="325135" cy="683482"/>
          </a:xfrm>
          <a:prstGeom prst="rect">
            <a:avLst/>
          </a:prstGeom>
        </p:spPr>
      </p:pic>
      <p:pic>
        <p:nvPicPr>
          <p:cNvPr id="149" name="Picture 148"/>
          <p:cNvPicPr>
            <a:picLocks noChangeAspect="1"/>
          </p:cNvPicPr>
          <p:nvPr/>
        </p:nvPicPr>
        <p:blipFill>
          <a:blip r:embed="rId14">
            <a:biLevel thresh="25000"/>
          </a:blip>
          <a:stretch>
            <a:fillRect/>
          </a:stretch>
        </p:blipFill>
        <p:spPr>
          <a:xfrm>
            <a:off x="24225552" y="20496100"/>
            <a:ext cx="325135" cy="683482"/>
          </a:xfrm>
          <a:prstGeom prst="rect">
            <a:avLst/>
          </a:prstGeom>
        </p:spPr>
      </p:pic>
      <p:pic>
        <p:nvPicPr>
          <p:cNvPr id="5" name="Picture 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15307" y="13602229"/>
            <a:ext cx="10971893" cy="6400271"/>
          </a:xfrm>
          <a:prstGeom prst="rect">
            <a:avLst/>
          </a:prstGeom>
        </p:spPr>
      </p:pic>
      <p:sp>
        <p:nvSpPr>
          <p:cNvPr id="107" name="TextBox 106"/>
          <p:cNvSpPr txBox="1"/>
          <p:nvPr/>
        </p:nvSpPr>
        <p:spPr>
          <a:xfrm>
            <a:off x="3428733" y="19562758"/>
            <a:ext cx="947319" cy="369332"/>
          </a:xfrm>
          <a:prstGeom prst="rect">
            <a:avLst/>
          </a:prstGeom>
          <a:noFill/>
        </p:spPr>
        <p:txBody>
          <a:bodyPr wrap="square" rtlCol="0">
            <a:spAutoFit/>
          </a:bodyPr>
          <a:lstStyle/>
          <a:p>
            <a:r>
              <a:rPr lang="en-US" dirty="0" smtClean="0">
                <a:latin typeface="Garamond" panose="02020404030301010803" pitchFamily="18" charset="0"/>
              </a:rPr>
              <a:t>Miles</a:t>
            </a:r>
            <a:endParaRPr lang="en-US" dirty="0">
              <a:latin typeface="Garamond" panose="02020404030301010803" pitchFamily="18" charset="0"/>
            </a:endParaRPr>
          </a:p>
        </p:txBody>
      </p:sp>
      <p:sp>
        <p:nvSpPr>
          <p:cNvPr id="108" name="TextBox 107"/>
          <p:cNvSpPr txBox="1"/>
          <p:nvPr/>
        </p:nvSpPr>
        <p:spPr>
          <a:xfrm>
            <a:off x="3176185" y="19398111"/>
            <a:ext cx="798000" cy="369332"/>
          </a:xfrm>
          <a:prstGeom prst="rect">
            <a:avLst/>
          </a:prstGeom>
          <a:noFill/>
        </p:spPr>
        <p:txBody>
          <a:bodyPr wrap="square" rtlCol="0">
            <a:spAutoFit/>
          </a:bodyPr>
          <a:lstStyle/>
          <a:p>
            <a:r>
              <a:rPr lang="en-US" dirty="0" smtClean="0">
                <a:latin typeface="Garamond" panose="02020404030301010803" pitchFamily="18" charset="0"/>
              </a:rPr>
              <a:t>5</a:t>
            </a:r>
            <a:endParaRPr lang="en-US" dirty="0">
              <a:latin typeface="Garamond" panose="02020404030301010803" pitchFamily="18" charset="0"/>
            </a:endParaRPr>
          </a:p>
        </p:txBody>
      </p:sp>
    </p:spTree>
    <p:extLst>
      <p:ext uri="{BB962C8B-B14F-4D97-AF65-F5344CB8AC3E}">
        <p14:creationId xmlns:p14="http://schemas.microsoft.com/office/powerpoint/2010/main" val="39024883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7239</TotalTime>
  <Words>545</Words>
  <Application>Microsoft Office PowerPoint</Application>
  <PresentationFormat>Custom</PresentationFormat>
  <Paragraphs>67</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Century Gothic</vt:lpstr>
      <vt:lpstr>Garamond</vt:lpstr>
      <vt:lpstr>Webdings</vt:lpstr>
      <vt:lpstr>Office Theme</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Bengtsson, Zachary A. (ARC-SGE)[SSAI DEVELOP]</cp:lastModifiedBy>
  <cp:revision>258</cp:revision>
  <dcterms:created xsi:type="dcterms:W3CDTF">2019-02-05T16:32:03Z</dcterms:created>
  <dcterms:modified xsi:type="dcterms:W3CDTF">2019-09-26T18:48:41Z</dcterms:modified>
</cp:coreProperties>
</file>