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6" r:id="rId1"/>
    <p:sldMasterId id="2147483667" r:id="rId2"/>
  </p:sldMasterIdLst>
  <p:notesMasterIdLst>
    <p:notesMasterId r:id="rId27"/>
  </p:notesMasterIdLst>
  <p:sldIdLst>
    <p:sldId id="256" r:id="rId3"/>
    <p:sldId id="257" r:id="rId4"/>
    <p:sldId id="258" r:id="rId5"/>
    <p:sldId id="259" r:id="rId6"/>
    <p:sldId id="260" r:id="rId7"/>
    <p:sldId id="261" r:id="rId8"/>
    <p:sldId id="289" r:id="rId9"/>
    <p:sldId id="290" r:id="rId10"/>
    <p:sldId id="262" r:id="rId11"/>
    <p:sldId id="263" r:id="rId12"/>
    <p:sldId id="277" r:id="rId13"/>
    <p:sldId id="282" r:id="rId14"/>
    <p:sldId id="283" r:id="rId15"/>
    <p:sldId id="284" r:id="rId16"/>
    <p:sldId id="286" r:id="rId17"/>
    <p:sldId id="266" r:id="rId18"/>
    <p:sldId id="267" r:id="rId19"/>
    <p:sldId id="274" r:id="rId20"/>
    <p:sldId id="269" r:id="rId21"/>
    <p:sldId id="288" r:id="rId22"/>
    <p:sldId id="276" r:id="rId23"/>
    <p:sldId id="270" r:id="rId24"/>
    <p:sldId id="271" r:id="rId25"/>
    <p:sldId id="272" r:id="rId26"/>
  </p:sldIdLst>
  <p:sldSz cx="12192000" cy="6858000"/>
  <p:notesSz cx="6858000" cy="9144000"/>
  <p:embeddedFontLst>
    <p:embeddedFont>
      <p:font typeface="Wingdings 3" panose="05040102010807070707" pitchFamily="18" charset="2"/>
      <p:regular r:id="rId28"/>
    </p:embeddedFont>
    <p:embeddedFont>
      <p:font typeface="Arial Rounded MT Bold" panose="020F0704030504030204" pitchFamily="34" charset="0"/>
      <p:regular r:id="rId29"/>
    </p:embeddedFont>
    <p:embeddedFont>
      <p:font typeface="Century Gothic" panose="020B0502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4056">
          <p15:clr>
            <a:srgbClr val="A4A3A4"/>
          </p15:clr>
        </p15:guide>
        <p15:guide id="4" pos="7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5F8AA0"/>
    <a:srgbClr val="000000"/>
    <a:srgbClr val="A3142E"/>
    <a:srgbClr val="C9A9D1"/>
    <a:srgbClr val="183C5C"/>
    <a:srgbClr val="5CABD2"/>
    <a:srgbClr val="75B8D9"/>
    <a:srgbClr val="163552"/>
    <a:srgbClr val="1D5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B82206-9DAD-4033-BACC-7787FA5FEF09}">
  <a:tblStyle styleId="{C1B82206-9DAD-4033-BACC-7787FA5FEF0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FECD7FC-355B-49B2-9A6D-D98919320B8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0918" autoAdjust="0"/>
  </p:normalViewPr>
  <p:slideViewPr>
    <p:cSldViewPr snapToGrid="0">
      <p:cViewPr varScale="1">
        <p:scale>
          <a:sx n="59" d="100"/>
          <a:sy n="59" d="100"/>
        </p:scale>
        <p:origin x="1406" y="53"/>
      </p:cViewPr>
      <p:guideLst>
        <p:guide orient="horz" pos="2160"/>
        <p:guide pos="3840"/>
        <p:guide orient="horz" pos="4056"/>
        <p:guide pos="7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72526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ceancolor.gsfc.nasa.gov/data/10.5067/AQUA/MODIS/L3M/IOP/201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ceancolor.gsfc.nasa.gov/data/10.5067/AQUA/MODIS/L3M/PAR/201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rgbClr val="FF0000"/>
              </a:solidFill>
            </a:endParaRPr>
          </a:p>
        </p:txBody>
      </p:sp>
      <p:sp>
        <p:nvSpPr>
          <p:cNvPr id="188" name="Google Shape;1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428644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80039720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80039720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Earth Clipart: https://pixabay.com/en/globe-earth-world-map-sphere-34526/, CC0 license</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Satellite Clipart: https://www.maxpixel.net/Internet-Satellite-Transmit-Icon-Wireless-98427, CC0 license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Sun</a:t>
            </a:r>
            <a:r>
              <a:rPr lang="en-US" sz="1200" b="0" i="0" u="none" strike="noStrike" cap="none" baseline="0" dirty="0">
                <a:solidFill>
                  <a:schemeClr val="dk1"/>
                </a:solidFill>
                <a:effectLst/>
                <a:latin typeface="Calibri"/>
                <a:cs typeface="Calibri"/>
                <a:sym typeface="Calibri"/>
              </a:rPr>
              <a:t> Clipart: https://commons.wikimedia.org/wiki/File:Emojione_2600.svg</a:t>
            </a:r>
            <a:endParaRPr lang="en-US" dirty="0">
              <a:effectLst/>
            </a:endParaRPr>
          </a:p>
          <a:p>
            <a:pPr rtl="0"/>
            <a:endParaRPr lang="en-US" dirty="0">
              <a:effectLst/>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cs typeface="Calibri"/>
                <a:sym typeface="Calibri"/>
              </a:rPr>
              <a:t>This procedure, which follows a global algorithm, is suitable for arctic region in high latitudes because of the angle of the sun (a irregular relative positioning to the sun).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cs typeface="Calibri"/>
                <a:sym typeface="Calibri"/>
              </a:rPr>
              <a:t>This limited our data usage to summer months during which global atmospheric correction provide more reliable images for high latitude regions.</a:t>
            </a:r>
            <a:endParaRPr lang="en-US" dirty="0"/>
          </a:p>
        </p:txBody>
      </p:sp>
      <p:sp>
        <p:nvSpPr>
          <p:cNvPr id="412" name="Google Shape;412;g480039720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635003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80039720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80039720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Earth Clipart: https://pixabay.com/en/globe-earth-world-map-sphere-34526/, CC0 license</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Satellite Clipart: https://www.maxpixel.net/Internet-Satellite-Transmit-Icon-Wireless-98427, CC0 license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Sun</a:t>
            </a:r>
            <a:r>
              <a:rPr lang="en-US" sz="1200" b="0" i="0" u="none" strike="noStrike" cap="none" baseline="0" dirty="0">
                <a:solidFill>
                  <a:schemeClr val="dk1"/>
                </a:solidFill>
                <a:effectLst/>
                <a:latin typeface="Calibri"/>
                <a:cs typeface="Calibri"/>
                <a:sym typeface="Calibri"/>
              </a:rPr>
              <a:t> Clipart: https://commons.wikimedia.org/wiki/File:Emojione_2600.svg</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Photo: Ed Reeves, written permission obtained.</a:t>
            </a:r>
            <a:endParaRPr lang="en-US" dirty="0">
              <a:effectLst/>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ea typeface="Calibri"/>
                <a:cs typeface="Calibri"/>
                <a:sym typeface="Calibri"/>
              </a:rPr>
              <a:t>On the other hand, GBL surface is covered fully or partially by ice from mid-fall to mid-summer.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ea typeface="Calibri"/>
                <a:cs typeface="Calibri"/>
                <a:sym typeface="Calibri"/>
              </a:rPr>
              <a:t>Therefore to avoid ice cover interference, we only chose August between summer months as it provided the information for the whole surface of the lake.</a:t>
            </a:r>
            <a:endParaRPr lang="en-US" dirty="0"/>
          </a:p>
        </p:txBody>
      </p:sp>
      <p:sp>
        <p:nvSpPr>
          <p:cNvPr id="412" name="Google Shape;412;g480039720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26745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80039720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80039720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Image: Processed by DEVELOP team</a:t>
            </a:r>
            <a:endParaRPr lang="en-US" dirty="0">
              <a:effectLst/>
            </a:endParaRP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Speaker notes: </a:t>
            </a:r>
            <a:endParaRPr lang="en-US" dirty="0">
              <a:effectLst/>
            </a:endParaRPr>
          </a:p>
          <a:p>
            <a:pPr rtl="0"/>
            <a:r>
              <a:rPr lang="en-US" dirty="0"/>
              <a:t>Checking for the quality of information </a:t>
            </a:r>
            <a:r>
              <a:rPr lang="en-US" dirty="0" err="1"/>
              <a:t>embeded</a:t>
            </a:r>
            <a:r>
              <a:rPr lang="en-US" dirty="0"/>
              <a:t> in each images, we noticed that around the edges of the lakes the values of </a:t>
            </a:r>
            <a:r>
              <a:rPr lang="en-US" dirty="0" err="1"/>
              <a:t>Rrs</a:t>
            </a:r>
            <a:r>
              <a:rPr lang="en-US" dirty="0"/>
              <a:t> are negative. Although the normal range of </a:t>
            </a:r>
            <a:r>
              <a:rPr lang="en-US" dirty="0" err="1"/>
              <a:t>Rrs</a:t>
            </a:r>
            <a:r>
              <a:rPr lang="en-US" dirty="0"/>
              <a:t> has to be positive.</a:t>
            </a:r>
          </a:p>
          <a:p>
            <a:pPr rtl="0"/>
            <a:r>
              <a:rPr lang="en-US" dirty="0"/>
              <a:t>Therefore, these negative values were clearly errors and they were also more common in the blue &amp; green bands, which are robustly required to assess chlorophyll and CDOM concentrations.</a:t>
            </a:r>
          </a:p>
          <a:p>
            <a:pPr rtl="0"/>
            <a:r>
              <a:rPr lang="en-US" dirty="0"/>
              <a:t>The possible/potential sources of the existence of negative values can be due to presence of aerosols such as haze, fog or dust in the air, adjacency effects, where land can reflect light and skew readings of nearby water. And also is may indicate atmospheric over-correction for a small water body as opposed to the large ocean environments that the satellites are </a:t>
            </a:r>
          </a:p>
          <a:p>
            <a:pPr rtl="0"/>
            <a:r>
              <a:rPr lang="en-US" dirty="0"/>
              <a:t>suited for.</a:t>
            </a:r>
          </a:p>
          <a:p>
            <a:pPr rtl="0"/>
            <a:endParaRPr lang="en-US" dirty="0"/>
          </a:p>
          <a:p>
            <a:pPr rtl="0"/>
            <a:r>
              <a:rPr lang="en-US" dirty="0"/>
              <a:t>Water surfaces also generally have variations in sunlight glint and reflection, as well as varying levels of organic matter that can be hard to correct for.</a:t>
            </a:r>
          </a:p>
        </p:txBody>
      </p:sp>
      <p:sp>
        <p:nvSpPr>
          <p:cNvPr id="412" name="Google Shape;412;g480039720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219007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80039720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80039720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Image: Processed by DEVELOP team</a:t>
            </a:r>
            <a:endParaRPr lang="en-US" dirty="0">
              <a:effectLst/>
            </a:endParaRP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Speaker notes: </a:t>
            </a:r>
          </a:p>
          <a:p>
            <a:pPr rtl="0"/>
            <a:endParaRPr lang="en-US"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Since we didn’t have any means to validate the optical data of remote sensing reflectance,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decided to focus of the center of the lake as the most reliable part of the lake with positive values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And also to cooperate the products of four satellite sensors and compare the results in hope of getting a better and more reliable view of water quality changes in the study area</a:t>
            </a:r>
          </a:p>
          <a:p>
            <a:pPr rtl="0"/>
            <a:endParaRPr lang="en-US" dirty="0"/>
          </a:p>
        </p:txBody>
      </p:sp>
      <p:sp>
        <p:nvSpPr>
          <p:cNvPr id="412" name="Google Shape;412;g480039720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374341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5d2a627a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45d2a627a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Speaker notes: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However, this solution also proved to be challenging.</a:t>
            </a:r>
            <a:r>
              <a:rPr lang="en-US" baseline="0" dirty="0"/>
              <a:t> Since the data provided by different satellites for </a:t>
            </a:r>
            <a:r>
              <a:rPr lang="en-US" baseline="0" dirty="0" err="1"/>
              <a:t>Rrs</a:t>
            </a:r>
            <a:r>
              <a:rPr lang="en-US" baseline="0" dirty="0"/>
              <a:t> which is our input to calculate CDOM and Chlorophyll displayed </a:t>
            </a:r>
            <a:r>
              <a:rPr lang="en-US" dirty="0"/>
              <a:t>inconsistency</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Here we have one</a:t>
            </a:r>
            <a:r>
              <a:rPr lang="en-US" baseline="0" dirty="0"/>
              <a:t> of the</a:t>
            </a:r>
            <a:r>
              <a:rPr lang="en-US" dirty="0"/>
              <a:t> </a:t>
            </a:r>
            <a:r>
              <a:rPr lang="en-US" dirty="0" err="1"/>
              <a:t>Rrs</a:t>
            </a:r>
            <a:r>
              <a:rPr lang="en-US" dirty="0"/>
              <a:t> at 412nm as an example. We can see that the variability among them in the same period displayed inconsistency. We can’t get any conclusion that which satellite product is more reliable.</a:t>
            </a:r>
            <a:endParaRPr dirty="0"/>
          </a:p>
        </p:txBody>
      </p:sp>
      <p:sp>
        <p:nvSpPr>
          <p:cNvPr id="348" name="Google Shape;348;g45d2a627a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041023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Images: processed by DEVELOP team</a:t>
            </a:r>
          </a:p>
          <a:p>
            <a:pPr marL="0" lvl="0" indent="0" algn="l" rtl="0">
              <a:spcBef>
                <a:spcPts val="0"/>
              </a:spcBef>
              <a:spcAft>
                <a:spcPts val="0"/>
              </a:spcAft>
              <a:buClr>
                <a:schemeClr val="dk1"/>
              </a:buClr>
              <a:buSzPts val="1100"/>
              <a:buFont typeface="Arial"/>
              <a:buNone/>
            </a:pPr>
            <a:r>
              <a:rPr lang="en-US" dirty="0"/>
              <a:t>Speaker notes: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Using these four NASA Earth observation satellites’ ocean color level 3 products, we put absorption coefficient of phytoplankton at 443 nm as an indicator for </a:t>
            </a:r>
            <a:r>
              <a:rPr lang="en-US" dirty="0" err="1"/>
              <a:t>chl</a:t>
            </a:r>
            <a:r>
              <a:rPr lang="en-US" dirty="0"/>
              <a:t>-a. The yearly time series of this parameter in August were calculated in the lake center using the same mask. Trend analysis shows that Chlorophyll-a had a non-significant increasing trend over respective time periods for SeaWiFS, Aqua MODIS and Terra. However, there is a non-significant decreasing trend for SNPP VIIRS which only has data for the past 7 years. Actually, to determine if the different model was the source of data inconsistency between satellites, we also generated time series of absorption due to phytoplankton at this same band from the other model products. The results were similarly inconsistent, and so no further trend analysis was pursued.</a:t>
            </a:r>
            <a:endParaRPr dirty="0"/>
          </a:p>
        </p:txBody>
      </p:sp>
      <p:sp>
        <p:nvSpPr>
          <p:cNvPr id="360" name="Google Shape;3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60766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Images: processed by DEVELOP team</a:t>
            </a:r>
          </a:p>
          <a:p>
            <a:pPr marL="0" lvl="0" indent="0" algn="l" rtl="0">
              <a:spcBef>
                <a:spcPts val="0"/>
              </a:spcBef>
              <a:spcAft>
                <a:spcPts val="0"/>
              </a:spcAft>
              <a:buClr>
                <a:schemeClr val="dk1"/>
              </a:buClr>
              <a:buSzPts val="1100"/>
              <a:buFont typeface="Arial"/>
              <a:buNone/>
            </a:pPr>
            <a:r>
              <a:rPr lang="en-US" dirty="0"/>
              <a:t>Speaker notes: </a:t>
            </a:r>
          </a:p>
          <a:p>
            <a:pPr marL="0" lvl="0" indent="0" algn="l" rtl="0">
              <a:spcBef>
                <a:spcPts val="0"/>
              </a:spcBef>
              <a:spcAft>
                <a:spcPts val="0"/>
              </a:spcAft>
              <a:buClr>
                <a:schemeClr val="dk1"/>
              </a:buClr>
              <a:buSzPts val="1100"/>
              <a:buFont typeface="Arial"/>
              <a:buNone/>
            </a:pPr>
            <a:r>
              <a:rPr lang="en-US" dirty="0"/>
              <a:t>Based on these remote sensing products, absorption coefficient of </a:t>
            </a:r>
            <a:r>
              <a:rPr lang="en-US" dirty="0" err="1"/>
              <a:t>gelbstoff</a:t>
            </a:r>
            <a:r>
              <a:rPr lang="en-US" dirty="0"/>
              <a:t> at 443 nm were employed as an indicator for CDOM. This parameter also means absorption due to non-algal materials plus CDOM. The analysis showed a non-significant decreasing trend for SeaWiFS and Terra, but a non-significant increasing trend for Aqua MODIS and SNPP VIIRS. As with </a:t>
            </a:r>
            <a:r>
              <a:rPr lang="en-US" dirty="0" err="1"/>
              <a:t>chl</a:t>
            </a:r>
            <a:r>
              <a:rPr lang="en-US" dirty="0"/>
              <a:t>-a, we used multiple products derived from other models to determine if satellite sensor discrepancies. Finally, there’s no algorithm resolved satellite inconsistency. It’s so hard to confirm the trends of the water quality for Great Bear Lake using these level 3 products until now.</a:t>
            </a:r>
            <a:endParaRPr dirty="0"/>
          </a:p>
        </p:txBody>
      </p:sp>
      <p:sp>
        <p:nvSpPr>
          <p:cNvPr id="360" name="Google Shape;3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28917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5d2a627a6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45d2a627a6_2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394" name="Google Shape;394;g45d2a627a6_2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8774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5d2a627a6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45d2a627a6_2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Images: data</a:t>
            </a:r>
            <a:r>
              <a:rPr lang="en-US" baseline="0" dirty="0"/>
              <a:t> </a:t>
            </a:r>
            <a:r>
              <a:rPr lang="en-US" dirty="0"/>
              <a:t>processed by DEVELOP team. Raw data from </a:t>
            </a:r>
            <a:r>
              <a:rPr lang="en-US" dirty="0" err="1"/>
              <a:t>ARCLake</a:t>
            </a:r>
            <a:r>
              <a:rPr lang="en-US" dirty="0"/>
              <a:t> (ancillary</a:t>
            </a:r>
            <a:r>
              <a:rPr lang="en-US" baseline="0" dirty="0"/>
              <a:t> dataset)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Speaker notes:</a:t>
            </a:r>
          </a:p>
          <a:p>
            <a:pPr marL="0" lvl="0" indent="0" algn="l" rtl="0">
              <a:spcBef>
                <a:spcPts val="0"/>
              </a:spcBef>
              <a:spcAft>
                <a:spcPts val="0"/>
              </a:spcAft>
              <a:buNone/>
            </a:pPr>
            <a:r>
              <a:rPr lang="en-US" dirty="0"/>
              <a:t>For temperature, what we obtained was a non significant decreasing trend in the</a:t>
            </a:r>
            <a:r>
              <a:rPr lang="en-US" baseline="0" dirty="0"/>
              <a:t> lake</a:t>
            </a:r>
            <a:r>
              <a:rPr lang="en-US" dirty="0"/>
              <a:t>.</a:t>
            </a:r>
          </a:p>
          <a:p>
            <a:pPr marL="0" lvl="0" indent="0" algn="l" rtl="0">
              <a:spcBef>
                <a:spcPts val="0"/>
              </a:spcBef>
              <a:spcAft>
                <a:spcPts val="0"/>
              </a:spcAft>
              <a:buNone/>
            </a:pPr>
            <a:endParaRPr dirty="0"/>
          </a:p>
        </p:txBody>
      </p:sp>
      <p:sp>
        <p:nvSpPr>
          <p:cNvPr id="394" name="Google Shape;394;g45d2a627a6_2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09099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Since 2012</a:t>
            </a:r>
            <a:r>
              <a:rPr lang="en-US" baseline="0" dirty="0"/>
              <a:t> on, there have been attempts in collection water quality data from GBL. This graphs shows the location of sample sites.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56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7c9d64b10_1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47c9d64b10_1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entury Gothic"/>
              <a:buNone/>
            </a:pPr>
            <a:r>
              <a:rPr lang="en-US" sz="1200" b="0" i="0" u="none" strike="noStrike" cap="none" dirty="0">
                <a:latin typeface="Century Gothic"/>
                <a:ea typeface="Century Gothic"/>
                <a:cs typeface="Century Gothic"/>
                <a:sym typeface="Century Gothic"/>
              </a:rPr>
              <a:t>Speaker notes: </a:t>
            </a:r>
            <a:endParaRPr sz="1200" b="0" i="0" u="none"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lt1"/>
              </a:buClr>
              <a:buSzPts val="1200"/>
              <a:buFont typeface="Century Gothic"/>
              <a:buNone/>
            </a:pPr>
            <a:r>
              <a:rPr lang="en-US" sz="1200" b="0" i="0" u="none" strike="noStrike" cap="none" dirty="0">
                <a:latin typeface="Century Gothic"/>
                <a:ea typeface="Century Gothic"/>
                <a:cs typeface="Century Gothic"/>
                <a:sym typeface="Century Gothic"/>
              </a:rPr>
              <a:t>Great Bear Lake, known as “The Water Heart” by the indigenous community of </a:t>
            </a:r>
            <a:r>
              <a:rPr lang="en-US" sz="1200" dirty="0" err="1"/>
              <a:t>Délįnę</a:t>
            </a:r>
            <a:r>
              <a:rPr lang="en-US" sz="1200" b="0" i="0" u="none" strike="noStrike" cap="none" dirty="0">
                <a:latin typeface="Century Gothic"/>
                <a:ea typeface="Century Gothic"/>
                <a:cs typeface="Century Gothic"/>
                <a:sym typeface="Century Gothic"/>
              </a:rPr>
              <a:t>, is of immense cultural importance. Beyond being a traditionally sacred site, it is a vital source of food and transportation routes. It is also the world’s last large pristine arctic lake, remaining relatively untouched by mankind or industrial pollution. It was designated a UNESCO World Biosphere Reserve in 2016. </a:t>
            </a:r>
          </a:p>
          <a:p>
            <a:pPr marL="0" marR="0" lvl="0" indent="0" algn="l" rtl="0">
              <a:lnSpc>
                <a:spcPct val="100000"/>
              </a:lnSpc>
              <a:spcBef>
                <a:spcPts val="0"/>
              </a:spcBef>
              <a:spcAft>
                <a:spcPts val="0"/>
              </a:spcAft>
              <a:buClr>
                <a:schemeClr val="lt1"/>
              </a:buClr>
              <a:buSzPts val="1200"/>
              <a:buFont typeface="Century Gothic"/>
              <a:buNone/>
            </a:pPr>
            <a:endParaRPr lang="en-US" sz="1200" b="0" i="0" u="none" strike="noStrike" cap="none" dirty="0">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lt1"/>
              </a:buClr>
              <a:buSzPts val="1200"/>
              <a:buFont typeface="Century Gothic"/>
              <a:buNone/>
              <a:tabLst/>
              <a:defRPr/>
            </a:pPr>
            <a:r>
              <a:rPr lang="en-US" sz="1200" dirty="0">
                <a:solidFill>
                  <a:srgbClr val="3F3F3F"/>
                </a:solidFill>
                <a:latin typeface="Century Gothic"/>
                <a:ea typeface="Century Gothic"/>
                <a:cs typeface="Century Gothic"/>
                <a:sym typeface="Century Gothic"/>
              </a:rPr>
              <a:t>Source image (right): ESRI, Digital Globe, Earthstar </a:t>
            </a:r>
            <a:r>
              <a:rPr lang="en-US" sz="1200" dirty="0" err="1">
                <a:solidFill>
                  <a:srgbClr val="3F3F3F"/>
                </a:solidFill>
                <a:latin typeface="Century Gothic"/>
                <a:ea typeface="Century Gothic"/>
                <a:cs typeface="Century Gothic"/>
                <a:sym typeface="Century Gothic"/>
              </a:rPr>
              <a:t>Geographics</a:t>
            </a:r>
            <a:r>
              <a:rPr lang="en-US" sz="1200" dirty="0">
                <a:solidFill>
                  <a:srgbClr val="3F3F3F"/>
                </a:solidFill>
                <a:latin typeface="Century Gothic"/>
                <a:ea typeface="Century Gothic"/>
                <a:cs typeface="Century Gothic"/>
                <a:sym typeface="Century Gothic"/>
              </a:rPr>
              <a:t>, CNES/Airbus DS, USDA, USGS, </a:t>
            </a:r>
            <a:r>
              <a:rPr lang="en-US" sz="1200" dirty="0" err="1">
                <a:solidFill>
                  <a:srgbClr val="3F3F3F"/>
                </a:solidFill>
                <a:latin typeface="Century Gothic"/>
                <a:ea typeface="Century Gothic"/>
                <a:cs typeface="Century Gothic"/>
                <a:sym typeface="Century Gothic"/>
              </a:rPr>
              <a:t>AeroGRID</a:t>
            </a:r>
            <a:r>
              <a:rPr lang="en-US" sz="1200" dirty="0">
                <a:solidFill>
                  <a:srgbClr val="3F3F3F"/>
                </a:solidFill>
                <a:latin typeface="Century Gothic"/>
                <a:ea typeface="Century Gothic"/>
                <a:cs typeface="Century Gothic"/>
                <a:sym typeface="Century Gothic"/>
              </a:rPr>
              <a:t>, IGN, and the GIS User Community</a:t>
            </a:r>
            <a:endParaRPr lang="en-US" dirty="0"/>
          </a:p>
          <a:p>
            <a:pPr marL="0" marR="0" lvl="0" indent="0" algn="l" rtl="0">
              <a:lnSpc>
                <a:spcPct val="100000"/>
              </a:lnSpc>
              <a:spcBef>
                <a:spcPts val="0"/>
              </a:spcBef>
              <a:spcAft>
                <a:spcPts val="0"/>
              </a:spcAft>
              <a:buClr>
                <a:schemeClr val="lt1"/>
              </a:buClr>
              <a:buSzPts val="1200"/>
              <a:buFont typeface="Century Gothic"/>
              <a:buNone/>
            </a:pPr>
            <a:endParaRPr dirty="0"/>
          </a:p>
        </p:txBody>
      </p:sp>
      <p:sp>
        <p:nvSpPr>
          <p:cNvPr id="204" name="Google Shape;204;g47c9d64b10_1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759683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47c4d6bae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47c4d6bae3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Heather Clark. Written permission obtained.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Speaker notes: </a:t>
            </a:r>
          </a:p>
          <a:p>
            <a:pPr marL="0" lvl="0" indent="0" algn="l" rtl="0">
              <a:spcBef>
                <a:spcPts val="0"/>
              </a:spcBef>
              <a:spcAft>
                <a:spcPts val="0"/>
              </a:spcAft>
              <a:buNone/>
            </a:pPr>
            <a:r>
              <a:rPr lang="en-US" dirty="0"/>
              <a:t>Conclusions. Remote sensing reflectance is unreliable along GBL’s coastline. CDOM and chlorophyll-a trends were insignificant between satellite data products. Chlorophyll and CDOM seem relatively stable over 20 years at the lake center. Temperature had a slight decrease over 20 years. </a:t>
            </a:r>
          </a:p>
        </p:txBody>
      </p:sp>
      <p:sp>
        <p:nvSpPr>
          <p:cNvPr id="404" name="Google Shape;404;g47c4d6bae3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556706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Photo: Kimberly Howland, written permission obtained.</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rtl="0">
              <a:lnSpc>
                <a:spcPct val="100000"/>
              </a:lnSpc>
              <a:spcBef>
                <a:spcPts val="0"/>
              </a:spcBef>
              <a:spcAft>
                <a:spcPts val="0"/>
              </a:spcAft>
              <a:buClr>
                <a:schemeClr val="dk1"/>
              </a:buClr>
              <a:buSzPts val="1200"/>
              <a:buFont typeface="Calibri"/>
              <a:buNone/>
            </a:pPr>
            <a:r>
              <a:rPr lang="en-US" dirty="0"/>
              <a:t>This research leaves fertile land to grow many new projects. Trend analysis could be validated and refined with in-situ data to better define Great Bear Lake’s change over time.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i="1" dirty="0"/>
              <a:t>In situ</a:t>
            </a:r>
            <a:r>
              <a:rPr lang="en-US" i="0" dirty="0"/>
              <a:t> data near the center of the lake would help validate remote sensing reflectance. </a:t>
            </a:r>
          </a:p>
          <a:p>
            <a:pPr marL="0" marR="0" lvl="0" indent="0" algn="l" rtl="0">
              <a:lnSpc>
                <a:spcPct val="100000"/>
              </a:lnSpc>
              <a:spcBef>
                <a:spcPts val="0"/>
              </a:spcBef>
              <a:spcAft>
                <a:spcPts val="0"/>
              </a:spcAft>
              <a:buClr>
                <a:schemeClr val="dk1"/>
              </a:buClr>
              <a:buSzPts val="1200"/>
              <a:buFont typeface="Calibri"/>
              <a:buNone/>
            </a:pPr>
            <a:endParaRPr lang="en-US" i="0" dirty="0"/>
          </a:p>
          <a:p>
            <a:pPr marL="0" marR="0" lvl="0" indent="0" algn="l" rtl="0">
              <a:lnSpc>
                <a:spcPct val="100000"/>
              </a:lnSpc>
              <a:spcBef>
                <a:spcPts val="0"/>
              </a:spcBef>
              <a:spcAft>
                <a:spcPts val="0"/>
              </a:spcAft>
              <a:buClr>
                <a:schemeClr val="dk1"/>
              </a:buClr>
              <a:buSzPts val="1200"/>
              <a:buFont typeface="Calibri"/>
              <a:buNone/>
            </a:pPr>
            <a:r>
              <a:rPr lang="en-US" i="0" dirty="0"/>
              <a:t>Land cover change could be compared to water quality change for an overarching environmental change trend.</a:t>
            </a:r>
            <a:endParaRPr i="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Great Bear Lake also has a curious presence of mercury pollution from radioactive mining that could be collated with CDOM presence. CDOM is known to have complex interactions with microbial activity, including those that convert mercury to </a:t>
            </a:r>
            <a:r>
              <a:rPr lang="en-US" dirty="0" err="1"/>
              <a:t>monomethylmercury</a:t>
            </a:r>
            <a:r>
              <a:rPr lang="en-US" dirty="0"/>
              <a:t>, which is mercury’s bioavailable form and extremely toxic. Research on this would offer novel insight on local fishery health and mechanisms of a wide-spread environmental issue.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413" name="Google Shape;4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56032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Screenshot of </a:t>
            </a:r>
            <a:r>
              <a:rPr lang="en-US" sz="1200" b="0" i="0" dirty="0" err="1">
                <a:solidFill>
                  <a:schemeClr val="dk1"/>
                </a:solidFill>
                <a:latin typeface="Calibri"/>
                <a:ea typeface="Calibri"/>
                <a:cs typeface="Calibri"/>
                <a:sym typeface="Calibri"/>
              </a:rPr>
              <a:t>Déline</a:t>
            </a:r>
            <a:r>
              <a:rPr lang="en-US" sz="1200" b="0" i="0" dirty="0">
                <a:solidFill>
                  <a:schemeClr val="dk1"/>
                </a:solidFill>
                <a:latin typeface="Calibri"/>
                <a:ea typeface="Calibri"/>
                <a:cs typeface="Calibri"/>
                <a:sym typeface="Calibri"/>
              </a:rPr>
              <a:t> - Lights above Prophet Ayah's house</a:t>
            </a:r>
            <a:r>
              <a:rPr lang="en-US" dirty="0"/>
              <a:t> video by Artless Collective: https://www.youtube.com/watch?v=-8XU2F2CJY4 (written permission obtained)</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Thank you! Questions?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423" name="Google Shape;4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87976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Photo: Ed Reeves, written permission obtained</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rtl="0">
              <a:lnSpc>
                <a:spcPct val="100000"/>
              </a:lnSpc>
              <a:spcBef>
                <a:spcPts val="0"/>
              </a:spcBef>
              <a:spcAft>
                <a:spcPts val="0"/>
              </a:spcAft>
              <a:buClr>
                <a:schemeClr val="dk1"/>
              </a:buClr>
              <a:buSzPts val="1200"/>
              <a:buFont typeface="Calibri"/>
              <a:buNone/>
            </a:pPr>
            <a:r>
              <a:rPr lang="en-US" dirty="0"/>
              <a:t>The community of </a:t>
            </a:r>
            <a:r>
              <a:rPr lang="en-US" sz="1200" dirty="0" err="1">
                <a:solidFill>
                  <a:srgbClr val="3F3F3F"/>
                </a:solidFill>
              </a:rPr>
              <a:t>Délįnę</a:t>
            </a:r>
            <a:r>
              <a:rPr lang="en-US" sz="1200" dirty="0">
                <a:solidFill>
                  <a:srgbClr val="3F3F3F"/>
                </a:solidFill>
              </a:rPr>
              <a:t> seeks to preserve Great Bear Lake for future generations. They have noticed many environmental changes over recent decades including rising temperatures, a green discoloration in the water, changing wind patterns, shorter seasonal ice cover, and thinner ice. These changes may threaten lake ecology and fishery health. While there are several environmental research projects in the area, there are few that look at long term trends or water quality due to its remoteness and high monitoring costs.  Remote sensing offers to abate these challenges by offering long term data over large areas of land.</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3F3F3F"/>
              </a:solidFill>
            </a:endParaRPr>
          </a:p>
          <a:p>
            <a:pPr marL="0" marR="0" lvl="0" indent="0" algn="l" rtl="0">
              <a:lnSpc>
                <a:spcPct val="100000"/>
              </a:lnSpc>
              <a:spcBef>
                <a:spcPts val="0"/>
              </a:spcBef>
              <a:spcAft>
                <a:spcPts val="0"/>
              </a:spcAft>
              <a:buClr>
                <a:srgbClr val="3F3F3F"/>
              </a:buClr>
              <a:buSzPts val="1200"/>
              <a:buFont typeface="Calibri"/>
              <a:buNone/>
            </a:pPr>
            <a:r>
              <a:rPr lang="en-US" sz="1200" dirty="0">
                <a:solidFill>
                  <a:srgbClr val="3F3F3F"/>
                </a:solidFill>
              </a:rPr>
              <a:t>To address these concerns, we partnered with Ed Reeves of the </a:t>
            </a:r>
            <a:r>
              <a:rPr lang="en-US" sz="1200" dirty="0" err="1">
                <a:solidFill>
                  <a:srgbClr val="3F3F3F"/>
                </a:solidFill>
                <a:latin typeface="Century Gothic"/>
                <a:ea typeface="Century Gothic"/>
                <a:cs typeface="Century Gothic"/>
                <a:sym typeface="Century Gothic"/>
              </a:rPr>
              <a:t>Délįnę</a:t>
            </a:r>
            <a:r>
              <a:rPr lang="en-US" sz="1200" dirty="0">
                <a:solidFill>
                  <a:srgbClr val="3F3F3F"/>
                </a:solidFill>
                <a:latin typeface="Century Gothic"/>
                <a:ea typeface="Century Gothic"/>
                <a:cs typeface="Century Gothic"/>
                <a:sym typeface="Century Gothic"/>
              </a:rPr>
              <a:t> Renewable Resources Council and Marlene Evans of Environment and Climate Change Canada.</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1200"/>
              <a:buFont typeface="Calibri"/>
              <a:buNone/>
            </a:pPr>
            <a:r>
              <a:rPr lang="en-US" sz="1200" dirty="0">
                <a:solidFill>
                  <a:srgbClr val="3F3F3F"/>
                </a:solidFill>
              </a:rPr>
              <a:t> </a:t>
            </a:r>
            <a:endParaRPr dirty="0"/>
          </a:p>
        </p:txBody>
      </p:sp>
      <p:sp>
        <p:nvSpPr>
          <p:cNvPr id="225" name="Google Shape;2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18643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alibri"/>
              <a:buNone/>
            </a:pPr>
            <a:r>
              <a:rPr lang="en-US" sz="1200" dirty="0">
                <a:solidFill>
                  <a:srgbClr val="3F3F3F"/>
                </a:solidFill>
              </a:rPr>
              <a:t>Images: NASA Goddard Space Flight Center, Ocean Ecology Laboratory, Ocean Biology Processing Group. Moderate-resolution Imaging </a:t>
            </a:r>
            <a:r>
              <a:rPr lang="en-US" sz="1200" dirty="0" err="1">
                <a:solidFill>
                  <a:srgbClr val="3F3F3F"/>
                </a:solidFill>
              </a:rPr>
              <a:t>Spectroradiometer</a:t>
            </a:r>
            <a:r>
              <a:rPr lang="en-US" sz="1200" dirty="0">
                <a:solidFill>
                  <a:srgbClr val="3F3F3F"/>
                </a:solidFill>
              </a:rPr>
              <a:t> (MODIS) Aqua </a:t>
            </a:r>
            <a:r>
              <a:rPr lang="en-US" sz="1200" dirty="0" err="1">
                <a:solidFill>
                  <a:srgbClr val="3F3F3F"/>
                </a:solidFill>
              </a:rPr>
              <a:t>Photosynthetically</a:t>
            </a:r>
            <a:r>
              <a:rPr lang="en-US" sz="1200" dirty="0">
                <a:solidFill>
                  <a:srgbClr val="3F3F3F"/>
                </a:solidFill>
              </a:rPr>
              <a:t> Available Radiation Data; NASA OB.DAAC, Greenbelt, MD, USA. </a:t>
            </a:r>
            <a:r>
              <a:rPr lang="en-US" sz="1200" dirty="0" err="1">
                <a:solidFill>
                  <a:srgbClr val="3F3F3F"/>
                </a:solidFill>
              </a:rPr>
              <a:t>doi</a:t>
            </a:r>
            <a:r>
              <a:rPr lang="en-US" sz="1200" dirty="0">
                <a:solidFill>
                  <a:srgbClr val="3F3F3F"/>
                </a:solidFill>
              </a:rPr>
              <a:t>: </a:t>
            </a:r>
            <a:r>
              <a:rPr lang="en-US" sz="1200" u="sng" dirty="0">
                <a:solidFill>
                  <a:schemeClr val="hlink"/>
                </a:solidFill>
                <a:hlinkClick r:id="rId3"/>
              </a:rPr>
              <a:t>1</a:t>
            </a:r>
            <a:r>
              <a:rPr lang="en-US" sz="1200" u="sng" dirty="0">
                <a:solidFill>
                  <a:schemeClr val="hlink"/>
                </a:solidFill>
                <a:hlinkClick r:id="rId4"/>
              </a:rPr>
              <a:t>10.5067/AQUA/MODIS/L3M/PAR/2018</a:t>
            </a:r>
            <a:r>
              <a:rPr lang="en-US" sz="1200" dirty="0">
                <a:solidFill>
                  <a:srgbClr val="3F3F3F"/>
                </a:solidFill>
              </a:rPr>
              <a:t>. </a:t>
            </a:r>
            <a:br>
              <a:rPr lang="en-US" sz="1200" dirty="0">
                <a:solidFill>
                  <a:srgbClr val="3F3F3F"/>
                </a:solidFill>
              </a:rPr>
            </a:br>
            <a:r>
              <a:rPr lang="en-US" sz="1200" dirty="0">
                <a:solidFill>
                  <a:srgbClr val="3F3F3F"/>
                </a:solidFill>
              </a:rPr>
              <a:t>Accessed on10/01/2018</a:t>
            </a:r>
            <a:r>
              <a:rPr lang="en-US" sz="1200" dirty="0"/>
              <a:t> </a:t>
            </a:r>
            <a:endParaRPr sz="1200"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rtl="0">
              <a:lnSpc>
                <a:spcPct val="100000"/>
              </a:lnSpc>
              <a:spcBef>
                <a:spcPts val="0"/>
              </a:spcBef>
              <a:spcAft>
                <a:spcPts val="0"/>
              </a:spcAft>
              <a:buClr>
                <a:schemeClr val="dk1"/>
              </a:buClr>
              <a:buSzPts val="1200"/>
              <a:buFont typeface="Calibri"/>
              <a:buNone/>
            </a:pPr>
            <a:r>
              <a:rPr lang="en-US" dirty="0"/>
              <a:t>An example of data visualization. </a:t>
            </a:r>
            <a:r>
              <a:rPr lang="en-US" sz="1200" dirty="0">
                <a:solidFill>
                  <a:srgbClr val="3F3F3F"/>
                </a:solidFill>
              </a:rPr>
              <a:t>This gif displays solar radiation in Great Bear Lake that algae can use to photosynthesize throughout the season. We wanted to use these kinds of visualizations to understand if certain variables of Great Bear Lake were on an ecological trajectory of change. These variables include lake surface water temperature, chlorophyll-a, which is an indicator for algae, and CDOM. For those unfamiliar, CDOM is </a:t>
            </a:r>
            <a:r>
              <a:rPr lang="en-US" sz="1200" dirty="0" err="1">
                <a:solidFill>
                  <a:srgbClr val="3F3F3F"/>
                </a:solidFill>
              </a:rPr>
              <a:t>chromophoric</a:t>
            </a:r>
            <a:r>
              <a:rPr lang="en-US" sz="1200" dirty="0">
                <a:solidFill>
                  <a:srgbClr val="3F3F3F"/>
                </a:solidFill>
              </a:rPr>
              <a:t> dissolved organic matter. This means dissolved and decaying natural substances that absorb light and affect the color of the water. The reason we examined these variables is their importance to the entire lake’s ecology: algae and CDOM represent the foundation of the food web, while temperature impacts all biological and abiotic processes in an ecosystem.</a:t>
            </a:r>
            <a:endParaRPr dirty="0"/>
          </a:p>
        </p:txBody>
      </p:sp>
      <p:sp>
        <p:nvSpPr>
          <p:cNvPr id="235" name="Google Shape;2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12804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5d2a627a6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5d2a627a6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 </a:t>
            </a:r>
          </a:p>
          <a:p>
            <a:pPr marL="0" lvl="0" indent="0" algn="l" rtl="0">
              <a:spcBef>
                <a:spcPts val="0"/>
              </a:spcBef>
              <a:spcAft>
                <a:spcPts val="0"/>
              </a:spcAft>
              <a:buNone/>
            </a:pPr>
            <a:r>
              <a:rPr lang="en-US" dirty="0"/>
              <a:t>the 3 water quality parameters we examined. Temperature, acquired from </a:t>
            </a:r>
            <a:r>
              <a:rPr lang="en-US" dirty="0" err="1"/>
              <a:t>ArcLake</a:t>
            </a:r>
            <a:r>
              <a:rPr lang="en-US" dirty="0"/>
              <a:t> data base, impacts all ecosystem processes. Algae, measured by </a:t>
            </a:r>
            <a:r>
              <a:rPr lang="en-US" dirty="0" err="1"/>
              <a:t>cholorphyll</a:t>
            </a:r>
            <a:r>
              <a:rPr lang="en-US" dirty="0"/>
              <a:t> levels, compose the base of the food web. DOM sustains microbial populations. CDOM interacts with light in the water and alters what </a:t>
            </a:r>
            <a:r>
              <a:rPr lang="en-US" dirty="0" err="1"/>
              <a:t>photosynthesizers</a:t>
            </a:r>
            <a:r>
              <a:rPr lang="en-US" dirty="0"/>
              <a:t> can you use. Measured via </a:t>
            </a:r>
            <a:r>
              <a:rPr lang="en-US" dirty="0" err="1"/>
              <a:t>Rrs</a:t>
            </a:r>
            <a:r>
              <a:rPr lang="en-US" dirty="0"/>
              <a:t> values.</a:t>
            </a:r>
            <a:endParaRPr dirty="0"/>
          </a:p>
        </p:txBody>
      </p:sp>
      <p:sp>
        <p:nvSpPr>
          <p:cNvPr id="243" name="Google Shape;243;g45d2a627a6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182064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5d2a627a6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5d2a627a6_4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Visual created by Krishna Sharma (DEVELOP member). </a:t>
            </a:r>
          </a:p>
          <a:p>
            <a:pPr marL="0" lvl="0" indent="0" algn="l" rtl="0">
              <a:spcBef>
                <a:spcPts val="0"/>
              </a:spcBef>
              <a:spcAft>
                <a:spcPts val="0"/>
              </a:spcAft>
              <a:buNone/>
            </a:pPr>
            <a:r>
              <a:rPr lang="en-US" dirty="0"/>
              <a:t>Lake Trout: Ed Reeves (written permission obtained)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Speaker notes: </a:t>
            </a:r>
            <a:endParaRPr dirty="0"/>
          </a:p>
          <a:p>
            <a:pPr marL="0" lvl="0" indent="0" algn="l" rtl="0">
              <a:spcBef>
                <a:spcPts val="0"/>
              </a:spcBef>
              <a:spcAft>
                <a:spcPts val="0"/>
              </a:spcAft>
              <a:buNone/>
            </a:pPr>
            <a:r>
              <a:rPr lang="en-US" dirty="0"/>
              <a:t>1. Food web of Great Bear Lake. DOM feeds bacteria and phytoplankton, which feed zooplankton (tiny animals), which feed fish. Sunlight &amp; DOM form the foundation for the primary producers.</a:t>
            </a:r>
            <a:endParaRPr dirty="0"/>
          </a:p>
          <a:p>
            <a:pPr marL="0" lvl="0" indent="0" algn="l" rtl="0">
              <a:spcBef>
                <a:spcPts val="0"/>
              </a:spcBef>
              <a:spcAft>
                <a:spcPts val="0"/>
              </a:spcAft>
              <a:buNone/>
            </a:pPr>
            <a:r>
              <a:rPr lang="en-US" dirty="0"/>
              <a:t>2. CDOM is the fraction of DOM that interacts with light. It generally absorbs blue, green, and UV while reflecting yellow. It adds a yellow tint to the water. It photodegrades into DOM. </a:t>
            </a:r>
            <a:endParaRPr dirty="0"/>
          </a:p>
          <a:p>
            <a:pPr marL="0" lvl="0" indent="0" algn="l" rtl="0">
              <a:spcBef>
                <a:spcPts val="0"/>
              </a:spcBef>
              <a:spcAft>
                <a:spcPts val="0"/>
              </a:spcAft>
              <a:buNone/>
            </a:pPr>
            <a:r>
              <a:rPr lang="en-US" dirty="0"/>
              <a:t>3. Thus, we can now include CDOM in our food web. Note that it restricts light available to the primary producers, affecting the entire ecosystem.</a:t>
            </a:r>
            <a:endParaRPr dirty="0"/>
          </a:p>
          <a:p>
            <a:pPr marL="0" lvl="0" indent="0" algn="l" rtl="0">
              <a:spcBef>
                <a:spcPts val="0"/>
              </a:spcBef>
              <a:spcAft>
                <a:spcPts val="0"/>
              </a:spcAft>
              <a:buClr>
                <a:schemeClr val="dk1"/>
              </a:buClr>
              <a:buSzPts val="1100"/>
              <a:buFont typeface="Arial"/>
              <a:buNone/>
            </a:pPr>
            <a:endParaRPr dirty="0"/>
          </a:p>
        </p:txBody>
      </p:sp>
      <p:sp>
        <p:nvSpPr>
          <p:cNvPr id="255" name="Google Shape;255;g45d2a627a6_4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49611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7c9d64b10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47c9d64b10_7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Speaker Notes: </a:t>
            </a:r>
            <a:endParaRPr dirty="0"/>
          </a:p>
          <a:p>
            <a:pPr marL="0" lvl="0" indent="0" algn="l" rtl="0">
              <a:lnSpc>
                <a:spcPct val="100000"/>
              </a:lnSpc>
              <a:spcBef>
                <a:spcPts val="0"/>
              </a:spcBef>
              <a:spcAft>
                <a:spcPts val="0"/>
              </a:spcAft>
              <a:buSzPts val="1100"/>
              <a:buNone/>
            </a:pPr>
            <a:r>
              <a:rPr lang="en-US" dirty="0"/>
              <a:t>Changes</a:t>
            </a:r>
            <a:r>
              <a:rPr lang="en-US" baseline="0" dirty="0"/>
              <a:t> in temperature can effect overall lake ecology in many ways. Levels of CDOM and Chlorophyll can fluctuate with temperature, impacting the food web of Great Bear Lake and thus the fisheries Deline depends on.</a:t>
            </a:r>
            <a:endParaRPr dirty="0"/>
          </a:p>
        </p:txBody>
      </p:sp>
      <p:sp>
        <p:nvSpPr>
          <p:cNvPr id="263" name="Google Shape;263;g47c9d64b10_7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535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Images: </a:t>
            </a:r>
            <a:r>
              <a:rPr lang="en-US" dirty="0" err="1"/>
              <a:t>DEVELOPedia</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Speaker notes: </a:t>
            </a:r>
            <a:endParaRPr dirty="0"/>
          </a:p>
          <a:p>
            <a:pPr rtl="0"/>
            <a:r>
              <a:rPr lang="en-US" sz="1200" b="0" i="0" u="none" strike="noStrike" cap="none" dirty="0">
                <a:solidFill>
                  <a:schemeClr val="dk1"/>
                </a:solidFill>
                <a:effectLst/>
                <a:latin typeface="Calibri"/>
                <a:ea typeface="Calibri"/>
                <a:cs typeface="Calibri"/>
                <a:sym typeface="Calibri"/>
              </a:rPr>
              <a:t>Due to the lack of temporally and spatially consistent in situ water quality measurements, we chose NASA earth observation as our main source for this study.</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We used remote sensing products of for satellites including Aqua MODIS, Terra MODIS, SeaWiFS, and VIIRS to extract water quality variables. </a:t>
            </a:r>
          </a:p>
          <a:p>
            <a:pPr rtl="0"/>
            <a:r>
              <a:rPr lang="en-US" sz="1200" b="0" i="0" u="none" strike="noStrike" cap="none" dirty="0">
                <a:solidFill>
                  <a:schemeClr val="dk1"/>
                </a:solidFill>
                <a:effectLst/>
                <a:latin typeface="Calibri"/>
                <a:ea typeface="Calibri"/>
                <a:cs typeface="Calibri"/>
                <a:sym typeface="Calibri"/>
              </a:rPr>
              <a:t>We also used </a:t>
            </a:r>
            <a:r>
              <a:rPr lang="en-US" sz="1200" b="0" i="0" u="none" strike="noStrike" cap="none" dirty="0" err="1">
                <a:solidFill>
                  <a:schemeClr val="dk1"/>
                </a:solidFill>
                <a:effectLst/>
                <a:latin typeface="Calibri"/>
                <a:ea typeface="Calibri"/>
                <a:cs typeface="Calibri"/>
                <a:sym typeface="Calibri"/>
              </a:rPr>
              <a:t>ArcLake</a:t>
            </a:r>
            <a:r>
              <a:rPr lang="en-US" sz="1200" b="0" i="0" u="none" strike="noStrike" cap="none" dirty="0">
                <a:solidFill>
                  <a:schemeClr val="dk1"/>
                </a:solidFill>
                <a:effectLst/>
                <a:latin typeface="Calibri"/>
                <a:ea typeface="Calibri"/>
                <a:cs typeface="Calibri"/>
                <a:sym typeface="Calibri"/>
              </a:rPr>
              <a:t> products as ancillary source to extract Lake Surface Water Temperature (LSWT).</a:t>
            </a:r>
            <a:endParaRPr lang="en-US" dirty="0">
              <a:effectLst/>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04" name="Google Shape;3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25465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80039720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80039720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Earth Clipart: https://pixabay.com/en/globe-earth-world-map-sphere-34526/, CC0 license</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Satellite Clipart: https://www.maxpixel.net/Internet-Satellite-Transmit-Icon-Wireless-98427, CC0 license</a:t>
            </a:r>
          </a:p>
          <a:p>
            <a:pPr rtl="0"/>
            <a:r>
              <a:rPr lang="en-US" sz="1200" b="0" i="0" u="none" strike="noStrike" cap="none" dirty="0">
                <a:solidFill>
                  <a:schemeClr val="dk1"/>
                </a:solidFill>
                <a:effectLst/>
                <a:latin typeface="Calibri"/>
                <a:cs typeface="Calibri"/>
                <a:sym typeface="Calibri"/>
              </a:rPr>
              <a:t>Sun</a:t>
            </a:r>
            <a:r>
              <a:rPr lang="en-US" sz="1200" b="0" i="0" u="none" strike="noStrike" cap="none" baseline="0" dirty="0">
                <a:solidFill>
                  <a:schemeClr val="dk1"/>
                </a:solidFill>
                <a:effectLst/>
                <a:latin typeface="Calibri"/>
                <a:cs typeface="Calibri"/>
                <a:sym typeface="Calibri"/>
              </a:rPr>
              <a:t> Clipart: https://commons.wikimedia.org/wiki/File:Emojione_2600.svg</a:t>
            </a:r>
            <a:endParaRPr lang="en-US" dirty="0">
              <a:effectLst/>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Speaker notes: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For data to be usable for further analysis, they have to be atmospherically corrected</a:t>
            </a:r>
          </a:p>
          <a:p>
            <a:pPr marL="0" marR="0" lvl="0" indent="0" algn="l" rtl="0">
              <a:lnSpc>
                <a:spcPct val="100000"/>
              </a:lnSpc>
              <a:spcBef>
                <a:spcPts val="0"/>
              </a:spcBef>
              <a:spcAft>
                <a:spcPts val="0"/>
              </a:spcAft>
              <a:buClr>
                <a:schemeClr val="dk1"/>
              </a:buClr>
              <a:buSzPts val="1200"/>
              <a:buFont typeface="Calibri"/>
              <a:buNone/>
            </a:pPr>
            <a:r>
              <a:rPr lang="en-US" dirty="0"/>
              <a:t>Atmospheric correction is a process during which the effects of the atmosphere column through which the light travels is removed so that the images taken by satellite reflect the true information of the earths surface.</a:t>
            </a:r>
            <a:endParaRPr dirty="0"/>
          </a:p>
        </p:txBody>
      </p:sp>
      <p:sp>
        <p:nvSpPr>
          <p:cNvPr id="412" name="Google Shape;412;g480039720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2731803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00"/>
        <p:cNvGrpSpPr/>
        <p:nvPr/>
      </p:nvGrpSpPr>
      <p:grpSpPr>
        <a:xfrm>
          <a:off x="0" y="0"/>
          <a:ext cx="0" cy="0"/>
          <a:chOff x="0" y="0"/>
          <a:chExt cx="0" cy="0"/>
        </a:xfrm>
      </p:grpSpPr>
      <p:pic>
        <p:nvPicPr>
          <p:cNvPr id="101" name="Google Shape;101;p12"/>
          <p:cNvPicPr preferRelativeResize="0"/>
          <p:nvPr/>
        </p:nvPicPr>
        <p:blipFill rotWithShape="1">
          <a:blip r:embed="rId2">
            <a:alphaModFix/>
          </a:blip>
          <a:srcRect r="10305"/>
          <a:stretch/>
        </p:blipFill>
        <p:spPr>
          <a:xfrm>
            <a:off x="0" y="0"/>
            <a:ext cx="10935725" cy="6858001"/>
          </a:xfrm>
          <a:prstGeom prst="rect">
            <a:avLst/>
          </a:prstGeom>
          <a:noFill/>
          <a:ln>
            <a:noFill/>
          </a:ln>
        </p:spPr>
      </p:pic>
      <p:sp>
        <p:nvSpPr>
          <p:cNvPr id="102" name="Google Shape;102;p12"/>
          <p:cNvSpPr txBox="1">
            <a:spLocks noGrp="1"/>
          </p:cNvSpPr>
          <p:nvPr>
            <p:ph type="body" idx="1"/>
          </p:nvPr>
        </p:nvSpPr>
        <p:spPr>
          <a:xfrm>
            <a:off x="4833257" y="5695688"/>
            <a:ext cx="6399900" cy="1114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3" name="Google Shape;103;p12"/>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4" name="Google Shape;104;p12"/>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5" name="Google Shape;105;p12"/>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6" name="Google Shape;106;p12"/>
          <p:cNvSpPr txBox="1">
            <a:spLocks noGrp="1"/>
          </p:cNvSpPr>
          <p:nvPr>
            <p:ph type="body" idx="5"/>
          </p:nvPr>
        </p:nvSpPr>
        <p:spPr>
          <a:xfrm>
            <a:off x="1000125" y="3063683"/>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7" name="Google Shape;107;p12"/>
          <p:cNvSpPr txBox="1">
            <a:spLocks noGrp="1"/>
          </p:cNvSpPr>
          <p:nvPr>
            <p:ph type="body" idx="6"/>
          </p:nvPr>
        </p:nvSpPr>
        <p:spPr>
          <a:xfrm>
            <a:off x="4833257" y="3732285"/>
            <a:ext cx="6399900" cy="1127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8" name="Google Shape;108;p12"/>
          <p:cNvSpPr/>
          <p:nvPr/>
        </p:nvSpPr>
        <p:spPr>
          <a:xfrm>
            <a:off x="0" y="6818139"/>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09" name="Google Shape;109;p12"/>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10" name="Google Shape;110;p12"/>
          <p:cNvPicPr preferRelativeResize="0"/>
          <p:nvPr/>
        </p:nvPicPr>
        <p:blipFill rotWithShape="1">
          <a:blip r:embed="rId3">
            <a:alphaModFix/>
          </a:blip>
          <a:srcRect/>
          <a:stretch/>
        </p:blipFill>
        <p:spPr>
          <a:xfrm>
            <a:off x="124279" y="133045"/>
            <a:ext cx="382563" cy="382563"/>
          </a:xfrm>
          <a:prstGeom prst="rect">
            <a:avLst/>
          </a:prstGeom>
          <a:noFill/>
          <a:ln>
            <a:noFill/>
          </a:ln>
        </p:spPr>
      </p:pic>
      <p:pic>
        <p:nvPicPr>
          <p:cNvPr id="111" name="Google Shape;111;p12"/>
          <p:cNvPicPr preferRelativeResize="0"/>
          <p:nvPr/>
        </p:nvPicPr>
        <p:blipFill rotWithShape="1">
          <a:blip r:embed="rId4">
            <a:alphaModFix/>
          </a:blip>
          <a:srcRect r="91790" b="87747"/>
          <a:stretch/>
        </p:blipFill>
        <p:spPr>
          <a:xfrm>
            <a:off x="163" y="0"/>
            <a:ext cx="1000744" cy="840257"/>
          </a:xfrm>
          <a:prstGeom prst="rect">
            <a:avLst/>
          </a:prstGeom>
          <a:noFill/>
          <a:ln>
            <a:noFill/>
          </a:ln>
        </p:spPr>
      </p:pic>
      <p:sp>
        <p:nvSpPr>
          <p:cNvPr id="112" name="Google Shape;112;p12"/>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3"/>
        <p:cNvGrpSpPr/>
        <p:nvPr/>
      </p:nvGrpSpPr>
      <p:grpSpPr>
        <a:xfrm>
          <a:off x="0" y="0"/>
          <a:ext cx="0" cy="0"/>
          <a:chOff x="0" y="0"/>
          <a:chExt cx="0" cy="0"/>
        </a:xfrm>
      </p:grpSpPr>
      <p:pic>
        <p:nvPicPr>
          <p:cNvPr id="114" name="Google Shape;114;p13"/>
          <p:cNvPicPr preferRelativeResize="0"/>
          <p:nvPr/>
        </p:nvPicPr>
        <p:blipFill rotWithShape="1">
          <a:blip r:embed="rId2">
            <a:alphaModFix/>
          </a:blip>
          <a:srcRect/>
          <a:stretch/>
        </p:blipFill>
        <p:spPr>
          <a:xfrm>
            <a:off x="10965782" y="358445"/>
            <a:ext cx="870608" cy="741585"/>
          </a:xfrm>
          <a:prstGeom prst="rect">
            <a:avLst/>
          </a:prstGeom>
          <a:noFill/>
          <a:ln>
            <a:noFill/>
          </a:ln>
        </p:spPr>
      </p:pic>
      <p:sp>
        <p:nvSpPr>
          <p:cNvPr id="115" name="Google Shape;115;p13"/>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National Aeronautics and</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Space Administration</a:t>
            </a:r>
            <a:endParaRPr sz="1100" b="0" i="0" u="none" strike="noStrike" cap="none">
              <a:solidFill>
                <a:schemeClr val="dk1"/>
              </a:solidFill>
              <a:latin typeface="Arial"/>
              <a:ea typeface="Arial"/>
              <a:cs typeface="Arial"/>
              <a:sym typeface="Arial"/>
            </a:endParaRPr>
          </a:p>
        </p:txBody>
      </p:sp>
      <p:cxnSp>
        <p:nvCxnSpPr>
          <p:cNvPr id="116" name="Google Shape;116;p13"/>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17"/>
        <p:cNvGrpSpPr/>
        <p:nvPr/>
      </p:nvGrpSpPr>
      <p:grpSpPr>
        <a:xfrm>
          <a:off x="0" y="0"/>
          <a:ext cx="0" cy="0"/>
          <a:chOff x="0" y="0"/>
          <a:chExt cx="0" cy="0"/>
        </a:xfrm>
      </p:grpSpPr>
      <p:pic>
        <p:nvPicPr>
          <p:cNvPr id="118" name="Google Shape;118;p14"/>
          <p:cNvPicPr preferRelativeResize="0"/>
          <p:nvPr/>
        </p:nvPicPr>
        <p:blipFill rotWithShape="1">
          <a:blip r:embed="rId2">
            <a:alphaModFix/>
          </a:blip>
          <a:srcRect r="11316"/>
          <a:stretch/>
        </p:blipFill>
        <p:spPr>
          <a:xfrm>
            <a:off x="0" y="0"/>
            <a:ext cx="10812169" cy="6858001"/>
          </a:xfrm>
          <a:prstGeom prst="rect">
            <a:avLst/>
          </a:prstGeom>
          <a:noFill/>
          <a:ln>
            <a:noFill/>
          </a:ln>
        </p:spPr>
      </p:pic>
      <p:sp>
        <p:nvSpPr>
          <p:cNvPr id="119" name="Google Shape;119;p14"/>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0" name="Google Shape;120;p14"/>
          <p:cNvSpPr>
            <a:spLocks noGrp="1"/>
          </p:cNvSpPr>
          <p:nvPr>
            <p:ph type="pic" idx="2"/>
          </p:nvPr>
        </p:nvSpPr>
        <p:spPr>
          <a:xfrm>
            <a:off x="0" y="931499"/>
            <a:ext cx="7008900" cy="58803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1" name="Google Shape;121;p14"/>
          <p:cNvSpPr txBox="1">
            <a:spLocks noGrp="1"/>
          </p:cNvSpPr>
          <p:nvPr>
            <p:ph type="body" idx="1"/>
          </p:nvPr>
        </p:nvSpPr>
        <p:spPr>
          <a:xfrm>
            <a:off x="7436065" y="931499"/>
            <a:ext cx="3797100" cy="588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500"/>
              <a:buNone/>
              <a:defRPr sz="15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3F3F3F"/>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22" name="Google Shape;122;p14"/>
          <p:cNvSpPr/>
          <p:nvPr/>
        </p:nvSpPr>
        <p:spPr>
          <a:xfrm>
            <a:off x="0" y="6820367"/>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23" name="Google Shape;123;p14"/>
          <p:cNvPicPr preferRelativeResize="0"/>
          <p:nvPr/>
        </p:nvPicPr>
        <p:blipFill rotWithShape="1">
          <a:blip r:embed="rId3">
            <a:alphaModFix/>
          </a:blip>
          <a:srcRect/>
          <a:stretch/>
        </p:blipFill>
        <p:spPr>
          <a:xfrm>
            <a:off x="124279" y="133045"/>
            <a:ext cx="382563" cy="382563"/>
          </a:xfrm>
          <a:prstGeom prst="rect">
            <a:avLst/>
          </a:prstGeom>
          <a:noFill/>
          <a:ln>
            <a:noFill/>
          </a:ln>
        </p:spPr>
      </p:pic>
      <p:pic>
        <p:nvPicPr>
          <p:cNvPr id="124" name="Google Shape;124;p14"/>
          <p:cNvPicPr preferRelativeResize="0"/>
          <p:nvPr/>
        </p:nvPicPr>
        <p:blipFill rotWithShape="1">
          <a:blip r:embed="rId4">
            <a:alphaModFix/>
          </a:blip>
          <a:srcRect r="91790" b="87747"/>
          <a:stretch/>
        </p:blipFill>
        <p:spPr>
          <a:xfrm>
            <a:off x="163" y="0"/>
            <a:ext cx="1000744" cy="840257"/>
          </a:xfrm>
          <a:prstGeom prst="rect">
            <a:avLst/>
          </a:prstGeom>
          <a:noFill/>
          <a:ln>
            <a:noFill/>
          </a:ln>
        </p:spPr>
      </p:pic>
      <p:sp>
        <p:nvSpPr>
          <p:cNvPr id="125" name="Google Shape;125;p14"/>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pic>
        <p:nvPicPr>
          <p:cNvPr id="127" name="Google Shape;127;p15"/>
          <p:cNvPicPr preferRelativeResize="0"/>
          <p:nvPr/>
        </p:nvPicPr>
        <p:blipFill rotWithShape="1">
          <a:blip r:embed="rId2">
            <a:alphaModFix/>
          </a:blip>
          <a:srcRect r="9395"/>
          <a:stretch/>
        </p:blipFill>
        <p:spPr>
          <a:xfrm>
            <a:off x="0" y="0"/>
            <a:ext cx="11046944" cy="6858001"/>
          </a:xfrm>
          <a:prstGeom prst="rect">
            <a:avLst/>
          </a:prstGeom>
          <a:noFill/>
          <a:ln>
            <a:noFill/>
          </a:ln>
        </p:spPr>
      </p:pic>
      <p:pic>
        <p:nvPicPr>
          <p:cNvPr id="128" name="Google Shape;128;p15"/>
          <p:cNvPicPr preferRelativeResize="0"/>
          <p:nvPr/>
        </p:nvPicPr>
        <p:blipFill rotWithShape="1">
          <a:blip r:embed="rId3">
            <a:alphaModFix/>
          </a:blip>
          <a:srcRect/>
          <a:stretch/>
        </p:blipFill>
        <p:spPr>
          <a:xfrm>
            <a:off x="124279" y="133045"/>
            <a:ext cx="382563" cy="382563"/>
          </a:xfrm>
          <a:prstGeom prst="rect">
            <a:avLst/>
          </a:prstGeom>
          <a:noFill/>
          <a:ln>
            <a:noFill/>
          </a:ln>
        </p:spPr>
      </p:pic>
      <p:sp>
        <p:nvSpPr>
          <p:cNvPr id="129" name="Google Shape;129;p15"/>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0" name="Google Shape;130;p15"/>
          <p:cNvSpPr>
            <a:spLocks noGrp="1"/>
          </p:cNvSpPr>
          <p:nvPr>
            <p:ph type="pic" idx="2"/>
          </p:nvPr>
        </p:nvSpPr>
        <p:spPr>
          <a:xfrm>
            <a:off x="5183186" y="931499"/>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15"/>
          <p:cNvSpPr txBox="1">
            <a:spLocks noGrp="1"/>
          </p:cNvSpPr>
          <p:nvPr>
            <p:ph type="body" idx="1"/>
          </p:nvPr>
        </p:nvSpPr>
        <p:spPr>
          <a:xfrm>
            <a:off x="1000125" y="931499"/>
            <a:ext cx="3744000" cy="58809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500"/>
              <a:buNone/>
              <a:defRPr sz="15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3F3F3F"/>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32" name="Google Shape;132;p15"/>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33" name="Google Shape;133;p15"/>
          <p:cNvPicPr preferRelativeResize="0"/>
          <p:nvPr/>
        </p:nvPicPr>
        <p:blipFill rotWithShape="1">
          <a:blip r:embed="rId4">
            <a:alphaModFix/>
          </a:blip>
          <a:srcRect r="91790" b="87747"/>
          <a:stretch/>
        </p:blipFill>
        <p:spPr>
          <a:xfrm>
            <a:off x="163" y="0"/>
            <a:ext cx="1000744" cy="84025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34"/>
        <p:cNvGrpSpPr/>
        <p:nvPr/>
      </p:nvGrpSpPr>
      <p:grpSpPr>
        <a:xfrm>
          <a:off x="0" y="0"/>
          <a:ext cx="0" cy="0"/>
          <a:chOff x="0" y="0"/>
          <a:chExt cx="0" cy="0"/>
        </a:xfrm>
      </p:grpSpPr>
      <p:pic>
        <p:nvPicPr>
          <p:cNvPr id="135" name="Google Shape;135;p16"/>
          <p:cNvPicPr preferRelativeResize="0"/>
          <p:nvPr/>
        </p:nvPicPr>
        <p:blipFill rotWithShape="1">
          <a:blip r:embed="rId2">
            <a:alphaModFix/>
          </a:blip>
          <a:srcRect r="12937"/>
          <a:stretch/>
        </p:blipFill>
        <p:spPr>
          <a:xfrm>
            <a:off x="0" y="0"/>
            <a:ext cx="10614450" cy="6858001"/>
          </a:xfrm>
          <a:prstGeom prst="rect">
            <a:avLst/>
          </a:prstGeom>
          <a:noFill/>
          <a:ln>
            <a:noFill/>
          </a:ln>
        </p:spPr>
      </p:pic>
      <p:sp>
        <p:nvSpPr>
          <p:cNvPr id="136" name="Google Shape;136;p16"/>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p16"/>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16"/>
          <p:cNvSpPr txBox="1">
            <a:spLocks noGrp="1"/>
          </p:cNvSpPr>
          <p:nvPr>
            <p:ph type="body" idx="1"/>
          </p:nvPr>
        </p:nvSpPr>
        <p:spPr>
          <a:xfrm>
            <a:off x="1000125" y="993665"/>
            <a:ext cx="10233300" cy="2186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500"/>
              <a:buNone/>
              <a:defRPr sz="15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3F3F3F"/>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39" name="Google Shape;139;p16"/>
          <p:cNvSpPr/>
          <p:nvPr/>
        </p:nvSpPr>
        <p:spPr>
          <a:xfrm>
            <a:off x="0" y="6818139"/>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40" name="Google Shape;140;p16"/>
          <p:cNvPicPr preferRelativeResize="0"/>
          <p:nvPr/>
        </p:nvPicPr>
        <p:blipFill rotWithShape="1">
          <a:blip r:embed="rId3">
            <a:alphaModFix/>
          </a:blip>
          <a:srcRect/>
          <a:stretch/>
        </p:blipFill>
        <p:spPr>
          <a:xfrm>
            <a:off x="124279" y="133045"/>
            <a:ext cx="382563" cy="382563"/>
          </a:xfrm>
          <a:prstGeom prst="rect">
            <a:avLst/>
          </a:prstGeom>
          <a:noFill/>
          <a:ln>
            <a:noFill/>
          </a:ln>
        </p:spPr>
      </p:pic>
      <p:pic>
        <p:nvPicPr>
          <p:cNvPr id="141" name="Google Shape;141;p16"/>
          <p:cNvPicPr preferRelativeResize="0"/>
          <p:nvPr/>
        </p:nvPicPr>
        <p:blipFill rotWithShape="1">
          <a:blip r:embed="rId4">
            <a:alphaModFix/>
          </a:blip>
          <a:srcRect r="91790" b="87747"/>
          <a:stretch/>
        </p:blipFill>
        <p:spPr>
          <a:xfrm>
            <a:off x="163" y="0"/>
            <a:ext cx="1000744" cy="840257"/>
          </a:xfrm>
          <a:prstGeom prst="rect">
            <a:avLst/>
          </a:prstGeom>
          <a:noFill/>
          <a:ln>
            <a:noFill/>
          </a:ln>
        </p:spPr>
      </p:pic>
      <p:sp>
        <p:nvSpPr>
          <p:cNvPr id="142" name="Google Shape;142;p16"/>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43"/>
        <p:cNvGrpSpPr/>
        <p:nvPr/>
      </p:nvGrpSpPr>
      <p:grpSpPr>
        <a:xfrm>
          <a:off x="0" y="0"/>
          <a:ext cx="0" cy="0"/>
          <a:chOff x="0" y="0"/>
          <a:chExt cx="0" cy="0"/>
        </a:xfrm>
      </p:grpSpPr>
      <p:pic>
        <p:nvPicPr>
          <p:cNvPr id="144" name="Google Shape;144;p17"/>
          <p:cNvPicPr preferRelativeResize="0"/>
          <p:nvPr/>
        </p:nvPicPr>
        <p:blipFill rotWithShape="1">
          <a:blip r:embed="rId2">
            <a:alphaModFix/>
          </a:blip>
          <a:srcRect r="12533"/>
          <a:stretch/>
        </p:blipFill>
        <p:spPr>
          <a:xfrm>
            <a:off x="0" y="0"/>
            <a:ext cx="10663881" cy="6858001"/>
          </a:xfrm>
          <a:prstGeom prst="rect">
            <a:avLst/>
          </a:prstGeom>
          <a:noFill/>
          <a:ln>
            <a:noFill/>
          </a:ln>
        </p:spPr>
      </p:pic>
      <p:sp>
        <p:nvSpPr>
          <p:cNvPr id="145" name="Google Shape;145;p17"/>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6" name="Google Shape;146;p17"/>
          <p:cNvSpPr/>
          <p:nvPr/>
        </p:nvSpPr>
        <p:spPr>
          <a:xfrm>
            <a:off x="0" y="6818139"/>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47" name="Google Shape;147;p17"/>
          <p:cNvSpPr txBox="1">
            <a:spLocks noGrp="1"/>
          </p:cNvSpPr>
          <p:nvPr>
            <p:ph type="body" idx="1"/>
          </p:nvPr>
        </p:nvSpPr>
        <p:spPr>
          <a:xfrm>
            <a:off x="1172583" y="1697389"/>
            <a:ext cx="98193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8" name="Google Shape;148;p17"/>
          <p:cNvSpPr txBox="1">
            <a:spLocks noGrp="1"/>
          </p:cNvSpPr>
          <p:nvPr>
            <p:ph type="body" idx="2"/>
          </p:nvPr>
        </p:nvSpPr>
        <p:spPr>
          <a:xfrm>
            <a:off x="1172583" y="3287943"/>
            <a:ext cx="98193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9" name="Google Shape;149;p17"/>
          <p:cNvSpPr txBox="1">
            <a:spLocks noGrp="1"/>
          </p:cNvSpPr>
          <p:nvPr>
            <p:ph type="body" idx="3"/>
          </p:nvPr>
        </p:nvSpPr>
        <p:spPr>
          <a:xfrm>
            <a:off x="1172584" y="4904821"/>
            <a:ext cx="98193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0" name="Google Shape;150;p17"/>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1" u="none" strike="noStrike" cap="none">
              <a:solidFill>
                <a:srgbClr val="757070"/>
              </a:solidFill>
              <a:latin typeface="Arial"/>
              <a:ea typeface="Arial"/>
              <a:cs typeface="Arial"/>
              <a:sym typeface="Arial"/>
            </a:endParaRPr>
          </a:p>
        </p:txBody>
      </p:sp>
      <p:pic>
        <p:nvPicPr>
          <p:cNvPr id="151" name="Google Shape;151;p17"/>
          <p:cNvPicPr preferRelativeResize="0"/>
          <p:nvPr/>
        </p:nvPicPr>
        <p:blipFill rotWithShape="1">
          <a:blip r:embed="rId3">
            <a:alphaModFix/>
          </a:blip>
          <a:srcRect l="66586"/>
          <a:stretch/>
        </p:blipFill>
        <p:spPr>
          <a:xfrm>
            <a:off x="8118390" y="0"/>
            <a:ext cx="4073450" cy="6858001"/>
          </a:xfrm>
          <a:prstGeom prst="rect">
            <a:avLst/>
          </a:prstGeom>
          <a:noFill/>
          <a:ln>
            <a:noFill/>
          </a:ln>
        </p:spPr>
      </p:pic>
      <p:pic>
        <p:nvPicPr>
          <p:cNvPr id="152" name="Google Shape;152;p17"/>
          <p:cNvPicPr preferRelativeResize="0"/>
          <p:nvPr/>
        </p:nvPicPr>
        <p:blipFill rotWithShape="1">
          <a:blip r:embed="rId4">
            <a:alphaModFix/>
          </a:blip>
          <a:srcRect/>
          <a:stretch/>
        </p:blipFill>
        <p:spPr>
          <a:xfrm>
            <a:off x="124279" y="133045"/>
            <a:ext cx="382563" cy="382563"/>
          </a:xfrm>
          <a:prstGeom prst="rect">
            <a:avLst/>
          </a:prstGeom>
          <a:noFill/>
          <a:ln>
            <a:noFill/>
          </a:ln>
        </p:spPr>
      </p:pic>
      <p:pic>
        <p:nvPicPr>
          <p:cNvPr id="153" name="Google Shape;153;p17"/>
          <p:cNvPicPr preferRelativeResize="0"/>
          <p:nvPr/>
        </p:nvPicPr>
        <p:blipFill rotWithShape="1">
          <a:blip r:embed="rId5">
            <a:alphaModFix/>
          </a:blip>
          <a:srcRect r="91790" b="87747"/>
          <a:stretch/>
        </p:blipFill>
        <p:spPr>
          <a:xfrm>
            <a:off x="163" y="0"/>
            <a:ext cx="1000744" cy="840257"/>
          </a:xfrm>
          <a:prstGeom prst="rect">
            <a:avLst/>
          </a:prstGeom>
          <a:noFill/>
          <a:ln>
            <a:noFill/>
          </a:ln>
        </p:spPr>
      </p:pic>
      <p:sp>
        <p:nvSpPr>
          <p:cNvPr id="154" name="Google Shape;154;p17"/>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r="9796"/>
          <a:stretch/>
        </p:blipFill>
        <p:spPr>
          <a:xfrm>
            <a:off x="0" y="3437552"/>
            <a:ext cx="10997506" cy="6858001"/>
          </a:xfrm>
          <a:prstGeom prst="rect">
            <a:avLst/>
          </a:prstGeom>
          <a:noFill/>
          <a:ln>
            <a:noFill/>
          </a:ln>
        </p:spPr>
      </p:pic>
      <p:pic>
        <p:nvPicPr>
          <p:cNvPr id="157" name="Google Shape;157;p18"/>
          <p:cNvPicPr preferRelativeResize="0"/>
          <p:nvPr/>
        </p:nvPicPr>
        <p:blipFill rotWithShape="1">
          <a:blip r:embed="rId3">
            <a:alphaModFix/>
          </a:blip>
          <a:srcRect/>
          <a:stretch/>
        </p:blipFill>
        <p:spPr>
          <a:xfrm>
            <a:off x="124280" y="3570597"/>
            <a:ext cx="382563" cy="382563"/>
          </a:xfrm>
          <a:prstGeom prst="rect">
            <a:avLst/>
          </a:prstGeom>
          <a:noFill/>
          <a:ln>
            <a:noFill/>
          </a:ln>
        </p:spPr>
      </p:pic>
      <p:sp>
        <p:nvSpPr>
          <p:cNvPr id="158" name="Google Shape;158;p18"/>
          <p:cNvSpPr txBox="1">
            <a:spLocks noGrp="1"/>
          </p:cNvSpPr>
          <p:nvPr>
            <p:ph type="title"/>
          </p:nvPr>
        </p:nvSpPr>
        <p:spPr>
          <a:xfrm>
            <a:off x="1000125" y="3794124"/>
            <a:ext cx="102333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9" name="Google Shape;159;p18"/>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60" name="Google Shape;160;p18"/>
          <p:cNvSpPr txBox="1">
            <a:spLocks noGrp="1"/>
          </p:cNvSpPr>
          <p:nvPr>
            <p:ph type="body" idx="1"/>
          </p:nvPr>
        </p:nvSpPr>
        <p:spPr>
          <a:xfrm>
            <a:off x="1000125" y="4432151"/>
            <a:ext cx="10233300" cy="2194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500"/>
              <a:buNone/>
              <a:defRPr sz="15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3F3F3F"/>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61" name="Google Shape;161;p18"/>
          <p:cNvSpPr/>
          <p:nvPr/>
        </p:nvSpPr>
        <p:spPr>
          <a:xfrm>
            <a:off x="0" y="0"/>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62" name="Google Shape;162;p18"/>
          <p:cNvPicPr preferRelativeResize="0"/>
          <p:nvPr/>
        </p:nvPicPr>
        <p:blipFill rotWithShape="1">
          <a:blip r:embed="rId4">
            <a:alphaModFix/>
          </a:blip>
          <a:srcRect r="91790" b="87747"/>
          <a:stretch/>
        </p:blipFill>
        <p:spPr>
          <a:xfrm>
            <a:off x="0" y="3487123"/>
            <a:ext cx="1000744" cy="8402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63"/>
        <p:cNvGrpSpPr/>
        <p:nvPr/>
      </p:nvGrpSpPr>
      <p:grpSpPr>
        <a:xfrm>
          <a:off x="0" y="0"/>
          <a:ext cx="0" cy="0"/>
          <a:chOff x="0" y="0"/>
          <a:chExt cx="0" cy="0"/>
        </a:xfrm>
      </p:grpSpPr>
      <p:pic>
        <p:nvPicPr>
          <p:cNvPr id="164" name="Google Shape;164;p19"/>
          <p:cNvPicPr preferRelativeResize="0"/>
          <p:nvPr/>
        </p:nvPicPr>
        <p:blipFill rotWithShape="1">
          <a:blip r:embed="rId2">
            <a:alphaModFix/>
          </a:blip>
          <a:srcRect r="12026"/>
          <a:stretch/>
        </p:blipFill>
        <p:spPr>
          <a:xfrm>
            <a:off x="0" y="0"/>
            <a:ext cx="10725669" cy="6858001"/>
          </a:xfrm>
          <a:prstGeom prst="rect">
            <a:avLst/>
          </a:prstGeom>
          <a:noFill/>
          <a:ln>
            <a:noFill/>
          </a:ln>
        </p:spPr>
      </p:pic>
      <p:sp>
        <p:nvSpPr>
          <p:cNvPr id="165" name="Google Shape;165;p19"/>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6" name="Google Shape;166;p19"/>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7" name="Google Shape;167;p19"/>
          <p:cNvSpPr txBox="1">
            <a:spLocks noGrp="1"/>
          </p:cNvSpPr>
          <p:nvPr>
            <p:ph type="body" idx="2"/>
          </p:nvPr>
        </p:nvSpPr>
        <p:spPr>
          <a:xfrm>
            <a:off x="1000125" y="1102299"/>
            <a:ext cx="29583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8" name="Google Shape;168;p19"/>
          <p:cNvSpPr txBox="1">
            <a:spLocks noGrp="1"/>
          </p:cNvSpPr>
          <p:nvPr>
            <p:ph type="body" idx="3"/>
          </p:nvPr>
        </p:nvSpPr>
        <p:spPr>
          <a:xfrm>
            <a:off x="1000125" y="2376661"/>
            <a:ext cx="2958300" cy="4428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9" name="Google Shape;169;p19"/>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0" name="Google Shape;170;p19"/>
          <p:cNvSpPr txBox="1">
            <a:spLocks noGrp="1"/>
          </p:cNvSpPr>
          <p:nvPr>
            <p:ph type="body" idx="5"/>
          </p:nvPr>
        </p:nvSpPr>
        <p:spPr>
          <a:xfrm>
            <a:off x="4496695" y="1097605"/>
            <a:ext cx="32277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1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1" name="Google Shape;171;p19"/>
          <p:cNvSpPr txBox="1">
            <a:spLocks noGrp="1"/>
          </p:cNvSpPr>
          <p:nvPr>
            <p:ph type="body" idx="6"/>
          </p:nvPr>
        </p:nvSpPr>
        <p:spPr>
          <a:xfrm>
            <a:off x="4496695" y="2376661"/>
            <a:ext cx="3227700" cy="4428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9250" algn="l" rtl="0">
              <a:lnSpc>
                <a:spcPct val="90000"/>
              </a:lnSpc>
              <a:spcBef>
                <a:spcPts val="500"/>
              </a:spcBef>
              <a:spcAft>
                <a:spcPts val="0"/>
              </a:spcAft>
              <a:buClr>
                <a:srgbClr val="3F3F3F"/>
              </a:buClr>
              <a:buSzPts val="1900"/>
              <a:buChar char="•"/>
              <a:defRPr/>
            </a:lvl2pPr>
            <a:lvl3pPr marL="1371600" lvl="2" indent="-349250" algn="l" rtl="0">
              <a:lnSpc>
                <a:spcPct val="90000"/>
              </a:lnSpc>
              <a:spcBef>
                <a:spcPts val="500"/>
              </a:spcBef>
              <a:spcAft>
                <a:spcPts val="0"/>
              </a:spcAft>
              <a:buClr>
                <a:srgbClr val="3F3F3F"/>
              </a:buClr>
              <a:buSzPts val="1900"/>
              <a:buChar char="•"/>
              <a:defRPr/>
            </a:lvl3pPr>
            <a:lvl4pPr marL="1828800" lvl="3" indent="-349250" algn="l" rtl="0">
              <a:lnSpc>
                <a:spcPct val="90000"/>
              </a:lnSpc>
              <a:spcBef>
                <a:spcPts val="500"/>
              </a:spcBef>
              <a:spcAft>
                <a:spcPts val="0"/>
              </a:spcAft>
              <a:buClr>
                <a:srgbClr val="3F3F3F"/>
              </a:buClr>
              <a:buSzPts val="1900"/>
              <a:buChar char="•"/>
              <a:defRPr/>
            </a:lvl4pPr>
            <a:lvl5pPr marL="2286000" lvl="4" indent="-349250" algn="l" rtl="0">
              <a:lnSpc>
                <a:spcPct val="90000"/>
              </a:lnSpc>
              <a:spcBef>
                <a:spcPts val="500"/>
              </a:spcBef>
              <a:spcAft>
                <a:spcPts val="0"/>
              </a:spcAft>
              <a:buClr>
                <a:srgbClr val="3F3F3F"/>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2" name="Google Shape;172;p19"/>
          <p:cNvSpPr/>
          <p:nvPr/>
        </p:nvSpPr>
        <p:spPr>
          <a:xfrm>
            <a:off x="0" y="6818139"/>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73" name="Google Shape;173;p19"/>
          <p:cNvPicPr preferRelativeResize="0"/>
          <p:nvPr/>
        </p:nvPicPr>
        <p:blipFill rotWithShape="1">
          <a:blip r:embed="rId3">
            <a:alphaModFix/>
          </a:blip>
          <a:srcRect/>
          <a:stretch/>
        </p:blipFill>
        <p:spPr>
          <a:xfrm>
            <a:off x="124279" y="133045"/>
            <a:ext cx="382563" cy="382563"/>
          </a:xfrm>
          <a:prstGeom prst="rect">
            <a:avLst/>
          </a:prstGeom>
          <a:noFill/>
          <a:ln>
            <a:noFill/>
          </a:ln>
        </p:spPr>
      </p:pic>
      <p:pic>
        <p:nvPicPr>
          <p:cNvPr id="174" name="Google Shape;174;p19"/>
          <p:cNvPicPr preferRelativeResize="0"/>
          <p:nvPr/>
        </p:nvPicPr>
        <p:blipFill rotWithShape="1">
          <a:blip r:embed="rId4">
            <a:alphaModFix/>
          </a:blip>
          <a:srcRect r="91790" b="87747"/>
          <a:stretch/>
        </p:blipFill>
        <p:spPr>
          <a:xfrm>
            <a:off x="163" y="0"/>
            <a:ext cx="1000744" cy="840257"/>
          </a:xfrm>
          <a:prstGeom prst="rect">
            <a:avLst/>
          </a:prstGeom>
          <a:noFill/>
          <a:ln>
            <a:noFill/>
          </a:ln>
        </p:spPr>
      </p:pic>
      <p:sp>
        <p:nvSpPr>
          <p:cNvPr id="175" name="Google Shape;175;p19"/>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76"/>
        <p:cNvGrpSpPr/>
        <p:nvPr/>
      </p:nvGrpSpPr>
      <p:grpSpPr>
        <a:xfrm>
          <a:off x="0" y="0"/>
          <a:ext cx="0" cy="0"/>
          <a:chOff x="0" y="0"/>
          <a:chExt cx="0" cy="0"/>
        </a:xfrm>
      </p:grpSpPr>
      <p:pic>
        <p:nvPicPr>
          <p:cNvPr id="177" name="Google Shape;177;p20"/>
          <p:cNvPicPr preferRelativeResize="0"/>
          <p:nvPr/>
        </p:nvPicPr>
        <p:blipFill rotWithShape="1">
          <a:blip r:embed="rId2">
            <a:alphaModFix/>
          </a:blip>
          <a:srcRect/>
          <a:stretch/>
        </p:blipFill>
        <p:spPr>
          <a:xfrm>
            <a:off x="0" y="0"/>
            <a:ext cx="12191994" cy="6858001"/>
          </a:xfrm>
          <a:prstGeom prst="rect">
            <a:avLst/>
          </a:prstGeom>
          <a:noFill/>
          <a:ln>
            <a:noFill/>
          </a:ln>
        </p:spPr>
      </p:pic>
      <p:pic>
        <p:nvPicPr>
          <p:cNvPr id="178" name="Google Shape;178;p20"/>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179" name="Google Shape;179;p20"/>
          <p:cNvSpPr txBox="1">
            <a:spLocks noGrp="1"/>
          </p:cNvSpPr>
          <p:nvPr>
            <p:ph type="title"/>
          </p:nvPr>
        </p:nvSpPr>
        <p:spPr>
          <a:xfrm>
            <a:off x="2291379" y="1129553"/>
            <a:ext cx="7562700" cy="1064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289B4"/>
              </a:buClr>
              <a:buSzPts val="4800"/>
              <a:buFont typeface="Century Gothic"/>
              <a:buNone/>
              <a:defRPr sz="4800" b="0">
                <a:solidFill>
                  <a:srgbClr val="3289B4"/>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80" name="Google Shape;180;p20"/>
          <p:cNvPicPr preferRelativeResize="0"/>
          <p:nvPr/>
        </p:nvPicPr>
        <p:blipFill rotWithShape="1">
          <a:blip r:embed="rId4">
            <a:alphaModFix/>
          </a:blip>
          <a:srcRect/>
          <a:stretch/>
        </p:blipFill>
        <p:spPr>
          <a:xfrm>
            <a:off x="8680329" y="2622253"/>
            <a:ext cx="912020" cy="912020"/>
          </a:xfrm>
          <a:prstGeom prst="rect">
            <a:avLst/>
          </a:prstGeom>
          <a:noFill/>
          <a:ln>
            <a:noFill/>
          </a:ln>
        </p:spPr>
      </p:pic>
      <p:sp>
        <p:nvSpPr>
          <p:cNvPr id="181" name="Google Shape;181;p20"/>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500"/>
              <a:buNone/>
              <a:defRPr sz="15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3F3F3F"/>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82" name="Google Shape;182;p20"/>
          <p:cNvSpPr/>
          <p:nvPr/>
        </p:nvSpPr>
        <p:spPr>
          <a:xfrm>
            <a:off x="0" y="6812672"/>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83" name="Google Shape;183;p20"/>
          <p:cNvPicPr preferRelativeResize="0"/>
          <p:nvPr/>
        </p:nvPicPr>
        <p:blipFill rotWithShape="1">
          <a:blip r:embed="rId5">
            <a:alphaModFix/>
          </a:blip>
          <a:srcRect/>
          <a:stretch/>
        </p:blipFill>
        <p:spPr>
          <a:xfrm>
            <a:off x="161" y="0"/>
            <a:ext cx="12191669" cy="6858001"/>
          </a:xfrm>
          <a:prstGeom prst="rect">
            <a:avLst/>
          </a:prstGeom>
          <a:noFill/>
          <a:ln>
            <a:noFill/>
          </a:ln>
        </p:spPr>
      </p:pic>
      <p:sp>
        <p:nvSpPr>
          <p:cNvPr id="184" name="Google Shape;184;p20"/>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1317"/>
          <a:stretch/>
        </p:blipFill>
        <p:spPr>
          <a:xfrm>
            <a:off x="0" y="0"/>
            <a:ext cx="10812162"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 name="Google Shape;21;p3"/>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24" name="Google Shape;24;p3"/>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r="9392"/>
          <a:stretch/>
        </p:blipFill>
        <p:spPr>
          <a:xfrm>
            <a:off x="0" y="0"/>
            <a:ext cx="11046941" cy="6857999"/>
          </a:xfrm>
          <a:prstGeom prst="rect">
            <a:avLst/>
          </a:prstGeom>
          <a:noFill/>
          <a:ln>
            <a:noFill/>
          </a:ln>
        </p:spPr>
      </p:pic>
      <p:pic>
        <p:nvPicPr>
          <p:cNvPr id="27" name="Google Shape;27;p4"/>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28" name="Google Shape;28;p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4"/>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 name="Google Shape;32;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r="10303"/>
          <a:stretch/>
        </p:blipFill>
        <p:spPr>
          <a:xfrm>
            <a:off x="0" y="0"/>
            <a:ext cx="10935730" cy="6857999"/>
          </a:xfrm>
          <a:prstGeom prst="rect">
            <a:avLst/>
          </a:prstGeom>
          <a:noFill/>
          <a:ln>
            <a:noFill/>
          </a:ln>
        </p:spPr>
      </p:pic>
      <p:sp>
        <p:nvSpPr>
          <p:cNvPr id="35" name="Google Shape;35;p5"/>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 name="Google Shape;42;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44" name="Google Shape;44;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45" name="Google Shape;45;p5"/>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6"/>
        <p:cNvGrpSpPr/>
        <p:nvPr/>
      </p:nvGrpSpPr>
      <p:grpSpPr>
        <a:xfrm>
          <a:off x="0" y="0"/>
          <a:ext cx="0" cy="0"/>
          <a:chOff x="0" y="0"/>
          <a:chExt cx="0" cy="0"/>
        </a:xfrm>
      </p:grpSpPr>
      <p:pic>
        <p:nvPicPr>
          <p:cNvPr id="47" name="Google Shape;47;p6"/>
          <p:cNvPicPr preferRelativeResize="0"/>
          <p:nvPr/>
        </p:nvPicPr>
        <p:blipFill rotWithShape="1">
          <a:blip r:embed="rId2">
            <a:alphaModFix/>
          </a:blip>
          <a:srcRect r="12938"/>
          <a:stretch/>
        </p:blipFill>
        <p:spPr>
          <a:xfrm>
            <a:off x="0" y="0"/>
            <a:ext cx="10614454" cy="6857999"/>
          </a:xfrm>
          <a:prstGeom prst="rect">
            <a:avLst/>
          </a:prstGeom>
          <a:noFill/>
          <a:ln>
            <a:noFill/>
          </a:ln>
        </p:spPr>
      </p:pic>
      <p:sp>
        <p:nvSpPr>
          <p:cNvPr id="48" name="Google Shape;48;p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6"/>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6"/>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2" name="Google Shape;52;p6"/>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53" name="Google Shape;53;p6"/>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54" name="Google Shape;54;p6"/>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r="12533"/>
          <a:stretch/>
        </p:blipFill>
        <p:spPr>
          <a:xfrm>
            <a:off x="0" y="0"/>
            <a:ext cx="10663881" cy="6857999"/>
          </a:xfrm>
          <a:prstGeom prst="rect">
            <a:avLst/>
          </a:prstGeom>
          <a:noFill/>
          <a:ln>
            <a:noFill/>
          </a:ln>
        </p:spPr>
      </p:pic>
      <p:sp>
        <p:nvSpPr>
          <p:cNvPr id="57" name="Google Shape;57;p7"/>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7"/>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7"/>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63" name="Google Shape;63;p7"/>
          <p:cNvPicPr preferRelativeResize="0"/>
          <p:nvPr/>
        </p:nvPicPr>
        <p:blipFill rotWithShape="1">
          <a:blip r:embed="rId3">
            <a:alphaModFix/>
          </a:blip>
          <a:srcRect l="66588"/>
          <a:stretch/>
        </p:blipFill>
        <p:spPr>
          <a:xfrm>
            <a:off x="8118389" y="0"/>
            <a:ext cx="4073448" cy="6858000"/>
          </a:xfrm>
          <a:prstGeom prst="rect">
            <a:avLst/>
          </a:prstGeom>
          <a:noFill/>
          <a:ln>
            <a:noFill/>
          </a:ln>
        </p:spPr>
      </p:pic>
      <p:pic>
        <p:nvPicPr>
          <p:cNvPr id="64" name="Google Shape;64;p7"/>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65" name="Google Shape;65;p7"/>
          <p:cNvPicPr preferRelativeResize="0"/>
          <p:nvPr/>
        </p:nvPicPr>
        <p:blipFill rotWithShape="1">
          <a:blip r:embed="rId5">
            <a:alphaModFix/>
          </a:blip>
          <a:srcRect r="91792" b="87748"/>
          <a:stretch/>
        </p:blipFill>
        <p:spPr>
          <a:xfrm>
            <a:off x="162" y="0"/>
            <a:ext cx="1000735" cy="840259"/>
          </a:xfrm>
          <a:prstGeom prst="rect">
            <a:avLst/>
          </a:prstGeom>
          <a:noFill/>
          <a:ln>
            <a:noFill/>
          </a:ln>
        </p:spPr>
      </p:pic>
      <p:sp>
        <p:nvSpPr>
          <p:cNvPr id="66" name="Google Shape;66;p7"/>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r="9797"/>
          <a:stretch/>
        </p:blipFill>
        <p:spPr>
          <a:xfrm>
            <a:off x="0" y="3437552"/>
            <a:ext cx="10997514" cy="6857999"/>
          </a:xfrm>
          <a:prstGeom prst="rect">
            <a:avLst/>
          </a:prstGeom>
          <a:noFill/>
          <a:ln>
            <a:noFill/>
          </a:ln>
        </p:spPr>
      </p:pic>
      <p:pic>
        <p:nvPicPr>
          <p:cNvPr id="69" name="Google Shape;69;p8"/>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70" name="Google Shape;70;p8"/>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8"/>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8"/>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8"/>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4" name="Google Shape;74;p8"/>
          <p:cNvPicPr preferRelativeResize="0"/>
          <p:nvPr/>
        </p:nvPicPr>
        <p:blipFill rotWithShape="1">
          <a:blip r:embed="rId4">
            <a:alphaModFix/>
          </a:blip>
          <a:srcRect r="91792" b="87748"/>
          <a:stretch/>
        </p:blipFill>
        <p:spPr>
          <a:xfrm>
            <a:off x="0" y="3487123"/>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5"/>
        <p:cNvGrpSpPr/>
        <p:nvPr/>
      </p:nvGrpSpPr>
      <p:grpSpPr>
        <a:xfrm>
          <a:off x="0" y="0"/>
          <a:ext cx="0" cy="0"/>
          <a:chOff x="0" y="0"/>
          <a:chExt cx="0" cy="0"/>
        </a:xfrm>
      </p:grpSpPr>
      <p:pic>
        <p:nvPicPr>
          <p:cNvPr id="76" name="Google Shape;76;p9"/>
          <p:cNvPicPr preferRelativeResize="0"/>
          <p:nvPr/>
        </p:nvPicPr>
        <p:blipFill rotWithShape="1">
          <a:blip r:embed="rId2">
            <a:alphaModFix/>
          </a:blip>
          <a:srcRect r="12027"/>
          <a:stretch/>
        </p:blipFill>
        <p:spPr>
          <a:xfrm>
            <a:off x="0" y="0"/>
            <a:ext cx="10725665" cy="6857999"/>
          </a:xfrm>
          <a:prstGeom prst="rect">
            <a:avLst/>
          </a:prstGeom>
          <a:noFill/>
          <a:ln>
            <a:noFill/>
          </a:ln>
        </p:spPr>
      </p:pic>
      <p:sp>
        <p:nvSpPr>
          <p:cNvPr id="77" name="Google Shape;77;p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9"/>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289B4"/>
              </a:buClr>
              <a:buSzPts val="3600"/>
              <a:buNone/>
              <a:defRPr sz="3600" b="0">
                <a:solidFill>
                  <a:srgbClr val="3289B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9"/>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9"/>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5" name="Google Shape;85;p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86" name="Google Shape;86;p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87" name="Google Shape;87;p9"/>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90" name="Google Shape;90;p10"/>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91" name="Google Shape;91;p10"/>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289B4"/>
              </a:buClr>
              <a:buSzPts val="4800"/>
              <a:buFont typeface="Century Gothic"/>
              <a:buNone/>
              <a:defRPr sz="4800" b="0">
                <a:solidFill>
                  <a:srgbClr val="3289B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10"/>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93" name="Google Shape;93;p10"/>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10"/>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5" name="Google Shape;95;p10"/>
          <p:cNvPicPr preferRelativeResize="0"/>
          <p:nvPr/>
        </p:nvPicPr>
        <p:blipFill rotWithShape="1">
          <a:blip r:embed="rId5">
            <a:alphaModFix/>
          </a:blip>
          <a:srcRect/>
          <a:stretch/>
        </p:blipFill>
        <p:spPr>
          <a:xfrm>
            <a:off x="162" y="0"/>
            <a:ext cx="12191675" cy="6858000"/>
          </a:xfrm>
          <a:prstGeom prst="rect">
            <a:avLst/>
          </a:prstGeom>
          <a:noFill/>
          <a:ln>
            <a:noFill/>
          </a:ln>
        </p:spPr>
      </p:pic>
      <p:sp>
        <p:nvSpPr>
          <p:cNvPr id="96" name="Google Shape;96;p10"/>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9" name="Google Shape;99;p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78" t="5280" r="15124"/>
          <a:stretch/>
        </p:blipFill>
        <p:spPr>
          <a:xfrm>
            <a:off x="-1" y="-38100"/>
            <a:ext cx="5984241" cy="6495918"/>
          </a:xfrm>
          <a:prstGeom prst="rect">
            <a:avLst/>
          </a:prstGeom>
        </p:spPr>
      </p:pic>
      <p:pic>
        <p:nvPicPr>
          <p:cNvPr id="191" name="Google Shape;191;p21"/>
          <p:cNvPicPr preferRelativeResize="0"/>
          <p:nvPr/>
        </p:nvPicPr>
        <p:blipFill rotWithShape="1">
          <a:blip r:embed="rId4">
            <a:alphaModFix/>
          </a:blip>
          <a:srcRect/>
          <a:stretch/>
        </p:blipFill>
        <p:spPr>
          <a:xfrm>
            <a:off x="0" y="-10160"/>
            <a:ext cx="12203404" cy="6903720"/>
          </a:xfrm>
          <a:prstGeom prst="rect">
            <a:avLst/>
          </a:prstGeom>
          <a:noFill/>
          <a:ln>
            <a:noFill/>
          </a:ln>
        </p:spPr>
      </p:pic>
      <p:pic>
        <p:nvPicPr>
          <p:cNvPr id="192" name="Google Shape;192;p21"/>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193" name="Google Shape;193;p21"/>
          <p:cNvSpPr txBox="1"/>
          <p:nvPr/>
        </p:nvSpPr>
        <p:spPr>
          <a:xfrm>
            <a:off x="9596103" y="513332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Juan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Jaimes</a:t>
            </a:r>
            <a:endParaRPr dirty="0">
              <a:solidFill>
                <a:schemeClr val="tx1">
                  <a:lumMod val="75000"/>
                  <a:lumOff val="25000"/>
                </a:schemeClr>
              </a:solidFill>
            </a:endParaRPr>
          </a:p>
        </p:txBody>
      </p:sp>
      <p:sp>
        <p:nvSpPr>
          <p:cNvPr id="194" name="Google Shape;194;p21"/>
          <p:cNvSpPr txBox="1"/>
          <p:nvPr/>
        </p:nvSpPr>
        <p:spPr>
          <a:xfrm>
            <a:off x="9596103" y="478766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Krishna Sharma</a:t>
            </a:r>
            <a:endParaRPr dirty="0">
              <a:solidFill>
                <a:schemeClr val="tx1">
                  <a:lumMod val="75000"/>
                  <a:lumOff val="25000"/>
                </a:schemeClr>
              </a:solidFill>
            </a:endParaRPr>
          </a:p>
        </p:txBody>
      </p:sp>
      <p:sp>
        <p:nvSpPr>
          <p:cNvPr id="195" name="Google Shape;195;p21"/>
          <p:cNvSpPr txBox="1"/>
          <p:nvPr/>
        </p:nvSpPr>
        <p:spPr>
          <a:xfrm>
            <a:off x="9596103" y="547899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err="1">
                <a:solidFill>
                  <a:schemeClr val="tx1">
                    <a:lumMod val="75000"/>
                    <a:lumOff val="25000"/>
                  </a:schemeClr>
                </a:solidFill>
                <a:latin typeface="Century Gothic"/>
                <a:ea typeface="Century Gothic"/>
                <a:cs typeface="Century Gothic"/>
                <a:sym typeface="Century Gothic"/>
              </a:rPr>
              <a:t>Huan</a:t>
            </a:r>
            <a:r>
              <a:rPr lang="en-US" sz="1400" b="0" i="0" u="none" strike="noStrike" cap="none" dirty="0">
                <a:solidFill>
                  <a:schemeClr val="tx1">
                    <a:lumMod val="75000"/>
                    <a:lumOff val="25000"/>
                  </a:schemeClr>
                </a:solidFill>
                <a:latin typeface="Century Gothic"/>
                <a:ea typeface="Century Gothic"/>
                <a:cs typeface="Century Gothic"/>
                <a:sym typeface="Century Gothic"/>
              </a:rPr>
              <a:t>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Mi</a:t>
            </a:r>
            <a:endParaRPr dirty="0">
              <a:solidFill>
                <a:schemeClr val="tx1">
                  <a:lumMod val="75000"/>
                  <a:lumOff val="25000"/>
                </a:schemeClr>
              </a:solidFill>
            </a:endParaRPr>
          </a:p>
        </p:txBody>
      </p:sp>
      <p:sp>
        <p:nvSpPr>
          <p:cNvPr id="196" name="Google Shape;196;p21"/>
          <p:cNvSpPr txBox="1"/>
          <p:nvPr/>
        </p:nvSpPr>
        <p:spPr>
          <a:xfrm>
            <a:off x="6062470" y="1887629"/>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3289B4"/>
              </a:buClr>
              <a:buSzPts val="4400"/>
              <a:buFont typeface="Century Gothic"/>
              <a:buNone/>
            </a:pPr>
            <a:r>
              <a:rPr lang="en-US" sz="4400" b="1" i="0" u="none" strike="noStrike" cap="none" dirty="0">
                <a:solidFill>
                  <a:srgbClr val="3289B4"/>
                </a:solidFill>
                <a:latin typeface="Century Gothic"/>
                <a:ea typeface="Century Gothic"/>
                <a:cs typeface="Century Gothic"/>
                <a:sym typeface="Century Gothic"/>
              </a:rPr>
              <a:t>GREAT BEAR LAKE WATER RESOURCES</a:t>
            </a:r>
            <a:endParaRPr dirty="0">
              <a:solidFill>
                <a:srgbClr val="3289B4"/>
              </a:solidFill>
            </a:endParaRPr>
          </a:p>
        </p:txBody>
      </p:sp>
      <p:sp>
        <p:nvSpPr>
          <p:cNvPr id="197" name="Google Shape;197;p21"/>
          <p:cNvSpPr txBox="1"/>
          <p:nvPr/>
        </p:nvSpPr>
        <p:spPr>
          <a:xfrm>
            <a:off x="7636477" y="3187337"/>
            <a:ext cx="4073758" cy="105809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A Long-Term Remote Sensing Analysis to Evaluate Changes in Water Quality of Great Bear Lake</a:t>
            </a:r>
            <a:endParaRPr dirty="0">
              <a:solidFill>
                <a:schemeClr val="tx1">
                  <a:lumMod val="75000"/>
                  <a:lumOff val="25000"/>
                </a:schemeClr>
              </a:solidFill>
            </a:endParaRPr>
          </a:p>
        </p:txBody>
      </p:sp>
      <p:sp>
        <p:nvSpPr>
          <p:cNvPr id="198" name="Google Shape;198;p21"/>
          <p:cNvSpPr txBox="1"/>
          <p:nvPr/>
        </p:nvSpPr>
        <p:spPr>
          <a:xfrm>
            <a:off x="9596103" y="582466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err="1">
                <a:solidFill>
                  <a:schemeClr val="tx1">
                    <a:lumMod val="75000"/>
                    <a:lumOff val="25000"/>
                  </a:schemeClr>
                </a:solidFill>
                <a:latin typeface="Century Gothic"/>
                <a:ea typeface="Century Gothic"/>
                <a:cs typeface="Century Gothic"/>
                <a:sym typeface="Century Gothic"/>
              </a:rPr>
              <a:t>Mahrokh</a:t>
            </a:r>
            <a:r>
              <a:rPr lang="en-US" sz="1400" b="0" i="0" u="none" strike="noStrike" cap="none" dirty="0">
                <a:solidFill>
                  <a:schemeClr val="tx1">
                    <a:lumMod val="75000"/>
                    <a:lumOff val="25000"/>
                  </a:schemeClr>
                </a:solidFill>
                <a:latin typeface="Century Gothic"/>
                <a:ea typeface="Century Gothic"/>
                <a:cs typeface="Century Gothic"/>
                <a:sym typeface="Century Gothic"/>
              </a:rPr>
              <a:t>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Moknatian</a:t>
            </a:r>
            <a:endParaRPr dirty="0">
              <a:solidFill>
                <a:schemeClr val="tx1">
                  <a:lumMod val="75000"/>
                  <a:lumOff val="25000"/>
                </a:schemeClr>
              </a:solidFill>
            </a:endParaRPr>
          </a:p>
        </p:txBody>
      </p:sp>
      <p:sp>
        <p:nvSpPr>
          <p:cNvPr id="199" name="Google Shape;199;p21"/>
          <p:cNvSpPr/>
          <p:nvPr/>
        </p:nvSpPr>
        <p:spPr>
          <a:xfrm>
            <a:off x="6624354" y="1546163"/>
            <a:ext cx="5085881"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b="0" i="1" u="none" strike="noStrike" cap="none" dirty="0">
                <a:solidFill>
                  <a:schemeClr val="tx1">
                    <a:lumMod val="75000"/>
                    <a:lumOff val="25000"/>
                  </a:schemeClr>
                </a:solidFill>
                <a:latin typeface="Century Gothic"/>
                <a:ea typeface="Century Gothic"/>
                <a:cs typeface="Century Gothic"/>
                <a:sym typeface="Century Gothic"/>
              </a:rPr>
              <a:t>2018 Fall | Massachusetts – Boston</a:t>
            </a:r>
            <a:endParaRPr dirty="0">
              <a:solidFill>
                <a:schemeClr val="tx1">
                  <a:lumMod val="75000"/>
                  <a:lumOff val="25000"/>
                </a:schemeClr>
              </a:solidFill>
            </a:endParaRPr>
          </a:p>
        </p:txBody>
      </p:sp>
      <p:sp>
        <p:nvSpPr>
          <p:cNvPr id="200" name="Google Shape;200;p21"/>
          <p:cNvSpPr txBox="1"/>
          <p:nvPr/>
        </p:nvSpPr>
        <p:spPr>
          <a:xfrm>
            <a:off x="9596103" y="618138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Zach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Bengtsson</a:t>
            </a:r>
            <a:endParaRPr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NASA Satellites and Sensors</a:t>
            </a:r>
            <a:endParaRPr dirty="0"/>
          </a:p>
        </p:txBody>
      </p:sp>
      <p:sp>
        <p:nvSpPr>
          <p:cNvPr id="307" name="Google Shape;307;p28"/>
          <p:cNvSpPr txBox="1"/>
          <p:nvPr/>
        </p:nvSpPr>
        <p:spPr>
          <a:xfrm>
            <a:off x="8254525" y="1840126"/>
            <a:ext cx="2670900" cy="42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rgbClr val="183C5C"/>
                </a:solidFill>
                <a:latin typeface="Century Gothic"/>
                <a:ea typeface="Century Gothic"/>
                <a:cs typeface="Century Gothic"/>
                <a:sym typeface="Century Gothic"/>
              </a:rPr>
              <a:t>Aqua MODIS</a:t>
            </a:r>
            <a:endParaRPr b="1" dirty="0">
              <a:solidFill>
                <a:srgbClr val="183C5C"/>
              </a:solidFill>
            </a:endParaRPr>
          </a:p>
        </p:txBody>
      </p:sp>
      <p:sp>
        <p:nvSpPr>
          <p:cNvPr id="308" name="Google Shape;308;p28"/>
          <p:cNvSpPr txBox="1"/>
          <p:nvPr/>
        </p:nvSpPr>
        <p:spPr>
          <a:xfrm>
            <a:off x="9721936" y="302229"/>
            <a:ext cx="2270100" cy="472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183C5C"/>
                </a:solidFill>
                <a:latin typeface="Century Gothic"/>
                <a:ea typeface="Century Gothic"/>
                <a:cs typeface="Century Gothic"/>
                <a:sym typeface="Century Gothic"/>
              </a:rPr>
              <a:t>SeaStar</a:t>
            </a:r>
            <a:r>
              <a:rPr lang="en-US" sz="1800" b="1" dirty="0">
                <a:solidFill>
                  <a:srgbClr val="183C5C"/>
                </a:solidFill>
                <a:latin typeface="Century Gothic"/>
                <a:ea typeface="Century Gothic"/>
                <a:cs typeface="Century Gothic"/>
                <a:sym typeface="Century Gothic"/>
              </a:rPr>
              <a:t> SeaWiFS</a:t>
            </a:r>
            <a:endParaRPr b="1" dirty="0">
              <a:solidFill>
                <a:srgbClr val="183C5C"/>
              </a:solidFill>
            </a:endParaRPr>
          </a:p>
        </p:txBody>
      </p:sp>
      <p:sp>
        <p:nvSpPr>
          <p:cNvPr id="309" name="Google Shape;309;p28"/>
          <p:cNvSpPr txBox="1"/>
          <p:nvPr/>
        </p:nvSpPr>
        <p:spPr>
          <a:xfrm>
            <a:off x="9641964" y="3209204"/>
            <a:ext cx="2670900" cy="472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rgbClr val="183C5C"/>
                </a:solidFill>
                <a:latin typeface="Century Gothic"/>
                <a:ea typeface="Century Gothic"/>
                <a:cs typeface="Century Gothic"/>
                <a:sym typeface="Century Gothic"/>
              </a:rPr>
              <a:t>Terra MODIS</a:t>
            </a:r>
            <a:endParaRPr b="1" dirty="0">
              <a:solidFill>
                <a:srgbClr val="183C5C"/>
              </a:solidFill>
            </a:endParaRPr>
          </a:p>
        </p:txBody>
      </p:sp>
      <p:sp>
        <p:nvSpPr>
          <p:cNvPr id="310" name="Google Shape;310;p28"/>
          <p:cNvSpPr txBox="1"/>
          <p:nvPr/>
        </p:nvSpPr>
        <p:spPr>
          <a:xfrm>
            <a:off x="8496873" y="4884341"/>
            <a:ext cx="2270100" cy="472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smtClean="0">
                <a:solidFill>
                  <a:srgbClr val="183C5C"/>
                </a:solidFill>
                <a:latin typeface="Century Gothic"/>
                <a:ea typeface="Century Gothic"/>
                <a:cs typeface="Century Gothic"/>
                <a:sym typeface="Century Gothic"/>
              </a:rPr>
              <a:t>Suomi NPP </a:t>
            </a:r>
            <a:r>
              <a:rPr lang="en-US" sz="1800" b="1" dirty="0">
                <a:solidFill>
                  <a:srgbClr val="183C5C"/>
                </a:solidFill>
                <a:latin typeface="Century Gothic"/>
                <a:ea typeface="Century Gothic"/>
                <a:cs typeface="Century Gothic"/>
                <a:sym typeface="Century Gothic"/>
              </a:rPr>
              <a:t>VIIRS</a:t>
            </a:r>
            <a:endParaRPr b="1" dirty="0">
              <a:solidFill>
                <a:srgbClr val="183C5C"/>
              </a:solidFill>
            </a:endParaRPr>
          </a:p>
        </p:txBody>
      </p:sp>
      <p:pic>
        <p:nvPicPr>
          <p:cNvPr id="311" name="Google Shape;311;p28"/>
          <p:cNvPicPr preferRelativeResize="0"/>
          <p:nvPr/>
        </p:nvPicPr>
        <p:blipFill rotWithShape="1">
          <a:blip r:embed="rId3">
            <a:alphaModFix/>
          </a:blip>
          <a:srcRect/>
          <a:stretch/>
        </p:blipFill>
        <p:spPr>
          <a:xfrm>
            <a:off x="10016985" y="659863"/>
            <a:ext cx="1679971" cy="1018296"/>
          </a:xfrm>
          <a:prstGeom prst="rect">
            <a:avLst/>
          </a:prstGeom>
          <a:noFill/>
          <a:ln>
            <a:noFill/>
          </a:ln>
        </p:spPr>
      </p:pic>
      <p:pic>
        <p:nvPicPr>
          <p:cNvPr id="312" name="Google Shape;312;p28" descr="ttp://www.devpedia.developexchange.com/dp/images/b/bf/06_Aqua.png"/>
          <p:cNvPicPr preferRelativeResize="0"/>
          <p:nvPr/>
        </p:nvPicPr>
        <p:blipFill rotWithShape="1">
          <a:blip r:embed="rId4">
            <a:alphaModFix/>
          </a:blip>
          <a:srcRect/>
          <a:stretch/>
        </p:blipFill>
        <p:spPr>
          <a:xfrm>
            <a:off x="8806863" y="2245717"/>
            <a:ext cx="1885473" cy="1018296"/>
          </a:xfrm>
          <a:prstGeom prst="rect">
            <a:avLst/>
          </a:prstGeom>
          <a:noFill/>
          <a:ln>
            <a:noFill/>
          </a:ln>
        </p:spPr>
      </p:pic>
      <p:graphicFrame>
        <p:nvGraphicFramePr>
          <p:cNvPr id="313" name="Google Shape;313;p28"/>
          <p:cNvGraphicFramePr/>
          <p:nvPr>
            <p:extLst>
              <p:ext uri="{D42A27DB-BD31-4B8C-83A1-F6EECF244321}">
                <p14:modId xmlns:p14="http://schemas.microsoft.com/office/powerpoint/2010/main" val="1952639180"/>
              </p:ext>
            </p:extLst>
          </p:nvPr>
        </p:nvGraphicFramePr>
        <p:xfrm>
          <a:off x="121920" y="1714422"/>
          <a:ext cx="8374953" cy="3339205"/>
        </p:xfrm>
        <a:graphic>
          <a:graphicData uri="http://schemas.openxmlformats.org/drawingml/2006/table">
            <a:tbl>
              <a:tblPr firstRow="1" bandRow="1">
                <a:noFill/>
                <a:tableStyleId>{C1B82206-9DAD-4033-BACC-7787FA5FEF09}</a:tableStyleId>
              </a:tblPr>
              <a:tblGrid>
                <a:gridCol w="1246209">
                  <a:extLst>
                    <a:ext uri="{9D8B030D-6E8A-4147-A177-3AD203B41FA5}">
                      <a16:colId xmlns:a16="http://schemas.microsoft.com/office/drawing/2014/main" val="20000"/>
                    </a:ext>
                  </a:extLst>
                </a:gridCol>
                <a:gridCol w="3211098">
                  <a:extLst>
                    <a:ext uri="{9D8B030D-6E8A-4147-A177-3AD203B41FA5}">
                      <a16:colId xmlns:a16="http://schemas.microsoft.com/office/drawing/2014/main" val="20001"/>
                    </a:ext>
                  </a:extLst>
                </a:gridCol>
                <a:gridCol w="1199781">
                  <a:extLst>
                    <a:ext uri="{9D8B030D-6E8A-4147-A177-3AD203B41FA5}">
                      <a16:colId xmlns:a16="http://schemas.microsoft.com/office/drawing/2014/main" val="20002"/>
                    </a:ext>
                  </a:extLst>
                </a:gridCol>
                <a:gridCol w="1207008">
                  <a:extLst>
                    <a:ext uri="{9D8B030D-6E8A-4147-A177-3AD203B41FA5}">
                      <a16:colId xmlns:a16="http://schemas.microsoft.com/office/drawing/2014/main" val="20003"/>
                    </a:ext>
                  </a:extLst>
                </a:gridCol>
                <a:gridCol w="1510857">
                  <a:extLst>
                    <a:ext uri="{9D8B030D-6E8A-4147-A177-3AD203B41FA5}">
                      <a16:colId xmlns:a16="http://schemas.microsoft.com/office/drawing/2014/main" val="20004"/>
                    </a:ext>
                  </a:extLst>
                </a:gridCol>
              </a:tblGrid>
              <a:tr h="309509">
                <a:tc>
                  <a:txBody>
                    <a:bodyPr/>
                    <a:lstStyle/>
                    <a:p>
                      <a:pPr marL="0" marR="0" lvl="0" indent="0" algn="ctr" rtl="0">
                        <a:spcBef>
                          <a:spcPts val="0"/>
                        </a:spcBef>
                        <a:spcAft>
                          <a:spcPts val="0"/>
                        </a:spcAft>
                        <a:buNone/>
                      </a:pPr>
                      <a:r>
                        <a:rPr lang="en-US" sz="1600" b="1" u="none" strike="noStrike" cap="none" dirty="0">
                          <a:solidFill>
                            <a:schemeClr val="bg1"/>
                          </a:solidFill>
                        </a:rPr>
                        <a:t>Satellite</a:t>
                      </a:r>
                      <a:endParaRPr sz="1600" dirty="0">
                        <a:solidFill>
                          <a:schemeClr val="bg1"/>
                        </a:solidFill>
                      </a:endParaRPr>
                    </a:p>
                  </a:txBody>
                  <a:tcPr marL="91450" marR="91450" marT="45725" marB="45725" anchor="ctr">
                    <a:solidFill>
                      <a:srgbClr val="183C5C"/>
                    </a:solidFill>
                  </a:tcPr>
                </a:tc>
                <a:tc>
                  <a:txBody>
                    <a:bodyPr/>
                    <a:lstStyle/>
                    <a:p>
                      <a:pPr marL="0" marR="0" lvl="0" indent="0" algn="ctr" rtl="0">
                        <a:spcBef>
                          <a:spcPts val="0"/>
                        </a:spcBef>
                        <a:spcAft>
                          <a:spcPts val="0"/>
                        </a:spcAft>
                        <a:buNone/>
                      </a:pPr>
                      <a:r>
                        <a:rPr lang="en-US" sz="1600" b="1" u="none" strike="noStrike" cap="none" dirty="0">
                          <a:solidFill>
                            <a:schemeClr val="bg1"/>
                          </a:solidFill>
                        </a:rPr>
                        <a:t>Sensor</a:t>
                      </a:r>
                      <a:endParaRPr sz="1600" dirty="0">
                        <a:solidFill>
                          <a:schemeClr val="bg1"/>
                        </a:solidFill>
                      </a:endParaRPr>
                    </a:p>
                  </a:txBody>
                  <a:tcPr marL="91450" marR="91450" marT="45725" marB="45725" anchor="ctr">
                    <a:solidFill>
                      <a:srgbClr val="183C5C"/>
                    </a:solidFill>
                  </a:tcPr>
                </a:tc>
                <a:tc>
                  <a:txBody>
                    <a:bodyPr/>
                    <a:lstStyle/>
                    <a:p>
                      <a:pPr marL="0" marR="0" lvl="0" indent="0" algn="ctr" rtl="0">
                        <a:spcBef>
                          <a:spcPts val="0"/>
                        </a:spcBef>
                        <a:spcAft>
                          <a:spcPts val="0"/>
                        </a:spcAft>
                        <a:buNone/>
                      </a:pPr>
                      <a:r>
                        <a:rPr lang="en-US" sz="1600" b="1" u="none" strike="noStrike" cap="none" dirty="0">
                          <a:solidFill>
                            <a:schemeClr val="bg1"/>
                          </a:solidFill>
                        </a:rPr>
                        <a:t>Period</a:t>
                      </a:r>
                      <a:endParaRPr sz="1600" dirty="0">
                        <a:solidFill>
                          <a:schemeClr val="bg1"/>
                        </a:solidFill>
                      </a:endParaRPr>
                    </a:p>
                  </a:txBody>
                  <a:tcPr marL="91450" marR="91450" marT="45725" marB="45725" anchor="ctr">
                    <a:solidFill>
                      <a:srgbClr val="183C5C"/>
                    </a:solidFill>
                  </a:tcPr>
                </a:tc>
                <a:tc>
                  <a:txBody>
                    <a:bodyPr/>
                    <a:lstStyle/>
                    <a:p>
                      <a:pPr marL="0" marR="0" lvl="0" indent="0" algn="ctr" rtl="0">
                        <a:spcBef>
                          <a:spcPts val="0"/>
                        </a:spcBef>
                        <a:spcAft>
                          <a:spcPts val="0"/>
                        </a:spcAft>
                        <a:buNone/>
                      </a:pPr>
                      <a:r>
                        <a:rPr lang="en-US" sz="1600" b="1" u="none" strike="noStrike" cap="none" dirty="0">
                          <a:solidFill>
                            <a:schemeClr val="bg1"/>
                          </a:solidFill>
                        </a:rPr>
                        <a:t>Resolution</a:t>
                      </a:r>
                      <a:endParaRPr sz="1600" dirty="0">
                        <a:solidFill>
                          <a:schemeClr val="bg1"/>
                        </a:solidFill>
                      </a:endParaRPr>
                    </a:p>
                  </a:txBody>
                  <a:tcPr marL="91450" marR="91450" marT="45725" marB="45725" anchor="ctr">
                    <a:solidFill>
                      <a:srgbClr val="183C5C"/>
                    </a:solidFill>
                  </a:tcPr>
                </a:tc>
                <a:tc>
                  <a:txBody>
                    <a:bodyPr/>
                    <a:lstStyle/>
                    <a:p>
                      <a:pPr marL="0" marR="0" lvl="0" indent="0" algn="ctr" rtl="0">
                        <a:spcBef>
                          <a:spcPts val="0"/>
                        </a:spcBef>
                        <a:spcAft>
                          <a:spcPts val="0"/>
                        </a:spcAft>
                        <a:buNone/>
                      </a:pPr>
                      <a:r>
                        <a:rPr lang="en-US" sz="1600" b="1" u="none" strike="noStrike" cap="none" dirty="0">
                          <a:solidFill>
                            <a:schemeClr val="bg1"/>
                          </a:solidFill>
                        </a:rPr>
                        <a:t>Products</a:t>
                      </a:r>
                      <a:endParaRPr sz="1600" dirty="0">
                        <a:solidFill>
                          <a:schemeClr val="bg1"/>
                        </a:solidFill>
                      </a:endParaRPr>
                    </a:p>
                  </a:txBody>
                  <a:tcPr marL="91450" marR="91450" marT="45725" marB="45725" anchor="ctr">
                    <a:solidFill>
                      <a:srgbClr val="183C5C"/>
                    </a:solidFill>
                  </a:tcPr>
                </a:tc>
                <a:extLst>
                  <a:ext uri="{0D108BD9-81ED-4DB2-BD59-A6C34878D82A}">
                    <a16:rowId xmlns:a16="http://schemas.microsoft.com/office/drawing/2014/main" val="10000"/>
                  </a:ext>
                </a:extLst>
              </a:tr>
              <a:tr h="590873">
                <a:tc>
                  <a:txBody>
                    <a:bodyPr/>
                    <a:lstStyle/>
                    <a:p>
                      <a:pPr marL="0" marR="0" lvl="0" indent="0" algn="ctr" rtl="0">
                        <a:spcBef>
                          <a:spcPts val="0"/>
                        </a:spcBef>
                        <a:spcAft>
                          <a:spcPts val="0"/>
                        </a:spcAft>
                        <a:buNone/>
                      </a:pPr>
                      <a:r>
                        <a:rPr lang="en-US" sz="1600" b="1" u="none" strike="noStrike" cap="none" dirty="0" err="1">
                          <a:solidFill>
                            <a:srgbClr val="183C5C"/>
                          </a:solidFill>
                        </a:rPr>
                        <a:t>SeaStar</a:t>
                      </a:r>
                      <a:endParaRPr sz="1600" b="1" u="none" strike="noStrike" cap="none" dirty="0">
                        <a:solidFill>
                          <a:srgbClr val="183C5C"/>
                        </a:solidFill>
                      </a:endParaRPr>
                    </a:p>
                  </a:txBody>
                  <a:tcPr marL="91450" marR="91450" marT="45725" marB="45725" anchor="ctr"/>
                </a:tc>
                <a:tc>
                  <a:txBody>
                    <a:bodyPr/>
                    <a:lstStyle/>
                    <a:p>
                      <a:pPr marL="0" marR="0" lvl="0" indent="0" algn="l" rtl="0">
                        <a:lnSpc>
                          <a:spcPct val="100000"/>
                        </a:lnSpc>
                        <a:spcBef>
                          <a:spcPts val="0"/>
                        </a:spcBef>
                        <a:spcAft>
                          <a:spcPts val="0"/>
                        </a:spcAft>
                        <a:buClr>
                          <a:srgbClr val="3F3F3F"/>
                        </a:buClr>
                        <a:buSzPts val="1800"/>
                        <a:buFont typeface="Century Gothic"/>
                        <a:buNone/>
                      </a:pPr>
                      <a:r>
                        <a:rPr lang="en-US" sz="1600" b="1" u="none" strike="noStrike" cap="none" dirty="0">
                          <a:solidFill>
                            <a:srgbClr val="183C5C"/>
                          </a:solidFill>
                          <a:latin typeface="Century Gothic"/>
                          <a:ea typeface="Century Gothic"/>
                          <a:cs typeface="Century Gothic"/>
                          <a:sym typeface="Century Gothic"/>
                        </a:rPr>
                        <a:t>SeaWiFS: </a:t>
                      </a:r>
                      <a:r>
                        <a:rPr lang="en-US" sz="1400" u="none" strike="noStrike" cap="none" dirty="0">
                          <a:solidFill>
                            <a:srgbClr val="183C5C"/>
                          </a:solidFill>
                          <a:latin typeface="Century Gothic"/>
                          <a:ea typeface="Century Gothic"/>
                          <a:cs typeface="Century Gothic"/>
                          <a:sym typeface="Century Gothic"/>
                        </a:rPr>
                        <a:t>Sea-Viewing Wide Field-of-View Sensor</a:t>
                      </a:r>
                      <a:endParaRPr sz="1400" u="none" strike="noStrike" cap="none" dirty="0">
                        <a:solidFill>
                          <a:srgbClr val="183C5C"/>
                        </a:solidFill>
                      </a:endParaRPr>
                    </a:p>
                  </a:txBody>
                  <a:tcPr marL="91450" marR="91450" marT="45725" marB="45725" anchor="ctr"/>
                </a:tc>
                <a:tc>
                  <a:txBody>
                    <a:bodyPr/>
                    <a:lstStyle/>
                    <a:p>
                      <a:pPr marL="0" marR="0" lvl="0" indent="0" algn="ctr" rtl="0">
                        <a:spcBef>
                          <a:spcPts val="0"/>
                        </a:spcBef>
                        <a:spcAft>
                          <a:spcPts val="0"/>
                        </a:spcAft>
                        <a:buNone/>
                      </a:pPr>
                      <a:r>
                        <a:rPr lang="en-US" sz="1300" u="none" strike="noStrike" cap="none" dirty="0">
                          <a:solidFill>
                            <a:srgbClr val="183C5C"/>
                          </a:solidFill>
                        </a:rPr>
                        <a:t>1997 to 2010</a:t>
                      </a:r>
                      <a:endParaRPr sz="1300" dirty="0">
                        <a:solidFill>
                          <a:srgbClr val="183C5C"/>
                        </a:solidFill>
                      </a:endParaRPr>
                    </a:p>
                  </a:txBody>
                  <a:tcPr marL="91450" marR="91450" marT="45725" marB="45725" anchor="ctr"/>
                </a:tc>
                <a:tc>
                  <a:txBody>
                    <a:bodyPr/>
                    <a:lstStyle/>
                    <a:p>
                      <a:pPr marL="0" marR="0" lvl="0" indent="0" algn="ctr" rtl="0">
                        <a:spcBef>
                          <a:spcPts val="0"/>
                        </a:spcBef>
                        <a:spcAft>
                          <a:spcPts val="0"/>
                        </a:spcAft>
                        <a:buNone/>
                      </a:pPr>
                      <a:r>
                        <a:rPr lang="en-US" sz="1400" u="none" strike="noStrike" cap="none" dirty="0">
                          <a:solidFill>
                            <a:srgbClr val="183C5C"/>
                          </a:solidFill>
                        </a:rPr>
                        <a:t>9 km</a:t>
                      </a:r>
                      <a:endParaRPr sz="1400" dirty="0">
                        <a:solidFill>
                          <a:srgbClr val="183C5C"/>
                        </a:solidFill>
                      </a:endParaRPr>
                    </a:p>
                  </a:txBody>
                  <a:tcPr marL="91450" marR="91450" marT="45725" marB="45725" anchor="ctr"/>
                </a:tc>
                <a:tc>
                  <a:txBody>
                    <a:bodyPr/>
                    <a:lstStyle/>
                    <a:p>
                      <a:pPr marL="171450" marR="0" lvl="0" indent="-171450" algn="l" rtl="0">
                        <a:spcBef>
                          <a:spcPts val="0"/>
                        </a:spcBef>
                        <a:spcAft>
                          <a:spcPts val="0"/>
                        </a:spcAft>
                        <a:buFont typeface="Arial" panose="020B0604020202020204" pitchFamily="34" charset="0"/>
                        <a:buChar char="•"/>
                      </a:pPr>
                      <a:r>
                        <a:rPr lang="en-US" sz="1200" u="none" strike="noStrike" cap="none" dirty="0" err="1">
                          <a:solidFill>
                            <a:srgbClr val="183C5C"/>
                          </a:solidFill>
                        </a:rPr>
                        <a:t>Rrs</a:t>
                      </a:r>
                      <a:endParaRPr sz="1200" u="none" strike="noStrike" cap="none" dirty="0">
                        <a:solidFill>
                          <a:srgbClr val="183C5C"/>
                        </a:solidFill>
                      </a:endParaRPr>
                    </a:p>
                    <a:p>
                      <a:pPr marL="171450" marR="0" lvl="0" indent="-171450" algn="l" rtl="0">
                        <a:spcBef>
                          <a:spcPts val="0"/>
                        </a:spcBef>
                        <a:spcAft>
                          <a:spcPts val="0"/>
                        </a:spcAft>
                        <a:buFont typeface="Arial" panose="020B0604020202020204" pitchFamily="34" charset="0"/>
                        <a:buChar char="•"/>
                      </a:pPr>
                      <a:r>
                        <a:rPr lang="en-US" sz="1200" u="none" strike="noStrike" cap="none" dirty="0">
                          <a:solidFill>
                            <a:srgbClr val="183C5C"/>
                          </a:solidFill>
                        </a:rPr>
                        <a:t>IOP (443 nm)</a:t>
                      </a:r>
                      <a:endParaRPr sz="1200" dirty="0">
                        <a:solidFill>
                          <a:srgbClr val="183C5C"/>
                        </a:solidFill>
                      </a:endParaRPr>
                    </a:p>
                  </a:txBody>
                  <a:tcPr marL="91450" marR="91450" marT="45725" marB="45725" anchor="ctr"/>
                </a:tc>
                <a:extLst>
                  <a:ext uri="{0D108BD9-81ED-4DB2-BD59-A6C34878D82A}">
                    <a16:rowId xmlns:a16="http://schemas.microsoft.com/office/drawing/2014/main" val="10001"/>
                  </a:ext>
                </a:extLst>
              </a:tr>
              <a:tr h="657876">
                <a:tc>
                  <a:txBody>
                    <a:bodyPr/>
                    <a:lstStyle/>
                    <a:p>
                      <a:pPr marL="0" marR="0" lvl="0" indent="0" algn="ctr" rtl="0">
                        <a:spcBef>
                          <a:spcPts val="0"/>
                        </a:spcBef>
                        <a:spcAft>
                          <a:spcPts val="0"/>
                        </a:spcAft>
                        <a:buNone/>
                      </a:pPr>
                      <a:r>
                        <a:rPr lang="en-US" sz="1600" b="1" u="none" strike="noStrike" cap="none" dirty="0">
                          <a:solidFill>
                            <a:srgbClr val="183C5C"/>
                          </a:solidFill>
                        </a:rPr>
                        <a:t>Aqua</a:t>
                      </a:r>
                      <a:endParaRPr sz="1600" b="1" dirty="0">
                        <a:solidFill>
                          <a:srgbClr val="183C5C"/>
                        </a:solidFill>
                      </a:endParaRPr>
                    </a:p>
                  </a:txBody>
                  <a:tcPr marL="91450" marR="91450" marT="45725" marB="45725" anchor="ctr">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F3F3F"/>
                        </a:buClr>
                        <a:buSzPts val="1800"/>
                        <a:buFont typeface="Century Gothic"/>
                        <a:buNone/>
                      </a:pPr>
                      <a:r>
                        <a:rPr lang="en-US" sz="1600" b="1" u="none" strike="noStrike" cap="none" dirty="0">
                          <a:solidFill>
                            <a:srgbClr val="183C5C"/>
                          </a:solidFill>
                          <a:latin typeface="Century Gothic"/>
                          <a:ea typeface="Century Gothic"/>
                          <a:cs typeface="Century Gothic"/>
                          <a:sym typeface="Century Gothic"/>
                        </a:rPr>
                        <a:t>MODIS: </a:t>
                      </a:r>
                      <a:r>
                        <a:rPr lang="en-US" sz="1400" u="none" strike="noStrike" cap="none" dirty="0" err="1">
                          <a:solidFill>
                            <a:srgbClr val="183C5C"/>
                          </a:solidFill>
                          <a:latin typeface="Century Gothic"/>
                          <a:ea typeface="Century Gothic"/>
                          <a:cs typeface="Century Gothic"/>
                          <a:sym typeface="Century Gothic"/>
                        </a:rPr>
                        <a:t>MODerate</a:t>
                      </a:r>
                      <a:r>
                        <a:rPr lang="en-US" sz="1400" u="none" strike="noStrike" cap="none" dirty="0">
                          <a:solidFill>
                            <a:srgbClr val="183C5C"/>
                          </a:solidFill>
                          <a:latin typeface="Century Gothic"/>
                          <a:ea typeface="Century Gothic"/>
                          <a:cs typeface="Century Gothic"/>
                          <a:sym typeface="Century Gothic"/>
                        </a:rPr>
                        <a:t> resolution Imaging </a:t>
                      </a:r>
                      <a:r>
                        <a:rPr lang="en-US" sz="1400" u="none" strike="noStrike" cap="none" dirty="0" err="1">
                          <a:solidFill>
                            <a:srgbClr val="183C5C"/>
                          </a:solidFill>
                          <a:latin typeface="Century Gothic"/>
                          <a:ea typeface="Century Gothic"/>
                          <a:cs typeface="Century Gothic"/>
                          <a:sym typeface="Century Gothic"/>
                        </a:rPr>
                        <a:t>Spectroradiometer</a:t>
                      </a:r>
                      <a:endParaRPr sz="1400" u="none" strike="noStrike" cap="none" dirty="0">
                        <a:solidFill>
                          <a:srgbClr val="183C5C"/>
                        </a:solidFill>
                      </a:endParaRPr>
                    </a:p>
                  </a:txBody>
                  <a:tcPr marL="91450" marR="91450" marT="45725" marB="45725" anchor="ctr">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u="none" strike="noStrike" cap="none" dirty="0">
                          <a:solidFill>
                            <a:srgbClr val="183C5C"/>
                          </a:solidFill>
                        </a:rPr>
                        <a:t>2002 to 2018</a:t>
                      </a:r>
                      <a:endParaRPr sz="1300" dirty="0">
                        <a:solidFill>
                          <a:srgbClr val="183C5C"/>
                        </a:solidFill>
                      </a:endParaRPr>
                    </a:p>
                  </a:txBody>
                  <a:tcPr marL="91450" marR="91450" marT="45725" marB="45725" anchor="ctr">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dirty="0">
                          <a:solidFill>
                            <a:srgbClr val="183C5C"/>
                          </a:solidFill>
                        </a:rPr>
                        <a:t>4 km</a:t>
                      </a:r>
                      <a:endParaRPr sz="1400" dirty="0">
                        <a:solidFill>
                          <a:srgbClr val="183C5C"/>
                        </a:solidFill>
                      </a:endParaRPr>
                    </a:p>
                  </a:txBody>
                  <a:tcPr marL="91450" marR="91450" marT="45725" marB="45725" anchor="ctr">
                    <a:lnB w="12700" cap="flat" cmpd="sng">
                      <a:solidFill>
                        <a:schemeClr val="lt1"/>
                      </a:solidFill>
                      <a:prstDash val="solid"/>
                      <a:round/>
                      <a:headEnd type="none" w="sm" len="sm"/>
                      <a:tailEnd type="none" w="sm" len="sm"/>
                    </a:lnB>
                  </a:tcPr>
                </a:tc>
                <a:tc>
                  <a:txBody>
                    <a:bodyPr/>
                    <a:lstStyle/>
                    <a:p>
                      <a:pPr marL="171450" marR="0" lvl="0" indent="-171450" algn="l" rtl="0">
                        <a:spcBef>
                          <a:spcPts val="0"/>
                        </a:spcBef>
                        <a:spcAft>
                          <a:spcPts val="0"/>
                        </a:spcAft>
                        <a:buFont typeface="Arial" panose="020B0604020202020204" pitchFamily="34" charset="0"/>
                        <a:buChar char="•"/>
                      </a:pPr>
                      <a:r>
                        <a:rPr lang="en-US" sz="1200" u="none" strike="noStrike" cap="none" dirty="0" err="1">
                          <a:solidFill>
                            <a:srgbClr val="183C5C"/>
                          </a:solidFill>
                        </a:rPr>
                        <a:t>Rrs</a:t>
                      </a:r>
                      <a:endParaRPr sz="1200" u="none" strike="noStrike" cap="none" dirty="0">
                        <a:solidFill>
                          <a:srgbClr val="183C5C"/>
                        </a:solidFill>
                      </a:endParaRPr>
                    </a:p>
                    <a:p>
                      <a:pPr marL="171450" marR="0" lvl="0" indent="-171450" algn="l" rtl="0">
                        <a:spcBef>
                          <a:spcPts val="0"/>
                        </a:spcBef>
                        <a:spcAft>
                          <a:spcPts val="0"/>
                        </a:spcAft>
                        <a:buFont typeface="Arial" panose="020B0604020202020204" pitchFamily="34" charset="0"/>
                        <a:buChar char="•"/>
                      </a:pPr>
                      <a:r>
                        <a:rPr lang="en-US" sz="1200" u="none" strike="noStrike" cap="none" dirty="0">
                          <a:solidFill>
                            <a:srgbClr val="183C5C"/>
                          </a:solidFill>
                        </a:rPr>
                        <a:t>IOP (443 nm)</a:t>
                      </a:r>
                      <a:endParaRPr sz="1200" dirty="0">
                        <a:solidFill>
                          <a:srgbClr val="183C5C"/>
                        </a:solidFill>
                      </a:endParaRPr>
                    </a:p>
                  </a:txBody>
                  <a:tcPr marL="91450" marR="91450" marT="45725" marB="45725" anchor="ctr">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012918">
                <a:tc>
                  <a:txBody>
                    <a:bodyPr/>
                    <a:lstStyle/>
                    <a:p>
                      <a:pPr marL="0" marR="0" lvl="0" indent="0" algn="ctr" rtl="0">
                        <a:spcBef>
                          <a:spcPts val="0"/>
                        </a:spcBef>
                        <a:spcAft>
                          <a:spcPts val="0"/>
                        </a:spcAft>
                        <a:buNone/>
                      </a:pPr>
                      <a:r>
                        <a:rPr lang="en-US" sz="1200" b="1" dirty="0">
                          <a:solidFill>
                            <a:srgbClr val="183C5C"/>
                          </a:solidFill>
                        </a:rPr>
                        <a:t>Suomi National Polar-orbiting Partnership </a:t>
                      </a:r>
                      <a:r>
                        <a:rPr lang="en-US" sz="1200" b="1" dirty="0" smtClean="0">
                          <a:solidFill>
                            <a:srgbClr val="183C5C"/>
                          </a:solidFill>
                        </a:rPr>
                        <a:t>(NPP</a:t>
                      </a:r>
                      <a:r>
                        <a:rPr lang="en-US" sz="1200" b="1" dirty="0">
                          <a:solidFill>
                            <a:srgbClr val="183C5C"/>
                          </a:solidFill>
                        </a:rPr>
                        <a:t>)</a:t>
                      </a:r>
                      <a:r>
                        <a:rPr lang="en-US" sz="1800" b="1" dirty="0">
                          <a:solidFill>
                            <a:srgbClr val="183C5C"/>
                          </a:solidFill>
                        </a:rPr>
                        <a:t> </a:t>
                      </a:r>
                      <a:endParaRPr sz="1800" b="1"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F3F3F"/>
                        </a:buClr>
                        <a:buSzPts val="1800"/>
                        <a:buFont typeface="Century Gothic"/>
                        <a:buNone/>
                      </a:pPr>
                      <a:r>
                        <a:rPr lang="en-US" sz="1600" b="1" dirty="0">
                          <a:solidFill>
                            <a:srgbClr val="183C5C"/>
                          </a:solidFill>
                        </a:rPr>
                        <a:t>VIIRS</a:t>
                      </a:r>
                      <a:r>
                        <a:rPr lang="en-US" sz="1600" b="1" u="none" strike="noStrike" cap="none" dirty="0">
                          <a:solidFill>
                            <a:srgbClr val="183C5C"/>
                          </a:solidFill>
                          <a:latin typeface="Century Gothic"/>
                          <a:ea typeface="Century Gothic"/>
                          <a:cs typeface="Century Gothic"/>
                          <a:sym typeface="Century Gothic"/>
                        </a:rPr>
                        <a:t>: </a:t>
                      </a:r>
                      <a:r>
                        <a:rPr lang="en-US" sz="1400" dirty="0">
                          <a:solidFill>
                            <a:srgbClr val="183C5C"/>
                          </a:solidFill>
                        </a:rPr>
                        <a:t>Visible Infrared Imaging Radiometer</a:t>
                      </a:r>
                      <a:endParaRPr sz="1400" b="1" u="none" strike="noStrike" cap="none" dirty="0">
                        <a:solidFill>
                          <a:srgbClr val="183C5C"/>
                        </a:solidFill>
                        <a:latin typeface="Century Gothic"/>
                        <a:ea typeface="Century Gothic"/>
                        <a:cs typeface="Century Gothic"/>
                        <a:sym typeface="Century Gothic"/>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dirty="0">
                          <a:solidFill>
                            <a:srgbClr val="183C5C"/>
                          </a:solidFill>
                        </a:rPr>
                        <a:t>2011 to 2018</a:t>
                      </a:r>
                      <a:endParaRPr sz="1300"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dirty="0">
                          <a:solidFill>
                            <a:srgbClr val="183C5C"/>
                          </a:solidFill>
                        </a:rPr>
                        <a:t>4 k</a:t>
                      </a:r>
                      <a:r>
                        <a:rPr lang="en-US" sz="1400" u="none" strike="noStrike" cap="none" dirty="0">
                          <a:solidFill>
                            <a:srgbClr val="183C5C"/>
                          </a:solidFill>
                        </a:rPr>
                        <a:t>m</a:t>
                      </a:r>
                      <a:endParaRPr sz="1400"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171450" lvl="0" indent="-171450" algn="l" rtl="0">
                        <a:spcBef>
                          <a:spcPts val="0"/>
                        </a:spcBef>
                        <a:spcAft>
                          <a:spcPts val="0"/>
                        </a:spcAft>
                        <a:buClr>
                          <a:schemeClr val="dk1"/>
                        </a:buClr>
                        <a:buFont typeface="Arial" panose="020B0604020202020204" pitchFamily="34" charset="0"/>
                        <a:buChar char="•"/>
                      </a:pPr>
                      <a:r>
                        <a:rPr lang="en-US" sz="1200" dirty="0" err="1">
                          <a:solidFill>
                            <a:srgbClr val="183C5C"/>
                          </a:solidFill>
                        </a:rPr>
                        <a:t>Rrs</a:t>
                      </a:r>
                      <a:endParaRPr sz="1200" dirty="0">
                        <a:solidFill>
                          <a:srgbClr val="183C5C"/>
                        </a:solidFill>
                      </a:endParaRPr>
                    </a:p>
                    <a:p>
                      <a:pPr marL="171450" lvl="0" indent="-171450" algn="l" rtl="0">
                        <a:spcBef>
                          <a:spcPts val="0"/>
                        </a:spcBef>
                        <a:spcAft>
                          <a:spcPts val="0"/>
                        </a:spcAft>
                        <a:buClr>
                          <a:schemeClr val="dk1"/>
                        </a:buClr>
                        <a:buFont typeface="Arial" panose="020B0604020202020204" pitchFamily="34" charset="0"/>
                        <a:buChar char="•"/>
                      </a:pPr>
                      <a:r>
                        <a:rPr lang="en-US" sz="1200" dirty="0">
                          <a:solidFill>
                            <a:srgbClr val="183C5C"/>
                          </a:solidFill>
                        </a:rPr>
                        <a:t>IOP (443 nm)</a:t>
                      </a:r>
                      <a:endParaRPr sz="1200"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57876">
                <a:tc>
                  <a:txBody>
                    <a:bodyPr/>
                    <a:lstStyle/>
                    <a:p>
                      <a:pPr marL="0" marR="0" lvl="0" indent="0" algn="ctr" rtl="0">
                        <a:spcBef>
                          <a:spcPts val="0"/>
                        </a:spcBef>
                        <a:spcAft>
                          <a:spcPts val="0"/>
                        </a:spcAft>
                        <a:buNone/>
                      </a:pPr>
                      <a:r>
                        <a:rPr lang="en-US" sz="1600" b="1" dirty="0">
                          <a:solidFill>
                            <a:srgbClr val="183C5C"/>
                          </a:solidFill>
                        </a:rPr>
                        <a:t>Terra</a:t>
                      </a:r>
                      <a:endParaRPr sz="1600" b="1"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F3F3F"/>
                        </a:buClr>
                        <a:buSzPts val="1800"/>
                        <a:buFont typeface="Century Gothic"/>
                        <a:buNone/>
                      </a:pPr>
                      <a:r>
                        <a:rPr lang="en-US" sz="1600" b="1" u="none" strike="noStrike" cap="none" dirty="0">
                          <a:solidFill>
                            <a:srgbClr val="183C5C"/>
                          </a:solidFill>
                          <a:latin typeface="Century Gothic"/>
                          <a:ea typeface="Century Gothic"/>
                          <a:cs typeface="Century Gothic"/>
                          <a:sym typeface="Century Gothic"/>
                        </a:rPr>
                        <a:t>MODIS: </a:t>
                      </a:r>
                      <a:r>
                        <a:rPr lang="en-US" sz="1400" u="none" strike="noStrike" cap="none" dirty="0" err="1">
                          <a:solidFill>
                            <a:srgbClr val="183C5C"/>
                          </a:solidFill>
                          <a:latin typeface="Century Gothic"/>
                          <a:ea typeface="Century Gothic"/>
                          <a:cs typeface="Century Gothic"/>
                          <a:sym typeface="Century Gothic"/>
                        </a:rPr>
                        <a:t>MODerate</a:t>
                      </a:r>
                      <a:r>
                        <a:rPr lang="en-US" sz="1400" u="none" strike="noStrike" cap="none" dirty="0">
                          <a:solidFill>
                            <a:srgbClr val="183C5C"/>
                          </a:solidFill>
                          <a:latin typeface="Century Gothic"/>
                          <a:ea typeface="Century Gothic"/>
                          <a:cs typeface="Century Gothic"/>
                          <a:sym typeface="Century Gothic"/>
                        </a:rPr>
                        <a:t> resolution Imaging </a:t>
                      </a:r>
                      <a:r>
                        <a:rPr lang="en-US" sz="1400" u="none" strike="noStrike" cap="none" dirty="0" err="1">
                          <a:solidFill>
                            <a:srgbClr val="183C5C"/>
                          </a:solidFill>
                          <a:latin typeface="Century Gothic"/>
                          <a:ea typeface="Century Gothic"/>
                          <a:cs typeface="Century Gothic"/>
                          <a:sym typeface="Century Gothic"/>
                        </a:rPr>
                        <a:t>Spectroradiometer</a:t>
                      </a:r>
                      <a:endParaRPr sz="1400" b="1" u="none" strike="noStrike" cap="none" dirty="0">
                        <a:solidFill>
                          <a:srgbClr val="183C5C"/>
                        </a:solidFill>
                        <a:latin typeface="Century Gothic"/>
                        <a:ea typeface="Century Gothic"/>
                        <a:cs typeface="Century Gothic"/>
                        <a:sym typeface="Century Gothic"/>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u="none" strike="noStrike" cap="none" dirty="0">
                          <a:solidFill>
                            <a:srgbClr val="183C5C"/>
                          </a:solidFill>
                        </a:rPr>
                        <a:t>2002 to 2018</a:t>
                      </a:r>
                      <a:endParaRPr sz="1300"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dirty="0">
                          <a:solidFill>
                            <a:srgbClr val="183C5C"/>
                          </a:solidFill>
                        </a:rPr>
                        <a:t>4 km</a:t>
                      </a:r>
                      <a:endParaRPr sz="1400"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171450" marR="0" lvl="0" indent="-171450" algn="l" rtl="0">
                        <a:spcBef>
                          <a:spcPts val="0"/>
                        </a:spcBef>
                        <a:spcAft>
                          <a:spcPts val="0"/>
                        </a:spcAft>
                        <a:buFont typeface="Arial" panose="020B0604020202020204" pitchFamily="34" charset="0"/>
                        <a:buChar char="•"/>
                      </a:pPr>
                      <a:r>
                        <a:rPr lang="en-US" sz="1200" u="none" strike="noStrike" cap="none" dirty="0" err="1">
                          <a:solidFill>
                            <a:srgbClr val="183C5C"/>
                          </a:solidFill>
                        </a:rPr>
                        <a:t>Rrs</a:t>
                      </a:r>
                      <a:endParaRPr sz="1200" u="none" strike="noStrike" cap="none" dirty="0">
                        <a:solidFill>
                          <a:srgbClr val="183C5C"/>
                        </a:solidFill>
                      </a:endParaRPr>
                    </a:p>
                    <a:p>
                      <a:pPr marL="171450" marR="0" lvl="0" indent="-171450" algn="l" rtl="0">
                        <a:spcBef>
                          <a:spcPts val="0"/>
                        </a:spcBef>
                        <a:spcAft>
                          <a:spcPts val="0"/>
                        </a:spcAft>
                        <a:buFont typeface="Arial" panose="020B0604020202020204" pitchFamily="34" charset="0"/>
                        <a:buChar char="•"/>
                      </a:pPr>
                      <a:r>
                        <a:rPr lang="en-US" sz="1200" u="none" strike="noStrike" cap="none" dirty="0">
                          <a:solidFill>
                            <a:srgbClr val="183C5C"/>
                          </a:solidFill>
                        </a:rPr>
                        <a:t>IOP (443 nm)</a:t>
                      </a:r>
                      <a:endParaRPr sz="1200" u="none" strike="noStrike" cap="none" dirty="0">
                        <a:solidFill>
                          <a:srgbClr val="183C5C"/>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14" name="Google Shape;314;p28"/>
          <p:cNvPicPr preferRelativeResize="0"/>
          <p:nvPr/>
        </p:nvPicPr>
        <p:blipFill>
          <a:blip r:embed="rId5">
            <a:alphaModFix/>
          </a:blip>
          <a:stretch>
            <a:fillRect/>
          </a:stretch>
        </p:blipFill>
        <p:spPr>
          <a:xfrm>
            <a:off x="8412975" y="5102289"/>
            <a:ext cx="2131400" cy="1522425"/>
          </a:xfrm>
          <a:prstGeom prst="rect">
            <a:avLst/>
          </a:prstGeom>
          <a:noFill/>
          <a:ln>
            <a:noFill/>
          </a:ln>
          <a:effectLst>
            <a:outerShdw blurRad="57150" dist="19050" dir="5400000" algn="bl" rotWithShape="0">
              <a:srgbClr val="FFFFFF">
                <a:alpha val="50000"/>
              </a:srgbClr>
            </a:outerShdw>
          </a:effectLst>
        </p:spPr>
      </p:pic>
      <p:pic>
        <p:nvPicPr>
          <p:cNvPr id="315" name="Google Shape;315;p28"/>
          <p:cNvPicPr preferRelativeResize="0"/>
          <p:nvPr/>
        </p:nvPicPr>
        <p:blipFill>
          <a:blip r:embed="rId6">
            <a:alphaModFix/>
          </a:blip>
          <a:stretch>
            <a:fillRect/>
          </a:stretch>
        </p:blipFill>
        <p:spPr>
          <a:xfrm>
            <a:off x="10199719" y="3630225"/>
            <a:ext cx="1562794" cy="1116274"/>
          </a:xfrm>
          <a:prstGeom prst="rect">
            <a:avLst/>
          </a:prstGeom>
          <a:noFill/>
          <a:ln>
            <a:noFill/>
          </a:ln>
        </p:spPr>
      </p:pic>
      <p:sp>
        <p:nvSpPr>
          <p:cNvPr id="316" name="Google Shape;316;p28"/>
          <p:cNvSpPr txBox="1"/>
          <p:nvPr/>
        </p:nvSpPr>
        <p:spPr>
          <a:xfrm>
            <a:off x="121920" y="5908614"/>
            <a:ext cx="7042500" cy="71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rgbClr val="183C5C"/>
                </a:solidFill>
                <a:latin typeface="Century Gothic"/>
                <a:ea typeface="Century Gothic"/>
                <a:cs typeface="Century Gothic"/>
                <a:sym typeface="Century Gothic"/>
              </a:rPr>
              <a:t>Ancillary Datasets:</a:t>
            </a:r>
            <a:endParaRPr sz="1600" b="1" dirty="0">
              <a:solidFill>
                <a:srgbClr val="183C5C"/>
              </a:solidFill>
              <a:latin typeface="Century Gothic"/>
              <a:ea typeface="Century Gothic"/>
              <a:cs typeface="Century Gothic"/>
              <a:sym typeface="Century Gothic"/>
            </a:endParaRPr>
          </a:p>
          <a:p>
            <a:pPr marL="0" lvl="0" indent="0" algn="l" rtl="0">
              <a:spcBef>
                <a:spcPts val="0"/>
              </a:spcBef>
              <a:spcAft>
                <a:spcPts val="0"/>
              </a:spcAft>
              <a:buNone/>
            </a:pPr>
            <a:r>
              <a:rPr lang="en-US" sz="1600" dirty="0" err="1">
                <a:solidFill>
                  <a:srgbClr val="183C5C"/>
                </a:solidFill>
                <a:latin typeface="Century Gothic"/>
                <a:ea typeface="Century Gothic"/>
                <a:cs typeface="Century Gothic"/>
                <a:sym typeface="Century Gothic"/>
              </a:rPr>
              <a:t>ARCLake</a:t>
            </a:r>
            <a:r>
              <a:rPr lang="en-US" sz="1600" dirty="0">
                <a:solidFill>
                  <a:srgbClr val="183C5C"/>
                </a:solidFill>
                <a:latin typeface="Century Gothic"/>
                <a:ea typeface="Century Gothic"/>
                <a:cs typeface="Century Gothic"/>
                <a:sym typeface="Century Gothic"/>
              </a:rPr>
              <a:t> Project ARC-Lake LDB v3.0 – LSWT data of Great Bear Lake</a:t>
            </a:r>
            <a:endParaRPr sz="1600" dirty="0">
              <a:solidFill>
                <a:srgbClr val="183C5C"/>
              </a:solidFill>
              <a:latin typeface="Century Gothic"/>
              <a:ea typeface="Century Gothic"/>
              <a:cs typeface="Century Gothic"/>
              <a:sym typeface="Century Gothic"/>
            </a:endParaRPr>
          </a:p>
        </p:txBody>
      </p:sp>
      <p:sp>
        <p:nvSpPr>
          <p:cNvPr id="2" name="Rectangle 1"/>
          <p:cNvSpPr/>
          <p:nvPr/>
        </p:nvSpPr>
        <p:spPr>
          <a:xfrm>
            <a:off x="5846591" y="5250288"/>
            <a:ext cx="2635658" cy="461665"/>
          </a:xfrm>
          <a:prstGeom prst="rect">
            <a:avLst/>
          </a:prstGeom>
        </p:spPr>
        <p:txBody>
          <a:bodyPr wrap="none">
            <a:spAutoFit/>
          </a:bodyPr>
          <a:lstStyle/>
          <a:p>
            <a:r>
              <a:rPr lang="en-US" sz="1200" b="1" dirty="0">
                <a:solidFill>
                  <a:srgbClr val="183C5C"/>
                </a:solidFill>
                <a:latin typeface="Century Gothic"/>
                <a:ea typeface="Century Gothic"/>
                <a:cs typeface="Century Gothic"/>
                <a:sym typeface="Century Gothic"/>
              </a:rPr>
              <a:t>IOP</a:t>
            </a:r>
            <a:r>
              <a:rPr lang="en-US" sz="1200" dirty="0">
                <a:solidFill>
                  <a:srgbClr val="183C5C"/>
                </a:solidFill>
                <a:latin typeface="Century Gothic"/>
                <a:ea typeface="Century Gothic"/>
                <a:cs typeface="Century Gothic"/>
                <a:sym typeface="Century Gothic"/>
              </a:rPr>
              <a:t>: Inherent Optical Properties</a:t>
            </a:r>
          </a:p>
          <a:p>
            <a:r>
              <a:rPr lang="en-US" sz="1200" b="1" dirty="0" err="1">
                <a:solidFill>
                  <a:srgbClr val="183C5C"/>
                </a:solidFill>
                <a:latin typeface="Century Gothic"/>
                <a:sym typeface="Century Gothic"/>
              </a:rPr>
              <a:t>Rrs</a:t>
            </a:r>
            <a:r>
              <a:rPr lang="en-US" sz="1200" dirty="0">
                <a:solidFill>
                  <a:srgbClr val="183C5C"/>
                </a:solidFill>
                <a:latin typeface="Century Gothic"/>
                <a:sym typeface="Century Gothic"/>
              </a:rPr>
              <a:t>: Remote Sensing Reflectance</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Data Processing</a:t>
            </a:r>
            <a:endParaRPr dirty="0"/>
          </a:p>
        </p:txBody>
      </p:sp>
      <p:pic>
        <p:nvPicPr>
          <p:cNvPr id="415" name="Google Shape;415;p29"/>
          <p:cNvPicPr preferRelativeResize="0"/>
          <p:nvPr/>
        </p:nvPicPr>
        <p:blipFill rotWithShape="1">
          <a:blip r:embed="rId3">
            <a:alphaModFix/>
          </a:blip>
          <a:srcRect/>
          <a:stretch/>
        </p:blipFill>
        <p:spPr>
          <a:xfrm flipH="1">
            <a:off x="1172509" y="2626429"/>
            <a:ext cx="1778474" cy="1296804"/>
          </a:xfrm>
          <a:prstGeom prst="rect">
            <a:avLst/>
          </a:prstGeom>
          <a:noFill/>
          <a:ln>
            <a:noFill/>
          </a:ln>
        </p:spPr>
      </p:pic>
      <p:grpSp>
        <p:nvGrpSpPr>
          <p:cNvPr id="418" name="Google Shape;418;p29"/>
          <p:cNvGrpSpPr/>
          <p:nvPr/>
        </p:nvGrpSpPr>
        <p:grpSpPr>
          <a:xfrm>
            <a:off x="4576244" y="3959971"/>
            <a:ext cx="2468356" cy="2751716"/>
            <a:chOff x="8681555" y="750446"/>
            <a:chExt cx="3034242" cy="3505371"/>
          </a:xfrm>
        </p:grpSpPr>
        <p:pic>
          <p:nvPicPr>
            <p:cNvPr id="419" name="Google Shape;419;p29"/>
            <p:cNvPicPr preferRelativeResize="0"/>
            <p:nvPr/>
          </p:nvPicPr>
          <p:blipFill rotWithShape="1">
            <a:blip r:embed="rId4">
              <a:alphaModFix/>
            </a:blip>
            <a:srcRect/>
            <a:stretch/>
          </p:blipFill>
          <p:spPr>
            <a:xfrm>
              <a:off x="8681555" y="1221575"/>
              <a:ext cx="3034242" cy="3034242"/>
            </a:xfrm>
            <a:prstGeom prst="rect">
              <a:avLst/>
            </a:prstGeom>
            <a:noFill/>
            <a:ln>
              <a:noFill/>
            </a:ln>
          </p:spPr>
        </p:pic>
        <p:sp>
          <p:nvSpPr>
            <p:cNvPr id="420" name="Google Shape;420;p29"/>
            <p:cNvSpPr txBox="1"/>
            <p:nvPr/>
          </p:nvSpPr>
          <p:spPr>
            <a:xfrm>
              <a:off x="9534270" y="750446"/>
              <a:ext cx="1929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chemeClr val="tx1">
                      <a:lumMod val="75000"/>
                      <a:lumOff val="25000"/>
                    </a:schemeClr>
                  </a:solidFill>
                  <a:latin typeface="Century Gothic" panose="020B0502020202020204" pitchFamily="34" charset="0"/>
                  <a:sym typeface="Arial"/>
                </a:rPr>
                <a:t>North Pole</a:t>
              </a:r>
              <a:endParaRPr dirty="0">
                <a:solidFill>
                  <a:schemeClr val="tx1">
                    <a:lumMod val="75000"/>
                    <a:lumOff val="25000"/>
                  </a:schemeClr>
                </a:solidFill>
                <a:latin typeface="Century Gothic" panose="020B0502020202020204" pitchFamily="34" charset="0"/>
              </a:endParaRPr>
            </a:p>
          </p:txBody>
        </p:sp>
      </p:grpSp>
      <p:cxnSp>
        <p:nvCxnSpPr>
          <p:cNvPr id="423" name="Google Shape;423;p29"/>
          <p:cNvCxnSpPr/>
          <p:nvPr/>
        </p:nvCxnSpPr>
        <p:spPr>
          <a:xfrm>
            <a:off x="4689397" y="3981821"/>
            <a:ext cx="333000" cy="621600"/>
          </a:xfrm>
          <a:prstGeom prst="straightConnector1">
            <a:avLst/>
          </a:prstGeom>
          <a:noFill/>
          <a:ln w="9525" cap="flat" cmpd="sng">
            <a:solidFill>
              <a:srgbClr val="0000FF"/>
            </a:solidFill>
            <a:prstDash val="dash"/>
            <a:round/>
            <a:headEnd type="none" w="med" len="med"/>
            <a:tailEnd type="triangle" w="med" len="med"/>
          </a:ln>
        </p:spPr>
      </p:cxnSp>
      <p:cxnSp>
        <p:nvCxnSpPr>
          <p:cNvPr id="424" name="Google Shape;424;p29"/>
          <p:cNvCxnSpPr/>
          <p:nvPr/>
        </p:nvCxnSpPr>
        <p:spPr>
          <a:xfrm flipH="1" flipV="1">
            <a:off x="2950983" y="3923233"/>
            <a:ext cx="2104614" cy="724413"/>
          </a:xfrm>
          <a:prstGeom prst="straightConnector1">
            <a:avLst/>
          </a:prstGeom>
          <a:noFill/>
          <a:ln w="9525" cap="flat" cmpd="sng">
            <a:solidFill>
              <a:srgbClr val="0000FF"/>
            </a:solidFill>
            <a:prstDash val="dash"/>
            <a:round/>
            <a:headEnd type="none" w="med" len="med"/>
            <a:tailEnd type="triangle" w="med" len="med"/>
          </a:ln>
        </p:spPr>
      </p:cxnSp>
      <p:pic>
        <p:nvPicPr>
          <p:cNvPr id="427" name="Google Shape;427;p29"/>
          <p:cNvPicPr preferRelativeResize="0"/>
          <p:nvPr/>
        </p:nvPicPr>
        <p:blipFill>
          <a:blip r:embed="rId5">
            <a:alphaModFix/>
          </a:blip>
          <a:stretch>
            <a:fillRect/>
          </a:stretch>
        </p:blipFill>
        <p:spPr>
          <a:xfrm>
            <a:off x="877824" y="4462775"/>
            <a:ext cx="1968200" cy="1561300"/>
          </a:xfrm>
          <a:prstGeom prst="rect">
            <a:avLst/>
          </a:prstGeom>
          <a:noFill/>
          <a:ln>
            <a:noFill/>
          </a:ln>
        </p:spPr>
      </p:pic>
      <p:pic>
        <p:nvPicPr>
          <p:cNvPr id="428" name="Google Shape;428;p29"/>
          <p:cNvPicPr preferRelativeResize="0"/>
          <p:nvPr/>
        </p:nvPicPr>
        <p:blipFill>
          <a:blip r:embed="rId6">
            <a:alphaModFix/>
          </a:blip>
          <a:stretch>
            <a:fillRect/>
          </a:stretch>
        </p:blipFill>
        <p:spPr>
          <a:xfrm>
            <a:off x="8902075" y="4462775"/>
            <a:ext cx="2045287" cy="1561300"/>
          </a:xfrm>
          <a:prstGeom prst="rect">
            <a:avLst/>
          </a:prstGeom>
          <a:noFill/>
          <a:ln>
            <a:noFill/>
          </a:ln>
        </p:spPr>
      </p:pic>
      <p:sp>
        <p:nvSpPr>
          <p:cNvPr id="26" name="Google Shape;416;p29"/>
          <p:cNvSpPr/>
          <p:nvPr/>
        </p:nvSpPr>
        <p:spPr>
          <a:xfrm>
            <a:off x="8433724" y="1325300"/>
            <a:ext cx="2660995"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Corrected Satellite </a:t>
            </a:r>
            <a:r>
              <a:rPr lang="en-US" b="1" dirty="0" smtClean="0">
                <a:solidFill>
                  <a:schemeClr val="tx1">
                    <a:lumMod val="75000"/>
                    <a:lumOff val="25000"/>
                  </a:schemeClr>
                </a:solidFill>
                <a:latin typeface="Century Gothic" panose="020B0502020202020204" pitchFamily="34" charset="0"/>
              </a:rPr>
              <a:t>Images:</a:t>
            </a:r>
            <a:r>
              <a:rPr lang="en-US" b="1" dirty="0">
                <a:solidFill>
                  <a:schemeClr val="tx1">
                    <a:lumMod val="75000"/>
                    <a:lumOff val="25000"/>
                  </a:schemeClr>
                </a:solidFill>
                <a:latin typeface="Century Gothic" panose="020B0502020202020204" pitchFamily="34" charset="0"/>
              </a:rPr>
              <a:t> </a:t>
            </a:r>
            <a:endParaRPr lang="en-US" b="1" dirty="0" smtClean="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smtClean="0">
                <a:solidFill>
                  <a:schemeClr val="tx1">
                    <a:lumMod val="75000"/>
                    <a:lumOff val="25000"/>
                  </a:schemeClr>
                </a:solidFill>
                <a:latin typeface="Century Gothic" panose="020B0502020202020204" pitchFamily="34" charset="0"/>
              </a:rPr>
              <a:t>The </a:t>
            </a:r>
            <a:r>
              <a:rPr lang="en-US" dirty="0">
                <a:solidFill>
                  <a:schemeClr val="tx1">
                    <a:lumMod val="75000"/>
                    <a:lumOff val="25000"/>
                  </a:schemeClr>
                </a:solidFill>
                <a:latin typeface="Century Gothic" panose="020B0502020202020204" pitchFamily="34" charset="0"/>
              </a:rPr>
              <a:t>surface data</a:t>
            </a:r>
            <a:endParaRPr dirty="0">
              <a:solidFill>
                <a:schemeClr val="tx1">
                  <a:lumMod val="75000"/>
                  <a:lumOff val="25000"/>
                </a:schemeClr>
              </a:solidFill>
              <a:latin typeface="Century Gothic" panose="020B0502020202020204" pitchFamily="34" charset="0"/>
            </a:endParaRPr>
          </a:p>
        </p:txBody>
      </p:sp>
      <p:sp>
        <p:nvSpPr>
          <p:cNvPr id="27" name="Google Shape;417;p29"/>
          <p:cNvSpPr/>
          <p:nvPr/>
        </p:nvSpPr>
        <p:spPr>
          <a:xfrm>
            <a:off x="612325" y="1325300"/>
            <a:ext cx="246888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Raw Satellite Images:</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Data the sensor receives</a:t>
            </a:r>
            <a:endParaRPr dirty="0">
              <a:solidFill>
                <a:schemeClr val="tx1">
                  <a:lumMod val="75000"/>
                  <a:lumOff val="25000"/>
                </a:schemeClr>
              </a:solidFill>
              <a:latin typeface="Century Gothic" panose="020B0502020202020204" pitchFamily="34" charset="0"/>
            </a:endParaRPr>
          </a:p>
        </p:txBody>
      </p:sp>
      <p:sp>
        <p:nvSpPr>
          <p:cNvPr id="29" name="Google Shape;425;p29"/>
          <p:cNvSpPr/>
          <p:nvPr/>
        </p:nvSpPr>
        <p:spPr>
          <a:xfrm>
            <a:off x="3262550" y="1530650"/>
            <a:ext cx="1149900" cy="2109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6;p29"/>
          <p:cNvSpPr/>
          <p:nvPr/>
        </p:nvSpPr>
        <p:spPr>
          <a:xfrm>
            <a:off x="7134575" y="1530650"/>
            <a:ext cx="1149900" cy="210900"/>
          </a:xfrm>
          <a:prstGeom prst="rightArrow">
            <a:avLst>
              <a:gd name="adj1" fmla="val 50000"/>
              <a:gd name="adj2" fmla="val 50000"/>
            </a:avLst>
          </a:prstGeom>
          <a:solidFill>
            <a:srgbClr val="073763"/>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2;p29"/>
          <p:cNvSpPr/>
          <p:nvPr/>
        </p:nvSpPr>
        <p:spPr>
          <a:xfrm>
            <a:off x="4576222" y="1087025"/>
            <a:ext cx="2468400" cy="1299300"/>
          </a:xfrm>
          <a:prstGeom prst="roundRect">
            <a:avLst>
              <a:gd name="adj" fmla="val 16667"/>
            </a:avLst>
          </a:prstGeom>
          <a:solidFill>
            <a:schemeClr val="accent1">
              <a:lumMod val="60000"/>
              <a:lumOff val="40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tx1">
                    <a:lumMod val="75000"/>
                    <a:lumOff val="25000"/>
                  </a:schemeClr>
                </a:solidFill>
                <a:latin typeface="Century Gothic" panose="020B0502020202020204" pitchFamily="34" charset="0"/>
              </a:rPr>
              <a:t>Atmospheric Correction</a:t>
            </a:r>
            <a:endParaRPr sz="2000"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(Global Algorithm)</a:t>
            </a:r>
            <a:endParaRPr dirty="0">
              <a:solidFill>
                <a:schemeClr val="tx1">
                  <a:lumMod val="75000"/>
                  <a:lumOff val="25000"/>
                </a:schemeClr>
              </a:solidFill>
              <a:latin typeface="Century Gothic" panose="020B050202020202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960" y="2626429"/>
            <a:ext cx="1292596" cy="1292596"/>
          </a:xfrm>
          <a:prstGeom prst="rect">
            <a:avLst/>
          </a:prstGeom>
        </p:spPr>
      </p:pic>
    </p:spTree>
    <p:extLst>
      <p:ext uri="{BB962C8B-B14F-4D97-AF65-F5344CB8AC3E}">
        <p14:creationId xmlns:p14="http://schemas.microsoft.com/office/powerpoint/2010/main" val="332074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Data Processing</a:t>
            </a:r>
            <a:endParaRPr/>
          </a:p>
        </p:txBody>
      </p:sp>
      <p:pic>
        <p:nvPicPr>
          <p:cNvPr id="415" name="Google Shape;415;p29"/>
          <p:cNvPicPr preferRelativeResize="0"/>
          <p:nvPr/>
        </p:nvPicPr>
        <p:blipFill rotWithShape="1">
          <a:blip r:embed="rId3">
            <a:alphaModFix/>
          </a:blip>
          <a:srcRect/>
          <a:stretch/>
        </p:blipFill>
        <p:spPr>
          <a:xfrm flipH="1">
            <a:off x="1172509" y="2626429"/>
            <a:ext cx="1778474" cy="1296804"/>
          </a:xfrm>
          <a:prstGeom prst="rect">
            <a:avLst/>
          </a:prstGeom>
          <a:noFill/>
          <a:ln>
            <a:noFill/>
          </a:ln>
        </p:spPr>
      </p:pic>
      <p:sp>
        <p:nvSpPr>
          <p:cNvPr id="416" name="Google Shape;416;p29"/>
          <p:cNvSpPr/>
          <p:nvPr/>
        </p:nvSpPr>
        <p:spPr>
          <a:xfrm>
            <a:off x="8433724" y="1325300"/>
            <a:ext cx="2587843"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panose="020B0502020202020204" pitchFamily="34" charset="0"/>
              </a:rPr>
              <a:t>Corrected Satellite Images:</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Clr>
                <a:schemeClr val="dk1"/>
              </a:buClr>
              <a:buSzPts val="1100"/>
              <a:buFont typeface="Arial"/>
              <a:buNone/>
            </a:pPr>
            <a:r>
              <a:rPr lang="en-US" dirty="0">
                <a:solidFill>
                  <a:schemeClr val="tx1">
                    <a:lumMod val="75000"/>
                    <a:lumOff val="25000"/>
                  </a:schemeClr>
                </a:solidFill>
                <a:latin typeface="Century Gothic" panose="020B0502020202020204" pitchFamily="34" charset="0"/>
              </a:rPr>
              <a:t>The surface data</a:t>
            </a:r>
            <a:endParaRPr dirty="0">
              <a:solidFill>
                <a:schemeClr val="tx1">
                  <a:lumMod val="75000"/>
                  <a:lumOff val="25000"/>
                </a:schemeClr>
              </a:solidFill>
              <a:latin typeface="Century Gothic" panose="020B0502020202020204" pitchFamily="34" charset="0"/>
            </a:endParaRPr>
          </a:p>
        </p:txBody>
      </p:sp>
      <p:sp>
        <p:nvSpPr>
          <p:cNvPr id="417" name="Google Shape;417;p29"/>
          <p:cNvSpPr/>
          <p:nvPr/>
        </p:nvSpPr>
        <p:spPr>
          <a:xfrm>
            <a:off x="612325" y="1325300"/>
            <a:ext cx="246888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Raw Satellite Images:</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Data the sensor receives</a:t>
            </a:r>
            <a:endParaRPr dirty="0">
              <a:solidFill>
                <a:schemeClr val="tx1">
                  <a:lumMod val="75000"/>
                  <a:lumOff val="25000"/>
                </a:schemeClr>
              </a:solidFill>
              <a:latin typeface="Century Gothic" panose="020B0502020202020204" pitchFamily="34" charset="0"/>
            </a:endParaRPr>
          </a:p>
        </p:txBody>
      </p:sp>
      <p:grpSp>
        <p:nvGrpSpPr>
          <p:cNvPr id="418" name="Google Shape;418;p29"/>
          <p:cNvGrpSpPr/>
          <p:nvPr/>
        </p:nvGrpSpPr>
        <p:grpSpPr>
          <a:xfrm>
            <a:off x="4635589" y="3959971"/>
            <a:ext cx="2468356" cy="2751716"/>
            <a:chOff x="8681555" y="750446"/>
            <a:chExt cx="3034242" cy="3505371"/>
          </a:xfrm>
        </p:grpSpPr>
        <p:pic>
          <p:nvPicPr>
            <p:cNvPr id="419" name="Google Shape;419;p29"/>
            <p:cNvPicPr preferRelativeResize="0"/>
            <p:nvPr/>
          </p:nvPicPr>
          <p:blipFill rotWithShape="1">
            <a:blip r:embed="rId4">
              <a:alphaModFix/>
            </a:blip>
            <a:srcRect/>
            <a:stretch/>
          </p:blipFill>
          <p:spPr>
            <a:xfrm>
              <a:off x="8681555" y="1221575"/>
              <a:ext cx="3034242" cy="3034242"/>
            </a:xfrm>
            <a:prstGeom prst="rect">
              <a:avLst/>
            </a:prstGeom>
            <a:noFill/>
            <a:ln>
              <a:noFill/>
            </a:ln>
          </p:spPr>
        </p:pic>
        <p:sp>
          <p:nvSpPr>
            <p:cNvPr id="420" name="Google Shape;420;p29"/>
            <p:cNvSpPr txBox="1"/>
            <p:nvPr/>
          </p:nvSpPr>
          <p:spPr>
            <a:xfrm>
              <a:off x="9534270" y="750446"/>
              <a:ext cx="1929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chemeClr val="tx1">
                      <a:lumMod val="75000"/>
                      <a:lumOff val="25000"/>
                    </a:schemeClr>
                  </a:solidFill>
                  <a:latin typeface="Century Gothic" panose="020B0502020202020204" pitchFamily="34" charset="0"/>
                  <a:sym typeface="Arial"/>
                </a:rPr>
                <a:t>North Pole</a:t>
              </a:r>
              <a:endParaRPr dirty="0">
                <a:solidFill>
                  <a:schemeClr val="tx1">
                    <a:lumMod val="75000"/>
                    <a:lumOff val="25000"/>
                  </a:schemeClr>
                </a:solidFill>
                <a:latin typeface="Century Gothic" panose="020B0502020202020204" pitchFamily="34" charset="0"/>
              </a:endParaRPr>
            </a:p>
          </p:txBody>
        </p:sp>
      </p:grpSp>
      <p:cxnSp>
        <p:nvCxnSpPr>
          <p:cNvPr id="423" name="Google Shape;423;p29"/>
          <p:cNvCxnSpPr/>
          <p:nvPr/>
        </p:nvCxnSpPr>
        <p:spPr>
          <a:xfrm>
            <a:off x="4689397" y="3981821"/>
            <a:ext cx="333000" cy="621600"/>
          </a:xfrm>
          <a:prstGeom prst="straightConnector1">
            <a:avLst/>
          </a:prstGeom>
          <a:noFill/>
          <a:ln w="9525" cap="flat" cmpd="sng">
            <a:solidFill>
              <a:srgbClr val="0000FF"/>
            </a:solidFill>
            <a:prstDash val="dash"/>
            <a:round/>
            <a:headEnd type="none" w="med" len="med"/>
            <a:tailEnd type="triangle" w="med" len="med"/>
          </a:ln>
        </p:spPr>
      </p:cxnSp>
      <p:cxnSp>
        <p:nvCxnSpPr>
          <p:cNvPr id="424" name="Google Shape;424;p29"/>
          <p:cNvCxnSpPr/>
          <p:nvPr/>
        </p:nvCxnSpPr>
        <p:spPr>
          <a:xfrm flipH="1" flipV="1">
            <a:off x="2950983" y="3923233"/>
            <a:ext cx="2104614" cy="724413"/>
          </a:xfrm>
          <a:prstGeom prst="straightConnector1">
            <a:avLst/>
          </a:prstGeom>
          <a:noFill/>
          <a:ln w="9525" cap="flat" cmpd="sng">
            <a:solidFill>
              <a:srgbClr val="0000FF"/>
            </a:solidFill>
            <a:prstDash val="dash"/>
            <a:round/>
            <a:headEnd type="none" w="med" len="med"/>
            <a:tailEnd type="triangle" w="med" len="med"/>
          </a:ln>
        </p:spPr>
      </p:cxnSp>
      <p:sp>
        <p:nvSpPr>
          <p:cNvPr id="425" name="Google Shape;425;p29"/>
          <p:cNvSpPr/>
          <p:nvPr/>
        </p:nvSpPr>
        <p:spPr>
          <a:xfrm>
            <a:off x="3262550" y="1530650"/>
            <a:ext cx="1149900" cy="2109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7134575" y="1530650"/>
            <a:ext cx="1149900" cy="210900"/>
          </a:xfrm>
          <a:prstGeom prst="rightArrow">
            <a:avLst>
              <a:gd name="adj1" fmla="val 50000"/>
              <a:gd name="adj2" fmla="val 50000"/>
            </a:avLst>
          </a:prstGeom>
          <a:solidFill>
            <a:srgbClr val="073763"/>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29"/>
          <p:cNvPicPr preferRelativeResize="0"/>
          <p:nvPr/>
        </p:nvPicPr>
        <p:blipFill>
          <a:blip r:embed="rId5">
            <a:alphaModFix/>
          </a:blip>
          <a:stretch>
            <a:fillRect/>
          </a:stretch>
        </p:blipFill>
        <p:spPr>
          <a:xfrm>
            <a:off x="877824" y="4462775"/>
            <a:ext cx="1968200" cy="1561300"/>
          </a:xfrm>
          <a:prstGeom prst="rect">
            <a:avLst/>
          </a:prstGeom>
          <a:noFill/>
          <a:ln>
            <a:noFill/>
          </a:ln>
        </p:spPr>
      </p:pic>
      <p:sp>
        <p:nvSpPr>
          <p:cNvPr id="17" name="Google Shape;448;p30"/>
          <p:cNvSpPr/>
          <p:nvPr/>
        </p:nvSpPr>
        <p:spPr>
          <a:xfrm>
            <a:off x="6898514" y="3712475"/>
            <a:ext cx="5203335" cy="597900"/>
          </a:xfrm>
          <a:prstGeom prst="rect">
            <a:avLst/>
          </a:prstGeom>
          <a:solidFill>
            <a:schemeClr val="accent5"/>
          </a:solidFill>
          <a:ln w="25400" cap="flat" cmpd="sng">
            <a:solidFill>
              <a:srgbClr val="31538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US" sz="1600" b="0" i="0" u="none" strike="noStrike" cap="none" dirty="0">
                <a:solidFill>
                  <a:schemeClr val="lt1"/>
                </a:solidFill>
                <a:latin typeface="Century Gothic" panose="020B0502020202020204" pitchFamily="34" charset="0"/>
                <a:sym typeface="Arial"/>
              </a:rPr>
              <a:t>Arctic areas are challenging for satellites to image</a:t>
            </a:r>
            <a:endParaRPr sz="1600" b="0" i="0" u="none" strike="noStrike" cap="none" dirty="0">
              <a:solidFill>
                <a:schemeClr val="lt1"/>
              </a:solidFill>
              <a:latin typeface="Century Gothic" panose="020B0502020202020204" pitchFamily="34" charset="0"/>
              <a:sym typeface="Arial"/>
            </a:endParaRPr>
          </a:p>
        </p:txBody>
      </p:sp>
      <p:sp>
        <p:nvSpPr>
          <p:cNvPr id="18" name="Google Shape;449;p30"/>
          <p:cNvSpPr txBox="1">
            <a:spLocks/>
          </p:cNvSpPr>
          <p:nvPr/>
        </p:nvSpPr>
        <p:spPr>
          <a:xfrm>
            <a:off x="7169250" y="4527598"/>
            <a:ext cx="4932600" cy="2090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indent="-342900">
              <a:spcBef>
                <a:spcPts val="1000"/>
              </a:spcBef>
              <a:buSzPts val="2000"/>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rPr>
              <a:t>Atmospheric correction of satellite images are more reliable during the </a:t>
            </a:r>
            <a:r>
              <a:rPr lang="en-US" sz="2000" b="1" u="sng" dirty="0">
                <a:solidFill>
                  <a:schemeClr val="tx1">
                    <a:lumMod val="75000"/>
                    <a:lumOff val="25000"/>
                  </a:schemeClr>
                </a:solidFill>
                <a:latin typeface="Century Gothic" panose="020B0502020202020204" pitchFamily="34" charset="0"/>
              </a:rPr>
              <a:t>summer</a:t>
            </a:r>
            <a:r>
              <a:rPr lang="en-US" sz="2000" dirty="0">
                <a:solidFill>
                  <a:schemeClr val="tx1">
                    <a:lumMod val="75000"/>
                    <a:lumOff val="25000"/>
                  </a:schemeClr>
                </a:solidFill>
                <a:latin typeface="Century Gothic" panose="020B0502020202020204" pitchFamily="34" charset="0"/>
              </a:rPr>
              <a:t> months for high latitude areas </a:t>
            </a:r>
            <a:r>
              <a:rPr lang="en-US" sz="2000" dirty="0" smtClean="0">
                <a:solidFill>
                  <a:schemeClr val="tx1">
                    <a:lumMod val="75000"/>
                    <a:lumOff val="25000"/>
                  </a:schemeClr>
                </a:solidFill>
                <a:latin typeface="Century Gothic" panose="020B0502020202020204" pitchFamily="34" charset="0"/>
              </a:rPr>
              <a:t>based </a:t>
            </a:r>
            <a:r>
              <a:rPr lang="en-US" sz="2000" dirty="0">
                <a:solidFill>
                  <a:schemeClr val="tx1">
                    <a:lumMod val="75000"/>
                    <a:lumOff val="25000"/>
                  </a:schemeClr>
                </a:solidFill>
                <a:latin typeface="Century Gothic" panose="020B0502020202020204" pitchFamily="34" charset="0"/>
              </a:rPr>
              <a:t>on the angle of sun</a:t>
            </a:r>
            <a:r>
              <a:rPr lang="en-US" sz="2000" dirty="0">
                <a:solidFill>
                  <a:srgbClr val="3F3F3F"/>
                </a:solidFill>
                <a:latin typeface="Century Gothic" panose="020B0502020202020204" pitchFamily="34" charset="0"/>
              </a:rPr>
              <a:t/>
            </a:r>
            <a:br>
              <a:rPr lang="en-US" sz="2000" dirty="0">
                <a:solidFill>
                  <a:srgbClr val="3F3F3F"/>
                </a:solidFill>
                <a:latin typeface="Century Gothic" panose="020B0502020202020204" pitchFamily="34" charset="0"/>
              </a:rPr>
            </a:br>
            <a:endParaRPr lang="en-US" sz="2000" dirty="0">
              <a:solidFill>
                <a:schemeClr val="dk1"/>
              </a:solidFill>
              <a:latin typeface="Century Gothic" panose="020B0502020202020204" pitchFamily="34" charset="0"/>
            </a:endParaRPr>
          </a:p>
        </p:txBody>
      </p:sp>
      <p:sp>
        <p:nvSpPr>
          <p:cNvPr id="19" name="Google Shape;422;p29"/>
          <p:cNvSpPr/>
          <p:nvPr/>
        </p:nvSpPr>
        <p:spPr>
          <a:xfrm>
            <a:off x="4516900" y="1087025"/>
            <a:ext cx="2468400" cy="1299300"/>
          </a:xfrm>
          <a:prstGeom prst="roundRect">
            <a:avLst>
              <a:gd name="adj" fmla="val 16667"/>
            </a:avLst>
          </a:prstGeom>
          <a:solidFill>
            <a:schemeClr val="accent1">
              <a:lumMod val="60000"/>
              <a:lumOff val="40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tx1">
                    <a:lumMod val="75000"/>
                    <a:lumOff val="25000"/>
                  </a:schemeClr>
                </a:solidFill>
                <a:latin typeface="Century Gothic" panose="020B0502020202020204" pitchFamily="34" charset="0"/>
              </a:rPr>
              <a:t>Atmospheric Correction</a:t>
            </a:r>
            <a:endParaRPr sz="2000"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(Global Algorithm)</a:t>
            </a:r>
            <a:endParaRPr dirty="0">
              <a:solidFill>
                <a:schemeClr val="tx1">
                  <a:lumMod val="75000"/>
                  <a:lumOff val="25000"/>
                </a:schemeClr>
              </a:solidFill>
              <a:latin typeface="Century Gothic" panose="020B0502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960" y="2626429"/>
            <a:ext cx="1292596" cy="1292596"/>
          </a:xfrm>
          <a:prstGeom prst="rect">
            <a:avLst/>
          </a:prstGeom>
        </p:spPr>
      </p:pic>
    </p:spTree>
    <p:extLst>
      <p:ext uri="{BB962C8B-B14F-4D97-AF65-F5344CB8AC3E}">
        <p14:creationId xmlns:p14="http://schemas.microsoft.com/office/powerpoint/2010/main" val="367566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Data Processing</a:t>
            </a:r>
            <a:endParaRPr dirty="0"/>
          </a:p>
        </p:txBody>
      </p:sp>
      <p:pic>
        <p:nvPicPr>
          <p:cNvPr id="415" name="Google Shape;415;p29"/>
          <p:cNvPicPr preferRelativeResize="0"/>
          <p:nvPr/>
        </p:nvPicPr>
        <p:blipFill rotWithShape="1">
          <a:blip r:embed="rId3">
            <a:alphaModFix/>
          </a:blip>
          <a:srcRect/>
          <a:stretch/>
        </p:blipFill>
        <p:spPr>
          <a:xfrm flipH="1">
            <a:off x="1172509" y="2626429"/>
            <a:ext cx="1778474" cy="1296804"/>
          </a:xfrm>
          <a:prstGeom prst="rect">
            <a:avLst/>
          </a:prstGeom>
          <a:noFill/>
          <a:ln>
            <a:noFill/>
          </a:ln>
        </p:spPr>
      </p:pic>
      <p:sp>
        <p:nvSpPr>
          <p:cNvPr id="416" name="Google Shape;416;p29"/>
          <p:cNvSpPr/>
          <p:nvPr/>
        </p:nvSpPr>
        <p:spPr>
          <a:xfrm>
            <a:off x="8433725" y="1325300"/>
            <a:ext cx="279940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Corrected Satellite Images:</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Clr>
                <a:schemeClr val="dk1"/>
              </a:buClr>
              <a:buSzPts val="1100"/>
              <a:buFont typeface="Arial"/>
              <a:buNone/>
            </a:pPr>
            <a:r>
              <a:rPr lang="en-US" dirty="0">
                <a:solidFill>
                  <a:schemeClr val="tx1">
                    <a:lumMod val="75000"/>
                    <a:lumOff val="25000"/>
                  </a:schemeClr>
                </a:solidFill>
                <a:latin typeface="Century Gothic" panose="020B0502020202020204" pitchFamily="34" charset="0"/>
              </a:rPr>
              <a:t>The surface data</a:t>
            </a:r>
            <a:endParaRPr dirty="0">
              <a:solidFill>
                <a:schemeClr val="tx1">
                  <a:lumMod val="75000"/>
                  <a:lumOff val="25000"/>
                </a:schemeClr>
              </a:solidFill>
              <a:latin typeface="Century Gothic" panose="020B0502020202020204" pitchFamily="34" charset="0"/>
            </a:endParaRPr>
          </a:p>
        </p:txBody>
      </p:sp>
      <p:sp>
        <p:nvSpPr>
          <p:cNvPr id="417" name="Google Shape;417;p29"/>
          <p:cNvSpPr/>
          <p:nvPr/>
        </p:nvSpPr>
        <p:spPr>
          <a:xfrm>
            <a:off x="612325" y="1325300"/>
            <a:ext cx="246888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Raw Satellite Images:</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Data the sensor receives</a:t>
            </a:r>
            <a:endParaRPr dirty="0">
              <a:solidFill>
                <a:schemeClr val="tx1">
                  <a:lumMod val="75000"/>
                  <a:lumOff val="25000"/>
                </a:schemeClr>
              </a:solidFill>
              <a:latin typeface="Century Gothic" panose="020B0502020202020204" pitchFamily="34" charset="0"/>
            </a:endParaRPr>
          </a:p>
        </p:txBody>
      </p:sp>
      <p:grpSp>
        <p:nvGrpSpPr>
          <p:cNvPr id="418" name="Google Shape;418;p29"/>
          <p:cNvGrpSpPr/>
          <p:nvPr/>
        </p:nvGrpSpPr>
        <p:grpSpPr>
          <a:xfrm>
            <a:off x="4635589" y="3959971"/>
            <a:ext cx="2468356" cy="2751716"/>
            <a:chOff x="8681555" y="750446"/>
            <a:chExt cx="3034242" cy="3505371"/>
          </a:xfrm>
        </p:grpSpPr>
        <p:pic>
          <p:nvPicPr>
            <p:cNvPr id="419" name="Google Shape;419;p29"/>
            <p:cNvPicPr preferRelativeResize="0"/>
            <p:nvPr/>
          </p:nvPicPr>
          <p:blipFill rotWithShape="1">
            <a:blip r:embed="rId4">
              <a:alphaModFix/>
            </a:blip>
            <a:srcRect/>
            <a:stretch/>
          </p:blipFill>
          <p:spPr>
            <a:xfrm>
              <a:off x="8681555" y="1221575"/>
              <a:ext cx="3034242" cy="3034242"/>
            </a:xfrm>
            <a:prstGeom prst="rect">
              <a:avLst/>
            </a:prstGeom>
            <a:noFill/>
            <a:ln>
              <a:noFill/>
            </a:ln>
          </p:spPr>
        </p:pic>
        <p:sp>
          <p:nvSpPr>
            <p:cNvPr id="420" name="Google Shape;420;p29"/>
            <p:cNvSpPr txBox="1"/>
            <p:nvPr/>
          </p:nvSpPr>
          <p:spPr>
            <a:xfrm>
              <a:off x="9534270" y="750446"/>
              <a:ext cx="1929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chemeClr val="tx1">
                      <a:lumMod val="75000"/>
                      <a:lumOff val="25000"/>
                    </a:schemeClr>
                  </a:solidFill>
                  <a:latin typeface="Century Gothic" panose="020B0502020202020204" pitchFamily="34" charset="0"/>
                  <a:sym typeface="Arial"/>
                </a:rPr>
                <a:t>North Pole</a:t>
              </a:r>
              <a:endParaRPr dirty="0">
                <a:solidFill>
                  <a:schemeClr val="tx1">
                    <a:lumMod val="75000"/>
                    <a:lumOff val="25000"/>
                  </a:schemeClr>
                </a:solidFill>
                <a:latin typeface="Century Gothic" panose="020B0502020202020204" pitchFamily="34" charset="0"/>
              </a:endParaRPr>
            </a:p>
          </p:txBody>
        </p:sp>
      </p:grpSp>
      <p:sp>
        <p:nvSpPr>
          <p:cNvPr id="422" name="Google Shape;422;p29"/>
          <p:cNvSpPr/>
          <p:nvPr/>
        </p:nvSpPr>
        <p:spPr>
          <a:xfrm>
            <a:off x="4516900" y="1087025"/>
            <a:ext cx="2468400" cy="1299300"/>
          </a:xfrm>
          <a:prstGeom prst="roundRect">
            <a:avLst>
              <a:gd name="adj" fmla="val 16667"/>
            </a:avLst>
          </a:prstGeom>
          <a:solidFill>
            <a:schemeClr val="accent1">
              <a:lumMod val="60000"/>
              <a:lumOff val="40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tx1">
                    <a:lumMod val="75000"/>
                    <a:lumOff val="25000"/>
                  </a:schemeClr>
                </a:solidFill>
                <a:latin typeface="Century Gothic" panose="020B0502020202020204" pitchFamily="34" charset="0"/>
              </a:rPr>
              <a:t>Atmospheric Correction</a:t>
            </a:r>
            <a:endParaRPr sz="2000"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None/>
            </a:pPr>
            <a:r>
              <a:rPr lang="en-US" dirty="0">
                <a:solidFill>
                  <a:schemeClr val="tx1">
                    <a:lumMod val="75000"/>
                    <a:lumOff val="25000"/>
                  </a:schemeClr>
                </a:solidFill>
                <a:latin typeface="Century Gothic" panose="020B0502020202020204" pitchFamily="34" charset="0"/>
              </a:rPr>
              <a:t>(Global Algorithm)</a:t>
            </a:r>
            <a:endParaRPr dirty="0">
              <a:solidFill>
                <a:schemeClr val="tx1">
                  <a:lumMod val="75000"/>
                  <a:lumOff val="25000"/>
                </a:schemeClr>
              </a:solidFill>
              <a:latin typeface="Century Gothic" panose="020B0502020202020204" pitchFamily="34" charset="0"/>
            </a:endParaRPr>
          </a:p>
        </p:txBody>
      </p:sp>
      <p:cxnSp>
        <p:nvCxnSpPr>
          <p:cNvPr id="423" name="Google Shape;423;p29"/>
          <p:cNvCxnSpPr/>
          <p:nvPr/>
        </p:nvCxnSpPr>
        <p:spPr>
          <a:xfrm>
            <a:off x="4689397" y="3981821"/>
            <a:ext cx="333000" cy="621600"/>
          </a:xfrm>
          <a:prstGeom prst="straightConnector1">
            <a:avLst/>
          </a:prstGeom>
          <a:noFill/>
          <a:ln w="9525" cap="flat" cmpd="sng">
            <a:solidFill>
              <a:srgbClr val="0000FF"/>
            </a:solidFill>
            <a:prstDash val="dash"/>
            <a:round/>
            <a:headEnd type="none" w="med" len="med"/>
            <a:tailEnd type="triangle" w="med" len="med"/>
          </a:ln>
        </p:spPr>
      </p:cxnSp>
      <p:cxnSp>
        <p:nvCxnSpPr>
          <p:cNvPr id="424" name="Google Shape;424;p29"/>
          <p:cNvCxnSpPr/>
          <p:nvPr/>
        </p:nvCxnSpPr>
        <p:spPr>
          <a:xfrm flipH="1" flipV="1">
            <a:off x="2950983" y="3923233"/>
            <a:ext cx="2104614" cy="724413"/>
          </a:xfrm>
          <a:prstGeom prst="straightConnector1">
            <a:avLst/>
          </a:prstGeom>
          <a:noFill/>
          <a:ln w="9525" cap="flat" cmpd="sng">
            <a:solidFill>
              <a:srgbClr val="0000FF"/>
            </a:solidFill>
            <a:prstDash val="dash"/>
            <a:round/>
            <a:headEnd type="none" w="med" len="med"/>
            <a:tailEnd type="triangle" w="med" len="med"/>
          </a:ln>
        </p:spPr>
      </p:cxnSp>
      <p:sp>
        <p:nvSpPr>
          <p:cNvPr id="425" name="Google Shape;425;p29"/>
          <p:cNvSpPr/>
          <p:nvPr/>
        </p:nvSpPr>
        <p:spPr>
          <a:xfrm>
            <a:off x="3262550" y="1530650"/>
            <a:ext cx="1149900" cy="2109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7134575" y="1530650"/>
            <a:ext cx="1149900" cy="210900"/>
          </a:xfrm>
          <a:prstGeom prst="rightArrow">
            <a:avLst>
              <a:gd name="adj1" fmla="val 50000"/>
              <a:gd name="adj2" fmla="val 50000"/>
            </a:avLst>
          </a:prstGeom>
          <a:solidFill>
            <a:srgbClr val="073763"/>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29"/>
          <p:cNvPicPr preferRelativeResize="0"/>
          <p:nvPr/>
        </p:nvPicPr>
        <p:blipFill>
          <a:blip r:embed="rId5">
            <a:alphaModFix/>
          </a:blip>
          <a:stretch>
            <a:fillRect/>
          </a:stretch>
        </p:blipFill>
        <p:spPr>
          <a:xfrm>
            <a:off x="877824" y="4462775"/>
            <a:ext cx="1968200" cy="1561300"/>
          </a:xfrm>
          <a:prstGeom prst="rect">
            <a:avLst/>
          </a:prstGeom>
          <a:noFill/>
          <a:ln>
            <a:noFill/>
          </a:ln>
        </p:spPr>
      </p:pic>
      <p:grpSp>
        <p:nvGrpSpPr>
          <p:cNvPr id="19" name="Google Shape;469;p31"/>
          <p:cNvGrpSpPr/>
          <p:nvPr/>
        </p:nvGrpSpPr>
        <p:grpSpPr>
          <a:xfrm>
            <a:off x="7784659" y="2386325"/>
            <a:ext cx="4075211" cy="2183039"/>
            <a:chOff x="6096000" y="1596100"/>
            <a:chExt cx="5855188" cy="3905956"/>
          </a:xfrm>
        </p:grpSpPr>
        <p:pic>
          <p:nvPicPr>
            <p:cNvPr id="20" name="Google Shape;470;p31"/>
            <p:cNvPicPr preferRelativeResize="0"/>
            <p:nvPr/>
          </p:nvPicPr>
          <p:blipFill rotWithShape="1">
            <a:blip r:embed="rId6">
              <a:alphaModFix/>
            </a:blip>
            <a:srcRect/>
            <a:stretch/>
          </p:blipFill>
          <p:spPr>
            <a:xfrm>
              <a:off x="6096000" y="1605380"/>
              <a:ext cx="5855188" cy="3896676"/>
            </a:xfrm>
            <a:prstGeom prst="rect">
              <a:avLst/>
            </a:prstGeom>
            <a:noFill/>
            <a:ln>
              <a:noFill/>
            </a:ln>
          </p:spPr>
        </p:pic>
        <p:sp>
          <p:nvSpPr>
            <p:cNvPr id="21" name="Google Shape;471;p31"/>
            <p:cNvSpPr txBox="1"/>
            <p:nvPr/>
          </p:nvSpPr>
          <p:spPr>
            <a:xfrm>
              <a:off x="6116575" y="1596100"/>
              <a:ext cx="4577400" cy="53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dirty="0" smtClean="0">
                  <a:solidFill>
                    <a:schemeClr val="bg1"/>
                  </a:solidFill>
                  <a:latin typeface="Century Gothic" panose="020B0502020202020204" pitchFamily="34" charset="0"/>
                </a:rPr>
                <a:t>Credit</a:t>
              </a:r>
              <a:r>
                <a:rPr lang="en-US" sz="1200" b="0" i="0" u="none" strike="noStrike" cap="none" dirty="0" smtClean="0">
                  <a:solidFill>
                    <a:schemeClr val="bg1"/>
                  </a:solidFill>
                  <a:latin typeface="Century Gothic" panose="020B0502020202020204" pitchFamily="34" charset="0"/>
                  <a:sym typeface="Arial"/>
                </a:rPr>
                <a:t>: </a:t>
              </a:r>
              <a:r>
                <a:rPr lang="en-US" sz="1200" b="0" i="0" u="none" strike="noStrike" cap="none" dirty="0">
                  <a:solidFill>
                    <a:schemeClr val="bg1"/>
                  </a:solidFill>
                  <a:latin typeface="Century Gothic" panose="020B0502020202020204" pitchFamily="34" charset="0"/>
                  <a:sym typeface="Arial"/>
                </a:rPr>
                <a:t>Ed Reeves</a:t>
              </a:r>
              <a:endParaRPr sz="1200" b="0" i="0" u="none" strike="noStrike" cap="none" dirty="0">
                <a:solidFill>
                  <a:schemeClr val="bg1"/>
                </a:solidFill>
                <a:latin typeface="Century Gothic" panose="020B0502020202020204" pitchFamily="34" charset="0"/>
                <a:sym typeface="Arial"/>
              </a:endParaRPr>
            </a:p>
          </p:txBody>
        </p:sp>
      </p:grpSp>
      <p:sp>
        <p:nvSpPr>
          <p:cNvPr id="22" name="Google Shape;472;p31"/>
          <p:cNvSpPr txBox="1"/>
          <p:nvPr/>
        </p:nvSpPr>
        <p:spPr>
          <a:xfrm>
            <a:off x="7784525" y="4638575"/>
            <a:ext cx="4075200" cy="1296900"/>
          </a:xfrm>
          <a:prstGeom prst="rect">
            <a:avLst/>
          </a:prstGeom>
          <a:noFill/>
          <a:ln>
            <a:noFill/>
          </a:ln>
        </p:spPr>
        <p:txBody>
          <a:bodyPr spcFirstLastPara="1" wrap="square" lIns="91425" tIns="91425" rIns="91425" bIns="91425" anchor="ctr" anchorCtr="0">
            <a:noAutofit/>
          </a:bodyPr>
          <a:lstStyle/>
          <a:p>
            <a:pPr marL="342900" lvl="0" indent="-342900" algn="l" rtl="0">
              <a:lnSpc>
                <a:spcPct val="90000"/>
              </a:lnSpc>
              <a:spcBef>
                <a:spcPts val="1000"/>
              </a:spcBef>
              <a:spcAft>
                <a:spcPts val="0"/>
              </a:spcAft>
              <a:buClr>
                <a:srgbClr val="3289B4"/>
              </a:buClr>
              <a:buSzPts val="2000"/>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In our study area, the lake surface is covered fully and partially with ice starting from mid-fall to mid-summer</a:t>
            </a:r>
            <a:endParaRPr dirty="0">
              <a:solidFill>
                <a:schemeClr val="tx1">
                  <a:lumMod val="75000"/>
                  <a:lumOff val="25000"/>
                </a:schemeClr>
              </a:solidFill>
              <a:latin typeface="Century Gothic" panose="020B0502020202020204" pitchFamily="34" charset="0"/>
            </a:endParaRPr>
          </a:p>
        </p:txBody>
      </p:sp>
      <p:sp>
        <p:nvSpPr>
          <p:cNvPr id="23" name="Google Shape;473;p31"/>
          <p:cNvSpPr/>
          <p:nvPr/>
        </p:nvSpPr>
        <p:spPr>
          <a:xfrm>
            <a:off x="7658813" y="6111181"/>
            <a:ext cx="4326600" cy="615600"/>
          </a:xfrm>
          <a:prstGeom prst="rect">
            <a:avLst/>
          </a:prstGeom>
          <a:solidFill>
            <a:srgbClr val="5CABD2"/>
          </a:solidFill>
          <a:ln w="25400" cap="flat" cmpd="sng">
            <a:solidFill>
              <a:srgbClr val="31538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US" sz="2000" b="1" i="0" u="none" strike="noStrike" cap="none" dirty="0">
                <a:solidFill>
                  <a:schemeClr val="bg1"/>
                </a:solidFill>
                <a:latin typeface="Century Gothic" panose="020B0502020202020204" pitchFamily="34" charset="0"/>
                <a:sym typeface="Arial"/>
              </a:rPr>
              <a:t>Study Period: 1998-2018, August</a:t>
            </a:r>
            <a:endParaRPr sz="2000" b="1" i="0" u="none" strike="noStrike" cap="none" dirty="0">
              <a:solidFill>
                <a:schemeClr val="bg1"/>
              </a:solidFill>
              <a:latin typeface="Century Gothic" panose="020B0502020202020204" pitchFamily="34" charset="0"/>
              <a:sym typeface="Arial"/>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960" y="2626429"/>
            <a:ext cx="1292596" cy="1292596"/>
          </a:xfrm>
          <a:prstGeom prst="rect">
            <a:avLst/>
          </a:prstGeom>
        </p:spPr>
      </p:pic>
    </p:spTree>
    <p:extLst>
      <p:ext uri="{BB962C8B-B14F-4D97-AF65-F5344CB8AC3E}">
        <p14:creationId xmlns:p14="http://schemas.microsoft.com/office/powerpoint/2010/main" val="184916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Data Processing</a:t>
            </a:r>
            <a:endParaRPr dirty="0"/>
          </a:p>
        </p:txBody>
      </p:sp>
      <p:sp>
        <p:nvSpPr>
          <p:cNvPr id="416" name="Google Shape;416;p29"/>
          <p:cNvSpPr/>
          <p:nvPr/>
        </p:nvSpPr>
        <p:spPr>
          <a:xfrm>
            <a:off x="8433725" y="1325300"/>
            <a:ext cx="246888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Analyzing data:</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Clr>
                <a:schemeClr val="dk1"/>
              </a:buClr>
              <a:buSzPts val="1100"/>
              <a:buFont typeface="Arial"/>
              <a:buNone/>
            </a:pPr>
            <a:r>
              <a:rPr lang="en-US" dirty="0">
                <a:solidFill>
                  <a:schemeClr val="tx1">
                    <a:lumMod val="75000"/>
                    <a:lumOff val="25000"/>
                  </a:schemeClr>
                </a:solidFill>
                <a:latin typeface="Century Gothic" panose="020B0502020202020204" pitchFamily="34" charset="0"/>
              </a:rPr>
              <a:t>Applying mask</a:t>
            </a:r>
            <a:endParaRPr dirty="0">
              <a:solidFill>
                <a:schemeClr val="tx1">
                  <a:lumMod val="75000"/>
                  <a:lumOff val="25000"/>
                </a:schemeClr>
              </a:solidFill>
              <a:latin typeface="Century Gothic" panose="020B0502020202020204" pitchFamily="34" charset="0"/>
            </a:endParaRPr>
          </a:p>
        </p:txBody>
      </p:sp>
      <p:sp>
        <p:nvSpPr>
          <p:cNvPr id="417" name="Google Shape;417;p29"/>
          <p:cNvSpPr/>
          <p:nvPr/>
        </p:nvSpPr>
        <p:spPr>
          <a:xfrm>
            <a:off x="390144" y="1325300"/>
            <a:ext cx="2691061"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b="1" dirty="0">
                <a:solidFill>
                  <a:schemeClr val="tx1">
                    <a:lumMod val="75000"/>
                    <a:lumOff val="25000"/>
                  </a:schemeClr>
                </a:solidFill>
                <a:latin typeface="Century Gothic" panose="020B0502020202020204" pitchFamily="34" charset="0"/>
              </a:rPr>
              <a:t>Corrected Satellite Images:</a:t>
            </a:r>
          </a:p>
          <a:p>
            <a:pPr lvl="0" algn="ctr">
              <a:buClr>
                <a:schemeClr val="dk1"/>
              </a:buClr>
              <a:buSzPts val="1100"/>
            </a:pPr>
            <a:r>
              <a:rPr lang="en-US" dirty="0">
                <a:solidFill>
                  <a:schemeClr val="tx1">
                    <a:lumMod val="75000"/>
                    <a:lumOff val="25000"/>
                  </a:schemeClr>
                </a:solidFill>
                <a:latin typeface="Century Gothic" panose="020B0502020202020204" pitchFamily="34" charset="0"/>
              </a:rPr>
              <a:t>The surface data</a:t>
            </a:r>
          </a:p>
        </p:txBody>
      </p:sp>
      <p:sp>
        <p:nvSpPr>
          <p:cNvPr id="422" name="Google Shape;422;p29"/>
          <p:cNvSpPr/>
          <p:nvPr/>
        </p:nvSpPr>
        <p:spPr>
          <a:xfrm>
            <a:off x="4516900" y="1087025"/>
            <a:ext cx="2468400" cy="1299300"/>
          </a:xfrm>
          <a:prstGeom prst="roundRect">
            <a:avLst>
              <a:gd name="adj" fmla="val 16667"/>
            </a:avLst>
          </a:prstGeom>
          <a:solidFill>
            <a:schemeClr val="accent1">
              <a:lumMod val="60000"/>
              <a:lumOff val="40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a:solidFill>
                  <a:schemeClr val="tx1">
                    <a:lumMod val="75000"/>
                    <a:lumOff val="25000"/>
                  </a:schemeClr>
                </a:solidFill>
                <a:latin typeface="Century Gothic" panose="020B0502020202020204" pitchFamily="34" charset="0"/>
              </a:rPr>
              <a:t>Checking data quality</a:t>
            </a:r>
          </a:p>
        </p:txBody>
      </p:sp>
      <p:sp>
        <p:nvSpPr>
          <p:cNvPr id="425" name="Google Shape;425;p29"/>
          <p:cNvSpPr/>
          <p:nvPr/>
        </p:nvSpPr>
        <p:spPr>
          <a:xfrm>
            <a:off x="3262550" y="1530650"/>
            <a:ext cx="1149900" cy="2109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7134575" y="1530650"/>
            <a:ext cx="1149900" cy="210900"/>
          </a:xfrm>
          <a:prstGeom prst="rightArrow">
            <a:avLst>
              <a:gd name="adj1" fmla="val 50000"/>
              <a:gd name="adj2" fmla="val 50000"/>
            </a:avLst>
          </a:prstGeom>
          <a:solidFill>
            <a:srgbClr val="073763"/>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489;p32"/>
          <p:cNvPicPr preferRelativeResize="0"/>
          <p:nvPr/>
        </p:nvPicPr>
        <p:blipFill>
          <a:blip r:embed="rId3">
            <a:alphaModFix/>
          </a:blip>
          <a:stretch>
            <a:fillRect/>
          </a:stretch>
        </p:blipFill>
        <p:spPr>
          <a:xfrm>
            <a:off x="841407" y="2089675"/>
            <a:ext cx="2045287" cy="1561300"/>
          </a:xfrm>
          <a:prstGeom prst="rect">
            <a:avLst/>
          </a:prstGeom>
          <a:noFill/>
          <a:ln>
            <a:noFill/>
          </a:ln>
        </p:spPr>
      </p:pic>
      <p:grpSp>
        <p:nvGrpSpPr>
          <p:cNvPr id="5" name="Group 4"/>
          <p:cNvGrpSpPr/>
          <p:nvPr/>
        </p:nvGrpSpPr>
        <p:grpSpPr>
          <a:xfrm>
            <a:off x="3191680" y="2628825"/>
            <a:ext cx="4282700" cy="4019429"/>
            <a:chOff x="3693686" y="2628826"/>
            <a:chExt cx="4282700" cy="401942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686" y="2628826"/>
              <a:ext cx="4282700" cy="4019429"/>
            </a:xfrm>
            <a:prstGeom prst="rect">
              <a:avLst/>
            </a:prstGeom>
          </p:spPr>
        </p:pic>
        <p:sp>
          <p:nvSpPr>
            <p:cNvPr id="29" name="Google Shape;488;p32"/>
            <p:cNvSpPr txBox="1"/>
            <p:nvPr/>
          </p:nvSpPr>
          <p:spPr>
            <a:xfrm>
              <a:off x="4575254" y="2628826"/>
              <a:ext cx="2673900" cy="37002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200" b="1"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Rrs</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443</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nm (2003 to 2017)</a:t>
              </a:r>
              <a:endParaRPr sz="1200" b="1" i="0" u="none" strike="noStrike" cap="none" dirty="0">
                <a:solidFill>
                  <a:schemeClr val="tx1">
                    <a:lumMod val="75000"/>
                    <a:lumOff val="25000"/>
                  </a:schemeClr>
                </a:solidFill>
                <a:latin typeface="Century Gothic" panose="020B0502020202020204" pitchFamily="34" charset="0"/>
                <a:sym typeface="Arial"/>
              </a:endParaRPr>
            </a:p>
          </p:txBody>
        </p:sp>
        <p:sp>
          <p:nvSpPr>
            <p:cNvPr id="2" name="Rectangle 1"/>
            <p:cNvSpPr/>
            <p:nvPr/>
          </p:nvSpPr>
          <p:spPr>
            <a:xfrm>
              <a:off x="4412450" y="3125337"/>
              <a:ext cx="1183132" cy="9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4" name="Rectangle 13"/>
            <p:cNvSpPr/>
            <p:nvPr/>
          </p:nvSpPr>
          <p:spPr>
            <a:xfrm>
              <a:off x="6469518" y="5397792"/>
              <a:ext cx="515782" cy="40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sp>
        <p:nvSpPr>
          <p:cNvPr id="27" name="Google Shape;487;p32"/>
          <p:cNvSpPr/>
          <p:nvPr/>
        </p:nvSpPr>
        <p:spPr>
          <a:xfrm>
            <a:off x="7542922" y="2953512"/>
            <a:ext cx="4539300" cy="292303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1800" b="1" i="0" u="none" strike="noStrike" cap="none" dirty="0">
                <a:solidFill>
                  <a:srgbClr val="3289B4"/>
                </a:solidFill>
                <a:latin typeface="Century Gothic" panose="020B0502020202020204" pitchFamily="34" charset="0"/>
                <a:ea typeface="Century Gothic"/>
                <a:cs typeface="Century Gothic"/>
                <a:sym typeface="Century Gothic"/>
              </a:rPr>
              <a:t>Possible reasons why coastal data </a:t>
            </a:r>
            <a:r>
              <a:rPr lang="en-US" sz="1800" b="1" i="0" u="none" strike="noStrike" cap="none" dirty="0" smtClean="0">
                <a:solidFill>
                  <a:srgbClr val="3289B4"/>
                </a:solidFill>
                <a:latin typeface="Century Gothic" panose="020B0502020202020204" pitchFamily="34" charset="0"/>
                <a:ea typeface="Century Gothic"/>
                <a:cs typeface="Century Gothic"/>
                <a:sym typeface="Century Gothic"/>
              </a:rPr>
              <a:t>   was unreliable</a:t>
            </a:r>
            <a:endParaRPr sz="1800" b="1" i="0" u="none" strike="noStrike" cap="none" dirty="0">
              <a:solidFill>
                <a:srgbClr val="3289B4"/>
              </a:solidFill>
              <a:latin typeface="Century Gothic" panose="020B0502020202020204" pitchFamily="34" charset="0"/>
              <a:ea typeface="Century Gothic"/>
              <a:cs typeface="Century Gothic"/>
              <a:sym typeface="Century Gothic"/>
            </a:endParaRPr>
          </a:p>
          <a:p>
            <a:pPr marL="342900" marR="0" lvl="0" indent="-330200" algn="l" rtl="0">
              <a:lnSpc>
                <a:spcPct val="90000"/>
              </a:lnSpc>
              <a:spcBef>
                <a:spcPts val="1000"/>
              </a:spcBef>
              <a:spcAft>
                <a:spcPts val="0"/>
              </a:spcAft>
              <a:buClr>
                <a:srgbClr val="3289B4"/>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Adjacency effects (nearby land reflected light</a:t>
            </a:r>
            <a:r>
              <a:rPr lang="en-US" sz="18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a:t>
            </a:r>
            <a:endParaRPr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30200" algn="l" rtl="0">
              <a:lnSpc>
                <a:spcPct val="90000"/>
              </a:lnSpc>
              <a:spcBef>
                <a:spcPts val="1000"/>
              </a:spcBef>
              <a:spcAft>
                <a:spcPts val="0"/>
              </a:spcAft>
              <a:buClr>
                <a:srgbClr val="3289B4"/>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Aerosol interference (trees or other sources may give off substances that interact with light</a:t>
            </a:r>
            <a:r>
              <a:rPr lang="en-US" sz="18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a:t>
            </a:r>
            <a:endParaRPr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30200" algn="l" rtl="0">
              <a:lnSpc>
                <a:spcPct val="90000"/>
              </a:lnSpc>
              <a:spcBef>
                <a:spcPts val="1000"/>
              </a:spcBef>
              <a:spcAft>
                <a:spcPts val="0"/>
              </a:spcAft>
              <a:buClr>
                <a:srgbClr val="3289B4"/>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Inappropriate satellite algorithms not suited for high northern latitudes </a:t>
            </a:r>
            <a:endParaRPr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7" name="Group 6"/>
          <p:cNvGrpSpPr/>
          <p:nvPr/>
        </p:nvGrpSpPr>
        <p:grpSpPr>
          <a:xfrm>
            <a:off x="1175150" y="4149852"/>
            <a:ext cx="2016530" cy="720995"/>
            <a:chOff x="221845" y="5360718"/>
            <a:chExt cx="2016530" cy="720995"/>
          </a:xfrm>
        </p:grpSpPr>
        <p:sp>
          <p:nvSpPr>
            <p:cNvPr id="26" name="Google Shape;486;p32"/>
            <p:cNvSpPr/>
            <p:nvPr/>
          </p:nvSpPr>
          <p:spPr>
            <a:xfrm>
              <a:off x="245660" y="5360718"/>
              <a:ext cx="1992715" cy="720995"/>
            </a:xfrm>
            <a:prstGeom prst="rect">
              <a:avLst/>
            </a:prstGeom>
            <a:noFill/>
            <a:ln>
              <a:noFill/>
            </a:ln>
          </p:spPr>
          <p:txBody>
            <a:bodyPr spcFirstLastPara="1" wrap="square" lIns="0" tIns="0" rIns="0" bIns="0" anchor="t" anchorCtr="0">
              <a:noAutofit/>
            </a:bodyPr>
            <a:lstStyle/>
            <a:p>
              <a:pPr marL="177800" lvl="0" indent="-123825">
                <a:lnSpc>
                  <a:spcPct val="90000"/>
                </a:lnSpc>
                <a:spcBef>
                  <a:spcPts val="1000"/>
                </a:spcBef>
                <a:buFont typeface="Arial" panose="020B0604020202020204" pitchFamily="34" charset="0"/>
                <a:buChar char="•"/>
              </a:pP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Low Confidence D</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ata</a:t>
              </a:r>
            </a:p>
            <a:p>
              <a:pPr marL="177800" lvl="0" indent="-123825">
                <a:lnSpc>
                  <a:spcPct val="90000"/>
                </a:lnSpc>
                <a:spcBef>
                  <a:spcPts val="1000"/>
                </a:spcBef>
                <a:buFont typeface="Arial" panose="020B0604020202020204" pitchFamily="34" charset="0"/>
                <a:buChar char="•"/>
              </a:pP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High Confidence D</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ata</a:t>
              </a:r>
              <a:endParaRPr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rtl="0">
                <a:lnSpc>
                  <a:spcPct val="90000"/>
                </a:lnSpc>
                <a:spcBef>
                  <a:spcPts val="1000"/>
                </a:spcBef>
                <a:spcAft>
                  <a:spcPts val="0"/>
                </a:spcAft>
                <a:buNone/>
              </a:pPr>
              <a:endParaRPr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 name="Oval 5"/>
            <p:cNvSpPr/>
            <p:nvPr/>
          </p:nvSpPr>
          <p:spPr>
            <a:xfrm>
              <a:off x="221845" y="5479027"/>
              <a:ext cx="182880" cy="182880"/>
            </a:xfrm>
            <a:prstGeom prst="ellipse">
              <a:avLst/>
            </a:prstGeom>
            <a:solidFill>
              <a:srgbClr val="C9A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8" name="Oval 17"/>
            <p:cNvSpPr/>
            <p:nvPr/>
          </p:nvSpPr>
          <p:spPr>
            <a:xfrm>
              <a:off x="221845" y="5771048"/>
              <a:ext cx="181425" cy="182880"/>
            </a:xfrm>
            <a:prstGeom prst="ellipse">
              <a:avLst/>
            </a:prstGeom>
            <a:solidFill>
              <a:srgbClr val="A31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37206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20" name="Group 19"/>
          <p:cNvGrpSpPr/>
          <p:nvPr/>
        </p:nvGrpSpPr>
        <p:grpSpPr>
          <a:xfrm>
            <a:off x="3191680" y="2628825"/>
            <a:ext cx="4282700" cy="4019429"/>
            <a:chOff x="3693686" y="2628826"/>
            <a:chExt cx="4282700" cy="4019429"/>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686" y="2628826"/>
              <a:ext cx="4282700" cy="4019429"/>
            </a:xfrm>
            <a:prstGeom prst="rect">
              <a:avLst/>
            </a:prstGeom>
          </p:spPr>
        </p:pic>
        <p:sp>
          <p:nvSpPr>
            <p:cNvPr id="22" name="Google Shape;488;p32"/>
            <p:cNvSpPr txBox="1"/>
            <p:nvPr/>
          </p:nvSpPr>
          <p:spPr>
            <a:xfrm>
              <a:off x="4575254" y="2628826"/>
              <a:ext cx="2673900" cy="37002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200" b="1"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Rrs</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443</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nm (2003 to 2017)</a:t>
              </a:r>
              <a:endParaRPr sz="1200" b="1" i="0" u="none" strike="noStrike" cap="none" dirty="0">
                <a:solidFill>
                  <a:schemeClr val="tx1">
                    <a:lumMod val="75000"/>
                    <a:lumOff val="25000"/>
                  </a:schemeClr>
                </a:solidFill>
                <a:latin typeface="Century Gothic" panose="020B0502020202020204" pitchFamily="34" charset="0"/>
                <a:sym typeface="Arial"/>
              </a:endParaRPr>
            </a:p>
          </p:txBody>
        </p:sp>
        <p:sp>
          <p:nvSpPr>
            <p:cNvPr id="23" name="Rectangle 22"/>
            <p:cNvSpPr/>
            <p:nvPr/>
          </p:nvSpPr>
          <p:spPr>
            <a:xfrm>
              <a:off x="4412450" y="3125337"/>
              <a:ext cx="1183132" cy="9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25" name="Rectangle 24"/>
            <p:cNvSpPr/>
            <p:nvPr/>
          </p:nvSpPr>
          <p:spPr>
            <a:xfrm>
              <a:off x="6469518" y="5397792"/>
              <a:ext cx="515782" cy="40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sp>
        <p:nvSpPr>
          <p:cNvPr id="414" name="Google Shape;414;p29"/>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Data Processing</a:t>
            </a:r>
            <a:endParaRPr dirty="0"/>
          </a:p>
        </p:txBody>
      </p:sp>
      <p:sp>
        <p:nvSpPr>
          <p:cNvPr id="417" name="Google Shape;417;p29"/>
          <p:cNvSpPr/>
          <p:nvPr/>
        </p:nvSpPr>
        <p:spPr>
          <a:xfrm>
            <a:off x="451104" y="1325300"/>
            <a:ext cx="2630101"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US" b="1" dirty="0">
                <a:solidFill>
                  <a:schemeClr val="tx1">
                    <a:lumMod val="75000"/>
                    <a:lumOff val="25000"/>
                  </a:schemeClr>
                </a:solidFill>
                <a:latin typeface="Century Gothic" panose="020B0502020202020204" pitchFamily="34" charset="0"/>
              </a:rPr>
              <a:t>Corrected Satellite Images:</a:t>
            </a:r>
          </a:p>
          <a:p>
            <a:pPr lvl="0" algn="ctr">
              <a:buClr>
                <a:schemeClr val="dk1"/>
              </a:buClr>
              <a:buSzPts val="1100"/>
            </a:pPr>
            <a:r>
              <a:rPr lang="en-US" dirty="0">
                <a:solidFill>
                  <a:schemeClr val="tx1">
                    <a:lumMod val="75000"/>
                    <a:lumOff val="25000"/>
                  </a:schemeClr>
                </a:solidFill>
                <a:latin typeface="Century Gothic" panose="020B0502020202020204" pitchFamily="34" charset="0"/>
              </a:rPr>
              <a:t>The surface data</a:t>
            </a:r>
          </a:p>
        </p:txBody>
      </p:sp>
      <p:sp>
        <p:nvSpPr>
          <p:cNvPr id="422" name="Google Shape;422;p29"/>
          <p:cNvSpPr/>
          <p:nvPr/>
        </p:nvSpPr>
        <p:spPr>
          <a:xfrm>
            <a:off x="4516900" y="1087025"/>
            <a:ext cx="2468400" cy="1299300"/>
          </a:xfrm>
          <a:prstGeom prst="roundRect">
            <a:avLst>
              <a:gd name="adj" fmla="val 16667"/>
            </a:avLst>
          </a:prstGeom>
          <a:solidFill>
            <a:schemeClr val="accent1">
              <a:lumMod val="60000"/>
              <a:lumOff val="40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a:solidFill>
                  <a:schemeClr val="tx1">
                    <a:lumMod val="75000"/>
                    <a:lumOff val="25000"/>
                  </a:schemeClr>
                </a:solidFill>
                <a:latin typeface="Century Gothic" panose="020B0502020202020204" pitchFamily="34" charset="0"/>
              </a:rPr>
              <a:t>Checking data quality</a:t>
            </a:r>
          </a:p>
        </p:txBody>
      </p:sp>
      <p:sp>
        <p:nvSpPr>
          <p:cNvPr id="425" name="Google Shape;425;p29"/>
          <p:cNvSpPr/>
          <p:nvPr/>
        </p:nvSpPr>
        <p:spPr>
          <a:xfrm>
            <a:off x="3262550" y="1530650"/>
            <a:ext cx="1149900" cy="2109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7134575" y="1530650"/>
            <a:ext cx="1149900" cy="210900"/>
          </a:xfrm>
          <a:prstGeom prst="rightArrow">
            <a:avLst>
              <a:gd name="adj1" fmla="val 50000"/>
              <a:gd name="adj2" fmla="val 50000"/>
            </a:avLst>
          </a:prstGeom>
          <a:solidFill>
            <a:srgbClr val="073763"/>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489;p32"/>
          <p:cNvPicPr preferRelativeResize="0"/>
          <p:nvPr/>
        </p:nvPicPr>
        <p:blipFill>
          <a:blip r:embed="rId4">
            <a:alphaModFix/>
          </a:blip>
          <a:stretch>
            <a:fillRect/>
          </a:stretch>
        </p:blipFill>
        <p:spPr>
          <a:xfrm>
            <a:off x="841407" y="2089675"/>
            <a:ext cx="2045287" cy="1561300"/>
          </a:xfrm>
          <a:prstGeom prst="rect">
            <a:avLst/>
          </a:prstGeom>
          <a:noFill/>
          <a:ln>
            <a:noFill/>
          </a:ln>
        </p:spPr>
      </p:pic>
      <p:sp>
        <p:nvSpPr>
          <p:cNvPr id="13" name="Google Shape;505;p33"/>
          <p:cNvSpPr/>
          <p:nvPr/>
        </p:nvSpPr>
        <p:spPr>
          <a:xfrm>
            <a:off x="5459201" y="4694348"/>
            <a:ext cx="227100" cy="204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503;p33"/>
          <p:cNvSpPr/>
          <p:nvPr/>
        </p:nvSpPr>
        <p:spPr>
          <a:xfrm>
            <a:off x="7372284" y="3485620"/>
            <a:ext cx="4539300" cy="19889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1800" b="1" dirty="0" smtClean="0">
                <a:solidFill>
                  <a:srgbClr val="3289B4"/>
                </a:solidFill>
                <a:latin typeface="Century Gothic" panose="020B0502020202020204" pitchFamily="34" charset="0"/>
                <a:ea typeface="Century Gothic"/>
                <a:cs typeface="Century Gothic"/>
                <a:sym typeface="Century Gothic"/>
              </a:rPr>
              <a:t>Solution</a:t>
            </a:r>
            <a:endParaRPr sz="18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457200" lvl="0" indent="-342900" algn="l" rtl="0">
              <a:lnSpc>
                <a:spcPct val="90000"/>
              </a:lnSpc>
              <a:spcBef>
                <a:spcPts val="1000"/>
              </a:spcBef>
              <a:spcAft>
                <a:spcPts val="0"/>
              </a:spcAft>
              <a:buClr>
                <a:srgbClr val="3289B4"/>
              </a:buClr>
              <a:buSzPts val="1800"/>
              <a:buFont typeface="Wingdings 3" panose="05040102010807070707" pitchFamily="18" charset="2"/>
              <a:buChar char="}"/>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Since most of the coast proved unusable, we only analyzed the center of the lake (white square)</a:t>
            </a:r>
          </a:p>
          <a:p>
            <a:pPr marL="457200" lvl="0" indent="-342900">
              <a:lnSpc>
                <a:spcPct val="90000"/>
              </a:lnSpc>
              <a:spcBef>
                <a:spcPts val="1000"/>
              </a:spcBef>
              <a:buClr>
                <a:srgbClr val="3289B4"/>
              </a:buClr>
              <a:buSzPts val="1800"/>
              <a:buFont typeface="Wingdings 3" panose="05040102010807070707" pitchFamily="18" charset="2"/>
              <a:buChar char="}"/>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Compared all sensor products</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5" name="Google Shape;416;p29"/>
          <p:cNvSpPr/>
          <p:nvPr/>
        </p:nvSpPr>
        <p:spPr>
          <a:xfrm>
            <a:off x="8433725" y="1325300"/>
            <a:ext cx="2468880" cy="62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panose="020B0502020202020204" pitchFamily="34" charset="0"/>
              </a:rPr>
              <a:t>Analyzing data:</a:t>
            </a:r>
            <a:endParaRPr b="1" dirty="0">
              <a:solidFill>
                <a:schemeClr val="tx1">
                  <a:lumMod val="75000"/>
                  <a:lumOff val="25000"/>
                </a:schemeClr>
              </a:solidFill>
              <a:latin typeface="Century Gothic" panose="020B0502020202020204" pitchFamily="34" charset="0"/>
            </a:endParaRPr>
          </a:p>
          <a:p>
            <a:pPr marL="0" lvl="0" indent="0" algn="ctr" rtl="0">
              <a:spcBef>
                <a:spcPts val="0"/>
              </a:spcBef>
              <a:spcAft>
                <a:spcPts val="0"/>
              </a:spcAft>
              <a:buClr>
                <a:schemeClr val="dk1"/>
              </a:buClr>
              <a:buSzPts val="1100"/>
              <a:buFont typeface="Arial"/>
              <a:buNone/>
            </a:pPr>
            <a:r>
              <a:rPr lang="en-US" dirty="0">
                <a:solidFill>
                  <a:schemeClr val="tx1">
                    <a:lumMod val="75000"/>
                    <a:lumOff val="25000"/>
                  </a:schemeClr>
                </a:solidFill>
                <a:latin typeface="Century Gothic" panose="020B0502020202020204" pitchFamily="34" charset="0"/>
              </a:rPr>
              <a:t>Applying mask</a:t>
            </a:r>
            <a:endParaRPr dirty="0">
              <a:solidFill>
                <a:schemeClr val="tx1">
                  <a:lumMod val="75000"/>
                  <a:lumOff val="25000"/>
                </a:schemeClr>
              </a:solidFill>
              <a:latin typeface="Century Gothic" panose="020B0502020202020204" pitchFamily="34" charset="0"/>
            </a:endParaRPr>
          </a:p>
        </p:txBody>
      </p:sp>
      <p:grpSp>
        <p:nvGrpSpPr>
          <p:cNvPr id="2" name="Group 1"/>
          <p:cNvGrpSpPr/>
          <p:nvPr/>
        </p:nvGrpSpPr>
        <p:grpSpPr>
          <a:xfrm>
            <a:off x="1102179" y="4149852"/>
            <a:ext cx="2089501" cy="1247939"/>
            <a:chOff x="1102179" y="4149852"/>
            <a:chExt cx="2089501" cy="1247939"/>
          </a:xfrm>
        </p:grpSpPr>
        <p:grpSp>
          <p:nvGrpSpPr>
            <p:cNvPr id="27" name="Group 26"/>
            <p:cNvGrpSpPr/>
            <p:nvPr/>
          </p:nvGrpSpPr>
          <p:grpSpPr>
            <a:xfrm>
              <a:off x="1175150" y="4149852"/>
              <a:ext cx="2016530" cy="1247939"/>
              <a:chOff x="221845" y="5360718"/>
              <a:chExt cx="2016530" cy="1247939"/>
            </a:xfrm>
          </p:grpSpPr>
          <p:sp>
            <p:nvSpPr>
              <p:cNvPr id="28" name="Google Shape;486;p32"/>
              <p:cNvSpPr/>
              <p:nvPr/>
            </p:nvSpPr>
            <p:spPr>
              <a:xfrm>
                <a:off x="245660" y="5360718"/>
                <a:ext cx="1992715" cy="1247939"/>
              </a:xfrm>
              <a:prstGeom prst="rect">
                <a:avLst/>
              </a:prstGeom>
              <a:noFill/>
              <a:ln>
                <a:noFill/>
              </a:ln>
            </p:spPr>
            <p:txBody>
              <a:bodyPr spcFirstLastPara="1" wrap="square" lIns="0" tIns="0" rIns="0" bIns="0" anchor="t" anchorCtr="0">
                <a:noAutofit/>
              </a:bodyPr>
              <a:lstStyle/>
              <a:p>
                <a:pPr marL="177800" lvl="0" indent="-123825">
                  <a:lnSpc>
                    <a:spcPct val="90000"/>
                  </a:lnSpc>
                  <a:spcBef>
                    <a:spcPts val="1000"/>
                  </a:spcBef>
                  <a:buFont typeface="Arial" panose="020B0604020202020204" pitchFamily="34" charset="0"/>
                  <a:buChar char="•"/>
                </a:pP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Low Confidence D</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ata</a:t>
                </a:r>
              </a:p>
              <a:p>
                <a:pPr marL="177800" lvl="0" indent="-123825">
                  <a:lnSpc>
                    <a:spcPct val="90000"/>
                  </a:lnSpc>
                  <a:spcBef>
                    <a:spcPts val="1000"/>
                  </a:spcBef>
                  <a:buFont typeface="Arial" panose="020B0604020202020204" pitchFamily="34" charset="0"/>
                  <a:buChar char="•"/>
                </a:pP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High Confidence D</a:t>
                </a: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ata</a:t>
                </a:r>
              </a:p>
              <a:p>
                <a:pPr marL="177800" lvl="0" indent="-123825">
                  <a:lnSpc>
                    <a:spcPct val="90000"/>
                  </a:lnSpc>
                  <a:spcBef>
                    <a:spcPts val="1000"/>
                  </a:spcBef>
                  <a:buFont typeface="Arial" panose="020B0604020202020204" pitchFamily="34" charset="0"/>
                  <a:buChar char="•"/>
                </a:pPr>
                <a:r>
                  <a:rPr lang="en-US" sz="1200" b="1" dirty="0">
                    <a:solidFill>
                      <a:schemeClr val="tx1">
                        <a:lumMod val="75000"/>
                        <a:lumOff val="25000"/>
                      </a:schemeClr>
                    </a:solidFill>
                    <a:latin typeface="Century Gothic" panose="020B0502020202020204" pitchFamily="34" charset="0"/>
                    <a:ea typeface="Century Gothic"/>
                    <a:cs typeface="Century Gothic"/>
                    <a:sym typeface="Century Gothic"/>
                  </a:rPr>
                  <a:t>Study area</a:t>
                </a:r>
                <a:endPar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177800" lvl="0" indent="-123825">
                  <a:lnSpc>
                    <a:spcPct val="90000"/>
                  </a:lnSpc>
                  <a:spcBef>
                    <a:spcPts val="1000"/>
                  </a:spcBef>
                  <a:buFont typeface="Arial" panose="020B0604020202020204" pitchFamily="34" charset="0"/>
                  <a:buChar char="•"/>
                </a:pPr>
                <a:endParaRPr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rtl="0">
                  <a:lnSpc>
                    <a:spcPct val="90000"/>
                  </a:lnSpc>
                  <a:spcBef>
                    <a:spcPts val="1000"/>
                  </a:spcBef>
                  <a:spcAft>
                    <a:spcPts val="0"/>
                  </a:spcAft>
                  <a:buNone/>
                </a:pPr>
                <a:endParaRPr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0" name="Oval 29"/>
              <p:cNvSpPr/>
              <p:nvPr/>
            </p:nvSpPr>
            <p:spPr>
              <a:xfrm>
                <a:off x="221845" y="5479027"/>
                <a:ext cx="182880" cy="182880"/>
              </a:xfrm>
              <a:prstGeom prst="ellipse">
                <a:avLst/>
              </a:prstGeom>
              <a:solidFill>
                <a:srgbClr val="C9A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31" name="Oval 30"/>
              <p:cNvSpPr/>
              <p:nvPr/>
            </p:nvSpPr>
            <p:spPr>
              <a:xfrm>
                <a:off x="221845" y="5771048"/>
                <a:ext cx="181425" cy="182880"/>
              </a:xfrm>
              <a:prstGeom prst="ellipse">
                <a:avLst/>
              </a:prstGeom>
              <a:solidFill>
                <a:srgbClr val="A31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sp>
          <p:nvSpPr>
            <p:cNvPr id="32" name="Google Shape;505;p33"/>
            <p:cNvSpPr/>
            <p:nvPr/>
          </p:nvSpPr>
          <p:spPr>
            <a:xfrm>
              <a:off x="1102179" y="4848787"/>
              <a:ext cx="227100" cy="204900"/>
            </a:xfrm>
            <a:prstGeom prst="rect">
              <a:avLst/>
            </a:prstGeom>
            <a:solidFill>
              <a:schemeClr val="bg1"/>
            </a:solidFill>
            <a:ln w="31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Century Gothic" panose="020B0502020202020204" pitchFamily="34" charset="0"/>
                <a:sym typeface="Arial"/>
              </a:endParaRPr>
            </a:p>
          </p:txBody>
        </p:sp>
      </p:grpSp>
    </p:spTree>
    <p:extLst>
      <p:ext uri="{BB962C8B-B14F-4D97-AF65-F5344CB8AC3E}">
        <p14:creationId xmlns:p14="http://schemas.microsoft.com/office/powerpoint/2010/main" val="203309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1"/>
          <p:cNvSpPr txBox="1">
            <a:spLocks noGrp="1"/>
          </p:cNvSpPr>
          <p:nvPr>
            <p:ph type="title"/>
          </p:nvPr>
        </p:nvSpPr>
        <p:spPr>
          <a:xfrm>
            <a:off x="1000124" y="365125"/>
            <a:ext cx="11090275"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sz="4400" dirty="0"/>
              <a:t>Challenges when Using Different Sensors</a:t>
            </a:r>
            <a:endParaRPr sz="4400" dirty="0"/>
          </a:p>
        </p:txBody>
      </p:sp>
      <p:sp>
        <p:nvSpPr>
          <p:cNvPr id="352" name="Google Shape;352;p31"/>
          <p:cNvSpPr/>
          <p:nvPr/>
        </p:nvSpPr>
        <p:spPr>
          <a:xfrm>
            <a:off x="5736604" y="6299854"/>
            <a:ext cx="6455396" cy="558146"/>
          </a:xfrm>
          <a:prstGeom prst="rect">
            <a:avLst/>
          </a:prstGeom>
          <a:noFill/>
          <a:ln>
            <a:noFill/>
          </a:ln>
        </p:spPr>
        <p:txBody>
          <a:bodyPr spcFirstLastPara="1" wrap="square" lIns="91425" tIns="45700" rIns="91425" bIns="45700" anchor="t" anchorCtr="0">
            <a:noAutofit/>
          </a:bodyPr>
          <a:lstStyle/>
          <a:p>
            <a:pPr marL="69850" lvl="0" algn="l" rtl="0">
              <a:lnSpc>
                <a:spcPct val="90000"/>
              </a:lnSpc>
              <a:spcBef>
                <a:spcPts val="0"/>
              </a:spcBef>
              <a:spcAft>
                <a:spcPts val="0"/>
              </a:spcAft>
              <a:buClr>
                <a:srgbClr val="3289B4"/>
              </a:buClr>
              <a:buSzPts val="2500"/>
            </a:pPr>
            <a:r>
              <a:rPr lang="en-US" sz="1800" dirty="0">
                <a:solidFill>
                  <a:schemeClr val="tx1">
                    <a:lumMod val="75000"/>
                    <a:lumOff val="25000"/>
                  </a:schemeClr>
                </a:solidFill>
                <a:latin typeface="Century Gothic"/>
                <a:sym typeface="Century Gothic"/>
              </a:rPr>
              <a:t>All satellite data products displayed inconsistent results</a:t>
            </a:r>
          </a:p>
          <a:p>
            <a:pPr marL="457200" lvl="0" indent="-387350" algn="l" rtl="0">
              <a:lnSpc>
                <a:spcPct val="90000"/>
              </a:lnSpc>
              <a:spcBef>
                <a:spcPts val="0"/>
              </a:spcBef>
              <a:spcAft>
                <a:spcPts val="0"/>
              </a:spcAft>
              <a:buClr>
                <a:srgbClr val="3289B4"/>
              </a:buClr>
              <a:buSzPts val="2500"/>
              <a:buFont typeface="Noto Sans Symbols"/>
              <a:buChar char="▶"/>
            </a:pPr>
            <a:endParaRPr lang="en-US" sz="1800" dirty="0">
              <a:solidFill>
                <a:schemeClr val="tx1">
                  <a:lumMod val="75000"/>
                  <a:lumOff val="25000"/>
                </a:schemeClr>
              </a:solidFill>
              <a:latin typeface="Century Gothic"/>
              <a:sym typeface="Century Gothic"/>
            </a:endParaRPr>
          </a:p>
          <a:p>
            <a:pPr marL="457200" lvl="0" indent="-387350" algn="l" rtl="0">
              <a:lnSpc>
                <a:spcPct val="90000"/>
              </a:lnSpc>
              <a:spcBef>
                <a:spcPts val="0"/>
              </a:spcBef>
              <a:spcAft>
                <a:spcPts val="0"/>
              </a:spcAft>
              <a:buClr>
                <a:srgbClr val="3289B4"/>
              </a:buClr>
              <a:buSzPts val="2500"/>
              <a:buFont typeface="Noto Sans Symbols"/>
              <a:buChar char="▶"/>
            </a:pPr>
            <a:endParaRPr lang="en-US" sz="1800" dirty="0">
              <a:solidFill>
                <a:schemeClr val="tx1">
                  <a:lumMod val="75000"/>
                  <a:lumOff val="25000"/>
                </a:schemeClr>
              </a:solidFill>
              <a:latin typeface="Century Gothic"/>
              <a:sym typeface="Century Gothic"/>
            </a:endParaRPr>
          </a:p>
          <a:p>
            <a:pPr marL="457200" lvl="0" indent="-387350" algn="l" rtl="0">
              <a:lnSpc>
                <a:spcPct val="90000"/>
              </a:lnSpc>
              <a:spcBef>
                <a:spcPts val="0"/>
              </a:spcBef>
              <a:spcAft>
                <a:spcPts val="0"/>
              </a:spcAft>
              <a:buClr>
                <a:srgbClr val="3289B4"/>
              </a:buClr>
              <a:buSzPts val="2500"/>
              <a:buFont typeface="Noto Sans Symbols"/>
              <a:buChar char="▶"/>
            </a:pPr>
            <a:endParaRPr lang="en-US" sz="1800" dirty="0">
              <a:solidFill>
                <a:schemeClr val="tx1">
                  <a:lumMod val="75000"/>
                  <a:lumOff val="25000"/>
                </a:schemeClr>
              </a:solidFill>
              <a:latin typeface="Century Gothic"/>
              <a:sym typeface="Century Gothic"/>
            </a:endParaRPr>
          </a:p>
          <a:p>
            <a:pPr marL="457200" lvl="0" indent="-387350" algn="l" rtl="0">
              <a:lnSpc>
                <a:spcPct val="90000"/>
              </a:lnSpc>
              <a:spcBef>
                <a:spcPts val="0"/>
              </a:spcBef>
              <a:spcAft>
                <a:spcPts val="0"/>
              </a:spcAft>
              <a:buClr>
                <a:srgbClr val="3289B4"/>
              </a:buClr>
              <a:buSzPts val="2500"/>
              <a:buFont typeface="Noto Sans Symbols"/>
              <a:buChar char="▶"/>
            </a:pPr>
            <a:endParaRPr sz="1800" dirty="0">
              <a:solidFill>
                <a:schemeClr val="tx1">
                  <a:lumMod val="75000"/>
                  <a:lumOff val="25000"/>
                </a:schemeClr>
              </a:solidFill>
            </a:endParaRPr>
          </a:p>
        </p:txBody>
      </p:sp>
      <p:sp>
        <p:nvSpPr>
          <p:cNvPr id="354" name="Google Shape;354;p31"/>
          <p:cNvSpPr txBox="1"/>
          <p:nvPr/>
        </p:nvSpPr>
        <p:spPr>
          <a:xfrm>
            <a:off x="6258655" y="1125623"/>
            <a:ext cx="5307000" cy="566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chemeClr val="tx1">
                    <a:lumMod val="75000"/>
                    <a:lumOff val="25000"/>
                  </a:schemeClr>
                </a:solidFill>
                <a:latin typeface="Century Gothic"/>
                <a:ea typeface="Century Gothic"/>
                <a:cs typeface="Century Gothic"/>
                <a:sym typeface="Century Gothic"/>
              </a:rPr>
              <a:t>The Differences in Satellite Sensor Data for </a:t>
            </a:r>
            <a:r>
              <a:rPr lang="en-US" sz="1800" b="1" dirty="0" err="1">
                <a:solidFill>
                  <a:schemeClr val="tx1">
                    <a:lumMod val="75000"/>
                    <a:lumOff val="25000"/>
                  </a:schemeClr>
                </a:solidFill>
                <a:latin typeface="Century Gothic"/>
                <a:ea typeface="Century Gothic"/>
                <a:cs typeface="Century Gothic"/>
                <a:sym typeface="Century Gothic"/>
              </a:rPr>
              <a:t>Rrs</a:t>
            </a:r>
            <a:endParaRPr b="1" dirty="0">
              <a:solidFill>
                <a:schemeClr val="tx1">
                  <a:lumMod val="75000"/>
                  <a:lumOff val="25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308" t="4196" r="7914"/>
          <a:stretch/>
        </p:blipFill>
        <p:spPr>
          <a:xfrm>
            <a:off x="5736604" y="1610436"/>
            <a:ext cx="6114198" cy="4689418"/>
          </a:xfrm>
          <a:prstGeom prst="rect">
            <a:avLst/>
          </a:prstGeom>
        </p:spPr>
      </p:pic>
      <p:pic>
        <p:nvPicPr>
          <p:cNvPr id="6" name="Google Shape;489;p32"/>
          <p:cNvPicPr preferRelativeResize="0"/>
          <p:nvPr/>
        </p:nvPicPr>
        <p:blipFill>
          <a:blip r:embed="rId4">
            <a:alphaModFix/>
          </a:blip>
          <a:stretch>
            <a:fillRect/>
          </a:stretch>
        </p:blipFill>
        <p:spPr>
          <a:xfrm>
            <a:off x="254554" y="1610436"/>
            <a:ext cx="1164814" cy="993033"/>
          </a:xfrm>
          <a:prstGeom prst="rect">
            <a:avLst/>
          </a:prstGeom>
          <a:ln>
            <a:noFill/>
          </a:ln>
          <a:effectLst>
            <a:outerShdw blurRad="190500" algn="tl" rotWithShape="0">
              <a:srgbClr val="000000">
                <a:alpha val="70000"/>
              </a:srgbClr>
            </a:outerShdw>
          </a:effectLst>
        </p:spPr>
      </p:pic>
      <p:sp>
        <p:nvSpPr>
          <p:cNvPr id="2" name="TextBox 1"/>
          <p:cNvSpPr txBox="1"/>
          <p:nvPr/>
        </p:nvSpPr>
        <p:spPr>
          <a:xfrm>
            <a:off x="256287" y="963348"/>
            <a:ext cx="4851008"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solidFill>
                  <a:schemeClr val="tx1">
                    <a:lumMod val="75000"/>
                    <a:lumOff val="25000"/>
                  </a:schemeClr>
                </a:solidFill>
                <a:latin typeface="Century Gothic" panose="020B0502020202020204" pitchFamily="34" charset="0"/>
              </a:rPr>
              <a:t>Remote Sensing Reflectance at different wave length</a:t>
            </a:r>
          </a:p>
        </p:txBody>
      </p:sp>
      <p:pic>
        <p:nvPicPr>
          <p:cNvPr id="12" name="Google Shape;489;p32"/>
          <p:cNvPicPr preferRelativeResize="0"/>
          <p:nvPr/>
        </p:nvPicPr>
        <p:blipFill>
          <a:blip r:embed="rId4">
            <a:alphaModFix/>
          </a:blip>
          <a:stretch>
            <a:fillRect/>
          </a:stretch>
        </p:blipFill>
        <p:spPr>
          <a:xfrm>
            <a:off x="1000124" y="1787472"/>
            <a:ext cx="1164814" cy="993033"/>
          </a:xfrm>
          <a:prstGeom prst="rect">
            <a:avLst/>
          </a:prstGeom>
          <a:ln>
            <a:noFill/>
          </a:ln>
          <a:effectLst>
            <a:outerShdw blurRad="190500" algn="tl" rotWithShape="0">
              <a:srgbClr val="000000">
                <a:alpha val="70000"/>
              </a:srgbClr>
            </a:outerShdw>
          </a:effectLst>
        </p:spPr>
      </p:pic>
      <p:pic>
        <p:nvPicPr>
          <p:cNvPr id="13" name="Google Shape;489;p32"/>
          <p:cNvPicPr preferRelativeResize="0"/>
          <p:nvPr/>
        </p:nvPicPr>
        <p:blipFill>
          <a:blip r:embed="rId4">
            <a:alphaModFix/>
          </a:blip>
          <a:stretch>
            <a:fillRect/>
          </a:stretch>
        </p:blipFill>
        <p:spPr>
          <a:xfrm>
            <a:off x="1745694" y="2082640"/>
            <a:ext cx="1164814" cy="993033"/>
          </a:xfrm>
          <a:prstGeom prst="rect">
            <a:avLst/>
          </a:prstGeom>
          <a:ln>
            <a:noFill/>
          </a:ln>
          <a:effectLst>
            <a:outerShdw blurRad="190500" algn="tl" rotWithShape="0">
              <a:srgbClr val="000000">
                <a:alpha val="70000"/>
              </a:srgbClr>
            </a:outerShdw>
          </a:effectLst>
        </p:spPr>
      </p:pic>
      <p:pic>
        <p:nvPicPr>
          <p:cNvPr id="14" name="Google Shape;489;p32"/>
          <p:cNvPicPr preferRelativeResize="0"/>
          <p:nvPr/>
        </p:nvPicPr>
        <p:blipFill>
          <a:blip r:embed="rId4">
            <a:alphaModFix/>
          </a:blip>
          <a:stretch>
            <a:fillRect/>
          </a:stretch>
        </p:blipFill>
        <p:spPr>
          <a:xfrm>
            <a:off x="2328101" y="2280350"/>
            <a:ext cx="1164814" cy="993033"/>
          </a:xfrm>
          <a:prstGeom prst="rect">
            <a:avLst/>
          </a:prstGeom>
          <a:ln>
            <a:noFill/>
          </a:ln>
          <a:effectLst>
            <a:outerShdw blurRad="190500" algn="tl" rotWithShape="0">
              <a:srgbClr val="000000">
                <a:alpha val="70000"/>
              </a:srgbClr>
            </a:outerShdw>
          </a:effectLst>
        </p:spPr>
      </p:pic>
      <p:pic>
        <p:nvPicPr>
          <p:cNvPr id="15" name="Google Shape;489;p32"/>
          <p:cNvPicPr preferRelativeResize="0"/>
          <p:nvPr/>
        </p:nvPicPr>
        <p:blipFill>
          <a:blip r:embed="rId4">
            <a:alphaModFix/>
          </a:blip>
          <a:stretch>
            <a:fillRect/>
          </a:stretch>
        </p:blipFill>
        <p:spPr>
          <a:xfrm>
            <a:off x="3038137" y="2478060"/>
            <a:ext cx="1164814" cy="993033"/>
          </a:xfrm>
          <a:prstGeom prst="rect">
            <a:avLst/>
          </a:prstGeom>
          <a:ln>
            <a:noFill/>
          </a:ln>
          <a:effectLst>
            <a:outerShdw blurRad="190500" algn="tl" rotWithShape="0">
              <a:srgbClr val="000000">
                <a:alpha val="70000"/>
              </a:srgbClr>
            </a:outerShdw>
          </a:effectLst>
        </p:spPr>
      </p:pic>
      <p:pic>
        <p:nvPicPr>
          <p:cNvPr id="16" name="Google Shape;489;p32"/>
          <p:cNvPicPr preferRelativeResize="0"/>
          <p:nvPr/>
        </p:nvPicPr>
        <p:blipFill>
          <a:blip r:embed="rId4">
            <a:alphaModFix/>
          </a:blip>
          <a:stretch>
            <a:fillRect/>
          </a:stretch>
        </p:blipFill>
        <p:spPr>
          <a:xfrm>
            <a:off x="3585011" y="2688782"/>
            <a:ext cx="1164814" cy="993033"/>
          </a:xfrm>
          <a:prstGeom prst="rect">
            <a:avLst/>
          </a:prstGeom>
          <a:ln>
            <a:noFill/>
          </a:ln>
          <a:effectLst>
            <a:outerShdw blurRad="190500" algn="tl" rotWithShape="0">
              <a:srgbClr val="000000">
                <a:alpha val="70000"/>
              </a:srgbClr>
            </a:outerShdw>
          </a:effectLst>
        </p:spPr>
      </p:pic>
      <p:sp>
        <p:nvSpPr>
          <p:cNvPr id="4" name="Right Brace 3"/>
          <p:cNvSpPr/>
          <p:nvPr/>
        </p:nvSpPr>
        <p:spPr>
          <a:xfrm rot="5400000">
            <a:off x="2217762" y="1594140"/>
            <a:ext cx="655092" cy="476307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ounded Rectangle 4"/>
          <p:cNvSpPr/>
          <p:nvPr/>
        </p:nvSpPr>
        <p:spPr>
          <a:xfrm>
            <a:off x="893487" y="5904303"/>
            <a:ext cx="1532387" cy="45742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entury Gothic" panose="020B0502020202020204" pitchFamily="34" charset="0"/>
              </a:rPr>
              <a:t>CDOM</a:t>
            </a:r>
          </a:p>
        </p:txBody>
      </p:sp>
      <p:sp>
        <p:nvSpPr>
          <p:cNvPr id="19" name="Rounded Rectangle 18"/>
          <p:cNvSpPr/>
          <p:nvPr/>
        </p:nvSpPr>
        <p:spPr>
          <a:xfrm>
            <a:off x="2621592" y="5896543"/>
            <a:ext cx="1581359" cy="45742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entury Gothic" panose="020B0502020202020204" pitchFamily="34" charset="0"/>
              </a:rPr>
              <a:t>Chlorophyll-a</a:t>
            </a:r>
          </a:p>
        </p:txBody>
      </p:sp>
      <p:cxnSp>
        <p:nvCxnSpPr>
          <p:cNvPr id="17" name="Straight Arrow Connector 16"/>
          <p:cNvCxnSpPr/>
          <p:nvPr/>
        </p:nvCxnSpPr>
        <p:spPr>
          <a:xfrm>
            <a:off x="2523528" y="5361300"/>
            <a:ext cx="0" cy="4670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0484" y="1365160"/>
            <a:ext cx="681597" cy="276999"/>
          </a:xfrm>
          <a:prstGeom prst="rect">
            <a:avLst/>
          </a:prstGeom>
          <a:noFill/>
        </p:spPr>
        <p:txBody>
          <a:bodyPr wrap="none" rtlCol="0">
            <a:spAutoFit/>
          </a:bodyPr>
          <a:lstStyle/>
          <a:p>
            <a:r>
              <a:rPr lang="en-US" sz="1200" dirty="0" err="1">
                <a:solidFill>
                  <a:schemeClr val="tx1">
                    <a:lumMod val="75000"/>
                    <a:lumOff val="25000"/>
                  </a:schemeClr>
                </a:solidFill>
                <a:latin typeface="Century Gothic" panose="020B0502020202020204" pitchFamily="34" charset="0"/>
              </a:rPr>
              <a:t>Rrs</a:t>
            </a:r>
            <a:r>
              <a:rPr lang="en-US" sz="1200" dirty="0">
                <a:solidFill>
                  <a:schemeClr val="tx1">
                    <a:lumMod val="75000"/>
                    <a:lumOff val="25000"/>
                  </a:schemeClr>
                </a:solidFill>
                <a:latin typeface="Century Gothic" panose="020B0502020202020204" pitchFamily="34" charset="0"/>
              </a:rPr>
              <a:t> 412</a:t>
            </a:r>
          </a:p>
        </p:txBody>
      </p:sp>
      <p:sp>
        <p:nvSpPr>
          <p:cNvPr id="23" name="TextBox 22"/>
          <p:cNvSpPr txBox="1"/>
          <p:nvPr/>
        </p:nvSpPr>
        <p:spPr>
          <a:xfrm>
            <a:off x="1443266" y="1519087"/>
            <a:ext cx="681597" cy="276999"/>
          </a:xfrm>
          <a:prstGeom prst="rect">
            <a:avLst/>
          </a:prstGeom>
          <a:noFill/>
        </p:spPr>
        <p:txBody>
          <a:bodyPr wrap="none" rtlCol="0">
            <a:spAutoFit/>
          </a:bodyPr>
          <a:lstStyle/>
          <a:p>
            <a:r>
              <a:rPr lang="en-US" sz="1200" dirty="0" err="1">
                <a:solidFill>
                  <a:schemeClr val="tx1">
                    <a:lumMod val="75000"/>
                    <a:lumOff val="25000"/>
                  </a:schemeClr>
                </a:solidFill>
                <a:latin typeface="Century Gothic" panose="020B0502020202020204" pitchFamily="34" charset="0"/>
              </a:rPr>
              <a:t>Rrs</a:t>
            </a:r>
            <a:r>
              <a:rPr lang="en-US" sz="1200" dirty="0">
                <a:solidFill>
                  <a:schemeClr val="tx1">
                    <a:lumMod val="75000"/>
                    <a:lumOff val="25000"/>
                  </a:schemeClr>
                </a:solidFill>
                <a:latin typeface="Century Gothic" panose="020B0502020202020204" pitchFamily="34" charset="0"/>
              </a:rPr>
              <a:t> 443</a:t>
            </a:r>
          </a:p>
        </p:txBody>
      </p:sp>
      <p:sp>
        <p:nvSpPr>
          <p:cNvPr id="24" name="TextBox 23"/>
          <p:cNvSpPr txBox="1"/>
          <p:nvPr/>
        </p:nvSpPr>
        <p:spPr>
          <a:xfrm>
            <a:off x="2188836" y="1829953"/>
            <a:ext cx="681597" cy="276999"/>
          </a:xfrm>
          <a:prstGeom prst="rect">
            <a:avLst/>
          </a:prstGeom>
          <a:noFill/>
        </p:spPr>
        <p:txBody>
          <a:bodyPr wrap="none" rtlCol="0">
            <a:spAutoFit/>
          </a:bodyPr>
          <a:lstStyle/>
          <a:p>
            <a:r>
              <a:rPr lang="en-US" sz="1200" dirty="0" err="1">
                <a:solidFill>
                  <a:schemeClr val="tx1">
                    <a:lumMod val="75000"/>
                    <a:lumOff val="25000"/>
                  </a:schemeClr>
                </a:solidFill>
                <a:latin typeface="Century Gothic" panose="020B0502020202020204" pitchFamily="34" charset="0"/>
              </a:rPr>
              <a:t>Rrs</a:t>
            </a:r>
            <a:r>
              <a:rPr lang="en-US" sz="1200" dirty="0">
                <a:solidFill>
                  <a:schemeClr val="tx1">
                    <a:lumMod val="75000"/>
                    <a:lumOff val="25000"/>
                  </a:schemeClr>
                </a:solidFill>
                <a:latin typeface="Century Gothic" panose="020B0502020202020204" pitchFamily="34" charset="0"/>
              </a:rPr>
              <a:t> 555</a:t>
            </a:r>
          </a:p>
        </p:txBody>
      </p:sp>
      <p:sp>
        <p:nvSpPr>
          <p:cNvPr id="7" name="Oval 6"/>
          <p:cNvSpPr/>
          <p:nvPr/>
        </p:nvSpPr>
        <p:spPr>
          <a:xfrm>
            <a:off x="1644619" y="4456766"/>
            <a:ext cx="1848296" cy="80580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3175">
                  <a:noFill/>
                </a:ln>
                <a:solidFill>
                  <a:schemeClr val="tx1">
                    <a:lumMod val="75000"/>
                    <a:lumOff val="25000"/>
                  </a:schemeClr>
                </a:solidFill>
                <a:latin typeface="Century Gothic" panose="020B0502020202020204" pitchFamily="34" charset="0"/>
              </a:rPr>
              <a:t>Processing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935" y="875730"/>
            <a:ext cx="3657600" cy="30732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514" y="876679"/>
            <a:ext cx="3657600" cy="3073205"/>
          </a:xfrm>
          <a:prstGeom prst="rect">
            <a:avLst/>
          </a:prstGeom>
        </p:spPr>
      </p:pic>
      <p:graphicFrame>
        <p:nvGraphicFramePr>
          <p:cNvPr id="365" name="Google Shape;365;p32"/>
          <p:cNvGraphicFramePr/>
          <p:nvPr>
            <p:extLst>
              <p:ext uri="{D42A27DB-BD31-4B8C-83A1-F6EECF244321}">
                <p14:modId xmlns:p14="http://schemas.microsoft.com/office/powerpoint/2010/main" val="3866078698"/>
              </p:ext>
            </p:extLst>
          </p:nvPr>
        </p:nvGraphicFramePr>
        <p:xfrm>
          <a:off x="278492" y="2400308"/>
          <a:ext cx="2921908" cy="2985030"/>
        </p:xfrm>
        <a:graphic>
          <a:graphicData uri="http://schemas.openxmlformats.org/drawingml/2006/table">
            <a:tbl>
              <a:tblPr>
                <a:noFill/>
                <a:tableStyleId>{5FECD7FC-355B-49B2-9A6D-D98919320B8B}</a:tableStyleId>
              </a:tblPr>
              <a:tblGrid>
                <a:gridCol w="1080408">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tblGrid>
              <a:tr h="580415">
                <a:tc>
                  <a:txBody>
                    <a:bodyPr/>
                    <a:lstStyle/>
                    <a:p>
                      <a:pPr marL="0" lvl="0" indent="0" algn="ctr" rtl="0">
                        <a:spcBef>
                          <a:spcPts val="0"/>
                        </a:spcBef>
                        <a:spcAft>
                          <a:spcPts val="0"/>
                        </a:spcAft>
                        <a:buNone/>
                      </a:pPr>
                      <a:r>
                        <a:rPr lang="en-US" sz="1600" b="0" dirty="0" smtClean="0">
                          <a:solidFill>
                            <a:schemeClr val="bg1"/>
                          </a:solidFill>
                          <a:latin typeface="Century Gothic"/>
                          <a:ea typeface="Century Gothic"/>
                          <a:cs typeface="Century Gothic"/>
                          <a:sym typeface="Century Gothic"/>
                        </a:rPr>
                        <a:t>Sensor</a:t>
                      </a:r>
                      <a:endParaRPr sz="1600" b="0" dirty="0">
                        <a:solidFill>
                          <a:schemeClr val="bg1"/>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rgbClr val="183C5C"/>
                    </a:solidFill>
                  </a:tcPr>
                </a:tc>
                <a:tc>
                  <a:txBody>
                    <a:bodyPr/>
                    <a:lstStyle/>
                    <a:p>
                      <a:pPr marL="0" lvl="0" indent="0" algn="ctr" rtl="0">
                        <a:spcBef>
                          <a:spcPts val="0"/>
                        </a:spcBef>
                        <a:spcAft>
                          <a:spcPts val="0"/>
                        </a:spcAft>
                        <a:buNone/>
                      </a:pPr>
                      <a:r>
                        <a:rPr lang="en-US" sz="1600" b="0" dirty="0">
                          <a:solidFill>
                            <a:schemeClr val="bg1"/>
                          </a:solidFill>
                          <a:latin typeface="Century Gothic"/>
                          <a:ea typeface="Century Gothic"/>
                          <a:cs typeface="Century Gothic"/>
                          <a:sym typeface="Century Gothic"/>
                        </a:rPr>
                        <a:t>Trend</a:t>
                      </a:r>
                    </a:p>
                    <a:p>
                      <a:pPr marL="0" lvl="0" indent="0" algn="ctr" rtl="0">
                        <a:spcBef>
                          <a:spcPts val="0"/>
                        </a:spcBef>
                        <a:spcAft>
                          <a:spcPts val="0"/>
                        </a:spcAft>
                        <a:buNone/>
                      </a:pPr>
                      <a:r>
                        <a:rPr lang="en-US" sz="1600" b="0" dirty="0">
                          <a:solidFill>
                            <a:schemeClr val="bg1"/>
                          </a:solidFill>
                          <a:latin typeface="Century Gothic"/>
                          <a:ea typeface="Century Gothic"/>
                          <a:cs typeface="Century Gothic"/>
                          <a:sym typeface="Century Gothic"/>
                        </a:rPr>
                        <a:t>(center of GBL)</a:t>
                      </a:r>
                      <a:endParaRPr sz="1600" b="0" dirty="0">
                        <a:solidFill>
                          <a:schemeClr val="bg1"/>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solidFill>
                      <a:srgbClr val="183C5C"/>
                    </a:solidFill>
                  </a:tcPr>
                </a:tc>
                <a:extLst>
                  <a:ext uri="{0D108BD9-81ED-4DB2-BD59-A6C34878D82A}">
                    <a16:rowId xmlns:a16="http://schemas.microsoft.com/office/drawing/2014/main" val="10000"/>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SeaWiFS </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Increase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001"/>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Aqua MODIS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Increase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002"/>
                  </a:ext>
                </a:extLst>
              </a:tr>
              <a:tr h="535488">
                <a:tc>
                  <a:txBody>
                    <a:bodyPr/>
                    <a:lstStyle/>
                    <a:p>
                      <a:pPr marL="0" lvl="0" indent="0" algn="ctr" rtl="0">
                        <a:lnSpc>
                          <a:spcPct val="90000"/>
                        </a:lnSpc>
                        <a:spcBef>
                          <a:spcPts val="0"/>
                        </a:spcBef>
                        <a:spcAft>
                          <a:spcPts val="0"/>
                        </a:spcAft>
                        <a:buNone/>
                      </a:pPr>
                      <a:r>
                        <a:rPr lang="en-US" sz="1600" b="0" dirty="0">
                          <a:solidFill>
                            <a:srgbClr val="3289B4"/>
                          </a:solidFill>
                          <a:latin typeface="Century Gothic"/>
                          <a:ea typeface="Century Gothic"/>
                          <a:cs typeface="Century Gothic"/>
                          <a:sym typeface="Century Gothic"/>
                        </a:rPr>
                        <a:t>Terra MODIS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lgn="ctr">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en-US" sz="1600" b="0" dirty="0">
                          <a:solidFill>
                            <a:srgbClr val="163552"/>
                          </a:solidFill>
                          <a:latin typeface="Century Gothic"/>
                          <a:ea typeface="Century Gothic"/>
                          <a:cs typeface="Century Gothic"/>
                          <a:sym typeface="Century Gothic"/>
                        </a:rPr>
                        <a:t>Increase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37371212"/>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VIIRS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Decrease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66" name="Google Shape;366;p32"/>
          <p:cNvSpPr txBox="1">
            <a:spLocks noGrp="1"/>
          </p:cNvSpPr>
          <p:nvPr>
            <p:ph type="title"/>
          </p:nvPr>
        </p:nvSpPr>
        <p:spPr>
          <a:xfrm>
            <a:off x="1000125" y="212724"/>
            <a:ext cx="9413400" cy="6932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Results: </a:t>
            </a:r>
            <a:r>
              <a:rPr lang="en-US" sz="3000" dirty="0"/>
              <a:t>Chlorophyll-a</a:t>
            </a:r>
            <a:endParaRPr sz="3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144" y="3687767"/>
            <a:ext cx="3657600" cy="3073205"/>
          </a:xfrm>
          <a:prstGeom prst="rect">
            <a:avLst/>
          </a:prstGeom>
        </p:spPr>
      </p:pic>
      <p:sp>
        <p:nvSpPr>
          <p:cNvPr id="10" name="Google Shape;354;p31"/>
          <p:cNvSpPr txBox="1"/>
          <p:nvPr/>
        </p:nvSpPr>
        <p:spPr>
          <a:xfrm>
            <a:off x="4212381" y="807043"/>
            <a:ext cx="2865121" cy="388621"/>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SeaWiFS</a:t>
            </a:r>
            <a:endParaRPr b="1" dirty="0">
              <a:solidFill>
                <a:srgbClr val="183C5C"/>
              </a:solidFill>
            </a:endParaRPr>
          </a:p>
        </p:txBody>
      </p:sp>
      <p:sp>
        <p:nvSpPr>
          <p:cNvPr id="11" name="Google Shape;354;p31"/>
          <p:cNvSpPr txBox="1"/>
          <p:nvPr/>
        </p:nvSpPr>
        <p:spPr>
          <a:xfrm>
            <a:off x="7349281" y="806743"/>
            <a:ext cx="2865121" cy="388621"/>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Aqua MODIS</a:t>
            </a:r>
            <a:endParaRPr b="1" dirty="0">
              <a:solidFill>
                <a:srgbClr val="183C5C"/>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998" y="3673930"/>
            <a:ext cx="3657600" cy="3073205"/>
          </a:xfrm>
          <a:prstGeom prst="rect">
            <a:avLst/>
          </a:prstGeom>
        </p:spPr>
      </p:pic>
      <p:sp>
        <p:nvSpPr>
          <p:cNvPr id="12" name="Google Shape;354;p31"/>
          <p:cNvSpPr txBox="1"/>
          <p:nvPr/>
        </p:nvSpPr>
        <p:spPr>
          <a:xfrm>
            <a:off x="4054901" y="3525993"/>
            <a:ext cx="3222152" cy="473003"/>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SNPP VIIRS</a:t>
            </a:r>
            <a:endParaRPr b="1" dirty="0">
              <a:solidFill>
                <a:srgbClr val="183C5C"/>
              </a:solidFill>
            </a:endParaRPr>
          </a:p>
        </p:txBody>
      </p:sp>
      <p:sp>
        <p:nvSpPr>
          <p:cNvPr id="13" name="Google Shape;354;p31"/>
          <p:cNvSpPr txBox="1"/>
          <p:nvPr/>
        </p:nvSpPr>
        <p:spPr>
          <a:xfrm>
            <a:off x="7116950" y="3531858"/>
            <a:ext cx="3222152" cy="473003"/>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sym typeface="Century Gothic"/>
              </a:rPr>
              <a:t>Terra MODIS</a:t>
            </a:r>
            <a:endParaRPr b="1" dirty="0">
              <a:solidFill>
                <a:srgbClr val="183C5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405" y="860285"/>
            <a:ext cx="3657600" cy="307320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025" y="3629293"/>
            <a:ext cx="3657600" cy="3073205"/>
          </a:xfrm>
          <a:prstGeom prst="rect">
            <a:avLst/>
          </a:prstGeom>
        </p:spPr>
      </p:pic>
      <p:sp>
        <p:nvSpPr>
          <p:cNvPr id="364" name="Google Shape;364;p32"/>
          <p:cNvSpPr txBox="1"/>
          <p:nvPr/>
        </p:nvSpPr>
        <p:spPr>
          <a:xfrm>
            <a:off x="413869" y="1830502"/>
            <a:ext cx="723900" cy="7866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endParaRPr sz="1800">
              <a:solidFill>
                <a:srgbClr val="3F3F3F"/>
              </a:solidFill>
              <a:latin typeface="Century Gothic"/>
              <a:ea typeface="Century Gothic"/>
              <a:cs typeface="Century Gothic"/>
              <a:sym typeface="Century Gothic"/>
            </a:endParaRPr>
          </a:p>
        </p:txBody>
      </p:sp>
      <p:sp>
        <p:nvSpPr>
          <p:cNvPr id="366" name="Google Shape;366;p32"/>
          <p:cNvSpPr txBox="1">
            <a:spLocks noGrp="1"/>
          </p:cNvSpPr>
          <p:nvPr>
            <p:ph type="title"/>
          </p:nvPr>
        </p:nvSpPr>
        <p:spPr>
          <a:xfrm>
            <a:off x="1000125" y="212724"/>
            <a:ext cx="9413400" cy="6932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Results: </a:t>
            </a:r>
            <a:r>
              <a:rPr lang="en-US" sz="3000" dirty="0"/>
              <a:t>CDOM</a:t>
            </a:r>
            <a:endParaRPr sz="3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386" y="840386"/>
            <a:ext cx="3657600" cy="307320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6086" y="3647340"/>
            <a:ext cx="3657600" cy="3073205"/>
          </a:xfrm>
          <a:prstGeom prst="rect">
            <a:avLst/>
          </a:prstGeom>
        </p:spPr>
      </p:pic>
      <p:graphicFrame>
        <p:nvGraphicFramePr>
          <p:cNvPr id="28" name="Google Shape;365;p32"/>
          <p:cNvGraphicFramePr/>
          <p:nvPr>
            <p:extLst>
              <p:ext uri="{D42A27DB-BD31-4B8C-83A1-F6EECF244321}">
                <p14:modId xmlns:p14="http://schemas.microsoft.com/office/powerpoint/2010/main" val="4153390606"/>
              </p:ext>
            </p:extLst>
          </p:nvPr>
        </p:nvGraphicFramePr>
        <p:xfrm>
          <a:off x="212078" y="2325363"/>
          <a:ext cx="2835922" cy="2985030"/>
        </p:xfrm>
        <a:graphic>
          <a:graphicData uri="http://schemas.openxmlformats.org/drawingml/2006/table">
            <a:tbl>
              <a:tblPr>
                <a:noFill/>
                <a:tableStyleId>{5FECD7FC-355B-49B2-9A6D-D98919320B8B}</a:tableStyleId>
              </a:tblPr>
              <a:tblGrid>
                <a:gridCol w="1021999">
                  <a:extLst>
                    <a:ext uri="{9D8B030D-6E8A-4147-A177-3AD203B41FA5}">
                      <a16:colId xmlns:a16="http://schemas.microsoft.com/office/drawing/2014/main" val="20000"/>
                    </a:ext>
                  </a:extLst>
                </a:gridCol>
                <a:gridCol w="1813923">
                  <a:extLst>
                    <a:ext uri="{9D8B030D-6E8A-4147-A177-3AD203B41FA5}">
                      <a16:colId xmlns:a16="http://schemas.microsoft.com/office/drawing/2014/main" val="20001"/>
                    </a:ext>
                  </a:extLst>
                </a:gridCol>
              </a:tblGrid>
              <a:tr h="580415">
                <a:tc>
                  <a:txBody>
                    <a:bodyPr/>
                    <a:lstStyle/>
                    <a:p>
                      <a:pPr marL="0" lvl="0" indent="0" algn="ctr" rtl="0">
                        <a:spcBef>
                          <a:spcPts val="0"/>
                        </a:spcBef>
                        <a:spcAft>
                          <a:spcPts val="0"/>
                        </a:spcAft>
                        <a:buNone/>
                      </a:pPr>
                      <a:r>
                        <a:rPr lang="en-US" sz="1600" b="0" dirty="0">
                          <a:solidFill>
                            <a:schemeClr val="bg1"/>
                          </a:solidFill>
                          <a:latin typeface="Century Gothic"/>
                          <a:ea typeface="Century Gothic"/>
                          <a:cs typeface="Century Gothic"/>
                          <a:sym typeface="Century Gothic"/>
                        </a:rPr>
                        <a:t>Sensors</a:t>
                      </a:r>
                      <a:endParaRPr sz="1600" b="0" dirty="0">
                        <a:solidFill>
                          <a:schemeClr val="bg1"/>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rgbClr val="183C5C"/>
                    </a:solidFill>
                  </a:tcPr>
                </a:tc>
                <a:tc>
                  <a:txBody>
                    <a:bodyPr/>
                    <a:lstStyle/>
                    <a:p>
                      <a:pPr marL="0" lvl="0" indent="0" algn="ctr" rtl="0">
                        <a:spcBef>
                          <a:spcPts val="0"/>
                        </a:spcBef>
                        <a:spcAft>
                          <a:spcPts val="0"/>
                        </a:spcAft>
                        <a:buNone/>
                      </a:pPr>
                      <a:r>
                        <a:rPr lang="en-US" sz="1600" b="0" dirty="0">
                          <a:solidFill>
                            <a:schemeClr val="bg1"/>
                          </a:solidFill>
                          <a:latin typeface="Century Gothic"/>
                          <a:ea typeface="Century Gothic"/>
                          <a:cs typeface="Century Gothic"/>
                          <a:sym typeface="Century Gothic"/>
                        </a:rPr>
                        <a:t>Trend</a:t>
                      </a:r>
                    </a:p>
                    <a:p>
                      <a:pPr marL="0" lvl="0" indent="0" algn="ctr" rtl="0">
                        <a:spcBef>
                          <a:spcPts val="0"/>
                        </a:spcBef>
                        <a:spcAft>
                          <a:spcPts val="0"/>
                        </a:spcAft>
                        <a:buNone/>
                      </a:pPr>
                      <a:r>
                        <a:rPr lang="en-US" sz="1600" b="0" dirty="0">
                          <a:solidFill>
                            <a:schemeClr val="bg1"/>
                          </a:solidFill>
                          <a:latin typeface="Century Gothic"/>
                          <a:ea typeface="Century Gothic"/>
                          <a:cs typeface="Century Gothic"/>
                          <a:sym typeface="Century Gothic"/>
                        </a:rPr>
                        <a:t>(center of GBL)</a:t>
                      </a:r>
                      <a:endParaRPr sz="1600" b="0" dirty="0">
                        <a:solidFill>
                          <a:schemeClr val="bg1"/>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solidFill>
                      <a:srgbClr val="183C5C"/>
                    </a:solidFill>
                  </a:tcPr>
                </a:tc>
                <a:extLst>
                  <a:ext uri="{0D108BD9-81ED-4DB2-BD59-A6C34878D82A}">
                    <a16:rowId xmlns:a16="http://schemas.microsoft.com/office/drawing/2014/main" val="10000"/>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SeaWiFS </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Decrease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001"/>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Aqua MODIS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Increase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002"/>
                  </a:ext>
                </a:extLst>
              </a:tr>
              <a:tr h="535488">
                <a:tc>
                  <a:txBody>
                    <a:bodyPr/>
                    <a:lstStyle/>
                    <a:p>
                      <a:pPr marL="0" lvl="0" indent="0" algn="ctr" rtl="0">
                        <a:lnSpc>
                          <a:spcPct val="90000"/>
                        </a:lnSpc>
                        <a:spcBef>
                          <a:spcPts val="0"/>
                        </a:spcBef>
                        <a:spcAft>
                          <a:spcPts val="0"/>
                        </a:spcAft>
                        <a:buNone/>
                      </a:pPr>
                      <a:r>
                        <a:rPr lang="en-US" sz="1600" b="0" dirty="0">
                          <a:solidFill>
                            <a:srgbClr val="3289B4"/>
                          </a:solidFill>
                          <a:latin typeface="Century Gothic"/>
                          <a:ea typeface="Century Gothic"/>
                          <a:cs typeface="Century Gothic"/>
                          <a:sym typeface="Century Gothic"/>
                        </a:rPr>
                        <a:t>Terra MODIS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lgn="ctr">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en-US" sz="1600" b="0" dirty="0">
                          <a:solidFill>
                            <a:srgbClr val="163552"/>
                          </a:solidFill>
                          <a:latin typeface="Century Gothic"/>
                          <a:ea typeface="Century Gothic"/>
                          <a:cs typeface="Century Gothic"/>
                          <a:sym typeface="Century Gothic"/>
                        </a:rPr>
                        <a:t>Decrease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lgn="ctr">
                      <a:solidFill>
                        <a:srgbClr val="3289B4"/>
                      </a:solidFill>
                      <a:prstDash val="solid"/>
                      <a:round/>
                      <a:headEnd type="none" w="sm" len="sm"/>
                      <a:tailEnd type="none" w="sm" len="sm"/>
                    </a:lnB>
                  </a:tcPr>
                </a:tc>
                <a:extLst>
                  <a:ext uri="{0D108BD9-81ED-4DB2-BD59-A6C34878D82A}">
                    <a16:rowId xmlns:a16="http://schemas.microsoft.com/office/drawing/2014/main" val="1037371212"/>
                  </a:ext>
                </a:extLst>
              </a:tr>
              <a:tr h="535488">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3289B4"/>
                          </a:solidFill>
                          <a:latin typeface="Century Gothic"/>
                          <a:ea typeface="Century Gothic"/>
                          <a:cs typeface="Century Gothic"/>
                          <a:sym typeface="Century Gothic"/>
                        </a:rPr>
                        <a:t>VIIRS</a:t>
                      </a:r>
                      <a:endParaRPr sz="1600" b="0" dirty="0">
                        <a:solidFill>
                          <a:srgbClr val="3289B4"/>
                        </a:solidFill>
                      </a:endParaRPr>
                    </a:p>
                  </a:txBody>
                  <a:tcPr marL="91425" marR="91425" marT="91425" marB="91425" anchor="ctr">
                    <a:lnL w="9525" cap="flat" cmpd="sng">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90000"/>
                        </a:lnSpc>
                        <a:spcBef>
                          <a:spcPts val="0"/>
                        </a:spcBef>
                        <a:spcAft>
                          <a:spcPts val="0"/>
                        </a:spcAft>
                        <a:buClr>
                          <a:schemeClr val="dk1"/>
                        </a:buClr>
                        <a:buSzPts val="1100"/>
                        <a:buFont typeface="Arial"/>
                        <a:buNone/>
                      </a:pPr>
                      <a:r>
                        <a:rPr lang="en-US" sz="1600" b="0" dirty="0">
                          <a:solidFill>
                            <a:srgbClr val="163552"/>
                          </a:solidFill>
                          <a:latin typeface="Century Gothic"/>
                          <a:ea typeface="Century Gothic"/>
                          <a:cs typeface="Century Gothic"/>
                          <a:sym typeface="Century Gothic"/>
                        </a:rPr>
                        <a:t>Increase</a:t>
                      </a:r>
                      <a:endParaRPr sz="1600" b="0" dirty="0">
                        <a:solidFill>
                          <a:srgbClr val="163552"/>
                        </a:solidFill>
                        <a:latin typeface="Century Gothic"/>
                        <a:ea typeface="Century Gothic"/>
                        <a:cs typeface="Century Gothic"/>
                        <a:sym typeface="Century Gothic"/>
                      </a:endParaRPr>
                    </a:p>
                  </a:txBody>
                  <a:tcPr marL="91425" marR="91425" marT="91425" marB="91425" anchor="ctr">
                    <a:lnL w="9525" cap="flat" cmpd="sng" algn="ctr">
                      <a:solidFill>
                        <a:srgbClr val="3289B4"/>
                      </a:solidFill>
                      <a:prstDash val="solid"/>
                      <a:round/>
                      <a:headEnd type="none" w="sm" len="sm"/>
                      <a:tailEnd type="none" w="sm" len="sm"/>
                    </a:lnL>
                    <a:lnR w="9525" cap="flat" cmpd="sng">
                      <a:solidFill>
                        <a:srgbClr val="3289B4"/>
                      </a:solidFill>
                      <a:prstDash val="solid"/>
                      <a:round/>
                      <a:headEnd type="none" w="sm" len="sm"/>
                      <a:tailEnd type="none" w="sm" len="sm"/>
                    </a:lnR>
                    <a:lnT w="9525" cap="flat" cmpd="sng" algn="ctr">
                      <a:solidFill>
                        <a:srgbClr val="3289B4"/>
                      </a:solidFill>
                      <a:prstDash val="solid"/>
                      <a:round/>
                      <a:headEnd type="none" w="sm" len="sm"/>
                      <a:tailEnd type="none" w="sm" len="sm"/>
                    </a:lnT>
                    <a:lnB w="9525" cap="flat" cmpd="sng">
                      <a:solidFill>
                        <a:srgbClr val="3289B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 name="Google Shape;354;p31"/>
          <p:cNvSpPr txBox="1"/>
          <p:nvPr/>
        </p:nvSpPr>
        <p:spPr>
          <a:xfrm>
            <a:off x="4199681" y="773897"/>
            <a:ext cx="2865121" cy="388621"/>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SeaWiFS</a:t>
            </a:r>
            <a:endParaRPr b="1" dirty="0">
              <a:solidFill>
                <a:srgbClr val="183C5C"/>
              </a:solidFill>
            </a:endParaRPr>
          </a:p>
        </p:txBody>
      </p:sp>
      <p:sp>
        <p:nvSpPr>
          <p:cNvPr id="12" name="Google Shape;354;p31"/>
          <p:cNvSpPr txBox="1"/>
          <p:nvPr/>
        </p:nvSpPr>
        <p:spPr>
          <a:xfrm>
            <a:off x="7336581" y="797412"/>
            <a:ext cx="2865121" cy="388621"/>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Aqua MODIS</a:t>
            </a:r>
            <a:endParaRPr b="1" dirty="0">
              <a:solidFill>
                <a:srgbClr val="183C5C"/>
              </a:solidFill>
            </a:endParaRPr>
          </a:p>
        </p:txBody>
      </p:sp>
      <p:sp>
        <p:nvSpPr>
          <p:cNvPr id="13" name="Google Shape;354;p31"/>
          <p:cNvSpPr txBox="1"/>
          <p:nvPr/>
        </p:nvSpPr>
        <p:spPr>
          <a:xfrm>
            <a:off x="4017094" y="3493957"/>
            <a:ext cx="3222152" cy="473003"/>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ea typeface="Century Gothic"/>
                <a:cs typeface="Century Gothic"/>
                <a:sym typeface="Century Gothic"/>
              </a:rPr>
              <a:t>SNPP VIIRS</a:t>
            </a:r>
            <a:endParaRPr b="1" dirty="0">
              <a:solidFill>
                <a:srgbClr val="183C5C"/>
              </a:solidFill>
            </a:endParaRPr>
          </a:p>
        </p:txBody>
      </p:sp>
      <p:sp>
        <p:nvSpPr>
          <p:cNvPr id="14" name="Google Shape;354;p31"/>
          <p:cNvSpPr txBox="1"/>
          <p:nvPr/>
        </p:nvSpPr>
        <p:spPr>
          <a:xfrm>
            <a:off x="7104250" y="3473946"/>
            <a:ext cx="3222152" cy="473003"/>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1800" b="1" dirty="0">
                <a:solidFill>
                  <a:srgbClr val="183C5C"/>
                </a:solidFill>
                <a:latin typeface="Century Gothic"/>
                <a:sym typeface="Century Gothic"/>
              </a:rPr>
              <a:t>Terra MODIS</a:t>
            </a:r>
            <a:endParaRPr b="1" dirty="0">
              <a:solidFill>
                <a:srgbClr val="183C5C"/>
              </a:solidFill>
            </a:endParaRPr>
          </a:p>
        </p:txBody>
      </p:sp>
    </p:spTree>
    <p:extLst>
      <p:ext uri="{BB962C8B-B14F-4D97-AF65-F5344CB8AC3E}">
        <p14:creationId xmlns:p14="http://schemas.microsoft.com/office/powerpoint/2010/main" val="341671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a:spLocks noGrp="1"/>
          </p:cNvSpPr>
          <p:nvPr>
            <p:ph type="title"/>
          </p:nvPr>
        </p:nvSpPr>
        <p:spPr>
          <a:xfrm>
            <a:off x="1000125" y="365125"/>
            <a:ext cx="106965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Results: </a:t>
            </a:r>
            <a:r>
              <a:rPr lang="en-US" sz="3000" dirty="0"/>
              <a:t>Lake Surface Water Temperature</a:t>
            </a:r>
            <a:endParaRPr sz="3000" dirty="0"/>
          </a:p>
        </p:txBody>
      </p:sp>
      <p:grpSp>
        <p:nvGrpSpPr>
          <p:cNvPr id="3" name="Group 2">
            <a:extLst>
              <a:ext uri="{FF2B5EF4-FFF2-40B4-BE49-F238E27FC236}">
                <a16:creationId xmlns:a16="http://schemas.microsoft.com/office/drawing/2014/main" id="{B005FDB2-8886-B54B-88D3-CC5A208F49D2}"/>
              </a:ext>
            </a:extLst>
          </p:cNvPr>
          <p:cNvGrpSpPr/>
          <p:nvPr/>
        </p:nvGrpSpPr>
        <p:grpSpPr>
          <a:xfrm>
            <a:off x="2765837" y="1187354"/>
            <a:ext cx="6951368" cy="5440149"/>
            <a:chOff x="2765837" y="1187354"/>
            <a:chExt cx="6951368" cy="5440149"/>
          </a:xfrm>
        </p:grpSpPr>
        <p:pic>
          <p:nvPicPr>
            <p:cNvPr id="400" name="Google Shape;400;p34"/>
            <p:cNvPicPr preferRelativeResize="0"/>
            <p:nvPr/>
          </p:nvPicPr>
          <p:blipFill>
            <a:blip r:embed="rId3">
              <a:alphaModFix/>
            </a:blip>
            <a:stretch>
              <a:fillRect/>
            </a:stretch>
          </p:blipFill>
          <p:spPr>
            <a:xfrm>
              <a:off x="2765837" y="1187354"/>
              <a:ext cx="6951368" cy="5440149"/>
            </a:xfrm>
            <a:prstGeom prst="rect">
              <a:avLst/>
            </a:prstGeom>
            <a:noFill/>
            <a:ln>
              <a:noFill/>
            </a:ln>
          </p:spPr>
        </p:pic>
        <p:sp>
          <p:nvSpPr>
            <p:cNvPr id="8" name="Google Shape;354;p31"/>
            <p:cNvSpPr txBox="1"/>
            <p:nvPr/>
          </p:nvSpPr>
          <p:spPr>
            <a:xfrm>
              <a:off x="4844954" y="1434164"/>
              <a:ext cx="1584722" cy="262179"/>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spcBef>
                  <a:spcPts val="1000"/>
                </a:spcBef>
                <a:spcAft>
                  <a:spcPts val="0"/>
                </a:spcAft>
                <a:buClr>
                  <a:srgbClr val="3F3F3F"/>
                </a:buClr>
                <a:buSzPts val="1800"/>
                <a:buFont typeface="Arial"/>
                <a:buNone/>
              </a:pPr>
              <a:r>
                <a:rPr lang="en-US" b="1" dirty="0">
                  <a:solidFill>
                    <a:schemeClr val="tx1"/>
                  </a:solidFill>
                </a:rPr>
                <a:t> </a:t>
              </a:r>
              <a:endParaRPr b="1" dirty="0">
                <a:solidFill>
                  <a:schemeClr val="tx1"/>
                </a:solidFill>
              </a:endParaRPr>
            </a:p>
          </p:txBody>
        </p:sp>
        <p:sp>
          <p:nvSpPr>
            <p:cNvPr id="2" name="TextBox 1">
              <a:extLst>
                <a:ext uri="{FF2B5EF4-FFF2-40B4-BE49-F238E27FC236}">
                  <a16:creationId xmlns:a16="http://schemas.microsoft.com/office/drawing/2014/main" id="{4A2322DD-15C8-D046-938C-9672E49B8DF3}"/>
                </a:ext>
              </a:extLst>
            </p:cNvPr>
            <p:cNvSpPr txBox="1"/>
            <p:nvPr/>
          </p:nvSpPr>
          <p:spPr>
            <a:xfrm>
              <a:off x="5324282" y="1411364"/>
              <a:ext cx="917239" cy="307777"/>
            </a:xfrm>
            <a:prstGeom prst="rect">
              <a:avLst/>
            </a:prstGeom>
            <a:noFill/>
          </p:spPr>
          <p:txBody>
            <a:bodyPr wrap="none" rtlCol="0">
              <a:spAutoFit/>
            </a:bodyPr>
            <a:lstStyle/>
            <a:p>
              <a:r>
                <a:rPr lang="en-US" dirty="0">
                  <a:latin typeface="Arial Rounded MT Bold" panose="020F0704030504030204" pitchFamily="34" charset="77"/>
                </a:rPr>
                <a:t>Summer</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2"/>
          <p:cNvPicPr preferRelativeResize="0"/>
          <p:nvPr/>
        </p:nvPicPr>
        <p:blipFill rotWithShape="1">
          <a:blip r:embed="rId3">
            <a:alphaModFix/>
          </a:blip>
          <a:srcRect l="4252" t="5536" r="3505" b="9932"/>
          <a:stretch/>
        </p:blipFill>
        <p:spPr>
          <a:xfrm>
            <a:off x="5385675" y="1293575"/>
            <a:ext cx="5600249" cy="3965627"/>
          </a:xfrm>
          <a:prstGeom prst="rect">
            <a:avLst/>
          </a:prstGeom>
          <a:noFill/>
          <a:ln>
            <a:noFill/>
          </a:ln>
        </p:spPr>
      </p:pic>
      <p:sp>
        <p:nvSpPr>
          <p:cNvPr id="207" name="Google Shape;207;p22"/>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Study </a:t>
            </a:r>
            <a:r>
              <a:rPr lang="en-US" dirty="0" smtClean="0"/>
              <a:t>Area</a:t>
            </a:r>
            <a:r>
              <a:rPr lang="en-US" dirty="0"/>
              <a:t>: Great Bear Lake</a:t>
            </a:r>
            <a:endParaRPr dirty="0"/>
          </a:p>
        </p:txBody>
      </p:sp>
      <p:sp>
        <p:nvSpPr>
          <p:cNvPr id="208" name="Google Shape;208;p22"/>
          <p:cNvSpPr txBox="1"/>
          <p:nvPr/>
        </p:nvSpPr>
        <p:spPr>
          <a:xfrm>
            <a:off x="1311814" y="5218919"/>
            <a:ext cx="16002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Image: ArcGIS-Pro</a:t>
            </a:r>
            <a:endParaRPr dirty="0"/>
          </a:p>
        </p:txBody>
      </p:sp>
      <p:sp>
        <p:nvSpPr>
          <p:cNvPr id="209" name="Google Shape;209;p22"/>
          <p:cNvSpPr/>
          <p:nvPr/>
        </p:nvSpPr>
        <p:spPr>
          <a:xfrm>
            <a:off x="1864674" y="5798251"/>
            <a:ext cx="84627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rgbClr val="3289B4"/>
                </a:solidFill>
                <a:latin typeface="Century Gothic"/>
                <a:ea typeface="Century Gothic"/>
                <a:cs typeface="Century Gothic"/>
                <a:sym typeface="Century Gothic"/>
              </a:rPr>
              <a:t>“The Water Heart” is of immense cultural importance to the people of </a:t>
            </a:r>
            <a:r>
              <a:rPr lang="en-US" sz="1800" b="1" dirty="0" err="1">
                <a:solidFill>
                  <a:srgbClr val="3289B4"/>
                </a:solidFill>
                <a:latin typeface="Century Gothic"/>
                <a:ea typeface="Century Gothic"/>
                <a:cs typeface="Century Gothic"/>
                <a:sym typeface="Century Gothic"/>
              </a:rPr>
              <a:t>Délįnę</a:t>
            </a:r>
            <a:r>
              <a:rPr lang="en-US" sz="1800" b="1" dirty="0">
                <a:solidFill>
                  <a:srgbClr val="3289B4"/>
                </a:solidFill>
                <a:latin typeface="Century Gothic"/>
                <a:ea typeface="Century Gothic"/>
                <a:cs typeface="Century Gothic"/>
                <a:sym typeface="Century Gothic"/>
              </a:rPr>
              <a:t>, designated as a UNESCO World Biosphere Reserve.</a:t>
            </a:r>
            <a:endParaRPr sz="1200" b="1" dirty="0">
              <a:solidFill>
                <a:srgbClr val="3289B4"/>
              </a:solidFill>
            </a:endParaRPr>
          </a:p>
        </p:txBody>
      </p:sp>
      <p:pic>
        <p:nvPicPr>
          <p:cNvPr id="210" name="Google Shape;210;p22"/>
          <p:cNvPicPr preferRelativeResize="0"/>
          <p:nvPr/>
        </p:nvPicPr>
        <p:blipFill rotWithShape="1">
          <a:blip r:embed="rId4">
            <a:alphaModFix/>
            <a:extLst>
              <a:ext uri="{BEBA8EAE-BF5A-486C-A8C5-ECC9F3942E4B}">
                <a14:imgProps xmlns:a14="http://schemas.microsoft.com/office/drawing/2010/main">
                  <a14:imgLayer r:embed="rId5">
                    <a14:imgEffect>
                      <a14:saturation sat="200000"/>
                    </a14:imgEffect>
                  </a14:imgLayer>
                </a14:imgProps>
              </a:ext>
            </a:extLst>
          </a:blip>
          <a:srcRect/>
          <a:stretch/>
        </p:blipFill>
        <p:spPr>
          <a:xfrm>
            <a:off x="1311814" y="1543574"/>
            <a:ext cx="4077213" cy="3677383"/>
          </a:xfrm>
          <a:prstGeom prst="rect">
            <a:avLst/>
          </a:prstGeom>
          <a:noFill/>
          <a:ln>
            <a:noFill/>
          </a:ln>
        </p:spPr>
      </p:pic>
      <p:sp>
        <p:nvSpPr>
          <p:cNvPr id="211" name="Google Shape;211;p22"/>
          <p:cNvSpPr/>
          <p:nvPr/>
        </p:nvSpPr>
        <p:spPr>
          <a:xfrm>
            <a:off x="2636515" y="2241460"/>
            <a:ext cx="369300" cy="2814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cxnSp>
        <p:nvCxnSpPr>
          <p:cNvPr id="212" name="Google Shape;212;p22"/>
          <p:cNvCxnSpPr/>
          <p:nvPr/>
        </p:nvCxnSpPr>
        <p:spPr>
          <a:xfrm rot="10800000" flipH="1">
            <a:off x="3043901" y="1543660"/>
            <a:ext cx="2532300" cy="697800"/>
          </a:xfrm>
          <a:prstGeom prst="straightConnector1">
            <a:avLst/>
          </a:prstGeom>
          <a:noFill/>
          <a:ln w="38100" cap="flat" cmpd="sng">
            <a:solidFill>
              <a:srgbClr val="C00000"/>
            </a:solidFill>
            <a:prstDash val="dot"/>
            <a:miter lim="800000"/>
            <a:headEnd type="none" w="sm" len="sm"/>
            <a:tailEnd type="triangle" w="med" len="med"/>
          </a:ln>
        </p:spPr>
      </p:cxnSp>
      <p:cxnSp>
        <p:nvCxnSpPr>
          <p:cNvPr id="213" name="Google Shape;213;p22"/>
          <p:cNvCxnSpPr/>
          <p:nvPr/>
        </p:nvCxnSpPr>
        <p:spPr>
          <a:xfrm>
            <a:off x="3043901" y="2522813"/>
            <a:ext cx="2522400" cy="2698200"/>
          </a:xfrm>
          <a:prstGeom prst="straightConnector1">
            <a:avLst/>
          </a:prstGeom>
          <a:noFill/>
          <a:ln w="38100" cap="flat" cmpd="sng">
            <a:solidFill>
              <a:srgbClr val="C00000"/>
            </a:solidFill>
            <a:prstDash val="dot"/>
            <a:miter lim="800000"/>
            <a:headEnd type="none" w="sm" len="sm"/>
            <a:tailEnd type="triangle" w="med" len="med"/>
          </a:ln>
        </p:spPr>
      </p:cxnSp>
      <p:sp>
        <p:nvSpPr>
          <p:cNvPr id="214" name="Google Shape;214;p22"/>
          <p:cNvSpPr txBox="1"/>
          <p:nvPr/>
        </p:nvSpPr>
        <p:spPr>
          <a:xfrm>
            <a:off x="2676550" y="2930505"/>
            <a:ext cx="9486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solidFill>
                  <a:srgbClr val="002060"/>
                </a:solidFill>
                <a:latin typeface="Century Gothic"/>
                <a:ea typeface="Century Gothic"/>
                <a:cs typeface="Century Gothic"/>
                <a:sym typeface="Century Gothic"/>
              </a:rPr>
              <a:t>Canada</a:t>
            </a:r>
            <a:endParaRPr dirty="0"/>
          </a:p>
        </p:txBody>
      </p:sp>
      <p:sp>
        <p:nvSpPr>
          <p:cNvPr id="215" name="Google Shape;215;p22"/>
          <p:cNvSpPr txBox="1"/>
          <p:nvPr/>
        </p:nvSpPr>
        <p:spPr>
          <a:xfrm>
            <a:off x="3150850" y="3502675"/>
            <a:ext cx="976500" cy="23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002060"/>
                </a:solidFill>
                <a:latin typeface="Century Gothic"/>
                <a:ea typeface="Century Gothic"/>
                <a:cs typeface="Century Gothic"/>
                <a:sym typeface="Century Gothic"/>
              </a:rPr>
              <a:t>United States</a:t>
            </a:r>
            <a:endParaRPr dirty="0"/>
          </a:p>
        </p:txBody>
      </p:sp>
      <p:sp>
        <p:nvSpPr>
          <p:cNvPr id="216" name="Google Shape;216;p22"/>
          <p:cNvSpPr txBox="1"/>
          <p:nvPr/>
        </p:nvSpPr>
        <p:spPr>
          <a:xfrm>
            <a:off x="1564120" y="3902100"/>
            <a:ext cx="9486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Pacific</a:t>
            </a:r>
            <a:endParaRPr sz="1200" dirty="0"/>
          </a:p>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Ocean</a:t>
            </a:r>
            <a:endParaRPr sz="1200" dirty="0"/>
          </a:p>
        </p:txBody>
      </p:sp>
      <p:sp>
        <p:nvSpPr>
          <p:cNvPr id="217" name="Google Shape;217;p22"/>
          <p:cNvSpPr txBox="1"/>
          <p:nvPr/>
        </p:nvSpPr>
        <p:spPr>
          <a:xfrm>
            <a:off x="4563602" y="3742375"/>
            <a:ext cx="8844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Atlantic </a:t>
            </a:r>
            <a:endParaRPr sz="1200" dirty="0"/>
          </a:p>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Ocean</a:t>
            </a:r>
            <a:endParaRPr sz="1200" dirty="0"/>
          </a:p>
        </p:txBody>
      </p:sp>
      <p:sp>
        <p:nvSpPr>
          <p:cNvPr id="218" name="Google Shape;218;p22"/>
          <p:cNvSpPr txBox="1"/>
          <p:nvPr/>
        </p:nvSpPr>
        <p:spPr>
          <a:xfrm>
            <a:off x="1701800" y="2215000"/>
            <a:ext cx="8109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2060"/>
                </a:solidFill>
                <a:latin typeface="Century Gothic"/>
                <a:ea typeface="Century Gothic"/>
                <a:cs typeface="Century Gothic"/>
                <a:sym typeface="Century Gothic"/>
              </a:rPr>
              <a:t>Alaska</a:t>
            </a:r>
            <a:endParaRPr sz="1200" dirty="0"/>
          </a:p>
        </p:txBody>
      </p:sp>
      <p:sp>
        <p:nvSpPr>
          <p:cNvPr id="219" name="Google Shape;219;p22"/>
          <p:cNvSpPr txBox="1"/>
          <p:nvPr/>
        </p:nvSpPr>
        <p:spPr>
          <a:xfrm>
            <a:off x="6041750" y="4064025"/>
            <a:ext cx="948600" cy="41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Century Gothic" panose="020B0502020202020204" pitchFamily="34" charset="0"/>
                <a:ea typeface="Century Gothic"/>
                <a:cs typeface="Century Gothic"/>
                <a:sym typeface="Century Gothic"/>
              </a:rPr>
              <a:t>Délįnę</a:t>
            </a:r>
            <a:endParaRPr sz="1800" b="1" dirty="0">
              <a:solidFill>
                <a:schemeClr val="lt1"/>
              </a:solidFill>
              <a:latin typeface="Century Gothic" panose="020B0502020202020204" pitchFamily="34" charset="0"/>
              <a:ea typeface="Century Gothic"/>
              <a:cs typeface="Century Gothic"/>
              <a:sym typeface="Century Gothic"/>
            </a:endParaRPr>
          </a:p>
        </p:txBody>
      </p:sp>
      <p:sp>
        <p:nvSpPr>
          <p:cNvPr id="220" name="Google Shape;220;p22"/>
          <p:cNvSpPr/>
          <p:nvPr/>
        </p:nvSpPr>
        <p:spPr>
          <a:xfrm>
            <a:off x="6570200" y="4382135"/>
            <a:ext cx="305400" cy="315300"/>
          </a:xfrm>
          <a:prstGeom prst="star5">
            <a:avLst>
              <a:gd name="adj" fmla="val 19098"/>
              <a:gd name="hf" fmla="val 105146"/>
              <a:gd name="vf" fmla="val 110557"/>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1" name="Google Shape;221;p22"/>
          <p:cNvSpPr txBox="1"/>
          <p:nvPr/>
        </p:nvSpPr>
        <p:spPr>
          <a:xfrm>
            <a:off x="1864677" y="1543650"/>
            <a:ext cx="8844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Artic</a:t>
            </a:r>
            <a:endParaRPr sz="1200" dirty="0"/>
          </a:p>
          <a:p>
            <a:pPr marL="0" marR="0" lvl="0" indent="0" algn="ctr" rtl="0">
              <a:spcBef>
                <a:spcPts val="0"/>
              </a:spcBef>
              <a:spcAft>
                <a:spcPts val="0"/>
              </a:spcAft>
              <a:buNone/>
            </a:pPr>
            <a:r>
              <a:rPr lang="en-US" sz="1200" b="1" dirty="0">
                <a:solidFill>
                  <a:srgbClr val="2F5496"/>
                </a:solidFill>
                <a:latin typeface="Century Gothic"/>
                <a:ea typeface="Century Gothic"/>
                <a:cs typeface="Century Gothic"/>
                <a:sym typeface="Century Gothic"/>
              </a:rPr>
              <a:t>Ocean</a:t>
            </a:r>
            <a:endParaRPr sz="1200" dirty="0"/>
          </a:p>
        </p:txBody>
      </p:sp>
      <p:sp>
        <p:nvSpPr>
          <p:cNvPr id="18" name="Google Shape;230;p23"/>
          <p:cNvSpPr txBox="1"/>
          <p:nvPr/>
        </p:nvSpPr>
        <p:spPr>
          <a:xfrm>
            <a:off x="5682074" y="5291312"/>
            <a:ext cx="1193526" cy="285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Source: ESRI</a:t>
            </a:r>
            <a:endParaRPr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a:spLocks noGrp="1"/>
          </p:cNvSpPr>
          <p:nvPr>
            <p:ph type="title"/>
          </p:nvPr>
        </p:nvSpPr>
        <p:spPr>
          <a:xfrm>
            <a:off x="1000125" y="365125"/>
            <a:ext cx="106965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Results: </a:t>
            </a:r>
            <a:r>
              <a:rPr lang="en-US" sz="3000" dirty="0"/>
              <a:t>Lake Surface Water Temperature</a:t>
            </a:r>
            <a:endParaRPr sz="3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498" y="1566094"/>
            <a:ext cx="5705127" cy="4272529"/>
          </a:xfrm>
          <a:prstGeom prst="rect">
            <a:avLst/>
          </a:prstGeom>
        </p:spPr>
      </p:pic>
      <p:pic>
        <p:nvPicPr>
          <p:cNvPr id="398" name="Google Shape;398;p34"/>
          <p:cNvPicPr preferRelativeResize="0"/>
          <p:nvPr/>
        </p:nvPicPr>
        <p:blipFill rotWithShape="1">
          <a:blip r:embed="rId4">
            <a:alphaModFix/>
          </a:blip>
          <a:srcRect r="12113"/>
          <a:stretch/>
        </p:blipFill>
        <p:spPr>
          <a:xfrm>
            <a:off x="136478" y="1566094"/>
            <a:ext cx="5134022" cy="4444390"/>
          </a:xfrm>
          <a:prstGeom prst="rect">
            <a:avLst/>
          </a:prstGeom>
          <a:noFill/>
          <a:ln>
            <a:noFill/>
          </a:ln>
        </p:spPr>
      </p:pic>
      <p:sp>
        <p:nvSpPr>
          <p:cNvPr id="6" name="Google Shape;397;p34"/>
          <p:cNvSpPr txBox="1"/>
          <p:nvPr/>
        </p:nvSpPr>
        <p:spPr>
          <a:xfrm>
            <a:off x="3614112" y="5904172"/>
            <a:ext cx="5468525" cy="792900"/>
          </a:xfrm>
          <a:prstGeom prst="rect">
            <a:avLst/>
          </a:prstGeom>
          <a:noFill/>
          <a:ln>
            <a:noFill/>
          </a:ln>
        </p:spPr>
        <p:txBody>
          <a:bodyPr spcFirstLastPara="1" wrap="square" lIns="91425" tIns="91425" rIns="91425" bIns="91425" anchor="ctr" anchorCtr="0">
            <a:noAutofit/>
          </a:bodyPr>
          <a:lstStyle/>
          <a:p>
            <a:pPr marL="12700" lvl="0" algn="l" rtl="0">
              <a:lnSpc>
                <a:spcPct val="90000"/>
              </a:lnSpc>
              <a:spcBef>
                <a:spcPts val="1000"/>
              </a:spcBef>
              <a:spcAft>
                <a:spcPts val="0"/>
              </a:spcAft>
              <a:buClr>
                <a:schemeClr val="dk1"/>
              </a:buClr>
              <a:buSzPts val="1800"/>
            </a:pPr>
            <a:r>
              <a:rPr lang="en-US" sz="2500" b="1" dirty="0">
                <a:solidFill>
                  <a:srgbClr val="3289B4"/>
                </a:solidFill>
                <a:latin typeface="Century Gothic"/>
                <a:ea typeface="Century Gothic"/>
                <a:cs typeface="Century Gothic"/>
                <a:sym typeface="Century Gothic"/>
              </a:rPr>
              <a:t>Not a significant decreasing trend</a:t>
            </a:r>
            <a:r>
              <a:rPr lang="en-US" sz="1800" dirty="0">
                <a:solidFill>
                  <a:srgbClr val="3289B4"/>
                </a:solidFill>
                <a:latin typeface="Century Gothic"/>
                <a:ea typeface="Century Gothic"/>
                <a:cs typeface="Century Gothic"/>
                <a:sym typeface="Century Gothic"/>
              </a:rPr>
              <a:t> </a:t>
            </a:r>
            <a:endParaRPr sz="1800" dirty="0">
              <a:solidFill>
                <a:srgbClr val="3289B4"/>
              </a:solidFill>
              <a:latin typeface="Century Gothic"/>
              <a:ea typeface="Century Gothic"/>
              <a:cs typeface="Century Gothic"/>
              <a:sym typeface="Century Gothic"/>
            </a:endParaRPr>
          </a:p>
        </p:txBody>
      </p:sp>
      <p:sp>
        <p:nvSpPr>
          <p:cNvPr id="8" name="Google Shape;486;p32"/>
          <p:cNvSpPr/>
          <p:nvPr/>
        </p:nvSpPr>
        <p:spPr>
          <a:xfrm>
            <a:off x="5270500" y="5061248"/>
            <a:ext cx="916096" cy="597115"/>
          </a:xfrm>
          <a:prstGeom prst="rect">
            <a:avLst/>
          </a:prstGeom>
          <a:noFill/>
          <a:ln>
            <a:noFill/>
          </a:ln>
        </p:spPr>
        <p:txBody>
          <a:bodyPr spcFirstLastPara="1" wrap="square" lIns="0" tIns="0" rIns="0" bIns="0" anchor="t" anchorCtr="0">
            <a:noAutofit/>
          </a:bodyPr>
          <a:lstStyle/>
          <a:p>
            <a:pPr marL="53975" lvl="0">
              <a:lnSpc>
                <a:spcPct val="90000"/>
              </a:lnSpc>
              <a:spcBef>
                <a:spcPts val="1000"/>
              </a:spcBef>
            </a:pPr>
            <a:r>
              <a:rPr lang="en-US" sz="1200" b="1" dirty="0">
                <a:solidFill>
                  <a:schemeClr val="tx1">
                    <a:lumMod val="75000"/>
                    <a:lumOff val="25000"/>
                  </a:schemeClr>
                </a:solidFill>
                <a:latin typeface="Century Gothic"/>
                <a:ea typeface="Century Gothic"/>
                <a:cs typeface="Century Gothic"/>
                <a:sym typeface="Century Gothic"/>
              </a:rPr>
              <a:t>Negative trend</a:t>
            </a:r>
            <a:endParaRPr sz="1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rtl="0">
              <a:lnSpc>
                <a:spcPct val="90000"/>
              </a:lnSpc>
              <a:spcBef>
                <a:spcPts val="1000"/>
              </a:spcBef>
              <a:spcAft>
                <a:spcPts val="0"/>
              </a:spcAft>
              <a:buNone/>
            </a:pPr>
            <a:endParaRPr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 name="Google Shape;486;p32"/>
          <p:cNvSpPr/>
          <p:nvPr/>
        </p:nvSpPr>
        <p:spPr>
          <a:xfrm>
            <a:off x="5275429" y="1848534"/>
            <a:ext cx="726380" cy="720995"/>
          </a:xfrm>
          <a:prstGeom prst="rect">
            <a:avLst/>
          </a:prstGeom>
          <a:noFill/>
          <a:ln>
            <a:noFill/>
          </a:ln>
        </p:spPr>
        <p:txBody>
          <a:bodyPr spcFirstLastPara="1" wrap="square" lIns="0" tIns="0" rIns="0" bIns="0" anchor="t" anchorCtr="0">
            <a:noAutofit/>
          </a:bodyPr>
          <a:lstStyle/>
          <a:p>
            <a:pPr marL="53975" lvl="0">
              <a:lnSpc>
                <a:spcPct val="90000"/>
              </a:lnSpc>
              <a:spcBef>
                <a:spcPts val="1000"/>
              </a:spcBef>
            </a:pPr>
            <a:r>
              <a:rPr lang="en-US" sz="1200" b="1" dirty="0">
                <a:solidFill>
                  <a:schemeClr val="tx1">
                    <a:lumMod val="75000"/>
                    <a:lumOff val="25000"/>
                  </a:schemeClr>
                </a:solidFill>
                <a:latin typeface="Century Gothic"/>
                <a:ea typeface="Century Gothic"/>
                <a:cs typeface="Century Gothic"/>
                <a:sym typeface="Century Gothic"/>
              </a:rPr>
              <a:t>Positive trend</a:t>
            </a:r>
            <a:endParaRPr lang="en-US" sz="1200" b="1"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903503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84E7-AA5B-D840-84BE-60A636EDCCEE}"/>
              </a:ext>
            </a:extLst>
          </p:cNvPr>
          <p:cNvSpPr>
            <a:spLocks noGrp="1"/>
          </p:cNvSpPr>
          <p:nvPr>
            <p:ph type="title"/>
          </p:nvPr>
        </p:nvSpPr>
        <p:spPr>
          <a:xfrm>
            <a:off x="1000126" y="365124"/>
            <a:ext cx="10725710" cy="479425"/>
          </a:xfrm>
        </p:spPr>
        <p:txBody>
          <a:bodyPr/>
          <a:lstStyle/>
          <a:p>
            <a:r>
              <a:rPr lang="en-US" sz="3000" i="1" dirty="0"/>
              <a:t>In Situ </a:t>
            </a:r>
            <a:r>
              <a:rPr lang="en-US" sz="3000" dirty="0"/>
              <a:t>Chlorophyll-a and Temperature (2012 to 2018)</a:t>
            </a:r>
          </a:p>
        </p:txBody>
      </p:sp>
      <p:sp>
        <p:nvSpPr>
          <p:cNvPr id="11" name="Google Shape;362;p32">
            <a:extLst>
              <a:ext uri="{FF2B5EF4-FFF2-40B4-BE49-F238E27FC236}">
                <a16:creationId xmlns:a16="http://schemas.microsoft.com/office/drawing/2014/main" id="{93340ED7-1512-8345-ACE8-BEC8B1DD6CE0}"/>
              </a:ext>
            </a:extLst>
          </p:cNvPr>
          <p:cNvSpPr txBox="1"/>
          <p:nvPr/>
        </p:nvSpPr>
        <p:spPr>
          <a:xfrm>
            <a:off x="7315200" y="6095206"/>
            <a:ext cx="4518211" cy="46616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dirty="0">
                <a:solidFill>
                  <a:schemeClr val="tx1">
                    <a:lumMod val="75000"/>
                    <a:lumOff val="25000"/>
                  </a:schemeClr>
                </a:solidFill>
                <a:latin typeface="Century Gothic"/>
                <a:sym typeface="Century Gothic"/>
              </a:rPr>
              <a:t>Data samples shared by Dr. Kimberly Howland</a:t>
            </a:r>
            <a:endParaRPr dirty="0">
              <a:solidFill>
                <a:schemeClr val="tx1">
                  <a:lumMod val="75000"/>
                  <a:lumOff val="25000"/>
                </a:schemeClr>
              </a:solidFill>
            </a:endParaRPr>
          </a:p>
        </p:txBody>
      </p:sp>
      <p:sp>
        <p:nvSpPr>
          <p:cNvPr id="12" name="TextBox 11">
            <a:extLst>
              <a:ext uri="{FF2B5EF4-FFF2-40B4-BE49-F238E27FC236}">
                <a16:creationId xmlns:a16="http://schemas.microsoft.com/office/drawing/2014/main" id="{8DABD0D5-5E57-A840-9E7F-3B52389990FC}"/>
              </a:ext>
            </a:extLst>
          </p:cNvPr>
          <p:cNvSpPr txBox="1"/>
          <p:nvPr/>
        </p:nvSpPr>
        <p:spPr>
          <a:xfrm>
            <a:off x="353372" y="6191498"/>
            <a:ext cx="632897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Note: Points near </a:t>
            </a:r>
            <a:r>
              <a:rPr lang="en-US" dirty="0">
                <a:solidFill>
                  <a:schemeClr val="tx1">
                    <a:lumMod val="75000"/>
                    <a:lumOff val="25000"/>
                  </a:schemeClr>
                </a:solidFill>
                <a:latin typeface="Century Gothic"/>
                <a:ea typeface="Century Gothic"/>
                <a:cs typeface="Century Gothic"/>
                <a:sym typeface="Century Gothic"/>
              </a:rPr>
              <a:t>Délįnę</a:t>
            </a:r>
            <a:r>
              <a:rPr lang="en-US" dirty="0">
                <a:solidFill>
                  <a:schemeClr val="tx1">
                    <a:lumMod val="75000"/>
                    <a:lumOff val="25000"/>
                  </a:schemeClr>
                </a:solidFill>
                <a:latin typeface="Century Gothic" panose="020B0502020202020204" pitchFamily="34" charset="0"/>
              </a:rPr>
              <a:t> were sampled later in the season (September)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06" t="2580" r="3497" b="4274"/>
          <a:stretch/>
        </p:blipFill>
        <p:spPr>
          <a:xfrm>
            <a:off x="6400254" y="913117"/>
            <a:ext cx="5791746" cy="5182089"/>
          </a:xfrm>
          <a:prstGeom prst="rect">
            <a:avLst/>
          </a:prstGeom>
        </p:spPr>
      </p:pic>
      <p:sp>
        <p:nvSpPr>
          <p:cNvPr id="13" name="Google Shape;503;p33"/>
          <p:cNvSpPr/>
          <p:nvPr/>
        </p:nvSpPr>
        <p:spPr>
          <a:xfrm>
            <a:off x="381568" y="1240852"/>
            <a:ext cx="6044598" cy="38446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US" sz="1800" b="1" dirty="0">
                <a:solidFill>
                  <a:srgbClr val="3289B4"/>
                </a:solidFill>
                <a:latin typeface="Century Gothic"/>
                <a:ea typeface="Century Gothic"/>
                <a:cs typeface="Century Gothic"/>
                <a:sym typeface="Century Gothic"/>
              </a:rPr>
              <a:t>Impossible validation between RS and </a:t>
            </a:r>
            <a:r>
              <a:rPr lang="en-US" sz="1800" b="1" i="1" dirty="0">
                <a:solidFill>
                  <a:srgbClr val="3289B4"/>
                </a:solidFill>
                <a:latin typeface="Century Gothic"/>
                <a:ea typeface="Century Gothic"/>
                <a:cs typeface="Century Gothic"/>
                <a:sym typeface="Century Gothic"/>
              </a:rPr>
              <a:t>in situ</a:t>
            </a:r>
            <a:r>
              <a:rPr lang="en-US" sz="1800" b="1" dirty="0">
                <a:solidFill>
                  <a:srgbClr val="3289B4"/>
                </a:solidFill>
                <a:latin typeface="Century Gothic"/>
                <a:ea typeface="Century Gothic"/>
                <a:cs typeface="Century Gothic"/>
                <a:sym typeface="Century Gothic"/>
              </a:rPr>
              <a:t>:</a:t>
            </a:r>
            <a:endParaRPr sz="1800" b="1" i="0" u="none" strike="noStrike" cap="none" dirty="0">
              <a:solidFill>
                <a:srgbClr val="3289B4"/>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1800" b="1" i="0" u="none" strike="noStrike" cap="none" dirty="0">
              <a:solidFill>
                <a:srgbClr val="3289B4"/>
              </a:solidFill>
              <a:latin typeface="Century Gothic"/>
              <a:ea typeface="Century Gothic"/>
              <a:cs typeface="Century Gothic"/>
              <a:sym typeface="Century Gothic"/>
            </a:endParaRPr>
          </a:p>
          <a:p>
            <a:pPr marL="457200" lvl="0" indent="-342900" algn="l" rtl="0">
              <a:lnSpc>
                <a:spcPct val="90000"/>
              </a:lnSpc>
              <a:spcBef>
                <a:spcPts val="1000"/>
              </a:spcBef>
              <a:spcAft>
                <a:spcPts val="0"/>
              </a:spcAft>
              <a:buClr>
                <a:srgbClr val="3289B4"/>
              </a:buClr>
              <a:buSzPts val="1800"/>
              <a:buFont typeface="Wingdings 3" panose="05040102010807070707" pitchFamily="18" charset="2"/>
              <a:buChar char="}"/>
            </a:pPr>
            <a:r>
              <a:rPr lang="en-US" sz="1800" i="1" dirty="0">
                <a:solidFill>
                  <a:schemeClr val="tx1">
                    <a:lumMod val="75000"/>
                    <a:lumOff val="25000"/>
                  </a:schemeClr>
                </a:solidFill>
                <a:latin typeface="Century Gothic"/>
                <a:ea typeface="Century Gothic"/>
                <a:cs typeface="Century Gothic"/>
                <a:sym typeface="Century Gothic"/>
              </a:rPr>
              <a:t>In situ </a:t>
            </a:r>
            <a:r>
              <a:rPr lang="en-US" sz="1800" dirty="0">
                <a:solidFill>
                  <a:schemeClr val="tx1">
                    <a:lumMod val="75000"/>
                    <a:lumOff val="25000"/>
                  </a:schemeClr>
                </a:solidFill>
                <a:latin typeface="Century Gothic"/>
                <a:ea typeface="Century Gothic"/>
                <a:cs typeface="Century Gothic"/>
                <a:sym typeface="Century Gothic"/>
              </a:rPr>
              <a:t>data were collected around the edges of GBL</a:t>
            </a:r>
          </a:p>
          <a:p>
            <a:pPr marL="457200" lvl="0" indent="-342900" algn="l" rtl="0">
              <a:lnSpc>
                <a:spcPct val="90000"/>
              </a:lnSpc>
              <a:spcBef>
                <a:spcPts val="1000"/>
              </a:spcBef>
              <a:spcAft>
                <a:spcPts val="0"/>
              </a:spcAft>
              <a:buClr>
                <a:srgbClr val="3289B4"/>
              </a:buClr>
              <a:buSzPts val="1800"/>
              <a:buFont typeface="Wingdings 3" panose="05040102010807070707" pitchFamily="18" charset="2"/>
              <a:buChar char="}"/>
            </a:pPr>
            <a:r>
              <a:rPr lang="en-US" sz="1800" dirty="0">
                <a:solidFill>
                  <a:schemeClr val="tx1">
                    <a:lumMod val="75000"/>
                    <a:lumOff val="25000"/>
                  </a:schemeClr>
                </a:solidFill>
                <a:latin typeface="Century Gothic"/>
                <a:ea typeface="Century Gothic"/>
                <a:cs typeface="Century Gothic"/>
                <a:sym typeface="Century Gothic"/>
              </a:rPr>
              <a:t>Remote Sensing data were more reliable at the center of the lake</a:t>
            </a:r>
          </a:p>
          <a:p>
            <a:pPr marL="457200" lvl="0" indent="-342900" algn="l" rtl="0">
              <a:lnSpc>
                <a:spcPct val="90000"/>
              </a:lnSpc>
              <a:spcBef>
                <a:spcPts val="1000"/>
              </a:spcBef>
              <a:spcAft>
                <a:spcPts val="0"/>
              </a:spcAft>
              <a:buClr>
                <a:srgbClr val="3289B4"/>
              </a:buClr>
              <a:buSzPts val="1800"/>
              <a:buFont typeface="Wingdings 3" panose="05040102010807070707" pitchFamily="18" charset="2"/>
              <a:buChar char="}"/>
            </a:pPr>
            <a:r>
              <a:rPr lang="en-US" sz="1800" dirty="0">
                <a:solidFill>
                  <a:schemeClr val="tx1">
                    <a:lumMod val="75000"/>
                    <a:lumOff val="25000"/>
                  </a:schemeClr>
                </a:solidFill>
                <a:latin typeface="Century Gothic"/>
                <a:ea typeface="Century Gothic"/>
                <a:cs typeface="Century Gothic"/>
                <a:sym typeface="Century Gothic"/>
              </a:rPr>
              <a:t>The </a:t>
            </a:r>
            <a:r>
              <a:rPr lang="en-US" sz="1800" i="1" dirty="0">
                <a:solidFill>
                  <a:schemeClr val="tx1">
                    <a:lumMod val="75000"/>
                    <a:lumOff val="25000"/>
                  </a:schemeClr>
                </a:solidFill>
                <a:latin typeface="Century Gothic"/>
                <a:ea typeface="Century Gothic"/>
                <a:cs typeface="Century Gothic"/>
                <a:sym typeface="Century Gothic"/>
              </a:rPr>
              <a:t>in situ </a:t>
            </a:r>
            <a:r>
              <a:rPr lang="en-US" sz="1800" dirty="0">
                <a:solidFill>
                  <a:schemeClr val="tx1">
                    <a:lumMod val="75000"/>
                    <a:lumOff val="25000"/>
                  </a:schemeClr>
                </a:solidFill>
                <a:latin typeface="Century Gothic"/>
                <a:ea typeface="Century Gothic"/>
                <a:cs typeface="Century Gothic"/>
                <a:sym typeface="Century Gothic"/>
              </a:rPr>
              <a:t>data were collected in different years and months for each location</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nSpc>
                <a:spcPct val="90000"/>
              </a:lnSpc>
              <a:spcBef>
                <a:spcPts val="1000"/>
              </a:spcBef>
              <a:buClr>
                <a:srgbClr val="3289B4"/>
              </a:buClr>
              <a:buSzPts val="1800"/>
              <a:buFont typeface="Wingdings 3" panose="05040102010807070707" pitchFamily="18" charset="2"/>
              <a:buChar char="}"/>
            </a:pPr>
            <a:r>
              <a:rPr lang="en-US" sz="1800" dirty="0">
                <a:solidFill>
                  <a:schemeClr val="tx1">
                    <a:lumMod val="75000"/>
                    <a:lumOff val="25000"/>
                  </a:schemeClr>
                </a:solidFill>
                <a:latin typeface="Century Gothic"/>
                <a:ea typeface="Century Gothic"/>
                <a:cs typeface="Century Gothic"/>
                <a:sym typeface="Century Gothic"/>
              </a:rPr>
              <a:t>The </a:t>
            </a:r>
            <a:r>
              <a:rPr lang="en-US" sz="1800" i="1" dirty="0">
                <a:solidFill>
                  <a:schemeClr val="tx1">
                    <a:lumMod val="75000"/>
                    <a:lumOff val="25000"/>
                  </a:schemeClr>
                </a:solidFill>
                <a:latin typeface="Century Gothic"/>
                <a:ea typeface="Century Gothic"/>
                <a:cs typeface="Century Gothic"/>
                <a:sym typeface="Century Gothic"/>
              </a:rPr>
              <a:t>in situ </a:t>
            </a:r>
            <a:r>
              <a:rPr lang="en-US" sz="1800" dirty="0">
                <a:solidFill>
                  <a:schemeClr val="tx1">
                    <a:lumMod val="75000"/>
                    <a:lumOff val="25000"/>
                  </a:schemeClr>
                </a:solidFill>
                <a:latin typeface="Century Gothic"/>
                <a:ea typeface="Century Gothic"/>
                <a:cs typeface="Century Gothic"/>
                <a:sym typeface="Century Gothic"/>
              </a:rPr>
              <a:t>temperature were gathered after 2012 while the RS temperature were from 1995 until 2012. No overlap in </a:t>
            </a:r>
            <a:r>
              <a:rPr lang="en-US" sz="1800" dirty="0" smtClean="0">
                <a:solidFill>
                  <a:schemeClr val="tx1">
                    <a:lumMod val="75000"/>
                    <a:lumOff val="25000"/>
                  </a:schemeClr>
                </a:solidFill>
                <a:latin typeface="Century Gothic"/>
                <a:ea typeface="Century Gothic"/>
                <a:cs typeface="Century Gothic"/>
                <a:sym typeface="Century Gothic"/>
              </a:rPr>
              <a:t>time</a:t>
            </a:r>
            <a:endParaRPr lang="en-US" sz="1800" dirty="0">
              <a:solidFill>
                <a:schemeClr val="tx1">
                  <a:lumMod val="75000"/>
                  <a:lumOff val="25000"/>
                </a:schemeClr>
              </a:solidFill>
              <a:latin typeface="Century Gothic"/>
              <a:ea typeface="Century Gothic"/>
              <a:cs typeface="Century Gothic"/>
              <a:sym typeface="Century Gothic"/>
            </a:endParaRPr>
          </a:p>
        </p:txBody>
      </p:sp>
      <p:sp>
        <p:nvSpPr>
          <p:cNvPr id="4" name="Rectangle 3"/>
          <p:cNvSpPr/>
          <p:nvPr/>
        </p:nvSpPr>
        <p:spPr>
          <a:xfrm>
            <a:off x="9730853" y="3163181"/>
            <a:ext cx="382137" cy="35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119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Conclusions</a:t>
            </a:r>
            <a:endParaRPr dirty="0"/>
          </a:p>
        </p:txBody>
      </p:sp>
      <p:sp>
        <p:nvSpPr>
          <p:cNvPr id="407" name="Google Shape;407;p35"/>
          <p:cNvSpPr/>
          <p:nvPr/>
        </p:nvSpPr>
        <p:spPr>
          <a:xfrm>
            <a:off x="228272" y="1252964"/>
            <a:ext cx="5565600" cy="5052600"/>
          </a:xfrm>
          <a:prstGeom prst="rect">
            <a:avLst/>
          </a:prstGeom>
          <a:noFill/>
          <a:ln>
            <a:noFill/>
          </a:ln>
        </p:spPr>
        <p:txBody>
          <a:bodyPr spcFirstLastPara="1" wrap="square" lIns="91425" tIns="45700" rIns="91425" bIns="45700" anchor="t" anchorCtr="0">
            <a:noAutofit/>
          </a:bodyPr>
          <a:lstStyle/>
          <a:p>
            <a:pPr marL="457200" lvl="0" indent="-368300">
              <a:lnSpc>
                <a:spcPct val="90000"/>
              </a:lnSpc>
              <a:buClr>
                <a:srgbClr val="3289B4"/>
              </a:buClr>
              <a:buSzPts val="2200"/>
              <a:buFont typeface="Wingdings 3" panose="05040102010807070707" pitchFamily="18" charset="2"/>
              <a:buChar char="}"/>
            </a:pPr>
            <a:r>
              <a:rPr lang="en-US" sz="2200" dirty="0">
                <a:solidFill>
                  <a:schemeClr val="tx1">
                    <a:lumMod val="75000"/>
                    <a:lumOff val="25000"/>
                  </a:schemeClr>
                </a:solidFill>
                <a:latin typeface="Century Gothic"/>
                <a:ea typeface="Century Gothic"/>
                <a:cs typeface="Century Gothic"/>
                <a:sym typeface="Century Gothic"/>
              </a:rPr>
              <a:t>Arctic lakes present many unique challenges to remote sensing.</a:t>
            </a:r>
          </a:p>
          <a:p>
            <a:pPr marL="457200" lvl="0" indent="-368300">
              <a:lnSpc>
                <a:spcPct val="90000"/>
              </a:lnSpc>
              <a:buClr>
                <a:srgbClr val="3289B4"/>
              </a:buClr>
              <a:buSzPts val="2200"/>
              <a:buFont typeface="Wingdings 3" panose="05040102010807070707" pitchFamily="18" charset="2"/>
              <a:buChar char="}"/>
            </a:pPr>
            <a:endParaRPr lang="en-US" sz="2200" dirty="0">
              <a:solidFill>
                <a:schemeClr val="tx1">
                  <a:lumMod val="75000"/>
                  <a:lumOff val="25000"/>
                </a:schemeClr>
              </a:solidFill>
              <a:latin typeface="Century Gothic"/>
              <a:ea typeface="Century Gothic"/>
              <a:cs typeface="Century Gothic"/>
              <a:sym typeface="Century Gothic"/>
            </a:endParaRPr>
          </a:p>
          <a:p>
            <a:pPr marL="457200" lvl="0" indent="-368300">
              <a:lnSpc>
                <a:spcPct val="90000"/>
              </a:lnSpc>
              <a:buClr>
                <a:srgbClr val="3289B4"/>
              </a:buClr>
              <a:buSzPts val="2200"/>
              <a:buFont typeface="Wingdings 3" panose="05040102010807070707" pitchFamily="18" charset="2"/>
              <a:buChar char="}"/>
            </a:pPr>
            <a:r>
              <a:rPr lang="en-US" sz="2200" dirty="0">
                <a:solidFill>
                  <a:schemeClr val="tx1">
                    <a:lumMod val="75000"/>
                    <a:lumOff val="25000"/>
                  </a:schemeClr>
                </a:solidFill>
                <a:latin typeface="Century Gothic"/>
                <a:ea typeface="Century Gothic"/>
                <a:cs typeface="Century Gothic"/>
                <a:sym typeface="Century Gothic"/>
              </a:rPr>
              <a:t>Sensor datasets differed most for blue &amp; green wavelengths. This compromised Chlorophyll-a and CDOM estimation.</a:t>
            </a:r>
          </a:p>
          <a:p>
            <a:pPr marL="457200" lvl="0" indent="-368300">
              <a:lnSpc>
                <a:spcPct val="90000"/>
              </a:lnSpc>
              <a:buClr>
                <a:srgbClr val="3289B4"/>
              </a:buClr>
              <a:buSzPts val="2200"/>
              <a:buFont typeface="Wingdings 3" panose="05040102010807070707" pitchFamily="18" charset="2"/>
              <a:buChar char="}"/>
            </a:pPr>
            <a:endParaRPr lang="en-US" sz="2200" dirty="0">
              <a:solidFill>
                <a:schemeClr val="tx1">
                  <a:lumMod val="75000"/>
                  <a:lumOff val="25000"/>
                </a:schemeClr>
              </a:solidFill>
              <a:latin typeface="Century Gothic"/>
              <a:ea typeface="Century Gothic"/>
              <a:cs typeface="Century Gothic"/>
              <a:sym typeface="Century Gothic"/>
            </a:endParaRPr>
          </a:p>
          <a:p>
            <a:pPr marL="457200" lvl="0" indent="-368300">
              <a:lnSpc>
                <a:spcPct val="90000"/>
              </a:lnSpc>
              <a:buClr>
                <a:srgbClr val="3289B4"/>
              </a:buClr>
              <a:buSzPts val="2200"/>
              <a:buFont typeface="Wingdings 3" panose="05040102010807070707" pitchFamily="18" charset="2"/>
              <a:buChar char="}"/>
            </a:pPr>
            <a:r>
              <a:rPr lang="en-US" sz="2200" dirty="0">
                <a:solidFill>
                  <a:schemeClr val="tx1">
                    <a:lumMod val="75000"/>
                    <a:lumOff val="25000"/>
                  </a:schemeClr>
                </a:solidFill>
                <a:latin typeface="Century Gothic"/>
                <a:ea typeface="Century Gothic"/>
                <a:cs typeface="Century Gothic"/>
                <a:sym typeface="Century Gothic"/>
              </a:rPr>
              <a:t>No drastic changes in water quality parameters were observed over the 20 year study period.</a:t>
            </a:r>
          </a:p>
          <a:p>
            <a:pPr marL="457200" lvl="0" indent="-368300">
              <a:lnSpc>
                <a:spcPct val="90000"/>
              </a:lnSpc>
              <a:buClr>
                <a:srgbClr val="3289B4"/>
              </a:buClr>
              <a:buSzPts val="2200"/>
              <a:buFont typeface="Wingdings 3" panose="05040102010807070707" pitchFamily="18" charset="2"/>
              <a:buChar char="}"/>
            </a:pPr>
            <a:endParaRPr lang="en-US" sz="2200" dirty="0">
              <a:solidFill>
                <a:schemeClr val="tx1">
                  <a:lumMod val="75000"/>
                  <a:lumOff val="25000"/>
                </a:schemeClr>
              </a:solidFill>
              <a:latin typeface="Century Gothic"/>
              <a:ea typeface="Century Gothic"/>
              <a:cs typeface="Century Gothic"/>
              <a:sym typeface="Century Gothic"/>
            </a:endParaRPr>
          </a:p>
          <a:p>
            <a:pPr marL="457200" lvl="0" indent="-368300">
              <a:lnSpc>
                <a:spcPct val="90000"/>
              </a:lnSpc>
              <a:buClr>
                <a:srgbClr val="3289B4"/>
              </a:buClr>
              <a:buSzPts val="2200"/>
              <a:buFont typeface="Wingdings 3" panose="05040102010807070707" pitchFamily="18" charset="2"/>
              <a:buChar char="}"/>
            </a:pPr>
            <a:r>
              <a:rPr lang="en-US" sz="2200" dirty="0">
                <a:solidFill>
                  <a:schemeClr val="tx1">
                    <a:lumMod val="75000"/>
                    <a:lumOff val="25000"/>
                  </a:schemeClr>
                </a:solidFill>
                <a:latin typeface="Century Gothic"/>
                <a:ea typeface="Century Gothic"/>
                <a:cs typeface="Century Gothic"/>
                <a:sym typeface="Century Gothic"/>
              </a:rPr>
              <a:t>Visual inspection showed a non-significant, decreasing trend in water temperature.</a:t>
            </a:r>
          </a:p>
        </p:txBody>
      </p:sp>
      <p:pic>
        <p:nvPicPr>
          <p:cNvPr id="408" name="Google Shape;408;p35"/>
          <p:cNvPicPr preferRelativeResize="0"/>
          <p:nvPr/>
        </p:nvPicPr>
        <p:blipFill>
          <a:blip r:embed="rId3">
            <a:alphaModFix/>
          </a:blip>
          <a:stretch>
            <a:fillRect/>
          </a:stretch>
        </p:blipFill>
        <p:spPr>
          <a:xfrm>
            <a:off x="5995575" y="1386300"/>
            <a:ext cx="5933003" cy="3955326"/>
          </a:xfrm>
          <a:prstGeom prst="rect">
            <a:avLst/>
          </a:prstGeom>
          <a:noFill/>
          <a:ln>
            <a:noFill/>
          </a:ln>
        </p:spPr>
      </p:pic>
      <p:sp>
        <p:nvSpPr>
          <p:cNvPr id="409" name="Google Shape;409;p35"/>
          <p:cNvSpPr txBox="1"/>
          <p:nvPr/>
        </p:nvSpPr>
        <p:spPr>
          <a:xfrm>
            <a:off x="5926025" y="5341626"/>
            <a:ext cx="5870400" cy="9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Trees of Great Bear Lake. </a:t>
            </a:r>
            <a:r>
              <a:rPr lang="en-US" sz="1600" dirty="0" smtClean="0">
                <a:solidFill>
                  <a:schemeClr val="tx1">
                    <a:lumMod val="75000"/>
                    <a:lumOff val="25000"/>
                  </a:schemeClr>
                </a:solidFill>
                <a:latin typeface="Century Gothic"/>
                <a:ea typeface="Century Gothic"/>
                <a:cs typeface="Century Gothic"/>
                <a:sym typeface="Century Gothic"/>
              </a:rPr>
              <a:t>Credit: </a:t>
            </a:r>
            <a:r>
              <a:rPr lang="en-US" sz="1600" dirty="0">
                <a:solidFill>
                  <a:schemeClr val="tx1">
                    <a:lumMod val="75000"/>
                    <a:lumOff val="25000"/>
                  </a:schemeClr>
                </a:solidFill>
                <a:latin typeface="Century Gothic"/>
                <a:ea typeface="Century Gothic"/>
                <a:cs typeface="Century Gothic"/>
                <a:sym typeface="Century Gothic"/>
              </a:rPr>
              <a:t>Heather Clark</a:t>
            </a:r>
            <a:endParaRPr sz="16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Future Work</a:t>
            </a:r>
            <a:endParaRPr dirty="0"/>
          </a:p>
        </p:txBody>
      </p:sp>
      <p:sp>
        <p:nvSpPr>
          <p:cNvPr id="416" name="Google Shape;416;p36"/>
          <p:cNvSpPr txBox="1">
            <a:spLocks noGrp="1"/>
          </p:cNvSpPr>
          <p:nvPr>
            <p:ph type="body" idx="1"/>
          </p:nvPr>
        </p:nvSpPr>
        <p:spPr>
          <a:xfrm>
            <a:off x="329274" y="848479"/>
            <a:ext cx="5993118" cy="574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dirty="0"/>
          </a:p>
          <a:p>
            <a:pPr marL="361950" lvl="0" indent="-342900" algn="l" rtl="0">
              <a:lnSpc>
                <a:spcPct val="9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Validate remote sensing data with </a:t>
            </a:r>
            <a:r>
              <a:rPr lang="en-US" i="1" dirty="0">
                <a:solidFill>
                  <a:schemeClr val="tx1">
                    <a:lumMod val="75000"/>
                    <a:lumOff val="25000"/>
                  </a:schemeClr>
                </a:solidFill>
              </a:rPr>
              <a:t>in situ</a:t>
            </a:r>
            <a:r>
              <a:rPr lang="en-US" dirty="0">
                <a:solidFill>
                  <a:schemeClr val="tx1">
                    <a:lumMod val="75000"/>
                    <a:lumOff val="25000"/>
                  </a:schemeClr>
                </a:solidFill>
              </a:rPr>
              <a:t> data, with more</a:t>
            </a:r>
            <a:r>
              <a:rPr lang="en-US" i="1" dirty="0">
                <a:solidFill>
                  <a:schemeClr val="tx1">
                    <a:lumMod val="75000"/>
                    <a:lumOff val="25000"/>
                  </a:schemeClr>
                </a:solidFill>
              </a:rPr>
              <a:t> </a:t>
            </a:r>
            <a:r>
              <a:rPr lang="en-US" dirty="0">
                <a:solidFill>
                  <a:schemeClr val="tx1">
                    <a:lumMod val="75000"/>
                    <a:lumOff val="25000"/>
                  </a:schemeClr>
                </a:solidFill>
              </a:rPr>
              <a:t>sample sites at the lake center</a:t>
            </a:r>
          </a:p>
          <a:p>
            <a:pPr marL="361950" lvl="0" indent="-342900" algn="l" rtl="0">
              <a:lnSpc>
                <a:spcPct val="90000"/>
              </a:lnSpc>
              <a:spcBef>
                <a:spcPts val="100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61950" indent="-342900">
              <a:buClr>
                <a:srgbClr val="3289B4"/>
              </a:buClr>
              <a:buFont typeface="Wingdings 3" panose="05040102010807070707" pitchFamily="18" charset="2"/>
              <a:buChar char="}"/>
            </a:pPr>
            <a:r>
              <a:rPr lang="en-US" dirty="0">
                <a:solidFill>
                  <a:schemeClr val="tx1">
                    <a:lumMod val="75000"/>
                    <a:lumOff val="25000"/>
                  </a:schemeClr>
                </a:solidFill>
              </a:rPr>
              <a:t>Modify atmospheric correction algorithms to properly handle high latitudes</a:t>
            </a:r>
          </a:p>
          <a:p>
            <a:pPr marL="361950" indent="-342900">
              <a:buClr>
                <a:srgbClr val="3289B4"/>
              </a:buClr>
              <a:buFont typeface="Wingdings 3" panose="05040102010807070707" pitchFamily="18" charset="2"/>
              <a:buChar char="}"/>
            </a:pPr>
            <a:endParaRPr lang="en-US" dirty="0">
              <a:solidFill>
                <a:schemeClr val="tx1">
                  <a:lumMod val="75000"/>
                  <a:lumOff val="25000"/>
                </a:schemeClr>
              </a:solidFill>
            </a:endParaRPr>
          </a:p>
          <a:p>
            <a:pPr marL="361950" lvl="0" indent="-342900" algn="l" rtl="0">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Compare land cover change to trends in water quality</a:t>
            </a:r>
            <a:endParaRPr dirty="0">
              <a:solidFill>
                <a:schemeClr val="tx1">
                  <a:lumMod val="75000"/>
                  <a:lumOff val="25000"/>
                </a:schemeClr>
              </a:solidFill>
            </a:endParaRPr>
          </a:p>
          <a:p>
            <a:pPr marL="488950" lvl="0" indent="-342900" algn="l" rtl="0">
              <a:lnSpc>
                <a:spcPct val="90000"/>
              </a:lnSpc>
              <a:spcBef>
                <a:spcPts val="1000"/>
              </a:spcBef>
              <a:spcAft>
                <a:spcPts val="0"/>
              </a:spcAft>
              <a:buClr>
                <a:srgbClr val="3289B4"/>
              </a:buClr>
              <a:buSzPts val="2300"/>
              <a:buFont typeface="Wingdings 3" panose="05040102010807070707" pitchFamily="18" charset="2"/>
              <a:buChar char="}"/>
            </a:pPr>
            <a:endParaRPr dirty="0">
              <a:solidFill>
                <a:schemeClr val="tx1">
                  <a:lumMod val="75000"/>
                  <a:lumOff val="25000"/>
                </a:schemeClr>
              </a:solidFill>
            </a:endParaRPr>
          </a:p>
          <a:p>
            <a:pPr marL="361950" lvl="0" indent="-342900">
              <a:buClr>
                <a:srgbClr val="3289B4"/>
              </a:buClr>
              <a:buFont typeface="Wingdings 3" panose="05040102010807070707" pitchFamily="18" charset="2"/>
              <a:buChar char="}"/>
            </a:pPr>
            <a:r>
              <a:rPr lang="en-US" dirty="0">
                <a:solidFill>
                  <a:schemeClr val="tx1">
                    <a:lumMod val="75000"/>
                    <a:lumOff val="25000"/>
                  </a:schemeClr>
                </a:solidFill>
              </a:rPr>
              <a:t>Given the presence of mercury contamination &amp; important fisheries in GBL: relate DOM to mercury biogeneration</a:t>
            </a:r>
            <a:endParaRPr dirty="0">
              <a:solidFill>
                <a:schemeClr val="tx1">
                  <a:lumMod val="75000"/>
                  <a:lumOff val="25000"/>
                </a:schemeClr>
              </a:solidFill>
            </a:endParaRPr>
          </a:p>
          <a:p>
            <a:pPr marL="342900" lvl="0" indent="-196850" algn="l" rtl="0">
              <a:lnSpc>
                <a:spcPct val="90000"/>
              </a:lnSpc>
              <a:spcBef>
                <a:spcPts val="1000"/>
              </a:spcBef>
              <a:spcAft>
                <a:spcPts val="0"/>
              </a:spcAft>
              <a:buClr>
                <a:srgbClr val="3289B4"/>
              </a:buClr>
              <a:buSzPts val="2300"/>
              <a:buFont typeface="Noto Sans Symbols"/>
              <a:buNone/>
            </a:pPr>
            <a:endParaRPr dirty="0"/>
          </a:p>
          <a:p>
            <a:pPr marL="342900" lvl="0" indent="-196850" algn="l" rtl="0">
              <a:lnSpc>
                <a:spcPct val="90000"/>
              </a:lnSpc>
              <a:spcBef>
                <a:spcPts val="1000"/>
              </a:spcBef>
              <a:spcAft>
                <a:spcPts val="0"/>
              </a:spcAft>
              <a:buClr>
                <a:srgbClr val="3289B4"/>
              </a:buClr>
              <a:buSzPts val="2300"/>
              <a:buFont typeface="Noto Sans Symbols"/>
              <a:buNone/>
            </a:pPr>
            <a:endParaRPr dirty="0"/>
          </a:p>
          <a:p>
            <a:pPr marL="342900" lvl="0" indent="-196850" algn="l" rtl="0">
              <a:lnSpc>
                <a:spcPct val="90000"/>
              </a:lnSpc>
              <a:spcBef>
                <a:spcPts val="1000"/>
              </a:spcBef>
              <a:spcAft>
                <a:spcPts val="0"/>
              </a:spcAft>
              <a:buClr>
                <a:srgbClr val="3289B4"/>
              </a:buClr>
              <a:buSzPts val="2300"/>
              <a:buFont typeface="Noto Sans Symbols"/>
              <a:buNone/>
            </a:pPr>
            <a:endParaRPr dirty="0"/>
          </a:p>
          <a:p>
            <a:pPr marL="342900" lvl="0" indent="-196850" algn="l" rtl="0">
              <a:lnSpc>
                <a:spcPct val="90000"/>
              </a:lnSpc>
              <a:spcBef>
                <a:spcPts val="1000"/>
              </a:spcBef>
              <a:spcAft>
                <a:spcPts val="0"/>
              </a:spcAft>
              <a:buClr>
                <a:srgbClr val="3289B4"/>
              </a:buClr>
              <a:buSzPts val="2300"/>
              <a:buFont typeface="Noto Sans Symbols"/>
              <a:buNone/>
            </a:pPr>
            <a:endParaRPr dirty="0"/>
          </a:p>
          <a:p>
            <a:pPr marL="0" lvl="0" indent="0" algn="l" rtl="0">
              <a:lnSpc>
                <a:spcPct val="90000"/>
              </a:lnSpc>
              <a:spcBef>
                <a:spcPts val="1000"/>
              </a:spcBef>
              <a:spcAft>
                <a:spcPts val="0"/>
              </a:spcAft>
              <a:buClr>
                <a:srgbClr val="3F3F3F"/>
              </a:buClr>
              <a:buSzPts val="2300"/>
              <a:buNone/>
            </a:pPr>
            <a:endParaRPr dirty="0"/>
          </a:p>
        </p:txBody>
      </p:sp>
      <p:sp>
        <p:nvSpPr>
          <p:cNvPr id="417" name="Google Shape;417;p36"/>
          <p:cNvSpPr txBox="1"/>
          <p:nvPr/>
        </p:nvSpPr>
        <p:spPr>
          <a:xfrm>
            <a:off x="8746998" y="3585019"/>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a:p>
        </p:txBody>
      </p:sp>
      <p:sp>
        <p:nvSpPr>
          <p:cNvPr id="418" name="Google Shape;418;p36"/>
          <p:cNvSpPr txBox="1"/>
          <p:nvPr/>
        </p:nvSpPr>
        <p:spPr>
          <a:xfrm>
            <a:off x="6736522" y="5122978"/>
            <a:ext cx="4655400" cy="56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Great Bear Lake’s pristine natural </a:t>
            </a:r>
            <a:r>
              <a:rPr lang="en-US" sz="1800" dirty="0" smtClean="0">
                <a:solidFill>
                  <a:schemeClr val="tx1">
                    <a:lumMod val="75000"/>
                    <a:lumOff val="25000"/>
                  </a:schemeClr>
                </a:solidFill>
                <a:latin typeface="Century Gothic" panose="020B0502020202020204" pitchFamily="34" charset="0"/>
                <a:ea typeface="Century Gothic"/>
                <a:cs typeface="Century Gothic"/>
                <a:sym typeface="Century Gothic"/>
              </a:rPr>
              <a:t>cover</a:t>
            </a:r>
            <a:endParaRPr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r>
              <a:rPr lang="en-US" sz="1300" dirty="0" smtClean="0">
                <a:solidFill>
                  <a:schemeClr val="tx1">
                    <a:lumMod val="75000"/>
                    <a:lumOff val="25000"/>
                  </a:schemeClr>
                </a:solidFill>
                <a:latin typeface="Century Gothic" panose="020B0502020202020204" pitchFamily="34" charset="0"/>
                <a:ea typeface="Century Gothic"/>
                <a:cs typeface="Century Gothic"/>
                <a:sym typeface="Century Gothic"/>
              </a:rPr>
              <a:t>Credit: </a:t>
            </a:r>
            <a:r>
              <a:rPr lang="en-US" sz="1300" dirty="0">
                <a:solidFill>
                  <a:schemeClr val="tx1">
                    <a:lumMod val="75000"/>
                    <a:lumOff val="25000"/>
                  </a:schemeClr>
                </a:solidFill>
                <a:latin typeface="Century Gothic" panose="020B0502020202020204" pitchFamily="34" charset="0"/>
                <a:ea typeface="Century Gothic"/>
                <a:cs typeface="Century Gothic"/>
                <a:sym typeface="Century Gothic"/>
              </a:rPr>
              <a:t>Kimberly Howland</a:t>
            </a:r>
            <a:endParaRPr dirty="0">
              <a:solidFill>
                <a:schemeClr val="tx1">
                  <a:lumMod val="75000"/>
                  <a:lumOff val="25000"/>
                </a:schemeClr>
              </a:solidFill>
              <a:latin typeface="Century Gothic" panose="020B0502020202020204" pitchFamily="34" charset="0"/>
            </a:endParaRPr>
          </a:p>
        </p:txBody>
      </p:sp>
      <p:pic>
        <p:nvPicPr>
          <p:cNvPr id="419" name="Google Shape;419;p36"/>
          <p:cNvPicPr preferRelativeResize="0"/>
          <p:nvPr/>
        </p:nvPicPr>
        <p:blipFill rotWithShape="1">
          <a:blip r:embed="rId3">
            <a:alphaModFix/>
          </a:blip>
          <a:srcRect/>
          <a:stretch/>
        </p:blipFill>
        <p:spPr>
          <a:xfrm>
            <a:off x="6736525" y="1320850"/>
            <a:ext cx="5069527" cy="3802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320"/>
              <a:buFont typeface="Century Gothic"/>
              <a:buNone/>
            </a:pPr>
            <a:r>
              <a:rPr lang="en-US" sz="4320" dirty="0"/>
              <a:t>Acknowledgements</a:t>
            </a:r>
            <a:endParaRPr dirty="0"/>
          </a:p>
        </p:txBody>
      </p:sp>
      <p:sp>
        <p:nvSpPr>
          <p:cNvPr id="426" name="Google Shape;426;p37"/>
          <p:cNvSpPr txBox="1">
            <a:spLocks noGrp="1"/>
          </p:cNvSpPr>
          <p:nvPr>
            <p:ph type="body" idx="3"/>
          </p:nvPr>
        </p:nvSpPr>
        <p:spPr>
          <a:xfrm>
            <a:off x="5465224" y="1354038"/>
            <a:ext cx="6483000" cy="485169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The Community and Government of </a:t>
            </a:r>
            <a:r>
              <a:rPr lang="en-US" dirty="0" err="1">
                <a:solidFill>
                  <a:schemeClr val="tx1">
                    <a:lumMod val="75000"/>
                    <a:lumOff val="25000"/>
                  </a:schemeClr>
                </a:solidFill>
              </a:rPr>
              <a:t>Délįnę</a:t>
            </a:r>
            <a:endParaRPr lang="en-US" dirty="0">
              <a:solidFill>
                <a:schemeClr val="tx1">
                  <a:lumMod val="75000"/>
                  <a:lumOff val="25000"/>
                </a:schemeClr>
              </a:solidFill>
            </a:endParaRPr>
          </a:p>
          <a:p>
            <a:pPr marL="342900" lvl="0" indent="-342900" algn="l" rtl="0">
              <a:lnSpc>
                <a:spcPct val="80000"/>
              </a:lnSpc>
              <a:spcBef>
                <a:spcPts val="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42900" lvl="0" indent="-342900">
              <a:lnSpc>
                <a:spcPct val="80000"/>
              </a:lnSpc>
              <a:buClr>
                <a:srgbClr val="3289B4"/>
              </a:buClr>
              <a:buFont typeface="Wingdings 3" panose="05040102010807070707" pitchFamily="18" charset="2"/>
              <a:buChar char="}"/>
            </a:pPr>
            <a:r>
              <a:rPr lang="en-US" dirty="0">
                <a:solidFill>
                  <a:schemeClr val="tx1">
                    <a:lumMod val="75000"/>
                    <a:lumOff val="25000"/>
                  </a:schemeClr>
                </a:solidFill>
              </a:rPr>
              <a:t>Dr. </a:t>
            </a:r>
            <a:r>
              <a:rPr lang="en-US" dirty="0" err="1">
                <a:solidFill>
                  <a:schemeClr val="tx1">
                    <a:lumMod val="75000"/>
                    <a:lumOff val="25000"/>
                  </a:schemeClr>
                </a:solidFill>
              </a:rPr>
              <a:t>Cédric</a:t>
            </a:r>
            <a:r>
              <a:rPr lang="en-US" dirty="0">
                <a:solidFill>
                  <a:schemeClr val="tx1">
                    <a:lumMod val="75000"/>
                    <a:lumOff val="25000"/>
                  </a:schemeClr>
                </a:solidFill>
              </a:rPr>
              <a:t> G. </a:t>
            </a:r>
            <a:r>
              <a:rPr lang="en-US" dirty="0" err="1">
                <a:solidFill>
                  <a:schemeClr val="tx1">
                    <a:lumMod val="75000"/>
                    <a:lumOff val="25000"/>
                  </a:schemeClr>
                </a:solidFill>
              </a:rPr>
              <a:t>Fichot</a:t>
            </a:r>
            <a:r>
              <a:rPr lang="en-US" dirty="0">
                <a:solidFill>
                  <a:schemeClr val="tx1">
                    <a:lumMod val="75000"/>
                    <a:lumOff val="25000"/>
                  </a:schemeClr>
                </a:solidFill>
              </a:rPr>
              <a:t>, Boston University</a:t>
            </a: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Ed Reeves, </a:t>
            </a:r>
            <a:r>
              <a:rPr lang="en-US" dirty="0" err="1">
                <a:solidFill>
                  <a:schemeClr val="tx1">
                    <a:lumMod val="75000"/>
                    <a:lumOff val="25000"/>
                  </a:schemeClr>
                </a:solidFill>
              </a:rPr>
              <a:t>Délįnę</a:t>
            </a:r>
            <a:r>
              <a:rPr lang="en-US" dirty="0">
                <a:solidFill>
                  <a:schemeClr val="tx1">
                    <a:lumMod val="75000"/>
                    <a:lumOff val="25000"/>
                  </a:schemeClr>
                </a:solidFill>
              </a:rPr>
              <a:t> Renewable Resources Council</a:t>
            </a: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Dr. Marlene Evans, Environment and Climate Change Canada</a:t>
            </a: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Kimberly Howland, </a:t>
            </a:r>
            <a:r>
              <a:rPr lang="en-US" dirty="0" smtClean="0">
                <a:solidFill>
                  <a:schemeClr val="tx1">
                    <a:lumMod val="75000"/>
                    <a:lumOff val="25000"/>
                  </a:schemeClr>
                </a:solidFill>
              </a:rPr>
              <a:t>Fisheries </a:t>
            </a:r>
            <a:r>
              <a:rPr lang="en-US" dirty="0">
                <a:solidFill>
                  <a:schemeClr val="tx1">
                    <a:lumMod val="75000"/>
                    <a:lumOff val="25000"/>
                  </a:schemeClr>
                </a:solidFill>
              </a:rPr>
              <a:t>and Oceans Canada</a:t>
            </a: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endParaRPr dirty="0">
              <a:solidFill>
                <a:schemeClr val="tx1">
                  <a:lumMod val="75000"/>
                  <a:lumOff val="25000"/>
                </a:schemeClr>
              </a:solidFill>
            </a:endParaRPr>
          </a:p>
          <a:p>
            <a:pPr marL="342900" lvl="0" indent="-342900" algn="l" rtl="0">
              <a:lnSpc>
                <a:spcPct val="8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Mandy </a:t>
            </a:r>
            <a:r>
              <a:rPr lang="en-US" dirty="0" err="1">
                <a:solidFill>
                  <a:schemeClr val="tx1">
                    <a:lumMod val="75000"/>
                    <a:lumOff val="25000"/>
                  </a:schemeClr>
                </a:solidFill>
              </a:rPr>
              <a:t>Bayha</a:t>
            </a:r>
            <a:r>
              <a:rPr lang="en-US" dirty="0">
                <a:solidFill>
                  <a:schemeClr val="tx1">
                    <a:lumMod val="75000"/>
                    <a:lumOff val="25000"/>
                  </a:schemeClr>
                </a:solidFill>
              </a:rPr>
              <a:t>, UNESCO </a:t>
            </a:r>
            <a:r>
              <a:rPr lang="en-US" dirty="0" err="1">
                <a:solidFill>
                  <a:schemeClr val="tx1">
                    <a:lumMod val="75000"/>
                    <a:lumOff val="25000"/>
                  </a:schemeClr>
                </a:solidFill>
              </a:rPr>
              <a:t>Tsá</a:t>
            </a:r>
            <a:r>
              <a:rPr lang="en-US" dirty="0">
                <a:solidFill>
                  <a:schemeClr val="tx1">
                    <a:lumMod val="75000"/>
                    <a:lumOff val="25000"/>
                  </a:schemeClr>
                </a:solidFill>
              </a:rPr>
              <a:t> </a:t>
            </a:r>
            <a:r>
              <a:rPr lang="en-US" dirty="0" err="1">
                <a:solidFill>
                  <a:schemeClr val="tx1">
                    <a:lumMod val="75000"/>
                    <a:lumOff val="25000"/>
                  </a:schemeClr>
                </a:solidFill>
              </a:rPr>
              <a:t>Tué</a:t>
            </a:r>
            <a:r>
              <a:rPr lang="en-US" dirty="0">
                <a:solidFill>
                  <a:schemeClr val="tx1">
                    <a:lumMod val="75000"/>
                    <a:lumOff val="25000"/>
                  </a:schemeClr>
                </a:solidFill>
              </a:rPr>
              <a:t> World Biosphere Reserve </a:t>
            </a:r>
            <a:endParaRPr dirty="0">
              <a:solidFill>
                <a:schemeClr val="tx1">
                  <a:lumMod val="75000"/>
                  <a:lumOff val="25000"/>
                </a:schemeClr>
              </a:solidFill>
            </a:endParaRPr>
          </a:p>
        </p:txBody>
      </p:sp>
      <p:pic>
        <p:nvPicPr>
          <p:cNvPr id="427" name="Google Shape;427;p37"/>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l="11243" r="26330"/>
          <a:stretch/>
        </p:blipFill>
        <p:spPr>
          <a:xfrm>
            <a:off x="203234" y="1354015"/>
            <a:ext cx="4560954" cy="3859823"/>
          </a:xfrm>
          <a:prstGeom prst="rect">
            <a:avLst/>
          </a:prstGeom>
          <a:noFill/>
          <a:ln>
            <a:noFill/>
          </a:ln>
        </p:spPr>
      </p:pic>
      <p:sp>
        <p:nvSpPr>
          <p:cNvPr id="428" name="Google Shape;428;p37"/>
          <p:cNvSpPr txBox="1"/>
          <p:nvPr/>
        </p:nvSpPr>
        <p:spPr>
          <a:xfrm>
            <a:off x="203233" y="4936839"/>
            <a:ext cx="201850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bg1"/>
                </a:solidFill>
                <a:latin typeface="Century Gothic"/>
                <a:ea typeface="Century Gothic"/>
                <a:cs typeface="Century Gothic"/>
                <a:sym typeface="Century Gothic"/>
              </a:rPr>
              <a:t>Image: Artless Collective</a:t>
            </a:r>
            <a:endParaRPr dirty="0">
              <a:solidFill>
                <a:schemeClr val="bg1"/>
              </a:solidFill>
            </a:endParaRPr>
          </a:p>
        </p:txBody>
      </p:sp>
      <p:sp>
        <p:nvSpPr>
          <p:cNvPr id="429" name="Google Shape;429;p37"/>
          <p:cNvSpPr txBox="1"/>
          <p:nvPr/>
        </p:nvSpPr>
        <p:spPr>
          <a:xfrm>
            <a:off x="203233" y="5213847"/>
            <a:ext cx="3482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Northern Lights above </a:t>
            </a:r>
            <a:r>
              <a:rPr lang="en-US" sz="1600" dirty="0" err="1">
                <a:solidFill>
                  <a:schemeClr val="tx1">
                    <a:lumMod val="75000"/>
                    <a:lumOff val="25000"/>
                  </a:schemeClr>
                </a:solidFill>
                <a:latin typeface="Century Gothic"/>
                <a:ea typeface="Century Gothic"/>
                <a:cs typeface="Century Gothic"/>
                <a:sym typeface="Century Gothic"/>
              </a:rPr>
              <a:t>Délįnę</a:t>
            </a:r>
            <a:endParaRPr sz="16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p:nvPr/>
        </p:nvSpPr>
        <p:spPr>
          <a:xfrm>
            <a:off x="477801" y="4211169"/>
            <a:ext cx="9631500" cy="2380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dirty="0">
                <a:solidFill>
                  <a:srgbClr val="3289B4"/>
                </a:solidFill>
                <a:latin typeface="Century Gothic"/>
                <a:ea typeface="Century Gothic"/>
                <a:cs typeface="Century Gothic"/>
                <a:sym typeface="Century Gothic"/>
              </a:rPr>
              <a:t>Partners:</a:t>
            </a:r>
            <a:endParaRPr sz="1400" dirty="0">
              <a:solidFill>
                <a:srgbClr val="3289B4"/>
              </a:solidFill>
              <a:latin typeface="Century Gothic"/>
              <a:ea typeface="Century Gothic"/>
              <a:cs typeface="Century Gothic"/>
              <a:sym typeface="Century Gothic"/>
            </a:endParaRPr>
          </a:p>
          <a:p>
            <a:pPr marL="342900" indent="-342900">
              <a:lnSpc>
                <a:spcPct val="150000"/>
              </a:lnSpc>
              <a:spcBef>
                <a:spcPts val="1000"/>
              </a:spcBef>
              <a:buClr>
                <a:srgbClr val="3289B4"/>
              </a:buClr>
              <a:buSzPts val="2000"/>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Fisheries and Oceans Canada </a:t>
            </a:r>
            <a:endParaRPr lang="en-US" sz="2000" dirty="0">
              <a:solidFill>
                <a:schemeClr val="tx1">
                  <a:lumMod val="75000"/>
                  <a:lumOff val="25000"/>
                </a:schemeClr>
              </a:solidFill>
              <a:latin typeface="Century Gothic" panose="020B0502020202020204" pitchFamily="34" charset="0"/>
            </a:endParaRPr>
          </a:p>
          <a:p>
            <a:pPr marL="342900" marR="0" lvl="0" indent="-342900" algn="l" rtl="0">
              <a:lnSpc>
                <a:spcPct val="150000"/>
              </a:lnSpc>
              <a:spcBef>
                <a:spcPts val="1000"/>
              </a:spcBef>
              <a:spcAft>
                <a:spcPts val="0"/>
              </a:spcAft>
              <a:buClr>
                <a:srgbClr val="3289B4"/>
              </a:buClr>
              <a:buSzPts val="2000"/>
              <a:buFont typeface="Wingdings 3" panose="05040102010807070707" pitchFamily="18" charset="2"/>
              <a:buChar char="}"/>
            </a:pPr>
            <a:r>
              <a:rPr lang="en-US" sz="2000" dirty="0" err="1">
                <a:solidFill>
                  <a:schemeClr val="tx1">
                    <a:lumMod val="75000"/>
                    <a:lumOff val="25000"/>
                  </a:schemeClr>
                </a:solidFill>
                <a:latin typeface="Century Gothic" panose="020B0502020202020204" pitchFamily="34" charset="0"/>
                <a:ea typeface="Century Gothic"/>
                <a:cs typeface="Century Gothic"/>
                <a:sym typeface="Century Gothic"/>
              </a:rPr>
              <a:t>Délįnę</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Renewable Resources Council</a:t>
            </a:r>
            <a:endParaRPr dirty="0">
              <a:solidFill>
                <a:schemeClr val="tx1">
                  <a:lumMod val="75000"/>
                  <a:lumOff val="25000"/>
                </a:schemeClr>
              </a:solidFill>
              <a:latin typeface="Century Gothic" panose="020B0502020202020204" pitchFamily="34" charset="0"/>
            </a:endParaRPr>
          </a:p>
          <a:p>
            <a:pPr marL="342900" marR="0" lvl="0" indent="-342900" algn="l" rtl="0">
              <a:lnSpc>
                <a:spcPct val="150000"/>
              </a:lnSpc>
              <a:spcBef>
                <a:spcPts val="1000"/>
              </a:spcBef>
              <a:spcAft>
                <a:spcPts val="0"/>
              </a:spcAft>
              <a:buClr>
                <a:srgbClr val="3289B4"/>
              </a:buClr>
              <a:buSzPts val="2000"/>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Environment and Climate Change Canada</a:t>
            </a:r>
            <a:endParaRPr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endParaRPr sz="1800" dirty="0">
              <a:solidFill>
                <a:srgbClr val="3F3F3F"/>
              </a:solidFill>
              <a:latin typeface="Century Gothic"/>
              <a:ea typeface="Century Gothic"/>
              <a:cs typeface="Century Gothic"/>
              <a:sym typeface="Century Gothic"/>
            </a:endParaRPr>
          </a:p>
        </p:txBody>
      </p:sp>
      <p:sp>
        <p:nvSpPr>
          <p:cNvPr id="228" name="Google Shape;228;p2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Community Concerns</a:t>
            </a:r>
            <a:endParaRPr dirty="0"/>
          </a:p>
        </p:txBody>
      </p:sp>
      <p:sp>
        <p:nvSpPr>
          <p:cNvPr id="229" name="Google Shape;229;p23"/>
          <p:cNvSpPr txBox="1">
            <a:spLocks noGrp="1"/>
          </p:cNvSpPr>
          <p:nvPr>
            <p:ph type="body" idx="1"/>
          </p:nvPr>
        </p:nvSpPr>
        <p:spPr>
          <a:xfrm>
            <a:off x="477801" y="1174691"/>
            <a:ext cx="5072020" cy="3391114"/>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Lake fisheries health</a:t>
            </a:r>
            <a:endParaRPr sz="800" dirty="0">
              <a:solidFill>
                <a:schemeClr val="tx1">
                  <a:lumMod val="75000"/>
                  <a:lumOff val="25000"/>
                </a:schemeClr>
              </a:solidFill>
            </a:endParaRPr>
          </a:p>
          <a:p>
            <a:pPr marL="342900" lvl="0" indent="-342900" algn="l" rtl="0">
              <a:lnSpc>
                <a:spcPct val="15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Potential change in temperature and mixing cycles</a:t>
            </a:r>
            <a:endParaRPr dirty="0">
              <a:solidFill>
                <a:schemeClr val="tx1">
                  <a:lumMod val="75000"/>
                  <a:lumOff val="25000"/>
                </a:schemeClr>
              </a:solidFill>
            </a:endParaRPr>
          </a:p>
          <a:p>
            <a:pPr marL="342900" lvl="0" indent="-342900" algn="l" rtl="0">
              <a:lnSpc>
                <a:spcPct val="150000"/>
              </a:lnSpc>
              <a:spcBef>
                <a:spcPts val="1000"/>
              </a:spcBef>
              <a:spcAft>
                <a:spcPts val="0"/>
              </a:spcAft>
              <a:buClr>
                <a:srgbClr val="3289B4"/>
              </a:buClr>
              <a:buSzPts val="2000"/>
              <a:buFont typeface="Wingdings 3" panose="05040102010807070707" pitchFamily="18" charset="2"/>
              <a:buChar char="}"/>
            </a:pPr>
            <a:r>
              <a:rPr lang="en-US" dirty="0">
                <a:solidFill>
                  <a:schemeClr val="tx1">
                    <a:lumMod val="75000"/>
                    <a:lumOff val="25000"/>
                  </a:schemeClr>
                </a:solidFill>
              </a:rPr>
              <a:t>Lack of consistent landscape-level analysis of water quality</a:t>
            </a:r>
            <a:endParaRPr dirty="0">
              <a:solidFill>
                <a:schemeClr val="tx1">
                  <a:lumMod val="75000"/>
                  <a:lumOff val="25000"/>
                </a:schemeClr>
              </a:solidFill>
            </a:endParaRPr>
          </a:p>
          <a:p>
            <a:pPr marL="342900" lvl="0" indent="-215900" algn="l" rtl="0">
              <a:lnSpc>
                <a:spcPct val="90000"/>
              </a:lnSpc>
              <a:spcBef>
                <a:spcPts val="1000"/>
              </a:spcBef>
              <a:spcAft>
                <a:spcPts val="0"/>
              </a:spcAft>
              <a:buClr>
                <a:srgbClr val="3289B4"/>
              </a:buClr>
              <a:buSzPts val="2000"/>
              <a:buFont typeface="Noto Sans Symbols"/>
              <a:buNone/>
            </a:pPr>
            <a:endParaRPr dirty="0"/>
          </a:p>
          <a:p>
            <a:pPr marL="0" lvl="0" indent="0" algn="l" rtl="0">
              <a:lnSpc>
                <a:spcPct val="90000"/>
              </a:lnSpc>
              <a:spcBef>
                <a:spcPts val="1000"/>
              </a:spcBef>
              <a:spcAft>
                <a:spcPts val="0"/>
              </a:spcAft>
              <a:buClr>
                <a:srgbClr val="3289B4"/>
              </a:buClr>
              <a:buSzPts val="2000"/>
              <a:buNone/>
            </a:pPr>
            <a:endParaRPr dirty="0"/>
          </a:p>
        </p:txBody>
      </p:sp>
      <p:sp>
        <p:nvSpPr>
          <p:cNvPr id="230" name="Google Shape;230;p23"/>
          <p:cNvSpPr txBox="1"/>
          <p:nvPr/>
        </p:nvSpPr>
        <p:spPr>
          <a:xfrm>
            <a:off x="6005286" y="4432547"/>
            <a:ext cx="46233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Aerial photo of </a:t>
            </a:r>
            <a:r>
              <a:rPr lang="en-US" sz="1500" dirty="0" err="1">
                <a:solidFill>
                  <a:schemeClr val="tx1">
                    <a:lumMod val="75000"/>
                    <a:lumOff val="25000"/>
                  </a:schemeClr>
                </a:solidFill>
                <a:latin typeface="Century Gothic"/>
                <a:ea typeface="Century Gothic"/>
                <a:cs typeface="Century Gothic"/>
                <a:sym typeface="Century Gothic"/>
              </a:rPr>
              <a:t>Délįnę</a:t>
            </a:r>
            <a:r>
              <a:rPr lang="en-US" sz="1500" dirty="0">
                <a:solidFill>
                  <a:schemeClr val="tx1">
                    <a:lumMod val="75000"/>
                    <a:lumOff val="25000"/>
                  </a:schemeClr>
                </a:solidFill>
                <a:latin typeface="Century Gothic"/>
                <a:ea typeface="Century Gothic"/>
                <a:cs typeface="Century Gothic"/>
                <a:sym typeface="Century Gothic"/>
              </a:rPr>
              <a:t>. Credit: Ed Reeves</a:t>
            </a:r>
            <a:endParaRPr dirty="0">
              <a:solidFill>
                <a:schemeClr val="tx1">
                  <a:lumMod val="75000"/>
                  <a:lumOff val="25000"/>
                </a:schemeClr>
              </a:solidFill>
            </a:endParaRPr>
          </a:p>
        </p:txBody>
      </p:sp>
      <p:pic>
        <p:nvPicPr>
          <p:cNvPr id="231" name="Google Shape;231;p23"/>
          <p:cNvPicPr preferRelativeResize="0"/>
          <p:nvPr/>
        </p:nvPicPr>
        <p:blipFill>
          <a:blip r:embed="rId3">
            <a:alphaModFix/>
          </a:blip>
          <a:stretch>
            <a:fillRect/>
          </a:stretch>
        </p:blipFill>
        <p:spPr>
          <a:xfrm>
            <a:off x="6069106" y="1239269"/>
            <a:ext cx="5005244" cy="31932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89B4"/>
              </a:buClr>
              <a:buSzPts val="4800"/>
              <a:buFont typeface="Century Gothic"/>
              <a:buNone/>
            </a:pPr>
            <a:r>
              <a:rPr lang="en-US" dirty="0"/>
              <a:t>Objectives</a:t>
            </a:r>
            <a:endParaRPr dirty="0"/>
          </a:p>
        </p:txBody>
      </p:sp>
      <p:sp>
        <p:nvSpPr>
          <p:cNvPr id="238" name="Google Shape;238;p24"/>
          <p:cNvSpPr txBox="1">
            <a:spLocks noGrp="1"/>
          </p:cNvSpPr>
          <p:nvPr>
            <p:ph type="body" idx="1"/>
          </p:nvPr>
        </p:nvSpPr>
        <p:spPr>
          <a:xfrm>
            <a:off x="7434" y="1204749"/>
            <a:ext cx="4211648" cy="5457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3289B4"/>
              </a:buClr>
              <a:buSzPts val="2000"/>
              <a:buFont typeface="Wingdings 3" panose="05040102010807070707" pitchFamily="18" charset="2"/>
              <a:buChar char="}"/>
            </a:pPr>
            <a:r>
              <a:rPr lang="en-US" b="1" dirty="0">
                <a:solidFill>
                  <a:srgbClr val="3289B4"/>
                </a:solidFill>
              </a:rPr>
              <a:t>Assess</a:t>
            </a:r>
            <a:r>
              <a:rPr lang="en-US" dirty="0"/>
              <a:t> </a:t>
            </a:r>
            <a:r>
              <a:rPr lang="en-US" dirty="0">
                <a:solidFill>
                  <a:schemeClr val="tx1">
                    <a:lumMod val="75000"/>
                    <a:lumOff val="25000"/>
                  </a:schemeClr>
                </a:solidFill>
              </a:rPr>
              <a:t>changes in Great Bear Lake over the past 20 years for the following parameters: lake surface water temperature (LSWT), Chlorophyll-a (</a:t>
            </a:r>
            <a:r>
              <a:rPr lang="en-US" dirty="0" err="1">
                <a:solidFill>
                  <a:schemeClr val="tx1">
                    <a:lumMod val="75000"/>
                    <a:lumOff val="25000"/>
                  </a:schemeClr>
                </a:solidFill>
              </a:rPr>
              <a:t>Chl</a:t>
            </a:r>
            <a:r>
              <a:rPr lang="en-US" dirty="0">
                <a:solidFill>
                  <a:schemeClr val="tx1">
                    <a:lumMod val="75000"/>
                    <a:lumOff val="25000"/>
                  </a:schemeClr>
                </a:solidFill>
              </a:rPr>
              <a:t>-a), and CDOM content.</a:t>
            </a:r>
            <a:endParaRPr dirty="0">
              <a:solidFill>
                <a:schemeClr val="tx1">
                  <a:lumMod val="75000"/>
                  <a:lumOff val="25000"/>
                </a:schemeClr>
              </a:solidFill>
            </a:endParaRPr>
          </a:p>
          <a:p>
            <a:pPr marL="342900" lvl="0" indent="-342900" algn="l" rtl="0">
              <a:lnSpc>
                <a:spcPct val="90000"/>
              </a:lnSpc>
              <a:spcBef>
                <a:spcPts val="1000"/>
              </a:spcBef>
              <a:spcAft>
                <a:spcPts val="0"/>
              </a:spcAft>
              <a:buClr>
                <a:srgbClr val="3289B4"/>
              </a:buClr>
              <a:buSzPts val="2000"/>
              <a:buFont typeface="Wingdings 3" panose="05040102010807070707" pitchFamily="18" charset="2"/>
              <a:buChar char="}"/>
            </a:pPr>
            <a:endParaRPr dirty="0"/>
          </a:p>
          <a:p>
            <a:pPr marL="342900" lvl="0" indent="-342900" algn="l" rtl="0">
              <a:lnSpc>
                <a:spcPct val="90000"/>
              </a:lnSpc>
              <a:spcBef>
                <a:spcPts val="1000"/>
              </a:spcBef>
              <a:spcAft>
                <a:spcPts val="0"/>
              </a:spcAft>
              <a:buClr>
                <a:srgbClr val="3289B4"/>
              </a:buClr>
              <a:buSzPts val="2000"/>
              <a:buFont typeface="Wingdings 3" panose="05040102010807070707" pitchFamily="18" charset="2"/>
              <a:buChar char="}"/>
            </a:pPr>
            <a:r>
              <a:rPr lang="en-US" b="1" dirty="0">
                <a:solidFill>
                  <a:srgbClr val="3289B4"/>
                </a:solidFill>
              </a:rPr>
              <a:t>Provide</a:t>
            </a:r>
            <a:r>
              <a:rPr lang="en-US" dirty="0"/>
              <a:t> </a:t>
            </a:r>
            <a:r>
              <a:rPr lang="en-US" dirty="0">
                <a:solidFill>
                  <a:schemeClr val="tx1">
                    <a:lumMod val="75000"/>
                    <a:lumOff val="25000"/>
                  </a:schemeClr>
                </a:solidFill>
              </a:rPr>
              <a:t>the end user with maps and data visualizations to display how GBL has changed over time.</a:t>
            </a:r>
            <a:endParaRPr dirty="0">
              <a:solidFill>
                <a:schemeClr val="tx1">
                  <a:lumMod val="75000"/>
                  <a:lumOff val="25000"/>
                </a:schemeClr>
              </a:solidFill>
            </a:endParaRPr>
          </a:p>
          <a:p>
            <a:pPr marL="469900" lvl="0" indent="-342900" algn="l" rtl="0">
              <a:lnSpc>
                <a:spcPct val="90000"/>
              </a:lnSpc>
              <a:spcBef>
                <a:spcPts val="1000"/>
              </a:spcBef>
              <a:spcAft>
                <a:spcPts val="0"/>
              </a:spcAft>
              <a:buClr>
                <a:srgbClr val="3289B4"/>
              </a:buClr>
              <a:buSzPts val="2000"/>
              <a:buFont typeface="Wingdings 3" panose="05040102010807070707" pitchFamily="18" charset="2"/>
              <a:buChar char="}"/>
            </a:pPr>
            <a:endParaRPr dirty="0"/>
          </a:p>
          <a:p>
            <a:pPr marL="342900" lvl="0" indent="-342900" algn="l" rtl="0">
              <a:lnSpc>
                <a:spcPct val="90000"/>
              </a:lnSpc>
              <a:spcBef>
                <a:spcPts val="1000"/>
              </a:spcBef>
              <a:spcAft>
                <a:spcPts val="0"/>
              </a:spcAft>
              <a:buClr>
                <a:srgbClr val="3289B4"/>
              </a:buClr>
              <a:buSzPts val="2000"/>
              <a:buFont typeface="Wingdings 3" panose="05040102010807070707" pitchFamily="18" charset="2"/>
              <a:buChar char="}"/>
            </a:pPr>
            <a:r>
              <a:rPr lang="en-US" b="1" dirty="0">
                <a:solidFill>
                  <a:srgbClr val="3289B4"/>
                </a:solidFill>
              </a:rPr>
              <a:t>Share</a:t>
            </a:r>
            <a:r>
              <a:rPr lang="en-US" dirty="0"/>
              <a:t> </a:t>
            </a:r>
            <a:r>
              <a:rPr lang="en-US" dirty="0">
                <a:solidFill>
                  <a:schemeClr val="tx1">
                    <a:lumMod val="75000"/>
                    <a:lumOff val="25000"/>
                  </a:schemeClr>
                </a:solidFill>
              </a:rPr>
              <a:t>the potential of remote sensing to address water resources issues.</a:t>
            </a:r>
            <a:endParaRPr dirty="0">
              <a:solidFill>
                <a:schemeClr val="tx1">
                  <a:lumMod val="75000"/>
                  <a:lumOff val="25000"/>
                </a:schemeClr>
              </a:solidFill>
            </a:endParaRPr>
          </a:p>
        </p:txBody>
      </p:sp>
      <p:sp>
        <p:nvSpPr>
          <p:cNvPr id="186" name="TextBox 185"/>
          <p:cNvSpPr txBox="1"/>
          <p:nvPr/>
        </p:nvSpPr>
        <p:spPr>
          <a:xfrm>
            <a:off x="5585675" y="1565431"/>
            <a:ext cx="1402190" cy="461665"/>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1998</a:t>
            </a:r>
            <a:endParaRPr lang="en-US" b="1" dirty="0">
              <a:solidFill>
                <a:srgbClr val="002060"/>
              </a:solidFill>
              <a:latin typeface="Century Gothic" panose="020B0502020202020204" pitchFamily="34" charset="0"/>
            </a:endParaRPr>
          </a:p>
        </p:txBody>
      </p:sp>
      <p:sp>
        <p:nvSpPr>
          <p:cNvPr id="187" name="TextBox 186"/>
          <p:cNvSpPr txBox="1"/>
          <p:nvPr/>
        </p:nvSpPr>
        <p:spPr>
          <a:xfrm>
            <a:off x="11114282" y="1555421"/>
            <a:ext cx="967983" cy="461665"/>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2018</a:t>
            </a:r>
            <a:endParaRPr lang="en-US" b="1" dirty="0">
              <a:solidFill>
                <a:srgbClr val="002060"/>
              </a:solidFill>
              <a:latin typeface="Century Gothic" panose="020B0502020202020204" pitchFamily="34" charset="0"/>
            </a:endParaRPr>
          </a:p>
        </p:txBody>
      </p:sp>
      <p:sp>
        <p:nvSpPr>
          <p:cNvPr id="188" name="TextBox 187"/>
          <p:cNvSpPr txBox="1"/>
          <p:nvPr/>
        </p:nvSpPr>
        <p:spPr>
          <a:xfrm>
            <a:off x="7307110" y="902662"/>
            <a:ext cx="3041321" cy="553998"/>
          </a:xfrm>
          <a:prstGeom prst="rect">
            <a:avLst/>
          </a:prstGeom>
          <a:noFill/>
        </p:spPr>
        <p:txBody>
          <a:bodyPr wrap="square" rtlCol="0">
            <a:spAutoFit/>
          </a:bodyPr>
          <a:lstStyle/>
          <a:p>
            <a:r>
              <a:rPr lang="en-US" sz="3000" b="1" dirty="0">
                <a:solidFill>
                  <a:srgbClr val="002060"/>
                </a:solidFill>
                <a:effectLst>
                  <a:innerShdw blurRad="63500" dist="50800" dir="13500000">
                    <a:prstClr val="black">
                      <a:alpha val="50000"/>
                    </a:prstClr>
                  </a:innerShdw>
                </a:effectLst>
                <a:latin typeface="Century Gothic" panose="020B0502020202020204" pitchFamily="34" charset="0"/>
              </a:rPr>
              <a:t>Water Quality</a:t>
            </a:r>
          </a:p>
        </p:txBody>
      </p:sp>
      <p:sp>
        <p:nvSpPr>
          <p:cNvPr id="189" name="TextBox 188"/>
          <p:cNvSpPr txBox="1"/>
          <p:nvPr/>
        </p:nvSpPr>
        <p:spPr>
          <a:xfrm>
            <a:off x="4052995" y="2458120"/>
            <a:ext cx="1337827" cy="307777"/>
          </a:xfrm>
          <a:prstGeom prst="rect">
            <a:avLst/>
          </a:prstGeom>
          <a:noFill/>
        </p:spPr>
        <p:txBody>
          <a:bodyPr wrap="square" rtlCol="0">
            <a:spAutoFit/>
          </a:bodyPr>
          <a:lstStyle/>
          <a:p>
            <a:r>
              <a:rPr lang="en-US" b="1" dirty="0">
                <a:solidFill>
                  <a:srgbClr val="002060"/>
                </a:solidFill>
                <a:latin typeface="Century Gothic" panose="020B0502020202020204" pitchFamily="34" charset="0"/>
              </a:rPr>
              <a:t>Temperature</a:t>
            </a:r>
          </a:p>
        </p:txBody>
      </p:sp>
      <p:sp>
        <p:nvSpPr>
          <p:cNvPr id="190" name="TextBox 189"/>
          <p:cNvSpPr txBox="1"/>
          <p:nvPr/>
        </p:nvSpPr>
        <p:spPr>
          <a:xfrm>
            <a:off x="3997284" y="3779811"/>
            <a:ext cx="1379185" cy="307777"/>
          </a:xfrm>
          <a:prstGeom prst="rect">
            <a:avLst/>
          </a:prstGeom>
          <a:noFill/>
        </p:spPr>
        <p:txBody>
          <a:bodyPr wrap="square" rtlCol="0">
            <a:spAutoFit/>
          </a:bodyPr>
          <a:lstStyle/>
          <a:p>
            <a:r>
              <a:rPr lang="en-US" b="1" dirty="0">
                <a:solidFill>
                  <a:srgbClr val="002060"/>
                </a:solidFill>
                <a:latin typeface="Century Gothic" panose="020B0502020202020204" pitchFamily="34" charset="0"/>
              </a:rPr>
              <a:t>Chlorophyll-a</a:t>
            </a:r>
          </a:p>
        </p:txBody>
      </p:sp>
      <p:sp>
        <p:nvSpPr>
          <p:cNvPr id="191" name="TextBox 190"/>
          <p:cNvSpPr txBox="1"/>
          <p:nvPr/>
        </p:nvSpPr>
        <p:spPr>
          <a:xfrm>
            <a:off x="4326297" y="4821595"/>
            <a:ext cx="1746858" cy="738664"/>
          </a:xfrm>
          <a:prstGeom prst="rect">
            <a:avLst/>
          </a:prstGeom>
          <a:noFill/>
        </p:spPr>
        <p:txBody>
          <a:bodyPr wrap="square" rtlCol="0">
            <a:spAutoFit/>
          </a:bodyPr>
          <a:lstStyle/>
          <a:p>
            <a:r>
              <a:rPr lang="en-US" b="1" dirty="0">
                <a:solidFill>
                  <a:srgbClr val="002060"/>
                </a:solidFill>
                <a:latin typeface="Century Gothic" panose="020B0502020202020204" pitchFamily="34" charset="0"/>
              </a:rPr>
              <a:t>Dissolved </a:t>
            </a:r>
          </a:p>
          <a:p>
            <a:r>
              <a:rPr lang="en-US" b="1" dirty="0">
                <a:solidFill>
                  <a:srgbClr val="002060"/>
                </a:solidFill>
                <a:latin typeface="Century Gothic" panose="020B0502020202020204" pitchFamily="34" charset="0"/>
              </a:rPr>
              <a:t>Organic</a:t>
            </a:r>
          </a:p>
          <a:p>
            <a:r>
              <a:rPr lang="en-US" b="1" dirty="0">
                <a:solidFill>
                  <a:srgbClr val="002060"/>
                </a:solidFill>
                <a:latin typeface="Century Gothic" panose="020B0502020202020204" pitchFamily="34" charset="0"/>
              </a:rPr>
              <a:t>Matter</a:t>
            </a:r>
          </a:p>
        </p:txBody>
      </p:sp>
      <p:pic>
        <p:nvPicPr>
          <p:cNvPr id="192" name="Picture 191"/>
          <p:cNvPicPr>
            <a:picLocks noChangeAspect="1"/>
          </p:cNvPicPr>
          <p:nvPr/>
        </p:nvPicPr>
        <p:blipFill>
          <a:blip r:embed="rId3"/>
          <a:stretch>
            <a:fillRect/>
          </a:stretch>
        </p:blipFill>
        <p:spPr>
          <a:xfrm>
            <a:off x="5342513" y="3499904"/>
            <a:ext cx="1444201" cy="1086968"/>
          </a:xfrm>
          <a:prstGeom prst="rect">
            <a:avLst/>
          </a:prstGeom>
          <a:ln>
            <a:noFill/>
          </a:ln>
          <a:effectLst>
            <a:outerShdw blurRad="190500" algn="tl" rotWithShape="0">
              <a:srgbClr val="000000">
                <a:alpha val="70000"/>
              </a:srgbClr>
            </a:outerShdw>
          </a:effectLst>
        </p:spPr>
      </p:pic>
      <p:pic>
        <p:nvPicPr>
          <p:cNvPr id="193" name="Picture 192"/>
          <p:cNvPicPr>
            <a:picLocks noChangeAspect="1"/>
          </p:cNvPicPr>
          <p:nvPr/>
        </p:nvPicPr>
        <p:blipFill>
          <a:blip r:embed="rId4"/>
          <a:stretch>
            <a:fillRect/>
          </a:stretch>
        </p:blipFill>
        <p:spPr>
          <a:xfrm>
            <a:off x="5328786" y="2145996"/>
            <a:ext cx="1444201" cy="1063532"/>
          </a:xfrm>
          <a:prstGeom prst="rect">
            <a:avLst/>
          </a:prstGeom>
          <a:ln>
            <a:noFill/>
          </a:ln>
          <a:effectLst>
            <a:outerShdw blurRad="190500" algn="tl" rotWithShape="0">
              <a:srgbClr val="000000">
                <a:alpha val="70000"/>
              </a:srgbClr>
            </a:outerShdw>
          </a:effectLst>
        </p:spPr>
      </p:pic>
      <p:pic>
        <p:nvPicPr>
          <p:cNvPr id="194" name="Picture 193"/>
          <p:cNvPicPr>
            <a:picLocks noChangeAspect="1"/>
          </p:cNvPicPr>
          <p:nvPr/>
        </p:nvPicPr>
        <p:blipFill>
          <a:blip r:embed="rId5"/>
          <a:stretch>
            <a:fillRect/>
          </a:stretch>
        </p:blipFill>
        <p:spPr>
          <a:xfrm>
            <a:off x="5335405" y="4873168"/>
            <a:ext cx="1456180" cy="1039951"/>
          </a:xfrm>
          <a:prstGeom prst="rect">
            <a:avLst/>
          </a:prstGeom>
          <a:ln>
            <a:noFill/>
          </a:ln>
          <a:effectLst>
            <a:outerShdw blurRad="190500" algn="tl" rotWithShape="0">
              <a:srgbClr val="000000">
                <a:alpha val="70000"/>
              </a:srgbClr>
            </a:outerShdw>
          </a:effectLst>
        </p:spPr>
      </p:pic>
      <p:pic>
        <p:nvPicPr>
          <p:cNvPr id="195" name="Picture 194"/>
          <p:cNvPicPr>
            <a:picLocks noChangeAspect="1"/>
          </p:cNvPicPr>
          <p:nvPr/>
        </p:nvPicPr>
        <p:blipFill>
          <a:blip r:embed="rId4"/>
          <a:stretch>
            <a:fillRect/>
          </a:stretch>
        </p:blipFill>
        <p:spPr>
          <a:xfrm>
            <a:off x="5777920" y="2133600"/>
            <a:ext cx="1444201" cy="1063532"/>
          </a:xfrm>
          <a:prstGeom prst="rect">
            <a:avLst/>
          </a:prstGeom>
          <a:ln>
            <a:noFill/>
          </a:ln>
          <a:effectLst>
            <a:outerShdw blurRad="190500" algn="tl" rotWithShape="0">
              <a:srgbClr val="000000">
                <a:alpha val="70000"/>
              </a:srgbClr>
            </a:outerShdw>
          </a:effectLst>
        </p:spPr>
      </p:pic>
      <p:pic>
        <p:nvPicPr>
          <p:cNvPr id="196" name="Picture 195"/>
          <p:cNvPicPr>
            <a:picLocks noChangeAspect="1"/>
          </p:cNvPicPr>
          <p:nvPr/>
        </p:nvPicPr>
        <p:blipFill>
          <a:blip r:embed="rId4"/>
          <a:stretch>
            <a:fillRect/>
          </a:stretch>
        </p:blipFill>
        <p:spPr>
          <a:xfrm>
            <a:off x="5969691" y="2133600"/>
            <a:ext cx="1444201" cy="1063532"/>
          </a:xfrm>
          <a:prstGeom prst="rect">
            <a:avLst/>
          </a:prstGeom>
          <a:ln>
            <a:noFill/>
          </a:ln>
          <a:effectLst>
            <a:outerShdw blurRad="190500" algn="tl" rotWithShape="0">
              <a:srgbClr val="000000">
                <a:alpha val="70000"/>
              </a:srgbClr>
            </a:outerShdw>
          </a:effectLst>
        </p:spPr>
      </p:pic>
      <p:pic>
        <p:nvPicPr>
          <p:cNvPr id="197" name="Picture 196"/>
          <p:cNvPicPr>
            <a:picLocks noChangeAspect="1"/>
          </p:cNvPicPr>
          <p:nvPr/>
        </p:nvPicPr>
        <p:blipFill>
          <a:blip r:embed="rId4"/>
          <a:stretch>
            <a:fillRect/>
          </a:stretch>
        </p:blipFill>
        <p:spPr>
          <a:xfrm>
            <a:off x="6168363" y="2133600"/>
            <a:ext cx="1444201" cy="1063532"/>
          </a:xfrm>
          <a:prstGeom prst="rect">
            <a:avLst/>
          </a:prstGeom>
          <a:ln>
            <a:noFill/>
          </a:ln>
          <a:effectLst>
            <a:outerShdw blurRad="190500" algn="tl" rotWithShape="0">
              <a:srgbClr val="000000">
                <a:alpha val="70000"/>
              </a:srgbClr>
            </a:outerShdw>
          </a:effectLst>
        </p:spPr>
      </p:pic>
      <p:pic>
        <p:nvPicPr>
          <p:cNvPr id="198" name="Picture 197"/>
          <p:cNvPicPr>
            <a:picLocks noChangeAspect="1"/>
          </p:cNvPicPr>
          <p:nvPr/>
        </p:nvPicPr>
        <p:blipFill>
          <a:blip r:embed="rId4"/>
          <a:stretch>
            <a:fillRect/>
          </a:stretch>
        </p:blipFill>
        <p:spPr>
          <a:xfrm>
            <a:off x="6367035" y="2133600"/>
            <a:ext cx="1444201" cy="1063532"/>
          </a:xfrm>
          <a:prstGeom prst="rect">
            <a:avLst/>
          </a:prstGeom>
          <a:ln>
            <a:noFill/>
          </a:ln>
          <a:effectLst>
            <a:outerShdw blurRad="190500" algn="tl" rotWithShape="0">
              <a:srgbClr val="000000">
                <a:alpha val="70000"/>
              </a:srgbClr>
            </a:outerShdw>
          </a:effectLst>
        </p:spPr>
      </p:pic>
      <p:pic>
        <p:nvPicPr>
          <p:cNvPr id="199" name="Picture 198"/>
          <p:cNvPicPr>
            <a:picLocks noChangeAspect="1"/>
          </p:cNvPicPr>
          <p:nvPr/>
        </p:nvPicPr>
        <p:blipFill>
          <a:blip r:embed="rId4"/>
          <a:stretch>
            <a:fillRect/>
          </a:stretch>
        </p:blipFill>
        <p:spPr>
          <a:xfrm>
            <a:off x="6545339" y="2133600"/>
            <a:ext cx="1444201" cy="1063532"/>
          </a:xfrm>
          <a:prstGeom prst="rect">
            <a:avLst/>
          </a:prstGeom>
          <a:ln>
            <a:noFill/>
          </a:ln>
          <a:effectLst>
            <a:outerShdw blurRad="190500" algn="tl" rotWithShape="0">
              <a:srgbClr val="000000">
                <a:alpha val="70000"/>
              </a:srgbClr>
            </a:outerShdw>
          </a:effectLst>
        </p:spPr>
      </p:pic>
      <p:pic>
        <p:nvPicPr>
          <p:cNvPr id="200" name="Picture 199"/>
          <p:cNvPicPr>
            <a:picLocks noChangeAspect="1"/>
          </p:cNvPicPr>
          <p:nvPr/>
        </p:nvPicPr>
        <p:blipFill>
          <a:blip r:embed="rId4"/>
          <a:stretch>
            <a:fillRect/>
          </a:stretch>
        </p:blipFill>
        <p:spPr>
          <a:xfrm>
            <a:off x="6700590" y="2133600"/>
            <a:ext cx="1444201" cy="1063532"/>
          </a:xfrm>
          <a:prstGeom prst="rect">
            <a:avLst/>
          </a:prstGeom>
          <a:ln>
            <a:noFill/>
          </a:ln>
          <a:effectLst>
            <a:outerShdw blurRad="190500" algn="tl" rotWithShape="0">
              <a:srgbClr val="000000">
                <a:alpha val="70000"/>
              </a:srgbClr>
            </a:outerShdw>
          </a:effectLst>
        </p:spPr>
      </p:pic>
      <p:pic>
        <p:nvPicPr>
          <p:cNvPr id="201" name="Picture 200"/>
          <p:cNvPicPr>
            <a:picLocks noChangeAspect="1"/>
          </p:cNvPicPr>
          <p:nvPr/>
        </p:nvPicPr>
        <p:blipFill>
          <a:blip r:embed="rId4"/>
          <a:stretch>
            <a:fillRect/>
          </a:stretch>
        </p:blipFill>
        <p:spPr>
          <a:xfrm>
            <a:off x="6928591" y="2133600"/>
            <a:ext cx="1444201" cy="1063532"/>
          </a:xfrm>
          <a:prstGeom prst="rect">
            <a:avLst/>
          </a:prstGeom>
          <a:ln>
            <a:noFill/>
          </a:ln>
          <a:effectLst>
            <a:outerShdw blurRad="190500" algn="tl" rotWithShape="0">
              <a:srgbClr val="000000">
                <a:alpha val="70000"/>
              </a:srgbClr>
            </a:outerShdw>
          </a:effectLst>
        </p:spPr>
      </p:pic>
      <p:pic>
        <p:nvPicPr>
          <p:cNvPr id="202" name="Picture 201"/>
          <p:cNvPicPr>
            <a:picLocks noChangeAspect="1"/>
          </p:cNvPicPr>
          <p:nvPr/>
        </p:nvPicPr>
        <p:blipFill>
          <a:blip r:embed="rId4"/>
          <a:stretch>
            <a:fillRect/>
          </a:stretch>
        </p:blipFill>
        <p:spPr>
          <a:xfrm>
            <a:off x="7098188" y="2133600"/>
            <a:ext cx="1444201" cy="1063532"/>
          </a:xfrm>
          <a:prstGeom prst="rect">
            <a:avLst/>
          </a:prstGeom>
          <a:ln>
            <a:noFill/>
          </a:ln>
          <a:effectLst>
            <a:outerShdw blurRad="190500" algn="tl" rotWithShape="0">
              <a:srgbClr val="000000">
                <a:alpha val="70000"/>
              </a:srgbClr>
            </a:outerShdw>
          </a:effectLst>
        </p:spPr>
      </p:pic>
      <p:pic>
        <p:nvPicPr>
          <p:cNvPr id="203" name="Picture 202"/>
          <p:cNvPicPr>
            <a:picLocks noChangeAspect="1"/>
          </p:cNvPicPr>
          <p:nvPr/>
        </p:nvPicPr>
        <p:blipFill>
          <a:blip r:embed="rId4"/>
          <a:stretch>
            <a:fillRect/>
          </a:stretch>
        </p:blipFill>
        <p:spPr>
          <a:xfrm>
            <a:off x="7287105" y="2133600"/>
            <a:ext cx="1444201" cy="1063532"/>
          </a:xfrm>
          <a:prstGeom prst="rect">
            <a:avLst/>
          </a:prstGeom>
          <a:ln>
            <a:noFill/>
          </a:ln>
          <a:effectLst>
            <a:outerShdw blurRad="190500" algn="tl" rotWithShape="0">
              <a:srgbClr val="000000">
                <a:alpha val="70000"/>
              </a:srgbClr>
            </a:outerShdw>
          </a:effectLst>
        </p:spPr>
      </p:pic>
      <p:pic>
        <p:nvPicPr>
          <p:cNvPr id="204" name="Picture 203"/>
          <p:cNvPicPr>
            <a:picLocks noChangeAspect="1"/>
          </p:cNvPicPr>
          <p:nvPr/>
        </p:nvPicPr>
        <p:blipFill>
          <a:blip r:embed="rId4"/>
          <a:stretch>
            <a:fillRect/>
          </a:stretch>
        </p:blipFill>
        <p:spPr>
          <a:xfrm>
            <a:off x="7478876" y="2133600"/>
            <a:ext cx="1444201" cy="1063532"/>
          </a:xfrm>
          <a:prstGeom prst="rect">
            <a:avLst/>
          </a:prstGeom>
          <a:ln>
            <a:noFill/>
          </a:ln>
          <a:effectLst>
            <a:outerShdw blurRad="190500" algn="tl" rotWithShape="0">
              <a:srgbClr val="000000">
                <a:alpha val="70000"/>
              </a:srgbClr>
            </a:outerShdw>
          </a:effectLst>
        </p:spPr>
      </p:pic>
      <p:pic>
        <p:nvPicPr>
          <p:cNvPr id="205" name="Picture 204"/>
          <p:cNvPicPr>
            <a:picLocks noChangeAspect="1"/>
          </p:cNvPicPr>
          <p:nvPr/>
        </p:nvPicPr>
        <p:blipFill>
          <a:blip r:embed="rId4"/>
          <a:stretch>
            <a:fillRect/>
          </a:stretch>
        </p:blipFill>
        <p:spPr>
          <a:xfrm>
            <a:off x="7677548" y="2133600"/>
            <a:ext cx="1444201" cy="1063532"/>
          </a:xfrm>
          <a:prstGeom prst="rect">
            <a:avLst/>
          </a:prstGeom>
          <a:ln>
            <a:noFill/>
          </a:ln>
          <a:effectLst>
            <a:outerShdw blurRad="190500" algn="tl" rotWithShape="0">
              <a:srgbClr val="000000">
                <a:alpha val="70000"/>
              </a:srgbClr>
            </a:outerShdw>
          </a:effectLst>
        </p:spPr>
      </p:pic>
      <p:pic>
        <p:nvPicPr>
          <p:cNvPr id="206" name="Picture 205"/>
          <p:cNvPicPr>
            <a:picLocks noChangeAspect="1"/>
          </p:cNvPicPr>
          <p:nvPr/>
        </p:nvPicPr>
        <p:blipFill>
          <a:blip r:embed="rId4"/>
          <a:stretch>
            <a:fillRect/>
          </a:stretch>
        </p:blipFill>
        <p:spPr>
          <a:xfrm>
            <a:off x="7876220" y="2133600"/>
            <a:ext cx="1444201" cy="1063532"/>
          </a:xfrm>
          <a:prstGeom prst="rect">
            <a:avLst/>
          </a:prstGeom>
          <a:ln>
            <a:noFill/>
          </a:ln>
          <a:effectLst>
            <a:outerShdw blurRad="190500" algn="tl" rotWithShape="0">
              <a:srgbClr val="000000">
                <a:alpha val="70000"/>
              </a:srgbClr>
            </a:outerShdw>
          </a:effectLst>
        </p:spPr>
      </p:pic>
      <p:pic>
        <p:nvPicPr>
          <p:cNvPr id="207" name="Picture 206"/>
          <p:cNvPicPr>
            <a:picLocks noChangeAspect="1"/>
          </p:cNvPicPr>
          <p:nvPr/>
        </p:nvPicPr>
        <p:blipFill>
          <a:blip r:embed="rId4"/>
          <a:stretch>
            <a:fillRect/>
          </a:stretch>
        </p:blipFill>
        <p:spPr>
          <a:xfrm>
            <a:off x="8054524" y="2133600"/>
            <a:ext cx="1444201" cy="1063532"/>
          </a:xfrm>
          <a:prstGeom prst="rect">
            <a:avLst/>
          </a:prstGeom>
          <a:ln>
            <a:noFill/>
          </a:ln>
          <a:effectLst>
            <a:outerShdw blurRad="190500" algn="tl" rotWithShape="0">
              <a:srgbClr val="000000">
                <a:alpha val="70000"/>
              </a:srgbClr>
            </a:outerShdw>
          </a:effectLst>
        </p:spPr>
      </p:pic>
      <p:pic>
        <p:nvPicPr>
          <p:cNvPr id="208" name="Picture 207"/>
          <p:cNvPicPr>
            <a:picLocks noChangeAspect="1"/>
          </p:cNvPicPr>
          <p:nvPr/>
        </p:nvPicPr>
        <p:blipFill>
          <a:blip r:embed="rId4"/>
          <a:stretch>
            <a:fillRect/>
          </a:stretch>
        </p:blipFill>
        <p:spPr>
          <a:xfrm>
            <a:off x="8209775" y="2133600"/>
            <a:ext cx="1444201" cy="1063532"/>
          </a:xfrm>
          <a:prstGeom prst="rect">
            <a:avLst/>
          </a:prstGeom>
          <a:ln>
            <a:noFill/>
          </a:ln>
          <a:effectLst>
            <a:outerShdw blurRad="190500" algn="tl" rotWithShape="0">
              <a:srgbClr val="000000">
                <a:alpha val="70000"/>
              </a:srgbClr>
            </a:outerShdw>
          </a:effectLst>
        </p:spPr>
      </p:pic>
      <p:pic>
        <p:nvPicPr>
          <p:cNvPr id="209" name="Picture 208"/>
          <p:cNvPicPr>
            <a:picLocks noChangeAspect="1"/>
          </p:cNvPicPr>
          <p:nvPr/>
        </p:nvPicPr>
        <p:blipFill>
          <a:blip r:embed="rId4"/>
          <a:stretch>
            <a:fillRect/>
          </a:stretch>
        </p:blipFill>
        <p:spPr>
          <a:xfrm>
            <a:off x="8437776" y="2133600"/>
            <a:ext cx="1444201" cy="1063532"/>
          </a:xfrm>
          <a:prstGeom prst="rect">
            <a:avLst/>
          </a:prstGeom>
          <a:ln>
            <a:noFill/>
          </a:ln>
          <a:effectLst>
            <a:outerShdw blurRad="190500" algn="tl" rotWithShape="0">
              <a:srgbClr val="000000">
                <a:alpha val="70000"/>
              </a:srgbClr>
            </a:outerShdw>
          </a:effectLst>
        </p:spPr>
      </p:pic>
      <p:pic>
        <p:nvPicPr>
          <p:cNvPr id="210" name="Picture 209"/>
          <p:cNvPicPr>
            <a:picLocks noChangeAspect="1"/>
          </p:cNvPicPr>
          <p:nvPr/>
        </p:nvPicPr>
        <p:blipFill>
          <a:blip r:embed="rId4"/>
          <a:stretch>
            <a:fillRect/>
          </a:stretch>
        </p:blipFill>
        <p:spPr>
          <a:xfrm>
            <a:off x="8607373" y="2133600"/>
            <a:ext cx="1444201" cy="1063532"/>
          </a:xfrm>
          <a:prstGeom prst="rect">
            <a:avLst/>
          </a:prstGeom>
          <a:ln>
            <a:noFill/>
          </a:ln>
          <a:effectLst>
            <a:outerShdw blurRad="190500" algn="tl" rotWithShape="0">
              <a:srgbClr val="000000">
                <a:alpha val="70000"/>
              </a:srgbClr>
            </a:outerShdw>
          </a:effectLst>
        </p:spPr>
      </p:pic>
      <p:pic>
        <p:nvPicPr>
          <p:cNvPr id="211" name="Picture 210"/>
          <p:cNvPicPr>
            <a:picLocks noChangeAspect="1"/>
          </p:cNvPicPr>
          <p:nvPr/>
        </p:nvPicPr>
        <p:blipFill>
          <a:blip r:embed="rId4"/>
          <a:stretch>
            <a:fillRect/>
          </a:stretch>
        </p:blipFill>
        <p:spPr>
          <a:xfrm>
            <a:off x="8778273" y="2133600"/>
            <a:ext cx="1444201" cy="1063532"/>
          </a:xfrm>
          <a:prstGeom prst="rect">
            <a:avLst/>
          </a:prstGeom>
          <a:ln>
            <a:noFill/>
          </a:ln>
          <a:effectLst>
            <a:outerShdw blurRad="190500" algn="tl" rotWithShape="0">
              <a:srgbClr val="000000">
                <a:alpha val="70000"/>
              </a:srgbClr>
            </a:outerShdw>
          </a:effectLst>
        </p:spPr>
      </p:pic>
      <p:pic>
        <p:nvPicPr>
          <p:cNvPr id="212" name="Picture 211"/>
          <p:cNvPicPr>
            <a:picLocks noChangeAspect="1"/>
          </p:cNvPicPr>
          <p:nvPr/>
        </p:nvPicPr>
        <p:blipFill>
          <a:blip r:embed="rId4"/>
          <a:stretch>
            <a:fillRect/>
          </a:stretch>
        </p:blipFill>
        <p:spPr>
          <a:xfrm>
            <a:off x="8970044" y="2133600"/>
            <a:ext cx="1444201" cy="1063532"/>
          </a:xfrm>
          <a:prstGeom prst="rect">
            <a:avLst/>
          </a:prstGeom>
          <a:ln>
            <a:noFill/>
          </a:ln>
          <a:effectLst>
            <a:outerShdw blurRad="190500" algn="tl" rotWithShape="0">
              <a:srgbClr val="000000">
                <a:alpha val="70000"/>
              </a:srgbClr>
            </a:outerShdw>
          </a:effectLst>
        </p:spPr>
      </p:pic>
      <p:pic>
        <p:nvPicPr>
          <p:cNvPr id="213" name="Picture 212"/>
          <p:cNvPicPr>
            <a:picLocks noChangeAspect="1"/>
          </p:cNvPicPr>
          <p:nvPr/>
        </p:nvPicPr>
        <p:blipFill>
          <a:blip r:embed="rId4"/>
          <a:stretch>
            <a:fillRect/>
          </a:stretch>
        </p:blipFill>
        <p:spPr>
          <a:xfrm>
            <a:off x="9168716" y="2133600"/>
            <a:ext cx="1444201" cy="1063532"/>
          </a:xfrm>
          <a:prstGeom prst="rect">
            <a:avLst/>
          </a:prstGeom>
          <a:ln>
            <a:noFill/>
          </a:ln>
          <a:effectLst>
            <a:outerShdw blurRad="190500" algn="tl" rotWithShape="0">
              <a:srgbClr val="000000">
                <a:alpha val="70000"/>
              </a:srgbClr>
            </a:outerShdw>
          </a:effectLst>
        </p:spPr>
      </p:pic>
      <p:pic>
        <p:nvPicPr>
          <p:cNvPr id="214" name="Picture 213"/>
          <p:cNvPicPr>
            <a:picLocks noChangeAspect="1"/>
          </p:cNvPicPr>
          <p:nvPr/>
        </p:nvPicPr>
        <p:blipFill>
          <a:blip r:embed="rId4"/>
          <a:stretch>
            <a:fillRect/>
          </a:stretch>
        </p:blipFill>
        <p:spPr>
          <a:xfrm>
            <a:off x="9367388" y="2133600"/>
            <a:ext cx="1444201" cy="1063532"/>
          </a:xfrm>
          <a:prstGeom prst="rect">
            <a:avLst/>
          </a:prstGeom>
          <a:ln>
            <a:noFill/>
          </a:ln>
          <a:effectLst>
            <a:outerShdw blurRad="190500" algn="tl" rotWithShape="0">
              <a:srgbClr val="000000">
                <a:alpha val="70000"/>
              </a:srgbClr>
            </a:outerShdw>
          </a:effectLst>
        </p:spPr>
      </p:pic>
      <p:pic>
        <p:nvPicPr>
          <p:cNvPr id="215" name="Picture 214"/>
          <p:cNvPicPr>
            <a:picLocks noChangeAspect="1"/>
          </p:cNvPicPr>
          <p:nvPr/>
        </p:nvPicPr>
        <p:blipFill>
          <a:blip r:embed="rId4"/>
          <a:stretch>
            <a:fillRect/>
          </a:stretch>
        </p:blipFill>
        <p:spPr>
          <a:xfrm>
            <a:off x="9545692" y="2133600"/>
            <a:ext cx="1444201" cy="1063532"/>
          </a:xfrm>
          <a:prstGeom prst="rect">
            <a:avLst/>
          </a:prstGeom>
          <a:ln>
            <a:noFill/>
          </a:ln>
          <a:effectLst>
            <a:outerShdw blurRad="190500" algn="tl" rotWithShape="0">
              <a:srgbClr val="000000">
                <a:alpha val="70000"/>
              </a:srgbClr>
            </a:outerShdw>
          </a:effectLst>
        </p:spPr>
      </p:pic>
      <p:pic>
        <p:nvPicPr>
          <p:cNvPr id="216" name="Picture 215"/>
          <p:cNvPicPr>
            <a:picLocks noChangeAspect="1"/>
          </p:cNvPicPr>
          <p:nvPr/>
        </p:nvPicPr>
        <p:blipFill>
          <a:blip r:embed="rId4"/>
          <a:stretch>
            <a:fillRect/>
          </a:stretch>
        </p:blipFill>
        <p:spPr>
          <a:xfrm>
            <a:off x="9700943" y="2133600"/>
            <a:ext cx="1444201" cy="1063532"/>
          </a:xfrm>
          <a:prstGeom prst="rect">
            <a:avLst/>
          </a:prstGeom>
          <a:ln>
            <a:noFill/>
          </a:ln>
          <a:effectLst>
            <a:outerShdw blurRad="190500" algn="tl" rotWithShape="0">
              <a:srgbClr val="000000">
                <a:alpha val="70000"/>
              </a:srgbClr>
            </a:outerShdw>
          </a:effectLst>
        </p:spPr>
      </p:pic>
      <p:pic>
        <p:nvPicPr>
          <p:cNvPr id="217" name="Picture 216"/>
          <p:cNvPicPr>
            <a:picLocks noChangeAspect="1"/>
          </p:cNvPicPr>
          <p:nvPr/>
        </p:nvPicPr>
        <p:blipFill>
          <a:blip r:embed="rId4"/>
          <a:stretch>
            <a:fillRect/>
          </a:stretch>
        </p:blipFill>
        <p:spPr>
          <a:xfrm>
            <a:off x="9928944" y="2133600"/>
            <a:ext cx="1444201" cy="1063532"/>
          </a:xfrm>
          <a:prstGeom prst="rect">
            <a:avLst/>
          </a:prstGeom>
          <a:ln>
            <a:noFill/>
          </a:ln>
          <a:effectLst>
            <a:outerShdw blurRad="190500" algn="tl" rotWithShape="0">
              <a:srgbClr val="000000">
                <a:alpha val="70000"/>
              </a:srgbClr>
            </a:outerShdw>
          </a:effectLst>
        </p:spPr>
      </p:pic>
      <p:pic>
        <p:nvPicPr>
          <p:cNvPr id="218" name="Picture 217"/>
          <p:cNvPicPr>
            <a:picLocks noChangeAspect="1"/>
          </p:cNvPicPr>
          <p:nvPr/>
        </p:nvPicPr>
        <p:blipFill>
          <a:blip r:embed="rId4"/>
          <a:stretch>
            <a:fillRect/>
          </a:stretch>
        </p:blipFill>
        <p:spPr>
          <a:xfrm>
            <a:off x="10098541" y="2133600"/>
            <a:ext cx="1444201" cy="1063532"/>
          </a:xfrm>
          <a:prstGeom prst="rect">
            <a:avLst/>
          </a:prstGeom>
          <a:ln>
            <a:noFill/>
          </a:ln>
          <a:effectLst>
            <a:outerShdw blurRad="190500" algn="tl" rotWithShape="0">
              <a:srgbClr val="000000">
                <a:alpha val="70000"/>
              </a:srgbClr>
            </a:outerShdw>
          </a:effectLst>
        </p:spPr>
      </p:pic>
      <p:pic>
        <p:nvPicPr>
          <p:cNvPr id="219" name="Picture 218"/>
          <p:cNvPicPr>
            <a:picLocks noChangeAspect="1"/>
          </p:cNvPicPr>
          <p:nvPr/>
        </p:nvPicPr>
        <p:blipFill>
          <a:blip r:embed="rId4"/>
          <a:stretch>
            <a:fillRect/>
          </a:stretch>
        </p:blipFill>
        <p:spPr>
          <a:xfrm>
            <a:off x="10347075" y="2133600"/>
            <a:ext cx="1444201" cy="1063532"/>
          </a:xfrm>
          <a:prstGeom prst="rect">
            <a:avLst/>
          </a:prstGeom>
          <a:ln>
            <a:noFill/>
          </a:ln>
          <a:effectLst>
            <a:outerShdw blurRad="190500" algn="tl" rotWithShape="0">
              <a:srgbClr val="000000">
                <a:alpha val="70000"/>
              </a:srgbClr>
            </a:outerShdw>
          </a:effectLst>
        </p:spPr>
      </p:pic>
      <p:pic>
        <p:nvPicPr>
          <p:cNvPr id="220" name="Picture 219"/>
          <p:cNvPicPr>
            <a:picLocks noChangeAspect="1"/>
          </p:cNvPicPr>
          <p:nvPr/>
        </p:nvPicPr>
        <p:blipFill>
          <a:blip r:embed="rId4"/>
          <a:stretch>
            <a:fillRect/>
          </a:stretch>
        </p:blipFill>
        <p:spPr>
          <a:xfrm>
            <a:off x="10530617" y="2133600"/>
            <a:ext cx="1444201" cy="1063532"/>
          </a:xfrm>
          <a:prstGeom prst="rect">
            <a:avLst/>
          </a:prstGeom>
          <a:ln>
            <a:noFill/>
          </a:ln>
          <a:effectLst>
            <a:outerShdw blurRad="190500" algn="tl" rotWithShape="0">
              <a:srgbClr val="000000">
                <a:alpha val="70000"/>
              </a:srgbClr>
            </a:outerShdw>
          </a:effectLst>
        </p:spPr>
      </p:pic>
      <p:pic>
        <p:nvPicPr>
          <p:cNvPr id="221" name="Picture 220"/>
          <p:cNvPicPr>
            <a:picLocks noChangeAspect="1"/>
          </p:cNvPicPr>
          <p:nvPr/>
        </p:nvPicPr>
        <p:blipFill>
          <a:blip r:embed="rId6"/>
          <a:stretch>
            <a:fillRect/>
          </a:stretch>
        </p:blipFill>
        <p:spPr>
          <a:xfrm>
            <a:off x="10704019" y="2133600"/>
            <a:ext cx="1451406" cy="1063532"/>
          </a:xfrm>
          <a:prstGeom prst="rect">
            <a:avLst/>
          </a:prstGeom>
          <a:ln>
            <a:noFill/>
          </a:ln>
          <a:effectLst>
            <a:outerShdw blurRad="190500" algn="tl" rotWithShape="0">
              <a:srgbClr val="000000">
                <a:alpha val="70000"/>
              </a:srgbClr>
            </a:outerShdw>
          </a:effectLst>
        </p:spPr>
      </p:pic>
      <p:pic>
        <p:nvPicPr>
          <p:cNvPr id="222" name="Picture 221"/>
          <p:cNvPicPr>
            <a:picLocks noChangeAspect="1"/>
          </p:cNvPicPr>
          <p:nvPr/>
        </p:nvPicPr>
        <p:blipFill>
          <a:blip r:embed="rId3"/>
          <a:stretch>
            <a:fillRect/>
          </a:stretch>
        </p:blipFill>
        <p:spPr>
          <a:xfrm>
            <a:off x="5756003" y="3505007"/>
            <a:ext cx="1444201" cy="1086968"/>
          </a:xfrm>
          <a:prstGeom prst="rect">
            <a:avLst/>
          </a:prstGeom>
          <a:ln>
            <a:noFill/>
          </a:ln>
          <a:effectLst>
            <a:outerShdw blurRad="190500" algn="tl" rotWithShape="0">
              <a:srgbClr val="000000">
                <a:alpha val="70000"/>
              </a:srgbClr>
            </a:outerShdw>
          </a:effectLst>
        </p:spPr>
      </p:pic>
      <p:pic>
        <p:nvPicPr>
          <p:cNvPr id="223" name="Picture 222"/>
          <p:cNvPicPr>
            <a:picLocks noChangeAspect="1"/>
          </p:cNvPicPr>
          <p:nvPr/>
        </p:nvPicPr>
        <p:blipFill>
          <a:blip r:embed="rId3"/>
          <a:stretch>
            <a:fillRect/>
          </a:stretch>
        </p:blipFill>
        <p:spPr>
          <a:xfrm>
            <a:off x="5969691" y="3506262"/>
            <a:ext cx="1444201" cy="1086968"/>
          </a:xfrm>
          <a:prstGeom prst="rect">
            <a:avLst/>
          </a:prstGeom>
          <a:ln>
            <a:noFill/>
          </a:ln>
          <a:effectLst>
            <a:outerShdw blurRad="190500" algn="tl" rotWithShape="0">
              <a:srgbClr val="000000">
                <a:alpha val="70000"/>
              </a:srgbClr>
            </a:outerShdw>
          </a:effectLst>
        </p:spPr>
      </p:pic>
      <p:pic>
        <p:nvPicPr>
          <p:cNvPr id="224" name="Picture 223"/>
          <p:cNvPicPr>
            <a:picLocks noChangeAspect="1"/>
          </p:cNvPicPr>
          <p:nvPr/>
        </p:nvPicPr>
        <p:blipFill>
          <a:blip r:embed="rId3"/>
          <a:stretch>
            <a:fillRect/>
          </a:stretch>
        </p:blipFill>
        <p:spPr>
          <a:xfrm>
            <a:off x="6145225" y="3505007"/>
            <a:ext cx="1444201" cy="1086968"/>
          </a:xfrm>
          <a:prstGeom prst="rect">
            <a:avLst/>
          </a:prstGeom>
          <a:ln>
            <a:noFill/>
          </a:ln>
          <a:effectLst>
            <a:outerShdw blurRad="190500" algn="tl" rotWithShape="0">
              <a:srgbClr val="000000">
                <a:alpha val="70000"/>
              </a:srgbClr>
            </a:outerShdw>
          </a:effectLst>
        </p:spPr>
      </p:pic>
      <p:pic>
        <p:nvPicPr>
          <p:cNvPr id="225" name="Picture 224"/>
          <p:cNvPicPr>
            <a:picLocks noChangeAspect="1"/>
          </p:cNvPicPr>
          <p:nvPr/>
        </p:nvPicPr>
        <p:blipFill>
          <a:blip r:embed="rId3"/>
          <a:stretch>
            <a:fillRect/>
          </a:stretch>
        </p:blipFill>
        <p:spPr>
          <a:xfrm>
            <a:off x="6359655" y="3506150"/>
            <a:ext cx="1444201" cy="1086968"/>
          </a:xfrm>
          <a:prstGeom prst="rect">
            <a:avLst/>
          </a:prstGeom>
          <a:ln>
            <a:noFill/>
          </a:ln>
          <a:effectLst>
            <a:outerShdw blurRad="190500" algn="tl" rotWithShape="0">
              <a:srgbClr val="000000">
                <a:alpha val="70000"/>
              </a:srgbClr>
            </a:outerShdw>
          </a:effectLst>
        </p:spPr>
      </p:pic>
      <p:pic>
        <p:nvPicPr>
          <p:cNvPr id="226" name="Picture 225"/>
          <p:cNvPicPr>
            <a:picLocks noChangeAspect="1"/>
          </p:cNvPicPr>
          <p:nvPr/>
        </p:nvPicPr>
        <p:blipFill>
          <a:blip r:embed="rId3"/>
          <a:stretch>
            <a:fillRect/>
          </a:stretch>
        </p:blipFill>
        <p:spPr>
          <a:xfrm>
            <a:off x="6573343" y="3505007"/>
            <a:ext cx="1444201" cy="1086968"/>
          </a:xfrm>
          <a:prstGeom prst="rect">
            <a:avLst/>
          </a:prstGeom>
          <a:ln>
            <a:noFill/>
          </a:ln>
          <a:effectLst>
            <a:outerShdw blurRad="190500" algn="tl" rotWithShape="0">
              <a:srgbClr val="000000">
                <a:alpha val="70000"/>
              </a:srgbClr>
            </a:outerShdw>
          </a:effectLst>
        </p:spPr>
      </p:pic>
      <p:pic>
        <p:nvPicPr>
          <p:cNvPr id="227" name="Picture 226"/>
          <p:cNvPicPr>
            <a:picLocks noChangeAspect="1"/>
          </p:cNvPicPr>
          <p:nvPr/>
        </p:nvPicPr>
        <p:blipFill>
          <a:blip r:embed="rId3"/>
          <a:stretch>
            <a:fillRect/>
          </a:stretch>
        </p:blipFill>
        <p:spPr>
          <a:xfrm>
            <a:off x="6748877" y="3506150"/>
            <a:ext cx="1444201" cy="1086968"/>
          </a:xfrm>
          <a:prstGeom prst="rect">
            <a:avLst/>
          </a:prstGeom>
          <a:ln>
            <a:noFill/>
          </a:ln>
          <a:effectLst>
            <a:outerShdw blurRad="190500" algn="tl" rotWithShape="0">
              <a:srgbClr val="000000">
                <a:alpha val="70000"/>
              </a:srgbClr>
            </a:outerShdw>
          </a:effectLst>
        </p:spPr>
      </p:pic>
      <p:pic>
        <p:nvPicPr>
          <p:cNvPr id="228" name="Picture 227"/>
          <p:cNvPicPr>
            <a:picLocks noChangeAspect="1"/>
          </p:cNvPicPr>
          <p:nvPr/>
        </p:nvPicPr>
        <p:blipFill>
          <a:blip r:embed="rId3"/>
          <a:stretch>
            <a:fillRect/>
          </a:stretch>
        </p:blipFill>
        <p:spPr>
          <a:xfrm>
            <a:off x="6936036" y="3505007"/>
            <a:ext cx="1444201" cy="1086968"/>
          </a:xfrm>
          <a:prstGeom prst="rect">
            <a:avLst/>
          </a:prstGeom>
          <a:ln>
            <a:noFill/>
          </a:ln>
          <a:effectLst>
            <a:outerShdw blurRad="190500" algn="tl" rotWithShape="0">
              <a:srgbClr val="000000">
                <a:alpha val="70000"/>
              </a:srgbClr>
            </a:outerShdw>
          </a:effectLst>
        </p:spPr>
      </p:pic>
      <p:pic>
        <p:nvPicPr>
          <p:cNvPr id="229" name="Picture 228"/>
          <p:cNvPicPr>
            <a:picLocks noChangeAspect="1"/>
          </p:cNvPicPr>
          <p:nvPr/>
        </p:nvPicPr>
        <p:blipFill>
          <a:blip r:embed="rId3"/>
          <a:stretch>
            <a:fillRect/>
          </a:stretch>
        </p:blipFill>
        <p:spPr>
          <a:xfrm>
            <a:off x="7149724" y="3506262"/>
            <a:ext cx="1444201" cy="1086968"/>
          </a:xfrm>
          <a:prstGeom prst="rect">
            <a:avLst/>
          </a:prstGeom>
          <a:ln>
            <a:noFill/>
          </a:ln>
          <a:effectLst>
            <a:outerShdw blurRad="190500" algn="tl" rotWithShape="0">
              <a:srgbClr val="000000">
                <a:alpha val="70000"/>
              </a:srgbClr>
            </a:outerShdw>
          </a:effectLst>
        </p:spPr>
      </p:pic>
      <p:pic>
        <p:nvPicPr>
          <p:cNvPr id="230" name="Picture 229"/>
          <p:cNvPicPr>
            <a:picLocks noChangeAspect="1"/>
          </p:cNvPicPr>
          <p:nvPr/>
        </p:nvPicPr>
        <p:blipFill>
          <a:blip r:embed="rId3"/>
          <a:stretch>
            <a:fillRect/>
          </a:stretch>
        </p:blipFill>
        <p:spPr>
          <a:xfrm>
            <a:off x="7325258" y="3505007"/>
            <a:ext cx="1444201" cy="1086968"/>
          </a:xfrm>
          <a:prstGeom prst="rect">
            <a:avLst/>
          </a:prstGeom>
          <a:ln>
            <a:noFill/>
          </a:ln>
          <a:effectLst>
            <a:outerShdw blurRad="190500" algn="tl" rotWithShape="0">
              <a:srgbClr val="000000">
                <a:alpha val="70000"/>
              </a:srgbClr>
            </a:outerShdw>
          </a:effectLst>
        </p:spPr>
      </p:pic>
      <p:pic>
        <p:nvPicPr>
          <p:cNvPr id="231" name="Picture 230"/>
          <p:cNvPicPr>
            <a:picLocks noChangeAspect="1"/>
          </p:cNvPicPr>
          <p:nvPr/>
        </p:nvPicPr>
        <p:blipFill>
          <a:blip r:embed="rId3"/>
          <a:stretch>
            <a:fillRect/>
          </a:stretch>
        </p:blipFill>
        <p:spPr>
          <a:xfrm>
            <a:off x="7539688" y="3506150"/>
            <a:ext cx="1444201" cy="1086968"/>
          </a:xfrm>
          <a:prstGeom prst="rect">
            <a:avLst/>
          </a:prstGeom>
          <a:ln>
            <a:noFill/>
          </a:ln>
          <a:effectLst>
            <a:outerShdw blurRad="190500" algn="tl" rotWithShape="0">
              <a:srgbClr val="000000">
                <a:alpha val="70000"/>
              </a:srgbClr>
            </a:outerShdw>
          </a:effectLst>
        </p:spPr>
      </p:pic>
      <p:pic>
        <p:nvPicPr>
          <p:cNvPr id="232" name="Picture 231"/>
          <p:cNvPicPr>
            <a:picLocks noChangeAspect="1"/>
          </p:cNvPicPr>
          <p:nvPr/>
        </p:nvPicPr>
        <p:blipFill>
          <a:blip r:embed="rId3"/>
          <a:stretch>
            <a:fillRect/>
          </a:stretch>
        </p:blipFill>
        <p:spPr>
          <a:xfrm>
            <a:off x="7753376" y="3505007"/>
            <a:ext cx="1444201" cy="1086968"/>
          </a:xfrm>
          <a:prstGeom prst="rect">
            <a:avLst/>
          </a:prstGeom>
          <a:ln>
            <a:noFill/>
          </a:ln>
          <a:effectLst>
            <a:outerShdw blurRad="190500" algn="tl" rotWithShape="0">
              <a:srgbClr val="000000">
                <a:alpha val="70000"/>
              </a:srgbClr>
            </a:outerShdw>
          </a:effectLst>
        </p:spPr>
      </p:pic>
      <p:pic>
        <p:nvPicPr>
          <p:cNvPr id="233" name="Picture 232"/>
          <p:cNvPicPr>
            <a:picLocks noChangeAspect="1"/>
          </p:cNvPicPr>
          <p:nvPr/>
        </p:nvPicPr>
        <p:blipFill>
          <a:blip r:embed="rId3"/>
          <a:stretch>
            <a:fillRect/>
          </a:stretch>
        </p:blipFill>
        <p:spPr>
          <a:xfrm>
            <a:off x="7928910" y="3506150"/>
            <a:ext cx="1444201" cy="1086968"/>
          </a:xfrm>
          <a:prstGeom prst="rect">
            <a:avLst/>
          </a:prstGeom>
          <a:ln>
            <a:noFill/>
          </a:ln>
          <a:effectLst>
            <a:outerShdw blurRad="190500" algn="tl" rotWithShape="0">
              <a:srgbClr val="000000">
                <a:alpha val="70000"/>
              </a:srgbClr>
            </a:outerShdw>
          </a:effectLst>
        </p:spPr>
      </p:pic>
      <p:pic>
        <p:nvPicPr>
          <p:cNvPr id="234" name="Picture 233"/>
          <p:cNvPicPr>
            <a:picLocks noChangeAspect="1"/>
          </p:cNvPicPr>
          <p:nvPr/>
        </p:nvPicPr>
        <p:blipFill>
          <a:blip r:embed="rId3"/>
          <a:stretch>
            <a:fillRect/>
          </a:stretch>
        </p:blipFill>
        <p:spPr>
          <a:xfrm>
            <a:off x="8131085" y="3505007"/>
            <a:ext cx="1444201" cy="1086968"/>
          </a:xfrm>
          <a:prstGeom prst="rect">
            <a:avLst/>
          </a:prstGeom>
          <a:ln>
            <a:noFill/>
          </a:ln>
          <a:effectLst>
            <a:outerShdw blurRad="190500" algn="tl" rotWithShape="0">
              <a:srgbClr val="000000">
                <a:alpha val="70000"/>
              </a:srgbClr>
            </a:outerShdw>
          </a:effectLst>
        </p:spPr>
      </p:pic>
      <p:pic>
        <p:nvPicPr>
          <p:cNvPr id="235" name="Picture 234"/>
          <p:cNvPicPr>
            <a:picLocks noChangeAspect="1"/>
          </p:cNvPicPr>
          <p:nvPr/>
        </p:nvPicPr>
        <p:blipFill>
          <a:blip r:embed="rId3"/>
          <a:stretch>
            <a:fillRect/>
          </a:stretch>
        </p:blipFill>
        <p:spPr>
          <a:xfrm>
            <a:off x="8344773" y="3506262"/>
            <a:ext cx="1444201" cy="1086968"/>
          </a:xfrm>
          <a:prstGeom prst="rect">
            <a:avLst/>
          </a:prstGeom>
          <a:ln>
            <a:noFill/>
          </a:ln>
          <a:effectLst>
            <a:outerShdw blurRad="190500" algn="tl" rotWithShape="0">
              <a:srgbClr val="000000">
                <a:alpha val="70000"/>
              </a:srgbClr>
            </a:outerShdw>
          </a:effectLst>
        </p:spPr>
      </p:pic>
      <p:pic>
        <p:nvPicPr>
          <p:cNvPr id="236" name="Picture 235"/>
          <p:cNvPicPr>
            <a:picLocks noChangeAspect="1"/>
          </p:cNvPicPr>
          <p:nvPr/>
        </p:nvPicPr>
        <p:blipFill>
          <a:blip r:embed="rId3"/>
          <a:stretch>
            <a:fillRect/>
          </a:stretch>
        </p:blipFill>
        <p:spPr>
          <a:xfrm>
            <a:off x="8520307" y="3505007"/>
            <a:ext cx="1444201" cy="1086968"/>
          </a:xfrm>
          <a:prstGeom prst="rect">
            <a:avLst/>
          </a:prstGeom>
          <a:ln>
            <a:noFill/>
          </a:ln>
          <a:effectLst>
            <a:outerShdw blurRad="190500" algn="tl" rotWithShape="0">
              <a:srgbClr val="000000">
                <a:alpha val="70000"/>
              </a:srgbClr>
            </a:outerShdw>
          </a:effectLst>
        </p:spPr>
      </p:pic>
      <p:pic>
        <p:nvPicPr>
          <p:cNvPr id="240" name="Picture 239"/>
          <p:cNvPicPr>
            <a:picLocks noChangeAspect="1"/>
          </p:cNvPicPr>
          <p:nvPr/>
        </p:nvPicPr>
        <p:blipFill>
          <a:blip r:embed="rId3"/>
          <a:stretch>
            <a:fillRect/>
          </a:stretch>
        </p:blipFill>
        <p:spPr>
          <a:xfrm>
            <a:off x="8734737" y="3502861"/>
            <a:ext cx="1444201" cy="1086968"/>
          </a:xfrm>
          <a:prstGeom prst="rect">
            <a:avLst/>
          </a:prstGeom>
          <a:ln>
            <a:noFill/>
          </a:ln>
          <a:effectLst>
            <a:outerShdw blurRad="190500" algn="tl" rotWithShape="0">
              <a:srgbClr val="000000">
                <a:alpha val="70000"/>
              </a:srgbClr>
            </a:outerShdw>
          </a:effectLst>
        </p:spPr>
      </p:pic>
      <p:pic>
        <p:nvPicPr>
          <p:cNvPr id="241" name="Picture 240"/>
          <p:cNvPicPr>
            <a:picLocks noChangeAspect="1"/>
          </p:cNvPicPr>
          <p:nvPr/>
        </p:nvPicPr>
        <p:blipFill>
          <a:blip r:embed="rId3"/>
          <a:stretch>
            <a:fillRect/>
          </a:stretch>
        </p:blipFill>
        <p:spPr>
          <a:xfrm>
            <a:off x="8948425" y="3505007"/>
            <a:ext cx="1444201" cy="1086968"/>
          </a:xfrm>
          <a:prstGeom prst="rect">
            <a:avLst/>
          </a:prstGeom>
          <a:ln>
            <a:noFill/>
          </a:ln>
          <a:effectLst>
            <a:outerShdw blurRad="190500" algn="tl" rotWithShape="0">
              <a:srgbClr val="000000">
                <a:alpha val="70000"/>
              </a:srgbClr>
            </a:outerShdw>
          </a:effectLst>
        </p:spPr>
      </p:pic>
      <p:pic>
        <p:nvPicPr>
          <p:cNvPr id="242" name="Picture 241"/>
          <p:cNvPicPr>
            <a:picLocks noChangeAspect="1"/>
          </p:cNvPicPr>
          <p:nvPr/>
        </p:nvPicPr>
        <p:blipFill>
          <a:blip r:embed="rId3"/>
          <a:stretch>
            <a:fillRect/>
          </a:stretch>
        </p:blipFill>
        <p:spPr>
          <a:xfrm>
            <a:off x="9123959" y="3502861"/>
            <a:ext cx="1444201" cy="1086968"/>
          </a:xfrm>
          <a:prstGeom prst="rect">
            <a:avLst/>
          </a:prstGeom>
          <a:ln>
            <a:noFill/>
          </a:ln>
          <a:effectLst>
            <a:outerShdw blurRad="190500" algn="tl" rotWithShape="0">
              <a:srgbClr val="000000">
                <a:alpha val="70000"/>
              </a:srgbClr>
            </a:outerShdw>
          </a:effectLst>
        </p:spPr>
      </p:pic>
      <p:pic>
        <p:nvPicPr>
          <p:cNvPr id="243" name="Picture 242"/>
          <p:cNvPicPr>
            <a:picLocks noChangeAspect="1"/>
          </p:cNvPicPr>
          <p:nvPr/>
        </p:nvPicPr>
        <p:blipFill>
          <a:blip r:embed="rId3"/>
          <a:stretch>
            <a:fillRect/>
          </a:stretch>
        </p:blipFill>
        <p:spPr>
          <a:xfrm>
            <a:off x="9345409" y="3504449"/>
            <a:ext cx="1444201" cy="1086968"/>
          </a:xfrm>
          <a:prstGeom prst="rect">
            <a:avLst/>
          </a:prstGeom>
          <a:ln>
            <a:noFill/>
          </a:ln>
          <a:effectLst>
            <a:outerShdw blurRad="190500" algn="tl" rotWithShape="0">
              <a:srgbClr val="000000">
                <a:alpha val="70000"/>
              </a:srgbClr>
            </a:outerShdw>
          </a:effectLst>
        </p:spPr>
      </p:pic>
      <p:pic>
        <p:nvPicPr>
          <p:cNvPr id="244" name="Picture 243"/>
          <p:cNvPicPr>
            <a:picLocks noChangeAspect="1"/>
          </p:cNvPicPr>
          <p:nvPr/>
        </p:nvPicPr>
        <p:blipFill>
          <a:blip r:embed="rId3"/>
          <a:stretch>
            <a:fillRect/>
          </a:stretch>
        </p:blipFill>
        <p:spPr>
          <a:xfrm>
            <a:off x="9559097" y="3502415"/>
            <a:ext cx="1444201" cy="1086968"/>
          </a:xfrm>
          <a:prstGeom prst="rect">
            <a:avLst/>
          </a:prstGeom>
          <a:ln>
            <a:noFill/>
          </a:ln>
          <a:effectLst>
            <a:outerShdw blurRad="190500" algn="tl" rotWithShape="0">
              <a:srgbClr val="000000">
                <a:alpha val="70000"/>
              </a:srgbClr>
            </a:outerShdw>
          </a:effectLst>
        </p:spPr>
      </p:pic>
      <p:pic>
        <p:nvPicPr>
          <p:cNvPr id="245" name="Picture 244"/>
          <p:cNvPicPr>
            <a:picLocks noChangeAspect="1"/>
          </p:cNvPicPr>
          <p:nvPr/>
        </p:nvPicPr>
        <p:blipFill>
          <a:blip r:embed="rId3"/>
          <a:stretch>
            <a:fillRect/>
          </a:stretch>
        </p:blipFill>
        <p:spPr>
          <a:xfrm>
            <a:off x="9734631" y="3504449"/>
            <a:ext cx="1444201" cy="1086968"/>
          </a:xfrm>
          <a:prstGeom prst="rect">
            <a:avLst/>
          </a:prstGeom>
          <a:ln>
            <a:noFill/>
          </a:ln>
          <a:effectLst>
            <a:outerShdw blurRad="190500" algn="tl" rotWithShape="0">
              <a:srgbClr val="000000">
                <a:alpha val="70000"/>
              </a:srgbClr>
            </a:outerShdw>
          </a:effectLst>
        </p:spPr>
      </p:pic>
      <p:pic>
        <p:nvPicPr>
          <p:cNvPr id="246" name="Picture 245"/>
          <p:cNvPicPr>
            <a:picLocks noChangeAspect="1"/>
          </p:cNvPicPr>
          <p:nvPr/>
        </p:nvPicPr>
        <p:blipFill>
          <a:blip r:embed="rId3"/>
          <a:stretch>
            <a:fillRect/>
          </a:stretch>
        </p:blipFill>
        <p:spPr>
          <a:xfrm>
            <a:off x="9949061" y="3503194"/>
            <a:ext cx="1444201" cy="1086968"/>
          </a:xfrm>
          <a:prstGeom prst="rect">
            <a:avLst/>
          </a:prstGeom>
          <a:ln>
            <a:noFill/>
          </a:ln>
          <a:effectLst>
            <a:outerShdw blurRad="190500" algn="tl" rotWithShape="0">
              <a:srgbClr val="000000">
                <a:alpha val="70000"/>
              </a:srgbClr>
            </a:outerShdw>
          </a:effectLst>
        </p:spPr>
      </p:pic>
      <p:pic>
        <p:nvPicPr>
          <p:cNvPr id="247" name="Picture 246"/>
          <p:cNvPicPr>
            <a:picLocks noChangeAspect="1"/>
          </p:cNvPicPr>
          <p:nvPr/>
        </p:nvPicPr>
        <p:blipFill>
          <a:blip r:embed="rId3"/>
          <a:stretch>
            <a:fillRect/>
          </a:stretch>
        </p:blipFill>
        <p:spPr>
          <a:xfrm>
            <a:off x="10162749" y="3501160"/>
            <a:ext cx="1444201" cy="1086968"/>
          </a:xfrm>
          <a:prstGeom prst="rect">
            <a:avLst/>
          </a:prstGeom>
          <a:ln>
            <a:noFill/>
          </a:ln>
          <a:effectLst>
            <a:outerShdw blurRad="190500" algn="tl" rotWithShape="0">
              <a:srgbClr val="000000">
                <a:alpha val="70000"/>
              </a:srgbClr>
            </a:outerShdw>
          </a:effectLst>
        </p:spPr>
      </p:pic>
      <p:pic>
        <p:nvPicPr>
          <p:cNvPr id="248" name="Picture 247"/>
          <p:cNvPicPr>
            <a:picLocks noChangeAspect="1"/>
          </p:cNvPicPr>
          <p:nvPr/>
        </p:nvPicPr>
        <p:blipFill>
          <a:blip r:embed="rId3"/>
          <a:stretch>
            <a:fillRect/>
          </a:stretch>
        </p:blipFill>
        <p:spPr>
          <a:xfrm>
            <a:off x="10338283" y="3499905"/>
            <a:ext cx="1444201" cy="1086968"/>
          </a:xfrm>
          <a:prstGeom prst="rect">
            <a:avLst/>
          </a:prstGeom>
          <a:ln>
            <a:noFill/>
          </a:ln>
          <a:effectLst>
            <a:outerShdw blurRad="190500" algn="tl" rotWithShape="0">
              <a:srgbClr val="000000">
                <a:alpha val="70000"/>
              </a:srgbClr>
            </a:outerShdw>
          </a:effectLst>
        </p:spPr>
      </p:pic>
      <p:pic>
        <p:nvPicPr>
          <p:cNvPr id="249" name="Picture 248"/>
          <p:cNvPicPr>
            <a:picLocks noChangeAspect="1"/>
          </p:cNvPicPr>
          <p:nvPr/>
        </p:nvPicPr>
        <p:blipFill>
          <a:blip r:embed="rId3"/>
          <a:stretch>
            <a:fillRect/>
          </a:stretch>
        </p:blipFill>
        <p:spPr>
          <a:xfrm>
            <a:off x="10538584" y="3501385"/>
            <a:ext cx="1444201" cy="1086968"/>
          </a:xfrm>
          <a:prstGeom prst="rect">
            <a:avLst/>
          </a:prstGeom>
          <a:ln>
            <a:noFill/>
          </a:ln>
          <a:effectLst>
            <a:outerShdw blurRad="190500" algn="tl" rotWithShape="0">
              <a:srgbClr val="000000">
                <a:alpha val="70000"/>
              </a:srgbClr>
            </a:outerShdw>
          </a:effectLst>
        </p:spPr>
      </p:pic>
      <p:pic>
        <p:nvPicPr>
          <p:cNvPr id="250" name="Picture 249"/>
          <p:cNvPicPr>
            <a:picLocks noChangeAspect="1"/>
          </p:cNvPicPr>
          <p:nvPr/>
        </p:nvPicPr>
        <p:blipFill>
          <a:blip r:embed="rId3"/>
          <a:stretch>
            <a:fillRect/>
          </a:stretch>
        </p:blipFill>
        <p:spPr>
          <a:xfrm>
            <a:off x="10714118" y="3500130"/>
            <a:ext cx="1444201" cy="1086968"/>
          </a:xfrm>
          <a:prstGeom prst="rect">
            <a:avLst/>
          </a:prstGeom>
          <a:ln>
            <a:noFill/>
          </a:ln>
          <a:effectLst>
            <a:outerShdw blurRad="190500" algn="tl" rotWithShape="0">
              <a:srgbClr val="000000">
                <a:alpha val="70000"/>
              </a:srgbClr>
            </a:outerShdw>
          </a:effectLst>
        </p:spPr>
      </p:pic>
      <p:pic>
        <p:nvPicPr>
          <p:cNvPr id="251" name="Picture 250"/>
          <p:cNvPicPr>
            <a:picLocks noChangeAspect="1"/>
          </p:cNvPicPr>
          <p:nvPr/>
        </p:nvPicPr>
        <p:blipFill>
          <a:blip r:embed="rId5"/>
          <a:stretch>
            <a:fillRect/>
          </a:stretch>
        </p:blipFill>
        <p:spPr>
          <a:xfrm>
            <a:off x="5743986" y="4874664"/>
            <a:ext cx="1456180" cy="1039951"/>
          </a:xfrm>
          <a:prstGeom prst="rect">
            <a:avLst/>
          </a:prstGeom>
          <a:ln>
            <a:noFill/>
          </a:ln>
          <a:effectLst>
            <a:outerShdw blurRad="190500" algn="tl" rotWithShape="0">
              <a:srgbClr val="000000">
                <a:alpha val="70000"/>
              </a:srgbClr>
            </a:outerShdw>
          </a:effectLst>
        </p:spPr>
      </p:pic>
      <p:pic>
        <p:nvPicPr>
          <p:cNvPr id="252" name="Picture 251"/>
          <p:cNvPicPr>
            <a:picLocks noChangeAspect="1"/>
          </p:cNvPicPr>
          <p:nvPr/>
        </p:nvPicPr>
        <p:blipFill>
          <a:blip r:embed="rId5"/>
          <a:stretch>
            <a:fillRect/>
          </a:stretch>
        </p:blipFill>
        <p:spPr>
          <a:xfrm>
            <a:off x="5913999" y="4872778"/>
            <a:ext cx="1456180" cy="1039951"/>
          </a:xfrm>
          <a:prstGeom prst="rect">
            <a:avLst/>
          </a:prstGeom>
          <a:ln>
            <a:noFill/>
          </a:ln>
          <a:effectLst>
            <a:outerShdw blurRad="190500" algn="tl" rotWithShape="0">
              <a:srgbClr val="000000">
                <a:alpha val="70000"/>
              </a:srgbClr>
            </a:outerShdw>
          </a:effectLst>
        </p:spPr>
      </p:pic>
      <p:pic>
        <p:nvPicPr>
          <p:cNvPr id="253" name="Picture 252"/>
          <p:cNvPicPr>
            <a:picLocks noChangeAspect="1"/>
          </p:cNvPicPr>
          <p:nvPr/>
        </p:nvPicPr>
        <p:blipFill>
          <a:blip r:embed="rId5"/>
          <a:stretch>
            <a:fillRect/>
          </a:stretch>
        </p:blipFill>
        <p:spPr>
          <a:xfrm>
            <a:off x="6112304" y="4872778"/>
            <a:ext cx="1456180" cy="1039951"/>
          </a:xfrm>
          <a:prstGeom prst="rect">
            <a:avLst/>
          </a:prstGeom>
          <a:ln>
            <a:noFill/>
          </a:ln>
          <a:effectLst>
            <a:outerShdw blurRad="190500" algn="tl" rotWithShape="0">
              <a:srgbClr val="000000">
                <a:alpha val="70000"/>
              </a:srgbClr>
            </a:outerShdw>
          </a:effectLst>
        </p:spPr>
      </p:pic>
      <p:pic>
        <p:nvPicPr>
          <p:cNvPr id="254" name="Picture 253"/>
          <p:cNvPicPr>
            <a:picLocks noChangeAspect="1"/>
          </p:cNvPicPr>
          <p:nvPr/>
        </p:nvPicPr>
        <p:blipFill>
          <a:blip r:embed="rId5"/>
          <a:stretch>
            <a:fillRect/>
          </a:stretch>
        </p:blipFill>
        <p:spPr>
          <a:xfrm>
            <a:off x="6290046" y="4873741"/>
            <a:ext cx="1456180" cy="1039951"/>
          </a:xfrm>
          <a:prstGeom prst="rect">
            <a:avLst/>
          </a:prstGeom>
          <a:ln>
            <a:noFill/>
          </a:ln>
          <a:effectLst>
            <a:outerShdw blurRad="190500" algn="tl" rotWithShape="0">
              <a:srgbClr val="000000">
                <a:alpha val="70000"/>
              </a:srgbClr>
            </a:outerShdw>
          </a:effectLst>
        </p:spPr>
      </p:pic>
      <p:pic>
        <p:nvPicPr>
          <p:cNvPr id="255" name="Picture 254"/>
          <p:cNvPicPr>
            <a:picLocks noChangeAspect="1"/>
          </p:cNvPicPr>
          <p:nvPr/>
        </p:nvPicPr>
        <p:blipFill>
          <a:blip r:embed="rId5"/>
          <a:stretch>
            <a:fillRect/>
          </a:stretch>
        </p:blipFill>
        <p:spPr>
          <a:xfrm>
            <a:off x="6460059" y="4872746"/>
            <a:ext cx="1456180" cy="1039951"/>
          </a:xfrm>
          <a:prstGeom prst="rect">
            <a:avLst/>
          </a:prstGeom>
          <a:ln>
            <a:noFill/>
          </a:ln>
          <a:effectLst>
            <a:outerShdw blurRad="190500" algn="tl" rotWithShape="0">
              <a:srgbClr val="000000">
                <a:alpha val="70000"/>
              </a:srgbClr>
            </a:outerShdw>
          </a:effectLst>
        </p:spPr>
      </p:pic>
      <p:pic>
        <p:nvPicPr>
          <p:cNvPr id="256" name="Picture 255"/>
          <p:cNvPicPr>
            <a:picLocks noChangeAspect="1"/>
          </p:cNvPicPr>
          <p:nvPr/>
        </p:nvPicPr>
        <p:blipFill>
          <a:blip r:embed="rId5"/>
          <a:stretch>
            <a:fillRect/>
          </a:stretch>
        </p:blipFill>
        <p:spPr>
          <a:xfrm>
            <a:off x="6658364" y="4872746"/>
            <a:ext cx="1456180" cy="1039951"/>
          </a:xfrm>
          <a:prstGeom prst="rect">
            <a:avLst/>
          </a:prstGeom>
          <a:ln>
            <a:noFill/>
          </a:ln>
          <a:effectLst>
            <a:outerShdw blurRad="190500" algn="tl" rotWithShape="0">
              <a:srgbClr val="000000">
                <a:alpha val="70000"/>
              </a:srgbClr>
            </a:outerShdw>
          </a:effectLst>
        </p:spPr>
      </p:pic>
      <p:pic>
        <p:nvPicPr>
          <p:cNvPr id="257" name="Picture 256"/>
          <p:cNvPicPr>
            <a:picLocks noChangeAspect="1"/>
          </p:cNvPicPr>
          <p:nvPr/>
        </p:nvPicPr>
        <p:blipFill>
          <a:blip r:embed="rId5"/>
          <a:stretch>
            <a:fillRect/>
          </a:stretch>
        </p:blipFill>
        <p:spPr>
          <a:xfrm>
            <a:off x="6845922" y="4873573"/>
            <a:ext cx="1456180" cy="1039951"/>
          </a:xfrm>
          <a:prstGeom prst="rect">
            <a:avLst/>
          </a:prstGeom>
          <a:ln>
            <a:noFill/>
          </a:ln>
          <a:effectLst>
            <a:outerShdw blurRad="190500" algn="tl" rotWithShape="0">
              <a:srgbClr val="000000">
                <a:alpha val="70000"/>
              </a:srgbClr>
            </a:outerShdw>
          </a:effectLst>
        </p:spPr>
      </p:pic>
      <p:pic>
        <p:nvPicPr>
          <p:cNvPr id="258" name="Picture 257"/>
          <p:cNvPicPr>
            <a:picLocks noChangeAspect="1"/>
          </p:cNvPicPr>
          <p:nvPr/>
        </p:nvPicPr>
        <p:blipFill>
          <a:blip r:embed="rId5"/>
          <a:stretch>
            <a:fillRect/>
          </a:stretch>
        </p:blipFill>
        <p:spPr>
          <a:xfrm>
            <a:off x="7015935" y="4872578"/>
            <a:ext cx="1456180" cy="1039951"/>
          </a:xfrm>
          <a:prstGeom prst="rect">
            <a:avLst/>
          </a:prstGeom>
          <a:ln>
            <a:noFill/>
          </a:ln>
          <a:effectLst>
            <a:outerShdw blurRad="190500" algn="tl" rotWithShape="0">
              <a:srgbClr val="000000">
                <a:alpha val="70000"/>
              </a:srgbClr>
            </a:outerShdw>
          </a:effectLst>
        </p:spPr>
      </p:pic>
      <p:pic>
        <p:nvPicPr>
          <p:cNvPr id="259" name="Picture 258"/>
          <p:cNvPicPr>
            <a:picLocks noChangeAspect="1"/>
          </p:cNvPicPr>
          <p:nvPr/>
        </p:nvPicPr>
        <p:blipFill>
          <a:blip r:embed="rId5"/>
          <a:stretch>
            <a:fillRect/>
          </a:stretch>
        </p:blipFill>
        <p:spPr>
          <a:xfrm>
            <a:off x="7214240" y="4872578"/>
            <a:ext cx="1456180" cy="1039951"/>
          </a:xfrm>
          <a:prstGeom prst="rect">
            <a:avLst/>
          </a:prstGeom>
          <a:ln>
            <a:noFill/>
          </a:ln>
          <a:effectLst>
            <a:outerShdw blurRad="190500" algn="tl" rotWithShape="0">
              <a:srgbClr val="000000">
                <a:alpha val="70000"/>
              </a:srgbClr>
            </a:outerShdw>
          </a:effectLst>
        </p:spPr>
      </p:pic>
      <p:pic>
        <p:nvPicPr>
          <p:cNvPr id="260" name="Picture 259"/>
          <p:cNvPicPr>
            <a:picLocks noChangeAspect="1"/>
          </p:cNvPicPr>
          <p:nvPr/>
        </p:nvPicPr>
        <p:blipFill>
          <a:blip r:embed="rId5"/>
          <a:stretch>
            <a:fillRect/>
          </a:stretch>
        </p:blipFill>
        <p:spPr>
          <a:xfrm>
            <a:off x="7391982" y="4873541"/>
            <a:ext cx="1456180" cy="1039951"/>
          </a:xfrm>
          <a:prstGeom prst="rect">
            <a:avLst/>
          </a:prstGeom>
          <a:ln>
            <a:noFill/>
          </a:ln>
          <a:effectLst>
            <a:outerShdw blurRad="190500" algn="tl" rotWithShape="0">
              <a:srgbClr val="000000">
                <a:alpha val="70000"/>
              </a:srgbClr>
            </a:outerShdw>
          </a:effectLst>
        </p:spPr>
      </p:pic>
      <p:pic>
        <p:nvPicPr>
          <p:cNvPr id="261" name="Picture 260"/>
          <p:cNvPicPr>
            <a:picLocks noChangeAspect="1"/>
          </p:cNvPicPr>
          <p:nvPr/>
        </p:nvPicPr>
        <p:blipFill>
          <a:blip r:embed="rId5"/>
          <a:stretch>
            <a:fillRect/>
          </a:stretch>
        </p:blipFill>
        <p:spPr>
          <a:xfrm>
            <a:off x="7561995" y="4872546"/>
            <a:ext cx="1456180" cy="1039951"/>
          </a:xfrm>
          <a:prstGeom prst="rect">
            <a:avLst/>
          </a:prstGeom>
          <a:ln>
            <a:noFill/>
          </a:ln>
          <a:effectLst>
            <a:outerShdw blurRad="190500" algn="tl" rotWithShape="0">
              <a:srgbClr val="000000">
                <a:alpha val="70000"/>
              </a:srgbClr>
            </a:outerShdw>
          </a:effectLst>
        </p:spPr>
      </p:pic>
      <p:pic>
        <p:nvPicPr>
          <p:cNvPr id="262" name="Picture 261"/>
          <p:cNvPicPr>
            <a:picLocks noChangeAspect="1"/>
          </p:cNvPicPr>
          <p:nvPr/>
        </p:nvPicPr>
        <p:blipFill>
          <a:blip r:embed="rId5"/>
          <a:stretch>
            <a:fillRect/>
          </a:stretch>
        </p:blipFill>
        <p:spPr>
          <a:xfrm>
            <a:off x="7760300" y="4872546"/>
            <a:ext cx="1456180" cy="1039951"/>
          </a:xfrm>
          <a:prstGeom prst="rect">
            <a:avLst/>
          </a:prstGeom>
          <a:ln>
            <a:noFill/>
          </a:ln>
          <a:effectLst>
            <a:outerShdw blurRad="190500" algn="tl" rotWithShape="0">
              <a:srgbClr val="000000">
                <a:alpha val="70000"/>
              </a:srgbClr>
            </a:outerShdw>
          </a:effectLst>
        </p:spPr>
      </p:pic>
      <p:pic>
        <p:nvPicPr>
          <p:cNvPr id="263" name="Picture 262"/>
          <p:cNvPicPr>
            <a:picLocks noChangeAspect="1"/>
          </p:cNvPicPr>
          <p:nvPr/>
        </p:nvPicPr>
        <p:blipFill>
          <a:blip r:embed="rId5"/>
          <a:stretch>
            <a:fillRect/>
          </a:stretch>
        </p:blipFill>
        <p:spPr>
          <a:xfrm>
            <a:off x="7968980" y="4872578"/>
            <a:ext cx="1456180" cy="1039951"/>
          </a:xfrm>
          <a:prstGeom prst="rect">
            <a:avLst/>
          </a:prstGeom>
          <a:ln>
            <a:noFill/>
          </a:ln>
          <a:effectLst>
            <a:outerShdw blurRad="190500" algn="tl" rotWithShape="0">
              <a:srgbClr val="000000">
                <a:alpha val="70000"/>
              </a:srgbClr>
            </a:outerShdw>
          </a:effectLst>
        </p:spPr>
      </p:pic>
      <p:pic>
        <p:nvPicPr>
          <p:cNvPr id="264" name="Picture 263"/>
          <p:cNvPicPr>
            <a:picLocks noChangeAspect="1"/>
          </p:cNvPicPr>
          <p:nvPr/>
        </p:nvPicPr>
        <p:blipFill>
          <a:blip r:embed="rId5"/>
          <a:stretch>
            <a:fillRect/>
          </a:stretch>
        </p:blipFill>
        <p:spPr>
          <a:xfrm>
            <a:off x="8138993" y="4873981"/>
            <a:ext cx="1456180" cy="1039951"/>
          </a:xfrm>
          <a:prstGeom prst="rect">
            <a:avLst/>
          </a:prstGeom>
          <a:ln>
            <a:noFill/>
          </a:ln>
          <a:effectLst>
            <a:outerShdw blurRad="190500" algn="tl" rotWithShape="0">
              <a:srgbClr val="000000">
                <a:alpha val="70000"/>
              </a:srgbClr>
            </a:outerShdw>
          </a:effectLst>
        </p:spPr>
      </p:pic>
      <p:pic>
        <p:nvPicPr>
          <p:cNvPr id="265" name="Picture 264"/>
          <p:cNvPicPr>
            <a:picLocks noChangeAspect="1"/>
          </p:cNvPicPr>
          <p:nvPr/>
        </p:nvPicPr>
        <p:blipFill>
          <a:blip r:embed="rId5"/>
          <a:stretch>
            <a:fillRect/>
          </a:stretch>
        </p:blipFill>
        <p:spPr>
          <a:xfrm>
            <a:off x="8337298" y="4873981"/>
            <a:ext cx="1456180" cy="1039951"/>
          </a:xfrm>
          <a:prstGeom prst="rect">
            <a:avLst/>
          </a:prstGeom>
          <a:ln>
            <a:noFill/>
          </a:ln>
          <a:effectLst>
            <a:outerShdw blurRad="190500" algn="tl" rotWithShape="0">
              <a:srgbClr val="000000">
                <a:alpha val="70000"/>
              </a:srgbClr>
            </a:outerShdw>
          </a:effectLst>
        </p:spPr>
      </p:pic>
      <p:pic>
        <p:nvPicPr>
          <p:cNvPr id="266" name="Picture 265"/>
          <p:cNvPicPr>
            <a:picLocks noChangeAspect="1"/>
          </p:cNvPicPr>
          <p:nvPr/>
        </p:nvPicPr>
        <p:blipFill>
          <a:blip r:embed="rId5"/>
          <a:stretch>
            <a:fillRect/>
          </a:stretch>
        </p:blipFill>
        <p:spPr>
          <a:xfrm>
            <a:off x="8515040" y="4872546"/>
            <a:ext cx="1456180" cy="1039951"/>
          </a:xfrm>
          <a:prstGeom prst="rect">
            <a:avLst/>
          </a:prstGeom>
          <a:ln>
            <a:noFill/>
          </a:ln>
          <a:effectLst>
            <a:outerShdw blurRad="190500" algn="tl" rotWithShape="0">
              <a:srgbClr val="000000">
                <a:alpha val="70000"/>
              </a:srgbClr>
            </a:outerShdw>
          </a:effectLst>
        </p:spPr>
      </p:pic>
      <p:pic>
        <p:nvPicPr>
          <p:cNvPr id="267" name="Picture 266"/>
          <p:cNvPicPr>
            <a:picLocks noChangeAspect="1"/>
          </p:cNvPicPr>
          <p:nvPr/>
        </p:nvPicPr>
        <p:blipFill>
          <a:blip r:embed="rId5"/>
          <a:stretch>
            <a:fillRect/>
          </a:stretch>
        </p:blipFill>
        <p:spPr>
          <a:xfrm>
            <a:off x="8685053" y="4873949"/>
            <a:ext cx="1456180" cy="1039951"/>
          </a:xfrm>
          <a:prstGeom prst="rect">
            <a:avLst/>
          </a:prstGeom>
          <a:ln>
            <a:noFill/>
          </a:ln>
          <a:effectLst>
            <a:outerShdw blurRad="190500" algn="tl" rotWithShape="0">
              <a:srgbClr val="000000">
                <a:alpha val="70000"/>
              </a:srgbClr>
            </a:outerShdw>
          </a:effectLst>
        </p:spPr>
      </p:pic>
      <p:pic>
        <p:nvPicPr>
          <p:cNvPr id="268" name="Picture 267"/>
          <p:cNvPicPr>
            <a:picLocks noChangeAspect="1"/>
          </p:cNvPicPr>
          <p:nvPr/>
        </p:nvPicPr>
        <p:blipFill>
          <a:blip r:embed="rId5"/>
          <a:stretch>
            <a:fillRect/>
          </a:stretch>
        </p:blipFill>
        <p:spPr>
          <a:xfrm>
            <a:off x="8883358" y="4873949"/>
            <a:ext cx="1456180" cy="1039951"/>
          </a:xfrm>
          <a:prstGeom prst="rect">
            <a:avLst/>
          </a:prstGeom>
          <a:ln>
            <a:noFill/>
          </a:ln>
          <a:effectLst>
            <a:outerShdw blurRad="190500" algn="tl" rotWithShape="0">
              <a:srgbClr val="000000">
                <a:alpha val="70000"/>
              </a:srgbClr>
            </a:outerShdw>
          </a:effectLst>
        </p:spPr>
      </p:pic>
      <p:pic>
        <p:nvPicPr>
          <p:cNvPr id="269" name="Picture 268"/>
          <p:cNvPicPr>
            <a:picLocks noChangeAspect="1"/>
          </p:cNvPicPr>
          <p:nvPr/>
        </p:nvPicPr>
        <p:blipFill>
          <a:blip r:embed="rId5"/>
          <a:stretch>
            <a:fillRect/>
          </a:stretch>
        </p:blipFill>
        <p:spPr>
          <a:xfrm>
            <a:off x="9070916" y="4873296"/>
            <a:ext cx="1456180" cy="1039951"/>
          </a:xfrm>
          <a:prstGeom prst="rect">
            <a:avLst/>
          </a:prstGeom>
          <a:ln>
            <a:noFill/>
          </a:ln>
          <a:effectLst>
            <a:outerShdw blurRad="190500" algn="tl" rotWithShape="0">
              <a:srgbClr val="000000">
                <a:alpha val="70000"/>
              </a:srgbClr>
            </a:outerShdw>
          </a:effectLst>
        </p:spPr>
      </p:pic>
      <p:pic>
        <p:nvPicPr>
          <p:cNvPr id="270" name="Picture 269"/>
          <p:cNvPicPr>
            <a:picLocks noChangeAspect="1"/>
          </p:cNvPicPr>
          <p:nvPr/>
        </p:nvPicPr>
        <p:blipFill>
          <a:blip r:embed="rId5"/>
          <a:stretch>
            <a:fillRect/>
          </a:stretch>
        </p:blipFill>
        <p:spPr>
          <a:xfrm>
            <a:off x="9240929" y="4875590"/>
            <a:ext cx="1456180" cy="1039951"/>
          </a:xfrm>
          <a:prstGeom prst="rect">
            <a:avLst/>
          </a:prstGeom>
          <a:ln>
            <a:noFill/>
          </a:ln>
          <a:effectLst>
            <a:outerShdw blurRad="190500" algn="tl" rotWithShape="0">
              <a:srgbClr val="000000">
                <a:alpha val="70000"/>
              </a:srgbClr>
            </a:outerShdw>
          </a:effectLst>
        </p:spPr>
      </p:pic>
      <p:pic>
        <p:nvPicPr>
          <p:cNvPr id="271" name="Picture 270"/>
          <p:cNvPicPr>
            <a:picLocks noChangeAspect="1"/>
          </p:cNvPicPr>
          <p:nvPr/>
        </p:nvPicPr>
        <p:blipFill>
          <a:blip r:embed="rId5"/>
          <a:stretch>
            <a:fillRect/>
          </a:stretch>
        </p:blipFill>
        <p:spPr>
          <a:xfrm>
            <a:off x="9439234" y="4875590"/>
            <a:ext cx="1456180" cy="1039951"/>
          </a:xfrm>
          <a:prstGeom prst="rect">
            <a:avLst/>
          </a:prstGeom>
          <a:ln>
            <a:noFill/>
          </a:ln>
          <a:effectLst>
            <a:outerShdw blurRad="190500" algn="tl" rotWithShape="0">
              <a:srgbClr val="000000">
                <a:alpha val="70000"/>
              </a:srgbClr>
            </a:outerShdw>
          </a:effectLst>
        </p:spPr>
      </p:pic>
      <p:pic>
        <p:nvPicPr>
          <p:cNvPr id="272" name="Picture 271"/>
          <p:cNvPicPr>
            <a:picLocks noChangeAspect="1"/>
          </p:cNvPicPr>
          <p:nvPr/>
        </p:nvPicPr>
        <p:blipFill>
          <a:blip r:embed="rId5"/>
          <a:stretch>
            <a:fillRect/>
          </a:stretch>
        </p:blipFill>
        <p:spPr>
          <a:xfrm>
            <a:off x="9616976" y="4873264"/>
            <a:ext cx="1456180" cy="1039951"/>
          </a:xfrm>
          <a:prstGeom prst="rect">
            <a:avLst/>
          </a:prstGeom>
          <a:ln>
            <a:noFill/>
          </a:ln>
          <a:effectLst>
            <a:outerShdw blurRad="190500" algn="tl" rotWithShape="0">
              <a:srgbClr val="000000">
                <a:alpha val="70000"/>
              </a:srgbClr>
            </a:outerShdw>
          </a:effectLst>
        </p:spPr>
      </p:pic>
      <p:pic>
        <p:nvPicPr>
          <p:cNvPr id="273" name="Picture 272"/>
          <p:cNvPicPr>
            <a:picLocks noChangeAspect="1"/>
          </p:cNvPicPr>
          <p:nvPr/>
        </p:nvPicPr>
        <p:blipFill>
          <a:blip r:embed="rId5"/>
          <a:stretch>
            <a:fillRect/>
          </a:stretch>
        </p:blipFill>
        <p:spPr>
          <a:xfrm>
            <a:off x="9786989" y="4874667"/>
            <a:ext cx="1456180" cy="1039951"/>
          </a:xfrm>
          <a:prstGeom prst="rect">
            <a:avLst/>
          </a:prstGeom>
          <a:ln>
            <a:noFill/>
          </a:ln>
          <a:effectLst>
            <a:outerShdw blurRad="190500" algn="tl" rotWithShape="0">
              <a:srgbClr val="000000">
                <a:alpha val="70000"/>
              </a:srgbClr>
            </a:outerShdw>
          </a:effectLst>
        </p:spPr>
      </p:pic>
      <p:pic>
        <p:nvPicPr>
          <p:cNvPr id="274" name="Picture 273"/>
          <p:cNvPicPr>
            <a:picLocks noChangeAspect="1"/>
          </p:cNvPicPr>
          <p:nvPr/>
        </p:nvPicPr>
        <p:blipFill>
          <a:blip r:embed="rId5"/>
          <a:stretch>
            <a:fillRect/>
          </a:stretch>
        </p:blipFill>
        <p:spPr>
          <a:xfrm>
            <a:off x="9985294" y="4874667"/>
            <a:ext cx="1456180" cy="1039951"/>
          </a:xfrm>
          <a:prstGeom prst="rect">
            <a:avLst/>
          </a:prstGeom>
          <a:ln>
            <a:noFill/>
          </a:ln>
          <a:effectLst>
            <a:outerShdw blurRad="190500" algn="tl" rotWithShape="0">
              <a:srgbClr val="000000">
                <a:alpha val="70000"/>
              </a:srgbClr>
            </a:outerShdw>
          </a:effectLst>
        </p:spPr>
      </p:pic>
      <p:pic>
        <p:nvPicPr>
          <p:cNvPr id="275" name="Picture 274"/>
          <p:cNvPicPr>
            <a:picLocks noChangeAspect="1"/>
          </p:cNvPicPr>
          <p:nvPr/>
        </p:nvPicPr>
        <p:blipFill>
          <a:blip r:embed="rId5"/>
          <a:stretch>
            <a:fillRect/>
          </a:stretch>
        </p:blipFill>
        <p:spPr>
          <a:xfrm>
            <a:off x="10152289" y="4874220"/>
            <a:ext cx="1456180" cy="1039951"/>
          </a:xfrm>
          <a:prstGeom prst="rect">
            <a:avLst/>
          </a:prstGeom>
          <a:ln>
            <a:noFill/>
          </a:ln>
          <a:effectLst>
            <a:outerShdw blurRad="190500" algn="tl" rotWithShape="0">
              <a:srgbClr val="000000">
                <a:alpha val="70000"/>
              </a:srgbClr>
            </a:outerShdw>
          </a:effectLst>
        </p:spPr>
      </p:pic>
      <p:pic>
        <p:nvPicPr>
          <p:cNvPr id="276" name="Picture 275"/>
          <p:cNvPicPr>
            <a:picLocks noChangeAspect="1"/>
          </p:cNvPicPr>
          <p:nvPr/>
        </p:nvPicPr>
        <p:blipFill>
          <a:blip r:embed="rId5"/>
          <a:stretch>
            <a:fillRect/>
          </a:stretch>
        </p:blipFill>
        <p:spPr>
          <a:xfrm>
            <a:off x="10322302" y="4875623"/>
            <a:ext cx="1456180" cy="1039951"/>
          </a:xfrm>
          <a:prstGeom prst="rect">
            <a:avLst/>
          </a:prstGeom>
          <a:ln>
            <a:noFill/>
          </a:ln>
          <a:effectLst>
            <a:outerShdw blurRad="190500" algn="tl" rotWithShape="0">
              <a:srgbClr val="000000">
                <a:alpha val="70000"/>
              </a:srgbClr>
            </a:outerShdw>
          </a:effectLst>
        </p:spPr>
      </p:pic>
      <p:pic>
        <p:nvPicPr>
          <p:cNvPr id="277" name="Picture 276"/>
          <p:cNvPicPr>
            <a:picLocks noChangeAspect="1"/>
          </p:cNvPicPr>
          <p:nvPr/>
        </p:nvPicPr>
        <p:blipFill>
          <a:blip r:embed="rId5"/>
          <a:stretch>
            <a:fillRect/>
          </a:stretch>
        </p:blipFill>
        <p:spPr>
          <a:xfrm>
            <a:off x="10520607" y="4875623"/>
            <a:ext cx="1456180" cy="1039951"/>
          </a:xfrm>
          <a:prstGeom prst="rect">
            <a:avLst/>
          </a:prstGeom>
          <a:ln>
            <a:noFill/>
          </a:ln>
          <a:effectLst>
            <a:outerShdw blurRad="190500" algn="tl" rotWithShape="0">
              <a:srgbClr val="000000">
                <a:alpha val="70000"/>
              </a:srgbClr>
            </a:outerShdw>
          </a:effectLst>
        </p:spPr>
      </p:pic>
      <p:pic>
        <p:nvPicPr>
          <p:cNvPr id="278" name="Picture 277"/>
          <p:cNvPicPr>
            <a:picLocks noChangeAspect="1"/>
          </p:cNvPicPr>
          <p:nvPr/>
        </p:nvPicPr>
        <p:blipFill rotWithShape="1">
          <a:blip r:embed="rId7"/>
          <a:srcRect l="1756" t="10003" r="4813" b="1880"/>
          <a:stretch/>
        </p:blipFill>
        <p:spPr>
          <a:xfrm>
            <a:off x="10713984" y="4875011"/>
            <a:ext cx="1457184" cy="103952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500"/>
                                        <p:tgtEl>
                                          <p:spTgt spid="1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6"/>
                                        </p:tgtEl>
                                        <p:attrNameLst>
                                          <p:attrName>style.visibility</p:attrName>
                                        </p:attrNameLst>
                                      </p:cBhvr>
                                      <p:to>
                                        <p:strVal val="visible"/>
                                      </p:to>
                                    </p:set>
                                    <p:animEffect transition="in" filter="fade">
                                      <p:cBhvr>
                                        <p:cTn id="20" dur="500"/>
                                        <p:tgtEl>
                                          <p:spTgt spid="186"/>
                                        </p:tgtEl>
                                      </p:cBhvr>
                                    </p:animEffect>
                                  </p:childTnLst>
                                </p:cTn>
                              </p:par>
                              <p:par>
                                <p:cTn id="21" presetID="10" presetClass="entr" presetSubtype="0" fill="hold"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250"/>
                                        <p:tgtEl>
                                          <p:spTgt spid="193"/>
                                        </p:tgtEl>
                                      </p:cBhvr>
                                    </p:animEffect>
                                  </p:childTnLst>
                                </p:cTn>
                              </p:par>
                              <p:par>
                                <p:cTn id="24" presetID="10" presetClass="entr" presetSubtype="0" fill="hold" nodeType="with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250"/>
                                        <p:tgtEl>
                                          <p:spTgt spid="192"/>
                                        </p:tgtEl>
                                      </p:cBhvr>
                                    </p:animEffect>
                                  </p:childTnLst>
                                </p:cTn>
                              </p:par>
                              <p:par>
                                <p:cTn id="27" presetID="10" presetClass="entr" presetSubtype="0" fill="hold" nodeType="withEffect">
                                  <p:stCondLst>
                                    <p:cond delay="0"/>
                                  </p:stCondLst>
                                  <p:childTnLst>
                                    <p:set>
                                      <p:cBhvr>
                                        <p:cTn id="28" dur="1" fill="hold">
                                          <p:stCondLst>
                                            <p:cond delay="0"/>
                                          </p:stCondLst>
                                        </p:cTn>
                                        <p:tgtEl>
                                          <p:spTgt spid="194"/>
                                        </p:tgtEl>
                                        <p:attrNameLst>
                                          <p:attrName>style.visibility</p:attrName>
                                        </p:attrNameLst>
                                      </p:cBhvr>
                                      <p:to>
                                        <p:strVal val="visible"/>
                                      </p:to>
                                    </p:set>
                                    <p:animEffect transition="in" filter="fade">
                                      <p:cBhvr>
                                        <p:cTn id="29" dur="250"/>
                                        <p:tgtEl>
                                          <p:spTgt spid="194"/>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95"/>
                                        </p:tgtEl>
                                        <p:attrNameLst>
                                          <p:attrName>style.visibility</p:attrName>
                                        </p:attrNameLst>
                                      </p:cBhvr>
                                      <p:to>
                                        <p:strVal val="visible"/>
                                      </p:to>
                                    </p:set>
                                    <p:animEffect transition="in" filter="wipe(left)">
                                      <p:cBhvr>
                                        <p:cTn id="33" dur="50"/>
                                        <p:tgtEl>
                                          <p:spTgt spid="195"/>
                                        </p:tgtEl>
                                      </p:cBhvr>
                                    </p:animEffect>
                                  </p:childTnLst>
                                </p:cTn>
                              </p:par>
                              <p:par>
                                <p:cTn id="34" presetID="22" presetClass="entr" presetSubtype="8" fill="hold" nodeType="withEffect">
                                  <p:stCondLst>
                                    <p:cond delay="0"/>
                                  </p:stCondLst>
                                  <p:childTnLst>
                                    <p:set>
                                      <p:cBhvr>
                                        <p:cTn id="35" dur="1" fill="hold">
                                          <p:stCondLst>
                                            <p:cond delay="0"/>
                                          </p:stCondLst>
                                        </p:cTn>
                                        <p:tgtEl>
                                          <p:spTgt spid="222"/>
                                        </p:tgtEl>
                                        <p:attrNameLst>
                                          <p:attrName>style.visibility</p:attrName>
                                        </p:attrNameLst>
                                      </p:cBhvr>
                                      <p:to>
                                        <p:strVal val="visible"/>
                                      </p:to>
                                    </p:set>
                                    <p:animEffect transition="in" filter="wipe(left)">
                                      <p:cBhvr>
                                        <p:cTn id="36" dur="50"/>
                                        <p:tgtEl>
                                          <p:spTgt spid="222"/>
                                        </p:tgtEl>
                                      </p:cBhvr>
                                    </p:animEffect>
                                  </p:childTnLst>
                                </p:cTn>
                              </p:par>
                              <p:par>
                                <p:cTn id="37" presetID="22" presetClass="entr" presetSubtype="8" fill="hold" nodeType="withEffect">
                                  <p:stCondLst>
                                    <p:cond delay="0"/>
                                  </p:stCondLst>
                                  <p:childTnLst>
                                    <p:set>
                                      <p:cBhvr>
                                        <p:cTn id="38" dur="1" fill="hold">
                                          <p:stCondLst>
                                            <p:cond delay="0"/>
                                          </p:stCondLst>
                                        </p:cTn>
                                        <p:tgtEl>
                                          <p:spTgt spid="251"/>
                                        </p:tgtEl>
                                        <p:attrNameLst>
                                          <p:attrName>style.visibility</p:attrName>
                                        </p:attrNameLst>
                                      </p:cBhvr>
                                      <p:to>
                                        <p:strVal val="visible"/>
                                      </p:to>
                                    </p:set>
                                    <p:animEffect transition="in" filter="wipe(left)">
                                      <p:cBhvr>
                                        <p:cTn id="39" dur="50"/>
                                        <p:tgtEl>
                                          <p:spTgt spid="251"/>
                                        </p:tgtEl>
                                      </p:cBhvr>
                                    </p:animEffect>
                                  </p:childTnLst>
                                </p:cTn>
                              </p:par>
                            </p:childTnLst>
                          </p:cTn>
                        </p:par>
                        <p:par>
                          <p:cTn id="40" fill="hold">
                            <p:stCondLst>
                              <p:cond delay="1050"/>
                            </p:stCondLst>
                            <p:childTnLst>
                              <p:par>
                                <p:cTn id="41" presetID="22" presetClass="entr" presetSubtype="8" fill="hold" nodeType="after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wipe(left)">
                                      <p:cBhvr>
                                        <p:cTn id="43" dur="50"/>
                                        <p:tgtEl>
                                          <p:spTgt spid="196"/>
                                        </p:tgtEl>
                                      </p:cBhvr>
                                    </p:animEffect>
                                  </p:childTnLst>
                                </p:cTn>
                              </p:par>
                              <p:par>
                                <p:cTn id="44" presetID="22" presetClass="entr" presetSubtype="8" fill="hold" nodeType="withEffect">
                                  <p:stCondLst>
                                    <p:cond delay="0"/>
                                  </p:stCondLst>
                                  <p:childTnLst>
                                    <p:set>
                                      <p:cBhvr>
                                        <p:cTn id="45" dur="1" fill="hold">
                                          <p:stCondLst>
                                            <p:cond delay="0"/>
                                          </p:stCondLst>
                                        </p:cTn>
                                        <p:tgtEl>
                                          <p:spTgt spid="223"/>
                                        </p:tgtEl>
                                        <p:attrNameLst>
                                          <p:attrName>style.visibility</p:attrName>
                                        </p:attrNameLst>
                                      </p:cBhvr>
                                      <p:to>
                                        <p:strVal val="visible"/>
                                      </p:to>
                                    </p:set>
                                    <p:animEffect transition="in" filter="wipe(left)">
                                      <p:cBhvr>
                                        <p:cTn id="46" dur="50"/>
                                        <p:tgtEl>
                                          <p:spTgt spid="223"/>
                                        </p:tgtEl>
                                      </p:cBhvr>
                                    </p:animEffect>
                                  </p:childTnLst>
                                </p:cTn>
                              </p:par>
                              <p:par>
                                <p:cTn id="47" presetID="22" presetClass="entr" presetSubtype="8" fill="hold" nodeType="withEffect">
                                  <p:stCondLst>
                                    <p:cond delay="0"/>
                                  </p:stCondLst>
                                  <p:childTnLst>
                                    <p:set>
                                      <p:cBhvr>
                                        <p:cTn id="48" dur="1" fill="hold">
                                          <p:stCondLst>
                                            <p:cond delay="0"/>
                                          </p:stCondLst>
                                        </p:cTn>
                                        <p:tgtEl>
                                          <p:spTgt spid="252"/>
                                        </p:tgtEl>
                                        <p:attrNameLst>
                                          <p:attrName>style.visibility</p:attrName>
                                        </p:attrNameLst>
                                      </p:cBhvr>
                                      <p:to>
                                        <p:strVal val="visible"/>
                                      </p:to>
                                    </p:set>
                                    <p:animEffect transition="in" filter="wipe(left)">
                                      <p:cBhvr>
                                        <p:cTn id="49" dur="50"/>
                                        <p:tgtEl>
                                          <p:spTgt spid="252"/>
                                        </p:tgtEl>
                                      </p:cBhvr>
                                    </p:animEffect>
                                  </p:childTnLst>
                                </p:cTn>
                              </p:par>
                            </p:childTnLst>
                          </p:cTn>
                        </p:par>
                        <p:par>
                          <p:cTn id="50" fill="hold">
                            <p:stCondLst>
                              <p:cond delay="1100"/>
                            </p:stCondLst>
                            <p:childTnLst>
                              <p:par>
                                <p:cTn id="51" presetID="22" presetClass="entr" presetSubtype="8" fill="hold" nodeType="afterEffect">
                                  <p:stCondLst>
                                    <p:cond delay="0"/>
                                  </p:stCondLst>
                                  <p:childTnLst>
                                    <p:set>
                                      <p:cBhvr>
                                        <p:cTn id="52" dur="1" fill="hold">
                                          <p:stCondLst>
                                            <p:cond delay="0"/>
                                          </p:stCondLst>
                                        </p:cTn>
                                        <p:tgtEl>
                                          <p:spTgt spid="197"/>
                                        </p:tgtEl>
                                        <p:attrNameLst>
                                          <p:attrName>style.visibility</p:attrName>
                                        </p:attrNameLst>
                                      </p:cBhvr>
                                      <p:to>
                                        <p:strVal val="visible"/>
                                      </p:to>
                                    </p:set>
                                    <p:animEffect transition="in" filter="wipe(left)">
                                      <p:cBhvr>
                                        <p:cTn id="53" dur="50"/>
                                        <p:tgtEl>
                                          <p:spTgt spid="197"/>
                                        </p:tgtEl>
                                      </p:cBhvr>
                                    </p:animEffect>
                                  </p:childTnLst>
                                </p:cTn>
                              </p:par>
                              <p:par>
                                <p:cTn id="54" presetID="22" presetClass="entr" presetSubtype="8" fill="hold" nodeType="withEffect">
                                  <p:stCondLst>
                                    <p:cond delay="0"/>
                                  </p:stCondLst>
                                  <p:childTnLst>
                                    <p:set>
                                      <p:cBhvr>
                                        <p:cTn id="55" dur="1" fill="hold">
                                          <p:stCondLst>
                                            <p:cond delay="0"/>
                                          </p:stCondLst>
                                        </p:cTn>
                                        <p:tgtEl>
                                          <p:spTgt spid="224"/>
                                        </p:tgtEl>
                                        <p:attrNameLst>
                                          <p:attrName>style.visibility</p:attrName>
                                        </p:attrNameLst>
                                      </p:cBhvr>
                                      <p:to>
                                        <p:strVal val="visible"/>
                                      </p:to>
                                    </p:set>
                                    <p:animEffect transition="in" filter="wipe(left)">
                                      <p:cBhvr>
                                        <p:cTn id="56" dur="50"/>
                                        <p:tgtEl>
                                          <p:spTgt spid="224"/>
                                        </p:tgtEl>
                                      </p:cBhvr>
                                    </p:animEffect>
                                  </p:childTnLst>
                                </p:cTn>
                              </p:par>
                              <p:par>
                                <p:cTn id="57" presetID="22" presetClass="entr" presetSubtype="8" fill="hold" nodeType="withEffect">
                                  <p:stCondLst>
                                    <p:cond delay="0"/>
                                  </p:stCondLst>
                                  <p:childTnLst>
                                    <p:set>
                                      <p:cBhvr>
                                        <p:cTn id="58" dur="1" fill="hold">
                                          <p:stCondLst>
                                            <p:cond delay="0"/>
                                          </p:stCondLst>
                                        </p:cTn>
                                        <p:tgtEl>
                                          <p:spTgt spid="253"/>
                                        </p:tgtEl>
                                        <p:attrNameLst>
                                          <p:attrName>style.visibility</p:attrName>
                                        </p:attrNameLst>
                                      </p:cBhvr>
                                      <p:to>
                                        <p:strVal val="visible"/>
                                      </p:to>
                                    </p:set>
                                    <p:animEffect transition="in" filter="wipe(left)">
                                      <p:cBhvr>
                                        <p:cTn id="59" dur="50"/>
                                        <p:tgtEl>
                                          <p:spTgt spid="253"/>
                                        </p:tgtEl>
                                      </p:cBhvr>
                                    </p:animEffect>
                                  </p:childTnLst>
                                </p:cTn>
                              </p:par>
                            </p:childTnLst>
                          </p:cTn>
                        </p:par>
                        <p:par>
                          <p:cTn id="60" fill="hold">
                            <p:stCondLst>
                              <p:cond delay="1150"/>
                            </p:stCondLst>
                            <p:childTnLst>
                              <p:par>
                                <p:cTn id="61" presetID="22" presetClass="entr" presetSubtype="8" fill="hold" nodeType="after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wipe(left)">
                                      <p:cBhvr>
                                        <p:cTn id="63" dur="50"/>
                                        <p:tgtEl>
                                          <p:spTgt spid="198"/>
                                        </p:tgtEl>
                                      </p:cBhvr>
                                    </p:animEffect>
                                  </p:childTnLst>
                                </p:cTn>
                              </p:par>
                              <p:par>
                                <p:cTn id="64" presetID="22" presetClass="entr" presetSubtype="8" fill="hold" nodeType="withEffect">
                                  <p:stCondLst>
                                    <p:cond delay="0"/>
                                  </p:stCondLst>
                                  <p:childTnLst>
                                    <p:set>
                                      <p:cBhvr>
                                        <p:cTn id="65" dur="1" fill="hold">
                                          <p:stCondLst>
                                            <p:cond delay="0"/>
                                          </p:stCondLst>
                                        </p:cTn>
                                        <p:tgtEl>
                                          <p:spTgt spid="225"/>
                                        </p:tgtEl>
                                        <p:attrNameLst>
                                          <p:attrName>style.visibility</p:attrName>
                                        </p:attrNameLst>
                                      </p:cBhvr>
                                      <p:to>
                                        <p:strVal val="visible"/>
                                      </p:to>
                                    </p:set>
                                    <p:animEffect transition="in" filter="wipe(left)">
                                      <p:cBhvr>
                                        <p:cTn id="66" dur="50"/>
                                        <p:tgtEl>
                                          <p:spTgt spid="225"/>
                                        </p:tgtEl>
                                      </p:cBhvr>
                                    </p:animEffect>
                                  </p:childTnLst>
                                </p:cTn>
                              </p:par>
                              <p:par>
                                <p:cTn id="67" presetID="22" presetClass="entr" presetSubtype="8" fill="hold" nodeType="withEffect">
                                  <p:stCondLst>
                                    <p:cond delay="0"/>
                                  </p:stCondLst>
                                  <p:childTnLst>
                                    <p:set>
                                      <p:cBhvr>
                                        <p:cTn id="68" dur="1" fill="hold">
                                          <p:stCondLst>
                                            <p:cond delay="0"/>
                                          </p:stCondLst>
                                        </p:cTn>
                                        <p:tgtEl>
                                          <p:spTgt spid="254"/>
                                        </p:tgtEl>
                                        <p:attrNameLst>
                                          <p:attrName>style.visibility</p:attrName>
                                        </p:attrNameLst>
                                      </p:cBhvr>
                                      <p:to>
                                        <p:strVal val="visible"/>
                                      </p:to>
                                    </p:set>
                                    <p:animEffect transition="in" filter="wipe(left)">
                                      <p:cBhvr>
                                        <p:cTn id="69" dur="50"/>
                                        <p:tgtEl>
                                          <p:spTgt spid="254"/>
                                        </p:tgtEl>
                                      </p:cBhvr>
                                    </p:animEffect>
                                  </p:childTnLst>
                                </p:cTn>
                              </p:par>
                            </p:childTnLst>
                          </p:cTn>
                        </p:par>
                        <p:par>
                          <p:cTn id="70" fill="hold">
                            <p:stCondLst>
                              <p:cond delay="1200"/>
                            </p:stCondLst>
                            <p:childTnLst>
                              <p:par>
                                <p:cTn id="71" presetID="22" presetClass="entr" presetSubtype="8" fill="hold" nodeType="afterEffect">
                                  <p:stCondLst>
                                    <p:cond delay="0"/>
                                  </p:stCondLst>
                                  <p:childTnLst>
                                    <p:set>
                                      <p:cBhvr>
                                        <p:cTn id="72" dur="1" fill="hold">
                                          <p:stCondLst>
                                            <p:cond delay="0"/>
                                          </p:stCondLst>
                                        </p:cTn>
                                        <p:tgtEl>
                                          <p:spTgt spid="199"/>
                                        </p:tgtEl>
                                        <p:attrNameLst>
                                          <p:attrName>style.visibility</p:attrName>
                                        </p:attrNameLst>
                                      </p:cBhvr>
                                      <p:to>
                                        <p:strVal val="visible"/>
                                      </p:to>
                                    </p:set>
                                    <p:animEffect transition="in" filter="wipe(left)">
                                      <p:cBhvr>
                                        <p:cTn id="73" dur="50"/>
                                        <p:tgtEl>
                                          <p:spTgt spid="199"/>
                                        </p:tgtEl>
                                      </p:cBhvr>
                                    </p:animEffect>
                                  </p:childTnLst>
                                </p:cTn>
                              </p:par>
                              <p:par>
                                <p:cTn id="74" presetID="22" presetClass="entr" presetSubtype="8" fill="hold" nodeType="withEffect">
                                  <p:stCondLst>
                                    <p:cond delay="0"/>
                                  </p:stCondLst>
                                  <p:childTnLst>
                                    <p:set>
                                      <p:cBhvr>
                                        <p:cTn id="75" dur="1" fill="hold">
                                          <p:stCondLst>
                                            <p:cond delay="0"/>
                                          </p:stCondLst>
                                        </p:cTn>
                                        <p:tgtEl>
                                          <p:spTgt spid="226"/>
                                        </p:tgtEl>
                                        <p:attrNameLst>
                                          <p:attrName>style.visibility</p:attrName>
                                        </p:attrNameLst>
                                      </p:cBhvr>
                                      <p:to>
                                        <p:strVal val="visible"/>
                                      </p:to>
                                    </p:set>
                                    <p:animEffect transition="in" filter="wipe(left)">
                                      <p:cBhvr>
                                        <p:cTn id="76" dur="50"/>
                                        <p:tgtEl>
                                          <p:spTgt spid="226"/>
                                        </p:tgtEl>
                                      </p:cBhvr>
                                    </p:animEffect>
                                  </p:childTnLst>
                                </p:cTn>
                              </p:par>
                              <p:par>
                                <p:cTn id="77" presetID="22" presetClass="entr" presetSubtype="8" fill="hold" nodeType="withEffect">
                                  <p:stCondLst>
                                    <p:cond delay="0"/>
                                  </p:stCondLst>
                                  <p:childTnLst>
                                    <p:set>
                                      <p:cBhvr>
                                        <p:cTn id="78" dur="1" fill="hold">
                                          <p:stCondLst>
                                            <p:cond delay="0"/>
                                          </p:stCondLst>
                                        </p:cTn>
                                        <p:tgtEl>
                                          <p:spTgt spid="255"/>
                                        </p:tgtEl>
                                        <p:attrNameLst>
                                          <p:attrName>style.visibility</p:attrName>
                                        </p:attrNameLst>
                                      </p:cBhvr>
                                      <p:to>
                                        <p:strVal val="visible"/>
                                      </p:to>
                                    </p:set>
                                    <p:animEffect transition="in" filter="wipe(left)">
                                      <p:cBhvr>
                                        <p:cTn id="79" dur="50"/>
                                        <p:tgtEl>
                                          <p:spTgt spid="255"/>
                                        </p:tgtEl>
                                      </p:cBhvr>
                                    </p:animEffect>
                                  </p:childTnLst>
                                </p:cTn>
                              </p:par>
                            </p:childTnLst>
                          </p:cTn>
                        </p:par>
                        <p:par>
                          <p:cTn id="80" fill="hold">
                            <p:stCondLst>
                              <p:cond delay="1250"/>
                            </p:stCondLst>
                            <p:childTnLst>
                              <p:par>
                                <p:cTn id="81" presetID="22" presetClass="entr" presetSubtype="8" fill="hold" nodeType="afterEffect">
                                  <p:stCondLst>
                                    <p:cond delay="0"/>
                                  </p:stCondLst>
                                  <p:childTnLst>
                                    <p:set>
                                      <p:cBhvr>
                                        <p:cTn id="82" dur="1" fill="hold">
                                          <p:stCondLst>
                                            <p:cond delay="0"/>
                                          </p:stCondLst>
                                        </p:cTn>
                                        <p:tgtEl>
                                          <p:spTgt spid="200"/>
                                        </p:tgtEl>
                                        <p:attrNameLst>
                                          <p:attrName>style.visibility</p:attrName>
                                        </p:attrNameLst>
                                      </p:cBhvr>
                                      <p:to>
                                        <p:strVal val="visible"/>
                                      </p:to>
                                    </p:set>
                                    <p:animEffect transition="in" filter="wipe(left)">
                                      <p:cBhvr>
                                        <p:cTn id="83" dur="50"/>
                                        <p:tgtEl>
                                          <p:spTgt spid="200"/>
                                        </p:tgtEl>
                                      </p:cBhvr>
                                    </p:animEffect>
                                  </p:childTnLst>
                                </p:cTn>
                              </p:par>
                              <p:par>
                                <p:cTn id="84" presetID="22" presetClass="entr" presetSubtype="8" fill="hold" nodeType="withEffect">
                                  <p:stCondLst>
                                    <p:cond delay="0"/>
                                  </p:stCondLst>
                                  <p:childTnLst>
                                    <p:set>
                                      <p:cBhvr>
                                        <p:cTn id="85" dur="1" fill="hold">
                                          <p:stCondLst>
                                            <p:cond delay="0"/>
                                          </p:stCondLst>
                                        </p:cTn>
                                        <p:tgtEl>
                                          <p:spTgt spid="227"/>
                                        </p:tgtEl>
                                        <p:attrNameLst>
                                          <p:attrName>style.visibility</p:attrName>
                                        </p:attrNameLst>
                                      </p:cBhvr>
                                      <p:to>
                                        <p:strVal val="visible"/>
                                      </p:to>
                                    </p:set>
                                    <p:animEffect transition="in" filter="wipe(left)">
                                      <p:cBhvr>
                                        <p:cTn id="86" dur="50"/>
                                        <p:tgtEl>
                                          <p:spTgt spid="227"/>
                                        </p:tgtEl>
                                      </p:cBhvr>
                                    </p:animEffect>
                                  </p:childTnLst>
                                </p:cTn>
                              </p:par>
                              <p:par>
                                <p:cTn id="87" presetID="22" presetClass="entr" presetSubtype="8" fill="hold" nodeType="withEffect">
                                  <p:stCondLst>
                                    <p:cond delay="0"/>
                                  </p:stCondLst>
                                  <p:childTnLst>
                                    <p:set>
                                      <p:cBhvr>
                                        <p:cTn id="88" dur="1" fill="hold">
                                          <p:stCondLst>
                                            <p:cond delay="0"/>
                                          </p:stCondLst>
                                        </p:cTn>
                                        <p:tgtEl>
                                          <p:spTgt spid="256"/>
                                        </p:tgtEl>
                                        <p:attrNameLst>
                                          <p:attrName>style.visibility</p:attrName>
                                        </p:attrNameLst>
                                      </p:cBhvr>
                                      <p:to>
                                        <p:strVal val="visible"/>
                                      </p:to>
                                    </p:set>
                                    <p:animEffect transition="in" filter="wipe(left)">
                                      <p:cBhvr>
                                        <p:cTn id="89" dur="50"/>
                                        <p:tgtEl>
                                          <p:spTgt spid="256"/>
                                        </p:tgtEl>
                                      </p:cBhvr>
                                    </p:animEffect>
                                  </p:childTnLst>
                                </p:cTn>
                              </p:par>
                            </p:childTnLst>
                          </p:cTn>
                        </p:par>
                        <p:par>
                          <p:cTn id="90" fill="hold">
                            <p:stCondLst>
                              <p:cond delay="1300"/>
                            </p:stCondLst>
                            <p:childTnLst>
                              <p:par>
                                <p:cTn id="91" presetID="22" presetClass="entr" presetSubtype="8" fill="hold" nodeType="afterEffect">
                                  <p:stCondLst>
                                    <p:cond delay="0"/>
                                  </p:stCondLst>
                                  <p:childTnLst>
                                    <p:set>
                                      <p:cBhvr>
                                        <p:cTn id="92" dur="1" fill="hold">
                                          <p:stCondLst>
                                            <p:cond delay="0"/>
                                          </p:stCondLst>
                                        </p:cTn>
                                        <p:tgtEl>
                                          <p:spTgt spid="201"/>
                                        </p:tgtEl>
                                        <p:attrNameLst>
                                          <p:attrName>style.visibility</p:attrName>
                                        </p:attrNameLst>
                                      </p:cBhvr>
                                      <p:to>
                                        <p:strVal val="visible"/>
                                      </p:to>
                                    </p:set>
                                    <p:animEffect transition="in" filter="wipe(left)">
                                      <p:cBhvr>
                                        <p:cTn id="93" dur="50"/>
                                        <p:tgtEl>
                                          <p:spTgt spid="201"/>
                                        </p:tgtEl>
                                      </p:cBhvr>
                                    </p:animEffect>
                                  </p:childTnLst>
                                </p:cTn>
                              </p:par>
                              <p:par>
                                <p:cTn id="94" presetID="22" presetClass="entr" presetSubtype="8" fill="hold" nodeType="withEffect">
                                  <p:stCondLst>
                                    <p:cond delay="0"/>
                                  </p:stCondLst>
                                  <p:childTnLst>
                                    <p:set>
                                      <p:cBhvr>
                                        <p:cTn id="95" dur="1" fill="hold">
                                          <p:stCondLst>
                                            <p:cond delay="0"/>
                                          </p:stCondLst>
                                        </p:cTn>
                                        <p:tgtEl>
                                          <p:spTgt spid="228"/>
                                        </p:tgtEl>
                                        <p:attrNameLst>
                                          <p:attrName>style.visibility</p:attrName>
                                        </p:attrNameLst>
                                      </p:cBhvr>
                                      <p:to>
                                        <p:strVal val="visible"/>
                                      </p:to>
                                    </p:set>
                                    <p:animEffect transition="in" filter="wipe(left)">
                                      <p:cBhvr>
                                        <p:cTn id="96" dur="50"/>
                                        <p:tgtEl>
                                          <p:spTgt spid="228"/>
                                        </p:tgtEl>
                                      </p:cBhvr>
                                    </p:animEffect>
                                  </p:childTnLst>
                                </p:cTn>
                              </p:par>
                              <p:par>
                                <p:cTn id="97" presetID="22" presetClass="entr" presetSubtype="8" fill="hold" nodeType="withEffect">
                                  <p:stCondLst>
                                    <p:cond delay="0"/>
                                  </p:stCondLst>
                                  <p:childTnLst>
                                    <p:set>
                                      <p:cBhvr>
                                        <p:cTn id="98" dur="1" fill="hold">
                                          <p:stCondLst>
                                            <p:cond delay="0"/>
                                          </p:stCondLst>
                                        </p:cTn>
                                        <p:tgtEl>
                                          <p:spTgt spid="257"/>
                                        </p:tgtEl>
                                        <p:attrNameLst>
                                          <p:attrName>style.visibility</p:attrName>
                                        </p:attrNameLst>
                                      </p:cBhvr>
                                      <p:to>
                                        <p:strVal val="visible"/>
                                      </p:to>
                                    </p:set>
                                    <p:animEffect transition="in" filter="wipe(left)">
                                      <p:cBhvr>
                                        <p:cTn id="99" dur="50"/>
                                        <p:tgtEl>
                                          <p:spTgt spid="257"/>
                                        </p:tgtEl>
                                      </p:cBhvr>
                                    </p:animEffect>
                                  </p:childTnLst>
                                </p:cTn>
                              </p:par>
                            </p:childTnLst>
                          </p:cTn>
                        </p:par>
                        <p:par>
                          <p:cTn id="100" fill="hold">
                            <p:stCondLst>
                              <p:cond delay="1350"/>
                            </p:stCondLst>
                            <p:childTnLst>
                              <p:par>
                                <p:cTn id="101" presetID="22" presetClass="entr" presetSubtype="8" fill="hold" nodeType="afterEffect">
                                  <p:stCondLst>
                                    <p:cond delay="0"/>
                                  </p:stCondLst>
                                  <p:childTnLst>
                                    <p:set>
                                      <p:cBhvr>
                                        <p:cTn id="102" dur="1" fill="hold">
                                          <p:stCondLst>
                                            <p:cond delay="0"/>
                                          </p:stCondLst>
                                        </p:cTn>
                                        <p:tgtEl>
                                          <p:spTgt spid="202"/>
                                        </p:tgtEl>
                                        <p:attrNameLst>
                                          <p:attrName>style.visibility</p:attrName>
                                        </p:attrNameLst>
                                      </p:cBhvr>
                                      <p:to>
                                        <p:strVal val="visible"/>
                                      </p:to>
                                    </p:set>
                                    <p:animEffect transition="in" filter="wipe(left)">
                                      <p:cBhvr>
                                        <p:cTn id="103" dur="50"/>
                                        <p:tgtEl>
                                          <p:spTgt spid="202"/>
                                        </p:tgtEl>
                                      </p:cBhvr>
                                    </p:animEffect>
                                  </p:childTnLst>
                                </p:cTn>
                              </p:par>
                              <p:par>
                                <p:cTn id="104" presetID="22" presetClass="entr" presetSubtype="8" fill="hold" nodeType="withEffect">
                                  <p:stCondLst>
                                    <p:cond delay="0"/>
                                  </p:stCondLst>
                                  <p:childTnLst>
                                    <p:set>
                                      <p:cBhvr>
                                        <p:cTn id="105" dur="1" fill="hold">
                                          <p:stCondLst>
                                            <p:cond delay="0"/>
                                          </p:stCondLst>
                                        </p:cTn>
                                        <p:tgtEl>
                                          <p:spTgt spid="229"/>
                                        </p:tgtEl>
                                        <p:attrNameLst>
                                          <p:attrName>style.visibility</p:attrName>
                                        </p:attrNameLst>
                                      </p:cBhvr>
                                      <p:to>
                                        <p:strVal val="visible"/>
                                      </p:to>
                                    </p:set>
                                    <p:animEffect transition="in" filter="wipe(left)">
                                      <p:cBhvr>
                                        <p:cTn id="106" dur="50"/>
                                        <p:tgtEl>
                                          <p:spTgt spid="229"/>
                                        </p:tgtEl>
                                      </p:cBhvr>
                                    </p:animEffect>
                                  </p:childTnLst>
                                </p:cTn>
                              </p:par>
                              <p:par>
                                <p:cTn id="107" presetID="22" presetClass="entr" presetSubtype="8" fill="hold" nodeType="withEffect">
                                  <p:stCondLst>
                                    <p:cond delay="0"/>
                                  </p:stCondLst>
                                  <p:childTnLst>
                                    <p:set>
                                      <p:cBhvr>
                                        <p:cTn id="108" dur="1" fill="hold">
                                          <p:stCondLst>
                                            <p:cond delay="0"/>
                                          </p:stCondLst>
                                        </p:cTn>
                                        <p:tgtEl>
                                          <p:spTgt spid="258"/>
                                        </p:tgtEl>
                                        <p:attrNameLst>
                                          <p:attrName>style.visibility</p:attrName>
                                        </p:attrNameLst>
                                      </p:cBhvr>
                                      <p:to>
                                        <p:strVal val="visible"/>
                                      </p:to>
                                    </p:set>
                                    <p:animEffect transition="in" filter="wipe(left)">
                                      <p:cBhvr>
                                        <p:cTn id="109" dur="50"/>
                                        <p:tgtEl>
                                          <p:spTgt spid="258"/>
                                        </p:tgtEl>
                                      </p:cBhvr>
                                    </p:animEffect>
                                  </p:childTnLst>
                                </p:cTn>
                              </p:par>
                            </p:childTnLst>
                          </p:cTn>
                        </p:par>
                        <p:par>
                          <p:cTn id="110" fill="hold">
                            <p:stCondLst>
                              <p:cond delay="1400"/>
                            </p:stCondLst>
                            <p:childTnLst>
                              <p:par>
                                <p:cTn id="111" presetID="22" presetClass="entr" presetSubtype="8" fill="hold" nodeType="afterEffect">
                                  <p:stCondLst>
                                    <p:cond delay="0"/>
                                  </p:stCondLst>
                                  <p:childTnLst>
                                    <p:set>
                                      <p:cBhvr>
                                        <p:cTn id="112" dur="1" fill="hold">
                                          <p:stCondLst>
                                            <p:cond delay="0"/>
                                          </p:stCondLst>
                                        </p:cTn>
                                        <p:tgtEl>
                                          <p:spTgt spid="203"/>
                                        </p:tgtEl>
                                        <p:attrNameLst>
                                          <p:attrName>style.visibility</p:attrName>
                                        </p:attrNameLst>
                                      </p:cBhvr>
                                      <p:to>
                                        <p:strVal val="visible"/>
                                      </p:to>
                                    </p:set>
                                    <p:animEffect transition="in" filter="wipe(left)">
                                      <p:cBhvr>
                                        <p:cTn id="113" dur="50"/>
                                        <p:tgtEl>
                                          <p:spTgt spid="203"/>
                                        </p:tgtEl>
                                      </p:cBhvr>
                                    </p:animEffect>
                                  </p:childTnLst>
                                </p:cTn>
                              </p:par>
                              <p:par>
                                <p:cTn id="114" presetID="22" presetClass="entr" presetSubtype="8" fill="hold" nodeType="withEffect">
                                  <p:stCondLst>
                                    <p:cond delay="0"/>
                                  </p:stCondLst>
                                  <p:childTnLst>
                                    <p:set>
                                      <p:cBhvr>
                                        <p:cTn id="115" dur="1" fill="hold">
                                          <p:stCondLst>
                                            <p:cond delay="0"/>
                                          </p:stCondLst>
                                        </p:cTn>
                                        <p:tgtEl>
                                          <p:spTgt spid="230"/>
                                        </p:tgtEl>
                                        <p:attrNameLst>
                                          <p:attrName>style.visibility</p:attrName>
                                        </p:attrNameLst>
                                      </p:cBhvr>
                                      <p:to>
                                        <p:strVal val="visible"/>
                                      </p:to>
                                    </p:set>
                                    <p:animEffect transition="in" filter="wipe(left)">
                                      <p:cBhvr>
                                        <p:cTn id="116" dur="50"/>
                                        <p:tgtEl>
                                          <p:spTgt spid="230"/>
                                        </p:tgtEl>
                                      </p:cBhvr>
                                    </p:animEffect>
                                  </p:childTnLst>
                                </p:cTn>
                              </p:par>
                              <p:par>
                                <p:cTn id="117" presetID="22" presetClass="entr" presetSubtype="8" fill="hold" nodeType="withEffect">
                                  <p:stCondLst>
                                    <p:cond delay="0"/>
                                  </p:stCondLst>
                                  <p:childTnLst>
                                    <p:set>
                                      <p:cBhvr>
                                        <p:cTn id="118" dur="1" fill="hold">
                                          <p:stCondLst>
                                            <p:cond delay="0"/>
                                          </p:stCondLst>
                                        </p:cTn>
                                        <p:tgtEl>
                                          <p:spTgt spid="259"/>
                                        </p:tgtEl>
                                        <p:attrNameLst>
                                          <p:attrName>style.visibility</p:attrName>
                                        </p:attrNameLst>
                                      </p:cBhvr>
                                      <p:to>
                                        <p:strVal val="visible"/>
                                      </p:to>
                                    </p:set>
                                    <p:animEffect transition="in" filter="wipe(left)">
                                      <p:cBhvr>
                                        <p:cTn id="119" dur="50"/>
                                        <p:tgtEl>
                                          <p:spTgt spid="259"/>
                                        </p:tgtEl>
                                      </p:cBhvr>
                                    </p:animEffect>
                                  </p:childTnLst>
                                </p:cTn>
                              </p:par>
                            </p:childTnLst>
                          </p:cTn>
                        </p:par>
                        <p:par>
                          <p:cTn id="120" fill="hold">
                            <p:stCondLst>
                              <p:cond delay="1450"/>
                            </p:stCondLst>
                            <p:childTnLst>
                              <p:par>
                                <p:cTn id="121" presetID="22" presetClass="entr" presetSubtype="8" fill="hold" nodeType="afterEffect">
                                  <p:stCondLst>
                                    <p:cond delay="0"/>
                                  </p:stCondLst>
                                  <p:childTnLst>
                                    <p:set>
                                      <p:cBhvr>
                                        <p:cTn id="122" dur="1" fill="hold">
                                          <p:stCondLst>
                                            <p:cond delay="0"/>
                                          </p:stCondLst>
                                        </p:cTn>
                                        <p:tgtEl>
                                          <p:spTgt spid="204"/>
                                        </p:tgtEl>
                                        <p:attrNameLst>
                                          <p:attrName>style.visibility</p:attrName>
                                        </p:attrNameLst>
                                      </p:cBhvr>
                                      <p:to>
                                        <p:strVal val="visible"/>
                                      </p:to>
                                    </p:set>
                                    <p:animEffect transition="in" filter="wipe(left)">
                                      <p:cBhvr>
                                        <p:cTn id="123" dur="50"/>
                                        <p:tgtEl>
                                          <p:spTgt spid="204"/>
                                        </p:tgtEl>
                                      </p:cBhvr>
                                    </p:animEffect>
                                  </p:childTnLst>
                                </p:cTn>
                              </p:par>
                              <p:par>
                                <p:cTn id="124" presetID="22" presetClass="entr" presetSubtype="8" fill="hold" nodeType="withEffect">
                                  <p:stCondLst>
                                    <p:cond delay="0"/>
                                  </p:stCondLst>
                                  <p:childTnLst>
                                    <p:set>
                                      <p:cBhvr>
                                        <p:cTn id="125" dur="1" fill="hold">
                                          <p:stCondLst>
                                            <p:cond delay="0"/>
                                          </p:stCondLst>
                                        </p:cTn>
                                        <p:tgtEl>
                                          <p:spTgt spid="231"/>
                                        </p:tgtEl>
                                        <p:attrNameLst>
                                          <p:attrName>style.visibility</p:attrName>
                                        </p:attrNameLst>
                                      </p:cBhvr>
                                      <p:to>
                                        <p:strVal val="visible"/>
                                      </p:to>
                                    </p:set>
                                    <p:animEffect transition="in" filter="wipe(left)">
                                      <p:cBhvr>
                                        <p:cTn id="126" dur="50"/>
                                        <p:tgtEl>
                                          <p:spTgt spid="231"/>
                                        </p:tgtEl>
                                      </p:cBhvr>
                                    </p:animEffect>
                                  </p:childTnLst>
                                </p:cTn>
                              </p:par>
                              <p:par>
                                <p:cTn id="127" presetID="22" presetClass="entr" presetSubtype="8" fill="hold" nodeType="withEffect">
                                  <p:stCondLst>
                                    <p:cond delay="0"/>
                                  </p:stCondLst>
                                  <p:childTnLst>
                                    <p:set>
                                      <p:cBhvr>
                                        <p:cTn id="128" dur="1" fill="hold">
                                          <p:stCondLst>
                                            <p:cond delay="0"/>
                                          </p:stCondLst>
                                        </p:cTn>
                                        <p:tgtEl>
                                          <p:spTgt spid="260"/>
                                        </p:tgtEl>
                                        <p:attrNameLst>
                                          <p:attrName>style.visibility</p:attrName>
                                        </p:attrNameLst>
                                      </p:cBhvr>
                                      <p:to>
                                        <p:strVal val="visible"/>
                                      </p:to>
                                    </p:set>
                                    <p:animEffect transition="in" filter="wipe(left)">
                                      <p:cBhvr>
                                        <p:cTn id="129" dur="50"/>
                                        <p:tgtEl>
                                          <p:spTgt spid="260"/>
                                        </p:tgtEl>
                                      </p:cBhvr>
                                    </p:animEffect>
                                  </p:childTnLst>
                                </p:cTn>
                              </p:par>
                            </p:childTnLst>
                          </p:cTn>
                        </p:par>
                        <p:par>
                          <p:cTn id="130" fill="hold">
                            <p:stCondLst>
                              <p:cond delay="1500"/>
                            </p:stCondLst>
                            <p:childTnLst>
                              <p:par>
                                <p:cTn id="131" presetID="22" presetClass="entr" presetSubtype="8" fill="hold" nodeType="afterEffect">
                                  <p:stCondLst>
                                    <p:cond delay="0"/>
                                  </p:stCondLst>
                                  <p:childTnLst>
                                    <p:set>
                                      <p:cBhvr>
                                        <p:cTn id="132" dur="1" fill="hold">
                                          <p:stCondLst>
                                            <p:cond delay="0"/>
                                          </p:stCondLst>
                                        </p:cTn>
                                        <p:tgtEl>
                                          <p:spTgt spid="205"/>
                                        </p:tgtEl>
                                        <p:attrNameLst>
                                          <p:attrName>style.visibility</p:attrName>
                                        </p:attrNameLst>
                                      </p:cBhvr>
                                      <p:to>
                                        <p:strVal val="visible"/>
                                      </p:to>
                                    </p:set>
                                    <p:animEffect transition="in" filter="wipe(left)">
                                      <p:cBhvr>
                                        <p:cTn id="133" dur="50"/>
                                        <p:tgtEl>
                                          <p:spTgt spid="205"/>
                                        </p:tgtEl>
                                      </p:cBhvr>
                                    </p:animEffect>
                                  </p:childTnLst>
                                </p:cTn>
                              </p:par>
                              <p:par>
                                <p:cTn id="134" presetID="22" presetClass="entr" presetSubtype="8" fill="hold" nodeType="withEffect">
                                  <p:stCondLst>
                                    <p:cond delay="0"/>
                                  </p:stCondLst>
                                  <p:childTnLst>
                                    <p:set>
                                      <p:cBhvr>
                                        <p:cTn id="135" dur="1" fill="hold">
                                          <p:stCondLst>
                                            <p:cond delay="0"/>
                                          </p:stCondLst>
                                        </p:cTn>
                                        <p:tgtEl>
                                          <p:spTgt spid="261"/>
                                        </p:tgtEl>
                                        <p:attrNameLst>
                                          <p:attrName>style.visibility</p:attrName>
                                        </p:attrNameLst>
                                      </p:cBhvr>
                                      <p:to>
                                        <p:strVal val="visible"/>
                                      </p:to>
                                    </p:set>
                                    <p:animEffect transition="in" filter="wipe(left)">
                                      <p:cBhvr>
                                        <p:cTn id="136" dur="50"/>
                                        <p:tgtEl>
                                          <p:spTgt spid="261"/>
                                        </p:tgtEl>
                                      </p:cBhvr>
                                    </p:animEffect>
                                  </p:childTnLst>
                                </p:cTn>
                              </p:par>
                            </p:childTnLst>
                          </p:cTn>
                        </p:par>
                        <p:par>
                          <p:cTn id="137" fill="hold">
                            <p:stCondLst>
                              <p:cond delay="1550"/>
                            </p:stCondLst>
                            <p:childTnLst>
                              <p:par>
                                <p:cTn id="138" presetID="22" presetClass="entr" presetSubtype="8" fill="hold" nodeType="afterEffect">
                                  <p:stCondLst>
                                    <p:cond delay="0"/>
                                  </p:stCondLst>
                                  <p:childTnLst>
                                    <p:set>
                                      <p:cBhvr>
                                        <p:cTn id="139" dur="1" fill="hold">
                                          <p:stCondLst>
                                            <p:cond delay="0"/>
                                          </p:stCondLst>
                                        </p:cTn>
                                        <p:tgtEl>
                                          <p:spTgt spid="206"/>
                                        </p:tgtEl>
                                        <p:attrNameLst>
                                          <p:attrName>style.visibility</p:attrName>
                                        </p:attrNameLst>
                                      </p:cBhvr>
                                      <p:to>
                                        <p:strVal val="visible"/>
                                      </p:to>
                                    </p:set>
                                    <p:animEffect transition="in" filter="wipe(left)">
                                      <p:cBhvr>
                                        <p:cTn id="140" dur="50"/>
                                        <p:tgtEl>
                                          <p:spTgt spid="206"/>
                                        </p:tgtEl>
                                      </p:cBhvr>
                                    </p:animEffect>
                                  </p:childTnLst>
                                </p:cTn>
                              </p:par>
                              <p:par>
                                <p:cTn id="141" presetID="22" presetClass="entr" presetSubtype="8" fill="hold" nodeType="withEffect">
                                  <p:stCondLst>
                                    <p:cond delay="0"/>
                                  </p:stCondLst>
                                  <p:childTnLst>
                                    <p:set>
                                      <p:cBhvr>
                                        <p:cTn id="142" dur="1" fill="hold">
                                          <p:stCondLst>
                                            <p:cond delay="0"/>
                                          </p:stCondLst>
                                        </p:cTn>
                                        <p:tgtEl>
                                          <p:spTgt spid="232"/>
                                        </p:tgtEl>
                                        <p:attrNameLst>
                                          <p:attrName>style.visibility</p:attrName>
                                        </p:attrNameLst>
                                      </p:cBhvr>
                                      <p:to>
                                        <p:strVal val="visible"/>
                                      </p:to>
                                    </p:set>
                                    <p:animEffect transition="in" filter="wipe(left)">
                                      <p:cBhvr>
                                        <p:cTn id="143" dur="50"/>
                                        <p:tgtEl>
                                          <p:spTgt spid="232"/>
                                        </p:tgtEl>
                                      </p:cBhvr>
                                    </p:animEffect>
                                  </p:childTnLst>
                                </p:cTn>
                              </p:par>
                              <p:par>
                                <p:cTn id="144" presetID="22" presetClass="entr" presetSubtype="8" fill="hold" nodeType="withEffect">
                                  <p:stCondLst>
                                    <p:cond delay="0"/>
                                  </p:stCondLst>
                                  <p:childTnLst>
                                    <p:set>
                                      <p:cBhvr>
                                        <p:cTn id="145" dur="1" fill="hold">
                                          <p:stCondLst>
                                            <p:cond delay="0"/>
                                          </p:stCondLst>
                                        </p:cTn>
                                        <p:tgtEl>
                                          <p:spTgt spid="233"/>
                                        </p:tgtEl>
                                        <p:attrNameLst>
                                          <p:attrName>style.visibility</p:attrName>
                                        </p:attrNameLst>
                                      </p:cBhvr>
                                      <p:to>
                                        <p:strVal val="visible"/>
                                      </p:to>
                                    </p:set>
                                    <p:animEffect transition="in" filter="wipe(left)">
                                      <p:cBhvr>
                                        <p:cTn id="146" dur="50"/>
                                        <p:tgtEl>
                                          <p:spTgt spid="233"/>
                                        </p:tgtEl>
                                      </p:cBhvr>
                                    </p:animEffect>
                                  </p:childTnLst>
                                </p:cTn>
                              </p:par>
                              <p:par>
                                <p:cTn id="147" presetID="22" presetClass="entr" presetSubtype="8" fill="hold" nodeType="withEffect">
                                  <p:stCondLst>
                                    <p:cond delay="0"/>
                                  </p:stCondLst>
                                  <p:childTnLst>
                                    <p:set>
                                      <p:cBhvr>
                                        <p:cTn id="148" dur="1" fill="hold">
                                          <p:stCondLst>
                                            <p:cond delay="0"/>
                                          </p:stCondLst>
                                        </p:cTn>
                                        <p:tgtEl>
                                          <p:spTgt spid="262"/>
                                        </p:tgtEl>
                                        <p:attrNameLst>
                                          <p:attrName>style.visibility</p:attrName>
                                        </p:attrNameLst>
                                      </p:cBhvr>
                                      <p:to>
                                        <p:strVal val="visible"/>
                                      </p:to>
                                    </p:set>
                                    <p:animEffect transition="in" filter="wipe(left)">
                                      <p:cBhvr>
                                        <p:cTn id="149" dur="50"/>
                                        <p:tgtEl>
                                          <p:spTgt spid="262"/>
                                        </p:tgtEl>
                                      </p:cBhvr>
                                    </p:animEffect>
                                  </p:childTnLst>
                                </p:cTn>
                              </p:par>
                            </p:childTnLst>
                          </p:cTn>
                        </p:par>
                        <p:par>
                          <p:cTn id="150" fill="hold">
                            <p:stCondLst>
                              <p:cond delay="1600"/>
                            </p:stCondLst>
                            <p:childTnLst>
                              <p:par>
                                <p:cTn id="151" presetID="22" presetClass="entr" presetSubtype="8" fill="hold" nodeType="afterEffect">
                                  <p:stCondLst>
                                    <p:cond delay="0"/>
                                  </p:stCondLst>
                                  <p:childTnLst>
                                    <p:set>
                                      <p:cBhvr>
                                        <p:cTn id="152" dur="1" fill="hold">
                                          <p:stCondLst>
                                            <p:cond delay="0"/>
                                          </p:stCondLst>
                                        </p:cTn>
                                        <p:tgtEl>
                                          <p:spTgt spid="207"/>
                                        </p:tgtEl>
                                        <p:attrNameLst>
                                          <p:attrName>style.visibility</p:attrName>
                                        </p:attrNameLst>
                                      </p:cBhvr>
                                      <p:to>
                                        <p:strVal val="visible"/>
                                      </p:to>
                                    </p:set>
                                    <p:animEffect transition="in" filter="wipe(left)">
                                      <p:cBhvr>
                                        <p:cTn id="153" dur="50"/>
                                        <p:tgtEl>
                                          <p:spTgt spid="207"/>
                                        </p:tgtEl>
                                      </p:cBhvr>
                                    </p:animEffect>
                                  </p:childTnLst>
                                </p:cTn>
                              </p:par>
                              <p:par>
                                <p:cTn id="154" presetID="22" presetClass="entr" presetSubtype="8" fill="hold" nodeType="withEffect">
                                  <p:stCondLst>
                                    <p:cond delay="0"/>
                                  </p:stCondLst>
                                  <p:childTnLst>
                                    <p:set>
                                      <p:cBhvr>
                                        <p:cTn id="155" dur="1" fill="hold">
                                          <p:stCondLst>
                                            <p:cond delay="0"/>
                                          </p:stCondLst>
                                        </p:cTn>
                                        <p:tgtEl>
                                          <p:spTgt spid="234"/>
                                        </p:tgtEl>
                                        <p:attrNameLst>
                                          <p:attrName>style.visibility</p:attrName>
                                        </p:attrNameLst>
                                      </p:cBhvr>
                                      <p:to>
                                        <p:strVal val="visible"/>
                                      </p:to>
                                    </p:set>
                                    <p:animEffect transition="in" filter="wipe(left)">
                                      <p:cBhvr>
                                        <p:cTn id="156" dur="50"/>
                                        <p:tgtEl>
                                          <p:spTgt spid="234"/>
                                        </p:tgtEl>
                                      </p:cBhvr>
                                    </p:animEffect>
                                  </p:childTnLst>
                                </p:cTn>
                              </p:par>
                              <p:par>
                                <p:cTn id="157" presetID="22" presetClass="entr" presetSubtype="8" fill="hold" nodeType="withEffect">
                                  <p:stCondLst>
                                    <p:cond delay="0"/>
                                  </p:stCondLst>
                                  <p:childTnLst>
                                    <p:set>
                                      <p:cBhvr>
                                        <p:cTn id="158" dur="1" fill="hold">
                                          <p:stCondLst>
                                            <p:cond delay="0"/>
                                          </p:stCondLst>
                                        </p:cTn>
                                        <p:tgtEl>
                                          <p:spTgt spid="263"/>
                                        </p:tgtEl>
                                        <p:attrNameLst>
                                          <p:attrName>style.visibility</p:attrName>
                                        </p:attrNameLst>
                                      </p:cBhvr>
                                      <p:to>
                                        <p:strVal val="visible"/>
                                      </p:to>
                                    </p:set>
                                    <p:animEffect transition="in" filter="wipe(left)">
                                      <p:cBhvr>
                                        <p:cTn id="159" dur="50"/>
                                        <p:tgtEl>
                                          <p:spTgt spid="263"/>
                                        </p:tgtEl>
                                      </p:cBhvr>
                                    </p:animEffect>
                                  </p:childTnLst>
                                </p:cTn>
                              </p:par>
                            </p:childTnLst>
                          </p:cTn>
                        </p:par>
                        <p:par>
                          <p:cTn id="160" fill="hold">
                            <p:stCondLst>
                              <p:cond delay="1650"/>
                            </p:stCondLst>
                            <p:childTnLst>
                              <p:par>
                                <p:cTn id="161" presetID="22" presetClass="entr" presetSubtype="8" fill="hold" nodeType="afterEffect">
                                  <p:stCondLst>
                                    <p:cond delay="0"/>
                                  </p:stCondLst>
                                  <p:childTnLst>
                                    <p:set>
                                      <p:cBhvr>
                                        <p:cTn id="162" dur="1" fill="hold">
                                          <p:stCondLst>
                                            <p:cond delay="0"/>
                                          </p:stCondLst>
                                        </p:cTn>
                                        <p:tgtEl>
                                          <p:spTgt spid="208"/>
                                        </p:tgtEl>
                                        <p:attrNameLst>
                                          <p:attrName>style.visibility</p:attrName>
                                        </p:attrNameLst>
                                      </p:cBhvr>
                                      <p:to>
                                        <p:strVal val="visible"/>
                                      </p:to>
                                    </p:set>
                                    <p:animEffect transition="in" filter="wipe(left)">
                                      <p:cBhvr>
                                        <p:cTn id="163" dur="50"/>
                                        <p:tgtEl>
                                          <p:spTgt spid="208"/>
                                        </p:tgtEl>
                                      </p:cBhvr>
                                    </p:animEffect>
                                  </p:childTnLst>
                                </p:cTn>
                              </p:par>
                              <p:par>
                                <p:cTn id="164" presetID="22" presetClass="entr" presetSubtype="8" fill="hold" nodeType="withEffect">
                                  <p:stCondLst>
                                    <p:cond delay="0"/>
                                  </p:stCondLst>
                                  <p:childTnLst>
                                    <p:set>
                                      <p:cBhvr>
                                        <p:cTn id="165" dur="1" fill="hold">
                                          <p:stCondLst>
                                            <p:cond delay="0"/>
                                          </p:stCondLst>
                                        </p:cTn>
                                        <p:tgtEl>
                                          <p:spTgt spid="235"/>
                                        </p:tgtEl>
                                        <p:attrNameLst>
                                          <p:attrName>style.visibility</p:attrName>
                                        </p:attrNameLst>
                                      </p:cBhvr>
                                      <p:to>
                                        <p:strVal val="visible"/>
                                      </p:to>
                                    </p:set>
                                    <p:animEffect transition="in" filter="wipe(left)">
                                      <p:cBhvr>
                                        <p:cTn id="166" dur="50"/>
                                        <p:tgtEl>
                                          <p:spTgt spid="235"/>
                                        </p:tgtEl>
                                      </p:cBhvr>
                                    </p:animEffect>
                                  </p:childTnLst>
                                </p:cTn>
                              </p:par>
                              <p:par>
                                <p:cTn id="167" presetID="22" presetClass="entr" presetSubtype="8" fill="hold" nodeType="withEffect">
                                  <p:stCondLst>
                                    <p:cond delay="0"/>
                                  </p:stCondLst>
                                  <p:childTnLst>
                                    <p:set>
                                      <p:cBhvr>
                                        <p:cTn id="168" dur="1" fill="hold">
                                          <p:stCondLst>
                                            <p:cond delay="0"/>
                                          </p:stCondLst>
                                        </p:cTn>
                                        <p:tgtEl>
                                          <p:spTgt spid="264"/>
                                        </p:tgtEl>
                                        <p:attrNameLst>
                                          <p:attrName>style.visibility</p:attrName>
                                        </p:attrNameLst>
                                      </p:cBhvr>
                                      <p:to>
                                        <p:strVal val="visible"/>
                                      </p:to>
                                    </p:set>
                                    <p:animEffect transition="in" filter="wipe(left)">
                                      <p:cBhvr>
                                        <p:cTn id="169" dur="50"/>
                                        <p:tgtEl>
                                          <p:spTgt spid="264"/>
                                        </p:tgtEl>
                                      </p:cBhvr>
                                    </p:animEffect>
                                  </p:childTnLst>
                                </p:cTn>
                              </p:par>
                              <p:par>
                                <p:cTn id="170" presetID="22" presetClass="entr" presetSubtype="8" fill="hold" nodeType="withEffect">
                                  <p:stCondLst>
                                    <p:cond delay="0"/>
                                  </p:stCondLst>
                                  <p:childTnLst>
                                    <p:set>
                                      <p:cBhvr>
                                        <p:cTn id="171" dur="1" fill="hold">
                                          <p:stCondLst>
                                            <p:cond delay="0"/>
                                          </p:stCondLst>
                                        </p:cTn>
                                        <p:tgtEl>
                                          <p:spTgt spid="265"/>
                                        </p:tgtEl>
                                        <p:attrNameLst>
                                          <p:attrName>style.visibility</p:attrName>
                                        </p:attrNameLst>
                                      </p:cBhvr>
                                      <p:to>
                                        <p:strVal val="visible"/>
                                      </p:to>
                                    </p:set>
                                    <p:animEffect transition="in" filter="wipe(left)">
                                      <p:cBhvr>
                                        <p:cTn id="172" dur="50"/>
                                        <p:tgtEl>
                                          <p:spTgt spid="265"/>
                                        </p:tgtEl>
                                      </p:cBhvr>
                                    </p:animEffect>
                                  </p:childTnLst>
                                </p:cTn>
                              </p:par>
                            </p:childTnLst>
                          </p:cTn>
                        </p:par>
                        <p:par>
                          <p:cTn id="173" fill="hold">
                            <p:stCondLst>
                              <p:cond delay="1700"/>
                            </p:stCondLst>
                            <p:childTnLst>
                              <p:par>
                                <p:cTn id="174" presetID="22" presetClass="entr" presetSubtype="8" fill="hold" nodeType="afterEffect">
                                  <p:stCondLst>
                                    <p:cond delay="0"/>
                                  </p:stCondLst>
                                  <p:childTnLst>
                                    <p:set>
                                      <p:cBhvr>
                                        <p:cTn id="175" dur="1" fill="hold">
                                          <p:stCondLst>
                                            <p:cond delay="0"/>
                                          </p:stCondLst>
                                        </p:cTn>
                                        <p:tgtEl>
                                          <p:spTgt spid="209"/>
                                        </p:tgtEl>
                                        <p:attrNameLst>
                                          <p:attrName>style.visibility</p:attrName>
                                        </p:attrNameLst>
                                      </p:cBhvr>
                                      <p:to>
                                        <p:strVal val="visible"/>
                                      </p:to>
                                    </p:set>
                                    <p:animEffect transition="in" filter="wipe(left)">
                                      <p:cBhvr>
                                        <p:cTn id="176" dur="50"/>
                                        <p:tgtEl>
                                          <p:spTgt spid="209"/>
                                        </p:tgtEl>
                                      </p:cBhvr>
                                    </p:animEffect>
                                  </p:childTnLst>
                                </p:cTn>
                              </p:par>
                              <p:par>
                                <p:cTn id="177" presetID="22" presetClass="entr" presetSubtype="8" fill="hold" nodeType="withEffect">
                                  <p:stCondLst>
                                    <p:cond delay="0"/>
                                  </p:stCondLst>
                                  <p:childTnLst>
                                    <p:set>
                                      <p:cBhvr>
                                        <p:cTn id="178" dur="1" fill="hold">
                                          <p:stCondLst>
                                            <p:cond delay="0"/>
                                          </p:stCondLst>
                                        </p:cTn>
                                        <p:tgtEl>
                                          <p:spTgt spid="236"/>
                                        </p:tgtEl>
                                        <p:attrNameLst>
                                          <p:attrName>style.visibility</p:attrName>
                                        </p:attrNameLst>
                                      </p:cBhvr>
                                      <p:to>
                                        <p:strVal val="visible"/>
                                      </p:to>
                                    </p:set>
                                    <p:animEffect transition="in" filter="wipe(left)">
                                      <p:cBhvr>
                                        <p:cTn id="179" dur="50"/>
                                        <p:tgtEl>
                                          <p:spTgt spid="236"/>
                                        </p:tgtEl>
                                      </p:cBhvr>
                                    </p:animEffect>
                                  </p:childTnLst>
                                </p:cTn>
                              </p:par>
                              <p:par>
                                <p:cTn id="180" presetID="22" presetClass="entr" presetSubtype="8" fill="hold" nodeType="withEffect">
                                  <p:stCondLst>
                                    <p:cond delay="0"/>
                                  </p:stCondLst>
                                  <p:childTnLst>
                                    <p:set>
                                      <p:cBhvr>
                                        <p:cTn id="181" dur="1" fill="hold">
                                          <p:stCondLst>
                                            <p:cond delay="0"/>
                                          </p:stCondLst>
                                        </p:cTn>
                                        <p:tgtEl>
                                          <p:spTgt spid="266"/>
                                        </p:tgtEl>
                                        <p:attrNameLst>
                                          <p:attrName>style.visibility</p:attrName>
                                        </p:attrNameLst>
                                      </p:cBhvr>
                                      <p:to>
                                        <p:strVal val="visible"/>
                                      </p:to>
                                    </p:set>
                                    <p:animEffect transition="in" filter="wipe(left)">
                                      <p:cBhvr>
                                        <p:cTn id="182" dur="50"/>
                                        <p:tgtEl>
                                          <p:spTgt spid="266"/>
                                        </p:tgtEl>
                                      </p:cBhvr>
                                    </p:animEffect>
                                  </p:childTnLst>
                                </p:cTn>
                              </p:par>
                            </p:childTnLst>
                          </p:cTn>
                        </p:par>
                        <p:par>
                          <p:cTn id="183" fill="hold">
                            <p:stCondLst>
                              <p:cond delay="1750"/>
                            </p:stCondLst>
                            <p:childTnLst>
                              <p:par>
                                <p:cTn id="184" presetID="22" presetClass="entr" presetSubtype="8" fill="hold" nodeType="afterEffect">
                                  <p:stCondLst>
                                    <p:cond delay="0"/>
                                  </p:stCondLst>
                                  <p:childTnLst>
                                    <p:set>
                                      <p:cBhvr>
                                        <p:cTn id="185" dur="1" fill="hold">
                                          <p:stCondLst>
                                            <p:cond delay="0"/>
                                          </p:stCondLst>
                                        </p:cTn>
                                        <p:tgtEl>
                                          <p:spTgt spid="210"/>
                                        </p:tgtEl>
                                        <p:attrNameLst>
                                          <p:attrName>style.visibility</p:attrName>
                                        </p:attrNameLst>
                                      </p:cBhvr>
                                      <p:to>
                                        <p:strVal val="visible"/>
                                      </p:to>
                                    </p:set>
                                    <p:animEffect transition="in" filter="wipe(left)">
                                      <p:cBhvr>
                                        <p:cTn id="186" dur="50"/>
                                        <p:tgtEl>
                                          <p:spTgt spid="210"/>
                                        </p:tgtEl>
                                      </p:cBhvr>
                                    </p:animEffect>
                                  </p:childTnLst>
                                </p:cTn>
                              </p:par>
                              <p:par>
                                <p:cTn id="187" presetID="22" presetClass="entr" presetSubtype="8" fill="hold" nodeType="withEffect">
                                  <p:stCondLst>
                                    <p:cond delay="0"/>
                                  </p:stCondLst>
                                  <p:childTnLst>
                                    <p:set>
                                      <p:cBhvr>
                                        <p:cTn id="188" dur="1" fill="hold">
                                          <p:stCondLst>
                                            <p:cond delay="0"/>
                                          </p:stCondLst>
                                        </p:cTn>
                                        <p:tgtEl>
                                          <p:spTgt spid="240"/>
                                        </p:tgtEl>
                                        <p:attrNameLst>
                                          <p:attrName>style.visibility</p:attrName>
                                        </p:attrNameLst>
                                      </p:cBhvr>
                                      <p:to>
                                        <p:strVal val="visible"/>
                                      </p:to>
                                    </p:set>
                                    <p:animEffect transition="in" filter="wipe(left)">
                                      <p:cBhvr>
                                        <p:cTn id="189" dur="50"/>
                                        <p:tgtEl>
                                          <p:spTgt spid="240"/>
                                        </p:tgtEl>
                                      </p:cBhvr>
                                    </p:animEffect>
                                  </p:childTnLst>
                                </p:cTn>
                              </p:par>
                              <p:par>
                                <p:cTn id="190" presetID="22" presetClass="entr" presetSubtype="8" fill="hold" nodeType="withEffect">
                                  <p:stCondLst>
                                    <p:cond delay="0"/>
                                  </p:stCondLst>
                                  <p:childTnLst>
                                    <p:set>
                                      <p:cBhvr>
                                        <p:cTn id="191" dur="1" fill="hold">
                                          <p:stCondLst>
                                            <p:cond delay="0"/>
                                          </p:stCondLst>
                                        </p:cTn>
                                        <p:tgtEl>
                                          <p:spTgt spid="267"/>
                                        </p:tgtEl>
                                        <p:attrNameLst>
                                          <p:attrName>style.visibility</p:attrName>
                                        </p:attrNameLst>
                                      </p:cBhvr>
                                      <p:to>
                                        <p:strVal val="visible"/>
                                      </p:to>
                                    </p:set>
                                    <p:animEffect transition="in" filter="wipe(left)">
                                      <p:cBhvr>
                                        <p:cTn id="192" dur="50"/>
                                        <p:tgtEl>
                                          <p:spTgt spid="267"/>
                                        </p:tgtEl>
                                      </p:cBhvr>
                                    </p:animEffect>
                                  </p:childTnLst>
                                </p:cTn>
                              </p:par>
                            </p:childTnLst>
                          </p:cTn>
                        </p:par>
                        <p:par>
                          <p:cTn id="193" fill="hold">
                            <p:stCondLst>
                              <p:cond delay="1800"/>
                            </p:stCondLst>
                            <p:childTnLst>
                              <p:par>
                                <p:cTn id="194" presetID="22" presetClass="entr" presetSubtype="8" fill="hold" nodeType="afterEffect">
                                  <p:stCondLst>
                                    <p:cond delay="0"/>
                                  </p:stCondLst>
                                  <p:childTnLst>
                                    <p:set>
                                      <p:cBhvr>
                                        <p:cTn id="195" dur="1" fill="hold">
                                          <p:stCondLst>
                                            <p:cond delay="0"/>
                                          </p:stCondLst>
                                        </p:cTn>
                                        <p:tgtEl>
                                          <p:spTgt spid="211"/>
                                        </p:tgtEl>
                                        <p:attrNameLst>
                                          <p:attrName>style.visibility</p:attrName>
                                        </p:attrNameLst>
                                      </p:cBhvr>
                                      <p:to>
                                        <p:strVal val="visible"/>
                                      </p:to>
                                    </p:set>
                                    <p:animEffect transition="in" filter="wipe(left)">
                                      <p:cBhvr>
                                        <p:cTn id="196" dur="50"/>
                                        <p:tgtEl>
                                          <p:spTgt spid="211"/>
                                        </p:tgtEl>
                                      </p:cBhvr>
                                    </p:animEffect>
                                  </p:childTnLst>
                                </p:cTn>
                              </p:par>
                              <p:par>
                                <p:cTn id="197" presetID="22" presetClass="entr" presetSubtype="8" fill="hold" nodeType="withEffect">
                                  <p:stCondLst>
                                    <p:cond delay="0"/>
                                  </p:stCondLst>
                                  <p:childTnLst>
                                    <p:set>
                                      <p:cBhvr>
                                        <p:cTn id="198" dur="1" fill="hold">
                                          <p:stCondLst>
                                            <p:cond delay="0"/>
                                          </p:stCondLst>
                                        </p:cTn>
                                        <p:tgtEl>
                                          <p:spTgt spid="241"/>
                                        </p:tgtEl>
                                        <p:attrNameLst>
                                          <p:attrName>style.visibility</p:attrName>
                                        </p:attrNameLst>
                                      </p:cBhvr>
                                      <p:to>
                                        <p:strVal val="visible"/>
                                      </p:to>
                                    </p:set>
                                    <p:animEffect transition="in" filter="wipe(left)">
                                      <p:cBhvr>
                                        <p:cTn id="199" dur="50"/>
                                        <p:tgtEl>
                                          <p:spTgt spid="241"/>
                                        </p:tgtEl>
                                      </p:cBhvr>
                                    </p:animEffect>
                                  </p:childTnLst>
                                </p:cTn>
                              </p:par>
                              <p:par>
                                <p:cTn id="200" presetID="22" presetClass="entr" presetSubtype="8" fill="hold" nodeType="withEffect">
                                  <p:stCondLst>
                                    <p:cond delay="0"/>
                                  </p:stCondLst>
                                  <p:childTnLst>
                                    <p:set>
                                      <p:cBhvr>
                                        <p:cTn id="201" dur="1" fill="hold">
                                          <p:stCondLst>
                                            <p:cond delay="0"/>
                                          </p:stCondLst>
                                        </p:cTn>
                                        <p:tgtEl>
                                          <p:spTgt spid="268"/>
                                        </p:tgtEl>
                                        <p:attrNameLst>
                                          <p:attrName>style.visibility</p:attrName>
                                        </p:attrNameLst>
                                      </p:cBhvr>
                                      <p:to>
                                        <p:strVal val="visible"/>
                                      </p:to>
                                    </p:set>
                                    <p:animEffect transition="in" filter="wipe(left)">
                                      <p:cBhvr>
                                        <p:cTn id="202" dur="50"/>
                                        <p:tgtEl>
                                          <p:spTgt spid="268"/>
                                        </p:tgtEl>
                                      </p:cBhvr>
                                    </p:animEffect>
                                  </p:childTnLst>
                                </p:cTn>
                              </p:par>
                            </p:childTnLst>
                          </p:cTn>
                        </p:par>
                        <p:par>
                          <p:cTn id="203" fill="hold">
                            <p:stCondLst>
                              <p:cond delay="1850"/>
                            </p:stCondLst>
                            <p:childTnLst>
                              <p:par>
                                <p:cTn id="204" presetID="22" presetClass="entr" presetSubtype="8" fill="hold" nodeType="afterEffect">
                                  <p:stCondLst>
                                    <p:cond delay="0"/>
                                  </p:stCondLst>
                                  <p:childTnLst>
                                    <p:set>
                                      <p:cBhvr>
                                        <p:cTn id="205" dur="1" fill="hold">
                                          <p:stCondLst>
                                            <p:cond delay="0"/>
                                          </p:stCondLst>
                                        </p:cTn>
                                        <p:tgtEl>
                                          <p:spTgt spid="212"/>
                                        </p:tgtEl>
                                        <p:attrNameLst>
                                          <p:attrName>style.visibility</p:attrName>
                                        </p:attrNameLst>
                                      </p:cBhvr>
                                      <p:to>
                                        <p:strVal val="visible"/>
                                      </p:to>
                                    </p:set>
                                    <p:animEffect transition="in" filter="wipe(left)">
                                      <p:cBhvr>
                                        <p:cTn id="206" dur="50"/>
                                        <p:tgtEl>
                                          <p:spTgt spid="212"/>
                                        </p:tgtEl>
                                      </p:cBhvr>
                                    </p:animEffect>
                                  </p:childTnLst>
                                </p:cTn>
                              </p:par>
                            </p:childTnLst>
                          </p:cTn>
                        </p:par>
                        <p:par>
                          <p:cTn id="207" fill="hold">
                            <p:stCondLst>
                              <p:cond delay="1900"/>
                            </p:stCondLst>
                            <p:childTnLst>
                              <p:par>
                                <p:cTn id="208" presetID="22" presetClass="entr" presetSubtype="8" fill="hold" nodeType="afterEffect">
                                  <p:stCondLst>
                                    <p:cond delay="0"/>
                                  </p:stCondLst>
                                  <p:childTnLst>
                                    <p:set>
                                      <p:cBhvr>
                                        <p:cTn id="209" dur="1" fill="hold">
                                          <p:stCondLst>
                                            <p:cond delay="0"/>
                                          </p:stCondLst>
                                        </p:cTn>
                                        <p:tgtEl>
                                          <p:spTgt spid="213"/>
                                        </p:tgtEl>
                                        <p:attrNameLst>
                                          <p:attrName>style.visibility</p:attrName>
                                        </p:attrNameLst>
                                      </p:cBhvr>
                                      <p:to>
                                        <p:strVal val="visible"/>
                                      </p:to>
                                    </p:set>
                                    <p:animEffect transition="in" filter="wipe(left)">
                                      <p:cBhvr>
                                        <p:cTn id="210" dur="50"/>
                                        <p:tgtEl>
                                          <p:spTgt spid="213"/>
                                        </p:tgtEl>
                                      </p:cBhvr>
                                    </p:animEffect>
                                  </p:childTnLst>
                                </p:cTn>
                              </p:par>
                              <p:par>
                                <p:cTn id="211" presetID="22" presetClass="entr" presetSubtype="8" fill="hold" nodeType="withEffect">
                                  <p:stCondLst>
                                    <p:cond delay="0"/>
                                  </p:stCondLst>
                                  <p:childTnLst>
                                    <p:set>
                                      <p:cBhvr>
                                        <p:cTn id="212" dur="1" fill="hold">
                                          <p:stCondLst>
                                            <p:cond delay="0"/>
                                          </p:stCondLst>
                                        </p:cTn>
                                        <p:tgtEl>
                                          <p:spTgt spid="242"/>
                                        </p:tgtEl>
                                        <p:attrNameLst>
                                          <p:attrName>style.visibility</p:attrName>
                                        </p:attrNameLst>
                                      </p:cBhvr>
                                      <p:to>
                                        <p:strVal val="visible"/>
                                      </p:to>
                                    </p:set>
                                    <p:animEffect transition="in" filter="wipe(left)">
                                      <p:cBhvr>
                                        <p:cTn id="213" dur="50"/>
                                        <p:tgtEl>
                                          <p:spTgt spid="242"/>
                                        </p:tgtEl>
                                      </p:cBhvr>
                                    </p:animEffect>
                                  </p:childTnLst>
                                </p:cTn>
                              </p:par>
                              <p:par>
                                <p:cTn id="214" presetID="22" presetClass="entr" presetSubtype="8" fill="hold" nodeType="withEffect">
                                  <p:stCondLst>
                                    <p:cond delay="0"/>
                                  </p:stCondLst>
                                  <p:childTnLst>
                                    <p:set>
                                      <p:cBhvr>
                                        <p:cTn id="215" dur="1" fill="hold">
                                          <p:stCondLst>
                                            <p:cond delay="0"/>
                                          </p:stCondLst>
                                        </p:cTn>
                                        <p:tgtEl>
                                          <p:spTgt spid="269"/>
                                        </p:tgtEl>
                                        <p:attrNameLst>
                                          <p:attrName>style.visibility</p:attrName>
                                        </p:attrNameLst>
                                      </p:cBhvr>
                                      <p:to>
                                        <p:strVal val="visible"/>
                                      </p:to>
                                    </p:set>
                                    <p:animEffect transition="in" filter="wipe(left)">
                                      <p:cBhvr>
                                        <p:cTn id="216" dur="50"/>
                                        <p:tgtEl>
                                          <p:spTgt spid="269"/>
                                        </p:tgtEl>
                                      </p:cBhvr>
                                    </p:animEffect>
                                  </p:childTnLst>
                                </p:cTn>
                              </p:par>
                            </p:childTnLst>
                          </p:cTn>
                        </p:par>
                        <p:par>
                          <p:cTn id="217" fill="hold">
                            <p:stCondLst>
                              <p:cond delay="1950"/>
                            </p:stCondLst>
                            <p:childTnLst>
                              <p:par>
                                <p:cTn id="218" presetID="22" presetClass="entr" presetSubtype="8" fill="hold" nodeType="afterEffect">
                                  <p:stCondLst>
                                    <p:cond delay="0"/>
                                  </p:stCondLst>
                                  <p:childTnLst>
                                    <p:set>
                                      <p:cBhvr>
                                        <p:cTn id="219" dur="1" fill="hold">
                                          <p:stCondLst>
                                            <p:cond delay="0"/>
                                          </p:stCondLst>
                                        </p:cTn>
                                        <p:tgtEl>
                                          <p:spTgt spid="214"/>
                                        </p:tgtEl>
                                        <p:attrNameLst>
                                          <p:attrName>style.visibility</p:attrName>
                                        </p:attrNameLst>
                                      </p:cBhvr>
                                      <p:to>
                                        <p:strVal val="visible"/>
                                      </p:to>
                                    </p:set>
                                    <p:animEffect transition="in" filter="wipe(left)">
                                      <p:cBhvr>
                                        <p:cTn id="220" dur="50"/>
                                        <p:tgtEl>
                                          <p:spTgt spid="214"/>
                                        </p:tgtEl>
                                      </p:cBhvr>
                                    </p:animEffect>
                                  </p:childTnLst>
                                </p:cTn>
                              </p:par>
                              <p:par>
                                <p:cTn id="221" presetID="22" presetClass="entr" presetSubtype="8" fill="hold" nodeType="withEffect">
                                  <p:stCondLst>
                                    <p:cond delay="0"/>
                                  </p:stCondLst>
                                  <p:childTnLst>
                                    <p:set>
                                      <p:cBhvr>
                                        <p:cTn id="222" dur="1" fill="hold">
                                          <p:stCondLst>
                                            <p:cond delay="0"/>
                                          </p:stCondLst>
                                        </p:cTn>
                                        <p:tgtEl>
                                          <p:spTgt spid="243"/>
                                        </p:tgtEl>
                                        <p:attrNameLst>
                                          <p:attrName>style.visibility</p:attrName>
                                        </p:attrNameLst>
                                      </p:cBhvr>
                                      <p:to>
                                        <p:strVal val="visible"/>
                                      </p:to>
                                    </p:set>
                                    <p:animEffect transition="in" filter="wipe(left)">
                                      <p:cBhvr>
                                        <p:cTn id="223" dur="50"/>
                                        <p:tgtEl>
                                          <p:spTgt spid="243"/>
                                        </p:tgtEl>
                                      </p:cBhvr>
                                    </p:animEffect>
                                  </p:childTnLst>
                                </p:cTn>
                              </p:par>
                              <p:par>
                                <p:cTn id="224" presetID="22" presetClass="entr" presetSubtype="8" fill="hold" nodeType="withEffect">
                                  <p:stCondLst>
                                    <p:cond delay="0"/>
                                  </p:stCondLst>
                                  <p:childTnLst>
                                    <p:set>
                                      <p:cBhvr>
                                        <p:cTn id="225" dur="1" fill="hold">
                                          <p:stCondLst>
                                            <p:cond delay="0"/>
                                          </p:stCondLst>
                                        </p:cTn>
                                        <p:tgtEl>
                                          <p:spTgt spid="270"/>
                                        </p:tgtEl>
                                        <p:attrNameLst>
                                          <p:attrName>style.visibility</p:attrName>
                                        </p:attrNameLst>
                                      </p:cBhvr>
                                      <p:to>
                                        <p:strVal val="visible"/>
                                      </p:to>
                                    </p:set>
                                    <p:animEffect transition="in" filter="wipe(left)">
                                      <p:cBhvr>
                                        <p:cTn id="226" dur="50"/>
                                        <p:tgtEl>
                                          <p:spTgt spid="270"/>
                                        </p:tgtEl>
                                      </p:cBhvr>
                                    </p:animEffect>
                                  </p:childTnLst>
                                </p:cTn>
                              </p:par>
                            </p:childTnLst>
                          </p:cTn>
                        </p:par>
                        <p:par>
                          <p:cTn id="227" fill="hold">
                            <p:stCondLst>
                              <p:cond delay="2000"/>
                            </p:stCondLst>
                            <p:childTnLst>
                              <p:par>
                                <p:cTn id="228" presetID="22" presetClass="entr" presetSubtype="8" fill="hold" nodeType="afterEffect">
                                  <p:stCondLst>
                                    <p:cond delay="0"/>
                                  </p:stCondLst>
                                  <p:childTnLst>
                                    <p:set>
                                      <p:cBhvr>
                                        <p:cTn id="229" dur="1" fill="hold">
                                          <p:stCondLst>
                                            <p:cond delay="0"/>
                                          </p:stCondLst>
                                        </p:cTn>
                                        <p:tgtEl>
                                          <p:spTgt spid="215"/>
                                        </p:tgtEl>
                                        <p:attrNameLst>
                                          <p:attrName>style.visibility</p:attrName>
                                        </p:attrNameLst>
                                      </p:cBhvr>
                                      <p:to>
                                        <p:strVal val="visible"/>
                                      </p:to>
                                    </p:set>
                                    <p:animEffect transition="in" filter="wipe(left)">
                                      <p:cBhvr>
                                        <p:cTn id="230" dur="50"/>
                                        <p:tgtEl>
                                          <p:spTgt spid="215"/>
                                        </p:tgtEl>
                                      </p:cBhvr>
                                    </p:animEffect>
                                  </p:childTnLst>
                                </p:cTn>
                              </p:par>
                              <p:par>
                                <p:cTn id="231" presetID="22" presetClass="entr" presetSubtype="8" fill="hold" nodeType="withEffect">
                                  <p:stCondLst>
                                    <p:cond delay="0"/>
                                  </p:stCondLst>
                                  <p:childTnLst>
                                    <p:set>
                                      <p:cBhvr>
                                        <p:cTn id="232" dur="1" fill="hold">
                                          <p:stCondLst>
                                            <p:cond delay="0"/>
                                          </p:stCondLst>
                                        </p:cTn>
                                        <p:tgtEl>
                                          <p:spTgt spid="244"/>
                                        </p:tgtEl>
                                        <p:attrNameLst>
                                          <p:attrName>style.visibility</p:attrName>
                                        </p:attrNameLst>
                                      </p:cBhvr>
                                      <p:to>
                                        <p:strVal val="visible"/>
                                      </p:to>
                                    </p:set>
                                    <p:animEffect transition="in" filter="wipe(left)">
                                      <p:cBhvr>
                                        <p:cTn id="233" dur="50"/>
                                        <p:tgtEl>
                                          <p:spTgt spid="244"/>
                                        </p:tgtEl>
                                      </p:cBhvr>
                                    </p:animEffect>
                                  </p:childTnLst>
                                </p:cTn>
                              </p:par>
                              <p:par>
                                <p:cTn id="234" presetID="22" presetClass="entr" presetSubtype="8" fill="hold" nodeType="withEffect">
                                  <p:stCondLst>
                                    <p:cond delay="0"/>
                                  </p:stCondLst>
                                  <p:childTnLst>
                                    <p:set>
                                      <p:cBhvr>
                                        <p:cTn id="235" dur="1" fill="hold">
                                          <p:stCondLst>
                                            <p:cond delay="0"/>
                                          </p:stCondLst>
                                        </p:cTn>
                                        <p:tgtEl>
                                          <p:spTgt spid="271"/>
                                        </p:tgtEl>
                                        <p:attrNameLst>
                                          <p:attrName>style.visibility</p:attrName>
                                        </p:attrNameLst>
                                      </p:cBhvr>
                                      <p:to>
                                        <p:strVal val="visible"/>
                                      </p:to>
                                    </p:set>
                                    <p:animEffect transition="in" filter="wipe(left)">
                                      <p:cBhvr>
                                        <p:cTn id="236" dur="50"/>
                                        <p:tgtEl>
                                          <p:spTgt spid="271"/>
                                        </p:tgtEl>
                                      </p:cBhvr>
                                    </p:animEffect>
                                  </p:childTnLst>
                                </p:cTn>
                              </p:par>
                            </p:childTnLst>
                          </p:cTn>
                        </p:par>
                        <p:par>
                          <p:cTn id="237" fill="hold">
                            <p:stCondLst>
                              <p:cond delay="2050"/>
                            </p:stCondLst>
                            <p:childTnLst>
                              <p:par>
                                <p:cTn id="238" presetID="22" presetClass="entr" presetSubtype="8" fill="hold" nodeType="afterEffect">
                                  <p:stCondLst>
                                    <p:cond delay="0"/>
                                  </p:stCondLst>
                                  <p:childTnLst>
                                    <p:set>
                                      <p:cBhvr>
                                        <p:cTn id="239" dur="1" fill="hold">
                                          <p:stCondLst>
                                            <p:cond delay="0"/>
                                          </p:stCondLst>
                                        </p:cTn>
                                        <p:tgtEl>
                                          <p:spTgt spid="216"/>
                                        </p:tgtEl>
                                        <p:attrNameLst>
                                          <p:attrName>style.visibility</p:attrName>
                                        </p:attrNameLst>
                                      </p:cBhvr>
                                      <p:to>
                                        <p:strVal val="visible"/>
                                      </p:to>
                                    </p:set>
                                    <p:animEffect transition="in" filter="wipe(left)">
                                      <p:cBhvr>
                                        <p:cTn id="240" dur="50"/>
                                        <p:tgtEl>
                                          <p:spTgt spid="216"/>
                                        </p:tgtEl>
                                      </p:cBhvr>
                                    </p:animEffect>
                                  </p:childTnLst>
                                </p:cTn>
                              </p:par>
                              <p:par>
                                <p:cTn id="241" presetID="22" presetClass="entr" presetSubtype="8" fill="hold" nodeType="withEffect">
                                  <p:stCondLst>
                                    <p:cond delay="0"/>
                                  </p:stCondLst>
                                  <p:childTnLst>
                                    <p:set>
                                      <p:cBhvr>
                                        <p:cTn id="242" dur="1" fill="hold">
                                          <p:stCondLst>
                                            <p:cond delay="0"/>
                                          </p:stCondLst>
                                        </p:cTn>
                                        <p:tgtEl>
                                          <p:spTgt spid="245"/>
                                        </p:tgtEl>
                                        <p:attrNameLst>
                                          <p:attrName>style.visibility</p:attrName>
                                        </p:attrNameLst>
                                      </p:cBhvr>
                                      <p:to>
                                        <p:strVal val="visible"/>
                                      </p:to>
                                    </p:set>
                                    <p:animEffect transition="in" filter="wipe(left)">
                                      <p:cBhvr>
                                        <p:cTn id="243" dur="50"/>
                                        <p:tgtEl>
                                          <p:spTgt spid="245"/>
                                        </p:tgtEl>
                                      </p:cBhvr>
                                    </p:animEffect>
                                  </p:childTnLst>
                                </p:cTn>
                              </p:par>
                              <p:par>
                                <p:cTn id="244" presetID="22" presetClass="entr" presetSubtype="8" fill="hold" nodeType="withEffect">
                                  <p:stCondLst>
                                    <p:cond delay="0"/>
                                  </p:stCondLst>
                                  <p:childTnLst>
                                    <p:set>
                                      <p:cBhvr>
                                        <p:cTn id="245" dur="1" fill="hold">
                                          <p:stCondLst>
                                            <p:cond delay="0"/>
                                          </p:stCondLst>
                                        </p:cTn>
                                        <p:tgtEl>
                                          <p:spTgt spid="272"/>
                                        </p:tgtEl>
                                        <p:attrNameLst>
                                          <p:attrName>style.visibility</p:attrName>
                                        </p:attrNameLst>
                                      </p:cBhvr>
                                      <p:to>
                                        <p:strVal val="visible"/>
                                      </p:to>
                                    </p:set>
                                    <p:animEffect transition="in" filter="wipe(left)">
                                      <p:cBhvr>
                                        <p:cTn id="246" dur="50"/>
                                        <p:tgtEl>
                                          <p:spTgt spid="272"/>
                                        </p:tgtEl>
                                      </p:cBhvr>
                                    </p:animEffect>
                                  </p:childTnLst>
                                </p:cTn>
                              </p:par>
                            </p:childTnLst>
                          </p:cTn>
                        </p:par>
                        <p:par>
                          <p:cTn id="247" fill="hold">
                            <p:stCondLst>
                              <p:cond delay="2100"/>
                            </p:stCondLst>
                            <p:childTnLst>
                              <p:par>
                                <p:cTn id="248" presetID="22" presetClass="entr" presetSubtype="8" fill="hold" nodeType="afterEffect">
                                  <p:stCondLst>
                                    <p:cond delay="0"/>
                                  </p:stCondLst>
                                  <p:childTnLst>
                                    <p:set>
                                      <p:cBhvr>
                                        <p:cTn id="249" dur="1" fill="hold">
                                          <p:stCondLst>
                                            <p:cond delay="0"/>
                                          </p:stCondLst>
                                        </p:cTn>
                                        <p:tgtEl>
                                          <p:spTgt spid="217"/>
                                        </p:tgtEl>
                                        <p:attrNameLst>
                                          <p:attrName>style.visibility</p:attrName>
                                        </p:attrNameLst>
                                      </p:cBhvr>
                                      <p:to>
                                        <p:strVal val="visible"/>
                                      </p:to>
                                    </p:set>
                                    <p:animEffect transition="in" filter="wipe(left)">
                                      <p:cBhvr>
                                        <p:cTn id="250" dur="50"/>
                                        <p:tgtEl>
                                          <p:spTgt spid="217"/>
                                        </p:tgtEl>
                                      </p:cBhvr>
                                    </p:animEffect>
                                  </p:childTnLst>
                                </p:cTn>
                              </p:par>
                              <p:par>
                                <p:cTn id="251" presetID="22" presetClass="entr" presetSubtype="8" fill="hold" nodeType="withEffect">
                                  <p:stCondLst>
                                    <p:cond delay="0"/>
                                  </p:stCondLst>
                                  <p:childTnLst>
                                    <p:set>
                                      <p:cBhvr>
                                        <p:cTn id="252" dur="1" fill="hold">
                                          <p:stCondLst>
                                            <p:cond delay="0"/>
                                          </p:stCondLst>
                                        </p:cTn>
                                        <p:tgtEl>
                                          <p:spTgt spid="246"/>
                                        </p:tgtEl>
                                        <p:attrNameLst>
                                          <p:attrName>style.visibility</p:attrName>
                                        </p:attrNameLst>
                                      </p:cBhvr>
                                      <p:to>
                                        <p:strVal val="visible"/>
                                      </p:to>
                                    </p:set>
                                    <p:animEffect transition="in" filter="wipe(left)">
                                      <p:cBhvr>
                                        <p:cTn id="253" dur="50"/>
                                        <p:tgtEl>
                                          <p:spTgt spid="246"/>
                                        </p:tgtEl>
                                      </p:cBhvr>
                                    </p:animEffect>
                                  </p:childTnLst>
                                </p:cTn>
                              </p:par>
                              <p:par>
                                <p:cTn id="254" presetID="22" presetClass="entr" presetSubtype="8" fill="hold" nodeType="withEffect">
                                  <p:stCondLst>
                                    <p:cond delay="0"/>
                                  </p:stCondLst>
                                  <p:childTnLst>
                                    <p:set>
                                      <p:cBhvr>
                                        <p:cTn id="255" dur="1" fill="hold">
                                          <p:stCondLst>
                                            <p:cond delay="0"/>
                                          </p:stCondLst>
                                        </p:cTn>
                                        <p:tgtEl>
                                          <p:spTgt spid="273"/>
                                        </p:tgtEl>
                                        <p:attrNameLst>
                                          <p:attrName>style.visibility</p:attrName>
                                        </p:attrNameLst>
                                      </p:cBhvr>
                                      <p:to>
                                        <p:strVal val="visible"/>
                                      </p:to>
                                    </p:set>
                                    <p:animEffect transition="in" filter="wipe(left)">
                                      <p:cBhvr>
                                        <p:cTn id="256" dur="50"/>
                                        <p:tgtEl>
                                          <p:spTgt spid="273"/>
                                        </p:tgtEl>
                                      </p:cBhvr>
                                    </p:animEffect>
                                  </p:childTnLst>
                                </p:cTn>
                              </p:par>
                            </p:childTnLst>
                          </p:cTn>
                        </p:par>
                        <p:par>
                          <p:cTn id="257" fill="hold">
                            <p:stCondLst>
                              <p:cond delay="2150"/>
                            </p:stCondLst>
                            <p:childTnLst>
                              <p:par>
                                <p:cTn id="258" presetID="22" presetClass="entr" presetSubtype="8" fill="hold" nodeType="afterEffect">
                                  <p:stCondLst>
                                    <p:cond delay="0"/>
                                  </p:stCondLst>
                                  <p:childTnLst>
                                    <p:set>
                                      <p:cBhvr>
                                        <p:cTn id="259" dur="1" fill="hold">
                                          <p:stCondLst>
                                            <p:cond delay="0"/>
                                          </p:stCondLst>
                                        </p:cTn>
                                        <p:tgtEl>
                                          <p:spTgt spid="218"/>
                                        </p:tgtEl>
                                        <p:attrNameLst>
                                          <p:attrName>style.visibility</p:attrName>
                                        </p:attrNameLst>
                                      </p:cBhvr>
                                      <p:to>
                                        <p:strVal val="visible"/>
                                      </p:to>
                                    </p:set>
                                    <p:animEffect transition="in" filter="wipe(left)">
                                      <p:cBhvr>
                                        <p:cTn id="260" dur="50"/>
                                        <p:tgtEl>
                                          <p:spTgt spid="218"/>
                                        </p:tgtEl>
                                      </p:cBhvr>
                                    </p:animEffect>
                                  </p:childTnLst>
                                </p:cTn>
                              </p:par>
                              <p:par>
                                <p:cTn id="261" presetID="22" presetClass="entr" presetSubtype="8" fill="hold" nodeType="withEffect">
                                  <p:stCondLst>
                                    <p:cond delay="0"/>
                                  </p:stCondLst>
                                  <p:childTnLst>
                                    <p:set>
                                      <p:cBhvr>
                                        <p:cTn id="262" dur="1" fill="hold">
                                          <p:stCondLst>
                                            <p:cond delay="0"/>
                                          </p:stCondLst>
                                        </p:cTn>
                                        <p:tgtEl>
                                          <p:spTgt spid="247"/>
                                        </p:tgtEl>
                                        <p:attrNameLst>
                                          <p:attrName>style.visibility</p:attrName>
                                        </p:attrNameLst>
                                      </p:cBhvr>
                                      <p:to>
                                        <p:strVal val="visible"/>
                                      </p:to>
                                    </p:set>
                                    <p:animEffect transition="in" filter="wipe(left)">
                                      <p:cBhvr>
                                        <p:cTn id="263" dur="50"/>
                                        <p:tgtEl>
                                          <p:spTgt spid="247"/>
                                        </p:tgtEl>
                                      </p:cBhvr>
                                    </p:animEffect>
                                  </p:childTnLst>
                                </p:cTn>
                              </p:par>
                              <p:par>
                                <p:cTn id="264" presetID="22" presetClass="entr" presetSubtype="8" fill="hold" nodeType="withEffect">
                                  <p:stCondLst>
                                    <p:cond delay="0"/>
                                  </p:stCondLst>
                                  <p:childTnLst>
                                    <p:set>
                                      <p:cBhvr>
                                        <p:cTn id="265" dur="1" fill="hold">
                                          <p:stCondLst>
                                            <p:cond delay="0"/>
                                          </p:stCondLst>
                                        </p:cTn>
                                        <p:tgtEl>
                                          <p:spTgt spid="274"/>
                                        </p:tgtEl>
                                        <p:attrNameLst>
                                          <p:attrName>style.visibility</p:attrName>
                                        </p:attrNameLst>
                                      </p:cBhvr>
                                      <p:to>
                                        <p:strVal val="visible"/>
                                      </p:to>
                                    </p:set>
                                    <p:animEffect transition="in" filter="wipe(left)">
                                      <p:cBhvr>
                                        <p:cTn id="266" dur="50"/>
                                        <p:tgtEl>
                                          <p:spTgt spid="274"/>
                                        </p:tgtEl>
                                      </p:cBhvr>
                                    </p:animEffect>
                                  </p:childTnLst>
                                </p:cTn>
                              </p:par>
                            </p:childTnLst>
                          </p:cTn>
                        </p:par>
                        <p:par>
                          <p:cTn id="267" fill="hold">
                            <p:stCondLst>
                              <p:cond delay="2200"/>
                            </p:stCondLst>
                            <p:childTnLst>
                              <p:par>
                                <p:cTn id="268" presetID="22" presetClass="entr" presetSubtype="8" fill="hold" nodeType="afterEffect">
                                  <p:stCondLst>
                                    <p:cond delay="0"/>
                                  </p:stCondLst>
                                  <p:childTnLst>
                                    <p:set>
                                      <p:cBhvr>
                                        <p:cTn id="269" dur="1" fill="hold">
                                          <p:stCondLst>
                                            <p:cond delay="0"/>
                                          </p:stCondLst>
                                        </p:cTn>
                                        <p:tgtEl>
                                          <p:spTgt spid="219"/>
                                        </p:tgtEl>
                                        <p:attrNameLst>
                                          <p:attrName>style.visibility</p:attrName>
                                        </p:attrNameLst>
                                      </p:cBhvr>
                                      <p:to>
                                        <p:strVal val="visible"/>
                                      </p:to>
                                    </p:set>
                                    <p:animEffect transition="in" filter="wipe(left)">
                                      <p:cBhvr>
                                        <p:cTn id="270" dur="50"/>
                                        <p:tgtEl>
                                          <p:spTgt spid="219"/>
                                        </p:tgtEl>
                                      </p:cBhvr>
                                    </p:animEffect>
                                  </p:childTnLst>
                                </p:cTn>
                              </p:par>
                              <p:par>
                                <p:cTn id="271" presetID="22" presetClass="entr" presetSubtype="8" fill="hold" nodeType="withEffect">
                                  <p:stCondLst>
                                    <p:cond delay="0"/>
                                  </p:stCondLst>
                                  <p:childTnLst>
                                    <p:set>
                                      <p:cBhvr>
                                        <p:cTn id="272" dur="1" fill="hold">
                                          <p:stCondLst>
                                            <p:cond delay="0"/>
                                          </p:stCondLst>
                                        </p:cTn>
                                        <p:tgtEl>
                                          <p:spTgt spid="248"/>
                                        </p:tgtEl>
                                        <p:attrNameLst>
                                          <p:attrName>style.visibility</p:attrName>
                                        </p:attrNameLst>
                                      </p:cBhvr>
                                      <p:to>
                                        <p:strVal val="visible"/>
                                      </p:to>
                                    </p:set>
                                    <p:animEffect transition="in" filter="wipe(left)">
                                      <p:cBhvr>
                                        <p:cTn id="273" dur="50"/>
                                        <p:tgtEl>
                                          <p:spTgt spid="248"/>
                                        </p:tgtEl>
                                      </p:cBhvr>
                                    </p:animEffect>
                                  </p:childTnLst>
                                </p:cTn>
                              </p:par>
                              <p:par>
                                <p:cTn id="274" presetID="22" presetClass="entr" presetSubtype="8" fill="hold" nodeType="withEffect">
                                  <p:stCondLst>
                                    <p:cond delay="0"/>
                                  </p:stCondLst>
                                  <p:childTnLst>
                                    <p:set>
                                      <p:cBhvr>
                                        <p:cTn id="275" dur="1" fill="hold">
                                          <p:stCondLst>
                                            <p:cond delay="0"/>
                                          </p:stCondLst>
                                        </p:cTn>
                                        <p:tgtEl>
                                          <p:spTgt spid="275"/>
                                        </p:tgtEl>
                                        <p:attrNameLst>
                                          <p:attrName>style.visibility</p:attrName>
                                        </p:attrNameLst>
                                      </p:cBhvr>
                                      <p:to>
                                        <p:strVal val="visible"/>
                                      </p:to>
                                    </p:set>
                                    <p:animEffect transition="in" filter="wipe(left)">
                                      <p:cBhvr>
                                        <p:cTn id="276" dur="50"/>
                                        <p:tgtEl>
                                          <p:spTgt spid="275"/>
                                        </p:tgtEl>
                                      </p:cBhvr>
                                    </p:animEffect>
                                  </p:childTnLst>
                                </p:cTn>
                              </p:par>
                              <p:par>
                                <p:cTn id="277" presetID="22" presetClass="entr" presetSubtype="8" fill="hold" nodeType="withEffect">
                                  <p:stCondLst>
                                    <p:cond delay="0"/>
                                  </p:stCondLst>
                                  <p:childTnLst>
                                    <p:set>
                                      <p:cBhvr>
                                        <p:cTn id="278" dur="1" fill="hold">
                                          <p:stCondLst>
                                            <p:cond delay="0"/>
                                          </p:stCondLst>
                                        </p:cTn>
                                        <p:tgtEl>
                                          <p:spTgt spid="276"/>
                                        </p:tgtEl>
                                        <p:attrNameLst>
                                          <p:attrName>style.visibility</p:attrName>
                                        </p:attrNameLst>
                                      </p:cBhvr>
                                      <p:to>
                                        <p:strVal val="visible"/>
                                      </p:to>
                                    </p:set>
                                    <p:animEffect transition="in" filter="wipe(left)">
                                      <p:cBhvr>
                                        <p:cTn id="279" dur="50"/>
                                        <p:tgtEl>
                                          <p:spTgt spid="276"/>
                                        </p:tgtEl>
                                      </p:cBhvr>
                                    </p:animEffect>
                                  </p:childTnLst>
                                </p:cTn>
                              </p:par>
                            </p:childTnLst>
                          </p:cTn>
                        </p:par>
                        <p:par>
                          <p:cTn id="280" fill="hold">
                            <p:stCondLst>
                              <p:cond delay="2250"/>
                            </p:stCondLst>
                            <p:childTnLst>
                              <p:par>
                                <p:cTn id="281" presetID="22" presetClass="entr" presetSubtype="8" fill="hold" nodeType="afterEffect">
                                  <p:stCondLst>
                                    <p:cond delay="0"/>
                                  </p:stCondLst>
                                  <p:childTnLst>
                                    <p:set>
                                      <p:cBhvr>
                                        <p:cTn id="282" dur="1" fill="hold">
                                          <p:stCondLst>
                                            <p:cond delay="0"/>
                                          </p:stCondLst>
                                        </p:cTn>
                                        <p:tgtEl>
                                          <p:spTgt spid="220"/>
                                        </p:tgtEl>
                                        <p:attrNameLst>
                                          <p:attrName>style.visibility</p:attrName>
                                        </p:attrNameLst>
                                      </p:cBhvr>
                                      <p:to>
                                        <p:strVal val="visible"/>
                                      </p:to>
                                    </p:set>
                                    <p:animEffect transition="in" filter="wipe(left)">
                                      <p:cBhvr>
                                        <p:cTn id="283" dur="50"/>
                                        <p:tgtEl>
                                          <p:spTgt spid="220"/>
                                        </p:tgtEl>
                                      </p:cBhvr>
                                    </p:animEffect>
                                  </p:childTnLst>
                                </p:cTn>
                              </p:par>
                              <p:par>
                                <p:cTn id="284" presetID="22" presetClass="entr" presetSubtype="8" fill="hold" nodeType="withEffect">
                                  <p:stCondLst>
                                    <p:cond delay="0"/>
                                  </p:stCondLst>
                                  <p:childTnLst>
                                    <p:set>
                                      <p:cBhvr>
                                        <p:cTn id="285" dur="1" fill="hold">
                                          <p:stCondLst>
                                            <p:cond delay="0"/>
                                          </p:stCondLst>
                                        </p:cTn>
                                        <p:tgtEl>
                                          <p:spTgt spid="249"/>
                                        </p:tgtEl>
                                        <p:attrNameLst>
                                          <p:attrName>style.visibility</p:attrName>
                                        </p:attrNameLst>
                                      </p:cBhvr>
                                      <p:to>
                                        <p:strVal val="visible"/>
                                      </p:to>
                                    </p:set>
                                    <p:animEffect transition="in" filter="wipe(left)">
                                      <p:cBhvr>
                                        <p:cTn id="286" dur="50"/>
                                        <p:tgtEl>
                                          <p:spTgt spid="249"/>
                                        </p:tgtEl>
                                      </p:cBhvr>
                                    </p:animEffect>
                                  </p:childTnLst>
                                </p:cTn>
                              </p:par>
                              <p:par>
                                <p:cTn id="287" presetID="22" presetClass="entr" presetSubtype="8" fill="hold" nodeType="withEffect">
                                  <p:stCondLst>
                                    <p:cond delay="0"/>
                                  </p:stCondLst>
                                  <p:childTnLst>
                                    <p:set>
                                      <p:cBhvr>
                                        <p:cTn id="288" dur="1" fill="hold">
                                          <p:stCondLst>
                                            <p:cond delay="0"/>
                                          </p:stCondLst>
                                        </p:cTn>
                                        <p:tgtEl>
                                          <p:spTgt spid="277"/>
                                        </p:tgtEl>
                                        <p:attrNameLst>
                                          <p:attrName>style.visibility</p:attrName>
                                        </p:attrNameLst>
                                      </p:cBhvr>
                                      <p:to>
                                        <p:strVal val="visible"/>
                                      </p:to>
                                    </p:set>
                                    <p:animEffect transition="in" filter="wipe(left)">
                                      <p:cBhvr>
                                        <p:cTn id="289" dur="50"/>
                                        <p:tgtEl>
                                          <p:spTgt spid="277"/>
                                        </p:tgtEl>
                                      </p:cBhvr>
                                    </p:animEffect>
                                  </p:childTnLst>
                                </p:cTn>
                              </p:par>
                            </p:childTnLst>
                          </p:cTn>
                        </p:par>
                        <p:par>
                          <p:cTn id="290" fill="hold">
                            <p:stCondLst>
                              <p:cond delay="2300"/>
                            </p:stCondLst>
                            <p:childTnLst>
                              <p:par>
                                <p:cTn id="291" presetID="22" presetClass="entr" presetSubtype="8" fill="hold" nodeType="afterEffect">
                                  <p:stCondLst>
                                    <p:cond delay="0"/>
                                  </p:stCondLst>
                                  <p:childTnLst>
                                    <p:set>
                                      <p:cBhvr>
                                        <p:cTn id="292" dur="1" fill="hold">
                                          <p:stCondLst>
                                            <p:cond delay="0"/>
                                          </p:stCondLst>
                                        </p:cTn>
                                        <p:tgtEl>
                                          <p:spTgt spid="221"/>
                                        </p:tgtEl>
                                        <p:attrNameLst>
                                          <p:attrName>style.visibility</p:attrName>
                                        </p:attrNameLst>
                                      </p:cBhvr>
                                      <p:to>
                                        <p:strVal val="visible"/>
                                      </p:to>
                                    </p:set>
                                    <p:animEffect transition="in" filter="wipe(left)">
                                      <p:cBhvr>
                                        <p:cTn id="293" dur="500"/>
                                        <p:tgtEl>
                                          <p:spTgt spid="221"/>
                                        </p:tgtEl>
                                      </p:cBhvr>
                                    </p:animEffect>
                                  </p:childTnLst>
                                </p:cTn>
                              </p:par>
                              <p:par>
                                <p:cTn id="294" presetID="22" presetClass="entr" presetSubtype="8" fill="hold" nodeType="withEffect">
                                  <p:stCondLst>
                                    <p:cond delay="0"/>
                                  </p:stCondLst>
                                  <p:childTnLst>
                                    <p:set>
                                      <p:cBhvr>
                                        <p:cTn id="295" dur="1" fill="hold">
                                          <p:stCondLst>
                                            <p:cond delay="0"/>
                                          </p:stCondLst>
                                        </p:cTn>
                                        <p:tgtEl>
                                          <p:spTgt spid="250"/>
                                        </p:tgtEl>
                                        <p:attrNameLst>
                                          <p:attrName>style.visibility</p:attrName>
                                        </p:attrNameLst>
                                      </p:cBhvr>
                                      <p:to>
                                        <p:strVal val="visible"/>
                                      </p:to>
                                    </p:set>
                                    <p:animEffect transition="in" filter="wipe(left)">
                                      <p:cBhvr>
                                        <p:cTn id="296" dur="500"/>
                                        <p:tgtEl>
                                          <p:spTgt spid="250"/>
                                        </p:tgtEl>
                                      </p:cBhvr>
                                    </p:animEffect>
                                  </p:childTnLst>
                                </p:cTn>
                              </p:par>
                              <p:par>
                                <p:cTn id="297" presetID="22" presetClass="entr" presetSubtype="8" fill="hold" grpId="0" nodeType="withEffect">
                                  <p:stCondLst>
                                    <p:cond delay="0"/>
                                  </p:stCondLst>
                                  <p:childTnLst>
                                    <p:set>
                                      <p:cBhvr>
                                        <p:cTn id="298" dur="1" fill="hold">
                                          <p:stCondLst>
                                            <p:cond delay="0"/>
                                          </p:stCondLst>
                                        </p:cTn>
                                        <p:tgtEl>
                                          <p:spTgt spid="187"/>
                                        </p:tgtEl>
                                        <p:attrNameLst>
                                          <p:attrName>style.visibility</p:attrName>
                                        </p:attrNameLst>
                                      </p:cBhvr>
                                      <p:to>
                                        <p:strVal val="visible"/>
                                      </p:to>
                                    </p:set>
                                    <p:animEffect transition="in" filter="wipe(left)">
                                      <p:cBhvr>
                                        <p:cTn id="299" dur="500"/>
                                        <p:tgtEl>
                                          <p:spTgt spid="187"/>
                                        </p:tgtEl>
                                      </p:cBhvr>
                                    </p:animEffect>
                                  </p:childTnLst>
                                </p:cTn>
                              </p:par>
                              <p:par>
                                <p:cTn id="300" presetID="22" presetClass="entr" presetSubtype="8" fill="hold" nodeType="withEffect">
                                  <p:stCondLst>
                                    <p:cond delay="0"/>
                                  </p:stCondLst>
                                  <p:childTnLst>
                                    <p:set>
                                      <p:cBhvr>
                                        <p:cTn id="301" dur="1" fill="hold">
                                          <p:stCondLst>
                                            <p:cond delay="0"/>
                                          </p:stCondLst>
                                        </p:cTn>
                                        <p:tgtEl>
                                          <p:spTgt spid="278"/>
                                        </p:tgtEl>
                                        <p:attrNameLst>
                                          <p:attrName>style.visibility</p:attrName>
                                        </p:attrNameLst>
                                      </p:cBhvr>
                                      <p:to>
                                        <p:strVal val="visible"/>
                                      </p:to>
                                    </p:set>
                                    <p:animEffect transition="in" filter="wipe(left)">
                                      <p:cBhvr>
                                        <p:cTn id="30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187" grpId="0"/>
      <p:bldP spid="188" grpId="0"/>
      <p:bldP spid="189" grpId="0"/>
      <p:bldP spid="190" grpId="0"/>
      <p:bldP spid="19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5"/>
          <p:cNvSpPr txBox="1">
            <a:spLocks noGrp="1"/>
          </p:cNvSpPr>
          <p:nvPr>
            <p:ph type="body" idx="1"/>
          </p:nvPr>
        </p:nvSpPr>
        <p:spPr>
          <a:xfrm>
            <a:off x="4706575" y="4347325"/>
            <a:ext cx="7085700" cy="226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chemeClr val="tx1">
                    <a:lumMod val="75000"/>
                    <a:lumOff val="25000"/>
                  </a:schemeClr>
                </a:solidFill>
              </a:rPr>
              <a:t>DOM sustains the base of the food web. CDOM is the fraction which interacts with light, altering light conditions and thus phytoplankton growth potential.</a:t>
            </a:r>
            <a:endParaRPr dirty="0">
              <a:solidFill>
                <a:schemeClr val="tx1">
                  <a:lumMod val="75000"/>
                  <a:lumOff val="25000"/>
                </a:schemeClr>
              </a:solidFill>
            </a:endParaRPr>
          </a:p>
          <a:p>
            <a:pPr marL="0" lvl="0" indent="0" algn="l" rtl="0">
              <a:spcBef>
                <a:spcPts val="1000"/>
              </a:spcBef>
              <a:spcAft>
                <a:spcPts val="0"/>
              </a:spcAft>
              <a:buNone/>
            </a:pPr>
            <a:r>
              <a:rPr lang="en-US" b="1" dirty="0">
                <a:solidFill>
                  <a:schemeClr val="tx1">
                    <a:lumMod val="75000"/>
                    <a:lumOff val="25000"/>
                  </a:schemeClr>
                </a:solidFill>
              </a:rPr>
              <a:t>Measured by algorithms applied to Remote Sensing reflectance (</a:t>
            </a:r>
            <a:r>
              <a:rPr lang="en-US" b="1" dirty="0" err="1">
                <a:solidFill>
                  <a:schemeClr val="tx1">
                    <a:lumMod val="75000"/>
                    <a:lumOff val="25000"/>
                  </a:schemeClr>
                </a:solidFill>
              </a:rPr>
              <a:t>Rrs</a:t>
            </a:r>
            <a:r>
              <a:rPr lang="en-US" b="1" dirty="0">
                <a:solidFill>
                  <a:schemeClr val="tx1">
                    <a:lumMod val="75000"/>
                    <a:lumOff val="25000"/>
                  </a:schemeClr>
                </a:solidFill>
              </a:rPr>
              <a:t>)</a:t>
            </a:r>
            <a:endParaRPr b="1" dirty="0">
              <a:solidFill>
                <a:schemeClr val="tx1">
                  <a:lumMod val="75000"/>
                  <a:lumOff val="25000"/>
                </a:schemeClr>
              </a:solidFill>
            </a:endParaRPr>
          </a:p>
        </p:txBody>
      </p:sp>
      <p:sp>
        <p:nvSpPr>
          <p:cNvPr id="246" name="Google Shape;246;p25"/>
          <p:cNvSpPr txBox="1">
            <a:spLocks noGrp="1"/>
          </p:cNvSpPr>
          <p:nvPr>
            <p:ph type="body" idx="2"/>
          </p:nvPr>
        </p:nvSpPr>
        <p:spPr>
          <a:xfrm>
            <a:off x="948775" y="1109874"/>
            <a:ext cx="3393600" cy="1042800"/>
          </a:xfrm>
          <a:prstGeom prst="rect">
            <a:avLst/>
          </a:prstGeom>
        </p:spPr>
        <p:txBody>
          <a:bodyPr spcFirstLastPara="1" wrap="square" lIns="91425" tIns="45700" rIns="91425" bIns="45700" anchor="b" anchorCtr="0">
            <a:noAutofit/>
          </a:bodyPr>
          <a:lstStyle/>
          <a:p>
            <a:pPr marL="0" lvl="0" indent="0" algn="r" rtl="0">
              <a:spcBef>
                <a:spcPts val="1000"/>
              </a:spcBef>
              <a:spcAft>
                <a:spcPts val="0"/>
              </a:spcAft>
              <a:buNone/>
            </a:pPr>
            <a:r>
              <a:rPr lang="en-US" b="1" dirty="0">
                <a:solidFill>
                  <a:srgbClr val="1C4587"/>
                </a:solidFill>
              </a:rPr>
              <a:t>Temperature</a:t>
            </a:r>
            <a:endParaRPr b="1" dirty="0">
              <a:solidFill>
                <a:srgbClr val="1C4587"/>
              </a:solidFill>
            </a:endParaRPr>
          </a:p>
        </p:txBody>
      </p:sp>
      <p:sp>
        <p:nvSpPr>
          <p:cNvPr id="247" name="Google Shape;247;p25"/>
          <p:cNvSpPr txBox="1">
            <a:spLocks noGrp="1"/>
          </p:cNvSpPr>
          <p:nvPr>
            <p:ph type="body" idx="3"/>
          </p:nvPr>
        </p:nvSpPr>
        <p:spPr>
          <a:xfrm>
            <a:off x="4706582" y="1501924"/>
            <a:ext cx="6399900" cy="1127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chemeClr val="tx1">
                    <a:lumMod val="75000"/>
                    <a:lumOff val="25000"/>
                  </a:schemeClr>
                </a:solidFill>
              </a:rPr>
              <a:t>Impacts all biotic and abiotic processes in a lake ecosystem.</a:t>
            </a:r>
            <a:endParaRPr dirty="0">
              <a:solidFill>
                <a:schemeClr val="tx1">
                  <a:lumMod val="75000"/>
                  <a:lumOff val="25000"/>
                </a:schemeClr>
              </a:solidFill>
            </a:endParaRPr>
          </a:p>
          <a:p>
            <a:pPr marL="0" lvl="0" indent="0" algn="l" rtl="0">
              <a:spcBef>
                <a:spcPts val="1000"/>
              </a:spcBef>
              <a:spcAft>
                <a:spcPts val="0"/>
              </a:spcAft>
              <a:buNone/>
            </a:pPr>
            <a:r>
              <a:rPr lang="en-US" b="1" dirty="0">
                <a:solidFill>
                  <a:schemeClr val="tx1">
                    <a:lumMod val="75000"/>
                    <a:lumOff val="25000"/>
                  </a:schemeClr>
                </a:solidFill>
              </a:rPr>
              <a:t>Directly measured</a:t>
            </a:r>
            <a:endParaRPr b="1" dirty="0">
              <a:solidFill>
                <a:schemeClr val="tx1">
                  <a:lumMod val="75000"/>
                  <a:lumOff val="25000"/>
                </a:schemeClr>
              </a:solidFill>
            </a:endParaRPr>
          </a:p>
          <a:p>
            <a:pPr marL="0" lvl="0" indent="0" algn="l" rtl="0">
              <a:spcBef>
                <a:spcPts val="1000"/>
              </a:spcBef>
              <a:spcAft>
                <a:spcPts val="0"/>
              </a:spcAft>
              <a:buNone/>
            </a:pPr>
            <a:endParaRPr dirty="0"/>
          </a:p>
        </p:txBody>
      </p:sp>
      <p:sp>
        <p:nvSpPr>
          <p:cNvPr id="248" name="Google Shape;248;p25"/>
          <p:cNvSpPr txBox="1">
            <a:spLocks noGrp="1"/>
          </p:cNvSpPr>
          <p:nvPr>
            <p:ph type="body" idx="4"/>
          </p:nvPr>
        </p:nvSpPr>
        <p:spPr>
          <a:xfrm>
            <a:off x="309475" y="4347325"/>
            <a:ext cx="4032900" cy="2142750"/>
          </a:xfrm>
          <a:prstGeom prst="rect">
            <a:avLst/>
          </a:prstGeom>
        </p:spPr>
        <p:txBody>
          <a:bodyPr spcFirstLastPara="1" wrap="square" lIns="91425" tIns="45700" rIns="91425" bIns="45700" anchor="b" anchorCtr="0">
            <a:noAutofit/>
          </a:bodyPr>
          <a:lstStyle/>
          <a:p>
            <a:pPr marL="0" lvl="0" indent="0" algn="r" rtl="0">
              <a:spcBef>
                <a:spcPts val="1000"/>
              </a:spcBef>
              <a:spcAft>
                <a:spcPts val="0"/>
              </a:spcAft>
              <a:buNone/>
            </a:pPr>
            <a:r>
              <a:rPr lang="en-US" b="1" dirty="0" err="1">
                <a:solidFill>
                  <a:srgbClr val="1C4587"/>
                </a:solidFill>
              </a:rPr>
              <a:t>Chromophoric</a:t>
            </a:r>
            <a:r>
              <a:rPr lang="en-US" b="1" dirty="0">
                <a:solidFill>
                  <a:srgbClr val="1C4587"/>
                </a:solidFill>
              </a:rPr>
              <a:t> Dissolved Organic Matter (CDOM)</a:t>
            </a:r>
            <a:endParaRPr b="1" dirty="0">
              <a:solidFill>
                <a:srgbClr val="1C4587"/>
              </a:solidFill>
            </a:endParaRPr>
          </a:p>
        </p:txBody>
      </p:sp>
      <p:sp>
        <p:nvSpPr>
          <p:cNvPr id="249" name="Google Shape;249;p25"/>
          <p:cNvSpPr txBox="1">
            <a:spLocks noGrp="1"/>
          </p:cNvSpPr>
          <p:nvPr>
            <p:ph type="body" idx="5"/>
          </p:nvPr>
        </p:nvSpPr>
        <p:spPr>
          <a:xfrm>
            <a:off x="910550" y="2512407"/>
            <a:ext cx="3393600" cy="1042800"/>
          </a:xfrm>
          <a:prstGeom prst="rect">
            <a:avLst/>
          </a:prstGeom>
        </p:spPr>
        <p:txBody>
          <a:bodyPr spcFirstLastPara="1" wrap="square" lIns="91425" tIns="45700" rIns="91425" bIns="45700" anchor="b" anchorCtr="0">
            <a:noAutofit/>
          </a:bodyPr>
          <a:lstStyle/>
          <a:p>
            <a:pPr marL="0" lvl="0" indent="0" algn="r" rtl="0">
              <a:spcBef>
                <a:spcPts val="1000"/>
              </a:spcBef>
              <a:spcAft>
                <a:spcPts val="0"/>
              </a:spcAft>
              <a:buNone/>
            </a:pPr>
            <a:r>
              <a:rPr lang="en-US" b="1" dirty="0">
                <a:solidFill>
                  <a:srgbClr val="1C4587"/>
                </a:solidFill>
              </a:rPr>
              <a:t>Algae</a:t>
            </a:r>
            <a:endParaRPr b="1" dirty="0">
              <a:solidFill>
                <a:srgbClr val="1C4587"/>
              </a:solidFill>
            </a:endParaRPr>
          </a:p>
        </p:txBody>
      </p:sp>
      <p:sp>
        <p:nvSpPr>
          <p:cNvPr id="250" name="Google Shape;250;p25"/>
          <p:cNvSpPr txBox="1">
            <a:spLocks noGrp="1"/>
          </p:cNvSpPr>
          <p:nvPr>
            <p:ph type="body" idx="6"/>
          </p:nvPr>
        </p:nvSpPr>
        <p:spPr>
          <a:xfrm>
            <a:off x="4751700" y="2924625"/>
            <a:ext cx="6863400" cy="1127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chemeClr val="tx1">
                    <a:lumMod val="75000"/>
                    <a:lumOff val="25000"/>
                  </a:schemeClr>
                </a:solidFill>
              </a:rPr>
              <a:t>Primary producers. Source of all biological productivity in a lake, supporting upper trophic levels.</a:t>
            </a:r>
            <a:endParaRPr dirty="0">
              <a:solidFill>
                <a:schemeClr val="tx1">
                  <a:lumMod val="75000"/>
                  <a:lumOff val="25000"/>
                </a:schemeClr>
              </a:solidFill>
            </a:endParaRPr>
          </a:p>
          <a:p>
            <a:pPr marL="0" lvl="0" indent="0" algn="l" rtl="0">
              <a:spcBef>
                <a:spcPts val="1000"/>
              </a:spcBef>
              <a:spcAft>
                <a:spcPts val="0"/>
              </a:spcAft>
              <a:buNone/>
            </a:pPr>
            <a:r>
              <a:rPr lang="en-US" b="1" dirty="0">
                <a:solidFill>
                  <a:schemeClr val="tx1">
                    <a:lumMod val="75000"/>
                    <a:lumOff val="25000"/>
                  </a:schemeClr>
                </a:solidFill>
              </a:rPr>
              <a:t>Measured by chlorophyll-a levels</a:t>
            </a:r>
            <a:endParaRPr b="1" dirty="0">
              <a:solidFill>
                <a:schemeClr val="tx1">
                  <a:lumMod val="75000"/>
                  <a:lumOff val="25000"/>
                </a:schemeClr>
              </a:solidFill>
            </a:endParaRPr>
          </a:p>
        </p:txBody>
      </p:sp>
      <p:sp>
        <p:nvSpPr>
          <p:cNvPr id="251" name="Google Shape;251;p25"/>
          <p:cNvSpPr txBox="1">
            <a:spLocks noGrp="1"/>
          </p:cNvSpPr>
          <p:nvPr>
            <p:ph type="title"/>
          </p:nvPr>
        </p:nvSpPr>
        <p:spPr>
          <a:xfrm>
            <a:off x="1000125" y="365126"/>
            <a:ext cx="10233000" cy="67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Water quality parameters</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pic>
        <p:nvPicPr>
          <p:cNvPr id="80" name="Picture 79">
            <a:extLst>
              <a:ext uri="{FF2B5EF4-FFF2-40B4-BE49-F238E27FC236}">
                <a16:creationId xmlns:a16="http://schemas.microsoft.com/office/drawing/2014/main" id="{B6447874-9A7B-5E47-9419-D917D9EAC3AA}"/>
              </a:ext>
            </a:extLst>
          </p:cNvPr>
          <p:cNvPicPr>
            <a:picLocks noChangeAspect="1"/>
          </p:cNvPicPr>
          <p:nvPr/>
        </p:nvPicPr>
        <p:blipFill>
          <a:blip r:embed="rId3"/>
          <a:stretch>
            <a:fillRect/>
          </a:stretch>
        </p:blipFill>
        <p:spPr>
          <a:xfrm>
            <a:off x="1369799" y="0"/>
            <a:ext cx="9613767"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58;p26">
            <a:extLst>
              <a:ext uri="{FF2B5EF4-FFF2-40B4-BE49-F238E27FC236}">
                <a16:creationId xmlns:a16="http://schemas.microsoft.com/office/drawing/2014/main" id="{4B5B202D-7030-DE4C-84FE-39559B28A6E0}"/>
              </a:ext>
            </a:extLst>
          </p:cNvPr>
          <p:cNvPicPr preferRelativeResize="0"/>
          <p:nvPr/>
        </p:nvPicPr>
        <p:blipFill>
          <a:blip r:embed="rId2">
            <a:alphaModFix/>
          </a:blip>
          <a:stretch>
            <a:fillRect/>
          </a:stretch>
        </p:blipFill>
        <p:spPr>
          <a:xfrm>
            <a:off x="1369798" y="0"/>
            <a:ext cx="9613767" cy="6858000"/>
          </a:xfrm>
          <a:prstGeom prst="rect">
            <a:avLst/>
          </a:prstGeom>
          <a:noFill/>
          <a:ln>
            <a:noFill/>
          </a:ln>
        </p:spPr>
      </p:pic>
    </p:spTree>
    <p:extLst>
      <p:ext uri="{BB962C8B-B14F-4D97-AF65-F5344CB8AC3E}">
        <p14:creationId xmlns:p14="http://schemas.microsoft.com/office/powerpoint/2010/main" val="419017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A9AF93-A06B-874A-AA0A-3D1BE9FE5E5D}"/>
              </a:ext>
            </a:extLst>
          </p:cNvPr>
          <p:cNvPicPr>
            <a:picLocks noChangeAspect="1"/>
          </p:cNvPicPr>
          <p:nvPr/>
        </p:nvPicPr>
        <p:blipFill>
          <a:blip r:embed="rId2"/>
          <a:stretch>
            <a:fillRect/>
          </a:stretch>
        </p:blipFill>
        <p:spPr>
          <a:xfrm>
            <a:off x="1349010" y="0"/>
            <a:ext cx="9655342" cy="6858000"/>
          </a:xfrm>
          <a:prstGeom prst="rect">
            <a:avLst/>
          </a:prstGeom>
        </p:spPr>
      </p:pic>
    </p:spTree>
    <p:extLst>
      <p:ext uri="{BB962C8B-B14F-4D97-AF65-F5344CB8AC3E}">
        <p14:creationId xmlns:p14="http://schemas.microsoft.com/office/powerpoint/2010/main" val="316581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4"/>
        <p:cNvGrpSpPr/>
        <p:nvPr/>
      </p:nvGrpSpPr>
      <p:grpSpPr>
        <a:xfrm>
          <a:off x="0" y="0"/>
          <a:ext cx="0" cy="0"/>
          <a:chOff x="0" y="0"/>
          <a:chExt cx="0" cy="0"/>
        </a:xfrm>
      </p:grpSpPr>
      <p:cxnSp>
        <p:nvCxnSpPr>
          <p:cNvPr id="265" name="Google Shape;265;p27"/>
          <p:cNvCxnSpPr/>
          <p:nvPr/>
        </p:nvCxnSpPr>
        <p:spPr>
          <a:xfrm>
            <a:off x="6487047" y="2291007"/>
            <a:ext cx="755100" cy="0"/>
          </a:xfrm>
          <a:prstGeom prst="straightConnector1">
            <a:avLst/>
          </a:prstGeom>
          <a:noFill/>
          <a:ln w="9525" cap="flat" cmpd="sng">
            <a:solidFill>
              <a:schemeClr val="dk2"/>
            </a:solidFill>
            <a:prstDash val="solid"/>
            <a:round/>
            <a:headEnd type="none" w="sm" len="sm"/>
            <a:tailEnd type="none" w="sm" len="sm"/>
          </a:ln>
        </p:spPr>
      </p:cxnSp>
      <p:cxnSp>
        <p:nvCxnSpPr>
          <p:cNvPr id="266" name="Google Shape;266;p27"/>
          <p:cNvCxnSpPr/>
          <p:nvPr/>
        </p:nvCxnSpPr>
        <p:spPr>
          <a:xfrm>
            <a:off x="10050347" y="3715407"/>
            <a:ext cx="755100" cy="0"/>
          </a:xfrm>
          <a:prstGeom prst="straightConnector1">
            <a:avLst/>
          </a:prstGeom>
          <a:noFill/>
          <a:ln w="9525" cap="flat" cmpd="sng">
            <a:solidFill>
              <a:schemeClr val="dk2"/>
            </a:solidFill>
            <a:prstDash val="solid"/>
            <a:round/>
            <a:headEnd type="none" w="sm" len="sm"/>
            <a:tailEnd type="none" w="sm" len="sm"/>
          </a:ln>
        </p:spPr>
      </p:cxnSp>
      <p:cxnSp>
        <p:nvCxnSpPr>
          <p:cNvPr id="267" name="Google Shape;267;p27"/>
          <p:cNvCxnSpPr/>
          <p:nvPr/>
        </p:nvCxnSpPr>
        <p:spPr>
          <a:xfrm rot="10800000" flipH="1">
            <a:off x="8010080" y="4159340"/>
            <a:ext cx="1035300" cy="785100"/>
          </a:xfrm>
          <a:prstGeom prst="straightConnector1">
            <a:avLst/>
          </a:prstGeom>
          <a:noFill/>
          <a:ln w="9525" cap="flat" cmpd="sng">
            <a:solidFill>
              <a:schemeClr val="dk2"/>
            </a:solidFill>
            <a:prstDash val="solid"/>
            <a:round/>
            <a:headEnd type="none" w="sm" len="sm"/>
            <a:tailEnd type="none" w="sm" len="sm"/>
          </a:ln>
        </p:spPr>
      </p:cxnSp>
      <p:cxnSp>
        <p:nvCxnSpPr>
          <p:cNvPr id="268" name="Google Shape;268;p27"/>
          <p:cNvCxnSpPr/>
          <p:nvPr/>
        </p:nvCxnSpPr>
        <p:spPr>
          <a:xfrm>
            <a:off x="7340747" y="2299840"/>
            <a:ext cx="1625700" cy="903600"/>
          </a:xfrm>
          <a:prstGeom prst="straightConnector1">
            <a:avLst/>
          </a:prstGeom>
          <a:noFill/>
          <a:ln w="9525" cap="flat" cmpd="sng">
            <a:solidFill>
              <a:schemeClr val="dk2"/>
            </a:solidFill>
            <a:prstDash val="solid"/>
            <a:round/>
            <a:headEnd type="none" w="sm" len="sm"/>
            <a:tailEnd type="none" w="sm" len="sm"/>
          </a:ln>
        </p:spPr>
      </p:cxnSp>
      <p:cxnSp>
        <p:nvCxnSpPr>
          <p:cNvPr id="269" name="Google Shape;269;p27"/>
          <p:cNvCxnSpPr/>
          <p:nvPr/>
        </p:nvCxnSpPr>
        <p:spPr>
          <a:xfrm>
            <a:off x="5753014" y="5407473"/>
            <a:ext cx="1652700" cy="14700"/>
          </a:xfrm>
          <a:prstGeom prst="straightConnector1">
            <a:avLst/>
          </a:prstGeom>
          <a:noFill/>
          <a:ln w="9525" cap="flat" cmpd="sng">
            <a:solidFill>
              <a:schemeClr val="dk2"/>
            </a:solidFill>
            <a:prstDash val="solid"/>
            <a:round/>
            <a:headEnd type="none" w="sm" len="sm"/>
            <a:tailEnd type="none" w="sm" len="sm"/>
          </a:ln>
        </p:spPr>
      </p:cxnSp>
      <p:cxnSp>
        <p:nvCxnSpPr>
          <p:cNvPr id="270" name="Google Shape;270;p27"/>
          <p:cNvCxnSpPr/>
          <p:nvPr/>
        </p:nvCxnSpPr>
        <p:spPr>
          <a:xfrm rot="10800000" flipH="1">
            <a:off x="4390580" y="2292340"/>
            <a:ext cx="1585500" cy="7500"/>
          </a:xfrm>
          <a:prstGeom prst="straightConnector1">
            <a:avLst/>
          </a:prstGeom>
          <a:noFill/>
          <a:ln w="9525" cap="flat" cmpd="sng">
            <a:solidFill>
              <a:schemeClr val="dk2"/>
            </a:solidFill>
            <a:prstDash val="solid"/>
            <a:round/>
            <a:headEnd type="none" w="sm" len="sm"/>
            <a:tailEnd type="none" w="sm" len="sm"/>
          </a:ln>
        </p:spPr>
      </p:cxnSp>
      <p:cxnSp>
        <p:nvCxnSpPr>
          <p:cNvPr id="271" name="Google Shape;271;p27"/>
          <p:cNvCxnSpPr>
            <a:stCxn id="272" idx="2"/>
            <a:endCxn id="273" idx="0"/>
          </p:cNvCxnSpPr>
          <p:nvPr/>
        </p:nvCxnSpPr>
        <p:spPr>
          <a:xfrm>
            <a:off x="5161155" y="5414936"/>
            <a:ext cx="170400" cy="5400"/>
          </a:xfrm>
          <a:prstGeom prst="straightConnector1">
            <a:avLst/>
          </a:prstGeom>
          <a:noFill/>
          <a:ln w="9525" cap="flat" cmpd="sng">
            <a:solidFill>
              <a:schemeClr val="dk2"/>
            </a:solidFill>
            <a:prstDash val="solid"/>
            <a:round/>
            <a:headEnd type="none" w="sm" len="sm"/>
            <a:tailEnd type="none" w="sm" len="sm"/>
          </a:ln>
        </p:spPr>
      </p:cxnSp>
      <p:cxnSp>
        <p:nvCxnSpPr>
          <p:cNvPr id="274" name="Google Shape;274;p27"/>
          <p:cNvCxnSpPr>
            <a:stCxn id="275" idx="2"/>
            <a:endCxn id="276" idx="0"/>
          </p:cNvCxnSpPr>
          <p:nvPr/>
        </p:nvCxnSpPr>
        <p:spPr>
          <a:xfrm>
            <a:off x="1643393" y="3710607"/>
            <a:ext cx="340800" cy="0"/>
          </a:xfrm>
          <a:prstGeom prst="straightConnector1">
            <a:avLst/>
          </a:prstGeom>
          <a:noFill/>
          <a:ln w="9525" cap="flat" cmpd="sng">
            <a:solidFill>
              <a:schemeClr val="dk2"/>
            </a:solidFill>
            <a:prstDash val="solid"/>
            <a:round/>
            <a:headEnd type="none" w="sm" len="sm"/>
            <a:tailEnd type="none" w="sm" len="sm"/>
          </a:ln>
        </p:spPr>
      </p:cxnSp>
      <p:sp>
        <p:nvSpPr>
          <p:cNvPr id="275" name="Google Shape;275;p27"/>
          <p:cNvSpPr/>
          <p:nvPr/>
        </p:nvSpPr>
        <p:spPr>
          <a:xfrm rot="-5400000">
            <a:off x="-94307" y="2942673"/>
            <a:ext cx="1939533" cy="1535867"/>
          </a:xfrm>
          <a:prstGeom prst="flowChartOffpageConnector">
            <a:avLst/>
          </a:prstGeom>
          <a:solidFill>
            <a:srgbClr val="16355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b="1"/>
          </a:p>
        </p:txBody>
      </p:sp>
      <p:sp>
        <p:nvSpPr>
          <p:cNvPr id="277" name="Google Shape;277;p27"/>
          <p:cNvSpPr txBox="1"/>
          <p:nvPr/>
        </p:nvSpPr>
        <p:spPr>
          <a:xfrm>
            <a:off x="107533" y="2740833"/>
            <a:ext cx="1228693" cy="1939533"/>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Century Gothic"/>
              <a:ea typeface="Century Gothic"/>
              <a:cs typeface="Century Gothic"/>
              <a:sym typeface="Century Gothic"/>
            </a:endParaRPr>
          </a:p>
        </p:txBody>
      </p:sp>
      <p:sp>
        <p:nvSpPr>
          <p:cNvPr id="278" name="Google Shape;278;p27"/>
          <p:cNvSpPr txBox="1"/>
          <p:nvPr/>
        </p:nvSpPr>
        <p:spPr>
          <a:xfrm>
            <a:off x="97624" y="3427849"/>
            <a:ext cx="1672500" cy="55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Temperature</a:t>
            </a:r>
            <a:endParaRPr sz="1600" b="1" i="0" u="none" strike="noStrike" cap="none" dirty="0">
              <a:solidFill>
                <a:srgbClr val="FFFFFF"/>
              </a:solidFill>
              <a:latin typeface="Century Gothic"/>
              <a:ea typeface="Century Gothic"/>
              <a:cs typeface="Century Gothic"/>
              <a:sym typeface="Century Gothic"/>
            </a:endParaRPr>
          </a:p>
        </p:txBody>
      </p:sp>
      <p:cxnSp>
        <p:nvCxnSpPr>
          <p:cNvPr id="279" name="Google Shape;279;p27"/>
          <p:cNvCxnSpPr>
            <a:stCxn id="276" idx="3"/>
            <a:endCxn id="280" idx="0"/>
          </p:cNvCxnSpPr>
          <p:nvPr/>
        </p:nvCxnSpPr>
        <p:spPr>
          <a:xfrm rot="10800000" flipH="1">
            <a:off x="2752097" y="2295940"/>
            <a:ext cx="906900" cy="444900"/>
          </a:xfrm>
          <a:prstGeom prst="straightConnector1">
            <a:avLst/>
          </a:prstGeom>
          <a:noFill/>
          <a:ln w="9525" cap="flat" cmpd="sng">
            <a:solidFill>
              <a:schemeClr val="dk2"/>
            </a:solidFill>
            <a:prstDash val="solid"/>
            <a:round/>
            <a:headEnd type="none" w="sm" len="sm"/>
            <a:tailEnd type="none" w="sm" len="sm"/>
          </a:ln>
        </p:spPr>
      </p:cxnSp>
      <p:cxnSp>
        <p:nvCxnSpPr>
          <p:cNvPr id="281" name="Google Shape;281;p27"/>
          <p:cNvCxnSpPr>
            <a:stCxn id="276" idx="1"/>
            <a:endCxn id="272" idx="0"/>
          </p:cNvCxnSpPr>
          <p:nvPr/>
        </p:nvCxnSpPr>
        <p:spPr>
          <a:xfrm>
            <a:off x="2752097" y="4680373"/>
            <a:ext cx="873300" cy="734700"/>
          </a:xfrm>
          <a:prstGeom prst="straightConnector1">
            <a:avLst/>
          </a:prstGeom>
          <a:noFill/>
          <a:ln w="9525" cap="flat" cmpd="sng">
            <a:solidFill>
              <a:schemeClr val="dk2"/>
            </a:solidFill>
            <a:prstDash val="solid"/>
            <a:round/>
            <a:headEnd type="none" w="sm" len="sm"/>
            <a:tailEnd type="none" w="sm" len="sm"/>
          </a:ln>
        </p:spPr>
      </p:cxnSp>
      <p:sp>
        <p:nvSpPr>
          <p:cNvPr id="276" name="Google Shape;276;p27"/>
          <p:cNvSpPr/>
          <p:nvPr/>
        </p:nvSpPr>
        <p:spPr>
          <a:xfrm rot="-5400000">
            <a:off x="1782331" y="2942673"/>
            <a:ext cx="1939533" cy="1535867"/>
          </a:xfrm>
          <a:prstGeom prst="flowChartOffpageConnector">
            <a:avLst/>
          </a:prstGeom>
          <a:solidFill>
            <a:srgbClr val="1D526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p:txBody>
      </p:sp>
      <p:sp>
        <p:nvSpPr>
          <p:cNvPr id="282" name="Google Shape;282;p27"/>
          <p:cNvSpPr txBox="1"/>
          <p:nvPr/>
        </p:nvSpPr>
        <p:spPr>
          <a:xfrm>
            <a:off x="2071272" y="3485009"/>
            <a:ext cx="1174800" cy="4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Ice Melt</a:t>
            </a:r>
            <a:endParaRPr sz="1600" b="1" i="0" u="none" strike="noStrike" cap="none" dirty="0">
              <a:solidFill>
                <a:srgbClr val="FFFFFF"/>
              </a:solidFill>
              <a:latin typeface="Century Gothic"/>
              <a:ea typeface="Century Gothic"/>
              <a:cs typeface="Century Gothic"/>
              <a:sym typeface="Century Gothic"/>
            </a:endParaRPr>
          </a:p>
        </p:txBody>
      </p:sp>
      <p:sp>
        <p:nvSpPr>
          <p:cNvPr id="283" name="Google Shape;283;p27"/>
          <p:cNvSpPr/>
          <p:nvPr/>
        </p:nvSpPr>
        <p:spPr>
          <a:xfrm rot="-5400000">
            <a:off x="10334747" y="2947473"/>
            <a:ext cx="1939533" cy="1535867"/>
          </a:xfrm>
          <a:prstGeom prst="flowChartOffpageConnector">
            <a:avLst/>
          </a:prstGeom>
          <a:solidFill>
            <a:srgbClr val="75B8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84" name="Google Shape;284;p27"/>
          <p:cNvSpPr txBox="1"/>
          <p:nvPr/>
        </p:nvSpPr>
        <p:spPr>
          <a:xfrm>
            <a:off x="10640664" y="3204184"/>
            <a:ext cx="1308300" cy="109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Impact on Ecosystem</a:t>
            </a:r>
            <a:endParaRPr sz="1600" b="1"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endParaRPr sz="1600" b="1" i="0" u="none" strike="noStrike" cap="none" dirty="0">
              <a:solidFill>
                <a:srgbClr val="FFFFFF"/>
              </a:solidFill>
              <a:latin typeface="Century Gothic"/>
              <a:ea typeface="Century Gothic"/>
              <a:cs typeface="Century Gothic"/>
              <a:sym typeface="Century Gothic"/>
            </a:endParaRPr>
          </a:p>
        </p:txBody>
      </p:sp>
      <p:sp>
        <p:nvSpPr>
          <p:cNvPr id="285" name="Google Shape;285;p27"/>
          <p:cNvSpPr txBox="1"/>
          <p:nvPr/>
        </p:nvSpPr>
        <p:spPr>
          <a:xfrm>
            <a:off x="5689114" y="1414340"/>
            <a:ext cx="9300" cy="3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500" b="1" i="0" u="none" strike="noStrike" cap="none">
              <a:solidFill>
                <a:srgbClr val="000000"/>
              </a:solidFill>
              <a:latin typeface="Arial"/>
              <a:ea typeface="Arial"/>
              <a:cs typeface="Arial"/>
              <a:sym typeface="Arial"/>
            </a:endParaRPr>
          </a:p>
        </p:txBody>
      </p:sp>
      <p:sp>
        <p:nvSpPr>
          <p:cNvPr id="280" name="Google Shape;280;p27"/>
          <p:cNvSpPr/>
          <p:nvPr/>
        </p:nvSpPr>
        <p:spPr>
          <a:xfrm rot="-5400000">
            <a:off x="3457131" y="1528107"/>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86" name="Google Shape;286;p27"/>
          <p:cNvSpPr txBox="1"/>
          <p:nvPr/>
        </p:nvSpPr>
        <p:spPr>
          <a:xfrm>
            <a:off x="3751380" y="1913405"/>
            <a:ext cx="1278300" cy="1137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Lake </a:t>
            </a:r>
            <a:endParaRPr sz="1600" b="1"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Ice Cover</a:t>
            </a:r>
            <a:endParaRPr sz="1600" b="1" i="0" u="none" strike="noStrike" cap="none" dirty="0">
              <a:solidFill>
                <a:srgbClr val="FFFFFF"/>
              </a:solidFill>
              <a:latin typeface="Century Gothic"/>
              <a:ea typeface="Century Gothic"/>
              <a:cs typeface="Century Gothic"/>
              <a:sym typeface="Century Gothic"/>
            </a:endParaRPr>
          </a:p>
        </p:txBody>
      </p:sp>
      <p:sp>
        <p:nvSpPr>
          <p:cNvPr id="272" name="Google Shape;272;p27"/>
          <p:cNvSpPr/>
          <p:nvPr/>
        </p:nvSpPr>
        <p:spPr>
          <a:xfrm rot="-5400000">
            <a:off x="3423455" y="4647003"/>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87" name="Google Shape;287;p27"/>
          <p:cNvSpPr txBox="1"/>
          <p:nvPr/>
        </p:nvSpPr>
        <p:spPr>
          <a:xfrm>
            <a:off x="3721621" y="5101536"/>
            <a:ext cx="1200000" cy="626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Runoff</a:t>
            </a:r>
            <a:endParaRPr sz="1600" b="1" i="0" u="none" strike="noStrike" cap="none" dirty="0">
              <a:solidFill>
                <a:srgbClr val="FFFFFF"/>
              </a:solidFill>
              <a:latin typeface="Century Gothic"/>
              <a:ea typeface="Century Gothic"/>
              <a:cs typeface="Century Gothic"/>
              <a:sym typeface="Century Gothic"/>
            </a:endParaRPr>
          </a:p>
        </p:txBody>
      </p:sp>
      <p:sp>
        <p:nvSpPr>
          <p:cNvPr id="288" name="Google Shape;288;p27"/>
          <p:cNvSpPr/>
          <p:nvPr/>
        </p:nvSpPr>
        <p:spPr>
          <a:xfrm rot="-5400000">
            <a:off x="5136280" y="1528107"/>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89" name="Google Shape;289;p27"/>
          <p:cNvSpPr txBox="1"/>
          <p:nvPr/>
        </p:nvSpPr>
        <p:spPr>
          <a:xfrm>
            <a:off x="5392547" y="1490080"/>
            <a:ext cx="1293600" cy="1602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Amount of sunlight that reaches the water</a:t>
            </a:r>
            <a:endParaRPr sz="1600" b="1" i="0" u="none" strike="noStrike" cap="none" dirty="0">
              <a:solidFill>
                <a:srgbClr val="FFFFFF"/>
              </a:solidFill>
              <a:latin typeface="Century Gothic"/>
              <a:ea typeface="Century Gothic"/>
              <a:cs typeface="Century Gothic"/>
              <a:sym typeface="Century Gothic"/>
            </a:endParaRPr>
          </a:p>
        </p:txBody>
      </p:sp>
      <p:sp>
        <p:nvSpPr>
          <p:cNvPr id="273" name="Google Shape;273;p27"/>
          <p:cNvSpPr/>
          <p:nvPr/>
        </p:nvSpPr>
        <p:spPr>
          <a:xfrm rot="-5400000">
            <a:off x="5129780" y="4652460"/>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90" name="Google Shape;290;p27"/>
          <p:cNvSpPr txBox="1"/>
          <p:nvPr/>
        </p:nvSpPr>
        <p:spPr>
          <a:xfrm>
            <a:off x="5402779" y="4770714"/>
            <a:ext cx="1464900" cy="1433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Organic </a:t>
            </a:r>
            <a:endParaRPr sz="1600" b="1"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Matter</a:t>
            </a:r>
            <a:endParaRPr sz="1600" b="1"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(DOM) flowing into the Lake</a:t>
            </a:r>
            <a:endParaRPr sz="1600" b="1" i="0" u="none" strike="noStrike" cap="none" dirty="0">
              <a:solidFill>
                <a:srgbClr val="FFFFFF"/>
              </a:solidFill>
              <a:latin typeface="Century Gothic"/>
              <a:ea typeface="Century Gothic"/>
              <a:cs typeface="Century Gothic"/>
              <a:sym typeface="Century Gothic"/>
            </a:endParaRPr>
          </a:p>
        </p:txBody>
      </p:sp>
      <p:sp>
        <p:nvSpPr>
          <p:cNvPr id="291" name="Google Shape;291;p27"/>
          <p:cNvSpPr/>
          <p:nvPr/>
        </p:nvSpPr>
        <p:spPr>
          <a:xfrm>
            <a:off x="577416" y="2923440"/>
            <a:ext cx="289200" cy="2799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p:txBody>
      </p:sp>
      <p:sp>
        <p:nvSpPr>
          <p:cNvPr id="292" name="Google Shape;292;p27"/>
          <p:cNvSpPr/>
          <p:nvPr/>
        </p:nvSpPr>
        <p:spPr>
          <a:xfrm rot="-5400000">
            <a:off x="6826297" y="4632140"/>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93" name="Google Shape;293;p27"/>
          <p:cNvSpPr txBox="1"/>
          <p:nvPr/>
        </p:nvSpPr>
        <p:spPr>
          <a:xfrm>
            <a:off x="6956964" y="4944440"/>
            <a:ext cx="1536000" cy="1433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CDOM levels</a:t>
            </a:r>
            <a:endParaRPr sz="1600" b="1" i="0" u="none" strike="noStrike" cap="none" dirty="0">
              <a:solidFill>
                <a:srgbClr val="FFFFFF"/>
              </a:solidFill>
              <a:latin typeface="Century Gothic"/>
              <a:ea typeface="Century Gothic"/>
              <a:cs typeface="Century Gothic"/>
              <a:sym typeface="Century Gothic"/>
            </a:endParaRPr>
          </a:p>
        </p:txBody>
      </p:sp>
      <p:sp>
        <p:nvSpPr>
          <p:cNvPr id="294" name="Google Shape;294;p27"/>
          <p:cNvSpPr/>
          <p:nvPr/>
        </p:nvSpPr>
        <p:spPr>
          <a:xfrm>
            <a:off x="7580381" y="4517773"/>
            <a:ext cx="289200" cy="2799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p:txBody>
      </p:sp>
      <p:sp>
        <p:nvSpPr>
          <p:cNvPr id="295" name="Google Shape;295;p27"/>
          <p:cNvSpPr/>
          <p:nvPr/>
        </p:nvSpPr>
        <p:spPr>
          <a:xfrm rot="-5400000">
            <a:off x="8601164" y="2942673"/>
            <a:ext cx="1939533" cy="1535867"/>
          </a:xfrm>
          <a:prstGeom prst="flowChartOffpageConnector">
            <a:avLst/>
          </a:prstGeom>
          <a:solidFill>
            <a:srgbClr val="5CABD2"/>
          </a:solidFill>
          <a:ln w="9525" cap="flat" cmpd="sng">
            <a:solidFill>
              <a:schemeClr val="bg2">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96" name="Google Shape;296;p27"/>
          <p:cNvSpPr txBox="1"/>
          <p:nvPr/>
        </p:nvSpPr>
        <p:spPr>
          <a:xfrm>
            <a:off x="8762663" y="3203517"/>
            <a:ext cx="1694700" cy="109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Impact on Phytoplankton</a:t>
            </a:r>
            <a:endParaRPr sz="1600" b="1"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endParaRPr sz="1600" b="1" i="0" u="none" strike="noStrike" cap="none" dirty="0">
              <a:solidFill>
                <a:srgbClr val="FFFFFF"/>
              </a:solidFill>
              <a:latin typeface="Century Gothic"/>
              <a:ea typeface="Century Gothic"/>
              <a:cs typeface="Century Gothic"/>
              <a:sym typeface="Century Gothic"/>
            </a:endParaRPr>
          </a:p>
        </p:txBody>
      </p:sp>
      <p:sp>
        <p:nvSpPr>
          <p:cNvPr id="297" name="Google Shape;297;p27"/>
          <p:cNvSpPr/>
          <p:nvPr/>
        </p:nvSpPr>
        <p:spPr>
          <a:xfrm rot="-5400000">
            <a:off x="6826297" y="1528107"/>
            <a:ext cx="1939533" cy="1535867"/>
          </a:xfrm>
          <a:prstGeom prst="flowChartOffpageConnector">
            <a:avLst/>
          </a:prstGeom>
          <a:solidFill>
            <a:srgbClr val="3289B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sz="1900" b="1" i="0" u="none" strike="noStrike" cap="none">
              <a:solidFill>
                <a:srgbClr val="000000"/>
              </a:solidFill>
              <a:latin typeface="Arial"/>
              <a:ea typeface="Arial"/>
              <a:cs typeface="Arial"/>
              <a:sym typeface="Arial"/>
            </a:endParaRPr>
          </a:p>
        </p:txBody>
      </p:sp>
      <p:sp>
        <p:nvSpPr>
          <p:cNvPr id="298" name="Google Shape;298;p27"/>
          <p:cNvSpPr txBox="1"/>
          <p:nvPr/>
        </p:nvSpPr>
        <p:spPr>
          <a:xfrm>
            <a:off x="7024565" y="1809076"/>
            <a:ext cx="1380000" cy="1058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dirty="0">
                <a:solidFill>
                  <a:srgbClr val="FFFFFF"/>
                </a:solidFill>
                <a:latin typeface="Century Gothic"/>
                <a:ea typeface="Century Gothic"/>
                <a:cs typeface="Century Gothic"/>
                <a:sym typeface="Century Gothic"/>
              </a:rPr>
              <a:t>Chlorophyll light absorption </a:t>
            </a:r>
            <a:endParaRPr sz="1600" b="1" i="0" u="none" strike="noStrike" cap="none" dirty="0">
              <a:solidFill>
                <a:srgbClr val="FFFFFF"/>
              </a:solidFill>
              <a:latin typeface="Century Gothic"/>
              <a:ea typeface="Century Gothic"/>
              <a:cs typeface="Century Gothic"/>
              <a:sym typeface="Century Gothic"/>
            </a:endParaRPr>
          </a:p>
        </p:txBody>
      </p:sp>
      <p:sp>
        <p:nvSpPr>
          <p:cNvPr id="299" name="Google Shape;299;p27"/>
          <p:cNvSpPr/>
          <p:nvPr/>
        </p:nvSpPr>
        <p:spPr>
          <a:xfrm>
            <a:off x="7576415" y="1415307"/>
            <a:ext cx="289200" cy="2799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p:txBody>
      </p:sp>
      <p:sp>
        <p:nvSpPr>
          <p:cNvPr id="300" name="Google Shape;300;p27"/>
          <p:cNvSpPr txBox="1"/>
          <p:nvPr/>
        </p:nvSpPr>
        <p:spPr>
          <a:xfrm>
            <a:off x="1036225" y="125625"/>
            <a:ext cx="10907100" cy="90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3289B4"/>
                </a:solidFill>
                <a:latin typeface="Century Gothic"/>
                <a:ea typeface="Century Gothic"/>
                <a:cs typeface="Century Gothic"/>
                <a:sym typeface="Century Gothic"/>
              </a:rPr>
              <a:t>What Changes in Temperature can Affect</a:t>
            </a:r>
            <a:endParaRPr sz="4000" b="0" i="0" u="none" strike="noStrike" cap="none" dirty="0">
              <a:solidFill>
                <a:srgbClr val="3289B4"/>
              </a:solidFill>
              <a:latin typeface="Century Gothic"/>
              <a:ea typeface="Century Gothic"/>
              <a:cs typeface="Century Gothic"/>
              <a:sym typeface="Century Gothic"/>
            </a:endParaRPr>
          </a:p>
        </p:txBody>
      </p:sp>
      <p:sp>
        <p:nvSpPr>
          <p:cNvPr id="38" name="Google Shape;291;p27"/>
          <p:cNvSpPr/>
          <p:nvPr/>
        </p:nvSpPr>
        <p:spPr>
          <a:xfrm>
            <a:off x="108510" y="6391974"/>
            <a:ext cx="289200" cy="2799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p:txBody>
      </p:sp>
      <p:sp>
        <p:nvSpPr>
          <p:cNvPr id="2" name="TextBox 1"/>
          <p:cNvSpPr txBox="1"/>
          <p:nvPr/>
        </p:nvSpPr>
        <p:spPr>
          <a:xfrm>
            <a:off x="385423" y="6428902"/>
            <a:ext cx="3111749"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The chosen variables for this study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2873</Words>
  <Application>Microsoft Office PowerPoint</Application>
  <PresentationFormat>Widescreen</PresentationFormat>
  <Paragraphs>391</Paragraphs>
  <Slides>24</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Wingdings 3</vt:lpstr>
      <vt:lpstr>Arial Rounded MT Bold</vt:lpstr>
      <vt:lpstr>Century Gothic</vt:lpstr>
      <vt:lpstr>Calibri</vt:lpstr>
      <vt:lpstr>Arial</vt:lpstr>
      <vt:lpstr>Noto Sans Symbols</vt:lpstr>
      <vt:lpstr>Office Theme</vt:lpstr>
      <vt:lpstr>Office Theme</vt:lpstr>
      <vt:lpstr>PowerPoint Presentation</vt:lpstr>
      <vt:lpstr>Study Area: Great Bear Lake</vt:lpstr>
      <vt:lpstr>Community Concerns</vt:lpstr>
      <vt:lpstr>Objectives</vt:lpstr>
      <vt:lpstr>Water quality parameters</vt:lpstr>
      <vt:lpstr>PowerPoint Presentation</vt:lpstr>
      <vt:lpstr>PowerPoint Presentation</vt:lpstr>
      <vt:lpstr>PowerPoint Presentation</vt:lpstr>
      <vt:lpstr>PowerPoint Presentation</vt:lpstr>
      <vt:lpstr>NASA Satellites and Sensors</vt:lpstr>
      <vt:lpstr>Data Processing</vt:lpstr>
      <vt:lpstr>Data Processing</vt:lpstr>
      <vt:lpstr>Data Processing</vt:lpstr>
      <vt:lpstr>Data Processing</vt:lpstr>
      <vt:lpstr>Data Processing</vt:lpstr>
      <vt:lpstr>Challenges when Using Different Sensors</vt:lpstr>
      <vt:lpstr>Results: Chlorophyll-a</vt:lpstr>
      <vt:lpstr>Results: CDOM</vt:lpstr>
      <vt:lpstr>Results: Lake Surface Water Temperature</vt:lpstr>
      <vt:lpstr>Results: Lake Surface Water Temperature</vt:lpstr>
      <vt:lpstr>In Situ Chlorophyll-a and Temperature (2012 to 2018)</vt:lpstr>
      <vt:lpstr>Conclusions</vt:lpstr>
      <vt:lpstr>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Develop2</dc:creator>
  <cp:lastModifiedBy>Clayton, Amanda L. (LARC-E3)[SSAI DEVELOP]</cp:lastModifiedBy>
  <cp:revision>115</cp:revision>
  <dcterms:modified xsi:type="dcterms:W3CDTF">2018-12-26T04:00:04Z</dcterms:modified>
</cp:coreProperties>
</file>