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6858000" type="screen4x3"/>
  <p:notesSz cx="6858000" cy="9144000"/>
  <p:embeddedFontLst>
    <p:embeddedFont>
      <p:font typeface="Webdings" panose="05030102010509060703" pitchFamily="18" charset="2"/>
      <p:regular r:id="rId17"/>
    </p:embeddedFont>
    <p:embeddedFont>
      <p:font typeface="Questrial" panose="020B0604020202020204" charset="0"/>
      <p:regular r:id="rId18"/>
    </p:embeddedFont>
    <p:embeddedFont>
      <p:font typeface="Calibri" panose="020F0502020204030204" pitchFamily="34" charset="0"/>
      <p:regular r:id="rId19"/>
      <p:bold r:id="rId20"/>
      <p:italic r:id="rId21"/>
      <p:boldItalic r:id="rId22"/>
    </p:embeddedFont>
    <p:embeddedFont>
      <p:font typeface="Garamond" panose="02020404030301010803" pitchFamily="18" charset="0"/>
      <p:regular r:id="rId23"/>
      <p:bold r:id="rId24"/>
      <p:italic r:id="rId25"/>
    </p:embeddedFont>
    <p:embeddedFont>
      <p:font typeface="Roboto Mono" panose="020B0604020202020204" charset="0"/>
      <p:regular r:id="rId26"/>
      <p:bold r:id="rId27"/>
      <p:italic r:id="rId28"/>
      <p:boldItalic r:id="rId29"/>
    </p:embeddedFont>
    <p:embeddedFont>
      <p:font typeface="Century Gothic" panose="020B0502020202020204" pitchFamily="34" charset="0"/>
      <p:regular r:id="rId30"/>
      <p:bold r:id="rId31"/>
      <p:italic r:id="rId32"/>
      <p:boldItalic r:id="rId33"/>
    </p:embeddedFont>
    <p:embeddedFont>
      <p:font typeface="Helvetica Neue" panose="020B060402020202020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Brooke" initials="MB" lastIdx="7" clrIdx="0">
    <p:extLst>
      <p:ext uri="{19B8F6BF-5375-455C-9EA6-DF929625EA0E}">
        <p15:presenceInfo xmlns:p15="http://schemas.microsoft.com/office/powerpoint/2012/main" userId="70a59ccf0d5753f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609" autoAdjust="0"/>
  </p:normalViewPr>
  <p:slideViewPr>
    <p:cSldViewPr snapToGrid="0">
      <p:cViewPr varScale="1">
        <p:scale>
          <a:sx n="38" d="100"/>
          <a:sy n="38" d="100"/>
        </p:scale>
        <p:origin x="845"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9067628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wikipedia.org/wiki/Image_resolution#/media/File:Resolution_illustration.png"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publicdomainvectors.org/photos/thunder-and-lighting.png"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ixabay.com/static/uploads/photo/2014/03/24/17/15/clock-295201_960_720.png"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upload.wikimedia.org/wikipedia/commons/d/de/Harry_Potter_Lightning.gif" TargetMode="External"/><Relationship Id="rId4" Type="http://schemas.openxmlformats.org/officeDocument/2006/relationships/hyperlink" Target="https://pixabay.com/static/uploads/photo/2015/10/21/10/27/calendar-999172_960_720.jpg"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upload.wikimedia.org/wikipedia/commons/d/de/Harry_Potter_Lightning.gi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publicdomainvectors.org/photos/Wind.pn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publicdomainvectors.org/photos/thunderstorm.png"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flic.kr/p/dRgakQ"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commons.wikimedia.org/wiki/File:Earth_with_server.jpg"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lickr.com/photos/ferjflores/2433548959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dirty="0"/>
          </a:p>
        </p:txBody>
      </p:sp>
      <p:sp>
        <p:nvSpPr>
          <p:cNvPr id="195" name="Shape 19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0529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r>
              <a:rPr lang="en-US"/>
              <a:t>resolution</a:t>
            </a:r>
          </a:p>
          <a:p>
            <a:pPr lvl="0" rtl="0">
              <a:spcBef>
                <a:spcPts val="0"/>
              </a:spcBef>
              <a:buNone/>
            </a:pPr>
            <a:r>
              <a:rPr lang="en-US"/>
              <a:t>assuming overshooting tops direct thunderstorm indicator (grab statistic from paper)</a:t>
            </a:r>
          </a:p>
          <a:p>
            <a:pPr lvl="0" rtl="0">
              <a:spcBef>
                <a:spcPts val="0"/>
              </a:spcBef>
              <a:buNone/>
            </a:pPr>
            <a:r>
              <a:rPr lang="en-US"/>
              <a:t>Bedka 2011: an OT was found near 47% of the confirmed European Severe Weather Database events.</a:t>
            </a:r>
          </a:p>
          <a:p>
            <a:pPr lvl="0" rtl="0">
              <a:spcBef>
                <a:spcPts val="0"/>
              </a:spcBef>
              <a:buNone/>
            </a:pPr>
            <a:r>
              <a:rPr lang="en-US"/>
              <a:t>are we looking at the correct variables (put in future work)</a:t>
            </a:r>
          </a:p>
          <a:p>
            <a:pPr lvl="0" rtl="0">
              <a:spcBef>
                <a:spcPts val="0"/>
              </a:spcBef>
              <a:buNone/>
            </a:pPr>
            <a:r>
              <a:rPr lang="en-US"/>
              <a:t>small sample size</a:t>
            </a:r>
          </a:p>
          <a:p>
            <a:pPr lvl="0" rtl="0">
              <a:spcBef>
                <a:spcPts val="0"/>
              </a:spcBef>
              <a:buNone/>
            </a:pPr>
            <a:endParaRPr/>
          </a:p>
          <a:p>
            <a:pPr lvl="0" rtl="0">
              <a:spcBef>
                <a:spcPts val="0"/>
              </a:spcBef>
              <a:buNone/>
            </a:pPr>
            <a:r>
              <a:rPr lang="en-US"/>
              <a:t>OT(ish) cloud → http://publicdomainvectors.org/photos/clouds_2.png</a:t>
            </a:r>
          </a:p>
          <a:p>
            <a:pPr lvl="0" rtl="0">
              <a:spcBef>
                <a:spcPts val="0"/>
              </a:spcBef>
              <a:buNone/>
            </a:pPr>
            <a:r>
              <a:rPr lang="en-US"/>
              <a:t>resolution </a:t>
            </a:r>
            <a:r>
              <a:rPr lang="en-US" u="sng">
                <a:solidFill>
                  <a:schemeClr val="hlink"/>
                </a:solidFill>
                <a:hlinkClick r:id="rId3"/>
              </a:rPr>
              <a:t>https://en.wikipedia.org/wiki/Image_resolution#/media/File:Resolution_illustration.png</a:t>
            </a:r>
          </a:p>
          <a:p>
            <a:pPr lvl="0" rtl="0">
              <a:spcBef>
                <a:spcPts val="0"/>
              </a:spcBef>
              <a:buNone/>
            </a:pPr>
            <a:endParaRPr/>
          </a:p>
          <a:p>
            <a:pPr lvl="0" rtl="0">
              <a:spcBef>
                <a:spcPts val="0"/>
              </a:spcBef>
              <a:buNone/>
            </a:pPr>
            <a:r>
              <a:rPr lang="en-US"/>
              <a:t>Lightning cloud → </a:t>
            </a:r>
            <a:r>
              <a:rPr lang="en-US" u="sng">
                <a:solidFill>
                  <a:schemeClr val="hlink"/>
                </a:solidFill>
                <a:hlinkClick r:id="rId4"/>
              </a:rPr>
              <a:t>http://publicdomainvectors.org/photos/thunder-and-lighting.png</a:t>
            </a:r>
          </a:p>
          <a:p>
            <a:pPr lvl="0" rtl="0">
              <a:spcBef>
                <a:spcPts val="0"/>
              </a:spcBef>
              <a:buNone/>
            </a:pPr>
            <a:endParaRPr/>
          </a:p>
          <a:p>
            <a:pPr lvl="0" rtl="0">
              <a:spcBef>
                <a:spcPts val="0"/>
              </a:spcBef>
              <a:buNone/>
            </a:pPr>
            <a:endParaRPr/>
          </a:p>
        </p:txBody>
      </p:sp>
      <p:sp>
        <p:nvSpPr>
          <p:cNvPr id="317" name="Shape 31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6327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r>
              <a:rPr lang="en-US"/>
              <a:t>To eliminate errors caused by averaging information</a:t>
            </a:r>
          </a:p>
          <a:p>
            <a:pPr lvl="0" rtl="0">
              <a:spcBef>
                <a:spcPts val="0"/>
              </a:spcBef>
              <a:buNone/>
            </a:pPr>
            <a:r>
              <a:rPr lang="en-US"/>
              <a:t>hourly averages across all study days </a:t>
            </a:r>
          </a:p>
          <a:p>
            <a:pPr lvl="0" rtl="0">
              <a:spcBef>
                <a:spcPts val="0"/>
              </a:spcBef>
              <a:buNone/>
            </a:pPr>
            <a:r>
              <a:rPr lang="en-US"/>
              <a:t>99 percentile days based on morning OTs</a:t>
            </a:r>
          </a:p>
          <a:p>
            <a:pPr lvl="0" rtl="0">
              <a:spcBef>
                <a:spcPts val="0"/>
              </a:spcBef>
              <a:buNone/>
            </a:pPr>
            <a:r>
              <a:rPr lang="en-US"/>
              <a:t>statistical analysis of OT location and climatic variables</a:t>
            </a:r>
          </a:p>
          <a:p>
            <a:pPr lvl="0" rtl="0">
              <a:spcBef>
                <a:spcPts val="0"/>
              </a:spcBef>
              <a:buNone/>
            </a:pPr>
            <a:endParaRPr/>
          </a:p>
          <a:p>
            <a:pPr lvl="0" rtl="0">
              <a:spcBef>
                <a:spcPts val="0"/>
              </a:spcBef>
              <a:buNone/>
            </a:pPr>
            <a:r>
              <a:rPr lang="en-US"/>
              <a:t>Image Credits</a:t>
            </a:r>
          </a:p>
          <a:p>
            <a:pPr lvl="0" rtl="0">
              <a:spcBef>
                <a:spcPts val="0"/>
              </a:spcBef>
              <a:buNone/>
            </a:pPr>
            <a:r>
              <a:rPr lang="en-US"/>
              <a:t>clock </a:t>
            </a:r>
            <a:r>
              <a:rPr lang="en-US" u="sng">
                <a:solidFill>
                  <a:schemeClr val="hlink"/>
                </a:solidFill>
                <a:hlinkClick r:id="rId3"/>
              </a:rPr>
              <a:t>https://pixabay.com/static/uploads/photo/2014/03/24/17/15/clock-295201_960_720.png</a:t>
            </a:r>
          </a:p>
          <a:p>
            <a:pPr lvl="0" rtl="0">
              <a:spcBef>
                <a:spcPts val="0"/>
              </a:spcBef>
              <a:buNone/>
            </a:pPr>
            <a:r>
              <a:rPr lang="en-US"/>
              <a:t>calendar </a:t>
            </a:r>
            <a:r>
              <a:rPr lang="en-US" u="sng">
                <a:solidFill>
                  <a:schemeClr val="hlink"/>
                </a:solidFill>
                <a:hlinkClick r:id="rId4"/>
              </a:rPr>
              <a:t>https://pixabay.com/static/uploads/photo/2015/10/21/10/27/calendar-999172_960_720.jpg</a:t>
            </a:r>
          </a:p>
          <a:p>
            <a:pPr lvl="0" rtl="0">
              <a:spcBef>
                <a:spcPts val="0"/>
              </a:spcBef>
              <a:buNone/>
            </a:pPr>
            <a:r>
              <a:rPr lang="en-US"/>
              <a:t>lightning </a:t>
            </a:r>
            <a:r>
              <a:rPr lang="en-US" u="sng">
                <a:solidFill>
                  <a:schemeClr val="hlink"/>
                </a:solidFill>
                <a:hlinkClick r:id="rId5"/>
              </a:rPr>
              <a:t>https://upload.wikimedia.org/wikipedia/commons/d/de/Harry_Potter_Lightning.gif</a:t>
            </a:r>
          </a:p>
          <a:p>
            <a:pPr lvl="0" rtl="0">
              <a:spcBef>
                <a:spcPts val="0"/>
              </a:spcBef>
              <a:buNone/>
            </a:pPr>
            <a:endParaRPr/>
          </a:p>
        </p:txBody>
      </p:sp>
      <p:sp>
        <p:nvSpPr>
          <p:cNvPr id="350" name="Shape 35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6231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4" name="Shape 364"/>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r>
              <a:rPr lang="en-US"/>
              <a:t>Adding more weather variables will help create a more robust weather forecasting model.</a:t>
            </a:r>
          </a:p>
          <a:p>
            <a:pPr lvl="0" rtl="0">
              <a:spcBef>
                <a:spcPts val="0"/>
              </a:spcBef>
              <a:buNone/>
            </a:pPr>
            <a:r>
              <a:rPr lang="en-US"/>
              <a:t>Comparing overshooting top detections to lightning data will help validate the use f OTs as storm predictors, and provide a wider temporal study range, past the availability of the hazardous storm event database.</a:t>
            </a:r>
          </a:p>
          <a:p>
            <a:pPr lvl="0" rtl="0">
              <a:spcBef>
                <a:spcPts val="0"/>
              </a:spcBef>
              <a:buNone/>
            </a:pPr>
            <a:endParaRPr/>
          </a:p>
          <a:p>
            <a:pPr lvl="0" rtl="0">
              <a:spcBef>
                <a:spcPts val="0"/>
              </a:spcBef>
              <a:buNone/>
            </a:pPr>
            <a:r>
              <a:rPr lang="en-US"/>
              <a:t>Image Credits:</a:t>
            </a:r>
          </a:p>
          <a:p>
            <a:pPr lvl="0" rtl="0">
              <a:spcBef>
                <a:spcPts val="0"/>
              </a:spcBef>
              <a:buNone/>
            </a:pPr>
            <a:r>
              <a:rPr lang="en-US"/>
              <a:t>thermometer https://pixabay.com/static/uploads/photo/2013/07/12/18/15/thermometer-153138_960_720.png </a:t>
            </a:r>
          </a:p>
          <a:p>
            <a:pPr lvl="0" rtl="0">
              <a:spcBef>
                <a:spcPts val="0"/>
              </a:spcBef>
              <a:buNone/>
            </a:pPr>
            <a:r>
              <a:rPr lang="en-US"/>
              <a:t>dropplets https://pixabay.com/static/uploads/photo/2013/07/12/14/49/drops-148870_960_720.png</a:t>
            </a:r>
          </a:p>
          <a:p>
            <a:pPr lvl="0" rtl="0">
              <a:spcBef>
                <a:spcPts val="0"/>
              </a:spcBef>
              <a:buNone/>
            </a:pPr>
            <a:r>
              <a:rPr lang="en-US"/>
              <a:t>turbine http://publicdomainvectors.org/photos/erlandh_Wind_Turbine.png</a:t>
            </a:r>
          </a:p>
          <a:p>
            <a:pPr lvl="0">
              <a:spcBef>
                <a:spcPts val="0"/>
              </a:spcBef>
              <a:buNone/>
            </a:pPr>
            <a:r>
              <a:rPr lang="en-US"/>
              <a:t>lightning </a:t>
            </a:r>
            <a:r>
              <a:rPr lang="en-US" u="sng">
                <a:solidFill>
                  <a:schemeClr val="accent1"/>
                </a:solidFill>
                <a:hlinkClick r:id="rId3"/>
              </a:rPr>
              <a:t>https://upload.wikimedia.org/wikipedia/commons/d/de/Harry_Potter_Lightning.gif</a:t>
            </a:r>
          </a:p>
        </p:txBody>
      </p:sp>
      <p:sp>
        <p:nvSpPr>
          <p:cNvPr id="365" name="Shape 365"/>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12</a:t>
            </a:fld>
            <a:endParaRPr lang="en-US"/>
          </a:p>
        </p:txBody>
      </p:sp>
    </p:spTree>
    <p:extLst>
      <p:ext uri="{BB962C8B-B14F-4D97-AF65-F5344CB8AC3E}">
        <p14:creationId xmlns:p14="http://schemas.microsoft.com/office/powerpoint/2010/main" val="1049808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r>
              <a:rPr lang="en-US"/>
              <a:t>We would like to acknowledge the help and support of all the wonderful people who have contributed to this project. </a:t>
            </a:r>
          </a:p>
        </p:txBody>
      </p:sp>
      <p:sp>
        <p:nvSpPr>
          <p:cNvPr id="378" name="Shape 37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4604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8" name="Shape 208"/>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457200" lvl="0" indent="-317500" rtl="0">
              <a:lnSpc>
                <a:spcPct val="115000"/>
              </a:lnSpc>
              <a:spcBef>
                <a:spcPts val="0"/>
              </a:spcBef>
              <a:buSzPct val="100000"/>
              <a:buFont typeface="Arial"/>
              <a:buChar char="●"/>
            </a:pPr>
            <a:r>
              <a:rPr lang="en-US" sz="1400" dirty="0">
                <a:solidFill>
                  <a:srgbClr val="000000"/>
                </a:solidFill>
                <a:latin typeface="Arial"/>
                <a:ea typeface="Arial"/>
                <a:cs typeface="Arial"/>
                <a:sym typeface="Arial"/>
              </a:rPr>
              <a:t>Storms along the African Great Lakes can bring torrential rainfall, lightning, hail, and/or high winds, producing hazards that pose a major threat to the local infrastructure and population. </a:t>
            </a:r>
          </a:p>
          <a:p>
            <a:pPr marL="457200" lvl="0" indent="-317500" rtl="0">
              <a:lnSpc>
                <a:spcPct val="115000"/>
              </a:lnSpc>
              <a:spcBef>
                <a:spcPts val="0"/>
              </a:spcBef>
              <a:buSzPct val="100000"/>
              <a:buFont typeface="Arial"/>
              <a:buChar char="●"/>
            </a:pPr>
            <a:r>
              <a:rPr lang="en-US" sz="1400" dirty="0">
                <a:solidFill>
                  <a:srgbClr val="000000"/>
                </a:solidFill>
                <a:latin typeface="Arial"/>
                <a:ea typeface="Arial"/>
                <a:cs typeface="Arial"/>
                <a:sym typeface="Arial"/>
              </a:rPr>
              <a:t>Most of the victims are fishermen who depend on the lakes for their livelihood.</a:t>
            </a:r>
          </a:p>
          <a:p>
            <a:pPr marL="457200" lvl="0" indent="-317500" rtl="0">
              <a:lnSpc>
                <a:spcPct val="115000"/>
              </a:lnSpc>
              <a:spcBef>
                <a:spcPts val="0"/>
              </a:spcBef>
              <a:buSzPct val="100000"/>
              <a:buFont typeface="Arial"/>
              <a:buChar char="●"/>
            </a:pPr>
            <a:r>
              <a:rPr lang="en-US" sz="1400" dirty="0">
                <a:solidFill>
                  <a:srgbClr val="000000"/>
                </a:solidFill>
                <a:latin typeface="Arial"/>
                <a:ea typeface="Arial"/>
                <a:cs typeface="Arial"/>
                <a:sym typeface="Arial"/>
              </a:rPr>
              <a:t>The affected areas have the highest population density in all of Africa due to the vital economic opportunities of fishing, tourism, and agriculture that the lakes provide</a:t>
            </a:r>
          </a:p>
          <a:p>
            <a:pPr marL="457200" lvl="0" indent="-317500" rtl="0">
              <a:lnSpc>
                <a:spcPct val="115000"/>
              </a:lnSpc>
              <a:spcBef>
                <a:spcPts val="0"/>
              </a:spcBef>
              <a:buSzPct val="100000"/>
              <a:buFont typeface="Arial"/>
              <a:buChar char="●"/>
            </a:pPr>
            <a:r>
              <a:rPr lang="en-US" sz="1400" dirty="0">
                <a:solidFill>
                  <a:srgbClr val="000000"/>
                </a:solidFill>
                <a:latin typeface="Arial"/>
                <a:ea typeface="Arial"/>
                <a:cs typeface="Arial"/>
                <a:sym typeface="Arial"/>
              </a:rPr>
              <a:t>No early warning system is in place to inform the public of storm events. This prevents fisherman and others from being able to adequately prepare for the dangers associated with the storms.</a:t>
            </a:r>
          </a:p>
          <a:p>
            <a:pPr marL="457200" lvl="0" indent="-317500" rtl="0">
              <a:lnSpc>
                <a:spcPct val="115000"/>
              </a:lnSpc>
              <a:spcBef>
                <a:spcPts val="0"/>
              </a:spcBef>
              <a:buClr>
                <a:srgbClr val="000000"/>
              </a:buClr>
              <a:buSzPct val="100000"/>
              <a:buFont typeface="Arial"/>
              <a:buChar char="●"/>
            </a:pPr>
            <a:endParaRPr sz="1400" dirty="0">
              <a:solidFill>
                <a:srgbClr val="000000"/>
              </a:solidFill>
              <a:latin typeface="Arial"/>
              <a:ea typeface="Arial"/>
              <a:cs typeface="Arial"/>
              <a:sym typeface="Arial"/>
            </a:endParaRP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Construction of fishing boats poor and warning systems not comprehensive.</a:t>
            </a:r>
          </a:p>
          <a:p>
            <a:pPr marL="171450" lvl="0" indent="-171450" rtl="0">
              <a:spcBef>
                <a:spcPts val="0"/>
              </a:spcBef>
              <a:buClr>
                <a:schemeClr val="dk1"/>
              </a:buClr>
              <a:buSzPct val="100000"/>
              <a:buFont typeface="Arial"/>
              <a:buChar char="•"/>
            </a:pPr>
            <a:r>
              <a:rPr lang="en-US" dirty="0"/>
              <a:t>Weather is intense, storms arise suddenly… Are often not part of larger storm systems that can be forecasted. </a:t>
            </a:r>
            <a:endParaRPr lang="en-US" dirty="0" smtClean="0"/>
          </a:p>
          <a:p>
            <a:pPr marL="171450" lvl="0" indent="-171450" rtl="0">
              <a:spcBef>
                <a:spcPts val="0"/>
              </a:spcBef>
              <a:buClr>
                <a:schemeClr val="dk1"/>
              </a:buClr>
              <a:buSzPct val="100000"/>
              <a:buFont typeface="Arial"/>
              <a:buChar char="•"/>
            </a:pPr>
            <a:endParaRPr lang="en-US" dirty="0"/>
          </a:p>
          <a:p>
            <a:pPr marL="171450" marR="0" lvl="0" indent="-171450" algn="l" rtl="0">
              <a:spcBef>
                <a:spcPts val="0"/>
              </a:spcBef>
              <a:buClr>
                <a:schemeClr val="dk1"/>
              </a:buClr>
              <a:buSzPct val="100000"/>
              <a:buFont typeface="Arial"/>
              <a:buChar char="•"/>
            </a:pPr>
            <a:r>
              <a:rPr lang="en-US" dirty="0">
                <a:latin typeface="Questrial"/>
                <a:ea typeface="Questrial"/>
                <a:cs typeface="Questrial"/>
                <a:sym typeface="Questrial"/>
              </a:rPr>
              <a:t>Image Credit (left): </a:t>
            </a:r>
            <a:r>
              <a:rPr lang="en-US" sz="1200" b="0" i="0" u="none" strike="noStrike" kern="1200" cap="none" dirty="0" smtClean="0">
                <a:solidFill>
                  <a:schemeClr val="dk1"/>
                </a:solidFill>
                <a:effectLst/>
                <a:latin typeface="Calibri"/>
                <a:ea typeface="Calibri"/>
                <a:cs typeface="Calibri"/>
                <a:sym typeface="Calibri"/>
              </a:rPr>
              <a:t>Author (Role of Author). (Year image was created). Title of work [Type of work], Retrieved from URL (address of website) </a:t>
            </a:r>
          </a:p>
          <a:p>
            <a:pPr marL="171450" marR="0" lvl="0" indent="-171450" algn="l" rtl="0">
              <a:spcBef>
                <a:spcPts val="0"/>
              </a:spcBef>
              <a:buClr>
                <a:schemeClr val="dk1"/>
              </a:buClr>
              <a:buSzPct val="100000"/>
              <a:buFont typeface="Arial"/>
              <a:buChar char="•"/>
            </a:pPr>
            <a:r>
              <a:rPr lang="en-US" sz="1200" b="0" i="0" u="none" strike="noStrike" kern="1200" cap="none" dirty="0" err="1" smtClean="0">
                <a:solidFill>
                  <a:schemeClr val="dk1"/>
                </a:solidFill>
                <a:effectLst/>
                <a:latin typeface="Calibri"/>
                <a:ea typeface="Calibri"/>
                <a:cs typeface="Calibri"/>
                <a:sym typeface="Calibri"/>
              </a:rPr>
              <a:t>Sarahemcc</a:t>
            </a:r>
            <a:r>
              <a:rPr lang="en-US" sz="1200" b="0" i="0" u="none" strike="noStrike" kern="1200" cap="none" dirty="0" smtClean="0">
                <a:solidFill>
                  <a:schemeClr val="dk1"/>
                </a:solidFill>
                <a:effectLst/>
                <a:latin typeface="Calibri"/>
                <a:ea typeface="Calibri"/>
                <a:cs typeface="Calibri"/>
                <a:sym typeface="Calibri"/>
              </a:rPr>
              <a:t>. (2006</a:t>
            </a:r>
            <a:r>
              <a:rPr lang="en-US" sz="1200" b="0" i="0" u="none" strike="noStrike" kern="1200" cap="none" smtClean="0">
                <a:solidFill>
                  <a:schemeClr val="dk1"/>
                </a:solidFill>
                <a:effectLst/>
                <a:latin typeface="Calibri"/>
                <a:ea typeface="Calibri"/>
                <a:cs typeface="Calibri"/>
                <a:sym typeface="Calibri"/>
              </a:rPr>
              <a:t>).  </a:t>
            </a:r>
            <a:r>
              <a:rPr lang="en-US" sz="1200" b="0" i="0" u="none" strike="noStrike" kern="1200" cap="none" dirty="0" smtClean="0">
                <a:solidFill>
                  <a:schemeClr val="dk1"/>
                </a:solidFill>
                <a:effectLst/>
                <a:latin typeface="Calibri"/>
                <a:ea typeface="Calibri"/>
                <a:cs typeface="Calibri"/>
                <a:sym typeface="Calibri"/>
              </a:rPr>
              <a:t>[Type of work], Retrieved from URL (address of website</a:t>
            </a:r>
          </a:p>
          <a:p>
            <a:pPr marL="171450" marR="0" lvl="0" indent="-171450" algn="l" rtl="0">
              <a:spcBef>
                <a:spcPts val="0"/>
              </a:spcBef>
              <a:buClr>
                <a:schemeClr val="dk1"/>
              </a:buClr>
              <a:buSzPct val="100000"/>
              <a:buFont typeface="Arial"/>
              <a:buChar char="•"/>
            </a:pPr>
            <a:r>
              <a:rPr lang="en-US" dirty="0" smtClean="0">
                <a:latin typeface="Questrial"/>
                <a:ea typeface="Questrial"/>
                <a:cs typeface="Questrial"/>
                <a:sym typeface="Questrial"/>
              </a:rPr>
              <a:t>https</a:t>
            </a:r>
            <a:r>
              <a:rPr lang="en-US" dirty="0">
                <a:latin typeface="Questrial"/>
                <a:ea typeface="Questrial"/>
                <a:cs typeface="Questrial"/>
                <a:sym typeface="Questrial"/>
              </a:rPr>
              <a:t>://upload.wikimedia.org/wikipedia/commons/e/e8/Ugandan_fishing_boats.jpg</a:t>
            </a:r>
            <a:r>
              <a:rPr lang="en-US" sz="1200" b="0" i="0" u="none" strike="noStrike" cap="none" dirty="0">
                <a:solidFill>
                  <a:schemeClr val="dk1"/>
                </a:solidFill>
                <a:latin typeface="Calibri"/>
                <a:ea typeface="Calibri"/>
                <a:cs typeface="Calibri"/>
                <a:sym typeface="Calibri"/>
              </a:rPr>
              <a:t> </a:t>
            </a:r>
          </a:p>
          <a:p>
            <a:pPr marL="171450" marR="0" lvl="0" indent="-171450" algn="l" rtl="0">
              <a:spcBef>
                <a:spcPts val="0"/>
              </a:spcBef>
              <a:buClr>
                <a:schemeClr val="dk1"/>
              </a:buClr>
              <a:buSzPct val="100000"/>
              <a:buFont typeface="Arial"/>
              <a:buChar char="•"/>
            </a:pPr>
            <a:r>
              <a:rPr lang="en-US" dirty="0">
                <a:latin typeface="Questrial"/>
                <a:ea typeface="Questrial"/>
                <a:cs typeface="Questrial"/>
                <a:sym typeface="Questrial"/>
              </a:rPr>
              <a:t>Image Credit (right): https://pixabay.com/static/uploads/photo/2014/05/26/13/40/lake-victoria-354533_640.jpg</a:t>
            </a:r>
          </a:p>
          <a:p>
            <a:pPr marL="171450" marR="0" lvl="0" indent="-171450" algn="l" rtl="0">
              <a:spcBef>
                <a:spcPts val="0"/>
              </a:spcBef>
              <a:buClr>
                <a:schemeClr val="dk1"/>
              </a:buClr>
              <a:buSzPct val="100000"/>
              <a:buFont typeface="Arial"/>
              <a:buChar char="•"/>
            </a:pPr>
            <a:endParaRPr dirty="0"/>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09" name="Shape 209"/>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54514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9" name="Shape 219"/>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US"/>
              <a:t>Our project focused on the largest of the African Great Lakes in terms of surface area: Lake Victoria. The weather over this lake is of paramount importance to our project partner, the Kenya Meteorological Department.</a:t>
            </a:r>
          </a:p>
          <a:p>
            <a:pPr marL="171450" marR="0" lvl="0" indent="-171450" algn="l" rtl="0">
              <a:spcBef>
                <a:spcPts val="0"/>
              </a:spcBef>
              <a:buClr>
                <a:schemeClr val="dk1"/>
              </a:buClr>
              <a:buSzPct val="100000"/>
              <a:buFont typeface="Arial"/>
              <a:buChar char="•"/>
            </a:pPr>
            <a:r>
              <a:rPr lang="en-US"/>
              <a:t>Our temporal study area was based on availability of data in the Hazardous Storm Event Database, created from overshooting top detections, which we will explain in more detail shortly. </a:t>
            </a:r>
          </a:p>
        </p:txBody>
      </p:sp>
      <p:sp>
        <p:nvSpPr>
          <p:cNvPr id="220" name="Shape 220"/>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89643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lnSpc>
                <a:spcPct val="115000"/>
              </a:lnSpc>
              <a:spcBef>
                <a:spcPts val="0"/>
              </a:spcBef>
              <a:buNone/>
            </a:pPr>
            <a:r>
              <a:rPr lang="en-US" sz="1000">
                <a:solidFill>
                  <a:srgbClr val="000000"/>
                </a:solidFill>
                <a:latin typeface="Arial"/>
                <a:ea typeface="Arial"/>
                <a:cs typeface="Arial"/>
                <a:sym typeface="Arial"/>
              </a:rPr>
              <a:t>The objective of this project was to contribute to research at NASA Langley Research Center’s Climate Science Branch with regards to storm development over the African Great Lakes—focusing on Lake Victoria. Measurements of certain environmental aspects were compiled from MERRA products and TRMM satellite data at intensity levels chosen to highlight extreme storm activity from typical weather. These parameters were then compared to detect indicators that can be used in forecasting efforts.</a:t>
            </a:r>
          </a:p>
          <a:p>
            <a:pPr lvl="0" rtl="0">
              <a:spcBef>
                <a:spcPts val="0"/>
              </a:spcBef>
              <a:buNone/>
            </a:pPr>
            <a:endParaRPr/>
          </a:p>
          <a:p>
            <a:pPr lvl="0" rtl="0">
              <a:spcBef>
                <a:spcPts val="0"/>
              </a:spcBef>
              <a:buNone/>
            </a:pPr>
            <a:r>
              <a:rPr lang="en-US"/>
              <a:t>thermometer https://pixabay.com/static/uploads/photo/2013/07/12/18/15/thermometer-153138_960_720.png </a:t>
            </a:r>
          </a:p>
          <a:p>
            <a:pPr lvl="0" rtl="0">
              <a:spcBef>
                <a:spcPts val="0"/>
              </a:spcBef>
              <a:buNone/>
            </a:pPr>
            <a:r>
              <a:rPr lang="en-US"/>
              <a:t>wind </a:t>
            </a:r>
            <a:r>
              <a:rPr lang="en-US" u="sng">
                <a:solidFill>
                  <a:schemeClr val="hlink"/>
                </a:solidFill>
                <a:hlinkClick r:id="rId3"/>
              </a:rPr>
              <a:t>http://publicdomainvectors.org/photos/Wind.png</a:t>
            </a:r>
          </a:p>
          <a:p>
            <a:pPr lvl="0" rtl="0">
              <a:spcBef>
                <a:spcPts val="0"/>
              </a:spcBef>
              <a:buNone/>
            </a:pPr>
            <a:r>
              <a:rPr lang="en-US"/>
              <a:t>dropplets https://pixabay.com/static/uploads/photo/2013/07/12/14/49/drops-148870_960_720.png</a:t>
            </a:r>
          </a:p>
          <a:p>
            <a:pPr lvl="0" rtl="0">
              <a:spcBef>
                <a:spcPts val="0"/>
              </a:spcBef>
              <a:buNone/>
            </a:pPr>
            <a:r>
              <a:rPr lang="en-US"/>
              <a:t>thunder </a:t>
            </a:r>
            <a:r>
              <a:rPr lang="en-US" u="sng">
                <a:solidFill>
                  <a:schemeClr val="hlink"/>
                </a:solidFill>
                <a:hlinkClick r:id="rId4"/>
              </a:rPr>
              <a:t>http://publicdomainvectors.org/photos/thunderstorm.png</a:t>
            </a:r>
          </a:p>
          <a:p>
            <a:pPr lvl="0" rtl="0">
              <a:spcBef>
                <a:spcPts val="0"/>
              </a:spcBef>
              <a:buNone/>
            </a:pPr>
            <a:r>
              <a:rPr lang="en-US"/>
              <a:t>turbine http://publicdomainvectors.org/photos/erlandh_Wind_Turbine.png</a:t>
            </a:r>
          </a:p>
        </p:txBody>
      </p:sp>
      <p:sp>
        <p:nvSpPr>
          <p:cNvPr id="240" name="Shape 24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4276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r>
              <a:rPr lang="en-US"/>
              <a:t>TRMM: Tropical Rainfall Measuring Mission</a:t>
            </a:r>
          </a:p>
          <a:p>
            <a:pPr lvl="0" rtl="0">
              <a:spcBef>
                <a:spcPts val="0"/>
              </a:spcBef>
              <a:buNone/>
            </a:pPr>
            <a:endParaRPr/>
          </a:p>
          <a:p>
            <a:pPr lvl="0" rtl="0">
              <a:spcBef>
                <a:spcPts val="0"/>
              </a:spcBef>
              <a:buNone/>
            </a:pPr>
            <a:r>
              <a:rPr lang="en-US"/>
              <a:t>SEVIRI sensor on the Meteosat satellite → provided data for HSED (which provided our OT data)</a:t>
            </a:r>
          </a:p>
          <a:p>
            <a:pPr lvl="0" rtl="0">
              <a:spcBef>
                <a:spcPts val="0"/>
              </a:spcBef>
              <a:buNone/>
            </a:pPr>
            <a:r>
              <a:rPr lang="en-US"/>
              <a:t>AIRS sensor on Aqua satellite → provided data for skew-T plots</a:t>
            </a:r>
          </a:p>
          <a:p>
            <a:pPr lvl="0" rtl="0">
              <a:spcBef>
                <a:spcPts val="0"/>
              </a:spcBef>
              <a:buNone/>
            </a:pPr>
            <a:r>
              <a:rPr lang="en-US"/>
              <a:t>LIS sensor on TRMM → provided lightning data</a:t>
            </a:r>
          </a:p>
          <a:p>
            <a:pPr lvl="0" rtl="0">
              <a:spcBef>
                <a:spcPts val="0"/>
              </a:spcBef>
              <a:buNone/>
            </a:pPr>
            <a:r>
              <a:rPr lang="en-US"/>
              <a:t>MERRA → data for climatic variables</a:t>
            </a:r>
          </a:p>
        </p:txBody>
      </p:sp>
      <p:sp>
        <p:nvSpPr>
          <p:cNvPr id="254" name="Shape 25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8788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r>
              <a:rPr lang="en-US" dirty="0"/>
              <a:t>Image Credit: </a:t>
            </a:r>
            <a:r>
              <a:rPr lang="en-US" u="sng" dirty="0">
                <a:solidFill>
                  <a:schemeClr val="hlink"/>
                </a:solidFill>
                <a:hlinkClick r:id="rId3"/>
              </a:rPr>
              <a:t>https://flic.kr/p/dRgakQ</a:t>
            </a:r>
          </a:p>
          <a:p>
            <a:pPr lvl="0" rtl="0">
              <a:spcBef>
                <a:spcPts val="0"/>
              </a:spcBef>
              <a:buNone/>
            </a:pPr>
            <a:r>
              <a:rPr lang="en-US" u="sng" dirty="0">
                <a:solidFill>
                  <a:schemeClr val="hlink"/>
                </a:solidFill>
                <a:hlinkClick r:id="rId4"/>
              </a:rPr>
              <a:t>https://commons.wikimedia.org/wiki/File%3AEarth_with_server.jpg</a:t>
            </a:r>
          </a:p>
          <a:p>
            <a:pPr lvl="0" rtl="0">
              <a:spcBef>
                <a:spcPts val="0"/>
              </a:spcBef>
              <a:buNone/>
            </a:pPr>
            <a:endParaRPr dirty="0"/>
          </a:p>
          <a:p>
            <a:pPr lvl="0" rtl="0">
              <a:spcBef>
                <a:spcPts val="0"/>
              </a:spcBef>
              <a:buNone/>
            </a:pPr>
            <a:r>
              <a:rPr lang="en-US" dirty="0"/>
              <a:t>This project used the hazardous storm event database, which is a collection of overshooting top data derived from the SEVIRI sensors on board the </a:t>
            </a:r>
            <a:r>
              <a:rPr lang="en-US" dirty="0" err="1"/>
              <a:t>Meteosat</a:t>
            </a:r>
            <a:r>
              <a:rPr lang="en-US" dirty="0"/>
              <a:t> 8 and 9 satellites, to choose out study dates.</a:t>
            </a:r>
          </a:p>
          <a:p>
            <a:pPr lvl="0" rtl="0">
              <a:spcBef>
                <a:spcPts val="0"/>
              </a:spcBef>
              <a:buNone/>
            </a:pPr>
            <a:r>
              <a:rPr lang="en-US" dirty="0"/>
              <a:t>Overshooting tops are known to occur in abundance during thunderstorm events, so 30 days were selected in which overshooting top activity was most intense over the study area to serve as our severe weather study dates. </a:t>
            </a:r>
          </a:p>
          <a:p>
            <a:pPr lvl="0" rtl="0">
              <a:spcBef>
                <a:spcPts val="0"/>
              </a:spcBef>
              <a:buNone/>
            </a:pPr>
            <a:r>
              <a:rPr lang="en-US" dirty="0"/>
              <a:t>30 days were also selected from days of average overshooting top activity to serve as our control group, or “normal” weather dates</a:t>
            </a:r>
          </a:p>
          <a:p>
            <a:pPr lvl="0" rtl="0">
              <a:spcBef>
                <a:spcPts val="0"/>
              </a:spcBef>
              <a:buNone/>
            </a:pPr>
            <a:endParaRPr dirty="0"/>
          </a:p>
        </p:txBody>
      </p:sp>
      <p:sp>
        <p:nvSpPr>
          <p:cNvPr id="267" name="Shape 26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5554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r>
              <a:rPr lang="en-US" sz="1050">
                <a:solidFill>
                  <a:srgbClr val="000000"/>
                </a:solidFill>
                <a:highlight>
                  <a:srgbClr val="FFFFFF"/>
                </a:highlight>
              </a:rPr>
              <a:t>Image Credit: </a:t>
            </a:r>
            <a:r>
              <a:rPr lang="en-US" sz="1050" u="sng">
                <a:solidFill>
                  <a:schemeClr val="hlink"/>
                </a:solidFill>
                <a:highlight>
                  <a:srgbClr val="FFFFFF"/>
                </a:highlight>
                <a:hlinkClick r:id="rId3"/>
              </a:rPr>
              <a:t>https://www.flickr.com/photos/ferjflores/24335489591</a:t>
            </a:r>
          </a:p>
          <a:p>
            <a:pPr lvl="0" rtl="0">
              <a:spcBef>
                <a:spcPts val="0"/>
              </a:spcBef>
              <a:buNone/>
            </a:pPr>
            <a:r>
              <a:rPr lang="en-US" sz="1050">
                <a:solidFill>
                  <a:srgbClr val="000000"/>
                </a:solidFill>
                <a:highlight>
                  <a:srgbClr val="FFFFFF"/>
                </a:highlight>
              </a:rPr>
              <a:t>Thunderstorms typically develop over the land surrounding Lake Victoria during the day and over the Lake itself during the night.  12:00 UTC is typically when the storms are first developing over land and 00:00 UTC is the time when night storms are present. Therefore, data from MERRA and the AIRS sensor was analyzed at these hours.</a:t>
            </a:r>
          </a:p>
          <a:p>
            <a:pPr lvl="0" rtl="0">
              <a:spcBef>
                <a:spcPts val="0"/>
              </a:spcBef>
              <a:buNone/>
            </a:pPr>
            <a:endParaRPr sz="1050">
              <a:solidFill>
                <a:srgbClr val="000000"/>
              </a:solidFill>
              <a:highlight>
                <a:srgbClr val="FFFFFF"/>
              </a:highlight>
            </a:endParaRPr>
          </a:p>
          <a:p>
            <a:pPr lvl="0" rtl="0">
              <a:spcBef>
                <a:spcPts val="0"/>
              </a:spcBef>
              <a:buNone/>
            </a:pPr>
            <a:r>
              <a:rPr lang="en-US" sz="1050">
                <a:solidFill>
                  <a:srgbClr val="000000"/>
                </a:solidFill>
                <a:highlight>
                  <a:srgbClr val="FFFFFF"/>
                </a:highlight>
              </a:rPr>
              <a:t>Weather variables such as temperature, humidity, and wind speed were collected from MERRA and used to generate 30 day average value maps of each variable at 0:00 and 12:00 for both the 99th and 50th percentiles. </a:t>
            </a:r>
          </a:p>
          <a:p>
            <a:pPr lvl="0" rtl="0">
              <a:spcBef>
                <a:spcPts val="0"/>
              </a:spcBef>
              <a:buNone/>
            </a:pPr>
            <a:r>
              <a:rPr lang="en-US" sz="1050">
                <a:solidFill>
                  <a:srgbClr val="000000"/>
                </a:solidFill>
                <a:highlight>
                  <a:srgbClr val="FFFFFF"/>
                </a:highlight>
              </a:rPr>
              <a:t>We also generated daily 0:00 and 12:00 maps for each variable, and hourly maps for select days to analyze how the climatic variables change over the course of a day.</a:t>
            </a:r>
          </a:p>
          <a:p>
            <a:pPr lvl="0" rtl="0">
              <a:spcBef>
                <a:spcPts val="0"/>
              </a:spcBef>
              <a:buNone/>
            </a:pPr>
            <a:endParaRPr sz="1050">
              <a:solidFill>
                <a:srgbClr val="000000"/>
              </a:solidFill>
              <a:highlight>
                <a:srgbClr val="FFFFFF"/>
              </a:highlight>
            </a:endParaRPr>
          </a:p>
          <a:p>
            <a:pPr lvl="0" rtl="0">
              <a:spcBef>
                <a:spcPts val="0"/>
              </a:spcBef>
              <a:buNone/>
            </a:pPr>
            <a:r>
              <a:rPr lang="en-US"/>
              <a:t>Skew-T Log-P plots were created using AIRS sensor data, from the Aqua satellite. These plots are powerful tools for weather forecasting efforts and are traditionally created using weather balloons. </a:t>
            </a:r>
          </a:p>
          <a:p>
            <a:pPr lvl="0" rtl="0">
              <a:spcBef>
                <a:spcPts val="0"/>
              </a:spcBef>
              <a:buNone/>
            </a:pPr>
            <a:endParaRPr/>
          </a:p>
        </p:txBody>
      </p:sp>
      <p:sp>
        <p:nvSpPr>
          <p:cNvPr id="288" name="Shape 28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0421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endParaRPr dirty="0"/>
          </a:p>
          <a:p>
            <a:pPr lvl="0" rtl="0">
              <a:spcBef>
                <a:spcPts val="0"/>
              </a:spcBef>
              <a:buNone/>
            </a:pPr>
            <a:endParaRPr dirty="0"/>
          </a:p>
        </p:txBody>
      </p:sp>
      <p:sp>
        <p:nvSpPr>
          <p:cNvPr id="300" name="Shape 30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8693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r>
              <a:rPr lang="en-US"/>
              <a:t>These are two Skew-T plots generated from AIRS data.</a:t>
            </a:r>
          </a:p>
          <a:p>
            <a:pPr lvl="0" rtl="0">
              <a:spcBef>
                <a:spcPts val="0"/>
              </a:spcBef>
              <a:buNone/>
            </a:pPr>
            <a:r>
              <a:rPr lang="en-US"/>
              <a:t>Both of these plots were generated from days within the 99th percentile: the severe storm days.</a:t>
            </a:r>
          </a:p>
          <a:p>
            <a:pPr lvl="0" rtl="0">
              <a:spcBef>
                <a:spcPts val="0"/>
              </a:spcBef>
              <a:buNone/>
            </a:pPr>
            <a:r>
              <a:rPr lang="en-US"/>
              <a:t>While a large amount of information in present on these plots, one major typical indicator of a severe storm is a large CAPE value, which is represented by the fuschia area between the red and fuschia lines.</a:t>
            </a:r>
          </a:p>
          <a:p>
            <a:pPr lvl="0" rtl="0">
              <a:spcBef>
                <a:spcPts val="0"/>
              </a:spcBef>
              <a:buNone/>
            </a:pPr>
            <a:r>
              <a:rPr lang="en-US"/>
              <a:t>The plot on the left was generated over land, about 100 km from Lake Victoria. The plot on the right was generated directly over Lake Victoria. </a:t>
            </a:r>
          </a:p>
          <a:p>
            <a:pPr lvl="0" rtl="0">
              <a:spcBef>
                <a:spcPts val="0"/>
              </a:spcBef>
              <a:buNone/>
            </a:pPr>
            <a:r>
              <a:rPr lang="en-US"/>
              <a:t>As you can see, the CAPE area is relatively small on the plot over the lake, while it is high, as expected, on the plot over land. Plots from other days show a similar trend. This suggests that one of the major drivers of typical storm events is not present for the storms which occur over Lake Victoria. </a:t>
            </a:r>
          </a:p>
        </p:txBody>
      </p:sp>
      <p:sp>
        <p:nvSpPr>
          <p:cNvPr id="308" name="Shape 30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79882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5"/>
        <p:cNvGrpSpPr/>
        <p:nvPr/>
      </p:nvGrpSpPr>
      <p:grpSpPr>
        <a:xfrm>
          <a:off x="0" y="0"/>
          <a:ext cx="0" cy="0"/>
          <a:chOff x="0" y="0"/>
          <a:chExt cx="0" cy="0"/>
        </a:xfrm>
      </p:grpSpPr>
      <p:pic>
        <p:nvPicPr>
          <p:cNvPr id="16" name="Shape 16"/>
          <p:cNvPicPr preferRelativeResize="0"/>
          <p:nvPr/>
        </p:nvPicPr>
        <p:blipFill rotWithShape="1">
          <a:blip r:embed="rId2">
            <a:alphaModFix/>
          </a:blip>
          <a:srcRect t="55698" b="3292"/>
          <a:stretch/>
        </p:blipFill>
        <p:spPr>
          <a:xfrm>
            <a:off x="4675" y="4612942"/>
            <a:ext cx="9144000" cy="2245057"/>
          </a:xfrm>
          <a:prstGeom prst="rect">
            <a:avLst/>
          </a:prstGeom>
          <a:noFill/>
          <a:ln>
            <a:noFill/>
          </a:ln>
        </p:spPr>
      </p:pic>
      <p:pic>
        <p:nvPicPr>
          <p:cNvPr id="17" name="Shape 17"/>
          <p:cNvPicPr preferRelativeResize="0"/>
          <p:nvPr/>
        </p:nvPicPr>
        <p:blipFill rotWithShape="1">
          <a:blip r:embed="rId3">
            <a:alphaModFix/>
          </a:blip>
          <a:srcRect/>
          <a:stretch/>
        </p:blipFill>
        <p:spPr>
          <a:xfrm>
            <a:off x="309475" y="1370900"/>
            <a:ext cx="914400" cy="914400"/>
          </a:xfrm>
          <a:prstGeom prst="rect">
            <a:avLst/>
          </a:prstGeom>
          <a:noFill/>
          <a:ln>
            <a:noFill/>
          </a:ln>
        </p:spPr>
      </p:pic>
      <p:cxnSp>
        <p:nvCxnSpPr>
          <p:cNvPr id="18" name="Shape 18"/>
          <p:cNvCxnSpPr/>
          <p:nvPr/>
        </p:nvCxnSpPr>
        <p:spPr>
          <a:xfrm>
            <a:off x="228600" y="3136335"/>
            <a:ext cx="8686800" cy="0"/>
          </a:xfrm>
          <a:prstGeom prst="straightConnector1">
            <a:avLst/>
          </a:prstGeom>
          <a:noFill/>
          <a:ln w="31750" cap="rnd" cmpd="sng">
            <a:solidFill>
              <a:schemeClr val="accent1"/>
            </a:solidFill>
            <a:prstDash val="solid"/>
            <a:round/>
            <a:headEnd type="none" w="med" len="med"/>
            <a:tailEnd type="none" w="med" len="med"/>
          </a:ln>
        </p:spPr>
      </p:cxnSp>
      <p:sp>
        <p:nvSpPr>
          <p:cNvPr id="19" name="Shape 19"/>
          <p:cNvSpPr txBox="1">
            <a:spLocks noGrp="1"/>
          </p:cNvSpPr>
          <p:nvPr>
            <p:ph type="body" idx="1"/>
          </p:nvPr>
        </p:nvSpPr>
        <p:spPr>
          <a:xfrm>
            <a:off x="228600" y="2352891"/>
            <a:ext cx="8613646" cy="740663"/>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800" b="0" i="1"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20" name="Shape 20"/>
          <p:cNvSpPr txBox="1">
            <a:spLocks noGrp="1"/>
          </p:cNvSpPr>
          <p:nvPr>
            <p:ph type="body" idx="2"/>
          </p:nvPr>
        </p:nvSpPr>
        <p:spPr>
          <a:xfrm>
            <a:off x="1223874" y="1389078"/>
            <a:ext cx="7618372" cy="896223"/>
          </a:xfrm>
          <a:prstGeom prst="rect">
            <a:avLst/>
          </a:prstGeom>
          <a:noFill/>
          <a:ln>
            <a:noFill/>
          </a:ln>
        </p:spPr>
        <p:txBody>
          <a:bodyPr lIns="91425" tIns="91425" rIns="91425" bIns="91425" anchor="ctr" anchorCtr="0"/>
          <a:lstStyle>
            <a:lvl1pPr marL="0" marR="0" lvl="0" indent="0" algn="l" rtl="0">
              <a:lnSpc>
                <a:spcPct val="90000"/>
              </a:lnSpc>
              <a:spcBef>
                <a:spcPts val="1000"/>
              </a:spcBef>
              <a:buClr>
                <a:schemeClr val="accent1"/>
              </a:buClr>
              <a:buFont typeface="Arial"/>
              <a:buNone/>
              <a:defRPr sz="4800" b="1" i="0" u="none" strike="noStrike" cap="none">
                <a:solidFill>
                  <a:schemeClr val="accent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grpSp>
        <p:nvGrpSpPr>
          <p:cNvPr id="21" name="Shape 21"/>
          <p:cNvGrpSpPr/>
          <p:nvPr/>
        </p:nvGrpSpPr>
        <p:grpSpPr>
          <a:xfrm>
            <a:off x="0" y="-44450"/>
            <a:ext cx="9144000" cy="1077912"/>
            <a:chOff x="0" y="-44450"/>
            <a:chExt cx="9144000" cy="1077912"/>
          </a:xfrm>
        </p:grpSpPr>
        <p:sp>
          <p:nvSpPr>
            <p:cNvPr id="22" name="Shape 22"/>
            <p:cNvSpPr txBox="1"/>
            <p:nvPr/>
          </p:nvSpPr>
          <p:spPr>
            <a:xfrm>
              <a:off x="0" y="0"/>
              <a:ext cx="9144000" cy="977898"/>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Questrial"/>
                <a:buNone/>
              </a:pPr>
              <a:endParaRPr sz="1800" b="0" i="0" u="none" strike="noStrike" cap="none">
                <a:solidFill>
                  <a:schemeClr val="dk1"/>
                </a:solidFill>
                <a:latin typeface="Questrial"/>
                <a:ea typeface="Questrial"/>
                <a:cs typeface="Questrial"/>
                <a:sym typeface="Questrial"/>
              </a:endParaRPr>
            </a:p>
          </p:txBody>
        </p:sp>
        <p:sp>
          <p:nvSpPr>
            <p:cNvPr id="23" name="Shape 23"/>
            <p:cNvSpPr txBox="1"/>
            <p:nvPr/>
          </p:nvSpPr>
          <p:spPr>
            <a:xfrm>
              <a:off x="153985"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a:solidFill>
                    <a:schemeClr val="lt1"/>
                  </a:solidFill>
                  <a:latin typeface="Helvetica Neue"/>
                  <a:ea typeface="Helvetica Neue"/>
                  <a:cs typeface="Helvetica Neue"/>
                  <a:sym typeface="Helvetica Neue"/>
                </a:rPr>
                <a:t>National Aeronautics and Space Administration</a:t>
              </a:r>
            </a:p>
          </p:txBody>
        </p:sp>
        <p:pic>
          <p:nvPicPr>
            <p:cNvPr id="24" name="Shape 24"/>
            <p:cNvPicPr preferRelativeResize="0"/>
            <p:nvPr/>
          </p:nvPicPr>
          <p:blipFill rotWithShape="1">
            <a:blip r:embed="rId4">
              <a:alphaModFix/>
            </a:blip>
            <a:srcRect/>
            <a:stretch/>
          </p:blipFill>
          <p:spPr>
            <a:xfrm>
              <a:off x="8124825" y="-44450"/>
              <a:ext cx="935037" cy="1077912"/>
            </a:xfrm>
            <a:prstGeom prst="rect">
              <a:avLst/>
            </a:prstGeom>
            <a:noFill/>
            <a:ln>
              <a:noFill/>
            </a:ln>
          </p:spPr>
        </p:pic>
      </p:grpSp>
      <p:sp>
        <p:nvSpPr>
          <p:cNvPr id="25" name="Shape 25"/>
          <p:cNvSpPr/>
          <p:nvPr/>
        </p:nvSpPr>
        <p:spPr>
          <a:xfrm>
            <a:off x="0" y="6731000"/>
            <a:ext cx="9144000" cy="127000"/>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op text, Bottom image A">
    <p:spTree>
      <p:nvGrpSpPr>
        <p:cNvPr id="1" name="Shape 89"/>
        <p:cNvGrpSpPr/>
        <p:nvPr/>
      </p:nvGrpSpPr>
      <p:grpSpPr>
        <a:xfrm>
          <a:off x="0" y="0"/>
          <a:ext cx="0" cy="0"/>
          <a:chOff x="0" y="0"/>
          <a:chExt cx="0" cy="0"/>
        </a:xfrm>
      </p:grpSpPr>
      <p:sp>
        <p:nvSpPr>
          <p:cNvPr id="90" name="Shape 90"/>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91" name="Shape 91"/>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92" name="Shape 92"/>
          <p:cNvSpPr txBox="1">
            <a:spLocks noGrp="1"/>
          </p:cNvSpPr>
          <p:nvPr>
            <p:ph type="body" idx="1"/>
          </p:nvPr>
        </p:nvSpPr>
        <p:spPr>
          <a:xfrm>
            <a:off x="4581144" y="750018"/>
            <a:ext cx="3977640" cy="1627632"/>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93" name="Shape 93"/>
          <p:cNvSpPr txBox="1">
            <a:spLocks noGrp="1"/>
          </p:cNvSpPr>
          <p:nvPr>
            <p:ph type="body" idx="2"/>
          </p:nvPr>
        </p:nvSpPr>
        <p:spPr>
          <a:xfrm>
            <a:off x="740664" y="675560"/>
            <a:ext cx="3108959" cy="1830106"/>
          </a:xfrm>
          <a:prstGeom prst="rect">
            <a:avLst/>
          </a:prstGeom>
          <a:noFill/>
          <a:ln>
            <a:noFill/>
          </a:ln>
        </p:spPr>
        <p:txBody>
          <a:bodyPr lIns="91425" tIns="91425" rIns="91425" bIns="91425" anchor="t" anchorCtr="0"/>
          <a:lstStyle>
            <a:lvl1pPr marL="0" marR="0" lvl="0" indent="0" algn="r" rtl="0">
              <a:lnSpc>
                <a:spcPct val="90000"/>
              </a:lnSpc>
              <a:spcBef>
                <a:spcPts val="1000"/>
              </a:spcBef>
              <a:buClr>
                <a:schemeClr val="accent1"/>
              </a:buClr>
              <a:buFont typeface="Arial"/>
              <a:buNone/>
              <a:defRPr sz="6000" b="1" i="0" u="none" strike="noStrike" cap="none">
                <a:solidFill>
                  <a:schemeClr val="accent1"/>
                </a:solidFill>
                <a:latin typeface="Questrial"/>
                <a:ea typeface="Questrial"/>
                <a:cs typeface="Questrial"/>
                <a:sym typeface="Questrial"/>
              </a:defRPr>
            </a:lvl1pPr>
            <a:lvl2pPr marL="685800" marR="0" lvl="1"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2pPr>
            <a:lvl3pPr marL="1143000" marR="0" lvl="2"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3pPr>
            <a:lvl4pPr marL="1600200" marR="0" lvl="3"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4pPr>
            <a:lvl5pPr marL="2057400" marR="0" lvl="4"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94" name="Shape 94"/>
          <p:cNvSpPr>
            <a:spLocks noGrp="1"/>
          </p:cNvSpPr>
          <p:nvPr>
            <p:ph type="pic" idx="3"/>
          </p:nvPr>
        </p:nvSpPr>
        <p:spPr>
          <a:xfrm>
            <a:off x="0" y="3429000"/>
            <a:ext cx="9144000" cy="3429000"/>
          </a:xfrm>
          <a:prstGeom prst="rect">
            <a:avLst/>
          </a:prstGeom>
          <a:noFill/>
          <a:ln>
            <a:noFill/>
          </a:ln>
        </p:spPr>
        <p:txBody>
          <a:bodyPr lIns="91425" tIns="91425" rIns="91425" bIns="91425" anchor="ctr" anchorCtr="0"/>
          <a:lstStyle>
            <a:lvl1pPr marL="0" marR="0" lvl="0" indent="0" algn="ctr" rtl="0">
              <a:lnSpc>
                <a:spcPct val="90000"/>
              </a:lnSpc>
              <a:spcBef>
                <a:spcPts val="1000"/>
              </a:spcBef>
              <a:buClr>
                <a:srgbClr val="BFBFBF"/>
              </a:buClr>
              <a:buFont typeface="Arial"/>
              <a:buNone/>
              <a:defRPr sz="6000" b="1" i="0" u="none" strike="noStrike" cap="none">
                <a:solidFill>
                  <a:srgbClr val="BFBFBF"/>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95" name="Shape 95"/>
          <p:cNvSpPr txBox="1">
            <a:spLocks noGrp="1"/>
          </p:cNvSpPr>
          <p:nvPr>
            <p:ph type="body" idx="4"/>
          </p:nvPr>
        </p:nvSpPr>
        <p:spPr>
          <a:xfrm>
            <a:off x="6190487" y="3154680"/>
            <a:ext cx="2295144" cy="274319"/>
          </a:xfrm>
          <a:prstGeom prst="rect">
            <a:avLst/>
          </a:prstGeom>
          <a:noFill/>
          <a:ln>
            <a:noFill/>
          </a:ln>
        </p:spPr>
        <p:txBody>
          <a:bodyPr lIns="91425" tIns="91425" rIns="91425" bIns="91425" anchor="t" anchorCtr="0"/>
          <a:lstStyle>
            <a:lvl1pPr marL="0" marR="0" lvl="0" indent="0" algn="r" rtl="0">
              <a:lnSpc>
                <a:spcPct val="90000"/>
              </a:lnSpc>
              <a:spcBef>
                <a:spcPts val="1000"/>
              </a:spcBef>
              <a:buClr>
                <a:srgbClr val="A5A5A5"/>
              </a:buClr>
              <a:buFont typeface="Arial"/>
              <a:buNone/>
              <a:defRPr sz="1200" b="0" i="0" u="none" strike="noStrike" cap="none">
                <a:solidFill>
                  <a:srgbClr val="A5A5A5"/>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Emphasize acronym">
    <p:spTree>
      <p:nvGrpSpPr>
        <p:cNvPr id="1" name="Shape 96"/>
        <p:cNvGrpSpPr/>
        <p:nvPr/>
      </p:nvGrpSpPr>
      <p:grpSpPr>
        <a:xfrm>
          <a:off x="0" y="0"/>
          <a:ext cx="0" cy="0"/>
          <a:chOff x="0" y="0"/>
          <a:chExt cx="0" cy="0"/>
        </a:xfrm>
      </p:grpSpPr>
      <p:sp>
        <p:nvSpPr>
          <p:cNvPr id="97" name="Shape 97"/>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98" name="Shape 98"/>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99" name="Shape 99"/>
          <p:cNvSpPr txBox="1">
            <a:spLocks noGrp="1"/>
          </p:cNvSpPr>
          <p:nvPr>
            <p:ph type="body" idx="1"/>
          </p:nvPr>
        </p:nvSpPr>
        <p:spPr>
          <a:xfrm>
            <a:off x="749808" y="2255519"/>
            <a:ext cx="7653528" cy="3706367"/>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6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00" name="Shape 100"/>
          <p:cNvSpPr txBox="1">
            <a:spLocks noGrp="1"/>
          </p:cNvSpPr>
          <p:nvPr>
            <p:ph type="body" idx="2"/>
          </p:nvPr>
        </p:nvSpPr>
        <p:spPr>
          <a:xfrm>
            <a:off x="749808" y="779402"/>
            <a:ext cx="7653528" cy="1289303"/>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accent1"/>
              </a:buClr>
              <a:buFont typeface="Arial"/>
              <a:buNone/>
              <a:defRPr sz="9600" b="1" i="0" u="none" strike="noStrike" cap="none">
                <a:solidFill>
                  <a:schemeClr val="accent1"/>
                </a:solidFill>
                <a:latin typeface="Questrial"/>
                <a:ea typeface="Questrial"/>
                <a:cs typeface="Questrial"/>
                <a:sym typeface="Questrial"/>
              </a:defRPr>
            </a:lvl1pPr>
            <a:lvl2pPr marL="685800" marR="0" lvl="1"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2pPr>
            <a:lvl3pPr marL="1143000" marR="0" lvl="2"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3pPr>
            <a:lvl4pPr marL="1600200" marR="0" lvl="3"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4pPr>
            <a:lvl5pPr marL="2057400" marR="0" lvl="4"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p:spTree>
      <p:nvGrpSpPr>
        <p:cNvPr id="1" name="Shape 107"/>
        <p:cNvGrpSpPr/>
        <p:nvPr/>
      </p:nvGrpSpPr>
      <p:grpSpPr>
        <a:xfrm>
          <a:off x="0" y="0"/>
          <a:ext cx="0" cy="0"/>
          <a:chOff x="0" y="0"/>
          <a:chExt cx="0" cy="0"/>
        </a:xfrm>
      </p:grpSpPr>
      <p:pic>
        <p:nvPicPr>
          <p:cNvPr id="108" name="Shape 108"/>
          <p:cNvPicPr preferRelativeResize="0"/>
          <p:nvPr/>
        </p:nvPicPr>
        <p:blipFill rotWithShape="1">
          <a:blip r:embed="rId2">
            <a:alphaModFix/>
          </a:blip>
          <a:srcRect t="55700" b="3289"/>
          <a:stretch/>
        </p:blipFill>
        <p:spPr>
          <a:xfrm>
            <a:off x="4675" y="4612942"/>
            <a:ext cx="9144000" cy="2245200"/>
          </a:xfrm>
          <a:prstGeom prst="rect">
            <a:avLst/>
          </a:prstGeom>
          <a:noFill/>
          <a:ln>
            <a:noFill/>
          </a:ln>
        </p:spPr>
      </p:pic>
      <p:pic>
        <p:nvPicPr>
          <p:cNvPr id="109" name="Shape 109"/>
          <p:cNvPicPr preferRelativeResize="0"/>
          <p:nvPr/>
        </p:nvPicPr>
        <p:blipFill rotWithShape="1">
          <a:blip r:embed="rId3">
            <a:alphaModFix/>
          </a:blip>
          <a:srcRect/>
          <a:stretch/>
        </p:blipFill>
        <p:spPr>
          <a:xfrm>
            <a:off x="309475" y="1370900"/>
            <a:ext cx="914400" cy="914399"/>
          </a:xfrm>
          <a:prstGeom prst="rect">
            <a:avLst/>
          </a:prstGeom>
          <a:noFill/>
          <a:ln>
            <a:noFill/>
          </a:ln>
        </p:spPr>
      </p:pic>
      <p:cxnSp>
        <p:nvCxnSpPr>
          <p:cNvPr id="110" name="Shape 110"/>
          <p:cNvCxnSpPr/>
          <p:nvPr/>
        </p:nvCxnSpPr>
        <p:spPr>
          <a:xfrm>
            <a:off x="228600" y="3136335"/>
            <a:ext cx="8686800" cy="0"/>
          </a:xfrm>
          <a:prstGeom prst="straightConnector1">
            <a:avLst/>
          </a:prstGeom>
          <a:noFill/>
          <a:ln w="31750" cap="rnd" cmpd="sng">
            <a:solidFill>
              <a:schemeClr val="accent1"/>
            </a:solidFill>
            <a:prstDash val="solid"/>
            <a:round/>
            <a:headEnd type="none" w="med" len="med"/>
            <a:tailEnd type="none" w="med" len="med"/>
          </a:ln>
        </p:spPr>
      </p:cxnSp>
      <p:sp>
        <p:nvSpPr>
          <p:cNvPr id="111" name="Shape 111"/>
          <p:cNvSpPr txBox="1">
            <a:spLocks noGrp="1"/>
          </p:cNvSpPr>
          <p:nvPr>
            <p:ph type="body" idx="1"/>
          </p:nvPr>
        </p:nvSpPr>
        <p:spPr>
          <a:xfrm>
            <a:off x="228600" y="2352891"/>
            <a:ext cx="8613600" cy="740700"/>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800" b="0" i="1"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12" name="Shape 112"/>
          <p:cNvSpPr txBox="1">
            <a:spLocks noGrp="1"/>
          </p:cNvSpPr>
          <p:nvPr>
            <p:ph type="body" idx="2"/>
          </p:nvPr>
        </p:nvSpPr>
        <p:spPr>
          <a:xfrm>
            <a:off x="1223874" y="1389078"/>
            <a:ext cx="7618500" cy="896099"/>
          </a:xfrm>
          <a:prstGeom prst="rect">
            <a:avLst/>
          </a:prstGeom>
          <a:noFill/>
          <a:ln>
            <a:noFill/>
          </a:ln>
        </p:spPr>
        <p:txBody>
          <a:bodyPr lIns="91425" tIns="91425" rIns="91425" bIns="91425" anchor="ctr" anchorCtr="0"/>
          <a:lstStyle>
            <a:lvl1pPr marL="0" marR="0" lvl="0" indent="0" algn="l" rtl="0">
              <a:lnSpc>
                <a:spcPct val="90000"/>
              </a:lnSpc>
              <a:spcBef>
                <a:spcPts val="1000"/>
              </a:spcBef>
              <a:buClr>
                <a:schemeClr val="accent1"/>
              </a:buClr>
              <a:buFont typeface="Arial"/>
              <a:buNone/>
              <a:defRPr sz="4800" b="1" i="0" u="none" strike="noStrike" cap="none">
                <a:solidFill>
                  <a:schemeClr val="accent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grpSp>
        <p:nvGrpSpPr>
          <p:cNvPr id="113" name="Shape 113"/>
          <p:cNvGrpSpPr/>
          <p:nvPr/>
        </p:nvGrpSpPr>
        <p:grpSpPr>
          <a:xfrm>
            <a:off x="0" y="-44450"/>
            <a:ext cx="9144000" cy="1077900"/>
            <a:chOff x="0" y="-44450"/>
            <a:chExt cx="9144000" cy="1077900"/>
          </a:xfrm>
        </p:grpSpPr>
        <p:sp>
          <p:nvSpPr>
            <p:cNvPr id="114" name="Shape 114"/>
            <p:cNvSpPr txBox="1"/>
            <p:nvPr/>
          </p:nvSpPr>
          <p:spPr>
            <a:xfrm>
              <a:off x="0" y="0"/>
              <a:ext cx="9144000" cy="97800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Questrial"/>
                <a:buNone/>
              </a:pPr>
              <a:endParaRPr sz="1800" b="0" i="0" u="none" strike="noStrike" cap="none">
                <a:solidFill>
                  <a:schemeClr val="dk1"/>
                </a:solidFill>
                <a:latin typeface="Questrial"/>
                <a:ea typeface="Questrial"/>
                <a:cs typeface="Questrial"/>
                <a:sym typeface="Questrial"/>
              </a:endParaRPr>
            </a:p>
          </p:txBody>
        </p:sp>
        <p:sp>
          <p:nvSpPr>
            <p:cNvPr id="115" name="Shape 115"/>
            <p:cNvSpPr txBox="1"/>
            <p:nvPr/>
          </p:nvSpPr>
          <p:spPr>
            <a:xfrm>
              <a:off x="153985" y="260350"/>
              <a:ext cx="2331900" cy="338100"/>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a:solidFill>
                    <a:schemeClr val="lt1"/>
                  </a:solidFill>
                  <a:latin typeface="Helvetica Neue"/>
                  <a:ea typeface="Helvetica Neue"/>
                  <a:cs typeface="Helvetica Neue"/>
                  <a:sym typeface="Helvetica Neue"/>
                </a:rPr>
                <a:t>National Aeronautics and Space Administration</a:t>
              </a:r>
            </a:p>
          </p:txBody>
        </p:sp>
        <p:pic>
          <p:nvPicPr>
            <p:cNvPr id="116" name="Shape 116"/>
            <p:cNvPicPr preferRelativeResize="0"/>
            <p:nvPr/>
          </p:nvPicPr>
          <p:blipFill rotWithShape="1">
            <a:blip r:embed="rId4">
              <a:alphaModFix/>
            </a:blip>
            <a:srcRect/>
            <a:stretch/>
          </p:blipFill>
          <p:spPr>
            <a:xfrm>
              <a:off x="8124825" y="-44450"/>
              <a:ext cx="935100" cy="1077900"/>
            </a:xfrm>
            <a:prstGeom prst="rect">
              <a:avLst/>
            </a:prstGeom>
            <a:noFill/>
            <a:ln>
              <a:noFill/>
            </a:ln>
          </p:spPr>
        </p:pic>
      </p:grpSp>
      <p:sp>
        <p:nvSpPr>
          <p:cNvPr id="117" name="Shape 117"/>
          <p:cNvSpPr/>
          <p:nvPr/>
        </p:nvSpPr>
        <p:spPr>
          <a:xfrm>
            <a:off x="0" y="6731000"/>
            <a:ext cx="9144000" cy="126900"/>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Left text, Right image">
    <p:spTree>
      <p:nvGrpSpPr>
        <p:cNvPr id="1" name="Shape 118"/>
        <p:cNvGrpSpPr/>
        <p:nvPr/>
      </p:nvGrpSpPr>
      <p:grpSpPr>
        <a:xfrm>
          <a:off x="0" y="0"/>
          <a:ext cx="0" cy="0"/>
          <a:chOff x="0" y="0"/>
          <a:chExt cx="0" cy="0"/>
        </a:xfrm>
      </p:grpSpPr>
      <p:sp>
        <p:nvSpPr>
          <p:cNvPr id="119" name="Shape 119"/>
          <p:cNvSpPr/>
          <p:nvPr/>
        </p:nvSpPr>
        <p:spPr>
          <a:xfrm>
            <a:off x="0" y="0"/>
            <a:ext cx="9144000" cy="1179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120" name="Shape 120"/>
          <p:cNvSpPr/>
          <p:nvPr/>
        </p:nvSpPr>
        <p:spPr>
          <a:xfrm>
            <a:off x="0" y="6784847"/>
            <a:ext cx="9144000" cy="732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121" name="Shape 121"/>
          <p:cNvSpPr txBox="1">
            <a:spLocks noGrp="1"/>
          </p:cNvSpPr>
          <p:nvPr>
            <p:ph type="body" idx="1"/>
          </p:nvPr>
        </p:nvSpPr>
        <p:spPr>
          <a:xfrm>
            <a:off x="521208" y="2130551"/>
            <a:ext cx="3593700" cy="33741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22" name="Shape 122"/>
          <p:cNvSpPr txBox="1">
            <a:spLocks noGrp="1"/>
          </p:cNvSpPr>
          <p:nvPr>
            <p:ph type="body" idx="2"/>
          </p:nvPr>
        </p:nvSpPr>
        <p:spPr>
          <a:xfrm>
            <a:off x="548639" y="640079"/>
            <a:ext cx="3566100" cy="1326000"/>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accent1"/>
              </a:buClr>
              <a:buFont typeface="Arial"/>
              <a:buNone/>
              <a:defRPr sz="4000" b="1" i="0" u="none" strike="noStrike" cap="none">
                <a:solidFill>
                  <a:schemeClr val="accent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23" name="Shape 123"/>
          <p:cNvSpPr>
            <a:spLocks noGrp="1"/>
          </p:cNvSpPr>
          <p:nvPr>
            <p:ph type="pic" idx="3"/>
          </p:nvPr>
        </p:nvSpPr>
        <p:spPr>
          <a:xfrm>
            <a:off x="4572000" y="0"/>
            <a:ext cx="4572000" cy="6858000"/>
          </a:xfrm>
          <a:prstGeom prst="rect">
            <a:avLst/>
          </a:prstGeom>
          <a:noFill/>
          <a:ln>
            <a:noFill/>
          </a:ln>
        </p:spPr>
        <p:txBody>
          <a:bodyPr lIns="91425" tIns="91425" rIns="91425" bIns="91425" anchor="ctr" anchorCtr="0"/>
          <a:lstStyle>
            <a:lvl1pPr marL="0" marR="0" lvl="0" indent="0" algn="ctr" rtl="0">
              <a:lnSpc>
                <a:spcPct val="90000"/>
              </a:lnSpc>
              <a:spcBef>
                <a:spcPts val="1000"/>
              </a:spcBef>
              <a:buClr>
                <a:srgbClr val="BFBFBF"/>
              </a:buClr>
              <a:buFont typeface="Arial"/>
              <a:buNone/>
              <a:defRPr sz="6000" b="1" i="0" u="none" strike="noStrike" cap="none">
                <a:solidFill>
                  <a:srgbClr val="BFBFBF"/>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24" name="Shape 124"/>
          <p:cNvSpPr txBox="1">
            <a:spLocks noGrp="1"/>
          </p:cNvSpPr>
          <p:nvPr>
            <p:ph type="body" idx="4"/>
          </p:nvPr>
        </p:nvSpPr>
        <p:spPr>
          <a:xfrm>
            <a:off x="4572000" y="6583679"/>
            <a:ext cx="1993500" cy="2742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2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Right text, Left image">
    <p:spTree>
      <p:nvGrpSpPr>
        <p:cNvPr id="1" name="Shape 125"/>
        <p:cNvGrpSpPr/>
        <p:nvPr/>
      </p:nvGrpSpPr>
      <p:grpSpPr>
        <a:xfrm>
          <a:off x="0" y="0"/>
          <a:ext cx="0" cy="0"/>
          <a:chOff x="0" y="0"/>
          <a:chExt cx="0" cy="0"/>
        </a:xfrm>
      </p:grpSpPr>
      <p:sp>
        <p:nvSpPr>
          <p:cNvPr id="126" name="Shape 126"/>
          <p:cNvSpPr/>
          <p:nvPr/>
        </p:nvSpPr>
        <p:spPr>
          <a:xfrm>
            <a:off x="0" y="0"/>
            <a:ext cx="9144000" cy="1179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27" name="Shape 127"/>
          <p:cNvSpPr/>
          <p:nvPr/>
        </p:nvSpPr>
        <p:spPr>
          <a:xfrm>
            <a:off x="0" y="6784847"/>
            <a:ext cx="9144000" cy="732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28" name="Shape 128"/>
          <p:cNvSpPr txBox="1">
            <a:spLocks noGrp="1"/>
          </p:cNvSpPr>
          <p:nvPr>
            <p:ph type="body" idx="1"/>
          </p:nvPr>
        </p:nvSpPr>
        <p:spPr>
          <a:xfrm>
            <a:off x="5102351" y="2130551"/>
            <a:ext cx="3593700" cy="33741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29" name="Shape 129"/>
          <p:cNvSpPr txBox="1">
            <a:spLocks noGrp="1"/>
          </p:cNvSpPr>
          <p:nvPr>
            <p:ph type="body" idx="2"/>
          </p:nvPr>
        </p:nvSpPr>
        <p:spPr>
          <a:xfrm>
            <a:off x="5102351" y="640079"/>
            <a:ext cx="3566100" cy="1326000"/>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accent1"/>
              </a:buClr>
              <a:buFont typeface="Arial"/>
              <a:buNone/>
              <a:defRPr sz="4000" b="1" i="0" u="none" strike="noStrike" cap="none">
                <a:solidFill>
                  <a:schemeClr val="accent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30" name="Shape 130"/>
          <p:cNvSpPr>
            <a:spLocks noGrp="1"/>
          </p:cNvSpPr>
          <p:nvPr>
            <p:ph type="pic" idx="3"/>
          </p:nvPr>
        </p:nvSpPr>
        <p:spPr>
          <a:xfrm>
            <a:off x="0" y="0"/>
            <a:ext cx="4572000" cy="6858000"/>
          </a:xfrm>
          <a:prstGeom prst="rect">
            <a:avLst/>
          </a:prstGeom>
          <a:noFill/>
          <a:ln>
            <a:noFill/>
          </a:ln>
        </p:spPr>
        <p:txBody>
          <a:bodyPr lIns="91425" tIns="91425" rIns="91425" bIns="91425" anchor="ctr" anchorCtr="0"/>
          <a:lstStyle>
            <a:lvl1pPr marL="0" marR="0" lvl="0" indent="0" algn="ctr" rtl="0">
              <a:lnSpc>
                <a:spcPct val="90000"/>
              </a:lnSpc>
              <a:spcBef>
                <a:spcPts val="1000"/>
              </a:spcBef>
              <a:buClr>
                <a:srgbClr val="BFBFBF"/>
              </a:buClr>
              <a:buFont typeface="Arial"/>
              <a:buNone/>
              <a:defRPr sz="6000" b="1" i="0" u="none" strike="noStrike" cap="none">
                <a:solidFill>
                  <a:srgbClr val="BFBFBF"/>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31" name="Shape 131"/>
          <p:cNvSpPr txBox="1">
            <a:spLocks noGrp="1"/>
          </p:cNvSpPr>
          <p:nvPr>
            <p:ph type="body" idx="4"/>
          </p:nvPr>
        </p:nvSpPr>
        <p:spPr>
          <a:xfrm>
            <a:off x="2578608" y="6583679"/>
            <a:ext cx="1993500" cy="274200"/>
          </a:xfrm>
          <a:prstGeom prst="rect">
            <a:avLst/>
          </a:prstGeom>
          <a:noFill/>
          <a:ln>
            <a:noFill/>
          </a:ln>
        </p:spPr>
        <p:txBody>
          <a:bodyPr lIns="91425" tIns="91425" rIns="91425" bIns="91425" anchor="t" anchorCtr="0"/>
          <a:lstStyle>
            <a:lvl1pPr marL="0" marR="0" lvl="0" indent="0" algn="r" rtl="0">
              <a:lnSpc>
                <a:spcPct val="90000"/>
              </a:lnSpc>
              <a:spcBef>
                <a:spcPts val="1000"/>
              </a:spcBef>
              <a:buClr>
                <a:schemeClr val="dk1"/>
              </a:buClr>
              <a:buFont typeface="Arial"/>
              <a:buNone/>
              <a:defRPr sz="12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ottom text, Top image B">
    <p:spTree>
      <p:nvGrpSpPr>
        <p:cNvPr id="1" name="Shape 132"/>
        <p:cNvGrpSpPr/>
        <p:nvPr/>
      </p:nvGrpSpPr>
      <p:grpSpPr>
        <a:xfrm>
          <a:off x="0" y="0"/>
          <a:ext cx="0" cy="0"/>
          <a:chOff x="0" y="0"/>
          <a:chExt cx="0" cy="0"/>
        </a:xfrm>
      </p:grpSpPr>
      <p:sp>
        <p:nvSpPr>
          <p:cNvPr id="133" name="Shape 133"/>
          <p:cNvSpPr/>
          <p:nvPr/>
        </p:nvSpPr>
        <p:spPr>
          <a:xfrm>
            <a:off x="0" y="0"/>
            <a:ext cx="9144000" cy="1179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34" name="Shape 134"/>
          <p:cNvSpPr/>
          <p:nvPr/>
        </p:nvSpPr>
        <p:spPr>
          <a:xfrm>
            <a:off x="0" y="6784847"/>
            <a:ext cx="9144000" cy="732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35" name="Shape 135"/>
          <p:cNvSpPr txBox="1">
            <a:spLocks noGrp="1"/>
          </p:cNvSpPr>
          <p:nvPr>
            <p:ph type="body" idx="1"/>
          </p:nvPr>
        </p:nvSpPr>
        <p:spPr>
          <a:xfrm>
            <a:off x="576072" y="4814316"/>
            <a:ext cx="7982700" cy="14448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36" name="Shape 136"/>
          <p:cNvSpPr txBox="1">
            <a:spLocks noGrp="1"/>
          </p:cNvSpPr>
          <p:nvPr>
            <p:ph type="body" idx="2"/>
          </p:nvPr>
        </p:nvSpPr>
        <p:spPr>
          <a:xfrm>
            <a:off x="576072" y="3954780"/>
            <a:ext cx="7982700" cy="7041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accent1"/>
              </a:buClr>
              <a:buFont typeface="Arial"/>
              <a:buNone/>
              <a:defRPr sz="4000" b="1" i="0" u="none" strike="noStrike" cap="none">
                <a:solidFill>
                  <a:schemeClr val="accent1"/>
                </a:solidFill>
                <a:latin typeface="Questrial"/>
                <a:ea typeface="Questrial"/>
                <a:cs typeface="Questrial"/>
                <a:sym typeface="Questrial"/>
              </a:defRPr>
            </a:lvl1pPr>
            <a:lvl2pPr marL="685800" marR="0" lvl="1"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2pPr>
            <a:lvl3pPr marL="1143000" marR="0" lvl="2"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3pPr>
            <a:lvl4pPr marL="1600200" marR="0" lvl="3"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4pPr>
            <a:lvl5pPr marL="2057400" marR="0" lvl="4"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37" name="Shape 137"/>
          <p:cNvSpPr>
            <a:spLocks noGrp="1"/>
          </p:cNvSpPr>
          <p:nvPr>
            <p:ph type="pic" idx="3"/>
          </p:nvPr>
        </p:nvSpPr>
        <p:spPr>
          <a:xfrm>
            <a:off x="0" y="0"/>
            <a:ext cx="9144000" cy="3429000"/>
          </a:xfrm>
          <a:prstGeom prst="rect">
            <a:avLst/>
          </a:prstGeom>
          <a:noFill/>
          <a:ln>
            <a:noFill/>
          </a:ln>
        </p:spPr>
        <p:txBody>
          <a:bodyPr lIns="91425" tIns="91425" rIns="91425" bIns="91425" anchor="ctr" anchorCtr="0"/>
          <a:lstStyle>
            <a:lvl1pPr marL="0" marR="0" lvl="0" indent="0" algn="ctr" rtl="0">
              <a:lnSpc>
                <a:spcPct val="90000"/>
              </a:lnSpc>
              <a:spcBef>
                <a:spcPts val="1000"/>
              </a:spcBef>
              <a:buClr>
                <a:srgbClr val="BFBFBF"/>
              </a:buClr>
              <a:buFont typeface="Arial"/>
              <a:buNone/>
              <a:defRPr sz="6000" b="1" i="0" u="none" strike="noStrike" cap="none">
                <a:solidFill>
                  <a:srgbClr val="BFBFBF"/>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38" name="Shape 138"/>
          <p:cNvSpPr txBox="1">
            <a:spLocks noGrp="1"/>
          </p:cNvSpPr>
          <p:nvPr>
            <p:ph type="body" idx="4"/>
          </p:nvPr>
        </p:nvSpPr>
        <p:spPr>
          <a:xfrm>
            <a:off x="6190487" y="3429000"/>
            <a:ext cx="2295000" cy="274200"/>
          </a:xfrm>
          <a:prstGeom prst="rect">
            <a:avLst/>
          </a:prstGeom>
          <a:noFill/>
          <a:ln>
            <a:noFill/>
          </a:ln>
        </p:spPr>
        <p:txBody>
          <a:bodyPr lIns="91425" tIns="91425" rIns="91425" bIns="91425" anchor="t" anchorCtr="0"/>
          <a:lstStyle>
            <a:lvl1pPr marL="0" marR="0" lvl="0" indent="0" algn="r" rtl="0">
              <a:lnSpc>
                <a:spcPct val="90000"/>
              </a:lnSpc>
              <a:spcBef>
                <a:spcPts val="1000"/>
              </a:spcBef>
              <a:buClr>
                <a:srgbClr val="A5A5A5"/>
              </a:buClr>
              <a:buFont typeface="Arial"/>
              <a:buNone/>
              <a:defRPr sz="1200" b="0" i="0" u="none" strike="noStrike" cap="none">
                <a:solidFill>
                  <a:srgbClr val="A5A5A5"/>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Emphasize key points">
    <p:spTree>
      <p:nvGrpSpPr>
        <p:cNvPr id="1" name="Shape 139"/>
        <p:cNvGrpSpPr/>
        <p:nvPr/>
      </p:nvGrpSpPr>
      <p:grpSpPr>
        <a:xfrm>
          <a:off x="0" y="0"/>
          <a:ext cx="0" cy="0"/>
          <a:chOff x="0" y="0"/>
          <a:chExt cx="0" cy="0"/>
        </a:xfrm>
      </p:grpSpPr>
      <p:sp>
        <p:nvSpPr>
          <p:cNvPr id="140" name="Shape 140"/>
          <p:cNvSpPr/>
          <p:nvPr/>
        </p:nvSpPr>
        <p:spPr>
          <a:xfrm>
            <a:off x="0" y="0"/>
            <a:ext cx="9144000" cy="1179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41" name="Shape 141"/>
          <p:cNvSpPr/>
          <p:nvPr/>
        </p:nvSpPr>
        <p:spPr>
          <a:xfrm>
            <a:off x="0" y="6784847"/>
            <a:ext cx="9144000" cy="732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42" name="Shape 142"/>
          <p:cNvSpPr txBox="1">
            <a:spLocks noGrp="1"/>
          </p:cNvSpPr>
          <p:nvPr>
            <p:ph type="body" idx="1"/>
          </p:nvPr>
        </p:nvSpPr>
        <p:spPr>
          <a:xfrm>
            <a:off x="4572000" y="4709160"/>
            <a:ext cx="3950100" cy="7041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43" name="Shape 143"/>
          <p:cNvSpPr txBox="1">
            <a:spLocks noGrp="1"/>
          </p:cNvSpPr>
          <p:nvPr>
            <p:ph type="body" idx="2"/>
          </p:nvPr>
        </p:nvSpPr>
        <p:spPr>
          <a:xfrm>
            <a:off x="320039" y="548639"/>
            <a:ext cx="8503800" cy="923400"/>
          </a:xfrm>
          <a:prstGeom prst="rect">
            <a:avLst/>
          </a:prstGeom>
          <a:noFill/>
          <a:ln>
            <a:noFill/>
          </a:ln>
        </p:spPr>
        <p:txBody>
          <a:bodyPr lIns="91425" tIns="91425" rIns="91425" bIns="91425" anchor="b" anchorCtr="0"/>
          <a:lstStyle>
            <a:lvl1pPr marL="0" marR="0" lvl="0" indent="0" algn="ctr" rtl="0">
              <a:lnSpc>
                <a:spcPct val="90000"/>
              </a:lnSpc>
              <a:spcBef>
                <a:spcPts val="1000"/>
              </a:spcBef>
              <a:buClr>
                <a:srgbClr val="BFBFBF"/>
              </a:buClr>
              <a:buFont typeface="Arial"/>
              <a:buNone/>
              <a:defRPr sz="5400" b="1" i="0" u="none" strike="noStrike" cap="none">
                <a:solidFill>
                  <a:srgbClr val="BFBFBF"/>
                </a:solidFill>
                <a:latin typeface="Questrial"/>
                <a:ea typeface="Questrial"/>
                <a:cs typeface="Questrial"/>
                <a:sym typeface="Questrial"/>
              </a:defRPr>
            </a:lvl1pPr>
            <a:lvl2pPr marL="685800" marR="0" lvl="1"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2pPr>
            <a:lvl3pPr marL="1143000" marR="0" lvl="2"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3pPr>
            <a:lvl4pPr marL="1600200" marR="0" lvl="3"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4pPr>
            <a:lvl5pPr marL="2057400" marR="0" lvl="4"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44" name="Shape 144"/>
          <p:cNvSpPr txBox="1">
            <a:spLocks noGrp="1"/>
          </p:cNvSpPr>
          <p:nvPr>
            <p:ph type="body" idx="3"/>
          </p:nvPr>
        </p:nvSpPr>
        <p:spPr>
          <a:xfrm>
            <a:off x="594360" y="2115311"/>
            <a:ext cx="3566100" cy="768000"/>
          </a:xfrm>
          <a:prstGeom prst="rect">
            <a:avLst/>
          </a:prstGeom>
          <a:noFill/>
          <a:ln>
            <a:noFill/>
          </a:ln>
        </p:spPr>
        <p:txBody>
          <a:bodyPr lIns="91425" tIns="91425" rIns="91425" bIns="91425" anchor="t" anchorCtr="0"/>
          <a:lstStyle>
            <a:lvl1pPr marL="0" marR="0" lvl="0" indent="0" algn="r" rtl="0">
              <a:lnSpc>
                <a:spcPct val="90000"/>
              </a:lnSpc>
              <a:spcBef>
                <a:spcPts val="1000"/>
              </a:spcBef>
              <a:buClr>
                <a:schemeClr val="accent1"/>
              </a:buClr>
              <a:buFont typeface="Arial"/>
              <a:buNone/>
              <a:defRPr sz="4400" b="1" i="0" u="none" strike="noStrike" cap="none">
                <a:solidFill>
                  <a:schemeClr val="accent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45" name="Shape 145"/>
          <p:cNvSpPr txBox="1">
            <a:spLocks noGrp="1"/>
          </p:cNvSpPr>
          <p:nvPr>
            <p:ph type="body" idx="4"/>
          </p:nvPr>
        </p:nvSpPr>
        <p:spPr>
          <a:xfrm>
            <a:off x="4572000" y="2103119"/>
            <a:ext cx="3950100" cy="7041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46" name="Shape 146"/>
          <p:cNvSpPr txBox="1">
            <a:spLocks noGrp="1"/>
          </p:cNvSpPr>
          <p:nvPr>
            <p:ph type="body" idx="5"/>
          </p:nvPr>
        </p:nvSpPr>
        <p:spPr>
          <a:xfrm>
            <a:off x="594360" y="4721351"/>
            <a:ext cx="3566100" cy="768000"/>
          </a:xfrm>
          <a:prstGeom prst="rect">
            <a:avLst/>
          </a:prstGeom>
          <a:noFill/>
          <a:ln>
            <a:noFill/>
          </a:ln>
        </p:spPr>
        <p:txBody>
          <a:bodyPr lIns="91425" tIns="91425" rIns="91425" bIns="91425" anchor="t" anchorCtr="0"/>
          <a:lstStyle>
            <a:lvl1pPr marL="0" marR="0" lvl="0" indent="0" algn="r" rtl="0">
              <a:lnSpc>
                <a:spcPct val="90000"/>
              </a:lnSpc>
              <a:spcBef>
                <a:spcPts val="1000"/>
              </a:spcBef>
              <a:buClr>
                <a:schemeClr val="accent1"/>
              </a:buClr>
              <a:buFont typeface="Arial"/>
              <a:buNone/>
              <a:defRPr sz="4400" b="1" i="0" u="none" strike="noStrike" cap="none">
                <a:solidFill>
                  <a:schemeClr val="accent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47" name="Shape 147"/>
          <p:cNvSpPr txBox="1">
            <a:spLocks noGrp="1"/>
          </p:cNvSpPr>
          <p:nvPr>
            <p:ph type="body" idx="6"/>
          </p:nvPr>
        </p:nvSpPr>
        <p:spPr>
          <a:xfrm>
            <a:off x="594360" y="3418332"/>
            <a:ext cx="3566100" cy="768000"/>
          </a:xfrm>
          <a:prstGeom prst="rect">
            <a:avLst/>
          </a:prstGeom>
          <a:noFill/>
          <a:ln>
            <a:noFill/>
          </a:ln>
        </p:spPr>
        <p:txBody>
          <a:bodyPr lIns="91425" tIns="91425" rIns="91425" bIns="91425" anchor="t" anchorCtr="0"/>
          <a:lstStyle>
            <a:lvl1pPr marL="0" marR="0" lvl="0" indent="0" algn="r" rtl="0">
              <a:lnSpc>
                <a:spcPct val="90000"/>
              </a:lnSpc>
              <a:spcBef>
                <a:spcPts val="1000"/>
              </a:spcBef>
              <a:buClr>
                <a:schemeClr val="accent1"/>
              </a:buClr>
              <a:buFont typeface="Arial"/>
              <a:buNone/>
              <a:defRPr sz="4400" b="1" i="0" u="none" strike="noStrike" cap="none">
                <a:solidFill>
                  <a:schemeClr val="accent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48" name="Shape 148"/>
          <p:cNvSpPr txBox="1">
            <a:spLocks noGrp="1"/>
          </p:cNvSpPr>
          <p:nvPr>
            <p:ph type="body" idx="7"/>
          </p:nvPr>
        </p:nvSpPr>
        <p:spPr>
          <a:xfrm>
            <a:off x="4572000" y="3406139"/>
            <a:ext cx="3950100" cy="7041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op text, Bottom image B">
    <p:spTree>
      <p:nvGrpSpPr>
        <p:cNvPr id="1" name="Shape 149"/>
        <p:cNvGrpSpPr/>
        <p:nvPr/>
      </p:nvGrpSpPr>
      <p:grpSpPr>
        <a:xfrm>
          <a:off x="0" y="0"/>
          <a:ext cx="0" cy="0"/>
          <a:chOff x="0" y="0"/>
          <a:chExt cx="0" cy="0"/>
        </a:xfrm>
      </p:grpSpPr>
      <p:sp>
        <p:nvSpPr>
          <p:cNvPr id="150" name="Shape 150"/>
          <p:cNvSpPr/>
          <p:nvPr/>
        </p:nvSpPr>
        <p:spPr>
          <a:xfrm>
            <a:off x="0" y="0"/>
            <a:ext cx="9144000" cy="1179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51" name="Shape 151"/>
          <p:cNvSpPr/>
          <p:nvPr/>
        </p:nvSpPr>
        <p:spPr>
          <a:xfrm>
            <a:off x="0" y="6784847"/>
            <a:ext cx="9144000" cy="732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52" name="Shape 152"/>
          <p:cNvSpPr txBox="1">
            <a:spLocks noGrp="1"/>
          </p:cNvSpPr>
          <p:nvPr>
            <p:ph type="body" idx="1"/>
          </p:nvPr>
        </p:nvSpPr>
        <p:spPr>
          <a:xfrm>
            <a:off x="576072" y="1438655"/>
            <a:ext cx="7982700" cy="14448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53" name="Shape 153"/>
          <p:cNvSpPr txBox="1">
            <a:spLocks noGrp="1"/>
          </p:cNvSpPr>
          <p:nvPr>
            <p:ph type="body" idx="2"/>
          </p:nvPr>
        </p:nvSpPr>
        <p:spPr>
          <a:xfrm>
            <a:off x="576072" y="579120"/>
            <a:ext cx="7982700" cy="704099"/>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accent1"/>
              </a:buClr>
              <a:buFont typeface="Arial"/>
              <a:buNone/>
              <a:defRPr sz="4000" b="1" i="0" u="none" strike="noStrike" cap="none">
                <a:solidFill>
                  <a:schemeClr val="accent1"/>
                </a:solidFill>
                <a:latin typeface="Questrial"/>
                <a:ea typeface="Questrial"/>
                <a:cs typeface="Questrial"/>
                <a:sym typeface="Questrial"/>
              </a:defRPr>
            </a:lvl1pPr>
            <a:lvl2pPr marL="685800" marR="0" lvl="1"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2pPr>
            <a:lvl3pPr marL="1143000" marR="0" lvl="2"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3pPr>
            <a:lvl4pPr marL="1600200" marR="0" lvl="3"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4pPr>
            <a:lvl5pPr marL="2057400" marR="0" lvl="4"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54" name="Shape 154"/>
          <p:cNvSpPr>
            <a:spLocks noGrp="1"/>
          </p:cNvSpPr>
          <p:nvPr>
            <p:ph type="pic" idx="3"/>
          </p:nvPr>
        </p:nvSpPr>
        <p:spPr>
          <a:xfrm>
            <a:off x="0" y="3429000"/>
            <a:ext cx="9144000" cy="3429000"/>
          </a:xfrm>
          <a:prstGeom prst="rect">
            <a:avLst/>
          </a:prstGeom>
          <a:noFill/>
          <a:ln>
            <a:noFill/>
          </a:ln>
        </p:spPr>
        <p:txBody>
          <a:bodyPr lIns="91425" tIns="91425" rIns="91425" bIns="91425" anchor="ctr" anchorCtr="0"/>
          <a:lstStyle>
            <a:lvl1pPr marL="0" marR="0" lvl="0" indent="0" algn="ctr" rtl="0">
              <a:lnSpc>
                <a:spcPct val="90000"/>
              </a:lnSpc>
              <a:spcBef>
                <a:spcPts val="1000"/>
              </a:spcBef>
              <a:buClr>
                <a:srgbClr val="BFBFBF"/>
              </a:buClr>
              <a:buFont typeface="Arial"/>
              <a:buNone/>
              <a:defRPr sz="6000" b="1" i="0" u="none" strike="noStrike" cap="none">
                <a:solidFill>
                  <a:srgbClr val="BFBFBF"/>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55" name="Shape 155"/>
          <p:cNvSpPr txBox="1">
            <a:spLocks noGrp="1"/>
          </p:cNvSpPr>
          <p:nvPr>
            <p:ph type="body" idx="4"/>
          </p:nvPr>
        </p:nvSpPr>
        <p:spPr>
          <a:xfrm>
            <a:off x="6190487" y="3154680"/>
            <a:ext cx="2295000" cy="274199"/>
          </a:xfrm>
          <a:prstGeom prst="rect">
            <a:avLst/>
          </a:prstGeom>
          <a:noFill/>
          <a:ln>
            <a:noFill/>
          </a:ln>
        </p:spPr>
        <p:txBody>
          <a:bodyPr lIns="91425" tIns="91425" rIns="91425" bIns="91425" anchor="t" anchorCtr="0"/>
          <a:lstStyle>
            <a:lvl1pPr marL="0" marR="0" lvl="0" indent="0" algn="r" rtl="0">
              <a:lnSpc>
                <a:spcPct val="90000"/>
              </a:lnSpc>
              <a:spcBef>
                <a:spcPts val="1000"/>
              </a:spcBef>
              <a:buClr>
                <a:srgbClr val="A5A5A5"/>
              </a:buClr>
              <a:buFont typeface="Arial"/>
              <a:buNone/>
              <a:defRPr sz="1200" b="0" i="0" u="none" strike="noStrike" cap="none">
                <a:solidFill>
                  <a:srgbClr val="A5A5A5"/>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Acknowledgements A">
    <p:spTree>
      <p:nvGrpSpPr>
        <p:cNvPr id="1" name="Shape 156"/>
        <p:cNvGrpSpPr/>
        <p:nvPr/>
      </p:nvGrpSpPr>
      <p:grpSpPr>
        <a:xfrm>
          <a:off x="0" y="0"/>
          <a:ext cx="0" cy="0"/>
          <a:chOff x="0" y="0"/>
          <a:chExt cx="0" cy="0"/>
        </a:xfrm>
      </p:grpSpPr>
      <p:sp>
        <p:nvSpPr>
          <p:cNvPr id="157" name="Shape 157"/>
          <p:cNvSpPr/>
          <p:nvPr/>
        </p:nvSpPr>
        <p:spPr>
          <a:xfrm>
            <a:off x="0" y="0"/>
            <a:ext cx="9144000" cy="1179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58" name="Shape 158"/>
          <p:cNvSpPr/>
          <p:nvPr/>
        </p:nvSpPr>
        <p:spPr>
          <a:xfrm>
            <a:off x="0" y="6784847"/>
            <a:ext cx="9144000" cy="732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59" name="Shape 159"/>
          <p:cNvSpPr/>
          <p:nvPr/>
        </p:nvSpPr>
        <p:spPr>
          <a:xfrm>
            <a:off x="0" y="6579439"/>
            <a:ext cx="9144000" cy="2463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i="1">
                <a:solidFill>
                  <a:srgbClr val="7F7F7F"/>
                </a:solidFill>
                <a:latin typeface="Arial"/>
                <a:ea typeface="Arial"/>
                <a:cs typeface="Arial"/>
                <a:sym typeface="Arial"/>
              </a:rPr>
              <a:t>This material is based upon work supported by NASA through contract NNL11AA00B and cooperative agreement NNX14AB60A.</a:t>
            </a:r>
          </a:p>
        </p:txBody>
      </p:sp>
      <p:sp>
        <p:nvSpPr>
          <p:cNvPr id="160" name="Shape 160"/>
          <p:cNvSpPr txBox="1"/>
          <p:nvPr/>
        </p:nvSpPr>
        <p:spPr>
          <a:xfrm>
            <a:off x="320040" y="242134"/>
            <a:ext cx="8503800" cy="708000"/>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en-US" sz="4000" b="1">
                <a:solidFill>
                  <a:srgbClr val="BFBFBF"/>
                </a:solidFill>
                <a:latin typeface="Questrial"/>
                <a:ea typeface="Questrial"/>
                <a:cs typeface="Questrial"/>
                <a:sym typeface="Questrial"/>
              </a:rPr>
              <a:t>Acknowledgements</a:t>
            </a:r>
          </a:p>
        </p:txBody>
      </p:sp>
      <p:sp>
        <p:nvSpPr>
          <p:cNvPr id="161" name="Shape 161"/>
          <p:cNvSpPr txBox="1">
            <a:spLocks noGrp="1"/>
          </p:cNvSpPr>
          <p:nvPr>
            <p:ph type="body" idx="1"/>
          </p:nvPr>
        </p:nvSpPr>
        <p:spPr>
          <a:xfrm>
            <a:off x="3511296" y="1220919"/>
            <a:ext cx="5111400" cy="7041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62" name="Shape 162"/>
          <p:cNvSpPr txBox="1">
            <a:spLocks noGrp="1"/>
          </p:cNvSpPr>
          <p:nvPr>
            <p:ph type="body" idx="2"/>
          </p:nvPr>
        </p:nvSpPr>
        <p:spPr>
          <a:xfrm>
            <a:off x="3511296" y="2369944"/>
            <a:ext cx="5111400" cy="7041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63" name="Shape 163"/>
          <p:cNvSpPr txBox="1">
            <a:spLocks noGrp="1"/>
          </p:cNvSpPr>
          <p:nvPr>
            <p:ph type="body" idx="3"/>
          </p:nvPr>
        </p:nvSpPr>
        <p:spPr>
          <a:xfrm>
            <a:off x="3511296" y="4118716"/>
            <a:ext cx="5111400" cy="7041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64" name="Shape 164"/>
          <p:cNvSpPr/>
          <p:nvPr/>
        </p:nvSpPr>
        <p:spPr>
          <a:xfrm>
            <a:off x="369281" y="6087110"/>
            <a:ext cx="8273700" cy="461700"/>
          </a:xfrm>
          <a:prstGeom prst="rect">
            <a:avLst/>
          </a:prstGeom>
          <a:noFill/>
          <a:ln>
            <a:noFill/>
          </a:ln>
        </p:spPr>
        <p:txBody>
          <a:bodyPr lIns="91425" tIns="45700" rIns="91425" bIns="45700" anchor="t" anchorCtr="0">
            <a:noAutofit/>
          </a:bodyPr>
          <a:lstStyle/>
          <a:p>
            <a:pPr marL="274320" marR="0" lvl="1" indent="-7620" algn="ctr" rtl="0">
              <a:spcBef>
                <a:spcPts val="0"/>
              </a:spcBef>
              <a:buClr>
                <a:schemeClr val="dk1"/>
              </a:buClr>
              <a:buSzPct val="25000"/>
              <a:buFont typeface="Questrial"/>
              <a:buNone/>
            </a:pPr>
            <a:r>
              <a:rPr lang="en-US" sz="1200" b="1" i="0" u="none" strike="noStrike" cap="none">
                <a:solidFill>
                  <a:schemeClr val="dk1"/>
                </a:solidFill>
                <a:latin typeface="Questrial"/>
                <a:ea typeface="Questrial"/>
                <a:cs typeface="Questrial"/>
                <a:sym typeface="Questrial"/>
              </a:rPr>
              <a:t>Any opinions, findings, and conclusions or recommendations expressed in this material are those of the author(s) and do not necessarily reflect the views of the National Aeronautics and Space Administration.</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Acknowledgements B">
    <p:spTree>
      <p:nvGrpSpPr>
        <p:cNvPr id="1" name="Shape 165"/>
        <p:cNvGrpSpPr/>
        <p:nvPr/>
      </p:nvGrpSpPr>
      <p:grpSpPr>
        <a:xfrm>
          <a:off x="0" y="0"/>
          <a:ext cx="0" cy="0"/>
          <a:chOff x="0" y="0"/>
          <a:chExt cx="0" cy="0"/>
        </a:xfrm>
      </p:grpSpPr>
      <p:sp>
        <p:nvSpPr>
          <p:cNvPr id="166" name="Shape 166"/>
          <p:cNvSpPr/>
          <p:nvPr/>
        </p:nvSpPr>
        <p:spPr>
          <a:xfrm>
            <a:off x="0" y="0"/>
            <a:ext cx="9144000" cy="1179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67" name="Shape 167"/>
          <p:cNvSpPr/>
          <p:nvPr/>
        </p:nvSpPr>
        <p:spPr>
          <a:xfrm>
            <a:off x="0" y="6784847"/>
            <a:ext cx="9144000" cy="732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68" name="Shape 168"/>
          <p:cNvSpPr txBox="1"/>
          <p:nvPr/>
        </p:nvSpPr>
        <p:spPr>
          <a:xfrm>
            <a:off x="320040" y="242134"/>
            <a:ext cx="8503800" cy="708000"/>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en-US" sz="4000" b="1">
                <a:solidFill>
                  <a:srgbClr val="BFBFBF"/>
                </a:solidFill>
                <a:latin typeface="Questrial"/>
                <a:ea typeface="Questrial"/>
                <a:cs typeface="Questrial"/>
                <a:sym typeface="Questrial"/>
              </a:rPr>
              <a:t>Acknowledgements</a:t>
            </a:r>
          </a:p>
        </p:txBody>
      </p:sp>
      <p:sp>
        <p:nvSpPr>
          <p:cNvPr id="169" name="Shape 169"/>
          <p:cNvSpPr txBox="1">
            <a:spLocks noGrp="1"/>
          </p:cNvSpPr>
          <p:nvPr>
            <p:ph type="body" idx="1"/>
          </p:nvPr>
        </p:nvSpPr>
        <p:spPr>
          <a:xfrm>
            <a:off x="571208" y="1421133"/>
            <a:ext cx="8051700" cy="7041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70" name="Shape 170"/>
          <p:cNvSpPr txBox="1">
            <a:spLocks noGrp="1"/>
          </p:cNvSpPr>
          <p:nvPr>
            <p:ph type="body" idx="2"/>
          </p:nvPr>
        </p:nvSpPr>
        <p:spPr>
          <a:xfrm>
            <a:off x="571206" y="3011686"/>
            <a:ext cx="8051700" cy="7041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71" name="Shape 171"/>
          <p:cNvSpPr txBox="1">
            <a:spLocks noGrp="1"/>
          </p:cNvSpPr>
          <p:nvPr>
            <p:ph type="body" idx="3"/>
          </p:nvPr>
        </p:nvSpPr>
        <p:spPr>
          <a:xfrm>
            <a:off x="571208" y="4628567"/>
            <a:ext cx="8051700" cy="7041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72" name="Shape 172"/>
          <p:cNvSpPr/>
          <p:nvPr/>
        </p:nvSpPr>
        <p:spPr>
          <a:xfrm>
            <a:off x="0" y="6579439"/>
            <a:ext cx="9144000" cy="2463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i="1">
                <a:solidFill>
                  <a:srgbClr val="7F7F7F"/>
                </a:solidFill>
                <a:latin typeface="Arial"/>
                <a:ea typeface="Arial"/>
                <a:cs typeface="Arial"/>
                <a:sym typeface="Arial"/>
              </a:rPr>
              <a:t>This material is based upon work supported by NASA through contract NNL11AA00B and cooperative agreement NNX14AB60A.</a:t>
            </a:r>
          </a:p>
        </p:txBody>
      </p:sp>
      <p:sp>
        <p:nvSpPr>
          <p:cNvPr id="173" name="Shape 173"/>
          <p:cNvSpPr/>
          <p:nvPr/>
        </p:nvSpPr>
        <p:spPr>
          <a:xfrm>
            <a:off x="369281" y="6087110"/>
            <a:ext cx="8273700" cy="461700"/>
          </a:xfrm>
          <a:prstGeom prst="rect">
            <a:avLst/>
          </a:prstGeom>
          <a:noFill/>
          <a:ln>
            <a:noFill/>
          </a:ln>
        </p:spPr>
        <p:txBody>
          <a:bodyPr lIns="91425" tIns="45700" rIns="91425" bIns="45700" anchor="t" anchorCtr="0">
            <a:noAutofit/>
          </a:bodyPr>
          <a:lstStyle/>
          <a:p>
            <a:pPr marL="274320" marR="0" lvl="1" indent="-7620" algn="ctr" rtl="0">
              <a:spcBef>
                <a:spcPts val="0"/>
              </a:spcBef>
              <a:buClr>
                <a:schemeClr val="dk1"/>
              </a:buClr>
              <a:buSzPct val="25000"/>
              <a:buFont typeface="Questrial"/>
              <a:buNone/>
            </a:pPr>
            <a:r>
              <a:rPr lang="en-US" sz="1200" b="1" i="0" u="none" strike="noStrike" cap="none">
                <a:solidFill>
                  <a:schemeClr val="dk1"/>
                </a:solidFill>
                <a:latin typeface="Questrial"/>
                <a:ea typeface="Questrial"/>
                <a:cs typeface="Questrial"/>
                <a:sym typeface="Questrial"/>
              </a:rPr>
              <a:t>Any opinions, findings, and conclusions or recommendations expressed in this material are those of the author(s) and do not necessarily reflect the views of the National Aeronautics and Space Administration.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Left text, Right image">
    <p:spTree>
      <p:nvGrpSpPr>
        <p:cNvPr id="1" name="Shape 26"/>
        <p:cNvGrpSpPr/>
        <p:nvPr/>
      </p:nvGrpSpPr>
      <p:grpSpPr>
        <a:xfrm>
          <a:off x="0" y="0"/>
          <a:ext cx="0" cy="0"/>
          <a:chOff x="0" y="0"/>
          <a:chExt cx="0" cy="0"/>
        </a:xfrm>
      </p:grpSpPr>
      <p:sp>
        <p:nvSpPr>
          <p:cNvPr id="27" name="Shape 27"/>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28" name="Shape 28"/>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29" name="Shape 29"/>
          <p:cNvSpPr txBox="1">
            <a:spLocks noGrp="1"/>
          </p:cNvSpPr>
          <p:nvPr>
            <p:ph type="body" idx="1"/>
          </p:nvPr>
        </p:nvSpPr>
        <p:spPr>
          <a:xfrm>
            <a:off x="521208" y="2130551"/>
            <a:ext cx="3593592" cy="3374135"/>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30" name="Shape 30"/>
          <p:cNvSpPr txBox="1">
            <a:spLocks noGrp="1"/>
          </p:cNvSpPr>
          <p:nvPr>
            <p:ph type="body" idx="2"/>
          </p:nvPr>
        </p:nvSpPr>
        <p:spPr>
          <a:xfrm>
            <a:off x="548639" y="640079"/>
            <a:ext cx="3566159" cy="1325880"/>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accent1"/>
              </a:buClr>
              <a:buFont typeface="Arial"/>
              <a:buNone/>
              <a:defRPr sz="4000" b="1" i="0" u="none" strike="noStrike" cap="none">
                <a:solidFill>
                  <a:schemeClr val="accent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31" name="Shape 31"/>
          <p:cNvSpPr>
            <a:spLocks noGrp="1"/>
          </p:cNvSpPr>
          <p:nvPr>
            <p:ph type="pic" idx="3"/>
          </p:nvPr>
        </p:nvSpPr>
        <p:spPr>
          <a:xfrm>
            <a:off x="4572000" y="0"/>
            <a:ext cx="4572000" cy="6858000"/>
          </a:xfrm>
          <a:prstGeom prst="rect">
            <a:avLst/>
          </a:prstGeom>
          <a:noFill/>
          <a:ln>
            <a:noFill/>
          </a:ln>
        </p:spPr>
        <p:txBody>
          <a:bodyPr lIns="91425" tIns="91425" rIns="91425" bIns="91425" anchor="ctr" anchorCtr="0"/>
          <a:lstStyle>
            <a:lvl1pPr marL="0" marR="0" lvl="0" indent="0" algn="ctr" rtl="0">
              <a:lnSpc>
                <a:spcPct val="90000"/>
              </a:lnSpc>
              <a:spcBef>
                <a:spcPts val="1000"/>
              </a:spcBef>
              <a:buClr>
                <a:srgbClr val="BFBFBF"/>
              </a:buClr>
              <a:buFont typeface="Arial"/>
              <a:buNone/>
              <a:defRPr sz="6000" b="1" i="0" u="none" strike="noStrike" cap="none">
                <a:solidFill>
                  <a:srgbClr val="BFBFBF"/>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32" name="Shape 32"/>
          <p:cNvSpPr txBox="1">
            <a:spLocks noGrp="1"/>
          </p:cNvSpPr>
          <p:nvPr>
            <p:ph type="body" idx="4"/>
          </p:nvPr>
        </p:nvSpPr>
        <p:spPr>
          <a:xfrm>
            <a:off x="4572000" y="6583679"/>
            <a:ext cx="1993391" cy="274319"/>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2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Bottom text, Top image A">
    <p:spTree>
      <p:nvGrpSpPr>
        <p:cNvPr id="1" name="Shape 174"/>
        <p:cNvGrpSpPr/>
        <p:nvPr/>
      </p:nvGrpSpPr>
      <p:grpSpPr>
        <a:xfrm>
          <a:off x="0" y="0"/>
          <a:ext cx="0" cy="0"/>
          <a:chOff x="0" y="0"/>
          <a:chExt cx="0" cy="0"/>
        </a:xfrm>
      </p:grpSpPr>
      <p:sp>
        <p:nvSpPr>
          <p:cNvPr id="175" name="Shape 175"/>
          <p:cNvSpPr/>
          <p:nvPr/>
        </p:nvSpPr>
        <p:spPr>
          <a:xfrm>
            <a:off x="0" y="0"/>
            <a:ext cx="9144000" cy="1179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76" name="Shape 176"/>
          <p:cNvSpPr/>
          <p:nvPr/>
        </p:nvSpPr>
        <p:spPr>
          <a:xfrm>
            <a:off x="0" y="6784847"/>
            <a:ext cx="9144000" cy="732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77" name="Shape 177"/>
          <p:cNvSpPr txBox="1">
            <a:spLocks noGrp="1"/>
          </p:cNvSpPr>
          <p:nvPr>
            <p:ph type="body" idx="1"/>
          </p:nvPr>
        </p:nvSpPr>
        <p:spPr>
          <a:xfrm>
            <a:off x="4581144" y="4123944"/>
            <a:ext cx="3977700" cy="16275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78" name="Shape 178"/>
          <p:cNvSpPr txBox="1">
            <a:spLocks noGrp="1"/>
          </p:cNvSpPr>
          <p:nvPr>
            <p:ph type="body" idx="2"/>
          </p:nvPr>
        </p:nvSpPr>
        <p:spPr>
          <a:xfrm>
            <a:off x="740664" y="4049485"/>
            <a:ext cx="3108900" cy="1830000"/>
          </a:xfrm>
          <a:prstGeom prst="rect">
            <a:avLst/>
          </a:prstGeom>
          <a:noFill/>
          <a:ln>
            <a:noFill/>
          </a:ln>
        </p:spPr>
        <p:txBody>
          <a:bodyPr lIns="91425" tIns="91425" rIns="91425" bIns="91425" anchor="t" anchorCtr="0"/>
          <a:lstStyle>
            <a:lvl1pPr marL="0" marR="0" lvl="0" indent="0" algn="r" rtl="0">
              <a:lnSpc>
                <a:spcPct val="90000"/>
              </a:lnSpc>
              <a:spcBef>
                <a:spcPts val="1000"/>
              </a:spcBef>
              <a:buClr>
                <a:schemeClr val="accent1"/>
              </a:buClr>
              <a:buFont typeface="Arial"/>
              <a:buNone/>
              <a:defRPr sz="6000" b="1" i="0" u="none" strike="noStrike" cap="none">
                <a:solidFill>
                  <a:schemeClr val="accent1"/>
                </a:solidFill>
                <a:latin typeface="Questrial"/>
                <a:ea typeface="Questrial"/>
                <a:cs typeface="Questrial"/>
                <a:sym typeface="Questrial"/>
              </a:defRPr>
            </a:lvl1pPr>
            <a:lvl2pPr marL="685800" marR="0" lvl="1"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2pPr>
            <a:lvl3pPr marL="1143000" marR="0" lvl="2"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3pPr>
            <a:lvl4pPr marL="1600200" marR="0" lvl="3"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4pPr>
            <a:lvl5pPr marL="2057400" marR="0" lvl="4"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79" name="Shape 179"/>
          <p:cNvSpPr>
            <a:spLocks noGrp="1"/>
          </p:cNvSpPr>
          <p:nvPr>
            <p:ph type="pic" idx="3"/>
          </p:nvPr>
        </p:nvSpPr>
        <p:spPr>
          <a:xfrm>
            <a:off x="0" y="0"/>
            <a:ext cx="9144000" cy="3429000"/>
          </a:xfrm>
          <a:prstGeom prst="rect">
            <a:avLst/>
          </a:prstGeom>
          <a:noFill/>
          <a:ln>
            <a:noFill/>
          </a:ln>
        </p:spPr>
        <p:txBody>
          <a:bodyPr lIns="91425" tIns="91425" rIns="91425" bIns="91425" anchor="ctr" anchorCtr="0"/>
          <a:lstStyle>
            <a:lvl1pPr marL="0" marR="0" lvl="0" indent="0" algn="ctr" rtl="0">
              <a:lnSpc>
                <a:spcPct val="90000"/>
              </a:lnSpc>
              <a:spcBef>
                <a:spcPts val="1000"/>
              </a:spcBef>
              <a:buClr>
                <a:srgbClr val="BFBFBF"/>
              </a:buClr>
              <a:buFont typeface="Arial"/>
              <a:buNone/>
              <a:defRPr sz="6000" b="1" i="0" u="none" strike="noStrike" cap="none">
                <a:solidFill>
                  <a:srgbClr val="BFBFBF"/>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80" name="Shape 180"/>
          <p:cNvSpPr txBox="1">
            <a:spLocks noGrp="1"/>
          </p:cNvSpPr>
          <p:nvPr>
            <p:ph type="body" idx="4"/>
          </p:nvPr>
        </p:nvSpPr>
        <p:spPr>
          <a:xfrm>
            <a:off x="6190487" y="3429000"/>
            <a:ext cx="2295000" cy="274200"/>
          </a:xfrm>
          <a:prstGeom prst="rect">
            <a:avLst/>
          </a:prstGeom>
          <a:noFill/>
          <a:ln>
            <a:noFill/>
          </a:ln>
        </p:spPr>
        <p:txBody>
          <a:bodyPr lIns="91425" tIns="91425" rIns="91425" bIns="91425" anchor="t" anchorCtr="0"/>
          <a:lstStyle>
            <a:lvl1pPr marL="0" marR="0" lvl="0" indent="0" algn="r" rtl="0">
              <a:lnSpc>
                <a:spcPct val="90000"/>
              </a:lnSpc>
              <a:spcBef>
                <a:spcPts val="1000"/>
              </a:spcBef>
              <a:buClr>
                <a:srgbClr val="A5A5A5"/>
              </a:buClr>
              <a:buFont typeface="Arial"/>
              <a:buNone/>
              <a:defRPr sz="1200" b="0" i="0" u="none" strike="noStrike" cap="none">
                <a:solidFill>
                  <a:srgbClr val="A5A5A5"/>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op text, Bottom image A">
    <p:spTree>
      <p:nvGrpSpPr>
        <p:cNvPr id="1" name="Shape 181"/>
        <p:cNvGrpSpPr/>
        <p:nvPr/>
      </p:nvGrpSpPr>
      <p:grpSpPr>
        <a:xfrm>
          <a:off x="0" y="0"/>
          <a:ext cx="0" cy="0"/>
          <a:chOff x="0" y="0"/>
          <a:chExt cx="0" cy="0"/>
        </a:xfrm>
      </p:grpSpPr>
      <p:sp>
        <p:nvSpPr>
          <p:cNvPr id="182" name="Shape 182"/>
          <p:cNvSpPr/>
          <p:nvPr/>
        </p:nvSpPr>
        <p:spPr>
          <a:xfrm>
            <a:off x="0" y="0"/>
            <a:ext cx="9144000" cy="1179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83" name="Shape 183"/>
          <p:cNvSpPr/>
          <p:nvPr/>
        </p:nvSpPr>
        <p:spPr>
          <a:xfrm>
            <a:off x="0" y="6784847"/>
            <a:ext cx="9144000" cy="732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84" name="Shape 184"/>
          <p:cNvSpPr txBox="1">
            <a:spLocks noGrp="1"/>
          </p:cNvSpPr>
          <p:nvPr>
            <p:ph type="body" idx="1"/>
          </p:nvPr>
        </p:nvSpPr>
        <p:spPr>
          <a:xfrm>
            <a:off x="4581144" y="750018"/>
            <a:ext cx="3977700" cy="16275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85" name="Shape 185"/>
          <p:cNvSpPr txBox="1">
            <a:spLocks noGrp="1"/>
          </p:cNvSpPr>
          <p:nvPr>
            <p:ph type="body" idx="2"/>
          </p:nvPr>
        </p:nvSpPr>
        <p:spPr>
          <a:xfrm>
            <a:off x="740664" y="675560"/>
            <a:ext cx="3108900" cy="1830000"/>
          </a:xfrm>
          <a:prstGeom prst="rect">
            <a:avLst/>
          </a:prstGeom>
          <a:noFill/>
          <a:ln>
            <a:noFill/>
          </a:ln>
        </p:spPr>
        <p:txBody>
          <a:bodyPr lIns="91425" tIns="91425" rIns="91425" bIns="91425" anchor="t" anchorCtr="0"/>
          <a:lstStyle>
            <a:lvl1pPr marL="0" marR="0" lvl="0" indent="0" algn="r" rtl="0">
              <a:lnSpc>
                <a:spcPct val="90000"/>
              </a:lnSpc>
              <a:spcBef>
                <a:spcPts val="1000"/>
              </a:spcBef>
              <a:buClr>
                <a:schemeClr val="accent1"/>
              </a:buClr>
              <a:buFont typeface="Arial"/>
              <a:buNone/>
              <a:defRPr sz="6000" b="1" i="0" u="none" strike="noStrike" cap="none">
                <a:solidFill>
                  <a:schemeClr val="accent1"/>
                </a:solidFill>
                <a:latin typeface="Questrial"/>
                <a:ea typeface="Questrial"/>
                <a:cs typeface="Questrial"/>
                <a:sym typeface="Questrial"/>
              </a:defRPr>
            </a:lvl1pPr>
            <a:lvl2pPr marL="685800" marR="0" lvl="1"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2pPr>
            <a:lvl3pPr marL="1143000" marR="0" lvl="2"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3pPr>
            <a:lvl4pPr marL="1600200" marR="0" lvl="3"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4pPr>
            <a:lvl5pPr marL="2057400" marR="0" lvl="4"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86" name="Shape 186"/>
          <p:cNvSpPr>
            <a:spLocks noGrp="1"/>
          </p:cNvSpPr>
          <p:nvPr>
            <p:ph type="pic" idx="3"/>
          </p:nvPr>
        </p:nvSpPr>
        <p:spPr>
          <a:xfrm>
            <a:off x="0" y="3429000"/>
            <a:ext cx="9144000" cy="3429000"/>
          </a:xfrm>
          <a:prstGeom prst="rect">
            <a:avLst/>
          </a:prstGeom>
          <a:noFill/>
          <a:ln>
            <a:noFill/>
          </a:ln>
        </p:spPr>
        <p:txBody>
          <a:bodyPr lIns="91425" tIns="91425" rIns="91425" bIns="91425" anchor="ctr" anchorCtr="0"/>
          <a:lstStyle>
            <a:lvl1pPr marL="0" marR="0" lvl="0" indent="0" algn="ctr" rtl="0">
              <a:lnSpc>
                <a:spcPct val="90000"/>
              </a:lnSpc>
              <a:spcBef>
                <a:spcPts val="1000"/>
              </a:spcBef>
              <a:buClr>
                <a:srgbClr val="BFBFBF"/>
              </a:buClr>
              <a:buFont typeface="Arial"/>
              <a:buNone/>
              <a:defRPr sz="6000" b="1" i="0" u="none" strike="noStrike" cap="none">
                <a:solidFill>
                  <a:srgbClr val="BFBFBF"/>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87" name="Shape 187"/>
          <p:cNvSpPr txBox="1">
            <a:spLocks noGrp="1"/>
          </p:cNvSpPr>
          <p:nvPr>
            <p:ph type="body" idx="4"/>
          </p:nvPr>
        </p:nvSpPr>
        <p:spPr>
          <a:xfrm>
            <a:off x="6190487" y="3154680"/>
            <a:ext cx="2295000" cy="274199"/>
          </a:xfrm>
          <a:prstGeom prst="rect">
            <a:avLst/>
          </a:prstGeom>
          <a:noFill/>
          <a:ln>
            <a:noFill/>
          </a:ln>
        </p:spPr>
        <p:txBody>
          <a:bodyPr lIns="91425" tIns="91425" rIns="91425" bIns="91425" anchor="t" anchorCtr="0"/>
          <a:lstStyle>
            <a:lvl1pPr marL="0" marR="0" lvl="0" indent="0" algn="r" rtl="0">
              <a:lnSpc>
                <a:spcPct val="90000"/>
              </a:lnSpc>
              <a:spcBef>
                <a:spcPts val="1000"/>
              </a:spcBef>
              <a:buClr>
                <a:srgbClr val="A5A5A5"/>
              </a:buClr>
              <a:buFont typeface="Arial"/>
              <a:buNone/>
              <a:defRPr sz="1200" b="0" i="0" u="none" strike="noStrike" cap="none">
                <a:solidFill>
                  <a:srgbClr val="A5A5A5"/>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Emphasize acronym">
    <p:spTree>
      <p:nvGrpSpPr>
        <p:cNvPr id="1" name="Shape 188"/>
        <p:cNvGrpSpPr/>
        <p:nvPr/>
      </p:nvGrpSpPr>
      <p:grpSpPr>
        <a:xfrm>
          <a:off x="0" y="0"/>
          <a:ext cx="0" cy="0"/>
          <a:chOff x="0" y="0"/>
          <a:chExt cx="0" cy="0"/>
        </a:xfrm>
      </p:grpSpPr>
      <p:sp>
        <p:nvSpPr>
          <p:cNvPr id="189" name="Shape 189"/>
          <p:cNvSpPr/>
          <p:nvPr/>
        </p:nvSpPr>
        <p:spPr>
          <a:xfrm>
            <a:off x="0" y="0"/>
            <a:ext cx="9144000" cy="1179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90" name="Shape 190"/>
          <p:cNvSpPr/>
          <p:nvPr/>
        </p:nvSpPr>
        <p:spPr>
          <a:xfrm>
            <a:off x="0" y="6784847"/>
            <a:ext cx="9144000" cy="732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91" name="Shape 191"/>
          <p:cNvSpPr txBox="1">
            <a:spLocks noGrp="1"/>
          </p:cNvSpPr>
          <p:nvPr>
            <p:ph type="body" idx="1"/>
          </p:nvPr>
        </p:nvSpPr>
        <p:spPr>
          <a:xfrm>
            <a:off x="749808" y="2255519"/>
            <a:ext cx="7653600" cy="3706500"/>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6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92" name="Shape 192"/>
          <p:cNvSpPr txBox="1">
            <a:spLocks noGrp="1"/>
          </p:cNvSpPr>
          <p:nvPr>
            <p:ph type="body" idx="2"/>
          </p:nvPr>
        </p:nvSpPr>
        <p:spPr>
          <a:xfrm>
            <a:off x="749808" y="779402"/>
            <a:ext cx="7653600" cy="1289400"/>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accent1"/>
              </a:buClr>
              <a:buFont typeface="Arial"/>
              <a:buNone/>
              <a:defRPr sz="9600" b="1" i="0" u="none" strike="noStrike" cap="none">
                <a:solidFill>
                  <a:schemeClr val="accent1"/>
                </a:solidFill>
                <a:latin typeface="Questrial"/>
                <a:ea typeface="Questrial"/>
                <a:cs typeface="Questrial"/>
                <a:sym typeface="Questrial"/>
              </a:defRPr>
            </a:lvl1pPr>
            <a:lvl2pPr marL="685800" marR="0" lvl="1"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2pPr>
            <a:lvl3pPr marL="1143000" marR="0" lvl="2"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3pPr>
            <a:lvl4pPr marL="1600200" marR="0" lvl="3"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4pPr>
            <a:lvl5pPr marL="2057400" marR="0" lvl="4"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Right text, Left image">
    <p:spTree>
      <p:nvGrpSpPr>
        <p:cNvPr id="1" name="Shape 33"/>
        <p:cNvGrpSpPr/>
        <p:nvPr/>
      </p:nvGrpSpPr>
      <p:grpSpPr>
        <a:xfrm>
          <a:off x="0" y="0"/>
          <a:ext cx="0" cy="0"/>
          <a:chOff x="0" y="0"/>
          <a:chExt cx="0" cy="0"/>
        </a:xfrm>
      </p:grpSpPr>
      <p:sp>
        <p:nvSpPr>
          <p:cNvPr id="34" name="Shape 34"/>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35" name="Shape 35"/>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36" name="Shape 36"/>
          <p:cNvSpPr txBox="1">
            <a:spLocks noGrp="1"/>
          </p:cNvSpPr>
          <p:nvPr>
            <p:ph type="body" idx="1"/>
          </p:nvPr>
        </p:nvSpPr>
        <p:spPr>
          <a:xfrm>
            <a:off x="5102351" y="2130551"/>
            <a:ext cx="3593592" cy="3374135"/>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37" name="Shape 37"/>
          <p:cNvSpPr txBox="1">
            <a:spLocks noGrp="1"/>
          </p:cNvSpPr>
          <p:nvPr>
            <p:ph type="body" idx="2"/>
          </p:nvPr>
        </p:nvSpPr>
        <p:spPr>
          <a:xfrm>
            <a:off x="5102351" y="640079"/>
            <a:ext cx="3566159" cy="1325880"/>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accent1"/>
              </a:buClr>
              <a:buFont typeface="Arial"/>
              <a:buNone/>
              <a:defRPr sz="4000" b="1" i="0" u="none" strike="noStrike" cap="none">
                <a:solidFill>
                  <a:schemeClr val="accent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38" name="Shape 38"/>
          <p:cNvSpPr>
            <a:spLocks noGrp="1"/>
          </p:cNvSpPr>
          <p:nvPr>
            <p:ph type="pic" idx="3"/>
          </p:nvPr>
        </p:nvSpPr>
        <p:spPr>
          <a:xfrm>
            <a:off x="0" y="0"/>
            <a:ext cx="4572000" cy="6858000"/>
          </a:xfrm>
          <a:prstGeom prst="rect">
            <a:avLst/>
          </a:prstGeom>
          <a:noFill/>
          <a:ln>
            <a:noFill/>
          </a:ln>
        </p:spPr>
        <p:txBody>
          <a:bodyPr lIns="91425" tIns="91425" rIns="91425" bIns="91425" anchor="ctr" anchorCtr="0"/>
          <a:lstStyle>
            <a:lvl1pPr marL="0" marR="0" lvl="0" indent="0" algn="ctr" rtl="0">
              <a:lnSpc>
                <a:spcPct val="90000"/>
              </a:lnSpc>
              <a:spcBef>
                <a:spcPts val="1000"/>
              </a:spcBef>
              <a:buClr>
                <a:srgbClr val="BFBFBF"/>
              </a:buClr>
              <a:buFont typeface="Arial"/>
              <a:buNone/>
              <a:defRPr sz="6000" b="1" i="0" u="none" strike="noStrike" cap="none">
                <a:solidFill>
                  <a:srgbClr val="BFBFBF"/>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39" name="Shape 39"/>
          <p:cNvSpPr txBox="1">
            <a:spLocks noGrp="1"/>
          </p:cNvSpPr>
          <p:nvPr>
            <p:ph type="body" idx="4"/>
          </p:nvPr>
        </p:nvSpPr>
        <p:spPr>
          <a:xfrm>
            <a:off x="2578608" y="6583679"/>
            <a:ext cx="1993391" cy="274319"/>
          </a:xfrm>
          <a:prstGeom prst="rect">
            <a:avLst/>
          </a:prstGeom>
          <a:noFill/>
          <a:ln>
            <a:noFill/>
          </a:ln>
        </p:spPr>
        <p:txBody>
          <a:bodyPr lIns="91425" tIns="91425" rIns="91425" bIns="91425" anchor="t" anchorCtr="0"/>
          <a:lstStyle>
            <a:lvl1pPr marL="0" marR="0" lvl="0" indent="0" algn="r" rtl="0">
              <a:lnSpc>
                <a:spcPct val="90000"/>
              </a:lnSpc>
              <a:spcBef>
                <a:spcPts val="1000"/>
              </a:spcBef>
              <a:buClr>
                <a:schemeClr val="dk1"/>
              </a:buClr>
              <a:buFont typeface="Arial"/>
              <a:buNone/>
              <a:defRPr sz="12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ottom text, Top image B">
    <p:spTree>
      <p:nvGrpSpPr>
        <p:cNvPr id="1" name="Shape 40"/>
        <p:cNvGrpSpPr/>
        <p:nvPr/>
      </p:nvGrpSpPr>
      <p:grpSpPr>
        <a:xfrm>
          <a:off x="0" y="0"/>
          <a:ext cx="0" cy="0"/>
          <a:chOff x="0" y="0"/>
          <a:chExt cx="0" cy="0"/>
        </a:xfrm>
      </p:grpSpPr>
      <p:sp>
        <p:nvSpPr>
          <p:cNvPr id="41" name="Shape 41"/>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42" name="Shape 42"/>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43" name="Shape 43"/>
          <p:cNvSpPr txBox="1">
            <a:spLocks noGrp="1"/>
          </p:cNvSpPr>
          <p:nvPr>
            <p:ph type="body" idx="1"/>
          </p:nvPr>
        </p:nvSpPr>
        <p:spPr>
          <a:xfrm>
            <a:off x="576072" y="4814316"/>
            <a:ext cx="7982711" cy="1444752"/>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44" name="Shape 44"/>
          <p:cNvSpPr txBox="1">
            <a:spLocks noGrp="1"/>
          </p:cNvSpPr>
          <p:nvPr>
            <p:ph type="body" idx="2"/>
          </p:nvPr>
        </p:nvSpPr>
        <p:spPr>
          <a:xfrm>
            <a:off x="576072" y="3954780"/>
            <a:ext cx="7982711"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accent1"/>
              </a:buClr>
              <a:buFont typeface="Arial"/>
              <a:buNone/>
              <a:defRPr sz="4000" b="1" i="0" u="none" strike="noStrike" cap="none">
                <a:solidFill>
                  <a:schemeClr val="accent1"/>
                </a:solidFill>
                <a:latin typeface="Questrial"/>
                <a:ea typeface="Questrial"/>
                <a:cs typeface="Questrial"/>
                <a:sym typeface="Questrial"/>
              </a:defRPr>
            </a:lvl1pPr>
            <a:lvl2pPr marL="685800" marR="0" lvl="1"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2pPr>
            <a:lvl3pPr marL="1143000" marR="0" lvl="2"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3pPr>
            <a:lvl4pPr marL="1600200" marR="0" lvl="3"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4pPr>
            <a:lvl5pPr marL="2057400" marR="0" lvl="4"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45" name="Shape 45"/>
          <p:cNvSpPr>
            <a:spLocks noGrp="1"/>
          </p:cNvSpPr>
          <p:nvPr>
            <p:ph type="pic" idx="3"/>
          </p:nvPr>
        </p:nvSpPr>
        <p:spPr>
          <a:xfrm>
            <a:off x="0" y="0"/>
            <a:ext cx="9144000" cy="3429000"/>
          </a:xfrm>
          <a:prstGeom prst="rect">
            <a:avLst/>
          </a:prstGeom>
          <a:noFill/>
          <a:ln>
            <a:noFill/>
          </a:ln>
        </p:spPr>
        <p:txBody>
          <a:bodyPr lIns="91425" tIns="91425" rIns="91425" bIns="91425" anchor="ctr" anchorCtr="0"/>
          <a:lstStyle>
            <a:lvl1pPr marL="0" marR="0" lvl="0" indent="0" algn="ctr" rtl="0">
              <a:lnSpc>
                <a:spcPct val="90000"/>
              </a:lnSpc>
              <a:spcBef>
                <a:spcPts val="1000"/>
              </a:spcBef>
              <a:buClr>
                <a:srgbClr val="BFBFBF"/>
              </a:buClr>
              <a:buFont typeface="Arial"/>
              <a:buNone/>
              <a:defRPr sz="6000" b="1" i="0" u="none" strike="noStrike" cap="none">
                <a:solidFill>
                  <a:srgbClr val="BFBFBF"/>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46" name="Shape 46"/>
          <p:cNvSpPr txBox="1">
            <a:spLocks noGrp="1"/>
          </p:cNvSpPr>
          <p:nvPr>
            <p:ph type="body" idx="4"/>
          </p:nvPr>
        </p:nvSpPr>
        <p:spPr>
          <a:xfrm>
            <a:off x="6190487" y="3429000"/>
            <a:ext cx="2295144" cy="274319"/>
          </a:xfrm>
          <a:prstGeom prst="rect">
            <a:avLst/>
          </a:prstGeom>
          <a:noFill/>
          <a:ln>
            <a:noFill/>
          </a:ln>
        </p:spPr>
        <p:txBody>
          <a:bodyPr lIns="91425" tIns="91425" rIns="91425" bIns="91425" anchor="t" anchorCtr="0"/>
          <a:lstStyle>
            <a:lvl1pPr marL="0" marR="0" lvl="0" indent="0" algn="r" rtl="0">
              <a:lnSpc>
                <a:spcPct val="90000"/>
              </a:lnSpc>
              <a:spcBef>
                <a:spcPts val="1000"/>
              </a:spcBef>
              <a:buClr>
                <a:srgbClr val="A5A5A5"/>
              </a:buClr>
              <a:buFont typeface="Arial"/>
              <a:buNone/>
              <a:defRPr sz="1200" b="0" i="0" u="none" strike="noStrike" cap="none">
                <a:solidFill>
                  <a:srgbClr val="A5A5A5"/>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Emphasize key points">
    <p:spTree>
      <p:nvGrpSpPr>
        <p:cNvPr id="1" name="Shape 47"/>
        <p:cNvGrpSpPr/>
        <p:nvPr/>
      </p:nvGrpSpPr>
      <p:grpSpPr>
        <a:xfrm>
          <a:off x="0" y="0"/>
          <a:ext cx="0" cy="0"/>
          <a:chOff x="0" y="0"/>
          <a:chExt cx="0" cy="0"/>
        </a:xfrm>
      </p:grpSpPr>
      <p:sp>
        <p:nvSpPr>
          <p:cNvPr id="48" name="Shape 48"/>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49" name="Shape 49"/>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50" name="Shape 50"/>
          <p:cNvSpPr txBox="1">
            <a:spLocks noGrp="1"/>
          </p:cNvSpPr>
          <p:nvPr>
            <p:ph type="body" idx="1"/>
          </p:nvPr>
        </p:nvSpPr>
        <p:spPr>
          <a:xfrm>
            <a:off x="4572000" y="4709160"/>
            <a:ext cx="3950207"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51" name="Shape 51"/>
          <p:cNvSpPr txBox="1">
            <a:spLocks noGrp="1"/>
          </p:cNvSpPr>
          <p:nvPr>
            <p:ph type="body" idx="2"/>
          </p:nvPr>
        </p:nvSpPr>
        <p:spPr>
          <a:xfrm>
            <a:off x="320039" y="548639"/>
            <a:ext cx="8503920" cy="923544"/>
          </a:xfrm>
          <a:prstGeom prst="rect">
            <a:avLst/>
          </a:prstGeom>
          <a:noFill/>
          <a:ln>
            <a:noFill/>
          </a:ln>
        </p:spPr>
        <p:txBody>
          <a:bodyPr lIns="91425" tIns="91425" rIns="91425" bIns="91425" anchor="b" anchorCtr="0"/>
          <a:lstStyle>
            <a:lvl1pPr marL="0" marR="0" lvl="0" indent="0" algn="ctr" rtl="0">
              <a:lnSpc>
                <a:spcPct val="90000"/>
              </a:lnSpc>
              <a:spcBef>
                <a:spcPts val="1000"/>
              </a:spcBef>
              <a:buClr>
                <a:srgbClr val="BFBFBF"/>
              </a:buClr>
              <a:buFont typeface="Arial"/>
              <a:buNone/>
              <a:defRPr sz="5400" b="1" i="0" u="none" strike="noStrike" cap="none">
                <a:solidFill>
                  <a:srgbClr val="BFBFBF"/>
                </a:solidFill>
                <a:latin typeface="Questrial"/>
                <a:ea typeface="Questrial"/>
                <a:cs typeface="Questrial"/>
                <a:sym typeface="Questrial"/>
              </a:defRPr>
            </a:lvl1pPr>
            <a:lvl2pPr marL="685800" marR="0" lvl="1"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2pPr>
            <a:lvl3pPr marL="1143000" marR="0" lvl="2"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3pPr>
            <a:lvl4pPr marL="1600200" marR="0" lvl="3"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4pPr>
            <a:lvl5pPr marL="2057400" marR="0" lvl="4"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52" name="Shape 52"/>
          <p:cNvSpPr txBox="1">
            <a:spLocks noGrp="1"/>
          </p:cNvSpPr>
          <p:nvPr>
            <p:ph type="body" idx="3"/>
          </p:nvPr>
        </p:nvSpPr>
        <p:spPr>
          <a:xfrm>
            <a:off x="594360" y="2115311"/>
            <a:ext cx="3566159" cy="768095"/>
          </a:xfrm>
          <a:prstGeom prst="rect">
            <a:avLst/>
          </a:prstGeom>
          <a:noFill/>
          <a:ln>
            <a:noFill/>
          </a:ln>
        </p:spPr>
        <p:txBody>
          <a:bodyPr lIns="91425" tIns="91425" rIns="91425" bIns="91425" anchor="t" anchorCtr="0"/>
          <a:lstStyle>
            <a:lvl1pPr marL="0" marR="0" lvl="0" indent="0" algn="r" rtl="0">
              <a:lnSpc>
                <a:spcPct val="90000"/>
              </a:lnSpc>
              <a:spcBef>
                <a:spcPts val="1000"/>
              </a:spcBef>
              <a:buClr>
                <a:schemeClr val="accent1"/>
              </a:buClr>
              <a:buFont typeface="Arial"/>
              <a:buNone/>
              <a:defRPr sz="4400" b="1" i="0" u="none" strike="noStrike" cap="none">
                <a:solidFill>
                  <a:schemeClr val="accent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53" name="Shape 53"/>
          <p:cNvSpPr txBox="1">
            <a:spLocks noGrp="1"/>
          </p:cNvSpPr>
          <p:nvPr>
            <p:ph type="body" idx="4"/>
          </p:nvPr>
        </p:nvSpPr>
        <p:spPr>
          <a:xfrm>
            <a:off x="4572000" y="2103119"/>
            <a:ext cx="3950207"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54" name="Shape 54"/>
          <p:cNvSpPr txBox="1">
            <a:spLocks noGrp="1"/>
          </p:cNvSpPr>
          <p:nvPr>
            <p:ph type="body" idx="5"/>
          </p:nvPr>
        </p:nvSpPr>
        <p:spPr>
          <a:xfrm>
            <a:off x="594360" y="4721351"/>
            <a:ext cx="3566159" cy="768095"/>
          </a:xfrm>
          <a:prstGeom prst="rect">
            <a:avLst/>
          </a:prstGeom>
          <a:noFill/>
          <a:ln>
            <a:noFill/>
          </a:ln>
        </p:spPr>
        <p:txBody>
          <a:bodyPr lIns="91425" tIns="91425" rIns="91425" bIns="91425" anchor="t" anchorCtr="0"/>
          <a:lstStyle>
            <a:lvl1pPr marL="0" marR="0" lvl="0" indent="0" algn="r" rtl="0">
              <a:lnSpc>
                <a:spcPct val="90000"/>
              </a:lnSpc>
              <a:spcBef>
                <a:spcPts val="1000"/>
              </a:spcBef>
              <a:buClr>
                <a:schemeClr val="accent1"/>
              </a:buClr>
              <a:buFont typeface="Arial"/>
              <a:buNone/>
              <a:defRPr sz="4400" b="1" i="0" u="none" strike="noStrike" cap="none">
                <a:solidFill>
                  <a:schemeClr val="accent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55" name="Shape 55"/>
          <p:cNvSpPr txBox="1">
            <a:spLocks noGrp="1"/>
          </p:cNvSpPr>
          <p:nvPr>
            <p:ph type="body" idx="6"/>
          </p:nvPr>
        </p:nvSpPr>
        <p:spPr>
          <a:xfrm>
            <a:off x="594360" y="3418332"/>
            <a:ext cx="3566159" cy="768095"/>
          </a:xfrm>
          <a:prstGeom prst="rect">
            <a:avLst/>
          </a:prstGeom>
          <a:noFill/>
          <a:ln>
            <a:noFill/>
          </a:ln>
        </p:spPr>
        <p:txBody>
          <a:bodyPr lIns="91425" tIns="91425" rIns="91425" bIns="91425" anchor="t" anchorCtr="0"/>
          <a:lstStyle>
            <a:lvl1pPr marL="0" marR="0" lvl="0" indent="0" algn="r" rtl="0">
              <a:lnSpc>
                <a:spcPct val="90000"/>
              </a:lnSpc>
              <a:spcBef>
                <a:spcPts val="1000"/>
              </a:spcBef>
              <a:buClr>
                <a:schemeClr val="accent1"/>
              </a:buClr>
              <a:buFont typeface="Arial"/>
              <a:buNone/>
              <a:defRPr sz="4400" b="1" i="0" u="none" strike="noStrike" cap="none">
                <a:solidFill>
                  <a:schemeClr val="accent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56" name="Shape 56"/>
          <p:cNvSpPr txBox="1">
            <a:spLocks noGrp="1"/>
          </p:cNvSpPr>
          <p:nvPr>
            <p:ph type="body" idx="7"/>
          </p:nvPr>
        </p:nvSpPr>
        <p:spPr>
          <a:xfrm>
            <a:off x="4572000" y="3406139"/>
            <a:ext cx="3950207"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op text, Bottom image B">
    <p:spTree>
      <p:nvGrpSpPr>
        <p:cNvPr id="1" name="Shape 57"/>
        <p:cNvGrpSpPr/>
        <p:nvPr/>
      </p:nvGrpSpPr>
      <p:grpSpPr>
        <a:xfrm>
          <a:off x="0" y="0"/>
          <a:ext cx="0" cy="0"/>
          <a:chOff x="0" y="0"/>
          <a:chExt cx="0" cy="0"/>
        </a:xfrm>
      </p:grpSpPr>
      <p:sp>
        <p:nvSpPr>
          <p:cNvPr id="58" name="Shape 58"/>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59" name="Shape 59"/>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60" name="Shape 60"/>
          <p:cNvSpPr txBox="1">
            <a:spLocks noGrp="1"/>
          </p:cNvSpPr>
          <p:nvPr>
            <p:ph type="body" idx="1"/>
          </p:nvPr>
        </p:nvSpPr>
        <p:spPr>
          <a:xfrm>
            <a:off x="576072" y="1438655"/>
            <a:ext cx="7982711" cy="1444752"/>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61" name="Shape 61"/>
          <p:cNvSpPr txBox="1">
            <a:spLocks noGrp="1"/>
          </p:cNvSpPr>
          <p:nvPr>
            <p:ph type="body" idx="2"/>
          </p:nvPr>
        </p:nvSpPr>
        <p:spPr>
          <a:xfrm>
            <a:off x="576072" y="579120"/>
            <a:ext cx="7982711"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accent1"/>
              </a:buClr>
              <a:buFont typeface="Arial"/>
              <a:buNone/>
              <a:defRPr sz="4000" b="1" i="0" u="none" strike="noStrike" cap="none">
                <a:solidFill>
                  <a:schemeClr val="accent1"/>
                </a:solidFill>
                <a:latin typeface="Questrial"/>
                <a:ea typeface="Questrial"/>
                <a:cs typeface="Questrial"/>
                <a:sym typeface="Questrial"/>
              </a:defRPr>
            </a:lvl1pPr>
            <a:lvl2pPr marL="685800" marR="0" lvl="1"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2pPr>
            <a:lvl3pPr marL="1143000" marR="0" lvl="2"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3pPr>
            <a:lvl4pPr marL="1600200" marR="0" lvl="3"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4pPr>
            <a:lvl5pPr marL="2057400" marR="0" lvl="4"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62" name="Shape 62"/>
          <p:cNvSpPr>
            <a:spLocks noGrp="1"/>
          </p:cNvSpPr>
          <p:nvPr>
            <p:ph type="pic" idx="3"/>
          </p:nvPr>
        </p:nvSpPr>
        <p:spPr>
          <a:xfrm>
            <a:off x="0" y="3429000"/>
            <a:ext cx="9144000" cy="3429000"/>
          </a:xfrm>
          <a:prstGeom prst="rect">
            <a:avLst/>
          </a:prstGeom>
          <a:noFill/>
          <a:ln>
            <a:noFill/>
          </a:ln>
        </p:spPr>
        <p:txBody>
          <a:bodyPr lIns="91425" tIns="91425" rIns="91425" bIns="91425" anchor="ctr" anchorCtr="0"/>
          <a:lstStyle>
            <a:lvl1pPr marL="0" marR="0" lvl="0" indent="0" algn="ctr" rtl="0">
              <a:lnSpc>
                <a:spcPct val="90000"/>
              </a:lnSpc>
              <a:spcBef>
                <a:spcPts val="1000"/>
              </a:spcBef>
              <a:buClr>
                <a:srgbClr val="BFBFBF"/>
              </a:buClr>
              <a:buFont typeface="Arial"/>
              <a:buNone/>
              <a:defRPr sz="6000" b="1" i="0" u="none" strike="noStrike" cap="none">
                <a:solidFill>
                  <a:srgbClr val="BFBFBF"/>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63" name="Shape 63"/>
          <p:cNvSpPr txBox="1">
            <a:spLocks noGrp="1"/>
          </p:cNvSpPr>
          <p:nvPr>
            <p:ph type="body" idx="4"/>
          </p:nvPr>
        </p:nvSpPr>
        <p:spPr>
          <a:xfrm>
            <a:off x="6190487" y="3154680"/>
            <a:ext cx="2295144" cy="274319"/>
          </a:xfrm>
          <a:prstGeom prst="rect">
            <a:avLst/>
          </a:prstGeom>
          <a:noFill/>
          <a:ln>
            <a:noFill/>
          </a:ln>
        </p:spPr>
        <p:txBody>
          <a:bodyPr lIns="91425" tIns="91425" rIns="91425" bIns="91425" anchor="t" anchorCtr="0"/>
          <a:lstStyle>
            <a:lvl1pPr marL="0" marR="0" lvl="0" indent="0" algn="r" rtl="0">
              <a:lnSpc>
                <a:spcPct val="90000"/>
              </a:lnSpc>
              <a:spcBef>
                <a:spcPts val="1000"/>
              </a:spcBef>
              <a:buClr>
                <a:srgbClr val="A5A5A5"/>
              </a:buClr>
              <a:buFont typeface="Arial"/>
              <a:buNone/>
              <a:defRPr sz="1200" b="0" i="0" u="none" strike="noStrike" cap="none">
                <a:solidFill>
                  <a:srgbClr val="A5A5A5"/>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Acknowledgements A">
    <p:spTree>
      <p:nvGrpSpPr>
        <p:cNvPr id="1" name="Shape 64"/>
        <p:cNvGrpSpPr/>
        <p:nvPr/>
      </p:nvGrpSpPr>
      <p:grpSpPr>
        <a:xfrm>
          <a:off x="0" y="0"/>
          <a:ext cx="0" cy="0"/>
          <a:chOff x="0" y="0"/>
          <a:chExt cx="0" cy="0"/>
        </a:xfrm>
      </p:grpSpPr>
      <p:sp>
        <p:nvSpPr>
          <p:cNvPr id="65" name="Shape 65"/>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66" name="Shape 66"/>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67" name="Shape 67"/>
          <p:cNvSpPr/>
          <p:nvPr/>
        </p:nvSpPr>
        <p:spPr>
          <a:xfrm>
            <a:off x="0" y="6579439"/>
            <a:ext cx="9144000" cy="24622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0" i="1" u="none" strike="noStrike" cap="none">
                <a:solidFill>
                  <a:srgbClr val="7F7F7F"/>
                </a:solidFill>
                <a:latin typeface="Arial"/>
                <a:ea typeface="Arial"/>
                <a:cs typeface="Arial"/>
                <a:sym typeface="Arial"/>
              </a:rPr>
              <a:t>This material is based upon work supported by NASA through contract NNL11AA00B and cooperative agreement NNX14AB60A.</a:t>
            </a:r>
          </a:p>
        </p:txBody>
      </p:sp>
      <p:sp>
        <p:nvSpPr>
          <p:cNvPr id="68" name="Shape 68"/>
          <p:cNvSpPr txBox="1"/>
          <p:nvPr/>
        </p:nvSpPr>
        <p:spPr>
          <a:xfrm>
            <a:off x="320040" y="242134"/>
            <a:ext cx="8503920" cy="707886"/>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en-US" sz="4000" b="1" i="0" u="none" strike="noStrike" cap="none">
                <a:solidFill>
                  <a:srgbClr val="BFBFBF"/>
                </a:solidFill>
                <a:latin typeface="Questrial"/>
                <a:ea typeface="Questrial"/>
                <a:cs typeface="Questrial"/>
                <a:sym typeface="Questrial"/>
              </a:rPr>
              <a:t>Acknowledgements</a:t>
            </a:r>
          </a:p>
        </p:txBody>
      </p:sp>
      <p:sp>
        <p:nvSpPr>
          <p:cNvPr id="69" name="Shape 69"/>
          <p:cNvSpPr txBox="1">
            <a:spLocks noGrp="1"/>
          </p:cNvSpPr>
          <p:nvPr>
            <p:ph type="body" idx="1"/>
          </p:nvPr>
        </p:nvSpPr>
        <p:spPr>
          <a:xfrm>
            <a:off x="3511296" y="1220919"/>
            <a:ext cx="5111496"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70" name="Shape 70"/>
          <p:cNvSpPr txBox="1">
            <a:spLocks noGrp="1"/>
          </p:cNvSpPr>
          <p:nvPr>
            <p:ph type="body" idx="2"/>
          </p:nvPr>
        </p:nvSpPr>
        <p:spPr>
          <a:xfrm>
            <a:off x="3511296" y="2369944"/>
            <a:ext cx="5111496"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71" name="Shape 71"/>
          <p:cNvSpPr txBox="1">
            <a:spLocks noGrp="1"/>
          </p:cNvSpPr>
          <p:nvPr>
            <p:ph type="body" idx="3"/>
          </p:nvPr>
        </p:nvSpPr>
        <p:spPr>
          <a:xfrm>
            <a:off x="3511296" y="4118716"/>
            <a:ext cx="5111496"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72" name="Shape 72"/>
          <p:cNvSpPr/>
          <p:nvPr/>
        </p:nvSpPr>
        <p:spPr>
          <a:xfrm>
            <a:off x="369281" y="6087110"/>
            <a:ext cx="8273561" cy="461664"/>
          </a:xfrm>
          <a:prstGeom prst="rect">
            <a:avLst/>
          </a:prstGeom>
          <a:noFill/>
          <a:ln>
            <a:noFill/>
          </a:ln>
        </p:spPr>
        <p:txBody>
          <a:bodyPr lIns="91425" tIns="45700" rIns="91425" bIns="45700" anchor="t" anchorCtr="0">
            <a:noAutofit/>
          </a:bodyPr>
          <a:lstStyle/>
          <a:p>
            <a:pPr marL="274320" marR="0" lvl="1" indent="-7620" algn="ctr" rtl="0">
              <a:spcBef>
                <a:spcPts val="0"/>
              </a:spcBef>
              <a:buClr>
                <a:schemeClr val="dk1"/>
              </a:buClr>
              <a:buSzPct val="25000"/>
              <a:buFont typeface="Questrial"/>
              <a:buNone/>
            </a:pPr>
            <a:r>
              <a:rPr lang="en-US" sz="1200" b="1" i="0" u="none" strike="noStrike" cap="none">
                <a:solidFill>
                  <a:schemeClr val="dk1"/>
                </a:solidFill>
                <a:latin typeface="Questrial"/>
                <a:ea typeface="Questrial"/>
                <a:cs typeface="Questrial"/>
                <a:sym typeface="Questrial"/>
              </a:rPr>
              <a:t>Any opinions, findings, and conclusions or recommendations expressed in this material are those of the author(s) and do not necessarily reflect the views of the National Aeronautics and Space Administration.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Acknowledgements B">
    <p:spTree>
      <p:nvGrpSpPr>
        <p:cNvPr id="1" name="Shape 73"/>
        <p:cNvGrpSpPr/>
        <p:nvPr/>
      </p:nvGrpSpPr>
      <p:grpSpPr>
        <a:xfrm>
          <a:off x="0" y="0"/>
          <a:ext cx="0" cy="0"/>
          <a:chOff x="0" y="0"/>
          <a:chExt cx="0" cy="0"/>
        </a:xfrm>
      </p:grpSpPr>
      <p:sp>
        <p:nvSpPr>
          <p:cNvPr id="74" name="Shape 74"/>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75" name="Shape 75"/>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76" name="Shape 76"/>
          <p:cNvSpPr txBox="1"/>
          <p:nvPr/>
        </p:nvSpPr>
        <p:spPr>
          <a:xfrm>
            <a:off x="320040" y="242134"/>
            <a:ext cx="8503920" cy="707886"/>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en-US" sz="4000" b="1" i="0" u="none" strike="noStrike" cap="none">
                <a:solidFill>
                  <a:srgbClr val="BFBFBF"/>
                </a:solidFill>
                <a:latin typeface="Questrial"/>
                <a:ea typeface="Questrial"/>
                <a:cs typeface="Questrial"/>
                <a:sym typeface="Questrial"/>
              </a:rPr>
              <a:t>Acknowledgements</a:t>
            </a:r>
          </a:p>
        </p:txBody>
      </p:sp>
      <p:sp>
        <p:nvSpPr>
          <p:cNvPr id="77" name="Shape 77"/>
          <p:cNvSpPr txBox="1">
            <a:spLocks noGrp="1"/>
          </p:cNvSpPr>
          <p:nvPr>
            <p:ph type="body" idx="1"/>
          </p:nvPr>
        </p:nvSpPr>
        <p:spPr>
          <a:xfrm>
            <a:off x="571208" y="1421133"/>
            <a:ext cx="8051583"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78" name="Shape 78"/>
          <p:cNvSpPr txBox="1">
            <a:spLocks noGrp="1"/>
          </p:cNvSpPr>
          <p:nvPr>
            <p:ph type="body" idx="2"/>
          </p:nvPr>
        </p:nvSpPr>
        <p:spPr>
          <a:xfrm>
            <a:off x="571206" y="3011686"/>
            <a:ext cx="8051583"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79" name="Shape 79"/>
          <p:cNvSpPr txBox="1">
            <a:spLocks noGrp="1"/>
          </p:cNvSpPr>
          <p:nvPr>
            <p:ph type="body" idx="3"/>
          </p:nvPr>
        </p:nvSpPr>
        <p:spPr>
          <a:xfrm>
            <a:off x="571208" y="4628567"/>
            <a:ext cx="8051582"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80" name="Shape 80"/>
          <p:cNvSpPr/>
          <p:nvPr/>
        </p:nvSpPr>
        <p:spPr>
          <a:xfrm>
            <a:off x="0" y="6579439"/>
            <a:ext cx="9144000" cy="24622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0" i="1" u="none" strike="noStrike" cap="none">
                <a:solidFill>
                  <a:srgbClr val="7F7F7F"/>
                </a:solidFill>
                <a:latin typeface="Arial"/>
                <a:ea typeface="Arial"/>
                <a:cs typeface="Arial"/>
                <a:sym typeface="Arial"/>
              </a:rPr>
              <a:t>This material is based upon work supported by NASA through contract NNL11AA00B and cooperative agreement NNX14AB60A.</a:t>
            </a:r>
          </a:p>
        </p:txBody>
      </p:sp>
      <p:sp>
        <p:nvSpPr>
          <p:cNvPr id="81" name="Shape 81"/>
          <p:cNvSpPr/>
          <p:nvPr/>
        </p:nvSpPr>
        <p:spPr>
          <a:xfrm>
            <a:off x="369281" y="6087110"/>
            <a:ext cx="8273561" cy="461664"/>
          </a:xfrm>
          <a:prstGeom prst="rect">
            <a:avLst/>
          </a:prstGeom>
          <a:noFill/>
          <a:ln>
            <a:noFill/>
          </a:ln>
        </p:spPr>
        <p:txBody>
          <a:bodyPr lIns="91425" tIns="45700" rIns="91425" bIns="45700" anchor="t" anchorCtr="0">
            <a:noAutofit/>
          </a:bodyPr>
          <a:lstStyle/>
          <a:p>
            <a:pPr marL="274320" marR="0" lvl="1" indent="-7620" algn="ctr" rtl="0">
              <a:spcBef>
                <a:spcPts val="0"/>
              </a:spcBef>
              <a:buClr>
                <a:schemeClr val="dk1"/>
              </a:buClr>
              <a:buSzPct val="25000"/>
              <a:buFont typeface="Questrial"/>
              <a:buNone/>
            </a:pPr>
            <a:r>
              <a:rPr lang="en-US" sz="1200" b="1" i="0" u="none" strike="noStrike" cap="none">
                <a:solidFill>
                  <a:schemeClr val="dk1"/>
                </a:solidFill>
                <a:latin typeface="Questrial"/>
                <a:ea typeface="Questrial"/>
                <a:cs typeface="Questrial"/>
                <a:sym typeface="Questrial"/>
              </a:rPr>
              <a:t>Any opinions, findings, and conclusions or recommendations expressed in this material are those of the author(s) and do not necessarily reflect the views of the National Aeronautics and Space Administration.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ottom text, Top image A">
    <p:spTree>
      <p:nvGrpSpPr>
        <p:cNvPr id="1" name="Shape 82"/>
        <p:cNvGrpSpPr/>
        <p:nvPr/>
      </p:nvGrpSpPr>
      <p:grpSpPr>
        <a:xfrm>
          <a:off x="0" y="0"/>
          <a:ext cx="0" cy="0"/>
          <a:chOff x="0" y="0"/>
          <a:chExt cx="0" cy="0"/>
        </a:xfrm>
      </p:grpSpPr>
      <p:sp>
        <p:nvSpPr>
          <p:cNvPr id="83" name="Shape 83"/>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84" name="Shape 84"/>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85" name="Shape 85"/>
          <p:cNvSpPr txBox="1">
            <a:spLocks noGrp="1"/>
          </p:cNvSpPr>
          <p:nvPr>
            <p:ph type="body" idx="1"/>
          </p:nvPr>
        </p:nvSpPr>
        <p:spPr>
          <a:xfrm>
            <a:off x="4581144" y="4123944"/>
            <a:ext cx="3977640" cy="1627632"/>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86" name="Shape 86"/>
          <p:cNvSpPr txBox="1">
            <a:spLocks noGrp="1"/>
          </p:cNvSpPr>
          <p:nvPr>
            <p:ph type="body" idx="2"/>
          </p:nvPr>
        </p:nvSpPr>
        <p:spPr>
          <a:xfrm>
            <a:off x="740664" y="4049485"/>
            <a:ext cx="3108959" cy="1830106"/>
          </a:xfrm>
          <a:prstGeom prst="rect">
            <a:avLst/>
          </a:prstGeom>
          <a:noFill/>
          <a:ln>
            <a:noFill/>
          </a:ln>
        </p:spPr>
        <p:txBody>
          <a:bodyPr lIns="91425" tIns="91425" rIns="91425" bIns="91425" anchor="t" anchorCtr="0"/>
          <a:lstStyle>
            <a:lvl1pPr marL="0" marR="0" lvl="0" indent="0" algn="r" rtl="0">
              <a:lnSpc>
                <a:spcPct val="90000"/>
              </a:lnSpc>
              <a:spcBef>
                <a:spcPts val="1000"/>
              </a:spcBef>
              <a:buClr>
                <a:schemeClr val="accent1"/>
              </a:buClr>
              <a:buFont typeface="Arial"/>
              <a:buNone/>
              <a:defRPr sz="6000" b="1" i="0" u="none" strike="noStrike" cap="none">
                <a:solidFill>
                  <a:schemeClr val="accent1"/>
                </a:solidFill>
                <a:latin typeface="Questrial"/>
                <a:ea typeface="Questrial"/>
                <a:cs typeface="Questrial"/>
                <a:sym typeface="Questrial"/>
              </a:defRPr>
            </a:lvl1pPr>
            <a:lvl2pPr marL="685800" marR="0" lvl="1"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2pPr>
            <a:lvl3pPr marL="1143000" marR="0" lvl="2"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3pPr>
            <a:lvl4pPr marL="1600200" marR="0" lvl="3"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4pPr>
            <a:lvl5pPr marL="2057400" marR="0" lvl="4"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87" name="Shape 87"/>
          <p:cNvSpPr>
            <a:spLocks noGrp="1"/>
          </p:cNvSpPr>
          <p:nvPr>
            <p:ph type="pic" idx="3"/>
          </p:nvPr>
        </p:nvSpPr>
        <p:spPr>
          <a:xfrm>
            <a:off x="0" y="0"/>
            <a:ext cx="9144000" cy="3429000"/>
          </a:xfrm>
          <a:prstGeom prst="rect">
            <a:avLst/>
          </a:prstGeom>
          <a:noFill/>
          <a:ln>
            <a:noFill/>
          </a:ln>
        </p:spPr>
        <p:txBody>
          <a:bodyPr lIns="91425" tIns="91425" rIns="91425" bIns="91425" anchor="ctr" anchorCtr="0"/>
          <a:lstStyle>
            <a:lvl1pPr marL="0" marR="0" lvl="0" indent="0" algn="ctr" rtl="0">
              <a:lnSpc>
                <a:spcPct val="90000"/>
              </a:lnSpc>
              <a:spcBef>
                <a:spcPts val="1000"/>
              </a:spcBef>
              <a:buClr>
                <a:srgbClr val="BFBFBF"/>
              </a:buClr>
              <a:buFont typeface="Arial"/>
              <a:buNone/>
              <a:defRPr sz="6000" b="1" i="0" u="none" strike="noStrike" cap="none">
                <a:solidFill>
                  <a:srgbClr val="BFBFBF"/>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88" name="Shape 88"/>
          <p:cNvSpPr txBox="1">
            <a:spLocks noGrp="1"/>
          </p:cNvSpPr>
          <p:nvPr>
            <p:ph type="body" idx="4"/>
          </p:nvPr>
        </p:nvSpPr>
        <p:spPr>
          <a:xfrm>
            <a:off x="6190487" y="3429000"/>
            <a:ext cx="2295144" cy="274319"/>
          </a:xfrm>
          <a:prstGeom prst="rect">
            <a:avLst/>
          </a:prstGeom>
          <a:noFill/>
          <a:ln>
            <a:noFill/>
          </a:ln>
        </p:spPr>
        <p:txBody>
          <a:bodyPr lIns="91425" tIns="91425" rIns="91425" bIns="91425" anchor="t" anchorCtr="0"/>
          <a:lstStyle>
            <a:lvl1pPr marL="0" marR="0" lvl="0" indent="0" algn="r" rtl="0">
              <a:lnSpc>
                <a:spcPct val="90000"/>
              </a:lnSpc>
              <a:spcBef>
                <a:spcPts val="1000"/>
              </a:spcBef>
              <a:buClr>
                <a:srgbClr val="A5A5A5"/>
              </a:buClr>
              <a:buFont typeface="Arial"/>
              <a:buNone/>
              <a:defRPr sz="1200" b="0" i="0" u="none" strike="noStrike" cap="none">
                <a:solidFill>
                  <a:srgbClr val="A5A5A5"/>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Questrial"/>
              <a:buNone/>
              <a:defRPr sz="4400" b="0" i="0" u="none" strike="noStrike" cap="none">
                <a:solidFill>
                  <a:schemeClr val="dk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2" name="Shape 12"/>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A6A3A3"/>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13" name="Shape 13"/>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A6A3A3"/>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14" name="Shape 14"/>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A6A3A3"/>
                </a:solidFill>
                <a:latin typeface="Questrial"/>
                <a:ea typeface="Questrial"/>
                <a:cs typeface="Questrial"/>
                <a:sym typeface="Questrial"/>
              </a:rPr>
              <a:t>‹#›</a:t>
            </a:fld>
            <a:endParaRPr lang="en-US" sz="1200" b="0" i="0" u="none" strike="noStrike" cap="none">
              <a:solidFill>
                <a:srgbClr val="A6A3A3"/>
              </a:solidFill>
              <a:latin typeface="Questrial"/>
              <a:ea typeface="Questrial"/>
              <a:cs typeface="Questrial"/>
              <a:sym typeface="Quest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628650" y="365125"/>
            <a:ext cx="78867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Questrial"/>
              <a:buNone/>
              <a:defRPr sz="4400" b="0" i="0" u="none" strike="noStrike" cap="none">
                <a:solidFill>
                  <a:schemeClr val="dk1"/>
                </a:solidFill>
                <a:latin typeface="Questrial"/>
                <a:ea typeface="Questrial"/>
                <a:cs typeface="Questrial"/>
                <a:sym typeface="Quest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03" name="Shape 103"/>
          <p:cNvSpPr txBox="1">
            <a:spLocks noGrp="1"/>
          </p:cNvSpPr>
          <p:nvPr>
            <p:ph type="body" idx="1"/>
          </p:nvPr>
        </p:nvSpPr>
        <p:spPr>
          <a:xfrm>
            <a:off x="628650" y="1825625"/>
            <a:ext cx="7886700" cy="43512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04" name="Shape 104"/>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A6A3A3"/>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105" name="Shape 105"/>
          <p:cNvSpPr txBox="1">
            <a:spLocks noGrp="1"/>
          </p:cNvSpPr>
          <p:nvPr>
            <p:ph type="ftr" idx="11"/>
          </p:nvPr>
        </p:nvSpPr>
        <p:spPr>
          <a:xfrm>
            <a:off x="3028950" y="6356351"/>
            <a:ext cx="3086100" cy="365099"/>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A6A3A3"/>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106" name="Shape 106"/>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A6A3A3"/>
                </a:solidFill>
                <a:latin typeface="Questrial"/>
                <a:ea typeface="Questrial"/>
                <a:cs typeface="Questrial"/>
                <a:sym typeface="Questrial"/>
              </a:rPr>
              <a:t>‹#›</a:t>
            </a:fld>
            <a:endParaRPr lang="en-US" sz="1200" b="0" i="0" u="none" strike="noStrike" cap="none">
              <a:solidFill>
                <a:srgbClr val="A6A3A3"/>
              </a:solidFill>
              <a:latin typeface="Questrial"/>
              <a:ea typeface="Questrial"/>
              <a:cs typeface="Questrial"/>
              <a:sym typeface="Questria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8.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0.jp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body" idx="2"/>
          </p:nvPr>
        </p:nvSpPr>
        <p:spPr>
          <a:xfrm>
            <a:off x="1257300" y="1389075"/>
            <a:ext cx="7729537" cy="896100"/>
          </a:xfrm>
          <a:prstGeom prst="rect">
            <a:avLst/>
          </a:prstGeom>
          <a:noFill/>
          <a:ln>
            <a:noFill/>
          </a:ln>
        </p:spPr>
        <p:txBody>
          <a:bodyPr lIns="91425" tIns="45700" rIns="91425" bIns="45700" anchor="ctr" anchorCtr="0">
            <a:noAutofit/>
          </a:bodyPr>
          <a:lstStyle/>
          <a:p>
            <a:pPr marL="0" marR="0" lvl="0" indent="0" rtl="0">
              <a:lnSpc>
                <a:spcPct val="90000"/>
              </a:lnSpc>
              <a:spcBef>
                <a:spcPts val="0"/>
              </a:spcBef>
              <a:buClr>
                <a:schemeClr val="accent1"/>
              </a:buClr>
              <a:buSzPct val="25000"/>
              <a:buFont typeface="Arial"/>
              <a:buNone/>
            </a:pPr>
            <a:r>
              <a:rPr lang="en-US" sz="4000" dirty="0">
                <a:latin typeface="Century Gothic" panose="020B0502020202020204" pitchFamily="34" charset="0"/>
              </a:rPr>
              <a:t>African Great Lakes Weather II</a:t>
            </a:r>
          </a:p>
        </p:txBody>
      </p:sp>
      <p:sp>
        <p:nvSpPr>
          <p:cNvPr id="198" name="Shape 198"/>
          <p:cNvSpPr txBox="1">
            <a:spLocks noGrp="1"/>
          </p:cNvSpPr>
          <p:nvPr>
            <p:ph type="body" idx="1"/>
          </p:nvPr>
        </p:nvSpPr>
        <p:spPr>
          <a:xfrm>
            <a:off x="265175" y="2202816"/>
            <a:ext cx="8613600" cy="740700"/>
          </a:xfrm>
          <a:prstGeom prst="rect">
            <a:avLst/>
          </a:prstGeom>
          <a:noFill/>
          <a:ln>
            <a:noFill/>
          </a:ln>
        </p:spPr>
        <p:txBody>
          <a:bodyPr lIns="91425" tIns="45700" rIns="91425" bIns="45700" anchor="t" anchorCtr="0">
            <a:noAutofit/>
          </a:bodyPr>
          <a:lstStyle/>
          <a:p>
            <a:pPr marL="0" marR="0" lvl="0" indent="-69850" algn="ctr" rtl="0">
              <a:lnSpc>
                <a:spcPct val="90000"/>
              </a:lnSpc>
              <a:spcBef>
                <a:spcPts val="0"/>
              </a:spcBef>
              <a:buClr>
                <a:srgbClr val="000000"/>
              </a:buClr>
              <a:buSzPct val="55000"/>
              <a:buFont typeface="Arial"/>
              <a:buNone/>
            </a:pPr>
            <a:r>
              <a:rPr lang="en-US" sz="2000" dirty="0">
                <a:latin typeface="Century Gothic" panose="020B0502020202020204" pitchFamily="34" charset="0"/>
              </a:rPr>
              <a:t>Utilizing NASA Earth Observations to Identify Indicators to </a:t>
            </a:r>
          </a:p>
          <a:p>
            <a:pPr marL="0" marR="0" lvl="0" indent="-69850" algn="ctr" rtl="0">
              <a:lnSpc>
                <a:spcPct val="90000"/>
              </a:lnSpc>
              <a:spcBef>
                <a:spcPts val="0"/>
              </a:spcBef>
              <a:buClr>
                <a:srgbClr val="000000"/>
              </a:buClr>
              <a:buSzPct val="55000"/>
              <a:buFont typeface="Arial"/>
              <a:buNone/>
            </a:pPr>
            <a:r>
              <a:rPr lang="en-US" sz="2000" dirty="0">
                <a:latin typeface="Century Gothic" panose="020B0502020202020204" pitchFamily="34" charset="0"/>
              </a:rPr>
              <a:t>Help Predict Deadly Storms over African Great Lakes</a:t>
            </a:r>
          </a:p>
          <a:p>
            <a:pPr marL="0" marR="0" lvl="0" indent="0" algn="ctr" rtl="0">
              <a:lnSpc>
                <a:spcPct val="90000"/>
              </a:lnSpc>
              <a:spcBef>
                <a:spcPts val="0"/>
              </a:spcBef>
              <a:buClr>
                <a:schemeClr val="dk1"/>
              </a:buClr>
              <a:buSzPct val="25000"/>
              <a:buFont typeface="Arial"/>
              <a:buNone/>
            </a:pPr>
            <a:endParaRPr dirty="0"/>
          </a:p>
        </p:txBody>
      </p:sp>
      <p:sp>
        <p:nvSpPr>
          <p:cNvPr id="199" name="Shape 199"/>
          <p:cNvSpPr txBox="1"/>
          <p:nvPr/>
        </p:nvSpPr>
        <p:spPr>
          <a:xfrm>
            <a:off x="-222951" y="3229274"/>
            <a:ext cx="3386138" cy="302863"/>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Clr>
                <a:schemeClr val="dk1"/>
              </a:buClr>
              <a:buSzPct val="25000"/>
              <a:buFont typeface="Arial"/>
              <a:buNone/>
            </a:pPr>
            <a:r>
              <a:rPr lang="en-US" sz="1600" dirty="0">
                <a:solidFill>
                  <a:schemeClr val="dk1"/>
                </a:solidFill>
                <a:latin typeface="Century Gothic" panose="020B0502020202020204" pitchFamily="34" charset="0"/>
                <a:ea typeface="Questrial"/>
                <a:cs typeface="Questrial"/>
                <a:sym typeface="Questrial"/>
              </a:rPr>
              <a:t>Annabel White</a:t>
            </a:r>
            <a:r>
              <a:rPr lang="en-US" sz="1600" b="0" i="0" u="none" strike="noStrike" cap="none" dirty="0">
                <a:solidFill>
                  <a:schemeClr val="dk1"/>
                </a:solidFill>
                <a:latin typeface="Century Gothic" panose="020B0502020202020204" pitchFamily="34" charset="0"/>
                <a:ea typeface="Questrial"/>
                <a:cs typeface="Questrial"/>
                <a:sym typeface="Questrial"/>
              </a:rPr>
              <a:t> (Project Lead)</a:t>
            </a:r>
          </a:p>
        </p:txBody>
      </p:sp>
      <p:sp>
        <p:nvSpPr>
          <p:cNvPr id="200" name="Shape 200"/>
          <p:cNvSpPr txBox="1"/>
          <p:nvPr/>
        </p:nvSpPr>
        <p:spPr>
          <a:xfrm>
            <a:off x="3163187" y="3223625"/>
            <a:ext cx="2817600" cy="323100"/>
          </a:xfrm>
          <a:prstGeom prst="rect">
            <a:avLst/>
          </a:prstGeom>
          <a:noFill/>
          <a:ln>
            <a:noFill/>
          </a:ln>
        </p:spPr>
        <p:txBody>
          <a:bodyPr lIns="91425" tIns="45700" rIns="91425" bIns="45700" anchor="t" anchorCtr="0">
            <a:noAutofit/>
          </a:bodyPr>
          <a:lstStyle/>
          <a:p>
            <a:pPr marL="0" marR="0" lvl="0" indent="0" rtl="0">
              <a:spcBef>
                <a:spcPts val="0"/>
              </a:spcBef>
              <a:spcAft>
                <a:spcPts val="0"/>
              </a:spcAft>
              <a:buClr>
                <a:schemeClr val="dk1"/>
              </a:buClr>
              <a:buSzPct val="25000"/>
              <a:buFont typeface="Arial"/>
              <a:buNone/>
            </a:pPr>
            <a:r>
              <a:rPr lang="en-US" sz="1600" dirty="0">
                <a:solidFill>
                  <a:schemeClr val="dk1"/>
                </a:solidFill>
                <a:latin typeface="Century Gothic" panose="020B0502020202020204" pitchFamily="34" charset="0"/>
                <a:ea typeface="Questrial"/>
                <a:cs typeface="Questrial"/>
                <a:sym typeface="Questrial"/>
              </a:rPr>
              <a:t>Jakub </a:t>
            </a:r>
            <a:r>
              <a:rPr lang="en-US" sz="1600" dirty="0" err="1">
                <a:solidFill>
                  <a:schemeClr val="dk1"/>
                </a:solidFill>
                <a:latin typeface="Century Gothic" panose="020B0502020202020204" pitchFamily="34" charset="0"/>
                <a:ea typeface="Questrial"/>
                <a:cs typeface="Questrial"/>
                <a:sym typeface="Questrial"/>
              </a:rPr>
              <a:t>Blach</a:t>
            </a:r>
            <a:endParaRPr lang="en-US" sz="1600" dirty="0">
              <a:solidFill>
                <a:schemeClr val="dk1"/>
              </a:solidFill>
              <a:latin typeface="Century Gothic" panose="020B0502020202020204" pitchFamily="34" charset="0"/>
              <a:ea typeface="Questrial"/>
              <a:cs typeface="Questrial"/>
              <a:sym typeface="Questrial"/>
            </a:endParaRPr>
          </a:p>
        </p:txBody>
      </p:sp>
      <p:sp>
        <p:nvSpPr>
          <p:cNvPr id="201" name="Shape 201"/>
          <p:cNvSpPr txBox="1"/>
          <p:nvPr/>
        </p:nvSpPr>
        <p:spPr>
          <a:xfrm>
            <a:off x="3163200" y="3647625"/>
            <a:ext cx="2817600" cy="323100"/>
          </a:xfrm>
          <a:prstGeom prst="rect">
            <a:avLst/>
          </a:prstGeom>
          <a:noFill/>
          <a:ln>
            <a:noFill/>
          </a:ln>
        </p:spPr>
        <p:txBody>
          <a:bodyPr lIns="91425" tIns="45700" rIns="91425" bIns="45700" anchor="t" anchorCtr="0">
            <a:noAutofit/>
          </a:bodyPr>
          <a:lstStyle/>
          <a:p>
            <a:pPr marL="0" marR="0" lvl="0" indent="0" rtl="0">
              <a:spcBef>
                <a:spcPts val="0"/>
              </a:spcBef>
              <a:spcAft>
                <a:spcPts val="0"/>
              </a:spcAft>
              <a:buClr>
                <a:schemeClr val="dk1"/>
              </a:buClr>
              <a:buSzPct val="25000"/>
              <a:buFont typeface="Arial"/>
              <a:buNone/>
            </a:pPr>
            <a:r>
              <a:rPr lang="en-US" sz="1600" dirty="0">
                <a:solidFill>
                  <a:schemeClr val="dk1"/>
                </a:solidFill>
                <a:latin typeface="Century Gothic" panose="020B0502020202020204" pitchFamily="34" charset="0"/>
                <a:ea typeface="Questrial"/>
                <a:cs typeface="Questrial"/>
                <a:sym typeface="Questrial"/>
              </a:rPr>
              <a:t>Michael Brooke</a:t>
            </a:r>
          </a:p>
        </p:txBody>
      </p:sp>
      <p:sp>
        <p:nvSpPr>
          <p:cNvPr id="202" name="Shape 202"/>
          <p:cNvSpPr txBox="1"/>
          <p:nvPr/>
        </p:nvSpPr>
        <p:spPr>
          <a:xfrm>
            <a:off x="5944229" y="3209037"/>
            <a:ext cx="2817599" cy="3231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600" dirty="0">
                <a:solidFill>
                  <a:schemeClr val="dk1"/>
                </a:solidFill>
                <a:latin typeface="Century Gothic" panose="020B0502020202020204" pitchFamily="34" charset="0"/>
                <a:ea typeface="Questrial"/>
                <a:cs typeface="Questrial"/>
                <a:sym typeface="Questrial"/>
              </a:rPr>
              <a:t>Kathy Dooley</a:t>
            </a:r>
          </a:p>
        </p:txBody>
      </p:sp>
      <p:sp>
        <p:nvSpPr>
          <p:cNvPr id="203" name="Shape 203"/>
          <p:cNvSpPr txBox="1"/>
          <p:nvPr/>
        </p:nvSpPr>
        <p:spPr>
          <a:xfrm>
            <a:off x="5944229" y="3647625"/>
            <a:ext cx="2817600" cy="3231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600" dirty="0" err="1">
                <a:solidFill>
                  <a:schemeClr val="dk1"/>
                </a:solidFill>
                <a:latin typeface="Century Gothic" panose="020B0502020202020204" pitchFamily="34" charset="0"/>
                <a:ea typeface="Questrial"/>
                <a:cs typeface="Questrial"/>
                <a:sym typeface="Questrial"/>
              </a:rPr>
              <a:t>Rajkishan</a:t>
            </a:r>
            <a:r>
              <a:rPr lang="en-US" sz="1600" dirty="0">
                <a:solidFill>
                  <a:schemeClr val="dk1"/>
                </a:solidFill>
                <a:latin typeface="Century Gothic" panose="020B0502020202020204" pitchFamily="34" charset="0"/>
                <a:ea typeface="Questrial"/>
                <a:cs typeface="Questrial"/>
                <a:sym typeface="Questrial"/>
              </a:rPr>
              <a:t> </a:t>
            </a:r>
            <a:r>
              <a:rPr lang="en-US" sz="1600" dirty="0" err="1">
                <a:solidFill>
                  <a:schemeClr val="dk1"/>
                </a:solidFill>
                <a:latin typeface="Century Gothic" panose="020B0502020202020204" pitchFamily="34" charset="0"/>
                <a:ea typeface="Questrial"/>
                <a:cs typeface="Questrial"/>
                <a:sym typeface="Questrial"/>
              </a:rPr>
              <a:t>Rajappan</a:t>
            </a:r>
            <a:endParaRPr lang="en-US" sz="1600" dirty="0">
              <a:solidFill>
                <a:schemeClr val="dk1"/>
              </a:solidFill>
              <a:latin typeface="Century Gothic" panose="020B0502020202020204" pitchFamily="34" charset="0"/>
              <a:ea typeface="Questrial"/>
              <a:cs typeface="Questrial"/>
              <a:sym typeface="Questrial"/>
            </a:endParaRPr>
          </a:p>
        </p:txBody>
      </p:sp>
      <p:sp>
        <p:nvSpPr>
          <p:cNvPr id="204" name="Shape 204"/>
          <p:cNvSpPr txBox="1"/>
          <p:nvPr/>
        </p:nvSpPr>
        <p:spPr>
          <a:xfrm>
            <a:off x="3163204" y="4086187"/>
            <a:ext cx="2817600" cy="3231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600" dirty="0">
                <a:solidFill>
                  <a:schemeClr val="dk1"/>
                </a:solidFill>
                <a:latin typeface="Century Gothic" panose="020B0502020202020204" pitchFamily="34" charset="0"/>
                <a:ea typeface="Questrial"/>
                <a:cs typeface="Questrial"/>
                <a:sym typeface="Questrial"/>
              </a:rPr>
              <a:t>Megan </a:t>
            </a:r>
            <a:r>
              <a:rPr lang="en-US" sz="1600" dirty="0" err="1">
                <a:solidFill>
                  <a:schemeClr val="dk1"/>
                </a:solidFill>
                <a:latin typeface="Century Gothic" panose="020B0502020202020204" pitchFamily="34" charset="0"/>
                <a:ea typeface="Questrial"/>
                <a:cs typeface="Questrial"/>
                <a:sym typeface="Questrial"/>
              </a:rPr>
              <a:t>Buzanowicz</a:t>
            </a:r>
            <a:endParaRPr lang="en-US" sz="1600" dirty="0">
              <a:solidFill>
                <a:schemeClr val="dk1"/>
              </a:solidFill>
              <a:latin typeface="Century Gothic" panose="020B0502020202020204" pitchFamily="34" charset="0"/>
              <a:ea typeface="Questrial"/>
              <a:cs typeface="Questrial"/>
              <a:sym typeface="Questrial"/>
            </a:endParaRPr>
          </a:p>
        </p:txBody>
      </p:sp>
      <p:sp>
        <p:nvSpPr>
          <p:cNvPr id="205" name="Shape 205"/>
          <p:cNvSpPr txBox="1"/>
          <p:nvPr/>
        </p:nvSpPr>
        <p:spPr>
          <a:xfrm>
            <a:off x="5944237" y="4086210"/>
            <a:ext cx="4249799" cy="3231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600" dirty="0">
                <a:solidFill>
                  <a:schemeClr val="dk1"/>
                </a:solidFill>
                <a:latin typeface="Century Gothic" panose="020B0502020202020204" pitchFamily="34" charset="0"/>
                <a:ea typeface="Questrial"/>
                <a:cs typeface="Questrial"/>
                <a:sym typeface="Questrial"/>
              </a:rPr>
              <a:t>Ryan </a:t>
            </a:r>
            <a:r>
              <a:rPr lang="en-US" sz="1600" dirty="0" err="1">
                <a:solidFill>
                  <a:schemeClr val="dk1"/>
                </a:solidFill>
                <a:latin typeface="Century Gothic" panose="020B0502020202020204" pitchFamily="34" charset="0"/>
                <a:ea typeface="Questrial"/>
                <a:cs typeface="Questrial"/>
                <a:sym typeface="Questrial"/>
              </a:rPr>
              <a:t>Umberger</a:t>
            </a:r>
            <a:endParaRPr lang="en-US" sz="1600" dirty="0">
              <a:solidFill>
                <a:schemeClr val="dk1"/>
              </a:solidFill>
              <a:latin typeface="Century Gothic" panose="020B0502020202020204" pitchFamily="34" charset="0"/>
              <a:ea typeface="Questrial"/>
              <a:cs typeface="Questrial"/>
              <a:sym typeface="Questrial"/>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body" idx="2"/>
          </p:nvPr>
        </p:nvSpPr>
        <p:spPr>
          <a:xfrm>
            <a:off x="320039" y="548639"/>
            <a:ext cx="8503800" cy="9234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BFBFBF"/>
              </a:buClr>
              <a:buSzPct val="25000"/>
              <a:buFont typeface="Arial"/>
              <a:buNone/>
            </a:pPr>
            <a:r>
              <a:rPr lang="en-US">
                <a:latin typeface="Century Gothic" panose="020B0502020202020204" pitchFamily="34" charset="0"/>
              </a:rPr>
              <a:t>Error &amp; Uncertainty</a:t>
            </a:r>
          </a:p>
        </p:txBody>
      </p:sp>
      <p:pic>
        <p:nvPicPr>
          <p:cNvPr id="320" name="Shape 320"/>
          <p:cNvPicPr preferRelativeResize="0"/>
          <p:nvPr/>
        </p:nvPicPr>
        <p:blipFill rotWithShape="1">
          <a:blip r:embed="rId3">
            <a:alphaModFix/>
          </a:blip>
          <a:srcRect t="12103"/>
          <a:stretch/>
        </p:blipFill>
        <p:spPr>
          <a:xfrm>
            <a:off x="709425" y="5646448"/>
            <a:ext cx="7505700" cy="1113475"/>
          </a:xfrm>
          <a:prstGeom prst="rect">
            <a:avLst/>
          </a:prstGeom>
          <a:noFill/>
          <a:ln>
            <a:noFill/>
          </a:ln>
        </p:spPr>
      </p:pic>
      <p:sp>
        <p:nvSpPr>
          <p:cNvPr id="321" name="Shape 321"/>
          <p:cNvSpPr/>
          <p:nvPr/>
        </p:nvSpPr>
        <p:spPr>
          <a:xfrm>
            <a:off x="4427100" y="4067750"/>
            <a:ext cx="301800" cy="274200"/>
          </a:xfrm>
          <a:prstGeom prst="ellipse">
            <a:avLst/>
          </a:prstGeom>
          <a:solidFill>
            <a:srgbClr val="94A3D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latin typeface="Century Gothic" panose="020B0502020202020204" pitchFamily="34" charset="0"/>
            </a:endParaRPr>
          </a:p>
        </p:txBody>
      </p:sp>
      <p:sp>
        <p:nvSpPr>
          <p:cNvPr id="322" name="Shape 322"/>
          <p:cNvSpPr/>
          <p:nvPr/>
        </p:nvSpPr>
        <p:spPr>
          <a:xfrm>
            <a:off x="6022050" y="4094275"/>
            <a:ext cx="301800" cy="274200"/>
          </a:xfrm>
          <a:prstGeom prst="ellipse">
            <a:avLst/>
          </a:prstGeom>
          <a:solidFill>
            <a:schemeClr val="accent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latin typeface="Century Gothic" panose="020B0502020202020204" pitchFamily="34" charset="0"/>
            </a:endParaRPr>
          </a:p>
        </p:txBody>
      </p:sp>
      <p:sp>
        <p:nvSpPr>
          <p:cNvPr id="323" name="Shape 323"/>
          <p:cNvSpPr/>
          <p:nvPr/>
        </p:nvSpPr>
        <p:spPr>
          <a:xfrm>
            <a:off x="4978425" y="4219425"/>
            <a:ext cx="301800" cy="274200"/>
          </a:xfrm>
          <a:prstGeom prst="ellipse">
            <a:avLst/>
          </a:prstGeom>
          <a:solidFill>
            <a:schemeClr val="dk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latin typeface="Century Gothic" panose="020B0502020202020204" pitchFamily="34" charset="0"/>
            </a:endParaRPr>
          </a:p>
        </p:txBody>
      </p:sp>
      <p:sp>
        <p:nvSpPr>
          <p:cNvPr id="324" name="Shape 324"/>
          <p:cNvSpPr/>
          <p:nvPr/>
        </p:nvSpPr>
        <p:spPr>
          <a:xfrm>
            <a:off x="5352975" y="3868900"/>
            <a:ext cx="301800" cy="274200"/>
          </a:xfrm>
          <a:prstGeom prst="ellipse">
            <a:avLst/>
          </a:prstGeom>
          <a:solidFill>
            <a:srgbClr val="94A3D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latin typeface="Century Gothic" panose="020B0502020202020204" pitchFamily="34" charset="0"/>
            </a:endParaRPr>
          </a:p>
        </p:txBody>
      </p:sp>
      <p:sp>
        <p:nvSpPr>
          <p:cNvPr id="325" name="Shape 325"/>
          <p:cNvSpPr/>
          <p:nvPr/>
        </p:nvSpPr>
        <p:spPr>
          <a:xfrm>
            <a:off x="4761637" y="3920250"/>
            <a:ext cx="301800" cy="274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latin typeface="Century Gothic" panose="020B0502020202020204" pitchFamily="34" charset="0"/>
            </a:endParaRPr>
          </a:p>
        </p:txBody>
      </p:sp>
      <p:sp>
        <p:nvSpPr>
          <p:cNvPr id="326" name="Shape 326"/>
          <p:cNvSpPr/>
          <p:nvPr/>
        </p:nvSpPr>
        <p:spPr>
          <a:xfrm>
            <a:off x="4962825" y="4783337"/>
            <a:ext cx="301800" cy="274200"/>
          </a:xfrm>
          <a:prstGeom prst="ellipse">
            <a:avLst/>
          </a:prstGeom>
          <a:solidFill>
            <a:schemeClr val="dk1"/>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latin typeface="Century Gothic" panose="020B0502020202020204" pitchFamily="34" charset="0"/>
            </a:endParaRPr>
          </a:p>
        </p:txBody>
      </p:sp>
      <p:sp>
        <p:nvSpPr>
          <p:cNvPr id="327" name="Shape 327"/>
          <p:cNvSpPr/>
          <p:nvPr/>
        </p:nvSpPr>
        <p:spPr>
          <a:xfrm>
            <a:off x="4427100" y="4517275"/>
            <a:ext cx="301800" cy="274200"/>
          </a:xfrm>
          <a:prstGeom prst="ellipse">
            <a:avLst/>
          </a:prstGeom>
          <a:solidFill>
            <a:srgbClr val="94A3D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latin typeface="Century Gothic" panose="020B0502020202020204" pitchFamily="34" charset="0"/>
            </a:endParaRPr>
          </a:p>
        </p:txBody>
      </p:sp>
      <p:sp>
        <p:nvSpPr>
          <p:cNvPr id="328" name="Shape 328"/>
          <p:cNvSpPr/>
          <p:nvPr/>
        </p:nvSpPr>
        <p:spPr>
          <a:xfrm>
            <a:off x="6267400" y="4517275"/>
            <a:ext cx="301800" cy="274200"/>
          </a:xfrm>
          <a:prstGeom prst="ellipse">
            <a:avLst/>
          </a:prstGeom>
          <a:solidFill>
            <a:srgbClr val="94A3D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latin typeface="Century Gothic" panose="020B0502020202020204" pitchFamily="34" charset="0"/>
            </a:endParaRPr>
          </a:p>
        </p:txBody>
      </p:sp>
      <p:sp>
        <p:nvSpPr>
          <p:cNvPr id="329" name="Shape 329"/>
          <p:cNvSpPr/>
          <p:nvPr/>
        </p:nvSpPr>
        <p:spPr>
          <a:xfrm>
            <a:off x="5882975" y="4352262"/>
            <a:ext cx="301800" cy="274200"/>
          </a:xfrm>
          <a:prstGeom prst="ellipse">
            <a:avLst/>
          </a:prstGeom>
          <a:solidFill>
            <a:srgbClr val="BFBFB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latin typeface="Century Gothic" panose="020B0502020202020204" pitchFamily="34" charset="0"/>
            </a:endParaRPr>
          </a:p>
        </p:txBody>
      </p:sp>
      <p:sp>
        <p:nvSpPr>
          <p:cNvPr id="330" name="Shape 330"/>
          <p:cNvSpPr/>
          <p:nvPr/>
        </p:nvSpPr>
        <p:spPr>
          <a:xfrm>
            <a:off x="5352975" y="4326112"/>
            <a:ext cx="301800" cy="274200"/>
          </a:xfrm>
          <a:prstGeom prst="ellipse">
            <a:avLst/>
          </a:prstGeom>
          <a:solidFill>
            <a:srgbClr val="94A3D4"/>
          </a:solidFill>
          <a:ln w="9525" cap="flat" cmpd="sng">
            <a:solidFill>
              <a:srgbClr val="D9EAD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latin typeface="Century Gothic" panose="020B0502020202020204" pitchFamily="34" charset="0"/>
            </a:endParaRPr>
          </a:p>
        </p:txBody>
      </p:sp>
      <p:sp>
        <p:nvSpPr>
          <p:cNvPr id="331" name="Shape 331"/>
          <p:cNvSpPr txBox="1">
            <a:spLocks noGrp="1"/>
          </p:cNvSpPr>
          <p:nvPr>
            <p:ph type="body" idx="5"/>
          </p:nvPr>
        </p:nvSpPr>
        <p:spPr>
          <a:xfrm>
            <a:off x="709425" y="5134950"/>
            <a:ext cx="3627000" cy="5115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1"/>
              </a:buClr>
              <a:buSzPct val="25000"/>
              <a:buFont typeface="Arial"/>
              <a:buNone/>
            </a:pPr>
            <a:r>
              <a:rPr lang="en-US" sz="3000">
                <a:latin typeface="Century Gothic" panose="020B0502020202020204" pitchFamily="34" charset="0"/>
              </a:rPr>
              <a:t>Resolution</a:t>
            </a:r>
          </a:p>
        </p:txBody>
      </p:sp>
      <p:sp>
        <p:nvSpPr>
          <p:cNvPr id="332" name="Shape 332"/>
          <p:cNvSpPr/>
          <p:nvPr/>
        </p:nvSpPr>
        <p:spPr>
          <a:xfrm>
            <a:off x="6651825" y="4517275"/>
            <a:ext cx="301800" cy="274200"/>
          </a:xfrm>
          <a:prstGeom prst="ellipse">
            <a:avLst/>
          </a:prstGeom>
          <a:solidFill>
            <a:srgbClr val="A5A5A5"/>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latin typeface="Century Gothic" panose="020B0502020202020204" pitchFamily="34" charset="0"/>
            </a:endParaRPr>
          </a:p>
        </p:txBody>
      </p:sp>
      <p:sp>
        <p:nvSpPr>
          <p:cNvPr id="333" name="Shape 333"/>
          <p:cNvSpPr/>
          <p:nvPr/>
        </p:nvSpPr>
        <p:spPr>
          <a:xfrm>
            <a:off x="5498537" y="4437362"/>
            <a:ext cx="301800" cy="274200"/>
          </a:xfrm>
          <a:prstGeom prst="ellipse">
            <a:avLst/>
          </a:prstGeom>
          <a:solidFill>
            <a:srgbClr val="A5A5A5"/>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latin typeface="Century Gothic" panose="020B0502020202020204" pitchFamily="34" charset="0"/>
            </a:endParaRPr>
          </a:p>
        </p:txBody>
      </p:sp>
      <p:sp>
        <p:nvSpPr>
          <p:cNvPr id="334" name="Shape 334"/>
          <p:cNvSpPr/>
          <p:nvPr/>
        </p:nvSpPr>
        <p:spPr>
          <a:xfrm>
            <a:off x="6455625" y="4094262"/>
            <a:ext cx="301800" cy="274200"/>
          </a:xfrm>
          <a:prstGeom prst="ellipse">
            <a:avLst/>
          </a:prstGeom>
          <a:solidFill>
            <a:srgbClr val="A6A3A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latin typeface="Century Gothic" panose="020B0502020202020204" pitchFamily="34" charset="0"/>
            </a:endParaRPr>
          </a:p>
        </p:txBody>
      </p:sp>
      <p:sp>
        <p:nvSpPr>
          <p:cNvPr id="335" name="Shape 335"/>
          <p:cNvSpPr/>
          <p:nvPr/>
        </p:nvSpPr>
        <p:spPr>
          <a:xfrm>
            <a:off x="957900" y="4387912"/>
            <a:ext cx="301800" cy="274200"/>
          </a:xfrm>
          <a:prstGeom prst="ellipse">
            <a:avLst/>
          </a:prstGeom>
          <a:solidFill>
            <a:srgbClr val="000000"/>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latin typeface="Century Gothic" panose="020B0502020202020204" pitchFamily="34" charset="0"/>
            </a:endParaRPr>
          </a:p>
        </p:txBody>
      </p:sp>
      <p:sp>
        <p:nvSpPr>
          <p:cNvPr id="336" name="Shape 336"/>
          <p:cNvSpPr/>
          <p:nvPr/>
        </p:nvSpPr>
        <p:spPr>
          <a:xfrm>
            <a:off x="1442500" y="4235487"/>
            <a:ext cx="301800" cy="274200"/>
          </a:xfrm>
          <a:prstGeom prst="ellipse">
            <a:avLst/>
          </a:prstGeom>
          <a:solidFill>
            <a:srgbClr val="94A3D4"/>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latin typeface="Century Gothic" panose="020B0502020202020204" pitchFamily="34" charset="0"/>
            </a:endParaRPr>
          </a:p>
        </p:txBody>
      </p:sp>
      <p:sp>
        <p:nvSpPr>
          <p:cNvPr id="337" name="Shape 337"/>
          <p:cNvSpPr/>
          <p:nvPr/>
        </p:nvSpPr>
        <p:spPr>
          <a:xfrm>
            <a:off x="1866175" y="4067737"/>
            <a:ext cx="301800" cy="274200"/>
          </a:xfrm>
          <a:prstGeom prst="ellipse">
            <a:avLst/>
          </a:prstGeom>
          <a:solidFill>
            <a:srgbClr val="999999"/>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latin typeface="Century Gothic" panose="020B0502020202020204" pitchFamily="34" charset="0"/>
            </a:endParaRPr>
          </a:p>
        </p:txBody>
      </p:sp>
      <p:sp>
        <p:nvSpPr>
          <p:cNvPr id="338" name="Shape 338"/>
          <p:cNvSpPr/>
          <p:nvPr/>
        </p:nvSpPr>
        <p:spPr>
          <a:xfrm>
            <a:off x="1564375" y="4692712"/>
            <a:ext cx="301800" cy="274200"/>
          </a:xfrm>
          <a:prstGeom prst="ellipse">
            <a:avLst/>
          </a:prstGeom>
          <a:solidFill>
            <a:schemeClr val="accent1"/>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latin typeface="Century Gothic" panose="020B0502020202020204" pitchFamily="34" charset="0"/>
            </a:endParaRPr>
          </a:p>
        </p:txBody>
      </p:sp>
      <p:sp>
        <p:nvSpPr>
          <p:cNvPr id="339" name="Shape 339"/>
          <p:cNvSpPr/>
          <p:nvPr/>
        </p:nvSpPr>
        <p:spPr>
          <a:xfrm>
            <a:off x="1018825" y="4235487"/>
            <a:ext cx="301800" cy="274200"/>
          </a:xfrm>
          <a:prstGeom prst="ellipse">
            <a:avLst/>
          </a:prstGeom>
          <a:solidFill>
            <a:srgbClr val="66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latin typeface="Century Gothic" panose="020B0502020202020204" pitchFamily="34" charset="0"/>
            </a:endParaRPr>
          </a:p>
        </p:txBody>
      </p:sp>
      <p:sp>
        <p:nvSpPr>
          <p:cNvPr id="340" name="Shape 340"/>
          <p:cNvSpPr txBox="1">
            <a:spLocks noGrp="1"/>
          </p:cNvSpPr>
          <p:nvPr>
            <p:ph type="body" idx="5"/>
          </p:nvPr>
        </p:nvSpPr>
        <p:spPr>
          <a:xfrm>
            <a:off x="2982512" y="4154875"/>
            <a:ext cx="820500" cy="5115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1"/>
              </a:buClr>
              <a:buSzPct val="25000"/>
              <a:buFont typeface="Arial"/>
              <a:buNone/>
            </a:pPr>
            <a:r>
              <a:rPr lang="en-US" sz="3000" b="0">
                <a:latin typeface="Century Gothic" panose="020B0502020202020204" pitchFamily="34" charset="0"/>
              </a:rPr>
              <a:t>vs</a:t>
            </a:r>
          </a:p>
        </p:txBody>
      </p:sp>
      <p:sp>
        <p:nvSpPr>
          <p:cNvPr id="341" name="Shape 341"/>
          <p:cNvSpPr txBox="1">
            <a:spLocks noGrp="1"/>
          </p:cNvSpPr>
          <p:nvPr>
            <p:ph type="body" idx="5"/>
          </p:nvPr>
        </p:nvSpPr>
        <p:spPr>
          <a:xfrm>
            <a:off x="709425" y="3249775"/>
            <a:ext cx="3627000" cy="5115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1"/>
              </a:buClr>
              <a:buSzPct val="25000"/>
              <a:buFont typeface="Arial"/>
              <a:buNone/>
            </a:pPr>
            <a:r>
              <a:rPr lang="en-US" sz="3000">
                <a:latin typeface="Century Gothic" panose="020B0502020202020204" pitchFamily="34" charset="0"/>
              </a:rPr>
              <a:t>Sample Size</a:t>
            </a:r>
          </a:p>
        </p:txBody>
      </p:sp>
      <p:sp>
        <p:nvSpPr>
          <p:cNvPr id="342" name="Shape 342"/>
          <p:cNvSpPr txBox="1">
            <a:spLocks noGrp="1"/>
          </p:cNvSpPr>
          <p:nvPr>
            <p:ph type="body" idx="5"/>
          </p:nvPr>
        </p:nvSpPr>
        <p:spPr>
          <a:xfrm>
            <a:off x="709425" y="1325725"/>
            <a:ext cx="4643700" cy="5115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1"/>
              </a:buClr>
              <a:buSzPct val="25000"/>
              <a:buFont typeface="Arial"/>
              <a:buNone/>
            </a:pPr>
            <a:r>
              <a:rPr lang="en-US" sz="3000">
                <a:latin typeface="Century Gothic" panose="020B0502020202020204" pitchFamily="34" charset="0"/>
              </a:rPr>
              <a:t>OTs as Storm Indicators</a:t>
            </a:r>
          </a:p>
        </p:txBody>
      </p:sp>
      <p:pic>
        <p:nvPicPr>
          <p:cNvPr id="343" name="Shape 343"/>
          <p:cNvPicPr preferRelativeResize="0"/>
          <p:nvPr/>
        </p:nvPicPr>
        <p:blipFill rotWithShape="1">
          <a:blip r:embed="rId4">
            <a:alphaModFix/>
          </a:blip>
          <a:srcRect l="50692" t="63444"/>
          <a:stretch/>
        </p:blipFill>
        <p:spPr>
          <a:xfrm>
            <a:off x="1353751" y="1827877"/>
            <a:ext cx="1522754" cy="1067245"/>
          </a:xfrm>
          <a:prstGeom prst="rect">
            <a:avLst/>
          </a:prstGeom>
          <a:noFill/>
          <a:ln>
            <a:noFill/>
          </a:ln>
        </p:spPr>
      </p:pic>
      <p:sp>
        <p:nvSpPr>
          <p:cNvPr id="344" name="Shape 344"/>
          <p:cNvSpPr/>
          <p:nvPr/>
        </p:nvSpPr>
        <p:spPr>
          <a:xfrm>
            <a:off x="3620581" y="2054577"/>
            <a:ext cx="1835700" cy="618750"/>
          </a:xfrm>
          <a:prstGeom prst="rightArrow">
            <a:avLst>
              <a:gd name="adj1" fmla="val 50000"/>
              <a:gd name="adj2" fmla="val 50000"/>
            </a:avLst>
          </a:prstGeom>
          <a:solidFill>
            <a:schemeClr val="accent1"/>
          </a:solidFill>
          <a:ln w="9525" cap="flat" cmpd="sng">
            <a:solidFill>
              <a:schemeClr val="bg1">
                <a:lumMod val="50000"/>
              </a:scheme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latin typeface="Century Gothic" panose="020B0502020202020204" pitchFamily="34" charset="0"/>
            </a:endParaRPr>
          </a:p>
        </p:txBody>
      </p:sp>
      <p:pic>
        <p:nvPicPr>
          <p:cNvPr id="345" name="Shape 345"/>
          <p:cNvPicPr preferRelativeResize="0"/>
          <p:nvPr/>
        </p:nvPicPr>
        <p:blipFill>
          <a:blip r:embed="rId5">
            <a:alphaModFix/>
          </a:blip>
          <a:stretch>
            <a:fillRect/>
          </a:stretch>
        </p:blipFill>
        <p:spPr>
          <a:xfrm>
            <a:off x="5964100" y="1715962"/>
            <a:ext cx="1835547" cy="1616300"/>
          </a:xfrm>
          <a:prstGeom prst="rect">
            <a:avLst/>
          </a:prstGeom>
          <a:noFill/>
          <a:ln>
            <a:noFill/>
          </a:ln>
        </p:spPr>
      </p:pic>
      <p:sp>
        <p:nvSpPr>
          <p:cNvPr id="346" name="Shape 346"/>
          <p:cNvSpPr txBox="1"/>
          <p:nvPr/>
        </p:nvSpPr>
        <p:spPr>
          <a:xfrm>
            <a:off x="7127700" y="2788075"/>
            <a:ext cx="1940100" cy="461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Century Gothic" panose="020B0502020202020204" pitchFamily="34" charset="0"/>
                <a:ea typeface="Questrial"/>
                <a:cs typeface="Questrial"/>
                <a:sym typeface="Questrial"/>
              </a:rPr>
              <a:t>Image Credits: Public Domain Vectors</a:t>
            </a:r>
          </a:p>
        </p:txBody>
      </p:sp>
      <p:sp>
        <p:nvSpPr>
          <p:cNvPr id="347" name="Shape 347"/>
          <p:cNvSpPr txBox="1"/>
          <p:nvPr/>
        </p:nvSpPr>
        <p:spPr>
          <a:xfrm>
            <a:off x="7127700" y="6567750"/>
            <a:ext cx="2781900" cy="461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dirty="0">
                <a:solidFill>
                  <a:schemeClr val="dk1"/>
                </a:solidFill>
                <a:latin typeface="Century Gothic" panose="020B0502020202020204" pitchFamily="34" charset="0"/>
                <a:ea typeface="Questrial"/>
                <a:cs typeface="Questrial"/>
                <a:sym typeface="Questrial"/>
              </a:rPr>
              <a:t>Image Credit: Wikipedia</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2" name="Shape 352"/>
          <p:cNvPicPr preferRelativeResize="0"/>
          <p:nvPr/>
        </p:nvPicPr>
        <p:blipFill>
          <a:blip r:embed="rId3">
            <a:alphaModFix/>
          </a:blip>
          <a:stretch>
            <a:fillRect/>
          </a:stretch>
        </p:blipFill>
        <p:spPr>
          <a:xfrm>
            <a:off x="644450" y="1384423"/>
            <a:ext cx="1470650" cy="1470650"/>
          </a:xfrm>
          <a:prstGeom prst="rect">
            <a:avLst/>
          </a:prstGeom>
          <a:noFill/>
          <a:ln>
            <a:noFill/>
          </a:ln>
        </p:spPr>
      </p:pic>
      <p:pic>
        <p:nvPicPr>
          <p:cNvPr id="353" name="Shape 353"/>
          <p:cNvPicPr preferRelativeResize="0"/>
          <p:nvPr/>
        </p:nvPicPr>
        <p:blipFill>
          <a:blip r:embed="rId4">
            <a:alphaModFix/>
          </a:blip>
          <a:stretch>
            <a:fillRect/>
          </a:stretch>
        </p:blipFill>
        <p:spPr>
          <a:xfrm>
            <a:off x="265649" y="5008849"/>
            <a:ext cx="2228255" cy="1470651"/>
          </a:xfrm>
          <a:prstGeom prst="rect">
            <a:avLst/>
          </a:prstGeom>
          <a:noFill/>
          <a:ln>
            <a:noFill/>
          </a:ln>
        </p:spPr>
      </p:pic>
      <p:sp>
        <p:nvSpPr>
          <p:cNvPr id="354" name="Shape 354"/>
          <p:cNvSpPr txBox="1">
            <a:spLocks noGrp="1"/>
          </p:cNvSpPr>
          <p:nvPr>
            <p:ph type="body" idx="2"/>
          </p:nvPr>
        </p:nvSpPr>
        <p:spPr>
          <a:xfrm>
            <a:off x="320039" y="548639"/>
            <a:ext cx="8503800" cy="9234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BFBFBF"/>
              </a:buClr>
              <a:buSzPct val="25000"/>
              <a:buFont typeface="Arial"/>
              <a:buNone/>
            </a:pPr>
            <a:r>
              <a:rPr lang="en-US">
                <a:latin typeface="Century Gothic" panose="020B0502020202020204" pitchFamily="34" charset="0"/>
              </a:rPr>
              <a:t>Future Work</a:t>
            </a:r>
          </a:p>
        </p:txBody>
      </p:sp>
      <p:pic>
        <p:nvPicPr>
          <p:cNvPr id="355" name="Shape 355"/>
          <p:cNvPicPr preferRelativeResize="0"/>
          <p:nvPr/>
        </p:nvPicPr>
        <p:blipFill>
          <a:blip r:embed="rId5">
            <a:alphaModFix/>
          </a:blip>
          <a:stretch>
            <a:fillRect/>
          </a:stretch>
        </p:blipFill>
        <p:spPr>
          <a:xfrm>
            <a:off x="494649" y="3053350"/>
            <a:ext cx="2023149" cy="1645925"/>
          </a:xfrm>
          <a:prstGeom prst="rect">
            <a:avLst/>
          </a:prstGeom>
          <a:noFill/>
          <a:ln>
            <a:noFill/>
          </a:ln>
        </p:spPr>
      </p:pic>
      <p:sp>
        <p:nvSpPr>
          <p:cNvPr id="356" name="Shape 356"/>
          <p:cNvSpPr txBox="1">
            <a:spLocks noGrp="1"/>
          </p:cNvSpPr>
          <p:nvPr>
            <p:ph type="body" idx="3"/>
          </p:nvPr>
        </p:nvSpPr>
        <p:spPr>
          <a:xfrm>
            <a:off x="2441600" y="1548250"/>
            <a:ext cx="7147800" cy="768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1"/>
              </a:buClr>
              <a:buSzPct val="25000"/>
              <a:buFont typeface="Arial"/>
              <a:buNone/>
            </a:pPr>
            <a:r>
              <a:rPr lang="en-US" sz="3000" dirty="0">
                <a:latin typeface="Century Gothic" panose="020B0502020202020204" pitchFamily="34" charset="0"/>
              </a:rPr>
              <a:t>Hourly averages across all study </a:t>
            </a:r>
          </a:p>
          <a:p>
            <a:pPr marL="0" marR="0" lvl="0" indent="0" algn="l" rtl="0">
              <a:lnSpc>
                <a:spcPct val="90000"/>
              </a:lnSpc>
              <a:spcBef>
                <a:spcPts val="0"/>
              </a:spcBef>
              <a:buClr>
                <a:schemeClr val="accent1"/>
              </a:buClr>
              <a:buSzPct val="25000"/>
              <a:buFont typeface="Arial"/>
              <a:buNone/>
            </a:pPr>
            <a:r>
              <a:rPr lang="en-US" sz="3000" dirty="0">
                <a:latin typeface="Century Gothic" panose="020B0502020202020204" pitchFamily="34" charset="0"/>
              </a:rPr>
              <a:t>dates</a:t>
            </a:r>
          </a:p>
        </p:txBody>
      </p:sp>
      <p:sp>
        <p:nvSpPr>
          <p:cNvPr id="357" name="Shape 357"/>
          <p:cNvSpPr txBox="1">
            <a:spLocks noGrp="1"/>
          </p:cNvSpPr>
          <p:nvPr>
            <p:ph type="body" idx="3"/>
          </p:nvPr>
        </p:nvSpPr>
        <p:spPr>
          <a:xfrm>
            <a:off x="2441594" y="3044987"/>
            <a:ext cx="6601800" cy="768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1"/>
              </a:buClr>
              <a:buSzPct val="25000"/>
              <a:buFont typeface="Arial"/>
              <a:buNone/>
            </a:pPr>
            <a:r>
              <a:rPr lang="en-US" sz="3000">
                <a:latin typeface="Century Gothic" panose="020B0502020202020204" pitchFamily="34" charset="0"/>
              </a:rPr>
              <a:t>Study date percentiles based on morning OT occurrences</a:t>
            </a:r>
          </a:p>
        </p:txBody>
      </p:sp>
      <p:sp>
        <p:nvSpPr>
          <p:cNvPr id="358" name="Shape 358"/>
          <p:cNvSpPr txBox="1">
            <a:spLocks noGrp="1"/>
          </p:cNvSpPr>
          <p:nvPr>
            <p:ph type="body" idx="3"/>
          </p:nvPr>
        </p:nvSpPr>
        <p:spPr>
          <a:xfrm>
            <a:off x="2441594" y="5008850"/>
            <a:ext cx="6601800" cy="768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1"/>
              </a:buClr>
              <a:buSzPct val="25000"/>
              <a:buFont typeface="Arial"/>
              <a:buNone/>
            </a:pPr>
            <a:r>
              <a:rPr lang="en-US" sz="3000">
                <a:latin typeface="Century Gothic" panose="020B0502020202020204" pitchFamily="34" charset="0"/>
              </a:rPr>
              <a:t>Statistical correlations between OT and variable data</a:t>
            </a:r>
          </a:p>
        </p:txBody>
      </p:sp>
      <p:sp>
        <p:nvSpPr>
          <p:cNvPr id="359" name="Shape 359"/>
          <p:cNvSpPr txBox="1"/>
          <p:nvPr/>
        </p:nvSpPr>
        <p:spPr>
          <a:xfrm>
            <a:off x="409725" y="2767437"/>
            <a:ext cx="1940100" cy="461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Century Gothic" panose="020B0502020202020204" pitchFamily="34" charset="0"/>
                <a:ea typeface="Questrial"/>
                <a:cs typeface="Questrial"/>
                <a:sym typeface="Questrial"/>
              </a:rPr>
              <a:t>Image Credit: PIxabay</a:t>
            </a:r>
          </a:p>
        </p:txBody>
      </p:sp>
      <p:sp>
        <p:nvSpPr>
          <p:cNvPr id="360" name="Shape 360"/>
          <p:cNvSpPr txBox="1"/>
          <p:nvPr/>
        </p:nvSpPr>
        <p:spPr>
          <a:xfrm>
            <a:off x="536175" y="4524537"/>
            <a:ext cx="1940100" cy="461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Century Gothic" panose="020B0502020202020204" pitchFamily="34" charset="0"/>
                <a:ea typeface="Questrial"/>
                <a:cs typeface="Questrial"/>
                <a:sym typeface="Questrial"/>
              </a:rPr>
              <a:t>Image Credit: PIxabay</a:t>
            </a:r>
          </a:p>
        </p:txBody>
      </p:sp>
      <p:sp>
        <p:nvSpPr>
          <p:cNvPr id="361" name="Shape 361"/>
          <p:cNvSpPr txBox="1"/>
          <p:nvPr/>
        </p:nvSpPr>
        <p:spPr>
          <a:xfrm>
            <a:off x="536175" y="6502087"/>
            <a:ext cx="1940100" cy="461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Century Gothic" panose="020B0502020202020204" pitchFamily="34" charset="0"/>
                <a:ea typeface="Questrial"/>
                <a:cs typeface="Questrial"/>
                <a:sym typeface="Questrial"/>
              </a:rPr>
              <a:t>Image Credit: Wikimedia</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txBox="1">
            <a:spLocks noGrp="1"/>
          </p:cNvSpPr>
          <p:nvPr>
            <p:ph type="body" idx="2"/>
          </p:nvPr>
        </p:nvSpPr>
        <p:spPr>
          <a:xfrm>
            <a:off x="320039" y="548639"/>
            <a:ext cx="8503800" cy="9234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BFBFBF"/>
              </a:buClr>
              <a:buSzPct val="25000"/>
              <a:buFont typeface="Arial"/>
              <a:buNone/>
            </a:pPr>
            <a:r>
              <a:rPr lang="en-US">
                <a:latin typeface="Century Gothic" panose="020B0502020202020204" pitchFamily="34" charset="0"/>
              </a:rPr>
              <a:t>Future Work</a:t>
            </a:r>
          </a:p>
        </p:txBody>
      </p:sp>
      <p:pic>
        <p:nvPicPr>
          <p:cNvPr id="368" name="Shape 368"/>
          <p:cNvPicPr preferRelativeResize="0"/>
          <p:nvPr/>
        </p:nvPicPr>
        <p:blipFill>
          <a:blip r:embed="rId3">
            <a:alphaModFix/>
          </a:blip>
          <a:stretch>
            <a:fillRect/>
          </a:stretch>
        </p:blipFill>
        <p:spPr>
          <a:xfrm>
            <a:off x="625343" y="2617144"/>
            <a:ext cx="1662119" cy="1205024"/>
          </a:xfrm>
          <a:prstGeom prst="rect">
            <a:avLst/>
          </a:prstGeom>
          <a:noFill/>
          <a:ln>
            <a:noFill/>
          </a:ln>
        </p:spPr>
      </p:pic>
      <p:pic>
        <p:nvPicPr>
          <p:cNvPr id="369" name="Shape 369"/>
          <p:cNvPicPr preferRelativeResize="0"/>
          <p:nvPr/>
        </p:nvPicPr>
        <p:blipFill>
          <a:blip r:embed="rId4">
            <a:alphaModFix/>
          </a:blip>
          <a:stretch>
            <a:fillRect/>
          </a:stretch>
        </p:blipFill>
        <p:spPr>
          <a:xfrm>
            <a:off x="1470690" y="1809959"/>
            <a:ext cx="909275" cy="1702774"/>
          </a:xfrm>
          <a:prstGeom prst="rect">
            <a:avLst/>
          </a:prstGeom>
          <a:noFill/>
          <a:ln>
            <a:noFill/>
          </a:ln>
        </p:spPr>
      </p:pic>
      <p:pic>
        <p:nvPicPr>
          <p:cNvPr id="370" name="Shape 370"/>
          <p:cNvPicPr preferRelativeResize="0"/>
          <p:nvPr/>
        </p:nvPicPr>
        <p:blipFill>
          <a:blip r:embed="rId5">
            <a:alphaModFix/>
          </a:blip>
          <a:stretch>
            <a:fillRect/>
          </a:stretch>
        </p:blipFill>
        <p:spPr>
          <a:xfrm flipH="1">
            <a:off x="625343" y="1637472"/>
            <a:ext cx="731050" cy="1462125"/>
          </a:xfrm>
          <a:prstGeom prst="rect">
            <a:avLst/>
          </a:prstGeom>
          <a:noFill/>
          <a:ln>
            <a:noFill/>
          </a:ln>
        </p:spPr>
      </p:pic>
      <p:sp>
        <p:nvSpPr>
          <p:cNvPr id="371" name="Shape 371"/>
          <p:cNvSpPr txBox="1">
            <a:spLocks noGrp="1"/>
          </p:cNvSpPr>
          <p:nvPr>
            <p:ph type="body" idx="3"/>
          </p:nvPr>
        </p:nvSpPr>
        <p:spPr>
          <a:xfrm>
            <a:off x="2615655" y="1930261"/>
            <a:ext cx="6191652" cy="807197"/>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1"/>
              </a:buClr>
              <a:buSzPct val="25000"/>
              <a:buFont typeface="Arial"/>
              <a:buNone/>
            </a:pPr>
            <a:r>
              <a:rPr lang="en-US" sz="3000" dirty="0">
                <a:latin typeface="Century Gothic" panose="020B0502020202020204" pitchFamily="34" charset="0"/>
              </a:rPr>
              <a:t>Include additional climatic variables</a:t>
            </a:r>
          </a:p>
        </p:txBody>
      </p:sp>
      <p:pic>
        <p:nvPicPr>
          <p:cNvPr id="372" name="Shape 372"/>
          <p:cNvPicPr preferRelativeResize="0"/>
          <p:nvPr/>
        </p:nvPicPr>
        <p:blipFill>
          <a:blip r:embed="rId6">
            <a:alphaModFix/>
          </a:blip>
          <a:stretch>
            <a:fillRect/>
          </a:stretch>
        </p:blipFill>
        <p:spPr>
          <a:xfrm>
            <a:off x="865536" y="4453122"/>
            <a:ext cx="1182760" cy="1702775"/>
          </a:xfrm>
          <a:prstGeom prst="rect">
            <a:avLst/>
          </a:prstGeom>
          <a:noFill/>
          <a:ln>
            <a:noFill/>
          </a:ln>
        </p:spPr>
      </p:pic>
      <p:sp>
        <p:nvSpPr>
          <p:cNvPr id="373" name="Shape 373"/>
          <p:cNvSpPr txBox="1">
            <a:spLocks noGrp="1"/>
          </p:cNvSpPr>
          <p:nvPr>
            <p:ph type="body" idx="3"/>
          </p:nvPr>
        </p:nvSpPr>
        <p:spPr>
          <a:xfrm>
            <a:off x="2615654" y="4738975"/>
            <a:ext cx="4615745" cy="565535"/>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1"/>
              </a:buClr>
              <a:buSzPct val="25000"/>
              <a:buFont typeface="Arial"/>
              <a:buNone/>
            </a:pPr>
            <a:r>
              <a:rPr lang="en-US" sz="3000" dirty="0">
                <a:latin typeface="Century Gothic" panose="020B0502020202020204" pitchFamily="34" charset="0"/>
              </a:rPr>
              <a:t>Compare OT detections with lightning data</a:t>
            </a:r>
          </a:p>
        </p:txBody>
      </p:sp>
      <p:sp>
        <p:nvSpPr>
          <p:cNvPr id="374" name="Shape 374"/>
          <p:cNvSpPr txBox="1"/>
          <p:nvPr/>
        </p:nvSpPr>
        <p:spPr>
          <a:xfrm>
            <a:off x="347362" y="3625211"/>
            <a:ext cx="1940100" cy="461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dirty="0">
                <a:solidFill>
                  <a:schemeClr val="dk1"/>
                </a:solidFill>
                <a:latin typeface="Century Gothic" panose="020B0502020202020204" pitchFamily="34" charset="0"/>
                <a:ea typeface="Questrial"/>
                <a:cs typeface="Questrial"/>
                <a:sym typeface="Questrial"/>
              </a:rPr>
              <a:t>Image Credit: </a:t>
            </a:r>
            <a:r>
              <a:rPr lang="en-US" sz="1200" dirty="0" err="1">
                <a:solidFill>
                  <a:schemeClr val="dk1"/>
                </a:solidFill>
                <a:latin typeface="Century Gothic" panose="020B0502020202020204" pitchFamily="34" charset="0"/>
                <a:ea typeface="Questrial"/>
                <a:cs typeface="Questrial"/>
                <a:sym typeface="Questrial"/>
              </a:rPr>
              <a:t>PIxabay</a:t>
            </a:r>
            <a:endParaRPr lang="en-US" sz="1200" dirty="0">
              <a:solidFill>
                <a:schemeClr val="dk1"/>
              </a:solidFill>
              <a:latin typeface="Century Gothic" panose="020B0502020202020204" pitchFamily="34" charset="0"/>
              <a:ea typeface="Questrial"/>
              <a:cs typeface="Questrial"/>
              <a:sym typeface="Questrial"/>
            </a:endParaRPr>
          </a:p>
          <a:p>
            <a:pPr marL="0" marR="0" lvl="0" indent="0" algn="l" rtl="0">
              <a:spcBef>
                <a:spcPts val="0"/>
              </a:spcBef>
              <a:buSzPct val="25000"/>
              <a:buNone/>
            </a:pPr>
            <a:r>
              <a:rPr lang="en-US" sz="1200" dirty="0">
                <a:solidFill>
                  <a:schemeClr val="dk1"/>
                </a:solidFill>
                <a:latin typeface="Century Gothic" panose="020B0502020202020204" pitchFamily="34" charset="0"/>
                <a:ea typeface="Questrial"/>
                <a:cs typeface="Questrial"/>
                <a:sym typeface="Questrial"/>
              </a:rPr>
              <a:t>Public Domain Vectors</a:t>
            </a:r>
          </a:p>
        </p:txBody>
      </p:sp>
      <p:sp>
        <p:nvSpPr>
          <p:cNvPr id="375" name="Shape 375"/>
          <p:cNvSpPr txBox="1"/>
          <p:nvPr/>
        </p:nvSpPr>
        <p:spPr>
          <a:xfrm>
            <a:off x="651700" y="6401793"/>
            <a:ext cx="2615655" cy="4162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dirty="0">
                <a:solidFill>
                  <a:schemeClr val="dk1"/>
                </a:solidFill>
                <a:latin typeface="Century Gothic" panose="020B0502020202020204" pitchFamily="34" charset="0"/>
                <a:ea typeface="Questrial"/>
                <a:cs typeface="Questrial"/>
                <a:sym typeface="Questrial"/>
              </a:rPr>
              <a:t>Image Credit: Wikimedia</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body" idx="1"/>
          </p:nvPr>
        </p:nvSpPr>
        <p:spPr>
          <a:xfrm>
            <a:off x="571200" y="1463420"/>
            <a:ext cx="8051700" cy="1126500"/>
          </a:xfrm>
          <a:prstGeom prst="rect">
            <a:avLst/>
          </a:prstGeom>
          <a:noFill/>
          <a:ln>
            <a:noFill/>
          </a:ln>
        </p:spPr>
        <p:txBody>
          <a:bodyPr lIns="91425" tIns="45700" rIns="91425" bIns="45700" anchor="t" anchorCtr="0">
            <a:noAutofit/>
          </a:bodyPr>
          <a:lstStyle/>
          <a:p>
            <a:pPr lvl="0" rtl="0">
              <a:lnSpc>
                <a:spcPct val="100000"/>
              </a:lnSpc>
              <a:spcBef>
                <a:spcPts val="0"/>
              </a:spcBef>
              <a:buClr>
                <a:srgbClr val="000000"/>
              </a:buClr>
              <a:buSzPct val="61111"/>
              <a:buFont typeface="Arial"/>
              <a:buNone/>
            </a:pPr>
            <a:r>
              <a:rPr lang="en-US" sz="1800" dirty="0">
                <a:solidFill>
                  <a:schemeClr val="bg1">
                    <a:lumMod val="50000"/>
                  </a:schemeClr>
                </a:solidFill>
                <a:latin typeface="Century Gothic" panose="020B0502020202020204" pitchFamily="34" charset="0"/>
              </a:rPr>
              <a:t>Dr. Kenton Ross, NASA DEVELOP National Program</a:t>
            </a:r>
          </a:p>
          <a:p>
            <a:pPr lvl="0" rtl="0">
              <a:lnSpc>
                <a:spcPct val="100000"/>
              </a:lnSpc>
              <a:spcBef>
                <a:spcPts val="0"/>
              </a:spcBef>
              <a:buClr>
                <a:srgbClr val="000000"/>
              </a:buClr>
              <a:buSzPct val="61111"/>
              <a:buFont typeface="Arial"/>
              <a:buNone/>
            </a:pPr>
            <a:r>
              <a:rPr lang="en-US" sz="1800" dirty="0">
                <a:solidFill>
                  <a:schemeClr val="bg1">
                    <a:lumMod val="50000"/>
                  </a:schemeClr>
                </a:solidFill>
                <a:latin typeface="Century Gothic" panose="020B0502020202020204" pitchFamily="34" charset="0"/>
              </a:rPr>
              <a:t>Kristopher </a:t>
            </a:r>
            <a:r>
              <a:rPr lang="en-US" sz="1800" dirty="0" err="1">
                <a:solidFill>
                  <a:schemeClr val="bg1">
                    <a:lumMod val="50000"/>
                  </a:schemeClr>
                </a:solidFill>
                <a:latin typeface="Century Gothic" panose="020B0502020202020204" pitchFamily="34" charset="0"/>
              </a:rPr>
              <a:t>Bedka</a:t>
            </a:r>
            <a:r>
              <a:rPr lang="en-US" sz="1800" dirty="0">
                <a:solidFill>
                  <a:schemeClr val="bg1">
                    <a:lumMod val="50000"/>
                  </a:schemeClr>
                </a:solidFill>
                <a:latin typeface="Century Gothic" panose="020B0502020202020204" pitchFamily="34" charset="0"/>
              </a:rPr>
              <a:t>, NASA Applied Sciences Climate Science Branch </a:t>
            </a:r>
          </a:p>
          <a:p>
            <a:pPr lvl="0" rtl="0">
              <a:lnSpc>
                <a:spcPct val="100000"/>
              </a:lnSpc>
              <a:spcBef>
                <a:spcPts val="0"/>
              </a:spcBef>
              <a:buClr>
                <a:srgbClr val="000000"/>
              </a:buClr>
              <a:buSzPct val="61111"/>
              <a:buFont typeface="Arial"/>
              <a:buNone/>
            </a:pPr>
            <a:r>
              <a:rPr lang="en-US" sz="1800" dirty="0">
                <a:solidFill>
                  <a:schemeClr val="bg1">
                    <a:lumMod val="50000"/>
                  </a:schemeClr>
                </a:solidFill>
                <a:latin typeface="Century Gothic" panose="020B0502020202020204" pitchFamily="34" charset="0"/>
              </a:rPr>
              <a:t>Dr. DeWayne Cecil, Global Science &amp; Technology, National Centers for Environmental Information (NECI)</a:t>
            </a:r>
          </a:p>
          <a:p>
            <a:pPr lvl="0" rtl="0">
              <a:lnSpc>
                <a:spcPct val="100000"/>
              </a:lnSpc>
              <a:spcBef>
                <a:spcPts val="0"/>
              </a:spcBef>
              <a:buClr>
                <a:srgbClr val="000000"/>
              </a:buClr>
              <a:buSzPct val="61111"/>
              <a:buFont typeface="Arial"/>
              <a:buNone/>
            </a:pPr>
            <a:r>
              <a:rPr lang="en-US" sz="1800" dirty="0">
                <a:solidFill>
                  <a:schemeClr val="bg1">
                    <a:lumMod val="50000"/>
                  </a:schemeClr>
                </a:solidFill>
                <a:latin typeface="Century Gothic" panose="020B0502020202020204" pitchFamily="34" charset="0"/>
              </a:rPr>
              <a:t>Robert </a:t>
            </a:r>
            <a:r>
              <a:rPr lang="en-US" sz="1800" dirty="0" err="1">
                <a:solidFill>
                  <a:schemeClr val="bg1">
                    <a:lumMod val="50000"/>
                  </a:schemeClr>
                </a:solidFill>
                <a:latin typeface="Century Gothic" panose="020B0502020202020204" pitchFamily="34" charset="0"/>
              </a:rPr>
              <a:t>VanGundy</a:t>
            </a:r>
            <a:r>
              <a:rPr lang="en-US" sz="1800" dirty="0">
                <a:solidFill>
                  <a:schemeClr val="bg1">
                    <a:lumMod val="50000"/>
                  </a:schemeClr>
                </a:solidFill>
                <a:latin typeface="Century Gothic" panose="020B0502020202020204" pitchFamily="34" charset="0"/>
              </a:rPr>
              <a:t>, University of Virginia’s College at Wise </a:t>
            </a:r>
          </a:p>
          <a:p>
            <a:pPr lvl="0" algn="ctr" rtl="0">
              <a:lnSpc>
                <a:spcPct val="100000"/>
              </a:lnSpc>
              <a:spcBef>
                <a:spcPts val="0"/>
              </a:spcBef>
              <a:buClr>
                <a:srgbClr val="000000"/>
              </a:buClr>
              <a:buSzPct val="110000"/>
              <a:buFont typeface="Arial"/>
              <a:buNone/>
            </a:pPr>
            <a:endParaRPr sz="1000" dirty="0">
              <a:solidFill>
                <a:srgbClr val="000000"/>
              </a:solidFill>
              <a:latin typeface="Century Gothic" panose="020B0502020202020204" pitchFamily="34" charset="0"/>
            </a:endParaRPr>
          </a:p>
        </p:txBody>
      </p:sp>
      <p:sp>
        <p:nvSpPr>
          <p:cNvPr id="381" name="Shape 381"/>
          <p:cNvSpPr txBox="1">
            <a:spLocks noGrp="1"/>
          </p:cNvSpPr>
          <p:nvPr>
            <p:ph type="body" idx="2"/>
          </p:nvPr>
        </p:nvSpPr>
        <p:spPr>
          <a:xfrm>
            <a:off x="571200" y="3480974"/>
            <a:ext cx="8051700" cy="5232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1800" dirty="0">
                <a:latin typeface="Century Gothic" panose="020B0502020202020204" pitchFamily="34" charset="0"/>
              </a:rPr>
              <a:t>Kenya Meteorological Department</a:t>
            </a:r>
          </a:p>
        </p:txBody>
      </p:sp>
      <p:sp>
        <p:nvSpPr>
          <p:cNvPr id="382" name="Shape 382"/>
          <p:cNvSpPr txBox="1">
            <a:spLocks noGrp="1"/>
          </p:cNvSpPr>
          <p:nvPr>
            <p:ph type="body" idx="3"/>
          </p:nvPr>
        </p:nvSpPr>
        <p:spPr>
          <a:xfrm>
            <a:off x="571200" y="4372014"/>
            <a:ext cx="8051700" cy="1981800"/>
          </a:xfrm>
          <a:prstGeom prst="rect">
            <a:avLst/>
          </a:prstGeom>
          <a:noFill/>
          <a:ln>
            <a:noFill/>
          </a:ln>
        </p:spPr>
        <p:txBody>
          <a:bodyPr lIns="91425" tIns="45700" rIns="91425" bIns="45700" anchor="t" anchorCtr="0">
            <a:noAutofit/>
          </a:bodyPr>
          <a:lstStyle/>
          <a:p>
            <a:pPr lvl="0" rtl="0">
              <a:lnSpc>
                <a:spcPct val="100000"/>
              </a:lnSpc>
              <a:spcBef>
                <a:spcPts val="0"/>
              </a:spcBef>
              <a:buClr>
                <a:srgbClr val="000000"/>
              </a:buClr>
              <a:buSzPct val="61111"/>
              <a:buFont typeface="Arial"/>
              <a:buNone/>
            </a:pPr>
            <a:r>
              <a:rPr lang="en-US" sz="1800" dirty="0">
                <a:solidFill>
                  <a:schemeClr val="bg1">
                    <a:lumMod val="50000"/>
                  </a:schemeClr>
                </a:solidFill>
                <a:latin typeface="Century Gothic" panose="020B0502020202020204" pitchFamily="34" charset="0"/>
              </a:rPr>
              <a:t>William Wilson, Past contributor</a:t>
            </a:r>
          </a:p>
          <a:p>
            <a:pPr lvl="0" rtl="0">
              <a:lnSpc>
                <a:spcPct val="100000"/>
              </a:lnSpc>
              <a:spcBef>
                <a:spcPts val="0"/>
              </a:spcBef>
              <a:buClr>
                <a:srgbClr val="000000"/>
              </a:buClr>
              <a:buSzPct val="61111"/>
              <a:buFont typeface="Arial"/>
              <a:buNone/>
            </a:pPr>
            <a:r>
              <a:rPr lang="en-US" sz="1800" dirty="0">
                <a:solidFill>
                  <a:schemeClr val="bg1">
                    <a:lumMod val="50000"/>
                  </a:schemeClr>
                </a:solidFill>
                <a:latin typeface="Century Gothic" panose="020B0502020202020204" pitchFamily="34" charset="0"/>
              </a:rPr>
              <a:t>Grant Bloomer, Past contributor </a:t>
            </a:r>
          </a:p>
          <a:p>
            <a:pPr lvl="0" rtl="0">
              <a:lnSpc>
                <a:spcPct val="100000"/>
              </a:lnSpc>
              <a:spcBef>
                <a:spcPts val="0"/>
              </a:spcBef>
              <a:buClr>
                <a:srgbClr val="000000"/>
              </a:buClr>
              <a:buSzPct val="61111"/>
              <a:buFont typeface="Arial"/>
              <a:buNone/>
            </a:pPr>
            <a:r>
              <a:rPr lang="en-US" sz="1800" dirty="0">
                <a:solidFill>
                  <a:schemeClr val="bg1">
                    <a:lumMod val="50000"/>
                  </a:schemeClr>
                </a:solidFill>
                <a:latin typeface="Century Gothic" panose="020B0502020202020204" pitchFamily="34" charset="0"/>
              </a:rPr>
              <a:t>Juan Antonio </a:t>
            </a:r>
            <a:r>
              <a:rPr lang="en-US" sz="1800" dirty="0" err="1">
                <a:solidFill>
                  <a:schemeClr val="bg1">
                    <a:lumMod val="50000"/>
                  </a:schemeClr>
                </a:solidFill>
                <a:latin typeface="Century Gothic" panose="020B0502020202020204" pitchFamily="34" charset="0"/>
              </a:rPr>
              <a:t>Chacón</a:t>
            </a:r>
            <a:r>
              <a:rPr lang="en-US" sz="1800" dirty="0">
                <a:solidFill>
                  <a:schemeClr val="bg1">
                    <a:lumMod val="50000"/>
                  </a:schemeClr>
                </a:solidFill>
                <a:latin typeface="Century Gothic" panose="020B0502020202020204" pitchFamily="34" charset="0"/>
              </a:rPr>
              <a:t> Castro, Past contributor</a:t>
            </a:r>
          </a:p>
          <a:p>
            <a:pPr lvl="0" rtl="0">
              <a:lnSpc>
                <a:spcPct val="100000"/>
              </a:lnSpc>
              <a:spcBef>
                <a:spcPts val="0"/>
              </a:spcBef>
              <a:buNone/>
            </a:pPr>
            <a:r>
              <a:rPr lang="en-US" sz="1800" dirty="0">
                <a:solidFill>
                  <a:schemeClr val="bg1">
                    <a:lumMod val="50000"/>
                  </a:schemeClr>
                </a:solidFill>
                <a:latin typeface="Century Gothic" panose="020B0502020202020204" pitchFamily="34" charset="0"/>
              </a:rPr>
              <a:t>Steve Licata, Jet Propulsion Laboratory, </a:t>
            </a:r>
            <a:r>
              <a:rPr lang="en-US" sz="1800" dirty="0">
                <a:solidFill>
                  <a:schemeClr val="bg1">
                    <a:lumMod val="50000"/>
                  </a:schemeClr>
                </a:solidFill>
                <a:highlight>
                  <a:srgbClr val="FFFFFF"/>
                </a:highlight>
                <a:latin typeface="Century Gothic" panose="020B0502020202020204" pitchFamily="34" charset="0"/>
              </a:rPr>
              <a:t>Atmospheric Infrared Sounder Project</a:t>
            </a:r>
          </a:p>
          <a:p>
            <a:pPr lvl="0" rtl="0">
              <a:lnSpc>
                <a:spcPct val="100000"/>
              </a:lnSpc>
              <a:spcBef>
                <a:spcPts val="0"/>
              </a:spcBef>
              <a:buNone/>
            </a:pPr>
            <a:r>
              <a:rPr lang="en-US" sz="1800" dirty="0">
                <a:solidFill>
                  <a:schemeClr val="bg1">
                    <a:lumMod val="50000"/>
                  </a:schemeClr>
                </a:solidFill>
                <a:latin typeface="Century Gothic" panose="020B0502020202020204" pitchFamily="34" charset="0"/>
              </a:rPr>
              <a:t>April Huff, NASA DEVELOP/Wise County Clerk of Court’s Office</a:t>
            </a:r>
          </a:p>
          <a:p>
            <a:pPr marL="0" marR="0" lvl="0" indent="0" algn="l" rtl="0">
              <a:lnSpc>
                <a:spcPct val="90000"/>
              </a:lnSpc>
              <a:spcBef>
                <a:spcPts val="0"/>
              </a:spcBef>
              <a:buClr>
                <a:schemeClr val="dk1"/>
              </a:buClr>
              <a:buSzPct val="25000"/>
              <a:buFont typeface="Arial"/>
              <a:buNone/>
            </a:pPr>
            <a:endParaRPr dirty="0">
              <a:latin typeface="Century Gothic" panose="020B0502020202020204" pitchFamily="34" charset="0"/>
            </a:endParaRPr>
          </a:p>
        </p:txBody>
      </p:sp>
      <p:sp>
        <p:nvSpPr>
          <p:cNvPr id="383" name="Shape 383"/>
          <p:cNvSpPr txBox="1"/>
          <p:nvPr/>
        </p:nvSpPr>
        <p:spPr>
          <a:xfrm>
            <a:off x="594358" y="940212"/>
            <a:ext cx="2577819"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dirty="0">
                <a:solidFill>
                  <a:schemeClr val="accent1"/>
                </a:solidFill>
                <a:latin typeface="Century Gothic" panose="020B0502020202020204" pitchFamily="34" charset="0"/>
                <a:ea typeface="Questrial"/>
                <a:cs typeface="Questrial"/>
                <a:sym typeface="Questrial"/>
              </a:rPr>
              <a:t>Advisors</a:t>
            </a:r>
          </a:p>
        </p:txBody>
      </p:sp>
      <p:sp>
        <p:nvSpPr>
          <p:cNvPr id="384" name="Shape 384"/>
          <p:cNvSpPr txBox="1"/>
          <p:nvPr/>
        </p:nvSpPr>
        <p:spPr>
          <a:xfrm>
            <a:off x="594371" y="2957763"/>
            <a:ext cx="2577900" cy="52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a:solidFill>
                  <a:schemeClr val="accent1"/>
                </a:solidFill>
                <a:latin typeface="Century Gothic" panose="020B0502020202020204" pitchFamily="34" charset="0"/>
                <a:ea typeface="Questrial"/>
                <a:cs typeface="Questrial"/>
                <a:sym typeface="Questrial"/>
              </a:rPr>
              <a:t>Partners</a:t>
            </a:r>
          </a:p>
        </p:txBody>
      </p:sp>
      <p:sp>
        <p:nvSpPr>
          <p:cNvPr id="385" name="Shape 385"/>
          <p:cNvSpPr txBox="1"/>
          <p:nvPr/>
        </p:nvSpPr>
        <p:spPr>
          <a:xfrm>
            <a:off x="594371" y="3848812"/>
            <a:ext cx="2577900" cy="52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a:solidFill>
                  <a:schemeClr val="accent1"/>
                </a:solidFill>
                <a:latin typeface="Century Gothic" panose="020B0502020202020204" pitchFamily="34" charset="0"/>
                <a:ea typeface="Questrial"/>
                <a:cs typeface="Questrial"/>
                <a:sym typeface="Questrial"/>
              </a:rPr>
              <a:t>Others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body" idx="2"/>
          </p:nvPr>
        </p:nvSpPr>
        <p:spPr>
          <a:xfrm>
            <a:off x="559493" y="314634"/>
            <a:ext cx="8025000" cy="674400"/>
          </a:xfrm>
          <a:prstGeom prst="rect">
            <a:avLst/>
          </a:prstGeom>
          <a:noFill/>
          <a:ln>
            <a:noFill/>
          </a:ln>
        </p:spPr>
        <p:txBody>
          <a:bodyPr lIns="91425" tIns="45700" rIns="91425" bIns="45700" anchor="b" anchorCtr="0">
            <a:noAutofit/>
          </a:bodyPr>
          <a:lstStyle/>
          <a:p>
            <a:pPr lvl="0" algn="ctr" rtl="0">
              <a:spcBef>
                <a:spcPts val="0"/>
              </a:spcBef>
              <a:buClr>
                <a:srgbClr val="BFBFBF"/>
              </a:buClr>
              <a:buSzPct val="25000"/>
              <a:buFont typeface="Arial"/>
              <a:buNone/>
            </a:pPr>
            <a:r>
              <a:rPr lang="en-US" sz="5400" dirty="0">
                <a:solidFill>
                  <a:srgbClr val="BFBFBF"/>
                </a:solidFill>
              </a:rPr>
              <a:t>Community Concerns</a:t>
            </a:r>
          </a:p>
        </p:txBody>
      </p:sp>
      <p:sp>
        <p:nvSpPr>
          <p:cNvPr id="212" name="Shape 212"/>
          <p:cNvSpPr txBox="1"/>
          <p:nvPr/>
        </p:nvSpPr>
        <p:spPr>
          <a:xfrm>
            <a:off x="227693" y="989034"/>
            <a:ext cx="8688600" cy="2350800"/>
          </a:xfrm>
          <a:prstGeom prst="rect">
            <a:avLst/>
          </a:prstGeom>
          <a:noFill/>
          <a:ln>
            <a:noFill/>
          </a:ln>
        </p:spPr>
        <p:txBody>
          <a:bodyPr lIns="91425" tIns="45700" rIns="91425" bIns="45700" anchor="t" anchorCtr="0">
            <a:noAutofit/>
          </a:bodyPr>
          <a:lstStyle/>
          <a:p>
            <a:pPr marL="342900" indent="-342900">
              <a:lnSpc>
                <a:spcPct val="90000"/>
              </a:lnSpc>
              <a:spcBef>
                <a:spcPts val="200"/>
              </a:spcBef>
              <a:buClr>
                <a:srgbClr val="94A3D4"/>
              </a:buClr>
              <a:buFont typeface="Webdings" panose="05030102010509060703" pitchFamily="18" charset="2"/>
              <a:buChar char="4"/>
            </a:pPr>
            <a:r>
              <a:rPr lang="en-US" sz="2000" kern="1200" dirty="0">
                <a:solidFill>
                  <a:srgbClr val="767171"/>
                </a:solidFill>
                <a:latin typeface="Century Gothic"/>
                <a:ea typeface="+mn-ea"/>
                <a:cs typeface="+mn-cs"/>
              </a:rPr>
              <a:t>Deadly storms</a:t>
            </a:r>
          </a:p>
          <a:p>
            <a:pPr marL="800100" lvl="1" indent="-342900">
              <a:lnSpc>
                <a:spcPct val="90000"/>
              </a:lnSpc>
              <a:spcBef>
                <a:spcPts val="200"/>
              </a:spcBef>
              <a:buClr>
                <a:srgbClr val="94A3D4"/>
              </a:buClr>
              <a:buFont typeface="Webdings" panose="05030102010509060703" pitchFamily="18" charset="2"/>
              <a:buChar char="4"/>
            </a:pPr>
            <a:r>
              <a:rPr lang="en-US" sz="2000" kern="1200" dirty="0">
                <a:solidFill>
                  <a:srgbClr val="767171"/>
                </a:solidFill>
                <a:latin typeface="Century Gothic"/>
                <a:ea typeface="+mn-ea"/>
                <a:cs typeface="+mn-cs"/>
              </a:rPr>
              <a:t>No early warning system </a:t>
            </a:r>
          </a:p>
          <a:p>
            <a:pPr marL="800100" lvl="1" indent="-342900">
              <a:lnSpc>
                <a:spcPct val="90000"/>
              </a:lnSpc>
              <a:spcBef>
                <a:spcPts val="200"/>
              </a:spcBef>
              <a:buClr>
                <a:srgbClr val="94A3D4"/>
              </a:buClr>
              <a:buFont typeface="Webdings" panose="05030102010509060703" pitchFamily="18" charset="2"/>
              <a:buChar char="4"/>
            </a:pPr>
            <a:r>
              <a:rPr lang="en-US" sz="2000" kern="1200" dirty="0">
                <a:solidFill>
                  <a:srgbClr val="767171"/>
                </a:solidFill>
                <a:latin typeface="Century Gothic"/>
                <a:ea typeface="+mn-ea"/>
                <a:cs typeface="+mn-cs"/>
              </a:rPr>
              <a:t>Frequent casualties </a:t>
            </a:r>
          </a:p>
          <a:p>
            <a:pPr marL="342900" lvl="1" indent="-342900">
              <a:lnSpc>
                <a:spcPct val="90000"/>
              </a:lnSpc>
              <a:spcBef>
                <a:spcPts val="200"/>
              </a:spcBef>
              <a:buClr>
                <a:srgbClr val="94A3D4"/>
              </a:buClr>
              <a:buFont typeface="Webdings" panose="05030102010509060703" pitchFamily="18" charset="2"/>
              <a:buChar char="4"/>
            </a:pPr>
            <a:r>
              <a:rPr lang="en-US" sz="2000" kern="1200" dirty="0">
                <a:solidFill>
                  <a:srgbClr val="767171"/>
                </a:solidFill>
                <a:latin typeface="Century Gothic"/>
                <a:ea typeface="+mn-ea"/>
                <a:cs typeface="+mn-cs"/>
              </a:rPr>
              <a:t>The affected areas have the highest population density in all of Africa</a:t>
            </a:r>
          </a:p>
          <a:p>
            <a:pPr marL="800100" lvl="1" indent="-342900">
              <a:lnSpc>
                <a:spcPct val="90000"/>
              </a:lnSpc>
              <a:spcBef>
                <a:spcPts val="200"/>
              </a:spcBef>
              <a:buClr>
                <a:srgbClr val="94A3D4"/>
              </a:buClr>
              <a:buFont typeface="Webdings" panose="05030102010509060703" pitchFamily="18" charset="2"/>
              <a:buChar char="4"/>
            </a:pPr>
            <a:r>
              <a:rPr lang="en-US" sz="2000" kern="1200" dirty="0">
                <a:solidFill>
                  <a:srgbClr val="767171"/>
                </a:solidFill>
                <a:latin typeface="Century Gothic"/>
                <a:ea typeface="+mn-ea"/>
                <a:cs typeface="+mn-cs"/>
              </a:rPr>
              <a:t>30 million </a:t>
            </a:r>
            <a:r>
              <a:rPr lang="en-US" sz="2000" kern="1200" dirty="0" smtClean="0">
                <a:solidFill>
                  <a:srgbClr val="767171"/>
                </a:solidFill>
                <a:latin typeface="Century Gothic"/>
                <a:ea typeface="+mn-ea"/>
                <a:cs typeface="+mn-cs"/>
              </a:rPr>
              <a:t>people</a:t>
            </a:r>
          </a:p>
          <a:p>
            <a:pPr marL="800100" lvl="1" indent="-342900">
              <a:lnSpc>
                <a:spcPct val="90000"/>
              </a:lnSpc>
              <a:spcBef>
                <a:spcPts val="200"/>
              </a:spcBef>
              <a:buClr>
                <a:srgbClr val="94A3D4"/>
              </a:buClr>
              <a:buFont typeface="Webdings" panose="05030102010509060703" pitchFamily="18" charset="2"/>
              <a:buChar char="4"/>
            </a:pPr>
            <a:r>
              <a:rPr lang="en-US" sz="2000" kern="1200" dirty="0" smtClean="0">
                <a:solidFill>
                  <a:srgbClr val="767171"/>
                </a:solidFill>
                <a:latin typeface="Century Gothic"/>
                <a:ea typeface="+mn-ea"/>
                <a:cs typeface="+mn-cs"/>
              </a:rPr>
              <a:t>200,000 fishermen</a:t>
            </a:r>
            <a:endParaRPr lang="en-US" sz="2000" kern="1200" dirty="0">
              <a:solidFill>
                <a:srgbClr val="767171"/>
              </a:solidFill>
              <a:latin typeface="Century Gothic"/>
              <a:ea typeface="+mn-ea"/>
              <a:cs typeface="+mn-cs"/>
            </a:endParaRPr>
          </a:p>
          <a:p>
            <a:pPr marL="457200" lvl="0" indent="-355600" rtl="0">
              <a:lnSpc>
                <a:spcPct val="115000"/>
              </a:lnSpc>
              <a:spcBef>
                <a:spcPts val="0"/>
              </a:spcBef>
              <a:buSzPct val="100000"/>
            </a:pPr>
            <a:endParaRPr lang="en-US" sz="2000" dirty="0" smtClean="0"/>
          </a:p>
          <a:p>
            <a:pPr marL="457200" lvl="0" indent="-355600" rtl="0">
              <a:lnSpc>
                <a:spcPct val="115000"/>
              </a:lnSpc>
              <a:spcBef>
                <a:spcPts val="0"/>
              </a:spcBef>
              <a:buSzPct val="100000"/>
            </a:pPr>
            <a:endParaRPr lang="en-US" sz="1400" dirty="0">
              <a:solidFill>
                <a:schemeClr val="dk1"/>
              </a:solidFill>
              <a:latin typeface="Questrial"/>
              <a:ea typeface="Questrial"/>
              <a:cs typeface="Questrial"/>
              <a:sym typeface="Questrial"/>
            </a:endParaRPr>
          </a:p>
        </p:txBody>
      </p:sp>
      <p:pic>
        <p:nvPicPr>
          <p:cNvPr id="213" name="Shape 213"/>
          <p:cNvPicPr preferRelativeResize="0"/>
          <p:nvPr/>
        </p:nvPicPr>
        <p:blipFill rotWithShape="1">
          <a:blip r:embed="rId3">
            <a:alphaModFix/>
          </a:blip>
          <a:srcRect/>
          <a:stretch/>
        </p:blipFill>
        <p:spPr>
          <a:xfrm>
            <a:off x="408274" y="3237825"/>
            <a:ext cx="4118700" cy="3089100"/>
          </a:xfrm>
          <a:prstGeom prst="rect">
            <a:avLst/>
          </a:prstGeom>
          <a:noFill/>
          <a:ln>
            <a:noFill/>
          </a:ln>
        </p:spPr>
      </p:pic>
      <p:pic>
        <p:nvPicPr>
          <p:cNvPr id="214" name="Shape 214"/>
          <p:cNvPicPr preferRelativeResize="0"/>
          <p:nvPr/>
        </p:nvPicPr>
        <p:blipFill rotWithShape="1">
          <a:blip r:embed="rId4">
            <a:alphaModFix/>
          </a:blip>
          <a:srcRect/>
          <a:stretch/>
        </p:blipFill>
        <p:spPr>
          <a:xfrm>
            <a:off x="4858924" y="3218225"/>
            <a:ext cx="4012800" cy="3089100"/>
          </a:xfrm>
          <a:prstGeom prst="rect">
            <a:avLst/>
          </a:prstGeom>
          <a:noFill/>
          <a:ln>
            <a:noFill/>
          </a:ln>
        </p:spPr>
      </p:pic>
      <p:sp>
        <p:nvSpPr>
          <p:cNvPr id="215" name="Shape 215"/>
          <p:cNvSpPr txBox="1"/>
          <p:nvPr/>
        </p:nvSpPr>
        <p:spPr>
          <a:xfrm>
            <a:off x="4805971" y="6307335"/>
            <a:ext cx="4118700" cy="461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dirty="0">
                <a:solidFill>
                  <a:schemeClr val="dk1"/>
                </a:solidFill>
                <a:latin typeface="Questrial"/>
                <a:ea typeface="Questrial"/>
                <a:cs typeface="Questrial"/>
                <a:sym typeface="Questrial"/>
              </a:rPr>
              <a:t>Image Credit: </a:t>
            </a:r>
            <a:r>
              <a:rPr lang="en-US" sz="2000" dirty="0" err="1">
                <a:solidFill>
                  <a:schemeClr val="dk1"/>
                </a:solidFill>
                <a:latin typeface="Questrial"/>
                <a:ea typeface="Questrial"/>
                <a:cs typeface="Questrial"/>
                <a:sym typeface="Questrial"/>
              </a:rPr>
              <a:t>Pixabay</a:t>
            </a:r>
            <a:endParaRPr lang="en-US" sz="2000" dirty="0">
              <a:solidFill>
                <a:schemeClr val="dk1"/>
              </a:solidFill>
              <a:latin typeface="Questrial"/>
              <a:ea typeface="Questrial"/>
              <a:cs typeface="Questrial"/>
              <a:sym typeface="Questrial"/>
            </a:endParaRPr>
          </a:p>
        </p:txBody>
      </p:sp>
      <p:sp>
        <p:nvSpPr>
          <p:cNvPr id="216" name="Shape 216"/>
          <p:cNvSpPr txBox="1"/>
          <p:nvPr/>
        </p:nvSpPr>
        <p:spPr>
          <a:xfrm>
            <a:off x="316318" y="6307328"/>
            <a:ext cx="4302600" cy="461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dirty="0">
                <a:solidFill>
                  <a:schemeClr val="dk1"/>
                </a:solidFill>
                <a:latin typeface="Questrial"/>
                <a:ea typeface="Questrial"/>
                <a:cs typeface="Questrial"/>
                <a:sym typeface="Questrial"/>
              </a:rPr>
              <a:t>Image Credit: Wikimedia Commons</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Shape 222"/>
          <p:cNvPicPr preferRelativeResize="0"/>
          <p:nvPr/>
        </p:nvPicPr>
        <p:blipFill rotWithShape="1">
          <a:blip r:embed="rId3">
            <a:alphaModFix/>
          </a:blip>
          <a:srcRect/>
          <a:stretch/>
        </p:blipFill>
        <p:spPr>
          <a:xfrm>
            <a:off x="320060" y="1472050"/>
            <a:ext cx="2390700" cy="2428800"/>
          </a:xfrm>
          <a:prstGeom prst="rect">
            <a:avLst/>
          </a:prstGeom>
          <a:noFill/>
          <a:ln>
            <a:noFill/>
          </a:ln>
        </p:spPr>
      </p:pic>
      <p:cxnSp>
        <p:nvCxnSpPr>
          <p:cNvPr id="223" name="Shape 223"/>
          <p:cNvCxnSpPr/>
          <p:nvPr/>
        </p:nvCxnSpPr>
        <p:spPr>
          <a:xfrm>
            <a:off x="1940759" y="2832250"/>
            <a:ext cx="1620600" cy="3221400"/>
          </a:xfrm>
          <a:prstGeom prst="straightConnector1">
            <a:avLst/>
          </a:prstGeom>
          <a:noFill/>
          <a:ln w="28575" cap="flat" cmpd="sng">
            <a:solidFill>
              <a:srgbClr val="7F7F7F"/>
            </a:solidFill>
            <a:prstDash val="solid"/>
            <a:round/>
            <a:headEnd type="none" w="med" len="med"/>
            <a:tailEnd type="none" w="med" len="med"/>
          </a:ln>
        </p:spPr>
      </p:cxnSp>
      <p:cxnSp>
        <p:nvCxnSpPr>
          <p:cNvPr id="224" name="Shape 224"/>
          <p:cNvCxnSpPr/>
          <p:nvPr/>
        </p:nvCxnSpPr>
        <p:spPr>
          <a:xfrm rot="10800000" flipH="1">
            <a:off x="1930759" y="2012049"/>
            <a:ext cx="1620600" cy="590100"/>
          </a:xfrm>
          <a:prstGeom prst="straightConnector1">
            <a:avLst/>
          </a:prstGeom>
          <a:noFill/>
          <a:ln w="28575" cap="flat" cmpd="sng">
            <a:solidFill>
              <a:srgbClr val="7F7F7F"/>
            </a:solidFill>
            <a:prstDash val="solid"/>
            <a:round/>
            <a:headEnd type="none" w="med" len="med"/>
            <a:tailEnd type="none" w="med" len="med"/>
          </a:ln>
        </p:spPr>
      </p:cxnSp>
      <p:sp>
        <p:nvSpPr>
          <p:cNvPr id="225" name="Shape 225"/>
          <p:cNvSpPr txBox="1"/>
          <p:nvPr/>
        </p:nvSpPr>
        <p:spPr>
          <a:xfrm>
            <a:off x="3751535" y="2832250"/>
            <a:ext cx="1490700" cy="594300"/>
          </a:xfrm>
          <a:prstGeom prst="rect">
            <a:avLst/>
          </a:prstGeom>
          <a:noFill/>
          <a:ln>
            <a:noFill/>
          </a:ln>
        </p:spPr>
        <p:txBody>
          <a:bodyPr lIns="91425" tIns="91425" rIns="91425" bIns="91425" anchor="ctr" anchorCtr="0">
            <a:noAutofit/>
          </a:bodyPr>
          <a:lstStyle/>
          <a:p>
            <a:pPr marL="0" marR="0" lvl="0" indent="0" algn="l" rtl="0">
              <a:lnSpc>
                <a:spcPct val="115000"/>
              </a:lnSpc>
              <a:spcBef>
                <a:spcPts val="0"/>
              </a:spcBef>
              <a:buClr>
                <a:schemeClr val="dk1"/>
              </a:buClr>
              <a:buSzPct val="25000"/>
              <a:buFont typeface="Garamond"/>
              <a:buNone/>
            </a:pPr>
            <a:r>
              <a:rPr lang="en-US" sz="3000" b="0" i="0" u="none" strike="noStrike" cap="none">
                <a:solidFill>
                  <a:schemeClr val="dk1"/>
                </a:solidFill>
                <a:latin typeface="Garamond"/>
                <a:ea typeface="Garamond"/>
                <a:cs typeface="Garamond"/>
                <a:sym typeface="Garamond"/>
              </a:rPr>
              <a:t>Uganda</a:t>
            </a:r>
          </a:p>
        </p:txBody>
      </p:sp>
      <p:sp>
        <p:nvSpPr>
          <p:cNvPr id="226" name="Shape 226"/>
          <p:cNvSpPr txBox="1"/>
          <p:nvPr/>
        </p:nvSpPr>
        <p:spPr>
          <a:xfrm>
            <a:off x="6842935" y="3406785"/>
            <a:ext cx="1490700" cy="769500"/>
          </a:xfrm>
          <a:prstGeom prst="rect">
            <a:avLst/>
          </a:prstGeom>
          <a:noFill/>
          <a:ln>
            <a:noFill/>
          </a:ln>
        </p:spPr>
        <p:txBody>
          <a:bodyPr lIns="91425" tIns="91425" rIns="91425" bIns="91425" anchor="ctr" anchorCtr="0">
            <a:noAutofit/>
          </a:bodyPr>
          <a:lstStyle/>
          <a:p>
            <a:pPr marL="0" marR="0" lvl="0" indent="0" algn="l" rtl="0">
              <a:lnSpc>
                <a:spcPct val="115000"/>
              </a:lnSpc>
              <a:spcBef>
                <a:spcPts val="0"/>
              </a:spcBef>
              <a:buClr>
                <a:schemeClr val="dk1"/>
              </a:buClr>
              <a:buSzPct val="25000"/>
              <a:buFont typeface="Garamond"/>
              <a:buNone/>
            </a:pPr>
            <a:r>
              <a:rPr lang="en-US" sz="3000" b="0" i="0" u="none" strike="noStrike" cap="none">
                <a:solidFill>
                  <a:schemeClr val="dk1"/>
                </a:solidFill>
                <a:latin typeface="Garamond"/>
                <a:ea typeface="Garamond"/>
                <a:cs typeface="Garamond"/>
                <a:sym typeface="Garamond"/>
              </a:rPr>
              <a:t>Kenya</a:t>
            </a:r>
          </a:p>
        </p:txBody>
      </p:sp>
      <p:sp>
        <p:nvSpPr>
          <p:cNvPr id="227" name="Shape 227"/>
          <p:cNvSpPr txBox="1"/>
          <p:nvPr/>
        </p:nvSpPr>
        <p:spPr>
          <a:xfrm>
            <a:off x="4716960" y="4977725"/>
            <a:ext cx="1888200" cy="951000"/>
          </a:xfrm>
          <a:prstGeom prst="rect">
            <a:avLst/>
          </a:prstGeom>
          <a:noFill/>
          <a:ln>
            <a:noFill/>
          </a:ln>
        </p:spPr>
        <p:txBody>
          <a:bodyPr lIns="91425" tIns="91425" rIns="91425" bIns="91425" anchor="ctr" anchorCtr="0">
            <a:noAutofit/>
          </a:bodyPr>
          <a:lstStyle/>
          <a:p>
            <a:pPr marL="0" marR="0" lvl="0" indent="0" algn="l" rtl="0">
              <a:lnSpc>
                <a:spcPct val="115000"/>
              </a:lnSpc>
              <a:spcBef>
                <a:spcPts val="0"/>
              </a:spcBef>
              <a:buClr>
                <a:schemeClr val="dk1"/>
              </a:buClr>
              <a:buSzPct val="25000"/>
              <a:buFont typeface="Garamond"/>
              <a:buNone/>
            </a:pPr>
            <a:r>
              <a:rPr lang="en-US" sz="3000" b="0" i="0" u="none" strike="noStrike" cap="none">
                <a:solidFill>
                  <a:schemeClr val="dk1"/>
                </a:solidFill>
                <a:latin typeface="Garamond"/>
                <a:ea typeface="Garamond"/>
                <a:cs typeface="Garamond"/>
                <a:sym typeface="Garamond"/>
              </a:rPr>
              <a:t>Tanzania</a:t>
            </a:r>
          </a:p>
        </p:txBody>
      </p:sp>
      <p:sp>
        <p:nvSpPr>
          <p:cNvPr id="228" name="Shape 228"/>
          <p:cNvSpPr txBox="1"/>
          <p:nvPr/>
        </p:nvSpPr>
        <p:spPr>
          <a:xfrm>
            <a:off x="4341821" y="3817387"/>
            <a:ext cx="1620600" cy="769500"/>
          </a:xfrm>
          <a:prstGeom prst="rect">
            <a:avLst/>
          </a:prstGeom>
          <a:noFill/>
          <a:ln>
            <a:noFill/>
          </a:ln>
        </p:spPr>
        <p:txBody>
          <a:bodyPr lIns="91425" tIns="91425" rIns="91425" bIns="91425" anchor="ctr" anchorCtr="0">
            <a:noAutofit/>
          </a:bodyPr>
          <a:lstStyle/>
          <a:p>
            <a:pPr marL="0" marR="0" lvl="0" indent="0" algn="l" rtl="0">
              <a:lnSpc>
                <a:spcPct val="115000"/>
              </a:lnSpc>
              <a:spcBef>
                <a:spcPts val="0"/>
              </a:spcBef>
              <a:spcAft>
                <a:spcPts val="0"/>
              </a:spcAft>
              <a:buClr>
                <a:schemeClr val="dk1"/>
              </a:buClr>
              <a:buSzPct val="25000"/>
              <a:buFont typeface="Garamond"/>
              <a:buNone/>
            </a:pPr>
            <a:r>
              <a:rPr lang="en-US" sz="3000" b="1" i="0" u="none" strike="noStrike" cap="none">
                <a:solidFill>
                  <a:schemeClr val="dk1"/>
                </a:solidFill>
                <a:latin typeface="Garamond"/>
                <a:ea typeface="Garamond"/>
                <a:cs typeface="Garamond"/>
                <a:sym typeface="Garamond"/>
              </a:rPr>
              <a:t>Lake</a:t>
            </a:r>
          </a:p>
          <a:p>
            <a:pPr marL="0" marR="0" lvl="0" indent="0" algn="l" rtl="0">
              <a:lnSpc>
                <a:spcPct val="115000"/>
              </a:lnSpc>
              <a:spcBef>
                <a:spcPts val="0"/>
              </a:spcBef>
              <a:buClr>
                <a:schemeClr val="dk1"/>
              </a:buClr>
              <a:buSzPct val="25000"/>
              <a:buFont typeface="Garamond"/>
              <a:buNone/>
            </a:pPr>
            <a:r>
              <a:rPr lang="en-US" sz="3000" b="1" i="0" u="none" strike="noStrike" cap="none">
                <a:solidFill>
                  <a:schemeClr val="dk1"/>
                </a:solidFill>
                <a:latin typeface="Garamond"/>
                <a:ea typeface="Garamond"/>
                <a:cs typeface="Garamond"/>
                <a:sym typeface="Garamond"/>
              </a:rPr>
              <a:t>Victoria</a:t>
            </a:r>
          </a:p>
        </p:txBody>
      </p:sp>
      <p:cxnSp>
        <p:nvCxnSpPr>
          <p:cNvPr id="229" name="Shape 229"/>
          <p:cNvCxnSpPr/>
          <p:nvPr/>
        </p:nvCxnSpPr>
        <p:spPr>
          <a:xfrm>
            <a:off x="2220884" y="2832250"/>
            <a:ext cx="6322800" cy="3211500"/>
          </a:xfrm>
          <a:prstGeom prst="straightConnector1">
            <a:avLst/>
          </a:prstGeom>
          <a:noFill/>
          <a:ln w="28575" cap="flat" cmpd="sng">
            <a:solidFill>
              <a:srgbClr val="7F7F7F"/>
            </a:solidFill>
            <a:prstDash val="solid"/>
            <a:round/>
            <a:headEnd type="none" w="med" len="med"/>
            <a:tailEnd type="none" w="med" len="med"/>
          </a:ln>
        </p:spPr>
      </p:cxnSp>
      <p:cxnSp>
        <p:nvCxnSpPr>
          <p:cNvPr id="230" name="Shape 230"/>
          <p:cNvCxnSpPr/>
          <p:nvPr/>
        </p:nvCxnSpPr>
        <p:spPr>
          <a:xfrm rot="10800000" flipH="1">
            <a:off x="2220884" y="2021774"/>
            <a:ext cx="6322800" cy="590400"/>
          </a:xfrm>
          <a:prstGeom prst="straightConnector1">
            <a:avLst/>
          </a:prstGeom>
          <a:noFill/>
          <a:ln w="28575" cap="flat" cmpd="sng">
            <a:solidFill>
              <a:schemeClr val="dk2"/>
            </a:solidFill>
            <a:prstDash val="solid"/>
            <a:round/>
            <a:headEnd type="none" w="med" len="med"/>
            <a:tailEnd type="none" w="med" len="med"/>
          </a:ln>
        </p:spPr>
      </p:cxnSp>
      <p:pic>
        <p:nvPicPr>
          <p:cNvPr id="231" name="Shape 231"/>
          <p:cNvPicPr preferRelativeResize="0"/>
          <p:nvPr/>
        </p:nvPicPr>
        <p:blipFill rotWithShape="1">
          <a:blip r:embed="rId4">
            <a:alphaModFix/>
          </a:blip>
          <a:srcRect/>
          <a:stretch/>
        </p:blipFill>
        <p:spPr>
          <a:xfrm>
            <a:off x="3548510" y="2000350"/>
            <a:ext cx="5001000" cy="4047300"/>
          </a:xfrm>
          <a:prstGeom prst="rect">
            <a:avLst/>
          </a:prstGeom>
          <a:noFill/>
          <a:ln>
            <a:noFill/>
          </a:ln>
        </p:spPr>
      </p:pic>
      <p:sp>
        <p:nvSpPr>
          <p:cNvPr id="232" name="Shape 232"/>
          <p:cNvSpPr txBox="1"/>
          <p:nvPr/>
        </p:nvSpPr>
        <p:spPr>
          <a:xfrm>
            <a:off x="3813121" y="2602150"/>
            <a:ext cx="1338900" cy="461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i="0" u="none" strike="noStrike" cap="none">
                <a:solidFill>
                  <a:srgbClr val="7F7F7F"/>
                </a:solidFill>
                <a:latin typeface="Garamond"/>
                <a:ea typeface="Garamond"/>
                <a:cs typeface="Garamond"/>
                <a:sym typeface="Garamond"/>
              </a:rPr>
              <a:t>Uganda</a:t>
            </a:r>
          </a:p>
        </p:txBody>
      </p:sp>
      <p:sp>
        <p:nvSpPr>
          <p:cNvPr id="233" name="Shape 233"/>
          <p:cNvSpPr txBox="1"/>
          <p:nvPr/>
        </p:nvSpPr>
        <p:spPr>
          <a:xfrm>
            <a:off x="6511383" y="3195717"/>
            <a:ext cx="1338899" cy="461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a:solidFill>
                  <a:srgbClr val="7F7F7F"/>
                </a:solidFill>
                <a:latin typeface="Garamond"/>
                <a:ea typeface="Garamond"/>
                <a:cs typeface="Garamond"/>
                <a:sym typeface="Garamond"/>
              </a:rPr>
              <a:t>Kenya</a:t>
            </a:r>
          </a:p>
        </p:txBody>
      </p:sp>
      <p:sp>
        <p:nvSpPr>
          <p:cNvPr id="234" name="Shape 234"/>
          <p:cNvSpPr txBox="1"/>
          <p:nvPr/>
        </p:nvSpPr>
        <p:spPr>
          <a:xfrm>
            <a:off x="5634110" y="5131210"/>
            <a:ext cx="1584000" cy="461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a:solidFill>
                  <a:srgbClr val="7F7F7F"/>
                </a:solidFill>
                <a:latin typeface="Garamond"/>
                <a:ea typeface="Garamond"/>
                <a:cs typeface="Garamond"/>
                <a:sym typeface="Garamond"/>
              </a:rPr>
              <a:t>Tanzania</a:t>
            </a:r>
          </a:p>
        </p:txBody>
      </p:sp>
      <p:sp>
        <p:nvSpPr>
          <p:cNvPr id="235" name="Shape 235"/>
          <p:cNvSpPr txBox="1"/>
          <p:nvPr/>
        </p:nvSpPr>
        <p:spPr>
          <a:xfrm>
            <a:off x="4434860" y="3792335"/>
            <a:ext cx="1338900" cy="8310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a:solidFill>
                  <a:srgbClr val="7F7F7F"/>
                </a:solidFill>
                <a:latin typeface="Garamond"/>
                <a:ea typeface="Garamond"/>
                <a:cs typeface="Garamond"/>
                <a:sym typeface="Garamond"/>
              </a:rPr>
              <a:t>Lake Victoria</a:t>
            </a:r>
          </a:p>
        </p:txBody>
      </p:sp>
      <p:sp>
        <p:nvSpPr>
          <p:cNvPr id="236" name="Shape 236"/>
          <p:cNvSpPr txBox="1">
            <a:spLocks noGrp="1"/>
          </p:cNvSpPr>
          <p:nvPr>
            <p:ph type="body" idx="2"/>
          </p:nvPr>
        </p:nvSpPr>
        <p:spPr>
          <a:xfrm>
            <a:off x="320039" y="548639"/>
            <a:ext cx="8503800" cy="9234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BFBFBF"/>
              </a:buClr>
              <a:buSzPct val="25000"/>
              <a:buFont typeface="Arial"/>
              <a:buNone/>
            </a:pPr>
            <a:r>
              <a:rPr lang="en-US" sz="5400" dirty="0">
                <a:solidFill>
                  <a:srgbClr val="BFBFBF"/>
                </a:solidFill>
              </a:rPr>
              <a:t>Study Area</a:t>
            </a:r>
          </a:p>
        </p:txBody>
      </p:sp>
      <p:sp>
        <p:nvSpPr>
          <p:cNvPr id="237" name="Shape 237"/>
          <p:cNvSpPr txBox="1"/>
          <p:nvPr/>
        </p:nvSpPr>
        <p:spPr>
          <a:xfrm>
            <a:off x="498450" y="6118925"/>
            <a:ext cx="8045100" cy="461700"/>
          </a:xfrm>
          <a:prstGeom prst="rect">
            <a:avLst/>
          </a:prstGeom>
          <a:noFill/>
          <a:ln>
            <a:noFill/>
          </a:ln>
        </p:spPr>
        <p:txBody>
          <a:bodyPr lIns="91425" tIns="91425" rIns="91425" bIns="91425" anchor="t" anchorCtr="0">
            <a:noAutofit/>
          </a:bodyPr>
          <a:lstStyle/>
          <a:p>
            <a:pPr marL="457200" lvl="1" algn="ctr">
              <a:lnSpc>
                <a:spcPct val="90000"/>
              </a:lnSpc>
              <a:spcBef>
                <a:spcPts val="200"/>
              </a:spcBef>
              <a:buClr>
                <a:srgbClr val="94A3D4"/>
              </a:buClr>
            </a:pPr>
            <a:r>
              <a:rPr lang="en-US" sz="2000" kern="1200" dirty="0">
                <a:solidFill>
                  <a:srgbClr val="767171"/>
                </a:solidFill>
                <a:latin typeface="Century Gothic"/>
                <a:ea typeface="+mn-ea"/>
                <a:cs typeface="+mn-cs"/>
              </a:rPr>
              <a:t>Date Range: March 2005 – November 2013</a:t>
            </a: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body" idx="2"/>
          </p:nvPr>
        </p:nvSpPr>
        <p:spPr>
          <a:xfrm>
            <a:off x="320039" y="167639"/>
            <a:ext cx="8503800" cy="9234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BFBFBF"/>
              </a:buClr>
              <a:buSzPct val="25000"/>
              <a:buFont typeface="Arial"/>
              <a:buNone/>
            </a:pPr>
            <a:r>
              <a:rPr lang="en-US" dirty="0">
                <a:latin typeface="Century Gothic" panose="020B0502020202020204" pitchFamily="34" charset="0"/>
              </a:rPr>
              <a:t>Objectives</a:t>
            </a:r>
          </a:p>
        </p:txBody>
      </p:sp>
      <p:pic>
        <p:nvPicPr>
          <p:cNvPr id="243" name="Shape 243"/>
          <p:cNvPicPr preferRelativeResize="0"/>
          <p:nvPr/>
        </p:nvPicPr>
        <p:blipFill>
          <a:blip r:embed="rId3">
            <a:alphaModFix/>
          </a:blip>
          <a:stretch>
            <a:fillRect/>
          </a:stretch>
        </p:blipFill>
        <p:spPr>
          <a:xfrm flipH="1">
            <a:off x="1233507" y="2290159"/>
            <a:ext cx="731050" cy="1462125"/>
          </a:xfrm>
          <a:prstGeom prst="rect">
            <a:avLst/>
          </a:prstGeom>
          <a:noFill/>
          <a:ln>
            <a:noFill/>
          </a:ln>
        </p:spPr>
      </p:pic>
      <p:pic>
        <p:nvPicPr>
          <p:cNvPr id="244" name="Shape 244"/>
          <p:cNvPicPr preferRelativeResize="0"/>
          <p:nvPr/>
        </p:nvPicPr>
        <p:blipFill>
          <a:blip r:embed="rId4">
            <a:alphaModFix/>
          </a:blip>
          <a:stretch>
            <a:fillRect/>
          </a:stretch>
        </p:blipFill>
        <p:spPr>
          <a:xfrm>
            <a:off x="348588" y="3308058"/>
            <a:ext cx="2326850" cy="1686963"/>
          </a:xfrm>
          <a:prstGeom prst="rect">
            <a:avLst/>
          </a:prstGeom>
          <a:noFill/>
          <a:ln>
            <a:noFill/>
          </a:ln>
        </p:spPr>
      </p:pic>
      <p:sp>
        <p:nvSpPr>
          <p:cNvPr id="245" name="Shape 245"/>
          <p:cNvSpPr txBox="1"/>
          <p:nvPr/>
        </p:nvSpPr>
        <p:spPr>
          <a:xfrm rot="597190">
            <a:off x="2143189" y="4247683"/>
            <a:ext cx="1289609" cy="2179269"/>
          </a:xfrm>
          <a:prstGeom prst="rect">
            <a:avLst/>
          </a:prstGeom>
          <a:noFill/>
          <a:ln>
            <a:noFill/>
          </a:ln>
        </p:spPr>
        <p:txBody>
          <a:bodyPr lIns="91425" tIns="91425" rIns="91425" bIns="91425" anchor="t" anchorCtr="0">
            <a:noAutofit/>
          </a:bodyPr>
          <a:lstStyle/>
          <a:p>
            <a:pPr lvl="0">
              <a:spcBef>
                <a:spcPts val="0"/>
              </a:spcBef>
              <a:buNone/>
            </a:pPr>
            <a:r>
              <a:rPr lang="en-US" sz="12500" dirty="0">
                <a:solidFill>
                  <a:srgbClr val="3C78D8"/>
                </a:solidFill>
                <a:latin typeface="Roboto Mono"/>
                <a:ea typeface="Roboto Mono"/>
                <a:cs typeface="Roboto Mono"/>
                <a:sym typeface="Roboto Mono"/>
              </a:rPr>
              <a:t>?</a:t>
            </a:r>
          </a:p>
        </p:txBody>
      </p:sp>
      <p:sp>
        <p:nvSpPr>
          <p:cNvPr id="246" name="Shape 246"/>
          <p:cNvSpPr/>
          <p:nvPr/>
        </p:nvSpPr>
        <p:spPr>
          <a:xfrm>
            <a:off x="3253600" y="3411900"/>
            <a:ext cx="2179500" cy="1312200"/>
          </a:xfrm>
          <a:prstGeom prst="rightArrow">
            <a:avLst>
              <a:gd name="adj1" fmla="val 50000"/>
              <a:gd name="adj2" fmla="val 50000"/>
            </a:avLst>
          </a:prstGeom>
          <a:solidFill>
            <a:schemeClr val="accent1"/>
          </a:solidFill>
          <a:ln w="28575" cap="flat" cmpd="sng">
            <a:solidFill>
              <a:schemeClr val="bg1">
                <a:lumMod val="65000"/>
              </a:scheme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b="1"/>
          </a:p>
        </p:txBody>
      </p:sp>
      <p:pic>
        <p:nvPicPr>
          <p:cNvPr id="247" name="Shape 247"/>
          <p:cNvPicPr preferRelativeResize="0"/>
          <p:nvPr/>
        </p:nvPicPr>
        <p:blipFill>
          <a:blip r:embed="rId5">
            <a:alphaModFix/>
          </a:blip>
          <a:stretch>
            <a:fillRect/>
          </a:stretch>
        </p:blipFill>
        <p:spPr>
          <a:xfrm>
            <a:off x="5921750" y="2820099"/>
            <a:ext cx="2902100" cy="2495799"/>
          </a:xfrm>
          <a:prstGeom prst="rect">
            <a:avLst/>
          </a:prstGeom>
          <a:noFill/>
          <a:ln>
            <a:noFill/>
          </a:ln>
        </p:spPr>
      </p:pic>
      <p:pic>
        <p:nvPicPr>
          <p:cNvPr id="248" name="Shape 248"/>
          <p:cNvPicPr preferRelativeResize="0"/>
          <p:nvPr/>
        </p:nvPicPr>
        <p:blipFill>
          <a:blip r:embed="rId6">
            <a:alphaModFix/>
          </a:blip>
          <a:stretch>
            <a:fillRect/>
          </a:stretch>
        </p:blipFill>
        <p:spPr>
          <a:xfrm>
            <a:off x="348588" y="3861253"/>
            <a:ext cx="1332761" cy="2495800"/>
          </a:xfrm>
          <a:prstGeom prst="rect">
            <a:avLst/>
          </a:prstGeom>
          <a:noFill/>
          <a:ln>
            <a:noFill/>
          </a:ln>
        </p:spPr>
      </p:pic>
      <p:sp>
        <p:nvSpPr>
          <p:cNvPr id="249" name="Shape 249"/>
          <p:cNvSpPr txBox="1">
            <a:spLocks noGrp="1"/>
          </p:cNvSpPr>
          <p:nvPr>
            <p:ph type="body" idx="3"/>
          </p:nvPr>
        </p:nvSpPr>
        <p:spPr>
          <a:xfrm>
            <a:off x="68175" y="938650"/>
            <a:ext cx="9075900" cy="7680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3600" dirty="0">
                <a:latin typeface="Century Gothic" panose="020B0502020202020204" pitchFamily="34" charset="0"/>
              </a:rPr>
              <a:t>Understanding which climatic variables</a:t>
            </a:r>
          </a:p>
          <a:p>
            <a:pPr marL="0" marR="0" lvl="0" indent="0" algn="ctr" rtl="0">
              <a:lnSpc>
                <a:spcPct val="90000"/>
              </a:lnSpc>
              <a:spcBef>
                <a:spcPts val="0"/>
              </a:spcBef>
              <a:buClr>
                <a:schemeClr val="accent1"/>
              </a:buClr>
              <a:buSzPct val="25000"/>
              <a:buFont typeface="Arial"/>
              <a:buNone/>
            </a:pPr>
            <a:r>
              <a:rPr lang="en-US" sz="3600" dirty="0">
                <a:latin typeface="Century Gothic" panose="020B0502020202020204" pitchFamily="34" charset="0"/>
              </a:rPr>
              <a:t>precede thunderstorms</a:t>
            </a:r>
          </a:p>
        </p:txBody>
      </p:sp>
      <p:sp>
        <p:nvSpPr>
          <p:cNvPr id="250" name="Shape 250"/>
          <p:cNvSpPr txBox="1"/>
          <p:nvPr/>
        </p:nvSpPr>
        <p:spPr>
          <a:xfrm>
            <a:off x="3611430" y="6418161"/>
            <a:ext cx="6013209" cy="8445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dirty="0">
                <a:solidFill>
                  <a:schemeClr val="dk1"/>
                </a:solidFill>
                <a:latin typeface="Questrial"/>
                <a:ea typeface="Questrial"/>
                <a:cs typeface="Questrial"/>
                <a:sym typeface="Questrial"/>
              </a:rPr>
              <a:t>Image </a:t>
            </a:r>
            <a:r>
              <a:rPr lang="en-US" sz="2000" dirty="0" smtClean="0">
                <a:solidFill>
                  <a:schemeClr val="dk1"/>
                </a:solidFill>
                <a:latin typeface="Questrial"/>
                <a:ea typeface="Questrial"/>
                <a:cs typeface="Questrial"/>
                <a:sym typeface="Questrial"/>
              </a:rPr>
              <a:t>Credits: </a:t>
            </a:r>
            <a:r>
              <a:rPr lang="en-US" sz="2000" dirty="0" err="1" smtClean="0">
                <a:solidFill>
                  <a:schemeClr val="dk1"/>
                </a:solidFill>
                <a:latin typeface="Questrial"/>
                <a:ea typeface="Questrial"/>
                <a:cs typeface="Questrial"/>
                <a:sym typeface="Questrial"/>
              </a:rPr>
              <a:t>Pixabay</a:t>
            </a:r>
            <a:r>
              <a:rPr lang="en-US" sz="1200" dirty="0">
                <a:solidFill>
                  <a:schemeClr val="dk1"/>
                </a:solidFill>
                <a:latin typeface="Questrial"/>
                <a:ea typeface="Questrial"/>
                <a:cs typeface="Questrial"/>
                <a:sym typeface="Questrial"/>
              </a:rPr>
              <a:t> </a:t>
            </a:r>
            <a:r>
              <a:rPr lang="en-US" sz="1200" dirty="0" smtClean="0">
                <a:solidFill>
                  <a:schemeClr val="dk1"/>
                </a:solidFill>
                <a:latin typeface="Questrial"/>
                <a:ea typeface="Questrial"/>
                <a:cs typeface="Questrial"/>
                <a:sym typeface="Questrial"/>
              </a:rPr>
              <a:t> </a:t>
            </a:r>
            <a:r>
              <a:rPr lang="en-US" sz="2000" dirty="0" smtClean="0">
                <a:solidFill>
                  <a:schemeClr val="dk1"/>
                </a:solidFill>
                <a:latin typeface="Questrial"/>
                <a:ea typeface="Questrial"/>
                <a:cs typeface="Questrial"/>
                <a:sym typeface="Questrial"/>
              </a:rPr>
              <a:t>&amp;</a:t>
            </a:r>
            <a:r>
              <a:rPr lang="en-US" sz="1200" dirty="0" smtClean="0">
                <a:solidFill>
                  <a:schemeClr val="dk1"/>
                </a:solidFill>
                <a:latin typeface="Questrial"/>
                <a:ea typeface="Questrial"/>
                <a:cs typeface="Questrial"/>
                <a:sym typeface="Questrial"/>
              </a:rPr>
              <a:t> </a:t>
            </a:r>
            <a:r>
              <a:rPr lang="en-US" sz="2000" dirty="0" smtClean="0">
                <a:solidFill>
                  <a:schemeClr val="dk1"/>
                </a:solidFill>
                <a:latin typeface="Questrial"/>
                <a:ea typeface="Questrial"/>
                <a:cs typeface="Questrial"/>
                <a:sym typeface="Questrial"/>
              </a:rPr>
              <a:t>Public </a:t>
            </a:r>
            <a:r>
              <a:rPr lang="en-US" sz="2000" dirty="0">
                <a:solidFill>
                  <a:schemeClr val="dk1"/>
                </a:solidFill>
                <a:latin typeface="Questrial"/>
                <a:ea typeface="Questrial"/>
                <a:cs typeface="Questrial"/>
                <a:sym typeface="Questrial"/>
              </a:rPr>
              <a:t>Domain Vectors</a:t>
            </a:r>
          </a:p>
          <a:p>
            <a:pPr marL="0" marR="0" lvl="0" indent="0" algn="l" rtl="0">
              <a:spcBef>
                <a:spcPts val="0"/>
              </a:spcBef>
              <a:buSzPct val="25000"/>
              <a:buNone/>
            </a:pPr>
            <a:r>
              <a:rPr lang="en-US" sz="1200" dirty="0">
                <a:solidFill>
                  <a:schemeClr val="dk1"/>
                </a:solidFill>
                <a:latin typeface="Questrial"/>
                <a:ea typeface="Questrial"/>
                <a:cs typeface="Questrial"/>
                <a:sym typeface="Questrial"/>
              </a:rPr>
              <a:t>		</a:t>
            </a:r>
          </a:p>
          <a:p>
            <a:pPr marL="0" marR="0" lvl="0" indent="0" algn="l" rtl="0">
              <a:spcBef>
                <a:spcPts val="0"/>
              </a:spcBef>
              <a:buSzPct val="25000"/>
              <a:buNone/>
            </a:pPr>
            <a:r>
              <a:rPr lang="en-US" sz="1200" dirty="0">
                <a:solidFill>
                  <a:schemeClr val="dk1"/>
                </a:solidFill>
                <a:latin typeface="Questrial"/>
                <a:ea typeface="Questrial"/>
                <a:cs typeface="Questrial"/>
                <a:sym typeface="Questrial"/>
              </a:rPr>
              <a:t>		</a:t>
            </a: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body" idx="2"/>
          </p:nvPr>
        </p:nvSpPr>
        <p:spPr>
          <a:xfrm>
            <a:off x="320039" y="548639"/>
            <a:ext cx="8503800" cy="9234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BFBFBF"/>
              </a:buClr>
              <a:buSzPct val="25000"/>
              <a:buFont typeface="Arial"/>
              <a:buNone/>
            </a:pPr>
            <a:r>
              <a:rPr lang="en-US" dirty="0">
                <a:latin typeface="Century Gothic" panose="020B0502020202020204" pitchFamily="34" charset="0"/>
              </a:rPr>
              <a:t>Sensors &amp; Data Used</a:t>
            </a:r>
          </a:p>
        </p:txBody>
      </p:sp>
      <p:sp>
        <p:nvSpPr>
          <p:cNvPr id="257" name="Shape 257"/>
          <p:cNvSpPr txBox="1">
            <a:spLocks noGrp="1"/>
          </p:cNvSpPr>
          <p:nvPr>
            <p:ph type="body" idx="3"/>
          </p:nvPr>
        </p:nvSpPr>
        <p:spPr>
          <a:xfrm>
            <a:off x="632869" y="2003550"/>
            <a:ext cx="3950100" cy="768000"/>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chemeClr val="accent1"/>
              </a:buClr>
              <a:buSzPct val="25000"/>
              <a:buFont typeface="Arial"/>
              <a:buNone/>
            </a:pPr>
            <a:r>
              <a:rPr lang="en-US" dirty="0" err="1">
                <a:latin typeface="Century Gothic" panose="020B0502020202020204" pitchFamily="34" charset="0"/>
              </a:rPr>
              <a:t>Meteosat</a:t>
            </a:r>
            <a:r>
              <a:rPr lang="en-US" dirty="0">
                <a:latin typeface="Century Gothic" panose="020B0502020202020204" pitchFamily="34" charset="0"/>
              </a:rPr>
              <a:t> </a:t>
            </a:r>
          </a:p>
          <a:p>
            <a:pPr marL="0" marR="0" lvl="0" indent="0" algn="r" rtl="0">
              <a:lnSpc>
                <a:spcPct val="90000"/>
              </a:lnSpc>
              <a:spcBef>
                <a:spcPts val="0"/>
              </a:spcBef>
              <a:buClr>
                <a:schemeClr val="accent1"/>
              </a:buClr>
              <a:buSzPct val="25000"/>
              <a:buFont typeface="Arial"/>
              <a:buNone/>
            </a:pPr>
            <a:r>
              <a:rPr lang="en-US" dirty="0">
                <a:latin typeface="Century Gothic" panose="020B0502020202020204" pitchFamily="34" charset="0"/>
              </a:rPr>
              <a:t>8 &amp; 9</a:t>
            </a:r>
          </a:p>
        </p:txBody>
      </p:sp>
      <p:sp>
        <p:nvSpPr>
          <p:cNvPr id="258" name="Shape 258"/>
          <p:cNvSpPr txBox="1">
            <a:spLocks noGrp="1"/>
          </p:cNvSpPr>
          <p:nvPr>
            <p:ph type="body" idx="4"/>
          </p:nvPr>
        </p:nvSpPr>
        <p:spPr>
          <a:xfrm>
            <a:off x="4772775" y="2003540"/>
            <a:ext cx="3950100" cy="768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buClr>
                <a:schemeClr val="dk1"/>
              </a:buClr>
              <a:buSzPct val="25000"/>
              <a:buFont typeface="Arial"/>
              <a:buNone/>
            </a:pPr>
            <a:r>
              <a:rPr lang="en-US" b="1" dirty="0">
                <a:latin typeface="Century Gothic" panose="020B0502020202020204" pitchFamily="34" charset="0"/>
              </a:rPr>
              <a:t>SEVIRI</a:t>
            </a:r>
          </a:p>
          <a:p>
            <a:pPr marL="0" marR="0" lvl="0" indent="0" algn="l" rtl="0">
              <a:lnSpc>
                <a:spcPct val="100000"/>
              </a:lnSpc>
              <a:spcBef>
                <a:spcPts val="0"/>
              </a:spcBef>
              <a:buClr>
                <a:schemeClr val="dk1"/>
              </a:buClr>
              <a:buSzPct val="25000"/>
              <a:buFont typeface="Arial"/>
              <a:buNone/>
            </a:pPr>
            <a:r>
              <a:rPr lang="en-US" dirty="0">
                <a:latin typeface="Century Gothic" panose="020B0502020202020204" pitchFamily="34" charset="0"/>
              </a:rPr>
              <a:t>Spinning Enhanced Visible and </a:t>
            </a:r>
            <a:r>
              <a:rPr lang="en-US" dirty="0" err="1">
                <a:latin typeface="Century Gothic" panose="020B0502020202020204" pitchFamily="34" charset="0"/>
              </a:rPr>
              <a:t>InfraRed</a:t>
            </a:r>
            <a:r>
              <a:rPr lang="en-US" dirty="0">
                <a:latin typeface="Century Gothic" panose="020B0502020202020204" pitchFamily="34" charset="0"/>
              </a:rPr>
              <a:t> Imager</a:t>
            </a:r>
          </a:p>
        </p:txBody>
      </p:sp>
      <p:sp>
        <p:nvSpPr>
          <p:cNvPr id="259" name="Shape 259"/>
          <p:cNvSpPr txBox="1">
            <a:spLocks noGrp="1"/>
          </p:cNvSpPr>
          <p:nvPr>
            <p:ph type="body" idx="5"/>
          </p:nvPr>
        </p:nvSpPr>
        <p:spPr>
          <a:xfrm>
            <a:off x="2342559" y="3967457"/>
            <a:ext cx="2240400" cy="768000"/>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chemeClr val="accent1"/>
              </a:buClr>
              <a:buSzPct val="25000"/>
              <a:buFont typeface="Arial"/>
              <a:buNone/>
            </a:pPr>
            <a:r>
              <a:rPr lang="en-US" dirty="0">
                <a:latin typeface="Century Gothic" panose="020B0502020202020204" pitchFamily="34" charset="0"/>
              </a:rPr>
              <a:t>AQUA</a:t>
            </a:r>
          </a:p>
        </p:txBody>
      </p:sp>
      <p:sp>
        <p:nvSpPr>
          <p:cNvPr id="260" name="Shape 260"/>
          <p:cNvSpPr txBox="1">
            <a:spLocks noGrp="1"/>
          </p:cNvSpPr>
          <p:nvPr>
            <p:ph type="body" idx="5"/>
          </p:nvPr>
        </p:nvSpPr>
        <p:spPr>
          <a:xfrm>
            <a:off x="2259909" y="5232957"/>
            <a:ext cx="2240400" cy="768000"/>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chemeClr val="accent1"/>
              </a:buClr>
              <a:buSzPct val="25000"/>
              <a:buFont typeface="Arial"/>
              <a:buNone/>
            </a:pPr>
            <a:r>
              <a:rPr lang="en-US" dirty="0">
                <a:solidFill>
                  <a:schemeClr val="dk1"/>
                </a:solidFill>
                <a:latin typeface="Century Gothic" panose="020B0502020202020204" pitchFamily="34" charset="0"/>
              </a:rPr>
              <a:t>MERRA</a:t>
            </a:r>
          </a:p>
        </p:txBody>
      </p:sp>
      <p:sp>
        <p:nvSpPr>
          <p:cNvPr id="261" name="Shape 261"/>
          <p:cNvSpPr txBox="1">
            <a:spLocks noGrp="1"/>
          </p:cNvSpPr>
          <p:nvPr>
            <p:ph type="body" idx="4"/>
          </p:nvPr>
        </p:nvSpPr>
        <p:spPr>
          <a:xfrm>
            <a:off x="4772775" y="3967452"/>
            <a:ext cx="3950100" cy="768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buClr>
                <a:schemeClr val="dk1"/>
              </a:buClr>
              <a:buSzPct val="25000"/>
              <a:buFont typeface="Arial"/>
              <a:buNone/>
            </a:pPr>
            <a:r>
              <a:rPr lang="en-US" b="1" dirty="0">
                <a:latin typeface="Century Gothic" panose="020B0502020202020204" pitchFamily="34" charset="0"/>
              </a:rPr>
              <a:t>AIRS</a:t>
            </a:r>
          </a:p>
          <a:p>
            <a:pPr marL="0" marR="0" lvl="0" indent="0" algn="l" rtl="0">
              <a:lnSpc>
                <a:spcPct val="100000"/>
              </a:lnSpc>
              <a:spcBef>
                <a:spcPts val="0"/>
              </a:spcBef>
              <a:buClr>
                <a:schemeClr val="dk1"/>
              </a:buClr>
              <a:buSzPct val="25000"/>
              <a:buFont typeface="Arial"/>
              <a:buNone/>
            </a:pPr>
            <a:r>
              <a:rPr lang="en-US" dirty="0">
                <a:latin typeface="Century Gothic" panose="020B0502020202020204" pitchFamily="34" charset="0"/>
              </a:rPr>
              <a:t>Atmospheric Infrared Sounder</a:t>
            </a:r>
          </a:p>
        </p:txBody>
      </p:sp>
      <p:sp>
        <p:nvSpPr>
          <p:cNvPr id="262" name="Shape 262"/>
          <p:cNvSpPr txBox="1">
            <a:spLocks noGrp="1"/>
          </p:cNvSpPr>
          <p:nvPr>
            <p:ph type="body" idx="4"/>
          </p:nvPr>
        </p:nvSpPr>
        <p:spPr>
          <a:xfrm>
            <a:off x="4772775" y="5356502"/>
            <a:ext cx="3950100" cy="768000"/>
          </a:xfrm>
          <a:prstGeom prst="rect">
            <a:avLst/>
          </a:prstGeom>
          <a:noFill/>
          <a:ln>
            <a:noFill/>
          </a:ln>
        </p:spPr>
        <p:txBody>
          <a:bodyPr lIns="91425" tIns="45700" rIns="91425" bIns="45700" anchor="t" anchorCtr="0">
            <a:noAutofit/>
          </a:bodyPr>
          <a:lstStyle/>
          <a:p>
            <a:pPr marL="0" marR="0" lvl="0" indent="0" algn="l" rtl="0">
              <a:lnSpc>
                <a:spcPct val="90000"/>
              </a:lnSpc>
              <a:spcBef>
                <a:spcPts val="1000"/>
              </a:spcBef>
              <a:buClr>
                <a:schemeClr val="dk1"/>
              </a:buClr>
              <a:buSzPct val="25000"/>
              <a:buFont typeface="Arial"/>
              <a:buNone/>
            </a:pPr>
            <a:r>
              <a:rPr lang="en-US" dirty="0">
                <a:latin typeface="Century Gothic" panose="020B0502020202020204" pitchFamily="34" charset="0"/>
              </a:rPr>
              <a:t>Modern-Era Retrospective Analysis for Research and Applications</a:t>
            </a:r>
          </a:p>
        </p:txBody>
      </p:sp>
      <p:pic>
        <p:nvPicPr>
          <p:cNvPr id="263" name="Shape 263"/>
          <p:cNvPicPr preferRelativeResize="0"/>
          <p:nvPr/>
        </p:nvPicPr>
        <p:blipFill>
          <a:blip r:embed="rId3">
            <a:alphaModFix/>
          </a:blip>
          <a:stretch>
            <a:fillRect/>
          </a:stretch>
        </p:blipFill>
        <p:spPr>
          <a:xfrm>
            <a:off x="201705" y="1725808"/>
            <a:ext cx="1292019" cy="1323464"/>
          </a:xfrm>
          <a:prstGeom prst="rect">
            <a:avLst/>
          </a:prstGeom>
          <a:noFill/>
          <a:ln>
            <a:noFill/>
          </a:ln>
        </p:spPr>
      </p:pic>
      <p:pic>
        <p:nvPicPr>
          <p:cNvPr id="264" name="Shape 264"/>
          <p:cNvPicPr preferRelativeResize="0"/>
          <p:nvPr/>
        </p:nvPicPr>
        <p:blipFill>
          <a:blip r:embed="rId4">
            <a:alphaModFix/>
          </a:blip>
          <a:stretch>
            <a:fillRect/>
          </a:stretch>
        </p:blipFill>
        <p:spPr>
          <a:xfrm>
            <a:off x="386680" y="3609715"/>
            <a:ext cx="1643060" cy="105057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body" idx="2"/>
          </p:nvPr>
        </p:nvSpPr>
        <p:spPr>
          <a:xfrm>
            <a:off x="320039" y="548639"/>
            <a:ext cx="8503800" cy="9234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BFBFBF"/>
              </a:buClr>
              <a:buSzPct val="25000"/>
              <a:buFont typeface="Arial"/>
              <a:buNone/>
            </a:pPr>
            <a:r>
              <a:rPr lang="en-US" sz="5400" b="1" i="0" u="none" strike="noStrike" cap="none" dirty="0">
                <a:solidFill>
                  <a:srgbClr val="BFBFBF"/>
                </a:solidFill>
                <a:latin typeface="Century Gothic" panose="020B0502020202020204" pitchFamily="34" charset="0"/>
                <a:sym typeface="Questrial"/>
              </a:rPr>
              <a:t>M</a:t>
            </a:r>
            <a:r>
              <a:rPr lang="en-US" dirty="0">
                <a:latin typeface="Century Gothic" panose="020B0502020202020204" pitchFamily="34" charset="0"/>
              </a:rPr>
              <a:t>ethodology</a:t>
            </a:r>
          </a:p>
        </p:txBody>
      </p:sp>
      <p:sp>
        <p:nvSpPr>
          <p:cNvPr id="270" name="Shape 270"/>
          <p:cNvSpPr txBox="1">
            <a:spLocks noGrp="1"/>
          </p:cNvSpPr>
          <p:nvPr>
            <p:ph type="body" idx="3"/>
          </p:nvPr>
        </p:nvSpPr>
        <p:spPr>
          <a:xfrm>
            <a:off x="1271094" y="1472050"/>
            <a:ext cx="6601800" cy="7680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3600" dirty="0">
                <a:latin typeface="Century Gothic" panose="020B0502020202020204" pitchFamily="34" charset="0"/>
              </a:rPr>
              <a:t>Selecting Study Dates</a:t>
            </a:r>
          </a:p>
        </p:txBody>
      </p:sp>
      <p:pic>
        <p:nvPicPr>
          <p:cNvPr id="271" name="Shape 271"/>
          <p:cNvPicPr preferRelativeResize="0"/>
          <p:nvPr/>
        </p:nvPicPr>
        <p:blipFill>
          <a:blip r:embed="rId3">
            <a:alphaModFix/>
          </a:blip>
          <a:stretch>
            <a:fillRect/>
          </a:stretch>
        </p:blipFill>
        <p:spPr>
          <a:xfrm rot="472947">
            <a:off x="-161282" y="1819698"/>
            <a:ext cx="1444653" cy="1462057"/>
          </a:xfrm>
          <a:prstGeom prst="rect">
            <a:avLst/>
          </a:prstGeom>
          <a:noFill/>
          <a:ln>
            <a:noFill/>
          </a:ln>
        </p:spPr>
      </p:pic>
      <p:pic>
        <p:nvPicPr>
          <p:cNvPr id="272" name="Shape 272"/>
          <p:cNvPicPr preferRelativeResize="0"/>
          <p:nvPr/>
        </p:nvPicPr>
        <p:blipFill rotWithShape="1">
          <a:blip r:embed="rId4">
            <a:alphaModFix/>
          </a:blip>
          <a:srcRect l="9540" r="34242" b="47698"/>
          <a:stretch/>
        </p:blipFill>
        <p:spPr>
          <a:xfrm>
            <a:off x="844775" y="4161429"/>
            <a:ext cx="2703664" cy="2017304"/>
          </a:xfrm>
          <a:prstGeom prst="rect">
            <a:avLst/>
          </a:prstGeom>
          <a:noFill/>
          <a:ln>
            <a:noFill/>
          </a:ln>
        </p:spPr>
      </p:pic>
      <p:sp>
        <p:nvSpPr>
          <p:cNvPr id="273" name="Shape 273"/>
          <p:cNvSpPr txBox="1"/>
          <p:nvPr/>
        </p:nvSpPr>
        <p:spPr>
          <a:xfrm>
            <a:off x="0" y="6238240"/>
            <a:ext cx="3840480" cy="661853"/>
          </a:xfrm>
          <a:prstGeom prst="rect">
            <a:avLst/>
          </a:prstGeom>
          <a:noFill/>
          <a:ln>
            <a:noFill/>
          </a:ln>
        </p:spPr>
        <p:txBody>
          <a:bodyPr lIns="91425" tIns="91425" rIns="91425" bIns="91425" anchor="t" anchorCtr="0">
            <a:noAutofit/>
          </a:bodyPr>
          <a:lstStyle/>
          <a:p>
            <a:pPr lvl="0">
              <a:spcBef>
                <a:spcPts val="0"/>
              </a:spcBef>
              <a:buNone/>
            </a:pPr>
            <a:r>
              <a:rPr lang="en-US" sz="2000" dirty="0">
                <a:solidFill>
                  <a:schemeClr val="tx2">
                    <a:lumMod val="50000"/>
                  </a:schemeClr>
                </a:solidFill>
                <a:latin typeface="Century Gothic" panose="020B0502020202020204" pitchFamily="34" charset="0"/>
              </a:rPr>
              <a:t>Image Credit: NASA GSFC</a:t>
            </a:r>
          </a:p>
        </p:txBody>
      </p:sp>
      <p:sp>
        <p:nvSpPr>
          <p:cNvPr id="274" name="Shape 274"/>
          <p:cNvSpPr/>
          <p:nvPr/>
        </p:nvSpPr>
        <p:spPr>
          <a:xfrm>
            <a:off x="3254501" y="2091026"/>
            <a:ext cx="2364462" cy="2223429"/>
          </a:xfrm>
          <a:prstGeom prst="rightArrow">
            <a:avLst>
              <a:gd name="adj1" fmla="val 50000"/>
              <a:gd name="adj2" fmla="val 50000"/>
            </a:avLst>
          </a:prstGeom>
          <a:solidFill>
            <a:schemeClr val="accent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5" name="Shape 275"/>
          <p:cNvSpPr txBox="1">
            <a:spLocks noGrp="1"/>
          </p:cNvSpPr>
          <p:nvPr>
            <p:ph type="body" idx="4"/>
          </p:nvPr>
        </p:nvSpPr>
        <p:spPr>
          <a:xfrm>
            <a:off x="3238911" y="2759824"/>
            <a:ext cx="2395641" cy="1068345"/>
          </a:xfrm>
          <a:prstGeom prst="rect">
            <a:avLst/>
          </a:prstGeom>
          <a:noFill/>
          <a:ln>
            <a:noFill/>
          </a:ln>
        </p:spPr>
        <p:txBody>
          <a:bodyPr lIns="91425" tIns="45700" rIns="91425" bIns="45700" anchor="t" anchorCtr="0">
            <a:noAutofit/>
          </a:bodyPr>
          <a:lstStyle/>
          <a:p>
            <a:pPr marL="0" marR="0" lvl="0" indent="0" rtl="0">
              <a:lnSpc>
                <a:spcPct val="115000"/>
              </a:lnSpc>
              <a:spcBef>
                <a:spcPts val="0"/>
              </a:spcBef>
              <a:buClr>
                <a:schemeClr val="dk1"/>
              </a:buClr>
              <a:buSzPct val="25000"/>
              <a:buFont typeface="Arial"/>
              <a:buNone/>
            </a:pPr>
            <a:r>
              <a:rPr lang="en-US" sz="2400" b="1" dirty="0">
                <a:solidFill>
                  <a:schemeClr val="bg1"/>
                </a:solidFill>
                <a:effectLst>
                  <a:outerShdw blurRad="38100" dist="38100" dir="2700000" algn="tl">
                    <a:srgbClr val="000000">
                      <a:alpha val="43137"/>
                    </a:srgbClr>
                  </a:outerShdw>
                </a:effectLst>
                <a:latin typeface="Century Gothic" panose="020B0502020202020204" pitchFamily="34" charset="0"/>
              </a:rPr>
              <a:t>OT Detection </a:t>
            </a:r>
          </a:p>
          <a:p>
            <a:pPr marL="0" marR="0" lvl="0" indent="0" rtl="0">
              <a:lnSpc>
                <a:spcPct val="115000"/>
              </a:lnSpc>
              <a:spcBef>
                <a:spcPts val="0"/>
              </a:spcBef>
              <a:buClr>
                <a:schemeClr val="dk1"/>
              </a:buClr>
              <a:buSzPct val="25000"/>
              <a:buFont typeface="Arial"/>
              <a:buNone/>
            </a:pPr>
            <a:r>
              <a:rPr lang="en-US" sz="2400" b="1" dirty="0">
                <a:solidFill>
                  <a:schemeClr val="bg1"/>
                </a:solidFill>
                <a:effectLst>
                  <a:outerShdw blurRad="38100" dist="38100" dir="2700000" algn="tl">
                    <a:srgbClr val="000000">
                      <a:alpha val="43137"/>
                    </a:srgbClr>
                  </a:outerShdw>
                </a:effectLst>
                <a:latin typeface="Century Gothic" panose="020B0502020202020204" pitchFamily="34" charset="0"/>
              </a:rPr>
              <a:t>Algorithm</a:t>
            </a:r>
          </a:p>
        </p:txBody>
      </p:sp>
      <p:sp>
        <p:nvSpPr>
          <p:cNvPr id="276" name="Shape 276"/>
          <p:cNvSpPr/>
          <p:nvPr/>
        </p:nvSpPr>
        <p:spPr>
          <a:xfrm rot="-7960117">
            <a:off x="5732998" y="4004236"/>
            <a:ext cx="2216280" cy="2288534"/>
          </a:xfrm>
          <a:prstGeom prst="leftUpArrow">
            <a:avLst/>
          </a:prstGeom>
          <a:solidFill>
            <a:schemeClr val="accent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7" name="Shape 277"/>
          <p:cNvSpPr txBox="1"/>
          <p:nvPr/>
        </p:nvSpPr>
        <p:spPr>
          <a:xfrm>
            <a:off x="4512911" y="5503950"/>
            <a:ext cx="2024187" cy="677890"/>
          </a:xfrm>
          <a:prstGeom prst="rect">
            <a:avLst/>
          </a:prstGeom>
          <a:noFill/>
          <a:ln>
            <a:noFill/>
          </a:ln>
        </p:spPr>
        <p:txBody>
          <a:bodyPr lIns="91425" tIns="91425" rIns="91425" bIns="91425" anchor="t" anchorCtr="0">
            <a:noAutofit/>
          </a:bodyPr>
          <a:lstStyle/>
          <a:p>
            <a:pPr lvl="0" algn="ctr">
              <a:spcBef>
                <a:spcPts val="0"/>
              </a:spcBef>
              <a:buNone/>
            </a:pPr>
            <a:r>
              <a:rPr lang="en-US" sz="2400" dirty="0">
                <a:solidFill>
                  <a:schemeClr val="bg1">
                    <a:lumMod val="50000"/>
                  </a:schemeClr>
                </a:solidFill>
                <a:latin typeface="Century Gothic" panose="020B0502020202020204" pitchFamily="34" charset="0"/>
              </a:rPr>
              <a:t>99th Percentile</a:t>
            </a:r>
          </a:p>
        </p:txBody>
      </p:sp>
      <p:sp>
        <p:nvSpPr>
          <p:cNvPr id="278" name="Shape 278"/>
          <p:cNvSpPr txBox="1"/>
          <p:nvPr/>
        </p:nvSpPr>
        <p:spPr>
          <a:xfrm>
            <a:off x="6965703" y="5447550"/>
            <a:ext cx="2345815" cy="790690"/>
          </a:xfrm>
          <a:prstGeom prst="rect">
            <a:avLst/>
          </a:prstGeom>
          <a:noFill/>
          <a:ln>
            <a:noFill/>
          </a:ln>
        </p:spPr>
        <p:txBody>
          <a:bodyPr lIns="91425" tIns="91425" rIns="91425" bIns="91425" anchor="t" anchorCtr="0">
            <a:noAutofit/>
          </a:bodyPr>
          <a:lstStyle/>
          <a:p>
            <a:pPr lvl="0" algn="ctr">
              <a:spcBef>
                <a:spcPts val="0"/>
              </a:spcBef>
              <a:buNone/>
            </a:pPr>
            <a:r>
              <a:rPr lang="en-US" sz="2400" dirty="0">
                <a:solidFill>
                  <a:schemeClr val="bg1">
                    <a:lumMod val="50000"/>
                  </a:schemeClr>
                </a:solidFill>
                <a:latin typeface="Century Gothic" panose="020B0502020202020204" pitchFamily="34" charset="0"/>
              </a:rPr>
              <a:t>50th Percentile</a:t>
            </a:r>
          </a:p>
        </p:txBody>
      </p:sp>
      <p:sp>
        <p:nvSpPr>
          <p:cNvPr id="279" name="Shape 279"/>
          <p:cNvSpPr txBox="1"/>
          <p:nvPr/>
        </p:nvSpPr>
        <p:spPr>
          <a:xfrm>
            <a:off x="2795000" y="1867875"/>
            <a:ext cx="7853400" cy="916200"/>
          </a:xfrm>
          <a:prstGeom prst="rect">
            <a:avLst/>
          </a:prstGeom>
          <a:noFill/>
          <a:ln>
            <a:noFill/>
          </a:ln>
        </p:spPr>
        <p:txBody>
          <a:bodyPr lIns="91425" tIns="91425" rIns="91425" bIns="91425" anchor="t" anchorCtr="0">
            <a:noAutofit/>
          </a:bodyPr>
          <a:lstStyle/>
          <a:p>
            <a:pPr lvl="0">
              <a:spcBef>
                <a:spcPts val="0"/>
              </a:spcBef>
              <a:buNone/>
            </a:pPr>
            <a:endParaRPr/>
          </a:p>
        </p:txBody>
      </p:sp>
      <p:cxnSp>
        <p:nvCxnSpPr>
          <p:cNvPr id="280" name="Shape 280"/>
          <p:cNvCxnSpPr/>
          <p:nvPr/>
        </p:nvCxnSpPr>
        <p:spPr>
          <a:xfrm>
            <a:off x="765077" y="3027826"/>
            <a:ext cx="79698" cy="3195915"/>
          </a:xfrm>
          <a:prstGeom prst="straightConnector1">
            <a:avLst/>
          </a:prstGeom>
          <a:noFill/>
          <a:ln w="57150" cap="flat" cmpd="sng">
            <a:solidFill>
              <a:srgbClr val="FF0000"/>
            </a:solidFill>
            <a:prstDash val="dashDot"/>
            <a:round/>
            <a:headEnd type="none" w="lg" len="lg"/>
            <a:tailEnd type="none" w="lg" len="lg"/>
          </a:ln>
          <a:effectLst>
            <a:innerShdw blurRad="114300">
              <a:prstClr val="black"/>
            </a:innerShdw>
          </a:effectLst>
        </p:spPr>
      </p:cxnSp>
      <p:cxnSp>
        <p:nvCxnSpPr>
          <p:cNvPr id="281" name="Shape 281"/>
          <p:cNvCxnSpPr>
            <a:endCxn id="273" idx="0"/>
          </p:cNvCxnSpPr>
          <p:nvPr/>
        </p:nvCxnSpPr>
        <p:spPr>
          <a:xfrm>
            <a:off x="765077" y="3026056"/>
            <a:ext cx="1155163" cy="3212184"/>
          </a:xfrm>
          <a:prstGeom prst="straightConnector1">
            <a:avLst/>
          </a:prstGeom>
          <a:noFill/>
          <a:ln w="57150" cap="flat" cmpd="sng">
            <a:solidFill>
              <a:srgbClr val="FF0000"/>
            </a:solidFill>
            <a:prstDash val="dashDot"/>
            <a:round/>
            <a:headEnd type="none" w="lg" len="lg"/>
            <a:tailEnd type="none" w="lg" len="lg"/>
          </a:ln>
          <a:effectLst>
            <a:innerShdw blurRad="114300">
              <a:prstClr val="black"/>
            </a:innerShdw>
          </a:effectLst>
        </p:spPr>
      </p:cxnSp>
      <p:cxnSp>
        <p:nvCxnSpPr>
          <p:cNvPr id="282" name="Shape 282"/>
          <p:cNvCxnSpPr/>
          <p:nvPr/>
        </p:nvCxnSpPr>
        <p:spPr>
          <a:xfrm>
            <a:off x="844775" y="3101576"/>
            <a:ext cx="2095254" cy="3062658"/>
          </a:xfrm>
          <a:prstGeom prst="straightConnector1">
            <a:avLst/>
          </a:prstGeom>
          <a:noFill/>
          <a:ln w="57150" cap="flat" cmpd="sng">
            <a:solidFill>
              <a:srgbClr val="FF0000"/>
            </a:solidFill>
            <a:prstDash val="dashDot"/>
            <a:round/>
            <a:headEnd type="none" w="lg" len="lg"/>
            <a:tailEnd type="none" w="lg" len="lg"/>
          </a:ln>
          <a:effectLst>
            <a:innerShdw blurRad="114300">
              <a:prstClr val="black"/>
            </a:innerShdw>
          </a:effectLst>
        </p:spPr>
      </p:cxnSp>
      <p:cxnSp>
        <p:nvCxnSpPr>
          <p:cNvPr id="283" name="Shape 283"/>
          <p:cNvCxnSpPr/>
          <p:nvPr/>
        </p:nvCxnSpPr>
        <p:spPr>
          <a:xfrm>
            <a:off x="829186" y="3101576"/>
            <a:ext cx="2734843" cy="2269232"/>
          </a:xfrm>
          <a:prstGeom prst="straightConnector1">
            <a:avLst/>
          </a:prstGeom>
          <a:noFill/>
          <a:ln w="57150" cap="flat" cmpd="sng">
            <a:solidFill>
              <a:srgbClr val="FF0000"/>
            </a:solidFill>
            <a:prstDash val="dashDot"/>
            <a:round/>
            <a:headEnd type="none" w="lg" len="lg"/>
            <a:tailEnd type="none" w="lg" len="lg"/>
          </a:ln>
          <a:effectLst>
            <a:innerShdw blurRad="114300">
              <a:prstClr val="black"/>
            </a:innerShdw>
          </a:effectLst>
        </p:spPr>
      </p:cxnSp>
      <p:cxnSp>
        <p:nvCxnSpPr>
          <p:cNvPr id="284" name="Shape 284"/>
          <p:cNvCxnSpPr/>
          <p:nvPr/>
        </p:nvCxnSpPr>
        <p:spPr>
          <a:xfrm>
            <a:off x="765077" y="3026056"/>
            <a:ext cx="2783362" cy="1135373"/>
          </a:xfrm>
          <a:prstGeom prst="straightConnector1">
            <a:avLst/>
          </a:prstGeom>
          <a:noFill/>
          <a:ln w="57150" cap="flat" cmpd="sng">
            <a:solidFill>
              <a:srgbClr val="FF0000"/>
            </a:solidFill>
            <a:prstDash val="dashDot"/>
            <a:round/>
            <a:headEnd type="none" w="lg" len="lg"/>
            <a:tailEnd type="none" w="lg" len="lg"/>
          </a:ln>
          <a:effectLst>
            <a:innerShdw blurRad="114300">
              <a:prstClr val="black"/>
            </a:innerShdw>
          </a:effectLst>
        </p:spPr>
      </p:cxnSp>
      <p:pic>
        <p:nvPicPr>
          <p:cNvPr id="285" name="Shape 285"/>
          <p:cNvPicPr preferRelativeResize="0"/>
          <p:nvPr/>
        </p:nvPicPr>
        <p:blipFill rotWithShape="1">
          <a:blip r:embed="rId5">
            <a:alphaModFix/>
          </a:blip>
          <a:srcRect t="10504" b="17209"/>
          <a:stretch/>
        </p:blipFill>
        <p:spPr>
          <a:xfrm>
            <a:off x="5691532" y="2568089"/>
            <a:ext cx="2821718" cy="1526631"/>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body" idx="2"/>
          </p:nvPr>
        </p:nvSpPr>
        <p:spPr>
          <a:xfrm>
            <a:off x="320039" y="548639"/>
            <a:ext cx="8503800" cy="9234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BFBFBF"/>
              </a:buClr>
              <a:buSzPct val="25000"/>
              <a:buFont typeface="Arial"/>
              <a:buNone/>
            </a:pPr>
            <a:r>
              <a:rPr lang="en-US" sz="5400" b="1" i="0" u="none" strike="noStrike" cap="none" dirty="0">
                <a:solidFill>
                  <a:srgbClr val="BFBFBF"/>
                </a:solidFill>
                <a:latin typeface="Century Gothic" panose="020B0502020202020204" pitchFamily="34" charset="0"/>
                <a:sym typeface="Questrial"/>
              </a:rPr>
              <a:t>M</a:t>
            </a:r>
            <a:r>
              <a:rPr lang="en-US" dirty="0">
                <a:latin typeface="Century Gothic" panose="020B0502020202020204" pitchFamily="34" charset="0"/>
              </a:rPr>
              <a:t>ethodology</a:t>
            </a:r>
          </a:p>
        </p:txBody>
      </p:sp>
      <p:sp>
        <p:nvSpPr>
          <p:cNvPr id="291" name="Shape 291"/>
          <p:cNvSpPr txBox="1">
            <a:spLocks noGrp="1"/>
          </p:cNvSpPr>
          <p:nvPr>
            <p:ph type="body" idx="3"/>
          </p:nvPr>
        </p:nvSpPr>
        <p:spPr>
          <a:xfrm>
            <a:off x="1271094" y="1472050"/>
            <a:ext cx="6601800" cy="7680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3600" dirty="0">
                <a:latin typeface="Century Gothic" panose="020B0502020202020204" pitchFamily="34" charset="0"/>
              </a:rPr>
              <a:t>Analyzing Storm Indicators</a:t>
            </a:r>
          </a:p>
        </p:txBody>
      </p:sp>
      <p:sp>
        <p:nvSpPr>
          <p:cNvPr id="292" name="Shape 292"/>
          <p:cNvSpPr txBox="1"/>
          <p:nvPr/>
        </p:nvSpPr>
        <p:spPr>
          <a:xfrm>
            <a:off x="661500" y="2400300"/>
            <a:ext cx="1967400" cy="923400"/>
          </a:xfrm>
          <a:prstGeom prst="rect">
            <a:avLst/>
          </a:prstGeom>
          <a:noFill/>
          <a:ln>
            <a:noFill/>
          </a:ln>
        </p:spPr>
        <p:txBody>
          <a:bodyPr lIns="91425" tIns="91425" rIns="91425" bIns="91425" anchor="t" anchorCtr="0">
            <a:noAutofit/>
          </a:bodyPr>
          <a:lstStyle/>
          <a:p>
            <a:pPr lvl="0">
              <a:spcBef>
                <a:spcPts val="0"/>
              </a:spcBef>
              <a:buNone/>
            </a:pPr>
            <a:r>
              <a:rPr lang="en-US" sz="3600" b="1" dirty="0">
                <a:solidFill>
                  <a:schemeClr val="dk1"/>
                </a:solidFill>
                <a:latin typeface="Century Gothic" panose="020B0502020202020204" pitchFamily="34" charset="0"/>
              </a:rPr>
              <a:t>MERRA</a:t>
            </a:r>
          </a:p>
        </p:txBody>
      </p:sp>
      <p:sp>
        <p:nvSpPr>
          <p:cNvPr id="293" name="Shape 293"/>
          <p:cNvSpPr txBox="1"/>
          <p:nvPr/>
        </p:nvSpPr>
        <p:spPr>
          <a:xfrm>
            <a:off x="661500" y="3086100"/>
            <a:ext cx="4239600" cy="3314700"/>
          </a:xfrm>
          <a:prstGeom prst="rect">
            <a:avLst/>
          </a:prstGeom>
          <a:noFill/>
          <a:ln>
            <a:noFill/>
          </a:ln>
        </p:spPr>
        <p:txBody>
          <a:bodyPr lIns="91425" tIns="91425" rIns="91425" bIns="91425" anchor="t" anchorCtr="0">
            <a:noAutofit/>
          </a:bodyPr>
          <a:lstStyle/>
          <a:p>
            <a:pPr lvl="0" rtl="0">
              <a:spcBef>
                <a:spcPts val="0"/>
              </a:spcBef>
              <a:buNone/>
            </a:pPr>
            <a:r>
              <a:rPr lang="en-US" sz="3000" dirty="0">
                <a:solidFill>
                  <a:srgbClr val="94A3D4"/>
                </a:solidFill>
                <a:latin typeface="Century Gothic" panose="020B0502020202020204" pitchFamily="34" charset="0"/>
              </a:rPr>
              <a:t>Weather Maps</a:t>
            </a:r>
          </a:p>
          <a:p>
            <a:pPr lvl="0" rtl="0">
              <a:spcBef>
                <a:spcPts val="0"/>
              </a:spcBef>
              <a:buNone/>
            </a:pPr>
            <a:r>
              <a:rPr lang="en-US" sz="2000" dirty="0">
                <a:solidFill>
                  <a:srgbClr val="BFBFBF"/>
                </a:solidFill>
                <a:latin typeface="Century Gothic" panose="020B0502020202020204" pitchFamily="34" charset="0"/>
              </a:rPr>
              <a:t>Temperature at 500 </a:t>
            </a:r>
            <a:r>
              <a:rPr lang="en-US" sz="2000" dirty="0" err="1">
                <a:solidFill>
                  <a:srgbClr val="BFBFBF"/>
                </a:solidFill>
                <a:latin typeface="Century Gothic" panose="020B0502020202020204" pitchFamily="34" charset="0"/>
              </a:rPr>
              <a:t>mb</a:t>
            </a:r>
            <a:endParaRPr lang="en-US" sz="2000" dirty="0">
              <a:solidFill>
                <a:srgbClr val="BFBFBF"/>
              </a:solidFill>
              <a:latin typeface="Century Gothic" panose="020B0502020202020204" pitchFamily="34" charset="0"/>
            </a:endParaRPr>
          </a:p>
          <a:p>
            <a:pPr lvl="0" rtl="0">
              <a:spcBef>
                <a:spcPts val="0"/>
              </a:spcBef>
              <a:buNone/>
            </a:pPr>
            <a:r>
              <a:rPr lang="en-US" sz="2000" dirty="0">
                <a:solidFill>
                  <a:srgbClr val="BFBFBF"/>
                </a:solidFill>
                <a:latin typeface="Century Gothic" panose="020B0502020202020204" pitchFamily="34" charset="0"/>
              </a:rPr>
              <a:t>Geopotential Height at 500 </a:t>
            </a:r>
            <a:r>
              <a:rPr lang="en-US" sz="2000" dirty="0" err="1">
                <a:solidFill>
                  <a:srgbClr val="BFBFBF"/>
                </a:solidFill>
                <a:latin typeface="Century Gothic" panose="020B0502020202020204" pitchFamily="34" charset="0"/>
              </a:rPr>
              <a:t>mb</a:t>
            </a:r>
            <a:endParaRPr lang="en-US" sz="2000" dirty="0">
              <a:solidFill>
                <a:srgbClr val="BFBFBF"/>
              </a:solidFill>
              <a:latin typeface="Century Gothic" panose="020B0502020202020204" pitchFamily="34" charset="0"/>
            </a:endParaRPr>
          </a:p>
          <a:p>
            <a:pPr lvl="0" rtl="0">
              <a:spcBef>
                <a:spcPts val="0"/>
              </a:spcBef>
              <a:buNone/>
            </a:pPr>
            <a:r>
              <a:rPr lang="en-US" sz="2000" dirty="0">
                <a:solidFill>
                  <a:srgbClr val="BFBFBF"/>
                </a:solidFill>
                <a:latin typeface="Century Gothic" panose="020B0502020202020204" pitchFamily="34" charset="0"/>
              </a:rPr>
              <a:t>Wind Speed at 700 </a:t>
            </a:r>
            <a:r>
              <a:rPr lang="en-US" sz="2000" dirty="0" err="1">
                <a:solidFill>
                  <a:srgbClr val="BFBFBF"/>
                </a:solidFill>
                <a:latin typeface="Century Gothic" panose="020B0502020202020204" pitchFamily="34" charset="0"/>
              </a:rPr>
              <a:t>mb</a:t>
            </a:r>
            <a:endParaRPr lang="en-US" sz="2000" dirty="0">
              <a:solidFill>
                <a:srgbClr val="BFBFBF"/>
              </a:solidFill>
              <a:latin typeface="Century Gothic" panose="020B0502020202020204" pitchFamily="34" charset="0"/>
            </a:endParaRPr>
          </a:p>
          <a:p>
            <a:pPr lvl="0" rtl="0">
              <a:spcBef>
                <a:spcPts val="0"/>
              </a:spcBef>
              <a:buNone/>
            </a:pPr>
            <a:r>
              <a:rPr lang="en-US" sz="2000" dirty="0">
                <a:solidFill>
                  <a:srgbClr val="BFBFBF"/>
                </a:solidFill>
                <a:latin typeface="Century Gothic" panose="020B0502020202020204" pitchFamily="34" charset="0"/>
              </a:rPr>
              <a:t>Temperature at 700 </a:t>
            </a:r>
            <a:r>
              <a:rPr lang="en-US" sz="2000" dirty="0" err="1">
                <a:solidFill>
                  <a:srgbClr val="BFBFBF"/>
                </a:solidFill>
                <a:latin typeface="Century Gothic" panose="020B0502020202020204" pitchFamily="34" charset="0"/>
              </a:rPr>
              <a:t>mb</a:t>
            </a:r>
            <a:endParaRPr lang="en-US" sz="2000" dirty="0">
              <a:solidFill>
                <a:srgbClr val="BFBFBF"/>
              </a:solidFill>
              <a:latin typeface="Century Gothic" panose="020B0502020202020204" pitchFamily="34" charset="0"/>
            </a:endParaRPr>
          </a:p>
          <a:p>
            <a:pPr lvl="0" rtl="0">
              <a:spcBef>
                <a:spcPts val="0"/>
              </a:spcBef>
              <a:buNone/>
            </a:pPr>
            <a:r>
              <a:rPr lang="en-US" sz="2000" dirty="0">
                <a:solidFill>
                  <a:srgbClr val="BFBFBF"/>
                </a:solidFill>
                <a:latin typeface="Century Gothic" panose="020B0502020202020204" pitchFamily="34" charset="0"/>
              </a:rPr>
              <a:t>Surface wind</a:t>
            </a:r>
          </a:p>
          <a:p>
            <a:pPr lvl="0" rtl="0">
              <a:spcBef>
                <a:spcPts val="0"/>
              </a:spcBef>
              <a:buNone/>
            </a:pPr>
            <a:r>
              <a:rPr lang="en-US" sz="2000" dirty="0">
                <a:solidFill>
                  <a:srgbClr val="BFBFBF"/>
                </a:solidFill>
                <a:latin typeface="Century Gothic" panose="020B0502020202020204" pitchFamily="34" charset="0"/>
              </a:rPr>
              <a:t>Surface temperature </a:t>
            </a:r>
          </a:p>
          <a:p>
            <a:pPr lvl="0">
              <a:spcBef>
                <a:spcPts val="0"/>
              </a:spcBef>
              <a:buNone/>
            </a:pPr>
            <a:r>
              <a:rPr lang="en-US" sz="2000" dirty="0">
                <a:solidFill>
                  <a:srgbClr val="BFBFBF"/>
                </a:solidFill>
                <a:latin typeface="Century Gothic" panose="020B0502020202020204" pitchFamily="34" charset="0"/>
              </a:rPr>
              <a:t>Vertical Pressure Velocity at ?? </a:t>
            </a:r>
          </a:p>
        </p:txBody>
      </p:sp>
      <p:sp>
        <p:nvSpPr>
          <p:cNvPr id="294" name="Shape 294"/>
          <p:cNvSpPr txBox="1"/>
          <p:nvPr/>
        </p:nvSpPr>
        <p:spPr>
          <a:xfrm>
            <a:off x="4901100" y="2400300"/>
            <a:ext cx="3086100" cy="1206300"/>
          </a:xfrm>
          <a:prstGeom prst="rect">
            <a:avLst/>
          </a:prstGeom>
          <a:noFill/>
          <a:ln>
            <a:noFill/>
          </a:ln>
        </p:spPr>
        <p:txBody>
          <a:bodyPr lIns="91425" tIns="91425" rIns="91425" bIns="91425" anchor="t" anchorCtr="0">
            <a:noAutofit/>
          </a:bodyPr>
          <a:lstStyle/>
          <a:p>
            <a:pPr lvl="0">
              <a:spcBef>
                <a:spcPts val="0"/>
              </a:spcBef>
              <a:buNone/>
            </a:pPr>
            <a:r>
              <a:rPr lang="en-US" sz="3600" b="1" dirty="0">
                <a:solidFill>
                  <a:schemeClr val="dk1"/>
                </a:solidFill>
                <a:latin typeface="Century Gothic" panose="020B0502020202020204" pitchFamily="34" charset="0"/>
              </a:rPr>
              <a:t>AQUA - AIRS</a:t>
            </a:r>
          </a:p>
        </p:txBody>
      </p:sp>
      <p:sp>
        <p:nvSpPr>
          <p:cNvPr id="295" name="Shape 295"/>
          <p:cNvSpPr txBox="1"/>
          <p:nvPr/>
        </p:nvSpPr>
        <p:spPr>
          <a:xfrm>
            <a:off x="4901100" y="3086100"/>
            <a:ext cx="4419900" cy="3314700"/>
          </a:xfrm>
          <a:prstGeom prst="rect">
            <a:avLst/>
          </a:prstGeom>
          <a:noFill/>
          <a:ln>
            <a:noFill/>
          </a:ln>
        </p:spPr>
        <p:txBody>
          <a:bodyPr lIns="91425" tIns="91425" rIns="91425" bIns="91425" anchor="t" anchorCtr="0">
            <a:noAutofit/>
          </a:bodyPr>
          <a:lstStyle/>
          <a:p>
            <a:pPr lvl="0" rtl="0">
              <a:spcBef>
                <a:spcPts val="0"/>
              </a:spcBef>
              <a:buNone/>
            </a:pPr>
            <a:r>
              <a:rPr lang="en-US" sz="3000">
                <a:solidFill>
                  <a:srgbClr val="94A3D4"/>
                </a:solidFill>
                <a:latin typeface="Century Gothic" panose="020B0502020202020204" pitchFamily="34" charset="0"/>
              </a:rPr>
              <a:t>Skew-T Log-P Plots</a:t>
            </a:r>
          </a:p>
        </p:txBody>
      </p:sp>
      <p:pic>
        <p:nvPicPr>
          <p:cNvPr id="296" name="Shape 296"/>
          <p:cNvPicPr preferRelativeResize="0"/>
          <p:nvPr/>
        </p:nvPicPr>
        <p:blipFill rotWithShape="1">
          <a:blip r:embed="rId3">
            <a:alphaModFix/>
          </a:blip>
          <a:srcRect l="4906"/>
          <a:stretch/>
        </p:blipFill>
        <p:spPr>
          <a:xfrm>
            <a:off x="4901088" y="3648450"/>
            <a:ext cx="3922750" cy="2752350"/>
          </a:xfrm>
          <a:prstGeom prst="rect">
            <a:avLst/>
          </a:prstGeom>
          <a:noFill/>
          <a:ln>
            <a:noFill/>
          </a:ln>
        </p:spPr>
      </p:pic>
      <p:sp>
        <p:nvSpPr>
          <p:cNvPr id="297" name="Shape 297"/>
          <p:cNvSpPr txBox="1"/>
          <p:nvPr/>
        </p:nvSpPr>
        <p:spPr>
          <a:xfrm>
            <a:off x="4901088" y="6400800"/>
            <a:ext cx="4141739" cy="417471"/>
          </a:xfrm>
          <a:prstGeom prst="rect">
            <a:avLst/>
          </a:prstGeom>
          <a:noFill/>
          <a:ln>
            <a:noFill/>
          </a:ln>
        </p:spPr>
        <p:txBody>
          <a:bodyPr lIns="91425" tIns="91425" rIns="91425" bIns="91425" anchor="t" anchorCtr="0">
            <a:noAutofit/>
          </a:bodyPr>
          <a:lstStyle/>
          <a:p>
            <a:pPr lvl="0">
              <a:spcBef>
                <a:spcPts val="0"/>
              </a:spcBef>
              <a:buNone/>
            </a:pPr>
            <a:r>
              <a:rPr lang="en-US" sz="2000" dirty="0">
                <a:solidFill>
                  <a:schemeClr val="bg1">
                    <a:lumMod val="50000"/>
                  </a:schemeClr>
                </a:solidFill>
                <a:latin typeface="Century Gothic" panose="020B0502020202020204" pitchFamily="34" charset="0"/>
              </a:rPr>
              <a:t>Image Credit: Fernando Flores</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body" idx="2"/>
          </p:nvPr>
        </p:nvSpPr>
        <p:spPr>
          <a:xfrm>
            <a:off x="320039" y="548639"/>
            <a:ext cx="8503800" cy="9234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BFBFBF"/>
              </a:buClr>
              <a:buSzPct val="25000"/>
              <a:buFont typeface="Arial"/>
              <a:buNone/>
            </a:pPr>
            <a:r>
              <a:rPr lang="en-US" dirty="0">
                <a:latin typeface="Century Gothic" panose="020B0502020202020204" pitchFamily="34" charset="0"/>
              </a:rPr>
              <a:t>Results &amp; Conclusions</a:t>
            </a:r>
          </a:p>
        </p:txBody>
      </p:sp>
      <p:sp>
        <p:nvSpPr>
          <p:cNvPr id="303" name="Shape 303"/>
          <p:cNvSpPr txBox="1">
            <a:spLocks noGrp="1"/>
          </p:cNvSpPr>
          <p:nvPr>
            <p:ph type="body" idx="3"/>
          </p:nvPr>
        </p:nvSpPr>
        <p:spPr>
          <a:xfrm>
            <a:off x="1271094" y="1472050"/>
            <a:ext cx="6601800" cy="7680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3600">
                <a:latin typeface="Century Gothic" panose="020B0502020202020204" pitchFamily="34" charset="0"/>
              </a:rPr>
              <a:t>MERRA Variables</a:t>
            </a:r>
          </a:p>
        </p:txBody>
      </p:sp>
      <p:pic>
        <p:nvPicPr>
          <p:cNvPr id="304" name="Shape 304"/>
          <p:cNvPicPr preferRelativeResize="0"/>
          <p:nvPr/>
        </p:nvPicPr>
        <p:blipFill rotWithShape="1">
          <a:blip r:embed="rId3">
            <a:alphaModFix/>
          </a:blip>
          <a:srcRect l="11963" t="10593" r="17500" b="14606"/>
          <a:stretch/>
        </p:blipFill>
        <p:spPr>
          <a:xfrm>
            <a:off x="752475" y="2504414"/>
            <a:ext cx="3257550" cy="2590800"/>
          </a:xfrm>
          <a:prstGeom prst="rect">
            <a:avLst/>
          </a:prstGeom>
          <a:noFill/>
          <a:ln>
            <a:noFill/>
          </a:ln>
        </p:spPr>
      </p:pic>
      <p:pic>
        <p:nvPicPr>
          <p:cNvPr id="305" name="Shape 305"/>
          <p:cNvPicPr preferRelativeResize="0"/>
          <p:nvPr/>
        </p:nvPicPr>
        <p:blipFill rotWithShape="1">
          <a:blip r:embed="rId4">
            <a:alphaModFix/>
          </a:blip>
          <a:srcRect l="11988" t="10761" r="17099" b="14029"/>
          <a:stretch/>
        </p:blipFill>
        <p:spPr>
          <a:xfrm>
            <a:off x="5108551" y="2488563"/>
            <a:ext cx="3274828" cy="2604976"/>
          </a:xfrm>
          <a:prstGeom prst="rect">
            <a:avLst/>
          </a:prstGeom>
          <a:noFill/>
          <a:ln>
            <a:noFill/>
          </a:ln>
        </p:spPr>
      </p:pic>
      <p:pic>
        <p:nvPicPr>
          <p:cNvPr id="6" name="Shape 304"/>
          <p:cNvPicPr preferRelativeResize="0"/>
          <p:nvPr/>
        </p:nvPicPr>
        <p:blipFill rotWithShape="1">
          <a:blip r:embed="rId3">
            <a:alphaModFix/>
          </a:blip>
          <a:srcRect l="84531" t="10902" r="12183" b="14024"/>
          <a:stretch/>
        </p:blipFill>
        <p:spPr>
          <a:xfrm>
            <a:off x="4239447" y="2361041"/>
            <a:ext cx="323025" cy="3523316"/>
          </a:xfrm>
          <a:prstGeom prst="rect">
            <a:avLst/>
          </a:prstGeom>
          <a:noFill/>
          <a:ln>
            <a:noFill/>
          </a:ln>
        </p:spPr>
      </p:pic>
      <p:sp>
        <p:nvSpPr>
          <p:cNvPr id="2" name="TextBox 1"/>
          <p:cNvSpPr txBox="1"/>
          <p:nvPr/>
        </p:nvSpPr>
        <p:spPr>
          <a:xfrm>
            <a:off x="295275" y="2837789"/>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1°N</a:t>
            </a:r>
            <a:endParaRPr lang="en-US" dirty="0">
              <a:solidFill>
                <a:schemeClr val="tx2">
                  <a:lumMod val="50000"/>
                </a:schemeClr>
              </a:solidFill>
              <a:latin typeface="Century Gothic" panose="020B0502020202020204" pitchFamily="34" charset="0"/>
            </a:endParaRPr>
          </a:p>
        </p:txBody>
      </p:sp>
      <p:sp>
        <p:nvSpPr>
          <p:cNvPr id="8" name="TextBox 7"/>
          <p:cNvSpPr txBox="1"/>
          <p:nvPr/>
        </p:nvSpPr>
        <p:spPr>
          <a:xfrm>
            <a:off x="457200" y="3377208"/>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0°</a:t>
            </a:r>
            <a:endParaRPr lang="en-US" dirty="0">
              <a:solidFill>
                <a:schemeClr val="tx2">
                  <a:lumMod val="50000"/>
                </a:schemeClr>
              </a:solidFill>
              <a:latin typeface="Century Gothic" panose="020B0502020202020204" pitchFamily="34" charset="0"/>
            </a:endParaRPr>
          </a:p>
        </p:txBody>
      </p:sp>
      <p:sp>
        <p:nvSpPr>
          <p:cNvPr id="9" name="TextBox 8"/>
          <p:cNvSpPr txBox="1"/>
          <p:nvPr/>
        </p:nvSpPr>
        <p:spPr>
          <a:xfrm>
            <a:off x="285749" y="2361041"/>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2</a:t>
            </a:r>
            <a:r>
              <a:rPr lang="en-US" dirty="0" smtClean="0">
                <a:solidFill>
                  <a:schemeClr val="tx2">
                    <a:lumMod val="50000"/>
                  </a:schemeClr>
                </a:solidFill>
                <a:latin typeface="Century Gothic" panose="020B0502020202020204" pitchFamily="34" charset="0"/>
              </a:rPr>
              <a:t>°N</a:t>
            </a:r>
            <a:endParaRPr lang="en-US" dirty="0">
              <a:solidFill>
                <a:schemeClr val="tx2">
                  <a:lumMod val="50000"/>
                </a:schemeClr>
              </a:solidFill>
              <a:latin typeface="Century Gothic" panose="020B0502020202020204" pitchFamily="34" charset="0"/>
            </a:endParaRPr>
          </a:p>
        </p:txBody>
      </p:sp>
      <p:sp>
        <p:nvSpPr>
          <p:cNvPr id="10" name="TextBox 9"/>
          <p:cNvSpPr txBox="1"/>
          <p:nvPr/>
        </p:nvSpPr>
        <p:spPr>
          <a:xfrm>
            <a:off x="300037" y="3897657"/>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1°S</a:t>
            </a:r>
            <a:endParaRPr lang="en-US" dirty="0">
              <a:solidFill>
                <a:schemeClr val="tx2">
                  <a:lumMod val="50000"/>
                </a:schemeClr>
              </a:solidFill>
              <a:latin typeface="Century Gothic" panose="020B0502020202020204" pitchFamily="34" charset="0"/>
            </a:endParaRPr>
          </a:p>
        </p:txBody>
      </p:sp>
      <p:sp>
        <p:nvSpPr>
          <p:cNvPr id="11" name="TextBox 10"/>
          <p:cNvSpPr txBox="1"/>
          <p:nvPr/>
        </p:nvSpPr>
        <p:spPr>
          <a:xfrm>
            <a:off x="309563" y="4415511"/>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2</a:t>
            </a:r>
            <a:r>
              <a:rPr lang="en-US" dirty="0" smtClean="0">
                <a:solidFill>
                  <a:schemeClr val="tx2">
                    <a:lumMod val="50000"/>
                  </a:schemeClr>
                </a:solidFill>
                <a:latin typeface="Century Gothic" panose="020B0502020202020204" pitchFamily="34" charset="0"/>
              </a:rPr>
              <a:t>°S</a:t>
            </a:r>
            <a:endParaRPr lang="en-US" dirty="0">
              <a:solidFill>
                <a:schemeClr val="tx2">
                  <a:lumMod val="50000"/>
                </a:schemeClr>
              </a:solidFill>
              <a:latin typeface="Century Gothic" panose="020B0502020202020204" pitchFamily="34" charset="0"/>
            </a:endParaRPr>
          </a:p>
        </p:txBody>
      </p:sp>
      <p:sp>
        <p:nvSpPr>
          <p:cNvPr id="12" name="TextBox 11"/>
          <p:cNvSpPr txBox="1"/>
          <p:nvPr/>
        </p:nvSpPr>
        <p:spPr>
          <a:xfrm>
            <a:off x="285748" y="4857093"/>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3</a:t>
            </a:r>
            <a:r>
              <a:rPr lang="en-US" dirty="0" smtClean="0">
                <a:solidFill>
                  <a:schemeClr val="tx2">
                    <a:lumMod val="50000"/>
                  </a:schemeClr>
                </a:solidFill>
                <a:latin typeface="Century Gothic" panose="020B0502020202020204" pitchFamily="34" charset="0"/>
              </a:rPr>
              <a:t>°S</a:t>
            </a:r>
            <a:endParaRPr lang="en-US" dirty="0">
              <a:solidFill>
                <a:schemeClr val="tx2">
                  <a:lumMod val="50000"/>
                </a:schemeClr>
              </a:solidFill>
              <a:latin typeface="Century Gothic" panose="020B0502020202020204" pitchFamily="34" charset="0"/>
            </a:endParaRPr>
          </a:p>
        </p:txBody>
      </p:sp>
      <p:sp>
        <p:nvSpPr>
          <p:cNvPr id="13" name="TextBox 12"/>
          <p:cNvSpPr txBox="1"/>
          <p:nvPr/>
        </p:nvSpPr>
        <p:spPr>
          <a:xfrm rot="16200000">
            <a:off x="-865535" y="3459557"/>
            <a:ext cx="2281238"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Latitude (degrees)</a:t>
            </a:r>
            <a:endParaRPr lang="en-US" dirty="0">
              <a:solidFill>
                <a:schemeClr val="tx2">
                  <a:lumMod val="50000"/>
                </a:schemeClr>
              </a:solidFill>
              <a:latin typeface="Century Gothic" panose="020B0502020202020204" pitchFamily="34" charset="0"/>
            </a:endParaRPr>
          </a:p>
        </p:txBody>
      </p:sp>
      <p:sp>
        <p:nvSpPr>
          <p:cNvPr id="14" name="TextBox 13"/>
          <p:cNvSpPr txBox="1"/>
          <p:nvPr/>
        </p:nvSpPr>
        <p:spPr>
          <a:xfrm>
            <a:off x="285748" y="1945543"/>
            <a:ext cx="4276724" cy="523220"/>
          </a:xfrm>
          <a:prstGeom prst="rect">
            <a:avLst/>
          </a:prstGeom>
          <a:noFill/>
        </p:spPr>
        <p:txBody>
          <a:bodyPr wrap="square" rtlCol="0">
            <a:spAutoFit/>
          </a:bodyPr>
          <a:lstStyle/>
          <a:p>
            <a:pPr algn="ctr"/>
            <a:r>
              <a:rPr lang="en-US" dirty="0" smtClean="0">
                <a:solidFill>
                  <a:schemeClr val="tx2">
                    <a:lumMod val="50000"/>
                  </a:schemeClr>
                </a:solidFill>
                <a:latin typeface="Century Gothic" panose="020B0502020202020204" pitchFamily="34" charset="0"/>
              </a:rPr>
              <a:t>99</a:t>
            </a:r>
            <a:r>
              <a:rPr lang="en-US" baseline="30000" dirty="0" smtClean="0">
                <a:solidFill>
                  <a:schemeClr val="tx2">
                    <a:lumMod val="50000"/>
                  </a:schemeClr>
                </a:solidFill>
                <a:latin typeface="Century Gothic" panose="020B0502020202020204" pitchFamily="34" charset="0"/>
              </a:rPr>
              <a:t>th</a:t>
            </a:r>
            <a:r>
              <a:rPr lang="en-US" dirty="0" smtClean="0">
                <a:solidFill>
                  <a:schemeClr val="tx2">
                    <a:lumMod val="50000"/>
                  </a:schemeClr>
                </a:solidFill>
                <a:latin typeface="Century Gothic" panose="020B0502020202020204" pitchFamily="34" charset="0"/>
              </a:rPr>
              <a:t> Percentile Ave Vertical Pressure Velocity (Pa/s) at 500 </a:t>
            </a:r>
            <a:r>
              <a:rPr lang="en-US" dirty="0" err="1" smtClean="0">
                <a:solidFill>
                  <a:schemeClr val="tx2">
                    <a:lumMod val="50000"/>
                  </a:schemeClr>
                </a:solidFill>
                <a:latin typeface="Century Gothic" panose="020B0502020202020204" pitchFamily="34" charset="0"/>
              </a:rPr>
              <a:t>mb</a:t>
            </a:r>
            <a:r>
              <a:rPr lang="en-US" dirty="0" smtClean="0">
                <a:solidFill>
                  <a:schemeClr val="tx2">
                    <a:lumMod val="50000"/>
                  </a:schemeClr>
                </a:solidFill>
                <a:latin typeface="Century Gothic" panose="020B0502020202020204" pitchFamily="34" charset="0"/>
              </a:rPr>
              <a:t> at 0:00 UTC</a:t>
            </a:r>
            <a:endParaRPr lang="en-US" dirty="0">
              <a:solidFill>
                <a:schemeClr val="tx2">
                  <a:lumMod val="50000"/>
                </a:schemeClr>
              </a:solidFill>
              <a:latin typeface="Century Gothic" panose="020B0502020202020204" pitchFamily="34" charset="0"/>
            </a:endParaRPr>
          </a:p>
        </p:txBody>
      </p:sp>
      <p:sp>
        <p:nvSpPr>
          <p:cNvPr id="15" name="TextBox 14"/>
          <p:cNvSpPr txBox="1"/>
          <p:nvPr/>
        </p:nvSpPr>
        <p:spPr>
          <a:xfrm>
            <a:off x="876297" y="5054945"/>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32°E</a:t>
            </a:r>
            <a:endParaRPr lang="en-US" dirty="0">
              <a:solidFill>
                <a:schemeClr val="tx2">
                  <a:lumMod val="50000"/>
                </a:schemeClr>
              </a:solidFill>
              <a:latin typeface="Century Gothic" panose="020B0502020202020204" pitchFamily="34" charset="0"/>
            </a:endParaRPr>
          </a:p>
        </p:txBody>
      </p:sp>
      <p:sp>
        <p:nvSpPr>
          <p:cNvPr id="16" name="TextBox 15"/>
          <p:cNvSpPr txBox="1"/>
          <p:nvPr/>
        </p:nvSpPr>
        <p:spPr>
          <a:xfrm>
            <a:off x="1926219" y="5054945"/>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34°E</a:t>
            </a:r>
            <a:endParaRPr lang="en-US" dirty="0">
              <a:solidFill>
                <a:schemeClr val="tx2">
                  <a:lumMod val="50000"/>
                </a:schemeClr>
              </a:solidFill>
              <a:latin typeface="Century Gothic" panose="020B0502020202020204" pitchFamily="34" charset="0"/>
            </a:endParaRPr>
          </a:p>
        </p:txBody>
      </p:sp>
      <p:sp>
        <p:nvSpPr>
          <p:cNvPr id="17" name="TextBox 16"/>
          <p:cNvSpPr txBox="1"/>
          <p:nvPr/>
        </p:nvSpPr>
        <p:spPr>
          <a:xfrm>
            <a:off x="2976141" y="5054945"/>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36°E</a:t>
            </a:r>
            <a:endParaRPr lang="en-US" dirty="0">
              <a:solidFill>
                <a:schemeClr val="tx2">
                  <a:lumMod val="50000"/>
                </a:schemeClr>
              </a:solidFill>
              <a:latin typeface="Century Gothic" panose="020B0502020202020204" pitchFamily="34" charset="0"/>
            </a:endParaRPr>
          </a:p>
        </p:txBody>
      </p:sp>
      <p:sp>
        <p:nvSpPr>
          <p:cNvPr id="18" name="TextBox 17"/>
          <p:cNvSpPr txBox="1"/>
          <p:nvPr/>
        </p:nvSpPr>
        <p:spPr>
          <a:xfrm>
            <a:off x="1180376" y="5260532"/>
            <a:ext cx="2281238"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Longitude (degrees)</a:t>
            </a:r>
            <a:endParaRPr lang="en-US" dirty="0">
              <a:solidFill>
                <a:schemeClr val="tx2">
                  <a:lumMod val="50000"/>
                </a:schemeClr>
              </a:solidFill>
              <a:latin typeface="Century Gothic" panose="020B0502020202020204" pitchFamily="34" charset="0"/>
            </a:endParaRPr>
          </a:p>
        </p:txBody>
      </p:sp>
      <p:sp>
        <p:nvSpPr>
          <p:cNvPr id="19" name="TextBox 18"/>
          <p:cNvSpPr txBox="1"/>
          <p:nvPr/>
        </p:nvSpPr>
        <p:spPr>
          <a:xfrm>
            <a:off x="4607603" y="1959779"/>
            <a:ext cx="4276724" cy="523220"/>
          </a:xfrm>
          <a:prstGeom prst="rect">
            <a:avLst/>
          </a:prstGeom>
          <a:noFill/>
        </p:spPr>
        <p:txBody>
          <a:bodyPr wrap="square" rtlCol="0">
            <a:spAutoFit/>
          </a:bodyPr>
          <a:lstStyle/>
          <a:p>
            <a:pPr algn="ctr"/>
            <a:r>
              <a:rPr lang="en-US" dirty="0" smtClean="0">
                <a:solidFill>
                  <a:schemeClr val="tx2">
                    <a:lumMod val="50000"/>
                  </a:schemeClr>
                </a:solidFill>
                <a:latin typeface="Century Gothic" panose="020B0502020202020204" pitchFamily="34" charset="0"/>
              </a:rPr>
              <a:t>50</a:t>
            </a:r>
            <a:r>
              <a:rPr lang="en-US" baseline="30000" dirty="0" smtClean="0">
                <a:solidFill>
                  <a:schemeClr val="tx2">
                    <a:lumMod val="50000"/>
                  </a:schemeClr>
                </a:solidFill>
                <a:latin typeface="Century Gothic" panose="020B0502020202020204" pitchFamily="34" charset="0"/>
              </a:rPr>
              <a:t>th</a:t>
            </a:r>
            <a:r>
              <a:rPr lang="en-US" dirty="0" smtClean="0">
                <a:solidFill>
                  <a:schemeClr val="tx2">
                    <a:lumMod val="50000"/>
                  </a:schemeClr>
                </a:solidFill>
                <a:latin typeface="Century Gothic" panose="020B0502020202020204" pitchFamily="34" charset="0"/>
              </a:rPr>
              <a:t> Percentile Ave Vertical Pressure Velocity (Pa/s) at 500 </a:t>
            </a:r>
            <a:r>
              <a:rPr lang="en-US" dirty="0" err="1" smtClean="0">
                <a:solidFill>
                  <a:schemeClr val="tx2">
                    <a:lumMod val="50000"/>
                  </a:schemeClr>
                </a:solidFill>
                <a:latin typeface="Century Gothic" panose="020B0502020202020204" pitchFamily="34" charset="0"/>
              </a:rPr>
              <a:t>mb</a:t>
            </a:r>
            <a:r>
              <a:rPr lang="en-US" dirty="0" smtClean="0">
                <a:solidFill>
                  <a:schemeClr val="tx2">
                    <a:lumMod val="50000"/>
                  </a:schemeClr>
                </a:solidFill>
                <a:latin typeface="Century Gothic" panose="020B0502020202020204" pitchFamily="34" charset="0"/>
              </a:rPr>
              <a:t> at 0:00 UTC</a:t>
            </a:r>
            <a:endParaRPr lang="en-US" dirty="0">
              <a:solidFill>
                <a:schemeClr val="tx2">
                  <a:lumMod val="50000"/>
                </a:schemeClr>
              </a:solidFill>
              <a:latin typeface="Century Gothic" panose="020B0502020202020204" pitchFamily="34" charset="0"/>
            </a:endParaRPr>
          </a:p>
        </p:txBody>
      </p:sp>
      <p:sp>
        <p:nvSpPr>
          <p:cNvPr id="20" name="TextBox 19"/>
          <p:cNvSpPr txBox="1"/>
          <p:nvPr/>
        </p:nvSpPr>
        <p:spPr>
          <a:xfrm>
            <a:off x="8305171" y="2841331"/>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1°N</a:t>
            </a:r>
            <a:endParaRPr lang="en-US" dirty="0">
              <a:solidFill>
                <a:schemeClr val="tx2">
                  <a:lumMod val="50000"/>
                </a:schemeClr>
              </a:solidFill>
              <a:latin typeface="Century Gothic" panose="020B0502020202020204" pitchFamily="34" charset="0"/>
            </a:endParaRPr>
          </a:p>
        </p:txBody>
      </p:sp>
      <p:sp>
        <p:nvSpPr>
          <p:cNvPr id="21" name="TextBox 20"/>
          <p:cNvSpPr txBox="1"/>
          <p:nvPr/>
        </p:nvSpPr>
        <p:spPr>
          <a:xfrm>
            <a:off x="8339501" y="3380750"/>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0°</a:t>
            </a:r>
            <a:endParaRPr lang="en-US" dirty="0">
              <a:solidFill>
                <a:schemeClr val="tx2">
                  <a:lumMod val="50000"/>
                </a:schemeClr>
              </a:solidFill>
              <a:latin typeface="Century Gothic" panose="020B0502020202020204" pitchFamily="34" charset="0"/>
            </a:endParaRPr>
          </a:p>
        </p:txBody>
      </p:sp>
      <p:sp>
        <p:nvSpPr>
          <p:cNvPr id="22" name="TextBox 21"/>
          <p:cNvSpPr txBox="1"/>
          <p:nvPr/>
        </p:nvSpPr>
        <p:spPr>
          <a:xfrm>
            <a:off x="8295645" y="2364583"/>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2</a:t>
            </a:r>
            <a:r>
              <a:rPr lang="en-US" dirty="0" smtClean="0">
                <a:solidFill>
                  <a:schemeClr val="tx2">
                    <a:lumMod val="50000"/>
                  </a:schemeClr>
                </a:solidFill>
                <a:latin typeface="Century Gothic" panose="020B0502020202020204" pitchFamily="34" charset="0"/>
              </a:rPr>
              <a:t>°N</a:t>
            </a:r>
            <a:endParaRPr lang="en-US" dirty="0">
              <a:solidFill>
                <a:schemeClr val="tx2">
                  <a:lumMod val="50000"/>
                </a:schemeClr>
              </a:solidFill>
              <a:latin typeface="Century Gothic" panose="020B0502020202020204" pitchFamily="34" charset="0"/>
            </a:endParaRPr>
          </a:p>
        </p:txBody>
      </p:sp>
      <p:sp>
        <p:nvSpPr>
          <p:cNvPr id="23" name="TextBox 22"/>
          <p:cNvSpPr txBox="1"/>
          <p:nvPr/>
        </p:nvSpPr>
        <p:spPr>
          <a:xfrm>
            <a:off x="8309933" y="3901199"/>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1°S</a:t>
            </a:r>
            <a:endParaRPr lang="en-US" dirty="0">
              <a:solidFill>
                <a:schemeClr val="tx2">
                  <a:lumMod val="50000"/>
                </a:schemeClr>
              </a:solidFill>
              <a:latin typeface="Century Gothic" panose="020B0502020202020204" pitchFamily="34" charset="0"/>
            </a:endParaRPr>
          </a:p>
        </p:txBody>
      </p:sp>
      <p:sp>
        <p:nvSpPr>
          <p:cNvPr id="24" name="TextBox 23"/>
          <p:cNvSpPr txBox="1"/>
          <p:nvPr/>
        </p:nvSpPr>
        <p:spPr>
          <a:xfrm>
            <a:off x="8319459" y="4419053"/>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2</a:t>
            </a:r>
            <a:r>
              <a:rPr lang="en-US" dirty="0" smtClean="0">
                <a:solidFill>
                  <a:schemeClr val="tx2">
                    <a:lumMod val="50000"/>
                  </a:schemeClr>
                </a:solidFill>
                <a:latin typeface="Century Gothic" panose="020B0502020202020204" pitchFamily="34" charset="0"/>
              </a:rPr>
              <a:t>°S</a:t>
            </a:r>
            <a:endParaRPr lang="en-US" dirty="0">
              <a:solidFill>
                <a:schemeClr val="tx2">
                  <a:lumMod val="50000"/>
                </a:schemeClr>
              </a:solidFill>
              <a:latin typeface="Century Gothic" panose="020B0502020202020204" pitchFamily="34" charset="0"/>
            </a:endParaRPr>
          </a:p>
        </p:txBody>
      </p:sp>
      <p:sp>
        <p:nvSpPr>
          <p:cNvPr id="25" name="TextBox 24"/>
          <p:cNvSpPr txBox="1"/>
          <p:nvPr/>
        </p:nvSpPr>
        <p:spPr>
          <a:xfrm>
            <a:off x="8295644" y="4860635"/>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3</a:t>
            </a:r>
            <a:r>
              <a:rPr lang="en-US" dirty="0" smtClean="0">
                <a:solidFill>
                  <a:schemeClr val="tx2">
                    <a:lumMod val="50000"/>
                  </a:schemeClr>
                </a:solidFill>
                <a:latin typeface="Century Gothic" panose="020B0502020202020204" pitchFamily="34" charset="0"/>
              </a:rPr>
              <a:t>°S</a:t>
            </a:r>
            <a:endParaRPr lang="en-US" dirty="0">
              <a:solidFill>
                <a:schemeClr val="tx2">
                  <a:lumMod val="50000"/>
                </a:schemeClr>
              </a:solidFill>
              <a:latin typeface="Century Gothic" panose="020B0502020202020204" pitchFamily="34" charset="0"/>
            </a:endParaRPr>
          </a:p>
        </p:txBody>
      </p:sp>
      <p:sp>
        <p:nvSpPr>
          <p:cNvPr id="26" name="TextBox 25"/>
          <p:cNvSpPr txBox="1"/>
          <p:nvPr/>
        </p:nvSpPr>
        <p:spPr>
          <a:xfrm rot="16200000">
            <a:off x="7769389" y="3423248"/>
            <a:ext cx="2281238"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Latitude (degrees)</a:t>
            </a:r>
            <a:endParaRPr lang="en-US" dirty="0">
              <a:solidFill>
                <a:schemeClr val="tx2">
                  <a:lumMod val="50000"/>
                </a:schemeClr>
              </a:solidFill>
              <a:latin typeface="Century Gothic" panose="020B0502020202020204" pitchFamily="34" charset="0"/>
            </a:endParaRPr>
          </a:p>
        </p:txBody>
      </p:sp>
      <p:sp>
        <p:nvSpPr>
          <p:cNvPr id="27" name="TextBox 26"/>
          <p:cNvSpPr txBox="1"/>
          <p:nvPr/>
        </p:nvSpPr>
        <p:spPr>
          <a:xfrm>
            <a:off x="5271107" y="5079753"/>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32°E</a:t>
            </a:r>
            <a:endParaRPr lang="en-US" dirty="0">
              <a:solidFill>
                <a:schemeClr val="tx2">
                  <a:lumMod val="50000"/>
                </a:schemeClr>
              </a:solidFill>
              <a:latin typeface="Century Gothic" panose="020B0502020202020204" pitchFamily="34" charset="0"/>
            </a:endParaRPr>
          </a:p>
        </p:txBody>
      </p:sp>
      <p:sp>
        <p:nvSpPr>
          <p:cNvPr id="28" name="TextBox 27"/>
          <p:cNvSpPr txBox="1"/>
          <p:nvPr/>
        </p:nvSpPr>
        <p:spPr>
          <a:xfrm>
            <a:off x="6321029" y="5079753"/>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34°E</a:t>
            </a:r>
            <a:endParaRPr lang="en-US" dirty="0">
              <a:solidFill>
                <a:schemeClr val="tx2">
                  <a:lumMod val="50000"/>
                </a:schemeClr>
              </a:solidFill>
              <a:latin typeface="Century Gothic" panose="020B0502020202020204" pitchFamily="34" charset="0"/>
            </a:endParaRPr>
          </a:p>
        </p:txBody>
      </p:sp>
      <p:sp>
        <p:nvSpPr>
          <p:cNvPr id="29" name="TextBox 28"/>
          <p:cNvSpPr txBox="1"/>
          <p:nvPr/>
        </p:nvSpPr>
        <p:spPr>
          <a:xfrm>
            <a:off x="7370951" y="5079753"/>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36°E</a:t>
            </a:r>
            <a:endParaRPr lang="en-US" dirty="0">
              <a:solidFill>
                <a:schemeClr val="tx2">
                  <a:lumMod val="50000"/>
                </a:schemeClr>
              </a:solidFill>
              <a:latin typeface="Century Gothic" panose="020B0502020202020204" pitchFamily="34" charset="0"/>
            </a:endParaRPr>
          </a:p>
        </p:txBody>
      </p:sp>
      <p:sp>
        <p:nvSpPr>
          <p:cNvPr id="30" name="TextBox 29"/>
          <p:cNvSpPr txBox="1"/>
          <p:nvPr/>
        </p:nvSpPr>
        <p:spPr>
          <a:xfrm>
            <a:off x="5575186" y="5285340"/>
            <a:ext cx="2281238"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Longitude (degrees)</a:t>
            </a:r>
            <a:endParaRPr lang="en-US" dirty="0">
              <a:solidFill>
                <a:schemeClr val="tx2">
                  <a:lumMod val="50000"/>
                </a:schemeClr>
              </a:solidFill>
              <a:latin typeface="Century Gothic" panose="020B0502020202020204" pitchFamily="34" charset="0"/>
            </a:endParaRPr>
          </a:p>
        </p:txBody>
      </p:sp>
      <p:sp>
        <p:nvSpPr>
          <p:cNvPr id="42" name="TextBox 41"/>
          <p:cNvSpPr txBox="1"/>
          <p:nvPr/>
        </p:nvSpPr>
        <p:spPr>
          <a:xfrm>
            <a:off x="4543728" y="2626329"/>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0</a:t>
            </a:r>
            <a:endParaRPr lang="en-US" dirty="0">
              <a:solidFill>
                <a:schemeClr val="tx2">
                  <a:lumMod val="50000"/>
                </a:schemeClr>
              </a:solidFill>
              <a:latin typeface="Century Gothic" panose="020B0502020202020204" pitchFamily="34" charset="0"/>
            </a:endParaRPr>
          </a:p>
        </p:txBody>
      </p:sp>
      <p:sp>
        <p:nvSpPr>
          <p:cNvPr id="43" name="TextBox 42"/>
          <p:cNvSpPr txBox="1"/>
          <p:nvPr/>
        </p:nvSpPr>
        <p:spPr>
          <a:xfrm>
            <a:off x="4518002" y="3097053"/>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-0.1</a:t>
            </a:r>
            <a:endParaRPr lang="en-US" dirty="0">
              <a:solidFill>
                <a:schemeClr val="tx2">
                  <a:lumMod val="50000"/>
                </a:schemeClr>
              </a:solidFill>
              <a:latin typeface="Century Gothic" panose="020B0502020202020204" pitchFamily="34" charset="0"/>
            </a:endParaRPr>
          </a:p>
        </p:txBody>
      </p:sp>
      <p:sp>
        <p:nvSpPr>
          <p:cNvPr id="44" name="TextBox 43"/>
          <p:cNvSpPr txBox="1"/>
          <p:nvPr/>
        </p:nvSpPr>
        <p:spPr>
          <a:xfrm>
            <a:off x="4518002" y="3598884"/>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-0.2</a:t>
            </a:r>
            <a:endParaRPr lang="en-US" dirty="0">
              <a:solidFill>
                <a:schemeClr val="tx2">
                  <a:lumMod val="50000"/>
                </a:schemeClr>
              </a:solidFill>
              <a:latin typeface="Century Gothic" panose="020B0502020202020204" pitchFamily="34" charset="0"/>
            </a:endParaRPr>
          </a:p>
        </p:txBody>
      </p:sp>
      <p:sp>
        <p:nvSpPr>
          <p:cNvPr id="45" name="TextBox 44"/>
          <p:cNvSpPr txBox="1"/>
          <p:nvPr/>
        </p:nvSpPr>
        <p:spPr>
          <a:xfrm>
            <a:off x="4530512" y="4085900"/>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-0.3</a:t>
            </a:r>
            <a:endParaRPr lang="en-US" dirty="0">
              <a:solidFill>
                <a:schemeClr val="tx2">
                  <a:lumMod val="50000"/>
                </a:schemeClr>
              </a:solidFill>
              <a:latin typeface="Century Gothic" panose="020B0502020202020204" pitchFamily="34" charset="0"/>
            </a:endParaRPr>
          </a:p>
        </p:txBody>
      </p:sp>
      <p:sp>
        <p:nvSpPr>
          <p:cNvPr id="46" name="TextBox 45"/>
          <p:cNvSpPr txBox="1"/>
          <p:nvPr/>
        </p:nvSpPr>
        <p:spPr>
          <a:xfrm>
            <a:off x="4510973" y="4569399"/>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-0.4</a:t>
            </a:r>
          </a:p>
        </p:txBody>
      </p:sp>
      <p:sp>
        <p:nvSpPr>
          <p:cNvPr id="47" name="TextBox 46"/>
          <p:cNvSpPr txBox="1"/>
          <p:nvPr/>
        </p:nvSpPr>
        <p:spPr>
          <a:xfrm>
            <a:off x="4536111" y="5072989"/>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-0.5</a:t>
            </a:r>
          </a:p>
        </p:txBody>
      </p:sp>
      <p:sp>
        <p:nvSpPr>
          <p:cNvPr id="48" name="TextBox 47"/>
          <p:cNvSpPr txBox="1"/>
          <p:nvPr/>
        </p:nvSpPr>
        <p:spPr>
          <a:xfrm>
            <a:off x="4518002" y="5658053"/>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-0.6</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body" idx="2"/>
          </p:nvPr>
        </p:nvSpPr>
        <p:spPr>
          <a:xfrm>
            <a:off x="320039" y="548639"/>
            <a:ext cx="8503800" cy="9234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BFBFBF"/>
              </a:buClr>
              <a:buSzPct val="25000"/>
              <a:buFont typeface="Arial"/>
              <a:buNone/>
            </a:pPr>
            <a:r>
              <a:rPr lang="en-US" dirty="0">
                <a:latin typeface="Century Gothic" panose="020B0502020202020204" pitchFamily="34" charset="0"/>
              </a:rPr>
              <a:t>Results &amp; Conclusions</a:t>
            </a:r>
          </a:p>
        </p:txBody>
      </p:sp>
      <p:sp>
        <p:nvSpPr>
          <p:cNvPr id="311" name="Shape 311"/>
          <p:cNvSpPr txBox="1">
            <a:spLocks noGrp="1"/>
          </p:cNvSpPr>
          <p:nvPr>
            <p:ph type="body" idx="3"/>
          </p:nvPr>
        </p:nvSpPr>
        <p:spPr>
          <a:xfrm>
            <a:off x="1271094" y="1472050"/>
            <a:ext cx="6601800" cy="7680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3600">
                <a:latin typeface="Century Gothic" panose="020B0502020202020204" pitchFamily="34" charset="0"/>
              </a:rPr>
              <a:t>AQUA - AIRS Skew-T Plots</a:t>
            </a:r>
          </a:p>
        </p:txBody>
      </p:sp>
      <p:pic>
        <p:nvPicPr>
          <p:cNvPr id="312" name="Shape 312"/>
          <p:cNvPicPr preferRelativeResize="0"/>
          <p:nvPr/>
        </p:nvPicPr>
        <p:blipFill>
          <a:blip r:embed="rId3">
            <a:alphaModFix/>
          </a:blip>
          <a:stretch>
            <a:fillRect/>
          </a:stretch>
        </p:blipFill>
        <p:spPr>
          <a:xfrm>
            <a:off x="643350" y="1472050"/>
            <a:ext cx="938749" cy="491800"/>
          </a:xfrm>
          <a:prstGeom prst="rect">
            <a:avLst/>
          </a:prstGeom>
          <a:noFill/>
          <a:ln>
            <a:noFill/>
          </a:ln>
        </p:spPr>
      </p:pic>
      <p:pic>
        <p:nvPicPr>
          <p:cNvPr id="313" name="Shape 313"/>
          <p:cNvPicPr preferRelativeResize="0"/>
          <p:nvPr/>
        </p:nvPicPr>
        <p:blipFill rotWithShape="1">
          <a:blip r:embed="rId4">
            <a:alphaModFix/>
          </a:blip>
          <a:srcRect r="13262" b="2987"/>
          <a:stretch/>
        </p:blipFill>
        <p:spPr>
          <a:xfrm>
            <a:off x="4623099" y="2497287"/>
            <a:ext cx="3972150" cy="3544199"/>
          </a:xfrm>
          <a:prstGeom prst="rect">
            <a:avLst/>
          </a:prstGeom>
          <a:noFill/>
          <a:ln>
            <a:noFill/>
          </a:ln>
        </p:spPr>
      </p:pic>
      <p:pic>
        <p:nvPicPr>
          <p:cNvPr id="314" name="Shape 314"/>
          <p:cNvPicPr preferRelativeResize="0"/>
          <p:nvPr/>
        </p:nvPicPr>
        <p:blipFill rotWithShape="1">
          <a:blip r:embed="rId5">
            <a:alphaModFix/>
          </a:blip>
          <a:srcRect l="2702" t="1254" r="13115"/>
          <a:stretch/>
        </p:blipFill>
        <p:spPr>
          <a:xfrm>
            <a:off x="434350" y="2475599"/>
            <a:ext cx="3972149" cy="358756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Weather 15">
      <a:dk1>
        <a:srgbClr val="767171"/>
      </a:dk1>
      <a:lt1>
        <a:srgbClr val="FFFFFF"/>
      </a:lt1>
      <a:dk2>
        <a:srgbClr val="767171"/>
      </a:dk2>
      <a:lt2>
        <a:srgbClr val="FFFFFF"/>
      </a:lt2>
      <a:accent1>
        <a:srgbClr val="94A3D4"/>
      </a:accent1>
      <a:accent2>
        <a:srgbClr val="9882BC"/>
      </a:accent2>
      <a:accent3>
        <a:srgbClr val="9A62A8"/>
      </a:accent3>
      <a:accent4>
        <a:srgbClr val="C3DC7C"/>
      </a:accent4>
      <a:accent5>
        <a:srgbClr val="D4C969"/>
      </a:accent5>
      <a:accent6>
        <a:srgbClr val="E3B757"/>
      </a:accent6>
      <a:hlink>
        <a:srgbClr val="94A3D4"/>
      </a:hlink>
      <a:folHlink>
        <a:srgbClr val="94A3D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Weather 15">
      <a:dk1>
        <a:srgbClr val="767171"/>
      </a:dk1>
      <a:lt1>
        <a:srgbClr val="FFFFFF"/>
      </a:lt1>
      <a:dk2>
        <a:srgbClr val="767171"/>
      </a:dk2>
      <a:lt2>
        <a:srgbClr val="FFFFFF"/>
      </a:lt2>
      <a:accent1>
        <a:srgbClr val="94A3D4"/>
      </a:accent1>
      <a:accent2>
        <a:srgbClr val="9882BC"/>
      </a:accent2>
      <a:accent3>
        <a:srgbClr val="9A62A8"/>
      </a:accent3>
      <a:accent4>
        <a:srgbClr val="C3DC7C"/>
      </a:accent4>
      <a:accent5>
        <a:srgbClr val="D4C969"/>
      </a:accent5>
      <a:accent6>
        <a:srgbClr val="E3B757"/>
      </a:accent6>
      <a:hlink>
        <a:srgbClr val="94A3D4"/>
      </a:hlink>
      <a:folHlink>
        <a:srgbClr val="94A3D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1487</Words>
  <Application>Microsoft Office PowerPoint</Application>
  <PresentationFormat>On-screen Show (4:3)</PresentationFormat>
  <Paragraphs>215</Paragraphs>
  <Slides>13</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Webdings</vt:lpstr>
      <vt:lpstr>Questrial</vt:lpstr>
      <vt:lpstr>Calibri</vt:lpstr>
      <vt:lpstr>Garamond</vt:lpstr>
      <vt:lpstr>Roboto Mono</vt:lpstr>
      <vt:lpstr>Century Gothic</vt:lpstr>
      <vt:lpstr>Arial</vt:lpstr>
      <vt:lpstr>Helvetica Neue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DEVELOP-13</dc:creator>
  <cp:lastModifiedBy>Michael Brooke</cp:lastModifiedBy>
  <cp:revision>12</cp:revision>
  <dcterms:modified xsi:type="dcterms:W3CDTF">2016-03-03T21:31:01Z</dcterms:modified>
</cp:coreProperties>
</file>