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9" r:id="rId5"/>
    <p:sldId id="258" r:id="rId6"/>
    <p:sldId id="260" r:id="rId7"/>
    <p:sldId id="261" r:id="rId8"/>
    <p:sldId id="262" r:id="rId9"/>
    <p:sldId id="280" r:id="rId10"/>
    <p:sldId id="275" r:id="rId11"/>
    <p:sldId id="269" r:id="rId12"/>
    <p:sldId id="271" r:id="rId13"/>
    <p:sldId id="272" r:id="rId14"/>
    <p:sldId id="274" r:id="rId15"/>
    <p:sldId id="273" r:id="rId16"/>
    <p:sldId id="264" r:id="rId17"/>
    <p:sldId id="278" r:id="rId18"/>
    <p:sldId id="276" r:id="rId19"/>
    <p:sldId id="277" r:id="rId20"/>
    <p:sldId id="268" r:id="rId21"/>
    <p:sldId id="282" r:id="rId22"/>
    <p:sldId id="284" r:id="rId23"/>
    <p:sldId id="285" r:id="rId24"/>
    <p:sldId id="281" r:id="rId25"/>
    <p:sldId id="279" r:id="rId26"/>
  </p:sldIdLst>
  <p:sldSz cx="9144000" cy="6858000" type="screen4x3"/>
  <p:notesSz cx="6858000" cy="9144000"/>
  <p:embeddedFontLst>
    <p:embeddedFont>
      <p:font typeface="Questrial" panose="020B0604020202020204" charset="0"/>
      <p:regular r:id="rId28"/>
    </p:embeddedFont>
    <p:embeddedFont>
      <p:font typeface="Helvetica Neue" panose="020B0604020202020204" charset="0"/>
      <p:regular r:id="rId29"/>
      <p:bold r:id="rId30"/>
      <p:italic r:id="rId31"/>
      <p:boldItalic r:id="rId32"/>
    </p:embeddedFont>
    <p:embeddedFont>
      <p:font typeface="Roboto Mono" panose="020B0604020202020204" charset="0"/>
      <p:regular r:id="rId33"/>
      <p:bold r:id="rId34"/>
      <p:italic r:id="rId35"/>
      <p:boldItalic r:id="rId36"/>
    </p:embeddedFont>
    <p:embeddedFont>
      <p:font typeface="Webdings" panose="05030102010509060703" pitchFamily="18" charset="2"/>
      <p:regular r:id="rId37"/>
    </p:embeddedFont>
    <p:embeddedFont>
      <p:font typeface="Garamond" panose="02020404030301010803" pitchFamily="18" charset="0"/>
      <p:regular r:id="rId38"/>
      <p:bold r:id="rId39"/>
      <p:italic r:id="rId40"/>
    </p:embeddedFon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7" clrIdx="0">
    <p:extLst/>
  </p:cmAuthor>
  <p:cmAuthor id="2" name="Arya, Vishal (LARC)[DEVELOP]" initials="AV("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7379" autoAdjust="0"/>
  </p:normalViewPr>
  <p:slideViewPr>
    <p:cSldViewPr snapToGrid="0">
      <p:cViewPr varScale="1">
        <p:scale>
          <a:sx n="84" d="100"/>
          <a:sy n="84" d="100"/>
        </p:scale>
        <p:origin x="1014" y="78"/>
      </p:cViewPr>
      <p:guideLst>
        <p:guide orient="horz" pos="2160"/>
        <p:guide pos="2880"/>
      </p:guideLst>
    </p:cSldViewPr>
  </p:slideViewPr>
  <p:notesTextViewPr>
    <p:cViewPr>
      <p:scale>
        <a:sx n="1" d="1"/>
        <a:sy n="1" d="1"/>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676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static/uploads/photo/2014/03/24/17/15/clock-295201_960_720.p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pixabay.com/static/uploads/photo/2015/10/21/10/27/calendar-999172_960_720.jp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pload.wikimedia.org/wikipedia/commons/d/de/Harry_Potter_Lightning.gi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ic.kr/p/dRgak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52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Greater moisture was observed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at the 700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level during the severe</a:t>
            </a:r>
            <a:r>
              <a:rPr lang="en-US" sz="1200" b="0" i="0" u="none" strike="noStrike" kern="1200" cap="none" baseline="0" dirty="0" smtClean="0">
                <a:solidFill>
                  <a:schemeClr val="dk1"/>
                </a:solidFill>
                <a:effectLst/>
                <a:latin typeface="Calibri"/>
                <a:ea typeface="Calibri"/>
                <a:cs typeface="Calibri"/>
                <a:sym typeface="Calibri"/>
              </a:rPr>
              <a:t> weather </a:t>
            </a:r>
            <a:r>
              <a:rPr lang="en-US" sz="1200" b="0" i="0" u="none" strike="noStrike" kern="1200" cap="none" dirty="0" smtClean="0">
                <a:solidFill>
                  <a:schemeClr val="dk1"/>
                </a:solidFill>
                <a:effectLst/>
                <a:latin typeface="Calibri"/>
                <a:ea typeface="Calibri"/>
                <a:cs typeface="Calibri"/>
                <a:sym typeface="Calibri"/>
              </a:rPr>
              <a:t>days, which paired with decreased geopotential height can produce</a:t>
            </a:r>
            <a:r>
              <a:rPr lang="en-US" sz="1200" b="0" i="0" u="none" strike="noStrike" kern="1200" cap="none" baseline="0" dirty="0" smtClean="0">
                <a:solidFill>
                  <a:schemeClr val="dk1"/>
                </a:solidFill>
                <a:effectLst/>
                <a:latin typeface="Calibri"/>
                <a:ea typeface="Calibri"/>
                <a:cs typeface="Calibri"/>
                <a:sym typeface="Calibri"/>
              </a:rPr>
              <a:t> increased </a:t>
            </a:r>
            <a:r>
              <a:rPr lang="en-US" sz="1200" b="0" i="0" u="none" strike="noStrike" kern="1200" cap="none" dirty="0" smtClean="0">
                <a:solidFill>
                  <a:schemeClr val="dk1"/>
                </a:solidFill>
                <a:effectLst/>
                <a:latin typeface="Calibri"/>
                <a:ea typeface="Calibri"/>
                <a:cs typeface="Calibri"/>
                <a:sym typeface="Calibri"/>
              </a:rPr>
              <a:t>instability to drive the storms. </a:t>
            </a: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51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baseline="0" dirty="0" smtClean="0">
                <a:solidFill>
                  <a:schemeClr val="dk1"/>
                </a:solidFill>
                <a:effectLst/>
                <a:latin typeface="Calibri"/>
                <a:ea typeface="Calibri"/>
                <a:cs typeface="Calibri"/>
                <a:sym typeface="Calibri"/>
              </a:rPr>
              <a:t>M</a:t>
            </a:r>
            <a:r>
              <a:rPr lang="en-US" sz="1200" b="0" i="0" u="none" strike="noStrike" kern="1200" cap="none" dirty="0" smtClean="0">
                <a:solidFill>
                  <a:schemeClr val="dk1"/>
                </a:solidFill>
                <a:effectLst/>
                <a:latin typeface="Calibri"/>
                <a:ea typeface="Calibri"/>
                <a:cs typeface="Calibri"/>
                <a:sym typeface="Calibri"/>
              </a:rPr>
              <a:t>inimal differences in 500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height (~3 meters) and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temperature (approx.</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1 degree) were observed</a:t>
            </a:r>
            <a:r>
              <a:rPr lang="en-US" sz="1200" b="0" i="0" u="none" strike="noStrike" kern="1200" cap="none" baseline="0" dirty="0" smtClean="0">
                <a:solidFill>
                  <a:schemeClr val="dk1"/>
                </a:solidFill>
                <a:effectLst/>
                <a:latin typeface="Calibri"/>
                <a:ea typeface="Calibri"/>
                <a:cs typeface="Calibri"/>
                <a:sym typeface="Calibri"/>
              </a:rPr>
              <a:t> between the severe and average weather days.</a:t>
            </a:r>
            <a:endParaRPr lang="en-US" sz="1200" b="0" i="0" u="none" strike="noStrike" kern="1200" cap="none" dirty="0" smtClean="0">
              <a:solidFill>
                <a:schemeClr val="dk1"/>
              </a:solidFill>
              <a:effectLst/>
              <a:latin typeface="Calibri"/>
              <a:ea typeface="Calibri"/>
              <a:cs typeface="Calibri"/>
              <a:sym typeface="Calibri"/>
            </a:endParaRP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32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baseline="0" dirty="0" smtClean="0">
                <a:solidFill>
                  <a:schemeClr val="dk1"/>
                </a:solidFill>
                <a:effectLst/>
                <a:latin typeface="Calibri"/>
                <a:ea typeface="Calibri"/>
                <a:cs typeface="Calibri"/>
                <a:sym typeface="Calibri"/>
              </a:rPr>
              <a:t>M</a:t>
            </a:r>
            <a:r>
              <a:rPr lang="en-US" sz="1200" b="0" i="0" u="none" strike="noStrike" kern="1200" cap="none" dirty="0" smtClean="0">
                <a:solidFill>
                  <a:schemeClr val="dk1"/>
                </a:solidFill>
                <a:effectLst/>
                <a:latin typeface="Calibri"/>
                <a:ea typeface="Calibri"/>
                <a:cs typeface="Calibri"/>
                <a:sym typeface="Calibri"/>
              </a:rPr>
              <a:t>inimal differences in 500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height (~3 meters) and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temperature (approx.</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1 degree) were observed</a:t>
            </a:r>
            <a:r>
              <a:rPr lang="en-US" sz="1200" b="0" i="0" u="none" strike="noStrike" kern="1200" cap="none" baseline="0" dirty="0" smtClean="0">
                <a:solidFill>
                  <a:schemeClr val="dk1"/>
                </a:solidFill>
                <a:effectLst/>
                <a:latin typeface="Calibri"/>
                <a:ea typeface="Calibri"/>
                <a:cs typeface="Calibri"/>
                <a:sym typeface="Calibri"/>
              </a:rPr>
              <a:t> between the severe and average weather days.</a:t>
            </a:r>
            <a:endParaRPr lang="en-US" sz="1200" b="0" i="0" u="none" strike="noStrike" kern="1200" cap="none" dirty="0" smtClean="0">
              <a:solidFill>
                <a:schemeClr val="dk1"/>
              </a:solidFill>
              <a:effectLst/>
              <a:latin typeface="Calibri"/>
              <a:ea typeface="Calibri"/>
              <a:cs typeface="Calibri"/>
              <a:sym typeface="Calibri"/>
            </a:endParaRPr>
          </a:p>
          <a:p>
            <a:endParaRPr lang="en-US" sz="1200" b="0" i="0" u="none" strike="noStrike" kern="1200" cap="none" dirty="0" smtClean="0">
              <a:solidFill>
                <a:schemeClr val="dk1"/>
              </a:solidFill>
              <a:effectLst/>
              <a:latin typeface="Calibri"/>
              <a:ea typeface="Calibri"/>
              <a:cs typeface="Calibri"/>
              <a:sym typeface="Calibri"/>
            </a:endParaRP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98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Vertical pressure velocity showed rising air over the lake at 00 UTC for both the average and severe days as a result of the</a:t>
            </a:r>
            <a:r>
              <a:rPr lang="en-US" sz="1200" b="0" i="0" u="none" strike="noStrike" kern="1200" cap="none" baseline="0" dirty="0" smtClean="0">
                <a:solidFill>
                  <a:schemeClr val="dk1"/>
                </a:solidFill>
                <a:effectLst/>
                <a:latin typeface="Calibri"/>
                <a:ea typeface="Calibri"/>
                <a:cs typeface="Calibri"/>
                <a:sym typeface="Calibri"/>
              </a:rPr>
              <a:t> lake </a:t>
            </a:r>
            <a:r>
              <a:rPr lang="en-US" sz="1200" b="0" i="0" u="none" strike="noStrike" kern="1200" cap="none" dirty="0" smtClean="0">
                <a:solidFill>
                  <a:schemeClr val="dk1"/>
                </a:solidFill>
                <a:effectLst/>
                <a:latin typeface="Calibri"/>
                <a:ea typeface="Calibri"/>
                <a:cs typeface="Calibri"/>
                <a:sym typeface="Calibri"/>
              </a:rPr>
              <a:t>being warmer than the surrounding air.</a:t>
            </a:r>
            <a:r>
              <a:rPr lang="en-US" sz="1200" b="0" i="0" u="none" strike="noStrike" kern="1200" cap="none" baseline="0" dirty="0" smtClean="0">
                <a:solidFill>
                  <a:schemeClr val="dk1"/>
                </a:solidFill>
                <a:effectLst/>
                <a:latin typeface="Calibri"/>
                <a:ea typeface="Calibri"/>
                <a:cs typeface="Calibri"/>
                <a:sym typeface="Calibri"/>
              </a:rPr>
              <a:t> Negative values actually indicate rising air and positive values sinking air. Additionally, during the severe days, </a:t>
            </a:r>
            <a:r>
              <a:rPr lang="en-US" sz="1200" b="0" i="0" u="none" strike="noStrike" kern="1200" cap="none" dirty="0" smtClean="0">
                <a:solidFill>
                  <a:schemeClr val="dk1"/>
                </a:solidFill>
                <a:effectLst/>
                <a:latin typeface="Calibri"/>
                <a:ea typeface="Calibri"/>
                <a:cs typeface="Calibri"/>
                <a:sym typeface="Calibri"/>
              </a:rPr>
              <a:t>rising air over the NE corner at night for the severe days could be a signal of the storm’s initial formation over the mountains.</a:t>
            </a:r>
            <a:endParaRPr dirty="0"/>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04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Weaker wind speed was observed</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at 700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for</a:t>
            </a:r>
            <a:r>
              <a:rPr lang="en-US" sz="1200" b="0" i="0" u="none" strike="noStrike" kern="1200" cap="none" baseline="0" dirty="0" smtClean="0">
                <a:solidFill>
                  <a:schemeClr val="dk1"/>
                </a:solidFill>
                <a:effectLst/>
                <a:latin typeface="Calibri"/>
                <a:ea typeface="Calibri"/>
                <a:cs typeface="Calibri"/>
                <a:sym typeface="Calibri"/>
              </a:rPr>
              <a:t> the severe days</a:t>
            </a:r>
            <a:r>
              <a:rPr lang="en-US" sz="1200" b="0" i="0" u="none" strike="noStrike" kern="1200" cap="none" dirty="0" smtClean="0">
                <a:solidFill>
                  <a:schemeClr val="dk1"/>
                </a:solidFill>
                <a:effectLst/>
                <a:latin typeface="Calibri"/>
                <a:ea typeface="Calibri"/>
                <a:cs typeface="Calibri"/>
                <a:sym typeface="Calibri"/>
              </a:rPr>
              <a:t> which is a bit peculiar. Stronger winds are more favorable for storm development and maintenance.  </a:t>
            </a:r>
            <a:endParaRPr dirty="0"/>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30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These are two Skew-T plots generated from AIRS data.</a:t>
            </a:r>
          </a:p>
          <a:p>
            <a:pPr lvl="0" rtl="0">
              <a:spcBef>
                <a:spcPts val="0"/>
              </a:spcBef>
              <a:buNone/>
            </a:pPr>
            <a:r>
              <a:rPr lang="en-US" dirty="0"/>
              <a:t>Both of these plots were generated from days </a:t>
            </a:r>
            <a:r>
              <a:rPr lang="en-US" dirty="0" smtClean="0"/>
              <a:t>representing severe</a:t>
            </a:r>
            <a:r>
              <a:rPr lang="en-US" baseline="0" dirty="0" smtClean="0"/>
              <a:t> storms</a:t>
            </a:r>
            <a:r>
              <a:rPr lang="en-US" dirty="0" smtClean="0"/>
              <a:t>.</a:t>
            </a:r>
            <a:endParaRPr lang="en-US" dirty="0"/>
          </a:p>
          <a:p>
            <a:pPr lvl="0" rtl="0">
              <a:spcBef>
                <a:spcPts val="0"/>
              </a:spcBef>
              <a:buNone/>
            </a:pPr>
            <a:r>
              <a:rPr lang="en-US" dirty="0"/>
              <a:t>While a large amount of information </a:t>
            </a:r>
            <a:r>
              <a:rPr lang="en-US" dirty="0" smtClean="0"/>
              <a:t>is </a:t>
            </a:r>
            <a:r>
              <a:rPr lang="en-US" dirty="0"/>
              <a:t>present on these plots, one major typical indicator of a severe storm is a large CAPE value, which is represented by the </a:t>
            </a:r>
            <a:r>
              <a:rPr lang="en-US" dirty="0" err="1"/>
              <a:t>fuschia</a:t>
            </a:r>
            <a:r>
              <a:rPr lang="en-US" dirty="0"/>
              <a:t> area between the red and </a:t>
            </a:r>
            <a:r>
              <a:rPr lang="en-US" dirty="0" err="1"/>
              <a:t>fuschia</a:t>
            </a:r>
            <a:r>
              <a:rPr lang="en-US" dirty="0"/>
              <a:t> lines.</a:t>
            </a:r>
          </a:p>
          <a:p>
            <a:pPr lvl="0" rtl="0">
              <a:spcBef>
                <a:spcPts val="0"/>
              </a:spcBef>
              <a:buNone/>
            </a:pPr>
            <a:r>
              <a:rPr lang="en-US" dirty="0"/>
              <a:t>The plot on the left was generated over land, about 100 km from Lake Victoria. The plot on the right was generated directly over Lake Victoria. </a:t>
            </a:r>
          </a:p>
          <a:p>
            <a:pPr lvl="0" rtl="0">
              <a:spcBef>
                <a:spcPts val="0"/>
              </a:spcBef>
              <a:buNone/>
            </a:pPr>
            <a:r>
              <a:rPr lang="en-US" dirty="0"/>
              <a:t>As you can see, the CAPE area is relatively small on the plot over the lake, while it is high, as expected, on the plot over land. Plots from other days show a similar trend. This suggests that one of the major drivers of typical storm events is not present for the storms which occur over Lake Victoria. </a:t>
            </a:r>
          </a:p>
        </p:txBody>
      </p:sp>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98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dirty="0"/>
              <a:t>Our project had several limitations. The largest limitation was our data resolution. MERRA Data is roughly 60 by 70 km, while the typical thunderstorm is around ½ to ⅓ that size. Because of this, the we were unable to pick up on changes in atmospheric conditions immediately surrounding the storms, which may be diluted when averaged out over a larger area. **have a suggestion on how to improve data quality for future studies** </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dirty="0"/>
              <a:t>Furthermore, our results would benefit from more robust studies validating the correlation between overshooting top detections and severe storms. The creator of the Hazardous Storm Event Database, Kristopher </a:t>
            </a:r>
            <a:r>
              <a:rPr lang="en-US" dirty="0" err="1"/>
              <a:t>Bedka</a:t>
            </a:r>
            <a:r>
              <a:rPr lang="en-US" dirty="0"/>
              <a:t>, cites in _____ that an OT was found near 47% of the confirmed European Severe Weather Database events. However, there is no record of historical severe weather events in our study area, and therefore it would be benefit to know the flip side of this correlation: what percentage of overshooting top detections have a corresponding confirmed storm event in the vicinity.</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dirty="0"/>
              <a:t>Finally, our analysis would always benefit from a larger sample size. Expanding our study beyond our current 30 days would further validate any statistical tests. </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dirty="0"/>
              <a:t>Image Credit (Resolution): </a:t>
            </a:r>
            <a:r>
              <a:rPr lang="en-US" dirty="0" err="1"/>
              <a:t>Cfalonso</a:t>
            </a:r>
            <a:r>
              <a:rPr lang="en-US" dirty="0"/>
              <a:t>. (2006). Resolution Illustration, Retrieved from (https://commons.wikimedia.org/wiki/File:Resolution_illustration.png).</a:t>
            </a:r>
          </a:p>
          <a:p>
            <a:pPr lvl="0" rtl="0">
              <a:spcBef>
                <a:spcPts val="0"/>
              </a:spcBef>
              <a:buClr>
                <a:schemeClr val="dk1"/>
              </a:buClr>
              <a:buSzPct val="25000"/>
              <a:buFont typeface="Calibri"/>
              <a:buNone/>
            </a:pPr>
            <a:r>
              <a:rPr lang="en-US" dirty="0"/>
              <a:t>Image Credit (Clouds): Jakub </a:t>
            </a:r>
            <a:r>
              <a:rPr lang="en-US" dirty="0" err="1"/>
              <a:t>Blach</a:t>
            </a:r>
            <a:r>
              <a:rPr lang="en-US" dirty="0"/>
              <a:t> (Wise County NASA DEVELOP). (2015). Overshooting Top [Original artwork]. </a:t>
            </a:r>
          </a:p>
          <a:p>
            <a:pPr marL="0" marR="0" lvl="0" indent="0" algn="l" rtl="0">
              <a:spcBef>
                <a:spcPts val="0"/>
              </a:spcBef>
              <a:spcAft>
                <a:spcPts val="0"/>
              </a:spcAft>
              <a:buClr>
                <a:schemeClr val="dk1"/>
              </a:buClr>
              <a:buSzPct val="25000"/>
              <a:buFont typeface="Calibri"/>
              <a:buNone/>
            </a:pPr>
            <a:r>
              <a:rPr lang="en-US" dirty="0"/>
              <a:t>----------------------------------------------------------------------------</a:t>
            </a:r>
          </a:p>
          <a:p>
            <a:pPr marL="0" marR="0" lvl="0" indent="0" algn="l" rtl="0">
              <a:spcBef>
                <a:spcPts val="0"/>
              </a:spcBef>
              <a:spcAft>
                <a:spcPts val="0"/>
              </a:spcAft>
              <a:buClr>
                <a:schemeClr val="dk1"/>
              </a:buClr>
              <a:buSzPct val="25000"/>
              <a:buFont typeface="Calibri"/>
              <a:buNone/>
            </a:pPr>
            <a:endParaRPr dirty="0">
              <a:solidFill>
                <a:srgbClr val="B7B7B7"/>
              </a:solidFill>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rgbClr val="B7B7B7"/>
                </a:solidFill>
                <a:latin typeface="Calibri"/>
                <a:ea typeface="Calibri"/>
                <a:cs typeface="Calibri"/>
                <a:sym typeface="Calibri"/>
              </a:rPr>
              <a:t>Potential error and uncertainties in our project arise from 3 major sources: the first is in assuming intense overshooting top activity implies the presence of a thunderstorm. The creator of the Hazardous Storm Event Database, Kristopher </a:t>
            </a:r>
            <a:r>
              <a:rPr lang="en-US" sz="1200" b="0" i="0" u="none" strike="noStrike" cap="none" dirty="0" err="1">
                <a:solidFill>
                  <a:srgbClr val="B7B7B7"/>
                </a:solidFill>
                <a:latin typeface="Calibri"/>
                <a:ea typeface="Calibri"/>
                <a:cs typeface="Calibri"/>
                <a:sym typeface="Calibri"/>
              </a:rPr>
              <a:t>Bedka</a:t>
            </a:r>
            <a:r>
              <a:rPr lang="en-US" sz="1200" b="0" i="0" u="none" strike="noStrike" cap="none" dirty="0">
                <a:solidFill>
                  <a:srgbClr val="B7B7B7"/>
                </a:solidFill>
                <a:latin typeface="Calibri"/>
                <a:ea typeface="Calibri"/>
                <a:cs typeface="Calibri"/>
                <a:sym typeface="Calibri"/>
              </a:rPr>
              <a:t>, cites in _____ that an OT was found near 47% of the confirmed European Severe Weather Database events. While we did our best to minimize the effect by selecting only the most severe cases, it is still not as accurate as working from a record of confirmed storm events.</a:t>
            </a:r>
          </a:p>
          <a:p>
            <a:pPr marL="0" marR="0" lvl="0" indent="0" algn="l" rtl="0">
              <a:spcBef>
                <a:spcPts val="0"/>
              </a:spcBef>
              <a:spcAft>
                <a:spcPts val="0"/>
              </a:spcAft>
              <a:buClr>
                <a:schemeClr val="dk1"/>
              </a:buClr>
              <a:buSzPct val="25000"/>
              <a:buFont typeface="Calibri"/>
              <a:buNone/>
            </a:pPr>
            <a:r>
              <a:rPr lang="en-US" sz="1200" b="0" i="0" u="none" strike="noStrike" cap="none" dirty="0">
                <a:solidFill>
                  <a:srgbClr val="B7B7B7"/>
                </a:solidFill>
                <a:latin typeface="Calibri"/>
                <a:ea typeface="Calibri"/>
                <a:cs typeface="Calibri"/>
                <a:sym typeface="Calibri"/>
              </a:rPr>
              <a:t>The second is our relatively small sample size; while we added 20 days to the original 10 studied by the first part of this project for both the severe and average weather sample space, an even greater sample size would minimize the effects of potential outliers in our analysis.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rgbClr val="B7B7B7"/>
                </a:solidFill>
                <a:latin typeface="Calibri"/>
                <a:ea typeface="Calibri"/>
                <a:cs typeface="Calibri"/>
                <a:sym typeface="Calibri"/>
              </a:rPr>
              <a:t>The third is the issue of resolution. The MERRA data used in this project has a resolution of roughly 56 km by 74 km at the equator, while a typical thunderstorm is approximately 24 km in diameter. From this information and the results of our MERRA analysis, the logical conclusion is that the MERRA data is not capable of picking up on the local factors driving these storms.</a:t>
            </a:r>
          </a:p>
          <a:p>
            <a:pPr marL="0" marR="0" lvl="0" indent="0" algn="l" rtl="0">
              <a:spcBef>
                <a:spcPts val="0"/>
              </a:spcBef>
              <a:buClr>
                <a:schemeClr val="dk1"/>
              </a:buClr>
              <a:buSzPct val="25000"/>
              <a:buFont typeface="Calibri"/>
              <a:buNone/>
            </a:pPr>
            <a:endParaRPr sz="1200" b="0" i="0" u="none" strike="noStrike" cap="none" dirty="0">
              <a:solidFill>
                <a:srgbClr val="B7B7B7"/>
              </a:solidFill>
              <a:latin typeface="Calibri"/>
              <a:ea typeface="Calibri"/>
              <a:cs typeface="Calibri"/>
              <a:sym typeface="Calibri"/>
            </a:endParaRPr>
          </a:p>
        </p:txBody>
      </p:sp>
      <p:sp>
        <p:nvSpPr>
          <p:cNvPr id="382" name="Shape 3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63501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There are still many ways the results of our project can be built upon in future work:</a:t>
            </a:r>
          </a:p>
          <a:p>
            <a:pPr marL="0" marR="0" lvl="0" indent="0" algn="l" rtl="0">
              <a:spcBef>
                <a:spcPts val="0"/>
              </a:spcBef>
              <a:spcAft>
                <a:spcPts val="0"/>
              </a:spcAft>
              <a:buClr>
                <a:schemeClr val="dk1"/>
              </a:buClr>
              <a:buSzPct val="25000"/>
              <a:buFont typeface="Calibri"/>
              <a:buNone/>
            </a:pPr>
            <a:r>
              <a:rPr lang="en-US"/>
              <a:t>Currently, the majority of our analysis looks at two hours for each day: midnight and noon. It would be beneficial to further break down each of our study dates on an hourly analysis to increase our temporal daily resolution. </a:t>
            </a:r>
          </a:p>
          <a:p>
            <a:pPr marL="0" marR="0" lvl="0" indent="0" algn="l" rtl="0">
              <a:spcBef>
                <a:spcPts val="0"/>
              </a:spcBef>
              <a:spcAft>
                <a:spcPts val="0"/>
              </a:spcAft>
              <a:buClr>
                <a:schemeClr val="dk1"/>
              </a:buClr>
              <a:buSzPct val="25000"/>
              <a:buFont typeface="Calibri"/>
              <a:buNone/>
            </a:pPr>
            <a:r>
              <a:rPr lang="en-US"/>
              <a:t>During our study we confirmed that overshooting top detections generally occurred over land during the day and at lake at night. Because we are primarily concerned with storms over the lake, it may make sense to choose our percentile ranking based on nighttime overshooting top occurrences. </a:t>
            </a:r>
          </a:p>
          <a:p>
            <a:pPr marL="0" marR="0" lvl="0" indent="0" algn="l" rtl="0">
              <a:spcBef>
                <a:spcPts val="0"/>
              </a:spcBef>
              <a:spcAft>
                <a:spcPts val="0"/>
              </a:spcAft>
              <a:buClr>
                <a:schemeClr val="dk1"/>
              </a:buClr>
              <a:buSzPct val="25000"/>
              <a:buFont typeface="Calibri"/>
              <a:buNone/>
            </a:pPr>
            <a:r>
              <a:rPr lang="en-US"/>
              <a:t>Finally, in order to further validate our use of overshooting tops as indicators of severe storms, we could compare lightning data with our overshooting top detections. </a:t>
            </a:r>
          </a:p>
          <a:p>
            <a:pPr lvl="0" rtl="0">
              <a:spcBef>
                <a:spcPts val="0"/>
              </a:spcBef>
              <a:buClr>
                <a:schemeClr val="dk1"/>
              </a:buClr>
              <a:buSzPct val="25000"/>
              <a:buFont typeface="Calibri"/>
              <a:buNone/>
            </a:pPr>
            <a:endParaRPr/>
          </a:p>
          <a:p>
            <a:pPr lvl="0" rtl="0">
              <a:spcBef>
                <a:spcPts val="0"/>
              </a:spcBef>
              <a:buClr>
                <a:schemeClr val="dk1"/>
              </a:buClr>
              <a:buSzPct val="25000"/>
              <a:buFont typeface="Calibri"/>
              <a:buNone/>
            </a:pPr>
            <a:r>
              <a:rPr lang="en-US"/>
              <a:t>Image Credit (Clock): Pixabay. (2014). Clock [Clip Art]. Retrieved from (</a:t>
            </a:r>
            <a:r>
              <a:rPr lang="en-US" u="sng">
                <a:solidFill>
                  <a:schemeClr val="accent1"/>
                </a:solidFill>
                <a:hlinkClick r:id="rId3"/>
              </a:rPr>
              <a:t>https://pixabay.com/static/uploads/photo/2014/03/24/17/15/clock-295201_960_720.png)</a:t>
            </a:r>
          </a:p>
          <a:p>
            <a:pPr lvl="0" rtl="0">
              <a:spcBef>
                <a:spcPts val="0"/>
              </a:spcBef>
              <a:buClr>
                <a:schemeClr val="dk1"/>
              </a:buClr>
              <a:buSzPct val="25000"/>
              <a:buFont typeface="Calibri"/>
              <a:buNone/>
            </a:pPr>
            <a:r>
              <a:rPr lang="en-US"/>
              <a:t>Image Credit (Calendar): Pixabay. (2015). Calendar [Clip Art]. Retrieved from (</a:t>
            </a:r>
            <a:r>
              <a:rPr lang="en-US" u="sng">
                <a:solidFill>
                  <a:schemeClr val="accent1"/>
                </a:solidFill>
                <a:hlinkClick r:id="rId4"/>
              </a:rPr>
              <a:t>https://pixabay.com/static/uploads/photo/2015/10/21/10/27/calendar-999172_960_720.jpg)</a:t>
            </a:r>
          </a:p>
          <a:p>
            <a:pPr lvl="0" rtl="0">
              <a:spcBef>
                <a:spcPts val="0"/>
              </a:spcBef>
              <a:buClr>
                <a:schemeClr val="dk1"/>
              </a:buClr>
              <a:buSzPct val="25000"/>
              <a:buFont typeface="Calibri"/>
              <a:buNone/>
            </a:pPr>
            <a:r>
              <a:rPr lang="en-US"/>
              <a:t>Image Credit (Correlation): Sewaqu. (2010). Linear Regression [Graph]. Retrieved from (https://en.wikipedia.org/wiki/Regression_analysis#/media/File:Linear_regression.svg)</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US"/>
              <a:t>----------------------------------------------------------------------------</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To eliminate errors caused by averaging information???</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hourly averages across all study days </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Redefining the study dates based on OT occurrences around 0:00 UTC as opposed to OT occurrences throughout the entire day, since storms occur over the lake during this time and they are of primary interest.</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Conducting statistical analysis of OT location and climatic variables to show the strength of correlation between different variables and proposed storm events could help highlight which variables are the strongest predictors of storms.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6" name="Shape 4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603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In our analysis, we looked at ___ climatic variables. However, there are several others that we did not include in our study. Combining more factors, such as ___, ___, and ___, would provide a more complete picture of atmospheric conditions surrounding these storms.</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US"/>
              <a:t>Furthermore, more statistical correlations between overshooting tops and climatic data would provide more hard numbers to complement our daily average conditions and observations from our weather maps.</a:t>
            </a:r>
          </a:p>
          <a:p>
            <a:pPr lvl="0" rtl="0">
              <a:spcBef>
                <a:spcPts val="0"/>
              </a:spcBef>
              <a:buClr>
                <a:schemeClr val="dk1"/>
              </a:buClr>
              <a:buSzPct val="25000"/>
              <a:buFont typeface="Calibri"/>
              <a:buNone/>
            </a:pPr>
            <a:endParaRPr/>
          </a:p>
          <a:p>
            <a:pPr lvl="0" rtl="0">
              <a:spcBef>
                <a:spcPts val="0"/>
              </a:spcBef>
              <a:buClr>
                <a:schemeClr val="dk1"/>
              </a:buClr>
              <a:buSzPct val="25000"/>
              <a:buFont typeface="Calibri"/>
              <a:buNone/>
            </a:pPr>
            <a:r>
              <a:rPr lang="en-US"/>
              <a:t>Image Credit (Thermometer): OpenClipartVectors. (2013). [Clip Art], Retrieved from (https://pixabay.com/static/uploads/photo/2013/07/12/18/15/thermometer-153138_960_720.png) </a:t>
            </a:r>
          </a:p>
          <a:p>
            <a:pPr lvl="0" rtl="0">
              <a:spcBef>
                <a:spcPts val="0"/>
              </a:spcBef>
              <a:buClr>
                <a:schemeClr val="dk1"/>
              </a:buClr>
              <a:buSzPct val="25000"/>
              <a:buFont typeface="Calibri"/>
              <a:buNone/>
            </a:pPr>
            <a:r>
              <a:rPr lang="en-US"/>
              <a:t>Image Credit (Drops): Retrieved from (https://pixabay.com/static/uploads/photo/2013/07/12/14/49/drops-148870_960_720.png)</a:t>
            </a:r>
          </a:p>
          <a:p>
            <a:pPr lvl="0" rtl="0">
              <a:spcBef>
                <a:spcPts val="0"/>
              </a:spcBef>
              <a:buClr>
                <a:schemeClr val="dk1"/>
              </a:buClr>
              <a:buSzPct val="25000"/>
              <a:buFont typeface="Calibri"/>
              <a:buNone/>
            </a:pPr>
            <a:r>
              <a:rPr lang="en-US"/>
              <a:t>Image Credit (Wind Turbine): (2013). [Clip Art], Retrieved from (http://publicdomainvectors.org/photos/erlandh_Wind_Turbine.png)</a:t>
            </a:r>
          </a:p>
          <a:p>
            <a:pPr lvl="0" rtl="0">
              <a:spcBef>
                <a:spcPts val="0"/>
              </a:spcBef>
              <a:buClr>
                <a:schemeClr val="dk1"/>
              </a:buClr>
              <a:buSzPct val="25000"/>
              <a:buFont typeface="Calibri"/>
              <a:buNone/>
            </a:pPr>
            <a:r>
              <a:rPr lang="en-US"/>
              <a:t>Image Credit (Lightning Bolt): UniCollab. (2013). Harry Potter Lightning. (</a:t>
            </a:r>
            <a:r>
              <a:rPr lang="en-US" u="sng">
                <a:solidFill>
                  <a:schemeClr val="accent1"/>
                </a:solidFill>
                <a:hlinkClick r:id="rId3"/>
              </a:rPr>
              <a:t>https://commons.wikimedia.org/wiki/File:Harry_Potter_Lightning.svg)</a:t>
            </a:r>
          </a:p>
          <a:p>
            <a:pPr lvl="0" rtl="0">
              <a:spcBef>
                <a:spcPts val="0"/>
              </a:spcBef>
              <a:buClr>
                <a:schemeClr val="dk1"/>
              </a:buClr>
              <a:buSzPct val="25000"/>
              <a:buFont typeface="Calibri"/>
              <a:buNone/>
            </a:pPr>
            <a:endParaRPr u="sng">
              <a:solidFill>
                <a:schemeClr val="accent1"/>
              </a:solidFill>
              <a:hlinkClick r:id="rId3"/>
            </a:endParaRPr>
          </a:p>
          <a:p>
            <a:pPr marL="0" marR="0" lvl="0" indent="0" algn="l" rtl="0">
              <a:spcBef>
                <a:spcPts val="0"/>
              </a:spcBef>
              <a:spcAft>
                <a:spcPts val="0"/>
              </a:spcAft>
              <a:buClr>
                <a:schemeClr val="dk1"/>
              </a:buClr>
              <a:buSzPct val="25000"/>
              <a:buFont typeface="Calibri"/>
              <a:buNone/>
            </a:pPr>
            <a:r>
              <a:rPr lang="en-US"/>
              <a:t>--------------------------------------------------------------------------------------------------------------------</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Adding more weather variables will help create a more robust weather forecasting model.</a:t>
            </a:r>
          </a:p>
          <a:p>
            <a:pPr marL="0" marR="0" lvl="0" indent="0" algn="l" rtl="0">
              <a:spcBef>
                <a:spcPts val="0"/>
              </a:spcBef>
              <a:spcAft>
                <a:spcPts val="0"/>
              </a:spcAft>
              <a:buClr>
                <a:schemeClr val="dk1"/>
              </a:buClr>
              <a:buSzPct val="25000"/>
              <a:buFont typeface="Calibri"/>
              <a:buNone/>
            </a:pPr>
            <a:r>
              <a:rPr lang="en-US" sz="1200" b="0" i="0" u="none" strike="noStrike" cap="none">
                <a:solidFill>
                  <a:srgbClr val="CCCCCC"/>
                </a:solidFill>
                <a:latin typeface="Calibri"/>
                <a:ea typeface="Calibri"/>
                <a:cs typeface="Calibri"/>
                <a:sym typeface="Calibri"/>
              </a:rPr>
              <a:t>Comparing overshooting top detections to lightning data such as that produced by TRMM’s LIS will help validate the use of OTs as storm predictors, and provide a wider temporal study range, past the availability of the hazardous storm event database.</a:t>
            </a:r>
          </a:p>
          <a:p>
            <a:pPr marL="0" marR="0" lvl="0" indent="0" algn="l" rtl="0">
              <a:spcBef>
                <a:spcPts val="0"/>
              </a:spcBef>
              <a:buClr>
                <a:schemeClr val="dk1"/>
              </a:buClr>
              <a:buSzPct val="25000"/>
              <a:buFont typeface="Calibri"/>
              <a:buNone/>
            </a:pPr>
            <a:endParaRPr sz="1200" b="0" i="0" u="sng" strike="noStrike" cap="none">
              <a:solidFill>
                <a:schemeClr val="hlink"/>
              </a:solidFill>
              <a:latin typeface="Calibri"/>
              <a:ea typeface="Calibri"/>
              <a:cs typeface="Calibri"/>
              <a:sym typeface="Calibri"/>
              <a:hlinkClick r:id="rId3"/>
            </a:endParaRPr>
          </a:p>
        </p:txBody>
      </p:sp>
      <p:sp>
        <p:nvSpPr>
          <p:cNvPr id="431" name="Shape 43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100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a:t>We would like to acknowledge the help and support of all the wonderful people who have contributed to this project. </a:t>
            </a:r>
          </a:p>
        </p:txBody>
      </p:sp>
      <p:sp>
        <p:nvSpPr>
          <p:cNvPr id="378" name="Shape 3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60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Storms along the African Great Lakes can </a:t>
            </a:r>
            <a:r>
              <a:rPr lang="en-US" sz="1400" dirty="0" smtClean="0">
                <a:solidFill>
                  <a:srgbClr val="000000"/>
                </a:solidFill>
                <a:latin typeface="Arial"/>
                <a:ea typeface="Arial"/>
                <a:cs typeface="Arial"/>
                <a:sym typeface="Arial"/>
              </a:rPr>
              <a:t>arise suddenly and are often not</a:t>
            </a:r>
            <a:r>
              <a:rPr lang="en-US" sz="1400" baseline="0" dirty="0" smtClean="0">
                <a:solidFill>
                  <a:srgbClr val="000000"/>
                </a:solidFill>
                <a:latin typeface="Arial"/>
                <a:ea typeface="Arial"/>
                <a:cs typeface="Arial"/>
                <a:sym typeface="Arial"/>
              </a:rPr>
              <a:t> part of larger storm systems that can easily be forecasted. </a:t>
            </a:r>
            <a:endParaRPr lang="en-US" sz="1400" dirty="0" smtClean="0">
              <a:solidFill>
                <a:srgbClr val="000000"/>
              </a:solidFill>
              <a:latin typeface="Arial"/>
              <a:ea typeface="Arial"/>
              <a:cs typeface="Arial"/>
              <a:sym typeface="Arial"/>
            </a:endParaRPr>
          </a:p>
          <a:p>
            <a:pPr marL="457200" lvl="0" indent="-317500" rtl="0">
              <a:lnSpc>
                <a:spcPct val="115000"/>
              </a:lnSpc>
              <a:spcBef>
                <a:spcPts val="0"/>
              </a:spcBef>
              <a:buSzPct val="100000"/>
              <a:buFont typeface="Arial"/>
              <a:buChar char="●"/>
            </a:pPr>
            <a:r>
              <a:rPr lang="en-US" sz="1400" dirty="0" smtClean="0">
                <a:solidFill>
                  <a:srgbClr val="000000"/>
                </a:solidFill>
                <a:latin typeface="Arial"/>
                <a:ea typeface="Arial"/>
                <a:cs typeface="Arial"/>
                <a:sym typeface="Arial"/>
              </a:rPr>
              <a:t>These storms can</a:t>
            </a:r>
            <a:r>
              <a:rPr lang="en-US" sz="1400" baseline="0" dirty="0" smtClean="0">
                <a:solidFill>
                  <a:srgbClr val="000000"/>
                </a:solidFill>
                <a:latin typeface="Arial"/>
                <a:ea typeface="Arial"/>
                <a:cs typeface="Arial"/>
                <a:sym typeface="Arial"/>
              </a:rPr>
              <a:t> bring</a:t>
            </a:r>
            <a:r>
              <a:rPr lang="en-US" sz="1400" dirty="0" smtClean="0">
                <a:solidFill>
                  <a:srgbClr val="000000"/>
                </a:solidFill>
                <a:latin typeface="Arial"/>
                <a:ea typeface="Arial"/>
                <a:cs typeface="Arial"/>
                <a:sym typeface="Arial"/>
              </a:rPr>
              <a:t> </a:t>
            </a:r>
            <a:r>
              <a:rPr lang="en-US" sz="1400" dirty="0">
                <a:solidFill>
                  <a:srgbClr val="000000"/>
                </a:solidFill>
                <a:latin typeface="Arial"/>
                <a:ea typeface="Arial"/>
                <a:cs typeface="Arial"/>
                <a:sym typeface="Arial"/>
              </a:rPr>
              <a:t>torrential rainfall, lightning, hail, and/or high winds, producing hazards that pose a major threat to the local infrastructure and population. </a:t>
            </a:r>
            <a:endParaRPr lang="en-US" sz="1400" dirty="0" smtClean="0">
              <a:solidFill>
                <a:srgbClr val="000000"/>
              </a:solidFill>
              <a:latin typeface="Arial"/>
              <a:ea typeface="Arial"/>
              <a:cs typeface="Arial"/>
              <a:sym typeface="Arial"/>
            </a:endParaRPr>
          </a:p>
          <a:p>
            <a:pPr marL="457200" marR="0" lvl="0" indent="-317500" algn="l" defTabSz="914400" rtl="0" eaLnBrk="1" fontAlgn="auto" latinLnBrk="0" hangingPunct="1">
              <a:lnSpc>
                <a:spcPct val="115000"/>
              </a:lnSpc>
              <a:spcBef>
                <a:spcPts val="0"/>
              </a:spcBef>
              <a:spcAft>
                <a:spcPts val="0"/>
              </a:spcAft>
              <a:buClrTx/>
              <a:buSzPct val="100000"/>
              <a:buFont typeface="Arial"/>
              <a:buChar char="●"/>
              <a:tabLst/>
              <a:defRPr/>
            </a:pPr>
            <a:r>
              <a:rPr lang="en-US" sz="1400" dirty="0" smtClean="0">
                <a:solidFill>
                  <a:srgbClr val="000000"/>
                </a:solidFill>
                <a:latin typeface="Arial"/>
                <a:ea typeface="Arial"/>
                <a:cs typeface="Arial"/>
                <a:sym typeface="Arial"/>
              </a:rPr>
              <a:t>No early warning system is in place to inform the public of storm events. This prevents fisherman and others from being able to adequately prepare for the dangers associated with the storms.</a:t>
            </a:r>
            <a:endParaRPr lang="en-US" sz="1400" dirty="0">
              <a:solidFill>
                <a:srgbClr val="000000"/>
              </a:solidFill>
              <a:latin typeface="Arial"/>
              <a:ea typeface="Arial"/>
              <a:cs typeface="Arial"/>
              <a:sym typeface="Arial"/>
            </a:endParaRPr>
          </a:p>
          <a:p>
            <a:pPr marL="457200" lvl="0" indent="-317500" rtl="0">
              <a:lnSpc>
                <a:spcPct val="115000"/>
              </a:lnSpc>
              <a:spcBef>
                <a:spcPts val="0"/>
              </a:spcBef>
              <a:buSzPct val="100000"/>
              <a:buFont typeface="Arial"/>
              <a:buChar char="●"/>
            </a:pPr>
            <a:r>
              <a:rPr lang="en-US" sz="1400" dirty="0" smtClean="0">
                <a:solidFill>
                  <a:srgbClr val="000000"/>
                </a:solidFill>
                <a:latin typeface="Arial"/>
                <a:ea typeface="Arial"/>
                <a:cs typeface="Arial"/>
                <a:sym typeface="Arial"/>
              </a:rPr>
              <a:t>As a result</a:t>
            </a:r>
            <a:r>
              <a:rPr lang="en-US" sz="1400" baseline="0" dirty="0" smtClean="0">
                <a:solidFill>
                  <a:srgbClr val="000000"/>
                </a:solidFill>
                <a:latin typeface="Arial"/>
                <a:ea typeface="Arial"/>
                <a:cs typeface="Arial"/>
                <a:sym typeface="Arial"/>
              </a:rPr>
              <a:t>, many casualties are associated with these storms and m</a:t>
            </a:r>
            <a:r>
              <a:rPr lang="en-US" sz="1400" dirty="0" smtClean="0">
                <a:solidFill>
                  <a:srgbClr val="000000"/>
                </a:solidFill>
                <a:latin typeface="Arial"/>
                <a:ea typeface="Arial"/>
                <a:cs typeface="Arial"/>
                <a:sym typeface="Arial"/>
              </a:rPr>
              <a:t>ost </a:t>
            </a:r>
            <a:r>
              <a:rPr lang="en-US" sz="1400" dirty="0">
                <a:solidFill>
                  <a:srgbClr val="000000"/>
                </a:solidFill>
                <a:latin typeface="Arial"/>
                <a:ea typeface="Arial"/>
                <a:cs typeface="Arial"/>
                <a:sym typeface="Arial"/>
              </a:rPr>
              <a:t>of the victims are fishermen who depend on the lakes for their livelihood.</a:t>
            </a:r>
          </a:p>
          <a:p>
            <a:pPr marL="457200" lvl="0" indent="-317500" rtl="0">
              <a:lnSpc>
                <a:spcPct val="115000"/>
              </a:lnSpc>
              <a:spcBef>
                <a:spcPts val="0"/>
              </a:spcBef>
              <a:buSzPct val="100000"/>
              <a:buFont typeface="Arial"/>
              <a:buChar char="●"/>
            </a:pPr>
            <a:r>
              <a:rPr lang="en-US" sz="1400" dirty="0" smtClean="0">
                <a:solidFill>
                  <a:srgbClr val="000000"/>
                </a:solidFill>
                <a:latin typeface="Arial"/>
                <a:ea typeface="Arial"/>
                <a:cs typeface="Arial"/>
                <a:sym typeface="Arial"/>
              </a:rPr>
              <a:t>The repercussions of these storms are intensified since the </a:t>
            </a:r>
            <a:r>
              <a:rPr lang="en-US" sz="1400" dirty="0">
                <a:solidFill>
                  <a:srgbClr val="000000"/>
                </a:solidFill>
                <a:latin typeface="Arial"/>
                <a:ea typeface="Arial"/>
                <a:cs typeface="Arial"/>
                <a:sym typeface="Arial"/>
              </a:rPr>
              <a:t>affected areas have the highest population density in all of Africa due to the vital economic opportunities of fishing, tourism, and agriculture that the lakes </a:t>
            </a:r>
            <a:r>
              <a:rPr lang="en-US" sz="1400" dirty="0" smtClean="0">
                <a:solidFill>
                  <a:srgbClr val="000000"/>
                </a:solidFill>
                <a:latin typeface="Arial"/>
                <a:ea typeface="Arial"/>
                <a:cs typeface="Arial"/>
                <a:sym typeface="Arial"/>
              </a:rPr>
              <a:t>provide.</a:t>
            </a:r>
            <a:endParaRPr lang="en-US" sz="1400" dirty="0">
              <a:solidFill>
                <a:srgbClr val="000000"/>
              </a:solidFill>
              <a:latin typeface="Arial"/>
              <a:ea typeface="Arial"/>
              <a:cs typeface="Arial"/>
              <a:sym typeface="Arial"/>
            </a:endParaRPr>
          </a:p>
          <a:p>
            <a:pPr marL="171450" lvl="0" indent="-171450" rtl="0">
              <a:spcBef>
                <a:spcPts val="0"/>
              </a:spcBef>
              <a:buClr>
                <a:schemeClr val="dk1"/>
              </a:buClr>
              <a:buSzPct val="100000"/>
              <a:buFont typeface="Arial"/>
              <a:buChar char="•"/>
            </a:pPr>
            <a:endParaRPr lang="en-US" dirty="0"/>
          </a:p>
          <a:p>
            <a:pPr marL="0" marR="0" lvl="0" indent="0" algn="l" rtl="0">
              <a:spcBef>
                <a:spcPts val="0"/>
              </a:spcBef>
              <a:buClr>
                <a:schemeClr val="dk1"/>
              </a:buClr>
              <a:buSzPct val="100000"/>
              <a:buFont typeface="Arial"/>
              <a:buNone/>
            </a:pPr>
            <a:r>
              <a:rPr lang="en-US" dirty="0">
                <a:latin typeface="Questrial"/>
                <a:ea typeface="Questrial"/>
                <a:cs typeface="Questrial"/>
                <a:sym typeface="Questrial"/>
              </a:rPr>
              <a:t>Image Credit (left</a:t>
            </a:r>
            <a:r>
              <a:rPr lang="en-US" dirty="0" smtClean="0">
                <a:latin typeface="Questrial"/>
                <a:ea typeface="Questrial"/>
                <a:cs typeface="Questrial"/>
                <a:sym typeface="Questrial"/>
              </a:rPr>
              <a:t>):</a:t>
            </a:r>
            <a:r>
              <a:rPr lang="en-US" sz="1200" b="0" i="0" u="none" strike="noStrike" kern="1200" cap="none" baseline="0" dirty="0" smtClean="0">
                <a:solidFill>
                  <a:schemeClr val="dk1"/>
                </a:solidFill>
                <a:effectLst/>
                <a:latin typeface="Calibri"/>
                <a:ea typeface="Questrial"/>
                <a:cs typeface="Questrial"/>
                <a:sym typeface="Calibri"/>
              </a:rPr>
              <a:t> </a:t>
            </a:r>
            <a:r>
              <a:rPr lang="en-US" sz="1200" b="0" i="0" u="none" strike="noStrike" kern="1200" cap="none" dirty="0" err="1" smtClean="0">
                <a:solidFill>
                  <a:schemeClr val="dk1"/>
                </a:solidFill>
                <a:effectLst/>
                <a:latin typeface="Calibri"/>
                <a:ea typeface="Calibri"/>
                <a:cs typeface="Calibri"/>
                <a:sym typeface="Calibri"/>
              </a:rPr>
              <a:t>Sarahemcc</a:t>
            </a:r>
            <a:r>
              <a:rPr lang="en-US" sz="1200" b="0" i="0" u="none" strike="noStrike" kern="1200" cap="none" dirty="0" smtClean="0">
                <a:solidFill>
                  <a:schemeClr val="dk1"/>
                </a:solidFill>
                <a:effectLst/>
                <a:latin typeface="Calibri"/>
                <a:ea typeface="Calibri"/>
                <a:cs typeface="Calibri"/>
                <a:sym typeface="Calibri"/>
              </a:rPr>
              <a:t>. (2006). Fishing Boats at </a:t>
            </a:r>
            <a:r>
              <a:rPr lang="en-US" sz="1200" b="0" i="0" u="none" strike="noStrike" kern="1200" cap="none" dirty="0" err="1" smtClean="0">
                <a:solidFill>
                  <a:schemeClr val="dk1"/>
                </a:solidFill>
                <a:effectLst/>
                <a:latin typeface="Calibri"/>
                <a:ea typeface="Calibri"/>
                <a:cs typeface="Calibri"/>
                <a:sym typeface="Calibri"/>
              </a:rPr>
              <a:t>Ggaba</a:t>
            </a:r>
            <a:r>
              <a:rPr lang="en-US" sz="1200" b="0" i="0" u="none" strike="noStrike" kern="1200" cap="none" dirty="0" smtClean="0">
                <a:solidFill>
                  <a:schemeClr val="dk1"/>
                </a:solidFill>
                <a:effectLst/>
                <a:latin typeface="Calibri"/>
                <a:ea typeface="Calibri"/>
                <a:cs typeface="Calibri"/>
                <a:sym typeface="Calibri"/>
              </a:rPr>
              <a:t> Landing Site, Lake Victoria [Photograph], Retrieved from</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 (</a:t>
            </a:r>
            <a:r>
              <a:rPr lang="en-US" dirty="0" smtClean="0">
                <a:latin typeface="Questrial"/>
                <a:ea typeface="Questrial"/>
                <a:cs typeface="Questrial"/>
                <a:sym typeface="Questrial"/>
              </a:rPr>
              <a:t>https</a:t>
            </a:r>
            <a:r>
              <a:rPr lang="en-US" dirty="0">
                <a:latin typeface="Questrial"/>
                <a:ea typeface="Questrial"/>
                <a:cs typeface="Questrial"/>
                <a:sym typeface="Questrial"/>
              </a:rPr>
              <a:t>://</a:t>
            </a:r>
            <a:r>
              <a:rPr lang="en-US" dirty="0" smtClean="0">
                <a:latin typeface="Questrial"/>
                <a:ea typeface="Questrial"/>
                <a:cs typeface="Questrial"/>
                <a:sym typeface="Questrial"/>
              </a:rPr>
              <a:t>upload.wikimedia.org/wikipedia/commons/e/e8/Ugandan_fishing_boats.jpg)</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Clr>
                <a:schemeClr val="dk1"/>
              </a:buClr>
              <a:buSzPct val="100000"/>
              <a:buFont typeface="Arial"/>
              <a:buNone/>
            </a:pPr>
            <a:r>
              <a:rPr lang="en-US" dirty="0" smtClean="0">
                <a:latin typeface="Questrial"/>
                <a:ea typeface="Questrial"/>
                <a:cs typeface="Questrial"/>
                <a:sym typeface="Questrial"/>
              </a:rPr>
              <a:t>Image </a:t>
            </a:r>
            <a:r>
              <a:rPr lang="en-US" dirty="0">
                <a:latin typeface="Questrial"/>
                <a:ea typeface="Questrial"/>
                <a:cs typeface="Questrial"/>
                <a:sym typeface="Questrial"/>
              </a:rPr>
              <a:t>Credit (right): </a:t>
            </a:r>
            <a:r>
              <a:rPr lang="en-US" dirty="0" smtClean="0">
                <a:latin typeface="Questrial"/>
                <a:ea typeface="Questrial"/>
                <a:cs typeface="Questrial"/>
                <a:sym typeface="Questrial"/>
              </a:rPr>
              <a:t>Tracy Hammond. (2013). [Photograph],</a:t>
            </a:r>
            <a:r>
              <a:rPr lang="en-US" baseline="0" dirty="0" smtClean="0">
                <a:latin typeface="Questrial"/>
                <a:ea typeface="Questrial"/>
                <a:cs typeface="Questrial"/>
                <a:sym typeface="Questrial"/>
              </a:rPr>
              <a:t> Retrieved from (</a:t>
            </a:r>
            <a:r>
              <a:rPr lang="en-US" dirty="0" smtClean="0">
                <a:latin typeface="Questrial"/>
                <a:ea typeface="Questrial"/>
                <a:cs typeface="Questrial"/>
                <a:sym typeface="Questrial"/>
              </a:rPr>
              <a:t>https</a:t>
            </a:r>
            <a:r>
              <a:rPr lang="en-US" dirty="0">
                <a:latin typeface="Questrial"/>
                <a:ea typeface="Questrial"/>
                <a:cs typeface="Questrial"/>
                <a:sym typeface="Questrial"/>
              </a:rPr>
              <a:t>://</a:t>
            </a:r>
            <a:r>
              <a:rPr lang="en-US" dirty="0" smtClean="0">
                <a:latin typeface="Questrial"/>
                <a:ea typeface="Questrial"/>
                <a:cs typeface="Questrial"/>
                <a:sym typeface="Questrial"/>
              </a:rPr>
              <a:t>pixabay.com/static/uploads/photo/2014/05/26/13/40/lake-victoria-354533_640.jpg)</a:t>
            </a:r>
            <a:endParaRPr lang="en-US" dirty="0">
              <a:latin typeface="Questrial"/>
              <a:ea typeface="Questrial"/>
              <a:cs typeface="Questrial"/>
              <a:sym typeface="Questrial"/>
            </a:endParaRPr>
          </a:p>
          <a:p>
            <a:pPr marL="171450" marR="0" lvl="0" indent="-171450" algn="l" rtl="0">
              <a:spcBef>
                <a:spcPts val="0"/>
              </a:spcBef>
              <a:buClr>
                <a:schemeClr val="dk1"/>
              </a:buClr>
              <a:buSzPct val="100000"/>
              <a:buFont typeface="Arial"/>
              <a:buChar char="•"/>
            </a:pP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51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rgbClr val="B7B7B7"/>
                </a:solidFill>
                <a:latin typeface="Calibri"/>
                <a:ea typeface="Calibri"/>
                <a:cs typeface="Calibri"/>
                <a:sym typeface="Calibri"/>
              </a:rPr>
              <a:t>The HSED</a:t>
            </a:r>
            <a:r>
              <a:rPr lang="en-US" sz="1200" b="0" i="0" u="none" strike="noStrike" cap="none" baseline="0" dirty="0" smtClean="0">
                <a:solidFill>
                  <a:srgbClr val="B7B7B7"/>
                </a:solidFill>
                <a:latin typeface="Calibri"/>
                <a:ea typeface="Calibri"/>
                <a:cs typeface="Calibri"/>
                <a:sym typeface="Calibri"/>
              </a:rPr>
              <a:t> contains a repository of OT related pixels derived from the SEVIRI sensors on </a:t>
            </a:r>
            <a:r>
              <a:rPr lang="en-US" sz="1200" b="0" i="0" u="none" strike="noStrike" cap="none" baseline="0" dirty="0" err="1" smtClean="0">
                <a:solidFill>
                  <a:srgbClr val="B7B7B7"/>
                </a:solidFill>
                <a:latin typeface="Calibri"/>
                <a:ea typeface="Calibri"/>
                <a:cs typeface="Calibri"/>
                <a:sym typeface="Calibri"/>
              </a:rPr>
              <a:t>Meteosat</a:t>
            </a:r>
            <a:r>
              <a:rPr lang="en-US" sz="1200" b="0" i="0" u="none" strike="noStrike" cap="none" baseline="0" dirty="0" smtClean="0">
                <a:solidFill>
                  <a:srgbClr val="B7B7B7"/>
                </a:solidFill>
                <a:latin typeface="Calibri"/>
                <a:ea typeface="Calibri"/>
                <a:cs typeface="Calibri"/>
                <a:sym typeface="Calibri"/>
              </a:rPr>
              <a:t> 8 &amp; 9. An algorithm developed by Kristopher </a:t>
            </a:r>
            <a:r>
              <a:rPr lang="en-US" sz="1200" b="0" i="0" u="none" strike="noStrike" cap="none" baseline="0" dirty="0" err="1" smtClean="0">
                <a:solidFill>
                  <a:srgbClr val="B7B7B7"/>
                </a:solidFill>
                <a:latin typeface="Calibri"/>
                <a:ea typeface="Calibri"/>
                <a:cs typeface="Calibri"/>
                <a:sym typeface="Calibri"/>
              </a:rPr>
              <a:t>Bedka</a:t>
            </a:r>
            <a:r>
              <a:rPr lang="en-US" sz="1200" b="0" i="0" u="none" strike="noStrike" cap="none" baseline="0" dirty="0" smtClean="0">
                <a:solidFill>
                  <a:srgbClr val="B7B7B7"/>
                </a:solidFill>
                <a:latin typeface="Calibri"/>
                <a:ea typeface="Calibri"/>
                <a:cs typeface="Calibri"/>
                <a:sym typeface="Calibri"/>
              </a:rPr>
              <a:t>, one of our science advisors for this project, takes the infrared images produced from the SEVIRI data and looks at temperature differences in cloud cover to determine the presence of an overshooting top.</a:t>
            </a:r>
            <a:endParaRPr sz="1200" b="0" i="0" u="none" strike="noStrike" cap="none" dirty="0">
              <a:solidFill>
                <a:srgbClr val="B7B7B7"/>
              </a:solidFill>
              <a:latin typeface="Calibri"/>
              <a:ea typeface="Calibri"/>
              <a:cs typeface="Calibri"/>
              <a:sym typeface="Calibri"/>
            </a:endParaRPr>
          </a:p>
        </p:txBody>
      </p:sp>
      <p:sp>
        <p:nvSpPr>
          <p:cNvPr id="382" name="Shape 3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1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115000"/>
              </a:lnSpc>
              <a:spcBef>
                <a:spcPts val="0"/>
              </a:spcBef>
              <a:buNone/>
            </a:pPr>
            <a:r>
              <a:rPr lang="en-US" sz="1000" dirty="0">
                <a:solidFill>
                  <a:srgbClr val="000000"/>
                </a:solidFill>
                <a:latin typeface="Arial"/>
                <a:ea typeface="Arial"/>
                <a:cs typeface="Arial"/>
                <a:sym typeface="Arial"/>
              </a:rPr>
              <a:t>The objective of this project was to contribute to research </a:t>
            </a:r>
            <a:r>
              <a:rPr lang="en-US" sz="1000" dirty="0" smtClean="0">
                <a:solidFill>
                  <a:srgbClr val="000000"/>
                </a:solidFill>
                <a:latin typeface="Arial"/>
                <a:ea typeface="Arial"/>
                <a:cs typeface="Arial"/>
                <a:sym typeface="Arial"/>
              </a:rPr>
              <a:t>regarding </a:t>
            </a:r>
            <a:r>
              <a:rPr lang="en-US" sz="1000" dirty="0">
                <a:solidFill>
                  <a:srgbClr val="000000"/>
                </a:solidFill>
                <a:latin typeface="Arial"/>
                <a:ea typeface="Arial"/>
                <a:cs typeface="Arial"/>
                <a:sym typeface="Arial"/>
              </a:rPr>
              <a:t>storm development over the African Great Lakes—focusing on Lake Victoria. Measurements of </a:t>
            </a:r>
            <a:r>
              <a:rPr lang="en-US" sz="1000" dirty="0" smtClean="0">
                <a:solidFill>
                  <a:srgbClr val="000000"/>
                </a:solidFill>
                <a:latin typeface="Arial"/>
                <a:ea typeface="Arial"/>
                <a:cs typeface="Arial"/>
                <a:sym typeface="Arial"/>
              </a:rPr>
              <a:t>meteorological </a:t>
            </a:r>
            <a:r>
              <a:rPr lang="en-US" sz="1000" baseline="0" dirty="0" smtClean="0">
                <a:solidFill>
                  <a:srgbClr val="000000"/>
                </a:solidFill>
                <a:latin typeface="Arial"/>
                <a:ea typeface="Arial"/>
                <a:cs typeface="Arial"/>
                <a:sym typeface="Arial"/>
              </a:rPr>
              <a:t>variables </a:t>
            </a:r>
            <a:r>
              <a:rPr lang="en-US" sz="1000" dirty="0" smtClean="0">
                <a:solidFill>
                  <a:srgbClr val="000000"/>
                </a:solidFill>
                <a:latin typeface="Arial"/>
                <a:ea typeface="Arial"/>
                <a:cs typeface="Arial"/>
                <a:sym typeface="Arial"/>
              </a:rPr>
              <a:t>were </a:t>
            </a:r>
            <a:r>
              <a:rPr lang="en-US" sz="1000" dirty="0">
                <a:solidFill>
                  <a:srgbClr val="000000"/>
                </a:solidFill>
                <a:latin typeface="Arial"/>
                <a:ea typeface="Arial"/>
                <a:cs typeface="Arial"/>
                <a:sym typeface="Arial"/>
              </a:rPr>
              <a:t>compiled </a:t>
            </a:r>
            <a:r>
              <a:rPr lang="en-US" sz="1000" dirty="0" smtClean="0">
                <a:solidFill>
                  <a:srgbClr val="000000"/>
                </a:solidFill>
                <a:latin typeface="Arial"/>
                <a:ea typeface="Arial"/>
                <a:cs typeface="Arial"/>
                <a:sym typeface="Arial"/>
              </a:rPr>
              <a:t>at </a:t>
            </a:r>
            <a:r>
              <a:rPr lang="en-US" sz="1000" dirty="0">
                <a:solidFill>
                  <a:srgbClr val="000000"/>
                </a:solidFill>
                <a:latin typeface="Arial"/>
                <a:ea typeface="Arial"/>
                <a:cs typeface="Arial"/>
                <a:sym typeface="Arial"/>
              </a:rPr>
              <a:t>intensity levels chosen to highlight extreme storm activity </a:t>
            </a:r>
            <a:r>
              <a:rPr lang="en-US" sz="1000" dirty="0" smtClean="0">
                <a:solidFill>
                  <a:srgbClr val="000000"/>
                </a:solidFill>
                <a:latin typeface="Arial"/>
                <a:ea typeface="Arial"/>
                <a:cs typeface="Arial"/>
                <a:sym typeface="Arial"/>
              </a:rPr>
              <a:t>and </a:t>
            </a:r>
            <a:r>
              <a:rPr lang="en-US" sz="1000" dirty="0">
                <a:solidFill>
                  <a:srgbClr val="000000"/>
                </a:solidFill>
                <a:latin typeface="Arial"/>
                <a:ea typeface="Arial"/>
                <a:cs typeface="Arial"/>
                <a:sym typeface="Arial"/>
              </a:rPr>
              <a:t>typical weather. These parameters were then compared to detect indicators that can be used in forecasting efforts.</a:t>
            </a:r>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(Thermometer): </a:t>
            </a:r>
            <a:r>
              <a:rPr lang="en-US" dirty="0" err="1" smtClean="0"/>
              <a:t>OpenClipartVectors</a:t>
            </a:r>
            <a:r>
              <a:rPr lang="en-US" dirty="0" smtClean="0"/>
              <a:t>. (2013). [Clip Art],</a:t>
            </a:r>
            <a:r>
              <a:rPr lang="en-US" baseline="0" dirty="0" smtClean="0"/>
              <a:t> Retrieved from (</a:t>
            </a:r>
            <a:r>
              <a:rPr lang="en-US" dirty="0" smtClean="0"/>
              <a:t>https://pixabay.com/static/uploads/photo/2013/07/12/18/15/thermometer-153138_960_720.png)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(Drops): Retrieved from (https://pixabay.com/static/uploads/photo/2013/07/12/14/49/drops-148870_960_720.png)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(Wind Turbine): (2013). [Clip Art], Retrieved</a:t>
            </a:r>
            <a:r>
              <a:rPr lang="en-US" baseline="0" dirty="0" smtClean="0"/>
              <a:t> from (</a:t>
            </a:r>
            <a:r>
              <a:rPr lang="en-US" dirty="0" smtClean="0"/>
              <a:t>http://publicdomainvectors.org/photos/erlandh_Wind_Turbine.png)</a:t>
            </a:r>
          </a:p>
          <a:p>
            <a:pPr lvl="0" rtl="0">
              <a:spcBef>
                <a:spcPts val="0"/>
              </a:spcBef>
              <a:buNone/>
            </a:pPr>
            <a:r>
              <a:rPr lang="en-US" dirty="0" smtClean="0"/>
              <a:t>Image</a:t>
            </a:r>
            <a:r>
              <a:rPr lang="en-US" baseline="0" dirty="0" smtClean="0"/>
              <a:t> Credit (Thunderstorm):  Stephen Dann. (2006). Forked Lightning [Photograph], Retrieved from (https://www.flickr.com/photos/stephendann/82967208)</a:t>
            </a:r>
            <a:endParaRPr lang="en-US" dirty="0" smtClean="0"/>
          </a:p>
          <a:p>
            <a:pPr lvl="0" rtl="0">
              <a:spcBef>
                <a:spcPts val="0"/>
              </a:spcBef>
              <a:buNone/>
            </a:pPr>
            <a:endParaRPr dirty="0"/>
          </a:p>
        </p:txBody>
      </p:sp>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27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dirty="0"/>
              <a:t>Our project focused on the largest of the African Great Lakes in terms of surface area: Lake Victoria. The weather over this lake is of paramount importance to our project partner, the Kenya Meteorological Department.</a:t>
            </a:r>
          </a:p>
          <a:p>
            <a:pPr marL="171450" marR="0" lvl="0" indent="-171450" algn="l" rtl="0">
              <a:spcBef>
                <a:spcPts val="0"/>
              </a:spcBef>
              <a:buClr>
                <a:schemeClr val="dk1"/>
              </a:buClr>
              <a:buSzPct val="100000"/>
              <a:buFont typeface="Arial"/>
              <a:buChar char="•"/>
            </a:pPr>
            <a:r>
              <a:rPr lang="en-US" dirty="0"/>
              <a:t>Our temporal study </a:t>
            </a:r>
            <a:r>
              <a:rPr lang="en-US" dirty="0" smtClean="0"/>
              <a:t>area,</a:t>
            </a:r>
            <a:r>
              <a:rPr lang="en-US" baseline="0" dirty="0" smtClean="0"/>
              <a:t> spanning March 2005 to </a:t>
            </a:r>
            <a:r>
              <a:rPr lang="en-US" baseline="0" dirty="0" err="1" smtClean="0"/>
              <a:t>Novebwer</a:t>
            </a:r>
            <a:r>
              <a:rPr lang="en-US" baseline="0" dirty="0" smtClean="0"/>
              <a:t> 2013,</a:t>
            </a:r>
            <a:r>
              <a:rPr lang="en-US" dirty="0" smtClean="0"/>
              <a:t> </a:t>
            </a:r>
            <a:r>
              <a:rPr lang="en-US" dirty="0"/>
              <a:t>was based on availability of data in the Hazardous Storm Event Database, created from overshooting top detections, which we will explain in more detail shortly. </a:t>
            </a:r>
          </a:p>
        </p:txBody>
      </p:sp>
      <p:sp>
        <p:nvSpPr>
          <p:cNvPr id="220" name="Shape 22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64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t>The earth observations, sensors,</a:t>
            </a:r>
            <a:r>
              <a:rPr lang="en-US" baseline="0" dirty="0" smtClean="0"/>
              <a:t> and data used in this project included:</a:t>
            </a:r>
            <a:endParaRPr dirty="0"/>
          </a:p>
          <a:p>
            <a:pPr lvl="0" rtl="0">
              <a:spcBef>
                <a:spcPts val="0"/>
              </a:spcBef>
              <a:buNone/>
            </a:pPr>
            <a:r>
              <a:rPr lang="en-US" dirty="0" smtClean="0"/>
              <a:t>The SEVIRI sensors </a:t>
            </a:r>
            <a:r>
              <a:rPr lang="en-US" dirty="0"/>
              <a:t>on the </a:t>
            </a:r>
            <a:r>
              <a:rPr lang="en-US" dirty="0" err="1" smtClean="0"/>
              <a:t>Meteosat</a:t>
            </a:r>
            <a:r>
              <a:rPr lang="en-US" dirty="0" smtClean="0"/>
              <a:t> 8 and</a:t>
            </a:r>
            <a:r>
              <a:rPr lang="en-US" baseline="0" dirty="0" smtClean="0"/>
              <a:t> </a:t>
            </a:r>
            <a:r>
              <a:rPr lang="en-US" baseline="0" dirty="0" err="1" smtClean="0"/>
              <a:t>Meteosat</a:t>
            </a:r>
            <a:r>
              <a:rPr lang="en-US" baseline="0" dirty="0" smtClean="0"/>
              <a:t> 9</a:t>
            </a:r>
            <a:r>
              <a:rPr lang="en-US" dirty="0" smtClean="0"/>
              <a:t> satellite. This data was used to produce</a:t>
            </a:r>
            <a:r>
              <a:rPr lang="en-US" baseline="0" dirty="0" smtClean="0"/>
              <a:t> the </a:t>
            </a:r>
            <a:r>
              <a:rPr lang="en-US" dirty="0" smtClean="0"/>
              <a:t>Hazardous</a:t>
            </a:r>
            <a:r>
              <a:rPr lang="en-US" baseline="0" dirty="0" smtClean="0"/>
              <a:t> Storm Event Database, which is what we used to collect our overshooting top data from.</a:t>
            </a:r>
            <a:endParaRPr lang="en-US" dirty="0"/>
          </a:p>
          <a:p>
            <a:pPr lvl="0" rtl="0">
              <a:spcBef>
                <a:spcPts val="0"/>
              </a:spcBef>
              <a:buNone/>
            </a:pPr>
            <a:r>
              <a:rPr lang="en-US" dirty="0" smtClean="0"/>
              <a:t>The atmospheric</a:t>
            </a:r>
            <a:r>
              <a:rPr lang="en-US" baseline="0" dirty="0" smtClean="0"/>
              <a:t> infrared sounder </a:t>
            </a:r>
            <a:r>
              <a:rPr lang="en-US" dirty="0" smtClean="0"/>
              <a:t>on</a:t>
            </a:r>
            <a:r>
              <a:rPr lang="en-US" baseline="0" dirty="0" smtClean="0"/>
              <a:t> </a:t>
            </a:r>
            <a:r>
              <a:rPr lang="en-US" dirty="0" smtClean="0"/>
              <a:t>Aqua provided the data that was used to generate </a:t>
            </a:r>
            <a:r>
              <a:rPr lang="en-US" dirty="0"/>
              <a:t>skew-T </a:t>
            </a:r>
            <a:r>
              <a:rPr lang="en-US" dirty="0" smtClean="0"/>
              <a:t>plots.</a:t>
            </a:r>
            <a:endParaRPr lang="en-US" dirty="0"/>
          </a:p>
          <a:p>
            <a:pPr lvl="0" rtl="0">
              <a:spcBef>
                <a:spcPts val="0"/>
              </a:spcBef>
              <a:buNone/>
            </a:pPr>
            <a:r>
              <a:rPr lang="en-US" dirty="0" smtClean="0"/>
              <a:t>And</a:t>
            </a:r>
            <a:r>
              <a:rPr lang="en-US" baseline="0" dirty="0" smtClean="0"/>
              <a:t> </a:t>
            </a:r>
            <a:r>
              <a:rPr lang="en-US" dirty="0" smtClean="0"/>
              <a:t>MERRA meteorological</a:t>
            </a:r>
            <a:r>
              <a:rPr lang="en-US" baseline="0" dirty="0" smtClean="0"/>
              <a:t> </a:t>
            </a:r>
            <a:r>
              <a:rPr lang="en-US" dirty="0" smtClean="0"/>
              <a:t>data was used in the bulk</a:t>
            </a:r>
            <a:r>
              <a:rPr lang="en-US" baseline="0" dirty="0" smtClean="0"/>
              <a:t> of our analysis.</a:t>
            </a:r>
          </a:p>
          <a:p>
            <a:pPr lvl="0" rtl="0">
              <a:spcBef>
                <a:spcPts val="0"/>
              </a:spcBef>
              <a:buNone/>
            </a:pPr>
            <a:r>
              <a:rPr lang="en-US" baseline="0" dirty="0" smtClean="0"/>
              <a:t>The use of each of these will be explained in depth in the following slides.</a:t>
            </a:r>
            <a:endParaRPr lang="en-US" dirty="0"/>
          </a:p>
        </p:txBody>
      </p:sp>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7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t>To select our study dates,</a:t>
            </a:r>
            <a:r>
              <a:rPr lang="en-US" baseline="0" dirty="0" smtClean="0"/>
              <a:t> t</a:t>
            </a:r>
            <a:r>
              <a:rPr lang="en-US" dirty="0" smtClean="0"/>
              <a:t>his </a:t>
            </a:r>
            <a:r>
              <a:rPr lang="en-US" dirty="0"/>
              <a:t>project used the </a:t>
            </a:r>
            <a:r>
              <a:rPr lang="en-US" dirty="0" smtClean="0"/>
              <a:t>Hazardous </a:t>
            </a:r>
            <a:r>
              <a:rPr lang="en-US" dirty="0"/>
              <a:t>S</a:t>
            </a:r>
            <a:r>
              <a:rPr lang="en-US" dirty="0" smtClean="0"/>
              <a:t>torm </a:t>
            </a:r>
            <a:r>
              <a:rPr lang="en-US" dirty="0"/>
              <a:t>E</a:t>
            </a:r>
            <a:r>
              <a:rPr lang="en-US" dirty="0" smtClean="0"/>
              <a:t>vent </a:t>
            </a:r>
            <a:r>
              <a:rPr lang="en-US" dirty="0"/>
              <a:t>D</a:t>
            </a:r>
            <a:r>
              <a:rPr lang="en-US" dirty="0" smtClean="0"/>
              <a:t>atabase</a:t>
            </a:r>
            <a:r>
              <a:rPr lang="en-US" dirty="0"/>
              <a:t>, which is a collection of overshooting top data derived from </a:t>
            </a:r>
            <a:r>
              <a:rPr lang="en-US" dirty="0" err="1" smtClean="0"/>
              <a:t>Meteosat’s</a:t>
            </a:r>
            <a:r>
              <a:rPr lang="en-US" dirty="0" smtClean="0"/>
              <a:t> SEVIRI sensors.</a:t>
            </a:r>
            <a:endParaRPr lang="en-US" dirty="0"/>
          </a:p>
          <a:p>
            <a:pPr lvl="0" rtl="0">
              <a:spcBef>
                <a:spcPts val="0"/>
              </a:spcBef>
              <a:buNone/>
            </a:pPr>
            <a:r>
              <a:rPr lang="en-US" sz="1200" b="0" i="0" u="none" strike="noStrike" kern="1200" cap="none" dirty="0" smtClean="0">
                <a:solidFill>
                  <a:schemeClr val="dk1"/>
                </a:solidFill>
                <a:effectLst/>
                <a:latin typeface="Calibri"/>
                <a:ea typeface="Calibri"/>
                <a:cs typeface="Calibri"/>
                <a:sym typeface="Calibri"/>
              </a:rPr>
              <a:t>An</a:t>
            </a:r>
            <a:r>
              <a:rPr lang="en-US" sz="1200" b="0" i="0" u="none" strike="noStrike" kern="1200" cap="none" baseline="0" dirty="0" smtClean="0">
                <a:solidFill>
                  <a:schemeClr val="dk1"/>
                </a:solidFill>
                <a:effectLst/>
                <a:latin typeface="Calibri"/>
                <a:ea typeface="Calibri"/>
                <a:cs typeface="Calibri"/>
                <a:sym typeface="Calibri"/>
              </a:rPr>
              <a:t> overshooting top</a:t>
            </a:r>
            <a:r>
              <a:rPr lang="en-US" sz="1200" b="0" i="0" u="none" strike="noStrike" kern="1200" cap="none" dirty="0" smtClean="0">
                <a:solidFill>
                  <a:schemeClr val="dk1"/>
                </a:solidFill>
                <a:effectLst/>
                <a:latin typeface="Calibri"/>
                <a:ea typeface="Calibri"/>
                <a:cs typeface="Calibri"/>
                <a:sym typeface="Calibri"/>
              </a:rPr>
              <a:t> is a dome-like protrusion that shoots out of the</a:t>
            </a:r>
            <a:r>
              <a:rPr lang="en-US" sz="1200" b="0" i="0" u="none" strike="noStrike" kern="1200" cap="none" baseline="0" dirty="0" smtClean="0">
                <a:solidFill>
                  <a:schemeClr val="dk1"/>
                </a:solidFill>
                <a:effectLst/>
                <a:latin typeface="Calibri"/>
                <a:ea typeface="Calibri"/>
                <a:cs typeface="Calibri"/>
                <a:sym typeface="Calibri"/>
              </a:rPr>
              <a:t> top </a:t>
            </a:r>
            <a:r>
              <a:rPr lang="en-US" sz="1200" b="0" i="0" u="none" strike="noStrike" kern="1200" cap="none" dirty="0" smtClean="0">
                <a:solidFill>
                  <a:schemeClr val="dk1"/>
                </a:solidFill>
                <a:effectLst/>
                <a:latin typeface="Calibri"/>
                <a:ea typeface="Calibri"/>
                <a:cs typeface="Calibri"/>
                <a:sym typeface="Calibri"/>
              </a:rPr>
              <a:t>of the anvil of a storm.</a:t>
            </a:r>
            <a:r>
              <a:rPr lang="en-US" sz="1200" b="0" i="0" u="none" strike="noStrike" kern="1200" cap="none" baseline="0" dirty="0" smtClean="0">
                <a:solidFill>
                  <a:schemeClr val="dk1"/>
                </a:solidFill>
                <a:effectLst/>
                <a:latin typeface="Calibri"/>
                <a:ea typeface="Calibri"/>
                <a:cs typeface="Calibri"/>
                <a:sym typeface="Calibri"/>
              </a:rPr>
              <a:t> Persistent overshooting top activity is known to occur during severe weather, so </a:t>
            </a:r>
            <a:r>
              <a:rPr lang="en-US" dirty="0" smtClean="0"/>
              <a:t>30 </a:t>
            </a:r>
            <a:r>
              <a:rPr lang="en-US" dirty="0"/>
              <a:t>days were selected in which overshooting top activity was most intense over the study area to serve as our severe weather study dates. </a:t>
            </a:r>
          </a:p>
          <a:p>
            <a:pPr lvl="0" rtl="0">
              <a:spcBef>
                <a:spcPts val="0"/>
              </a:spcBef>
              <a:buNone/>
            </a:pPr>
            <a:r>
              <a:rPr lang="en-US" dirty="0"/>
              <a:t>30 days were also selected from days of average overshooting top activity to serve as our control group, or “normal” weather dates</a:t>
            </a:r>
          </a:p>
          <a:p>
            <a:pPr lvl="0" rtl="0">
              <a:spcBef>
                <a:spcPts val="0"/>
              </a:spcBef>
              <a:buNone/>
            </a:pPr>
            <a:endParaRPr lang="en-US" dirty="0" smtClean="0"/>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NASA Goddard Space Flight Center. (2013). NASA-NOAA's Suomi NPP Satellite Captures Night-time Look at Cyclone </a:t>
            </a:r>
            <a:r>
              <a:rPr lang="en-US" dirty="0" err="1" smtClean="0"/>
              <a:t>Felleng</a:t>
            </a:r>
            <a:r>
              <a:rPr lang="en-US" dirty="0" smtClean="0"/>
              <a:t> [Image],</a:t>
            </a:r>
            <a:r>
              <a:rPr lang="en-US" baseline="0" dirty="0" smtClean="0"/>
              <a:t> Retrieved from (</a:t>
            </a:r>
            <a:r>
              <a:rPr lang="en-US" u="sng" dirty="0" smtClean="0">
                <a:solidFill>
                  <a:schemeClr val="hlink"/>
                </a:solidFill>
                <a:hlinkClick r:id="rId3"/>
              </a:rPr>
              <a:t>https://flic.kr/p/dRgakQ)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a:t>
            </a:r>
            <a:r>
              <a:rPr lang="en-US" baseline="0" dirty="0" smtClean="0"/>
              <a:t>Stephen Dann. (2006). Forked Lightning [Photograph], Retrieved from (https://www.flickr.com/photos/stephendann/82967208)</a:t>
            </a:r>
            <a:endParaRPr lang="en-US" dirty="0" smtClean="0"/>
          </a:p>
          <a:p>
            <a:pPr lvl="0" rtl="0">
              <a:spcBef>
                <a:spcPts val="0"/>
              </a:spcBef>
              <a:buNone/>
            </a:pPr>
            <a:r>
              <a:rPr lang="en-US" dirty="0" smtClean="0"/>
              <a:t>Image Credit: Terry Robinson. (2009). Sunny Day at </a:t>
            </a:r>
            <a:r>
              <a:rPr lang="en-US" dirty="0" err="1" smtClean="0"/>
              <a:t>Damflask</a:t>
            </a:r>
            <a:r>
              <a:rPr lang="en-US" baseline="0" dirty="0" smtClean="0"/>
              <a:t> Reservoir, near Sheffield [Photograph], Retrieved from (http://www.geograph.org.uk/photo/1617380) </a:t>
            </a:r>
            <a:endParaRPr dirty="0"/>
          </a:p>
        </p:txBody>
      </p:sp>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5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sz="1050" dirty="0" smtClean="0">
                <a:solidFill>
                  <a:srgbClr val="000000"/>
                </a:solidFill>
                <a:highlight>
                  <a:srgbClr val="FFFFFF"/>
                </a:highlight>
              </a:rPr>
              <a:t>To</a:t>
            </a:r>
            <a:r>
              <a:rPr lang="en-US" sz="1050" baseline="0" dirty="0" smtClean="0">
                <a:solidFill>
                  <a:srgbClr val="000000"/>
                </a:solidFill>
                <a:highlight>
                  <a:srgbClr val="FFFFFF"/>
                </a:highlight>
              </a:rPr>
              <a:t> identify hazardous weather indicators, data from MERRA and AIRS was used. </a:t>
            </a:r>
            <a:r>
              <a:rPr lang="en-US" sz="1050" dirty="0" smtClean="0">
                <a:solidFill>
                  <a:srgbClr val="000000"/>
                </a:solidFill>
                <a:highlight>
                  <a:srgbClr val="FFFFFF"/>
                </a:highlight>
              </a:rPr>
              <a:t>Thunderstorms </a:t>
            </a:r>
            <a:r>
              <a:rPr lang="en-US" sz="1050" dirty="0">
                <a:solidFill>
                  <a:srgbClr val="000000"/>
                </a:solidFill>
                <a:highlight>
                  <a:srgbClr val="FFFFFF"/>
                </a:highlight>
              </a:rPr>
              <a:t>typically develop over the land surrounding Lake Victoria during the day and over the Lake itself during the night.  12:00 UTC is typically when the storms are first developing over land and 00:00 UTC is the time when </a:t>
            </a:r>
            <a:r>
              <a:rPr lang="en-US" sz="1050" dirty="0" smtClean="0">
                <a:solidFill>
                  <a:srgbClr val="000000"/>
                </a:solidFill>
                <a:highlight>
                  <a:srgbClr val="FFFFFF"/>
                </a:highlight>
              </a:rPr>
              <a:t>storms </a:t>
            </a:r>
            <a:r>
              <a:rPr lang="en-US" sz="1050" dirty="0">
                <a:solidFill>
                  <a:srgbClr val="000000"/>
                </a:solidFill>
                <a:highlight>
                  <a:srgbClr val="FFFFFF"/>
                </a:highlight>
              </a:rPr>
              <a:t>are </a:t>
            </a:r>
            <a:r>
              <a:rPr lang="en-US" sz="1050" dirty="0" smtClean="0">
                <a:solidFill>
                  <a:srgbClr val="000000"/>
                </a:solidFill>
                <a:highlight>
                  <a:srgbClr val="FFFFFF"/>
                </a:highlight>
              </a:rPr>
              <a:t>present over the lake. </a:t>
            </a:r>
            <a:r>
              <a:rPr lang="en-US" sz="1050" dirty="0">
                <a:solidFill>
                  <a:srgbClr val="000000"/>
                </a:solidFill>
                <a:highlight>
                  <a:srgbClr val="FFFFFF"/>
                </a:highlight>
              </a:rPr>
              <a:t>Therefore, data from MERRA and the AIRS sensor was analyzed at these hours.</a:t>
            </a:r>
          </a:p>
          <a:p>
            <a:pPr lvl="0" rtl="0">
              <a:spcBef>
                <a:spcPts val="0"/>
              </a:spcBef>
              <a:buNone/>
            </a:pPr>
            <a:endParaRPr sz="1050" dirty="0">
              <a:solidFill>
                <a:srgbClr val="000000"/>
              </a:solidFill>
              <a:highlight>
                <a:srgbClr val="FFFFFF"/>
              </a:highlight>
            </a:endParaRPr>
          </a:p>
          <a:p>
            <a:pPr lvl="0" rtl="0">
              <a:spcBef>
                <a:spcPts val="0"/>
              </a:spcBef>
              <a:buNone/>
            </a:pPr>
            <a:r>
              <a:rPr lang="en-US" sz="1050" dirty="0">
                <a:solidFill>
                  <a:srgbClr val="000000"/>
                </a:solidFill>
                <a:highlight>
                  <a:srgbClr val="FFFFFF"/>
                </a:highlight>
              </a:rPr>
              <a:t>Weather variables such as temperature, humidity, </a:t>
            </a:r>
            <a:r>
              <a:rPr lang="en-US" sz="1050" dirty="0" smtClean="0">
                <a:solidFill>
                  <a:srgbClr val="000000"/>
                </a:solidFill>
                <a:highlight>
                  <a:srgbClr val="FFFFFF"/>
                </a:highlight>
              </a:rPr>
              <a:t>vertical pressure velocity, and </a:t>
            </a:r>
            <a:r>
              <a:rPr lang="en-US" sz="1050" dirty="0">
                <a:solidFill>
                  <a:srgbClr val="000000"/>
                </a:solidFill>
                <a:highlight>
                  <a:srgbClr val="FFFFFF"/>
                </a:highlight>
              </a:rPr>
              <a:t>wind speed were collected from MERRA and used to generate 30 day average value maps of each variable at 0:00 and 12:00 </a:t>
            </a:r>
            <a:r>
              <a:rPr lang="en-US" sz="1050" dirty="0" smtClean="0">
                <a:solidFill>
                  <a:srgbClr val="000000"/>
                </a:solidFill>
                <a:highlight>
                  <a:srgbClr val="FFFFFF"/>
                </a:highlight>
              </a:rPr>
              <a:t>UTC for </a:t>
            </a:r>
            <a:r>
              <a:rPr lang="en-US" sz="1050" dirty="0">
                <a:solidFill>
                  <a:srgbClr val="000000"/>
                </a:solidFill>
                <a:highlight>
                  <a:srgbClr val="FFFFFF"/>
                </a:highlight>
              </a:rPr>
              <a:t>both the </a:t>
            </a:r>
            <a:r>
              <a:rPr lang="en-US" sz="1050" dirty="0" smtClean="0">
                <a:solidFill>
                  <a:srgbClr val="000000"/>
                </a:solidFill>
                <a:highlight>
                  <a:srgbClr val="FFFFFF"/>
                </a:highlight>
              </a:rPr>
              <a:t>severe and average weather days using MATLAB.</a:t>
            </a:r>
            <a:endParaRPr lang="en-US" sz="1050" dirty="0">
              <a:solidFill>
                <a:srgbClr val="000000"/>
              </a:solidFill>
              <a:highlight>
                <a:srgbClr val="FFFFFF"/>
              </a:highlight>
            </a:endParaRPr>
          </a:p>
          <a:p>
            <a:pPr lvl="0" rtl="0">
              <a:spcBef>
                <a:spcPts val="0"/>
              </a:spcBef>
              <a:buNone/>
            </a:pPr>
            <a:r>
              <a:rPr lang="en-US" sz="1050" dirty="0" smtClean="0">
                <a:solidFill>
                  <a:srgbClr val="000000"/>
                </a:solidFill>
                <a:highlight>
                  <a:srgbClr val="FFFFFF"/>
                </a:highlight>
              </a:rPr>
              <a:t>Single</a:t>
            </a:r>
            <a:r>
              <a:rPr lang="en-US" sz="1050" baseline="0" dirty="0" smtClean="0">
                <a:solidFill>
                  <a:srgbClr val="000000"/>
                </a:solidFill>
                <a:highlight>
                  <a:srgbClr val="FFFFFF"/>
                </a:highlight>
              </a:rPr>
              <a:t> day maps at </a:t>
            </a:r>
            <a:r>
              <a:rPr lang="en-US" sz="1050" dirty="0" smtClean="0">
                <a:solidFill>
                  <a:srgbClr val="000000"/>
                </a:solidFill>
                <a:highlight>
                  <a:srgbClr val="FFFFFF"/>
                </a:highlight>
              </a:rPr>
              <a:t> 0:00 </a:t>
            </a:r>
            <a:r>
              <a:rPr lang="en-US" sz="1050" dirty="0">
                <a:solidFill>
                  <a:srgbClr val="000000"/>
                </a:solidFill>
                <a:highlight>
                  <a:srgbClr val="FFFFFF"/>
                </a:highlight>
              </a:rPr>
              <a:t>and </a:t>
            </a:r>
            <a:r>
              <a:rPr lang="en-US" sz="1050" dirty="0" smtClean="0">
                <a:solidFill>
                  <a:srgbClr val="000000"/>
                </a:solidFill>
                <a:highlight>
                  <a:srgbClr val="FFFFFF"/>
                </a:highlight>
              </a:rPr>
              <a:t>12:00</a:t>
            </a:r>
            <a:r>
              <a:rPr lang="en-US" sz="1050" baseline="0" dirty="0" smtClean="0">
                <a:solidFill>
                  <a:srgbClr val="000000"/>
                </a:solidFill>
                <a:highlight>
                  <a:srgbClr val="FFFFFF"/>
                </a:highlight>
              </a:rPr>
              <a:t> were also created for</a:t>
            </a:r>
            <a:r>
              <a:rPr lang="en-US" sz="1050" dirty="0" smtClean="0">
                <a:solidFill>
                  <a:srgbClr val="000000"/>
                </a:solidFill>
                <a:highlight>
                  <a:srgbClr val="FFFFFF"/>
                </a:highlight>
              </a:rPr>
              <a:t> </a:t>
            </a:r>
            <a:r>
              <a:rPr lang="en-US" sz="1050" dirty="0">
                <a:solidFill>
                  <a:srgbClr val="000000"/>
                </a:solidFill>
                <a:highlight>
                  <a:srgbClr val="FFFFFF"/>
                </a:highlight>
              </a:rPr>
              <a:t>each </a:t>
            </a:r>
            <a:r>
              <a:rPr lang="en-US" sz="1050" dirty="0" smtClean="0">
                <a:solidFill>
                  <a:srgbClr val="000000"/>
                </a:solidFill>
                <a:highlight>
                  <a:srgbClr val="FFFFFF"/>
                </a:highlight>
              </a:rPr>
              <a:t>variable,</a:t>
            </a:r>
            <a:r>
              <a:rPr lang="en-US" sz="1050" baseline="0" dirty="0" smtClean="0">
                <a:solidFill>
                  <a:srgbClr val="000000"/>
                </a:solidFill>
                <a:highlight>
                  <a:srgbClr val="FFFFFF"/>
                </a:highlight>
              </a:rPr>
              <a:t> as well as hourly</a:t>
            </a:r>
            <a:r>
              <a:rPr lang="en-US" sz="1050" dirty="0" smtClean="0">
                <a:solidFill>
                  <a:srgbClr val="000000"/>
                </a:solidFill>
                <a:highlight>
                  <a:srgbClr val="FFFFFF"/>
                </a:highlight>
              </a:rPr>
              <a:t> </a:t>
            </a:r>
            <a:r>
              <a:rPr lang="en-US" sz="1050" dirty="0">
                <a:solidFill>
                  <a:srgbClr val="000000"/>
                </a:solidFill>
                <a:highlight>
                  <a:srgbClr val="FFFFFF"/>
                </a:highlight>
              </a:rPr>
              <a:t>maps for select days to analyze how the climatic variables change over the course of a day.</a:t>
            </a:r>
          </a:p>
          <a:p>
            <a:pPr lvl="0" rtl="0">
              <a:spcBef>
                <a:spcPts val="0"/>
              </a:spcBef>
              <a:buNone/>
            </a:pPr>
            <a:endParaRPr sz="1050" dirty="0">
              <a:solidFill>
                <a:srgbClr val="000000"/>
              </a:solidFill>
              <a:highlight>
                <a:srgbClr val="FFFFFF"/>
              </a:highlight>
            </a:endParaRPr>
          </a:p>
        </p:txBody>
      </p:sp>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2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smtClean="0"/>
              <a:t>Skew-T</a:t>
            </a:r>
            <a:r>
              <a:rPr lang="en-US" baseline="0" dirty="0" smtClean="0"/>
              <a:t> plots are typically produced from weather balloon data, and are powerful tools used in weather forecasting. </a:t>
            </a:r>
            <a:r>
              <a:rPr lang="en-US" dirty="0" smtClean="0"/>
              <a:t>The skew-T’s for this project were</a:t>
            </a:r>
            <a:r>
              <a:rPr lang="en-US" baseline="0" dirty="0" smtClean="0"/>
              <a:t> created </a:t>
            </a:r>
            <a:r>
              <a:rPr lang="en-US" dirty="0" smtClean="0"/>
              <a:t>using </a:t>
            </a:r>
            <a:r>
              <a:rPr lang="en-US" dirty="0"/>
              <a:t>AIRS sensor </a:t>
            </a:r>
            <a:r>
              <a:rPr lang="en-US" dirty="0" smtClean="0"/>
              <a:t>data</a:t>
            </a:r>
            <a:r>
              <a:rPr lang="en-US" baseline="0" dirty="0" smtClean="0"/>
              <a:t> and the AIRS Skew-T plotting tool, which is housed on JPL’s website</a:t>
            </a:r>
            <a:r>
              <a:rPr lang="en-US" dirty="0" smtClean="0"/>
              <a:t>. Along</a:t>
            </a:r>
            <a:r>
              <a:rPr lang="en-US" baseline="0" dirty="0" smtClean="0"/>
              <a:t> the x-axis is temperature and the y-axis is pressure on a logarithmic scale. </a:t>
            </a:r>
          </a:p>
          <a:p>
            <a:pPr lvl="0" rtl="0">
              <a:spcBef>
                <a:spcPts val="0"/>
              </a:spcBef>
              <a:buNone/>
            </a:pPr>
            <a:r>
              <a:rPr lang="en-US" baseline="0" dirty="0" smtClean="0"/>
              <a:t>These graphs contain a lot of information, but one of particular importance to storm forecasting is CAPE, or convective available potential energy, illustrated by this </a:t>
            </a:r>
            <a:r>
              <a:rPr lang="en-US" baseline="0" dirty="0" err="1" smtClean="0"/>
              <a:t>fuscia</a:t>
            </a:r>
            <a:r>
              <a:rPr lang="en-US" baseline="0" dirty="0" smtClean="0"/>
              <a:t> area (point to </a:t>
            </a:r>
            <a:r>
              <a:rPr lang="en-US" baseline="0" dirty="0" err="1" smtClean="0"/>
              <a:t>fuscia</a:t>
            </a:r>
            <a:r>
              <a:rPr lang="en-US" baseline="0" dirty="0" smtClean="0"/>
              <a:t> area)</a:t>
            </a:r>
          </a:p>
          <a:p>
            <a:pPr lvl="0" rtl="0">
              <a:spcBef>
                <a:spcPts val="0"/>
              </a:spcBef>
              <a:buNone/>
            </a:pPr>
            <a:endParaRPr lang="en-US" baseline="0" dirty="0" smtClean="0"/>
          </a:p>
          <a:p>
            <a:pPr lvl="0" rtl="0">
              <a:spcBef>
                <a:spcPts val="0"/>
              </a:spcBef>
              <a:buNone/>
            </a:pPr>
            <a:r>
              <a:rPr lang="en-US" dirty="0" smtClean="0"/>
              <a:t>CAPE</a:t>
            </a:r>
            <a:r>
              <a:rPr lang="en-US" baseline="0" dirty="0" smtClean="0"/>
              <a:t> is the </a:t>
            </a:r>
            <a:r>
              <a:rPr lang="en-US" dirty="0" smtClean="0"/>
              <a:t>positive area</a:t>
            </a:r>
            <a:r>
              <a:rPr lang="en-US" baseline="0" dirty="0" smtClean="0"/>
              <a:t> in which </a:t>
            </a:r>
            <a:r>
              <a:rPr lang="en-US" dirty="0" smtClean="0"/>
              <a:t>the theoretical parcel temperature is warmer than the actual</a:t>
            </a:r>
            <a:r>
              <a:rPr lang="en-US" baseline="0" dirty="0" smtClean="0"/>
              <a:t> </a:t>
            </a:r>
            <a:r>
              <a:rPr lang="en-US" dirty="0" smtClean="0"/>
              <a:t>temperature at each pressure level in the troposphere</a:t>
            </a:r>
            <a:r>
              <a:rPr lang="en-US" baseline="0" dirty="0" smtClean="0"/>
              <a:t> and serves as a m</a:t>
            </a:r>
            <a:r>
              <a:rPr lang="en-US" dirty="0" smtClean="0"/>
              <a:t>easure of instability through the depth of the atmosphere.</a:t>
            </a:r>
            <a:r>
              <a:rPr lang="en-US" baseline="0" dirty="0" smtClean="0"/>
              <a:t> H</a:t>
            </a:r>
            <a:r>
              <a:rPr lang="en-US" dirty="0" smtClean="0"/>
              <a:t>igher CAPE values</a:t>
            </a:r>
            <a:r>
              <a:rPr lang="en-US" baseline="0" dirty="0" smtClean="0"/>
              <a:t> </a:t>
            </a:r>
            <a:r>
              <a:rPr lang="en-US" dirty="0" smtClean="0"/>
              <a:t>indicate greater potential for severe weather.</a:t>
            </a:r>
            <a:r>
              <a:rPr lang="en-US" baseline="0" dirty="0" smtClean="0"/>
              <a:t> </a:t>
            </a:r>
            <a:endParaRPr lang="en-US" dirty="0" smtClean="0"/>
          </a:p>
        </p:txBody>
      </p:sp>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80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On the following slides</a:t>
            </a:r>
            <a:r>
              <a:rPr lang="en-US" sz="1200" b="0" i="0" u="none" strike="noStrike" kern="1200" cap="none" baseline="0" dirty="0" smtClean="0">
                <a:solidFill>
                  <a:schemeClr val="dk1"/>
                </a:solidFill>
                <a:effectLst/>
                <a:latin typeface="Calibri"/>
                <a:ea typeface="Calibri"/>
                <a:cs typeface="Calibri"/>
                <a:sym typeface="Calibri"/>
              </a:rPr>
              <a:t> are some of the weather maps generated from the MERRA data. These maps used the data from the 30 days of average weather and 30 days of intense weather at 0 UTC, when the storms are most likely to form over the lake. The color bar on the right shows the min and max values possible for each variable. On these graphs, we are looking at geopotential height, with purple representing the lowest altitudes and yellow representing the highest altitude.</a:t>
            </a:r>
          </a:p>
          <a:p>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Decreased</a:t>
            </a:r>
            <a:r>
              <a:rPr lang="en-US" sz="1200" b="0" i="0" u="none" strike="noStrike" kern="1200" cap="none" baseline="0" dirty="0" smtClean="0">
                <a:solidFill>
                  <a:schemeClr val="dk1"/>
                </a:solidFill>
                <a:effectLst/>
                <a:latin typeface="Calibri"/>
                <a:ea typeface="Calibri"/>
                <a:cs typeface="Calibri"/>
                <a:sym typeface="Calibri"/>
              </a:rPr>
              <a:t> geopotential height was observed at the</a:t>
            </a:r>
            <a:r>
              <a:rPr lang="en-US" sz="1200" b="0" i="0" u="none" strike="noStrike" kern="1200" cap="none" dirty="0" smtClean="0">
                <a:solidFill>
                  <a:schemeClr val="dk1"/>
                </a:solidFill>
                <a:effectLst/>
                <a:latin typeface="Calibri"/>
                <a:ea typeface="Calibri"/>
                <a:cs typeface="Calibri"/>
                <a:sym typeface="Calibri"/>
              </a:rPr>
              <a:t> 700 </a:t>
            </a:r>
            <a:r>
              <a:rPr lang="en-US" sz="1200" b="0" i="0" u="none" strike="noStrike" kern="1200" cap="none" dirty="0" err="1" smtClean="0">
                <a:solidFill>
                  <a:schemeClr val="dk1"/>
                </a:solidFill>
                <a:effectLst/>
                <a:latin typeface="Calibri"/>
                <a:ea typeface="Calibri"/>
                <a:cs typeface="Calibri"/>
                <a:sym typeface="Calibri"/>
              </a:rPr>
              <a:t>mb</a:t>
            </a:r>
            <a:r>
              <a:rPr lang="en-US" sz="1200" b="0" i="0" u="none" strike="noStrike" kern="1200" cap="none" dirty="0" smtClean="0">
                <a:solidFill>
                  <a:schemeClr val="dk1"/>
                </a:solidFill>
                <a:effectLst/>
                <a:latin typeface="Calibri"/>
                <a:ea typeface="Calibri"/>
                <a:cs typeface="Calibri"/>
                <a:sym typeface="Calibri"/>
              </a:rPr>
              <a:t> level for the</a:t>
            </a:r>
            <a:r>
              <a:rPr lang="en-US" sz="1200" b="0" i="0" u="none" strike="noStrike" kern="1200" cap="none" baseline="0" dirty="0" smtClean="0">
                <a:solidFill>
                  <a:schemeClr val="dk1"/>
                </a:solidFill>
                <a:effectLst/>
                <a:latin typeface="Calibri"/>
                <a:ea typeface="Calibri"/>
                <a:cs typeface="Calibri"/>
                <a:sym typeface="Calibri"/>
              </a:rPr>
              <a:t> hazardous </a:t>
            </a:r>
            <a:r>
              <a:rPr lang="en-US" sz="1200" b="0" i="0" u="none" strike="noStrike" kern="1200" cap="none" dirty="0" smtClean="0">
                <a:solidFill>
                  <a:schemeClr val="dk1"/>
                </a:solidFill>
                <a:effectLst/>
                <a:latin typeface="Calibri"/>
                <a:ea typeface="Calibri"/>
                <a:cs typeface="Calibri"/>
                <a:sym typeface="Calibri"/>
              </a:rPr>
              <a:t>days, which indicates lower pressure over the region, which can be favorable for storm development. </a:t>
            </a: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236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55698" b="3292"/>
          <a:stretch/>
        </p:blipFill>
        <p:spPr>
          <a:xfrm>
            <a:off x="4675" y="4612942"/>
            <a:ext cx="9144000" cy="2245057"/>
          </a:xfrm>
          <a:prstGeom prst="rect">
            <a:avLst/>
          </a:prstGeom>
          <a:noFill/>
          <a:ln>
            <a:noFill/>
          </a:ln>
        </p:spPr>
      </p:pic>
      <p:pic>
        <p:nvPicPr>
          <p:cNvPr id="17" name="Shape 17"/>
          <p:cNvPicPr preferRelativeResize="0"/>
          <p:nvPr/>
        </p:nvPicPr>
        <p:blipFill rotWithShape="1">
          <a:blip r:embed="rId3">
            <a:alphaModFix/>
          </a:blip>
          <a:srcRect/>
          <a:stretch/>
        </p:blipFill>
        <p:spPr>
          <a:xfrm>
            <a:off x="309475" y="1370900"/>
            <a:ext cx="914400" cy="914400"/>
          </a:xfrm>
          <a:prstGeom prst="rect">
            <a:avLst/>
          </a:prstGeom>
          <a:noFill/>
          <a:ln>
            <a:noFill/>
          </a:ln>
        </p:spPr>
      </p:pic>
      <p:cxnSp>
        <p:nvCxnSpPr>
          <p:cNvPr id="18" name="Shape 18"/>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9" name="Shape 19"/>
          <p:cNvSpPr txBox="1">
            <a:spLocks noGrp="1"/>
          </p:cNvSpPr>
          <p:nvPr>
            <p:ph type="body" idx="1"/>
          </p:nvPr>
        </p:nvSpPr>
        <p:spPr>
          <a:xfrm>
            <a:off x="228600" y="2352891"/>
            <a:ext cx="8613646" cy="7406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2"/>
          </p:nvPr>
        </p:nvSpPr>
        <p:spPr>
          <a:xfrm>
            <a:off x="1223874" y="1389078"/>
            <a:ext cx="7618372" cy="896223"/>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1" name="Shape 21"/>
          <p:cNvGrpSpPr/>
          <p:nvPr/>
        </p:nvGrpSpPr>
        <p:grpSpPr>
          <a:xfrm>
            <a:off x="0" y="-44450"/>
            <a:ext cx="9144000" cy="1077912"/>
            <a:chOff x="0" y="-44450"/>
            <a:chExt cx="9144000" cy="1077912"/>
          </a:xfrm>
        </p:grpSpPr>
        <p:sp>
          <p:nvSpPr>
            <p:cNvPr id="22" name="Shape 22"/>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3" name="Shape 23"/>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4" name="Shape 24"/>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5" name="Shape 25"/>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t="55700" b="3289"/>
          <a:stretch/>
        </p:blipFill>
        <p:spPr>
          <a:xfrm>
            <a:off x="4675" y="4612942"/>
            <a:ext cx="9144000" cy="2245200"/>
          </a:xfrm>
          <a:prstGeom prst="rect">
            <a:avLst/>
          </a:prstGeom>
          <a:noFill/>
          <a:ln>
            <a:noFill/>
          </a:ln>
        </p:spPr>
      </p:pic>
      <p:pic>
        <p:nvPicPr>
          <p:cNvPr id="109" name="Shape 109"/>
          <p:cNvPicPr preferRelativeResize="0"/>
          <p:nvPr/>
        </p:nvPicPr>
        <p:blipFill rotWithShape="1">
          <a:blip r:embed="rId3">
            <a:alphaModFix/>
          </a:blip>
          <a:srcRect/>
          <a:stretch/>
        </p:blipFill>
        <p:spPr>
          <a:xfrm>
            <a:off x="309475" y="1370900"/>
            <a:ext cx="914400" cy="914399"/>
          </a:xfrm>
          <a:prstGeom prst="rect">
            <a:avLst/>
          </a:prstGeom>
          <a:noFill/>
          <a:ln>
            <a:noFill/>
          </a:ln>
        </p:spPr>
      </p:pic>
      <p:cxnSp>
        <p:nvCxnSpPr>
          <p:cNvPr id="110" name="Shape 110"/>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11" name="Shape 111"/>
          <p:cNvSpPr txBox="1">
            <a:spLocks noGrp="1"/>
          </p:cNvSpPr>
          <p:nvPr>
            <p:ph type="body" idx="1"/>
          </p:nvPr>
        </p:nvSpPr>
        <p:spPr>
          <a:xfrm>
            <a:off x="228600" y="2352891"/>
            <a:ext cx="8613600" cy="740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12" name="Shape 112"/>
          <p:cNvSpPr txBox="1">
            <a:spLocks noGrp="1"/>
          </p:cNvSpPr>
          <p:nvPr>
            <p:ph type="body" idx="2"/>
          </p:nvPr>
        </p:nvSpPr>
        <p:spPr>
          <a:xfrm>
            <a:off x="1223874" y="1389078"/>
            <a:ext cx="7618500" cy="896099"/>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113" name="Shape 113"/>
          <p:cNvGrpSpPr/>
          <p:nvPr/>
        </p:nvGrpSpPr>
        <p:grpSpPr>
          <a:xfrm>
            <a:off x="0" y="-44450"/>
            <a:ext cx="9144000" cy="1077900"/>
            <a:chOff x="0" y="-44450"/>
            <a:chExt cx="9144000" cy="1077900"/>
          </a:xfrm>
        </p:grpSpPr>
        <p:sp>
          <p:nvSpPr>
            <p:cNvPr id="114" name="Shape 114"/>
            <p:cNvSpPr txBox="1"/>
            <p:nvPr/>
          </p:nvSpPr>
          <p:spPr>
            <a:xfrm>
              <a:off x="0" y="0"/>
              <a:ext cx="9144000" cy="97800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115" name="Shape 115"/>
            <p:cNvSpPr txBox="1"/>
            <p:nvPr/>
          </p:nvSpPr>
          <p:spPr>
            <a:xfrm>
              <a:off x="153985" y="260350"/>
              <a:ext cx="2331900" cy="338100"/>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116" name="Shape 116"/>
            <p:cNvPicPr preferRelativeResize="0"/>
            <p:nvPr/>
          </p:nvPicPr>
          <p:blipFill rotWithShape="1">
            <a:blip r:embed="rId4">
              <a:alphaModFix/>
            </a:blip>
            <a:srcRect/>
            <a:stretch/>
          </p:blipFill>
          <p:spPr>
            <a:xfrm>
              <a:off x="8124825" y="-44450"/>
              <a:ext cx="935100" cy="1077900"/>
            </a:xfrm>
            <a:prstGeom prst="rect">
              <a:avLst/>
            </a:prstGeom>
            <a:noFill/>
            <a:ln>
              <a:noFill/>
            </a:ln>
          </p:spPr>
        </p:pic>
      </p:grpSp>
      <p:sp>
        <p:nvSpPr>
          <p:cNvPr id="117" name="Shape 117"/>
          <p:cNvSpPr/>
          <p:nvPr/>
        </p:nvSpPr>
        <p:spPr>
          <a:xfrm>
            <a:off x="0" y="6731000"/>
            <a:ext cx="9144000" cy="126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118"/>
        <p:cNvGrpSpPr/>
        <p:nvPr/>
      </p:nvGrpSpPr>
      <p:grpSpPr>
        <a:xfrm>
          <a:off x="0" y="0"/>
          <a:ext cx="0" cy="0"/>
          <a:chOff x="0" y="0"/>
          <a:chExt cx="0" cy="0"/>
        </a:xfrm>
      </p:grpSpPr>
      <p:sp>
        <p:nvSpPr>
          <p:cNvPr id="119" name="Shape 11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0" name="Shape 12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1" name="Shape 121"/>
          <p:cNvSpPr txBox="1">
            <a:spLocks noGrp="1"/>
          </p:cNvSpPr>
          <p:nvPr>
            <p:ph type="body" idx="1"/>
          </p:nvPr>
        </p:nvSpPr>
        <p:spPr>
          <a:xfrm>
            <a:off x="521208"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2" name="Shape 122"/>
          <p:cNvSpPr txBox="1">
            <a:spLocks noGrp="1"/>
          </p:cNvSpPr>
          <p:nvPr>
            <p:ph type="body" idx="2"/>
          </p:nvPr>
        </p:nvSpPr>
        <p:spPr>
          <a:xfrm>
            <a:off x="548639"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3" name="Shape 123"/>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4572000" y="6583679"/>
            <a:ext cx="1993500" cy="2742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125"/>
        <p:cNvGrpSpPr/>
        <p:nvPr/>
      </p:nvGrpSpPr>
      <p:grpSpPr>
        <a:xfrm>
          <a:off x="0" y="0"/>
          <a:ext cx="0" cy="0"/>
          <a:chOff x="0" y="0"/>
          <a:chExt cx="0" cy="0"/>
        </a:xfrm>
      </p:grpSpPr>
      <p:sp>
        <p:nvSpPr>
          <p:cNvPr id="126" name="Shape 12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7" name="Shape 12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8" name="Shape 128"/>
          <p:cNvSpPr txBox="1">
            <a:spLocks noGrp="1"/>
          </p:cNvSpPr>
          <p:nvPr>
            <p:ph type="body" idx="1"/>
          </p:nvPr>
        </p:nvSpPr>
        <p:spPr>
          <a:xfrm>
            <a:off x="5102351"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9" name="Shape 129"/>
          <p:cNvSpPr txBox="1">
            <a:spLocks noGrp="1"/>
          </p:cNvSpPr>
          <p:nvPr>
            <p:ph type="body" idx="2"/>
          </p:nvPr>
        </p:nvSpPr>
        <p:spPr>
          <a:xfrm>
            <a:off x="5102351"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0" name="Shape 130"/>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1" name="Shape 131"/>
          <p:cNvSpPr txBox="1">
            <a:spLocks noGrp="1"/>
          </p:cNvSpPr>
          <p:nvPr>
            <p:ph type="body" idx="4"/>
          </p:nvPr>
        </p:nvSpPr>
        <p:spPr>
          <a:xfrm>
            <a:off x="2578608" y="6583679"/>
            <a:ext cx="19935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132"/>
        <p:cNvGrpSpPr/>
        <p:nvPr/>
      </p:nvGrpSpPr>
      <p:grpSpPr>
        <a:xfrm>
          <a:off x="0" y="0"/>
          <a:ext cx="0" cy="0"/>
          <a:chOff x="0" y="0"/>
          <a:chExt cx="0" cy="0"/>
        </a:xfrm>
      </p:grpSpPr>
      <p:sp>
        <p:nvSpPr>
          <p:cNvPr id="133" name="Shape 133"/>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4" name="Shape 134"/>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5" name="Shape 135"/>
          <p:cNvSpPr txBox="1">
            <a:spLocks noGrp="1"/>
          </p:cNvSpPr>
          <p:nvPr>
            <p:ph type="body" idx="1"/>
          </p:nvPr>
        </p:nvSpPr>
        <p:spPr>
          <a:xfrm>
            <a:off x="576072" y="4814316"/>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6" name="Shape 136"/>
          <p:cNvSpPr txBox="1">
            <a:spLocks noGrp="1"/>
          </p:cNvSpPr>
          <p:nvPr>
            <p:ph type="body" idx="2"/>
          </p:nvPr>
        </p:nvSpPr>
        <p:spPr>
          <a:xfrm>
            <a:off x="576072" y="3954780"/>
            <a:ext cx="7982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7" name="Shape 13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8" name="Shape 138"/>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139"/>
        <p:cNvGrpSpPr/>
        <p:nvPr/>
      </p:nvGrpSpPr>
      <p:grpSpPr>
        <a:xfrm>
          <a:off x="0" y="0"/>
          <a:ext cx="0" cy="0"/>
          <a:chOff x="0" y="0"/>
          <a:chExt cx="0" cy="0"/>
        </a:xfrm>
      </p:grpSpPr>
      <p:sp>
        <p:nvSpPr>
          <p:cNvPr id="140" name="Shape 14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1" name="Shape 14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2" name="Shape 142"/>
          <p:cNvSpPr txBox="1">
            <a:spLocks noGrp="1"/>
          </p:cNvSpPr>
          <p:nvPr>
            <p:ph type="body" idx="1"/>
          </p:nvPr>
        </p:nvSpPr>
        <p:spPr>
          <a:xfrm>
            <a:off x="4572000" y="4709160"/>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3" name="Shape 143"/>
          <p:cNvSpPr txBox="1">
            <a:spLocks noGrp="1"/>
          </p:cNvSpPr>
          <p:nvPr>
            <p:ph type="body" idx="2"/>
          </p:nvPr>
        </p:nvSpPr>
        <p:spPr>
          <a:xfrm>
            <a:off x="320039" y="548639"/>
            <a:ext cx="8503800" cy="923400"/>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4" name="Shape 144"/>
          <p:cNvSpPr txBox="1">
            <a:spLocks noGrp="1"/>
          </p:cNvSpPr>
          <p:nvPr>
            <p:ph type="body" idx="3"/>
          </p:nvPr>
        </p:nvSpPr>
        <p:spPr>
          <a:xfrm>
            <a:off x="594360" y="211531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5" name="Shape 145"/>
          <p:cNvSpPr txBox="1">
            <a:spLocks noGrp="1"/>
          </p:cNvSpPr>
          <p:nvPr>
            <p:ph type="body" idx="4"/>
          </p:nvPr>
        </p:nvSpPr>
        <p:spPr>
          <a:xfrm>
            <a:off x="4572000" y="210311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6" name="Shape 146"/>
          <p:cNvSpPr txBox="1">
            <a:spLocks noGrp="1"/>
          </p:cNvSpPr>
          <p:nvPr>
            <p:ph type="body" idx="5"/>
          </p:nvPr>
        </p:nvSpPr>
        <p:spPr>
          <a:xfrm>
            <a:off x="594360" y="472135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7" name="Shape 147"/>
          <p:cNvSpPr txBox="1">
            <a:spLocks noGrp="1"/>
          </p:cNvSpPr>
          <p:nvPr>
            <p:ph type="body" idx="6"/>
          </p:nvPr>
        </p:nvSpPr>
        <p:spPr>
          <a:xfrm>
            <a:off x="594360" y="3418332"/>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8" name="Shape 148"/>
          <p:cNvSpPr txBox="1">
            <a:spLocks noGrp="1"/>
          </p:cNvSpPr>
          <p:nvPr>
            <p:ph type="body" idx="7"/>
          </p:nvPr>
        </p:nvSpPr>
        <p:spPr>
          <a:xfrm>
            <a:off x="4572000" y="340613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149"/>
        <p:cNvGrpSpPr/>
        <p:nvPr/>
      </p:nvGrpSpPr>
      <p:grpSpPr>
        <a:xfrm>
          <a:off x="0" y="0"/>
          <a:ext cx="0" cy="0"/>
          <a:chOff x="0" y="0"/>
          <a:chExt cx="0" cy="0"/>
        </a:xfrm>
      </p:grpSpPr>
      <p:sp>
        <p:nvSpPr>
          <p:cNvPr id="150" name="Shape 15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1" name="Shape 15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2" name="Shape 152"/>
          <p:cNvSpPr txBox="1">
            <a:spLocks noGrp="1"/>
          </p:cNvSpPr>
          <p:nvPr>
            <p:ph type="body" idx="1"/>
          </p:nvPr>
        </p:nvSpPr>
        <p:spPr>
          <a:xfrm>
            <a:off x="576072" y="1438655"/>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3" name="Shape 153"/>
          <p:cNvSpPr txBox="1">
            <a:spLocks noGrp="1"/>
          </p:cNvSpPr>
          <p:nvPr>
            <p:ph type="body" idx="2"/>
          </p:nvPr>
        </p:nvSpPr>
        <p:spPr>
          <a:xfrm>
            <a:off x="576072" y="579120"/>
            <a:ext cx="7982700" cy="7040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4" name="Shape 15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5" name="Shape 155"/>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156"/>
        <p:cNvGrpSpPr/>
        <p:nvPr/>
      </p:nvGrpSpPr>
      <p:grpSpPr>
        <a:xfrm>
          <a:off x="0" y="0"/>
          <a:ext cx="0" cy="0"/>
          <a:chOff x="0" y="0"/>
          <a:chExt cx="0" cy="0"/>
        </a:xfrm>
      </p:grpSpPr>
      <p:sp>
        <p:nvSpPr>
          <p:cNvPr id="157" name="Shape 157"/>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8" name="Shape 158"/>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9" name="Shape 159"/>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60" name="Shape 160"/>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1" name="Shape 161"/>
          <p:cNvSpPr txBox="1">
            <a:spLocks noGrp="1"/>
          </p:cNvSpPr>
          <p:nvPr>
            <p:ph type="body" idx="1"/>
          </p:nvPr>
        </p:nvSpPr>
        <p:spPr>
          <a:xfrm>
            <a:off x="3511296" y="1220919"/>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2" name="Shape 162"/>
          <p:cNvSpPr txBox="1">
            <a:spLocks noGrp="1"/>
          </p:cNvSpPr>
          <p:nvPr>
            <p:ph type="body" idx="2"/>
          </p:nvPr>
        </p:nvSpPr>
        <p:spPr>
          <a:xfrm>
            <a:off x="3511296" y="2369944"/>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3" name="Shape 163"/>
          <p:cNvSpPr txBox="1">
            <a:spLocks noGrp="1"/>
          </p:cNvSpPr>
          <p:nvPr>
            <p:ph type="body" idx="3"/>
          </p:nvPr>
        </p:nvSpPr>
        <p:spPr>
          <a:xfrm>
            <a:off x="3511296" y="4118716"/>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4" name="Shape 164"/>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165"/>
        <p:cNvGrpSpPr/>
        <p:nvPr/>
      </p:nvGrpSpPr>
      <p:grpSpPr>
        <a:xfrm>
          <a:off x="0" y="0"/>
          <a:ext cx="0" cy="0"/>
          <a:chOff x="0" y="0"/>
          <a:chExt cx="0" cy="0"/>
        </a:xfrm>
      </p:grpSpPr>
      <p:sp>
        <p:nvSpPr>
          <p:cNvPr id="166" name="Shape 16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7" name="Shape 16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8" name="Shape 168"/>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9" name="Shape 169"/>
          <p:cNvSpPr txBox="1">
            <a:spLocks noGrp="1"/>
          </p:cNvSpPr>
          <p:nvPr>
            <p:ph type="body" idx="1"/>
          </p:nvPr>
        </p:nvSpPr>
        <p:spPr>
          <a:xfrm>
            <a:off x="571208" y="1421133"/>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0" name="Shape 170"/>
          <p:cNvSpPr txBox="1">
            <a:spLocks noGrp="1"/>
          </p:cNvSpPr>
          <p:nvPr>
            <p:ph type="body" idx="2"/>
          </p:nvPr>
        </p:nvSpPr>
        <p:spPr>
          <a:xfrm>
            <a:off x="571206" y="3011686"/>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1" name="Shape 171"/>
          <p:cNvSpPr txBox="1">
            <a:spLocks noGrp="1"/>
          </p:cNvSpPr>
          <p:nvPr>
            <p:ph type="body" idx="3"/>
          </p:nvPr>
        </p:nvSpPr>
        <p:spPr>
          <a:xfrm>
            <a:off x="571208" y="4628567"/>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2" name="Shape 172"/>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73" name="Shape 173"/>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6"/>
        <p:cNvGrpSpPr/>
        <p:nvPr/>
      </p:nvGrpSpPr>
      <p:grpSpPr>
        <a:xfrm>
          <a:off x="0" y="0"/>
          <a:ext cx="0" cy="0"/>
          <a:chOff x="0" y="0"/>
          <a:chExt cx="0" cy="0"/>
        </a:xfrm>
      </p:grpSpPr>
      <p:sp>
        <p:nvSpPr>
          <p:cNvPr id="27" name="Shape 2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8" name="Shape 2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174"/>
        <p:cNvGrpSpPr/>
        <p:nvPr/>
      </p:nvGrpSpPr>
      <p:grpSpPr>
        <a:xfrm>
          <a:off x="0" y="0"/>
          <a:ext cx="0" cy="0"/>
          <a:chOff x="0" y="0"/>
          <a:chExt cx="0" cy="0"/>
        </a:xfrm>
      </p:grpSpPr>
      <p:sp>
        <p:nvSpPr>
          <p:cNvPr id="175" name="Shape 175"/>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6" name="Shape 176"/>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7" name="Shape 177"/>
          <p:cNvSpPr txBox="1">
            <a:spLocks noGrp="1"/>
          </p:cNvSpPr>
          <p:nvPr>
            <p:ph type="body" idx="1"/>
          </p:nvPr>
        </p:nvSpPr>
        <p:spPr>
          <a:xfrm>
            <a:off x="4581144" y="4123944"/>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8" name="Shape 178"/>
          <p:cNvSpPr txBox="1">
            <a:spLocks noGrp="1"/>
          </p:cNvSpPr>
          <p:nvPr>
            <p:ph type="body" idx="2"/>
          </p:nvPr>
        </p:nvSpPr>
        <p:spPr>
          <a:xfrm>
            <a:off x="740664" y="4049485"/>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9" name="Shape 17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0" name="Shape 180"/>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181"/>
        <p:cNvGrpSpPr/>
        <p:nvPr/>
      </p:nvGrpSpPr>
      <p:grpSpPr>
        <a:xfrm>
          <a:off x="0" y="0"/>
          <a:ext cx="0" cy="0"/>
          <a:chOff x="0" y="0"/>
          <a:chExt cx="0" cy="0"/>
        </a:xfrm>
      </p:grpSpPr>
      <p:sp>
        <p:nvSpPr>
          <p:cNvPr id="182" name="Shape 182"/>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3" name="Shape 183"/>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4" name="Shape 184"/>
          <p:cNvSpPr txBox="1">
            <a:spLocks noGrp="1"/>
          </p:cNvSpPr>
          <p:nvPr>
            <p:ph type="body" idx="1"/>
          </p:nvPr>
        </p:nvSpPr>
        <p:spPr>
          <a:xfrm>
            <a:off x="4581144" y="750018"/>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5" name="Shape 185"/>
          <p:cNvSpPr txBox="1">
            <a:spLocks noGrp="1"/>
          </p:cNvSpPr>
          <p:nvPr>
            <p:ph type="body" idx="2"/>
          </p:nvPr>
        </p:nvSpPr>
        <p:spPr>
          <a:xfrm>
            <a:off x="740664" y="675560"/>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6" name="Shape 18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7" name="Shape 187"/>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88"/>
        <p:cNvGrpSpPr/>
        <p:nvPr/>
      </p:nvGrpSpPr>
      <p:grpSpPr>
        <a:xfrm>
          <a:off x="0" y="0"/>
          <a:ext cx="0" cy="0"/>
          <a:chOff x="0" y="0"/>
          <a:chExt cx="0" cy="0"/>
        </a:xfrm>
      </p:grpSpPr>
      <p:sp>
        <p:nvSpPr>
          <p:cNvPr id="189" name="Shape 18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0" name="Shape 19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1" name="Shape 191"/>
          <p:cNvSpPr txBox="1">
            <a:spLocks noGrp="1"/>
          </p:cNvSpPr>
          <p:nvPr>
            <p:ph type="body" idx="1"/>
          </p:nvPr>
        </p:nvSpPr>
        <p:spPr>
          <a:xfrm>
            <a:off x="749808" y="2255519"/>
            <a:ext cx="7653600" cy="37065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92" name="Shape 192"/>
          <p:cNvSpPr txBox="1">
            <a:spLocks noGrp="1"/>
          </p:cNvSpPr>
          <p:nvPr>
            <p:ph type="body" idx="2"/>
          </p:nvPr>
        </p:nvSpPr>
        <p:spPr>
          <a:xfrm>
            <a:off x="749808" y="779402"/>
            <a:ext cx="7653600" cy="12894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3"/>
        <p:cNvGrpSpPr/>
        <p:nvPr/>
      </p:nvGrpSpPr>
      <p:grpSpPr>
        <a:xfrm>
          <a:off x="0" y="0"/>
          <a:ext cx="0" cy="0"/>
          <a:chOff x="0" y="0"/>
          <a:chExt cx="0" cy="0"/>
        </a:xfrm>
      </p:grpSpPr>
      <p:sp>
        <p:nvSpPr>
          <p:cNvPr id="34" name="Shape 3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57"/>
        <p:cNvGrpSpPr/>
        <p:nvPr/>
      </p:nvGrpSpPr>
      <p:grpSpPr>
        <a:xfrm>
          <a:off x="0" y="0"/>
          <a:ext cx="0" cy="0"/>
          <a:chOff x="0" y="0"/>
          <a:chExt cx="0" cy="0"/>
        </a:xfrm>
      </p:grpSpPr>
      <p:sp>
        <p:nvSpPr>
          <p:cNvPr id="58" name="Shape 5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9" name="Shape 5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0" name="Shape 6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4"/>
        <p:cNvGrpSpPr/>
        <p:nvPr/>
      </p:nvGrpSpPr>
      <p:grpSpPr>
        <a:xfrm>
          <a:off x="0" y="0"/>
          <a:ext cx="0" cy="0"/>
          <a:chOff x="0" y="0"/>
          <a:chExt cx="0" cy="0"/>
        </a:xfrm>
      </p:grpSpPr>
      <p:sp>
        <p:nvSpPr>
          <p:cNvPr id="65" name="Shape 6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7" name="Shape 67"/>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68" name="Shape 68"/>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69" name="Shape 69"/>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1" name="Shape 81"/>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2"/>
        <p:cNvGrpSpPr/>
        <p:nvPr/>
      </p:nvGrpSpPr>
      <p:grpSpPr>
        <a:xfrm>
          <a:off x="0" y="0"/>
          <a:ext cx="0" cy="0"/>
          <a:chOff x="0" y="0"/>
          <a:chExt cx="0" cy="0"/>
        </a:xfrm>
      </p:grpSpPr>
      <p:sp>
        <p:nvSpPr>
          <p:cNvPr id="83" name="Shape 8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3" name="Shape 103"/>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5" name="Shape 10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2"/>
          </p:nvPr>
        </p:nvSpPr>
        <p:spPr>
          <a:xfrm>
            <a:off x="1257300" y="1389075"/>
            <a:ext cx="7729537" cy="8961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accent1"/>
              </a:buClr>
              <a:buSzPct val="25000"/>
              <a:buFont typeface="Arial"/>
              <a:buNone/>
            </a:pPr>
            <a:r>
              <a:rPr lang="en-US" sz="4000" dirty="0">
                <a:latin typeface="Century Gothic" panose="020B0502020202020204" pitchFamily="34" charset="0"/>
              </a:rPr>
              <a:t>African Great Lakes Weather II</a:t>
            </a:r>
          </a:p>
        </p:txBody>
      </p:sp>
      <p:sp>
        <p:nvSpPr>
          <p:cNvPr id="198" name="Shape 198"/>
          <p:cNvSpPr txBox="1">
            <a:spLocks noGrp="1"/>
          </p:cNvSpPr>
          <p:nvPr>
            <p:ph type="body" idx="1"/>
          </p:nvPr>
        </p:nvSpPr>
        <p:spPr>
          <a:xfrm>
            <a:off x="265175" y="2202816"/>
            <a:ext cx="8613600" cy="740700"/>
          </a:xfrm>
          <a:prstGeom prst="rect">
            <a:avLst/>
          </a:prstGeom>
          <a:noFill/>
          <a:ln>
            <a:noFill/>
          </a:ln>
        </p:spPr>
        <p:txBody>
          <a:bodyPr lIns="91425" tIns="45700" rIns="91425" bIns="45700" anchor="t" anchorCtr="0">
            <a:noAutofit/>
          </a:bodyPr>
          <a:lstStyle/>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Utilizing NASA Earth Observations to Identify Indicators to </a:t>
            </a:r>
          </a:p>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Help Predict Deadly Storms over African Great Lakes</a:t>
            </a:r>
          </a:p>
          <a:p>
            <a:pPr marL="0" marR="0" lvl="0" indent="0" algn="ctr" rtl="0">
              <a:lnSpc>
                <a:spcPct val="90000"/>
              </a:lnSpc>
              <a:spcBef>
                <a:spcPts val="0"/>
              </a:spcBef>
              <a:buClr>
                <a:schemeClr val="dk1"/>
              </a:buClr>
              <a:buSzPct val="25000"/>
              <a:buFont typeface="Arial"/>
              <a:buNone/>
            </a:pPr>
            <a:endParaRPr dirty="0"/>
          </a:p>
        </p:txBody>
      </p:sp>
      <p:sp>
        <p:nvSpPr>
          <p:cNvPr id="199" name="Shape 199"/>
          <p:cNvSpPr txBox="1"/>
          <p:nvPr/>
        </p:nvSpPr>
        <p:spPr>
          <a:xfrm>
            <a:off x="-222951" y="3229274"/>
            <a:ext cx="3386138" cy="302863"/>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Annabel White</a:t>
            </a:r>
            <a:r>
              <a:rPr lang="en-US" sz="1600" b="0" i="0" u="none" strike="noStrike" cap="none" dirty="0">
                <a:solidFill>
                  <a:schemeClr val="dk1"/>
                </a:solidFill>
                <a:latin typeface="Century Gothic" panose="020B0502020202020204" pitchFamily="34" charset="0"/>
                <a:ea typeface="Questrial"/>
                <a:cs typeface="Questrial"/>
                <a:sym typeface="Questrial"/>
              </a:rPr>
              <a:t> (Project Lead)</a:t>
            </a:r>
          </a:p>
        </p:txBody>
      </p:sp>
      <p:sp>
        <p:nvSpPr>
          <p:cNvPr id="200" name="Shape 200"/>
          <p:cNvSpPr txBox="1"/>
          <p:nvPr/>
        </p:nvSpPr>
        <p:spPr>
          <a:xfrm>
            <a:off x="3163187" y="3223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Jakub </a:t>
            </a:r>
            <a:r>
              <a:rPr lang="en-US" sz="1600" dirty="0" err="1">
                <a:solidFill>
                  <a:schemeClr val="dk1"/>
                </a:solidFill>
                <a:latin typeface="Century Gothic" panose="020B0502020202020204" pitchFamily="34" charset="0"/>
                <a:ea typeface="Questrial"/>
                <a:cs typeface="Questrial"/>
                <a:sym typeface="Questrial"/>
              </a:rPr>
              <a:t>Blach</a:t>
            </a:r>
            <a:endParaRPr lang="en-US" sz="1600" dirty="0">
              <a:solidFill>
                <a:schemeClr val="dk1"/>
              </a:solidFill>
              <a:latin typeface="Century Gothic" panose="020B0502020202020204" pitchFamily="34" charset="0"/>
              <a:ea typeface="Questrial"/>
              <a:cs typeface="Questrial"/>
              <a:sym typeface="Questrial"/>
            </a:endParaRPr>
          </a:p>
        </p:txBody>
      </p:sp>
      <p:sp>
        <p:nvSpPr>
          <p:cNvPr id="201" name="Shape 201"/>
          <p:cNvSpPr txBox="1"/>
          <p:nvPr/>
        </p:nvSpPr>
        <p:spPr>
          <a:xfrm>
            <a:off x="3163200" y="3647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Michael Brooke</a:t>
            </a:r>
          </a:p>
        </p:txBody>
      </p:sp>
      <p:sp>
        <p:nvSpPr>
          <p:cNvPr id="202" name="Shape 202"/>
          <p:cNvSpPr txBox="1"/>
          <p:nvPr/>
        </p:nvSpPr>
        <p:spPr>
          <a:xfrm>
            <a:off x="5944229" y="3209037"/>
            <a:ext cx="28175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Kathy Dooley</a:t>
            </a:r>
          </a:p>
        </p:txBody>
      </p:sp>
      <p:sp>
        <p:nvSpPr>
          <p:cNvPr id="203" name="Shape 203"/>
          <p:cNvSpPr txBox="1"/>
          <p:nvPr/>
        </p:nvSpPr>
        <p:spPr>
          <a:xfrm>
            <a:off x="5944229" y="3647625"/>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err="1">
                <a:solidFill>
                  <a:schemeClr val="dk1"/>
                </a:solidFill>
                <a:latin typeface="Century Gothic" panose="020B0502020202020204" pitchFamily="34" charset="0"/>
                <a:ea typeface="Questrial"/>
                <a:cs typeface="Questrial"/>
                <a:sym typeface="Questrial"/>
              </a:rPr>
              <a:t>Rajkishan</a:t>
            </a:r>
            <a:r>
              <a:rPr lang="en-US" sz="1600" dirty="0">
                <a:solidFill>
                  <a:schemeClr val="dk1"/>
                </a:solidFill>
                <a:latin typeface="Century Gothic" panose="020B0502020202020204" pitchFamily="34" charset="0"/>
                <a:ea typeface="Questrial"/>
                <a:cs typeface="Questrial"/>
                <a:sym typeface="Questrial"/>
              </a:rPr>
              <a:t> </a:t>
            </a:r>
            <a:r>
              <a:rPr lang="en-US" sz="1600" dirty="0" err="1">
                <a:solidFill>
                  <a:schemeClr val="dk1"/>
                </a:solidFill>
                <a:latin typeface="Century Gothic" panose="020B0502020202020204" pitchFamily="34" charset="0"/>
                <a:ea typeface="Questrial"/>
                <a:cs typeface="Questrial"/>
                <a:sym typeface="Questrial"/>
              </a:rPr>
              <a:t>Rajappan</a:t>
            </a:r>
            <a:endParaRPr lang="en-US" sz="1600" dirty="0">
              <a:solidFill>
                <a:schemeClr val="dk1"/>
              </a:solidFill>
              <a:latin typeface="Century Gothic" panose="020B0502020202020204" pitchFamily="34" charset="0"/>
              <a:ea typeface="Questrial"/>
              <a:cs typeface="Questrial"/>
              <a:sym typeface="Questrial"/>
            </a:endParaRPr>
          </a:p>
        </p:txBody>
      </p:sp>
      <p:sp>
        <p:nvSpPr>
          <p:cNvPr id="204" name="Shape 204"/>
          <p:cNvSpPr txBox="1"/>
          <p:nvPr/>
        </p:nvSpPr>
        <p:spPr>
          <a:xfrm>
            <a:off x="3163204" y="4086187"/>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Megan </a:t>
            </a:r>
            <a:r>
              <a:rPr lang="en-US" sz="1600" dirty="0" err="1">
                <a:solidFill>
                  <a:schemeClr val="dk1"/>
                </a:solidFill>
                <a:latin typeface="Century Gothic" panose="020B0502020202020204" pitchFamily="34" charset="0"/>
                <a:ea typeface="Questrial"/>
                <a:cs typeface="Questrial"/>
                <a:sym typeface="Questrial"/>
              </a:rPr>
              <a:t>Buzanowicz</a:t>
            </a:r>
            <a:endParaRPr lang="en-US" sz="1600" dirty="0">
              <a:solidFill>
                <a:schemeClr val="dk1"/>
              </a:solidFill>
              <a:latin typeface="Century Gothic" panose="020B0502020202020204" pitchFamily="34" charset="0"/>
              <a:ea typeface="Questrial"/>
              <a:cs typeface="Questrial"/>
              <a:sym typeface="Questrial"/>
            </a:endParaRPr>
          </a:p>
        </p:txBody>
      </p:sp>
      <p:sp>
        <p:nvSpPr>
          <p:cNvPr id="205" name="Shape 205"/>
          <p:cNvSpPr txBox="1"/>
          <p:nvPr/>
        </p:nvSpPr>
        <p:spPr>
          <a:xfrm>
            <a:off x="5944237" y="4086210"/>
            <a:ext cx="42497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Ryan </a:t>
            </a:r>
            <a:r>
              <a:rPr lang="en-US" sz="1600" dirty="0" err="1">
                <a:solidFill>
                  <a:schemeClr val="dk1"/>
                </a:solidFill>
                <a:latin typeface="Century Gothic" panose="020B0502020202020204" pitchFamily="34" charset="0"/>
                <a:ea typeface="Questrial"/>
                <a:cs typeface="Questrial"/>
                <a:sym typeface="Questrial"/>
              </a:rPr>
              <a:t>Umberger</a:t>
            </a:r>
            <a:endParaRPr lang="en-US" sz="1600"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Specific Humidity </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1726" t="8722" r="17669" b="12042"/>
          <a:stretch/>
        </p:blipFill>
        <p:spPr bwMode="auto">
          <a:xfrm>
            <a:off x="1097654" y="3189998"/>
            <a:ext cx="2816587" cy="2370871"/>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extLst>
              <a:ext uri="{28A0092B-C50C-407E-A947-70E740481C1C}">
                <a14:useLocalDpi xmlns:a14="http://schemas.microsoft.com/office/drawing/2010/main" val="0"/>
              </a:ext>
            </a:extLst>
          </a:blip>
          <a:srcRect l="11453" t="8357" r="17384" b="12047"/>
          <a:stretch/>
        </p:blipFill>
        <p:spPr bwMode="auto">
          <a:xfrm>
            <a:off x="4613605" y="3189998"/>
            <a:ext cx="2826285" cy="2370871"/>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84211" t="3326" r="4014" b="9547"/>
          <a:stretch/>
        </p:blipFill>
        <p:spPr bwMode="auto">
          <a:xfrm>
            <a:off x="7861643" y="2416979"/>
            <a:ext cx="704774" cy="3916907"/>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6" name="TextBox 35"/>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7" name="TextBox 36"/>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085708" y="2564811"/>
            <a:ext cx="532518" cy="3754874"/>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10.5</a:t>
            </a:r>
          </a:p>
          <a:p>
            <a:endParaRPr lang="en-US" dirty="0" smtClean="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10</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9.5</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9</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8.5</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8</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7.5</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7</a:t>
            </a:r>
          </a:p>
          <a:p>
            <a:endParaRPr lang="en-US" dirty="0">
              <a:solidFill>
                <a:schemeClr val="tx2">
                  <a:lumMod val="50000"/>
                </a:schemeClr>
              </a:solidFill>
              <a:latin typeface="Century Gothic" panose="020B0502020202020204" pitchFamily="34" charset="0"/>
            </a:endParaRPr>
          </a:p>
          <a:p>
            <a:r>
              <a:rPr lang="en-US" dirty="0" smtClean="0">
                <a:solidFill>
                  <a:schemeClr val="tx2">
                    <a:lumMod val="50000"/>
                  </a:schemeClr>
                </a:solidFill>
                <a:latin typeface="Century Gothic" panose="020B0502020202020204" pitchFamily="34" charset="0"/>
              </a:rPr>
              <a:t>6.5</a:t>
            </a:r>
          </a:p>
        </p:txBody>
      </p:sp>
      <p:sp>
        <p:nvSpPr>
          <p:cNvPr id="3" name="TextBox 2"/>
          <p:cNvSpPr txBox="1"/>
          <p:nvPr/>
        </p:nvSpPr>
        <p:spPr>
          <a:xfrm>
            <a:off x="7963827" y="2339871"/>
            <a:ext cx="590226" cy="307777"/>
          </a:xfrm>
          <a:prstGeom prst="rect">
            <a:avLst/>
          </a:prstGeom>
          <a:solidFill>
            <a:schemeClr val="bg1"/>
          </a:solidFill>
        </p:spPr>
        <p:txBody>
          <a:bodyPr wrap="none" rtlCol="0">
            <a:spAutoFit/>
          </a:bodyPr>
          <a:lstStyle/>
          <a:p>
            <a:r>
              <a:rPr lang="en-US" dirty="0">
                <a:solidFill>
                  <a:schemeClr val="tx2">
                    <a:lumMod val="50000"/>
                  </a:schemeClr>
                </a:solidFill>
                <a:latin typeface="Century Gothic" panose="020B0502020202020204" pitchFamily="34" charset="0"/>
              </a:rPr>
              <a:t>x10</a:t>
            </a:r>
            <a:r>
              <a:rPr lang="en-US" baseline="30000" dirty="0">
                <a:solidFill>
                  <a:schemeClr val="tx2">
                    <a:lumMod val="50000"/>
                  </a:schemeClr>
                </a:solidFill>
                <a:latin typeface="Century Gothic" panose="020B0502020202020204" pitchFamily="34" charset="0"/>
              </a:rPr>
              <a:t>-3</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rot="16200000">
            <a:off x="8480322" y="4333784"/>
            <a:ext cx="683200" cy="307777"/>
          </a:xfrm>
          <a:prstGeom prst="rect">
            <a:avLst/>
          </a:prstGeom>
          <a:noFill/>
        </p:spPr>
        <p:txBody>
          <a:bodyPr wrap="none" rtlCol="0">
            <a:spAutoFit/>
          </a:bodyPr>
          <a:lstStyle/>
          <a:p>
            <a:r>
              <a:rPr lang="en-US" dirty="0">
                <a:solidFill>
                  <a:schemeClr val="tx2">
                    <a:lumMod val="50000"/>
                  </a:schemeClr>
                </a:solidFill>
                <a:latin typeface="Century Gothic" panose="020B0502020202020204" pitchFamily="34" charset="0"/>
              </a:rPr>
              <a:t>k</a:t>
            </a:r>
            <a:r>
              <a:rPr lang="en-US" dirty="0" smtClean="0">
                <a:solidFill>
                  <a:schemeClr val="tx2">
                    <a:lumMod val="50000"/>
                  </a:schemeClr>
                </a:solidFill>
                <a:latin typeface="Century Gothic" panose="020B0502020202020204" pitchFamily="34" charset="0"/>
              </a:rPr>
              <a:t>g/kg</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336716963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Geopotential Height</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500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1450" t="7994" r="17128" b="12005"/>
          <a:stretch/>
        </p:blipFill>
        <p:spPr bwMode="auto">
          <a:xfrm>
            <a:off x="1121087" y="3194535"/>
            <a:ext cx="2803922" cy="2355039"/>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l="11451" t="8357" r="17647" b="12047"/>
          <a:stretch/>
        </p:blipFill>
        <p:spPr bwMode="auto">
          <a:xfrm>
            <a:off x="4634976" y="3213897"/>
            <a:ext cx="2796279" cy="2354322"/>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83666" t="4255" r="3246" b="8791"/>
          <a:stretch/>
        </p:blipFill>
        <p:spPr bwMode="auto">
          <a:xfrm>
            <a:off x="7867815" y="2550339"/>
            <a:ext cx="788027" cy="3929563"/>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2921563" y="556322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6482781" y="55632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6" name="TextBox 35"/>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7" name="TextBox 36"/>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42" name="TextBox 41"/>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164124" y="2647648"/>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5860</a:t>
            </a:r>
            <a:endParaRPr lang="en-US" dirty="0">
              <a:solidFill>
                <a:schemeClr val="tx2">
                  <a:lumMod val="50000"/>
                </a:schemeClr>
              </a:solidFill>
              <a:latin typeface="Century Gothic" panose="020B0502020202020204" pitchFamily="34" charset="0"/>
            </a:endParaRPr>
          </a:p>
        </p:txBody>
      </p:sp>
      <p:sp>
        <p:nvSpPr>
          <p:cNvPr id="3" name="TextBox 2"/>
          <p:cNvSpPr txBox="1"/>
          <p:nvPr/>
        </p:nvSpPr>
        <p:spPr>
          <a:xfrm>
            <a:off x="8164123" y="3801517"/>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5855</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69903" y="4965671"/>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5850</a:t>
            </a:r>
          </a:p>
        </p:txBody>
      </p:sp>
      <p:sp>
        <p:nvSpPr>
          <p:cNvPr id="5" name="TextBox 4"/>
          <p:cNvSpPr txBox="1"/>
          <p:nvPr/>
        </p:nvSpPr>
        <p:spPr>
          <a:xfrm>
            <a:off x="8164122" y="6188298"/>
            <a:ext cx="582211" cy="307777"/>
          </a:xfrm>
          <a:prstGeom prst="rect">
            <a:avLst/>
          </a:prstGeom>
          <a:solidFill>
            <a:schemeClr val="bg1"/>
          </a:solidFill>
        </p:spPr>
        <p:txBody>
          <a:bodyPr wrap="none" rtlCol="0">
            <a:spAutoFit/>
          </a:bodyPr>
          <a:lstStyle/>
          <a:p>
            <a:r>
              <a:rPr lang="en-US" dirty="0" smtClean="0">
                <a:solidFill>
                  <a:schemeClr val="tx2">
                    <a:lumMod val="50000"/>
                  </a:schemeClr>
                </a:solidFill>
                <a:latin typeface="Century Gothic" panose="020B0502020202020204" pitchFamily="34" charset="0"/>
              </a:rPr>
              <a:t>5845</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350950" y="4414881"/>
            <a:ext cx="349776" cy="307777"/>
          </a:xfrm>
          <a:prstGeom prst="rect">
            <a:avLst/>
          </a:prstGeom>
          <a:solidFill>
            <a:schemeClr val="bg1"/>
          </a:solidFill>
        </p:spPr>
        <p:txBody>
          <a:bodyPr wrap="none" rtlCol="0">
            <a:spAutoFit/>
          </a:bodyPr>
          <a:lstStyle/>
          <a:p>
            <a:r>
              <a:rPr lang="en-US" dirty="0">
                <a:solidFill>
                  <a:schemeClr val="tx2">
                    <a:lumMod val="50000"/>
                  </a:schemeClr>
                </a:solidFill>
                <a:latin typeface="Century Gothic" panose="020B0502020202020204" pitchFamily="34" charset="0"/>
              </a:rPr>
              <a:t>M</a:t>
            </a:r>
          </a:p>
        </p:txBody>
      </p:sp>
    </p:spTree>
    <p:extLst>
      <p:ext uri="{BB962C8B-B14F-4D97-AF65-F5344CB8AC3E}">
        <p14:creationId xmlns:p14="http://schemas.microsoft.com/office/powerpoint/2010/main" val="313546796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Temperature </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500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451" t="8358" r="17114" b="11684"/>
          <a:stretch/>
        </p:blipFill>
        <p:spPr bwMode="auto">
          <a:xfrm>
            <a:off x="1110491" y="3173180"/>
            <a:ext cx="2846805" cy="238986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176" t="7994" r="17122" b="11681"/>
          <a:stretch/>
        </p:blipFill>
        <p:spPr bwMode="auto">
          <a:xfrm>
            <a:off x="4621320" y="3170920"/>
            <a:ext cx="2845255" cy="2390971"/>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939" t="5612" r="3242" b="7206"/>
          <a:stretch/>
        </p:blipFill>
        <p:spPr bwMode="auto">
          <a:xfrm>
            <a:off x="7873456" y="2547544"/>
            <a:ext cx="770585" cy="3935153"/>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7" name="TextBox 6"/>
          <p:cNvSpPr txBox="1"/>
          <p:nvPr/>
        </p:nvSpPr>
        <p:spPr>
          <a:xfrm>
            <a:off x="8144506" y="2640763"/>
            <a:ext cx="412264" cy="3970318"/>
          </a:xfrm>
          <a:prstGeom prst="rect">
            <a:avLst/>
          </a:prstGeom>
          <a:solidFill>
            <a:schemeClr val="bg1"/>
          </a:solidFill>
        </p:spPr>
        <p:txBody>
          <a:bodyPr wrap="square" rtlCol="0">
            <a:spAutoFit/>
          </a:bodyPr>
          <a:lstStyle/>
          <a:p>
            <a:r>
              <a:rPr lang="en-US" dirty="0" smtClean="0">
                <a:solidFill>
                  <a:schemeClr val="bg1"/>
                </a:solidFill>
              </a:rPr>
              <a:t>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a</a:t>
            </a:r>
            <a:endParaRPr lang="en-US" dirty="0">
              <a:solidFill>
                <a:schemeClr val="bg1"/>
              </a:solidFill>
            </a:endParaRPr>
          </a:p>
        </p:txBody>
      </p:sp>
      <p:sp>
        <p:nvSpPr>
          <p:cNvPr id="2" name="TextBox 1"/>
          <p:cNvSpPr txBox="1"/>
          <p:nvPr/>
        </p:nvSpPr>
        <p:spPr>
          <a:xfrm>
            <a:off x="8144506" y="2563677"/>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268.2</a:t>
            </a:r>
            <a:endParaRPr lang="en-US" dirty="0">
              <a:solidFill>
                <a:schemeClr val="tx2">
                  <a:lumMod val="50000"/>
                </a:schemeClr>
              </a:solidFill>
              <a:latin typeface="Century Gothic" panose="020B0502020202020204" pitchFamily="34" charset="0"/>
            </a:endParaRPr>
          </a:p>
        </p:txBody>
      </p:sp>
      <p:sp>
        <p:nvSpPr>
          <p:cNvPr id="3" name="TextBox 2"/>
          <p:cNvSpPr txBox="1"/>
          <p:nvPr/>
        </p:nvSpPr>
        <p:spPr>
          <a:xfrm>
            <a:off x="8144506" y="3442511"/>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267.8</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44506" y="4343301"/>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267.4</a:t>
            </a:r>
          </a:p>
        </p:txBody>
      </p:sp>
      <p:sp>
        <p:nvSpPr>
          <p:cNvPr id="5" name="TextBox 4"/>
          <p:cNvSpPr txBox="1"/>
          <p:nvPr/>
        </p:nvSpPr>
        <p:spPr>
          <a:xfrm>
            <a:off x="8165256" y="5203473"/>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267.0</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165256" y="6034750"/>
            <a:ext cx="63190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266.6</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8799945" y="4354005"/>
            <a:ext cx="290464"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K</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279318240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Vertical Pressure Velocity</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450" t="7994" r="17128" b="11689"/>
          <a:stretch/>
        </p:blipFill>
        <p:spPr bwMode="auto">
          <a:xfrm>
            <a:off x="1084915" y="3163323"/>
            <a:ext cx="2902060" cy="2447497"/>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450" t="7994" r="17131" b="12053"/>
          <a:stretch/>
        </p:blipFill>
        <p:spPr bwMode="auto">
          <a:xfrm>
            <a:off x="4592288" y="3166163"/>
            <a:ext cx="2912076" cy="244465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666" r="4882"/>
          <a:stretch/>
        </p:blipFill>
        <p:spPr bwMode="auto">
          <a:xfrm>
            <a:off x="7842567" y="2484178"/>
            <a:ext cx="636756" cy="4171069"/>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125085" y="2783164"/>
            <a:ext cx="528917" cy="3539430"/>
          </a:xfrm>
          <a:prstGeom prst="rect">
            <a:avLst/>
          </a:prstGeom>
          <a:solidFill>
            <a:schemeClr val="bg1"/>
          </a:solidFill>
        </p:spPr>
        <p:txBody>
          <a:bodyPr wrap="square" rtlCol="0">
            <a:spAutoFit/>
          </a:bodyPr>
          <a:lstStyle/>
          <a:p>
            <a:r>
              <a:rPr lang="en-US" dirty="0" smtClean="0">
                <a:solidFill>
                  <a:schemeClr val="bg1"/>
                </a:solidFill>
              </a:rPr>
              <a:t>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a:solidFill>
                  <a:schemeClr val="bg1"/>
                </a:solidFill>
              </a:rPr>
              <a:t>a</a:t>
            </a:r>
          </a:p>
        </p:txBody>
      </p:sp>
      <p:sp>
        <p:nvSpPr>
          <p:cNvPr id="3" name="TextBox 2"/>
          <p:cNvSpPr txBox="1"/>
          <p:nvPr/>
        </p:nvSpPr>
        <p:spPr>
          <a:xfrm>
            <a:off x="8110222" y="2928831"/>
            <a:ext cx="43313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0.6</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29683" y="4348470"/>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5" name="TextBox 4"/>
          <p:cNvSpPr txBox="1"/>
          <p:nvPr/>
        </p:nvSpPr>
        <p:spPr>
          <a:xfrm>
            <a:off x="8089531" y="5733920"/>
            <a:ext cx="492443"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-0.6</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479323" y="4351211"/>
            <a:ext cx="56137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Pa/s</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8333230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40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Wind Speed </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177" t="7994" r="17117" b="12053"/>
          <a:stretch/>
        </p:blipFill>
        <p:spPr bwMode="auto">
          <a:xfrm>
            <a:off x="1076338" y="3173180"/>
            <a:ext cx="2857839" cy="238986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449" t="7994" r="17135" b="11326"/>
          <a:stretch/>
        </p:blipFill>
        <p:spPr bwMode="auto">
          <a:xfrm>
            <a:off x="4615652" y="3173179"/>
            <a:ext cx="2941262" cy="2491959"/>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939" t="4609" r="4333" b="8240"/>
          <a:stretch/>
        </p:blipFill>
        <p:spPr bwMode="auto">
          <a:xfrm>
            <a:off x="7939250" y="2422880"/>
            <a:ext cx="698119" cy="3890461"/>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211521" y="2433999"/>
            <a:ext cx="567541" cy="3970318"/>
          </a:xfrm>
          <a:prstGeom prst="rect">
            <a:avLst/>
          </a:prstGeom>
          <a:solidFill>
            <a:schemeClr val="bg1"/>
          </a:solidFill>
        </p:spPr>
        <p:txBody>
          <a:bodyPr wrap="square" rtlCol="0">
            <a:spAutoFit/>
          </a:bodyPr>
          <a:lstStyle/>
          <a:p>
            <a:r>
              <a:rPr lang="en-US" dirty="0" smtClean="0">
                <a:solidFill>
                  <a:schemeClr val="bg1"/>
                </a:solidFill>
              </a:rPr>
              <a:t>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a:solidFill>
                  <a:schemeClr val="bg1"/>
                </a:solidFill>
              </a:rPr>
              <a:t>a</a:t>
            </a:r>
          </a:p>
        </p:txBody>
      </p:sp>
      <p:sp>
        <p:nvSpPr>
          <p:cNvPr id="3" name="TextBox 2"/>
          <p:cNvSpPr txBox="1"/>
          <p:nvPr/>
        </p:nvSpPr>
        <p:spPr>
          <a:xfrm>
            <a:off x="8211521" y="2460810"/>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6</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211239" y="3173179"/>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5</a:t>
            </a:r>
            <a:endParaRPr lang="en-US" dirty="0">
              <a:solidFill>
                <a:schemeClr val="tx2">
                  <a:lumMod val="50000"/>
                </a:schemeClr>
              </a:solidFill>
              <a:latin typeface="Century Gothic" panose="020B0502020202020204" pitchFamily="34" charset="0"/>
            </a:endParaRPr>
          </a:p>
        </p:txBody>
      </p:sp>
      <p:sp>
        <p:nvSpPr>
          <p:cNvPr id="5" name="TextBox 4"/>
          <p:cNvSpPr txBox="1"/>
          <p:nvPr/>
        </p:nvSpPr>
        <p:spPr>
          <a:xfrm>
            <a:off x="8211521" y="3831838"/>
            <a:ext cx="284052" cy="307777"/>
          </a:xfrm>
          <a:prstGeom prst="rect">
            <a:avLst/>
          </a:prstGeom>
          <a:noFill/>
        </p:spPr>
        <p:txBody>
          <a:bodyPr wrap="none" rtlCol="0">
            <a:spAutoFit/>
          </a:bodyPr>
          <a:lstStyle/>
          <a:p>
            <a:r>
              <a:rPr lang="en-US" dirty="0">
                <a:solidFill>
                  <a:schemeClr val="tx2">
                    <a:lumMod val="50000"/>
                  </a:schemeClr>
                </a:solidFill>
                <a:latin typeface="Century Gothic" panose="020B0502020202020204" pitchFamily="34" charset="0"/>
              </a:rPr>
              <a:t>4</a:t>
            </a:r>
          </a:p>
        </p:txBody>
      </p:sp>
      <p:sp>
        <p:nvSpPr>
          <p:cNvPr id="6" name="TextBox 5"/>
          <p:cNvSpPr txBox="1"/>
          <p:nvPr/>
        </p:nvSpPr>
        <p:spPr>
          <a:xfrm>
            <a:off x="8211239" y="4578976"/>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a:t>
            </a:r>
            <a:endParaRPr lang="en-US" dirty="0">
              <a:solidFill>
                <a:schemeClr val="tx2">
                  <a:lumMod val="50000"/>
                </a:schemeClr>
              </a:solidFill>
              <a:latin typeface="Century Gothic" panose="020B0502020202020204" pitchFamily="34" charset="0"/>
            </a:endParaRPr>
          </a:p>
        </p:txBody>
      </p:sp>
      <p:sp>
        <p:nvSpPr>
          <p:cNvPr id="7" name="TextBox 6"/>
          <p:cNvSpPr txBox="1"/>
          <p:nvPr/>
        </p:nvSpPr>
        <p:spPr>
          <a:xfrm>
            <a:off x="8211239" y="5259346"/>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2</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8211239" y="5999591"/>
            <a:ext cx="284052"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1</a:t>
            </a:r>
            <a:endParaRPr lang="en-US" dirty="0">
              <a:solidFill>
                <a:schemeClr val="tx2">
                  <a:lumMod val="50000"/>
                </a:schemeClr>
              </a:solidFill>
              <a:latin typeface="Century Gothic" panose="020B0502020202020204" pitchFamily="34" charset="0"/>
            </a:endParaRPr>
          </a:p>
        </p:txBody>
      </p:sp>
      <p:sp>
        <p:nvSpPr>
          <p:cNvPr id="12" name="TextBox 11"/>
          <p:cNvSpPr txBox="1"/>
          <p:nvPr/>
        </p:nvSpPr>
        <p:spPr>
          <a:xfrm>
            <a:off x="8534047" y="4214221"/>
            <a:ext cx="500458"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m/s</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199960068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11" name="Shape 31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Aqua </a:t>
            </a:r>
            <a:r>
              <a:rPr lang="en-US" sz="3600" dirty="0">
                <a:latin typeface="Century Gothic" panose="020B0502020202020204" pitchFamily="34" charset="0"/>
              </a:rPr>
              <a:t>- AIRS Skew-T Plots</a:t>
            </a:r>
          </a:p>
        </p:txBody>
      </p:sp>
      <p:pic>
        <p:nvPicPr>
          <p:cNvPr id="312" name="Shape 312"/>
          <p:cNvPicPr preferRelativeResize="0"/>
          <p:nvPr/>
        </p:nvPicPr>
        <p:blipFill>
          <a:blip r:embed="rId3">
            <a:alphaModFix/>
          </a:blip>
          <a:stretch>
            <a:fillRect/>
          </a:stretch>
        </p:blipFill>
        <p:spPr>
          <a:xfrm>
            <a:off x="643350" y="1472050"/>
            <a:ext cx="938749" cy="491800"/>
          </a:xfrm>
          <a:prstGeom prst="rect">
            <a:avLst/>
          </a:prstGeom>
          <a:noFill/>
          <a:ln>
            <a:noFill/>
          </a:ln>
        </p:spPr>
      </p:pic>
      <p:pic>
        <p:nvPicPr>
          <p:cNvPr id="313" name="Shape 313"/>
          <p:cNvPicPr preferRelativeResize="0"/>
          <p:nvPr/>
        </p:nvPicPr>
        <p:blipFill rotWithShape="1">
          <a:blip r:embed="rId4">
            <a:alphaModFix/>
          </a:blip>
          <a:srcRect t="5689" r="13262" b="2985"/>
          <a:stretch/>
        </p:blipFill>
        <p:spPr>
          <a:xfrm>
            <a:off x="4623099" y="3143251"/>
            <a:ext cx="3972150" cy="3336386"/>
          </a:xfrm>
          <a:prstGeom prst="rect">
            <a:avLst/>
          </a:prstGeom>
          <a:noFill/>
          <a:ln>
            <a:noFill/>
          </a:ln>
        </p:spPr>
      </p:pic>
      <p:pic>
        <p:nvPicPr>
          <p:cNvPr id="314" name="Shape 314"/>
          <p:cNvPicPr preferRelativeResize="0"/>
          <p:nvPr/>
        </p:nvPicPr>
        <p:blipFill rotWithShape="1">
          <a:blip r:embed="rId5">
            <a:alphaModFix/>
          </a:blip>
          <a:srcRect l="2702" t="6623" r="13115" b="407"/>
          <a:stretch/>
        </p:blipFill>
        <p:spPr>
          <a:xfrm>
            <a:off x="434350" y="3108779"/>
            <a:ext cx="3972149" cy="3377746"/>
          </a:xfrm>
          <a:prstGeom prst="rect">
            <a:avLst/>
          </a:prstGeom>
          <a:noFill/>
          <a:ln>
            <a:noFill/>
          </a:ln>
        </p:spPr>
      </p:pic>
      <p:sp>
        <p:nvSpPr>
          <p:cNvPr id="7" name="TextBox 6"/>
          <p:cNvSpPr txBox="1"/>
          <p:nvPr/>
        </p:nvSpPr>
        <p:spPr>
          <a:xfrm>
            <a:off x="434350" y="2361415"/>
            <a:ext cx="3777897" cy="707886"/>
          </a:xfrm>
          <a:prstGeom prst="rect">
            <a:avLst/>
          </a:prstGeom>
          <a:noFill/>
        </p:spPr>
        <p:txBody>
          <a:bodyPr wrap="square" rtlCol="0">
            <a:spAutoFit/>
          </a:bodyPr>
          <a:lstStyle/>
          <a:p>
            <a:pPr algn="ctr"/>
            <a:r>
              <a:rPr lang="en-US" sz="2000" dirty="0" smtClean="0">
                <a:solidFill>
                  <a:schemeClr val="tx2">
                    <a:lumMod val="50000"/>
                  </a:schemeClr>
                </a:solidFill>
                <a:latin typeface="Century Gothic" panose="020B0502020202020204" pitchFamily="34" charset="0"/>
              </a:rPr>
              <a:t>Conditions for Daytime Storm over Land</a:t>
            </a:r>
            <a:endParaRPr lang="en-US" sz="2000" dirty="0">
              <a:solidFill>
                <a:schemeClr val="tx2">
                  <a:lumMod val="50000"/>
                </a:schemeClr>
              </a:solidFill>
              <a:latin typeface="Century Gothic" panose="020B0502020202020204" pitchFamily="34" charset="0"/>
            </a:endParaRPr>
          </a:p>
        </p:txBody>
      </p:sp>
      <p:sp>
        <p:nvSpPr>
          <p:cNvPr id="8" name="TextBox 7"/>
          <p:cNvSpPr txBox="1"/>
          <p:nvPr/>
        </p:nvSpPr>
        <p:spPr>
          <a:xfrm>
            <a:off x="4662966" y="2361415"/>
            <a:ext cx="3932283" cy="707886"/>
          </a:xfrm>
          <a:prstGeom prst="rect">
            <a:avLst/>
          </a:prstGeom>
          <a:noFill/>
        </p:spPr>
        <p:txBody>
          <a:bodyPr wrap="square" rtlCol="0">
            <a:spAutoFit/>
          </a:bodyPr>
          <a:lstStyle/>
          <a:p>
            <a:pPr algn="ctr"/>
            <a:r>
              <a:rPr lang="en-US" sz="2000" dirty="0" smtClean="0">
                <a:solidFill>
                  <a:schemeClr val="tx2">
                    <a:lumMod val="50000"/>
                  </a:schemeClr>
                </a:solidFill>
                <a:latin typeface="Century Gothic" panose="020B0502020202020204" pitchFamily="34" charset="0"/>
              </a:rPr>
              <a:t>Conditions for Nighttime Storm over Lake</a:t>
            </a:r>
            <a:endParaRPr lang="en-US" sz="2000" dirty="0">
              <a:solidFill>
                <a:schemeClr val="tx2">
                  <a:lumMod val="50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2"/>
          </p:nvPr>
        </p:nvSpPr>
        <p:spPr>
          <a:xfrm>
            <a:off x="320038" y="4724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a:solidFill>
                  <a:srgbClr val="BFBFBF"/>
                </a:solidFill>
                <a:latin typeface="Questrial"/>
                <a:ea typeface="Questrial"/>
                <a:cs typeface="Questrial"/>
                <a:sym typeface="Questrial"/>
              </a:rPr>
              <a:t>Errors &amp; Uncertainties</a:t>
            </a:r>
          </a:p>
        </p:txBody>
      </p:sp>
      <p:pic>
        <p:nvPicPr>
          <p:cNvPr id="385" name="Shape 385"/>
          <p:cNvPicPr preferRelativeResize="0"/>
          <p:nvPr/>
        </p:nvPicPr>
        <p:blipFill rotWithShape="1">
          <a:blip r:embed="rId3">
            <a:alphaModFix/>
          </a:blip>
          <a:srcRect t="12103"/>
          <a:stretch/>
        </p:blipFill>
        <p:spPr>
          <a:xfrm>
            <a:off x="709425" y="1897497"/>
            <a:ext cx="7505700" cy="1113600"/>
          </a:xfrm>
          <a:prstGeom prst="rect">
            <a:avLst/>
          </a:prstGeom>
          <a:noFill/>
          <a:ln>
            <a:noFill/>
          </a:ln>
        </p:spPr>
      </p:pic>
      <p:sp>
        <p:nvSpPr>
          <p:cNvPr id="386" name="Shape 386"/>
          <p:cNvSpPr/>
          <p:nvPr/>
        </p:nvSpPr>
        <p:spPr>
          <a:xfrm>
            <a:off x="6741908" y="5722455"/>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87" name="Shape 387"/>
          <p:cNvSpPr/>
          <p:nvPr/>
        </p:nvSpPr>
        <p:spPr>
          <a:xfrm>
            <a:off x="7127414" y="5886164"/>
            <a:ext cx="301800" cy="274200"/>
          </a:xfrm>
          <a:prstGeom prst="ellipse">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88" name="Shape 388"/>
          <p:cNvSpPr/>
          <p:nvPr/>
        </p:nvSpPr>
        <p:spPr>
          <a:xfrm>
            <a:off x="6083789" y="6011314"/>
            <a:ext cx="301800" cy="2742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89" name="Shape 389"/>
          <p:cNvSpPr/>
          <p:nvPr/>
        </p:nvSpPr>
        <p:spPr>
          <a:xfrm>
            <a:off x="7043708" y="5660789"/>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1" name="Shape 391"/>
          <p:cNvSpPr/>
          <p:nvPr/>
        </p:nvSpPr>
        <p:spPr>
          <a:xfrm>
            <a:off x="5689525" y="5585439"/>
            <a:ext cx="301800" cy="274200"/>
          </a:xfrm>
          <a:prstGeom prst="ellipse">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2" name="Shape 392"/>
          <p:cNvSpPr/>
          <p:nvPr/>
        </p:nvSpPr>
        <p:spPr>
          <a:xfrm>
            <a:off x="5532464" y="6309164"/>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3" name="Shape 393"/>
          <p:cNvSpPr/>
          <p:nvPr/>
        </p:nvSpPr>
        <p:spPr>
          <a:xfrm>
            <a:off x="7372764" y="6309164"/>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4" name="Shape 394"/>
          <p:cNvSpPr/>
          <p:nvPr/>
        </p:nvSpPr>
        <p:spPr>
          <a:xfrm>
            <a:off x="6988339" y="6144150"/>
            <a:ext cx="301800" cy="274200"/>
          </a:xfrm>
          <a:prstGeom prst="ellipse">
            <a:avLst/>
          </a:prstGeom>
          <a:solidFill>
            <a:srgbClr val="BFBFB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5" name="Shape 395"/>
          <p:cNvSpPr/>
          <p:nvPr/>
        </p:nvSpPr>
        <p:spPr>
          <a:xfrm>
            <a:off x="6458339" y="6118000"/>
            <a:ext cx="301800" cy="274200"/>
          </a:xfrm>
          <a:prstGeom prst="ellipse">
            <a:avLst/>
          </a:prstGeom>
          <a:solidFill>
            <a:srgbClr val="94A3D4"/>
          </a:solidFill>
          <a:ln w="9525" cap="flat" cmpd="sng">
            <a:solidFill>
              <a:srgbClr val="D9EAD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6" name="Shape 396"/>
          <p:cNvSpPr txBox="1">
            <a:spLocks noGrp="1"/>
          </p:cNvSpPr>
          <p:nvPr>
            <p:ph type="body" idx="5"/>
          </p:nvPr>
        </p:nvSpPr>
        <p:spPr>
          <a:xfrm>
            <a:off x="709425" y="1435797"/>
            <a:ext cx="3627000" cy="4617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Questrial"/>
                <a:ea typeface="Questrial"/>
                <a:cs typeface="Questrial"/>
                <a:sym typeface="Questrial"/>
              </a:rPr>
              <a:t>Resolution</a:t>
            </a:r>
          </a:p>
        </p:txBody>
      </p:sp>
      <p:sp>
        <p:nvSpPr>
          <p:cNvPr id="397" name="Shape 397"/>
          <p:cNvSpPr/>
          <p:nvPr/>
        </p:nvSpPr>
        <p:spPr>
          <a:xfrm>
            <a:off x="7757189" y="6309164"/>
            <a:ext cx="301800" cy="274200"/>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8" name="Shape 398"/>
          <p:cNvSpPr/>
          <p:nvPr/>
        </p:nvSpPr>
        <p:spPr>
          <a:xfrm>
            <a:off x="6703799" y="6066769"/>
            <a:ext cx="301800" cy="274199"/>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99" name="Shape 399"/>
          <p:cNvSpPr/>
          <p:nvPr/>
        </p:nvSpPr>
        <p:spPr>
          <a:xfrm>
            <a:off x="7606289" y="5839748"/>
            <a:ext cx="301800" cy="274200"/>
          </a:xfrm>
          <a:prstGeom prst="ellipse">
            <a:avLst/>
          </a:prstGeom>
          <a:solidFill>
            <a:srgbClr val="A6A3A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0" name="Shape 400"/>
          <p:cNvSpPr/>
          <p:nvPr/>
        </p:nvSpPr>
        <p:spPr>
          <a:xfrm>
            <a:off x="1481659" y="6036168"/>
            <a:ext cx="301800" cy="2742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1" name="Shape 401"/>
          <p:cNvSpPr/>
          <p:nvPr/>
        </p:nvSpPr>
        <p:spPr>
          <a:xfrm>
            <a:off x="1966258" y="5883743"/>
            <a:ext cx="301800" cy="274200"/>
          </a:xfrm>
          <a:prstGeom prst="ellipse">
            <a:avLst/>
          </a:prstGeom>
          <a:solidFill>
            <a:srgbClr val="94A3D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2" name="Shape 402"/>
          <p:cNvSpPr/>
          <p:nvPr/>
        </p:nvSpPr>
        <p:spPr>
          <a:xfrm>
            <a:off x="2389933" y="5715993"/>
            <a:ext cx="301800" cy="274200"/>
          </a:xfrm>
          <a:prstGeom prst="ellipse">
            <a:avLst/>
          </a:prstGeom>
          <a:solidFill>
            <a:srgbClr val="99999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3" name="Shape 403"/>
          <p:cNvSpPr/>
          <p:nvPr/>
        </p:nvSpPr>
        <p:spPr>
          <a:xfrm>
            <a:off x="2088133" y="6340968"/>
            <a:ext cx="301800" cy="274200"/>
          </a:xfrm>
          <a:prstGeom prst="ellipse">
            <a:avLst/>
          </a:prstGeom>
          <a:solidFill>
            <a:schemeClr val="accent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4" name="Shape 404"/>
          <p:cNvSpPr/>
          <p:nvPr/>
        </p:nvSpPr>
        <p:spPr>
          <a:xfrm>
            <a:off x="1481659" y="5660789"/>
            <a:ext cx="301800" cy="274200"/>
          </a:xfrm>
          <a:prstGeom prst="ellipse">
            <a:avLst/>
          </a:prstGeom>
          <a:solidFill>
            <a:srgbClr val="66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5" name="Shape 405"/>
          <p:cNvSpPr txBox="1">
            <a:spLocks noGrp="1"/>
          </p:cNvSpPr>
          <p:nvPr>
            <p:ph type="body" idx="5"/>
          </p:nvPr>
        </p:nvSpPr>
        <p:spPr>
          <a:xfrm>
            <a:off x="3680166" y="5811019"/>
            <a:ext cx="606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0" i="0" u="none" strike="noStrike" cap="none" dirty="0">
                <a:solidFill>
                  <a:schemeClr val="accent1"/>
                </a:solidFill>
                <a:latin typeface="Questrial"/>
                <a:ea typeface="Questrial"/>
                <a:cs typeface="Questrial"/>
                <a:sym typeface="Questrial"/>
              </a:rPr>
              <a:t>vs</a:t>
            </a:r>
          </a:p>
        </p:txBody>
      </p:sp>
      <p:sp>
        <p:nvSpPr>
          <p:cNvPr id="406" name="Shape 406"/>
          <p:cNvSpPr txBox="1">
            <a:spLocks noGrp="1"/>
          </p:cNvSpPr>
          <p:nvPr>
            <p:ph type="body" idx="5"/>
          </p:nvPr>
        </p:nvSpPr>
        <p:spPr>
          <a:xfrm>
            <a:off x="709425" y="5010289"/>
            <a:ext cx="3627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Questrial"/>
                <a:ea typeface="Questrial"/>
                <a:cs typeface="Questrial"/>
                <a:sym typeface="Questrial"/>
              </a:rPr>
              <a:t>Sample Size</a:t>
            </a:r>
          </a:p>
        </p:txBody>
      </p:sp>
      <p:sp>
        <p:nvSpPr>
          <p:cNvPr id="407" name="Shape 407"/>
          <p:cNvSpPr txBox="1">
            <a:spLocks noGrp="1"/>
          </p:cNvSpPr>
          <p:nvPr>
            <p:ph type="body" idx="5"/>
          </p:nvPr>
        </p:nvSpPr>
        <p:spPr>
          <a:xfrm>
            <a:off x="691175" y="3029134"/>
            <a:ext cx="46437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Questrial"/>
                <a:ea typeface="Questrial"/>
                <a:cs typeface="Questrial"/>
                <a:sym typeface="Questrial"/>
              </a:rPr>
              <a:t>OTs as Storm Indicators</a:t>
            </a:r>
          </a:p>
        </p:txBody>
      </p:sp>
      <p:sp>
        <p:nvSpPr>
          <p:cNvPr id="408" name="Shape 408"/>
          <p:cNvSpPr/>
          <p:nvPr/>
        </p:nvSpPr>
        <p:spPr>
          <a:xfrm>
            <a:off x="3602330" y="3757986"/>
            <a:ext cx="1835700" cy="618600"/>
          </a:xfrm>
          <a:prstGeom prst="rightArrow">
            <a:avLst>
              <a:gd name="adj1" fmla="val 50000"/>
              <a:gd name="adj2" fmla="val 50000"/>
            </a:avLst>
          </a:prstGeom>
          <a:solidFill>
            <a:schemeClr val="accent1"/>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409" name="Shape 409"/>
          <p:cNvSpPr txBox="1"/>
          <p:nvPr/>
        </p:nvSpPr>
        <p:spPr>
          <a:xfrm>
            <a:off x="6683950" y="2804110"/>
            <a:ext cx="27819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Questrial"/>
                <a:ea typeface="Questrial"/>
                <a:cs typeface="Questrial"/>
                <a:sym typeface="Questrial"/>
              </a:rPr>
              <a:t>Image Credit: Wikipedia</a:t>
            </a:r>
          </a:p>
        </p:txBody>
      </p:sp>
      <p:pic>
        <p:nvPicPr>
          <p:cNvPr id="410" name="Shape 410"/>
          <p:cNvPicPr preferRelativeResize="0"/>
          <p:nvPr/>
        </p:nvPicPr>
        <p:blipFill rotWithShape="1">
          <a:blip r:embed="rId4">
            <a:alphaModFix/>
          </a:blip>
          <a:srcRect/>
          <a:stretch/>
        </p:blipFill>
        <p:spPr>
          <a:xfrm>
            <a:off x="1000575" y="3540634"/>
            <a:ext cx="2289900" cy="1243200"/>
          </a:xfrm>
          <a:prstGeom prst="rect">
            <a:avLst/>
          </a:prstGeom>
          <a:noFill/>
          <a:ln>
            <a:noFill/>
          </a:ln>
        </p:spPr>
      </p:pic>
      <p:pic>
        <p:nvPicPr>
          <p:cNvPr id="411" name="Shape 411"/>
          <p:cNvPicPr preferRelativeResize="0"/>
          <p:nvPr/>
        </p:nvPicPr>
        <p:blipFill rotWithShape="1">
          <a:blip r:embed="rId5">
            <a:alphaModFix/>
          </a:blip>
          <a:srcRect/>
          <a:stretch/>
        </p:blipFill>
        <p:spPr>
          <a:xfrm>
            <a:off x="5749912" y="3533159"/>
            <a:ext cx="2290799" cy="1243500"/>
          </a:xfrm>
          <a:prstGeom prst="rect">
            <a:avLst/>
          </a:prstGeom>
          <a:noFill/>
          <a:ln>
            <a:noFill/>
          </a:ln>
        </p:spPr>
      </p:pic>
      <p:sp>
        <p:nvSpPr>
          <p:cNvPr id="412" name="Shape 412"/>
          <p:cNvSpPr txBox="1"/>
          <p:nvPr/>
        </p:nvSpPr>
        <p:spPr>
          <a:xfrm>
            <a:off x="907037" y="4745211"/>
            <a:ext cx="2781900" cy="2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Questrial"/>
                <a:ea typeface="Questrial"/>
                <a:cs typeface="Questrial"/>
                <a:sym typeface="Questrial"/>
              </a:rPr>
              <a:t>Image Credit: Jakub Blach</a:t>
            </a:r>
          </a:p>
        </p:txBody>
      </p:sp>
      <p:sp>
        <p:nvSpPr>
          <p:cNvPr id="413" name="Shape 413"/>
          <p:cNvSpPr txBox="1"/>
          <p:nvPr/>
        </p:nvSpPr>
        <p:spPr>
          <a:xfrm>
            <a:off x="5670916" y="4753275"/>
            <a:ext cx="2781900" cy="2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Questrial"/>
                <a:ea typeface="Questrial"/>
                <a:cs typeface="Questrial"/>
                <a:sym typeface="Questrial"/>
              </a:rPr>
              <a:t>Image Credit: Jakub Blach</a:t>
            </a:r>
          </a:p>
        </p:txBody>
      </p:sp>
      <p:sp>
        <p:nvSpPr>
          <p:cNvPr id="32" name="Shape 400"/>
          <p:cNvSpPr/>
          <p:nvPr/>
        </p:nvSpPr>
        <p:spPr>
          <a:xfrm>
            <a:off x="5271650" y="6036168"/>
            <a:ext cx="301800" cy="2742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3" name="Shape 401"/>
          <p:cNvSpPr/>
          <p:nvPr/>
        </p:nvSpPr>
        <p:spPr>
          <a:xfrm>
            <a:off x="5756249" y="5883743"/>
            <a:ext cx="301800" cy="274200"/>
          </a:xfrm>
          <a:prstGeom prst="ellipse">
            <a:avLst/>
          </a:prstGeom>
          <a:solidFill>
            <a:srgbClr val="94A3D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4" name="Shape 402"/>
          <p:cNvSpPr/>
          <p:nvPr/>
        </p:nvSpPr>
        <p:spPr>
          <a:xfrm>
            <a:off x="6179924" y="5715993"/>
            <a:ext cx="301800" cy="274200"/>
          </a:xfrm>
          <a:prstGeom prst="ellipse">
            <a:avLst/>
          </a:prstGeom>
          <a:solidFill>
            <a:srgbClr val="99999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5" name="Shape 403"/>
          <p:cNvSpPr/>
          <p:nvPr/>
        </p:nvSpPr>
        <p:spPr>
          <a:xfrm>
            <a:off x="5878124" y="6340968"/>
            <a:ext cx="301800" cy="274200"/>
          </a:xfrm>
          <a:prstGeom prst="ellipse">
            <a:avLst/>
          </a:prstGeom>
          <a:solidFill>
            <a:schemeClr val="accent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
        <p:nvSpPr>
          <p:cNvPr id="36" name="Shape 404"/>
          <p:cNvSpPr/>
          <p:nvPr/>
        </p:nvSpPr>
        <p:spPr>
          <a:xfrm>
            <a:off x="5271650" y="5660789"/>
            <a:ext cx="301800" cy="274200"/>
          </a:xfrm>
          <a:prstGeom prst="ellipse">
            <a:avLst/>
          </a:prstGeom>
          <a:solidFill>
            <a:srgbClr val="66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Questrial"/>
              <a:ea typeface="Questrial"/>
              <a:cs typeface="Questrial"/>
              <a:sym typeface="Questrial"/>
            </a:endParaRPr>
          </a:p>
        </p:txBody>
      </p:sp>
    </p:spTree>
    <p:extLst>
      <p:ext uri="{BB962C8B-B14F-4D97-AF65-F5344CB8AC3E}">
        <p14:creationId xmlns:p14="http://schemas.microsoft.com/office/powerpoint/2010/main" val="312771676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a:stretch/>
        </p:blipFill>
        <p:spPr>
          <a:xfrm>
            <a:off x="644450" y="1384423"/>
            <a:ext cx="1470650" cy="1470650"/>
          </a:xfrm>
          <a:prstGeom prst="rect">
            <a:avLst/>
          </a:prstGeom>
          <a:noFill/>
          <a:ln>
            <a:noFill/>
          </a:ln>
        </p:spPr>
      </p:pic>
      <p:sp>
        <p:nvSpPr>
          <p:cNvPr id="419" name="Shape 419"/>
          <p:cNvSpPr txBox="1">
            <a:spLocks noGrp="1"/>
          </p:cNvSpPr>
          <p:nvPr>
            <p:ph type="body" idx="2"/>
          </p:nvPr>
        </p:nvSpPr>
        <p:spPr>
          <a:xfrm>
            <a:off x="320038" y="54863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a:solidFill>
                  <a:srgbClr val="BFBFBF"/>
                </a:solidFill>
                <a:latin typeface="Century Gothic" panose="020B0502020202020204" pitchFamily="34" charset="0"/>
                <a:sym typeface="Questrial"/>
              </a:rPr>
              <a:t>Future Work</a:t>
            </a:r>
          </a:p>
        </p:txBody>
      </p:sp>
      <p:pic>
        <p:nvPicPr>
          <p:cNvPr id="420" name="Shape 420"/>
          <p:cNvPicPr preferRelativeResize="0"/>
          <p:nvPr/>
        </p:nvPicPr>
        <p:blipFill rotWithShape="1">
          <a:blip r:embed="rId4">
            <a:alphaModFix/>
          </a:blip>
          <a:srcRect/>
          <a:stretch/>
        </p:blipFill>
        <p:spPr>
          <a:xfrm>
            <a:off x="494649" y="3053350"/>
            <a:ext cx="2023148" cy="1645925"/>
          </a:xfrm>
          <a:prstGeom prst="rect">
            <a:avLst/>
          </a:prstGeom>
          <a:noFill/>
          <a:ln>
            <a:noFill/>
          </a:ln>
        </p:spPr>
      </p:pic>
      <p:sp>
        <p:nvSpPr>
          <p:cNvPr id="421" name="Shape 421"/>
          <p:cNvSpPr txBox="1">
            <a:spLocks noGrp="1"/>
          </p:cNvSpPr>
          <p:nvPr>
            <p:ph type="body" idx="3"/>
          </p:nvPr>
        </p:nvSpPr>
        <p:spPr>
          <a:xfrm>
            <a:off x="2441600" y="1548250"/>
            <a:ext cx="7147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Hourly averages across all study </a:t>
            </a:r>
          </a:p>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dates</a:t>
            </a:r>
          </a:p>
        </p:txBody>
      </p:sp>
      <p:sp>
        <p:nvSpPr>
          <p:cNvPr id="422" name="Shape 422"/>
          <p:cNvSpPr txBox="1">
            <a:spLocks noGrp="1"/>
          </p:cNvSpPr>
          <p:nvPr>
            <p:ph type="body" idx="3"/>
          </p:nvPr>
        </p:nvSpPr>
        <p:spPr>
          <a:xfrm>
            <a:off x="2441593" y="3044986"/>
            <a:ext cx="6601799"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Century Gothic" panose="020B0502020202020204" pitchFamily="34" charset="0"/>
                <a:sym typeface="Questrial"/>
              </a:rPr>
              <a:t>Study date percentiles based on early morning OT occurrences</a:t>
            </a:r>
          </a:p>
        </p:txBody>
      </p:sp>
      <p:sp>
        <p:nvSpPr>
          <p:cNvPr id="423" name="Shape 423"/>
          <p:cNvSpPr txBox="1"/>
          <p:nvPr/>
        </p:nvSpPr>
        <p:spPr>
          <a:xfrm>
            <a:off x="409725" y="2767436"/>
            <a:ext cx="1940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PIxabay</a:t>
            </a:r>
          </a:p>
        </p:txBody>
      </p:sp>
      <p:sp>
        <p:nvSpPr>
          <p:cNvPr id="424" name="Shape 424"/>
          <p:cNvSpPr txBox="1"/>
          <p:nvPr/>
        </p:nvSpPr>
        <p:spPr>
          <a:xfrm>
            <a:off x="409725" y="4547148"/>
            <a:ext cx="1940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PIxabay</a:t>
            </a:r>
          </a:p>
        </p:txBody>
      </p:sp>
      <p:pic>
        <p:nvPicPr>
          <p:cNvPr id="425" name="Shape 425"/>
          <p:cNvPicPr preferRelativeResize="0"/>
          <p:nvPr/>
        </p:nvPicPr>
        <p:blipFill rotWithShape="1">
          <a:blip r:embed="rId5">
            <a:alphaModFix/>
          </a:blip>
          <a:srcRect/>
          <a:stretch/>
        </p:blipFill>
        <p:spPr>
          <a:xfrm>
            <a:off x="788325" y="4821525"/>
            <a:ext cx="1182900" cy="1702800"/>
          </a:xfrm>
          <a:prstGeom prst="rect">
            <a:avLst/>
          </a:prstGeom>
          <a:noFill/>
          <a:ln>
            <a:noFill/>
          </a:ln>
        </p:spPr>
      </p:pic>
      <p:sp>
        <p:nvSpPr>
          <p:cNvPr id="426" name="Shape 426"/>
          <p:cNvSpPr txBox="1">
            <a:spLocks noGrp="1"/>
          </p:cNvSpPr>
          <p:nvPr>
            <p:ph type="body" idx="3"/>
          </p:nvPr>
        </p:nvSpPr>
        <p:spPr>
          <a:xfrm>
            <a:off x="2517803" y="5107425"/>
            <a:ext cx="4615800" cy="565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a:solidFill>
                  <a:schemeClr val="accent1"/>
                </a:solidFill>
                <a:latin typeface="Century Gothic" panose="020B0502020202020204" pitchFamily="34" charset="0"/>
                <a:sym typeface="Questrial"/>
              </a:rPr>
              <a:t>Compare OT detections with lightning data</a:t>
            </a:r>
          </a:p>
        </p:txBody>
      </p:sp>
      <p:sp>
        <p:nvSpPr>
          <p:cNvPr id="427" name="Shape 427"/>
          <p:cNvSpPr txBox="1"/>
          <p:nvPr/>
        </p:nvSpPr>
        <p:spPr>
          <a:xfrm>
            <a:off x="409725" y="6441600"/>
            <a:ext cx="2615700" cy="41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Wikimedia</a:t>
            </a:r>
          </a:p>
        </p:txBody>
      </p:sp>
    </p:spTree>
    <p:extLst>
      <p:ext uri="{BB962C8B-B14F-4D97-AF65-F5344CB8AC3E}">
        <p14:creationId xmlns:p14="http://schemas.microsoft.com/office/powerpoint/2010/main" val="312054186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body" idx="2"/>
          </p:nvPr>
        </p:nvSpPr>
        <p:spPr>
          <a:xfrm>
            <a:off x="320038" y="54863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Future Work</a:t>
            </a:r>
          </a:p>
        </p:txBody>
      </p:sp>
      <p:pic>
        <p:nvPicPr>
          <p:cNvPr id="434" name="Shape 434"/>
          <p:cNvPicPr preferRelativeResize="0"/>
          <p:nvPr/>
        </p:nvPicPr>
        <p:blipFill rotWithShape="1">
          <a:blip r:embed="rId3">
            <a:alphaModFix/>
          </a:blip>
          <a:srcRect/>
          <a:stretch/>
        </p:blipFill>
        <p:spPr>
          <a:xfrm>
            <a:off x="625343" y="2617143"/>
            <a:ext cx="1662118" cy="1205023"/>
          </a:xfrm>
          <a:prstGeom prst="rect">
            <a:avLst/>
          </a:prstGeom>
          <a:noFill/>
          <a:ln>
            <a:noFill/>
          </a:ln>
        </p:spPr>
      </p:pic>
      <p:pic>
        <p:nvPicPr>
          <p:cNvPr id="435" name="Shape 435"/>
          <p:cNvPicPr preferRelativeResize="0"/>
          <p:nvPr/>
        </p:nvPicPr>
        <p:blipFill rotWithShape="1">
          <a:blip r:embed="rId4">
            <a:alphaModFix/>
          </a:blip>
          <a:srcRect/>
          <a:stretch/>
        </p:blipFill>
        <p:spPr>
          <a:xfrm>
            <a:off x="1470690" y="1809958"/>
            <a:ext cx="909275" cy="1702773"/>
          </a:xfrm>
          <a:prstGeom prst="rect">
            <a:avLst/>
          </a:prstGeom>
          <a:noFill/>
          <a:ln>
            <a:noFill/>
          </a:ln>
        </p:spPr>
      </p:pic>
      <p:pic>
        <p:nvPicPr>
          <p:cNvPr id="436" name="Shape 436"/>
          <p:cNvPicPr preferRelativeResize="0"/>
          <p:nvPr/>
        </p:nvPicPr>
        <p:blipFill rotWithShape="1">
          <a:blip r:embed="rId5">
            <a:alphaModFix/>
          </a:blip>
          <a:srcRect/>
          <a:stretch/>
        </p:blipFill>
        <p:spPr>
          <a:xfrm flipH="1">
            <a:off x="625342" y="1637471"/>
            <a:ext cx="731050" cy="1462124"/>
          </a:xfrm>
          <a:prstGeom prst="rect">
            <a:avLst/>
          </a:prstGeom>
          <a:noFill/>
          <a:ln>
            <a:noFill/>
          </a:ln>
        </p:spPr>
      </p:pic>
      <p:sp>
        <p:nvSpPr>
          <p:cNvPr id="437" name="Shape 437"/>
          <p:cNvSpPr txBox="1">
            <a:spLocks noGrp="1"/>
          </p:cNvSpPr>
          <p:nvPr>
            <p:ph type="body" idx="3"/>
          </p:nvPr>
        </p:nvSpPr>
        <p:spPr>
          <a:xfrm>
            <a:off x="2615655" y="1930260"/>
            <a:ext cx="6191652" cy="80719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Include additional </a:t>
            </a:r>
            <a:r>
              <a:rPr lang="en-US" sz="3000" b="1" i="0" u="none" strike="noStrike" cap="none" dirty="0" smtClean="0">
                <a:solidFill>
                  <a:schemeClr val="accent1"/>
                </a:solidFill>
                <a:latin typeface="Century Gothic" panose="020B0502020202020204" pitchFamily="34" charset="0"/>
                <a:sym typeface="Questrial"/>
              </a:rPr>
              <a:t>weather variables</a:t>
            </a:r>
            <a:endParaRPr lang="en-US" sz="3000" b="1" i="0" u="none" strike="noStrike" cap="none" dirty="0">
              <a:solidFill>
                <a:schemeClr val="accent1"/>
              </a:solidFill>
              <a:latin typeface="Century Gothic" panose="020B0502020202020204" pitchFamily="34" charset="0"/>
              <a:sym typeface="Questrial"/>
            </a:endParaRPr>
          </a:p>
        </p:txBody>
      </p:sp>
      <p:sp>
        <p:nvSpPr>
          <p:cNvPr id="438" name="Shape 438"/>
          <p:cNvSpPr txBox="1"/>
          <p:nvPr/>
        </p:nvSpPr>
        <p:spPr>
          <a:xfrm>
            <a:off x="347362" y="3625210"/>
            <a:ext cx="19401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Credits: Pixabay &amp;</a:t>
            </a:r>
          </a:p>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Public Domain Vectors</a:t>
            </a:r>
          </a:p>
        </p:txBody>
      </p:sp>
      <p:sp>
        <p:nvSpPr>
          <p:cNvPr id="440" name="Shape 440"/>
          <p:cNvSpPr txBox="1">
            <a:spLocks noGrp="1"/>
          </p:cNvSpPr>
          <p:nvPr>
            <p:ph type="body" idx="3"/>
          </p:nvPr>
        </p:nvSpPr>
        <p:spPr>
          <a:xfrm>
            <a:off x="2701518" y="4529675"/>
            <a:ext cx="6292357"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3000" b="1" i="0" u="none" strike="noStrike" cap="none" dirty="0">
                <a:solidFill>
                  <a:schemeClr val="accent1"/>
                </a:solidFill>
                <a:latin typeface="Century Gothic" panose="020B0502020202020204" pitchFamily="34" charset="0"/>
                <a:sym typeface="Questrial"/>
              </a:rPr>
              <a:t>Statistical correlations between OT and </a:t>
            </a:r>
            <a:r>
              <a:rPr lang="en-US" sz="3000" dirty="0" smtClean="0">
                <a:latin typeface="Century Gothic" panose="020B0502020202020204" pitchFamily="34" charset="0"/>
              </a:rPr>
              <a:t>weather </a:t>
            </a:r>
            <a:r>
              <a:rPr lang="en-US" sz="3000" b="1" i="0" u="none" strike="noStrike" cap="none" dirty="0">
                <a:solidFill>
                  <a:schemeClr val="accent1"/>
                </a:solidFill>
                <a:latin typeface="Century Gothic" panose="020B0502020202020204" pitchFamily="34" charset="0"/>
                <a:sym typeface="Questrial"/>
              </a:rPr>
              <a:t>data</a:t>
            </a:r>
          </a:p>
        </p:txBody>
      </p:sp>
      <p:sp>
        <p:nvSpPr>
          <p:cNvPr id="441" name="Shape 441"/>
          <p:cNvSpPr txBox="1"/>
          <p:nvPr/>
        </p:nvSpPr>
        <p:spPr>
          <a:xfrm>
            <a:off x="464125" y="5999812"/>
            <a:ext cx="23898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a:solidFill>
                  <a:schemeClr val="dk1"/>
                </a:solidFill>
                <a:latin typeface="Century Gothic" panose="020B0502020202020204" pitchFamily="34" charset="0"/>
                <a:ea typeface="Questrial"/>
                <a:cs typeface="Questrial"/>
                <a:sym typeface="Questrial"/>
              </a:rPr>
              <a:t>Image Credit: Wikimedia</a:t>
            </a:r>
          </a:p>
        </p:txBody>
      </p:sp>
      <p:pic>
        <p:nvPicPr>
          <p:cNvPr id="11" name="Shape 353"/>
          <p:cNvPicPr preferRelativeResize="0"/>
          <p:nvPr/>
        </p:nvPicPr>
        <p:blipFill>
          <a:blip r:embed="rId6">
            <a:alphaModFix/>
          </a:blip>
          <a:stretch>
            <a:fillRect/>
          </a:stretch>
        </p:blipFill>
        <p:spPr>
          <a:xfrm>
            <a:off x="242264" y="4359650"/>
            <a:ext cx="2228255" cy="1470651"/>
          </a:xfrm>
          <a:prstGeom prst="rect">
            <a:avLst/>
          </a:prstGeom>
          <a:noFill/>
          <a:ln>
            <a:noFill/>
          </a:ln>
        </p:spPr>
      </p:pic>
    </p:spTree>
    <p:extLst>
      <p:ext uri="{BB962C8B-B14F-4D97-AF65-F5344CB8AC3E}">
        <p14:creationId xmlns:p14="http://schemas.microsoft.com/office/powerpoint/2010/main" val="4162869013"/>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571200" y="1463420"/>
            <a:ext cx="8051700" cy="11265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Kenton Ross, NASA DEVELOP National Program</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Kristopher </a:t>
            </a:r>
            <a:r>
              <a:rPr lang="en-US" sz="1800" dirty="0" err="1">
                <a:solidFill>
                  <a:schemeClr val="bg1">
                    <a:lumMod val="50000"/>
                  </a:schemeClr>
                </a:solidFill>
                <a:latin typeface="Century Gothic" panose="020B0502020202020204" pitchFamily="34" charset="0"/>
              </a:rPr>
              <a:t>Bedka</a:t>
            </a:r>
            <a:r>
              <a:rPr lang="en-US" sz="1800" dirty="0">
                <a:solidFill>
                  <a:schemeClr val="bg1">
                    <a:lumMod val="50000"/>
                  </a:schemeClr>
                </a:solidFill>
                <a:latin typeface="Century Gothic" panose="020B0502020202020204" pitchFamily="34" charset="0"/>
              </a:rPr>
              <a:t>, NASA Applied Sciences Climate Science Branch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DeWayne Cecil, Global Science &amp; Technology, National Centers for Environmental Information (</a:t>
            </a:r>
            <a:r>
              <a:rPr lang="en-US" sz="1800" dirty="0" smtClean="0">
                <a:solidFill>
                  <a:schemeClr val="bg1">
                    <a:lumMod val="50000"/>
                  </a:schemeClr>
                </a:solidFill>
                <a:latin typeface="Century Gothic" panose="020B0502020202020204" pitchFamily="34" charset="0"/>
              </a:rPr>
              <a:t>NCEI</a:t>
            </a:r>
            <a:r>
              <a:rPr lang="en-US" sz="1800" dirty="0">
                <a:solidFill>
                  <a:schemeClr val="bg1">
                    <a:lumMod val="50000"/>
                  </a:schemeClr>
                </a:solidFill>
                <a:latin typeface="Century Gothic" panose="020B0502020202020204" pitchFamily="34" charset="0"/>
              </a:rPr>
              <a:t>)</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Robert </a:t>
            </a:r>
            <a:r>
              <a:rPr lang="en-US" sz="1800" dirty="0" err="1">
                <a:solidFill>
                  <a:schemeClr val="bg1">
                    <a:lumMod val="50000"/>
                  </a:schemeClr>
                </a:solidFill>
                <a:latin typeface="Century Gothic" panose="020B0502020202020204" pitchFamily="34" charset="0"/>
              </a:rPr>
              <a:t>VanGundy</a:t>
            </a:r>
            <a:r>
              <a:rPr lang="en-US" sz="1800" dirty="0">
                <a:solidFill>
                  <a:schemeClr val="bg1">
                    <a:lumMod val="50000"/>
                  </a:schemeClr>
                </a:solidFill>
                <a:latin typeface="Century Gothic" panose="020B0502020202020204" pitchFamily="34" charset="0"/>
              </a:rPr>
              <a:t>, University of Virginia’s College at Wise </a:t>
            </a:r>
          </a:p>
          <a:p>
            <a:pPr lvl="0" algn="ctr" rtl="0">
              <a:lnSpc>
                <a:spcPct val="100000"/>
              </a:lnSpc>
              <a:spcBef>
                <a:spcPts val="0"/>
              </a:spcBef>
              <a:buClr>
                <a:srgbClr val="000000"/>
              </a:buClr>
              <a:buSzPct val="110000"/>
              <a:buFont typeface="Arial"/>
              <a:buNone/>
            </a:pPr>
            <a:endParaRPr sz="1000" dirty="0">
              <a:solidFill>
                <a:srgbClr val="000000"/>
              </a:solidFill>
              <a:latin typeface="Century Gothic" panose="020B0502020202020204" pitchFamily="34" charset="0"/>
            </a:endParaRPr>
          </a:p>
        </p:txBody>
      </p:sp>
      <p:sp>
        <p:nvSpPr>
          <p:cNvPr id="381" name="Shape 381"/>
          <p:cNvSpPr txBox="1">
            <a:spLocks noGrp="1"/>
          </p:cNvSpPr>
          <p:nvPr>
            <p:ph type="body" idx="2"/>
          </p:nvPr>
        </p:nvSpPr>
        <p:spPr>
          <a:xfrm>
            <a:off x="571200" y="3480974"/>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dirty="0">
                <a:latin typeface="Century Gothic" panose="020B0502020202020204" pitchFamily="34" charset="0"/>
              </a:rPr>
              <a:t>Kenya Meteorological Department</a:t>
            </a:r>
          </a:p>
        </p:txBody>
      </p:sp>
      <p:sp>
        <p:nvSpPr>
          <p:cNvPr id="382" name="Shape 382"/>
          <p:cNvSpPr txBox="1">
            <a:spLocks noGrp="1"/>
          </p:cNvSpPr>
          <p:nvPr>
            <p:ph type="body" idx="3"/>
          </p:nvPr>
        </p:nvSpPr>
        <p:spPr>
          <a:xfrm>
            <a:off x="571200" y="4372014"/>
            <a:ext cx="8051700" cy="19818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William Wilson, Past contributor</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Grant Bloomer, Past contributor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Juan Antonio </a:t>
            </a:r>
            <a:r>
              <a:rPr lang="en-US" sz="1800" dirty="0" err="1">
                <a:solidFill>
                  <a:schemeClr val="bg1">
                    <a:lumMod val="50000"/>
                  </a:schemeClr>
                </a:solidFill>
                <a:latin typeface="Century Gothic" panose="020B0502020202020204" pitchFamily="34" charset="0"/>
              </a:rPr>
              <a:t>Chacón</a:t>
            </a:r>
            <a:r>
              <a:rPr lang="en-US" sz="1800" dirty="0">
                <a:solidFill>
                  <a:schemeClr val="bg1">
                    <a:lumMod val="50000"/>
                  </a:schemeClr>
                </a:solidFill>
                <a:latin typeface="Century Gothic" panose="020B0502020202020204" pitchFamily="34" charset="0"/>
              </a:rPr>
              <a:t> Castro, Past contributor</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Steve Licata, Jet Propulsion Laboratory, </a:t>
            </a:r>
            <a:r>
              <a:rPr lang="en-US" sz="1800" dirty="0">
                <a:solidFill>
                  <a:schemeClr val="bg1">
                    <a:lumMod val="50000"/>
                  </a:schemeClr>
                </a:solidFill>
                <a:highlight>
                  <a:srgbClr val="FFFFFF"/>
                </a:highlight>
                <a:latin typeface="Century Gothic" panose="020B0502020202020204" pitchFamily="34" charset="0"/>
              </a:rPr>
              <a:t>Atmospheric Infrared Sounder Project</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April Huff, NASA DEVELOP/Wise County Clerk of Court’s Office</a:t>
            </a:r>
          </a:p>
          <a:p>
            <a:pPr marL="0" marR="0" lvl="0" indent="0" algn="l" rtl="0">
              <a:lnSpc>
                <a:spcPct val="90000"/>
              </a:lnSpc>
              <a:spcBef>
                <a:spcPts val="0"/>
              </a:spcBef>
              <a:buClr>
                <a:schemeClr val="dk1"/>
              </a:buClr>
              <a:buSzPct val="25000"/>
              <a:buFont typeface="Arial"/>
              <a:buNone/>
            </a:pPr>
            <a:endParaRPr dirty="0">
              <a:latin typeface="Century Gothic" panose="020B0502020202020204" pitchFamily="34" charset="0"/>
            </a:endParaRPr>
          </a:p>
        </p:txBody>
      </p:sp>
      <p:sp>
        <p:nvSpPr>
          <p:cNvPr id="383" name="Shape 383"/>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Advisors</a:t>
            </a:r>
          </a:p>
        </p:txBody>
      </p:sp>
      <p:sp>
        <p:nvSpPr>
          <p:cNvPr id="384" name="Shape 384"/>
          <p:cNvSpPr txBox="1"/>
          <p:nvPr/>
        </p:nvSpPr>
        <p:spPr>
          <a:xfrm>
            <a:off x="594371" y="295776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Partners</a:t>
            </a:r>
          </a:p>
        </p:txBody>
      </p:sp>
      <p:sp>
        <p:nvSpPr>
          <p:cNvPr id="385" name="Shape 385"/>
          <p:cNvSpPr txBox="1"/>
          <p:nvPr/>
        </p:nvSpPr>
        <p:spPr>
          <a:xfrm>
            <a:off x="594371" y="38488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2"/>
          </p:nvPr>
        </p:nvSpPr>
        <p:spPr>
          <a:xfrm>
            <a:off x="559493" y="314634"/>
            <a:ext cx="8025000" cy="674400"/>
          </a:xfrm>
          <a:prstGeom prst="rect">
            <a:avLst/>
          </a:prstGeom>
          <a:noFill/>
          <a:ln>
            <a:noFill/>
          </a:ln>
        </p:spPr>
        <p:txBody>
          <a:bodyPr lIns="91425" tIns="45700" rIns="91425" bIns="45700" anchor="b" anchorCtr="0">
            <a:noAutofit/>
          </a:bodyPr>
          <a:lstStyle/>
          <a:p>
            <a:pPr lvl="0" algn="ctr" rtl="0">
              <a:spcBef>
                <a:spcPts val="0"/>
              </a:spcBef>
              <a:buClr>
                <a:srgbClr val="BFBFBF"/>
              </a:buClr>
              <a:buSzPct val="25000"/>
              <a:buFont typeface="Arial"/>
              <a:buNone/>
            </a:pPr>
            <a:r>
              <a:rPr lang="en-US" sz="5400" dirty="0">
                <a:solidFill>
                  <a:srgbClr val="BFBFBF"/>
                </a:solidFill>
                <a:latin typeface="Century Gothic" panose="020B0502020202020204" pitchFamily="34" charset="0"/>
              </a:rPr>
              <a:t>Community Concerns</a:t>
            </a:r>
          </a:p>
        </p:txBody>
      </p:sp>
      <p:sp>
        <p:nvSpPr>
          <p:cNvPr id="212" name="Shape 212"/>
          <p:cNvSpPr txBox="1"/>
          <p:nvPr/>
        </p:nvSpPr>
        <p:spPr>
          <a:xfrm>
            <a:off x="227693" y="989034"/>
            <a:ext cx="8688600" cy="2350800"/>
          </a:xfrm>
          <a:prstGeom prst="rect">
            <a:avLst/>
          </a:prstGeom>
          <a:noFill/>
          <a:ln>
            <a:noFill/>
          </a:ln>
        </p:spPr>
        <p:txBody>
          <a:bodyPr lIns="91425" tIns="45700" rIns="91425" bIns="45700" anchor="t" anchorCtr="0">
            <a:noAutofit/>
          </a:bodyPr>
          <a:lstStyle/>
          <a:p>
            <a:pPr marL="342900" indent="-342900">
              <a:lnSpc>
                <a:spcPct val="90000"/>
              </a:lnSpc>
              <a:spcBef>
                <a:spcPts val="200"/>
              </a:spcBef>
              <a:buClr>
                <a:srgbClr val="94A3D4"/>
              </a:buClr>
              <a:buFont typeface="Webdings" panose="05030102010509060703" pitchFamily="18" charset="2"/>
              <a:buChar char="4"/>
            </a:pPr>
            <a:r>
              <a:rPr lang="en-US" sz="2000" b="1" kern="1200" dirty="0">
                <a:solidFill>
                  <a:srgbClr val="767171"/>
                </a:solidFill>
                <a:latin typeface="Century Gothic" panose="020B0502020202020204" pitchFamily="34" charset="0"/>
                <a:ea typeface="+mn-ea"/>
                <a:cs typeface="+mn-cs"/>
              </a:rPr>
              <a:t>Deadly storms</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panose="020B0502020202020204" pitchFamily="34" charset="0"/>
                <a:ea typeface="+mn-ea"/>
                <a:cs typeface="+mn-cs"/>
              </a:rPr>
              <a:t>No early warning system </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panose="020B0502020202020204" pitchFamily="34" charset="0"/>
                <a:ea typeface="+mn-ea"/>
                <a:cs typeface="+mn-cs"/>
              </a:rPr>
              <a:t>Frequent </a:t>
            </a:r>
            <a:r>
              <a:rPr lang="en-US" sz="2000" b="1" kern="1200" dirty="0">
                <a:solidFill>
                  <a:srgbClr val="767171"/>
                </a:solidFill>
                <a:latin typeface="Century Gothic" panose="020B0502020202020204" pitchFamily="34" charset="0"/>
                <a:ea typeface="+mn-ea"/>
                <a:cs typeface="+mn-cs"/>
              </a:rPr>
              <a:t>casualties</a:t>
            </a:r>
            <a:r>
              <a:rPr lang="en-US" sz="2000" kern="1200" dirty="0">
                <a:solidFill>
                  <a:srgbClr val="767171"/>
                </a:solidFill>
                <a:latin typeface="Century Gothic" panose="020B0502020202020204" pitchFamily="34" charset="0"/>
                <a:ea typeface="+mn-ea"/>
                <a:cs typeface="+mn-cs"/>
              </a:rPr>
              <a:t> </a:t>
            </a:r>
          </a:p>
          <a:p>
            <a:pPr marL="3429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panose="020B0502020202020204" pitchFamily="34" charset="0"/>
                <a:ea typeface="+mn-ea"/>
                <a:cs typeface="+mn-cs"/>
              </a:rPr>
              <a:t>The affected areas </a:t>
            </a:r>
            <a:r>
              <a:rPr lang="en-US" sz="2000" kern="1200" dirty="0" smtClean="0">
                <a:solidFill>
                  <a:srgbClr val="767171"/>
                </a:solidFill>
                <a:latin typeface="Century Gothic" panose="020B0502020202020204" pitchFamily="34" charset="0"/>
                <a:ea typeface="+mn-ea"/>
                <a:cs typeface="+mn-cs"/>
              </a:rPr>
              <a:t>have a high population density</a:t>
            </a:r>
            <a:endParaRPr lang="en-US" sz="2000" kern="1200" dirty="0">
              <a:solidFill>
                <a:srgbClr val="767171"/>
              </a:solidFill>
              <a:latin typeface="Century Gothic" panose="020B0502020202020204" pitchFamily="34" charset="0"/>
              <a:ea typeface="+mn-ea"/>
              <a:cs typeface="+mn-cs"/>
            </a:endParaRPr>
          </a:p>
          <a:p>
            <a:pPr marL="800100" lvl="1" indent="-342900">
              <a:lnSpc>
                <a:spcPct val="90000"/>
              </a:lnSpc>
              <a:spcBef>
                <a:spcPts val="200"/>
              </a:spcBef>
              <a:buClr>
                <a:srgbClr val="94A3D4"/>
              </a:buClr>
              <a:buFont typeface="Webdings" panose="05030102010509060703" pitchFamily="18" charset="2"/>
              <a:buChar char="4"/>
            </a:pPr>
            <a:r>
              <a:rPr lang="en-US" sz="2000" b="1" kern="1200" dirty="0">
                <a:solidFill>
                  <a:srgbClr val="767171"/>
                </a:solidFill>
                <a:latin typeface="Century Gothic" panose="020B0502020202020204" pitchFamily="34" charset="0"/>
                <a:ea typeface="+mn-ea"/>
                <a:cs typeface="+mn-cs"/>
              </a:rPr>
              <a:t>30 million </a:t>
            </a:r>
            <a:r>
              <a:rPr lang="en-US" sz="2000" b="1" kern="1200" dirty="0" smtClean="0">
                <a:solidFill>
                  <a:srgbClr val="767171"/>
                </a:solidFill>
                <a:latin typeface="Century Gothic" panose="020B0502020202020204" pitchFamily="34" charset="0"/>
                <a:ea typeface="+mn-ea"/>
                <a:cs typeface="+mn-cs"/>
              </a:rPr>
              <a:t>people</a:t>
            </a:r>
          </a:p>
          <a:p>
            <a:pPr marL="800100" lvl="1" indent="-342900">
              <a:lnSpc>
                <a:spcPct val="90000"/>
              </a:lnSpc>
              <a:spcBef>
                <a:spcPts val="200"/>
              </a:spcBef>
              <a:buClr>
                <a:srgbClr val="94A3D4"/>
              </a:buClr>
              <a:buFont typeface="Webdings" panose="05030102010509060703" pitchFamily="18" charset="2"/>
              <a:buChar char="4"/>
            </a:pPr>
            <a:r>
              <a:rPr lang="en-US" sz="2000" kern="1200" dirty="0" smtClean="0">
                <a:solidFill>
                  <a:srgbClr val="767171"/>
                </a:solidFill>
                <a:latin typeface="Century Gothic" panose="020B0502020202020204" pitchFamily="34" charset="0"/>
                <a:ea typeface="+mn-ea"/>
                <a:cs typeface="+mn-cs"/>
              </a:rPr>
              <a:t>200,000 fishermen</a:t>
            </a:r>
            <a:endParaRPr lang="en-US" sz="2000" kern="1200" dirty="0">
              <a:solidFill>
                <a:srgbClr val="767171"/>
              </a:solidFill>
              <a:latin typeface="Century Gothic" panose="020B0502020202020204" pitchFamily="34" charset="0"/>
              <a:ea typeface="+mn-ea"/>
              <a:cs typeface="+mn-cs"/>
            </a:endParaRPr>
          </a:p>
          <a:p>
            <a:pPr marL="457200" lvl="0" indent="-355600" rtl="0">
              <a:lnSpc>
                <a:spcPct val="115000"/>
              </a:lnSpc>
              <a:spcBef>
                <a:spcPts val="0"/>
              </a:spcBef>
              <a:buSzPct val="100000"/>
            </a:pPr>
            <a:endParaRPr lang="en-US" sz="2000" dirty="0" smtClean="0">
              <a:latin typeface="Century Gothic" panose="020B0502020202020204" pitchFamily="34" charset="0"/>
            </a:endParaRPr>
          </a:p>
          <a:p>
            <a:pPr marL="457200" lvl="0" indent="-355600" rtl="0">
              <a:lnSpc>
                <a:spcPct val="115000"/>
              </a:lnSpc>
              <a:spcBef>
                <a:spcPts val="0"/>
              </a:spcBef>
              <a:buSzPct val="100000"/>
            </a:pPr>
            <a:endParaRPr lang="en-US" sz="1400" dirty="0">
              <a:solidFill>
                <a:schemeClr val="dk1"/>
              </a:solidFill>
              <a:latin typeface="Century Gothic" panose="020B0502020202020204" pitchFamily="34" charset="0"/>
              <a:ea typeface="Questrial"/>
              <a:cs typeface="Questrial"/>
              <a:sym typeface="Questrial"/>
            </a:endParaRPr>
          </a:p>
        </p:txBody>
      </p:sp>
      <p:pic>
        <p:nvPicPr>
          <p:cNvPr id="213" name="Shape 213"/>
          <p:cNvPicPr preferRelativeResize="0"/>
          <p:nvPr/>
        </p:nvPicPr>
        <p:blipFill rotWithShape="1">
          <a:blip r:embed="rId3">
            <a:alphaModFix/>
          </a:blip>
          <a:srcRect/>
          <a:stretch/>
        </p:blipFill>
        <p:spPr>
          <a:xfrm>
            <a:off x="408274" y="3237825"/>
            <a:ext cx="4118700" cy="3089100"/>
          </a:xfrm>
          <a:prstGeom prst="rect">
            <a:avLst/>
          </a:prstGeom>
          <a:noFill/>
          <a:ln>
            <a:noFill/>
          </a:ln>
        </p:spPr>
      </p:pic>
      <p:pic>
        <p:nvPicPr>
          <p:cNvPr id="214" name="Shape 214"/>
          <p:cNvPicPr preferRelativeResize="0"/>
          <p:nvPr/>
        </p:nvPicPr>
        <p:blipFill rotWithShape="1">
          <a:blip r:embed="rId4">
            <a:alphaModFix/>
          </a:blip>
          <a:srcRect/>
          <a:stretch/>
        </p:blipFill>
        <p:spPr>
          <a:xfrm>
            <a:off x="4858924" y="3218225"/>
            <a:ext cx="4012800" cy="3089100"/>
          </a:xfrm>
          <a:prstGeom prst="rect">
            <a:avLst/>
          </a:prstGeom>
          <a:noFill/>
          <a:ln>
            <a:noFill/>
          </a:ln>
        </p:spPr>
      </p:pic>
      <p:sp>
        <p:nvSpPr>
          <p:cNvPr id="215" name="Shape 215"/>
          <p:cNvSpPr txBox="1"/>
          <p:nvPr/>
        </p:nvSpPr>
        <p:spPr>
          <a:xfrm>
            <a:off x="4805971" y="6307335"/>
            <a:ext cx="41187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Credit: </a:t>
            </a:r>
            <a:r>
              <a:rPr lang="en-US" sz="1000" dirty="0" err="1">
                <a:solidFill>
                  <a:schemeClr val="dk1"/>
                </a:solidFill>
                <a:latin typeface="Century Gothic" panose="020B0502020202020204" pitchFamily="34" charset="0"/>
                <a:ea typeface="Questrial"/>
                <a:cs typeface="Questrial"/>
                <a:sym typeface="Questrial"/>
              </a:rPr>
              <a:t>Pixabay</a:t>
            </a:r>
            <a:endParaRPr lang="en-US" sz="1000" dirty="0">
              <a:solidFill>
                <a:schemeClr val="dk1"/>
              </a:solidFill>
              <a:latin typeface="Century Gothic" panose="020B0502020202020204" pitchFamily="34" charset="0"/>
              <a:ea typeface="Questrial"/>
              <a:cs typeface="Questrial"/>
              <a:sym typeface="Questrial"/>
            </a:endParaRPr>
          </a:p>
        </p:txBody>
      </p:sp>
      <p:sp>
        <p:nvSpPr>
          <p:cNvPr id="216" name="Shape 216"/>
          <p:cNvSpPr txBox="1"/>
          <p:nvPr/>
        </p:nvSpPr>
        <p:spPr>
          <a:xfrm>
            <a:off x="316318" y="6307328"/>
            <a:ext cx="43026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Credit: Wikimedia Commons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49808" y="2608202"/>
            <a:ext cx="7653528" cy="1289303"/>
          </a:xfrm>
        </p:spPr>
        <p:txBody>
          <a:bodyPr/>
          <a:lstStyle/>
          <a:p>
            <a:pPr>
              <a:spcBef>
                <a:spcPts val="0"/>
              </a:spcBef>
              <a:buClr>
                <a:srgbClr val="BFBFBF"/>
              </a:buClr>
              <a:buSzPct val="25000"/>
            </a:pPr>
            <a:r>
              <a:rPr lang="en-US" sz="5400" dirty="0">
                <a:solidFill>
                  <a:srgbClr val="BFBFBF"/>
                </a:solidFill>
                <a:latin typeface="Century Gothic" panose="020B0502020202020204" pitchFamily="34" charset="0"/>
              </a:rPr>
              <a:t>End of Presentation</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676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69" y="886691"/>
            <a:ext cx="7671459" cy="506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45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9" y="783771"/>
            <a:ext cx="8885637" cy="505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12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8.png"/>
          <p:cNvPicPr/>
          <p:nvPr/>
        </p:nvPicPr>
        <p:blipFill>
          <a:blip r:embed="rId2"/>
          <a:srcRect/>
          <a:stretch>
            <a:fillRect/>
          </a:stretch>
        </p:blipFill>
        <p:spPr>
          <a:xfrm>
            <a:off x="688770" y="795646"/>
            <a:ext cx="7528954" cy="5106390"/>
          </a:xfrm>
          <a:prstGeom prst="rect">
            <a:avLst/>
          </a:prstGeom>
          <a:ln/>
        </p:spPr>
      </p:pic>
    </p:spTree>
    <p:extLst>
      <p:ext uri="{BB962C8B-B14F-4D97-AF65-F5344CB8AC3E}">
        <p14:creationId xmlns:p14="http://schemas.microsoft.com/office/powerpoint/2010/main" val="427178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2"/>
          </p:nvPr>
        </p:nvSpPr>
        <p:spPr>
          <a:xfrm>
            <a:off x="320038" y="4724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dirty="0" smtClean="0">
                <a:solidFill>
                  <a:srgbClr val="BFBFBF"/>
                </a:solidFill>
                <a:latin typeface="Questrial"/>
                <a:ea typeface="Questrial"/>
                <a:cs typeface="Questrial"/>
                <a:sym typeface="Questrial"/>
              </a:rPr>
              <a:t>SEVIRI &amp; the HSED</a:t>
            </a:r>
            <a:endParaRPr lang="en-US" sz="5400" b="1" i="0" u="none" strike="noStrike" cap="none" dirty="0">
              <a:solidFill>
                <a:srgbClr val="BFBFBF"/>
              </a:solidFill>
              <a:latin typeface="Questrial"/>
              <a:ea typeface="Questrial"/>
              <a:cs typeface="Questrial"/>
              <a:sym typeface="Questrial"/>
            </a:endParaRPr>
          </a:p>
        </p:txBody>
      </p:sp>
      <p:pic>
        <p:nvPicPr>
          <p:cNvPr id="39" name="Shape 271"/>
          <p:cNvPicPr preferRelativeResize="0"/>
          <p:nvPr/>
        </p:nvPicPr>
        <p:blipFill>
          <a:blip r:embed="rId3">
            <a:alphaModFix/>
          </a:blip>
          <a:stretch>
            <a:fillRect/>
          </a:stretch>
        </p:blipFill>
        <p:spPr>
          <a:xfrm rot="675826">
            <a:off x="925686" y="1767666"/>
            <a:ext cx="1149872" cy="1163725"/>
          </a:xfrm>
          <a:prstGeom prst="rect">
            <a:avLst/>
          </a:prstGeom>
          <a:noFill/>
          <a:ln>
            <a:noFill/>
          </a:ln>
        </p:spPr>
      </p:pic>
      <p:pic>
        <p:nvPicPr>
          <p:cNvPr id="40" name="Shape 272"/>
          <p:cNvPicPr preferRelativeResize="0"/>
          <p:nvPr/>
        </p:nvPicPr>
        <p:blipFill rotWithShape="1">
          <a:blip r:embed="rId4">
            <a:alphaModFix/>
          </a:blip>
          <a:srcRect l="9540" r="34242" b="47698"/>
          <a:stretch/>
        </p:blipFill>
        <p:spPr>
          <a:xfrm>
            <a:off x="1032944" y="4061744"/>
            <a:ext cx="1913457" cy="1427702"/>
          </a:xfrm>
          <a:prstGeom prst="rect">
            <a:avLst/>
          </a:prstGeom>
          <a:noFill/>
          <a:ln>
            <a:noFill/>
          </a:ln>
        </p:spPr>
      </p:pic>
      <p:cxnSp>
        <p:nvCxnSpPr>
          <p:cNvPr id="41" name="Shape 280"/>
          <p:cNvCxnSpPr/>
          <p:nvPr/>
        </p:nvCxnSpPr>
        <p:spPr>
          <a:xfrm flipH="1">
            <a:off x="1054748" y="2760571"/>
            <a:ext cx="538137" cy="2728875"/>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2" name="Shape 281"/>
          <p:cNvCxnSpPr/>
          <p:nvPr/>
        </p:nvCxnSpPr>
        <p:spPr>
          <a:xfrm flipH="1">
            <a:off x="1147010" y="2766479"/>
            <a:ext cx="405592" cy="1361483"/>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3" name="Shape 282"/>
          <p:cNvCxnSpPr/>
          <p:nvPr/>
        </p:nvCxnSpPr>
        <p:spPr>
          <a:xfrm>
            <a:off x="1651094" y="2766479"/>
            <a:ext cx="1243328" cy="1361483"/>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4" name="Shape 283"/>
          <p:cNvCxnSpPr>
            <a:endCxn id="40" idx="2"/>
          </p:cNvCxnSpPr>
          <p:nvPr/>
        </p:nvCxnSpPr>
        <p:spPr>
          <a:xfrm>
            <a:off x="1592885" y="2766479"/>
            <a:ext cx="396788" cy="2722967"/>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cxnSp>
        <p:nvCxnSpPr>
          <p:cNvPr id="45" name="Shape 284"/>
          <p:cNvCxnSpPr/>
          <p:nvPr/>
        </p:nvCxnSpPr>
        <p:spPr>
          <a:xfrm>
            <a:off x="1592885" y="2766479"/>
            <a:ext cx="1261254" cy="2722967"/>
          </a:xfrm>
          <a:prstGeom prst="straightConnector1">
            <a:avLst/>
          </a:prstGeom>
          <a:noFill/>
          <a:ln w="38100" cap="flat" cmpd="sng">
            <a:solidFill>
              <a:srgbClr val="FF0000"/>
            </a:solidFill>
            <a:prstDash val="dashDot"/>
            <a:round/>
            <a:headEnd type="none" w="lg" len="lg"/>
            <a:tailEnd type="none" w="lg" len="lg"/>
          </a:ln>
          <a:effectLst>
            <a:innerShdw blurRad="114300">
              <a:prstClr val="black"/>
            </a:innerShdw>
          </a:effectLst>
        </p:spPr>
      </p:cxnSp>
      <p:sp>
        <p:nvSpPr>
          <p:cNvPr id="46" name="Shape 273"/>
          <p:cNvSpPr txBox="1"/>
          <p:nvPr/>
        </p:nvSpPr>
        <p:spPr>
          <a:xfrm>
            <a:off x="933899" y="5467832"/>
            <a:ext cx="3840480" cy="661853"/>
          </a:xfrm>
          <a:prstGeom prst="rect">
            <a:avLst/>
          </a:prstGeom>
          <a:noFill/>
          <a:ln>
            <a:noFill/>
          </a:ln>
        </p:spPr>
        <p:txBody>
          <a:bodyPr lIns="91425" tIns="91425" rIns="91425" bIns="91425" anchor="t" anchorCtr="0">
            <a:noAutofit/>
          </a:bodyPr>
          <a:lstStyle/>
          <a:p>
            <a:pPr lvl="0">
              <a:spcBef>
                <a:spcPts val="0"/>
              </a:spcBef>
              <a:buNone/>
            </a:pPr>
            <a:r>
              <a:rPr lang="en-US" sz="1000" dirty="0">
                <a:solidFill>
                  <a:schemeClr val="tx2">
                    <a:lumMod val="50000"/>
                  </a:schemeClr>
                </a:solidFill>
                <a:latin typeface="Century Gothic" panose="020B0502020202020204" pitchFamily="34" charset="0"/>
              </a:rPr>
              <a:t>Image Credit: NASA GSFC</a:t>
            </a:r>
          </a:p>
        </p:txBody>
      </p:sp>
      <p:sp>
        <p:nvSpPr>
          <p:cNvPr id="7" name="Text Placeholder 6"/>
          <p:cNvSpPr>
            <a:spLocks noGrp="1"/>
          </p:cNvSpPr>
          <p:nvPr>
            <p:ph type="body" idx="5"/>
          </p:nvPr>
        </p:nvSpPr>
        <p:spPr>
          <a:xfrm>
            <a:off x="3963202" y="2514100"/>
            <a:ext cx="3566159" cy="768095"/>
          </a:xfrm>
        </p:spPr>
        <p:txBody>
          <a:bodyPr/>
          <a:lstStyle/>
          <a:p>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701471261"/>
              </p:ext>
            </p:extLst>
          </p:nvPr>
        </p:nvGraphicFramePr>
        <p:xfrm>
          <a:off x="3766219" y="1851970"/>
          <a:ext cx="4787900" cy="3958434"/>
        </p:xfrm>
        <a:graphic>
          <a:graphicData uri="http://schemas.openxmlformats.org/drawingml/2006/table">
            <a:tbl>
              <a:tblPr>
                <a:tableStyleId>{5C22544A-7EE6-4342-B048-85BDC9FD1C3A}</a:tableStyleId>
              </a:tblPr>
              <a:tblGrid>
                <a:gridCol w="1254961"/>
                <a:gridCol w="484939"/>
                <a:gridCol w="609600"/>
                <a:gridCol w="609600"/>
                <a:gridCol w="702176"/>
                <a:gridCol w="517024"/>
                <a:gridCol w="609600"/>
              </a:tblGrid>
              <a:tr h="219913">
                <a:tc>
                  <a:txBody>
                    <a:bodyPr/>
                    <a:lstStyle/>
                    <a:p>
                      <a:pPr algn="l"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Long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Temp_Diff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QC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Storm_ID</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0.3256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32.0541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32.1938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0.2978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32.2288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32.0889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32.1938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32.2287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200.7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0.2699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32.2637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32.0538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32.0887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32.1936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r>
              <a:tr h="219913">
                <a:tc>
                  <a:txBody>
                    <a:bodyPr/>
                    <a:lstStyle/>
                    <a:p>
                      <a:pPr algn="l" fontAlgn="b"/>
                      <a:r>
                        <a:rPr lang="en-US" sz="1100" u="none" strike="noStrike">
                          <a:effectLst/>
                        </a:rPr>
                        <a:t>'2005-01-01-0000'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32.2285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6981312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2"/>
          </p:nvPr>
        </p:nvSpPr>
        <p:spPr>
          <a:xfrm>
            <a:off x="320039" y="167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Objectives</a:t>
            </a:r>
          </a:p>
        </p:txBody>
      </p:sp>
      <p:sp>
        <p:nvSpPr>
          <p:cNvPr id="245" name="Shape 245"/>
          <p:cNvSpPr txBox="1"/>
          <p:nvPr/>
        </p:nvSpPr>
        <p:spPr>
          <a:xfrm>
            <a:off x="212699" y="1946026"/>
            <a:ext cx="2041615" cy="2345908"/>
          </a:xfrm>
          <a:prstGeom prst="rect">
            <a:avLst/>
          </a:prstGeom>
          <a:noFill/>
          <a:ln>
            <a:noFill/>
          </a:ln>
        </p:spPr>
        <p:txBody>
          <a:bodyPr lIns="91425" tIns="91425" rIns="91425" bIns="91425" anchor="t" anchorCtr="0">
            <a:noAutofit/>
          </a:bodyPr>
          <a:lstStyle/>
          <a:p>
            <a:pPr lvl="0">
              <a:spcBef>
                <a:spcPts val="0"/>
              </a:spcBef>
              <a:buNone/>
            </a:pPr>
            <a:r>
              <a:rPr lang="en-US" sz="30000" dirty="0">
                <a:solidFill>
                  <a:schemeClr val="accent1"/>
                </a:solidFill>
                <a:latin typeface="Roboto Mono"/>
                <a:ea typeface="Roboto Mono"/>
                <a:cs typeface="Roboto Mono"/>
                <a:sym typeface="Roboto Mono"/>
              </a:rPr>
              <a:t>?</a:t>
            </a:r>
          </a:p>
        </p:txBody>
      </p:sp>
      <p:pic>
        <p:nvPicPr>
          <p:cNvPr id="243" name="Shape 243"/>
          <p:cNvPicPr preferRelativeResize="0"/>
          <p:nvPr/>
        </p:nvPicPr>
        <p:blipFill>
          <a:blip r:embed="rId3">
            <a:alphaModFix/>
          </a:blip>
          <a:stretch>
            <a:fillRect/>
          </a:stretch>
        </p:blipFill>
        <p:spPr>
          <a:xfrm flipH="1">
            <a:off x="1233507" y="2290159"/>
            <a:ext cx="731050" cy="1462125"/>
          </a:xfrm>
          <a:prstGeom prst="rect">
            <a:avLst/>
          </a:prstGeom>
          <a:noFill/>
          <a:ln>
            <a:noFill/>
          </a:ln>
        </p:spPr>
      </p:pic>
      <p:pic>
        <p:nvPicPr>
          <p:cNvPr id="244" name="Shape 244"/>
          <p:cNvPicPr preferRelativeResize="0"/>
          <p:nvPr/>
        </p:nvPicPr>
        <p:blipFill>
          <a:blip r:embed="rId4">
            <a:alphaModFix/>
          </a:blip>
          <a:stretch>
            <a:fillRect/>
          </a:stretch>
        </p:blipFill>
        <p:spPr>
          <a:xfrm>
            <a:off x="576119" y="3411900"/>
            <a:ext cx="2326850" cy="1686963"/>
          </a:xfrm>
          <a:prstGeom prst="rect">
            <a:avLst/>
          </a:prstGeom>
          <a:noFill/>
          <a:ln>
            <a:noFill/>
          </a:ln>
        </p:spPr>
      </p:pic>
      <p:sp>
        <p:nvSpPr>
          <p:cNvPr id="246" name="Shape 246"/>
          <p:cNvSpPr/>
          <p:nvPr/>
        </p:nvSpPr>
        <p:spPr>
          <a:xfrm>
            <a:off x="3139233" y="3411900"/>
            <a:ext cx="1851594" cy="1312200"/>
          </a:xfrm>
          <a:prstGeom prst="rightArrow">
            <a:avLst>
              <a:gd name="adj1" fmla="val 50000"/>
              <a:gd name="adj2" fmla="val 50000"/>
            </a:avLst>
          </a:prstGeom>
          <a:solidFill>
            <a:schemeClr val="accent1"/>
          </a:solidFill>
          <a:ln w="28575" cap="flat"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p>
        </p:txBody>
      </p:sp>
      <p:pic>
        <p:nvPicPr>
          <p:cNvPr id="248" name="Shape 248"/>
          <p:cNvPicPr preferRelativeResize="0"/>
          <p:nvPr/>
        </p:nvPicPr>
        <p:blipFill>
          <a:blip r:embed="rId5">
            <a:alphaModFix/>
          </a:blip>
          <a:stretch>
            <a:fillRect/>
          </a:stretch>
        </p:blipFill>
        <p:spPr>
          <a:xfrm>
            <a:off x="212699" y="3752284"/>
            <a:ext cx="1332761" cy="2495800"/>
          </a:xfrm>
          <a:prstGeom prst="rect">
            <a:avLst/>
          </a:prstGeom>
          <a:noFill/>
          <a:ln>
            <a:noFill/>
          </a:ln>
        </p:spPr>
      </p:pic>
      <p:sp>
        <p:nvSpPr>
          <p:cNvPr id="249" name="Shape 249"/>
          <p:cNvSpPr txBox="1">
            <a:spLocks noGrp="1"/>
          </p:cNvSpPr>
          <p:nvPr>
            <p:ph type="body" idx="3"/>
          </p:nvPr>
        </p:nvSpPr>
        <p:spPr>
          <a:xfrm>
            <a:off x="68175" y="1050160"/>
            <a:ext cx="90759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Understanding which </a:t>
            </a:r>
            <a:r>
              <a:rPr lang="en-US" sz="3600" dirty="0" smtClean="0">
                <a:latin typeface="Century Gothic" panose="020B0502020202020204" pitchFamily="34" charset="0"/>
              </a:rPr>
              <a:t>Weather </a:t>
            </a:r>
            <a:r>
              <a:rPr lang="en-US" sz="3600" dirty="0">
                <a:latin typeface="Century Gothic" panose="020B0502020202020204" pitchFamily="34" charset="0"/>
              </a:rPr>
              <a:t>V</a:t>
            </a:r>
            <a:r>
              <a:rPr lang="en-US" sz="3600" dirty="0" smtClean="0">
                <a:latin typeface="Century Gothic" panose="020B0502020202020204" pitchFamily="34" charset="0"/>
              </a:rPr>
              <a:t>ariables</a:t>
            </a:r>
            <a:endParaRPr lang="en-US" sz="3600" dirty="0">
              <a:latin typeface="Century Gothic" panose="020B0502020202020204" pitchFamily="34" charset="0"/>
            </a:endParaRPr>
          </a:p>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P</a:t>
            </a:r>
            <a:r>
              <a:rPr lang="en-US" sz="3600" dirty="0" smtClean="0">
                <a:latin typeface="Century Gothic" panose="020B0502020202020204" pitchFamily="34" charset="0"/>
              </a:rPr>
              <a:t>recede Storm Events</a:t>
            </a:r>
            <a:endParaRPr lang="en-US" sz="3600" dirty="0">
              <a:latin typeface="Century Gothic" panose="020B0502020202020204" pitchFamily="34" charset="0"/>
            </a:endParaRPr>
          </a:p>
        </p:txBody>
      </p:sp>
      <p:sp>
        <p:nvSpPr>
          <p:cNvPr id="250" name="Shape 250"/>
          <p:cNvSpPr txBox="1"/>
          <p:nvPr/>
        </p:nvSpPr>
        <p:spPr>
          <a:xfrm>
            <a:off x="212699" y="6482834"/>
            <a:ext cx="3352138" cy="8445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a:t>
            </a:r>
            <a:r>
              <a:rPr lang="en-US" sz="1000" dirty="0" smtClean="0">
                <a:solidFill>
                  <a:schemeClr val="dk1"/>
                </a:solidFill>
                <a:latin typeface="Century Gothic" panose="020B0502020202020204" pitchFamily="34" charset="0"/>
                <a:ea typeface="Questrial"/>
                <a:cs typeface="Questrial"/>
                <a:sym typeface="Questrial"/>
              </a:rPr>
              <a:t>Credits: </a:t>
            </a:r>
            <a:r>
              <a:rPr lang="en-US" sz="1000" dirty="0" err="1" smtClean="0">
                <a:solidFill>
                  <a:schemeClr val="dk1"/>
                </a:solidFill>
                <a:latin typeface="Century Gothic" panose="020B0502020202020204" pitchFamily="34" charset="0"/>
                <a:ea typeface="Questrial"/>
                <a:cs typeface="Questrial"/>
                <a:sym typeface="Questrial"/>
              </a:rPr>
              <a:t>Pixabay</a:t>
            </a:r>
            <a:r>
              <a:rPr lang="en-US" sz="1000" dirty="0">
                <a:solidFill>
                  <a:schemeClr val="dk1"/>
                </a:solidFill>
                <a:latin typeface="Century Gothic" panose="020B0502020202020204" pitchFamily="34" charset="0"/>
                <a:ea typeface="Questrial"/>
                <a:cs typeface="Questrial"/>
                <a:sym typeface="Questrial"/>
              </a:rPr>
              <a:t> </a:t>
            </a:r>
            <a:r>
              <a:rPr lang="en-US" sz="1000" dirty="0" smtClean="0">
                <a:solidFill>
                  <a:schemeClr val="dk1"/>
                </a:solidFill>
                <a:latin typeface="Century Gothic" panose="020B0502020202020204" pitchFamily="34" charset="0"/>
                <a:ea typeface="Questrial"/>
                <a:cs typeface="Questrial"/>
                <a:sym typeface="Questrial"/>
              </a:rPr>
              <a:t> &amp; Public </a:t>
            </a:r>
            <a:r>
              <a:rPr lang="en-US" sz="1000" dirty="0">
                <a:solidFill>
                  <a:schemeClr val="dk1"/>
                </a:solidFill>
                <a:latin typeface="Century Gothic" panose="020B0502020202020204" pitchFamily="34" charset="0"/>
                <a:ea typeface="Questrial"/>
                <a:cs typeface="Questrial"/>
                <a:sym typeface="Questrial"/>
              </a:rPr>
              <a:t>Domain Vectors</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5459" r="20343"/>
          <a:stretch/>
        </p:blipFill>
        <p:spPr>
          <a:xfrm>
            <a:off x="5227091" y="2290159"/>
            <a:ext cx="3596747" cy="3635663"/>
          </a:xfrm>
          <a:prstGeom prst="rect">
            <a:avLst/>
          </a:prstGeom>
        </p:spPr>
      </p:pic>
      <p:sp>
        <p:nvSpPr>
          <p:cNvPr id="14" name="Shape 250"/>
          <p:cNvSpPr txBox="1"/>
          <p:nvPr/>
        </p:nvSpPr>
        <p:spPr>
          <a:xfrm>
            <a:off x="5227091" y="6457434"/>
            <a:ext cx="3352138" cy="8445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entury Gothic" panose="020B0502020202020204" pitchFamily="34" charset="0"/>
                <a:ea typeface="Questrial"/>
                <a:cs typeface="Questrial"/>
                <a:sym typeface="Questrial"/>
              </a:rPr>
              <a:t>Image </a:t>
            </a:r>
            <a:r>
              <a:rPr lang="en-US" sz="1000" dirty="0" smtClean="0">
                <a:solidFill>
                  <a:schemeClr val="dk1"/>
                </a:solidFill>
                <a:latin typeface="Century Gothic" panose="020B0502020202020204" pitchFamily="34" charset="0"/>
                <a:ea typeface="Questrial"/>
                <a:cs typeface="Questrial"/>
                <a:sym typeface="Questrial"/>
              </a:rPr>
              <a:t>Credit: Stephen Dann</a:t>
            </a:r>
            <a:endParaRPr lang="en-US" sz="1000" dirty="0">
              <a:solidFill>
                <a:schemeClr val="dk1"/>
              </a:solidFill>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320060" y="1472050"/>
            <a:ext cx="2390700" cy="2428800"/>
          </a:xfrm>
          <a:prstGeom prst="rect">
            <a:avLst/>
          </a:prstGeom>
          <a:noFill/>
          <a:ln>
            <a:noFill/>
          </a:ln>
        </p:spPr>
      </p:pic>
      <p:cxnSp>
        <p:nvCxnSpPr>
          <p:cNvPr id="223" name="Shape 223"/>
          <p:cNvCxnSpPr/>
          <p:nvPr/>
        </p:nvCxnSpPr>
        <p:spPr>
          <a:xfrm>
            <a:off x="1940759" y="2832250"/>
            <a:ext cx="1620600" cy="3221400"/>
          </a:xfrm>
          <a:prstGeom prst="straightConnector1">
            <a:avLst/>
          </a:prstGeom>
          <a:noFill/>
          <a:ln w="28575" cap="flat" cmpd="sng">
            <a:solidFill>
              <a:srgbClr val="7F7F7F"/>
            </a:solidFill>
            <a:prstDash val="solid"/>
            <a:round/>
            <a:headEnd type="none" w="med" len="med"/>
            <a:tailEnd type="none" w="med" len="med"/>
          </a:ln>
        </p:spPr>
      </p:cxnSp>
      <p:cxnSp>
        <p:nvCxnSpPr>
          <p:cNvPr id="224" name="Shape 224"/>
          <p:cNvCxnSpPr/>
          <p:nvPr/>
        </p:nvCxnSpPr>
        <p:spPr>
          <a:xfrm rot="10800000" flipH="1">
            <a:off x="1930759" y="2012049"/>
            <a:ext cx="1620600" cy="590100"/>
          </a:xfrm>
          <a:prstGeom prst="straightConnector1">
            <a:avLst/>
          </a:prstGeom>
          <a:noFill/>
          <a:ln w="28575" cap="flat" cmpd="sng">
            <a:solidFill>
              <a:srgbClr val="7F7F7F"/>
            </a:solidFill>
            <a:prstDash val="solid"/>
            <a:round/>
            <a:headEnd type="none" w="med" len="med"/>
            <a:tailEnd type="none" w="med" len="med"/>
          </a:ln>
        </p:spPr>
      </p:cxnSp>
      <p:sp>
        <p:nvSpPr>
          <p:cNvPr id="225" name="Shape 225"/>
          <p:cNvSpPr txBox="1"/>
          <p:nvPr/>
        </p:nvSpPr>
        <p:spPr>
          <a:xfrm>
            <a:off x="3751535" y="2832250"/>
            <a:ext cx="1490700" cy="594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2000" b="0" i="0" u="none" strike="noStrike" cap="none">
                <a:solidFill>
                  <a:schemeClr val="dk1"/>
                </a:solidFill>
                <a:latin typeface="Century Gothic" panose="020B0502020202020204" pitchFamily="34" charset="0"/>
                <a:ea typeface="Garamond"/>
                <a:cs typeface="Garamond"/>
                <a:sym typeface="Garamond"/>
              </a:rPr>
              <a:t>Uganda</a:t>
            </a:r>
          </a:p>
        </p:txBody>
      </p:sp>
      <p:sp>
        <p:nvSpPr>
          <p:cNvPr id="226" name="Shape 226"/>
          <p:cNvSpPr txBox="1"/>
          <p:nvPr/>
        </p:nvSpPr>
        <p:spPr>
          <a:xfrm>
            <a:off x="6842935" y="3406785"/>
            <a:ext cx="14907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2000" b="0" i="0" u="none" strike="noStrike" cap="none">
                <a:solidFill>
                  <a:schemeClr val="dk1"/>
                </a:solidFill>
                <a:latin typeface="Century Gothic" panose="020B0502020202020204" pitchFamily="34" charset="0"/>
                <a:ea typeface="Garamond"/>
                <a:cs typeface="Garamond"/>
                <a:sym typeface="Garamond"/>
              </a:rPr>
              <a:t>Kenya</a:t>
            </a:r>
          </a:p>
        </p:txBody>
      </p:sp>
      <p:sp>
        <p:nvSpPr>
          <p:cNvPr id="227" name="Shape 227"/>
          <p:cNvSpPr txBox="1"/>
          <p:nvPr/>
        </p:nvSpPr>
        <p:spPr>
          <a:xfrm>
            <a:off x="4716960" y="4977725"/>
            <a:ext cx="1888200" cy="9510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Century Gothic" panose="020B0502020202020204" pitchFamily="34" charset="0"/>
                <a:ea typeface="Garamond"/>
                <a:cs typeface="Garamond"/>
                <a:sym typeface="Garamond"/>
              </a:rPr>
              <a:t>Tanzania</a:t>
            </a:r>
          </a:p>
        </p:txBody>
      </p:sp>
      <p:sp>
        <p:nvSpPr>
          <p:cNvPr id="228" name="Shape 228"/>
          <p:cNvSpPr txBox="1"/>
          <p:nvPr/>
        </p:nvSpPr>
        <p:spPr>
          <a:xfrm>
            <a:off x="4341821" y="3817387"/>
            <a:ext cx="16206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Garamond"/>
              <a:buNone/>
            </a:pPr>
            <a:r>
              <a:rPr lang="en-US" sz="2000" b="1" i="0" u="none" strike="noStrike" cap="none">
                <a:solidFill>
                  <a:schemeClr val="dk1"/>
                </a:solidFill>
                <a:latin typeface="Century Gothic" panose="020B0502020202020204" pitchFamily="34" charset="0"/>
                <a:ea typeface="Garamond"/>
                <a:cs typeface="Garamond"/>
                <a:sym typeface="Garamond"/>
              </a:rPr>
              <a:t>Lake</a:t>
            </a:r>
          </a:p>
          <a:p>
            <a:pPr marL="0" marR="0" lvl="0" indent="0" algn="l" rtl="0">
              <a:lnSpc>
                <a:spcPct val="115000"/>
              </a:lnSpc>
              <a:spcBef>
                <a:spcPts val="0"/>
              </a:spcBef>
              <a:buClr>
                <a:schemeClr val="dk1"/>
              </a:buClr>
              <a:buSzPct val="25000"/>
              <a:buFont typeface="Garamond"/>
              <a:buNone/>
            </a:pPr>
            <a:r>
              <a:rPr lang="en-US" sz="2000" b="1" i="0" u="none" strike="noStrike" cap="none">
                <a:solidFill>
                  <a:schemeClr val="dk1"/>
                </a:solidFill>
                <a:latin typeface="Century Gothic" panose="020B0502020202020204" pitchFamily="34" charset="0"/>
                <a:ea typeface="Garamond"/>
                <a:cs typeface="Garamond"/>
                <a:sym typeface="Garamond"/>
              </a:rPr>
              <a:t>Victoria</a:t>
            </a:r>
          </a:p>
        </p:txBody>
      </p:sp>
      <p:cxnSp>
        <p:nvCxnSpPr>
          <p:cNvPr id="229" name="Shape 229"/>
          <p:cNvCxnSpPr/>
          <p:nvPr/>
        </p:nvCxnSpPr>
        <p:spPr>
          <a:xfrm>
            <a:off x="2220884" y="2832250"/>
            <a:ext cx="6322800" cy="3211500"/>
          </a:xfrm>
          <a:prstGeom prst="straightConnector1">
            <a:avLst/>
          </a:prstGeom>
          <a:noFill/>
          <a:ln w="28575" cap="flat" cmpd="sng">
            <a:solidFill>
              <a:srgbClr val="7F7F7F"/>
            </a:solidFill>
            <a:prstDash val="solid"/>
            <a:round/>
            <a:headEnd type="none" w="med" len="med"/>
            <a:tailEnd type="none" w="med" len="med"/>
          </a:ln>
        </p:spPr>
      </p:cxnSp>
      <p:cxnSp>
        <p:nvCxnSpPr>
          <p:cNvPr id="230" name="Shape 230"/>
          <p:cNvCxnSpPr/>
          <p:nvPr/>
        </p:nvCxnSpPr>
        <p:spPr>
          <a:xfrm rot="10800000" flipH="1">
            <a:off x="2220884" y="2021774"/>
            <a:ext cx="6322800" cy="590400"/>
          </a:xfrm>
          <a:prstGeom prst="straightConnector1">
            <a:avLst/>
          </a:prstGeom>
          <a:noFill/>
          <a:ln w="28575" cap="flat" cmpd="sng">
            <a:solidFill>
              <a:schemeClr val="dk2"/>
            </a:solidFill>
            <a:prstDash val="solid"/>
            <a:round/>
            <a:headEnd type="none" w="med" len="med"/>
            <a:tailEnd type="none" w="med" len="med"/>
          </a:ln>
        </p:spPr>
      </p:cxnSp>
      <p:pic>
        <p:nvPicPr>
          <p:cNvPr id="231" name="Shape 231"/>
          <p:cNvPicPr preferRelativeResize="0"/>
          <p:nvPr/>
        </p:nvPicPr>
        <p:blipFill rotWithShape="1">
          <a:blip r:embed="rId4">
            <a:alphaModFix/>
          </a:blip>
          <a:srcRect/>
          <a:stretch/>
        </p:blipFill>
        <p:spPr>
          <a:xfrm>
            <a:off x="3548510" y="2000350"/>
            <a:ext cx="5001000" cy="4047300"/>
          </a:xfrm>
          <a:prstGeom prst="rect">
            <a:avLst/>
          </a:prstGeom>
          <a:noFill/>
          <a:ln>
            <a:noFill/>
          </a:ln>
        </p:spPr>
      </p:pic>
      <p:sp>
        <p:nvSpPr>
          <p:cNvPr id="232" name="Shape 232"/>
          <p:cNvSpPr txBox="1"/>
          <p:nvPr/>
        </p:nvSpPr>
        <p:spPr>
          <a:xfrm>
            <a:off x="3813121" y="2602150"/>
            <a:ext cx="13389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dirty="0">
                <a:solidFill>
                  <a:srgbClr val="7F7F7F"/>
                </a:solidFill>
                <a:latin typeface="Century Gothic" panose="020B0502020202020204" pitchFamily="34" charset="0"/>
                <a:ea typeface="Garamond"/>
                <a:cs typeface="Garamond"/>
                <a:sym typeface="Garamond"/>
              </a:rPr>
              <a:t>Uganda</a:t>
            </a:r>
          </a:p>
        </p:txBody>
      </p:sp>
      <p:sp>
        <p:nvSpPr>
          <p:cNvPr id="233" name="Shape 233"/>
          <p:cNvSpPr txBox="1"/>
          <p:nvPr/>
        </p:nvSpPr>
        <p:spPr>
          <a:xfrm>
            <a:off x="6511383" y="3195717"/>
            <a:ext cx="1338899"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7F7F7F"/>
                </a:solidFill>
                <a:latin typeface="Century Gothic" panose="020B0502020202020204" pitchFamily="34" charset="0"/>
                <a:ea typeface="Garamond"/>
                <a:cs typeface="Garamond"/>
                <a:sym typeface="Garamond"/>
              </a:rPr>
              <a:t>Kenya</a:t>
            </a:r>
          </a:p>
        </p:txBody>
      </p:sp>
      <p:sp>
        <p:nvSpPr>
          <p:cNvPr id="234" name="Shape 234"/>
          <p:cNvSpPr txBox="1"/>
          <p:nvPr/>
        </p:nvSpPr>
        <p:spPr>
          <a:xfrm>
            <a:off x="5634110" y="5131210"/>
            <a:ext cx="15840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7F7F7F"/>
                </a:solidFill>
                <a:latin typeface="Century Gothic" panose="020B0502020202020204" pitchFamily="34" charset="0"/>
                <a:ea typeface="Garamond"/>
                <a:cs typeface="Garamond"/>
                <a:sym typeface="Garamond"/>
              </a:rPr>
              <a:t>Tanzania</a:t>
            </a:r>
          </a:p>
        </p:txBody>
      </p:sp>
      <p:sp>
        <p:nvSpPr>
          <p:cNvPr id="235" name="Shape 235"/>
          <p:cNvSpPr txBox="1"/>
          <p:nvPr/>
        </p:nvSpPr>
        <p:spPr>
          <a:xfrm>
            <a:off x="4434860" y="3792335"/>
            <a:ext cx="13389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a:solidFill>
                  <a:srgbClr val="7F7F7F"/>
                </a:solidFill>
                <a:latin typeface="Century Gothic" panose="020B0502020202020204" pitchFamily="34" charset="0"/>
                <a:ea typeface="Garamond"/>
                <a:cs typeface="Garamond"/>
                <a:sym typeface="Garamond"/>
              </a:rPr>
              <a:t>Lake Victoria</a:t>
            </a:r>
          </a:p>
        </p:txBody>
      </p:sp>
      <p:sp>
        <p:nvSpPr>
          <p:cNvPr id="236" name="Shape 23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algn="ctr">
              <a:spcBef>
                <a:spcPts val="0"/>
              </a:spcBef>
              <a:buClr>
                <a:srgbClr val="BFBFBF"/>
              </a:buClr>
              <a:buSzPct val="25000"/>
            </a:pPr>
            <a:r>
              <a:rPr lang="en-US" sz="5400" dirty="0">
                <a:solidFill>
                  <a:srgbClr val="BFBFBF"/>
                </a:solidFill>
                <a:latin typeface="Century Gothic" panose="020B0502020202020204" pitchFamily="34" charset="0"/>
              </a:rPr>
              <a:t>Study Area</a:t>
            </a:r>
          </a:p>
        </p:txBody>
      </p:sp>
      <p:sp>
        <p:nvSpPr>
          <p:cNvPr id="237" name="Shape 237"/>
          <p:cNvSpPr txBox="1"/>
          <p:nvPr/>
        </p:nvSpPr>
        <p:spPr>
          <a:xfrm>
            <a:off x="320039" y="6141557"/>
            <a:ext cx="8503800" cy="461700"/>
          </a:xfrm>
          <a:prstGeom prst="rect">
            <a:avLst/>
          </a:prstGeom>
          <a:noFill/>
          <a:ln>
            <a:noFill/>
          </a:ln>
        </p:spPr>
        <p:txBody>
          <a:bodyPr lIns="91425" tIns="91425" rIns="91425" bIns="91425" anchor="t" anchorCtr="0">
            <a:noAutofit/>
          </a:bodyPr>
          <a:lstStyle/>
          <a:p>
            <a:pPr marL="457200" lvl="1" algn="ctr">
              <a:lnSpc>
                <a:spcPct val="90000"/>
              </a:lnSpc>
              <a:spcBef>
                <a:spcPts val="200"/>
              </a:spcBef>
              <a:buClr>
                <a:srgbClr val="94A3D4"/>
              </a:buClr>
            </a:pPr>
            <a:r>
              <a:rPr lang="en-US" sz="2000" b="1" dirty="0">
                <a:solidFill>
                  <a:schemeClr val="accent1"/>
                </a:solidFill>
                <a:latin typeface="Century Gothic" panose="020B0502020202020204" pitchFamily="34" charset="0"/>
                <a:ea typeface="Questrial"/>
                <a:cs typeface="Questrial"/>
                <a:sym typeface="Questrial"/>
              </a:rPr>
              <a:t>Date Range: March 2005 – November 2013</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a:spcBef>
                <a:spcPts val="0"/>
              </a:spcBef>
              <a:buSzPct val="25000"/>
            </a:pPr>
            <a:r>
              <a:rPr lang="en-US" dirty="0">
                <a:latin typeface="Century Gothic" panose="020B0502020202020204" pitchFamily="34" charset="0"/>
              </a:rPr>
              <a:t>Sensors &amp; Data Used</a:t>
            </a:r>
          </a:p>
        </p:txBody>
      </p:sp>
      <p:sp>
        <p:nvSpPr>
          <p:cNvPr id="257" name="Shape 257"/>
          <p:cNvSpPr txBox="1">
            <a:spLocks noGrp="1"/>
          </p:cNvSpPr>
          <p:nvPr>
            <p:ph type="body" idx="3"/>
          </p:nvPr>
        </p:nvSpPr>
        <p:spPr>
          <a:xfrm>
            <a:off x="632869" y="2003550"/>
            <a:ext cx="39501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err="1">
                <a:latin typeface="Century Gothic" panose="020B0502020202020204" pitchFamily="34" charset="0"/>
              </a:rPr>
              <a:t>Meteosat</a:t>
            </a:r>
            <a:r>
              <a:rPr lang="en-US" dirty="0">
                <a:latin typeface="Century Gothic" panose="020B0502020202020204" pitchFamily="34" charset="0"/>
              </a:rPr>
              <a:t> </a:t>
            </a:r>
          </a:p>
          <a:p>
            <a:pPr marL="0" marR="0" lvl="0" indent="0" algn="r" rtl="0">
              <a:lnSpc>
                <a:spcPct val="90000"/>
              </a:lnSpc>
              <a:spcBef>
                <a:spcPts val="0"/>
              </a:spcBef>
              <a:buClr>
                <a:schemeClr val="accent1"/>
              </a:buClr>
              <a:buSzPct val="25000"/>
              <a:buFont typeface="Arial"/>
              <a:buNone/>
            </a:pPr>
            <a:r>
              <a:rPr lang="en-US" dirty="0">
                <a:latin typeface="Century Gothic" panose="020B0502020202020204" pitchFamily="34" charset="0"/>
              </a:rPr>
              <a:t>8 &amp; 9</a:t>
            </a:r>
          </a:p>
        </p:txBody>
      </p:sp>
      <p:sp>
        <p:nvSpPr>
          <p:cNvPr id="258" name="Shape 258"/>
          <p:cNvSpPr txBox="1">
            <a:spLocks noGrp="1"/>
          </p:cNvSpPr>
          <p:nvPr>
            <p:ph type="body" idx="4"/>
          </p:nvPr>
        </p:nvSpPr>
        <p:spPr>
          <a:xfrm>
            <a:off x="4772775" y="2003540"/>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SEVIRI</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Spinning Enhanced Visible and </a:t>
            </a:r>
            <a:r>
              <a:rPr lang="en-US" dirty="0" smtClean="0">
                <a:latin typeface="Century Gothic" panose="020B0502020202020204" pitchFamily="34" charset="0"/>
              </a:rPr>
              <a:t>Infrared </a:t>
            </a:r>
            <a:r>
              <a:rPr lang="en-US" dirty="0">
                <a:latin typeface="Century Gothic" panose="020B0502020202020204" pitchFamily="34" charset="0"/>
              </a:rPr>
              <a:t>Imager</a:t>
            </a:r>
          </a:p>
        </p:txBody>
      </p:sp>
      <p:sp>
        <p:nvSpPr>
          <p:cNvPr id="259" name="Shape 259"/>
          <p:cNvSpPr txBox="1">
            <a:spLocks noGrp="1"/>
          </p:cNvSpPr>
          <p:nvPr>
            <p:ph type="body" idx="5"/>
          </p:nvPr>
        </p:nvSpPr>
        <p:spPr>
          <a:xfrm>
            <a:off x="2342559" y="3967457"/>
            <a:ext cx="22404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smtClean="0">
                <a:latin typeface="Century Gothic" panose="020B0502020202020204" pitchFamily="34" charset="0"/>
              </a:rPr>
              <a:t>Aqua</a:t>
            </a:r>
            <a:endParaRPr lang="en-US" dirty="0">
              <a:latin typeface="Century Gothic" panose="020B0502020202020204" pitchFamily="34" charset="0"/>
            </a:endParaRPr>
          </a:p>
        </p:txBody>
      </p:sp>
      <p:sp>
        <p:nvSpPr>
          <p:cNvPr id="260" name="Shape 260"/>
          <p:cNvSpPr txBox="1">
            <a:spLocks noGrp="1"/>
          </p:cNvSpPr>
          <p:nvPr>
            <p:ph type="body" idx="5"/>
          </p:nvPr>
        </p:nvSpPr>
        <p:spPr>
          <a:xfrm>
            <a:off x="2259909" y="5232957"/>
            <a:ext cx="2240400" cy="768000"/>
          </a:xfrm>
          <a:prstGeom prst="rect">
            <a:avLst/>
          </a:prstGeom>
          <a:noFill/>
          <a:ln>
            <a:noFill/>
          </a:ln>
        </p:spPr>
        <p:txBody>
          <a:bodyPr lIns="91425" tIns="45700" rIns="91425" bIns="45700" anchor="t" anchorCtr="0">
            <a:noAutofit/>
          </a:bodyPr>
          <a:lstStyle/>
          <a:p>
            <a:pPr>
              <a:spcBef>
                <a:spcPts val="0"/>
              </a:spcBef>
              <a:buSzPct val="25000"/>
            </a:pPr>
            <a:r>
              <a:rPr lang="en-US" dirty="0">
                <a:latin typeface="Century Gothic" panose="020B0502020202020204" pitchFamily="34" charset="0"/>
              </a:rPr>
              <a:t>MERRA</a:t>
            </a:r>
          </a:p>
        </p:txBody>
      </p:sp>
      <p:sp>
        <p:nvSpPr>
          <p:cNvPr id="261" name="Shape 261"/>
          <p:cNvSpPr txBox="1">
            <a:spLocks noGrp="1"/>
          </p:cNvSpPr>
          <p:nvPr>
            <p:ph type="body" idx="4"/>
          </p:nvPr>
        </p:nvSpPr>
        <p:spPr>
          <a:xfrm>
            <a:off x="4772775" y="3967452"/>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AIRS</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Atmospheric Infrared Sounder</a:t>
            </a:r>
          </a:p>
        </p:txBody>
      </p:sp>
      <p:sp>
        <p:nvSpPr>
          <p:cNvPr id="262" name="Shape 262"/>
          <p:cNvSpPr txBox="1">
            <a:spLocks noGrp="1"/>
          </p:cNvSpPr>
          <p:nvPr>
            <p:ph type="body" idx="4"/>
          </p:nvPr>
        </p:nvSpPr>
        <p:spPr>
          <a:xfrm>
            <a:off x="4772775" y="5356502"/>
            <a:ext cx="39501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dirty="0">
                <a:latin typeface="Century Gothic" panose="020B0502020202020204" pitchFamily="34" charset="0"/>
              </a:rPr>
              <a:t>Modern-Era Retrospective Analysis for Research and Applications</a:t>
            </a:r>
          </a:p>
        </p:txBody>
      </p:sp>
      <p:pic>
        <p:nvPicPr>
          <p:cNvPr id="263" name="Shape 263"/>
          <p:cNvPicPr preferRelativeResize="0"/>
          <p:nvPr/>
        </p:nvPicPr>
        <p:blipFill>
          <a:blip r:embed="rId3">
            <a:alphaModFix/>
          </a:blip>
          <a:stretch>
            <a:fillRect/>
          </a:stretch>
        </p:blipFill>
        <p:spPr>
          <a:xfrm>
            <a:off x="201705" y="1725808"/>
            <a:ext cx="1292019" cy="1323464"/>
          </a:xfrm>
          <a:prstGeom prst="rect">
            <a:avLst/>
          </a:prstGeom>
          <a:noFill/>
          <a:ln>
            <a:noFill/>
          </a:ln>
        </p:spPr>
      </p:pic>
      <p:pic>
        <p:nvPicPr>
          <p:cNvPr id="264" name="Shape 264"/>
          <p:cNvPicPr preferRelativeResize="0"/>
          <p:nvPr/>
        </p:nvPicPr>
        <p:blipFill>
          <a:blip r:embed="rId4">
            <a:alphaModFix/>
          </a:blip>
          <a:stretch>
            <a:fillRect/>
          </a:stretch>
        </p:blipFill>
        <p:spPr>
          <a:xfrm>
            <a:off x="386680" y="3609715"/>
            <a:ext cx="1643060" cy="1050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107" name="Shape 411"/>
          <p:cNvPicPr preferRelativeResize="0"/>
          <p:nvPr/>
        </p:nvPicPr>
        <p:blipFill rotWithShape="1">
          <a:blip r:embed="rId3">
            <a:alphaModFix/>
          </a:blip>
          <a:srcRect l="22135" r="29293"/>
          <a:stretch/>
        </p:blipFill>
        <p:spPr>
          <a:xfrm>
            <a:off x="390326" y="2823932"/>
            <a:ext cx="2852684" cy="3188021"/>
          </a:xfrm>
          <a:prstGeom prst="rect">
            <a:avLst/>
          </a:prstGeom>
          <a:noFill/>
          <a:ln>
            <a:noFill/>
          </a:ln>
        </p:spPr>
      </p:pic>
      <p:cxnSp>
        <p:nvCxnSpPr>
          <p:cNvPr id="16" name="Elbow Connector 15"/>
          <p:cNvCxnSpPr>
            <a:endCxn id="22" idx="1"/>
          </p:cNvCxnSpPr>
          <p:nvPr/>
        </p:nvCxnSpPr>
        <p:spPr>
          <a:xfrm flipV="1">
            <a:off x="3243010" y="3315245"/>
            <a:ext cx="3527543" cy="1091714"/>
          </a:xfrm>
          <a:prstGeom prst="bentConnector3">
            <a:avLst>
              <a:gd name="adj1" fmla="val 68418"/>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9" name="Shape 269"/>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70" name="Shape 270"/>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Selecting Study Dates</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5459" r="20343"/>
          <a:stretch/>
        </p:blipFill>
        <p:spPr>
          <a:xfrm>
            <a:off x="6770553" y="2364302"/>
            <a:ext cx="1881527" cy="1901885"/>
          </a:xfrm>
          <a:prstGeom prst="rect">
            <a:avLst/>
          </a:prstGeom>
        </p:spPr>
      </p:pic>
      <p:pic>
        <p:nvPicPr>
          <p:cNvPr id="1026" name="Picture 2" descr="http://s0.geograph.org.uk/geophotos/01/61/73/1617380_3e0b5384.jpg"/>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47455" b="28725"/>
          <a:stretch/>
        </p:blipFill>
        <p:spPr bwMode="auto">
          <a:xfrm>
            <a:off x="6770553" y="4501703"/>
            <a:ext cx="1881527" cy="191414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Elbow Connector 13"/>
          <p:cNvCxnSpPr>
            <a:endCxn id="1026" idx="1"/>
          </p:cNvCxnSpPr>
          <p:nvPr/>
        </p:nvCxnSpPr>
        <p:spPr>
          <a:xfrm>
            <a:off x="3243010" y="4417395"/>
            <a:ext cx="3527543" cy="1041379"/>
          </a:xfrm>
          <a:prstGeom prst="bentConnector3">
            <a:avLst>
              <a:gd name="adj1" fmla="val 68418"/>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3335052" y="3287922"/>
            <a:ext cx="2207265" cy="1089529"/>
          </a:xfrm>
          <a:prstGeom prst="rect">
            <a:avLst/>
          </a:prstGeom>
          <a:noFill/>
        </p:spPr>
        <p:txBody>
          <a:bodyPr wrap="square" rtlCol="0">
            <a:spAutoFit/>
          </a:bodyPr>
          <a:lstStyle/>
          <a:p>
            <a:pPr algn="ctr">
              <a:lnSpc>
                <a:spcPct val="90000"/>
              </a:lnSpc>
              <a:buClr>
                <a:srgbClr val="BFBFBF"/>
              </a:buClr>
              <a:buSzPct val="25000"/>
            </a:pPr>
            <a:r>
              <a:rPr lang="en-US" sz="2400" b="1" dirty="0" smtClean="0">
                <a:solidFill>
                  <a:schemeClr val="tx1"/>
                </a:solidFill>
                <a:latin typeface="Century Gothic" panose="020B0502020202020204" pitchFamily="34" charset="0"/>
                <a:ea typeface="Questrial"/>
                <a:cs typeface="Questrial"/>
                <a:sym typeface="Questrial"/>
              </a:rPr>
              <a:t>Overshooting Top Detections</a:t>
            </a:r>
            <a:endParaRPr lang="en-US" sz="2400" b="1" dirty="0">
              <a:solidFill>
                <a:schemeClr val="tx1"/>
              </a:solidFill>
              <a:latin typeface="Century Gothic" panose="020B0502020202020204" pitchFamily="34" charset="0"/>
              <a:ea typeface="Questrial"/>
              <a:cs typeface="Questrial"/>
              <a:sym typeface="Questrial"/>
            </a:endParaRPr>
          </a:p>
        </p:txBody>
      </p:sp>
      <p:sp>
        <p:nvSpPr>
          <p:cNvPr id="78" name="Shape 273"/>
          <p:cNvSpPr txBox="1"/>
          <p:nvPr/>
        </p:nvSpPr>
        <p:spPr>
          <a:xfrm>
            <a:off x="6767931" y="4214008"/>
            <a:ext cx="3840480" cy="661853"/>
          </a:xfrm>
          <a:prstGeom prst="rect">
            <a:avLst/>
          </a:prstGeom>
          <a:noFill/>
          <a:ln>
            <a:noFill/>
          </a:ln>
        </p:spPr>
        <p:txBody>
          <a:bodyPr lIns="91425" tIns="91425" rIns="91425" bIns="91425" anchor="t" anchorCtr="0">
            <a:noAutofit/>
          </a:bodyPr>
          <a:lstStyle/>
          <a:p>
            <a:pPr lvl="0">
              <a:spcBef>
                <a:spcPts val="0"/>
              </a:spcBef>
              <a:buNone/>
            </a:pPr>
            <a:r>
              <a:rPr lang="en-US" sz="1000" dirty="0">
                <a:solidFill>
                  <a:schemeClr val="tx2">
                    <a:lumMod val="50000"/>
                  </a:schemeClr>
                </a:solidFill>
                <a:latin typeface="Century Gothic" panose="020B0502020202020204" pitchFamily="34" charset="0"/>
              </a:rPr>
              <a:t>Image Credit: </a:t>
            </a:r>
            <a:r>
              <a:rPr lang="en-US" sz="1000" dirty="0" smtClean="0">
                <a:solidFill>
                  <a:schemeClr val="tx2">
                    <a:lumMod val="50000"/>
                  </a:schemeClr>
                </a:solidFill>
                <a:latin typeface="Century Gothic" panose="020B0502020202020204" pitchFamily="34" charset="0"/>
              </a:rPr>
              <a:t>Stephen Dann</a:t>
            </a:r>
            <a:endParaRPr lang="en-US" sz="1000" dirty="0">
              <a:solidFill>
                <a:schemeClr val="tx2">
                  <a:lumMod val="50000"/>
                </a:schemeClr>
              </a:solidFill>
              <a:latin typeface="Century Gothic" panose="020B0502020202020204" pitchFamily="34" charset="0"/>
            </a:endParaRPr>
          </a:p>
        </p:txBody>
      </p:sp>
      <p:sp>
        <p:nvSpPr>
          <p:cNvPr id="79" name="Shape 273"/>
          <p:cNvSpPr txBox="1"/>
          <p:nvPr/>
        </p:nvSpPr>
        <p:spPr>
          <a:xfrm>
            <a:off x="6791585" y="6360930"/>
            <a:ext cx="3840480" cy="661853"/>
          </a:xfrm>
          <a:prstGeom prst="rect">
            <a:avLst/>
          </a:prstGeom>
          <a:noFill/>
          <a:ln>
            <a:noFill/>
          </a:ln>
        </p:spPr>
        <p:txBody>
          <a:bodyPr lIns="91425" tIns="91425" rIns="91425" bIns="91425" anchor="t" anchorCtr="0">
            <a:noAutofit/>
          </a:bodyPr>
          <a:lstStyle/>
          <a:p>
            <a:pPr lvl="0">
              <a:spcBef>
                <a:spcPts val="0"/>
              </a:spcBef>
              <a:buNone/>
            </a:pPr>
            <a:r>
              <a:rPr lang="en-US" sz="1000" dirty="0">
                <a:solidFill>
                  <a:schemeClr val="tx2">
                    <a:lumMod val="50000"/>
                  </a:schemeClr>
                </a:solidFill>
                <a:latin typeface="Century Gothic" panose="020B0502020202020204" pitchFamily="34" charset="0"/>
              </a:rPr>
              <a:t>Image Credit: </a:t>
            </a:r>
            <a:r>
              <a:rPr lang="en-US" sz="1000" dirty="0" smtClean="0">
                <a:solidFill>
                  <a:schemeClr val="tx2">
                    <a:lumMod val="50000"/>
                  </a:schemeClr>
                </a:solidFill>
                <a:latin typeface="Century Gothic" panose="020B0502020202020204" pitchFamily="34" charset="0"/>
              </a:rPr>
              <a:t>Terry Robinson</a:t>
            </a:r>
            <a:endParaRPr lang="en-US" sz="1000" dirty="0">
              <a:solidFill>
                <a:schemeClr val="tx2">
                  <a:lumMod val="50000"/>
                </a:schemeClr>
              </a:solidFill>
              <a:latin typeface="Century Gothic" panose="020B0502020202020204" pitchFamily="34" charset="0"/>
            </a:endParaRPr>
          </a:p>
        </p:txBody>
      </p:sp>
      <p:sp>
        <p:nvSpPr>
          <p:cNvPr id="20" name="Shape 412"/>
          <p:cNvSpPr txBox="1"/>
          <p:nvPr/>
        </p:nvSpPr>
        <p:spPr>
          <a:xfrm>
            <a:off x="390326" y="6009913"/>
            <a:ext cx="2781900" cy="2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000" b="0" i="0" u="none" strike="noStrike" cap="none" dirty="0">
                <a:solidFill>
                  <a:schemeClr val="dk1"/>
                </a:solidFill>
                <a:latin typeface="Century Gothic" panose="020B0502020202020204" pitchFamily="34" charset="0"/>
                <a:ea typeface="Questrial"/>
                <a:cs typeface="Questrial"/>
                <a:sym typeface="Questrial"/>
              </a:rPr>
              <a:t>Image Credit: Jakub </a:t>
            </a:r>
            <a:r>
              <a:rPr lang="en-US" sz="1000" b="0" i="0" u="none" strike="noStrike" cap="none" dirty="0" err="1">
                <a:solidFill>
                  <a:schemeClr val="dk1"/>
                </a:solidFill>
                <a:latin typeface="Century Gothic" panose="020B0502020202020204" pitchFamily="34" charset="0"/>
                <a:ea typeface="Questrial"/>
                <a:cs typeface="Questrial"/>
                <a:sym typeface="Questrial"/>
              </a:rPr>
              <a:t>Blach</a:t>
            </a:r>
            <a:endParaRPr lang="en-US" sz="1000" b="0" i="0" u="none" strike="noStrike" cap="none"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91" name="Shape 29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Analyzing Storm Indicators</a:t>
            </a:r>
          </a:p>
        </p:txBody>
      </p:sp>
      <p:sp>
        <p:nvSpPr>
          <p:cNvPr id="292" name="Shape 292"/>
          <p:cNvSpPr txBox="1"/>
          <p:nvPr/>
        </p:nvSpPr>
        <p:spPr>
          <a:xfrm>
            <a:off x="478629" y="2400300"/>
            <a:ext cx="1967400" cy="923400"/>
          </a:xfrm>
          <a:prstGeom prst="rect">
            <a:avLst/>
          </a:prstGeom>
          <a:noFill/>
          <a:ln>
            <a:noFill/>
          </a:ln>
        </p:spPr>
        <p:txBody>
          <a:bodyPr lIns="91425" tIns="91425" rIns="91425" bIns="91425" anchor="t" anchorCtr="0">
            <a:noAutofit/>
          </a:bodyPr>
          <a:lstStyle/>
          <a:p>
            <a:pPr lvl="0">
              <a:spcBef>
                <a:spcPts val="0"/>
              </a:spcBef>
              <a:buNone/>
            </a:pPr>
            <a:r>
              <a:rPr lang="en-US" sz="3600" b="1" dirty="0">
                <a:solidFill>
                  <a:schemeClr val="tx1"/>
                </a:solidFill>
                <a:latin typeface="Century Gothic" panose="020B0502020202020204" pitchFamily="34" charset="0"/>
              </a:rPr>
              <a:t>MERRA</a:t>
            </a:r>
          </a:p>
        </p:txBody>
      </p:sp>
      <p:sp>
        <p:nvSpPr>
          <p:cNvPr id="293" name="Shape 293"/>
          <p:cNvSpPr txBox="1"/>
          <p:nvPr/>
        </p:nvSpPr>
        <p:spPr>
          <a:xfrm>
            <a:off x="442735" y="3086100"/>
            <a:ext cx="4714488"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Weather </a:t>
            </a:r>
            <a:r>
              <a:rPr lang="en-US" sz="3000" dirty="0" smtClean="0">
                <a:solidFill>
                  <a:srgbClr val="94A3D4"/>
                </a:solidFill>
                <a:latin typeface="Century Gothic" panose="020B0502020202020204" pitchFamily="34" charset="0"/>
              </a:rPr>
              <a:t>Maps </a:t>
            </a:r>
          </a:p>
          <a:p>
            <a:pPr lvl="0" rtl="0">
              <a:spcBef>
                <a:spcPts val="0"/>
              </a:spcBef>
              <a:buNone/>
            </a:pPr>
            <a:r>
              <a:rPr lang="en-US" sz="2000" dirty="0" smtClean="0">
                <a:solidFill>
                  <a:srgbClr val="94A3D4"/>
                </a:solidFill>
                <a:latin typeface="Century Gothic" panose="020B0502020202020204" pitchFamily="34" charset="0"/>
              </a:rPr>
              <a:t>Generated at various atmospheric pressure levels</a:t>
            </a:r>
          </a:p>
          <a:p>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Specific Humidity </a:t>
            </a:r>
          </a:p>
          <a:p>
            <a:r>
              <a:rPr lang="en-US" sz="2000" dirty="0" smtClean="0">
                <a:solidFill>
                  <a:schemeClr val="dk1"/>
                </a:solidFill>
                <a:latin typeface="Century Gothic" panose="020B0502020202020204" pitchFamily="34" charset="0"/>
              </a:rPr>
              <a:t>Temperature </a:t>
            </a:r>
          </a:p>
          <a:p>
            <a:r>
              <a:rPr lang="en-US" sz="2000" dirty="0" smtClean="0">
                <a:solidFill>
                  <a:schemeClr val="dk1"/>
                </a:solidFill>
                <a:latin typeface="Century Gothic" panose="020B0502020202020204" pitchFamily="34" charset="0"/>
              </a:rPr>
              <a:t>Geopotential </a:t>
            </a:r>
            <a:r>
              <a:rPr lang="en-US" sz="2000" dirty="0">
                <a:solidFill>
                  <a:schemeClr val="dk1"/>
                </a:solidFill>
                <a:latin typeface="Century Gothic" panose="020B0502020202020204" pitchFamily="34" charset="0"/>
              </a:rPr>
              <a:t>Height </a:t>
            </a:r>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Wind </a:t>
            </a:r>
            <a:r>
              <a:rPr lang="en-US" sz="2000" dirty="0">
                <a:solidFill>
                  <a:schemeClr val="dk1"/>
                </a:solidFill>
                <a:latin typeface="Century Gothic" panose="020B0502020202020204" pitchFamily="34" charset="0"/>
              </a:rPr>
              <a:t>Speed </a:t>
            </a:r>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Vertical Pressure Velocity</a:t>
            </a:r>
          </a:p>
          <a:p>
            <a:r>
              <a:rPr lang="en-US" sz="2000" dirty="0" smtClean="0">
                <a:solidFill>
                  <a:schemeClr val="dk1"/>
                </a:solidFill>
                <a:latin typeface="Century Gothic" panose="020B0502020202020204" pitchFamily="34" charset="0"/>
              </a:rPr>
              <a:t> </a:t>
            </a:r>
            <a:endParaRPr lang="en-US" sz="2000" dirty="0">
              <a:solidFill>
                <a:schemeClr val="dk1"/>
              </a:solidFill>
              <a:latin typeface="Century Gothic" panose="020B0502020202020204" pitchFamily="34" charset="0"/>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l="11453" t="8357" r="17384" b="12047"/>
          <a:stretch/>
        </p:blipFill>
        <p:spPr bwMode="auto">
          <a:xfrm>
            <a:off x="5798603" y="3221803"/>
            <a:ext cx="2826285" cy="2370871"/>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5350727" y="352554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5421806" y="401538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5379698" y="444872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5379697" y="4961751"/>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5379697" y="539026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rot="16200000">
            <a:off x="4185244" y="4126933"/>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a:off x="5777287" y="560287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6733472" y="5600024"/>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7689346" y="559594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6140290" y="5858641"/>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5350726" y="308610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5822667" y="2879518"/>
            <a:ext cx="2826285" cy="307777"/>
          </a:xfrm>
          <a:prstGeom prst="rect">
            <a:avLst/>
          </a:prstGeom>
          <a:noFill/>
        </p:spPr>
        <p:txBody>
          <a:bodyPr wrap="square" rtlCol="0">
            <a:spAutoFit/>
          </a:bodyPr>
          <a:lstStyle/>
          <a:p>
            <a:r>
              <a:rPr lang="en-US" b="1" dirty="0" smtClean="0">
                <a:solidFill>
                  <a:schemeClr val="tx2">
                    <a:lumMod val="50000"/>
                  </a:schemeClr>
                </a:solidFill>
                <a:latin typeface="Century Gothic" panose="020B0502020202020204" pitchFamily="34" charset="0"/>
              </a:rPr>
              <a:t>30 Day Avg. Specific Humidity</a:t>
            </a:r>
            <a:endParaRPr lang="en-US" b="1" dirty="0">
              <a:solidFill>
                <a:schemeClr val="tx2">
                  <a:lumMod val="50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91" name="Shape 29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Analyzing Storm Indicators</a:t>
            </a:r>
          </a:p>
        </p:txBody>
      </p:sp>
      <p:sp>
        <p:nvSpPr>
          <p:cNvPr id="294" name="Shape 294"/>
          <p:cNvSpPr txBox="1"/>
          <p:nvPr/>
        </p:nvSpPr>
        <p:spPr>
          <a:xfrm>
            <a:off x="191703" y="2240050"/>
            <a:ext cx="3086100" cy="1206300"/>
          </a:xfrm>
          <a:prstGeom prst="rect">
            <a:avLst/>
          </a:prstGeom>
          <a:noFill/>
          <a:ln>
            <a:noFill/>
          </a:ln>
        </p:spPr>
        <p:txBody>
          <a:bodyPr lIns="91425" tIns="91425" rIns="91425" bIns="91425" anchor="t" anchorCtr="0">
            <a:noAutofit/>
          </a:bodyPr>
          <a:lstStyle/>
          <a:p>
            <a:pPr lvl="0">
              <a:spcBef>
                <a:spcPts val="0"/>
              </a:spcBef>
              <a:buNone/>
            </a:pPr>
            <a:r>
              <a:rPr lang="en-US" sz="3600" b="1" dirty="0" smtClean="0">
                <a:solidFill>
                  <a:schemeClr val="dk1"/>
                </a:solidFill>
                <a:latin typeface="Century Gothic" panose="020B0502020202020204" pitchFamily="34" charset="0"/>
              </a:rPr>
              <a:t>Aqua </a:t>
            </a:r>
            <a:r>
              <a:rPr lang="en-US" sz="3600" b="1" dirty="0">
                <a:solidFill>
                  <a:schemeClr val="dk1"/>
                </a:solidFill>
                <a:latin typeface="Century Gothic" panose="020B0502020202020204" pitchFamily="34" charset="0"/>
              </a:rPr>
              <a:t>- AIRS</a:t>
            </a:r>
          </a:p>
        </p:txBody>
      </p:sp>
      <p:sp>
        <p:nvSpPr>
          <p:cNvPr id="295" name="Shape 295"/>
          <p:cNvSpPr txBox="1"/>
          <p:nvPr/>
        </p:nvSpPr>
        <p:spPr>
          <a:xfrm>
            <a:off x="191703" y="2843200"/>
            <a:ext cx="4419900"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Skew-T Log-P Plots</a:t>
            </a:r>
          </a:p>
        </p:txBody>
      </p:sp>
      <p:pic>
        <p:nvPicPr>
          <p:cNvPr id="11" name="Shape 314"/>
          <p:cNvPicPr preferRelativeResize="0"/>
          <p:nvPr/>
        </p:nvPicPr>
        <p:blipFill rotWithShape="1">
          <a:blip r:embed="rId3">
            <a:alphaModFix/>
          </a:blip>
          <a:srcRect l="2702" t="3020" r="13115" b="407"/>
          <a:stretch/>
        </p:blipFill>
        <p:spPr>
          <a:xfrm>
            <a:off x="5443498" y="2843200"/>
            <a:ext cx="3463879" cy="3059662"/>
          </a:xfrm>
          <a:prstGeom prst="rect">
            <a:avLst/>
          </a:prstGeom>
          <a:noFill/>
          <a:ln>
            <a:noFill/>
          </a:ln>
        </p:spPr>
      </p:pic>
      <p:sp>
        <p:nvSpPr>
          <p:cNvPr id="3" name="TextBox 2"/>
          <p:cNvSpPr txBox="1"/>
          <p:nvPr/>
        </p:nvSpPr>
        <p:spPr>
          <a:xfrm>
            <a:off x="191703" y="3446350"/>
            <a:ext cx="5214488" cy="1631216"/>
          </a:xfrm>
          <a:prstGeom prst="rect">
            <a:avLst/>
          </a:prstGeom>
          <a:noFill/>
        </p:spPr>
        <p:txBody>
          <a:bodyPr wrap="square" rtlCol="0">
            <a:spAutoFit/>
          </a:bodyPr>
          <a:lstStyle/>
          <a:p>
            <a:r>
              <a:rPr lang="en-US" sz="2000" dirty="0" smtClean="0">
                <a:solidFill>
                  <a:schemeClr val="accent1"/>
                </a:solidFill>
                <a:latin typeface="Century Gothic" panose="020B0502020202020204" pitchFamily="34" charset="0"/>
              </a:rPr>
              <a:t>CAPE</a:t>
            </a:r>
          </a:p>
          <a:p>
            <a:r>
              <a:rPr lang="en-US" sz="2000" b="1" dirty="0">
                <a:solidFill>
                  <a:schemeClr val="dk1"/>
                </a:solidFill>
                <a:latin typeface="Century Gothic" panose="020B0502020202020204" pitchFamily="34" charset="0"/>
              </a:rPr>
              <a:t>C</a:t>
            </a:r>
            <a:r>
              <a:rPr lang="en-US" sz="2000" dirty="0" smtClean="0">
                <a:solidFill>
                  <a:schemeClr val="dk1"/>
                </a:solidFill>
                <a:latin typeface="Century Gothic" panose="020B0502020202020204" pitchFamily="34" charset="0"/>
              </a:rPr>
              <a:t>onvective </a:t>
            </a:r>
            <a:r>
              <a:rPr lang="en-US" sz="2000" b="1" dirty="0">
                <a:solidFill>
                  <a:schemeClr val="dk1"/>
                </a:solidFill>
                <a:latin typeface="Century Gothic" panose="020B0502020202020204" pitchFamily="34" charset="0"/>
              </a:rPr>
              <a:t>A</a:t>
            </a:r>
            <a:r>
              <a:rPr lang="en-US" sz="2000" dirty="0" smtClean="0">
                <a:solidFill>
                  <a:schemeClr val="dk1"/>
                </a:solidFill>
                <a:latin typeface="Century Gothic" panose="020B0502020202020204" pitchFamily="34" charset="0"/>
              </a:rPr>
              <a:t>vailable </a:t>
            </a:r>
            <a:r>
              <a:rPr lang="en-US" sz="2000" b="1" dirty="0">
                <a:solidFill>
                  <a:schemeClr val="dk1"/>
                </a:solidFill>
                <a:latin typeface="Century Gothic" panose="020B0502020202020204" pitchFamily="34" charset="0"/>
              </a:rPr>
              <a:t>P</a:t>
            </a:r>
            <a:r>
              <a:rPr lang="en-US" sz="2000" dirty="0" smtClean="0">
                <a:solidFill>
                  <a:schemeClr val="dk1"/>
                </a:solidFill>
                <a:latin typeface="Century Gothic" panose="020B0502020202020204" pitchFamily="34" charset="0"/>
              </a:rPr>
              <a:t>ote</a:t>
            </a:r>
            <a:r>
              <a:rPr lang="en-US" sz="2000" dirty="0">
                <a:solidFill>
                  <a:schemeClr val="dk1"/>
                </a:solidFill>
                <a:latin typeface="Century Gothic" panose="020B0502020202020204" pitchFamily="34" charset="0"/>
              </a:rPr>
              <a:t>n</a:t>
            </a:r>
            <a:r>
              <a:rPr lang="en-US" sz="2000" dirty="0" smtClean="0">
                <a:solidFill>
                  <a:schemeClr val="dk1"/>
                </a:solidFill>
                <a:latin typeface="Century Gothic" panose="020B0502020202020204" pitchFamily="34" charset="0"/>
              </a:rPr>
              <a:t>tial </a:t>
            </a:r>
            <a:r>
              <a:rPr lang="en-US" sz="2000" b="1" dirty="0">
                <a:solidFill>
                  <a:schemeClr val="dk1"/>
                </a:solidFill>
                <a:latin typeface="Century Gothic" panose="020B0502020202020204" pitchFamily="34" charset="0"/>
              </a:rPr>
              <a:t>E</a:t>
            </a:r>
            <a:r>
              <a:rPr lang="en-US" sz="2000" dirty="0" smtClean="0">
                <a:solidFill>
                  <a:schemeClr val="dk1"/>
                </a:solidFill>
                <a:latin typeface="Century Gothic" panose="020B0502020202020204" pitchFamily="34" charset="0"/>
              </a:rPr>
              <a:t>nergy </a:t>
            </a:r>
          </a:p>
          <a:p>
            <a:endParaRPr lang="en-US" sz="2000" dirty="0" smtClean="0">
              <a:solidFill>
                <a:schemeClr val="dk1"/>
              </a:solidFill>
              <a:latin typeface="Century Gothic" panose="020B0502020202020204" pitchFamily="34" charset="0"/>
            </a:endParaRPr>
          </a:p>
          <a:p>
            <a:r>
              <a:rPr lang="en-US" sz="2000" dirty="0" smtClean="0">
                <a:solidFill>
                  <a:schemeClr val="dk1"/>
                </a:solidFill>
                <a:latin typeface="Century Gothic" panose="020B0502020202020204" pitchFamily="34" charset="0"/>
              </a:rPr>
              <a:t>Weak </a:t>
            </a:r>
            <a:r>
              <a:rPr lang="en-US" sz="2000" dirty="0">
                <a:solidFill>
                  <a:schemeClr val="dk1"/>
                </a:solidFill>
                <a:latin typeface="Century Gothic" panose="020B0502020202020204" pitchFamily="34" charset="0"/>
              </a:rPr>
              <a:t>instability CAPE &lt; 1,000 J/kg</a:t>
            </a:r>
          </a:p>
          <a:p>
            <a:r>
              <a:rPr lang="en-US" sz="2000" dirty="0" smtClean="0">
                <a:solidFill>
                  <a:schemeClr val="dk1"/>
                </a:solidFill>
                <a:latin typeface="Century Gothic" panose="020B0502020202020204" pitchFamily="34" charset="0"/>
              </a:rPr>
              <a:t>Strong </a:t>
            </a:r>
            <a:r>
              <a:rPr lang="en-US" sz="2000" dirty="0">
                <a:solidFill>
                  <a:schemeClr val="dk1"/>
                </a:solidFill>
                <a:latin typeface="Century Gothic" panose="020B0502020202020204" pitchFamily="34" charset="0"/>
              </a:rPr>
              <a:t>instability CAPE 2,500 – 4,000 </a:t>
            </a:r>
            <a:r>
              <a:rPr lang="en-US" sz="2000" dirty="0" smtClean="0">
                <a:solidFill>
                  <a:schemeClr val="dk1"/>
                </a:solidFill>
                <a:latin typeface="Century Gothic" panose="020B0502020202020204" pitchFamily="34" charset="0"/>
              </a:rPr>
              <a:t>J/kg</a:t>
            </a:r>
            <a:endParaRPr lang="en-US" sz="20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207461639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0" y="1472050"/>
            <a:ext cx="9143999"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Average Geopotential Height</a:t>
            </a:r>
          </a:p>
          <a:p>
            <a:pPr marL="0" marR="0" lvl="0" indent="0" algn="ctr" rtl="0">
              <a:lnSpc>
                <a:spcPct val="90000"/>
              </a:lnSpc>
              <a:spcBef>
                <a:spcPts val="0"/>
              </a:spcBef>
              <a:buClr>
                <a:schemeClr val="accent1"/>
              </a:buClr>
              <a:buSzPct val="25000"/>
              <a:buFont typeface="Arial"/>
              <a:buNone/>
            </a:pPr>
            <a:r>
              <a:rPr lang="en-US" sz="3600" dirty="0" smtClean="0">
                <a:latin typeface="Century Gothic" panose="020B0502020202020204" pitchFamily="34" charset="0"/>
              </a:rPr>
              <a:t>700 </a:t>
            </a:r>
            <a:r>
              <a:rPr lang="en-US" sz="3600" dirty="0" err="1" smtClean="0">
                <a:latin typeface="Century Gothic" panose="020B0502020202020204" pitchFamily="34" charset="0"/>
              </a:rPr>
              <a:t>mb</a:t>
            </a:r>
            <a:r>
              <a:rPr lang="en-US" sz="3600" dirty="0" smtClean="0">
                <a:latin typeface="Century Gothic" panose="020B0502020202020204" pitchFamily="34" charset="0"/>
              </a:rPr>
              <a:t> Pressure, 0:00 UTC</a:t>
            </a:r>
            <a:endParaRPr lang="en-US" sz="3600" dirty="0">
              <a:latin typeface="Century Gothic" panose="020B050202020202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11723" t="7994" r="17122" b="12053"/>
          <a:stretch/>
        </p:blipFill>
        <p:spPr bwMode="auto">
          <a:xfrm>
            <a:off x="1095826" y="3173180"/>
            <a:ext cx="2836420" cy="238986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11179" t="8358" r="17104" b="11684"/>
          <a:stretch/>
        </p:blipFill>
        <p:spPr bwMode="auto">
          <a:xfrm>
            <a:off x="4596139" y="3173180"/>
            <a:ext cx="2856464" cy="2388712"/>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extLst>
              <a:ext uri="{28A0092B-C50C-407E-A947-70E740481C1C}">
                <a14:useLocalDpi xmlns:a14="http://schemas.microsoft.com/office/drawing/2010/main" val="0"/>
              </a:ext>
            </a:extLst>
          </a:blip>
          <a:srcRect l="83939" t="4705" r="4384" b="7878"/>
          <a:stretch/>
        </p:blipFill>
        <p:spPr bwMode="auto">
          <a:xfrm>
            <a:off x="7854043" y="2528959"/>
            <a:ext cx="697418" cy="3917732"/>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649778" y="349264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720857" y="398248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654239"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678749" y="4415825"/>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678748" y="4928850"/>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678748" y="5357362"/>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rot="16200000">
            <a:off x="-515705" y="40940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1076338" y="5569971"/>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2032523" y="556712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2988397" y="5563042"/>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1379181" y="5861836"/>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4165729" y="349374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4236808" y="3983576"/>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a:off x="4194700" y="441692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4194699" y="4929946"/>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4194699" y="5358458"/>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rot="16200000">
            <a:off x="3000246" y="409512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4592289" y="5571067"/>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31" name="TextBox 30"/>
          <p:cNvSpPr txBox="1"/>
          <p:nvPr/>
        </p:nvSpPr>
        <p:spPr>
          <a:xfrm>
            <a:off x="5548474" y="5568219"/>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32" name="TextBox 31"/>
          <p:cNvSpPr txBox="1"/>
          <p:nvPr/>
        </p:nvSpPr>
        <p:spPr>
          <a:xfrm>
            <a:off x="6504348" y="5564138"/>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3" name="TextBox 32"/>
          <p:cNvSpPr txBox="1"/>
          <p:nvPr/>
        </p:nvSpPr>
        <p:spPr>
          <a:xfrm>
            <a:off x="4895132" y="58629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34" name="TextBox 33"/>
          <p:cNvSpPr txBox="1"/>
          <p:nvPr/>
        </p:nvSpPr>
        <p:spPr>
          <a:xfrm>
            <a:off x="4165728" y="305429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35" name="TextBox 34"/>
          <p:cNvSpPr txBox="1"/>
          <p:nvPr/>
        </p:nvSpPr>
        <p:spPr>
          <a:xfrm>
            <a:off x="367585" y="2671399"/>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Average Days</a:t>
            </a:r>
            <a:endParaRPr lang="en-US" sz="2000" b="1" dirty="0">
              <a:solidFill>
                <a:schemeClr val="tx2">
                  <a:lumMod val="50000"/>
                </a:schemeClr>
              </a:solidFill>
              <a:latin typeface="Century Gothic" panose="020B0502020202020204" pitchFamily="34" charset="0"/>
            </a:endParaRPr>
          </a:p>
        </p:txBody>
      </p:sp>
      <p:sp>
        <p:nvSpPr>
          <p:cNvPr id="36" name="TextBox 35"/>
          <p:cNvSpPr txBox="1"/>
          <p:nvPr/>
        </p:nvSpPr>
        <p:spPr>
          <a:xfrm>
            <a:off x="3770228" y="2673645"/>
            <a:ext cx="4276724" cy="400110"/>
          </a:xfrm>
          <a:prstGeom prst="rect">
            <a:avLst/>
          </a:prstGeom>
          <a:noFill/>
        </p:spPr>
        <p:txBody>
          <a:bodyPr wrap="square" rtlCol="0">
            <a:spAutoFit/>
          </a:bodyPr>
          <a:lstStyle/>
          <a:p>
            <a:pPr algn="ctr"/>
            <a:r>
              <a:rPr lang="en-US" sz="2000" b="1" dirty="0" smtClean="0">
                <a:solidFill>
                  <a:schemeClr val="tx2">
                    <a:lumMod val="50000"/>
                  </a:schemeClr>
                </a:solidFill>
                <a:latin typeface="Century Gothic" panose="020B0502020202020204" pitchFamily="34" charset="0"/>
              </a:rPr>
              <a:t>Severe Days</a:t>
            </a:r>
            <a:endParaRPr lang="en-US" sz="2000" b="1" dirty="0">
              <a:solidFill>
                <a:schemeClr val="tx2">
                  <a:lumMod val="50000"/>
                </a:schemeClr>
              </a:solidFill>
              <a:latin typeface="Century Gothic" panose="020B0502020202020204" pitchFamily="34" charset="0"/>
            </a:endParaRPr>
          </a:p>
        </p:txBody>
      </p:sp>
      <p:sp>
        <p:nvSpPr>
          <p:cNvPr id="2" name="TextBox 1"/>
          <p:cNvSpPr txBox="1"/>
          <p:nvPr/>
        </p:nvSpPr>
        <p:spPr>
          <a:xfrm>
            <a:off x="8118203" y="2610388"/>
            <a:ext cx="582211" cy="3970318"/>
          </a:xfrm>
          <a:prstGeom prst="rect">
            <a:avLst/>
          </a:prstGeom>
          <a:solidFill>
            <a:schemeClr val="bg1"/>
          </a:solidFill>
        </p:spPr>
        <p:txBody>
          <a:bodyPr wrap="none" rtlCol="0">
            <a:spAutoFit/>
          </a:bodyPr>
          <a:lstStyle/>
          <a:p>
            <a:r>
              <a:rPr lang="en-US" dirty="0" smtClean="0">
                <a:solidFill>
                  <a:schemeClr val="bg1"/>
                </a:solidFill>
              </a:rPr>
              <a:t>3150</a:t>
            </a:r>
          </a:p>
          <a:p>
            <a:endParaRPr lang="en-US" dirty="0" smtClean="0">
              <a:solidFill>
                <a:schemeClr val="bg1"/>
              </a:solidFill>
            </a:endParaRPr>
          </a:p>
          <a:p>
            <a:endParaRPr lang="en-US" dirty="0">
              <a:solidFill>
                <a:schemeClr val="bg1"/>
              </a:solidFill>
            </a:endParaRPr>
          </a:p>
          <a:p>
            <a:r>
              <a:rPr lang="en-US" dirty="0" smtClean="0">
                <a:solidFill>
                  <a:schemeClr val="bg1"/>
                </a:solidFill>
              </a:rPr>
              <a:t>3145</a:t>
            </a:r>
          </a:p>
          <a:p>
            <a:endParaRPr lang="en-US" dirty="0" smtClean="0">
              <a:solidFill>
                <a:schemeClr val="bg1"/>
              </a:solidFill>
            </a:endParaRPr>
          </a:p>
          <a:p>
            <a:endParaRPr lang="en-US" dirty="0">
              <a:solidFill>
                <a:schemeClr val="bg1"/>
              </a:solidFill>
            </a:endParaRPr>
          </a:p>
          <a:p>
            <a:r>
              <a:rPr lang="en-US" dirty="0" smtClean="0">
                <a:solidFill>
                  <a:schemeClr val="bg1"/>
                </a:solidFill>
              </a:rPr>
              <a:t>3140</a:t>
            </a:r>
          </a:p>
          <a:p>
            <a:endParaRPr lang="en-US" dirty="0" smtClean="0">
              <a:solidFill>
                <a:schemeClr val="bg1"/>
              </a:solidFill>
            </a:endParaRPr>
          </a:p>
          <a:p>
            <a:endParaRPr lang="en-US" dirty="0">
              <a:solidFill>
                <a:schemeClr val="bg1"/>
              </a:solidFill>
            </a:endParaRPr>
          </a:p>
          <a:p>
            <a:r>
              <a:rPr lang="en-US" dirty="0" smtClean="0">
                <a:solidFill>
                  <a:schemeClr val="bg1"/>
                </a:solidFill>
              </a:rPr>
              <a:t>3135</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3130</a:t>
            </a:r>
          </a:p>
          <a:p>
            <a:endParaRPr lang="en-US" dirty="0" smtClean="0">
              <a:solidFill>
                <a:schemeClr val="bg1"/>
              </a:solidFill>
            </a:endParaRPr>
          </a:p>
          <a:p>
            <a:endParaRPr lang="en-US" dirty="0">
              <a:solidFill>
                <a:schemeClr val="bg1"/>
              </a:solidFill>
            </a:endParaRPr>
          </a:p>
          <a:p>
            <a:r>
              <a:rPr lang="en-US" dirty="0" smtClean="0">
                <a:solidFill>
                  <a:schemeClr val="bg1"/>
                </a:solidFill>
              </a:rPr>
              <a:t>3125</a:t>
            </a:r>
          </a:p>
          <a:p>
            <a:endParaRPr lang="en-US" dirty="0"/>
          </a:p>
        </p:txBody>
      </p:sp>
      <p:sp>
        <p:nvSpPr>
          <p:cNvPr id="3" name="TextBox 2"/>
          <p:cNvSpPr txBox="1"/>
          <p:nvPr/>
        </p:nvSpPr>
        <p:spPr>
          <a:xfrm>
            <a:off x="8132888" y="2607478"/>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3150</a:t>
            </a:r>
            <a:endParaRPr lang="en-US" dirty="0">
              <a:solidFill>
                <a:schemeClr val="tx2">
                  <a:lumMod val="50000"/>
                </a:schemeClr>
              </a:solidFill>
              <a:latin typeface="Century Gothic" panose="020B0502020202020204" pitchFamily="34" charset="0"/>
            </a:endParaRPr>
          </a:p>
        </p:txBody>
      </p:sp>
      <p:sp>
        <p:nvSpPr>
          <p:cNvPr id="4" name="TextBox 3"/>
          <p:cNvSpPr txBox="1"/>
          <p:nvPr/>
        </p:nvSpPr>
        <p:spPr>
          <a:xfrm>
            <a:off x="8132887" y="3258964"/>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3145</a:t>
            </a:r>
            <a:endParaRPr lang="en-US" dirty="0">
              <a:solidFill>
                <a:schemeClr val="tx2">
                  <a:lumMod val="50000"/>
                </a:schemeClr>
              </a:solidFill>
              <a:latin typeface="Century Gothic" panose="020B0502020202020204" pitchFamily="34" charset="0"/>
            </a:endParaRPr>
          </a:p>
        </p:txBody>
      </p:sp>
      <p:sp>
        <p:nvSpPr>
          <p:cNvPr id="5" name="TextBox 4"/>
          <p:cNvSpPr txBox="1"/>
          <p:nvPr/>
        </p:nvSpPr>
        <p:spPr>
          <a:xfrm>
            <a:off x="8132886" y="3960289"/>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3140</a:t>
            </a:r>
            <a:endParaRPr lang="en-US" dirty="0">
              <a:solidFill>
                <a:schemeClr val="tx2">
                  <a:lumMod val="50000"/>
                </a:schemeClr>
              </a:solidFill>
              <a:latin typeface="Century Gothic" panose="020B0502020202020204" pitchFamily="34" charset="0"/>
            </a:endParaRPr>
          </a:p>
        </p:txBody>
      </p:sp>
      <p:sp>
        <p:nvSpPr>
          <p:cNvPr id="6" name="TextBox 5"/>
          <p:cNvSpPr txBox="1"/>
          <p:nvPr/>
        </p:nvSpPr>
        <p:spPr>
          <a:xfrm>
            <a:off x="8137087" y="4665976"/>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3135</a:t>
            </a:r>
            <a:endParaRPr lang="en-US" dirty="0">
              <a:solidFill>
                <a:schemeClr val="tx2">
                  <a:lumMod val="50000"/>
                </a:schemeClr>
              </a:solidFill>
              <a:latin typeface="Century Gothic" panose="020B0502020202020204" pitchFamily="34" charset="0"/>
            </a:endParaRPr>
          </a:p>
        </p:txBody>
      </p:sp>
      <p:sp>
        <p:nvSpPr>
          <p:cNvPr id="7" name="TextBox 6"/>
          <p:cNvSpPr txBox="1"/>
          <p:nvPr/>
        </p:nvSpPr>
        <p:spPr>
          <a:xfrm>
            <a:off x="8159064" y="5347046"/>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3130</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8159064" y="6041269"/>
            <a:ext cx="582211"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3125</a:t>
            </a:r>
            <a:endParaRPr lang="en-US" dirty="0">
              <a:solidFill>
                <a:schemeClr val="tx2">
                  <a:lumMod val="50000"/>
                </a:schemeClr>
              </a:solidFill>
              <a:latin typeface="Century Gothic" panose="020B0502020202020204" pitchFamily="34" charset="0"/>
            </a:endParaRPr>
          </a:p>
        </p:txBody>
      </p:sp>
      <p:sp>
        <p:nvSpPr>
          <p:cNvPr id="12" name="TextBox 11"/>
          <p:cNvSpPr txBox="1"/>
          <p:nvPr/>
        </p:nvSpPr>
        <p:spPr>
          <a:xfrm>
            <a:off x="8768887" y="4290257"/>
            <a:ext cx="349776" cy="307777"/>
          </a:xfrm>
          <a:prstGeom prst="rect">
            <a:avLst/>
          </a:prstGeom>
          <a:noFill/>
        </p:spPr>
        <p:txBody>
          <a:bodyPr wrap="none" rtlCol="0">
            <a:spAutoFit/>
          </a:bodyPr>
          <a:lstStyle/>
          <a:p>
            <a:r>
              <a:rPr lang="en-US" dirty="0" smtClean="0">
                <a:solidFill>
                  <a:schemeClr val="tx2">
                    <a:lumMod val="50000"/>
                  </a:schemeClr>
                </a:solidFill>
                <a:latin typeface="Century Gothic" panose="020B0502020202020204" pitchFamily="34" charset="0"/>
              </a:rPr>
              <a:t>M</a:t>
            </a:r>
            <a:endParaRPr lang="en-US"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72420355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3432</Words>
  <Application>Microsoft Office PowerPoint</Application>
  <PresentationFormat>On-screen Show (4:3)</PresentationFormat>
  <Paragraphs>633</Paragraphs>
  <Slides>24</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Questrial</vt:lpstr>
      <vt:lpstr>Arial</vt:lpstr>
      <vt:lpstr>Helvetica Neue</vt:lpstr>
      <vt:lpstr>Roboto Mono</vt:lpstr>
      <vt:lpstr>Webdings</vt:lpstr>
      <vt:lpstr>Garamond</vt:lpstr>
      <vt:lpstr>Calibri</vt:lpstr>
      <vt:lpstr>Century Gothic</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DEVELOP-13</dc:creator>
  <cp:lastModifiedBy>Arya, Vishal (LARC)[DEVELOP]</cp:lastModifiedBy>
  <cp:revision>115</cp:revision>
  <dcterms:modified xsi:type="dcterms:W3CDTF">2016-04-08T15:45:43Z</dcterms:modified>
</cp:coreProperties>
</file>