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2" r:id="rId6"/>
    <p:sldId id="278" r:id="rId7"/>
    <p:sldId id="280" r:id="rId8"/>
    <p:sldId id="277" r:id="rId9"/>
    <p:sldId id="263" r:id="rId10"/>
    <p:sldId id="267" r:id="rId11"/>
    <p:sldId id="268" r:id="rId12"/>
    <p:sldId id="269" r:id="rId13"/>
    <p:sldId id="281" r:id="rId14"/>
    <p:sldId id="270" r:id="rId15"/>
    <p:sldId id="274" r:id="rId16"/>
    <p:sldId id="275" r:id="rId17"/>
    <p:sldId id="276" r:id="rId18"/>
    <p:sldId id="273" r:id="rId19"/>
    <p:sldId id="272" r:id="rId20"/>
    <p:sldId id="266" r:id="rId21"/>
  </p:sldIdLst>
  <p:sldSz cx="9144000" cy="6858000" type="screen4x3"/>
  <p:notesSz cx="6858000" cy="9144000"/>
  <p:embeddedFontLst>
    <p:embeddedFont>
      <p:font typeface="Webdings" panose="05030102010509060703" pitchFamily="18" charset="2"/>
      <p:regular r:id="rId23"/>
    </p:embeddedFont>
    <p:embeddedFont>
      <p:font typeface="Century" panose="02040604050505020304" pitchFamily="18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elvetica Neue" panose="020B0604020202020204" charset="0"/>
      <p:regular r:id="rId30"/>
      <p:bold r:id="rId31"/>
      <p:italic r:id="rId32"/>
      <p:boldItalic r:id="rId33"/>
    </p:embeddedFont>
    <p:embeddedFont>
      <p:font typeface="Questrial" panose="020B0604020202020204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SA DEVELOP" initials="ND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8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977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We will add</a:t>
            </a:r>
            <a:r>
              <a:rPr lang="en-US" baseline="0" dirty="0" smtClean="0"/>
              <a:t> a script including sources for all of these images for the final draft</a:t>
            </a:r>
            <a:endParaRPr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9499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35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789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notes should be thorough enough for someone not familiar with the project to clearly present the material.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Source: http://commons.wikimedia.org/wiki/File:Claude_Monet_-_The_Magpie_-_Google_Art_Project.jpg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913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565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547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494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95" y="5467376"/>
            <a:ext cx="1010529" cy="1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5660135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5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6"/>
          </p:nvPr>
        </p:nvSpPr>
        <p:spPr>
          <a:xfrm>
            <a:off x="2249424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80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23" name="Shape 23"/>
          <p:cNvCxnSpPr/>
          <p:nvPr/>
        </p:nvCxnSpPr>
        <p:spPr>
          <a:xfrm>
            <a:off x="228600" y="5168335"/>
            <a:ext cx="8686800" cy="0"/>
          </a:xfrm>
          <a:prstGeom prst="straightConnector1">
            <a:avLst/>
          </a:prstGeom>
          <a:noFill/>
          <a:ln w="317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Shape 24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 sz="2800" i="1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8"/>
          </p:nvPr>
        </p:nvSpPr>
        <p:spPr>
          <a:xfrm>
            <a:off x="685800" y="1426463"/>
            <a:ext cx="7772400" cy="2432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8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26" name="Shape 26"/>
          <p:cNvGrpSpPr/>
          <p:nvPr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27" name="Shape 27"/>
            <p:cNvSpPr txBox="1"/>
            <p:nvPr/>
          </p:nvSpPr>
          <p:spPr>
            <a:xfrm>
              <a:off x="0" y="0"/>
              <a:ext cx="9144000" cy="97789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" name="Shape 28"/>
            <p:cNvSpPr txBox="1"/>
            <p:nvPr/>
          </p:nvSpPr>
          <p:spPr>
            <a:xfrm>
              <a:off x="153985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29" name="Shape 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text, Right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4572000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12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text, Left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2578608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Font typeface="Questrial"/>
              <a:buNone/>
              <a:defRPr sz="12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B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76072" y="4814316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6072" y="395478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B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  <p:sp>
        <p:nvSpPr>
          <p:cNvPr id="85" name="Shape 85"/>
          <p:cNvSpPr/>
          <p:nvPr/>
        </p:nvSpPr>
        <p:spPr>
          <a:xfrm>
            <a:off x="369281" y="6087110"/>
            <a:ext cx="82735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1" indent="-7620" algn="ct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200" b="1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81144" y="4123944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740664" y="4049485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6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60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rgbClr val="BFBFBF"/>
              </a:buClr>
              <a:buFont typeface="Questrial"/>
              <a:buNone/>
              <a:defRPr sz="6000" b="1" i="0" u="none" strike="noStrike" cap="none" baseline="0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Questrial"/>
              <a:buNone/>
              <a:defRPr sz="1200" baseline="0">
                <a:solidFill>
                  <a:srgbClr val="A5A5A5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acronym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49808" y="2255519"/>
            <a:ext cx="7653528" cy="37063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 sz="6000" b="0" baseline="0"/>
            </a:lvl1pPr>
            <a:lvl2pPr rtl="0">
              <a:spcBef>
                <a:spcPts val="0"/>
              </a:spcBef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749808" y="779402"/>
            <a:ext cx="7653528" cy="1289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9600" b="1" baseline="0">
                <a:solidFill>
                  <a:schemeClr val="accent1"/>
                </a:solidFill>
              </a:defRPr>
            </a:lvl1pPr>
            <a:lvl2pPr rtl="0">
              <a:spcBef>
                <a:spcPts val="0"/>
              </a:spcBef>
              <a:defRPr sz="6000"/>
            </a:lvl2pPr>
            <a:lvl3pPr rtl="0">
              <a:spcBef>
                <a:spcPts val="0"/>
              </a:spcBef>
              <a:defRPr sz="6000"/>
            </a:lvl3pPr>
            <a:lvl4pPr rtl="0">
              <a:spcBef>
                <a:spcPts val="0"/>
              </a:spcBef>
              <a:defRPr sz="6000"/>
            </a:lvl4pPr>
            <a:lvl5pPr rtl="0">
              <a:spcBef>
                <a:spcPts val="0"/>
              </a:spcBef>
              <a:defRPr sz="6000"/>
            </a:lvl5pPr>
            <a:lvl6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A6A3A3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A6A3A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568625"/>
            <a:ext cx="7772400" cy="2451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6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Coastal Texas Water Resources II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2590800" y="5358375"/>
            <a:ext cx="38861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Elaina </a:t>
            </a:r>
            <a:r>
              <a:rPr lang="en-US" dirty="0" err="1">
                <a:latin typeface="Century Gothic" panose="020B0502020202020204" pitchFamily="34" charset="0"/>
              </a:rPr>
              <a:t>Gonsoroski</a:t>
            </a:r>
            <a:r>
              <a:rPr lang="en-US" dirty="0">
                <a:latin typeface="Century Gothic" panose="020B0502020202020204" pitchFamily="34" charset="0"/>
              </a:rPr>
              <a:t> (Project Lead)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3"/>
          </p:nvPr>
        </p:nvSpPr>
        <p:spPr>
          <a:xfrm>
            <a:off x="2590801" y="5751576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Vishal Arya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4"/>
          </p:nvPr>
        </p:nvSpPr>
        <p:spPr>
          <a:xfrm>
            <a:off x="2590801" y="6153912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Jennifer Boyd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5"/>
          </p:nvPr>
        </p:nvSpPr>
        <p:spPr>
          <a:xfrm>
            <a:off x="1143000" y="3194303"/>
            <a:ext cx="6858000" cy="74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1" dirty="0">
                <a:solidFill>
                  <a:schemeClr val="dk1"/>
                </a:solidFill>
                <a:latin typeface="Century Gothic" panose="020B0502020202020204" pitchFamily="34" charset="0"/>
              </a:rPr>
              <a:t>Using NASA Earth </a:t>
            </a:r>
            <a:r>
              <a:rPr lang="en-US" sz="2800" b="0" i="1" dirty="0" smtClean="0">
                <a:solidFill>
                  <a:schemeClr val="dk1"/>
                </a:solidFill>
                <a:latin typeface="Century Gothic" panose="020B0502020202020204" pitchFamily="34" charset="0"/>
              </a:rPr>
              <a:t>Observations </a:t>
            </a:r>
            <a:r>
              <a:rPr lang="en-US" sz="2800" b="0" i="1" dirty="0">
                <a:solidFill>
                  <a:schemeClr val="dk1"/>
                </a:solidFill>
                <a:latin typeface="Century Gothic" panose="020B0502020202020204" pitchFamily="34" charset="0"/>
              </a:rPr>
              <a:t>to Assess the Health of the Laguna Madre through Land Cover Mapping and Thermal Analysis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4801" y="304800"/>
            <a:ext cx="8610599" cy="1295401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Normalized Difference Vegetation </a:t>
            </a:r>
            <a:r>
              <a:rPr lang="en-US" dirty="0" smtClean="0">
                <a:latin typeface="Century Gothic" panose="020B0502020202020204" pitchFamily="34" charset="0"/>
              </a:rPr>
              <a:t>Index (NDVI)</a:t>
            </a:r>
            <a:endParaRPr 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61781" y="5486400"/>
                <a:ext cx="2895600" cy="67569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𝑁𝐷𝑉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−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𝑅𝑒𝑑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𝑅𝑒𝑑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81" y="5486400"/>
                <a:ext cx="2895600" cy="6756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>
          <a:xfrm>
            <a:off x="2042881" y="4768596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39624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Bands  3 and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3" name="Picture 12" descr="B3B4_s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3600"/>
            <a:ext cx="2942762" cy="167620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019215"/>
              </p:ext>
            </p:extLst>
          </p:nvPr>
        </p:nvGraphicFramePr>
        <p:xfrm>
          <a:off x="4114800" y="4261196"/>
          <a:ext cx="4876800" cy="19683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38400"/>
                <a:gridCol w="2438400"/>
              </a:tblGrid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Band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Wavelength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3 - Red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0.63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0.69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4 – Near Infrared (NIR)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0.77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0.90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5800" y="24384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NDVI indicates the photosynthetic activity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of vegetation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24839" y="304800"/>
            <a:ext cx="8138161" cy="144780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Normalized Difference Infrared Index (NDII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5486400"/>
                <a:ext cx="2895600" cy="67569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𝑁𝐷𝐼𝐼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−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𝑆𝑊𝐼𝑅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𝑁𝐼𝑅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𝑆𝑊𝐼𝑅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486400"/>
                <a:ext cx="2895600" cy="6756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104899" y="35814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Bands 4 and 7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B4B7_s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57400"/>
            <a:ext cx="2993036" cy="1371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019299" y="4572000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793111"/>
              </p:ext>
            </p:extLst>
          </p:nvPr>
        </p:nvGraphicFramePr>
        <p:xfrm>
          <a:off x="4114800" y="3810000"/>
          <a:ext cx="4876800" cy="234051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38400"/>
                <a:gridCol w="2438400"/>
              </a:tblGrid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Band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Wavelength</a:t>
                      </a:r>
                      <a:endParaRPr lang="en-US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4 – Near Infrared (NIR)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0.77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0.90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Band 7 – Short Wave Infrared (SWIR)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2.08 µm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– 2.35 µm</a:t>
                      </a:r>
                      <a:endParaRPr lang="en-US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95800" y="2286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US" sz="2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NDII indicates the water content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in vegetation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5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 rot="5400000">
            <a:off x="3879831" y="4578369"/>
            <a:ext cx="850938" cy="990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981200" y="228600"/>
            <a:ext cx="4343400" cy="736979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Thermal </a:t>
            </a:r>
            <a:r>
              <a:rPr lang="en-US" dirty="0" smtClean="0">
                <a:latin typeface="Century Gothic" panose="020B0502020202020204" pitchFamily="34" charset="0"/>
              </a:rPr>
              <a:t>Analysis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048000"/>
            <a:ext cx="2362200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 6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3491" y="2761069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Convert DN to TOA Radiance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3491" y="5918172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Mask out clouds and land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752" y="5609327"/>
            <a:ext cx="3051894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Extract the Laguna Madre and convert temperature to Celsius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056">
            <a:off x="1371599" y="1306223"/>
            <a:ext cx="1600200" cy="1484243"/>
          </a:xfrm>
          <a:prstGeom prst="rect">
            <a:avLst/>
          </a:prstGeom>
        </p:spPr>
      </p:pic>
      <p:pic>
        <p:nvPicPr>
          <p:cNvPr id="12" name="Picture 11" descr="B6_TOAR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3375">
            <a:off x="5823023" y="1128635"/>
            <a:ext cx="1503137" cy="1401598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16200000">
            <a:off x="3803631" y="1530369"/>
            <a:ext cx="850938" cy="990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204204" y="3581400"/>
            <a:ext cx="653796" cy="43725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8679">
            <a:off x="5896231" y="4186918"/>
            <a:ext cx="1356721" cy="1493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/>
          <a:stretch/>
        </p:blipFill>
        <p:spPr>
          <a:xfrm rot="20260602">
            <a:off x="1873431" y="4283818"/>
            <a:ext cx="596538" cy="12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sadevelop\Desktop\presentation_results_im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524" cy="68580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762000"/>
            <a:ext cx="2514600" cy="746759"/>
          </a:xfrm>
        </p:spPr>
        <p:txBody>
          <a:bodyPr/>
          <a:lstStyle/>
          <a:p>
            <a:r>
              <a:rPr lang="en-US" dirty="0" smtClean="0"/>
              <a:t>Results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idx="4"/>
          </p:nvPr>
        </p:nvSpPr>
        <p:spPr>
          <a:xfrm>
            <a:off x="7150609" y="6583681"/>
            <a:ext cx="1993391" cy="27431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Photo Credit: Terry Ross</a:t>
            </a:r>
          </a:p>
          <a:p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LULC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NDVI 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NDII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2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3400" y="685800"/>
            <a:ext cx="5943600" cy="132588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Thermal </a:t>
            </a:r>
            <a:r>
              <a:rPr lang="en-US" dirty="0" smtClean="0">
                <a:latin typeface="Century Gothic" panose="020B0502020202020204" pitchFamily="34" charset="0"/>
              </a:rPr>
              <a:t>Analysis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838200"/>
            <a:ext cx="6096000" cy="1295399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Conclusions, Errors, and Uncertainties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49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TBD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Future Work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7" name="Shape 130"/>
          <p:cNvSpPr txBox="1">
            <a:spLocks noGrp="1"/>
          </p:cNvSpPr>
          <p:nvPr>
            <p:ph type="body" idx="3"/>
          </p:nvPr>
        </p:nvSpPr>
        <p:spPr>
          <a:xfrm>
            <a:off x="4594838" y="6629401"/>
            <a:ext cx="4549161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Sea Turtle on Beach (Image Credit: National Park Service)</a:t>
            </a:r>
            <a:endParaRPr lang="en-US" sz="1200" b="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99989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4800600" y="304800"/>
            <a:ext cx="4343400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The Laguna Madre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study_ar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11" y="0"/>
            <a:ext cx="4532911" cy="6858000"/>
          </a:xfrm>
          <a:prstGeom prst="rect">
            <a:avLst/>
          </a:prstGeom>
        </p:spPr>
      </p:pic>
      <p:pic>
        <p:nvPicPr>
          <p:cNvPr id="7" name="Picture 6" descr="StudyArea_TXIns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209800"/>
            <a:ext cx="2133600" cy="20602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1828800"/>
            <a:ext cx="4343400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b="1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Hypersaline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estuary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within Padre Island National Seashore</a:t>
            </a: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Habitat for numerous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protected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species</a:t>
            </a: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b="1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342900" lvl="0" indent="-342900">
              <a:lnSpc>
                <a:spcPct val="90000"/>
              </a:lnSpc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Study period: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1984-2000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571208" y="1649732"/>
            <a:ext cx="8051583" cy="11264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Joe Spruce (NASA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Stennis Space Center)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James “Doc” Smoot (NASA Stennis Space Center</a:t>
            </a:r>
            <a:r>
              <a:rPr lang="en-US" dirty="0">
                <a:latin typeface="Century Gothic" panose="020B0502020202020204" pitchFamily="34" charset="0"/>
              </a:rPr>
              <a:t>) 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Dr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err="1">
                <a:latin typeface="Century Gothic" panose="020B0502020202020204" pitchFamily="34" charset="0"/>
              </a:rPr>
              <a:t>Dorina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Murgulet</a:t>
            </a:r>
            <a:r>
              <a:rPr lang="en-US" dirty="0">
                <a:latin typeface="Century Gothic" panose="020B0502020202020204" pitchFamily="34" charset="0"/>
              </a:rPr>
              <a:t> (Texas A&amp;M University, Corpus Christi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Dr. Kenton Ross (NASA Langley Research Center)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571206" y="3352800"/>
            <a:ext cx="8051583" cy="3992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Joe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Meiman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(National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Park Service)</a:t>
            </a: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body" idx="3"/>
          </p:nvPr>
        </p:nvSpPr>
        <p:spPr>
          <a:xfrm>
            <a:off x="571208" y="4267200"/>
            <a:ext cx="8051582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Dr. Bernard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Eichold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, M.D., Dr. PH – Mentor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(Mobile County Health Department)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Summer </a:t>
            </a:r>
            <a:r>
              <a:rPr lang="en-US" dirty="0" smtClean="0">
                <a:latin typeface="Century Gothic" panose="020B0502020202020204" pitchFamily="34" charset="0"/>
              </a:rPr>
              <a:t>2015 Coastal Texas Water </a:t>
            </a:r>
            <a:r>
              <a:rPr lang="en-US" dirty="0" smtClean="0">
                <a:latin typeface="Century Gothic" panose="020B0502020202020204" pitchFamily="34" charset="0"/>
              </a:rPr>
              <a:t>Resources Team: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Georgina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Crepps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,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Tyler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Lynn,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Rodrigo Pereira da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Silva,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Ryan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Schick</a:t>
            </a: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594358" y="1168812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Advisors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594358" y="2895600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Partners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594358" y="3810000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Others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548639" y="152400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Community Concerns</a:t>
            </a:r>
          </a:p>
        </p:txBody>
      </p:sp>
      <p:pic>
        <p:nvPicPr>
          <p:cNvPr id="5" name="Picture 4" descr="Mesqu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429000"/>
            <a:ext cx="4419600" cy="3352800"/>
          </a:xfrm>
          <a:prstGeom prst="rect">
            <a:avLst/>
          </a:prstGeom>
        </p:spPr>
      </p:pic>
      <p:pic>
        <p:nvPicPr>
          <p:cNvPr id="6" name="Picture 5" descr="GHOST_CRAB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14873"/>
            <a:ext cx="4419600" cy="3314126"/>
          </a:xfrm>
          <a:prstGeom prst="rect">
            <a:avLst/>
          </a:prstGeom>
        </p:spPr>
      </p:pic>
      <p:sp>
        <p:nvSpPr>
          <p:cNvPr id="7" name="Shape 130"/>
          <p:cNvSpPr txBox="1">
            <a:spLocks noGrp="1"/>
          </p:cNvSpPr>
          <p:nvPr>
            <p:ph type="body" idx="3"/>
          </p:nvPr>
        </p:nvSpPr>
        <p:spPr>
          <a:xfrm>
            <a:off x="4648200" y="3124200"/>
            <a:ext cx="4549160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Ghost Crab (Image Credit: National Park Service)</a:t>
            </a:r>
            <a:endParaRPr lang="en-US" sz="120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8" name="Shape 130"/>
          <p:cNvSpPr txBox="1">
            <a:spLocks noGrp="1"/>
          </p:cNvSpPr>
          <p:nvPr>
            <p:ph type="body" idx="3"/>
          </p:nvPr>
        </p:nvSpPr>
        <p:spPr>
          <a:xfrm>
            <a:off x="4648200" y="6553199"/>
            <a:ext cx="4590545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Honey Mesquite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ree( Image credit: National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 Park Service)</a:t>
            </a:r>
            <a:endParaRPr lang="en-US" sz="120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9" name="Shape 136"/>
          <p:cNvSpPr txBox="1">
            <a:spLocks noGrp="1"/>
          </p:cNvSpPr>
          <p:nvPr>
            <p:ph type="body" idx="1"/>
          </p:nvPr>
        </p:nvSpPr>
        <p:spPr>
          <a:xfrm>
            <a:off x="228600" y="1981200"/>
            <a:ext cx="4419600" cy="396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b="1" dirty="0" smtClean="0">
                <a:latin typeface="Century Gothic" panose="020B0502020202020204" pitchFamily="34" charset="0"/>
              </a:rPr>
              <a:t>Increasing salinity </a:t>
            </a:r>
            <a:r>
              <a:rPr lang="en-US" sz="2800" dirty="0" smtClean="0">
                <a:latin typeface="Century Gothic" panose="020B0502020202020204" pitchFamily="34" charset="0"/>
              </a:rPr>
              <a:t>of Laguna Madre</a:t>
            </a: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dirty="0" smtClean="0">
              <a:latin typeface="Century Gothic" panose="020B0502020202020204" pitchFamily="34" charset="0"/>
            </a:endParaRP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dirty="0" smtClean="0">
                <a:latin typeface="Century Gothic" panose="020B0502020202020204" pitchFamily="34" charset="0"/>
              </a:rPr>
              <a:t>Surrounding </a:t>
            </a:r>
            <a:r>
              <a:rPr lang="en-US" sz="2800" b="1" dirty="0" smtClean="0">
                <a:latin typeface="Century Gothic" panose="020B0502020202020204" pitchFamily="34" charset="0"/>
              </a:rPr>
              <a:t>lands privately owned</a:t>
            </a: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sz="2800" b="1" dirty="0" smtClean="0">
              <a:latin typeface="Century Gothic" panose="020B0502020202020204" pitchFamily="34" charset="0"/>
            </a:endParaRPr>
          </a:p>
          <a:p>
            <a:pPr marL="342900" lvl="0" indent="-342900"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800" b="1" dirty="0" smtClean="0">
                <a:latin typeface="Century Gothic" panose="020B0502020202020204" pitchFamily="34" charset="0"/>
              </a:rPr>
              <a:t>Proliferation in spatial extent</a:t>
            </a:r>
            <a:r>
              <a:rPr lang="en-US" sz="2800" dirty="0" smtClean="0">
                <a:latin typeface="Century Gothic" panose="020B0502020202020204" pitchFamily="34" charset="0"/>
              </a:rPr>
              <a:t> of honey mesquite tree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305800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Investigate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relationship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 between Laguna Madre and honey mesquite trees</a:t>
            </a:r>
            <a:endParaRPr lang="en-US" sz="20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Identify</a:t>
            </a:r>
            <a:r>
              <a:rPr lang="en-US" dirty="0" smtClean="0">
                <a:latin typeface="Century Gothic" panose="020B0502020202020204" pitchFamily="34" charset="0"/>
              </a:rPr>
              <a:t> areas of fresh groundwater inflow to the lagoon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dirty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Forecast</a:t>
            </a:r>
            <a:r>
              <a:rPr lang="en-US" dirty="0" smtClean="0">
                <a:latin typeface="Century Gothic" panose="020B0502020202020204" pitchFamily="34" charset="0"/>
              </a:rPr>
              <a:t> future expansion of mesquite trees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Develop</a:t>
            </a:r>
            <a:r>
              <a:rPr lang="en-US" dirty="0" smtClean="0">
                <a:latin typeface="Century Gothic" panose="020B0502020202020204" pitchFamily="34" charset="0"/>
              </a:rPr>
              <a:t> a systematic method to study relationships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r>
              <a:rPr lang="en-US" b="1" dirty="0" smtClean="0">
                <a:latin typeface="Century Gothic" panose="020B0502020202020204" pitchFamily="34" charset="0"/>
              </a:rPr>
              <a:t>Automate</a:t>
            </a:r>
            <a:r>
              <a:rPr lang="en-US" dirty="0" smtClean="0">
                <a:latin typeface="Century Gothic" panose="020B0502020202020204" pitchFamily="34" charset="0"/>
              </a:rPr>
              <a:t> process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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Webdings" panose="05030102010509060703" pitchFamily="18" charset="2"/>
              <a:buChar char=""/>
            </a:pP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57200" y="22860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>
                <a:latin typeface="Century Gothic" panose="020B0502020202020204" pitchFamily="34" charset="0"/>
              </a:rPr>
              <a:t>Objectives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9144000" cy="3200400"/>
          </a:xfrm>
          <a:prstGeom prst="rect">
            <a:avLst/>
          </a:prstGeom>
        </p:spPr>
      </p:pic>
      <p:sp>
        <p:nvSpPr>
          <p:cNvPr id="9" name="Shape 130"/>
          <p:cNvSpPr txBox="1">
            <a:spLocks noGrp="1"/>
          </p:cNvSpPr>
          <p:nvPr>
            <p:ph type="body" idx="3"/>
          </p:nvPr>
        </p:nvSpPr>
        <p:spPr>
          <a:xfrm>
            <a:off x="7883" y="6553201"/>
            <a:ext cx="556260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Redhead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 ducks over Padre Island (</a:t>
            </a:r>
            <a:r>
              <a:rPr lang="en-US" sz="1200" i="0" u="none" strike="noStrike" cap="none" baseline="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Image credit: National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 Park Service)</a:t>
            </a:r>
            <a:endParaRPr lang="en-US" sz="1200" i="0" u="none" strike="noStrike" cap="none" baseline="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581400" y="5410200"/>
            <a:ext cx="2209800" cy="612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Landsat 5 (TM)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609600" y="304800"/>
            <a:ext cx="7680952" cy="86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NASA Earth Observations Data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47800"/>
            <a:ext cx="4525818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133600" y="609600"/>
            <a:ext cx="4876800" cy="883921"/>
          </a:xfrm>
        </p:spPr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Precipitation Data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6" name="Shape 162"/>
          <p:cNvSpPr txBox="1">
            <a:spLocks noGrp="1"/>
          </p:cNvSpPr>
          <p:nvPr>
            <p:ph type="body" idx="2"/>
          </p:nvPr>
        </p:nvSpPr>
        <p:spPr>
          <a:xfrm>
            <a:off x="1447800" y="1828800"/>
            <a:ext cx="1600200" cy="64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000" dirty="0" smtClean="0">
                <a:latin typeface="Century Gothic" panose="020B0502020202020204" pitchFamily="34" charset="0"/>
              </a:rPr>
              <a:t>Models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7" name="Shape 161"/>
          <p:cNvSpPr txBox="1">
            <a:spLocks noGrp="1"/>
          </p:cNvSpPr>
          <p:nvPr>
            <p:ph type="body" idx="1"/>
          </p:nvPr>
        </p:nvSpPr>
        <p:spPr>
          <a:xfrm>
            <a:off x="762000" y="2590800"/>
            <a:ext cx="3048000" cy="612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sym typeface="Questrial"/>
              </a:rPr>
              <a:t>PRISM Climate Group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sym typeface="Questrial"/>
            </a:endParaRPr>
          </a:p>
        </p:txBody>
      </p:sp>
      <p:pic>
        <p:nvPicPr>
          <p:cNvPr id="8" name="Picture 2" descr="C:\Users\vhly\Desktop\PR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4412566" cy="197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62"/>
          <p:cNvSpPr txBox="1">
            <a:spLocks/>
          </p:cNvSpPr>
          <p:nvPr/>
        </p:nvSpPr>
        <p:spPr>
          <a:xfrm>
            <a:off x="4572000" y="1600200"/>
            <a:ext cx="4191000" cy="86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Ancillary Datasets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10" name="Shape 161"/>
          <p:cNvSpPr txBox="1">
            <a:spLocks/>
          </p:cNvSpPr>
          <p:nvPr/>
        </p:nvSpPr>
        <p:spPr>
          <a:xfrm>
            <a:off x="5029200" y="2514600"/>
            <a:ext cx="3352800" cy="765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situ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precipitation Data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76600"/>
            <a:ext cx="1820993" cy="1829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276600"/>
            <a:ext cx="1853292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sadevelop\Desktop\presentation_methods_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285795" cy="68580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0" y="1524000"/>
            <a:ext cx="3566159" cy="746759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"/>
          </p:nvPr>
        </p:nvSpPr>
        <p:spPr>
          <a:xfrm>
            <a:off x="7150609" y="6583681"/>
            <a:ext cx="1993391" cy="27431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Image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Credit: John Loo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600200" y="228600"/>
            <a:ext cx="5943600" cy="807721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Methodology Workflow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410200"/>
            <a:ext cx="24384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 Use/Land Cover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429000"/>
            <a:ext cx="2438400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Thermal Analysis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191000" y="3124200"/>
            <a:ext cx="1371600" cy="990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NASADevelop\AppData\Local\Microsoft\Windows\Temporary Internet Files\Content.IE5\683HWP4Q\question-mark-3963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22343"/>
            <a:ext cx="2466000" cy="40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4191000" y="5254646"/>
            <a:ext cx="1371600" cy="9906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1143000"/>
            <a:ext cx="2438400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Acquire Landsat and Precipitation Data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1752600" y="2438400"/>
            <a:ext cx="990600" cy="685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381000" y="228600"/>
            <a:ext cx="8458200" cy="7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 smtClean="0">
                <a:latin typeface="Century Gothic" panose="020B0502020202020204" pitchFamily="34" charset="0"/>
              </a:rPr>
              <a:t>Land Use/ Land </a:t>
            </a:r>
            <a:r>
              <a:rPr lang="en-US" dirty="0" smtClean="0">
                <a:latin typeface="Century Gothic" panose="020B0502020202020204" pitchFamily="34" charset="0"/>
              </a:rPr>
              <a:t>Cover (LULC)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6670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Landsat 5 Bands 2,3,4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562600"/>
            <a:ext cx="3733800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Converted to TOA reflectance, and stacked for infrared visualization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791200"/>
            <a:ext cx="37338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Unsupervised and Supervised classifications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6900" y="2667000"/>
            <a:ext cx="24384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Accuracy Assessment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B432_st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1000"/>
            <a:ext cx="2585581" cy="1358526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1752600" y="3505200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6200000">
            <a:off x="4375404" y="5835396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6553200" y="3429000"/>
            <a:ext cx="533400" cy="597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" y="1524000"/>
            <a:ext cx="23622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Acquire Landsat Data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828800" y="2286000"/>
            <a:ext cx="381000" cy="3688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526</Words>
  <Application>Microsoft Office PowerPoint</Application>
  <PresentationFormat>On-screen Show (4:3)</PresentationFormat>
  <Paragraphs>105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Webdings</vt:lpstr>
      <vt:lpstr>Century</vt:lpstr>
      <vt:lpstr>Cambria Math</vt:lpstr>
      <vt:lpstr>Calibri</vt:lpstr>
      <vt:lpstr>Helvetica Neue</vt:lpstr>
      <vt:lpstr>Questrial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NASADevelop</cp:lastModifiedBy>
  <cp:revision>100</cp:revision>
  <dcterms:modified xsi:type="dcterms:W3CDTF">2015-10-22T15:17:38Z</dcterms:modified>
</cp:coreProperties>
</file>