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
  </p:notesMasterIdLst>
  <p:handoutMasterIdLst>
    <p:handoutMasterId r:id="rId4"/>
  </p:handoutMasterIdLst>
  <p:sldIdLst>
    <p:sldId id="256" r:id="rId2"/>
  </p:sldIdLst>
  <p:sldSz cx="27432000" cy="36576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441" autoAdjust="0"/>
    <p:restoredTop sz="94660"/>
  </p:normalViewPr>
  <p:slideViewPr>
    <p:cSldViewPr snapToGrid="0">
      <p:cViewPr>
        <p:scale>
          <a:sx n="60" d="100"/>
          <a:sy n="60" d="100"/>
        </p:scale>
        <p:origin x="444" y="-7890"/>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idx="3">
    <p:pos x="6000" y="200"/>
    <p:text>A box may not be necessary, but it might be better to zoom in and just show the surrounding states (with labels)
-clr</p:text>
  </p:cm>
  <p:cm authorId="0" idx="2">
    <p:pos x="6000" y="100"/>
    <p:text>You will likely need more room than this!
-clr</p:text>
  </p:cm>
  <p:cm authorId="0" idx="1">
    <p:pos x="6000" y="0"/>
    <p:text>but you could make the EO box smaller if you need to
-Brumbaugh, Beth (LARC-E3)[SSAI DEVELOP]</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EB2ED0-9DF3-40F7-9850-3C5858EB83D5}" type="datetimeFigureOut">
              <a:rPr lang="en-US" smtClean="0"/>
              <a:t>11/19/2014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8DBA17-FB13-4EA2-9C8C-125046FEEC3E}" type="slidenum">
              <a:rPr lang="en-US" smtClean="0"/>
              <a:t>‹#›</a:t>
            </a:fld>
            <a:endParaRPr lang="en-US"/>
          </a:p>
        </p:txBody>
      </p:sp>
    </p:spTree>
    <p:extLst>
      <p:ext uri="{BB962C8B-B14F-4D97-AF65-F5344CB8AC3E}">
        <p14:creationId xmlns:p14="http://schemas.microsoft.com/office/powerpoint/2010/main" val="1782992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39168271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8" name="Shape 268"/>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4121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oster Ver.3">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18326100" y="31989340"/>
            <a:ext cx="8008619" cy="344365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3" name="Shape 153"/>
          <p:cNvGrpSpPr/>
          <p:nvPr/>
        </p:nvGrpSpPr>
        <p:grpSpPr>
          <a:xfrm>
            <a:off x="18163699" y="30864628"/>
            <a:ext cx="8351235" cy="914400"/>
            <a:chOff x="914400" y="6400800"/>
            <a:chExt cx="16459200" cy="914400"/>
          </a:xfrm>
        </p:grpSpPr>
        <p:sp>
          <p:nvSpPr>
            <p:cNvPr id="154" name="Shape 15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55" name="Shape 155"/>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Acknowledgements</a:t>
              </a:r>
            </a:p>
          </p:txBody>
        </p:sp>
      </p:grpSp>
      <p:sp>
        <p:nvSpPr>
          <p:cNvPr id="156" name="Shape 156"/>
          <p:cNvSpPr txBox="1">
            <a:spLocks noGrp="1"/>
          </p:cNvSpPr>
          <p:nvPr>
            <p:ph type="body" idx="2"/>
          </p:nvPr>
        </p:nvSpPr>
        <p:spPr>
          <a:xfrm>
            <a:off x="9677399" y="31985712"/>
            <a:ext cx="8090417" cy="3447285"/>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57" name="Shape 157"/>
          <p:cNvGrpSpPr/>
          <p:nvPr/>
        </p:nvGrpSpPr>
        <p:grpSpPr>
          <a:xfrm>
            <a:off x="9512721" y="30861000"/>
            <a:ext cx="8436530" cy="914400"/>
            <a:chOff x="914400" y="6400800"/>
            <a:chExt cx="16459200" cy="914400"/>
          </a:xfrm>
        </p:grpSpPr>
        <p:sp>
          <p:nvSpPr>
            <p:cNvPr id="158" name="Shape 15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59" name="Shape 159"/>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Project Partners</a:t>
              </a:r>
            </a:p>
          </p:txBody>
        </p:sp>
      </p:grpSp>
      <p:sp>
        <p:nvSpPr>
          <p:cNvPr id="160" name="Shape 160"/>
          <p:cNvSpPr txBox="1">
            <a:spLocks noGrp="1"/>
          </p:cNvSpPr>
          <p:nvPr>
            <p:ph type="body" idx="3"/>
          </p:nvPr>
        </p:nvSpPr>
        <p:spPr>
          <a:xfrm>
            <a:off x="1096328" y="31985712"/>
            <a:ext cx="8025556" cy="3447285"/>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1" name="Shape 161"/>
          <p:cNvGrpSpPr/>
          <p:nvPr/>
        </p:nvGrpSpPr>
        <p:grpSpPr>
          <a:xfrm>
            <a:off x="934760" y="30861000"/>
            <a:ext cx="8368895" cy="914400"/>
            <a:chOff x="914400" y="6400800"/>
            <a:chExt cx="16459200" cy="914400"/>
          </a:xfrm>
        </p:grpSpPr>
        <p:sp>
          <p:nvSpPr>
            <p:cNvPr id="162" name="Shape 16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63" name="Shape 163"/>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Team Members</a:t>
              </a:r>
            </a:p>
          </p:txBody>
        </p:sp>
      </p:grpSp>
      <p:sp>
        <p:nvSpPr>
          <p:cNvPr id="164" name="Shape 164"/>
          <p:cNvSpPr txBox="1">
            <a:spLocks noGrp="1"/>
          </p:cNvSpPr>
          <p:nvPr>
            <p:ph type="body" idx="4"/>
          </p:nvPr>
        </p:nvSpPr>
        <p:spPr>
          <a:xfrm>
            <a:off x="18326100" y="23764618"/>
            <a:ext cx="8008619" cy="6677282"/>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65" name="Shape 165"/>
          <p:cNvGrpSpPr/>
          <p:nvPr/>
        </p:nvGrpSpPr>
        <p:grpSpPr>
          <a:xfrm>
            <a:off x="18163699" y="22107726"/>
            <a:ext cx="8351233" cy="914400"/>
            <a:chOff x="914400" y="6400800"/>
            <a:chExt cx="16459197" cy="914400"/>
          </a:xfrm>
        </p:grpSpPr>
        <p:sp>
          <p:nvSpPr>
            <p:cNvPr id="166" name="Shape 166"/>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67" name="Shape 167"/>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Conclusions</a:t>
              </a:r>
            </a:p>
          </p:txBody>
        </p:sp>
      </p:grpSp>
      <p:sp>
        <p:nvSpPr>
          <p:cNvPr id="168" name="Shape 168"/>
          <p:cNvSpPr txBox="1">
            <a:spLocks noGrp="1"/>
          </p:cNvSpPr>
          <p:nvPr>
            <p:ph type="body" idx="5"/>
          </p:nvPr>
        </p:nvSpPr>
        <p:spPr>
          <a:xfrm>
            <a:off x="18335006" y="20348323"/>
            <a:ext cx="8008619" cy="159818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69" name="Shape 169"/>
          <p:cNvGrpSpPr/>
          <p:nvPr/>
        </p:nvGrpSpPr>
        <p:grpSpPr>
          <a:xfrm>
            <a:off x="18163699" y="19223610"/>
            <a:ext cx="8351234" cy="914400"/>
            <a:chOff x="914400" y="6400800"/>
            <a:chExt cx="16459198" cy="914400"/>
          </a:xfrm>
        </p:grpSpPr>
        <p:sp>
          <p:nvSpPr>
            <p:cNvPr id="170" name="Shape 170"/>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71" name="Shape 171"/>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Earth Observations</a:t>
              </a:r>
            </a:p>
          </p:txBody>
        </p:sp>
      </p:grpSp>
      <p:sp>
        <p:nvSpPr>
          <p:cNvPr id="172" name="Shape 172"/>
          <p:cNvSpPr txBox="1">
            <a:spLocks noGrp="1"/>
          </p:cNvSpPr>
          <p:nvPr>
            <p:ph type="body" idx="6"/>
          </p:nvPr>
        </p:nvSpPr>
        <p:spPr>
          <a:xfrm>
            <a:off x="1096328" y="23764618"/>
            <a:ext cx="16658270" cy="6677282"/>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3" name="Shape 173"/>
          <p:cNvGrpSpPr/>
          <p:nvPr/>
        </p:nvGrpSpPr>
        <p:grpSpPr>
          <a:xfrm>
            <a:off x="914400" y="22107726"/>
            <a:ext cx="17034853" cy="914400"/>
            <a:chOff x="914400" y="6400800"/>
            <a:chExt cx="16459200" cy="914400"/>
          </a:xfrm>
        </p:grpSpPr>
        <p:sp>
          <p:nvSpPr>
            <p:cNvPr id="174" name="Shape 174"/>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75" name="Shape 175"/>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Results</a:t>
              </a:r>
            </a:p>
          </p:txBody>
        </p:sp>
      </p:grpSp>
      <p:sp>
        <p:nvSpPr>
          <p:cNvPr id="176" name="Shape 176"/>
          <p:cNvSpPr txBox="1">
            <a:spLocks noGrp="1"/>
          </p:cNvSpPr>
          <p:nvPr>
            <p:ph type="body" idx="7"/>
          </p:nvPr>
        </p:nvSpPr>
        <p:spPr>
          <a:xfrm>
            <a:off x="18326100" y="12484571"/>
            <a:ext cx="8008619" cy="639042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77" name="Shape 177"/>
          <p:cNvGrpSpPr/>
          <p:nvPr userDrawn="1"/>
        </p:nvGrpSpPr>
        <p:grpSpPr>
          <a:xfrm>
            <a:off x="18154790" y="10605063"/>
            <a:ext cx="8351235" cy="929849"/>
            <a:chOff x="914400" y="6385351"/>
            <a:chExt cx="16459200" cy="929849"/>
          </a:xfrm>
        </p:grpSpPr>
        <p:sp>
          <p:nvSpPr>
            <p:cNvPr id="178" name="Shape 178"/>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79" name="Shape 179"/>
            <p:cNvSpPr txBox="1"/>
            <p:nvPr/>
          </p:nvSpPr>
          <p:spPr>
            <a:xfrm>
              <a:off x="914400" y="6385351"/>
              <a:ext cx="16459196"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Study </a:t>
              </a:r>
              <a:r>
                <a:rPr lang="en-US" sz="4800" b="1" i="0" u="none" strike="noStrike" cap="none" baseline="0" dirty="0" smtClean="0">
                  <a:solidFill>
                    <a:srgbClr val="FFFFFF"/>
                  </a:solidFill>
                  <a:latin typeface="+mn-lt"/>
                  <a:ea typeface="Questrial"/>
                  <a:cs typeface="Questrial"/>
                  <a:sym typeface="Questrial"/>
                  <a:rtl val="0"/>
                </a:rPr>
                <a:t>Area</a:t>
              </a:r>
              <a:endParaRPr lang="en-US" sz="4800" b="1" i="0" u="none" strike="noStrike" cap="none" baseline="0" dirty="0">
                <a:solidFill>
                  <a:srgbClr val="FFFFFF"/>
                </a:solidFill>
                <a:latin typeface="+mn-lt"/>
                <a:ea typeface="Questrial"/>
                <a:cs typeface="Questrial"/>
                <a:sym typeface="Questrial"/>
                <a:rtl val="0"/>
              </a:endParaRPr>
            </a:p>
          </p:txBody>
        </p:sp>
      </p:grpSp>
      <p:sp>
        <p:nvSpPr>
          <p:cNvPr id="180" name="Shape 180"/>
          <p:cNvSpPr txBox="1">
            <a:spLocks noGrp="1"/>
          </p:cNvSpPr>
          <p:nvPr>
            <p:ph type="body" idx="8"/>
          </p:nvPr>
        </p:nvSpPr>
        <p:spPr>
          <a:xfrm>
            <a:off x="1096328" y="14836875"/>
            <a:ext cx="16658270" cy="7499048"/>
          </a:xfrm>
          <a:prstGeom prst="rect">
            <a:avLst/>
          </a:prstGeom>
          <a:noFill/>
          <a:ln>
            <a:noFill/>
          </a:ln>
        </p:spPr>
        <p:txBody>
          <a:bodyPr lIns="91425" tIns="91425" rIns="91425" bIns="91425" anchor="t" anchorCtr="0"/>
          <a:lstStyle>
            <a:lvl1pPr marL="266700" indent="0" rtl="0">
              <a:spcBef>
                <a:spcPts val="0"/>
              </a:spcBef>
              <a:buClr>
                <a:srgbClr val="A3D4D4"/>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81" name="Shape 181"/>
          <p:cNvGrpSpPr/>
          <p:nvPr/>
        </p:nvGrpSpPr>
        <p:grpSpPr>
          <a:xfrm>
            <a:off x="914400" y="13296900"/>
            <a:ext cx="17034853" cy="914400"/>
            <a:chOff x="914400" y="6400800"/>
            <a:chExt cx="16459200" cy="914400"/>
          </a:xfrm>
        </p:grpSpPr>
        <p:sp>
          <p:nvSpPr>
            <p:cNvPr id="182" name="Shape 182"/>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83" name="Shape 183"/>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Methodology</a:t>
              </a:r>
            </a:p>
          </p:txBody>
        </p:sp>
      </p:grpSp>
      <p:sp>
        <p:nvSpPr>
          <p:cNvPr id="184" name="Shape 184"/>
          <p:cNvSpPr txBox="1">
            <a:spLocks noGrp="1"/>
          </p:cNvSpPr>
          <p:nvPr>
            <p:ph type="body" idx="9"/>
          </p:nvPr>
        </p:nvSpPr>
        <p:spPr>
          <a:xfrm>
            <a:off x="18326100" y="7525511"/>
            <a:ext cx="8008619" cy="3694382"/>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85" name="Shape 185"/>
          <p:cNvGrpSpPr/>
          <p:nvPr/>
        </p:nvGrpSpPr>
        <p:grpSpPr>
          <a:xfrm>
            <a:off x="18166363" y="6400800"/>
            <a:ext cx="8351235" cy="914400"/>
            <a:chOff x="914400" y="6400800"/>
            <a:chExt cx="16459200" cy="914400"/>
          </a:xfrm>
        </p:grpSpPr>
        <p:sp>
          <p:nvSpPr>
            <p:cNvPr id="186" name="Shape 186"/>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87" name="Shape 187"/>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mn-lt"/>
                  <a:ea typeface="Questrial"/>
                  <a:cs typeface="Questrial"/>
                  <a:sym typeface="Questrial"/>
                  <a:rtl val="0"/>
                </a:rPr>
                <a:t>Objectives</a:t>
              </a:r>
            </a:p>
          </p:txBody>
        </p:sp>
      </p:grpSp>
      <p:sp>
        <p:nvSpPr>
          <p:cNvPr id="188" name="Shape 188"/>
          <p:cNvSpPr txBox="1">
            <a:spLocks noGrp="1"/>
          </p:cNvSpPr>
          <p:nvPr>
            <p:ph type="body" idx="13"/>
          </p:nvPr>
        </p:nvSpPr>
        <p:spPr>
          <a:xfrm>
            <a:off x="1096328" y="7521678"/>
            <a:ext cx="16658270" cy="5751868"/>
          </a:xfrm>
          <a:prstGeom prst="rect">
            <a:avLst/>
          </a:prstGeom>
          <a:noFill/>
          <a:ln>
            <a:noFill/>
          </a:ln>
        </p:spPr>
        <p:txBody>
          <a:bodyPr lIns="91425" tIns="91425" rIns="91425" bIns="91425" anchor="t" anchorCtr="0"/>
          <a:lstStyle>
            <a:lvl1pPr marL="685800" indent="-419100" rtl="0">
              <a:spcBef>
                <a:spcPts val="0"/>
              </a:spcBef>
              <a:buClr>
                <a:srgbClr val="A3D4D4"/>
              </a:buClr>
              <a:buFont typeface="Questrial"/>
              <a:buChar char="4"/>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grpSp>
        <p:nvGrpSpPr>
          <p:cNvPr id="189" name="Shape 189"/>
          <p:cNvGrpSpPr/>
          <p:nvPr/>
        </p:nvGrpSpPr>
        <p:grpSpPr>
          <a:xfrm>
            <a:off x="914400" y="6400800"/>
            <a:ext cx="17034853" cy="914400"/>
            <a:chOff x="914400" y="6400800"/>
            <a:chExt cx="16459200" cy="914400"/>
          </a:xfrm>
        </p:grpSpPr>
        <p:sp>
          <p:nvSpPr>
            <p:cNvPr id="190" name="Shape 190"/>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mn-lt"/>
                <a:ea typeface="Questrial"/>
                <a:cs typeface="Questrial"/>
                <a:sym typeface="Questrial"/>
                <a:rtl val="0"/>
              </a:endParaRPr>
            </a:p>
          </p:txBody>
        </p:sp>
        <p:sp>
          <p:nvSpPr>
            <p:cNvPr id="191" name="Shape 191"/>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dirty="0">
                  <a:solidFill>
                    <a:srgbClr val="FFFFFF"/>
                  </a:solidFill>
                  <a:latin typeface="+mn-lt"/>
                  <a:ea typeface="Questrial"/>
                  <a:cs typeface="Questrial"/>
                  <a:sym typeface="Questrial"/>
                  <a:rtl val="0"/>
                </a:rPr>
                <a:t>Abstract</a:t>
              </a:r>
            </a:p>
          </p:txBody>
        </p:sp>
      </p:grpSp>
      <p:sp>
        <p:nvSpPr>
          <p:cNvPr id="192" name="Shape 192"/>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5" name="Shape 195"/>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atin typeface="+mn-lt"/>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Results-focuse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18326100" y="32366712"/>
            <a:ext cx="8008619" cy="31079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198" name="Shape 198"/>
          <p:cNvGrpSpPr/>
          <p:nvPr/>
        </p:nvGrpSpPr>
        <p:grpSpPr>
          <a:xfrm>
            <a:off x="18163699" y="31242000"/>
            <a:ext cx="8351235" cy="914400"/>
            <a:chOff x="914400" y="6400800"/>
            <a:chExt cx="16459200" cy="914400"/>
          </a:xfrm>
        </p:grpSpPr>
        <p:sp>
          <p:nvSpPr>
            <p:cNvPr id="199" name="Shape 199"/>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00" name="Shape 200"/>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Acknowledgements</a:t>
              </a:r>
            </a:p>
          </p:txBody>
        </p:sp>
      </p:grpSp>
      <p:sp>
        <p:nvSpPr>
          <p:cNvPr id="201" name="Shape 201"/>
          <p:cNvSpPr txBox="1">
            <a:spLocks noGrp="1"/>
          </p:cNvSpPr>
          <p:nvPr>
            <p:ph type="body" idx="2"/>
          </p:nvPr>
        </p:nvSpPr>
        <p:spPr>
          <a:xfrm>
            <a:off x="9677399" y="32366712"/>
            <a:ext cx="8090417" cy="31079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2" name="Shape 202"/>
          <p:cNvGrpSpPr/>
          <p:nvPr/>
        </p:nvGrpSpPr>
        <p:grpSpPr>
          <a:xfrm>
            <a:off x="9512721" y="31242000"/>
            <a:ext cx="8436530" cy="914400"/>
            <a:chOff x="914400" y="6400800"/>
            <a:chExt cx="16459200" cy="914400"/>
          </a:xfrm>
        </p:grpSpPr>
        <p:sp>
          <p:nvSpPr>
            <p:cNvPr id="203" name="Shape 20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04" name="Shape 204"/>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Project Partners</a:t>
              </a:r>
            </a:p>
          </p:txBody>
        </p:sp>
      </p:grpSp>
      <p:sp>
        <p:nvSpPr>
          <p:cNvPr id="205" name="Shape 205"/>
          <p:cNvSpPr txBox="1">
            <a:spLocks noGrp="1"/>
          </p:cNvSpPr>
          <p:nvPr>
            <p:ph type="body" idx="3"/>
          </p:nvPr>
        </p:nvSpPr>
        <p:spPr>
          <a:xfrm>
            <a:off x="1096328" y="32366712"/>
            <a:ext cx="8025556" cy="31079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06" name="Shape 206"/>
          <p:cNvGrpSpPr/>
          <p:nvPr/>
        </p:nvGrpSpPr>
        <p:grpSpPr>
          <a:xfrm>
            <a:off x="934760" y="31242000"/>
            <a:ext cx="8368895" cy="914400"/>
            <a:chOff x="914400" y="6400800"/>
            <a:chExt cx="16459200" cy="914400"/>
          </a:xfrm>
        </p:grpSpPr>
        <p:sp>
          <p:nvSpPr>
            <p:cNvPr id="207" name="Shape 207"/>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08" name="Shape 20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Team Members</a:t>
              </a:r>
            </a:p>
          </p:txBody>
        </p:sp>
      </p:grpSp>
      <p:sp>
        <p:nvSpPr>
          <p:cNvPr id="209" name="Shape 209"/>
          <p:cNvSpPr txBox="1">
            <a:spLocks noGrp="1"/>
          </p:cNvSpPr>
          <p:nvPr>
            <p:ph type="body" idx="4"/>
          </p:nvPr>
        </p:nvSpPr>
        <p:spPr>
          <a:xfrm>
            <a:off x="1096328" y="24438076"/>
            <a:ext cx="25238390" cy="6422922"/>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0" name="Shape 210"/>
          <p:cNvGrpSpPr/>
          <p:nvPr/>
        </p:nvGrpSpPr>
        <p:grpSpPr>
          <a:xfrm>
            <a:off x="914398" y="23317200"/>
            <a:ext cx="25600532" cy="914400"/>
            <a:chOff x="914400" y="6400800"/>
            <a:chExt cx="16459200" cy="914400"/>
          </a:xfrm>
        </p:grpSpPr>
        <p:sp>
          <p:nvSpPr>
            <p:cNvPr id="211" name="Shape 211"/>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12" name="Shape 212"/>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Results</a:t>
              </a:r>
            </a:p>
          </p:txBody>
        </p:sp>
      </p:grpSp>
      <p:sp>
        <p:nvSpPr>
          <p:cNvPr id="213" name="Shape 213"/>
          <p:cNvSpPr txBox="1">
            <a:spLocks noGrp="1"/>
          </p:cNvSpPr>
          <p:nvPr>
            <p:ph type="body" idx="5"/>
          </p:nvPr>
        </p:nvSpPr>
        <p:spPr>
          <a:xfrm>
            <a:off x="18326100" y="20060412"/>
            <a:ext cx="8008619" cy="28376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4" name="Shape 214"/>
          <p:cNvGrpSpPr/>
          <p:nvPr/>
        </p:nvGrpSpPr>
        <p:grpSpPr>
          <a:xfrm>
            <a:off x="18166363" y="18935700"/>
            <a:ext cx="8351234" cy="914400"/>
            <a:chOff x="914400" y="6400800"/>
            <a:chExt cx="16459198" cy="914400"/>
          </a:xfrm>
        </p:grpSpPr>
        <p:sp>
          <p:nvSpPr>
            <p:cNvPr id="215" name="Shape 215"/>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16" name="Shape 216"/>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Conclusions</a:t>
              </a:r>
            </a:p>
          </p:txBody>
        </p:sp>
      </p:grpSp>
      <p:sp>
        <p:nvSpPr>
          <p:cNvPr id="217" name="Shape 217"/>
          <p:cNvSpPr txBox="1">
            <a:spLocks noGrp="1"/>
          </p:cNvSpPr>
          <p:nvPr>
            <p:ph type="body" idx="6"/>
          </p:nvPr>
        </p:nvSpPr>
        <p:spPr>
          <a:xfrm>
            <a:off x="18326100" y="15945614"/>
            <a:ext cx="8008619" cy="25328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18" name="Shape 218"/>
          <p:cNvGrpSpPr/>
          <p:nvPr/>
        </p:nvGrpSpPr>
        <p:grpSpPr>
          <a:xfrm>
            <a:off x="18166363" y="14820900"/>
            <a:ext cx="8351234" cy="914400"/>
            <a:chOff x="914400" y="6400800"/>
            <a:chExt cx="16459198" cy="914400"/>
          </a:xfrm>
        </p:grpSpPr>
        <p:sp>
          <p:nvSpPr>
            <p:cNvPr id="219" name="Shape 219"/>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20" name="Shape 220"/>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Earth Observations</a:t>
              </a:r>
            </a:p>
          </p:txBody>
        </p:sp>
      </p:grpSp>
      <p:sp>
        <p:nvSpPr>
          <p:cNvPr id="221" name="Shape 221"/>
          <p:cNvSpPr txBox="1">
            <a:spLocks noGrp="1"/>
          </p:cNvSpPr>
          <p:nvPr>
            <p:ph type="body" idx="7"/>
          </p:nvPr>
        </p:nvSpPr>
        <p:spPr>
          <a:xfrm>
            <a:off x="1096328" y="15945612"/>
            <a:ext cx="16658270" cy="6952488"/>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2" name="Shape 222"/>
          <p:cNvGrpSpPr/>
          <p:nvPr/>
        </p:nvGrpSpPr>
        <p:grpSpPr>
          <a:xfrm>
            <a:off x="914400" y="14819860"/>
            <a:ext cx="17034853" cy="914400"/>
            <a:chOff x="914400" y="6400800"/>
            <a:chExt cx="16459200" cy="914400"/>
          </a:xfrm>
        </p:grpSpPr>
        <p:sp>
          <p:nvSpPr>
            <p:cNvPr id="223" name="Shape 223"/>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24" name="Shape 224"/>
            <p:cNvSpPr txBox="1"/>
            <p:nvPr/>
          </p:nvSpPr>
          <p:spPr>
            <a:xfrm>
              <a:off x="914400" y="6442501"/>
              <a:ext cx="16459200"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Methodology</a:t>
              </a:r>
            </a:p>
          </p:txBody>
        </p:sp>
      </p:grpSp>
      <p:sp>
        <p:nvSpPr>
          <p:cNvPr id="225" name="Shape 225"/>
          <p:cNvSpPr txBox="1">
            <a:spLocks noGrp="1"/>
          </p:cNvSpPr>
          <p:nvPr>
            <p:ph type="body" idx="8"/>
          </p:nvPr>
        </p:nvSpPr>
        <p:spPr>
          <a:xfrm>
            <a:off x="18326100" y="11640313"/>
            <a:ext cx="8008619" cy="27614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26" name="Shape 226"/>
          <p:cNvGrpSpPr/>
          <p:nvPr/>
        </p:nvGrpSpPr>
        <p:grpSpPr>
          <a:xfrm>
            <a:off x="18166363" y="10515601"/>
            <a:ext cx="8351234" cy="914400"/>
            <a:chOff x="914400" y="6400800"/>
            <a:chExt cx="16459198" cy="914400"/>
          </a:xfrm>
        </p:grpSpPr>
        <p:sp>
          <p:nvSpPr>
            <p:cNvPr id="227" name="Shape 227"/>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28" name="Shape 228"/>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Study Area</a:t>
              </a:r>
            </a:p>
          </p:txBody>
        </p:sp>
      </p:grpSp>
      <p:sp>
        <p:nvSpPr>
          <p:cNvPr id="229" name="Shape 229"/>
          <p:cNvSpPr txBox="1">
            <a:spLocks noGrp="1"/>
          </p:cNvSpPr>
          <p:nvPr>
            <p:ph type="body" idx="9"/>
          </p:nvPr>
        </p:nvSpPr>
        <p:spPr>
          <a:xfrm>
            <a:off x="18326100" y="7525514"/>
            <a:ext cx="8008619" cy="2532887"/>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30" name="Shape 230"/>
          <p:cNvGrpSpPr/>
          <p:nvPr/>
        </p:nvGrpSpPr>
        <p:grpSpPr>
          <a:xfrm>
            <a:off x="18166363" y="6400800"/>
            <a:ext cx="8351234" cy="914400"/>
            <a:chOff x="914400" y="6400800"/>
            <a:chExt cx="16459198" cy="914400"/>
          </a:xfrm>
        </p:grpSpPr>
        <p:sp>
          <p:nvSpPr>
            <p:cNvPr id="231" name="Shape 231"/>
            <p:cNvSpPr/>
            <p:nvPr/>
          </p:nvSpPr>
          <p:spPr>
            <a:xfrm>
              <a:off x="914400" y="6400800"/>
              <a:ext cx="16459197"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32" name="Shape 232"/>
            <p:cNvSpPr txBox="1"/>
            <p:nvPr/>
          </p:nvSpPr>
          <p:spPr>
            <a:xfrm>
              <a:off x="914400" y="6442501"/>
              <a:ext cx="16459197" cy="83099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Objectives</a:t>
              </a:r>
            </a:p>
          </p:txBody>
        </p:sp>
      </p:grpSp>
      <p:sp>
        <p:nvSpPr>
          <p:cNvPr id="233" name="Shape 233"/>
          <p:cNvSpPr txBox="1">
            <a:spLocks noGrp="1"/>
          </p:cNvSpPr>
          <p:nvPr>
            <p:ph type="body" idx="13"/>
          </p:nvPr>
        </p:nvSpPr>
        <p:spPr>
          <a:xfrm>
            <a:off x="1096328" y="7521678"/>
            <a:ext cx="16658270" cy="6880122"/>
          </a:xfrm>
          <a:prstGeom prst="rect">
            <a:avLst/>
          </a:prstGeom>
          <a:noFill/>
          <a:ln>
            <a:noFill/>
          </a:ln>
        </p:spPr>
        <p:txBody>
          <a:bodyPr lIns="91425" tIns="91425" rIns="91425" bIns="91425" anchor="t" anchorCtr="0"/>
          <a:lstStyle>
            <a:lvl1pPr marL="685800" indent="-419100" rtl="0">
              <a:spcBef>
                <a:spcPts val="0"/>
              </a:spcBef>
              <a:buClr>
                <a:srgbClr val="A3D4D4"/>
              </a:buClr>
              <a:buFont typeface="Arial"/>
              <a:buChar char="4"/>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34" name="Shape 234"/>
          <p:cNvGrpSpPr/>
          <p:nvPr/>
        </p:nvGrpSpPr>
        <p:grpSpPr>
          <a:xfrm>
            <a:off x="914400" y="6400800"/>
            <a:ext cx="17034853" cy="914400"/>
            <a:chOff x="914400" y="6400800"/>
            <a:chExt cx="16459200" cy="914400"/>
          </a:xfrm>
        </p:grpSpPr>
        <p:sp>
          <p:nvSpPr>
            <p:cNvPr id="235" name="Shape 235"/>
            <p:cNvSpPr/>
            <p:nvPr/>
          </p:nvSpPr>
          <p:spPr>
            <a:xfrm>
              <a:off x="914400" y="6400800"/>
              <a:ext cx="16459200" cy="91440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236" name="Shape 236"/>
            <p:cNvSpPr txBox="1"/>
            <p:nvPr/>
          </p:nvSpPr>
          <p:spPr>
            <a:xfrm>
              <a:off x="914400" y="6400800"/>
              <a:ext cx="16459200" cy="914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Questrial"/>
                <a:buNone/>
              </a:pPr>
              <a:r>
                <a:rPr lang="en-US" sz="4800" b="1" i="0" u="none" strike="noStrike" cap="none" baseline="0">
                  <a:solidFill>
                    <a:srgbClr val="FFFFFF"/>
                  </a:solidFill>
                  <a:latin typeface="Questrial"/>
                  <a:ea typeface="Questrial"/>
                  <a:cs typeface="Questrial"/>
                  <a:sym typeface="Questrial"/>
                  <a:rtl val="0"/>
                </a:rPr>
                <a:t>Abstract</a:t>
              </a:r>
            </a:p>
          </p:txBody>
        </p:sp>
      </p:grpSp>
      <p:sp>
        <p:nvSpPr>
          <p:cNvPr id="237" name="Shape 237"/>
          <p:cNvSpPr txBox="1">
            <a:spLocks noGrp="1"/>
          </p:cNvSpPr>
          <p:nvPr>
            <p:ph type="body" idx="14"/>
          </p:nvPr>
        </p:nvSpPr>
        <p:spPr>
          <a:xfrm>
            <a:off x="4572000" y="5367746"/>
            <a:ext cx="18288000" cy="590601"/>
          </a:xfrm>
          <a:prstGeom prst="rect">
            <a:avLst/>
          </a:prstGeom>
          <a:noFill/>
          <a:ln>
            <a:noFill/>
          </a:ln>
        </p:spPr>
        <p:txBody>
          <a:bodyPr lIns="91425" tIns="91425" rIns="91425" bIns="91425" anchor="ctr"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8" name="Shape 238"/>
          <p:cNvSpPr txBox="1">
            <a:spLocks noGrp="1"/>
          </p:cNvSpPr>
          <p:nvPr>
            <p:ph type="body" idx="15"/>
          </p:nvPr>
        </p:nvSpPr>
        <p:spPr>
          <a:xfrm>
            <a:off x="4572000" y="4244975"/>
            <a:ext cx="18288000" cy="946455"/>
          </a:xfrm>
          <a:prstGeom prst="rect">
            <a:avLst/>
          </a:prstGeom>
          <a:noFill/>
          <a:ln>
            <a:noFill/>
          </a:ln>
        </p:spPr>
        <p:txBody>
          <a:bodyPr lIns="91425" tIns="91425" rIns="91425" bIns="91425" anchor="b"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9" name="Shape 239"/>
          <p:cNvSpPr txBox="1">
            <a:spLocks noGrp="1"/>
          </p:cNvSpPr>
          <p:nvPr>
            <p:ph type="body" idx="16"/>
          </p:nvPr>
        </p:nvSpPr>
        <p:spPr>
          <a:xfrm>
            <a:off x="4572000" y="2758098"/>
            <a:ext cx="18288000" cy="1212321"/>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0" name="Shape 240"/>
          <p:cNvSpPr txBox="1">
            <a:spLocks noGrp="1"/>
          </p:cNvSpPr>
          <p:nvPr>
            <p:ph type="body" idx="17"/>
          </p:nvPr>
        </p:nvSpPr>
        <p:spPr>
          <a:xfrm>
            <a:off x="4572000" y="1476444"/>
            <a:ext cx="18288000" cy="1155030"/>
          </a:xfrm>
          <a:prstGeom prst="rect">
            <a:avLst/>
          </a:prstGeom>
          <a:noFill/>
          <a:ln>
            <a:noFill/>
          </a:ln>
        </p:spPr>
        <p:txBody>
          <a:bodyPr lIns="91425" tIns="91425" rIns="91425" bIns="91425" anchor="t" anchorCtr="0"/>
          <a:lstStyle>
            <a:lvl1pPr marL="0" indent="0" algn="ctr" rtl="0">
              <a:spcBef>
                <a:spcPts val="0"/>
              </a:spcBef>
              <a:buClr>
                <a:schemeClr val="l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Shape 146"/>
          <p:cNvSpPr/>
          <p:nvPr/>
        </p:nvSpPr>
        <p:spPr>
          <a:xfrm>
            <a:off x="457200" y="457200"/>
            <a:ext cx="26517600" cy="35661601"/>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sp>
        <p:nvSpPr>
          <p:cNvPr id="147" name="Shape 147"/>
          <p:cNvSpPr/>
          <p:nvPr/>
        </p:nvSpPr>
        <p:spPr>
          <a:xfrm>
            <a:off x="685800" y="6164825"/>
            <a:ext cx="26060400" cy="29730388"/>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6048" b="0" i="0" u="none" strike="noStrike" cap="none" baseline="0">
              <a:solidFill>
                <a:srgbClr val="FFFFFF"/>
              </a:solidFill>
              <a:latin typeface="Questrial"/>
              <a:ea typeface="Questrial"/>
              <a:cs typeface="Questrial"/>
              <a:sym typeface="Questrial"/>
              <a:rtl val="0"/>
            </a:endParaRPr>
          </a:p>
        </p:txBody>
      </p:sp>
      <p:pic>
        <p:nvPicPr>
          <p:cNvPr id="148" name="Shape 148"/>
          <p:cNvPicPr preferRelativeResize="0"/>
          <p:nvPr/>
        </p:nvPicPr>
        <p:blipFill rotWithShape="1">
          <a:blip r:embed="rId4">
            <a:alphaModFix/>
          </a:blip>
          <a:srcRect/>
          <a:stretch/>
        </p:blipFill>
        <p:spPr>
          <a:xfrm>
            <a:off x="1541712" y="3895978"/>
            <a:ext cx="1828803" cy="1828803"/>
          </a:xfrm>
          <a:prstGeom prst="rect">
            <a:avLst/>
          </a:prstGeom>
          <a:noFill/>
          <a:ln>
            <a:noFill/>
          </a:ln>
        </p:spPr>
      </p:pic>
      <p:pic>
        <p:nvPicPr>
          <p:cNvPr id="149" name="Shape 149"/>
          <p:cNvPicPr preferRelativeResize="0"/>
          <p:nvPr/>
        </p:nvPicPr>
        <p:blipFill rotWithShape="1">
          <a:blip r:embed="rId5">
            <a:alphaModFix/>
          </a:blip>
          <a:srcRect l="7327" t="12820" r="4884" b="16916"/>
          <a:stretch/>
        </p:blipFill>
        <p:spPr>
          <a:xfrm>
            <a:off x="23285195" y="674941"/>
            <a:ext cx="3263900" cy="3016248"/>
          </a:xfrm>
          <a:prstGeom prst="rect">
            <a:avLst/>
          </a:prstGeom>
          <a:noFill/>
          <a:ln>
            <a:noFill/>
          </a:ln>
        </p:spPr>
      </p:pic>
      <p:pic>
        <p:nvPicPr>
          <p:cNvPr id="150" name="Shape 150"/>
          <p:cNvPicPr preferRelativeResize="0"/>
          <p:nvPr/>
        </p:nvPicPr>
        <p:blipFill rotWithShape="1">
          <a:blip r:embed="rId6">
            <a:alphaModFix/>
          </a:blip>
          <a:srcRect/>
          <a:stretch/>
        </p:blipFill>
        <p:spPr>
          <a:xfrm>
            <a:off x="1121029" y="690816"/>
            <a:ext cx="2670175" cy="320516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comments" Target="../comments/comment1.xml"/><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299" t="1260" b="23109"/>
          <a:stretch/>
        </p:blipFill>
        <p:spPr>
          <a:xfrm>
            <a:off x="9014918" y="24228002"/>
            <a:ext cx="9013776" cy="5805529"/>
          </a:xfrm>
          <a:prstGeom prst="rect">
            <a:avLst/>
          </a:prstGeom>
        </p:spPr>
      </p:pic>
      <p:pic>
        <p:nvPicPr>
          <p:cNvPr id="265" name="Shape 265"/>
          <p:cNvPicPr preferRelativeResize="0"/>
          <p:nvPr/>
        </p:nvPicPr>
        <p:blipFill rotWithShape="1">
          <a:blip r:embed="rId4">
            <a:alphaModFix/>
          </a:blip>
          <a:srcRect b="5607"/>
          <a:stretch/>
        </p:blipFill>
        <p:spPr>
          <a:xfrm>
            <a:off x="1096326" y="14716900"/>
            <a:ext cx="16595300" cy="7362050"/>
          </a:xfrm>
          <a:prstGeom prst="rect">
            <a:avLst/>
          </a:prstGeom>
          <a:noFill/>
          <a:ln>
            <a:noFill/>
          </a:ln>
        </p:spPr>
      </p:pic>
      <p:sp>
        <p:nvSpPr>
          <p:cNvPr id="246" name="Shape 246"/>
          <p:cNvSpPr txBox="1">
            <a:spLocks noGrp="1"/>
          </p:cNvSpPr>
          <p:nvPr>
            <p:ph type="body" idx="1"/>
          </p:nvPr>
        </p:nvSpPr>
        <p:spPr>
          <a:xfrm>
            <a:off x="18224910" y="23783994"/>
            <a:ext cx="8008619" cy="6249537"/>
          </a:xfrm>
          <a:prstGeom prst="rect">
            <a:avLst/>
          </a:prstGeom>
          <a:noFill/>
          <a:ln>
            <a:noFill/>
          </a:ln>
        </p:spPr>
        <p:txBody>
          <a:bodyPr lIns="91425" tIns="91425" rIns="91425" bIns="91425" anchor="t" anchorCtr="0">
            <a:noAutofit/>
          </a:bodyPr>
          <a:lstStyle/>
          <a:p>
            <a:pPr>
              <a:buClr>
                <a:schemeClr val="accent1"/>
              </a:buClr>
              <a:buFont typeface="Century Gothic" panose="020B0502020202020204" pitchFamily="34" charset="0"/>
              <a:buChar char="►"/>
            </a:pPr>
            <a:r>
              <a:rPr lang="en-US" sz="2000" dirty="0">
                <a:latin typeface="Century Gothic" panose="020B0502020202020204" pitchFamily="34" charset="0"/>
                <a:ea typeface="Arial" panose="020B0604020202020204" pitchFamily="34" charset="0"/>
                <a:cs typeface="Arial" panose="020B0604020202020204" pitchFamily="34" charset="0"/>
              </a:rPr>
              <a:t>The Python script written to run the METRIC model successfully calculated ET</a:t>
            </a:r>
            <a:r>
              <a:rPr lang="en-US" sz="2000" baseline="-25000" dirty="0">
                <a:latin typeface="Century Gothic" panose="020B0502020202020204" pitchFamily="34" charset="0"/>
                <a:ea typeface="Arial" panose="020B0604020202020204" pitchFamily="34" charset="0"/>
                <a:cs typeface="Arial" panose="020B0604020202020204" pitchFamily="34" charset="0"/>
              </a:rPr>
              <a:t>inst</a:t>
            </a:r>
            <a:r>
              <a:rPr lang="en-US" sz="2000" dirty="0">
                <a:latin typeface="Century Gothic" panose="020B0502020202020204" pitchFamily="34" charset="0"/>
                <a:ea typeface="Arial" panose="020B0604020202020204" pitchFamily="34" charset="0"/>
                <a:cs typeface="Arial" panose="020B0604020202020204" pitchFamily="34" charset="0"/>
              </a:rPr>
              <a:t> using Landsat 8 imagery, AWOS weather data, and a DEM. </a:t>
            </a:r>
            <a:endParaRPr lang="en-US" sz="2000" dirty="0" smtClean="0">
              <a:latin typeface="Century Gothic" panose="020B0502020202020204" pitchFamily="34" charset="0"/>
              <a:ea typeface="Arial" panose="020B0604020202020204" pitchFamily="34" charset="0"/>
              <a:cs typeface="Arial" panose="020B0604020202020204" pitchFamily="34" charset="0"/>
            </a:endParaRPr>
          </a:p>
          <a:p>
            <a:pPr>
              <a:buClr>
                <a:schemeClr val="accent1"/>
              </a:buClr>
              <a:buFont typeface="Century Gothic" panose="020B0502020202020204" pitchFamily="34" charset="0"/>
              <a:buChar char="►"/>
            </a:pPr>
            <a:endParaRPr lang="en-US" sz="20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a:p>
            <a:pPr>
              <a:buClr>
                <a:schemeClr val="accent1"/>
              </a:buClr>
              <a:buFont typeface="Century Gothic" panose="020B0502020202020204" pitchFamily="34" charset="0"/>
              <a:buChar char="►"/>
            </a:pPr>
            <a:r>
              <a:rPr lang="en-US" sz="2000" dirty="0">
                <a:latin typeface="Century Gothic" panose="020B0502020202020204" pitchFamily="34" charset="0"/>
                <a:ea typeface="Arial" panose="020B0604020202020204" pitchFamily="34" charset="0"/>
                <a:cs typeface="Arial" panose="020B0604020202020204" pitchFamily="34" charset="0"/>
              </a:rPr>
              <a:t>The model is in the final stages of becoming a useful tool for calculating ET</a:t>
            </a:r>
            <a:r>
              <a:rPr lang="en-US" sz="2000" baseline="-25000" dirty="0">
                <a:latin typeface="Century Gothic" panose="020B0502020202020204" pitchFamily="34" charset="0"/>
                <a:ea typeface="Arial" panose="020B0604020202020204" pitchFamily="34" charset="0"/>
                <a:cs typeface="Arial" panose="020B0604020202020204" pitchFamily="34" charset="0"/>
              </a:rPr>
              <a:t>24</a:t>
            </a:r>
            <a:r>
              <a:rPr lang="en-US" sz="2000" dirty="0">
                <a:latin typeface="Century Gothic" panose="020B0502020202020204" pitchFamily="34" charset="0"/>
                <a:ea typeface="Arial" panose="020B0604020202020204" pitchFamily="34" charset="0"/>
                <a:cs typeface="Arial" panose="020B0604020202020204" pitchFamily="34" charset="0"/>
              </a:rPr>
              <a:t> to improve irrigation planning and drought monitoring for the agriculture industry</a:t>
            </a:r>
            <a:r>
              <a:rPr lang="en-US" sz="2000" dirty="0" smtClean="0">
                <a:latin typeface="Century Gothic" panose="020B0502020202020204" pitchFamily="34" charset="0"/>
                <a:ea typeface="Arial" panose="020B0604020202020204" pitchFamily="34" charset="0"/>
                <a:cs typeface="Arial" panose="020B0604020202020204" pitchFamily="34" charset="0"/>
              </a:rPr>
              <a:t>.</a:t>
            </a:r>
          </a:p>
          <a:p>
            <a:pPr>
              <a:buClr>
                <a:schemeClr val="accent1"/>
              </a:buClr>
              <a:buFont typeface="Century Gothic" panose="020B0502020202020204" pitchFamily="34" charset="0"/>
              <a:buChar char="►"/>
            </a:pPr>
            <a:endParaRPr lang="en-US" sz="20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a:p>
            <a:pPr>
              <a:buClr>
                <a:schemeClr val="accent1"/>
              </a:buClr>
              <a:buFont typeface="Century Gothic" panose="020B0502020202020204" pitchFamily="34" charset="0"/>
              <a:buChar char="►"/>
            </a:pPr>
            <a:r>
              <a:rPr lang="en-US" sz="2000" dirty="0">
                <a:latin typeface="Century Gothic" panose="020B0502020202020204" pitchFamily="34" charset="0"/>
                <a:ea typeface="Arial" panose="020B0604020202020204" pitchFamily="34" charset="0"/>
                <a:cs typeface="Arial" panose="020B0604020202020204" pitchFamily="34" charset="0"/>
              </a:rPr>
              <a:t>The use of the METRIC model will be beneficial to government officials and private industries involved in the agriculture industry. </a:t>
            </a:r>
            <a:endParaRPr lang="en-US" sz="2000" dirty="0" smtClean="0">
              <a:latin typeface="Century Gothic" panose="020B0502020202020204" pitchFamily="34" charset="0"/>
              <a:ea typeface="Arial" panose="020B0604020202020204" pitchFamily="34" charset="0"/>
              <a:cs typeface="Arial" panose="020B0604020202020204" pitchFamily="34" charset="0"/>
            </a:endParaRPr>
          </a:p>
          <a:p>
            <a:pPr>
              <a:buClr>
                <a:schemeClr val="accent1"/>
              </a:buClr>
              <a:buFont typeface="Century Gothic" panose="020B0502020202020204" pitchFamily="34" charset="0"/>
              <a:buChar char="►"/>
            </a:pPr>
            <a:endParaRPr lang="en-US" sz="20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a:p>
            <a:pPr>
              <a:buClr>
                <a:schemeClr val="accent1"/>
              </a:buClr>
              <a:buFont typeface="Century Gothic" panose="020B0502020202020204" pitchFamily="34" charset="0"/>
              <a:buChar char="►"/>
            </a:pPr>
            <a:r>
              <a:rPr lang="en-US" sz="2000" dirty="0" smtClean="0">
                <a:latin typeface="Century Gothic" panose="020B0502020202020204" pitchFamily="34" charset="0"/>
                <a:ea typeface="Arial" panose="020B0604020202020204" pitchFamily="34" charset="0"/>
                <a:cs typeface="Arial" panose="020B0604020202020204" pitchFamily="34" charset="0"/>
              </a:rPr>
              <a:t>Future </a:t>
            </a:r>
            <a:r>
              <a:rPr lang="en-US" sz="2000" dirty="0">
                <a:latin typeface="Century Gothic" panose="020B0502020202020204" pitchFamily="34" charset="0"/>
                <a:ea typeface="Arial" panose="020B0604020202020204" pitchFamily="34" charset="0"/>
                <a:cs typeface="Arial" panose="020B0604020202020204" pitchFamily="34" charset="0"/>
              </a:rPr>
              <a:t>work will need to focus on the methods of Allen et al. (2007) to derive ET</a:t>
            </a:r>
            <a:r>
              <a:rPr lang="en-US" sz="2000" baseline="-25000" dirty="0">
                <a:latin typeface="Century Gothic" panose="020B0502020202020204" pitchFamily="34" charset="0"/>
                <a:ea typeface="Arial" panose="020B0604020202020204" pitchFamily="34" charset="0"/>
                <a:cs typeface="Arial" panose="020B0604020202020204" pitchFamily="34" charset="0"/>
              </a:rPr>
              <a:t>24</a:t>
            </a:r>
            <a:r>
              <a:rPr lang="en-US" sz="2000" dirty="0">
                <a:latin typeface="Century Gothic" panose="020B0502020202020204" pitchFamily="34" charset="0"/>
                <a:ea typeface="Arial" panose="020B0604020202020204" pitchFamily="34" charset="0"/>
                <a:cs typeface="Arial" panose="020B0604020202020204" pitchFamily="34" charset="0"/>
              </a:rPr>
              <a:t> and validate the model in Idaho and the Coastal Mid-Atlantic region</a:t>
            </a:r>
            <a:r>
              <a:rPr lang="en-US" sz="2000" dirty="0" smtClean="0">
                <a:latin typeface="Century Gothic" panose="020B0502020202020204" pitchFamily="34" charset="0"/>
                <a:ea typeface="Arial" panose="020B0604020202020204" pitchFamily="34" charset="0"/>
                <a:cs typeface="Arial" panose="020B0604020202020204" pitchFamily="34" charset="0"/>
              </a:rPr>
              <a:t>.</a:t>
            </a:r>
          </a:p>
          <a:p>
            <a:pPr>
              <a:buClr>
                <a:schemeClr val="accent1"/>
              </a:buClr>
              <a:buFont typeface="Century Gothic" panose="020B0502020202020204" pitchFamily="34" charset="0"/>
              <a:buChar char="►"/>
            </a:pPr>
            <a:endParaRPr lang="en-US" sz="2000" b="0" i="0" u="none" strike="noStrike" cap="none" baseline="0" dirty="0">
              <a:solidFill>
                <a:srgbClr val="000000"/>
              </a:solidFill>
              <a:latin typeface="Century Gothic" panose="020B0502020202020204" pitchFamily="34" charset="0"/>
              <a:ea typeface="Questrial"/>
              <a:cs typeface="Arial" panose="020B0604020202020204" pitchFamily="34" charset="0"/>
              <a:sym typeface="Questrial"/>
              <a:rtl val="0"/>
            </a:endParaRPr>
          </a:p>
          <a:p>
            <a:pPr>
              <a:buClr>
                <a:schemeClr val="accent1"/>
              </a:buClr>
              <a:buFont typeface="Century Gothic" panose="020B0502020202020204" pitchFamily="34" charset="0"/>
              <a:buChar char="►"/>
            </a:pPr>
            <a:r>
              <a:rPr lang="en-US" sz="2000" dirty="0">
                <a:latin typeface="Century Gothic" panose="020B0502020202020204" pitchFamily="34" charset="0"/>
                <a:ea typeface="Arial" panose="020B0604020202020204" pitchFamily="34" charset="0"/>
                <a:cs typeface="Arial" panose="020B0604020202020204" pitchFamily="34" charset="0"/>
              </a:rPr>
              <a:t>Once a validated model for deriving ET</a:t>
            </a:r>
            <a:r>
              <a:rPr lang="en-US" sz="2000" baseline="-25000" dirty="0">
                <a:latin typeface="Century Gothic" panose="020B0502020202020204" pitchFamily="34" charset="0"/>
                <a:ea typeface="Arial" panose="020B0604020202020204" pitchFamily="34" charset="0"/>
                <a:cs typeface="Arial" panose="020B0604020202020204" pitchFamily="34" charset="0"/>
              </a:rPr>
              <a:t>24</a:t>
            </a:r>
            <a:r>
              <a:rPr lang="en-US" sz="2000" dirty="0">
                <a:latin typeface="Century Gothic" panose="020B0502020202020204" pitchFamily="34" charset="0"/>
                <a:ea typeface="Arial" panose="020B0604020202020204" pitchFamily="34" charset="0"/>
                <a:cs typeface="Arial" panose="020B0604020202020204" pitchFamily="34" charset="0"/>
              </a:rPr>
              <a:t> rates is established, it should be packaged into a tool, available in </a:t>
            </a:r>
            <a:r>
              <a:rPr lang="en-US" sz="2000" dirty="0" err="1">
                <a:latin typeface="Century Gothic" panose="020B0502020202020204" pitchFamily="34" charset="0"/>
                <a:ea typeface="Arial" panose="020B0604020202020204" pitchFamily="34" charset="0"/>
                <a:cs typeface="Arial" panose="020B0604020202020204" pitchFamily="34" charset="0"/>
              </a:rPr>
              <a:t>ArcToolbox</a:t>
            </a:r>
            <a:r>
              <a:rPr lang="en-US" sz="2000" dirty="0">
                <a:latin typeface="Century Gothic" panose="020B0502020202020204" pitchFamily="34" charset="0"/>
                <a:ea typeface="Arial" panose="020B0604020202020204" pitchFamily="34" charset="0"/>
                <a:cs typeface="Arial" panose="020B0604020202020204" pitchFamily="34" charset="0"/>
              </a:rPr>
              <a:t>. </a:t>
            </a:r>
            <a:endParaRPr sz="20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47" name="Shape 247"/>
          <p:cNvSpPr txBox="1">
            <a:spLocks noGrp="1"/>
          </p:cNvSpPr>
          <p:nvPr>
            <p:ph type="body" idx="2"/>
          </p:nvPr>
        </p:nvSpPr>
        <p:spPr>
          <a:xfrm>
            <a:off x="18840450" y="20321731"/>
            <a:ext cx="7277099" cy="985050"/>
          </a:xfrm>
          <a:prstGeom prst="rect">
            <a:avLst/>
          </a:prstGeom>
          <a:noFill/>
          <a:ln>
            <a:noFill/>
          </a:ln>
        </p:spPr>
        <p:txBody>
          <a:bodyPr lIns="91425" tIns="91425" rIns="91425" bIns="91425" anchor="t" anchorCtr="0">
            <a:noAutofit/>
          </a:bodyPr>
          <a:lstStyle/>
          <a:p>
            <a:pPr marL="101600" marR="0" lvl="0" indent="0" algn="ctr" rtl="0">
              <a:lnSpc>
                <a:spcPct val="90000"/>
              </a:lnSpc>
              <a:spcBef>
                <a:spcPts val="0"/>
              </a:spcBef>
              <a:spcAft>
                <a:spcPts val="0"/>
              </a:spcAft>
              <a:buClr>
                <a:srgbClr val="000000"/>
              </a:buClr>
              <a:buFont typeface="Questrial"/>
              <a:buNone/>
            </a:pPr>
            <a:endParaRPr sz="2800" b="0" i="0" u="none" strike="noStrike" cap="none" baseline="0">
              <a:solidFill>
                <a:srgbClr val="000000"/>
              </a:solidFill>
              <a:latin typeface="Century Gothic" panose="020B0502020202020204" pitchFamily="34" charset="0"/>
              <a:ea typeface="Questrial"/>
              <a:cs typeface="Questrial"/>
              <a:sym typeface="Questrial"/>
              <a:rtl val="0"/>
            </a:endParaRPr>
          </a:p>
          <a:p>
            <a:pPr marL="101600" marR="0" lvl="0" indent="0" algn="ctr" rtl="0">
              <a:lnSpc>
                <a:spcPct val="90000"/>
              </a:lnSpc>
              <a:spcBef>
                <a:spcPts val="0"/>
              </a:spcBef>
              <a:spcAft>
                <a:spcPts val="0"/>
              </a:spcAft>
              <a:buClr>
                <a:srgbClr val="000000"/>
              </a:buClr>
              <a:buFont typeface="Questrial"/>
              <a:buNone/>
            </a:pPr>
            <a:endParaRPr sz="2800" b="0" i="0" u="none" strike="noStrike" cap="none" baseline="0">
              <a:solidFill>
                <a:srgbClr val="000000"/>
              </a:solidFill>
              <a:latin typeface="Century Gothic" panose="020B0502020202020204" pitchFamily="34" charset="0"/>
              <a:ea typeface="Questrial"/>
              <a:cs typeface="Questrial"/>
              <a:sym typeface="Questrial"/>
              <a:rtl val="0"/>
            </a:endParaRPr>
          </a:p>
          <a:p>
            <a:pPr marL="76200" marR="0" lvl="0" indent="0" algn="ctr" rtl="0">
              <a:lnSpc>
                <a:spcPct val="90000"/>
              </a:lnSpc>
              <a:spcBef>
                <a:spcPts val="0"/>
              </a:spcBef>
              <a:spcAft>
                <a:spcPts val="0"/>
              </a:spcAft>
              <a:buClr>
                <a:srgbClr val="000000"/>
              </a:buClr>
              <a:buFont typeface="Questrial"/>
              <a:buNone/>
            </a:pPr>
            <a:endParaRPr sz="2800" b="0" i="0" u="none" strike="noStrike" cap="none" baseline="0">
              <a:solidFill>
                <a:srgbClr val="000000"/>
              </a:solidFill>
              <a:latin typeface="Century Gothic" panose="020B0502020202020204" pitchFamily="34" charset="0"/>
              <a:ea typeface="Questrial"/>
              <a:cs typeface="Questrial"/>
              <a:sym typeface="Questrial"/>
              <a:rtl val="0"/>
            </a:endParaRPr>
          </a:p>
        </p:txBody>
      </p:sp>
      <p:sp>
        <p:nvSpPr>
          <p:cNvPr id="248" name="Shape 248"/>
          <p:cNvSpPr txBox="1">
            <a:spLocks noGrp="1"/>
          </p:cNvSpPr>
          <p:nvPr>
            <p:ph type="body" idx="3"/>
          </p:nvPr>
        </p:nvSpPr>
        <p:spPr>
          <a:xfrm>
            <a:off x="1096328" y="7391400"/>
            <a:ext cx="16658270" cy="5751868"/>
          </a:xfrm>
          <a:prstGeom prst="rect">
            <a:avLst/>
          </a:prstGeom>
          <a:noFill/>
          <a:ln>
            <a:noFill/>
          </a:ln>
        </p:spPr>
        <p:txBody>
          <a:bodyPr lIns="91425" tIns="91425" rIns="91425" bIns="91425" anchor="t" anchorCtr="0">
            <a:noAutofit/>
          </a:bodyPr>
          <a:lstStyle/>
          <a:p>
            <a:pPr marL="0" marR="0" lvl="0" indent="0" algn="just" rtl="0">
              <a:lnSpc>
                <a:spcPct val="100000"/>
              </a:lnSpc>
              <a:spcBef>
                <a:spcPts val="0"/>
              </a:spcBef>
              <a:spcAft>
                <a:spcPts val="0"/>
              </a:spcAft>
              <a:buClr>
                <a:srgbClr val="A3D4D4"/>
              </a:buClr>
              <a:buSzPct val="25000"/>
              <a:buFont typeface="Questrial"/>
              <a:buNone/>
            </a:pPr>
            <a:r>
              <a:rPr lang="en-US" sz="2700" b="0" i="0" u="none" strike="noStrike" cap="none" baseline="0" dirty="0">
                <a:solidFill>
                  <a:srgbClr val="000000"/>
                </a:solidFill>
                <a:latin typeface="Century Gothic" panose="020B0502020202020204" pitchFamily="34" charset="0"/>
                <a:ea typeface="Questrial"/>
                <a:cs typeface="Questrial"/>
                <a:sym typeface="Questrial"/>
                <a:rtl val="0"/>
              </a:rPr>
              <a:t>Crop irrigation accounts for a considerable amount of water use in the Coastal Mid-Atlantic region.  Better understanding of how much water farmers need to irrigate their fields will help decrease water waste and the economic burden for farmers. The Mapping Evapotranspiration at High Resolution with Internalized Calibration (METRIC) model is a powerful tool that calculates evapotranspiration (ET) based on localized data.  Executable from a Python script, the model can be used as a decision support tool that allows farmers to make more informed decisions about when irrigation is necessary.  METRIC estimates ET using a series of equations where local input variables are acquired from Landsat 8 sensors, a United States Geological Survey (USGS) survey</a:t>
            </a:r>
            <a:r>
              <a:rPr lang="en-US" sz="2700" dirty="0">
                <a:latin typeface="Century Gothic" panose="020B0502020202020204" pitchFamily="34" charset="0"/>
                <a:ea typeface="Questrial"/>
                <a:cs typeface="Questrial"/>
                <a:sym typeface="Questrial"/>
                <a:rtl val="0"/>
              </a:rPr>
              <a:t>-</a:t>
            </a:r>
            <a:r>
              <a:rPr lang="en-US" sz="2700" b="0" i="0" u="none" strike="noStrike" cap="none" baseline="0" dirty="0">
                <a:solidFill>
                  <a:srgbClr val="000000"/>
                </a:solidFill>
                <a:latin typeface="Century Gothic" panose="020B0502020202020204" pitchFamily="34" charset="0"/>
                <a:ea typeface="Questrial"/>
                <a:cs typeface="Questrial"/>
                <a:sym typeface="Questrial"/>
                <a:rtl val="0"/>
              </a:rPr>
              <a:t>based Digital Elevation Model (DEM), and local weather conditions.  While METRIC derived ET estimates are beneficial for irrigation purposes, it can also provide state officials with a useful means of drought monitoring.  Utilizing data from NASA Earth observations in the Coastal Mid-Atlantic region will contribute to a large-scale, more-complete, understanding of the water consumption behavior in an area that can be used for both policy and individual agricultural decisions.</a:t>
            </a:r>
          </a:p>
          <a:p>
            <a:pPr marL="685800" marR="0" lvl="0" indent="-419100" algn="just" rtl="0">
              <a:lnSpc>
                <a:spcPct val="100000"/>
              </a:lnSpc>
              <a:spcBef>
                <a:spcPts val="0"/>
              </a:spcBef>
              <a:spcAft>
                <a:spcPts val="0"/>
              </a:spcAft>
              <a:buClr>
                <a:srgbClr val="A3D4D4"/>
              </a:buClr>
              <a:buFont typeface="Questrial"/>
              <a:buNone/>
            </a:pPr>
            <a:endParaRPr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49" name="Shape 249"/>
          <p:cNvSpPr txBox="1">
            <a:spLocks noGrp="1"/>
          </p:cNvSpPr>
          <p:nvPr>
            <p:ph type="body" idx="4"/>
          </p:nvPr>
        </p:nvSpPr>
        <p:spPr>
          <a:xfrm>
            <a:off x="4495800" y="5486400"/>
            <a:ext cx="18288000" cy="590601"/>
          </a:xfrm>
          <a:prstGeom prst="rect">
            <a:avLst/>
          </a:prstGeom>
          <a:noFill/>
          <a:ln>
            <a:noFill/>
          </a:ln>
        </p:spPr>
        <p:txBody>
          <a:bodyPr lIns="91425" tIns="91425" rIns="91425" bIns="91425" anchor="ctr" anchorCtr="0">
            <a:noAutofit/>
          </a:bodyPr>
          <a:lstStyle/>
          <a:p>
            <a:pPr marL="0" marR="0" lvl="0" indent="0" algn="ctr" rtl="0">
              <a:lnSpc>
                <a:spcPct val="90000"/>
              </a:lnSpc>
              <a:spcBef>
                <a:spcPts val="0"/>
              </a:spcBef>
              <a:spcAft>
                <a:spcPts val="0"/>
              </a:spcAft>
              <a:buClr>
                <a:srgbClr val="FFFFFF"/>
              </a:buClr>
              <a:buSzPct val="25000"/>
              <a:buFont typeface="Questrial"/>
              <a:buNone/>
            </a:pPr>
            <a:r>
              <a:rPr lang="en-US" sz="4000" b="1" i="0" u="none" strike="noStrike" cap="none" baseline="0" dirty="0">
                <a:solidFill>
                  <a:srgbClr val="FFFFFF"/>
                </a:solidFill>
                <a:latin typeface="Century Gothic" panose="020B0502020202020204" pitchFamily="34" charset="0"/>
                <a:ea typeface="Questrial"/>
                <a:cs typeface="Questrial"/>
                <a:sym typeface="Questrial"/>
                <a:rtl val="0"/>
              </a:rPr>
              <a:t>NASA Langley Research Center &amp; Patrick Henry Building</a:t>
            </a:r>
          </a:p>
          <a:p>
            <a:pPr marL="0" marR="0" lvl="0" indent="0" algn="ctr" rtl="0">
              <a:lnSpc>
                <a:spcPct val="100000"/>
              </a:lnSpc>
              <a:spcBef>
                <a:spcPts val="0"/>
              </a:spcBef>
              <a:spcAft>
                <a:spcPts val="0"/>
              </a:spcAft>
              <a:buClr>
                <a:schemeClr val="lt1"/>
              </a:buClr>
              <a:buFont typeface="Questrial"/>
              <a:buNone/>
            </a:pPr>
            <a:endParaRPr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sp>
        <p:nvSpPr>
          <p:cNvPr id="250" name="Shape 250"/>
          <p:cNvSpPr txBox="1">
            <a:spLocks noGrp="1"/>
          </p:cNvSpPr>
          <p:nvPr>
            <p:ph type="body" idx="5"/>
          </p:nvPr>
        </p:nvSpPr>
        <p:spPr>
          <a:xfrm>
            <a:off x="4572000" y="3733800"/>
            <a:ext cx="18288000" cy="16862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Questrial"/>
              <a:buNone/>
            </a:pPr>
            <a:r>
              <a:rPr lang="en-US" sz="3600" b="0" i="0" u="none" strike="noStrike" cap="none" baseline="0">
                <a:solidFill>
                  <a:schemeClr val="lt1"/>
                </a:solidFill>
                <a:latin typeface="Century Gothic" panose="020B0502020202020204" pitchFamily="34" charset="0"/>
                <a:ea typeface="Questrial"/>
                <a:cs typeface="Questrial"/>
                <a:sym typeface="Questrial"/>
                <a:rtl val="0"/>
              </a:rPr>
              <a:t>Kent Sparrow, Nathan Qian, Cassandra Morgan, </a:t>
            </a:r>
          </a:p>
          <a:p>
            <a:pPr marL="0" marR="0" lvl="0" indent="0" algn="ctr" rtl="0">
              <a:lnSpc>
                <a:spcPct val="100000"/>
              </a:lnSpc>
              <a:spcBef>
                <a:spcPts val="0"/>
              </a:spcBef>
              <a:spcAft>
                <a:spcPts val="0"/>
              </a:spcAft>
              <a:buClr>
                <a:schemeClr val="lt1"/>
              </a:buClr>
              <a:buSzPct val="25000"/>
              <a:buFont typeface="Questrial"/>
              <a:buNone/>
            </a:pPr>
            <a:r>
              <a:rPr lang="en-US" sz="3600" b="0" i="0" u="none" strike="noStrike" cap="none" baseline="0">
                <a:solidFill>
                  <a:schemeClr val="lt1"/>
                </a:solidFill>
                <a:latin typeface="Century Gothic" panose="020B0502020202020204" pitchFamily="34" charset="0"/>
                <a:ea typeface="Questrial"/>
                <a:cs typeface="Questrial"/>
                <a:sym typeface="Questrial"/>
                <a:rtl val="0"/>
              </a:rPr>
              <a:t>Jelly Riedel, Zakaria Boston, Oyinlayifa Porbeni</a:t>
            </a:r>
          </a:p>
          <a:p>
            <a:pPr marL="0" marR="0" lvl="0" indent="0" algn="ctr" rtl="0">
              <a:lnSpc>
                <a:spcPct val="100000"/>
              </a:lnSpc>
              <a:spcBef>
                <a:spcPts val="0"/>
              </a:spcBef>
              <a:spcAft>
                <a:spcPts val="0"/>
              </a:spcAft>
              <a:buClr>
                <a:schemeClr val="lt1"/>
              </a:buClr>
              <a:buSzPct val="25000"/>
              <a:buFont typeface="Questrial"/>
              <a:buNone/>
            </a:pPr>
            <a:r>
              <a:rPr lang="en-US" sz="1400" b="0" i="0" u="none" strike="noStrike" cap="none" baseline="0">
                <a:solidFill>
                  <a:srgbClr val="000000"/>
                </a:solidFill>
                <a:latin typeface="Century Gothic" panose="020B0502020202020204" pitchFamily="34" charset="0"/>
                <a:ea typeface="Questrial"/>
                <a:cs typeface="Questrial"/>
                <a:sym typeface="Questrial"/>
                <a:rtl val="0"/>
              </a:rPr>
              <a:t/>
            </a:r>
            <a:br>
              <a:rPr lang="en-US" sz="1400" b="0" i="0" u="none" strike="noStrike" cap="none" baseline="0">
                <a:solidFill>
                  <a:srgbClr val="000000"/>
                </a:solidFill>
                <a:latin typeface="Century Gothic" panose="020B0502020202020204" pitchFamily="34" charset="0"/>
                <a:ea typeface="Questrial"/>
                <a:cs typeface="Questrial"/>
                <a:sym typeface="Questrial"/>
                <a:rtl val="0"/>
              </a:rPr>
            </a:br>
            <a:endParaRPr lang="en-US" sz="1400" b="0" i="0" u="none" strike="noStrike" cap="none" baseline="0">
              <a:solidFill>
                <a:srgbClr val="000000"/>
              </a:solidFill>
              <a:latin typeface="Century Gothic" panose="020B0502020202020204" pitchFamily="34" charset="0"/>
              <a:ea typeface="Questrial"/>
              <a:cs typeface="Questrial"/>
              <a:sym typeface="Questrial"/>
              <a:rtl val="0"/>
            </a:endParaRPr>
          </a:p>
        </p:txBody>
      </p:sp>
      <p:sp>
        <p:nvSpPr>
          <p:cNvPr id="251" name="Shape 251"/>
          <p:cNvSpPr txBox="1">
            <a:spLocks noGrp="1"/>
          </p:cNvSpPr>
          <p:nvPr>
            <p:ph type="body" idx="6"/>
          </p:nvPr>
        </p:nvSpPr>
        <p:spPr>
          <a:xfrm>
            <a:off x="4572000" y="2758098"/>
            <a:ext cx="18288000" cy="1212321"/>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rgbClr val="FFFFFF"/>
              </a:buClr>
              <a:buSzPct val="25000"/>
              <a:buFont typeface="Questrial"/>
              <a:buNone/>
            </a:pPr>
            <a:r>
              <a:rPr lang="en-US" sz="3600" b="1" i="1" u="none" strike="noStrike" cap="none" baseline="0">
                <a:solidFill>
                  <a:srgbClr val="FFFFFF"/>
                </a:solidFill>
                <a:latin typeface="Century Gothic" panose="020B0502020202020204" pitchFamily="34" charset="0"/>
                <a:ea typeface="Questrial"/>
                <a:cs typeface="Questrial"/>
                <a:sym typeface="Questrial"/>
                <a:rtl val="0"/>
              </a:rPr>
              <a:t>Using METRIC to Estimate Evapotranspiration for Coastal Mid-Atlantic Region</a:t>
            </a:r>
          </a:p>
          <a:p>
            <a:pPr marL="0" marR="0" lvl="0" indent="0" algn="ctr" rtl="0">
              <a:lnSpc>
                <a:spcPct val="100000"/>
              </a:lnSpc>
              <a:spcBef>
                <a:spcPts val="0"/>
              </a:spcBef>
              <a:spcAft>
                <a:spcPts val="0"/>
              </a:spcAft>
              <a:buClr>
                <a:schemeClr val="lt1"/>
              </a:buClr>
              <a:buFont typeface="Questrial"/>
              <a:buNone/>
            </a:pPr>
            <a:endParaRPr sz="1400" b="0" i="0" u="none" strike="noStrike" cap="none" baseline="0">
              <a:solidFill>
                <a:srgbClr val="000000"/>
              </a:solidFill>
              <a:latin typeface="Century Gothic" panose="020B0502020202020204" pitchFamily="34" charset="0"/>
              <a:ea typeface="Questrial"/>
              <a:cs typeface="Questrial"/>
              <a:sym typeface="Questrial"/>
              <a:rtl val="0"/>
            </a:endParaRPr>
          </a:p>
        </p:txBody>
      </p:sp>
      <p:sp>
        <p:nvSpPr>
          <p:cNvPr id="252" name="Shape 252"/>
          <p:cNvSpPr txBox="1">
            <a:spLocks noGrp="1"/>
          </p:cNvSpPr>
          <p:nvPr>
            <p:ph type="body" idx="7"/>
          </p:nvPr>
        </p:nvSpPr>
        <p:spPr>
          <a:xfrm>
            <a:off x="4572000" y="1476444"/>
            <a:ext cx="18288000" cy="1155030"/>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rgbClr val="FFFFFF"/>
              </a:buClr>
              <a:buSzPct val="25000"/>
              <a:buFont typeface="Questrial"/>
              <a:buNone/>
            </a:pPr>
            <a:r>
              <a:rPr lang="en-US" sz="6000" b="1" i="0" u="none" strike="noStrike" cap="small" baseline="0">
                <a:solidFill>
                  <a:srgbClr val="FFFFFF"/>
                </a:solidFill>
                <a:latin typeface="Century Gothic" panose="020B0502020202020204" pitchFamily="34" charset="0"/>
                <a:ea typeface="Questrial"/>
                <a:cs typeface="Questrial"/>
                <a:sym typeface="Questrial"/>
                <a:rtl val="0"/>
              </a:rPr>
              <a:t>Coastal Mid-Atlantic Water Resources II</a:t>
            </a:r>
          </a:p>
          <a:p>
            <a:pPr marL="0" marR="0" lvl="0" indent="0" algn="ctr" rtl="0">
              <a:lnSpc>
                <a:spcPct val="100000"/>
              </a:lnSpc>
              <a:spcBef>
                <a:spcPts val="0"/>
              </a:spcBef>
              <a:spcAft>
                <a:spcPts val="0"/>
              </a:spcAft>
              <a:buClr>
                <a:schemeClr val="lt1"/>
              </a:buClr>
              <a:buFont typeface="Questrial"/>
              <a:buNone/>
            </a:pPr>
            <a:endParaRPr sz="1400" b="0" i="0" u="none" strike="noStrike" cap="none" baseline="0">
              <a:solidFill>
                <a:srgbClr val="000000"/>
              </a:solidFill>
              <a:latin typeface="Century Gothic" panose="020B0502020202020204" pitchFamily="34" charset="0"/>
              <a:ea typeface="Questrial"/>
              <a:cs typeface="Questrial"/>
              <a:sym typeface="Questrial"/>
              <a:rtl val="0"/>
            </a:endParaRPr>
          </a:p>
        </p:txBody>
      </p:sp>
      <p:sp>
        <p:nvSpPr>
          <p:cNvPr id="253" name="Shape 253"/>
          <p:cNvSpPr txBox="1">
            <a:spLocks noGrp="1"/>
          </p:cNvSpPr>
          <p:nvPr>
            <p:ph type="body" idx="8"/>
          </p:nvPr>
        </p:nvSpPr>
        <p:spPr>
          <a:xfrm>
            <a:off x="819175" y="32207075"/>
            <a:ext cx="3245700" cy="3212999"/>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Arial"/>
              <a:buNone/>
            </a:pPr>
            <a:r>
              <a:rPr lang="en-US" sz="2000" i="1">
                <a:solidFill>
                  <a:schemeClr val="dk1"/>
                </a:solidFill>
                <a:latin typeface="Century Gothic" panose="020B0502020202020204" pitchFamily="34" charset="0"/>
                <a:ea typeface="Questrial"/>
                <a:cs typeface="Questrial"/>
                <a:sym typeface="Questrial"/>
              </a:rPr>
              <a:t>From Left:</a:t>
            </a:r>
          </a:p>
          <a:p>
            <a:pPr marL="0" marR="0" lvl="0" indent="0" rtl="0">
              <a:lnSpc>
                <a:spcPct val="100000"/>
              </a:lnSpc>
              <a:spcBef>
                <a:spcPts val="0"/>
              </a:spcBef>
              <a:spcAft>
                <a:spcPts val="0"/>
              </a:spcAft>
              <a:buClr>
                <a:schemeClr val="dk1"/>
              </a:buClr>
              <a:buSzPct val="25000"/>
              <a:buFont typeface="Arial"/>
              <a:buNone/>
            </a:pPr>
            <a:r>
              <a:rPr lang="en-US" sz="2000">
                <a:solidFill>
                  <a:schemeClr val="dk1"/>
                </a:solidFill>
                <a:latin typeface="Century Gothic" panose="020B0502020202020204" pitchFamily="34" charset="0"/>
                <a:ea typeface="Questrial"/>
                <a:cs typeface="Questrial"/>
                <a:sym typeface="Questrial"/>
              </a:rPr>
              <a:t>Nathan Qian</a:t>
            </a:r>
          </a:p>
          <a:p>
            <a:pPr marL="0" marR="0" lvl="0" indent="0" rtl="0">
              <a:lnSpc>
                <a:spcPct val="100000"/>
              </a:lnSpc>
              <a:spcBef>
                <a:spcPts val="0"/>
              </a:spcBef>
              <a:spcAft>
                <a:spcPts val="0"/>
              </a:spcAft>
              <a:buClr>
                <a:schemeClr val="dk1"/>
              </a:buClr>
              <a:buSzPct val="25000"/>
              <a:buFont typeface="Arial"/>
              <a:buNone/>
            </a:pPr>
            <a:r>
              <a:rPr lang="en-US" sz="2000">
                <a:solidFill>
                  <a:schemeClr val="dk1"/>
                </a:solidFill>
                <a:latin typeface="Century Gothic" panose="020B0502020202020204" pitchFamily="34" charset="0"/>
                <a:ea typeface="Questrial"/>
                <a:cs typeface="Questrial"/>
                <a:sym typeface="Questrial"/>
              </a:rPr>
              <a:t>Oyinlayifa Porbeni</a:t>
            </a:r>
          </a:p>
          <a:p>
            <a:pPr marL="0" marR="0" lvl="0" indent="0" rtl="0">
              <a:lnSpc>
                <a:spcPct val="100000"/>
              </a:lnSpc>
              <a:spcBef>
                <a:spcPts val="0"/>
              </a:spcBef>
              <a:spcAft>
                <a:spcPts val="0"/>
              </a:spcAft>
              <a:buClr>
                <a:schemeClr val="dk1"/>
              </a:buClr>
              <a:buSzPct val="25000"/>
              <a:buFont typeface="Arial"/>
              <a:buNone/>
            </a:pPr>
            <a:r>
              <a:rPr lang="en-US" sz="2000">
                <a:solidFill>
                  <a:schemeClr val="dk1"/>
                </a:solidFill>
                <a:latin typeface="Century Gothic" panose="020B0502020202020204" pitchFamily="34" charset="0"/>
                <a:ea typeface="Questrial"/>
                <a:cs typeface="Questrial"/>
                <a:sym typeface="Questrial"/>
              </a:rPr>
              <a:t>Zakaria Boston</a:t>
            </a:r>
          </a:p>
          <a:p>
            <a:pPr marL="0" marR="0" lvl="0" indent="0" rtl="0">
              <a:lnSpc>
                <a:spcPct val="100000"/>
              </a:lnSpc>
              <a:spcBef>
                <a:spcPts val="0"/>
              </a:spcBef>
              <a:spcAft>
                <a:spcPts val="0"/>
              </a:spcAft>
              <a:buClr>
                <a:schemeClr val="dk1"/>
              </a:buClr>
              <a:buSzPct val="25000"/>
              <a:buFont typeface="Arial"/>
              <a:buNone/>
            </a:pPr>
            <a:r>
              <a:rPr lang="en-US" sz="2000" b="0" i="0" u="none" strike="noStrike" cap="none" baseline="0">
                <a:solidFill>
                  <a:schemeClr val="dk1"/>
                </a:solidFill>
                <a:latin typeface="Century Gothic" panose="020B0502020202020204" pitchFamily="34" charset="0"/>
                <a:ea typeface="Questrial"/>
                <a:cs typeface="Questrial"/>
                <a:sym typeface="Questrial"/>
                <a:rtl val="0"/>
              </a:rPr>
              <a:t>Kent Sparrow(Team</a:t>
            </a:r>
            <a:r>
              <a:rPr lang="en-US" sz="2000">
                <a:solidFill>
                  <a:schemeClr val="dk1"/>
                </a:solidFill>
                <a:latin typeface="Century Gothic" panose="020B0502020202020204" pitchFamily="34" charset="0"/>
                <a:ea typeface="Questrial"/>
                <a:cs typeface="Questrial"/>
                <a:sym typeface="Questrial"/>
                <a:rtl val="0"/>
              </a:rPr>
              <a:t> </a:t>
            </a:r>
            <a:r>
              <a:rPr lang="en-US" sz="2000" b="0" i="0" u="none" strike="noStrike" cap="none" baseline="0">
                <a:solidFill>
                  <a:schemeClr val="dk1"/>
                </a:solidFill>
                <a:latin typeface="Century Gothic" panose="020B0502020202020204" pitchFamily="34" charset="0"/>
                <a:ea typeface="Questrial"/>
                <a:cs typeface="Questrial"/>
                <a:sym typeface="Questrial"/>
                <a:rtl val="0"/>
              </a:rPr>
              <a:t>Lead)</a:t>
            </a:r>
          </a:p>
          <a:p>
            <a:pPr marL="0" marR="0" lvl="0" indent="0" rtl="0">
              <a:lnSpc>
                <a:spcPct val="100000"/>
              </a:lnSpc>
              <a:spcBef>
                <a:spcPts val="0"/>
              </a:spcBef>
              <a:spcAft>
                <a:spcPts val="0"/>
              </a:spcAft>
              <a:buClr>
                <a:schemeClr val="dk1"/>
              </a:buClr>
              <a:buSzPct val="25000"/>
              <a:buFont typeface="Arial"/>
              <a:buNone/>
            </a:pPr>
            <a:r>
              <a:rPr lang="en-US" sz="2000" b="0" i="0" u="none" strike="noStrike" cap="none" baseline="0">
                <a:solidFill>
                  <a:schemeClr val="dk1"/>
                </a:solidFill>
                <a:latin typeface="Century Gothic" panose="020B0502020202020204" pitchFamily="34" charset="0"/>
                <a:ea typeface="Questrial"/>
                <a:cs typeface="Questrial"/>
                <a:sym typeface="Questrial"/>
                <a:rtl val="0"/>
              </a:rPr>
              <a:t>Jelly Riedel</a:t>
            </a:r>
          </a:p>
          <a:p>
            <a:pPr marL="0" marR="0" lvl="0" indent="0" rtl="0">
              <a:lnSpc>
                <a:spcPct val="100000"/>
              </a:lnSpc>
              <a:spcBef>
                <a:spcPts val="0"/>
              </a:spcBef>
              <a:spcAft>
                <a:spcPts val="0"/>
              </a:spcAft>
              <a:buClr>
                <a:schemeClr val="dk1"/>
              </a:buClr>
              <a:buFont typeface="Arial"/>
              <a:buNone/>
            </a:pPr>
            <a:endParaRPr sz="2000">
              <a:solidFill>
                <a:schemeClr val="dk1"/>
              </a:solidFill>
              <a:latin typeface="Century Gothic" panose="020B0502020202020204" pitchFamily="34" charset="0"/>
              <a:ea typeface="Questrial"/>
              <a:cs typeface="Questrial"/>
              <a:sym typeface="Questrial"/>
              <a:rtl val="0"/>
            </a:endParaRPr>
          </a:p>
          <a:p>
            <a:pPr marL="0" marR="0" lvl="0" indent="0" rtl="0">
              <a:lnSpc>
                <a:spcPct val="100000"/>
              </a:lnSpc>
              <a:spcBef>
                <a:spcPts val="0"/>
              </a:spcBef>
              <a:spcAft>
                <a:spcPts val="0"/>
              </a:spcAft>
              <a:buClr>
                <a:schemeClr val="dk1"/>
              </a:buClr>
              <a:buSzPct val="25000"/>
              <a:buFont typeface="Arial"/>
              <a:buNone/>
            </a:pPr>
            <a:r>
              <a:rPr lang="en-US" sz="2000" b="0" i="1" u="none" strike="noStrike" cap="none" baseline="0">
                <a:solidFill>
                  <a:schemeClr val="dk1"/>
                </a:solidFill>
                <a:latin typeface="Century Gothic" panose="020B0502020202020204" pitchFamily="34" charset="0"/>
                <a:ea typeface="Questrial"/>
                <a:cs typeface="Questrial"/>
                <a:sym typeface="Questrial"/>
                <a:rtl val="0"/>
              </a:rPr>
              <a:t>Not pictured:</a:t>
            </a:r>
          </a:p>
          <a:p>
            <a:pPr marL="0" marR="0" lvl="0" indent="0" rtl="0">
              <a:lnSpc>
                <a:spcPct val="100000"/>
              </a:lnSpc>
              <a:spcBef>
                <a:spcPts val="0"/>
              </a:spcBef>
              <a:spcAft>
                <a:spcPts val="0"/>
              </a:spcAft>
              <a:buClr>
                <a:schemeClr val="dk1"/>
              </a:buClr>
              <a:buSzPct val="25000"/>
              <a:buFont typeface="Arial"/>
              <a:buNone/>
            </a:pPr>
            <a:r>
              <a:rPr lang="en-US" sz="2000" b="0" i="0" u="none" strike="noStrike" cap="none" baseline="0">
                <a:solidFill>
                  <a:schemeClr val="dk1"/>
                </a:solidFill>
                <a:latin typeface="Century Gothic" panose="020B0502020202020204" pitchFamily="34" charset="0"/>
                <a:ea typeface="Questrial"/>
                <a:cs typeface="Questrial"/>
                <a:sym typeface="Questrial"/>
                <a:rtl val="0"/>
              </a:rPr>
              <a:t>Cassandra Morgan</a:t>
            </a:r>
          </a:p>
          <a:p>
            <a:pPr marL="0" marR="0" lvl="0" indent="0" rtl="0">
              <a:lnSpc>
                <a:spcPct val="100000"/>
              </a:lnSpc>
              <a:spcBef>
                <a:spcPts val="0"/>
              </a:spcBef>
              <a:spcAft>
                <a:spcPts val="0"/>
              </a:spcAft>
              <a:buClr>
                <a:schemeClr val="dk1"/>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rtl="0">
              <a:lnSpc>
                <a:spcPct val="100000"/>
              </a:lnSpc>
              <a:spcBef>
                <a:spcPts val="0"/>
              </a:spcBef>
              <a:spcAft>
                <a:spcPts val="0"/>
              </a:spcAft>
              <a:buClr>
                <a:schemeClr val="dk1"/>
              </a:buClr>
              <a:buSzPct val="25000"/>
              <a:buFont typeface="Arial"/>
              <a:buNone/>
            </a:pPr>
            <a:r>
              <a:rPr lang="en-US" sz="2000" b="0" i="0" u="none" strike="noStrike" cap="none" baseline="0">
                <a:solidFill>
                  <a:schemeClr val="dk1"/>
                </a:solidFill>
                <a:latin typeface="Century Gothic" panose="020B0502020202020204" pitchFamily="34" charset="0"/>
                <a:ea typeface="Questrial"/>
                <a:cs typeface="Questrial"/>
                <a:sym typeface="Questrial"/>
                <a:rtl val="0"/>
              </a:rPr>
              <a:t> </a:t>
            </a:r>
          </a:p>
          <a:p>
            <a:pPr marL="0" marR="0" lvl="0" indent="0" rtl="0">
              <a:lnSpc>
                <a:spcPct val="100000"/>
              </a:lnSpc>
              <a:spcBef>
                <a:spcPts val="0"/>
              </a:spcBef>
              <a:spcAft>
                <a:spcPts val="0"/>
              </a:spcAft>
              <a:buClr>
                <a:schemeClr val="dk1"/>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a:p>
            <a:pPr marL="685800" marR="0" lvl="0" indent="-508000" rtl="0">
              <a:lnSpc>
                <a:spcPct val="90000"/>
              </a:lnSpc>
              <a:spcBef>
                <a:spcPts val="0"/>
              </a:spcBef>
              <a:spcAft>
                <a:spcPts val="0"/>
              </a:spcAft>
              <a:buClr>
                <a:srgbClr val="A3D4D4"/>
              </a:buClr>
              <a:buFont typeface="Arial"/>
              <a:buNone/>
            </a:pPr>
            <a:endParaRPr sz="2000" b="0" i="0" u="none" strike="noStrike" cap="none" baseline="0">
              <a:solidFill>
                <a:schemeClr val="dk1"/>
              </a:solidFill>
              <a:latin typeface="Century Gothic" panose="020B0502020202020204" pitchFamily="34" charset="0"/>
              <a:ea typeface="Questrial"/>
              <a:cs typeface="Questrial"/>
              <a:sym typeface="Questrial"/>
              <a:rtl val="0"/>
            </a:endParaRPr>
          </a:p>
        </p:txBody>
      </p:sp>
      <p:sp>
        <p:nvSpPr>
          <p:cNvPr id="254" name="Shape 254"/>
          <p:cNvSpPr txBox="1">
            <a:spLocks noGrp="1"/>
          </p:cNvSpPr>
          <p:nvPr>
            <p:ph type="body" idx="9"/>
          </p:nvPr>
        </p:nvSpPr>
        <p:spPr>
          <a:xfrm>
            <a:off x="9601200" y="31813159"/>
            <a:ext cx="8090417" cy="4000840"/>
          </a:xfrm>
          <a:prstGeom prst="rect">
            <a:avLst/>
          </a:prstGeom>
          <a:noFill/>
          <a:ln>
            <a:noFill/>
          </a:ln>
        </p:spPr>
        <p:txBody>
          <a:bodyPr lIns="91425" tIns="45700" rIns="91425" bIns="45700" anchor="t" anchorCtr="0">
            <a:noAutofit/>
          </a:bodyPr>
          <a:lstStyle/>
          <a:p>
            <a:pPr marL="0" lvl="0" indent="0" algn="ctr" rtl="0">
              <a:lnSpc>
                <a:spcPct val="90000"/>
              </a:lnSpc>
              <a:spcBef>
                <a:spcPts val="0"/>
              </a:spcBef>
              <a:buClr>
                <a:srgbClr val="A3D4D4"/>
              </a:buClr>
              <a:buSzPct val="25000"/>
              <a:buFont typeface="Arial"/>
              <a:buNone/>
            </a:pPr>
            <a:r>
              <a:rPr lang="en-US" sz="1900" b="1">
                <a:solidFill>
                  <a:schemeClr val="dk1"/>
                </a:solidFill>
                <a:latin typeface="Century Gothic" panose="020B0502020202020204" pitchFamily="34" charset="0"/>
                <a:ea typeface="Questrial"/>
                <a:cs typeface="Questrial"/>
                <a:sym typeface="Questrial"/>
              </a:rPr>
              <a:t>Digital Harvest </a:t>
            </a:r>
          </a:p>
          <a:p>
            <a:pPr marL="0" lvl="0" indent="0" algn="ctr" rtl="0">
              <a:lnSpc>
                <a:spcPct val="90000"/>
              </a:lnSpc>
              <a:spcBef>
                <a:spcPts val="0"/>
              </a:spcBef>
              <a:buClr>
                <a:srgbClr val="A3D4D4"/>
              </a:buClr>
              <a:buSzPct val="25000"/>
              <a:buFont typeface="Arial"/>
              <a:buNone/>
            </a:pPr>
            <a:r>
              <a:rPr lang="en-US" sz="1900">
                <a:solidFill>
                  <a:schemeClr val="dk1"/>
                </a:solidFill>
                <a:latin typeface="Century Gothic" panose="020B0502020202020204" pitchFamily="34" charset="0"/>
                <a:ea typeface="Questrial"/>
                <a:cs typeface="Questrial"/>
                <a:sym typeface="Questrial"/>
              </a:rPr>
              <a:t>Young Kim, General Manager</a:t>
            </a:r>
          </a:p>
          <a:p>
            <a:pPr marL="0" lvl="0" indent="0" algn="ctr" rtl="0">
              <a:lnSpc>
                <a:spcPct val="90000"/>
              </a:lnSpc>
              <a:spcBef>
                <a:spcPts val="0"/>
              </a:spcBef>
              <a:buClr>
                <a:srgbClr val="A3D4D4"/>
              </a:buClr>
              <a:buFont typeface="Arial"/>
              <a:buNone/>
            </a:pPr>
            <a:endParaRPr sz="1000">
              <a:solidFill>
                <a:schemeClr val="dk1"/>
              </a:solidFill>
              <a:latin typeface="Century Gothic" panose="020B0502020202020204" pitchFamily="34" charset="0"/>
              <a:ea typeface="Questrial"/>
              <a:cs typeface="Questrial"/>
              <a:sym typeface="Questrial"/>
            </a:endParaRPr>
          </a:p>
          <a:p>
            <a:pPr marL="0" lvl="0" indent="0" algn="ctr" rtl="0">
              <a:lnSpc>
                <a:spcPct val="90000"/>
              </a:lnSpc>
              <a:spcBef>
                <a:spcPts val="0"/>
              </a:spcBef>
              <a:buClr>
                <a:srgbClr val="A3D4D4"/>
              </a:buClr>
              <a:buSzPct val="25000"/>
              <a:buFont typeface="Arial"/>
              <a:buNone/>
            </a:pPr>
            <a:r>
              <a:rPr lang="en-US" sz="1900" b="1" i="0" u="none" strike="noStrike" cap="none" baseline="0">
                <a:solidFill>
                  <a:schemeClr val="dk1"/>
                </a:solidFill>
                <a:latin typeface="Century Gothic" panose="020B0502020202020204" pitchFamily="34" charset="0"/>
                <a:ea typeface="Questrial"/>
                <a:cs typeface="Questrial"/>
                <a:sym typeface="Questrial"/>
                <a:rtl val="0"/>
              </a:rPr>
              <a:t>Virginia Secretary of Natural Resources</a:t>
            </a:r>
          </a:p>
          <a:p>
            <a:pPr marL="0" marR="0" lvl="0" indent="0" algn="ctr" rtl="0">
              <a:lnSpc>
                <a:spcPct val="100000"/>
              </a:lnSpc>
              <a:spcBef>
                <a:spcPts val="0"/>
              </a:spcBef>
              <a:spcAft>
                <a:spcPts val="0"/>
              </a:spcAft>
              <a:buClr>
                <a:schemeClr val="dk1"/>
              </a:buClr>
              <a:buSzPct val="25000"/>
              <a:buFont typeface="Questrial"/>
              <a:buNone/>
            </a:pPr>
            <a:r>
              <a:rPr lang="en-US" sz="1900" b="0" i="0" u="none" strike="noStrike" cap="none" baseline="0">
                <a:solidFill>
                  <a:schemeClr val="dk1"/>
                </a:solidFill>
                <a:latin typeface="Century Gothic" panose="020B0502020202020204" pitchFamily="34" charset="0"/>
                <a:ea typeface="Questrial"/>
                <a:cs typeface="Questrial"/>
                <a:sym typeface="Questrial"/>
                <a:rtl val="0"/>
              </a:rPr>
              <a:t>Molly Ward, Secretary</a:t>
            </a:r>
          </a:p>
          <a:p>
            <a:pPr marL="0" marR="0" lvl="0" indent="0" algn="ctr" rtl="0">
              <a:lnSpc>
                <a:spcPct val="100000"/>
              </a:lnSpc>
              <a:spcBef>
                <a:spcPts val="0"/>
              </a:spcBef>
              <a:spcAft>
                <a:spcPts val="0"/>
              </a:spcAft>
              <a:buClr>
                <a:schemeClr val="dk1"/>
              </a:buClr>
              <a:buSzPct val="25000"/>
              <a:buFont typeface="Questrial"/>
              <a:buNone/>
            </a:pPr>
            <a:r>
              <a:rPr lang="en-US" sz="1900" b="0" i="0" u="none" strike="noStrike" cap="none" baseline="0">
                <a:solidFill>
                  <a:schemeClr val="dk1"/>
                </a:solidFill>
                <a:latin typeface="Century Gothic" panose="020B0502020202020204" pitchFamily="34" charset="0"/>
                <a:ea typeface="Questrial"/>
                <a:cs typeface="Questrial"/>
                <a:sym typeface="Questrial"/>
                <a:rtl val="0"/>
              </a:rPr>
              <a:t> Travis Hill, Deputy Secretary</a:t>
            </a:r>
          </a:p>
          <a:p>
            <a:pPr marL="0" marR="0" lvl="0" indent="0" algn="ctr" rtl="0">
              <a:lnSpc>
                <a:spcPct val="100000"/>
              </a:lnSpc>
              <a:spcBef>
                <a:spcPts val="0"/>
              </a:spcBef>
              <a:spcAft>
                <a:spcPts val="0"/>
              </a:spcAft>
              <a:buClr>
                <a:schemeClr val="dk1"/>
              </a:buClr>
              <a:buFont typeface="Arial"/>
              <a:buNone/>
            </a:pPr>
            <a:endParaRPr sz="1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dk1"/>
              </a:buClr>
              <a:buSzPct val="25000"/>
              <a:buFont typeface="Arial"/>
              <a:buNone/>
            </a:pPr>
            <a:r>
              <a:rPr lang="en-US" sz="1900" b="1" i="0" u="none" strike="noStrike" cap="none" baseline="0">
                <a:solidFill>
                  <a:schemeClr val="dk1"/>
                </a:solidFill>
                <a:latin typeface="Century Gothic" panose="020B0502020202020204" pitchFamily="34" charset="0"/>
                <a:ea typeface="Questrial"/>
                <a:cs typeface="Questrial"/>
                <a:sym typeface="Questrial"/>
                <a:rtl val="0"/>
              </a:rPr>
              <a:t>Virginia Secretary of Technology</a:t>
            </a:r>
          </a:p>
          <a:p>
            <a:pPr marL="0" marR="0" lvl="0" indent="0" algn="ctr" rtl="0">
              <a:lnSpc>
                <a:spcPct val="100000"/>
              </a:lnSpc>
              <a:spcBef>
                <a:spcPts val="0"/>
              </a:spcBef>
              <a:spcAft>
                <a:spcPts val="0"/>
              </a:spcAft>
              <a:buClr>
                <a:schemeClr val="dk1"/>
              </a:buClr>
              <a:buSzPct val="25000"/>
              <a:buFont typeface="Arial"/>
              <a:buNone/>
            </a:pPr>
            <a:r>
              <a:rPr lang="en-US" sz="1900" b="0" i="0" u="none" strike="noStrike" cap="none" baseline="0">
                <a:solidFill>
                  <a:schemeClr val="dk1"/>
                </a:solidFill>
                <a:latin typeface="Century Gothic" panose="020B0502020202020204" pitchFamily="34" charset="0"/>
                <a:ea typeface="Questrial"/>
                <a:cs typeface="Questrial"/>
                <a:sym typeface="Questrial"/>
                <a:rtl val="0"/>
              </a:rPr>
              <a:t>Karen Jackson, Secretary</a:t>
            </a:r>
          </a:p>
          <a:p>
            <a:pPr marL="0" marR="0" lvl="0" indent="0" algn="ctr" rtl="0">
              <a:lnSpc>
                <a:spcPct val="100000"/>
              </a:lnSpc>
              <a:spcBef>
                <a:spcPts val="0"/>
              </a:spcBef>
              <a:spcAft>
                <a:spcPts val="0"/>
              </a:spcAft>
              <a:buClr>
                <a:schemeClr val="dk1"/>
              </a:buClr>
              <a:buFont typeface="Arial"/>
              <a:buNone/>
            </a:pPr>
            <a:endParaRPr sz="1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dk1"/>
              </a:buClr>
              <a:buSzPct val="25000"/>
              <a:buFont typeface="Arial"/>
              <a:buNone/>
            </a:pPr>
            <a:r>
              <a:rPr lang="en-US" sz="1900" b="1" i="0" u="none" strike="noStrike" cap="none" baseline="0">
                <a:solidFill>
                  <a:schemeClr val="dk1"/>
                </a:solidFill>
                <a:latin typeface="Century Gothic" panose="020B0502020202020204" pitchFamily="34" charset="0"/>
                <a:ea typeface="Questrial"/>
                <a:cs typeface="Questrial"/>
                <a:sym typeface="Questrial"/>
                <a:rtl val="0"/>
              </a:rPr>
              <a:t>Virginia Secretary of Agriculture &amp; Forestry</a:t>
            </a:r>
          </a:p>
          <a:p>
            <a:pPr marL="0" marR="0" lvl="0" indent="0" algn="ctr" rtl="0">
              <a:lnSpc>
                <a:spcPct val="100000"/>
              </a:lnSpc>
              <a:spcBef>
                <a:spcPts val="0"/>
              </a:spcBef>
              <a:spcAft>
                <a:spcPts val="0"/>
              </a:spcAft>
              <a:buClr>
                <a:schemeClr val="dk1"/>
              </a:buClr>
              <a:buSzPct val="25000"/>
              <a:buFont typeface="Arial"/>
              <a:buNone/>
            </a:pPr>
            <a:r>
              <a:rPr lang="en-US" sz="1900" b="0" i="0" u="none" strike="noStrike" cap="none" baseline="0">
                <a:solidFill>
                  <a:schemeClr val="dk1"/>
                </a:solidFill>
                <a:latin typeface="Century Gothic" panose="020B0502020202020204" pitchFamily="34" charset="0"/>
                <a:ea typeface="Questrial"/>
                <a:cs typeface="Questrial"/>
                <a:sym typeface="Questrial"/>
                <a:rtl val="0"/>
              </a:rPr>
              <a:t>Todd Haymore, Secretary</a:t>
            </a:r>
          </a:p>
          <a:p>
            <a:pPr marL="0" marR="0" lvl="0" indent="0" algn="ctr" rtl="0">
              <a:lnSpc>
                <a:spcPct val="90000"/>
              </a:lnSpc>
              <a:spcBef>
                <a:spcPts val="0"/>
              </a:spcBef>
              <a:spcAft>
                <a:spcPts val="0"/>
              </a:spcAft>
              <a:buClr>
                <a:srgbClr val="A3D4D4"/>
              </a:buClr>
              <a:buFont typeface="Arial"/>
              <a:buNone/>
            </a:pPr>
            <a:endParaRPr sz="1000" b="0" i="0" u="none" strike="noStrike" cap="none" baseline="0">
              <a:solidFill>
                <a:schemeClr val="dk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dk1"/>
              </a:buClr>
              <a:buSzPct val="25000"/>
              <a:buFont typeface="Questrial"/>
              <a:buNone/>
            </a:pPr>
            <a:r>
              <a:rPr lang="en-US" sz="1900" b="1" i="0" u="none" strike="noStrike" cap="none" baseline="0">
                <a:solidFill>
                  <a:schemeClr val="dk1"/>
                </a:solidFill>
                <a:latin typeface="Century Gothic" panose="020B0502020202020204" pitchFamily="34" charset="0"/>
                <a:ea typeface="Questrial"/>
                <a:cs typeface="Questrial"/>
                <a:sym typeface="Questrial"/>
                <a:rtl val="0"/>
              </a:rPr>
              <a:t>Virginia Department of Environmental Quality</a:t>
            </a:r>
          </a:p>
          <a:p>
            <a:pPr marL="0" marR="0" lvl="0" indent="0" algn="ctr" rtl="0">
              <a:lnSpc>
                <a:spcPct val="100000"/>
              </a:lnSpc>
              <a:spcBef>
                <a:spcPts val="0"/>
              </a:spcBef>
              <a:spcAft>
                <a:spcPts val="0"/>
              </a:spcAft>
              <a:buClr>
                <a:schemeClr val="dk1"/>
              </a:buClr>
              <a:buSzPct val="25000"/>
              <a:buFont typeface="Questrial"/>
              <a:buNone/>
            </a:pPr>
            <a:r>
              <a:rPr lang="en-US" sz="1900" b="0" i="0" u="none" strike="noStrike" cap="none" baseline="0">
                <a:solidFill>
                  <a:schemeClr val="dk1"/>
                </a:solidFill>
                <a:latin typeface="Century Gothic" panose="020B0502020202020204" pitchFamily="34" charset="0"/>
                <a:ea typeface="Questrial"/>
                <a:cs typeface="Questrial"/>
                <a:sym typeface="Questrial"/>
                <a:rtl val="0"/>
              </a:rPr>
              <a:t>David Paylor, State Water Commission</a:t>
            </a:r>
          </a:p>
          <a:p>
            <a:pPr marL="0" marR="0" lvl="0" indent="0" algn="ctr" rtl="0">
              <a:lnSpc>
                <a:spcPct val="90000"/>
              </a:lnSpc>
              <a:spcBef>
                <a:spcPts val="0"/>
              </a:spcBef>
              <a:spcAft>
                <a:spcPts val="0"/>
              </a:spcAft>
              <a:buClr>
                <a:srgbClr val="A3D4D4"/>
              </a:buClr>
              <a:buFont typeface="Arial"/>
              <a:buNone/>
            </a:pPr>
            <a:endParaRPr sz="1900" b="0" i="0" u="none" strike="noStrike" cap="none" baseline="0">
              <a:solidFill>
                <a:schemeClr val="dk1"/>
              </a:solidFill>
              <a:latin typeface="Century Gothic" panose="020B0502020202020204" pitchFamily="34" charset="0"/>
              <a:ea typeface="Questrial"/>
              <a:cs typeface="Questrial"/>
              <a:sym typeface="Questrial"/>
              <a:rtl val="0"/>
            </a:endParaRPr>
          </a:p>
        </p:txBody>
      </p:sp>
      <p:sp>
        <p:nvSpPr>
          <p:cNvPr id="255" name="Shape 255"/>
          <p:cNvSpPr txBox="1">
            <a:spLocks noGrp="1"/>
          </p:cNvSpPr>
          <p:nvPr>
            <p:ph type="body" idx="13"/>
          </p:nvPr>
        </p:nvSpPr>
        <p:spPr>
          <a:xfrm>
            <a:off x="18326100" y="31989340"/>
            <a:ext cx="8008619" cy="3443658"/>
          </a:xfrm>
          <a:prstGeom prst="rect">
            <a:avLst/>
          </a:prstGeom>
          <a:noFill/>
          <a:ln>
            <a:noFill/>
          </a:ln>
        </p:spPr>
        <p:txBody>
          <a:bodyPr lIns="91425" tIns="45700" rIns="91425" bIns="45700" anchor="ctr" anchorCtr="0">
            <a:noAutofit/>
          </a:bodyPr>
          <a:lstStyle/>
          <a:p>
            <a:pPr marL="685800" marR="0" lvl="0" indent="-508000" algn="ctr" rtl="0">
              <a:lnSpc>
                <a:spcPct val="90000"/>
              </a:lnSpc>
              <a:spcBef>
                <a:spcPts val="0"/>
              </a:spcBef>
              <a:spcAft>
                <a:spcPts val="0"/>
              </a:spcAft>
              <a:buClr>
                <a:srgbClr val="A3D4D4"/>
              </a:buClr>
              <a:buFont typeface="Arial"/>
              <a:buNone/>
            </a:pPr>
            <a:endParaRPr sz="2800" b="1" i="0" u="none" strike="noStrike" cap="none" baseline="0">
              <a:solidFill>
                <a:schemeClr val="dk1"/>
              </a:solidFill>
              <a:latin typeface="Century Gothic" panose="020B0502020202020204" pitchFamily="34" charset="0"/>
              <a:ea typeface="Questrial"/>
              <a:cs typeface="Questrial"/>
              <a:sym typeface="Questrial"/>
              <a:rtl val="0"/>
            </a:endParaRPr>
          </a:p>
          <a:p>
            <a:pPr marL="685800" marR="0" lvl="0" indent="-508000" algn="ctr" rtl="0">
              <a:lnSpc>
                <a:spcPct val="90000"/>
              </a:lnSpc>
              <a:spcBef>
                <a:spcPts val="0"/>
              </a:spcBef>
              <a:spcAft>
                <a:spcPts val="0"/>
              </a:spcAft>
              <a:buClr>
                <a:srgbClr val="A3D4D4"/>
              </a:buClr>
              <a:buSzPct val="25000"/>
              <a:buFont typeface="Arial"/>
              <a:buNone/>
            </a:pPr>
            <a:r>
              <a:rPr lang="en-US" sz="2800" b="1" i="0" u="none" strike="noStrike" cap="none" baseline="0">
                <a:solidFill>
                  <a:schemeClr val="dk1"/>
                </a:solidFill>
                <a:latin typeface="Century Gothic" panose="020B0502020202020204" pitchFamily="34" charset="0"/>
                <a:ea typeface="Questrial"/>
                <a:cs typeface="Questrial"/>
                <a:sym typeface="Questrial"/>
                <a:rtl val="0"/>
              </a:rPr>
              <a:t>DEVELOP Program National Science Advisor</a:t>
            </a:r>
          </a:p>
          <a:p>
            <a:pPr marL="685800" marR="0" lvl="0" indent="-508000" algn="ctr" rtl="0">
              <a:lnSpc>
                <a:spcPct val="90000"/>
              </a:lnSpc>
              <a:spcBef>
                <a:spcPts val="0"/>
              </a:spcBef>
              <a:spcAft>
                <a:spcPts val="0"/>
              </a:spcAft>
              <a:buClr>
                <a:srgbClr val="A3D4D4"/>
              </a:buClr>
              <a:buSzPct val="25000"/>
              <a:buFont typeface="Arial"/>
              <a:buNone/>
            </a:pPr>
            <a:r>
              <a:rPr lang="en-US" sz="3000" b="0" i="0" u="none" strike="noStrike" cap="none" baseline="0">
                <a:solidFill>
                  <a:schemeClr val="dk1"/>
                </a:solidFill>
                <a:latin typeface="Century Gothic" panose="020B0502020202020204" pitchFamily="34" charset="0"/>
                <a:ea typeface="Questrial"/>
                <a:cs typeface="Questrial"/>
                <a:sym typeface="Questrial"/>
                <a:rtl val="0"/>
              </a:rPr>
              <a:t>Dr. Kenton Ross</a:t>
            </a:r>
          </a:p>
          <a:p>
            <a:pPr marL="685800" marR="0" lvl="0" indent="-508000" algn="ctr" rtl="0">
              <a:lnSpc>
                <a:spcPct val="90000"/>
              </a:lnSpc>
              <a:spcBef>
                <a:spcPts val="0"/>
              </a:spcBef>
              <a:spcAft>
                <a:spcPts val="0"/>
              </a:spcAft>
              <a:buClr>
                <a:srgbClr val="A3D4D4"/>
              </a:buClr>
              <a:buFont typeface="Arial"/>
              <a:buNone/>
            </a:pPr>
            <a:endParaRPr sz="3000" b="1" i="0" u="none" strike="noStrike" cap="none" baseline="0">
              <a:solidFill>
                <a:schemeClr val="dk1"/>
              </a:solidFill>
              <a:latin typeface="Century Gothic" panose="020B0502020202020204" pitchFamily="34" charset="0"/>
              <a:ea typeface="Questrial"/>
              <a:cs typeface="Questrial"/>
              <a:sym typeface="Questrial"/>
              <a:rtl val="0"/>
            </a:endParaRPr>
          </a:p>
          <a:p>
            <a:pPr marL="685800" marR="0" lvl="0" indent="-508000" algn="ctr" rtl="0">
              <a:lnSpc>
                <a:spcPct val="90000"/>
              </a:lnSpc>
              <a:spcBef>
                <a:spcPts val="0"/>
              </a:spcBef>
              <a:spcAft>
                <a:spcPts val="0"/>
              </a:spcAft>
              <a:buClr>
                <a:srgbClr val="A3D4D4"/>
              </a:buClr>
              <a:buSzPct val="25000"/>
              <a:buFont typeface="Arial"/>
              <a:buNone/>
            </a:pPr>
            <a:r>
              <a:rPr lang="en-US" sz="2800" b="1" i="0" u="none" strike="noStrike" cap="none" baseline="0">
                <a:solidFill>
                  <a:schemeClr val="dk1"/>
                </a:solidFill>
                <a:latin typeface="Century Gothic" panose="020B0502020202020204" pitchFamily="34" charset="0"/>
                <a:ea typeface="Questrial"/>
                <a:cs typeface="Questrial"/>
                <a:sym typeface="Questrial"/>
                <a:rtl val="0"/>
              </a:rPr>
              <a:t>DEVELOP Program International Lead</a:t>
            </a:r>
          </a:p>
          <a:p>
            <a:pPr marL="685800" marR="0" lvl="0" indent="-508000" algn="ctr" rtl="0">
              <a:lnSpc>
                <a:spcPct val="90000"/>
              </a:lnSpc>
              <a:spcBef>
                <a:spcPts val="0"/>
              </a:spcBef>
              <a:spcAft>
                <a:spcPts val="0"/>
              </a:spcAft>
              <a:buClr>
                <a:srgbClr val="A3D4D4"/>
              </a:buClr>
              <a:buSzPct val="25000"/>
              <a:buFont typeface="Arial"/>
              <a:buNone/>
            </a:pPr>
            <a:r>
              <a:rPr lang="en-US" sz="3000" b="0" i="0" u="none" strike="noStrike" cap="none" baseline="0">
                <a:solidFill>
                  <a:schemeClr val="dk1"/>
                </a:solidFill>
                <a:latin typeface="Century Gothic" panose="020B0502020202020204" pitchFamily="34" charset="0"/>
                <a:ea typeface="Questrial"/>
                <a:cs typeface="Questrial"/>
                <a:sym typeface="Questrial"/>
                <a:rtl val="0"/>
              </a:rPr>
              <a:t>Jamie Favors</a:t>
            </a:r>
          </a:p>
          <a:p>
            <a:pPr marL="685800" marR="0" lvl="0" indent="-508000" algn="ctr" rtl="0">
              <a:lnSpc>
                <a:spcPct val="90000"/>
              </a:lnSpc>
              <a:spcBef>
                <a:spcPts val="0"/>
              </a:spcBef>
              <a:spcAft>
                <a:spcPts val="0"/>
              </a:spcAft>
              <a:buClr>
                <a:srgbClr val="A3D4D4"/>
              </a:buClr>
              <a:buFont typeface="Arial"/>
              <a:buNone/>
            </a:pPr>
            <a:endParaRPr sz="3000" b="1" i="0" u="none" strike="noStrike" cap="none" baseline="0">
              <a:solidFill>
                <a:schemeClr val="dk1"/>
              </a:solidFill>
              <a:latin typeface="Century Gothic" panose="020B0502020202020204" pitchFamily="34" charset="0"/>
              <a:ea typeface="Questrial"/>
              <a:cs typeface="Questrial"/>
              <a:sym typeface="Questrial"/>
              <a:rtl val="0"/>
            </a:endParaRPr>
          </a:p>
          <a:p>
            <a:pPr marL="685800" marR="0" lvl="0" indent="-508000" algn="ctr" rtl="0">
              <a:lnSpc>
                <a:spcPct val="90000"/>
              </a:lnSpc>
              <a:spcBef>
                <a:spcPts val="0"/>
              </a:spcBef>
              <a:spcAft>
                <a:spcPts val="0"/>
              </a:spcAft>
              <a:buClr>
                <a:srgbClr val="A3D4D4"/>
              </a:buClr>
              <a:buSzPct val="25000"/>
              <a:buFont typeface="Arial"/>
              <a:buNone/>
            </a:pPr>
            <a:r>
              <a:rPr lang="en-US" sz="2800" b="1" i="0" u="none" strike="noStrike" cap="none" baseline="0">
                <a:solidFill>
                  <a:schemeClr val="dk1"/>
                </a:solidFill>
                <a:latin typeface="Century Gothic" panose="020B0502020202020204" pitchFamily="34" charset="0"/>
                <a:ea typeface="Questrial"/>
                <a:cs typeface="Questrial"/>
                <a:sym typeface="Questrial"/>
                <a:rtl val="0"/>
              </a:rPr>
              <a:t>Summer 2014 Coastal Mid-Atlantic Water Resource DEVELOP Team</a:t>
            </a:r>
          </a:p>
          <a:p>
            <a:pPr marL="685800" marR="0" lvl="0" indent="-508000" algn="l" rtl="0">
              <a:lnSpc>
                <a:spcPct val="90000"/>
              </a:lnSpc>
              <a:spcBef>
                <a:spcPts val="0"/>
              </a:spcBef>
              <a:spcAft>
                <a:spcPts val="0"/>
              </a:spcAft>
              <a:buClr>
                <a:srgbClr val="A3D4D4"/>
              </a:buClr>
              <a:buFont typeface="Arial"/>
              <a:buNone/>
            </a:pPr>
            <a:endParaRPr sz="1800" b="0" i="0" u="none" strike="noStrike" cap="none" baseline="0">
              <a:solidFill>
                <a:schemeClr val="dk1"/>
              </a:solidFill>
              <a:latin typeface="Century Gothic" panose="020B0502020202020204" pitchFamily="34" charset="0"/>
              <a:ea typeface="Questrial"/>
              <a:cs typeface="Questrial"/>
              <a:sym typeface="Questrial"/>
              <a:rtl val="0"/>
            </a:endParaRPr>
          </a:p>
        </p:txBody>
      </p:sp>
      <p:sp>
        <p:nvSpPr>
          <p:cNvPr id="256" name="Shape 256"/>
          <p:cNvSpPr txBox="1">
            <a:spLocks noGrp="1"/>
          </p:cNvSpPr>
          <p:nvPr>
            <p:ph type="body" idx="14"/>
          </p:nvPr>
        </p:nvSpPr>
        <p:spPr>
          <a:xfrm>
            <a:off x="22229220" y="20664191"/>
            <a:ext cx="4105499" cy="568500"/>
          </a:xfrm>
          <a:prstGeom prst="rect">
            <a:avLst/>
          </a:prstGeom>
          <a:noFill/>
          <a:ln>
            <a:noFill/>
          </a:ln>
        </p:spPr>
        <p:txBody>
          <a:bodyPr lIns="91425" tIns="45700" rIns="91425" bIns="45700" anchor="t" anchorCtr="0">
            <a:noAutofit/>
          </a:bodyPr>
          <a:lstStyle/>
          <a:p>
            <a:pPr marL="685800" marR="0" lvl="0" indent="-508000" algn="l" rtl="0">
              <a:lnSpc>
                <a:spcPct val="90000"/>
              </a:lnSpc>
              <a:spcBef>
                <a:spcPts val="0"/>
              </a:spcBef>
              <a:spcAft>
                <a:spcPts val="0"/>
              </a:spcAft>
              <a:buClr>
                <a:srgbClr val="A3D4D4"/>
              </a:buClr>
              <a:buSzPct val="25000"/>
              <a:buFont typeface="Arial"/>
              <a:buNone/>
            </a:pPr>
            <a:r>
              <a:rPr lang="en-US" sz="3600" b="1" i="0" u="none" strike="noStrike" cap="none" baseline="0" dirty="0">
                <a:solidFill>
                  <a:schemeClr val="dk1"/>
                </a:solidFill>
                <a:latin typeface="Century Gothic" panose="020B0502020202020204" pitchFamily="34" charset="0"/>
                <a:ea typeface="Questrial"/>
                <a:cs typeface="Questrial"/>
                <a:sym typeface="Questrial"/>
                <a:rtl val="0"/>
              </a:rPr>
              <a:t>Landsat 8 OLI/TIRS</a:t>
            </a:r>
          </a:p>
        </p:txBody>
      </p:sp>
      <p:pic>
        <p:nvPicPr>
          <p:cNvPr id="257" name="Shape 257"/>
          <p:cNvPicPr preferRelativeResize="0"/>
          <p:nvPr/>
        </p:nvPicPr>
        <p:blipFill rotWithShape="1">
          <a:blip r:embed="rId5">
            <a:alphaModFix/>
          </a:blip>
          <a:srcRect/>
          <a:stretch/>
        </p:blipFill>
        <p:spPr>
          <a:xfrm>
            <a:off x="19512954" y="20366117"/>
            <a:ext cx="2043763" cy="1649124"/>
          </a:xfrm>
          <a:prstGeom prst="rect">
            <a:avLst/>
          </a:prstGeom>
          <a:noFill/>
          <a:ln>
            <a:noFill/>
          </a:ln>
        </p:spPr>
      </p:pic>
      <p:sp>
        <p:nvSpPr>
          <p:cNvPr id="262" name="Shape 262"/>
          <p:cNvSpPr txBox="1">
            <a:spLocks noGrp="1"/>
          </p:cNvSpPr>
          <p:nvPr>
            <p:ph type="body" idx="18"/>
          </p:nvPr>
        </p:nvSpPr>
        <p:spPr>
          <a:xfrm>
            <a:off x="18326100" y="7525511"/>
            <a:ext cx="8008619" cy="3694382"/>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rgbClr val="A3D4D4"/>
              </a:buClr>
              <a:buSzPct val="100000"/>
              <a:buFont typeface="Questrial"/>
              <a:buChar char="●"/>
            </a:pPr>
            <a:r>
              <a:rPr lang="en-US" sz="2300" b="0" i="0" u="none" strike="noStrike" cap="none" baseline="0" dirty="0">
                <a:solidFill>
                  <a:srgbClr val="000000"/>
                </a:solidFill>
                <a:latin typeface="Century Gothic" panose="020B0502020202020204" pitchFamily="34" charset="0"/>
                <a:ea typeface="Questrial"/>
                <a:cs typeface="Questrial"/>
                <a:sym typeface="Questrial"/>
                <a:rtl val="0"/>
              </a:rPr>
              <a:t>To develop a more accurate method of using the METRIC model, which will be used to calculate ET in the coastal plain of Virginia, Maryland, and North </a:t>
            </a:r>
            <a:r>
              <a:rPr lang="en-US" sz="2300" b="0" i="0" u="none" strike="noStrike" cap="none" baseline="0" dirty="0" smtClean="0">
                <a:solidFill>
                  <a:srgbClr val="000000"/>
                </a:solidFill>
                <a:latin typeface="Century Gothic" panose="020B0502020202020204" pitchFamily="34" charset="0"/>
                <a:ea typeface="Questrial"/>
                <a:cs typeface="Questrial"/>
                <a:sym typeface="Questrial"/>
                <a:rtl val="0"/>
              </a:rPr>
              <a:t>Carolina</a:t>
            </a:r>
            <a:endParaRPr sz="2300" b="0" i="0" u="none" strike="noStrike" cap="none" baseline="0" dirty="0">
              <a:solidFill>
                <a:srgbClr val="000000"/>
              </a:solidFill>
              <a:latin typeface="Century Gothic" panose="020B0502020202020204" pitchFamily="34" charset="0"/>
              <a:ea typeface="Questrial"/>
              <a:cs typeface="Questrial"/>
              <a:sym typeface="Questrial"/>
              <a:rtl val="0"/>
            </a:endParaRPr>
          </a:p>
          <a:p>
            <a:pPr marL="0" marR="0" lvl="0" indent="0" algn="l" rtl="0">
              <a:lnSpc>
                <a:spcPct val="100000"/>
              </a:lnSpc>
              <a:spcBef>
                <a:spcPts val="0"/>
              </a:spcBef>
              <a:spcAft>
                <a:spcPts val="0"/>
              </a:spcAft>
              <a:buClr>
                <a:srgbClr val="A3D4D4"/>
              </a:buClr>
              <a:buFont typeface="Questrial"/>
              <a:buNone/>
            </a:pPr>
            <a:endParaRPr sz="2300" b="0" i="0" u="none" strike="noStrike" cap="none" baseline="0" dirty="0">
              <a:solidFill>
                <a:srgbClr val="000000"/>
              </a:solidFill>
              <a:latin typeface="Century Gothic" panose="020B0502020202020204" pitchFamily="34" charset="0"/>
              <a:ea typeface="Questrial"/>
              <a:cs typeface="Questrial"/>
              <a:sym typeface="Questrial"/>
              <a:rtl val="0"/>
            </a:endParaRPr>
          </a:p>
          <a:p>
            <a:pPr marL="457200" marR="0" lvl="0" indent="-457200" algn="l" rtl="0">
              <a:lnSpc>
                <a:spcPct val="100000"/>
              </a:lnSpc>
              <a:spcBef>
                <a:spcPts val="0"/>
              </a:spcBef>
              <a:spcAft>
                <a:spcPts val="0"/>
              </a:spcAft>
              <a:buClr>
                <a:srgbClr val="A3D4D4"/>
              </a:buClr>
              <a:buSzPct val="100000"/>
              <a:buFont typeface="Questrial"/>
              <a:buChar char="●"/>
            </a:pPr>
            <a:r>
              <a:rPr lang="en-US" sz="2300" b="0" i="0" u="none" strike="noStrike" cap="none" baseline="0" dirty="0">
                <a:solidFill>
                  <a:srgbClr val="000000"/>
                </a:solidFill>
                <a:latin typeface="Century Gothic" panose="020B0502020202020204" pitchFamily="34" charset="0"/>
                <a:ea typeface="Questrial"/>
                <a:cs typeface="Questrial"/>
                <a:sym typeface="Questrial"/>
                <a:rtl val="0"/>
              </a:rPr>
              <a:t>Provide end users with a model executable from a Python Toolbox in ArcGIS to assist in efficient irrigation planning</a:t>
            </a:r>
          </a:p>
          <a:p>
            <a:pPr marL="685800" marR="0" lvl="0" indent="-361950" algn="l" rtl="0">
              <a:lnSpc>
                <a:spcPct val="100000"/>
              </a:lnSpc>
              <a:spcBef>
                <a:spcPts val="0"/>
              </a:spcBef>
              <a:spcAft>
                <a:spcPts val="0"/>
              </a:spcAft>
              <a:buClr>
                <a:srgbClr val="A3D4D4"/>
              </a:buClr>
              <a:buFont typeface="Questrial"/>
              <a:buNone/>
            </a:pPr>
            <a:endParaRPr sz="23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pic>
        <p:nvPicPr>
          <p:cNvPr id="263" name="Shape 263"/>
          <p:cNvPicPr preferRelativeResize="0"/>
          <p:nvPr/>
        </p:nvPicPr>
        <p:blipFill rotWithShape="1">
          <a:blip r:embed="rId6">
            <a:alphaModFix/>
          </a:blip>
          <a:srcRect l="2269" t="13029" r="8722" b="6240"/>
          <a:stretch/>
        </p:blipFill>
        <p:spPr>
          <a:xfrm>
            <a:off x="4064987" y="31989350"/>
            <a:ext cx="5316860" cy="3824651"/>
          </a:xfrm>
          <a:prstGeom prst="rect">
            <a:avLst/>
          </a:prstGeom>
          <a:noFill/>
          <a:ln>
            <a:noFill/>
          </a:ln>
        </p:spPr>
      </p:pic>
      <p:pic>
        <p:nvPicPr>
          <p:cNvPr id="264" name="Shape 264"/>
          <p:cNvPicPr preferRelativeResize="0"/>
          <p:nvPr/>
        </p:nvPicPr>
        <p:blipFill>
          <a:blip r:embed="rId7">
            <a:alphaModFix/>
          </a:blip>
          <a:stretch>
            <a:fillRect/>
          </a:stretch>
        </p:blipFill>
        <p:spPr>
          <a:xfrm>
            <a:off x="18163097" y="11562353"/>
            <a:ext cx="8334623" cy="7547097"/>
          </a:xfrm>
          <a:prstGeom prst="rect">
            <a:avLst/>
          </a:prstGeom>
          <a:noFill/>
          <a:ln>
            <a:noFill/>
          </a:ln>
          <a:effectLst/>
        </p:spPr>
      </p:pic>
      <p:sp>
        <p:nvSpPr>
          <p:cNvPr id="2" name="Text Placeholder 1"/>
          <p:cNvSpPr>
            <a:spLocks noGrp="1"/>
          </p:cNvSpPr>
          <p:nvPr>
            <p:ph type="body" idx="15"/>
          </p:nvPr>
        </p:nvSpPr>
        <p:spPr/>
        <p:txBody>
          <a:bodyPr/>
          <a:lstStyle/>
          <a:p>
            <a:endParaRPr lang="en-US" dirty="0">
              <a:latin typeface="Century Gothic" panose="020B0502020202020204" pitchFamily="34" charset="0"/>
            </a:endParaRPr>
          </a:p>
        </p:txBody>
      </p:sp>
      <p:sp>
        <p:nvSpPr>
          <p:cNvPr id="3" name="Text Placeholder 2"/>
          <p:cNvSpPr>
            <a:spLocks noGrp="1"/>
          </p:cNvSpPr>
          <p:nvPr>
            <p:ph type="body" idx="16"/>
          </p:nvPr>
        </p:nvSpPr>
        <p:spPr/>
        <p:txBody>
          <a:bodyPr/>
          <a:lstStyle/>
          <a:p>
            <a:endParaRPr lang="en-US">
              <a:latin typeface="Century Gothic" panose="020B0502020202020204" pitchFamily="34" charset="0"/>
            </a:endParaRPr>
          </a:p>
        </p:txBody>
      </p:sp>
      <p:sp>
        <p:nvSpPr>
          <p:cNvPr id="4" name="Text Placeholder 3"/>
          <p:cNvSpPr>
            <a:spLocks noGrp="1"/>
          </p:cNvSpPr>
          <p:nvPr>
            <p:ph type="body" idx="17"/>
          </p:nvPr>
        </p:nvSpPr>
        <p:spPr/>
        <p:txBody>
          <a:bodyPr/>
          <a:lstStyle/>
          <a:p>
            <a:endParaRPr lang="en-US" dirty="0">
              <a:latin typeface="Century Gothic" panose="020B0502020202020204" pitchFamily="34" charset="0"/>
            </a:endParaRPr>
          </a:p>
        </p:txBody>
      </p:sp>
      <p:sp>
        <p:nvSpPr>
          <p:cNvPr id="16" name="TextBox 15"/>
          <p:cNvSpPr txBox="1"/>
          <p:nvPr/>
        </p:nvSpPr>
        <p:spPr>
          <a:xfrm>
            <a:off x="3055309" y="23131989"/>
            <a:ext cx="1181100" cy="523220"/>
          </a:xfrm>
          <a:prstGeom prst="rect">
            <a:avLst/>
          </a:prstGeom>
          <a:noFill/>
        </p:spPr>
        <p:txBody>
          <a:bodyPr wrap="square" rtlCol="0">
            <a:spAutoFit/>
          </a:bodyPr>
          <a:lstStyle/>
          <a:p>
            <a:pPr algn="ctr"/>
            <a:r>
              <a:rPr lang="en-US" sz="2800" dirty="0" smtClean="0">
                <a:latin typeface="Century Gothic" panose="020B0502020202020204" pitchFamily="34" charset="0"/>
              </a:rPr>
              <a:t>NDVI</a:t>
            </a:r>
            <a:endParaRPr lang="en-US" sz="2800" dirty="0">
              <a:latin typeface="Century Gothic" panose="020B0502020202020204" pitchFamily="34" charset="0"/>
            </a:endParaRPr>
          </a:p>
        </p:txBody>
      </p:sp>
      <p:sp>
        <p:nvSpPr>
          <p:cNvPr id="17" name="TextBox 16"/>
          <p:cNvSpPr txBox="1"/>
          <p:nvPr/>
        </p:nvSpPr>
        <p:spPr>
          <a:xfrm>
            <a:off x="6562801" y="23129362"/>
            <a:ext cx="1066800" cy="523220"/>
          </a:xfrm>
          <a:prstGeom prst="rect">
            <a:avLst/>
          </a:prstGeom>
          <a:noFill/>
        </p:spPr>
        <p:txBody>
          <a:bodyPr wrap="square" rtlCol="0">
            <a:spAutoFit/>
          </a:bodyPr>
          <a:lstStyle/>
          <a:p>
            <a:pPr algn="ctr"/>
            <a:r>
              <a:rPr lang="en-US" sz="2800" dirty="0" smtClean="0">
                <a:latin typeface="Century Gothic" panose="020B0502020202020204" pitchFamily="34" charset="0"/>
              </a:rPr>
              <a:t>SAVI</a:t>
            </a:r>
            <a:endParaRPr lang="en-US" sz="2800" dirty="0">
              <a:latin typeface="Century Gothic" panose="020B0502020202020204" pitchFamily="34" charset="0"/>
            </a:endParaRPr>
          </a:p>
        </p:txBody>
      </p:sp>
      <p:sp>
        <p:nvSpPr>
          <p:cNvPr id="18" name="TextBox 17"/>
          <p:cNvSpPr txBox="1"/>
          <p:nvPr/>
        </p:nvSpPr>
        <p:spPr>
          <a:xfrm>
            <a:off x="5072710" y="27004962"/>
            <a:ext cx="819149" cy="523220"/>
          </a:xfrm>
          <a:prstGeom prst="rect">
            <a:avLst/>
          </a:prstGeom>
          <a:noFill/>
        </p:spPr>
        <p:txBody>
          <a:bodyPr wrap="square" rtlCol="0">
            <a:spAutoFit/>
          </a:bodyPr>
          <a:lstStyle/>
          <a:p>
            <a:r>
              <a:rPr lang="en-US" sz="2800" dirty="0" smtClean="0">
                <a:latin typeface="Century Gothic" panose="020B0502020202020204" pitchFamily="34" charset="0"/>
              </a:rPr>
              <a:t>LAI</a:t>
            </a:r>
            <a:endParaRPr lang="en-US" sz="2800" dirty="0">
              <a:latin typeface="Century Gothic" panose="020B0502020202020204" pitchFamily="34" charset="0"/>
            </a:endParaRPr>
          </a:p>
        </p:txBody>
      </p:sp>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l="1621" t="2674" r="24515" b="2227"/>
          <a:stretch/>
        </p:blipFill>
        <p:spPr>
          <a:xfrm>
            <a:off x="3868369" y="27443852"/>
            <a:ext cx="3227832" cy="3211278"/>
          </a:xfrm>
          <a:prstGeom prst="rect">
            <a:avLst/>
          </a:prstGeom>
        </p:spPr>
      </p:pic>
      <p:pic>
        <p:nvPicPr>
          <p:cNvPr id="19" name="Picture 18"/>
          <p:cNvPicPr>
            <a:picLocks noChangeAspect="1"/>
          </p:cNvPicPr>
          <p:nvPr/>
        </p:nvPicPr>
        <p:blipFill rotWithShape="1">
          <a:blip r:embed="rId9">
            <a:extLst>
              <a:ext uri="{28A0092B-C50C-407E-A947-70E740481C1C}">
                <a14:useLocalDpi xmlns:a14="http://schemas.microsoft.com/office/drawing/2010/main" val="0"/>
              </a:ext>
            </a:extLst>
          </a:blip>
          <a:srcRect l="2083" t="2206" r="24433" b="2206"/>
          <a:stretch/>
        </p:blipFill>
        <p:spPr>
          <a:xfrm>
            <a:off x="2143174" y="23604353"/>
            <a:ext cx="3199167" cy="3215658"/>
          </a:xfrm>
          <a:prstGeom prst="rect">
            <a:avLst/>
          </a:prstGeom>
        </p:spPr>
      </p:pic>
      <p:pic>
        <p:nvPicPr>
          <p:cNvPr id="21" name="Picture 20"/>
          <p:cNvPicPr>
            <a:picLocks noChangeAspect="1"/>
          </p:cNvPicPr>
          <p:nvPr/>
        </p:nvPicPr>
        <p:blipFill rotWithShape="1">
          <a:blip r:embed="rId10">
            <a:extLst>
              <a:ext uri="{28A0092B-C50C-407E-A947-70E740481C1C}">
                <a14:useLocalDpi xmlns:a14="http://schemas.microsoft.com/office/drawing/2010/main" val="0"/>
              </a:ext>
            </a:extLst>
          </a:blip>
          <a:srcRect l="1704" t="2206" r="24242" b="2206"/>
          <a:stretch/>
        </p:blipFill>
        <p:spPr>
          <a:xfrm>
            <a:off x="5639747" y="23618869"/>
            <a:ext cx="3226468" cy="3218216"/>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1_Office Theme">
  <a:themeElements>
    <a:clrScheme name="Water">
      <a:dk1>
        <a:srgbClr val="000000"/>
      </a:dk1>
      <a:lt1>
        <a:srgbClr val="FFFFFF"/>
      </a:lt1>
      <a:dk2>
        <a:srgbClr val="44546A"/>
      </a:dk2>
      <a:lt2>
        <a:srgbClr val="E7E6E6"/>
      </a:lt2>
      <a:accent1>
        <a:srgbClr val="67B9B8"/>
      </a:accent1>
      <a:accent2>
        <a:srgbClr val="447979"/>
      </a:accent2>
      <a:accent3>
        <a:srgbClr val="203A39"/>
      </a:accent3>
      <a:accent4>
        <a:srgbClr val="6D3B27"/>
      </a:accent4>
      <a:accent5>
        <a:srgbClr val="B97F67"/>
      </a:accent5>
      <a:accent6>
        <a:srgbClr val="ECAA9B"/>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520</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Questrial</vt:lpstr>
      <vt:lpstr>1_Office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Sparrow, Kent H. (LARC-E3)[SSAI DEVELOP]</dc:creator>
  <cp:lastModifiedBy>Sparrow, Kent H. (LARC-E3)[SSAI DEVELOP]</cp:lastModifiedBy>
  <cp:revision>19</cp:revision>
  <dcterms:modified xsi:type="dcterms:W3CDTF">2014-11-19T19:28:46Z</dcterms:modified>
</cp:coreProperties>
</file>