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4"/>
    <p:sldMasterId id="2147483666" r:id="rId5"/>
  </p:sldMasterIdLst>
  <p:notesMasterIdLst>
    <p:notesMasterId r:id="rId27"/>
  </p:notesMasterIdLst>
  <p:sldIdLst>
    <p:sldId id="321" r:id="rId6"/>
    <p:sldId id="282" r:id="rId7"/>
    <p:sldId id="327" r:id="rId8"/>
    <p:sldId id="332" r:id="rId9"/>
    <p:sldId id="333" r:id="rId10"/>
    <p:sldId id="335" r:id="rId11"/>
    <p:sldId id="331" r:id="rId12"/>
    <p:sldId id="338" r:id="rId13"/>
    <p:sldId id="365" r:id="rId14"/>
    <p:sldId id="347" r:id="rId15"/>
    <p:sldId id="345" r:id="rId16"/>
    <p:sldId id="343" r:id="rId17"/>
    <p:sldId id="359" r:id="rId18"/>
    <p:sldId id="354" r:id="rId19"/>
    <p:sldId id="363" r:id="rId20"/>
    <p:sldId id="358" r:id="rId21"/>
    <p:sldId id="330" r:id="rId22"/>
    <p:sldId id="329" r:id="rId23"/>
    <p:sldId id="324" r:id="rId24"/>
    <p:sldId id="328" r:id="rId25"/>
    <p:sldId id="36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Cecil Byles" initials="CB" lastIdx="5" clrIdx="6">
    <p:extLst>
      <p:ext uri="{19B8F6BF-5375-455C-9EA6-DF929625EA0E}">
        <p15:presenceInfo xmlns:p15="http://schemas.microsoft.com/office/powerpoint/2012/main" userId="Cecil Byles" providerId="None"/>
      </p:ext>
    </p:extLst>
  </p:cmAuthor>
  <p:cmAuthor id="1" name="Kinley Dorji" initials="KD" lastIdx="2" clrIdx="0">
    <p:extLst>
      <p:ext uri="{19B8F6BF-5375-455C-9EA6-DF929625EA0E}">
        <p15:presenceInfo xmlns:p15="http://schemas.microsoft.com/office/powerpoint/2012/main" userId="S::kinley.dorji@ssaihq.com::f99593f2-519e-48ac-88ee-4d9d4b48e8cc" providerId="AD"/>
      </p:ext>
    </p:extLst>
  </p:cmAuthor>
  <p:cmAuthor id="8" name="Tashi Choden" initials="TC" lastIdx="1" clrIdx="7">
    <p:extLst>
      <p:ext uri="{19B8F6BF-5375-455C-9EA6-DF929625EA0E}">
        <p15:presenceInfo xmlns:p15="http://schemas.microsoft.com/office/powerpoint/2012/main" userId="S::tashi.choden@ssaihq.com::996bdf61-5819-498e-b5da-14151fdb3c37" providerId="AD"/>
      </p:ext>
    </p:extLst>
  </p:cmAuthor>
  <p:cmAuthor id="2" name="Rochelle Williams" initials="ARW" lastIdx="21" clrIdx="1">
    <p:extLst>
      <p:ext uri="{19B8F6BF-5375-455C-9EA6-DF929625EA0E}">
        <p15:presenceInfo xmlns:p15="http://schemas.microsoft.com/office/powerpoint/2012/main" userId="Rochelle Williams" providerId="None"/>
      </p:ext>
    </p:extLst>
  </p:cmAuthor>
  <p:cmAuthor id="3" name="Mccartney, Sean (GSFC-610.0)[SCIENCE SYSTEMS AND APPLICATIONS INC]" initials="MS(6SAAI" lastIdx="8" clrIdx="2">
    <p:extLst>
      <p:ext uri="{19B8F6BF-5375-455C-9EA6-DF929625EA0E}">
        <p15:presenceInfo xmlns:p15="http://schemas.microsoft.com/office/powerpoint/2012/main" userId="S::smccart4@ndc.nasa.gov::e88bd411-76b0-4812-8fd7-62f268a53505" providerId="AD"/>
      </p:ext>
    </p:extLst>
  </p:cmAuthor>
  <p:cmAuthor id="4" name="Joseph Spruce" initials="JS" lastIdx="28" clrIdx="3">
    <p:extLst>
      <p:ext uri="{19B8F6BF-5375-455C-9EA6-DF929625EA0E}">
        <p15:presenceInfo xmlns:p15="http://schemas.microsoft.com/office/powerpoint/2012/main" userId="955cd7a2dd0003d0" providerId="Windows Live"/>
      </p:ext>
    </p:extLst>
  </p:cmAuthor>
  <p:cmAuthor id="5" name="Yeshey Seldon" initials="YS" lastIdx="2" clrIdx="4">
    <p:extLst>
      <p:ext uri="{19B8F6BF-5375-455C-9EA6-DF929625EA0E}">
        <p15:presenceInfo xmlns:p15="http://schemas.microsoft.com/office/powerpoint/2012/main" userId="Yeshey Seldon" providerId="None"/>
      </p:ext>
    </p:extLst>
  </p:cmAuthor>
  <p:cmAuthor id="6" name="Nicole Ramberg" initials="NR" lastIdx="12" clrIdx="5">
    <p:extLst>
      <p:ext uri="{19B8F6BF-5375-455C-9EA6-DF929625EA0E}">
        <p15:presenceInfo xmlns:p15="http://schemas.microsoft.com/office/powerpoint/2012/main" userId="S::nicole.ramberg@ssaihq.com::8bea0ed3-6ffd-45f5-964f-03d92dae60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DFA"/>
    <a:srgbClr val="CDAA8F"/>
    <a:srgbClr val="F5F9DE"/>
    <a:srgbClr val="95C3C9"/>
    <a:srgbClr val="704D29"/>
    <a:srgbClr val="295256"/>
    <a:srgbClr val="234C4E"/>
    <a:srgbClr val="586657"/>
    <a:srgbClr val="848A67"/>
    <a:srgbClr val="653A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12F5C2-E7CA-50C7-739A-9BF8C6112E6B}" v="58" dt="2021-08-02T21:15:07.725"/>
    <p1510:client id="{BFD76240-08E9-4A89-A6FE-97057143B28F}" v="10" dt="2021-08-02T17:58:28.370"/>
    <p1510:client id="{5E2AE07C-11CB-49CC-A66A-EEB810E852C6}" v="1500" dt="2021-08-02T21:05:37.786"/>
    <p1510:client id="{4EFBD3EB-EE47-48D7-A338-78DA1D7C3D01}" v="26" dt="2021-08-02T21:13:34.311"/>
    <p1510:client id="{535195DF-100C-40DA-B8AE-FDE323CF934B}" v="111" dt="2021-08-02T20:22:25.596"/>
    <p1510:client id="{52B944F4-B24B-405F-8FFC-A4D16ED5782E}" v="105" dt="2021-08-02T14:37:50.350"/>
    <p1510:client id="{70ABDDED-C60B-B61E-9367-E2C292C08B03}" v="372" dt="2021-08-02T21:15:08.930"/>
    <p1510:client id="{4FA500AA-6575-4C3D-AC58-F0499A9434DF}" v="344" dt="2021-08-02T19:25:32.0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2"/>
    <p:restoredTop sz="63830" autoAdjust="0"/>
  </p:normalViewPr>
  <p:slideViewPr>
    <p:cSldViewPr snapToGrid="0">
      <p:cViewPr varScale="1">
        <p:scale>
          <a:sx n="48" d="100"/>
          <a:sy n="48" d="100"/>
        </p:scale>
        <p:origin x="129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latin typeface="Century Gothic" panose="020B0502020202020204" pitchFamily="34" charset="0"/>
              </a:rPr>
              <a:t>Duration of </a:t>
            </a:r>
            <a:r>
              <a:rPr lang="en-US" sz="2000" b="1" dirty="0" smtClean="0">
                <a:latin typeface="Century Gothic" panose="020B0502020202020204" pitchFamily="34" charset="0"/>
              </a:rPr>
              <a:t>Disturbance</a:t>
            </a:r>
            <a:r>
              <a:rPr lang="en-US" sz="2000" b="1" baseline="0" dirty="0" smtClean="0">
                <a:latin typeface="Century Gothic" panose="020B0502020202020204" pitchFamily="34" charset="0"/>
              </a:rPr>
              <a:t> </a:t>
            </a:r>
            <a:r>
              <a:rPr lang="en-US" sz="2000" b="1" baseline="0" dirty="0">
                <a:latin typeface="Century Gothic" panose="020B0502020202020204" pitchFamily="34" charset="0"/>
              </a:rPr>
              <a:t>for </a:t>
            </a:r>
            <a:r>
              <a:rPr lang="en-US" sz="2000" b="1" dirty="0" err="1">
                <a:latin typeface="Century Gothic" panose="020B0502020202020204" pitchFamily="34" charset="0"/>
              </a:rPr>
              <a:t>Haa</a:t>
            </a:r>
            <a:r>
              <a:rPr lang="en-US" sz="2000" b="1" dirty="0">
                <a:latin typeface="Century Gothic" panose="020B0502020202020204" pitchFamily="34" charset="0"/>
              </a:rPr>
              <a:t> and </a:t>
            </a:r>
            <a:r>
              <a:rPr lang="en-US" sz="2000" b="1" dirty="0" err="1">
                <a:latin typeface="Century Gothic" panose="020B0502020202020204" pitchFamily="34" charset="0"/>
              </a:rPr>
              <a:t>Bumthang</a:t>
            </a:r>
            <a:r>
              <a:rPr lang="en-US" sz="2000" b="1" dirty="0">
                <a:latin typeface="Century Gothic" panose="020B0502020202020204" pitchFamily="34" charset="0"/>
              </a:rPr>
              <a:t> </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4464701582348106E-2"/>
          <c:y val="7.1974805920391391E-2"/>
          <c:w val="0.97167245079938636"/>
          <c:h val="0.87691587022980477"/>
        </c:manualLayout>
      </c:layout>
      <c:barChart>
        <c:barDir val="col"/>
        <c:grouping val="clustered"/>
        <c:varyColors val="0"/>
        <c:ser>
          <c:idx val="1"/>
          <c:order val="0"/>
          <c:tx>
            <c:strRef>
              <c:f>'Bumthang Dur'!$B$1</c:f>
              <c:strCache>
                <c:ptCount val="1"/>
                <c:pt idx="0">
                  <c:v>dur</c:v>
                </c:pt>
              </c:strCache>
            </c:strRef>
          </c:tx>
          <c:spPr>
            <a:solidFill>
              <a:schemeClr val="accent2"/>
            </a:solidFill>
            <a:ln>
              <a:noFill/>
            </a:ln>
            <a:effectLst/>
          </c:spPr>
          <c:invertIfNegative val="0"/>
          <c:cat>
            <c:numRef>
              <c:f>'Bumthang Dur'!$A$2:$A$15</c:f>
              <c:numCache>
                <c:formatCode>General</c:formatCode>
                <c:ptCount val="14"/>
                <c:pt idx="0">
                  <c:v>2</c:v>
                </c:pt>
                <c:pt idx="1">
                  <c:v>3</c:v>
                </c:pt>
                <c:pt idx="2">
                  <c:v>4</c:v>
                </c:pt>
                <c:pt idx="3">
                  <c:v>5</c:v>
                </c:pt>
                <c:pt idx="4">
                  <c:v>6</c:v>
                </c:pt>
                <c:pt idx="5">
                  <c:v>7</c:v>
                </c:pt>
                <c:pt idx="6">
                  <c:v>8</c:v>
                </c:pt>
                <c:pt idx="7">
                  <c:v>9</c:v>
                </c:pt>
                <c:pt idx="8">
                  <c:v>10</c:v>
                </c:pt>
                <c:pt idx="9">
                  <c:v>11</c:v>
                </c:pt>
                <c:pt idx="10">
                  <c:v>12</c:v>
                </c:pt>
                <c:pt idx="11">
                  <c:v>13</c:v>
                </c:pt>
                <c:pt idx="12">
                  <c:v>14</c:v>
                </c:pt>
                <c:pt idx="13">
                  <c:v>15</c:v>
                </c:pt>
              </c:numCache>
            </c:numRef>
          </c:cat>
          <c:val>
            <c:numRef>
              <c:f>'Bumthang Dur'!$B$2:$B$15</c:f>
              <c:numCache>
                <c:formatCode>General</c:formatCode>
                <c:ptCount val="14"/>
                <c:pt idx="0">
                  <c:v>452</c:v>
                </c:pt>
                <c:pt idx="1">
                  <c:v>459</c:v>
                </c:pt>
                <c:pt idx="2">
                  <c:v>294</c:v>
                </c:pt>
                <c:pt idx="3">
                  <c:v>199</c:v>
                </c:pt>
                <c:pt idx="4">
                  <c:v>229</c:v>
                </c:pt>
                <c:pt idx="5">
                  <c:v>575</c:v>
                </c:pt>
                <c:pt idx="6">
                  <c:v>348</c:v>
                </c:pt>
                <c:pt idx="7">
                  <c:v>164</c:v>
                </c:pt>
                <c:pt idx="8">
                  <c:v>177</c:v>
                </c:pt>
                <c:pt idx="9">
                  <c:v>163</c:v>
                </c:pt>
                <c:pt idx="10">
                  <c:v>82</c:v>
                </c:pt>
                <c:pt idx="11">
                  <c:v>38</c:v>
                </c:pt>
                <c:pt idx="12">
                  <c:v>7</c:v>
                </c:pt>
                <c:pt idx="13">
                  <c:v>3</c:v>
                </c:pt>
              </c:numCache>
            </c:numRef>
          </c:val>
          <c:extLst>
            <c:ext xmlns:c16="http://schemas.microsoft.com/office/drawing/2014/chart" uri="{C3380CC4-5D6E-409C-BE32-E72D297353CC}">
              <c16:uniqueId val="{00000000-2E6E-47FE-BCE8-0B053368D8DB}"/>
            </c:ext>
          </c:extLst>
        </c:ser>
        <c:ser>
          <c:idx val="0"/>
          <c:order val="1"/>
          <c:tx>
            <c:strRef>
              <c:f>'Haa Dur'!$B$1</c:f>
              <c:strCache>
                <c:ptCount val="1"/>
                <c:pt idx="0">
                  <c:v>dur</c:v>
                </c:pt>
              </c:strCache>
            </c:strRef>
          </c:tx>
          <c:spPr>
            <a:solidFill>
              <a:schemeClr val="accent1"/>
            </a:solidFill>
            <a:ln>
              <a:noFill/>
            </a:ln>
            <a:effectLst/>
          </c:spPr>
          <c:invertIfNegative val="0"/>
          <c:cat>
            <c:numRef>
              <c:f>'Haa Dur'!$A$2:$A$15</c:f>
              <c:numCache>
                <c:formatCode>General</c:formatCode>
                <c:ptCount val="14"/>
                <c:pt idx="0">
                  <c:v>2</c:v>
                </c:pt>
                <c:pt idx="1">
                  <c:v>3</c:v>
                </c:pt>
                <c:pt idx="2">
                  <c:v>4</c:v>
                </c:pt>
                <c:pt idx="3">
                  <c:v>5</c:v>
                </c:pt>
                <c:pt idx="4">
                  <c:v>6</c:v>
                </c:pt>
                <c:pt idx="5">
                  <c:v>7</c:v>
                </c:pt>
                <c:pt idx="6">
                  <c:v>8</c:v>
                </c:pt>
                <c:pt idx="7">
                  <c:v>9</c:v>
                </c:pt>
                <c:pt idx="8">
                  <c:v>10</c:v>
                </c:pt>
                <c:pt idx="9">
                  <c:v>11</c:v>
                </c:pt>
                <c:pt idx="10">
                  <c:v>12</c:v>
                </c:pt>
                <c:pt idx="11">
                  <c:v>13</c:v>
                </c:pt>
                <c:pt idx="12">
                  <c:v>14</c:v>
                </c:pt>
                <c:pt idx="13">
                  <c:v>15</c:v>
                </c:pt>
              </c:numCache>
            </c:numRef>
          </c:cat>
          <c:val>
            <c:numRef>
              <c:f>'Haa Dur'!$B$2:$B$15</c:f>
              <c:numCache>
                <c:formatCode>General</c:formatCode>
                <c:ptCount val="14"/>
                <c:pt idx="0">
                  <c:v>609.07799999999997</c:v>
                </c:pt>
                <c:pt idx="1">
                  <c:v>500.51400000000001</c:v>
                </c:pt>
                <c:pt idx="2">
                  <c:v>500.80799999999999</c:v>
                </c:pt>
                <c:pt idx="3">
                  <c:v>323</c:v>
                </c:pt>
                <c:pt idx="4">
                  <c:v>462</c:v>
                </c:pt>
                <c:pt idx="5">
                  <c:v>679</c:v>
                </c:pt>
                <c:pt idx="6">
                  <c:v>561</c:v>
                </c:pt>
                <c:pt idx="7">
                  <c:v>312.89400000000001</c:v>
                </c:pt>
                <c:pt idx="8">
                  <c:v>211.102</c:v>
                </c:pt>
                <c:pt idx="9">
                  <c:v>271</c:v>
                </c:pt>
                <c:pt idx="10">
                  <c:v>329.58800000000002</c:v>
                </c:pt>
                <c:pt idx="11">
                  <c:v>130.91</c:v>
                </c:pt>
                <c:pt idx="12">
                  <c:v>26.007999999999999</c:v>
                </c:pt>
                <c:pt idx="13">
                  <c:v>20</c:v>
                </c:pt>
              </c:numCache>
            </c:numRef>
          </c:val>
          <c:extLst>
            <c:ext xmlns:c16="http://schemas.microsoft.com/office/drawing/2014/chart" uri="{C3380CC4-5D6E-409C-BE32-E72D297353CC}">
              <c16:uniqueId val="{00000001-2E6E-47FE-BCE8-0B053368D8DB}"/>
            </c:ext>
          </c:extLst>
        </c:ser>
        <c:dLbls>
          <c:showLegendKey val="0"/>
          <c:showVal val="0"/>
          <c:showCatName val="0"/>
          <c:showSerName val="0"/>
          <c:showPercent val="0"/>
          <c:showBubbleSize val="0"/>
        </c:dLbls>
        <c:gapWidth val="219"/>
        <c:overlap val="-27"/>
        <c:axId val="916473904"/>
        <c:axId val="928724544"/>
      </c:barChart>
      <c:catAx>
        <c:axId val="916473904"/>
        <c:scaling>
          <c:orientation val="minMax"/>
        </c:scaling>
        <c:delete val="1"/>
        <c:axPos val="b"/>
        <c:numFmt formatCode="General" sourceLinked="1"/>
        <c:majorTickMark val="none"/>
        <c:minorTickMark val="none"/>
        <c:tickLblPos val="nextTo"/>
        <c:crossAx val="928724544"/>
        <c:crosses val="autoZero"/>
        <c:auto val="1"/>
        <c:lblAlgn val="ctr"/>
        <c:lblOffset val="100"/>
        <c:noMultiLvlLbl val="0"/>
      </c:catAx>
      <c:valAx>
        <c:axId val="9287245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164739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latin typeface="Century Gothic" panose="020B0502020202020204" pitchFamily="34" charset="0"/>
              </a:rPr>
              <a:t>Year of Detection for Haa and Bumthang</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6102526859569708E-2"/>
          <c:y val="9.8138153825283472E-2"/>
          <c:w val="0.97389750838918576"/>
          <c:h val="0.87614774656063266"/>
        </c:manualLayout>
      </c:layout>
      <c:barChart>
        <c:barDir val="col"/>
        <c:grouping val="clustered"/>
        <c:varyColors val="0"/>
        <c:ser>
          <c:idx val="1"/>
          <c:order val="0"/>
          <c:tx>
            <c:strRef>
              <c:f>'Bumthang YOD'!$B$1</c:f>
              <c:strCache>
                <c:ptCount val="1"/>
                <c:pt idx="0">
                  <c:v>Year of Disturbance</c:v>
                </c:pt>
              </c:strCache>
            </c:strRef>
          </c:tx>
          <c:spPr>
            <a:solidFill>
              <a:schemeClr val="accent2"/>
            </a:solidFill>
            <a:ln>
              <a:noFill/>
            </a:ln>
            <a:effectLst/>
          </c:spPr>
          <c:invertIfNegative val="0"/>
          <c:cat>
            <c:numRef>
              <c:f>'Bumthang YOD'!$A$2:$A$19</c:f>
              <c:numCache>
                <c:formatCode>#,##0</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'Bumthang YOD'!$B$2:$B$19</c:f>
              <c:numCache>
                <c:formatCode>General</c:formatCode>
                <c:ptCount val="18"/>
                <c:pt idx="0" formatCode="#,##0">
                  <c:v>1416</c:v>
                </c:pt>
                <c:pt idx="1">
                  <c:v>84</c:v>
                </c:pt>
                <c:pt idx="2">
                  <c:v>45</c:v>
                </c:pt>
                <c:pt idx="3">
                  <c:v>36</c:v>
                </c:pt>
                <c:pt idx="4">
                  <c:v>23</c:v>
                </c:pt>
                <c:pt idx="5">
                  <c:v>137</c:v>
                </c:pt>
                <c:pt idx="6">
                  <c:v>185</c:v>
                </c:pt>
                <c:pt idx="7">
                  <c:v>138</c:v>
                </c:pt>
                <c:pt idx="8">
                  <c:v>81</c:v>
                </c:pt>
                <c:pt idx="9">
                  <c:v>119</c:v>
                </c:pt>
                <c:pt idx="10">
                  <c:v>234</c:v>
                </c:pt>
                <c:pt idx="11">
                  <c:v>174</c:v>
                </c:pt>
                <c:pt idx="12">
                  <c:v>193</c:v>
                </c:pt>
                <c:pt idx="13">
                  <c:v>124</c:v>
                </c:pt>
                <c:pt idx="14">
                  <c:v>308</c:v>
                </c:pt>
                <c:pt idx="15">
                  <c:v>479</c:v>
                </c:pt>
                <c:pt idx="16">
                  <c:v>431</c:v>
                </c:pt>
                <c:pt idx="17">
                  <c:v>372</c:v>
                </c:pt>
              </c:numCache>
            </c:numRef>
          </c:val>
          <c:extLst>
            <c:ext xmlns:c16="http://schemas.microsoft.com/office/drawing/2014/chart" uri="{C3380CC4-5D6E-409C-BE32-E72D297353CC}">
              <c16:uniqueId val="{00000000-C3FC-4F16-9252-92E4A8151AE8}"/>
            </c:ext>
          </c:extLst>
        </c:ser>
        <c:ser>
          <c:idx val="0"/>
          <c:order val="1"/>
          <c:tx>
            <c:strRef>
              <c:f>'Haa YOD'!$B$1</c:f>
              <c:strCache>
                <c:ptCount val="1"/>
                <c:pt idx="0">
                  <c:v>yod</c:v>
                </c:pt>
              </c:strCache>
            </c:strRef>
          </c:tx>
          <c:spPr>
            <a:solidFill>
              <a:schemeClr val="accent1"/>
            </a:solidFill>
            <a:ln>
              <a:noFill/>
            </a:ln>
            <a:effectLst/>
          </c:spPr>
          <c:invertIfNegative val="0"/>
          <c:cat>
            <c:numRef>
              <c:f>'Haa YOD'!$A$2:$A$20</c:f>
              <c:numCache>
                <c:formatCode>#,##0</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'Haa YOD'!$B$2:$B$20</c:f>
              <c:numCache>
                <c:formatCode>General</c:formatCode>
                <c:ptCount val="19"/>
                <c:pt idx="0" formatCode="#,##0.00">
                  <c:v>4087.761</c:v>
                </c:pt>
                <c:pt idx="1">
                  <c:v>801.28200000000004</c:v>
                </c:pt>
                <c:pt idx="2">
                  <c:v>133</c:v>
                </c:pt>
                <c:pt idx="3">
                  <c:v>127</c:v>
                </c:pt>
                <c:pt idx="4">
                  <c:v>26</c:v>
                </c:pt>
                <c:pt idx="5">
                  <c:v>14</c:v>
                </c:pt>
                <c:pt idx="6">
                  <c:v>43.591999999999999</c:v>
                </c:pt>
                <c:pt idx="7">
                  <c:v>45.046999999999997</c:v>
                </c:pt>
                <c:pt idx="8">
                  <c:v>93</c:v>
                </c:pt>
                <c:pt idx="9">
                  <c:v>160</c:v>
                </c:pt>
                <c:pt idx="10">
                  <c:v>357.52499999999998</c:v>
                </c:pt>
                <c:pt idx="11">
                  <c:v>548</c:v>
                </c:pt>
                <c:pt idx="12">
                  <c:v>529</c:v>
                </c:pt>
                <c:pt idx="13">
                  <c:v>533.71799999999996</c:v>
                </c:pt>
                <c:pt idx="14">
                  <c:v>236</c:v>
                </c:pt>
                <c:pt idx="15">
                  <c:v>352</c:v>
                </c:pt>
                <c:pt idx="16">
                  <c:v>534.09799999999996</c:v>
                </c:pt>
                <c:pt idx="17">
                  <c:v>510</c:v>
                </c:pt>
                <c:pt idx="18">
                  <c:v>611</c:v>
                </c:pt>
              </c:numCache>
            </c:numRef>
          </c:val>
          <c:extLst>
            <c:ext xmlns:c16="http://schemas.microsoft.com/office/drawing/2014/chart" uri="{C3380CC4-5D6E-409C-BE32-E72D297353CC}">
              <c16:uniqueId val="{00000001-C3FC-4F16-9252-92E4A8151AE8}"/>
            </c:ext>
          </c:extLst>
        </c:ser>
        <c:dLbls>
          <c:showLegendKey val="0"/>
          <c:showVal val="0"/>
          <c:showCatName val="0"/>
          <c:showSerName val="0"/>
          <c:showPercent val="0"/>
          <c:showBubbleSize val="0"/>
        </c:dLbls>
        <c:gapWidth val="219"/>
        <c:overlap val="-27"/>
        <c:axId val="816331856"/>
        <c:axId val="1010104304"/>
      </c:barChart>
      <c:catAx>
        <c:axId val="816331856"/>
        <c:scaling>
          <c:orientation val="minMax"/>
        </c:scaling>
        <c:delete val="1"/>
        <c:axPos val="b"/>
        <c:numFmt formatCode="#,##0" sourceLinked="1"/>
        <c:majorTickMark val="none"/>
        <c:minorTickMark val="none"/>
        <c:tickLblPos val="nextTo"/>
        <c:crossAx val="1010104304"/>
        <c:crosses val="autoZero"/>
        <c:auto val="1"/>
        <c:lblAlgn val="ctr"/>
        <c:lblOffset val="100"/>
        <c:noMultiLvlLbl val="0"/>
      </c:catAx>
      <c:valAx>
        <c:axId val="1010104304"/>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163318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8/3/2021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evpedia.developexchange.com/dp/index.php?title=List_of_Satellite_Pictur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Tashi: </a:t>
            </a:r>
            <a:endParaRPr lang="en-US"/>
          </a:p>
          <a:p>
            <a:endParaRPr lang="en-US">
              <a:cs typeface="Calibri"/>
            </a:endParaRPr>
          </a:p>
          <a:p>
            <a:r>
              <a:rPr lang="en-US">
                <a:cs typeface="Calibri"/>
              </a:rPr>
              <a:t>Hi my Name is Tashi! We're the Bhutan Water Resources III team. For this term, we're assessing changes in Bhutan's vegetation and climate variables to assist the </a:t>
            </a:r>
            <a:r>
              <a:rPr lang="en-US" dirty="0"/>
              <a:t>Himalayan Environmental Rhythm Observation and Evaluation System (HEROES) Project. </a:t>
            </a:r>
            <a:endParaRPr lang="en-US" dirty="0">
              <a:cs typeface="+mn-lt"/>
            </a:endParaRPr>
          </a:p>
          <a:p>
            <a:endParaRPr lang="en-US">
              <a:cs typeface="Calibri"/>
            </a:endParaRPr>
          </a:p>
          <a:p>
            <a:r>
              <a:rPr lang="en-US" dirty="0">
                <a:cs typeface="Calibri"/>
              </a:rPr>
              <a:t>Kinley: I'm Kinley.</a:t>
            </a:r>
          </a:p>
          <a:p>
            <a:r>
              <a:rPr lang="en-US" dirty="0">
                <a:cs typeface="Calibri"/>
              </a:rPr>
              <a:t>Yeshey: I'm Yeshey.</a:t>
            </a:r>
          </a:p>
          <a:p>
            <a:r>
              <a:rPr lang="en-US" dirty="0">
                <a:cs typeface="Calibri"/>
              </a:rPr>
              <a:t>Sherab: And I'm Sherab. </a:t>
            </a: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Sherab</a:t>
            </a:r>
            <a:r>
              <a:rPr lang="en-US" dirty="0">
                <a:cs typeface="Calibri"/>
              </a:rPr>
              <a:t>:</a:t>
            </a:r>
          </a:p>
          <a:p>
            <a:endParaRPr lang="en-US" dirty="0">
              <a:cs typeface="Calibri"/>
            </a:endParaRPr>
          </a:p>
          <a:p>
            <a:r>
              <a:rPr lang="en-US" dirty="0">
                <a:cs typeface="Calibri"/>
              </a:rPr>
              <a:t>So, for example, if we pick a variable from </a:t>
            </a:r>
            <a:r>
              <a:rPr lang="en-US" dirty="0" err="1">
                <a:cs typeface="Calibri"/>
              </a:rPr>
              <a:t>Haa</a:t>
            </a:r>
            <a:r>
              <a:rPr lang="en-US" dirty="0">
                <a:cs typeface="Calibri"/>
              </a:rPr>
              <a:t>, let's say "Duration" </a:t>
            </a:r>
            <a:endParaRPr lang="en-US" dirty="0"/>
          </a:p>
          <a:p>
            <a:endParaRPr lang="en-US" dirty="0">
              <a:cs typeface="Calibri"/>
            </a:endParaRPr>
          </a:p>
          <a:p>
            <a:r>
              <a:rPr lang="en-US" dirty="0">
                <a:cs typeface="Calibri"/>
              </a:rPr>
              <a:t>It zooms into the area of interest on the map, provides a histogram and legend for duration on the left-hand panel as well as a visualization of the variable on the which allows the user to observe and analyze the duration of forest loss in years. </a:t>
            </a:r>
            <a:endParaRPr lang="en-US" dirty="0"/>
          </a:p>
          <a:p>
            <a:endParaRPr lang="en-US" dirty="0">
              <a:cs typeface="Calibri"/>
            </a:endParaRPr>
          </a:p>
          <a:p>
            <a:r>
              <a:rPr lang="en-US" dirty="0">
                <a:cs typeface="Calibri"/>
              </a:rPr>
              <a:t>It also provides users with the option, right next to the  graph, to enlarge the histogram. </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3915310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Tashi:</a:t>
            </a:r>
          </a:p>
          <a:p>
            <a:endParaRPr lang="en-US"/>
          </a:p>
          <a:p>
            <a:r>
              <a:rPr lang="en-US"/>
              <a:t>On the map, the black points represent some of the ground data which came from Changa Tshering from UWICER for the correlation analysis.</a:t>
            </a:r>
            <a:endParaRPr lang="en-US">
              <a:cs typeface="Calibri"/>
            </a:endParaRPr>
          </a:p>
          <a:p>
            <a:endParaRPr lang="en-US"/>
          </a:p>
          <a:p>
            <a:r>
              <a:rPr lang="en-US"/>
              <a:t>---</a:t>
            </a:r>
            <a:endParaRPr lang="en-US">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DEVELOP Team Generated Figures</a:t>
            </a:r>
            <a:endParaRPr lang="en-US">
              <a:cs typeface="Calibri"/>
            </a:endParaRPr>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55619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Tashi:</a:t>
            </a:r>
          </a:p>
          <a:p>
            <a:endParaRPr lang="en-US" dirty="0">
              <a:cs typeface="Calibri"/>
            </a:endParaRPr>
          </a:p>
          <a:p>
            <a:r>
              <a:rPr lang="en-US">
                <a:cs typeface="Calibri"/>
              </a:rPr>
              <a:t>The magnitude is</a:t>
            </a:r>
            <a:r>
              <a:rPr lang="en-US"/>
              <a:t> representing the spectral delta of change event. </a:t>
            </a:r>
            <a:endParaRPr lang="en-US">
              <a:cs typeface="Calibri"/>
            </a:endParaRPr>
          </a:p>
          <a:p>
            <a:r>
              <a:rPr lang="en-US">
                <a:cs typeface="Calibri"/>
              </a:rPr>
              <a:t>With the magnitude, spatially we're looking at how big the spike was and how often it occurred across all the pixels. </a:t>
            </a:r>
          </a:p>
          <a:p>
            <a:pPr>
              <a:defRPr/>
            </a:pPr>
            <a:r>
              <a:rPr lang="en-US">
                <a:cs typeface="Calibri"/>
              </a:rPr>
              <a:t>For Bumthang, the orange pixels suggest that there was relatively low magnitude event happening and that there was a sharp decline. </a:t>
            </a:r>
          </a:p>
          <a:p>
            <a:pPr>
              <a:defRPr/>
            </a:pPr>
            <a:endParaRPr lang="en-US"/>
          </a:p>
          <a:p>
            <a:pPr marL="285750" indent="-285750">
              <a:buFont typeface="Arial,Sans-Serif"/>
              <a:buChar char="•"/>
              <a:defRPr/>
            </a:pPr>
            <a:r>
              <a:rPr lang="en-US"/>
              <a:t>15 locations of ground data are displayed on the maps using a black circle, 5 being in </a:t>
            </a:r>
            <a:r>
              <a:rPr lang="en-US" err="1"/>
              <a:t>Haa</a:t>
            </a:r>
            <a:r>
              <a:rPr lang="en-US"/>
              <a:t> and 10 in Bumthang which was provided by the partners: UWICER. The yellow represents lower magnitude, orange represents higher magnitude and white represents No Data. The partners have determined these locations as places that have experienced land disturbances over the years. </a:t>
            </a:r>
            <a:endParaRPr lang="en-US">
              <a:cs typeface="Calibri"/>
            </a:endParaRPr>
          </a:p>
          <a:p>
            <a:pPr marL="285750" indent="-285750">
              <a:buFont typeface="Arial,Sans-Serif"/>
              <a:buChar char="•"/>
              <a:defRPr/>
            </a:pPr>
            <a:r>
              <a:rPr lang="en-US"/>
              <a:t>The in-situ data was then compared with the data observed from the </a:t>
            </a:r>
            <a:r>
              <a:rPr lang="en-US" err="1"/>
              <a:t>LandTrendR</a:t>
            </a:r>
            <a:r>
              <a:rPr lang="en-US"/>
              <a:t> analysis for magnitude of land disturbance ranging from 1 to 378 units. The circles do fall on the colored pixels instead of the white. This suggests that the Ground data and GEE are closely related.</a:t>
            </a:r>
            <a:endParaRPr lang="en-US">
              <a:cs typeface="Calibri"/>
            </a:endParaRPr>
          </a:p>
          <a:p>
            <a:pPr>
              <a:defRPr/>
            </a:pPr>
            <a:endParaRPr lang="en-US">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US"/>
              <a:t>DEVELOP Team Generated Figures</a:t>
            </a:r>
            <a:endParaRPr lang="en-US">
              <a:cs typeface="Calibri"/>
            </a:endParaRPr>
          </a:p>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2934543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Tashi:</a:t>
            </a:r>
            <a:endParaRPr lang="en-US"/>
          </a:p>
          <a:p>
            <a:endParaRPr lang="en-US"/>
          </a:p>
          <a:p>
            <a:r>
              <a:rPr lang="en-US"/>
              <a:t>Duration is the number of years a change of event took to complete. Across the entire image, it is run for 18 years. This chart shows the duration of disturbance for the focus districts. The Y axis-shows the frequency count and the X axis represents the duration in years.</a:t>
            </a:r>
            <a:endParaRPr lang="en-GB"/>
          </a:p>
          <a:p>
            <a:r>
              <a:rPr lang="en-US"/>
              <a:t>For our project, not many of the disturbances were observed to have lasted for longer duration since the graph is slightly left skewed.</a:t>
            </a:r>
            <a:endParaRPr lang="en-US">
              <a:cs typeface="Calibri"/>
            </a:endParaRPr>
          </a:p>
          <a:p>
            <a:r>
              <a:rPr lang="en-US"/>
              <a:t>The duration observed for both the area of interest, the majority of the duration was  6, 7 and 8 years.  </a:t>
            </a:r>
            <a:endParaRPr lang="en-US">
              <a:cs typeface="Calibri"/>
            </a:endParaRPr>
          </a:p>
          <a:p>
            <a:r>
              <a:rPr lang="en-US">
                <a:cs typeface="Calibri"/>
              </a:rPr>
              <a:t>As clearly observed in the graph, the duration frequency is more in </a:t>
            </a:r>
            <a:r>
              <a:rPr lang="en-US" err="1">
                <a:cs typeface="Calibri"/>
              </a:rPr>
              <a:t>Haa</a:t>
            </a:r>
            <a:r>
              <a:rPr lang="en-US">
                <a:cs typeface="Calibri"/>
              </a:rPr>
              <a:t> as compared to Bumthang. </a:t>
            </a:r>
          </a:p>
          <a:p>
            <a:pPr marL="171450" indent="-171450">
              <a:buFontTx/>
              <a:buChar char="•"/>
            </a:pPr>
            <a:endParaRPr lang="en-US"/>
          </a:p>
          <a:p>
            <a:pPr marL="0" indent="0">
              <a:buFont typeface="Arial"/>
              <a:buNone/>
            </a:pPr>
            <a:r>
              <a:rPr lang="en-US"/>
              <a:t>------------</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a:t>DEVELOP Team Generated Figures</a:t>
            </a:r>
            <a:endParaRPr lang="en-US">
              <a:cs typeface="Calibri"/>
            </a:endParaRPr>
          </a:p>
          <a:p>
            <a:pPr marL="0" indent="0">
              <a:buFont typeface="Arial"/>
              <a:buNone/>
            </a:pP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2041730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mn-lt"/>
              </a:rPr>
              <a:t>Tashi: </a:t>
            </a:r>
            <a:endParaRPr lang="en-US" dirty="0"/>
          </a:p>
          <a:p>
            <a:r>
              <a:rPr lang="en-US" dirty="0">
                <a:cs typeface="+mn-lt"/>
              </a:rPr>
              <a:t/>
            </a:r>
            <a:br>
              <a:rPr lang="en-US" dirty="0">
                <a:cs typeface="+mn-lt"/>
              </a:rPr>
            </a:br>
            <a:r>
              <a:rPr lang="en-US" dirty="0"/>
              <a:t>The rate is the number of years a change event took to complete which means it is the quotient of magnitude over duration of disturbances occurred. </a:t>
            </a:r>
            <a:endParaRPr lang="en-US" dirty="0">
              <a:cs typeface="Calibri"/>
            </a:endParaRPr>
          </a:p>
          <a:p>
            <a:r>
              <a:rPr lang="en-US" dirty="0"/>
              <a:t>As the color ramp changes from blue to </a:t>
            </a:r>
            <a:r>
              <a:rPr lang="en-US" dirty="0" smtClean="0"/>
              <a:t>beige </a:t>
            </a:r>
            <a:r>
              <a:rPr lang="en-US" dirty="0"/>
              <a:t>to orange, it represents increase in rate across the two districts. </a:t>
            </a:r>
            <a:endParaRPr lang="en-US" dirty="0">
              <a:cs typeface="Calibri"/>
            </a:endParaRPr>
          </a:p>
          <a:p>
            <a:r>
              <a:rPr lang="en-US" dirty="0"/>
              <a:t>The two districts have experienced medium-high rate which has more probability of forest disturbance. </a:t>
            </a:r>
            <a:endParaRPr lang="en-US" dirty="0">
              <a:cs typeface="Calibri"/>
            </a:endParaRPr>
          </a:p>
          <a:p>
            <a:endParaRPr lang="en-US" dirty="0">
              <a:cs typeface="Calibri"/>
            </a:endParaRPr>
          </a:p>
          <a:p>
            <a:r>
              <a:rPr lang="en-US" dirty="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 Team Generated Figures</a:t>
            </a:r>
            <a:endParaRPr lang="en-US" dirty="0">
              <a:cs typeface="Calibri"/>
            </a:endParaRPr>
          </a:p>
          <a:p>
            <a:endParaRPr lang="en-US" dirty="0">
              <a:cs typeface="Calibri"/>
            </a:endParaRPr>
          </a:p>
          <a:p>
            <a:pPr marL="285750" indent="-2857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781277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err="1">
                <a:cs typeface="Calibri"/>
              </a:rPr>
              <a:t>Tashi</a:t>
            </a:r>
            <a:r>
              <a:rPr lang="en-US">
                <a:cs typeface="Calibri"/>
              </a:rPr>
              <a:t>:</a:t>
            </a:r>
          </a:p>
          <a:p>
            <a:endParaRPr lang="en-US">
              <a:cs typeface="Calibri"/>
            </a:endParaRPr>
          </a:p>
          <a:p>
            <a:r>
              <a:rPr lang="en-US">
                <a:cs typeface="Calibri"/>
              </a:rPr>
              <a:t>The prevalence is the pre-change spectral value before any major changes had occurred. From the map, what this tells us is that most of what's observed was already teal; meaning the forest remained unaffected. The prevalence is displayed here with a background of satellite image as a reference image,  The areas with brown pixels represent higher risk for disturbances while areas with teal pixels means lower risks of disturbances. </a:t>
            </a:r>
            <a:endParaRPr lang="en-US"/>
          </a:p>
          <a:p>
            <a:r>
              <a:rPr lang="en-US">
                <a:cs typeface="Calibri"/>
              </a:rPr>
              <a:t>The rate is looking into the magnitude of change over the duration in years and displaying what the change was like. </a:t>
            </a:r>
          </a:p>
          <a:p>
            <a:endParaRPr lang="en-US"/>
          </a:p>
          <a:p>
            <a:pPr marL="171450" indent="-171450">
              <a:buChar char="•"/>
            </a:pPr>
            <a:endParaRPr lang="en-US">
              <a:cs typeface="Calibri"/>
            </a:endParaRPr>
          </a:p>
          <a:p>
            <a:pPr marL="0" indent="0">
              <a:buFont typeface="Arial"/>
              <a:buNone/>
            </a:pPr>
            <a:r>
              <a:rPr lang="en-US"/>
              <a:t>------------</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a:t>DEVELOP Team Generated Figures</a:t>
            </a:r>
            <a:endParaRPr lang="en-US">
              <a:cs typeface="Calibri"/>
            </a:endParaRPr>
          </a:p>
          <a:p>
            <a:pPr marL="0" indent="0">
              <a:buFont typeface="Arial"/>
              <a:buNone/>
            </a:pP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1757525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cs typeface="Calibri"/>
              </a:rPr>
              <a:t>Tashi:</a:t>
            </a:r>
          </a:p>
          <a:p>
            <a:endParaRPr lang="en-US">
              <a:cs typeface="Calibri"/>
            </a:endParaRPr>
          </a:p>
          <a:p>
            <a:r>
              <a:rPr lang="en-US">
                <a:cs typeface="Calibri"/>
              </a:rPr>
              <a:t>For the year of detection over a period of almost 20 years, the disturbance observed was mainly in 2000 and 2001. </a:t>
            </a:r>
          </a:p>
          <a:p>
            <a:pPr marL="171450" indent="-171450">
              <a:buChar char="•"/>
            </a:pPr>
            <a:r>
              <a:rPr lang="en-US">
                <a:cs typeface="Calibri"/>
              </a:rPr>
              <a:t>From this graphs we can see that in 2001, most of the forest disturbance were detected in </a:t>
            </a:r>
            <a:r>
              <a:rPr lang="en-US" err="1">
                <a:cs typeface="Calibri"/>
              </a:rPr>
              <a:t>Haa</a:t>
            </a:r>
            <a:r>
              <a:rPr lang="en-US">
                <a:cs typeface="Calibri"/>
              </a:rPr>
              <a:t> and decreases drastically. Some disturbances were detected again from 2010 to 2018.</a:t>
            </a:r>
          </a:p>
          <a:p>
            <a:pPr marL="0" indent="0">
              <a:buFont typeface="Arial"/>
              <a:buNone/>
            </a:pPr>
            <a:r>
              <a:rPr lang="en-US"/>
              <a:t>------------</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a:t>DEVELOP Team Generated Figures</a:t>
            </a:r>
            <a:endParaRPr lang="en-US">
              <a:cs typeface="Calibri"/>
            </a:endParaRPr>
          </a:p>
          <a:p>
            <a:pPr marL="0" indent="0">
              <a:buFont typeface="Arial"/>
              <a:buNone/>
            </a:pP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334851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Kinley:</a:t>
            </a:r>
          </a:p>
          <a:p>
            <a:endParaRPr lang="en-US" dirty="0"/>
          </a:p>
          <a:p>
            <a:r>
              <a:rPr lang="en-US" dirty="0"/>
              <a:t>Using the GEE </a:t>
            </a:r>
            <a:r>
              <a:rPr lang="en-US" dirty="0" err="1"/>
              <a:t>LandTrendr</a:t>
            </a:r>
            <a:r>
              <a:rPr lang="en-US" dirty="0"/>
              <a:t> code acquired from the Landsat data, the team developed an app called FDDT that helps to assess forest changes in Bhutan for the focus districts from 2000-2018.  With </a:t>
            </a:r>
            <a:r>
              <a:rPr lang="en-US" dirty="0" err="1"/>
              <a:t>LandTrendr</a:t>
            </a:r>
            <a:r>
              <a:rPr lang="en-US" dirty="0"/>
              <a:t>, we're looking at a minimum of ten years to observe any significant changes.  </a:t>
            </a:r>
            <a:endParaRPr lang="en-US" dirty="0">
              <a:cs typeface="Calibri"/>
            </a:endParaRPr>
          </a:p>
          <a:p>
            <a:endParaRPr lang="en-US" dirty="0">
              <a:cs typeface="Calibri"/>
            </a:endParaRPr>
          </a:p>
          <a:p>
            <a:r>
              <a:rPr lang="en-US" dirty="0">
                <a:cs typeface="Calibri"/>
              </a:rPr>
              <a:t>For the ground data, the </a:t>
            </a:r>
            <a:r>
              <a:rPr lang="en-US" dirty="0" err="1">
                <a:cs typeface="Calibri"/>
              </a:rPr>
              <a:t>geocoordinates</a:t>
            </a:r>
            <a:r>
              <a:rPr lang="en-US" dirty="0">
                <a:cs typeface="Calibri"/>
              </a:rPr>
              <a:t> for known disturbances were provided to us by the end-users. We then had those points mapped to see if there was a correlation between the ground and satellite data. </a:t>
            </a:r>
          </a:p>
          <a:p>
            <a:endParaRPr lang="en-US" dirty="0">
              <a:cs typeface="Calibri"/>
            </a:endParaRPr>
          </a:p>
          <a:p>
            <a:r>
              <a:rPr lang="en-US" dirty="0">
                <a:cs typeface="Calibri"/>
              </a:rPr>
              <a:t>For magnitude, we mainly investigated how big the spike was and how often it occurred. Based on our findings, the magnitude remained relatively low and there was a sharp decline. The modelled output observed a longer duration for </a:t>
            </a:r>
            <a:r>
              <a:rPr lang="en-US" dirty="0" err="1">
                <a:cs typeface="Calibri"/>
              </a:rPr>
              <a:t>Haa</a:t>
            </a:r>
            <a:r>
              <a:rPr lang="en-US" dirty="0">
                <a:cs typeface="Calibri"/>
              </a:rPr>
              <a:t> when compared to </a:t>
            </a:r>
            <a:r>
              <a:rPr lang="en-US" dirty="0" err="1">
                <a:cs typeface="Calibri"/>
              </a:rPr>
              <a:t>Bumthang</a:t>
            </a:r>
            <a:r>
              <a:rPr lang="en-US" dirty="0">
                <a:cs typeface="Calibri"/>
              </a:rPr>
              <a:t>. The year 2000 saw some big spikes suggesting that there was a lot of disturbances then.</a:t>
            </a:r>
          </a:p>
          <a:p>
            <a:endParaRPr lang="en-US" dirty="0"/>
          </a:p>
          <a:p>
            <a:r>
              <a:rPr lang="en-US" dirty="0"/>
              <a:t>The project's FDDT will be provided to project partners to aid forest management efforts in Bhutan. </a:t>
            </a:r>
          </a:p>
          <a:p>
            <a:r>
              <a:rPr lang="en-US" dirty="0"/>
              <a:t>Additional work is needed since there wasn't much quantitative validation of any of the presented products.</a:t>
            </a:r>
            <a:endParaRPr lang="en-US" dirty="0">
              <a:cs typeface="Calibri"/>
            </a:endParaRPr>
          </a:p>
          <a:p>
            <a:endParaRPr lang="en-US" dirty="0">
              <a:cs typeface="Calibri"/>
            </a:endParaRPr>
          </a:p>
          <a:p>
            <a:endParaRPr lang="en-US" dirty="0">
              <a:cs typeface="Calibri"/>
            </a:endParaRPr>
          </a:p>
          <a:p>
            <a:endParaRPr lang="en-US" dirty="0">
              <a:cs typeface="Calibri"/>
            </a:endParaRPr>
          </a:p>
          <a:p>
            <a:r>
              <a:rPr lang="en-US" dirty="0"/>
              <a:t>------------------------------Image Information Below ------------------------------</a:t>
            </a:r>
            <a:endParaRPr lang="en-US" dirty="0">
              <a:cs typeface="Calibri" panose="020F0502020204030204"/>
            </a:endParaRPr>
          </a:p>
          <a:p>
            <a:r>
              <a:rPr lang="en-US" dirty="0"/>
              <a:t>•Image Credit: </a:t>
            </a:r>
            <a:r>
              <a:rPr lang="en-US" dirty="0" err="1"/>
              <a:t>Yeshi</a:t>
            </a:r>
            <a:r>
              <a:rPr lang="en-US" dirty="0"/>
              <a:t> </a:t>
            </a:r>
            <a:r>
              <a:rPr lang="en-US" dirty="0" err="1"/>
              <a:t>Keltsho</a:t>
            </a:r>
            <a:endParaRPr lang="en-US" dirty="0">
              <a:cs typeface="Calibri"/>
            </a:endParaRPr>
          </a:p>
          <a:p>
            <a:r>
              <a:rPr lang="en-US" dirty="0"/>
              <a:t>•Image Source: </a:t>
            </a:r>
            <a:r>
              <a:rPr lang="en-US" dirty="0" err="1"/>
              <a:t>Yeshi</a:t>
            </a:r>
            <a:r>
              <a:rPr lang="en-US" dirty="0"/>
              <a:t> </a:t>
            </a:r>
            <a:r>
              <a:rPr lang="en-US" dirty="0" err="1"/>
              <a:t>Keltsho</a:t>
            </a:r>
            <a:endParaRPr lang="en-US" dirty="0">
              <a:cs typeface="Calibri"/>
            </a:endParaRPr>
          </a:p>
          <a:p>
            <a:r>
              <a:rPr lang="en-US" dirty="0"/>
              <a:t>•Image License: Written permission to use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3223064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Kinley: </a:t>
            </a:r>
          </a:p>
          <a:p>
            <a:endParaRPr lang="en-US" dirty="0"/>
          </a:p>
          <a:p>
            <a:r>
              <a:rPr lang="en-US" dirty="0"/>
              <a:t>It’s difficult to pinpoint if forest mortality is specifically due to a singular factor since there may be other potential factors involved such as climate variability, bark beetle outbreaks, and droughts. Trees experiencing droughts or dry conditions may lose the ability to fight bark beetles, resulting in deaths or the trees turning blue from the diseases.</a:t>
            </a:r>
            <a:endParaRPr lang="en-US" dirty="0">
              <a:cs typeface="Calibri"/>
            </a:endParaRPr>
          </a:p>
          <a:p>
            <a:endParaRPr lang="en-US" dirty="0">
              <a:cs typeface="+mn-lt"/>
            </a:endParaRPr>
          </a:p>
          <a:p>
            <a:r>
              <a:rPr lang="en-US" dirty="0"/>
              <a:t>The availability of cloud-free data for the time of year that would be useful for early detection. </a:t>
            </a:r>
            <a:r>
              <a:rPr lang="en-US" dirty="0">
                <a:cs typeface="+mn-lt"/>
              </a:rPr>
              <a:t/>
            </a:r>
            <a:br>
              <a:rPr lang="en-US" dirty="0">
                <a:cs typeface="+mn-lt"/>
              </a:rPr>
            </a:br>
            <a:endParaRPr lang="en-US" dirty="0"/>
          </a:p>
          <a:p>
            <a:r>
              <a:rPr lang="en-US" dirty="0"/>
              <a:t>Forest recovery was observed in multiple locations where previous disturbances had occurred. It's challenging to detect and trace back due to late morality symptoms and most of the affected areas are inaccessible. </a:t>
            </a:r>
            <a:r>
              <a:rPr lang="en-US" dirty="0">
                <a:cs typeface="+mn-lt"/>
              </a:rPr>
              <a:t/>
            </a:r>
            <a:br>
              <a:rPr lang="en-US" dirty="0">
                <a:cs typeface="+mn-lt"/>
              </a:rPr>
            </a:br>
            <a:r>
              <a:rPr lang="en-US" dirty="0">
                <a:cs typeface="+mn-lt"/>
              </a:rPr>
              <a:t/>
            </a:r>
            <a:br>
              <a:rPr lang="en-US" dirty="0">
                <a:cs typeface="+mn-lt"/>
              </a:rPr>
            </a:br>
            <a:r>
              <a:rPr lang="en-US" dirty="0"/>
              <a:t>The topography is also another factor affecting detection of forest damage in the higher elevation forests of Bhutan. Topographic shadows can obscure the ability to see forest damage on Landsat data, though the parts of the data that is shadow free can be useful for identifying areas with forest damage.</a:t>
            </a:r>
            <a:r>
              <a:rPr lang="en-US" dirty="0">
                <a:cs typeface="+mn-lt"/>
              </a:rPr>
              <a:t/>
            </a:r>
            <a:br>
              <a:rPr lang="en-US" dirty="0">
                <a:cs typeface="+mn-lt"/>
              </a:rPr>
            </a:br>
            <a:r>
              <a:rPr lang="en-US" dirty="0"/>
              <a:t> </a:t>
            </a:r>
            <a:endParaRPr lang="en-US" dirty="0">
              <a:cs typeface="Calibri"/>
            </a:endParaRPr>
          </a:p>
          <a:p>
            <a:r>
              <a:rPr lang="en-US" dirty="0"/>
              <a:t>There was only time to do a limited amount of validation of the FDDT and disturbance mapping products from the tool.  Eliminating areas that are not coniferous forest would help the end-user know which areas to consider for field surveys.  Such a comparison would help in assessing the context of apparent disturbances on the FDDT/LT data products. </a:t>
            </a:r>
            <a:endParaRPr lang="en-US" dirty="0">
              <a:cs typeface="Calibri"/>
            </a:endParaRPr>
          </a:p>
          <a:p>
            <a:r>
              <a:rPr lang="en-US" dirty="0">
                <a:cs typeface="+mn-lt"/>
              </a:rPr>
              <a:t/>
            </a:r>
            <a:br>
              <a:rPr lang="en-US" dirty="0">
                <a:cs typeface="+mn-lt"/>
              </a:rPr>
            </a:br>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t>•Image Credit: </a:t>
            </a:r>
            <a:r>
              <a:rPr lang="en-US" dirty="0" err="1"/>
              <a:t>Yeshi</a:t>
            </a:r>
            <a:r>
              <a:rPr lang="en-US" dirty="0"/>
              <a:t> </a:t>
            </a:r>
            <a:r>
              <a:rPr lang="en-US" dirty="0" err="1"/>
              <a:t>Keltsho</a:t>
            </a:r>
            <a:endParaRPr lang="en-US" dirty="0">
              <a:cs typeface="Calibri"/>
            </a:endParaRPr>
          </a:p>
          <a:p>
            <a:r>
              <a:rPr lang="en-US" dirty="0"/>
              <a:t>•Image Source: </a:t>
            </a:r>
            <a:r>
              <a:rPr lang="en-US" dirty="0" err="1"/>
              <a:t>Yeshi</a:t>
            </a:r>
            <a:r>
              <a:rPr lang="en-US" dirty="0"/>
              <a:t> </a:t>
            </a:r>
            <a:r>
              <a:rPr lang="en-US" dirty="0" err="1"/>
              <a:t>Keltsho</a:t>
            </a:r>
            <a:endParaRPr lang="en-US" dirty="0">
              <a:cs typeface="Calibri"/>
            </a:endParaRPr>
          </a:p>
          <a:p>
            <a:r>
              <a:rPr lang="en-US" dirty="0"/>
              <a:t>•Image License: Written permission to use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157475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Kinley:</a:t>
            </a:r>
          </a:p>
          <a:p>
            <a:endParaRPr lang="en-US" dirty="0">
              <a:cs typeface="Calibri"/>
            </a:endParaRPr>
          </a:p>
          <a:p>
            <a:r>
              <a:rPr lang="en-US" dirty="0">
                <a:cs typeface="Calibri"/>
              </a:rPr>
              <a:t>The</a:t>
            </a:r>
            <a:r>
              <a:rPr lang="en-US" dirty="0"/>
              <a:t> project probably will only be able to do a preliminary validation of the application at hand. </a:t>
            </a:r>
            <a:r>
              <a:rPr lang="en-US" dirty="0">
                <a:cs typeface="Calibri"/>
              </a:rPr>
              <a:t> Further testing and validating the usage of forest dieback would be required.</a:t>
            </a:r>
          </a:p>
          <a:p>
            <a:endParaRPr lang="en-US" dirty="0">
              <a:cs typeface="Calibri"/>
            </a:endParaRPr>
          </a:p>
          <a:p>
            <a:r>
              <a:rPr lang="en-US" dirty="0"/>
              <a:t>More work could be done with higher spatial resolution satellite data other than Landsat - like with Sentinel-2 data at 10-meter spatial resolution and </a:t>
            </a:r>
            <a:r>
              <a:rPr lang="en-US" dirty="0" err="1"/>
              <a:t>PlanetScope</a:t>
            </a:r>
            <a:r>
              <a:rPr lang="en-US" dirty="0"/>
              <a:t> data at ~3-meter spatial resolution. The Sentinel-2 data also has spectral bands that might help for early detection of forest damage. Also, there are efforts to use Landsat and Sentinel-2 data together in order to get more timely cloud-free data for times of year when bark beetles are actively causing damage.</a:t>
            </a:r>
            <a:endParaRPr lang="en-US" dirty="0">
              <a:cs typeface="Calibri"/>
            </a:endParaRPr>
          </a:p>
          <a:p>
            <a:endParaRPr lang="en-US" dirty="0">
              <a:cs typeface="Calibri"/>
            </a:endParaRPr>
          </a:p>
          <a:p>
            <a:r>
              <a:rPr lang="en-US" dirty="0"/>
              <a:t>The project results will be of use in future research by project partners (potentially including other project being done by NASA SERVIR in support of Bhutan) in identifying early detection of tree dieback, measuring the extent of forest damage, and regularly monitoring to see if there’s bark beetle outbreak over the years. </a:t>
            </a:r>
            <a:endParaRPr lang="en-US" dirty="0">
              <a:cs typeface="Calibri"/>
            </a:endParaRPr>
          </a:p>
          <a:p>
            <a:endParaRPr lang="en-US" dirty="0"/>
          </a:p>
          <a:p>
            <a:r>
              <a:rPr lang="en-US" dirty="0"/>
              <a:t>Any future related projects could also look at additional areas with coniferous forest disturbances in western and central Bhutan. </a:t>
            </a:r>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t>•Image Credit: Namgyal Wangchuk</a:t>
            </a:r>
            <a:endParaRPr lang="en-US" dirty="0">
              <a:cs typeface="Calibri"/>
            </a:endParaRPr>
          </a:p>
          <a:p>
            <a:r>
              <a:rPr lang="en-US" dirty="0"/>
              <a:t>•Image Source: Namgyal Wangchuk</a:t>
            </a:r>
            <a:endParaRPr lang="en-US" dirty="0">
              <a:cs typeface="Calibri"/>
            </a:endParaRPr>
          </a:p>
          <a:p>
            <a:r>
              <a:rPr lang="en-US" dirty="0"/>
              <a:t>•Image License: Written permission to use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2988960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panose="020F0502020204030204"/>
              </a:rPr>
              <a:t>Yeshey</a:t>
            </a:r>
            <a:r>
              <a:rPr lang="en-US" dirty="0">
                <a:cs typeface="Calibri" panose="020F0502020204030204"/>
              </a:rPr>
              <a:t>:</a:t>
            </a:r>
          </a:p>
          <a:p>
            <a:endParaRPr lang="en-US" dirty="0">
              <a:cs typeface="Calibri" panose="020F0502020204030204"/>
            </a:endParaRPr>
          </a:p>
          <a:p>
            <a:pPr marL="0" indent="0">
              <a:buFontTx/>
              <a:buNone/>
            </a:pPr>
            <a:r>
              <a:rPr lang="en-US" dirty="0">
                <a:cs typeface="Calibri" panose="020F0502020204030204"/>
              </a:rPr>
              <a:t>The study area of the project is the country of </a:t>
            </a:r>
            <a:r>
              <a:rPr lang="en-US" dirty="0"/>
              <a:t>Bhutan located in the Himalayas between China and India. With elevations ranging from 318 </a:t>
            </a:r>
            <a:r>
              <a:rPr lang="en-US" dirty="0" err="1"/>
              <a:t>ft</a:t>
            </a:r>
            <a:r>
              <a:rPr lang="en-US" dirty="0"/>
              <a:t> to 24,836 </a:t>
            </a:r>
            <a:r>
              <a:rPr lang="en-US" dirty="0" err="1"/>
              <a:t>ft</a:t>
            </a:r>
            <a:r>
              <a:rPr lang="en-US" dirty="0"/>
              <a:t>, </a:t>
            </a:r>
            <a:r>
              <a:rPr lang="en-US" sz="1200" b="0" i="0" kern="1200" dirty="0">
                <a:solidFill>
                  <a:schemeClr val="tx1"/>
                </a:solidFill>
                <a:effectLst/>
                <a:latin typeface="+mn-lt"/>
                <a:ea typeface="+mn-ea"/>
                <a:cs typeface="+mn-cs"/>
              </a:rPr>
              <a:t>this geographical diversity contributes to Bhutan's outstanding range of biodiversity. </a:t>
            </a:r>
          </a:p>
          <a:p>
            <a:pPr marL="0" indent="0">
              <a:buFontTx/>
              <a:buNone/>
            </a:pPr>
            <a:endParaRPr lang="en-US" sz="1200" b="0" i="0" kern="1200" dirty="0">
              <a:solidFill>
                <a:schemeClr val="tx1"/>
              </a:solidFill>
              <a:effectLst/>
              <a:latin typeface="+mn-lt"/>
              <a:ea typeface="+mn-ea"/>
              <a:cs typeface="+mn-cs"/>
            </a:endParaRPr>
          </a:p>
          <a:p>
            <a:pPr marL="0" indent="0">
              <a:buFontTx/>
              <a:buNone/>
            </a:pPr>
            <a:r>
              <a:rPr lang="en-US" dirty="0"/>
              <a:t>Bhutan has a population of approximately 765,000. </a:t>
            </a:r>
            <a:endParaRPr lang="en-US" dirty="0">
              <a:cs typeface="Calibri"/>
            </a:endParaRPr>
          </a:p>
          <a:p>
            <a:pPr marL="0" indent="0">
              <a:buFontTx/>
              <a:buNone/>
            </a:pPr>
            <a:endParaRPr lang="en-US" dirty="0"/>
          </a:p>
          <a:p>
            <a:r>
              <a:rPr lang="en-US" dirty="0" err="1">
                <a:cs typeface="Calibri"/>
              </a:rPr>
              <a:t>Bumthang</a:t>
            </a:r>
            <a:r>
              <a:rPr lang="en-US" dirty="0">
                <a:cs typeface="Calibri"/>
              </a:rPr>
              <a:t> and </a:t>
            </a:r>
            <a:r>
              <a:rPr lang="en-US" dirty="0" err="1">
                <a:cs typeface="Calibri"/>
              </a:rPr>
              <a:t>Haa</a:t>
            </a:r>
            <a:r>
              <a:rPr lang="en-US" dirty="0">
                <a:cs typeface="Calibri"/>
              </a:rPr>
              <a:t> were specifically chosen as areas of interest because of major bark beetle infestation that was detected in 2016. The study period for this project is from 2000 to 2018, mainly focusing on the months October 31</a:t>
            </a:r>
            <a:r>
              <a:rPr lang="en-US" baseline="30000" dirty="0">
                <a:cs typeface="Calibri"/>
              </a:rPr>
              <a:t>st</a:t>
            </a:r>
            <a:r>
              <a:rPr lang="en-US" dirty="0">
                <a:cs typeface="Calibri"/>
              </a:rPr>
              <a:t>  to May 31</a:t>
            </a:r>
            <a:r>
              <a:rPr lang="en-US" baseline="30000" dirty="0">
                <a:cs typeface="Calibri"/>
              </a:rPr>
              <a:t>st</a:t>
            </a:r>
            <a:r>
              <a:rPr lang="en-US" dirty="0">
                <a:cs typeface="Calibri"/>
              </a:rPr>
              <a:t> when there are lowest cloud formation. </a:t>
            </a:r>
          </a:p>
          <a:p>
            <a:pPr marL="0" indent="0">
              <a:buFontTx/>
              <a:buNone/>
            </a:pPr>
            <a:endParaRPr lang="en-US" dirty="0">
              <a:cs typeface="Calibri"/>
            </a:endParaRPr>
          </a:p>
          <a:p>
            <a:pPr marL="0" indent="0">
              <a:buFontTx/>
              <a:buNone/>
            </a:pPr>
            <a:r>
              <a:rPr lang="en-US" dirty="0">
                <a:cs typeface="Calibri"/>
              </a:rPr>
              <a:t>---</a:t>
            </a:r>
          </a:p>
          <a:p>
            <a:r>
              <a:rPr lang="en-US" dirty="0"/>
              <a:t>DEVELOP Team Generated map</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415751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Tashi: </a:t>
            </a:r>
          </a:p>
          <a:p>
            <a:r>
              <a:rPr lang="en-US">
                <a:cs typeface="+mn-lt"/>
              </a:rPr>
              <a:t/>
            </a:r>
            <a:br>
              <a:rPr lang="en-US">
                <a:cs typeface="+mn-lt"/>
              </a:rPr>
            </a:br>
            <a:r>
              <a:rPr lang="en-US"/>
              <a:t>Lastly, we would like to thank the following individuals for their influence in our work.</a:t>
            </a:r>
          </a:p>
        </p:txBody>
      </p:sp>
      <p:sp>
        <p:nvSpPr>
          <p:cNvPr id="4" name="Slide Number Placeholder 3"/>
          <p:cNvSpPr>
            <a:spLocks noGrp="1"/>
          </p:cNvSpPr>
          <p:nvPr>
            <p:ph type="sldNum" sz="quarter" idx="10"/>
          </p:nvPr>
        </p:nvSpPr>
        <p:spPr/>
        <p:txBody>
          <a:bodyPr/>
          <a:lstStyle/>
          <a:p>
            <a:fld id="{66EE4239-191D-4388-B0F5-1C5222233620}" type="slidenum">
              <a:rPr lang="en-US" smtClean="0"/>
              <a:t>20</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chart tells us the processes that we can capture</a:t>
            </a:r>
            <a:endParaRPr lang="en-US" dirty="0">
              <a:cs typeface="Calibri"/>
            </a:endParaRPr>
          </a:p>
          <a:p>
            <a:r>
              <a:rPr lang="en-US">
                <a:cs typeface="Calibri"/>
              </a:rPr>
              <a:t>The black line represents the segments and the red dots represents the vertices. Based on the segments and vertex, the temporal duration and spectral magnitude can be calculated for each segment. </a:t>
            </a:r>
            <a:endParaRPr lang="en-US" dirty="0">
              <a:cs typeface="Calibri"/>
            </a:endParaRPr>
          </a:p>
          <a:p>
            <a:r>
              <a:rPr lang="en-US" dirty="0">
                <a:cs typeface="Calibri"/>
              </a:rPr>
              <a:t>These attributes enable us to summarize and query when changes occur and </a:t>
            </a:r>
            <a:r>
              <a:rPr lang="en-US"/>
              <a:t>how frequently they occur etc. </a:t>
            </a:r>
            <a:endParaRPr lang="en-US">
              <a:cs typeface="Calibri"/>
            </a:endParaRPr>
          </a:p>
          <a:p>
            <a:endParaRPr lang="en-US">
              <a:cs typeface="Calibri"/>
            </a:endParaRPr>
          </a:p>
          <a:p>
            <a:r>
              <a:rPr lang="en-US">
                <a:cs typeface="Calibri"/>
              </a:rPr>
              <a:t>The magnitude shows the spike and the duration shows the comeback (recovery)</a:t>
            </a:r>
          </a:p>
          <a:p>
            <a:endParaRPr lang="en-US" dirty="0">
              <a:cs typeface="Calibri"/>
            </a:endParaRPr>
          </a:p>
          <a:p>
            <a:r>
              <a:rPr lang="en-US"/>
              <a:t>------------------------------Image Information Below ------------------------------</a:t>
            </a:r>
            <a:endParaRPr lang="en-US">
              <a:cs typeface="Calibri"/>
            </a:endParaRPr>
          </a:p>
          <a:p>
            <a:r>
              <a:rPr lang="en-US"/>
              <a:t>•Image Source: LT-GEE Guide</a:t>
            </a:r>
            <a:endParaRPr lang="en-US">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2809280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panose="020F0502020204030204"/>
              </a:rPr>
              <a:t>Yeshey</a:t>
            </a:r>
            <a:r>
              <a:rPr lang="en-US" dirty="0">
                <a:cs typeface="Calibri" panose="020F0502020204030204"/>
              </a:rPr>
              <a:t>:</a:t>
            </a:r>
            <a:endParaRPr lang="en-US" dirty="0"/>
          </a:p>
          <a:p>
            <a:endParaRPr lang="en-US" dirty="0">
              <a:cs typeface="Calibri" panose="020F0502020204030204"/>
            </a:endParaRPr>
          </a:p>
          <a:p>
            <a:r>
              <a:rPr lang="en-US" dirty="0">
                <a:cs typeface="Calibri" panose="020F0502020204030204"/>
              </a:rPr>
              <a:t>The main objective for the term was to identify forest disturbances from 2000-2018 in the districts of </a:t>
            </a:r>
            <a:r>
              <a:rPr lang="en-US" dirty="0" err="1">
                <a:cs typeface="Calibri" panose="020F0502020204030204"/>
              </a:rPr>
              <a:t>Haa</a:t>
            </a:r>
            <a:r>
              <a:rPr lang="en-US" dirty="0">
                <a:cs typeface="Calibri" panose="020F0502020204030204"/>
              </a:rPr>
              <a:t> and </a:t>
            </a:r>
            <a:r>
              <a:rPr lang="en-US" dirty="0" err="1">
                <a:cs typeface="Calibri" panose="020F0502020204030204"/>
              </a:rPr>
              <a:t>Bumthang</a:t>
            </a:r>
            <a:r>
              <a:rPr lang="en-US" dirty="0">
                <a:cs typeface="Calibri" panose="020F0502020204030204"/>
              </a:rPr>
              <a:t>.</a:t>
            </a:r>
            <a:endParaRPr lang="en-US" dirty="0"/>
          </a:p>
          <a:p>
            <a:r>
              <a:rPr lang="en-US" dirty="0">
                <a:cs typeface="Calibri" panose="020F0502020204030204"/>
              </a:rPr>
              <a:t>We also wanted to see the year of disturbances, and investigate specific variables such as the rate, duration, magnitude, and prevalence for those disturbances. </a:t>
            </a:r>
          </a:p>
          <a:p>
            <a:r>
              <a:rPr lang="en-US" dirty="0">
                <a:cs typeface="Calibri" panose="020F0502020204030204"/>
              </a:rPr>
              <a:t>We designed a Google Earth Engine (GEE)-based app that would help us assess maps of forest disturbances that might be of some use to our partners. </a:t>
            </a:r>
          </a:p>
          <a:p>
            <a:endParaRPr lang="en-US" dirty="0">
              <a:cs typeface="Calibri" panose="020F0502020204030204"/>
            </a:endParaRPr>
          </a:p>
          <a:p>
            <a:endParaRPr lang="en-US" dirty="0">
              <a:cs typeface="Calibri" panose="020F0502020204030204"/>
            </a:endParaRPr>
          </a:p>
          <a:p>
            <a:r>
              <a:rPr lang="en-US" dirty="0"/>
              <a:t>------------------------------Image Information Below ------------------------------</a:t>
            </a:r>
            <a:endParaRPr lang="en-US" dirty="0">
              <a:cs typeface="Calibri"/>
            </a:endParaRPr>
          </a:p>
          <a:p>
            <a:r>
              <a:rPr lang="en-US" dirty="0"/>
              <a:t>•Image Credit: Pema Choden</a:t>
            </a:r>
            <a:endParaRPr lang="en-US" dirty="0">
              <a:cs typeface="Calibri"/>
            </a:endParaRPr>
          </a:p>
          <a:p>
            <a:r>
              <a:rPr lang="en-US" dirty="0"/>
              <a:t>•Image Source: Pema Choden</a:t>
            </a:r>
            <a:endParaRPr lang="en-US" dirty="0">
              <a:cs typeface="Calibri"/>
            </a:endParaRPr>
          </a:p>
          <a:p>
            <a:r>
              <a:rPr lang="en-US" dirty="0"/>
              <a:t>•Image License: Written permission to use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4121168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Sherab:</a:t>
            </a:r>
            <a:endParaRPr lang="en-US"/>
          </a:p>
          <a:p>
            <a:endParaRPr lang="en-US"/>
          </a:p>
          <a:p>
            <a:r>
              <a:rPr lang="en-US"/>
              <a:t>This project was conducted in collaboration with the Ugyen Wangchuck Institute for Conservation and Environmental Research (UWICER), the Karuna Foundation, and the Bhutan Foundation. </a:t>
            </a:r>
            <a:endParaRPr lang="en-US">
              <a:cs typeface="Calibri"/>
            </a:endParaRPr>
          </a:p>
          <a:p>
            <a:pPr marL="171450" indent="-171450">
              <a:buFont typeface="Arial"/>
              <a:buChar char="•"/>
            </a:pPr>
            <a:r>
              <a:rPr lang="en-US"/>
              <a:t>These organizations are cooperatively working on the Himalayan Environmental Rhythm Observation and Evaluation System (HEROES) project, a school and community-based citizen science initiative to monitor climate change and its impact on the Himalayan Mountain ecosystem.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367843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err="1"/>
              <a:t>Sherab</a:t>
            </a:r>
            <a:r>
              <a:rPr lang="en-US" dirty="0"/>
              <a:t>:</a:t>
            </a:r>
            <a:endParaRPr lang="en-US" dirty="0">
              <a:cs typeface="Calibri" panose="020F0502020204030204"/>
            </a:endParaRPr>
          </a:p>
          <a:p>
            <a:endParaRPr lang="en-US" dirty="0">
              <a:cs typeface="Calibri" panose="020F0502020204030204"/>
            </a:endParaRPr>
          </a:p>
          <a:p>
            <a:r>
              <a:rPr lang="en-US" dirty="0">
                <a:cs typeface="Calibri" panose="020F0502020204030204"/>
              </a:rPr>
              <a:t>Here are the list of community concerns with respect to our project: </a:t>
            </a:r>
            <a:endParaRPr lang="en-US" dirty="0"/>
          </a:p>
          <a:p>
            <a:pPr marL="285750" indent="-285750">
              <a:buFont typeface="Symbol"/>
              <a:buChar char="•"/>
            </a:pPr>
            <a:r>
              <a:rPr lang="en-US" dirty="0"/>
              <a:t>Bhutan has experienced increased warming, with a decrease in the annual rainfall and snowfall over the past decade and is facing high risk from glacial lake outburst floods.</a:t>
            </a:r>
            <a:endParaRPr lang="en-US" dirty="0">
              <a:cs typeface="Calibri"/>
            </a:endParaRPr>
          </a:p>
          <a:p>
            <a:pPr marL="285750" indent="-285750">
              <a:buFont typeface="Symbol"/>
              <a:buChar char="•"/>
            </a:pPr>
            <a:r>
              <a:rPr lang="en-US" dirty="0"/>
              <a:t>Changes in agricultural patterns due to climate change affect agricultural and forest productivity, which in turn impact national food and fiber security.</a:t>
            </a:r>
            <a:endParaRPr lang="en-US" dirty="0">
              <a:cs typeface="Calibri"/>
            </a:endParaRPr>
          </a:p>
          <a:p>
            <a:pPr marL="285750" indent="-285750">
              <a:buFont typeface="Symbol"/>
              <a:buChar char="•"/>
            </a:pPr>
            <a:r>
              <a:rPr lang="en-US" dirty="0"/>
              <a:t>Forest pests such as bark beetle infestations contribute to forest disturbances, resulting in tree mortality and increased action of felling.</a:t>
            </a:r>
            <a:endParaRPr lang="en-US" dirty="0">
              <a:cs typeface="Calibri"/>
            </a:endParaRPr>
          </a:p>
          <a:p>
            <a:endParaRPr lang="en-US" dirty="0">
              <a:cs typeface="Calibri"/>
            </a:endParaRPr>
          </a:p>
          <a:p>
            <a:r>
              <a:rPr lang="en-US" dirty="0"/>
              <a:t>------------------------------Image Information Below ------------------------------</a:t>
            </a:r>
            <a:endParaRPr lang="en-US" dirty="0">
              <a:cs typeface="Calibri" panose="020F0502020204030204"/>
            </a:endParaRPr>
          </a:p>
          <a:p>
            <a:r>
              <a:rPr lang="en-US" dirty="0"/>
              <a:t>•Image Credit: </a:t>
            </a:r>
            <a:r>
              <a:rPr lang="en-US" dirty="0" err="1"/>
              <a:t>Changa</a:t>
            </a:r>
            <a:r>
              <a:rPr lang="en-US" dirty="0"/>
              <a:t> Tshering</a:t>
            </a:r>
            <a:endParaRPr lang="en-US" dirty="0">
              <a:cs typeface="Calibri" panose="020F0502020204030204"/>
            </a:endParaRPr>
          </a:p>
          <a:p>
            <a:r>
              <a:rPr lang="en-US" dirty="0"/>
              <a:t>•Image Source: </a:t>
            </a:r>
            <a:r>
              <a:rPr lang="en-US" dirty="0" err="1"/>
              <a:t>Changa</a:t>
            </a:r>
            <a:r>
              <a:rPr lang="en-US" dirty="0"/>
              <a:t> Tshering</a:t>
            </a:r>
            <a:endParaRPr lang="en-US" dirty="0">
              <a:cs typeface="Calibri" panose="020F0502020204030204"/>
            </a:endParaRPr>
          </a:p>
          <a:p>
            <a:r>
              <a:rPr lang="en-US" dirty="0"/>
              <a:t>•Image License: Written permission to use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817519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Calibri"/>
              </a:rPr>
              <a:t>Kinley:</a:t>
            </a:r>
          </a:p>
          <a:p>
            <a:pPr>
              <a:defRPr/>
            </a:pPr>
            <a:r>
              <a:rPr lang="en-US" dirty="0"/>
              <a:t>For the satellites and sensors, we used data that was available from 3 different Landsat sensors via Google Earth Engine to assess trends in forest disturbances.  </a:t>
            </a:r>
            <a:endParaRPr lang="en-US" dirty="0">
              <a:cs typeface="Calibri"/>
            </a:endParaRPr>
          </a:p>
          <a:p>
            <a:pPr>
              <a:defRPr/>
            </a:pPr>
            <a:endParaRPr lang="en-US" dirty="0"/>
          </a:p>
          <a:p>
            <a:pPr>
              <a:defRPr/>
            </a:pPr>
            <a:r>
              <a:rPr lang="en-US" dirty="0"/>
              <a:t>From the previous terms, </a:t>
            </a:r>
            <a:r>
              <a:rPr lang="en-US" dirty="0" smtClean="0"/>
              <a:t>Climate Hazards Groups Infrared </a:t>
            </a:r>
            <a:r>
              <a:rPr lang="en-US" dirty="0" err="1" smtClean="0"/>
              <a:t>Precipication</a:t>
            </a:r>
            <a:r>
              <a:rPr lang="en-US" dirty="0" smtClean="0"/>
              <a:t> with Stations (CHIRPS), data based on observations, was </a:t>
            </a:r>
            <a:r>
              <a:rPr lang="en-US" dirty="0"/>
              <a:t>used to assess trends in precipitation for </a:t>
            </a:r>
            <a:r>
              <a:rPr lang="en-US" dirty="0" err="1"/>
              <a:t>Haa</a:t>
            </a:r>
            <a:r>
              <a:rPr lang="en-US" dirty="0"/>
              <a:t> and </a:t>
            </a:r>
            <a:r>
              <a:rPr lang="en-US" dirty="0" err="1"/>
              <a:t>Bumthang</a:t>
            </a:r>
            <a:r>
              <a:rPr lang="en-US" dirty="0"/>
              <a:t>. </a:t>
            </a:r>
            <a:r>
              <a:rPr lang="en-US" dirty="0" smtClean="0"/>
              <a:t>We </a:t>
            </a:r>
            <a:r>
              <a:rPr lang="en-US" dirty="0"/>
              <a:t>had also used </a:t>
            </a:r>
            <a:r>
              <a:rPr lang="en-US" dirty="0" smtClean="0"/>
              <a:t>modeled products from the Famine Early Warning Systems Network</a:t>
            </a:r>
            <a:r>
              <a:rPr lang="en-US" baseline="0" dirty="0" smtClean="0"/>
              <a:t> (FEWS NET) – Land Data Assimilation System, </a:t>
            </a:r>
            <a:r>
              <a:rPr lang="en-US" dirty="0" smtClean="0"/>
              <a:t>to </a:t>
            </a:r>
            <a:r>
              <a:rPr lang="en-US" dirty="0"/>
              <a:t>assess the near surface air temperature for the focus districts.</a:t>
            </a:r>
            <a:endParaRPr lang="en-US" dirty="0">
              <a:cs typeface="+mn-lt"/>
            </a:endParaRPr>
          </a:p>
          <a:p>
            <a:pPr>
              <a:defRPr/>
            </a:pPr>
            <a:endParaRPr lang="en-US" dirty="0">
              <a:cs typeface="Calibri"/>
            </a:endParaRPr>
          </a:p>
          <a:p>
            <a:pPr>
              <a:defRPr/>
            </a:pPr>
            <a:r>
              <a:rPr lang="en-US" dirty="0"/>
              <a:t>------------------------------Image Information Below ------------------------------</a:t>
            </a:r>
            <a:endParaRPr lang="en-US" dirty="0">
              <a:cs typeface="Calibri"/>
            </a:endParaRPr>
          </a:p>
          <a:p>
            <a:r>
              <a:rPr lang="en-US" dirty="0">
                <a:cs typeface="Calibri"/>
              </a:rPr>
              <a:t>Image Credit 1: NASA </a:t>
            </a:r>
            <a:endParaRPr lang="en-US" dirty="0"/>
          </a:p>
          <a:p>
            <a:r>
              <a:rPr lang="en-US" dirty="0">
                <a:cs typeface="Calibri"/>
              </a:rPr>
              <a:t>Image Source: </a:t>
            </a:r>
            <a:r>
              <a:rPr lang="en-US" dirty="0">
                <a:hlinkClick r:id="rId3"/>
              </a:rPr>
              <a:t>http://www.devpedia.developexchange.com/dp/index.php?title=List_of_Satellite_Pictures</a:t>
            </a:r>
            <a:endParaRPr lang="en-US" dirty="0">
              <a:cs typeface="Calibri"/>
              <a:hlinkClick r:id="rId3"/>
            </a:endParaRPr>
          </a:p>
          <a:p>
            <a:r>
              <a:rPr lang="en-US" dirty="0">
                <a:cs typeface="Calibri"/>
              </a:rPr>
              <a:t>Image License: Public Domain</a:t>
            </a:r>
          </a:p>
          <a:p>
            <a:endParaRPr lang="en-US" dirty="0">
              <a:cs typeface="Calibri"/>
            </a:endParaRPr>
          </a:p>
          <a:p>
            <a:r>
              <a:rPr lang="en-US" dirty="0"/>
              <a:t>Image Credit 2: NASA</a:t>
            </a:r>
            <a:endParaRPr lang="en-US" dirty="0">
              <a:cs typeface="Calibri"/>
            </a:endParaRPr>
          </a:p>
          <a:p>
            <a:r>
              <a:rPr lang="en-US" dirty="0"/>
              <a:t>Image Source: </a:t>
            </a:r>
            <a:r>
              <a:rPr lang="en-US" dirty="0">
                <a:hlinkClick r:id="rId3"/>
              </a:rPr>
              <a:t>http://www.devpedia.developexchange.com/dp/index.php?title=List_of_Satellite_Pictures</a:t>
            </a:r>
            <a:endParaRPr lang="en-US" dirty="0">
              <a:cs typeface="Calibri"/>
            </a:endParaRPr>
          </a:p>
          <a:p>
            <a:r>
              <a:rPr lang="en-US" dirty="0"/>
              <a:t>Image License: Public Domain</a:t>
            </a:r>
            <a:endParaRPr lang="en-US" dirty="0">
              <a:cs typeface="Calibri"/>
            </a:endParaRPr>
          </a:p>
          <a:p>
            <a:endParaRPr lang="en-US" dirty="0">
              <a:cs typeface="Calibri"/>
            </a:endParaRPr>
          </a:p>
          <a:p>
            <a:r>
              <a:rPr lang="en-US" dirty="0"/>
              <a:t>Image Credit 3: NASA</a:t>
            </a:r>
            <a:endParaRPr lang="en-US" dirty="0">
              <a:cs typeface="Calibri"/>
            </a:endParaRPr>
          </a:p>
          <a:p>
            <a:r>
              <a:rPr lang="en-US" dirty="0"/>
              <a:t>Image Source: </a:t>
            </a:r>
            <a:r>
              <a:rPr lang="en-US" dirty="0">
                <a:hlinkClick r:id="rId3"/>
              </a:rPr>
              <a:t>http://www.devpedia.developexchange.com/dp/index.php?title=List_of_Satellite_Pictures</a:t>
            </a:r>
            <a:endParaRPr lang="en-US" dirty="0"/>
          </a:p>
          <a:p>
            <a:r>
              <a:rPr lang="en-US" dirty="0"/>
              <a:t>Image License: Public Domain</a:t>
            </a:r>
            <a:endParaRPr lang="en-US" dirty="0">
              <a:cs typeface="Calibri" panose="020F0502020204030204"/>
            </a:endParaRPr>
          </a:p>
          <a:p>
            <a:endParaRPr lang="en-US" dirty="0">
              <a:cs typeface="Calibri" panose="020F0502020204030204"/>
            </a:endParaRPr>
          </a:p>
          <a:p>
            <a:r>
              <a:rPr lang="en-US" dirty="0"/>
              <a:t>Image Credit 4: NASA </a:t>
            </a:r>
            <a:endParaRPr lang="en-US" dirty="0">
              <a:cs typeface="Calibri"/>
            </a:endParaRPr>
          </a:p>
          <a:p>
            <a:r>
              <a:rPr lang="en-US" dirty="0"/>
              <a:t>Image Source: </a:t>
            </a:r>
            <a:r>
              <a:rPr lang="en-US" dirty="0">
                <a:hlinkClick r:id="rId3"/>
              </a:rPr>
              <a:t>http://www.devpedia.developexchange.com/dp/index.php?title=List_of_Satellite_Pictures</a:t>
            </a:r>
            <a:endParaRPr lang="en-US" dirty="0"/>
          </a:p>
          <a:p>
            <a:r>
              <a:rPr lang="en-US" dirty="0"/>
              <a:t>Image License: Public Domain</a:t>
            </a:r>
            <a:endParaRPr lang="en-US" dirty="0">
              <a:cs typeface="Calibri"/>
            </a:endParaRPr>
          </a:p>
          <a:p>
            <a:endParaRPr lang="en-US" dirty="0">
              <a:cs typeface="Calibri"/>
            </a:endParaRPr>
          </a:p>
          <a:p>
            <a:r>
              <a:rPr lang="en-US" dirty="0"/>
              <a:t>Image Credit 5: NASA </a:t>
            </a:r>
            <a:endParaRPr lang="en-US" dirty="0">
              <a:cs typeface="Calibri"/>
            </a:endParaRPr>
          </a:p>
          <a:p>
            <a:r>
              <a:rPr lang="en-US" dirty="0"/>
              <a:t>Image Source: </a:t>
            </a:r>
            <a:r>
              <a:rPr lang="en-US" dirty="0">
                <a:hlinkClick r:id="rId3"/>
              </a:rPr>
              <a:t>http://www.devpedia.developexchange.com/dp/index.php?title=List_of_Satellite_Pictures</a:t>
            </a:r>
            <a:endParaRPr lang="en-US" dirty="0"/>
          </a:p>
          <a:p>
            <a:r>
              <a:rPr lang="en-US" dirty="0"/>
              <a:t>Image License: Public Domain</a:t>
            </a:r>
            <a:endParaRPr lang="en-US" dirty="0">
              <a:cs typeface="Calibri"/>
            </a:endParaRPr>
          </a:p>
          <a:p>
            <a:endParaRPr lang="en-US" dirty="0">
              <a:cs typeface="Calibri"/>
            </a:endParaRPr>
          </a:p>
          <a:p>
            <a:r>
              <a:rPr lang="en-US" dirty="0"/>
              <a:t>Image Credit 6: NASA </a:t>
            </a:r>
            <a:endParaRPr lang="en-US" dirty="0">
              <a:cs typeface="Calibri"/>
            </a:endParaRPr>
          </a:p>
          <a:p>
            <a:r>
              <a:rPr lang="en-US" dirty="0"/>
              <a:t>Image Source: </a:t>
            </a:r>
            <a:r>
              <a:rPr lang="en-US" dirty="0">
                <a:hlinkClick r:id="rId3"/>
              </a:rPr>
              <a:t>http://www.devpedia.developexchange.com/dp/index.php?title=List_of_Satellite_Pictures</a:t>
            </a:r>
            <a:endParaRPr lang="en-US" dirty="0"/>
          </a:p>
          <a:p>
            <a:r>
              <a:rPr lang="en-US" dirty="0"/>
              <a:t>Image License: Public Domain</a:t>
            </a:r>
            <a:endParaRPr lang="en-US" dirty="0">
              <a:cs typeface="Calibri"/>
            </a:endParaRPr>
          </a:p>
          <a:p>
            <a:endParaRPr lang="en-US" dirty="0">
              <a:cs typeface="Calibri"/>
            </a:endParaRPr>
          </a:p>
          <a:p>
            <a:r>
              <a:rPr lang="en-US" dirty="0"/>
              <a:t>Image Credit 7: NASA </a:t>
            </a:r>
            <a:endParaRPr lang="en-US" dirty="0">
              <a:cs typeface="Calibri"/>
            </a:endParaRPr>
          </a:p>
          <a:p>
            <a:r>
              <a:rPr lang="en-US" dirty="0"/>
              <a:t>Image Source: </a:t>
            </a:r>
            <a:r>
              <a:rPr lang="en-US" dirty="0">
                <a:hlinkClick r:id="rId3"/>
              </a:rPr>
              <a:t>http://www.devpedia.developexchange.com/dp/index.php?title=List_of_Satellite_Pictures</a:t>
            </a:r>
            <a:endParaRPr lang="en-US" dirty="0"/>
          </a:p>
          <a:p>
            <a:r>
              <a:rPr lang="en-US" dirty="0"/>
              <a:t>Image License: Public Domain</a:t>
            </a:r>
            <a:endParaRPr lang="en-US" dirty="0">
              <a:cs typeface="Calibri"/>
            </a:endParaRPr>
          </a:p>
          <a:p>
            <a:endParaRPr lang="en-US" dirty="0"/>
          </a:p>
          <a:p>
            <a:r>
              <a:rPr lang="en-US" dirty="0"/>
              <a:t>Image Credit 8: NASA </a:t>
            </a:r>
            <a:endParaRPr lang="en-US" dirty="0">
              <a:cs typeface="Calibri"/>
            </a:endParaRPr>
          </a:p>
          <a:p>
            <a:r>
              <a:rPr lang="en-US" dirty="0"/>
              <a:t>Image Source: </a:t>
            </a:r>
            <a:r>
              <a:rPr lang="en-US" dirty="0">
                <a:hlinkClick r:id="rId3"/>
              </a:rPr>
              <a:t>http://www.devpedia.developexchange.com/dp/index.php?title=List_of_Satellite_Pictures</a:t>
            </a:r>
            <a:endParaRPr lang="en-US" dirty="0"/>
          </a:p>
          <a:p>
            <a:r>
              <a:rPr lang="en-US" dirty="0"/>
              <a:t>Image License: Public Domain</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213829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cs typeface="Calibri"/>
              </a:rPr>
              <a:t>Yeshey:</a:t>
            </a:r>
            <a:endParaRPr lang="en-US"/>
          </a:p>
          <a:p>
            <a:r>
              <a:rPr lang="en-US" sz="1200" b="0" i="0" u="none" strike="noStrike" kern="1200">
                <a:solidFill>
                  <a:schemeClr val="tx1"/>
                </a:solidFill>
                <a:effectLst/>
                <a:latin typeface="+mn-lt"/>
                <a:ea typeface="+mn-ea"/>
                <a:cs typeface="+mn-cs"/>
              </a:rPr>
              <a:t>The team used CHIRPS, </a:t>
            </a:r>
            <a:r>
              <a:rPr lang="en-US"/>
              <a:t>FLDAS and</a:t>
            </a:r>
            <a:r>
              <a:rPr lang="en-US" sz="1200" b="0" i="0" u="none" strike="noStrike" kern="1200">
                <a:solidFill>
                  <a:schemeClr val="tx1"/>
                </a:solidFill>
                <a:effectLst/>
                <a:latin typeface="+mn-lt"/>
                <a:ea typeface="+mn-ea"/>
                <a:cs typeface="+mn-cs"/>
              </a:rPr>
              <a:t> MODIS data generated by the two previous terms.</a:t>
            </a:r>
            <a:r>
              <a:rPr lang="en-US"/>
              <a:t> </a:t>
            </a:r>
            <a:endParaRPr lang="en-US">
              <a:cs typeface="Calibri"/>
            </a:endParaRPr>
          </a:p>
          <a:p>
            <a:pPr fontAlgn="base"/>
            <a:r>
              <a:rPr lang="en-US"/>
              <a:t>Landsat</a:t>
            </a:r>
            <a:r>
              <a:rPr lang="en-US" sz="1200" b="0" i="0" u="none" strike="noStrike" kern="1200">
                <a:solidFill>
                  <a:schemeClr val="tx1"/>
                </a:solidFill>
                <a:effectLst/>
                <a:latin typeface="+mn-lt"/>
                <a:ea typeface="+mn-ea"/>
                <a:cs typeface="+mn-cs"/>
              </a:rPr>
              <a:t> images </a:t>
            </a:r>
            <a:r>
              <a:rPr lang="en-US">
                <a:cs typeface="Calibri"/>
              </a:rPr>
              <a:t>were accessed and processed from GEE</a:t>
            </a:r>
          </a:p>
          <a:p>
            <a:pPr rtl="0" fontAlgn="base"/>
            <a:r>
              <a:rPr lang="en-US" sz="1200" b="0" i="0" kern="1200">
                <a:solidFill>
                  <a:schemeClr val="tx1"/>
                </a:solidFill>
                <a:effectLst/>
                <a:latin typeface="+mn-lt"/>
                <a:ea typeface="+mn-ea"/>
                <a:cs typeface="Calibri"/>
              </a:rPr>
              <a:t>Ground data was provided by </a:t>
            </a:r>
            <a:r>
              <a:rPr lang="en-US" err="1">
                <a:cs typeface="Calibri"/>
              </a:rPr>
              <a:t>Ugyen</a:t>
            </a:r>
            <a:r>
              <a:rPr lang="en-US">
                <a:cs typeface="Calibri"/>
              </a:rPr>
              <a:t> Wangchuk Institute Conservation and Environmental Research and processed in ArcGIS.</a:t>
            </a:r>
            <a:endParaRPr lang="en-US" sz="1200" b="0" i="0" kern="1200">
              <a:solidFill>
                <a:schemeClr val="tx1"/>
              </a:solidFill>
              <a:effectLst/>
              <a:latin typeface="+mn-lt"/>
              <a:ea typeface="+mn-ea"/>
              <a:cs typeface="+mn-cs"/>
            </a:endParaRPr>
          </a:p>
          <a:p>
            <a:r>
              <a:rPr lang="en-US">
                <a:cs typeface="Calibri"/>
              </a:rPr>
              <a:t>---</a:t>
            </a:r>
          </a:p>
          <a:p>
            <a:endParaRPr lang="en-US">
              <a:cs typeface="Calibri"/>
            </a:endParaRPr>
          </a:p>
          <a:p>
            <a:r>
              <a:rPr lang="en-US">
                <a:cs typeface="Calibri"/>
              </a:rPr>
              <a:t>Phenology, precipitation, and temperature data was used from the previous terms’ results. Accompanying that, this term we used Landsat images and ground data from our partner: </a:t>
            </a:r>
            <a:r>
              <a:rPr lang="en-US" err="1">
                <a:cs typeface="Calibri"/>
              </a:rPr>
              <a:t>Ugyen</a:t>
            </a:r>
            <a:r>
              <a:rPr lang="en-US">
                <a:cs typeface="Calibri"/>
              </a:rPr>
              <a:t> Wangchuk Institute Conservation and Environmental Research. </a:t>
            </a:r>
          </a:p>
          <a:p>
            <a:r>
              <a:rPr lang="en-US">
                <a:cs typeface="Calibri"/>
              </a:rPr>
              <a:t>The Landsat images consist of historical images of land cover which was then collaborated with an algorithm called </a:t>
            </a:r>
            <a:r>
              <a:rPr lang="en-US" err="1">
                <a:cs typeface="Calibri"/>
              </a:rPr>
              <a:t>LandTrendR</a:t>
            </a:r>
            <a:r>
              <a:rPr lang="en-US">
                <a:cs typeface="Calibri"/>
              </a:rPr>
              <a:t> by Dr. Kennedy on Google Earth Engine. The variables collected from </a:t>
            </a:r>
            <a:r>
              <a:rPr lang="en-US" err="1">
                <a:cs typeface="Calibri"/>
              </a:rPr>
              <a:t>LandTrendR</a:t>
            </a:r>
            <a:r>
              <a:rPr lang="en-US">
                <a:cs typeface="Calibri"/>
              </a:rPr>
              <a:t> were Year of Disturbances, Duration, Magnitude, Prevalence, and Rate of forest disturbances. </a:t>
            </a:r>
          </a:p>
          <a:p>
            <a:r>
              <a:rPr lang="en-US">
                <a:cs typeface="Calibri"/>
              </a:rPr>
              <a:t>The algorithm was implemented in Google Earth Engine and the team generated codes to create an application. Any end user that accesses the application can see </a:t>
            </a:r>
            <a:r>
              <a:rPr lang="en-US" err="1">
                <a:cs typeface="Calibri"/>
              </a:rPr>
              <a:t>LandTrendr</a:t>
            </a:r>
            <a:r>
              <a:rPr lang="en-US">
                <a:cs typeface="Calibri"/>
              </a:rPr>
              <a:t> results of all these variables in a histogram which can help in trend analysis, correlation, and assist in creating maps. </a:t>
            </a:r>
          </a:p>
          <a:p>
            <a:pPr>
              <a:defRPr/>
            </a:pPr>
            <a:r>
              <a:rPr lang="en-US">
                <a:cs typeface="Calibri"/>
              </a:rPr>
              <a:t>The ground data was displayed in ArcGIS with a background of </a:t>
            </a:r>
            <a:r>
              <a:rPr lang="en-US" err="1">
                <a:cs typeface="Calibri"/>
              </a:rPr>
              <a:t>LandTrendR</a:t>
            </a:r>
            <a:r>
              <a:rPr lang="en-US">
                <a:cs typeface="Calibri"/>
              </a:rPr>
              <a:t> magnitude result to see if there were indeed a disturbance observed in the given locations.  </a:t>
            </a:r>
          </a:p>
          <a:p>
            <a:endParaRPr lang="en-US">
              <a:cs typeface="Calibri"/>
            </a:endParaRPr>
          </a:p>
          <a:p>
            <a:endParaRPr lang="en-US">
              <a:cs typeface="Calibri"/>
            </a:endParaRPr>
          </a:p>
          <a:p>
            <a:r>
              <a:rPr lang="en-US">
                <a:cs typeface="Calibri"/>
              </a:rPr>
              <a:t>---</a:t>
            </a:r>
          </a:p>
          <a:p>
            <a:endParaRPr lang="en-US"/>
          </a:p>
          <a:p>
            <a:r>
              <a:rPr lang="en-US"/>
              <a:t>DEVELOP Team Generated Figures</a:t>
            </a: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49886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Sherab:</a:t>
            </a:r>
          </a:p>
          <a:p>
            <a:pPr marL="171450" indent="-171450">
              <a:buFont typeface="Arial"/>
              <a:buChar char="•"/>
            </a:pPr>
            <a:r>
              <a:rPr lang="en-US">
                <a:cs typeface="Calibri"/>
              </a:rPr>
              <a:t>Moving on to the main focus of our project which is the Google Earth Engine tool. The team implemented the </a:t>
            </a:r>
            <a:r>
              <a:rPr lang="en-US" err="1">
                <a:cs typeface="Calibri"/>
              </a:rPr>
              <a:t>LandTrendr</a:t>
            </a:r>
            <a:r>
              <a:rPr lang="en-US">
                <a:cs typeface="Calibri"/>
              </a:rPr>
              <a:t> algorithm developed by </a:t>
            </a:r>
            <a:r>
              <a:rPr lang="en-US" err="1">
                <a:cs typeface="Calibri"/>
              </a:rPr>
              <a:t>Dr.Robert</a:t>
            </a:r>
            <a:r>
              <a:rPr lang="en-US">
                <a:cs typeface="Calibri"/>
              </a:rPr>
              <a:t> Kennedy to built the tool or so called the app. We decided to name the app Forest Disturbances Detection Tool, or in short, FDDT.  </a:t>
            </a:r>
          </a:p>
          <a:p>
            <a:pPr marL="171450" indent="-171450">
              <a:buFont typeface="Arial"/>
              <a:buChar char="•"/>
            </a:pPr>
            <a:r>
              <a:rPr lang="en-US">
                <a:cs typeface="Calibri"/>
              </a:rPr>
              <a:t>The app consists of four different features including the slider, the dropdown menu, the graph section, and the legend.</a:t>
            </a:r>
          </a:p>
          <a:p>
            <a:endParaRPr lang="en-US">
              <a:cs typeface="Calibri"/>
            </a:endParaRPr>
          </a:p>
          <a:p>
            <a:endParaRPr lang="en-US">
              <a:cs typeface="Calibri"/>
            </a:endParaRPr>
          </a:p>
          <a:p>
            <a:pPr marL="0" indent="0">
              <a:buFont typeface="Arial,Sans-Serif"/>
              <a:buNone/>
            </a:pPr>
            <a:r>
              <a:rPr lang="en-US"/>
              <a:t>-----</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en-US"/>
              <a:t>DEVELOP Team Generated Figures</a:t>
            </a:r>
            <a:endParaRPr lang="en-US">
              <a:cs typeface="Calibri"/>
            </a:endParaRPr>
          </a:p>
          <a:p>
            <a:pPr marL="0" indent="0">
              <a:buFont typeface="Arial,Sans-Serif"/>
              <a:buNone/>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3445123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Sherab: </a:t>
            </a:r>
          </a:p>
          <a:p>
            <a:pPr marL="171450" indent="-171450">
              <a:buFont typeface="Arial"/>
              <a:buChar char="•"/>
            </a:pPr>
            <a:r>
              <a:rPr lang="en-US">
                <a:cs typeface="Calibri"/>
              </a:rPr>
              <a:t>  To provide an overview of the how app works, </a:t>
            </a:r>
            <a:r>
              <a:rPr lang="en-US"/>
              <a:t> when we run the code, this is how the current app developed by the team  looks like and this is how the features of the app mentioned in previous slide are displayed. </a:t>
            </a:r>
            <a:endParaRPr lang="en-US">
              <a:cs typeface="Calibri"/>
            </a:endParaRPr>
          </a:p>
          <a:p>
            <a:pPr marL="285750" indent="-285750">
              <a:buFont typeface="Arial,Sans-Serif"/>
              <a:buChar char="•"/>
            </a:pPr>
            <a:r>
              <a:rPr lang="en-US"/>
              <a:t>The Date slider to the top right corner allows the user to select a date or a year of interest to display the results for the variables. The years on the slider ranges from 2000-2018. Selecting a year from the slider, generates a graph for each climatic variables for that particular year right underneath the slider in the graph section. </a:t>
            </a:r>
            <a:endParaRPr lang="en-US">
              <a:cs typeface="Calibri"/>
            </a:endParaRPr>
          </a:p>
          <a:p>
            <a:pPr marL="285750" indent="-285750">
              <a:buFont typeface="Arial,Sans-Serif"/>
              <a:buChar char="•"/>
            </a:pPr>
            <a:r>
              <a:rPr lang="en-US"/>
              <a:t>So basically, the Graph section on the bottom right provides a visual representation of the climatic variables which includes temperature and precipitation of each district for which, as mentioned earlier, the data was collected from the previous terms. </a:t>
            </a:r>
            <a:endParaRPr lang="en-US">
              <a:cs typeface="Calibri"/>
            </a:endParaRPr>
          </a:p>
          <a:p>
            <a:pPr marL="285750" indent="-285750">
              <a:buFont typeface="Arial,Sans-Serif"/>
              <a:buChar char="•"/>
            </a:pPr>
            <a:r>
              <a:rPr lang="en-US"/>
              <a:t>The dropdown menu which you can find on the top left corner, displays the options to select a </a:t>
            </a:r>
            <a:r>
              <a:rPr lang="en-US" err="1"/>
              <a:t>LandTrendr</a:t>
            </a:r>
            <a:r>
              <a:rPr lang="en-US"/>
              <a:t> variables for the specific area of interest and includes rate, year of detection, prevalence, magnitude and duration for each area of interest. The </a:t>
            </a:r>
            <a:r>
              <a:rPr lang="en-US" err="1"/>
              <a:t>LandTrendr</a:t>
            </a:r>
            <a:r>
              <a:rPr lang="en-US"/>
              <a:t> variables in our project regards to the Normalized Difference Vegetation Index (NDVI).</a:t>
            </a:r>
            <a:endParaRPr lang="en-US">
              <a:cs typeface="Calibri"/>
            </a:endParaRPr>
          </a:p>
          <a:p>
            <a:pPr marL="285750" indent="-285750">
              <a:buFont typeface="Arial,Sans-Serif"/>
              <a:buChar char="•"/>
            </a:pPr>
            <a:r>
              <a:rPr lang="en-US"/>
              <a:t>The legend section on the bottom-left displays the legend for the five </a:t>
            </a:r>
            <a:r>
              <a:rPr lang="en-US" err="1"/>
              <a:t>LandTrendr</a:t>
            </a:r>
            <a:r>
              <a:rPr lang="en-US"/>
              <a:t> variables. </a:t>
            </a:r>
            <a:endParaRPr lang="en-US">
              <a:cs typeface="Calibri"/>
            </a:endParaRPr>
          </a:p>
          <a:p>
            <a:pPr marL="285750" indent="-285750">
              <a:buFont typeface="Arial,Sans-Serif"/>
              <a:buChar char="•"/>
            </a:pPr>
            <a:r>
              <a:rPr lang="en-US"/>
              <a:t>After selecting a </a:t>
            </a:r>
            <a:r>
              <a:rPr lang="en-US" err="1"/>
              <a:t>LandTrendr</a:t>
            </a:r>
            <a:r>
              <a:rPr lang="en-US"/>
              <a:t> variable from the dropdown menu, the best-fit graph for the selected variable will be displayed right below the dropdown menu. The graph displays the spectral values and the vertices indicating whether there are any disturbances for the selected region. The sample graphs of the variables are not visible in the image here because of the limited space provided. However, we will be looking at each of these graphs individually in the next few slides.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104106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228633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4239927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487570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306912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56855"/>
          <a:stretch/>
        </p:blipFill>
        <p:spPr>
          <a:xfrm>
            <a:off x="0" y="0"/>
            <a:ext cx="5626732"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54AEB2"/>
                </a:solidFill>
                <a:latin typeface="Century Gothic" panose="020B0502020202020204" pitchFamily="34" charset="0"/>
              </a:rPr>
              <a:t>| </a:t>
            </a:r>
            <a:r>
              <a:rPr lang="en-US" sz="1600" spc="100" baseline="0">
                <a:solidFill>
                  <a:srgbClr val="54AEB2"/>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960736982"/>
      </p:ext>
    </p:extLst>
  </p:cSld>
  <p:clrMapOvr>
    <a:masterClrMapping/>
  </p:clrMapOvr>
  <p:extLst mod="1">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3203530025"/>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228633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9860"/>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1089461912"/>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120180647"/>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223468170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716892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31304"/>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a:blip r:embed="rId2">
                  <a:extLst>
                    <a:ext uri="{28A0092B-C50C-407E-A947-70E740481C1C}">
                      <a14:useLocalDpi xmlns:a14="http://schemas.microsoft.com/office/drawing/2010/main"/>
                    </a:ext>
                  </a:extLst>
                </a:blip>
                <a:stretch>
                  <a:fillRect/>
                </a:stretch>
              </a:blipFill>
              <a:ln w="127000">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userDrawn="1"/>
                </p:nvSpPr>
                <p:spPr>
                  <a:xfrm>
                    <a:off x="-107950" y="6250887"/>
                    <a:ext cx="1919388" cy="508417"/>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ounded Rectangle 27"/>
                  <p:cNvSpPr/>
                  <p:nvPr userDrawn="1"/>
                </p:nvSpPr>
                <p:spPr>
                  <a:xfrm>
                    <a:off x="332607" y="6589441"/>
                    <a:ext cx="11967344" cy="177109"/>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4B1B5"/>
                    </a:solidFill>
                    <a:effectLst/>
                    <a:uLnTx/>
                    <a:uFillTx/>
                    <a:latin typeface="Century Gothic" panose="020B0502020202020204" pitchFamily="34" charset="0"/>
                    <a:ea typeface="+mn-ea"/>
                    <a:cs typeface="+mn-cs"/>
                  </a:rPr>
                  <a:t>| </a:t>
                </a:r>
                <a:r>
                  <a:rPr kumimoji="0" lang="en-US" sz="1600" b="0" i="0" u="none" strike="noStrike" kern="1200" cap="none" spc="100" normalizeH="0" baseline="0" noProof="0">
                    <a:ln>
                      <a:noFill/>
                    </a:ln>
                    <a:solidFill>
                      <a:srgbClr val="24B1B5"/>
                    </a:solidFill>
                    <a:effectLst/>
                    <a:uLnTx/>
                    <a:uFillTx/>
                    <a:latin typeface="Century Gothic" panose="020B0502020202020204" pitchFamily="34" charset="0"/>
                    <a:ea typeface="+mn-ea"/>
                    <a:cs typeface="+mn-cs"/>
                  </a:rPr>
                  <a:t>Summer 2020</a:t>
                </a:r>
              </a:p>
            </p:txBody>
          </p:sp>
        </p:gr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National Aeronautics and Space Administration</a:t>
              </a: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608021"/>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24B1B5"/>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1193430464"/>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a:blip r:embed="rId2">
                  <a:extLst>
                    <a:ext uri="{28A0092B-C50C-407E-A947-70E740481C1C}">
                      <a14:useLocalDpi xmlns:a14="http://schemas.microsoft.com/office/drawing/2010/main"/>
                    </a:ext>
                  </a:extLst>
                </a:blip>
                <a:stretch>
                  <a:fillRect/>
                </a:stretch>
              </a:blipFill>
              <a:ln w="127000">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ounded Rectangle 26"/>
                  <p:cNvSpPr/>
                  <p:nvPr userDrawn="1"/>
                </p:nvSpPr>
                <p:spPr>
                  <a:xfrm>
                    <a:off x="-107950" y="6250887"/>
                    <a:ext cx="1919388" cy="508417"/>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ounded Rectangle 27"/>
                  <p:cNvSpPr/>
                  <p:nvPr userDrawn="1"/>
                </p:nvSpPr>
                <p:spPr>
                  <a:xfrm>
                    <a:off x="332607" y="6589441"/>
                    <a:ext cx="11967344" cy="177109"/>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4B1B5"/>
                    </a:solidFill>
                    <a:effectLst/>
                    <a:uLnTx/>
                    <a:uFillTx/>
                    <a:latin typeface="Century Gothic" panose="020B0502020202020204" pitchFamily="34" charset="0"/>
                    <a:ea typeface="+mn-ea"/>
                    <a:cs typeface="+mn-cs"/>
                  </a:rPr>
                  <a:t>| </a:t>
                </a:r>
                <a:r>
                  <a:rPr kumimoji="0" lang="en-US" sz="1600" b="0" i="0" u="none" strike="noStrike" kern="1200" cap="none" spc="100" normalizeH="0" baseline="0" noProof="0">
                    <a:ln>
                      <a:noFill/>
                    </a:ln>
                    <a:solidFill>
                      <a:srgbClr val="24B1B5"/>
                    </a:solidFill>
                    <a:effectLst/>
                    <a:uLnTx/>
                    <a:uFillTx/>
                    <a:latin typeface="Century Gothic" panose="020B0502020202020204" pitchFamily="34" charset="0"/>
                    <a:ea typeface="+mn-ea"/>
                    <a:cs typeface="+mn-cs"/>
                  </a:rPr>
                  <a:t>Summer 2020</a:t>
                </a:r>
              </a:p>
            </p:txBody>
          </p:sp>
        </p:gr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National Aeronautics and Space Administration</a:t>
              </a: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6608021"/>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24B1B5"/>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1193430464"/>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p:cNvSpPr/>
            <p:nvPr userDrawn="1"/>
          </p:nvSpPr>
          <p:spPr>
            <a:xfrm>
              <a:off x="0" y="-245046"/>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50733707"/>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538007399"/>
      </p:ext>
    </p:extLst>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800" b="0" i="1"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endParaRPr kumimoji="0" lang="en-US" sz="800" b="0" i="1"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24B1B5"/>
                  </a:solidFill>
                  <a:effectLst/>
                  <a:uLnTx/>
                  <a:uFillTx/>
                  <a:latin typeface="Century Gothic" panose="020B0502020202020204" pitchFamily="34" charset="0"/>
                  <a:ea typeface="+mj-ea"/>
                  <a:cs typeface="+mj-cs"/>
                </a:rPr>
                <a:t>ACKNOWLEDGEMENTS</a:t>
              </a:r>
            </a:p>
          </p:txBody>
        </p:sp>
      </p:grpSp>
    </p:spTree>
    <p:extLst>
      <p:ext uri="{BB962C8B-B14F-4D97-AF65-F5344CB8AC3E}">
        <p14:creationId xmlns:p14="http://schemas.microsoft.com/office/powerpoint/2010/main" val="392474412"/>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538007399"/>
      </p:ext>
    </p:extLst>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800" b="0" i="1" u="none" strike="noStrike" kern="1200" cap="none" spc="0" normalizeH="0" baseline="0" noProof="0">
                <a:ln>
                  <a:noFill/>
                </a:ln>
                <a:solidFill>
                  <a:prstClr val="black">
                    <a:lumMod val="75000"/>
                    <a:lumOff val="25000"/>
                  </a:prstClr>
                </a:solidFill>
                <a:effectLst/>
                <a:uLnTx/>
                <a:uFillTx/>
                <a:latin typeface="Century Gothic" panose="020F0302020204030204"/>
                <a:ea typeface="+mn-ea"/>
                <a:cs typeface="+mn-cs"/>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defTabSz="914400" rtl="0" eaLnBrk="1" fontAlgn="auto" latinLnBrk="0" hangingPunct="1">
              <a:lnSpc>
                <a:spcPct val="100000"/>
              </a:lnSpc>
              <a:spcBef>
                <a:spcPts val="0"/>
              </a:spcBef>
              <a:spcAft>
                <a:spcPts val="0"/>
              </a:spcAft>
              <a:buClr>
                <a:prstClr val="black"/>
              </a:buClr>
              <a:buSzPct val="25000"/>
              <a:buFontTx/>
              <a:buNone/>
              <a:tabLst/>
              <a:defRPr/>
            </a:pPr>
            <a:endParaRPr kumimoji="0" lang="en-US" sz="800" b="0" i="1" u="none" strike="noStrike" kern="1200" cap="none" spc="0" normalizeH="0" baseline="0" noProof="0">
              <a:ln>
                <a:noFill/>
              </a:ln>
              <a:solidFill>
                <a:srgbClr val="E7E6E6">
                  <a:lumMod val="50000"/>
                </a:srgbClr>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24B1B5"/>
                  </a:solidFill>
                  <a:effectLst/>
                  <a:uLnTx/>
                  <a:uFillTx/>
                  <a:latin typeface="Century Gothic" panose="020B0502020202020204" pitchFamily="34" charset="0"/>
                  <a:ea typeface="+mj-ea"/>
                  <a:cs typeface="+mj-cs"/>
                </a:rPr>
                <a:t>ACKNOWLEDGEMENTS</a:t>
              </a:r>
            </a:p>
          </p:txBody>
        </p:sp>
      </p:grpSp>
    </p:spTree>
    <p:extLst>
      <p:ext uri="{BB962C8B-B14F-4D97-AF65-F5344CB8AC3E}">
        <p14:creationId xmlns:p14="http://schemas.microsoft.com/office/powerpoint/2010/main" val="392474412"/>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2686181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54AEB2"/>
                </a:solidFill>
                <a:latin typeface="Century Gothic" panose="020B0502020202020204" pitchFamily="34" charset="0"/>
              </a:rPr>
              <a:t>| </a:t>
            </a:r>
            <a:r>
              <a:rPr lang="en-US" sz="1600" spc="100" baseline="0">
                <a:solidFill>
                  <a:srgbClr val="54AEB2"/>
                </a:solidFill>
                <a:latin typeface="Century Gothic" panose="020B0502020202020204" pitchFamily="34" charset="0"/>
              </a:rPr>
              <a:t>Spring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7286"/>
            <a:ext cx="5576047" cy="60986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54AEB2"/>
                </a:solidFill>
                <a:latin typeface="Century Gothic" panose="020B0502020202020204" pitchFamily="34" charset="0"/>
              </a:rPr>
              <a:t>| </a:t>
            </a:r>
            <a:r>
              <a:rPr lang="en-US" sz="1600" spc="100" baseline="0">
                <a:solidFill>
                  <a:srgbClr val="54AEB2"/>
                </a:solidFill>
                <a:latin typeface="Century Gothic" panose="020B0502020202020204" pitchFamily="34" charset="0"/>
              </a:rPr>
              <a:t>Summer 2021</a:t>
            </a:r>
          </a:p>
        </p:txBody>
      </p:sp>
      <p:sp>
        <p:nvSpPr>
          <p:cNvPr id="32" name="TextBox 31"/>
          <p:cNvSpPr txBox="1"/>
          <p:nvPr userDrawn="1"/>
        </p:nvSpPr>
        <p:spPr>
          <a:xfrm>
            <a:off x="581874" y="838074"/>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a:t>8/3/2021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615587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9431D7-87E8-4971-AA0F-D35DBE1051A5}"/>
              </a:ext>
            </a:extLst>
          </p:cNvPr>
          <p:cNvSpPr>
            <a:spLocks noGrp="1"/>
          </p:cNvSpPr>
          <p:nvPr>
            <p:ph type="dt" sz="half" idx="10"/>
          </p:nvPr>
        </p:nvSpPr>
        <p:spPr/>
        <p:txBody>
          <a:bodyPr/>
          <a:lstStyle/>
          <a:p>
            <a:fld id="{20FD5A1F-34D9-4A55-86BA-40192E870D2C}" type="datetimeFigureOut">
              <a:rPr lang="en-US" smtClean="0"/>
              <a:t>8/3/2021</a:t>
            </a:fld>
            <a:endParaRPr lang="en-US"/>
          </a:p>
        </p:txBody>
      </p:sp>
      <p:sp>
        <p:nvSpPr>
          <p:cNvPr id="3" name="Footer Placeholder 2">
            <a:extLst>
              <a:ext uri="{FF2B5EF4-FFF2-40B4-BE49-F238E27FC236}">
                <a16:creationId xmlns:a16="http://schemas.microsoft.com/office/drawing/2014/main" id="{D5F04EA5-A920-41C2-952B-0E264F0416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17F3E6-24D0-41DA-9A86-5135CAE1F9BE}"/>
              </a:ext>
            </a:extLst>
          </p:cNvPr>
          <p:cNvSpPr>
            <a:spLocks noGrp="1"/>
          </p:cNvSpPr>
          <p:nvPr>
            <p:ph type="sldNum" sz="quarter" idx="12"/>
          </p:nvPr>
        </p:nvSpPr>
        <p:spPr/>
        <p:txBody>
          <a:bodyPr/>
          <a:lstStyle/>
          <a:p>
            <a:fld id="{133508F6-BFBE-4923-B29E-F5F3DBE79217}" type="slidenum">
              <a:rPr lang="en-US" smtClean="0"/>
              <a:t>‹#›</a:t>
            </a:fld>
            <a:endParaRPr lang="en-US"/>
          </a:p>
        </p:txBody>
      </p:sp>
    </p:spTree>
    <p:extLst>
      <p:ext uri="{BB962C8B-B14F-4D97-AF65-F5344CB8AC3E}">
        <p14:creationId xmlns:p14="http://schemas.microsoft.com/office/powerpoint/2010/main" val="12189673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31" y="-4421"/>
            <a:ext cx="5602941"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54AEB2"/>
                </a:solidFill>
                <a:latin typeface="Century Gothic" panose="020B0502020202020204" pitchFamily="34" charset="0"/>
              </a:rPr>
              <a:t>| </a:t>
            </a:r>
            <a:r>
              <a:rPr lang="en-US" sz="1600" spc="100" baseline="0">
                <a:solidFill>
                  <a:srgbClr val="54AEB2"/>
                </a:solidFill>
                <a:latin typeface="Century Gothic" panose="020B0502020202020204" pitchFamily="34" charset="0"/>
              </a:rPr>
              <a:t>Spring 2021</a:t>
            </a: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3768370105"/>
      </p:ext>
    </p:extLst>
  </p:cSld>
  <p:clrMapOvr>
    <a:masterClrMapping/>
  </p:clrMapOvr>
  <p:extLst>
    <p:ext uri="{DCECCB84-F9BA-43D5-87BE-67443E8EF086}">
      <p15:sldGuideLst xmlns:p15="http://schemas.microsoft.com/office/powerpoint/2012/main">
        <p15:guide id="1" orient="horz" pos="4272">
          <p15:clr>
            <a:srgbClr val="FBAE40"/>
          </p15:clr>
        </p15:guide>
        <p15:guide id="2" orient="horz" pos="3936">
          <p15:clr>
            <a:srgbClr val="FBAE40"/>
          </p15:clr>
        </p15:guide>
        <p15:guide id="3" pos="7224">
          <p15:clr>
            <a:srgbClr val="FBAE40"/>
          </p15:clr>
        </p15:guide>
        <p15:guide id="4" pos="3624">
          <p15:clr>
            <a:srgbClr val="FBAE40"/>
          </p15:clr>
        </p15:guide>
        <p15:guide id="5" pos="7536">
          <p15:clr>
            <a:srgbClr val="FBAE40"/>
          </p15:clr>
        </p15:guide>
        <p15:guide id="6" pos="3840">
          <p15:clr>
            <a:srgbClr val="FBAE40"/>
          </p15:clr>
        </p15:guide>
        <p15:guide id="7" orient="horz" pos="42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381895"/>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3742708648"/>
      </p:ext>
    </p:extLst>
  </p:cSld>
  <p:clrMapOvr>
    <a:masterClrMapping/>
  </p:clrMapOvr>
  <p:extLst>
    <p:ext uri="{DCECCB84-F9BA-43D5-87BE-67443E8EF086}">
      <p15:sldGuideLst xmlns:p15="http://schemas.microsoft.com/office/powerpoint/2012/main">
        <p15:guide id="1" orient="horz" pos="672">
          <p15:clr>
            <a:srgbClr val="FBAE40"/>
          </p15:clr>
        </p15:guide>
        <p15:guide id="2" pos="144">
          <p15:clr>
            <a:srgbClr val="FBAE40"/>
          </p15:clr>
        </p15:guide>
        <p15:guide id="3" orient="horz" pos="4224">
          <p15:clr>
            <a:srgbClr val="FBAE40"/>
          </p15:clr>
        </p15:guide>
        <p15:guide id="4" pos="120">
          <p15:clr>
            <a:srgbClr val="FBAE40"/>
          </p15:clr>
        </p15:guide>
        <p15:guide id="5" orient="horz" pos="427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651296"/>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381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617783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a:t>8/3/2021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1291399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a:t>8/3/2021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450737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a:t>8/3/2021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4183866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a:t>8/3/2021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a:t>‹#›</a:t>
            </a:fld>
            <a:endParaRPr lang="en-US"/>
          </a:p>
        </p:txBody>
      </p:sp>
    </p:spTree>
    <p:extLst>
      <p:ext uri="{BB962C8B-B14F-4D97-AF65-F5344CB8AC3E}">
        <p14:creationId xmlns:p14="http://schemas.microsoft.com/office/powerpoint/2010/main" val="34334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a:t>8/3/2021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a:t>‹#›</a:t>
            </a:fld>
            <a:endParaRPr lang="en-US"/>
          </a:p>
        </p:txBody>
      </p:sp>
    </p:spTree>
    <p:extLst>
      <p:ext uri="{BB962C8B-B14F-4D97-AF65-F5344CB8AC3E}">
        <p14:creationId xmlns:p14="http://schemas.microsoft.com/office/powerpoint/2010/main" val="762614218"/>
      </p:ext>
    </p:extLst>
  </p:cSld>
  <p:clrMap bg1="lt1" tx1="dk1" bg2="lt2" tx2="dk2" accent1="accent1" accent2="accent2" accent3="accent3" accent4="accent4" accent5="accent5" accent6="accent6" hlink="hlink" folHlink="folHlink"/>
  <p:sldLayoutIdLst>
    <p:sldLayoutId id="2147483743"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57" r:id="rId13"/>
    <p:sldLayoutId id="2147483758" r:id="rId14"/>
    <p:sldLayoutId id="2147483759" r:id="rId15"/>
    <p:sldLayoutId id="2147483760" r:id="rId16"/>
    <p:sldLayoutId id="2147483756" r:id="rId17"/>
    <p:sldLayoutId id="2147483746" r:id="rId18"/>
    <p:sldLayoutId id="2147483747" r:id="rId19"/>
    <p:sldLayoutId id="214748374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680" r:id="rId3"/>
    <p:sldLayoutId id="2147483681" r:id="rId4"/>
    <p:sldLayoutId id="2147483682" r:id="rId5"/>
    <p:sldLayoutId id="2147483768" r:id="rId6"/>
    <p:sldLayoutId id="2147483769" r:id="rId7"/>
    <p:sldLayoutId id="2147483683" r:id="rId8"/>
    <p:sldLayoutId id="2147483684" r:id="rId9"/>
    <p:sldLayoutId id="2147483749" r:id="rId10"/>
    <p:sldLayoutId id="2147483750" r:id="rId11"/>
    <p:sldLayoutId id="2147483751" r:id="rId12"/>
    <p:sldLayoutId id="2147483752" r:id="rId13"/>
    <p:sldLayoutId id="2147483753" r:id="rId14"/>
    <p:sldLayoutId id="2147483754" r:id="rId15"/>
    <p:sldLayoutId id="2147483755" r:id="rId16"/>
    <p:sldLayoutId id="2147483716" r:id="rId17"/>
    <p:sldLayoutId id="2147483718" r:id="rId18"/>
    <p:sldLayoutId id="2147483722" r:id="rId19"/>
    <p:sldLayoutId id="2147483723" r:id="rId20"/>
    <p:sldLayoutId id="2147483717" r:id="rId21"/>
    <p:sldLayoutId id="2147483719" r:id="rId22"/>
    <p:sldLayoutId id="2147483721" r:id="rId23"/>
    <p:sldLayoutId id="2147483728" r:id="rId24"/>
    <p:sldLayoutId id="2147483765" r:id="rId25"/>
    <p:sldLayoutId id="2147483761" r:id="rId26"/>
    <p:sldLayoutId id="2147483742" r:id="rId27"/>
    <p:sldLayoutId id="2147483763" r:id="rId28"/>
    <p:sldLayoutId id="2147483764"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1.png"/><Relationship Id="rId4" Type="http://schemas.openxmlformats.org/officeDocument/2006/relationships/image" Target="../media/image49.emf"/></Relationships>
</file>

<file path=ppt/slides/_rels/slide1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40128" y="5764212"/>
            <a:ext cx="2218877" cy="338554"/>
          </a:xfrm>
          <a:prstGeom prst="rect">
            <a:avLst/>
          </a:prstGeom>
        </p:spPr>
        <p:txBody>
          <a:bodyPr wrap="none" lIns="91440" tIns="45720" rIns="91440" bIns="45720" anchor="t">
            <a:spAutoFit/>
          </a:bodyPr>
          <a:lstStyle/>
          <a:p>
            <a:r>
              <a:rPr lang="en-US" sz="1600">
                <a:solidFill>
                  <a:srgbClr val="54AEB2"/>
                </a:solidFill>
                <a:latin typeface="Century Gothic"/>
              </a:rPr>
              <a:t>Alabama – Marshall </a:t>
            </a:r>
            <a:endParaRPr lang="en-US">
              <a:solidFill>
                <a:srgbClr val="54AEB2"/>
              </a:solidFill>
            </a:endParaRPr>
          </a:p>
        </p:txBody>
      </p:sp>
      <p:sp>
        <p:nvSpPr>
          <p:cNvPr id="4" name="Subtitle 2"/>
          <p:cNvSpPr txBox="1">
            <a:spLocks/>
          </p:cNvSpPr>
          <p:nvPr/>
        </p:nvSpPr>
        <p:spPr>
          <a:xfrm>
            <a:off x="6102086" y="3092179"/>
            <a:ext cx="489049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latin typeface="Century Gothic"/>
              </a:rPr>
              <a:t>Assessing Changes in Bhutan’s Vegetation and Climate Variables to Assist the Himalayan Environmental Rhythm Observation and Evaluation System (HEROES) Project</a:t>
            </a:r>
            <a:endParaRPr lang="en-US" sz="1600" dirty="0">
              <a:solidFill>
                <a:schemeClr val="tx1">
                  <a:lumMod val="75000"/>
                  <a:lumOff val="25000"/>
                </a:schemeClr>
              </a:solidFill>
            </a:endParaRPr>
          </a:p>
          <a:p>
            <a:pPr algn="l"/>
            <a:endParaRPr lang="en-US" sz="1600" dirty="0">
              <a:solidFill>
                <a:schemeClr val="tx1">
                  <a:lumMod val="75000"/>
                  <a:lumOff val="25000"/>
                </a:schemeClr>
              </a:solidFill>
            </a:endParaRPr>
          </a:p>
          <a:p>
            <a:pPr algn="l"/>
            <a:endParaRPr lang="en-US" dirty="0"/>
          </a:p>
        </p:txBody>
      </p:sp>
      <p:sp>
        <p:nvSpPr>
          <p:cNvPr id="5" name="TextBox 4"/>
          <p:cNvSpPr txBox="1"/>
          <p:nvPr/>
        </p:nvSpPr>
        <p:spPr>
          <a:xfrm>
            <a:off x="6102086" y="4761272"/>
            <a:ext cx="5271495"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Tashi Choden, Kinley Dorji, </a:t>
            </a:r>
            <a:r>
              <a:rPr lang="en-US" sz="1400" dirty="0" err="1">
                <a:solidFill>
                  <a:schemeClr val="tx1">
                    <a:lumMod val="75000"/>
                    <a:lumOff val="25000"/>
                  </a:schemeClr>
                </a:solidFill>
                <a:latin typeface="Century Gothic"/>
              </a:rPr>
              <a:t>Yeshey</a:t>
            </a:r>
            <a:r>
              <a:rPr lang="en-US" sz="1400" dirty="0">
                <a:solidFill>
                  <a:schemeClr val="tx1">
                    <a:lumMod val="75000"/>
                    <a:lumOff val="25000"/>
                  </a:schemeClr>
                </a:solidFill>
                <a:latin typeface="Century Gothic"/>
              </a:rPr>
              <a:t> Selden, &amp; </a:t>
            </a:r>
            <a:r>
              <a:rPr lang="en-US" sz="1400" dirty="0" err="1">
                <a:solidFill>
                  <a:schemeClr val="tx1">
                    <a:lumMod val="75000"/>
                    <a:lumOff val="25000"/>
                  </a:schemeClr>
                </a:solidFill>
                <a:latin typeface="Century Gothic"/>
              </a:rPr>
              <a:t>Sherab</a:t>
            </a:r>
            <a:r>
              <a:rPr lang="en-US" sz="1400" dirty="0">
                <a:solidFill>
                  <a:schemeClr val="tx1">
                    <a:lumMod val="75000"/>
                    <a:lumOff val="25000"/>
                  </a:schemeClr>
                </a:solidFill>
                <a:latin typeface="Century Gothic"/>
              </a:rPr>
              <a:t> Dolma</a:t>
            </a:r>
          </a:p>
        </p:txBody>
      </p:sp>
      <p:sp>
        <p:nvSpPr>
          <p:cNvPr id="6" name="Title 1">
            <a:extLst>
              <a:ext uri="{FF2B5EF4-FFF2-40B4-BE49-F238E27FC236}">
                <a16:creationId xmlns:a16="http://schemas.microsoft.com/office/drawing/2014/main" id="{D8AAF7D2-32CB-4B78-9589-3C1948D1FC7B}"/>
              </a:ext>
            </a:extLst>
          </p:cNvPr>
          <p:cNvSpPr txBox="1">
            <a:spLocks/>
          </p:cNvSpPr>
          <p:nvPr/>
        </p:nvSpPr>
        <p:spPr>
          <a:xfrm>
            <a:off x="6102086" y="1837942"/>
            <a:ext cx="5366014" cy="1021339"/>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700">
                <a:solidFill>
                  <a:srgbClr val="54AEB2"/>
                </a:solidFill>
                <a:latin typeface="Century Gothic"/>
              </a:rPr>
              <a:t>Bhutan </a:t>
            </a:r>
            <a:endParaRPr lang="en-US" sz="3700" spc="0" baseline="0">
              <a:solidFill>
                <a:srgbClr val="54AEB2"/>
              </a:solidFill>
            </a:endParaRPr>
          </a:p>
          <a:p>
            <a:r>
              <a:rPr lang="en-US" sz="2800" b="0" spc="0">
                <a:solidFill>
                  <a:srgbClr val="54AEB2"/>
                </a:solidFill>
                <a:latin typeface="Century Gothic"/>
              </a:rPr>
              <a:t>Water Resources</a:t>
            </a:r>
            <a:r>
              <a:rPr lang="en-US" sz="2800">
                <a:solidFill>
                  <a:srgbClr val="54AEB2"/>
                </a:solidFill>
                <a:latin typeface="Century Gothic"/>
              </a:rPr>
              <a:t> III</a:t>
            </a:r>
            <a:endParaRPr lang="en-US" sz="2800" b="0" spc="0" baseline="0">
              <a:solidFill>
                <a:srgbClr val="54AEB2"/>
              </a:solidFill>
              <a:latin typeface="Century Gothic"/>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47A9DB9-50F7-41F8-ABB2-3E1278840974}"/>
              </a:ext>
            </a:extLst>
          </p:cNvPr>
          <p:cNvSpPr txBox="1">
            <a:spLocks/>
          </p:cNvSpPr>
          <p:nvPr/>
        </p:nvSpPr>
        <p:spPr>
          <a:xfrm>
            <a:off x="354623" y="-44405"/>
            <a:ext cx="5819308" cy="10765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EXAMPLE: DURATION </a:t>
            </a:r>
          </a:p>
        </p:txBody>
      </p:sp>
      <p:pic>
        <p:nvPicPr>
          <p:cNvPr id="4" name="Picture 6" descr="Map&#10;&#10;Description automatically generated">
            <a:extLst>
              <a:ext uri="{FF2B5EF4-FFF2-40B4-BE49-F238E27FC236}">
                <a16:creationId xmlns:a16="http://schemas.microsoft.com/office/drawing/2014/main" id="{AF4205B8-710B-44F8-B10A-9C23B47DE671}"/>
              </a:ext>
            </a:extLst>
          </p:cNvPr>
          <p:cNvPicPr>
            <a:picLocks noChangeAspect="1"/>
          </p:cNvPicPr>
          <p:nvPr/>
        </p:nvPicPr>
        <p:blipFill rotWithShape="1">
          <a:blip r:embed="rId3"/>
          <a:srcRect t="19949" r="11017" b="-253"/>
          <a:stretch/>
        </p:blipFill>
        <p:spPr>
          <a:xfrm>
            <a:off x="4781910" y="1233318"/>
            <a:ext cx="7205491" cy="5337218"/>
          </a:xfrm>
          <a:prstGeom prst="rect">
            <a:avLst/>
          </a:prstGeom>
        </p:spPr>
      </p:pic>
      <p:sp>
        <p:nvSpPr>
          <p:cNvPr id="9" name="Rectangle 8">
            <a:extLst>
              <a:ext uri="{FF2B5EF4-FFF2-40B4-BE49-F238E27FC236}">
                <a16:creationId xmlns:a16="http://schemas.microsoft.com/office/drawing/2014/main" id="{E97A51F2-AC4F-43F1-80F8-554C4A10AAFE}"/>
              </a:ext>
            </a:extLst>
          </p:cNvPr>
          <p:cNvSpPr/>
          <p:nvPr/>
        </p:nvSpPr>
        <p:spPr>
          <a:xfrm>
            <a:off x="4783492" y="1334338"/>
            <a:ext cx="7166279" cy="5347374"/>
          </a:xfrm>
          <a:prstGeom prst="rect">
            <a:avLst/>
          </a:prstGeom>
          <a:noFill/>
          <a:ln w="28575">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descr="A picture containing rectangle&#10;&#10;Description automatically generated">
            <a:extLst>
              <a:ext uri="{FF2B5EF4-FFF2-40B4-BE49-F238E27FC236}">
                <a16:creationId xmlns:a16="http://schemas.microsoft.com/office/drawing/2014/main" id="{CAF2D5F7-D52A-4157-9602-F0518C65AEC0}"/>
              </a:ext>
            </a:extLst>
          </p:cNvPr>
          <p:cNvPicPr>
            <a:picLocks noChangeAspect="1"/>
          </p:cNvPicPr>
          <p:nvPr/>
        </p:nvPicPr>
        <p:blipFill rotWithShape="1">
          <a:blip r:embed="rId4"/>
          <a:srcRect l="-378" t="32941" r="2469" b="11738"/>
          <a:stretch/>
        </p:blipFill>
        <p:spPr>
          <a:xfrm>
            <a:off x="585521" y="5994342"/>
            <a:ext cx="2676543" cy="679730"/>
          </a:xfrm>
          <a:prstGeom prst="rect">
            <a:avLst/>
          </a:prstGeom>
        </p:spPr>
      </p:pic>
      <p:pic>
        <p:nvPicPr>
          <p:cNvPr id="13" name="Picture 13" descr="Chart, histogram&#10;&#10;Description automatically generated">
            <a:extLst>
              <a:ext uri="{FF2B5EF4-FFF2-40B4-BE49-F238E27FC236}">
                <a16:creationId xmlns:a16="http://schemas.microsoft.com/office/drawing/2014/main" id="{F3B90D7C-66EB-448A-A0C0-599D667C61CB}"/>
              </a:ext>
            </a:extLst>
          </p:cNvPr>
          <p:cNvPicPr>
            <a:picLocks noChangeAspect="1"/>
          </p:cNvPicPr>
          <p:nvPr/>
        </p:nvPicPr>
        <p:blipFill>
          <a:blip r:embed="rId5"/>
          <a:stretch>
            <a:fillRect/>
          </a:stretch>
        </p:blipFill>
        <p:spPr>
          <a:xfrm>
            <a:off x="230807" y="2907260"/>
            <a:ext cx="3721777" cy="3076607"/>
          </a:xfrm>
          <a:prstGeom prst="rect">
            <a:avLst/>
          </a:prstGeom>
        </p:spPr>
      </p:pic>
      <p:sp>
        <p:nvSpPr>
          <p:cNvPr id="10" name="TextBox 9">
            <a:extLst>
              <a:ext uri="{FF2B5EF4-FFF2-40B4-BE49-F238E27FC236}">
                <a16:creationId xmlns:a16="http://schemas.microsoft.com/office/drawing/2014/main" id="{DC35A383-C7BA-432B-AFE3-734356109E21}"/>
              </a:ext>
            </a:extLst>
          </p:cNvPr>
          <p:cNvSpPr txBox="1"/>
          <p:nvPr/>
        </p:nvSpPr>
        <p:spPr>
          <a:xfrm>
            <a:off x="2676723" y="4220051"/>
            <a:ext cx="216091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Enlarging chart</a:t>
            </a:r>
            <a:endParaRPr lang="en-US" dirty="0">
              <a:solidFill>
                <a:schemeClr val="tx1">
                  <a:lumMod val="75000"/>
                  <a:lumOff val="25000"/>
                </a:schemeClr>
              </a:solidFill>
              <a:latin typeface="Century Gothic"/>
              <a:cs typeface="Calibri"/>
            </a:endParaRPr>
          </a:p>
        </p:txBody>
      </p:sp>
      <p:sp>
        <p:nvSpPr>
          <p:cNvPr id="8" name="Oval 7">
            <a:extLst>
              <a:ext uri="{FF2B5EF4-FFF2-40B4-BE49-F238E27FC236}">
                <a16:creationId xmlns:a16="http://schemas.microsoft.com/office/drawing/2014/main" id="{4D260323-D721-4C87-9521-093880448708}"/>
              </a:ext>
            </a:extLst>
          </p:cNvPr>
          <p:cNvSpPr/>
          <p:nvPr/>
        </p:nvSpPr>
        <p:spPr>
          <a:xfrm>
            <a:off x="3172604" y="3208209"/>
            <a:ext cx="637741" cy="4224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Left 20">
            <a:extLst>
              <a:ext uri="{FF2B5EF4-FFF2-40B4-BE49-F238E27FC236}">
                <a16:creationId xmlns:a16="http://schemas.microsoft.com/office/drawing/2014/main" id="{BE66A192-8DE1-4EC9-B705-0CD889534FD1}"/>
              </a:ext>
            </a:extLst>
          </p:cNvPr>
          <p:cNvSpPr/>
          <p:nvPr/>
        </p:nvSpPr>
        <p:spPr>
          <a:xfrm rot="16200000">
            <a:off x="3264870" y="3961801"/>
            <a:ext cx="445478" cy="93785"/>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5">
            <a:extLst>
              <a:ext uri="{FF2B5EF4-FFF2-40B4-BE49-F238E27FC236}">
                <a16:creationId xmlns:a16="http://schemas.microsoft.com/office/drawing/2014/main" id="{6390207A-C5F0-4022-92FA-6F2CC2ABDD7C}"/>
              </a:ext>
            </a:extLst>
          </p:cNvPr>
          <p:cNvPicPr>
            <a:picLocks noChangeAspect="1"/>
          </p:cNvPicPr>
          <p:nvPr/>
        </p:nvPicPr>
        <p:blipFill>
          <a:blip r:embed="rId6"/>
          <a:stretch>
            <a:fillRect/>
          </a:stretch>
        </p:blipFill>
        <p:spPr>
          <a:xfrm>
            <a:off x="552246" y="777693"/>
            <a:ext cx="2743200" cy="608325"/>
          </a:xfrm>
          <a:prstGeom prst="rect">
            <a:avLst/>
          </a:prstGeom>
        </p:spPr>
      </p:pic>
      <p:pic>
        <p:nvPicPr>
          <p:cNvPr id="16" name="Picture 16" descr="Graphical user interface, text, application&#10;&#10;Description automatically generated">
            <a:extLst>
              <a:ext uri="{FF2B5EF4-FFF2-40B4-BE49-F238E27FC236}">
                <a16:creationId xmlns:a16="http://schemas.microsoft.com/office/drawing/2014/main" id="{7123839A-8A9A-434E-A28D-3078CA362D6D}"/>
              </a:ext>
            </a:extLst>
          </p:cNvPr>
          <p:cNvPicPr>
            <a:picLocks noChangeAspect="1"/>
          </p:cNvPicPr>
          <p:nvPr/>
        </p:nvPicPr>
        <p:blipFill>
          <a:blip r:embed="rId7"/>
          <a:stretch>
            <a:fillRect/>
          </a:stretch>
        </p:blipFill>
        <p:spPr>
          <a:xfrm>
            <a:off x="586035" y="1391045"/>
            <a:ext cx="2743200" cy="1711666"/>
          </a:xfrm>
          <a:prstGeom prst="rect">
            <a:avLst/>
          </a:prstGeom>
        </p:spPr>
      </p:pic>
      <p:sp>
        <p:nvSpPr>
          <p:cNvPr id="15" name="Oval 14">
            <a:extLst>
              <a:ext uri="{FF2B5EF4-FFF2-40B4-BE49-F238E27FC236}">
                <a16:creationId xmlns:a16="http://schemas.microsoft.com/office/drawing/2014/main" id="{AFC6E0D0-6CC6-440F-B1E1-0F4F592E7C6D}"/>
              </a:ext>
            </a:extLst>
          </p:cNvPr>
          <p:cNvSpPr/>
          <p:nvPr/>
        </p:nvSpPr>
        <p:spPr>
          <a:xfrm>
            <a:off x="684608" y="1319595"/>
            <a:ext cx="1280086" cy="3957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1656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descr="Map&#10;&#10;Description automatically generated">
            <a:extLst>
              <a:ext uri="{FF2B5EF4-FFF2-40B4-BE49-F238E27FC236}">
                <a16:creationId xmlns:a16="http://schemas.microsoft.com/office/drawing/2014/main" id="{A4825F2F-B23C-45D5-8D48-B8FDE87D194D}"/>
              </a:ext>
            </a:extLst>
          </p:cNvPr>
          <p:cNvPicPr>
            <a:picLocks noChangeAspect="1"/>
          </p:cNvPicPr>
          <p:nvPr/>
        </p:nvPicPr>
        <p:blipFill>
          <a:blip r:embed="rId3"/>
          <a:stretch>
            <a:fillRect/>
          </a:stretch>
        </p:blipFill>
        <p:spPr>
          <a:xfrm>
            <a:off x="1503873" y="1324921"/>
            <a:ext cx="9184255" cy="5228950"/>
          </a:xfrm>
          <a:prstGeom prst="rect">
            <a:avLst/>
          </a:prstGeom>
        </p:spPr>
      </p:pic>
      <p:sp>
        <p:nvSpPr>
          <p:cNvPr id="55" name="TextBox 1">
            <a:extLst>
              <a:ext uri="{FF2B5EF4-FFF2-40B4-BE49-F238E27FC236}">
                <a16:creationId xmlns:a16="http://schemas.microsoft.com/office/drawing/2014/main" id="{C3B5CBA3-4F33-46DA-B60A-DF012BD725B7}"/>
              </a:ext>
            </a:extLst>
          </p:cNvPr>
          <p:cNvSpPr txBox="1"/>
          <p:nvPr/>
        </p:nvSpPr>
        <p:spPr>
          <a:xfrm>
            <a:off x="4035304" y="2321933"/>
            <a:ext cx="9144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err="1">
                <a:solidFill>
                  <a:schemeClr val="tx1">
                    <a:lumMod val="75000"/>
                    <a:lumOff val="25000"/>
                  </a:schemeClr>
                </a:solidFill>
                <a:latin typeface="Century Gothic" panose="020B0502020202020204" pitchFamily="34" charset="0"/>
              </a:rPr>
              <a:t>Gasa</a:t>
            </a:r>
            <a:endParaRPr lang="en-US" sz="1200" dirty="0">
              <a:solidFill>
                <a:schemeClr val="tx1">
                  <a:lumMod val="75000"/>
                  <a:lumOff val="25000"/>
                </a:schemeClr>
              </a:solidFill>
              <a:latin typeface="Century Gothic" panose="020B0502020202020204" pitchFamily="34" charset="0"/>
            </a:endParaRPr>
          </a:p>
        </p:txBody>
      </p:sp>
      <p:sp>
        <p:nvSpPr>
          <p:cNvPr id="56" name="TextBox 1">
            <a:extLst>
              <a:ext uri="{FF2B5EF4-FFF2-40B4-BE49-F238E27FC236}">
                <a16:creationId xmlns:a16="http://schemas.microsoft.com/office/drawing/2014/main" id="{74839E2D-05FD-45D9-B353-DD1D85FB4A52}"/>
              </a:ext>
            </a:extLst>
          </p:cNvPr>
          <p:cNvSpPr txBox="1"/>
          <p:nvPr/>
        </p:nvSpPr>
        <p:spPr>
          <a:xfrm>
            <a:off x="2970654" y="2831419"/>
            <a:ext cx="91440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panose="020B0502020202020204" pitchFamily="34" charset="0"/>
              </a:rPr>
              <a:t>Thimphu</a:t>
            </a:r>
          </a:p>
        </p:txBody>
      </p:sp>
      <p:sp>
        <p:nvSpPr>
          <p:cNvPr id="57" name="TextBox 1">
            <a:extLst>
              <a:ext uri="{FF2B5EF4-FFF2-40B4-BE49-F238E27FC236}">
                <a16:creationId xmlns:a16="http://schemas.microsoft.com/office/drawing/2014/main" id="{94E130AD-1DA3-4431-B613-F1ECDDBD159D}"/>
              </a:ext>
            </a:extLst>
          </p:cNvPr>
          <p:cNvSpPr txBox="1"/>
          <p:nvPr/>
        </p:nvSpPr>
        <p:spPr>
          <a:xfrm>
            <a:off x="2960506" y="3520406"/>
            <a:ext cx="91440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panose="020B0502020202020204" pitchFamily="34" charset="0"/>
              </a:rPr>
              <a:t>Paro</a:t>
            </a:r>
          </a:p>
        </p:txBody>
      </p:sp>
      <p:sp>
        <p:nvSpPr>
          <p:cNvPr id="58" name="TextBox 1">
            <a:extLst>
              <a:ext uri="{FF2B5EF4-FFF2-40B4-BE49-F238E27FC236}">
                <a16:creationId xmlns:a16="http://schemas.microsoft.com/office/drawing/2014/main" id="{48D27BA2-7ECC-467C-8D1C-4E60ED8DCC84}"/>
              </a:ext>
            </a:extLst>
          </p:cNvPr>
          <p:cNvSpPr txBox="1"/>
          <p:nvPr/>
        </p:nvSpPr>
        <p:spPr>
          <a:xfrm>
            <a:off x="2331448" y="4130744"/>
            <a:ext cx="91440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err="1">
                <a:solidFill>
                  <a:schemeClr val="tx1">
                    <a:lumMod val="75000"/>
                    <a:lumOff val="25000"/>
                  </a:schemeClr>
                </a:solidFill>
                <a:latin typeface="Century Gothic" panose="020B0502020202020204" pitchFamily="34" charset="0"/>
              </a:rPr>
              <a:t>Haa</a:t>
            </a:r>
            <a:endParaRPr lang="en-US" sz="1100" dirty="0">
              <a:solidFill>
                <a:schemeClr val="tx1">
                  <a:lumMod val="75000"/>
                  <a:lumOff val="25000"/>
                </a:schemeClr>
              </a:solidFill>
              <a:latin typeface="Century Gothic" panose="020B0502020202020204" pitchFamily="34" charset="0"/>
            </a:endParaRPr>
          </a:p>
        </p:txBody>
      </p:sp>
      <p:sp>
        <p:nvSpPr>
          <p:cNvPr id="59" name="TextBox 1">
            <a:extLst>
              <a:ext uri="{FF2B5EF4-FFF2-40B4-BE49-F238E27FC236}">
                <a16:creationId xmlns:a16="http://schemas.microsoft.com/office/drawing/2014/main" id="{B1A0EE06-1C92-42AC-B793-23C957ED9D08}"/>
              </a:ext>
            </a:extLst>
          </p:cNvPr>
          <p:cNvSpPr txBox="1"/>
          <p:nvPr/>
        </p:nvSpPr>
        <p:spPr>
          <a:xfrm>
            <a:off x="2051164" y="4967810"/>
            <a:ext cx="91440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err="1">
                <a:solidFill>
                  <a:schemeClr val="tx1">
                    <a:lumMod val="75000"/>
                    <a:lumOff val="25000"/>
                  </a:schemeClr>
                </a:solidFill>
                <a:latin typeface="Century Gothic" panose="020B0502020202020204" pitchFamily="34" charset="0"/>
              </a:rPr>
              <a:t>Samtse</a:t>
            </a:r>
            <a:endParaRPr lang="en-US" sz="1100" dirty="0">
              <a:solidFill>
                <a:schemeClr val="tx1">
                  <a:lumMod val="75000"/>
                  <a:lumOff val="25000"/>
                </a:schemeClr>
              </a:solidFill>
              <a:latin typeface="Century Gothic" panose="020B0502020202020204" pitchFamily="34" charset="0"/>
            </a:endParaRPr>
          </a:p>
        </p:txBody>
      </p:sp>
      <p:sp>
        <p:nvSpPr>
          <p:cNvPr id="60" name="TextBox 1">
            <a:extLst>
              <a:ext uri="{FF2B5EF4-FFF2-40B4-BE49-F238E27FC236}">
                <a16:creationId xmlns:a16="http://schemas.microsoft.com/office/drawing/2014/main" id="{25B8338D-3FED-477E-A903-C022BEF92DB8}"/>
              </a:ext>
            </a:extLst>
          </p:cNvPr>
          <p:cNvSpPr txBox="1"/>
          <p:nvPr/>
        </p:nvSpPr>
        <p:spPr>
          <a:xfrm>
            <a:off x="3245276" y="5028171"/>
            <a:ext cx="91440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err="1">
                <a:solidFill>
                  <a:schemeClr val="tx1">
                    <a:lumMod val="75000"/>
                    <a:lumOff val="25000"/>
                  </a:schemeClr>
                </a:solidFill>
                <a:latin typeface="Century Gothic" panose="020B0502020202020204" pitchFamily="34" charset="0"/>
              </a:rPr>
              <a:t>Chukha</a:t>
            </a:r>
            <a:endParaRPr lang="en-US" sz="1100" dirty="0">
              <a:solidFill>
                <a:schemeClr val="tx1">
                  <a:lumMod val="75000"/>
                  <a:lumOff val="25000"/>
                </a:schemeClr>
              </a:solidFill>
              <a:latin typeface="Century Gothic" panose="020B0502020202020204" pitchFamily="34" charset="0"/>
            </a:endParaRPr>
          </a:p>
        </p:txBody>
      </p:sp>
      <p:sp>
        <p:nvSpPr>
          <p:cNvPr id="61" name="TextBox 1">
            <a:extLst>
              <a:ext uri="{FF2B5EF4-FFF2-40B4-BE49-F238E27FC236}">
                <a16:creationId xmlns:a16="http://schemas.microsoft.com/office/drawing/2014/main" id="{53A1D896-E6B0-4205-B52E-EB5A6B1F8135}"/>
              </a:ext>
            </a:extLst>
          </p:cNvPr>
          <p:cNvSpPr txBox="1"/>
          <p:nvPr/>
        </p:nvSpPr>
        <p:spPr>
          <a:xfrm>
            <a:off x="4223388" y="4000589"/>
            <a:ext cx="224313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panose="020B0502020202020204" pitchFamily="34" charset="0"/>
              </a:rPr>
              <a:t>Wangduephodrang</a:t>
            </a:r>
          </a:p>
        </p:txBody>
      </p:sp>
      <p:sp>
        <p:nvSpPr>
          <p:cNvPr id="62" name="TextBox 1">
            <a:extLst>
              <a:ext uri="{FF2B5EF4-FFF2-40B4-BE49-F238E27FC236}">
                <a16:creationId xmlns:a16="http://schemas.microsoft.com/office/drawing/2014/main" id="{CD19D911-8741-4AF9-B101-0DFC1B8E0901}"/>
              </a:ext>
            </a:extLst>
          </p:cNvPr>
          <p:cNvSpPr txBox="1"/>
          <p:nvPr/>
        </p:nvSpPr>
        <p:spPr>
          <a:xfrm>
            <a:off x="5950527" y="3987720"/>
            <a:ext cx="91440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panose="020B0502020202020204" pitchFamily="34" charset="0"/>
              </a:rPr>
              <a:t>Trongsa</a:t>
            </a:r>
          </a:p>
        </p:txBody>
      </p:sp>
      <p:sp>
        <p:nvSpPr>
          <p:cNvPr id="63" name="TextBox 1">
            <a:extLst>
              <a:ext uri="{FF2B5EF4-FFF2-40B4-BE49-F238E27FC236}">
                <a16:creationId xmlns:a16="http://schemas.microsoft.com/office/drawing/2014/main" id="{583EBA7F-E9E9-412C-A566-3988A1EBB151}"/>
              </a:ext>
            </a:extLst>
          </p:cNvPr>
          <p:cNvSpPr txBox="1"/>
          <p:nvPr/>
        </p:nvSpPr>
        <p:spPr>
          <a:xfrm>
            <a:off x="6467877" y="2882506"/>
            <a:ext cx="136701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panose="020B0502020202020204" pitchFamily="34" charset="0"/>
              </a:rPr>
              <a:t>Bumthang</a:t>
            </a:r>
          </a:p>
        </p:txBody>
      </p:sp>
      <p:sp>
        <p:nvSpPr>
          <p:cNvPr id="64" name="TextBox 1">
            <a:extLst>
              <a:ext uri="{FF2B5EF4-FFF2-40B4-BE49-F238E27FC236}">
                <a16:creationId xmlns:a16="http://schemas.microsoft.com/office/drawing/2014/main" id="{BE102297-6458-41C8-9966-C72EE8DB6FA7}"/>
              </a:ext>
            </a:extLst>
          </p:cNvPr>
          <p:cNvSpPr txBox="1"/>
          <p:nvPr/>
        </p:nvSpPr>
        <p:spPr>
          <a:xfrm>
            <a:off x="7649206" y="3388617"/>
            <a:ext cx="1109665"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panose="020B0502020202020204" pitchFamily="34" charset="0"/>
              </a:rPr>
              <a:t>Lhuentse</a:t>
            </a:r>
          </a:p>
        </p:txBody>
      </p:sp>
      <p:sp>
        <p:nvSpPr>
          <p:cNvPr id="65" name="TextBox 1">
            <a:extLst>
              <a:ext uri="{FF2B5EF4-FFF2-40B4-BE49-F238E27FC236}">
                <a16:creationId xmlns:a16="http://schemas.microsoft.com/office/drawing/2014/main" id="{3A3417F1-529F-4151-9FAF-B2C890844BE2}"/>
              </a:ext>
            </a:extLst>
          </p:cNvPr>
          <p:cNvSpPr txBox="1"/>
          <p:nvPr/>
        </p:nvSpPr>
        <p:spPr>
          <a:xfrm>
            <a:off x="8546142" y="2951969"/>
            <a:ext cx="136701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panose="020B0502020202020204" pitchFamily="34" charset="0"/>
              </a:rPr>
              <a:t>Yangtse</a:t>
            </a:r>
          </a:p>
        </p:txBody>
      </p:sp>
      <p:sp>
        <p:nvSpPr>
          <p:cNvPr id="66" name="TextBox 1">
            <a:extLst>
              <a:ext uri="{FF2B5EF4-FFF2-40B4-BE49-F238E27FC236}">
                <a16:creationId xmlns:a16="http://schemas.microsoft.com/office/drawing/2014/main" id="{F5F2F8D2-F49F-4D02-A59B-E251C7CCD1F3}"/>
              </a:ext>
            </a:extLst>
          </p:cNvPr>
          <p:cNvSpPr txBox="1"/>
          <p:nvPr/>
        </p:nvSpPr>
        <p:spPr>
          <a:xfrm>
            <a:off x="9150343" y="4273551"/>
            <a:ext cx="136701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err="1">
                <a:solidFill>
                  <a:schemeClr val="tx1">
                    <a:lumMod val="75000"/>
                    <a:lumOff val="25000"/>
                  </a:schemeClr>
                </a:solidFill>
                <a:latin typeface="Century Gothic" panose="020B0502020202020204" pitchFamily="34" charset="0"/>
              </a:rPr>
              <a:t>Tashigang</a:t>
            </a:r>
            <a:endParaRPr lang="en-US" sz="1100" dirty="0">
              <a:solidFill>
                <a:schemeClr val="tx1">
                  <a:lumMod val="75000"/>
                  <a:lumOff val="25000"/>
                </a:schemeClr>
              </a:solidFill>
              <a:latin typeface="Century Gothic" panose="020B0502020202020204" pitchFamily="34" charset="0"/>
            </a:endParaRPr>
          </a:p>
        </p:txBody>
      </p:sp>
      <p:sp>
        <p:nvSpPr>
          <p:cNvPr id="67" name="TextBox 1">
            <a:extLst>
              <a:ext uri="{FF2B5EF4-FFF2-40B4-BE49-F238E27FC236}">
                <a16:creationId xmlns:a16="http://schemas.microsoft.com/office/drawing/2014/main" id="{C3F83F43-8D68-45C8-A936-071010A0BBD9}"/>
              </a:ext>
            </a:extLst>
          </p:cNvPr>
          <p:cNvSpPr txBox="1"/>
          <p:nvPr/>
        </p:nvSpPr>
        <p:spPr>
          <a:xfrm>
            <a:off x="8963438" y="5031962"/>
            <a:ext cx="187069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panose="020B0502020202020204" pitchFamily="34" charset="0"/>
              </a:rPr>
              <a:t>Samdrupjongkhar</a:t>
            </a:r>
          </a:p>
        </p:txBody>
      </p:sp>
      <p:sp>
        <p:nvSpPr>
          <p:cNvPr id="68" name="TextBox 1">
            <a:extLst>
              <a:ext uri="{FF2B5EF4-FFF2-40B4-BE49-F238E27FC236}">
                <a16:creationId xmlns:a16="http://schemas.microsoft.com/office/drawing/2014/main" id="{39638C01-5D3E-4E9B-83C0-4DD775994CF6}"/>
              </a:ext>
            </a:extLst>
          </p:cNvPr>
          <p:cNvSpPr txBox="1"/>
          <p:nvPr/>
        </p:nvSpPr>
        <p:spPr>
          <a:xfrm>
            <a:off x="6834936" y="4892044"/>
            <a:ext cx="136701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err="1">
                <a:solidFill>
                  <a:schemeClr val="tx1">
                    <a:lumMod val="75000"/>
                    <a:lumOff val="25000"/>
                  </a:schemeClr>
                </a:solidFill>
                <a:latin typeface="Century Gothic" panose="020B0502020202020204" pitchFamily="34" charset="0"/>
              </a:rPr>
              <a:t>Zhemgang</a:t>
            </a:r>
            <a:endParaRPr lang="en-US" sz="1100" dirty="0">
              <a:solidFill>
                <a:schemeClr val="tx1">
                  <a:lumMod val="75000"/>
                  <a:lumOff val="25000"/>
                </a:schemeClr>
              </a:solidFill>
              <a:latin typeface="Century Gothic" panose="020B0502020202020204" pitchFamily="34" charset="0"/>
            </a:endParaRPr>
          </a:p>
        </p:txBody>
      </p:sp>
      <p:sp>
        <p:nvSpPr>
          <p:cNvPr id="69" name="TextBox 1">
            <a:extLst>
              <a:ext uri="{FF2B5EF4-FFF2-40B4-BE49-F238E27FC236}">
                <a16:creationId xmlns:a16="http://schemas.microsoft.com/office/drawing/2014/main" id="{D434D548-2322-42EF-8F65-6B1DFF8FB307}"/>
              </a:ext>
            </a:extLst>
          </p:cNvPr>
          <p:cNvSpPr txBox="1"/>
          <p:nvPr/>
        </p:nvSpPr>
        <p:spPr>
          <a:xfrm>
            <a:off x="7789160" y="4264537"/>
            <a:ext cx="136701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err="1">
                <a:solidFill>
                  <a:schemeClr val="tx1">
                    <a:lumMod val="75000"/>
                    <a:lumOff val="25000"/>
                  </a:schemeClr>
                </a:solidFill>
                <a:latin typeface="Century Gothic" panose="020B0502020202020204" pitchFamily="34" charset="0"/>
              </a:rPr>
              <a:t>Mongar</a:t>
            </a:r>
            <a:endParaRPr lang="en-US" sz="1100" dirty="0">
              <a:solidFill>
                <a:schemeClr val="tx1">
                  <a:lumMod val="75000"/>
                  <a:lumOff val="25000"/>
                </a:schemeClr>
              </a:solidFill>
              <a:latin typeface="Century Gothic" panose="020B0502020202020204" pitchFamily="34" charset="0"/>
            </a:endParaRPr>
          </a:p>
        </p:txBody>
      </p:sp>
      <p:sp>
        <p:nvSpPr>
          <p:cNvPr id="70" name="TextBox 1">
            <a:extLst>
              <a:ext uri="{FF2B5EF4-FFF2-40B4-BE49-F238E27FC236}">
                <a16:creationId xmlns:a16="http://schemas.microsoft.com/office/drawing/2014/main" id="{B647D767-DFE6-4220-8AAA-2BA867DF86FA}"/>
              </a:ext>
            </a:extLst>
          </p:cNvPr>
          <p:cNvSpPr txBox="1"/>
          <p:nvPr/>
        </p:nvSpPr>
        <p:spPr>
          <a:xfrm>
            <a:off x="5078190" y="4630668"/>
            <a:ext cx="91440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err="1">
                <a:solidFill>
                  <a:schemeClr val="tx1">
                    <a:lumMod val="75000"/>
                    <a:lumOff val="25000"/>
                  </a:schemeClr>
                </a:solidFill>
                <a:latin typeface="Century Gothic" panose="020B0502020202020204" pitchFamily="34" charset="0"/>
              </a:rPr>
              <a:t>Tsirang</a:t>
            </a:r>
            <a:endParaRPr lang="en-US" sz="1100" dirty="0">
              <a:solidFill>
                <a:schemeClr val="tx1">
                  <a:lumMod val="75000"/>
                  <a:lumOff val="25000"/>
                </a:schemeClr>
              </a:solidFill>
              <a:latin typeface="Century Gothic" panose="020B0502020202020204" pitchFamily="34" charset="0"/>
            </a:endParaRPr>
          </a:p>
        </p:txBody>
      </p:sp>
      <p:sp>
        <p:nvSpPr>
          <p:cNvPr id="71" name="TextBox 1">
            <a:extLst>
              <a:ext uri="{FF2B5EF4-FFF2-40B4-BE49-F238E27FC236}">
                <a16:creationId xmlns:a16="http://schemas.microsoft.com/office/drawing/2014/main" id="{F15AC302-FD5D-435B-A0CA-3BE7FA08A1AD}"/>
              </a:ext>
            </a:extLst>
          </p:cNvPr>
          <p:cNvSpPr txBox="1"/>
          <p:nvPr/>
        </p:nvSpPr>
        <p:spPr>
          <a:xfrm>
            <a:off x="4338747" y="4883058"/>
            <a:ext cx="91440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err="1">
                <a:solidFill>
                  <a:schemeClr val="tx1">
                    <a:lumMod val="75000"/>
                    <a:lumOff val="25000"/>
                  </a:schemeClr>
                </a:solidFill>
                <a:latin typeface="Century Gothic" panose="020B0502020202020204" pitchFamily="34" charset="0"/>
              </a:rPr>
              <a:t>Dagana</a:t>
            </a:r>
            <a:endParaRPr lang="en-US" sz="1100" dirty="0">
              <a:solidFill>
                <a:schemeClr val="tx1">
                  <a:lumMod val="75000"/>
                  <a:lumOff val="25000"/>
                </a:schemeClr>
              </a:solidFill>
              <a:latin typeface="Century Gothic" panose="020B0502020202020204" pitchFamily="34" charset="0"/>
            </a:endParaRPr>
          </a:p>
        </p:txBody>
      </p:sp>
      <p:sp>
        <p:nvSpPr>
          <p:cNvPr id="72" name="TextBox 1">
            <a:extLst>
              <a:ext uri="{FF2B5EF4-FFF2-40B4-BE49-F238E27FC236}">
                <a16:creationId xmlns:a16="http://schemas.microsoft.com/office/drawing/2014/main" id="{97464F51-C47F-4EBB-A22C-28CFFD77D46F}"/>
              </a:ext>
            </a:extLst>
          </p:cNvPr>
          <p:cNvSpPr txBox="1"/>
          <p:nvPr/>
        </p:nvSpPr>
        <p:spPr>
          <a:xfrm>
            <a:off x="7438239" y="5817527"/>
            <a:ext cx="136701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err="1">
                <a:solidFill>
                  <a:schemeClr val="tx1">
                    <a:lumMod val="75000"/>
                    <a:lumOff val="25000"/>
                  </a:schemeClr>
                </a:solidFill>
                <a:latin typeface="Century Gothic" panose="020B0502020202020204" pitchFamily="34" charset="0"/>
              </a:rPr>
              <a:t>Pemagatshel</a:t>
            </a:r>
            <a:endParaRPr lang="en-US" sz="1200" dirty="0">
              <a:solidFill>
                <a:schemeClr val="tx1">
                  <a:lumMod val="75000"/>
                  <a:lumOff val="25000"/>
                </a:schemeClr>
              </a:solidFill>
              <a:latin typeface="Century Gothic" panose="020B0502020202020204" pitchFamily="34" charset="0"/>
            </a:endParaRPr>
          </a:p>
        </p:txBody>
      </p:sp>
      <p:cxnSp>
        <p:nvCxnSpPr>
          <p:cNvPr id="73" name="Straight Arrow Connector 72">
            <a:extLst>
              <a:ext uri="{FF2B5EF4-FFF2-40B4-BE49-F238E27FC236}">
                <a16:creationId xmlns:a16="http://schemas.microsoft.com/office/drawing/2014/main" id="{A2C49875-0DB7-48F6-BD0B-BBF6E314CDDC}"/>
              </a:ext>
            </a:extLst>
          </p:cNvPr>
          <p:cNvCxnSpPr>
            <a:cxnSpLocks/>
          </p:cNvCxnSpPr>
          <p:nvPr/>
        </p:nvCxnSpPr>
        <p:spPr>
          <a:xfrm flipV="1">
            <a:off x="8084435" y="5431034"/>
            <a:ext cx="222503" cy="4640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5" name="TextBox 1">
            <a:extLst>
              <a:ext uri="{FF2B5EF4-FFF2-40B4-BE49-F238E27FC236}">
                <a16:creationId xmlns:a16="http://schemas.microsoft.com/office/drawing/2014/main" id="{21F77683-2B3D-420B-8E83-5CC194606616}"/>
              </a:ext>
            </a:extLst>
          </p:cNvPr>
          <p:cNvSpPr txBox="1"/>
          <p:nvPr/>
        </p:nvSpPr>
        <p:spPr>
          <a:xfrm>
            <a:off x="4091904" y="3165743"/>
            <a:ext cx="91440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solidFill>
                  <a:schemeClr val="tx1">
                    <a:lumMod val="75000"/>
                    <a:lumOff val="25000"/>
                  </a:schemeClr>
                </a:solidFill>
                <a:latin typeface="Century Gothic" panose="020B0502020202020204" pitchFamily="34" charset="0"/>
              </a:rPr>
              <a:t>Punakha</a:t>
            </a:r>
          </a:p>
        </p:txBody>
      </p:sp>
      <p:sp>
        <p:nvSpPr>
          <p:cNvPr id="76" name="TextBox 1">
            <a:extLst>
              <a:ext uri="{FF2B5EF4-FFF2-40B4-BE49-F238E27FC236}">
                <a16:creationId xmlns:a16="http://schemas.microsoft.com/office/drawing/2014/main" id="{3DCB491B-3CA0-4E35-A05B-D65BCE9D2307}"/>
              </a:ext>
            </a:extLst>
          </p:cNvPr>
          <p:cNvSpPr txBox="1"/>
          <p:nvPr/>
        </p:nvSpPr>
        <p:spPr>
          <a:xfrm>
            <a:off x="6738957" y="6314190"/>
            <a:ext cx="3614370" cy="2616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a:rPr>
              <a:t>0                                                         100 Kilometers</a:t>
            </a:r>
          </a:p>
        </p:txBody>
      </p:sp>
      <p:sp>
        <p:nvSpPr>
          <p:cNvPr id="77" name="Arrow: Chevron 76">
            <a:extLst>
              <a:ext uri="{FF2B5EF4-FFF2-40B4-BE49-F238E27FC236}">
                <a16:creationId xmlns:a16="http://schemas.microsoft.com/office/drawing/2014/main" id="{3E416482-3ED3-4D05-A943-A8526F403A67}"/>
              </a:ext>
            </a:extLst>
          </p:cNvPr>
          <p:cNvSpPr/>
          <p:nvPr/>
        </p:nvSpPr>
        <p:spPr>
          <a:xfrm rot="16200000">
            <a:off x="10203006" y="6159502"/>
            <a:ext cx="330490" cy="198767"/>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78" name="TextBox 3">
            <a:extLst>
              <a:ext uri="{FF2B5EF4-FFF2-40B4-BE49-F238E27FC236}">
                <a16:creationId xmlns:a16="http://schemas.microsoft.com/office/drawing/2014/main" id="{74B53740-EE33-4E93-9154-B042047861B2}"/>
              </a:ext>
            </a:extLst>
          </p:cNvPr>
          <p:cNvSpPr txBox="1"/>
          <p:nvPr/>
        </p:nvSpPr>
        <p:spPr>
          <a:xfrm>
            <a:off x="10221685" y="5843443"/>
            <a:ext cx="293131"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panose="020B0502020202020204" pitchFamily="34" charset="0"/>
              </a:rPr>
              <a:t>N</a:t>
            </a:r>
          </a:p>
        </p:txBody>
      </p:sp>
      <p:pic>
        <p:nvPicPr>
          <p:cNvPr id="31" name="Picture 78">
            <a:extLst>
              <a:ext uri="{FF2B5EF4-FFF2-40B4-BE49-F238E27FC236}">
                <a16:creationId xmlns:a16="http://schemas.microsoft.com/office/drawing/2014/main" id="{D01DC8E6-F121-4B95-8D6E-5B046725444F}"/>
              </a:ext>
            </a:extLst>
          </p:cNvPr>
          <p:cNvPicPr>
            <a:picLocks noChangeAspect="1"/>
          </p:cNvPicPr>
          <p:nvPr/>
        </p:nvPicPr>
        <p:blipFill>
          <a:blip r:embed="rId4"/>
          <a:stretch>
            <a:fillRect/>
          </a:stretch>
        </p:blipFill>
        <p:spPr>
          <a:xfrm>
            <a:off x="7045423" y="6238754"/>
            <a:ext cx="2152650" cy="85725"/>
          </a:xfrm>
          <a:prstGeom prst="rect">
            <a:avLst/>
          </a:prstGeom>
        </p:spPr>
      </p:pic>
      <p:sp>
        <p:nvSpPr>
          <p:cNvPr id="79" name="TextBox 1">
            <a:extLst>
              <a:ext uri="{FF2B5EF4-FFF2-40B4-BE49-F238E27FC236}">
                <a16:creationId xmlns:a16="http://schemas.microsoft.com/office/drawing/2014/main" id="{5C4A133C-8B2B-4865-93AD-4AB0AC8A1704}"/>
              </a:ext>
            </a:extLst>
          </p:cNvPr>
          <p:cNvSpPr txBox="1"/>
          <p:nvPr/>
        </p:nvSpPr>
        <p:spPr>
          <a:xfrm>
            <a:off x="2102056" y="1412042"/>
            <a:ext cx="197636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Ground Data</a:t>
            </a:r>
          </a:p>
        </p:txBody>
      </p:sp>
      <p:sp>
        <p:nvSpPr>
          <p:cNvPr id="80" name="TextBox 1">
            <a:extLst>
              <a:ext uri="{FF2B5EF4-FFF2-40B4-BE49-F238E27FC236}">
                <a16:creationId xmlns:a16="http://schemas.microsoft.com/office/drawing/2014/main" id="{A139C15D-DD9D-4C03-BEAB-5A96EEED05F1}"/>
              </a:ext>
            </a:extLst>
          </p:cNvPr>
          <p:cNvSpPr txBox="1"/>
          <p:nvPr/>
        </p:nvSpPr>
        <p:spPr>
          <a:xfrm>
            <a:off x="2109069" y="1757074"/>
            <a:ext cx="197636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Area of interest</a:t>
            </a:r>
          </a:p>
        </p:txBody>
      </p:sp>
      <p:sp>
        <p:nvSpPr>
          <p:cNvPr id="81" name="TextBox 1">
            <a:extLst>
              <a:ext uri="{FF2B5EF4-FFF2-40B4-BE49-F238E27FC236}">
                <a16:creationId xmlns:a16="http://schemas.microsoft.com/office/drawing/2014/main" id="{E27E3BCC-4527-44BD-8A6A-3F2062F23427}"/>
              </a:ext>
            </a:extLst>
          </p:cNvPr>
          <p:cNvSpPr txBox="1"/>
          <p:nvPr/>
        </p:nvSpPr>
        <p:spPr>
          <a:xfrm>
            <a:off x="2103252" y="2106209"/>
            <a:ext cx="197636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Districts</a:t>
            </a:r>
          </a:p>
        </p:txBody>
      </p:sp>
      <p:sp>
        <p:nvSpPr>
          <p:cNvPr id="82" name="Oval 81">
            <a:extLst>
              <a:ext uri="{FF2B5EF4-FFF2-40B4-BE49-F238E27FC236}">
                <a16:creationId xmlns:a16="http://schemas.microsoft.com/office/drawing/2014/main" id="{E00E92BD-C7AD-4B55-9E6D-C72E08F0BA18}"/>
              </a:ext>
            </a:extLst>
          </p:cNvPr>
          <p:cNvSpPr/>
          <p:nvPr/>
        </p:nvSpPr>
        <p:spPr>
          <a:xfrm>
            <a:off x="1860585" y="1460243"/>
            <a:ext cx="184934" cy="18414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lumMod val="75000"/>
                  <a:lumOff val="25000"/>
                </a:schemeClr>
              </a:solidFill>
            </a:endParaRPr>
          </a:p>
        </p:txBody>
      </p:sp>
      <p:sp>
        <p:nvSpPr>
          <p:cNvPr id="85" name="Rectangle 84">
            <a:extLst>
              <a:ext uri="{FF2B5EF4-FFF2-40B4-BE49-F238E27FC236}">
                <a16:creationId xmlns:a16="http://schemas.microsoft.com/office/drawing/2014/main" id="{AB409D82-7491-475D-B892-12E9748A3C8C}"/>
              </a:ext>
            </a:extLst>
          </p:cNvPr>
          <p:cNvSpPr/>
          <p:nvPr/>
        </p:nvSpPr>
        <p:spPr>
          <a:xfrm>
            <a:off x="1799147" y="2137015"/>
            <a:ext cx="301924" cy="215659"/>
          </a:xfrm>
          <a:prstGeom prst="rect">
            <a:avLst/>
          </a:prstGeom>
          <a:solidFill>
            <a:srgbClr val="CDDD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6" name="Rectangle 85">
            <a:extLst>
              <a:ext uri="{FF2B5EF4-FFF2-40B4-BE49-F238E27FC236}">
                <a16:creationId xmlns:a16="http://schemas.microsoft.com/office/drawing/2014/main" id="{5D47BE63-C9C2-40B4-9188-F62D6AF6D9E6}"/>
              </a:ext>
            </a:extLst>
          </p:cNvPr>
          <p:cNvSpPr/>
          <p:nvPr/>
        </p:nvSpPr>
        <p:spPr>
          <a:xfrm>
            <a:off x="1799146" y="1763204"/>
            <a:ext cx="301924" cy="215659"/>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7" name="TextBox 1">
            <a:extLst>
              <a:ext uri="{FF2B5EF4-FFF2-40B4-BE49-F238E27FC236}">
                <a16:creationId xmlns:a16="http://schemas.microsoft.com/office/drawing/2014/main" id="{6EF7C63A-547D-4A02-A3DB-3F504E40AA39}"/>
              </a:ext>
            </a:extLst>
          </p:cNvPr>
          <p:cNvSpPr txBox="1"/>
          <p:nvPr/>
        </p:nvSpPr>
        <p:spPr>
          <a:xfrm>
            <a:off x="5632709" y="5012454"/>
            <a:ext cx="914400" cy="2616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chemeClr val="tx1">
                    <a:lumMod val="75000"/>
                    <a:lumOff val="25000"/>
                  </a:schemeClr>
                </a:solidFill>
                <a:latin typeface="Century Gothic"/>
              </a:rPr>
              <a:t>Sarpang</a:t>
            </a:r>
            <a:endParaRPr lang="en-US">
              <a:solidFill>
                <a:schemeClr val="tx1">
                  <a:lumMod val="75000"/>
                  <a:lumOff val="25000"/>
                </a:schemeClr>
              </a:solidFill>
            </a:endParaRPr>
          </a:p>
        </p:txBody>
      </p:sp>
      <p:sp>
        <p:nvSpPr>
          <p:cNvPr id="35" name="Title 1">
            <a:extLst>
              <a:ext uri="{FF2B5EF4-FFF2-40B4-BE49-F238E27FC236}">
                <a16:creationId xmlns:a16="http://schemas.microsoft.com/office/drawing/2014/main" id="{E2B46DC3-8494-406F-AE68-1ED7CB2B1FE9}"/>
              </a:ext>
            </a:extLst>
          </p:cNvPr>
          <p:cNvSpPr txBox="1">
            <a:spLocks/>
          </p:cNvSpPr>
          <p:nvPr/>
        </p:nvSpPr>
        <p:spPr>
          <a:xfrm>
            <a:off x="352870" y="171983"/>
            <a:ext cx="6105058"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rgbClr val="54AEB2"/>
                </a:solidFill>
                <a:latin typeface="Century Gothic"/>
              </a:rPr>
              <a:t>RESULTS</a:t>
            </a:r>
            <a:r>
              <a:rPr lang="en-US" sz="4000" b="1" dirty="0">
                <a:solidFill>
                  <a:srgbClr val="54AEB2"/>
                </a:solidFill>
                <a:latin typeface="Century Gothic"/>
              </a:rPr>
              <a:t> </a:t>
            </a:r>
            <a:endParaRPr lang="en-US" dirty="0"/>
          </a:p>
        </p:txBody>
      </p:sp>
    </p:spTree>
    <p:extLst>
      <p:ext uri="{BB962C8B-B14F-4D97-AF65-F5344CB8AC3E}">
        <p14:creationId xmlns:p14="http://schemas.microsoft.com/office/powerpoint/2010/main" val="3496771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B46DC3-8494-406F-AE68-1ED7CB2B1FE9}"/>
              </a:ext>
            </a:extLst>
          </p:cNvPr>
          <p:cNvSpPr txBox="1">
            <a:spLocks/>
          </p:cNvSpPr>
          <p:nvPr/>
        </p:nvSpPr>
        <p:spPr>
          <a:xfrm>
            <a:off x="352870" y="171983"/>
            <a:ext cx="6105058"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a:rPr>
              <a:t>RESULTS: MAGNITUDE </a:t>
            </a:r>
            <a:endParaRPr lang="en-US" dirty="0"/>
          </a:p>
        </p:txBody>
      </p:sp>
      <p:sp>
        <p:nvSpPr>
          <p:cNvPr id="20" name="Oval 19">
            <a:extLst>
              <a:ext uri="{FF2B5EF4-FFF2-40B4-BE49-F238E27FC236}">
                <a16:creationId xmlns:a16="http://schemas.microsoft.com/office/drawing/2014/main" id="{963680C6-CEE7-4B2F-A8B0-3CD872FECFAC}"/>
              </a:ext>
            </a:extLst>
          </p:cNvPr>
          <p:cNvSpPr/>
          <p:nvPr/>
        </p:nvSpPr>
        <p:spPr>
          <a:xfrm>
            <a:off x="9097248" y="4944696"/>
            <a:ext cx="213033" cy="231107"/>
          </a:xfrm>
          <a:prstGeom prst="ellipse">
            <a:avLst/>
          </a:prstGeom>
          <a:solidFill>
            <a:schemeClr val="tx1"/>
          </a:solidFill>
          <a:ln>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CF3A1C71-967C-4F31-B029-7BDFCD995048}"/>
              </a:ext>
            </a:extLst>
          </p:cNvPr>
          <p:cNvSpPr txBox="1"/>
          <p:nvPr/>
        </p:nvSpPr>
        <p:spPr>
          <a:xfrm>
            <a:off x="9486941" y="4944696"/>
            <a:ext cx="1405932" cy="307777"/>
          </a:xfrm>
          <a:prstGeom prst="rect">
            <a:avLst/>
          </a:prstGeom>
          <a:noFill/>
        </p:spPr>
        <p:txBody>
          <a:bodyPr wrap="square" lIns="91440" tIns="45720" rIns="91440" bIns="45720" rtlCol="0" anchor="t">
            <a:spAutoFit/>
          </a:bodyPr>
          <a:lstStyle/>
          <a:p>
            <a:r>
              <a:rPr lang="en-US" sz="1400">
                <a:latin typeface="Century Gothic"/>
              </a:rPr>
              <a:t>Ground Data</a:t>
            </a:r>
          </a:p>
        </p:txBody>
      </p:sp>
      <p:sp>
        <p:nvSpPr>
          <p:cNvPr id="2" name="TextBox 1">
            <a:extLst>
              <a:ext uri="{FF2B5EF4-FFF2-40B4-BE49-F238E27FC236}">
                <a16:creationId xmlns:a16="http://schemas.microsoft.com/office/drawing/2014/main" id="{EE9900F4-D18E-4098-87EE-A977417AB085}"/>
              </a:ext>
            </a:extLst>
          </p:cNvPr>
          <p:cNvSpPr txBox="1"/>
          <p:nvPr/>
        </p:nvSpPr>
        <p:spPr>
          <a:xfrm>
            <a:off x="9006203" y="2306429"/>
            <a:ext cx="18617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solidFill>
                  <a:schemeClr val="tx1">
                    <a:lumMod val="75000"/>
                    <a:lumOff val="25000"/>
                  </a:schemeClr>
                </a:solidFill>
                <a:latin typeface="Century Gothic"/>
                <a:cs typeface="Calibri"/>
              </a:rPr>
              <a:t> </a:t>
            </a:r>
            <a:r>
              <a:rPr lang="en-GB" sz="2000" dirty="0" smtClean="0">
                <a:solidFill>
                  <a:schemeClr val="tx1">
                    <a:lumMod val="75000"/>
                    <a:lumOff val="25000"/>
                  </a:schemeClr>
                </a:solidFill>
                <a:latin typeface="Century Gothic"/>
                <a:cs typeface="Calibri"/>
              </a:rPr>
              <a:t>Magnitude</a:t>
            </a:r>
            <a:endParaRPr lang="en-GB" sz="2000" dirty="0">
              <a:solidFill>
                <a:schemeClr val="tx1">
                  <a:lumMod val="75000"/>
                  <a:lumOff val="25000"/>
                </a:schemeClr>
              </a:solidFill>
              <a:latin typeface="Century Gothic"/>
              <a:cs typeface="Calibri"/>
            </a:endParaRPr>
          </a:p>
          <a:p>
            <a:r>
              <a:rPr lang="en-GB" sz="2000" dirty="0">
                <a:solidFill>
                  <a:schemeClr val="tx1">
                    <a:lumMod val="75000"/>
                    <a:lumOff val="25000"/>
                  </a:schemeClr>
                </a:solidFill>
                <a:latin typeface="Century Gothic"/>
                <a:cs typeface="Calibri"/>
              </a:rPr>
              <a:t>(2000 - 2018)</a:t>
            </a:r>
          </a:p>
        </p:txBody>
      </p:sp>
      <p:graphicFrame>
        <p:nvGraphicFramePr>
          <p:cNvPr id="22" name="Table 5">
            <a:extLst>
              <a:ext uri="{FF2B5EF4-FFF2-40B4-BE49-F238E27FC236}">
                <a16:creationId xmlns:a16="http://schemas.microsoft.com/office/drawing/2014/main" id="{E40ED580-A8CB-4F88-BCF3-A1BE5A97EFB2}"/>
              </a:ext>
            </a:extLst>
          </p:cNvPr>
          <p:cNvGraphicFramePr>
            <a:graphicFrameLocks noGrp="1"/>
          </p:cNvGraphicFramePr>
          <p:nvPr>
            <p:extLst>
              <p:ext uri="{D42A27DB-BD31-4B8C-83A1-F6EECF244321}">
                <p14:modId xmlns:p14="http://schemas.microsoft.com/office/powerpoint/2010/main" val="1376943710"/>
              </p:ext>
            </p:extLst>
          </p:nvPr>
        </p:nvGraphicFramePr>
        <p:xfrm>
          <a:off x="9034196" y="5359982"/>
          <a:ext cx="364804" cy="365760"/>
        </p:xfrm>
        <a:graphic>
          <a:graphicData uri="http://schemas.openxmlformats.org/drawingml/2006/table">
            <a:tbl>
              <a:tblPr firstRow="1" bandRow="1">
                <a:tableStyleId>{5C22544A-7EE6-4342-B048-85BDC9FD1C3A}</a:tableStyleId>
              </a:tblPr>
              <a:tblGrid>
                <a:gridCol w="364804">
                  <a:extLst>
                    <a:ext uri="{9D8B030D-6E8A-4147-A177-3AD203B41FA5}">
                      <a16:colId xmlns:a16="http://schemas.microsoft.com/office/drawing/2014/main" val="1575525859"/>
                    </a:ext>
                  </a:extLst>
                </a:gridCol>
              </a:tblGrid>
              <a:tr h="30777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140576"/>
                  </a:ext>
                </a:extLst>
              </a:tr>
            </a:tbl>
          </a:graphicData>
        </a:graphic>
      </p:graphicFrame>
      <p:sp>
        <p:nvSpPr>
          <p:cNvPr id="23" name="TextBox 22">
            <a:extLst>
              <a:ext uri="{FF2B5EF4-FFF2-40B4-BE49-F238E27FC236}">
                <a16:creationId xmlns:a16="http://schemas.microsoft.com/office/drawing/2014/main" id="{4A66A43B-44EC-49D3-8E61-30F43FB576B8}"/>
              </a:ext>
            </a:extLst>
          </p:cNvPr>
          <p:cNvSpPr txBox="1"/>
          <p:nvPr/>
        </p:nvSpPr>
        <p:spPr>
          <a:xfrm>
            <a:off x="9462053" y="5417966"/>
            <a:ext cx="1405933" cy="307777"/>
          </a:xfrm>
          <a:prstGeom prst="rect">
            <a:avLst/>
          </a:prstGeom>
          <a:noFill/>
        </p:spPr>
        <p:txBody>
          <a:bodyPr wrap="square" rtlCol="0">
            <a:spAutoFit/>
          </a:bodyPr>
          <a:lstStyle/>
          <a:p>
            <a:r>
              <a:rPr lang="en-US" sz="1400">
                <a:latin typeface="Century Gothic" panose="020B0502020202020204" pitchFamily="34" charset="0"/>
              </a:rPr>
              <a:t>No Data</a:t>
            </a:r>
          </a:p>
        </p:txBody>
      </p:sp>
      <p:graphicFrame>
        <p:nvGraphicFramePr>
          <p:cNvPr id="6" name="Table 6">
            <a:extLst>
              <a:ext uri="{FF2B5EF4-FFF2-40B4-BE49-F238E27FC236}">
                <a16:creationId xmlns:a16="http://schemas.microsoft.com/office/drawing/2014/main" id="{92553578-277E-498C-8BD7-0EEDE73FB657}"/>
              </a:ext>
            </a:extLst>
          </p:cNvPr>
          <p:cNvGraphicFramePr>
            <a:graphicFrameLocks noGrp="1"/>
          </p:cNvGraphicFramePr>
          <p:nvPr>
            <p:extLst>
              <p:ext uri="{D42A27DB-BD31-4B8C-83A1-F6EECF244321}">
                <p14:modId xmlns:p14="http://schemas.microsoft.com/office/powerpoint/2010/main" val="2627754826"/>
              </p:ext>
            </p:extLst>
          </p:nvPr>
        </p:nvGraphicFramePr>
        <p:xfrm>
          <a:off x="9034195" y="3220278"/>
          <a:ext cx="427858" cy="1472304"/>
        </p:xfrm>
        <a:graphic>
          <a:graphicData uri="http://schemas.openxmlformats.org/drawingml/2006/table">
            <a:tbl>
              <a:tblPr firstRow="1" bandRow="1">
                <a:tableStyleId>{5C22544A-7EE6-4342-B048-85BDC9FD1C3A}</a:tableStyleId>
              </a:tblPr>
              <a:tblGrid>
                <a:gridCol w="427858">
                  <a:extLst>
                    <a:ext uri="{9D8B030D-6E8A-4147-A177-3AD203B41FA5}">
                      <a16:colId xmlns:a16="http://schemas.microsoft.com/office/drawing/2014/main" val="1013133960"/>
                    </a:ext>
                  </a:extLst>
                </a:gridCol>
              </a:tblGrid>
              <a:tr h="368076">
                <a:tc>
                  <a:txBody>
                    <a:bodyPr/>
                    <a:lstStyle/>
                    <a:p>
                      <a:r>
                        <a:rPr lang="en-US"/>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8FFBE"/>
                    </a:solidFill>
                  </a:tcPr>
                </a:tc>
                <a:extLst>
                  <a:ext uri="{0D108BD9-81ED-4DB2-BD59-A6C34878D82A}">
                    <a16:rowId xmlns:a16="http://schemas.microsoft.com/office/drawing/2014/main" val="359614599"/>
                  </a:ext>
                </a:extLst>
              </a:tr>
              <a:tr h="36807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AF"/>
                    </a:solidFill>
                  </a:tcPr>
                </a:tc>
                <a:extLst>
                  <a:ext uri="{0D108BD9-81ED-4DB2-BD59-A6C34878D82A}">
                    <a16:rowId xmlns:a16="http://schemas.microsoft.com/office/drawing/2014/main" val="387961713"/>
                  </a:ext>
                </a:extLst>
              </a:tr>
              <a:tr h="36807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BB27"/>
                    </a:solidFill>
                  </a:tcPr>
                </a:tc>
                <a:extLst>
                  <a:ext uri="{0D108BD9-81ED-4DB2-BD59-A6C34878D82A}">
                    <a16:rowId xmlns:a16="http://schemas.microsoft.com/office/drawing/2014/main" val="3733648507"/>
                  </a:ext>
                </a:extLst>
              </a:tr>
              <a:tr h="36807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64C00"/>
                    </a:solidFill>
                  </a:tcPr>
                </a:tc>
                <a:extLst>
                  <a:ext uri="{0D108BD9-81ED-4DB2-BD59-A6C34878D82A}">
                    <a16:rowId xmlns:a16="http://schemas.microsoft.com/office/drawing/2014/main" val="795309826"/>
                  </a:ext>
                </a:extLst>
              </a:tr>
            </a:tbl>
          </a:graphicData>
        </a:graphic>
      </p:graphicFrame>
      <p:sp>
        <p:nvSpPr>
          <p:cNvPr id="8" name="TextBox 7">
            <a:extLst>
              <a:ext uri="{FF2B5EF4-FFF2-40B4-BE49-F238E27FC236}">
                <a16:creationId xmlns:a16="http://schemas.microsoft.com/office/drawing/2014/main" id="{ACB3E27C-146F-4580-8E4A-925D4826FB88}"/>
              </a:ext>
            </a:extLst>
          </p:cNvPr>
          <p:cNvSpPr txBox="1"/>
          <p:nvPr/>
        </p:nvSpPr>
        <p:spPr>
          <a:xfrm>
            <a:off x="9486129" y="3266143"/>
            <a:ext cx="1861783" cy="307777"/>
          </a:xfrm>
          <a:prstGeom prst="rect">
            <a:avLst/>
          </a:prstGeom>
          <a:noFill/>
        </p:spPr>
        <p:txBody>
          <a:bodyPr wrap="square" rtlCol="0">
            <a:spAutoFit/>
          </a:bodyPr>
          <a:lstStyle/>
          <a:p>
            <a:r>
              <a:rPr lang="en-US" sz="1400">
                <a:latin typeface="Century Gothic" panose="020B0502020202020204" pitchFamily="34" charset="0"/>
              </a:rPr>
              <a:t>Low (1)</a:t>
            </a:r>
          </a:p>
        </p:txBody>
      </p:sp>
      <p:sp>
        <p:nvSpPr>
          <p:cNvPr id="24" name="TextBox 23">
            <a:extLst>
              <a:ext uri="{FF2B5EF4-FFF2-40B4-BE49-F238E27FC236}">
                <a16:creationId xmlns:a16="http://schemas.microsoft.com/office/drawing/2014/main" id="{2E8DB71E-D920-4C6C-B7C4-F7963FFF4E59}"/>
              </a:ext>
            </a:extLst>
          </p:cNvPr>
          <p:cNvSpPr txBox="1"/>
          <p:nvPr/>
        </p:nvSpPr>
        <p:spPr>
          <a:xfrm>
            <a:off x="9486129" y="3605213"/>
            <a:ext cx="1861783" cy="307777"/>
          </a:xfrm>
          <a:prstGeom prst="rect">
            <a:avLst/>
          </a:prstGeom>
          <a:noFill/>
        </p:spPr>
        <p:txBody>
          <a:bodyPr wrap="square" rtlCol="0">
            <a:spAutoFit/>
          </a:bodyPr>
          <a:lstStyle/>
          <a:p>
            <a:r>
              <a:rPr lang="en-US" sz="1400">
                <a:latin typeface="Century Gothic" panose="020B0502020202020204" pitchFamily="34" charset="0"/>
              </a:rPr>
              <a:t>Medium Low </a:t>
            </a:r>
          </a:p>
        </p:txBody>
      </p:sp>
      <p:sp>
        <p:nvSpPr>
          <p:cNvPr id="25" name="TextBox 24">
            <a:extLst>
              <a:ext uri="{FF2B5EF4-FFF2-40B4-BE49-F238E27FC236}">
                <a16:creationId xmlns:a16="http://schemas.microsoft.com/office/drawing/2014/main" id="{9F9414B4-354F-45DD-9939-365DEB58A8B1}"/>
              </a:ext>
            </a:extLst>
          </p:cNvPr>
          <p:cNvSpPr txBox="1"/>
          <p:nvPr/>
        </p:nvSpPr>
        <p:spPr>
          <a:xfrm>
            <a:off x="9489248" y="3985847"/>
            <a:ext cx="1861783" cy="307777"/>
          </a:xfrm>
          <a:prstGeom prst="rect">
            <a:avLst/>
          </a:prstGeom>
          <a:noFill/>
        </p:spPr>
        <p:txBody>
          <a:bodyPr wrap="square" rtlCol="0">
            <a:spAutoFit/>
          </a:bodyPr>
          <a:lstStyle/>
          <a:p>
            <a:r>
              <a:rPr lang="en-US" sz="1400">
                <a:latin typeface="Century Gothic" panose="020B0502020202020204" pitchFamily="34" charset="0"/>
              </a:rPr>
              <a:t>Medium High</a:t>
            </a:r>
          </a:p>
        </p:txBody>
      </p:sp>
      <p:sp>
        <p:nvSpPr>
          <p:cNvPr id="26" name="TextBox 25">
            <a:extLst>
              <a:ext uri="{FF2B5EF4-FFF2-40B4-BE49-F238E27FC236}">
                <a16:creationId xmlns:a16="http://schemas.microsoft.com/office/drawing/2014/main" id="{3FB64BF4-A7E7-4DF0-B190-7204299C4D05}"/>
              </a:ext>
            </a:extLst>
          </p:cNvPr>
          <p:cNvSpPr txBox="1"/>
          <p:nvPr/>
        </p:nvSpPr>
        <p:spPr>
          <a:xfrm>
            <a:off x="9486129" y="4369033"/>
            <a:ext cx="1861783" cy="307777"/>
          </a:xfrm>
          <a:prstGeom prst="rect">
            <a:avLst/>
          </a:prstGeom>
          <a:noFill/>
        </p:spPr>
        <p:txBody>
          <a:bodyPr wrap="square" rtlCol="0">
            <a:spAutoFit/>
          </a:bodyPr>
          <a:lstStyle/>
          <a:p>
            <a:r>
              <a:rPr lang="en-US" sz="1400">
                <a:latin typeface="Century Gothic" panose="020B0502020202020204" pitchFamily="34" charset="0"/>
              </a:rPr>
              <a:t>High (378)</a:t>
            </a:r>
          </a:p>
        </p:txBody>
      </p:sp>
      <p:grpSp>
        <p:nvGrpSpPr>
          <p:cNvPr id="9" name="Group 8"/>
          <p:cNvGrpSpPr/>
          <p:nvPr/>
        </p:nvGrpSpPr>
        <p:grpSpPr>
          <a:xfrm>
            <a:off x="788381" y="1298576"/>
            <a:ext cx="8059446" cy="5064417"/>
            <a:chOff x="788381" y="1298576"/>
            <a:chExt cx="8059446" cy="5064417"/>
          </a:xfrm>
        </p:grpSpPr>
        <p:pic>
          <p:nvPicPr>
            <p:cNvPr id="5" name="Picture 6" descr="Map&#10;&#10;Description automatically generated">
              <a:extLst>
                <a:ext uri="{FF2B5EF4-FFF2-40B4-BE49-F238E27FC236}">
                  <a16:creationId xmlns:a16="http://schemas.microsoft.com/office/drawing/2014/main" id="{990B5E37-3DE3-4103-89E9-368212AE43F2}"/>
                </a:ext>
              </a:extLst>
            </p:cNvPr>
            <p:cNvPicPr>
              <a:picLocks noChangeAspect="1"/>
            </p:cNvPicPr>
            <p:nvPr/>
          </p:nvPicPr>
          <p:blipFill>
            <a:blip r:embed="rId3"/>
            <a:stretch>
              <a:fillRect/>
            </a:stretch>
          </p:blipFill>
          <p:spPr>
            <a:xfrm>
              <a:off x="828137" y="1298576"/>
              <a:ext cx="8019690" cy="4605905"/>
            </a:xfrm>
            <a:prstGeom prst="rect">
              <a:avLst/>
            </a:prstGeom>
          </p:spPr>
        </p:pic>
        <p:sp>
          <p:nvSpPr>
            <p:cNvPr id="28" name="TextBox 27">
              <a:extLst>
                <a:ext uri="{FF2B5EF4-FFF2-40B4-BE49-F238E27FC236}">
                  <a16:creationId xmlns:a16="http://schemas.microsoft.com/office/drawing/2014/main" id="{4D4CAB0B-177D-4895-AF4D-78CB3E35278F}"/>
                </a:ext>
              </a:extLst>
            </p:cNvPr>
            <p:cNvSpPr txBox="1"/>
            <p:nvPr/>
          </p:nvSpPr>
          <p:spPr>
            <a:xfrm>
              <a:off x="788381" y="6085994"/>
              <a:ext cx="3687791" cy="276999"/>
            </a:xfrm>
            <a:prstGeom prst="rect">
              <a:avLst/>
            </a:prstGeom>
            <a:noFill/>
          </p:spPr>
          <p:txBody>
            <a:bodyPr wrap="square" rtlCol="0">
              <a:spAutoFit/>
            </a:bodyPr>
            <a:lstStyle/>
            <a:p>
              <a:r>
                <a:rPr lang="en-US" sz="1200" dirty="0">
                  <a:latin typeface="Century Gothic" panose="020B0502020202020204" pitchFamily="34" charset="0"/>
                </a:rPr>
                <a:t>0                                                  100 Kilometers</a:t>
              </a:r>
            </a:p>
          </p:txBody>
        </p:sp>
        <p:pic>
          <p:nvPicPr>
            <p:cNvPr id="29" name="Picture 28">
              <a:extLst>
                <a:ext uri="{FF2B5EF4-FFF2-40B4-BE49-F238E27FC236}">
                  <a16:creationId xmlns:a16="http://schemas.microsoft.com/office/drawing/2014/main" id="{848DE88D-2E79-4449-9B8B-FCE68C8FAC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0577" y="6035009"/>
              <a:ext cx="2145593" cy="79795"/>
            </a:xfrm>
            <a:prstGeom prst="rect">
              <a:avLst/>
            </a:prstGeom>
          </p:spPr>
        </p:pic>
        <p:grpSp>
          <p:nvGrpSpPr>
            <p:cNvPr id="7" name="Group 6"/>
            <p:cNvGrpSpPr/>
            <p:nvPr/>
          </p:nvGrpSpPr>
          <p:grpSpPr>
            <a:xfrm>
              <a:off x="900271" y="5160924"/>
              <a:ext cx="293131" cy="600254"/>
              <a:chOff x="8486839" y="5204640"/>
              <a:chExt cx="293131" cy="600254"/>
            </a:xfrm>
          </p:grpSpPr>
          <p:sp>
            <p:nvSpPr>
              <p:cNvPr id="30" name="Arrow: Chevron 29">
                <a:extLst>
                  <a:ext uri="{FF2B5EF4-FFF2-40B4-BE49-F238E27FC236}">
                    <a16:creationId xmlns:a16="http://schemas.microsoft.com/office/drawing/2014/main" id="{DAAB0B43-9018-4DDC-B350-28A87F84BC4E}"/>
                  </a:ext>
                </a:extLst>
              </p:cNvPr>
              <p:cNvSpPr/>
              <p:nvPr/>
            </p:nvSpPr>
            <p:spPr>
              <a:xfrm rot="16200000">
                <a:off x="8468159" y="5540265"/>
                <a:ext cx="330490" cy="198767"/>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4AFF88FA-B366-4C3F-9809-94779D73674D}"/>
                  </a:ext>
                </a:extLst>
              </p:cNvPr>
              <p:cNvSpPr txBox="1"/>
              <p:nvPr/>
            </p:nvSpPr>
            <p:spPr>
              <a:xfrm>
                <a:off x="8486839" y="5204640"/>
                <a:ext cx="293131" cy="276999"/>
              </a:xfrm>
              <a:prstGeom prst="rect">
                <a:avLst/>
              </a:prstGeom>
              <a:noFill/>
            </p:spPr>
            <p:txBody>
              <a:bodyPr wrap="square" rtlCol="0">
                <a:spAutoFit/>
              </a:bodyPr>
              <a:lstStyle/>
              <a:p>
                <a:r>
                  <a:rPr lang="en-US" sz="1200" dirty="0">
                    <a:latin typeface="Century Gothic" panose="020B0502020202020204" pitchFamily="34" charset="0"/>
                  </a:rPr>
                  <a:t>N</a:t>
                </a:r>
              </a:p>
            </p:txBody>
          </p:sp>
        </p:grpSp>
        <p:sp>
          <p:nvSpPr>
            <p:cNvPr id="19" name="TextBox 18">
              <a:extLst>
                <a:ext uri="{FF2B5EF4-FFF2-40B4-BE49-F238E27FC236}">
                  <a16:creationId xmlns:a16="http://schemas.microsoft.com/office/drawing/2014/main" id="{7D6FC09A-4722-439D-BADD-D42814D2BF88}"/>
                </a:ext>
              </a:extLst>
            </p:cNvPr>
            <p:cNvSpPr txBox="1"/>
            <p:nvPr/>
          </p:nvSpPr>
          <p:spPr>
            <a:xfrm>
              <a:off x="3956618" y="1351318"/>
              <a:ext cx="737982" cy="338554"/>
            </a:xfrm>
            <a:prstGeom prst="rect">
              <a:avLst/>
            </a:prstGeom>
            <a:noFill/>
          </p:spPr>
          <p:txBody>
            <a:bodyPr wrap="square" rtlCol="0">
              <a:spAutoFit/>
            </a:bodyPr>
            <a:lstStyle/>
            <a:p>
              <a:pPr algn="r"/>
              <a:r>
                <a:rPr lang="en-US" sz="1600" dirty="0" err="1">
                  <a:solidFill>
                    <a:schemeClr val="tx1">
                      <a:lumMod val="75000"/>
                      <a:lumOff val="25000"/>
                    </a:schemeClr>
                  </a:solidFill>
                  <a:latin typeface="Century Gothic" panose="020B0502020202020204" pitchFamily="34" charset="0"/>
                </a:rPr>
                <a:t>Haa</a:t>
              </a:r>
              <a:endParaRPr lang="en-US" sz="1600" dirty="0">
                <a:solidFill>
                  <a:schemeClr val="tx1">
                    <a:lumMod val="75000"/>
                    <a:lumOff val="2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135E41DA-D3E7-43C5-90E4-F200B2ADC32D}"/>
                </a:ext>
              </a:extLst>
            </p:cNvPr>
            <p:cNvSpPr txBox="1"/>
            <p:nvPr/>
          </p:nvSpPr>
          <p:spPr>
            <a:xfrm>
              <a:off x="7535511" y="1340808"/>
              <a:ext cx="1260337" cy="338554"/>
            </a:xfrm>
            <a:prstGeom prst="rect">
              <a:avLst/>
            </a:prstGeom>
            <a:noFill/>
          </p:spPr>
          <p:txBody>
            <a:bodyPr wrap="square" rtlCol="0">
              <a:spAutoFit/>
            </a:bodyPr>
            <a:lstStyle/>
            <a:p>
              <a:pPr algn="r"/>
              <a:r>
                <a:rPr lang="en-US" sz="1600" dirty="0" err="1">
                  <a:solidFill>
                    <a:schemeClr val="tx1">
                      <a:lumMod val="75000"/>
                      <a:lumOff val="25000"/>
                    </a:schemeClr>
                  </a:solidFill>
                  <a:latin typeface="Century Gothic" panose="020B0502020202020204" pitchFamily="34" charset="0"/>
                </a:rPr>
                <a:t>Bumthang</a:t>
              </a:r>
              <a:endParaRPr lang="en-US" sz="1600" dirty="0">
                <a:solidFill>
                  <a:schemeClr val="tx1">
                    <a:lumMod val="75000"/>
                    <a:lumOff val="25000"/>
                  </a:schemeClr>
                </a:solidFill>
                <a:latin typeface="Century Gothic" panose="020B0502020202020204" pitchFamily="34" charset="0"/>
              </a:endParaRPr>
            </a:p>
          </p:txBody>
        </p:sp>
      </p:grpSp>
    </p:spTree>
    <p:extLst>
      <p:ext uri="{BB962C8B-B14F-4D97-AF65-F5344CB8AC3E}">
        <p14:creationId xmlns:p14="http://schemas.microsoft.com/office/powerpoint/2010/main" val="32373262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B46DC3-8494-406F-AE68-1ED7CB2B1FE9}"/>
              </a:ext>
            </a:extLst>
          </p:cNvPr>
          <p:cNvSpPr txBox="1">
            <a:spLocks/>
          </p:cNvSpPr>
          <p:nvPr/>
        </p:nvSpPr>
        <p:spPr>
          <a:xfrm>
            <a:off x="352869" y="171983"/>
            <a:ext cx="8622041"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RESULTS: DURATION</a:t>
            </a:r>
            <a:endParaRPr lang="en-US">
              <a:cs typeface="Calibri Light" panose="020F0302020204030204"/>
            </a:endParaRPr>
          </a:p>
        </p:txBody>
      </p:sp>
      <p:graphicFrame>
        <p:nvGraphicFramePr>
          <p:cNvPr id="5" name="Chart 4">
            <a:extLst>
              <a:ext uri="{FF2B5EF4-FFF2-40B4-BE49-F238E27FC236}">
                <a16:creationId xmlns:a16="http://schemas.microsoft.com/office/drawing/2014/main" id="{2D7D06D9-FBBC-4274-90AB-F8A77D11575A}"/>
              </a:ext>
            </a:extLst>
          </p:cNvPr>
          <p:cNvGraphicFramePr>
            <a:graphicFrameLocks/>
          </p:cNvGraphicFramePr>
          <p:nvPr>
            <p:extLst>
              <p:ext uri="{D42A27DB-BD31-4B8C-83A1-F6EECF244321}">
                <p14:modId xmlns:p14="http://schemas.microsoft.com/office/powerpoint/2010/main" val="2842429573"/>
              </p:ext>
            </p:extLst>
          </p:nvPr>
        </p:nvGraphicFramePr>
        <p:xfrm>
          <a:off x="1308255" y="984061"/>
          <a:ext cx="9863190" cy="496973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90199E37-995A-4CD4-9FC0-0268230E642D}"/>
              </a:ext>
            </a:extLst>
          </p:cNvPr>
          <p:cNvSpPr txBox="1"/>
          <p:nvPr/>
        </p:nvSpPr>
        <p:spPr>
          <a:xfrm>
            <a:off x="1653118" y="5704369"/>
            <a:ext cx="9426180"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 2             3              4           5           6             7           8             9           10          11          12         13         14         15</a:t>
            </a:r>
          </a:p>
        </p:txBody>
      </p:sp>
      <p:sp>
        <p:nvSpPr>
          <p:cNvPr id="6" name="TextBox 5">
            <a:extLst>
              <a:ext uri="{FF2B5EF4-FFF2-40B4-BE49-F238E27FC236}">
                <a16:creationId xmlns:a16="http://schemas.microsoft.com/office/drawing/2014/main" id="{49E22E6B-D946-4EBE-BB94-7835DFD3F835}"/>
              </a:ext>
            </a:extLst>
          </p:cNvPr>
          <p:cNvSpPr txBox="1"/>
          <p:nvPr/>
        </p:nvSpPr>
        <p:spPr>
          <a:xfrm>
            <a:off x="1063887" y="1113888"/>
            <a:ext cx="566791" cy="738664"/>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800</a:t>
            </a:r>
          </a:p>
          <a:p>
            <a:endParaRPr lang="en-US" sz="1400">
              <a:solidFill>
                <a:schemeClr val="tx1">
                  <a:lumMod val="75000"/>
                  <a:lumOff val="25000"/>
                </a:schemeClr>
              </a:solidFill>
              <a:latin typeface="Century Gothic" panose="020B0502020202020204" pitchFamily="34" charset="0"/>
            </a:endParaRPr>
          </a:p>
          <a:p>
            <a:endParaRPr lang="en-US" sz="1400">
              <a:solidFill>
                <a:schemeClr val="tx1">
                  <a:lumMod val="75000"/>
                  <a:lumOff val="25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680F23D5-E983-435D-BFCC-9C1EE5B8B808}"/>
              </a:ext>
            </a:extLst>
          </p:cNvPr>
          <p:cNvSpPr txBox="1"/>
          <p:nvPr/>
        </p:nvSpPr>
        <p:spPr>
          <a:xfrm>
            <a:off x="1046086" y="2779675"/>
            <a:ext cx="566791" cy="738664"/>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500</a:t>
            </a:r>
          </a:p>
          <a:p>
            <a:endParaRPr lang="en-US" sz="1400">
              <a:solidFill>
                <a:schemeClr val="tx1">
                  <a:lumMod val="75000"/>
                  <a:lumOff val="25000"/>
                </a:schemeClr>
              </a:solidFill>
              <a:latin typeface="Century Gothic" panose="020B0502020202020204" pitchFamily="34" charset="0"/>
            </a:endParaRPr>
          </a:p>
          <a:p>
            <a:endParaRPr lang="en-US" sz="1400">
              <a:solidFill>
                <a:schemeClr val="tx1">
                  <a:lumMod val="75000"/>
                  <a:lumOff val="2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EE6EE9F8-7321-4830-BBA1-7FA577552751}"/>
              </a:ext>
            </a:extLst>
          </p:cNvPr>
          <p:cNvSpPr txBox="1"/>
          <p:nvPr/>
        </p:nvSpPr>
        <p:spPr>
          <a:xfrm>
            <a:off x="1063886" y="3390712"/>
            <a:ext cx="566791" cy="738664"/>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400</a:t>
            </a:r>
          </a:p>
          <a:p>
            <a:endParaRPr lang="en-US" sz="1400">
              <a:solidFill>
                <a:schemeClr val="tx1">
                  <a:lumMod val="75000"/>
                  <a:lumOff val="25000"/>
                </a:schemeClr>
              </a:solidFill>
              <a:latin typeface="Century Gothic" panose="020B0502020202020204" pitchFamily="34" charset="0"/>
            </a:endParaRPr>
          </a:p>
          <a:p>
            <a:endParaRPr lang="en-US" sz="1400">
              <a:solidFill>
                <a:schemeClr val="tx1">
                  <a:lumMod val="75000"/>
                  <a:lumOff val="25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63057342-1C6D-45D8-BA52-A4230B44F5E1}"/>
              </a:ext>
            </a:extLst>
          </p:cNvPr>
          <p:cNvSpPr txBox="1"/>
          <p:nvPr/>
        </p:nvSpPr>
        <p:spPr>
          <a:xfrm>
            <a:off x="1046087" y="3923730"/>
            <a:ext cx="566791" cy="738664"/>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300</a:t>
            </a:r>
          </a:p>
          <a:p>
            <a:endParaRPr lang="en-US" sz="1400">
              <a:solidFill>
                <a:schemeClr val="tx1">
                  <a:lumMod val="75000"/>
                  <a:lumOff val="25000"/>
                </a:schemeClr>
              </a:solidFill>
              <a:latin typeface="Century Gothic" panose="020B0502020202020204" pitchFamily="34" charset="0"/>
            </a:endParaRPr>
          </a:p>
          <a:p>
            <a:endParaRPr lang="en-US" sz="1400">
              <a:solidFill>
                <a:schemeClr val="tx1">
                  <a:lumMod val="75000"/>
                  <a:lumOff val="2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4057E85B-0518-48FA-BD24-73F24DFFBBDA}"/>
              </a:ext>
            </a:extLst>
          </p:cNvPr>
          <p:cNvSpPr txBox="1"/>
          <p:nvPr/>
        </p:nvSpPr>
        <p:spPr>
          <a:xfrm>
            <a:off x="1086327" y="4445462"/>
            <a:ext cx="566791" cy="738664"/>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a:t>
            </a:r>
          </a:p>
          <a:p>
            <a:endParaRPr lang="en-US" sz="1400">
              <a:solidFill>
                <a:schemeClr val="tx1">
                  <a:lumMod val="75000"/>
                  <a:lumOff val="25000"/>
                </a:schemeClr>
              </a:solidFill>
              <a:latin typeface="Century Gothic" panose="020B0502020202020204" pitchFamily="34" charset="0"/>
            </a:endParaRPr>
          </a:p>
          <a:p>
            <a:endParaRPr lang="en-US" sz="1400">
              <a:solidFill>
                <a:schemeClr val="tx1">
                  <a:lumMod val="75000"/>
                  <a:lumOff val="2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FFD69C23-47A8-4FAE-83ED-86B2F508E648}"/>
              </a:ext>
            </a:extLst>
          </p:cNvPr>
          <p:cNvSpPr txBox="1"/>
          <p:nvPr/>
        </p:nvSpPr>
        <p:spPr>
          <a:xfrm>
            <a:off x="1054649" y="4989767"/>
            <a:ext cx="566791" cy="738664"/>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100</a:t>
            </a:r>
          </a:p>
          <a:p>
            <a:endParaRPr lang="en-US" sz="1400">
              <a:solidFill>
                <a:schemeClr val="tx1">
                  <a:lumMod val="75000"/>
                  <a:lumOff val="25000"/>
                </a:schemeClr>
              </a:solidFill>
              <a:latin typeface="Century Gothic" panose="020B0502020202020204" pitchFamily="34" charset="0"/>
            </a:endParaRPr>
          </a:p>
          <a:p>
            <a:endParaRPr lang="en-US" sz="1400">
              <a:solidFill>
                <a:schemeClr val="tx1">
                  <a:lumMod val="75000"/>
                  <a:lumOff val="25000"/>
                </a:schemeClr>
              </a:solidFill>
              <a:latin typeface="Century Gothic" panose="020B0502020202020204" pitchFamily="34" charset="0"/>
            </a:endParaRPr>
          </a:p>
        </p:txBody>
      </p:sp>
      <p:sp>
        <p:nvSpPr>
          <p:cNvPr id="12" name="TextBox 11">
            <a:extLst>
              <a:ext uri="{FF2B5EF4-FFF2-40B4-BE49-F238E27FC236}">
                <a16:creationId xmlns:a16="http://schemas.microsoft.com/office/drawing/2014/main" id="{3B285D6A-2875-4424-91EF-DF12A90FFD60}"/>
              </a:ext>
            </a:extLst>
          </p:cNvPr>
          <p:cNvSpPr txBox="1"/>
          <p:nvPr/>
        </p:nvSpPr>
        <p:spPr>
          <a:xfrm>
            <a:off x="1164240" y="5488926"/>
            <a:ext cx="566791" cy="738664"/>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0</a:t>
            </a:r>
          </a:p>
          <a:p>
            <a:endParaRPr lang="en-US" sz="1400">
              <a:solidFill>
                <a:schemeClr val="tx1">
                  <a:lumMod val="75000"/>
                  <a:lumOff val="25000"/>
                </a:schemeClr>
              </a:solidFill>
              <a:latin typeface="Century Gothic" panose="020B0502020202020204" pitchFamily="34" charset="0"/>
            </a:endParaRPr>
          </a:p>
          <a:p>
            <a:endParaRPr lang="en-US" sz="1400">
              <a:solidFill>
                <a:schemeClr val="tx1">
                  <a:lumMod val="75000"/>
                  <a:lumOff val="25000"/>
                </a:schemeClr>
              </a:solidFill>
              <a:latin typeface="Century Gothic" panose="020B0502020202020204" pitchFamily="34" charset="0"/>
            </a:endParaRPr>
          </a:p>
        </p:txBody>
      </p:sp>
      <p:sp>
        <p:nvSpPr>
          <p:cNvPr id="13" name="TextBox 12">
            <a:extLst>
              <a:ext uri="{FF2B5EF4-FFF2-40B4-BE49-F238E27FC236}">
                <a16:creationId xmlns:a16="http://schemas.microsoft.com/office/drawing/2014/main" id="{70152A72-1A2A-4648-8F5C-398956874EE4}"/>
              </a:ext>
            </a:extLst>
          </p:cNvPr>
          <p:cNvSpPr txBox="1"/>
          <p:nvPr/>
        </p:nvSpPr>
        <p:spPr>
          <a:xfrm>
            <a:off x="1024860" y="1687469"/>
            <a:ext cx="566791" cy="738664"/>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700</a:t>
            </a:r>
          </a:p>
          <a:p>
            <a:endParaRPr lang="en-US" sz="1400">
              <a:solidFill>
                <a:schemeClr val="tx1">
                  <a:lumMod val="75000"/>
                  <a:lumOff val="25000"/>
                </a:schemeClr>
              </a:solidFill>
              <a:latin typeface="Century Gothic" panose="020B0502020202020204" pitchFamily="34" charset="0"/>
            </a:endParaRPr>
          </a:p>
          <a:p>
            <a:endParaRPr lang="en-US" sz="1400">
              <a:solidFill>
                <a:schemeClr val="tx1">
                  <a:lumMod val="75000"/>
                  <a:lumOff val="2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DBF147EF-79D9-48E8-85AB-0F0CCA634150}"/>
              </a:ext>
            </a:extLst>
          </p:cNvPr>
          <p:cNvSpPr txBox="1"/>
          <p:nvPr/>
        </p:nvSpPr>
        <p:spPr>
          <a:xfrm>
            <a:off x="1037524" y="2292243"/>
            <a:ext cx="566791" cy="738664"/>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600</a:t>
            </a:r>
          </a:p>
          <a:p>
            <a:endParaRPr lang="en-US" sz="1400">
              <a:solidFill>
                <a:schemeClr val="tx1">
                  <a:lumMod val="75000"/>
                  <a:lumOff val="25000"/>
                </a:schemeClr>
              </a:solidFill>
              <a:latin typeface="Century Gothic" panose="020B0502020202020204" pitchFamily="34" charset="0"/>
            </a:endParaRPr>
          </a:p>
          <a:p>
            <a:endParaRPr lang="en-US" sz="1400">
              <a:solidFill>
                <a:schemeClr val="tx1">
                  <a:lumMod val="75000"/>
                  <a:lumOff val="25000"/>
                </a:schemeClr>
              </a:solidFill>
              <a:latin typeface="Century Gothic" panose="020B0502020202020204" pitchFamily="34" charset="0"/>
            </a:endParaRPr>
          </a:p>
        </p:txBody>
      </p:sp>
      <p:graphicFrame>
        <p:nvGraphicFramePr>
          <p:cNvPr id="15" name="Table 15">
            <a:extLst>
              <a:ext uri="{FF2B5EF4-FFF2-40B4-BE49-F238E27FC236}">
                <a16:creationId xmlns:a16="http://schemas.microsoft.com/office/drawing/2014/main" id="{6D31A93A-0A05-43A9-A18E-FB8DB44972A4}"/>
              </a:ext>
            </a:extLst>
          </p:cNvPr>
          <p:cNvGraphicFramePr>
            <a:graphicFrameLocks noGrp="1"/>
          </p:cNvGraphicFramePr>
          <p:nvPr>
            <p:extLst>
              <p:ext uri="{D42A27DB-BD31-4B8C-83A1-F6EECF244321}">
                <p14:modId xmlns:p14="http://schemas.microsoft.com/office/powerpoint/2010/main" val="631827225"/>
              </p:ext>
            </p:extLst>
          </p:nvPr>
        </p:nvGraphicFramePr>
        <p:xfrm>
          <a:off x="8577380" y="6308034"/>
          <a:ext cx="475465" cy="365760"/>
        </p:xfrm>
        <a:graphic>
          <a:graphicData uri="http://schemas.openxmlformats.org/drawingml/2006/table">
            <a:tbl>
              <a:tblPr firstRow="1" bandRow="1">
                <a:tableStyleId>{5C22544A-7EE6-4342-B048-85BDC9FD1C3A}</a:tableStyleId>
              </a:tblPr>
              <a:tblGrid>
                <a:gridCol w="475465">
                  <a:extLst>
                    <a:ext uri="{9D8B030D-6E8A-4147-A177-3AD203B41FA5}">
                      <a16:colId xmlns:a16="http://schemas.microsoft.com/office/drawing/2014/main" val="2468274413"/>
                    </a:ext>
                  </a:extLst>
                </a:gridCol>
              </a:tblGrid>
              <a:tr h="187266">
                <a:tc>
                  <a:txBody>
                    <a:bodyPr/>
                    <a:lstStyle/>
                    <a:p>
                      <a:endParaRPr lang="en-US" dirty="0"/>
                    </a:p>
                  </a:txBody>
                  <a:tcPr>
                    <a:solidFill>
                      <a:schemeClr val="accent2"/>
                    </a:solidFill>
                  </a:tcPr>
                </a:tc>
                <a:extLst>
                  <a:ext uri="{0D108BD9-81ED-4DB2-BD59-A6C34878D82A}">
                    <a16:rowId xmlns:a16="http://schemas.microsoft.com/office/drawing/2014/main" val="2195326265"/>
                  </a:ext>
                </a:extLst>
              </a:tr>
            </a:tbl>
          </a:graphicData>
        </a:graphic>
      </p:graphicFrame>
      <p:sp>
        <p:nvSpPr>
          <p:cNvPr id="18" name="TextBox 17">
            <a:extLst>
              <a:ext uri="{FF2B5EF4-FFF2-40B4-BE49-F238E27FC236}">
                <a16:creationId xmlns:a16="http://schemas.microsoft.com/office/drawing/2014/main" id="{07C4B945-ECD9-49E6-9E9D-4FF27645CFAA}"/>
              </a:ext>
            </a:extLst>
          </p:cNvPr>
          <p:cNvSpPr txBox="1"/>
          <p:nvPr/>
        </p:nvSpPr>
        <p:spPr>
          <a:xfrm>
            <a:off x="10759258" y="6277956"/>
            <a:ext cx="640080" cy="307777"/>
          </a:xfrm>
          <a:prstGeom prst="rect">
            <a:avLst/>
          </a:prstGeom>
          <a:noFill/>
        </p:spPr>
        <p:txBody>
          <a:bodyPr wrap="square" rtlCol="0">
            <a:spAutoFit/>
          </a:bodyPr>
          <a:lstStyle/>
          <a:p>
            <a:r>
              <a:rPr lang="en-US" sz="1400" dirty="0" err="1" smtClean="0">
                <a:solidFill>
                  <a:schemeClr val="tx1">
                    <a:lumMod val="75000"/>
                    <a:lumOff val="25000"/>
                  </a:schemeClr>
                </a:solidFill>
                <a:latin typeface="Century Gothic" panose="020B0502020202020204" pitchFamily="34" charset="0"/>
              </a:rPr>
              <a:t>Haa</a:t>
            </a:r>
            <a:endParaRPr lang="en-US" sz="1400" dirty="0">
              <a:solidFill>
                <a:schemeClr val="tx1">
                  <a:lumMod val="75000"/>
                  <a:lumOff val="25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38FC8F77-C016-4C98-B360-23C7F95FDB9F}"/>
              </a:ext>
            </a:extLst>
          </p:cNvPr>
          <p:cNvSpPr txBox="1"/>
          <p:nvPr/>
        </p:nvSpPr>
        <p:spPr>
          <a:xfrm rot="16200000" flipH="1">
            <a:off x="-852394" y="2325772"/>
            <a:ext cx="3237875" cy="369332"/>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Frequency</a:t>
            </a:r>
            <a:r>
              <a:rPr lang="en-US">
                <a:solidFill>
                  <a:schemeClr val="tx1">
                    <a:lumMod val="75000"/>
                    <a:lumOff val="25000"/>
                  </a:schemeClr>
                </a:solidFill>
              </a:rPr>
              <a:t> </a:t>
            </a:r>
            <a:endParaRPr lang="en-US">
              <a:solidFill>
                <a:schemeClr val="tx1">
                  <a:lumMod val="75000"/>
                  <a:lumOff val="25000"/>
                </a:schemeClr>
              </a:solidFill>
              <a:cs typeface="Calibri"/>
            </a:endParaRPr>
          </a:p>
        </p:txBody>
      </p:sp>
      <p:sp>
        <p:nvSpPr>
          <p:cNvPr id="19" name="TextBox 18">
            <a:extLst>
              <a:ext uri="{FF2B5EF4-FFF2-40B4-BE49-F238E27FC236}">
                <a16:creationId xmlns:a16="http://schemas.microsoft.com/office/drawing/2014/main" id="{472E42E0-0054-47E3-BB3D-5F7D68E8E92E}"/>
              </a:ext>
            </a:extLst>
          </p:cNvPr>
          <p:cNvSpPr txBox="1"/>
          <p:nvPr/>
        </p:nvSpPr>
        <p:spPr>
          <a:xfrm flipH="1">
            <a:off x="5034947" y="6004644"/>
            <a:ext cx="3237875"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Duration (in years)</a:t>
            </a:r>
            <a:endParaRPr lang="en-US">
              <a:solidFill>
                <a:schemeClr val="tx1">
                  <a:lumMod val="75000"/>
                  <a:lumOff val="25000"/>
                </a:schemeClr>
              </a:solidFill>
              <a:cs typeface="Calibri"/>
            </a:endParaRPr>
          </a:p>
        </p:txBody>
      </p:sp>
      <p:graphicFrame>
        <p:nvGraphicFramePr>
          <p:cNvPr id="20" name="Table 15">
            <a:extLst>
              <a:ext uri="{FF2B5EF4-FFF2-40B4-BE49-F238E27FC236}">
                <a16:creationId xmlns:a16="http://schemas.microsoft.com/office/drawing/2014/main" id="{6D31A93A-0A05-43A9-A18E-FB8DB44972A4}"/>
              </a:ext>
            </a:extLst>
          </p:cNvPr>
          <p:cNvGraphicFramePr>
            <a:graphicFrameLocks noGrp="1"/>
          </p:cNvGraphicFramePr>
          <p:nvPr>
            <p:extLst>
              <p:ext uri="{D42A27DB-BD31-4B8C-83A1-F6EECF244321}">
                <p14:modId xmlns:p14="http://schemas.microsoft.com/office/powerpoint/2010/main" val="1517322739"/>
              </p:ext>
            </p:extLst>
          </p:nvPr>
        </p:nvGraphicFramePr>
        <p:xfrm>
          <a:off x="10271126" y="6291946"/>
          <a:ext cx="475465" cy="365760"/>
        </p:xfrm>
        <a:graphic>
          <a:graphicData uri="http://schemas.openxmlformats.org/drawingml/2006/table">
            <a:tbl>
              <a:tblPr firstRow="1" bandRow="1">
                <a:tableStyleId>{5C22544A-7EE6-4342-B048-85BDC9FD1C3A}</a:tableStyleId>
              </a:tblPr>
              <a:tblGrid>
                <a:gridCol w="475465">
                  <a:extLst>
                    <a:ext uri="{9D8B030D-6E8A-4147-A177-3AD203B41FA5}">
                      <a16:colId xmlns:a16="http://schemas.microsoft.com/office/drawing/2014/main" val="4048506633"/>
                    </a:ext>
                  </a:extLst>
                </a:gridCol>
              </a:tblGrid>
              <a:tr h="211804">
                <a:tc>
                  <a:txBody>
                    <a:bodyPr/>
                    <a:lstStyle/>
                    <a:p>
                      <a:endParaRPr lang="en-US" dirty="0"/>
                    </a:p>
                  </a:txBody>
                  <a:tcPr/>
                </a:tc>
                <a:extLst>
                  <a:ext uri="{0D108BD9-81ED-4DB2-BD59-A6C34878D82A}">
                    <a16:rowId xmlns:a16="http://schemas.microsoft.com/office/drawing/2014/main" val="2195326265"/>
                  </a:ext>
                </a:extLst>
              </a:tr>
            </a:tbl>
          </a:graphicData>
        </a:graphic>
      </p:graphicFrame>
      <p:sp>
        <p:nvSpPr>
          <p:cNvPr id="21" name="TextBox 20">
            <a:extLst>
              <a:ext uri="{FF2B5EF4-FFF2-40B4-BE49-F238E27FC236}">
                <a16:creationId xmlns:a16="http://schemas.microsoft.com/office/drawing/2014/main" id="{07C4B945-ECD9-49E6-9E9D-4FF27645CFAA}"/>
              </a:ext>
            </a:extLst>
          </p:cNvPr>
          <p:cNvSpPr txBox="1"/>
          <p:nvPr/>
        </p:nvSpPr>
        <p:spPr>
          <a:xfrm>
            <a:off x="9052845" y="6291946"/>
            <a:ext cx="1097280" cy="307777"/>
          </a:xfrm>
          <a:prstGeom prst="rect">
            <a:avLst/>
          </a:prstGeom>
          <a:noFill/>
        </p:spPr>
        <p:txBody>
          <a:bodyPr wrap="square" rtlCol="0">
            <a:spAutoFit/>
          </a:bodyPr>
          <a:lstStyle/>
          <a:p>
            <a:r>
              <a:rPr lang="en-US" sz="1400" dirty="0" err="1">
                <a:solidFill>
                  <a:schemeClr val="tx1">
                    <a:lumMod val="75000"/>
                    <a:lumOff val="25000"/>
                  </a:schemeClr>
                </a:solidFill>
                <a:latin typeface="Century Gothic" panose="020B0502020202020204" pitchFamily="34" charset="0"/>
              </a:rPr>
              <a:t>Bumthang</a:t>
            </a:r>
            <a:r>
              <a:rPr lang="en-US" sz="1400" dirty="0">
                <a:solidFill>
                  <a:schemeClr val="tx1">
                    <a:lumMod val="75000"/>
                    <a:lumOff val="25000"/>
                  </a:schemeClr>
                </a:solidFill>
                <a:latin typeface="Century Gothic" panose="020B0502020202020204" pitchFamily="34" charset="0"/>
              </a:rPr>
              <a:t> </a:t>
            </a:r>
          </a:p>
        </p:txBody>
      </p:sp>
    </p:spTree>
    <p:extLst>
      <p:ext uri="{BB962C8B-B14F-4D97-AF65-F5344CB8AC3E}">
        <p14:creationId xmlns:p14="http://schemas.microsoft.com/office/powerpoint/2010/main" val="8481017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B46DC3-8494-406F-AE68-1ED7CB2B1FE9}"/>
              </a:ext>
            </a:extLst>
          </p:cNvPr>
          <p:cNvSpPr txBox="1">
            <a:spLocks/>
          </p:cNvSpPr>
          <p:nvPr/>
        </p:nvSpPr>
        <p:spPr>
          <a:xfrm>
            <a:off x="205018" y="160610"/>
            <a:ext cx="10096914"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RESULTS: RATE OF DISTURBANCE</a:t>
            </a:r>
            <a:endParaRPr lang="en-US"/>
          </a:p>
        </p:txBody>
      </p:sp>
      <p:pic>
        <p:nvPicPr>
          <p:cNvPr id="8" name="Picture 7">
            <a:extLst>
              <a:ext uri="{FF2B5EF4-FFF2-40B4-BE49-F238E27FC236}">
                <a16:creationId xmlns:a16="http://schemas.microsoft.com/office/drawing/2014/main" id="{AAA15555-C645-4CBC-BE8C-25FF840E86E0}"/>
              </a:ext>
            </a:extLst>
          </p:cNvPr>
          <p:cNvPicPr>
            <a:picLocks noChangeAspect="1"/>
          </p:cNvPicPr>
          <p:nvPr/>
        </p:nvPicPr>
        <p:blipFill rotWithShape="1">
          <a:blip r:embed="rId3"/>
          <a:srcRect l="7024" t="7496" r="40128" b="35947"/>
          <a:stretch/>
        </p:blipFill>
        <p:spPr>
          <a:xfrm>
            <a:off x="5773177" y="1381785"/>
            <a:ext cx="3881597" cy="4650479"/>
          </a:xfrm>
          <a:prstGeom prst="rect">
            <a:avLst/>
          </a:prstGeom>
          <a:ln>
            <a:solidFill>
              <a:schemeClr val="tx1"/>
            </a:solidFill>
          </a:ln>
        </p:spPr>
      </p:pic>
      <p:pic>
        <p:nvPicPr>
          <p:cNvPr id="17" name="Picture 16">
            <a:extLst>
              <a:ext uri="{FF2B5EF4-FFF2-40B4-BE49-F238E27FC236}">
                <a16:creationId xmlns:a16="http://schemas.microsoft.com/office/drawing/2014/main" id="{04F6F10F-6515-470C-9BDA-BDBBF6FCE553}"/>
              </a:ext>
            </a:extLst>
          </p:cNvPr>
          <p:cNvPicPr>
            <a:picLocks noChangeAspect="1"/>
          </p:cNvPicPr>
          <p:nvPr/>
        </p:nvPicPr>
        <p:blipFill rotWithShape="1">
          <a:blip r:embed="rId4"/>
          <a:srcRect l="3283" t="4494" r="36376" b="39326"/>
          <a:stretch/>
        </p:blipFill>
        <p:spPr>
          <a:xfrm>
            <a:off x="1285578" y="1381785"/>
            <a:ext cx="3881598" cy="4650480"/>
          </a:xfrm>
          <a:prstGeom prst="rect">
            <a:avLst/>
          </a:prstGeom>
          <a:ln>
            <a:solidFill>
              <a:schemeClr val="tx1"/>
            </a:solidFill>
          </a:ln>
        </p:spPr>
      </p:pic>
      <p:sp>
        <p:nvSpPr>
          <p:cNvPr id="18" name="TextBox 17">
            <a:extLst>
              <a:ext uri="{FF2B5EF4-FFF2-40B4-BE49-F238E27FC236}">
                <a16:creationId xmlns:a16="http://schemas.microsoft.com/office/drawing/2014/main" id="{FF667D87-F8D9-4DA7-9AC3-93A3C8893AA4}"/>
              </a:ext>
            </a:extLst>
          </p:cNvPr>
          <p:cNvSpPr txBox="1"/>
          <p:nvPr/>
        </p:nvSpPr>
        <p:spPr>
          <a:xfrm>
            <a:off x="1285578" y="6308470"/>
            <a:ext cx="3687791"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0                                                  100 Kilometers</a:t>
            </a:r>
          </a:p>
        </p:txBody>
      </p:sp>
      <p:pic>
        <p:nvPicPr>
          <p:cNvPr id="23" name="Picture 22">
            <a:extLst>
              <a:ext uri="{FF2B5EF4-FFF2-40B4-BE49-F238E27FC236}">
                <a16:creationId xmlns:a16="http://schemas.microsoft.com/office/drawing/2014/main" id="{1B5A54DC-0AC2-4846-90F3-A2E4C02786D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9501" y="6189571"/>
            <a:ext cx="2145593" cy="79795"/>
          </a:xfrm>
          <a:prstGeom prst="rect">
            <a:avLst/>
          </a:prstGeom>
        </p:spPr>
      </p:pic>
      <p:grpSp>
        <p:nvGrpSpPr>
          <p:cNvPr id="7" name="Group 6"/>
          <p:cNvGrpSpPr/>
          <p:nvPr/>
        </p:nvGrpSpPr>
        <p:grpSpPr>
          <a:xfrm>
            <a:off x="1332935" y="5253911"/>
            <a:ext cx="293131" cy="636669"/>
            <a:chOff x="10116116" y="6034451"/>
            <a:chExt cx="293131" cy="636669"/>
          </a:xfrm>
        </p:grpSpPr>
        <p:sp>
          <p:nvSpPr>
            <p:cNvPr id="24" name="Arrow: Chevron 23">
              <a:extLst>
                <a:ext uri="{FF2B5EF4-FFF2-40B4-BE49-F238E27FC236}">
                  <a16:creationId xmlns:a16="http://schemas.microsoft.com/office/drawing/2014/main" id="{E6CD8E82-CA06-43E3-A0D8-173ED9F12EFE}"/>
                </a:ext>
              </a:extLst>
            </p:cNvPr>
            <p:cNvSpPr/>
            <p:nvPr/>
          </p:nvSpPr>
          <p:spPr>
            <a:xfrm rot="16200000">
              <a:off x="10087454" y="6406491"/>
              <a:ext cx="330490" cy="198767"/>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5" name="TextBox 24">
              <a:extLst>
                <a:ext uri="{FF2B5EF4-FFF2-40B4-BE49-F238E27FC236}">
                  <a16:creationId xmlns:a16="http://schemas.microsoft.com/office/drawing/2014/main" id="{0A706547-2987-4B81-B3E4-CDABBB51E3A8}"/>
                </a:ext>
              </a:extLst>
            </p:cNvPr>
            <p:cNvSpPr txBox="1"/>
            <p:nvPr/>
          </p:nvSpPr>
          <p:spPr>
            <a:xfrm>
              <a:off x="10116116" y="6034451"/>
              <a:ext cx="293131"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N</a:t>
              </a:r>
            </a:p>
          </p:txBody>
        </p:sp>
      </p:grpSp>
      <p:graphicFrame>
        <p:nvGraphicFramePr>
          <p:cNvPr id="26" name="Table 5">
            <a:extLst>
              <a:ext uri="{FF2B5EF4-FFF2-40B4-BE49-F238E27FC236}">
                <a16:creationId xmlns:a16="http://schemas.microsoft.com/office/drawing/2014/main" id="{97A8D13A-2A36-4A8D-BE2B-AB43F710EF19}"/>
              </a:ext>
            </a:extLst>
          </p:cNvPr>
          <p:cNvGraphicFramePr>
            <a:graphicFrameLocks noGrp="1"/>
          </p:cNvGraphicFramePr>
          <p:nvPr>
            <p:extLst>
              <p:ext uri="{D42A27DB-BD31-4B8C-83A1-F6EECF244321}">
                <p14:modId xmlns:p14="http://schemas.microsoft.com/office/powerpoint/2010/main" val="2116567522"/>
              </p:ext>
            </p:extLst>
          </p:nvPr>
        </p:nvGraphicFramePr>
        <p:xfrm>
          <a:off x="10098154" y="4699429"/>
          <a:ext cx="588089" cy="365760"/>
        </p:xfrm>
        <a:graphic>
          <a:graphicData uri="http://schemas.openxmlformats.org/drawingml/2006/table">
            <a:tbl>
              <a:tblPr firstRow="1" bandRow="1">
                <a:tableStyleId>{5C22544A-7EE6-4342-B048-85BDC9FD1C3A}</a:tableStyleId>
              </a:tblPr>
              <a:tblGrid>
                <a:gridCol w="588089">
                  <a:extLst>
                    <a:ext uri="{9D8B030D-6E8A-4147-A177-3AD203B41FA5}">
                      <a16:colId xmlns:a16="http://schemas.microsoft.com/office/drawing/2014/main" val="1575525859"/>
                    </a:ext>
                  </a:extLst>
                </a:gridCol>
              </a:tblGrid>
              <a:tr h="33691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140576"/>
                  </a:ext>
                </a:extLst>
              </a:tr>
            </a:tbl>
          </a:graphicData>
        </a:graphic>
      </p:graphicFrame>
      <p:sp>
        <p:nvSpPr>
          <p:cNvPr id="27" name="TextBox 26">
            <a:extLst>
              <a:ext uri="{FF2B5EF4-FFF2-40B4-BE49-F238E27FC236}">
                <a16:creationId xmlns:a16="http://schemas.microsoft.com/office/drawing/2014/main" id="{CF254179-2DA8-4B84-B6D2-013459616748}"/>
              </a:ext>
            </a:extLst>
          </p:cNvPr>
          <p:cNvSpPr txBox="1"/>
          <p:nvPr/>
        </p:nvSpPr>
        <p:spPr>
          <a:xfrm>
            <a:off x="10691236" y="4728420"/>
            <a:ext cx="1405933"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No Data</a:t>
            </a:r>
          </a:p>
        </p:txBody>
      </p:sp>
      <p:graphicFrame>
        <p:nvGraphicFramePr>
          <p:cNvPr id="2" name="Table 2">
            <a:extLst>
              <a:ext uri="{FF2B5EF4-FFF2-40B4-BE49-F238E27FC236}">
                <a16:creationId xmlns:a16="http://schemas.microsoft.com/office/drawing/2014/main" id="{81A6A083-3B9A-4E78-ACEB-C470CE55BF34}"/>
              </a:ext>
            </a:extLst>
          </p:cNvPr>
          <p:cNvGraphicFramePr>
            <a:graphicFrameLocks noGrp="1"/>
          </p:cNvGraphicFramePr>
          <p:nvPr>
            <p:extLst>
              <p:ext uri="{D42A27DB-BD31-4B8C-83A1-F6EECF244321}">
                <p14:modId xmlns:p14="http://schemas.microsoft.com/office/powerpoint/2010/main" val="47329569"/>
              </p:ext>
            </p:extLst>
          </p:nvPr>
        </p:nvGraphicFramePr>
        <p:xfrm>
          <a:off x="10098152" y="2809855"/>
          <a:ext cx="588089" cy="1430841"/>
        </p:xfrm>
        <a:graphic>
          <a:graphicData uri="http://schemas.openxmlformats.org/drawingml/2006/table">
            <a:tbl>
              <a:tblPr firstRow="1" bandRow="1">
                <a:tableStyleId>{5C22544A-7EE6-4342-B048-85BDC9FD1C3A}</a:tableStyleId>
              </a:tblPr>
              <a:tblGrid>
                <a:gridCol w="588089">
                  <a:extLst>
                    <a:ext uri="{9D8B030D-6E8A-4147-A177-3AD203B41FA5}">
                      <a16:colId xmlns:a16="http://schemas.microsoft.com/office/drawing/2014/main" val="1839459131"/>
                    </a:ext>
                  </a:extLst>
                </a:gridCol>
              </a:tblGrid>
              <a:tr h="47694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F66D0"/>
                    </a:solidFill>
                  </a:tcPr>
                </a:tc>
                <a:extLst>
                  <a:ext uri="{0D108BD9-81ED-4DB2-BD59-A6C34878D82A}">
                    <a16:rowId xmlns:a16="http://schemas.microsoft.com/office/drawing/2014/main" val="2469065514"/>
                  </a:ext>
                </a:extLst>
              </a:tr>
              <a:tr h="47694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E7BC"/>
                    </a:solidFill>
                  </a:tcPr>
                </a:tc>
                <a:extLst>
                  <a:ext uri="{0D108BD9-81ED-4DB2-BD59-A6C34878D82A}">
                    <a16:rowId xmlns:a16="http://schemas.microsoft.com/office/drawing/2014/main" val="1306221490"/>
                  </a:ext>
                </a:extLst>
              </a:tr>
              <a:tr h="476947">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4539"/>
                    </a:solidFill>
                  </a:tcPr>
                </a:tc>
                <a:extLst>
                  <a:ext uri="{0D108BD9-81ED-4DB2-BD59-A6C34878D82A}">
                    <a16:rowId xmlns:a16="http://schemas.microsoft.com/office/drawing/2014/main" val="4023807161"/>
                  </a:ext>
                </a:extLst>
              </a:tr>
            </a:tbl>
          </a:graphicData>
        </a:graphic>
      </p:graphicFrame>
      <p:sp>
        <p:nvSpPr>
          <p:cNvPr id="5" name="TextBox 4">
            <a:extLst>
              <a:ext uri="{FF2B5EF4-FFF2-40B4-BE49-F238E27FC236}">
                <a16:creationId xmlns:a16="http://schemas.microsoft.com/office/drawing/2014/main" id="{F334F318-598A-4B2B-B743-932BE52AC780}"/>
              </a:ext>
            </a:extLst>
          </p:cNvPr>
          <p:cNvSpPr txBox="1"/>
          <p:nvPr/>
        </p:nvSpPr>
        <p:spPr>
          <a:xfrm>
            <a:off x="10699094" y="2728533"/>
            <a:ext cx="947195" cy="1815882"/>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1</a:t>
            </a:r>
            <a:endParaRPr lang="en-US" sz="1400" dirty="0">
              <a:solidFill>
                <a:schemeClr val="tx1">
                  <a:lumMod val="75000"/>
                  <a:lumOff val="25000"/>
                </a:schemeClr>
              </a:solidFill>
              <a:latin typeface="Century Gothic"/>
            </a:endParaRPr>
          </a:p>
          <a:p>
            <a:endParaRPr lang="en-US" sz="1400" dirty="0">
              <a:solidFill>
                <a:schemeClr val="tx1">
                  <a:lumMod val="75000"/>
                  <a:lumOff val="25000"/>
                </a:schemeClr>
              </a:solidFill>
              <a:latin typeface="Century Gothic" panose="020B0502020202020204" pitchFamily="34" charset="0"/>
            </a:endParaRPr>
          </a:p>
          <a:p>
            <a:endParaRPr lang="en-US" sz="1400" dirty="0">
              <a:solidFill>
                <a:schemeClr val="tx1">
                  <a:lumMod val="75000"/>
                  <a:lumOff val="25000"/>
                </a:schemeClr>
              </a:solidFill>
              <a:latin typeface="Century Gothic" panose="020B0502020202020204" pitchFamily="34" charset="0"/>
            </a:endParaRPr>
          </a:p>
          <a:p>
            <a:endParaRPr lang="en-US" sz="1400" dirty="0">
              <a:solidFill>
                <a:schemeClr val="tx1">
                  <a:lumMod val="75000"/>
                  <a:lumOff val="25000"/>
                </a:schemeClr>
              </a:solidFill>
              <a:latin typeface="Century Gothic" panose="020B0502020202020204" pitchFamily="34" charset="0"/>
            </a:endParaRPr>
          </a:p>
          <a:p>
            <a:endParaRPr lang="en-US" sz="1400" dirty="0">
              <a:solidFill>
                <a:schemeClr val="tx1">
                  <a:lumMod val="75000"/>
                  <a:lumOff val="25000"/>
                </a:schemeClr>
              </a:solidFill>
              <a:latin typeface="Century Gothic" panose="020B0502020202020204" pitchFamily="34" charset="0"/>
            </a:endParaRPr>
          </a:p>
          <a:p>
            <a:endParaRPr lang="en-US" sz="1400" dirty="0">
              <a:solidFill>
                <a:schemeClr val="tx1">
                  <a:lumMod val="75000"/>
                  <a:lumOff val="25000"/>
                </a:schemeClr>
              </a:solidFill>
              <a:latin typeface="Century Gothic" panose="020B0502020202020204" pitchFamily="34" charset="0"/>
            </a:endParaRPr>
          </a:p>
          <a:p>
            <a:r>
              <a:rPr lang="en-US" sz="1400">
                <a:solidFill>
                  <a:schemeClr val="tx1">
                    <a:lumMod val="75000"/>
                    <a:lumOff val="25000"/>
                  </a:schemeClr>
                </a:solidFill>
                <a:latin typeface="Century Gothic"/>
              </a:rPr>
              <a:t>375</a:t>
            </a:r>
            <a:r>
              <a:rPr lang="en-US" sz="1400" dirty="0">
                <a:solidFill>
                  <a:schemeClr val="tx1">
                    <a:lumMod val="75000"/>
                    <a:lumOff val="25000"/>
                  </a:schemeClr>
                </a:solidFill>
                <a:latin typeface="Century Gothic"/>
              </a:rPr>
              <a:t>	</a:t>
            </a:r>
          </a:p>
        </p:txBody>
      </p:sp>
      <p:sp>
        <p:nvSpPr>
          <p:cNvPr id="15" name="TextBox 14">
            <a:extLst>
              <a:ext uri="{FF2B5EF4-FFF2-40B4-BE49-F238E27FC236}">
                <a16:creationId xmlns:a16="http://schemas.microsoft.com/office/drawing/2014/main" id="{7D6FC09A-4722-439D-BADD-D42814D2BF88}"/>
              </a:ext>
            </a:extLst>
          </p:cNvPr>
          <p:cNvSpPr txBox="1"/>
          <p:nvPr/>
        </p:nvSpPr>
        <p:spPr>
          <a:xfrm>
            <a:off x="4407189" y="1417578"/>
            <a:ext cx="737982" cy="338554"/>
          </a:xfrm>
          <a:prstGeom prst="rect">
            <a:avLst/>
          </a:prstGeom>
          <a:noFill/>
        </p:spPr>
        <p:txBody>
          <a:bodyPr wrap="square" rtlCol="0">
            <a:spAutoFit/>
          </a:bodyPr>
          <a:lstStyle/>
          <a:p>
            <a:pPr algn="r"/>
            <a:r>
              <a:rPr lang="en-US" sz="1600" dirty="0" err="1">
                <a:solidFill>
                  <a:schemeClr val="tx1">
                    <a:lumMod val="75000"/>
                    <a:lumOff val="25000"/>
                  </a:schemeClr>
                </a:solidFill>
                <a:latin typeface="Century Gothic" panose="020B0502020202020204" pitchFamily="34" charset="0"/>
              </a:rPr>
              <a:t>Haa</a:t>
            </a:r>
            <a:endParaRPr lang="en-US" sz="1600" dirty="0">
              <a:solidFill>
                <a:schemeClr val="tx1">
                  <a:lumMod val="75000"/>
                  <a:lumOff val="2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135E41DA-D3E7-43C5-90E4-F200B2ADC32D}"/>
              </a:ext>
            </a:extLst>
          </p:cNvPr>
          <p:cNvSpPr txBox="1"/>
          <p:nvPr/>
        </p:nvSpPr>
        <p:spPr>
          <a:xfrm>
            <a:off x="8383647" y="1407068"/>
            <a:ext cx="1260337" cy="338554"/>
          </a:xfrm>
          <a:prstGeom prst="rect">
            <a:avLst/>
          </a:prstGeom>
          <a:noFill/>
        </p:spPr>
        <p:txBody>
          <a:bodyPr wrap="square" rtlCol="0">
            <a:spAutoFit/>
          </a:bodyPr>
          <a:lstStyle/>
          <a:p>
            <a:pPr algn="r"/>
            <a:r>
              <a:rPr lang="en-US" sz="1600" dirty="0" err="1">
                <a:solidFill>
                  <a:schemeClr val="tx1">
                    <a:lumMod val="75000"/>
                    <a:lumOff val="25000"/>
                  </a:schemeClr>
                </a:solidFill>
                <a:latin typeface="Century Gothic" panose="020B0502020202020204" pitchFamily="34" charset="0"/>
              </a:rPr>
              <a:t>Bumthang</a:t>
            </a:r>
            <a:endParaRPr lang="en-US" sz="16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3109431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B46DC3-8494-406F-AE68-1ED7CB2B1FE9}"/>
              </a:ext>
            </a:extLst>
          </p:cNvPr>
          <p:cNvSpPr txBox="1">
            <a:spLocks/>
          </p:cNvSpPr>
          <p:nvPr/>
        </p:nvSpPr>
        <p:spPr>
          <a:xfrm>
            <a:off x="352869" y="171983"/>
            <a:ext cx="8622041"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cs typeface="Calibri Light" panose="020F0302020204030204"/>
              </a:rPr>
              <a:t>RESULTS: PREVALENCE</a:t>
            </a:r>
          </a:p>
        </p:txBody>
      </p:sp>
      <p:pic>
        <p:nvPicPr>
          <p:cNvPr id="11" name="Picture 10">
            <a:extLst>
              <a:ext uri="{FF2B5EF4-FFF2-40B4-BE49-F238E27FC236}">
                <a16:creationId xmlns:a16="http://schemas.microsoft.com/office/drawing/2014/main" id="{F5A9139C-D934-4425-BC8F-640D5ED9EB25}"/>
              </a:ext>
            </a:extLst>
          </p:cNvPr>
          <p:cNvPicPr>
            <a:picLocks noChangeAspect="1"/>
          </p:cNvPicPr>
          <p:nvPr/>
        </p:nvPicPr>
        <p:blipFill rotWithShape="1">
          <a:blip r:embed="rId3"/>
          <a:srcRect l="50000" t="12560" r="37830" b="79131"/>
          <a:stretch/>
        </p:blipFill>
        <p:spPr>
          <a:xfrm>
            <a:off x="9359217" y="4479209"/>
            <a:ext cx="473997" cy="415957"/>
          </a:xfrm>
          <a:prstGeom prst="rect">
            <a:avLst/>
          </a:prstGeom>
        </p:spPr>
      </p:pic>
      <p:graphicFrame>
        <p:nvGraphicFramePr>
          <p:cNvPr id="13" name="Table 16">
            <a:extLst>
              <a:ext uri="{FF2B5EF4-FFF2-40B4-BE49-F238E27FC236}">
                <a16:creationId xmlns:a16="http://schemas.microsoft.com/office/drawing/2014/main" id="{1279C291-D3A1-4E8A-ACF5-39AAB80B3802}"/>
              </a:ext>
            </a:extLst>
          </p:cNvPr>
          <p:cNvGraphicFramePr>
            <a:graphicFrameLocks noGrp="1"/>
          </p:cNvGraphicFramePr>
          <p:nvPr>
            <p:extLst>
              <p:ext uri="{D42A27DB-BD31-4B8C-83A1-F6EECF244321}">
                <p14:modId xmlns:p14="http://schemas.microsoft.com/office/powerpoint/2010/main" val="2567660943"/>
              </p:ext>
            </p:extLst>
          </p:nvPr>
        </p:nvGraphicFramePr>
        <p:xfrm>
          <a:off x="9359218" y="2972534"/>
          <a:ext cx="473997" cy="1188648"/>
        </p:xfrm>
        <a:graphic>
          <a:graphicData uri="http://schemas.openxmlformats.org/drawingml/2006/table">
            <a:tbl>
              <a:tblPr firstRow="1" bandRow="1">
                <a:tableStyleId>{5C22544A-7EE6-4342-B048-85BDC9FD1C3A}</a:tableStyleId>
              </a:tblPr>
              <a:tblGrid>
                <a:gridCol w="473997">
                  <a:extLst>
                    <a:ext uri="{9D8B030D-6E8A-4147-A177-3AD203B41FA5}">
                      <a16:colId xmlns:a16="http://schemas.microsoft.com/office/drawing/2014/main" val="3705160442"/>
                    </a:ext>
                  </a:extLst>
                </a:gridCol>
              </a:tblGrid>
              <a:tr h="39621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C3C9"/>
                    </a:solidFill>
                  </a:tcPr>
                </a:tc>
                <a:extLst>
                  <a:ext uri="{0D108BD9-81ED-4DB2-BD59-A6C34878D82A}">
                    <a16:rowId xmlns:a16="http://schemas.microsoft.com/office/drawing/2014/main" val="1311190894"/>
                  </a:ext>
                </a:extLst>
              </a:tr>
              <a:tr h="39621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9DE"/>
                    </a:solidFill>
                  </a:tcPr>
                </a:tc>
                <a:extLst>
                  <a:ext uri="{0D108BD9-81ED-4DB2-BD59-A6C34878D82A}">
                    <a16:rowId xmlns:a16="http://schemas.microsoft.com/office/drawing/2014/main" val="1952747470"/>
                  </a:ext>
                </a:extLst>
              </a:tr>
              <a:tr h="39621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DAA8F"/>
                    </a:solidFill>
                  </a:tcPr>
                </a:tc>
                <a:extLst>
                  <a:ext uri="{0D108BD9-81ED-4DB2-BD59-A6C34878D82A}">
                    <a16:rowId xmlns:a16="http://schemas.microsoft.com/office/drawing/2014/main" val="2690656361"/>
                  </a:ext>
                </a:extLst>
              </a:tr>
            </a:tbl>
          </a:graphicData>
        </a:graphic>
      </p:graphicFrame>
      <p:sp>
        <p:nvSpPr>
          <p:cNvPr id="19" name="TextBox 18">
            <a:extLst>
              <a:ext uri="{FF2B5EF4-FFF2-40B4-BE49-F238E27FC236}">
                <a16:creationId xmlns:a16="http://schemas.microsoft.com/office/drawing/2014/main" id="{F31E9095-529E-424F-8728-67668F4357B4}"/>
              </a:ext>
            </a:extLst>
          </p:cNvPr>
          <p:cNvSpPr txBox="1"/>
          <p:nvPr/>
        </p:nvSpPr>
        <p:spPr>
          <a:xfrm>
            <a:off x="9889346" y="2906361"/>
            <a:ext cx="579927" cy="1384995"/>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a:t>
            </a:r>
          </a:p>
          <a:p>
            <a:endParaRPr lang="en-US" sz="1400">
              <a:solidFill>
                <a:schemeClr val="tx1">
                  <a:lumMod val="75000"/>
                  <a:lumOff val="25000"/>
                </a:schemeClr>
              </a:solidFill>
              <a:latin typeface="Century Gothic" panose="020B0502020202020204" pitchFamily="34" charset="0"/>
            </a:endParaRPr>
          </a:p>
          <a:p>
            <a:endParaRPr lang="en-US" sz="1400">
              <a:solidFill>
                <a:schemeClr val="tx1">
                  <a:lumMod val="75000"/>
                  <a:lumOff val="25000"/>
                </a:schemeClr>
              </a:solidFill>
              <a:latin typeface="Century Gothic" panose="020B0502020202020204" pitchFamily="34" charset="0"/>
            </a:endParaRPr>
          </a:p>
          <a:p>
            <a:endParaRPr lang="en-US" sz="1400">
              <a:solidFill>
                <a:schemeClr val="tx1">
                  <a:lumMod val="75000"/>
                  <a:lumOff val="25000"/>
                </a:schemeClr>
              </a:solidFill>
              <a:latin typeface="Century Gothic" panose="020B0502020202020204" pitchFamily="34" charset="0"/>
            </a:endParaRPr>
          </a:p>
          <a:p>
            <a:endParaRPr lang="en-US" sz="1400">
              <a:solidFill>
                <a:schemeClr val="tx1">
                  <a:lumMod val="75000"/>
                  <a:lumOff val="25000"/>
                </a:schemeClr>
              </a:solidFill>
              <a:latin typeface="Century Gothic" panose="020B0502020202020204" pitchFamily="34" charset="0"/>
            </a:endParaRPr>
          </a:p>
          <a:p>
            <a:r>
              <a:rPr lang="en-US" sz="1400">
                <a:solidFill>
                  <a:schemeClr val="tx1">
                    <a:lumMod val="75000"/>
                    <a:lumOff val="25000"/>
                  </a:schemeClr>
                </a:solidFill>
                <a:latin typeface="Century Gothic" panose="020B0502020202020204" pitchFamily="34" charset="0"/>
              </a:rPr>
              <a:t>571</a:t>
            </a:r>
          </a:p>
        </p:txBody>
      </p:sp>
      <p:sp>
        <p:nvSpPr>
          <p:cNvPr id="22" name="TextBox 21">
            <a:extLst>
              <a:ext uri="{FF2B5EF4-FFF2-40B4-BE49-F238E27FC236}">
                <a16:creationId xmlns:a16="http://schemas.microsoft.com/office/drawing/2014/main" id="{F4B99F56-9BEE-4ABD-B13F-39719201AB34}"/>
              </a:ext>
            </a:extLst>
          </p:cNvPr>
          <p:cNvSpPr txBox="1"/>
          <p:nvPr/>
        </p:nvSpPr>
        <p:spPr>
          <a:xfrm>
            <a:off x="9833215" y="4421530"/>
            <a:ext cx="1838884" cy="523220"/>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No data/ Reference image</a:t>
            </a:r>
          </a:p>
        </p:txBody>
      </p:sp>
      <p:grpSp>
        <p:nvGrpSpPr>
          <p:cNvPr id="5" name="Group 4"/>
          <p:cNvGrpSpPr/>
          <p:nvPr/>
        </p:nvGrpSpPr>
        <p:grpSpPr>
          <a:xfrm>
            <a:off x="993551" y="1243851"/>
            <a:ext cx="8129410" cy="5269015"/>
            <a:chOff x="609243" y="1243851"/>
            <a:chExt cx="8129410" cy="5269015"/>
          </a:xfrm>
        </p:grpSpPr>
        <p:sp>
          <p:nvSpPr>
            <p:cNvPr id="21" name="TextBox 20">
              <a:extLst>
                <a:ext uri="{FF2B5EF4-FFF2-40B4-BE49-F238E27FC236}">
                  <a16:creationId xmlns:a16="http://schemas.microsoft.com/office/drawing/2014/main" id="{FEEFA6B2-58CD-4EAC-AE8A-A53BA4C7E597}"/>
                </a:ext>
              </a:extLst>
            </p:cNvPr>
            <p:cNvSpPr txBox="1"/>
            <p:nvPr/>
          </p:nvSpPr>
          <p:spPr>
            <a:xfrm>
              <a:off x="5400477" y="5809191"/>
              <a:ext cx="153725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Bumthang</a:t>
              </a:r>
            </a:p>
          </p:txBody>
        </p:sp>
        <p:sp>
          <p:nvSpPr>
            <p:cNvPr id="30" name="TextBox 29">
              <a:extLst>
                <a:ext uri="{FF2B5EF4-FFF2-40B4-BE49-F238E27FC236}">
                  <a16:creationId xmlns:a16="http://schemas.microsoft.com/office/drawing/2014/main" id="{F1726655-DBE0-4FA8-9CCB-EC889F459235}"/>
                </a:ext>
              </a:extLst>
            </p:cNvPr>
            <p:cNvSpPr txBox="1"/>
            <p:nvPr/>
          </p:nvSpPr>
          <p:spPr>
            <a:xfrm>
              <a:off x="609243" y="6235867"/>
              <a:ext cx="3687791"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0                                                  100 Kilometers</a:t>
              </a:r>
            </a:p>
          </p:txBody>
        </p:sp>
        <p:pic>
          <p:nvPicPr>
            <p:cNvPr id="31" name="Picture 30">
              <a:extLst>
                <a:ext uri="{FF2B5EF4-FFF2-40B4-BE49-F238E27FC236}">
                  <a16:creationId xmlns:a16="http://schemas.microsoft.com/office/drawing/2014/main" id="{B61A23F1-8D34-4F75-B79C-E1938E0111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3166" y="6116968"/>
              <a:ext cx="2145593" cy="79795"/>
            </a:xfrm>
            <a:prstGeom prst="rect">
              <a:avLst/>
            </a:prstGeom>
          </p:spPr>
        </p:pic>
        <p:pic>
          <p:nvPicPr>
            <p:cNvPr id="2" name="Picture 1">
              <a:extLst>
                <a:ext uri="{FF2B5EF4-FFF2-40B4-BE49-F238E27FC236}">
                  <a16:creationId xmlns:a16="http://schemas.microsoft.com/office/drawing/2014/main" id="{8DFE2412-F2E5-451C-AA40-6530648D343A}"/>
                </a:ext>
              </a:extLst>
            </p:cNvPr>
            <p:cNvPicPr>
              <a:picLocks noChangeAspect="1"/>
            </p:cNvPicPr>
            <p:nvPr/>
          </p:nvPicPr>
          <p:blipFill rotWithShape="1">
            <a:blip r:embed="rId5"/>
            <a:srcRect l="284" t="7356" r="42843" b="42704"/>
            <a:stretch/>
          </p:blipFill>
          <p:spPr>
            <a:xfrm>
              <a:off x="643032" y="1243851"/>
              <a:ext cx="3714576" cy="4790600"/>
            </a:xfrm>
            <a:prstGeom prst="rect">
              <a:avLst/>
            </a:prstGeom>
            <a:ln>
              <a:solidFill>
                <a:schemeClr val="tx1"/>
              </a:solidFill>
            </a:ln>
          </p:spPr>
        </p:pic>
        <p:pic>
          <p:nvPicPr>
            <p:cNvPr id="6" name="Picture 5">
              <a:extLst>
                <a:ext uri="{FF2B5EF4-FFF2-40B4-BE49-F238E27FC236}">
                  <a16:creationId xmlns:a16="http://schemas.microsoft.com/office/drawing/2014/main" id="{293E6E46-3C06-4255-ADFA-E3AB79C66FCB}"/>
                </a:ext>
              </a:extLst>
            </p:cNvPr>
            <p:cNvPicPr>
              <a:picLocks noChangeAspect="1"/>
            </p:cNvPicPr>
            <p:nvPr/>
          </p:nvPicPr>
          <p:blipFill rotWithShape="1">
            <a:blip r:embed="rId6"/>
            <a:srcRect l="4429" t="2508" r="35069" b="39683"/>
            <a:stretch/>
          </p:blipFill>
          <p:spPr>
            <a:xfrm>
              <a:off x="4933950" y="1278171"/>
              <a:ext cx="3804703" cy="4756280"/>
            </a:xfrm>
            <a:prstGeom prst="rect">
              <a:avLst/>
            </a:prstGeom>
            <a:ln>
              <a:solidFill>
                <a:schemeClr val="tx1"/>
              </a:solidFill>
            </a:ln>
          </p:spPr>
        </p:pic>
        <p:sp>
          <p:nvSpPr>
            <p:cNvPr id="16" name="TextBox 15">
              <a:extLst>
                <a:ext uri="{FF2B5EF4-FFF2-40B4-BE49-F238E27FC236}">
                  <a16:creationId xmlns:a16="http://schemas.microsoft.com/office/drawing/2014/main" id="{7D6FC09A-4722-439D-BADD-D42814D2BF88}"/>
                </a:ext>
              </a:extLst>
            </p:cNvPr>
            <p:cNvSpPr txBox="1"/>
            <p:nvPr/>
          </p:nvSpPr>
          <p:spPr>
            <a:xfrm>
              <a:off x="3559052" y="1285058"/>
              <a:ext cx="737982" cy="338554"/>
            </a:xfrm>
            <a:prstGeom prst="rect">
              <a:avLst/>
            </a:prstGeom>
            <a:noFill/>
          </p:spPr>
          <p:txBody>
            <a:bodyPr wrap="square" rtlCol="0">
              <a:spAutoFit/>
            </a:bodyPr>
            <a:lstStyle/>
            <a:p>
              <a:pPr algn="r"/>
              <a:r>
                <a:rPr lang="en-US" sz="1600" dirty="0" err="1">
                  <a:solidFill>
                    <a:schemeClr val="tx1">
                      <a:lumMod val="75000"/>
                      <a:lumOff val="25000"/>
                    </a:schemeClr>
                  </a:solidFill>
                  <a:latin typeface="Century Gothic" panose="020B0502020202020204" pitchFamily="34" charset="0"/>
                </a:rPr>
                <a:t>Haa</a:t>
              </a:r>
              <a:endParaRPr lang="en-US" sz="1600" dirty="0">
                <a:solidFill>
                  <a:schemeClr val="tx1">
                    <a:lumMod val="75000"/>
                    <a:lumOff val="25000"/>
                  </a:schemeClr>
                </a:solidFill>
                <a:latin typeface="Century Gothic" panose="020B0502020202020204" pitchFamily="34" charset="0"/>
              </a:endParaRPr>
            </a:p>
          </p:txBody>
        </p:sp>
        <p:sp>
          <p:nvSpPr>
            <p:cNvPr id="17" name="TextBox 16">
              <a:extLst>
                <a:ext uri="{FF2B5EF4-FFF2-40B4-BE49-F238E27FC236}">
                  <a16:creationId xmlns:a16="http://schemas.microsoft.com/office/drawing/2014/main" id="{135E41DA-D3E7-43C5-90E4-F200B2ADC32D}"/>
                </a:ext>
              </a:extLst>
            </p:cNvPr>
            <p:cNvSpPr txBox="1"/>
            <p:nvPr/>
          </p:nvSpPr>
          <p:spPr>
            <a:xfrm>
              <a:off x="7455999" y="1274548"/>
              <a:ext cx="1260337" cy="338554"/>
            </a:xfrm>
            <a:prstGeom prst="rect">
              <a:avLst/>
            </a:prstGeom>
            <a:noFill/>
          </p:spPr>
          <p:txBody>
            <a:bodyPr wrap="square" rtlCol="0">
              <a:spAutoFit/>
            </a:bodyPr>
            <a:lstStyle/>
            <a:p>
              <a:pPr algn="r"/>
              <a:r>
                <a:rPr lang="en-US" sz="1600" dirty="0" err="1">
                  <a:solidFill>
                    <a:schemeClr val="tx1">
                      <a:lumMod val="75000"/>
                      <a:lumOff val="25000"/>
                    </a:schemeClr>
                  </a:solidFill>
                  <a:latin typeface="Century Gothic" panose="020B0502020202020204" pitchFamily="34" charset="0"/>
                </a:rPr>
                <a:t>Bumthang</a:t>
              </a:r>
              <a:endParaRPr lang="en-US" sz="1600" dirty="0">
                <a:solidFill>
                  <a:schemeClr val="tx1">
                    <a:lumMod val="75000"/>
                    <a:lumOff val="25000"/>
                  </a:schemeClr>
                </a:solidFill>
                <a:latin typeface="Century Gothic" panose="020B0502020202020204" pitchFamily="34" charset="0"/>
              </a:endParaRPr>
            </a:p>
          </p:txBody>
        </p:sp>
        <p:grpSp>
          <p:nvGrpSpPr>
            <p:cNvPr id="3" name="Group 2"/>
            <p:cNvGrpSpPr/>
            <p:nvPr/>
          </p:nvGrpSpPr>
          <p:grpSpPr>
            <a:xfrm>
              <a:off x="760082" y="5241361"/>
              <a:ext cx="293131" cy="636669"/>
              <a:chOff x="10116116" y="6034451"/>
              <a:chExt cx="293131" cy="636669"/>
            </a:xfrm>
          </p:grpSpPr>
          <p:sp>
            <p:nvSpPr>
              <p:cNvPr id="32" name="Arrow: Chevron 31">
                <a:extLst>
                  <a:ext uri="{FF2B5EF4-FFF2-40B4-BE49-F238E27FC236}">
                    <a16:creationId xmlns:a16="http://schemas.microsoft.com/office/drawing/2014/main" id="{C8ECE1F1-3081-49BF-B814-22008EB7B3A8}"/>
                  </a:ext>
                </a:extLst>
              </p:cNvPr>
              <p:cNvSpPr/>
              <p:nvPr/>
            </p:nvSpPr>
            <p:spPr>
              <a:xfrm rot="16200000">
                <a:off x="10087454" y="6406491"/>
                <a:ext cx="330490" cy="198767"/>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3" name="TextBox 32">
                <a:extLst>
                  <a:ext uri="{FF2B5EF4-FFF2-40B4-BE49-F238E27FC236}">
                    <a16:creationId xmlns:a16="http://schemas.microsoft.com/office/drawing/2014/main" id="{CA794236-34C2-4457-9262-BD4A2A4572D5}"/>
                  </a:ext>
                </a:extLst>
              </p:cNvPr>
              <p:cNvSpPr txBox="1"/>
              <p:nvPr/>
            </p:nvSpPr>
            <p:spPr>
              <a:xfrm>
                <a:off x="10116116" y="6034451"/>
                <a:ext cx="293131" cy="276999"/>
              </a:xfrm>
              <a:prstGeom prst="rect">
                <a:avLst/>
              </a:prstGeom>
              <a:noFill/>
            </p:spPr>
            <p:txBody>
              <a:bodyPr wrap="square" rtlCol="0">
                <a:spAutoFit/>
              </a:bodyPr>
              <a:lstStyle/>
              <a:p>
                <a:r>
                  <a:rPr lang="en-US" sz="1200">
                    <a:solidFill>
                      <a:schemeClr val="tx1">
                        <a:lumMod val="75000"/>
                        <a:lumOff val="25000"/>
                      </a:schemeClr>
                    </a:solidFill>
                    <a:latin typeface="Century Gothic" panose="020B0502020202020204" pitchFamily="34" charset="0"/>
                  </a:rPr>
                  <a:t>N</a:t>
                </a:r>
              </a:p>
            </p:txBody>
          </p:sp>
        </p:grpSp>
      </p:grpSp>
    </p:spTree>
    <p:extLst>
      <p:ext uri="{BB962C8B-B14F-4D97-AF65-F5344CB8AC3E}">
        <p14:creationId xmlns:p14="http://schemas.microsoft.com/office/powerpoint/2010/main" val="37379070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B46DC3-8494-406F-AE68-1ED7CB2B1FE9}"/>
              </a:ext>
            </a:extLst>
          </p:cNvPr>
          <p:cNvSpPr txBox="1">
            <a:spLocks/>
          </p:cNvSpPr>
          <p:nvPr/>
        </p:nvSpPr>
        <p:spPr>
          <a:xfrm>
            <a:off x="352869" y="171983"/>
            <a:ext cx="8622041"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cs typeface="Calibri Light" panose="020F0302020204030204"/>
              </a:rPr>
              <a:t>RESULTS: YEAR OF DETECTION </a:t>
            </a:r>
            <a:endParaRPr lang="en-US">
              <a:cs typeface="Calibri Light" panose="020F0302020204030204"/>
            </a:endParaRPr>
          </a:p>
        </p:txBody>
      </p:sp>
      <p:graphicFrame>
        <p:nvGraphicFramePr>
          <p:cNvPr id="22" name="Chart 21">
            <a:extLst>
              <a:ext uri="{FF2B5EF4-FFF2-40B4-BE49-F238E27FC236}">
                <a16:creationId xmlns:a16="http://schemas.microsoft.com/office/drawing/2014/main" id="{47AEDDC7-6885-468F-971A-895387CB79BD}"/>
              </a:ext>
            </a:extLst>
          </p:cNvPr>
          <p:cNvGraphicFramePr>
            <a:graphicFrameLocks/>
          </p:cNvGraphicFramePr>
          <p:nvPr>
            <p:extLst>
              <p:ext uri="{D42A27DB-BD31-4B8C-83A1-F6EECF244321}">
                <p14:modId xmlns:p14="http://schemas.microsoft.com/office/powerpoint/2010/main" val="322908862"/>
              </p:ext>
            </p:extLst>
          </p:nvPr>
        </p:nvGraphicFramePr>
        <p:xfrm>
          <a:off x="1342699" y="1084436"/>
          <a:ext cx="9712110" cy="457712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277A0BE7-1A0F-45FE-AD11-5C2426AD8141}"/>
              </a:ext>
            </a:extLst>
          </p:cNvPr>
          <p:cNvSpPr txBox="1"/>
          <p:nvPr/>
        </p:nvSpPr>
        <p:spPr>
          <a:xfrm rot="17828645">
            <a:off x="1358321" y="5456242"/>
            <a:ext cx="960679" cy="307777"/>
          </a:xfrm>
          <a:prstGeom prst="rect">
            <a:avLst/>
          </a:prstGeom>
          <a:noFill/>
        </p:spPr>
        <p:txBody>
          <a:bodyPr wrap="square" rtlCol="0">
            <a:spAutoFit/>
          </a:bodyPr>
          <a:lstStyle/>
          <a:p>
            <a:r>
              <a:rPr lang="en-US" sz="1400" dirty="0">
                <a:solidFill>
                  <a:schemeClr val="tx1">
                    <a:lumMod val="75000"/>
                    <a:lumOff val="25000"/>
                  </a:schemeClr>
                </a:solidFill>
                <a:latin typeface="Century Gothic" panose="020B0502020202020204" pitchFamily="34" charset="0"/>
              </a:rPr>
              <a:t>2000</a:t>
            </a:r>
          </a:p>
        </p:txBody>
      </p:sp>
      <p:sp>
        <p:nvSpPr>
          <p:cNvPr id="23" name="TextBox 22">
            <a:extLst>
              <a:ext uri="{FF2B5EF4-FFF2-40B4-BE49-F238E27FC236}">
                <a16:creationId xmlns:a16="http://schemas.microsoft.com/office/drawing/2014/main" id="{6C3FBB2F-7C7A-4CFD-8E00-EC038BBDB6AA}"/>
              </a:ext>
            </a:extLst>
          </p:cNvPr>
          <p:cNvSpPr txBox="1"/>
          <p:nvPr/>
        </p:nvSpPr>
        <p:spPr>
          <a:xfrm rot="17828645">
            <a:off x="1860487" y="5456242"/>
            <a:ext cx="960679"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2001</a:t>
            </a:r>
          </a:p>
        </p:txBody>
      </p:sp>
      <p:sp>
        <p:nvSpPr>
          <p:cNvPr id="24" name="TextBox 23">
            <a:extLst>
              <a:ext uri="{FF2B5EF4-FFF2-40B4-BE49-F238E27FC236}">
                <a16:creationId xmlns:a16="http://schemas.microsoft.com/office/drawing/2014/main" id="{C9FC63A4-8594-4B97-90A1-57DD41A7459A}"/>
              </a:ext>
            </a:extLst>
          </p:cNvPr>
          <p:cNvSpPr txBox="1"/>
          <p:nvPr/>
        </p:nvSpPr>
        <p:spPr>
          <a:xfrm rot="17828645">
            <a:off x="8388645" y="5462050"/>
            <a:ext cx="960679"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2014</a:t>
            </a:r>
            <a:endParaRPr lang="en-US" sz="1400">
              <a:solidFill>
                <a:schemeClr val="tx1">
                  <a:lumMod val="75000"/>
                  <a:lumOff val="25000"/>
                </a:schemeClr>
              </a:solidFill>
              <a:latin typeface="Century Gothic" panose="020B0502020202020204" pitchFamily="34" charset="0"/>
            </a:endParaRPr>
          </a:p>
        </p:txBody>
      </p:sp>
      <p:sp>
        <p:nvSpPr>
          <p:cNvPr id="25" name="TextBox 24">
            <a:extLst>
              <a:ext uri="{FF2B5EF4-FFF2-40B4-BE49-F238E27FC236}">
                <a16:creationId xmlns:a16="http://schemas.microsoft.com/office/drawing/2014/main" id="{5188D77D-935B-4864-9EBC-49CBE98DC17E}"/>
              </a:ext>
            </a:extLst>
          </p:cNvPr>
          <p:cNvSpPr txBox="1"/>
          <p:nvPr/>
        </p:nvSpPr>
        <p:spPr>
          <a:xfrm rot="17828645">
            <a:off x="8890811" y="5454657"/>
            <a:ext cx="960679"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2015</a:t>
            </a:r>
            <a:endParaRPr lang="en-US" sz="1400">
              <a:solidFill>
                <a:schemeClr val="tx1">
                  <a:lumMod val="75000"/>
                  <a:lumOff val="2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BF5898C3-C7E5-4FCB-A6C1-0BC5CBC0A53D}"/>
              </a:ext>
            </a:extLst>
          </p:cNvPr>
          <p:cNvSpPr txBox="1"/>
          <p:nvPr/>
        </p:nvSpPr>
        <p:spPr>
          <a:xfrm rot="17828645">
            <a:off x="9392977" y="5477327"/>
            <a:ext cx="960679"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2016</a:t>
            </a:r>
            <a:endParaRPr lang="en-US" sz="1400">
              <a:solidFill>
                <a:schemeClr val="tx1">
                  <a:lumMod val="75000"/>
                  <a:lumOff val="25000"/>
                </a:schemeClr>
              </a:solidFill>
              <a:latin typeface="Century Gothic" panose="020B0502020202020204" pitchFamily="34" charset="0"/>
            </a:endParaRPr>
          </a:p>
        </p:txBody>
      </p:sp>
      <p:sp>
        <p:nvSpPr>
          <p:cNvPr id="27" name="TextBox 26">
            <a:extLst>
              <a:ext uri="{FF2B5EF4-FFF2-40B4-BE49-F238E27FC236}">
                <a16:creationId xmlns:a16="http://schemas.microsoft.com/office/drawing/2014/main" id="{DA59C3C6-2D5C-412C-8C02-35122AFFE187}"/>
              </a:ext>
            </a:extLst>
          </p:cNvPr>
          <p:cNvSpPr txBox="1"/>
          <p:nvPr/>
        </p:nvSpPr>
        <p:spPr>
          <a:xfrm rot="17828645">
            <a:off x="9895143" y="5475121"/>
            <a:ext cx="960679"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2017</a:t>
            </a:r>
            <a:endParaRPr lang="en-US" sz="1400" dirty="0">
              <a:solidFill>
                <a:schemeClr val="tx1">
                  <a:lumMod val="75000"/>
                  <a:lumOff val="25000"/>
                </a:schemeClr>
              </a:solidFill>
              <a:latin typeface="Century Gothic" panose="020B0502020202020204" pitchFamily="34" charset="0"/>
            </a:endParaRPr>
          </a:p>
        </p:txBody>
      </p:sp>
      <p:sp>
        <p:nvSpPr>
          <p:cNvPr id="28" name="TextBox 27">
            <a:extLst>
              <a:ext uri="{FF2B5EF4-FFF2-40B4-BE49-F238E27FC236}">
                <a16:creationId xmlns:a16="http://schemas.microsoft.com/office/drawing/2014/main" id="{64E5DCBD-F542-4C8D-A4F9-B5613CA2B907}"/>
              </a:ext>
            </a:extLst>
          </p:cNvPr>
          <p:cNvSpPr txBox="1"/>
          <p:nvPr/>
        </p:nvSpPr>
        <p:spPr>
          <a:xfrm rot="17828645">
            <a:off x="10397301" y="5462050"/>
            <a:ext cx="960679" cy="307777"/>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2018</a:t>
            </a:r>
            <a:endParaRPr lang="en-US" sz="1400" dirty="0">
              <a:solidFill>
                <a:schemeClr val="tx1">
                  <a:lumMod val="75000"/>
                  <a:lumOff val="25000"/>
                </a:schemeClr>
              </a:solidFill>
              <a:latin typeface="Century Gothic" panose="020B0502020202020204" pitchFamily="34" charset="0"/>
            </a:endParaRPr>
          </a:p>
        </p:txBody>
      </p:sp>
      <p:sp>
        <p:nvSpPr>
          <p:cNvPr id="29" name="TextBox 28">
            <a:extLst>
              <a:ext uri="{FF2B5EF4-FFF2-40B4-BE49-F238E27FC236}">
                <a16:creationId xmlns:a16="http://schemas.microsoft.com/office/drawing/2014/main" id="{9C4EC239-EBE9-4A6F-99D7-71EFC9FB5DB3}"/>
              </a:ext>
            </a:extLst>
          </p:cNvPr>
          <p:cNvSpPr txBox="1"/>
          <p:nvPr/>
        </p:nvSpPr>
        <p:spPr>
          <a:xfrm rot="17828645">
            <a:off x="2362653" y="5456461"/>
            <a:ext cx="960679"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2002</a:t>
            </a:r>
          </a:p>
        </p:txBody>
      </p:sp>
      <p:sp>
        <p:nvSpPr>
          <p:cNvPr id="30" name="TextBox 29">
            <a:extLst>
              <a:ext uri="{FF2B5EF4-FFF2-40B4-BE49-F238E27FC236}">
                <a16:creationId xmlns:a16="http://schemas.microsoft.com/office/drawing/2014/main" id="{D7A47A2E-B896-4C4D-B944-AB17AFD3F34B}"/>
              </a:ext>
            </a:extLst>
          </p:cNvPr>
          <p:cNvSpPr txBox="1"/>
          <p:nvPr/>
        </p:nvSpPr>
        <p:spPr>
          <a:xfrm rot="17828645">
            <a:off x="2864819" y="5466872"/>
            <a:ext cx="960679"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2003</a:t>
            </a:r>
          </a:p>
        </p:txBody>
      </p:sp>
      <p:sp>
        <p:nvSpPr>
          <p:cNvPr id="31" name="TextBox 30">
            <a:extLst>
              <a:ext uri="{FF2B5EF4-FFF2-40B4-BE49-F238E27FC236}">
                <a16:creationId xmlns:a16="http://schemas.microsoft.com/office/drawing/2014/main" id="{0CEACB7F-60F8-4802-BE9A-31AA85E47CDE}"/>
              </a:ext>
            </a:extLst>
          </p:cNvPr>
          <p:cNvSpPr txBox="1"/>
          <p:nvPr/>
        </p:nvSpPr>
        <p:spPr>
          <a:xfrm rot="17828645">
            <a:off x="3366985" y="5451753"/>
            <a:ext cx="960679"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2004</a:t>
            </a:r>
          </a:p>
        </p:txBody>
      </p:sp>
      <p:sp>
        <p:nvSpPr>
          <p:cNvPr id="32" name="TextBox 31">
            <a:extLst>
              <a:ext uri="{FF2B5EF4-FFF2-40B4-BE49-F238E27FC236}">
                <a16:creationId xmlns:a16="http://schemas.microsoft.com/office/drawing/2014/main" id="{4787DAF1-40AB-492A-A1F3-8844EE4032DA}"/>
              </a:ext>
            </a:extLst>
          </p:cNvPr>
          <p:cNvSpPr txBox="1"/>
          <p:nvPr/>
        </p:nvSpPr>
        <p:spPr>
          <a:xfrm rot="17828645">
            <a:off x="3869151" y="5464012"/>
            <a:ext cx="960679"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2005</a:t>
            </a:r>
          </a:p>
        </p:txBody>
      </p:sp>
      <p:sp>
        <p:nvSpPr>
          <p:cNvPr id="33" name="TextBox 32">
            <a:extLst>
              <a:ext uri="{FF2B5EF4-FFF2-40B4-BE49-F238E27FC236}">
                <a16:creationId xmlns:a16="http://schemas.microsoft.com/office/drawing/2014/main" id="{CAECA546-BDB7-4818-B1D0-533A9DE3AC41}"/>
              </a:ext>
            </a:extLst>
          </p:cNvPr>
          <p:cNvSpPr txBox="1"/>
          <p:nvPr/>
        </p:nvSpPr>
        <p:spPr>
          <a:xfrm rot="17828645">
            <a:off x="4371317" y="5466872"/>
            <a:ext cx="960679"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2006</a:t>
            </a:r>
          </a:p>
        </p:txBody>
      </p:sp>
      <p:sp>
        <p:nvSpPr>
          <p:cNvPr id="34" name="TextBox 33">
            <a:extLst>
              <a:ext uri="{FF2B5EF4-FFF2-40B4-BE49-F238E27FC236}">
                <a16:creationId xmlns:a16="http://schemas.microsoft.com/office/drawing/2014/main" id="{697DC896-5019-48C6-BE04-2192079E082B}"/>
              </a:ext>
            </a:extLst>
          </p:cNvPr>
          <p:cNvSpPr txBox="1"/>
          <p:nvPr/>
        </p:nvSpPr>
        <p:spPr>
          <a:xfrm rot="17828645">
            <a:off x="4873483" y="5468730"/>
            <a:ext cx="960679"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2007</a:t>
            </a:r>
          </a:p>
        </p:txBody>
      </p:sp>
      <p:sp>
        <p:nvSpPr>
          <p:cNvPr id="35" name="TextBox 34">
            <a:extLst>
              <a:ext uri="{FF2B5EF4-FFF2-40B4-BE49-F238E27FC236}">
                <a16:creationId xmlns:a16="http://schemas.microsoft.com/office/drawing/2014/main" id="{9B518613-0658-4D44-BF96-89EDCFA56C32}"/>
              </a:ext>
            </a:extLst>
          </p:cNvPr>
          <p:cNvSpPr txBox="1"/>
          <p:nvPr/>
        </p:nvSpPr>
        <p:spPr>
          <a:xfrm rot="17828645">
            <a:off x="5375649" y="5472068"/>
            <a:ext cx="960679"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2008</a:t>
            </a:r>
          </a:p>
        </p:txBody>
      </p:sp>
      <p:sp>
        <p:nvSpPr>
          <p:cNvPr id="20" name="TextBox 19">
            <a:extLst>
              <a:ext uri="{FF2B5EF4-FFF2-40B4-BE49-F238E27FC236}">
                <a16:creationId xmlns:a16="http://schemas.microsoft.com/office/drawing/2014/main" id="{E676B71E-50A0-480E-8054-B654C912EF9C}"/>
              </a:ext>
            </a:extLst>
          </p:cNvPr>
          <p:cNvSpPr txBox="1"/>
          <p:nvPr/>
        </p:nvSpPr>
        <p:spPr>
          <a:xfrm rot="17828645">
            <a:off x="5877815" y="5451179"/>
            <a:ext cx="960679"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2009</a:t>
            </a:r>
            <a:endParaRPr lang="en-US" sz="1400">
              <a:solidFill>
                <a:schemeClr val="tx1">
                  <a:lumMod val="75000"/>
                  <a:lumOff val="25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1E0D9418-9A0F-490C-AE70-F66EFD23DA30}"/>
              </a:ext>
            </a:extLst>
          </p:cNvPr>
          <p:cNvSpPr txBox="1"/>
          <p:nvPr/>
        </p:nvSpPr>
        <p:spPr>
          <a:xfrm rot="17828645">
            <a:off x="6379981" y="5469849"/>
            <a:ext cx="960679"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2010</a:t>
            </a:r>
            <a:endParaRPr lang="en-US" sz="1400">
              <a:solidFill>
                <a:schemeClr val="tx1">
                  <a:lumMod val="75000"/>
                  <a:lumOff val="25000"/>
                </a:schemeClr>
              </a:solidFill>
              <a:latin typeface="Century Gothic" panose="020B0502020202020204" pitchFamily="34" charset="0"/>
            </a:endParaRPr>
          </a:p>
        </p:txBody>
      </p:sp>
      <p:sp>
        <p:nvSpPr>
          <p:cNvPr id="36" name="TextBox 35">
            <a:extLst>
              <a:ext uri="{FF2B5EF4-FFF2-40B4-BE49-F238E27FC236}">
                <a16:creationId xmlns:a16="http://schemas.microsoft.com/office/drawing/2014/main" id="{46F46B0D-CB78-430B-82C3-6AF77BF86FA5}"/>
              </a:ext>
            </a:extLst>
          </p:cNvPr>
          <p:cNvSpPr txBox="1"/>
          <p:nvPr/>
        </p:nvSpPr>
        <p:spPr>
          <a:xfrm rot="17828645">
            <a:off x="6867770" y="5474135"/>
            <a:ext cx="989433"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2011</a:t>
            </a:r>
            <a:endParaRPr lang="en-US" sz="1400">
              <a:solidFill>
                <a:schemeClr val="tx1">
                  <a:lumMod val="75000"/>
                  <a:lumOff val="25000"/>
                </a:schemeClr>
              </a:solidFill>
              <a:latin typeface="Century Gothic" panose="020B0502020202020204" pitchFamily="34" charset="0"/>
            </a:endParaRPr>
          </a:p>
        </p:txBody>
      </p:sp>
      <p:sp>
        <p:nvSpPr>
          <p:cNvPr id="37" name="TextBox 36">
            <a:extLst>
              <a:ext uri="{FF2B5EF4-FFF2-40B4-BE49-F238E27FC236}">
                <a16:creationId xmlns:a16="http://schemas.microsoft.com/office/drawing/2014/main" id="{BC95F5D4-5844-4469-A650-1895183E51EE}"/>
              </a:ext>
            </a:extLst>
          </p:cNvPr>
          <p:cNvSpPr txBox="1"/>
          <p:nvPr/>
        </p:nvSpPr>
        <p:spPr>
          <a:xfrm>
            <a:off x="875862" y="1378449"/>
            <a:ext cx="640080"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4500</a:t>
            </a:r>
          </a:p>
        </p:txBody>
      </p:sp>
      <p:sp>
        <p:nvSpPr>
          <p:cNvPr id="3" name="TextBox 37">
            <a:extLst>
              <a:ext uri="{FF2B5EF4-FFF2-40B4-BE49-F238E27FC236}">
                <a16:creationId xmlns:a16="http://schemas.microsoft.com/office/drawing/2014/main" id="{BA084E1F-A8BC-495E-B51D-7FA36CBF1977}"/>
              </a:ext>
            </a:extLst>
          </p:cNvPr>
          <p:cNvSpPr txBox="1"/>
          <p:nvPr/>
        </p:nvSpPr>
        <p:spPr>
          <a:xfrm rot="17828645">
            <a:off x="7369936" y="5459758"/>
            <a:ext cx="989433"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2012</a:t>
            </a:r>
            <a:endParaRPr lang="en-US" sz="1400">
              <a:solidFill>
                <a:schemeClr val="tx1">
                  <a:lumMod val="75000"/>
                  <a:lumOff val="25000"/>
                </a:schemeClr>
              </a:solidFill>
              <a:latin typeface="Century Gothic" panose="020B0502020202020204" pitchFamily="34" charset="0"/>
            </a:endParaRPr>
          </a:p>
        </p:txBody>
      </p:sp>
      <p:sp>
        <p:nvSpPr>
          <p:cNvPr id="39" name="TextBox 38">
            <a:extLst>
              <a:ext uri="{FF2B5EF4-FFF2-40B4-BE49-F238E27FC236}">
                <a16:creationId xmlns:a16="http://schemas.microsoft.com/office/drawing/2014/main" id="{F8BA2555-8A7E-4367-A88C-A8DA3E6A05FB}"/>
              </a:ext>
            </a:extLst>
          </p:cNvPr>
          <p:cNvSpPr txBox="1"/>
          <p:nvPr/>
        </p:nvSpPr>
        <p:spPr>
          <a:xfrm>
            <a:off x="875862" y="1824077"/>
            <a:ext cx="640080" cy="307777"/>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4000</a:t>
            </a:r>
          </a:p>
        </p:txBody>
      </p:sp>
      <p:sp>
        <p:nvSpPr>
          <p:cNvPr id="40" name="TextBox 39">
            <a:extLst>
              <a:ext uri="{FF2B5EF4-FFF2-40B4-BE49-F238E27FC236}">
                <a16:creationId xmlns:a16="http://schemas.microsoft.com/office/drawing/2014/main" id="{464D4F08-06B1-4C46-8ADF-D3B2EA38C33A}"/>
              </a:ext>
            </a:extLst>
          </p:cNvPr>
          <p:cNvSpPr txBox="1"/>
          <p:nvPr/>
        </p:nvSpPr>
        <p:spPr>
          <a:xfrm>
            <a:off x="875862" y="2269705"/>
            <a:ext cx="640080" cy="307777"/>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3500</a:t>
            </a:r>
          </a:p>
        </p:txBody>
      </p:sp>
      <p:sp>
        <p:nvSpPr>
          <p:cNvPr id="41" name="TextBox 40">
            <a:extLst>
              <a:ext uri="{FF2B5EF4-FFF2-40B4-BE49-F238E27FC236}">
                <a16:creationId xmlns:a16="http://schemas.microsoft.com/office/drawing/2014/main" id="{651EA14A-73E8-41EC-A2F4-073A74172BD1}"/>
              </a:ext>
            </a:extLst>
          </p:cNvPr>
          <p:cNvSpPr txBox="1"/>
          <p:nvPr/>
        </p:nvSpPr>
        <p:spPr>
          <a:xfrm rot="17828645">
            <a:off x="7872102" y="5451218"/>
            <a:ext cx="989433"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2013</a:t>
            </a:r>
            <a:endParaRPr lang="en-US" sz="1400">
              <a:solidFill>
                <a:schemeClr val="tx1">
                  <a:lumMod val="75000"/>
                  <a:lumOff val="25000"/>
                </a:schemeClr>
              </a:solidFill>
              <a:latin typeface="Century Gothic" panose="020B0502020202020204" pitchFamily="34" charset="0"/>
            </a:endParaRPr>
          </a:p>
        </p:txBody>
      </p:sp>
      <p:sp>
        <p:nvSpPr>
          <p:cNvPr id="42" name="TextBox 41">
            <a:extLst>
              <a:ext uri="{FF2B5EF4-FFF2-40B4-BE49-F238E27FC236}">
                <a16:creationId xmlns:a16="http://schemas.microsoft.com/office/drawing/2014/main" id="{EF2C5E4C-0A3E-4A80-8398-5F54CD8BC535}"/>
              </a:ext>
            </a:extLst>
          </p:cNvPr>
          <p:cNvSpPr txBox="1"/>
          <p:nvPr/>
        </p:nvSpPr>
        <p:spPr>
          <a:xfrm>
            <a:off x="875862" y="2715333"/>
            <a:ext cx="640080" cy="307777"/>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3000</a:t>
            </a:r>
          </a:p>
        </p:txBody>
      </p:sp>
      <p:sp>
        <p:nvSpPr>
          <p:cNvPr id="43" name="TextBox 42">
            <a:extLst>
              <a:ext uri="{FF2B5EF4-FFF2-40B4-BE49-F238E27FC236}">
                <a16:creationId xmlns:a16="http://schemas.microsoft.com/office/drawing/2014/main" id="{1C74D028-BB11-4D1E-ABD6-EF481AC23917}"/>
              </a:ext>
            </a:extLst>
          </p:cNvPr>
          <p:cNvSpPr txBox="1"/>
          <p:nvPr/>
        </p:nvSpPr>
        <p:spPr>
          <a:xfrm>
            <a:off x="875862" y="3160961"/>
            <a:ext cx="640080" cy="307777"/>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2500</a:t>
            </a:r>
          </a:p>
        </p:txBody>
      </p:sp>
      <p:sp>
        <p:nvSpPr>
          <p:cNvPr id="44" name="TextBox 43">
            <a:extLst>
              <a:ext uri="{FF2B5EF4-FFF2-40B4-BE49-F238E27FC236}">
                <a16:creationId xmlns:a16="http://schemas.microsoft.com/office/drawing/2014/main" id="{50F0804E-F11E-49CB-AFE5-59CD3D8F496D}"/>
              </a:ext>
            </a:extLst>
          </p:cNvPr>
          <p:cNvSpPr txBox="1"/>
          <p:nvPr/>
        </p:nvSpPr>
        <p:spPr>
          <a:xfrm>
            <a:off x="875862" y="3606589"/>
            <a:ext cx="640080" cy="307777"/>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2000</a:t>
            </a:r>
          </a:p>
        </p:txBody>
      </p:sp>
      <p:sp>
        <p:nvSpPr>
          <p:cNvPr id="45" name="TextBox 44">
            <a:extLst>
              <a:ext uri="{FF2B5EF4-FFF2-40B4-BE49-F238E27FC236}">
                <a16:creationId xmlns:a16="http://schemas.microsoft.com/office/drawing/2014/main" id="{B7B1854D-CFD9-4759-80EE-9B6F0FFAD74B}"/>
              </a:ext>
            </a:extLst>
          </p:cNvPr>
          <p:cNvSpPr txBox="1"/>
          <p:nvPr/>
        </p:nvSpPr>
        <p:spPr>
          <a:xfrm>
            <a:off x="875862" y="4052217"/>
            <a:ext cx="640080" cy="307777"/>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1500</a:t>
            </a:r>
          </a:p>
        </p:txBody>
      </p:sp>
      <p:sp>
        <p:nvSpPr>
          <p:cNvPr id="46" name="TextBox 45">
            <a:extLst>
              <a:ext uri="{FF2B5EF4-FFF2-40B4-BE49-F238E27FC236}">
                <a16:creationId xmlns:a16="http://schemas.microsoft.com/office/drawing/2014/main" id="{1AE42AF9-3E36-4ACF-A1E1-48A5CF98E6BE}"/>
              </a:ext>
            </a:extLst>
          </p:cNvPr>
          <p:cNvSpPr txBox="1"/>
          <p:nvPr/>
        </p:nvSpPr>
        <p:spPr>
          <a:xfrm>
            <a:off x="875862" y="4497845"/>
            <a:ext cx="640080" cy="307777"/>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1000</a:t>
            </a:r>
          </a:p>
        </p:txBody>
      </p:sp>
      <p:sp>
        <p:nvSpPr>
          <p:cNvPr id="47" name="TextBox 46">
            <a:extLst>
              <a:ext uri="{FF2B5EF4-FFF2-40B4-BE49-F238E27FC236}">
                <a16:creationId xmlns:a16="http://schemas.microsoft.com/office/drawing/2014/main" id="{CA3798FF-CD04-4628-9EC7-079963743733}"/>
              </a:ext>
            </a:extLst>
          </p:cNvPr>
          <p:cNvSpPr txBox="1"/>
          <p:nvPr/>
        </p:nvSpPr>
        <p:spPr>
          <a:xfrm>
            <a:off x="875862" y="4943473"/>
            <a:ext cx="640080"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500</a:t>
            </a:r>
          </a:p>
        </p:txBody>
      </p:sp>
      <p:sp>
        <p:nvSpPr>
          <p:cNvPr id="48" name="TextBox 47">
            <a:extLst>
              <a:ext uri="{FF2B5EF4-FFF2-40B4-BE49-F238E27FC236}">
                <a16:creationId xmlns:a16="http://schemas.microsoft.com/office/drawing/2014/main" id="{CB66DA22-99DC-4B76-A57E-6EA1461D7D75}"/>
              </a:ext>
            </a:extLst>
          </p:cNvPr>
          <p:cNvSpPr txBox="1"/>
          <p:nvPr/>
        </p:nvSpPr>
        <p:spPr>
          <a:xfrm>
            <a:off x="875862" y="5389103"/>
            <a:ext cx="640080" cy="307777"/>
          </a:xfrm>
          <a:prstGeom prst="rect">
            <a:avLst/>
          </a:prstGeom>
          <a:noFill/>
        </p:spPr>
        <p:txBody>
          <a:bodyPr wrap="square" rtlCol="0">
            <a:spAutoFit/>
          </a:bodyPr>
          <a:lstStyle/>
          <a:p>
            <a:pPr algn="r"/>
            <a:r>
              <a:rPr lang="en-US" sz="1400" dirty="0">
                <a:solidFill>
                  <a:schemeClr val="tx1">
                    <a:lumMod val="75000"/>
                    <a:lumOff val="25000"/>
                  </a:schemeClr>
                </a:solidFill>
                <a:latin typeface="Century Gothic" panose="020B0502020202020204" pitchFamily="34" charset="0"/>
              </a:rPr>
              <a:t>0</a:t>
            </a:r>
          </a:p>
        </p:txBody>
      </p:sp>
      <p:sp>
        <p:nvSpPr>
          <p:cNvPr id="5" name="TextBox 4">
            <a:extLst>
              <a:ext uri="{FF2B5EF4-FFF2-40B4-BE49-F238E27FC236}">
                <a16:creationId xmlns:a16="http://schemas.microsoft.com/office/drawing/2014/main" id="{1EEC8FA0-6380-49FE-AED6-B53C1F145FCD}"/>
              </a:ext>
            </a:extLst>
          </p:cNvPr>
          <p:cNvSpPr txBox="1"/>
          <p:nvPr/>
        </p:nvSpPr>
        <p:spPr>
          <a:xfrm rot="16200000" flipH="1">
            <a:off x="-33642" y="3266081"/>
            <a:ext cx="1280160" cy="369332"/>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Frequency</a:t>
            </a:r>
            <a:r>
              <a:rPr lang="en-US" dirty="0">
                <a:solidFill>
                  <a:schemeClr val="tx1">
                    <a:lumMod val="75000"/>
                    <a:lumOff val="25000"/>
                  </a:schemeClr>
                </a:solidFill>
              </a:rPr>
              <a:t> </a:t>
            </a:r>
            <a:endParaRPr lang="en-US" dirty="0">
              <a:solidFill>
                <a:schemeClr val="tx1">
                  <a:lumMod val="75000"/>
                  <a:lumOff val="25000"/>
                </a:schemeClr>
              </a:solidFill>
              <a:cs typeface="Calibri"/>
            </a:endParaRPr>
          </a:p>
        </p:txBody>
      </p:sp>
      <p:sp>
        <p:nvSpPr>
          <p:cNvPr id="38" name="TextBox 37">
            <a:extLst>
              <a:ext uri="{FF2B5EF4-FFF2-40B4-BE49-F238E27FC236}">
                <a16:creationId xmlns:a16="http://schemas.microsoft.com/office/drawing/2014/main" id="{FE3F20A6-C642-4694-82B2-84638D5F91FD}"/>
              </a:ext>
            </a:extLst>
          </p:cNvPr>
          <p:cNvSpPr txBox="1"/>
          <p:nvPr/>
        </p:nvSpPr>
        <p:spPr>
          <a:xfrm flipH="1">
            <a:off x="5882665" y="6102712"/>
            <a:ext cx="640080" cy="307777"/>
          </a:xfrm>
          <a:prstGeom prst="rect">
            <a:avLst/>
          </a:prstGeom>
          <a:noFill/>
        </p:spPr>
        <p:txBody>
          <a:bodyPr wrap="square" lIns="91440" tIns="45720" rIns="91440" bIns="45720" rtlCol="0" anchor="t">
            <a:spAutoFit/>
          </a:bodyPr>
          <a:lstStyle/>
          <a:p>
            <a:r>
              <a:rPr lang="en-US" sz="1400" dirty="0" smtClean="0">
                <a:solidFill>
                  <a:schemeClr val="tx1">
                    <a:lumMod val="75000"/>
                    <a:lumOff val="25000"/>
                  </a:schemeClr>
                </a:solidFill>
                <a:latin typeface="Century Gothic"/>
              </a:rPr>
              <a:t>Year</a:t>
            </a:r>
            <a:endParaRPr lang="en-US" dirty="0">
              <a:solidFill>
                <a:schemeClr val="tx1">
                  <a:lumMod val="75000"/>
                  <a:lumOff val="25000"/>
                </a:schemeClr>
              </a:solidFill>
              <a:latin typeface="Century Gothic"/>
              <a:cs typeface="Calibri"/>
            </a:endParaRPr>
          </a:p>
        </p:txBody>
      </p:sp>
      <p:graphicFrame>
        <p:nvGraphicFramePr>
          <p:cNvPr id="49" name="Table 15">
            <a:extLst>
              <a:ext uri="{FF2B5EF4-FFF2-40B4-BE49-F238E27FC236}">
                <a16:creationId xmlns:a16="http://schemas.microsoft.com/office/drawing/2014/main" id="{6D31A93A-0A05-43A9-A18E-FB8DB44972A4}"/>
              </a:ext>
            </a:extLst>
          </p:cNvPr>
          <p:cNvGraphicFramePr>
            <a:graphicFrameLocks noGrp="1"/>
          </p:cNvGraphicFramePr>
          <p:nvPr>
            <p:extLst>
              <p:ext uri="{D42A27DB-BD31-4B8C-83A1-F6EECF244321}">
                <p14:modId xmlns:p14="http://schemas.microsoft.com/office/powerpoint/2010/main" val="1312763233"/>
              </p:ext>
            </p:extLst>
          </p:nvPr>
        </p:nvGraphicFramePr>
        <p:xfrm>
          <a:off x="8338842" y="6308034"/>
          <a:ext cx="475465" cy="365760"/>
        </p:xfrm>
        <a:graphic>
          <a:graphicData uri="http://schemas.openxmlformats.org/drawingml/2006/table">
            <a:tbl>
              <a:tblPr firstRow="1" bandRow="1">
                <a:tableStyleId>{5C22544A-7EE6-4342-B048-85BDC9FD1C3A}</a:tableStyleId>
              </a:tblPr>
              <a:tblGrid>
                <a:gridCol w="475465">
                  <a:extLst>
                    <a:ext uri="{9D8B030D-6E8A-4147-A177-3AD203B41FA5}">
                      <a16:colId xmlns:a16="http://schemas.microsoft.com/office/drawing/2014/main" val="2468274413"/>
                    </a:ext>
                  </a:extLst>
                </a:gridCol>
              </a:tblGrid>
              <a:tr h="187266">
                <a:tc>
                  <a:txBody>
                    <a:bodyPr/>
                    <a:lstStyle/>
                    <a:p>
                      <a:endParaRPr lang="en-US" dirty="0"/>
                    </a:p>
                  </a:txBody>
                  <a:tcPr>
                    <a:solidFill>
                      <a:schemeClr val="accent2"/>
                    </a:solidFill>
                  </a:tcPr>
                </a:tc>
                <a:extLst>
                  <a:ext uri="{0D108BD9-81ED-4DB2-BD59-A6C34878D82A}">
                    <a16:rowId xmlns:a16="http://schemas.microsoft.com/office/drawing/2014/main" val="2195326265"/>
                  </a:ext>
                </a:extLst>
              </a:tr>
            </a:tbl>
          </a:graphicData>
        </a:graphic>
      </p:graphicFrame>
      <p:sp>
        <p:nvSpPr>
          <p:cNvPr id="50" name="TextBox 49">
            <a:extLst>
              <a:ext uri="{FF2B5EF4-FFF2-40B4-BE49-F238E27FC236}">
                <a16:creationId xmlns:a16="http://schemas.microsoft.com/office/drawing/2014/main" id="{07C4B945-ECD9-49E6-9E9D-4FF27645CFAA}"/>
              </a:ext>
            </a:extLst>
          </p:cNvPr>
          <p:cNvSpPr txBox="1"/>
          <p:nvPr/>
        </p:nvSpPr>
        <p:spPr>
          <a:xfrm>
            <a:off x="10520720" y="6277956"/>
            <a:ext cx="640080" cy="307777"/>
          </a:xfrm>
          <a:prstGeom prst="rect">
            <a:avLst/>
          </a:prstGeom>
          <a:noFill/>
        </p:spPr>
        <p:txBody>
          <a:bodyPr wrap="square" rtlCol="0">
            <a:spAutoFit/>
          </a:bodyPr>
          <a:lstStyle/>
          <a:p>
            <a:r>
              <a:rPr lang="en-US" sz="1400" dirty="0" err="1" smtClean="0">
                <a:solidFill>
                  <a:schemeClr val="tx1">
                    <a:lumMod val="75000"/>
                    <a:lumOff val="25000"/>
                  </a:schemeClr>
                </a:solidFill>
                <a:latin typeface="Century Gothic" panose="020B0502020202020204" pitchFamily="34" charset="0"/>
              </a:rPr>
              <a:t>Haa</a:t>
            </a:r>
            <a:endParaRPr lang="en-US" sz="1400" dirty="0">
              <a:solidFill>
                <a:schemeClr val="tx1">
                  <a:lumMod val="75000"/>
                  <a:lumOff val="25000"/>
                </a:schemeClr>
              </a:solidFill>
              <a:latin typeface="Century Gothic" panose="020B0502020202020204" pitchFamily="34" charset="0"/>
            </a:endParaRPr>
          </a:p>
        </p:txBody>
      </p:sp>
      <p:graphicFrame>
        <p:nvGraphicFramePr>
          <p:cNvPr id="53" name="Table 15">
            <a:extLst>
              <a:ext uri="{FF2B5EF4-FFF2-40B4-BE49-F238E27FC236}">
                <a16:creationId xmlns:a16="http://schemas.microsoft.com/office/drawing/2014/main" id="{6D31A93A-0A05-43A9-A18E-FB8DB44972A4}"/>
              </a:ext>
            </a:extLst>
          </p:cNvPr>
          <p:cNvGraphicFramePr>
            <a:graphicFrameLocks noGrp="1"/>
          </p:cNvGraphicFramePr>
          <p:nvPr>
            <p:extLst>
              <p:ext uri="{D42A27DB-BD31-4B8C-83A1-F6EECF244321}">
                <p14:modId xmlns:p14="http://schemas.microsoft.com/office/powerpoint/2010/main" val="3309815459"/>
              </p:ext>
            </p:extLst>
          </p:nvPr>
        </p:nvGraphicFramePr>
        <p:xfrm>
          <a:off x="10032588" y="6291946"/>
          <a:ext cx="475465" cy="365760"/>
        </p:xfrm>
        <a:graphic>
          <a:graphicData uri="http://schemas.openxmlformats.org/drawingml/2006/table">
            <a:tbl>
              <a:tblPr firstRow="1" bandRow="1">
                <a:tableStyleId>{5C22544A-7EE6-4342-B048-85BDC9FD1C3A}</a:tableStyleId>
              </a:tblPr>
              <a:tblGrid>
                <a:gridCol w="475465">
                  <a:extLst>
                    <a:ext uri="{9D8B030D-6E8A-4147-A177-3AD203B41FA5}">
                      <a16:colId xmlns:a16="http://schemas.microsoft.com/office/drawing/2014/main" val="4048506633"/>
                    </a:ext>
                  </a:extLst>
                </a:gridCol>
              </a:tblGrid>
              <a:tr h="211804">
                <a:tc>
                  <a:txBody>
                    <a:bodyPr/>
                    <a:lstStyle/>
                    <a:p>
                      <a:endParaRPr lang="en-US" dirty="0"/>
                    </a:p>
                  </a:txBody>
                  <a:tcPr/>
                </a:tc>
                <a:extLst>
                  <a:ext uri="{0D108BD9-81ED-4DB2-BD59-A6C34878D82A}">
                    <a16:rowId xmlns:a16="http://schemas.microsoft.com/office/drawing/2014/main" val="2195326265"/>
                  </a:ext>
                </a:extLst>
              </a:tr>
            </a:tbl>
          </a:graphicData>
        </a:graphic>
      </p:graphicFrame>
      <p:sp>
        <p:nvSpPr>
          <p:cNvPr id="54" name="TextBox 53">
            <a:extLst>
              <a:ext uri="{FF2B5EF4-FFF2-40B4-BE49-F238E27FC236}">
                <a16:creationId xmlns:a16="http://schemas.microsoft.com/office/drawing/2014/main" id="{07C4B945-ECD9-49E6-9E9D-4FF27645CFAA}"/>
              </a:ext>
            </a:extLst>
          </p:cNvPr>
          <p:cNvSpPr txBox="1"/>
          <p:nvPr/>
        </p:nvSpPr>
        <p:spPr>
          <a:xfrm>
            <a:off x="8814307" y="6291946"/>
            <a:ext cx="1097280" cy="307777"/>
          </a:xfrm>
          <a:prstGeom prst="rect">
            <a:avLst/>
          </a:prstGeom>
          <a:noFill/>
        </p:spPr>
        <p:txBody>
          <a:bodyPr wrap="square" rtlCol="0">
            <a:spAutoFit/>
          </a:bodyPr>
          <a:lstStyle/>
          <a:p>
            <a:r>
              <a:rPr lang="en-US" sz="1400" dirty="0" err="1">
                <a:solidFill>
                  <a:schemeClr val="tx1">
                    <a:lumMod val="75000"/>
                    <a:lumOff val="25000"/>
                  </a:schemeClr>
                </a:solidFill>
                <a:latin typeface="Century Gothic" panose="020B0502020202020204" pitchFamily="34" charset="0"/>
              </a:rPr>
              <a:t>Bumthang</a:t>
            </a:r>
            <a:r>
              <a:rPr lang="en-US" sz="1400" dirty="0">
                <a:solidFill>
                  <a:schemeClr val="tx1">
                    <a:lumMod val="75000"/>
                    <a:lumOff val="25000"/>
                  </a:schemeClr>
                </a:solidFill>
                <a:latin typeface="Century Gothic" panose="020B0502020202020204" pitchFamily="34" charset="0"/>
              </a:rPr>
              <a:t> </a:t>
            </a:r>
          </a:p>
        </p:txBody>
      </p:sp>
    </p:spTree>
    <p:extLst>
      <p:ext uri="{BB962C8B-B14F-4D97-AF65-F5344CB8AC3E}">
        <p14:creationId xmlns:p14="http://schemas.microsoft.com/office/powerpoint/2010/main" val="2415738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91350C-48AD-450B-A518-C0CE5B376EE3}"/>
              </a:ext>
            </a:extLst>
          </p:cNvPr>
          <p:cNvSpPr txBox="1">
            <a:spLocks/>
          </p:cNvSpPr>
          <p:nvPr/>
        </p:nvSpPr>
        <p:spPr>
          <a:xfrm>
            <a:off x="495300" y="342899"/>
            <a:ext cx="7905954"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a:rPr>
              <a:t>CONCLUSION</a:t>
            </a:r>
          </a:p>
        </p:txBody>
      </p:sp>
      <p:sp>
        <p:nvSpPr>
          <p:cNvPr id="12" name="TextBox 11">
            <a:extLst>
              <a:ext uri="{FF2B5EF4-FFF2-40B4-BE49-F238E27FC236}">
                <a16:creationId xmlns:a16="http://schemas.microsoft.com/office/drawing/2014/main" id="{F2188FCD-5425-4FF3-844D-777B8D10A38A}"/>
              </a:ext>
            </a:extLst>
          </p:cNvPr>
          <p:cNvSpPr txBox="1"/>
          <p:nvPr/>
        </p:nvSpPr>
        <p:spPr>
          <a:xfrm>
            <a:off x="822595" y="6030520"/>
            <a:ext cx="3968152"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dirty="0">
                <a:solidFill>
                  <a:schemeClr val="tx1">
                    <a:lumMod val="75000"/>
                    <a:lumOff val="25000"/>
                  </a:schemeClr>
                </a:solidFill>
                <a:latin typeface="Century Gothic"/>
              </a:rPr>
              <a:t>Image Credit: </a:t>
            </a:r>
            <a:r>
              <a:rPr lang="en-US" sz="1050" dirty="0" err="1">
                <a:solidFill>
                  <a:schemeClr val="tx1">
                    <a:lumMod val="75000"/>
                    <a:lumOff val="25000"/>
                  </a:schemeClr>
                </a:solidFill>
                <a:latin typeface="Century Gothic"/>
              </a:rPr>
              <a:t>Yeshi</a:t>
            </a:r>
            <a:r>
              <a:rPr lang="en-US" sz="1050" dirty="0">
                <a:solidFill>
                  <a:schemeClr val="tx1">
                    <a:lumMod val="75000"/>
                    <a:lumOff val="25000"/>
                  </a:schemeClr>
                </a:solidFill>
                <a:latin typeface="Century Gothic"/>
              </a:rPr>
              <a:t> </a:t>
            </a:r>
            <a:r>
              <a:rPr lang="en-US" sz="1050" dirty="0" err="1">
                <a:solidFill>
                  <a:schemeClr val="tx1">
                    <a:lumMod val="75000"/>
                    <a:lumOff val="25000"/>
                  </a:schemeClr>
                </a:solidFill>
                <a:latin typeface="Century Gothic"/>
              </a:rPr>
              <a:t>Keltsho</a:t>
            </a:r>
            <a:r>
              <a:rPr lang="en-US" sz="1050" dirty="0">
                <a:solidFill>
                  <a:schemeClr val="tx1">
                    <a:lumMod val="75000"/>
                    <a:lumOff val="25000"/>
                  </a:schemeClr>
                </a:solidFill>
                <a:latin typeface="Century Gothic"/>
              </a:rPr>
              <a:t> </a:t>
            </a:r>
          </a:p>
        </p:txBody>
      </p:sp>
      <p:pic>
        <p:nvPicPr>
          <p:cNvPr id="4" name="Picture 5" descr="A picture containing outdoor, overlooking&#10;&#10;Description automatically generated">
            <a:extLst>
              <a:ext uri="{FF2B5EF4-FFF2-40B4-BE49-F238E27FC236}">
                <a16:creationId xmlns:a16="http://schemas.microsoft.com/office/drawing/2014/main" id="{159EC4E9-5756-4A7F-BA89-C8FED684C76C}"/>
              </a:ext>
            </a:extLst>
          </p:cNvPr>
          <p:cNvPicPr>
            <a:picLocks noChangeAspect="1"/>
          </p:cNvPicPr>
          <p:nvPr/>
        </p:nvPicPr>
        <p:blipFill>
          <a:blip r:embed="rId3"/>
          <a:stretch>
            <a:fillRect/>
          </a:stretch>
        </p:blipFill>
        <p:spPr>
          <a:xfrm>
            <a:off x="663393" y="1367080"/>
            <a:ext cx="4127354" cy="4663440"/>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BEB52761-1038-4E63-99F7-A2A0D086307E}"/>
              </a:ext>
            </a:extLst>
          </p:cNvPr>
          <p:cNvSpPr/>
          <p:nvPr/>
        </p:nvSpPr>
        <p:spPr>
          <a:xfrm>
            <a:off x="5038530" y="1333541"/>
            <a:ext cx="6894714" cy="5165517"/>
          </a:xfrm>
          <a:prstGeom prst="rect">
            <a:avLst/>
          </a:prstGeom>
        </p:spPr>
        <p:txBody>
          <a:bodyPr wrap="square" lIns="91440" tIns="45720" rIns="91440" bIns="45720" anchor="t">
            <a:spAutoFit/>
          </a:bodyPr>
          <a:lstStyle/>
          <a:p>
            <a:pPr marL="342900" indent="-342900">
              <a:spcAft>
                <a:spcPts val="400"/>
              </a:spcAft>
              <a:buClr>
                <a:srgbClr val="24B1B5"/>
              </a:buClr>
              <a:buFont typeface="Arial" panose="05030102010509060703" pitchFamily="18" charset="2"/>
              <a:buChar char="•"/>
              <a:defRPr/>
            </a:pPr>
            <a:r>
              <a:rPr lang="en-US" sz="2000" dirty="0">
                <a:solidFill>
                  <a:schemeClr val="tx1">
                    <a:lumMod val="75000"/>
                    <a:lumOff val="25000"/>
                  </a:schemeClr>
                </a:solidFill>
                <a:latin typeface="Century Gothic"/>
                <a:ea typeface="+mn-lt"/>
                <a:cs typeface="Calibri" panose="020F0502020204030204"/>
              </a:rPr>
              <a:t>The Forest Disturbances Detection Toolbox (FDDT) was used to assess forest changes from 2000 – </a:t>
            </a:r>
            <a:r>
              <a:rPr lang="en-US" sz="2000" dirty="0" smtClean="0">
                <a:solidFill>
                  <a:schemeClr val="tx1">
                    <a:lumMod val="75000"/>
                    <a:lumOff val="25000"/>
                  </a:schemeClr>
                </a:solidFill>
                <a:latin typeface="Century Gothic"/>
                <a:ea typeface="+mn-lt"/>
                <a:cs typeface="Calibri" panose="020F0502020204030204"/>
              </a:rPr>
              <a:t>2018</a:t>
            </a:r>
            <a:endParaRPr lang="en-US" sz="2000" i="1" dirty="0">
              <a:latin typeface="Century Gothic"/>
              <a:ea typeface="+mn-lt"/>
              <a:cs typeface="Calibri" panose="020F0502020204030204"/>
            </a:endParaRPr>
          </a:p>
          <a:p>
            <a:pPr marL="342900" indent="-342900">
              <a:spcBef>
                <a:spcPts val="600"/>
              </a:spcBef>
              <a:spcAft>
                <a:spcPts val="400"/>
              </a:spcAft>
              <a:buClr>
                <a:srgbClr val="24B1B5"/>
              </a:buClr>
              <a:buFont typeface="Arial" panose="05030102010509060703" pitchFamily="18" charset="2"/>
              <a:buChar char="•"/>
              <a:defRPr/>
            </a:pPr>
            <a:r>
              <a:rPr lang="en-US" sz="2000" dirty="0" smtClean="0">
                <a:solidFill>
                  <a:schemeClr val="tx1">
                    <a:lumMod val="75000"/>
                    <a:lumOff val="25000"/>
                  </a:schemeClr>
                </a:solidFill>
                <a:latin typeface="Century Gothic"/>
                <a:ea typeface="+mn-lt"/>
                <a:cs typeface="Calibri" panose="020F0502020204030204"/>
              </a:rPr>
              <a:t>There </a:t>
            </a:r>
            <a:r>
              <a:rPr lang="en-US" sz="2000" dirty="0">
                <a:solidFill>
                  <a:schemeClr val="tx1">
                    <a:lumMod val="75000"/>
                    <a:lumOff val="25000"/>
                  </a:schemeClr>
                </a:solidFill>
                <a:latin typeface="Century Gothic"/>
                <a:ea typeface="+mn-lt"/>
                <a:cs typeface="Calibri" panose="020F0502020204030204"/>
              </a:rPr>
              <a:t>were rare observed instances of high magnitude </a:t>
            </a:r>
            <a:r>
              <a:rPr lang="en-US" sz="2000" dirty="0" smtClean="0">
                <a:solidFill>
                  <a:schemeClr val="tx1">
                    <a:lumMod val="75000"/>
                    <a:lumOff val="25000"/>
                  </a:schemeClr>
                </a:solidFill>
                <a:latin typeface="Century Gothic"/>
                <a:ea typeface="+mn-lt"/>
                <a:cs typeface="Calibri" panose="020F0502020204030204"/>
              </a:rPr>
              <a:t>events</a:t>
            </a:r>
          </a:p>
          <a:p>
            <a:pPr marL="342900" indent="-342900">
              <a:spcBef>
                <a:spcPts val="600"/>
              </a:spcBef>
              <a:spcAft>
                <a:spcPts val="400"/>
              </a:spcAft>
              <a:buClr>
                <a:srgbClr val="24B1B5"/>
              </a:buClr>
              <a:buFont typeface="Arial" panose="05030102010509060703" pitchFamily="18" charset="2"/>
              <a:buChar char="•"/>
              <a:defRPr/>
            </a:pPr>
            <a:r>
              <a:rPr lang="en-US" sz="2000" dirty="0" smtClean="0">
                <a:solidFill>
                  <a:schemeClr val="tx1">
                    <a:lumMod val="75000"/>
                    <a:lumOff val="25000"/>
                  </a:schemeClr>
                </a:solidFill>
                <a:latin typeface="Century Gothic"/>
                <a:ea typeface="+mn-lt"/>
                <a:cs typeface="Calibri" panose="020F0502020204030204"/>
              </a:rPr>
              <a:t>A </a:t>
            </a:r>
            <a:r>
              <a:rPr lang="en-US" sz="2000" dirty="0">
                <a:solidFill>
                  <a:schemeClr val="tx1">
                    <a:lumMod val="75000"/>
                    <a:lumOff val="25000"/>
                  </a:schemeClr>
                </a:solidFill>
                <a:latin typeface="Century Gothic"/>
                <a:ea typeface="+mn-lt"/>
                <a:cs typeface="Calibri" panose="020F0502020204030204"/>
              </a:rPr>
              <a:t>longer duration was observed in </a:t>
            </a:r>
            <a:r>
              <a:rPr lang="en-US" sz="2000" dirty="0" err="1">
                <a:solidFill>
                  <a:schemeClr val="tx1">
                    <a:lumMod val="75000"/>
                    <a:lumOff val="25000"/>
                  </a:schemeClr>
                </a:solidFill>
                <a:latin typeface="Century Gothic"/>
                <a:ea typeface="+mn-lt"/>
                <a:cs typeface="Calibri" panose="020F0502020204030204"/>
              </a:rPr>
              <a:t>Haa</a:t>
            </a:r>
            <a:r>
              <a:rPr lang="en-US" sz="2000" dirty="0">
                <a:solidFill>
                  <a:schemeClr val="tx1">
                    <a:lumMod val="75000"/>
                    <a:lumOff val="25000"/>
                  </a:schemeClr>
                </a:solidFill>
                <a:latin typeface="Century Gothic"/>
                <a:ea typeface="+mn-lt"/>
                <a:cs typeface="Calibri" panose="020F0502020204030204"/>
              </a:rPr>
              <a:t> as compared to </a:t>
            </a:r>
            <a:r>
              <a:rPr lang="en-US" sz="2000" dirty="0" err="1" smtClean="0">
                <a:solidFill>
                  <a:schemeClr val="tx1">
                    <a:lumMod val="75000"/>
                    <a:lumOff val="25000"/>
                  </a:schemeClr>
                </a:solidFill>
                <a:latin typeface="Century Gothic"/>
                <a:ea typeface="+mn-lt"/>
                <a:cs typeface="Calibri" panose="020F0502020204030204"/>
              </a:rPr>
              <a:t>Bumthang</a:t>
            </a:r>
            <a:endParaRPr lang="en-US" sz="2000" dirty="0">
              <a:latin typeface="Century Gothic"/>
              <a:ea typeface="+mn-lt"/>
              <a:cs typeface="Calibri" panose="020F0502020204030204"/>
            </a:endParaRPr>
          </a:p>
          <a:p>
            <a:pPr marL="342900" indent="-342900">
              <a:spcBef>
                <a:spcPts val="600"/>
              </a:spcBef>
              <a:spcAft>
                <a:spcPts val="400"/>
              </a:spcAft>
              <a:buClr>
                <a:srgbClr val="24B1B5"/>
              </a:buClr>
              <a:buFont typeface="Arial" panose="05030102010509060703" pitchFamily="18" charset="2"/>
              <a:buChar char="•"/>
              <a:defRPr/>
            </a:pPr>
            <a:r>
              <a:rPr lang="en-US" sz="2000" dirty="0" smtClean="0">
                <a:solidFill>
                  <a:schemeClr val="tx1">
                    <a:lumMod val="75000"/>
                    <a:lumOff val="25000"/>
                  </a:schemeClr>
                </a:solidFill>
                <a:latin typeface="Century Gothic"/>
                <a:ea typeface="+mn-lt"/>
                <a:cs typeface="Calibri" panose="020F0502020204030204"/>
              </a:rPr>
              <a:t>Disturbance </a:t>
            </a:r>
            <a:r>
              <a:rPr lang="en-US" sz="2000" dirty="0">
                <a:solidFill>
                  <a:schemeClr val="tx1">
                    <a:lumMod val="75000"/>
                    <a:lumOff val="25000"/>
                  </a:schemeClr>
                </a:solidFill>
                <a:latin typeface="Century Gothic"/>
                <a:ea typeface="+mn-lt"/>
                <a:cs typeface="Calibri" panose="020F0502020204030204"/>
              </a:rPr>
              <a:t>was mainly detected in </a:t>
            </a:r>
            <a:r>
              <a:rPr lang="en-US" sz="2000" dirty="0" smtClean="0">
                <a:solidFill>
                  <a:schemeClr val="tx1">
                    <a:lumMod val="75000"/>
                    <a:lumOff val="25000"/>
                  </a:schemeClr>
                </a:solidFill>
                <a:latin typeface="Century Gothic"/>
                <a:ea typeface="+mn-lt"/>
                <a:cs typeface="Calibri" panose="020F0502020204030204"/>
              </a:rPr>
              <a:t>2000</a:t>
            </a:r>
            <a:endParaRPr lang="en-US" sz="2000" i="1" dirty="0">
              <a:latin typeface="Century Gothic"/>
              <a:ea typeface="+mn-lt"/>
              <a:cs typeface="Calibri" panose="020F0502020204030204"/>
            </a:endParaRPr>
          </a:p>
          <a:p>
            <a:pPr marL="342900" indent="-342900">
              <a:spcBef>
                <a:spcPts val="600"/>
              </a:spcBef>
              <a:spcAft>
                <a:spcPts val="400"/>
              </a:spcAft>
              <a:buClr>
                <a:srgbClr val="24B1B5"/>
              </a:buClr>
              <a:buFont typeface="Arial" panose="05030102010509060703" pitchFamily="18" charset="2"/>
              <a:buChar char="•"/>
              <a:defRPr/>
            </a:pPr>
            <a:r>
              <a:rPr lang="en-US" sz="2000" dirty="0" smtClean="0">
                <a:solidFill>
                  <a:schemeClr val="tx1">
                    <a:lumMod val="75000"/>
                    <a:lumOff val="25000"/>
                  </a:schemeClr>
                </a:solidFill>
                <a:latin typeface="Century Gothic"/>
                <a:ea typeface="+mn-lt"/>
                <a:cs typeface="Calibri" panose="020F0502020204030204"/>
              </a:rPr>
              <a:t>The </a:t>
            </a:r>
            <a:r>
              <a:rPr lang="en-US" sz="2000" dirty="0">
                <a:solidFill>
                  <a:schemeClr val="tx1">
                    <a:lumMod val="75000"/>
                    <a:lumOff val="25000"/>
                  </a:schemeClr>
                </a:solidFill>
                <a:latin typeface="Century Gothic"/>
                <a:ea typeface="+mn-lt"/>
                <a:cs typeface="Calibri" panose="020F0502020204030204"/>
              </a:rPr>
              <a:t>project's FDDT will be provided to project partners to aid forest management efforts in Bhutan</a:t>
            </a:r>
            <a:endParaRPr lang="en-US" sz="2000" dirty="0">
              <a:solidFill>
                <a:schemeClr val="tx1">
                  <a:lumMod val="75000"/>
                  <a:lumOff val="25000"/>
                </a:schemeClr>
              </a:solidFill>
              <a:latin typeface="Century Gothic"/>
              <a:cs typeface="Calibri"/>
            </a:endParaRPr>
          </a:p>
          <a:p>
            <a:pPr marL="342900" indent="-342900">
              <a:spcBef>
                <a:spcPts val="600"/>
              </a:spcBef>
              <a:spcAft>
                <a:spcPts val="400"/>
              </a:spcAft>
              <a:buClr>
                <a:srgbClr val="24B1B5"/>
              </a:buClr>
              <a:buFont typeface="Arial" panose="05030102010509060703" pitchFamily="18" charset="2"/>
              <a:buChar char="•"/>
              <a:defRPr/>
            </a:pPr>
            <a:r>
              <a:rPr lang="en-US" sz="2000" dirty="0" smtClean="0">
                <a:solidFill>
                  <a:schemeClr val="tx1">
                    <a:lumMod val="75000"/>
                    <a:lumOff val="25000"/>
                  </a:schemeClr>
                </a:solidFill>
                <a:latin typeface="Century Gothic"/>
                <a:ea typeface="+mn-lt"/>
                <a:cs typeface="Calibri" panose="020F0502020204030204"/>
              </a:rPr>
              <a:t>Additional </a:t>
            </a:r>
            <a:r>
              <a:rPr lang="en-US" sz="2000" dirty="0">
                <a:solidFill>
                  <a:schemeClr val="tx1">
                    <a:lumMod val="75000"/>
                    <a:lumOff val="25000"/>
                  </a:schemeClr>
                </a:solidFill>
                <a:latin typeface="Century Gothic"/>
                <a:ea typeface="+mn-lt"/>
                <a:cs typeface="Calibri" panose="020F0502020204030204"/>
              </a:rPr>
              <a:t>work is needed to further test and refine the FDDT</a:t>
            </a:r>
            <a:endParaRPr lang="en-US" sz="2000" b="0" i="0" u="none" strike="noStrike" kern="1200" cap="none" spc="0" normalizeH="0" baseline="0" noProof="0" dirty="0">
              <a:ln>
                <a:noFill/>
              </a:ln>
              <a:solidFill>
                <a:schemeClr val="tx1">
                  <a:lumMod val="75000"/>
                  <a:lumOff val="25000"/>
                </a:schemeClr>
              </a:solidFill>
              <a:effectLst/>
              <a:uLnTx/>
              <a:uFillTx/>
              <a:latin typeface="Century Gothic"/>
              <a:ea typeface="+mn-lt"/>
              <a:cs typeface="Calibri" panose="020F0502020204030204"/>
            </a:endParaRPr>
          </a:p>
          <a:p>
            <a:pPr marL="342900" marR="0" lvl="0" indent="-342900" algn="l" defTabSz="914400" rtl="0" eaLnBrk="1" fontAlgn="auto" latinLnBrk="0" hangingPunct="1">
              <a:spcBef>
                <a:spcPts val="0"/>
              </a:spcBef>
              <a:spcAft>
                <a:spcPts val="400"/>
              </a:spcAft>
              <a:buClr>
                <a:srgbClr val="24B1B5"/>
              </a:buClr>
              <a:buSzTx/>
              <a:buFont typeface="Arial" panose="05030102010509060703" pitchFamily="18" charset="2"/>
              <a:buChar char="•"/>
              <a:tabLst/>
              <a:defRPr/>
            </a:pPr>
            <a:endParaRPr lang="en-US" sz="2000" b="0" i="0" u="none" strike="noStrike" kern="1200" cap="none" spc="0" normalizeH="0" baseline="0" noProof="0" dirty="0">
              <a:ln>
                <a:noFill/>
              </a:ln>
              <a:solidFill>
                <a:srgbClr val="404040"/>
              </a:solidFill>
              <a:effectLst/>
              <a:uLnTx/>
              <a:uFillTx/>
              <a:latin typeface="Century Gothic"/>
              <a:ea typeface="+mn-lt"/>
              <a:cs typeface="Calibri" panose="020F0502020204030204"/>
            </a:endParaRPr>
          </a:p>
          <a:p>
            <a:pPr>
              <a:spcAft>
                <a:spcPts val="400"/>
              </a:spcAft>
              <a:buClr>
                <a:srgbClr val="24B1B5"/>
              </a:buClr>
              <a:defRPr/>
            </a:pPr>
            <a:endParaRPr lang="en-US" sz="2000" dirty="0">
              <a:solidFill>
                <a:srgbClr val="404040"/>
              </a:solidFill>
              <a:latin typeface="Century Gothic"/>
              <a:ea typeface="+mn-lt"/>
              <a:cs typeface="Calibri" panose="020F0502020204030204"/>
            </a:endParaRPr>
          </a:p>
          <a:p>
            <a:pPr marL="685800" indent="-419100">
              <a:buFont typeface="Century Gothic,Sans-Serif"/>
              <a:buChar char="►"/>
              <a:defRPr/>
            </a:pPr>
            <a:endParaRPr lang="en-US" dirty="0">
              <a:solidFill>
                <a:srgbClr val="000000"/>
              </a:solidFill>
              <a:latin typeface="Calibri" panose="020F0502020204030204"/>
              <a:ea typeface="+mn-lt"/>
              <a:cs typeface="Calibri" panose="020F0502020204030204"/>
            </a:endParaRPr>
          </a:p>
        </p:txBody>
      </p:sp>
    </p:spTree>
    <p:extLst>
      <p:ext uri="{BB962C8B-B14F-4D97-AF65-F5344CB8AC3E}">
        <p14:creationId xmlns:p14="http://schemas.microsoft.com/office/powerpoint/2010/main" val="14917308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91350C-48AD-450B-A518-C0CE5B376EE3}"/>
              </a:ext>
            </a:extLst>
          </p:cNvPr>
          <p:cNvSpPr txBox="1">
            <a:spLocks/>
          </p:cNvSpPr>
          <p:nvPr/>
        </p:nvSpPr>
        <p:spPr>
          <a:xfrm>
            <a:off x="495300" y="342899"/>
            <a:ext cx="8605545"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LIMITATIONS </a:t>
            </a:r>
          </a:p>
        </p:txBody>
      </p:sp>
      <p:sp>
        <p:nvSpPr>
          <p:cNvPr id="21" name="TextBox 20">
            <a:extLst>
              <a:ext uri="{FF2B5EF4-FFF2-40B4-BE49-F238E27FC236}">
                <a16:creationId xmlns:a16="http://schemas.microsoft.com/office/drawing/2014/main" id="{1760D8D2-8FA2-4C54-AD50-4C5C6A7F849F}"/>
              </a:ext>
            </a:extLst>
          </p:cNvPr>
          <p:cNvSpPr txBox="1"/>
          <p:nvPr/>
        </p:nvSpPr>
        <p:spPr>
          <a:xfrm>
            <a:off x="8753365" y="5806466"/>
            <a:ext cx="2982035"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dirty="0">
                <a:solidFill>
                  <a:schemeClr val="tx1">
                    <a:lumMod val="75000"/>
                    <a:lumOff val="25000"/>
                  </a:schemeClr>
                </a:solidFill>
                <a:latin typeface="Century Gothic"/>
              </a:rPr>
              <a:t>Image Credit: </a:t>
            </a:r>
            <a:r>
              <a:rPr lang="en-US" sz="1050" dirty="0" err="1">
                <a:solidFill>
                  <a:schemeClr val="tx1">
                    <a:lumMod val="75000"/>
                    <a:lumOff val="25000"/>
                  </a:schemeClr>
                </a:solidFill>
                <a:latin typeface="Century Gothic"/>
              </a:rPr>
              <a:t>Yeshi</a:t>
            </a:r>
            <a:r>
              <a:rPr lang="en-US" sz="1050" dirty="0">
                <a:solidFill>
                  <a:schemeClr val="tx1">
                    <a:lumMod val="75000"/>
                    <a:lumOff val="25000"/>
                  </a:schemeClr>
                </a:solidFill>
                <a:latin typeface="Century Gothic"/>
              </a:rPr>
              <a:t> </a:t>
            </a:r>
            <a:r>
              <a:rPr lang="en-US" sz="1050" dirty="0" err="1">
                <a:solidFill>
                  <a:schemeClr val="tx1">
                    <a:lumMod val="75000"/>
                    <a:lumOff val="25000"/>
                  </a:schemeClr>
                </a:solidFill>
                <a:latin typeface="Century Gothic"/>
              </a:rPr>
              <a:t>Keltsho</a:t>
            </a:r>
            <a:endParaRPr lang="en-US" sz="1050" dirty="0">
              <a:solidFill>
                <a:schemeClr val="tx1">
                  <a:lumMod val="75000"/>
                  <a:lumOff val="25000"/>
                </a:schemeClr>
              </a:solidFill>
              <a:latin typeface="Century Gothic"/>
            </a:endParaRPr>
          </a:p>
        </p:txBody>
      </p:sp>
      <p:pic>
        <p:nvPicPr>
          <p:cNvPr id="6" name="Picture 5" descr="A picture containing tree, outdoor, forest, nature&#10;&#10;Description automatically generated">
            <a:extLst>
              <a:ext uri="{FF2B5EF4-FFF2-40B4-BE49-F238E27FC236}">
                <a16:creationId xmlns:a16="http://schemas.microsoft.com/office/drawing/2014/main" id="{3F4C7BAD-21B6-4DD6-A7C3-0CBE659C37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79230" y="960137"/>
            <a:ext cx="4656170" cy="4852554"/>
          </a:xfrm>
          <a:prstGeom prst="rect">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B76CC152-C6EA-4F6C-93D0-2FC3E43CC44A}"/>
              </a:ext>
            </a:extLst>
          </p:cNvPr>
          <p:cNvSpPr/>
          <p:nvPr/>
        </p:nvSpPr>
        <p:spPr>
          <a:xfrm>
            <a:off x="218086" y="1656359"/>
            <a:ext cx="6614525" cy="3683060"/>
          </a:xfrm>
          <a:prstGeom prst="rect">
            <a:avLst/>
          </a:prstGeom>
        </p:spPr>
        <p:txBody>
          <a:bodyPr wrap="square" lIns="91440" tIns="45720" rIns="91440" bIns="45720" anchor="t">
            <a:spAutoFit/>
          </a:bodyPr>
          <a:lstStyle/>
          <a:p>
            <a:pPr marL="342900" indent="-342900">
              <a:spcAft>
                <a:spcPts val="400"/>
              </a:spcAft>
              <a:buClr>
                <a:srgbClr val="24B1B5"/>
              </a:buClr>
              <a:buFont typeface="Arial"/>
              <a:buChar char="•"/>
              <a:defRPr/>
            </a:pPr>
            <a:r>
              <a:rPr lang="en-US" sz="2000" dirty="0">
                <a:solidFill>
                  <a:schemeClr val="tx1">
                    <a:lumMod val="75000"/>
                    <a:lumOff val="25000"/>
                  </a:schemeClr>
                </a:solidFill>
                <a:latin typeface="Century Gothic"/>
                <a:ea typeface="+mn-lt"/>
                <a:cs typeface="Calibri" panose="020F0502020204030204"/>
              </a:rPr>
              <a:t>Availability</a:t>
            </a:r>
            <a:r>
              <a:rPr lang="en-US" sz="2000" dirty="0">
                <a:solidFill>
                  <a:schemeClr val="tx1">
                    <a:lumMod val="75000"/>
                    <a:lumOff val="25000"/>
                  </a:schemeClr>
                </a:solidFill>
                <a:latin typeface="Century Gothic"/>
                <a:ea typeface="+mn-lt"/>
                <a:cs typeface="+mn-lt"/>
              </a:rPr>
              <a:t> of cloud-free data for early </a:t>
            </a:r>
            <a:r>
              <a:rPr lang="en-US" sz="2000" dirty="0" smtClean="0">
                <a:solidFill>
                  <a:schemeClr val="tx1">
                    <a:lumMod val="75000"/>
                    <a:lumOff val="25000"/>
                  </a:schemeClr>
                </a:solidFill>
                <a:latin typeface="Century Gothic"/>
                <a:ea typeface="+mn-lt"/>
                <a:cs typeface="+mn-lt"/>
              </a:rPr>
              <a:t>detection</a:t>
            </a:r>
            <a:endParaRPr lang="en-US" sz="2000" dirty="0">
              <a:solidFill>
                <a:schemeClr val="tx1">
                  <a:lumMod val="75000"/>
                  <a:lumOff val="25000"/>
                </a:schemeClr>
              </a:solidFill>
              <a:latin typeface="Century Gothic"/>
              <a:ea typeface="+mn-lt"/>
              <a:cs typeface="+mn-lt"/>
            </a:endParaRPr>
          </a:p>
          <a:p>
            <a:pPr marL="342900" indent="-342900">
              <a:spcBef>
                <a:spcPts val="600"/>
              </a:spcBef>
              <a:spcAft>
                <a:spcPts val="400"/>
              </a:spcAft>
              <a:buClr>
                <a:srgbClr val="24B1B5"/>
              </a:buClr>
              <a:buFont typeface="Arial"/>
              <a:buChar char="•"/>
              <a:defRPr/>
            </a:pPr>
            <a:r>
              <a:rPr lang="en-US" sz="2000" dirty="0">
                <a:solidFill>
                  <a:schemeClr val="tx1">
                    <a:lumMod val="75000"/>
                    <a:lumOff val="25000"/>
                  </a:schemeClr>
                </a:solidFill>
                <a:latin typeface="Century Gothic"/>
                <a:ea typeface="+mn-lt"/>
                <a:cs typeface="Calibri" panose="020F0502020204030204"/>
              </a:rPr>
              <a:t>Forest recovery observed in multiple locations </a:t>
            </a:r>
            <a:r>
              <a:rPr lang="en-US" sz="2000" dirty="0">
                <a:latin typeface="Century Gothic"/>
                <a:ea typeface="+mn-lt"/>
                <a:cs typeface="Calibri" panose="020F0502020204030204"/>
              </a:rPr>
              <a:t/>
            </a:r>
            <a:br>
              <a:rPr lang="en-US" sz="2000" dirty="0">
                <a:latin typeface="Century Gothic"/>
                <a:ea typeface="+mn-lt"/>
                <a:cs typeface="Calibri" panose="020F0502020204030204"/>
              </a:rPr>
            </a:br>
            <a:r>
              <a:rPr lang="en-US" sz="2000" dirty="0">
                <a:solidFill>
                  <a:schemeClr val="tx1">
                    <a:lumMod val="75000"/>
                    <a:lumOff val="25000"/>
                  </a:schemeClr>
                </a:solidFill>
                <a:latin typeface="Century Gothic"/>
                <a:ea typeface="+mn-lt"/>
                <a:cs typeface="Calibri" panose="020F0502020204030204"/>
              </a:rPr>
              <a:t>where previous disturbances had </a:t>
            </a:r>
            <a:r>
              <a:rPr lang="en-US" sz="2000" dirty="0" smtClean="0">
                <a:solidFill>
                  <a:schemeClr val="tx1">
                    <a:lumMod val="75000"/>
                    <a:lumOff val="25000"/>
                  </a:schemeClr>
                </a:solidFill>
                <a:latin typeface="Century Gothic"/>
                <a:ea typeface="+mn-lt"/>
                <a:cs typeface="Calibri" panose="020F0502020204030204"/>
              </a:rPr>
              <a:t>occurred</a:t>
            </a:r>
            <a:endParaRPr lang="en-US" sz="2000" dirty="0">
              <a:solidFill>
                <a:schemeClr val="tx1">
                  <a:lumMod val="75000"/>
                  <a:lumOff val="25000"/>
                </a:schemeClr>
              </a:solidFill>
              <a:latin typeface="Century Gothic"/>
              <a:ea typeface="+mn-lt"/>
              <a:cs typeface="Calibri" panose="020F0502020204030204"/>
            </a:endParaRPr>
          </a:p>
          <a:p>
            <a:pPr marL="342900" indent="-342900">
              <a:spcBef>
                <a:spcPts val="600"/>
              </a:spcBef>
              <a:spcAft>
                <a:spcPts val="400"/>
              </a:spcAft>
              <a:buClr>
                <a:srgbClr val="24B1B5"/>
              </a:buClr>
              <a:buFont typeface="Arial"/>
              <a:buChar char="•"/>
              <a:defRPr/>
            </a:pPr>
            <a:r>
              <a:rPr lang="en-US" sz="2000" dirty="0">
                <a:solidFill>
                  <a:schemeClr val="tx1">
                    <a:lumMod val="75000"/>
                    <a:lumOff val="25000"/>
                  </a:schemeClr>
                </a:solidFill>
                <a:latin typeface="Century Gothic"/>
                <a:ea typeface="+mn-lt"/>
                <a:cs typeface="Calibri" panose="020F0502020204030204"/>
              </a:rPr>
              <a:t>The topography can negatively affect detection of forest damage in higher </a:t>
            </a:r>
            <a:r>
              <a:rPr lang="en-US" sz="2000" dirty="0" smtClean="0">
                <a:solidFill>
                  <a:schemeClr val="tx1">
                    <a:lumMod val="75000"/>
                    <a:lumOff val="25000"/>
                  </a:schemeClr>
                </a:solidFill>
                <a:latin typeface="Century Gothic"/>
                <a:ea typeface="+mn-lt"/>
                <a:cs typeface="Calibri" panose="020F0502020204030204"/>
              </a:rPr>
              <a:t>elevations</a:t>
            </a:r>
            <a:endParaRPr lang="en-US" sz="2000" dirty="0">
              <a:solidFill>
                <a:schemeClr val="tx1">
                  <a:lumMod val="75000"/>
                  <a:lumOff val="25000"/>
                </a:schemeClr>
              </a:solidFill>
              <a:latin typeface="Century Gothic"/>
              <a:ea typeface="+mn-lt"/>
              <a:cs typeface="Calibri" panose="020F0502020204030204"/>
            </a:endParaRPr>
          </a:p>
          <a:p>
            <a:pPr marL="342900" indent="-342900">
              <a:spcBef>
                <a:spcPts val="600"/>
              </a:spcBef>
              <a:spcAft>
                <a:spcPts val="400"/>
              </a:spcAft>
              <a:buClr>
                <a:srgbClr val="24B1B5"/>
              </a:buClr>
              <a:buFont typeface="Arial"/>
              <a:buChar char="•"/>
              <a:defRPr/>
            </a:pPr>
            <a:r>
              <a:rPr lang="en-US" sz="2000" dirty="0">
                <a:solidFill>
                  <a:schemeClr val="tx1">
                    <a:lumMod val="75000"/>
                    <a:lumOff val="25000"/>
                  </a:schemeClr>
                </a:solidFill>
                <a:latin typeface="Century Gothic"/>
                <a:ea typeface="+mn-lt"/>
                <a:cs typeface="Calibri" panose="020F0502020204030204"/>
              </a:rPr>
              <a:t>The tool did not make much use of the coniferous forest </a:t>
            </a:r>
            <a:r>
              <a:rPr lang="en-US" sz="2000" dirty="0" smtClean="0">
                <a:solidFill>
                  <a:schemeClr val="tx1">
                    <a:lumMod val="75000"/>
                    <a:lumOff val="25000"/>
                  </a:schemeClr>
                </a:solidFill>
                <a:latin typeface="Century Gothic"/>
                <a:ea typeface="+mn-lt"/>
                <a:cs typeface="Calibri" panose="020F0502020204030204"/>
              </a:rPr>
              <a:t>mask</a:t>
            </a:r>
            <a:endParaRPr lang="en-US" sz="2000" dirty="0">
              <a:solidFill>
                <a:schemeClr val="tx1">
                  <a:lumMod val="75000"/>
                  <a:lumOff val="25000"/>
                </a:schemeClr>
              </a:solidFill>
              <a:latin typeface="Century Gothic"/>
              <a:ea typeface="+mn-lt"/>
              <a:cs typeface="Calibri" panose="020F0502020204030204"/>
            </a:endParaRPr>
          </a:p>
          <a:p>
            <a:pPr marL="342900" indent="-342900">
              <a:spcBef>
                <a:spcPts val="600"/>
              </a:spcBef>
              <a:spcAft>
                <a:spcPts val="400"/>
              </a:spcAft>
              <a:buClr>
                <a:srgbClr val="24B1B5"/>
              </a:buClr>
              <a:buFont typeface="Arial"/>
              <a:buChar char="•"/>
              <a:defRPr/>
            </a:pPr>
            <a:r>
              <a:rPr lang="en-US" sz="2000" dirty="0">
                <a:solidFill>
                  <a:schemeClr val="tx1">
                    <a:lumMod val="75000"/>
                    <a:lumOff val="25000"/>
                  </a:schemeClr>
                </a:solidFill>
                <a:latin typeface="Century Gothic"/>
                <a:ea typeface="+mn-lt"/>
                <a:cs typeface="Calibri" panose="020F0502020204030204"/>
              </a:rPr>
              <a:t>The tool does not include a means to compare Landsat RGB imagery to various disturbance assessment maps</a:t>
            </a:r>
          </a:p>
        </p:txBody>
      </p:sp>
    </p:spTree>
    <p:extLst>
      <p:ext uri="{BB962C8B-B14F-4D97-AF65-F5344CB8AC3E}">
        <p14:creationId xmlns:p14="http://schemas.microsoft.com/office/powerpoint/2010/main" val="29480997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91350C-48AD-450B-A518-C0CE5B376EE3}"/>
              </a:ext>
            </a:extLst>
          </p:cNvPr>
          <p:cNvSpPr txBox="1">
            <a:spLocks/>
          </p:cNvSpPr>
          <p:nvPr/>
        </p:nvSpPr>
        <p:spPr>
          <a:xfrm>
            <a:off x="495300" y="342899"/>
            <a:ext cx="5777469" cy="105674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FUTURE WORK</a:t>
            </a:r>
            <a:endParaRPr lang="en-US"/>
          </a:p>
        </p:txBody>
      </p:sp>
      <p:sp>
        <p:nvSpPr>
          <p:cNvPr id="47" name="TextBox 1">
            <a:extLst>
              <a:ext uri="{FF2B5EF4-FFF2-40B4-BE49-F238E27FC236}">
                <a16:creationId xmlns:a16="http://schemas.microsoft.com/office/drawing/2014/main" id="{C5596C11-711B-4541-9D96-00C76FAFE006}"/>
              </a:ext>
            </a:extLst>
          </p:cNvPr>
          <p:cNvSpPr txBox="1"/>
          <p:nvPr/>
        </p:nvSpPr>
        <p:spPr>
          <a:xfrm>
            <a:off x="2740854" y="5590538"/>
            <a:ext cx="332941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50" dirty="0">
                <a:solidFill>
                  <a:schemeClr val="tx1">
                    <a:lumMod val="75000"/>
                    <a:lumOff val="25000"/>
                  </a:schemeClr>
                </a:solidFill>
                <a:latin typeface="Century Gothic"/>
              </a:rPr>
              <a:t>Image Credit: Namgyal Wangchuk</a:t>
            </a:r>
          </a:p>
        </p:txBody>
      </p:sp>
      <p:pic>
        <p:nvPicPr>
          <p:cNvPr id="2" name="Picture 3" descr="A picture containing outdoor, sky, mountain, nature&#10;&#10;Description automatically generated">
            <a:extLst>
              <a:ext uri="{FF2B5EF4-FFF2-40B4-BE49-F238E27FC236}">
                <a16:creationId xmlns:a16="http://schemas.microsoft.com/office/drawing/2014/main" id="{C35C2496-EAFF-41AD-B7CF-51F72CF0C3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300" y="1412150"/>
            <a:ext cx="5562599" cy="4178388"/>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09AC1793-2471-4376-BEE0-C2E7480D3104}"/>
              </a:ext>
            </a:extLst>
          </p:cNvPr>
          <p:cNvSpPr/>
          <p:nvPr/>
        </p:nvSpPr>
        <p:spPr>
          <a:xfrm>
            <a:off x="6414052" y="1758720"/>
            <a:ext cx="5578182" cy="3831818"/>
          </a:xfrm>
          <a:prstGeom prst="rect">
            <a:avLst/>
          </a:prstGeom>
        </p:spPr>
        <p:txBody>
          <a:bodyPr wrap="square" lIns="91440" tIns="45720" rIns="91440" bIns="45720" anchor="t">
            <a:spAutoFit/>
          </a:bodyPr>
          <a:lstStyle/>
          <a:p>
            <a:pPr marL="342900" indent="-342900">
              <a:spcAft>
                <a:spcPts val="400"/>
              </a:spcAft>
              <a:buClr>
                <a:srgbClr val="24B1B5"/>
              </a:buClr>
              <a:buFont typeface="Arial" panose="05030102010509060703" pitchFamily="18" charset="2"/>
              <a:buChar char="•"/>
              <a:defRPr/>
            </a:pPr>
            <a:r>
              <a:rPr lang="en-US" sz="2000" dirty="0">
                <a:solidFill>
                  <a:schemeClr val="tx1">
                    <a:lumMod val="75000"/>
                    <a:lumOff val="25000"/>
                  </a:schemeClr>
                </a:solidFill>
                <a:latin typeface="Century Gothic"/>
                <a:ea typeface="+mn-lt"/>
                <a:cs typeface="Calibri" panose="020F0502020204030204"/>
              </a:rPr>
              <a:t>Further test and validate the detection of forest dieback with the </a:t>
            </a:r>
            <a:r>
              <a:rPr lang="en-US" sz="2000" dirty="0" smtClean="0">
                <a:solidFill>
                  <a:schemeClr val="tx1">
                    <a:lumMod val="75000"/>
                    <a:lumOff val="25000"/>
                  </a:schemeClr>
                </a:solidFill>
                <a:latin typeface="Century Gothic"/>
                <a:ea typeface="+mn-lt"/>
                <a:cs typeface="Calibri" panose="020F0502020204030204"/>
              </a:rPr>
              <a:t>FDDT</a:t>
            </a:r>
            <a:endParaRPr lang="en-US" sz="2000" dirty="0">
              <a:solidFill>
                <a:schemeClr val="tx1">
                  <a:lumMod val="75000"/>
                  <a:lumOff val="25000"/>
                </a:schemeClr>
              </a:solidFill>
              <a:latin typeface="Century Gothic"/>
              <a:ea typeface="+mn-lt"/>
              <a:cs typeface="Calibri" panose="020F0502020204030204"/>
            </a:endParaRPr>
          </a:p>
          <a:p>
            <a:pPr marL="342900" indent="-342900">
              <a:spcBef>
                <a:spcPts val="600"/>
              </a:spcBef>
              <a:spcAft>
                <a:spcPts val="400"/>
              </a:spcAft>
              <a:buClr>
                <a:srgbClr val="24B1B5"/>
              </a:buClr>
              <a:buFont typeface="Arial" panose="05030102010509060703" pitchFamily="18" charset="2"/>
              <a:buChar char="•"/>
              <a:defRPr/>
            </a:pPr>
            <a:r>
              <a:rPr lang="en-US" sz="2000" dirty="0" smtClean="0">
                <a:solidFill>
                  <a:schemeClr val="tx1">
                    <a:lumMod val="75000"/>
                    <a:lumOff val="25000"/>
                  </a:schemeClr>
                </a:solidFill>
                <a:latin typeface="Century Gothic"/>
                <a:ea typeface="+mn-lt"/>
                <a:cs typeface="Calibri" panose="020F0502020204030204"/>
              </a:rPr>
              <a:t>Use </a:t>
            </a:r>
            <a:r>
              <a:rPr lang="en-US" sz="2000" dirty="0">
                <a:solidFill>
                  <a:schemeClr val="tx1">
                    <a:lumMod val="75000"/>
                    <a:lumOff val="25000"/>
                  </a:schemeClr>
                </a:solidFill>
                <a:latin typeface="Century Gothic"/>
                <a:ea typeface="+mn-lt"/>
                <a:cs typeface="Calibri" panose="020F0502020204030204"/>
              </a:rPr>
              <a:t>a higher spatial resolution satellite data to enable earlier detection of </a:t>
            </a:r>
            <a:r>
              <a:rPr lang="en-US" sz="2000" dirty="0" smtClean="0">
                <a:solidFill>
                  <a:schemeClr val="tx1">
                    <a:lumMod val="75000"/>
                    <a:lumOff val="25000"/>
                  </a:schemeClr>
                </a:solidFill>
                <a:latin typeface="Century Gothic"/>
                <a:ea typeface="+mn-lt"/>
                <a:cs typeface="Calibri" panose="020F0502020204030204"/>
              </a:rPr>
              <a:t>disturbances</a:t>
            </a:r>
            <a:endParaRPr lang="en-US" sz="2000" dirty="0">
              <a:solidFill>
                <a:schemeClr val="tx1">
                  <a:lumMod val="75000"/>
                  <a:lumOff val="25000"/>
                </a:schemeClr>
              </a:solidFill>
              <a:latin typeface="Century Gothic"/>
              <a:ea typeface="+mn-lt"/>
              <a:cs typeface="Calibri" panose="020F0502020204030204"/>
            </a:endParaRPr>
          </a:p>
          <a:p>
            <a:pPr marL="342900" indent="-342900">
              <a:spcBef>
                <a:spcPts val="600"/>
              </a:spcBef>
              <a:spcAft>
                <a:spcPts val="400"/>
              </a:spcAft>
              <a:buClr>
                <a:srgbClr val="24B1B5"/>
              </a:buClr>
              <a:buFont typeface="Arial" panose="05030102010509060703" pitchFamily="18" charset="2"/>
              <a:buChar char="•"/>
              <a:defRPr/>
            </a:pPr>
            <a:r>
              <a:rPr lang="en-US" sz="2000" dirty="0">
                <a:solidFill>
                  <a:schemeClr val="tx1">
                    <a:lumMod val="75000"/>
                    <a:lumOff val="25000"/>
                  </a:schemeClr>
                </a:solidFill>
                <a:latin typeface="Century Gothic"/>
                <a:ea typeface="+mn-lt"/>
                <a:cs typeface="Calibri" panose="020F0502020204030204"/>
              </a:rPr>
              <a:t>Assess main causes for forest </a:t>
            </a:r>
            <a:r>
              <a:rPr lang="en-US" sz="2000" dirty="0" smtClean="0">
                <a:solidFill>
                  <a:schemeClr val="tx1">
                    <a:lumMod val="75000"/>
                    <a:lumOff val="25000"/>
                  </a:schemeClr>
                </a:solidFill>
                <a:latin typeface="Century Gothic"/>
                <a:ea typeface="+mn-lt"/>
                <a:cs typeface="Calibri" panose="020F0502020204030204"/>
              </a:rPr>
              <a:t>disturbances</a:t>
            </a:r>
            <a:endParaRPr lang="en-US" sz="2000" dirty="0">
              <a:solidFill>
                <a:schemeClr val="tx1">
                  <a:lumMod val="75000"/>
                  <a:lumOff val="25000"/>
                </a:schemeClr>
              </a:solidFill>
              <a:latin typeface="Century Gothic"/>
              <a:ea typeface="+mn-lt"/>
              <a:cs typeface="Calibri" panose="020F0502020204030204"/>
            </a:endParaRPr>
          </a:p>
          <a:p>
            <a:pPr marL="342900" indent="-342900">
              <a:spcBef>
                <a:spcPts val="600"/>
              </a:spcBef>
              <a:spcAft>
                <a:spcPts val="400"/>
              </a:spcAft>
              <a:buClr>
                <a:srgbClr val="24B1B5"/>
              </a:buClr>
              <a:buFont typeface="Arial" panose="05030102010509060703" pitchFamily="18" charset="2"/>
              <a:buChar char="•"/>
              <a:defRPr/>
            </a:pPr>
            <a:r>
              <a:rPr lang="en-US" sz="2000" dirty="0">
                <a:solidFill>
                  <a:schemeClr val="tx1">
                    <a:lumMod val="75000"/>
                    <a:lumOff val="25000"/>
                  </a:schemeClr>
                </a:solidFill>
                <a:latin typeface="Century Gothic"/>
                <a:ea typeface="+mn-lt"/>
                <a:cs typeface="Calibri" panose="020F0502020204030204"/>
              </a:rPr>
              <a:t>Look at additional areas with coniferous forest disturbances in western and central Bhutan </a:t>
            </a:r>
            <a:r>
              <a:rPr lang="en-US" sz="2000" b="0" i="0" u="none" strike="noStrike" kern="1200" cap="none" spc="0" normalizeH="0" baseline="0" noProof="0" dirty="0">
                <a:ln>
                  <a:noFill/>
                </a:ln>
                <a:solidFill>
                  <a:schemeClr val="tx1">
                    <a:lumMod val="75000"/>
                    <a:lumOff val="25000"/>
                  </a:schemeClr>
                </a:solidFill>
                <a:effectLst/>
                <a:uLnTx/>
                <a:uFillTx/>
                <a:latin typeface="Century Gothic"/>
                <a:ea typeface="+mn-lt"/>
                <a:cs typeface="Calibri" panose="020F0502020204030204"/>
              </a:rPr>
              <a:t/>
            </a:r>
            <a:br>
              <a:rPr lang="en-US" sz="2000" b="0" i="0" u="none" strike="noStrike" kern="1200" cap="none" spc="0" normalizeH="0" baseline="0" noProof="0" dirty="0">
                <a:ln>
                  <a:noFill/>
                </a:ln>
                <a:solidFill>
                  <a:schemeClr val="tx1">
                    <a:lumMod val="75000"/>
                    <a:lumOff val="25000"/>
                  </a:schemeClr>
                </a:solidFill>
                <a:effectLst/>
                <a:uLnTx/>
                <a:uFillTx/>
                <a:latin typeface="Century Gothic"/>
                <a:ea typeface="+mn-lt"/>
                <a:cs typeface="Calibri" panose="020F0502020204030204"/>
              </a:rPr>
            </a:br>
            <a:endParaRPr kumimoji="0" lang="en-US" sz="1800" b="0" i="0" u="none" strike="noStrike" kern="1200" cap="none" spc="0" normalizeH="0" baseline="0" noProof="0" dirty="0">
              <a:ln>
                <a:noFill/>
              </a:ln>
              <a:solidFill>
                <a:schemeClr val="tx1">
                  <a:lumMod val="75000"/>
                  <a:lumOff val="25000"/>
                </a:schemeClr>
              </a:solidFill>
              <a:effectLst/>
              <a:uLnTx/>
              <a:uFillTx/>
              <a:latin typeface="Calibri" panose="020F0502020204030204"/>
              <a:ea typeface="+mn-lt"/>
              <a:cs typeface="Calibri" panose="020F0502020204030204"/>
            </a:endParaRPr>
          </a:p>
        </p:txBody>
      </p:sp>
    </p:spTree>
    <p:extLst>
      <p:ext uri="{BB962C8B-B14F-4D97-AF65-F5344CB8AC3E}">
        <p14:creationId xmlns:p14="http://schemas.microsoft.com/office/powerpoint/2010/main" val="3738468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B6357F7D-4845-482E-A7F4-9530BF77E7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2975" r="37558" b="35402"/>
          <a:stretch/>
        </p:blipFill>
        <p:spPr>
          <a:xfrm>
            <a:off x="1860192" y="161322"/>
            <a:ext cx="3743675" cy="2377099"/>
          </a:xfrm>
          <a:prstGeom prst="rect">
            <a:avLst/>
          </a:prstGeom>
          <a:ln>
            <a:solidFill>
              <a:schemeClr val="tx1"/>
            </a:solidFill>
          </a:ln>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7598587" y="550406"/>
            <a:ext cx="4660984"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chemeClr val="bg1"/>
                </a:solidFill>
                <a:latin typeface="Century Gothic"/>
              </a:rPr>
              <a:t>STUDY AREA </a:t>
            </a:r>
            <a:endParaRPr lang="en-US">
              <a:solidFill>
                <a:schemeClr val="bg1"/>
              </a:solidFill>
            </a:endParaRPr>
          </a:p>
        </p:txBody>
      </p:sp>
      <p:sp>
        <p:nvSpPr>
          <p:cNvPr id="5" name="TextBox 4">
            <a:extLst>
              <a:ext uri="{FF2B5EF4-FFF2-40B4-BE49-F238E27FC236}">
                <a16:creationId xmlns:a16="http://schemas.microsoft.com/office/drawing/2014/main" id="{2226D005-AA5D-43C7-A176-943A3FDD7EF8}"/>
              </a:ext>
            </a:extLst>
          </p:cNvPr>
          <p:cNvSpPr txBox="1"/>
          <p:nvPr/>
        </p:nvSpPr>
        <p:spPr>
          <a:xfrm>
            <a:off x="4157735" y="3278741"/>
            <a:ext cx="1284269" cy="276999"/>
          </a:xfrm>
          <a:prstGeom prst="rect">
            <a:avLst/>
          </a:prstGeom>
          <a:noFill/>
        </p:spPr>
        <p:txBody>
          <a:bodyPr wrap="square" rtlCol="0">
            <a:spAutoFit/>
          </a:bodyPr>
          <a:lstStyle/>
          <a:p>
            <a:r>
              <a:rPr lang="en-US" sz="1200">
                <a:solidFill>
                  <a:schemeClr val="bg1"/>
                </a:solidFill>
                <a:latin typeface="Century Gothic" panose="020B0502020202020204" pitchFamily="34" charset="0"/>
              </a:rPr>
              <a:t>Bumthang</a:t>
            </a:r>
          </a:p>
        </p:txBody>
      </p:sp>
      <p:sp>
        <p:nvSpPr>
          <p:cNvPr id="15" name="Star: 5 Points 14">
            <a:extLst>
              <a:ext uri="{FF2B5EF4-FFF2-40B4-BE49-F238E27FC236}">
                <a16:creationId xmlns:a16="http://schemas.microsoft.com/office/drawing/2014/main" id="{038D67AE-4A1F-40EB-96BD-432640B2EA19}"/>
              </a:ext>
            </a:extLst>
          </p:cNvPr>
          <p:cNvSpPr/>
          <p:nvPr/>
        </p:nvSpPr>
        <p:spPr>
          <a:xfrm flipH="1">
            <a:off x="5800536" y="1817006"/>
            <a:ext cx="333734" cy="26161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C4166CCF-370A-41FD-BE65-3C024C5B8156}"/>
              </a:ext>
            </a:extLst>
          </p:cNvPr>
          <p:cNvCxnSpPr>
            <a:cxnSpLocks/>
          </p:cNvCxnSpPr>
          <p:nvPr/>
        </p:nvCxnSpPr>
        <p:spPr>
          <a:xfrm flipV="1">
            <a:off x="5808371" y="2313892"/>
            <a:ext cx="289309" cy="9882"/>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
        <p:nvSpPr>
          <p:cNvPr id="19" name="TextBox 18">
            <a:extLst>
              <a:ext uri="{FF2B5EF4-FFF2-40B4-BE49-F238E27FC236}">
                <a16:creationId xmlns:a16="http://schemas.microsoft.com/office/drawing/2014/main" id="{1FB349B2-8FE8-4A34-B35F-F937D377CC70}"/>
              </a:ext>
            </a:extLst>
          </p:cNvPr>
          <p:cNvSpPr txBox="1"/>
          <p:nvPr/>
        </p:nvSpPr>
        <p:spPr>
          <a:xfrm>
            <a:off x="6092871" y="1815303"/>
            <a:ext cx="1284269"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Bhutan</a:t>
            </a:r>
          </a:p>
        </p:txBody>
      </p:sp>
      <p:sp>
        <p:nvSpPr>
          <p:cNvPr id="20" name="TextBox 19">
            <a:extLst>
              <a:ext uri="{FF2B5EF4-FFF2-40B4-BE49-F238E27FC236}">
                <a16:creationId xmlns:a16="http://schemas.microsoft.com/office/drawing/2014/main" id="{7123765D-E579-47FD-9762-BE219D96ECE8}"/>
              </a:ext>
            </a:extLst>
          </p:cNvPr>
          <p:cNvSpPr txBox="1"/>
          <p:nvPr/>
        </p:nvSpPr>
        <p:spPr>
          <a:xfrm>
            <a:off x="6090028" y="2172824"/>
            <a:ext cx="1900848" cy="307777"/>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Area of Interest</a:t>
            </a:r>
          </a:p>
        </p:txBody>
      </p:sp>
      <p:sp>
        <p:nvSpPr>
          <p:cNvPr id="30" name="TextBox 29">
            <a:extLst>
              <a:ext uri="{FF2B5EF4-FFF2-40B4-BE49-F238E27FC236}">
                <a16:creationId xmlns:a16="http://schemas.microsoft.com/office/drawing/2014/main" id="{85A704CA-3A6F-4FD5-B98B-A59E5C6335BF}"/>
              </a:ext>
            </a:extLst>
          </p:cNvPr>
          <p:cNvSpPr txBox="1"/>
          <p:nvPr/>
        </p:nvSpPr>
        <p:spPr>
          <a:xfrm>
            <a:off x="8044917" y="1562398"/>
            <a:ext cx="3706455" cy="369332"/>
          </a:xfrm>
          <a:prstGeom prst="rect">
            <a:avLst/>
          </a:prstGeom>
          <a:noFill/>
          <a:ln>
            <a:noFill/>
          </a:ln>
        </p:spPr>
        <p:txBody>
          <a:bodyPr wrap="square" rtlCol="0">
            <a:spAutoFit/>
          </a:bodyPr>
          <a:lstStyle/>
          <a:p>
            <a:pPr marL="285750" indent="-285750">
              <a:buFont typeface="Wingdings" panose="05000000000000000000" pitchFamily="2" charset="2"/>
              <a:buChar char="§"/>
            </a:pPr>
            <a:endParaRPr lang="en-US"/>
          </a:p>
        </p:txBody>
      </p:sp>
      <p:sp>
        <p:nvSpPr>
          <p:cNvPr id="31" name="TextBox 30">
            <a:extLst>
              <a:ext uri="{FF2B5EF4-FFF2-40B4-BE49-F238E27FC236}">
                <a16:creationId xmlns:a16="http://schemas.microsoft.com/office/drawing/2014/main" id="{14D727D4-1F38-480C-A932-403F16741B87}"/>
              </a:ext>
            </a:extLst>
          </p:cNvPr>
          <p:cNvSpPr txBox="1"/>
          <p:nvPr/>
        </p:nvSpPr>
        <p:spPr>
          <a:xfrm>
            <a:off x="7598587" y="1562398"/>
            <a:ext cx="4614665" cy="1631216"/>
          </a:xfrm>
          <a:prstGeom prst="rect">
            <a:avLst/>
          </a:prstGeom>
          <a:noFill/>
        </p:spPr>
        <p:txBody>
          <a:bodyPr wrap="square" lIns="91440" tIns="45720" rIns="91440" bIns="45720" rtlCol="0" anchor="t">
            <a:spAutoFit/>
          </a:bodyPr>
          <a:lstStyle/>
          <a:p>
            <a:pPr marL="342900" indent="-342900">
              <a:buClr>
                <a:schemeClr val="bg1"/>
              </a:buClr>
              <a:buSzPct val="125000"/>
              <a:buFont typeface="Arial" panose="020B0604020202020204" pitchFamily="34" charset="0"/>
              <a:buChar char="•"/>
            </a:pPr>
            <a:r>
              <a:rPr lang="en-US" sz="2000" dirty="0">
                <a:solidFill>
                  <a:schemeClr val="bg1"/>
                </a:solidFill>
                <a:latin typeface="Century Gothic"/>
              </a:rPr>
              <a:t>Country : Bhutan </a:t>
            </a:r>
            <a:endParaRPr lang="en-US" sz="2000" dirty="0">
              <a:solidFill>
                <a:schemeClr val="bg1"/>
              </a:solidFill>
              <a:latin typeface="Century Gothic" panose="020B0502020202020204" pitchFamily="34" charset="0"/>
            </a:endParaRPr>
          </a:p>
          <a:p>
            <a:pPr marL="342900" indent="-342900">
              <a:spcBef>
                <a:spcPts val="1200"/>
              </a:spcBef>
              <a:buClr>
                <a:schemeClr val="bg1"/>
              </a:buClr>
              <a:buSzPct val="125000"/>
              <a:buFont typeface="Arial" panose="020B0604020202020204" pitchFamily="34" charset="0"/>
              <a:buChar char="•"/>
            </a:pPr>
            <a:r>
              <a:rPr lang="en-US" sz="2000" dirty="0">
                <a:solidFill>
                  <a:schemeClr val="bg1"/>
                </a:solidFill>
                <a:latin typeface="Century Gothic"/>
              </a:rPr>
              <a:t>Population : 763,092</a:t>
            </a:r>
          </a:p>
          <a:p>
            <a:pPr marL="342900" indent="-342900">
              <a:spcBef>
                <a:spcPts val="1200"/>
              </a:spcBef>
              <a:buClr>
                <a:schemeClr val="bg1"/>
              </a:buClr>
              <a:buSzPct val="125000"/>
              <a:buFont typeface="Arial" panose="020B0604020202020204" pitchFamily="34" charset="0"/>
              <a:buChar char="•"/>
            </a:pPr>
            <a:r>
              <a:rPr lang="en-US" sz="2000" dirty="0">
                <a:solidFill>
                  <a:schemeClr val="bg1"/>
                </a:solidFill>
                <a:latin typeface="Century Gothic"/>
              </a:rPr>
              <a:t>Area of Interest : </a:t>
            </a:r>
            <a:r>
              <a:rPr lang="en-US" sz="2000" dirty="0" err="1">
                <a:solidFill>
                  <a:schemeClr val="bg1"/>
                </a:solidFill>
                <a:latin typeface="Century Gothic"/>
              </a:rPr>
              <a:t>Bumthang</a:t>
            </a:r>
            <a:r>
              <a:rPr lang="en-US" sz="2000" dirty="0">
                <a:solidFill>
                  <a:schemeClr val="bg1"/>
                </a:solidFill>
                <a:latin typeface="Century Gothic"/>
              </a:rPr>
              <a:t> and </a:t>
            </a:r>
            <a:r>
              <a:rPr lang="en-US" sz="2000" dirty="0" err="1">
                <a:solidFill>
                  <a:schemeClr val="bg1"/>
                </a:solidFill>
                <a:latin typeface="Century Gothic"/>
              </a:rPr>
              <a:t>Haa</a:t>
            </a:r>
            <a:endParaRPr lang="en-US" sz="2000" dirty="0">
              <a:solidFill>
                <a:schemeClr val="bg1"/>
              </a:solidFill>
              <a:latin typeface="Century Gothic"/>
            </a:endParaRPr>
          </a:p>
        </p:txBody>
      </p:sp>
      <p:sp>
        <p:nvSpPr>
          <p:cNvPr id="32" name="TextBox 31">
            <a:extLst>
              <a:ext uri="{FF2B5EF4-FFF2-40B4-BE49-F238E27FC236}">
                <a16:creationId xmlns:a16="http://schemas.microsoft.com/office/drawing/2014/main" id="{74E4AC63-BD88-45B3-BAE5-9812D3CD5A24}"/>
              </a:ext>
            </a:extLst>
          </p:cNvPr>
          <p:cNvSpPr txBox="1"/>
          <p:nvPr/>
        </p:nvSpPr>
        <p:spPr>
          <a:xfrm>
            <a:off x="7577336" y="3773699"/>
            <a:ext cx="4614664" cy="707886"/>
          </a:xfrm>
          <a:prstGeom prst="rect">
            <a:avLst/>
          </a:prstGeom>
          <a:noFill/>
        </p:spPr>
        <p:txBody>
          <a:bodyPr wrap="square" rtlCol="0">
            <a:spAutoFit/>
          </a:bodyPr>
          <a:lstStyle/>
          <a:p>
            <a:pPr algn="ctr"/>
            <a:r>
              <a:rPr lang="en-US" sz="4000" b="1">
                <a:solidFill>
                  <a:schemeClr val="bg1"/>
                </a:solidFill>
                <a:latin typeface="Century Gothic" panose="020B0502020202020204" pitchFamily="34" charset="0"/>
              </a:rPr>
              <a:t>STUDY PERIOD</a:t>
            </a:r>
          </a:p>
        </p:txBody>
      </p:sp>
      <p:sp>
        <p:nvSpPr>
          <p:cNvPr id="35" name="TextBox 34">
            <a:extLst>
              <a:ext uri="{FF2B5EF4-FFF2-40B4-BE49-F238E27FC236}">
                <a16:creationId xmlns:a16="http://schemas.microsoft.com/office/drawing/2014/main" id="{C34C4CA6-54F0-442F-A83F-3DD480A927A9}"/>
              </a:ext>
            </a:extLst>
          </p:cNvPr>
          <p:cNvSpPr txBox="1"/>
          <p:nvPr/>
        </p:nvSpPr>
        <p:spPr>
          <a:xfrm>
            <a:off x="7644906" y="4660591"/>
            <a:ext cx="4614665" cy="957121"/>
          </a:xfrm>
          <a:prstGeom prst="rect">
            <a:avLst/>
          </a:prstGeom>
          <a:noFill/>
        </p:spPr>
        <p:txBody>
          <a:bodyPr wrap="square" lIns="91440" tIns="45720" rIns="91440" bIns="45720" rtlCol="0" anchor="t">
            <a:spAutoFit/>
          </a:bodyPr>
          <a:lstStyle/>
          <a:p>
            <a:pPr marL="342900" indent="-342900">
              <a:lnSpc>
                <a:spcPct val="150000"/>
              </a:lnSpc>
              <a:buClr>
                <a:schemeClr val="bg1"/>
              </a:buClr>
              <a:buSzPct val="125000"/>
              <a:buFont typeface="Century Gothic" panose="020B0502020202020204" pitchFamily="34" charset="0"/>
              <a:buChar char="•"/>
            </a:pPr>
            <a:r>
              <a:rPr lang="en-US" sz="2000">
                <a:solidFill>
                  <a:schemeClr val="bg1"/>
                </a:solidFill>
                <a:latin typeface="Century Gothic"/>
              </a:rPr>
              <a:t>2000 – 2018 (18 years)</a:t>
            </a:r>
          </a:p>
          <a:p>
            <a:pPr marL="342900" indent="-342900">
              <a:lnSpc>
                <a:spcPct val="150000"/>
              </a:lnSpc>
              <a:buClr>
                <a:schemeClr val="bg1"/>
              </a:buClr>
              <a:buSzPct val="125000"/>
              <a:buFont typeface="Century Gothic" panose="020B0502020202020204" pitchFamily="34" charset="0"/>
              <a:buChar char="•"/>
            </a:pPr>
            <a:r>
              <a:rPr lang="en-US" sz="2000">
                <a:solidFill>
                  <a:schemeClr val="bg1"/>
                </a:solidFill>
                <a:latin typeface="Century Gothic"/>
              </a:rPr>
              <a:t>April - October</a:t>
            </a:r>
          </a:p>
        </p:txBody>
      </p:sp>
      <p:pic>
        <p:nvPicPr>
          <p:cNvPr id="39" name="Picture 38">
            <a:extLst>
              <a:ext uri="{FF2B5EF4-FFF2-40B4-BE49-F238E27FC236}">
                <a16:creationId xmlns:a16="http://schemas.microsoft.com/office/drawing/2014/main" id="{7CC8EA43-3B77-4395-AA27-4875AFCE7B6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5086" r="33901" b="34221"/>
          <a:stretch/>
        </p:blipFill>
        <p:spPr>
          <a:xfrm>
            <a:off x="329163" y="2722005"/>
            <a:ext cx="6819083" cy="3881633"/>
          </a:xfrm>
          <a:prstGeom prst="rect">
            <a:avLst/>
          </a:prstGeom>
          <a:ln>
            <a:solidFill>
              <a:schemeClr val="tx1"/>
            </a:solidFill>
          </a:ln>
        </p:spPr>
      </p:pic>
      <p:sp>
        <p:nvSpPr>
          <p:cNvPr id="14" name="Star: 5 Points 13">
            <a:extLst>
              <a:ext uri="{FF2B5EF4-FFF2-40B4-BE49-F238E27FC236}">
                <a16:creationId xmlns:a16="http://schemas.microsoft.com/office/drawing/2014/main" id="{407E0EC4-434C-4E4E-9C01-2C3D9E1AAF3D}"/>
              </a:ext>
            </a:extLst>
          </p:cNvPr>
          <p:cNvSpPr/>
          <p:nvPr/>
        </p:nvSpPr>
        <p:spPr>
          <a:xfrm>
            <a:off x="4070688" y="907993"/>
            <a:ext cx="185010" cy="187097"/>
          </a:xfrm>
          <a:prstGeom prst="star5">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C181600-413B-438B-9F32-ADAF443A31A9}"/>
              </a:ext>
            </a:extLst>
          </p:cNvPr>
          <p:cNvSpPr txBox="1"/>
          <p:nvPr/>
        </p:nvSpPr>
        <p:spPr>
          <a:xfrm>
            <a:off x="4041159" y="263640"/>
            <a:ext cx="1284269" cy="261610"/>
          </a:xfrm>
          <a:prstGeom prst="rect">
            <a:avLst/>
          </a:prstGeom>
          <a:noFill/>
        </p:spPr>
        <p:txBody>
          <a:bodyPr wrap="square" rtlCol="0">
            <a:spAutoFit/>
          </a:bodyPr>
          <a:lstStyle/>
          <a:p>
            <a:r>
              <a:rPr lang="en-US" sz="1100">
                <a:latin typeface="Century Gothic" panose="020B0502020202020204" pitchFamily="34" charset="0"/>
              </a:rPr>
              <a:t>China</a:t>
            </a:r>
            <a:endParaRPr lang="en-US" sz="1200">
              <a:latin typeface="Century Gothic" panose="020B0502020202020204" pitchFamily="34" charset="0"/>
            </a:endParaRPr>
          </a:p>
        </p:txBody>
      </p:sp>
      <p:sp>
        <p:nvSpPr>
          <p:cNvPr id="9" name="TextBox 8">
            <a:extLst>
              <a:ext uri="{FF2B5EF4-FFF2-40B4-BE49-F238E27FC236}">
                <a16:creationId xmlns:a16="http://schemas.microsoft.com/office/drawing/2014/main" id="{D412AD0A-64E5-4C07-9316-0809C035B220}"/>
              </a:ext>
            </a:extLst>
          </p:cNvPr>
          <p:cNvSpPr txBox="1"/>
          <p:nvPr/>
        </p:nvSpPr>
        <p:spPr>
          <a:xfrm>
            <a:off x="2721815" y="1357177"/>
            <a:ext cx="1284269" cy="261610"/>
          </a:xfrm>
          <a:prstGeom prst="rect">
            <a:avLst/>
          </a:prstGeom>
          <a:noFill/>
        </p:spPr>
        <p:txBody>
          <a:bodyPr wrap="square" rtlCol="0">
            <a:spAutoFit/>
          </a:bodyPr>
          <a:lstStyle/>
          <a:p>
            <a:r>
              <a:rPr lang="en-US" sz="1100">
                <a:latin typeface="Century Gothic" panose="020B0502020202020204" pitchFamily="34" charset="0"/>
              </a:rPr>
              <a:t>India</a:t>
            </a:r>
          </a:p>
        </p:txBody>
      </p:sp>
      <p:sp>
        <p:nvSpPr>
          <p:cNvPr id="7" name="TextBox 6">
            <a:extLst>
              <a:ext uri="{FF2B5EF4-FFF2-40B4-BE49-F238E27FC236}">
                <a16:creationId xmlns:a16="http://schemas.microsoft.com/office/drawing/2014/main" id="{A96D1BFA-9410-4B23-A239-7350817A8640}"/>
              </a:ext>
            </a:extLst>
          </p:cNvPr>
          <p:cNvSpPr txBox="1"/>
          <p:nvPr/>
        </p:nvSpPr>
        <p:spPr>
          <a:xfrm rot="1583581">
            <a:off x="2497845" y="835995"/>
            <a:ext cx="1284269" cy="261610"/>
          </a:xfrm>
          <a:prstGeom prst="rect">
            <a:avLst/>
          </a:prstGeom>
          <a:noFill/>
        </p:spPr>
        <p:txBody>
          <a:bodyPr wrap="square" rtlCol="0">
            <a:spAutoFit/>
          </a:bodyPr>
          <a:lstStyle/>
          <a:p>
            <a:r>
              <a:rPr lang="en-US" sz="1100">
                <a:latin typeface="Century Gothic" panose="020B0502020202020204" pitchFamily="34" charset="0"/>
              </a:rPr>
              <a:t>Nepal</a:t>
            </a:r>
          </a:p>
        </p:txBody>
      </p:sp>
      <p:sp>
        <p:nvSpPr>
          <p:cNvPr id="48" name="TextBox 47">
            <a:extLst>
              <a:ext uri="{FF2B5EF4-FFF2-40B4-BE49-F238E27FC236}">
                <a16:creationId xmlns:a16="http://schemas.microsoft.com/office/drawing/2014/main" id="{091D0445-C0E3-414F-AD44-7C233E0B6504}"/>
              </a:ext>
            </a:extLst>
          </p:cNvPr>
          <p:cNvSpPr txBox="1"/>
          <p:nvPr/>
        </p:nvSpPr>
        <p:spPr>
          <a:xfrm>
            <a:off x="4806621" y="1907035"/>
            <a:ext cx="1214589" cy="261610"/>
          </a:xfrm>
          <a:prstGeom prst="rect">
            <a:avLst/>
          </a:prstGeom>
          <a:noFill/>
        </p:spPr>
        <p:txBody>
          <a:bodyPr wrap="square" rtlCol="0">
            <a:spAutoFit/>
          </a:bodyPr>
          <a:lstStyle/>
          <a:p>
            <a:r>
              <a:rPr lang="en-US" sz="1100">
                <a:latin typeface="Century Gothic" panose="020B0502020202020204" pitchFamily="34" charset="0"/>
              </a:rPr>
              <a:t>Myanmar</a:t>
            </a:r>
          </a:p>
        </p:txBody>
      </p:sp>
      <p:sp>
        <p:nvSpPr>
          <p:cNvPr id="23" name="TextBox 22">
            <a:extLst>
              <a:ext uri="{FF2B5EF4-FFF2-40B4-BE49-F238E27FC236}">
                <a16:creationId xmlns:a16="http://schemas.microsoft.com/office/drawing/2014/main" id="{35BF0753-ED30-4DD3-A866-4C2E238712EF}"/>
              </a:ext>
            </a:extLst>
          </p:cNvPr>
          <p:cNvSpPr txBox="1"/>
          <p:nvPr/>
        </p:nvSpPr>
        <p:spPr>
          <a:xfrm>
            <a:off x="3074616" y="6252106"/>
            <a:ext cx="3441842" cy="261610"/>
          </a:xfrm>
          <a:prstGeom prst="rect">
            <a:avLst/>
          </a:prstGeom>
          <a:noFill/>
        </p:spPr>
        <p:txBody>
          <a:bodyPr wrap="square" rtlCol="0">
            <a:spAutoFit/>
          </a:bodyPr>
          <a:lstStyle/>
          <a:p>
            <a:r>
              <a:rPr lang="en-US" sz="1100">
                <a:latin typeface="Century Gothic" panose="020B0502020202020204" pitchFamily="34" charset="0"/>
              </a:rPr>
              <a:t>0                                                  100 Kilometers</a:t>
            </a:r>
          </a:p>
        </p:txBody>
      </p:sp>
      <p:pic>
        <p:nvPicPr>
          <p:cNvPr id="21" name="Picture 20">
            <a:extLst>
              <a:ext uri="{FF2B5EF4-FFF2-40B4-BE49-F238E27FC236}">
                <a16:creationId xmlns:a16="http://schemas.microsoft.com/office/drawing/2014/main" id="{5370F323-7B19-436B-913D-0BD7D2A73B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91171" y="6197657"/>
            <a:ext cx="2145593" cy="79795"/>
          </a:xfrm>
          <a:prstGeom prst="rect">
            <a:avLst/>
          </a:prstGeom>
        </p:spPr>
      </p:pic>
      <p:sp>
        <p:nvSpPr>
          <p:cNvPr id="24" name="Arrow: Chevron 23">
            <a:extLst>
              <a:ext uri="{FF2B5EF4-FFF2-40B4-BE49-F238E27FC236}">
                <a16:creationId xmlns:a16="http://schemas.microsoft.com/office/drawing/2014/main" id="{B7283F3F-4143-4690-85E8-D87F40DE86CF}"/>
              </a:ext>
            </a:extLst>
          </p:cNvPr>
          <p:cNvSpPr/>
          <p:nvPr/>
        </p:nvSpPr>
        <p:spPr>
          <a:xfrm rot="16200000">
            <a:off x="6450597" y="6171588"/>
            <a:ext cx="330490" cy="198767"/>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70C5CA9A-A5E4-4AD7-A265-BEB356B359DE}"/>
              </a:ext>
            </a:extLst>
          </p:cNvPr>
          <p:cNvSpPr txBox="1"/>
          <p:nvPr/>
        </p:nvSpPr>
        <p:spPr>
          <a:xfrm>
            <a:off x="6469276" y="5855529"/>
            <a:ext cx="293131" cy="276999"/>
          </a:xfrm>
          <a:prstGeom prst="rect">
            <a:avLst/>
          </a:prstGeom>
          <a:noFill/>
        </p:spPr>
        <p:txBody>
          <a:bodyPr wrap="square" rtlCol="0">
            <a:spAutoFit/>
          </a:bodyPr>
          <a:lstStyle/>
          <a:p>
            <a:r>
              <a:rPr lang="en-US" sz="1200">
                <a:latin typeface="Century Gothic" panose="020B0502020202020204" pitchFamily="34" charset="0"/>
              </a:rPr>
              <a:t>N</a:t>
            </a:r>
          </a:p>
        </p:txBody>
      </p:sp>
      <p:cxnSp>
        <p:nvCxnSpPr>
          <p:cNvPr id="58" name="Straight Connector 57">
            <a:extLst>
              <a:ext uri="{FF2B5EF4-FFF2-40B4-BE49-F238E27FC236}">
                <a16:creationId xmlns:a16="http://schemas.microsoft.com/office/drawing/2014/main" id="{2A896871-7F15-4BC0-BEF5-E51FA0BFAAB0}"/>
              </a:ext>
            </a:extLst>
          </p:cNvPr>
          <p:cNvCxnSpPr>
            <a:cxnSpLocks/>
          </p:cNvCxnSpPr>
          <p:nvPr/>
        </p:nvCxnSpPr>
        <p:spPr>
          <a:xfrm flipH="1">
            <a:off x="2552466" y="1043426"/>
            <a:ext cx="1293063" cy="2131730"/>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9DDD8F61-27A9-468A-8EF6-5FF7B8D16DD3}"/>
              </a:ext>
            </a:extLst>
          </p:cNvPr>
          <p:cNvCxnSpPr>
            <a:cxnSpLocks/>
          </p:cNvCxnSpPr>
          <p:nvPr/>
        </p:nvCxnSpPr>
        <p:spPr>
          <a:xfrm>
            <a:off x="4536256" y="1083981"/>
            <a:ext cx="2345654" cy="3599929"/>
          </a:xfrm>
          <a:prstGeom prst="line">
            <a:avLst/>
          </a:prstGeom>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33B59C46-85BE-484B-A5B9-D60514D06B42}"/>
              </a:ext>
            </a:extLst>
          </p:cNvPr>
          <p:cNvSpPr txBox="1"/>
          <p:nvPr/>
        </p:nvSpPr>
        <p:spPr>
          <a:xfrm>
            <a:off x="3660328" y="1373074"/>
            <a:ext cx="1020160" cy="261610"/>
          </a:xfrm>
          <a:prstGeom prst="rect">
            <a:avLst/>
          </a:prstGeom>
          <a:noFill/>
        </p:spPr>
        <p:txBody>
          <a:bodyPr wrap="square" rtlCol="0">
            <a:spAutoFit/>
          </a:bodyPr>
          <a:lstStyle/>
          <a:p>
            <a:r>
              <a:rPr lang="en-US" sz="1100">
                <a:latin typeface="Century Gothic" panose="020B0502020202020204" pitchFamily="34" charset="0"/>
              </a:rPr>
              <a:t>Bangladesh</a:t>
            </a:r>
          </a:p>
        </p:txBody>
      </p:sp>
      <p:sp>
        <p:nvSpPr>
          <p:cNvPr id="29" name="TextBox 28">
            <a:extLst>
              <a:ext uri="{FF2B5EF4-FFF2-40B4-BE49-F238E27FC236}">
                <a16:creationId xmlns:a16="http://schemas.microsoft.com/office/drawing/2014/main" id="{C5F9BE7C-F8F2-447C-B18A-9424BB1C1734}"/>
              </a:ext>
            </a:extLst>
          </p:cNvPr>
          <p:cNvSpPr txBox="1"/>
          <p:nvPr/>
        </p:nvSpPr>
        <p:spPr>
          <a:xfrm>
            <a:off x="4003049" y="4164127"/>
            <a:ext cx="1349663" cy="261610"/>
          </a:xfrm>
          <a:prstGeom prst="rect">
            <a:avLst/>
          </a:prstGeom>
          <a:noFill/>
        </p:spPr>
        <p:txBody>
          <a:bodyPr wrap="square" rtlCol="0">
            <a:spAutoFit/>
          </a:bodyPr>
          <a:lstStyle/>
          <a:p>
            <a:r>
              <a:rPr lang="en-US" sz="1100">
                <a:solidFill>
                  <a:schemeClr val="bg1"/>
                </a:solidFill>
                <a:latin typeface="Century Gothic" panose="020B0502020202020204" pitchFamily="34" charset="0"/>
              </a:rPr>
              <a:t>BUMTHANG</a:t>
            </a:r>
          </a:p>
        </p:txBody>
      </p:sp>
      <p:sp>
        <p:nvSpPr>
          <p:cNvPr id="40" name="TextBox 39">
            <a:extLst>
              <a:ext uri="{FF2B5EF4-FFF2-40B4-BE49-F238E27FC236}">
                <a16:creationId xmlns:a16="http://schemas.microsoft.com/office/drawing/2014/main" id="{F25CE393-2823-4138-A055-DAFD19D6E6E4}"/>
              </a:ext>
            </a:extLst>
          </p:cNvPr>
          <p:cNvSpPr txBox="1"/>
          <p:nvPr/>
        </p:nvSpPr>
        <p:spPr>
          <a:xfrm>
            <a:off x="1013779" y="4728464"/>
            <a:ext cx="1349663" cy="261610"/>
          </a:xfrm>
          <a:prstGeom prst="rect">
            <a:avLst/>
          </a:prstGeom>
          <a:noFill/>
        </p:spPr>
        <p:txBody>
          <a:bodyPr wrap="square" rtlCol="0">
            <a:spAutoFit/>
          </a:bodyPr>
          <a:lstStyle/>
          <a:p>
            <a:r>
              <a:rPr lang="en-US" sz="1100">
                <a:solidFill>
                  <a:schemeClr val="bg1"/>
                </a:solidFill>
                <a:latin typeface="Century Gothic" panose="020B0502020202020204" pitchFamily="34" charset="0"/>
              </a:rPr>
              <a:t>HAA</a:t>
            </a:r>
          </a:p>
        </p:txBody>
      </p:sp>
      <p:sp>
        <p:nvSpPr>
          <p:cNvPr id="11" name="Freeform: Shape 10">
            <a:extLst>
              <a:ext uri="{FF2B5EF4-FFF2-40B4-BE49-F238E27FC236}">
                <a16:creationId xmlns:a16="http://schemas.microsoft.com/office/drawing/2014/main" id="{72C43D7E-46A2-41E3-B2EF-7FD68045FC86}"/>
              </a:ext>
            </a:extLst>
          </p:cNvPr>
          <p:cNvSpPr/>
          <p:nvPr/>
        </p:nvSpPr>
        <p:spPr>
          <a:xfrm>
            <a:off x="858838" y="4308476"/>
            <a:ext cx="349250" cy="230188"/>
          </a:xfrm>
          <a:custGeom>
            <a:avLst/>
            <a:gdLst>
              <a:gd name="connsiteX0" fmla="*/ 0 w 344488"/>
              <a:gd name="connsiteY0" fmla="*/ 170392 h 224367"/>
              <a:gd name="connsiteX1" fmla="*/ 4763 w 344488"/>
              <a:gd name="connsiteY1" fmla="*/ 157692 h 224367"/>
              <a:gd name="connsiteX2" fmla="*/ 12700 w 344488"/>
              <a:gd name="connsiteY2" fmla="*/ 143404 h 224367"/>
              <a:gd name="connsiteX3" fmla="*/ 17463 w 344488"/>
              <a:gd name="connsiteY3" fmla="*/ 138642 h 224367"/>
              <a:gd name="connsiteX4" fmla="*/ 22225 w 344488"/>
              <a:gd name="connsiteY4" fmla="*/ 135467 h 224367"/>
              <a:gd name="connsiteX5" fmla="*/ 31750 w 344488"/>
              <a:gd name="connsiteY5" fmla="*/ 125942 h 224367"/>
              <a:gd name="connsiteX6" fmla="*/ 36513 w 344488"/>
              <a:gd name="connsiteY6" fmla="*/ 121179 h 224367"/>
              <a:gd name="connsiteX7" fmla="*/ 41275 w 344488"/>
              <a:gd name="connsiteY7" fmla="*/ 119592 h 224367"/>
              <a:gd name="connsiteX8" fmla="*/ 44450 w 344488"/>
              <a:gd name="connsiteY8" fmla="*/ 124354 h 224367"/>
              <a:gd name="connsiteX9" fmla="*/ 49213 w 344488"/>
              <a:gd name="connsiteY9" fmla="*/ 133879 h 224367"/>
              <a:gd name="connsiteX10" fmla="*/ 53975 w 344488"/>
              <a:gd name="connsiteY10" fmla="*/ 140229 h 224367"/>
              <a:gd name="connsiteX11" fmla="*/ 58738 w 344488"/>
              <a:gd name="connsiteY11" fmla="*/ 156104 h 224367"/>
              <a:gd name="connsiteX12" fmla="*/ 61913 w 344488"/>
              <a:gd name="connsiteY12" fmla="*/ 160867 h 224367"/>
              <a:gd name="connsiteX13" fmla="*/ 63500 w 344488"/>
              <a:gd name="connsiteY13" fmla="*/ 165629 h 224367"/>
              <a:gd name="connsiteX14" fmla="*/ 73025 w 344488"/>
              <a:gd name="connsiteY14" fmla="*/ 167217 h 224367"/>
              <a:gd name="connsiteX15" fmla="*/ 66675 w 344488"/>
              <a:gd name="connsiteY15" fmla="*/ 202142 h 224367"/>
              <a:gd name="connsiteX16" fmla="*/ 61913 w 344488"/>
              <a:gd name="connsiteY16" fmla="*/ 200554 h 224367"/>
              <a:gd name="connsiteX17" fmla="*/ 60325 w 344488"/>
              <a:gd name="connsiteY17" fmla="*/ 191029 h 224367"/>
              <a:gd name="connsiteX18" fmla="*/ 57150 w 344488"/>
              <a:gd name="connsiteY18" fmla="*/ 183092 h 224367"/>
              <a:gd name="connsiteX19" fmla="*/ 53975 w 344488"/>
              <a:gd name="connsiteY19" fmla="*/ 132292 h 224367"/>
              <a:gd name="connsiteX20" fmla="*/ 52388 w 344488"/>
              <a:gd name="connsiteY20" fmla="*/ 114829 h 224367"/>
              <a:gd name="connsiteX21" fmla="*/ 50800 w 344488"/>
              <a:gd name="connsiteY21" fmla="*/ 141817 h 224367"/>
              <a:gd name="connsiteX22" fmla="*/ 49213 w 344488"/>
              <a:gd name="connsiteY22" fmla="*/ 137054 h 224367"/>
              <a:gd name="connsiteX23" fmla="*/ 47625 w 344488"/>
              <a:gd name="connsiteY23" fmla="*/ 148167 h 224367"/>
              <a:gd name="connsiteX24" fmla="*/ 46038 w 344488"/>
              <a:gd name="connsiteY24" fmla="*/ 138642 h 224367"/>
              <a:gd name="connsiteX25" fmla="*/ 41275 w 344488"/>
              <a:gd name="connsiteY25" fmla="*/ 144992 h 224367"/>
              <a:gd name="connsiteX26" fmla="*/ 38100 w 344488"/>
              <a:gd name="connsiteY26" fmla="*/ 159279 h 224367"/>
              <a:gd name="connsiteX27" fmla="*/ 36513 w 344488"/>
              <a:gd name="connsiteY27" fmla="*/ 165629 h 224367"/>
              <a:gd name="connsiteX28" fmla="*/ 34925 w 344488"/>
              <a:gd name="connsiteY28" fmla="*/ 152929 h 224367"/>
              <a:gd name="connsiteX29" fmla="*/ 28575 w 344488"/>
              <a:gd name="connsiteY29" fmla="*/ 132292 h 224367"/>
              <a:gd name="connsiteX30" fmla="*/ 25400 w 344488"/>
              <a:gd name="connsiteY30" fmla="*/ 143404 h 224367"/>
              <a:gd name="connsiteX31" fmla="*/ 23813 w 344488"/>
              <a:gd name="connsiteY31" fmla="*/ 148167 h 224367"/>
              <a:gd name="connsiteX32" fmla="*/ 26988 w 344488"/>
              <a:gd name="connsiteY32" fmla="*/ 137054 h 224367"/>
              <a:gd name="connsiteX33" fmla="*/ 30163 w 344488"/>
              <a:gd name="connsiteY33" fmla="*/ 181504 h 224367"/>
              <a:gd name="connsiteX34" fmla="*/ 31750 w 344488"/>
              <a:gd name="connsiteY34" fmla="*/ 195792 h 224367"/>
              <a:gd name="connsiteX35" fmla="*/ 33338 w 344488"/>
              <a:gd name="connsiteY35" fmla="*/ 219604 h 224367"/>
              <a:gd name="connsiteX36" fmla="*/ 34925 w 344488"/>
              <a:gd name="connsiteY36" fmla="*/ 214842 h 224367"/>
              <a:gd name="connsiteX37" fmla="*/ 38100 w 344488"/>
              <a:gd name="connsiteY37" fmla="*/ 224367 h 224367"/>
              <a:gd name="connsiteX38" fmla="*/ 42863 w 344488"/>
              <a:gd name="connsiteY38" fmla="*/ 218017 h 224367"/>
              <a:gd name="connsiteX39" fmla="*/ 49213 w 344488"/>
              <a:gd name="connsiteY39" fmla="*/ 208492 h 224367"/>
              <a:gd name="connsiteX40" fmla="*/ 55563 w 344488"/>
              <a:gd name="connsiteY40" fmla="*/ 198967 h 224367"/>
              <a:gd name="connsiteX41" fmla="*/ 60325 w 344488"/>
              <a:gd name="connsiteY41" fmla="*/ 192617 h 224367"/>
              <a:gd name="connsiteX42" fmla="*/ 65088 w 344488"/>
              <a:gd name="connsiteY42" fmla="*/ 187854 h 224367"/>
              <a:gd name="connsiteX43" fmla="*/ 68263 w 344488"/>
              <a:gd name="connsiteY43" fmla="*/ 183092 h 224367"/>
              <a:gd name="connsiteX44" fmla="*/ 73025 w 344488"/>
              <a:gd name="connsiteY44" fmla="*/ 179917 h 224367"/>
              <a:gd name="connsiteX45" fmla="*/ 76200 w 344488"/>
              <a:gd name="connsiteY45" fmla="*/ 175154 h 224367"/>
              <a:gd name="connsiteX46" fmla="*/ 69850 w 344488"/>
              <a:gd name="connsiteY46" fmla="*/ 184679 h 224367"/>
              <a:gd name="connsiteX47" fmla="*/ 60325 w 344488"/>
              <a:gd name="connsiteY47" fmla="*/ 194204 h 224367"/>
              <a:gd name="connsiteX48" fmla="*/ 57150 w 344488"/>
              <a:gd name="connsiteY48" fmla="*/ 198967 h 224367"/>
              <a:gd name="connsiteX49" fmla="*/ 42863 w 344488"/>
              <a:gd name="connsiteY49" fmla="*/ 211667 h 224367"/>
              <a:gd name="connsiteX50" fmla="*/ 39688 w 344488"/>
              <a:gd name="connsiteY50" fmla="*/ 216429 h 224367"/>
              <a:gd name="connsiteX51" fmla="*/ 44450 w 344488"/>
              <a:gd name="connsiteY51" fmla="*/ 218017 h 224367"/>
              <a:gd name="connsiteX52" fmla="*/ 57150 w 344488"/>
              <a:gd name="connsiteY52" fmla="*/ 210079 h 224367"/>
              <a:gd name="connsiteX53" fmla="*/ 65088 w 344488"/>
              <a:gd name="connsiteY53" fmla="*/ 200554 h 224367"/>
              <a:gd name="connsiteX54" fmla="*/ 79375 w 344488"/>
              <a:gd name="connsiteY54" fmla="*/ 189442 h 224367"/>
              <a:gd name="connsiteX55" fmla="*/ 84138 w 344488"/>
              <a:gd name="connsiteY55" fmla="*/ 186267 h 224367"/>
              <a:gd name="connsiteX56" fmla="*/ 93663 w 344488"/>
              <a:gd name="connsiteY56" fmla="*/ 175154 h 224367"/>
              <a:gd name="connsiteX57" fmla="*/ 98425 w 344488"/>
              <a:gd name="connsiteY57" fmla="*/ 171979 h 224367"/>
              <a:gd name="connsiteX58" fmla="*/ 95250 w 344488"/>
              <a:gd name="connsiteY58" fmla="*/ 164042 h 224367"/>
              <a:gd name="connsiteX59" fmla="*/ 61913 w 344488"/>
              <a:gd name="connsiteY59" fmla="*/ 167217 h 224367"/>
              <a:gd name="connsiteX60" fmla="*/ 55563 w 344488"/>
              <a:gd name="connsiteY60" fmla="*/ 168804 h 224367"/>
              <a:gd name="connsiteX61" fmla="*/ 50800 w 344488"/>
              <a:gd name="connsiteY61" fmla="*/ 171979 h 224367"/>
              <a:gd name="connsiteX62" fmla="*/ 42863 w 344488"/>
              <a:gd name="connsiteY62" fmla="*/ 173567 h 224367"/>
              <a:gd name="connsiteX63" fmla="*/ 33338 w 344488"/>
              <a:gd name="connsiteY63" fmla="*/ 176742 h 224367"/>
              <a:gd name="connsiteX64" fmla="*/ 28575 w 344488"/>
              <a:gd name="connsiteY64" fmla="*/ 178329 h 224367"/>
              <a:gd name="connsiteX65" fmla="*/ 33338 w 344488"/>
              <a:gd name="connsiteY65" fmla="*/ 181504 h 224367"/>
              <a:gd name="connsiteX66" fmla="*/ 50800 w 344488"/>
              <a:gd name="connsiteY66" fmla="*/ 178329 h 224367"/>
              <a:gd name="connsiteX67" fmla="*/ 77788 w 344488"/>
              <a:gd name="connsiteY67" fmla="*/ 176742 h 224367"/>
              <a:gd name="connsiteX68" fmla="*/ 85725 w 344488"/>
              <a:gd name="connsiteY68" fmla="*/ 175154 h 224367"/>
              <a:gd name="connsiteX69" fmla="*/ 90488 w 344488"/>
              <a:gd name="connsiteY69" fmla="*/ 173567 h 224367"/>
              <a:gd name="connsiteX70" fmla="*/ 100013 w 344488"/>
              <a:gd name="connsiteY70" fmla="*/ 171979 h 224367"/>
              <a:gd name="connsiteX71" fmla="*/ 104775 w 344488"/>
              <a:gd name="connsiteY71" fmla="*/ 170392 h 224367"/>
              <a:gd name="connsiteX72" fmla="*/ 112713 w 344488"/>
              <a:gd name="connsiteY72" fmla="*/ 168804 h 224367"/>
              <a:gd name="connsiteX73" fmla="*/ 117475 w 344488"/>
              <a:gd name="connsiteY73" fmla="*/ 165629 h 224367"/>
              <a:gd name="connsiteX74" fmla="*/ 128588 w 344488"/>
              <a:gd name="connsiteY74" fmla="*/ 162454 h 224367"/>
              <a:gd name="connsiteX75" fmla="*/ 134938 w 344488"/>
              <a:gd name="connsiteY75" fmla="*/ 157692 h 224367"/>
              <a:gd name="connsiteX76" fmla="*/ 139700 w 344488"/>
              <a:gd name="connsiteY76" fmla="*/ 154517 h 224367"/>
              <a:gd name="connsiteX77" fmla="*/ 144463 w 344488"/>
              <a:gd name="connsiteY77" fmla="*/ 149754 h 224367"/>
              <a:gd name="connsiteX78" fmla="*/ 149225 w 344488"/>
              <a:gd name="connsiteY78" fmla="*/ 146579 h 224367"/>
              <a:gd name="connsiteX79" fmla="*/ 155575 w 344488"/>
              <a:gd name="connsiteY79" fmla="*/ 141817 h 224367"/>
              <a:gd name="connsiteX80" fmla="*/ 157163 w 344488"/>
              <a:gd name="connsiteY80" fmla="*/ 137054 h 224367"/>
              <a:gd name="connsiteX81" fmla="*/ 168275 w 344488"/>
              <a:gd name="connsiteY81" fmla="*/ 135467 h 224367"/>
              <a:gd name="connsiteX82" fmla="*/ 177800 w 344488"/>
              <a:gd name="connsiteY82" fmla="*/ 133879 h 224367"/>
              <a:gd name="connsiteX83" fmla="*/ 134938 w 344488"/>
              <a:gd name="connsiteY83" fmla="*/ 132292 h 224367"/>
              <a:gd name="connsiteX84" fmla="*/ 127000 w 344488"/>
              <a:gd name="connsiteY84" fmla="*/ 135467 h 224367"/>
              <a:gd name="connsiteX85" fmla="*/ 114300 w 344488"/>
              <a:gd name="connsiteY85" fmla="*/ 138642 h 224367"/>
              <a:gd name="connsiteX86" fmla="*/ 109538 w 344488"/>
              <a:gd name="connsiteY86" fmla="*/ 140229 h 224367"/>
              <a:gd name="connsiteX87" fmla="*/ 98425 w 344488"/>
              <a:gd name="connsiteY87" fmla="*/ 148167 h 224367"/>
              <a:gd name="connsiteX88" fmla="*/ 88900 w 344488"/>
              <a:gd name="connsiteY88" fmla="*/ 154517 h 224367"/>
              <a:gd name="connsiteX89" fmla="*/ 80963 w 344488"/>
              <a:gd name="connsiteY89" fmla="*/ 162454 h 224367"/>
              <a:gd name="connsiteX90" fmla="*/ 76200 w 344488"/>
              <a:gd name="connsiteY90" fmla="*/ 168804 h 224367"/>
              <a:gd name="connsiteX91" fmla="*/ 73025 w 344488"/>
              <a:gd name="connsiteY91" fmla="*/ 173567 h 224367"/>
              <a:gd name="connsiteX92" fmla="*/ 58738 w 344488"/>
              <a:gd name="connsiteY92" fmla="*/ 178329 h 224367"/>
              <a:gd name="connsiteX93" fmla="*/ 53975 w 344488"/>
              <a:gd name="connsiteY93" fmla="*/ 181504 h 224367"/>
              <a:gd name="connsiteX94" fmla="*/ 49213 w 344488"/>
              <a:gd name="connsiteY94" fmla="*/ 183092 h 224367"/>
              <a:gd name="connsiteX95" fmla="*/ 47625 w 344488"/>
              <a:gd name="connsiteY95" fmla="*/ 191029 h 224367"/>
              <a:gd name="connsiteX96" fmla="*/ 41275 w 344488"/>
              <a:gd name="connsiteY96" fmla="*/ 200554 h 224367"/>
              <a:gd name="connsiteX97" fmla="*/ 39688 w 344488"/>
              <a:gd name="connsiteY97" fmla="*/ 208492 h 224367"/>
              <a:gd name="connsiteX98" fmla="*/ 50800 w 344488"/>
              <a:gd name="connsiteY98" fmla="*/ 189442 h 224367"/>
              <a:gd name="connsiteX99" fmla="*/ 52388 w 344488"/>
              <a:gd name="connsiteY99" fmla="*/ 184679 h 224367"/>
              <a:gd name="connsiteX100" fmla="*/ 61913 w 344488"/>
              <a:gd name="connsiteY100" fmla="*/ 171979 h 224367"/>
              <a:gd name="connsiteX101" fmla="*/ 71438 w 344488"/>
              <a:gd name="connsiteY101" fmla="*/ 157692 h 224367"/>
              <a:gd name="connsiteX102" fmla="*/ 80963 w 344488"/>
              <a:gd name="connsiteY102" fmla="*/ 173567 h 224367"/>
              <a:gd name="connsiteX103" fmla="*/ 85725 w 344488"/>
              <a:gd name="connsiteY103" fmla="*/ 184679 h 224367"/>
              <a:gd name="connsiteX104" fmla="*/ 100013 w 344488"/>
              <a:gd name="connsiteY104" fmla="*/ 192617 h 224367"/>
              <a:gd name="connsiteX105" fmla="*/ 120650 w 344488"/>
              <a:gd name="connsiteY105" fmla="*/ 191029 h 224367"/>
              <a:gd name="connsiteX106" fmla="*/ 149225 w 344488"/>
              <a:gd name="connsiteY106" fmla="*/ 168804 h 224367"/>
              <a:gd name="connsiteX107" fmla="*/ 157163 w 344488"/>
              <a:gd name="connsiteY107" fmla="*/ 162454 h 224367"/>
              <a:gd name="connsiteX108" fmla="*/ 163513 w 344488"/>
              <a:gd name="connsiteY108" fmla="*/ 156104 h 224367"/>
              <a:gd name="connsiteX109" fmla="*/ 177800 w 344488"/>
              <a:gd name="connsiteY109" fmla="*/ 152929 h 224367"/>
              <a:gd name="connsiteX110" fmla="*/ 206375 w 344488"/>
              <a:gd name="connsiteY110" fmla="*/ 148167 h 224367"/>
              <a:gd name="connsiteX111" fmla="*/ 215900 w 344488"/>
              <a:gd name="connsiteY111" fmla="*/ 141817 h 224367"/>
              <a:gd name="connsiteX112" fmla="*/ 220663 w 344488"/>
              <a:gd name="connsiteY112" fmla="*/ 137054 h 224367"/>
              <a:gd name="connsiteX113" fmla="*/ 230188 w 344488"/>
              <a:gd name="connsiteY113" fmla="*/ 130704 h 224367"/>
              <a:gd name="connsiteX114" fmla="*/ 234950 w 344488"/>
              <a:gd name="connsiteY114" fmla="*/ 127529 h 224367"/>
              <a:gd name="connsiteX115" fmla="*/ 244475 w 344488"/>
              <a:gd name="connsiteY115" fmla="*/ 113242 h 224367"/>
              <a:gd name="connsiteX116" fmla="*/ 247650 w 344488"/>
              <a:gd name="connsiteY116" fmla="*/ 108479 h 224367"/>
              <a:gd name="connsiteX117" fmla="*/ 249238 w 344488"/>
              <a:gd name="connsiteY117" fmla="*/ 103717 h 224367"/>
              <a:gd name="connsiteX118" fmla="*/ 254000 w 344488"/>
              <a:gd name="connsiteY118" fmla="*/ 100542 h 224367"/>
              <a:gd name="connsiteX119" fmla="*/ 261938 w 344488"/>
              <a:gd name="connsiteY119" fmla="*/ 94192 h 224367"/>
              <a:gd name="connsiteX120" fmla="*/ 265113 w 344488"/>
              <a:gd name="connsiteY120" fmla="*/ 89429 h 224367"/>
              <a:gd name="connsiteX121" fmla="*/ 274638 w 344488"/>
              <a:gd name="connsiteY121" fmla="*/ 83079 h 224367"/>
              <a:gd name="connsiteX122" fmla="*/ 282575 w 344488"/>
              <a:gd name="connsiteY122" fmla="*/ 73554 h 224367"/>
              <a:gd name="connsiteX123" fmla="*/ 285750 w 344488"/>
              <a:gd name="connsiteY123" fmla="*/ 68792 h 224367"/>
              <a:gd name="connsiteX124" fmla="*/ 300038 w 344488"/>
              <a:gd name="connsiteY124" fmla="*/ 57679 h 224367"/>
              <a:gd name="connsiteX125" fmla="*/ 301625 w 344488"/>
              <a:gd name="connsiteY125" fmla="*/ 52917 h 224367"/>
              <a:gd name="connsiteX126" fmla="*/ 311150 w 344488"/>
              <a:gd name="connsiteY126" fmla="*/ 46567 h 224367"/>
              <a:gd name="connsiteX127" fmla="*/ 312738 w 344488"/>
              <a:gd name="connsiteY127" fmla="*/ 41804 h 224367"/>
              <a:gd name="connsiteX128" fmla="*/ 320675 w 344488"/>
              <a:gd name="connsiteY128" fmla="*/ 32279 h 224367"/>
              <a:gd name="connsiteX129" fmla="*/ 319088 w 344488"/>
              <a:gd name="connsiteY129" fmla="*/ 25929 h 224367"/>
              <a:gd name="connsiteX130" fmla="*/ 317500 w 344488"/>
              <a:gd name="connsiteY130" fmla="*/ 529 h 224367"/>
              <a:gd name="connsiteX131" fmla="*/ 315913 w 344488"/>
              <a:gd name="connsiteY131" fmla="*/ 8467 h 224367"/>
              <a:gd name="connsiteX132" fmla="*/ 312738 w 344488"/>
              <a:gd name="connsiteY132" fmla="*/ 13229 h 224367"/>
              <a:gd name="connsiteX133" fmla="*/ 304800 w 344488"/>
              <a:gd name="connsiteY133" fmla="*/ 29104 h 224367"/>
              <a:gd name="connsiteX134" fmla="*/ 296863 w 344488"/>
              <a:gd name="connsiteY134" fmla="*/ 41804 h 224367"/>
              <a:gd name="connsiteX135" fmla="*/ 295275 w 344488"/>
              <a:gd name="connsiteY135" fmla="*/ 46567 h 224367"/>
              <a:gd name="connsiteX136" fmla="*/ 287338 w 344488"/>
              <a:gd name="connsiteY136" fmla="*/ 56092 h 224367"/>
              <a:gd name="connsiteX137" fmla="*/ 276225 w 344488"/>
              <a:gd name="connsiteY137" fmla="*/ 65617 h 224367"/>
              <a:gd name="connsiteX138" fmla="*/ 269875 w 344488"/>
              <a:gd name="connsiteY138" fmla="*/ 75142 h 224367"/>
              <a:gd name="connsiteX139" fmla="*/ 260350 w 344488"/>
              <a:gd name="connsiteY139" fmla="*/ 84667 h 224367"/>
              <a:gd name="connsiteX140" fmla="*/ 255588 w 344488"/>
              <a:gd name="connsiteY140" fmla="*/ 91017 h 224367"/>
              <a:gd name="connsiteX141" fmla="*/ 250825 w 344488"/>
              <a:gd name="connsiteY141" fmla="*/ 94192 h 224367"/>
              <a:gd name="connsiteX142" fmla="*/ 239713 w 344488"/>
              <a:gd name="connsiteY142" fmla="*/ 103717 h 224367"/>
              <a:gd name="connsiteX143" fmla="*/ 231775 w 344488"/>
              <a:gd name="connsiteY143" fmla="*/ 111654 h 224367"/>
              <a:gd name="connsiteX144" fmla="*/ 222250 w 344488"/>
              <a:gd name="connsiteY144" fmla="*/ 121179 h 224367"/>
              <a:gd name="connsiteX145" fmla="*/ 212725 w 344488"/>
              <a:gd name="connsiteY145" fmla="*/ 124354 h 224367"/>
              <a:gd name="connsiteX146" fmla="*/ 207963 w 344488"/>
              <a:gd name="connsiteY146" fmla="*/ 127529 h 224367"/>
              <a:gd name="connsiteX147" fmla="*/ 198438 w 344488"/>
              <a:gd name="connsiteY147" fmla="*/ 130704 h 224367"/>
              <a:gd name="connsiteX148" fmla="*/ 193675 w 344488"/>
              <a:gd name="connsiteY148" fmla="*/ 133879 h 224367"/>
              <a:gd name="connsiteX149" fmla="*/ 188913 w 344488"/>
              <a:gd name="connsiteY149" fmla="*/ 138642 h 224367"/>
              <a:gd name="connsiteX150" fmla="*/ 184150 w 344488"/>
              <a:gd name="connsiteY150" fmla="*/ 140229 h 224367"/>
              <a:gd name="connsiteX151" fmla="*/ 176213 w 344488"/>
              <a:gd name="connsiteY151" fmla="*/ 148167 h 224367"/>
              <a:gd name="connsiteX152" fmla="*/ 168275 w 344488"/>
              <a:gd name="connsiteY152" fmla="*/ 156104 h 224367"/>
              <a:gd name="connsiteX153" fmla="*/ 155575 w 344488"/>
              <a:gd name="connsiteY153" fmla="*/ 157692 h 224367"/>
              <a:gd name="connsiteX154" fmla="*/ 146050 w 344488"/>
              <a:gd name="connsiteY154" fmla="*/ 159279 h 224367"/>
              <a:gd name="connsiteX155" fmla="*/ 136525 w 344488"/>
              <a:gd name="connsiteY155" fmla="*/ 162454 h 224367"/>
              <a:gd name="connsiteX156" fmla="*/ 127000 w 344488"/>
              <a:gd name="connsiteY156" fmla="*/ 167217 h 224367"/>
              <a:gd name="connsiteX157" fmla="*/ 117475 w 344488"/>
              <a:gd name="connsiteY157" fmla="*/ 171979 h 224367"/>
              <a:gd name="connsiteX158" fmla="*/ 112713 w 344488"/>
              <a:gd name="connsiteY158" fmla="*/ 176742 h 224367"/>
              <a:gd name="connsiteX159" fmla="*/ 109538 w 344488"/>
              <a:gd name="connsiteY159" fmla="*/ 181504 h 224367"/>
              <a:gd name="connsiteX160" fmla="*/ 100013 w 344488"/>
              <a:gd name="connsiteY160" fmla="*/ 184679 h 224367"/>
              <a:gd name="connsiteX161" fmla="*/ 82550 w 344488"/>
              <a:gd name="connsiteY161" fmla="*/ 189442 h 224367"/>
              <a:gd name="connsiteX162" fmla="*/ 71438 w 344488"/>
              <a:gd name="connsiteY162" fmla="*/ 202142 h 224367"/>
              <a:gd name="connsiteX163" fmla="*/ 66675 w 344488"/>
              <a:gd name="connsiteY163" fmla="*/ 203729 h 224367"/>
              <a:gd name="connsiteX164" fmla="*/ 58738 w 344488"/>
              <a:gd name="connsiteY164" fmla="*/ 202142 h 224367"/>
              <a:gd name="connsiteX165" fmla="*/ 61913 w 344488"/>
              <a:gd name="connsiteY165" fmla="*/ 159279 h 224367"/>
              <a:gd name="connsiteX166" fmla="*/ 65088 w 344488"/>
              <a:gd name="connsiteY166" fmla="*/ 154517 h 224367"/>
              <a:gd name="connsiteX167" fmla="*/ 80963 w 344488"/>
              <a:gd name="connsiteY167" fmla="*/ 137054 h 224367"/>
              <a:gd name="connsiteX168" fmla="*/ 90488 w 344488"/>
              <a:gd name="connsiteY168" fmla="*/ 130704 h 224367"/>
              <a:gd name="connsiteX169" fmla="*/ 109538 w 344488"/>
              <a:gd name="connsiteY169" fmla="*/ 132292 h 224367"/>
              <a:gd name="connsiteX170" fmla="*/ 112713 w 344488"/>
              <a:gd name="connsiteY170" fmla="*/ 154517 h 224367"/>
              <a:gd name="connsiteX171" fmla="*/ 139700 w 344488"/>
              <a:gd name="connsiteY171" fmla="*/ 152929 h 224367"/>
              <a:gd name="connsiteX172" fmla="*/ 153988 w 344488"/>
              <a:gd name="connsiteY172" fmla="*/ 144992 h 224367"/>
              <a:gd name="connsiteX173" fmla="*/ 165100 w 344488"/>
              <a:gd name="connsiteY173" fmla="*/ 138642 h 224367"/>
              <a:gd name="connsiteX174" fmla="*/ 174625 w 344488"/>
              <a:gd name="connsiteY174" fmla="*/ 133879 h 224367"/>
              <a:gd name="connsiteX175" fmla="*/ 184150 w 344488"/>
              <a:gd name="connsiteY175" fmla="*/ 122767 h 224367"/>
              <a:gd name="connsiteX176" fmla="*/ 188913 w 344488"/>
              <a:gd name="connsiteY176" fmla="*/ 121179 h 224367"/>
              <a:gd name="connsiteX177" fmla="*/ 192088 w 344488"/>
              <a:gd name="connsiteY177" fmla="*/ 116417 h 224367"/>
              <a:gd name="connsiteX178" fmla="*/ 219075 w 344488"/>
              <a:gd name="connsiteY178" fmla="*/ 111654 h 224367"/>
              <a:gd name="connsiteX179" fmla="*/ 225425 w 344488"/>
              <a:gd name="connsiteY179" fmla="*/ 110067 h 224367"/>
              <a:gd name="connsiteX180" fmla="*/ 234950 w 344488"/>
              <a:gd name="connsiteY180" fmla="*/ 106892 h 224367"/>
              <a:gd name="connsiteX181" fmla="*/ 244475 w 344488"/>
              <a:gd name="connsiteY181" fmla="*/ 102129 h 224367"/>
              <a:gd name="connsiteX182" fmla="*/ 254000 w 344488"/>
              <a:gd name="connsiteY182" fmla="*/ 97367 h 224367"/>
              <a:gd name="connsiteX183" fmla="*/ 271463 w 344488"/>
              <a:gd name="connsiteY183" fmla="*/ 95779 h 224367"/>
              <a:gd name="connsiteX184" fmla="*/ 276225 w 344488"/>
              <a:gd name="connsiteY184" fmla="*/ 94192 h 224367"/>
              <a:gd name="connsiteX185" fmla="*/ 285750 w 344488"/>
              <a:gd name="connsiteY185" fmla="*/ 86254 h 224367"/>
              <a:gd name="connsiteX186" fmla="*/ 290513 w 344488"/>
              <a:gd name="connsiteY186" fmla="*/ 83079 h 224367"/>
              <a:gd name="connsiteX187" fmla="*/ 293688 w 344488"/>
              <a:gd name="connsiteY187" fmla="*/ 78317 h 224367"/>
              <a:gd name="connsiteX188" fmla="*/ 303213 w 344488"/>
              <a:gd name="connsiteY188" fmla="*/ 71967 h 224367"/>
              <a:gd name="connsiteX189" fmla="*/ 306388 w 344488"/>
              <a:gd name="connsiteY189" fmla="*/ 67204 h 224367"/>
              <a:gd name="connsiteX190" fmla="*/ 311150 w 344488"/>
              <a:gd name="connsiteY190" fmla="*/ 64029 h 224367"/>
              <a:gd name="connsiteX191" fmla="*/ 317500 w 344488"/>
              <a:gd name="connsiteY191" fmla="*/ 54504 h 224367"/>
              <a:gd name="connsiteX192" fmla="*/ 322263 w 344488"/>
              <a:gd name="connsiteY192" fmla="*/ 49742 h 224367"/>
              <a:gd name="connsiteX193" fmla="*/ 327025 w 344488"/>
              <a:gd name="connsiteY193" fmla="*/ 40217 h 224367"/>
              <a:gd name="connsiteX194" fmla="*/ 328613 w 344488"/>
              <a:gd name="connsiteY194" fmla="*/ 44979 h 224367"/>
              <a:gd name="connsiteX195" fmla="*/ 330200 w 344488"/>
              <a:gd name="connsiteY195" fmla="*/ 73554 h 224367"/>
              <a:gd name="connsiteX196" fmla="*/ 331788 w 344488"/>
              <a:gd name="connsiteY196" fmla="*/ 67204 h 224367"/>
              <a:gd name="connsiteX197" fmla="*/ 334963 w 344488"/>
              <a:gd name="connsiteY197" fmla="*/ 62442 h 224367"/>
              <a:gd name="connsiteX198" fmla="*/ 338138 w 344488"/>
              <a:gd name="connsiteY198" fmla="*/ 49742 h 224367"/>
              <a:gd name="connsiteX199" fmla="*/ 341313 w 344488"/>
              <a:gd name="connsiteY199" fmla="*/ 44979 h 224367"/>
              <a:gd name="connsiteX200" fmla="*/ 344488 w 344488"/>
              <a:gd name="connsiteY200" fmla="*/ 38629 h 224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344488" h="224367">
                <a:moveTo>
                  <a:pt x="0" y="170392"/>
                </a:moveTo>
                <a:cubicBezTo>
                  <a:pt x="3065" y="155071"/>
                  <a:pt x="-689" y="168596"/>
                  <a:pt x="4763" y="157692"/>
                </a:cubicBezTo>
                <a:cubicBezTo>
                  <a:pt x="8755" y="149707"/>
                  <a:pt x="2688" y="153414"/>
                  <a:pt x="12700" y="143404"/>
                </a:cubicBezTo>
                <a:cubicBezTo>
                  <a:pt x="14288" y="141817"/>
                  <a:pt x="15738" y="140079"/>
                  <a:pt x="17463" y="138642"/>
                </a:cubicBezTo>
                <a:cubicBezTo>
                  <a:pt x="18929" y="137421"/>
                  <a:pt x="20799" y="136734"/>
                  <a:pt x="22225" y="135467"/>
                </a:cubicBezTo>
                <a:cubicBezTo>
                  <a:pt x="25581" y="132484"/>
                  <a:pt x="28575" y="129117"/>
                  <a:pt x="31750" y="125942"/>
                </a:cubicBezTo>
                <a:cubicBezTo>
                  <a:pt x="33338" y="124354"/>
                  <a:pt x="34383" y="121889"/>
                  <a:pt x="36513" y="121179"/>
                </a:cubicBezTo>
                <a:lnTo>
                  <a:pt x="41275" y="119592"/>
                </a:lnTo>
                <a:cubicBezTo>
                  <a:pt x="42333" y="121179"/>
                  <a:pt x="43523" y="122686"/>
                  <a:pt x="44450" y="124354"/>
                </a:cubicBezTo>
                <a:cubicBezTo>
                  <a:pt x="46174" y="127457"/>
                  <a:pt x="47387" y="130835"/>
                  <a:pt x="49213" y="133879"/>
                </a:cubicBezTo>
                <a:cubicBezTo>
                  <a:pt x="50574" y="136148"/>
                  <a:pt x="52388" y="138112"/>
                  <a:pt x="53975" y="140229"/>
                </a:cubicBezTo>
                <a:cubicBezTo>
                  <a:pt x="54862" y="143778"/>
                  <a:pt x="57193" y="153786"/>
                  <a:pt x="58738" y="156104"/>
                </a:cubicBezTo>
                <a:lnTo>
                  <a:pt x="61913" y="160867"/>
                </a:lnTo>
                <a:cubicBezTo>
                  <a:pt x="62442" y="162454"/>
                  <a:pt x="62047" y="164799"/>
                  <a:pt x="63500" y="165629"/>
                </a:cubicBezTo>
                <a:cubicBezTo>
                  <a:pt x="66295" y="167226"/>
                  <a:pt x="72279" y="164086"/>
                  <a:pt x="73025" y="167217"/>
                </a:cubicBezTo>
                <a:cubicBezTo>
                  <a:pt x="79711" y="195295"/>
                  <a:pt x="78748" y="194094"/>
                  <a:pt x="66675" y="202142"/>
                </a:cubicBezTo>
                <a:cubicBezTo>
                  <a:pt x="65088" y="201613"/>
                  <a:pt x="62743" y="202007"/>
                  <a:pt x="61913" y="200554"/>
                </a:cubicBezTo>
                <a:cubicBezTo>
                  <a:pt x="60316" y="197759"/>
                  <a:pt x="61172" y="194134"/>
                  <a:pt x="60325" y="191029"/>
                </a:cubicBezTo>
                <a:cubicBezTo>
                  <a:pt x="59575" y="188280"/>
                  <a:pt x="58208" y="185738"/>
                  <a:pt x="57150" y="183092"/>
                </a:cubicBezTo>
                <a:cubicBezTo>
                  <a:pt x="53698" y="148560"/>
                  <a:pt x="57351" y="188002"/>
                  <a:pt x="53975" y="132292"/>
                </a:cubicBezTo>
                <a:cubicBezTo>
                  <a:pt x="53621" y="126458"/>
                  <a:pt x="52917" y="120650"/>
                  <a:pt x="52388" y="114829"/>
                </a:cubicBezTo>
                <a:cubicBezTo>
                  <a:pt x="51859" y="123825"/>
                  <a:pt x="52074" y="132896"/>
                  <a:pt x="50800" y="141817"/>
                </a:cubicBezTo>
                <a:cubicBezTo>
                  <a:pt x="50563" y="143474"/>
                  <a:pt x="49961" y="135557"/>
                  <a:pt x="49213" y="137054"/>
                </a:cubicBezTo>
                <a:cubicBezTo>
                  <a:pt x="47540" y="140401"/>
                  <a:pt x="48154" y="144463"/>
                  <a:pt x="47625" y="148167"/>
                </a:cubicBezTo>
                <a:cubicBezTo>
                  <a:pt x="47096" y="144992"/>
                  <a:pt x="48917" y="140081"/>
                  <a:pt x="46038" y="138642"/>
                </a:cubicBezTo>
                <a:cubicBezTo>
                  <a:pt x="43671" y="137459"/>
                  <a:pt x="42225" y="142522"/>
                  <a:pt x="41275" y="144992"/>
                </a:cubicBezTo>
                <a:cubicBezTo>
                  <a:pt x="39524" y="149545"/>
                  <a:pt x="39197" y="154525"/>
                  <a:pt x="38100" y="159279"/>
                </a:cubicBezTo>
                <a:cubicBezTo>
                  <a:pt x="37609" y="161405"/>
                  <a:pt x="37042" y="163512"/>
                  <a:pt x="36513" y="165629"/>
                </a:cubicBezTo>
                <a:cubicBezTo>
                  <a:pt x="35984" y="161396"/>
                  <a:pt x="35850" y="157094"/>
                  <a:pt x="34925" y="152929"/>
                </a:cubicBezTo>
                <a:cubicBezTo>
                  <a:pt x="33755" y="147665"/>
                  <a:pt x="30677" y="138596"/>
                  <a:pt x="28575" y="132292"/>
                </a:cubicBezTo>
                <a:cubicBezTo>
                  <a:pt x="27517" y="135996"/>
                  <a:pt x="26507" y="139714"/>
                  <a:pt x="25400" y="143404"/>
                </a:cubicBezTo>
                <a:cubicBezTo>
                  <a:pt x="24919" y="145007"/>
                  <a:pt x="23353" y="149776"/>
                  <a:pt x="23813" y="148167"/>
                </a:cubicBezTo>
                <a:lnTo>
                  <a:pt x="26988" y="137054"/>
                </a:lnTo>
                <a:cubicBezTo>
                  <a:pt x="32880" y="154736"/>
                  <a:pt x="27563" y="137309"/>
                  <a:pt x="30163" y="181504"/>
                </a:cubicBezTo>
                <a:cubicBezTo>
                  <a:pt x="30444" y="186288"/>
                  <a:pt x="31352" y="191017"/>
                  <a:pt x="31750" y="195792"/>
                </a:cubicBezTo>
                <a:cubicBezTo>
                  <a:pt x="32411" y="203719"/>
                  <a:pt x="32809" y="211667"/>
                  <a:pt x="33338" y="219604"/>
                </a:cubicBezTo>
                <a:cubicBezTo>
                  <a:pt x="33867" y="218017"/>
                  <a:pt x="33742" y="213659"/>
                  <a:pt x="34925" y="214842"/>
                </a:cubicBezTo>
                <a:cubicBezTo>
                  <a:pt x="37291" y="217209"/>
                  <a:pt x="38100" y="224367"/>
                  <a:pt x="38100" y="224367"/>
                </a:cubicBezTo>
                <a:cubicBezTo>
                  <a:pt x="39688" y="222250"/>
                  <a:pt x="41346" y="220185"/>
                  <a:pt x="42863" y="218017"/>
                </a:cubicBezTo>
                <a:cubicBezTo>
                  <a:pt x="45051" y="214891"/>
                  <a:pt x="49213" y="208492"/>
                  <a:pt x="49213" y="208492"/>
                </a:cubicBezTo>
                <a:cubicBezTo>
                  <a:pt x="51913" y="200389"/>
                  <a:pt x="49076" y="206535"/>
                  <a:pt x="55563" y="198967"/>
                </a:cubicBezTo>
                <a:cubicBezTo>
                  <a:pt x="57285" y="196958"/>
                  <a:pt x="58603" y="194626"/>
                  <a:pt x="60325" y="192617"/>
                </a:cubicBezTo>
                <a:cubicBezTo>
                  <a:pt x="61786" y="190912"/>
                  <a:pt x="63651" y="189579"/>
                  <a:pt x="65088" y="187854"/>
                </a:cubicBezTo>
                <a:cubicBezTo>
                  <a:pt x="66309" y="186388"/>
                  <a:pt x="66914" y="184441"/>
                  <a:pt x="68263" y="183092"/>
                </a:cubicBezTo>
                <a:cubicBezTo>
                  <a:pt x="69612" y="181743"/>
                  <a:pt x="71438" y="180975"/>
                  <a:pt x="73025" y="179917"/>
                </a:cubicBezTo>
                <a:lnTo>
                  <a:pt x="76200" y="175154"/>
                </a:lnTo>
                <a:cubicBezTo>
                  <a:pt x="73500" y="183257"/>
                  <a:pt x="76337" y="177111"/>
                  <a:pt x="69850" y="184679"/>
                </a:cubicBezTo>
                <a:cubicBezTo>
                  <a:pt x="61972" y="193869"/>
                  <a:pt x="68711" y="188614"/>
                  <a:pt x="60325" y="194204"/>
                </a:cubicBezTo>
                <a:cubicBezTo>
                  <a:pt x="59267" y="195792"/>
                  <a:pt x="58418" y="197541"/>
                  <a:pt x="57150" y="198967"/>
                </a:cubicBezTo>
                <a:cubicBezTo>
                  <a:pt x="49243" y="207863"/>
                  <a:pt x="50100" y="206842"/>
                  <a:pt x="42863" y="211667"/>
                </a:cubicBezTo>
                <a:cubicBezTo>
                  <a:pt x="41805" y="213254"/>
                  <a:pt x="39225" y="214578"/>
                  <a:pt x="39688" y="216429"/>
                </a:cubicBezTo>
                <a:cubicBezTo>
                  <a:pt x="40094" y="218052"/>
                  <a:pt x="42877" y="218589"/>
                  <a:pt x="44450" y="218017"/>
                </a:cubicBezTo>
                <a:cubicBezTo>
                  <a:pt x="49142" y="216311"/>
                  <a:pt x="53339" y="213304"/>
                  <a:pt x="57150" y="210079"/>
                </a:cubicBezTo>
                <a:cubicBezTo>
                  <a:pt x="60305" y="207409"/>
                  <a:pt x="62059" y="203366"/>
                  <a:pt x="65088" y="200554"/>
                </a:cubicBezTo>
                <a:cubicBezTo>
                  <a:pt x="69509" y="196449"/>
                  <a:pt x="74355" y="192788"/>
                  <a:pt x="79375" y="189442"/>
                </a:cubicBezTo>
                <a:cubicBezTo>
                  <a:pt x="80963" y="188384"/>
                  <a:pt x="82672" y="187489"/>
                  <a:pt x="84138" y="186267"/>
                </a:cubicBezTo>
                <a:cubicBezTo>
                  <a:pt x="94497" y="177634"/>
                  <a:pt x="83161" y="185656"/>
                  <a:pt x="93663" y="175154"/>
                </a:cubicBezTo>
                <a:cubicBezTo>
                  <a:pt x="95012" y="173805"/>
                  <a:pt x="96838" y="173037"/>
                  <a:pt x="98425" y="171979"/>
                </a:cubicBezTo>
                <a:cubicBezTo>
                  <a:pt x="97367" y="169333"/>
                  <a:pt x="97973" y="164880"/>
                  <a:pt x="95250" y="164042"/>
                </a:cubicBezTo>
                <a:cubicBezTo>
                  <a:pt x="94739" y="163885"/>
                  <a:pt x="63360" y="167072"/>
                  <a:pt x="61913" y="167217"/>
                </a:cubicBezTo>
                <a:cubicBezTo>
                  <a:pt x="59796" y="167746"/>
                  <a:pt x="57568" y="167945"/>
                  <a:pt x="55563" y="168804"/>
                </a:cubicBezTo>
                <a:cubicBezTo>
                  <a:pt x="53809" y="169556"/>
                  <a:pt x="52587" y="171309"/>
                  <a:pt x="50800" y="171979"/>
                </a:cubicBezTo>
                <a:cubicBezTo>
                  <a:pt x="48274" y="172926"/>
                  <a:pt x="45466" y="172857"/>
                  <a:pt x="42863" y="173567"/>
                </a:cubicBezTo>
                <a:cubicBezTo>
                  <a:pt x="39634" y="174448"/>
                  <a:pt x="36513" y="175684"/>
                  <a:pt x="33338" y="176742"/>
                </a:cubicBezTo>
                <a:lnTo>
                  <a:pt x="28575" y="178329"/>
                </a:lnTo>
                <a:cubicBezTo>
                  <a:pt x="30163" y="179387"/>
                  <a:pt x="31439" y="181314"/>
                  <a:pt x="33338" y="181504"/>
                </a:cubicBezTo>
                <a:cubicBezTo>
                  <a:pt x="43675" y="182538"/>
                  <a:pt x="42532" y="179116"/>
                  <a:pt x="50800" y="178329"/>
                </a:cubicBezTo>
                <a:cubicBezTo>
                  <a:pt x="59771" y="177475"/>
                  <a:pt x="68792" y="177271"/>
                  <a:pt x="77788" y="176742"/>
                </a:cubicBezTo>
                <a:cubicBezTo>
                  <a:pt x="80434" y="176213"/>
                  <a:pt x="83107" y="175808"/>
                  <a:pt x="85725" y="175154"/>
                </a:cubicBezTo>
                <a:cubicBezTo>
                  <a:pt x="87349" y="174748"/>
                  <a:pt x="88854" y="173930"/>
                  <a:pt x="90488" y="173567"/>
                </a:cubicBezTo>
                <a:cubicBezTo>
                  <a:pt x="93630" y="172869"/>
                  <a:pt x="96871" y="172677"/>
                  <a:pt x="100013" y="171979"/>
                </a:cubicBezTo>
                <a:cubicBezTo>
                  <a:pt x="101646" y="171616"/>
                  <a:pt x="103152" y="170798"/>
                  <a:pt x="104775" y="170392"/>
                </a:cubicBezTo>
                <a:cubicBezTo>
                  <a:pt x="107393" y="169738"/>
                  <a:pt x="110067" y="169333"/>
                  <a:pt x="112713" y="168804"/>
                </a:cubicBezTo>
                <a:cubicBezTo>
                  <a:pt x="114300" y="167746"/>
                  <a:pt x="115769" y="166482"/>
                  <a:pt x="117475" y="165629"/>
                </a:cubicBezTo>
                <a:cubicBezTo>
                  <a:pt x="119748" y="164493"/>
                  <a:pt x="126560" y="162961"/>
                  <a:pt x="128588" y="162454"/>
                </a:cubicBezTo>
                <a:cubicBezTo>
                  <a:pt x="130705" y="160867"/>
                  <a:pt x="132785" y="159230"/>
                  <a:pt x="134938" y="157692"/>
                </a:cubicBezTo>
                <a:cubicBezTo>
                  <a:pt x="136490" y="156583"/>
                  <a:pt x="138234" y="155738"/>
                  <a:pt x="139700" y="154517"/>
                </a:cubicBezTo>
                <a:cubicBezTo>
                  <a:pt x="141425" y="153080"/>
                  <a:pt x="142738" y="151191"/>
                  <a:pt x="144463" y="149754"/>
                </a:cubicBezTo>
                <a:cubicBezTo>
                  <a:pt x="145929" y="148533"/>
                  <a:pt x="147673" y="147688"/>
                  <a:pt x="149225" y="146579"/>
                </a:cubicBezTo>
                <a:cubicBezTo>
                  <a:pt x="151378" y="145041"/>
                  <a:pt x="153458" y="143404"/>
                  <a:pt x="155575" y="141817"/>
                </a:cubicBezTo>
                <a:cubicBezTo>
                  <a:pt x="156104" y="140229"/>
                  <a:pt x="155666" y="137802"/>
                  <a:pt x="157163" y="137054"/>
                </a:cubicBezTo>
                <a:cubicBezTo>
                  <a:pt x="160510" y="135381"/>
                  <a:pt x="164577" y="136036"/>
                  <a:pt x="168275" y="135467"/>
                </a:cubicBezTo>
                <a:cubicBezTo>
                  <a:pt x="171456" y="134978"/>
                  <a:pt x="174625" y="134408"/>
                  <a:pt x="177800" y="133879"/>
                </a:cubicBezTo>
                <a:cubicBezTo>
                  <a:pt x="160229" y="126850"/>
                  <a:pt x="167858" y="128634"/>
                  <a:pt x="134938" y="132292"/>
                </a:cubicBezTo>
                <a:cubicBezTo>
                  <a:pt x="132106" y="132607"/>
                  <a:pt x="129724" y="134629"/>
                  <a:pt x="127000" y="135467"/>
                </a:cubicBezTo>
                <a:cubicBezTo>
                  <a:pt x="122829" y="136750"/>
                  <a:pt x="118440" y="137262"/>
                  <a:pt x="114300" y="138642"/>
                </a:cubicBezTo>
                <a:lnTo>
                  <a:pt x="109538" y="140229"/>
                </a:lnTo>
                <a:cubicBezTo>
                  <a:pt x="105765" y="142744"/>
                  <a:pt x="101875" y="145210"/>
                  <a:pt x="98425" y="148167"/>
                </a:cubicBezTo>
                <a:cubicBezTo>
                  <a:pt x="90858" y="154653"/>
                  <a:pt x="97001" y="151816"/>
                  <a:pt x="88900" y="154517"/>
                </a:cubicBezTo>
                <a:cubicBezTo>
                  <a:pt x="80433" y="167216"/>
                  <a:pt x="91546" y="151871"/>
                  <a:pt x="80963" y="162454"/>
                </a:cubicBezTo>
                <a:cubicBezTo>
                  <a:pt x="79092" y="164325"/>
                  <a:pt x="77738" y="166651"/>
                  <a:pt x="76200" y="168804"/>
                </a:cubicBezTo>
                <a:cubicBezTo>
                  <a:pt x="75091" y="170357"/>
                  <a:pt x="74700" y="172653"/>
                  <a:pt x="73025" y="173567"/>
                </a:cubicBezTo>
                <a:cubicBezTo>
                  <a:pt x="68618" y="175971"/>
                  <a:pt x="58738" y="178329"/>
                  <a:pt x="58738" y="178329"/>
                </a:cubicBezTo>
                <a:cubicBezTo>
                  <a:pt x="57150" y="179387"/>
                  <a:pt x="55682" y="180651"/>
                  <a:pt x="53975" y="181504"/>
                </a:cubicBezTo>
                <a:cubicBezTo>
                  <a:pt x="52478" y="182252"/>
                  <a:pt x="50141" y="181700"/>
                  <a:pt x="49213" y="183092"/>
                </a:cubicBezTo>
                <a:cubicBezTo>
                  <a:pt x="47716" y="185337"/>
                  <a:pt x="48742" y="188573"/>
                  <a:pt x="47625" y="191029"/>
                </a:cubicBezTo>
                <a:cubicBezTo>
                  <a:pt x="46046" y="194503"/>
                  <a:pt x="41275" y="200554"/>
                  <a:pt x="41275" y="200554"/>
                </a:cubicBezTo>
                <a:cubicBezTo>
                  <a:pt x="40746" y="203200"/>
                  <a:pt x="37275" y="209699"/>
                  <a:pt x="39688" y="208492"/>
                </a:cubicBezTo>
                <a:cubicBezTo>
                  <a:pt x="44698" y="205987"/>
                  <a:pt x="48803" y="194765"/>
                  <a:pt x="50800" y="189442"/>
                </a:cubicBezTo>
                <a:cubicBezTo>
                  <a:pt x="51388" y="187875"/>
                  <a:pt x="51489" y="186091"/>
                  <a:pt x="52388" y="184679"/>
                </a:cubicBezTo>
                <a:cubicBezTo>
                  <a:pt x="55229" y="180215"/>
                  <a:pt x="58861" y="176302"/>
                  <a:pt x="61913" y="171979"/>
                </a:cubicBezTo>
                <a:cubicBezTo>
                  <a:pt x="65214" y="167303"/>
                  <a:pt x="68263" y="162454"/>
                  <a:pt x="71438" y="157692"/>
                </a:cubicBezTo>
                <a:cubicBezTo>
                  <a:pt x="78062" y="165972"/>
                  <a:pt x="77797" y="164067"/>
                  <a:pt x="80963" y="173567"/>
                </a:cubicBezTo>
                <a:cubicBezTo>
                  <a:pt x="82503" y="178188"/>
                  <a:pt x="81785" y="181232"/>
                  <a:pt x="85725" y="184679"/>
                </a:cubicBezTo>
                <a:cubicBezTo>
                  <a:pt x="92443" y="190557"/>
                  <a:pt x="93472" y="190436"/>
                  <a:pt x="100013" y="192617"/>
                </a:cubicBezTo>
                <a:cubicBezTo>
                  <a:pt x="106892" y="192088"/>
                  <a:pt x="114440" y="194034"/>
                  <a:pt x="120650" y="191029"/>
                </a:cubicBezTo>
                <a:cubicBezTo>
                  <a:pt x="131512" y="185773"/>
                  <a:pt x="139722" y="176241"/>
                  <a:pt x="149225" y="168804"/>
                </a:cubicBezTo>
                <a:cubicBezTo>
                  <a:pt x="151893" y="166716"/>
                  <a:pt x="154767" y="164850"/>
                  <a:pt x="157163" y="162454"/>
                </a:cubicBezTo>
                <a:cubicBezTo>
                  <a:pt x="159280" y="160337"/>
                  <a:pt x="161077" y="157844"/>
                  <a:pt x="163513" y="156104"/>
                </a:cubicBezTo>
                <a:cubicBezTo>
                  <a:pt x="165957" y="154359"/>
                  <a:pt x="176959" y="153139"/>
                  <a:pt x="177800" y="152929"/>
                </a:cubicBezTo>
                <a:cubicBezTo>
                  <a:pt x="201150" y="147091"/>
                  <a:pt x="169177" y="151266"/>
                  <a:pt x="206375" y="148167"/>
                </a:cubicBezTo>
                <a:cubicBezTo>
                  <a:pt x="209550" y="146050"/>
                  <a:pt x="213202" y="144515"/>
                  <a:pt x="215900" y="141817"/>
                </a:cubicBezTo>
                <a:cubicBezTo>
                  <a:pt x="217488" y="140229"/>
                  <a:pt x="218891" y="138432"/>
                  <a:pt x="220663" y="137054"/>
                </a:cubicBezTo>
                <a:cubicBezTo>
                  <a:pt x="223675" y="134711"/>
                  <a:pt x="227013" y="132821"/>
                  <a:pt x="230188" y="130704"/>
                </a:cubicBezTo>
                <a:lnTo>
                  <a:pt x="234950" y="127529"/>
                </a:lnTo>
                <a:lnTo>
                  <a:pt x="244475" y="113242"/>
                </a:lnTo>
                <a:cubicBezTo>
                  <a:pt x="245533" y="111654"/>
                  <a:pt x="247046" y="110289"/>
                  <a:pt x="247650" y="108479"/>
                </a:cubicBezTo>
                <a:cubicBezTo>
                  <a:pt x="248179" y="106892"/>
                  <a:pt x="248193" y="105024"/>
                  <a:pt x="249238" y="103717"/>
                </a:cubicBezTo>
                <a:cubicBezTo>
                  <a:pt x="250430" y="102227"/>
                  <a:pt x="252413" y="101600"/>
                  <a:pt x="254000" y="100542"/>
                </a:cubicBezTo>
                <a:cubicBezTo>
                  <a:pt x="263099" y="86892"/>
                  <a:pt x="250983" y="102955"/>
                  <a:pt x="261938" y="94192"/>
                </a:cubicBezTo>
                <a:cubicBezTo>
                  <a:pt x="263428" y="93000"/>
                  <a:pt x="263677" y="90686"/>
                  <a:pt x="265113" y="89429"/>
                </a:cubicBezTo>
                <a:cubicBezTo>
                  <a:pt x="267985" y="86916"/>
                  <a:pt x="274638" y="83079"/>
                  <a:pt x="274638" y="83079"/>
                </a:cubicBezTo>
                <a:cubicBezTo>
                  <a:pt x="281449" y="69458"/>
                  <a:pt x="273601" y="82528"/>
                  <a:pt x="282575" y="73554"/>
                </a:cubicBezTo>
                <a:cubicBezTo>
                  <a:pt x="283924" y="72205"/>
                  <a:pt x="284483" y="70218"/>
                  <a:pt x="285750" y="68792"/>
                </a:cubicBezTo>
                <a:cubicBezTo>
                  <a:pt x="294768" y="58647"/>
                  <a:pt x="291645" y="60477"/>
                  <a:pt x="300038" y="57679"/>
                </a:cubicBezTo>
                <a:cubicBezTo>
                  <a:pt x="300567" y="56092"/>
                  <a:pt x="300697" y="54309"/>
                  <a:pt x="301625" y="52917"/>
                </a:cubicBezTo>
                <a:cubicBezTo>
                  <a:pt x="305023" y="47820"/>
                  <a:pt x="306157" y="48231"/>
                  <a:pt x="311150" y="46567"/>
                </a:cubicBezTo>
                <a:cubicBezTo>
                  <a:pt x="311679" y="44979"/>
                  <a:pt x="311989" y="43301"/>
                  <a:pt x="312738" y="41804"/>
                </a:cubicBezTo>
                <a:cubicBezTo>
                  <a:pt x="314948" y="37385"/>
                  <a:pt x="317166" y="35789"/>
                  <a:pt x="320675" y="32279"/>
                </a:cubicBezTo>
                <a:cubicBezTo>
                  <a:pt x="324453" y="20944"/>
                  <a:pt x="326635" y="20897"/>
                  <a:pt x="319088" y="25929"/>
                </a:cubicBezTo>
                <a:cubicBezTo>
                  <a:pt x="318559" y="17462"/>
                  <a:pt x="319018" y="8875"/>
                  <a:pt x="317500" y="529"/>
                </a:cubicBezTo>
                <a:cubicBezTo>
                  <a:pt x="317017" y="-2126"/>
                  <a:pt x="316860" y="5940"/>
                  <a:pt x="315913" y="8467"/>
                </a:cubicBezTo>
                <a:cubicBezTo>
                  <a:pt x="315243" y="10253"/>
                  <a:pt x="313513" y="11486"/>
                  <a:pt x="312738" y="13229"/>
                </a:cubicBezTo>
                <a:cubicBezTo>
                  <a:pt x="305444" y="29640"/>
                  <a:pt x="314166" y="16617"/>
                  <a:pt x="304800" y="29104"/>
                </a:cubicBezTo>
                <a:cubicBezTo>
                  <a:pt x="301022" y="40439"/>
                  <a:pt x="304410" y="36772"/>
                  <a:pt x="296863" y="41804"/>
                </a:cubicBezTo>
                <a:cubicBezTo>
                  <a:pt x="296334" y="43392"/>
                  <a:pt x="296024" y="45070"/>
                  <a:pt x="295275" y="46567"/>
                </a:cubicBezTo>
                <a:cubicBezTo>
                  <a:pt x="293439" y="50239"/>
                  <a:pt x="290408" y="53461"/>
                  <a:pt x="287338" y="56092"/>
                </a:cubicBezTo>
                <a:cubicBezTo>
                  <a:pt x="282364" y="60355"/>
                  <a:pt x="280166" y="60550"/>
                  <a:pt x="276225" y="65617"/>
                </a:cubicBezTo>
                <a:cubicBezTo>
                  <a:pt x="273882" y="68629"/>
                  <a:pt x="272573" y="72444"/>
                  <a:pt x="269875" y="75142"/>
                </a:cubicBezTo>
                <a:cubicBezTo>
                  <a:pt x="266700" y="78317"/>
                  <a:pt x="263044" y="81075"/>
                  <a:pt x="260350" y="84667"/>
                </a:cubicBezTo>
                <a:cubicBezTo>
                  <a:pt x="258763" y="86784"/>
                  <a:pt x="257459" y="89146"/>
                  <a:pt x="255588" y="91017"/>
                </a:cubicBezTo>
                <a:cubicBezTo>
                  <a:pt x="254239" y="92366"/>
                  <a:pt x="252274" y="92950"/>
                  <a:pt x="250825" y="94192"/>
                </a:cubicBezTo>
                <a:cubicBezTo>
                  <a:pt x="237347" y="105744"/>
                  <a:pt x="250649" y="96426"/>
                  <a:pt x="239713" y="103717"/>
                </a:cubicBezTo>
                <a:cubicBezTo>
                  <a:pt x="233170" y="113531"/>
                  <a:pt x="240436" y="103956"/>
                  <a:pt x="231775" y="111654"/>
                </a:cubicBezTo>
                <a:cubicBezTo>
                  <a:pt x="228419" y="114637"/>
                  <a:pt x="226510" y="119759"/>
                  <a:pt x="222250" y="121179"/>
                </a:cubicBezTo>
                <a:lnTo>
                  <a:pt x="212725" y="124354"/>
                </a:lnTo>
                <a:cubicBezTo>
                  <a:pt x="211138" y="125412"/>
                  <a:pt x="209706" y="126754"/>
                  <a:pt x="207963" y="127529"/>
                </a:cubicBezTo>
                <a:cubicBezTo>
                  <a:pt x="204905" y="128888"/>
                  <a:pt x="198438" y="130704"/>
                  <a:pt x="198438" y="130704"/>
                </a:cubicBezTo>
                <a:cubicBezTo>
                  <a:pt x="196850" y="131762"/>
                  <a:pt x="195141" y="132657"/>
                  <a:pt x="193675" y="133879"/>
                </a:cubicBezTo>
                <a:cubicBezTo>
                  <a:pt x="191950" y="135316"/>
                  <a:pt x="190781" y="137397"/>
                  <a:pt x="188913" y="138642"/>
                </a:cubicBezTo>
                <a:cubicBezTo>
                  <a:pt x="187521" y="139570"/>
                  <a:pt x="185738" y="139700"/>
                  <a:pt x="184150" y="140229"/>
                </a:cubicBezTo>
                <a:cubicBezTo>
                  <a:pt x="175685" y="152927"/>
                  <a:pt x="186793" y="137587"/>
                  <a:pt x="176213" y="148167"/>
                </a:cubicBezTo>
                <a:cubicBezTo>
                  <a:pt x="172508" y="151872"/>
                  <a:pt x="174096" y="154516"/>
                  <a:pt x="168275" y="156104"/>
                </a:cubicBezTo>
                <a:cubicBezTo>
                  <a:pt x="164159" y="157227"/>
                  <a:pt x="159798" y="157089"/>
                  <a:pt x="155575" y="157692"/>
                </a:cubicBezTo>
                <a:cubicBezTo>
                  <a:pt x="152389" y="158147"/>
                  <a:pt x="149225" y="158750"/>
                  <a:pt x="146050" y="159279"/>
                </a:cubicBezTo>
                <a:cubicBezTo>
                  <a:pt x="142875" y="160337"/>
                  <a:pt x="139310" y="160597"/>
                  <a:pt x="136525" y="162454"/>
                </a:cubicBezTo>
                <a:cubicBezTo>
                  <a:pt x="122879" y="171552"/>
                  <a:pt x="140144" y="160644"/>
                  <a:pt x="127000" y="167217"/>
                </a:cubicBezTo>
                <a:cubicBezTo>
                  <a:pt x="114698" y="173369"/>
                  <a:pt x="129441" y="167992"/>
                  <a:pt x="117475" y="171979"/>
                </a:cubicBezTo>
                <a:cubicBezTo>
                  <a:pt x="115888" y="173567"/>
                  <a:pt x="114150" y="175017"/>
                  <a:pt x="112713" y="176742"/>
                </a:cubicBezTo>
                <a:cubicBezTo>
                  <a:pt x="111492" y="178208"/>
                  <a:pt x="111156" y="180493"/>
                  <a:pt x="109538" y="181504"/>
                </a:cubicBezTo>
                <a:cubicBezTo>
                  <a:pt x="106700" y="183278"/>
                  <a:pt x="103242" y="183798"/>
                  <a:pt x="100013" y="184679"/>
                </a:cubicBezTo>
                <a:lnTo>
                  <a:pt x="82550" y="189442"/>
                </a:lnTo>
                <a:cubicBezTo>
                  <a:pt x="77789" y="196583"/>
                  <a:pt x="78051" y="198836"/>
                  <a:pt x="71438" y="202142"/>
                </a:cubicBezTo>
                <a:cubicBezTo>
                  <a:pt x="69941" y="202890"/>
                  <a:pt x="68263" y="203200"/>
                  <a:pt x="66675" y="203729"/>
                </a:cubicBezTo>
                <a:cubicBezTo>
                  <a:pt x="64559" y="205140"/>
                  <a:pt x="58738" y="211314"/>
                  <a:pt x="58738" y="202142"/>
                </a:cubicBezTo>
                <a:cubicBezTo>
                  <a:pt x="58738" y="187815"/>
                  <a:pt x="60020" y="173480"/>
                  <a:pt x="61913" y="159279"/>
                </a:cubicBezTo>
                <a:cubicBezTo>
                  <a:pt x="62165" y="157388"/>
                  <a:pt x="63966" y="156060"/>
                  <a:pt x="65088" y="154517"/>
                </a:cubicBezTo>
                <a:cubicBezTo>
                  <a:pt x="79685" y="134446"/>
                  <a:pt x="68637" y="147619"/>
                  <a:pt x="80963" y="137054"/>
                </a:cubicBezTo>
                <a:cubicBezTo>
                  <a:pt x="88530" y="130568"/>
                  <a:pt x="82387" y="133405"/>
                  <a:pt x="90488" y="130704"/>
                </a:cubicBezTo>
                <a:cubicBezTo>
                  <a:pt x="96838" y="131233"/>
                  <a:pt x="105190" y="127634"/>
                  <a:pt x="109538" y="132292"/>
                </a:cubicBezTo>
                <a:cubicBezTo>
                  <a:pt x="114644" y="137763"/>
                  <a:pt x="112713" y="154517"/>
                  <a:pt x="112713" y="154517"/>
                </a:cubicBezTo>
                <a:cubicBezTo>
                  <a:pt x="121709" y="153988"/>
                  <a:pt x="130779" y="154204"/>
                  <a:pt x="139700" y="152929"/>
                </a:cubicBezTo>
                <a:cubicBezTo>
                  <a:pt x="141664" y="152648"/>
                  <a:pt x="153338" y="145398"/>
                  <a:pt x="153988" y="144992"/>
                </a:cubicBezTo>
                <a:cubicBezTo>
                  <a:pt x="174628" y="132093"/>
                  <a:pt x="139790" y="153104"/>
                  <a:pt x="165100" y="138642"/>
                </a:cubicBezTo>
                <a:cubicBezTo>
                  <a:pt x="173718" y="133718"/>
                  <a:pt x="165893" y="136791"/>
                  <a:pt x="174625" y="133879"/>
                </a:cubicBezTo>
                <a:cubicBezTo>
                  <a:pt x="177676" y="129303"/>
                  <a:pt x="179251" y="126266"/>
                  <a:pt x="184150" y="122767"/>
                </a:cubicBezTo>
                <a:cubicBezTo>
                  <a:pt x="185512" y="121794"/>
                  <a:pt x="187325" y="121708"/>
                  <a:pt x="188913" y="121179"/>
                </a:cubicBezTo>
                <a:cubicBezTo>
                  <a:pt x="189971" y="119592"/>
                  <a:pt x="190739" y="117766"/>
                  <a:pt x="192088" y="116417"/>
                </a:cubicBezTo>
                <a:cubicBezTo>
                  <a:pt x="199103" y="109402"/>
                  <a:pt x="210235" y="112286"/>
                  <a:pt x="219075" y="111654"/>
                </a:cubicBezTo>
                <a:cubicBezTo>
                  <a:pt x="221192" y="111125"/>
                  <a:pt x="223335" y="110694"/>
                  <a:pt x="225425" y="110067"/>
                </a:cubicBezTo>
                <a:cubicBezTo>
                  <a:pt x="228631" y="109105"/>
                  <a:pt x="234950" y="106892"/>
                  <a:pt x="234950" y="106892"/>
                </a:cubicBezTo>
                <a:cubicBezTo>
                  <a:pt x="248601" y="97792"/>
                  <a:pt x="231329" y="108702"/>
                  <a:pt x="244475" y="102129"/>
                </a:cubicBezTo>
                <a:cubicBezTo>
                  <a:pt x="249505" y="99614"/>
                  <a:pt x="248415" y="98165"/>
                  <a:pt x="254000" y="97367"/>
                </a:cubicBezTo>
                <a:cubicBezTo>
                  <a:pt x="259786" y="96540"/>
                  <a:pt x="265642" y="96308"/>
                  <a:pt x="271463" y="95779"/>
                </a:cubicBezTo>
                <a:cubicBezTo>
                  <a:pt x="273050" y="95250"/>
                  <a:pt x="274728" y="94940"/>
                  <a:pt x="276225" y="94192"/>
                </a:cubicBezTo>
                <a:cubicBezTo>
                  <a:pt x="282140" y="91235"/>
                  <a:pt x="280481" y="90645"/>
                  <a:pt x="285750" y="86254"/>
                </a:cubicBezTo>
                <a:cubicBezTo>
                  <a:pt x="287216" y="85032"/>
                  <a:pt x="288925" y="84137"/>
                  <a:pt x="290513" y="83079"/>
                </a:cubicBezTo>
                <a:cubicBezTo>
                  <a:pt x="291571" y="81492"/>
                  <a:pt x="292252" y="79573"/>
                  <a:pt x="293688" y="78317"/>
                </a:cubicBezTo>
                <a:cubicBezTo>
                  <a:pt x="296560" y="75804"/>
                  <a:pt x="303213" y="71967"/>
                  <a:pt x="303213" y="71967"/>
                </a:cubicBezTo>
                <a:cubicBezTo>
                  <a:pt x="304271" y="70379"/>
                  <a:pt x="305039" y="68553"/>
                  <a:pt x="306388" y="67204"/>
                </a:cubicBezTo>
                <a:cubicBezTo>
                  <a:pt x="307737" y="65855"/>
                  <a:pt x="309894" y="65465"/>
                  <a:pt x="311150" y="64029"/>
                </a:cubicBezTo>
                <a:cubicBezTo>
                  <a:pt x="313663" y="61157"/>
                  <a:pt x="315383" y="57679"/>
                  <a:pt x="317500" y="54504"/>
                </a:cubicBezTo>
                <a:cubicBezTo>
                  <a:pt x="318745" y="52636"/>
                  <a:pt x="320675" y="51329"/>
                  <a:pt x="322263" y="49742"/>
                </a:cubicBezTo>
                <a:cubicBezTo>
                  <a:pt x="322654" y="48568"/>
                  <a:pt x="324972" y="40217"/>
                  <a:pt x="327025" y="40217"/>
                </a:cubicBezTo>
                <a:cubicBezTo>
                  <a:pt x="328698" y="40217"/>
                  <a:pt x="328084" y="43392"/>
                  <a:pt x="328613" y="44979"/>
                </a:cubicBezTo>
                <a:cubicBezTo>
                  <a:pt x="329142" y="54504"/>
                  <a:pt x="328851" y="64110"/>
                  <a:pt x="330200" y="73554"/>
                </a:cubicBezTo>
                <a:cubicBezTo>
                  <a:pt x="330509" y="75714"/>
                  <a:pt x="330928" y="69209"/>
                  <a:pt x="331788" y="67204"/>
                </a:cubicBezTo>
                <a:cubicBezTo>
                  <a:pt x="332540" y="65450"/>
                  <a:pt x="333905" y="64029"/>
                  <a:pt x="334963" y="62442"/>
                </a:cubicBezTo>
                <a:cubicBezTo>
                  <a:pt x="335568" y="59417"/>
                  <a:pt x="336509" y="53000"/>
                  <a:pt x="338138" y="49742"/>
                </a:cubicBezTo>
                <a:cubicBezTo>
                  <a:pt x="338991" y="48035"/>
                  <a:pt x="340255" y="46567"/>
                  <a:pt x="341313" y="44979"/>
                </a:cubicBezTo>
                <a:cubicBezTo>
                  <a:pt x="343137" y="39507"/>
                  <a:pt x="341717" y="41400"/>
                  <a:pt x="344488" y="38629"/>
                </a:cubicBezTo>
              </a:path>
            </a:pathLst>
          </a:custGeom>
          <a:noFill/>
          <a:ln>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E358CE49-1179-48C5-93ED-FB09450EBC48}"/>
              </a:ext>
            </a:extLst>
          </p:cNvPr>
          <p:cNvSpPr/>
          <p:nvPr/>
        </p:nvSpPr>
        <p:spPr>
          <a:xfrm>
            <a:off x="897981" y="4468784"/>
            <a:ext cx="12000" cy="11607"/>
          </a:xfrm>
          <a:custGeom>
            <a:avLst/>
            <a:gdLst>
              <a:gd name="connsiteX0" fmla="*/ 544 w 12000"/>
              <a:gd name="connsiteY0" fmla="*/ 29 h 11607"/>
              <a:gd name="connsiteX1" fmla="*/ 6894 w 12000"/>
              <a:gd name="connsiteY1" fmla="*/ 6379 h 11607"/>
              <a:gd name="connsiteX2" fmla="*/ 11657 w 12000"/>
              <a:gd name="connsiteY2" fmla="*/ 9554 h 11607"/>
              <a:gd name="connsiteX3" fmla="*/ 544 w 12000"/>
              <a:gd name="connsiteY3" fmla="*/ 29 h 11607"/>
            </a:gdLst>
            <a:ahLst/>
            <a:cxnLst>
              <a:cxn ang="0">
                <a:pos x="connsiteX0" y="connsiteY0"/>
              </a:cxn>
              <a:cxn ang="0">
                <a:pos x="connsiteX1" y="connsiteY1"/>
              </a:cxn>
              <a:cxn ang="0">
                <a:pos x="connsiteX2" y="connsiteY2"/>
              </a:cxn>
              <a:cxn ang="0">
                <a:pos x="connsiteX3" y="connsiteY3"/>
              </a:cxn>
            </a:cxnLst>
            <a:rect l="l" t="t" r="r" b="b"/>
            <a:pathLst>
              <a:path w="12000" h="11607">
                <a:moveTo>
                  <a:pt x="544" y="29"/>
                </a:moveTo>
                <a:cubicBezTo>
                  <a:pt x="-250" y="-500"/>
                  <a:pt x="-1373" y="6379"/>
                  <a:pt x="6894" y="6379"/>
                </a:cubicBezTo>
                <a:cubicBezTo>
                  <a:pt x="8802" y="6379"/>
                  <a:pt x="10069" y="8496"/>
                  <a:pt x="11657" y="9554"/>
                </a:cubicBezTo>
                <a:cubicBezTo>
                  <a:pt x="14248" y="17328"/>
                  <a:pt x="1338" y="558"/>
                  <a:pt x="544" y="29"/>
                </a:cubicBezTo>
                <a:close/>
              </a:path>
            </a:pathLst>
          </a:custGeom>
          <a:ln>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6999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423413" y="1625618"/>
            <a:ext cx="8915459" cy="346395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indent="-123825">
              <a:buClr>
                <a:srgbClr val="54AEB2"/>
              </a:buClr>
              <a:buFont typeface="Arial" panose="020B0604020202020204" pitchFamily="34" charset="0"/>
              <a:buChar char="•"/>
              <a:defRPr/>
            </a:pPr>
            <a:r>
              <a:rPr lang="en-US" dirty="0">
                <a:latin typeface="Century Gothic"/>
              </a:rPr>
              <a:t> Timothy Mayer (NASA SERVIR Science Coordination Office)</a:t>
            </a:r>
          </a:p>
          <a:p>
            <a:pPr marL="234950" indent="-123825">
              <a:buClr>
                <a:srgbClr val="54AEB2"/>
              </a:buClr>
              <a:buFont typeface="Arial" panose="020B0604020202020204" pitchFamily="34" charset="0"/>
              <a:buChar char="•"/>
              <a:defRPr/>
            </a:pPr>
            <a:r>
              <a:rPr lang="en-US" dirty="0">
                <a:latin typeface="Century Gothic"/>
              </a:rPr>
              <a:t> </a:t>
            </a:r>
            <a:r>
              <a:rPr lang="en-US" dirty="0" err="1">
                <a:latin typeface="Century Gothic"/>
              </a:rPr>
              <a:t>Caily</a:t>
            </a:r>
            <a:r>
              <a:rPr lang="en-US" dirty="0">
                <a:latin typeface="Century Gothic"/>
              </a:rPr>
              <a:t> Schwartz (NASA SERVIR Science Coordination Office)</a:t>
            </a:r>
          </a:p>
          <a:p>
            <a:pPr marL="234950" indent="-123825">
              <a:buClr>
                <a:srgbClr val="54AEB2"/>
              </a:buClr>
              <a:buFont typeface="Arial" panose="020B0604020202020204" pitchFamily="34" charset="0"/>
              <a:buChar char="•"/>
              <a:defRPr/>
            </a:pPr>
            <a:r>
              <a:rPr lang="en-US" dirty="0">
                <a:latin typeface="Century Gothic"/>
              </a:rPr>
              <a:t> Sean McCartney (NASA Goddard Space Flight Center)</a:t>
            </a:r>
          </a:p>
          <a:p>
            <a:pPr marL="234950" indent="-123825">
              <a:buClr>
                <a:srgbClr val="54AEB2"/>
              </a:buClr>
              <a:buFont typeface="Arial" panose="020B0604020202020204" pitchFamily="34" charset="0"/>
              <a:buChar char="•"/>
              <a:defRPr/>
            </a:pPr>
            <a:r>
              <a:rPr lang="en-US" dirty="0">
                <a:latin typeface="Century Gothic"/>
              </a:rPr>
              <a:t> Joseph Spruce (Consultant to Science Systems &amp; Applications, Inc.)</a:t>
            </a:r>
          </a:p>
          <a:p>
            <a:pPr marL="234950" indent="-123825">
              <a:buClr>
                <a:srgbClr val="54AEB2"/>
              </a:buClr>
              <a:buFont typeface="Arial" panose="020B0604020202020204" pitchFamily="34" charset="0"/>
              <a:buChar char="•"/>
              <a:defRPr/>
            </a:pPr>
            <a:r>
              <a:rPr lang="en-US" dirty="0">
                <a:latin typeface="Century Gothic"/>
              </a:rPr>
              <a:t> Kenton Ross (NASA Langley Research Center)</a:t>
            </a:r>
            <a:endParaRPr lang="en-US" dirty="0"/>
          </a:p>
          <a:p>
            <a:pPr marL="234950" indent="-123825">
              <a:buClr>
                <a:srgbClr val="54AEB2"/>
              </a:buClr>
              <a:buFont typeface="Arial" panose="020B0604020202020204" pitchFamily="34" charset="0"/>
              <a:buChar char="•"/>
              <a:defRPr/>
            </a:pPr>
            <a:r>
              <a:rPr lang="en-US" dirty="0">
                <a:latin typeface="Century Gothic"/>
              </a:rPr>
              <a:t> Robert Griffin (The University of Alabama Huntsville)</a:t>
            </a:r>
            <a:endParaRPr lang="en-US" dirty="0"/>
          </a:p>
          <a:p>
            <a:pPr marL="234950" indent="-123825">
              <a:buClr>
                <a:srgbClr val="54AEB2"/>
              </a:buClr>
              <a:buFont typeface="Arial" panose="020B0604020202020204" pitchFamily="34" charset="0"/>
              <a:buChar char="•"/>
              <a:defRPr/>
            </a:pPr>
            <a:r>
              <a:rPr lang="en-US" dirty="0">
                <a:latin typeface="Century Gothic"/>
              </a:rPr>
              <a:t> Jeffrey Luvall (NASA Marshall Space Flight Center)</a:t>
            </a:r>
            <a:endParaRPr lang="en-US" dirty="0"/>
          </a:p>
          <a:p>
            <a:pPr marL="234950" indent="-123825">
              <a:buClr>
                <a:srgbClr val="54AEB2"/>
              </a:buClr>
              <a:buFont typeface="Arial" panose="020B0604020202020204" pitchFamily="34" charset="0"/>
              <a:buChar char="•"/>
              <a:defRPr/>
            </a:pPr>
            <a:r>
              <a:rPr lang="en-US" dirty="0">
                <a:latin typeface="Century Gothic"/>
              </a:rPr>
              <a:t> A.R Williams (NASA DEVELOP Fellow)</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75F0FD3C-B5B1-4FBE-ABB4-762F5B1D9904}"/>
              </a:ext>
            </a:extLst>
          </p:cNvPr>
          <p:cNvSpPr txBox="1"/>
          <p:nvPr/>
        </p:nvSpPr>
        <p:spPr>
          <a:xfrm>
            <a:off x="495300" y="1166880"/>
            <a:ext cx="479546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54AEB2"/>
                </a:solidFill>
                <a:latin typeface="Century Gothic"/>
              </a:rPr>
              <a:t>Advisors &amp; Contributors</a:t>
            </a:r>
          </a:p>
        </p:txBody>
      </p:sp>
      <p:sp>
        <p:nvSpPr>
          <p:cNvPr id="8" name="TextBox 7">
            <a:extLst>
              <a:ext uri="{FF2B5EF4-FFF2-40B4-BE49-F238E27FC236}">
                <a16:creationId xmlns:a16="http://schemas.microsoft.com/office/drawing/2014/main" id="{3C5EA909-41CE-5B43-8C14-6D1155FBD857}"/>
              </a:ext>
            </a:extLst>
          </p:cNvPr>
          <p:cNvSpPr txBox="1"/>
          <p:nvPr/>
        </p:nvSpPr>
        <p:spPr>
          <a:xfrm>
            <a:off x="495270" y="5046008"/>
            <a:ext cx="332428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54AEB2"/>
                </a:solidFill>
                <a:latin typeface="Century Gothic"/>
              </a:rPr>
              <a:t>Past Contributors</a:t>
            </a:r>
            <a:endParaRPr lang="en-US" sz="1600"/>
          </a:p>
        </p:txBody>
      </p:sp>
      <p:sp>
        <p:nvSpPr>
          <p:cNvPr id="9" name="Text Placeholder 1">
            <a:extLst>
              <a:ext uri="{FF2B5EF4-FFF2-40B4-BE49-F238E27FC236}">
                <a16:creationId xmlns:a16="http://schemas.microsoft.com/office/drawing/2014/main" id="{6739DAD5-EBE7-2B47-A1B3-F5D57764E1C9}"/>
              </a:ext>
            </a:extLst>
          </p:cNvPr>
          <p:cNvSpPr txBox="1">
            <a:spLocks/>
          </p:cNvSpPr>
          <p:nvPr/>
        </p:nvSpPr>
        <p:spPr>
          <a:xfrm>
            <a:off x="561321" y="5503970"/>
            <a:ext cx="2613364" cy="92820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4AEB2"/>
              </a:buClr>
              <a:buChar char="•"/>
              <a:defRPr/>
            </a:pPr>
            <a:r>
              <a:rPr lang="en-US" dirty="0">
                <a:latin typeface="Century Gothic"/>
              </a:rPr>
              <a:t> Deki </a:t>
            </a:r>
            <a:r>
              <a:rPr lang="en-US" dirty="0" smtClean="0">
                <a:latin typeface="Century Gothic"/>
              </a:rPr>
              <a:t>Namgyal</a:t>
            </a:r>
            <a:r>
              <a:rPr lang="en-US" dirty="0">
                <a:latin typeface="Century Gothic"/>
              </a:rPr>
              <a:t> </a:t>
            </a:r>
          </a:p>
          <a:p>
            <a:pPr>
              <a:buClr>
                <a:srgbClr val="54AEB2"/>
              </a:buClr>
              <a:buChar char="•"/>
              <a:defRPr/>
            </a:pPr>
            <a:r>
              <a:rPr lang="en-US" dirty="0">
                <a:latin typeface="Century Gothic"/>
              </a:rPr>
              <a:t> Sonam Dorji</a:t>
            </a:r>
            <a:endParaRPr lang="en-US" dirty="0"/>
          </a:p>
          <a:p>
            <a:pPr>
              <a:buClr>
                <a:srgbClr val="54AEB2"/>
              </a:buClr>
              <a:buFont typeface="Arial" panose="020B0604020202020204" pitchFamily="34" charset="0"/>
              <a:buChar char="•"/>
              <a:defRPr/>
            </a:pPr>
            <a:endParaRPr lang="en-US" dirty="0"/>
          </a:p>
        </p:txBody>
      </p:sp>
      <p:sp>
        <p:nvSpPr>
          <p:cNvPr id="10" name="Text Placeholder 1">
            <a:extLst>
              <a:ext uri="{FF2B5EF4-FFF2-40B4-BE49-F238E27FC236}">
                <a16:creationId xmlns:a16="http://schemas.microsoft.com/office/drawing/2014/main" id="{40C978F2-8969-40E5-9656-98FFDE416749}"/>
              </a:ext>
            </a:extLst>
          </p:cNvPr>
          <p:cNvSpPr txBox="1">
            <a:spLocks/>
          </p:cNvSpPr>
          <p:nvPr/>
        </p:nvSpPr>
        <p:spPr>
          <a:xfrm>
            <a:off x="2802101" y="5137347"/>
            <a:ext cx="2837372" cy="91383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4AEB2"/>
              </a:buClr>
              <a:buChar char="•"/>
              <a:defRPr/>
            </a:pPr>
            <a:endParaRPr lang="en-US" sz="1800"/>
          </a:p>
          <a:p>
            <a:pPr>
              <a:buClr>
                <a:srgbClr val="54AEB2"/>
              </a:buClr>
              <a:buChar char="•"/>
              <a:defRPr/>
            </a:pPr>
            <a:r>
              <a:rPr lang="en-US" sz="1800">
                <a:latin typeface="Century Gothic"/>
              </a:rPr>
              <a:t> </a:t>
            </a:r>
            <a:r>
              <a:rPr lang="en-US">
                <a:latin typeface="Century Gothic"/>
              </a:rPr>
              <a:t>Tenzin </a:t>
            </a:r>
            <a:r>
              <a:rPr lang="en-US" err="1">
                <a:latin typeface="Century Gothic"/>
              </a:rPr>
              <a:t>Wangmo</a:t>
            </a:r>
            <a:r>
              <a:rPr lang="en-US">
                <a:latin typeface="Century Gothic"/>
              </a:rPr>
              <a:t> </a:t>
            </a:r>
          </a:p>
          <a:p>
            <a:pPr>
              <a:buClr>
                <a:srgbClr val="54AEB2"/>
              </a:buClr>
              <a:buChar char="•"/>
              <a:defRPr/>
            </a:pPr>
            <a:r>
              <a:rPr lang="en-US">
                <a:latin typeface="Century Gothic"/>
              </a:rPr>
              <a:t> </a:t>
            </a:r>
            <a:r>
              <a:rPr lang="en-US" err="1">
                <a:latin typeface="Century Gothic"/>
              </a:rPr>
              <a:t>Tashi</a:t>
            </a:r>
            <a:r>
              <a:rPr lang="en-US">
                <a:latin typeface="Century Gothic"/>
              </a:rPr>
              <a:t> Kaneko</a:t>
            </a:r>
            <a:endParaRPr lang="en-US"/>
          </a:p>
          <a:p>
            <a:pPr>
              <a:buClr>
                <a:srgbClr val="54AEB2"/>
              </a:buClr>
              <a:buChar char="•"/>
              <a:defRPr/>
            </a:pPr>
            <a:endParaRPr lang="en-US">
              <a:latin typeface="Century Gothic"/>
            </a:endParaRPr>
          </a:p>
          <a:p>
            <a:pPr indent="111125">
              <a:buClr>
                <a:srgbClr val="54AEB2"/>
              </a:buClr>
              <a:buChar char="•"/>
              <a:defRPr/>
            </a:pPr>
            <a:endParaRPr lang="en-US">
              <a:latin typeface="Century Gothic"/>
            </a:endParaRPr>
          </a:p>
          <a:p>
            <a:pPr marL="0" marR="0" lvl="0" indent="0" algn="l" defTabSz="914400" rtl="0" eaLnBrk="1" fontAlgn="auto" latinLnBrk="0" hangingPunct="1">
              <a:buClr>
                <a:srgbClr val="54AEB2"/>
              </a:buClr>
              <a:buSzTx/>
              <a:buFont typeface="Arial" panose="020B0604020202020204" pitchFamily="34" charset="0"/>
              <a:buChar char="•"/>
              <a:tabLst/>
              <a:defRPr/>
            </a:pPr>
            <a:endParaRPr lang="en-US" sz="1800" b="0" i="0" u="none" strike="noStrike" kern="1200" cap="none" spc="0" normalizeH="0" baseline="0" noProof="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latin typeface="Century Gothic" panose="020B0502020202020204" pitchFamily="34" charset="0"/>
              <a:ea typeface="+mn-ea"/>
              <a:cs typeface="+mn-cs"/>
            </a:endParaRPr>
          </a:p>
          <a:p>
            <a:pPr>
              <a:lnSpc>
                <a:spcPct val="100000"/>
              </a:lnSpc>
              <a:spcBef>
                <a:spcPts val="0"/>
              </a:spcBef>
              <a:spcAft>
                <a:spcPts val="600"/>
              </a:spcAft>
              <a:defRPr/>
            </a:pPr>
            <a:endParaRPr lang="en-US"/>
          </a:p>
        </p:txBody>
      </p:sp>
    </p:spTree>
    <p:extLst>
      <p:ext uri="{BB962C8B-B14F-4D97-AF65-F5344CB8AC3E}">
        <p14:creationId xmlns:p14="http://schemas.microsoft.com/office/powerpoint/2010/main" val="18581259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C26C240-8ACD-4930-9420-96B29996F3C8}"/>
              </a:ext>
            </a:extLst>
          </p:cNvPr>
          <p:cNvSpPr txBox="1">
            <a:spLocks/>
          </p:cNvSpPr>
          <p:nvPr/>
        </p:nvSpPr>
        <p:spPr>
          <a:xfrm>
            <a:off x="480923" y="213503"/>
            <a:ext cx="5777469" cy="1056748"/>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Backup </a:t>
            </a:r>
            <a:endParaRPr lang="en-US"/>
          </a:p>
        </p:txBody>
      </p:sp>
      <p:pic>
        <p:nvPicPr>
          <p:cNvPr id="4" name="Picture 4" descr="Diagram&#10;&#10;Description automatically generated">
            <a:extLst>
              <a:ext uri="{FF2B5EF4-FFF2-40B4-BE49-F238E27FC236}">
                <a16:creationId xmlns:a16="http://schemas.microsoft.com/office/drawing/2014/main" id="{CEA0FDBD-55C9-480D-91D0-9F2F18289DAE}"/>
              </a:ext>
            </a:extLst>
          </p:cNvPr>
          <p:cNvPicPr>
            <a:picLocks noChangeAspect="1"/>
          </p:cNvPicPr>
          <p:nvPr/>
        </p:nvPicPr>
        <p:blipFill>
          <a:blip r:embed="rId3"/>
          <a:stretch>
            <a:fillRect/>
          </a:stretch>
        </p:blipFill>
        <p:spPr>
          <a:xfrm>
            <a:off x="123645" y="2184786"/>
            <a:ext cx="12074105" cy="2488426"/>
          </a:xfrm>
          <a:prstGeom prst="rect">
            <a:avLst/>
          </a:prstGeom>
        </p:spPr>
      </p:pic>
      <p:sp>
        <p:nvSpPr>
          <p:cNvPr id="6" name="TextBox 5">
            <a:extLst>
              <a:ext uri="{FF2B5EF4-FFF2-40B4-BE49-F238E27FC236}">
                <a16:creationId xmlns:a16="http://schemas.microsoft.com/office/drawing/2014/main" id="{3936D6D1-44CD-4B95-9F06-984815002F20}"/>
              </a:ext>
            </a:extLst>
          </p:cNvPr>
          <p:cNvSpPr txBox="1"/>
          <p:nvPr/>
        </p:nvSpPr>
        <p:spPr>
          <a:xfrm>
            <a:off x="-916100" y="5000300"/>
            <a:ext cx="396815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a:solidFill>
                  <a:schemeClr val="tx1">
                    <a:lumMod val="75000"/>
                    <a:lumOff val="25000"/>
                  </a:schemeClr>
                </a:solidFill>
                <a:latin typeface="Century Gothic"/>
              </a:rPr>
              <a:t>Image Source: LT-GEE Guide  </a:t>
            </a:r>
          </a:p>
        </p:txBody>
      </p:sp>
    </p:spTree>
    <p:extLst>
      <p:ext uri="{BB962C8B-B14F-4D97-AF65-F5344CB8AC3E}">
        <p14:creationId xmlns:p14="http://schemas.microsoft.com/office/powerpoint/2010/main" val="26226111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91350C-48AD-450B-A518-C0CE5B376EE3}"/>
              </a:ext>
            </a:extLst>
          </p:cNvPr>
          <p:cNvSpPr txBox="1">
            <a:spLocks/>
          </p:cNvSpPr>
          <p:nvPr/>
        </p:nvSpPr>
        <p:spPr>
          <a:xfrm>
            <a:off x="495300" y="342899"/>
            <a:ext cx="6532347"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OBJECTIVES</a:t>
            </a:r>
            <a:endParaRPr lang="en-US"/>
          </a:p>
        </p:txBody>
      </p:sp>
      <p:sp>
        <p:nvSpPr>
          <p:cNvPr id="4" name="TextBox 3">
            <a:extLst>
              <a:ext uri="{FF2B5EF4-FFF2-40B4-BE49-F238E27FC236}">
                <a16:creationId xmlns:a16="http://schemas.microsoft.com/office/drawing/2014/main" id="{3F4D5A21-C809-4C9D-926F-ED893E42D01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FF"/>
              </a:solidFill>
              <a:cs typeface="Calibri"/>
            </a:endParaRPr>
          </a:p>
        </p:txBody>
      </p:sp>
      <p:sp>
        <p:nvSpPr>
          <p:cNvPr id="9" name="Rectangle: Rounded Corners 8">
            <a:extLst>
              <a:ext uri="{FF2B5EF4-FFF2-40B4-BE49-F238E27FC236}">
                <a16:creationId xmlns:a16="http://schemas.microsoft.com/office/drawing/2014/main" id="{CB77A3BB-B9D2-4867-806A-B5A9865B8CF0}"/>
              </a:ext>
            </a:extLst>
          </p:cNvPr>
          <p:cNvSpPr/>
          <p:nvPr/>
        </p:nvSpPr>
        <p:spPr>
          <a:xfrm>
            <a:off x="461629" y="4440303"/>
            <a:ext cx="5650992" cy="984892"/>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smtClean="0">
                <a:latin typeface="Century Gothic"/>
                <a:cs typeface="Calibri"/>
              </a:rPr>
              <a:t>DEVELOP </a:t>
            </a:r>
            <a:r>
              <a:rPr lang="en-US" sz="2000" dirty="0" smtClean="0">
                <a:latin typeface="Century Gothic"/>
                <a:cs typeface="Calibri"/>
              </a:rPr>
              <a:t>Google Earth Engine-based app to assess maps of forest damage</a:t>
            </a:r>
            <a:endParaRPr lang="en-US" dirty="0">
              <a:cs typeface="Calibri"/>
            </a:endParaRPr>
          </a:p>
        </p:txBody>
      </p:sp>
      <p:sp>
        <p:nvSpPr>
          <p:cNvPr id="12" name="Rectangle: Rounded Corners 11">
            <a:extLst>
              <a:ext uri="{FF2B5EF4-FFF2-40B4-BE49-F238E27FC236}">
                <a16:creationId xmlns:a16="http://schemas.microsoft.com/office/drawing/2014/main" id="{DB5439F9-0517-4EAC-9040-F169B760FAFF}"/>
              </a:ext>
            </a:extLst>
          </p:cNvPr>
          <p:cNvSpPr/>
          <p:nvPr/>
        </p:nvSpPr>
        <p:spPr>
          <a:xfrm>
            <a:off x="461628" y="1889222"/>
            <a:ext cx="5650992" cy="1067764"/>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Century Gothic"/>
                <a:cs typeface="Calibri"/>
              </a:rPr>
              <a:t>Identify</a:t>
            </a:r>
            <a:r>
              <a:rPr lang="en-US" sz="2000">
                <a:latin typeface="Century Gothic"/>
                <a:cs typeface="Calibri"/>
              </a:rPr>
              <a:t> forest disturbances for focus districts in Bhutan from 2000-2018</a:t>
            </a:r>
            <a:endParaRPr lang="en-US"/>
          </a:p>
        </p:txBody>
      </p:sp>
      <p:sp>
        <p:nvSpPr>
          <p:cNvPr id="10" name="Rectangle: Rounded Corners 9">
            <a:extLst>
              <a:ext uri="{FF2B5EF4-FFF2-40B4-BE49-F238E27FC236}">
                <a16:creationId xmlns:a16="http://schemas.microsoft.com/office/drawing/2014/main" id="{0D685FDE-25B9-4CB7-A601-C4548B9AAAAB}"/>
              </a:ext>
            </a:extLst>
          </p:cNvPr>
          <p:cNvSpPr/>
          <p:nvPr/>
        </p:nvSpPr>
        <p:spPr>
          <a:xfrm>
            <a:off x="461629" y="3171446"/>
            <a:ext cx="5651485" cy="1054396"/>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dirty="0">
                <a:latin typeface="Century Gothic"/>
                <a:cs typeface="Calibri"/>
              </a:rPr>
              <a:t>Analyze</a:t>
            </a:r>
            <a:r>
              <a:rPr lang="en-US" sz="2000" dirty="0">
                <a:latin typeface="Century Gothic"/>
                <a:cs typeface="Calibri"/>
              </a:rPr>
              <a:t> the rate, magnitude, prevalence, </a:t>
            </a:r>
            <a:endParaRPr lang="en-US" dirty="0"/>
          </a:p>
          <a:p>
            <a:pPr algn="ctr"/>
            <a:r>
              <a:rPr lang="en-US" sz="2000" dirty="0">
                <a:latin typeface="Century Gothic"/>
                <a:cs typeface="Calibri"/>
              </a:rPr>
              <a:t>duration and year of </a:t>
            </a:r>
            <a:r>
              <a:rPr lang="en-US" sz="2000" dirty="0" smtClean="0">
                <a:latin typeface="Century Gothic"/>
                <a:cs typeface="Calibri"/>
              </a:rPr>
              <a:t>disturbance</a:t>
            </a:r>
            <a:endParaRPr lang="en-US" dirty="0"/>
          </a:p>
        </p:txBody>
      </p:sp>
      <p:sp>
        <p:nvSpPr>
          <p:cNvPr id="5" name="TextBox 4">
            <a:extLst>
              <a:ext uri="{FF2B5EF4-FFF2-40B4-BE49-F238E27FC236}">
                <a16:creationId xmlns:a16="http://schemas.microsoft.com/office/drawing/2014/main" id="{A0C257F4-9724-477B-9638-2D8E88EF4BD9}"/>
              </a:ext>
            </a:extLst>
          </p:cNvPr>
          <p:cNvSpPr txBox="1"/>
          <p:nvPr/>
        </p:nvSpPr>
        <p:spPr>
          <a:xfrm>
            <a:off x="9024298" y="5566349"/>
            <a:ext cx="2982035"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dirty="0">
                <a:solidFill>
                  <a:schemeClr val="tx1">
                    <a:lumMod val="75000"/>
                    <a:lumOff val="25000"/>
                  </a:schemeClr>
                </a:solidFill>
                <a:latin typeface="Century Gothic"/>
              </a:rPr>
              <a:t>Image Credit: Pema Choden</a:t>
            </a:r>
          </a:p>
        </p:txBody>
      </p:sp>
      <p:pic>
        <p:nvPicPr>
          <p:cNvPr id="6" name="Picture 46" descr="A picture containing tree, outdoor, forest, mountain&#10;&#10;Description automatically generated">
            <a:extLst>
              <a:ext uri="{FF2B5EF4-FFF2-40B4-BE49-F238E27FC236}">
                <a16:creationId xmlns:a16="http://schemas.microsoft.com/office/drawing/2014/main" id="{018A3067-BA77-41A0-A139-98B0715C86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4550" y="1940203"/>
            <a:ext cx="5367740" cy="366543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696616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F91350C-48AD-450B-A518-C0CE5B376EE3}"/>
              </a:ext>
            </a:extLst>
          </p:cNvPr>
          <p:cNvSpPr txBox="1">
            <a:spLocks/>
          </p:cNvSpPr>
          <p:nvPr/>
        </p:nvSpPr>
        <p:spPr>
          <a:xfrm>
            <a:off x="495300" y="342899"/>
            <a:ext cx="6418403"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PROJECT PARTNERS </a:t>
            </a:r>
            <a:endParaRPr lang="en-US"/>
          </a:p>
        </p:txBody>
      </p:sp>
      <p:sp>
        <p:nvSpPr>
          <p:cNvPr id="26" name="Rectangle: Rounded Corners 25">
            <a:extLst>
              <a:ext uri="{FF2B5EF4-FFF2-40B4-BE49-F238E27FC236}">
                <a16:creationId xmlns:a16="http://schemas.microsoft.com/office/drawing/2014/main" id="{B0AD4291-DCCA-4622-B67E-5C1BBA89C231}"/>
              </a:ext>
            </a:extLst>
          </p:cNvPr>
          <p:cNvSpPr/>
          <p:nvPr/>
        </p:nvSpPr>
        <p:spPr>
          <a:xfrm>
            <a:off x="809625" y="1419225"/>
            <a:ext cx="3648075" cy="1371600"/>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ea typeface="+mn-lt"/>
                <a:cs typeface="+mn-lt"/>
              </a:rPr>
              <a:t>Ugyen </a:t>
            </a:r>
            <a:r>
              <a:rPr lang="en-US" sz="2000" dirty="0" err="1">
                <a:solidFill>
                  <a:schemeClr val="tx1">
                    <a:lumMod val="75000"/>
                    <a:lumOff val="25000"/>
                  </a:schemeClr>
                </a:solidFill>
                <a:latin typeface="Century Gothic"/>
                <a:ea typeface="+mn-lt"/>
                <a:cs typeface="+mn-lt"/>
              </a:rPr>
              <a:t>Wangchuck</a:t>
            </a:r>
            <a:r>
              <a:rPr lang="en-US" sz="2000" dirty="0">
                <a:solidFill>
                  <a:schemeClr val="tx1">
                    <a:lumMod val="75000"/>
                    <a:lumOff val="25000"/>
                  </a:schemeClr>
                </a:solidFill>
                <a:latin typeface="Century Gothic"/>
                <a:ea typeface="+mn-lt"/>
                <a:cs typeface="+mn-lt"/>
              </a:rPr>
              <a:t> Institute for Conservation and Environmental Research (UWICER)</a:t>
            </a:r>
            <a:endParaRPr lang="en-US" sz="2000" dirty="0">
              <a:solidFill>
                <a:schemeClr val="tx1">
                  <a:lumMod val="75000"/>
                  <a:lumOff val="25000"/>
                </a:schemeClr>
              </a:solidFill>
              <a:latin typeface="Century Gothic"/>
            </a:endParaRPr>
          </a:p>
        </p:txBody>
      </p:sp>
      <p:sp>
        <p:nvSpPr>
          <p:cNvPr id="4" name="Rectangle: Rounded Corners 3">
            <a:extLst>
              <a:ext uri="{FF2B5EF4-FFF2-40B4-BE49-F238E27FC236}">
                <a16:creationId xmlns:a16="http://schemas.microsoft.com/office/drawing/2014/main" id="{EA22CF34-ED7C-4BE3-8EA6-DB3BD2DEFF10}"/>
              </a:ext>
            </a:extLst>
          </p:cNvPr>
          <p:cNvSpPr/>
          <p:nvPr/>
        </p:nvSpPr>
        <p:spPr>
          <a:xfrm>
            <a:off x="809625" y="3305174"/>
            <a:ext cx="3648075" cy="1152525"/>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ea typeface="+mn-lt"/>
                <a:cs typeface="+mn-lt"/>
              </a:rPr>
              <a:t>Bhutan Foundation</a:t>
            </a:r>
            <a:endParaRPr lang="en-US">
              <a:solidFill>
                <a:schemeClr val="tx1">
                  <a:lumMod val="75000"/>
                  <a:lumOff val="25000"/>
                </a:schemeClr>
              </a:solidFill>
              <a:latin typeface="Century Gothic"/>
              <a:cs typeface="Calibri"/>
            </a:endParaRPr>
          </a:p>
        </p:txBody>
      </p:sp>
      <p:sp>
        <p:nvSpPr>
          <p:cNvPr id="5" name="Rectangle: Rounded Corners 4">
            <a:extLst>
              <a:ext uri="{FF2B5EF4-FFF2-40B4-BE49-F238E27FC236}">
                <a16:creationId xmlns:a16="http://schemas.microsoft.com/office/drawing/2014/main" id="{10DF1384-FF9E-42A2-AE15-EEE4B7FD9247}"/>
              </a:ext>
            </a:extLst>
          </p:cNvPr>
          <p:cNvSpPr/>
          <p:nvPr/>
        </p:nvSpPr>
        <p:spPr>
          <a:xfrm>
            <a:off x="762000" y="4895849"/>
            <a:ext cx="3648075" cy="1295400"/>
          </a:xfrm>
          <a:prstGeom prst="roundRect">
            <a:avLst/>
          </a:prstGeom>
          <a:solidFill>
            <a:srgbClr val="F74848">
              <a:alpha val="54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Karuna Foundation</a:t>
            </a:r>
            <a:endParaRPr lang="en-US">
              <a:solidFill>
                <a:schemeClr val="tx1">
                  <a:lumMod val="75000"/>
                  <a:lumOff val="25000"/>
                </a:schemeClr>
              </a:solidFill>
              <a:latin typeface="Century Gothic"/>
              <a:cs typeface="Calibri"/>
            </a:endParaRPr>
          </a:p>
        </p:txBody>
      </p:sp>
      <p:sp>
        <p:nvSpPr>
          <p:cNvPr id="6" name="Rectangle: Rounded Corners 5">
            <a:extLst>
              <a:ext uri="{FF2B5EF4-FFF2-40B4-BE49-F238E27FC236}">
                <a16:creationId xmlns:a16="http://schemas.microsoft.com/office/drawing/2014/main" id="{83DF62A6-21FF-4635-BC68-95DACAA364FB}"/>
              </a:ext>
            </a:extLst>
          </p:cNvPr>
          <p:cNvSpPr/>
          <p:nvPr/>
        </p:nvSpPr>
        <p:spPr>
          <a:xfrm>
            <a:off x="7156255" y="2460993"/>
            <a:ext cx="4399327" cy="2694821"/>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a:solidFill>
                <a:schemeClr val="bg1"/>
              </a:solidFill>
              <a:latin typeface="Century Gothic"/>
              <a:ea typeface="+mn-lt"/>
              <a:cs typeface="+mn-lt"/>
            </a:endParaRPr>
          </a:p>
          <a:p>
            <a:pPr algn="ctr"/>
            <a:endParaRPr lang="en-US" sz="2000" b="1">
              <a:solidFill>
                <a:schemeClr val="bg1"/>
              </a:solidFill>
              <a:latin typeface="Century Gothic"/>
              <a:ea typeface="+mn-lt"/>
              <a:cs typeface="+mn-lt"/>
            </a:endParaRPr>
          </a:p>
          <a:p>
            <a:pPr algn="ctr"/>
            <a:r>
              <a:rPr lang="en-US" sz="2000" b="1">
                <a:solidFill>
                  <a:schemeClr val="bg1"/>
                </a:solidFill>
                <a:latin typeface="Century Gothic"/>
                <a:ea typeface="+mn-lt"/>
                <a:cs typeface="+mn-lt"/>
              </a:rPr>
              <a:t>Himalayan Environmental Rhythm Observation and Evaluation System (HEROES) project</a:t>
            </a:r>
            <a:endParaRPr lang="en-US" sz="2000">
              <a:solidFill>
                <a:schemeClr val="bg1"/>
              </a:solidFill>
              <a:latin typeface="Century Gothic"/>
              <a:ea typeface="+mn-lt"/>
              <a:cs typeface="+mn-lt"/>
            </a:endParaRPr>
          </a:p>
          <a:p>
            <a:pPr algn="ctr"/>
            <a:endParaRPr lang="en-US" sz="2000">
              <a:solidFill>
                <a:schemeClr val="bg1"/>
              </a:solidFill>
              <a:latin typeface="Century Gothic"/>
              <a:ea typeface="+mn-lt"/>
              <a:cs typeface="+mn-lt"/>
            </a:endParaRPr>
          </a:p>
          <a:p>
            <a:pPr algn="ctr"/>
            <a:endParaRPr lang="en-US" sz="2000">
              <a:solidFill>
                <a:schemeClr val="bg1"/>
              </a:solidFill>
              <a:latin typeface="Century Gothic"/>
              <a:cs typeface="Calibri"/>
            </a:endParaRPr>
          </a:p>
        </p:txBody>
      </p:sp>
      <p:grpSp>
        <p:nvGrpSpPr>
          <p:cNvPr id="2" name="Group 1">
            <a:extLst>
              <a:ext uri="{FF2B5EF4-FFF2-40B4-BE49-F238E27FC236}">
                <a16:creationId xmlns:a16="http://schemas.microsoft.com/office/drawing/2014/main" id="{FDB5480C-59A5-4F49-BF77-3E441FABD5F3}"/>
              </a:ext>
            </a:extLst>
          </p:cNvPr>
          <p:cNvGrpSpPr/>
          <p:nvPr/>
        </p:nvGrpSpPr>
        <p:grpSpPr>
          <a:xfrm>
            <a:off x="4527995" y="2214544"/>
            <a:ext cx="2563229" cy="3422316"/>
            <a:chOff x="4599115" y="2173904"/>
            <a:chExt cx="2563229" cy="3422316"/>
          </a:xfrm>
        </p:grpSpPr>
        <p:cxnSp>
          <p:nvCxnSpPr>
            <p:cNvPr id="18" name="Straight Arrow Connector 17">
              <a:extLst>
                <a:ext uri="{FF2B5EF4-FFF2-40B4-BE49-F238E27FC236}">
                  <a16:creationId xmlns:a16="http://schemas.microsoft.com/office/drawing/2014/main" id="{7735A36A-CA5A-46AC-9C34-6BCEEB98B885}"/>
                </a:ext>
              </a:extLst>
            </p:cNvPr>
            <p:cNvCxnSpPr/>
            <p:nvPr/>
          </p:nvCxnSpPr>
          <p:spPr>
            <a:xfrm flipV="1">
              <a:off x="4602291" y="3868351"/>
              <a:ext cx="2560053" cy="25400"/>
            </a:xfrm>
            <a:prstGeom prst="straightConnector1">
              <a:avLst/>
            </a:prstGeom>
            <a:ln w="571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F43B26E3-17A9-45FD-842F-73E1E85B94C5}"/>
                </a:ext>
              </a:extLst>
            </p:cNvPr>
            <p:cNvGrpSpPr/>
            <p:nvPr/>
          </p:nvGrpSpPr>
          <p:grpSpPr>
            <a:xfrm>
              <a:off x="4599115" y="2173904"/>
              <a:ext cx="1229895" cy="3422316"/>
              <a:chOff x="4555957" y="2205622"/>
              <a:chExt cx="1229895" cy="3422316"/>
            </a:xfrm>
          </p:grpSpPr>
          <p:cxnSp>
            <p:nvCxnSpPr>
              <p:cNvPr id="14" name="Straight Arrow Connector 13">
                <a:extLst>
                  <a:ext uri="{FF2B5EF4-FFF2-40B4-BE49-F238E27FC236}">
                    <a16:creationId xmlns:a16="http://schemas.microsoft.com/office/drawing/2014/main" id="{63D0A3B0-7A55-4001-8D13-5EE2E8DEE0B1}"/>
                  </a:ext>
                </a:extLst>
              </p:cNvPr>
              <p:cNvCxnSpPr/>
              <p:nvPr/>
            </p:nvCxnSpPr>
            <p:spPr>
              <a:xfrm flipV="1">
                <a:off x="4555958" y="2236075"/>
                <a:ext cx="1229894" cy="1"/>
              </a:xfrm>
              <a:prstGeom prst="straightConnector1">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6911D6D-FF99-49D5-9E83-779F8B06AF6E}"/>
                  </a:ext>
                </a:extLst>
              </p:cNvPr>
              <p:cNvCxnSpPr/>
              <p:nvPr/>
            </p:nvCxnSpPr>
            <p:spPr>
              <a:xfrm>
                <a:off x="5781675" y="2205622"/>
                <a:ext cx="0" cy="1657684"/>
              </a:xfrm>
              <a:prstGeom prst="straightConnector1">
                <a:avLst/>
              </a:prstGeom>
              <a:ln w="57150">
                <a:solidFill>
                  <a:schemeClr val="tx1">
                    <a:lumMod val="75000"/>
                    <a:lumOff val="25000"/>
                  </a:schemeClr>
                </a:solidFill>
              </a:ln>
            </p:spPr>
            <p:style>
              <a:lnRef idx="1">
                <a:schemeClr val="dk1"/>
              </a:lnRef>
              <a:fillRef idx="0">
                <a:schemeClr val="dk1"/>
              </a:fillRef>
              <a:effectRef idx="0">
                <a:schemeClr val="dk1"/>
              </a:effectRef>
              <a:fontRef idx="minor">
                <a:schemeClr val="tx1"/>
              </a:fontRef>
            </p:style>
          </p:cxnSp>
          <p:grpSp>
            <p:nvGrpSpPr>
              <p:cNvPr id="17" name="Group 16">
                <a:extLst>
                  <a:ext uri="{FF2B5EF4-FFF2-40B4-BE49-F238E27FC236}">
                    <a16:creationId xmlns:a16="http://schemas.microsoft.com/office/drawing/2014/main" id="{BE207C56-62C4-442F-A0EE-31F53DBFAA7D}"/>
                  </a:ext>
                </a:extLst>
              </p:cNvPr>
              <p:cNvGrpSpPr/>
              <p:nvPr/>
            </p:nvGrpSpPr>
            <p:grpSpPr>
              <a:xfrm>
                <a:off x="4555957" y="3863307"/>
                <a:ext cx="1229894" cy="1764631"/>
                <a:chOff x="4555957" y="3863307"/>
                <a:chExt cx="1229894" cy="1764631"/>
              </a:xfrm>
            </p:grpSpPr>
            <p:cxnSp>
              <p:nvCxnSpPr>
                <p:cNvPr id="21" name="Straight Arrow Connector 20">
                  <a:extLst>
                    <a:ext uri="{FF2B5EF4-FFF2-40B4-BE49-F238E27FC236}">
                      <a16:creationId xmlns:a16="http://schemas.microsoft.com/office/drawing/2014/main" id="{405DB1AE-A164-42B2-BFFC-DE5AF29687E4}"/>
                    </a:ext>
                  </a:extLst>
                </p:cNvPr>
                <p:cNvCxnSpPr>
                  <a:cxnSpLocks/>
                </p:cNvCxnSpPr>
                <p:nvPr/>
              </p:nvCxnSpPr>
              <p:spPr>
                <a:xfrm>
                  <a:off x="5781674" y="3863307"/>
                  <a:ext cx="0" cy="1764631"/>
                </a:xfrm>
                <a:prstGeom prst="straightConnector1">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AFCFEDB-1446-4073-A915-E55EC7CD7389}"/>
                    </a:ext>
                  </a:extLst>
                </p:cNvPr>
                <p:cNvCxnSpPr>
                  <a:cxnSpLocks/>
                </p:cNvCxnSpPr>
                <p:nvPr/>
              </p:nvCxnSpPr>
              <p:spPr>
                <a:xfrm flipV="1">
                  <a:off x="4555957" y="5598117"/>
                  <a:ext cx="1229894" cy="1"/>
                </a:xfrm>
                <a:prstGeom prst="straightConnector1">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522585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6924BE0-F274-45A1-9F62-23327B0B4DEB}"/>
              </a:ext>
            </a:extLst>
          </p:cNvPr>
          <p:cNvSpPr/>
          <p:nvPr/>
        </p:nvSpPr>
        <p:spPr>
          <a:xfrm>
            <a:off x="289650" y="1793568"/>
            <a:ext cx="5589509" cy="1054396"/>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Increased warming, with decrease in </a:t>
            </a:r>
            <a:endParaRPr lang="en-US"/>
          </a:p>
          <a:p>
            <a:pPr algn="ctr"/>
            <a:r>
              <a:rPr lang="en-US" sz="2000">
                <a:latin typeface="Century Gothic"/>
                <a:cs typeface="Calibri"/>
              </a:rPr>
              <a:t>annual rainfall and snowfall</a:t>
            </a:r>
            <a:endParaRPr lang="en-US"/>
          </a:p>
        </p:txBody>
      </p:sp>
      <p:sp>
        <p:nvSpPr>
          <p:cNvPr id="4" name="Rectangle: Rounded Corners 3">
            <a:extLst>
              <a:ext uri="{FF2B5EF4-FFF2-40B4-BE49-F238E27FC236}">
                <a16:creationId xmlns:a16="http://schemas.microsoft.com/office/drawing/2014/main" id="{5AF4B534-BB6B-4D96-83AF-1D4A9797BBCA}"/>
              </a:ext>
            </a:extLst>
          </p:cNvPr>
          <p:cNvSpPr/>
          <p:nvPr/>
        </p:nvSpPr>
        <p:spPr>
          <a:xfrm>
            <a:off x="283205" y="3256875"/>
            <a:ext cx="5589510" cy="1127208"/>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Century Gothic"/>
                <a:cs typeface="Calibri"/>
              </a:rPr>
              <a:t>Impact on national food and fiber security as a result of climate variability</a:t>
            </a:r>
          </a:p>
        </p:txBody>
      </p:sp>
      <p:sp>
        <p:nvSpPr>
          <p:cNvPr id="10" name="Rectangle: Rounded Corners 9">
            <a:extLst>
              <a:ext uri="{FF2B5EF4-FFF2-40B4-BE49-F238E27FC236}">
                <a16:creationId xmlns:a16="http://schemas.microsoft.com/office/drawing/2014/main" id="{F492F85E-873A-47CD-9D20-407174BEE2A3}"/>
              </a:ext>
            </a:extLst>
          </p:cNvPr>
          <p:cNvSpPr/>
          <p:nvPr/>
        </p:nvSpPr>
        <p:spPr>
          <a:xfrm>
            <a:off x="306006" y="4784258"/>
            <a:ext cx="5588163" cy="1029557"/>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smtClean="0">
                <a:latin typeface="Century Gothic"/>
                <a:cs typeface="Calibri"/>
              </a:rPr>
              <a:t>Need </a:t>
            </a:r>
            <a:r>
              <a:rPr lang="en-US" sz="2000" dirty="0">
                <a:latin typeface="Century Gothic"/>
                <a:cs typeface="Calibri"/>
              </a:rPr>
              <a:t>for forest damage mitigation </a:t>
            </a:r>
            <a:br>
              <a:rPr lang="en-US" sz="2000" dirty="0">
                <a:latin typeface="Century Gothic"/>
                <a:cs typeface="Calibri"/>
              </a:rPr>
            </a:br>
            <a:r>
              <a:rPr lang="en-US" sz="2000" dirty="0">
                <a:latin typeface="Century Gothic"/>
                <a:cs typeface="Calibri"/>
              </a:rPr>
              <a:t>due to bark beetle infestations</a:t>
            </a:r>
          </a:p>
        </p:txBody>
      </p:sp>
      <p:sp>
        <p:nvSpPr>
          <p:cNvPr id="12" name="TextBox 11">
            <a:extLst>
              <a:ext uri="{FF2B5EF4-FFF2-40B4-BE49-F238E27FC236}">
                <a16:creationId xmlns:a16="http://schemas.microsoft.com/office/drawing/2014/main" id="{3BC65F56-D388-4325-A9C2-76933941629B}"/>
              </a:ext>
            </a:extLst>
          </p:cNvPr>
          <p:cNvSpPr txBox="1"/>
          <p:nvPr/>
        </p:nvSpPr>
        <p:spPr>
          <a:xfrm>
            <a:off x="8875176" y="5614942"/>
            <a:ext cx="2982035"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a:solidFill>
                  <a:schemeClr val="tx1">
                    <a:lumMod val="75000"/>
                    <a:lumOff val="25000"/>
                  </a:schemeClr>
                </a:solidFill>
                <a:latin typeface="Century Gothic"/>
              </a:rPr>
              <a:t>Image Credit: Changa Tshering</a:t>
            </a:r>
          </a:p>
        </p:txBody>
      </p:sp>
      <p:sp>
        <p:nvSpPr>
          <p:cNvPr id="5" name="Title 1">
            <a:extLst>
              <a:ext uri="{FF2B5EF4-FFF2-40B4-BE49-F238E27FC236}">
                <a16:creationId xmlns:a16="http://schemas.microsoft.com/office/drawing/2014/main" id="{AAD7373D-439A-465C-8284-00E2609A4C2D}"/>
              </a:ext>
            </a:extLst>
          </p:cNvPr>
          <p:cNvSpPr txBox="1">
            <a:spLocks/>
          </p:cNvSpPr>
          <p:nvPr/>
        </p:nvSpPr>
        <p:spPr>
          <a:xfrm>
            <a:off x="495300" y="342899"/>
            <a:ext cx="6418403"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COMMUNITY CONCERNS</a:t>
            </a:r>
            <a:endParaRPr lang="en-US"/>
          </a:p>
        </p:txBody>
      </p:sp>
      <p:pic>
        <p:nvPicPr>
          <p:cNvPr id="9" name="Picture 10" descr="A picture containing outdoor, plant, tree&#10;&#10;Description automatically generated">
            <a:extLst>
              <a:ext uri="{FF2B5EF4-FFF2-40B4-BE49-F238E27FC236}">
                <a16:creationId xmlns:a16="http://schemas.microsoft.com/office/drawing/2014/main" id="{F129D2C4-CC04-4114-B824-D2442AD9ED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2326" y="1798225"/>
            <a:ext cx="5189125" cy="38542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287469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92FC82-E8E3-4EA6-B59D-A0E45A06A5EB}"/>
              </a:ext>
            </a:extLst>
          </p:cNvPr>
          <p:cNvSpPr txBox="1"/>
          <p:nvPr/>
        </p:nvSpPr>
        <p:spPr>
          <a:xfrm>
            <a:off x="251076" y="2820790"/>
            <a:ext cx="288835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dirty="0">
                <a:solidFill>
                  <a:schemeClr val="tx1">
                    <a:lumMod val="75000"/>
                    <a:lumOff val="25000"/>
                  </a:schemeClr>
                </a:solidFill>
                <a:latin typeface="Century Gothic"/>
                <a:cs typeface="Calibri"/>
              </a:rPr>
              <a:t>Tropical Rainfall Measuring Mission (TRMM)</a:t>
            </a:r>
          </a:p>
        </p:txBody>
      </p:sp>
      <p:pic>
        <p:nvPicPr>
          <p:cNvPr id="5" name="Picture 5" descr="A picture containing transport, satellite&#10;&#10;Description automatically generated">
            <a:extLst>
              <a:ext uri="{FF2B5EF4-FFF2-40B4-BE49-F238E27FC236}">
                <a16:creationId xmlns:a16="http://schemas.microsoft.com/office/drawing/2014/main" id="{301CAE77-F989-45AC-8365-4590B2DBB1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61284" y="1005967"/>
            <a:ext cx="2397403" cy="1645920"/>
          </a:xfrm>
          <a:prstGeom prst="rect">
            <a:avLst/>
          </a:prstGeom>
        </p:spPr>
      </p:pic>
      <p:pic>
        <p:nvPicPr>
          <p:cNvPr id="6" name="Picture 6" descr="A picture containing text, transport, satellite&#10;&#10;Description automatically generated">
            <a:extLst>
              <a:ext uri="{FF2B5EF4-FFF2-40B4-BE49-F238E27FC236}">
                <a16:creationId xmlns:a16="http://schemas.microsoft.com/office/drawing/2014/main" id="{851F391B-311C-4887-8006-D132BEC3BB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0042" y="914055"/>
            <a:ext cx="2231785" cy="1920240"/>
          </a:xfrm>
          <a:prstGeom prst="rect">
            <a:avLst/>
          </a:prstGeom>
        </p:spPr>
      </p:pic>
      <p:pic>
        <p:nvPicPr>
          <p:cNvPr id="7" name="Picture 7">
            <a:extLst>
              <a:ext uri="{FF2B5EF4-FFF2-40B4-BE49-F238E27FC236}">
                <a16:creationId xmlns:a16="http://schemas.microsoft.com/office/drawing/2014/main" id="{4B18B55D-6FBE-4759-B677-B13CC1115D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2596" y="3712723"/>
            <a:ext cx="2639764" cy="1554480"/>
          </a:xfrm>
          <a:prstGeom prst="rect">
            <a:avLst/>
          </a:prstGeom>
        </p:spPr>
      </p:pic>
      <p:sp>
        <p:nvSpPr>
          <p:cNvPr id="8" name="TextBox 7">
            <a:extLst>
              <a:ext uri="{FF2B5EF4-FFF2-40B4-BE49-F238E27FC236}">
                <a16:creationId xmlns:a16="http://schemas.microsoft.com/office/drawing/2014/main" id="{A58EA148-B7CB-4593-81A5-BE3A8BF138EB}"/>
              </a:ext>
            </a:extLst>
          </p:cNvPr>
          <p:cNvSpPr txBox="1"/>
          <p:nvPr/>
        </p:nvSpPr>
        <p:spPr>
          <a:xfrm>
            <a:off x="6504009" y="2851587"/>
            <a:ext cx="3056937"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dirty="0">
                <a:solidFill>
                  <a:schemeClr val="tx1">
                    <a:lumMod val="75000"/>
                    <a:lumOff val="25000"/>
                  </a:schemeClr>
                </a:solidFill>
                <a:latin typeface="Century Gothic"/>
                <a:cs typeface="Calibri"/>
              </a:rPr>
              <a:t>Terra - Moderate Resolution Imaging Spectroradiometer (MODIS)</a:t>
            </a:r>
          </a:p>
        </p:txBody>
      </p:sp>
      <p:sp>
        <p:nvSpPr>
          <p:cNvPr id="9" name="TextBox 8">
            <a:extLst>
              <a:ext uri="{FF2B5EF4-FFF2-40B4-BE49-F238E27FC236}">
                <a16:creationId xmlns:a16="http://schemas.microsoft.com/office/drawing/2014/main" id="{AF1192F8-3D0A-46FD-B121-C5630656C823}"/>
              </a:ext>
            </a:extLst>
          </p:cNvPr>
          <p:cNvSpPr txBox="1"/>
          <p:nvPr/>
        </p:nvSpPr>
        <p:spPr>
          <a:xfrm>
            <a:off x="131377" y="5291516"/>
            <a:ext cx="3056937"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solidFill>
                  <a:schemeClr val="tx1">
                    <a:lumMod val="75000"/>
                    <a:lumOff val="25000"/>
                  </a:schemeClr>
                </a:solidFill>
                <a:latin typeface="Century Gothic"/>
              </a:rPr>
              <a:t>Global Precipitation Measurement Core Observatory (GPM Core)</a:t>
            </a:r>
          </a:p>
        </p:txBody>
      </p:sp>
      <p:pic>
        <p:nvPicPr>
          <p:cNvPr id="4" name="Picture 9">
            <a:extLst>
              <a:ext uri="{FF2B5EF4-FFF2-40B4-BE49-F238E27FC236}">
                <a16:creationId xmlns:a16="http://schemas.microsoft.com/office/drawing/2014/main" id="{4DC695DA-107F-4A1F-835D-65390094FF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30642" y="1079047"/>
            <a:ext cx="2397710" cy="1554480"/>
          </a:xfrm>
          <a:prstGeom prst="rect">
            <a:avLst/>
          </a:prstGeom>
        </p:spPr>
      </p:pic>
      <p:sp>
        <p:nvSpPr>
          <p:cNvPr id="10" name="TextBox 9">
            <a:extLst>
              <a:ext uri="{FF2B5EF4-FFF2-40B4-BE49-F238E27FC236}">
                <a16:creationId xmlns:a16="http://schemas.microsoft.com/office/drawing/2014/main" id="{8DA9194C-0984-4A13-866B-7AC68FBD540F}"/>
              </a:ext>
            </a:extLst>
          </p:cNvPr>
          <p:cNvSpPr txBox="1"/>
          <p:nvPr/>
        </p:nvSpPr>
        <p:spPr>
          <a:xfrm>
            <a:off x="3332845" y="2820674"/>
            <a:ext cx="3056937"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dirty="0">
                <a:solidFill>
                  <a:schemeClr val="tx1">
                    <a:lumMod val="75000"/>
                    <a:lumOff val="25000"/>
                  </a:schemeClr>
                </a:solidFill>
                <a:latin typeface="Century Gothic"/>
              </a:rPr>
              <a:t>Aqua - Moderate Resolution </a:t>
            </a:r>
            <a:endParaRPr lang="en-US" sz="1500" dirty="0">
              <a:solidFill>
                <a:schemeClr val="tx1">
                  <a:lumMod val="75000"/>
                  <a:lumOff val="25000"/>
                </a:schemeClr>
              </a:solidFill>
              <a:latin typeface="Calibri" panose="020F0502020204030204"/>
              <a:cs typeface="Calibri" panose="020F0502020204030204"/>
            </a:endParaRPr>
          </a:p>
          <a:p>
            <a:pPr algn="ctr"/>
            <a:r>
              <a:rPr lang="en-US" sz="1500" dirty="0">
                <a:solidFill>
                  <a:schemeClr val="tx1">
                    <a:lumMod val="75000"/>
                    <a:lumOff val="25000"/>
                  </a:schemeClr>
                </a:solidFill>
                <a:latin typeface="Century Gothic"/>
              </a:rPr>
              <a:t>Imaging Spectroradiometer (MODIS)</a:t>
            </a:r>
            <a:endParaRPr lang="en-US" sz="1500" dirty="0">
              <a:solidFill>
                <a:schemeClr val="tx1">
                  <a:lumMod val="75000"/>
                  <a:lumOff val="25000"/>
                </a:schemeClr>
              </a:solidFill>
              <a:cs typeface="Calibri"/>
            </a:endParaRPr>
          </a:p>
        </p:txBody>
      </p:sp>
      <p:sp>
        <p:nvSpPr>
          <p:cNvPr id="11" name="Title 1">
            <a:extLst>
              <a:ext uri="{FF2B5EF4-FFF2-40B4-BE49-F238E27FC236}">
                <a16:creationId xmlns:a16="http://schemas.microsoft.com/office/drawing/2014/main" id="{4DEAAE4D-B59C-EE43-9AD1-C0B6D7709358}"/>
              </a:ext>
            </a:extLst>
          </p:cNvPr>
          <p:cNvSpPr txBox="1">
            <a:spLocks/>
          </p:cNvSpPr>
          <p:nvPr/>
        </p:nvSpPr>
        <p:spPr>
          <a:xfrm>
            <a:off x="495300" y="383093"/>
            <a:ext cx="6594613"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SATELLITES AND SENSORS</a:t>
            </a:r>
            <a:endParaRPr lang="en-US" b="1">
              <a:solidFill>
                <a:srgbClr val="54AEB2"/>
              </a:solidFill>
              <a:latin typeface="Century Gothic" panose="020F0302020204030204"/>
            </a:endParaRPr>
          </a:p>
        </p:txBody>
      </p:sp>
      <p:pic>
        <p:nvPicPr>
          <p:cNvPr id="12" name="Picture 11" descr="A picture containing transport, aircraft&#10;&#10;Description automatically generated">
            <a:extLst>
              <a:ext uri="{FF2B5EF4-FFF2-40B4-BE49-F238E27FC236}">
                <a16:creationId xmlns:a16="http://schemas.microsoft.com/office/drawing/2014/main" id="{D6BFCB4B-FFB8-024F-B7B0-583536AA424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77587" y="591547"/>
            <a:ext cx="1886789" cy="2103120"/>
          </a:xfrm>
          <a:prstGeom prst="rect">
            <a:avLst/>
          </a:prstGeom>
        </p:spPr>
      </p:pic>
      <p:sp>
        <p:nvSpPr>
          <p:cNvPr id="13" name="TextBox 12">
            <a:extLst>
              <a:ext uri="{FF2B5EF4-FFF2-40B4-BE49-F238E27FC236}">
                <a16:creationId xmlns:a16="http://schemas.microsoft.com/office/drawing/2014/main" id="{B8FE871E-BA2A-4D4B-9C52-C4BDFDF3535B}"/>
              </a:ext>
            </a:extLst>
          </p:cNvPr>
          <p:cNvSpPr txBox="1"/>
          <p:nvPr/>
        </p:nvSpPr>
        <p:spPr>
          <a:xfrm>
            <a:off x="9290185" y="2760601"/>
            <a:ext cx="2888357"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dirty="0">
                <a:solidFill>
                  <a:schemeClr val="tx1">
                    <a:lumMod val="75000"/>
                    <a:lumOff val="25000"/>
                  </a:schemeClr>
                </a:solidFill>
                <a:latin typeface="Century Gothic"/>
                <a:cs typeface="Calibri"/>
              </a:rPr>
              <a:t>Shuttle Radar </a:t>
            </a:r>
            <a:endParaRPr lang="en-US" sz="1500" dirty="0">
              <a:solidFill>
                <a:schemeClr val="tx1">
                  <a:lumMod val="75000"/>
                  <a:lumOff val="25000"/>
                </a:schemeClr>
              </a:solidFill>
            </a:endParaRPr>
          </a:p>
          <a:p>
            <a:pPr algn="ctr"/>
            <a:r>
              <a:rPr lang="en-US" sz="1500" dirty="0">
                <a:solidFill>
                  <a:schemeClr val="tx1">
                    <a:lumMod val="75000"/>
                    <a:lumOff val="25000"/>
                  </a:schemeClr>
                </a:solidFill>
                <a:latin typeface="Century Gothic"/>
                <a:cs typeface="Calibri"/>
              </a:rPr>
              <a:t>Topography Mission </a:t>
            </a:r>
            <a:endParaRPr lang="en-US" sz="1500" dirty="0">
              <a:solidFill>
                <a:schemeClr val="tx1">
                  <a:lumMod val="75000"/>
                  <a:lumOff val="25000"/>
                </a:schemeClr>
              </a:solidFill>
              <a:latin typeface="Calibri" panose="020F0502020204030204"/>
              <a:cs typeface="Calibri"/>
            </a:endParaRPr>
          </a:p>
          <a:p>
            <a:pPr algn="ctr"/>
            <a:r>
              <a:rPr lang="en-US" sz="1500" dirty="0">
                <a:solidFill>
                  <a:schemeClr val="tx1">
                    <a:lumMod val="75000"/>
                    <a:lumOff val="25000"/>
                  </a:schemeClr>
                </a:solidFill>
                <a:latin typeface="Century Gothic"/>
                <a:cs typeface="Calibri"/>
              </a:rPr>
              <a:t>(SRTM)</a:t>
            </a:r>
            <a:endParaRPr lang="en-US" sz="1500" dirty="0">
              <a:solidFill>
                <a:schemeClr val="tx1">
                  <a:lumMod val="75000"/>
                  <a:lumOff val="25000"/>
                </a:schemeClr>
              </a:solidFill>
              <a:cs typeface="Calibri"/>
            </a:endParaRPr>
          </a:p>
        </p:txBody>
      </p:sp>
      <p:pic>
        <p:nvPicPr>
          <p:cNvPr id="2" name="Picture 1" descr="A satellite in space&#10;&#10;Description automatically generated">
            <a:extLst>
              <a:ext uri="{FF2B5EF4-FFF2-40B4-BE49-F238E27FC236}">
                <a16:creationId xmlns:a16="http://schemas.microsoft.com/office/drawing/2014/main" id="{A5E11D2A-39A4-490B-B56F-5ECA373075A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42948" y="3622133"/>
            <a:ext cx="2210274" cy="2103120"/>
          </a:xfrm>
          <a:prstGeom prst="rect">
            <a:avLst/>
          </a:prstGeom>
        </p:spPr>
      </p:pic>
      <p:pic>
        <p:nvPicPr>
          <p:cNvPr id="24" name="Picture 23" descr="A picture containing cake, table, sitting, computer&#10;&#10;Description automatically generated">
            <a:extLst>
              <a:ext uri="{FF2B5EF4-FFF2-40B4-BE49-F238E27FC236}">
                <a16:creationId xmlns:a16="http://schemas.microsoft.com/office/drawing/2014/main" id="{A56D75AF-5BEE-4EDC-9B57-A04541A6400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846750" y="4051775"/>
            <a:ext cx="1952971" cy="1645920"/>
          </a:xfrm>
          <a:prstGeom prst="rect">
            <a:avLst/>
          </a:prstGeom>
        </p:spPr>
      </p:pic>
      <p:pic>
        <p:nvPicPr>
          <p:cNvPr id="27" name="Picture 27">
            <a:extLst>
              <a:ext uri="{FF2B5EF4-FFF2-40B4-BE49-F238E27FC236}">
                <a16:creationId xmlns:a16="http://schemas.microsoft.com/office/drawing/2014/main" id="{F3B0A1FD-92BA-4286-9F37-3CC8039B75F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67674" y="4328484"/>
            <a:ext cx="3083030" cy="1280160"/>
          </a:xfrm>
          <a:prstGeom prst="rect">
            <a:avLst/>
          </a:prstGeom>
        </p:spPr>
      </p:pic>
      <p:sp>
        <p:nvSpPr>
          <p:cNvPr id="30" name="TextBox 29">
            <a:extLst>
              <a:ext uri="{FF2B5EF4-FFF2-40B4-BE49-F238E27FC236}">
                <a16:creationId xmlns:a16="http://schemas.microsoft.com/office/drawing/2014/main" id="{206D047C-4895-45BE-8790-2990AD341325}"/>
              </a:ext>
            </a:extLst>
          </p:cNvPr>
          <p:cNvSpPr txBox="1"/>
          <p:nvPr/>
        </p:nvSpPr>
        <p:spPr>
          <a:xfrm>
            <a:off x="3656984" y="5626334"/>
            <a:ext cx="224181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solidFill>
                  <a:schemeClr val="tx1">
                    <a:lumMod val="75000"/>
                    <a:lumOff val="25000"/>
                  </a:schemeClr>
                </a:solidFill>
                <a:latin typeface="Century Gothic"/>
                <a:cs typeface="Calibri"/>
              </a:rPr>
              <a:t>Landsat 5 - Thematic Mapper (TM)</a:t>
            </a:r>
          </a:p>
        </p:txBody>
      </p:sp>
      <p:sp>
        <p:nvSpPr>
          <p:cNvPr id="31" name="TextBox 30">
            <a:extLst>
              <a:ext uri="{FF2B5EF4-FFF2-40B4-BE49-F238E27FC236}">
                <a16:creationId xmlns:a16="http://schemas.microsoft.com/office/drawing/2014/main" id="{AE41BDEF-6692-491F-A28E-BCAEC46E5234}"/>
              </a:ext>
            </a:extLst>
          </p:cNvPr>
          <p:cNvSpPr txBox="1"/>
          <p:nvPr/>
        </p:nvSpPr>
        <p:spPr>
          <a:xfrm>
            <a:off x="6231736" y="5613572"/>
            <a:ext cx="325414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solidFill>
                  <a:schemeClr val="tx1">
                    <a:lumMod val="75000"/>
                    <a:lumOff val="25000"/>
                  </a:schemeClr>
                </a:solidFill>
                <a:latin typeface="Century Gothic"/>
                <a:cs typeface="Calibri"/>
              </a:rPr>
              <a:t>Landsat 7 - Enhanced Thematic Mapper Plus (ETM+)</a:t>
            </a:r>
          </a:p>
        </p:txBody>
      </p:sp>
      <p:sp>
        <p:nvSpPr>
          <p:cNvPr id="32" name="TextBox 31">
            <a:extLst>
              <a:ext uri="{FF2B5EF4-FFF2-40B4-BE49-F238E27FC236}">
                <a16:creationId xmlns:a16="http://schemas.microsoft.com/office/drawing/2014/main" id="{60221236-2414-427E-A1DA-B8A31688F0A4}"/>
              </a:ext>
            </a:extLst>
          </p:cNvPr>
          <p:cNvSpPr txBox="1"/>
          <p:nvPr/>
        </p:nvSpPr>
        <p:spPr>
          <a:xfrm>
            <a:off x="9485879" y="5613572"/>
            <a:ext cx="2514242"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solidFill>
                  <a:schemeClr val="tx1">
                    <a:lumMod val="75000"/>
                    <a:lumOff val="25000"/>
                  </a:schemeClr>
                </a:solidFill>
                <a:latin typeface="Century Gothic"/>
                <a:cs typeface="Calibri"/>
              </a:rPr>
              <a:t>Landsat 8 - Operational Land Imager (OLI)</a:t>
            </a:r>
          </a:p>
        </p:txBody>
      </p:sp>
      <p:sp>
        <p:nvSpPr>
          <p:cNvPr id="14" name="TextBox 13">
            <a:extLst>
              <a:ext uri="{FF2B5EF4-FFF2-40B4-BE49-F238E27FC236}">
                <a16:creationId xmlns:a16="http://schemas.microsoft.com/office/drawing/2014/main" id="{D955451A-71F9-4B28-B5D5-2EF9472D6181}"/>
              </a:ext>
            </a:extLst>
          </p:cNvPr>
          <p:cNvSpPr txBox="1"/>
          <p:nvPr/>
        </p:nvSpPr>
        <p:spPr>
          <a:xfrm>
            <a:off x="9196507" y="6550959"/>
            <a:ext cx="2982035"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a:solidFill>
                  <a:schemeClr val="tx1">
                    <a:lumMod val="75000"/>
                    <a:lumOff val="25000"/>
                  </a:schemeClr>
                </a:solidFill>
                <a:latin typeface="Century Gothic"/>
              </a:rPr>
              <a:t>Image Credit: NASA</a:t>
            </a:r>
          </a:p>
        </p:txBody>
      </p:sp>
    </p:spTree>
    <p:extLst>
      <p:ext uri="{BB962C8B-B14F-4D97-AF65-F5344CB8AC3E}">
        <p14:creationId xmlns:p14="http://schemas.microsoft.com/office/powerpoint/2010/main" val="42693553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5493528-531D-4712-A227-7240B243E2AB}"/>
              </a:ext>
            </a:extLst>
          </p:cNvPr>
          <p:cNvGraphicFramePr>
            <a:graphicFrameLocks noGrp="1"/>
          </p:cNvGraphicFramePr>
          <p:nvPr>
            <p:extLst>
              <p:ext uri="{D42A27DB-BD31-4B8C-83A1-F6EECF244321}">
                <p14:modId xmlns:p14="http://schemas.microsoft.com/office/powerpoint/2010/main" val="265351266"/>
              </p:ext>
            </p:extLst>
          </p:nvPr>
        </p:nvGraphicFramePr>
        <p:xfrm>
          <a:off x="0" y="1091747"/>
          <a:ext cx="12192001" cy="5766253"/>
        </p:xfrm>
        <a:graphic>
          <a:graphicData uri="http://schemas.openxmlformats.org/drawingml/2006/table">
            <a:tbl>
              <a:tblPr firstRow="1" bandRow="1">
                <a:tableStyleId>{5C22544A-7EE6-4342-B048-85BDC9FD1C3A}</a:tableStyleId>
              </a:tblPr>
              <a:tblGrid>
                <a:gridCol w="4089560">
                  <a:extLst>
                    <a:ext uri="{9D8B030D-6E8A-4147-A177-3AD203B41FA5}">
                      <a16:colId xmlns:a16="http://schemas.microsoft.com/office/drawing/2014/main" val="1619540681"/>
                    </a:ext>
                  </a:extLst>
                </a:gridCol>
                <a:gridCol w="4089560">
                  <a:extLst>
                    <a:ext uri="{9D8B030D-6E8A-4147-A177-3AD203B41FA5}">
                      <a16:colId xmlns:a16="http://schemas.microsoft.com/office/drawing/2014/main" val="4046496696"/>
                    </a:ext>
                  </a:extLst>
                </a:gridCol>
                <a:gridCol w="4012881">
                  <a:extLst>
                    <a:ext uri="{9D8B030D-6E8A-4147-A177-3AD203B41FA5}">
                      <a16:colId xmlns:a16="http://schemas.microsoft.com/office/drawing/2014/main" val="1973310914"/>
                    </a:ext>
                  </a:extLst>
                </a:gridCol>
              </a:tblGrid>
              <a:tr h="5766253">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20000"/>
                        <a:lumOff val="80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40000"/>
                        <a:lumOff val="60000"/>
                      </a:schemeClr>
                    </a:solidFill>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098177858"/>
                  </a:ext>
                </a:extLst>
              </a:tr>
            </a:tbl>
          </a:graphicData>
        </a:graphic>
      </p:graphicFrame>
      <p:sp>
        <p:nvSpPr>
          <p:cNvPr id="9" name="Rectangle: Rounded Corners 8">
            <a:extLst>
              <a:ext uri="{FF2B5EF4-FFF2-40B4-BE49-F238E27FC236}">
                <a16:creationId xmlns:a16="http://schemas.microsoft.com/office/drawing/2014/main" id="{66DC858D-9018-41B1-BC49-CCBB5A075B5E}"/>
              </a:ext>
            </a:extLst>
          </p:cNvPr>
          <p:cNvSpPr/>
          <p:nvPr/>
        </p:nvSpPr>
        <p:spPr>
          <a:xfrm>
            <a:off x="509180" y="1991855"/>
            <a:ext cx="2813192" cy="1679132"/>
          </a:xfrm>
          <a:prstGeom prst="roundRect">
            <a:avLst/>
          </a:prstGeom>
          <a:solidFill>
            <a:srgbClr val="54AEB2"/>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8E6F4E9E-CA05-4186-B347-2A5461BCCD91}"/>
              </a:ext>
            </a:extLst>
          </p:cNvPr>
          <p:cNvSpPr txBox="1"/>
          <p:nvPr/>
        </p:nvSpPr>
        <p:spPr>
          <a:xfrm>
            <a:off x="875965" y="2147000"/>
            <a:ext cx="2006530" cy="646331"/>
          </a:xfrm>
          <a:prstGeom prst="rect">
            <a:avLst/>
          </a:prstGeom>
          <a:noFill/>
        </p:spPr>
        <p:txBody>
          <a:bodyPr wrap="square" lIns="91440" tIns="45720" rIns="91440" bIns="45720" rtlCol="0" anchor="t">
            <a:spAutoFit/>
          </a:bodyPr>
          <a:lstStyle/>
          <a:p>
            <a:pPr algn="ctr"/>
            <a:r>
              <a:rPr lang="en-US" b="1">
                <a:solidFill>
                  <a:schemeClr val="tx1">
                    <a:lumMod val="75000"/>
                    <a:lumOff val="25000"/>
                  </a:schemeClr>
                </a:solidFill>
                <a:latin typeface="Century Gothic"/>
              </a:rPr>
              <a:t>PRECIPITATION </a:t>
            </a:r>
            <a:endParaRPr lang="en-US" b="1">
              <a:solidFill>
                <a:schemeClr val="tx1">
                  <a:lumMod val="75000"/>
                  <a:lumOff val="25000"/>
                </a:schemeClr>
              </a:solidFill>
              <a:latin typeface="Century Gothic" panose="020B0502020202020204" pitchFamily="34" charset="0"/>
            </a:endParaRPr>
          </a:p>
          <a:p>
            <a:pPr algn="ctr"/>
            <a:r>
              <a:rPr lang="en-US">
                <a:solidFill>
                  <a:schemeClr val="tx1">
                    <a:lumMod val="75000"/>
                    <a:lumOff val="25000"/>
                  </a:schemeClr>
                </a:solidFill>
                <a:latin typeface="Century Gothic"/>
              </a:rPr>
              <a:t>(CHIRPS)</a:t>
            </a:r>
          </a:p>
        </p:txBody>
      </p:sp>
      <p:sp>
        <p:nvSpPr>
          <p:cNvPr id="12" name="TextBox 11">
            <a:extLst>
              <a:ext uri="{FF2B5EF4-FFF2-40B4-BE49-F238E27FC236}">
                <a16:creationId xmlns:a16="http://schemas.microsoft.com/office/drawing/2014/main" id="{F70B36B3-EB81-4CAE-805A-E57FDF0568F3}"/>
              </a:ext>
            </a:extLst>
          </p:cNvPr>
          <p:cNvSpPr txBox="1"/>
          <p:nvPr/>
        </p:nvSpPr>
        <p:spPr>
          <a:xfrm>
            <a:off x="1120609" y="2908836"/>
            <a:ext cx="1761886" cy="646331"/>
          </a:xfrm>
          <a:prstGeom prst="rect">
            <a:avLst/>
          </a:prstGeom>
          <a:noFill/>
        </p:spPr>
        <p:txBody>
          <a:bodyPr wrap="square" lIns="91440" tIns="45720" rIns="91440" bIns="45720" rtlCol="0" anchor="t">
            <a:spAutoFit/>
          </a:bodyPr>
          <a:lstStyle/>
          <a:p>
            <a:pPr algn="ctr"/>
            <a:r>
              <a:rPr lang="en-US" b="1">
                <a:solidFill>
                  <a:schemeClr val="tx1">
                    <a:lumMod val="75000"/>
                    <a:lumOff val="25000"/>
                  </a:schemeClr>
                </a:solidFill>
                <a:latin typeface="Century Gothic"/>
              </a:rPr>
              <a:t>TEMPERATURE </a:t>
            </a:r>
            <a:endParaRPr lang="en-US" b="1">
              <a:solidFill>
                <a:schemeClr val="tx1">
                  <a:lumMod val="75000"/>
                  <a:lumOff val="25000"/>
                </a:schemeClr>
              </a:solidFill>
              <a:latin typeface="Century Gothic" panose="020B0502020202020204" pitchFamily="34" charset="0"/>
            </a:endParaRPr>
          </a:p>
          <a:p>
            <a:pPr algn="ctr"/>
            <a:r>
              <a:rPr lang="en-US">
                <a:solidFill>
                  <a:schemeClr val="tx1">
                    <a:lumMod val="75000"/>
                    <a:lumOff val="25000"/>
                  </a:schemeClr>
                </a:solidFill>
                <a:latin typeface="Century Gothic"/>
              </a:rPr>
              <a:t>(FLDAS)</a:t>
            </a:r>
          </a:p>
        </p:txBody>
      </p:sp>
      <p:sp>
        <p:nvSpPr>
          <p:cNvPr id="13" name="Rectangle: Rounded Corners 12">
            <a:extLst>
              <a:ext uri="{FF2B5EF4-FFF2-40B4-BE49-F238E27FC236}">
                <a16:creationId xmlns:a16="http://schemas.microsoft.com/office/drawing/2014/main" id="{6FB269FD-908B-41FF-8F44-D05C1C2E6BE8}"/>
              </a:ext>
            </a:extLst>
          </p:cNvPr>
          <p:cNvSpPr/>
          <p:nvPr/>
        </p:nvSpPr>
        <p:spPr>
          <a:xfrm>
            <a:off x="536793" y="4011471"/>
            <a:ext cx="2785579" cy="1477327"/>
          </a:xfrm>
          <a:prstGeom prst="roundRect">
            <a:avLst/>
          </a:prstGeom>
          <a:solidFill>
            <a:srgbClr val="54AEB2"/>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5CA6DBEA-A949-4F04-B2E7-8E71B57B6200}"/>
              </a:ext>
            </a:extLst>
          </p:cNvPr>
          <p:cNvSpPr txBox="1"/>
          <p:nvPr/>
        </p:nvSpPr>
        <p:spPr>
          <a:xfrm>
            <a:off x="584673" y="4211903"/>
            <a:ext cx="2700781" cy="923330"/>
          </a:xfrm>
          <a:prstGeom prst="rect">
            <a:avLst/>
          </a:prstGeom>
          <a:noFill/>
        </p:spPr>
        <p:txBody>
          <a:bodyPr wrap="square" lIns="91440" tIns="45720" rIns="91440" bIns="45720" rtlCol="0" anchor="t">
            <a:spAutoFit/>
          </a:bodyPr>
          <a:lstStyle/>
          <a:p>
            <a:pPr algn="ctr"/>
            <a:r>
              <a:rPr lang="en-US" b="1">
                <a:solidFill>
                  <a:schemeClr val="tx1">
                    <a:lumMod val="75000"/>
                    <a:lumOff val="25000"/>
                  </a:schemeClr>
                </a:solidFill>
                <a:latin typeface="Century Gothic"/>
              </a:rPr>
              <a:t>FOREST DISTURBANCES</a:t>
            </a:r>
            <a:r>
              <a:rPr lang="en-US">
                <a:solidFill>
                  <a:schemeClr val="tx1">
                    <a:lumMod val="75000"/>
                    <a:lumOff val="25000"/>
                  </a:schemeClr>
                </a:solidFill>
                <a:latin typeface="Century Gothic"/>
              </a:rPr>
              <a:t>:</a:t>
            </a:r>
          </a:p>
          <a:p>
            <a:pPr algn="ctr"/>
            <a:r>
              <a:rPr lang="en-US">
                <a:solidFill>
                  <a:schemeClr val="tx1">
                    <a:lumMod val="75000"/>
                    <a:lumOff val="25000"/>
                  </a:schemeClr>
                </a:solidFill>
                <a:latin typeface="Century Gothic"/>
              </a:rPr>
              <a:t>Landsat images (from TM, ETM+, and OLI) </a:t>
            </a:r>
          </a:p>
        </p:txBody>
      </p:sp>
      <p:sp>
        <p:nvSpPr>
          <p:cNvPr id="15" name="Rectangle: Rounded Corners 14">
            <a:extLst>
              <a:ext uri="{FF2B5EF4-FFF2-40B4-BE49-F238E27FC236}">
                <a16:creationId xmlns:a16="http://schemas.microsoft.com/office/drawing/2014/main" id="{8000E29B-9367-4CE5-83A4-87D710F688DE}"/>
              </a:ext>
            </a:extLst>
          </p:cNvPr>
          <p:cNvSpPr/>
          <p:nvPr/>
        </p:nvSpPr>
        <p:spPr>
          <a:xfrm>
            <a:off x="526514" y="5934714"/>
            <a:ext cx="2785579" cy="841662"/>
          </a:xfrm>
          <a:prstGeom prst="roundRect">
            <a:avLst/>
          </a:prstGeom>
          <a:solidFill>
            <a:srgbClr val="54AEB2"/>
          </a:solidFill>
          <a:ln>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b="1">
                <a:solidFill>
                  <a:schemeClr val="tx1">
                    <a:lumMod val="75000"/>
                    <a:lumOff val="25000"/>
                  </a:schemeClr>
                </a:solidFill>
                <a:latin typeface="Century Gothic"/>
              </a:rPr>
              <a:t>GROUND DATA</a:t>
            </a:r>
          </a:p>
        </p:txBody>
      </p:sp>
      <p:sp>
        <p:nvSpPr>
          <p:cNvPr id="16" name="Rectangle: Rounded Corners 15">
            <a:extLst>
              <a:ext uri="{FF2B5EF4-FFF2-40B4-BE49-F238E27FC236}">
                <a16:creationId xmlns:a16="http://schemas.microsoft.com/office/drawing/2014/main" id="{DA3C8BBA-7FFA-4CB9-AE72-426B5977FE6B}"/>
              </a:ext>
            </a:extLst>
          </p:cNvPr>
          <p:cNvSpPr/>
          <p:nvPr/>
        </p:nvSpPr>
        <p:spPr>
          <a:xfrm>
            <a:off x="4969313" y="2580436"/>
            <a:ext cx="2619910" cy="1202077"/>
          </a:xfrm>
          <a:prstGeom prst="roundRect">
            <a:avLst/>
          </a:prstGeom>
          <a:solidFill>
            <a:srgbClr val="54AEB2"/>
          </a:solidFill>
          <a:ln>
            <a:solidFill>
              <a:schemeClr val="bg1"/>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a:solidFill>
                  <a:schemeClr val="tx1">
                    <a:lumMod val="75000"/>
                    <a:lumOff val="25000"/>
                  </a:schemeClr>
                </a:solidFill>
                <a:latin typeface="Century Gothic"/>
              </a:rPr>
              <a:t>GOOGLE EARTH ENGINE</a:t>
            </a:r>
            <a:r>
              <a:rPr lang="en-US">
                <a:latin typeface="Century Gothic"/>
              </a:rPr>
              <a:t> </a:t>
            </a:r>
            <a:r>
              <a:rPr lang="en-US">
                <a:solidFill>
                  <a:schemeClr val="tx1">
                    <a:lumMod val="75000"/>
                    <a:lumOff val="25000"/>
                  </a:schemeClr>
                </a:solidFill>
                <a:latin typeface="Century Gothic"/>
              </a:rPr>
              <a:t>(GEE)</a:t>
            </a:r>
          </a:p>
        </p:txBody>
      </p:sp>
      <p:sp>
        <p:nvSpPr>
          <p:cNvPr id="17" name="Rectangle: Rounded Corners 16">
            <a:extLst>
              <a:ext uri="{FF2B5EF4-FFF2-40B4-BE49-F238E27FC236}">
                <a16:creationId xmlns:a16="http://schemas.microsoft.com/office/drawing/2014/main" id="{6E5543FF-89B2-4BA2-9242-7A0BA019B01B}"/>
              </a:ext>
            </a:extLst>
          </p:cNvPr>
          <p:cNvSpPr/>
          <p:nvPr/>
        </p:nvSpPr>
        <p:spPr>
          <a:xfrm>
            <a:off x="4969313" y="5503449"/>
            <a:ext cx="2619910" cy="1202077"/>
          </a:xfrm>
          <a:prstGeom prst="roundRect">
            <a:avLst/>
          </a:prstGeom>
          <a:solidFill>
            <a:srgbClr val="54AEB2"/>
          </a:solidFill>
          <a:ln>
            <a:solidFill>
              <a:schemeClr val="bg1"/>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a:solidFill>
                  <a:schemeClr val="tx1">
                    <a:lumMod val="75000"/>
                    <a:lumOff val="25000"/>
                  </a:schemeClr>
                </a:solidFill>
                <a:latin typeface="Century Gothic"/>
              </a:rPr>
              <a:t>SHAPEFILE and MAPS ArcGIS</a:t>
            </a:r>
          </a:p>
        </p:txBody>
      </p:sp>
      <p:cxnSp>
        <p:nvCxnSpPr>
          <p:cNvPr id="18" name="Straight Connector 17">
            <a:extLst>
              <a:ext uri="{FF2B5EF4-FFF2-40B4-BE49-F238E27FC236}">
                <a16:creationId xmlns:a16="http://schemas.microsoft.com/office/drawing/2014/main" id="{84B371A9-E1CD-4032-9CF2-C61B01F7B59D}"/>
              </a:ext>
            </a:extLst>
          </p:cNvPr>
          <p:cNvCxnSpPr>
            <a:cxnSpLocks/>
          </p:cNvCxnSpPr>
          <p:nvPr/>
        </p:nvCxnSpPr>
        <p:spPr>
          <a:xfrm>
            <a:off x="3328430" y="2147000"/>
            <a:ext cx="2928742" cy="0"/>
          </a:xfrm>
          <a:prstGeom prst="line">
            <a:avLst/>
          </a:prstGeom>
          <a:ln>
            <a:solidFill>
              <a:schemeClr val="tx1">
                <a:lumMod val="95000"/>
                <a:lumOff val="5000"/>
              </a:schemeClr>
            </a:solidFill>
          </a:ln>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C3E65734-24F8-465C-BE35-CAFC0AD28F92}"/>
              </a:ext>
            </a:extLst>
          </p:cNvPr>
          <p:cNvCxnSpPr>
            <a:cxnSpLocks/>
          </p:cNvCxnSpPr>
          <p:nvPr/>
        </p:nvCxnSpPr>
        <p:spPr>
          <a:xfrm>
            <a:off x="3312093" y="5132845"/>
            <a:ext cx="2945079" cy="16506"/>
          </a:xfrm>
          <a:prstGeom prst="line">
            <a:avLst/>
          </a:prstGeom>
          <a:ln>
            <a:solidFill>
              <a:schemeClr val="tx1">
                <a:lumMod val="95000"/>
                <a:lumOff val="5000"/>
              </a:schemeClr>
            </a:solidFill>
          </a:ln>
        </p:spPr>
        <p:style>
          <a:lnRef idx="3">
            <a:schemeClr val="accent1"/>
          </a:lnRef>
          <a:fillRef idx="0">
            <a:schemeClr val="accent1"/>
          </a:fillRef>
          <a:effectRef idx="2">
            <a:schemeClr val="accent1"/>
          </a:effectRef>
          <a:fontRef idx="minor">
            <a:schemeClr val="tx1"/>
          </a:fontRef>
        </p:style>
      </p:cxnSp>
      <p:cxnSp>
        <p:nvCxnSpPr>
          <p:cNvPr id="20" name="Straight Connector 19">
            <a:extLst>
              <a:ext uri="{FF2B5EF4-FFF2-40B4-BE49-F238E27FC236}">
                <a16:creationId xmlns:a16="http://schemas.microsoft.com/office/drawing/2014/main" id="{E014EA6A-ECD2-4355-85BE-DF83174E1F80}"/>
              </a:ext>
            </a:extLst>
          </p:cNvPr>
          <p:cNvCxnSpPr>
            <a:cxnSpLocks/>
          </p:cNvCxnSpPr>
          <p:nvPr/>
        </p:nvCxnSpPr>
        <p:spPr>
          <a:xfrm>
            <a:off x="3283683" y="6236870"/>
            <a:ext cx="1715853" cy="12237"/>
          </a:xfrm>
          <a:prstGeom prst="line">
            <a:avLst/>
          </a:prstGeom>
          <a:ln>
            <a:solidFill>
              <a:schemeClr val="tx1">
                <a:lumMod val="95000"/>
                <a:lumOff val="5000"/>
              </a:schemeClr>
            </a:solidFill>
          </a:ln>
        </p:spPr>
        <p:style>
          <a:lnRef idx="3">
            <a:schemeClr val="accent1"/>
          </a:lnRef>
          <a:fillRef idx="0">
            <a:schemeClr val="accent1"/>
          </a:fillRef>
          <a:effectRef idx="2">
            <a:schemeClr val="accent1"/>
          </a:effectRef>
          <a:fontRef idx="minor">
            <a:schemeClr val="tx1"/>
          </a:fontRef>
        </p:style>
      </p:cxnSp>
      <p:cxnSp>
        <p:nvCxnSpPr>
          <p:cNvPr id="22" name="Straight Arrow Connector 21">
            <a:extLst>
              <a:ext uri="{FF2B5EF4-FFF2-40B4-BE49-F238E27FC236}">
                <a16:creationId xmlns:a16="http://schemas.microsoft.com/office/drawing/2014/main" id="{B0F34315-930D-43F1-8F5B-F24EFF3285B2}"/>
              </a:ext>
            </a:extLst>
          </p:cNvPr>
          <p:cNvCxnSpPr>
            <a:cxnSpLocks/>
          </p:cNvCxnSpPr>
          <p:nvPr/>
        </p:nvCxnSpPr>
        <p:spPr>
          <a:xfrm flipV="1">
            <a:off x="6248622" y="3768136"/>
            <a:ext cx="0" cy="1381215"/>
          </a:xfrm>
          <a:prstGeom prst="straightConnector1">
            <a:avLst/>
          </a:prstGeom>
          <a:ln>
            <a:solidFill>
              <a:schemeClr val="tx1">
                <a:lumMod val="95000"/>
                <a:lumOff val="5000"/>
              </a:schemeClr>
            </a:solidFill>
            <a:tailEnd type="triangle"/>
          </a:ln>
        </p:spPr>
        <p:style>
          <a:lnRef idx="3">
            <a:schemeClr val="accent1"/>
          </a:lnRef>
          <a:fillRef idx="0">
            <a:schemeClr val="accent1"/>
          </a:fillRef>
          <a:effectRef idx="2">
            <a:schemeClr val="accent1"/>
          </a:effectRef>
          <a:fontRef idx="minor">
            <a:schemeClr val="tx1"/>
          </a:fontRef>
        </p:style>
      </p:cxnSp>
      <p:cxnSp>
        <p:nvCxnSpPr>
          <p:cNvPr id="24" name="Straight Arrow Connector 23">
            <a:extLst>
              <a:ext uri="{FF2B5EF4-FFF2-40B4-BE49-F238E27FC236}">
                <a16:creationId xmlns:a16="http://schemas.microsoft.com/office/drawing/2014/main" id="{85718E86-30E2-417E-80D6-18DA044108E0}"/>
              </a:ext>
            </a:extLst>
          </p:cNvPr>
          <p:cNvCxnSpPr>
            <a:cxnSpLocks/>
          </p:cNvCxnSpPr>
          <p:nvPr/>
        </p:nvCxnSpPr>
        <p:spPr>
          <a:xfrm>
            <a:off x="6245368" y="2147000"/>
            <a:ext cx="0" cy="43343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EE3F5860-AFA5-434B-81AE-9E99E563EBE0}"/>
              </a:ext>
            </a:extLst>
          </p:cNvPr>
          <p:cNvCxnSpPr>
            <a:cxnSpLocks/>
          </p:cNvCxnSpPr>
          <p:nvPr/>
        </p:nvCxnSpPr>
        <p:spPr>
          <a:xfrm>
            <a:off x="7589223" y="3245399"/>
            <a:ext cx="1233574" cy="0"/>
          </a:xfrm>
          <a:prstGeom prst="line">
            <a:avLst/>
          </a:prstGeom>
          <a:ln>
            <a:solidFill>
              <a:schemeClr val="tx1">
                <a:lumMod val="95000"/>
                <a:lumOff val="5000"/>
              </a:schemeClr>
            </a:solidFill>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D71CFB6F-CB7E-495E-9832-304AAA0EF17D}"/>
              </a:ext>
            </a:extLst>
          </p:cNvPr>
          <p:cNvCxnSpPr>
            <a:cxnSpLocks/>
          </p:cNvCxnSpPr>
          <p:nvPr/>
        </p:nvCxnSpPr>
        <p:spPr>
          <a:xfrm>
            <a:off x="10118300" y="3844551"/>
            <a:ext cx="0" cy="956049"/>
          </a:xfrm>
          <a:prstGeom prst="straightConnector1">
            <a:avLst/>
          </a:prstGeom>
          <a:ln>
            <a:solidFill>
              <a:schemeClr val="tx1">
                <a:lumMod val="95000"/>
                <a:lumOff val="5000"/>
              </a:schemeClr>
            </a:solidFill>
            <a:tailEnd type="triangle"/>
          </a:ln>
        </p:spPr>
        <p:style>
          <a:lnRef idx="3">
            <a:schemeClr val="accent1"/>
          </a:lnRef>
          <a:fillRef idx="0">
            <a:schemeClr val="accent1"/>
          </a:fillRef>
          <a:effectRef idx="2">
            <a:schemeClr val="accent1"/>
          </a:effectRef>
          <a:fontRef idx="minor">
            <a:schemeClr val="tx1"/>
          </a:fontRef>
        </p:style>
      </p:cxnSp>
      <p:sp>
        <p:nvSpPr>
          <p:cNvPr id="28" name="Rectangle: Rounded Corners 27">
            <a:extLst>
              <a:ext uri="{FF2B5EF4-FFF2-40B4-BE49-F238E27FC236}">
                <a16:creationId xmlns:a16="http://schemas.microsoft.com/office/drawing/2014/main" id="{2F904275-3F1A-4DA0-AD2A-462A026686DA}"/>
              </a:ext>
            </a:extLst>
          </p:cNvPr>
          <p:cNvSpPr/>
          <p:nvPr/>
        </p:nvSpPr>
        <p:spPr>
          <a:xfrm>
            <a:off x="8724979" y="4815658"/>
            <a:ext cx="2862811" cy="1889866"/>
          </a:xfrm>
          <a:prstGeom prst="roundRect">
            <a:avLst/>
          </a:prstGeom>
          <a:solidFill>
            <a:srgbClr val="54AEB2"/>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B1F807A0-5268-4E09-84A7-B884B9586424}"/>
              </a:ext>
            </a:extLst>
          </p:cNvPr>
          <p:cNvSpPr txBox="1"/>
          <p:nvPr/>
        </p:nvSpPr>
        <p:spPr>
          <a:xfrm>
            <a:off x="9098434" y="5068114"/>
            <a:ext cx="2470232"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a:solidFill>
                  <a:schemeClr val="tx1">
                    <a:lumMod val="75000"/>
                    <a:lumOff val="25000"/>
                  </a:schemeClr>
                </a:solidFill>
                <a:latin typeface="Century Gothic"/>
              </a:rPr>
              <a:t>HISTOGRAMS</a:t>
            </a:r>
          </a:p>
          <a:p>
            <a:pPr marL="285750" indent="-285750">
              <a:buFont typeface="Arial" panose="020B0604020202020204" pitchFamily="34" charset="0"/>
              <a:buChar char="•"/>
            </a:pPr>
            <a:r>
              <a:rPr lang="en-US">
                <a:solidFill>
                  <a:schemeClr val="tx1">
                    <a:lumMod val="75000"/>
                    <a:lumOff val="25000"/>
                  </a:schemeClr>
                </a:solidFill>
                <a:latin typeface="Century Gothic"/>
              </a:rPr>
              <a:t>ArcGIS MAPS</a:t>
            </a:r>
          </a:p>
          <a:p>
            <a:pPr marL="285750" indent="-285750">
              <a:buFont typeface="Arial" panose="020B0604020202020204" pitchFamily="34" charset="0"/>
              <a:buChar char="•"/>
            </a:pPr>
            <a:r>
              <a:rPr lang="en-US">
                <a:solidFill>
                  <a:schemeClr val="tx1">
                    <a:lumMod val="75000"/>
                    <a:lumOff val="25000"/>
                  </a:schemeClr>
                </a:solidFill>
                <a:latin typeface="Century Gothic"/>
              </a:rPr>
              <a:t>TREND ANALYSIS</a:t>
            </a:r>
          </a:p>
          <a:p>
            <a:pPr marL="285750" indent="-285750">
              <a:buFont typeface="Arial" panose="020B0604020202020204" pitchFamily="34" charset="0"/>
              <a:buChar char="•"/>
            </a:pPr>
            <a:r>
              <a:rPr lang="en-US">
                <a:solidFill>
                  <a:schemeClr val="tx1">
                    <a:lumMod val="75000"/>
                    <a:lumOff val="25000"/>
                  </a:schemeClr>
                </a:solidFill>
                <a:latin typeface="Century Gothic"/>
              </a:rPr>
              <a:t>CORRELATION</a:t>
            </a:r>
          </a:p>
          <a:p>
            <a:pPr marL="285750" indent="-285750">
              <a:buFont typeface="Arial" panose="020B0604020202020204" pitchFamily="34" charset="0"/>
              <a:buChar char="•"/>
            </a:pPr>
            <a:r>
              <a:rPr lang="en-US">
                <a:solidFill>
                  <a:schemeClr val="tx1">
                    <a:lumMod val="75000"/>
                    <a:lumOff val="25000"/>
                  </a:schemeClr>
                </a:solidFill>
                <a:latin typeface="Century Gothic"/>
              </a:rPr>
              <a:t>APPLICATION</a:t>
            </a:r>
          </a:p>
          <a:p>
            <a:pPr marL="285750" indent="-285750">
              <a:buFont typeface="Arial" panose="020B0604020202020204" pitchFamily="34" charset="0"/>
              <a:buChar char="•"/>
            </a:pPr>
            <a:endParaRPr lang="en-US"/>
          </a:p>
        </p:txBody>
      </p:sp>
      <p:sp>
        <p:nvSpPr>
          <p:cNvPr id="30" name="Rectangle: Rounded Corners 29">
            <a:extLst>
              <a:ext uri="{FF2B5EF4-FFF2-40B4-BE49-F238E27FC236}">
                <a16:creationId xmlns:a16="http://schemas.microsoft.com/office/drawing/2014/main" id="{005B4BFB-5CF3-4F25-B231-F2C551C079D4}"/>
              </a:ext>
            </a:extLst>
          </p:cNvPr>
          <p:cNvSpPr/>
          <p:nvPr/>
        </p:nvSpPr>
        <p:spPr>
          <a:xfrm>
            <a:off x="8820777" y="2646521"/>
            <a:ext cx="2821193" cy="1187700"/>
          </a:xfrm>
          <a:prstGeom prst="roundRect">
            <a:avLst/>
          </a:prstGeom>
          <a:solidFill>
            <a:srgbClr val="54AEB2"/>
          </a:solidFill>
          <a:ln>
            <a:solidFill>
              <a:schemeClr val="bg1"/>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gn="ctr"/>
            <a:r>
              <a:rPr lang="en-US">
                <a:solidFill>
                  <a:schemeClr val="tx1">
                    <a:lumMod val="75000"/>
                    <a:lumOff val="25000"/>
                  </a:schemeClr>
                </a:solidFill>
                <a:latin typeface="Century Gothic"/>
              </a:rPr>
              <a:t>NDVI</a:t>
            </a:r>
            <a:r>
              <a:rPr lang="en-US" dirty="0">
                <a:solidFill>
                  <a:schemeClr val="tx1">
                    <a:lumMod val="75000"/>
                    <a:lumOff val="25000"/>
                  </a:schemeClr>
                </a:solidFill>
                <a:latin typeface="Century Gothic"/>
              </a:rPr>
              <a:t> </a:t>
            </a:r>
            <a:r>
              <a:rPr lang="en-US">
                <a:solidFill>
                  <a:schemeClr val="tx1">
                    <a:lumMod val="75000"/>
                    <a:lumOff val="25000"/>
                  </a:schemeClr>
                </a:solidFill>
                <a:latin typeface="Century Gothic"/>
              </a:rPr>
              <a:t>was used </a:t>
            </a:r>
            <a:r>
              <a:rPr lang="en-US" dirty="0">
                <a:solidFill>
                  <a:schemeClr val="tx1">
                    <a:lumMod val="75000"/>
                    <a:lumOff val="25000"/>
                  </a:schemeClr>
                </a:solidFill>
                <a:latin typeface="Century Gothic"/>
              </a:rPr>
              <a:t>to </a:t>
            </a:r>
            <a:r>
              <a:rPr lang="en-US">
                <a:solidFill>
                  <a:schemeClr val="tx1">
                    <a:lumMod val="75000"/>
                    <a:lumOff val="25000"/>
                  </a:schemeClr>
                </a:solidFill>
                <a:latin typeface="Century Gothic"/>
              </a:rPr>
              <a:t>develop the </a:t>
            </a:r>
            <a:r>
              <a:rPr lang="en-US" err="1">
                <a:solidFill>
                  <a:schemeClr val="tx1">
                    <a:lumMod val="75000"/>
                    <a:lumOff val="25000"/>
                  </a:schemeClr>
                </a:solidFill>
                <a:latin typeface="Century Gothic"/>
              </a:rPr>
              <a:t>LandTrendr</a:t>
            </a:r>
            <a:r>
              <a:rPr lang="en-US" dirty="0">
                <a:solidFill>
                  <a:schemeClr val="tx1">
                    <a:lumMod val="75000"/>
                    <a:lumOff val="25000"/>
                  </a:schemeClr>
                </a:solidFill>
                <a:latin typeface="Century Gothic"/>
              </a:rPr>
              <a:t> model</a:t>
            </a:r>
          </a:p>
        </p:txBody>
      </p:sp>
      <p:sp>
        <p:nvSpPr>
          <p:cNvPr id="31" name="Rectangle 30">
            <a:extLst>
              <a:ext uri="{FF2B5EF4-FFF2-40B4-BE49-F238E27FC236}">
                <a16:creationId xmlns:a16="http://schemas.microsoft.com/office/drawing/2014/main" id="{CF353205-B3E5-4A9F-AE87-F9715905F26E}"/>
              </a:ext>
            </a:extLst>
          </p:cNvPr>
          <p:cNvSpPr/>
          <p:nvPr/>
        </p:nvSpPr>
        <p:spPr>
          <a:xfrm>
            <a:off x="1051529" y="1238385"/>
            <a:ext cx="1598515" cy="400110"/>
          </a:xfrm>
          <a:prstGeom prst="rect">
            <a:avLst/>
          </a:prstGeom>
        </p:spPr>
        <p:txBody>
          <a:bodyPr wrap="none" lIns="91440" tIns="45720" rIns="91440" bIns="45720" anchor="t">
            <a:spAutoFit/>
          </a:bodyPr>
          <a:lstStyle/>
          <a:p>
            <a:r>
              <a:rPr lang="en-US" sz="2000" b="1">
                <a:solidFill>
                  <a:schemeClr val="tx1">
                    <a:lumMod val="75000"/>
                    <a:lumOff val="25000"/>
                  </a:schemeClr>
                </a:solidFill>
                <a:latin typeface="Century Gothic"/>
              </a:rPr>
              <a:t>INPUT DATA</a:t>
            </a:r>
          </a:p>
        </p:txBody>
      </p:sp>
      <p:sp>
        <p:nvSpPr>
          <p:cNvPr id="34" name="Rectangle 33">
            <a:extLst>
              <a:ext uri="{FF2B5EF4-FFF2-40B4-BE49-F238E27FC236}">
                <a16:creationId xmlns:a16="http://schemas.microsoft.com/office/drawing/2014/main" id="{2EC38207-7924-47D9-A6E6-C617C030ABAB}"/>
              </a:ext>
            </a:extLst>
          </p:cNvPr>
          <p:cNvSpPr/>
          <p:nvPr/>
        </p:nvSpPr>
        <p:spPr>
          <a:xfrm>
            <a:off x="4589087" y="1238385"/>
            <a:ext cx="3336170" cy="400110"/>
          </a:xfrm>
          <a:prstGeom prst="rect">
            <a:avLst/>
          </a:prstGeom>
        </p:spPr>
        <p:txBody>
          <a:bodyPr wrap="none" lIns="91440" tIns="45720" rIns="91440" bIns="45720" anchor="t">
            <a:spAutoFit/>
          </a:bodyPr>
          <a:lstStyle/>
          <a:p>
            <a:r>
              <a:rPr lang="en-US" sz="2000" b="1">
                <a:solidFill>
                  <a:schemeClr val="tx1">
                    <a:lumMod val="75000"/>
                    <a:lumOff val="25000"/>
                  </a:schemeClr>
                </a:solidFill>
                <a:latin typeface="Century Gothic"/>
              </a:rPr>
              <a:t>PROCESSING &amp; ANALYSIS </a:t>
            </a:r>
            <a:endParaRPr lang="en-US" sz="2000" b="1">
              <a:solidFill>
                <a:schemeClr val="tx1">
                  <a:lumMod val="75000"/>
                  <a:lumOff val="25000"/>
                </a:schemeClr>
              </a:solidFill>
              <a:latin typeface="Century Gothic" panose="020B0502020202020204" pitchFamily="34" charset="0"/>
            </a:endParaRPr>
          </a:p>
        </p:txBody>
      </p:sp>
      <p:sp>
        <p:nvSpPr>
          <p:cNvPr id="35" name="Rectangle 34">
            <a:extLst>
              <a:ext uri="{FF2B5EF4-FFF2-40B4-BE49-F238E27FC236}">
                <a16:creationId xmlns:a16="http://schemas.microsoft.com/office/drawing/2014/main" id="{03E28775-3223-4C20-946D-11105A07D5C2}"/>
              </a:ext>
            </a:extLst>
          </p:cNvPr>
          <p:cNvSpPr/>
          <p:nvPr/>
        </p:nvSpPr>
        <p:spPr>
          <a:xfrm>
            <a:off x="9541888" y="1231477"/>
            <a:ext cx="1116011" cy="400110"/>
          </a:xfrm>
          <a:prstGeom prst="rect">
            <a:avLst/>
          </a:prstGeom>
        </p:spPr>
        <p:txBody>
          <a:bodyPr wrap="none" lIns="91440" tIns="45720" rIns="91440" bIns="45720" anchor="t">
            <a:spAutoFit/>
          </a:bodyPr>
          <a:lstStyle/>
          <a:p>
            <a:r>
              <a:rPr lang="en-US" sz="2000" b="1">
                <a:solidFill>
                  <a:schemeClr val="tx1">
                    <a:lumMod val="75000"/>
                    <a:lumOff val="25000"/>
                  </a:schemeClr>
                </a:solidFill>
                <a:latin typeface="Century Gothic"/>
              </a:rPr>
              <a:t>RESULTS</a:t>
            </a:r>
          </a:p>
        </p:txBody>
      </p:sp>
      <p:sp>
        <p:nvSpPr>
          <p:cNvPr id="36" name="Title 1">
            <a:extLst>
              <a:ext uri="{FF2B5EF4-FFF2-40B4-BE49-F238E27FC236}">
                <a16:creationId xmlns:a16="http://schemas.microsoft.com/office/drawing/2014/main" id="{D2997307-522D-45EE-91D2-8771DBC953F0}"/>
              </a:ext>
            </a:extLst>
          </p:cNvPr>
          <p:cNvSpPr txBox="1">
            <a:spLocks/>
          </p:cNvSpPr>
          <p:nvPr/>
        </p:nvSpPr>
        <p:spPr>
          <a:xfrm>
            <a:off x="852652" y="-1474"/>
            <a:ext cx="7671786"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METHODOLOGY</a:t>
            </a:r>
            <a:endParaRPr lang="en-US"/>
          </a:p>
        </p:txBody>
      </p:sp>
      <p:cxnSp>
        <p:nvCxnSpPr>
          <p:cNvPr id="6" name="Straight Arrow Connector 5">
            <a:extLst>
              <a:ext uri="{FF2B5EF4-FFF2-40B4-BE49-F238E27FC236}">
                <a16:creationId xmlns:a16="http://schemas.microsoft.com/office/drawing/2014/main" id="{8E18A973-C291-42B9-882B-0F427AF99789}"/>
              </a:ext>
            </a:extLst>
          </p:cNvPr>
          <p:cNvCxnSpPr>
            <a:cxnSpLocks/>
          </p:cNvCxnSpPr>
          <p:nvPr/>
        </p:nvCxnSpPr>
        <p:spPr>
          <a:xfrm>
            <a:off x="7589223" y="6236870"/>
            <a:ext cx="113575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360197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E4E397-33E8-4485-A6A2-FFACFFA21322}"/>
              </a:ext>
            </a:extLst>
          </p:cNvPr>
          <p:cNvSpPr txBox="1">
            <a:spLocks/>
          </p:cNvSpPr>
          <p:nvPr/>
        </p:nvSpPr>
        <p:spPr>
          <a:xfrm>
            <a:off x="307922" y="134520"/>
            <a:ext cx="8043441" cy="10638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RESULTS: FDDT APP FEATURES</a:t>
            </a:r>
            <a:endParaRPr lang="en-US"/>
          </a:p>
        </p:txBody>
      </p:sp>
      <p:sp>
        <p:nvSpPr>
          <p:cNvPr id="15" name="Rectangle: Rounded Corners 14">
            <a:extLst>
              <a:ext uri="{FF2B5EF4-FFF2-40B4-BE49-F238E27FC236}">
                <a16:creationId xmlns:a16="http://schemas.microsoft.com/office/drawing/2014/main" id="{7C1E2B93-01CF-4ED9-B501-7347A54EC9BB}"/>
              </a:ext>
            </a:extLst>
          </p:cNvPr>
          <p:cNvSpPr/>
          <p:nvPr/>
        </p:nvSpPr>
        <p:spPr>
          <a:xfrm>
            <a:off x="3561980" y="1595682"/>
            <a:ext cx="2621328" cy="602370"/>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chemeClr val="bg1"/>
                </a:solidFill>
                <a:latin typeface="Century Gothic"/>
                <a:cs typeface="Calibri"/>
              </a:rPr>
              <a:t>Dropdown menu </a:t>
            </a:r>
          </a:p>
        </p:txBody>
      </p:sp>
      <p:sp>
        <p:nvSpPr>
          <p:cNvPr id="16" name="Rectangle: Rounded Corners 15">
            <a:extLst>
              <a:ext uri="{FF2B5EF4-FFF2-40B4-BE49-F238E27FC236}">
                <a16:creationId xmlns:a16="http://schemas.microsoft.com/office/drawing/2014/main" id="{F3F86BA6-3CE4-42BA-B876-19F8B9A671BA}"/>
              </a:ext>
            </a:extLst>
          </p:cNvPr>
          <p:cNvSpPr/>
          <p:nvPr/>
        </p:nvSpPr>
        <p:spPr>
          <a:xfrm>
            <a:off x="496505" y="1595639"/>
            <a:ext cx="2344297" cy="610254"/>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Century Gothic"/>
                <a:cs typeface="Calibri"/>
              </a:rPr>
              <a:t>Slider</a:t>
            </a:r>
          </a:p>
        </p:txBody>
      </p:sp>
      <p:sp>
        <p:nvSpPr>
          <p:cNvPr id="17" name="Rectangle: Rounded Corners 16">
            <a:extLst>
              <a:ext uri="{FF2B5EF4-FFF2-40B4-BE49-F238E27FC236}">
                <a16:creationId xmlns:a16="http://schemas.microsoft.com/office/drawing/2014/main" id="{DB7EFCA1-9355-496E-B809-BD6667160467}"/>
              </a:ext>
            </a:extLst>
          </p:cNvPr>
          <p:cNvSpPr/>
          <p:nvPr/>
        </p:nvSpPr>
        <p:spPr>
          <a:xfrm>
            <a:off x="6697967" y="1597769"/>
            <a:ext cx="2494815" cy="610254"/>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Century Gothic"/>
                <a:cs typeface="Calibri"/>
              </a:rPr>
              <a:t> Histograms of climatic variables</a:t>
            </a:r>
            <a:endParaRPr lang="en-US">
              <a:latin typeface="Calibri" panose="020F0502020204030204"/>
              <a:cs typeface="Calibri"/>
            </a:endParaRPr>
          </a:p>
        </p:txBody>
      </p:sp>
      <p:cxnSp>
        <p:nvCxnSpPr>
          <p:cNvPr id="27" name="Straight Arrow Connector 26">
            <a:extLst>
              <a:ext uri="{FF2B5EF4-FFF2-40B4-BE49-F238E27FC236}">
                <a16:creationId xmlns:a16="http://schemas.microsoft.com/office/drawing/2014/main" id="{4B40C946-F5DD-4AFF-969A-CEA94EF66E12}"/>
              </a:ext>
            </a:extLst>
          </p:cNvPr>
          <p:cNvCxnSpPr/>
          <p:nvPr/>
        </p:nvCxnSpPr>
        <p:spPr>
          <a:xfrm>
            <a:off x="4969684" y="2393454"/>
            <a:ext cx="0" cy="40005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DF6CBFA-86D0-443D-97B8-702D9FE9388A}"/>
              </a:ext>
            </a:extLst>
          </p:cNvPr>
          <p:cNvCxnSpPr>
            <a:cxnSpLocks/>
          </p:cNvCxnSpPr>
          <p:nvPr/>
        </p:nvCxnSpPr>
        <p:spPr>
          <a:xfrm>
            <a:off x="7866391" y="2393453"/>
            <a:ext cx="0" cy="40005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668E9B4-DECB-4C6F-BED2-AEA3368BB49D}"/>
              </a:ext>
            </a:extLst>
          </p:cNvPr>
          <p:cNvCxnSpPr>
            <a:cxnSpLocks/>
          </p:cNvCxnSpPr>
          <p:nvPr/>
        </p:nvCxnSpPr>
        <p:spPr>
          <a:xfrm>
            <a:off x="1733728" y="2450962"/>
            <a:ext cx="0" cy="40005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90FC37EE-5A32-4A76-9A23-BF3F43003C20}"/>
              </a:ext>
            </a:extLst>
          </p:cNvPr>
          <p:cNvSpPr/>
          <p:nvPr/>
        </p:nvSpPr>
        <p:spPr>
          <a:xfrm>
            <a:off x="9587816" y="1597768"/>
            <a:ext cx="2344297" cy="610254"/>
          </a:xfrm>
          <a:prstGeom prst="roundRect">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Century Gothic"/>
                <a:cs typeface="Calibri"/>
              </a:rPr>
              <a:t>Legend</a:t>
            </a:r>
            <a:endParaRPr lang="en-US">
              <a:latin typeface="Calibri" panose="020F0502020204030204"/>
              <a:cs typeface="Calibri"/>
            </a:endParaRPr>
          </a:p>
        </p:txBody>
      </p:sp>
      <p:pic>
        <p:nvPicPr>
          <p:cNvPr id="2" name="Picture 3" descr="Graphical user interface, application&#10;&#10;Description automatically generated">
            <a:extLst>
              <a:ext uri="{FF2B5EF4-FFF2-40B4-BE49-F238E27FC236}">
                <a16:creationId xmlns:a16="http://schemas.microsoft.com/office/drawing/2014/main" id="{503640D9-B1E6-43B3-89CD-DD6CF52B5039}"/>
              </a:ext>
            </a:extLst>
          </p:cNvPr>
          <p:cNvPicPr>
            <a:picLocks noChangeAspect="1"/>
          </p:cNvPicPr>
          <p:nvPr/>
        </p:nvPicPr>
        <p:blipFill>
          <a:blip r:embed="rId3"/>
          <a:stretch>
            <a:fillRect/>
          </a:stretch>
        </p:blipFill>
        <p:spPr>
          <a:xfrm>
            <a:off x="9752765" y="3151516"/>
            <a:ext cx="2004391" cy="2853512"/>
          </a:xfrm>
          <a:prstGeom prst="rect">
            <a:avLst/>
          </a:prstGeom>
        </p:spPr>
      </p:pic>
      <p:cxnSp>
        <p:nvCxnSpPr>
          <p:cNvPr id="18" name="Straight Arrow Connector 17">
            <a:extLst>
              <a:ext uri="{FF2B5EF4-FFF2-40B4-BE49-F238E27FC236}">
                <a16:creationId xmlns:a16="http://schemas.microsoft.com/office/drawing/2014/main" id="{D5E996E6-B878-4995-BC33-DD2BFA5A188E}"/>
              </a:ext>
            </a:extLst>
          </p:cNvPr>
          <p:cNvCxnSpPr>
            <a:cxnSpLocks/>
          </p:cNvCxnSpPr>
          <p:nvPr/>
        </p:nvCxnSpPr>
        <p:spPr>
          <a:xfrm>
            <a:off x="10756239" y="2393452"/>
            <a:ext cx="0" cy="400050"/>
          </a:xfrm>
          <a:prstGeom prst="straightConnector1">
            <a:avLst/>
          </a:prstGeom>
          <a:ln w="285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6" descr="Chart, line chart&#10;&#10;Description automatically generated">
            <a:extLst>
              <a:ext uri="{FF2B5EF4-FFF2-40B4-BE49-F238E27FC236}">
                <a16:creationId xmlns:a16="http://schemas.microsoft.com/office/drawing/2014/main" id="{D0A90300-3348-43CA-99AA-62C51B8FDE90}"/>
              </a:ext>
            </a:extLst>
          </p:cNvPr>
          <p:cNvPicPr>
            <a:picLocks noChangeAspect="1"/>
          </p:cNvPicPr>
          <p:nvPr/>
        </p:nvPicPr>
        <p:blipFill>
          <a:blip r:embed="rId4"/>
          <a:stretch>
            <a:fillRect/>
          </a:stretch>
        </p:blipFill>
        <p:spPr>
          <a:xfrm>
            <a:off x="6925130" y="3013298"/>
            <a:ext cx="2036721" cy="3424687"/>
          </a:xfrm>
          <a:prstGeom prst="rect">
            <a:avLst/>
          </a:prstGeom>
        </p:spPr>
      </p:pic>
      <p:pic>
        <p:nvPicPr>
          <p:cNvPr id="8" name="Picture 8">
            <a:extLst>
              <a:ext uri="{FF2B5EF4-FFF2-40B4-BE49-F238E27FC236}">
                <a16:creationId xmlns:a16="http://schemas.microsoft.com/office/drawing/2014/main" id="{7F8AD8DF-B43E-4D81-8933-D769DECB3551}"/>
              </a:ext>
            </a:extLst>
          </p:cNvPr>
          <p:cNvPicPr>
            <a:picLocks noChangeAspect="1"/>
          </p:cNvPicPr>
          <p:nvPr/>
        </p:nvPicPr>
        <p:blipFill>
          <a:blip r:embed="rId5"/>
          <a:stretch>
            <a:fillRect/>
          </a:stretch>
        </p:blipFill>
        <p:spPr>
          <a:xfrm>
            <a:off x="3611144" y="3020936"/>
            <a:ext cx="2698090" cy="519561"/>
          </a:xfrm>
          <a:prstGeom prst="rect">
            <a:avLst/>
          </a:prstGeom>
        </p:spPr>
      </p:pic>
      <p:pic>
        <p:nvPicPr>
          <p:cNvPr id="9" name="Picture 18" descr="Graphical user interface, text, application, chat or text message&#10;&#10;Description automatically generated">
            <a:extLst>
              <a:ext uri="{FF2B5EF4-FFF2-40B4-BE49-F238E27FC236}">
                <a16:creationId xmlns:a16="http://schemas.microsoft.com/office/drawing/2014/main" id="{6CF5B78F-AFB8-4499-BA8D-9DB010D3E7B2}"/>
              </a:ext>
            </a:extLst>
          </p:cNvPr>
          <p:cNvPicPr>
            <a:picLocks noChangeAspect="1"/>
          </p:cNvPicPr>
          <p:nvPr/>
        </p:nvPicPr>
        <p:blipFill>
          <a:blip r:embed="rId6"/>
          <a:stretch>
            <a:fillRect/>
          </a:stretch>
        </p:blipFill>
        <p:spPr>
          <a:xfrm>
            <a:off x="3619452" y="3687254"/>
            <a:ext cx="2585947" cy="1352191"/>
          </a:xfrm>
          <a:prstGeom prst="rect">
            <a:avLst/>
          </a:prstGeom>
        </p:spPr>
      </p:pic>
      <p:sp>
        <p:nvSpPr>
          <p:cNvPr id="14" name="Rectangle 13">
            <a:extLst>
              <a:ext uri="{FF2B5EF4-FFF2-40B4-BE49-F238E27FC236}">
                <a16:creationId xmlns:a16="http://schemas.microsoft.com/office/drawing/2014/main" id="{B5EC5B2D-EC11-497F-8E6B-E609823B60D0}"/>
              </a:ext>
            </a:extLst>
          </p:cNvPr>
          <p:cNvSpPr/>
          <p:nvPr/>
        </p:nvSpPr>
        <p:spPr>
          <a:xfrm>
            <a:off x="3624171" y="3015814"/>
            <a:ext cx="2587923" cy="2027206"/>
          </a:xfrm>
          <a:prstGeom prst="rect">
            <a:avLst/>
          </a:prstGeom>
          <a:no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F747B05-390A-47E5-B1C9-99DFAEEA8AB4}"/>
              </a:ext>
            </a:extLst>
          </p:cNvPr>
          <p:cNvSpPr/>
          <p:nvPr/>
        </p:nvSpPr>
        <p:spPr>
          <a:xfrm>
            <a:off x="461152" y="3015813"/>
            <a:ext cx="2702942" cy="2084715"/>
          </a:xfrm>
          <a:prstGeom prst="rect">
            <a:avLst/>
          </a:prstGeom>
          <a:no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106A611-768B-4847-B21F-1C5385942246}"/>
              </a:ext>
            </a:extLst>
          </p:cNvPr>
          <p:cNvSpPr/>
          <p:nvPr/>
        </p:nvSpPr>
        <p:spPr>
          <a:xfrm>
            <a:off x="6801567" y="3015813"/>
            <a:ext cx="2242866" cy="3436186"/>
          </a:xfrm>
          <a:prstGeom prst="rect">
            <a:avLst/>
          </a:prstGeom>
          <a:no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96DB484-D7ED-49B1-8199-4E06EA8AD6FB}"/>
              </a:ext>
            </a:extLst>
          </p:cNvPr>
          <p:cNvSpPr/>
          <p:nvPr/>
        </p:nvSpPr>
        <p:spPr>
          <a:xfrm>
            <a:off x="9590775" y="3015814"/>
            <a:ext cx="2271621" cy="3436185"/>
          </a:xfrm>
          <a:prstGeom prst="rect">
            <a:avLst/>
          </a:prstGeom>
          <a:no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Graphical user interface, text, application&#10;&#10;Description automatically generated">
            <a:extLst>
              <a:ext uri="{FF2B5EF4-FFF2-40B4-BE49-F238E27FC236}">
                <a16:creationId xmlns:a16="http://schemas.microsoft.com/office/drawing/2014/main" id="{2214107F-8E3F-410B-A670-59CC5B52D802}"/>
              </a:ext>
            </a:extLst>
          </p:cNvPr>
          <p:cNvPicPr>
            <a:picLocks noChangeAspect="1"/>
          </p:cNvPicPr>
          <p:nvPr/>
        </p:nvPicPr>
        <p:blipFill>
          <a:blip r:embed="rId7"/>
          <a:stretch>
            <a:fillRect/>
          </a:stretch>
        </p:blipFill>
        <p:spPr>
          <a:xfrm>
            <a:off x="464127" y="3148758"/>
            <a:ext cx="2660073" cy="1798439"/>
          </a:xfrm>
          <a:prstGeom prst="rect">
            <a:avLst/>
          </a:prstGeom>
        </p:spPr>
      </p:pic>
    </p:spTree>
    <p:extLst>
      <p:ext uri="{BB962C8B-B14F-4D97-AF65-F5344CB8AC3E}">
        <p14:creationId xmlns:p14="http://schemas.microsoft.com/office/powerpoint/2010/main" val="32182231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92191E1F-D316-41ED-887A-74AB399E3377}"/>
              </a:ext>
            </a:extLst>
          </p:cNvPr>
          <p:cNvSpPr txBox="1">
            <a:spLocks/>
          </p:cNvSpPr>
          <p:nvPr/>
        </p:nvSpPr>
        <p:spPr>
          <a:xfrm>
            <a:off x="354623" y="84991"/>
            <a:ext cx="5819308" cy="1076569"/>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a:rPr>
              <a:t>RESULTS: FDDT APP  </a:t>
            </a:r>
          </a:p>
        </p:txBody>
      </p:sp>
      <p:grpSp>
        <p:nvGrpSpPr>
          <p:cNvPr id="2" name="Group 1"/>
          <p:cNvGrpSpPr/>
          <p:nvPr/>
        </p:nvGrpSpPr>
        <p:grpSpPr>
          <a:xfrm>
            <a:off x="-2655" y="869390"/>
            <a:ext cx="12300343" cy="5767481"/>
            <a:chOff x="-2655" y="869390"/>
            <a:chExt cx="12300343" cy="5767481"/>
          </a:xfrm>
        </p:grpSpPr>
        <p:sp>
          <p:nvSpPr>
            <p:cNvPr id="16" name="TextBox 15">
              <a:extLst>
                <a:ext uri="{FF2B5EF4-FFF2-40B4-BE49-F238E27FC236}">
                  <a16:creationId xmlns:a16="http://schemas.microsoft.com/office/drawing/2014/main" id="{E266083B-98E1-485C-AC9A-AB51D6F8BCF5}"/>
                </a:ext>
              </a:extLst>
            </p:cNvPr>
            <p:cNvSpPr txBox="1"/>
            <p:nvPr/>
          </p:nvSpPr>
          <p:spPr>
            <a:xfrm>
              <a:off x="-2655" y="86939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Century Gothic"/>
                </a:rPr>
                <a:t>Dropdown menu</a:t>
              </a:r>
            </a:p>
          </p:txBody>
        </p:sp>
        <p:sp>
          <p:nvSpPr>
            <p:cNvPr id="42" name="TextBox 41">
              <a:extLst>
                <a:ext uri="{FF2B5EF4-FFF2-40B4-BE49-F238E27FC236}">
                  <a16:creationId xmlns:a16="http://schemas.microsoft.com/office/drawing/2014/main" id="{F57180E7-7F79-4D7D-8B4A-0B4497ABB21D}"/>
                </a:ext>
              </a:extLst>
            </p:cNvPr>
            <p:cNvSpPr txBox="1"/>
            <p:nvPr/>
          </p:nvSpPr>
          <p:spPr>
            <a:xfrm>
              <a:off x="10770433" y="4083102"/>
              <a:ext cx="152725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Histograms </a:t>
              </a:r>
              <a:endParaRPr lang="en-US" dirty="0">
                <a:solidFill>
                  <a:schemeClr val="tx1">
                    <a:lumMod val="75000"/>
                    <a:lumOff val="25000"/>
                  </a:schemeClr>
                </a:solidFill>
                <a:latin typeface="Calibri" panose="020F0502020204030204"/>
                <a:cs typeface="Calibri" panose="020F0502020204030204"/>
              </a:endParaRPr>
            </a:p>
            <a:p>
              <a:pPr algn="ctr"/>
              <a:r>
                <a:rPr lang="en-US" dirty="0">
                  <a:solidFill>
                    <a:schemeClr val="tx1">
                      <a:lumMod val="75000"/>
                      <a:lumOff val="25000"/>
                    </a:schemeClr>
                  </a:solidFill>
                  <a:latin typeface="Century Gothic"/>
                  <a:cs typeface="Calibri" panose="020F0502020204030204"/>
                </a:rPr>
                <a:t>for</a:t>
              </a:r>
            </a:p>
            <a:p>
              <a:pPr algn="ctr"/>
              <a:r>
                <a:rPr lang="en-US" dirty="0">
                  <a:solidFill>
                    <a:schemeClr val="tx1">
                      <a:lumMod val="75000"/>
                      <a:lumOff val="25000"/>
                    </a:schemeClr>
                  </a:solidFill>
                  <a:latin typeface="Century Gothic"/>
                </a:rPr>
                <a:t>climatic</a:t>
              </a:r>
            </a:p>
            <a:p>
              <a:pPr algn="ctr"/>
              <a:r>
                <a:rPr lang="en-US" dirty="0">
                  <a:solidFill>
                    <a:schemeClr val="tx1">
                      <a:lumMod val="75000"/>
                      <a:lumOff val="25000"/>
                    </a:schemeClr>
                  </a:solidFill>
                  <a:latin typeface="Century Gothic"/>
                </a:rPr>
                <a:t>variables</a:t>
              </a:r>
            </a:p>
          </p:txBody>
        </p:sp>
        <p:sp>
          <p:nvSpPr>
            <p:cNvPr id="21" name="Arrow: Bent-Up 20">
              <a:extLst>
                <a:ext uri="{FF2B5EF4-FFF2-40B4-BE49-F238E27FC236}">
                  <a16:creationId xmlns:a16="http://schemas.microsoft.com/office/drawing/2014/main" id="{789AFF56-B663-42CA-90F3-5E7EC6D23A10}"/>
                </a:ext>
              </a:extLst>
            </p:cNvPr>
            <p:cNvSpPr/>
            <p:nvPr/>
          </p:nvSpPr>
          <p:spPr>
            <a:xfrm flipV="1">
              <a:off x="1742656" y="1963219"/>
              <a:ext cx="153536" cy="583131"/>
            </a:xfrm>
            <a:prstGeom prst="bentUpArrow">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3" name="Picture 3" descr="Map&#10;&#10;Description automatically generated">
              <a:extLst>
                <a:ext uri="{FF2B5EF4-FFF2-40B4-BE49-F238E27FC236}">
                  <a16:creationId xmlns:a16="http://schemas.microsoft.com/office/drawing/2014/main" id="{EB2BF422-4586-4CE5-AAE5-A3210F402ED9}"/>
                </a:ext>
              </a:extLst>
            </p:cNvPr>
            <p:cNvPicPr>
              <a:picLocks noChangeAspect="1"/>
            </p:cNvPicPr>
            <p:nvPr/>
          </p:nvPicPr>
          <p:blipFill>
            <a:blip r:embed="rId3"/>
            <a:stretch>
              <a:fillRect/>
            </a:stretch>
          </p:blipFill>
          <p:spPr>
            <a:xfrm>
              <a:off x="207817" y="1320897"/>
              <a:ext cx="10605653" cy="5315974"/>
            </a:xfrm>
            <a:prstGeom prst="rect">
              <a:avLst/>
            </a:prstGeom>
          </p:spPr>
        </p:pic>
        <p:sp>
          <p:nvSpPr>
            <p:cNvPr id="20" name="Oval 19">
              <a:extLst>
                <a:ext uri="{FF2B5EF4-FFF2-40B4-BE49-F238E27FC236}">
                  <a16:creationId xmlns:a16="http://schemas.microsoft.com/office/drawing/2014/main" id="{5A8DF04C-DE00-4C87-8E67-1C41304DC29C}"/>
                </a:ext>
              </a:extLst>
            </p:cNvPr>
            <p:cNvSpPr/>
            <p:nvPr/>
          </p:nvSpPr>
          <p:spPr>
            <a:xfrm>
              <a:off x="8769594" y="1722333"/>
              <a:ext cx="1006350" cy="32970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0" name="Arrow: Right 9">
              <a:extLst>
                <a:ext uri="{FF2B5EF4-FFF2-40B4-BE49-F238E27FC236}">
                  <a16:creationId xmlns:a16="http://schemas.microsoft.com/office/drawing/2014/main" id="{FFD5609B-C6D4-4839-8332-E6D8A6733679}"/>
                </a:ext>
              </a:extLst>
            </p:cNvPr>
            <p:cNvSpPr/>
            <p:nvPr/>
          </p:nvSpPr>
          <p:spPr>
            <a:xfrm>
              <a:off x="9861350" y="1829609"/>
              <a:ext cx="584144" cy="9378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7" name="Rectangle 26">
              <a:extLst>
                <a:ext uri="{FF2B5EF4-FFF2-40B4-BE49-F238E27FC236}">
                  <a16:creationId xmlns:a16="http://schemas.microsoft.com/office/drawing/2014/main" id="{75B2EC68-DB28-40B2-A321-A73869971C92}"/>
                </a:ext>
              </a:extLst>
            </p:cNvPr>
            <p:cNvSpPr/>
            <p:nvPr/>
          </p:nvSpPr>
          <p:spPr>
            <a:xfrm>
              <a:off x="8801929" y="3184124"/>
              <a:ext cx="1956524" cy="344369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0" name="Right Brace 39">
              <a:extLst>
                <a:ext uri="{FF2B5EF4-FFF2-40B4-BE49-F238E27FC236}">
                  <a16:creationId xmlns:a16="http://schemas.microsoft.com/office/drawing/2014/main" id="{98C038C9-6781-4CC4-97EE-0F3F506BCC0C}"/>
                </a:ext>
              </a:extLst>
            </p:cNvPr>
            <p:cNvSpPr/>
            <p:nvPr/>
          </p:nvSpPr>
          <p:spPr>
            <a:xfrm>
              <a:off x="10094401" y="4078654"/>
              <a:ext cx="569122" cy="1326477"/>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lumMod val="75000"/>
                    <a:lumOff val="25000"/>
                  </a:schemeClr>
                </a:solidFill>
              </a:endParaRPr>
            </a:p>
          </p:txBody>
        </p:sp>
        <p:pic>
          <p:nvPicPr>
            <p:cNvPr id="14" name="Picture 14">
              <a:extLst>
                <a:ext uri="{FF2B5EF4-FFF2-40B4-BE49-F238E27FC236}">
                  <a16:creationId xmlns:a16="http://schemas.microsoft.com/office/drawing/2014/main" id="{90F2DBFE-C470-4131-B1CC-23F69ED3B778}"/>
                </a:ext>
              </a:extLst>
            </p:cNvPr>
            <p:cNvPicPr>
              <a:picLocks noChangeAspect="1"/>
            </p:cNvPicPr>
            <p:nvPr/>
          </p:nvPicPr>
          <p:blipFill>
            <a:blip r:embed="rId4"/>
            <a:stretch>
              <a:fillRect/>
            </a:stretch>
          </p:blipFill>
          <p:spPr>
            <a:xfrm>
              <a:off x="290946" y="4150036"/>
              <a:ext cx="1492156" cy="2113678"/>
            </a:xfrm>
            <a:prstGeom prst="rect">
              <a:avLst/>
            </a:prstGeom>
          </p:spPr>
        </p:pic>
        <p:pic>
          <p:nvPicPr>
            <p:cNvPr id="5" name="Picture 16" descr="Graphical user interface, text, application&#10;&#10;Description automatically generated">
              <a:extLst>
                <a:ext uri="{FF2B5EF4-FFF2-40B4-BE49-F238E27FC236}">
                  <a16:creationId xmlns:a16="http://schemas.microsoft.com/office/drawing/2014/main" id="{3FF902CD-37F2-435B-8076-74D56E8222D5}"/>
                </a:ext>
              </a:extLst>
            </p:cNvPr>
            <p:cNvPicPr>
              <a:picLocks noChangeAspect="1"/>
            </p:cNvPicPr>
            <p:nvPr/>
          </p:nvPicPr>
          <p:blipFill>
            <a:blip r:embed="rId5"/>
            <a:stretch>
              <a:fillRect/>
            </a:stretch>
          </p:blipFill>
          <p:spPr>
            <a:xfrm>
              <a:off x="208516" y="2630084"/>
              <a:ext cx="1938391" cy="1223643"/>
            </a:xfrm>
            <a:prstGeom prst="rect">
              <a:avLst/>
            </a:prstGeom>
          </p:spPr>
        </p:pic>
        <p:sp>
          <p:nvSpPr>
            <p:cNvPr id="19" name="Rectangle 18">
              <a:extLst>
                <a:ext uri="{FF2B5EF4-FFF2-40B4-BE49-F238E27FC236}">
                  <a16:creationId xmlns:a16="http://schemas.microsoft.com/office/drawing/2014/main" id="{9185824D-F561-4A95-AB76-97AB13E28809}"/>
                </a:ext>
              </a:extLst>
            </p:cNvPr>
            <p:cNvSpPr/>
            <p:nvPr/>
          </p:nvSpPr>
          <p:spPr>
            <a:xfrm>
              <a:off x="293804" y="2629072"/>
              <a:ext cx="1605015" cy="128007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 name="Rectangle 7">
              <a:extLst>
                <a:ext uri="{FF2B5EF4-FFF2-40B4-BE49-F238E27FC236}">
                  <a16:creationId xmlns:a16="http://schemas.microsoft.com/office/drawing/2014/main" id="{2BD481C6-587E-49C1-B2DB-7EEED051ACB0}"/>
                </a:ext>
              </a:extLst>
            </p:cNvPr>
            <p:cNvSpPr/>
            <p:nvPr/>
          </p:nvSpPr>
          <p:spPr>
            <a:xfrm>
              <a:off x="286713" y="1391411"/>
              <a:ext cx="1728304" cy="24639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 name="Rectangle 11">
              <a:extLst>
                <a:ext uri="{FF2B5EF4-FFF2-40B4-BE49-F238E27FC236}">
                  <a16:creationId xmlns:a16="http://schemas.microsoft.com/office/drawing/2014/main" id="{6BE213DF-1F93-4590-8E9F-2790DABDE87F}"/>
                </a:ext>
              </a:extLst>
            </p:cNvPr>
            <p:cNvSpPr/>
            <p:nvPr/>
          </p:nvSpPr>
          <p:spPr>
            <a:xfrm>
              <a:off x="287912" y="1719827"/>
              <a:ext cx="1598846" cy="63574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pic>
          <p:nvPicPr>
            <p:cNvPr id="9" name="Picture 9" descr="A picture containing graphical user interface&#10;&#10;Description automatically generated">
              <a:extLst>
                <a:ext uri="{FF2B5EF4-FFF2-40B4-BE49-F238E27FC236}">
                  <a16:creationId xmlns:a16="http://schemas.microsoft.com/office/drawing/2014/main" id="{02505157-01F5-4B41-8DCB-F5C633B86CDC}"/>
                </a:ext>
              </a:extLst>
            </p:cNvPr>
            <p:cNvPicPr>
              <a:picLocks noChangeAspect="1"/>
            </p:cNvPicPr>
            <p:nvPr/>
          </p:nvPicPr>
          <p:blipFill>
            <a:blip r:embed="rId6"/>
            <a:stretch>
              <a:fillRect/>
            </a:stretch>
          </p:blipFill>
          <p:spPr>
            <a:xfrm>
              <a:off x="5090119" y="955226"/>
              <a:ext cx="2447499" cy="2027742"/>
            </a:xfrm>
            <a:prstGeom prst="rect">
              <a:avLst/>
            </a:prstGeom>
          </p:spPr>
        </p:pic>
        <p:sp>
          <p:nvSpPr>
            <p:cNvPr id="22" name="TextBox 21">
              <a:extLst>
                <a:ext uri="{FF2B5EF4-FFF2-40B4-BE49-F238E27FC236}">
                  <a16:creationId xmlns:a16="http://schemas.microsoft.com/office/drawing/2014/main" id="{7E401D9E-67E0-49EE-8181-0DBD735517BB}"/>
                </a:ext>
              </a:extLst>
            </p:cNvPr>
            <p:cNvSpPr txBox="1"/>
            <p:nvPr/>
          </p:nvSpPr>
          <p:spPr>
            <a:xfrm>
              <a:off x="10292716" y="1672009"/>
              <a:ext cx="1805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Century Gothic"/>
                </a:rPr>
                <a:t>Date Slider</a:t>
              </a:r>
              <a:endParaRPr lang="en-US" dirty="0">
                <a:solidFill>
                  <a:schemeClr val="tx1">
                    <a:lumMod val="75000"/>
                    <a:lumOff val="25000"/>
                  </a:schemeClr>
                </a:solidFill>
                <a:cs typeface="Calibri"/>
              </a:endParaRPr>
            </a:p>
          </p:txBody>
        </p:sp>
      </p:grpSp>
    </p:spTree>
    <p:extLst>
      <p:ext uri="{BB962C8B-B14F-4D97-AF65-F5344CB8AC3E}">
        <p14:creationId xmlns:p14="http://schemas.microsoft.com/office/powerpoint/2010/main" val="34361659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Nicole Ramberg</DisplayName>
        <AccountId>21</AccountId>
        <AccountType/>
      </UserInfo>
      <UserInfo>
        <DisplayName>Amber Williams</DisplayName>
        <AccountId>10</AccountId>
        <AccountType/>
      </UserInfo>
      <UserInfo>
        <DisplayName>Amanda Clayton</DisplayName>
        <AccountId>40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320DEC-746B-47C8-8B1F-2F1F4114BFF3}">
  <ds:schemaRefs>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e63c491b-f3f1-4cb4-8e12-bd196abe8f5b"/>
    <ds:schemaRef ds:uri="cd6d4481-1e06-4026-a812-b25f53bda485"/>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20EC4C3E-CF86-4E72-A826-ED5C5427874A}">
  <ds:schemaRefs>
    <ds:schemaRef ds:uri="http://schemas.microsoft.com/sharepoint/v3/contenttype/forms"/>
  </ds:schemaRefs>
</ds:datastoreItem>
</file>

<file path=customXml/itemProps3.xml><?xml version="1.0" encoding="utf-8"?>
<ds:datastoreItem xmlns:ds="http://schemas.openxmlformats.org/officeDocument/2006/customXml" ds:itemID="{1366100F-7AD7-44FA-9119-294D330A3D7A}"/>
</file>

<file path=docProps/app.xml><?xml version="1.0" encoding="utf-8"?>
<Properties xmlns="http://schemas.openxmlformats.org/officeDocument/2006/extended-properties" xmlns:vt="http://schemas.openxmlformats.org/officeDocument/2006/docPropsVTypes">
  <TotalTime>32</TotalTime>
  <Words>3882</Words>
  <Application>Microsoft Office PowerPoint</Application>
  <PresentationFormat>Widescreen</PresentationFormat>
  <Paragraphs>487</Paragraphs>
  <Slides>21</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Arial</vt:lpstr>
      <vt:lpstr>Arial,Sans-Serif</vt:lpstr>
      <vt:lpstr>Calibri</vt:lpstr>
      <vt:lpstr>Calibri Light</vt:lpstr>
      <vt:lpstr>Century Gothic</vt:lpstr>
      <vt:lpstr>Century Gothic,Sans-Serif</vt:lpstr>
      <vt:lpstr>Symbol</vt:lpstr>
      <vt:lpstr>Wingdings</vt:lpstr>
      <vt:lpstr>Office Theme</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781</cp:revision>
  <dcterms:created xsi:type="dcterms:W3CDTF">2019-11-12T17:46:59Z</dcterms:created>
  <dcterms:modified xsi:type="dcterms:W3CDTF">2021-08-03T14:05:30Z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