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81" r:id="rId10"/>
    <p:sldId id="280" r:id="rId11"/>
    <p:sldId id="335" r:id="rId12"/>
    <p:sldId id="267" r:id="rId13"/>
    <p:sldId id="272" r:id="rId14"/>
    <p:sldId id="336" r:id="rId15"/>
    <p:sldId id="273" r:id="rId16"/>
    <p:sldId id="338" r:id="rId17"/>
    <p:sldId id="269" r:id="rId18"/>
    <p:sldId id="275" r:id="rId19"/>
    <p:sldId id="270" r:id="rId20"/>
    <p:sldId id="271" r:id="rId21"/>
  </p:sldIdLst>
  <p:sldSz cx="12192000" cy="6858000"/>
  <p:notesSz cx="6858000" cy="9144000"/>
  <p:embeddedFontLst>
    <p:embeddedFont>
      <p:font typeface="Lucida Calligraphy" panose="03010101010101010101" pitchFamily="66" charset="0"/>
      <p:regular r:id="rId23"/>
      <p:italic r:id="rId24"/>
    </p:embeddedFont>
    <p:embeddedFont>
      <p:font typeface="Garamond" panose="02020404030301010803" pitchFamily="18" charset="0"/>
      <p:regular r:id="rId25"/>
      <p:bold r:id="rId26"/>
      <p:italic r:id="rId27"/>
    </p:embeddedFont>
    <p:embeddedFont>
      <p:font typeface="Webdings" panose="05030102010509060703" pitchFamily="18" charset="2"/>
      <p:regular r:id="rId28"/>
    </p:embeddedFont>
    <p:embeddedFont>
      <p:font typeface="Calibri" panose="020F0502020204030204" pitchFamily="34" charset="0"/>
      <p:regular r:id="rId29"/>
      <p:bold r:id="rId30"/>
      <p:italic r:id="rId31"/>
      <p:boldItalic r:id="rId32"/>
    </p:embeddedFont>
    <p:embeddedFont>
      <p:font typeface="Century Gothic" panose="020B0502020202020204" pitchFamily="34" charset="0"/>
      <p:regular r:id="rId33"/>
      <p:bold r:id="rId34"/>
      <p:italic r:id="rId35"/>
      <p:boldItalic r:id="rId36"/>
    </p:embeddedFont>
    <p:embeddedFont>
      <p:font typeface="Cambria Math" panose="02040503050406030204" pitchFamily="18" charset="0"/>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2" pos="3840">
          <p15:clr>
            <a:srgbClr val="A4A3A4"/>
          </p15:clr>
        </p15:guide>
        <p15:guide id="3" pos="3940" userDrawn="1">
          <p15:clr>
            <a:srgbClr val="A4A3A4"/>
          </p15:clr>
        </p15:guide>
        <p15:guide id="4" pos="4040" userDrawn="1">
          <p15:clr>
            <a:srgbClr val="A4A3A4"/>
          </p15:clr>
        </p15:guide>
        <p15:guide id="5" orient="horz" pos="2592" userDrawn="1">
          <p15:clr>
            <a:srgbClr val="A4A3A4"/>
          </p15:clr>
        </p15:guide>
        <p15:guide id="6" pos="4140" userDrawn="1">
          <p15:clr>
            <a:srgbClr val="A4A3A4"/>
          </p15:clr>
        </p15:guide>
        <p15:guide id="7" orient="horz" pos="2160" userDrawn="1">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jYYiv0SoBvAtzkwHgqjQTJWAIBW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by I" initials="" lastIdx="6" clrIdx="0"/>
  <p:cmAuthor id="1" name="Bengtsson, Zachary A. (ARC-SGE)[SSAI DEVELOP]" initials="" lastIdx="1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D6D8"/>
    <a:srgbClr val="44536A"/>
    <a:srgbClr val="3A91C3"/>
    <a:srgbClr val="576FEA"/>
    <a:srgbClr val="6EC5D7"/>
    <a:srgbClr val="B8EAFF"/>
    <a:srgbClr val="7FC0F9"/>
    <a:srgbClr val="97EDF0"/>
    <a:srgbClr val="6DB7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78"/>
    <p:restoredTop sz="85089"/>
  </p:normalViewPr>
  <p:slideViewPr>
    <p:cSldViewPr snapToGrid="0" snapToObjects="1">
      <p:cViewPr varScale="1">
        <p:scale>
          <a:sx n="80" d="100"/>
          <a:sy n="80" d="100"/>
        </p:scale>
        <p:origin x="1056" y="78"/>
      </p:cViewPr>
      <p:guideLst>
        <p:guide pos="3840"/>
        <p:guide pos="3940"/>
        <p:guide pos="4040"/>
        <p:guide orient="horz" pos="2592"/>
        <p:guide pos="4140"/>
        <p:guide orient="horz" pos="2160"/>
      </p:guideLst>
    </p:cSldViewPr>
  </p:slideViewPr>
  <p:notesTextViewPr>
    <p:cViewPr>
      <p:scale>
        <a:sx n="1" d="1"/>
        <a:sy n="1" d="1"/>
      </p:scale>
      <p:origin x="0" y="-84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devpedia.developexchange.com/dp/index.php?title=File:03_Landsat8.png#filelink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devpedia.developexchange.com/dp/index.php?title=File:03_Landsat8.png#filelink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photos/plant-tree-green-ecology-3751683/"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pixabay.com/vectors/handshake-shaking-hands-agreement-3498407/"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devpedia.developexchange.com/dp/index.php?title=File:03_Landsat8.png#filelink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FR" sz="1200" b="0" i="0" u="none" strike="noStrike" cap="none" dirty="0">
                <a:solidFill>
                  <a:schemeClr val="dk1"/>
                </a:solidFill>
                <a:effectLst/>
                <a:latin typeface="Calibri"/>
                <a:ea typeface="Calibri"/>
                <a:cs typeface="Calibri"/>
                <a:sym typeface="Calibri"/>
              </a:rPr>
              <a:t>Hello, </a:t>
            </a:r>
            <a:r>
              <a:rPr lang="fr-FR" sz="1200" b="0" i="0" u="none" strike="noStrike" cap="none" dirty="0" err="1">
                <a:solidFill>
                  <a:schemeClr val="dk1"/>
                </a:solidFill>
                <a:effectLst/>
                <a:latin typeface="Calibri"/>
                <a:ea typeface="Calibri"/>
                <a:cs typeface="Calibri"/>
                <a:sym typeface="Calibri"/>
              </a:rPr>
              <a:t>we</a:t>
            </a:r>
            <a:r>
              <a:rPr lang="fr-FR" sz="1200" b="0" i="0" u="none" strike="noStrike" cap="none" dirty="0">
                <a:solidFill>
                  <a:schemeClr val="dk1"/>
                </a:solidFill>
                <a:effectLst/>
                <a:latin typeface="Calibri"/>
                <a:ea typeface="Calibri"/>
                <a:cs typeface="Calibri"/>
                <a:sym typeface="Calibri"/>
              </a:rPr>
              <a:t> are Naji, Julie, Camille, and Hannah </a:t>
            </a:r>
            <a:r>
              <a:rPr lang="fr-FR" sz="1200" b="0" i="0" u="none" strike="noStrike" cap="none" dirty="0" err="1">
                <a:solidFill>
                  <a:schemeClr val="dk1"/>
                </a:solidFill>
                <a:effectLst/>
                <a:latin typeface="Calibri"/>
                <a:ea typeface="Calibri"/>
                <a:cs typeface="Calibri"/>
                <a:sym typeface="Calibri"/>
              </a:rPr>
              <a:t>from</a:t>
            </a:r>
            <a:r>
              <a:rPr lang="fr-FR" sz="1200" b="0" i="0" u="none" strike="noStrike" cap="none" dirty="0">
                <a:solidFill>
                  <a:schemeClr val="dk1"/>
                </a:solidFill>
                <a:effectLst/>
                <a:latin typeface="Calibri"/>
                <a:ea typeface="Calibri"/>
                <a:cs typeface="Calibri"/>
                <a:sym typeface="Calibri"/>
              </a:rPr>
              <a:t> the NASA DEVELOP Tempe Arizona </a:t>
            </a:r>
            <a:r>
              <a:rPr lang="fr-FR" sz="1200" b="0" i="0" u="none" strike="noStrike" cap="none" dirty="0" err="1">
                <a:solidFill>
                  <a:schemeClr val="dk1"/>
                </a:solidFill>
                <a:effectLst/>
                <a:latin typeface="Calibri"/>
                <a:ea typeface="Calibri"/>
                <a:cs typeface="Calibri"/>
                <a:sym typeface="Calibri"/>
              </a:rPr>
              <a:t>node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We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partnered</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with</a:t>
            </a:r>
            <a:r>
              <a:rPr lang="fr-FR" sz="1200" b="0" i="0" u="none" strike="noStrike" cap="none" dirty="0">
                <a:solidFill>
                  <a:schemeClr val="dk1"/>
                </a:solidFill>
                <a:effectLst/>
                <a:latin typeface="Calibri"/>
                <a:ea typeface="Calibri"/>
                <a:cs typeface="Calibri"/>
                <a:sym typeface="Calibri"/>
              </a:rPr>
              <a:t> the City </a:t>
            </a:r>
            <a:r>
              <a:rPr lang="fr-FR" sz="1200" b="0" i="0" u="none" strike="noStrike" cap="none" dirty="0" err="1">
                <a:solidFill>
                  <a:schemeClr val="dk1"/>
                </a:solidFill>
                <a:effectLst/>
                <a:latin typeface="Calibri"/>
                <a:ea typeface="Calibri"/>
                <a:cs typeface="Calibri"/>
                <a:sym typeface="Calibri"/>
              </a:rPr>
              <a:t>Health</a:t>
            </a:r>
            <a:r>
              <a:rPr lang="fr-FR" sz="1200" b="0" i="0" u="none" strike="noStrike" cap="none" dirty="0">
                <a:solidFill>
                  <a:schemeClr val="dk1"/>
                </a:solidFill>
                <a:effectLst/>
                <a:latin typeface="Calibri"/>
                <a:ea typeface="Calibri"/>
                <a:cs typeface="Calibri"/>
                <a:sym typeface="Calibri"/>
              </a:rPr>
              <a:t> Dashboard and </a:t>
            </a:r>
          </a:p>
          <a:p>
            <a:pPr marL="457200" marR="0" lvl="0" indent="-228600" algn="l" rtl="0">
              <a:lnSpc>
                <a:spcPct val="100000"/>
              </a:lnSpc>
              <a:spcBef>
                <a:spcPts val="0"/>
              </a:spcBef>
              <a:spcAft>
                <a:spcPts val="0"/>
              </a:spcAft>
              <a:buSzPts val="1400"/>
              <a:buNone/>
            </a:pPr>
            <a:r>
              <a:rPr lang="fr-FR" sz="1200" b="0" i="0" u="none" strike="noStrike" cap="none" dirty="0">
                <a:solidFill>
                  <a:schemeClr val="dk1"/>
                </a:solidFill>
                <a:effectLst/>
                <a:latin typeface="Calibri"/>
                <a:ea typeface="Calibri"/>
                <a:cs typeface="Calibri"/>
                <a:sym typeface="Calibri"/>
              </a:rPr>
              <a:t>the </a:t>
            </a:r>
            <a:r>
              <a:rPr lang="fr-FR" sz="1200" b="0" i="0" u="none" strike="noStrike" cap="none" dirty="0" err="1">
                <a:solidFill>
                  <a:schemeClr val="dk1"/>
                </a:solidFill>
                <a:effectLst/>
                <a:latin typeface="Calibri"/>
                <a:ea typeface="Calibri"/>
                <a:cs typeface="Calibri"/>
                <a:sym typeface="Calibri"/>
              </a:rPr>
              <a:t>University</a:t>
            </a:r>
            <a:r>
              <a:rPr lang="fr-FR" sz="1200" b="0" i="0" u="none" strike="noStrike" cap="none" dirty="0">
                <a:solidFill>
                  <a:schemeClr val="dk1"/>
                </a:solidFill>
                <a:effectLst/>
                <a:latin typeface="Calibri"/>
                <a:ea typeface="Calibri"/>
                <a:cs typeface="Calibri"/>
                <a:sym typeface="Calibri"/>
              </a:rPr>
              <a:t> of Louisville </a:t>
            </a:r>
            <a:r>
              <a:rPr lang="fr-FR" sz="1200" b="0" i="0" u="none" strike="noStrike" cap="none" dirty="0" err="1">
                <a:solidFill>
                  <a:schemeClr val="dk1"/>
                </a:solidFill>
                <a:effectLst/>
                <a:latin typeface="Calibri"/>
                <a:ea typeface="Calibri"/>
                <a:cs typeface="Calibri"/>
                <a:sym typeface="Calibri"/>
              </a:rPr>
              <a:t>Envirome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Insitute</a:t>
            </a:r>
            <a:r>
              <a:rPr lang="fr-FR" sz="1200" b="0" i="0" u="none" strike="noStrike" cap="none" dirty="0">
                <a:solidFill>
                  <a:schemeClr val="dk1"/>
                </a:solidFill>
                <a:effectLst/>
                <a:latin typeface="Calibri"/>
                <a:ea typeface="Calibri"/>
                <a:cs typeface="Calibri"/>
                <a:sym typeface="Calibri"/>
              </a:rPr>
              <a:t> to </a:t>
            </a:r>
            <a:r>
              <a:rPr lang="fr-FR" sz="1200" b="0" i="0" u="none" strike="noStrike" cap="none" dirty="0" err="1">
                <a:solidFill>
                  <a:schemeClr val="dk1"/>
                </a:solidFill>
                <a:effectLst/>
                <a:latin typeface="Calibri"/>
                <a:ea typeface="Calibri"/>
                <a:cs typeface="Calibri"/>
                <a:sym typeface="Calibri"/>
              </a:rPr>
              <a:t>produce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census</a:t>
            </a:r>
            <a:r>
              <a:rPr lang="fr-FR" sz="1200" b="0" i="0" u="none" strike="noStrike" cap="none" dirty="0">
                <a:solidFill>
                  <a:schemeClr val="dk1"/>
                </a:solidFill>
                <a:effectLst/>
                <a:latin typeface="Calibri"/>
                <a:ea typeface="Calibri"/>
                <a:cs typeface="Calibri"/>
                <a:sym typeface="Calibri"/>
              </a:rPr>
              <a:t> tract-</a:t>
            </a:r>
            <a:r>
              <a:rPr lang="fr-FR" sz="1200" b="0" i="0" u="none" strike="noStrike" cap="none" dirty="0" err="1">
                <a:solidFill>
                  <a:schemeClr val="dk1"/>
                </a:solidFill>
                <a:effectLst/>
                <a:latin typeface="Calibri"/>
                <a:ea typeface="Calibri"/>
                <a:cs typeface="Calibri"/>
                <a:sym typeface="Calibri"/>
              </a:rPr>
              <a:t>level</a:t>
            </a:r>
            <a:r>
              <a:rPr lang="fr-FR" sz="1200" b="0" i="0" u="none" strike="noStrike" cap="none" dirty="0">
                <a:solidFill>
                  <a:schemeClr val="dk1"/>
                </a:solidFill>
                <a:effectLst/>
                <a:latin typeface="Calibri"/>
                <a:ea typeface="Calibri"/>
                <a:cs typeface="Calibri"/>
                <a:sym typeface="Calibri"/>
              </a:rPr>
              <a:t> data on </a:t>
            </a:r>
            <a:r>
              <a:rPr lang="fr-FR" sz="1200" b="0" i="0" u="none" strike="noStrike" cap="none" dirty="0" err="1">
                <a:solidFill>
                  <a:schemeClr val="dk1"/>
                </a:solidFill>
                <a:effectLst/>
                <a:latin typeface="Calibri"/>
                <a:ea typeface="Calibri"/>
                <a:cs typeface="Calibri"/>
                <a:sym typeface="Calibri"/>
              </a:rPr>
              <a:t>urban</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greenness</a:t>
            </a:r>
            <a:r>
              <a:rPr lang="fr-FR" sz="1200" b="0" i="0" u="none" strike="noStrike" cap="none" dirty="0">
                <a:solidFill>
                  <a:schemeClr val="dk1"/>
                </a:solidFill>
                <a:effectLst/>
                <a:latin typeface="Calibri"/>
                <a:ea typeface="Calibri"/>
                <a:cs typeface="Calibri"/>
                <a:sym typeface="Calibri"/>
              </a:rPr>
              <a:t> and land surface </a:t>
            </a:r>
            <a:r>
              <a:rPr lang="fr-FR" sz="1200" b="0" i="0" u="none" strike="noStrike" cap="none" dirty="0" err="1">
                <a:solidFill>
                  <a:schemeClr val="dk1"/>
                </a:solidFill>
                <a:effectLst/>
                <a:latin typeface="Calibri"/>
                <a:ea typeface="Calibri"/>
                <a:cs typeface="Calibri"/>
                <a:sym typeface="Calibri"/>
              </a:rPr>
              <a:t>temperature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These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metrics</a:t>
            </a:r>
            <a:r>
              <a:rPr lang="fr-FR" sz="1200" b="0" i="0" u="none" strike="noStrike" cap="none" dirty="0">
                <a:solidFill>
                  <a:schemeClr val="dk1"/>
                </a:solidFill>
                <a:effectLst/>
                <a:latin typeface="Calibri"/>
                <a:ea typeface="Calibri"/>
                <a:cs typeface="Calibri"/>
                <a:sym typeface="Calibri"/>
              </a:rPr>
              <a:t> </a:t>
            </a:r>
          </a:p>
          <a:p>
            <a:pPr marL="457200" marR="0" lvl="0" indent="-228600" algn="l" rtl="0">
              <a:lnSpc>
                <a:spcPct val="100000"/>
              </a:lnSpc>
              <a:spcBef>
                <a:spcPts val="0"/>
              </a:spcBef>
              <a:spcAft>
                <a:spcPts val="0"/>
              </a:spcAft>
              <a:buSzPts val="1400"/>
              <a:buNone/>
            </a:pPr>
            <a:r>
              <a:rPr lang="fr-FR" sz="1200" b="0" i="0" u="none" strike="noStrike" cap="none" dirty="0" err="1">
                <a:solidFill>
                  <a:schemeClr val="dk1"/>
                </a:solidFill>
                <a:effectLst/>
                <a:latin typeface="Calibri"/>
                <a:ea typeface="Calibri"/>
                <a:cs typeface="Calibri"/>
                <a:sym typeface="Calibri"/>
              </a:rPr>
              <a:t>will</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be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added</a:t>
            </a:r>
            <a:r>
              <a:rPr lang="fr-FR" sz="1200" b="0" i="0" u="none" strike="noStrike" cap="none" dirty="0">
                <a:solidFill>
                  <a:schemeClr val="dk1"/>
                </a:solidFill>
                <a:effectLst/>
                <a:latin typeface="Calibri"/>
                <a:ea typeface="Calibri"/>
                <a:cs typeface="Calibri"/>
                <a:sym typeface="Calibri"/>
              </a:rPr>
              <a:t> to the City </a:t>
            </a:r>
            <a:r>
              <a:rPr lang="fr-FR" sz="1200" b="0" i="0" u="none" strike="noStrike" cap="none" dirty="0" err="1">
                <a:solidFill>
                  <a:schemeClr val="dk1"/>
                </a:solidFill>
                <a:effectLst/>
                <a:latin typeface="Calibri"/>
                <a:ea typeface="Calibri"/>
                <a:cs typeface="Calibri"/>
                <a:sym typeface="Calibri"/>
              </a:rPr>
              <a:t>Health</a:t>
            </a:r>
            <a:r>
              <a:rPr lang="fr-FR" sz="1200" b="0" i="0" u="none" strike="noStrike" cap="none" dirty="0">
                <a:solidFill>
                  <a:schemeClr val="dk1"/>
                </a:solidFill>
                <a:effectLst/>
                <a:latin typeface="Calibri"/>
                <a:ea typeface="Calibri"/>
                <a:cs typeface="Calibri"/>
                <a:sym typeface="Calibri"/>
              </a:rPr>
              <a:t> Dashboard </a:t>
            </a:r>
            <a:r>
              <a:rPr lang="fr-FR" sz="1200" b="0" i="0" u="none" strike="noStrike" cap="none" dirty="0" err="1">
                <a:solidFill>
                  <a:schemeClr val="dk1"/>
                </a:solidFill>
                <a:effectLst/>
                <a:latin typeface="Calibri"/>
                <a:ea typeface="Calibri"/>
                <a:cs typeface="Calibri"/>
                <a:sym typeface="Calibri"/>
              </a:rPr>
              <a:t>website</a:t>
            </a:r>
            <a:r>
              <a:rPr lang="fr-FR" sz="1200" b="0" i="0" u="none" strike="noStrike" cap="none" dirty="0">
                <a:solidFill>
                  <a:schemeClr val="dk1"/>
                </a:solidFill>
                <a:effectLst/>
                <a:latin typeface="Calibri"/>
                <a:ea typeface="Calibri"/>
                <a:cs typeface="Calibri"/>
                <a:sym typeface="Calibri"/>
              </a:rPr>
              <a:t> to </a:t>
            </a:r>
            <a:r>
              <a:rPr lang="fr-FR" sz="1200" b="0" i="0" u="none" strike="noStrike" cap="none" dirty="0" err="1">
                <a:solidFill>
                  <a:schemeClr val="dk1"/>
                </a:solidFill>
                <a:effectLst/>
                <a:latin typeface="Calibri"/>
                <a:ea typeface="Calibri"/>
                <a:cs typeface="Calibri"/>
                <a:sym typeface="Calibri"/>
              </a:rPr>
              <a:t>inform</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urban</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decision-making</a:t>
            </a:r>
            <a:r>
              <a:rPr lang="fr-FR" sz="1200" b="0" i="0" u="none" strike="noStrike" cap="none" dirty="0">
                <a:solidFill>
                  <a:schemeClr val="dk1"/>
                </a:solidFill>
                <a:effectLst/>
                <a:latin typeface="Calibri"/>
                <a:ea typeface="Calibri"/>
                <a:cs typeface="Calibri"/>
                <a:sym typeface="Calibri"/>
              </a:rPr>
              <a:t> and </a:t>
            </a:r>
            <a:r>
              <a:rPr lang="fr-FR" sz="1200" b="0" i="0" u="none" strike="noStrike" cap="none" dirty="0" err="1">
                <a:solidFill>
                  <a:schemeClr val="dk1"/>
                </a:solidFill>
                <a:effectLst/>
                <a:latin typeface="Calibri"/>
                <a:ea typeface="Calibri"/>
                <a:cs typeface="Calibri"/>
                <a:sym typeface="Calibri"/>
              </a:rPr>
              <a:t>improve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urban</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health</a:t>
            </a:r>
            <a:r>
              <a:rPr lang="fr-FR" sz="1200" b="0" i="0" u="none" strike="noStrike" cap="none" dirty="0">
                <a:solidFill>
                  <a:schemeClr val="dk1"/>
                </a:solidFill>
                <a:effectLst/>
                <a:latin typeface="Calibri"/>
                <a:ea typeface="Calibri"/>
                <a:cs typeface="Calibri"/>
                <a:sym typeface="Calibri"/>
              </a:rPr>
              <a:t>.</a:t>
            </a:r>
          </a:p>
          <a:p>
            <a:pPr marL="457200" marR="0" lvl="0" indent="-228600" algn="l" rtl="0">
              <a:lnSpc>
                <a:spcPct val="100000"/>
              </a:lnSpc>
              <a:spcBef>
                <a:spcPts val="0"/>
              </a:spcBef>
              <a:spcAft>
                <a:spcPts val="0"/>
              </a:spcAft>
              <a:buSzPts val="1400"/>
              <a:buNone/>
            </a:pPr>
            <a:endParaRPr lang="fr-FR"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------------------------------Image Information Below ------------------------------</a:t>
            </a:r>
            <a:endParaRPr lang="en-US" dirty="0"/>
          </a:p>
          <a:p>
            <a:pPr marL="171450" marR="0" lvl="0" indent="-171450" algn="l" rtl="0">
              <a:lnSpc>
                <a:spcPct val="100000"/>
              </a:lnSpc>
              <a:spcBef>
                <a:spcPts val="0"/>
              </a:spcBef>
              <a:spcAft>
                <a:spcPts val="0"/>
              </a:spcAft>
              <a:buSzPts val="1400"/>
              <a:buFont typeface="Arial" panose="020B0604020202020204" pitchFamily="34" charset="0"/>
              <a:buChar char="•"/>
            </a:pPr>
            <a:r>
              <a:rPr lang="en-US" dirty="0"/>
              <a:t>Image Credit: </a:t>
            </a:r>
            <a:r>
              <a:rPr lang="en-US" sz="1200" b="0" i="0" u="none" strike="noStrike" cap="none" dirty="0">
                <a:solidFill>
                  <a:schemeClr val="dk1"/>
                </a:solidFill>
                <a:latin typeface="Calibri"/>
                <a:ea typeface="Calibri"/>
                <a:cs typeface="Calibri"/>
                <a:sym typeface="Calibri"/>
              </a:rPr>
              <a:t>Image created by the NASA DEVELOP Fall 2019 AZ Tempe node</a:t>
            </a:r>
          </a:p>
          <a:p>
            <a:pPr marL="171450" marR="0" lvl="0" indent="-171450" algn="l" rtl="0">
              <a:lnSpc>
                <a:spcPct val="100000"/>
              </a:lnSpc>
              <a:spcBef>
                <a:spcPts val="0"/>
              </a:spcBef>
              <a:spcAft>
                <a:spcPts val="0"/>
              </a:spcAft>
              <a:buSzPts val="1400"/>
              <a:buFont typeface="Arial" panose="020B0604020202020204" pitchFamily="34" charset="0"/>
              <a:buChar char="•"/>
            </a:pPr>
            <a:r>
              <a:rPr lang="en-US" sz="1200" b="0" i="0" u="none" strike="noStrike" cap="none" dirty="0">
                <a:solidFill>
                  <a:schemeClr val="dk1"/>
                </a:solidFill>
                <a:latin typeface="Calibri"/>
                <a:cs typeface="Calibri"/>
                <a:sym typeface="Calibri"/>
              </a:rPr>
              <a:t>Image Source: ArcMap, Google Earth Engine </a:t>
            </a:r>
            <a:endParaRPr lang="en-US" dirty="0"/>
          </a:p>
          <a:p>
            <a:pPr marL="457200" marR="0" lvl="0" indent="-228600" algn="l" rtl="0">
              <a:lnSpc>
                <a:spcPct val="100000"/>
              </a:lnSpc>
              <a:spcBef>
                <a:spcPts val="0"/>
              </a:spcBef>
              <a:spcAft>
                <a:spcPts val="0"/>
              </a:spcAft>
              <a:buSzPts val="1400"/>
              <a:buNone/>
            </a:pPr>
            <a:endParaRPr lang="fr-FR" sz="1200" b="0" i="0" u="none" strike="noStrike" cap="none" dirty="0">
              <a:solidFill>
                <a:schemeClr val="dk1"/>
              </a:solidFill>
              <a:effectLst/>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lang="fr-FR" sz="1200" b="0" i="0" u="none" strike="noStrike" cap="none" dirty="0">
              <a:solidFill>
                <a:schemeClr val="dk1"/>
              </a:solidFill>
              <a:effectLst/>
              <a:latin typeface="Calibri"/>
              <a:cs typeface="Calibri"/>
              <a:sym typeface="Calibri"/>
            </a:endParaRPr>
          </a:p>
          <a:p>
            <a:pPr marL="457200" marR="0" lvl="0" indent="-228600" algn="l" rtl="0">
              <a:lnSpc>
                <a:spcPct val="100000"/>
              </a:lnSpc>
              <a:spcBef>
                <a:spcPts val="0"/>
              </a:spcBef>
              <a:spcAft>
                <a:spcPts val="0"/>
              </a:spcAft>
              <a:buSzPts val="1400"/>
              <a:buNone/>
            </a:pPr>
            <a:endParaRPr dirty="0"/>
          </a:p>
        </p:txBody>
      </p:sp>
      <p:sp>
        <p:nvSpPr>
          <p:cNvPr id="68" name="Google Shape;6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479646401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479646401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a:r>
              <a:rPr lang="fr-FR" sz="1200" b="0" i="0" u="none" strike="noStrike" cap="none" dirty="0">
                <a:solidFill>
                  <a:schemeClr val="dk1"/>
                </a:solidFill>
                <a:effectLst/>
                <a:latin typeface="Calibri"/>
                <a:ea typeface="Calibri"/>
                <a:cs typeface="Calibri"/>
                <a:sym typeface="Calibri"/>
              </a:rPr>
              <a:t>To </a:t>
            </a:r>
            <a:r>
              <a:rPr lang="fr-FR" sz="1200" b="0" i="0" u="none" strike="noStrike" cap="none" dirty="0" err="1">
                <a:solidFill>
                  <a:schemeClr val="dk1"/>
                </a:solidFill>
                <a:effectLst/>
                <a:latin typeface="Calibri"/>
                <a:ea typeface="Calibri"/>
                <a:cs typeface="Calibri"/>
                <a:sym typeface="Calibri"/>
              </a:rPr>
              <a:t>calculate</a:t>
            </a:r>
            <a:r>
              <a:rPr lang="fr-FR" sz="1200" b="0" i="0" u="none" strike="noStrike" cap="none" dirty="0">
                <a:solidFill>
                  <a:schemeClr val="dk1"/>
                </a:solidFill>
                <a:effectLst/>
                <a:latin typeface="Calibri"/>
                <a:ea typeface="Calibri"/>
                <a:cs typeface="Calibri"/>
                <a:sym typeface="Calibri"/>
              </a:rPr>
              <a:t> NDVI, the team </a:t>
            </a:r>
            <a:r>
              <a:rPr lang="fr-FR" sz="1200" b="0" i="0" u="none" strike="noStrike" cap="none" dirty="0" err="1">
                <a:solidFill>
                  <a:schemeClr val="dk1"/>
                </a:solidFill>
                <a:effectLst/>
                <a:latin typeface="Calibri"/>
                <a:ea typeface="Calibri"/>
                <a:cs typeface="Calibri"/>
                <a:sym typeface="Calibri"/>
              </a:rPr>
              <a:t>created</a:t>
            </a:r>
            <a:r>
              <a:rPr lang="fr-FR" sz="1200" b="0" i="0" u="none" strike="noStrike" cap="none" dirty="0">
                <a:solidFill>
                  <a:schemeClr val="dk1"/>
                </a:solidFill>
                <a:effectLst/>
                <a:latin typeface="Calibri"/>
                <a:ea typeface="Calibri"/>
                <a:cs typeface="Calibri"/>
                <a:sym typeface="Calibri"/>
              </a:rPr>
              <a:t> a code in Google </a:t>
            </a:r>
            <a:r>
              <a:rPr lang="fr-FR" sz="1200" b="0" i="0" u="none" strike="noStrike" cap="none" dirty="0" err="1">
                <a:solidFill>
                  <a:schemeClr val="dk1"/>
                </a:solidFill>
                <a:effectLst/>
                <a:latin typeface="Calibri"/>
                <a:ea typeface="Calibri"/>
                <a:cs typeface="Calibri"/>
                <a:sym typeface="Calibri"/>
              </a:rPr>
              <a:t>Earth</a:t>
            </a:r>
            <a:r>
              <a:rPr lang="fr-FR" sz="1200" b="0" i="0" u="none" strike="noStrike" cap="none" dirty="0">
                <a:solidFill>
                  <a:schemeClr val="dk1"/>
                </a:solidFill>
                <a:effectLst/>
                <a:latin typeface="Calibri"/>
                <a:ea typeface="Calibri"/>
                <a:cs typeface="Calibri"/>
                <a:sym typeface="Calibri"/>
              </a:rPr>
              <a:t> Engine. This code </a:t>
            </a:r>
            <a:r>
              <a:rPr lang="fr-FR" sz="1200" b="0" i="0" u="none" strike="noStrike" cap="none" dirty="0" err="1">
                <a:solidFill>
                  <a:schemeClr val="dk1"/>
                </a:solidFill>
                <a:effectLst/>
                <a:latin typeface="Calibri"/>
                <a:ea typeface="Calibri"/>
                <a:cs typeface="Calibri"/>
                <a:sym typeface="Calibri"/>
              </a:rPr>
              <a:t>utilized</a:t>
            </a:r>
            <a:r>
              <a:rPr lang="fr-FR" sz="1200" b="0" i="0" u="none" strike="noStrike" cap="none" dirty="0">
                <a:solidFill>
                  <a:schemeClr val="dk1"/>
                </a:solidFill>
                <a:effectLst/>
                <a:latin typeface="Calibri"/>
                <a:ea typeface="Calibri"/>
                <a:cs typeface="Calibri"/>
                <a:sym typeface="Calibri"/>
              </a:rPr>
              <a:t> the </a:t>
            </a:r>
            <a:r>
              <a:rPr lang="fr-FR" sz="1200" b="0" i="0" u="none" strike="noStrike" cap="none" dirty="0" err="1">
                <a:solidFill>
                  <a:schemeClr val="dk1"/>
                </a:solidFill>
                <a:effectLst/>
                <a:latin typeface="Calibri"/>
                <a:ea typeface="Calibri"/>
                <a:cs typeface="Calibri"/>
                <a:sym typeface="Calibri"/>
              </a:rPr>
              <a:t>difference</a:t>
            </a:r>
            <a:r>
              <a:rPr lang="fr-FR" sz="1200" b="0" i="0" u="none" strike="noStrike" cap="none" dirty="0">
                <a:solidFill>
                  <a:schemeClr val="dk1"/>
                </a:solidFill>
                <a:effectLst/>
                <a:latin typeface="Calibri"/>
                <a:ea typeface="Calibri"/>
                <a:cs typeface="Calibri"/>
                <a:sym typeface="Calibri"/>
              </a:rPr>
              <a:t> in </a:t>
            </a:r>
            <a:r>
              <a:rPr lang="fr-FR" sz="1200" b="0" i="0" u="none" strike="noStrike" cap="none" dirty="0" err="1">
                <a:solidFill>
                  <a:schemeClr val="dk1"/>
                </a:solidFill>
                <a:effectLst/>
                <a:latin typeface="Calibri"/>
                <a:ea typeface="Calibri"/>
                <a:cs typeface="Calibri"/>
                <a:sym typeface="Calibri"/>
              </a:rPr>
              <a:t>vegetation</a:t>
            </a:r>
            <a:r>
              <a:rPr lang="fr-FR" sz="1200" b="0" i="0" u="none" strike="noStrike" cap="none" dirty="0">
                <a:solidFill>
                  <a:schemeClr val="dk1"/>
                </a:solidFill>
                <a:effectLst/>
                <a:latin typeface="Calibri"/>
                <a:ea typeface="Calibri"/>
                <a:cs typeface="Calibri"/>
                <a:sym typeface="Calibri"/>
              </a:rPr>
              <a:t> absorption and </a:t>
            </a:r>
            <a:r>
              <a:rPr lang="fr-FR" sz="1200" b="0" i="0" u="none" strike="noStrike" cap="none" dirty="0" err="1">
                <a:solidFill>
                  <a:schemeClr val="dk1"/>
                </a:solidFill>
                <a:effectLst/>
                <a:latin typeface="Calibri"/>
                <a:ea typeface="Calibri"/>
                <a:cs typeface="Calibri"/>
                <a:sym typeface="Calibri"/>
              </a:rPr>
              <a:t>reflectance</a:t>
            </a:r>
            <a:r>
              <a:rPr lang="fr-FR" sz="1200" b="0" i="0" u="none" strike="noStrike" cap="none" dirty="0">
                <a:solidFill>
                  <a:schemeClr val="dk1"/>
                </a:solidFill>
                <a:effectLst/>
                <a:latin typeface="Calibri"/>
                <a:ea typeface="Calibri"/>
                <a:cs typeface="Calibri"/>
                <a:sym typeface="Calibri"/>
              </a:rPr>
              <a:t> of </a:t>
            </a:r>
          </a:p>
          <a:p>
            <a:pPr rtl="0"/>
            <a:r>
              <a:rPr lang="fr-FR" sz="1200" b="0" i="0" u="none" strike="noStrike" cap="none" dirty="0" err="1">
                <a:solidFill>
                  <a:schemeClr val="dk1"/>
                </a:solidFill>
                <a:effectLst/>
                <a:latin typeface="Calibri"/>
                <a:ea typeface="Calibri"/>
                <a:cs typeface="Calibri"/>
                <a:sym typeface="Calibri"/>
              </a:rPr>
              <a:t>specific</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wavelengths</a:t>
            </a:r>
            <a:r>
              <a:rPr lang="fr-FR" sz="1200" b="0" i="0" u="none" strike="noStrike" cap="none" dirty="0">
                <a:solidFill>
                  <a:schemeClr val="dk1"/>
                </a:solidFill>
                <a:effectLst/>
                <a:latin typeface="Calibri"/>
                <a:ea typeface="Calibri"/>
                <a:cs typeface="Calibri"/>
                <a:sym typeface="Calibri"/>
              </a:rPr>
              <a:t> of light: </a:t>
            </a:r>
            <a:r>
              <a:rPr lang="fr-FR" sz="1200" b="0" i="0" u="none" strike="noStrike" cap="none" dirty="0" err="1">
                <a:solidFill>
                  <a:schemeClr val="dk1"/>
                </a:solidFill>
                <a:effectLst/>
                <a:latin typeface="Calibri"/>
                <a:ea typeface="Calibri"/>
                <a:cs typeface="Calibri"/>
                <a:sym typeface="Calibri"/>
              </a:rPr>
              <a:t>specifically</a:t>
            </a:r>
            <a:r>
              <a:rPr lang="fr-FR" sz="1200" b="0" i="0" u="none" strike="noStrike" cap="none" dirty="0">
                <a:solidFill>
                  <a:schemeClr val="dk1"/>
                </a:solidFill>
                <a:effectLst/>
                <a:latin typeface="Calibri"/>
                <a:ea typeface="Calibri"/>
                <a:cs typeface="Calibri"/>
                <a:sym typeface="Calibri"/>
              </a:rPr>
              <a:t>, the </a:t>
            </a:r>
            <a:r>
              <a:rPr lang="fr-FR" sz="1200" b="0" i="0" u="none" strike="noStrike" cap="none" dirty="0" err="1">
                <a:solidFill>
                  <a:schemeClr val="dk1"/>
                </a:solidFill>
                <a:effectLst/>
                <a:latin typeface="Calibri"/>
                <a:ea typeface="Calibri"/>
                <a:cs typeface="Calibri"/>
                <a:sym typeface="Calibri"/>
              </a:rPr>
              <a:t>difference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between</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near</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infrared</a:t>
            </a:r>
            <a:r>
              <a:rPr lang="fr-FR" sz="1200" b="0" i="0" u="none" strike="noStrike" cap="none" dirty="0">
                <a:solidFill>
                  <a:schemeClr val="dk1"/>
                </a:solidFill>
                <a:effectLst/>
                <a:latin typeface="Calibri"/>
                <a:ea typeface="Calibri"/>
                <a:cs typeface="Calibri"/>
                <a:sym typeface="Calibri"/>
              </a:rPr>
              <a:t> and </a:t>
            </a:r>
            <a:r>
              <a:rPr lang="fr-FR" sz="1200" b="0" i="0" u="none" strike="noStrike" cap="none" dirty="0" err="1">
                <a:solidFill>
                  <a:schemeClr val="dk1"/>
                </a:solidFill>
                <a:effectLst/>
                <a:latin typeface="Calibri"/>
                <a:ea typeface="Calibri"/>
                <a:cs typeface="Calibri"/>
                <a:sym typeface="Calibri"/>
              </a:rPr>
              <a:t>red</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wavelengths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divided</a:t>
            </a:r>
            <a:r>
              <a:rPr lang="fr-FR" sz="1200" b="0" i="0" u="none" strike="noStrike" cap="none" dirty="0">
                <a:solidFill>
                  <a:schemeClr val="dk1"/>
                </a:solidFill>
                <a:effectLst/>
                <a:latin typeface="Calibri"/>
                <a:ea typeface="Calibri"/>
                <a:cs typeface="Calibri"/>
                <a:sym typeface="Calibri"/>
              </a:rPr>
              <a:t> by </a:t>
            </a:r>
            <a:r>
              <a:rPr lang="fr-FR" sz="1200" b="0" i="0" u="none" strike="noStrike" cap="none" dirty="0" err="1">
                <a:solidFill>
                  <a:schemeClr val="dk1"/>
                </a:solidFill>
                <a:effectLst/>
                <a:latin typeface="Calibri"/>
                <a:ea typeface="Calibri"/>
                <a:cs typeface="Calibri"/>
                <a:sym typeface="Calibri"/>
              </a:rPr>
              <a:t>their</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sum</a:t>
            </a:r>
            <a:r>
              <a:rPr lang="fr-FR" sz="1200" b="0" i="0" u="none" strike="noStrike" cap="none" dirty="0">
                <a:solidFill>
                  <a:schemeClr val="dk1"/>
                </a:solidFill>
                <a:effectLst/>
                <a:latin typeface="Calibri"/>
                <a:ea typeface="Calibri"/>
                <a:cs typeface="Calibri"/>
                <a:sym typeface="Calibri"/>
              </a:rPr>
              <a:t>. </a:t>
            </a:r>
          </a:p>
          <a:p>
            <a:pPr rtl="0"/>
            <a:r>
              <a:rPr lang="fr-FR" sz="1200" b="0" i="0" u="none" strike="noStrike" cap="none" dirty="0">
                <a:solidFill>
                  <a:schemeClr val="dk1"/>
                </a:solidFill>
                <a:effectLst/>
                <a:latin typeface="Calibri"/>
                <a:ea typeface="Calibri"/>
                <a:cs typeface="Calibri"/>
                <a:sym typeface="Calibri"/>
              </a:rPr>
              <a:t>The team </a:t>
            </a:r>
            <a:r>
              <a:rPr lang="fr-FR" sz="1200" b="0" i="0" u="none" strike="noStrike" cap="none" dirty="0" err="1">
                <a:solidFill>
                  <a:schemeClr val="dk1"/>
                </a:solidFill>
                <a:effectLst/>
                <a:latin typeface="Calibri"/>
                <a:ea typeface="Calibri"/>
                <a:cs typeface="Calibri"/>
                <a:sym typeface="Calibri"/>
              </a:rPr>
              <a:t>used</a:t>
            </a:r>
            <a:r>
              <a:rPr lang="fr-FR" sz="1200" b="0" i="0" u="none" strike="noStrike" cap="none" dirty="0">
                <a:solidFill>
                  <a:schemeClr val="dk1"/>
                </a:solidFill>
                <a:effectLst/>
                <a:latin typeface="Calibri"/>
                <a:ea typeface="Calibri"/>
                <a:cs typeface="Calibri"/>
                <a:sym typeface="Calibri"/>
              </a:rPr>
              <a:t> 3 </a:t>
            </a:r>
            <a:r>
              <a:rPr lang="fr-FR" sz="1200" b="0" i="0" u="none" strike="noStrike" cap="none" dirty="0" err="1">
                <a:solidFill>
                  <a:schemeClr val="dk1"/>
                </a:solidFill>
                <a:effectLst/>
                <a:latin typeface="Calibri"/>
                <a:ea typeface="Calibri"/>
                <a:cs typeface="Calibri"/>
                <a:sym typeface="Calibri"/>
              </a:rPr>
              <a:t>years</a:t>
            </a:r>
            <a:r>
              <a:rPr lang="fr-FR" sz="1200" b="0" i="0" u="none" strike="noStrike" cap="none" dirty="0">
                <a:solidFill>
                  <a:schemeClr val="dk1"/>
                </a:solidFill>
                <a:effectLst/>
                <a:latin typeface="Calibri"/>
                <a:ea typeface="Calibri"/>
                <a:cs typeface="Calibri"/>
                <a:sym typeface="Calibri"/>
              </a:rPr>
              <a:t> of satellite </a:t>
            </a:r>
            <a:r>
              <a:rPr lang="fr-FR" sz="1200" b="0" i="0" u="none" strike="noStrike" cap="none" dirty="0" err="1">
                <a:solidFill>
                  <a:schemeClr val="dk1"/>
                </a:solidFill>
                <a:effectLst/>
                <a:latin typeface="Calibri"/>
                <a:ea typeface="Calibri"/>
                <a:cs typeface="Calibri"/>
                <a:sym typeface="Calibri"/>
              </a:rPr>
              <a:t>imagery</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from</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June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through</a:t>
            </a:r>
            <a:r>
              <a:rPr lang="fr-FR" sz="1200" b="0" i="0" u="none" strike="noStrike" cap="none" dirty="0">
                <a:solidFill>
                  <a:schemeClr val="dk1"/>
                </a:solidFill>
                <a:effectLst/>
                <a:latin typeface="Calibri"/>
                <a:ea typeface="Calibri"/>
                <a:cs typeface="Calibri"/>
                <a:sym typeface="Calibri"/>
              </a:rPr>
              <a:t> August to </a:t>
            </a:r>
            <a:r>
              <a:rPr lang="fr-FR" sz="1200" b="0" i="0" u="none" strike="noStrike" cap="none" dirty="0" err="1">
                <a:solidFill>
                  <a:schemeClr val="dk1"/>
                </a:solidFill>
                <a:effectLst/>
                <a:latin typeface="Calibri"/>
                <a:ea typeface="Calibri"/>
                <a:cs typeface="Calibri"/>
                <a:sym typeface="Calibri"/>
              </a:rPr>
              <a:t>include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months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when</a:t>
            </a:r>
            <a:r>
              <a:rPr lang="fr-FR" sz="1200" b="0" i="0" u="none" strike="noStrike" cap="none" dirty="0">
                <a:solidFill>
                  <a:schemeClr val="dk1"/>
                </a:solidFill>
                <a:effectLst/>
                <a:latin typeface="Calibri"/>
                <a:ea typeface="Calibri"/>
                <a:cs typeface="Calibri"/>
                <a:sym typeface="Calibri"/>
              </a:rPr>
              <a:t> plant production </a:t>
            </a:r>
            <a:r>
              <a:rPr lang="fr-FR" sz="1200" b="0" i="0" u="none" strike="noStrike" cap="none" dirty="0" err="1">
                <a:solidFill>
                  <a:schemeClr val="dk1"/>
                </a:solidFill>
                <a:effectLst/>
                <a:latin typeface="Calibri"/>
                <a:ea typeface="Calibri"/>
                <a:cs typeface="Calibri"/>
                <a:sym typeface="Calibri"/>
              </a:rPr>
              <a:t>peaks</a:t>
            </a:r>
            <a:r>
              <a:rPr lang="fr-FR" sz="1200" b="0" i="0" u="none" strike="noStrike" cap="none" dirty="0">
                <a:solidFill>
                  <a:schemeClr val="dk1"/>
                </a:solidFill>
                <a:effectLst/>
                <a:latin typeface="Calibri"/>
                <a:ea typeface="Calibri"/>
                <a:cs typeface="Calibri"/>
                <a:sym typeface="Calibri"/>
              </a:rPr>
              <a:t>. </a:t>
            </a:r>
            <a:r>
              <a:rPr lang="fr-FR" dirty="0"/>
              <a:t/>
            </a:r>
            <a:br>
              <a:rPr lang="fr-FR" dirty="0"/>
            </a:br>
            <a:r>
              <a:rPr lang="fr-FR" dirty="0"/>
              <a:t/>
            </a:r>
            <a:br>
              <a:rPr lang="fr-FR" dirty="0"/>
            </a:br>
            <a:r>
              <a:rPr lang="en-US" sz="1200" b="0" i="0" u="none" strike="noStrike" cap="none" dirty="0">
                <a:solidFill>
                  <a:schemeClr val="dk1"/>
                </a:solidFill>
                <a:latin typeface="Calibri"/>
                <a:ea typeface="Calibri"/>
                <a:cs typeface="Calibri"/>
                <a:sym typeface="Calibri"/>
              </a:rPr>
              <a:t>------------------------------Image Information Below ------------------------------</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dirty="0"/>
              <a:t>Image Credit (satellite): </a:t>
            </a:r>
            <a:r>
              <a:rPr lang="en-US" sz="1100" dirty="0">
                <a:latin typeface="Arial"/>
                <a:ea typeface="Arial"/>
                <a:cs typeface="Arial"/>
                <a:sym typeface="Arial"/>
              </a:rPr>
              <a:t>NASA</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dirty="0"/>
              <a:t>Image Source: </a:t>
            </a:r>
            <a:r>
              <a:rPr lang="en-US" sz="1100" u="sng" dirty="0">
                <a:solidFill>
                  <a:schemeClr val="hlink"/>
                </a:solidFill>
                <a:latin typeface="Arial"/>
                <a:ea typeface="Arial"/>
                <a:cs typeface="Arial"/>
                <a:sym typeface="Arial"/>
                <a:hlinkClick r:id="rId3"/>
              </a:rPr>
              <a:t>http://www.devpedia.developexchange.com/dp/index.php?title=File:03_Landsat8.png#filelinks</a:t>
            </a:r>
            <a:endParaRPr lang="en-US" sz="1100" u="sng" dirty="0">
              <a:solidFill>
                <a:schemeClr val="hlink"/>
              </a:solidFill>
              <a:latin typeface="Arial"/>
              <a:ea typeface="Arial"/>
              <a:cs typeface="Arial"/>
              <a:sym typeface="Arial"/>
            </a:endParaRPr>
          </a:p>
          <a:p>
            <a:pPr marL="171450" lvl="0" indent="-171450" algn="l" rtl="0">
              <a:lnSpc>
                <a:spcPct val="100000"/>
              </a:lnSpc>
              <a:spcBef>
                <a:spcPts val="0"/>
              </a:spcBef>
              <a:spcAft>
                <a:spcPts val="0"/>
              </a:spcAft>
              <a:buSzPts val="1400"/>
              <a:buFont typeface="Arial" panose="020B0604020202020204" pitchFamily="34" charset="0"/>
              <a:buChar char="•"/>
            </a:pPr>
            <a:endParaRPr lang="en-US" sz="1100" u="sng" dirty="0">
              <a:solidFill>
                <a:schemeClr val="hlink"/>
              </a:solidFill>
              <a:latin typeface="Arial"/>
              <a:cs typeface="Arial"/>
              <a:sym typeface="Arial"/>
            </a:endParaRPr>
          </a:p>
          <a:p>
            <a:pPr marL="171450" lvl="0" indent="-171450" algn="l" rtl="0">
              <a:lnSpc>
                <a:spcPct val="100000"/>
              </a:lnSpc>
              <a:spcBef>
                <a:spcPts val="0"/>
              </a:spcBef>
              <a:spcAft>
                <a:spcPts val="0"/>
              </a:spcAft>
              <a:buSzPts val="1400"/>
              <a:buFont typeface="Arial" panose="020B0604020202020204" pitchFamily="34" charset="0"/>
              <a:buChar char="•"/>
            </a:pPr>
            <a:r>
              <a:rPr lang="en-US" sz="1100" u="none" dirty="0">
                <a:solidFill>
                  <a:schemeClr val="hlink"/>
                </a:solidFill>
                <a:latin typeface="Arial"/>
                <a:cs typeface="Arial"/>
                <a:sym typeface="Arial"/>
              </a:rPr>
              <a:t>Image Credit (map): </a:t>
            </a:r>
            <a:r>
              <a:rPr lang="en-US" sz="1100" b="0" i="0" u="none" strike="noStrike" cap="none" dirty="0">
                <a:solidFill>
                  <a:schemeClr val="dk1"/>
                </a:solidFill>
                <a:latin typeface="Calibri"/>
                <a:ea typeface="Calibri"/>
                <a:cs typeface="Calibri"/>
                <a:sym typeface="Calibri"/>
              </a:rPr>
              <a:t>Image created by the NASA DEVELOP Fall 2019 AZ Tempe node</a:t>
            </a:r>
            <a:endParaRPr lang="en-US" sz="1100" u="none" dirty="0">
              <a:solidFill>
                <a:schemeClr val="hlink"/>
              </a:solidFill>
              <a:latin typeface="Arial"/>
              <a:cs typeface="Arial"/>
              <a:sym typeface="Arial"/>
            </a:endParaRPr>
          </a:p>
          <a:p>
            <a:pPr marL="171450" lvl="0" indent="-171450" algn="l" rtl="0">
              <a:lnSpc>
                <a:spcPct val="100000"/>
              </a:lnSpc>
              <a:spcBef>
                <a:spcPts val="0"/>
              </a:spcBef>
              <a:spcAft>
                <a:spcPts val="0"/>
              </a:spcAft>
              <a:buSzPts val="1400"/>
              <a:buFont typeface="Arial" panose="020B0604020202020204" pitchFamily="34" charset="0"/>
              <a:buChar char="•"/>
            </a:pPr>
            <a:r>
              <a:rPr lang="en-US" sz="1100" u="none" dirty="0">
                <a:solidFill>
                  <a:schemeClr val="hlink"/>
                </a:solidFill>
                <a:latin typeface="Arial"/>
                <a:cs typeface="Arial"/>
                <a:sym typeface="Arial"/>
              </a:rPr>
              <a:t>Image Source: Google Earth Engine, ArcMap</a:t>
            </a:r>
            <a:endParaRPr lang="en-US" u="none" dirty="0"/>
          </a:p>
        </p:txBody>
      </p:sp>
      <p:sp>
        <p:nvSpPr>
          <p:cNvPr id="175" name="Google Shape;175;g479646401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extLst>
      <p:ext uri="{BB962C8B-B14F-4D97-AF65-F5344CB8AC3E}">
        <p14:creationId xmlns:p14="http://schemas.microsoft.com/office/powerpoint/2010/main" val="1705861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4796464015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4796464015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a:r>
              <a:rPr lang="fr-FR" sz="1200" b="0" i="0" u="none" strike="noStrike" cap="none" dirty="0">
                <a:solidFill>
                  <a:schemeClr val="dk1"/>
                </a:solidFill>
                <a:effectLst/>
                <a:latin typeface="Calibri"/>
                <a:ea typeface="Calibri"/>
                <a:cs typeface="Calibri"/>
                <a:sym typeface="Calibri"/>
              </a:rPr>
              <a:t>To </a:t>
            </a:r>
            <a:r>
              <a:rPr lang="fr-FR" sz="1200" b="0" i="0" u="none" strike="noStrike" cap="none" dirty="0" err="1">
                <a:solidFill>
                  <a:schemeClr val="dk1"/>
                </a:solidFill>
                <a:effectLst/>
                <a:latin typeface="Calibri"/>
                <a:ea typeface="Calibri"/>
                <a:cs typeface="Calibri"/>
                <a:sym typeface="Calibri"/>
              </a:rPr>
              <a:t>calculate</a:t>
            </a:r>
            <a:r>
              <a:rPr lang="fr-FR" sz="1200" b="0" i="0" u="none" strike="noStrike" cap="none" dirty="0">
                <a:solidFill>
                  <a:schemeClr val="dk1"/>
                </a:solidFill>
                <a:effectLst/>
                <a:latin typeface="Calibri"/>
                <a:ea typeface="Calibri"/>
                <a:cs typeface="Calibri"/>
                <a:sym typeface="Calibri"/>
              </a:rPr>
              <a:t> land surface </a:t>
            </a:r>
            <a:r>
              <a:rPr lang="fr-FR" sz="1200" b="0" i="0" u="none" strike="noStrike" cap="none" dirty="0" err="1">
                <a:solidFill>
                  <a:schemeClr val="dk1"/>
                </a:solidFill>
                <a:effectLst/>
                <a:latin typeface="Calibri"/>
                <a:ea typeface="Calibri"/>
                <a:cs typeface="Calibri"/>
                <a:sym typeface="Calibri"/>
              </a:rPr>
              <a:t>temperature</a:t>
            </a:r>
            <a:r>
              <a:rPr lang="fr-FR" sz="1200" b="0" i="0" u="none" strike="noStrike" cap="none" dirty="0">
                <a:solidFill>
                  <a:schemeClr val="dk1"/>
                </a:solidFill>
                <a:effectLst/>
                <a:latin typeface="Calibri"/>
                <a:ea typeface="Calibri"/>
                <a:cs typeface="Calibri"/>
                <a:sym typeface="Calibri"/>
              </a:rPr>
              <a:t>, the team </a:t>
            </a:r>
            <a:r>
              <a:rPr lang="fr-FR" sz="1200" b="0" i="0" u="none" strike="noStrike" cap="none" dirty="0" err="1">
                <a:solidFill>
                  <a:schemeClr val="dk1"/>
                </a:solidFill>
                <a:effectLst/>
                <a:latin typeface="Calibri"/>
                <a:ea typeface="Calibri"/>
                <a:cs typeface="Calibri"/>
                <a:sym typeface="Calibri"/>
              </a:rPr>
              <a:t>utilized</a:t>
            </a:r>
            <a:r>
              <a:rPr lang="fr-FR" sz="1200" b="0" i="0" u="none" strike="noStrike" cap="none" dirty="0">
                <a:solidFill>
                  <a:schemeClr val="dk1"/>
                </a:solidFill>
                <a:effectLst/>
                <a:latin typeface="Calibri"/>
                <a:ea typeface="Calibri"/>
                <a:cs typeface="Calibri"/>
                <a:sym typeface="Calibri"/>
              </a:rPr>
              <a:t> the </a:t>
            </a:r>
            <a:r>
              <a:rPr lang="fr-FR" sz="1200" b="0" i="0" u="none" strike="noStrike" cap="none" dirty="0" err="1">
                <a:solidFill>
                  <a:schemeClr val="dk1"/>
                </a:solidFill>
                <a:effectLst/>
                <a:latin typeface="Calibri"/>
                <a:ea typeface="Calibri"/>
                <a:cs typeface="Calibri"/>
                <a:sym typeface="Calibri"/>
              </a:rPr>
              <a:t>brightness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temperature</a:t>
            </a:r>
            <a:r>
              <a:rPr lang="fr-FR" sz="1200" b="0" i="0" u="none" strike="noStrike" cap="none" dirty="0">
                <a:solidFill>
                  <a:schemeClr val="dk1"/>
                </a:solidFill>
                <a:effectLst/>
                <a:latin typeface="Calibri"/>
                <a:ea typeface="Calibri"/>
                <a:cs typeface="Calibri"/>
                <a:sym typeface="Calibri"/>
              </a:rPr>
              <a:t> data </a:t>
            </a:r>
            <a:r>
              <a:rPr lang="fr-FR" sz="1200" b="0" i="0" u="none" strike="noStrike" cap="none" dirty="0" err="1">
                <a:solidFill>
                  <a:schemeClr val="dk1"/>
                </a:solidFill>
                <a:effectLst/>
                <a:latin typeface="Calibri"/>
                <a:ea typeface="Calibri"/>
                <a:cs typeface="Calibri"/>
                <a:sym typeface="Calibri"/>
              </a:rPr>
              <a:t>from</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Landsat</a:t>
            </a:r>
            <a:r>
              <a:rPr lang="fr-FR" sz="1200" b="0" i="0" u="none" strike="noStrike" cap="none" dirty="0">
                <a:solidFill>
                  <a:schemeClr val="dk1"/>
                </a:solidFill>
                <a:effectLst/>
                <a:latin typeface="Calibri"/>
                <a:ea typeface="Calibri"/>
                <a:cs typeface="Calibri"/>
                <a:sym typeface="Calibri"/>
              </a:rPr>
              <a:t> 8 Thermal </a:t>
            </a:r>
            <a:r>
              <a:rPr lang="fr-FR" sz="1200" b="0" i="0" u="none" strike="noStrike" cap="none" dirty="0" err="1">
                <a:solidFill>
                  <a:schemeClr val="dk1"/>
                </a:solidFill>
                <a:effectLst/>
                <a:latin typeface="Calibri"/>
                <a:ea typeface="Calibri"/>
                <a:cs typeface="Calibri"/>
                <a:sym typeface="Calibri"/>
              </a:rPr>
              <a:t>Infrared</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Sensor</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We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modelled</a:t>
            </a:r>
            <a:r>
              <a:rPr lang="fr-FR" sz="1200" b="0" i="0" u="none" strike="noStrike" cap="none" dirty="0">
                <a:solidFill>
                  <a:schemeClr val="dk1"/>
                </a:solidFill>
                <a:effectLst/>
                <a:latin typeface="Calibri"/>
                <a:ea typeface="Calibri"/>
                <a:cs typeface="Calibri"/>
                <a:sym typeface="Calibri"/>
              </a:rPr>
              <a:t> </a:t>
            </a:r>
          </a:p>
          <a:p>
            <a:pPr rtl="0"/>
            <a:r>
              <a:rPr lang="fr-FR" sz="1200" b="0" i="0" u="none" strike="noStrike" cap="none" dirty="0" err="1">
                <a:solidFill>
                  <a:schemeClr val="dk1"/>
                </a:solidFill>
                <a:effectLst/>
                <a:latin typeface="Calibri"/>
                <a:ea typeface="Calibri"/>
                <a:cs typeface="Calibri"/>
                <a:sym typeface="Calibri"/>
              </a:rPr>
              <a:t>ground</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emissivity</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using</a:t>
            </a:r>
            <a:r>
              <a:rPr lang="fr-FR" sz="1200" b="0" i="0" u="none" strike="noStrike" cap="none" dirty="0">
                <a:solidFill>
                  <a:schemeClr val="dk1"/>
                </a:solidFill>
                <a:effectLst/>
                <a:latin typeface="Calibri"/>
                <a:ea typeface="Calibri"/>
                <a:cs typeface="Calibri"/>
                <a:sym typeface="Calibri"/>
              </a:rPr>
              <a:t> NDVI values, and </a:t>
            </a:r>
            <a:r>
              <a:rPr lang="fr-FR" sz="1200" b="0" i="0" u="none" strike="noStrike" cap="none" dirty="0" err="1">
                <a:solidFill>
                  <a:schemeClr val="dk1"/>
                </a:solidFill>
                <a:effectLst/>
                <a:latin typeface="Calibri"/>
                <a:ea typeface="Calibri"/>
                <a:cs typeface="Calibri"/>
                <a:sym typeface="Calibri"/>
              </a:rPr>
              <a:t>used</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these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emissivity</a:t>
            </a:r>
            <a:r>
              <a:rPr lang="fr-FR" sz="1200" b="0" i="0" u="none" strike="noStrike" cap="none" dirty="0">
                <a:solidFill>
                  <a:schemeClr val="dk1"/>
                </a:solidFill>
                <a:effectLst/>
                <a:latin typeface="Calibri"/>
                <a:ea typeface="Calibri"/>
                <a:cs typeface="Calibri"/>
                <a:sym typeface="Calibri"/>
              </a:rPr>
              <a:t> values to </a:t>
            </a:r>
            <a:r>
              <a:rPr lang="fr-FR" sz="1200" b="0" i="0" u="none" strike="noStrike" cap="none" dirty="0" err="1">
                <a:solidFill>
                  <a:schemeClr val="dk1"/>
                </a:solidFill>
                <a:effectLst/>
                <a:latin typeface="Calibri"/>
                <a:ea typeface="Calibri"/>
                <a:cs typeface="Calibri"/>
                <a:sym typeface="Calibri"/>
              </a:rPr>
              <a:t>convert</a:t>
            </a:r>
            <a:r>
              <a:rPr lang="fr-FR" sz="1200" b="0" i="0" u="none" strike="noStrike" cap="none" dirty="0">
                <a:solidFill>
                  <a:schemeClr val="dk1"/>
                </a:solidFill>
                <a:effectLst/>
                <a:latin typeface="Calibri"/>
                <a:ea typeface="Calibri"/>
                <a:cs typeface="Calibri"/>
                <a:sym typeface="Calibri"/>
              </a:rPr>
              <a:t> the </a:t>
            </a:r>
            <a:r>
              <a:rPr lang="fr-FR" sz="1200" b="0" i="0" u="none" strike="noStrike" cap="none" dirty="0" err="1">
                <a:solidFill>
                  <a:schemeClr val="dk1"/>
                </a:solidFill>
                <a:effectLst/>
                <a:latin typeface="Calibri"/>
                <a:ea typeface="Calibri"/>
                <a:cs typeface="Calibri"/>
                <a:sym typeface="Calibri"/>
              </a:rPr>
              <a:t>Brightness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Temperature</a:t>
            </a:r>
            <a:r>
              <a:rPr lang="fr-FR" sz="1200" b="0" i="0" u="none" strike="noStrike" cap="none" dirty="0">
                <a:solidFill>
                  <a:schemeClr val="dk1"/>
                </a:solidFill>
                <a:effectLst/>
                <a:latin typeface="Calibri"/>
                <a:ea typeface="Calibri"/>
                <a:cs typeface="Calibri"/>
                <a:sym typeface="Calibri"/>
              </a:rPr>
              <a:t> to land surface </a:t>
            </a:r>
            <a:r>
              <a:rPr lang="fr-FR" sz="1200" b="0" i="0" u="none" strike="noStrike" cap="none" dirty="0" err="1">
                <a:solidFill>
                  <a:schemeClr val="dk1"/>
                </a:solidFill>
                <a:effectLst/>
                <a:latin typeface="Calibri"/>
                <a:ea typeface="Calibri"/>
                <a:cs typeface="Calibri"/>
                <a:sym typeface="Calibri"/>
              </a:rPr>
              <a:t>temperature</a:t>
            </a:r>
            <a:r>
              <a:rPr lang="fr-FR" sz="1200" b="0" i="0" u="none" strike="noStrike" cap="none" dirty="0">
                <a:solidFill>
                  <a:schemeClr val="dk1"/>
                </a:solidFill>
                <a:effectLst/>
                <a:latin typeface="Calibri"/>
                <a:ea typeface="Calibri"/>
                <a:cs typeface="Calibri"/>
                <a:sym typeface="Calibri"/>
              </a:rPr>
              <a:t>. </a:t>
            </a:r>
          </a:p>
          <a:p>
            <a:r>
              <a:rPr lang="fr-FR" dirty="0"/>
              <a:t/>
            </a:r>
            <a:br>
              <a:rPr lang="fr-FR" dirty="0"/>
            </a:br>
            <a:r>
              <a:rPr lang="fr-FR" dirty="0"/>
              <a:t/>
            </a:r>
            <a:br>
              <a:rPr lang="fr-FR" dirty="0"/>
            </a:br>
            <a:endParaRPr lang="en-US" dirty="0"/>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 Information Below ------------------------------</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dirty="0"/>
              <a:t>Images Credit: </a:t>
            </a:r>
            <a:r>
              <a:rPr lang="en-US" sz="1100" dirty="0">
                <a:latin typeface="Arial"/>
                <a:ea typeface="Arial"/>
                <a:cs typeface="Arial"/>
                <a:sym typeface="Arial"/>
              </a:rPr>
              <a:t>NASA</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dirty="0"/>
              <a:t>Image Sources: </a:t>
            </a:r>
            <a:r>
              <a:rPr lang="en-US" sz="1100" u="sng" dirty="0">
                <a:solidFill>
                  <a:schemeClr val="hlink"/>
                </a:solidFill>
                <a:latin typeface="Arial"/>
                <a:ea typeface="Arial"/>
                <a:cs typeface="Arial"/>
                <a:sym typeface="Arial"/>
                <a:hlinkClick r:id="rId3"/>
              </a:rPr>
              <a:t>http://www.devpedia.developexchange.com/dp/index.php?title=File:03_Landsat8.png#filelinks</a:t>
            </a:r>
            <a:endParaRPr lang="en-US" sz="1100" u="sng" dirty="0">
              <a:solidFill>
                <a:schemeClr val="hlink"/>
              </a:solidFill>
              <a:latin typeface="Arial"/>
              <a:ea typeface="Arial"/>
              <a:cs typeface="Arial"/>
              <a:sym typeface="Arial"/>
            </a:endParaRPr>
          </a:p>
          <a:p>
            <a:pPr marL="0" lvl="0" indent="0" algn="l" rtl="0">
              <a:lnSpc>
                <a:spcPct val="100000"/>
              </a:lnSpc>
              <a:spcBef>
                <a:spcPts val="0"/>
              </a:spcBef>
              <a:spcAft>
                <a:spcPts val="0"/>
              </a:spcAft>
              <a:buSzPts val="1400"/>
              <a:buNone/>
            </a:pPr>
            <a:endParaRPr lang="en-US" sz="1100" u="sng" dirty="0">
              <a:solidFill>
                <a:schemeClr val="hlink"/>
              </a:solidFill>
              <a:latin typeface="Arial"/>
              <a:cs typeface="Arial"/>
              <a:sym typeface="Arial"/>
            </a:endParaRPr>
          </a:p>
          <a:p>
            <a:pPr marL="171450" lvl="0" indent="-171450" algn="l" rtl="0">
              <a:lnSpc>
                <a:spcPct val="100000"/>
              </a:lnSpc>
              <a:spcBef>
                <a:spcPts val="0"/>
              </a:spcBef>
              <a:spcAft>
                <a:spcPts val="0"/>
              </a:spcAft>
              <a:buSzPts val="1400"/>
              <a:buFont typeface="Arial" panose="020B0604020202020204" pitchFamily="34" charset="0"/>
              <a:buChar char="•"/>
            </a:pPr>
            <a:r>
              <a:rPr lang="en-US" sz="1200" u="none" dirty="0">
                <a:solidFill>
                  <a:schemeClr val="hlink"/>
                </a:solidFill>
                <a:latin typeface="Arial"/>
                <a:cs typeface="Arial"/>
                <a:sym typeface="Arial"/>
              </a:rPr>
              <a:t>Images Credit (maps): </a:t>
            </a:r>
            <a:r>
              <a:rPr lang="en-US" sz="1200" b="0" i="0" u="none" strike="noStrike" cap="none" dirty="0">
                <a:solidFill>
                  <a:schemeClr val="dk1"/>
                </a:solidFill>
                <a:latin typeface="Calibri"/>
                <a:ea typeface="Calibri"/>
                <a:cs typeface="Calibri"/>
                <a:sym typeface="Calibri"/>
              </a:rPr>
              <a:t>Image created by the NASA DEVELOP Fall 2019 AZ Tempe node</a:t>
            </a:r>
            <a:endParaRPr lang="en-US" sz="1200" u="none" dirty="0">
              <a:solidFill>
                <a:schemeClr val="hlink"/>
              </a:solidFill>
              <a:latin typeface="Arial"/>
              <a:cs typeface="Arial"/>
              <a:sym typeface="Arial"/>
            </a:endParaRPr>
          </a:p>
          <a:p>
            <a:pPr marL="171450" lvl="0" indent="-171450" algn="l" rtl="0">
              <a:lnSpc>
                <a:spcPct val="100000"/>
              </a:lnSpc>
              <a:spcBef>
                <a:spcPts val="0"/>
              </a:spcBef>
              <a:spcAft>
                <a:spcPts val="0"/>
              </a:spcAft>
              <a:buSzPts val="1400"/>
              <a:buFont typeface="Arial" panose="020B0604020202020204" pitchFamily="34" charset="0"/>
              <a:buChar char="•"/>
            </a:pPr>
            <a:r>
              <a:rPr lang="en-US" sz="1200" u="none" dirty="0">
                <a:solidFill>
                  <a:schemeClr val="hlink"/>
                </a:solidFill>
                <a:latin typeface="Arial"/>
                <a:cs typeface="Arial"/>
                <a:sym typeface="Arial"/>
              </a:rPr>
              <a:t>Images Source: Google Earth Engine </a:t>
            </a:r>
            <a:endParaRPr lang="en-US" u="none" dirty="0"/>
          </a:p>
          <a:p>
            <a:pPr marL="0" lvl="0" indent="0" algn="l" rtl="0">
              <a:lnSpc>
                <a:spcPct val="100000"/>
              </a:lnSpc>
              <a:spcBef>
                <a:spcPts val="0"/>
              </a:spcBef>
              <a:spcAft>
                <a:spcPts val="0"/>
              </a:spcAft>
              <a:buSzPts val="1400"/>
              <a:buNone/>
            </a:pPr>
            <a:endParaRPr lang="en-US" dirty="0"/>
          </a:p>
          <a:p>
            <a:pPr marL="228600" lvl="0" indent="0" algn="l" rtl="0">
              <a:spcBef>
                <a:spcPts val="0"/>
              </a:spcBef>
              <a:spcAft>
                <a:spcPts val="0"/>
              </a:spcAft>
              <a:buClr>
                <a:schemeClr val="dk1"/>
              </a:buClr>
              <a:buSzPts val="1400"/>
              <a:buFont typeface="Arial"/>
              <a:buNone/>
            </a:pPr>
            <a:endParaRPr dirty="0"/>
          </a:p>
        </p:txBody>
      </p:sp>
      <p:sp>
        <p:nvSpPr>
          <p:cNvPr id="191" name="Google Shape;191;g4796464015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extLst>
      <p:ext uri="{BB962C8B-B14F-4D97-AF65-F5344CB8AC3E}">
        <p14:creationId xmlns:p14="http://schemas.microsoft.com/office/powerpoint/2010/main" val="678977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6410e62f3d_2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6410e62f3d_2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Here we have summer NDVI values for Louisville by pixel and by census tract. The greener areas indicate denser and healthier vegetation with a positive NDVI value, while lighter areas refer to a combination of unhealthy vegetation, bare soil, or built surfaces. </a:t>
            </a:r>
          </a:p>
          <a:p>
            <a:pPr marL="0" lvl="0" indent="0" algn="l" rtl="0">
              <a:lnSpc>
                <a:spcPct val="100000"/>
              </a:lnSpc>
              <a:spcBef>
                <a:spcPts val="0"/>
              </a:spcBef>
              <a:spcAft>
                <a:spcPts val="0"/>
              </a:spcAft>
              <a:buSzPts val="1400"/>
              <a:buNone/>
            </a:pPr>
            <a:r>
              <a:rPr lang="en-US" dirty="0"/>
              <a:t>In general, the lighter pixels and census tracts correspond to areas of the city that are more built-up and less rural. </a:t>
            </a:r>
          </a:p>
          <a:p>
            <a:pPr marL="0" lvl="0" indent="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 Information Below ------------------------------</a:t>
            </a: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•Images Credit: Image created by the NASA DEVELOP Fall 2019 AZ Tempe node</a:t>
            </a:r>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•Images Source: Google Earth Engine, ArcMap</a:t>
            </a:r>
            <a:endParaRPr lang="en-US" dirty="0"/>
          </a:p>
        </p:txBody>
      </p:sp>
      <p:sp>
        <p:nvSpPr>
          <p:cNvPr id="213" name="Google Shape;213;g6410e62f3d_2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SzPts val="1400"/>
              <a:buNone/>
            </a:pPr>
            <a:r>
              <a:rPr lang="fr-FR" sz="1200" b="0" i="0" u="none" strike="noStrike" cap="none" dirty="0" err="1">
                <a:solidFill>
                  <a:schemeClr val="dk1"/>
                </a:solidFill>
                <a:effectLst/>
                <a:latin typeface="Calibri"/>
                <a:ea typeface="Calibri"/>
                <a:cs typeface="Calibri"/>
                <a:sym typeface="Calibri"/>
              </a:rPr>
              <a:t>Here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we</a:t>
            </a:r>
            <a:r>
              <a:rPr lang="fr-FR" sz="1200" b="0" i="0" u="none" strike="noStrike" cap="none" dirty="0">
                <a:solidFill>
                  <a:schemeClr val="dk1"/>
                </a:solidFill>
                <a:effectLst/>
                <a:latin typeface="Calibri"/>
                <a:ea typeface="Calibri"/>
                <a:cs typeface="Calibri"/>
                <a:sym typeface="Calibri"/>
              </a:rPr>
              <a:t> have </a:t>
            </a:r>
            <a:r>
              <a:rPr lang="fr-FR" sz="1200" b="0" i="0" u="none" strike="noStrike" cap="none" dirty="0" err="1">
                <a:solidFill>
                  <a:schemeClr val="dk1"/>
                </a:solidFill>
                <a:effectLst/>
                <a:latin typeface="Calibri"/>
                <a:ea typeface="Calibri"/>
                <a:cs typeface="Calibri"/>
                <a:sym typeface="Calibri"/>
              </a:rPr>
              <a:t>summer</a:t>
            </a:r>
            <a:r>
              <a:rPr lang="fr-FR" sz="1200" b="0" i="0" u="none" strike="noStrike" cap="none" dirty="0">
                <a:solidFill>
                  <a:schemeClr val="dk1"/>
                </a:solidFill>
                <a:effectLst/>
                <a:latin typeface="Calibri"/>
                <a:ea typeface="Calibri"/>
                <a:cs typeface="Calibri"/>
                <a:sym typeface="Calibri"/>
              </a:rPr>
              <a:t> land surface </a:t>
            </a:r>
            <a:r>
              <a:rPr lang="fr-FR" sz="1200" b="0" i="0" u="none" strike="noStrike" cap="none" dirty="0" err="1">
                <a:solidFill>
                  <a:schemeClr val="dk1"/>
                </a:solidFill>
                <a:effectLst/>
                <a:latin typeface="Calibri"/>
                <a:ea typeface="Calibri"/>
                <a:cs typeface="Calibri"/>
                <a:sym typeface="Calibri"/>
              </a:rPr>
              <a:t>temperatures</a:t>
            </a:r>
            <a:r>
              <a:rPr lang="fr-FR" sz="1200" b="0" i="0" u="none" strike="noStrike" cap="none" dirty="0">
                <a:solidFill>
                  <a:schemeClr val="dk1"/>
                </a:solidFill>
                <a:effectLst/>
                <a:latin typeface="Calibri"/>
                <a:ea typeface="Calibri"/>
                <a:cs typeface="Calibri"/>
                <a:sym typeface="Calibri"/>
              </a:rPr>
              <a:t> for Louisville. </a:t>
            </a:r>
            <a:r>
              <a:rPr lang="fr-FR" sz="1200" b="0" i="0" u="none" strike="noStrike" cap="none" dirty="0" err="1">
                <a:solidFill>
                  <a:schemeClr val="dk1"/>
                </a:solidFill>
                <a:effectLst/>
                <a:latin typeface="Calibri"/>
                <a:ea typeface="Calibri"/>
                <a:cs typeface="Calibri"/>
                <a:sym typeface="Calibri"/>
              </a:rPr>
              <a:t>Darker</a:t>
            </a:r>
            <a:r>
              <a:rPr lang="fr-FR" sz="1200" b="0" i="0" u="none" strike="noStrike" cap="none" dirty="0">
                <a:solidFill>
                  <a:schemeClr val="dk1"/>
                </a:solidFill>
                <a:effectLst/>
                <a:latin typeface="Calibri"/>
                <a:ea typeface="Calibri"/>
                <a:cs typeface="Calibri"/>
                <a:sym typeface="Calibri"/>
              </a:rPr>
              <a:t> areas </a:t>
            </a:r>
            <a:r>
              <a:rPr lang="fr-FR" sz="1200" b="0" i="0" u="none" strike="noStrike" cap="none" dirty="0" err="1">
                <a:solidFill>
                  <a:schemeClr val="dk1"/>
                </a:solidFill>
                <a:effectLst/>
                <a:latin typeface="Calibri"/>
                <a:ea typeface="Calibri"/>
                <a:cs typeface="Calibri"/>
                <a:sym typeface="Calibri"/>
              </a:rPr>
              <a:t>represent</a:t>
            </a:r>
            <a:r>
              <a:rPr lang="fr-FR" sz="1200" b="0" i="0" u="none" strike="noStrike" cap="none" dirty="0">
                <a:solidFill>
                  <a:schemeClr val="dk1"/>
                </a:solidFill>
                <a:effectLst/>
                <a:latin typeface="Calibri"/>
                <a:ea typeface="Calibri"/>
                <a:cs typeface="Calibri"/>
                <a:sym typeface="Calibri"/>
              </a:rPr>
              <a:t> hotter areas of the city, </a:t>
            </a:r>
            <a:r>
              <a:rPr lang="fr-FR" sz="1200" b="0" i="0" u="none" strike="noStrike" cap="none" dirty="0" err="1">
                <a:solidFill>
                  <a:schemeClr val="dk1"/>
                </a:solidFill>
                <a:effectLst/>
                <a:latin typeface="Calibri"/>
                <a:ea typeface="Calibri"/>
                <a:cs typeface="Calibri"/>
                <a:sym typeface="Calibri"/>
              </a:rPr>
              <a:t>while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lighter</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colors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indicate</a:t>
            </a:r>
            <a:r>
              <a:rPr lang="fr-FR" sz="1200" b="0" i="0" u="none" strike="noStrike" cap="none" dirty="0">
                <a:solidFill>
                  <a:schemeClr val="dk1"/>
                </a:solidFill>
                <a:effectLst/>
                <a:latin typeface="Calibri"/>
                <a:ea typeface="Calibri"/>
                <a:cs typeface="Calibri"/>
                <a:sym typeface="Calibri"/>
              </a:rPr>
              <a:t> areas </a:t>
            </a:r>
            <a:r>
              <a:rPr lang="fr-FR" sz="1200" b="0" i="0" u="none" strike="noStrike" cap="none" dirty="0" err="1">
                <a:solidFill>
                  <a:schemeClr val="dk1"/>
                </a:solidFill>
                <a:effectLst/>
                <a:latin typeface="Calibri"/>
                <a:ea typeface="Calibri"/>
                <a:cs typeface="Calibri"/>
                <a:sym typeface="Calibri"/>
              </a:rPr>
              <a:t>with</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lower</a:t>
            </a:r>
            <a:r>
              <a:rPr lang="fr-FR" sz="1200" b="0" i="0" u="none" strike="noStrike" cap="none" dirty="0">
                <a:solidFill>
                  <a:schemeClr val="dk1"/>
                </a:solidFill>
                <a:effectLst/>
                <a:latin typeface="Calibri"/>
                <a:ea typeface="Calibri"/>
                <a:cs typeface="Calibri"/>
                <a:sym typeface="Calibri"/>
              </a:rPr>
              <a:t> land surface </a:t>
            </a:r>
            <a:r>
              <a:rPr lang="fr-FR" sz="1200" b="0" i="0" u="none" strike="noStrike" cap="none" dirty="0" err="1">
                <a:solidFill>
                  <a:schemeClr val="dk1"/>
                </a:solidFill>
                <a:effectLst/>
                <a:latin typeface="Calibri"/>
                <a:ea typeface="Calibri"/>
                <a:cs typeface="Calibri"/>
                <a:sym typeface="Calibri"/>
              </a:rPr>
              <a:t>temperatures</a:t>
            </a:r>
            <a:r>
              <a:rPr lang="fr-FR" sz="1200" b="0" i="0" u="none" strike="noStrike" cap="none" dirty="0">
                <a:solidFill>
                  <a:schemeClr val="dk1"/>
                </a:solidFill>
                <a:effectLst/>
                <a:latin typeface="Calibri"/>
                <a:ea typeface="Calibri"/>
                <a:cs typeface="Calibri"/>
                <a:sym typeface="Calibri"/>
              </a:rPr>
              <a:t>.</a:t>
            </a:r>
          </a:p>
          <a:p>
            <a:pPr marL="457200" marR="0" lvl="0" indent="-228600" algn="l" rtl="0">
              <a:lnSpc>
                <a:spcPct val="100000"/>
              </a:lnSpc>
              <a:spcBef>
                <a:spcPts val="0"/>
              </a:spcBef>
              <a:spcAft>
                <a:spcPts val="0"/>
              </a:spcAft>
              <a:buSzPts val="1400"/>
              <a:buNone/>
            </a:pPr>
            <a:r>
              <a:rPr lang="fr-FR" sz="1200" b="0" i="0" u="none" strike="noStrike" cap="none" dirty="0" err="1">
                <a:solidFill>
                  <a:schemeClr val="dk1"/>
                </a:solidFill>
                <a:effectLst/>
                <a:latin typeface="Calibri"/>
                <a:ea typeface="Calibri"/>
                <a:cs typeface="Calibri"/>
                <a:sym typeface="Calibri"/>
              </a:rPr>
              <a:t>Again</a:t>
            </a:r>
            <a:r>
              <a:rPr lang="fr-FR" sz="1200" b="0" i="0" u="none" strike="noStrike" cap="none" dirty="0">
                <a:solidFill>
                  <a:schemeClr val="dk1"/>
                </a:solidFill>
                <a:effectLst/>
                <a:latin typeface="Calibri"/>
                <a:ea typeface="Calibri"/>
                <a:cs typeface="Calibri"/>
                <a:sym typeface="Calibri"/>
              </a:rPr>
              <a:t>, hotter land surface </a:t>
            </a:r>
            <a:r>
              <a:rPr lang="fr-FR" sz="1200" b="0" i="0" u="none" strike="noStrike" cap="none" dirty="0" err="1">
                <a:solidFill>
                  <a:schemeClr val="dk1"/>
                </a:solidFill>
                <a:effectLst/>
                <a:latin typeface="Calibri"/>
                <a:ea typeface="Calibri"/>
                <a:cs typeface="Calibri"/>
                <a:sym typeface="Calibri"/>
              </a:rPr>
              <a:t>temperatures</a:t>
            </a:r>
            <a:r>
              <a:rPr lang="fr-FR" sz="1200" b="0" i="0" u="none" strike="noStrike" cap="none" dirty="0">
                <a:solidFill>
                  <a:schemeClr val="dk1"/>
                </a:solidFill>
                <a:effectLst/>
                <a:latin typeface="Calibri"/>
                <a:ea typeface="Calibri"/>
                <a:cs typeface="Calibri"/>
                <a:sym typeface="Calibri"/>
              </a:rPr>
              <a:t> tend to correspond </a:t>
            </a:r>
            <a:r>
              <a:rPr lang="fr-FR" sz="1200" b="0" i="0" u="none" strike="noStrike" cap="none" dirty="0" err="1">
                <a:solidFill>
                  <a:schemeClr val="dk1"/>
                </a:solidFill>
                <a:effectLst/>
                <a:latin typeface="Calibri"/>
                <a:ea typeface="Calibri"/>
                <a:cs typeface="Calibri"/>
                <a:sym typeface="Calibri"/>
              </a:rPr>
              <a:t>with</a:t>
            </a:r>
            <a:r>
              <a:rPr lang="fr-FR" sz="1200" b="0" i="0" u="none" strike="noStrike" cap="none" dirty="0">
                <a:solidFill>
                  <a:schemeClr val="dk1"/>
                </a:solidFill>
                <a:effectLst/>
                <a:latin typeface="Calibri"/>
                <a:ea typeface="Calibri"/>
                <a:cs typeface="Calibri"/>
                <a:sym typeface="Calibri"/>
              </a:rPr>
              <a:t> more </a:t>
            </a:r>
            <a:r>
              <a:rPr lang="fr-FR" sz="1200" b="0" i="0" u="none" strike="noStrike" cap="none" dirty="0" err="1">
                <a:solidFill>
                  <a:schemeClr val="dk1"/>
                </a:solidFill>
                <a:effectLst/>
                <a:latin typeface="Calibri"/>
                <a:ea typeface="Calibri"/>
                <a:cs typeface="Calibri"/>
                <a:sym typeface="Calibri"/>
              </a:rPr>
              <a:t>built</a:t>
            </a:r>
            <a:r>
              <a:rPr lang="fr-FR" sz="1200" b="0" i="0" u="none" strike="noStrike" cap="none" dirty="0">
                <a:solidFill>
                  <a:schemeClr val="dk1"/>
                </a:solidFill>
                <a:effectLst/>
                <a:latin typeface="Calibri"/>
                <a:ea typeface="Calibri"/>
                <a:cs typeface="Calibri"/>
                <a:sym typeface="Calibri"/>
              </a:rPr>
              <a:t>-up areas of the city.</a:t>
            </a:r>
            <a:endParaRPr lang="en-US"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lang="en-US"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 Information Below ------------------------------</a:t>
            </a: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•Images Credit: Image created by the NASA DEVELOP Fall 2019 AZ Tempe node</a:t>
            </a:r>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•Images Source: Google Earth Engine, ArcMap</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7065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It appears that areas with low NDVI and areas with high LST occur in similar places within the city. </a:t>
            </a:r>
          </a:p>
          <a:p>
            <a:pPr marL="457200" marR="0" lvl="0" indent="-228600" algn="l" rtl="0">
              <a:lnSpc>
                <a:spcPct val="100000"/>
              </a:lnSpc>
              <a:spcBef>
                <a:spcPts val="0"/>
              </a:spcBef>
              <a:spcAft>
                <a:spcPts val="0"/>
              </a:spcAft>
              <a:buSzPts val="1400"/>
              <a:buNone/>
            </a:pPr>
            <a:endParaRPr lang="en-US"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lang="en-US"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 Information Below ------------------------------</a:t>
            </a: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•Images Credit: Image created by the NASA DEVELOP Fall 2019 AZ Tempe node</a:t>
            </a:r>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•Images Source: Google Earth Engine, ArcMap</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3396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performed statistical analyses using the obtained NDVI and LST values for Louisville. There is a strong correlation between NDVI and LST, meaning that areas with less vegetation </a:t>
            </a:r>
          </a:p>
          <a:p>
            <a:r>
              <a:rPr lang="en-US" dirty="0"/>
              <a:t>will tend to have higher land surface temperatures, while areas with denser and healthier vegetation will have cooler land surface temperatures. </a:t>
            </a:r>
          </a:p>
          <a:p>
            <a:endParaRPr lang="en-US" dirty="0"/>
          </a:p>
          <a:p>
            <a:r>
              <a:rPr lang="en-US" dirty="0"/>
              <a:t>Using the data from the City Health Dashboard for children in poverty in Louisville, our statistical analysis showed a significant negative correlation between NDVI and children living in poverty, </a:t>
            </a:r>
          </a:p>
          <a:p>
            <a:r>
              <a:rPr lang="en-US" dirty="0"/>
              <a:t>meaning that children in poverty are more likely to live in areas with lower NDVI values. We also found a significant correlation between LST and children in poverty, therefore children in poverty are </a:t>
            </a:r>
          </a:p>
          <a:p>
            <a:r>
              <a:rPr lang="en-US" dirty="0"/>
              <a:t>more likely to live in hotter areas.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8373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6549f5a29a_8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6549f5a29a_8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FR" sz="1200" b="0" i="0" u="none" strike="noStrike" cap="none" dirty="0" err="1">
                <a:solidFill>
                  <a:schemeClr val="dk1"/>
                </a:solidFill>
                <a:effectLst/>
                <a:latin typeface="Calibri"/>
                <a:ea typeface="Calibri"/>
                <a:cs typeface="Calibri"/>
                <a:sym typeface="Calibri"/>
              </a:rPr>
              <a:t>Although</a:t>
            </a:r>
            <a:r>
              <a:rPr lang="fr-FR" sz="1200" b="0" i="0" u="none" strike="noStrike" cap="none" dirty="0">
                <a:solidFill>
                  <a:schemeClr val="dk1"/>
                </a:solidFill>
                <a:effectLst/>
                <a:latin typeface="Calibri"/>
                <a:ea typeface="Calibri"/>
                <a:cs typeface="Calibri"/>
                <a:sym typeface="Calibri"/>
              </a:rPr>
              <a:t> the team </a:t>
            </a:r>
            <a:r>
              <a:rPr lang="fr-FR" sz="1200" b="0" i="0" u="none" strike="noStrike" cap="none" dirty="0" err="1">
                <a:solidFill>
                  <a:schemeClr val="dk1"/>
                </a:solidFill>
                <a:effectLst/>
                <a:latin typeface="Calibri"/>
                <a:ea typeface="Calibri"/>
                <a:cs typeface="Calibri"/>
                <a:sym typeface="Calibri"/>
              </a:rPr>
              <a:t>worked</a:t>
            </a:r>
            <a:r>
              <a:rPr lang="fr-FR" sz="1200" b="0" i="0" u="none" strike="noStrike" cap="none" dirty="0">
                <a:solidFill>
                  <a:schemeClr val="dk1"/>
                </a:solidFill>
                <a:effectLst/>
                <a:latin typeface="Calibri"/>
                <a:ea typeface="Calibri"/>
                <a:cs typeface="Calibri"/>
                <a:sym typeface="Calibri"/>
              </a:rPr>
              <a:t> to </a:t>
            </a:r>
            <a:r>
              <a:rPr lang="fr-FR" sz="1200" b="0" i="0" u="none" strike="noStrike" cap="none" dirty="0" err="1">
                <a:solidFill>
                  <a:schemeClr val="dk1"/>
                </a:solidFill>
                <a:effectLst/>
                <a:latin typeface="Calibri"/>
                <a:ea typeface="Calibri"/>
                <a:cs typeface="Calibri"/>
                <a:sym typeface="Calibri"/>
              </a:rPr>
              <a:t>make</a:t>
            </a:r>
            <a:r>
              <a:rPr lang="fr-FR" sz="1200" b="0" i="0" u="none" strike="noStrike" cap="none" dirty="0">
                <a:solidFill>
                  <a:schemeClr val="dk1"/>
                </a:solidFill>
                <a:effectLst/>
                <a:latin typeface="Calibri"/>
                <a:ea typeface="Calibri"/>
                <a:cs typeface="Calibri"/>
                <a:sym typeface="Calibri"/>
              </a:rPr>
              <a:t> the code as </a:t>
            </a:r>
            <a:r>
              <a:rPr lang="fr-FR" sz="1200" b="0" i="0" u="none" strike="noStrike" cap="none" dirty="0" err="1">
                <a:solidFill>
                  <a:schemeClr val="dk1"/>
                </a:solidFill>
                <a:effectLst/>
                <a:latin typeface="Calibri"/>
                <a:ea typeface="Calibri"/>
                <a:cs typeface="Calibri"/>
                <a:sym typeface="Calibri"/>
              </a:rPr>
              <a:t>accurate</a:t>
            </a:r>
            <a:r>
              <a:rPr lang="fr-FR" sz="1200" b="0" i="0" u="none" strike="noStrike" cap="none" dirty="0">
                <a:solidFill>
                  <a:schemeClr val="dk1"/>
                </a:solidFill>
                <a:effectLst/>
                <a:latin typeface="Calibri"/>
                <a:ea typeface="Calibri"/>
                <a:cs typeface="Calibri"/>
                <a:sym typeface="Calibri"/>
              </a:rPr>
              <a:t> as possible, </a:t>
            </a:r>
            <a:r>
              <a:rPr lang="fr-FR" sz="1200" b="0" i="0" u="none" strike="noStrike" cap="none" dirty="0" err="1">
                <a:solidFill>
                  <a:schemeClr val="dk1"/>
                </a:solidFill>
                <a:effectLst/>
                <a:latin typeface="Calibri"/>
                <a:ea typeface="Calibri"/>
                <a:cs typeface="Calibri"/>
                <a:sym typeface="Calibri"/>
              </a:rPr>
              <a:t>some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errors</a:t>
            </a:r>
            <a:r>
              <a:rPr lang="fr-FR" sz="1200" b="0" i="0" u="none" strike="noStrike" cap="none" dirty="0">
                <a:solidFill>
                  <a:schemeClr val="dk1"/>
                </a:solidFill>
                <a:effectLst/>
                <a:latin typeface="Calibri"/>
                <a:ea typeface="Calibri"/>
                <a:cs typeface="Calibri"/>
                <a:sym typeface="Calibri"/>
              </a:rPr>
              <a:t> and </a:t>
            </a:r>
            <a:r>
              <a:rPr lang="fr-FR" sz="1200" b="0" i="0" u="none" strike="noStrike" cap="none" dirty="0" err="1">
                <a:solidFill>
                  <a:schemeClr val="dk1"/>
                </a:solidFill>
                <a:effectLst/>
                <a:latin typeface="Calibri"/>
                <a:ea typeface="Calibri"/>
                <a:cs typeface="Calibri"/>
                <a:sym typeface="Calibri"/>
              </a:rPr>
              <a:t>uncertainties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still</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need</a:t>
            </a:r>
            <a:r>
              <a:rPr lang="fr-FR" sz="1200" b="0" i="0" u="none" strike="noStrike" cap="none" dirty="0">
                <a:solidFill>
                  <a:schemeClr val="dk1"/>
                </a:solidFill>
                <a:effectLst/>
                <a:latin typeface="Calibri"/>
                <a:ea typeface="Calibri"/>
                <a:cs typeface="Calibri"/>
                <a:sym typeface="Calibri"/>
              </a:rPr>
              <a:t> to </a:t>
            </a:r>
            <a:r>
              <a:rPr lang="fr-FR" sz="1200" b="0" i="0" u="none" strike="noStrike" cap="none" dirty="0" err="1">
                <a:solidFill>
                  <a:schemeClr val="dk1"/>
                </a:solidFill>
                <a:effectLst/>
                <a:latin typeface="Calibri"/>
                <a:ea typeface="Calibri"/>
                <a:cs typeface="Calibri"/>
                <a:sym typeface="Calibri"/>
              </a:rPr>
              <a:t>be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considered</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when</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examining</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results</a:t>
            </a:r>
            <a:r>
              <a:rPr lang="fr-FR" sz="1200" b="0" i="0" u="none" strike="noStrike" cap="none" dirty="0">
                <a:solidFill>
                  <a:schemeClr val="dk1"/>
                </a:solidFill>
                <a:effectLst/>
                <a:latin typeface="Calibri"/>
                <a:ea typeface="Calibri"/>
                <a:cs typeface="Calibri"/>
                <a:sym typeface="Calibri"/>
              </a:rPr>
              <a:t>.</a:t>
            </a:r>
            <a:r>
              <a:rPr lang="fr-FR" dirty="0"/>
              <a:t/>
            </a:r>
            <a:br>
              <a:rPr lang="fr-FR" dirty="0"/>
            </a:br>
            <a:endParaRPr lang="fr-FR" dirty="0"/>
          </a:p>
          <a:p>
            <a:pPr marL="457200" marR="0" lvl="0" indent="-228600" algn="l" rtl="0">
              <a:lnSpc>
                <a:spcPct val="100000"/>
              </a:lnSpc>
              <a:spcBef>
                <a:spcPts val="0"/>
              </a:spcBef>
              <a:spcAft>
                <a:spcPts val="0"/>
              </a:spcAft>
              <a:buSzPts val="1400"/>
              <a:buNone/>
            </a:pPr>
            <a:r>
              <a:rPr lang="fr-FR" sz="1200" b="0" i="0" u="none" strike="noStrike" cap="none" dirty="0">
                <a:solidFill>
                  <a:schemeClr val="dk1"/>
                </a:solidFill>
                <a:effectLst/>
                <a:latin typeface="Calibri"/>
                <a:ea typeface="Calibri"/>
                <a:cs typeface="Calibri"/>
                <a:sym typeface="Calibri"/>
              </a:rPr>
              <a:t>First, </a:t>
            </a:r>
            <a:r>
              <a:rPr lang="fr-FR" sz="1200" b="0" i="0" u="none" strike="noStrike" cap="none" dirty="0" err="1">
                <a:solidFill>
                  <a:schemeClr val="dk1"/>
                </a:solidFill>
                <a:effectLst/>
                <a:latin typeface="Calibri"/>
                <a:ea typeface="Calibri"/>
                <a:cs typeface="Calibri"/>
                <a:sym typeface="Calibri"/>
              </a:rPr>
              <a:t>we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used</a:t>
            </a:r>
            <a:r>
              <a:rPr lang="fr-FR" sz="1200" b="0" i="0" u="none" strike="noStrike" cap="none" dirty="0">
                <a:solidFill>
                  <a:schemeClr val="dk1"/>
                </a:solidFill>
                <a:effectLst/>
                <a:latin typeface="Calibri"/>
                <a:ea typeface="Calibri"/>
                <a:cs typeface="Calibri"/>
                <a:sym typeface="Calibri"/>
              </a:rPr>
              <a:t> a standard model to </a:t>
            </a:r>
            <a:r>
              <a:rPr lang="fr-FR" sz="1200" b="0" i="0" u="none" strike="noStrike" cap="none" dirty="0" err="1">
                <a:solidFill>
                  <a:schemeClr val="dk1"/>
                </a:solidFill>
                <a:effectLst/>
                <a:latin typeface="Calibri"/>
                <a:ea typeface="Calibri"/>
                <a:cs typeface="Calibri"/>
                <a:sym typeface="Calibri"/>
              </a:rPr>
              <a:t>calculate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ground</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emissivity</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instead</a:t>
            </a:r>
            <a:r>
              <a:rPr lang="fr-FR" sz="1200" b="0" i="0" u="none" strike="noStrike" cap="none" dirty="0">
                <a:solidFill>
                  <a:schemeClr val="dk1"/>
                </a:solidFill>
                <a:effectLst/>
                <a:latin typeface="Calibri"/>
                <a:ea typeface="Calibri"/>
                <a:cs typeface="Calibri"/>
                <a:sym typeface="Calibri"/>
              </a:rPr>
              <a:t> of </a:t>
            </a:r>
            <a:r>
              <a:rPr lang="fr-FR" sz="1200" b="0" i="0" u="none" strike="noStrike" cap="none" dirty="0" err="1">
                <a:solidFill>
                  <a:schemeClr val="dk1"/>
                </a:solidFill>
                <a:effectLst/>
                <a:latin typeface="Calibri"/>
                <a:ea typeface="Calibri"/>
                <a:cs typeface="Calibri"/>
                <a:sym typeface="Calibri"/>
              </a:rPr>
              <a:t>using</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measured</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emissivity</a:t>
            </a:r>
            <a:r>
              <a:rPr lang="fr-FR" sz="1200" b="0" i="0" u="none" strike="noStrike" cap="none" dirty="0">
                <a:solidFill>
                  <a:schemeClr val="dk1"/>
                </a:solidFill>
                <a:effectLst/>
                <a:latin typeface="Calibri"/>
                <a:ea typeface="Calibri"/>
                <a:cs typeface="Calibri"/>
                <a:sym typeface="Calibri"/>
              </a:rPr>
              <a:t> values.</a:t>
            </a:r>
          </a:p>
          <a:p>
            <a:pPr marL="457200" marR="0" lvl="0" indent="-228600" algn="l" rtl="0">
              <a:lnSpc>
                <a:spcPct val="100000"/>
              </a:lnSpc>
              <a:spcBef>
                <a:spcPts val="0"/>
              </a:spcBef>
              <a:spcAft>
                <a:spcPts val="0"/>
              </a:spcAft>
              <a:buSzPts val="1400"/>
              <a:buNone/>
            </a:pPr>
            <a:r>
              <a:rPr lang="fr-FR" sz="1200" b="0" i="0" u="none" strike="noStrike" cap="none" dirty="0">
                <a:solidFill>
                  <a:schemeClr val="dk1"/>
                </a:solidFill>
                <a:effectLst/>
                <a:latin typeface="Calibri"/>
                <a:ea typeface="Calibri"/>
                <a:cs typeface="Calibri"/>
                <a:sym typeface="Calibri"/>
              </a:rPr>
              <a:t>Second, by </a:t>
            </a:r>
            <a:r>
              <a:rPr lang="fr-FR" sz="1200" b="0" i="0" u="none" strike="noStrike" cap="none" dirty="0" err="1">
                <a:solidFill>
                  <a:schemeClr val="dk1"/>
                </a:solidFill>
                <a:effectLst/>
                <a:latin typeface="Calibri"/>
                <a:ea typeface="Calibri"/>
                <a:cs typeface="Calibri"/>
                <a:sym typeface="Calibri"/>
              </a:rPr>
              <a:t>averaging</a:t>
            </a:r>
            <a:r>
              <a:rPr lang="fr-FR" sz="1200" b="0" i="0" u="none" strike="noStrike" cap="none" dirty="0">
                <a:solidFill>
                  <a:schemeClr val="dk1"/>
                </a:solidFill>
                <a:effectLst/>
                <a:latin typeface="Calibri"/>
                <a:ea typeface="Calibri"/>
                <a:cs typeface="Calibri"/>
                <a:sym typeface="Calibri"/>
              </a:rPr>
              <a:t> NDVI and LST by </a:t>
            </a:r>
            <a:r>
              <a:rPr lang="fr-FR" sz="1200" b="0" i="0" u="none" strike="noStrike" cap="none" dirty="0" err="1">
                <a:solidFill>
                  <a:schemeClr val="dk1"/>
                </a:solidFill>
                <a:effectLst/>
                <a:latin typeface="Calibri"/>
                <a:ea typeface="Calibri"/>
                <a:cs typeface="Calibri"/>
                <a:sym typeface="Calibri"/>
              </a:rPr>
              <a:t>census</a:t>
            </a:r>
            <a:r>
              <a:rPr lang="fr-FR" sz="1200" b="0" i="0" u="none" strike="noStrike" cap="none" dirty="0">
                <a:solidFill>
                  <a:schemeClr val="dk1"/>
                </a:solidFill>
                <a:effectLst/>
                <a:latin typeface="Calibri"/>
                <a:ea typeface="Calibri"/>
                <a:cs typeface="Calibri"/>
                <a:sym typeface="Calibri"/>
              </a:rPr>
              <a:t> tract, </a:t>
            </a:r>
            <a:r>
              <a:rPr lang="fr-FR" sz="1200" b="0" i="0" u="none" strike="noStrike" cap="none" dirty="0" err="1">
                <a:solidFill>
                  <a:schemeClr val="dk1"/>
                </a:solidFill>
                <a:effectLst/>
                <a:latin typeface="Calibri"/>
                <a:ea typeface="Calibri"/>
                <a:cs typeface="Calibri"/>
                <a:sym typeface="Calibri"/>
              </a:rPr>
              <a:t>we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decreased</a:t>
            </a:r>
            <a:r>
              <a:rPr lang="fr-FR" sz="1200" b="0" i="0" u="none" strike="noStrike" cap="none" dirty="0">
                <a:solidFill>
                  <a:schemeClr val="dk1"/>
                </a:solidFill>
                <a:effectLst/>
                <a:latin typeface="Calibri"/>
                <a:ea typeface="Calibri"/>
                <a:cs typeface="Calibri"/>
                <a:sym typeface="Calibri"/>
              </a:rPr>
              <a:t> the </a:t>
            </a:r>
            <a:r>
              <a:rPr lang="fr-FR" sz="1200" b="0" i="0" u="none" strike="noStrike" cap="none" dirty="0" err="1">
                <a:solidFill>
                  <a:schemeClr val="dk1"/>
                </a:solidFill>
                <a:effectLst/>
                <a:latin typeface="Calibri"/>
                <a:ea typeface="Calibri"/>
                <a:cs typeface="Calibri"/>
                <a:sym typeface="Calibri"/>
              </a:rPr>
              <a:t>resolution</a:t>
            </a:r>
            <a:r>
              <a:rPr lang="fr-FR" sz="1200" b="0" i="0" u="none" strike="noStrike" cap="none" dirty="0">
                <a:solidFill>
                  <a:schemeClr val="dk1"/>
                </a:solidFill>
                <a:effectLst/>
                <a:latin typeface="Calibri"/>
                <a:ea typeface="Calibri"/>
                <a:cs typeface="Calibri"/>
                <a:sym typeface="Calibri"/>
              </a:rPr>
              <a:t> of </a:t>
            </a:r>
            <a:r>
              <a:rPr lang="fr-FR" sz="1200" b="0" i="0" u="none" strike="noStrike" cap="none" dirty="0" err="1">
                <a:solidFill>
                  <a:schemeClr val="dk1"/>
                </a:solidFill>
                <a:effectLst/>
                <a:latin typeface="Calibri"/>
                <a:ea typeface="Calibri"/>
                <a:cs typeface="Calibri"/>
                <a:sym typeface="Calibri"/>
              </a:rPr>
              <a:t>our</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results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thereby</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decreasing</a:t>
            </a:r>
            <a:r>
              <a:rPr lang="fr-FR" sz="1200" b="0" i="0" u="none" strike="noStrike" cap="none" dirty="0">
                <a:solidFill>
                  <a:schemeClr val="dk1"/>
                </a:solidFill>
                <a:effectLst/>
                <a:latin typeface="Calibri"/>
                <a:ea typeface="Calibri"/>
                <a:cs typeface="Calibri"/>
                <a:sym typeface="Calibri"/>
              </a:rPr>
              <a:t> the </a:t>
            </a:r>
            <a:r>
              <a:rPr lang="fr-FR" sz="1200" b="0" i="0" u="none" strike="noStrike" cap="none" dirty="0" err="1">
                <a:solidFill>
                  <a:schemeClr val="dk1"/>
                </a:solidFill>
                <a:effectLst/>
                <a:latin typeface="Calibri"/>
                <a:ea typeface="Calibri"/>
                <a:cs typeface="Calibri"/>
                <a:sym typeface="Calibri"/>
              </a:rPr>
              <a:t>significance</a:t>
            </a:r>
            <a:r>
              <a:rPr lang="fr-FR" sz="1200" b="0" i="0" u="none" strike="noStrike" cap="none" dirty="0">
                <a:solidFill>
                  <a:schemeClr val="dk1"/>
                </a:solidFill>
                <a:effectLst/>
                <a:latin typeface="Calibri"/>
                <a:ea typeface="Calibri"/>
                <a:cs typeface="Calibri"/>
                <a:sym typeface="Calibri"/>
              </a:rPr>
              <a:t> of </a:t>
            </a:r>
            <a:r>
              <a:rPr lang="fr-FR" sz="1200" b="0" i="0" u="none" strike="noStrike" cap="none" dirty="0" err="1">
                <a:solidFill>
                  <a:schemeClr val="dk1"/>
                </a:solidFill>
                <a:effectLst/>
                <a:latin typeface="Calibri"/>
                <a:ea typeface="Calibri"/>
                <a:cs typeface="Calibri"/>
                <a:sym typeface="Calibri"/>
              </a:rPr>
              <a:t>any</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outliers</a:t>
            </a:r>
            <a:r>
              <a:rPr lang="fr-FR" sz="1200" b="0" i="0" u="none" strike="noStrike" cap="none" dirty="0">
                <a:solidFill>
                  <a:schemeClr val="dk1"/>
                </a:solidFill>
                <a:effectLst/>
                <a:latin typeface="Calibri"/>
                <a:ea typeface="Calibri"/>
                <a:cs typeface="Calibri"/>
                <a:sym typeface="Calibri"/>
              </a:rPr>
              <a:t>. </a:t>
            </a:r>
          </a:p>
          <a:p>
            <a:pPr marL="457200" marR="0" lvl="0" indent="-228600" algn="l" rtl="0">
              <a:lnSpc>
                <a:spcPct val="100000"/>
              </a:lnSpc>
              <a:spcBef>
                <a:spcPts val="0"/>
              </a:spcBef>
              <a:spcAft>
                <a:spcPts val="0"/>
              </a:spcAft>
              <a:buSzPts val="1400"/>
              <a:buNone/>
            </a:pPr>
            <a:r>
              <a:rPr lang="fr-FR" sz="1200" b="0" i="0" u="none" strike="noStrike" cap="none" dirty="0">
                <a:solidFill>
                  <a:schemeClr val="dk1"/>
                </a:solidFill>
                <a:effectLst/>
                <a:latin typeface="Calibri"/>
                <a:ea typeface="Calibri"/>
                <a:cs typeface="Calibri"/>
                <a:sym typeface="Calibri"/>
              </a:rPr>
              <a:t>Our code </a:t>
            </a:r>
            <a:r>
              <a:rPr lang="fr-FR" sz="1200" b="0" i="0" u="none" strike="noStrike" cap="none" dirty="0" err="1">
                <a:solidFill>
                  <a:schemeClr val="dk1"/>
                </a:solidFill>
                <a:effectLst/>
                <a:latin typeface="Calibri"/>
                <a:ea typeface="Calibri"/>
                <a:cs typeface="Calibri"/>
                <a:sym typeface="Calibri"/>
              </a:rPr>
              <a:t>runs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from</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June</a:t>
            </a:r>
            <a:r>
              <a:rPr lang="fr-FR" sz="1200" b="0" i="0" u="none" strike="noStrike" cap="none" dirty="0">
                <a:solidFill>
                  <a:schemeClr val="dk1"/>
                </a:solidFill>
                <a:effectLst/>
                <a:latin typeface="Calibri"/>
                <a:ea typeface="Calibri"/>
                <a:cs typeface="Calibri"/>
                <a:sym typeface="Calibri"/>
              </a:rPr>
              <a:t> 1st to August 31st, the </a:t>
            </a:r>
            <a:r>
              <a:rPr lang="fr-FR" sz="1200" b="0" i="0" u="none" strike="noStrike" cap="none" dirty="0" err="1">
                <a:solidFill>
                  <a:schemeClr val="dk1"/>
                </a:solidFill>
                <a:effectLst/>
                <a:latin typeface="Calibri"/>
                <a:ea typeface="Calibri"/>
                <a:cs typeface="Calibri"/>
                <a:sym typeface="Calibri"/>
              </a:rPr>
              <a:t>hottest</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months</a:t>
            </a:r>
            <a:r>
              <a:rPr lang="fr-FR" sz="1200" b="0" i="0" u="none" strike="noStrike" cap="none" dirty="0">
                <a:solidFill>
                  <a:schemeClr val="dk1"/>
                </a:solidFill>
                <a:effectLst/>
                <a:latin typeface="Calibri"/>
                <a:ea typeface="Calibri"/>
                <a:cs typeface="Calibri"/>
                <a:sym typeface="Calibri"/>
              </a:rPr>
              <a:t> on </a:t>
            </a:r>
            <a:r>
              <a:rPr lang="fr-FR" sz="1200" b="0" i="0" u="none" strike="noStrike" cap="none" dirty="0" err="1">
                <a:solidFill>
                  <a:schemeClr val="dk1"/>
                </a:solidFill>
                <a:effectLst/>
                <a:latin typeface="Calibri"/>
                <a:ea typeface="Calibri"/>
                <a:cs typeface="Calibri"/>
                <a:sym typeface="Calibri"/>
              </a:rPr>
              <a:t>average</a:t>
            </a:r>
            <a:r>
              <a:rPr lang="fr-FR" sz="1200" b="0" i="0" u="none" strike="noStrike" cap="none" dirty="0">
                <a:solidFill>
                  <a:schemeClr val="dk1"/>
                </a:solidFill>
                <a:effectLst/>
                <a:latin typeface="Calibri"/>
                <a:ea typeface="Calibri"/>
                <a:cs typeface="Calibri"/>
                <a:sym typeface="Calibri"/>
              </a:rPr>
              <a:t> in the United States. This </a:t>
            </a:r>
            <a:r>
              <a:rPr lang="fr-FR" sz="1200" b="0" i="0" u="none" strike="noStrike" cap="none" dirty="0" err="1">
                <a:solidFill>
                  <a:schemeClr val="dk1"/>
                </a:solidFill>
                <a:effectLst/>
                <a:latin typeface="Calibri"/>
                <a:ea typeface="Calibri"/>
                <a:cs typeface="Calibri"/>
                <a:sym typeface="Calibri"/>
              </a:rPr>
              <a:t>study</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covered</a:t>
            </a:r>
            <a:r>
              <a:rPr lang="fr-FR" sz="1200" b="0" i="0" u="none" strike="noStrike" cap="none" dirty="0">
                <a:solidFill>
                  <a:schemeClr val="dk1"/>
                </a:solidFill>
                <a:effectLst/>
                <a:latin typeface="Calibri"/>
                <a:ea typeface="Calibri"/>
                <a:cs typeface="Calibri"/>
                <a:sym typeface="Calibri"/>
              </a:rPr>
              <a:t> a </a:t>
            </a:r>
            <a:r>
              <a:rPr lang="fr-FR" sz="1200" b="0" i="0" u="none" strike="noStrike" cap="none" dirty="0" err="1">
                <a:solidFill>
                  <a:schemeClr val="dk1"/>
                </a:solidFill>
                <a:effectLst/>
                <a:latin typeface="Calibri"/>
                <a:ea typeface="Calibri"/>
                <a:cs typeface="Calibri"/>
                <a:sym typeface="Calibri"/>
              </a:rPr>
              <a:t>variety</a:t>
            </a:r>
            <a:r>
              <a:rPr lang="fr-FR" sz="1200" b="0" i="0" u="none" strike="noStrike" cap="none" dirty="0">
                <a:solidFill>
                  <a:schemeClr val="dk1"/>
                </a:solidFill>
                <a:effectLst/>
                <a:latin typeface="Calibri"/>
                <a:ea typeface="Calibri"/>
                <a:cs typeface="Calibri"/>
                <a:sym typeface="Calibri"/>
              </a:rPr>
              <a:t> of </a:t>
            </a:r>
            <a:r>
              <a:rPr lang="fr-FR" sz="1200" b="0" i="0" u="none" strike="noStrike" cap="none" dirty="0" err="1">
                <a:solidFill>
                  <a:schemeClr val="dk1"/>
                </a:solidFill>
                <a:effectLst/>
                <a:latin typeface="Calibri"/>
                <a:ea typeface="Calibri"/>
                <a:cs typeface="Calibri"/>
                <a:sym typeface="Calibri"/>
              </a:rPr>
              <a:t>climatic</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regions</a:t>
            </a:r>
            <a:r>
              <a:rPr lang="fr-FR" sz="1200" b="0" i="0" u="none" strike="noStrike" cap="none" dirty="0">
                <a:solidFill>
                  <a:schemeClr val="dk1"/>
                </a:solidFill>
                <a:effectLst/>
                <a:latin typeface="Calibri"/>
                <a:ea typeface="Calibri"/>
                <a:cs typeface="Calibri"/>
                <a:sym typeface="Calibri"/>
              </a:rPr>
              <a:t>, and in the </a:t>
            </a:r>
            <a:r>
              <a:rPr lang="fr-FR" sz="1200" b="0" i="0" u="none" strike="noStrike" cap="none" dirty="0" err="1">
                <a:solidFill>
                  <a:schemeClr val="dk1"/>
                </a:solidFill>
                <a:effectLst/>
                <a:latin typeface="Calibri"/>
                <a:ea typeface="Calibri"/>
                <a:cs typeface="Calibri"/>
                <a:sym typeface="Calibri"/>
              </a:rPr>
              <a:t>context</a:t>
            </a:r>
            <a:r>
              <a:rPr lang="fr-FR" sz="1200" b="0" i="0" u="none" strike="noStrike" cap="none" dirty="0">
                <a:solidFill>
                  <a:schemeClr val="dk1"/>
                </a:solidFill>
                <a:effectLst/>
                <a:latin typeface="Calibri"/>
                <a:ea typeface="Calibri"/>
                <a:cs typeface="Calibri"/>
                <a:sym typeface="Calibri"/>
              </a:rPr>
              <a:t> of a </a:t>
            </a:r>
            <a:r>
              <a:rPr lang="fr-FR" sz="1200" b="0" i="0" u="none" strike="noStrike" cap="none" dirty="0" err="1">
                <a:solidFill>
                  <a:schemeClr val="dk1"/>
                </a:solidFill>
                <a:effectLst/>
                <a:latin typeface="Calibri"/>
                <a:ea typeface="Calibri"/>
                <a:cs typeface="Calibri"/>
                <a:sym typeface="Calibri"/>
              </a:rPr>
              <a:t>changing</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climate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there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may</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be</a:t>
            </a:r>
            <a:r>
              <a:rPr lang="fr-FR" sz="1200" b="0" i="0" u="none" strike="noStrike" cap="none" dirty="0">
                <a:solidFill>
                  <a:schemeClr val="dk1"/>
                </a:solidFill>
                <a:effectLst/>
                <a:latin typeface="Calibri"/>
                <a:ea typeface="Calibri"/>
                <a:cs typeface="Calibri"/>
                <a:sym typeface="Calibri"/>
              </a:rPr>
              <a:t> </a:t>
            </a:r>
          </a:p>
          <a:p>
            <a:pPr marL="457200" marR="0" lvl="0" indent="-228600" algn="l" rtl="0">
              <a:lnSpc>
                <a:spcPct val="100000"/>
              </a:lnSpc>
              <a:spcBef>
                <a:spcPts val="0"/>
              </a:spcBef>
              <a:spcAft>
                <a:spcPts val="0"/>
              </a:spcAft>
              <a:buSzPts val="1400"/>
              <a:buNone/>
            </a:pPr>
            <a:r>
              <a:rPr lang="fr-FR" sz="1200" b="0" i="0" u="none" strike="noStrike" cap="none" dirty="0">
                <a:solidFill>
                  <a:schemeClr val="dk1"/>
                </a:solidFill>
                <a:effectLst/>
                <a:latin typeface="Calibri"/>
                <a:ea typeface="Calibri"/>
                <a:cs typeface="Calibri"/>
                <a:sym typeface="Calibri"/>
              </a:rPr>
              <a:t>high </a:t>
            </a:r>
            <a:r>
              <a:rPr lang="fr-FR" sz="1200" b="0" i="0" u="none" strike="noStrike" cap="none" dirty="0" err="1">
                <a:solidFill>
                  <a:schemeClr val="dk1"/>
                </a:solidFill>
                <a:effectLst/>
                <a:latin typeface="Calibri"/>
                <a:ea typeface="Calibri"/>
                <a:cs typeface="Calibri"/>
                <a:sym typeface="Calibri"/>
              </a:rPr>
              <a:t>temperatures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that</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occur</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outside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these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summer</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months</a:t>
            </a:r>
            <a:r>
              <a:rPr lang="fr-FR" sz="1200" b="0" i="0" u="none" strike="noStrike" cap="none" dirty="0">
                <a:solidFill>
                  <a:schemeClr val="dk1"/>
                </a:solidFill>
                <a:effectLst/>
                <a:latin typeface="Calibri"/>
                <a:ea typeface="Calibri"/>
                <a:cs typeface="Calibri"/>
                <a:sym typeface="Calibri"/>
              </a:rPr>
              <a:t>.</a:t>
            </a:r>
            <a:r>
              <a:rPr lang="fr-FR" dirty="0"/>
              <a:t/>
            </a:r>
            <a:br>
              <a:rPr lang="fr-FR" dirty="0"/>
            </a:br>
            <a:endParaRPr lang="fr-FR" dirty="0"/>
          </a:p>
          <a:p>
            <a:pPr marL="457200" marR="0" lvl="0" indent="-228600" algn="l" rtl="0">
              <a:lnSpc>
                <a:spcPct val="100000"/>
              </a:lnSpc>
              <a:spcBef>
                <a:spcPts val="0"/>
              </a:spcBef>
              <a:spcAft>
                <a:spcPts val="0"/>
              </a:spcAft>
              <a:buSzPts val="1400"/>
              <a:buNone/>
            </a:pPr>
            <a:r>
              <a:rPr lang="fr-FR" sz="1200" b="0" i="0" u="none" strike="noStrike" cap="none" dirty="0" err="1">
                <a:solidFill>
                  <a:schemeClr val="dk1"/>
                </a:solidFill>
                <a:effectLst/>
                <a:latin typeface="Calibri"/>
                <a:ea typeface="Calibri"/>
                <a:cs typeface="Calibri"/>
                <a:sym typeface="Calibri"/>
              </a:rPr>
              <a:t>Finally</a:t>
            </a:r>
            <a:r>
              <a:rPr lang="fr-FR" sz="1200" b="0" i="0" u="none" strike="noStrike" cap="none" dirty="0">
                <a:solidFill>
                  <a:schemeClr val="dk1"/>
                </a:solidFill>
                <a:effectLst/>
                <a:latin typeface="Calibri"/>
                <a:ea typeface="Calibri"/>
                <a:cs typeface="Calibri"/>
                <a:sym typeface="Calibri"/>
              </a:rPr>
              <a:t>, certain satellite images in </a:t>
            </a:r>
            <a:r>
              <a:rPr lang="fr-FR" sz="1200" b="0" i="0" u="none" strike="noStrike" cap="none" dirty="0" err="1">
                <a:solidFill>
                  <a:schemeClr val="dk1"/>
                </a:solidFill>
                <a:effectLst/>
                <a:latin typeface="Calibri"/>
                <a:ea typeface="Calibri"/>
                <a:cs typeface="Calibri"/>
                <a:sym typeface="Calibri"/>
              </a:rPr>
              <a:t>our</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dataset</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had</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varying</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amounts</a:t>
            </a:r>
            <a:r>
              <a:rPr lang="fr-FR" sz="1200" b="0" i="0" u="none" strike="noStrike" cap="none" dirty="0">
                <a:solidFill>
                  <a:schemeClr val="dk1"/>
                </a:solidFill>
                <a:effectLst/>
                <a:latin typeface="Calibri"/>
                <a:ea typeface="Calibri"/>
                <a:cs typeface="Calibri"/>
                <a:sym typeface="Calibri"/>
              </a:rPr>
              <a:t> of cloud </a:t>
            </a:r>
            <a:r>
              <a:rPr lang="fr-FR" sz="1200" b="0" i="0" u="none" strike="noStrike" cap="none" dirty="0" err="1">
                <a:solidFill>
                  <a:schemeClr val="dk1"/>
                </a:solidFill>
                <a:effectLst/>
                <a:latin typeface="Calibri"/>
                <a:ea typeface="Calibri"/>
                <a:cs typeface="Calibri"/>
                <a:sym typeface="Calibri"/>
              </a:rPr>
              <a:t>cover</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Cloudy</a:t>
            </a:r>
            <a:r>
              <a:rPr lang="fr-FR" sz="1200" b="0" i="0" u="none" strike="noStrike" cap="none" dirty="0">
                <a:solidFill>
                  <a:schemeClr val="dk1"/>
                </a:solidFill>
                <a:effectLst/>
                <a:latin typeface="Calibri"/>
                <a:ea typeface="Calibri"/>
                <a:cs typeface="Calibri"/>
                <a:sym typeface="Calibri"/>
              </a:rPr>
              <a:t> areas of a satellite image are </a:t>
            </a:r>
            <a:r>
              <a:rPr lang="fr-FR" sz="1200" b="0" i="0" u="none" strike="noStrike" cap="none" dirty="0" err="1">
                <a:solidFill>
                  <a:schemeClr val="dk1"/>
                </a:solidFill>
                <a:effectLst/>
                <a:latin typeface="Calibri"/>
                <a:ea typeface="Calibri"/>
                <a:cs typeface="Calibri"/>
                <a:sym typeface="Calibri"/>
              </a:rPr>
              <a:t>unusable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Therefore</a:t>
            </a:r>
            <a:r>
              <a:rPr lang="fr-FR" sz="1200" b="0" i="0" u="none" strike="noStrike" cap="none" dirty="0">
                <a:solidFill>
                  <a:schemeClr val="dk1"/>
                </a:solidFill>
                <a:effectLst/>
                <a:latin typeface="Calibri"/>
                <a:ea typeface="Calibri"/>
                <a:cs typeface="Calibri"/>
                <a:sym typeface="Calibri"/>
              </a:rPr>
              <a:t> the </a:t>
            </a:r>
            <a:r>
              <a:rPr lang="fr-FR" sz="1200" b="0" i="0" u="none" strike="noStrike" cap="none" dirty="0" err="1">
                <a:solidFill>
                  <a:schemeClr val="dk1"/>
                </a:solidFill>
                <a:effectLst/>
                <a:latin typeface="Calibri"/>
                <a:ea typeface="Calibri"/>
                <a:cs typeface="Calibri"/>
                <a:sym typeface="Calibri"/>
              </a:rPr>
              <a:t>sample</a:t>
            </a:r>
            <a:r>
              <a:rPr lang="fr-FR" sz="1200" b="0" i="0" u="none" strike="noStrike" cap="none" dirty="0">
                <a:solidFill>
                  <a:schemeClr val="dk1"/>
                </a:solidFill>
                <a:effectLst/>
                <a:latin typeface="Calibri"/>
                <a:ea typeface="Calibri"/>
                <a:cs typeface="Calibri"/>
                <a:sym typeface="Calibri"/>
              </a:rPr>
              <a:t> sizes for </a:t>
            </a:r>
            <a:r>
              <a:rPr lang="fr-FR" sz="1200" b="0" i="0" u="none" strike="noStrike" cap="none" dirty="0" err="1">
                <a:solidFill>
                  <a:schemeClr val="dk1"/>
                </a:solidFill>
                <a:effectLst/>
                <a:latin typeface="Calibri"/>
                <a:ea typeface="Calibri"/>
                <a:cs typeface="Calibri"/>
                <a:sym typeface="Calibri"/>
              </a:rPr>
              <a:t>calculations</a:t>
            </a:r>
            <a:r>
              <a:rPr lang="fr-FR" sz="1200" b="0" i="0" u="none" strike="noStrike" cap="none" dirty="0">
                <a:solidFill>
                  <a:schemeClr val="dk1"/>
                </a:solidFill>
                <a:effectLst/>
                <a:latin typeface="Calibri"/>
                <a:ea typeface="Calibri"/>
                <a:cs typeface="Calibri"/>
                <a:sym typeface="Calibri"/>
              </a:rPr>
              <a:t> by pixel </a:t>
            </a:r>
            <a:r>
              <a:rPr lang="fr-FR" sz="1200" b="0" i="0" u="none" strike="noStrike" cap="none" dirty="0" err="1">
                <a:solidFill>
                  <a:schemeClr val="dk1"/>
                </a:solidFill>
                <a:effectLst/>
                <a:latin typeface="Calibri"/>
                <a:ea typeface="Calibri"/>
                <a:cs typeface="Calibri"/>
                <a:sym typeface="Calibri"/>
              </a:rPr>
              <a:t>varied</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depending</a:t>
            </a:r>
            <a:r>
              <a:rPr lang="fr-FR" sz="1200" b="0" i="0" u="none" strike="noStrike" cap="none" dirty="0">
                <a:solidFill>
                  <a:schemeClr val="dk1"/>
                </a:solidFill>
                <a:effectLst/>
                <a:latin typeface="Calibri"/>
                <a:ea typeface="Calibri"/>
                <a:cs typeface="Calibri"/>
                <a:sym typeface="Calibri"/>
              </a:rPr>
              <a:t> </a:t>
            </a:r>
          </a:p>
          <a:p>
            <a:pPr marL="457200" marR="0" lvl="0" indent="-228600" algn="l" rtl="0">
              <a:lnSpc>
                <a:spcPct val="100000"/>
              </a:lnSpc>
              <a:spcBef>
                <a:spcPts val="0"/>
              </a:spcBef>
              <a:spcAft>
                <a:spcPts val="0"/>
              </a:spcAft>
              <a:buSzPts val="1400"/>
              <a:buNone/>
            </a:pPr>
            <a:r>
              <a:rPr lang="fr-FR" sz="1200" b="0" i="0" u="none" strike="noStrike" cap="none" dirty="0">
                <a:solidFill>
                  <a:schemeClr val="dk1"/>
                </a:solidFill>
                <a:effectLst/>
                <a:latin typeface="Calibri"/>
                <a:ea typeface="Calibri"/>
                <a:cs typeface="Calibri"/>
                <a:sym typeface="Calibri"/>
              </a:rPr>
              <a:t>on cloud </a:t>
            </a:r>
            <a:r>
              <a:rPr lang="fr-FR" sz="1200" b="0" i="0" u="none" strike="noStrike" cap="none" dirty="0" err="1">
                <a:solidFill>
                  <a:schemeClr val="dk1"/>
                </a:solidFill>
                <a:effectLst/>
                <a:latin typeface="Calibri"/>
                <a:ea typeface="Calibri"/>
                <a:cs typeface="Calibri"/>
                <a:sym typeface="Calibri"/>
              </a:rPr>
              <a:t>cover</a:t>
            </a:r>
            <a:r>
              <a:rPr lang="fr-FR" sz="1200" b="0" i="0" u="none" strike="noStrike" cap="none" dirty="0">
                <a:solidFill>
                  <a:schemeClr val="dk1"/>
                </a:solidFill>
                <a:effectLst/>
                <a:latin typeface="Calibri"/>
                <a:ea typeface="Calibri"/>
                <a:cs typeface="Calibri"/>
                <a:sym typeface="Calibri"/>
              </a:rPr>
              <a:t> at a </a:t>
            </a:r>
            <a:r>
              <a:rPr lang="fr-FR" sz="1200" b="0" i="0" u="none" strike="noStrike" cap="none" dirty="0" err="1">
                <a:solidFill>
                  <a:schemeClr val="dk1"/>
                </a:solidFill>
                <a:effectLst/>
                <a:latin typeface="Calibri"/>
                <a:ea typeface="Calibri"/>
                <a:cs typeface="Calibri"/>
                <a:sym typeface="Calibri"/>
              </a:rPr>
              <a:t>specific</a:t>
            </a:r>
            <a:r>
              <a:rPr lang="fr-FR" sz="1200" b="0" i="0" u="none" strike="noStrike" cap="none" dirty="0">
                <a:solidFill>
                  <a:schemeClr val="dk1"/>
                </a:solidFill>
                <a:effectLst/>
                <a:latin typeface="Calibri"/>
                <a:ea typeface="Calibri"/>
                <a:cs typeface="Calibri"/>
                <a:sym typeface="Calibri"/>
              </a:rPr>
              <a:t> location, and for </a:t>
            </a:r>
            <a:r>
              <a:rPr lang="fr-FR" sz="1200" b="0" i="0" u="none" strike="noStrike" cap="none" dirty="0" err="1">
                <a:solidFill>
                  <a:schemeClr val="dk1"/>
                </a:solidFill>
                <a:effectLst/>
                <a:latin typeface="Calibri"/>
                <a:ea typeface="Calibri"/>
                <a:cs typeface="Calibri"/>
                <a:sym typeface="Calibri"/>
              </a:rPr>
              <a:t>cloudy</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cities</a:t>
            </a:r>
            <a:r>
              <a:rPr lang="fr-FR" sz="1200" b="0" i="0" u="none" strike="noStrike" cap="none" dirty="0">
                <a:solidFill>
                  <a:schemeClr val="dk1"/>
                </a:solidFill>
                <a:effectLst/>
                <a:latin typeface="Calibri"/>
                <a:ea typeface="Calibri"/>
                <a:cs typeface="Calibri"/>
                <a:sym typeface="Calibri"/>
              </a:rPr>
              <a:t> the </a:t>
            </a:r>
            <a:r>
              <a:rPr lang="fr-FR" sz="1200" b="0" i="0" u="none" strike="noStrike" cap="none" dirty="0" err="1">
                <a:solidFill>
                  <a:schemeClr val="dk1"/>
                </a:solidFill>
                <a:effectLst/>
                <a:latin typeface="Calibri"/>
                <a:ea typeface="Calibri"/>
                <a:cs typeface="Calibri"/>
                <a:sym typeface="Calibri"/>
              </a:rPr>
              <a:t>sample</a:t>
            </a:r>
            <a:r>
              <a:rPr lang="fr-FR" sz="1200" b="0" i="0" u="none" strike="noStrike" cap="none" dirty="0">
                <a:solidFill>
                  <a:schemeClr val="dk1"/>
                </a:solidFill>
                <a:effectLst/>
                <a:latin typeface="Calibri"/>
                <a:ea typeface="Calibri"/>
                <a:cs typeface="Calibri"/>
                <a:sym typeface="Calibri"/>
              </a:rPr>
              <a:t> size </a:t>
            </a:r>
            <a:r>
              <a:rPr lang="fr-FR" sz="1200" b="0" i="0" u="none" strike="noStrike" cap="none" dirty="0" err="1">
                <a:solidFill>
                  <a:schemeClr val="dk1"/>
                </a:solidFill>
                <a:effectLst/>
                <a:latin typeface="Calibri"/>
                <a:ea typeface="Calibri"/>
                <a:cs typeface="Calibri"/>
                <a:sym typeface="Calibri"/>
              </a:rPr>
              <a:t>was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much</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lower</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than</a:t>
            </a:r>
            <a:r>
              <a:rPr lang="fr-FR" sz="1200" b="0" i="0" u="none" strike="noStrike" cap="none" dirty="0">
                <a:solidFill>
                  <a:schemeClr val="dk1"/>
                </a:solidFill>
                <a:effectLst/>
                <a:latin typeface="Calibri"/>
                <a:ea typeface="Calibri"/>
                <a:cs typeface="Calibri"/>
                <a:sym typeface="Calibri"/>
              </a:rPr>
              <a:t> for </a:t>
            </a:r>
            <a:r>
              <a:rPr lang="fr-FR" sz="1200" b="0" i="0" u="none" strike="noStrike" cap="none" dirty="0" err="1">
                <a:solidFill>
                  <a:schemeClr val="dk1"/>
                </a:solidFill>
                <a:effectLst/>
                <a:latin typeface="Calibri"/>
                <a:ea typeface="Calibri"/>
                <a:cs typeface="Calibri"/>
                <a:sym typeface="Calibri"/>
              </a:rPr>
              <a:t>clear</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cities</a:t>
            </a:r>
            <a:r>
              <a:rPr lang="fr-FR" sz="1200" b="0" i="0" u="none" strike="noStrike" cap="none" dirty="0">
                <a:solidFill>
                  <a:schemeClr val="dk1"/>
                </a:solidFill>
                <a:effectLst/>
                <a:latin typeface="Calibri"/>
                <a:ea typeface="Calibri"/>
                <a:cs typeface="Calibri"/>
                <a:sym typeface="Calibri"/>
              </a:rPr>
              <a:t>.</a:t>
            </a:r>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 Information Below ------------------------------</a:t>
            </a:r>
            <a:endParaRPr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•Images Credit: Image created by the NASA DEVELOP Fall 2019 AZ Tempe node</a:t>
            </a: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•Images Source: Microsoft PowerPoint</a:t>
            </a:r>
            <a:endParaRPr dirty="0"/>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•Images Provided By: </a:t>
            </a:r>
            <a:r>
              <a:rPr lang="en-US" sz="1200" b="0" i="0" u="none" strike="noStrike" cap="none" dirty="0" err="1">
                <a:solidFill>
                  <a:schemeClr val="dk1"/>
                </a:solidFill>
                <a:latin typeface="Calibri"/>
                <a:ea typeface="Calibri"/>
                <a:cs typeface="Calibri"/>
                <a:sym typeface="Calibri"/>
              </a:rPr>
              <a:t>DEVELOPer</a:t>
            </a:r>
            <a:endParaRPr sz="1200" b="0" i="0" u="none" strike="noStrike" cap="none" dirty="0">
              <a:solidFill>
                <a:schemeClr val="dk1"/>
              </a:solidFill>
              <a:latin typeface="Calibri"/>
              <a:ea typeface="Calibri"/>
              <a:cs typeface="Calibri"/>
              <a:sym typeface="Calibri"/>
            </a:endParaRPr>
          </a:p>
        </p:txBody>
      </p:sp>
      <p:sp>
        <p:nvSpPr>
          <p:cNvPr id="230" name="Google Shape;230;g6549f5a29a_8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6410e62f3d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6410e62f3d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team found a moderate correlation between both of these metrics and poverty levels. The code created by the team successfully displayed NDVI and LST metrics for each inputted census tract, and is easily repeatable for future years. This data will help Louisville and other cities plan and monitor greenness and heat mitigation goals. These metrics will also be useful for investigation health inequity in cities across the nation.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------------------------------Image Information Below ------------------------------</a:t>
            </a:r>
            <a:endParaRPr lang="en-US" dirty="0"/>
          </a:p>
          <a:p>
            <a:pPr marL="171450" marR="0" lvl="0" indent="-171450" algn="l" rtl="0">
              <a:lnSpc>
                <a:spcPct val="100000"/>
              </a:lnSpc>
              <a:spcBef>
                <a:spcPts val="0"/>
              </a:spcBef>
              <a:spcAft>
                <a:spcPts val="0"/>
              </a:spcAft>
              <a:buSzPts val="1400"/>
              <a:buFont typeface="Arial" panose="020B0604020202020204" pitchFamily="34" charset="0"/>
              <a:buChar char="•"/>
            </a:pPr>
            <a:r>
              <a:rPr lang="en-US" dirty="0"/>
              <a:t>Image Credit: </a:t>
            </a:r>
            <a:r>
              <a:rPr lang="en-US" sz="1200" b="0" i="0" u="none" strike="noStrike" cap="none" dirty="0">
                <a:solidFill>
                  <a:schemeClr val="dk1"/>
                </a:solidFill>
                <a:latin typeface="Calibri"/>
                <a:ea typeface="Calibri"/>
                <a:cs typeface="Calibri"/>
                <a:sym typeface="Calibri"/>
              </a:rPr>
              <a:t>Image created by the NASA DEVELOP Fall 2019 AZ Tempe node</a:t>
            </a:r>
          </a:p>
          <a:p>
            <a:pPr marL="171450" marR="0" lvl="0" indent="-171450" algn="l" rtl="0">
              <a:lnSpc>
                <a:spcPct val="100000"/>
              </a:lnSpc>
              <a:spcBef>
                <a:spcPts val="0"/>
              </a:spcBef>
              <a:spcAft>
                <a:spcPts val="0"/>
              </a:spcAft>
              <a:buSzPts val="1400"/>
              <a:buFont typeface="Arial" panose="020B0604020202020204" pitchFamily="34" charset="0"/>
              <a:buChar char="•"/>
            </a:pPr>
            <a:r>
              <a:rPr lang="en-US" sz="1200" b="0" i="0" u="none" strike="noStrike" cap="none" dirty="0">
                <a:solidFill>
                  <a:schemeClr val="dk1"/>
                </a:solidFill>
                <a:latin typeface="Calibri"/>
                <a:cs typeface="Calibri"/>
                <a:sym typeface="Calibri"/>
              </a:rPr>
              <a:t>Image Source: ArcMap, Google Earth Engine </a:t>
            </a:r>
            <a:endParaRPr lang="en-US" dirty="0"/>
          </a:p>
        </p:txBody>
      </p:sp>
      <p:sp>
        <p:nvSpPr>
          <p:cNvPr id="223" name="Google Shape;223;g6410e62f3d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extLst>
      <p:ext uri="{BB962C8B-B14F-4D97-AF65-F5344CB8AC3E}">
        <p14:creationId xmlns:p14="http://schemas.microsoft.com/office/powerpoint/2010/main" val="1276200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6549f5a29a_8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6549f5a29a_8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SzPts val="1400"/>
              <a:buNone/>
            </a:pPr>
            <a:r>
              <a:rPr lang="en-US" dirty="0"/>
              <a:t>The work done by the team will be reiterated by our partners for future years on their website. Furthermore, when NASA launches Landsat 9 in 2020, our work could be updated by calculating LST from the satellite’s new thermal data. </a:t>
            </a:r>
          </a:p>
          <a:p>
            <a:pPr marL="228600" marR="0" lvl="0" indent="0" algn="l" rtl="0">
              <a:lnSpc>
                <a:spcPct val="100000"/>
              </a:lnSpc>
              <a:spcBef>
                <a:spcPts val="0"/>
              </a:spcBef>
              <a:spcAft>
                <a:spcPts val="0"/>
              </a:spcAft>
              <a:buSzPts val="1400"/>
              <a:buNone/>
            </a:pPr>
            <a:r>
              <a:rPr lang="en-US" dirty="0"/>
              <a:t>Finally, further statistical analyses can be performed, to investigate changes in LST and NDVI over time. </a:t>
            </a:r>
          </a:p>
          <a:p>
            <a:pPr marL="228600" marR="0" lvl="0" indent="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 Information Below ------------------------------</a:t>
            </a:r>
            <a:endParaRPr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•Images Credit: Image created by the NASA DEVELOP Fall 2019 AZ Tempe node</a:t>
            </a: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•Images Source: Microsoft PowerPoint</a:t>
            </a:r>
            <a:endParaRPr dirty="0"/>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•Images Provide By: </a:t>
            </a:r>
            <a:r>
              <a:rPr lang="en-US" sz="1200" b="0" i="0" u="none" strike="noStrike" cap="none" dirty="0" err="1">
                <a:solidFill>
                  <a:schemeClr val="dk1"/>
                </a:solidFill>
                <a:latin typeface="Calibri"/>
                <a:ea typeface="Calibri"/>
                <a:cs typeface="Calibri"/>
                <a:sym typeface="Calibri"/>
              </a:rPr>
              <a:t>DEVELOPer</a:t>
            </a:r>
            <a:endParaRPr sz="1200" b="0" i="0" u="none" strike="noStrike" cap="none" dirty="0">
              <a:solidFill>
                <a:schemeClr val="dk1"/>
              </a:solidFill>
              <a:latin typeface="Calibri"/>
              <a:ea typeface="Calibri"/>
              <a:cs typeface="Calibri"/>
              <a:sym typeface="Calibri"/>
            </a:endParaRPr>
          </a:p>
        </p:txBody>
      </p:sp>
      <p:sp>
        <p:nvSpPr>
          <p:cNvPr id="250" name="Google Shape;250;g6549f5a29a_8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err="1"/>
              <a:t>We</a:t>
            </a:r>
            <a:r>
              <a:rPr lang="fr-FR" dirty="0"/>
              <a:t> </a:t>
            </a:r>
            <a:r>
              <a:rPr lang="fr-FR" dirty="0" err="1"/>
              <a:t>would</a:t>
            </a:r>
            <a:r>
              <a:rPr lang="fr-FR" dirty="0"/>
              <a:t> </a:t>
            </a:r>
            <a:r>
              <a:rPr lang="fr-FR" dirty="0" err="1"/>
              <a:t>like</a:t>
            </a:r>
            <a:r>
              <a:rPr lang="fr-FR" dirty="0"/>
              <a:t> to </a:t>
            </a:r>
            <a:r>
              <a:rPr lang="fr-FR" dirty="0" err="1"/>
              <a:t>thank</a:t>
            </a:r>
            <a:r>
              <a:rPr lang="fr-FR" dirty="0"/>
              <a:t> all the people </a:t>
            </a:r>
            <a:r>
              <a:rPr lang="fr-FR" dirty="0" err="1"/>
              <a:t>mentioned</a:t>
            </a:r>
            <a:r>
              <a:rPr lang="fr-FR" dirty="0"/>
              <a:t> </a:t>
            </a:r>
            <a:r>
              <a:rPr lang="fr-FR" dirty="0" err="1"/>
              <a:t>above</a:t>
            </a:r>
            <a:r>
              <a:rPr lang="fr-FR" dirty="0"/>
              <a:t> for </a:t>
            </a:r>
            <a:r>
              <a:rPr lang="fr-FR" dirty="0" err="1"/>
              <a:t>helping</a:t>
            </a:r>
            <a:r>
              <a:rPr lang="fr-FR" dirty="0"/>
              <a:t> us </a:t>
            </a:r>
            <a:r>
              <a:rPr lang="fr-FR" dirty="0" err="1"/>
              <a:t>with</a:t>
            </a:r>
            <a:r>
              <a:rPr lang="fr-FR" dirty="0"/>
              <a:t> </a:t>
            </a:r>
            <a:r>
              <a:rPr lang="fr-FR" dirty="0" err="1"/>
              <a:t>our</a:t>
            </a:r>
            <a:r>
              <a:rPr lang="fr-FR" dirty="0"/>
              <a:t> </a:t>
            </a:r>
            <a:r>
              <a:rPr lang="fr-FR" dirty="0" err="1"/>
              <a:t>project</a:t>
            </a:r>
            <a:r>
              <a:rPr lang="fr-FR" dirty="0"/>
              <a:t>, </a:t>
            </a:r>
            <a:r>
              <a:rPr lang="fr-FR" dirty="0" err="1"/>
              <a:t>especially</a:t>
            </a:r>
            <a:r>
              <a:rPr lang="fr-FR" dirty="0"/>
              <a:t> Lance Watkins, Crystal </a:t>
            </a:r>
            <a:r>
              <a:rPr lang="fr-FR" dirty="0" err="1"/>
              <a:t>Wespestad</a:t>
            </a:r>
            <a:r>
              <a:rPr lang="fr-FR" dirty="0"/>
              <a:t>, and David </a:t>
            </a:r>
            <a:r>
              <a:rPr lang="fr-FR" dirty="0" err="1"/>
              <a:t>Hondula</a:t>
            </a:r>
            <a:r>
              <a:rPr lang="fr-FR" dirty="0"/>
              <a:t>. </a:t>
            </a:r>
            <a:endParaRPr dirty="0"/>
          </a:p>
        </p:txBody>
      </p:sp>
      <p:sp>
        <p:nvSpPr>
          <p:cNvPr id="259" name="Google Shape;25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SzPts val="1400"/>
              <a:buNone/>
            </a:pPr>
            <a:r>
              <a:rPr lang="en-US" dirty="0"/>
              <a:t>The project was focused on Louisville, KY, which has a population of over 700,000 and an area of about 400 square miles. </a:t>
            </a:r>
            <a:endParaRPr dirty="0"/>
          </a:p>
          <a:p>
            <a:pPr marL="228600" marR="0" lvl="0" indent="0" algn="l" rtl="0">
              <a:lnSpc>
                <a:spcPct val="100000"/>
              </a:lnSpc>
              <a:spcBef>
                <a:spcPts val="0"/>
              </a:spcBef>
              <a:spcAft>
                <a:spcPts val="0"/>
              </a:spcAft>
              <a:buSzPts val="1400"/>
              <a:buNone/>
            </a:pPr>
            <a:r>
              <a:rPr lang="en-US" dirty="0"/>
              <a:t>The DEVELOP team performed their study from 2013 to present day. </a:t>
            </a:r>
          </a:p>
          <a:p>
            <a:pPr marL="228600" marR="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------------------------------Image Information Below ------------------------------</a:t>
            </a:r>
            <a:endParaRPr lang="en-US" dirty="0"/>
          </a:p>
          <a:p>
            <a:pPr marL="171450" marR="0" lvl="0" indent="-171450" algn="l" rtl="0">
              <a:lnSpc>
                <a:spcPct val="100000"/>
              </a:lnSpc>
              <a:spcBef>
                <a:spcPts val="0"/>
              </a:spcBef>
              <a:spcAft>
                <a:spcPts val="0"/>
              </a:spcAft>
              <a:buSzPts val="1400"/>
              <a:buFont typeface="Arial" panose="020B0604020202020204" pitchFamily="34" charset="0"/>
              <a:buChar char="•"/>
            </a:pPr>
            <a:r>
              <a:rPr lang="en-US" dirty="0"/>
              <a:t>Image Credit: </a:t>
            </a:r>
            <a:r>
              <a:rPr lang="en-US" sz="1200" b="0" i="0" u="none" strike="noStrike" cap="none" dirty="0">
                <a:solidFill>
                  <a:schemeClr val="dk1"/>
                </a:solidFill>
                <a:latin typeface="Calibri"/>
                <a:ea typeface="Calibri"/>
                <a:cs typeface="Calibri"/>
                <a:sym typeface="Calibri"/>
              </a:rPr>
              <a:t>Image created by the NASA DEVELOP Fall 2019 AZ Tempe node</a:t>
            </a:r>
          </a:p>
          <a:p>
            <a:pPr marL="171450" marR="0" lvl="0" indent="-171450" algn="l" rtl="0">
              <a:lnSpc>
                <a:spcPct val="100000"/>
              </a:lnSpc>
              <a:spcBef>
                <a:spcPts val="0"/>
              </a:spcBef>
              <a:spcAft>
                <a:spcPts val="0"/>
              </a:spcAft>
              <a:buSzPts val="1400"/>
              <a:buFont typeface="Arial" panose="020B0604020202020204" pitchFamily="34" charset="0"/>
              <a:buChar char="•"/>
            </a:pPr>
            <a:r>
              <a:rPr lang="en-US" sz="1200" b="0" i="0" u="none" strike="noStrike" cap="none" dirty="0">
                <a:solidFill>
                  <a:schemeClr val="dk1"/>
                </a:solidFill>
                <a:latin typeface="Calibri"/>
                <a:ea typeface="Calibri"/>
                <a:cs typeface="Calibri"/>
                <a:sym typeface="Calibri"/>
              </a:rPr>
              <a:t>Images Source: ArcMap</a:t>
            </a:r>
            <a:endParaRPr lang="en-US" dirty="0"/>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	</a:t>
            </a:r>
            <a:endParaRPr dirty="0"/>
          </a:p>
          <a:p>
            <a:pPr marL="457200" marR="0" lvl="0" indent="-228600" algn="l" rtl="0">
              <a:lnSpc>
                <a:spcPct val="100000"/>
              </a:lnSpc>
              <a:spcBef>
                <a:spcPts val="0"/>
              </a:spcBef>
              <a:spcAft>
                <a:spcPts val="0"/>
              </a:spcAft>
              <a:buSzPts val="1400"/>
              <a:buNone/>
            </a:pPr>
            <a:endParaRPr dirty="0"/>
          </a:p>
        </p:txBody>
      </p:sp>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6410e62f3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fr-FR" sz="1200" b="0" i="0" u="none" strike="noStrike" cap="none" dirty="0">
                <a:solidFill>
                  <a:schemeClr val="dk1"/>
                </a:solidFill>
                <a:effectLst/>
                <a:latin typeface="Calibri"/>
                <a:ea typeface="Calibri"/>
                <a:cs typeface="Calibri"/>
                <a:sym typeface="Calibri"/>
              </a:rPr>
              <a:t>The </a:t>
            </a:r>
            <a:r>
              <a:rPr lang="fr-FR" sz="1200" b="0" i="0" u="none" strike="noStrike" cap="none" dirty="0" err="1">
                <a:solidFill>
                  <a:schemeClr val="dk1"/>
                </a:solidFill>
                <a:effectLst/>
                <a:latin typeface="Calibri"/>
                <a:ea typeface="Calibri"/>
                <a:cs typeface="Calibri"/>
                <a:sym typeface="Calibri"/>
              </a:rPr>
              <a:t>world’s</a:t>
            </a:r>
            <a:r>
              <a:rPr lang="fr-FR" sz="1200" b="0" i="0" u="none" strike="noStrike" cap="none" dirty="0">
                <a:solidFill>
                  <a:schemeClr val="dk1"/>
                </a:solidFill>
                <a:effectLst/>
                <a:latin typeface="Calibri"/>
                <a:ea typeface="Calibri"/>
                <a:cs typeface="Calibri"/>
                <a:sym typeface="Calibri"/>
              </a:rPr>
              <a:t> population </a:t>
            </a:r>
            <a:r>
              <a:rPr lang="fr-FR" sz="1200" b="0" i="0" u="none" strike="noStrike" cap="none" dirty="0" err="1">
                <a:solidFill>
                  <a:schemeClr val="dk1"/>
                </a:solidFill>
                <a:effectLst/>
                <a:latin typeface="Calibri"/>
                <a:ea typeface="Calibri"/>
                <a:cs typeface="Calibri"/>
                <a:sym typeface="Calibri"/>
              </a:rPr>
              <a:t>is</a:t>
            </a:r>
            <a:r>
              <a:rPr lang="fr-FR" sz="1200" b="0" i="0" u="none" strike="noStrike" cap="none" dirty="0">
                <a:solidFill>
                  <a:schemeClr val="dk1"/>
                </a:solidFill>
                <a:effectLst/>
                <a:latin typeface="Calibri"/>
                <a:ea typeface="Calibri"/>
                <a:cs typeface="Calibri"/>
                <a:sym typeface="Calibri"/>
              </a:rPr>
              <a:t> on the </a:t>
            </a:r>
            <a:r>
              <a:rPr lang="fr-FR" sz="1200" b="0" i="0" u="none" strike="noStrike" cap="none" dirty="0" err="1">
                <a:solidFill>
                  <a:schemeClr val="dk1"/>
                </a:solidFill>
                <a:effectLst/>
                <a:latin typeface="Calibri"/>
                <a:ea typeface="Calibri"/>
                <a:cs typeface="Calibri"/>
                <a:sym typeface="Calibri"/>
              </a:rPr>
              <a:t>rise</a:t>
            </a:r>
            <a:r>
              <a:rPr lang="fr-FR" sz="1200" b="0" i="0" u="none" strike="noStrike" cap="none" dirty="0">
                <a:solidFill>
                  <a:schemeClr val="dk1"/>
                </a:solidFill>
                <a:effectLst/>
                <a:latin typeface="Calibri"/>
                <a:ea typeface="Calibri"/>
                <a:cs typeface="Calibri"/>
                <a:sym typeface="Calibri"/>
              </a:rPr>
              <a:t>, and more people are </a:t>
            </a:r>
            <a:r>
              <a:rPr lang="fr-FR" sz="1200" b="0" i="0" u="none" strike="noStrike" cap="none" dirty="0" err="1">
                <a:solidFill>
                  <a:schemeClr val="dk1"/>
                </a:solidFill>
                <a:effectLst/>
                <a:latin typeface="Calibri"/>
                <a:ea typeface="Calibri"/>
                <a:cs typeface="Calibri"/>
                <a:sym typeface="Calibri"/>
              </a:rPr>
              <a:t>now</a:t>
            </a:r>
            <a:r>
              <a:rPr lang="fr-FR" sz="1200" b="0" i="0" u="none" strike="noStrike" cap="none" dirty="0">
                <a:solidFill>
                  <a:schemeClr val="dk1"/>
                </a:solidFill>
                <a:effectLst/>
                <a:latin typeface="Calibri"/>
                <a:ea typeface="Calibri"/>
                <a:cs typeface="Calibri"/>
                <a:sym typeface="Calibri"/>
              </a:rPr>
              <a:t> living in </a:t>
            </a:r>
            <a:r>
              <a:rPr lang="fr-FR" sz="1200" b="0" i="0" u="none" strike="noStrike" cap="none" dirty="0" err="1">
                <a:solidFill>
                  <a:schemeClr val="dk1"/>
                </a:solidFill>
                <a:effectLst/>
                <a:latin typeface="Calibri"/>
                <a:ea typeface="Calibri"/>
                <a:cs typeface="Calibri"/>
                <a:sym typeface="Calibri"/>
              </a:rPr>
              <a:t>cities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than</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ever</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before</a:t>
            </a:r>
            <a:r>
              <a:rPr lang="fr-FR" sz="1200" b="0" i="0" u="none" strike="noStrike" cap="none" dirty="0">
                <a:solidFill>
                  <a:schemeClr val="dk1"/>
                </a:solidFill>
                <a:effectLst/>
                <a:latin typeface="Calibri"/>
                <a:ea typeface="Calibri"/>
                <a:cs typeface="Calibri"/>
                <a:sym typeface="Calibri"/>
              </a:rPr>
              <a:t>. This </a:t>
            </a:r>
            <a:r>
              <a:rPr lang="fr-FR" sz="1200" b="0" i="0" u="none" strike="noStrike" cap="none" dirty="0" err="1">
                <a:solidFill>
                  <a:schemeClr val="dk1"/>
                </a:solidFill>
                <a:effectLst/>
                <a:latin typeface="Calibri"/>
                <a:ea typeface="Calibri"/>
                <a:cs typeface="Calibri"/>
                <a:sym typeface="Calibri"/>
              </a:rPr>
              <a:t>increase</a:t>
            </a:r>
            <a:r>
              <a:rPr lang="fr-FR" sz="1200" b="0" i="0" u="none" strike="noStrike" cap="none" dirty="0">
                <a:solidFill>
                  <a:schemeClr val="dk1"/>
                </a:solidFill>
                <a:effectLst/>
                <a:latin typeface="Calibri"/>
                <a:ea typeface="Calibri"/>
                <a:cs typeface="Calibri"/>
                <a:sym typeface="Calibri"/>
              </a:rPr>
              <a:t> in </a:t>
            </a:r>
            <a:r>
              <a:rPr lang="fr-FR" sz="1200" b="0" i="0" u="none" strike="noStrike" cap="none" dirty="0" err="1">
                <a:solidFill>
                  <a:schemeClr val="dk1"/>
                </a:solidFill>
                <a:effectLst/>
                <a:latin typeface="Calibri"/>
                <a:ea typeface="Calibri"/>
                <a:cs typeface="Calibri"/>
                <a:sym typeface="Calibri"/>
              </a:rPr>
              <a:t>urbanization</a:t>
            </a:r>
            <a:r>
              <a:rPr lang="fr-FR" sz="1200" b="0" i="0" u="none" strike="noStrike" cap="none" dirty="0">
                <a:solidFill>
                  <a:schemeClr val="dk1"/>
                </a:solidFill>
                <a:effectLst/>
                <a:latin typeface="Calibri"/>
                <a:ea typeface="Calibri"/>
                <a:cs typeface="Calibri"/>
                <a:sym typeface="Calibri"/>
              </a:rPr>
              <a:t> has </a:t>
            </a:r>
            <a:r>
              <a:rPr lang="fr-FR" sz="1200" b="0" i="0" u="none" strike="noStrike" cap="none" dirty="0" err="1">
                <a:solidFill>
                  <a:schemeClr val="dk1"/>
                </a:solidFill>
                <a:effectLst/>
                <a:latin typeface="Calibri"/>
                <a:ea typeface="Calibri"/>
                <a:cs typeface="Calibri"/>
                <a:sym typeface="Calibri"/>
              </a:rPr>
              <a:t>led</a:t>
            </a:r>
            <a:r>
              <a:rPr lang="fr-FR" sz="1200" b="0" i="0" u="none" strike="noStrike" cap="none" dirty="0">
                <a:solidFill>
                  <a:schemeClr val="dk1"/>
                </a:solidFill>
                <a:effectLst/>
                <a:latin typeface="Calibri"/>
                <a:ea typeface="Calibri"/>
                <a:cs typeface="Calibri"/>
                <a:sym typeface="Calibri"/>
              </a:rPr>
              <a:t> to </a:t>
            </a:r>
            <a:r>
              <a:rPr lang="fr-FR" sz="1200" b="0" i="0" u="none" strike="noStrike" cap="none" dirty="0" err="1">
                <a:solidFill>
                  <a:schemeClr val="dk1"/>
                </a:solidFill>
                <a:effectLst/>
                <a:latin typeface="Calibri"/>
                <a:ea typeface="Calibri"/>
                <a:cs typeface="Calibri"/>
                <a:sym typeface="Calibri"/>
              </a:rPr>
              <a:t>concerns</a:t>
            </a:r>
            <a:r>
              <a:rPr lang="fr-FR" sz="1200" b="0" i="0" u="none" strike="noStrike" cap="none" dirty="0">
                <a:solidFill>
                  <a:schemeClr val="dk1"/>
                </a:solidFill>
                <a:effectLst/>
                <a:latin typeface="Calibri"/>
                <a:ea typeface="Calibri"/>
                <a:cs typeface="Calibri"/>
                <a:sym typeface="Calibri"/>
              </a:rPr>
              <a:t> </a:t>
            </a:r>
          </a:p>
          <a:p>
            <a:pPr rtl="0"/>
            <a:r>
              <a:rPr lang="fr-FR" sz="1200" b="0" i="0" u="none" strike="noStrike" cap="none" dirty="0" err="1">
                <a:solidFill>
                  <a:schemeClr val="dk1"/>
                </a:solidFill>
                <a:effectLst/>
                <a:latin typeface="Calibri"/>
                <a:ea typeface="Calibri"/>
                <a:cs typeface="Calibri"/>
                <a:sym typeface="Calibri"/>
              </a:rPr>
              <a:t>related</a:t>
            </a:r>
            <a:r>
              <a:rPr lang="fr-FR" sz="1200" b="0" i="0" u="none" strike="noStrike" cap="none" dirty="0">
                <a:solidFill>
                  <a:schemeClr val="dk1"/>
                </a:solidFill>
                <a:effectLst/>
                <a:latin typeface="Calibri"/>
                <a:ea typeface="Calibri"/>
                <a:cs typeface="Calibri"/>
                <a:sym typeface="Calibri"/>
              </a:rPr>
              <a:t> to a </a:t>
            </a:r>
            <a:r>
              <a:rPr lang="fr-FR" sz="1200" b="0" i="0" u="none" strike="noStrike" cap="none" dirty="0" err="1">
                <a:solidFill>
                  <a:schemeClr val="dk1"/>
                </a:solidFill>
                <a:effectLst/>
                <a:latin typeface="Calibri"/>
                <a:ea typeface="Calibri"/>
                <a:cs typeface="Calibri"/>
                <a:sym typeface="Calibri"/>
              </a:rPr>
              <a:t>lack</a:t>
            </a:r>
            <a:r>
              <a:rPr lang="fr-FR" sz="1200" b="0" i="0" u="none" strike="noStrike" cap="none" dirty="0">
                <a:solidFill>
                  <a:schemeClr val="dk1"/>
                </a:solidFill>
                <a:effectLst/>
                <a:latin typeface="Calibri"/>
                <a:ea typeface="Calibri"/>
                <a:cs typeface="Calibri"/>
                <a:sym typeface="Calibri"/>
              </a:rPr>
              <a:t> of </a:t>
            </a:r>
            <a:r>
              <a:rPr lang="fr-FR" sz="1200" b="0" i="0" u="none" strike="noStrike" cap="none" dirty="0" err="1">
                <a:solidFill>
                  <a:schemeClr val="dk1"/>
                </a:solidFill>
                <a:effectLst/>
                <a:latin typeface="Calibri"/>
                <a:ea typeface="Calibri"/>
                <a:cs typeface="Calibri"/>
                <a:sym typeface="Calibri"/>
              </a:rPr>
              <a:t>urban</a:t>
            </a:r>
            <a:r>
              <a:rPr lang="fr-FR" sz="1200" b="0" i="0" u="none" strike="noStrike" cap="none" dirty="0">
                <a:solidFill>
                  <a:schemeClr val="dk1"/>
                </a:solidFill>
                <a:effectLst/>
                <a:latin typeface="Calibri"/>
                <a:ea typeface="Calibri"/>
                <a:cs typeface="Calibri"/>
                <a:sym typeface="Calibri"/>
              </a:rPr>
              <a:t> green </a:t>
            </a:r>
            <a:r>
              <a:rPr lang="fr-FR" sz="1200" b="0" i="0" u="none" strike="noStrike" cap="none" dirty="0" err="1">
                <a:solidFill>
                  <a:schemeClr val="dk1"/>
                </a:solidFill>
                <a:effectLst/>
                <a:latin typeface="Calibri"/>
                <a:ea typeface="Calibri"/>
                <a:cs typeface="Calibri"/>
                <a:sym typeface="Calibri"/>
              </a:rPr>
              <a:t>spaces</a:t>
            </a:r>
            <a:r>
              <a:rPr lang="fr-FR" sz="1200" b="0" i="0" u="none" strike="noStrike" cap="none" dirty="0">
                <a:solidFill>
                  <a:schemeClr val="dk1"/>
                </a:solidFill>
                <a:effectLst/>
                <a:latin typeface="Calibri"/>
                <a:ea typeface="Calibri"/>
                <a:cs typeface="Calibri"/>
                <a:sym typeface="Calibri"/>
              </a:rPr>
              <a:t> and an </a:t>
            </a:r>
            <a:r>
              <a:rPr lang="fr-FR" sz="1200" b="0" i="0" u="none" strike="noStrike" cap="none" dirty="0" err="1">
                <a:solidFill>
                  <a:schemeClr val="dk1"/>
                </a:solidFill>
                <a:effectLst/>
                <a:latin typeface="Calibri"/>
                <a:ea typeface="Calibri"/>
                <a:cs typeface="Calibri"/>
                <a:sym typeface="Calibri"/>
              </a:rPr>
              <a:t>increase</a:t>
            </a:r>
            <a:r>
              <a:rPr lang="fr-FR" sz="1200" b="0" i="0" u="none" strike="noStrike" cap="none" dirty="0">
                <a:solidFill>
                  <a:schemeClr val="dk1"/>
                </a:solidFill>
                <a:effectLst/>
                <a:latin typeface="Calibri"/>
                <a:ea typeface="Calibri"/>
                <a:cs typeface="Calibri"/>
                <a:sym typeface="Calibri"/>
              </a:rPr>
              <a:t> in </a:t>
            </a:r>
            <a:r>
              <a:rPr lang="fr-FR" sz="1200" b="0" i="0" u="none" strike="noStrike" cap="none" dirty="0" err="1">
                <a:solidFill>
                  <a:schemeClr val="dk1"/>
                </a:solidFill>
                <a:effectLst/>
                <a:latin typeface="Calibri"/>
                <a:ea typeface="Calibri"/>
                <a:cs typeface="Calibri"/>
                <a:sym typeface="Calibri"/>
              </a:rPr>
              <a:t>urban</a:t>
            </a:r>
            <a:r>
              <a:rPr lang="fr-FR" sz="1200" b="0" i="0" u="none" strike="noStrike" cap="none" dirty="0">
                <a:solidFill>
                  <a:schemeClr val="dk1"/>
                </a:solidFill>
                <a:effectLst/>
                <a:latin typeface="Calibri"/>
                <a:ea typeface="Calibri"/>
                <a:cs typeface="Calibri"/>
                <a:sym typeface="Calibri"/>
              </a:rPr>
              <a:t> land surface </a:t>
            </a:r>
            <a:r>
              <a:rPr lang="fr-FR" sz="1200" b="0" i="0" u="none" strike="noStrike" cap="none" dirty="0" err="1">
                <a:solidFill>
                  <a:schemeClr val="dk1"/>
                </a:solidFill>
                <a:effectLst/>
                <a:latin typeface="Calibri"/>
                <a:ea typeface="Calibri"/>
                <a:cs typeface="Calibri"/>
                <a:sym typeface="Calibri"/>
              </a:rPr>
              <a:t>temperatures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Urban</a:t>
            </a:r>
            <a:r>
              <a:rPr lang="fr-FR" sz="1200" b="0" i="0" u="none" strike="noStrike" cap="none" dirty="0">
                <a:solidFill>
                  <a:schemeClr val="dk1"/>
                </a:solidFill>
                <a:effectLst/>
                <a:latin typeface="Calibri"/>
                <a:ea typeface="Calibri"/>
                <a:cs typeface="Calibri"/>
                <a:sym typeface="Calibri"/>
              </a:rPr>
              <a:t> land surface </a:t>
            </a:r>
            <a:r>
              <a:rPr lang="fr-FR" sz="1200" b="0" i="0" u="none" strike="noStrike" cap="none" dirty="0" err="1">
                <a:solidFill>
                  <a:schemeClr val="dk1"/>
                </a:solidFill>
                <a:effectLst/>
                <a:latin typeface="Calibri"/>
                <a:ea typeface="Calibri"/>
                <a:cs typeface="Calibri"/>
                <a:sym typeface="Calibri"/>
              </a:rPr>
              <a:t>temperatures</a:t>
            </a:r>
            <a:r>
              <a:rPr lang="fr-FR" sz="1200" b="0" i="0" u="none" strike="noStrike" cap="none" dirty="0">
                <a:solidFill>
                  <a:schemeClr val="dk1"/>
                </a:solidFill>
                <a:effectLst/>
                <a:latin typeface="Calibri"/>
                <a:ea typeface="Calibri"/>
                <a:cs typeface="Calibri"/>
                <a:sym typeface="Calibri"/>
              </a:rPr>
              <a:t> are </a:t>
            </a:r>
            <a:r>
              <a:rPr lang="fr-FR" sz="1200" b="0" i="0" u="none" strike="noStrike" cap="none" dirty="0" err="1">
                <a:solidFill>
                  <a:schemeClr val="dk1"/>
                </a:solidFill>
                <a:effectLst/>
                <a:latin typeface="Calibri"/>
                <a:ea typeface="Calibri"/>
                <a:cs typeface="Calibri"/>
                <a:sym typeface="Calibri"/>
              </a:rPr>
              <a:t>increasing</a:t>
            </a:r>
            <a:r>
              <a:rPr lang="fr-FR" sz="1200" b="0" i="0" u="none" strike="noStrike" cap="none" dirty="0">
                <a:solidFill>
                  <a:schemeClr val="dk1"/>
                </a:solidFill>
                <a:effectLst/>
                <a:latin typeface="Calibri"/>
                <a:ea typeface="Calibri"/>
                <a:cs typeface="Calibri"/>
                <a:sym typeface="Calibri"/>
              </a:rPr>
              <a:t> due to </a:t>
            </a:r>
          </a:p>
          <a:p>
            <a:pPr rtl="0"/>
            <a:r>
              <a:rPr lang="fr-FR" sz="1200" b="0" i="0" u="none" strike="noStrike" cap="none" dirty="0">
                <a:solidFill>
                  <a:schemeClr val="dk1"/>
                </a:solidFill>
                <a:effectLst/>
                <a:latin typeface="Calibri"/>
                <a:ea typeface="Calibri"/>
                <a:cs typeface="Calibri"/>
                <a:sym typeface="Calibri"/>
              </a:rPr>
              <a:t>a change in land surface types </a:t>
            </a:r>
            <a:r>
              <a:rPr lang="fr-FR" sz="1200" b="0" i="0" u="none" strike="noStrike" cap="none" dirty="0" err="1">
                <a:solidFill>
                  <a:schemeClr val="dk1"/>
                </a:solidFill>
                <a:effectLst/>
                <a:latin typeface="Calibri"/>
                <a:ea typeface="Calibri"/>
                <a:cs typeface="Calibri"/>
                <a:sym typeface="Calibri"/>
              </a:rPr>
              <a:t>from</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vegetation</a:t>
            </a:r>
            <a:r>
              <a:rPr lang="fr-FR" sz="1200" b="0" i="0" u="none" strike="noStrike" cap="none" dirty="0">
                <a:solidFill>
                  <a:schemeClr val="dk1"/>
                </a:solidFill>
                <a:effectLst/>
                <a:latin typeface="Calibri"/>
                <a:ea typeface="Calibri"/>
                <a:cs typeface="Calibri"/>
                <a:sym typeface="Calibri"/>
              </a:rPr>
              <a:t> to harder surfaces </a:t>
            </a:r>
            <a:r>
              <a:rPr lang="fr-FR" sz="1200" b="0" i="0" u="none" strike="noStrike" cap="none" dirty="0" err="1">
                <a:solidFill>
                  <a:schemeClr val="dk1"/>
                </a:solidFill>
                <a:effectLst/>
                <a:latin typeface="Calibri"/>
                <a:ea typeface="Calibri"/>
                <a:cs typeface="Calibri"/>
                <a:sym typeface="Calibri"/>
              </a:rPr>
              <a:t>like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concrete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Both</a:t>
            </a:r>
            <a:r>
              <a:rPr lang="fr-FR" sz="1200" b="0" i="0" u="none" strike="noStrike" cap="none" dirty="0">
                <a:solidFill>
                  <a:schemeClr val="dk1"/>
                </a:solidFill>
                <a:effectLst/>
                <a:latin typeface="Calibri"/>
                <a:ea typeface="Calibri"/>
                <a:cs typeface="Calibri"/>
                <a:sym typeface="Calibri"/>
              </a:rPr>
              <a:t> of </a:t>
            </a:r>
            <a:r>
              <a:rPr lang="fr-FR" sz="1200" b="0" i="0" u="none" strike="noStrike" cap="none" dirty="0" err="1">
                <a:solidFill>
                  <a:schemeClr val="dk1"/>
                </a:solidFill>
                <a:effectLst/>
                <a:latin typeface="Calibri"/>
                <a:ea typeface="Calibri"/>
                <a:cs typeface="Calibri"/>
                <a:sym typeface="Calibri"/>
              </a:rPr>
              <a:t>these</a:t>
            </a:r>
            <a:r>
              <a:rPr lang="fr-FR" sz="1200" b="0" i="0" u="none" strike="noStrike" cap="none" dirty="0">
                <a:solidFill>
                  <a:schemeClr val="dk1"/>
                </a:solidFill>
                <a:effectLst/>
                <a:latin typeface="Calibri"/>
                <a:ea typeface="Calibri"/>
                <a:cs typeface="Calibri"/>
                <a:sym typeface="Calibri"/>
              </a:rPr>
              <a:t> issues have been </a:t>
            </a:r>
            <a:r>
              <a:rPr lang="fr-FR" sz="1200" b="0" i="0" u="none" strike="noStrike" cap="none" dirty="0" err="1">
                <a:solidFill>
                  <a:schemeClr val="dk1"/>
                </a:solidFill>
                <a:effectLst/>
                <a:latin typeface="Calibri"/>
                <a:ea typeface="Calibri"/>
                <a:cs typeface="Calibri"/>
                <a:sym typeface="Calibri"/>
              </a:rPr>
              <a:t>linked</a:t>
            </a:r>
            <a:r>
              <a:rPr lang="fr-FR" sz="1200" b="0" i="0" u="none" strike="noStrike" cap="none" dirty="0">
                <a:solidFill>
                  <a:schemeClr val="dk1"/>
                </a:solidFill>
                <a:effectLst/>
                <a:latin typeface="Calibri"/>
                <a:ea typeface="Calibri"/>
                <a:cs typeface="Calibri"/>
                <a:sym typeface="Calibri"/>
              </a:rPr>
              <a:t> to </a:t>
            </a:r>
            <a:r>
              <a:rPr lang="fr-FR" sz="1200" b="0" i="0" u="none" strike="noStrike" cap="none" dirty="0" err="1">
                <a:solidFill>
                  <a:schemeClr val="dk1"/>
                </a:solidFill>
                <a:effectLst/>
                <a:latin typeface="Calibri"/>
                <a:ea typeface="Calibri"/>
                <a:cs typeface="Calibri"/>
                <a:sym typeface="Calibri"/>
              </a:rPr>
              <a:t>deteriorating</a:t>
            </a:r>
            <a:r>
              <a:rPr lang="fr-FR" sz="1200" b="0" i="0" u="none" strike="noStrike" cap="none" dirty="0">
                <a:solidFill>
                  <a:schemeClr val="dk1"/>
                </a:solidFill>
                <a:effectLst/>
                <a:latin typeface="Calibri"/>
                <a:ea typeface="Calibri"/>
                <a:cs typeface="Calibri"/>
                <a:sym typeface="Calibri"/>
              </a:rPr>
              <a:t> public </a:t>
            </a:r>
          </a:p>
          <a:p>
            <a:pPr rtl="0"/>
            <a:r>
              <a:rPr lang="fr-FR" sz="1200" b="0" i="0" u="none" strike="noStrike" cap="none" dirty="0" err="1">
                <a:solidFill>
                  <a:schemeClr val="dk1"/>
                </a:solidFill>
                <a:effectLst/>
                <a:latin typeface="Calibri"/>
                <a:ea typeface="Calibri"/>
                <a:cs typeface="Calibri"/>
                <a:sym typeface="Calibri"/>
              </a:rPr>
              <a:t>health</a:t>
            </a:r>
            <a:r>
              <a:rPr lang="fr-FR" sz="1200" b="0" i="0" u="none" strike="noStrike" cap="none" dirty="0">
                <a:solidFill>
                  <a:schemeClr val="dk1"/>
                </a:solidFill>
                <a:effectLst/>
                <a:latin typeface="Calibri"/>
                <a:ea typeface="Calibri"/>
                <a:cs typeface="Calibri"/>
                <a:sym typeface="Calibri"/>
              </a:rPr>
              <a:t>. For </a:t>
            </a:r>
            <a:r>
              <a:rPr lang="fr-FR" sz="1200" b="0" i="0" u="none" strike="noStrike" cap="none" dirty="0" err="1">
                <a:solidFill>
                  <a:schemeClr val="dk1"/>
                </a:solidFill>
                <a:effectLst/>
                <a:latin typeface="Calibri"/>
                <a:ea typeface="Calibri"/>
                <a:cs typeface="Calibri"/>
                <a:sym typeface="Calibri"/>
              </a:rPr>
              <a:t>example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increased</a:t>
            </a:r>
            <a:r>
              <a:rPr lang="fr-FR" sz="1200" b="0" i="0" u="none" strike="noStrike" cap="none" dirty="0">
                <a:solidFill>
                  <a:schemeClr val="dk1"/>
                </a:solidFill>
                <a:effectLst/>
                <a:latin typeface="Calibri"/>
                <a:ea typeface="Calibri"/>
                <a:cs typeface="Calibri"/>
                <a:sym typeface="Calibri"/>
              </a:rPr>
              <a:t> land surface </a:t>
            </a:r>
            <a:r>
              <a:rPr lang="fr-FR" sz="1200" b="0" i="0" u="none" strike="noStrike" cap="none" dirty="0" err="1">
                <a:solidFill>
                  <a:schemeClr val="dk1"/>
                </a:solidFill>
                <a:effectLst/>
                <a:latin typeface="Calibri"/>
                <a:ea typeface="Calibri"/>
                <a:cs typeface="Calibri"/>
                <a:sym typeface="Calibri"/>
              </a:rPr>
              <a:t>temperatures</a:t>
            </a:r>
            <a:r>
              <a:rPr lang="fr-FR" sz="1200" b="0" i="0" u="none" strike="noStrike" cap="none" dirty="0">
                <a:solidFill>
                  <a:schemeClr val="dk1"/>
                </a:solidFill>
                <a:effectLst/>
                <a:latin typeface="Calibri"/>
                <a:ea typeface="Calibri"/>
                <a:cs typeface="Calibri"/>
                <a:sym typeface="Calibri"/>
              </a:rPr>
              <a:t> have been </a:t>
            </a:r>
            <a:r>
              <a:rPr lang="fr-FR" sz="1200" b="0" i="0" u="none" strike="noStrike" cap="none" dirty="0" err="1">
                <a:solidFill>
                  <a:schemeClr val="dk1"/>
                </a:solidFill>
                <a:effectLst/>
                <a:latin typeface="Calibri"/>
                <a:ea typeface="Calibri"/>
                <a:cs typeface="Calibri"/>
                <a:sym typeface="Calibri"/>
              </a:rPr>
              <a:t>shown</a:t>
            </a:r>
            <a:r>
              <a:rPr lang="fr-FR" sz="1200" b="0" i="0" u="none" strike="noStrike" cap="none" dirty="0">
                <a:solidFill>
                  <a:schemeClr val="dk1"/>
                </a:solidFill>
                <a:effectLst/>
                <a:latin typeface="Calibri"/>
                <a:ea typeface="Calibri"/>
                <a:cs typeface="Calibri"/>
                <a:sym typeface="Calibri"/>
              </a:rPr>
              <a:t> to </a:t>
            </a:r>
            <a:r>
              <a:rPr lang="fr-FR" sz="1200" b="0" i="0" u="none" strike="noStrike" cap="none" dirty="0" err="1">
                <a:solidFill>
                  <a:schemeClr val="dk1"/>
                </a:solidFill>
                <a:effectLst/>
                <a:latin typeface="Calibri"/>
                <a:ea typeface="Calibri"/>
                <a:cs typeface="Calibri"/>
                <a:sym typeface="Calibri"/>
              </a:rPr>
              <a:t>increase</a:t>
            </a:r>
            <a:r>
              <a:rPr lang="fr-FR" sz="1200" b="0" i="0" u="none" strike="noStrike" cap="none" dirty="0">
                <a:solidFill>
                  <a:schemeClr val="dk1"/>
                </a:solidFill>
                <a:effectLst/>
                <a:latin typeface="Calibri"/>
                <a:ea typeface="Calibri"/>
                <a:cs typeface="Calibri"/>
                <a:sym typeface="Calibri"/>
              </a:rPr>
              <a:t> rates of </a:t>
            </a:r>
            <a:r>
              <a:rPr lang="fr-FR" sz="1200" b="0" i="0" u="none" strike="noStrike" cap="none" dirty="0" err="1">
                <a:solidFill>
                  <a:schemeClr val="dk1"/>
                </a:solidFill>
                <a:effectLst/>
                <a:latin typeface="Calibri"/>
                <a:ea typeface="Calibri"/>
                <a:cs typeface="Calibri"/>
                <a:sym typeface="Calibri"/>
              </a:rPr>
              <a:t>heart</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disease</a:t>
            </a:r>
            <a:r>
              <a:rPr lang="fr-FR" sz="1200" b="0" i="0" u="none" strike="noStrike" cap="none" dirty="0">
                <a:solidFill>
                  <a:schemeClr val="dk1"/>
                </a:solidFill>
                <a:effectLst/>
                <a:latin typeface="Calibri"/>
                <a:ea typeface="Calibri"/>
                <a:cs typeface="Calibri"/>
                <a:sym typeface="Calibri"/>
              </a:rPr>
              <a:t> and </a:t>
            </a:r>
            <a:r>
              <a:rPr lang="fr-FR" sz="1200" b="0" i="0" u="none" strike="noStrike" cap="none" dirty="0" err="1">
                <a:solidFill>
                  <a:schemeClr val="dk1"/>
                </a:solidFill>
                <a:effectLst/>
                <a:latin typeface="Calibri"/>
                <a:ea typeface="Calibri"/>
                <a:cs typeface="Calibri"/>
                <a:sym typeface="Calibri"/>
              </a:rPr>
              <a:t>asthma</a:t>
            </a:r>
            <a:r>
              <a:rPr lang="fr-FR" sz="1200" b="0" i="0" u="none" strike="noStrike" cap="none" dirty="0">
                <a:solidFill>
                  <a:schemeClr val="dk1"/>
                </a:solidFill>
                <a:effectLst/>
                <a:latin typeface="Calibri"/>
                <a:ea typeface="Calibri"/>
                <a:cs typeface="Calibri"/>
                <a:sym typeface="Calibri"/>
              </a:rPr>
              <a:t> in </a:t>
            </a:r>
            <a:r>
              <a:rPr lang="fr-FR" sz="1200" b="0" i="0" u="none" strike="noStrike" cap="none" dirty="0" err="1">
                <a:solidFill>
                  <a:schemeClr val="dk1"/>
                </a:solidFill>
                <a:effectLst/>
                <a:latin typeface="Calibri"/>
                <a:ea typeface="Calibri"/>
                <a:cs typeface="Calibri"/>
                <a:sym typeface="Calibri"/>
              </a:rPr>
              <a:t>urban</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residents</a:t>
            </a:r>
            <a:r>
              <a:rPr lang="fr-FR" sz="1200" b="0" i="0" u="none" strike="noStrike" cap="none" dirty="0">
                <a:solidFill>
                  <a:schemeClr val="dk1"/>
                </a:solidFill>
                <a:effectLst/>
                <a:latin typeface="Calibri"/>
                <a:ea typeface="Calibri"/>
                <a:cs typeface="Calibri"/>
                <a:sym typeface="Calibri"/>
              </a:rPr>
              <a:t>, </a:t>
            </a:r>
          </a:p>
          <a:p>
            <a:pPr rtl="0"/>
            <a:r>
              <a:rPr lang="fr-FR" sz="1200" b="0" i="0" u="none" strike="noStrike" cap="none" dirty="0" err="1">
                <a:solidFill>
                  <a:schemeClr val="dk1"/>
                </a:solidFill>
                <a:effectLst/>
                <a:latin typeface="Calibri"/>
                <a:ea typeface="Calibri"/>
                <a:cs typeface="Calibri"/>
                <a:sym typeface="Calibri"/>
              </a:rPr>
              <a:t>while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increases</a:t>
            </a:r>
            <a:r>
              <a:rPr lang="fr-FR" sz="1200" b="0" i="0" u="none" strike="noStrike" cap="none" dirty="0">
                <a:solidFill>
                  <a:schemeClr val="dk1"/>
                </a:solidFill>
                <a:effectLst/>
                <a:latin typeface="Calibri"/>
                <a:ea typeface="Calibri"/>
                <a:cs typeface="Calibri"/>
                <a:sym typeface="Calibri"/>
              </a:rPr>
              <a:t> in </a:t>
            </a:r>
            <a:r>
              <a:rPr lang="fr-FR" sz="1200" b="0" i="0" u="none" strike="noStrike" cap="none" dirty="0" err="1">
                <a:solidFill>
                  <a:schemeClr val="dk1"/>
                </a:solidFill>
                <a:effectLst/>
                <a:latin typeface="Calibri"/>
                <a:ea typeface="Calibri"/>
                <a:cs typeface="Calibri"/>
                <a:sym typeface="Calibri"/>
              </a:rPr>
              <a:t>urban</a:t>
            </a:r>
            <a:r>
              <a:rPr lang="fr-FR" sz="1200" b="0" i="0" u="none" strike="noStrike" cap="none" dirty="0">
                <a:solidFill>
                  <a:schemeClr val="dk1"/>
                </a:solidFill>
                <a:effectLst/>
                <a:latin typeface="Calibri"/>
                <a:ea typeface="Calibri"/>
                <a:cs typeface="Calibri"/>
                <a:sym typeface="Calibri"/>
              </a:rPr>
              <a:t> green </a:t>
            </a:r>
            <a:r>
              <a:rPr lang="fr-FR" sz="1200" b="0" i="0" u="none" strike="noStrike" cap="none" dirty="0" err="1">
                <a:solidFill>
                  <a:schemeClr val="dk1"/>
                </a:solidFill>
                <a:effectLst/>
                <a:latin typeface="Calibri"/>
                <a:ea typeface="Calibri"/>
                <a:cs typeface="Calibri"/>
                <a:sym typeface="Calibri"/>
              </a:rPr>
              <a:t>spaces</a:t>
            </a:r>
            <a:r>
              <a:rPr lang="fr-FR" sz="1200" b="0" i="0" u="none" strike="noStrike" cap="none" dirty="0">
                <a:solidFill>
                  <a:schemeClr val="dk1"/>
                </a:solidFill>
                <a:effectLst/>
                <a:latin typeface="Calibri"/>
                <a:ea typeface="Calibri"/>
                <a:cs typeface="Calibri"/>
                <a:sym typeface="Calibri"/>
              </a:rPr>
              <a:t> have been </a:t>
            </a:r>
            <a:r>
              <a:rPr lang="fr-FR" sz="1200" b="0" i="0" u="none" strike="noStrike" cap="none" dirty="0" err="1">
                <a:solidFill>
                  <a:schemeClr val="dk1"/>
                </a:solidFill>
                <a:effectLst/>
                <a:latin typeface="Calibri"/>
                <a:ea typeface="Calibri"/>
                <a:cs typeface="Calibri"/>
                <a:sym typeface="Calibri"/>
              </a:rPr>
              <a:t>shown</a:t>
            </a:r>
            <a:r>
              <a:rPr lang="fr-FR" sz="1200" b="0" i="0" u="none" strike="noStrike" cap="none" dirty="0">
                <a:solidFill>
                  <a:schemeClr val="dk1"/>
                </a:solidFill>
                <a:effectLst/>
                <a:latin typeface="Calibri"/>
                <a:ea typeface="Calibri"/>
                <a:cs typeface="Calibri"/>
                <a:sym typeface="Calibri"/>
              </a:rPr>
              <a:t> to </a:t>
            </a:r>
            <a:r>
              <a:rPr lang="fr-FR" sz="1200" b="0" i="0" u="none" strike="noStrike" cap="none" dirty="0" err="1">
                <a:solidFill>
                  <a:schemeClr val="dk1"/>
                </a:solidFill>
                <a:effectLst/>
                <a:latin typeface="Calibri"/>
                <a:ea typeface="Calibri"/>
                <a:cs typeface="Calibri"/>
                <a:sym typeface="Calibri"/>
              </a:rPr>
              <a:t>decrease</a:t>
            </a:r>
            <a:r>
              <a:rPr lang="fr-FR" sz="1200" b="0" i="0" u="none" strike="noStrike" cap="none" dirty="0">
                <a:solidFill>
                  <a:schemeClr val="dk1"/>
                </a:solidFill>
                <a:effectLst/>
                <a:latin typeface="Calibri"/>
                <a:ea typeface="Calibri"/>
                <a:cs typeface="Calibri"/>
                <a:sym typeface="Calibri"/>
              </a:rPr>
              <a:t> rates of </a:t>
            </a:r>
            <a:r>
              <a:rPr lang="fr-FR" sz="1200" b="0" i="0" u="none" strike="noStrike" cap="none" dirty="0" err="1">
                <a:solidFill>
                  <a:schemeClr val="dk1"/>
                </a:solidFill>
                <a:effectLst/>
                <a:latin typeface="Calibri"/>
                <a:ea typeface="Calibri"/>
                <a:cs typeface="Calibri"/>
                <a:sym typeface="Calibri"/>
              </a:rPr>
              <a:t>chronic</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illnesses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such</a:t>
            </a:r>
            <a:r>
              <a:rPr lang="fr-FR" sz="1200" b="0" i="0" u="none" strike="noStrike" cap="none" dirty="0">
                <a:solidFill>
                  <a:schemeClr val="dk1"/>
                </a:solidFill>
                <a:effectLst/>
                <a:latin typeface="Calibri"/>
                <a:ea typeface="Calibri"/>
                <a:cs typeface="Calibri"/>
                <a:sym typeface="Calibri"/>
              </a:rPr>
              <a:t> as </a:t>
            </a:r>
            <a:r>
              <a:rPr lang="fr-FR" sz="1200" b="0" i="0" u="none" strike="noStrike" cap="none" dirty="0" err="1">
                <a:solidFill>
                  <a:schemeClr val="dk1"/>
                </a:solidFill>
                <a:effectLst/>
                <a:latin typeface="Calibri"/>
                <a:ea typeface="Calibri"/>
                <a:cs typeface="Calibri"/>
                <a:sym typeface="Calibri"/>
              </a:rPr>
              <a:t>heart</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disease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asthma</a:t>
            </a:r>
            <a:r>
              <a:rPr lang="fr-FR" sz="1200" b="0" i="0" u="none" strike="noStrike" cap="none" dirty="0">
                <a:solidFill>
                  <a:schemeClr val="dk1"/>
                </a:solidFill>
                <a:effectLst/>
                <a:latin typeface="Calibri"/>
                <a:ea typeface="Calibri"/>
                <a:cs typeface="Calibri"/>
                <a:sym typeface="Calibri"/>
              </a:rPr>
              <a:t>, and </a:t>
            </a:r>
            <a:r>
              <a:rPr lang="fr-FR" sz="1200" b="0" i="0" u="none" strike="noStrike" cap="none" dirty="0" err="1">
                <a:solidFill>
                  <a:schemeClr val="dk1"/>
                </a:solidFill>
                <a:effectLst/>
                <a:latin typeface="Calibri"/>
                <a:ea typeface="Calibri"/>
                <a:cs typeface="Calibri"/>
                <a:sym typeface="Calibri"/>
              </a:rPr>
              <a:t>diabetes</a:t>
            </a:r>
            <a:r>
              <a:rPr lang="fr-FR" sz="1200" b="0" i="0" u="none" strike="noStrike" cap="none" dirty="0">
                <a:solidFill>
                  <a:schemeClr val="dk1"/>
                </a:solidFill>
                <a:effectLst/>
                <a:latin typeface="Calibri"/>
                <a:ea typeface="Calibri"/>
                <a:cs typeface="Calibri"/>
                <a:sym typeface="Calibri"/>
              </a:rPr>
              <a:t>. </a:t>
            </a:r>
            <a:endParaRPr lang="en-US" sz="1200" b="0" i="0" u="none" strike="noStrike" cap="none" dirty="0">
              <a:solidFill>
                <a:schemeClr val="dk1"/>
              </a:solidFill>
              <a:effectLst/>
              <a:latin typeface="Calibri"/>
              <a:cs typeface="Calibri"/>
              <a:sym typeface="Calibri"/>
            </a:endParaRPr>
          </a:p>
          <a:p>
            <a:pPr rtl="0"/>
            <a:endParaRPr lang="en-US" sz="1200" b="0" i="0" u="none" strike="noStrike" cap="none" dirty="0">
              <a:solidFill>
                <a:schemeClr val="dk1"/>
              </a:solidFill>
              <a:effectLst/>
              <a:latin typeface="Calibri"/>
              <a:cs typeface="Calibri"/>
              <a:sym typeface="Calibri"/>
            </a:endParaRPr>
          </a:p>
          <a:p>
            <a:pPr rtl="0"/>
            <a:endParaRPr lang="en-US" sz="1200" b="0" i="0" u="none" strike="noStrike" cap="none" dirty="0">
              <a:solidFill>
                <a:schemeClr val="dk1"/>
              </a:solidFill>
              <a:effectLst/>
              <a:latin typeface="Calibri"/>
              <a:cs typeface="Calibri"/>
              <a:sym typeface="Calibri"/>
            </a:endParaRPr>
          </a:p>
          <a:p>
            <a:pPr rtl="0"/>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------------------------------Image Information Below ------------------------------</a:t>
            </a:r>
            <a:endParaRPr lang="en-US" dirty="0"/>
          </a:p>
          <a:p>
            <a:pPr marL="0" marR="0" lvl="0" indent="0" algn="l" rtl="0">
              <a:lnSpc>
                <a:spcPct val="100000"/>
              </a:lnSpc>
              <a:spcBef>
                <a:spcPts val="0"/>
              </a:spcBef>
              <a:spcAft>
                <a:spcPts val="0"/>
              </a:spcAft>
              <a:buSzPts val="1400"/>
              <a:buNone/>
            </a:pPr>
            <a:r>
              <a:rPr lang="en-US" dirty="0"/>
              <a:t>Image Credit: </a:t>
            </a:r>
            <a:r>
              <a:rPr lang="en-US" sz="1200" b="0" i="0" u="none" strike="noStrike" cap="none" dirty="0">
                <a:solidFill>
                  <a:schemeClr val="dk1"/>
                </a:solidFill>
                <a:latin typeface="Calibri"/>
                <a:ea typeface="Calibri"/>
                <a:cs typeface="Calibri"/>
                <a:sym typeface="Calibri"/>
              </a:rPr>
              <a:t>Image created by the NASA DEVELOP Fall 2019 AZ Tempe node</a:t>
            </a:r>
          </a:p>
          <a:p>
            <a:pPr marL="0" marR="0" lvl="0" indent="0" algn="l" rtl="0">
              <a:lnSpc>
                <a:spcPct val="100000"/>
              </a:lnSpc>
              <a:spcBef>
                <a:spcPts val="0"/>
              </a:spcBef>
              <a:spcAft>
                <a:spcPts val="0"/>
              </a:spcAft>
              <a:buSzPts val="1400"/>
              <a:buNone/>
            </a:pPr>
            <a:r>
              <a:rPr lang="en-US" sz="1200" b="0" i="0" u="none" strike="noStrike" cap="none" dirty="0">
                <a:solidFill>
                  <a:schemeClr val="dk1"/>
                </a:solidFill>
                <a:latin typeface="Calibri"/>
                <a:cs typeface="Calibri"/>
                <a:sym typeface="Calibri"/>
              </a:rPr>
              <a:t>Image Source: PowerPoint</a:t>
            </a:r>
            <a:endParaRPr lang="en-US" dirty="0"/>
          </a:p>
        </p:txBody>
      </p:sp>
      <p:sp>
        <p:nvSpPr>
          <p:cNvPr id="105" name="Google Shape;105;g6410e62f3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652337da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dirty="0"/>
              <a:t>To improve access to urban greenness and land surface temperature data for cities across the nation, the team partnered with the NYU School of Medicine’s City Health Dashboard. This website supplies free and easily accessible city health metrics for over 700 of the largest US cities. To supply this data for display on the City Health Dashboard, the team created a replicable method for calculating greenness and land surface temperature metrics using Google Earth Engine and NASA Landsat 8 satellite imagery. The team also partnered with the University of Louisville </a:t>
            </a:r>
            <a:r>
              <a:rPr lang="en-US" dirty="0" err="1"/>
              <a:t>Envirome</a:t>
            </a:r>
            <a:r>
              <a:rPr lang="en-US" dirty="0"/>
              <a:t> Institute, which conducts research on the effect of the physical environment on public health, specializing in cardiovascular issues. </a:t>
            </a:r>
          </a:p>
          <a:p>
            <a:pPr marL="0" marR="0" lvl="0" indent="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 Information Below ------------------------------</a:t>
            </a:r>
            <a:endParaRPr dirty="0"/>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	Image Credit: City Health Dashboard</a:t>
            </a:r>
            <a:endParaRPr dirty="0"/>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	Image provided by partners at the City Health Dashboard</a:t>
            </a:r>
            <a:endParaRPr dirty="0"/>
          </a:p>
          <a:p>
            <a:pPr marL="457200" marR="0" lvl="0" indent="-228600" algn="l" rtl="0">
              <a:lnSpc>
                <a:spcPct val="100000"/>
              </a:lnSpc>
              <a:spcBef>
                <a:spcPts val="0"/>
              </a:spcBef>
              <a:spcAft>
                <a:spcPts val="0"/>
              </a:spcAft>
              <a:buSzPts val="1400"/>
              <a:buNone/>
            </a:pP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	Image Credit: University of Louisville </a:t>
            </a:r>
            <a:r>
              <a:rPr lang="en-US" sz="1200" b="0" i="0" u="none" strike="noStrike" cap="none" dirty="0" err="1">
                <a:solidFill>
                  <a:schemeClr val="dk1"/>
                </a:solidFill>
                <a:latin typeface="Calibri"/>
                <a:ea typeface="Calibri"/>
                <a:cs typeface="Calibri"/>
                <a:sym typeface="Calibri"/>
              </a:rPr>
              <a:t>Envirome</a:t>
            </a:r>
            <a:r>
              <a:rPr lang="en-US" sz="1200" b="0" i="0" u="none" strike="noStrike" cap="none" dirty="0">
                <a:solidFill>
                  <a:schemeClr val="dk1"/>
                </a:solidFill>
                <a:latin typeface="Calibri"/>
                <a:ea typeface="Calibri"/>
                <a:cs typeface="Calibri"/>
                <a:sym typeface="Calibri"/>
              </a:rPr>
              <a:t> Institute</a:t>
            </a:r>
          </a:p>
          <a:p>
            <a:pPr marL="457200" marR="0" lvl="0" indent="-228600" algn="l" rtl="0">
              <a:lnSpc>
                <a:spcPct val="100000"/>
              </a:lnSpc>
              <a:spcBef>
                <a:spcPts val="0"/>
              </a:spcBef>
              <a:spcAft>
                <a:spcPts val="0"/>
              </a:spcAft>
              <a:buSzPts val="1400"/>
              <a:buFont typeface="Arial" panose="020B0604020202020204" pitchFamily="34" charset="0"/>
              <a:buChar char="•"/>
            </a:pPr>
            <a:r>
              <a:rPr lang="en-US" sz="1200" b="0" i="0" u="none" strike="noStrike" cap="none" dirty="0">
                <a:solidFill>
                  <a:schemeClr val="dk1"/>
                </a:solidFill>
                <a:latin typeface="Calibri"/>
                <a:cs typeface="Calibri"/>
                <a:sym typeface="Calibri"/>
              </a:rPr>
              <a:t>Image provided by partners at the </a:t>
            </a:r>
            <a:r>
              <a:rPr lang="en-US" sz="1200" b="0" i="0" u="none" strike="noStrike" cap="none" dirty="0" err="1">
                <a:solidFill>
                  <a:schemeClr val="dk1"/>
                </a:solidFill>
                <a:latin typeface="Calibri"/>
                <a:cs typeface="Calibri"/>
                <a:sym typeface="Calibri"/>
              </a:rPr>
              <a:t>Envirome</a:t>
            </a:r>
            <a:r>
              <a:rPr lang="en-US" sz="1200" b="0" i="0" u="none" strike="noStrike" cap="none" dirty="0">
                <a:solidFill>
                  <a:schemeClr val="dk1"/>
                </a:solidFill>
                <a:latin typeface="Calibri"/>
                <a:cs typeface="Calibri"/>
                <a:sym typeface="Calibri"/>
              </a:rPr>
              <a:t> Institute</a:t>
            </a:r>
            <a:endParaRPr dirty="0"/>
          </a:p>
        </p:txBody>
      </p:sp>
      <p:sp>
        <p:nvSpPr>
          <p:cNvPr id="112" name="Google Shape;112;g652337da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6549f5a29a_8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6549f5a29a_8_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fr-FR" sz="1200" b="0" i="0" u="none" strike="noStrike" cap="none" dirty="0">
                <a:solidFill>
                  <a:schemeClr val="dk1"/>
                </a:solidFill>
                <a:effectLst/>
                <a:latin typeface="Calibri"/>
                <a:ea typeface="Calibri"/>
                <a:cs typeface="Calibri"/>
                <a:sym typeface="Calibri"/>
              </a:rPr>
              <a:t>The team </a:t>
            </a:r>
            <a:r>
              <a:rPr lang="fr-FR" sz="1200" b="0" i="0" u="none" strike="noStrike" cap="none" dirty="0" err="1">
                <a:solidFill>
                  <a:schemeClr val="dk1"/>
                </a:solidFill>
                <a:effectLst/>
                <a:latin typeface="Calibri"/>
                <a:ea typeface="Calibri"/>
                <a:cs typeface="Calibri"/>
                <a:sym typeface="Calibri"/>
              </a:rPr>
              <a:t>calculated</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greenness</a:t>
            </a:r>
            <a:r>
              <a:rPr lang="fr-FR" sz="1200" b="0" i="0" u="none" strike="noStrike" cap="none" dirty="0">
                <a:solidFill>
                  <a:schemeClr val="dk1"/>
                </a:solidFill>
                <a:effectLst/>
                <a:latin typeface="Calibri"/>
                <a:ea typeface="Calibri"/>
                <a:cs typeface="Calibri"/>
                <a:sym typeface="Calibri"/>
              </a:rPr>
              <a:t> and land surface </a:t>
            </a:r>
            <a:r>
              <a:rPr lang="fr-FR" sz="1200" b="0" i="0" u="none" strike="noStrike" cap="none" dirty="0" err="1">
                <a:solidFill>
                  <a:schemeClr val="dk1"/>
                </a:solidFill>
                <a:effectLst/>
                <a:latin typeface="Calibri"/>
                <a:ea typeface="Calibri"/>
                <a:cs typeface="Calibri"/>
                <a:sym typeface="Calibri"/>
              </a:rPr>
              <a:t>temperature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metrics</a:t>
            </a:r>
            <a:r>
              <a:rPr lang="fr-FR" sz="1200" b="0" i="0" u="none" strike="noStrike" cap="none" dirty="0">
                <a:solidFill>
                  <a:schemeClr val="dk1"/>
                </a:solidFill>
                <a:effectLst/>
                <a:latin typeface="Calibri"/>
                <a:ea typeface="Calibri"/>
                <a:cs typeface="Calibri"/>
                <a:sym typeface="Calibri"/>
              </a:rPr>
              <a:t> to </a:t>
            </a:r>
            <a:r>
              <a:rPr lang="fr-FR" sz="1200" b="0" i="0" u="none" strike="noStrike" cap="none" dirty="0" err="1">
                <a:solidFill>
                  <a:schemeClr val="dk1"/>
                </a:solidFill>
                <a:effectLst/>
                <a:latin typeface="Calibri"/>
                <a:ea typeface="Calibri"/>
                <a:cs typeface="Calibri"/>
                <a:sym typeface="Calibri"/>
              </a:rPr>
              <a:t>be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displayed</a:t>
            </a:r>
            <a:r>
              <a:rPr lang="fr-FR" sz="1200" b="0" i="0" u="none" strike="noStrike" cap="none" dirty="0">
                <a:solidFill>
                  <a:schemeClr val="dk1"/>
                </a:solidFill>
                <a:effectLst/>
                <a:latin typeface="Calibri"/>
                <a:ea typeface="Calibri"/>
                <a:cs typeface="Calibri"/>
                <a:sym typeface="Calibri"/>
              </a:rPr>
              <a:t> on the City </a:t>
            </a:r>
            <a:r>
              <a:rPr lang="fr-FR" sz="1200" b="0" i="0" u="none" strike="noStrike" cap="none" dirty="0" err="1">
                <a:solidFill>
                  <a:schemeClr val="dk1"/>
                </a:solidFill>
                <a:effectLst/>
                <a:latin typeface="Calibri"/>
                <a:ea typeface="Calibri"/>
                <a:cs typeface="Calibri"/>
                <a:sym typeface="Calibri"/>
              </a:rPr>
              <a:t>Health</a:t>
            </a:r>
            <a:r>
              <a:rPr lang="fr-FR" sz="1200" b="0" i="0" u="none" strike="noStrike" cap="none" dirty="0">
                <a:solidFill>
                  <a:schemeClr val="dk1"/>
                </a:solidFill>
                <a:effectLst/>
                <a:latin typeface="Calibri"/>
                <a:ea typeface="Calibri"/>
                <a:cs typeface="Calibri"/>
                <a:sym typeface="Calibri"/>
              </a:rPr>
              <a:t> Dashboard </a:t>
            </a:r>
            <a:r>
              <a:rPr lang="fr-FR" sz="1200" b="0" i="0" u="none" strike="noStrike" cap="none" dirty="0" err="1">
                <a:solidFill>
                  <a:schemeClr val="dk1"/>
                </a:solidFill>
                <a:effectLst/>
                <a:latin typeface="Calibri"/>
                <a:ea typeface="Calibri"/>
                <a:cs typeface="Calibri"/>
                <a:sym typeface="Calibri"/>
              </a:rPr>
              <a:t>website</a:t>
            </a:r>
            <a:r>
              <a:rPr lang="fr-FR" sz="1200" b="0" i="0" u="none" strike="noStrike" cap="none" dirty="0">
                <a:solidFill>
                  <a:schemeClr val="dk1"/>
                </a:solidFill>
                <a:effectLst/>
                <a:latin typeface="Calibri"/>
                <a:ea typeface="Calibri"/>
                <a:cs typeface="Calibri"/>
                <a:sym typeface="Calibri"/>
              </a:rPr>
              <a:t>. The team </a:t>
            </a:r>
            <a:r>
              <a:rPr lang="fr-FR" sz="1200" b="0" i="0" u="none" strike="noStrike" cap="none" dirty="0" err="1">
                <a:solidFill>
                  <a:schemeClr val="dk1"/>
                </a:solidFill>
                <a:effectLst/>
                <a:latin typeface="Calibri"/>
                <a:ea typeface="Calibri"/>
                <a:cs typeface="Calibri"/>
                <a:sym typeface="Calibri"/>
              </a:rPr>
              <a:t>performed</a:t>
            </a:r>
            <a:r>
              <a:rPr lang="fr-FR" sz="1200" b="0" i="0" u="none" strike="noStrike" cap="none" dirty="0">
                <a:solidFill>
                  <a:schemeClr val="dk1"/>
                </a:solidFill>
                <a:effectLst/>
                <a:latin typeface="Calibri"/>
                <a:ea typeface="Calibri"/>
                <a:cs typeface="Calibri"/>
                <a:sym typeface="Calibri"/>
              </a:rPr>
              <a:t> </a:t>
            </a:r>
          </a:p>
          <a:p>
            <a:pPr rtl="0"/>
            <a:r>
              <a:rPr lang="fr-FR" sz="1200" b="0" i="0" u="none" strike="noStrike" cap="none" dirty="0" err="1">
                <a:solidFill>
                  <a:schemeClr val="dk1"/>
                </a:solidFill>
                <a:effectLst/>
                <a:latin typeface="Calibri"/>
                <a:ea typeface="Calibri"/>
                <a:cs typeface="Calibri"/>
                <a:sym typeface="Calibri"/>
              </a:rPr>
              <a:t>this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analysis</a:t>
            </a:r>
            <a:r>
              <a:rPr lang="fr-FR" sz="1200" b="0" i="0" u="none" strike="noStrike" cap="none" dirty="0">
                <a:solidFill>
                  <a:schemeClr val="dk1"/>
                </a:solidFill>
                <a:effectLst/>
                <a:latin typeface="Calibri"/>
                <a:ea typeface="Calibri"/>
                <a:cs typeface="Calibri"/>
                <a:sym typeface="Calibri"/>
              </a:rPr>
              <a:t> on all 793 </a:t>
            </a:r>
            <a:r>
              <a:rPr lang="fr-FR" sz="1200" b="0" i="0" u="none" strike="noStrike" cap="none" dirty="0" err="1">
                <a:solidFill>
                  <a:schemeClr val="dk1"/>
                </a:solidFill>
                <a:effectLst/>
                <a:latin typeface="Calibri"/>
                <a:ea typeface="Calibri"/>
                <a:cs typeface="Calibri"/>
                <a:sym typeface="Calibri"/>
              </a:rPr>
              <a:t>cities</a:t>
            </a:r>
            <a:r>
              <a:rPr lang="fr-FR" sz="1200" b="0" i="0" u="none" strike="noStrike" cap="none" dirty="0">
                <a:solidFill>
                  <a:schemeClr val="dk1"/>
                </a:solidFill>
                <a:effectLst/>
                <a:latin typeface="Calibri"/>
                <a:ea typeface="Calibri"/>
                <a:cs typeface="Calibri"/>
                <a:sym typeface="Calibri"/>
              </a:rPr>
              <a:t> on the </a:t>
            </a:r>
            <a:r>
              <a:rPr lang="fr-FR" sz="1200" b="0" i="0" u="none" strike="noStrike" cap="none" dirty="0" err="1">
                <a:solidFill>
                  <a:schemeClr val="dk1"/>
                </a:solidFill>
                <a:effectLst/>
                <a:latin typeface="Calibri"/>
                <a:ea typeface="Calibri"/>
                <a:cs typeface="Calibri"/>
                <a:sym typeface="Calibri"/>
              </a:rPr>
              <a:t>website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making</a:t>
            </a:r>
            <a:r>
              <a:rPr lang="fr-FR" sz="1200" b="0" i="0" u="none" strike="noStrike" cap="none" dirty="0">
                <a:solidFill>
                  <a:schemeClr val="dk1"/>
                </a:solidFill>
                <a:effectLst/>
                <a:latin typeface="Calibri"/>
                <a:ea typeface="Calibri"/>
                <a:cs typeface="Calibri"/>
                <a:sym typeface="Calibri"/>
              </a:rPr>
              <a:t> initiatives </a:t>
            </a:r>
            <a:r>
              <a:rPr lang="fr-FR" sz="1200" b="0" i="0" u="none" strike="noStrike" cap="none" dirty="0" err="1">
                <a:solidFill>
                  <a:schemeClr val="dk1"/>
                </a:solidFill>
                <a:effectLst/>
                <a:latin typeface="Calibri"/>
                <a:ea typeface="Calibri"/>
                <a:cs typeface="Calibri"/>
                <a:sym typeface="Calibri"/>
              </a:rPr>
              <a:t>like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Louisville’s</a:t>
            </a:r>
            <a:r>
              <a:rPr lang="fr-FR" sz="1200" b="0" i="0" u="none" strike="noStrike" cap="none" dirty="0">
                <a:solidFill>
                  <a:schemeClr val="dk1"/>
                </a:solidFill>
                <a:effectLst/>
                <a:latin typeface="Calibri"/>
                <a:ea typeface="Calibri"/>
                <a:cs typeface="Calibri"/>
                <a:sym typeface="Calibri"/>
              </a:rPr>
              <a:t> possible all </a:t>
            </a:r>
            <a:r>
              <a:rPr lang="fr-FR" sz="1200" b="0" i="0" u="none" strike="noStrike" cap="none" dirty="0" err="1">
                <a:solidFill>
                  <a:schemeClr val="dk1"/>
                </a:solidFill>
                <a:effectLst/>
                <a:latin typeface="Calibri"/>
                <a:ea typeface="Calibri"/>
                <a:cs typeface="Calibri"/>
                <a:sym typeface="Calibri"/>
              </a:rPr>
              <a:t>across</a:t>
            </a:r>
            <a:r>
              <a:rPr lang="fr-FR" sz="1200" b="0" i="0" u="none" strike="noStrike" cap="none" dirty="0">
                <a:solidFill>
                  <a:schemeClr val="dk1"/>
                </a:solidFill>
                <a:effectLst/>
                <a:latin typeface="Calibri"/>
                <a:ea typeface="Calibri"/>
                <a:cs typeface="Calibri"/>
                <a:sym typeface="Calibri"/>
              </a:rPr>
              <a:t> the country. </a:t>
            </a:r>
          </a:p>
          <a:p>
            <a:r>
              <a:rPr lang="fr-FR" sz="1200" b="0" i="0" u="none" strike="noStrike" cap="none" dirty="0">
                <a:solidFill>
                  <a:schemeClr val="dk1"/>
                </a:solidFill>
                <a:effectLst/>
                <a:latin typeface="Calibri"/>
                <a:ea typeface="Calibri"/>
                <a:cs typeface="Calibri"/>
                <a:sym typeface="Calibri"/>
              </a:rPr>
              <a:t/>
            </a:r>
            <a:br>
              <a:rPr lang="fr-FR" sz="1200" b="0" i="0" u="none" strike="noStrike" cap="none" dirty="0">
                <a:solidFill>
                  <a:schemeClr val="dk1"/>
                </a:solidFill>
                <a:effectLst/>
                <a:latin typeface="Calibri"/>
                <a:ea typeface="Calibri"/>
                <a:cs typeface="Calibri"/>
                <a:sym typeface="Calibri"/>
              </a:rPr>
            </a:br>
            <a:r>
              <a:rPr lang="fr-FR" dirty="0"/>
              <a:t/>
            </a:r>
            <a:br>
              <a:rPr lang="fr-FR" dirty="0"/>
            </a:b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------------------------------Image Information Below ------------------------------</a:t>
            </a:r>
            <a:endParaRPr lang="en-US" dirty="0"/>
          </a:p>
          <a:p>
            <a:pPr marL="0" marR="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 Credit: Image created by the NASA DEVELOP Fall 2019 AZ Tempe node</a:t>
            </a:r>
          </a:p>
          <a:p>
            <a:pPr marL="0" marR="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 Source: ArcMap</a:t>
            </a:r>
            <a:endParaRPr sz="1200" b="0" i="0" u="none" strike="noStrike" cap="none" dirty="0">
              <a:solidFill>
                <a:schemeClr val="dk1"/>
              </a:solidFill>
              <a:latin typeface="Calibri"/>
              <a:ea typeface="Calibri"/>
              <a:cs typeface="Calibri"/>
              <a:sym typeface="Calibri"/>
            </a:endParaRPr>
          </a:p>
        </p:txBody>
      </p:sp>
      <p:sp>
        <p:nvSpPr>
          <p:cNvPr id="122" name="Google Shape;122;g6549f5a29a_8_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6410e62f3d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dirty="0"/>
              <a:t>The main end goal of this project is to develop a replicable metric for both greenness and land surface temperature on the City Health Dashboard website. This will help cities identify specific census tracts that would benefit from revegetation and heat mitigation initiatives, and will support informed decision-making and urban planning. </a:t>
            </a:r>
            <a:endParaRPr dirty="0"/>
          </a:p>
          <a:p>
            <a:pPr marL="0" marR="0" lvl="0" indent="0" algn="l" rtl="0">
              <a:lnSpc>
                <a:spcPct val="100000"/>
              </a:lnSpc>
              <a:spcBef>
                <a:spcPts val="0"/>
              </a:spcBef>
              <a:spcAft>
                <a:spcPts val="0"/>
              </a:spcAft>
              <a:buSzPts val="1400"/>
              <a:buNone/>
            </a:pPr>
            <a:endParaRPr dirty="0"/>
          </a:p>
          <a:p>
            <a:pPr marL="0" marR="0" lvl="0" indent="4572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 Information Below ------------------------------</a:t>
            </a:r>
            <a:endParaRPr dirty="0"/>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 Credit (left): NASA DEVELOP Fall 2019 AZ Tempe team in Google Earth Engine and ArcMap</a:t>
            </a:r>
            <a:endParaRPr lang="en-US" dirty="0"/>
          </a:p>
          <a:p>
            <a:pPr marL="457200" marR="0" lvl="0" indent="-228600" algn="l" rtl="0">
              <a:lnSpc>
                <a:spcPct val="100000"/>
              </a:lnSpc>
              <a:spcBef>
                <a:spcPts val="0"/>
              </a:spcBef>
              <a:spcAft>
                <a:spcPts val="0"/>
              </a:spcAft>
              <a:buSzPts val="1400"/>
              <a:buNone/>
            </a:pPr>
            <a:endParaRPr lang="en-US"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 Credit (center): </a:t>
            </a:r>
            <a:r>
              <a:rPr lang="en-US" sz="1200" b="0" i="0" u="none" strike="noStrike" cap="none" dirty="0" err="1" smtClean="0">
                <a:solidFill>
                  <a:schemeClr val="dk1"/>
                </a:solidFill>
                <a:latin typeface="Calibri"/>
                <a:ea typeface="Calibri"/>
                <a:cs typeface="Calibri"/>
                <a:sym typeface="Calibri"/>
              </a:rPr>
              <a:t>Tumisu</a:t>
            </a:r>
            <a:r>
              <a:rPr lang="en-US" sz="1200" b="0" i="0" u="none" strike="noStrike" cap="none" baseline="0" dirty="0" smtClean="0">
                <a:solidFill>
                  <a:schemeClr val="dk1"/>
                </a:solidFill>
                <a:latin typeface="Calibri"/>
                <a:ea typeface="Calibri"/>
                <a:cs typeface="Calibri"/>
                <a:sym typeface="Calibri"/>
              </a:rPr>
              <a:t> </a:t>
            </a:r>
            <a:endParaRPr dirty="0"/>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 Source: </a:t>
            </a:r>
            <a:r>
              <a:rPr lang="en-US" dirty="0" smtClean="0">
                <a:hlinkClick r:id="rId3"/>
              </a:rPr>
              <a:t>https://pixabay.com/photos/plant-tree-green-ecology-3751683/</a:t>
            </a:r>
            <a:endParaRPr lang="en-US" sz="1200" b="0" i="0" u="none" strike="noStrike" cap="none" dirty="0" smtClean="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dirty="0" smtClean="0">
                <a:solidFill>
                  <a:schemeClr val="dk1"/>
                </a:solidFill>
                <a:latin typeface="Calibri"/>
                <a:ea typeface="Calibri"/>
                <a:cs typeface="Calibri"/>
                <a:sym typeface="Calibri"/>
              </a:rPr>
              <a:t>•</a:t>
            </a:r>
            <a:r>
              <a:rPr lang="en-US" sz="1200" b="0" i="0" u="none" strike="noStrike" cap="none" dirty="0">
                <a:solidFill>
                  <a:schemeClr val="dk1"/>
                </a:solidFill>
                <a:latin typeface="Calibri"/>
                <a:ea typeface="Calibri"/>
                <a:cs typeface="Calibri"/>
                <a:sym typeface="Calibri"/>
              </a:rPr>
              <a:t>Image License: </a:t>
            </a:r>
            <a:r>
              <a:rPr lang="en-US" sz="1200" b="0" i="0" u="none" strike="noStrike" cap="none" dirty="0" err="1" smtClean="0">
                <a:solidFill>
                  <a:schemeClr val="dk1"/>
                </a:solidFill>
                <a:latin typeface="Calibri"/>
                <a:ea typeface="Calibri"/>
                <a:cs typeface="Calibri"/>
                <a:sym typeface="Calibri"/>
              </a:rPr>
              <a:t>Pixabay</a:t>
            </a:r>
            <a:r>
              <a:rPr lang="en-US" sz="1200" b="0" i="0" u="none" strike="noStrike" cap="none" baseline="0" dirty="0" smtClean="0">
                <a:solidFill>
                  <a:schemeClr val="dk1"/>
                </a:solidFill>
                <a:latin typeface="Calibri"/>
                <a:ea typeface="Calibri"/>
                <a:cs typeface="Calibri"/>
                <a:sym typeface="Calibri"/>
              </a:rPr>
              <a:t> License</a:t>
            </a:r>
            <a:endParaRPr sz="1200" b="0" i="0" u="none" strike="noStrike" cap="none" dirty="0">
              <a:solidFill>
                <a:schemeClr val="dk1"/>
              </a:solidFill>
              <a:latin typeface="Calibri"/>
              <a:ea typeface="Calibri"/>
              <a:cs typeface="Calibri"/>
              <a:sym typeface="Calibri"/>
            </a:endParaRPr>
          </a:p>
          <a:p>
            <a:pPr marL="457200" lvl="0" indent="-228600" algn="l" rtl="0">
              <a:spcBef>
                <a:spcPts val="0"/>
              </a:spcBef>
              <a:spcAft>
                <a:spcPts val="0"/>
              </a:spcAft>
              <a:buSzPts val="1400"/>
              <a:buNone/>
            </a:pPr>
            <a:endParaRPr lang="en-US" dirty="0"/>
          </a:p>
          <a:p>
            <a:pPr marL="457200" lvl="0" indent="-228600" algn="l" rtl="0">
              <a:spcBef>
                <a:spcPts val="0"/>
              </a:spcBef>
              <a:spcAft>
                <a:spcPts val="0"/>
              </a:spcAft>
              <a:buSzPts val="1400"/>
              <a:buNone/>
            </a:pPr>
            <a:r>
              <a:rPr lang="en-US" dirty="0"/>
              <a:t>•Image Credit (right</a:t>
            </a:r>
            <a:r>
              <a:rPr lang="en-US"/>
              <a:t>): </a:t>
            </a:r>
            <a:r>
              <a:rPr lang="en-US" smtClean="0"/>
              <a:t>IO-Images</a:t>
            </a:r>
            <a:endParaRPr lang="en-US" dirty="0"/>
          </a:p>
          <a:p>
            <a:pPr marL="457200" lvl="0" indent="-228600" algn="l" rtl="0">
              <a:spcBef>
                <a:spcPts val="0"/>
              </a:spcBef>
              <a:spcAft>
                <a:spcPts val="0"/>
              </a:spcAft>
              <a:buSzPts val="1400"/>
              <a:buNone/>
            </a:pPr>
            <a:r>
              <a:rPr lang="en-US" dirty="0"/>
              <a:t>•Image Source: </a:t>
            </a:r>
            <a:r>
              <a:rPr lang="en-US" u="sng" dirty="0">
                <a:solidFill>
                  <a:schemeClr val="hlink"/>
                </a:solidFill>
                <a:hlinkClick r:id="rId4"/>
              </a:rPr>
              <a:t>https://pixabay.com/vectors/handshake-shaking-hands-agreement-3498407/</a:t>
            </a:r>
            <a:r>
              <a:rPr lang="en-US" dirty="0"/>
              <a:t> </a:t>
            </a:r>
            <a:endParaRPr dirty="0"/>
          </a:p>
          <a:p>
            <a:pPr marL="457200" lvl="0" indent="-228600" algn="l" rtl="0">
              <a:spcBef>
                <a:spcPts val="0"/>
              </a:spcBef>
              <a:spcAft>
                <a:spcPts val="0"/>
              </a:spcAft>
              <a:buSzPts val="1400"/>
              <a:buNone/>
            </a:pPr>
            <a:r>
              <a:rPr lang="en-US" dirty="0"/>
              <a:t>•Image License: </a:t>
            </a:r>
            <a:r>
              <a:rPr lang="en-US" dirty="0" err="1" smtClean="0"/>
              <a:t>Pixabay</a:t>
            </a:r>
            <a:r>
              <a:rPr lang="en-US" dirty="0" smtClean="0"/>
              <a:t> License</a:t>
            </a:r>
            <a:endParaRPr dirty="0"/>
          </a:p>
          <a:p>
            <a:pPr marL="914400" lvl="0" indent="0" algn="l" rtl="0">
              <a:spcBef>
                <a:spcPts val="0"/>
              </a:spcBef>
              <a:spcAft>
                <a:spcPts val="0"/>
              </a:spcAft>
              <a:buNone/>
            </a:pPr>
            <a:endParaRPr dirty="0"/>
          </a:p>
          <a:p>
            <a:pPr marL="0" lvl="0" indent="0" algn="l" rtl="0">
              <a:lnSpc>
                <a:spcPct val="100000"/>
              </a:lnSpc>
              <a:spcBef>
                <a:spcPts val="0"/>
              </a:spcBef>
              <a:spcAft>
                <a:spcPts val="0"/>
              </a:spcAft>
              <a:buSzPts val="1400"/>
              <a:buNone/>
            </a:pPr>
            <a:endParaRPr dirty="0"/>
          </a:p>
        </p:txBody>
      </p:sp>
      <p:sp>
        <p:nvSpPr>
          <p:cNvPr id="131" name="Google Shape;131;g6410e62f3d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652337da0f_1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fr-FR" sz="1200" b="0" i="0" u="none" strike="noStrike" cap="none" dirty="0">
                <a:solidFill>
                  <a:schemeClr val="dk1"/>
                </a:solidFill>
                <a:effectLst/>
                <a:latin typeface="Calibri"/>
                <a:ea typeface="Calibri"/>
                <a:cs typeface="Calibri"/>
                <a:sym typeface="Calibri"/>
              </a:rPr>
              <a:t>The team </a:t>
            </a:r>
            <a:r>
              <a:rPr lang="fr-FR" sz="1200" b="0" i="0" u="none" strike="noStrike" cap="none" dirty="0" err="1">
                <a:solidFill>
                  <a:schemeClr val="dk1"/>
                </a:solidFill>
                <a:effectLst/>
                <a:latin typeface="Calibri"/>
                <a:ea typeface="Calibri"/>
                <a:cs typeface="Calibri"/>
                <a:sym typeface="Calibri"/>
              </a:rPr>
              <a:t>used</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NASA’s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Landsat</a:t>
            </a:r>
            <a:r>
              <a:rPr lang="fr-FR" sz="1200" b="0" i="0" u="none" strike="noStrike" cap="none" dirty="0">
                <a:solidFill>
                  <a:schemeClr val="dk1"/>
                </a:solidFill>
                <a:effectLst/>
                <a:latin typeface="Calibri"/>
                <a:ea typeface="Calibri"/>
                <a:cs typeface="Calibri"/>
                <a:sym typeface="Calibri"/>
              </a:rPr>
              <a:t> 8 </a:t>
            </a:r>
            <a:r>
              <a:rPr lang="fr-FR" sz="1200" b="0" i="0" u="none" strike="noStrike" cap="none" dirty="0" err="1">
                <a:solidFill>
                  <a:schemeClr val="dk1"/>
                </a:solidFill>
                <a:effectLst/>
                <a:latin typeface="Calibri"/>
                <a:ea typeface="Calibri"/>
                <a:cs typeface="Calibri"/>
                <a:sym typeface="Calibri"/>
              </a:rPr>
              <a:t>Operational</a:t>
            </a:r>
            <a:r>
              <a:rPr lang="fr-FR" sz="1200" b="0" i="0" u="none" strike="noStrike" cap="none" dirty="0">
                <a:solidFill>
                  <a:schemeClr val="dk1"/>
                </a:solidFill>
                <a:effectLst/>
                <a:latin typeface="Calibri"/>
                <a:ea typeface="Calibri"/>
                <a:cs typeface="Calibri"/>
                <a:sym typeface="Calibri"/>
              </a:rPr>
              <a:t> Land Imager and Thermal </a:t>
            </a:r>
            <a:r>
              <a:rPr lang="fr-FR" sz="1200" b="0" i="0" u="none" strike="noStrike" cap="none" dirty="0" err="1">
                <a:solidFill>
                  <a:schemeClr val="dk1"/>
                </a:solidFill>
                <a:effectLst/>
                <a:latin typeface="Calibri"/>
                <a:ea typeface="Calibri"/>
                <a:cs typeface="Calibri"/>
                <a:sym typeface="Calibri"/>
              </a:rPr>
              <a:t>Infrared</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Sensors</a:t>
            </a:r>
            <a:r>
              <a:rPr lang="fr-FR" sz="1200" b="0" i="0" u="none" strike="noStrike" cap="none" dirty="0">
                <a:solidFill>
                  <a:schemeClr val="dk1"/>
                </a:solidFill>
                <a:effectLst/>
                <a:latin typeface="Calibri"/>
                <a:ea typeface="Calibri"/>
                <a:cs typeface="Calibri"/>
                <a:sym typeface="Calibri"/>
              </a:rPr>
              <a:t>. This </a:t>
            </a:r>
            <a:r>
              <a:rPr lang="fr-FR" sz="1200" b="0" i="0" u="none" strike="noStrike" cap="none" dirty="0" err="1">
                <a:solidFill>
                  <a:schemeClr val="dk1"/>
                </a:solidFill>
                <a:effectLst/>
                <a:latin typeface="Calibri"/>
                <a:ea typeface="Calibri"/>
                <a:cs typeface="Calibri"/>
                <a:sym typeface="Calibri"/>
              </a:rPr>
              <a:t>included</a:t>
            </a:r>
            <a:r>
              <a:rPr lang="fr-FR" sz="1200" b="0" i="0" u="none" strike="noStrike" cap="none" dirty="0">
                <a:solidFill>
                  <a:schemeClr val="dk1"/>
                </a:solidFill>
                <a:effectLst/>
                <a:latin typeface="Calibri"/>
                <a:ea typeface="Calibri"/>
                <a:cs typeface="Calibri"/>
                <a:sym typeface="Calibri"/>
              </a:rPr>
              <a:t> the </a:t>
            </a:r>
            <a:r>
              <a:rPr lang="fr-FR" sz="1200" b="0" i="0" u="none" strike="noStrike" cap="none" dirty="0" err="1">
                <a:solidFill>
                  <a:schemeClr val="dk1"/>
                </a:solidFill>
                <a:effectLst/>
                <a:latin typeface="Calibri"/>
                <a:ea typeface="Calibri"/>
                <a:cs typeface="Calibri"/>
                <a:sym typeface="Calibri"/>
              </a:rPr>
              <a:t>red</a:t>
            </a:r>
            <a:r>
              <a:rPr lang="fr-FR" sz="1200" b="0" i="0" u="none" strike="noStrike" cap="none" dirty="0">
                <a:solidFill>
                  <a:schemeClr val="dk1"/>
                </a:solidFill>
                <a:effectLst/>
                <a:latin typeface="Calibri"/>
                <a:ea typeface="Calibri"/>
                <a:cs typeface="Calibri"/>
                <a:sym typeface="Calibri"/>
              </a:rPr>
              <a:t> and </a:t>
            </a:r>
            <a:r>
              <a:rPr lang="fr-FR" sz="1200" b="0" i="0" u="none" strike="noStrike" cap="none" dirty="0" err="1">
                <a:solidFill>
                  <a:schemeClr val="dk1"/>
                </a:solidFill>
                <a:effectLst/>
                <a:latin typeface="Calibri"/>
                <a:ea typeface="Calibri"/>
                <a:cs typeface="Calibri"/>
                <a:sym typeface="Calibri"/>
              </a:rPr>
              <a:t>near</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infrared</a:t>
            </a:r>
            <a:r>
              <a:rPr lang="fr-FR" sz="1200" b="0" i="0" u="none" strike="noStrike" cap="none" dirty="0">
                <a:solidFill>
                  <a:schemeClr val="dk1"/>
                </a:solidFill>
                <a:effectLst/>
                <a:latin typeface="Calibri"/>
                <a:ea typeface="Calibri"/>
                <a:cs typeface="Calibri"/>
                <a:sym typeface="Calibri"/>
              </a:rPr>
              <a:t> bands, </a:t>
            </a:r>
            <a:r>
              <a:rPr lang="fr-FR" sz="1200" b="0" i="0" u="none" strike="noStrike" cap="none" dirty="0" err="1">
                <a:solidFill>
                  <a:schemeClr val="dk1"/>
                </a:solidFill>
                <a:effectLst/>
                <a:latin typeface="Calibri"/>
                <a:ea typeface="Calibri"/>
                <a:cs typeface="Calibri"/>
                <a:sym typeface="Calibri"/>
              </a:rPr>
              <a:t>which</a:t>
            </a:r>
            <a:r>
              <a:rPr lang="fr-FR" sz="1200" b="0" i="0" u="none" strike="noStrike" cap="none" dirty="0">
                <a:solidFill>
                  <a:schemeClr val="dk1"/>
                </a:solidFill>
                <a:effectLst/>
                <a:latin typeface="Calibri"/>
                <a:ea typeface="Calibri"/>
                <a:cs typeface="Calibri"/>
                <a:sym typeface="Calibri"/>
              </a:rPr>
              <a:t> </a:t>
            </a:r>
          </a:p>
          <a:p>
            <a:pPr rtl="0"/>
            <a:r>
              <a:rPr lang="fr-FR" sz="1200" b="0" i="0" u="none" strike="noStrike" cap="none" dirty="0" err="1">
                <a:solidFill>
                  <a:schemeClr val="dk1"/>
                </a:solidFill>
                <a:effectLst/>
                <a:latin typeface="Calibri"/>
                <a:ea typeface="Calibri"/>
                <a:cs typeface="Calibri"/>
                <a:sym typeface="Calibri"/>
              </a:rPr>
              <a:t>were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used</a:t>
            </a:r>
            <a:r>
              <a:rPr lang="fr-FR" sz="1200" b="0" i="0" u="none" strike="noStrike" cap="none" dirty="0">
                <a:solidFill>
                  <a:schemeClr val="dk1"/>
                </a:solidFill>
                <a:effectLst/>
                <a:latin typeface="Calibri"/>
                <a:ea typeface="Calibri"/>
                <a:cs typeface="Calibri"/>
                <a:sym typeface="Calibri"/>
              </a:rPr>
              <a:t> to </a:t>
            </a:r>
            <a:r>
              <a:rPr lang="fr-FR" sz="1200" b="0" i="0" u="none" strike="noStrike" cap="none" dirty="0" err="1">
                <a:solidFill>
                  <a:schemeClr val="dk1"/>
                </a:solidFill>
                <a:effectLst/>
                <a:latin typeface="Calibri"/>
                <a:ea typeface="Calibri"/>
                <a:cs typeface="Calibri"/>
                <a:sym typeface="Calibri"/>
              </a:rPr>
              <a:t>calculate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greenness</a:t>
            </a:r>
            <a:r>
              <a:rPr lang="fr-FR" sz="1200" b="0" i="0" u="none" strike="noStrike" cap="none" dirty="0">
                <a:solidFill>
                  <a:schemeClr val="dk1"/>
                </a:solidFill>
                <a:effectLst/>
                <a:latin typeface="Calibri"/>
                <a:ea typeface="Calibri"/>
                <a:cs typeface="Calibri"/>
                <a:sym typeface="Calibri"/>
              </a:rPr>
              <a:t>, as </a:t>
            </a:r>
            <a:r>
              <a:rPr lang="fr-FR" sz="1200" b="0" i="0" u="none" strike="noStrike" cap="none" dirty="0" err="1">
                <a:solidFill>
                  <a:schemeClr val="dk1"/>
                </a:solidFill>
                <a:effectLst/>
                <a:latin typeface="Calibri"/>
                <a:ea typeface="Calibri"/>
                <a:cs typeface="Calibri"/>
                <a:sym typeface="Calibri"/>
              </a:rPr>
              <a:t>well</a:t>
            </a:r>
            <a:r>
              <a:rPr lang="fr-FR" sz="1200" b="0" i="0" u="none" strike="noStrike" cap="none" dirty="0">
                <a:solidFill>
                  <a:schemeClr val="dk1"/>
                </a:solidFill>
                <a:effectLst/>
                <a:latin typeface="Calibri"/>
                <a:ea typeface="Calibri"/>
                <a:cs typeface="Calibri"/>
                <a:sym typeface="Calibri"/>
              </a:rPr>
              <a:t> as </a:t>
            </a:r>
            <a:r>
              <a:rPr lang="fr-FR" sz="1200" b="0" i="0" u="none" strike="noStrike" cap="none" dirty="0" err="1">
                <a:solidFill>
                  <a:schemeClr val="dk1"/>
                </a:solidFill>
                <a:effectLst/>
                <a:latin typeface="Calibri"/>
                <a:ea typeface="Calibri"/>
                <a:cs typeface="Calibri"/>
                <a:sym typeface="Calibri"/>
              </a:rPr>
              <a:t>brightness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temperature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which</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was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used</a:t>
            </a:r>
            <a:r>
              <a:rPr lang="fr-FR" sz="1200" b="0" i="0" u="none" strike="noStrike" cap="none" dirty="0">
                <a:solidFill>
                  <a:schemeClr val="dk1"/>
                </a:solidFill>
                <a:effectLst/>
                <a:latin typeface="Calibri"/>
                <a:ea typeface="Calibri"/>
                <a:cs typeface="Calibri"/>
                <a:sym typeface="Calibri"/>
              </a:rPr>
              <a:t> to </a:t>
            </a:r>
            <a:r>
              <a:rPr lang="fr-FR" sz="1200" b="0" i="0" u="none" strike="noStrike" cap="none" dirty="0" err="1">
                <a:solidFill>
                  <a:schemeClr val="dk1"/>
                </a:solidFill>
                <a:effectLst/>
                <a:latin typeface="Calibri"/>
                <a:ea typeface="Calibri"/>
                <a:cs typeface="Calibri"/>
                <a:sym typeface="Calibri"/>
              </a:rPr>
              <a:t>calculate</a:t>
            </a:r>
            <a:r>
              <a:rPr lang="fr-FR" sz="1200" b="0" i="0" u="none" strike="noStrike" cap="none" dirty="0">
                <a:solidFill>
                  <a:schemeClr val="dk1"/>
                </a:solidFill>
                <a:effectLst/>
                <a:latin typeface="Calibri"/>
                <a:ea typeface="Calibri"/>
                <a:cs typeface="Calibri"/>
                <a:sym typeface="Calibri"/>
              </a:rPr>
              <a:t> land surface </a:t>
            </a:r>
            <a:r>
              <a:rPr lang="fr-FR" sz="1200" b="0" i="0" u="none" strike="noStrike" cap="none" dirty="0" err="1">
                <a:solidFill>
                  <a:schemeClr val="dk1"/>
                </a:solidFill>
                <a:effectLst/>
                <a:latin typeface="Calibri"/>
                <a:ea typeface="Calibri"/>
                <a:cs typeface="Calibri"/>
                <a:sym typeface="Calibri"/>
              </a:rPr>
              <a:t>temperature</a:t>
            </a:r>
            <a:r>
              <a:rPr lang="fr-FR" sz="1200" b="0" i="0" u="none" strike="noStrike" cap="none" dirty="0">
                <a:solidFill>
                  <a:schemeClr val="dk1"/>
                </a:solidFill>
                <a:effectLst/>
                <a:latin typeface="Calibri"/>
                <a:ea typeface="Calibri"/>
                <a:cs typeface="Calibri"/>
                <a:sym typeface="Calibri"/>
              </a:rPr>
              <a:t>.</a:t>
            </a:r>
            <a:endParaRPr lang="en-US"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 Information Below ------------------------------</a:t>
            </a:r>
            <a:endParaRPr dirty="0"/>
          </a:p>
          <a:p>
            <a:pPr marL="171450" lvl="0" indent="-171450" algn="l" rtl="0">
              <a:lnSpc>
                <a:spcPct val="100000"/>
              </a:lnSpc>
              <a:spcBef>
                <a:spcPts val="0"/>
              </a:spcBef>
              <a:spcAft>
                <a:spcPts val="0"/>
              </a:spcAft>
              <a:buSzPts val="1400"/>
              <a:buFont typeface="Arial" panose="020B0604020202020204" pitchFamily="34" charset="0"/>
              <a:buChar char="•"/>
            </a:pPr>
            <a:r>
              <a:rPr lang="en-US" dirty="0"/>
              <a:t>Images Credit: </a:t>
            </a:r>
            <a:r>
              <a:rPr lang="en-US" sz="1100" dirty="0">
                <a:latin typeface="Arial"/>
                <a:ea typeface="Arial"/>
                <a:cs typeface="Arial"/>
                <a:sym typeface="Arial"/>
              </a:rPr>
              <a:t>NASA</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Image Source (satellite): </a:t>
            </a:r>
            <a:r>
              <a:rPr lang="en-US" sz="1100" u="sng" dirty="0">
                <a:solidFill>
                  <a:schemeClr val="hlink"/>
                </a:solidFill>
                <a:latin typeface="Arial"/>
                <a:ea typeface="Arial"/>
                <a:cs typeface="Arial"/>
                <a:sym typeface="Arial"/>
                <a:hlinkClick r:id="rId3"/>
              </a:rPr>
              <a:t>http://www.devpedia.developexchange.com/dp/index.php?title=File:03_Landsat8.png#filelink</a:t>
            </a:r>
            <a:endParaRPr lang="en-US" sz="1100" u="sng" dirty="0">
              <a:solidFill>
                <a:schemeClr val="hlink"/>
              </a:solidFill>
              <a:latin typeface="Arial"/>
              <a:ea typeface="Arial"/>
              <a:cs typeface="Arial"/>
              <a:sym typeface="Arial"/>
            </a:endParaRPr>
          </a:p>
          <a:p>
            <a:pPr marL="171450" lvl="0" indent="-171450" algn="l" rtl="0">
              <a:lnSpc>
                <a:spcPct val="100000"/>
              </a:lnSpc>
              <a:spcBef>
                <a:spcPts val="0"/>
              </a:spcBef>
              <a:spcAft>
                <a:spcPts val="0"/>
              </a:spcAft>
              <a:buSzPts val="1400"/>
              <a:buFont typeface="Arial" panose="020B0604020202020204" pitchFamily="34" charset="0"/>
              <a:buChar char="•"/>
            </a:pPr>
            <a:r>
              <a:rPr lang="en-US" sz="1100" u="none" dirty="0">
                <a:solidFill>
                  <a:schemeClr val="hlink"/>
                </a:solidFill>
                <a:latin typeface="Arial"/>
                <a:cs typeface="Arial"/>
                <a:sym typeface="Arial"/>
              </a:rPr>
              <a:t>Image Source (bands): https://</a:t>
            </a:r>
            <a:r>
              <a:rPr lang="en-US" sz="1100" u="none" dirty="0" err="1">
                <a:solidFill>
                  <a:schemeClr val="hlink"/>
                </a:solidFill>
                <a:latin typeface="Arial"/>
                <a:cs typeface="Arial"/>
                <a:sym typeface="Arial"/>
              </a:rPr>
              <a:t>landsat.gsfc.nasa.gov</a:t>
            </a:r>
            <a:r>
              <a:rPr lang="en-US" sz="1100" u="none" dirty="0">
                <a:solidFill>
                  <a:schemeClr val="hlink"/>
                </a:solidFill>
                <a:latin typeface="Arial"/>
                <a:cs typeface="Arial"/>
                <a:sym typeface="Arial"/>
              </a:rPr>
              <a:t>/landsat-8/landsat-8-bands/ </a:t>
            </a:r>
          </a:p>
          <a:p>
            <a:pPr marL="628650" lvl="1" indent="-171450" algn="l" rtl="0">
              <a:lnSpc>
                <a:spcPct val="100000"/>
              </a:lnSpc>
              <a:spcBef>
                <a:spcPts val="0"/>
              </a:spcBef>
              <a:spcAft>
                <a:spcPts val="0"/>
              </a:spcAft>
              <a:buSzPts val="1400"/>
              <a:buFont typeface="Arial" panose="020B0604020202020204" pitchFamily="34" charset="0"/>
              <a:buChar char="•"/>
            </a:pPr>
            <a:endParaRPr lang="en-US" u="none" dirty="0"/>
          </a:p>
        </p:txBody>
      </p:sp>
      <p:sp>
        <p:nvSpPr>
          <p:cNvPr id="143" name="Google Shape;143;g652337da0f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6410e62f3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6410e62f3d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fr-FR" sz="1200" b="0" i="0" u="none" strike="noStrike" cap="none" dirty="0">
                <a:solidFill>
                  <a:schemeClr val="dk1"/>
                </a:solidFill>
                <a:effectLst/>
                <a:latin typeface="Calibri"/>
                <a:ea typeface="Calibri"/>
                <a:cs typeface="Calibri"/>
                <a:sym typeface="Calibri"/>
              </a:rPr>
              <a:t>To </a:t>
            </a:r>
            <a:r>
              <a:rPr lang="fr-FR" sz="1200" b="0" i="0" u="none" strike="noStrike" cap="none" dirty="0" err="1">
                <a:solidFill>
                  <a:schemeClr val="dk1"/>
                </a:solidFill>
                <a:effectLst/>
                <a:latin typeface="Calibri"/>
                <a:ea typeface="Calibri"/>
                <a:cs typeface="Calibri"/>
                <a:sym typeface="Calibri"/>
              </a:rPr>
              <a:t>calculate</a:t>
            </a:r>
            <a:r>
              <a:rPr lang="fr-FR" sz="1200" b="0" i="0" u="none" strike="noStrike" cap="none" dirty="0">
                <a:solidFill>
                  <a:schemeClr val="dk1"/>
                </a:solidFill>
                <a:effectLst/>
                <a:latin typeface="Calibri"/>
                <a:ea typeface="Calibri"/>
                <a:cs typeface="Calibri"/>
                <a:sym typeface="Calibri"/>
              </a:rPr>
              <a:t> the </a:t>
            </a:r>
            <a:r>
              <a:rPr lang="fr-FR" sz="1200" b="0" i="0" u="none" strike="noStrike" cap="none" dirty="0" err="1">
                <a:solidFill>
                  <a:schemeClr val="dk1"/>
                </a:solidFill>
                <a:effectLst/>
                <a:latin typeface="Calibri"/>
                <a:ea typeface="Calibri"/>
                <a:cs typeface="Calibri"/>
                <a:sym typeface="Calibri"/>
              </a:rPr>
              <a:t>greenness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metric</a:t>
            </a:r>
            <a:r>
              <a:rPr lang="fr-FR" sz="1200" b="0" i="0" u="none" strike="noStrike" cap="none" dirty="0">
                <a:solidFill>
                  <a:schemeClr val="dk1"/>
                </a:solidFill>
                <a:effectLst/>
                <a:latin typeface="Calibri"/>
                <a:ea typeface="Calibri"/>
                <a:cs typeface="Calibri"/>
                <a:sym typeface="Calibri"/>
              </a:rPr>
              <a:t>, the team </a:t>
            </a:r>
            <a:r>
              <a:rPr lang="fr-FR" sz="1200" b="0" i="0" u="none" strike="noStrike" cap="none" dirty="0" err="1">
                <a:solidFill>
                  <a:schemeClr val="dk1"/>
                </a:solidFill>
                <a:effectLst/>
                <a:latin typeface="Calibri"/>
                <a:ea typeface="Calibri"/>
                <a:cs typeface="Calibri"/>
                <a:sym typeface="Calibri"/>
              </a:rPr>
              <a:t>used</a:t>
            </a:r>
            <a:r>
              <a:rPr lang="fr-FR" sz="1200" b="0" i="0" u="none" strike="noStrike" cap="none" dirty="0">
                <a:solidFill>
                  <a:schemeClr val="dk1"/>
                </a:solidFill>
                <a:effectLst/>
                <a:latin typeface="Calibri"/>
                <a:ea typeface="Calibri"/>
                <a:cs typeface="Calibri"/>
                <a:sym typeface="Calibri"/>
              </a:rPr>
              <a:t> the </a:t>
            </a:r>
            <a:r>
              <a:rPr lang="fr-FR" sz="1200" b="0" i="0" u="none" strike="noStrike" cap="none" dirty="0" err="1">
                <a:solidFill>
                  <a:schemeClr val="dk1"/>
                </a:solidFill>
                <a:effectLst/>
                <a:latin typeface="Calibri"/>
                <a:ea typeface="Calibri"/>
                <a:cs typeface="Calibri"/>
                <a:sym typeface="Calibri"/>
              </a:rPr>
              <a:t>Normalized</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Difference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Vegetation</a:t>
            </a:r>
            <a:r>
              <a:rPr lang="fr-FR" sz="1200" b="0" i="0" u="none" strike="noStrike" cap="none" dirty="0">
                <a:solidFill>
                  <a:schemeClr val="dk1"/>
                </a:solidFill>
                <a:effectLst/>
                <a:latin typeface="Calibri"/>
                <a:ea typeface="Calibri"/>
                <a:cs typeface="Calibri"/>
                <a:sym typeface="Calibri"/>
              </a:rPr>
              <a:t> Index, an </a:t>
            </a:r>
            <a:r>
              <a:rPr lang="fr-FR" sz="1200" b="0" i="0" u="none" strike="noStrike" cap="none" dirty="0" err="1">
                <a:solidFill>
                  <a:schemeClr val="dk1"/>
                </a:solidFill>
                <a:effectLst/>
                <a:latin typeface="Calibri"/>
                <a:ea typeface="Calibri"/>
                <a:cs typeface="Calibri"/>
                <a:sym typeface="Calibri"/>
              </a:rPr>
              <a:t>indicator</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that</a:t>
            </a:r>
            <a:r>
              <a:rPr lang="fr-FR" sz="1200" b="0" i="0" u="none" strike="noStrike" cap="none" dirty="0">
                <a:solidFill>
                  <a:schemeClr val="dk1"/>
                </a:solidFill>
                <a:effectLst/>
                <a:latin typeface="Calibri"/>
                <a:ea typeface="Calibri"/>
                <a:cs typeface="Calibri"/>
                <a:sym typeface="Calibri"/>
              </a:rPr>
              <a:t> quantifies the </a:t>
            </a:r>
            <a:r>
              <a:rPr lang="fr-FR" sz="1200" b="0" i="0" u="none" strike="noStrike" cap="none" dirty="0" err="1">
                <a:solidFill>
                  <a:schemeClr val="dk1"/>
                </a:solidFill>
                <a:effectLst/>
                <a:latin typeface="Calibri"/>
                <a:ea typeface="Calibri"/>
                <a:cs typeface="Calibri"/>
                <a:sym typeface="Calibri"/>
              </a:rPr>
              <a:t>health</a:t>
            </a:r>
            <a:endParaRPr lang="fr-FR" sz="1200" b="0" i="0" u="none" strike="noStrike" cap="none" dirty="0">
              <a:solidFill>
                <a:schemeClr val="dk1"/>
              </a:solidFill>
              <a:effectLst/>
              <a:latin typeface="Calibri"/>
              <a:ea typeface="Calibri"/>
              <a:cs typeface="Calibri"/>
              <a:sym typeface="Calibri"/>
            </a:endParaRPr>
          </a:p>
          <a:p>
            <a:pPr rtl="0"/>
            <a:r>
              <a:rPr lang="fr-FR" sz="1200" b="0" i="0" u="none" strike="noStrike" cap="none" dirty="0">
                <a:solidFill>
                  <a:schemeClr val="dk1"/>
                </a:solidFill>
                <a:effectLst/>
                <a:latin typeface="Calibri"/>
                <a:ea typeface="Calibri"/>
                <a:cs typeface="Calibri"/>
                <a:sym typeface="Calibri"/>
              </a:rPr>
              <a:t>and </a:t>
            </a:r>
            <a:r>
              <a:rPr lang="fr-FR" sz="1200" b="0" i="0" u="none" strike="noStrike" cap="none" dirty="0" err="1">
                <a:solidFill>
                  <a:schemeClr val="dk1"/>
                </a:solidFill>
                <a:effectLst/>
                <a:latin typeface="Calibri"/>
                <a:ea typeface="Calibri"/>
                <a:cs typeface="Calibri"/>
                <a:sym typeface="Calibri"/>
              </a:rPr>
              <a:t>density</a:t>
            </a:r>
            <a:r>
              <a:rPr lang="fr-FR" sz="1200" b="0" i="0" u="none" strike="noStrike" cap="none" dirty="0">
                <a:solidFill>
                  <a:schemeClr val="dk1"/>
                </a:solidFill>
                <a:effectLst/>
                <a:latin typeface="Calibri"/>
                <a:ea typeface="Calibri"/>
                <a:cs typeface="Calibri"/>
                <a:sym typeface="Calibri"/>
              </a:rPr>
              <a:t> of </a:t>
            </a:r>
            <a:r>
              <a:rPr lang="fr-FR" sz="1200" b="0" i="0" u="none" strike="noStrike" cap="none" dirty="0" err="1">
                <a:solidFill>
                  <a:schemeClr val="dk1"/>
                </a:solidFill>
                <a:effectLst/>
                <a:latin typeface="Calibri"/>
                <a:ea typeface="Calibri"/>
                <a:cs typeface="Calibri"/>
                <a:sym typeface="Calibri"/>
              </a:rPr>
              <a:t>vegetation</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ranging</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from</a:t>
            </a:r>
            <a:r>
              <a:rPr lang="fr-FR" sz="1200" b="0" i="0" u="none" strike="noStrike" cap="none" dirty="0">
                <a:solidFill>
                  <a:schemeClr val="dk1"/>
                </a:solidFill>
                <a:effectLst/>
                <a:latin typeface="Calibri"/>
                <a:ea typeface="Calibri"/>
                <a:cs typeface="Calibri"/>
                <a:sym typeface="Calibri"/>
              </a:rPr>
              <a:t> -1 to 1. </a:t>
            </a:r>
            <a:r>
              <a:rPr lang="fr-FR" sz="1200" b="0" i="0" u="none" strike="noStrike" cap="none" dirty="0" err="1">
                <a:solidFill>
                  <a:schemeClr val="dk1"/>
                </a:solidFill>
                <a:effectLst/>
                <a:latin typeface="Calibri"/>
                <a:ea typeface="Calibri"/>
                <a:cs typeface="Calibri"/>
                <a:sym typeface="Calibri"/>
              </a:rPr>
              <a:t>Higher</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numbers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imply</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healthier</a:t>
            </a:r>
            <a:r>
              <a:rPr lang="fr-FR" sz="1200" b="0" i="0" u="none" strike="noStrike" cap="none" dirty="0">
                <a:solidFill>
                  <a:schemeClr val="dk1"/>
                </a:solidFill>
                <a:effectLst/>
                <a:latin typeface="Calibri"/>
                <a:ea typeface="Calibri"/>
                <a:cs typeface="Calibri"/>
                <a:sym typeface="Calibri"/>
              </a:rPr>
              <a:t> and </a:t>
            </a:r>
            <a:r>
              <a:rPr lang="fr-FR" sz="1200" b="0" i="0" u="none" strike="noStrike" cap="none" dirty="0" err="1">
                <a:solidFill>
                  <a:schemeClr val="dk1"/>
                </a:solidFill>
                <a:effectLst/>
                <a:latin typeface="Calibri"/>
                <a:ea typeface="Calibri"/>
                <a:cs typeface="Calibri"/>
                <a:sym typeface="Calibri"/>
              </a:rPr>
              <a:t>denser</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vegetation</a:t>
            </a:r>
            <a:r>
              <a:rPr lang="fr-FR" sz="1200" b="0" i="0" u="none" strike="noStrike" cap="none" dirty="0">
                <a:solidFill>
                  <a:schemeClr val="dk1"/>
                </a:solidFill>
                <a:effectLst/>
                <a:latin typeface="Calibri"/>
                <a:ea typeface="Calibri"/>
                <a:cs typeface="Calibri"/>
                <a:sym typeface="Calibri"/>
              </a:rPr>
              <a:t>. </a:t>
            </a:r>
            <a:r>
              <a:rPr lang="fr-FR" dirty="0"/>
              <a:t/>
            </a:r>
            <a:br>
              <a:rPr lang="fr-FR" dirty="0"/>
            </a:br>
            <a:endParaRPr dirty="0"/>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 Information Below ------------------------------</a:t>
            </a:r>
            <a:endParaRPr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•Image Credit: Image created by the NASA DEVELOP Fall 2019 AZ Tempe node</a:t>
            </a: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 Source: Microsoft PowerPoint </a:t>
            </a:r>
            <a:endParaRPr dirty="0"/>
          </a:p>
          <a:p>
            <a:pPr marL="0" lvl="0" indent="0" algn="l" rtl="0">
              <a:lnSpc>
                <a:spcPct val="100000"/>
              </a:lnSpc>
              <a:spcBef>
                <a:spcPts val="0"/>
              </a:spcBef>
              <a:spcAft>
                <a:spcPts val="0"/>
              </a:spcAft>
              <a:buSzPts val="1400"/>
              <a:buNone/>
            </a:pPr>
            <a:endParaRPr dirty="0"/>
          </a:p>
        </p:txBody>
      </p:sp>
      <p:sp>
        <p:nvSpPr>
          <p:cNvPr id="158" name="Google Shape;158;g6410e62f3d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6549f5a29a_8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6549f5a29a_8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fr-FR" sz="1200" b="0" i="0" u="none" strike="noStrike" cap="none" dirty="0">
                <a:solidFill>
                  <a:schemeClr val="dk1"/>
                </a:solidFill>
                <a:effectLst/>
                <a:latin typeface="Calibri"/>
                <a:ea typeface="Calibri"/>
                <a:cs typeface="Calibri"/>
                <a:sym typeface="Calibri"/>
              </a:rPr>
              <a:t>The team </a:t>
            </a:r>
            <a:r>
              <a:rPr lang="fr-FR" sz="1200" b="0" i="0" u="none" strike="noStrike" cap="none" dirty="0" err="1">
                <a:solidFill>
                  <a:schemeClr val="dk1"/>
                </a:solidFill>
                <a:effectLst/>
                <a:latin typeface="Calibri"/>
                <a:ea typeface="Calibri"/>
                <a:cs typeface="Calibri"/>
                <a:sym typeface="Calibri"/>
              </a:rPr>
              <a:t>also</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calculated</a:t>
            </a:r>
            <a:r>
              <a:rPr lang="fr-FR" sz="1200" b="0" i="0" u="none" strike="noStrike" cap="none" dirty="0">
                <a:solidFill>
                  <a:schemeClr val="dk1"/>
                </a:solidFill>
                <a:effectLst/>
                <a:latin typeface="Calibri"/>
                <a:ea typeface="Calibri"/>
                <a:cs typeface="Calibri"/>
                <a:sym typeface="Calibri"/>
              </a:rPr>
              <a:t> land surface </a:t>
            </a:r>
            <a:r>
              <a:rPr lang="fr-FR" sz="1200" b="0" i="0" u="none" strike="noStrike" cap="none" dirty="0" err="1">
                <a:solidFill>
                  <a:schemeClr val="dk1"/>
                </a:solidFill>
                <a:effectLst/>
                <a:latin typeface="Calibri"/>
                <a:ea typeface="Calibri"/>
                <a:cs typeface="Calibri"/>
                <a:sym typeface="Calibri"/>
              </a:rPr>
              <a:t>temperature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which</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can</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be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described</a:t>
            </a:r>
            <a:r>
              <a:rPr lang="fr-FR" sz="1200" b="0" i="0" u="none" strike="noStrike" cap="none" dirty="0">
                <a:solidFill>
                  <a:schemeClr val="dk1"/>
                </a:solidFill>
                <a:effectLst/>
                <a:latin typeface="Calibri"/>
                <a:ea typeface="Calibri"/>
                <a:cs typeface="Calibri"/>
                <a:sym typeface="Calibri"/>
              </a:rPr>
              <a:t> as how hot a surface </a:t>
            </a:r>
            <a:r>
              <a:rPr lang="fr-FR" sz="1200" b="0" i="0" u="none" strike="noStrike" cap="none" dirty="0" err="1">
                <a:solidFill>
                  <a:schemeClr val="dk1"/>
                </a:solidFill>
                <a:effectLst/>
                <a:latin typeface="Calibri"/>
                <a:ea typeface="Calibri"/>
                <a:cs typeface="Calibri"/>
                <a:sym typeface="Calibri"/>
              </a:rPr>
              <a:t>feels</a:t>
            </a:r>
            <a:r>
              <a:rPr lang="fr-FR" sz="1200" b="0" i="0" u="none" strike="noStrike" cap="none" dirty="0">
                <a:solidFill>
                  <a:schemeClr val="dk1"/>
                </a:solidFill>
                <a:effectLst/>
                <a:latin typeface="Calibri"/>
                <a:ea typeface="Calibri"/>
                <a:cs typeface="Calibri"/>
                <a:sym typeface="Calibri"/>
              </a:rPr>
              <a:t> to the </a:t>
            </a:r>
            <a:r>
              <a:rPr lang="fr-FR" sz="1200" b="0" i="0" u="none" strike="noStrike" cap="none" dirty="0" err="1">
                <a:solidFill>
                  <a:schemeClr val="dk1"/>
                </a:solidFill>
                <a:effectLst/>
                <a:latin typeface="Calibri"/>
                <a:ea typeface="Calibri"/>
                <a:cs typeface="Calibri"/>
                <a:sym typeface="Calibri"/>
              </a:rPr>
              <a:t>touch</a:t>
            </a:r>
            <a:r>
              <a:rPr lang="fr-FR" sz="1200" b="0" i="0" u="none" strike="noStrike" cap="none" dirty="0">
                <a:solidFill>
                  <a:schemeClr val="dk1"/>
                </a:solidFill>
                <a:effectLst/>
                <a:latin typeface="Calibri"/>
                <a:ea typeface="Calibri"/>
                <a:cs typeface="Calibri"/>
                <a:sym typeface="Calibri"/>
              </a:rPr>
              <a:t>. For </a:t>
            </a:r>
            <a:r>
              <a:rPr lang="fr-FR" sz="1200" b="0" i="0" u="none" strike="noStrike" cap="none" dirty="0" err="1">
                <a:solidFill>
                  <a:schemeClr val="dk1"/>
                </a:solidFill>
                <a:effectLst/>
                <a:latin typeface="Calibri"/>
                <a:ea typeface="Calibri"/>
                <a:cs typeface="Calibri"/>
                <a:sym typeface="Calibri"/>
              </a:rPr>
              <a:t>example</a:t>
            </a:r>
            <a:r>
              <a:rPr lang="fr-FR" sz="1200" b="0" i="0" u="none" strike="noStrike" cap="none" dirty="0">
                <a:solidFill>
                  <a:schemeClr val="dk1"/>
                </a:solidFill>
                <a:effectLst/>
                <a:latin typeface="Calibri"/>
                <a:ea typeface="Calibri"/>
                <a:cs typeface="Calibri"/>
                <a:sym typeface="Calibri"/>
              </a:rPr>
              <a:t>, on a hot </a:t>
            </a:r>
            <a:r>
              <a:rPr lang="fr-FR" sz="1200" b="0" i="0" u="none" strike="noStrike" cap="none" dirty="0" err="1">
                <a:solidFill>
                  <a:schemeClr val="dk1"/>
                </a:solidFill>
                <a:effectLst/>
                <a:latin typeface="Calibri"/>
                <a:ea typeface="Calibri"/>
                <a:cs typeface="Calibri"/>
                <a:sym typeface="Calibri"/>
              </a:rPr>
              <a:t>summer</a:t>
            </a:r>
            <a:r>
              <a:rPr lang="fr-FR" sz="1200" b="0" i="0" u="none" strike="noStrike" cap="none" dirty="0">
                <a:solidFill>
                  <a:schemeClr val="dk1"/>
                </a:solidFill>
                <a:effectLst/>
                <a:latin typeface="Calibri"/>
                <a:ea typeface="Calibri"/>
                <a:cs typeface="Calibri"/>
                <a:sym typeface="Calibri"/>
              </a:rPr>
              <a:t> </a:t>
            </a:r>
          </a:p>
          <a:p>
            <a:pPr rtl="0"/>
            <a:r>
              <a:rPr lang="fr-FR" sz="1200" b="0" i="0" u="none" strike="noStrike" cap="none" dirty="0" err="1">
                <a:solidFill>
                  <a:schemeClr val="dk1"/>
                </a:solidFill>
                <a:effectLst/>
                <a:latin typeface="Calibri"/>
                <a:ea typeface="Calibri"/>
                <a:cs typeface="Calibri"/>
                <a:sym typeface="Calibri"/>
              </a:rPr>
              <a:t>day</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walking</a:t>
            </a:r>
            <a:r>
              <a:rPr lang="fr-FR" sz="1200" b="0" i="0" u="none" strike="noStrike" cap="none" dirty="0">
                <a:solidFill>
                  <a:schemeClr val="dk1"/>
                </a:solidFill>
                <a:effectLst/>
                <a:latin typeface="Calibri"/>
                <a:ea typeface="Calibri"/>
                <a:cs typeface="Calibri"/>
                <a:sym typeface="Calibri"/>
              </a:rPr>
              <a:t> barefoot in a </a:t>
            </a:r>
            <a:r>
              <a:rPr lang="fr-FR" sz="1200" b="0" i="0" u="none" strike="noStrike" cap="none" dirty="0" err="1">
                <a:solidFill>
                  <a:schemeClr val="dk1"/>
                </a:solidFill>
                <a:effectLst/>
                <a:latin typeface="Calibri"/>
                <a:ea typeface="Calibri"/>
                <a:cs typeface="Calibri"/>
                <a:sym typeface="Calibri"/>
              </a:rPr>
              <a:t>grassy</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field</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might</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feel</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pleasant</a:t>
            </a:r>
            <a:r>
              <a:rPr lang="fr-FR" sz="1200" b="0" i="0" u="none" strike="noStrike" cap="none" dirty="0">
                <a:solidFill>
                  <a:schemeClr val="dk1"/>
                </a:solidFill>
                <a:effectLst/>
                <a:latin typeface="Calibri"/>
                <a:ea typeface="Calibri"/>
                <a:cs typeface="Calibri"/>
                <a:sym typeface="Calibri"/>
              </a:rPr>
              <a:t>, but </a:t>
            </a:r>
            <a:r>
              <a:rPr lang="fr-FR" sz="1200" b="0" i="0" u="none" strike="noStrike" cap="none" dirty="0" err="1">
                <a:solidFill>
                  <a:schemeClr val="dk1"/>
                </a:solidFill>
                <a:effectLst/>
                <a:latin typeface="Calibri"/>
                <a:ea typeface="Calibri"/>
                <a:cs typeface="Calibri"/>
                <a:sym typeface="Calibri"/>
              </a:rPr>
              <a:t>walking</a:t>
            </a:r>
            <a:r>
              <a:rPr lang="fr-FR" sz="1200" b="0" i="0" u="none" strike="noStrike" cap="none" dirty="0">
                <a:solidFill>
                  <a:schemeClr val="dk1"/>
                </a:solidFill>
                <a:effectLst/>
                <a:latin typeface="Calibri"/>
                <a:ea typeface="Calibri"/>
                <a:cs typeface="Calibri"/>
                <a:sym typeface="Calibri"/>
              </a:rPr>
              <a:t> barefoot on </a:t>
            </a:r>
            <a:r>
              <a:rPr lang="fr-FR" sz="1200" b="0" i="0" u="none" strike="noStrike" cap="none" dirty="0" err="1">
                <a:solidFill>
                  <a:schemeClr val="dk1"/>
                </a:solidFill>
                <a:effectLst/>
                <a:latin typeface="Calibri"/>
                <a:ea typeface="Calibri"/>
                <a:cs typeface="Calibri"/>
                <a:sym typeface="Calibri"/>
              </a:rPr>
              <a:t>concrete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might</a:t>
            </a:r>
            <a:r>
              <a:rPr lang="fr-FR" sz="1200" b="0" i="0" u="none" strike="noStrike" cap="none" dirty="0">
                <a:solidFill>
                  <a:schemeClr val="dk1"/>
                </a:solidFill>
                <a:effectLst/>
                <a:latin typeface="Calibri"/>
                <a:ea typeface="Calibri"/>
                <a:cs typeface="Calibri"/>
                <a:sym typeface="Calibri"/>
              </a:rPr>
              <a:t> lead to </a:t>
            </a:r>
            <a:r>
              <a:rPr lang="fr-FR" sz="1200" b="0" i="0" u="none" strike="noStrike" cap="none" dirty="0" err="1">
                <a:solidFill>
                  <a:schemeClr val="dk1"/>
                </a:solidFill>
                <a:effectLst/>
                <a:latin typeface="Calibri"/>
                <a:ea typeface="Calibri"/>
                <a:cs typeface="Calibri"/>
                <a:sym typeface="Calibri"/>
              </a:rPr>
              <a:t>burned</a:t>
            </a:r>
            <a:r>
              <a:rPr lang="fr-FR" sz="1200" b="0" i="0" u="none" strike="noStrike" cap="none" dirty="0">
                <a:solidFill>
                  <a:schemeClr val="dk1"/>
                </a:solidFill>
                <a:effectLst/>
                <a:latin typeface="Calibri"/>
                <a:ea typeface="Calibri"/>
                <a:cs typeface="Calibri"/>
                <a:sym typeface="Calibri"/>
              </a:rPr>
              <a:t> skin. </a:t>
            </a:r>
          </a:p>
          <a:p>
            <a:pPr rtl="0"/>
            <a:r>
              <a:rPr lang="fr-FR" sz="1200" b="0" i="0" u="none" strike="noStrike" cap="none" dirty="0">
                <a:solidFill>
                  <a:schemeClr val="dk1"/>
                </a:solidFill>
                <a:effectLst/>
                <a:latin typeface="Calibri"/>
                <a:ea typeface="Calibri"/>
                <a:cs typeface="Calibri"/>
                <a:sym typeface="Calibri"/>
              </a:rPr>
              <a:t>This </a:t>
            </a:r>
            <a:r>
              <a:rPr lang="fr-FR" sz="1200" b="0" i="0" u="none" strike="noStrike" cap="none" dirty="0" err="1">
                <a:solidFill>
                  <a:schemeClr val="dk1"/>
                </a:solidFill>
                <a:effectLst/>
                <a:latin typeface="Calibri"/>
                <a:ea typeface="Calibri"/>
                <a:cs typeface="Calibri"/>
                <a:sym typeface="Calibri"/>
              </a:rPr>
              <a:t>difference</a:t>
            </a:r>
            <a:r>
              <a:rPr lang="fr-FR" sz="1200" b="0" i="0" u="none" strike="noStrike" cap="none" dirty="0">
                <a:solidFill>
                  <a:schemeClr val="dk1"/>
                </a:solidFill>
                <a:effectLst/>
                <a:latin typeface="Calibri"/>
                <a:ea typeface="Calibri"/>
                <a:cs typeface="Calibri"/>
                <a:sym typeface="Calibri"/>
              </a:rPr>
              <a:t> in the </a:t>
            </a:r>
            <a:r>
              <a:rPr lang="fr-FR" sz="1200" b="0" i="0" u="none" strike="noStrike" cap="none" dirty="0" err="1">
                <a:solidFill>
                  <a:schemeClr val="dk1"/>
                </a:solidFill>
                <a:effectLst/>
                <a:latin typeface="Calibri"/>
                <a:ea typeface="Calibri"/>
                <a:cs typeface="Calibri"/>
                <a:sym typeface="Calibri"/>
              </a:rPr>
              <a:t>amount</a:t>
            </a:r>
            <a:r>
              <a:rPr lang="fr-FR" sz="1200" b="0" i="0" u="none" strike="noStrike" cap="none" dirty="0">
                <a:solidFill>
                  <a:schemeClr val="dk1"/>
                </a:solidFill>
                <a:effectLst/>
                <a:latin typeface="Calibri"/>
                <a:ea typeface="Calibri"/>
                <a:cs typeface="Calibri"/>
                <a:sym typeface="Calibri"/>
              </a:rPr>
              <a:t> of </a:t>
            </a:r>
            <a:r>
              <a:rPr lang="fr-FR" sz="1200" b="0" i="0" u="none" strike="noStrike" cap="none" dirty="0" err="1">
                <a:solidFill>
                  <a:schemeClr val="dk1"/>
                </a:solidFill>
                <a:effectLst/>
                <a:latin typeface="Calibri"/>
                <a:ea typeface="Calibri"/>
                <a:cs typeface="Calibri"/>
                <a:sym typeface="Calibri"/>
              </a:rPr>
              <a:t>heat</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released</a:t>
            </a:r>
            <a:r>
              <a:rPr lang="fr-FR" sz="1200" b="0" i="0" u="none" strike="noStrike" cap="none" dirty="0">
                <a:solidFill>
                  <a:schemeClr val="dk1"/>
                </a:solidFill>
                <a:effectLst/>
                <a:latin typeface="Calibri"/>
                <a:ea typeface="Calibri"/>
                <a:cs typeface="Calibri"/>
                <a:sym typeface="Calibri"/>
              </a:rPr>
              <a:t> – or </a:t>
            </a:r>
            <a:r>
              <a:rPr lang="fr-FR" sz="1200" b="0" i="0" u="none" strike="noStrike" cap="none" dirty="0" err="1">
                <a:solidFill>
                  <a:schemeClr val="dk1"/>
                </a:solidFill>
                <a:effectLst/>
                <a:latin typeface="Calibri"/>
                <a:ea typeface="Calibri"/>
                <a:cs typeface="Calibri"/>
                <a:sym typeface="Calibri"/>
              </a:rPr>
              <a:t>emitted</a:t>
            </a:r>
            <a:r>
              <a:rPr lang="fr-FR" sz="1200" b="0" i="0" u="none" strike="noStrike" cap="none" dirty="0">
                <a:solidFill>
                  <a:schemeClr val="dk1"/>
                </a:solidFill>
                <a:effectLst/>
                <a:latin typeface="Calibri"/>
                <a:ea typeface="Calibri"/>
                <a:cs typeface="Calibri"/>
                <a:sym typeface="Calibri"/>
              </a:rPr>
              <a:t> – by </a:t>
            </a:r>
            <a:r>
              <a:rPr lang="fr-FR" sz="1200" b="0" i="0" u="none" strike="noStrike" cap="none" dirty="0" err="1">
                <a:solidFill>
                  <a:schemeClr val="dk1"/>
                </a:solidFill>
                <a:effectLst/>
                <a:latin typeface="Calibri"/>
                <a:ea typeface="Calibri"/>
                <a:cs typeface="Calibri"/>
                <a:sym typeface="Calibri"/>
              </a:rPr>
              <a:t>different</a:t>
            </a:r>
            <a:r>
              <a:rPr lang="fr-FR" sz="1200" b="0" i="0" u="none" strike="noStrike" cap="none" dirty="0">
                <a:solidFill>
                  <a:schemeClr val="dk1"/>
                </a:solidFill>
                <a:effectLst/>
                <a:latin typeface="Calibri"/>
                <a:ea typeface="Calibri"/>
                <a:cs typeface="Calibri"/>
                <a:sym typeface="Calibri"/>
              </a:rPr>
              <a:t> surface types </a:t>
            </a:r>
            <a:r>
              <a:rPr lang="fr-FR" sz="1200" b="0" i="0" u="none" strike="noStrike" cap="none" dirty="0" err="1">
                <a:solidFill>
                  <a:schemeClr val="dk1"/>
                </a:solidFill>
                <a:effectLst/>
                <a:latin typeface="Calibri"/>
                <a:ea typeface="Calibri"/>
                <a:cs typeface="Calibri"/>
                <a:sym typeface="Calibri"/>
              </a:rPr>
              <a:t>is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referred</a:t>
            </a:r>
            <a:r>
              <a:rPr lang="fr-FR" sz="1200" b="0" i="0" u="none" strike="noStrike" cap="none" dirty="0">
                <a:solidFill>
                  <a:schemeClr val="dk1"/>
                </a:solidFill>
                <a:effectLst/>
                <a:latin typeface="Calibri"/>
                <a:ea typeface="Calibri"/>
                <a:cs typeface="Calibri"/>
                <a:sym typeface="Calibri"/>
              </a:rPr>
              <a:t> to as the </a:t>
            </a:r>
            <a:r>
              <a:rPr lang="fr-FR" sz="1200" b="0" i="0" u="none" strike="noStrike" cap="none" dirty="0" err="1">
                <a:solidFill>
                  <a:schemeClr val="dk1"/>
                </a:solidFill>
                <a:effectLst/>
                <a:latin typeface="Calibri"/>
                <a:ea typeface="Calibri"/>
                <a:cs typeface="Calibri"/>
                <a:sym typeface="Calibri"/>
              </a:rPr>
              <a:t>ground</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emissivity</a:t>
            </a:r>
            <a:r>
              <a:rPr lang="fr-FR" sz="1200" b="0" i="0" u="none" strike="noStrike" cap="none" dirty="0">
                <a:solidFill>
                  <a:schemeClr val="dk1"/>
                </a:solidFill>
                <a:effectLst/>
                <a:latin typeface="Calibri"/>
                <a:ea typeface="Calibri"/>
                <a:cs typeface="Calibri"/>
                <a:sym typeface="Calibri"/>
              </a:rPr>
              <a:t>. Ground </a:t>
            </a:r>
            <a:r>
              <a:rPr lang="fr-FR" sz="1200" b="0" i="0" u="none" strike="noStrike" cap="none" dirty="0" err="1">
                <a:solidFill>
                  <a:schemeClr val="dk1"/>
                </a:solidFill>
                <a:effectLst/>
                <a:latin typeface="Calibri"/>
                <a:ea typeface="Calibri"/>
                <a:cs typeface="Calibri"/>
                <a:sym typeface="Calibri"/>
              </a:rPr>
              <a:t>emissivity</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is</a:t>
            </a:r>
            <a:r>
              <a:rPr lang="fr-FR" sz="1200" b="0" i="0" u="none" strike="noStrike" cap="none" dirty="0">
                <a:solidFill>
                  <a:schemeClr val="dk1"/>
                </a:solidFill>
                <a:effectLst/>
                <a:latin typeface="Calibri"/>
                <a:ea typeface="Calibri"/>
                <a:cs typeface="Calibri"/>
                <a:sym typeface="Calibri"/>
              </a:rPr>
              <a:t> </a:t>
            </a:r>
          </a:p>
          <a:p>
            <a:pPr rtl="0"/>
            <a:r>
              <a:rPr lang="fr-FR" sz="1200" b="0" i="0" u="none" strike="noStrike" cap="none" dirty="0" err="1">
                <a:solidFill>
                  <a:schemeClr val="dk1"/>
                </a:solidFill>
                <a:effectLst/>
                <a:latin typeface="Calibri"/>
                <a:ea typeface="Calibri"/>
                <a:cs typeface="Calibri"/>
                <a:sym typeface="Calibri"/>
              </a:rPr>
              <a:t>dependent</a:t>
            </a:r>
            <a:r>
              <a:rPr lang="fr-FR" sz="1200" b="0" i="0" u="none" strike="noStrike" cap="none" dirty="0">
                <a:solidFill>
                  <a:schemeClr val="dk1"/>
                </a:solidFill>
                <a:effectLst/>
                <a:latin typeface="Calibri"/>
                <a:ea typeface="Calibri"/>
                <a:cs typeface="Calibri"/>
                <a:sym typeface="Calibri"/>
              </a:rPr>
              <a:t> on the </a:t>
            </a:r>
            <a:r>
              <a:rPr lang="fr-FR" sz="1200" b="0" i="0" u="none" strike="noStrike" cap="none" dirty="0" err="1">
                <a:solidFill>
                  <a:schemeClr val="dk1"/>
                </a:solidFill>
                <a:effectLst/>
                <a:latin typeface="Calibri"/>
                <a:ea typeface="Calibri"/>
                <a:cs typeface="Calibri"/>
                <a:sym typeface="Calibri"/>
              </a:rPr>
              <a:t>specific</a:t>
            </a:r>
            <a:r>
              <a:rPr lang="fr-FR" sz="1200" b="0" i="0" u="none" strike="noStrike" cap="none" dirty="0">
                <a:solidFill>
                  <a:schemeClr val="dk1"/>
                </a:solidFill>
                <a:effectLst/>
                <a:latin typeface="Calibri"/>
                <a:ea typeface="Calibri"/>
                <a:cs typeface="Calibri"/>
                <a:sym typeface="Calibri"/>
              </a:rPr>
              <a:t> surface </a:t>
            </a:r>
            <a:r>
              <a:rPr lang="fr-FR" sz="1200" b="0" i="0" u="none" strike="noStrike" cap="none" dirty="0" err="1">
                <a:solidFill>
                  <a:schemeClr val="dk1"/>
                </a:solidFill>
                <a:effectLst/>
                <a:latin typeface="Calibri"/>
                <a:ea typeface="Calibri"/>
                <a:cs typeface="Calibri"/>
                <a:sym typeface="Calibri"/>
              </a:rPr>
              <a:t>material</a:t>
            </a:r>
            <a:r>
              <a:rPr lang="fr-FR" sz="1200" b="0" i="0" u="none" strike="noStrike" cap="none" dirty="0">
                <a:solidFill>
                  <a:schemeClr val="dk1"/>
                </a:solidFill>
                <a:effectLst/>
                <a:latin typeface="Calibri"/>
                <a:ea typeface="Calibri"/>
                <a:cs typeface="Calibri"/>
                <a:sym typeface="Calibri"/>
              </a:rPr>
              <a:t>, and must </a:t>
            </a:r>
            <a:r>
              <a:rPr lang="fr-FR" sz="1200" b="0" i="0" u="none" strike="noStrike" cap="none" dirty="0" err="1">
                <a:solidFill>
                  <a:schemeClr val="dk1"/>
                </a:solidFill>
                <a:effectLst/>
                <a:latin typeface="Calibri"/>
                <a:ea typeface="Calibri"/>
                <a:cs typeface="Calibri"/>
                <a:sym typeface="Calibri"/>
              </a:rPr>
              <a:t>be</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taken</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into</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account</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when</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calculating</a:t>
            </a:r>
            <a:r>
              <a:rPr lang="fr-FR" sz="1200" b="0" i="0" u="none" strike="noStrike" cap="none" dirty="0">
                <a:solidFill>
                  <a:schemeClr val="dk1"/>
                </a:solidFill>
                <a:effectLst/>
                <a:latin typeface="Calibri"/>
                <a:ea typeface="Calibri"/>
                <a:cs typeface="Calibri"/>
                <a:sym typeface="Calibri"/>
              </a:rPr>
              <a:t> land surface </a:t>
            </a:r>
            <a:r>
              <a:rPr lang="fr-FR" sz="1200" b="0" i="0" u="none" strike="noStrike" cap="none" dirty="0" err="1">
                <a:solidFill>
                  <a:schemeClr val="dk1"/>
                </a:solidFill>
                <a:effectLst/>
                <a:latin typeface="Calibri"/>
                <a:ea typeface="Calibri"/>
                <a:cs typeface="Calibri"/>
                <a:sym typeface="Calibri"/>
              </a:rPr>
              <a:t>temperature</a:t>
            </a:r>
            <a:r>
              <a:rPr lang="fr-FR" sz="1200" b="0" i="0" u="none" strike="noStrike" cap="none" dirty="0">
                <a:solidFill>
                  <a:schemeClr val="dk1"/>
                </a:solidFill>
                <a:effectLst/>
                <a:latin typeface="Calibri"/>
                <a:ea typeface="Calibri"/>
                <a:cs typeface="Calibri"/>
                <a:sym typeface="Calibri"/>
              </a:rPr>
              <a:t>. </a:t>
            </a:r>
          </a:p>
          <a:p>
            <a:pPr rtl="0"/>
            <a:r>
              <a:rPr lang="fr-FR" sz="1200" b="0" i="0" u="none" strike="noStrike" cap="none" dirty="0">
                <a:solidFill>
                  <a:schemeClr val="dk1"/>
                </a:solidFill>
                <a:effectLst/>
                <a:latin typeface="Calibri"/>
                <a:ea typeface="Calibri"/>
                <a:cs typeface="Calibri"/>
                <a:sym typeface="Calibri"/>
              </a:rPr>
              <a:t>Louisville </a:t>
            </a:r>
            <a:r>
              <a:rPr lang="fr-FR" sz="1200" b="0" i="0" u="none" strike="noStrike" cap="none" dirty="0" err="1">
                <a:solidFill>
                  <a:schemeClr val="dk1"/>
                </a:solidFill>
                <a:effectLst/>
                <a:latin typeface="Calibri"/>
                <a:ea typeface="Calibri"/>
                <a:cs typeface="Calibri"/>
                <a:sym typeface="Calibri"/>
              </a:rPr>
              <a:t>is</a:t>
            </a:r>
            <a:r>
              <a:rPr lang="fr-FR" sz="1200" b="0" i="0" u="none" strike="noStrike" cap="none" dirty="0">
                <a:solidFill>
                  <a:schemeClr val="dk1"/>
                </a:solidFill>
                <a:effectLst/>
                <a:latin typeface="Calibri"/>
                <a:ea typeface="Calibri"/>
                <a:cs typeface="Calibri"/>
                <a:sym typeface="Calibri"/>
              </a:rPr>
              <a:t> one of the </a:t>
            </a:r>
            <a:r>
              <a:rPr lang="fr-FR" sz="1200" b="0" i="0" u="none" strike="noStrike" cap="none" dirty="0" err="1">
                <a:solidFill>
                  <a:schemeClr val="dk1"/>
                </a:solidFill>
                <a:effectLst/>
                <a:latin typeface="Calibri"/>
                <a:ea typeface="Calibri"/>
                <a:cs typeface="Calibri"/>
                <a:sym typeface="Calibri"/>
              </a:rPr>
              <a:t>many</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urban</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heat</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islands</a:t>
            </a:r>
            <a:r>
              <a:rPr lang="fr-FR" sz="1200" b="0" i="0" u="none" strike="noStrike" cap="none" dirty="0">
                <a:solidFill>
                  <a:schemeClr val="dk1"/>
                </a:solidFill>
                <a:effectLst/>
                <a:latin typeface="Calibri"/>
                <a:ea typeface="Calibri"/>
                <a:cs typeface="Calibri"/>
                <a:sym typeface="Calibri"/>
              </a:rPr>
              <a:t> in the United States, a </a:t>
            </a:r>
            <a:r>
              <a:rPr lang="fr-FR" sz="1200" b="0" i="0" u="none" strike="noStrike" cap="none" dirty="0" err="1">
                <a:solidFill>
                  <a:schemeClr val="dk1"/>
                </a:solidFill>
                <a:effectLst/>
                <a:latin typeface="Calibri"/>
                <a:ea typeface="Calibri"/>
                <a:cs typeface="Calibri"/>
                <a:sym typeface="Calibri"/>
              </a:rPr>
              <a:t>phenomenon</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that</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happens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when</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cities</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retain</a:t>
            </a:r>
            <a:r>
              <a:rPr lang="fr-FR" sz="1200" b="0" i="0" u="none" strike="noStrike" cap="none" dirty="0">
                <a:solidFill>
                  <a:schemeClr val="dk1"/>
                </a:solidFill>
                <a:effectLst/>
                <a:latin typeface="Calibri"/>
                <a:ea typeface="Calibri"/>
                <a:cs typeface="Calibri"/>
                <a:sym typeface="Calibri"/>
              </a:rPr>
              <a:t> more </a:t>
            </a:r>
            <a:r>
              <a:rPr lang="fr-FR" sz="1200" b="0" i="0" u="none" strike="noStrike" cap="none" dirty="0" err="1">
                <a:solidFill>
                  <a:schemeClr val="dk1"/>
                </a:solidFill>
                <a:effectLst/>
                <a:latin typeface="Calibri"/>
                <a:ea typeface="Calibri"/>
                <a:cs typeface="Calibri"/>
                <a:sym typeface="Calibri"/>
              </a:rPr>
              <a:t>heat</a:t>
            </a:r>
            <a:endParaRPr lang="fr-FR" sz="1200" b="0" i="0" u="none" strike="noStrike" cap="none" dirty="0">
              <a:solidFill>
                <a:schemeClr val="dk1"/>
              </a:solidFill>
              <a:effectLst/>
              <a:latin typeface="Calibri"/>
              <a:ea typeface="Calibri"/>
              <a:cs typeface="Calibri"/>
              <a:sym typeface="Calibri"/>
            </a:endParaRPr>
          </a:p>
          <a:p>
            <a:pPr rtl="0"/>
            <a:r>
              <a:rPr lang="fr-FR" sz="1200" b="0" i="0" u="none" strike="noStrike" cap="none" dirty="0" err="1">
                <a:solidFill>
                  <a:schemeClr val="dk1"/>
                </a:solidFill>
                <a:effectLst/>
                <a:latin typeface="Calibri"/>
                <a:ea typeface="Calibri"/>
                <a:cs typeface="Calibri"/>
                <a:sym typeface="Calibri"/>
              </a:rPr>
              <a:t>than</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their</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surrounding</a:t>
            </a:r>
            <a:r>
              <a:rPr lang="fr-FR" sz="1200" b="0" i="0" u="none" strike="noStrike" cap="none" dirty="0">
                <a:solidFill>
                  <a:schemeClr val="dk1"/>
                </a:solidFill>
                <a:effectLst/>
                <a:latin typeface="Calibri"/>
                <a:ea typeface="Calibri"/>
                <a:cs typeface="Calibri"/>
                <a:sym typeface="Calibri"/>
              </a:rPr>
              <a:t> rural areas, </a:t>
            </a:r>
            <a:r>
              <a:rPr lang="fr-FR" sz="1200" b="0" i="0" u="none" strike="noStrike" cap="none" dirty="0" err="1">
                <a:solidFill>
                  <a:schemeClr val="dk1"/>
                </a:solidFill>
                <a:effectLst/>
                <a:latin typeface="Calibri"/>
                <a:ea typeface="Calibri"/>
                <a:cs typeface="Calibri"/>
                <a:sym typeface="Calibri"/>
              </a:rPr>
              <a:t>through</a:t>
            </a:r>
            <a:r>
              <a:rPr lang="fr-FR" sz="1200" b="0" i="0" u="none" strike="noStrike" cap="none" dirty="0">
                <a:solidFill>
                  <a:schemeClr val="dk1"/>
                </a:solidFill>
                <a:effectLst/>
                <a:latin typeface="Calibri"/>
                <a:ea typeface="Calibri"/>
                <a:cs typeface="Calibri"/>
                <a:sym typeface="Calibri"/>
              </a:rPr>
              <a:t> </a:t>
            </a:r>
            <a:r>
              <a:rPr lang="fr-FR" sz="1200" b="0" i="0" u="none" strike="noStrike" cap="none" dirty="0" err="1">
                <a:solidFill>
                  <a:schemeClr val="dk1"/>
                </a:solidFill>
                <a:effectLst/>
                <a:latin typeface="Calibri"/>
                <a:ea typeface="Calibri"/>
                <a:cs typeface="Calibri"/>
                <a:sym typeface="Calibri"/>
              </a:rPr>
              <a:t>impervious</a:t>
            </a:r>
            <a:r>
              <a:rPr lang="fr-FR" sz="1200" b="0" i="0" u="none" strike="noStrike" cap="none" dirty="0">
                <a:solidFill>
                  <a:schemeClr val="dk1"/>
                </a:solidFill>
                <a:effectLst/>
                <a:latin typeface="Calibri"/>
                <a:ea typeface="Calibri"/>
                <a:cs typeface="Calibri"/>
                <a:sym typeface="Calibri"/>
              </a:rPr>
              <a:t> surfaces </a:t>
            </a:r>
            <a:r>
              <a:rPr lang="fr-FR" sz="1200" b="0" i="0" u="none" strike="noStrike" cap="none" dirty="0" err="1">
                <a:solidFill>
                  <a:schemeClr val="dk1"/>
                </a:solidFill>
                <a:effectLst/>
                <a:latin typeface="Calibri"/>
                <a:ea typeface="Calibri"/>
                <a:cs typeface="Calibri"/>
                <a:sym typeface="Calibri"/>
              </a:rPr>
              <a:t>such</a:t>
            </a:r>
            <a:r>
              <a:rPr lang="fr-FR" sz="1200" b="0" i="0" u="none" strike="noStrike" cap="none" dirty="0">
                <a:solidFill>
                  <a:schemeClr val="dk1"/>
                </a:solidFill>
                <a:effectLst/>
                <a:latin typeface="Calibri"/>
                <a:ea typeface="Calibri"/>
                <a:cs typeface="Calibri"/>
                <a:sym typeface="Calibri"/>
              </a:rPr>
              <a:t> as </a:t>
            </a:r>
            <a:r>
              <a:rPr lang="fr-FR" sz="1200" b="0" i="0" u="none" strike="noStrike" cap="none" dirty="0" err="1">
                <a:solidFill>
                  <a:schemeClr val="dk1"/>
                </a:solidFill>
                <a:effectLst/>
                <a:latin typeface="Calibri"/>
                <a:ea typeface="Calibri"/>
                <a:cs typeface="Calibri"/>
                <a:sym typeface="Calibri"/>
              </a:rPr>
              <a:t>asphalt</a:t>
            </a:r>
            <a:r>
              <a:rPr lang="fr-FR" sz="1200" b="0" i="0" u="none" strike="noStrike" cap="none" dirty="0">
                <a:solidFill>
                  <a:schemeClr val="dk1"/>
                </a:solidFill>
                <a:effectLst/>
                <a:latin typeface="Calibri"/>
                <a:ea typeface="Calibri"/>
                <a:cs typeface="Calibri"/>
                <a:sym typeface="Calibri"/>
              </a:rPr>
              <a:t>. This </a:t>
            </a:r>
            <a:r>
              <a:rPr lang="fr-FR" sz="1200" b="0" i="0" u="none" strike="noStrike" cap="none" dirty="0" err="1">
                <a:solidFill>
                  <a:schemeClr val="dk1"/>
                </a:solidFill>
                <a:effectLst/>
                <a:latin typeface="Calibri"/>
                <a:ea typeface="Calibri"/>
                <a:cs typeface="Calibri"/>
                <a:sym typeface="Calibri"/>
              </a:rPr>
              <a:t>can</a:t>
            </a:r>
            <a:r>
              <a:rPr lang="fr-FR" sz="1200" b="0" i="0" u="none" strike="noStrike" cap="none" dirty="0">
                <a:solidFill>
                  <a:schemeClr val="dk1"/>
                </a:solidFill>
                <a:effectLst/>
                <a:latin typeface="Calibri"/>
                <a:ea typeface="Calibri"/>
                <a:cs typeface="Calibri"/>
                <a:sym typeface="Calibri"/>
              </a:rPr>
              <a:t> cause </a:t>
            </a:r>
            <a:r>
              <a:rPr lang="fr-FR" sz="1200" b="0" i="0" u="none" strike="noStrike" cap="none" dirty="0" err="1">
                <a:solidFill>
                  <a:schemeClr val="dk1"/>
                </a:solidFill>
                <a:effectLst/>
                <a:latin typeface="Calibri"/>
                <a:ea typeface="Calibri"/>
                <a:cs typeface="Calibri"/>
                <a:sym typeface="Calibri"/>
              </a:rPr>
              <a:t>cities</a:t>
            </a:r>
            <a:r>
              <a:rPr lang="fr-FR" sz="1200" b="0" i="0" u="none" strike="noStrike" cap="none" dirty="0">
                <a:solidFill>
                  <a:schemeClr val="dk1"/>
                </a:solidFill>
                <a:effectLst/>
                <a:latin typeface="Calibri"/>
                <a:ea typeface="Calibri"/>
                <a:cs typeface="Calibri"/>
                <a:sym typeface="Calibri"/>
              </a:rPr>
              <a:t> to </a:t>
            </a:r>
            <a:r>
              <a:rPr lang="fr-FR" sz="1200" b="0" i="0" u="none" strike="noStrike" cap="none" dirty="0" err="1">
                <a:solidFill>
                  <a:schemeClr val="dk1"/>
                </a:solidFill>
                <a:effectLst/>
                <a:latin typeface="Calibri"/>
                <a:ea typeface="Calibri"/>
                <a:cs typeface="Calibri"/>
                <a:sym typeface="Calibri"/>
              </a:rPr>
              <a:t>be</a:t>
            </a:r>
            <a:r>
              <a:rPr lang="fr-FR" sz="1200" b="0" i="0" u="none" strike="noStrike" cap="none" dirty="0">
                <a:solidFill>
                  <a:schemeClr val="dk1"/>
                </a:solidFill>
                <a:effectLst/>
                <a:latin typeface="Calibri"/>
                <a:ea typeface="Calibri"/>
                <a:cs typeface="Calibri"/>
                <a:sym typeface="Calibri"/>
              </a:rPr>
              <a:t> up to 20 </a:t>
            </a:r>
            <a:r>
              <a:rPr lang="fr-FR" sz="1200" b="0" i="0" u="none" strike="noStrike" cap="none" dirty="0" err="1">
                <a:solidFill>
                  <a:schemeClr val="dk1"/>
                </a:solidFill>
                <a:effectLst/>
                <a:latin typeface="Calibri"/>
                <a:ea typeface="Calibri"/>
                <a:cs typeface="Calibri"/>
                <a:sym typeface="Calibri"/>
              </a:rPr>
              <a:t>degrees</a:t>
            </a:r>
            <a:r>
              <a:rPr lang="fr-FR" sz="1200" b="0" i="0" u="none" strike="noStrike" cap="none" dirty="0">
                <a:solidFill>
                  <a:schemeClr val="dk1"/>
                </a:solidFill>
                <a:effectLst/>
                <a:latin typeface="Calibri"/>
                <a:ea typeface="Calibri"/>
                <a:cs typeface="Calibri"/>
                <a:sym typeface="Calibri"/>
              </a:rPr>
              <a:t> hotter </a:t>
            </a:r>
            <a:r>
              <a:rPr lang="fr-FR" sz="1200" b="0" i="0" u="none" strike="noStrike" cap="none" dirty="0" err="1">
                <a:solidFill>
                  <a:schemeClr val="dk1"/>
                </a:solidFill>
                <a:effectLst/>
                <a:latin typeface="Calibri"/>
                <a:ea typeface="Calibri"/>
                <a:cs typeface="Calibri"/>
                <a:sym typeface="Calibri"/>
              </a:rPr>
              <a:t>than</a:t>
            </a:r>
            <a:r>
              <a:rPr lang="fr-FR" sz="1200" b="0" i="0" u="none" strike="noStrike" cap="none" dirty="0">
                <a:solidFill>
                  <a:schemeClr val="dk1"/>
                </a:solidFill>
                <a:effectLst/>
                <a:latin typeface="Calibri"/>
                <a:ea typeface="Calibri"/>
                <a:cs typeface="Calibri"/>
                <a:sym typeface="Calibri"/>
              </a:rPr>
              <a:t> </a:t>
            </a:r>
          </a:p>
          <a:p>
            <a:pPr rtl="0"/>
            <a:r>
              <a:rPr lang="fr-FR" sz="1200" b="0" i="0" u="none" strike="noStrike" cap="none" dirty="0" err="1">
                <a:solidFill>
                  <a:schemeClr val="dk1"/>
                </a:solidFill>
                <a:effectLst/>
                <a:latin typeface="Calibri"/>
                <a:ea typeface="Calibri"/>
                <a:cs typeface="Calibri"/>
                <a:sym typeface="Calibri"/>
              </a:rPr>
              <a:t>surrounding</a:t>
            </a:r>
            <a:r>
              <a:rPr lang="fr-FR" sz="1200" b="0" i="0" u="none" strike="noStrike" cap="none" dirty="0">
                <a:solidFill>
                  <a:schemeClr val="dk1"/>
                </a:solidFill>
                <a:effectLst/>
                <a:latin typeface="Calibri"/>
                <a:ea typeface="Calibri"/>
                <a:cs typeface="Calibri"/>
                <a:sym typeface="Calibri"/>
              </a:rPr>
              <a:t> rural areas. </a:t>
            </a:r>
          </a:p>
          <a:p>
            <a:r>
              <a:rPr lang="fr-FR" dirty="0"/>
              <a:t/>
            </a:r>
            <a:br>
              <a:rPr lang="fr-FR" dirty="0"/>
            </a:b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 Information Below ------------------------------</a:t>
            </a:r>
            <a:endParaRPr dirty="0"/>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	Image Credit: Image created by the NASA DEVELOP Fall 2019 AZ Tempe node</a:t>
            </a:r>
          </a:p>
          <a:p>
            <a:pPr marL="457200" marR="0" lvl="0" indent="-228600" algn="l" rtl="0">
              <a:lnSpc>
                <a:spcPct val="100000"/>
              </a:lnSpc>
              <a:spcBef>
                <a:spcPts val="0"/>
              </a:spcBef>
              <a:spcAft>
                <a:spcPts val="0"/>
              </a:spcAft>
              <a:buSzPts val="1400"/>
              <a:buFont typeface="Arial" panose="020B0604020202020204" pitchFamily="34" charset="0"/>
              <a:buChar char="•"/>
            </a:pPr>
            <a:r>
              <a:rPr lang="en-US" sz="1200" b="0" i="0" u="none" strike="noStrike" cap="none" dirty="0">
                <a:solidFill>
                  <a:schemeClr val="dk1"/>
                </a:solidFill>
                <a:latin typeface="Calibri"/>
                <a:ea typeface="Calibri"/>
                <a:cs typeface="Calibri"/>
                <a:sym typeface="Calibri"/>
              </a:rPr>
              <a:t>Image Source: PowerPoint</a:t>
            </a:r>
            <a:endParaRPr sz="1200" b="0" i="0" u="none" strike="noStrike" cap="none" dirty="0">
              <a:solidFill>
                <a:schemeClr val="dk1"/>
              </a:solidFill>
              <a:latin typeface="Calibri"/>
              <a:ea typeface="Calibri"/>
              <a:cs typeface="Calibri"/>
              <a:sym typeface="Calibri"/>
            </a:endParaRPr>
          </a:p>
        </p:txBody>
      </p:sp>
      <p:sp>
        <p:nvSpPr>
          <p:cNvPr id="167" name="Google Shape;167;g6549f5a29a_8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extLst>
      <p:ext uri="{BB962C8B-B14F-4D97-AF65-F5344CB8AC3E}">
        <p14:creationId xmlns:p14="http://schemas.microsoft.com/office/powerpoint/2010/main" val="1362119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15"/>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7" name="Google Shape;17;p15"/>
          <p:cNvSpPr txBox="1"/>
          <p:nvPr/>
        </p:nvSpPr>
        <p:spPr>
          <a:xfrm>
            <a:off x="7728156" y="506412"/>
            <a:ext cx="2406444"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18"/>
        <p:cNvGrpSpPr/>
        <p:nvPr/>
      </p:nvGrpSpPr>
      <p:grpSpPr>
        <a:xfrm>
          <a:off x="0" y="0"/>
          <a:ext cx="0" cy="0"/>
          <a:chOff x="0" y="0"/>
          <a:chExt cx="0" cy="0"/>
        </a:xfrm>
      </p:grpSpPr>
      <p:sp>
        <p:nvSpPr>
          <p:cNvPr id="19" name="Google Shape;19;p16"/>
          <p:cNvSpPr/>
          <p:nvPr/>
        </p:nvSpPr>
        <p:spPr>
          <a:xfrm flipH="1">
            <a:off x="-4" y="0"/>
            <a:ext cx="12192003" cy="190500"/>
          </a:xfrm>
          <a:prstGeom prst="rect">
            <a:avLst/>
          </a:prstGeom>
          <a:blipFill rotWithShape="1">
            <a:blip r:embed="rId2">
              <a:alphaModFix/>
            </a:blip>
            <a:tile tx="0" ty="0"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 name="Google Shape;20;p16"/>
          <p:cNvSpPr txBox="1">
            <a:spLocks noGrp="1"/>
          </p:cNvSpPr>
          <p:nvPr>
            <p:ph type="title"/>
          </p:nvPr>
        </p:nvSpPr>
        <p:spPr>
          <a:xfrm>
            <a:off x="495300" y="419099"/>
            <a:ext cx="10515600" cy="4572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B57AF"/>
              </a:buClr>
              <a:buSzPts val="4400"/>
              <a:buFont typeface="Century Gothic"/>
              <a:buNone/>
              <a:defRPr b="1">
                <a:solidFill>
                  <a:srgbClr val="1B57A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6"/>
          <p:cNvSpPr txBox="1">
            <a:spLocks noGrp="1"/>
          </p:cNvSpPr>
          <p:nvPr>
            <p:ph type="body" idx="1"/>
          </p:nvPr>
        </p:nvSpPr>
        <p:spPr>
          <a:xfrm>
            <a:off x="6701588" y="1104900"/>
            <a:ext cx="4995111" cy="29257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6"/>
          <p:cNvSpPr txBox="1">
            <a:spLocks noGrp="1"/>
          </p:cNvSpPr>
          <p:nvPr>
            <p:ph type="body" idx="2"/>
          </p:nvPr>
        </p:nvSpPr>
        <p:spPr>
          <a:xfrm>
            <a:off x="507332" y="1104900"/>
            <a:ext cx="4995111" cy="29257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6"/>
          <p:cNvSpPr txBox="1">
            <a:spLocks noGrp="1"/>
          </p:cNvSpPr>
          <p:nvPr>
            <p:ph type="body" idx="3"/>
          </p:nvPr>
        </p:nvSpPr>
        <p:spPr>
          <a:xfrm>
            <a:off x="508000" y="4330700"/>
            <a:ext cx="11188700" cy="2146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24"/>
        <p:cNvGrpSpPr/>
        <p:nvPr/>
      </p:nvGrpSpPr>
      <p:grpSpPr>
        <a:xfrm>
          <a:off x="0" y="0"/>
          <a:ext cx="0" cy="0"/>
          <a:chOff x="0" y="0"/>
          <a:chExt cx="0" cy="0"/>
        </a:xfrm>
      </p:grpSpPr>
      <p:sp>
        <p:nvSpPr>
          <p:cNvPr id="25" name="Google Shape;25;p21"/>
          <p:cNvSpPr/>
          <p:nvPr/>
        </p:nvSpPr>
        <p:spPr>
          <a:xfrm>
            <a:off x="0" y="6591300"/>
            <a:ext cx="12192000" cy="266700"/>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 name="Google Shape;26;p21"/>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 name="Google Shape;27;p21"/>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400"/>
              <a:buFont typeface="Century Gothic"/>
              <a:buNone/>
            </a:pPr>
            <a:r>
              <a:rPr lang="en-US" sz="4400" b="1" i="0" u="none" strike="noStrike" cap="none">
                <a:solidFill>
                  <a:srgbClr val="1B57AF"/>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28" name="Google Shape;28;p21"/>
          <p:cNvSpPr/>
          <p:nvPr/>
        </p:nvSpPr>
        <p:spPr>
          <a:xfrm>
            <a:off x="495300" y="6249808"/>
            <a:ext cx="1120139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29" name="Google Shape;29;p21"/>
          <p:cNvPicPr preferRelativeResize="0"/>
          <p:nvPr/>
        </p:nvPicPr>
        <p:blipFill rotWithShape="1">
          <a:blip r:embed="rId3">
            <a:alphaModFix/>
          </a:blip>
          <a:srcRect/>
          <a:stretch/>
        </p:blipFill>
        <p:spPr>
          <a:xfrm>
            <a:off x="9584435" y="386363"/>
            <a:ext cx="2112264" cy="425769"/>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30"/>
        <p:cNvGrpSpPr/>
        <p:nvPr/>
      </p:nvGrpSpPr>
      <p:grpSpPr>
        <a:xfrm>
          <a:off x="0" y="0"/>
          <a:ext cx="0" cy="0"/>
          <a:chOff x="0" y="0"/>
          <a:chExt cx="0" cy="0"/>
        </a:xfrm>
      </p:grpSpPr>
      <p:sp>
        <p:nvSpPr>
          <p:cNvPr id="31" name="Google Shape;31;p22"/>
          <p:cNvSpPr/>
          <p:nvPr/>
        </p:nvSpPr>
        <p:spPr>
          <a:xfrm>
            <a:off x="0" y="6591300"/>
            <a:ext cx="12192000" cy="266700"/>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2" name="Google Shape;32;p22"/>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3" name="Google Shape;33;p22"/>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2"/>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2"/>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B57AF"/>
              </a:buClr>
              <a:buSzPts val="4400"/>
              <a:buFont typeface="Century Gothic"/>
              <a:buNone/>
              <a:defRPr b="1">
                <a:solidFill>
                  <a:srgbClr val="1B57A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36"/>
        <p:cNvGrpSpPr/>
        <p:nvPr/>
      </p:nvGrpSpPr>
      <p:grpSpPr>
        <a:xfrm>
          <a:off x="0" y="0"/>
          <a:ext cx="0" cy="0"/>
          <a:chOff x="0" y="0"/>
          <a:chExt cx="0" cy="0"/>
        </a:xfrm>
      </p:grpSpPr>
      <p:sp>
        <p:nvSpPr>
          <p:cNvPr id="37" name="Google Shape;37;p23"/>
          <p:cNvSpPr/>
          <p:nvPr/>
        </p:nvSpPr>
        <p:spPr>
          <a:xfrm>
            <a:off x="0" y="428625"/>
            <a:ext cx="12192000" cy="600075"/>
          </a:xfrm>
          <a:prstGeom prst="rect">
            <a:avLst/>
          </a:prstGeom>
          <a:solidFill>
            <a:srgbClr val="1B57AF"/>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8" name="Google Shape;38;p23"/>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a:alphaModFix/>
            </a:blip>
            <a:tile tx="0" ty="0"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 name="Google Shape;39;p23"/>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3"/>
          <p:cNvSpPr txBox="1">
            <a:spLocks noGrp="1"/>
          </p:cNvSpPr>
          <p:nvPr>
            <p:ph type="body" idx="1"/>
          </p:nvPr>
        </p:nvSpPr>
        <p:spPr>
          <a:xfrm>
            <a:off x="1265320"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3"/>
          <p:cNvSpPr txBox="1">
            <a:spLocks noGrp="1"/>
          </p:cNvSpPr>
          <p:nvPr>
            <p:ph type="body" idx="2"/>
          </p:nvPr>
        </p:nvSpPr>
        <p:spPr>
          <a:xfrm>
            <a:off x="4847473"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3"/>
          <p:cNvSpPr txBox="1">
            <a:spLocks noGrp="1"/>
          </p:cNvSpPr>
          <p:nvPr>
            <p:ph type="body" idx="3"/>
          </p:nvPr>
        </p:nvSpPr>
        <p:spPr>
          <a:xfrm>
            <a:off x="8429625"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3"/>
          <p:cNvSpPr txBox="1">
            <a:spLocks noGrp="1"/>
          </p:cNvSpPr>
          <p:nvPr>
            <p:ph type="body" idx="4"/>
          </p:nvPr>
        </p:nvSpPr>
        <p:spPr>
          <a:xfrm>
            <a:off x="1265238" y="4535150"/>
            <a:ext cx="10431462" cy="105886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44"/>
        <p:cNvGrpSpPr/>
        <p:nvPr/>
      </p:nvGrpSpPr>
      <p:grpSpPr>
        <a:xfrm>
          <a:off x="0" y="0"/>
          <a:ext cx="0" cy="0"/>
          <a:chOff x="0" y="0"/>
          <a:chExt cx="0" cy="0"/>
        </a:xfrm>
      </p:grpSpPr>
      <p:sp>
        <p:nvSpPr>
          <p:cNvPr id="45" name="Google Shape;45;p24"/>
          <p:cNvSpPr/>
          <p:nvPr/>
        </p:nvSpPr>
        <p:spPr>
          <a:xfrm flipH="1">
            <a:off x="-2" y="6484538"/>
            <a:ext cx="12192003" cy="265176"/>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6" name="Google Shape;46;p24"/>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B57AF"/>
              </a:buClr>
              <a:buSzPts val="4400"/>
              <a:buFont typeface="Century Gothic"/>
              <a:buNone/>
              <a:defRPr b="1">
                <a:solidFill>
                  <a:srgbClr val="1B57A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4"/>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49"/>
        <p:cNvGrpSpPr/>
        <p:nvPr/>
      </p:nvGrpSpPr>
      <p:grpSpPr>
        <a:xfrm>
          <a:off x="0" y="0"/>
          <a:ext cx="0" cy="0"/>
          <a:chOff x="0" y="0"/>
          <a:chExt cx="0" cy="0"/>
        </a:xfrm>
      </p:grpSpPr>
      <p:sp>
        <p:nvSpPr>
          <p:cNvPr id="50" name="Google Shape;50;p25"/>
          <p:cNvSpPr/>
          <p:nvPr/>
        </p:nvSpPr>
        <p:spPr>
          <a:xfrm flipH="1">
            <a:off x="-4" y="0"/>
            <a:ext cx="12192003" cy="190500"/>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1" name="Google Shape;51;p25"/>
          <p:cNvSpPr/>
          <p:nvPr/>
        </p:nvSpPr>
        <p:spPr>
          <a:xfrm flipH="1">
            <a:off x="-1" y="6593264"/>
            <a:ext cx="12192003" cy="266700"/>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2" name="Google Shape;52;p25"/>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3" name="Google Shape;53;p25"/>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B57AF"/>
              </a:buClr>
              <a:buSzPts val="4400"/>
              <a:buFont typeface="Century Gothic"/>
              <a:buNone/>
              <a:defRPr b="1">
                <a:solidFill>
                  <a:srgbClr val="1B57A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5"/>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5"/>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25"/>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57"/>
        <p:cNvGrpSpPr/>
        <p:nvPr/>
      </p:nvGrpSpPr>
      <p:grpSpPr>
        <a:xfrm>
          <a:off x="0" y="0"/>
          <a:ext cx="0" cy="0"/>
          <a:chOff x="0" y="0"/>
          <a:chExt cx="0" cy="0"/>
        </a:xfrm>
      </p:grpSpPr>
      <p:sp>
        <p:nvSpPr>
          <p:cNvPr id="58" name="Google Shape;58;p26"/>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B57AF"/>
              </a:buClr>
              <a:buSzPts val="4400"/>
              <a:buFont typeface="Century Gothic"/>
              <a:buNone/>
              <a:defRPr b="1">
                <a:solidFill>
                  <a:srgbClr val="1B57A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p:nvPr/>
        </p:nvSpPr>
        <p:spPr>
          <a:xfrm>
            <a:off x="9465270" y="5257798"/>
            <a:ext cx="1839440" cy="1600202"/>
          </a:xfrm>
          <a:prstGeom prst="hexagon">
            <a:avLst>
              <a:gd name="adj" fmla="val 28832"/>
              <a:gd name="vf" fmla="val 115470"/>
            </a:avLst>
          </a:prstGeom>
          <a:solidFill>
            <a:srgbClr val="1B57A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0" name="Google Shape;60;p26"/>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1B57AF">
              <a:alpha val="8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1" name="Google Shape;61;p26"/>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2" name="Google Shape;62;p26"/>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6"/>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6"/>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26"/>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7.png"/><Relationship Id="rId7" Type="http://schemas.openxmlformats.org/officeDocument/2006/relationships/image" Target="../media/image3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31.png"/><Relationship Id="rId4" Type="http://schemas.openxmlformats.org/officeDocument/2006/relationships/image" Target="../media/image3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9.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hyperlink" Target="https://www.degreesymbol.net/"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 descr="A close up of a map&#10;&#10;Description automatically generated"/>
          <p:cNvPicPr preferRelativeResize="0"/>
          <p:nvPr/>
        </p:nvPicPr>
        <p:blipFill rotWithShape="1">
          <a:blip r:embed="rId3">
            <a:alphaModFix/>
          </a:blip>
          <a:srcRect r="25746"/>
          <a:stretch/>
        </p:blipFill>
        <p:spPr>
          <a:xfrm>
            <a:off x="1" y="-3"/>
            <a:ext cx="7457606" cy="6857999"/>
          </a:xfrm>
          <a:prstGeom prst="rect">
            <a:avLst/>
          </a:prstGeom>
          <a:noFill/>
          <a:ln>
            <a:noFill/>
          </a:ln>
        </p:spPr>
      </p:pic>
      <p:grpSp>
        <p:nvGrpSpPr>
          <p:cNvPr id="71" name="Google Shape;71;p1"/>
          <p:cNvGrpSpPr/>
          <p:nvPr/>
        </p:nvGrpSpPr>
        <p:grpSpPr>
          <a:xfrm>
            <a:off x="7794625" y="4008461"/>
            <a:ext cx="1862441" cy="1496291"/>
            <a:chOff x="8005072" y="3423714"/>
            <a:chExt cx="1862441" cy="1496291"/>
          </a:xfrm>
        </p:grpSpPr>
        <p:sp>
          <p:nvSpPr>
            <p:cNvPr id="72" name="Google Shape;72;p1"/>
            <p:cNvSpPr txBox="1"/>
            <p:nvPr/>
          </p:nvSpPr>
          <p:spPr>
            <a:xfrm>
              <a:off x="8046764" y="4205798"/>
              <a:ext cx="1820749"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err="1">
                  <a:solidFill>
                    <a:srgbClr val="3F3F3F"/>
                  </a:solidFill>
                  <a:latin typeface="Century Gothic"/>
                  <a:ea typeface="Century Gothic"/>
                  <a:cs typeface="Century Gothic"/>
                  <a:sym typeface="Century Gothic"/>
                </a:rPr>
                <a:t>Naji</a:t>
              </a:r>
              <a:r>
                <a:rPr lang="en-US" sz="1500" b="0" i="0" u="none" strike="noStrike" cap="none" dirty="0">
                  <a:solidFill>
                    <a:srgbClr val="3F3F3F"/>
                  </a:solidFill>
                  <a:latin typeface="Century Gothic"/>
                  <a:ea typeface="Century Gothic"/>
                  <a:cs typeface="Century Gothic"/>
                  <a:sym typeface="Century Gothic"/>
                </a:rPr>
                <a:t> </a:t>
              </a:r>
              <a:r>
                <a:rPr lang="en-US" sz="1500" b="0" i="0" u="none" strike="noStrike" cap="none" dirty="0" err="1">
                  <a:solidFill>
                    <a:srgbClr val="3F3F3F"/>
                  </a:solidFill>
                  <a:latin typeface="Century Gothic"/>
                  <a:ea typeface="Century Gothic"/>
                  <a:cs typeface="Century Gothic"/>
                  <a:sym typeface="Century Gothic"/>
                </a:rPr>
                <a:t>Rizig</a:t>
              </a:r>
              <a:endParaRPr sz="1400" b="0" i="0" u="none" strike="noStrike" cap="none" dirty="0">
                <a:solidFill>
                  <a:srgbClr val="000000"/>
                </a:solidFill>
                <a:latin typeface="Arial"/>
                <a:ea typeface="Arial"/>
                <a:cs typeface="Arial"/>
                <a:sym typeface="Arial"/>
              </a:endParaRPr>
            </a:p>
          </p:txBody>
        </p:sp>
        <p:sp>
          <p:nvSpPr>
            <p:cNvPr id="73" name="Google Shape;73;p1"/>
            <p:cNvSpPr/>
            <p:nvPr/>
          </p:nvSpPr>
          <p:spPr>
            <a:xfrm>
              <a:off x="8046764" y="3423714"/>
              <a:ext cx="1495922"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3F3F3F"/>
                  </a:solidFill>
                  <a:latin typeface="Century Gothic"/>
                  <a:ea typeface="Century Gothic"/>
                  <a:cs typeface="Century Gothic"/>
                  <a:sym typeface="Century Gothic"/>
                </a:rPr>
                <a:t>Hannah </a:t>
              </a:r>
              <a:r>
                <a:rPr lang="en-US" sz="1500" b="0" i="0" u="none" strike="noStrike" cap="none" dirty="0" err="1">
                  <a:solidFill>
                    <a:srgbClr val="3F3F3F"/>
                  </a:solidFill>
                  <a:latin typeface="Century Gothic"/>
                  <a:ea typeface="Century Gothic"/>
                  <a:cs typeface="Century Gothic"/>
                  <a:sym typeface="Century Gothic"/>
                </a:rPr>
                <a:t>Besso</a:t>
              </a:r>
              <a:endParaRPr sz="1500" b="0" i="0" u="none" strike="noStrike" cap="none" dirty="0">
                <a:solidFill>
                  <a:srgbClr val="3F3F3F"/>
                </a:solidFill>
                <a:latin typeface="Century Gothic"/>
                <a:ea typeface="Century Gothic"/>
                <a:cs typeface="Century Gothic"/>
                <a:sym typeface="Century Gothic"/>
              </a:endParaRPr>
            </a:p>
          </p:txBody>
        </p:sp>
        <p:sp>
          <p:nvSpPr>
            <p:cNvPr id="74" name="Google Shape;74;p1"/>
            <p:cNvSpPr/>
            <p:nvPr/>
          </p:nvSpPr>
          <p:spPr>
            <a:xfrm>
              <a:off x="8046764" y="3814756"/>
              <a:ext cx="1689886"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3F3F3F"/>
                  </a:solidFill>
                  <a:latin typeface="Century Gothic"/>
                  <a:ea typeface="Century Gothic"/>
                  <a:cs typeface="Century Gothic"/>
                  <a:sym typeface="Century Gothic"/>
                </a:rPr>
                <a:t>Camille </a:t>
              </a:r>
              <a:r>
                <a:rPr lang="en-US" sz="1500" b="0" i="0" u="none" strike="noStrike" cap="none" dirty="0" err="1">
                  <a:solidFill>
                    <a:srgbClr val="3F3F3F"/>
                  </a:solidFill>
                  <a:latin typeface="Century Gothic"/>
                  <a:ea typeface="Century Gothic"/>
                  <a:cs typeface="Century Gothic"/>
                  <a:sym typeface="Century Gothic"/>
                </a:rPr>
                <a:t>Canivet</a:t>
              </a:r>
              <a:endParaRPr sz="1500" b="0" i="0" u="none" strike="noStrike" cap="none" dirty="0">
                <a:solidFill>
                  <a:srgbClr val="3F3F3F"/>
                </a:solidFill>
                <a:latin typeface="Century Gothic"/>
                <a:ea typeface="Century Gothic"/>
                <a:cs typeface="Century Gothic"/>
                <a:sym typeface="Century Gothic"/>
              </a:endParaRPr>
            </a:p>
          </p:txBody>
        </p:sp>
        <p:sp>
          <p:nvSpPr>
            <p:cNvPr id="75" name="Google Shape;75;p1"/>
            <p:cNvSpPr/>
            <p:nvPr/>
          </p:nvSpPr>
          <p:spPr>
            <a:xfrm>
              <a:off x="8005072" y="4596840"/>
              <a:ext cx="1345240"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3F3F3F"/>
                  </a:solidFill>
                  <a:latin typeface="Century Gothic"/>
                  <a:ea typeface="Century Gothic"/>
                  <a:cs typeface="Century Gothic"/>
                  <a:sym typeface="Century Gothic"/>
                </a:rPr>
                <a:t>Julie </a:t>
              </a:r>
              <a:r>
                <a:rPr lang="en-US" sz="1500" b="0" i="0" u="none" strike="noStrike" cap="none" dirty="0" err="1">
                  <a:solidFill>
                    <a:srgbClr val="3F3F3F"/>
                  </a:solidFill>
                  <a:latin typeface="Century Gothic"/>
                  <a:ea typeface="Century Gothic"/>
                  <a:cs typeface="Century Gothic"/>
                  <a:sym typeface="Century Gothic"/>
                </a:rPr>
                <a:t>Sorfleet</a:t>
              </a:r>
              <a:endParaRPr sz="1500" b="0" i="0" u="none" strike="noStrike" cap="none" dirty="0">
                <a:solidFill>
                  <a:srgbClr val="3F3F3F"/>
                </a:solidFill>
                <a:latin typeface="Century Gothic"/>
                <a:ea typeface="Century Gothic"/>
                <a:cs typeface="Century Gothic"/>
                <a:sym typeface="Century Gothic"/>
              </a:endParaRPr>
            </a:p>
          </p:txBody>
        </p:sp>
      </p:grpSp>
      <p:sp>
        <p:nvSpPr>
          <p:cNvPr id="76" name="Google Shape;76;p1"/>
          <p:cNvSpPr txBox="1"/>
          <p:nvPr/>
        </p:nvSpPr>
        <p:spPr>
          <a:xfrm>
            <a:off x="7794625" y="1417552"/>
            <a:ext cx="3895726" cy="107646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B57AF"/>
              </a:buClr>
              <a:buSzPts val="3200"/>
              <a:buFont typeface="Century Gothic"/>
              <a:buNone/>
            </a:pPr>
            <a:r>
              <a:rPr lang="en-US" sz="3200" b="1" i="0" u="none" strike="noStrike" cap="none">
                <a:solidFill>
                  <a:srgbClr val="1B57AF"/>
                </a:solidFill>
                <a:latin typeface="Century Gothic"/>
                <a:ea typeface="Century Gothic"/>
                <a:cs typeface="Century Gothic"/>
                <a:sym typeface="Century Gothic"/>
              </a:rPr>
              <a:t>LOUISVILLE URBAN DEVELOPMENT</a:t>
            </a:r>
            <a:endParaRPr sz="1400" b="0" i="0" u="none" strike="noStrike" cap="none">
              <a:solidFill>
                <a:srgbClr val="000000"/>
              </a:solidFill>
              <a:latin typeface="Arial"/>
              <a:ea typeface="Arial"/>
              <a:cs typeface="Arial"/>
              <a:sym typeface="Arial"/>
            </a:endParaRPr>
          </a:p>
        </p:txBody>
      </p:sp>
      <p:sp>
        <p:nvSpPr>
          <p:cNvPr id="77" name="Google Shape;77;p1"/>
          <p:cNvSpPr txBox="1"/>
          <p:nvPr/>
        </p:nvSpPr>
        <p:spPr>
          <a:xfrm>
            <a:off x="7800974" y="2584884"/>
            <a:ext cx="3987614" cy="1418107"/>
          </a:xfrm>
          <a:prstGeom prst="rect">
            <a:avLst/>
          </a:prstGeom>
          <a:noFill/>
          <a:ln>
            <a:noFill/>
          </a:ln>
        </p:spPr>
        <p:txBody>
          <a:bodyPr spcFirstLastPara="1" wrap="square" lIns="91425" tIns="45700" rIns="91425" bIns="45700" anchor="t" anchorCtr="0">
            <a:noAutofit/>
          </a:bodyPr>
          <a:lstStyle/>
          <a:p>
            <a:pPr lvl="0">
              <a:lnSpc>
                <a:spcPct val="90000"/>
              </a:lnSpc>
              <a:buClr>
                <a:srgbClr val="E97845"/>
              </a:buClr>
              <a:buSzPts val="1600"/>
            </a:pPr>
            <a:r>
              <a:rPr lang="fr-FR" sz="1600" dirty="0" err="1">
                <a:latin typeface="Century Gothic" panose="020B0502020202020204" pitchFamily="34" charset="0"/>
              </a:rPr>
              <a:t>Utilizing</a:t>
            </a:r>
            <a:r>
              <a:rPr lang="fr-FR" sz="1600" dirty="0">
                <a:latin typeface="Century Gothic" panose="020B0502020202020204" pitchFamily="34" charset="0"/>
              </a:rPr>
              <a:t> NASA </a:t>
            </a:r>
            <a:r>
              <a:rPr lang="fr-FR" sz="1600" dirty="0" err="1">
                <a:latin typeface="Century Gothic" panose="020B0502020202020204" pitchFamily="34" charset="0"/>
              </a:rPr>
              <a:t>Earth</a:t>
            </a:r>
            <a:r>
              <a:rPr lang="fr-FR" sz="1600" dirty="0">
                <a:latin typeface="Century Gothic" panose="020B0502020202020204" pitchFamily="34" charset="0"/>
              </a:rPr>
              <a:t> Observations to </a:t>
            </a:r>
            <a:r>
              <a:rPr lang="fr-FR" sz="1600" dirty="0" err="1">
                <a:latin typeface="Century Gothic" panose="020B0502020202020204" pitchFamily="34" charset="0"/>
              </a:rPr>
              <a:t>Assess</a:t>
            </a:r>
            <a:r>
              <a:rPr lang="fr-FR" sz="1600" dirty="0">
                <a:latin typeface="Century Gothic" panose="020B0502020202020204" pitchFamily="34" charset="0"/>
              </a:rPr>
              <a:t> the </a:t>
            </a:r>
            <a:r>
              <a:rPr lang="fr-FR" sz="1600" dirty="0" err="1">
                <a:latin typeface="Century Gothic" panose="020B0502020202020204" pitchFamily="34" charset="0"/>
              </a:rPr>
              <a:t>Overall</a:t>
            </a:r>
            <a:r>
              <a:rPr lang="fr-FR" sz="1600" dirty="0">
                <a:latin typeface="Century Gothic" panose="020B0502020202020204" pitchFamily="34" charset="0"/>
              </a:rPr>
              <a:t> </a:t>
            </a:r>
            <a:r>
              <a:rPr lang="fr-FR" sz="1600" dirty="0" err="1">
                <a:latin typeface="Century Gothic" panose="020B0502020202020204" pitchFamily="34" charset="0"/>
              </a:rPr>
              <a:t>Greenness</a:t>
            </a:r>
            <a:r>
              <a:rPr lang="fr-FR" sz="1600" dirty="0">
                <a:latin typeface="Century Gothic" panose="020B0502020202020204" pitchFamily="34" charset="0"/>
              </a:rPr>
              <a:t> and Land Surface </a:t>
            </a:r>
            <a:r>
              <a:rPr lang="fr-FR" sz="1600" dirty="0" err="1">
                <a:latin typeface="Century Gothic" panose="020B0502020202020204" pitchFamily="34" charset="0"/>
              </a:rPr>
              <a:t>Temperature</a:t>
            </a:r>
            <a:r>
              <a:rPr lang="fr-FR" sz="1600" dirty="0">
                <a:latin typeface="Century Gothic" panose="020B0502020202020204" pitchFamily="34" charset="0"/>
              </a:rPr>
              <a:t> of </a:t>
            </a:r>
            <a:r>
              <a:rPr lang="fr-FR" sz="1600" dirty="0" err="1">
                <a:latin typeface="Century Gothic" panose="020B0502020202020204" pitchFamily="34" charset="0"/>
              </a:rPr>
              <a:t>Cities</a:t>
            </a:r>
            <a:r>
              <a:rPr lang="fr-FR" sz="1600" dirty="0">
                <a:latin typeface="Century Gothic" panose="020B0502020202020204" pitchFamily="34" charset="0"/>
              </a:rPr>
              <a:t> in Relation to Public </a:t>
            </a:r>
            <a:r>
              <a:rPr lang="fr-FR" sz="1600" dirty="0" err="1">
                <a:latin typeface="Century Gothic" panose="020B0502020202020204" pitchFamily="34" charset="0"/>
              </a:rPr>
              <a:t>Health</a:t>
            </a:r>
            <a:r>
              <a:rPr lang="fr-FR" sz="1600" dirty="0">
                <a:latin typeface="Century Gothic" panose="020B0502020202020204" pitchFamily="34" charset="0"/>
              </a:rPr>
              <a:t> </a:t>
            </a:r>
            <a:r>
              <a:rPr lang="fr-FR" sz="1600" dirty="0" err="1">
                <a:latin typeface="Century Gothic" panose="020B0502020202020204" pitchFamily="34" charset="0"/>
              </a:rPr>
              <a:t>Outcomes</a:t>
            </a:r>
            <a:endParaRPr lang="fr-FR" sz="1600" dirty="0">
              <a:latin typeface="Century Gothic" panose="020B0502020202020204" pitchFamily="34" charset="0"/>
            </a:endParaRPr>
          </a:p>
          <a:p>
            <a:pPr lvl="0">
              <a:lnSpc>
                <a:spcPct val="90000"/>
              </a:lnSpc>
              <a:buClr>
                <a:srgbClr val="E97845"/>
              </a:buClr>
              <a:buSzPts val="1600"/>
            </a:pPr>
            <a:endParaRPr sz="1800" b="0" i="0" u="none" strike="noStrike" cap="none" dirty="0">
              <a:solidFill>
                <a:srgbClr val="3F3F3F"/>
              </a:solidFill>
              <a:latin typeface="Century Gothic" panose="020B0502020202020204" pitchFamily="34" charset="0"/>
              <a:ea typeface="Century Gothic"/>
              <a:cs typeface="Century Gothic"/>
              <a:sym typeface="Century Gothic"/>
            </a:endParaRPr>
          </a:p>
        </p:txBody>
      </p:sp>
      <p:pic>
        <p:nvPicPr>
          <p:cNvPr id="78" name="Google Shape;78;p1"/>
          <p:cNvPicPr preferRelativeResize="0"/>
          <p:nvPr/>
        </p:nvPicPr>
        <p:blipFill rotWithShape="1">
          <a:blip r:embed="rId4">
            <a:alphaModFix/>
          </a:blip>
          <a:srcRect/>
          <a:stretch/>
        </p:blipFill>
        <p:spPr>
          <a:xfrm>
            <a:off x="0" y="6067088"/>
            <a:ext cx="12192000" cy="715571"/>
          </a:xfrm>
          <a:prstGeom prst="rect">
            <a:avLst/>
          </a:prstGeom>
          <a:noFill/>
          <a:ln>
            <a:noFill/>
          </a:ln>
        </p:spPr>
      </p:pic>
      <p:sp>
        <p:nvSpPr>
          <p:cNvPr id="79" name="Google Shape;79;p1"/>
          <p:cNvSpPr txBox="1"/>
          <p:nvPr/>
        </p:nvSpPr>
        <p:spPr>
          <a:xfrm>
            <a:off x="3155090" y="6213396"/>
            <a:ext cx="7136613" cy="369332"/>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Arizona – Tempe | Fall 2019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4796464015_0_0"/>
          <p:cNvSpPr txBox="1">
            <a:spLocks noGrp="1"/>
          </p:cNvSpPr>
          <p:nvPr>
            <p:ph type="title"/>
          </p:nvPr>
        </p:nvSpPr>
        <p:spPr>
          <a:xfrm>
            <a:off x="495300" y="419099"/>
            <a:ext cx="10515600" cy="45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Methods </a:t>
            </a:r>
            <a:r>
              <a:rPr lang="en-US" dirty="0" smtClean="0">
                <a:latin typeface="Century Gothic" panose="020B0502020202020204" pitchFamily="34" charset="0"/>
              </a:rPr>
              <a:t>–</a:t>
            </a:r>
            <a:r>
              <a:rPr lang="en-US" dirty="0" smtClean="0"/>
              <a:t> </a:t>
            </a:r>
            <a:r>
              <a:rPr lang="en-US" dirty="0"/>
              <a:t>NDVI </a:t>
            </a:r>
            <a:endParaRPr dirty="0"/>
          </a:p>
        </p:txBody>
      </p:sp>
      <p:pic>
        <p:nvPicPr>
          <p:cNvPr id="178" name="Google Shape;178;g4796464015_0_0"/>
          <p:cNvPicPr preferRelativeResize="0"/>
          <p:nvPr/>
        </p:nvPicPr>
        <p:blipFill rotWithShape="1">
          <a:blip r:embed="rId3">
            <a:alphaModFix/>
          </a:blip>
          <a:srcRect/>
          <a:stretch/>
        </p:blipFill>
        <p:spPr>
          <a:xfrm>
            <a:off x="213649" y="1795202"/>
            <a:ext cx="3162926" cy="2586312"/>
          </a:xfrm>
          <a:prstGeom prst="rect">
            <a:avLst/>
          </a:prstGeom>
          <a:noFill/>
          <a:ln>
            <a:noFill/>
          </a:ln>
        </p:spPr>
      </p:pic>
      <p:cxnSp>
        <p:nvCxnSpPr>
          <p:cNvPr id="179" name="Google Shape;179;g4796464015_0_0"/>
          <p:cNvCxnSpPr>
            <a:cxnSpLocks/>
          </p:cNvCxnSpPr>
          <p:nvPr/>
        </p:nvCxnSpPr>
        <p:spPr>
          <a:xfrm>
            <a:off x="2431915" y="3698414"/>
            <a:ext cx="629025" cy="683100"/>
          </a:xfrm>
          <a:prstGeom prst="straightConnector1">
            <a:avLst/>
          </a:prstGeom>
          <a:noFill/>
          <a:ln w="28575" cap="flat" cmpd="sng">
            <a:solidFill>
              <a:srgbClr val="44536A"/>
            </a:solidFill>
            <a:prstDash val="solid"/>
            <a:round/>
            <a:headEnd type="none" w="lg" len="lg"/>
            <a:tailEnd type="triangle" w="lg" len="lg"/>
          </a:ln>
        </p:spPr>
      </p:cxnSp>
      <p:sp>
        <p:nvSpPr>
          <p:cNvPr id="180" name="Google Shape;180;g4796464015_0_0"/>
          <p:cNvSpPr txBox="1"/>
          <p:nvPr/>
        </p:nvSpPr>
        <p:spPr>
          <a:xfrm>
            <a:off x="544180" y="4381514"/>
            <a:ext cx="12819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Landsat 8</a:t>
            </a:r>
            <a:endParaRPr sz="1800" dirty="0">
              <a:solidFill>
                <a:schemeClr val="tx1">
                  <a:lumMod val="75000"/>
                  <a:lumOff val="25000"/>
                </a:schemeClr>
              </a:solidFill>
              <a:latin typeface="Century Gothic"/>
              <a:ea typeface="Century Gothic"/>
              <a:cs typeface="Century Gothic"/>
              <a:sym typeface="Century Gothic"/>
            </a:endParaRPr>
          </a:p>
        </p:txBody>
      </p:sp>
      <p:sp>
        <p:nvSpPr>
          <p:cNvPr id="181" name="Google Shape;181;g4796464015_0_0"/>
          <p:cNvSpPr/>
          <p:nvPr/>
        </p:nvSpPr>
        <p:spPr>
          <a:xfrm>
            <a:off x="3109651" y="3698414"/>
            <a:ext cx="2150174" cy="1366200"/>
          </a:xfrm>
          <a:prstGeom prst="roundRect">
            <a:avLst>
              <a:gd name="adj" fmla="val 16667"/>
            </a:avLst>
          </a:prstGeom>
          <a:solidFill>
            <a:srgbClr val="7FC0F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Near Infrared and Red bands</a:t>
            </a:r>
            <a:endParaRPr sz="2000" dirty="0">
              <a:solidFill>
                <a:schemeClr val="tx1">
                  <a:lumMod val="75000"/>
                  <a:lumOff val="25000"/>
                </a:schemeClr>
              </a:solidFill>
              <a:latin typeface="Century Gothic"/>
              <a:ea typeface="Century Gothic"/>
              <a:cs typeface="Century Gothic"/>
              <a:sym typeface="Century Gothic"/>
            </a:endParaRPr>
          </a:p>
        </p:txBody>
      </p:sp>
      <mc:AlternateContent xmlns:mc="http://schemas.openxmlformats.org/markup-compatibility/2006">
        <mc:Choice xmlns:a14="http://schemas.microsoft.com/office/drawing/2010/main" Requires="a14">
          <p:sp>
            <p:nvSpPr>
              <p:cNvPr id="182" name="Google Shape;182;g4796464015_0_0"/>
              <p:cNvSpPr/>
              <p:nvPr/>
            </p:nvSpPr>
            <p:spPr>
              <a:xfrm>
                <a:off x="6005635" y="2398694"/>
                <a:ext cx="2869424" cy="1462979"/>
              </a:xfrm>
              <a:prstGeom prst="roundRect">
                <a:avLst>
                  <a:gd name="adj" fmla="val 16667"/>
                </a:avLst>
              </a:prstGeom>
              <a:solidFill>
                <a:srgbClr val="7FC0F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lgn="ctr"/>
                <a14:m>
                  <m:oMathPara xmlns:m="http://schemas.openxmlformats.org/officeDocument/2006/math">
                    <m:oMathParaPr>
                      <m:jc m:val="centerGroup"/>
                    </m:oMathParaPr>
                    <m:oMath xmlns:m="http://schemas.openxmlformats.org/officeDocument/2006/math">
                      <m:r>
                        <m:rPr>
                          <m:nor/>
                        </m:rPr>
                        <a:rPr lang="ar-AE" sz="2000" i="0" smtClean="0">
                          <a:solidFill>
                            <a:schemeClr val="tx1">
                              <a:lumMod val="75000"/>
                              <a:lumOff val="25000"/>
                            </a:schemeClr>
                          </a:solidFill>
                          <a:latin typeface="Century Gothic" panose="020B0502020202020204" pitchFamily="34" charset="0"/>
                          <a:ea typeface="Century Gothic" charset="0"/>
                          <a:cs typeface="Century Gothic" charset="0"/>
                          <a:sym typeface="Century Gothic"/>
                        </a:rPr>
                        <m:t>NDVI</m:t>
                      </m:r>
                      <m:r>
                        <m:rPr>
                          <m:nor/>
                        </m:rPr>
                        <a:rPr lang="ar-AE" sz="2000" i="0" smtClean="0">
                          <a:solidFill>
                            <a:schemeClr val="tx1">
                              <a:lumMod val="75000"/>
                              <a:lumOff val="25000"/>
                            </a:schemeClr>
                          </a:solidFill>
                          <a:latin typeface="Century Gothic" panose="020B0502020202020204" pitchFamily="34" charset="0"/>
                          <a:ea typeface="Century Gothic" charset="0"/>
                          <a:cs typeface="Century Gothic" charset="0"/>
                          <a:sym typeface="Century Gothic"/>
                        </a:rPr>
                        <m:t>=</m:t>
                      </m:r>
                      <m:f>
                        <m:fPr>
                          <m:ctrlPr>
                            <a:rPr lang="ar-AE" sz="2000" i="1">
                              <a:solidFill>
                                <a:schemeClr val="tx1">
                                  <a:lumMod val="75000"/>
                                  <a:lumOff val="25000"/>
                                </a:schemeClr>
                              </a:solidFill>
                              <a:latin typeface="Cambria Math" panose="02040503050406030204" pitchFamily="18" charset="0"/>
                              <a:ea typeface="Century Gothic" charset="0"/>
                              <a:cs typeface="Century Gothic" charset="0"/>
                              <a:sym typeface="Century Gothic"/>
                            </a:rPr>
                          </m:ctrlPr>
                        </m:fPr>
                        <m:num>
                          <m:r>
                            <m:rPr>
                              <m:nor/>
                            </m:rPr>
                            <a:rPr lang="ar-AE" sz="2000" i="0">
                              <a:solidFill>
                                <a:schemeClr val="tx1">
                                  <a:lumMod val="75000"/>
                                  <a:lumOff val="25000"/>
                                </a:schemeClr>
                              </a:solidFill>
                              <a:latin typeface="Century Gothic" panose="020B0502020202020204" pitchFamily="34" charset="0"/>
                              <a:ea typeface="Century Gothic" charset="0"/>
                              <a:cs typeface="Century Gothic" charset="0"/>
                              <a:sym typeface="Century Gothic"/>
                            </a:rPr>
                            <m:t>NIR</m:t>
                          </m:r>
                          <m:r>
                            <m:rPr>
                              <m:nor/>
                            </m:rPr>
                            <a:rPr lang="ar-AE" sz="2000" i="0">
                              <a:solidFill>
                                <a:schemeClr val="tx1">
                                  <a:lumMod val="75000"/>
                                  <a:lumOff val="25000"/>
                                </a:schemeClr>
                              </a:solidFill>
                              <a:latin typeface="Century Gothic" panose="020B0502020202020204" pitchFamily="34" charset="0"/>
                              <a:ea typeface="Century Gothic" charset="0"/>
                              <a:cs typeface="Century Gothic" charset="0"/>
                              <a:sym typeface="Century Gothic"/>
                            </a:rPr>
                            <m:t> - </m:t>
                          </m:r>
                          <m:r>
                            <m:rPr>
                              <m:nor/>
                            </m:rPr>
                            <a:rPr lang="en-US" sz="2000" i="0">
                              <a:solidFill>
                                <a:schemeClr val="tx1">
                                  <a:lumMod val="75000"/>
                                  <a:lumOff val="25000"/>
                                </a:schemeClr>
                              </a:solidFill>
                              <a:latin typeface="Century Gothic" panose="020B0502020202020204" pitchFamily="34" charset="0"/>
                              <a:ea typeface="Century Gothic" charset="0"/>
                              <a:cs typeface="Century Gothic" charset="0"/>
                              <a:sym typeface="Century Gothic"/>
                            </a:rPr>
                            <m:t>Red</m:t>
                          </m:r>
                        </m:num>
                        <m:den>
                          <m:r>
                            <m:rPr>
                              <m:nor/>
                            </m:rPr>
                            <a:rPr lang="ar-AE" sz="2000" i="0">
                              <a:solidFill>
                                <a:schemeClr val="tx1">
                                  <a:lumMod val="75000"/>
                                  <a:lumOff val="25000"/>
                                </a:schemeClr>
                              </a:solidFill>
                              <a:latin typeface="Century Gothic" panose="020B0502020202020204" pitchFamily="34" charset="0"/>
                              <a:ea typeface="Century Gothic" charset="0"/>
                              <a:cs typeface="Century Gothic" charset="0"/>
                              <a:sym typeface="Century Gothic"/>
                            </a:rPr>
                            <m:t>NIR</m:t>
                          </m:r>
                          <m:r>
                            <m:rPr>
                              <m:nor/>
                            </m:rPr>
                            <a:rPr lang="en-US" sz="2000" b="0" i="0" smtClean="0">
                              <a:solidFill>
                                <a:schemeClr val="tx1">
                                  <a:lumMod val="75000"/>
                                  <a:lumOff val="25000"/>
                                </a:schemeClr>
                              </a:solidFill>
                              <a:latin typeface="Century Gothic" panose="020B0502020202020204" pitchFamily="34" charset="0"/>
                              <a:ea typeface="Century Gothic" charset="0"/>
                              <a:cs typeface="Century Gothic" charset="0"/>
                              <a:sym typeface="Century Gothic"/>
                            </a:rPr>
                            <m:t> </m:t>
                          </m:r>
                          <m:r>
                            <m:rPr>
                              <m:nor/>
                            </m:rPr>
                            <a:rPr lang="ar-AE" sz="2000" i="0">
                              <a:solidFill>
                                <a:schemeClr val="tx1">
                                  <a:lumMod val="75000"/>
                                  <a:lumOff val="25000"/>
                                </a:schemeClr>
                              </a:solidFill>
                              <a:latin typeface="Century Gothic" panose="020B0502020202020204" pitchFamily="34" charset="0"/>
                              <a:ea typeface="Century Gothic" charset="0"/>
                              <a:cs typeface="Century Gothic" charset="0"/>
                              <a:sym typeface="Century Gothic"/>
                            </a:rPr>
                            <m:t>+</m:t>
                          </m:r>
                          <m:r>
                            <m:rPr>
                              <m:nor/>
                            </m:rPr>
                            <a:rPr lang="en-US" sz="2000" b="0" i="0" smtClean="0">
                              <a:solidFill>
                                <a:schemeClr val="tx1">
                                  <a:lumMod val="75000"/>
                                  <a:lumOff val="25000"/>
                                </a:schemeClr>
                              </a:solidFill>
                              <a:latin typeface="Century Gothic" panose="020B0502020202020204" pitchFamily="34" charset="0"/>
                              <a:ea typeface="Century Gothic" charset="0"/>
                              <a:cs typeface="Century Gothic" charset="0"/>
                              <a:sym typeface="Century Gothic"/>
                            </a:rPr>
                            <m:t> </m:t>
                          </m:r>
                          <m:r>
                            <m:rPr>
                              <m:nor/>
                            </m:rPr>
                            <a:rPr lang="en-US" sz="2000" i="0">
                              <a:solidFill>
                                <a:schemeClr val="tx1">
                                  <a:lumMod val="75000"/>
                                  <a:lumOff val="25000"/>
                                </a:schemeClr>
                              </a:solidFill>
                              <a:latin typeface="Century Gothic" panose="020B0502020202020204" pitchFamily="34" charset="0"/>
                              <a:ea typeface="Century Gothic" charset="0"/>
                              <a:cs typeface="Century Gothic" charset="0"/>
                              <a:sym typeface="Century Gothic"/>
                            </a:rPr>
                            <m:t>Red</m:t>
                          </m:r>
                        </m:den>
                      </m:f>
                    </m:oMath>
                  </m:oMathPara>
                </a14:m>
                <a:endParaRPr sz="2000" dirty="0">
                  <a:latin typeface="Century Gothic" panose="020B0502020202020204" pitchFamily="34" charset="0"/>
                  <a:ea typeface="Century Gothic"/>
                  <a:cs typeface="Century Gothic"/>
                  <a:sym typeface="Century Gothic"/>
                </a:endParaRPr>
              </a:p>
            </p:txBody>
          </p:sp>
        </mc:Choice>
        <mc:Fallback>
          <p:sp>
            <p:nvSpPr>
              <p:cNvPr id="182" name="Google Shape;182;g4796464015_0_0"/>
              <p:cNvSpPr>
                <a:spLocks noRot="1" noChangeAspect="1" noMove="1" noResize="1" noEditPoints="1" noAdjustHandles="1" noChangeArrowheads="1" noChangeShapeType="1" noTextEdit="1"/>
              </p:cNvSpPr>
              <p:nvPr/>
            </p:nvSpPr>
            <p:spPr>
              <a:xfrm>
                <a:off x="6005635" y="2398694"/>
                <a:ext cx="2869424" cy="1462979"/>
              </a:xfrm>
              <a:prstGeom prst="roundRect">
                <a:avLst>
                  <a:gd name="adj" fmla="val 16667"/>
                </a:avLst>
              </a:prstGeom>
              <a:blipFill>
                <a:blip r:embed="rId4"/>
                <a:stretch>
                  <a:fillRect/>
                </a:stretch>
              </a:blipFill>
              <a:ln w="9525" cap="flat" cmpd="sng">
                <a:noFill/>
                <a:prstDash val="solid"/>
                <a:round/>
                <a:headEnd type="none" w="sm" len="sm"/>
                <a:tailEnd type="none" w="sm" len="sm"/>
              </a:ln>
            </p:spPr>
            <p:txBody>
              <a:bodyPr/>
              <a:lstStyle/>
              <a:p>
                <a:r>
                  <a:rPr lang="en-US">
                    <a:noFill/>
                  </a:rPr>
                  <a:t> </a:t>
                </a:r>
              </a:p>
            </p:txBody>
          </p:sp>
        </mc:Fallback>
      </mc:AlternateContent>
      <p:cxnSp>
        <p:nvCxnSpPr>
          <p:cNvPr id="184" name="Google Shape;184;g4796464015_0_0"/>
          <p:cNvCxnSpPr>
            <a:cxnSpLocks/>
          </p:cNvCxnSpPr>
          <p:nvPr/>
        </p:nvCxnSpPr>
        <p:spPr>
          <a:xfrm flipV="1">
            <a:off x="5290610" y="3186742"/>
            <a:ext cx="666332" cy="1082378"/>
          </a:xfrm>
          <a:prstGeom prst="straightConnector1">
            <a:avLst/>
          </a:prstGeom>
          <a:noFill/>
          <a:ln w="28575" cap="flat" cmpd="sng">
            <a:solidFill>
              <a:srgbClr val="44536A"/>
            </a:solidFill>
            <a:prstDash val="solid"/>
            <a:round/>
            <a:headEnd type="none" w="med" len="med"/>
            <a:tailEnd type="triangle" w="lg" len="lg"/>
          </a:ln>
        </p:spPr>
      </p:cxnSp>
      <p:grpSp>
        <p:nvGrpSpPr>
          <p:cNvPr id="14" name="Group 13">
            <a:extLst>
              <a:ext uri="{FF2B5EF4-FFF2-40B4-BE49-F238E27FC236}">
                <a16:creationId xmlns:a16="http://schemas.microsoft.com/office/drawing/2014/main" id="{41C67598-A913-7742-B476-4C0DFD71B608}"/>
              </a:ext>
            </a:extLst>
          </p:cNvPr>
          <p:cNvGrpSpPr/>
          <p:nvPr/>
        </p:nvGrpSpPr>
        <p:grpSpPr>
          <a:xfrm>
            <a:off x="8732135" y="3186742"/>
            <a:ext cx="3280148" cy="2670318"/>
            <a:chOff x="-432181" y="947737"/>
            <a:chExt cx="5939875" cy="4835560"/>
          </a:xfrm>
        </p:grpSpPr>
        <p:pic>
          <p:nvPicPr>
            <p:cNvPr id="15" name="Picture 14">
              <a:extLst>
                <a:ext uri="{FF2B5EF4-FFF2-40B4-BE49-F238E27FC236}">
                  <a16:creationId xmlns:a16="http://schemas.microsoft.com/office/drawing/2014/main" id="{308CE01E-076D-0E47-9A1E-3CAB1D230B0F}"/>
                </a:ext>
              </a:extLst>
            </p:cNvPr>
            <p:cNvPicPr>
              <a:picLocks noChangeAspect="1"/>
            </p:cNvPicPr>
            <p:nvPr/>
          </p:nvPicPr>
          <p:blipFill rotWithShape="1">
            <a:blip r:embed="rId5">
              <a:clrChange>
                <a:clrFrom>
                  <a:srgbClr val="FFFFFF"/>
                </a:clrFrom>
                <a:clrTo>
                  <a:srgbClr val="FFFFFF">
                    <a:alpha val="0"/>
                  </a:srgbClr>
                </a:clrTo>
              </a:clrChange>
            </a:blip>
            <a:srcRect l="3910" t="2912" r="5025" b="3560"/>
            <a:stretch/>
          </p:blipFill>
          <p:spPr>
            <a:xfrm>
              <a:off x="-432181" y="947737"/>
              <a:ext cx="5939875" cy="4835560"/>
            </a:xfrm>
            <a:prstGeom prst="rect">
              <a:avLst/>
            </a:prstGeom>
          </p:spPr>
        </p:pic>
        <p:sp>
          <p:nvSpPr>
            <p:cNvPr id="16" name="TextBox 15">
              <a:extLst>
                <a:ext uri="{FF2B5EF4-FFF2-40B4-BE49-F238E27FC236}">
                  <a16:creationId xmlns:a16="http://schemas.microsoft.com/office/drawing/2014/main" id="{89F64D57-FD3F-8543-AC5D-AEA45D593706}"/>
                </a:ext>
              </a:extLst>
            </p:cNvPr>
            <p:cNvSpPr txBox="1"/>
            <p:nvPr/>
          </p:nvSpPr>
          <p:spPr>
            <a:xfrm>
              <a:off x="1032693" y="5110562"/>
              <a:ext cx="524210" cy="445871"/>
            </a:xfrm>
            <a:prstGeom prst="rect">
              <a:avLst/>
            </a:prstGeom>
            <a:noFill/>
          </p:spPr>
          <p:txBody>
            <a:bodyPr wrap="square" rtlCol="0">
              <a:spAutoFit/>
            </a:bodyPr>
            <a:lstStyle/>
            <a:p>
              <a:r>
                <a:rPr lang="en-US" sz="1000" dirty="0">
                  <a:latin typeface="Century Gothic" panose="020B0502020202020204" pitchFamily="34" charset="0"/>
                </a:rPr>
                <a:t>0</a:t>
              </a:r>
              <a:endParaRPr lang="en-US" dirty="0">
                <a:latin typeface="Century Gothic" panose="020B0502020202020204" pitchFamily="34" charset="0"/>
              </a:endParaRPr>
            </a:p>
          </p:txBody>
        </p:sp>
        <p:sp>
          <p:nvSpPr>
            <p:cNvPr id="17" name="TextBox 16">
              <a:extLst>
                <a:ext uri="{FF2B5EF4-FFF2-40B4-BE49-F238E27FC236}">
                  <a16:creationId xmlns:a16="http://schemas.microsoft.com/office/drawing/2014/main" id="{FDAF0E18-7C49-E549-AD51-49AF670EFCC3}"/>
                </a:ext>
              </a:extLst>
            </p:cNvPr>
            <p:cNvSpPr txBox="1"/>
            <p:nvPr/>
          </p:nvSpPr>
          <p:spPr>
            <a:xfrm>
              <a:off x="1905985" y="5138430"/>
              <a:ext cx="1056875" cy="418003"/>
            </a:xfrm>
            <a:prstGeom prst="rect">
              <a:avLst/>
            </a:prstGeom>
            <a:noFill/>
          </p:spPr>
          <p:txBody>
            <a:bodyPr wrap="square" rtlCol="0">
              <a:spAutoFit/>
            </a:bodyPr>
            <a:lstStyle/>
            <a:p>
              <a:r>
                <a:rPr lang="en-US" sz="900" dirty="0">
                  <a:latin typeface="Century Gothic" panose="020B0502020202020204" pitchFamily="34" charset="0"/>
                </a:rPr>
                <a:t>5 mi</a:t>
              </a:r>
            </a:p>
          </p:txBody>
        </p:sp>
      </p:grpSp>
      <p:sp>
        <p:nvSpPr>
          <p:cNvPr id="2" name="Rectangle 1">
            <a:extLst>
              <a:ext uri="{FF2B5EF4-FFF2-40B4-BE49-F238E27FC236}">
                <a16:creationId xmlns:a16="http://schemas.microsoft.com/office/drawing/2014/main" id="{07F7FE32-2C2D-CD40-8A24-77793487258E}"/>
              </a:ext>
            </a:extLst>
          </p:cNvPr>
          <p:cNvSpPr/>
          <p:nvPr/>
        </p:nvSpPr>
        <p:spPr>
          <a:xfrm>
            <a:off x="9385300" y="5500948"/>
            <a:ext cx="1092200" cy="356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Google Shape;187;g4796464015_0_0"/>
          <p:cNvSpPr txBox="1"/>
          <p:nvPr/>
        </p:nvSpPr>
        <p:spPr>
          <a:xfrm>
            <a:off x="10185686" y="5411297"/>
            <a:ext cx="7764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tx1">
                    <a:lumMod val="75000"/>
                    <a:lumOff val="25000"/>
                  </a:schemeClr>
                </a:solidFill>
                <a:latin typeface="Century Gothic"/>
                <a:ea typeface="Century Gothic"/>
                <a:cs typeface="Century Gothic"/>
                <a:sym typeface="Century Gothic"/>
              </a:rPr>
              <a:t>NDVI</a:t>
            </a:r>
            <a:endParaRPr sz="1800" b="1" dirty="0">
              <a:solidFill>
                <a:schemeClr val="tx1">
                  <a:lumMod val="75000"/>
                  <a:lumOff val="25000"/>
                </a:schemeClr>
              </a:solidFill>
              <a:latin typeface="Century Gothic"/>
              <a:ea typeface="Century Gothic"/>
              <a:cs typeface="Century Gothic"/>
              <a:sym typeface="Century Gothic"/>
            </a:endParaRPr>
          </a:p>
        </p:txBody>
      </p:sp>
      <p:cxnSp>
        <p:nvCxnSpPr>
          <p:cNvPr id="185" name="Google Shape;185;g4796464015_0_0"/>
          <p:cNvCxnSpPr>
            <a:cxnSpLocks/>
          </p:cNvCxnSpPr>
          <p:nvPr/>
        </p:nvCxnSpPr>
        <p:spPr>
          <a:xfrm>
            <a:off x="8905844" y="3130183"/>
            <a:ext cx="661599" cy="827882"/>
          </a:xfrm>
          <a:prstGeom prst="straightConnector1">
            <a:avLst/>
          </a:prstGeom>
          <a:noFill/>
          <a:ln w="28575" cap="flat" cmpd="sng">
            <a:solidFill>
              <a:srgbClr val="44536A"/>
            </a:solidFill>
            <a:prstDash val="solid"/>
            <a:round/>
            <a:headEnd type="none" w="med" len="med"/>
            <a:tailEnd type="triangle" w="lg" len="lg"/>
          </a:ln>
        </p:spPr>
      </p:cxnSp>
      <p:sp>
        <p:nvSpPr>
          <p:cNvPr id="3" name="TextBox 2">
            <a:extLst>
              <a:ext uri="{FF2B5EF4-FFF2-40B4-BE49-F238E27FC236}">
                <a16:creationId xmlns:a16="http://schemas.microsoft.com/office/drawing/2014/main" id="{3E256DB1-5DDA-C940-914A-0C880C7148F5}"/>
              </a:ext>
            </a:extLst>
          </p:cNvPr>
          <p:cNvSpPr txBox="1"/>
          <p:nvPr/>
        </p:nvSpPr>
        <p:spPr>
          <a:xfrm>
            <a:off x="9830557" y="6520326"/>
            <a:ext cx="1901483" cy="307777"/>
          </a:xfrm>
          <a:prstGeom prst="rect">
            <a:avLst/>
          </a:prstGeom>
          <a:noFill/>
        </p:spPr>
        <p:txBody>
          <a:bodyPr wrap="none" rtlCol="0">
            <a:spAutoFit/>
          </a:bodyPr>
          <a:lstStyle/>
          <a:p>
            <a:r>
              <a:rPr lang="en-US" b="1" dirty="0">
                <a:solidFill>
                  <a:schemeClr val="tx1">
                    <a:lumMod val="75000"/>
                    <a:lumOff val="25000"/>
                  </a:schemeClr>
                </a:solidFill>
                <a:latin typeface="Century Gothic" panose="020B0502020202020204" pitchFamily="34" charset="0"/>
              </a:rPr>
              <a:t>Image credit: NASA</a:t>
            </a:r>
          </a:p>
        </p:txBody>
      </p:sp>
    </p:spTree>
    <p:extLst>
      <p:ext uri="{BB962C8B-B14F-4D97-AF65-F5344CB8AC3E}">
        <p14:creationId xmlns:p14="http://schemas.microsoft.com/office/powerpoint/2010/main" val="1673448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4796464015_0_18"/>
          <p:cNvSpPr txBox="1">
            <a:spLocks noGrp="1"/>
          </p:cNvSpPr>
          <p:nvPr>
            <p:ph type="title"/>
          </p:nvPr>
        </p:nvSpPr>
        <p:spPr>
          <a:xfrm>
            <a:off x="495300" y="419099"/>
            <a:ext cx="10515600" cy="45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Methods </a:t>
            </a:r>
            <a:r>
              <a:rPr lang="en-US" dirty="0" smtClean="0">
                <a:latin typeface="Century Gothic" panose="020B0502020202020204" pitchFamily="34" charset="0"/>
              </a:rPr>
              <a:t>–</a:t>
            </a:r>
            <a:r>
              <a:rPr lang="en-US" dirty="0" smtClean="0"/>
              <a:t> </a:t>
            </a:r>
            <a:r>
              <a:rPr lang="en-US" dirty="0"/>
              <a:t>LST</a:t>
            </a:r>
            <a:endParaRPr dirty="0"/>
          </a:p>
        </p:txBody>
      </p:sp>
      <p:pic>
        <p:nvPicPr>
          <p:cNvPr id="194" name="Google Shape;194;g4796464015_0_18"/>
          <p:cNvPicPr preferRelativeResize="0"/>
          <p:nvPr/>
        </p:nvPicPr>
        <p:blipFill rotWithShape="1">
          <a:blip r:embed="rId3">
            <a:alphaModFix/>
          </a:blip>
          <a:srcRect/>
          <a:stretch/>
        </p:blipFill>
        <p:spPr>
          <a:xfrm>
            <a:off x="78664" y="2275425"/>
            <a:ext cx="2821525" cy="2307150"/>
          </a:xfrm>
          <a:prstGeom prst="rect">
            <a:avLst/>
          </a:prstGeom>
          <a:noFill/>
          <a:ln>
            <a:noFill/>
          </a:ln>
        </p:spPr>
      </p:pic>
      <p:sp>
        <p:nvSpPr>
          <p:cNvPr id="195" name="Google Shape;195;g4796464015_0_18"/>
          <p:cNvSpPr txBox="1"/>
          <p:nvPr/>
        </p:nvSpPr>
        <p:spPr>
          <a:xfrm>
            <a:off x="744550" y="4582450"/>
            <a:ext cx="12819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Landsat 8</a:t>
            </a:r>
            <a:endParaRPr sz="1800" dirty="0">
              <a:solidFill>
                <a:schemeClr val="tx1">
                  <a:lumMod val="75000"/>
                  <a:lumOff val="25000"/>
                </a:schemeClr>
              </a:solidFill>
              <a:latin typeface="Century Gothic"/>
              <a:ea typeface="Century Gothic"/>
              <a:cs typeface="Century Gothic"/>
              <a:sym typeface="Century Gothic"/>
            </a:endParaRPr>
          </a:p>
        </p:txBody>
      </p:sp>
      <mc:AlternateContent xmlns:mc="http://schemas.openxmlformats.org/markup-compatibility/2006">
        <mc:Choice xmlns:a14="http://schemas.microsoft.com/office/drawing/2010/main" Requires="a14">
          <p:sp>
            <p:nvSpPr>
              <p:cNvPr id="196" name="Google Shape;196;g4796464015_0_18"/>
              <p:cNvSpPr/>
              <p:nvPr/>
            </p:nvSpPr>
            <p:spPr>
              <a:xfrm>
                <a:off x="3371924" y="1607888"/>
                <a:ext cx="2508729" cy="1137600"/>
              </a:xfrm>
              <a:prstGeom prst="roundRect">
                <a:avLst>
                  <a:gd name="adj" fmla="val 16667"/>
                </a:avLst>
              </a:prstGeom>
              <a:solidFill>
                <a:srgbClr val="7FC0F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lgn="ctr"/>
                <a14:m>
                  <m:oMathPara xmlns:m="http://schemas.openxmlformats.org/officeDocument/2006/math">
                    <m:oMathParaPr>
                      <m:jc m:val="centerGroup"/>
                    </m:oMathParaPr>
                    <m:oMath xmlns:m="http://schemas.openxmlformats.org/officeDocument/2006/math">
                      <m:r>
                        <m:rPr>
                          <m:nor/>
                        </m:rPr>
                        <a:rPr lang="ar-AE" sz="2000" i="0" smtClean="0">
                          <a:solidFill>
                            <a:schemeClr val="tx1">
                              <a:lumMod val="75000"/>
                              <a:lumOff val="25000"/>
                            </a:schemeClr>
                          </a:solidFill>
                          <a:latin typeface="Century Gothic" panose="020B0502020202020204" pitchFamily="34" charset="0"/>
                          <a:ea typeface="Century Gothic" charset="0"/>
                          <a:cs typeface="Century Gothic" charset="0"/>
                          <a:sym typeface="Century Gothic"/>
                        </a:rPr>
                        <m:t>NDVI</m:t>
                      </m:r>
                      <m:r>
                        <m:rPr>
                          <m:nor/>
                        </m:rPr>
                        <a:rPr lang="ar-AE" sz="2000" i="0" smtClean="0">
                          <a:solidFill>
                            <a:schemeClr val="tx1">
                              <a:lumMod val="75000"/>
                              <a:lumOff val="25000"/>
                            </a:schemeClr>
                          </a:solidFill>
                          <a:latin typeface="Century Gothic" panose="020B0502020202020204" pitchFamily="34" charset="0"/>
                          <a:ea typeface="Century Gothic" charset="0"/>
                          <a:cs typeface="Century Gothic" charset="0"/>
                          <a:sym typeface="Century Gothic"/>
                        </a:rPr>
                        <m:t>=</m:t>
                      </m:r>
                      <m:f>
                        <m:fPr>
                          <m:ctrlPr>
                            <a:rPr lang="ar-AE" sz="2000" i="1">
                              <a:solidFill>
                                <a:schemeClr val="tx1">
                                  <a:lumMod val="75000"/>
                                  <a:lumOff val="25000"/>
                                </a:schemeClr>
                              </a:solidFill>
                              <a:latin typeface="Cambria Math" panose="02040503050406030204" pitchFamily="18" charset="0"/>
                              <a:ea typeface="Century Gothic" charset="0"/>
                              <a:cs typeface="Century Gothic" charset="0"/>
                              <a:sym typeface="Century Gothic"/>
                            </a:rPr>
                          </m:ctrlPr>
                        </m:fPr>
                        <m:num>
                          <m:r>
                            <m:rPr>
                              <m:nor/>
                            </m:rPr>
                            <a:rPr lang="ar-AE" sz="2000" i="0">
                              <a:solidFill>
                                <a:schemeClr val="tx1">
                                  <a:lumMod val="75000"/>
                                  <a:lumOff val="25000"/>
                                </a:schemeClr>
                              </a:solidFill>
                              <a:latin typeface="Century Gothic" panose="020B0502020202020204" pitchFamily="34" charset="0"/>
                              <a:ea typeface="Century Gothic" charset="0"/>
                              <a:cs typeface="Century Gothic" charset="0"/>
                              <a:sym typeface="Century Gothic"/>
                            </a:rPr>
                            <m:t>NIR</m:t>
                          </m:r>
                          <m:r>
                            <m:rPr>
                              <m:nor/>
                            </m:rPr>
                            <a:rPr lang="ar-AE" sz="2000" i="0">
                              <a:solidFill>
                                <a:schemeClr val="tx1">
                                  <a:lumMod val="75000"/>
                                  <a:lumOff val="25000"/>
                                </a:schemeClr>
                              </a:solidFill>
                              <a:latin typeface="Century Gothic" panose="020B0502020202020204" pitchFamily="34" charset="0"/>
                              <a:ea typeface="Century Gothic" charset="0"/>
                              <a:cs typeface="Century Gothic" charset="0"/>
                              <a:sym typeface="Century Gothic"/>
                            </a:rPr>
                            <m:t> - </m:t>
                          </m:r>
                          <m:r>
                            <m:rPr>
                              <m:nor/>
                            </m:rPr>
                            <a:rPr lang="en-US" sz="2000" i="0">
                              <a:solidFill>
                                <a:schemeClr val="tx1">
                                  <a:lumMod val="75000"/>
                                  <a:lumOff val="25000"/>
                                </a:schemeClr>
                              </a:solidFill>
                              <a:latin typeface="Century Gothic" panose="020B0502020202020204" pitchFamily="34" charset="0"/>
                              <a:ea typeface="Century Gothic" charset="0"/>
                              <a:cs typeface="Century Gothic" charset="0"/>
                              <a:sym typeface="Century Gothic"/>
                            </a:rPr>
                            <m:t>Red</m:t>
                          </m:r>
                        </m:num>
                        <m:den>
                          <m:r>
                            <m:rPr>
                              <m:nor/>
                            </m:rPr>
                            <a:rPr lang="ar-AE" sz="2000" i="0">
                              <a:solidFill>
                                <a:schemeClr val="tx1">
                                  <a:lumMod val="75000"/>
                                  <a:lumOff val="25000"/>
                                </a:schemeClr>
                              </a:solidFill>
                              <a:latin typeface="Century Gothic" panose="020B0502020202020204" pitchFamily="34" charset="0"/>
                              <a:ea typeface="Century Gothic" charset="0"/>
                              <a:cs typeface="Century Gothic" charset="0"/>
                              <a:sym typeface="Century Gothic"/>
                            </a:rPr>
                            <m:t>NIR</m:t>
                          </m:r>
                          <m:r>
                            <m:rPr>
                              <m:nor/>
                            </m:rPr>
                            <a:rPr lang="en-US" sz="2000" b="0" i="0" smtClean="0">
                              <a:solidFill>
                                <a:schemeClr val="tx1">
                                  <a:lumMod val="75000"/>
                                  <a:lumOff val="25000"/>
                                </a:schemeClr>
                              </a:solidFill>
                              <a:latin typeface="Century Gothic" panose="020B0502020202020204" pitchFamily="34" charset="0"/>
                              <a:ea typeface="Century Gothic" charset="0"/>
                              <a:cs typeface="Century Gothic" charset="0"/>
                              <a:sym typeface="Century Gothic"/>
                            </a:rPr>
                            <m:t> </m:t>
                          </m:r>
                          <m:r>
                            <m:rPr>
                              <m:nor/>
                            </m:rPr>
                            <a:rPr lang="ar-AE" sz="2000" i="0">
                              <a:solidFill>
                                <a:schemeClr val="tx1">
                                  <a:lumMod val="75000"/>
                                  <a:lumOff val="25000"/>
                                </a:schemeClr>
                              </a:solidFill>
                              <a:latin typeface="Century Gothic" panose="020B0502020202020204" pitchFamily="34" charset="0"/>
                              <a:ea typeface="Century Gothic" charset="0"/>
                              <a:cs typeface="Century Gothic" charset="0"/>
                              <a:sym typeface="Century Gothic"/>
                            </a:rPr>
                            <m:t>+</m:t>
                          </m:r>
                          <m:r>
                            <m:rPr>
                              <m:nor/>
                            </m:rPr>
                            <a:rPr lang="en-US" sz="2000" b="0" i="0" smtClean="0">
                              <a:solidFill>
                                <a:schemeClr val="tx1">
                                  <a:lumMod val="75000"/>
                                  <a:lumOff val="25000"/>
                                </a:schemeClr>
                              </a:solidFill>
                              <a:latin typeface="Century Gothic" panose="020B0502020202020204" pitchFamily="34" charset="0"/>
                              <a:ea typeface="Century Gothic" charset="0"/>
                              <a:cs typeface="Century Gothic" charset="0"/>
                              <a:sym typeface="Century Gothic"/>
                            </a:rPr>
                            <m:t> </m:t>
                          </m:r>
                          <m:r>
                            <m:rPr>
                              <m:nor/>
                            </m:rPr>
                            <a:rPr lang="en-US" sz="2000" i="0">
                              <a:solidFill>
                                <a:schemeClr val="tx1">
                                  <a:lumMod val="75000"/>
                                  <a:lumOff val="25000"/>
                                </a:schemeClr>
                              </a:solidFill>
                              <a:latin typeface="Century Gothic" panose="020B0502020202020204" pitchFamily="34" charset="0"/>
                              <a:ea typeface="Century Gothic" charset="0"/>
                              <a:cs typeface="Century Gothic" charset="0"/>
                              <a:sym typeface="Century Gothic"/>
                            </a:rPr>
                            <m:t>Red</m:t>
                          </m:r>
                        </m:den>
                      </m:f>
                    </m:oMath>
                  </m:oMathPara>
                </a14:m>
                <a:endParaRPr sz="2000" dirty="0">
                  <a:latin typeface="Century Gothic" panose="020B0502020202020204" pitchFamily="34" charset="0"/>
                  <a:ea typeface="Century Gothic" charset="0"/>
                  <a:cs typeface="Century Gothic" charset="0"/>
                  <a:sym typeface="Century Gothic"/>
                </a:endParaRPr>
              </a:p>
            </p:txBody>
          </p:sp>
        </mc:Choice>
        <mc:Fallback>
          <p:sp>
            <p:nvSpPr>
              <p:cNvPr id="196" name="Google Shape;196;g4796464015_0_18"/>
              <p:cNvSpPr>
                <a:spLocks noRot="1" noChangeAspect="1" noMove="1" noResize="1" noEditPoints="1" noAdjustHandles="1" noChangeArrowheads="1" noChangeShapeType="1" noTextEdit="1"/>
              </p:cNvSpPr>
              <p:nvPr/>
            </p:nvSpPr>
            <p:spPr>
              <a:xfrm>
                <a:off x="3371924" y="1607888"/>
                <a:ext cx="2508729" cy="1137600"/>
              </a:xfrm>
              <a:prstGeom prst="roundRect">
                <a:avLst>
                  <a:gd name="adj" fmla="val 16667"/>
                </a:avLst>
              </a:prstGeom>
              <a:blipFill>
                <a:blip r:embed="rId4"/>
                <a:stretch>
                  <a:fillRect/>
                </a:stretch>
              </a:blipFill>
              <a:ln w="9525" cap="flat" cmpd="sng">
                <a:noFill/>
                <a:prstDash val="solid"/>
                <a:round/>
                <a:headEnd type="none" w="sm" len="sm"/>
                <a:tailEnd type="none" w="sm" len="sm"/>
              </a:ln>
            </p:spPr>
            <p:txBody>
              <a:bodyPr/>
              <a:lstStyle/>
              <a:p>
                <a:r>
                  <a:rPr lang="en-US">
                    <a:noFill/>
                  </a:rPr>
                  <a:t> </a:t>
                </a:r>
              </a:p>
            </p:txBody>
          </p:sp>
        </mc:Fallback>
      </mc:AlternateContent>
      <p:sp>
        <p:nvSpPr>
          <p:cNvPr id="199" name="Google Shape;199;g4796464015_0_18"/>
          <p:cNvSpPr/>
          <p:nvPr/>
        </p:nvSpPr>
        <p:spPr>
          <a:xfrm>
            <a:off x="3371913" y="4582438"/>
            <a:ext cx="2291400" cy="1137600"/>
          </a:xfrm>
          <a:prstGeom prst="roundRect">
            <a:avLst>
              <a:gd name="adj" fmla="val 16667"/>
            </a:avLst>
          </a:prstGeom>
          <a:solidFill>
            <a:srgbClr val="7FC0F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Brightness Temperature</a:t>
            </a:r>
            <a:endParaRPr sz="2000" dirty="0">
              <a:solidFill>
                <a:schemeClr val="tx1">
                  <a:lumMod val="75000"/>
                  <a:lumOff val="25000"/>
                </a:schemeClr>
              </a:solidFill>
              <a:latin typeface="Century Gothic"/>
              <a:ea typeface="Century Gothic"/>
              <a:cs typeface="Century Gothic"/>
              <a:sym typeface="Century Gothic"/>
            </a:endParaRPr>
          </a:p>
        </p:txBody>
      </p:sp>
      <p:sp>
        <p:nvSpPr>
          <p:cNvPr id="200" name="Google Shape;200;g4796464015_0_18"/>
          <p:cNvSpPr/>
          <p:nvPr/>
        </p:nvSpPr>
        <p:spPr>
          <a:xfrm>
            <a:off x="6328060" y="4758688"/>
            <a:ext cx="1618200" cy="785100"/>
          </a:xfrm>
          <a:prstGeom prst="roundRect">
            <a:avLst>
              <a:gd name="adj" fmla="val 16667"/>
            </a:avLst>
          </a:prstGeom>
          <a:solidFill>
            <a:srgbClr val="7FC0F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Emissivity</a:t>
            </a:r>
            <a:endParaRPr sz="2000" dirty="0">
              <a:solidFill>
                <a:schemeClr val="tx1">
                  <a:lumMod val="75000"/>
                  <a:lumOff val="25000"/>
                </a:schemeClr>
              </a:solidFill>
              <a:latin typeface="Century Gothic"/>
              <a:ea typeface="Century Gothic"/>
              <a:cs typeface="Century Gothic"/>
              <a:sym typeface="Century Gothic"/>
            </a:endParaRPr>
          </a:p>
        </p:txBody>
      </p:sp>
      <p:cxnSp>
        <p:nvCxnSpPr>
          <p:cNvPr id="202" name="Google Shape;202;g4796464015_0_18"/>
          <p:cNvCxnSpPr>
            <a:cxnSpLocks/>
          </p:cNvCxnSpPr>
          <p:nvPr/>
        </p:nvCxnSpPr>
        <p:spPr>
          <a:xfrm flipV="1">
            <a:off x="2743377" y="2113250"/>
            <a:ext cx="505358" cy="457200"/>
          </a:xfrm>
          <a:prstGeom prst="straightConnector1">
            <a:avLst/>
          </a:prstGeom>
          <a:noFill/>
          <a:ln w="28575" cap="flat" cmpd="sng">
            <a:solidFill>
              <a:schemeClr val="dk2"/>
            </a:solidFill>
            <a:prstDash val="solid"/>
            <a:round/>
            <a:headEnd type="none" w="med" len="med"/>
            <a:tailEnd type="triangle" w="lg" len="lg"/>
          </a:ln>
        </p:spPr>
      </p:cxnSp>
      <p:cxnSp>
        <p:nvCxnSpPr>
          <p:cNvPr id="203" name="Google Shape;203;g4796464015_0_18"/>
          <p:cNvCxnSpPr>
            <a:cxnSpLocks/>
          </p:cNvCxnSpPr>
          <p:nvPr/>
        </p:nvCxnSpPr>
        <p:spPr>
          <a:xfrm>
            <a:off x="2115213" y="3909838"/>
            <a:ext cx="1114370" cy="1241400"/>
          </a:xfrm>
          <a:prstGeom prst="straightConnector1">
            <a:avLst/>
          </a:prstGeom>
          <a:noFill/>
          <a:ln w="28575" cap="flat" cmpd="sng">
            <a:solidFill>
              <a:srgbClr val="44536A"/>
            </a:solidFill>
            <a:prstDash val="solid"/>
            <a:round/>
            <a:headEnd type="none" w="med" len="med"/>
            <a:tailEnd type="triangle" w="lg" len="lg"/>
          </a:ln>
        </p:spPr>
      </p:cxnSp>
      <p:cxnSp>
        <p:nvCxnSpPr>
          <p:cNvPr id="204" name="Google Shape;204;g4796464015_0_18"/>
          <p:cNvCxnSpPr>
            <a:cxnSpLocks/>
          </p:cNvCxnSpPr>
          <p:nvPr/>
        </p:nvCxnSpPr>
        <p:spPr>
          <a:xfrm>
            <a:off x="5729263" y="5151238"/>
            <a:ext cx="532847" cy="0"/>
          </a:xfrm>
          <a:prstGeom prst="straightConnector1">
            <a:avLst/>
          </a:prstGeom>
          <a:noFill/>
          <a:ln w="28575" cap="flat" cmpd="sng">
            <a:solidFill>
              <a:schemeClr val="dk2"/>
            </a:solidFill>
            <a:prstDash val="solid"/>
            <a:round/>
            <a:headEnd type="none" w="med" len="med"/>
            <a:tailEnd type="triangle" w="lg" len="lg"/>
          </a:ln>
        </p:spPr>
      </p:cxnSp>
      <p:cxnSp>
        <p:nvCxnSpPr>
          <p:cNvPr id="207" name="Google Shape;207;g4796464015_0_18"/>
          <p:cNvCxnSpPr>
            <a:cxnSpLocks/>
          </p:cNvCxnSpPr>
          <p:nvPr/>
        </p:nvCxnSpPr>
        <p:spPr>
          <a:xfrm>
            <a:off x="5975427" y="2176688"/>
            <a:ext cx="589072" cy="0"/>
          </a:xfrm>
          <a:prstGeom prst="straightConnector1">
            <a:avLst/>
          </a:prstGeom>
          <a:noFill/>
          <a:ln w="28575" cap="flat" cmpd="sng">
            <a:solidFill>
              <a:schemeClr val="dk2"/>
            </a:solidFill>
            <a:prstDash val="solid"/>
            <a:round/>
            <a:headEnd type="none" w="med" len="med"/>
            <a:tailEnd type="triangle" w="lg" len="lg"/>
          </a:ln>
        </p:spPr>
      </p:cxnSp>
      <p:cxnSp>
        <p:nvCxnSpPr>
          <p:cNvPr id="208" name="Google Shape;208;g4796464015_0_18"/>
          <p:cNvCxnSpPr>
            <a:cxnSpLocks/>
          </p:cNvCxnSpPr>
          <p:nvPr/>
        </p:nvCxnSpPr>
        <p:spPr>
          <a:xfrm flipV="1">
            <a:off x="8012210" y="5151238"/>
            <a:ext cx="682897" cy="3612"/>
          </a:xfrm>
          <a:prstGeom prst="straightConnector1">
            <a:avLst/>
          </a:prstGeom>
          <a:noFill/>
          <a:ln w="28575" cap="flat" cmpd="sng">
            <a:solidFill>
              <a:schemeClr val="dk2"/>
            </a:solidFill>
            <a:prstDash val="solid"/>
            <a:round/>
            <a:headEnd type="none" w="med" len="med"/>
            <a:tailEnd type="triangle" w="lg" len="lg"/>
          </a:ln>
        </p:spPr>
      </p:cxnSp>
      <p:cxnSp>
        <p:nvCxnSpPr>
          <p:cNvPr id="209" name="Google Shape;209;g4796464015_0_18"/>
          <p:cNvCxnSpPr>
            <a:cxnSpLocks/>
          </p:cNvCxnSpPr>
          <p:nvPr/>
        </p:nvCxnSpPr>
        <p:spPr>
          <a:xfrm>
            <a:off x="7503278" y="3114013"/>
            <a:ext cx="0" cy="1416525"/>
          </a:xfrm>
          <a:prstGeom prst="straightConnector1">
            <a:avLst/>
          </a:prstGeom>
          <a:noFill/>
          <a:ln w="28575" cap="flat" cmpd="sng">
            <a:solidFill>
              <a:schemeClr val="dk2"/>
            </a:solidFill>
            <a:prstDash val="solid"/>
            <a:round/>
            <a:headEnd type="none" w="med" len="med"/>
            <a:tailEnd type="triangle" w="lg" len="lg"/>
          </a:ln>
        </p:spPr>
      </p:cxnSp>
      <p:pic>
        <p:nvPicPr>
          <p:cNvPr id="19" name="Picture 18">
            <a:extLst>
              <a:ext uri="{FF2B5EF4-FFF2-40B4-BE49-F238E27FC236}">
                <a16:creationId xmlns:a16="http://schemas.microsoft.com/office/drawing/2014/main" id="{6C7FF7F1-9BE8-3845-B54C-270593485B36}"/>
              </a:ext>
            </a:extLst>
          </p:cNvPr>
          <p:cNvPicPr>
            <a:picLocks noChangeAspect="1"/>
          </p:cNvPicPr>
          <p:nvPr/>
        </p:nvPicPr>
        <p:blipFill rotWithShape="1">
          <a:blip r:embed="rId5">
            <a:clrChange>
              <a:clrFrom>
                <a:srgbClr val="FFFFFF"/>
              </a:clrFrom>
              <a:clrTo>
                <a:srgbClr val="FFFFFF">
                  <a:alpha val="0"/>
                </a:srgbClr>
              </a:clrTo>
            </a:clrChange>
          </a:blip>
          <a:srcRect l="3910" t="2912" r="5025" b="3560"/>
          <a:stretch/>
        </p:blipFill>
        <p:spPr>
          <a:xfrm>
            <a:off x="6262110" y="1015896"/>
            <a:ext cx="2508729" cy="2042318"/>
          </a:xfrm>
          <a:prstGeom prst="rect">
            <a:avLst/>
          </a:prstGeom>
        </p:spPr>
      </p:pic>
      <p:sp>
        <p:nvSpPr>
          <p:cNvPr id="3" name="Rectangle 2">
            <a:extLst>
              <a:ext uri="{FF2B5EF4-FFF2-40B4-BE49-F238E27FC236}">
                <a16:creationId xmlns:a16="http://schemas.microsoft.com/office/drawing/2014/main" id="{47193A15-B558-BE4C-AC4B-81E2572073E8}"/>
              </a:ext>
            </a:extLst>
          </p:cNvPr>
          <p:cNvSpPr/>
          <p:nvPr/>
        </p:nvSpPr>
        <p:spPr>
          <a:xfrm>
            <a:off x="6743700" y="2844800"/>
            <a:ext cx="772774" cy="213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Google Shape;205;g4796464015_0_18"/>
          <p:cNvSpPr txBox="1"/>
          <p:nvPr/>
        </p:nvSpPr>
        <p:spPr>
          <a:xfrm>
            <a:off x="7115078" y="2656813"/>
            <a:ext cx="7764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tx1">
                    <a:lumMod val="75000"/>
                    <a:lumOff val="25000"/>
                  </a:schemeClr>
                </a:solidFill>
                <a:latin typeface="Century Gothic"/>
                <a:ea typeface="Century Gothic"/>
                <a:cs typeface="Century Gothic"/>
                <a:sym typeface="Century Gothic"/>
              </a:rPr>
              <a:t>NDVI</a:t>
            </a:r>
            <a:endParaRPr sz="1800" b="1" dirty="0">
              <a:solidFill>
                <a:schemeClr val="tx1">
                  <a:lumMod val="75000"/>
                  <a:lumOff val="25000"/>
                </a:schemeClr>
              </a:solidFill>
              <a:latin typeface="Century Gothic"/>
              <a:ea typeface="Century Gothic"/>
              <a:cs typeface="Century Gothic"/>
              <a:sym typeface="Century Gothic"/>
            </a:endParaRPr>
          </a:p>
        </p:txBody>
      </p:sp>
      <p:pic>
        <p:nvPicPr>
          <p:cNvPr id="23" name="Picture 22">
            <a:extLst>
              <a:ext uri="{FF2B5EF4-FFF2-40B4-BE49-F238E27FC236}">
                <a16:creationId xmlns:a16="http://schemas.microsoft.com/office/drawing/2014/main" id="{64049D33-A3CB-E84F-AEE9-E7D0B24F6A4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91478" y="3065432"/>
            <a:ext cx="4574493" cy="3534835"/>
          </a:xfrm>
          <a:prstGeom prst="rect">
            <a:avLst/>
          </a:prstGeom>
        </p:spPr>
      </p:pic>
      <p:sp>
        <p:nvSpPr>
          <p:cNvPr id="4" name="Rectangle 3">
            <a:extLst>
              <a:ext uri="{FF2B5EF4-FFF2-40B4-BE49-F238E27FC236}">
                <a16:creationId xmlns:a16="http://schemas.microsoft.com/office/drawing/2014/main" id="{3631CACF-CF7F-D049-B585-02ABDDCB0148}"/>
              </a:ext>
            </a:extLst>
          </p:cNvPr>
          <p:cNvSpPr/>
          <p:nvPr/>
        </p:nvSpPr>
        <p:spPr>
          <a:xfrm>
            <a:off x="8769836" y="6086850"/>
            <a:ext cx="1144739" cy="390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Google Shape;206;g4796464015_0_18"/>
          <p:cNvSpPr txBox="1"/>
          <p:nvPr/>
        </p:nvSpPr>
        <p:spPr>
          <a:xfrm>
            <a:off x="9914574" y="5695455"/>
            <a:ext cx="5283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tx1">
                    <a:lumMod val="75000"/>
                    <a:lumOff val="25000"/>
                  </a:schemeClr>
                </a:solidFill>
                <a:latin typeface="Century Gothic"/>
                <a:ea typeface="Century Gothic"/>
                <a:cs typeface="Century Gothic"/>
                <a:sym typeface="Century Gothic"/>
              </a:rPr>
              <a:t>LST</a:t>
            </a:r>
            <a:endParaRPr sz="1800" b="1" dirty="0">
              <a:solidFill>
                <a:schemeClr val="tx1">
                  <a:lumMod val="75000"/>
                  <a:lumOff val="25000"/>
                </a:schemeClr>
              </a:solidFill>
              <a:latin typeface="Century Gothic"/>
              <a:ea typeface="Century Gothic"/>
              <a:cs typeface="Century Gothic"/>
              <a:sym typeface="Century Gothic"/>
            </a:endParaRPr>
          </a:p>
        </p:txBody>
      </p:sp>
      <p:sp>
        <p:nvSpPr>
          <p:cNvPr id="24" name="TextBox 23">
            <a:extLst>
              <a:ext uri="{FF2B5EF4-FFF2-40B4-BE49-F238E27FC236}">
                <a16:creationId xmlns:a16="http://schemas.microsoft.com/office/drawing/2014/main" id="{A9773490-6B8E-BF4E-B1A9-9BEE20910539}"/>
              </a:ext>
            </a:extLst>
          </p:cNvPr>
          <p:cNvSpPr txBox="1"/>
          <p:nvPr/>
        </p:nvSpPr>
        <p:spPr>
          <a:xfrm>
            <a:off x="9872618" y="6507261"/>
            <a:ext cx="1898277" cy="307777"/>
          </a:xfrm>
          <a:prstGeom prst="rect">
            <a:avLst/>
          </a:prstGeom>
          <a:noFill/>
        </p:spPr>
        <p:txBody>
          <a:bodyPr wrap="none" rtlCol="0">
            <a:spAutoFit/>
          </a:bodyPr>
          <a:lstStyle/>
          <a:p>
            <a:r>
              <a:rPr lang="en-US" b="1" dirty="0">
                <a:solidFill>
                  <a:schemeClr val="tx1">
                    <a:lumMod val="75000"/>
                    <a:lumOff val="25000"/>
                  </a:schemeClr>
                </a:solidFill>
                <a:latin typeface="Century Gothic" panose="020B0502020202020204" pitchFamily="34" charset="0"/>
              </a:rPr>
              <a:t>Image credit: NASA</a:t>
            </a:r>
          </a:p>
        </p:txBody>
      </p:sp>
    </p:spTree>
    <p:extLst>
      <p:ext uri="{BB962C8B-B14F-4D97-AF65-F5344CB8AC3E}">
        <p14:creationId xmlns:p14="http://schemas.microsoft.com/office/powerpoint/2010/main" val="2657906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6410e62f3d_2_8"/>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p>
            <a:pPr lvl="0"/>
            <a:r>
              <a:rPr lang="en-US" sz="4000" dirty="0" smtClean="0"/>
              <a:t>2019 Summer </a:t>
            </a:r>
            <a:r>
              <a:rPr lang="en-US" sz="4000" dirty="0"/>
              <a:t>Results – NDVI</a:t>
            </a:r>
            <a:endParaRPr sz="4000" dirty="0"/>
          </a:p>
        </p:txBody>
      </p:sp>
      <p:grpSp>
        <p:nvGrpSpPr>
          <p:cNvPr id="18" name="Group 17">
            <a:extLst>
              <a:ext uri="{FF2B5EF4-FFF2-40B4-BE49-F238E27FC236}">
                <a16:creationId xmlns:a16="http://schemas.microsoft.com/office/drawing/2014/main" id="{C4FBFB2C-7C4C-7E41-A5A8-3EE34D5EFF1C}"/>
              </a:ext>
            </a:extLst>
          </p:cNvPr>
          <p:cNvGrpSpPr/>
          <p:nvPr/>
        </p:nvGrpSpPr>
        <p:grpSpPr>
          <a:xfrm>
            <a:off x="5208492" y="4384070"/>
            <a:ext cx="1467390" cy="2227328"/>
            <a:chOff x="5300193" y="3460365"/>
            <a:chExt cx="1339828" cy="1569588"/>
          </a:xfrm>
        </p:grpSpPr>
        <p:pic>
          <p:nvPicPr>
            <p:cNvPr id="4" name="Picture 3">
              <a:extLst>
                <a:ext uri="{FF2B5EF4-FFF2-40B4-BE49-F238E27FC236}">
                  <a16:creationId xmlns:a16="http://schemas.microsoft.com/office/drawing/2014/main" id="{B0B1B67B-2037-D24C-B655-D32F0F322AB3}"/>
                </a:ext>
              </a:extLst>
            </p:cNvPr>
            <p:cNvPicPr>
              <a:picLocks noChangeAspect="1"/>
            </p:cNvPicPr>
            <p:nvPr/>
          </p:nvPicPr>
          <p:blipFill>
            <a:blip r:embed="rId3"/>
            <a:stretch>
              <a:fillRect/>
            </a:stretch>
          </p:blipFill>
          <p:spPr>
            <a:xfrm>
              <a:off x="6075688" y="3460365"/>
              <a:ext cx="564333" cy="1569588"/>
            </a:xfrm>
            <a:prstGeom prst="rect">
              <a:avLst/>
            </a:prstGeom>
          </p:spPr>
        </p:pic>
        <p:sp>
          <p:nvSpPr>
            <p:cNvPr id="9" name="TextBox 8">
              <a:extLst>
                <a:ext uri="{FF2B5EF4-FFF2-40B4-BE49-F238E27FC236}">
                  <a16:creationId xmlns:a16="http://schemas.microsoft.com/office/drawing/2014/main" id="{8FF53887-0D66-5A4D-80C4-8B7F08AC7C37}"/>
                </a:ext>
              </a:extLst>
            </p:cNvPr>
            <p:cNvSpPr txBox="1"/>
            <p:nvPr/>
          </p:nvSpPr>
          <p:spPr>
            <a:xfrm>
              <a:off x="5504442" y="3462218"/>
              <a:ext cx="787545" cy="216889"/>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–1 - 0</a:t>
              </a:r>
            </a:p>
          </p:txBody>
        </p:sp>
        <p:sp>
          <p:nvSpPr>
            <p:cNvPr id="13" name="TextBox 12">
              <a:extLst>
                <a:ext uri="{FF2B5EF4-FFF2-40B4-BE49-F238E27FC236}">
                  <a16:creationId xmlns:a16="http://schemas.microsoft.com/office/drawing/2014/main" id="{ECC5F0D6-4B8C-8146-85AC-0C65DEDFB985}"/>
                </a:ext>
              </a:extLst>
            </p:cNvPr>
            <p:cNvSpPr txBox="1"/>
            <p:nvPr/>
          </p:nvSpPr>
          <p:spPr>
            <a:xfrm>
              <a:off x="5448518" y="3713701"/>
              <a:ext cx="691215" cy="216889"/>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0 - 0.2</a:t>
              </a:r>
            </a:p>
          </p:txBody>
        </p:sp>
        <p:sp>
          <p:nvSpPr>
            <p:cNvPr id="14" name="TextBox 13">
              <a:extLst>
                <a:ext uri="{FF2B5EF4-FFF2-40B4-BE49-F238E27FC236}">
                  <a16:creationId xmlns:a16="http://schemas.microsoft.com/office/drawing/2014/main" id="{7649C446-BE2C-3A49-BB0C-5C0481C451C2}"/>
                </a:ext>
              </a:extLst>
            </p:cNvPr>
            <p:cNvSpPr txBox="1"/>
            <p:nvPr/>
          </p:nvSpPr>
          <p:spPr>
            <a:xfrm>
              <a:off x="5300193" y="3991958"/>
              <a:ext cx="840295" cy="216889"/>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0.2 - 0.4</a:t>
              </a:r>
            </a:p>
          </p:txBody>
        </p:sp>
        <p:sp>
          <p:nvSpPr>
            <p:cNvPr id="15" name="TextBox 14">
              <a:extLst>
                <a:ext uri="{FF2B5EF4-FFF2-40B4-BE49-F238E27FC236}">
                  <a16:creationId xmlns:a16="http://schemas.microsoft.com/office/drawing/2014/main" id="{469DB228-BB3C-7D4A-A184-3B24C594A50B}"/>
                </a:ext>
              </a:extLst>
            </p:cNvPr>
            <p:cNvSpPr txBox="1"/>
            <p:nvPr/>
          </p:nvSpPr>
          <p:spPr>
            <a:xfrm>
              <a:off x="5306099" y="4250394"/>
              <a:ext cx="840295" cy="216889"/>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0.4 - 0.6</a:t>
              </a:r>
            </a:p>
          </p:txBody>
        </p:sp>
        <p:sp>
          <p:nvSpPr>
            <p:cNvPr id="16" name="TextBox 15">
              <a:extLst>
                <a:ext uri="{FF2B5EF4-FFF2-40B4-BE49-F238E27FC236}">
                  <a16:creationId xmlns:a16="http://schemas.microsoft.com/office/drawing/2014/main" id="{62B92562-78EE-CC47-ABB6-808D9637CAB1}"/>
                </a:ext>
              </a:extLst>
            </p:cNvPr>
            <p:cNvSpPr txBox="1"/>
            <p:nvPr/>
          </p:nvSpPr>
          <p:spPr>
            <a:xfrm>
              <a:off x="5306099" y="4501739"/>
              <a:ext cx="840295" cy="216889"/>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0.6 - 0.8</a:t>
              </a:r>
            </a:p>
          </p:txBody>
        </p:sp>
        <p:sp>
          <p:nvSpPr>
            <p:cNvPr id="17" name="TextBox 16">
              <a:extLst>
                <a:ext uri="{FF2B5EF4-FFF2-40B4-BE49-F238E27FC236}">
                  <a16:creationId xmlns:a16="http://schemas.microsoft.com/office/drawing/2014/main" id="{22381BFF-3B21-D44F-A4A0-3390A973576D}"/>
                </a:ext>
              </a:extLst>
            </p:cNvPr>
            <p:cNvSpPr txBox="1"/>
            <p:nvPr/>
          </p:nvSpPr>
          <p:spPr>
            <a:xfrm>
              <a:off x="5306098" y="4797103"/>
              <a:ext cx="840295" cy="216889"/>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0.8 - 1.0</a:t>
              </a:r>
            </a:p>
          </p:txBody>
        </p:sp>
      </p:grpSp>
      <p:sp>
        <p:nvSpPr>
          <p:cNvPr id="218" name="Google Shape;218;g6410e62f3d_2_8"/>
          <p:cNvSpPr txBox="1"/>
          <p:nvPr/>
        </p:nvSpPr>
        <p:spPr>
          <a:xfrm>
            <a:off x="1213816" y="6025644"/>
            <a:ext cx="2812800" cy="69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3F3F3F"/>
                </a:solidFill>
                <a:latin typeface="Century Gothic"/>
                <a:ea typeface="Century Gothic"/>
                <a:cs typeface="Century Gothic"/>
                <a:sym typeface="Century Gothic"/>
              </a:rPr>
              <a:t>NDVI per pixel </a:t>
            </a:r>
            <a:endParaRPr sz="2800" b="0" i="0" u="none" strike="noStrike" cap="none" dirty="0">
              <a:solidFill>
                <a:srgbClr val="3F3F3F"/>
              </a:solidFill>
              <a:latin typeface="Century Gothic"/>
              <a:ea typeface="Century Gothic"/>
              <a:cs typeface="Century Gothic"/>
              <a:sym typeface="Century Gothic"/>
            </a:endParaRPr>
          </a:p>
        </p:txBody>
      </p:sp>
      <p:grpSp>
        <p:nvGrpSpPr>
          <p:cNvPr id="50" name="Group 49">
            <a:extLst>
              <a:ext uri="{FF2B5EF4-FFF2-40B4-BE49-F238E27FC236}">
                <a16:creationId xmlns:a16="http://schemas.microsoft.com/office/drawing/2014/main" id="{E3B7EFE1-BAFD-5A47-AD3B-CF4F7A86D78D}"/>
              </a:ext>
            </a:extLst>
          </p:cNvPr>
          <p:cNvGrpSpPr/>
          <p:nvPr/>
        </p:nvGrpSpPr>
        <p:grpSpPr>
          <a:xfrm>
            <a:off x="6125" y="932623"/>
            <a:ext cx="5939875" cy="4835560"/>
            <a:chOff x="-432181" y="947737"/>
            <a:chExt cx="5939875" cy="4835560"/>
          </a:xfrm>
        </p:grpSpPr>
        <p:pic>
          <p:nvPicPr>
            <p:cNvPr id="3" name="Picture 2">
              <a:extLst>
                <a:ext uri="{FF2B5EF4-FFF2-40B4-BE49-F238E27FC236}">
                  <a16:creationId xmlns:a16="http://schemas.microsoft.com/office/drawing/2014/main" id="{31AA3E72-0EA5-B14A-94EF-A0885D6644A3}"/>
                </a:ext>
              </a:extLst>
            </p:cNvPr>
            <p:cNvPicPr>
              <a:picLocks noChangeAspect="1"/>
            </p:cNvPicPr>
            <p:nvPr/>
          </p:nvPicPr>
          <p:blipFill rotWithShape="1">
            <a:blip r:embed="rId4">
              <a:clrChange>
                <a:clrFrom>
                  <a:srgbClr val="FFFFFF"/>
                </a:clrFrom>
                <a:clrTo>
                  <a:srgbClr val="FFFFFF">
                    <a:alpha val="0"/>
                  </a:srgbClr>
                </a:clrTo>
              </a:clrChange>
            </a:blip>
            <a:srcRect l="3910" t="2912" r="5025" b="3560"/>
            <a:stretch/>
          </p:blipFill>
          <p:spPr>
            <a:xfrm>
              <a:off x="-432181" y="947737"/>
              <a:ext cx="5939875" cy="4835560"/>
            </a:xfrm>
            <a:prstGeom prst="rect">
              <a:avLst/>
            </a:prstGeom>
          </p:spPr>
        </p:pic>
        <p:sp>
          <p:nvSpPr>
            <p:cNvPr id="49" name="TextBox 48">
              <a:extLst>
                <a:ext uri="{FF2B5EF4-FFF2-40B4-BE49-F238E27FC236}">
                  <a16:creationId xmlns:a16="http://schemas.microsoft.com/office/drawing/2014/main" id="{6CB3D4E0-54D6-A04F-87F2-6E46AD380014}"/>
                </a:ext>
              </a:extLst>
            </p:cNvPr>
            <p:cNvSpPr txBox="1"/>
            <p:nvPr/>
          </p:nvSpPr>
          <p:spPr>
            <a:xfrm>
              <a:off x="1905985" y="5252729"/>
              <a:ext cx="537327"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5 mi</a:t>
              </a:r>
            </a:p>
          </p:txBody>
        </p:sp>
      </p:grpSp>
      <p:pic>
        <p:nvPicPr>
          <p:cNvPr id="32" name="Picture 31">
            <a:extLst>
              <a:ext uri="{FF2B5EF4-FFF2-40B4-BE49-F238E27FC236}">
                <a16:creationId xmlns:a16="http://schemas.microsoft.com/office/drawing/2014/main" id="{C05EF413-8823-1040-94DF-629F375D6AEA}"/>
              </a:ext>
            </a:extLst>
          </p:cNvPr>
          <p:cNvPicPr>
            <a:picLocks noChangeAspect="1"/>
          </p:cNvPicPr>
          <p:nvPr/>
        </p:nvPicPr>
        <p:blipFill rotWithShape="1">
          <a:blip r:embed="rId5">
            <a:clrChange>
              <a:clrFrom>
                <a:srgbClr val="FFFFFF"/>
              </a:clrFrom>
              <a:clrTo>
                <a:srgbClr val="FFFFFF">
                  <a:alpha val="0"/>
                </a:srgbClr>
              </a:clrTo>
            </a:clrChange>
          </a:blip>
          <a:srcRect r="7661"/>
          <a:stretch/>
        </p:blipFill>
        <p:spPr>
          <a:xfrm>
            <a:off x="6057820" y="706600"/>
            <a:ext cx="6262699" cy="5326881"/>
          </a:xfrm>
          <a:prstGeom prst="rect">
            <a:avLst/>
          </a:prstGeom>
        </p:spPr>
      </p:pic>
      <p:sp>
        <p:nvSpPr>
          <p:cNvPr id="45" name="TextBox 44">
            <a:extLst>
              <a:ext uri="{FF2B5EF4-FFF2-40B4-BE49-F238E27FC236}">
                <a16:creationId xmlns:a16="http://schemas.microsoft.com/office/drawing/2014/main" id="{1C0BC1B7-71F8-1E41-9780-B18D38A51B77}"/>
              </a:ext>
            </a:extLst>
          </p:cNvPr>
          <p:cNvSpPr txBox="1"/>
          <p:nvPr/>
        </p:nvSpPr>
        <p:spPr>
          <a:xfrm>
            <a:off x="7624762" y="6102978"/>
            <a:ext cx="4180405" cy="541633"/>
          </a:xfrm>
          <a:prstGeom prst="rect">
            <a:avLst/>
          </a:prstGeom>
          <a:noFill/>
        </p:spPr>
        <p:txBody>
          <a:bodyPr wrap="none" rtlCol="0">
            <a:spAutoFit/>
          </a:bodyPr>
          <a:lstStyle/>
          <a:p>
            <a:r>
              <a:rPr lang="en-US" sz="2800" dirty="0">
                <a:solidFill>
                  <a:schemeClr val="tx1">
                    <a:lumMod val="75000"/>
                    <a:lumOff val="25000"/>
                  </a:schemeClr>
                </a:solidFill>
                <a:latin typeface="Century Gothic" panose="020B0502020202020204" pitchFamily="34" charset="0"/>
              </a:rPr>
              <a:t>NDVI per Census Tract</a:t>
            </a:r>
          </a:p>
        </p:txBody>
      </p:sp>
      <p:sp>
        <p:nvSpPr>
          <p:cNvPr id="56" name="TextBox 55">
            <a:extLst>
              <a:ext uri="{FF2B5EF4-FFF2-40B4-BE49-F238E27FC236}">
                <a16:creationId xmlns:a16="http://schemas.microsoft.com/office/drawing/2014/main" id="{9C941322-00B6-E54D-A63D-2D37A246C6E4}"/>
              </a:ext>
            </a:extLst>
          </p:cNvPr>
          <p:cNvSpPr txBox="1"/>
          <p:nvPr/>
        </p:nvSpPr>
        <p:spPr>
          <a:xfrm>
            <a:off x="8518426" y="5252871"/>
            <a:ext cx="556237" cy="318609"/>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5 mi</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00E52-9613-DC4A-AB26-D759DB5A637D}"/>
              </a:ext>
            </a:extLst>
          </p:cNvPr>
          <p:cNvSpPr>
            <a:spLocks noGrp="1"/>
          </p:cNvSpPr>
          <p:nvPr>
            <p:ph type="title"/>
          </p:nvPr>
        </p:nvSpPr>
        <p:spPr/>
        <p:txBody>
          <a:bodyPr>
            <a:normAutofit fontScale="90000"/>
          </a:bodyPr>
          <a:lstStyle/>
          <a:p>
            <a:r>
              <a:rPr lang="en-US" dirty="0" smtClean="0"/>
              <a:t>Summer </a:t>
            </a:r>
            <a:r>
              <a:rPr lang="en-US" dirty="0" smtClean="0"/>
              <a:t>2019 </a:t>
            </a:r>
            <a:r>
              <a:rPr lang="en-US" dirty="0"/>
              <a:t>Results – LST</a:t>
            </a:r>
          </a:p>
        </p:txBody>
      </p:sp>
      <p:sp>
        <p:nvSpPr>
          <p:cNvPr id="7" name="Google Shape;219;g6410e62f3d_2_8">
            <a:extLst>
              <a:ext uri="{FF2B5EF4-FFF2-40B4-BE49-F238E27FC236}">
                <a16:creationId xmlns:a16="http://schemas.microsoft.com/office/drawing/2014/main" id="{84DEC4D9-BE76-B440-9A1B-997CB8F9A01F}"/>
              </a:ext>
            </a:extLst>
          </p:cNvPr>
          <p:cNvSpPr txBox="1"/>
          <p:nvPr/>
        </p:nvSpPr>
        <p:spPr>
          <a:xfrm>
            <a:off x="1104604" y="5967197"/>
            <a:ext cx="3166345" cy="54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3F3F3F"/>
                </a:solidFill>
                <a:latin typeface="Century Gothic"/>
                <a:ea typeface="Century Gothic"/>
                <a:cs typeface="Century Gothic"/>
                <a:sym typeface="Century Gothic"/>
              </a:rPr>
              <a:t> LST (°F) per pixel</a:t>
            </a:r>
            <a:endParaRPr sz="2800" b="0" i="0" u="none" strike="noStrike" cap="none" dirty="0">
              <a:solidFill>
                <a:srgbClr val="3F3F3F"/>
              </a:solidFill>
              <a:latin typeface="Century Gothic"/>
              <a:ea typeface="Century Gothic"/>
              <a:cs typeface="Century Gothic"/>
              <a:sym typeface="Century Gothic"/>
            </a:endParaRPr>
          </a:p>
        </p:txBody>
      </p:sp>
      <p:grpSp>
        <p:nvGrpSpPr>
          <p:cNvPr id="9" name="Group 8">
            <a:extLst>
              <a:ext uri="{FF2B5EF4-FFF2-40B4-BE49-F238E27FC236}">
                <a16:creationId xmlns:a16="http://schemas.microsoft.com/office/drawing/2014/main" id="{8CAB7861-0E4C-B74A-A9BA-626481F75776}"/>
              </a:ext>
            </a:extLst>
          </p:cNvPr>
          <p:cNvGrpSpPr/>
          <p:nvPr/>
        </p:nvGrpSpPr>
        <p:grpSpPr>
          <a:xfrm>
            <a:off x="5215586" y="3808876"/>
            <a:ext cx="1612176" cy="2851142"/>
            <a:chOff x="10609243" y="4284431"/>
            <a:chExt cx="1304655" cy="2292024"/>
          </a:xfrm>
        </p:grpSpPr>
        <p:pic>
          <p:nvPicPr>
            <p:cNvPr id="10" name="Picture 9">
              <a:extLst>
                <a:ext uri="{FF2B5EF4-FFF2-40B4-BE49-F238E27FC236}">
                  <a16:creationId xmlns:a16="http://schemas.microsoft.com/office/drawing/2014/main" id="{6127A6AA-CECA-4447-8C1B-2F3B350B74B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475263" y="4284431"/>
              <a:ext cx="438635" cy="2292024"/>
            </a:xfrm>
            <a:prstGeom prst="rect">
              <a:avLst/>
            </a:prstGeom>
          </p:spPr>
        </p:pic>
        <p:sp>
          <p:nvSpPr>
            <p:cNvPr id="11" name="TextBox 10">
              <a:extLst>
                <a:ext uri="{FF2B5EF4-FFF2-40B4-BE49-F238E27FC236}">
                  <a16:creationId xmlns:a16="http://schemas.microsoft.com/office/drawing/2014/main" id="{E208C096-D7F5-6C41-96F0-A30D57B15333}"/>
                </a:ext>
              </a:extLst>
            </p:cNvPr>
            <p:cNvSpPr txBox="1"/>
            <p:nvPr/>
          </p:nvSpPr>
          <p:spPr>
            <a:xfrm>
              <a:off x="10792588" y="4284431"/>
              <a:ext cx="599581" cy="247421"/>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73 - 80</a:t>
              </a:r>
            </a:p>
          </p:txBody>
        </p:sp>
        <p:sp>
          <p:nvSpPr>
            <p:cNvPr id="12" name="TextBox 11">
              <a:extLst>
                <a:ext uri="{FF2B5EF4-FFF2-40B4-BE49-F238E27FC236}">
                  <a16:creationId xmlns:a16="http://schemas.microsoft.com/office/drawing/2014/main" id="{FAE84279-F98C-5243-820C-C6C4179BB959}"/>
                </a:ext>
              </a:extLst>
            </p:cNvPr>
            <p:cNvSpPr txBox="1"/>
            <p:nvPr/>
          </p:nvSpPr>
          <p:spPr>
            <a:xfrm>
              <a:off x="10792588" y="4520277"/>
              <a:ext cx="599581" cy="247421"/>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80 - 87</a:t>
              </a:r>
            </a:p>
          </p:txBody>
        </p:sp>
        <p:sp>
          <p:nvSpPr>
            <p:cNvPr id="13" name="TextBox 12">
              <a:extLst>
                <a:ext uri="{FF2B5EF4-FFF2-40B4-BE49-F238E27FC236}">
                  <a16:creationId xmlns:a16="http://schemas.microsoft.com/office/drawing/2014/main" id="{B6D0FEDF-673F-4B41-8F20-88F3665FF645}"/>
                </a:ext>
              </a:extLst>
            </p:cNvPr>
            <p:cNvSpPr txBox="1"/>
            <p:nvPr/>
          </p:nvSpPr>
          <p:spPr>
            <a:xfrm>
              <a:off x="10790090" y="4784193"/>
              <a:ext cx="599581" cy="247421"/>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87 - 94</a:t>
              </a:r>
            </a:p>
          </p:txBody>
        </p:sp>
        <p:sp>
          <p:nvSpPr>
            <p:cNvPr id="14" name="TextBox 13">
              <a:extLst>
                <a:ext uri="{FF2B5EF4-FFF2-40B4-BE49-F238E27FC236}">
                  <a16:creationId xmlns:a16="http://schemas.microsoft.com/office/drawing/2014/main" id="{15FD62B8-E54D-DD4F-8DA3-D0B7F1A593BD}"/>
                </a:ext>
              </a:extLst>
            </p:cNvPr>
            <p:cNvSpPr txBox="1"/>
            <p:nvPr/>
          </p:nvSpPr>
          <p:spPr>
            <a:xfrm>
              <a:off x="10721680" y="5049169"/>
              <a:ext cx="680010" cy="247421"/>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94 - 101</a:t>
              </a:r>
            </a:p>
          </p:txBody>
        </p:sp>
        <p:sp>
          <p:nvSpPr>
            <p:cNvPr id="15" name="TextBox 14">
              <a:extLst>
                <a:ext uri="{FF2B5EF4-FFF2-40B4-BE49-F238E27FC236}">
                  <a16:creationId xmlns:a16="http://schemas.microsoft.com/office/drawing/2014/main" id="{FA059AF3-6FD9-DC43-BC23-30931CC576EF}"/>
                </a:ext>
              </a:extLst>
            </p:cNvPr>
            <p:cNvSpPr txBox="1"/>
            <p:nvPr/>
          </p:nvSpPr>
          <p:spPr>
            <a:xfrm>
              <a:off x="10610481" y="5289719"/>
              <a:ext cx="760438" cy="247421"/>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101 - 108</a:t>
              </a:r>
            </a:p>
          </p:txBody>
        </p:sp>
        <p:sp>
          <p:nvSpPr>
            <p:cNvPr id="16" name="TextBox 15">
              <a:extLst>
                <a:ext uri="{FF2B5EF4-FFF2-40B4-BE49-F238E27FC236}">
                  <a16:creationId xmlns:a16="http://schemas.microsoft.com/office/drawing/2014/main" id="{FE3648CB-EC9B-074A-8127-2D17ABB77B97}"/>
                </a:ext>
              </a:extLst>
            </p:cNvPr>
            <p:cNvSpPr txBox="1"/>
            <p:nvPr/>
          </p:nvSpPr>
          <p:spPr>
            <a:xfrm>
              <a:off x="10610481" y="5542493"/>
              <a:ext cx="760438" cy="247421"/>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108 - 115</a:t>
              </a:r>
            </a:p>
          </p:txBody>
        </p:sp>
        <p:sp>
          <p:nvSpPr>
            <p:cNvPr id="17" name="TextBox 16">
              <a:extLst>
                <a:ext uri="{FF2B5EF4-FFF2-40B4-BE49-F238E27FC236}">
                  <a16:creationId xmlns:a16="http://schemas.microsoft.com/office/drawing/2014/main" id="{E7D0FDA5-FE1C-6241-92D7-7F6A766B8E93}"/>
                </a:ext>
              </a:extLst>
            </p:cNvPr>
            <p:cNvSpPr txBox="1"/>
            <p:nvPr/>
          </p:nvSpPr>
          <p:spPr>
            <a:xfrm>
              <a:off x="10610481" y="5795267"/>
              <a:ext cx="760438" cy="247421"/>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115 - 122</a:t>
              </a:r>
            </a:p>
          </p:txBody>
        </p:sp>
        <p:sp>
          <p:nvSpPr>
            <p:cNvPr id="18" name="TextBox 17">
              <a:extLst>
                <a:ext uri="{FF2B5EF4-FFF2-40B4-BE49-F238E27FC236}">
                  <a16:creationId xmlns:a16="http://schemas.microsoft.com/office/drawing/2014/main" id="{77547C61-F87E-3C40-87BF-B858A2A708C1}"/>
                </a:ext>
              </a:extLst>
            </p:cNvPr>
            <p:cNvSpPr txBox="1"/>
            <p:nvPr/>
          </p:nvSpPr>
          <p:spPr>
            <a:xfrm>
              <a:off x="10610480" y="6074720"/>
              <a:ext cx="760438" cy="247421"/>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122 - 129</a:t>
              </a:r>
            </a:p>
          </p:txBody>
        </p:sp>
        <p:sp>
          <p:nvSpPr>
            <p:cNvPr id="19" name="TextBox 18">
              <a:extLst>
                <a:ext uri="{FF2B5EF4-FFF2-40B4-BE49-F238E27FC236}">
                  <a16:creationId xmlns:a16="http://schemas.microsoft.com/office/drawing/2014/main" id="{5F62C636-EA87-D149-8CD2-6D7A4AAFDAB8}"/>
                </a:ext>
              </a:extLst>
            </p:cNvPr>
            <p:cNvSpPr txBox="1"/>
            <p:nvPr/>
          </p:nvSpPr>
          <p:spPr>
            <a:xfrm>
              <a:off x="10609243" y="6321431"/>
              <a:ext cx="760438" cy="247421"/>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129 - 136</a:t>
              </a:r>
            </a:p>
          </p:txBody>
        </p:sp>
      </p:grpSp>
      <p:pic>
        <p:nvPicPr>
          <p:cNvPr id="21" name="Picture 20">
            <a:extLst>
              <a:ext uri="{FF2B5EF4-FFF2-40B4-BE49-F238E27FC236}">
                <a16:creationId xmlns:a16="http://schemas.microsoft.com/office/drawing/2014/main" id="{DF7DAB03-62FD-554F-8D16-3A8828BE767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84660" y="526804"/>
            <a:ext cx="6932710" cy="5357094"/>
          </a:xfrm>
          <a:prstGeom prst="rect">
            <a:avLst/>
          </a:prstGeom>
        </p:spPr>
      </p:pic>
      <p:sp>
        <p:nvSpPr>
          <p:cNvPr id="23" name="TextBox 22">
            <a:extLst>
              <a:ext uri="{FF2B5EF4-FFF2-40B4-BE49-F238E27FC236}">
                <a16:creationId xmlns:a16="http://schemas.microsoft.com/office/drawing/2014/main" id="{F393CEB8-B112-6F48-B720-84A814BD28B6}"/>
              </a:ext>
            </a:extLst>
          </p:cNvPr>
          <p:cNvSpPr txBox="1"/>
          <p:nvPr/>
        </p:nvSpPr>
        <p:spPr>
          <a:xfrm>
            <a:off x="7442279" y="6014533"/>
            <a:ext cx="4352474" cy="523220"/>
          </a:xfrm>
          <a:prstGeom prst="rect">
            <a:avLst/>
          </a:prstGeom>
          <a:noFill/>
        </p:spPr>
        <p:txBody>
          <a:bodyPr wrap="none" rtlCol="0">
            <a:spAutoFit/>
          </a:bodyPr>
          <a:lstStyle/>
          <a:p>
            <a:r>
              <a:rPr lang="en-US" sz="2800" dirty="0">
                <a:solidFill>
                  <a:schemeClr val="tx1">
                    <a:lumMod val="75000"/>
                    <a:lumOff val="25000"/>
                  </a:schemeClr>
                </a:solidFill>
                <a:latin typeface="Century Gothic" panose="020B0502020202020204" pitchFamily="34" charset="0"/>
              </a:rPr>
              <a:t>LST (°F) per Census Tract</a:t>
            </a:r>
          </a:p>
        </p:txBody>
      </p:sp>
      <p:grpSp>
        <p:nvGrpSpPr>
          <p:cNvPr id="28" name="Group 27">
            <a:extLst>
              <a:ext uri="{FF2B5EF4-FFF2-40B4-BE49-F238E27FC236}">
                <a16:creationId xmlns:a16="http://schemas.microsoft.com/office/drawing/2014/main" id="{96D33920-755E-754C-A03F-1C20FDB78560}"/>
              </a:ext>
            </a:extLst>
          </p:cNvPr>
          <p:cNvGrpSpPr/>
          <p:nvPr/>
        </p:nvGrpSpPr>
        <p:grpSpPr>
          <a:xfrm>
            <a:off x="-442185" y="489137"/>
            <a:ext cx="6979571" cy="5393305"/>
            <a:chOff x="-802008" y="637051"/>
            <a:chExt cx="6979571" cy="5393305"/>
          </a:xfrm>
        </p:grpSpPr>
        <p:pic>
          <p:nvPicPr>
            <p:cNvPr id="8" name="Picture 7">
              <a:extLst>
                <a:ext uri="{FF2B5EF4-FFF2-40B4-BE49-F238E27FC236}">
                  <a16:creationId xmlns:a16="http://schemas.microsoft.com/office/drawing/2014/main" id="{3BFD0097-1D0A-D446-AAC3-90D3A41EF6C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2008" y="637051"/>
              <a:ext cx="6979571" cy="5393305"/>
            </a:xfrm>
            <a:prstGeom prst="rect">
              <a:avLst/>
            </a:prstGeom>
          </p:spPr>
        </p:pic>
        <p:sp>
          <p:nvSpPr>
            <p:cNvPr id="25" name="TextBox 24">
              <a:extLst>
                <a:ext uri="{FF2B5EF4-FFF2-40B4-BE49-F238E27FC236}">
                  <a16:creationId xmlns:a16="http://schemas.microsoft.com/office/drawing/2014/main" id="{52F47F2D-CCF8-EC40-A57C-B075DFF3F266}"/>
                </a:ext>
              </a:extLst>
            </p:cNvPr>
            <p:cNvSpPr txBox="1"/>
            <p:nvPr/>
          </p:nvSpPr>
          <p:spPr>
            <a:xfrm>
              <a:off x="1670227" y="5275120"/>
              <a:ext cx="537327"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5 mi</a:t>
              </a:r>
            </a:p>
          </p:txBody>
        </p:sp>
      </p:grpSp>
      <p:sp>
        <p:nvSpPr>
          <p:cNvPr id="27" name="TextBox 26">
            <a:extLst>
              <a:ext uri="{FF2B5EF4-FFF2-40B4-BE49-F238E27FC236}">
                <a16:creationId xmlns:a16="http://schemas.microsoft.com/office/drawing/2014/main" id="{64DCC63D-64CB-784A-B3D0-F43787FFD0C5}"/>
              </a:ext>
            </a:extLst>
          </p:cNvPr>
          <p:cNvSpPr txBox="1"/>
          <p:nvPr/>
        </p:nvSpPr>
        <p:spPr>
          <a:xfrm>
            <a:off x="8543856" y="5132826"/>
            <a:ext cx="537327"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5 mi</a:t>
            </a:r>
          </a:p>
        </p:txBody>
      </p:sp>
    </p:spTree>
    <p:extLst>
      <p:ext uri="{BB962C8B-B14F-4D97-AF65-F5344CB8AC3E}">
        <p14:creationId xmlns:p14="http://schemas.microsoft.com/office/powerpoint/2010/main" val="1184270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209C1A0-7780-2941-AD2B-4720E729BCD4}"/>
              </a:ext>
            </a:extLst>
          </p:cNvPr>
          <p:cNvPicPr>
            <a:picLocks noChangeAspect="1"/>
          </p:cNvPicPr>
          <p:nvPr/>
        </p:nvPicPr>
        <p:blipFill rotWithShape="1">
          <a:blip r:embed="rId3">
            <a:clrChange>
              <a:clrFrom>
                <a:srgbClr val="FFFFFF"/>
              </a:clrFrom>
              <a:clrTo>
                <a:srgbClr val="FFFFFF">
                  <a:alpha val="0"/>
                </a:srgbClr>
              </a:clrTo>
            </a:clrChange>
          </a:blip>
          <a:srcRect l="3910" t="2912" r="5025" b="3560"/>
          <a:stretch/>
        </p:blipFill>
        <p:spPr>
          <a:xfrm>
            <a:off x="-393695" y="828123"/>
            <a:ext cx="6895995" cy="5613924"/>
          </a:xfrm>
          <a:prstGeom prst="rect">
            <a:avLst/>
          </a:prstGeom>
        </p:spPr>
      </p:pic>
      <p:pic>
        <p:nvPicPr>
          <p:cNvPr id="13" name="Picture 12">
            <a:extLst>
              <a:ext uri="{FF2B5EF4-FFF2-40B4-BE49-F238E27FC236}">
                <a16:creationId xmlns:a16="http://schemas.microsoft.com/office/drawing/2014/main" id="{E0C4058D-9CDD-A84E-80AF-3036E74F88D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233750" y="566374"/>
            <a:ext cx="7942546" cy="6137422"/>
          </a:xfrm>
          <a:prstGeom prst="rect">
            <a:avLst/>
          </a:prstGeom>
        </p:spPr>
      </p:pic>
      <p:sp>
        <p:nvSpPr>
          <p:cNvPr id="2" name="Title 1">
            <a:extLst>
              <a:ext uri="{FF2B5EF4-FFF2-40B4-BE49-F238E27FC236}">
                <a16:creationId xmlns:a16="http://schemas.microsoft.com/office/drawing/2014/main" id="{96E0E468-7793-1449-A042-DBE713000132}"/>
              </a:ext>
            </a:extLst>
          </p:cNvPr>
          <p:cNvSpPr>
            <a:spLocks noGrp="1"/>
          </p:cNvSpPr>
          <p:nvPr>
            <p:ph type="title"/>
          </p:nvPr>
        </p:nvSpPr>
        <p:spPr/>
        <p:txBody>
          <a:bodyPr>
            <a:normAutofit fontScale="90000"/>
          </a:bodyPr>
          <a:lstStyle/>
          <a:p>
            <a:r>
              <a:rPr lang="en-US" dirty="0"/>
              <a:t>2019 Results – NDVI &amp; LST</a:t>
            </a:r>
          </a:p>
        </p:txBody>
      </p:sp>
      <p:sp>
        <p:nvSpPr>
          <p:cNvPr id="9" name="TextBox 8">
            <a:extLst>
              <a:ext uri="{FF2B5EF4-FFF2-40B4-BE49-F238E27FC236}">
                <a16:creationId xmlns:a16="http://schemas.microsoft.com/office/drawing/2014/main" id="{C8DC52DC-11F0-A942-96AF-5A9316994306}"/>
              </a:ext>
            </a:extLst>
          </p:cNvPr>
          <p:cNvSpPr txBox="1"/>
          <p:nvPr/>
        </p:nvSpPr>
        <p:spPr>
          <a:xfrm>
            <a:off x="8153818" y="5828160"/>
            <a:ext cx="537327"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5 mi</a:t>
            </a:r>
          </a:p>
        </p:txBody>
      </p:sp>
      <p:sp>
        <p:nvSpPr>
          <p:cNvPr id="10" name="TextBox 9">
            <a:extLst>
              <a:ext uri="{FF2B5EF4-FFF2-40B4-BE49-F238E27FC236}">
                <a16:creationId xmlns:a16="http://schemas.microsoft.com/office/drawing/2014/main" id="{C94C1609-E244-4F41-994E-83A65BFD6581}"/>
              </a:ext>
            </a:extLst>
          </p:cNvPr>
          <p:cNvSpPr txBox="1"/>
          <p:nvPr/>
        </p:nvSpPr>
        <p:spPr>
          <a:xfrm>
            <a:off x="2846403" y="6172812"/>
            <a:ext cx="801823"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NDVI</a:t>
            </a:r>
          </a:p>
        </p:txBody>
      </p:sp>
      <p:sp>
        <p:nvSpPr>
          <p:cNvPr id="11" name="TextBox 10">
            <a:extLst>
              <a:ext uri="{FF2B5EF4-FFF2-40B4-BE49-F238E27FC236}">
                <a16:creationId xmlns:a16="http://schemas.microsoft.com/office/drawing/2014/main" id="{73F3CC1F-6B12-7F48-A997-B02AEA503F07}"/>
              </a:ext>
            </a:extLst>
          </p:cNvPr>
          <p:cNvSpPr txBox="1"/>
          <p:nvPr/>
        </p:nvSpPr>
        <p:spPr>
          <a:xfrm>
            <a:off x="8980462" y="6135937"/>
            <a:ext cx="540533"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LST</a:t>
            </a:r>
          </a:p>
        </p:txBody>
      </p:sp>
      <p:sp>
        <p:nvSpPr>
          <p:cNvPr id="18" name="TextBox 17">
            <a:extLst>
              <a:ext uri="{FF2B5EF4-FFF2-40B4-BE49-F238E27FC236}">
                <a16:creationId xmlns:a16="http://schemas.microsoft.com/office/drawing/2014/main" id="{49D0683A-2B0C-8442-8575-49845D69F2F9}"/>
              </a:ext>
            </a:extLst>
          </p:cNvPr>
          <p:cNvSpPr txBox="1"/>
          <p:nvPr/>
        </p:nvSpPr>
        <p:spPr>
          <a:xfrm>
            <a:off x="2327198" y="5828160"/>
            <a:ext cx="537327"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5 mi</a:t>
            </a:r>
          </a:p>
        </p:txBody>
      </p:sp>
    </p:spTree>
    <p:extLst>
      <p:ext uri="{BB962C8B-B14F-4D97-AF65-F5344CB8AC3E}">
        <p14:creationId xmlns:p14="http://schemas.microsoft.com/office/powerpoint/2010/main" val="20330961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3CC79-279A-1949-A70A-81C7DB2796A2}"/>
              </a:ext>
            </a:extLst>
          </p:cNvPr>
          <p:cNvSpPr>
            <a:spLocks noGrp="1"/>
          </p:cNvSpPr>
          <p:nvPr>
            <p:ph type="title"/>
          </p:nvPr>
        </p:nvSpPr>
        <p:spPr>
          <a:xfrm>
            <a:off x="495300" y="419099"/>
            <a:ext cx="11696700" cy="457201"/>
          </a:xfrm>
        </p:spPr>
        <p:txBody>
          <a:bodyPr>
            <a:normAutofit fontScale="90000"/>
          </a:bodyPr>
          <a:lstStyle/>
          <a:p>
            <a:r>
              <a:rPr lang="en-US" dirty="0"/>
              <a:t>2019 Results – Statistics</a:t>
            </a:r>
          </a:p>
        </p:txBody>
      </p:sp>
      <p:grpSp>
        <p:nvGrpSpPr>
          <p:cNvPr id="54" name="Group 53">
            <a:extLst>
              <a:ext uri="{FF2B5EF4-FFF2-40B4-BE49-F238E27FC236}">
                <a16:creationId xmlns:a16="http://schemas.microsoft.com/office/drawing/2014/main" id="{87D6F750-F652-DA4F-9A66-4C3E1C7558C7}"/>
              </a:ext>
            </a:extLst>
          </p:cNvPr>
          <p:cNvGrpSpPr/>
          <p:nvPr/>
        </p:nvGrpSpPr>
        <p:grpSpPr>
          <a:xfrm>
            <a:off x="5826611" y="885941"/>
            <a:ext cx="6365389" cy="5946658"/>
            <a:chOff x="5641283" y="-11382"/>
            <a:chExt cx="6365389" cy="5946658"/>
          </a:xfrm>
        </p:grpSpPr>
        <p:grpSp>
          <p:nvGrpSpPr>
            <p:cNvPr id="43" name="Group 42">
              <a:extLst>
                <a:ext uri="{FF2B5EF4-FFF2-40B4-BE49-F238E27FC236}">
                  <a16:creationId xmlns:a16="http://schemas.microsoft.com/office/drawing/2014/main" id="{1F6A1436-310A-EA49-AFD7-4C3504186B25}"/>
                </a:ext>
              </a:extLst>
            </p:cNvPr>
            <p:cNvGrpSpPr/>
            <p:nvPr/>
          </p:nvGrpSpPr>
          <p:grpSpPr>
            <a:xfrm>
              <a:off x="5641283" y="-11382"/>
              <a:ext cx="6145968" cy="5946658"/>
              <a:chOff x="5808001" y="242053"/>
              <a:chExt cx="6145968" cy="5946658"/>
            </a:xfrm>
          </p:grpSpPr>
          <p:grpSp>
            <p:nvGrpSpPr>
              <p:cNvPr id="35" name="Group 34">
                <a:extLst>
                  <a:ext uri="{FF2B5EF4-FFF2-40B4-BE49-F238E27FC236}">
                    <a16:creationId xmlns:a16="http://schemas.microsoft.com/office/drawing/2014/main" id="{EF51AF2D-41B7-1440-A138-032959ECEEA5}"/>
                  </a:ext>
                </a:extLst>
              </p:cNvPr>
              <p:cNvGrpSpPr/>
              <p:nvPr/>
            </p:nvGrpSpPr>
            <p:grpSpPr>
              <a:xfrm>
                <a:off x="5808001" y="1174993"/>
                <a:ext cx="6145968" cy="5013718"/>
                <a:chOff x="5808001" y="1174993"/>
                <a:chExt cx="6145968" cy="5013718"/>
              </a:xfrm>
            </p:grpSpPr>
            <p:pic>
              <p:nvPicPr>
                <p:cNvPr id="24" name="Picture 23">
                  <a:extLst>
                    <a:ext uri="{FF2B5EF4-FFF2-40B4-BE49-F238E27FC236}">
                      <a16:creationId xmlns:a16="http://schemas.microsoft.com/office/drawing/2014/main" id="{5C61C829-BEA7-0045-842A-80EE85B3AB2E}"/>
                    </a:ext>
                  </a:extLst>
                </p:cNvPr>
                <p:cNvPicPr>
                  <a:picLocks noChangeAspect="1"/>
                </p:cNvPicPr>
                <p:nvPr/>
              </p:nvPicPr>
              <p:blipFill rotWithShape="1">
                <a:blip r:embed="rId3"/>
                <a:srcRect l="15435" r="12367"/>
                <a:stretch/>
              </p:blipFill>
              <p:spPr>
                <a:xfrm>
                  <a:off x="6229351" y="1292723"/>
                  <a:ext cx="5724618" cy="4895988"/>
                </a:xfrm>
                <a:prstGeom prst="rect">
                  <a:avLst/>
                </a:prstGeom>
              </p:spPr>
            </p:pic>
            <p:sp>
              <p:nvSpPr>
                <p:cNvPr id="27" name="Rectangle 26">
                  <a:extLst>
                    <a:ext uri="{FF2B5EF4-FFF2-40B4-BE49-F238E27FC236}">
                      <a16:creationId xmlns:a16="http://schemas.microsoft.com/office/drawing/2014/main" id="{CFD57579-4AFC-BA43-9206-287D9DBB5069}"/>
                    </a:ext>
                  </a:extLst>
                </p:cNvPr>
                <p:cNvSpPr/>
                <p:nvPr/>
              </p:nvSpPr>
              <p:spPr>
                <a:xfrm>
                  <a:off x="7286584" y="1174994"/>
                  <a:ext cx="1013324" cy="448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64CF952-866B-864F-9F20-BE62287C385F}"/>
                    </a:ext>
                  </a:extLst>
                </p:cNvPr>
                <p:cNvSpPr/>
                <p:nvPr/>
              </p:nvSpPr>
              <p:spPr>
                <a:xfrm>
                  <a:off x="8598720" y="1300163"/>
                  <a:ext cx="985879" cy="323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A5E8FD7-3246-D24D-B3BF-943749B4339D}"/>
                    </a:ext>
                  </a:extLst>
                </p:cNvPr>
                <p:cNvSpPr/>
                <p:nvPr/>
              </p:nvSpPr>
              <p:spPr>
                <a:xfrm>
                  <a:off x="9982242" y="1174993"/>
                  <a:ext cx="1013324" cy="448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41666C26-C2C4-9142-A440-6A8AE72704AF}"/>
                    </a:ext>
                  </a:extLst>
                </p:cNvPr>
                <p:cNvSpPr/>
                <p:nvPr/>
              </p:nvSpPr>
              <p:spPr>
                <a:xfrm>
                  <a:off x="5808001" y="2084057"/>
                  <a:ext cx="1013324" cy="448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ACF4F25-5CF0-A04C-9D3A-59FADFEA3E1F}"/>
                    </a:ext>
                  </a:extLst>
                </p:cNvPr>
                <p:cNvSpPr/>
                <p:nvPr/>
              </p:nvSpPr>
              <p:spPr>
                <a:xfrm>
                  <a:off x="7273497" y="3638864"/>
                  <a:ext cx="1013324" cy="448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F2A7FD5-120A-9540-8C4A-CE3543E37AA6}"/>
                    </a:ext>
                  </a:extLst>
                </p:cNvPr>
                <p:cNvSpPr/>
                <p:nvPr/>
              </p:nvSpPr>
              <p:spPr>
                <a:xfrm>
                  <a:off x="8645567" y="5064576"/>
                  <a:ext cx="1013324" cy="448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3E12E5D-B9C2-FF4B-AF91-A1579E7211A2}"/>
                    </a:ext>
                  </a:extLst>
                </p:cNvPr>
                <p:cNvSpPr txBox="1"/>
                <p:nvPr/>
              </p:nvSpPr>
              <p:spPr>
                <a:xfrm>
                  <a:off x="11266933" y="1462030"/>
                  <a:ext cx="426990" cy="4681595"/>
                </a:xfrm>
                <a:prstGeom prst="rect">
                  <a:avLst/>
                </a:prstGeom>
                <a:solidFill>
                  <a:schemeClr val="bg1"/>
                </a:solidFill>
                <a:ln>
                  <a:noFill/>
                </a:ln>
              </p:spPr>
              <p:txBody>
                <a:bodyPr wrap="square" rtlCol="0">
                  <a:spAutoFit/>
                </a:bodyPr>
                <a:lstStyle/>
                <a:p>
                  <a:endParaRPr lang="en-US" dirty="0"/>
                </a:p>
              </p:txBody>
            </p:sp>
          </p:grpSp>
          <p:sp>
            <p:nvSpPr>
              <p:cNvPr id="36" name="TextBox 35">
                <a:extLst>
                  <a:ext uri="{FF2B5EF4-FFF2-40B4-BE49-F238E27FC236}">
                    <a16:creationId xmlns:a16="http://schemas.microsoft.com/office/drawing/2014/main" id="{7F5CB1A3-1936-1B47-BD42-CC78E561E4C6}"/>
                  </a:ext>
                </a:extLst>
              </p:cNvPr>
              <p:cNvSpPr txBox="1"/>
              <p:nvPr/>
            </p:nvSpPr>
            <p:spPr>
              <a:xfrm>
                <a:off x="7185311" y="1197414"/>
                <a:ext cx="742511" cy="369332"/>
              </a:xfrm>
              <a:prstGeom prst="rect">
                <a:avLst/>
              </a:prstGeom>
              <a:noFill/>
            </p:spPr>
            <p:txBody>
              <a:bodyPr wrap="none" rtlCol="0">
                <a:spAutoFit/>
              </a:bodyPr>
              <a:lstStyle/>
              <a:p>
                <a:r>
                  <a:rPr lang="en-US" sz="1800" dirty="0">
                    <a:latin typeface="Century Gothic" panose="020B0502020202020204" pitchFamily="34" charset="0"/>
                  </a:rPr>
                  <a:t>NDVI</a:t>
                </a:r>
              </a:p>
            </p:txBody>
          </p:sp>
          <p:sp>
            <p:nvSpPr>
              <p:cNvPr id="37" name="TextBox 36">
                <a:extLst>
                  <a:ext uri="{FF2B5EF4-FFF2-40B4-BE49-F238E27FC236}">
                    <a16:creationId xmlns:a16="http://schemas.microsoft.com/office/drawing/2014/main" id="{3EC2A46C-B1CF-4941-8EDA-F689C987DC44}"/>
                  </a:ext>
                </a:extLst>
              </p:cNvPr>
              <p:cNvSpPr txBox="1"/>
              <p:nvPr/>
            </p:nvSpPr>
            <p:spPr>
              <a:xfrm>
                <a:off x="6085003" y="2184047"/>
                <a:ext cx="742511" cy="369332"/>
              </a:xfrm>
              <a:prstGeom prst="rect">
                <a:avLst/>
              </a:prstGeom>
              <a:noFill/>
            </p:spPr>
            <p:txBody>
              <a:bodyPr wrap="none" rtlCol="0">
                <a:spAutoFit/>
              </a:bodyPr>
              <a:lstStyle/>
              <a:p>
                <a:r>
                  <a:rPr lang="en-US" sz="1800" dirty="0">
                    <a:latin typeface="Century Gothic" panose="020B0502020202020204" pitchFamily="34" charset="0"/>
                  </a:rPr>
                  <a:t>NDVI</a:t>
                </a:r>
              </a:p>
            </p:txBody>
          </p:sp>
          <p:sp>
            <p:nvSpPr>
              <p:cNvPr id="38" name="TextBox 37">
                <a:extLst>
                  <a:ext uri="{FF2B5EF4-FFF2-40B4-BE49-F238E27FC236}">
                    <a16:creationId xmlns:a16="http://schemas.microsoft.com/office/drawing/2014/main" id="{6E7E64A8-FC81-BF46-B264-27366859A23A}"/>
                  </a:ext>
                </a:extLst>
              </p:cNvPr>
              <p:cNvSpPr txBox="1"/>
              <p:nvPr/>
            </p:nvSpPr>
            <p:spPr>
              <a:xfrm>
                <a:off x="7716476" y="3665237"/>
                <a:ext cx="505267" cy="369332"/>
              </a:xfrm>
              <a:prstGeom prst="rect">
                <a:avLst/>
              </a:prstGeom>
              <a:noFill/>
            </p:spPr>
            <p:txBody>
              <a:bodyPr wrap="none" rtlCol="0">
                <a:spAutoFit/>
              </a:bodyPr>
              <a:lstStyle/>
              <a:p>
                <a:r>
                  <a:rPr lang="en-US" sz="1800" dirty="0">
                    <a:latin typeface="Century Gothic" panose="020B0502020202020204" pitchFamily="34" charset="0"/>
                  </a:rPr>
                  <a:t>LST</a:t>
                </a:r>
              </a:p>
            </p:txBody>
          </p:sp>
          <p:sp>
            <p:nvSpPr>
              <p:cNvPr id="39" name="TextBox 38">
                <a:extLst>
                  <a:ext uri="{FF2B5EF4-FFF2-40B4-BE49-F238E27FC236}">
                    <a16:creationId xmlns:a16="http://schemas.microsoft.com/office/drawing/2014/main" id="{53296C87-33B7-0F47-92FB-433488B9A5B8}"/>
                  </a:ext>
                </a:extLst>
              </p:cNvPr>
              <p:cNvSpPr txBox="1"/>
              <p:nvPr/>
            </p:nvSpPr>
            <p:spPr>
              <a:xfrm>
                <a:off x="8748084" y="1204007"/>
                <a:ext cx="505267" cy="369332"/>
              </a:xfrm>
              <a:prstGeom prst="rect">
                <a:avLst/>
              </a:prstGeom>
              <a:noFill/>
            </p:spPr>
            <p:txBody>
              <a:bodyPr wrap="none" rtlCol="0">
                <a:spAutoFit/>
              </a:bodyPr>
              <a:lstStyle/>
              <a:p>
                <a:r>
                  <a:rPr lang="en-US" sz="1800" dirty="0">
                    <a:latin typeface="Century Gothic" panose="020B0502020202020204" pitchFamily="34" charset="0"/>
                  </a:rPr>
                  <a:t>LST</a:t>
                </a:r>
              </a:p>
            </p:txBody>
          </p:sp>
          <p:sp>
            <p:nvSpPr>
              <p:cNvPr id="40" name="TextBox 39">
                <a:extLst>
                  <a:ext uri="{FF2B5EF4-FFF2-40B4-BE49-F238E27FC236}">
                    <a16:creationId xmlns:a16="http://schemas.microsoft.com/office/drawing/2014/main" id="{5DFD2C5B-D9A9-8444-AE09-9FDCF098D916}"/>
                  </a:ext>
                </a:extLst>
              </p:cNvPr>
              <p:cNvSpPr txBox="1"/>
              <p:nvPr/>
            </p:nvSpPr>
            <p:spPr>
              <a:xfrm>
                <a:off x="8170378" y="4891051"/>
                <a:ext cx="1567586" cy="646331"/>
              </a:xfrm>
              <a:prstGeom prst="rect">
                <a:avLst/>
              </a:prstGeom>
              <a:noFill/>
            </p:spPr>
            <p:txBody>
              <a:bodyPr wrap="square" rtlCol="0">
                <a:spAutoFit/>
              </a:bodyPr>
              <a:lstStyle/>
              <a:p>
                <a:pPr algn="ctr"/>
                <a:r>
                  <a:rPr lang="en-US" sz="1800" dirty="0">
                    <a:latin typeface="Century Gothic" panose="020B0502020202020204" pitchFamily="34" charset="0"/>
                  </a:rPr>
                  <a:t>Children in Poverty (%)</a:t>
                </a:r>
              </a:p>
            </p:txBody>
          </p:sp>
          <p:sp>
            <p:nvSpPr>
              <p:cNvPr id="41" name="TextBox 40">
                <a:extLst>
                  <a:ext uri="{FF2B5EF4-FFF2-40B4-BE49-F238E27FC236}">
                    <a16:creationId xmlns:a16="http://schemas.microsoft.com/office/drawing/2014/main" id="{60E187C6-B3E3-0943-9108-CCE671858C70}"/>
                  </a:ext>
                </a:extLst>
              </p:cNvPr>
              <p:cNvSpPr txBox="1"/>
              <p:nvPr/>
            </p:nvSpPr>
            <p:spPr>
              <a:xfrm>
                <a:off x="9509379" y="1029603"/>
                <a:ext cx="1844629" cy="646331"/>
              </a:xfrm>
              <a:prstGeom prst="rect">
                <a:avLst/>
              </a:prstGeom>
              <a:noFill/>
            </p:spPr>
            <p:txBody>
              <a:bodyPr wrap="square" rtlCol="0">
                <a:spAutoFit/>
              </a:bodyPr>
              <a:lstStyle/>
              <a:p>
                <a:pPr algn="ctr"/>
                <a:r>
                  <a:rPr lang="en-US" sz="1800" dirty="0">
                    <a:latin typeface="Century Gothic" panose="020B0502020202020204" pitchFamily="34" charset="0"/>
                  </a:rPr>
                  <a:t>Children in Poverty (%)</a:t>
                </a:r>
              </a:p>
            </p:txBody>
          </p:sp>
          <p:sp>
            <p:nvSpPr>
              <p:cNvPr id="42" name="TextBox 41">
                <a:extLst>
                  <a:ext uri="{FF2B5EF4-FFF2-40B4-BE49-F238E27FC236}">
                    <a16:creationId xmlns:a16="http://schemas.microsoft.com/office/drawing/2014/main" id="{0697CE09-A51B-7A4B-ACF2-0F8AEB75FF61}"/>
                  </a:ext>
                </a:extLst>
              </p:cNvPr>
              <p:cNvSpPr txBox="1"/>
              <p:nvPr/>
            </p:nvSpPr>
            <p:spPr>
              <a:xfrm>
                <a:off x="6009433" y="242053"/>
                <a:ext cx="5911333" cy="830997"/>
              </a:xfrm>
              <a:prstGeom prst="rect">
                <a:avLst/>
              </a:prstGeom>
              <a:noFill/>
            </p:spPr>
            <p:txBody>
              <a:bodyPr wrap="square" rtlCol="0">
                <a:spAutoFit/>
              </a:bodyPr>
              <a:lstStyle/>
              <a:p>
                <a:pPr algn="ctr"/>
                <a:r>
                  <a:rPr lang="en-US" sz="2400" dirty="0">
                    <a:latin typeface="Century Gothic" panose="020B0502020202020204" pitchFamily="34" charset="0"/>
                  </a:rPr>
                  <a:t>NDVI and LST Values </a:t>
                </a:r>
              </a:p>
              <a:p>
                <a:pPr algn="ctr"/>
                <a:r>
                  <a:rPr lang="en-US" sz="2400" dirty="0">
                    <a:latin typeface="Century Gothic" panose="020B0502020202020204" pitchFamily="34" charset="0"/>
                  </a:rPr>
                  <a:t>Correlated to Children in Poverty</a:t>
                </a:r>
              </a:p>
            </p:txBody>
          </p:sp>
        </p:grpSp>
        <p:sp>
          <p:nvSpPr>
            <p:cNvPr id="45" name="TextBox 44">
              <a:extLst>
                <a:ext uri="{FF2B5EF4-FFF2-40B4-BE49-F238E27FC236}">
                  <a16:creationId xmlns:a16="http://schemas.microsoft.com/office/drawing/2014/main" id="{720D8E19-1B1B-6B43-A720-89F42F425172}"/>
                </a:ext>
              </a:extLst>
            </p:cNvPr>
            <p:cNvSpPr txBox="1"/>
            <p:nvPr/>
          </p:nvSpPr>
          <p:spPr>
            <a:xfrm>
              <a:off x="11174507" y="1315510"/>
              <a:ext cx="832165" cy="4484626"/>
            </a:xfrm>
            <a:prstGeom prst="rect">
              <a:avLst/>
            </a:prstGeom>
            <a:noFill/>
          </p:spPr>
          <p:txBody>
            <a:bodyPr wrap="square" rtlCol="0">
              <a:spAutoFit/>
            </a:bodyPr>
            <a:lstStyle/>
            <a:p>
              <a:pPr>
                <a:lnSpc>
                  <a:spcPct val="150000"/>
                </a:lnSpc>
              </a:pPr>
              <a:r>
                <a:rPr lang="en-US" sz="1750" dirty="0">
                  <a:latin typeface="Century Gothic" panose="020B0502020202020204" pitchFamily="34" charset="0"/>
                </a:rPr>
                <a:t>1</a:t>
              </a:r>
            </a:p>
            <a:p>
              <a:pPr>
                <a:lnSpc>
                  <a:spcPct val="150000"/>
                </a:lnSpc>
              </a:pPr>
              <a:r>
                <a:rPr lang="en-US" sz="1750" dirty="0">
                  <a:latin typeface="Century Gothic" panose="020B0502020202020204" pitchFamily="34" charset="0"/>
                </a:rPr>
                <a:t>0.8</a:t>
              </a:r>
            </a:p>
            <a:p>
              <a:pPr>
                <a:lnSpc>
                  <a:spcPct val="150000"/>
                </a:lnSpc>
              </a:pPr>
              <a:r>
                <a:rPr lang="en-US" sz="1750" dirty="0">
                  <a:latin typeface="Century Gothic" panose="020B0502020202020204" pitchFamily="34" charset="0"/>
                </a:rPr>
                <a:t>0.6</a:t>
              </a:r>
            </a:p>
            <a:p>
              <a:pPr>
                <a:lnSpc>
                  <a:spcPct val="150000"/>
                </a:lnSpc>
              </a:pPr>
              <a:r>
                <a:rPr lang="en-US" sz="1750" dirty="0">
                  <a:latin typeface="Century Gothic" panose="020B0502020202020204" pitchFamily="34" charset="0"/>
                </a:rPr>
                <a:t>0.4</a:t>
              </a:r>
            </a:p>
            <a:p>
              <a:pPr>
                <a:lnSpc>
                  <a:spcPct val="150000"/>
                </a:lnSpc>
              </a:pPr>
              <a:r>
                <a:rPr lang="en-US" sz="1750" dirty="0">
                  <a:latin typeface="Century Gothic" panose="020B0502020202020204" pitchFamily="34" charset="0"/>
                </a:rPr>
                <a:t>0.2</a:t>
              </a:r>
            </a:p>
            <a:p>
              <a:pPr>
                <a:lnSpc>
                  <a:spcPct val="150000"/>
                </a:lnSpc>
              </a:pPr>
              <a:r>
                <a:rPr lang="en-US" sz="1750" dirty="0">
                  <a:latin typeface="Century Gothic" panose="020B0502020202020204" pitchFamily="34" charset="0"/>
                </a:rPr>
                <a:t>0</a:t>
              </a:r>
            </a:p>
            <a:p>
              <a:pPr>
                <a:lnSpc>
                  <a:spcPct val="150000"/>
                </a:lnSpc>
              </a:pPr>
              <a:r>
                <a:rPr lang="en-US" sz="1750" dirty="0">
                  <a:latin typeface="Century Gothic" panose="020B0502020202020204" pitchFamily="34" charset="0"/>
                </a:rPr>
                <a:t>- 0.2</a:t>
              </a:r>
              <a:br>
                <a:rPr lang="en-US" sz="1750" dirty="0">
                  <a:latin typeface="Century Gothic" panose="020B0502020202020204" pitchFamily="34" charset="0"/>
                </a:rPr>
              </a:br>
              <a:r>
                <a:rPr lang="en-US" sz="1750" dirty="0">
                  <a:latin typeface="Century Gothic" panose="020B0502020202020204" pitchFamily="34" charset="0"/>
                </a:rPr>
                <a:t>- 0.4</a:t>
              </a:r>
            </a:p>
            <a:p>
              <a:pPr>
                <a:lnSpc>
                  <a:spcPct val="150000"/>
                </a:lnSpc>
              </a:pPr>
              <a:r>
                <a:rPr lang="en-US" sz="1750" dirty="0">
                  <a:latin typeface="Century Gothic" panose="020B0502020202020204" pitchFamily="34" charset="0"/>
                </a:rPr>
                <a:t>- 0.6</a:t>
              </a:r>
            </a:p>
            <a:p>
              <a:pPr>
                <a:lnSpc>
                  <a:spcPct val="150000"/>
                </a:lnSpc>
              </a:pPr>
              <a:r>
                <a:rPr lang="en-US" sz="1750" dirty="0">
                  <a:latin typeface="Century Gothic" panose="020B0502020202020204" pitchFamily="34" charset="0"/>
                </a:rPr>
                <a:t>- 0.8</a:t>
              </a:r>
            </a:p>
            <a:p>
              <a:pPr>
                <a:lnSpc>
                  <a:spcPct val="150000"/>
                </a:lnSpc>
              </a:pPr>
              <a:r>
                <a:rPr lang="en-US" sz="1750" dirty="0">
                  <a:latin typeface="Century Gothic" panose="020B0502020202020204" pitchFamily="34" charset="0"/>
                </a:rPr>
                <a:t>- 1</a:t>
              </a:r>
            </a:p>
          </p:txBody>
        </p:sp>
      </p:grpSp>
      <p:grpSp>
        <p:nvGrpSpPr>
          <p:cNvPr id="53" name="Group 52">
            <a:extLst>
              <a:ext uri="{FF2B5EF4-FFF2-40B4-BE49-F238E27FC236}">
                <a16:creationId xmlns:a16="http://schemas.microsoft.com/office/drawing/2014/main" id="{6BF26066-35B7-DB4A-8B59-75B591E4E801}"/>
              </a:ext>
            </a:extLst>
          </p:cNvPr>
          <p:cNvGrpSpPr/>
          <p:nvPr/>
        </p:nvGrpSpPr>
        <p:grpSpPr>
          <a:xfrm>
            <a:off x="196605" y="1067844"/>
            <a:ext cx="6021887" cy="5593822"/>
            <a:chOff x="183810" y="920379"/>
            <a:chExt cx="6021887" cy="5593822"/>
          </a:xfrm>
        </p:grpSpPr>
        <p:grpSp>
          <p:nvGrpSpPr>
            <p:cNvPr id="51" name="Group 50">
              <a:extLst>
                <a:ext uri="{FF2B5EF4-FFF2-40B4-BE49-F238E27FC236}">
                  <a16:creationId xmlns:a16="http://schemas.microsoft.com/office/drawing/2014/main" id="{441DBBA8-E026-3E40-8A6E-95CCC85AE189}"/>
                </a:ext>
              </a:extLst>
            </p:cNvPr>
            <p:cNvGrpSpPr/>
            <p:nvPr/>
          </p:nvGrpSpPr>
          <p:grpSpPr>
            <a:xfrm>
              <a:off x="183810" y="920379"/>
              <a:ext cx="6021887" cy="5184479"/>
              <a:chOff x="170030" y="495091"/>
              <a:chExt cx="6348855" cy="5465975"/>
            </a:xfrm>
          </p:grpSpPr>
          <p:grpSp>
            <p:nvGrpSpPr>
              <p:cNvPr id="44" name="Group 43">
                <a:extLst>
                  <a:ext uri="{FF2B5EF4-FFF2-40B4-BE49-F238E27FC236}">
                    <a16:creationId xmlns:a16="http://schemas.microsoft.com/office/drawing/2014/main" id="{01DA9064-20A7-DA4C-A876-0FD3C374E881}"/>
                  </a:ext>
                </a:extLst>
              </p:cNvPr>
              <p:cNvGrpSpPr/>
              <p:nvPr/>
            </p:nvGrpSpPr>
            <p:grpSpPr>
              <a:xfrm>
                <a:off x="513134" y="495091"/>
                <a:ext cx="6005751" cy="5465975"/>
                <a:chOff x="364459" y="527728"/>
                <a:chExt cx="6005751" cy="5465975"/>
              </a:xfrm>
            </p:grpSpPr>
            <p:grpSp>
              <p:nvGrpSpPr>
                <p:cNvPr id="22" name="Group 21">
                  <a:extLst>
                    <a:ext uri="{FF2B5EF4-FFF2-40B4-BE49-F238E27FC236}">
                      <a16:creationId xmlns:a16="http://schemas.microsoft.com/office/drawing/2014/main" id="{F0308278-207C-AF43-B746-EE2D0D9F3413}"/>
                    </a:ext>
                  </a:extLst>
                </p:cNvPr>
                <p:cNvGrpSpPr/>
                <p:nvPr/>
              </p:nvGrpSpPr>
              <p:grpSpPr>
                <a:xfrm>
                  <a:off x="364459" y="1148092"/>
                  <a:ext cx="5864892" cy="4845611"/>
                  <a:chOff x="2442326" y="1128713"/>
                  <a:chExt cx="7035330" cy="5586443"/>
                </a:xfrm>
              </p:grpSpPr>
              <p:pic>
                <p:nvPicPr>
                  <p:cNvPr id="7" name="Picture 6">
                    <a:extLst>
                      <a:ext uri="{FF2B5EF4-FFF2-40B4-BE49-F238E27FC236}">
                        <a16:creationId xmlns:a16="http://schemas.microsoft.com/office/drawing/2014/main" id="{F5DDC77F-1287-714E-9DA1-6D7641550C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014663" y="1128713"/>
                    <a:ext cx="6462993" cy="5182733"/>
                  </a:xfrm>
                  <a:prstGeom prst="rect">
                    <a:avLst/>
                  </a:prstGeom>
                </p:spPr>
              </p:pic>
              <p:sp>
                <p:nvSpPr>
                  <p:cNvPr id="12" name="TextBox 11">
                    <a:extLst>
                      <a:ext uri="{FF2B5EF4-FFF2-40B4-BE49-F238E27FC236}">
                        <a16:creationId xmlns:a16="http://schemas.microsoft.com/office/drawing/2014/main" id="{AC1C608F-2677-AC40-BD24-B1AEA98F1D78}"/>
                      </a:ext>
                    </a:extLst>
                  </p:cNvPr>
                  <p:cNvSpPr txBox="1"/>
                  <p:nvPr/>
                </p:nvSpPr>
                <p:spPr>
                  <a:xfrm>
                    <a:off x="2442326" y="5243868"/>
                    <a:ext cx="470000" cy="400110"/>
                  </a:xfrm>
                  <a:prstGeom prst="rect">
                    <a:avLst/>
                  </a:prstGeom>
                  <a:noFill/>
                </p:spPr>
                <p:txBody>
                  <a:bodyPr wrap="none" rtlCol="0">
                    <a:spAutoFit/>
                  </a:bodyPr>
                  <a:lstStyle/>
                  <a:p>
                    <a:r>
                      <a:rPr lang="en-US" sz="2000" dirty="0">
                        <a:latin typeface="Century Gothic" panose="020B0502020202020204" pitchFamily="34" charset="0"/>
                      </a:rPr>
                      <a:t>80</a:t>
                    </a:r>
                    <a:endParaRPr lang="en-US" dirty="0">
                      <a:latin typeface="Century Gothic" panose="020B0502020202020204" pitchFamily="34" charset="0"/>
                    </a:endParaRPr>
                  </a:p>
                </p:txBody>
              </p:sp>
              <p:sp>
                <p:nvSpPr>
                  <p:cNvPr id="13" name="TextBox 12">
                    <a:extLst>
                      <a:ext uri="{FF2B5EF4-FFF2-40B4-BE49-F238E27FC236}">
                        <a16:creationId xmlns:a16="http://schemas.microsoft.com/office/drawing/2014/main" id="{2F66830E-4AF8-EE4D-B3CF-1F81EDFD776D}"/>
                      </a:ext>
                    </a:extLst>
                  </p:cNvPr>
                  <p:cNvSpPr txBox="1"/>
                  <p:nvPr/>
                </p:nvSpPr>
                <p:spPr>
                  <a:xfrm>
                    <a:off x="2442326" y="4117717"/>
                    <a:ext cx="470000" cy="400110"/>
                  </a:xfrm>
                  <a:prstGeom prst="rect">
                    <a:avLst/>
                  </a:prstGeom>
                  <a:noFill/>
                </p:spPr>
                <p:txBody>
                  <a:bodyPr wrap="none" rtlCol="0">
                    <a:spAutoFit/>
                  </a:bodyPr>
                  <a:lstStyle/>
                  <a:p>
                    <a:r>
                      <a:rPr lang="en-US" sz="2000" dirty="0">
                        <a:latin typeface="Century Gothic" panose="020B0502020202020204" pitchFamily="34" charset="0"/>
                      </a:rPr>
                      <a:t>85</a:t>
                    </a:r>
                    <a:endParaRPr lang="en-US" sz="1200" dirty="0">
                      <a:latin typeface="Century Gothic" panose="020B0502020202020204" pitchFamily="34" charset="0"/>
                    </a:endParaRPr>
                  </a:p>
                </p:txBody>
              </p:sp>
              <p:sp>
                <p:nvSpPr>
                  <p:cNvPr id="14" name="TextBox 13">
                    <a:extLst>
                      <a:ext uri="{FF2B5EF4-FFF2-40B4-BE49-F238E27FC236}">
                        <a16:creationId xmlns:a16="http://schemas.microsoft.com/office/drawing/2014/main" id="{B20EAAE7-F2D8-464F-9278-7A188CE9572D}"/>
                      </a:ext>
                    </a:extLst>
                  </p:cNvPr>
                  <p:cNvSpPr txBox="1"/>
                  <p:nvPr/>
                </p:nvSpPr>
                <p:spPr>
                  <a:xfrm>
                    <a:off x="2442326" y="3034606"/>
                    <a:ext cx="470000" cy="400110"/>
                  </a:xfrm>
                  <a:prstGeom prst="rect">
                    <a:avLst/>
                  </a:prstGeom>
                  <a:noFill/>
                </p:spPr>
                <p:txBody>
                  <a:bodyPr wrap="none" rtlCol="0">
                    <a:spAutoFit/>
                  </a:bodyPr>
                  <a:lstStyle/>
                  <a:p>
                    <a:r>
                      <a:rPr lang="en-US" sz="2000" dirty="0">
                        <a:latin typeface="Century Gothic" panose="020B0502020202020204" pitchFamily="34" charset="0"/>
                      </a:rPr>
                      <a:t>90</a:t>
                    </a:r>
                    <a:endParaRPr lang="en-US" dirty="0">
                      <a:latin typeface="Century Gothic" panose="020B0502020202020204" pitchFamily="34" charset="0"/>
                    </a:endParaRPr>
                  </a:p>
                </p:txBody>
              </p:sp>
              <p:sp>
                <p:nvSpPr>
                  <p:cNvPr id="15" name="TextBox 14">
                    <a:extLst>
                      <a:ext uri="{FF2B5EF4-FFF2-40B4-BE49-F238E27FC236}">
                        <a16:creationId xmlns:a16="http://schemas.microsoft.com/office/drawing/2014/main" id="{1DB74799-EAB0-0848-9A49-2C9003B53394}"/>
                      </a:ext>
                    </a:extLst>
                  </p:cNvPr>
                  <p:cNvSpPr txBox="1"/>
                  <p:nvPr/>
                </p:nvSpPr>
                <p:spPr>
                  <a:xfrm>
                    <a:off x="2442326" y="1877318"/>
                    <a:ext cx="470000" cy="400110"/>
                  </a:xfrm>
                  <a:prstGeom prst="rect">
                    <a:avLst/>
                  </a:prstGeom>
                  <a:noFill/>
                </p:spPr>
                <p:txBody>
                  <a:bodyPr wrap="none" rtlCol="0">
                    <a:spAutoFit/>
                  </a:bodyPr>
                  <a:lstStyle/>
                  <a:p>
                    <a:r>
                      <a:rPr lang="en-US" sz="2000" dirty="0">
                        <a:latin typeface="Century Gothic" panose="020B0502020202020204" pitchFamily="34" charset="0"/>
                      </a:rPr>
                      <a:t>95</a:t>
                    </a:r>
                    <a:endParaRPr lang="en-US" dirty="0">
                      <a:latin typeface="Century Gothic" panose="020B0502020202020204" pitchFamily="34" charset="0"/>
                    </a:endParaRPr>
                  </a:p>
                </p:txBody>
              </p:sp>
              <p:sp>
                <p:nvSpPr>
                  <p:cNvPr id="16" name="TextBox 15">
                    <a:extLst>
                      <a:ext uri="{FF2B5EF4-FFF2-40B4-BE49-F238E27FC236}">
                        <a16:creationId xmlns:a16="http://schemas.microsoft.com/office/drawing/2014/main" id="{4196607C-CAAD-0F4A-879D-9160A434F265}"/>
                      </a:ext>
                    </a:extLst>
                  </p:cNvPr>
                  <p:cNvSpPr txBox="1"/>
                  <p:nvPr/>
                </p:nvSpPr>
                <p:spPr>
                  <a:xfrm>
                    <a:off x="3827504" y="6311446"/>
                    <a:ext cx="540533" cy="400110"/>
                  </a:xfrm>
                  <a:prstGeom prst="rect">
                    <a:avLst/>
                  </a:prstGeom>
                  <a:noFill/>
                </p:spPr>
                <p:txBody>
                  <a:bodyPr wrap="none" rtlCol="0">
                    <a:spAutoFit/>
                  </a:bodyPr>
                  <a:lstStyle/>
                  <a:p>
                    <a:r>
                      <a:rPr lang="en-US" sz="2000" dirty="0">
                        <a:latin typeface="Century Gothic" panose="020B0502020202020204" pitchFamily="34" charset="0"/>
                      </a:rPr>
                      <a:t>0.4</a:t>
                    </a:r>
                  </a:p>
                </p:txBody>
              </p:sp>
              <p:sp>
                <p:nvSpPr>
                  <p:cNvPr id="17" name="TextBox 16">
                    <a:extLst>
                      <a:ext uri="{FF2B5EF4-FFF2-40B4-BE49-F238E27FC236}">
                        <a16:creationId xmlns:a16="http://schemas.microsoft.com/office/drawing/2014/main" id="{34245752-1912-A244-828A-B77EBEFB82CA}"/>
                      </a:ext>
                    </a:extLst>
                  </p:cNvPr>
                  <p:cNvSpPr txBox="1"/>
                  <p:nvPr/>
                </p:nvSpPr>
                <p:spPr>
                  <a:xfrm>
                    <a:off x="4910611" y="6311446"/>
                    <a:ext cx="540533" cy="400110"/>
                  </a:xfrm>
                  <a:prstGeom prst="rect">
                    <a:avLst/>
                  </a:prstGeom>
                  <a:noFill/>
                </p:spPr>
                <p:txBody>
                  <a:bodyPr wrap="none" rtlCol="0">
                    <a:spAutoFit/>
                  </a:bodyPr>
                  <a:lstStyle/>
                  <a:p>
                    <a:r>
                      <a:rPr lang="en-US" sz="2000" dirty="0">
                        <a:latin typeface="Century Gothic" panose="020B0502020202020204" pitchFamily="34" charset="0"/>
                      </a:rPr>
                      <a:t>0.5</a:t>
                    </a:r>
                    <a:endParaRPr lang="en-US" dirty="0">
                      <a:latin typeface="Century Gothic" panose="020B0502020202020204" pitchFamily="34" charset="0"/>
                    </a:endParaRPr>
                  </a:p>
                </p:txBody>
              </p:sp>
              <p:sp>
                <p:nvSpPr>
                  <p:cNvPr id="18" name="TextBox 17">
                    <a:extLst>
                      <a:ext uri="{FF2B5EF4-FFF2-40B4-BE49-F238E27FC236}">
                        <a16:creationId xmlns:a16="http://schemas.microsoft.com/office/drawing/2014/main" id="{F60EE72E-CD2F-5C41-A898-1FA8738503B6}"/>
                      </a:ext>
                    </a:extLst>
                  </p:cNvPr>
                  <p:cNvSpPr txBox="1"/>
                  <p:nvPr/>
                </p:nvSpPr>
                <p:spPr>
                  <a:xfrm>
                    <a:off x="5993718" y="6315046"/>
                    <a:ext cx="540533" cy="400110"/>
                  </a:xfrm>
                  <a:prstGeom prst="rect">
                    <a:avLst/>
                  </a:prstGeom>
                  <a:noFill/>
                </p:spPr>
                <p:txBody>
                  <a:bodyPr wrap="none" rtlCol="0">
                    <a:spAutoFit/>
                  </a:bodyPr>
                  <a:lstStyle/>
                  <a:p>
                    <a:r>
                      <a:rPr lang="en-US" sz="2000" dirty="0">
                        <a:latin typeface="Century Gothic" panose="020B0502020202020204" pitchFamily="34" charset="0"/>
                      </a:rPr>
                      <a:t>0.6</a:t>
                    </a:r>
                    <a:endParaRPr lang="en-US" dirty="0">
                      <a:latin typeface="Century Gothic" panose="020B0502020202020204" pitchFamily="34" charset="0"/>
                    </a:endParaRPr>
                  </a:p>
                </p:txBody>
              </p:sp>
              <p:sp>
                <p:nvSpPr>
                  <p:cNvPr id="19" name="TextBox 18">
                    <a:extLst>
                      <a:ext uri="{FF2B5EF4-FFF2-40B4-BE49-F238E27FC236}">
                        <a16:creationId xmlns:a16="http://schemas.microsoft.com/office/drawing/2014/main" id="{38BF7914-36C9-3A4F-8CEC-9CB766FC688B}"/>
                      </a:ext>
                    </a:extLst>
                  </p:cNvPr>
                  <p:cNvSpPr txBox="1"/>
                  <p:nvPr/>
                </p:nvSpPr>
                <p:spPr>
                  <a:xfrm>
                    <a:off x="7076825" y="6311446"/>
                    <a:ext cx="540533" cy="400110"/>
                  </a:xfrm>
                  <a:prstGeom prst="rect">
                    <a:avLst/>
                  </a:prstGeom>
                  <a:noFill/>
                </p:spPr>
                <p:txBody>
                  <a:bodyPr wrap="none" rtlCol="0">
                    <a:spAutoFit/>
                  </a:bodyPr>
                  <a:lstStyle/>
                  <a:p>
                    <a:r>
                      <a:rPr lang="en-US" sz="2000" dirty="0">
                        <a:latin typeface="Century Gothic" panose="020B0502020202020204" pitchFamily="34" charset="0"/>
                      </a:rPr>
                      <a:t>0.7</a:t>
                    </a:r>
                    <a:endParaRPr lang="en-US" dirty="0">
                      <a:latin typeface="Century Gothic" panose="020B0502020202020204" pitchFamily="34" charset="0"/>
                    </a:endParaRPr>
                  </a:p>
                </p:txBody>
              </p:sp>
              <p:sp>
                <p:nvSpPr>
                  <p:cNvPr id="20" name="TextBox 19">
                    <a:extLst>
                      <a:ext uri="{FF2B5EF4-FFF2-40B4-BE49-F238E27FC236}">
                        <a16:creationId xmlns:a16="http://schemas.microsoft.com/office/drawing/2014/main" id="{BC97A5AC-CAD3-9240-83B7-8D684ADE6087}"/>
                      </a:ext>
                    </a:extLst>
                  </p:cNvPr>
                  <p:cNvSpPr txBox="1"/>
                  <p:nvPr/>
                </p:nvSpPr>
                <p:spPr>
                  <a:xfrm>
                    <a:off x="8159932" y="6311446"/>
                    <a:ext cx="540533" cy="400110"/>
                  </a:xfrm>
                  <a:prstGeom prst="rect">
                    <a:avLst/>
                  </a:prstGeom>
                  <a:noFill/>
                </p:spPr>
                <p:txBody>
                  <a:bodyPr wrap="none" rtlCol="0">
                    <a:spAutoFit/>
                  </a:bodyPr>
                  <a:lstStyle/>
                  <a:p>
                    <a:r>
                      <a:rPr lang="en-US" sz="2000" dirty="0">
                        <a:latin typeface="Century Gothic" panose="020B0502020202020204" pitchFamily="34" charset="0"/>
                      </a:rPr>
                      <a:t>0.8</a:t>
                    </a:r>
                    <a:endParaRPr lang="en-US" dirty="0">
                      <a:latin typeface="Century Gothic" panose="020B0502020202020204" pitchFamily="34" charset="0"/>
                    </a:endParaRPr>
                  </a:p>
                </p:txBody>
              </p:sp>
              <p:sp>
                <p:nvSpPr>
                  <p:cNvPr id="21" name="TextBox 20">
                    <a:extLst>
                      <a:ext uri="{FF2B5EF4-FFF2-40B4-BE49-F238E27FC236}">
                        <a16:creationId xmlns:a16="http://schemas.microsoft.com/office/drawing/2014/main" id="{8B69ABCF-A563-7C49-B654-9B1A4000271C}"/>
                      </a:ext>
                    </a:extLst>
                  </p:cNvPr>
                  <p:cNvSpPr txBox="1"/>
                  <p:nvPr/>
                </p:nvSpPr>
                <p:spPr>
                  <a:xfrm>
                    <a:off x="4333788" y="1628846"/>
                    <a:ext cx="3525910" cy="486328"/>
                  </a:xfrm>
                  <a:prstGeom prst="rect">
                    <a:avLst/>
                  </a:prstGeom>
                  <a:noFill/>
                </p:spPr>
                <p:txBody>
                  <a:bodyPr wrap="none" rtlCol="0">
                    <a:spAutoFit/>
                  </a:bodyPr>
                  <a:lstStyle/>
                  <a:p>
                    <a:r>
                      <a:rPr lang="en-US" sz="2000" dirty="0">
                        <a:latin typeface="Century Gothic" panose="020B0502020202020204" pitchFamily="34" charset="0"/>
                      </a:rPr>
                      <a:t>r = -0.95, p &lt; 2.2e -16</a:t>
                    </a:r>
                  </a:p>
                </p:txBody>
              </p:sp>
            </p:grpSp>
            <p:sp>
              <p:nvSpPr>
                <p:cNvPr id="26" name="TextBox 25">
                  <a:extLst>
                    <a:ext uri="{FF2B5EF4-FFF2-40B4-BE49-F238E27FC236}">
                      <a16:creationId xmlns:a16="http://schemas.microsoft.com/office/drawing/2014/main" id="{8CC2C436-F81C-8E46-91C2-E993A6BBEFB1}"/>
                    </a:ext>
                  </a:extLst>
                </p:cNvPr>
                <p:cNvSpPr txBox="1"/>
                <p:nvPr/>
              </p:nvSpPr>
              <p:spPr>
                <a:xfrm>
                  <a:off x="756267" y="527728"/>
                  <a:ext cx="5613943" cy="486732"/>
                </a:xfrm>
                <a:prstGeom prst="rect">
                  <a:avLst/>
                </a:prstGeom>
                <a:noFill/>
              </p:spPr>
              <p:txBody>
                <a:bodyPr wrap="square" rtlCol="0">
                  <a:spAutoFit/>
                </a:bodyPr>
                <a:lstStyle/>
                <a:p>
                  <a:r>
                    <a:rPr lang="en-US" sz="2400" dirty="0">
                      <a:latin typeface="Century Gothic" panose="020B0502020202020204" pitchFamily="34" charset="0"/>
                    </a:rPr>
                    <a:t>Correlation between NDVI and LST</a:t>
                  </a:r>
                </a:p>
              </p:txBody>
            </p:sp>
          </p:grpSp>
          <p:sp>
            <p:nvSpPr>
              <p:cNvPr id="50" name="TextBox 49">
                <a:extLst>
                  <a:ext uri="{FF2B5EF4-FFF2-40B4-BE49-F238E27FC236}">
                    <a16:creationId xmlns:a16="http://schemas.microsoft.com/office/drawing/2014/main" id="{B46E600C-9AEF-9E4F-A7EF-46D7BBB5AB56}"/>
                  </a:ext>
                </a:extLst>
              </p:cNvPr>
              <p:cNvSpPr txBox="1"/>
              <p:nvPr/>
            </p:nvSpPr>
            <p:spPr>
              <a:xfrm rot="16200000">
                <a:off x="99818" y="2892852"/>
                <a:ext cx="540533" cy="400110"/>
              </a:xfrm>
              <a:prstGeom prst="rect">
                <a:avLst/>
              </a:prstGeom>
              <a:noFill/>
            </p:spPr>
            <p:txBody>
              <a:bodyPr wrap="none" rtlCol="0">
                <a:spAutoFit/>
              </a:bodyPr>
              <a:lstStyle/>
              <a:p>
                <a:r>
                  <a:rPr lang="en-US" sz="1800" dirty="0">
                    <a:latin typeface="Century Gothic" panose="020B0502020202020204" pitchFamily="34" charset="0"/>
                  </a:rPr>
                  <a:t>LST</a:t>
                </a:r>
              </a:p>
            </p:txBody>
          </p:sp>
        </p:grpSp>
        <p:sp>
          <p:nvSpPr>
            <p:cNvPr id="52" name="TextBox 51">
              <a:extLst>
                <a:ext uri="{FF2B5EF4-FFF2-40B4-BE49-F238E27FC236}">
                  <a16:creationId xmlns:a16="http://schemas.microsoft.com/office/drawing/2014/main" id="{DA1AB182-DB5C-2548-9F90-2E40A3136FD7}"/>
                </a:ext>
              </a:extLst>
            </p:cNvPr>
            <p:cNvSpPr txBox="1"/>
            <p:nvPr/>
          </p:nvSpPr>
          <p:spPr>
            <a:xfrm>
              <a:off x="3145686" y="6144869"/>
              <a:ext cx="742511" cy="369332"/>
            </a:xfrm>
            <a:prstGeom prst="rect">
              <a:avLst/>
            </a:prstGeom>
            <a:noFill/>
          </p:spPr>
          <p:txBody>
            <a:bodyPr wrap="none" rtlCol="0">
              <a:spAutoFit/>
            </a:bodyPr>
            <a:lstStyle/>
            <a:p>
              <a:r>
                <a:rPr lang="en-US" sz="1800" dirty="0">
                  <a:latin typeface="Century Gothic" panose="020B0502020202020204" pitchFamily="34" charset="0"/>
                </a:rPr>
                <a:t>NDVI</a:t>
              </a:r>
            </a:p>
          </p:txBody>
        </p:sp>
      </p:grpSp>
    </p:spTree>
    <p:extLst>
      <p:ext uri="{BB962C8B-B14F-4D97-AF65-F5344CB8AC3E}">
        <p14:creationId xmlns:p14="http://schemas.microsoft.com/office/powerpoint/2010/main" val="6275365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E0F1EA-AE70-234C-B88C-834E4D73A9CD}"/>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8445" t="11239" r="7076" b="14539"/>
          <a:stretch/>
        </p:blipFill>
        <p:spPr>
          <a:xfrm>
            <a:off x="4388728" y="1524949"/>
            <a:ext cx="4142477" cy="2812355"/>
          </a:xfrm>
          <a:prstGeom prst="rect">
            <a:avLst/>
          </a:prstGeom>
        </p:spPr>
      </p:pic>
      <p:pic>
        <p:nvPicPr>
          <p:cNvPr id="7" name="Picture 6">
            <a:extLst>
              <a:ext uri="{FF2B5EF4-FFF2-40B4-BE49-F238E27FC236}">
                <a16:creationId xmlns:a16="http://schemas.microsoft.com/office/drawing/2014/main" id="{236FF431-6279-9946-B792-E3F3E5DDD7F6}"/>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8226" t="9770" r="23091" b="7103"/>
          <a:stretch/>
        </p:blipFill>
        <p:spPr>
          <a:xfrm>
            <a:off x="2376103" y="1136222"/>
            <a:ext cx="1702621" cy="2246553"/>
          </a:xfrm>
          <a:prstGeom prst="rect">
            <a:avLst/>
          </a:prstGeom>
        </p:spPr>
      </p:pic>
      <p:pic>
        <p:nvPicPr>
          <p:cNvPr id="8" name="Picture 7">
            <a:extLst>
              <a:ext uri="{FF2B5EF4-FFF2-40B4-BE49-F238E27FC236}">
                <a16:creationId xmlns:a16="http://schemas.microsoft.com/office/drawing/2014/main" id="{5DF5AFC2-0CDB-7741-A032-BCF1649E892A}"/>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428" t="8834" r="20874" b="6539"/>
          <a:stretch/>
        </p:blipFill>
        <p:spPr>
          <a:xfrm>
            <a:off x="493508" y="1124214"/>
            <a:ext cx="1793087" cy="2312862"/>
          </a:xfrm>
          <a:prstGeom prst="rect">
            <a:avLst/>
          </a:prstGeom>
        </p:spPr>
      </p:pic>
      <p:pic>
        <p:nvPicPr>
          <p:cNvPr id="9" name="Picture 8">
            <a:extLst>
              <a:ext uri="{FF2B5EF4-FFF2-40B4-BE49-F238E27FC236}">
                <a16:creationId xmlns:a16="http://schemas.microsoft.com/office/drawing/2014/main" id="{E5D2038F-B1E6-F648-A284-BF7C05671576}"/>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816" t="5892" r="33275" b="8839"/>
          <a:stretch/>
        </p:blipFill>
        <p:spPr>
          <a:xfrm>
            <a:off x="405545" y="3640999"/>
            <a:ext cx="1924425" cy="2646720"/>
          </a:xfrm>
          <a:prstGeom prst="rect">
            <a:avLst/>
          </a:prstGeom>
        </p:spPr>
      </p:pic>
      <p:pic>
        <p:nvPicPr>
          <p:cNvPr id="10" name="Picture 9">
            <a:extLst>
              <a:ext uri="{FF2B5EF4-FFF2-40B4-BE49-F238E27FC236}">
                <a16:creationId xmlns:a16="http://schemas.microsoft.com/office/drawing/2014/main" id="{AC51C95E-CF5F-CE44-90DD-EEE2D1FB7723}"/>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8450" t="5781" r="32708" b="8309"/>
          <a:stretch/>
        </p:blipFill>
        <p:spPr>
          <a:xfrm>
            <a:off x="2155891" y="3613042"/>
            <a:ext cx="1988410" cy="2702634"/>
          </a:xfrm>
          <a:prstGeom prst="rect">
            <a:avLst/>
          </a:prstGeom>
        </p:spPr>
      </p:pic>
      <p:sp>
        <p:nvSpPr>
          <p:cNvPr id="11" name="TextBox 10">
            <a:extLst>
              <a:ext uri="{FF2B5EF4-FFF2-40B4-BE49-F238E27FC236}">
                <a16:creationId xmlns:a16="http://schemas.microsoft.com/office/drawing/2014/main" id="{D0C37360-6D59-7147-9DC0-983C9FF57EC5}"/>
              </a:ext>
            </a:extLst>
          </p:cNvPr>
          <p:cNvSpPr txBox="1"/>
          <p:nvPr/>
        </p:nvSpPr>
        <p:spPr>
          <a:xfrm>
            <a:off x="3882997" y="3054873"/>
            <a:ext cx="391454" cy="246221"/>
          </a:xfrm>
          <a:prstGeom prst="rect">
            <a:avLst/>
          </a:prstGeom>
          <a:noFill/>
        </p:spPr>
        <p:txBody>
          <a:bodyPr wrap="none" rtlCol="0">
            <a:spAutoFit/>
          </a:bodyPr>
          <a:lstStyle/>
          <a:p>
            <a:r>
              <a:rPr lang="en-US" sz="1000" dirty="0">
                <a:solidFill>
                  <a:schemeClr val="tx1">
                    <a:lumMod val="50000"/>
                    <a:lumOff val="50000"/>
                  </a:schemeClr>
                </a:solidFill>
              </a:rPr>
              <a:t>5mi</a:t>
            </a:r>
          </a:p>
        </p:txBody>
      </p:sp>
      <p:sp>
        <p:nvSpPr>
          <p:cNvPr id="12" name="TextBox 11">
            <a:extLst>
              <a:ext uri="{FF2B5EF4-FFF2-40B4-BE49-F238E27FC236}">
                <a16:creationId xmlns:a16="http://schemas.microsoft.com/office/drawing/2014/main" id="{07436E18-8DDB-CB48-A79B-61C72CA8B55A}"/>
              </a:ext>
            </a:extLst>
          </p:cNvPr>
          <p:cNvSpPr txBox="1"/>
          <p:nvPr/>
        </p:nvSpPr>
        <p:spPr>
          <a:xfrm>
            <a:off x="2004949" y="3086975"/>
            <a:ext cx="391454" cy="246221"/>
          </a:xfrm>
          <a:prstGeom prst="rect">
            <a:avLst/>
          </a:prstGeom>
          <a:noFill/>
        </p:spPr>
        <p:txBody>
          <a:bodyPr wrap="none" rtlCol="0">
            <a:spAutoFit/>
          </a:bodyPr>
          <a:lstStyle/>
          <a:p>
            <a:r>
              <a:rPr lang="en-US" sz="1000" dirty="0">
                <a:solidFill>
                  <a:schemeClr val="tx1">
                    <a:lumMod val="50000"/>
                    <a:lumOff val="50000"/>
                  </a:schemeClr>
                </a:solidFill>
              </a:rPr>
              <a:t>5mi</a:t>
            </a:r>
          </a:p>
        </p:txBody>
      </p:sp>
      <p:sp>
        <p:nvSpPr>
          <p:cNvPr id="13" name="TextBox 12">
            <a:extLst>
              <a:ext uri="{FF2B5EF4-FFF2-40B4-BE49-F238E27FC236}">
                <a16:creationId xmlns:a16="http://schemas.microsoft.com/office/drawing/2014/main" id="{45356246-59A2-5849-B643-517E35FD0383}"/>
              </a:ext>
            </a:extLst>
          </p:cNvPr>
          <p:cNvSpPr txBox="1"/>
          <p:nvPr/>
        </p:nvSpPr>
        <p:spPr>
          <a:xfrm>
            <a:off x="2063033" y="5987988"/>
            <a:ext cx="461986" cy="246221"/>
          </a:xfrm>
          <a:prstGeom prst="rect">
            <a:avLst/>
          </a:prstGeom>
          <a:noFill/>
        </p:spPr>
        <p:txBody>
          <a:bodyPr wrap="none" rtlCol="0">
            <a:spAutoFit/>
          </a:bodyPr>
          <a:lstStyle/>
          <a:p>
            <a:r>
              <a:rPr lang="en-US" sz="1000" dirty="0">
                <a:solidFill>
                  <a:schemeClr val="tx1">
                    <a:lumMod val="50000"/>
                    <a:lumOff val="50000"/>
                  </a:schemeClr>
                </a:solidFill>
              </a:rPr>
              <a:t>10mi</a:t>
            </a:r>
          </a:p>
        </p:txBody>
      </p:sp>
      <p:sp>
        <p:nvSpPr>
          <p:cNvPr id="14" name="TextBox 13">
            <a:extLst>
              <a:ext uri="{FF2B5EF4-FFF2-40B4-BE49-F238E27FC236}">
                <a16:creationId xmlns:a16="http://schemas.microsoft.com/office/drawing/2014/main" id="{09D2B1F8-3454-FB42-B7A7-6DCD69080E61}"/>
              </a:ext>
            </a:extLst>
          </p:cNvPr>
          <p:cNvSpPr txBox="1"/>
          <p:nvPr/>
        </p:nvSpPr>
        <p:spPr>
          <a:xfrm>
            <a:off x="3849323" y="6000786"/>
            <a:ext cx="461986" cy="246221"/>
          </a:xfrm>
          <a:prstGeom prst="rect">
            <a:avLst/>
          </a:prstGeom>
          <a:noFill/>
        </p:spPr>
        <p:txBody>
          <a:bodyPr wrap="none" rtlCol="0">
            <a:spAutoFit/>
          </a:bodyPr>
          <a:lstStyle/>
          <a:p>
            <a:r>
              <a:rPr lang="en-US" sz="1000" dirty="0">
                <a:solidFill>
                  <a:schemeClr val="tx1">
                    <a:lumMod val="50000"/>
                    <a:lumOff val="50000"/>
                  </a:schemeClr>
                </a:solidFill>
              </a:rPr>
              <a:t>10mi</a:t>
            </a:r>
          </a:p>
        </p:txBody>
      </p:sp>
      <p:pic>
        <p:nvPicPr>
          <p:cNvPr id="15" name="Picture 14">
            <a:extLst>
              <a:ext uri="{FF2B5EF4-FFF2-40B4-BE49-F238E27FC236}">
                <a16:creationId xmlns:a16="http://schemas.microsoft.com/office/drawing/2014/main" id="{FFAB3BCD-44DE-7842-9CB5-5C5635445452}"/>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729" t="6059" r="11101" b="6054"/>
          <a:stretch/>
        </p:blipFill>
        <p:spPr>
          <a:xfrm>
            <a:off x="8491340" y="3607762"/>
            <a:ext cx="3545112" cy="3079911"/>
          </a:xfrm>
          <a:prstGeom prst="rect">
            <a:avLst/>
          </a:prstGeom>
        </p:spPr>
      </p:pic>
      <p:pic>
        <p:nvPicPr>
          <p:cNvPr id="16" name="Picture 15">
            <a:extLst>
              <a:ext uri="{FF2B5EF4-FFF2-40B4-BE49-F238E27FC236}">
                <a16:creationId xmlns:a16="http://schemas.microsoft.com/office/drawing/2014/main" id="{D8FE0356-AB2F-7645-AC7F-8C4B095B2F28}"/>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1517" t="5684" r="10441" b="6198"/>
          <a:stretch/>
        </p:blipFill>
        <p:spPr>
          <a:xfrm>
            <a:off x="8414495" y="1034495"/>
            <a:ext cx="3545112" cy="3093137"/>
          </a:xfrm>
          <a:prstGeom prst="rect">
            <a:avLst/>
          </a:prstGeom>
        </p:spPr>
      </p:pic>
      <p:sp>
        <p:nvSpPr>
          <p:cNvPr id="17" name="TextBox 16">
            <a:extLst>
              <a:ext uri="{FF2B5EF4-FFF2-40B4-BE49-F238E27FC236}">
                <a16:creationId xmlns:a16="http://schemas.microsoft.com/office/drawing/2014/main" id="{4723ABFE-6AA6-6B49-AFB2-57B3DB6F0DA9}"/>
              </a:ext>
            </a:extLst>
          </p:cNvPr>
          <p:cNvSpPr txBox="1"/>
          <p:nvPr/>
        </p:nvSpPr>
        <p:spPr>
          <a:xfrm>
            <a:off x="9639111" y="6350812"/>
            <a:ext cx="391454" cy="246221"/>
          </a:xfrm>
          <a:prstGeom prst="rect">
            <a:avLst/>
          </a:prstGeom>
          <a:noFill/>
        </p:spPr>
        <p:txBody>
          <a:bodyPr wrap="none" rtlCol="0">
            <a:spAutoFit/>
          </a:bodyPr>
          <a:lstStyle/>
          <a:p>
            <a:r>
              <a:rPr lang="en-US" sz="1000" dirty="0">
                <a:solidFill>
                  <a:schemeClr val="tx1">
                    <a:lumMod val="50000"/>
                    <a:lumOff val="50000"/>
                  </a:schemeClr>
                </a:solidFill>
              </a:rPr>
              <a:t>5mi</a:t>
            </a:r>
          </a:p>
        </p:txBody>
      </p:sp>
      <p:sp>
        <p:nvSpPr>
          <p:cNvPr id="18" name="TextBox 17">
            <a:extLst>
              <a:ext uri="{FF2B5EF4-FFF2-40B4-BE49-F238E27FC236}">
                <a16:creationId xmlns:a16="http://schemas.microsoft.com/office/drawing/2014/main" id="{7CB6F645-9FAF-8041-83B1-366765BA5A4D}"/>
              </a:ext>
            </a:extLst>
          </p:cNvPr>
          <p:cNvSpPr txBox="1"/>
          <p:nvPr/>
        </p:nvSpPr>
        <p:spPr>
          <a:xfrm>
            <a:off x="9547024" y="3785648"/>
            <a:ext cx="391454" cy="246221"/>
          </a:xfrm>
          <a:prstGeom prst="rect">
            <a:avLst/>
          </a:prstGeom>
          <a:noFill/>
        </p:spPr>
        <p:txBody>
          <a:bodyPr wrap="none" rtlCol="0">
            <a:spAutoFit/>
          </a:bodyPr>
          <a:lstStyle/>
          <a:p>
            <a:r>
              <a:rPr lang="en-US" sz="1000" dirty="0">
                <a:solidFill>
                  <a:schemeClr val="tx1">
                    <a:lumMod val="50000"/>
                    <a:lumOff val="50000"/>
                  </a:schemeClr>
                </a:solidFill>
              </a:rPr>
              <a:t>5mi</a:t>
            </a:r>
          </a:p>
        </p:txBody>
      </p:sp>
      <p:pic>
        <p:nvPicPr>
          <p:cNvPr id="19" name="Picture 18">
            <a:extLst>
              <a:ext uri="{FF2B5EF4-FFF2-40B4-BE49-F238E27FC236}">
                <a16:creationId xmlns:a16="http://schemas.microsoft.com/office/drawing/2014/main" id="{9A7BDA73-75FC-4C47-8AC6-2E785AF8133F}"/>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3762" t="80188" r="7076" b="9244"/>
          <a:stretch/>
        </p:blipFill>
        <p:spPr>
          <a:xfrm>
            <a:off x="5947323" y="4010588"/>
            <a:ext cx="1582187" cy="443072"/>
          </a:xfrm>
          <a:prstGeom prst="rect">
            <a:avLst/>
          </a:prstGeom>
        </p:spPr>
      </p:pic>
      <p:sp>
        <p:nvSpPr>
          <p:cNvPr id="20" name="TextBox 19">
            <a:extLst>
              <a:ext uri="{FF2B5EF4-FFF2-40B4-BE49-F238E27FC236}">
                <a16:creationId xmlns:a16="http://schemas.microsoft.com/office/drawing/2014/main" id="{8564FC43-A4D6-264D-985A-F741118073DD}"/>
              </a:ext>
            </a:extLst>
          </p:cNvPr>
          <p:cNvSpPr txBox="1"/>
          <p:nvPr/>
        </p:nvSpPr>
        <p:spPr>
          <a:xfrm>
            <a:off x="6458192" y="4091083"/>
            <a:ext cx="532518" cy="246221"/>
          </a:xfrm>
          <a:prstGeom prst="rect">
            <a:avLst/>
          </a:prstGeom>
          <a:noFill/>
        </p:spPr>
        <p:txBody>
          <a:bodyPr wrap="none" rtlCol="0">
            <a:spAutoFit/>
          </a:bodyPr>
          <a:lstStyle/>
          <a:p>
            <a:r>
              <a:rPr lang="en-US" sz="1000" dirty="0">
                <a:solidFill>
                  <a:schemeClr val="tx1">
                    <a:lumMod val="50000"/>
                    <a:lumOff val="50000"/>
                  </a:schemeClr>
                </a:solidFill>
              </a:rPr>
              <a:t>500mi</a:t>
            </a:r>
          </a:p>
        </p:txBody>
      </p:sp>
      <p:sp>
        <p:nvSpPr>
          <p:cNvPr id="22" name="TextBox 21">
            <a:extLst>
              <a:ext uri="{FF2B5EF4-FFF2-40B4-BE49-F238E27FC236}">
                <a16:creationId xmlns:a16="http://schemas.microsoft.com/office/drawing/2014/main" id="{575FC766-FC85-D940-98ED-341E57D7E006}"/>
              </a:ext>
            </a:extLst>
          </p:cNvPr>
          <p:cNvSpPr txBox="1"/>
          <p:nvPr/>
        </p:nvSpPr>
        <p:spPr>
          <a:xfrm>
            <a:off x="3458812" y="5610150"/>
            <a:ext cx="864339" cy="307777"/>
          </a:xfrm>
          <a:prstGeom prst="rect">
            <a:avLst/>
          </a:prstGeom>
          <a:noFill/>
        </p:spPr>
        <p:txBody>
          <a:bodyPr wrap="none" rtlCol="0">
            <a:spAutoFit/>
          </a:bodyPr>
          <a:lstStyle/>
          <a:p>
            <a:r>
              <a:rPr lang="en-US" dirty="0">
                <a:solidFill>
                  <a:schemeClr val="tx1">
                    <a:lumMod val="85000"/>
                    <a:lumOff val="15000"/>
                  </a:schemeClr>
                </a:solidFill>
                <a:latin typeface="Century Gothic" panose="020B0502020202020204" pitchFamily="34" charset="0"/>
              </a:rPr>
              <a:t>Phoenix</a:t>
            </a:r>
          </a:p>
        </p:txBody>
      </p:sp>
      <p:grpSp>
        <p:nvGrpSpPr>
          <p:cNvPr id="23" name="Group 22">
            <a:extLst>
              <a:ext uri="{FF2B5EF4-FFF2-40B4-BE49-F238E27FC236}">
                <a16:creationId xmlns:a16="http://schemas.microsoft.com/office/drawing/2014/main" id="{D4E929BF-5FA8-CD43-8F72-6C7508426E33}"/>
              </a:ext>
            </a:extLst>
          </p:cNvPr>
          <p:cNvGrpSpPr/>
          <p:nvPr/>
        </p:nvGrpSpPr>
        <p:grpSpPr>
          <a:xfrm>
            <a:off x="6809552" y="5047568"/>
            <a:ext cx="1050214" cy="1570726"/>
            <a:chOff x="7067954" y="5230462"/>
            <a:chExt cx="1050214" cy="1570726"/>
          </a:xfrm>
        </p:grpSpPr>
        <p:grpSp>
          <p:nvGrpSpPr>
            <p:cNvPr id="24" name="Group 23">
              <a:extLst>
                <a:ext uri="{FF2B5EF4-FFF2-40B4-BE49-F238E27FC236}">
                  <a16:creationId xmlns:a16="http://schemas.microsoft.com/office/drawing/2014/main" id="{9A0E563C-828E-CC44-8BFD-6AFD13589735}"/>
                </a:ext>
              </a:extLst>
            </p:cNvPr>
            <p:cNvGrpSpPr/>
            <p:nvPr/>
          </p:nvGrpSpPr>
          <p:grpSpPr>
            <a:xfrm>
              <a:off x="7067954" y="5230462"/>
              <a:ext cx="1050214" cy="1515052"/>
              <a:chOff x="7136615" y="5245639"/>
              <a:chExt cx="1050214" cy="1515052"/>
            </a:xfrm>
          </p:grpSpPr>
          <p:sp>
            <p:nvSpPr>
              <p:cNvPr id="26" name="TextBox 25">
                <a:extLst>
                  <a:ext uri="{FF2B5EF4-FFF2-40B4-BE49-F238E27FC236}">
                    <a16:creationId xmlns:a16="http://schemas.microsoft.com/office/drawing/2014/main" id="{8D5E9F88-7BAF-C541-A47C-9C8160E63AD9}"/>
                  </a:ext>
                </a:extLst>
              </p:cNvPr>
              <p:cNvSpPr txBox="1"/>
              <p:nvPr/>
            </p:nvSpPr>
            <p:spPr>
              <a:xfrm>
                <a:off x="7308360" y="5245639"/>
                <a:ext cx="662361" cy="276999"/>
              </a:xfrm>
              <a:prstGeom prst="rect">
                <a:avLst/>
              </a:prstGeom>
              <a:noFill/>
            </p:spPr>
            <p:txBody>
              <a:bodyPr wrap="none" rtlCol="0">
                <a:spAutoFit/>
              </a:bodyPr>
              <a:lstStyle/>
              <a:p>
                <a:r>
                  <a:rPr lang="en-US" sz="1200" dirty="0">
                    <a:solidFill>
                      <a:schemeClr val="tx1">
                        <a:lumMod val="65000"/>
                        <a:lumOff val="35000"/>
                      </a:schemeClr>
                    </a:solidFill>
                    <a:latin typeface="Century Gothic" panose="020B0502020202020204" pitchFamily="34" charset="0"/>
                  </a:rPr>
                  <a:t>73 - 80</a:t>
                </a:r>
              </a:p>
            </p:txBody>
          </p:sp>
          <p:grpSp>
            <p:nvGrpSpPr>
              <p:cNvPr id="27" name="Group 26">
                <a:extLst>
                  <a:ext uri="{FF2B5EF4-FFF2-40B4-BE49-F238E27FC236}">
                    <a16:creationId xmlns:a16="http://schemas.microsoft.com/office/drawing/2014/main" id="{04AB987D-0BD1-F343-848A-200B2EA0E127}"/>
                  </a:ext>
                </a:extLst>
              </p:cNvPr>
              <p:cNvGrpSpPr/>
              <p:nvPr/>
            </p:nvGrpSpPr>
            <p:grpSpPr>
              <a:xfrm>
                <a:off x="7136615" y="5285655"/>
                <a:ext cx="1050214" cy="1475036"/>
                <a:chOff x="7138442" y="5287952"/>
                <a:chExt cx="1050214" cy="1475036"/>
              </a:xfrm>
            </p:grpSpPr>
            <p:pic>
              <p:nvPicPr>
                <p:cNvPr id="28" name="Picture 27">
                  <a:extLst>
                    <a:ext uri="{FF2B5EF4-FFF2-40B4-BE49-F238E27FC236}">
                      <a16:creationId xmlns:a16="http://schemas.microsoft.com/office/drawing/2014/main" id="{1C94C106-1731-AD41-BF56-65F35DF13C9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908239" y="5287952"/>
                  <a:ext cx="280417" cy="1475036"/>
                </a:xfrm>
                <a:prstGeom prst="rect">
                  <a:avLst/>
                </a:prstGeom>
              </p:spPr>
            </p:pic>
            <p:sp>
              <p:nvSpPr>
                <p:cNvPr id="29" name="TextBox 28">
                  <a:extLst>
                    <a:ext uri="{FF2B5EF4-FFF2-40B4-BE49-F238E27FC236}">
                      <a16:creationId xmlns:a16="http://schemas.microsoft.com/office/drawing/2014/main" id="{3602299B-308D-C54A-A08D-840515B32B4A}"/>
                    </a:ext>
                  </a:extLst>
                </p:cNvPr>
                <p:cNvSpPr txBox="1"/>
                <p:nvPr/>
              </p:nvSpPr>
              <p:spPr>
                <a:xfrm>
                  <a:off x="7316749" y="5425189"/>
                  <a:ext cx="662361" cy="276999"/>
                </a:xfrm>
                <a:prstGeom prst="rect">
                  <a:avLst/>
                </a:prstGeom>
                <a:noFill/>
              </p:spPr>
              <p:txBody>
                <a:bodyPr wrap="none" rtlCol="0">
                  <a:spAutoFit/>
                </a:bodyPr>
                <a:lstStyle/>
                <a:p>
                  <a:r>
                    <a:rPr lang="en-US" sz="1200" dirty="0">
                      <a:solidFill>
                        <a:schemeClr val="tx1">
                          <a:lumMod val="65000"/>
                          <a:lumOff val="35000"/>
                        </a:schemeClr>
                      </a:solidFill>
                      <a:latin typeface="Century Gothic" panose="020B0502020202020204" pitchFamily="34" charset="0"/>
                    </a:rPr>
                    <a:t>80 - 87</a:t>
                  </a:r>
                </a:p>
              </p:txBody>
            </p:sp>
            <p:sp>
              <p:nvSpPr>
                <p:cNvPr id="30" name="TextBox 29">
                  <a:extLst>
                    <a:ext uri="{FF2B5EF4-FFF2-40B4-BE49-F238E27FC236}">
                      <a16:creationId xmlns:a16="http://schemas.microsoft.com/office/drawing/2014/main" id="{FB51AAA2-9E02-DC43-891C-AA1EBFE937C3}"/>
                    </a:ext>
                  </a:extLst>
                </p:cNvPr>
                <p:cNvSpPr txBox="1"/>
                <p:nvPr/>
              </p:nvSpPr>
              <p:spPr>
                <a:xfrm>
                  <a:off x="7291628" y="5590076"/>
                  <a:ext cx="662361" cy="276999"/>
                </a:xfrm>
                <a:prstGeom prst="rect">
                  <a:avLst/>
                </a:prstGeom>
                <a:noFill/>
              </p:spPr>
              <p:txBody>
                <a:bodyPr wrap="none" rtlCol="0">
                  <a:spAutoFit/>
                </a:bodyPr>
                <a:lstStyle/>
                <a:p>
                  <a:r>
                    <a:rPr lang="en-US" sz="1200" dirty="0">
                      <a:solidFill>
                        <a:schemeClr val="tx1">
                          <a:lumMod val="65000"/>
                          <a:lumOff val="35000"/>
                        </a:schemeClr>
                      </a:solidFill>
                      <a:latin typeface="Century Gothic" panose="020B0502020202020204" pitchFamily="34" charset="0"/>
                    </a:rPr>
                    <a:t>87 - 94</a:t>
                  </a:r>
                </a:p>
              </p:txBody>
            </p:sp>
            <p:sp>
              <p:nvSpPr>
                <p:cNvPr id="31" name="TextBox 30">
                  <a:extLst>
                    <a:ext uri="{FF2B5EF4-FFF2-40B4-BE49-F238E27FC236}">
                      <a16:creationId xmlns:a16="http://schemas.microsoft.com/office/drawing/2014/main" id="{8A435B51-8CAC-FB49-8842-CAFF274A6D9E}"/>
                    </a:ext>
                  </a:extLst>
                </p:cNvPr>
                <p:cNvSpPr txBox="1"/>
                <p:nvPr/>
              </p:nvSpPr>
              <p:spPr>
                <a:xfrm>
                  <a:off x="7243235" y="5743238"/>
                  <a:ext cx="747320" cy="276999"/>
                </a:xfrm>
                <a:prstGeom prst="rect">
                  <a:avLst/>
                </a:prstGeom>
                <a:noFill/>
              </p:spPr>
              <p:txBody>
                <a:bodyPr wrap="none" rtlCol="0">
                  <a:spAutoFit/>
                </a:bodyPr>
                <a:lstStyle/>
                <a:p>
                  <a:r>
                    <a:rPr lang="en-US" sz="1200" dirty="0">
                      <a:solidFill>
                        <a:schemeClr val="tx1">
                          <a:lumMod val="65000"/>
                          <a:lumOff val="35000"/>
                        </a:schemeClr>
                      </a:solidFill>
                      <a:latin typeface="Century Gothic" panose="020B0502020202020204" pitchFamily="34" charset="0"/>
                    </a:rPr>
                    <a:t>94 - 101</a:t>
                  </a:r>
                </a:p>
              </p:txBody>
            </p:sp>
            <p:sp>
              <p:nvSpPr>
                <p:cNvPr id="32" name="TextBox 31">
                  <a:extLst>
                    <a:ext uri="{FF2B5EF4-FFF2-40B4-BE49-F238E27FC236}">
                      <a16:creationId xmlns:a16="http://schemas.microsoft.com/office/drawing/2014/main" id="{E8F31B9E-BB8C-9D42-A47C-8E2FF9C561CB}"/>
                    </a:ext>
                  </a:extLst>
                </p:cNvPr>
                <p:cNvSpPr txBox="1"/>
                <p:nvPr/>
              </p:nvSpPr>
              <p:spPr>
                <a:xfrm>
                  <a:off x="7138442" y="5890430"/>
                  <a:ext cx="832279" cy="276999"/>
                </a:xfrm>
                <a:prstGeom prst="rect">
                  <a:avLst/>
                </a:prstGeom>
                <a:noFill/>
              </p:spPr>
              <p:txBody>
                <a:bodyPr wrap="none" rtlCol="0">
                  <a:spAutoFit/>
                </a:bodyPr>
                <a:lstStyle/>
                <a:p>
                  <a:r>
                    <a:rPr lang="en-US" sz="1200" dirty="0">
                      <a:solidFill>
                        <a:schemeClr val="tx1">
                          <a:lumMod val="65000"/>
                          <a:lumOff val="35000"/>
                        </a:schemeClr>
                      </a:solidFill>
                      <a:latin typeface="Century Gothic" panose="020B0502020202020204" pitchFamily="34" charset="0"/>
                    </a:rPr>
                    <a:t>101 - 108</a:t>
                  </a:r>
                </a:p>
              </p:txBody>
            </p:sp>
            <p:sp>
              <p:nvSpPr>
                <p:cNvPr id="33" name="TextBox 32">
                  <a:extLst>
                    <a:ext uri="{FF2B5EF4-FFF2-40B4-BE49-F238E27FC236}">
                      <a16:creationId xmlns:a16="http://schemas.microsoft.com/office/drawing/2014/main" id="{97EB5C02-43CA-1F4E-A5E5-6725E682B1AA}"/>
                    </a:ext>
                  </a:extLst>
                </p:cNvPr>
                <p:cNvSpPr txBox="1"/>
                <p:nvPr/>
              </p:nvSpPr>
              <p:spPr>
                <a:xfrm>
                  <a:off x="7144010" y="6061287"/>
                  <a:ext cx="832279" cy="276999"/>
                </a:xfrm>
                <a:prstGeom prst="rect">
                  <a:avLst/>
                </a:prstGeom>
                <a:noFill/>
              </p:spPr>
              <p:txBody>
                <a:bodyPr wrap="none" rtlCol="0">
                  <a:spAutoFit/>
                </a:bodyPr>
                <a:lstStyle/>
                <a:p>
                  <a:r>
                    <a:rPr lang="en-US" sz="1200" dirty="0">
                      <a:solidFill>
                        <a:schemeClr val="tx1">
                          <a:lumMod val="65000"/>
                          <a:lumOff val="35000"/>
                        </a:schemeClr>
                      </a:solidFill>
                      <a:latin typeface="Century Gothic" panose="020B0502020202020204" pitchFamily="34" charset="0"/>
                    </a:rPr>
                    <a:t>108 - 115</a:t>
                  </a:r>
                </a:p>
              </p:txBody>
            </p:sp>
            <p:sp>
              <p:nvSpPr>
                <p:cNvPr id="34" name="TextBox 33">
                  <a:extLst>
                    <a:ext uri="{FF2B5EF4-FFF2-40B4-BE49-F238E27FC236}">
                      <a16:creationId xmlns:a16="http://schemas.microsoft.com/office/drawing/2014/main" id="{F0E8CE75-6C2E-7E41-A53E-EECCE3D4B68F}"/>
                    </a:ext>
                  </a:extLst>
                </p:cNvPr>
                <p:cNvSpPr txBox="1"/>
                <p:nvPr/>
              </p:nvSpPr>
              <p:spPr>
                <a:xfrm>
                  <a:off x="7145539" y="6216279"/>
                  <a:ext cx="832279" cy="276999"/>
                </a:xfrm>
                <a:prstGeom prst="rect">
                  <a:avLst/>
                </a:prstGeom>
                <a:noFill/>
              </p:spPr>
              <p:txBody>
                <a:bodyPr wrap="none" rtlCol="0">
                  <a:spAutoFit/>
                </a:bodyPr>
                <a:lstStyle/>
                <a:p>
                  <a:r>
                    <a:rPr lang="en-US" sz="1200" dirty="0">
                      <a:solidFill>
                        <a:schemeClr val="tx1">
                          <a:lumMod val="65000"/>
                          <a:lumOff val="35000"/>
                        </a:schemeClr>
                      </a:solidFill>
                      <a:latin typeface="Century Gothic" panose="020B0502020202020204" pitchFamily="34" charset="0"/>
                    </a:rPr>
                    <a:t>115 - 122</a:t>
                  </a:r>
                </a:p>
              </p:txBody>
            </p:sp>
            <p:sp>
              <p:nvSpPr>
                <p:cNvPr id="35" name="TextBox 34">
                  <a:extLst>
                    <a:ext uri="{FF2B5EF4-FFF2-40B4-BE49-F238E27FC236}">
                      <a16:creationId xmlns:a16="http://schemas.microsoft.com/office/drawing/2014/main" id="{CC9303B9-0056-E54D-B863-F4EE047FF26D}"/>
                    </a:ext>
                  </a:extLst>
                </p:cNvPr>
                <p:cNvSpPr txBox="1"/>
                <p:nvPr/>
              </p:nvSpPr>
              <p:spPr>
                <a:xfrm>
                  <a:off x="7153251" y="6387136"/>
                  <a:ext cx="832279" cy="276999"/>
                </a:xfrm>
                <a:prstGeom prst="rect">
                  <a:avLst/>
                </a:prstGeom>
                <a:noFill/>
              </p:spPr>
              <p:txBody>
                <a:bodyPr wrap="none" rtlCol="0">
                  <a:spAutoFit/>
                </a:bodyPr>
                <a:lstStyle/>
                <a:p>
                  <a:r>
                    <a:rPr lang="en-US" sz="1200" dirty="0">
                      <a:solidFill>
                        <a:schemeClr val="tx1">
                          <a:lumMod val="65000"/>
                          <a:lumOff val="35000"/>
                        </a:schemeClr>
                      </a:solidFill>
                      <a:latin typeface="Century Gothic" panose="020B0502020202020204" pitchFamily="34" charset="0"/>
                    </a:rPr>
                    <a:t>122 - 129</a:t>
                  </a:r>
                </a:p>
              </p:txBody>
            </p:sp>
          </p:grpSp>
        </p:grpSp>
        <p:sp>
          <p:nvSpPr>
            <p:cNvPr id="25" name="TextBox 24">
              <a:extLst>
                <a:ext uri="{FF2B5EF4-FFF2-40B4-BE49-F238E27FC236}">
                  <a16:creationId xmlns:a16="http://schemas.microsoft.com/office/drawing/2014/main" id="{8E330B4C-CDD0-9744-9A18-BD71CF58DADD}"/>
                </a:ext>
              </a:extLst>
            </p:cNvPr>
            <p:cNvSpPr txBox="1"/>
            <p:nvPr/>
          </p:nvSpPr>
          <p:spPr>
            <a:xfrm>
              <a:off x="7081701" y="6524189"/>
              <a:ext cx="832279" cy="276999"/>
            </a:xfrm>
            <a:prstGeom prst="rect">
              <a:avLst/>
            </a:prstGeom>
            <a:noFill/>
          </p:spPr>
          <p:txBody>
            <a:bodyPr wrap="none" rtlCol="0">
              <a:spAutoFit/>
            </a:bodyPr>
            <a:lstStyle/>
            <a:p>
              <a:r>
                <a:rPr lang="en-US" sz="1200" dirty="0">
                  <a:solidFill>
                    <a:schemeClr val="tx1">
                      <a:lumMod val="65000"/>
                      <a:lumOff val="35000"/>
                    </a:schemeClr>
                  </a:solidFill>
                  <a:latin typeface="Century Gothic" panose="020B0502020202020204" pitchFamily="34" charset="0"/>
                </a:rPr>
                <a:t>129 - 136</a:t>
              </a:r>
            </a:p>
          </p:txBody>
        </p:sp>
      </p:grpSp>
      <p:grpSp>
        <p:nvGrpSpPr>
          <p:cNvPr id="36" name="Group 35">
            <a:extLst>
              <a:ext uri="{FF2B5EF4-FFF2-40B4-BE49-F238E27FC236}">
                <a16:creationId xmlns:a16="http://schemas.microsoft.com/office/drawing/2014/main" id="{615F3555-5652-3E4A-B8F5-620360551AB8}"/>
              </a:ext>
            </a:extLst>
          </p:cNvPr>
          <p:cNvGrpSpPr/>
          <p:nvPr/>
        </p:nvGrpSpPr>
        <p:grpSpPr>
          <a:xfrm>
            <a:off x="5203799" y="5085353"/>
            <a:ext cx="960023" cy="1089722"/>
            <a:chOff x="4854184" y="5190186"/>
            <a:chExt cx="960023" cy="1089722"/>
          </a:xfrm>
        </p:grpSpPr>
        <p:grpSp>
          <p:nvGrpSpPr>
            <p:cNvPr id="37" name="Group 36">
              <a:extLst>
                <a:ext uri="{FF2B5EF4-FFF2-40B4-BE49-F238E27FC236}">
                  <a16:creationId xmlns:a16="http://schemas.microsoft.com/office/drawing/2014/main" id="{74158ABB-F8C8-2748-BF06-13F57EB2415A}"/>
                </a:ext>
              </a:extLst>
            </p:cNvPr>
            <p:cNvGrpSpPr/>
            <p:nvPr/>
          </p:nvGrpSpPr>
          <p:grpSpPr>
            <a:xfrm>
              <a:off x="4856076" y="5190186"/>
              <a:ext cx="958131" cy="1039364"/>
              <a:chOff x="5963420" y="5701519"/>
              <a:chExt cx="958131" cy="1039364"/>
            </a:xfrm>
          </p:grpSpPr>
          <p:pic>
            <p:nvPicPr>
              <p:cNvPr id="39" name="Picture 38">
                <a:extLst>
                  <a:ext uri="{FF2B5EF4-FFF2-40B4-BE49-F238E27FC236}">
                    <a16:creationId xmlns:a16="http://schemas.microsoft.com/office/drawing/2014/main" id="{CCE335B4-C912-D347-B99E-856D40798825}"/>
                  </a:ext>
                </a:extLst>
              </p:cNvPr>
              <p:cNvPicPr>
                <a:picLocks noChangeAspect="1"/>
              </p:cNvPicPr>
              <p:nvPr/>
            </p:nvPicPr>
            <p:blipFill>
              <a:blip r:embed="rId10"/>
              <a:stretch>
                <a:fillRect/>
              </a:stretch>
            </p:blipFill>
            <p:spPr>
              <a:xfrm>
                <a:off x="6644714" y="5743238"/>
                <a:ext cx="276837" cy="997645"/>
              </a:xfrm>
              <a:prstGeom prst="rect">
                <a:avLst/>
              </a:prstGeom>
            </p:spPr>
          </p:pic>
          <p:sp>
            <p:nvSpPr>
              <p:cNvPr id="40" name="TextBox 39">
                <a:extLst>
                  <a:ext uri="{FF2B5EF4-FFF2-40B4-BE49-F238E27FC236}">
                    <a16:creationId xmlns:a16="http://schemas.microsoft.com/office/drawing/2014/main" id="{1D66CE4C-F68C-244B-9CBC-15BD7AEA0157}"/>
                  </a:ext>
                </a:extLst>
              </p:cNvPr>
              <p:cNvSpPr txBox="1"/>
              <p:nvPr/>
            </p:nvSpPr>
            <p:spPr>
              <a:xfrm>
                <a:off x="6140758" y="5701519"/>
                <a:ext cx="623631" cy="276999"/>
              </a:xfrm>
              <a:prstGeom prst="rect">
                <a:avLst/>
              </a:prstGeom>
              <a:noFill/>
            </p:spPr>
            <p:txBody>
              <a:bodyPr wrap="square" rtlCol="0">
                <a:spAutoFit/>
              </a:bodyPr>
              <a:lstStyle/>
              <a:p>
                <a:r>
                  <a:rPr lang="en-US" sz="1200" dirty="0">
                    <a:solidFill>
                      <a:schemeClr val="tx1">
                        <a:lumMod val="65000"/>
                        <a:lumOff val="35000"/>
                      </a:schemeClr>
                    </a:solidFill>
                    <a:latin typeface="Century Gothic" panose="020B0502020202020204" pitchFamily="34" charset="0"/>
                  </a:rPr>
                  <a:t>–1 - 0</a:t>
                </a:r>
              </a:p>
            </p:txBody>
          </p:sp>
          <p:sp>
            <p:nvSpPr>
              <p:cNvPr id="41" name="TextBox 40">
                <a:extLst>
                  <a:ext uri="{FF2B5EF4-FFF2-40B4-BE49-F238E27FC236}">
                    <a16:creationId xmlns:a16="http://schemas.microsoft.com/office/drawing/2014/main" id="{6C96863D-B1E1-0C48-B853-4D5CFA728474}"/>
                  </a:ext>
                </a:extLst>
              </p:cNvPr>
              <p:cNvSpPr txBox="1"/>
              <p:nvPr/>
            </p:nvSpPr>
            <p:spPr>
              <a:xfrm>
                <a:off x="6097006" y="5853472"/>
                <a:ext cx="621149" cy="276999"/>
              </a:xfrm>
              <a:prstGeom prst="rect">
                <a:avLst/>
              </a:prstGeom>
              <a:noFill/>
            </p:spPr>
            <p:txBody>
              <a:bodyPr wrap="square" rtlCol="0">
                <a:spAutoFit/>
              </a:bodyPr>
              <a:lstStyle/>
              <a:p>
                <a:r>
                  <a:rPr lang="en-US" sz="1200" dirty="0">
                    <a:solidFill>
                      <a:schemeClr val="tx1">
                        <a:lumMod val="65000"/>
                        <a:lumOff val="35000"/>
                      </a:schemeClr>
                    </a:solidFill>
                    <a:latin typeface="Century Gothic" panose="020B0502020202020204" pitchFamily="34" charset="0"/>
                  </a:rPr>
                  <a:t>0 - 0.2</a:t>
                </a:r>
              </a:p>
            </p:txBody>
          </p:sp>
          <p:sp>
            <p:nvSpPr>
              <p:cNvPr id="42" name="TextBox 41">
                <a:extLst>
                  <a:ext uri="{FF2B5EF4-FFF2-40B4-BE49-F238E27FC236}">
                    <a16:creationId xmlns:a16="http://schemas.microsoft.com/office/drawing/2014/main" id="{CBC538E4-6A40-7B45-B6D6-7A5ADC1A9B19}"/>
                  </a:ext>
                </a:extLst>
              </p:cNvPr>
              <p:cNvSpPr txBox="1"/>
              <p:nvPr/>
            </p:nvSpPr>
            <p:spPr>
              <a:xfrm>
                <a:off x="5964717" y="6044450"/>
                <a:ext cx="745850" cy="276999"/>
              </a:xfrm>
              <a:prstGeom prst="rect">
                <a:avLst/>
              </a:prstGeom>
              <a:noFill/>
            </p:spPr>
            <p:txBody>
              <a:bodyPr wrap="square" rtlCol="0">
                <a:spAutoFit/>
              </a:bodyPr>
              <a:lstStyle/>
              <a:p>
                <a:r>
                  <a:rPr lang="en-US" sz="1200" dirty="0">
                    <a:solidFill>
                      <a:schemeClr val="tx1">
                        <a:lumMod val="65000"/>
                        <a:lumOff val="35000"/>
                      </a:schemeClr>
                    </a:solidFill>
                    <a:latin typeface="Century Gothic" panose="020B0502020202020204" pitchFamily="34" charset="0"/>
                  </a:rPr>
                  <a:t>0.2 - 0.4</a:t>
                </a:r>
              </a:p>
            </p:txBody>
          </p:sp>
          <p:sp>
            <p:nvSpPr>
              <p:cNvPr id="43" name="TextBox 42">
                <a:extLst>
                  <a:ext uri="{FF2B5EF4-FFF2-40B4-BE49-F238E27FC236}">
                    <a16:creationId xmlns:a16="http://schemas.microsoft.com/office/drawing/2014/main" id="{27BFDE1C-0A04-F946-8B87-0C1DFFE42B40}"/>
                  </a:ext>
                </a:extLst>
              </p:cNvPr>
              <p:cNvSpPr txBox="1"/>
              <p:nvPr/>
            </p:nvSpPr>
            <p:spPr>
              <a:xfrm>
                <a:off x="5968162" y="6212312"/>
                <a:ext cx="777128" cy="276999"/>
              </a:xfrm>
              <a:prstGeom prst="rect">
                <a:avLst/>
              </a:prstGeom>
              <a:noFill/>
            </p:spPr>
            <p:txBody>
              <a:bodyPr wrap="square" rtlCol="0">
                <a:spAutoFit/>
              </a:bodyPr>
              <a:lstStyle/>
              <a:p>
                <a:r>
                  <a:rPr lang="en-US" sz="1200" dirty="0">
                    <a:solidFill>
                      <a:schemeClr val="tx1">
                        <a:lumMod val="65000"/>
                        <a:lumOff val="35000"/>
                      </a:schemeClr>
                    </a:solidFill>
                    <a:latin typeface="Century Gothic" panose="020B0502020202020204" pitchFamily="34" charset="0"/>
                  </a:rPr>
                  <a:t>0.4 - 0.6</a:t>
                </a:r>
              </a:p>
            </p:txBody>
          </p:sp>
          <p:sp>
            <p:nvSpPr>
              <p:cNvPr id="44" name="TextBox 43">
                <a:extLst>
                  <a:ext uri="{FF2B5EF4-FFF2-40B4-BE49-F238E27FC236}">
                    <a16:creationId xmlns:a16="http://schemas.microsoft.com/office/drawing/2014/main" id="{C62D1AAA-C8AD-DA48-B85A-A4FE6578D1A0}"/>
                  </a:ext>
                </a:extLst>
              </p:cNvPr>
              <p:cNvSpPr txBox="1"/>
              <p:nvPr/>
            </p:nvSpPr>
            <p:spPr>
              <a:xfrm>
                <a:off x="5963420" y="6363168"/>
                <a:ext cx="771753" cy="276999"/>
              </a:xfrm>
              <a:prstGeom prst="rect">
                <a:avLst/>
              </a:prstGeom>
              <a:noFill/>
            </p:spPr>
            <p:txBody>
              <a:bodyPr wrap="square" rtlCol="0">
                <a:spAutoFit/>
              </a:bodyPr>
              <a:lstStyle/>
              <a:p>
                <a:r>
                  <a:rPr lang="en-US" sz="1200" dirty="0">
                    <a:solidFill>
                      <a:schemeClr val="tx1">
                        <a:lumMod val="65000"/>
                        <a:lumOff val="35000"/>
                      </a:schemeClr>
                    </a:solidFill>
                    <a:latin typeface="Century Gothic" panose="020B0502020202020204" pitchFamily="34" charset="0"/>
                  </a:rPr>
                  <a:t>0.6 - 0.8</a:t>
                </a:r>
              </a:p>
            </p:txBody>
          </p:sp>
        </p:grpSp>
        <p:sp>
          <p:nvSpPr>
            <p:cNvPr id="38" name="TextBox 37">
              <a:extLst>
                <a:ext uri="{FF2B5EF4-FFF2-40B4-BE49-F238E27FC236}">
                  <a16:creationId xmlns:a16="http://schemas.microsoft.com/office/drawing/2014/main" id="{F7F44E56-EFE8-A340-A860-6D6D0BA63BB6}"/>
                </a:ext>
              </a:extLst>
            </p:cNvPr>
            <p:cNvSpPr txBox="1"/>
            <p:nvPr/>
          </p:nvSpPr>
          <p:spPr>
            <a:xfrm>
              <a:off x="4854184" y="6002909"/>
              <a:ext cx="749761" cy="276999"/>
            </a:xfrm>
            <a:prstGeom prst="rect">
              <a:avLst/>
            </a:prstGeom>
            <a:noFill/>
          </p:spPr>
          <p:txBody>
            <a:bodyPr wrap="square" rtlCol="0">
              <a:spAutoFit/>
            </a:bodyPr>
            <a:lstStyle/>
            <a:p>
              <a:r>
                <a:rPr lang="en-US" sz="1200" dirty="0">
                  <a:solidFill>
                    <a:schemeClr val="tx1">
                      <a:lumMod val="65000"/>
                      <a:lumOff val="35000"/>
                    </a:schemeClr>
                  </a:solidFill>
                  <a:latin typeface="Century Gothic" panose="020B0502020202020204" pitchFamily="34" charset="0"/>
                </a:rPr>
                <a:t>0.8 - 1.0</a:t>
              </a:r>
            </a:p>
          </p:txBody>
        </p:sp>
      </p:grpSp>
      <p:sp>
        <p:nvSpPr>
          <p:cNvPr id="45" name="TextBox 44">
            <a:extLst>
              <a:ext uri="{FF2B5EF4-FFF2-40B4-BE49-F238E27FC236}">
                <a16:creationId xmlns:a16="http://schemas.microsoft.com/office/drawing/2014/main" id="{38D79DA2-E518-E844-B9D8-F3831746E99E}"/>
              </a:ext>
            </a:extLst>
          </p:cNvPr>
          <p:cNvSpPr txBox="1"/>
          <p:nvPr/>
        </p:nvSpPr>
        <p:spPr>
          <a:xfrm>
            <a:off x="4662389" y="4638626"/>
            <a:ext cx="2042844" cy="492443"/>
          </a:xfrm>
          <a:prstGeom prst="rect">
            <a:avLst/>
          </a:prstGeom>
          <a:noFill/>
        </p:spPr>
        <p:txBody>
          <a:bodyPr wrap="square" rtlCol="0">
            <a:spAutoFit/>
          </a:bodyPr>
          <a:lstStyle/>
          <a:p>
            <a:pPr algn="ctr"/>
            <a:r>
              <a:rPr lang="en-US" sz="1300" dirty="0">
                <a:latin typeface="Garamond" panose="02020404030301010803" pitchFamily="18" charset="0"/>
              </a:rPr>
              <a:t>Normalized Difference Vegetation Index</a:t>
            </a:r>
          </a:p>
        </p:txBody>
      </p:sp>
      <p:sp>
        <p:nvSpPr>
          <p:cNvPr id="46" name="TextBox 45">
            <a:extLst>
              <a:ext uri="{FF2B5EF4-FFF2-40B4-BE49-F238E27FC236}">
                <a16:creationId xmlns:a16="http://schemas.microsoft.com/office/drawing/2014/main" id="{D8F3D505-74C1-D54B-AD08-793D364D03D2}"/>
              </a:ext>
            </a:extLst>
          </p:cNvPr>
          <p:cNvSpPr txBox="1"/>
          <p:nvPr/>
        </p:nvSpPr>
        <p:spPr>
          <a:xfrm>
            <a:off x="6639310" y="4600841"/>
            <a:ext cx="1645142" cy="492443"/>
          </a:xfrm>
          <a:prstGeom prst="rect">
            <a:avLst/>
          </a:prstGeom>
          <a:noFill/>
        </p:spPr>
        <p:txBody>
          <a:bodyPr wrap="square" rtlCol="0">
            <a:spAutoFit/>
          </a:bodyPr>
          <a:lstStyle/>
          <a:p>
            <a:pPr algn="ctr"/>
            <a:r>
              <a:rPr lang="en-US" sz="1300" dirty="0">
                <a:latin typeface="Garamond" panose="02020404030301010803" pitchFamily="18" charset="0"/>
              </a:rPr>
              <a:t>Land Surface Temperature (°F)</a:t>
            </a:r>
          </a:p>
        </p:txBody>
      </p:sp>
      <p:sp>
        <p:nvSpPr>
          <p:cNvPr id="47" name="TextBox 46">
            <a:extLst>
              <a:ext uri="{FF2B5EF4-FFF2-40B4-BE49-F238E27FC236}">
                <a16:creationId xmlns:a16="http://schemas.microsoft.com/office/drawing/2014/main" id="{260C9D01-6DA6-BA42-99A8-E75E99F85D39}"/>
              </a:ext>
            </a:extLst>
          </p:cNvPr>
          <p:cNvSpPr txBox="1"/>
          <p:nvPr/>
        </p:nvSpPr>
        <p:spPr>
          <a:xfrm>
            <a:off x="5640030" y="1123890"/>
            <a:ext cx="1733167" cy="400110"/>
          </a:xfrm>
          <a:prstGeom prst="rect">
            <a:avLst/>
          </a:prstGeom>
          <a:noFill/>
        </p:spPr>
        <p:txBody>
          <a:bodyPr wrap="none" rtlCol="0">
            <a:spAutoFit/>
          </a:bodyPr>
          <a:lstStyle/>
          <a:p>
            <a:r>
              <a:rPr lang="en-US" sz="2000" b="1" dirty="0">
                <a:solidFill>
                  <a:schemeClr val="tx1">
                    <a:lumMod val="65000"/>
                    <a:lumOff val="35000"/>
                  </a:schemeClr>
                </a:solidFill>
                <a:latin typeface="Century Gothic" panose="020B0502020202020204" pitchFamily="34" charset="0"/>
              </a:rPr>
              <a:t>793 US Cities</a:t>
            </a:r>
          </a:p>
        </p:txBody>
      </p:sp>
      <p:sp>
        <p:nvSpPr>
          <p:cNvPr id="49" name="Title 1">
            <a:extLst>
              <a:ext uri="{FF2B5EF4-FFF2-40B4-BE49-F238E27FC236}">
                <a16:creationId xmlns:a16="http://schemas.microsoft.com/office/drawing/2014/main" id="{B703B498-5B6A-044C-B069-DC508B5565CA}"/>
              </a:ext>
            </a:extLst>
          </p:cNvPr>
          <p:cNvSpPr>
            <a:spLocks noGrp="1"/>
          </p:cNvSpPr>
          <p:nvPr>
            <p:ph type="title"/>
          </p:nvPr>
        </p:nvSpPr>
        <p:spPr>
          <a:xfrm>
            <a:off x="495300" y="419099"/>
            <a:ext cx="10515600" cy="457201"/>
          </a:xfrm>
        </p:spPr>
        <p:txBody>
          <a:bodyPr>
            <a:normAutofit fontScale="90000"/>
          </a:bodyPr>
          <a:lstStyle/>
          <a:p>
            <a:r>
              <a:rPr lang="en-US" dirty="0"/>
              <a:t>Replicable Results</a:t>
            </a:r>
          </a:p>
        </p:txBody>
      </p:sp>
      <p:cxnSp>
        <p:nvCxnSpPr>
          <p:cNvPr id="50" name="Straight Connector 49">
            <a:extLst>
              <a:ext uri="{FF2B5EF4-FFF2-40B4-BE49-F238E27FC236}">
                <a16:creationId xmlns:a16="http://schemas.microsoft.com/office/drawing/2014/main" id="{AD17B35E-B595-5941-B836-0AC9823F34C3}"/>
              </a:ext>
            </a:extLst>
          </p:cNvPr>
          <p:cNvCxnSpPr>
            <a:cxnSpLocks/>
          </p:cNvCxnSpPr>
          <p:nvPr/>
        </p:nvCxnSpPr>
        <p:spPr>
          <a:xfrm flipH="1">
            <a:off x="4193001" y="1651552"/>
            <a:ext cx="599412" cy="1885787"/>
          </a:xfrm>
          <a:prstGeom prst="line">
            <a:avLst/>
          </a:prstGeom>
          <a:ln>
            <a:solidFill>
              <a:schemeClr val="bg1">
                <a:lumMod val="65000"/>
              </a:schemeClr>
            </a:solidFill>
            <a:headEnd type="none" w="sm" len="sm"/>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57AFBA92-AA3F-7749-B3DE-1B0121B1AC72}"/>
              </a:ext>
            </a:extLst>
          </p:cNvPr>
          <p:cNvCxnSpPr>
            <a:cxnSpLocks/>
          </p:cNvCxnSpPr>
          <p:nvPr/>
        </p:nvCxnSpPr>
        <p:spPr>
          <a:xfrm flipH="1">
            <a:off x="4221149" y="3210085"/>
            <a:ext cx="982449" cy="2473498"/>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0BACC536-1B85-2A4F-8D7E-AA80D3E3856C}"/>
              </a:ext>
            </a:extLst>
          </p:cNvPr>
          <p:cNvSpPr txBox="1"/>
          <p:nvPr/>
        </p:nvSpPr>
        <p:spPr>
          <a:xfrm>
            <a:off x="3365504" y="3490697"/>
            <a:ext cx="1144865" cy="307777"/>
          </a:xfrm>
          <a:prstGeom prst="rect">
            <a:avLst/>
          </a:prstGeom>
          <a:noFill/>
        </p:spPr>
        <p:txBody>
          <a:bodyPr wrap="none" rtlCol="0">
            <a:spAutoFit/>
          </a:bodyPr>
          <a:lstStyle/>
          <a:p>
            <a:r>
              <a:rPr lang="en-US" dirty="0" err="1" smtClean="0">
                <a:solidFill>
                  <a:schemeClr val="tx1">
                    <a:lumMod val="75000"/>
                    <a:lumOff val="25000"/>
                  </a:schemeClr>
                </a:solidFill>
                <a:latin typeface="Century Gothic" panose="020B0502020202020204" pitchFamily="34" charset="0"/>
              </a:rPr>
              <a:t>Seattle,WA</a:t>
            </a:r>
            <a:endParaRPr lang="en-US" dirty="0">
              <a:solidFill>
                <a:schemeClr val="tx1">
                  <a:lumMod val="75000"/>
                  <a:lumOff val="25000"/>
                </a:schemeClr>
              </a:solidFill>
              <a:latin typeface="Century Gothic" panose="020B0502020202020204" pitchFamily="34" charset="0"/>
            </a:endParaRPr>
          </a:p>
        </p:txBody>
      </p:sp>
      <p:sp>
        <p:nvSpPr>
          <p:cNvPr id="53" name="TextBox 52">
            <a:extLst>
              <a:ext uri="{FF2B5EF4-FFF2-40B4-BE49-F238E27FC236}">
                <a16:creationId xmlns:a16="http://schemas.microsoft.com/office/drawing/2014/main" id="{575FC766-FC85-D940-98ED-341E57D7E006}"/>
              </a:ext>
            </a:extLst>
          </p:cNvPr>
          <p:cNvSpPr txBox="1"/>
          <p:nvPr/>
        </p:nvSpPr>
        <p:spPr>
          <a:xfrm>
            <a:off x="3458812" y="5610150"/>
            <a:ext cx="1183337" cy="307777"/>
          </a:xfrm>
          <a:prstGeom prst="rect">
            <a:avLst/>
          </a:prstGeom>
          <a:noFill/>
        </p:spPr>
        <p:txBody>
          <a:bodyPr wrap="none" rtlCol="0">
            <a:spAutoFit/>
          </a:bodyPr>
          <a:lstStyle/>
          <a:p>
            <a:r>
              <a:rPr lang="en-US" dirty="0" smtClean="0">
                <a:solidFill>
                  <a:schemeClr val="tx1">
                    <a:lumMod val="75000"/>
                    <a:lumOff val="25000"/>
                  </a:schemeClr>
                </a:solidFill>
                <a:latin typeface="Century Gothic" panose="020B0502020202020204" pitchFamily="34" charset="0"/>
              </a:rPr>
              <a:t>Phoenix, AZ</a:t>
            </a:r>
            <a:endParaRPr lang="en-US" dirty="0">
              <a:solidFill>
                <a:schemeClr val="tx1">
                  <a:lumMod val="75000"/>
                  <a:lumOff val="25000"/>
                </a:schemeClr>
              </a:solidFill>
              <a:latin typeface="Century Gothic" panose="020B0502020202020204" pitchFamily="34" charset="0"/>
            </a:endParaRPr>
          </a:p>
        </p:txBody>
      </p:sp>
      <p:sp>
        <p:nvSpPr>
          <p:cNvPr id="56" name="Rectangle 55">
            <a:extLst>
              <a:ext uri="{FF2B5EF4-FFF2-40B4-BE49-F238E27FC236}">
                <a16:creationId xmlns:a16="http://schemas.microsoft.com/office/drawing/2014/main" id="{727D197B-8B85-4741-B9C1-19594F1CDC7C}"/>
              </a:ext>
            </a:extLst>
          </p:cNvPr>
          <p:cNvSpPr/>
          <p:nvPr/>
        </p:nvSpPr>
        <p:spPr>
          <a:xfrm>
            <a:off x="7890508" y="4141806"/>
            <a:ext cx="474764" cy="3965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1DDFF002-7C92-6042-9473-AC7FA1F34644}"/>
              </a:ext>
            </a:extLst>
          </p:cNvPr>
          <p:cNvSpPr txBox="1"/>
          <p:nvPr/>
        </p:nvSpPr>
        <p:spPr>
          <a:xfrm>
            <a:off x="8004097" y="4194776"/>
            <a:ext cx="1274708"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Louisville, KY</a:t>
            </a:r>
          </a:p>
        </p:txBody>
      </p:sp>
      <p:cxnSp>
        <p:nvCxnSpPr>
          <p:cNvPr id="55" name="Straight Connector 54">
            <a:extLst>
              <a:ext uri="{FF2B5EF4-FFF2-40B4-BE49-F238E27FC236}">
                <a16:creationId xmlns:a16="http://schemas.microsoft.com/office/drawing/2014/main" id="{FBEF0D43-31FB-2142-8127-428E97E9F271}"/>
              </a:ext>
            </a:extLst>
          </p:cNvPr>
          <p:cNvCxnSpPr>
            <a:cxnSpLocks/>
          </p:cNvCxnSpPr>
          <p:nvPr/>
        </p:nvCxnSpPr>
        <p:spPr>
          <a:xfrm>
            <a:off x="7239438" y="2820521"/>
            <a:ext cx="911992" cy="1438072"/>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916043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4" name="Google Shape;234;g6549f5a29a_8_19"/>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000"/>
              <a:t>Errors and Uncertainties</a:t>
            </a:r>
            <a:endParaRPr sz="4000"/>
          </a:p>
        </p:txBody>
      </p:sp>
      <p:grpSp>
        <p:nvGrpSpPr>
          <p:cNvPr id="14" name="Group 13">
            <a:extLst>
              <a:ext uri="{FF2B5EF4-FFF2-40B4-BE49-F238E27FC236}">
                <a16:creationId xmlns:a16="http://schemas.microsoft.com/office/drawing/2014/main" id="{9C0D42D6-E2B5-D748-B04C-38BA92C70E3A}"/>
              </a:ext>
            </a:extLst>
          </p:cNvPr>
          <p:cNvGrpSpPr/>
          <p:nvPr/>
        </p:nvGrpSpPr>
        <p:grpSpPr>
          <a:xfrm>
            <a:off x="8341522" y="950694"/>
            <a:ext cx="2284178" cy="5539474"/>
            <a:chOff x="7995895" y="903190"/>
            <a:chExt cx="1454020" cy="4477531"/>
          </a:xfrm>
        </p:grpSpPr>
        <p:pic>
          <p:nvPicPr>
            <p:cNvPr id="232" name="Google Shape;232;g6549f5a29a_8_19"/>
            <p:cNvPicPr preferRelativeResize="0"/>
            <p:nvPr/>
          </p:nvPicPr>
          <p:blipFill rotWithShape="1">
            <a:blip r:embed="rId3">
              <a:alphaModFix/>
            </a:blip>
            <a:srcRect/>
            <a:stretch/>
          </p:blipFill>
          <p:spPr>
            <a:xfrm>
              <a:off x="8187699" y="2006241"/>
              <a:ext cx="1102033" cy="927228"/>
            </a:xfrm>
            <a:prstGeom prst="rect">
              <a:avLst/>
            </a:prstGeom>
            <a:noFill/>
            <a:ln>
              <a:noFill/>
            </a:ln>
          </p:spPr>
        </p:pic>
        <p:pic>
          <p:nvPicPr>
            <p:cNvPr id="237" name="Google Shape;237;g6549f5a29a_8_19"/>
            <p:cNvPicPr preferRelativeResize="0"/>
            <p:nvPr/>
          </p:nvPicPr>
          <p:blipFill rotWithShape="1">
            <a:blip r:embed="rId4">
              <a:alphaModFix/>
            </a:blip>
            <a:srcRect/>
            <a:stretch/>
          </p:blipFill>
          <p:spPr>
            <a:xfrm>
              <a:off x="8216900" y="4127214"/>
              <a:ext cx="1009650" cy="1095375"/>
            </a:xfrm>
            <a:prstGeom prst="rect">
              <a:avLst/>
            </a:prstGeom>
            <a:noFill/>
            <a:ln>
              <a:noFill/>
            </a:ln>
          </p:spPr>
        </p:pic>
        <p:pic>
          <p:nvPicPr>
            <p:cNvPr id="238" name="Google Shape;238;g6549f5a29a_8_19"/>
            <p:cNvPicPr preferRelativeResize="0"/>
            <p:nvPr/>
          </p:nvPicPr>
          <p:blipFill rotWithShape="1">
            <a:blip r:embed="rId5">
              <a:alphaModFix/>
            </a:blip>
            <a:srcRect/>
            <a:stretch/>
          </p:blipFill>
          <p:spPr>
            <a:xfrm>
              <a:off x="7995895" y="2947204"/>
              <a:ext cx="1451660" cy="1180004"/>
            </a:xfrm>
            <a:prstGeom prst="rect">
              <a:avLst/>
            </a:prstGeom>
            <a:noFill/>
            <a:ln>
              <a:noFill/>
            </a:ln>
          </p:spPr>
        </p:pic>
        <p:cxnSp>
          <p:nvCxnSpPr>
            <p:cNvPr id="239" name="Google Shape;239;g6549f5a29a_8_19"/>
            <p:cNvCxnSpPr>
              <a:cxnSpLocks/>
            </p:cNvCxnSpPr>
            <p:nvPr/>
          </p:nvCxnSpPr>
          <p:spPr>
            <a:xfrm>
              <a:off x="8019729" y="1975127"/>
              <a:ext cx="1422400" cy="0"/>
            </a:xfrm>
            <a:prstGeom prst="straightConnector1">
              <a:avLst/>
            </a:prstGeom>
            <a:noFill/>
            <a:ln w="38100" cap="flat" cmpd="sng">
              <a:solidFill>
                <a:srgbClr val="3F3F3F"/>
              </a:solidFill>
              <a:prstDash val="solid"/>
              <a:round/>
              <a:headEnd type="none" w="sm" len="sm"/>
              <a:tailEnd type="none" w="sm" len="sm"/>
            </a:ln>
          </p:spPr>
        </p:cxnSp>
        <p:cxnSp>
          <p:nvCxnSpPr>
            <p:cNvPr id="240" name="Google Shape;240;g6549f5a29a_8_19"/>
            <p:cNvCxnSpPr>
              <a:cxnSpLocks/>
            </p:cNvCxnSpPr>
            <p:nvPr/>
          </p:nvCxnSpPr>
          <p:spPr>
            <a:xfrm>
              <a:off x="8027515" y="5094247"/>
              <a:ext cx="1422400" cy="0"/>
            </a:xfrm>
            <a:prstGeom prst="straightConnector1">
              <a:avLst/>
            </a:prstGeom>
            <a:noFill/>
            <a:ln w="38100" cap="flat" cmpd="sng">
              <a:solidFill>
                <a:srgbClr val="3F3F3F"/>
              </a:solidFill>
              <a:prstDash val="solid"/>
              <a:round/>
              <a:headEnd type="none" w="sm" len="sm"/>
              <a:tailEnd type="none" w="sm" len="sm"/>
            </a:ln>
          </p:spPr>
        </p:cxnSp>
        <p:cxnSp>
          <p:nvCxnSpPr>
            <p:cNvPr id="241" name="Google Shape;241;g6549f5a29a_8_19"/>
            <p:cNvCxnSpPr>
              <a:cxnSpLocks/>
            </p:cNvCxnSpPr>
            <p:nvPr/>
          </p:nvCxnSpPr>
          <p:spPr>
            <a:xfrm>
              <a:off x="8027515" y="4127208"/>
              <a:ext cx="1422400" cy="0"/>
            </a:xfrm>
            <a:prstGeom prst="straightConnector1">
              <a:avLst/>
            </a:prstGeom>
            <a:noFill/>
            <a:ln w="38100" cap="flat" cmpd="sng">
              <a:solidFill>
                <a:srgbClr val="3F3F3F"/>
              </a:solidFill>
              <a:prstDash val="solid"/>
              <a:round/>
              <a:headEnd type="none" w="sm" len="sm"/>
              <a:tailEnd type="none" w="sm" len="sm"/>
            </a:ln>
          </p:spPr>
        </p:cxnSp>
        <p:cxnSp>
          <p:nvCxnSpPr>
            <p:cNvPr id="242" name="Google Shape;242;g6549f5a29a_8_19"/>
            <p:cNvCxnSpPr>
              <a:cxnSpLocks/>
            </p:cNvCxnSpPr>
            <p:nvPr/>
          </p:nvCxnSpPr>
          <p:spPr>
            <a:xfrm>
              <a:off x="8027515" y="2933469"/>
              <a:ext cx="1422400" cy="0"/>
            </a:xfrm>
            <a:prstGeom prst="straightConnector1">
              <a:avLst/>
            </a:prstGeom>
            <a:noFill/>
            <a:ln w="38100" cap="flat" cmpd="sng">
              <a:solidFill>
                <a:srgbClr val="3F3F3F"/>
              </a:solidFill>
              <a:prstDash val="solid"/>
              <a:round/>
              <a:headEnd type="none" w="sm" len="sm"/>
              <a:tailEnd type="none" w="sm" len="sm"/>
            </a:ln>
          </p:spPr>
        </p:cxnSp>
        <p:cxnSp>
          <p:nvCxnSpPr>
            <p:cNvPr id="243" name="Google Shape;243;g6549f5a29a_8_19"/>
            <p:cNvCxnSpPr>
              <a:cxnSpLocks/>
            </p:cNvCxnSpPr>
            <p:nvPr/>
          </p:nvCxnSpPr>
          <p:spPr>
            <a:xfrm flipV="1">
              <a:off x="8027515" y="991975"/>
              <a:ext cx="0" cy="4388746"/>
            </a:xfrm>
            <a:prstGeom prst="straightConnector1">
              <a:avLst/>
            </a:prstGeom>
            <a:noFill/>
            <a:ln w="38100" cap="flat" cmpd="sng">
              <a:solidFill>
                <a:srgbClr val="3F3F3F"/>
              </a:solidFill>
              <a:prstDash val="solid"/>
              <a:round/>
              <a:headEnd type="none" w="sm" len="sm"/>
              <a:tailEnd type="none" w="sm" len="sm"/>
            </a:ln>
          </p:spPr>
        </p:cxnSp>
        <p:cxnSp>
          <p:nvCxnSpPr>
            <p:cNvPr id="244" name="Google Shape;244;g6549f5a29a_8_19"/>
            <p:cNvCxnSpPr>
              <a:cxnSpLocks/>
            </p:cNvCxnSpPr>
            <p:nvPr/>
          </p:nvCxnSpPr>
          <p:spPr>
            <a:xfrm flipH="1" flipV="1">
              <a:off x="9420894" y="903190"/>
              <a:ext cx="26662" cy="4477531"/>
            </a:xfrm>
            <a:prstGeom prst="straightConnector1">
              <a:avLst/>
            </a:prstGeom>
            <a:noFill/>
            <a:ln w="38100" cap="flat" cmpd="sng">
              <a:solidFill>
                <a:srgbClr val="3F3F3F"/>
              </a:solidFill>
              <a:prstDash val="solid"/>
              <a:round/>
              <a:headEnd type="none" w="sm" len="sm"/>
              <a:tailEnd type="none" w="sm" len="sm"/>
            </a:ln>
          </p:spPr>
        </p:cxnSp>
        <p:pic>
          <p:nvPicPr>
            <p:cNvPr id="245" name="Google Shape;245;g6549f5a29a_8_19"/>
            <p:cNvPicPr preferRelativeResize="0"/>
            <p:nvPr/>
          </p:nvPicPr>
          <p:blipFill rotWithShape="1">
            <a:blip r:embed="rId6">
              <a:alphaModFix/>
            </a:blip>
            <a:srcRect/>
            <a:stretch/>
          </p:blipFill>
          <p:spPr>
            <a:xfrm>
              <a:off x="8963253" y="3097815"/>
              <a:ext cx="457639" cy="544165"/>
            </a:xfrm>
            <a:prstGeom prst="rect">
              <a:avLst/>
            </a:prstGeom>
            <a:noFill/>
            <a:ln>
              <a:noFill/>
            </a:ln>
          </p:spPr>
        </p:pic>
        <p:pic>
          <p:nvPicPr>
            <p:cNvPr id="246" name="Google Shape;246;g6549f5a29a_8_19" descr="Rain"/>
            <p:cNvPicPr preferRelativeResize="0"/>
            <p:nvPr/>
          </p:nvPicPr>
          <p:blipFill rotWithShape="1">
            <a:blip r:embed="rId7">
              <a:alphaModFix/>
            </a:blip>
            <a:srcRect/>
            <a:stretch/>
          </p:blipFill>
          <p:spPr>
            <a:xfrm>
              <a:off x="8915320" y="3252314"/>
              <a:ext cx="505572" cy="505572"/>
            </a:xfrm>
            <a:prstGeom prst="rect">
              <a:avLst/>
            </a:prstGeom>
            <a:noFill/>
            <a:ln>
              <a:noFill/>
            </a:ln>
          </p:spPr>
        </p:pic>
      </p:grpSp>
      <p:sp>
        <p:nvSpPr>
          <p:cNvPr id="2" name="Rectangle 1">
            <a:extLst>
              <a:ext uri="{FF2B5EF4-FFF2-40B4-BE49-F238E27FC236}">
                <a16:creationId xmlns:a16="http://schemas.microsoft.com/office/drawing/2014/main" id="{BAE06B4D-D513-C14B-92C2-F301E2C08CA0}"/>
              </a:ext>
            </a:extLst>
          </p:cNvPr>
          <p:cNvSpPr/>
          <p:nvPr/>
        </p:nvSpPr>
        <p:spPr>
          <a:xfrm>
            <a:off x="10125777" y="6525314"/>
            <a:ext cx="288794" cy="33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oogle Shape;254;g6549f5a29a_8_27">
            <a:extLst>
              <a:ext uri="{FF2B5EF4-FFF2-40B4-BE49-F238E27FC236}">
                <a16:creationId xmlns:a16="http://schemas.microsoft.com/office/drawing/2014/main" id="{1ADAD6A4-1F86-EB43-ACDB-94B5E859C366}"/>
              </a:ext>
            </a:extLst>
          </p:cNvPr>
          <p:cNvPicPr preferRelativeResize="0"/>
          <p:nvPr/>
        </p:nvPicPr>
        <p:blipFill rotWithShape="1">
          <a:blip r:embed="rId8">
            <a:alphaModFix/>
          </a:blip>
          <a:srcRect/>
          <a:stretch/>
        </p:blipFill>
        <p:spPr>
          <a:xfrm>
            <a:off x="8472760" y="1081425"/>
            <a:ext cx="2046912" cy="1004176"/>
          </a:xfrm>
          <a:prstGeom prst="rect">
            <a:avLst/>
          </a:prstGeom>
          <a:noFill/>
          <a:ln>
            <a:noFill/>
          </a:ln>
        </p:spPr>
      </p:pic>
      <p:sp>
        <p:nvSpPr>
          <p:cNvPr id="3" name="Rectangle 2">
            <a:extLst>
              <a:ext uri="{FF2B5EF4-FFF2-40B4-BE49-F238E27FC236}">
                <a16:creationId xmlns:a16="http://schemas.microsoft.com/office/drawing/2014/main" id="{2973967F-E0A3-3D4C-95DD-645839EA95B5}"/>
              </a:ext>
            </a:extLst>
          </p:cNvPr>
          <p:cNvSpPr/>
          <p:nvPr/>
        </p:nvSpPr>
        <p:spPr>
          <a:xfrm>
            <a:off x="8049830" y="6071461"/>
            <a:ext cx="2800297" cy="739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CD04DDD-71B1-8D4D-8629-033506300BF1}"/>
              </a:ext>
            </a:extLst>
          </p:cNvPr>
          <p:cNvSpPr/>
          <p:nvPr/>
        </p:nvSpPr>
        <p:spPr>
          <a:xfrm>
            <a:off x="9787861" y="713293"/>
            <a:ext cx="639687" cy="381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16">
            <a:extLst>
              <a:ext uri="{FF2B5EF4-FFF2-40B4-BE49-F238E27FC236}">
                <a16:creationId xmlns:a16="http://schemas.microsoft.com/office/drawing/2014/main" id="{59ECD439-4EBA-6C4E-8359-ADBAF2D7E93D}"/>
              </a:ext>
            </a:extLst>
          </p:cNvPr>
          <p:cNvSpPr txBox="1">
            <a:spLocks/>
          </p:cNvSpPr>
          <p:nvPr/>
        </p:nvSpPr>
        <p:spPr>
          <a:xfrm>
            <a:off x="333916" y="1462459"/>
            <a:ext cx="7532520" cy="458623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2559A8"/>
              </a:buClr>
            </a:pPr>
            <a:r>
              <a:rPr lang="en-US" sz="3400" dirty="0">
                <a:solidFill>
                  <a:schemeClr val="tx1">
                    <a:lumMod val="75000"/>
                    <a:lumOff val="25000"/>
                  </a:schemeClr>
                </a:solidFill>
                <a:latin typeface="Century Gothic" panose="020B0502020202020204" pitchFamily="34" charset="0"/>
              </a:rPr>
              <a:t>Modelled emissivity</a:t>
            </a:r>
          </a:p>
          <a:p>
            <a:pPr marL="0" indent="0">
              <a:lnSpc>
                <a:spcPct val="100000"/>
              </a:lnSpc>
              <a:spcBef>
                <a:spcPts val="0"/>
              </a:spcBef>
              <a:spcAft>
                <a:spcPts val="600"/>
              </a:spcAft>
              <a:buClr>
                <a:srgbClr val="2559A8"/>
              </a:buClr>
              <a:buNone/>
            </a:pPr>
            <a:endParaRPr lang="en-US" sz="34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2559A8"/>
              </a:buClr>
            </a:pPr>
            <a:r>
              <a:rPr lang="en-US" sz="3400" dirty="0">
                <a:solidFill>
                  <a:schemeClr val="tx1">
                    <a:lumMod val="75000"/>
                    <a:lumOff val="25000"/>
                  </a:schemeClr>
                </a:solidFill>
                <a:latin typeface="Century Gothic" panose="020B0502020202020204" pitchFamily="34" charset="0"/>
              </a:rPr>
              <a:t>Averaged to census tracts</a:t>
            </a:r>
          </a:p>
          <a:p>
            <a:pPr>
              <a:lnSpc>
                <a:spcPct val="100000"/>
              </a:lnSpc>
              <a:spcBef>
                <a:spcPts val="0"/>
              </a:spcBef>
              <a:spcAft>
                <a:spcPts val="600"/>
              </a:spcAft>
              <a:buClr>
                <a:srgbClr val="2559A8"/>
              </a:buClr>
            </a:pPr>
            <a:endParaRPr lang="en-US" sz="34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2559A8"/>
              </a:buClr>
            </a:pPr>
            <a:r>
              <a:rPr lang="en-US" sz="3400" dirty="0">
                <a:solidFill>
                  <a:schemeClr val="tx1">
                    <a:lumMod val="75000"/>
                    <a:lumOff val="25000"/>
                  </a:schemeClr>
                </a:solidFill>
                <a:latin typeface="Century Gothic" panose="020B0502020202020204" pitchFamily="34" charset="0"/>
              </a:rPr>
              <a:t>Summertime bias </a:t>
            </a:r>
          </a:p>
          <a:p>
            <a:pPr>
              <a:lnSpc>
                <a:spcPct val="100000"/>
              </a:lnSpc>
              <a:spcBef>
                <a:spcPts val="0"/>
              </a:spcBef>
              <a:spcAft>
                <a:spcPts val="600"/>
              </a:spcAft>
              <a:buClr>
                <a:srgbClr val="2559A8"/>
              </a:buClr>
            </a:pPr>
            <a:endParaRPr lang="en-US" sz="34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2559A8"/>
              </a:buClr>
            </a:pPr>
            <a:r>
              <a:rPr lang="en-US" sz="3400" dirty="0">
                <a:solidFill>
                  <a:schemeClr val="tx1">
                    <a:lumMod val="75000"/>
                    <a:lumOff val="25000"/>
                  </a:schemeClr>
                </a:solidFill>
                <a:latin typeface="Century Gothic" panose="020B0502020202020204" pitchFamily="34" charset="0"/>
              </a:rPr>
              <a:t>Inconsistent and low sample size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13" name="Picture 12" descr="A close up of a map&#10;&#10;Description automatically generated">
            <a:extLst>
              <a:ext uri="{FF2B5EF4-FFF2-40B4-BE49-F238E27FC236}">
                <a16:creationId xmlns:a16="http://schemas.microsoft.com/office/drawing/2014/main" id="{B529A8CF-BA5C-EC4E-991A-E1BAC6537000}"/>
              </a:ext>
            </a:extLst>
          </p:cNvPr>
          <p:cNvPicPr>
            <a:picLocks noChangeAspect="1"/>
          </p:cNvPicPr>
          <p:nvPr/>
        </p:nvPicPr>
        <p:blipFill rotWithShape="1">
          <a:blip r:embed="rId3"/>
          <a:srcRect l="1762" t="7254" b="4829"/>
          <a:stretch/>
        </p:blipFill>
        <p:spPr>
          <a:xfrm>
            <a:off x="-43395" y="187376"/>
            <a:ext cx="12661772" cy="6670624"/>
          </a:xfrm>
          <a:prstGeom prst="rect">
            <a:avLst/>
          </a:prstGeom>
        </p:spPr>
      </p:pic>
      <p:sp>
        <p:nvSpPr>
          <p:cNvPr id="2" name="Rectangle 1">
            <a:extLst>
              <a:ext uri="{FF2B5EF4-FFF2-40B4-BE49-F238E27FC236}">
                <a16:creationId xmlns:a16="http://schemas.microsoft.com/office/drawing/2014/main" id="{5640CE83-4A9E-0C41-8A62-EC90FE4465BE}"/>
              </a:ext>
            </a:extLst>
          </p:cNvPr>
          <p:cNvSpPr/>
          <p:nvPr/>
        </p:nvSpPr>
        <p:spPr>
          <a:xfrm>
            <a:off x="0" y="2480869"/>
            <a:ext cx="12192000" cy="3432746"/>
          </a:xfrm>
          <a:prstGeom prst="rect">
            <a:avLst/>
          </a:prstGeom>
          <a:solidFill>
            <a:schemeClr val="tx2">
              <a:lumMod val="9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6">
            <a:extLst>
              <a:ext uri="{FF2B5EF4-FFF2-40B4-BE49-F238E27FC236}">
                <a16:creationId xmlns:a16="http://schemas.microsoft.com/office/drawing/2014/main" id="{A0CA7FC1-5472-5042-818B-8A7CAEF2E3E4}"/>
              </a:ext>
            </a:extLst>
          </p:cNvPr>
          <p:cNvSpPr txBox="1">
            <a:spLocks/>
          </p:cNvSpPr>
          <p:nvPr/>
        </p:nvSpPr>
        <p:spPr>
          <a:xfrm>
            <a:off x="387178" y="2568668"/>
            <a:ext cx="11730681" cy="419403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50000"/>
              </a:lnSpc>
              <a:spcBef>
                <a:spcPts val="0"/>
              </a:spcBef>
              <a:spcAft>
                <a:spcPts val="600"/>
              </a:spcAft>
              <a:buClr>
                <a:srgbClr val="2559A8"/>
              </a:buClr>
            </a:pPr>
            <a:r>
              <a:rPr lang="en-US" sz="2400" dirty="0">
                <a:solidFill>
                  <a:schemeClr val="tx1">
                    <a:lumMod val="85000"/>
                    <a:lumOff val="15000"/>
                  </a:schemeClr>
                </a:solidFill>
                <a:latin typeface="Century Gothic" panose="020B0502020202020204" pitchFamily="34" charset="0"/>
              </a:rPr>
              <a:t>Moderate correlation between </a:t>
            </a:r>
            <a:r>
              <a:rPr lang="en-US" sz="2400" dirty="0" smtClean="0">
                <a:solidFill>
                  <a:schemeClr val="tx1">
                    <a:lumMod val="85000"/>
                    <a:lumOff val="15000"/>
                  </a:schemeClr>
                </a:solidFill>
                <a:latin typeface="Century Gothic" panose="020B0502020202020204" pitchFamily="34" charset="0"/>
              </a:rPr>
              <a:t>poverty and both </a:t>
            </a:r>
            <a:r>
              <a:rPr lang="en-US" sz="2400" dirty="0">
                <a:solidFill>
                  <a:schemeClr val="tx1">
                    <a:lumMod val="85000"/>
                    <a:lumOff val="15000"/>
                  </a:schemeClr>
                </a:solidFill>
                <a:latin typeface="Century Gothic" panose="020B0502020202020204" pitchFamily="34" charset="0"/>
              </a:rPr>
              <a:t>LST and NDVI</a:t>
            </a:r>
          </a:p>
          <a:p>
            <a:pPr marL="0" indent="0">
              <a:lnSpc>
                <a:spcPct val="150000"/>
              </a:lnSpc>
              <a:spcBef>
                <a:spcPts val="0"/>
              </a:spcBef>
              <a:spcAft>
                <a:spcPts val="600"/>
              </a:spcAft>
              <a:buClr>
                <a:srgbClr val="2559A8"/>
              </a:buClr>
              <a:buNone/>
            </a:pPr>
            <a:endParaRPr lang="en-US" sz="800" dirty="0">
              <a:solidFill>
                <a:schemeClr val="tx1">
                  <a:lumMod val="85000"/>
                  <a:lumOff val="15000"/>
                </a:schemeClr>
              </a:solidFill>
              <a:latin typeface="Century Gothic" panose="020B0502020202020204" pitchFamily="34" charset="0"/>
            </a:endParaRPr>
          </a:p>
          <a:p>
            <a:pPr>
              <a:lnSpc>
                <a:spcPct val="150000"/>
              </a:lnSpc>
              <a:spcBef>
                <a:spcPts val="0"/>
              </a:spcBef>
              <a:spcAft>
                <a:spcPts val="600"/>
              </a:spcAft>
              <a:buClr>
                <a:srgbClr val="2559A8"/>
              </a:buClr>
            </a:pPr>
            <a:r>
              <a:rPr lang="en-US" sz="2400" dirty="0">
                <a:solidFill>
                  <a:schemeClr val="tx1">
                    <a:lumMod val="85000"/>
                    <a:lumOff val="15000"/>
                  </a:schemeClr>
                </a:solidFill>
                <a:latin typeface="Century Gothic" panose="020B0502020202020204" pitchFamily="34" charset="0"/>
              </a:rPr>
              <a:t>Annually updated data will help Louisville and other cities plan and monitor greenness and heat mitigation goals</a:t>
            </a:r>
          </a:p>
          <a:p>
            <a:pPr marL="0" indent="0">
              <a:lnSpc>
                <a:spcPct val="150000"/>
              </a:lnSpc>
              <a:spcBef>
                <a:spcPts val="0"/>
              </a:spcBef>
              <a:spcAft>
                <a:spcPts val="600"/>
              </a:spcAft>
              <a:buClr>
                <a:srgbClr val="2559A8"/>
              </a:buClr>
              <a:buNone/>
            </a:pPr>
            <a:endParaRPr lang="en-US" sz="800" dirty="0">
              <a:solidFill>
                <a:schemeClr val="tx1">
                  <a:lumMod val="85000"/>
                  <a:lumOff val="15000"/>
                </a:schemeClr>
              </a:solidFill>
              <a:latin typeface="Century Gothic" panose="020B0502020202020204" pitchFamily="34" charset="0"/>
            </a:endParaRPr>
          </a:p>
          <a:p>
            <a:pPr>
              <a:lnSpc>
                <a:spcPct val="150000"/>
              </a:lnSpc>
              <a:spcBef>
                <a:spcPts val="0"/>
              </a:spcBef>
              <a:spcAft>
                <a:spcPts val="600"/>
              </a:spcAft>
              <a:buClr>
                <a:srgbClr val="2559A8"/>
              </a:buClr>
            </a:pPr>
            <a:r>
              <a:rPr lang="en-US" sz="2400" dirty="0">
                <a:solidFill>
                  <a:schemeClr val="tx1">
                    <a:lumMod val="85000"/>
                    <a:lumOff val="15000"/>
                  </a:schemeClr>
                </a:solidFill>
                <a:latin typeface="Century Gothic" panose="020B0502020202020204" pitchFamily="34" charset="0"/>
              </a:rPr>
              <a:t>Useful for investigating health inequity in cities across the nation</a:t>
            </a:r>
          </a:p>
        </p:txBody>
      </p:sp>
      <p:sp>
        <p:nvSpPr>
          <p:cNvPr id="6" name="Rectangle 5">
            <a:extLst>
              <a:ext uri="{FF2B5EF4-FFF2-40B4-BE49-F238E27FC236}">
                <a16:creationId xmlns:a16="http://schemas.microsoft.com/office/drawing/2014/main" id="{5038949C-BA47-B648-9028-4C12A1F2CDD8}"/>
              </a:ext>
            </a:extLst>
          </p:cNvPr>
          <p:cNvSpPr/>
          <p:nvPr/>
        </p:nvSpPr>
        <p:spPr>
          <a:xfrm>
            <a:off x="-43395" y="296680"/>
            <a:ext cx="12235395" cy="702038"/>
          </a:xfrm>
          <a:prstGeom prst="rect">
            <a:avLst/>
          </a:prstGeom>
          <a:solidFill>
            <a:schemeClr val="tx2">
              <a:lumMod val="9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Google Shape;225;g6410e62f3d_1_0"/>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000" dirty="0"/>
              <a:t>Conclusions</a:t>
            </a:r>
            <a:endParaRPr dirty="0"/>
          </a:p>
        </p:txBody>
      </p:sp>
    </p:spTree>
    <p:extLst>
      <p:ext uri="{BB962C8B-B14F-4D97-AF65-F5344CB8AC3E}">
        <p14:creationId xmlns:p14="http://schemas.microsoft.com/office/powerpoint/2010/main" val="26366169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6549f5a29a_8_27"/>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000" dirty="0"/>
              <a:t>Future Work</a:t>
            </a:r>
            <a:endParaRPr sz="4000" dirty="0"/>
          </a:p>
        </p:txBody>
      </p:sp>
      <p:pic>
        <p:nvPicPr>
          <p:cNvPr id="256" name="Google Shape;256;g6549f5a29a_8_27"/>
          <p:cNvPicPr preferRelativeResize="0"/>
          <p:nvPr/>
        </p:nvPicPr>
        <p:blipFill rotWithShape="1">
          <a:blip r:embed="rId3">
            <a:alphaModFix/>
          </a:blip>
          <a:srcRect/>
          <a:stretch/>
        </p:blipFill>
        <p:spPr>
          <a:xfrm>
            <a:off x="8503308" y="5016254"/>
            <a:ext cx="1887606" cy="1671636"/>
          </a:xfrm>
          <a:prstGeom prst="rect">
            <a:avLst/>
          </a:prstGeom>
          <a:noFill/>
          <a:ln>
            <a:noFill/>
          </a:ln>
        </p:spPr>
      </p:pic>
      <p:pic>
        <p:nvPicPr>
          <p:cNvPr id="7" name="Google Shape;237;g6549f5a29a_8_19">
            <a:extLst>
              <a:ext uri="{FF2B5EF4-FFF2-40B4-BE49-F238E27FC236}">
                <a16:creationId xmlns:a16="http://schemas.microsoft.com/office/drawing/2014/main" id="{1E6FA0B7-14B2-AD47-990E-C12BCBA12BB5}"/>
              </a:ext>
            </a:extLst>
          </p:cNvPr>
          <p:cNvPicPr preferRelativeResize="0"/>
          <p:nvPr/>
        </p:nvPicPr>
        <p:blipFill rotWithShape="1">
          <a:blip r:embed="rId4">
            <a:alphaModFix/>
          </a:blip>
          <a:srcRect/>
          <a:stretch/>
        </p:blipFill>
        <p:spPr>
          <a:xfrm>
            <a:off x="8208473" y="2668951"/>
            <a:ext cx="2477277" cy="2177195"/>
          </a:xfrm>
          <a:prstGeom prst="rect">
            <a:avLst/>
          </a:prstGeom>
          <a:noFill/>
          <a:ln>
            <a:noFill/>
          </a:ln>
        </p:spPr>
      </p:pic>
      <p:pic>
        <p:nvPicPr>
          <p:cNvPr id="4" name="Graphic 3">
            <a:extLst>
              <a:ext uri="{FF2B5EF4-FFF2-40B4-BE49-F238E27FC236}">
                <a16:creationId xmlns:a16="http://schemas.microsoft.com/office/drawing/2014/main" id="{FE0EB9C9-D976-B44D-85A1-DDB9CCC7942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385106" y="419099"/>
            <a:ext cx="2124013" cy="2124013"/>
          </a:xfrm>
          <a:prstGeom prst="rect">
            <a:avLst/>
          </a:prstGeom>
        </p:spPr>
      </p:pic>
      <p:sp>
        <p:nvSpPr>
          <p:cNvPr id="16" name="Text Placeholder 16">
            <a:extLst>
              <a:ext uri="{FF2B5EF4-FFF2-40B4-BE49-F238E27FC236}">
                <a16:creationId xmlns:a16="http://schemas.microsoft.com/office/drawing/2014/main" id="{F33A96A3-46F9-0840-B249-FC0ACA6AC62F}"/>
              </a:ext>
            </a:extLst>
          </p:cNvPr>
          <p:cNvSpPr txBox="1">
            <a:spLocks/>
          </p:cNvSpPr>
          <p:nvPr/>
        </p:nvSpPr>
        <p:spPr>
          <a:xfrm>
            <a:off x="357188" y="1371600"/>
            <a:ext cx="9508993" cy="548639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2559A8"/>
              </a:buClr>
            </a:pPr>
            <a:r>
              <a:rPr lang="en-US" sz="3600" dirty="0">
                <a:solidFill>
                  <a:schemeClr val="tx1">
                    <a:lumMod val="75000"/>
                    <a:lumOff val="25000"/>
                  </a:schemeClr>
                </a:solidFill>
                <a:latin typeface="Century Gothic" panose="020B0502020202020204" pitchFamily="34" charset="0"/>
              </a:rPr>
              <a:t>Repeat for Future Years</a:t>
            </a:r>
          </a:p>
          <a:p>
            <a:pPr marL="0" indent="0">
              <a:lnSpc>
                <a:spcPct val="100000"/>
              </a:lnSpc>
              <a:spcBef>
                <a:spcPts val="0"/>
              </a:spcBef>
              <a:spcAft>
                <a:spcPts val="600"/>
              </a:spcAft>
              <a:buClr>
                <a:srgbClr val="2559A8"/>
              </a:buClr>
              <a:buNone/>
            </a:pPr>
            <a:endParaRPr lang="en-US" sz="36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2559A8"/>
              </a:buClr>
            </a:pPr>
            <a:r>
              <a:rPr lang="en-US" sz="3600" dirty="0">
                <a:solidFill>
                  <a:schemeClr val="tx1">
                    <a:lumMod val="75000"/>
                    <a:lumOff val="25000"/>
                  </a:schemeClr>
                </a:solidFill>
                <a:latin typeface="Century Gothic" panose="020B0502020202020204" pitchFamily="34" charset="0"/>
              </a:rPr>
              <a:t>Update for Landsat 9 LST</a:t>
            </a:r>
          </a:p>
          <a:p>
            <a:pPr marL="0" indent="0">
              <a:lnSpc>
                <a:spcPct val="100000"/>
              </a:lnSpc>
              <a:spcBef>
                <a:spcPts val="0"/>
              </a:spcBef>
              <a:spcAft>
                <a:spcPts val="600"/>
              </a:spcAft>
              <a:buClr>
                <a:srgbClr val="2559A8"/>
              </a:buClr>
              <a:buNone/>
            </a:pPr>
            <a:endParaRPr lang="en-US" sz="36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2559A8"/>
              </a:buClr>
            </a:pPr>
            <a:r>
              <a:rPr lang="en-US" sz="3600" dirty="0">
                <a:solidFill>
                  <a:schemeClr val="tx1">
                    <a:lumMod val="75000"/>
                    <a:lumOff val="25000"/>
                  </a:schemeClr>
                </a:solidFill>
                <a:latin typeface="Century Gothic" panose="020B0502020202020204" pitchFamily="34" charset="0"/>
              </a:rPr>
              <a:t>Additional Statistical Analyses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3"/>
          <p:cNvSpPr txBox="1">
            <a:spLocks noGrp="1"/>
          </p:cNvSpPr>
          <p:nvPr>
            <p:ph type="title"/>
          </p:nvPr>
        </p:nvSpPr>
        <p:spPr>
          <a:xfrm>
            <a:off x="495300" y="419099"/>
            <a:ext cx="10515600" cy="45720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B57AF"/>
              </a:buClr>
              <a:buSzPts val="3959"/>
              <a:buFont typeface="Century Gothic"/>
              <a:buNone/>
            </a:pPr>
            <a:r>
              <a:rPr lang="en-US" sz="4000"/>
              <a:t>Study Area</a:t>
            </a:r>
            <a:endParaRPr/>
          </a:p>
        </p:txBody>
      </p:sp>
      <p:pic>
        <p:nvPicPr>
          <p:cNvPr id="88" name="Google Shape;88;p3"/>
          <p:cNvPicPr preferRelativeResize="0"/>
          <p:nvPr/>
        </p:nvPicPr>
        <p:blipFill rotWithShape="1">
          <a:blip r:embed="rId3">
            <a:alphaModFix/>
          </a:blip>
          <a:srcRect/>
          <a:stretch/>
        </p:blipFill>
        <p:spPr>
          <a:xfrm>
            <a:off x="7349108" y="2386349"/>
            <a:ext cx="371475" cy="428625"/>
          </a:xfrm>
          <a:prstGeom prst="rect">
            <a:avLst/>
          </a:prstGeom>
          <a:noFill/>
          <a:ln>
            <a:noFill/>
          </a:ln>
        </p:spPr>
      </p:pic>
      <p:pic>
        <p:nvPicPr>
          <p:cNvPr id="94" name="Google Shape;94;p3"/>
          <p:cNvPicPr preferRelativeResize="0"/>
          <p:nvPr/>
        </p:nvPicPr>
        <p:blipFill rotWithShape="1">
          <a:blip r:embed="rId4">
            <a:alphaModFix/>
          </a:blip>
          <a:srcRect/>
          <a:stretch/>
        </p:blipFill>
        <p:spPr>
          <a:xfrm>
            <a:off x="10261208" y="4592956"/>
            <a:ext cx="96277" cy="88364"/>
          </a:xfrm>
          <a:prstGeom prst="rect">
            <a:avLst/>
          </a:prstGeom>
          <a:noFill/>
          <a:ln>
            <a:noFill/>
          </a:ln>
        </p:spPr>
      </p:pic>
      <p:sp>
        <p:nvSpPr>
          <p:cNvPr id="96" name="Google Shape;96;p3"/>
          <p:cNvSpPr txBox="1"/>
          <p:nvPr/>
        </p:nvSpPr>
        <p:spPr>
          <a:xfrm>
            <a:off x="10229850" y="4544805"/>
            <a:ext cx="102870"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0" i="0" u="none" strike="noStrike" cap="none">
                <a:solidFill>
                  <a:srgbClr val="000000"/>
                </a:solidFill>
                <a:latin typeface="Century Gothic"/>
                <a:ea typeface="Century Gothic"/>
                <a:cs typeface="Century Gothic"/>
                <a:sym typeface="Century Gothic"/>
              </a:rPr>
              <a:t>0</a:t>
            </a:r>
            <a:endParaRPr/>
          </a:p>
        </p:txBody>
      </p:sp>
      <p:grpSp>
        <p:nvGrpSpPr>
          <p:cNvPr id="2" name="Group 1">
            <a:extLst>
              <a:ext uri="{FF2B5EF4-FFF2-40B4-BE49-F238E27FC236}">
                <a16:creationId xmlns:a16="http://schemas.microsoft.com/office/drawing/2014/main" id="{DEA5402E-F4A1-4F4F-9EAE-58817F075504}"/>
              </a:ext>
            </a:extLst>
          </p:cNvPr>
          <p:cNvGrpSpPr/>
          <p:nvPr/>
        </p:nvGrpSpPr>
        <p:grpSpPr>
          <a:xfrm>
            <a:off x="3073246" y="4698301"/>
            <a:ext cx="2556501" cy="1778699"/>
            <a:chOff x="4533176" y="2539649"/>
            <a:chExt cx="2556501" cy="1778699"/>
          </a:xfrm>
        </p:grpSpPr>
        <p:pic>
          <p:nvPicPr>
            <p:cNvPr id="87" name="Google Shape;87;p3"/>
            <p:cNvPicPr preferRelativeResize="0"/>
            <p:nvPr/>
          </p:nvPicPr>
          <p:blipFill rotWithShape="1">
            <a:blip r:embed="rId5">
              <a:alphaModFix/>
            </a:blip>
            <a:srcRect/>
            <a:stretch/>
          </p:blipFill>
          <p:spPr>
            <a:xfrm>
              <a:off x="4533176" y="2539649"/>
              <a:ext cx="2556501" cy="1778699"/>
            </a:xfrm>
            <a:prstGeom prst="rect">
              <a:avLst/>
            </a:prstGeom>
            <a:noFill/>
            <a:ln>
              <a:noFill/>
            </a:ln>
          </p:spPr>
        </p:pic>
        <p:pic>
          <p:nvPicPr>
            <p:cNvPr id="90" name="Google Shape;90;p3"/>
            <p:cNvPicPr preferRelativeResize="0"/>
            <p:nvPr/>
          </p:nvPicPr>
          <p:blipFill rotWithShape="1">
            <a:blip r:embed="rId6">
              <a:alphaModFix/>
            </a:blip>
            <a:srcRect/>
            <a:stretch/>
          </p:blipFill>
          <p:spPr>
            <a:xfrm>
              <a:off x="5339110" y="3944303"/>
              <a:ext cx="333376" cy="166688"/>
            </a:xfrm>
            <a:prstGeom prst="rect">
              <a:avLst/>
            </a:prstGeom>
            <a:noFill/>
            <a:ln>
              <a:noFill/>
            </a:ln>
          </p:spPr>
        </p:pic>
        <p:pic>
          <p:nvPicPr>
            <p:cNvPr id="91" name="Google Shape;91;p3"/>
            <p:cNvPicPr preferRelativeResize="0"/>
            <p:nvPr/>
          </p:nvPicPr>
          <p:blipFill rotWithShape="1">
            <a:blip r:embed="rId6">
              <a:alphaModFix/>
            </a:blip>
            <a:srcRect/>
            <a:stretch/>
          </p:blipFill>
          <p:spPr>
            <a:xfrm>
              <a:off x="6241634" y="3954588"/>
              <a:ext cx="364539" cy="166688"/>
            </a:xfrm>
            <a:prstGeom prst="rect">
              <a:avLst/>
            </a:prstGeom>
            <a:noFill/>
            <a:ln>
              <a:noFill/>
            </a:ln>
          </p:spPr>
        </p:pic>
        <p:pic>
          <p:nvPicPr>
            <p:cNvPr id="100" name="Google Shape;100;p3"/>
            <p:cNvPicPr preferRelativeResize="0"/>
            <p:nvPr/>
          </p:nvPicPr>
          <p:blipFill rotWithShape="1">
            <a:blip r:embed="rId7">
              <a:alphaModFix/>
            </a:blip>
            <a:srcRect/>
            <a:stretch/>
          </p:blipFill>
          <p:spPr>
            <a:xfrm>
              <a:off x="6655782" y="3894865"/>
              <a:ext cx="352108" cy="346140"/>
            </a:xfrm>
            <a:prstGeom prst="rect">
              <a:avLst/>
            </a:prstGeom>
            <a:noFill/>
            <a:ln>
              <a:noFill/>
            </a:ln>
          </p:spPr>
        </p:pic>
        <p:pic>
          <p:nvPicPr>
            <p:cNvPr id="102" name="Google Shape;102;p3"/>
            <p:cNvPicPr preferRelativeResize="0"/>
            <p:nvPr/>
          </p:nvPicPr>
          <p:blipFill rotWithShape="1">
            <a:blip r:embed="rId8">
              <a:alphaModFix/>
            </a:blip>
            <a:srcRect/>
            <a:stretch/>
          </p:blipFill>
          <p:spPr>
            <a:xfrm>
              <a:off x="4614402" y="3949389"/>
              <a:ext cx="282881" cy="290849"/>
            </a:xfrm>
            <a:prstGeom prst="rect">
              <a:avLst/>
            </a:prstGeom>
            <a:noFill/>
            <a:ln>
              <a:noFill/>
            </a:ln>
          </p:spPr>
        </p:pic>
        <p:sp>
          <p:nvSpPr>
            <p:cNvPr id="93" name="Google Shape;93;p3"/>
            <p:cNvSpPr txBox="1"/>
            <p:nvPr/>
          </p:nvSpPr>
          <p:spPr>
            <a:xfrm>
              <a:off x="6055185" y="3905513"/>
              <a:ext cx="734736"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0" i="0" u="none" strike="noStrike" cap="none" dirty="0">
                  <a:solidFill>
                    <a:schemeClr val="tx1">
                      <a:lumMod val="50000"/>
                      <a:lumOff val="50000"/>
                    </a:schemeClr>
                  </a:solidFill>
                  <a:latin typeface="Century Gothic"/>
                  <a:ea typeface="Century Gothic"/>
                  <a:cs typeface="Century Gothic"/>
                  <a:sym typeface="Century Gothic"/>
                </a:rPr>
                <a:t>200mi</a:t>
              </a:r>
              <a:endParaRPr dirty="0">
                <a:solidFill>
                  <a:schemeClr val="tx1">
                    <a:lumMod val="50000"/>
                    <a:lumOff val="50000"/>
                  </a:schemeClr>
                </a:solidFill>
              </a:endParaRPr>
            </a:p>
          </p:txBody>
        </p:sp>
      </p:grpSp>
      <p:pic>
        <p:nvPicPr>
          <p:cNvPr id="22" name="Picture 21">
            <a:extLst>
              <a:ext uri="{FF2B5EF4-FFF2-40B4-BE49-F238E27FC236}">
                <a16:creationId xmlns:a16="http://schemas.microsoft.com/office/drawing/2014/main" id="{F2E96D5F-0479-DB49-9930-50430BA5DBF7}"/>
              </a:ext>
            </a:extLst>
          </p:cNvPr>
          <p:cNvPicPr>
            <a:picLocks noChangeAspect="1"/>
          </p:cNvPicPr>
          <p:nvPr/>
        </p:nvPicPr>
        <p:blipFill rotWithShape="1">
          <a:blip r:embed="rId9">
            <a:extLst>
              <a:ext uri="{28A0092B-C50C-407E-A947-70E740481C1C}">
                <a14:useLocalDpi xmlns:a14="http://schemas.microsoft.com/office/drawing/2010/main" val="0"/>
              </a:ext>
            </a:extLst>
          </a:blip>
          <a:srcRect l="12252" t="47231" r="3261" b="2448"/>
          <a:stretch/>
        </p:blipFill>
        <p:spPr>
          <a:xfrm>
            <a:off x="5771848" y="454835"/>
            <a:ext cx="5934756" cy="4574361"/>
          </a:xfrm>
          <a:prstGeom prst="rect">
            <a:avLst/>
          </a:prstGeom>
          <a:ln w="19050">
            <a:solidFill>
              <a:schemeClr val="tx1">
                <a:lumMod val="65000"/>
                <a:lumOff val="35000"/>
              </a:schemeClr>
            </a:solidFill>
          </a:ln>
        </p:spPr>
      </p:pic>
      <p:cxnSp>
        <p:nvCxnSpPr>
          <p:cNvPr id="101" name="Google Shape;101;p3"/>
          <p:cNvCxnSpPr>
            <a:cxnSpLocks/>
          </p:cNvCxnSpPr>
          <p:nvPr/>
        </p:nvCxnSpPr>
        <p:spPr>
          <a:xfrm flipH="1">
            <a:off x="4481327" y="457198"/>
            <a:ext cx="1290521" cy="4867277"/>
          </a:xfrm>
          <a:prstGeom prst="straightConnector1">
            <a:avLst/>
          </a:prstGeom>
          <a:noFill/>
          <a:ln w="12700" cap="flat" cmpd="sng">
            <a:solidFill>
              <a:schemeClr val="tx1">
                <a:lumMod val="75000"/>
                <a:lumOff val="25000"/>
              </a:schemeClr>
            </a:solidFill>
            <a:prstDash val="solid"/>
            <a:round/>
            <a:headEnd type="none" w="sm" len="sm"/>
            <a:tailEnd type="none" w="sm" len="sm"/>
          </a:ln>
        </p:spPr>
      </p:cxnSp>
      <p:cxnSp>
        <p:nvCxnSpPr>
          <p:cNvPr id="89" name="Google Shape;89;p3"/>
          <p:cNvCxnSpPr>
            <a:cxnSpLocks/>
          </p:cNvCxnSpPr>
          <p:nvPr/>
        </p:nvCxnSpPr>
        <p:spPr>
          <a:xfrm flipV="1">
            <a:off x="4479760" y="5037914"/>
            <a:ext cx="1292088" cy="438187"/>
          </a:xfrm>
          <a:prstGeom prst="straightConnector1">
            <a:avLst/>
          </a:prstGeom>
          <a:noFill/>
          <a:ln w="12700" cap="flat" cmpd="sng">
            <a:solidFill>
              <a:schemeClr val="tx1">
                <a:lumMod val="75000"/>
                <a:lumOff val="25000"/>
              </a:schemeClr>
            </a:solidFill>
            <a:prstDash val="solid"/>
            <a:round/>
            <a:headEnd type="none" w="sm" len="sm"/>
            <a:tailEnd type="none" w="sm" len="sm"/>
          </a:ln>
        </p:spPr>
      </p:cxnSp>
      <p:sp>
        <p:nvSpPr>
          <p:cNvPr id="19" name="TextBox 18">
            <a:extLst>
              <a:ext uri="{FF2B5EF4-FFF2-40B4-BE49-F238E27FC236}">
                <a16:creationId xmlns:a16="http://schemas.microsoft.com/office/drawing/2014/main" id="{FD2BBB63-1691-0047-974F-1140C5352578}"/>
              </a:ext>
            </a:extLst>
          </p:cNvPr>
          <p:cNvSpPr txBox="1"/>
          <p:nvPr/>
        </p:nvSpPr>
        <p:spPr>
          <a:xfrm>
            <a:off x="10273897" y="4543333"/>
            <a:ext cx="587020" cy="307777"/>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10mi</a:t>
            </a:r>
          </a:p>
        </p:txBody>
      </p:sp>
      <p:sp>
        <p:nvSpPr>
          <p:cNvPr id="20" name="TextBox 19">
            <a:extLst>
              <a:ext uri="{FF2B5EF4-FFF2-40B4-BE49-F238E27FC236}">
                <a16:creationId xmlns:a16="http://schemas.microsoft.com/office/drawing/2014/main" id="{ED60F366-4AB5-6E49-88B2-557145B5CE8D}"/>
              </a:ext>
            </a:extLst>
          </p:cNvPr>
          <p:cNvSpPr txBox="1"/>
          <p:nvPr/>
        </p:nvSpPr>
        <p:spPr>
          <a:xfrm>
            <a:off x="7690523" y="2965837"/>
            <a:ext cx="1024639"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Louisville</a:t>
            </a:r>
          </a:p>
        </p:txBody>
      </p:sp>
      <p:sp>
        <p:nvSpPr>
          <p:cNvPr id="21" name="TextBox 20">
            <a:extLst>
              <a:ext uri="{FF2B5EF4-FFF2-40B4-BE49-F238E27FC236}">
                <a16:creationId xmlns:a16="http://schemas.microsoft.com/office/drawing/2014/main" id="{A796708C-8BF1-7943-92EA-AD15E89A5D56}"/>
              </a:ext>
            </a:extLst>
          </p:cNvPr>
          <p:cNvSpPr txBox="1"/>
          <p:nvPr/>
        </p:nvSpPr>
        <p:spPr>
          <a:xfrm>
            <a:off x="3799101" y="5584775"/>
            <a:ext cx="1104790"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Kentucky</a:t>
            </a:r>
          </a:p>
        </p:txBody>
      </p:sp>
      <p:sp>
        <p:nvSpPr>
          <p:cNvPr id="23" name="Text Placeholder 16">
            <a:extLst>
              <a:ext uri="{FF2B5EF4-FFF2-40B4-BE49-F238E27FC236}">
                <a16:creationId xmlns:a16="http://schemas.microsoft.com/office/drawing/2014/main" id="{B54B2157-22B8-FD4C-803D-902D8ECEFC97}"/>
              </a:ext>
            </a:extLst>
          </p:cNvPr>
          <p:cNvSpPr txBox="1">
            <a:spLocks/>
          </p:cNvSpPr>
          <p:nvPr/>
        </p:nvSpPr>
        <p:spPr>
          <a:xfrm>
            <a:off x="335042" y="1534284"/>
            <a:ext cx="5566668" cy="294995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2559A8"/>
              </a:buClr>
            </a:pPr>
            <a:r>
              <a:rPr lang="en-US" sz="2600" dirty="0">
                <a:solidFill>
                  <a:schemeClr val="tx1">
                    <a:lumMod val="75000"/>
                    <a:lumOff val="25000"/>
                  </a:schemeClr>
                </a:solidFill>
                <a:latin typeface="Century Gothic" panose="020B0502020202020204" pitchFamily="34" charset="0"/>
              </a:rPr>
              <a:t>2018 Population: </a:t>
            </a:r>
            <a:r>
              <a:rPr lang="en-US" sz="2600" dirty="0" smtClean="0">
                <a:solidFill>
                  <a:schemeClr val="tx1">
                    <a:lumMod val="75000"/>
                    <a:lumOff val="25000"/>
                  </a:schemeClr>
                </a:solidFill>
                <a:latin typeface="Century Gothic" panose="020B0502020202020204" pitchFamily="34" charset="0"/>
              </a:rPr>
              <a:t>770,557</a:t>
            </a:r>
            <a:endParaRPr lang="en-US" sz="26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2559A8"/>
              </a:buClr>
            </a:pPr>
            <a:endParaRPr lang="en-US" sz="26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2559A8"/>
              </a:buClr>
            </a:pPr>
            <a:r>
              <a:rPr lang="en-US" sz="2600" dirty="0">
                <a:solidFill>
                  <a:schemeClr val="tx1">
                    <a:lumMod val="75000"/>
                    <a:lumOff val="25000"/>
                  </a:schemeClr>
                </a:solidFill>
                <a:latin typeface="Century Gothic" panose="020B0502020202020204" pitchFamily="34" charset="0"/>
              </a:rPr>
              <a:t>Area: 400 </a:t>
            </a:r>
            <a:r>
              <a:rPr lang="en-US" sz="2600" dirty="0">
                <a:solidFill>
                  <a:schemeClr val="tx1">
                    <a:lumMod val="75000"/>
                    <a:lumOff val="25000"/>
                  </a:schemeClr>
                </a:solidFill>
                <a:latin typeface="Century Gothic"/>
                <a:ea typeface="Century Gothic"/>
                <a:cs typeface="Century Gothic"/>
                <a:sym typeface="Century Gothic"/>
              </a:rPr>
              <a:t>mi</a:t>
            </a:r>
            <a:r>
              <a:rPr lang="en-US" sz="2600" baseline="30000" dirty="0">
                <a:solidFill>
                  <a:schemeClr val="tx1">
                    <a:lumMod val="75000"/>
                    <a:lumOff val="25000"/>
                  </a:schemeClr>
                </a:solidFill>
                <a:latin typeface="Century Gothic"/>
                <a:ea typeface="Century Gothic"/>
                <a:cs typeface="Century Gothic"/>
                <a:sym typeface="Century Gothic"/>
              </a:rPr>
              <a:t>2</a:t>
            </a:r>
          </a:p>
          <a:p>
            <a:pPr>
              <a:lnSpc>
                <a:spcPct val="100000"/>
              </a:lnSpc>
              <a:spcBef>
                <a:spcPts val="0"/>
              </a:spcBef>
              <a:spcAft>
                <a:spcPts val="600"/>
              </a:spcAft>
              <a:buClr>
                <a:srgbClr val="2559A8"/>
              </a:buClr>
            </a:pPr>
            <a:endParaRPr lang="en-US" sz="26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2559A8"/>
              </a:buClr>
            </a:pPr>
            <a:r>
              <a:rPr lang="en-US" sz="2600" dirty="0">
                <a:solidFill>
                  <a:schemeClr val="tx1">
                    <a:lumMod val="75000"/>
                    <a:lumOff val="25000"/>
                  </a:schemeClr>
                </a:solidFill>
                <a:latin typeface="Century Gothic" panose="020B0502020202020204" pitchFamily="34" charset="0"/>
              </a:rPr>
              <a:t>Time Period: 2013 </a:t>
            </a:r>
            <a:r>
              <a:rPr lang="en-US" sz="2600" dirty="0" smtClean="0">
                <a:solidFill>
                  <a:schemeClr val="tx1">
                    <a:lumMod val="75000"/>
                    <a:lumOff val="25000"/>
                  </a:schemeClr>
                </a:solidFill>
                <a:latin typeface="Century Gothic" panose="020B0502020202020204" pitchFamily="34" charset="0"/>
              </a:rPr>
              <a:t>to </a:t>
            </a:r>
            <a:r>
              <a:rPr lang="en-US" sz="2600" dirty="0">
                <a:solidFill>
                  <a:schemeClr val="tx1">
                    <a:lumMod val="75000"/>
                    <a:lumOff val="25000"/>
                  </a:schemeClr>
                </a:solidFill>
                <a:latin typeface="Century Gothic" panose="020B0502020202020204" pitchFamily="34" charset="0"/>
              </a:rPr>
              <a:t>2019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4" name="Text Placeholder 16">
            <a:extLst>
              <a:ext uri="{FF2B5EF4-FFF2-40B4-BE49-F238E27FC236}">
                <a16:creationId xmlns:a16="http://schemas.microsoft.com/office/drawing/2014/main" id="{CF61FBD3-8929-3A42-8370-AC367C04CD6C}"/>
              </a:ext>
            </a:extLst>
          </p:cNvPr>
          <p:cNvSpPr txBox="1">
            <a:spLocks/>
          </p:cNvSpPr>
          <p:nvPr/>
        </p:nvSpPr>
        <p:spPr>
          <a:xfrm>
            <a:off x="12832641" y="26777096"/>
            <a:ext cx="11405247" cy="3023474"/>
          </a:xfrm>
          <a:prstGeom prst="rect">
            <a:avLst/>
          </a:prstGeom>
        </p:spPr>
        <p:txBody>
          <a:bodyPr numCol="2"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1800" b="1" u="sng" dirty="0">
                <a:solidFill>
                  <a:schemeClr val="tx1">
                    <a:lumMod val="75000"/>
                    <a:lumOff val="25000"/>
                  </a:schemeClr>
                </a:solidFill>
                <a:latin typeface="Garamond" panose="02020404030301010803" pitchFamily="18" charset="0"/>
              </a:rPr>
              <a:t>NASA DEVELOP </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Dr. David </a:t>
            </a:r>
            <a:r>
              <a:rPr lang="en-US" sz="1800" b="1" dirty="0" err="1">
                <a:solidFill>
                  <a:schemeClr val="tx1">
                    <a:lumMod val="75000"/>
                    <a:lumOff val="25000"/>
                  </a:schemeClr>
                </a:solidFill>
                <a:latin typeface="Garamond" panose="02020404030301010803" pitchFamily="18" charset="0"/>
              </a:rPr>
              <a:t>Hondula</a:t>
            </a:r>
            <a:r>
              <a:rPr lang="en-US" sz="1800" b="1" dirty="0">
                <a:solidFill>
                  <a:schemeClr val="tx1">
                    <a:lumMod val="75000"/>
                    <a:lumOff val="25000"/>
                  </a:schemeClr>
                </a:solidFill>
                <a:latin typeface="Garamond" panose="02020404030301010803" pitchFamily="18" charset="0"/>
              </a:rPr>
              <a:t> </a:t>
            </a:r>
            <a:r>
              <a:rPr lang="en-US" sz="1800" dirty="0">
                <a:solidFill>
                  <a:schemeClr val="tx1">
                    <a:lumMod val="75000"/>
                    <a:lumOff val="25000"/>
                  </a:schemeClr>
                </a:solidFill>
                <a:latin typeface="Garamond" panose="02020404030301010803" pitchFamily="18" charset="0"/>
              </a:rPr>
              <a:t>– DEVELOP Science Advisor, Arizona State University</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Dr. Kenton Ross </a:t>
            </a:r>
            <a:r>
              <a:rPr lang="en-US" sz="1800" dirty="0">
                <a:solidFill>
                  <a:schemeClr val="tx1">
                    <a:lumMod val="75000"/>
                    <a:lumOff val="25000"/>
                  </a:schemeClr>
                </a:solidFill>
                <a:latin typeface="Garamond" panose="02020404030301010803" pitchFamily="18" charset="0"/>
              </a:rPr>
              <a:t>– DEVELOP Science Advisor, NASA Langley Research Center</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Crystal </a:t>
            </a:r>
            <a:r>
              <a:rPr lang="en-US" sz="1800" b="1" dirty="0" err="1">
                <a:solidFill>
                  <a:schemeClr val="tx1">
                    <a:lumMod val="75000"/>
                    <a:lumOff val="25000"/>
                  </a:schemeClr>
                </a:solidFill>
                <a:latin typeface="Garamond" panose="02020404030301010803" pitchFamily="18" charset="0"/>
              </a:rPr>
              <a:t>Wespestad</a:t>
            </a:r>
            <a:r>
              <a:rPr lang="en-US" sz="1800" b="1" dirty="0">
                <a:solidFill>
                  <a:schemeClr val="tx1">
                    <a:lumMod val="75000"/>
                    <a:lumOff val="25000"/>
                  </a:schemeClr>
                </a:solidFill>
                <a:latin typeface="Garamond" panose="02020404030301010803" pitchFamily="18" charset="0"/>
              </a:rPr>
              <a:t> </a:t>
            </a:r>
            <a:r>
              <a:rPr lang="en-US" sz="1800" dirty="0">
                <a:solidFill>
                  <a:schemeClr val="tx1">
                    <a:lumMod val="75000"/>
                    <a:lumOff val="25000"/>
                  </a:schemeClr>
                </a:solidFill>
                <a:latin typeface="Garamond" panose="02020404030301010803" pitchFamily="18" charset="0"/>
              </a:rPr>
              <a:t>– DEVELOP Fellow </a:t>
            </a:r>
          </a:p>
          <a:p>
            <a:pPr>
              <a:lnSpc>
                <a:spcPct val="100000"/>
              </a:lnSpc>
              <a:spcBef>
                <a:spcPts val="0"/>
              </a:spcBef>
              <a:spcAft>
                <a:spcPts val="600"/>
              </a:spcAft>
            </a:pPr>
            <a:endParaRPr lang="en-US" sz="100" b="1" u="sng"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pPr>
            <a:r>
              <a:rPr lang="en-US" sz="1800" b="1" u="sng" dirty="0">
                <a:solidFill>
                  <a:schemeClr val="tx1">
                    <a:lumMod val="75000"/>
                    <a:lumOff val="25000"/>
                  </a:schemeClr>
                </a:solidFill>
                <a:latin typeface="Garamond" panose="02020404030301010803" pitchFamily="18" charset="0"/>
              </a:rPr>
              <a:t>University of Louisville </a:t>
            </a:r>
            <a:r>
              <a:rPr lang="en-US" sz="1800" b="1" u="sng" dirty="0" err="1">
                <a:solidFill>
                  <a:schemeClr val="tx1">
                    <a:lumMod val="75000"/>
                    <a:lumOff val="25000"/>
                  </a:schemeClr>
                </a:solidFill>
                <a:latin typeface="Garamond" panose="02020404030301010803" pitchFamily="18" charset="0"/>
              </a:rPr>
              <a:t>Envirome</a:t>
            </a:r>
            <a:r>
              <a:rPr lang="en-US" sz="1800" b="1" u="sng" dirty="0">
                <a:solidFill>
                  <a:schemeClr val="tx1">
                    <a:lumMod val="75000"/>
                    <a:lumOff val="25000"/>
                  </a:schemeClr>
                </a:solidFill>
                <a:latin typeface="Garamond" panose="02020404030301010803" pitchFamily="18" charset="0"/>
              </a:rPr>
              <a:t> Institute</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Dr. Ted Smith</a:t>
            </a:r>
            <a:r>
              <a:rPr lang="en-US" sz="1800" dirty="0">
                <a:solidFill>
                  <a:schemeClr val="tx1">
                    <a:lumMod val="75000"/>
                    <a:lumOff val="25000"/>
                  </a:schemeClr>
                </a:solidFill>
                <a:latin typeface="Garamond" panose="02020404030301010803" pitchFamily="18" charset="0"/>
              </a:rPr>
              <a:t> – Director of the Center for Healthy Air, Water and Soil</a:t>
            </a:r>
            <a:endParaRPr lang="en-US" sz="1800" b="1"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pPr>
            <a:endParaRPr lang="en-US" sz="1800" b="1" u="sng"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pPr>
            <a:r>
              <a:rPr lang="en-US" sz="1800" b="1" u="sng" dirty="0">
                <a:solidFill>
                  <a:schemeClr val="tx1">
                    <a:lumMod val="75000"/>
                    <a:lumOff val="25000"/>
                  </a:schemeClr>
                </a:solidFill>
                <a:latin typeface="Garamond" panose="02020404030301010803" pitchFamily="18" charset="0"/>
              </a:rPr>
              <a:t>City Health Dashboard</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Dr. Ben </a:t>
            </a:r>
            <a:r>
              <a:rPr lang="en-US" sz="1800" b="1" dirty="0" err="1">
                <a:solidFill>
                  <a:schemeClr val="tx1">
                    <a:lumMod val="75000"/>
                    <a:lumOff val="25000"/>
                  </a:schemeClr>
                </a:solidFill>
                <a:latin typeface="Garamond" panose="02020404030301010803" pitchFamily="18" charset="0"/>
              </a:rPr>
              <a:t>Spoer</a:t>
            </a:r>
            <a:r>
              <a:rPr lang="en-US" sz="1800" dirty="0">
                <a:solidFill>
                  <a:schemeClr val="tx1">
                    <a:lumMod val="75000"/>
                    <a:lumOff val="25000"/>
                  </a:schemeClr>
                </a:solidFill>
                <a:latin typeface="Garamond" panose="02020404030301010803" pitchFamily="18" charset="0"/>
              </a:rPr>
              <a:t> – Manager, Data and Analytics</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Miriam </a:t>
            </a:r>
            <a:r>
              <a:rPr lang="en-US" sz="1800" b="1" dirty="0" err="1">
                <a:solidFill>
                  <a:schemeClr val="tx1">
                    <a:lumMod val="75000"/>
                    <a:lumOff val="25000"/>
                  </a:schemeClr>
                </a:solidFill>
                <a:latin typeface="Garamond" panose="02020404030301010803" pitchFamily="18" charset="0"/>
              </a:rPr>
              <a:t>Gofine</a:t>
            </a:r>
            <a:r>
              <a:rPr lang="en-US" sz="1800" dirty="0">
                <a:solidFill>
                  <a:schemeClr val="tx1">
                    <a:lumMod val="75000"/>
                    <a:lumOff val="25000"/>
                  </a:schemeClr>
                </a:solidFill>
                <a:latin typeface="Garamond" panose="02020404030301010803" pitchFamily="18" charset="0"/>
              </a:rPr>
              <a:t> – Senior Data Analyst</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Peggy Hsieh </a:t>
            </a:r>
            <a:r>
              <a:rPr lang="en-US" sz="1800" dirty="0">
                <a:solidFill>
                  <a:schemeClr val="tx1">
                    <a:lumMod val="75000"/>
                    <a:lumOff val="25000"/>
                  </a:schemeClr>
                </a:solidFill>
                <a:latin typeface="Garamond" panose="02020404030301010803" pitchFamily="18" charset="0"/>
              </a:rPr>
              <a:t>– Research Analyst</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Taylor Lampe </a:t>
            </a:r>
            <a:r>
              <a:rPr lang="en-US" sz="1800" dirty="0">
                <a:solidFill>
                  <a:schemeClr val="tx1">
                    <a:lumMod val="75000"/>
                    <a:lumOff val="25000"/>
                  </a:schemeClr>
                </a:solidFill>
                <a:latin typeface="Garamond" panose="02020404030301010803" pitchFamily="18" charset="0"/>
              </a:rPr>
              <a:t>– Data Analyst</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Leena Abbas </a:t>
            </a:r>
            <a:r>
              <a:rPr lang="en-US" sz="1800" dirty="0">
                <a:solidFill>
                  <a:schemeClr val="tx1">
                    <a:lumMod val="75000"/>
                    <a:lumOff val="25000"/>
                  </a:schemeClr>
                </a:solidFill>
                <a:latin typeface="Garamond" panose="02020404030301010803" pitchFamily="18" charset="0"/>
              </a:rPr>
              <a:t>– Associate Research Analyst</a:t>
            </a:r>
          </a:p>
          <a:p>
            <a:pPr>
              <a:lnSpc>
                <a:spcPct val="100000"/>
              </a:lnSpc>
              <a:spcBef>
                <a:spcPts val="0"/>
              </a:spcBef>
              <a:spcAft>
                <a:spcPts val="600"/>
              </a:spcAft>
            </a:pPr>
            <a:endParaRPr lang="en-US" sz="1800"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pPr>
            <a:endParaRPr lang="en-US" sz="1800"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pPr>
            <a:endParaRPr lang="en-US" sz="1800" dirty="0">
              <a:solidFill>
                <a:schemeClr val="tx1">
                  <a:lumMod val="75000"/>
                  <a:lumOff val="25000"/>
                </a:schemeClr>
              </a:solidFill>
              <a:latin typeface="Garamond" panose="02020404030301010803" pitchFamily="18" charset="0"/>
            </a:endParaRPr>
          </a:p>
        </p:txBody>
      </p:sp>
      <p:sp>
        <p:nvSpPr>
          <p:cNvPr id="5" name="Text Placeholder 16">
            <a:extLst>
              <a:ext uri="{FF2B5EF4-FFF2-40B4-BE49-F238E27FC236}">
                <a16:creationId xmlns:a16="http://schemas.microsoft.com/office/drawing/2014/main" id="{5D45A3F8-D444-154E-91FB-D7E74444C6C7}"/>
              </a:ext>
            </a:extLst>
          </p:cNvPr>
          <p:cNvSpPr txBox="1">
            <a:spLocks/>
          </p:cNvSpPr>
          <p:nvPr/>
        </p:nvSpPr>
        <p:spPr>
          <a:xfrm>
            <a:off x="12985041" y="26929496"/>
            <a:ext cx="11405247" cy="3023474"/>
          </a:xfrm>
          <a:prstGeom prst="rect">
            <a:avLst/>
          </a:prstGeom>
        </p:spPr>
        <p:txBody>
          <a:bodyPr numCol="2"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1800" b="1" u="sng" dirty="0">
                <a:solidFill>
                  <a:schemeClr val="tx1">
                    <a:lumMod val="75000"/>
                    <a:lumOff val="25000"/>
                  </a:schemeClr>
                </a:solidFill>
                <a:latin typeface="Garamond" panose="02020404030301010803" pitchFamily="18" charset="0"/>
              </a:rPr>
              <a:t>NASA DEVELOP </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Dr. David </a:t>
            </a:r>
            <a:r>
              <a:rPr lang="en-US" sz="1800" b="1" dirty="0" err="1">
                <a:solidFill>
                  <a:schemeClr val="tx1">
                    <a:lumMod val="75000"/>
                    <a:lumOff val="25000"/>
                  </a:schemeClr>
                </a:solidFill>
                <a:latin typeface="Garamond" panose="02020404030301010803" pitchFamily="18" charset="0"/>
              </a:rPr>
              <a:t>Hondula</a:t>
            </a:r>
            <a:r>
              <a:rPr lang="en-US" sz="1800" b="1" dirty="0">
                <a:solidFill>
                  <a:schemeClr val="tx1">
                    <a:lumMod val="75000"/>
                    <a:lumOff val="25000"/>
                  </a:schemeClr>
                </a:solidFill>
                <a:latin typeface="Garamond" panose="02020404030301010803" pitchFamily="18" charset="0"/>
              </a:rPr>
              <a:t> </a:t>
            </a:r>
            <a:r>
              <a:rPr lang="en-US" sz="1800" dirty="0">
                <a:solidFill>
                  <a:schemeClr val="tx1">
                    <a:lumMod val="75000"/>
                    <a:lumOff val="25000"/>
                  </a:schemeClr>
                </a:solidFill>
                <a:latin typeface="Garamond" panose="02020404030301010803" pitchFamily="18" charset="0"/>
              </a:rPr>
              <a:t>– DEVELOP Science Advisor, Arizona State University</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Dr. Kenton Ross </a:t>
            </a:r>
            <a:r>
              <a:rPr lang="en-US" sz="1800" dirty="0">
                <a:solidFill>
                  <a:schemeClr val="tx1">
                    <a:lumMod val="75000"/>
                    <a:lumOff val="25000"/>
                  </a:schemeClr>
                </a:solidFill>
                <a:latin typeface="Garamond" panose="02020404030301010803" pitchFamily="18" charset="0"/>
              </a:rPr>
              <a:t>– DEVELOP Science Advisor, NASA Langley Research Center</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Crystal </a:t>
            </a:r>
            <a:r>
              <a:rPr lang="en-US" sz="1800" b="1" dirty="0" err="1">
                <a:solidFill>
                  <a:schemeClr val="tx1">
                    <a:lumMod val="75000"/>
                    <a:lumOff val="25000"/>
                  </a:schemeClr>
                </a:solidFill>
                <a:latin typeface="Garamond" panose="02020404030301010803" pitchFamily="18" charset="0"/>
              </a:rPr>
              <a:t>Wespestad</a:t>
            </a:r>
            <a:r>
              <a:rPr lang="en-US" sz="1800" b="1" dirty="0">
                <a:solidFill>
                  <a:schemeClr val="tx1">
                    <a:lumMod val="75000"/>
                    <a:lumOff val="25000"/>
                  </a:schemeClr>
                </a:solidFill>
                <a:latin typeface="Garamond" panose="02020404030301010803" pitchFamily="18" charset="0"/>
              </a:rPr>
              <a:t> </a:t>
            </a:r>
            <a:r>
              <a:rPr lang="en-US" sz="1800" dirty="0">
                <a:solidFill>
                  <a:schemeClr val="tx1">
                    <a:lumMod val="75000"/>
                    <a:lumOff val="25000"/>
                  </a:schemeClr>
                </a:solidFill>
                <a:latin typeface="Garamond" panose="02020404030301010803" pitchFamily="18" charset="0"/>
              </a:rPr>
              <a:t>– DEVELOP Fellow </a:t>
            </a:r>
          </a:p>
          <a:p>
            <a:pPr>
              <a:lnSpc>
                <a:spcPct val="100000"/>
              </a:lnSpc>
              <a:spcBef>
                <a:spcPts val="0"/>
              </a:spcBef>
              <a:spcAft>
                <a:spcPts val="600"/>
              </a:spcAft>
            </a:pPr>
            <a:endParaRPr lang="en-US" sz="100" b="1" u="sng"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pPr>
            <a:r>
              <a:rPr lang="en-US" sz="1800" b="1" u="sng" dirty="0">
                <a:solidFill>
                  <a:schemeClr val="tx1">
                    <a:lumMod val="75000"/>
                    <a:lumOff val="25000"/>
                  </a:schemeClr>
                </a:solidFill>
                <a:latin typeface="Garamond" panose="02020404030301010803" pitchFamily="18" charset="0"/>
              </a:rPr>
              <a:t>University of Louisville </a:t>
            </a:r>
            <a:r>
              <a:rPr lang="en-US" sz="1800" b="1" u="sng" dirty="0" err="1">
                <a:solidFill>
                  <a:schemeClr val="tx1">
                    <a:lumMod val="75000"/>
                    <a:lumOff val="25000"/>
                  </a:schemeClr>
                </a:solidFill>
                <a:latin typeface="Garamond" panose="02020404030301010803" pitchFamily="18" charset="0"/>
              </a:rPr>
              <a:t>Envirome</a:t>
            </a:r>
            <a:r>
              <a:rPr lang="en-US" sz="1800" b="1" u="sng" dirty="0">
                <a:solidFill>
                  <a:schemeClr val="tx1">
                    <a:lumMod val="75000"/>
                    <a:lumOff val="25000"/>
                  </a:schemeClr>
                </a:solidFill>
                <a:latin typeface="Garamond" panose="02020404030301010803" pitchFamily="18" charset="0"/>
              </a:rPr>
              <a:t> Institute</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Dr. Ted Smith</a:t>
            </a:r>
            <a:r>
              <a:rPr lang="en-US" sz="1800" dirty="0">
                <a:solidFill>
                  <a:schemeClr val="tx1">
                    <a:lumMod val="75000"/>
                    <a:lumOff val="25000"/>
                  </a:schemeClr>
                </a:solidFill>
                <a:latin typeface="Garamond" panose="02020404030301010803" pitchFamily="18" charset="0"/>
              </a:rPr>
              <a:t> – Director of the Center for Healthy Air, Water and Soil</a:t>
            </a:r>
            <a:endParaRPr lang="en-US" sz="1800" b="1"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pPr>
            <a:endParaRPr lang="en-US" sz="1800" b="1" u="sng"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pPr>
            <a:r>
              <a:rPr lang="en-US" sz="1800" b="1" u="sng" dirty="0">
                <a:solidFill>
                  <a:schemeClr val="tx1">
                    <a:lumMod val="75000"/>
                    <a:lumOff val="25000"/>
                  </a:schemeClr>
                </a:solidFill>
                <a:latin typeface="Garamond" panose="02020404030301010803" pitchFamily="18" charset="0"/>
              </a:rPr>
              <a:t>City Health Dashboard</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Dr. Ben </a:t>
            </a:r>
            <a:r>
              <a:rPr lang="en-US" sz="1800" b="1" dirty="0" err="1">
                <a:solidFill>
                  <a:schemeClr val="tx1">
                    <a:lumMod val="75000"/>
                    <a:lumOff val="25000"/>
                  </a:schemeClr>
                </a:solidFill>
                <a:latin typeface="Garamond" panose="02020404030301010803" pitchFamily="18" charset="0"/>
              </a:rPr>
              <a:t>Spoer</a:t>
            </a:r>
            <a:r>
              <a:rPr lang="en-US" sz="1800" dirty="0">
                <a:solidFill>
                  <a:schemeClr val="tx1">
                    <a:lumMod val="75000"/>
                    <a:lumOff val="25000"/>
                  </a:schemeClr>
                </a:solidFill>
                <a:latin typeface="Garamond" panose="02020404030301010803" pitchFamily="18" charset="0"/>
              </a:rPr>
              <a:t> – Manager, Data and Analytics</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Miriam </a:t>
            </a:r>
            <a:r>
              <a:rPr lang="en-US" sz="1800" b="1" dirty="0" err="1">
                <a:solidFill>
                  <a:schemeClr val="tx1">
                    <a:lumMod val="75000"/>
                    <a:lumOff val="25000"/>
                  </a:schemeClr>
                </a:solidFill>
                <a:latin typeface="Garamond" panose="02020404030301010803" pitchFamily="18" charset="0"/>
              </a:rPr>
              <a:t>Gofine</a:t>
            </a:r>
            <a:r>
              <a:rPr lang="en-US" sz="1800" dirty="0">
                <a:solidFill>
                  <a:schemeClr val="tx1">
                    <a:lumMod val="75000"/>
                    <a:lumOff val="25000"/>
                  </a:schemeClr>
                </a:solidFill>
                <a:latin typeface="Garamond" panose="02020404030301010803" pitchFamily="18" charset="0"/>
              </a:rPr>
              <a:t> – Senior Data Analyst</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Peggy Hsieh </a:t>
            </a:r>
            <a:r>
              <a:rPr lang="en-US" sz="1800" dirty="0">
                <a:solidFill>
                  <a:schemeClr val="tx1">
                    <a:lumMod val="75000"/>
                    <a:lumOff val="25000"/>
                  </a:schemeClr>
                </a:solidFill>
                <a:latin typeface="Garamond" panose="02020404030301010803" pitchFamily="18" charset="0"/>
              </a:rPr>
              <a:t>– Research Analyst</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Taylor Lampe </a:t>
            </a:r>
            <a:r>
              <a:rPr lang="en-US" sz="1800" dirty="0">
                <a:solidFill>
                  <a:schemeClr val="tx1">
                    <a:lumMod val="75000"/>
                    <a:lumOff val="25000"/>
                  </a:schemeClr>
                </a:solidFill>
                <a:latin typeface="Garamond" panose="02020404030301010803" pitchFamily="18" charset="0"/>
              </a:rPr>
              <a:t>– Data Analyst</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Leena Abbas </a:t>
            </a:r>
            <a:r>
              <a:rPr lang="en-US" sz="1800" dirty="0">
                <a:solidFill>
                  <a:schemeClr val="tx1">
                    <a:lumMod val="75000"/>
                    <a:lumOff val="25000"/>
                  </a:schemeClr>
                </a:solidFill>
                <a:latin typeface="Garamond" panose="02020404030301010803" pitchFamily="18" charset="0"/>
              </a:rPr>
              <a:t>– Associate Research Analyst</a:t>
            </a:r>
          </a:p>
          <a:p>
            <a:pPr>
              <a:lnSpc>
                <a:spcPct val="100000"/>
              </a:lnSpc>
              <a:spcBef>
                <a:spcPts val="0"/>
              </a:spcBef>
              <a:spcAft>
                <a:spcPts val="600"/>
              </a:spcAft>
            </a:pPr>
            <a:endParaRPr lang="en-US" sz="1800"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pPr>
            <a:endParaRPr lang="en-US" sz="1800"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pPr>
            <a:endParaRPr lang="en-US" sz="1800" dirty="0">
              <a:solidFill>
                <a:schemeClr val="tx1">
                  <a:lumMod val="75000"/>
                  <a:lumOff val="25000"/>
                </a:schemeClr>
              </a:solidFill>
              <a:latin typeface="Garamond" panose="02020404030301010803" pitchFamily="18" charset="0"/>
            </a:endParaRPr>
          </a:p>
        </p:txBody>
      </p:sp>
      <p:sp>
        <p:nvSpPr>
          <p:cNvPr id="6" name="Text Placeholder 16">
            <a:extLst>
              <a:ext uri="{FF2B5EF4-FFF2-40B4-BE49-F238E27FC236}">
                <a16:creationId xmlns:a16="http://schemas.microsoft.com/office/drawing/2014/main" id="{C9F45BD4-2BEA-424F-B027-6E22F59A4C3F}"/>
              </a:ext>
            </a:extLst>
          </p:cNvPr>
          <p:cNvSpPr txBox="1">
            <a:spLocks/>
          </p:cNvSpPr>
          <p:nvPr/>
        </p:nvSpPr>
        <p:spPr>
          <a:xfrm>
            <a:off x="13137441" y="27081896"/>
            <a:ext cx="11405247" cy="3023474"/>
          </a:xfrm>
          <a:prstGeom prst="rect">
            <a:avLst/>
          </a:prstGeom>
        </p:spPr>
        <p:txBody>
          <a:bodyPr numCol="2"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1800" b="1" u="sng" dirty="0">
                <a:solidFill>
                  <a:schemeClr val="tx1">
                    <a:lumMod val="75000"/>
                    <a:lumOff val="25000"/>
                  </a:schemeClr>
                </a:solidFill>
                <a:latin typeface="Garamond" panose="02020404030301010803" pitchFamily="18" charset="0"/>
              </a:rPr>
              <a:t>NASA DEVELOP </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Dr. David </a:t>
            </a:r>
            <a:r>
              <a:rPr lang="en-US" sz="1800" b="1" dirty="0" err="1">
                <a:solidFill>
                  <a:schemeClr val="tx1">
                    <a:lumMod val="75000"/>
                    <a:lumOff val="25000"/>
                  </a:schemeClr>
                </a:solidFill>
                <a:latin typeface="Garamond" panose="02020404030301010803" pitchFamily="18" charset="0"/>
              </a:rPr>
              <a:t>Hondula</a:t>
            </a:r>
            <a:r>
              <a:rPr lang="en-US" sz="1800" b="1" dirty="0">
                <a:solidFill>
                  <a:schemeClr val="tx1">
                    <a:lumMod val="75000"/>
                    <a:lumOff val="25000"/>
                  </a:schemeClr>
                </a:solidFill>
                <a:latin typeface="Garamond" panose="02020404030301010803" pitchFamily="18" charset="0"/>
              </a:rPr>
              <a:t> </a:t>
            </a:r>
            <a:r>
              <a:rPr lang="en-US" sz="1800" dirty="0">
                <a:solidFill>
                  <a:schemeClr val="tx1">
                    <a:lumMod val="75000"/>
                    <a:lumOff val="25000"/>
                  </a:schemeClr>
                </a:solidFill>
                <a:latin typeface="Garamond" panose="02020404030301010803" pitchFamily="18" charset="0"/>
              </a:rPr>
              <a:t>– DEVELOP Science Advisor, Arizona State University</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Dr. Kenton Ross </a:t>
            </a:r>
            <a:r>
              <a:rPr lang="en-US" sz="1800" dirty="0">
                <a:solidFill>
                  <a:schemeClr val="tx1">
                    <a:lumMod val="75000"/>
                    <a:lumOff val="25000"/>
                  </a:schemeClr>
                </a:solidFill>
                <a:latin typeface="Garamond" panose="02020404030301010803" pitchFamily="18" charset="0"/>
              </a:rPr>
              <a:t>– DEVELOP Science Advisor, NASA Langley Research Center</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Crystal </a:t>
            </a:r>
            <a:r>
              <a:rPr lang="en-US" sz="1800" b="1" dirty="0" err="1">
                <a:solidFill>
                  <a:schemeClr val="tx1">
                    <a:lumMod val="75000"/>
                    <a:lumOff val="25000"/>
                  </a:schemeClr>
                </a:solidFill>
                <a:latin typeface="Garamond" panose="02020404030301010803" pitchFamily="18" charset="0"/>
              </a:rPr>
              <a:t>Wespestad</a:t>
            </a:r>
            <a:r>
              <a:rPr lang="en-US" sz="1800" b="1" dirty="0">
                <a:solidFill>
                  <a:schemeClr val="tx1">
                    <a:lumMod val="75000"/>
                    <a:lumOff val="25000"/>
                  </a:schemeClr>
                </a:solidFill>
                <a:latin typeface="Garamond" panose="02020404030301010803" pitchFamily="18" charset="0"/>
              </a:rPr>
              <a:t> </a:t>
            </a:r>
            <a:r>
              <a:rPr lang="en-US" sz="1800" dirty="0">
                <a:solidFill>
                  <a:schemeClr val="tx1">
                    <a:lumMod val="75000"/>
                    <a:lumOff val="25000"/>
                  </a:schemeClr>
                </a:solidFill>
                <a:latin typeface="Garamond" panose="02020404030301010803" pitchFamily="18" charset="0"/>
              </a:rPr>
              <a:t>– DEVELOP Fellow </a:t>
            </a:r>
          </a:p>
          <a:p>
            <a:pPr>
              <a:lnSpc>
                <a:spcPct val="100000"/>
              </a:lnSpc>
              <a:spcBef>
                <a:spcPts val="0"/>
              </a:spcBef>
              <a:spcAft>
                <a:spcPts val="600"/>
              </a:spcAft>
            </a:pPr>
            <a:endParaRPr lang="en-US" sz="100" b="1" u="sng"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pPr>
            <a:r>
              <a:rPr lang="en-US" sz="1800" b="1" u="sng" dirty="0">
                <a:solidFill>
                  <a:schemeClr val="tx1">
                    <a:lumMod val="75000"/>
                    <a:lumOff val="25000"/>
                  </a:schemeClr>
                </a:solidFill>
                <a:latin typeface="Garamond" panose="02020404030301010803" pitchFamily="18" charset="0"/>
              </a:rPr>
              <a:t>University of Louisville </a:t>
            </a:r>
            <a:r>
              <a:rPr lang="en-US" sz="1800" b="1" u="sng" dirty="0" err="1">
                <a:solidFill>
                  <a:schemeClr val="tx1">
                    <a:lumMod val="75000"/>
                    <a:lumOff val="25000"/>
                  </a:schemeClr>
                </a:solidFill>
                <a:latin typeface="Garamond" panose="02020404030301010803" pitchFamily="18" charset="0"/>
              </a:rPr>
              <a:t>Envirome</a:t>
            </a:r>
            <a:r>
              <a:rPr lang="en-US" sz="1800" b="1" u="sng" dirty="0">
                <a:solidFill>
                  <a:schemeClr val="tx1">
                    <a:lumMod val="75000"/>
                    <a:lumOff val="25000"/>
                  </a:schemeClr>
                </a:solidFill>
                <a:latin typeface="Garamond" panose="02020404030301010803" pitchFamily="18" charset="0"/>
              </a:rPr>
              <a:t> Institute</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Dr. Ted Smith</a:t>
            </a:r>
            <a:r>
              <a:rPr lang="en-US" sz="1800" dirty="0">
                <a:solidFill>
                  <a:schemeClr val="tx1">
                    <a:lumMod val="75000"/>
                    <a:lumOff val="25000"/>
                  </a:schemeClr>
                </a:solidFill>
                <a:latin typeface="Garamond" panose="02020404030301010803" pitchFamily="18" charset="0"/>
              </a:rPr>
              <a:t> – Director of the Center for Healthy Air, Water and Soil</a:t>
            </a:r>
            <a:endParaRPr lang="en-US" sz="1800" b="1"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pPr>
            <a:endParaRPr lang="en-US" sz="1800" b="1" u="sng"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pPr>
            <a:r>
              <a:rPr lang="en-US" sz="1800" b="1" u="sng" dirty="0">
                <a:solidFill>
                  <a:schemeClr val="tx1">
                    <a:lumMod val="75000"/>
                    <a:lumOff val="25000"/>
                  </a:schemeClr>
                </a:solidFill>
                <a:latin typeface="Garamond" panose="02020404030301010803" pitchFamily="18" charset="0"/>
              </a:rPr>
              <a:t>City Health Dashboard</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Dr. Ben </a:t>
            </a:r>
            <a:r>
              <a:rPr lang="en-US" sz="1800" b="1" dirty="0" err="1">
                <a:solidFill>
                  <a:schemeClr val="tx1">
                    <a:lumMod val="75000"/>
                    <a:lumOff val="25000"/>
                  </a:schemeClr>
                </a:solidFill>
                <a:latin typeface="Garamond" panose="02020404030301010803" pitchFamily="18" charset="0"/>
              </a:rPr>
              <a:t>Spoer</a:t>
            </a:r>
            <a:r>
              <a:rPr lang="en-US" sz="1800" dirty="0">
                <a:solidFill>
                  <a:schemeClr val="tx1">
                    <a:lumMod val="75000"/>
                    <a:lumOff val="25000"/>
                  </a:schemeClr>
                </a:solidFill>
                <a:latin typeface="Garamond" panose="02020404030301010803" pitchFamily="18" charset="0"/>
              </a:rPr>
              <a:t> – Manager, Data and Analytics</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Miriam </a:t>
            </a:r>
            <a:r>
              <a:rPr lang="en-US" sz="1800" b="1" dirty="0" err="1">
                <a:solidFill>
                  <a:schemeClr val="tx1">
                    <a:lumMod val="75000"/>
                    <a:lumOff val="25000"/>
                  </a:schemeClr>
                </a:solidFill>
                <a:latin typeface="Garamond" panose="02020404030301010803" pitchFamily="18" charset="0"/>
              </a:rPr>
              <a:t>Gofine</a:t>
            </a:r>
            <a:r>
              <a:rPr lang="en-US" sz="1800" dirty="0">
                <a:solidFill>
                  <a:schemeClr val="tx1">
                    <a:lumMod val="75000"/>
                    <a:lumOff val="25000"/>
                  </a:schemeClr>
                </a:solidFill>
                <a:latin typeface="Garamond" panose="02020404030301010803" pitchFamily="18" charset="0"/>
              </a:rPr>
              <a:t> – Senior Data Analyst</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Peggy Hsieh </a:t>
            </a:r>
            <a:r>
              <a:rPr lang="en-US" sz="1800" dirty="0">
                <a:solidFill>
                  <a:schemeClr val="tx1">
                    <a:lumMod val="75000"/>
                    <a:lumOff val="25000"/>
                  </a:schemeClr>
                </a:solidFill>
                <a:latin typeface="Garamond" panose="02020404030301010803" pitchFamily="18" charset="0"/>
              </a:rPr>
              <a:t>– Research Analyst</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Taylor Lampe </a:t>
            </a:r>
            <a:r>
              <a:rPr lang="en-US" sz="1800" dirty="0">
                <a:solidFill>
                  <a:schemeClr val="tx1">
                    <a:lumMod val="75000"/>
                    <a:lumOff val="25000"/>
                  </a:schemeClr>
                </a:solidFill>
                <a:latin typeface="Garamond" panose="02020404030301010803" pitchFamily="18" charset="0"/>
              </a:rPr>
              <a:t>– Data Analyst</a:t>
            </a:r>
          </a:p>
          <a:p>
            <a:pP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Leena Abbas </a:t>
            </a:r>
            <a:r>
              <a:rPr lang="en-US" sz="1800" dirty="0">
                <a:solidFill>
                  <a:schemeClr val="tx1">
                    <a:lumMod val="75000"/>
                    <a:lumOff val="25000"/>
                  </a:schemeClr>
                </a:solidFill>
                <a:latin typeface="Garamond" panose="02020404030301010803" pitchFamily="18" charset="0"/>
              </a:rPr>
              <a:t>– Associate Research Analyst</a:t>
            </a:r>
          </a:p>
          <a:p>
            <a:pPr>
              <a:lnSpc>
                <a:spcPct val="100000"/>
              </a:lnSpc>
              <a:spcBef>
                <a:spcPts val="0"/>
              </a:spcBef>
              <a:spcAft>
                <a:spcPts val="600"/>
              </a:spcAft>
            </a:pPr>
            <a:endParaRPr lang="en-US" sz="1800" dirty="0">
              <a:solidFill>
                <a:schemeClr val="tx1">
                  <a:lumMod val="75000"/>
                  <a:lumOff val="25000"/>
                </a:schemeClr>
              </a:solidFill>
              <a:latin typeface="Garamond" panose="02020404030301010803" pitchFamily="18" charset="0"/>
            </a:endParaRPr>
          </a:p>
        </p:txBody>
      </p:sp>
      <p:sp>
        <p:nvSpPr>
          <p:cNvPr id="2" name="Rectangle 1">
            <a:extLst>
              <a:ext uri="{FF2B5EF4-FFF2-40B4-BE49-F238E27FC236}">
                <a16:creationId xmlns:a16="http://schemas.microsoft.com/office/drawing/2014/main" id="{0B3E18AF-7318-8E40-AF56-ACC345382764}"/>
              </a:ext>
            </a:extLst>
          </p:cNvPr>
          <p:cNvSpPr/>
          <p:nvPr/>
        </p:nvSpPr>
        <p:spPr>
          <a:xfrm>
            <a:off x="671512" y="1075546"/>
            <a:ext cx="9658350" cy="5370701"/>
          </a:xfrm>
          <a:prstGeom prst="rect">
            <a:avLst/>
          </a:prstGeom>
        </p:spPr>
        <p:txBody>
          <a:bodyPr wrap="square">
            <a:spAutoFit/>
          </a:bodyPr>
          <a:lstStyle/>
          <a:p>
            <a:pPr>
              <a:spcAft>
                <a:spcPts val="600"/>
              </a:spcAft>
            </a:pPr>
            <a:r>
              <a:rPr lang="en-US" sz="1800" b="1" u="sng" dirty="0">
                <a:solidFill>
                  <a:schemeClr val="tx1">
                    <a:lumMod val="75000"/>
                    <a:lumOff val="25000"/>
                  </a:schemeClr>
                </a:solidFill>
                <a:latin typeface="Century Gothic" panose="020B0502020202020204" pitchFamily="34" charset="0"/>
              </a:rPr>
              <a:t>NASA DEVELOP </a:t>
            </a:r>
          </a:p>
          <a:p>
            <a:pPr>
              <a:spcAft>
                <a:spcPts val="600"/>
              </a:spcAft>
            </a:pPr>
            <a:r>
              <a:rPr lang="en-US" sz="1800" b="1" dirty="0">
                <a:solidFill>
                  <a:schemeClr val="tx1">
                    <a:lumMod val="75000"/>
                    <a:lumOff val="25000"/>
                  </a:schemeClr>
                </a:solidFill>
                <a:latin typeface="Century Gothic" panose="020B0502020202020204" pitchFamily="34" charset="0"/>
              </a:rPr>
              <a:t>Dr. David </a:t>
            </a:r>
            <a:r>
              <a:rPr lang="en-US" sz="1800" b="1" dirty="0" err="1">
                <a:solidFill>
                  <a:schemeClr val="tx1">
                    <a:lumMod val="75000"/>
                    <a:lumOff val="25000"/>
                  </a:schemeClr>
                </a:solidFill>
                <a:latin typeface="Century Gothic" panose="020B0502020202020204" pitchFamily="34" charset="0"/>
              </a:rPr>
              <a:t>Hondula</a:t>
            </a:r>
            <a:r>
              <a:rPr lang="en-US" sz="1800" b="1" dirty="0">
                <a:solidFill>
                  <a:schemeClr val="tx1">
                    <a:lumMod val="75000"/>
                    <a:lumOff val="25000"/>
                  </a:schemeClr>
                </a:solidFill>
                <a:latin typeface="Century Gothic" panose="020B0502020202020204" pitchFamily="34" charset="0"/>
              </a:rPr>
              <a:t> </a:t>
            </a:r>
            <a:r>
              <a:rPr lang="en-US" sz="1800" dirty="0">
                <a:solidFill>
                  <a:schemeClr val="tx1">
                    <a:lumMod val="75000"/>
                    <a:lumOff val="25000"/>
                  </a:schemeClr>
                </a:solidFill>
                <a:latin typeface="Century Gothic" panose="020B0502020202020204" pitchFamily="34" charset="0"/>
              </a:rPr>
              <a:t>– DEVELOP Science Advisor, Arizona State University</a:t>
            </a:r>
          </a:p>
          <a:p>
            <a:pPr>
              <a:spcAft>
                <a:spcPts val="600"/>
              </a:spcAft>
            </a:pPr>
            <a:r>
              <a:rPr lang="en-US" sz="1800" b="1" dirty="0">
                <a:solidFill>
                  <a:schemeClr val="tx1">
                    <a:lumMod val="75000"/>
                    <a:lumOff val="25000"/>
                  </a:schemeClr>
                </a:solidFill>
                <a:latin typeface="Century Gothic" panose="020B0502020202020204" pitchFamily="34" charset="0"/>
              </a:rPr>
              <a:t>Dr. Kenton Ross </a:t>
            </a:r>
            <a:r>
              <a:rPr lang="en-US" sz="1800" dirty="0">
                <a:solidFill>
                  <a:schemeClr val="tx1">
                    <a:lumMod val="75000"/>
                    <a:lumOff val="25000"/>
                  </a:schemeClr>
                </a:solidFill>
                <a:latin typeface="Century Gothic" panose="020B0502020202020204" pitchFamily="34" charset="0"/>
              </a:rPr>
              <a:t>– DEVELOP Science Advisor, NASA Langley Research Center</a:t>
            </a:r>
          </a:p>
          <a:p>
            <a:pPr>
              <a:spcAft>
                <a:spcPts val="600"/>
              </a:spcAft>
            </a:pPr>
            <a:r>
              <a:rPr lang="en-US" sz="1800" b="1" dirty="0">
                <a:solidFill>
                  <a:schemeClr val="tx1">
                    <a:lumMod val="75000"/>
                    <a:lumOff val="25000"/>
                  </a:schemeClr>
                </a:solidFill>
                <a:latin typeface="Century Gothic" panose="020B0502020202020204" pitchFamily="34" charset="0"/>
              </a:rPr>
              <a:t>Crystal </a:t>
            </a:r>
            <a:r>
              <a:rPr lang="en-US" sz="1800" b="1" dirty="0" err="1">
                <a:solidFill>
                  <a:schemeClr val="tx1">
                    <a:lumMod val="75000"/>
                    <a:lumOff val="25000"/>
                  </a:schemeClr>
                </a:solidFill>
                <a:latin typeface="Century Gothic" panose="020B0502020202020204" pitchFamily="34" charset="0"/>
              </a:rPr>
              <a:t>Wespestad</a:t>
            </a:r>
            <a:r>
              <a:rPr lang="en-US" sz="1800" b="1" dirty="0">
                <a:solidFill>
                  <a:schemeClr val="tx1">
                    <a:lumMod val="75000"/>
                    <a:lumOff val="25000"/>
                  </a:schemeClr>
                </a:solidFill>
                <a:latin typeface="Century Gothic" panose="020B0502020202020204" pitchFamily="34" charset="0"/>
              </a:rPr>
              <a:t> </a:t>
            </a:r>
            <a:r>
              <a:rPr lang="en-US" sz="1800" dirty="0">
                <a:solidFill>
                  <a:schemeClr val="tx1">
                    <a:lumMod val="75000"/>
                    <a:lumOff val="25000"/>
                  </a:schemeClr>
                </a:solidFill>
                <a:latin typeface="Century Gothic" panose="020B0502020202020204" pitchFamily="34" charset="0"/>
              </a:rPr>
              <a:t>– DEVELOP Fellow </a:t>
            </a:r>
          </a:p>
          <a:p>
            <a:pPr>
              <a:spcAft>
                <a:spcPts val="600"/>
              </a:spcAft>
            </a:pPr>
            <a:r>
              <a:rPr lang="en-US" sz="1800" b="1" dirty="0">
                <a:solidFill>
                  <a:schemeClr val="tx1">
                    <a:lumMod val="75000"/>
                    <a:lumOff val="25000"/>
                  </a:schemeClr>
                </a:solidFill>
                <a:latin typeface="Century Gothic" panose="020B0502020202020204" pitchFamily="34" charset="0"/>
              </a:rPr>
              <a:t>Lance Watkins </a:t>
            </a:r>
            <a:r>
              <a:rPr lang="en-US" sz="1800" dirty="0">
                <a:solidFill>
                  <a:schemeClr val="tx1">
                    <a:lumMod val="75000"/>
                    <a:lumOff val="25000"/>
                  </a:schemeClr>
                </a:solidFill>
                <a:latin typeface="Century Gothic" panose="020B0502020202020204" pitchFamily="34" charset="0"/>
              </a:rPr>
              <a:t>– Former </a:t>
            </a:r>
            <a:r>
              <a:rPr lang="en-US" sz="1800" dirty="0" err="1">
                <a:solidFill>
                  <a:schemeClr val="tx1">
                    <a:lumMod val="75000"/>
                    <a:lumOff val="25000"/>
                  </a:schemeClr>
                </a:solidFill>
                <a:latin typeface="Century Gothic" panose="020B0502020202020204" pitchFamily="34" charset="0"/>
              </a:rPr>
              <a:t>DEVELOPer</a:t>
            </a:r>
            <a:r>
              <a:rPr lang="en-US" sz="1800" dirty="0">
                <a:solidFill>
                  <a:schemeClr val="tx1">
                    <a:lumMod val="75000"/>
                    <a:lumOff val="25000"/>
                  </a:schemeClr>
                </a:solidFill>
                <a:latin typeface="Century Gothic" panose="020B0502020202020204" pitchFamily="34" charset="0"/>
              </a:rPr>
              <a:t>, Arizona State University</a:t>
            </a:r>
          </a:p>
          <a:p>
            <a:pPr>
              <a:spcAft>
                <a:spcPts val="600"/>
              </a:spcAft>
            </a:pPr>
            <a:endParaRPr lang="en-US" sz="1000" b="1" u="sng" dirty="0">
              <a:solidFill>
                <a:schemeClr val="tx1">
                  <a:lumMod val="75000"/>
                  <a:lumOff val="25000"/>
                </a:schemeClr>
              </a:solidFill>
              <a:latin typeface="Century Gothic" panose="020B0502020202020204" pitchFamily="34" charset="0"/>
            </a:endParaRPr>
          </a:p>
          <a:p>
            <a:pPr>
              <a:spcAft>
                <a:spcPts val="600"/>
              </a:spcAft>
            </a:pPr>
            <a:r>
              <a:rPr lang="en-US" sz="1800" b="1" u="sng" dirty="0">
                <a:solidFill>
                  <a:schemeClr val="tx1">
                    <a:lumMod val="75000"/>
                    <a:lumOff val="25000"/>
                  </a:schemeClr>
                </a:solidFill>
                <a:latin typeface="Century Gothic" panose="020B0502020202020204" pitchFamily="34" charset="0"/>
              </a:rPr>
              <a:t>University of Louisville </a:t>
            </a:r>
            <a:r>
              <a:rPr lang="en-US" sz="1800" b="1" u="sng" dirty="0" err="1">
                <a:solidFill>
                  <a:schemeClr val="tx1">
                    <a:lumMod val="75000"/>
                    <a:lumOff val="25000"/>
                  </a:schemeClr>
                </a:solidFill>
                <a:latin typeface="Century Gothic" panose="020B0502020202020204" pitchFamily="34" charset="0"/>
              </a:rPr>
              <a:t>Envirome</a:t>
            </a:r>
            <a:r>
              <a:rPr lang="en-US" sz="1800" b="1" u="sng" dirty="0">
                <a:solidFill>
                  <a:schemeClr val="tx1">
                    <a:lumMod val="75000"/>
                    <a:lumOff val="25000"/>
                  </a:schemeClr>
                </a:solidFill>
                <a:latin typeface="Century Gothic" panose="020B0502020202020204" pitchFamily="34" charset="0"/>
              </a:rPr>
              <a:t> Institute</a:t>
            </a:r>
          </a:p>
          <a:p>
            <a:pPr>
              <a:spcAft>
                <a:spcPts val="600"/>
              </a:spcAft>
            </a:pPr>
            <a:r>
              <a:rPr lang="en-US" sz="1800" b="1" dirty="0">
                <a:solidFill>
                  <a:schemeClr val="tx1">
                    <a:lumMod val="75000"/>
                    <a:lumOff val="25000"/>
                  </a:schemeClr>
                </a:solidFill>
                <a:latin typeface="Century Gothic" panose="020B0502020202020204" pitchFamily="34" charset="0"/>
              </a:rPr>
              <a:t>Dr. Ted Smith</a:t>
            </a:r>
            <a:r>
              <a:rPr lang="en-US" sz="1800" dirty="0">
                <a:solidFill>
                  <a:schemeClr val="tx1">
                    <a:lumMod val="75000"/>
                    <a:lumOff val="25000"/>
                  </a:schemeClr>
                </a:solidFill>
                <a:latin typeface="Century Gothic" panose="020B0502020202020204" pitchFamily="34" charset="0"/>
              </a:rPr>
              <a:t> – Director of the Center for Healthy Air, Water and Soil</a:t>
            </a:r>
            <a:endParaRPr lang="en-US" sz="1800" b="1" dirty="0">
              <a:solidFill>
                <a:schemeClr val="tx1">
                  <a:lumMod val="75000"/>
                  <a:lumOff val="25000"/>
                </a:schemeClr>
              </a:solidFill>
              <a:latin typeface="Century Gothic" panose="020B0502020202020204" pitchFamily="34" charset="0"/>
            </a:endParaRPr>
          </a:p>
          <a:p>
            <a:pPr>
              <a:spcAft>
                <a:spcPts val="600"/>
              </a:spcAft>
            </a:pPr>
            <a:endParaRPr lang="en-US" sz="1000" b="1" u="sng" dirty="0">
              <a:solidFill>
                <a:schemeClr val="tx1">
                  <a:lumMod val="75000"/>
                  <a:lumOff val="25000"/>
                </a:schemeClr>
              </a:solidFill>
              <a:latin typeface="Century Gothic" panose="020B0502020202020204" pitchFamily="34" charset="0"/>
            </a:endParaRPr>
          </a:p>
          <a:p>
            <a:pPr>
              <a:spcAft>
                <a:spcPts val="600"/>
              </a:spcAft>
            </a:pPr>
            <a:r>
              <a:rPr lang="en-US" sz="1800" b="1" u="sng" dirty="0">
                <a:solidFill>
                  <a:schemeClr val="tx1">
                    <a:lumMod val="75000"/>
                    <a:lumOff val="25000"/>
                  </a:schemeClr>
                </a:solidFill>
                <a:latin typeface="Century Gothic" panose="020B0502020202020204" pitchFamily="34" charset="0"/>
              </a:rPr>
              <a:t>City Health Dashboard</a:t>
            </a:r>
          </a:p>
          <a:p>
            <a:pPr>
              <a:spcAft>
                <a:spcPts val="600"/>
              </a:spcAft>
            </a:pPr>
            <a:r>
              <a:rPr lang="en-US" sz="1800" b="1" dirty="0">
                <a:solidFill>
                  <a:schemeClr val="tx1">
                    <a:lumMod val="75000"/>
                    <a:lumOff val="25000"/>
                  </a:schemeClr>
                </a:solidFill>
                <a:latin typeface="Century Gothic" panose="020B0502020202020204" pitchFamily="34" charset="0"/>
              </a:rPr>
              <a:t>Dr. Ben </a:t>
            </a:r>
            <a:r>
              <a:rPr lang="en-US" sz="1800" b="1" dirty="0" err="1">
                <a:solidFill>
                  <a:schemeClr val="tx1">
                    <a:lumMod val="75000"/>
                    <a:lumOff val="25000"/>
                  </a:schemeClr>
                </a:solidFill>
                <a:latin typeface="Century Gothic" panose="020B0502020202020204" pitchFamily="34" charset="0"/>
              </a:rPr>
              <a:t>Spoer</a:t>
            </a:r>
            <a:r>
              <a:rPr lang="en-US" sz="1800" dirty="0">
                <a:solidFill>
                  <a:schemeClr val="tx1">
                    <a:lumMod val="75000"/>
                    <a:lumOff val="25000"/>
                  </a:schemeClr>
                </a:solidFill>
                <a:latin typeface="Century Gothic" panose="020B0502020202020204" pitchFamily="34" charset="0"/>
              </a:rPr>
              <a:t> – Manager, Data and Analytics</a:t>
            </a:r>
          </a:p>
          <a:p>
            <a:pPr>
              <a:spcAft>
                <a:spcPts val="600"/>
              </a:spcAft>
            </a:pPr>
            <a:r>
              <a:rPr lang="en-US" sz="1800" b="1" dirty="0">
                <a:solidFill>
                  <a:schemeClr val="tx1">
                    <a:lumMod val="75000"/>
                    <a:lumOff val="25000"/>
                  </a:schemeClr>
                </a:solidFill>
                <a:latin typeface="Century Gothic" panose="020B0502020202020204" pitchFamily="34" charset="0"/>
              </a:rPr>
              <a:t>Miriam </a:t>
            </a:r>
            <a:r>
              <a:rPr lang="en-US" sz="1800" b="1" dirty="0" err="1">
                <a:solidFill>
                  <a:schemeClr val="tx1">
                    <a:lumMod val="75000"/>
                    <a:lumOff val="25000"/>
                  </a:schemeClr>
                </a:solidFill>
                <a:latin typeface="Century Gothic" panose="020B0502020202020204" pitchFamily="34" charset="0"/>
              </a:rPr>
              <a:t>Gofine</a:t>
            </a:r>
            <a:r>
              <a:rPr lang="en-US" sz="1800" dirty="0">
                <a:solidFill>
                  <a:schemeClr val="tx1">
                    <a:lumMod val="75000"/>
                    <a:lumOff val="25000"/>
                  </a:schemeClr>
                </a:solidFill>
                <a:latin typeface="Century Gothic" panose="020B0502020202020204" pitchFamily="34" charset="0"/>
              </a:rPr>
              <a:t> – Senior Data Analyst</a:t>
            </a:r>
          </a:p>
          <a:p>
            <a:pPr>
              <a:spcAft>
                <a:spcPts val="600"/>
              </a:spcAft>
            </a:pPr>
            <a:r>
              <a:rPr lang="en-US" sz="1800" b="1" dirty="0">
                <a:solidFill>
                  <a:schemeClr val="tx1">
                    <a:lumMod val="75000"/>
                    <a:lumOff val="25000"/>
                  </a:schemeClr>
                </a:solidFill>
                <a:latin typeface="Century Gothic" panose="020B0502020202020204" pitchFamily="34" charset="0"/>
              </a:rPr>
              <a:t>Peggy Hsieh </a:t>
            </a:r>
            <a:r>
              <a:rPr lang="en-US" sz="1800" dirty="0">
                <a:solidFill>
                  <a:schemeClr val="tx1">
                    <a:lumMod val="75000"/>
                    <a:lumOff val="25000"/>
                  </a:schemeClr>
                </a:solidFill>
                <a:latin typeface="Century Gothic" panose="020B0502020202020204" pitchFamily="34" charset="0"/>
              </a:rPr>
              <a:t>– Research Analyst</a:t>
            </a:r>
          </a:p>
          <a:p>
            <a:pPr>
              <a:spcAft>
                <a:spcPts val="600"/>
              </a:spcAft>
            </a:pPr>
            <a:r>
              <a:rPr lang="en-US" sz="1800" b="1" dirty="0">
                <a:solidFill>
                  <a:schemeClr val="tx1">
                    <a:lumMod val="75000"/>
                    <a:lumOff val="25000"/>
                  </a:schemeClr>
                </a:solidFill>
                <a:latin typeface="Century Gothic" panose="020B0502020202020204" pitchFamily="34" charset="0"/>
              </a:rPr>
              <a:t>Taylor Lampe </a:t>
            </a:r>
            <a:r>
              <a:rPr lang="en-US" sz="1800" dirty="0">
                <a:solidFill>
                  <a:schemeClr val="tx1">
                    <a:lumMod val="75000"/>
                    <a:lumOff val="25000"/>
                  </a:schemeClr>
                </a:solidFill>
                <a:latin typeface="Century Gothic" panose="020B0502020202020204" pitchFamily="34" charset="0"/>
              </a:rPr>
              <a:t>– Data Analyst</a:t>
            </a:r>
          </a:p>
          <a:p>
            <a:pPr>
              <a:spcAft>
                <a:spcPts val="600"/>
              </a:spcAft>
            </a:pPr>
            <a:r>
              <a:rPr lang="en-US" sz="1800" b="1" dirty="0">
                <a:solidFill>
                  <a:schemeClr val="tx1">
                    <a:lumMod val="75000"/>
                    <a:lumOff val="25000"/>
                  </a:schemeClr>
                </a:solidFill>
                <a:latin typeface="Century Gothic" panose="020B0502020202020204" pitchFamily="34" charset="0"/>
              </a:rPr>
              <a:t>Leena Abbas </a:t>
            </a:r>
            <a:r>
              <a:rPr lang="en-US" sz="1800" dirty="0">
                <a:solidFill>
                  <a:schemeClr val="tx1">
                    <a:lumMod val="75000"/>
                    <a:lumOff val="25000"/>
                  </a:schemeClr>
                </a:solidFill>
                <a:latin typeface="Century Gothic" panose="020B0502020202020204" pitchFamily="34" charset="0"/>
              </a:rPr>
              <a:t>– Associate Research Analyst</a:t>
            </a:r>
          </a:p>
          <a:p>
            <a:pPr>
              <a:spcAft>
                <a:spcPts val="600"/>
              </a:spcAft>
            </a:pPr>
            <a:endParaRPr lang="en-US" dirty="0">
              <a:solidFill>
                <a:schemeClr val="tx1">
                  <a:lumMod val="75000"/>
                  <a:lumOff val="25000"/>
                </a:schemeClr>
              </a:solidFill>
              <a:latin typeface="Garamond" panose="02020404030301010803"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g6410e62f3d_0_0"/>
          <p:cNvPicPr preferRelativeResize="0"/>
          <p:nvPr/>
        </p:nvPicPr>
        <p:blipFill rotWithShape="1">
          <a:blip r:embed="rId3">
            <a:alphaModFix/>
          </a:blip>
          <a:srcRect/>
          <a:stretch/>
        </p:blipFill>
        <p:spPr>
          <a:xfrm>
            <a:off x="-1" y="1364920"/>
            <a:ext cx="12192001" cy="5490770"/>
          </a:xfrm>
          <a:prstGeom prst="rect">
            <a:avLst/>
          </a:prstGeom>
          <a:noFill/>
          <a:ln>
            <a:noFill/>
          </a:ln>
        </p:spPr>
      </p:pic>
      <p:sp>
        <p:nvSpPr>
          <p:cNvPr id="108" name="Google Shape;108;g6410e62f3d_0_0"/>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B57AF"/>
              </a:buClr>
              <a:buSzPts val="3959"/>
              <a:buFont typeface="Century Gothic"/>
              <a:buNone/>
            </a:pPr>
            <a:r>
              <a:rPr lang="en-US" sz="4000"/>
              <a:t>Community Concerns</a:t>
            </a:r>
            <a:endParaRPr sz="4000"/>
          </a:p>
        </p:txBody>
      </p:sp>
      <p:sp>
        <p:nvSpPr>
          <p:cNvPr id="5" name="Text Placeholder 16">
            <a:extLst>
              <a:ext uri="{FF2B5EF4-FFF2-40B4-BE49-F238E27FC236}">
                <a16:creationId xmlns:a16="http://schemas.microsoft.com/office/drawing/2014/main" id="{C795A7D9-7740-EF4A-9A14-A51A35AE69C2}"/>
              </a:ext>
            </a:extLst>
          </p:cNvPr>
          <p:cNvSpPr txBox="1">
            <a:spLocks/>
          </p:cNvSpPr>
          <p:nvPr/>
        </p:nvSpPr>
        <p:spPr>
          <a:xfrm>
            <a:off x="266700" y="1291766"/>
            <a:ext cx="8909105" cy="238173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2559A8"/>
              </a:buClr>
            </a:pPr>
            <a:r>
              <a:rPr lang="en-US" sz="3000" dirty="0">
                <a:solidFill>
                  <a:schemeClr val="tx1">
                    <a:lumMod val="75000"/>
                    <a:lumOff val="25000"/>
                  </a:schemeClr>
                </a:solidFill>
                <a:latin typeface="Century Gothic" panose="020B0502020202020204" pitchFamily="34" charset="0"/>
              </a:rPr>
              <a:t>Urban Heat Island Effect </a:t>
            </a:r>
          </a:p>
          <a:p>
            <a:pPr>
              <a:lnSpc>
                <a:spcPct val="100000"/>
              </a:lnSpc>
              <a:spcBef>
                <a:spcPts val="0"/>
              </a:spcBef>
              <a:spcAft>
                <a:spcPts val="600"/>
              </a:spcAft>
              <a:buClr>
                <a:srgbClr val="2559A8"/>
              </a:buClr>
            </a:pPr>
            <a:r>
              <a:rPr lang="en-US" sz="3000" dirty="0">
                <a:solidFill>
                  <a:schemeClr val="tx1">
                    <a:lumMod val="75000"/>
                    <a:lumOff val="25000"/>
                  </a:schemeClr>
                </a:solidFill>
                <a:latin typeface="Century Gothic" panose="020B0502020202020204" pitchFamily="34" charset="0"/>
              </a:rPr>
              <a:t>Lack of urban green spaces increases risk of chronic illnesses</a:t>
            </a:r>
          </a:p>
          <a:p>
            <a:pPr>
              <a:lnSpc>
                <a:spcPct val="100000"/>
              </a:lnSpc>
              <a:spcBef>
                <a:spcPts val="0"/>
              </a:spcBef>
              <a:spcAft>
                <a:spcPts val="600"/>
              </a:spcAft>
              <a:buClr>
                <a:srgbClr val="2559A8"/>
              </a:buClr>
            </a:pPr>
            <a:r>
              <a:rPr lang="en-US" sz="3000" dirty="0">
                <a:solidFill>
                  <a:schemeClr val="tx1">
                    <a:lumMod val="75000"/>
                    <a:lumOff val="25000"/>
                  </a:schemeClr>
                </a:solidFill>
                <a:latin typeface="Century Gothic" panose="020B0502020202020204" pitchFamily="34" charset="0"/>
              </a:rPr>
              <a:t>Heat related health issues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652337da0f_1_0"/>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B57AF"/>
              </a:buClr>
              <a:buSzPts val="3959"/>
              <a:buFont typeface="Century Gothic"/>
              <a:buNone/>
            </a:pPr>
            <a:r>
              <a:rPr lang="en-US" sz="4000"/>
              <a:t>Partners</a:t>
            </a:r>
            <a:endParaRPr/>
          </a:p>
        </p:txBody>
      </p:sp>
      <p:sp>
        <p:nvSpPr>
          <p:cNvPr id="117" name="Google Shape;117;g652337da0f_1_0"/>
          <p:cNvSpPr txBox="1"/>
          <p:nvPr/>
        </p:nvSpPr>
        <p:spPr>
          <a:xfrm>
            <a:off x="800100" y="5138529"/>
            <a:ext cx="4953000"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dirty="0">
                <a:solidFill>
                  <a:srgbClr val="3F3F3F"/>
                </a:solidFill>
                <a:latin typeface="Century Gothic"/>
                <a:ea typeface="Century Gothic"/>
                <a:cs typeface="Century Gothic"/>
                <a:sym typeface="Century Gothic"/>
              </a:rPr>
              <a:t>Ben </a:t>
            </a:r>
            <a:r>
              <a:rPr lang="en-US" sz="2000" b="1" i="0" u="none" strike="noStrike" cap="none" dirty="0" err="1">
                <a:solidFill>
                  <a:srgbClr val="3F3F3F"/>
                </a:solidFill>
                <a:latin typeface="Century Gothic"/>
                <a:ea typeface="Century Gothic"/>
                <a:cs typeface="Century Gothic"/>
                <a:sym typeface="Century Gothic"/>
              </a:rPr>
              <a:t>Spoer</a:t>
            </a:r>
            <a:endParaRPr sz="2000" b="1"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US" sz="2000" b="0" i="0" u="none" strike="noStrike" cap="none" dirty="0">
                <a:solidFill>
                  <a:srgbClr val="3F3F3F"/>
                </a:solidFill>
                <a:latin typeface="Century Gothic"/>
                <a:ea typeface="Century Gothic"/>
                <a:cs typeface="Century Gothic"/>
                <a:sym typeface="Century Gothic"/>
              </a:rPr>
              <a:t>NYU School of Medicine</a:t>
            </a:r>
            <a:endParaRPr dirty="0"/>
          </a:p>
          <a:p>
            <a:pPr marL="0" marR="0" lvl="0" indent="0" algn="ctr" rtl="0">
              <a:lnSpc>
                <a:spcPct val="100000"/>
              </a:lnSpc>
              <a:spcBef>
                <a:spcPts val="0"/>
              </a:spcBef>
              <a:spcAft>
                <a:spcPts val="0"/>
              </a:spcAft>
              <a:buNone/>
            </a:pPr>
            <a:r>
              <a:rPr lang="en-US" sz="2000" b="0" i="0" u="none" strike="noStrike" cap="none" dirty="0">
                <a:solidFill>
                  <a:srgbClr val="3F3F3F"/>
                </a:solidFill>
                <a:latin typeface="Century Gothic"/>
                <a:ea typeface="Century Gothic"/>
                <a:cs typeface="Century Gothic"/>
                <a:sym typeface="Century Gothic"/>
              </a:rPr>
              <a:t>The City Health Dashboard</a:t>
            </a:r>
            <a:endParaRPr dirty="0"/>
          </a:p>
        </p:txBody>
      </p:sp>
      <p:sp>
        <p:nvSpPr>
          <p:cNvPr id="118" name="Google Shape;118;g652337da0f_1_0"/>
          <p:cNvSpPr txBox="1"/>
          <p:nvPr/>
        </p:nvSpPr>
        <p:spPr>
          <a:xfrm>
            <a:off x="5877790" y="5138529"/>
            <a:ext cx="6154490"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dirty="0">
                <a:solidFill>
                  <a:srgbClr val="3F3F3F"/>
                </a:solidFill>
                <a:latin typeface="Century Gothic"/>
                <a:ea typeface="Century Gothic"/>
                <a:cs typeface="Century Gothic"/>
                <a:sym typeface="Century Gothic"/>
              </a:rPr>
              <a:t>Ted Smith</a:t>
            </a:r>
            <a:endParaRPr b="1" dirty="0"/>
          </a:p>
          <a:p>
            <a:pPr marL="0" marR="0" lvl="0" indent="0" algn="ctr" rtl="0">
              <a:lnSpc>
                <a:spcPct val="100000"/>
              </a:lnSpc>
              <a:spcBef>
                <a:spcPts val="0"/>
              </a:spcBef>
              <a:spcAft>
                <a:spcPts val="0"/>
              </a:spcAft>
              <a:buNone/>
            </a:pPr>
            <a:r>
              <a:rPr lang="en-US" sz="2000" b="0" i="0" u="none" strike="noStrike" cap="none" dirty="0">
                <a:solidFill>
                  <a:srgbClr val="3F3F3F"/>
                </a:solidFill>
                <a:latin typeface="Century Gothic"/>
                <a:ea typeface="Century Gothic"/>
                <a:cs typeface="Century Gothic"/>
                <a:sym typeface="Century Gothic"/>
              </a:rPr>
              <a:t>University of Louisville</a:t>
            </a:r>
            <a:endParaRPr dirty="0"/>
          </a:p>
          <a:p>
            <a:pPr marL="0" marR="0" lvl="0" indent="0" algn="ctr" rtl="0">
              <a:lnSpc>
                <a:spcPct val="100000"/>
              </a:lnSpc>
              <a:spcBef>
                <a:spcPts val="0"/>
              </a:spcBef>
              <a:spcAft>
                <a:spcPts val="0"/>
              </a:spcAft>
              <a:buNone/>
            </a:pPr>
            <a:r>
              <a:rPr lang="en-US" sz="2000" b="0" i="0" u="none" strike="noStrike" cap="none" dirty="0" err="1">
                <a:solidFill>
                  <a:srgbClr val="3F3F3F"/>
                </a:solidFill>
                <a:latin typeface="Century Gothic"/>
                <a:ea typeface="Century Gothic"/>
                <a:cs typeface="Century Gothic"/>
                <a:sym typeface="Century Gothic"/>
              </a:rPr>
              <a:t>Envirome</a:t>
            </a:r>
            <a:r>
              <a:rPr lang="en-US" sz="2000" b="0" i="0" u="none" strike="noStrike" cap="none" dirty="0">
                <a:solidFill>
                  <a:srgbClr val="3F3F3F"/>
                </a:solidFill>
                <a:latin typeface="Century Gothic"/>
                <a:ea typeface="Century Gothic"/>
                <a:cs typeface="Century Gothic"/>
                <a:sym typeface="Century Gothic"/>
              </a:rPr>
              <a:t> Institute</a:t>
            </a:r>
            <a:endParaRPr dirty="0"/>
          </a:p>
        </p:txBody>
      </p:sp>
      <p:pic>
        <p:nvPicPr>
          <p:cNvPr id="3" name="Picture 2">
            <a:extLst>
              <a:ext uri="{FF2B5EF4-FFF2-40B4-BE49-F238E27FC236}">
                <a16:creationId xmlns:a16="http://schemas.microsoft.com/office/drawing/2014/main" id="{72F6818A-5E65-134F-83A7-3A5DC6B2CFE7}"/>
              </a:ext>
            </a:extLst>
          </p:cNvPr>
          <p:cNvPicPr>
            <a:picLocks noChangeAspect="1"/>
          </p:cNvPicPr>
          <p:nvPr/>
        </p:nvPicPr>
        <p:blipFill rotWithShape="1">
          <a:blip r:embed="rId3"/>
          <a:srcRect l="13239" r="18833"/>
          <a:stretch/>
        </p:blipFill>
        <p:spPr>
          <a:xfrm>
            <a:off x="1085849" y="876299"/>
            <a:ext cx="4381501" cy="4139653"/>
          </a:xfrm>
          <a:prstGeom prst="ellipse">
            <a:avLst/>
          </a:prstGeom>
          <a:ln w="28575">
            <a:solidFill>
              <a:schemeClr val="tx1"/>
            </a:solidFill>
          </a:ln>
        </p:spPr>
      </p:pic>
      <p:pic>
        <p:nvPicPr>
          <p:cNvPr id="5" name="Picture 4">
            <a:extLst>
              <a:ext uri="{FF2B5EF4-FFF2-40B4-BE49-F238E27FC236}">
                <a16:creationId xmlns:a16="http://schemas.microsoft.com/office/drawing/2014/main" id="{1F54295B-B82F-9245-A1E7-56BEF8531A88}"/>
              </a:ext>
            </a:extLst>
          </p:cNvPr>
          <p:cNvPicPr>
            <a:picLocks noChangeAspect="1"/>
          </p:cNvPicPr>
          <p:nvPr/>
        </p:nvPicPr>
        <p:blipFill rotWithShape="1">
          <a:blip r:embed="rId4"/>
          <a:srcRect l="18917" r="18917"/>
          <a:stretch/>
        </p:blipFill>
        <p:spPr>
          <a:xfrm>
            <a:off x="6764285" y="876299"/>
            <a:ext cx="4381501" cy="4148198"/>
          </a:xfrm>
          <a:prstGeom prst="ellipse">
            <a:avLst/>
          </a:prstGeom>
          <a:ln w="28575">
            <a:solidFill>
              <a:schemeClr val="tx1"/>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6" name="Google Shape;126;g6549f5a29a_8_47"/>
          <p:cNvPicPr preferRelativeResize="0"/>
          <p:nvPr/>
        </p:nvPicPr>
        <p:blipFill rotWithShape="1">
          <a:blip r:embed="rId3">
            <a:alphaModFix/>
          </a:blip>
          <a:srcRect/>
          <a:stretch/>
        </p:blipFill>
        <p:spPr>
          <a:xfrm>
            <a:off x="7817854" y="6195711"/>
            <a:ext cx="2136374" cy="396069"/>
          </a:xfrm>
          <a:prstGeom prst="rect">
            <a:avLst/>
          </a:prstGeom>
          <a:noFill/>
          <a:ln>
            <a:noFill/>
          </a:ln>
        </p:spPr>
      </p:pic>
      <p:grpSp>
        <p:nvGrpSpPr>
          <p:cNvPr id="9" name="Group 8">
            <a:extLst>
              <a:ext uri="{FF2B5EF4-FFF2-40B4-BE49-F238E27FC236}">
                <a16:creationId xmlns:a16="http://schemas.microsoft.com/office/drawing/2014/main" id="{3D6E58F2-0C46-454C-81F7-5A7AC00AB51E}"/>
              </a:ext>
            </a:extLst>
          </p:cNvPr>
          <p:cNvGrpSpPr/>
          <p:nvPr/>
        </p:nvGrpSpPr>
        <p:grpSpPr>
          <a:xfrm>
            <a:off x="2122487" y="876300"/>
            <a:ext cx="8126413" cy="5981700"/>
            <a:chOff x="2414588" y="757238"/>
            <a:chExt cx="7292574" cy="5729287"/>
          </a:xfrm>
        </p:grpSpPr>
        <p:pic>
          <p:nvPicPr>
            <p:cNvPr id="6" name="Picture 5">
              <a:extLst>
                <a:ext uri="{FF2B5EF4-FFF2-40B4-BE49-F238E27FC236}">
                  <a16:creationId xmlns:a16="http://schemas.microsoft.com/office/drawing/2014/main" id="{D67465AA-758C-564C-BA82-9B2E97826642}"/>
                </a:ext>
              </a:extLst>
            </p:cNvPr>
            <p:cNvPicPr>
              <a:picLocks noChangeAspect="1"/>
            </p:cNvPicPr>
            <p:nvPr/>
          </p:nvPicPr>
          <p:blipFill rotWithShape="1">
            <a:blip r:embed="rId4"/>
            <a:srcRect l="8520" t="11042" r="8090" b="5418"/>
            <a:stretch/>
          </p:blipFill>
          <p:spPr>
            <a:xfrm>
              <a:off x="2414588" y="757238"/>
              <a:ext cx="7292574" cy="5729287"/>
            </a:xfrm>
            <a:prstGeom prst="rect">
              <a:avLst/>
            </a:prstGeom>
          </p:spPr>
        </p:pic>
        <p:sp>
          <p:nvSpPr>
            <p:cNvPr id="7" name="TextBox 6">
              <a:extLst>
                <a:ext uri="{FF2B5EF4-FFF2-40B4-BE49-F238E27FC236}">
                  <a16:creationId xmlns:a16="http://schemas.microsoft.com/office/drawing/2014/main" id="{B6A54DF2-7D01-E34E-90C3-48FC2B1268B1}"/>
                </a:ext>
              </a:extLst>
            </p:cNvPr>
            <p:cNvSpPr txBox="1"/>
            <p:nvPr/>
          </p:nvSpPr>
          <p:spPr>
            <a:xfrm>
              <a:off x="7211969" y="5664236"/>
              <a:ext cx="254906" cy="294790"/>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0</a:t>
              </a:r>
            </a:p>
          </p:txBody>
        </p:sp>
        <p:sp>
          <p:nvSpPr>
            <p:cNvPr id="8" name="TextBox 7">
              <a:extLst>
                <a:ext uri="{FF2B5EF4-FFF2-40B4-BE49-F238E27FC236}">
                  <a16:creationId xmlns:a16="http://schemas.microsoft.com/office/drawing/2014/main" id="{5515BB7E-2EC5-6D4E-A6CE-36800390368C}"/>
                </a:ext>
              </a:extLst>
            </p:cNvPr>
            <p:cNvSpPr txBox="1"/>
            <p:nvPr/>
          </p:nvSpPr>
          <p:spPr>
            <a:xfrm>
              <a:off x="8169729" y="5698294"/>
              <a:ext cx="660569" cy="294790"/>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500 mi</a:t>
              </a:r>
            </a:p>
          </p:txBody>
        </p:sp>
      </p:grpSp>
      <p:sp>
        <p:nvSpPr>
          <p:cNvPr id="125" name="Google Shape;125;g6549f5a29a_8_47"/>
          <p:cNvSpPr txBox="1">
            <a:spLocks noGrp="1"/>
          </p:cNvSpPr>
          <p:nvPr>
            <p:ph type="title"/>
          </p:nvPr>
        </p:nvSpPr>
        <p:spPr>
          <a:xfrm>
            <a:off x="495300" y="419099"/>
            <a:ext cx="10515600" cy="45720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B57AF"/>
              </a:buClr>
              <a:buSzPts val="4400"/>
              <a:buFont typeface="Century Gothic"/>
              <a:buNone/>
            </a:pPr>
            <a:r>
              <a:rPr lang="en-US" sz="3959" dirty="0"/>
              <a:t>793 US Cities on City Health Dashboard</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6410e62f3d_0_38"/>
          <p:cNvSpPr txBox="1">
            <a:spLocks noGrp="1"/>
          </p:cNvSpPr>
          <p:nvPr>
            <p:ph type="title"/>
          </p:nvPr>
        </p:nvSpPr>
        <p:spPr>
          <a:xfrm>
            <a:off x="435010" y="419099"/>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B57AF"/>
              </a:buClr>
              <a:buSzPts val="3959"/>
              <a:buFont typeface="Century Gothic"/>
              <a:buNone/>
            </a:pPr>
            <a:r>
              <a:rPr lang="en-US" sz="4000"/>
              <a:t>Objectives</a:t>
            </a:r>
            <a:endParaRPr sz="4800"/>
          </a:p>
        </p:txBody>
      </p:sp>
      <p:sp>
        <p:nvSpPr>
          <p:cNvPr id="136" name="Google Shape;136;g6410e62f3d_0_38"/>
          <p:cNvSpPr txBox="1"/>
          <p:nvPr/>
        </p:nvSpPr>
        <p:spPr>
          <a:xfrm>
            <a:off x="947713" y="4495200"/>
            <a:ext cx="3200100" cy="1927500"/>
          </a:xfrm>
          <a:prstGeom prst="rect">
            <a:avLst/>
          </a:prstGeom>
          <a:noFill/>
          <a:ln>
            <a:noFill/>
          </a:ln>
        </p:spPr>
        <p:txBody>
          <a:bodyPr spcFirstLastPara="1" wrap="square" lIns="91425" tIns="91425" rIns="91425" bIns="91425" anchor="t" anchorCtr="0">
            <a:noAutofit/>
          </a:bodyPr>
          <a:lstStyle/>
          <a:p>
            <a:pPr>
              <a:spcAft>
                <a:spcPts val="600"/>
              </a:spcAft>
              <a:buClr>
                <a:srgbClr val="2559A8"/>
              </a:buClr>
            </a:pPr>
            <a:r>
              <a:rPr lang="en-US" sz="2200" b="1" dirty="0">
                <a:solidFill>
                  <a:srgbClr val="2559A8"/>
                </a:solidFill>
                <a:latin typeface="Century Gothic" panose="020B0502020202020204" pitchFamily="34" charset="0"/>
              </a:rPr>
              <a:t>Create</a:t>
            </a:r>
            <a:r>
              <a:rPr lang="en-US" sz="2200" dirty="0">
                <a:solidFill>
                  <a:schemeClr val="tx1">
                    <a:lumMod val="75000"/>
                    <a:lumOff val="25000"/>
                  </a:schemeClr>
                </a:solidFill>
                <a:latin typeface="Century Gothic" panose="020B0502020202020204" pitchFamily="34" charset="0"/>
              </a:rPr>
              <a:t> a replicable method for calculating greenness and land surface temperature metrics</a:t>
            </a:r>
          </a:p>
        </p:txBody>
      </p:sp>
      <p:sp>
        <p:nvSpPr>
          <p:cNvPr id="137" name="Google Shape;137;g6410e62f3d_0_38"/>
          <p:cNvSpPr txBox="1"/>
          <p:nvPr/>
        </p:nvSpPr>
        <p:spPr>
          <a:xfrm>
            <a:off x="4798510" y="3847012"/>
            <a:ext cx="3318600" cy="1736100"/>
          </a:xfrm>
          <a:prstGeom prst="rect">
            <a:avLst/>
          </a:prstGeom>
          <a:noFill/>
          <a:ln>
            <a:noFill/>
          </a:ln>
        </p:spPr>
        <p:txBody>
          <a:bodyPr spcFirstLastPara="1" wrap="square" lIns="91425" tIns="91425" rIns="91425" bIns="91425" anchor="t" anchorCtr="0">
            <a:noAutofit/>
          </a:bodyPr>
          <a:lstStyle/>
          <a:p>
            <a:pPr>
              <a:spcAft>
                <a:spcPts val="600"/>
              </a:spcAft>
              <a:buClr>
                <a:srgbClr val="2559A8"/>
              </a:buClr>
            </a:pPr>
            <a:r>
              <a:rPr lang="en-US" sz="2200" b="1" dirty="0">
                <a:solidFill>
                  <a:srgbClr val="2559A8"/>
                </a:solidFill>
                <a:latin typeface="Century Gothic" panose="020B0502020202020204" pitchFamily="34" charset="0"/>
              </a:rPr>
              <a:t>Highlight </a:t>
            </a:r>
            <a:r>
              <a:rPr lang="en-US" sz="2200" dirty="0">
                <a:solidFill>
                  <a:schemeClr val="tx1">
                    <a:lumMod val="75000"/>
                    <a:lumOff val="25000"/>
                  </a:schemeClr>
                </a:solidFill>
                <a:latin typeface="Century Gothic" panose="020B0502020202020204" pitchFamily="34" charset="0"/>
              </a:rPr>
              <a:t>areas that would benefit from revegetation and heat mitigation initiatives</a:t>
            </a:r>
          </a:p>
        </p:txBody>
      </p:sp>
      <p:sp>
        <p:nvSpPr>
          <p:cNvPr id="138" name="Google Shape;138;g6410e62f3d_0_38"/>
          <p:cNvSpPr txBox="1"/>
          <p:nvPr/>
        </p:nvSpPr>
        <p:spPr>
          <a:xfrm>
            <a:off x="8767808" y="4495200"/>
            <a:ext cx="3089100" cy="1616891"/>
          </a:xfrm>
          <a:prstGeom prst="rect">
            <a:avLst/>
          </a:prstGeom>
          <a:noFill/>
          <a:ln>
            <a:noFill/>
          </a:ln>
        </p:spPr>
        <p:txBody>
          <a:bodyPr spcFirstLastPara="1" wrap="square" lIns="91425" tIns="91425" rIns="91425" bIns="91425" anchor="t" anchorCtr="0">
            <a:noAutofit/>
          </a:bodyPr>
          <a:lstStyle/>
          <a:p>
            <a:pPr>
              <a:spcAft>
                <a:spcPts val="600"/>
              </a:spcAft>
              <a:buClr>
                <a:srgbClr val="2559A8"/>
              </a:buClr>
            </a:pPr>
            <a:r>
              <a:rPr lang="en-US" sz="2200" b="1" dirty="0">
                <a:solidFill>
                  <a:srgbClr val="2559A8"/>
                </a:solidFill>
                <a:latin typeface="Century Gothic" panose="020B0502020202020204" pitchFamily="34" charset="0"/>
              </a:rPr>
              <a:t>Support</a:t>
            </a:r>
            <a:r>
              <a:rPr lang="en-US" sz="2200" dirty="0">
                <a:solidFill>
                  <a:schemeClr val="tx1">
                    <a:lumMod val="75000"/>
                    <a:lumOff val="25000"/>
                  </a:schemeClr>
                </a:solidFill>
                <a:latin typeface="Century Gothic" panose="020B0502020202020204" pitchFamily="34" charset="0"/>
              </a:rPr>
              <a:t> enhanced decision-making and urban planning at the city level</a:t>
            </a:r>
          </a:p>
        </p:txBody>
      </p:sp>
      <p:sp>
        <p:nvSpPr>
          <p:cNvPr id="139" name="Google Shape;139;g6410e62f3d_0_38"/>
          <p:cNvSpPr txBox="1"/>
          <p:nvPr/>
        </p:nvSpPr>
        <p:spPr>
          <a:xfrm>
            <a:off x="7284990" y="6451700"/>
            <a:ext cx="4461900" cy="4062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1" i="0" u="none" strike="noStrike" cap="none" dirty="0">
                <a:solidFill>
                  <a:schemeClr val="tx1">
                    <a:lumMod val="75000"/>
                    <a:lumOff val="25000"/>
                  </a:schemeClr>
                </a:solidFill>
                <a:latin typeface="Century Gothic"/>
                <a:ea typeface="Century Gothic"/>
                <a:cs typeface="Century Gothic"/>
                <a:sym typeface="Century Gothic"/>
              </a:rPr>
              <a:t>Image Credit</a:t>
            </a:r>
            <a:r>
              <a:rPr lang="en-US" b="1" dirty="0">
                <a:solidFill>
                  <a:schemeClr val="tx1">
                    <a:lumMod val="75000"/>
                    <a:lumOff val="25000"/>
                  </a:schemeClr>
                </a:solidFill>
                <a:latin typeface="Century Gothic"/>
                <a:ea typeface="Century Gothic"/>
                <a:cs typeface="Century Gothic"/>
                <a:sym typeface="Century Gothic"/>
              </a:rPr>
              <a:t>: </a:t>
            </a:r>
            <a:r>
              <a:rPr lang="en-US" b="1" dirty="0" err="1" smtClean="0">
                <a:solidFill>
                  <a:schemeClr val="tx1">
                    <a:lumMod val="75000"/>
                    <a:lumOff val="25000"/>
                  </a:schemeClr>
                </a:solidFill>
                <a:latin typeface="Century Gothic"/>
                <a:ea typeface="Century Gothic"/>
                <a:cs typeface="Century Gothic"/>
                <a:sym typeface="Century Gothic"/>
              </a:rPr>
              <a:t>Tumisu</a:t>
            </a:r>
            <a:r>
              <a:rPr lang="en-US" b="1" dirty="0" smtClean="0">
                <a:solidFill>
                  <a:schemeClr val="tx1">
                    <a:lumMod val="75000"/>
                    <a:lumOff val="25000"/>
                  </a:schemeClr>
                </a:solidFill>
                <a:latin typeface="Century Gothic"/>
                <a:ea typeface="Century Gothic"/>
                <a:cs typeface="Century Gothic"/>
                <a:sym typeface="Century Gothic"/>
              </a:rPr>
              <a:t>, IO-Images </a:t>
            </a:r>
            <a:endParaRPr dirty="0">
              <a:solidFill>
                <a:schemeClr val="tx1">
                  <a:lumMod val="75000"/>
                  <a:lumOff val="25000"/>
                </a:schemeClr>
              </a:solidFill>
            </a:endParaRPr>
          </a:p>
        </p:txBody>
      </p:sp>
      <p:grpSp>
        <p:nvGrpSpPr>
          <p:cNvPr id="3" name="Group 2">
            <a:extLst>
              <a:ext uri="{FF2B5EF4-FFF2-40B4-BE49-F238E27FC236}">
                <a16:creationId xmlns:a16="http://schemas.microsoft.com/office/drawing/2014/main" id="{ECE65122-AB41-C24A-A198-C544D6B76F83}"/>
              </a:ext>
            </a:extLst>
          </p:cNvPr>
          <p:cNvGrpSpPr/>
          <p:nvPr/>
        </p:nvGrpSpPr>
        <p:grpSpPr>
          <a:xfrm>
            <a:off x="356245" y="1264225"/>
            <a:ext cx="3791568" cy="2951649"/>
            <a:chOff x="426333" y="1516025"/>
            <a:chExt cx="3436032" cy="2983006"/>
          </a:xfrm>
        </p:grpSpPr>
        <p:pic>
          <p:nvPicPr>
            <p:cNvPr id="134" name="Google Shape;134;g6410e62f3d_0_38"/>
            <p:cNvPicPr preferRelativeResize="0"/>
            <p:nvPr/>
          </p:nvPicPr>
          <p:blipFill rotWithShape="1">
            <a:blip r:embed="rId3"/>
            <a:srcRect l="-16631" t="-8599" r="-8599" b="-16631"/>
            <a:stretch/>
          </p:blipFill>
          <p:spPr>
            <a:xfrm>
              <a:off x="426333" y="1516025"/>
              <a:ext cx="3436032" cy="2983006"/>
            </a:xfrm>
            <a:prstGeom prst="flowChartPreparation">
              <a:avLst/>
            </a:prstGeom>
            <a:solidFill>
              <a:srgbClr val="98D6D8"/>
            </a:solidFill>
            <a:ln w="9525" cap="flat" cmpd="sng">
              <a:solidFill>
                <a:srgbClr val="000000"/>
              </a:solidFill>
              <a:prstDash val="solid"/>
              <a:round/>
              <a:headEnd type="none" w="sm" len="sm"/>
              <a:tailEnd type="none" w="sm" len="sm"/>
            </a:ln>
          </p:spPr>
        </p:pic>
        <p:sp>
          <p:nvSpPr>
            <p:cNvPr id="2" name="Rectangle 1">
              <a:extLst>
                <a:ext uri="{FF2B5EF4-FFF2-40B4-BE49-F238E27FC236}">
                  <a16:creationId xmlns:a16="http://schemas.microsoft.com/office/drawing/2014/main" id="{055DE06F-57DD-1B41-B4F2-462AAD8A0C4B}"/>
                </a:ext>
              </a:extLst>
            </p:cNvPr>
            <p:cNvSpPr/>
            <p:nvPr/>
          </p:nvSpPr>
          <p:spPr>
            <a:xfrm>
              <a:off x="1168842" y="3892525"/>
              <a:ext cx="747422" cy="210348"/>
            </a:xfrm>
            <a:prstGeom prst="rect">
              <a:avLst/>
            </a:prstGeom>
            <a:solidFill>
              <a:srgbClr val="98D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5" name="Google Shape;135;g6410e62f3d_0_38"/>
          <p:cNvPicPr preferRelativeResize="0"/>
          <p:nvPr/>
        </p:nvPicPr>
        <p:blipFill>
          <a:blip r:embed="rId4">
            <a:extLst>
              <a:ext uri="{28A0092B-C50C-407E-A947-70E740481C1C}">
                <a14:useLocalDpi xmlns:a14="http://schemas.microsoft.com/office/drawing/2010/main" val="0"/>
              </a:ext>
            </a:extLst>
          </a:blip>
          <a:stretch>
            <a:fillRect/>
          </a:stretch>
        </p:blipFill>
        <p:spPr>
          <a:xfrm>
            <a:off x="4210792" y="583324"/>
            <a:ext cx="3791568" cy="2843676"/>
          </a:xfrm>
          <a:prstGeom prst="flowChartPreparation">
            <a:avLst/>
          </a:prstGeom>
          <a:solidFill>
            <a:srgbClr val="98D6D8"/>
          </a:solidFill>
          <a:ln w="9525" cap="flat" cmpd="sng">
            <a:solidFill>
              <a:srgbClr val="000000"/>
            </a:solidFill>
            <a:prstDash val="solid"/>
            <a:round/>
            <a:headEnd type="none" w="sm" len="sm"/>
            <a:tailEnd type="none" w="sm" len="sm"/>
          </a:ln>
        </p:spPr>
      </p:pic>
      <p:pic>
        <p:nvPicPr>
          <p:cNvPr id="140" name="Google Shape;140;g6410e62f3d_0_38"/>
          <p:cNvPicPr preferRelativeResize="0"/>
          <p:nvPr/>
        </p:nvPicPr>
        <p:blipFill>
          <a:blip r:embed="rId5">
            <a:alphaModFix/>
          </a:blip>
          <a:stretch>
            <a:fillRect/>
          </a:stretch>
        </p:blipFill>
        <p:spPr>
          <a:xfrm>
            <a:off x="8065340" y="1264224"/>
            <a:ext cx="3791568" cy="295165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652337da0f_1_12"/>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B57AF"/>
              </a:buClr>
              <a:buSzPts val="3959"/>
              <a:buFont typeface="Century Gothic"/>
              <a:buNone/>
            </a:pPr>
            <a:r>
              <a:rPr lang="en-US" sz="4000" dirty="0"/>
              <a:t>NASA Satellites and Sensors</a:t>
            </a:r>
            <a:endParaRPr sz="4000" dirty="0"/>
          </a:p>
        </p:txBody>
      </p:sp>
      <p:sp>
        <p:nvSpPr>
          <p:cNvPr id="146" name="Google Shape;146;g652337da0f_1_12"/>
          <p:cNvSpPr txBox="1">
            <a:spLocks noGrp="1"/>
          </p:cNvSpPr>
          <p:nvPr>
            <p:ph type="body" idx="2"/>
          </p:nvPr>
        </p:nvSpPr>
        <p:spPr>
          <a:xfrm>
            <a:off x="1821104" y="1591742"/>
            <a:ext cx="2425200" cy="621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r>
              <a:rPr lang="en-US" dirty="0">
                <a:solidFill>
                  <a:schemeClr val="tx1">
                    <a:lumMod val="75000"/>
                    <a:lumOff val="25000"/>
                  </a:schemeClr>
                </a:solidFill>
              </a:rPr>
              <a:t>Landsat 8</a:t>
            </a:r>
            <a:endParaRPr dirty="0">
              <a:solidFill>
                <a:schemeClr val="tx1">
                  <a:lumMod val="75000"/>
                  <a:lumOff val="25000"/>
                </a:schemeClr>
              </a:solidFill>
            </a:endParaRPr>
          </a:p>
        </p:txBody>
      </p:sp>
      <p:pic>
        <p:nvPicPr>
          <p:cNvPr id="147" name="Google Shape;147;g652337da0f_1_12"/>
          <p:cNvPicPr preferRelativeResize="0"/>
          <p:nvPr/>
        </p:nvPicPr>
        <p:blipFill rotWithShape="1">
          <a:blip r:embed="rId3">
            <a:alphaModFix/>
          </a:blip>
          <a:srcRect/>
          <a:stretch/>
        </p:blipFill>
        <p:spPr>
          <a:xfrm>
            <a:off x="1257292" y="3031462"/>
            <a:ext cx="3552825" cy="2905125"/>
          </a:xfrm>
          <a:prstGeom prst="rect">
            <a:avLst/>
          </a:prstGeom>
          <a:noFill/>
          <a:ln>
            <a:noFill/>
          </a:ln>
        </p:spPr>
      </p:pic>
      <p:pic>
        <p:nvPicPr>
          <p:cNvPr id="148" name="Google Shape;148;g652337da0f_1_12"/>
          <p:cNvPicPr preferRelativeResize="0"/>
          <p:nvPr/>
        </p:nvPicPr>
        <p:blipFill rotWithShape="1">
          <a:blip r:embed="rId4">
            <a:alphaModFix/>
          </a:blip>
          <a:srcRect l="29604" t="4417" r="1675" b="1384"/>
          <a:stretch/>
        </p:blipFill>
        <p:spPr>
          <a:xfrm>
            <a:off x="8611850" y="419100"/>
            <a:ext cx="2800050" cy="2240725"/>
          </a:xfrm>
          <a:prstGeom prst="flowChartPreparation">
            <a:avLst/>
          </a:prstGeom>
          <a:noFill/>
          <a:ln w="19050" cap="flat" cmpd="sng">
            <a:solidFill>
              <a:srgbClr val="000000"/>
            </a:solidFill>
            <a:prstDash val="solid"/>
            <a:round/>
            <a:headEnd type="none" w="sm" len="sm"/>
            <a:tailEnd type="none" w="sm" len="sm"/>
          </a:ln>
        </p:spPr>
      </p:pic>
      <p:pic>
        <p:nvPicPr>
          <p:cNvPr id="149" name="Google Shape;149;g652337da0f_1_12"/>
          <p:cNvPicPr preferRelativeResize="0"/>
          <p:nvPr/>
        </p:nvPicPr>
        <p:blipFill rotWithShape="1">
          <a:blip r:embed="rId5">
            <a:alphaModFix/>
          </a:blip>
          <a:srcRect l="28436" r="5029"/>
          <a:stretch/>
        </p:blipFill>
        <p:spPr>
          <a:xfrm>
            <a:off x="6401075" y="1535237"/>
            <a:ext cx="2767150" cy="2245750"/>
          </a:xfrm>
          <a:prstGeom prst="flowChartPreparation">
            <a:avLst/>
          </a:prstGeom>
          <a:noFill/>
          <a:ln w="19050" cap="flat" cmpd="sng">
            <a:solidFill>
              <a:srgbClr val="000000"/>
            </a:solidFill>
            <a:prstDash val="solid"/>
            <a:round/>
            <a:headEnd type="none" w="sm" len="sm"/>
            <a:tailEnd type="none" w="sm" len="sm"/>
          </a:ln>
        </p:spPr>
      </p:pic>
      <p:pic>
        <p:nvPicPr>
          <p:cNvPr id="150" name="Google Shape;150;g652337da0f_1_12"/>
          <p:cNvPicPr preferRelativeResize="0"/>
          <p:nvPr/>
        </p:nvPicPr>
        <p:blipFill rotWithShape="1">
          <a:blip r:embed="rId6">
            <a:alphaModFix/>
          </a:blip>
          <a:srcRect l="29108"/>
          <a:stretch/>
        </p:blipFill>
        <p:spPr>
          <a:xfrm>
            <a:off x="8628300" y="2659813"/>
            <a:ext cx="2767150" cy="2245750"/>
          </a:xfrm>
          <a:prstGeom prst="flowChartPreparation">
            <a:avLst/>
          </a:prstGeom>
          <a:noFill/>
          <a:ln w="19050" cap="flat" cmpd="sng">
            <a:solidFill>
              <a:srgbClr val="000000"/>
            </a:solidFill>
            <a:prstDash val="solid"/>
            <a:round/>
            <a:headEnd type="none" w="sm" len="sm"/>
            <a:tailEnd type="none" w="sm" len="sm"/>
          </a:ln>
        </p:spPr>
      </p:pic>
      <p:pic>
        <p:nvPicPr>
          <p:cNvPr id="151" name="Google Shape;151;g652337da0f_1_12"/>
          <p:cNvPicPr preferRelativeResize="0"/>
          <p:nvPr/>
        </p:nvPicPr>
        <p:blipFill rotWithShape="1">
          <a:blip r:embed="rId7">
            <a:alphaModFix/>
          </a:blip>
          <a:srcRect t="3260"/>
          <a:stretch/>
        </p:blipFill>
        <p:spPr>
          <a:xfrm>
            <a:off x="6401075" y="3780987"/>
            <a:ext cx="2767150" cy="2309875"/>
          </a:xfrm>
          <a:prstGeom prst="flowChartPreparation">
            <a:avLst/>
          </a:prstGeom>
          <a:noFill/>
          <a:ln w="19050" cap="flat" cmpd="sng">
            <a:solidFill>
              <a:srgbClr val="000000"/>
            </a:solidFill>
            <a:prstDash val="solid"/>
            <a:round/>
            <a:headEnd type="none" w="sm" len="sm"/>
            <a:tailEnd type="none" w="sm" len="sm"/>
          </a:ln>
        </p:spPr>
      </p:pic>
      <p:sp>
        <p:nvSpPr>
          <p:cNvPr id="152" name="Google Shape;152;g652337da0f_1_12"/>
          <p:cNvSpPr txBox="1"/>
          <p:nvPr/>
        </p:nvSpPr>
        <p:spPr>
          <a:xfrm>
            <a:off x="1442352" y="2284762"/>
            <a:ext cx="3417045" cy="74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tx1">
                    <a:lumMod val="75000"/>
                    <a:lumOff val="25000"/>
                  </a:schemeClr>
                </a:solidFill>
                <a:latin typeface="Century Gothic"/>
                <a:ea typeface="Century Gothic"/>
                <a:cs typeface="Century Gothic"/>
                <a:sym typeface="Century Gothic"/>
              </a:rPr>
              <a:t>Thermal Infrared Sensor (TIRS)</a:t>
            </a:r>
            <a:endParaRPr sz="18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53" name="Google Shape;153;g652337da0f_1_12"/>
          <p:cNvSpPr txBox="1"/>
          <p:nvPr/>
        </p:nvSpPr>
        <p:spPr>
          <a:xfrm>
            <a:off x="1287372" y="2006149"/>
            <a:ext cx="3719870" cy="30183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tx1">
                    <a:lumMod val="75000"/>
                    <a:lumOff val="25000"/>
                  </a:schemeClr>
                </a:solidFill>
                <a:latin typeface="Century Gothic"/>
                <a:ea typeface="Century Gothic"/>
                <a:cs typeface="Century Gothic"/>
                <a:sym typeface="Century Gothic"/>
              </a:rPr>
              <a:t>Operational Land Imager (OLI) </a:t>
            </a:r>
            <a:endParaRPr sz="18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54" name="Google Shape;154;g652337da0f_1_12"/>
          <p:cNvSpPr txBox="1"/>
          <p:nvPr/>
        </p:nvSpPr>
        <p:spPr>
          <a:xfrm>
            <a:off x="9750300" y="6451800"/>
            <a:ext cx="1946400" cy="4062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1" i="0" u="none" strike="noStrike" cap="none" dirty="0">
                <a:solidFill>
                  <a:srgbClr val="3F3F3F"/>
                </a:solidFill>
                <a:latin typeface="Century Gothic"/>
                <a:ea typeface="Century Gothic"/>
                <a:cs typeface="Century Gothic"/>
                <a:sym typeface="Century Gothic"/>
              </a:rPr>
              <a:t>Image Credit: NASA</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6410e62f3d_2_0"/>
          <p:cNvSpPr txBox="1">
            <a:spLocks noGrp="1"/>
          </p:cNvSpPr>
          <p:nvPr>
            <p:ph type="title"/>
          </p:nvPr>
        </p:nvSpPr>
        <p:spPr>
          <a:xfrm>
            <a:off x="495300" y="419101"/>
            <a:ext cx="10515600" cy="1075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000" dirty="0"/>
              <a:t>Normalized Difference Vegetation Index (NDVI)</a:t>
            </a:r>
            <a:endParaRPr sz="3959" dirty="0"/>
          </a:p>
        </p:txBody>
      </p:sp>
      <p:sp>
        <p:nvSpPr>
          <p:cNvPr id="162" name="Google Shape;162;g6410e62f3d_2_0"/>
          <p:cNvSpPr txBox="1"/>
          <p:nvPr/>
        </p:nvSpPr>
        <p:spPr>
          <a:xfrm>
            <a:off x="1039439" y="6202389"/>
            <a:ext cx="6264300" cy="61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800" dirty="0">
                <a:solidFill>
                  <a:srgbClr val="3F3F3F"/>
                </a:solidFill>
                <a:latin typeface="Century Gothic"/>
                <a:ea typeface="Century Gothic"/>
                <a:cs typeface="Century Gothic"/>
                <a:sym typeface="Century Gothic"/>
              </a:rPr>
              <a:t>Estimated Plant Health </a:t>
            </a:r>
            <a:endParaRPr sz="2800" b="0" i="0" u="none" strike="noStrike" cap="none" dirty="0">
              <a:solidFill>
                <a:srgbClr val="3F3F3F"/>
              </a:solidFill>
              <a:latin typeface="Century Gothic"/>
              <a:ea typeface="Century Gothic"/>
              <a:cs typeface="Century Gothic"/>
              <a:sym typeface="Century Gothic"/>
            </a:endParaRPr>
          </a:p>
        </p:txBody>
      </p:sp>
      <p:grpSp>
        <p:nvGrpSpPr>
          <p:cNvPr id="2" name="Group 1">
            <a:extLst>
              <a:ext uri="{FF2B5EF4-FFF2-40B4-BE49-F238E27FC236}">
                <a16:creationId xmlns:a16="http://schemas.microsoft.com/office/drawing/2014/main" id="{8D0BFAE7-A59B-CA48-AC58-79082923B90D}"/>
              </a:ext>
            </a:extLst>
          </p:cNvPr>
          <p:cNvGrpSpPr/>
          <p:nvPr/>
        </p:nvGrpSpPr>
        <p:grpSpPr>
          <a:xfrm>
            <a:off x="771525" y="1632813"/>
            <a:ext cx="10625138" cy="4500563"/>
            <a:chOff x="771525" y="1632813"/>
            <a:chExt cx="10625138" cy="4500563"/>
          </a:xfrm>
        </p:grpSpPr>
        <p:sp>
          <p:nvSpPr>
            <p:cNvPr id="7" name="Rectangle 6">
              <a:extLst>
                <a:ext uri="{FF2B5EF4-FFF2-40B4-BE49-F238E27FC236}">
                  <a16:creationId xmlns:a16="http://schemas.microsoft.com/office/drawing/2014/main" id="{FE7C342E-DC11-3549-B3BE-B422BB156699}"/>
                </a:ext>
              </a:extLst>
            </p:cNvPr>
            <p:cNvSpPr/>
            <p:nvPr/>
          </p:nvSpPr>
          <p:spPr>
            <a:xfrm>
              <a:off x="771525" y="1632813"/>
              <a:ext cx="10625138" cy="4500563"/>
            </a:xfrm>
            <a:prstGeom prst="rect">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Same Side Corner Rectangle 7">
              <a:extLst>
                <a:ext uri="{FF2B5EF4-FFF2-40B4-BE49-F238E27FC236}">
                  <a16:creationId xmlns:a16="http://schemas.microsoft.com/office/drawing/2014/main" id="{E31CEEE0-5A3C-CA48-A65C-BFF70DD4EE52}"/>
                </a:ext>
              </a:extLst>
            </p:cNvPr>
            <p:cNvSpPr/>
            <p:nvPr/>
          </p:nvSpPr>
          <p:spPr>
            <a:xfrm>
              <a:off x="771525" y="4585987"/>
              <a:ext cx="10625138" cy="1523325"/>
            </a:xfrm>
            <a:prstGeom prst="round2Same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C4210D5-8AA6-1D44-A9AB-45BDE892DD1E}"/>
                </a:ext>
              </a:extLst>
            </p:cNvPr>
            <p:cNvSpPr/>
            <p:nvPr/>
          </p:nvSpPr>
          <p:spPr>
            <a:xfrm>
              <a:off x="3903596" y="4454689"/>
              <a:ext cx="1711954" cy="195574"/>
            </a:xfrm>
            <a:prstGeom prst="ellipse">
              <a:avLst/>
            </a:prstGeom>
            <a:solidFill>
              <a:schemeClr val="accent2">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FF22876-C3A5-5C41-A9E0-AEE55EB34585}"/>
                </a:ext>
              </a:extLst>
            </p:cNvPr>
            <p:cNvSpPr/>
            <p:nvPr/>
          </p:nvSpPr>
          <p:spPr>
            <a:xfrm flipV="1">
              <a:off x="1314256" y="4441798"/>
              <a:ext cx="1711954" cy="195574"/>
            </a:xfrm>
            <a:prstGeom prst="ellipse">
              <a:avLst/>
            </a:prstGeom>
            <a:solidFill>
              <a:schemeClr val="accent2">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A225B85-20E5-BA40-9AC8-3076AB1D5A2A}"/>
                </a:ext>
              </a:extLst>
            </p:cNvPr>
            <p:cNvSpPr/>
            <p:nvPr/>
          </p:nvSpPr>
          <p:spPr>
            <a:xfrm>
              <a:off x="6492936" y="4454689"/>
              <a:ext cx="1711954" cy="195574"/>
            </a:xfrm>
            <a:prstGeom prst="ellipse">
              <a:avLst/>
            </a:prstGeom>
            <a:solidFill>
              <a:schemeClr val="accent2">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Plant">
              <a:extLst>
                <a:ext uri="{FF2B5EF4-FFF2-40B4-BE49-F238E27FC236}">
                  <a16:creationId xmlns:a16="http://schemas.microsoft.com/office/drawing/2014/main" id="{7C80735E-8584-2149-B277-A17213ED0A0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6776405">
              <a:off x="1951830" y="3715117"/>
              <a:ext cx="1415177" cy="1453362"/>
            </a:xfrm>
            <a:prstGeom prst="rect">
              <a:avLst/>
            </a:prstGeom>
          </p:spPr>
        </p:pic>
        <p:sp>
          <p:nvSpPr>
            <p:cNvPr id="13" name="Round Same Side Corner Rectangle 12">
              <a:extLst>
                <a:ext uri="{FF2B5EF4-FFF2-40B4-BE49-F238E27FC236}">
                  <a16:creationId xmlns:a16="http://schemas.microsoft.com/office/drawing/2014/main" id="{DCA221D6-F243-0441-B81E-8D5932624980}"/>
                </a:ext>
              </a:extLst>
            </p:cNvPr>
            <p:cNvSpPr/>
            <p:nvPr/>
          </p:nvSpPr>
          <p:spPr>
            <a:xfrm>
              <a:off x="1541489" y="3402140"/>
              <a:ext cx="923166" cy="1072463"/>
            </a:xfrm>
            <a:prstGeom prst="round2SameRect">
              <a:avLst/>
            </a:prstGeo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6200000" scaled="1"/>
              <a:tileRect/>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6B09F55-0B7C-4E4B-A6FD-C729373EA553}"/>
                </a:ext>
              </a:extLst>
            </p:cNvPr>
            <p:cNvSpPr txBox="1"/>
            <p:nvPr/>
          </p:nvSpPr>
          <p:spPr>
            <a:xfrm>
              <a:off x="1669201" y="3688594"/>
              <a:ext cx="795454" cy="361588"/>
            </a:xfrm>
            <a:prstGeom prst="rect">
              <a:avLst/>
            </a:prstGeom>
            <a:noFill/>
          </p:spPr>
          <p:txBody>
            <a:bodyPr wrap="square" rtlCol="0">
              <a:spAutoFit/>
            </a:bodyPr>
            <a:lstStyle/>
            <a:p>
              <a:r>
                <a:rPr lang="en-US" sz="1600" b="1" dirty="0">
                  <a:solidFill>
                    <a:schemeClr val="tx2">
                      <a:lumMod val="25000"/>
                    </a:schemeClr>
                  </a:solidFill>
                  <a:latin typeface="Lucida Calligraphy" panose="03010101010101010101" pitchFamily="66" charset="77"/>
                </a:rPr>
                <a:t>RIP</a:t>
              </a:r>
            </a:p>
          </p:txBody>
        </p:sp>
        <p:sp>
          <p:nvSpPr>
            <p:cNvPr id="15" name="Graphic 18" descr="Plant">
              <a:extLst>
                <a:ext uri="{FF2B5EF4-FFF2-40B4-BE49-F238E27FC236}">
                  <a16:creationId xmlns:a16="http://schemas.microsoft.com/office/drawing/2014/main" id="{0025B494-25AA-D84D-8779-DA30C42AF312}"/>
                </a:ext>
              </a:extLst>
            </p:cNvPr>
            <p:cNvSpPr/>
            <p:nvPr/>
          </p:nvSpPr>
          <p:spPr>
            <a:xfrm>
              <a:off x="4335574" y="3471851"/>
              <a:ext cx="645099" cy="1072464"/>
            </a:xfrm>
            <a:custGeom>
              <a:avLst/>
              <a:gdLst>
                <a:gd name="connsiteX0" fmla="*/ 800551 w 1020310"/>
                <a:gd name="connsiteY0" fmla="*/ 1274952 h 1395296"/>
                <a:gd name="connsiteX1" fmla="*/ 622651 w 1020310"/>
                <a:gd name="connsiteY1" fmla="*/ 1203443 h 1395296"/>
                <a:gd name="connsiteX2" fmla="*/ 596489 w 1020310"/>
                <a:gd name="connsiteY2" fmla="*/ 1205188 h 1395296"/>
                <a:gd name="connsiteX3" fmla="*/ 570328 w 1020310"/>
                <a:gd name="connsiteY3" fmla="*/ 936593 h 1395296"/>
                <a:gd name="connsiteX4" fmla="*/ 603466 w 1020310"/>
                <a:gd name="connsiteY4" fmla="*/ 903455 h 1395296"/>
                <a:gd name="connsiteX5" fmla="*/ 770901 w 1020310"/>
                <a:gd name="connsiteY5" fmla="*/ 1011590 h 1395296"/>
                <a:gd name="connsiteX6" fmla="*/ 861596 w 1020310"/>
                <a:gd name="connsiteY6" fmla="*/ 987172 h 1395296"/>
                <a:gd name="connsiteX7" fmla="*/ 861596 w 1020310"/>
                <a:gd name="connsiteY7" fmla="*/ 987172 h 1395296"/>
                <a:gd name="connsiteX8" fmla="*/ 1020311 w 1020310"/>
                <a:gd name="connsiteY8" fmla="*/ 605210 h 1395296"/>
                <a:gd name="connsiteX9" fmla="*/ 772646 w 1020310"/>
                <a:gd name="connsiteY9" fmla="*/ 643581 h 1395296"/>
                <a:gd name="connsiteX10" fmla="*/ 589513 w 1020310"/>
                <a:gd name="connsiteY10" fmla="*/ 826713 h 1395296"/>
                <a:gd name="connsiteX11" fmla="*/ 589513 w 1020310"/>
                <a:gd name="connsiteY11" fmla="*/ 830202 h 1395296"/>
                <a:gd name="connsiteX12" fmla="*/ 558119 w 1020310"/>
                <a:gd name="connsiteY12" fmla="*/ 851131 h 1395296"/>
                <a:gd name="connsiteX13" fmla="*/ 566839 w 1020310"/>
                <a:gd name="connsiteY13" fmla="*/ 444751 h 1395296"/>
                <a:gd name="connsiteX14" fmla="*/ 624395 w 1020310"/>
                <a:gd name="connsiteY14" fmla="*/ 430798 h 1395296"/>
                <a:gd name="connsiteX15" fmla="*/ 659278 w 1020310"/>
                <a:gd name="connsiteY15" fmla="*/ 493586 h 1395296"/>
                <a:gd name="connsiteX16" fmla="*/ 702881 w 1020310"/>
                <a:gd name="connsiteY16" fmla="*/ 511027 h 1395296"/>
                <a:gd name="connsiteX17" fmla="*/ 702881 w 1020310"/>
                <a:gd name="connsiteY17" fmla="*/ 511027 h 1395296"/>
                <a:gd name="connsiteX18" fmla="*/ 880781 w 1020310"/>
                <a:gd name="connsiteY18" fmla="*/ 406380 h 1395296"/>
                <a:gd name="connsiteX19" fmla="*/ 769157 w 1020310"/>
                <a:gd name="connsiteY19" fmla="*/ 347080 h 1395296"/>
                <a:gd name="connsiteX20" fmla="*/ 647069 w 1020310"/>
                <a:gd name="connsiteY20" fmla="*/ 357545 h 1395296"/>
                <a:gd name="connsiteX21" fmla="*/ 593001 w 1020310"/>
                <a:gd name="connsiteY21" fmla="*/ 362777 h 1395296"/>
                <a:gd name="connsiteX22" fmla="*/ 676719 w 1020310"/>
                <a:gd name="connsiteY22" fmla="*/ 211039 h 1395296"/>
                <a:gd name="connsiteX23" fmla="*/ 695904 w 1020310"/>
                <a:gd name="connsiteY23" fmla="*/ 212783 h 1395296"/>
                <a:gd name="connsiteX24" fmla="*/ 786599 w 1020310"/>
                <a:gd name="connsiteY24" fmla="*/ 122088 h 1395296"/>
                <a:gd name="connsiteX25" fmla="*/ 807528 w 1020310"/>
                <a:gd name="connsiteY25" fmla="*/ 0 h 1395296"/>
                <a:gd name="connsiteX26" fmla="*/ 617419 w 1020310"/>
                <a:gd name="connsiteY26" fmla="*/ 78485 h 1395296"/>
                <a:gd name="connsiteX27" fmla="*/ 617419 w 1020310"/>
                <a:gd name="connsiteY27" fmla="*/ 78485 h 1395296"/>
                <a:gd name="connsiteX28" fmla="*/ 605210 w 1020310"/>
                <a:gd name="connsiteY28" fmla="*/ 123833 h 1395296"/>
                <a:gd name="connsiteX29" fmla="*/ 620907 w 1020310"/>
                <a:gd name="connsiteY29" fmla="*/ 174412 h 1395296"/>
                <a:gd name="connsiteX30" fmla="*/ 563351 w 1020310"/>
                <a:gd name="connsiteY30" fmla="*/ 268595 h 1395296"/>
                <a:gd name="connsiteX31" fmla="*/ 540677 w 1020310"/>
                <a:gd name="connsiteY31" fmla="*/ 244177 h 1395296"/>
                <a:gd name="connsiteX32" fmla="*/ 542422 w 1020310"/>
                <a:gd name="connsiteY32" fmla="*/ 233712 h 1395296"/>
                <a:gd name="connsiteX33" fmla="*/ 451727 w 1020310"/>
                <a:gd name="connsiteY33" fmla="*/ 143018 h 1395296"/>
                <a:gd name="connsiteX34" fmla="*/ 327895 w 1020310"/>
                <a:gd name="connsiteY34" fmla="*/ 123833 h 1395296"/>
                <a:gd name="connsiteX35" fmla="*/ 406380 w 1020310"/>
                <a:gd name="connsiteY35" fmla="*/ 313942 h 1395296"/>
                <a:gd name="connsiteX36" fmla="*/ 406380 w 1020310"/>
                <a:gd name="connsiteY36" fmla="*/ 313942 h 1395296"/>
                <a:gd name="connsiteX37" fmla="*/ 451727 w 1020310"/>
                <a:gd name="connsiteY37" fmla="*/ 326151 h 1395296"/>
                <a:gd name="connsiteX38" fmla="*/ 505795 w 1020310"/>
                <a:gd name="connsiteY38" fmla="*/ 308709 h 1395296"/>
                <a:gd name="connsiteX39" fmla="*/ 530213 w 1020310"/>
                <a:gd name="connsiteY39" fmla="*/ 341848 h 1395296"/>
                <a:gd name="connsiteX40" fmla="*/ 469169 w 1020310"/>
                <a:gd name="connsiteY40" fmla="*/ 708113 h 1395296"/>
                <a:gd name="connsiteX41" fmla="*/ 462192 w 1020310"/>
                <a:gd name="connsiteY41" fmla="*/ 704625 h 1395296"/>
                <a:gd name="connsiteX42" fmla="*/ 427310 w 1020310"/>
                <a:gd name="connsiteY42" fmla="*/ 687184 h 1395296"/>
                <a:gd name="connsiteX43" fmla="*/ 429054 w 1020310"/>
                <a:gd name="connsiteY43" fmla="*/ 657534 h 1395296"/>
                <a:gd name="connsiteX44" fmla="*/ 245921 w 1020310"/>
                <a:gd name="connsiteY44" fmla="*/ 474401 h 1395296"/>
                <a:gd name="connsiteX45" fmla="*/ 0 w 1020310"/>
                <a:gd name="connsiteY45" fmla="*/ 436030 h 1395296"/>
                <a:gd name="connsiteX46" fmla="*/ 158715 w 1020310"/>
                <a:gd name="connsiteY46" fmla="*/ 817993 h 1395296"/>
                <a:gd name="connsiteX47" fmla="*/ 158715 w 1020310"/>
                <a:gd name="connsiteY47" fmla="*/ 817993 h 1395296"/>
                <a:gd name="connsiteX48" fmla="*/ 249409 w 1020310"/>
                <a:gd name="connsiteY48" fmla="*/ 842410 h 1395296"/>
                <a:gd name="connsiteX49" fmla="*/ 406380 w 1020310"/>
                <a:gd name="connsiteY49" fmla="*/ 755204 h 1395296"/>
                <a:gd name="connsiteX50" fmla="*/ 434286 w 1020310"/>
                <a:gd name="connsiteY50" fmla="*/ 769157 h 1395296"/>
                <a:gd name="connsiteX51" fmla="*/ 479633 w 1020310"/>
                <a:gd name="connsiteY51" fmla="*/ 790087 h 1395296"/>
                <a:gd name="connsiteX52" fmla="*/ 502307 w 1020310"/>
                <a:gd name="connsiteY52" fmla="*/ 938337 h 1395296"/>
                <a:gd name="connsiteX53" fmla="*/ 526725 w 1020310"/>
                <a:gd name="connsiteY53" fmla="*/ 1222629 h 1395296"/>
                <a:gd name="connsiteX54" fmla="*/ 437774 w 1020310"/>
                <a:gd name="connsiteY54" fmla="*/ 1280185 h 1395296"/>
                <a:gd name="connsiteX55" fmla="*/ 326151 w 1020310"/>
                <a:gd name="connsiteY55" fmla="*/ 1255767 h 1395296"/>
                <a:gd name="connsiteX56" fmla="*/ 94183 w 1020310"/>
                <a:gd name="connsiteY56" fmla="*/ 1395297 h 1395296"/>
                <a:gd name="connsiteX57" fmla="*/ 999381 w 1020310"/>
                <a:gd name="connsiteY57" fmla="*/ 1395297 h 1395296"/>
                <a:gd name="connsiteX58" fmla="*/ 800551 w 1020310"/>
                <a:gd name="connsiteY58" fmla="*/ 1274952 h 139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20310" h="1395296">
                  <a:moveTo>
                    <a:pt x="800551" y="1274952"/>
                  </a:moveTo>
                  <a:cubicBezTo>
                    <a:pt x="753460" y="1231349"/>
                    <a:pt x="690672" y="1203443"/>
                    <a:pt x="622651" y="1203443"/>
                  </a:cubicBezTo>
                  <a:cubicBezTo>
                    <a:pt x="613931" y="1203443"/>
                    <a:pt x="605210" y="1203443"/>
                    <a:pt x="596489" y="1205188"/>
                  </a:cubicBezTo>
                  <a:cubicBezTo>
                    <a:pt x="601722" y="1117981"/>
                    <a:pt x="587769" y="1029031"/>
                    <a:pt x="570328" y="936593"/>
                  </a:cubicBezTo>
                  <a:cubicBezTo>
                    <a:pt x="575560" y="926128"/>
                    <a:pt x="587769" y="913919"/>
                    <a:pt x="603466" y="903455"/>
                  </a:cubicBezTo>
                  <a:cubicBezTo>
                    <a:pt x="633116" y="966243"/>
                    <a:pt x="695904" y="1011590"/>
                    <a:pt x="770901" y="1011590"/>
                  </a:cubicBezTo>
                  <a:cubicBezTo>
                    <a:pt x="804040" y="1011590"/>
                    <a:pt x="835434" y="1002870"/>
                    <a:pt x="861596" y="987172"/>
                  </a:cubicBezTo>
                  <a:lnTo>
                    <a:pt x="861596" y="987172"/>
                  </a:lnTo>
                  <a:cubicBezTo>
                    <a:pt x="1002870" y="910431"/>
                    <a:pt x="1020311" y="765669"/>
                    <a:pt x="1020311" y="605210"/>
                  </a:cubicBezTo>
                  <a:cubicBezTo>
                    <a:pt x="1020311" y="605210"/>
                    <a:pt x="868572" y="647069"/>
                    <a:pt x="772646" y="643581"/>
                  </a:cubicBezTo>
                  <a:cubicBezTo>
                    <a:pt x="671487" y="643581"/>
                    <a:pt x="589513" y="725554"/>
                    <a:pt x="589513" y="826713"/>
                  </a:cubicBezTo>
                  <a:cubicBezTo>
                    <a:pt x="589513" y="828457"/>
                    <a:pt x="589513" y="828457"/>
                    <a:pt x="589513" y="830202"/>
                  </a:cubicBezTo>
                  <a:cubicBezTo>
                    <a:pt x="579048" y="835434"/>
                    <a:pt x="568583" y="842410"/>
                    <a:pt x="558119" y="851131"/>
                  </a:cubicBezTo>
                  <a:cubicBezTo>
                    <a:pt x="537189" y="722066"/>
                    <a:pt x="524980" y="589513"/>
                    <a:pt x="566839" y="444751"/>
                  </a:cubicBezTo>
                  <a:cubicBezTo>
                    <a:pt x="584281" y="437774"/>
                    <a:pt x="605210" y="432542"/>
                    <a:pt x="624395" y="430798"/>
                  </a:cubicBezTo>
                  <a:cubicBezTo>
                    <a:pt x="626139" y="455216"/>
                    <a:pt x="638348" y="477889"/>
                    <a:pt x="659278" y="493586"/>
                  </a:cubicBezTo>
                  <a:cubicBezTo>
                    <a:pt x="673231" y="504051"/>
                    <a:pt x="687184" y="509283"/>
                    <a:pt x="702881" y="511027"/>
                  </a:cubicBezTo>
                  <a:lnTo>
                    <a:pt x="702881" y="511027"/>
                  </a:lnTo>
                  <a:cubicBezTo>
                    <a:pt x="781366" y="523236"/>
                    <a:pt x="831946" y="470913"/>
                    <a:pt x="880781" y="406380"/>
                  </a:cubicBezTo>
                  <a:cubicBezTo>
                    <a:pt x="880781" y="406380"/>
                    <a:pt x="807528" y="376730"/>
                    <a:pt x="769157" y="347080"/>
                  </a:cubicBezTo>
                  <a:cubicBezTo>
                    <a:pt x="730787" y="317430"/>
                    <a:pt x="678463" y="324406"/>
                    <a:pt x="647069" y="357545"/>
                  </a:cubicBezTo>
                  <a:cubicBezTo>
                    <a:pt x="629628" y="357545"/>
                    <a:pt x="610442" y="359289"/>
                    <a:pt x="593001" y="362777"/>
                  </a:cubicBezTo>
                  <a:cubicBezTo>
                    <a:pt x="613931" y="313942"/>
                    <a:pt x="641836" y="263362"/>
                    <a:pt x="676719" y="211039"/>
                  </a:cubicBezTo>
                  <a:cubicBezTo>
                    <a:pt x="683695" y="212783"/>
                    <a:pt x="688928" y="212783"/>
                    <a:pt x="695904" y="212783"/>
                  </a:cubicBezTo>
                  <a:cubicBezTo>
                    <a:pt x="746484" y="212783"/>
                    <a:pt x="786599" y="170924"/>
                    <a:pt x="786599" y="122088"/>
                  </a:cubicBezTo>
                  <a:cubicBezTo>
                    <a:pt x="786599" y="76741"/>
                    <a:pt x="807528" y="0"/>
                    <a:pt x="807528" y="0"/>
                  </a:cubicBezTo>
                  <a:cubicBezTo>
                    <a:pt x="727298" y="0"/>
                    <a:pt x="655790" y="8721"/>
                    <a:pt x="617419" y="78485"/>
                  </a:cubicBezTo>
                  <a:lnTo>
                    <a:pt x="617419" y="78485"/>
                  </a:lnTo>
                  <a:cubicBezTo>
                    <a:pt x="610442" y="92438"/>
                    <a:pt x="605210" y="108135"/>
                    <a:pt x="605210" y="123833"/>
                  </a:cubicBezTo>
                  <a:cubicBezTo>
                    <a:pt x="605210" y="143018"/>
                    <a:pt x="610442" y="158715"/>
                    <a:pt x="620907" y="174412"/>
                  </a:cubicBezTo>
                  <a:cubicBezTo>
                    <a:pt x="599978" y="205806"/>
                    <a:pt x="580792" y="237200"/>
                    <a:pt x="563351" y="268595"/>
                  </a:cubicBezTo>
                  <a:cubicBezTo>
                    <a:pt x="556375" y="259874"/>
                    <a:pt x="549398" y="252898"/>
                    <a:pt x="540677" y="244177"/>
                  </a:cubicBezTo>
                  <a:cubicBezTo>
                    <a:pt x="540677" y="240689"/>
                    <a:pt x="542422" y="237200"/>
                    <a:pt x="542422" y="233712"/>
                  </a:cubicBezTo>
                  <a:cubicBezTo>
                    <a:pt x="542422" y="183133"/>
                    <a:pt x="500563" y="143018"/>
                    <a:pt x="451727" y="143018"/>
                  </a:cubicBezTo>
                  <a:cubicBezTo>
                    <a:pt x="402892" y="144762"/>
                    <a:pt x="327895" y="123833"/>
                    <a:pt x="327895" y="123833"/>
                  </a:cubicBezTo>
                  <a:cubicBezTo>
                    <a:pt x="327895" y="204062"/>
                    <a:pt x="336615" y="275571"/>
                    <a:pt x="406380" y="313942"/>
                  </a:cubicBezTo>
                  <a:lnTo>
                    <a:pt x="406380" y="313942"/>
                  </a:lnTo>
                  <a:cubicBezTo>
                    <a:pt x="420333" y="320918"/>
                    <a:pt x="436030" y="326151"/>
                    <a:pt x="451727" y="326151"/>
                  </a:cubicBezTo>
                  <a:cubicBezTo>
                    <a:pt x="472657" y="326151"/>
                    <a:pt x="490098" y="319174"/>
                    <a:pt x="505795" y="308709"/>
                  </a:cubicBezTo>
                  <a:cubicBezTo>
                    <a:pt x="516260" y="319174"/>
                    <a:pt x="523236" y="329639"/>
                    <a:pt x="530213" y="341848"/>
                  </a:cubicBezTo>
                  <a:cubicBezTo>
                    <a:pt x="474401" y="470913"/>
                    <a:pt x="462192" y="593001"/>
                    <a:pt x="469169" y="708113"/>
                  </a:cubicBezTo>
                  <a:cubicBezTo>
                    <a:pt x="467424" y="706369"/>
                    <a:pt x="465680" y="706369"/>
                    <a:pt x="462192" y="704625"/>
                  </a:cubicBezTo>
                  <a:cubicBezTo>
                    <a:pt x="449983" y="699392"/>
                    <a:pt x="439518" y="692416"/>
                    <a:pt x="427310" y="687184"/>
                  </a:cubicBezTo>
                  <a:cubicBezTo>
                    <a:pt x="429054" y="676719"/>
                    <a:pt x="429054" y="667998"/>
                    <a:pt x="429054" y="657534"/>
                  </a:cubicBezTo>
                  <a:cubicBezTo>
                    <a:pt x="429054" y="556375"/>
                    <a:pt x="347080" y="474401"/>
                    <a:pt x="245921" y="474401"/>
                  </a:cubicBezTo>
                  <a:cubicBezTo>
                    <a:pt x="151739" y="477889"/>
                    <a:pt x="0" y="436030"/>
                    <a:pt x="0" y="436030"/>
                  </a:cubicBezTo>
                  <a:cubicBezTo>
                    <a:pt x="0" y="596489"/>
                    <a:pt x="17441" y="739507"/>
                    <a:pt x="158715" y="817993"/>
                  </a:cubicBezTo>
                  <a:lnTo>
                    <a:pt x="158715" y="817993"/>
                  </a:lnTo>
                  <a:cubicBezTo>
                    <a:pt x="184877" y="833690"/>
                    <a:pt x="216271" y="842410"/>
                    <a:pt x="249409" y="842410"/>
                  </a:cubicBezTo>
                  <a:cubicBezTo>
                    <a:pt x="315686" y="842410"/>
                    <a:pt x="373242" y="807528"/>
                    <a:pt x="406380" y="755204"/>
                  </a:cubicBezTo>
                  <a:cubicBezTo>
                    <a:pt x="415101" y="760437"/>
                    <a:pt x="425566" y="763925"/>
                    <a:pt x="434286" y="769157"/>
                  </a:cubicBezTo>
                  <a:cubicBezTo>
                    <a:pt x="448239" y="776134"/>
                    <a:pt x="463936" y="783110"/>
                    <a:pt x="479633" y="790087"/>
                  </a:cubicBezTo>
                  <a:cubicBezTo>
                    <a:pt x="486610" y="840666"/>
                    <a:pt x="495330" y="891246"/>
                    <a:pt x="502307" y="938337"/>
                  </a:cubicBezTo>
                  <a:cubicBezTo>
                    <a:pt x="519748" y="1037752"/>
                    <a:pt x="537189" y="1133679"/>
                    <a:pt x="526725" y="1222629"/>
                  </a:cubicBezTo>
                  <a:cubicBezTo>
                    <a:pt x="493586" y="1236582"/>
                    <a:pt x="463936" y="1255767"/>
                    <a:pt x="437774" y="1280185"/>
                  </a:cubicBezTo>
                  <a:cubicBezTo>
                    <a:pt x="404636" y="1264488"/>
                    <a:pt x="366265" y="1255767"/>
                    <a:pt x="326151" y="1255767"/>
                  </a:cubicBezTo>
                  <a:cubicBezTo>
                    <a:pt x="224992" y="1255767"/>
                    <a:pt x="139530" y="1311579"/>
                    <a:pt x="94183" y="1395297"/>
                  </a:cubicBezTo>
                  <a:lnTo>
                    <a:pt x="999381" y="1395297"/>
                  </a:lnTo>
                  <a:cubicBezTo>
                    <a:pt x="957522" y="1327276"/>
                    <a:pt x="886013" y="1281929"/>
                    <a:pt x="800551" y="1274952"/>
                  </a:cubicBezTo>
                  <a:close/>
                </a:path>
              </a:pathLst>
            </a:custGeom>
            <a:solidFill>
              <a:srgbClr val="BD9D16"/>
            </a:solidFill>
            <a:ln w="57150" cap="flat">
              <a:solidFill>
                <a:schemeClr val="accent6">
                  <a:lumMod val="75000"/>
                </a:schemeClr>
              </a:solidFill>
              <a:prstDash val="solid"/>
              <a:miter/>
            </a:ln>
          </p:spPr>
          <p:txBody>
            <a:bodyPr rtlCol="0" anchor="ctr"/>
            <a:lstStyle/>
            <a:p>
              <a:endParaRPr lang="en-US">
                <a:solidFill>
                  <a:schemeClr val="accent4">
                    <a:lumMod val="75000"/>
                  </a:schemeClr>
                </a:solidFill>
              </a:endParaRPr>
            </a:p>
          </p:txBody>
        </p:sp>
        <p:sp>
          <p:nvSpPr>
            <p:cNvPr id="16" name="Graphic 18" descr="Plant">
              <a:extLst>
                <a:ext uri="{FF2B5EF4-FFF2-40B4-BE49-F238E27FC236}">
                  <a16:creationId xmlns:a16="http://schemas.microsoft.com/office/drawing/2014/main" id="{A9159D75-98D5-4C48-B313-BB82DD662B45}"/>
                </a:ext>
              </a:extLst>
            </p:cNvPr>
            <p:cNvSpPr/>
            <p:nvPr/>
          </p:nvSpPr>
          <p:spPr>
            <a:xfrm>
              <a:off x="6819325" y="3020990"/>
              <a:ext cx="968829" cy="1523325"/>
            </a:xfrm>
            <a:custGeom>
              <a:avLst/>
              <a:gdLst>
                <a:gd name="connsiteX0" fmla="*/ 800551 w 1020310"/>
                <a:gd name="connsiteY0" fmla="*/ 1274952 h 1395296"/>
                <a:gd name="connsiteX1" fmla="*/ 622651 w 1020310"/>
                <a:gd name="connsiteY1" fmla="*/ 1203443 h 1395296"/>
                <a:gd name="connsiteX2" fmla="*/ 596489 w 1020310"/>
                <a:gd name="connsiteY2" fmla="*/ 1205188 h 1395296"/>
                <a:gd name="connsiteX3" fmla="*/ 570328 w 1020310"/>
                <a:gd name="connsiteY3" fmla="*/ 936593 h 1395296"/>
                <a:gd name="connsiteX4" fmla="*/ 603466 w 1020310"/>
                <a:gd name="connsiteY4" fmla="*/ 903455 h 1395296"/>
                <a:gd name="connsiteX5" fmla="*/ 770901 w 1020310"/>
                <a:gd name="connsiteY5" fmla="*/ 1011590 h 1395296"/>
                <a:gd name="connsiteX6" fmla="*/ 861596 w 1020310"/>
                <a:gd name="connsiteY6" fmla="*/ 987172 h 1395296"/>
                <a:gd name="connsiteX7" fmla="*/ 861596 w 1020310"/>
                <a:gd name="connsiteY7" fmla="*/ 987172 h 1395296"/>
                <a:gd name="connsiteX8" fmla="*/ 1020311 w 1020310"/>
                <a:gd name="connsiteY8" fmla="*/ 605210 h 1395296"/>
                <a:gd name="connsiteX9" fmla="*/ 772646 w 1020310"/>
                <a:gd name="connsiteY9" fmla="*/ 643581 h 1395296"/>
                <a:gd name="connsiteX10" fmla="*/ 589513 w 1020310"/>
                <a:gd name="connsiteY10" fmla="*/ 826713 h 1395296"/>
                <a:gd name="connsiteX11" fmla="*/ 589513 w 1020310"/>
                <a:gd name="connsiteY11" fmla="*/ 830202 h 1395296"/>
                <a:gd name="connsiteX12" fmla="*/ 558119 w 1020310"/>
                <a:gd name="connsiteY12" fmla="*/ 851131 h 1395296"/>
                <a:gd name="connsiteX13" fmla="*/ 566839 w 1020310"/>
                <a:gd name="connsiteY13" fmla="*/ 444751 h 1395296"/>
                <a:gd name="connsiteX14" fmla="*/ 624395 w 1020310"/>
                <a:gd name="connsiteY14" fmla="*/ 430798 h 1395296"/>
                <a:gd name="connsiteX15" fmla="*/ 659278 w 1020310"/>
                <a:gd name="connsiteY15" fmla="*/ 493586 h 1395296"/>
                <a:gd name="connsiteX16" fmla="*/ 702881 w 1020310"/>
                <a:gd name="connsiteY16" fmla="*/ 511027 h 1395296"/>
                <a:gd name="connsiteX17" fmla="*/ 702881 w 1020310"/>
                <a:gd name="connsiteY17" fmla="*/ 511027 h 1395296"/>
                <a:gd name="connsiteX18" fmla="*/ 880781 w 1020310"/>
                <a:gd name="connsiteY18" fmla="*/ 406380 h 1395296"/>
                <a:gd name="connsiteX19" fmla="*/ 769157 w 1020310"/>
                <a:gd name="connsiteY19" fmla="*/ 347080 h 1395296"/>
                <a:gd name="connsiteX20" fmla="*/ 647069 w 1020310"/>
                <a:gd name="connsiteY20" fmla="*/ 357545 h 1395296"/>
                <a:gd name="connsiteX21" fmla="*/ 593001 w 1020310"/>
                <a:gd name="connsiteY21" fmla="*/ 362777 h 1395296"/>
                <a:gd name="connsiteX22" fmla="*/ 676719 w 1020310"/>
                <a:gd name="connsiteY22" fmla="*/ 211039 h 1395296"/>
                <a:gd name="connsiteX23" fmla="*/ 695904 w 1020310"/>
                <a:gd name="connsiteY23" fmla="*/ 212783 h 1395296"/>
                <a:gd name="connsiteX24" fmla="*/ 786599 w 1020310"/>
                <a:gd name="connsiteY24" fmla="*/ 122088 h 1395296"/>
                <a:gd name="connsiteX25" fmla="*/ 807528 w 1020310"/>
                <a:gd name="connsiteY25" fmla="*/ 0 h 1395296"/>
                <a:gd name="connsiteX26" fmla="*/ 617419 w 1020310"/>
                <a:gd name="connsiteY26" fmla="*/ 78485 h 1395296"/>
                <a:gd name="connsiteX27" fmla="*/ 617419 w 1020310"/>
                <a:gd name="connsiteY27" fmla="*/ 78485 h 1395296"/>
                <a:gd name="connsiteX28" fmla="*/ 605210 w 1020310"/>
                <a:gd name="connsiteY28" fmla="*/ 123833 h 1395296"/>
                <a:gd name="connsiteX29" fmla="*/ 620907 w 1020310"/>
                <a:gd name="connsiteY29" fmla="*/ 174412 h 1395296"/>
                <a:gd name="connsiteX30" fmla="*/ 563351 w 1020310"/>
                <a:gd name="connsiteY30" fmla="*/ 268595 h 1395296"/>
                <a:gd name="connsiteX31" fmla="*/ 540677 w 1020310"/>
                <a:gd name="connsiteY31" fmla="*/ 244177 h 1395296"/>
                <a:gd name="connsiteX32" fmla="*/ 542422 w 1020310"/>
                <a:gd name="connsiteY32" fmla="*/ 233712 h 1395296"/>
                <a:gd name="connsiteX33" fmla="*/ 451727 w 1020310"/>
                <a:gd name="connsiteY33" fmla="*/ 143018 h 1395296"/>
                <a:gd name="connsiteX34" fmla="*/ 327895 w 1020310"/>
                <a:gd name="connsiteY34" fmla="*/ 123833 h 1395296"/>
                <a:gd name="connsiteX35" fmla="*/ 406380 w 1020310"/>
                <a:gd name="connsiteY35" fmla="*/ 313942 h 1395296"/>
                <a:gd name="connsiteX36" fmla="*/ 406380 w 1020310"/>
                <a:gd name="connsiteY36" fmla="*/ 313942 h 1395296"/>
                <a:gd name="connsiteX37" fmla="*/ 451727 w 1020310"/>
                <a:gd name="connsiteY37" fmla="*/ 326151 h 1395296"/>
                <a:gd name="connsiteX38" fmla="*/ 505795 w 1020310"/>
                <a:gd name="connsiteY38" fmla="*/ 308709 h 1395296"/>
                <a:gd name="connsiteX39" fmla="*/ 530213 w 1020310"/>
                <a:gd name="connsiteY39" fmla="*/ 341848 h 1395296"/>
                <a:gd name="connsiteX40" fmla="*/ 469169 w 1020310"/>
                <a:gd name="connsiteY40" fmla="*/ 708113 h 1395296"/>
                <a:gd name="connsiteX41" fmla="*/ 462192 w 1020310"/>
                <a:gd name="connsiteY41" fmla="*/ 704625 h 1395296"/>
                <a:gd name="connsiteX42" fmla="*/ 427310 w 1020310"/>
                <a:gd name="connsiteY42" fmla="*/ 687184 h 1395296"/>
                <a:gd name="connsiteX43" fmla="*/ 429054 w 1020310"/>
                <a:gd name="connsiteY43" fmla="*/ 657534 h 1395296"/>
                <a:gd name="connsiteX44" fmla="*/ 245921 w 1020310"/>
                <a:gd name="connsiteY44" fmla="*/ 474401 h 1395296"/>
                <a:gd name="connsiteX45" fmla="*/ 0 w 1020310"/>
                <a:gd name="connsiteY45" fmla="*/ 436030 h 1395296"/>
                <a:gd name="connsiteX46" fmla="*/ 158715 w 1020310"/>
                <a:gd name="connsiteY46" fmla="*/ 817993 h 1395296"/>
                <a:gd name="connsiteX47" fmla="*/ 158715 w 1020310"/>
                <a:gd name="connsiteY47" fmla="*/ 817993 h 1395296"/>
                <a:gd name="connsiteX48" fmla="*/ 249409 w 1020310"/>
                <a:gd name="connsiteY48" fmla="*/ 842410 h 1395296"/>
                <a:gd name="connsiteX49" fmla="*/ 406380 w 1020310"/>
                <a:gd name="connsiteY49" fmla="*/ 755204 h 1395296"/>
                <a:gd name="connsiteX50" fmla="*/ 434286 w 1020310"/>
                <a:gd name="connsiteY50" fmla="*/ 769157 h 1395296"/>
                <a:gd name="connsiteX51" fmla="*/ 479633 w 1020310"/>
                <a:gd name="connsiteY51" fmla="*/ 790087 h 1395296"/>
                <a:gd name="connsiteX52" fmla="*/ 502307 w 1020310"/>
                <a:gd name="connsiteY52" fmla="*/ 938337 h 1395296"/>
                <a:gd name="connsiteX53" fmla="*/ 526725 w 1020310"/>
                <a:gd name="connsiteY53" fmla="*/ 1222629 h 1395296"/>
                <a:gd name="connsiteX54" fmla="*/ 437774 w 1020310"/>
                <a:gd name="connsiteY54" fmla="*/ 1280185 h 1395296"/>
                <a:gd name="connsiteX55" fmla="*/ 326151 w 1020310"/>
                <a:gd name="connsiteY55" fmla="*/ 1255767 h 1395296"/>
                <a:gd name="connsiteX56" fmla="*/ 94183 w 1020310"/>
                <a:gd name="connsiteY56" fmla="*/ 1395297 h 1395296"/>
                <a:gd name="connsiteX57" fmla="*/ 999381 w 1020310"/>
                <a:gd name="connsiteY57" fmla="*/ 1395297 h 1395296"/>
                <a:gd name="connsiteX58" fmla="*/ 800551 w 1020310"/>
                <a:gd name="connsiteY58" fmla="*/ 1274952 h 139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20310" h="1395296">
                  <a:moveTo>
                    <a:pt x="800551" y="1274952"/>
                  </a:moveTo>
                  <a:cubicBezTo>
                    <a:pt x="753460" y="1231349"/>
                    <a:pt x="690672" y="1203443"/>
                    <a:pt x="622651" y="1203443"/>
                  </a:cubicBezTo>
                  <a:cubicBezTo>
                    <a:pt x="613931" y="1203443"/>
                    <a:pt x="605210" y="1203443"/>
                    <a:pt x="596489" y="1205188"/>
                  </a:cubicBezTo>
                  <a:cubicBezTo>
                    <a:pt x="601722" y="1117981"/>
                    <a:pt x="587769" y="1029031"/>
                    <a:pt x="570328" y="936593"/>
                  </a:cubicBezTo>
                  <a:cubicBezTo>
                    <a:pt x="575560" y="926128"/>
                    <a:pt x="587769" y="913919"/>
                    <a:pt x="603466" y="903455"/>
                  </a:cubicBezTo>
                  <a:cubicBezTo>
                    <a:pt x="633116" y="966243"/>
                    <a:pt x="695904" y="1011590"/>
                    <a:pt x="770901" y="1011590"/>
                  </a:cubicBezTo>
                  <a:cubicBezTo>
                    <a:pt x="804040" y="1011590"/>
                    <a:pt x="835434" y="1002870"/>
                    <a:pt x="861596" y="987172"/>
                  </a:cubicBezTo>
                  <a:lnTo>
                    <a:pt x="861596" y="987172"/>
                  </a:lnTo>
                  <a:cubicBezTo>
                    <a:pt x="1002870" y="910431"/>
                    <a:pt x="1020311" y="765669"/>
                    <a:pt x="1020311" y="605210"/>
                  </a:cubicBezTo>
                  <a:cubicBezTo>
                    <a:pt x="1020311" y="605210"/>
                    <a:pt x="868572" y="647069"/>
                    <a:pt x="772646" y="643581"/>
                  </a:cubicBezTo>
                  <a:cubicBezTo>
                    <a:pt x="671487" y="643581"/>
                    <a:pt x="589513" y="725554"/>
                    <a:pt x="589513" y="826713"/>
                  </a:cubicBezTo>
                  <a:cubicBezTo>
                    <a:pt x="589513" y="828457"/>
                    <a:pt x="589513" y="828457"/>
                    <a:pt x="589513" y="830202"/>
                  </a:cubicBezTo>
                  <a:cubicBezTo>
                    <a:pt x="579048" y="835434"/>
                    <a:pt x="568583" y="842410"/>
                    <a:pt x="558119" y="851131"/>
                  </a:cubicBezTo>
                  <a:cubicBezTo>
                    <a:pt x="537189" y="722066"/>
                    <a:pt x="524980" y="589513"/>
                    <a:pt x="566839" y="444751"/>
                  </a:cubicBezTo>
                  <a:cubicBezTo>
                    <a:pt x="584281" y="437774"/>
                    <a:pt x="605210" y="432542"/>
                    <a:pt x="624395" y="430798"/>
                  </a:cubicBezTo>
                  <a:cubicBezTo>
                    <a:pt x="626139" y="455216"/>
                    <a:pt x="638348" y="477889"/>
                    <a:pt x="659278" y="493586"/>
                  </a:cubicBezTo>
                  <a:cubicBezTo>
                    <a:pt x="673231" y="504051"/>
                    <a:pt x="687184" y="509283"/>
                    <a:pt x="702881" y="511027"/>
                  </a:cubicBezTo>
                  <a:lnTo>
                    <a:pt x="702881" y="511027"/>
                  </a:lnTo>
                  <a:cubicBezTo>
                    <a:pt x="781366" y="523236"/>
                    <a:pt x="831946" y="470913"/>
                    <a:pt x="880781" y="406380"/>
                  </a:cubicBezTo>
                  <a:cubicBezTo>
                    <a:pt x="880781" y="406380"/>
                    <a:pt x="807528" y="376730"/>
                    <a:pt x="769157" y="347080"/>
                  </a:cubicBezTo>
                  <a:cubicBezTo>
                    <a:pt x="730787" y="317430"/>
                    <a:pt x="678463" y="324406"/>
                    <a:pt x="647069" y="357545"/>
                  </a:cubicBezTo>
                  <a:cubicBezTo>
                    <a:pt x="629628" y="357545"/>
                    <a:pt x="610442" y="359289"/>
                    <a:pt x="593001" y="362777"/>
                  </a:cubicBezTo>
                  <a:cubicBezTo>
                    <a:pt x="613931" y="313942"/>
                    <a:pt x="641836" y="263362"/>
                    <a:pt x="676719" y="211039"/>
                  </a:cubicBezTo>
                  <a:cubicBezTo>
                    <a:pt x="683695" y="212783"/>
                    <a:pt x="688928" y="212783"/>
                    <a:pt x="695904" y="212783"/>
                  </a:cubicBezTo>
                  <a:cubicBezTo>
                    <a:pt x="746484" y="212783"/>
                    <a:pt x="786599" y="170924"/>
                    <a:pt x="786599" y="122088"/>
                  </a:cubicBezTo>
                  <a:cubicBezTo>
                    <a:pt x="786599" y="76741"/>
                    <a:pt x="807528" y="0"/>
                    <a:pt x="807528" y="0"/>
                  </a:cubicBezTo>
                  <a:cubicBezTo>
                    <a:pt x="727298" y="0"/>
                    <a:pt x="655790" y="8721"/>
                    <a:pt x="617419" y="78485"/>
                  </a:cubicBezTo>
                  <a:lnTo>
                    <a:pt x="617419" y="78485"/>
                  </a:lnTo>
                  <a:cubicBezTo>
                    <a:pt x="610442" y="92438"/>
                    <a:pt x="605210" y="108135"/>
                    <a:pt x="605210" y="123833"/>
                  </a:cubicBezTo>
                  <a:cubicBezTo>
                    <a:pt x="605210" y="143018"/>
                    <a:pt x="610442" y="158715"/>
                    <a:pt x="620907" y="174412"/>
                  </a:cubicBezTo>
                  <a:cubicBezTo>
                    <a:pt x="599978" y="205806"/>
                    <a:pt x="580792" y="237200"/>
                    <a:pt x="563351" y="268595"/>
                  </a:cubicBezTo>
                  <a:cubicBezTo>
                    <a:pt x="556375" y="259874"/>
                    <a:pt x="549398" y="252898"/>
                    <a:pt x="540677" y="244177"/>
                  </a:cubicBezTo>
                  <a:cubicBezTo>
                    <a:pt x="540677" y="240689"/>
                    <a:pt x="542422" y="237200"/>
                    <a:pt x="542422" y="233712"/>
                  </a:cubicBezTo>
                  <a:cubicBezTo>
                    <a:pt x="542422" y="183133"/>
                    <a:pt x="500563" y="143018"/>
                    <a:pt x="451727" y="143018"/>
                  </a:cubicBezTo>
                  <a:cubicBezTo>
                    <a:pt x="402892" y="144762"/>
                    <a:pt x="327895" y="123833"/>
                    <a:pt x="327895" y="123833"/>
                  </a:cubicBezTo>
                  <a:cubicBezTo>
                    <a:pt x="327895" y="204062"/>
                    <a:pt x="336615" y="275571"/>
                    <a:pt x="406380" y="313942"/>
                  </a:cubicBezTo>
                  <a:lnTo>
                    <a:pt x="406380" y="313942"/>
                  </a:lnTo>
                  <a:cubicBezTo>
                    <a:pt x="420333" y="320918"/>
                    <a:pt x="436030" y="326151"/>
                    <a:pt x="451727" y="326151"/>
                  </a:cubicBezTo>
                  <a:cubicBezTo>
                    <a:pt x="472657" y="326151"/>
                    <a:pt x="490098" y="319174"/>
                    <a:pt x="505795" y="308709"/>
                  </a:cubicBezTo>
                  <a:cubicBezTo>
                    <a:pt x="516260" y="319174"/>
                    <a:pt x="523236" y="329639"/>
                    <a:pt x="530213" y="341848"/>
                  </a:cubicBezTo>
                  <a:cubicBezTo>
                    <a:pt x="474401" y="470913"/>
                    <a:pt x="462192" y="593001"/>
                    <a:pt x="469169" y="708113"/>
                  </a:cubicBezTo>
                  <a:cubicBezTo>
                    <a:pt x="467424" y="706369"/>
                    <a:pt x="465680" y="706369"/>
                    <a:pt x="462192" y="704625"/>
                  </a:cubicBezTo>
                  <a:cubicBezTo>
                    <a:pt x="449983" y="699392"/>
                    <a:pt x="439518" y="692416"/>
                    <a:pt x="427310" y="687184"/>
                  </a:cubicBezTo>
                  <a:cubicBezTo>
                    <a:pt x="429054" y="676719"/>
                    <a:pt x="429054" y="667998"/>
                    <a:pt x="429054" y="657534"/>
                  </a:cubicBezTo>
                  <a:cubicBezTo>
                    <a:pt x="429054" y="556375"/>
                    <a:pt x="347080" y="474401"/>
                    <a:pt x="245921" y="474401"/>
                  </a:cubicBezTo>
                  <a:cubicBezTo>
                    <a:pt x="151739" y="477889"/>
                    <a:pt x="0" y="436030"/>
                    <a:pt x="0" y="436030"/>
                  </a:cubicBezTo>
                  <a:cubicBezTo>
                    <a:pt x="0" y="596489"/>
                    <a:pt x="17441" y="739507"/>
                    <a:pt x="158715" y="817993"/>
                  </a:cubicBezTo>
                  <a:lnTo>
                    <a:pt x="158715" y="817993"/>
                  </a:lnTo>
                  <a:cubicBezTo>
                    <a:pt x="184877" y="833690"/>
                    <a:pt x="216271" y="842410"/>
                    <a:pt x="249409" y="842410"/>
                  </a:cubicBezTo>
                  <a:cubicBezTo>
                    <a:pt x="315686" y="842410"/>
                    <a:pt x="373242" y="807528"/>
                    <a:pt x="406380" y="755204"/>
                  </a:cubicBezTo>
                  <a:cubicBezTo>
                    <a:pt x="415101" y="760437"/>
                    <a:pt x="425566" y="763925"/>
                    <a:pt x="434286" y="769157"/>
                  </a:cubicBezTo>
                  <a:cubicBezTo>
                    <a:pt x="448239" y="776134"/>
                    <a:pt x="463936" y="783110"/>
                    <a:pt x="479633" y="790087"/>
                  </a:cubicBezTo>
                  <a:cubicBezTo>
                    <a:pt x="486610" y="840666"/>
                    <a:pt x="495330" y="891246"/>
                    <a:pt x="502307" y="938337"/>
                  </a:cubicBezTo>
                  <a:cubicBezTo>
                    <a:pt x="519748" y="1037752"/>
                    <a:pt x="537189" y="1133679"/>
                    <a:pt x="526725" y="1222629"/>
                  </a:cubicBezTo>
                  <a:cubicBezTo>
                    <a:pt x="493586" y="1236582"/>
                    <a:pt x="463936" y="1255767"/>
                    <a:pt x="437774" y="1280185"/>
                  </a:cubicBezTo>
                  <a:cubicBezTo>
                    <a:pt x="404636" y="1264488"/>
                    <a:pt x="366265" y="1255767"/>
                    <a:pt x="326151" y="1255767"/>
                  </a:cubicBezTo>
                  <a:cubicBezTo>
                    <a:pt x="224992" y="1255767"/>
                    <a:pt x="139530" y="1311579"/>
                    <a:pt x="94183" y="1395297"/>
                  </a:cubicBezTo>
                  <a:lnTo>
                    <a:pt x="999381" y="1395297"/>
                  </a:lnTo>
                  <a:cubicBezTo>
                    <a:pt x="957522" y="1327276"/>
                    <a:pt x="886013" y="1281929"/>
                    <a:pt x="800551" y="1274952"/>
                  </a:cubicBezTo>
                  <a:close/>
                </a:path>
              </a:pathLst>
            </a:custGeom>
            <a:solidFill>
              <a:srgbClr val="9AB900"/>
            </a:solidFill>
            <a:ln w="57150" cap="flat">
              <a:solidFill>
                <a:schemeClr val="accent6">
                  <a:lumMod val="75000"/>
                </a:schemeClr>
              </a:solidFill>
              <a:prstDash val="solid"/>
              <a:miter/>
            </a:ln>
          </p:spPr>
          <p:txBody>
            <a:bodyPr rtlCol="0" anchor="ctr"/>
            <a:lstStyle/>
            <a:p>
              <a:endParaRPr lang="en-US">
                <a:solidFill>
                  <a:schemeClr val="accent4">
                    <a:lumMod val="75000"/>
                  </a:schemeClr>
                </a:solidFill>
              </a:endParaRPr>
            </a:p>
          </p:txBody>
        </p:sp>
        <p:sp>
          <p:nvSpPr>
            <p:cNvPr id="18" name="TextBox 17">
              <a:extLst>
                <a:ext uri="{FF2B5EF4-FFF2-40B4-BE49-F238E27FC236}">
                  <a16:creationId xmlns:a16="http://schemas.microsoft.com/office/drawing/2014/main" id="{84B5612A-DECB-BA48-8BF6-8E109D9DA9CC}"/>
                </a:ext>
              </a:extLst>
            </p:cNvPr>
            <p:cNvSpPr txBox="1"/>
            <p:nvPr/>
          </p:nvSpPr>
          <p:spPr>
            <a:xfrm>
              <a:off x="1310081" y="4962650"/>
              <a:ext cx="1493619" cy="738664"/>
            </a:xfrm>
            <a:prstGeom prst="rect">
              <a:avLst/>
            </a:prstGeom>
            <a:noFill/>
          </p:spPr>
          <p:txBody>
            <a:bodyPr wrap="square" rtlCol="0">
              <a:spAutoFit/>
            </a:bodyPr>
            <a:lstStyle/>
            <a:p>
              <a:pPr algn="ctr"/>
              <a:r>
                <a:rPr lang="en-US" sz="2100" b="1" dirty="0">
                  <a:solidFill>
                    <a:schemeClr val="bg1"/>
                  </a:solidFill>
                  <a:latin typeface="Calibri" panose="020F0502020204030204" pitchFamily="34" charset="0"/>
                  <a:cs typeface="Calibri" panose="020F0502020204030204" pitchFamily="34" charset="0"/>
                </a:rPr>
                <a:t>-1 </a:t>
              </a:r>
              <a:r>
                <a:rPr lang="en-US" sz="2100" b="1" dirty="0" smtClean="0">
                  <a:solidFill>
                    <a:schemeClr val="bg1"/>
                  </a:solidFill>
                  <a:latin typeface="Calibri" panose="020F0502020204030204" pitchFamily="34" charset="0"/>
                  <a:cs typeface="Calibri" panose="020F0502020204030204" pitchFamily="34" charset="0"/>
                </a:rPr>
                <a:t>to </a:t>
              </a:r>
              <a:r>
                <a:rPr lang="en-US" sz="2100" b="1" dirty="0">
                  <a:solidFill>
                    <a:schemeClr val="bg1"/>
                  </a:solidFill>
                  <a:latin typeface="Calibri" panose="020F0502020204030204" pitchFamily="34" charset="0"/>
                  <a:cs typeface="Calibri" panose="020F0502020204030204" pitchFamily="34" charset="0"/>
                </a:rPr>
                <a:t>0</a:t>
              </a:r>
            </a:p>
            <a:p>
              <a:pPr algn="ctr"/>
              <a:r>
                <a:rPr lang="en-US" sz="2100" b="1" dirty="0">
                  <a:solidFill>
                    <a:schemeClr val="bg1"/>
                  </a:solidFill>
                  <a:latin typeface="Calibri" panose="020F0502020204030204" pitchFamily="34" charset="0"/>
                  <a:cs typeface="Calibri" panose="020F0502020204030204" pitchFamily="34" charset="0"/>
                </a:rPr>
                <a:t>Dead Plant</a:t>
              </a:r>
            </a:p>
          </p:txBody>
        </p:sp>
        <p:sp>
          <p:nvSpPr>
            <p:cNvPr id="19" name="TextBox 18">
              <a:extLst>
                <a:ext uri="{FF2B5EF4-FFF2-40B4-BE49-F238E27FC236}">
                  <a16:creationId xmlns:a16="http://schemas.microsoft.com/office/drawing/2014/main" id="{27BB843E-14DD-DE4C-AAA2-EE8A1AFDA2E8}"/>
                </a:ext>
              </a:extLst>
            </p:cNvPr>
            <p:cNvSpPr txBox="1"/>
            <p:nvPr/>
          </p:nvSpPr>
          <p:spPr>
            <a:xfrm>
              <a:off x="3802147" y="4941811"/>
              <a:ext cx="1711954" cy="1061829"/>
            </a:xfrm>
            <a:prstGeom prst="rect">
              <a:avLst/>
            </a:prstGeom>
            <a:noFill/>
          </p:spPr>
          <p:txBody>
            <a:bodyPr wrap="square" rtlCol="0">
              <a:spAutoFit/>
            </a:bodyPr>
            <a:lstStyle/>
            <a:p>
              <a:pPr algn="ctr"/>
              <a:r>
                <a:rPr lang="en-US" sz="2100" b="1" dirty="0">
                  <a:solidFill>
                    <a:schemeClr val="bg1"/>
                  </a:solidFill>
                  <a:latin typeface="Calibri" panose="020F0502020204030204" pitchFamily="34" charset="0"/>
                  <a:cs typeface="Calibri" panose="020F0502020204030204" pitchFamily="34" charset="0"/>
                </a:rPr>
                <a:t>0 </a:t>
              </a:r>
              <a:r>
                <a:rPr lang="en-US" sz="2100" b="1" dirty="0" smtClean="0">
                  <a:solidFill>
                    <a:schemeClr val="bg1"/>
                  </a:solidFill>
                  <a:latin typeface="Calibri" panose="020F0502020204030204" pitchFamily="34" charset="0"/>
                  <a:cs typeface="Calibri" panose="020F0502020204030204" pitchFamily="34" charset="0"/>
                </a:rPr>
                <a:t>to </a:t>
              </a:r>
              <a:r>
                <a:rPr lang="en-US" sz="2100" b="1" dirty="0">
                  <a:solidFill>
                    <a:schemeClr val="bg1"/>
                  </a:solidFill>
                  <a:latin typeface="Calibri" panose="020F0502020204030204" pitchFamily="34" charset="0"/>
                  <a:cs typeface="Calibri" panose="020F0502020204030204" pitchFamily="34" charset="0"/>
                </a:rPr>
                <a:t>0.33</a:t>
              </a:r>
            </a:p>
            <a:p>
              <a:pPr algn="ctr"/>
              <a:r>
                <a:rPr lang="en-US" sz="2100" b="1" dirty="0">
                  <a:solidFill>
                    <a:schemeClr val="bg1"/>
                  </a:solidFill>
                  <a:latin typeface="Calibri" panose="020F0502020204030204" pitchFamily="34" charset="0"/>
                  <a:cs typeface="Calibri" panose="020F0502020204030204" pitchFamily="34" charset="0"/>
                </a:rPr>
                <a:t>Unhealthy Plant</a:t>
              </a:r>
            </a:p>
          </p:txBody>
        </p:sp>
        <p:sp>
          <p:nvSpPr>
            <p:cNvPr id="20" name="TextBox 19">
              <a:extLst>
                <a:ext uri="{FF2B5EF4-FFF2-40B4-BE49-F238E27FC236}">
                  <a16:creationId xmlns:a16="http://schemas.microsoft.com/office/drawing/2014/main" id="{C7759D39-369A-DC4E-A1E8-BD5DFEE5C855}"/>
                </a:ext>
              </a:extLst>
            </p:cNvPr>
            <p:cNvSpPr txBox="1"/>
            <p:nvPr/>
          </p:nvSpPr>
          <p:spPr>
            <a:xfrm>
              <a:off x="5998703" y="4899969"/>
              <a:ext cx="2476359" cy="1061829"/>
            </a:xfrm>
            <a:prstGeom prst="rect">
              <a:avLst/>
            </a:prstGeom>
            <a:noFill/>
          </p:spPr>
          <p:txBody>
            <a:bodyPr wrap="square" rtlCol="0">
              <a:spAutoFit/>
            </a:bodyPr>
            <a:lstStyle/>
            <a:p>
              <a:pPr algn="ctr"/>
              <a:r>
                <a:rPr lang="en-US" sz="2100" b="1" dirty="0">
                  <a:solidFill>
                    <a:schemeClr val="bg1"/>
                  </a:solidFill>
                  <a:latin typeface="Calibri" panose="020F0502020204030204" pitchFamily="34" charset="0"/>
                  <a:cs typeface="Calibri" panose="020F0502020204030204" pitchFamily="34" charset="0"/>
                </a:rPr>
                <a:t>0.33 </a:t>
              </a:r>
              <a:r>
                <a:rPr lang="en-US" sz="2100" b="1" dirty="0" smtClean="0">
                  <a:solidFill>
                    <a:schemeClr val="bg1"/>
                  </a:solidFill>
                  <a:latin typeface="Calibri" panose="020F0502020204030204" pitchFamily="34" charset="0"/>
                  <a:cs typeface="Calibri" panose="020F0502020204030204" pitchFamily="34" charset="0"/>
                </a:rPr>
                <a:t>to </a:t>
              </a:r>
              <a:r>
                <a:rPr lang="en-US" sz="2100" b="1" dirty="0">
                  <a:solidFill>
                    <a:schemeClr val="bg1"/>
                  </a:solidFill>
                  <a:latin typeface="Calibri" panose="020F0502020204030204" pitchFamily="34" charset="0"/>
                  <a:cs typeface="Calibri" panose="020F0502020204030204" pitchFamily="34" charset="0"/>
                </a:rPr>
                <a:t>0.66 Moderately</a:t>
              </a:r>
            </a:p>
            <a:p>
              <a:pPr algn="ctr"/>
              <a:r>
                <a:rPr lang="en-US" sz="2100" b="1" dirty="0">
                  <a:solidFill>
                    <a:schemeClr val="bg1"/>
                  </a:solidFill>
                  <a:latin typeface="Calibri" panose="020F0502020204030204" pitchFamily="34" charset="0"/>
                  <a:cs typeface="Calibri" panose="020F0502020204030204" pitchFamily="34" charset="0"/>
                </a:rPr>
                <a:t>Healthy Plant</a:t>
              </a:r>
            </a:p>
          </p:txBody>
        </p:sp>
        <p:sp>
          <p:nvSpPr>
            <p:cNvPr id="21" name="TextBox 20">
              <a:extLst>
                <a:ext uri="{FF2B5EF4-FFF2-40B4-BE49-F238E27FC236}">
                  <a16:creationId xmlns:a16="http://schemas.microsoft.com/office/drawing/2014/main" id="{8078C1D7-B2EB-4946-BE1B-104A27B3EEDD}"/>
                </a:ext>
              </a:extLst>
            </p:cNvPr>
            <p:cNvSpPr txBox="1"/>
            <p:nvPr/>
          </p:nvSpPr>
          <p:spPr>
            <a:xfrm>
              <a:off x="8959665" y="4941811"/>
              <a:ext cx="2170585" cy="1061829"/>
            </a:xfrm>
            <a:prstGeom prst="rect">
              <a:avLst/>
            </a:prstGeom>
            <a:noFill/>
          </p:spPr>
          <p:txBody>
            <a:bodyPr wrap="square" rtlCol="0">
              <a:spAutoFit/>
            </a:bodyPr>
            <a:lstStyle/>
            <a:p>
              <a:pPr algn="ctr"/>
              <a:r>
                <a:rPr lang="en-US" sz="2100" b="1" dirty="0">
                  <a:solidFill>
                    <a:schemeClr val="bg1"/>
                  </a:solidFill>
                  <a:latin typeface="Calibri" panose="020F0502020204030204" pitchFamily="34" charset="0"/>
                  <a:cs typeface="Calibri" panose="020F0502020204030204" pitchFamily="34" charset="0"/>
                </a:rPr>
                <a:t>0.66 </a:t>
              </a:r>
              <a:r>
                <a:rPr lang="en-US" sz="2100" b="1" dirty="0" smtClean="0">
                  <a:solidFill>
                    <a:schemeClr val="bg1"/>
                  </a:solidFill>
                  <a:latin typeface="Calibri" panose="020F0502020204030204" pitchFamily="34" charset="0"/>
                  <a:cs typeface="Calibri" panose="020F0502020204030204" pitchFamily="34" charset="0"/>
                </a:rPr>
                <a:t>to </a:t>
              </a:r>
              <a:r>
                <a:rPr lang="en-US" sz="2100" b="1" dirty="0">
                  <a:solidFill>
                    <a:schemeClr val="bg1"/>
                  </a:solidFill>
                  <a:latin typeface="Calibri" panose="020F0502020204030204" pitchFamily="34" charset="0"/>
                  <a:cs typeface="Calibri" panose="020F0502020204030204" pitchFamily="34" charset="0"/>
                </a:rPr>
                <a:t>1</a:t>
              </a:r>
            </a:p>
            <a:p>
              <a:pPr algn="ctr"/>
              <a:r>
                <a:rPr lang="en-US" sz="2100" b="1" dirty="0">
                  <a:solidFill>
                    <a:schemeClr val="bg1"/>
                  </a:solidFill>
                  <a:latin typeface="Calibri" panose="020F0502020204030204" pitchFamily="34" charset="0"/>
                  <a:cs typeface="Calibri" panose="020F0502020204030204" pitchFamily="34" charset="0"/>
                </a:rPr>
                <a:t>Very Healthy Plant</a:t>
              </a:r>
            </a:p>
          </p:txBody>
        </p:sp>
        <p:sp>
          <p:nvSpPr>
            <p:cNvPr id="22" name="Oval 21">
              <a:extLst>
                <a:ext uri="{FF2B5EF4-FFF2-40B4-BE49-F238E27FC236}">
                  <a16:creationId xmlns:a16="http://schemas.microsoft.com/office/drawing/2014/main" id="{1FA3915A-E0A1-F142-87BD-E10BDB7FC415}"/>
                </a:ext>
              </a:extLst>
            </p:cNvPr>
            <p:cNvSpPr/>
            <p:nvPr/>
          </p:nvSpPr>
          <p:spPr>
            <a:xfrm>
              <a:off x="9143032" y="4454689"/>
              <a:ext cx="1711954" cy="195574"/>
            </a:xfrm>
            <a:prstGeom prst="ellipse">
              <a:avLst/>
            </a:prstGeom>
            <a:solidFill>
              <a:schemeClr val="accent2">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Graphic 18" descr="Plant">
              <a:extLst>
                <a:ext uri="{FF2B5EF4-FFF2-40B4-BE49-F238E27FC236}">
                  <a16:creationId xmlns:a16="http://schemas.microsoft.com/office/drawing/2014/main" id="{0A83A20C-F8A1-8146-B2C9-AF2200A470ED}"/>
                </a:ext>
              </a:extLst>
            </p:cNvPr>
            <p:cNvSpPr/>
            <p:nvPr/>
          </p:nvSpPr>
          <p:spPr>
            <a:xfrm>
              <a:off x="9172621" y="2691134"/>
              <a:ext cx="1421917" cy="1853181"/>
            </a:xfrm>
            <a:custGeom>
              <a:avLst/>
              <a:gdLst>
                <a:gd name="connsiteX0" fmla="*/ 800551 w 1020310"/>
                <a:gd name="connsiteY0" fmla="*/ 1274952 h 1395296"/>
                <a:gd name="connsiteX1" fmla="*/ 622651 w 1020310"/>
                <a:gd name="connsiteY1" fmla="*/ 1203443 h 1395296"/>
                <a:gd name="connsiteX2" fmla="*/ 596489 w 1020310"/>
                <a:gd name="connsiteY2" fmla="*/ 1205188 h 1395296"/>
                <a:gd name="connsiteX3" fmla="*/ 570328 w 1020310"/>
                <a:gd name="connsiteY3" fmla="*/ 936593 h 1395296"/>
                <a:gd name="connsiteX4" fmla="*/ 603466 w 1020310"/>
                <a:gd name="connsiteY4" fmla="*/ 903455 h 1395296"/>
                <a:gd name="connsiteX5" fmla="*/ 770901 w 1020310"/>
                <a:gd name="connsiteY5" fmla="*/ 1011590 h 1395296"/>
                <a:gd name="connsiteX6" fmla="*/ 861596 w 1020310"/>
                <a:gd name="connsiteY6" fmla="*/ 987172 h 1395296"/>
                <a:gd name="connsiteX7" fmla="*/ 861596 w 1020310"/>
                <a:gd name="connsiteY7" fmla="*/ 987172 h 1395296"/>
                <a:gd name="connsiteX8" fmla="*/ 1020311 w 1020310"/>
                <a:gd name="connsiteY8" fmla="*/ 605210 h 1395296"/>
                <a:gd name="connsiteX9" fmla="*/ 772646 w 1020310"/>
                <a:gd name="connsiteY9" fmla="*/ 643581 h 1395296"/>
                <a:gd name="connsiteX10" fmla="*/ 589513 w 1020310"/>
                <a:gd name="connsiteY10" fmla="*/ 826713 h 1395296"/>
                <a:gd name="connsiteX11" fmla="*/ 589513 w 1020310"/>
                <a:gd name="connsiteY11" fmla="*/ 830202 h 1395296"/>
                <a:gd name="connsiteX12" fmla="*/ 558119 w 1020310"/>
                <a:gd name="connsiteY12" fmla="*/ 851131 h 1395296"/>
                <a:gd name="connsiteX13" fmla="*/ 566839 w 1020310"/>
                <a:gd name="connsiteY13" fmla="*/ 444751 h 1395296"/>
                <a:gd name="connsiteX14" fmla="*/ 624395 w 1020310"/>
                <a:gd name="connsiteY14" fmla="*/ 430798 h 1395296"/>
                <a:gd name="connsiteX15" fmla="*/ 659278 w 1020310"/>
                <a:gd name="connsiteY15" fmla="*/ 493586 h 1395296"/>
                <a:gd name="connsiteX16" fmla="*/ 702881 w 1020310"/>
                <a:gd name="connsiteY16" fmla="*/ 511027 h 1395296"/>
                <a:gd name="connsiteX17" fmla="*/ 702881 w 1020310"/>
                <a:gd name="connsiteY17" fmla="*/ 511027 h 1395296"/>
                <a:gd name="connsiteX18" fmla="*/ 880781 w 1020310"/>
                <a:gd name="connsiteY18" fmla="*/ 406380 h 1395296"/>
                <a:gd name="connsiteX19" fmla="*/ 769157 w 1020310"/>
                <a:gd name="connsiteY19" fmla="*/ 347080 h 1395296"/>
                <a:gd name="connsiteX20" fmla="*/ 647069 w 1020310"/>
                <a:gd name="connsiteY20" fmla="*/ 357545 h 1395296"/>
                <a:gd name="connsiteX21" fmla="*/ 593001 w 1020310"/>
                <a:gd name="connsiteY21" fmla="*/ 362777 h 1395296"/>
                <a:gd name="connsiteX22" fmla="*/ 676719 w 1020310"/>
                <a:gd name="connsiteY22" fmla="*/ 211039 h 1395296"/>
                <a:gd name="connsiteX23" fmla="*/ 695904 w 1020310"/>
                <a:gd name="connsiteY23" fmla="*/ 212783 h 1395296"/>
                <a:gd name="connsiteX24" fmla="*/ 786599 w 1020310"/>
                <a:gd name="connsiteY24" fmla="*/ 122088 h 1395296"/>
                <a:gd name="connsiteX25" fmla="*/ 807528 w 1020310"/>
                <a:gd name="connsiteY25" fmla="*/ 0 h 1395296"/>
                <a:gd name="connsiteX26" fmla="*/ 617419 w 1020310"/>
                <a:gd name="connsiteY26" fmla="*/ 78485 h 1395296"/>
                <a:gd name="connsiteX27" fmla="*/ 617419 w 1020310"/>
                <a:gd name="connsiteY27" fmla="*/ 78485 h 1395296"/>
                <a:gd name="connsiteX28" fmla="*/ 605210 w 1020310"/>
                <a:gd name="connsiteY28" fmla="*/ 123833 h 1395296"/>
                <a:gd name="connsiteX29" fmla="*/ 620907 w 1020310"/>
                <a:gd name="connsiteY29" fmla="*/ 174412 h 1395296"/>
                <a:gd name="connsiteX30" fmla="*/ 563351 w 1020310"/>
                <a:gd name="connsiteY30" fmla="*/ 268595 h 1395296"/>
                <a:gd name="connsiteX31" fmla="*/ 540677 w 1020310"/>
                <a:gd name="connsiteY31" fmla="*/ 244177 h 1395296"/>
                <a:gd name="connsiteX32" fmla="*/ 542422 w 1020310"/>
                <a:gd name="connsiteY32" fmla="*/ 233712 h 1395296"/>
                <a:gd name="connsiteX33" fmla="*/ 451727 w 1020310"/>
                <a:gd name="connsiteY33" fmla="*/ 143018 h 1395296"/>
                <a:gd name="connsiteX34" fmla="*/ 327895 w 1020310"/>
                <a:gd name="connsiteY34" fmla="*/ 123833 h 1395296"/>
                <a:gd name="connsiteX35" fmla="*/ 406380 w 1020310"/>
                <a:gd name="connsiteY35" fmla="*/ 313942 h 1395296"/>
                <a:gd name="connsiteX36" fmla="*/ 406380 w 1020310"/>
                <a:gd name="connsiteY36" fmla="*/ 313942 h 1395296"/>
                <a:gd name="connsiteX37" fmla="*/ 451727 w 1020310"/>
                <a:gd name="connsiteY37" fmla="*/ 326151 h 1395296"/>
                <a:gd name="connsiteX38" fmla="*/ 505795 w 1020310"/>
                <a:gd name="connsiteY38" fmla="*/ 308709 h 1395296"/>
                <a:gd name="connsiteX39" fmla="*/ 530213 w 1020310"/>
                <a:gd name="connsiteY39" fmla="*/ 341848 h 1395296"/>
                <a:gd name="connsiteX40" fmla="*/ 469169 w 1020310"/>
                <a:gd name="connsiteY40" fmla="*/ 708113 h 1395296"/>
                <a:gd name="connsiteX41" fmla="*/ 462192 w 1020310"/>
                <a:gd name="connsiteY41" fmla="*/ 704625 h 1395296"/>
                <a:gd name="connsiteX42" fmla="*/ 427310 w 1020310"/>
                <a:gd name="connsiteY42" fmla="*/ 687184 h 1395296"/>
                <a:gd name="connsiteX43" fmla="*/ 429054 w 1020310"/>
                <a:gd name="connsiteY43" fmla="*/ 657534 h 1395296"/>
                <a:gd name="connsiteX44" fmla="*/ 245921 w 1020310"/>
                <a:gd name="connsiteY44" fmla="*/ 474401 h 1395296"/>
                <a:gd name="connsiteX45" fmla="*/ 0 w 1020310"/>
                <a:gd name="connsiteY45" fmla="*/ 436030 h 1395296"/>
                <a:gd name="connsiteX46" fmla="*/ 158715 w 1020310"/>
                <a:gd name="connsiteY46" fmla="*/ 817993 h 1395296"/>
                <a:gd name="connsiteX47" fmla="*/ 158715 w 1020310"/>
                <a:gd name="connsiteY47" fmla="*/ 817993 h 1395296"/>
                <a:gd name="connsiteX48" fmla="*/ 249409 w 1020310"/>
                <a:gd name="connsiteY48" fmla="*/ 842410 h 1395296"/>
                <a:gd name="connsiteX49" fmla="*/ 406380 w 1020310"/>
                <a:gd name="connsiteY49" fmla="*/ 755204 h 1395296"/>
                <a:gd name="connsiteX50" fmla="*/ 434286 w 1020310"/>
                <a:gd name="connsiteY50" fmla="*/ 769157 h 1395296"/>
                <a:gd name="connsiteX51" fmla="*/ 479633 w 1020310"/>
                <a:gd name="connsiteY51" fmla="*/ 790087 h 1395296"/>
                <a:gd name="connsiteX52" fmla="*/ 502307 w 1020310"/>
                <a:gd name="connsiteY52" fmla="*/ 938337 h 1395296"/>
                <a:gd name="connsiteX53" fmla="*/ 526725 w 1020310"/>
                <a:gd name="connsiteY53" fmla="*/ 1222629 h 1395296"/>
                <a:gd name="connsiteX54" fmla="*/ 437774 w 1020310"/>
                <a:gd name="connsiteY54" fmla="*/ 1280185 h 1395296"/>
                <a:gd name="connsiteX55" fmla="*/ 326151 w 1020310"/>
                <a:gd name="connsiteY55" fmla="*/ 1255767 h 1395296"/>
                <a:gd name="connsiteX56" fmla="*/ 94183 w 1020310"/>
                <a:gd name="connsiteY56" fmla="*/ 1395297 h 1395296"/>
                <a:gd name="connsiteX57" fmla="*/ 999381 w 1020310"/>
                <a:gd name="connsiteY57" fmla="*/ 1395297 h 1395296"/>
                <a:gd name="connsiteX58" fmla="*/ 800551 w 1020310"/>
                <a:gd name="connsiteY58" fmla="*/ 1274952 h 139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20310" h="1395296">
                  <a:moveTo>
                    <a:pt x="800551" y="1274952"/>
                  </a:moveTo>
                  <a:cubicBezTo>
                    <a:pt x="753460" y="1231349"/>
                    <a:pt x="690672" y="1203443"/>
                    <a:pt x="622651" y="1203443"/>
                  </a:cubicBezTo>
                  <a:cubicBezTo>
                    <a:pt x="613931" y="1203443"/>
                    <a:pt x="605210" y="1203443"/>
                    <a:pt x="596489" y="1205188"/>
                  </a:cubicBezTo>
                  <a:cubicBezTo>
                    <a:pt x="601722" y="1117981"/>
                    <a:pt x="587769" y="1029031"/>
                    <a:pt x="570328" y="936593"/>
                  </a:cubicBezTo>
                  <a:cubicBezTo>
                    <a:pt x="575560" y="926128"/>
                    <a:pt x="587769" y="913919"/>
                    <a:pt x="603466" y="903455"/>
                  </a:cubicBezTo>
                  <a:cubicBezTo>
                    <a:pt x="633116" y="966243"/>
                    <a:pt x="695904" y="1011590"/>
                    <a:pt x="770901" y="1011590"/>
                  </a:cubicBezTo>
                  <a:cubicBezTo>
                    <a:pt x="804040" y="1011590"/>
                    <a:pt x="835434" y="1002870"/>
                    <a:pt x="861596" y="987172"/>
                  </a:cubicBezTo>
                  <a:lnTo>
                    <a:pt x="861596" y="987172"/>
                  </a:lnTo>
                  <a:cubicBezTo>
                    <a:pt x="1002870" y="910431"/>
                    <a:pt x="1020311" y="765669"/>
                    <a:pt x="1020311" y="605210"/>
                  </a:cubicBezTo>
                  <a:cubicBezTo>
                    <a:pt x="1020311" y="605210"/>
                    <a:pt x="868572" y="647069"/>
                    <a:pt x="772646" y="643581"/>
                  </a:cubicBezTo>
                  <a:cubicBezTo>
                    <a:pt x="671487" y="643581"/>
                    <a:pt x="589513" y="725554"/>
                    <a:pt x="589513" y="826713"/>
                  </a:cubicBezTo>
                  <a:cubicBezTo>
                    <a:pt x="589513" y="828457"/>
                    <a:pt x="589513" y="828457"/>
                    <a:pt x="589513" y="830202"/>
                  </a:cubicBezTo>
                  <a:cubicBezTo>
                    <a:pt x="579048" y="835434"/>
                    <a:pt x="568583" y="842410"/>
                    <a:pt x="558119" y="851131"/>
                  </a:cubicBezTo>
                  <a:cubicBezTo>
                    <a:pt x="537189" y="722066"/>
                    <a:pt x="524980" y="589513"/>
                    <a:pt x="566839" y="444751"/>
                  </a:cubicBezTo>
                  <a:cubicBezTo>
                    <a:pt x="584281" y="437774"/>
                    <a:pt x="605210" y="432542"/>
                    <a:pt x="624395" y="430798"/>
                  </a:cubicBezTo>
                  <a:cubicBezTo>
                    <a:pt x="626139" y="455216"/>
                    <a:pt x="638348" y="477889"/>
                    <a:pt x="659278" y="493586"/>
                  </a:cubicBezTo>
                  <a:cubicBezTo>
                    <a:pt x="673231" y="504051"/>
                    <a:pt x="687184" y="509283"/>
                    <a:pt x="702881" y="511027"/>
                  </a:cubicBezTo>
                  <a:lnTo>
                    <a:pt x="702881" y="511027"/>
                  </a:lnTo>
                  <a:cubicBezTo>
                    <a:pt x="781366" y="523236"/>
                    <a:pt x="831946" y="470913"/>
                    <a:pt x="880781" y="406380"/>
                  </a:cubicBezTo>
                  <a:cubicBezTo>
                    <a:pt x="880781" y="406380"/>
                    <a:pt x="807528" y="376730"/>
                    <a:pt x="769157" y="347080"/>
                  </a:cubicBezTo>
                  <a:cubicBezTo>
                    <a:pt x="730787" y="317430"/>
                    <a:pt x="678463" y="324406"/>
                    <a:pt x="647069" y="357545"/>
                  </a:cubicBezTo>
                  <a:cubicBezTo>
                    <a:pt x="629628" y="357545"/>
                    <a:pt x="610442" y="359289"/>
                    <a:pt x="593001" y="362777"/>
                  </a:cubicBezTo>
                  <a:cubicBezTo>
                    <a:pt x="613931" y="313942"/>
                    <a:pt x="641836" y="263362"/>
                    <a:pt x="676719" y="211039"/>
                  </a:cubicBezTo>
                  <a:cubicBezTo>
                    <a:pt x="683695" y="212783"/>
                    <a:pt x="688928" y="212783"/>
                    <a:pt x="695904" y="212783"/>
                  </a:cubicBezTo>
                  <a:cubicBezTo>
                    <a:pt x="746484" y="212783"/>
                    <a:pt x="786599" y="170924"/>
                    <a:pt x="786599" y="122088"/>
                  </a:cubicBezTo>
                  <a:cubicBezTo>
                    <a:pt x="786599" y="76741"/>
                    <a:pt x="807528" y="0"/>
                    <a:pt x="807528" y="0"/>
                  </a:cubicBezTo>
                  <a:cubicBezTo>
                    <a:pt x="727298" y="0"/>
                    <a:pt x="655790" y="8721"/>
                    <a:pt x="617419" y="78485"/>
                  </a:cubicBezTo>
                  <a:lnTo>
                    <a:pt x="617419" y="78485"/>
                  </a:lnTo>
                  <a:cubicBezTo>
                    <a:pt x="610442" y="92438"/>
                    <a:pt x="605210" y="108135"/>
                    <a:pt x="605210" y="123833"/>
                  </a:cubicBezTo>
                  <a:cubicBezTo>
                    <a:pt x="605210" y="143018"/>
                    <a:pt x="610442" y="158715"/>
                    <a:pt x="620907" y="174412"/>
                  </a:cubicBezTo>
                  <a:cubicBezTo>
                    <a:pt x="599978" y="205806"/>
                    <a:pt x="580792" y="237200"/>
                    <a:pt x="563351" y="268595"/>
                  </a:cubicBezTo>
                  <a:cubicBezTo>
                    <a:pt x="556375" y="259874"/>
                    <a:pt x="549398" y="252898"/>
                    <a:pt x="540677" y="244177"/>
                  </a:cubicBezTo>
                  <a:cubicBezTo>
                    <a:pt x="540677" y="240689"/>
                    <a:pt x="542422" y="237200"/>
                    <a:pt x="542422" y="233712"/>
                  </a:cubicBezTo>
                  <a:cubicBezTo>
                    <a:pt x="542422" y="183133"/>
                    <a:pt x="500563" y="143018"/>
                    <a:pt x="451727" y="143018"/>
                  </a:cubicBezTo>
                  <a:cubicBezTo>
                    <a:pt x="402892" y="144762"/>
                    <a:pt x="327895" y="123833"/>
                    <a:pt x="327895" y="123833"/>
                  </a:cubicBezTo>
                  <a:cubicBezTo>
                    <a:pt x="327895" y="204062"/>
                    <a:pt x="336615" y="275571"/>
                    <a:pt x="406380" y="313942"/>
                  </a:cubicBezTo>
                  <a:lnTo>
                    <a:pt x="406380" y="313942"/>
                  </a:lnTo>
                  <a:cubicBezTo>
                    <a:pt x="420333" y="320918"/>
                    <a:pt x="436030" y="326151"/>
                    <a:pt x="451727" y="326151"/>
                  </a:cubicBezTo>
                  <a:cubicBezTo>
                    <a:pt x="472657" y="326151"/>
                    <a:pt x="490098" y="319174"/>
                    <a:pt x="505795" y="308709"/>
                  </a:cubicBezTo>
                  <a:cubicBezTo>
                    <a:pt x="516260" y="319174"/>
                    <a:pt x="523236" y="329639"/>
                    <a:pt x="530213" y="341848"/>
                  </a:cubicBezTo>
                  <a:cubicBezTo>
                    <a:pt x="474401" y="470913"/>
                    <a:pt x="462192" y="593001"/>
                    <a:pt x="469169" y="708113"/>
                  </a:cubicBezTo>
                  <a:cubicBezTo>
                    <a:pt x="467424" y="706369"/>
                    <a:pt x="465680" y="706369"/>
                    <a:pt x="462192" y="704625"/>
                  </a:cubicBezTo>
                  <a:cubicBezTo>
                    <a:pt x="449983" y="699392"/>
                    <a:pt x="439518" y="692416"/>
                    <a:pt x="427310" y="687184"/>
                  </a:cubicBezTo>
                  <a:cubicBezTo>
                    <a:pt x="429054" y="676719"/>
                    <a:pt x="429054" y="667998"/>
                    <a:pt x="429054" y="657534"/>
                  </a:cubicBezTo>
                  <a:cubicBezTo>
                    <a:pt x="429054" y="556375"/>
                    <a:pt x="347080" y="474401"/>
                    <a:pt x="245921" y="474401"/>
                  </a:cubicBezTo>
                  <a:cubicBezTo>
                    <a:pt x="151739" y="477889"/>
                    <a:pt x="0" y="436030"/>
                    <a:pt x="0" y="436030"/>
                  </a:cubicBezTo>
                  <a:cubicBezTo>
                    <a:pt x="0" y="596489"/>
                    <a:pt x="17441" y="739507"/>
                    <a:pt x="158715" y="817993"/>
                  </a:cubicBezTo>
                  <a:lnTo>
                    <a:pt x="158715" y="817993"/>
                  </a:lnTo>
                  <a:cubicBezTo>
                    <a:pt x="184877" y="833690"/>
                    <a:pt x="216271" y="842410"/>
                    <a:pt x="249409" y="842410"/>
                  </a:cubicBezTo>
                  <a:cubicBezTo>
                    <a:pt x="315686" y="842410"/>
                    <a:pt x="373242" y="807528"/>
                    <a:pt x="406380" y="755204"/>
                  </a:cubicBezTo>
                  <a:cubicBezTo>
                    <a:pt x="415101" y="760437"/>
                    <a:pt x="425566" y="763925"/>
                    <a:pt x="434286" y="769157"/>
                  </a:cubicBezTo>
                  <a:cubicBezTo>
                    <a:pt x="448239" y="776134"/>
                    <a:pt x="463936" y="783110"/>
                    <a:pt x="479633" y="790087"/>
                  </a:cubicBezTo>
                  <a:cubicBezTo>
                    <a:pt x="486610" y="840666"/>
                    <a:pt x="495330" y="891246"/>
                    <a:pt x="502307" y="938337"/>
                  </a:cubicBezTo>
                  <a:cubicBezTo>
                    <a:pt x="519748" y="1037752"/>
                    <a:pt x="537189" y="1133679"/>
                    <a:pt x="526725" y="1222629"/>
                  </a:cubicBezTo>
                  <a:cubicBezTo>
                    <a:pt x="493586" y="1236582"/>
                    <a:pt x="463936" y="1255767"/>
                    <a:pt x="437774" y="1280185"/>
                  </a:cubicBezTo>
                  <a:cubicBezTo>
                    <a:pt x="404636" y="1264488"/>
                    <a:pt x="366265" y="1255767"/>
                    <a:pt x="326151" y="1255767"/>
                  </a:cubicBezTo>
                  <a:cubicBezTo>
                    <a:pt x="224992" y="1255767"/>
                    <a:pt x="139530" y="1311579"/>
                    <a:pt x="94183" y="1395297"/>
                  </a:cubicBezTo>
                  <a:lnTo>
                    <a:pt x="999381" y="1395297"/>
                  </a:lnTo>
                  <a:cubicBezTo>
                    <a:pt x="957522" y="1327276"/>
                    <a:pt x="886013" y="1281929"/>
                    <a:pt x="800551" y="1274952"/>
                  </a:cubicBezTo>
                  <a:close/>
                </a:path>
              </a:pathLst>
            </a:custGeom>
            <a:solidFill>
              <a:srgbClr val="6EBA00"/>
            </a:solidFill>
            <a:ln w="57150" cap="flat">
              <a:solidFill>
                <a:schemeClr val="accent6">
                  <a:lumMod val="75000"/>
                </a:schemeClr>
              </a:solidFill>
              <a:prstDash val="solid"/>
              <a:miter/>
            </a:ln>
          </p:spPr>
          <p:txBody>
            <a:bodyPr rtlCol="0" anchor="ctr"/>
            <a:lstStyle/>
            <a:p>
              <a:endParaRPr lang="en-US" dirty="0">
                <a:solidFill>
                  <a:schemeClr val="accent4">
                    <a:lumMod val="75000"/>
                  </a:schemeClr>
                </a:solidFi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6549f5a29a_8_38"/>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000" dirty="0"/>
              <a:t>Land Surface Temperature (LST)</a:t>
            </a:r>
            <a:endParaRPr sz="4000" dirty="0"/>
          </a:p>
        </p:txBody>
      </p:sp>
      <p:sp>
        <p:nvSpPr>
          <p:cNvPr id="5" name="Text Placeholder 16">
            <a:extLst>
              <a:ext uri="{FF2B5EF4-FFF2-40B4-BE49-F238E27FC236}">
                <a16:creationId xmlns:a16="http://schemas.microsoft.com/office/drawing/2014/main" id="{38225C91-C9EA-9D49-A431-4CAF824C31D6}"/>
              </a:ext>
            </a:extLst>
          </p:cNvPr>
          <p:cNvSpPr txBox="1">
            <a:spLocks/>
          </p:cNvSpPr>
          <p:nvPr/>
        </p:nvSpPr>
        <p:spPr>
          <a:xfrm>
            <a:off x="495300" y="1837985"/>
            <a:ext cx="8909105" cy="233492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2559A8"/>
              </a:buClr>
            </a:pPr>
            <a:r>
              <a:rPr lang="en-US" sz="2800" dirty="0">
                <a:solidFill>
                  <a:schemeClr val="tx1">
                    <a:lumMod val="75000"/>
                    <a:lumOff val="25000"/>
                  </a:schemeClr>
                </a:solidFill>
                <a:latin typeface="Century Gothic" panose="020B0502020202020204" pitchFamily="34" charset="0"/>
              </a:rPr>
              <a:t>Represents how hot a surface feels to the touch </a:t>
            </a:r>
          </a:p>
          <a:p>
            <a:pPr>
              <a:lnSpc>
                <a:spcPct val="100000"/>
              </a:lnSpc>
              <a:spcBef>
                <a:spcPts val="0"/>
              </a:spcBef>
              <a:spcAft>
                <a:spcPts val="600"/>
              </a:spcAft>
              <a:buClr>
                <a:srgbClr val="2559A8"/>
              </a:buClr>
            </a:pPr>
            <a:endParaRPr lang="en-US" sz="28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2559A8"/>
              </a:buClr>
            </a:pPr>
            <a:r>
              <a:rPr lang="en-US" sz="2800" dirty="0">
                <a:solidFill>
                  <a:schemeClr val="tx1">
                    <a:lumMod val="75000"/>
                    <a:lumOff val="25000"/>
                  </a:schemeClr>
                </a:solidFill>
                <a:latin typeface="Century Gothic" panose="020B0502020202020204" pitchFamily="34" charset="0"/>
              </a:rPr>
              <a:t>Affected by surface material type</a:t>
            </a:r>
          </a:p>
        </p:txBody>
      </p:sp>
      <p:grpSp>
        <p:nvGrpSpPr>
          <p:cNvPr id="6" name="Group 5">
            <a:extLst>
              <a:ext uri="{FF2B5EF4-FFF2-40B4-BE49-F238E27FC236}">
                <a16:creationId xmlns:a16="http://schemas.microsoft.com/office/drawing/2014/main" id="{733A4C45-E4F4-FD45-98BC-30DCA17B07C0}"/>
              </a:ext>
            </a:extLst>
          </p:cNvPr>
          <p:cNvGrpSpPr/>
          <p:nvPr/>
        </p:nvGrpSpPr>
        <p:grpSpPr>
          <a:xfrm>
            <a:off x="1510952" y="4036218"/>
            <a:ext cx="9170096" cy="2196756"/>
            <a:chOff x="2364059" y="4116389"/>
            <a:chExt cx="7270594" cy="1741718"/>
          </a:xfrm>
        </p:grpSpPr>
        <p:sp>
          <p:nvSpPr>
            <p:cNvPr id="7" name="Rectangle 6">
              <a:extLst>
                <a:ext uri="{FF2B5EF4-FFF2-40B4-BE49-F238E27FC236}">
                  <a16:creationId xmlns:a16="http://schemas.microsoft.com/office/drawing/2014/main" id="{82FEDB8D-1156-054E-A308-86B330CE214C}"/>
                </a:ext>
              </a:extLst>
            </p:cNvPr>
            <p:cNvSpPr/>
            <p:nvPr/>
          </p:nvSpPr>
          <p:spPr>
            <a:xfrm>
              <a:off x="2364059" y="5307981"/>
              <a:ext cx="3635297" cy="55012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rPr>
                <a:t>Concrete</a:t>
              </a:r>
            </a:p>
          </p:txBody>
        </p:sp>
        <p:sp>
          <p:nvSpPr>
            <p:cNvPr id="8" name="Rectangle 7">
              <a:extLst>
                <a:ext uri="{FF2B5EF4-FFF2-40B4-BE49-F238E27FC236}">
                  <a16:creationId xmlns:a16="http://schemas.microsoft.com/office/drawing/2014/main" id="{DE00BA3C-9F20-5F48-B7C6-75061B5783CF}"/>
                </a:ext>
              </a:extLst>
            </p:cNvPr>
            <p:cNvSpPr/>
            <p:nvPr/>
          </p:nvSpPr>
          <p:spPr>
            <a:xfrm>
              <a:off x="5999356" y="5307981"/>
              <a:ext cx="3635297" cy="55012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Grass</a:t>
              </a:r>
            </a:p>
          </p:txBody>
        </p:sp>
        <p:cxnSp>
          <p:nvCxnSpPr>
            <p:cNvPr id="9" name="Straight Connector 8">
              <a:extLst>
                <a:ext uri="{FF2B5EF4-FFF2-40B4-BE49-F238E27FC236}">
                  <a16:creationId xmlns:a16="http://schemas.microsoft.com/office/drawing/2014/main" id="{6DD91602-65EC-4C4C-A743-08527DD82741}"/>
                </a:ext>
              </a:extLst>
            </p:cNvPr>
            <p:cNvCxnSpPr>
              <a:cxnSpLocks/>
            </p:cNvCxnSpPr>
            <p:nvPr/>
          </p:nvCxnSpPr>
          <p:spPr>
            <a:xfrm>
              <a:off x="2364059" y="5307981"/>
              <a:ext cx="3635297" cy="0"/>
            </a:xfrm>
            <a:prstGeom prst="line">
              <a:avLst/>
            </a:prstGeom>
            <a:ln w="476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04BD14-D521-BC4F-AD86-CF3FE180A5F2}"/>
                </a:ext>
              </a:extLst>
            </p:cNvPr>
            <p:cNvCxnSpPr>
              <a:cxnSpLocks/>
            </p:cNvCxnSpPr>
            <p:nvPr/>
          </p:nvCxnSpPr>
          <p:spPr>
            <a:xfrm>
              <a:off x="5999355" y="5307841"/>
              <a:ext cx="3635297" cy="0"/>
            </a:xfrm>
            <a:prstGeom prst="line">
              <a:avLst/>
            </a:prstGeom>
            <a:ln w="476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AA18521-F31F-3B41-B6A5-7A71FF7C613B}"/>
                </a:ext>
              </a:extLst>
            </p:cNvPr>
            <p:cNvSpPr txBox="1"/>
            <p:nvPr/>
          </p:nvSpPr>
          <p:spPr>
            <a:xfrm>
              <a:off x="3857621" y="4931153"/>
              <a:ext cx="785793" cy="707886"/>
            </a:xfrm>
            <a:prstGeom prst="rect">
              <a:avLst/>
            </a:prstGeom>
            <a:noFill/>
          </p:spPr>
          <p:txBody>
            <a:bodyPr wrap="none" rtlCol="0">
              <a:spAutoFit/>
            </a:bodyPr>
            <a:lstStyle/>
            <a:p>
              <a:pPr algn="ctr"/>
              <a:r>
                <a:rPr lang="en-US" sz="2000" dirty="0">
                  <a:solidFill>
                    <a:srgbClr val="C00000"/>
                  </a:solidFill>
                </a:rPr>
                <a:t>100</a:t>
              </a:r>
              <a:r>
                <a:rPr lang="en-US" sz="2000" dirty="0">
                  <a:solidFill>
                    <a:srgbClr val="C00000"/>
                  </a:solidFill>
                  <a:sym typeface="Symbol" pitchFamily="2" charset="2"/>
                </a:rPr>
                <a:t></a:t>
              </a:r>
              <a:r>
                <a:rPr lang="en-US" sz="2000" dirty="0">
                  <a:effectLst/>
                </a:rPr>
                <a:t> </a:t>
              </a:r>
              <a:endParaRPr lang="en-US" sz="2000" dirty="0">
                <a:hlinkClick r:id="rId3"/>
              </a:endParaRPr>
            </a:p>
            <a:p>
              <a:pPr algn="ctr"/>
              <a:endParaRPr lang="en-US" sz="2000" dirty="0">
                <a:solidFill>
                  <a:srgbClr val="C00000"/>
                </a:solidFill>
              </a:endParaRPr>
            </a:p>
          </p:txBody>
        </p:sp>
        <p:sp>
          <p:nvSpPr>
            <p:cNvPr id="12" name="TextBox 11">
              <a:extLst>
                <a:ext uri="{FF2B5EF4-FFF2-40B4-BE49-F238E27FC236}">
                  <a16:creationId xmlns:a16="http://schemas.microsoft.com/office/drawing/2014/main" id="{7BE3CC95-55E4-6048-A719-7A9D9B811D85}"/>
                </a:ext>
              </a:extLst>
            </p:cNvPr>
            <p:cNvSpPr txBox="1"/>
            <p:nvPr/>
          </p:nvSpPr>
          <p:spPr>
            <a:xfrm>
              <a:off x="7530706" y="4931153"/>
              <a:ext cx="572593" cy="400110"/>
            </a:xfrm>
            <a:prstGeom prst="rect">
              <a:avLst/>
            </a:prstGeom>
            <a:noFill/>
          </p:spPr>
          <p:txBody>
            <a:bodyPr wrap="none" rtlCol="0">
              <a:spAutoFit/>
            </a:bodyPr>
            <a:lstStyle/>
            <a:p>
              <a:pPr algn="ctr"/>
              <a:r>
                <a:rPr lang="en-US" sz="2000" dirty="0">
                  <a:solidFill>
                    <a:schemeClr val="accent5">
                      <a:lumMod val="50000"/>
                    </a:schemeClr>
                  </a:solidFill>
                  <a:sym typeface="Symbol" pitchFamily="2" charset="2"/>
                </a:rPr>
                <a:t>80</a:t>
              </a:r>
              <a:endParaRPr lang="en-US" sz="2000" dirty="0">
                <a:solidFill>
                  <a:schemeClr val="accent5">
                    <a:lumMod val="50000"/>
                  </a:schemeClr>
                </a:solidFill>
              </a:endParaRPr>
            </a:p>
          </p:txBody>
        </p:sp>
        <p:sp>
          <p:nvSpPr>
            <p:cNvPr id="13" name="Freeform 12">
              <a:extLst>
                <a:ext uri="{FF2B5EF4-FFF2-40B4-BE49-F238E27FC236}">
                  <a16:creationId xmlns:a16="http://schemas.microsoft.com/office/drawing/2014/main" id="{8F011E50-983C-0048-8DDB-0C47CD1B5022}"/>
                </a:ext>
              </a:extLst>
            </p:cNvPr>
            <p:cNvSpPr/>
            <p:nvPr/>
          </p:nvSpPr>
          <p:spPr>
            <a:xfrm>
              <a:off x="5046168" y="4116389"/>
              <a:ext cx="1906373" cy="1171971"/>
            </a:xfrm>
            <a:custGeom>
              <a:avLst/>
              <a:gdLst>
                <a:gd name="connsiteX0" fmla="*/ 1771976 w 1906373"/>
                <a:gd name="connsiteY0" fmla="*/ 134398 h 1171971"/>
                <a:gd name="connsiteX1" fmla="*/ 1602895 w 1906373"/>
                <a:gd name="connsiteY1" fmla="*/ 0 h 1171971"/>
                <a:gd name="connsiteX2" fmla="*/ 1483672 w 1906373"/>
                <a:gd name="connsiteY2" fmla="*/ 0 h 1171971"/>
                <a:gd name="connsiteX3" fmla="*/ 1459827 w 1906373"/>
                <a:gd name="connsiteY3" fmla="*/ 138733 h 1171971"/>
                <a:gd name="connsiteX4" fmla="*/ 1464162 w 1906373"/>
                <a:gd name="connsiteY4" fmla="*/ 179919 h 1171971"/>
                <a:gd name="connsiteX5" fmla="*/ 1511852 w 1906373"/>
                <a:gd name="connsiteY5" fmla="*/ 216770 h 1171971"/>
                <a:gd name="connsiteX6" fmla="*/ 1570380 w 1906373"/>
                <a:gd name="connsiteY6" fmla="*/ 197261 h 1171971"/>
                <a:gd name="connsiteX7" fmla="*/ 1587721 w 1906373"/>
                <a:gd name="connsiteY7" fmla="*/ 160410 h 1171971"/>
                <a:gd name="connsiteX8" fmla="*/ 1602895 w 1906373"/>
                <a:gd name="connsiteY8" fmla="*/ 78037 h 1171971"/>
                <a:gd name="connsiteX9" fmla="*/ 1628908 w 1906373"/>
                <a:gd name="connsiteY9" fmla="*/ 60696 h 1171971"/>
                <a:gd name="connsiteX10" fmla="*/ 1646249 w 1906373"/>
                <a:gd name="connsiteY10" fmla="*/ 86708 h 1171971"/>
                <a:gd name="connsiteX11" fmla="*/ 1633243 w 1906373"/>
                <a:gd name="connsiteY11" fmla="*/ 166913 h 1171971"/>
                <a:gd name="connsiteX12" fmla="*/ 1585554 w 1906373"/>
                <a:gd name="connsiteY12" fmla="*/ 242783 h 1171971"/>
                <a:gd name="connsiteX13" fmla="*/ 1524858 w 1906373"/>
                <a:gd name="connsiteY13" fmla="*/ 260124 h 1171971"/>
                <a:gd name="connsiteX14" fmla="*/ 1505349 w 1906373"/>
                <a:gd name="connsiteY14" fmla="*/ 257957 h 1171971"/>
                <a:gd name="connsiteX15" fmla="*/ 1429479 w 1906373"/>
                <a:gd name="connsiteY15" fmla="*/ 205932 h 1171971"/>
                <a:gd name="connsiteX16" fmla="*/ 1416473 w 1906373"/>
                <a:gd name="connsiteY16" fmla="*/ 130062 h 1171971"/>
                <a:gd name="connsiteX17" fmla="*/ 1435982 w 1906373"/>
                <a:gd name="connsiteY17" fmla="*/ 15174 h 1171971"/>
                <a:gd name="connsiteX18" fmla="*/ 1284243 w 1906373"/>
                <a:gd name="connsiteY18" fmla="*/ 182087 h 1171971"/>
                <a:gd name="connsiteX19" fmla="*/ 1158516 w 1906373"/>
                <a:gd name="connsiteY19" fmla="*/ 238447 h 1171971"/>
                <a:gd name="connsiteX20" fmla="*/ 540721 w 1906373"/>
                <a:gd name="connsiteY20" fmla="*/ 238447 h 1171971"/>
                <a:gd name="connsiteX21" fmla="*/ 393318 w 1906373"/>
                <a:gd name="connsiteY21" fmla="*/ 296975 h 1171971"/>
                <a:gd name="connsiteX22" fmla="*/ 122355 w 1906373"/>
                <a:gd name="connsiteY22" fmla="*/ 121391 h 1171971"/>
                <a:gd name="connsiteX23" fmla="*/ 35647 w 1906373"/>
                <a:gd name="connsiteY23" fmla="*/ 93211 h 1171971"/>
                <a:gd name="connsiteX24" fmla="*/ 9634 w 1906373"/>
                <a:gd name="connsiteY24" fmla="*/ 184255 h 1171971"/>
                <a:gd name="connsiteX25" fmla="*/ 330454 w 1906373"/>
                <a:gd name="connsiteY25" fmla="*/ 416199 h 1171971"/>
                <a:gd name="connsiteX26" fmla="*/ 323951 w 1906373"/>
                <a:gd name="connsiteY26" fmla="*/ 455217 h 1171971"/>
                <a:gd name="connsiteX27" fmla="*/ 323951 w 1906373"/>
                <a:gd name="connsiteY27" fmla="*/ 1103360 h 1171971"/>
                <a:gd name="connsiteX28" fmla="*/ 375976 w 1906373"/>
                <a:gd name="connsiteY28" fmla="*/ 1170559 h 1171971"/>
                <a:gd name="connsiteX29" fmla="*/ 454013 w 1906373"/>
                <a:gd name="connsiteY29" fmla="*/ 1107696 h 1171971"/>
                <a:gd name="connsiteX30" fmla="*/ 454013 w 1906373"/>
                <a:gd name="connsiteY30" fmla="*/ 693665 h 1171971"/>
                <a:gd name="connsiteX31" fmla="*/ 748821 w 1906373"/>
                <a:gd name="connsiteY31" fmla="*/ 693665 h 1171971"/>
                <a:gd name="connsiteX32" fmla="*/ 974262 w 1906373"/>
                <a:gd name="connsiteY32" fmla="*/ 758696 h 1171971"/>
                <a:gd name="connsiteX33" fmla="*/ 1060970 w 1906373"/>
                <a:gd name="connsiteY33" fmla="*/ 758696 h 1171971"/>
                <a:gd name="connsiteX34" fmla="*/ 1060970 w 1906373"/>
                <a:gd name="connsiteY34" fmla="*/ 1101193 h 1171971"/>
                <a:gd name="connsiteX35" fmla="*/ 1121665 w 1906373"/>
                <a:gd name="connsiteY35" fmla="*/ 1170559 h 1171971"/>
                <a:gd name="connsiteX36" fmla="*/ 1191032 w 1906373"/>
                <a:gd name="connsiteY36" fmla="*/ 1105528 h 1171971"/>
                <a:gd name="connsiteX37" fmla="*/ 1191032 w 1906373"/>
                <a:gd name="connsiteY37" fmla="*/ 758696 h 1171971"/>
                <a:gd name="connsiteX38" fmla="*/ 1277740 w 1906373"/>
                <a:gd name="connsiteY38" fmla="*/ 758696 h 1171971"/>
                <a:gd name="connsiteX39" fmla="*/ 1277740 w 1906373"/>
                <a:gd name="connsiteY39" fmla="*/ 1103360 h 1171971"/>
                <a:gd name="connsiteX40" fmla="*/ 1329765 w 1906373"/>
                <a:gd name="connsiteY40" fmla="*/ 1170559 h 1171971"/>
                <a:gd name="connsiteX41" fmla="*/ 1407802 w 1906373"/>
                <a:gd name="connsiteY41" fmla="*/ 1107696 h 1171971"/>
                <a:gd name="connsiteX42" fmla="*/ 1407802 w 1906373"/>
                <a:gd name="connsiteY42" fmla="*/ 704503 h 1171971"/>
                <a:gd name="connsiteX43" fmla="*/ 1494510 w 1906373"/>
                <a:gd name="connsiteY43" fmla="*/ 541926 h 1171971"/>
                <a:gd name="connsiteX44" fmla="*/ 1581218 w 1906373"/>
                <a:gd name="connsiteY44" fmla="*/ 325155 h 1171971"/>
                <a:gd name="connsiteX45" fmla="*/ 1776311 w 1906373"/>
                <a:gd name="connsiteY45" fmla="*/ 325155 h 1171971"/>
                <a:gd name="connsiteX46" fmla="*/ 1906374 w 1906373"/>
                <a:gd name="connsiteY46" fmla="*/ 195093 h 1171971"/>
                <a:gd name="connsiteX47" fmla="*/ 1771976 w 1906373"/>
                <a:gd name="connsiteY47" fmla="*/ 134398 h 117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6373" h="1171971">
                  <a:moveTo>
                    <a:pt x="1771976" y="134398"/>
                  </a:moveTo>
                  <a:cubicBezTo>
                    <a:pt x="1754634" y="58528"/>
                    <a:pt x="1685268" y="0"/>
                    <a:pt x="1602895" y="0"/>
                  </a:cubicBezTo>
                  <a:lnTo>
                    <a:pt x="1483672" y="0"/>
                  </a:lnTo>
                  <a:lnTo>
                    <a:pt x="1459827" y="138733"/>
                  </a:lnTo>
                  <a:cubicBezTo>
                    <a:pt x="1457659" y="151739"/>
                    <a:pt x="1457659" y="166913"/>
                    <a:pt x="1464162" y="179919"/>
                  </a:cubicBezTo>
                  <a:cubicBezTo>
                    <a:pt x="1472833" y="199429"/>
                    <a:pt x="1492343" y="212435"/>
                    <a:pt x="1511852" y="216770"/>
                  </a:cubicBezTo>
                  <a:cubicBezTo>
                    <a:pt x="1533529" y="221106"/>
                    <a:pt x="1555206" y="214603"/>
                    <a:pt x="1570380" y="197261"/>
                  </a:cubicBezTo>
                  <a:cubicBezTo>
                    <a:pt x="1579051" y="186422"/>
                    <a:pt x="1585554" y="173416"/>
                    <a:pt x="1587721" y="160410"/>
                  </a:cubicBezTo>
                  <a:lnTo>
                    <a:pt x="1602895" y="78037"/>
                  </a:lnTo>
                  <a:cubicBezTo>
                    <a:pt x="1605063" y="67199"/>
                    <a:pt x="1615902" y="58528"/>
                    <a:pt x="1628908" y="60696"/>
                  </a:cubicBezTo>
                  <a:cubicBezTo>
                    <a:pt x="1639746" y="62863"/>
                    <a:pt x="1648417" y="73702"/>
                    <a:pt x="1646249" y="86708"/>
                  </a:cubicBezTo>
                  <a:lnTo>
                    <a:pt x="1633243" y="166913"/>
                  </a:lnTo>
                  <a:cubicBezTo>
                    <a:pt x="1628908" y="197261"/>
                    <a:pt x="1611566" y="225441"/>
                    <a:pt x="1585554" y="242783"/>
                  </a:cubicBezTo>
                  <a:cubicBezTo>
                    <a:pt x="1568212" y="255789"/>
                    <a:pt x="1546535" y="260124"/>
                    <a:pt x="1524858" y="260124"/>
                  </a:cubicBezTo>
                  <a:cubicBezTo>
                    <a:pt x="1518355" y="260124"/>
                    <a:pt x="1511852" y="260124"/>
                    <a:pt x="1505349" y="257957"/>
                  </a:cubicBezTo>
                  <a:cubicBezTo>
                    <a:pt x="1472833" y="251453"/>
                    <a:pt x="1446821" y="234112"/>
                    <a:pt x="1429479" y="205932"/>
                  </a:cubicBezTo>
                  <a:cubicBezTo>
                    <a:pt x="1416473" y="182087"/>
                    <a:pt x="1412137" y="156075"/>
                    <a:pt x="1416473" y="130062"/>
                  </a:cubicBezTo>
                  <a:lnTo>
                    <a:pt x="1435982" y="15174"/>
                  </a:lnTo>
                  <a:lnTo>
                    <a:pt x="1284243" y="182087"/>
                  </a:lnTo>
                  <a:cubicBezTo>
                    <a:pt x="1253895" y="216770"/>
                    <a:pt x="1206206" y="238447"/>
                    <a:pt x="1158516" y="238447"/>
                  </a:cubicBezTo>
                  <a:lnTo>
                    <a:pt x="540721" y="238447"/>
                  </a:lnTo>
                  <a:cubicBezTo>
                    <a:pt x="484361" y="238447"/>
                    <a:pt x="432336" y="260124"/>
                    <a:pt x="393318" y="296975"/>
                  </a:cubicBezTo>
                  <a:cubicBezTo>
                    <a:pt x="319616" y="283969"/>
                    <a:pt x="196057" y="244950"/>
                    <a:pt x="122355" y="121391"/>
                  </a:cubicBezTo>
                  <a:cubicBezTo>
                    <a:pt x="105013" y="91044"/>
                    <a:pt x="65994" y="78037"/>
                    <a:pt x="35647" y="93211"/>
                  </a:cubicBezTo>
                  <a:cubicBezTo>
                    <a:pt x="963" y="110553"/>
                    <a:pt x="-9875" y="151739"/>
                    <a:pt x="9634" y="184255"/>
                  </a:cubicBezTo>
                  <a:cubicBezTo>
                    <a:pt x="96342" y="331658"/>
                    <a:pt x="230740" y="390186"/>
                    <a:pt x="330454" y="416199"/>
                  </a:cubicBezTo>
                  <a:cubicBezTo>
                    <a:pt x="326119" y="429205"/>
                    <a:pt x="323951" y="442211"/>
                    <a:pt x="323951" y="455217"/>
                  </a:cubicBezTo>
                  <a:lnTo>
                    <a:pt x="323951" y="1103360"/>
                  </a:lnTo>
                  <a:cubicBezTo>
                    <a:pt x="323951" y="1135876"/>
                    <a:pt x="345628" y="1164056"/>
                    <a:pt x="375976" y="1170559"/>
                  </a:cubicBezTo>
                  <a:cubicBezTo>
                    <a:pt x="417162" y="1179230"/>
                    <a:pt x="454013" y="1146714"/>
                    <a:pt x="454013" y="1107696"/>
                  </a:cubicBezTo>
                  <a:lnTo>
                    <a:pt x="454013" y="693665"/>
                  </a:lnTo>
                  <a:lnTo>
                    <a:pt x="748821" y="693665"/>
                  </a:lnTo>
                  <a:cubicBezTo>
                    <a:pt x="794342" y="732683"/>
                    <a:pt x="876715" y="758696"/>
                    <a:pt x="974262" y="758696"/>
                  </a:cubicBezTo>
                  <a:cubicBezTo>
                    <a:pt x="974262" y="758696"/>
                    <a:pt x="1011113" y="758696"/>
                    <a:pt x="1060970" y="758696"/>
                  </a:cubicBezTo>
                  <a:lnTo>
                    <a:pt x="1060970" y="1101193"/>
                  </a:lnTo>
                  <a:cubicBezTo>
                    <a:pt x="1060970" y="1135876"/>
                    <a:pt x="1086982" y="1168392"/>
                    <a:pt x="1121665" y="1170559"/>
                  </a:cubicBezTo>
                  <a:cubicBezTo>
                    <a:pt x="1158516" y="1172727"/>
                    <a:pt x="1191032" y="1142379"/>
                    <a:pt x="1191032" y="1105528"/>
                  </a:cubicBezTo>
                  <a:lnTo>
                    <a:pt x="1191032" y="758696"/>
                  </a:lnTo>
                  <a:lnTo>
                    <a:pt x="1277740" y="758696"/>
                  </a:lnTo>
                  <a:lnTo>
                    <a:pt x="1277740" y="1103360"/>
                  </a:lnTo>
                  <a:cubicBezTo>
                    <a:pt x="1277740" y="1135876"/>
                    <a:pt x="1299417" y="1164056"/>
                    <a:pt x="1329765" y="1170559"/>
                  </a:cubicBezTo>
                  <a:cubicBezTo>
                    <a:pt x="1370951" y="1179230"/>
                    <a:pt x="1407802" y="1146714"/>
                    <a:pt x="1407802" y="1107696"/>
                  </a:cubicBezTo>
                  <a:lnTo>
                    <a:pt x="1407802" y="704503"/>
                  </a:lnTo>
                  <a:cubicBezTo>
                    <a:pt x="1459827" y="639472"/>
                    <a:pt x="1494510" y="541926"/>
                    <a:pt x="1494510" y="541926"/>
                  </a:cubicBezTo>
                  <a:lnTo>
                    <a:pt x="1581218" y="325155"/>
                  </a:lnTo>
                  <a:lnTo>
                    <a:pt x="1776311" y="325155"/>
                  </a:lnTo>
                  <a:cubicBezTo>
                    <a:pt x="1847846" y="325155"/>
                    <a:pt x="1906374" y="266627"/>
                    <a:pt x="1906374" y="195093"/>
                  </a:cubicBezTo>
                  <a:lnTo>
                    <a:pt x="1771976" y="134398"/>
                  </a:lnTo>
                  <a:close/>
                </a:path>
              </a:pathLst>
            </a:custGeom>
            <a:solidFill>
              <a:srgbClr val="000000"/>
            </a:solidFill>
            <a:ln w="21630" cap="flat">
              <a:noFill/>
              <a:prstDash val="solid"/>
              <a:miter/>
            </a:ln>
            <a:scene3d>
              <a:camera prst="orthographicFront">
                <a:rot lat="0" lon="10800000" rev="0"/>
              </a:camera>
              <a:lightRig rig="threePt" dir="t"/>
            </a:scene3d>
          </p:spPr>
          <p:txBody>
            <a:bodyPr rtlCol="0" anchor="ctr"/>
            <a:lstStyle/>
            <a:p>
              <a:endParaRPr lang="en-US" dirty="0"/>
            </a:p>
          </p:txBody>
        </p:sp>
        <p:sp>
          <p:nvSpPr>
            <p:cNvPr id="14" name="Freeform 13">
              <a:extLst>
                <a:ext uri="{FF2B5EF4-FFF2-40B4-BE49-F238E27FC236}">
                  <a16:creationId xmlns:a16="http://schemas.microsoft.com/office/drawing/2014/main" id="{0DF432CF-B645-974E-93D4-473C2D5481D8}"/>
                </a:ext>
              </a:extLst>
            </p:cNvPr>
            <p:cNvSpPr/>
            <p:nvPr/>
          </p:nvSpPr>
          <p:spPr>
            <a:xfrm>
              <a:off x="6316717" y="4837846"/>
              <a:ext cx="130062" cy="433540"/>
            </a:xfrm>
            <a:custGeom>
              <a:avLst/>
              <a:gdLst>
                <a:gd name="connsiteX0" fmla="*/ 0 w 130062"/>
                <a:gd name="connsiteY0" fmla="*/ 368509 h 433540"/>
                <a:gd name="connsiteX1" fmla="*/ 65031 w 130062"/>
                <a:gd name="connsiteY1" fmla="*/ 433540 h 433540"/>
                <a:gd name="connsiteX2" fmla="*/ 130062 w 130062"/>
                <a:gd name="connsiteY2" fmla="*/ 368509 h 433540"/>
                <a:gd name="connsiteX3" fmla="*/ 130062 w 130062"/>
                <a:gd name="connsiteY3" fmla="*/ 0 h 433540"/>
                <a:gd name="connsiteX4" fmla="*/ 0 w 130062"/>
                <a:gd name="connsiteY4" fmla="*/ 0 h 433540"/>
                <a:gd name="connsiteX5" fmla="*/ 0 w 130062"/>
                <a:gd name="connsiteY5" fmla="*/ 368509 h 43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62" h="433540">
                  <a:moveTo>
                    <a:pt x="0" y="368509"/>
                  </a:moveTo>
                  <a:cubicBezTo>
                    <a:pt x="0" y="405360"/>
                    <a:pt x="28180" y="433540"/>
                    <a:pt x="65031" y="433540"/>
                  </a:cubicBezTo>
                  <a:cubicBezTo>
                    <a:pt x="101882" y="433540"/>
                    <a:pt x="130062" y="405360"/>
                    <a:pt x="130062" y="368509"/>
                  </a:cubicBezTo>
                  <a:lnTo>
                    <a:pt x="130062" y="0"/>
                  </a:lnTo>
                  <a:lnTo>
                    <a:pt x="0" y="0"/>
                  </a:lnTo>
                  <a:lnTo>
                    <a:pt x="0" y="368509"/>
                  </a:lnTo>
                  <a:close/>
                </a:path>
              </a:pathLst>
            </a:custGeom>
            <a:solidFill>
              <a:srgbClr val="000000"/>
            </a:solidFill>
            <a:ln w="21630" cap="flat">
              <a:noFill/>
              <a:prstDash val="solid"/>
              <a:miter/>
            </a:ln>
            <a:scene3d>
              <a:camera prst="orthographicFront">
                <a:rot lat="0" lon="10800000" rev="0"/>
              </a:camera>
              <a:lightRig rig="threePt" dir="t"/>
            </a:scene3d>
          </p:spPr>
          <p:txBody>
            <a:bodyPr rtlCol="0" anchor="ctr"/>
            <a:lstStyle/>
            <a:p>
              <a:endParaRPr lang="en-US" dirty="0"/>
            </a:p>
          </p:txBody>
        </p:sp>
        <p:cxnSp>
          <p:nvCxnSpPr>
            <p:cNvPr id="15" name="Straight Connector 14">
              <a:extLst>
                <a:ext uri="{FF2B5EF4-FFF2-40B4-BE49-F238E27FC236}">
                  <a16:creationId xmlns:a16="http://schemas.microsoft.com/office/drawing/2014/main" id="{40D74CAC-3711-C143-A8B1-12CA2C8B0317}"/>
                </a:ext>
              </a:extLst>
            </p:cNvPr>
            <p:cNvCxnSpPr>
              <a:cxnSpLocks/>
            </p:cNvCxnSpPr>
            <p:nvPr/>
          </p:nvCxnSpPr>
          <p:spPr>
            <a:xfrm flipH="1" flipV="1">
              <a:off x="5394370" y="4977970"/>
              <a:ext cx="105700" cy="2340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C353BB-0F42-DC4C-8B07-51ECA0AD7BE0}"/>
                </a:ext>
              </a:extLst>
            </p:cNvPr>
            <p:cNvCxnSpPr>
              <a:cxnSpLocks/>
            </p:cNvCxnSpPr>
            <p:nvPr/>
          </p:nvCxnSpPr>
          <p:spPr>
            <a:xfrm flipH="1" flipV="1">
              <a:off x="5217507" y="5078075"/>
              <a:ext cx="238778" cy="14365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AB60CB6-9959-C045-8652-C5E6D5B04E58}"/>
                </a:ext>
              </a:extLst>
            </p:cNvPr>
            <p:cNvCxnSpPr>
              <a:cxnSpLocks/>
            </p:cNvCxnSpPr>
            <p:nvPr/>
          </p:nvCxnSpPr>
          <p:spPr>
            <a:xfrm flipH="1" flipV="1">
              <a:off x="5193760" y="5195179"/>
              <a:ext cx="284418" cy="718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6D65CCD-F174-F04E-A122-19D75B526DE9}"/>
                </a:ext>
              </a:extLst>
            </p:cNvPr>
            <p:cNvCxnSpPr>
              <a:cxnSpLocks/>
            </p:cNvCxnSpPr>
            <p:nvPr/>
          </p:nvCxnSpPr>
          <p:spPr>
            <a:xfrm flipH="1">
              <a:off x="5937350" y="5240744"/>
              <a:ext cx="286289" cy="1413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E373F23-87E0-1147-B6A1-CFCF890CF600}"/>
                </a:ext>
              </a:extLst>
            </p:cNvPr>
            <p:cNvCxnSpPr>
              <a:cxnSpLocks/>
            </p:cNvCxnSpPr>
            <p:nvPr/>
          </p:nvCxnSpPr>
          <p:spPr>
            <a:xfrm flipV="1">
              <a:off x="5937350" y="5140543"/>
              <a:ext cx="195939" cy="7636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EF14FFD-47A8-F045-A710-FF45FB4C4E36}"/>
                </a:ext>
              </a:extLst>
            </p:cNvPr>
            <p:cNvCxnSpPr>
              <a:cxnSpLocks/>
            </p:cNvCxnSpPr>
            <p:nvPr/>
          </p:nvCxnSpPr>
          <p:spPr>
            <a:xfrm flipV="1">
              <a:off x="5937350" y="5031206"/>
              <a:ext cx="133730" cy="13496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002713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1450</TotalTime>
  <Words>2323</Words>
  <Application>Microsoft Office PowerPoint</Application>
  <PresentationFormat>Widescreen</PresentationFormat>
  <Paragraphs>402</Paragraphs>
  <Slides>20</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Lucida Calligraphy</vt:lpstr>
      <vt:lpstr>Garamond</vt:lpstr>
      <vt:lpstr>Webdings</vt:lpstr>
      <vt:lpstr>Calibri</vt:lpstr>
      <vt:lpstr>Century Gothic</vt:lpstr>
      <vt:lpstr>Symbol</vt:lpstr>
      <vt:lpstr>Cambria Math</vt:lpstr>
      <vt:lpstr>Office Theme</vt:lpstr>
      <vt:lpstr>PowerPoint Presentation</vt:lpstr>
      <vt:lpstr>Study Area</vt:lpstr>
      <vt:lpstr>Community Concerns</vt:lpstr>
      <vt:lpstr>Partners</vt:lpstr>
      <vt:lpstr>793 US Cities on City Health Dashboard</vt:lpstr>
      <vt:lpstr>Objectives</vt:lpstr>
      <vt:lpstr>NASA Satellites and Sensors</vt:lpstr>
      <vt:lpstr>Normalized Difference Vegetation Index (NDVI)</vt:lpstr>
      <vt:lpstr>Land Surface Temperature (LST)</vt:lpstr>
      <vt:lpstr>Methods – NDVI </vt:lpstr>
      <vt:lpstr>Methods – LST</vt:lpstr>
      <vt:lpstr>2019 Summer Results – NDVI</vt:lpstr>
      <vt:lpstr>Summer 2019 Results – LST</vt:lpstr>
      <vt:lpstr>2019 Results – NDVI &amp; LST</vt:lpstr>
      <vt:lpstr>2019 Results – Statistics</vt:lpstr>
      <vt:lpstr>Replicable Results</vt:lpstr>
      <vt:lpstr>Errors and Uncertainties</vt:lpstr>
      <vt:lpstr>Conclusions</vt:lpstr>
      <vt:lpstr>Future 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Shelby I</cp:lastModifiedBy>
  <cp:revision>97</cp:revision>
  <dcterms:created xsi:type="dcterms:W3CDTF">2019-02-11T19:14:02Z</dcterms:created>
  <dcterms:modified xsi:type="dcterms:W3CDTF">2019-12-11T16:41:58Z</dcterms:modified>
</cp:coreProperties>
</file>