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60" r:id="rId3"/>
    <p:sldId id="257" r:id="rId4"/>
    <p:sldId id="259" r:id="rId5"/>
    <p:sldId id="258"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74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2E45BE4-B950-4ECD-B103-EFA6EDCAF8CC}" type="datetimeFigureOut">
              <a:rPr lang="en-US" smtClean="0"/>
              <a:pPr/>
              <a:t>3/24/2016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E45BE4-B950-4ECD-B103-EFA6EDCAF8CC}" type="datetimeFigureOut">
              <a:rPr lang="en-US" smtClean="0"/>
              <a:pPr/>
              <a:t>3/24/2016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E45BE4-B950-4ECD-B103-EFA6EDCAF8CC}" type="datetimeFigureOut">
              <a:rPr lang="en-US" smtClean="0"/>
              <a:pPr/>
              <a:t>3/24/2016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chemeClr val="bg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Rectangle 11"/>
          <p:cNvSpPr>
            <a:spLocks noChangeArrowheads="1"/>
          </p:cNvSpPr>
          <p:nvPr/>
        </p:nvSpPr>
        <p:spPr bwMode="auto">
          <a:xfrm>
            <a:off x="158496" y="6391656"/>
            <a:ext cx="8833104" cy="309563"/>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noFill/>
        </p:spPr>
        <p:txBody>
          <a:bodyPr/>
          <a:lstStyle>
            <a:lvl1pPr>
              <a:defRPr>
                <a:solidFill>
                  <a:schemeClr val="bg1"/>
                </a:solidFill>
              </a:defRPr>
            </a:lvl1pPr>
          </a:lstStyle>
          <a:p>
            <a:fld id="{EE289CF8-4C39-49E0-AC7D-C209D6C0BFB9}" type="datetimeFigureOut">
              <a:rPr lang="en-US" smtClean="0">
                <a:solidFill>
                  <a:prstClr val="white"/>
                </a:solidFill>
              </a:rPr>
              <a:pPr/>
              <a:t>3/24/2016</a:t>
            </a:fld>
            <a:endParaRPr lang="en-US">
              <a:solidFill>
                <a:prstClr val="white"/>
              </a:solidFill>
            </a:endParaRPr>
          </a:p>
        </p:txBody>
      </p:sp>
      <p:sp>
        <p:nvSpPr>
          <p:cNvPr id="17" name="Footer Placeholder 16"/>
          <p:cNvSpPr>
            <a:spLocks noGrp="1"/>
          </p:cNvSpPr>
          <p:nvPr>
            <p:ph type="ftr" sz="quarter" idx="11"/>
          </p:nvPr>
        </p:nvSpPr>
        <p:spPr>
          <a:noFill/>
        </p:spPr>
        <p:txBody>
          <a:bodyPr/>
          <a:lstStyle>
            <a:lvl1pPr>
              <a:defRPr>
                <a:solidFill>
                  <a:schemeClr val="bg1"/>
                </a:solidFill>
              </a:defRPr>
            </a:lvl1pPr>
          </a:lstStyle>
          <a:p>
            <a:endParaRPr lang="en-US" dirty="0">
              <a:solidFill>
                <a:prstClr val="white"/>
              </a:solidFill>
            </a:endParaRPr>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tx1"/>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black"/>
              </a:solidFill>
            </a:endParaRPr>
          </a:p>
        </p:txBody>
      </p:sp>
      <p:sp>
        <p:nvSpPr>
          <p:cNvPr id="14" name="Oval 13"/>
          <p:cNvSpPr/>
          <p:nvPr/>
        </p:nvSpPr>
        <p:spPr>
          <a:xfrm>
            <a:off x="4361688" y="2209800"/>
            <a:ext cx="420624" cy="420624"/>
          </a:xfrm>
          <a:prstGeom prst="ellipse">
            <a:avLst/>
          </a:prstGeom>
          <a:solidFill>
            <a:srgbClr val="FFFFFF"/>
          </a:solidFill>
          <a:ln w="50800" cap="rnd" cmpd="dbl" algn="ctr">
            <a:solidFill>
              <a:schemeClr val="tx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black"/>
              </a:solidFill>
            </a:endParaRPr>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tx1"/>
                </a:solidFill>
              </a:defRPr>
            </a:lvl1pPr>
          </a:lstStyle>
          <a:p>
            <a:fld id="{74107330-A4E1-497D-BB24-CE6B6F1E90AA}" type="slidenum">
              <a:rPr lang="en-US" smtClean="0">
                <a:solidFill>
                  <a:prstClr val="black"/>
                </a:solidFill>
              </a:rPr>
              <a:pPr/>
              <a:t>‹#›</a:t>
            </a:fld>
            <a:endParaRPr lang="en-US" dirty="0">
              <a:solidFill>
                <a:prstClr val="black"/>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tx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kumimoji="0" lang="en-US" dirty="0" smtClean="0"/>
              <a:t>Click to edit Master title style</a:t>
            </a:r>
            <a:endParaRPr kumimoji="0" lang="en-US" dirty="0"/>
          </a:p>
        </p:txBody>
      </p:sp>
      <p:sp>
        <p:nvSpPr>
          <p:cNvPr id="4" name="Date Placeholder 3"/>
          <p:cNvSpPr>
            <a:spLocks noGrp="1"/>
          </p:cNvSpPr>
          <p:nvPr>
            <p:ph type="dt" sz="half" idx="10"/>
          </p:nvPr>
        </p:nvSpPr>
        <p:spPr/>
        <p:txBody>
          <a:bodyPr/>
          <a:lstStyle/>
          <a:p>
            <a:fld id="{EE289CF8-4C39-49E0-AC7D-C209D6C0BFB9}" type="datetimeFigureOut">
              <a:rPr lang="en-US" smtClean="0"/>
              <a:pPr/>
              <a:t>3/24/2016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Rectangle 11"/>
          <p:cNvSpPr>
            <a:spLocks noChangeArrowheads="1"/>
          </p:cNvSpPr>
          <p:nvPr/>
        </p:nvSpPr>
        <p:spPr bwMode="auto">
          <a:xfrm>
            <a:off x="155448" y="142352"/>
            <a:ext cx="8833104" cy="2139696"/>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58496" y="6391656"/>
            <a:ext cx="8833104" cy="309563"/>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EE289CF8-4C39-49E0-AC7D-C209D6C0BFB9}" type="datetimeFigureOut">
              <a:rPr lang="en-US" smtClean="0"/>
              <a:pPr/>
              <a:t>3/24/2016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tx1"/>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Oval 10"/>
          <p:cNvSpPr/>
          <p:nvPr/>
        </p:nvSpPr>
        <p:spPr>
          <a:xfrm>
            <a:off x="4361688" y="2209800"/>
            <a:ext cx="420624" cy="420624"/>
          </a:xfrm>
          <a:prstGeom prst="ellipse">
            <a:avLst/>
          </a:prstGeom>
          <a:solidFill>
            <a:srgbClr val="FFFFFF"/>
          </a:solidFill>
          <a:ln w="50800" cap="rnd" cmpd="dbl" algn="ctr">
            <a:solidFill>
              <a:schemeClr val="tx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4107330-A4E1-497D-BB24-CE6B6F1E90AA}" type="slidenum">
              <a:rPr lang="en-US" smtClean="0">
                <a:solidFill>
                  <a:srgbClr val="7F7F7F">
                    <a:shade val="75000"/>
                  </a:srgbClr>
                </a:solidFill>
              </a:rPr>
              <a:pPr/>
              <a:t>‹#›</a:t>
            </a:fld>
            <a:endParaRPr lang="en-US" dirty="0">
              <a:solidFill>
                <a:srgbClr val="7F7F7F">
                  <a:shade val="75000"/>
                </a:srgbClr>
              </a:solidFill>
            </a:endParaRP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EE289CF8-4C39-49E0-AC7D-C209D6C0BFB9}" type="datetimeFigureOut">
              <a:rPr lang="en-US" smtClean="0"/>
              <a:pPr/>
              <a:t>3/24/2016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1" name="Rectangle 10"/>
          <p:cNvSpPr/>
          <p:nvPr/>
        </p:nvSpPr>
        <p:spPr>
          <a:xfrm>
            <a:off x="152400" y="1371600"/>
            <a:ext cx="8833104" cy="914400"/>
          </a:xfrm>
          <a:prstGeom prst="rect">
            <a:avLst/>
          </a:prstGeom>
          <a:solidFill>
            <a:schemeClr val="tx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Rectangle 12"/>
          <p:cNvSpPr>
            <a:spLocks noChangeArrowheads="1"/>
          </p:cNvSpPr>
          <p:nvPr/>
        </p:nvSpPr>
        <p:spPr bwMode="auto">
          <a:xfrm>
            <a:off x="158496" y="6391656"/>
            <a:ext cx="8833104" cy="310896"/>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E289CF8-4C39-49E0-AC7D-C209D6C0BFB9}" type="datetimeFigureOut">
              <a:rPr lang="en-US" smtClean="0"/>
              <a:pPr/>
              <a:t>3/24/2016</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7" name="Oval 26"/>
          <p:cNvSpPr/>
          <p:nvPr/>
        </p:nvSpPr>
        <p:spPr>
          <a:xfrm>
            <a:off x="4361688" y="1050524"/>
            <a:ext cx="420624" cy="420624"/>
          </a:xfrm>
          <a:prstGeom prst="ellipse">
            <a:avLst/>
          </a:prstGeom>
          <a:solidFill>
            <a:srgbClr val="FFFFFF"/>
          </a:solidFill>
          <a:ln w="50800" cap="rnd" cmpd="dbl" algn="ctr">
            <a:solidFill>
              <a:schemeClr val="tx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74107330-A4E1-497D-BB24-CE6B6F1E90AA}" type="slidenum">
              <a:rPr lang="en-US" smtClean="0">
                <a:solidFill>
                  <a:srgbClr val="7F7F7F">
                    <a:shade val="75000"/>
                  </a:srgbClr>
                </a:solidFill>
              </a:rPr>
              <a:pPr/>
              <a:t>‹#›</a:t>
            </a:fld>
            <a:endParaRPr lang="en-US" dirty="0">
              <a:solidFill>
                <a:srgbClr val="7F7F7F">
                  <a:shade val="75000"/>
                </a:srgbClr>
              </a:solidFill>
            </a:endParaRPr>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E289CF8-4C39-49E0-AC7D-C209D6C0BFB9}" type="datetimeFigureOut">
              <a:rPr lang="en-US" smtClean="0"/>
              <a:pPr/>
              <a:t>3/24/2016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Rectangle 4"/>
          <p:cNvSpPr>
            <a:spLocks noChangeArrowheads="1"/>
          </p:cNvSpPr>
          <p:nvPr/>
        </p:nvSpPr>
        <p:spPr bwMode="auto">
          <a:xfrm>
            <a:off x="158496" y="6400800"/>
            <a:ext cx="8833104" cy="309563"/>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 name="Date Placeholder 1"/>
          <p:cNvSpPr>
            <a:spLocks noGrp="1"/>
          </p:cNvSpPr>
          <p:nvPr>
            <p:ph type="dt" sz="half" idx="10"/>
          </p:nvPr>
        </p:nvSpPr>
        <p:spPr/>
        <p:txBody>
          <a:bodyPr/>
          <a:lstStyle/>
          <a:p>
            <a:fld id="{EE289CF8-4C39-49E0-AC7D-C209D6C0BFB9}" type="datetimeFigureOut">
              <a:rPr lang="en-US" smtClean="0"/>
              <a:pPr/>
              <a:t>3/24/2016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4107330-A4E1-497D-BB24-CE6B6F1E90AA}"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
        <p:nvSpPr>
          <p:cNvPr id="21" name="Rectangle 20"/>
          <p:cNvSpPr>
            <a:spLocks noChangeArrowheads="1"/>
          </p:cNvSpPr>
          <p:nvPr userDrawn="1"/>
        </p:nvSpPr>
        <p:spPr bwMode="auto">
          <a:xfrm>
            <a:off x="152400" y="6400800"/>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Date Placeholder 4"/>
          <p:cNvSpPr>
            <a:spLocks noGrp="1"/>
          </p:cNvSpPr>
          <p:nvPr>
            <p:ph type="dt" sz="half" idx="10"/>
          </p:nvPr>
        </p:nvSpPr>
        <p:spPr/>
        <p:txBody>
          <a:bodyPr/>
          <a:lstStyle/>
          <a:p>
            <a:fld id="{EE289CF8-4C39-49E0-AC7D-C209D6C0BFB9}" type="datetimeFigureOut">
              <a:rPr lang="en-US" smtClean="0"/>
              <a:pPr/>
              <a:t>3/24/2016</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E45BE4-B950-4ECD-B103-EFA6EDCAF8CC}" type="datetimeFigureOut">
              <a:rPr lang="en-US" smtClean="0"/>
              <a:pPr/>
              <a:t>3/24/2016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7" name="Slide Number Placeholder 6"/>
          <p:cNvSpPr>
            <a:spLocks noGrp="1"/>
          </p:cNvSpPr>
          <p:nvPr>
            <p:ph type="sldNum" sz="quarter" idx="12"/>
          </p:nvPr>
        </p:nvSpPr>
        <p:spPr>
          <a:xfrm>
            <a:off x="1371600" y="312738"/>
            <a:ext cx="457200" cy="441325"/>
          </a:xfrm>
        </p:spPr>
        <p:txBody>
          <a:body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52400" y="6400800"/>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Date Placeholder 4"/>
          <p:cNvSpPr>
            <a:spLocks noGrp="1"/>
          </p:cNvSpPr>
          <p:nvPr>
            <p:ph type="dt" sz="half" idx="10"/>
          </p:nvPr>
        </p:nvSpPr>
        <p:spPr>
          <a:xfrm>
            <a:off x="5788152" y="6404984"/>
            <a:ext cx="3044952" cy="365760"/>
          </a:xfrm>
        </p:spPr>
        <p:txBody>
          <a:bodyPr/>
          <a:lstStyle/>
          <a:p>
            <a:fld id="{EE289CF8-4C39-49E0-AC7D-C209D6C0BFB9}" type="datetimeFigureOut">
              <a:rPr lang="en-US" smtClean="0"/>
              <a:pPr/>
              <a:t>3/24/2016</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289CF8-4C39-49E0-AC7D-C209D6C0BFB9}" type="datetimeFigureOut">
              <a:rPr lang="en-US" smtClean="0"/>
              <a:pPr/>
              <a:t>3/24/2016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 name="Slide Number Placeholder 5"/>
          <p:cNvSpPr>
            <a:spLocks noGrp="1"/>
          </p:cNvSpPr>
          <p:nvPr>
            <p:ph type="sldNum" sz="quarter" idx="12"/>
          </p:nvPr>
        </p:nvSpPr>
        <p:spPr>
          <a:xfrm>
            <a:off x="6915912" y="3009901"/>
            <a:ext cx="457200" cy="441325"/>
          </a:xfrm>
        </p:spPr>
        <p:txBody>
          <a:body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289CF8-4C39-49E0-AC7D-C209D6C0BFB9}" type="datetimeFigureOut">
              <a:rPr lang="en-US" smtClean="0"/>
              <a:pPr/>
              <a:t>3/24/2016</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E45BE4-B950-4ECD-B103-EFA6EDCAF8CC}" type="datetimeFigureOut">
              <a:rPr lang="en-US" smtClean="0"/>
              <a:pPr/>
              <a:t>3/24/2016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2E45BE4-B950-4ECD-B103-EFA6EDCAF8CC}" type="datetimeFigureOut">
              <a:rPr lang="en-US" smtClean="0"/>
              <a:pPr/>
              <a:t>3/24/2016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2E45BE4-B950-4ECD-B103-EFA6EDCAF8CC}" type="datetimeFigureOut">
              <a:rPr lang="en-US" smtClean="0"/>
              <a:pPr/>
              <a:t>3/24/2016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2E45BE4-B950-4ECD-B103-EFA6EDCAF8CC}" type="datetimeFigureOut">
              <a:rPr lang="en-US" smtClean="0"/>
              <a:pPr/>
              <a:t>3/24/2016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E45BE4-B950-4ECD-B103-EFA6EDCAF8CC}" type="datetimeFigureOut">
              <a:rPr lang="en-US" smtClean="0"/>
              <a:pPr/>
              <a:t>3/24/2016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E45BE4-B950-4ECD-B103-EFA6EDCAF8CC}" type="datetimeFigureOut">
              <a:rPr lang="en-US" smtClean="0"/>
              <a:pPr/>
              <a:t>3/24/2016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E45BE4-B950-4ECD-B103-EFA6EDCAF8CC}" type="datetimeFigureOut">
              <a:rPr lang="en-US" smtClean="0"/>
              <a:pPr/>
              <a:t>3/24/2016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E45BE4-B950-4ECD-B103-EFA6EDCAF8CC}" type="datetimeFigureOut">
              <a:rPr lang="en-US" smtClean="0"/>
              <a:pPr/>
              <a:t>3/24/2016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F4DBD0-F050-430F-958A-321171649CA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Rectangle 8"/>
          <p:cNvSpPr>
            <a:spLocks noChangeArrowheads="1"/>
          </p:cNvSpPr>
          <p:nvPr/>
        </p:nvSpPr>
        <p:spPr bwMode="auto">
          <a:xfrm>
            <a:off x="152400" y="6396037"/>
            <a:ext cx="8833104" cy="309563"/>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EE289CF8-4C39-49E0-AC7D-C209D6C0BFB9}" type="datetimeFigureOut">
              <a:rPr lang="en-US" smtClean="0"/>
              <a:pPr/>
              <a:t>3/24/2016</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tx1"/>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Oval 14"/>
          <p:cNvSpPr/>
          <p:nvPr/>
        </p:nvSpPr>
        <p:spPr>
          <a:xfrm>
            <a:off x="4361688" y="1050524"/>
            <a:ext cx="420624" cy="420624"/>
          </a:xfrm>
          <a:prstGeom prst="ellipse">
            <a:avLst/>
          </a:prstGeom>
          <a:solidFill>
            <a:srgbClr val="FFFFFF"/>
          </a:solidFill>
          <a:ln w="50800" cap="rnd" cmpd="dbl" algn="ctr">
            <a:solidFill>
              <a:schemeClr val="tx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ysClr val="windowText" lastClr="000000"/>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ysClr val="windowText" lastClr="000000"/>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ysClr val="windowText" lastClr="000000"/>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ysClr val="windowText" lastClr="000000"/>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ysClr val="windowText" lastClr="000000"/>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ysClr val="windowText" lastClr="000000"/>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5800" y="2743200"/>
            <a:ext cx="7924800" cy="3276600"/>
          </a:xfrm>
        </p:spPr>
        <p:txBody>
          <a:bodyPr>
            <a:normAutofit/>
          </a:bodyPr>
          <a:lstStyle/>
          <a:p>
            <a:r>
              <a:rPr lang="en-US" sz="2000" dirty="0" smtClean="0"/>
              <a:t>African great lakes weather ii</a:t>
            </a:r>
          </a:p>
          <a:p>
            <a:r>
              <a:rPr lang="en-US" sz="2000" dirty="0" smtClean="0"/>
              <a:t>Wise county</a:t>
            </a:r>
          </a:p>
          <a:p>
            <a:endParaRPr lang="en-US" sz="1800" dirty="0" smtClean="0"/>
          </a:p>
          <a:p>
            <a:r>
              <a:rPr lang="en-US" sz="2400" dirty="0" smtClean="0"/>
              <a:t>SPRING 2016</a:t>
            </a:r>
          </a:p>
          <a:p>
            <a:r>
              <a:rPr lang="en-US" sz="2800" dirty="0" smtClean="0"/>
              <a:t>Imagery Gallery</a:t>
            </a:r>
            <a:endParaRPr lang="en-US" sz="2800" dirty="0"/>
          </a:p>
        </p:txBody>
      </p:sp>
      <p:sp>
        <p:nvSpPr>
          <p:cNvPr id="2" name="Title 1"/>
          <p:cNvSpPr>
            <a:spLocks noGrp="1"/>
          </p:cNvSpPr>
          <p:nvPr>
            <p:ph type="title"/>
          </p:nvPr>
        </p:nvSpPr>
        <p:spPr/>
        <p:txBody>
          <a:bodyPr/>
          <a:lstStyle/>
          <a:p>
            <a:r>
              <a:rPr lang="en-US" dirty="0" smtClean="0"/>
              <a:t>DEVELOP National Program</a:t>
            </a:r>
            <a:endParaRPr lang="en-US" dirty="0"/>
          </a:p>
        </p:txBody>
      </p:sp>
      <p:sp>
        <p:nvSpPr>
          <p:cNvPr id="7" name="Rectangle 6"/>
          <p:cNvSpPr/>
          <p:nvPr/>
        </p:nvSpPr>
        <p:spPr>
          <a:xfrm>
            <a:off x="228600" y="6400800"/>
            <a:ext cx="8686800" cy="304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565150"/>
          </a:xfrm>
        </p:spPr>
        <p:txBody>
          <a:bodyPr>
            <a:normAutofit/>
          </a:bodyPr>
          <a:lstStyle/>
          <a:p>
            <a:r>
              <a:rPr lang="en-US" dirty="0" smtClean="0"/>
              <a:t>Wise County</a:t>
            </a:r>
            <a:endParaRPr lang="en-US" dirty="0"/>
          </a:p>
        </p:txBody>
      </p:sp>
      <p:pic>
        <p:nvPicPr>
          <p:cNvPr id="3" name="Content Placeholder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75050" y="533400"/>
            <a:ext cx="5257800" cy="5251458"/>
          </a:xfrm>
          <a:ln>
            <a:solidFill>
              <a:schemeClr val="tx1"/>
            </a:solidFill>
          </a:ln>
        </p:spPr>
      </p:pic>
      <p:sp>
        <p:nvSpPr>
          <p:cNvPr id="6" name="Text Placeholder 5"/>
          <p:cNvSpPr>
            <a:spLocks noGrp="1"/>
          </p:cNvSpPr>
          <p:nvPr>
            <p:ph type="body" sz="half" idx="2"/>
          </p:nvPr>
        </p:nvSpPr>
        <p:spPr>
          <a:xfrm>
            <a:off x="457200" y="2133600"/>
            <a:ext cx="3008313" cy="3992563"/>
          </a:xfrm>
        </p:spPr>
        <p:txBody>
          <a:bodyPr>
            <a:normAutofit/>
          </a:bodyPr>
          <a:lstStyle/>
          <a:p>
            <a:endParaRPr lang="en-US" dirty="0" smtClean="0"/>
          </a:p>
          <a:p>
            <a:r>
              <a:rPr lang="en-US" dirty="0" smtClean="0"/>
              <a:t>50</a:t>
            </a:r>
            <a:r>
              <a:rPr lang="en-US" baseline="30000" dirty="0" smtClean="0"/>
              <a:t>th</a:t>
            </a:r>
            <a:r>
              <a:rPr lang="en-US" dirty="0" smtClean="0"/>
              <a:t> percentile 30-day average temperature at 500 </a:t>
            </a:r>
            <a:r>
              <a:rPr lang="en-US" dirty="0" err="1" smtClean="0"/>
              <a:t>mb</a:t>
            </a:r>
            <a:r>
              <a:rPr lang="en-US" dirty="0" smtClean="0"/>
              <a:t> and 12:30 UTC (coordinated universal time) complied using temperature data from NASA’s Modern-Era Retrospective Analysis for Research and Applications (MERRA) and plotted in MATLAB. This can be used to determine meteorological conditions leading up to days with average weather and days with severe storms. </a:t>
            </a:r>
          </a:p>
          <a:p>
            <a:endParaRPr lang="en-US" dirty="0"/>
          </a:p>
        </p:txBody>
      </p:sp>
      <p:sp>
        <p:nvSpPr>
          <p:cNvPr id="7" name="Title 1"/>
          <p:cNvSpPr txBox="1">
            <a:spLocks/>
          </p:cNvSpPr>
          <p:nvPr/>
        </p:nvSpPr>
        <p:spPr>
          <a:xfrm>
            <a:off x="457200" y="806450"/>
            <a:ext cx="3008313" cy="565150"/>
          </a:xfrm>
          <a:prstGeom prst="rect">
            <a:avLst/>
          </a:prstGeom>
        </p:spPr>
        <p:txBody>
          <a:bodyPr vert="horz" lIns="91440" tIns="45720" rIns="91440" bIns="45720" rtlCol="0" anchor="b">
            <a:normAutofit fontScale="925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i="0" u="none" strike="noStrike" kern="1200" cap="none" spc="0" normalizeH="0" baseline="0" noProof="0" dirty="0" smtClean="0">
                <a:ln>
                  <a:noFill/>
                </a:ln>
                <a:solidFill>
                  <a:schemeClr val="tx1"/>
                </a:solidFill>
                <a:effectLst/>
                <a:uLnTx/>
                <a:uFillTx/>
                <a:latin typeface="+mj-lt"/>
                <a:ea typeface="+mj-ea"/>
                <a:cs typeface="+mj-cs"/>
              </a:rPr>
              <a:t>African Great Lakes Weather</a:t>
            </a:r>
            <a:r>
              <a:rPr kumimoji="0" lang="en-US" i="0" u="none" strike="noStrike" kern="1200" cap="none" spc="0" normalizeH="0" noProof="0" dirty="0" smtClean="0">
                <a:ln>
                  <a:noFill/>
                </a:ln>
                <a:solidFill>
                  <a:schemeClr val="tx1"/>
                </a:solidFill>
                <a:effectLst/>
                <a:uLnTx/>
                <a:uFillTx/>
                <a:latin typeface="+mj-lt"/>
                <a:ea typeface="+mj-ea"/>
                <a:cs typeface="+mj-cs"/>
              </a:rPr>
              <a:t> II</a:t>
            </a:r>
            <a:endParaRPr kumimoji="0" lang="en-US"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565150"/>
          </a:xfrm>
        </p:spPr>
        <p:txBody>
          <a:bodyPr>
            <a:normAutofit/>
          </a:bodyPr>
          <a:lstStyle/>
          <a:p>
            <a:r>
              <a:rPr lang="en-US" dirty="0" smtClean="0"/>
              <a:t>Wise County</a:t>
            </a:r>
            <a:endParaRPr lang="en-US" dirty="0"/>
          </a:p>
        </p:txBody>
      </p:sp>
      <p:pic>
        <p:nvPicPr>
          <p:cNvPr id="3" name="Content Placeholder 2"/>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3575050" y="533400"/>
            <a:ext cx="5257800" cy="5257800"/>
          </a:xfrm>
          <a:ln>
            <a:solidFill>
              <a:schemeClr val="tx1"/>
            </a:solidFill>
          </a:ln>
        </p:spPr>
      </p:pic>
      <p:sp>
        <p:nvSpPr>
          <p:cNvPr id="6" name="Text Placeholder 5"/>
          <p:cNvSpPr>
            <a:spLocks noGrp="1"/>
          </p:cNvSpPr>
          <p:nvPr>
            <p:ph type="body" sz="half" idx="2"/>
          </p:nvPr>
        </p:nvSpPr>
        <p:spPr>
          <a:xfrm>
            <a:off x="457200" y="2133600"/>
            <a:ext cx="3008313" cy="3992563"/>
          </a:xfrm>
        </p:spPr>
        <p:txBody>
          <a:bodyPr>
            <a:normAutofit/>
          </a:bodyPr>
          <a:lstStyle/>
          <a:p>
            <a:endParaRPr lang="en-US" dirty="0" smtClean="0"/>
          </a:p>
          <a:p>
            <a:r>
              <a:rPr lang="en-US" dirty="0" smtClean="0"/>
              <a:t>99</a:t>
            </a:r>
            <a:r>
              <a:rPr lang="en-US" baseline="30000" dirty="0" smtClean="0"/>
              <a:t>th</a:t>
            </a:r>
            <a:r>
              <a:rPr lang="en-US" dirty="0" smtClean="0"/>
              <a:t> </a:t>
            </a:r>
            <a:r>
              <a:rPr lang="en-US" dirty="0"/>
              <a:t>percentile 30-day average temperature at 500 </a:t>
            </a:r>
            <a:r>
              <a:rPr lang="en-US" dirty="0" err="1"/>
              <a:t>mb</a:t>
            </a:r>
            <a:r>
              <a:rPr lang="en-US" dirty="0"/>
              <a:t> and 12:30 UTC (coordinated universal time) complied using temperature data from NASA’s Modern-Era Retrospective Analysis for Research and Applications (MERRA</a:t>
            </a:r>
            <a:r>
              <a:rPr lang="en-US" dirty="0" smtClean="0"/>
              <a:t>) and plotted in MATLAB. </a:t>
            </a:r>
            <a:r>
              <a:rPr lang="en-US" dirty="0"/>
              <a:t>This can be used to determine meteorological conditions leading up to days with average weather and days with severe storms. </a:t>
            </a:r>
          </a:p>
          <a:p>
            <a:endParaRPr lang="en-US" dirty="0"/>
          </a:p>
          <a:p>
            <a:endParaRPr lang="en-US" dirty="0" smtClean="0"/>
          </a:p>
          <a:p>
            <a:endParaRPr lang="en-US" dirty="0"/>
          </a:p>
        </p:txBody>
      </p:sp>
      <p:sp>
        <p:nvSpPr>
          <p:cNvPr id="7" name="Title 1"/>
          <p:cNvSpPr txBox="1">
            <a:spLocks/>
          </p:cNvSpPr>
          <p:nvPr/>
        </p:nvSpPr>
        <p:spPr>
          <a:xfrm>
            <a:off x="457200" y="806450"/>
            <a:ext cx="3008313" cy="565150"/>
          </a:xfrm>
          <a:prstGeom prst="rect">
            <a:avLst/>
          </a:prstGeom>
        </p:spPr>
        <p:txBody>
          <a:bodyPr vert="horz" lIns="91440" tIns="45720" rIns="91440" bIns="45720" rtlCol="0" anchor="b">
            <a:normAutofit fontScale="925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i="0" u="none" strike="noStrike" kern="1200" cap="none" spc="0" normalizeH="0" baseline="0" noProof="0" dirty="0" smtClean="0">
                <a:ln>
                  <a:noFill/>
                </a:ln>
                <a:solidFill>
                  <a:schemeClr val="tx1"/>
                </a:solidFill>
                <a:effectLst/>
                <a:uLnTx/>
                <a:uFillTx/>
                <a:latin typeface="+mj-lt"/>
                <a:ea typeface="+mj-ea"/>
                <a:cs typeface="+mj-cs"/>
              </a:rPr>
              <a:t>African Great Lakes Weather </a:t>
            </a:r>
            <a:r>
              <a:rPr lang="en-US" dirty="0" smtClean="0">
                <a:latin typeface="+mj-lt"/>
                <a:ea typeface="+mj-ea"/>
                <a:cs typeface="+mj-cs"/>
              </a:rPr>
              <a:t>II</a:t>
            </a:r>
            <a:endParaRPr kumimoji="0" lang="en-US"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565150"/>
          </a:xfrm>
        </p:spPr>
        <p:txBody>
          <a:bodyPr>
            <a:normAutofit/>
          </a:bodyPr>
          <a:lstStyle/>
          <a:p>
            <a:r>
              <a:rPr lang="en-US" dirty="0" smtClean="0"/>
              <a:t>Wise County</a:t>
            </a:r>
            <a:endParaRPr lang="en-US" dirty="0"/>
          </a:p>
        </p:txBody>
      </p:sp>
      <p:pic>
        <p:nvPicPr>
          <p:cNvPr id="3" name="Content Placeholder 2"/>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3575050" y="533400"/>
            <a:ext cx="5257800" cy="5257800"/>
          </a:xfrm>
          <a:ln>
            <a:solidFill>
              <a:schemeClr val="tx1"/>
            </a:solidFill>
          </a:ln>
        </p:spPr>
      </p:pic>
      <p:sp>
        <p:nvSpPr>
          <p:cNvPr id="6" name="Text Placeholder 5"/>
          <p:cNvSpPr>
            <a:spLocks noGrp="1"/>
          </p:cNvSpPr>
          <p:nvPr>
            <p:ph type="body" sz="half" idx="2"/>
          </p:nvPr>
        </p:nvSpPr>
        <p:spPr>
          <a:xfrm>
            <a:off x="457200" y="2133600"/>
            <a:ext cx="3008313" cy="3992563"/>
          </a:xfrm>
        </p:spPr>
        <p:txBody>
          <a:bodyPr>
            <a:normAutofit/>
          </a:bodyPr>
          <a:lstStyle/>
          <a:p>
            <a:endParaRPr lang="en-US" dirty="0" smtClean="0"/>
          </a:p>
          <a:p>
            <a:r>
              <a:rPr lang="en-US" dirty="0"/>
              <a:t>50</a:t>
            </a:r>
            <a:r>
              <a:rPr lang="en-US" baseline="30000" dirty="0"/>
              <a:t>th</a:t>
            </a:r>
            <a:r>
              <a:rPr lang="en-US" dirty="0"/>
              <a:t> percentile 30-day average temperature at </a:t>
            </a:r>
            <a:r>
              <a:rPr lang="en-US" dirty="0" smtClean="0"/>
              <a:t>700 </a:t>
            </a:r>
            <a:r>
              <a:rPr lang="en-US" dirty="0" err="1"/>
              <a:t>mb</a:t>
            </a:r>
            <a:r>
              <a:rPr lang="en-US" dirty="0"/>
              <a:t> and 12:30 UTC (coordinated universal time) complied using temperature data from NASA’s Modern-Era Retrospective Analysis for Research and Applications (MERRA</a:t>
            </a:r>
            <a:r>
              <a:rPr lang="en-US" dirty="0" smtClean="0"/>
              <a:t>) and plotted in MATLAB. </a:t>
            </a:r>
            <a:r>
              <a:rPr lang="en-US" dirty="0"/>
              <a:t>This can be used to determine meteorological conditions leading up to days with average weather and days with severe storms. </a:t>
            </a:r>
          </a:p>
          <a:p>
            <a:endParaRPr lang="en-US" dirty="0"/>
          </a:p>
          <a:p>
            <a:endParaRPr lang="en-US" dirty="0" smtClean="0"/>
          </a:p>
          <a:p>
            <a:endParaRPr lang="en-US" dirty="0" smtClean="0"/>
          </a:p>
          <a:p>
            <a:endParaRPr lang="en-US" dirty="0"/>
          </a:p>
        </p:txBody>
      </p:sp>
      <p:sp>
        <p:nvSpPr>
          <p:cNvPr id="7" name="Title 1"/>
          <p:cNvSpPr txBox="1">
            <a:spLocks/>
          </p:cNvSpPr>
          <p:nvPr/>
        </p:nvSpPr>
        <p:spPr>
          <a:xfrm>
            <a:off x="457200" y="806450"/>
            <a:ext cx="3008313" cy="565150"/>
          </a:xfrm>
          <a:prstGeom prst="rect">
            <a:avLst/>
          </a:prstGeom>
        </p:spPr>
        <p:txBody>
          <a:bodyPr vert="horz" lIns="91440" tIns="45720" rIns="91440" bIns="45720" rtlCol="0" anchor="b">
            <a:normAutofit fontScale="925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i="0" u="none" strike="noStrike" kern="1200" cap="none" spc="0" normalizeH="0" baseline="0" noProof="0" dirty="0" smtClean="0">
                <a:ln>
                  <a:noFill/>
                </a:ln>
                <a:solidFill>
                  <a:schemeClr val="tx1"/>
                </a:solidFill>
                <a:effectLst/>
                <a:uLnTx/>
                <a:uFillTx/>
                <a:latin typeface="+mj-lt"/>
                <a:ea typeface="+mj-ea"/>
                <a:cs typeface="+mj-cs"/>
              </a:rPr>
              <a:t>African Great Lakes Weather II</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457200"/>
            <a:ext cx="3008313" cy="56515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000" b="1" dirty="0" smtClean="0"/>
              <a:t>Wise County</a:t>
            </a:r>
            <a:endParaRPr lang="en-US" sz="2000" b="1" dirty="0"/>
          </a:p>
        </p:txBody>
      </p:sp>
      <p:sp>
        <p:nvSpPr>
          <p:cNvPr id="3" name="Title 1"/>
          <p:cNvSpPr txBox="1">
            <a:spLocks/>
          </p:cNvSpPr>
          <p:nvPr/>
        </p:nvSpPr>
        <p:spPr>
          <a:xfrm>
            <a:off x="457200" y="806450"/>
            <a:ext cx="3008313" cy="565150"/>
          </a:xfrm>
          <a:prstGeom prst="rect">
            <a:avLst/>
          </a:prstGeom>
        </p:spPr>
        <p:txBody>
          <a:bodyPr vert="horz" lIns="91440" tIns="45720" rIns="91440" bIns="45720" rtlCol="0" anchor="b">
            <a:normAutofit fontScale="925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i="0" u="none" strike="noStrike" kern="1200" cap="none" spc="0" normalizeH="0" baseline="0" noProof="0" dirty="0" smtClean="0">
                <a:ln>
                  <a:noFill/>
                </a:ln>
                <a:solidFill>
                  <a:schemeClr val="tx1"/>
                </a:solidFill>
                <a:effectLst/>
                <a:uLnTx/>
                <a:uFillTx/>
                <a:latin typeface="+mj-lt"/>
                <a:ea typeface="+mj-ea"/>
                <a:cs typeface="+mj-cs"/>
              </a:rPr>
              <a:t>African Great Lakes Weather II</a:t>
            </a:r>
          </a:p>
        </p:txBody>
      </p:sp>
      <p:sp>
        <p:nvSpPr>
          <p:cNvPr id="4" name="Text Placeholder 5"/>
          <p:cNvSpPr txBox="1">
            <a:spLocks/>
          </p:cNvSpPr>
          <p:nvPr/>
        </p:nvSpPr>
        <p:spPr>
          <a:xfrm>
            <a:off x="457200" y="2133600"/>
            <a:ext cx="3008313" cy="3992563"/>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sz="1400" dirty="0" smtClean="0"/>
          </a:p>
          <a:p>
            <a:pPr marL="0" indent="0">
              <a:buNone/>
            </a:pPr>
            <a:r>
              <a:rPr lang="en-US" sz="1400" dirty="0" smtClean="0"/>
              <a:t>9</a:t>
            </a:r>
            <a:r>
              <a:rPr lang="en-US" sz="1400" dirty="0"/>
              <a:t>9</a:t>
            </a:r>
            <a:r>
              <a:rPr lang="en-US" sz="1400" baseline="30000" dirty="0" smtClean="0"/>
              <a:t>th</a:t>
            </a:r>
            <a:r>
              <a:rPr lang="en-US" sz="1400" dirty="0" smtClean="0"/>
              <a:t> </a:t>
            </a:r>
            <a:r>
              <a:rPr lang="en-US" sz="1400" dirty="0"/>
              <a:t>percentile 30-day average temperature at 700 </a:t>
            </a:r>
            <a:r>
              <a:rPr lang="en-US" sz="1400" dirty="0" err="1"/>
              <a:t>mb</a:t>
            </a:r>
            <a:r>
              <a:rPr lang="en-US" sz="1400" dirty="0"/>
              <a:t> and 12:30 UTC (coordinated universal time) complied using temperature data from NASA’s Modern-Era Retrospective Analysis for Research and Applications (MERRA</a:t>
            </a:r>
            <a:r>
              <a:rPr lang="en-US" sz="1400" dirty="0" smtClean="0"/>
              <a:t>) and plotted in MATLAB. </a:t>
            </a:r>
            <a:r>
              <a:rPr lang="en-US" sz="1400" dirty="0"/>
              <a:t>This can be used to determine meteorological conditions leading up to days with average weather and days with severe storms. </a:t>
            </a:r>
          </a:p>
          <a:p>
            <a:pPr marL="0" indent="0">
              <a:buNone/>
            </a:pPr>
            <a:endParaRPr lang="en-US" sz="1400" dirty="0" smtClean="0"/>
          </a:p>
          <a:p>
            <a:pPr marL="0" indent="0">
              <a:buNone/>
            </a:pPr>
            <a:endParaRPr lang="en-US" dirty="0"/>
          </a:p>
        </p:txBody>
      </p:sp>
      <p:pic>
        <p:nvPicPr>
          <p:cNvPr id="5" name="Picture 4"/>
          <p:cNvPicPr>
            <a:picLocks/>
          </p:cNvPicPr>
          <p:nvPr/>
        </p:nvPicPr>
        <p:blipFill>
          <a:blip r:embed="rId2">
            <a:extLst>
              <a:ext uri="{28A0092B-C50C-407E-A947-70E740481C1C}">
                <a14:useLocalDpi xmlns:a14="http://schemas.microsoft.com/office/drawing/2010/main" val="0"/>
              </a:ext>
            </a:extLst>
          </a:blip>
          <a:stretch>
            <a:fillRect/>
          </a:stretch>
        </p:blipFill>
        <p:spPr>
          <a:xfrm>
            <a:off x="3581400" y="533400"/>
            <a:ext cx="5257800" cy="5257800"/>
          </a:xfrm>
          <a:prstGeom prst="rect">
            <a:avLst/>
          </a:prstGeom>
          <a:ln>
            <a:solidFill>
              <a:schemeClr val="tx1"/>
            </a:solidFill>
          </a:ln>
        </p:spPr>
      </p:pic>
    </p:spTree>
    <p:extLst>
      <p:ext uri="{BB962C8B-B14F-4D97-AF65-F5344CB8AC3E}">
        <p14:creationId xmlns:p14="http://schemas.microsoft.com/office/powerpoint/2010/main" val="991896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457200"/>
            <a:ext cx="3008313" cy="56515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000" b="1" dirty="0" smtClean="0"/>
              <a:t>Wise County</a:t>
            </a:r>
            <a:endParaRPr lang="en-US" sz="2000" b="1" dirty="0"/>
          </a:p>
        </p:txBody>
      </p:sp>
      <p:sp>
        <p:nvSpPr>
          <p:cNvPr id="3" name="Title 1"/>
          <p:cNvSpPr txBox="1">
            <a:spLocks/>
          </p:cNvSpPr>
          <p:nvPr/>
        </p:nvSpPr>
        <p:spPr>
          <a:xfrm>
            <a:off x="457200" y="806450"/>
            <a:ext cx="3008313" cy="565150"/>
          </a:xfrm>
          <a:prstGeom prst="rect">
            <a:avLst/>
          </a:prstGeom>
        </p:spPr>
        <p:txBody>
          <a:bodyPr vert="horz" lIns="91440" tIns="45720" rIns="91440" bIns="45720" rtlCol="0" anchor="b">
            <a:normAutofit fontScale="925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i="0" u="none" strike="noStrike" kern="1200" cap="none" spc="0" normalizeH="0" baseline="0" noProof="0" dirty="0" smtClean="0">
                <a:ln>
                  <a:noFill/>
                </a:ln>
                <a:solidFill>
                  <a:schemeClr val="tx1"/>
                </a:solidFill>
                <a:effectLst/>
                <a:uLnTx/>
                <a:uFillTx/>
                <a:latin typeface="+mj-lt"/>
                <a:ea typeface="+mj-ea"/>
                <a:cs typeface="+mj-cs"/>
              </a:rPr>
              <a:t>African Great Lakes Weather II</a:t>
            </a:r>
          </a:p>
        </p:txBody>
      </p:sp>
      <p:sp>
        <p:nvSpPr>
          <p:cNvPr id="4" name="Text Placeholder 5"/>
          <p:cNvSpPr txBox="1">
            <a:spLocks/>
          </p:cNvSpPr>
          <p:nvPr/>
        </p:nvSpPr>
        <p:spPr>
          <a:xfrm>
            <a:off x="457200" y="2133600"/>
            <a:ext cx="3008313" cy="3992563"/>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sz="1400" dirty="0" smtClean="0"/>
          </a:p>
          <a:p>
            <a:pPr marL="0" indent="0">
              <a:buNone/>
            </a:pPr>
            <a:r>
              <a:rPr lang="en-US" sz="1400" dirty="0" smtClean="0"/>
              <a:t>50</a:t>
            </a:r>
            <a:r>
              <a:rPr lang="en-US" sz="1400" baseline="30000" dirty="0" smtClean="0"/>
              <a:t>th</a:t>
            </a:r>
            <a:r>
              <a:rPr lang="en-US" sz="1400" dirty="0" smtClean="0"/>
              <a:t> </a:t>
            </a:r>
            <a:r>
              <a:rPr lang="en-US" sz="1400" dirty="0"/>
              <a:t>percentile 30-day average temperature at </a:t>
            </a:r>
            <a:r>
              <a:rPr lang="en-US" sz="1400" dirty="0" smtClean="0"/>
              <a:t>the surface </a:t>
            </a:r>
            <a:r>
              <a:rPr lang="en-US" sz="1400" dirty="0"/>
              <a:t>and 12:30 UTC (coordinated universal time) complied using temperature data from NASA’s Modern-Era Retrospective Analysis for Research and Applications (MERRA) and plotted in MATLAB. This can be used to determine meteorological conditions leading up to days with average weather and days with severe storms. </a:t>
            </a:r>
          </a:p>
          <a:p>
            <a:pPr marL="0" indent="0">
              <a:buNone/>
            </a:pPr>
            <a:endParaRPr lang="en-US" sz="1400" dirty="0" smtClean="0"/>
          </a:p>
          <a:p>
            <a:pPr marL="0" indent="0">
              <a:buNone/>
            </a:pPr>
            <a:endParaRPr lang="en-US" dirty="0"/>
          </a:p>
        </p:txBody>
      </p:sp>
      <p:pic>
        <p:nvPicPr>
          <p:cNvPr id="5" name="Picture 4"/>
          <p:cNvPicPr>
            <a:picLocks/>
          </p:cNvPicPr>
          <p:nvPr/>
        </p:nvPicPr>
        <p:blipFill>
          <a:blip r:embed="rId2">
            <a:extLst>
              <a:ext uri="{28A0092B-C50C-407E-A947-70E740481C1C}">
                <a14:useLocalDpi xmlns:a14="http://schemas.microsoft.com/office/drawing/2010/main" val="0"/>
              </a:ext>
            </a:extLst>
          </a:blip>
          <a:stretch>
            <a:fillRect/>
          </a:stretch>
        </p:blipFill>
        <p:spPr>
          <a:xfrm>
            <a:off x="3581400" y="533400"/>
            <a:ext cx="5257800" cy="5257800"/>
          </a:xfrm>
          <a:prstGeom prst="rect">
            <a:avLst/>
          </a:prstGeom>
          <a:ln>
            <a:solidFill>
              <a:schemeClr val="tx1"/>
            </a:solidFill>
          </a:ln>
        </p:spPr>
      </p:pic>
    </p:spTree>
    <p:extLst>
      <p:ext uri="{BB962C8B-B14F-4D97-AF65-F5344CB8AC3E}">
        <p14:creationId xmlns:p14="http://schemas.microsoft.com/office/powerpoint/2010/main" val="1624891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457200"/>
            <a:ext cx="3008313" cy="56515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000" b="1" dirty="0" smtClean="0"/>
              <a:t>Wise County</a:t>
            </a:r>
            <a:endParaRPr lang="en-US" sz="2000" b="1" dirty="0"/>
          </a:p>
        </p:txBody>
      </p:sp>
      <p:sp>
        <p:nvSpPr>
          <p:cNvPr id="3" name="Title 1"/>
          <p:cNvSpPr txBox="1">
            <a:spLocks/>
          </p:cNvSpPr>
          <p:nvPr/>
        </p:nvSpPr>
        <p:spPr>
          <a:xfrm>
            <a:off x="457200" y="806450"/>
            <a:ext cx="3008313" cy="565150"/>
          </a:xfrm>
          <a:prstGeom prst="rect">
            <a:avLst/>
          </a:prstGeom>
        </p:spPr>
        <p:txBody>
          <a:bodyPr vert="horz" lIns="91440" tIns="45720" rIns="91440" bIns="45720" rtlCol="0" anchor="b">
            <a:normAutofit fontScale="925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i="0" u="none" strike="noStrike" kern="1200" cap="none" spc="0" normalizeH="0" baseline="0" noProof="0" dirty="0" smtClean="0">
                <a:ln>
                  <a:noFill/>
                </a:ln>
                <a:solidFill>
                  <a:schemeClr val="tx1"/>
                </a:solidFill>
                <a:effectLst/>
                <a:uLnTx/>
                <a:uFillTx/>
                <a:latin typeface="+mj-lt"/>
                <a:ea typeface="+mj-ea"/>
                <a:cs typeface="+mj-cs"/>
              </a:rPr>
              <a:t>African Great Lakes Weather II</a:t>
            </a:r>
          </a:p>
        </p:txBody>
      </p:sp>
      <p:sp>
        <p:nvSpPr>
          <p:cNvPr id="4" name="Text Placeholder 5"/>
          <p:cNvSpPr txBox="1">
            <a:spLocks/>
          </p:cNvSpPr>
          <p:nvPr/>
        </p:nvSpPr>
        <p:spPr>
          <a:xfrm>
            <a:off x="457200" y="2133600"/>
            <a:ext cx="3008313" cy="3992563"/>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sz="1400" dirty="0" smtClean="0"/>
          </a:p>
          <a:p>
            <a:pPr marL="0" indent="0">
              <a:buNone/>
            </a:pPr>
            <a:r>
              <a:rPr lang="en-US" sz="1400" dirty="0" smtClean="0"/>
              <a:t>99</a:t>
            </a:r>
            <a:r>
              <a:rPr lang="en-US" sz="1400" baseline="30000" dirty="0" smtClean="0"/>
              <a:t>th</a:t>
            </a:r>
            <a:r>
              <a:rPr lang="en-US" sz="1400" dirty="0" smtClean="0"/>
              <a:t> </a:t>
            </a:r>
            <a:r>
              <a:rPr lang="en-US" sz="1400" dirty="0"/>
              <a:t>percentile 30-day average temperature at the surface and 12:30 UTC (coordinated universal time) complied using temperature data from NASA’s Modern-Era Retrospective Analysis for Research and Applications (MERRA) and plotted in MATLAB. This can be used to determine meteorological conditions leading up to days with average weather and days with severe storms. </a:t>
            </a:r>
          </a:p>
          <a:p>
            <a:pPr marL="0" indent="0">
              <a:buNone/>
            </a:pPr>
            <a:endParaRPr lang="en-US" sz="1400" dirty="0" smtClean="0"/>
          </a:p>
          <a:p>
            <a:pPr marL="0" indent="0">
              <a:buNone/>
            </a:pPr>
            <a:endParaRPr lang="en-US" dirty="0"/>
          </a:p>
        </p:txBody>
      </p:sp>
      <p:pic>
        <p:nvPicPr>
          <p:cNvPr id="5" name="Picture 4"/>
          <p:cNvPicPr>
            <a:picLocks/>
          </p:cNvPicPr>
          <p:nvPr/>
        </p:nvPicPr>
        <p:blipFill>
          <a:blip r:embed="rId2">
            <a:extLst>
              <a:ext uri="{28A0092B-C50C-407E-A947-70E740481C1C}">
                <a14:useLocalDpi xmlns:a14="http://schemas.microsoft.com/office/drawing/2010/main" val="0"/>
              </a:ext>
            </a:extLst>
          </a:blip>
          <a:stretch>
            <a:fillRect/>
          </a:stretch>
        </p:blipFill>
        <p:spPr>
          <a:xfrm>
            <a:off x="3581400" y="533400"/>
            <a:ext cx="5257800" cy="5257800"/>
          </a:xfrm>
          <a:prstGeom prst="rect">
            <a:avLst/>
          </a:prstGeom>
          <a:ln>
            <a:solidFill>
              <a:schemeClr val="tx1"/>
            </a:solidFill>
          </a:ln>
        </p:spPr>
      </p:pic>
    </p:spTree>
    <p:extLst>
      <p:ext uri="{BB962C8B-B14F-4D97-AF65-F5344CB8AC3E}">
        <p14:creationId xmlns:p14="http://schemas.microsoft.com/office/powerpoint/2010/main" val="3613579503"/>
      </p:ext>
    </p:extLst>
  </p:cSld>
  <p:clrMapOvr>
    <a:masterClrMapping/>
  </p:clrMapOvr>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ivic">
  <a:themeElements>
    <a:clrScheme name="Custom 7">
      <a:dk1>
        <a:sysClr val="windowText" lastClr="000000"/>
      </a:dk1>
      <a:lt1>
        <a:sysClr val="window" lastClr="FFFFFF"/>
      </a:lt1>
      <a:dk2>
        <a:srgbClr val="000000"/>
      </a:dk2>
      <a:lt2>
        <a:srgbClr val="FFFFFF"/>
      </a:lt2>
      <a:accent1>
        <a:srgbClr val="3F3F3F"/>
      </a:accent1>
      <a:accent2>
        <a:srgbClr val="595959"/>
      </a:accent2>
      <a:accent3>
        <a:srgbClr val="7F7F7F"/>
      </a:accent3>
      <a:accent4>
        <a:srgbClr val="A5A5A5"/>
      </a:accent4>
      <a:accent5>
        <a:srgbClr val="BFBFBF"/>
      </a:accent5>
      <a:accent6>
        <a:srgbClr val="D8D8D8"/>
      </a:accent6>
      <a:hlink>
        <a:srgbClr val="000000"/>
      </a:hlink>
      <a:folHlink>
        <a:srgbClr val="000000"/>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TotalTime>
  <Words>404</Words>
  <Application>Microsoft Office PowerPoint</Application>
  <PresentationFormat>On-screen Show (4:3)</PresentationFormat>
  <Paragraphs>33</Paragraphs>
  <Slides>7</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7</vt:i4>
      </vt:variant>
    </vt:vector>
  </HeadingPairs>
  <TitlesOfParts>
    <vt:vector size="13" baseType="lpstr">
      <vt:lpstr>Arial</vt:lpstr>
      <vt:lpstr>Century Gothic</vt:lpstr>
      <vt:lpstr>Wingdings</vt:lpstr>
      <vt:lpstr>Wingdings 2</vt:lpstr>
      <vt:lpstr>Office Theme</vt:lpstr>
      <vt:lpstr>Civic</vt:lpstr>
      <vt:lpstr>DEVELOP National Program</vt:lpstr>
      <vt:lpstr>Wise County</vt:lpstr>
      <vt:lpstr>Wise County</vt:lpstr>
      <vt:lpstr>Wise County</vt:lpstr>
      <vt:lpstr>PowerPoint Presentation</vt:lpstr>
      <vt:lpstr>PowerPoint Presentation</vt:lpstr>
      <vt:lpstr>PowerPoint Presentation</vt:lpstr>
    </vt:vector>
  </TitlesOfParts>
  <Company>ODIN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Team Location Here</dc:title>
  <dc:creator>lmchilds</dc:creator>
  <cp:lastModifiedBy>Buzanowicz, Megan E. (LARC-E3)[DEVELOP]</cp:lastModifiedBy>
  <cp:revision>36</cp:revision>
  <dcterms:created xsi:type="dcterms:W3CDTF">2012-09-06T20:21:36Z</dcterms:created>
  <dcterms:modified xsi:type="dcterms:W3CDTF">2016-03-24T13:18:59Z</dcterms:modified>
</cp:coreProperties>
</file>