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57" r:id="rId4"/>
    <p:sldId id="259" r:id="rId5"/>
    <p:sldId id="258"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3/24/2016</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3/24/2016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3/24/2016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3/24/2016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3/24/2016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3/24/2016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3/24/2016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3/24/2016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3/24/2016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3/24/2016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3/24/2016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3/24/2016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3/24/2016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smtClean="0"/>
              <a:t>African great lakes weather ii</a:t>
            </a:r>
          </a:p>
          <a:p>
            <a:r>
              <a:rPr lang="en-US" sz="2000" dirty="0" smtClean="0"/>
              <a:t>Wise county</a:t>
            </a:r>
          </a:p>
          <a:p>
            <a:endParaRPr lang="en-US" sz="1800" dirty="0" smtClean="0"/>
          </a:p>
          <a:p>
            <a:r>
              <a:rPr lang="en-US" sz="2400" dirty="0" smtClean="0"/>
              <a:t>SPRING 2016</a:t>
            </a:r>
          </a:p>
          <a:p>
            <a:r>
              <a:rPr lang="en-US" sz="2800" dirty="0" smtClean="0"/>
              <a:t>Imagery Gallery</a:t>
            </a:r>
            <a:endParaRPr lang="en-US" sz="28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Wise County</a:t>
            </a:r>
            <a:endParaRPr lang="en-US" dirty="0"/>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5050" y="533400"/>
            <a:ext cx="5257800" cy="5251458"/>
          </a:xfrm>
          <a:ln>
            <a:solidFill>
              <a:schemeClr val="tx1"/>
            </a:solidFill>
          </a:ln>
        </p:spPr>
      </p:pic>
      <p:sp>
        <p:nvSpPr>
          <p:cNvPr id="6" name="Text Placeholder 5"/>
          <p:cNvSpPr>
            <a:spLocks noGrp="1"/>
          </p:cNvSpPr>
          <p:nvPr>
            <p:ph type="body" sz="half" idx="2"/>
          </p:nvPr>
        </p:nvSpPr>
        <p:spPr>
          <a:xfrm>
            <a:off x="457200" y="2133600"/>
            <a:ext cx="3008313" cy="3992563"/>
          </a:xfrm>
        </p:spPr>
        <p:txBody>
          <a:bodyPr>
            <a:normAutofit/>
          </a:bodyPr>
          <a:lstStyle/>
          <a:p>
            <a:endParaRPr lang="en-US" dirty="0" smtClean="0"/>
          </a:p>
          <a:p>
            <a:r>
              <a:rPr lang="en-US" dirty="0" smtClean="0"/>
              <a:t>50</a:t>
            </a:r>
            <a:r>
              <a:rPr lang="en-US" baseline="30000" dirty="0" smtClean="0"/>
              <a:t>th</a:t>
            </a:r>
            <a:r>
              <a:rPr lang="en-US" dirty="0" smtClean="0"/>
              <a:t> percentile 30-day average temperature at 500 </a:t>
            </a:r>
            <a:r>
              <a:rPr lang="en-US" dirty="0" err="1" smtClean="0"/>
              <a:t>mb</a:t>
            </a:r>
            <a:r>
              <a:rPr lang="en-US" dirty="0" smtClean="0"/>
              <a:t> and 12:30 UTC (coordinated universal time) complied using temperature data from NASA’s Modern-Era Retrospective Analysis for Research and Applications (MERRA) and plotted in MATLAB. This can be used to determine meteorological conditions leading up to days with average weather and days with severe storms. </a:t>
            </a:r>
          </a:p>
          <a:p>
            <a:endParaRPr lang="en-US" dirty="0"/>
          </a:p>
        </p:txBody>
      </p:sp>
      <p:sp>
        <p:nvSpPr>
          <p:cNvPr id="7" name="Title 1"/>
          <p:cNvSpPr txBox="1">
            <a:spLocks/>
          </p:cNvSpPr>
          <p:nvPr/>
        </p:nvSpPr>
        <p:spPr>
          <a:xfrm>
            <a:off x="457200" y="806450"/>
            <a:ext cx="3008313" cy="565150"/>
          </a:xfrm>
          <a:prstGeom prst="rect">
            <a:avLst/>
          </a:prstGeom>
        </p:spPr>
        <p:txBody>
          <a:bodyPr vert="horz" lIns="91440" tIns="45720" rIns="91440" bIns="45720" rtlCol="0" anchor="b">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African Great Lakes Weather</a:t>
            </a:r>
            <a:r>
              <a:rPr kumimoji="0" lang="en-US" i="0" u="none" strike="noStrike" kern="1200" cap="none" spc="0" normalizeH="0" noProof="0" dirty="0" smtClean="0">
                <a:ln>
                  <a:noFill/>
                </a:ln>
                <a:solidFill>
                  <a:schemeClr val="tx1"/>
                </a:solidFill>
                <a:effectLst/>
                <a:uLnTx/>
                <a:uFillTx/>
                <a:latin typeface="+mj-lt"/>
                <a:ea typeface="+mj-ea"/>
                <a:cs typeface="+mj-cs"/>
              </a:rPr>
              <a:t> II</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Wise County</a:t>
            </a:r>
            <a:endParaRPr lang="en-US" dirty="0"/>
          </a:p>
        </p:txBody>
      </p:sp>
      <p:pic>
        <p:nvPicPr>
          <p:cNvPr id="3" name="Content Placeholder 2"/>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575050" y="533400"/>
            <a:ext cx="5257800" cy="5257800"/>
          </a:xfrm>
          <a:ln>
            <a:solidFill>
              <a:schemeClr val="tx1"/>
            </a:solidFill>
          </a:ln>
        </p:spPr>
      </p:pic>
      <p:sp>
        <p:nvSpPr>
          <p:cNvPr id="6" name="Text Placeholder 5"/>
          <p:cNvSpPr>
            <a:spLocks noGrp="1"/>
          </p:cNvSpPr>
          <p:nvPr>
            <p:ph type="body" sz="half" idx="2"/>
          </p:nvPr>
        </p:nvSpPr>
        <p:spPr>
          <a:xfrm>
            <a:off x="457200" y="2133600"/>
            <a:ext cx="3008313" cy="3992563"/>
          </a:xfrm>
        </p:spPr>
        <p:txBody>
          <a:bodyPr>
            <a:normAutofit/>
          </a:bodyPr>
          <a:lstStyle/>
          <a:p>
            <a:endParaRPr lang="en-US" dirty="0" smtClean="0"/>
          </a:p>
          <a:p>
            <a:r>
              <a:rPr lang="en-US" dirty="0" smtClean="0"/>
              <a:t>99</a:t>
            </a:r>
            <a:r>
              <a:rPr lang="en-US" baseline="30000" dirty="0" smtClean="0"/>
              <a:t>th</a:t>
            </a:r>
            <a:r>
              <a:rPr lang="en-US" dirty="0" smtClean="0"/>
              <a:t> </a:t>
            </a:r>
            <a:r>
              <a:rPr lang="en-US" dirty="0"/>
              <a:t>percentile 30-day average temperature at 500 </a:t>
            </a:r>
            <a:r>
              <a:rPr lang="en-US" dirty="0" err="1"/>
              <a:t>mb</a:t>
            </a:r>
            <a:r>
              <a:rPr lang="en-US" dirty="0"/>
              <a:t> and 12:30 UTC (coordinated universal time) complied using temperature data from NASA’s Modern-Era Retrospective Analysis for Research and Applications (MERRA</a:t>
            </a:r>
            <a:r>
              <a:rPr lang="en-US" dirty="0" smtClean="0"/>
              <a:t>) and plotted in MATLAB. </a:t>
            </a:r>
            <a:r>
              <a:rPr lang="en-US" dirty="0"/>
              <a:t>This can be used to determine meteorological conditions leading up to days with average weather and days with severe storms. </a:t>
            </a:r>
          </a:p>
          <a:p>
            <a:endParaRPr lang="en-US" dirty="0"/>
          </a:p>
          <a:p>
            <a:endParaRPr lang="en-US" dirty="0" smtClean="0"/>
          </a:p>
          <a:p>
            <a:endParaRPr lang="en-US" dirty="0"/>
          </a:p>
        </p:txBody>
      </p:sp>
      <p:sp>
        <p:nvSpPr>
          <p:cNvPr id="7" name="Title 1"/>
          <p:cNvSpPr txBox="1">
            <a:spLocks/>
          </p:cNvSpPr>
          <p:nvPr/>
        </p:nvSpPr>
        <p:spPr>
          <a:xfrm>
            <a:off x="457200" y="806450"/>
            <a:ext cx="3008313" cy="565150"/>
          </a:xfrm>
          <a:prstGeom prst="rect">
            <a:avLst/>
          </a:prstGeom>
        </p:spPr>
        <p:txBody>
          <a:bodyPr vert="horz" lIns="91440" tIns="45720" rIns="91440" bIns="45720" rtlCol="0" anchor="b">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African Great Lakes Weather </a:t>
            </a:r>
            <a:r>
              <a:rPr lang="en-US" dirty="0" smtClean="0">
                <a:latin typeface="+mj-lt"/>
                <a:ea typeface="+mj-ea"/>
                <a:cs typeface="+mj-cs"/>
              </a:rPr>
              <a:t>II</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Wise County</a:t>
            </a:r>
            <a:endParaRPr lang="en-US" dirty="0"/>
          </a:p>
        </p:txBody>
      </p:sp>
      <p:pic>
        <p:nvPicPr>
          <p:cNvPr id="3" name="Content Placeholder 2"/>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575050" y="533400"/>
            <a:ext cx="5257800" cy="5257800"/>
          </a:xfrm>
          <a:ln>
            <a:solidFill>
              <a:schemeClr val="tx1"/>
            </a:solidFill>
          </a:ln>
        </p:spPr>
      </p:pic>
      <p:sp>
        <p:nvSpPr>
          <p:cNvPr id="6" name="Text Placeholder 5"/>
          <p:cNvSpPr>
            <a:spLocks noGrp="1"/>
          </p:cNvSpPr>
          <p:nvPr>
            <p:ph type="body" sz="half" idx="2"/>
          </p:nvPr>
        </p:nvSpPr>
        <p:spPr>
          <a:xfrm>
            <a:off x="457200" y="2133600"/>
            <a:ext cx="3008313" cy="3992563"/>
          </a:xfrm>
        </p:spPr>
        <p:txBody>
          <a:bodyPr>
            <a:normAutofit/>
          </a:bodyPr>
          <a:lstStyle/>
          <a:p>
            <a:endParaRPr lang="en-US" dirty="0" smtClean="0"/>
          </a:p>
          <a:p>
            <a:r>
              <a:rPr lang="en-US" dirty="0"/>
              <a:t>50</a:t>
            </a:r>
            <a:r>
              <a:rPr lang="en-US" baseline="30000" dirty="0"/>
              <a:t>th</a:t>
            </a:r>
            <a:r>
              <a:rPr lang="en-US" dirty="0"/>
              <a:t> percentile 30-day average temperature at </a:t>
            </a:r>
            <a:r>
              <a:rPr lang="en-US" dirty="0" smtClean="0"/>
              <a:t>700 </a:t>
            </a:r>
            <a:r>
              <a:rPr lang="en-US" dirty="0" err="1"/>
              <a:t>mb</a:t>
            </a:r>
            <a:r>
              <a:rPr lang="en-US" dirty="0"/>
              <a:t> and 12:30 UTC (coordinated universal time) complied using temperature data from NASA’s Modern-Era Retrospective Analysis for Research and Applications (MERRA</a:t>
            </a:r>
            <a:r>
              <a:rPr lang="en-US" dirty="0" smtClean="0"/>
              <a:t>) and plotted in MATLAB. </a:t>
            </a:r>
            <a:r>
              <a:rPr lang="en-US" dirty="0"/>
              <a:t>This can be used to determine meteorological conditions leading up to days with average weather and days with severe storms. </a:t>
            </a:r>
          </a:p>
          <a:p>
            <a:endParaRPr lang="en-US" dirty="0"/>
          </a:p>
          <a:p>
            <a:endParaRPr lang="en-US" dirty="0" smtClean="0"/>
          </a:p>
          <a:p>
            <a:endParaRPr lang="en-US" dirty="0" smtClean="0"/>
          </a:p>
          <a:p>
            <a:endParaRPr lang="en-US" dirty="0"/>
          </a:p>
        </p:txBody>
      </p:sp>
      <p:sp>
        <p:nvSpPr>
          <p:cNvPr id="7" name="Title 1"/>
          <p:cNvSpPr txBox="1">
            <a:spLocks/>
          </p:cNvSpPr>
          <p:nvPr/>
        </p:nvSpPr>
        <p:spPr>
          <a:xfrm>
            <a:off x="457200" y="806450"/>
            <a:ext cx="3008313" cy="565150"/>
          </a:xfrm>
          <a:prstGeom prst="rect">
            <a:avLst/>
          </a:prstGeom>
        </p:spPr>
        <p:txBody>
          <a:bodyPr vert="horz" lIns="91440" tIns="45720" rIns="91440" bIns="45720" rtlCol="0" anchor="b">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African Great Lakes Weather II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457200"/>
            <a:ext cx="3008313" cy="56515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b="1" dirty="0" smtClean="0"/>
              <a:t>Wise County</a:t>
            </a:r>
            <a:endParaRPr lang="en-US" sz="2000" b="1" dirty="0"/>
          </a:p>
        </p:txBody>
      </p:sp>
      <p:sp>
        <p:nvSpPr>
          <p:cNvPr id="3" name="Title 1"/>
          <p:cNvSpPr txBox="1">
            <a:spLocks/>
          </p:cNvSpPr>
          <p:nvPr/>
        </p:nvSpPr>
        <p:spPr>
          <a:xfrm>
            <a:off x="457200" y="806450"/>
            <a:ext cx="3008313" cy="565150"/>
          </a:xfrm>
          <a:prstGeom prst="rect">
            <a:avLst/>
          </a:prstGeom>
        </p:spPr>
        <p:txBody>
          <a:bodyPr vert="horz" lIns="91440" tIns="45720" rIns="91440" bIns="45720" rtlCol="0" anchor="b">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African Great Lakes Weather II</a:t>
            </a:r>
          </a:p>
        </p:txBody>
      </p:sp>
      <p:sp>
        <p:nvSpPr>
          <p:cNvPr id="4" name="Text Placeholder 5"/>
          <p:cNvSpPr txBox="1">
            <a:spLocks/>
          </p:cNvSpPr>
          <p:nvPr/>
        </p:nvSpPr>
        <p:spPr>
          <a:xfrm>
            <a:off x="457200" y="2133600"/>
            <a:ext cx="3008313" cy="39925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400" dirty="0" smtClean="0"/>
          </a:p>
          <a:p>
            <a:pPr marL="0" indent="0">
              <a:buNone/>
            </a:pPr>
            <a:r>
              <a:rPr lang="en-US" sz="1400" dirty="0" smtClean="0"/>
              <a:t>9</a:t>
            </a:r>
            <a:r>
              <a:rPr lang="en-US" sz="1400" dirty="0"/>
              <a:t>9</a:t>
            </a:r>
            <a:r>
              <a:rPr lang="en-US" sz="1400" baseline="30000" dirty="0" smtClean="0"/>
              <a:t>th</a:t>
            </a:r>
            <a:r>
              <a:rPr lang="en-US" sz="1400" dirty="0" smtClean="0"/>
              <a:t> </a:t>
            </a:r>
            <a:r>
              <a:rPr lang="en-US" sz="1400" dirty="0"/>
              <a:t>percentile 30-day average temperature at 700 </a:t>
            </a:r>
            <a:r>
              <a:rPr lang="en-US" sz="1400" dirty="0" err="1"/>
              <a:t>mb</a:t>
            </a:r>
            <a:r>
              <a:rPr lang="en-US" sz="1400" dirty="0"/>
              <a:t> and 12:30 UTC (coordinated universal time) complied using temperature data from NASA’s Modern-Era Retrospective Analysis for Research and Applications (MERRA</a:t>
            </a:r>
            <a:r>
              <a:rPr lang="en-US" sz="1400" dirty="0" smtClean="0"/>
              <a:t>) and plotted in MATLAB. </a:t>
            </a:r>
            <a:r>
              <a:rPr lang="en-US" sz="1400" dirty="0"/>
              <a:t>This can be used to determine meteorological conditions leading up to days with average weather and days with severe storms. </a:t>
            </a:r>
          </a:p>
          <a:p>
            <a:pPr marL="0" indent="0">
              <a:buNone/>
            </a:pPr>
            <a:endParaRPr lang="en-US" sz="1400" dirty="0" smtClean="0"/>
          </a:p>
          <a:p>
            <a:pPr marL="0" indent="0">
              <a:buNone/>
            </a:pPr>
            <a:endParaRPr lang="en-US" dirty="0"/>
          </a:p>
        </p:txBody>
      </p:sp>
      <p:pic>
        <p:nvPicPr>
          <p:cNvPr id="5" name="Picture 4"/>
          <p:cNvPicPr>
            <a:picLocks/>
          </p:cNvPicPr>
          <p:nvPr/>
        </p:nvPicPr>
        <p:blipFill>
          <a:blip r:embed="rId2">
            <a:extLst>
              <a:ext uri="{28A0092B-C50C-407E-A947-70E740481C1C}">
                <a14:useLocalDpi xmlns:a14="http://schemas.microsoft.com/office/drawing/2010/main" val="0"/>
              </a:ext>
            </a:extLst>
          </a:blip>
          <a:stretch>
            <a:fillRect/>
          </a:stretch>
        </p:blipFill>
        <p:spPr>
          <a:xfrm>
            <a:off x="3581400" y="533400"/>
            <a:ext cx="5257800" cy="5257800"/>
          </a:xfrm>
          <a:prstGeom prst="rect">
            <a:avLst/>
          </a:prstGeom>
          <a:ln>
            <a:solidFill>
              <a:schemeClr val="tx1"/>
            </a:solidFill>
          </a:ln>
        </p:spPr>
      </p:pic>
    </p:spTree>
    <p:extLst>
      <p:ext uri="{BB962C8B-B14F-4D97-AF65-F5344CB8AC3E}">
        <p14:creationId xmlns:p14="http://schemas.microsoft.com/office/powerpoint/2010/main" val="991896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457200"/>
            <a:ext cx="3008313" cy="56515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b="1" dirty="0" smtClean="0"/>
              <a:t>Wise County</a:t>
            </a:r>
            <a:endParaRPr lang="en-US" sz="2000" b="1" dirty="0"/>
          </a:p>
        </p:txBody>
      </p:sp>
      <p:sp>
        <p:nvSpPr>
          <p:cNvPr id="3" name="Title 1"/>
          <p:cNvSpPr txBox="1">
            <a:spLocks/>
          </p:cNvSpPr>
          <p:nvPr/>
        </p:nvSpPr>
        <p:spPr>
          <a:xfrm>
            <a:off x="457200" y="806450"/>
            <a:ext cx="3008313" cy="565150"/>
          </a:xfrm>
          <a:prstGeom prst="rect">
            <a:avLst/>
          </a:prstGeom>
        </p:spPr>
        <p:txBody>
          <a:bodyPr vert="horz" lIns="91440" tIns="45720" rIns="91440" bIns="45720" rtlCol="0" anchor="b">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African Great Lakes Weather II</a:t>
            </a:r>
          </a:p>
        </p:txBody>
      </p:sp>
      <p:sp>
        <p:nvSpPr>
          <p:cNvPr id="4" name="Text Placeholder 5"/>
          <p:cNvSpPr txBox="1">
            <a:spLocks/>
          </p:cNvSpPr>
          <p:nvPr/>
        </p:nvSpPr>
        <p:spPr>
          <a:xfrm>
            <a:off x="457200" y="2133600"/>
            <a:ext cx="3008313" cy="39925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400" dirty="0" smtClean="0"/>
          </a:p>
          <a:p>
            <a:pPr marL="0" indent="0">
              <a:buNone/>
            </a:pPr>
            <a:r>
              <a:rPr lang="en-US" sz="1400" dirty="0" smtClean="0"/>
              <a:t>50</a:t>
            </a:r>
            <a:r>
              <a:rPr lang="en-US" sz="1400" baseline="30000" dirty="0" smtClean="0"/>
              <a:t>th</a:t>
            </a:r>
            <a:r>
              <a:rPr lang="en-US" sz="1400" dirty="0" smtClean="0"/>
              <a:t> </a:t>
            </a:r>
            <a:r>
              <a:rPr lang="en-US" sz="1400" dirty="0"/>
              <a:t>percentile 30-day average temperature at </a:t>
            </a:r>
            <a:r>
              <a:rPr lang="en-US" sz="1400" dirty="0" smtClean="0"/>
              <a:t>the surface </a:t>
            </a:r>
            <a:r>
              <a:rPr lang="en-US" sz="1400" dirty="0"/>
              <a:t>and 12:30 UTC (coordinated universal time) complied using temperature data from NASA’s Modern-Era Retrospective Analysis for Research and Applications (MERRA) and plotted in MATLAB. This can be used to determine meteorological conditions leading up to days with average weather and days with severe storms. </a:t>
            </a:r>
          </a:p>
          <a:p>
            <a:pPr marL="0" indent="0">
              <a:buNone/>
            </a:pPr>
            <a:endParaRPr lang="en-US" sz="1400" dirty="0" smtClean="0"/>
          </a:p>
          <a:p>
            <a:pPr marL="0" indent="0">
              <a:buNone/>
            </a:pPr>
            <a:endParaRPr lang="en-US" dirty="0"/>
          </a:p>
        </p:txBody>
      </p:sp>
      <p:pic>
        <p:nvPicPr>
          <p:cNvPr id="5" name="Picture 4"/>
          <p:cNvPicPr>
            <a:picLocks/>
          </p:cNvPicPr>
          <p:nvPr/>
        </p:nvPicPr>
        <p:blipFill>
          <a:blip r:embed="rId2">
            <a:extLst>
              <a:ext uri="{28A0092B-C50C-407E-A947-70E740481C1C}">
                <a14:useLocalDpi xmlns:a14="http://schemas.microsoft.com/office/drawing/2010/main" val="0"/>
              </a:ext>
            </a:extLst>
          </a:blip>
          <a:stretch>
            <a:fillRect/>
          </a:stretch>
        </p:blipFill>
        <p:spPr>
          <a:xfrm>
            <a:off x="3581400" y="533400"/>
            <a:ext cx="5257800" cy="5257800"/>
          </a:xfrm>
          <a:prstGeom prst="rect">
            <a:avLst/>
          </a:prstGeom>
          <a:ln>
            <a:solidFill>
              <a:schemeClr val="tx1"/>
            </a:solidFill>
          </a:ln>
        </p:spPr>
      </p:pic>
    </p:spTree>
    <p:extLst>
      <p:ext uri="{BB962C8B-B14F-4D97-AF65-F5344CB8AC3E}">
        <p14:creationId xmlns:p14="http://schemas.microsoft.com/office/powerpoint/2010/main" val="16248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457200"/>
            <a:ext cx="3008313" cy="56515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b="1" dirty="0" smtClean="0"/>
              <a:t>Wise County</a:t>
            </a:r>
            <a:endParaRPr lang="en-US" sz="2000" b="1" dirty="0"/>
          </a:p>
        </p:txBody>
      </p:sp>
      <p:sp>
        <p:nvSpPr>
          <p:cNvPr id="3" name="Title 1"/>
          <p:cNvSpPr txBox="1">
            <a:spLocks/>
          </p:cNvSpPr>
          <p:nvPr/>
        </p:nvSpPr>
        <p:spPr>
          <a:xfrm>
            <a:off x="457200" y="806450"/>
            <a:ext cx="3008313" cy="565150"/>
          </a:xfrm>
          <a:prstGeom prst="rect">
            <a:avLst/>
          </a:prstGeom>
        </p:spPr>
        <p:txBody>
          <a:bodyPr vert="horz" lIns="91440" tIns="45720" rIns="91440" bIns="45720" rtlCol="0" anchor="b">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African Great Lakes Weather II</a:t>
            </a:r>
          </a:p>
        </p:txBody>
      </p:sp>
      <p:sp>
        <p:nvSpPr>
          <p:cNvPr id="4" name="Text Placeholder 5"/>
          <p:cNvSpPr txBox="1">
            <a:spLocks/>
          </p:cNvSpPr>
          <p:nvPr/>
        </p:nvSpPr>
        <p:spPr>
          <a:xfrm>
            <a:off x="457200" y="2133600"/>
            <a:ext cx="3008313" cy="39925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400" dirty="0" smtClean="0"/>
          </a:p>
          <a:p>
            <a:pPr marL="0" indent="0">
              <a:buNone/>
            </a:pPr>
            <a:r>
              <a:rPr lang="en-US" sz="1400" dirty="0" smtClean="0"/>
              <a:t>99</a:t>
            </a:r>
            <a:r>
              <a:rPr lang="en-US" sz="1400" baseline="30000" dirty="0" smtClean="0"/>
              <a:t>th</a:t>
            </a:r>
            <a:r>
              <a:rPr lang="en-US" sz="1400" dirty="0" smtClean="0"/>
              <a:t> </a:t>
            </a:r>
            <a:r>
              <a:rPr lang="en-US" sz="1400" dirty="0"/>
              <a:t>percentile 30-day average temperature at the surface and 12:30 UTC (coordinated universal time) complied using temperature data from NASA’s Modern-Era Retrospective Analysis for Research and Applications (MERRA) and plotted in MATLAB. This can be used to determine meteorological conditions leading up to days with average weather and days with severe storms. </a:t>
            </a:r>
          </a:p>
          <a:p>
            <a:pPr marL="0" indent="0">
              <a:buNone/>
            </a:pPr>
            <a:endParaRPr lang="en-US" sz="1400" dirty="0" smtClean="0"/>
          </a:p>
          <a:p>
            <a:pPr marL="0" indent="0">
              <a:buNone/>
            </a:pPr>
            <a:endParaRPr lang="en-US" dirty="0"/>
          </a:p>
        </p:txBody>
      </p:sp>
      <p:pic>
        <p:nvPicPr>
          <p:cNvPr id="5" name="Picture 4"/>
          <p:cNvPicPr>
            <a:picLocks/>
          </p:cNvPicPr>
          <p:nvPr/>
        </p:nvPicPr>
        <p:blipFill>
          <a:blip r:embed="rId2">
            <a:extLst>
              <a:ext uri="{28A0092B-C50C-407E-A947-70E740481C1C}">
                <a14:useLocalDpi xmlns:a14="http://schemas.microsoft.com/office/drawing/2010/main" val="0"/>
              </a:ext>
            </a:extLst>
          </a:blip>
          <a:stretch>
            <a:fillRect/>
          </a:stretch>
        </p:blipFill>
        <p:spPr>
          <a:xfrm>
            <a:off x="3581400" y="533400"/>
            <a:ext cx="5257800" cy="5257800"/>
          </a:xfrm>
          <a:prstGeom prst="rect">
            <a:avLst/>
          </a:prstGeom>
          <a:ln>
            <a:solidFill>
              <a:schemeClr val="tx1"/>
            </a:solidFill>
          </a:ln>
        </p:spPr>
      </p:pic>
    </p:spTree>
    <p:extLst>
      <p:ext uri="{BB962C8B-B14F-4D97-AF65-F5344CB8AC3E}">
        <p14:creationId xmlns:p14="http://schemas.microsoft.com/office/powerpoint/2010/main" val="3613579503"/>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404</Words>
  <Application>Microsoft Office PowerPoint</Application>
  <PresentationFormat>On-screen Show (4:3)</PresentationFormat>
  <Paragraphs>33</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Century Gothic</vt:lpstr>
      <vt:lpstr>Wingdings</vt:lpstr>
      <vt:lpstr>Wingdings 2</vt:lpstr>
      <vt:lpstr>Office Theme</vt:lpstr>
      <vt:lpstr>Civic</vt:lpstr>
      <vt:lpstr>DEVELOP National Program</vt:lpstr>
      <vt:lpstr>Wise County</vt:lpstr>
      <vt:lpstr>Wise County</vt:lpstr>
      <vt:lpstr>Wise County</vt:lpstr>
      <vt:lpstr>PowerPoint Presentation</vt:lpstr>
      <vt:lpstr>PowerPoint Presentation</vt:lpstr>
      <vt:lpstr>PowerPoint Presentation</vt:lpstr>
    </vt:vector>
  </TitlesOfParts>
  <Company>ODIN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Buzanowicz, Megan E. (LARC-E3)[DEVELOP]</cp:lastModifiedBy>
  <cp:revision>36</cp:revision>
  <dcterms:created xsi:type="dcterms:W3CDTF">2012-09-06T20:21:36Z</dcterms:created>
  <dcterms:modified xsi:type="dcterms:W3CDTF">2016-03-24T13:18:59Z</dcterms:modified>
</cp:coreProperties>
</file>