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 Admin" initials="CA" lastIdx="7" clrIdx="0">
    <p:extLst/>
  </p:cmAuthor>
  <p:cmAuthor id="2" name="Amberle Keith" initials="AK" lastIdx="6" clrIdx="1"/>
  <p:cmAuthor id="3" name="Brumbaugh, Beth (LARC-E3)[SSAI DEVELOP]" initials="BB(D" lastIdx="2" clrIdx="2">
    <p:extLst>
      <p:ext uri="{19B8F6BF-5375-455C-9EA6-DF929625EA0E}">
        <p15:presenceInfo xmlns:p15="http://schemas.microsoft.com/office/powerpoint/2012/main" userId="S-1-5-21-330711430-3775241029-4075259233-496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98" d="100"/>
          <a:sy n="98" d="100"/>
        </p:scale>
        <p:origin x="-384" y="-11226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6T16:40:25.517" idx="1">
    <p:pos x="11832" y="3708"/>
    <p:text>Ok. No problem. I just added the red and strikethrough as a reminder to remove this version for the final draft.</p:text>
  </p:cm>
  <p:cm authorId="2" dt="2015-07-06T16:42:33.898" idx="2">
    <p:pos x="10008" y="11753"/>
    <p:text>Caption text point size should be at least 16.</p:text>
  </p:cm>
  <p:cm authorId="2" dt="2015-07-06T16:43:29.250" idx="3">
    <p:pos x="14352" y="20244"/>
    <p:text>You may want to consider making the names here bold so that they are not lost among the other text.</p:text>
  </p:cm>
  <p:cm authorId="2" dt="2015-07-06T16:44:18.532" idx="4">
    <p:pos x="4644" y="15168"/>
    <p:text>Same comment here about the text size.</p:text>
  </p:cm>
  <p:cm authorId="2" dt="2015-07-06T16:44:53.376" idx="5">
    <p:pos x="4936" y="14251"/>
    <p:text>Consider making the methodology section large so as to make the text more legible.</p:text>
  </p:cm>
  <p:cm authorId="3" dt="2015-07-13T13:11:15.068" idx="2">
    <p:pos x="4936" y="14347"/>
    <p:text>Love the layout of the flowchart!</p:text>
    <p:extLst>
      <p:ext uri="{C676402C-5697-4E1C-873F-D02D1690AC5C}">
        <p15:threadingInfo xmlns:p15="http://schemas.microsoft.com/office/powerpoint/2012/main" timeZoneBias="240">
          <p15:parentCm authorId="2" idx="5"/>
        </p15:threadingInfo>
      </p:ext>
    </p:extLst>
  </p:cm>
  <p:cm authorId="2" dt="2015-07-06T16:46:13.949" idx="6">
    <p:pos x="8701" y="18515"/>
    <p:text>Great team photo! :)</p:text>
  </p:cm>
  <p:cm authorId="3" dt="2015-07-13T13:08:46.807" idx="1">
    <p:pos x="10" y="10"/>
    <p:text>Awesome job!!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E7EA4-6273-46EC-A017-A0D8BCED93B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8A201-C061-45DF-8937-06E2395FAF0E}">
      <dgm:prSet phldrT="[Text]" custT="1"/>
      <dgm:spPr>
        <a:xfrm>
          <a:off x="1723069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Processing                          </a:t>
          </a: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LandsatLinkr</a:t>
          </a:r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Aggregation &amp; Sampling</a:t>
          </a:r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Calibration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795EE16-A01F-4383-9E64-8A27F61A6236}" type="parTrans" cxnId="{6DB9270F-9C37-407D-BA26-4F682DDE0A52}">
      <dgm:prSet/>
      <dgm:spPr/>
      <dgm:t>
        <a:bodyPr/>
        <a:lstStyle/>
        <a:p>
          <a:endParaRPr lang="en-US"/>
        </a:p>
      </dgm:t>
    </dgm:pt>
    <dgm:pt modelId="{B58A9CA9-C90E-43DD-909F-D8586ED17561}" type="sibTrans" cxnId="{6DB9270F-9C37-407D-BA26-4F682DDE0A52}">
      <dgm:prSet/>
      <dgm:spPr/>
      <dgm:t>
        <a:bodyPr/>
        <a:lstStyle/>
        <a:p>
          <a:endParaRPr lang="en-US"/>
        </a:p>
      </dgm:t>
    </dgm:pt>
    <dgm:pt modelId="{5A9CF0A6-8CC5-4632-B443-4DCC277A2DF2}">
      <dgm:prSet phldrT="[Text]" custT="1"/>
      <dgm:spPr>
        <a:xfrm>
          <a:off x="1594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Acquisition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MSS, TM, ETM+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SRTM 30m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MODIS Burn Area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OLI 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D823FD9-2519-4BCF-9524-D0018BFB6F65}" type="sibTrans" cxnId="{28EA579F-9478-4FD7-804F-423FC8A93C10}">
      <dgm:prSet/>
      <dgm:spPr>
        <a:gradFill rotWithShape="0">
          <a:gsLst>
            <a:gs pos="0">
              <a:schemeClr val="bg1"/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en-US"/>
        </a:p>
      </dgm:t>
    </dgm:pt>
    <dgm:pt modelId="{59856DC4-E60E-41CF-80B0-340E44012650}" type="parTrans" cxnId="{28EA579F-9478-4FD7-804F-423FC8A93C10}">
      <dgm:prSet/>
      <dgm:spPr/>
      <dgm:t>
        <a:bodyPr/>
        <a:lstStyle/>
        <a:p>
          <a:endParaRPr lang="en-US"/>
        </a:p>
      </dgm:t>
    </dgm:pt>
    <dgm:pt modelId="{7DA42C0C-B02D-4D87-89A2-035176446023}">
      <dgm:prSet phldrT="[Text]" custT="1"/>
      <dgm:spPr>
        <a:xfrm>
          <a:off x="3460105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Analysis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LandTrendr</a:t>
          </a:r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NBR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A4189D9-12F8-4AFA-9482-F6563C29942D}" type="sibTrans" cxnId="{816F69EB-3372-45A2-9857-794E65FC50CE}">
      <dgm:prSet/>
      <dgm:spPr/>
      <dgm:t>
        <a:bodyPr/>
        <a:lstStyle/>
        <a:p>
          <a:endParaRPr lang="en-US"/>
        </a:p>
      </dgm:t>
    </dgm:pt>
    <dgm:pt modelId="{758FCFAD-0276-4E86-9ABC-70AD8D078107}" type="parTrans" cxnId="{816F69EB-3372-45A2-9857-794E65FC50CE}">
      <dgm:prSet/>
      <dgm:spPr/>
      <dgm:t>
        <a:bodyPr/>
        <a:lstStyle/>
        <a:p>
          <a:endParaRPr lang="en-US"/>
        </a:p>
      </dgm:t>
    </dgm:pt>
    <dgm:pt modelId="{382EDB4C-D72F-4711-ADE2-6422E92F2FA9}">
      <dgm:prSet custT="1"/>
      <dgm:spPr>
        <a:xfrm>
          <a:off x="5166020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Historical Disturbance, Magnitude &amp; Year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Validation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Recent </a:t>
          </a: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Disturbances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B241E6C-4F16-4340-B4A6-760C878E6CCE}" type="parTrans" cxnId="{4B623C06-5E91-4849-A3B4-D96578528C33}">
      <dgm:prSet/>
      <dgm:spPr/>
      <dgm:t>
        <a:bodyPr/>
        <a:lstStyle/>
        <a:p>
          <a:endParaRPr lang="en-US"/>
        </a:p>
      </dgm:t>
    </dgm:pt>
    <dgm:pt modelId="{D572AA22-28D1-4366-8747-49A774CE725B}" type="sibTrans" cxnId="{4B623C06-5E91-4849-A3B4-D96578528C33}">
      <dgm:prSet/>
      <dgm:spPr/>
      <dgm:t>
        <a:bodyPr/>
        <a:lstStyle/>
        <a:p>
          <a:endParaRPr lang="en-US"/>
        </a:p>
      </dgm:t>
    </dgm:pt>
    <dgm:pt modelId="{5D0FCCF8-CA7D-42F0-A7C1-1DCD0F38EA27}" type="pres">
      <dgm:prSet presAssocID="{391E7EA4-6273-46EC-A017-A0D8BCED93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9FACA-BB40-4D95-BB05-B4C5F767D81F}" type="pres">
      <dgm:prSet presAssocID="{391E7EA4-6273-46EC-A017-A0D8BCED93B5}" presName="fgShape" presStyleLbl="fgShp" presStyleIdx="0" presStyleCnt="1" custScaleX="9415" custScaleY="83362" custLinFactY="-74466" custLinFactNeighborX="-26388" custLinFactNeighborY="-100000"/>
      <dgm:spPr>
        <a:xfrm>
          <a:off x="260848" y="4191721"/>
          <a:ext cx="6291834" cy="127457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51CB94E-4476-4773-8539-B1C5BBFE4D08}" type="pres">
      <dgm:prSet presAssocID="{391E7EA4-6273-46EC-A017-A0D8BCED93B5}" presName="linComp" presStyleCnt="0"/>
      <dgm:spPr/>
    </dgm:pt>
    <dgm:pt modelId="{A0361104-D331-43C5-94D9-7221917EE540}" type="pres">
      <dgm:prSet presAssocID="{5A9CF0A6-8CC5-4632-B443-4DCC277A2DF2}" presName="compNode" presStyleCnt="0"/>
      <dgm:spPr/>
    </dgm:pt>
    <dgm:pt modelId="{C0B1ACE6-0C1D-4FC3-8862-08A66EB57C57}" type="pres">
      <dgm:prSet presAssocID="{5A9CF0A6-8CC5-4632-B443-4DCC277A2DF2}" presName="bkgdShape" presStyleLbl="node1" presStyleIdx="0" presStyleCnt="4" custLinFactNeighborY="64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ADCCD46-4F13-48FB-A6ED-52FA44FC6408}" type="pres">
      <dgm:prSet presAssocID="{5A9CF0A6-8CC5-4632-B443-4DCC277A2DF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E427D-59B7-467A-B1E5-9B87F3F89CF9}" type="pres">
      <dgm:prSet presAssocID="{5A9CF0A6-8CC5-4632-B443-4DCC277A2DF2}" presName="invisiNode" presStyleLbl="node1" presStyleIdx="0" presStyleCnt="4"/>
      <dgm:spPr/>
    </dgm:pt>
    <dgm:pt modelId="{5CEF4641-16A5-4775-8A56-0AB54C27A1D9}" type="pres">
      <dgm:prSet presAssocID="{5A9CF0A6-8CC5-4632-B443-4DCC277A2DF2}" presName="imagNode" presStyleLbl="fgImgPlace1" presStyleIdx="0" presStyleCnt="4" custScaleX="63204" custScaleY="63204" custLinFactNeighborY="-28265"/>
      <dgm:spPr>
        <a:xfrm>
          <a:off x="357465" y="123752"/>
          <a:ext cx="959592" cy="959592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C637A30-748E-4FCC-8CBE-B61A40591887}" type="pres">
      <dgm:prSet presAssocID="{9D823FD9-2519-4BCF-9524-D0018BFB6F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30735B-79FE-498D-B4B7-9E552CFB63D4}" type="pres">
      <dgm:prSet presAssocID="{0FD8A201-C061-45DF-8937-06E2395FAF0E}" presName="compNode" presStyleCnt="0"/>
      <dgm:spPr/>
    </dgm:pt>
    <dgm:pt modelId="{7947FDD2-D6A0-4EC7-8B64-3089F4242D17}" type="pres">
      <dgm:prSet presAssocID="{0FD8A201-C061-45DF-8937-06E2395FAF0E}" presName="bkgdShape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0B0872A-3F35-449E-B3F1-54E9D6FBB661}" type="pres">
      <dgm:prSet presAssocID="{0FD8A201-C061-45DF-8937-06E2395FAF0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DEEED-8E54-4100-A089-B3937C21F13C}" type="pres">
      <dgm:prSet presAssocID="{0FD8A201-C061-45DF-8937-06E2395FAF0E}" presName="invisiNode" presStyleLbl="node1" presStyleIdx="1" presStyleCnt="4"/>
      <dgm:spPr/>
    </dgm:pt>
    <dgm:pt modelId="{E7434D77-F92F-4C58-985B-8A47BE138A65}" type="pres">
      <dgm:prSet presAssocID="{0FD8A201-C061-45DF-8937-06E2395FAF0E}" presName="imagNode" presStyleLbl="fgImgPlace1" presStyleIdx="1" presStyleCnt="4" custScaleX="63204" custScaleY="63204" custLinFactNeighborY="-28265"/>
      <dgm:spPr>
        <a:xfrm>
          <a:off x="2078940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C2D1527-42EA-4872-8A26-3CBDDF83FFE0}" type="pres">
      <dgm:prSet presAssocID="{B58A9CA9-C90E-43DD-909F-D8586ED175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A8AB6C-F1C5-4B05-8974-FB71EF8DE3D0}" type="pres">
      <dgm:prSet presAssocID="{7DA42C0C-B02D-4D87-89A2-035176446023}" presName="compNode" presStyleCnt="0"/>
      <dgm:spPr/>
    </dgm:pt>
    <dgm:pt modelId="{47D268BA-BA26-49DC-8115-A1D5B24627F5}" type="pres">
      <dgm:prSet presAssocID="{7DA42C0C-B02D-4D87-89A2-035176446023}" presName="bkgdShape" presStyleLbl="node1" presStyleIdx="2" presStyleCnt="4" custLinFactNeighborX="593" custLinFactNeighborY="178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4F74121-DB9A-439B-B5FA-74CFAE8E9F48}" type="pres">
      <dgm:prSet presAssocID="{7DA42C0C-B02D-4D87-89A2-03517644602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5C54-E952-487E-9EA5-D0275BBB902C}" type="pres">
      <dgm:prSet presAssocID="{7DA42C0C-B02D-4D87-89A2-035176446023}" presName="invisiNode" presStyleLbl="node1" presStyleIdx="2" presStyleCnt="4"/>
      <dgm:spPr/>
    </dgm:pt>
    <dgm:pt modelId="{C8A93787-2498-4297-BB51-2F29FB412C3B}" type="pres">
      <dgm:prSet presAssocID="{7DA42C0C-B02D-4D87-89A2-035176446023}" presName="imagNode" presStyleLbl="fgImgPlace1" presStyleIdx="2" presStyleCnt="4" custScaleX="63204" custScaleY="63204" custLinFactNeighborY="-28265"/>
      <dgm:spPr>
        <a:xfrm>
          <a:off x="3800416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0C5F323-47B5-46F9-860F-4448DDD77AA8}" type="pres">
      <dgm:prSet presAssocID="{2A4189D9-12F8-4AFA-9482-F6563C2994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1CAAC4-1A01-45E2-931A-3207123EC482}" type="pres">
      <dgm:prSet presAssocID="{382EDB4C-D72F-4711-ADE2-6422E92F2FA9}" presName="compNode" presStyleCnt="0"/>
      <dgm:spPr/>
    </dgm:pt>
    <dgm:pt modelId="{0E6DBC8D-EFB6-495A-B7AD-690E8C0E4819}" type="pres">
      <dgm:prSet presAssocID="{382EDB4C-D72F-4711-ADE2-6422E92F2FA9}" presName="bkgdShape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BB5B279-4DE9-45FA-9BF4-57D705062463}" type="pres">
      <dgm:prSet presAssocID="{382EDB4C-D72F-4711-ADE2-6422E92F2FA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95488-8B2A-4E82-9C8E-E86975B75DF6}" type="pres">
      <dgm:prSet presAssocID="{382EDB4C-D72F-4711-ADE2-6422E92F2FA9}" presName="invisiNode" presStyleLbl="node1" presStyleIdx="3" presStyleCnt="4"/>
      <dgm:spPr/>
    </dgm:pt>
    <dgm:pt modelId="{C669DB24-5605-48D2-A218-7F654775A44E}" type="pres">
      <dgm:prSet presAssocID="{382EDB4C-D72F-4711-ADE2-6422E92F2FA9}" presName="imagNode" presStyleLbl="fgImgPlace1" presStyleIdx="3" presStyleCnt="4" custScaleX="63204" custScaleY="63204" custLinFactNeighborY="-28265"/>
      <dgm:spPr>
        <a:xfrm>
          <a:off x="5521891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</dgm:ptLst>
  <dgm:cxnLst>
    <dgm:cxn modelId="{7FDFA56E-AE22-4269-85EC-DB6F39B70F49}" type="presOf" srcId="{2A4189D9-12F8-4AFA-9482-F6563C29942D}" destId="{80C5F323-47B5-46F9-860F-4448DDD77AA8}" srcOrd="0" destOrd="0" presId="urn:microsoft.com/office/officeart/2005/8/layout/hList7"/>
    <dgm:cxn modelId="{C2B19C58-CA08-40A1-BD3F-302467124243}" type="presOf" srcId="{B58A9CA9-C90E-43DD-909F-D8586ED17561}" destId="{1C2D1527-42EA-4872-8A26-3CBDDF83FFE0}" srcOrd="0" destOrd="0" presId="urn:microsoft.com/office/officeart/2005/8/layout/hList7"/>
    <dgm:cxn modelId="{F9601772-8473-46FE-AAEF-5FBE5626F6D3}" type="presOf" srcId="{382EDB4C-D72F-4711-ADE2-6422E92F2FA9}" destId="{BBB5B279-4DE9-45FA-9BF4-57D705062463}" srcOrd="1" destOrd="0" presId="urn:microsoft.com/office/officeart/2005/8/layout/hList7"/>
    <dgm:cxn modelId="{297D28B8-ED9E-491D-A66E-04B37EC28218}" type="presOf" srcId="{9D823FD9-2519-4BCF-9524-D0018BFB6F65}" destId="{6C637A30-748E-4FCC-8CBE-B61A40591887}" srcOrd="0" destOrd="0" presId="urn:microsoft.com/office/officeart/2005/8/layout/hList7"/>
    <dgm:cxn modelId="{6DB9270F-9C37-407D-BA26-4F682DDE0A52}" srcId="{391E7EA4-6273-46EC-A017-A0D8BCED93B5}" destId="{0FD8A201-C061-45DF-8937-06E2395FAF0E}" srcOrd="1" destOrd="0" parTransId="{2795EE16-A01F-4383-9E64-8A27F61A6236}" sibTransId="{B58A9CA9-C90E-43DD-909F-D8586ED17561}"/>
    <dgm:cxn modelId="{6A765053-7DD9-4813-81CA-940B8991BBFA}" type="presOf" srcId="{0FD8A201-C061-45DF-8937-06E2395FAF0E}" destId="{60B0872A-3F35-449E-B3F1-54E9D6FBB661}" srcOrd="1" destOrd="0" presId="urn:microsoft.com/office/officeart/2005/8/layout/hList7"/>
    <dgm:cxn modelId="{4B623C06-5E91-4849-A3B4-D96578528C33}" srcId="{391E7EA4-6273-46EC-A017-A0D8BCED93B5}" destId="{382EDB4C-D72F-4711-ADE2-6422E92F2FA9}" srcOrd="3" destOrd="0" parTransId="{FB241E6C-4F16-4340-B4A6-760C878E6CCE}" sibTransId="{D572AA22-28D1-4366-8747-49A774CE725B}"/>
    <dgm:cxn modelId="{C4682BE4-FB17-41EA-8F71-C59D3E34FC71}" type="presOf" srcId="{5A9CF0A6-8CC5-4632-B443-4DCC277A2DF2}" destId="{8ADCCD46-4F13-48FB-A6ED-52FA44FC6408}" srcOrd="1" destOrd="0" presId="urn:microsoft.com/office/officeart/2005/8/layout/hList7"/>
    <dgm:cxn modelId="{A36CF966-D420-414A-8083-0D5BAFB2920B}" type="presOf" srcId="{0FD8A201-C061-45DF-8937-06E2395FAF0E}" destId="{7947FDD2-D6A0-4EC7-8B64-3089F4242D17}" srcOrd="0" destOrd="0" presId="urn:microsoft.com/office/officeart/2005/8/layout/hList7"/>
    <dgm:cxn modelId="{DCEBC377-3524-429A-8D79-69C8EC82A08C}" type="presOf" srcId="{5A9CF0A6-8CC5-4632-B443-4DCC277A2DF2}" destId="{C0B1ACE6-0C1D-4FC3-8862-08A66EB57C57}" srcOrd="0" destOrd="0" presId="urn:microsoft.com/office/officeart/2005/8/layout/hList7"/>
    <dgm:cxn modelId="{08B2141A-8D96-4650-81B3-36F791337B2A}" type="presOf" srcId="{391E7EA4-6273-46EC-A017-A0D8BCED93B5}" destId="{5D0FCCF8-CA7D-42F0-A7C1-1DCD0F38EA27}" srcOrd="0" destOrd="0" presId="urn:microsoft.com/office/officeart/2005/8/layout/hList7"/>
    <dgm:cxn modelId="{4102E466-31FF-4B3D-8B17-3C449C2DF940}" type="presOf" srcId="{7DA42C0C-B02D-4D87-89A2-035176446023}" destId="{A4F74121-DB9A-439B-B5FA-74CFAE8E9F48}" srcOrd="1" destOrd="0" presId="urn:microsoft.com/office/officeart/2005/8/layout/hList7"/>
    <dgm:cxn modelId="{170AD200-EF5D-4554-B779-9467F25E617D}" type="presOf" srcId="{382EDB4C-D72F-4711-ADE2-6422E92F2FA9}" destId="{0E6DBC8D-EFB6-495A-B7AD-690E8C0E4819}" srcOrd="0" destOrd="0" presId="urn:microsoft.com/office/officeart/2005/8/layout/hList7"/>
    <dgm:cxn modelId="{816F69EB-3372-45A2-9857-794E65FC50CE}" srcId="{391E7EA4-6273-46EC-A017-A0D8BCED93B5}" destId="{7DA42C0C-B02D-4D87-89A2-035176446023}" srcOrd="2" destOrd="0" parTransId="{758FCFAD-0276-4E86-9ABC-70AD8D078107}" sibTransId="{2A4189D9-12F8-4AFA-9482-F6563C29942D}"/>
    <dgm:cxn modelId="{5915AABF-B1E6-4D76-9E0C-56A607D58BE2}" type="presOf" srcId="{7DA42C0C-B02D-4D87-89A2-035176446023}" destId="{47D268BA-BA26-49DC-8115-A1D5B24627F5}" srcOrd="0" destOrd="0" presId="urn:microsoft.com/office/officeart/2005/8/layout/hList7"/>
    <dgm:cxn modelId="{28EA579F-9478-4FD7-804F-423FC8A93C10}" srcId="{391E7EA4-6273-46EC-A017-A0D8BCED93B5}" destId="{5A9CF0A6-8CC5-4632-B443-4DCC277A2DF2}" srcOrd="0" destOrd="0" parTransId="{59856DC4-E60E-41CF-80B0-340E44012650}" sibTransId="{9D823FD9-2519-4BCF-9524-D0018BFB6F65}"/>
    <dgm:cxn modelId="{7BA49C6A-10C4-4D38-9321-503BD853CF4B}" type="presParOf" srcId="{5D0FCCF8-CA7D-42F0-A7C1-1DCD0F38EA27}" destId="{8C19FACA-BB40-4D95-BB05-B4C5F767D81F}" srcOrd="0" destOrd="0" presId="urn:microsoft.com/office/officeart/2005/8/layout/hList7"/>
    <dgm:cxn modelId="{5EE05940-11DE-4228-B8B8-4B2361206E49}" type="presParOf" srcId="{5D0FCCF8-CA7D-42F0-A7C1-1DCD0F38EA27}" destId="{251CB94E-4476-4773-8539-B1C5BBFE4D08}" srcOrd="1" destOrd="0" presId="urn:microsoft.com/office/officeart/2005/8/layout/hList7"/>
    <dgm:cxn modelId="{E04223AE-C2B9-4368-8899-DA4EF29D46AE}" type="presParOf" srcId="{251CB94E-4476-4773-8539-B1C5BBFE4D08}" destId="{A0361104-D331-43C5-94D9-7221917EE540}" srcOrd="0" destOrd="0" presId="urn:microsoft.com/office/officeart/2005/8/layout/hList7"/>
    <dgm:cxn modelId="{33829780-2F2C-414B-9756-12973F3B2B6D}" type="presParOf" srcId="{A0361104-D331-43C5-94D9-7221917EE540}" destId="{C0B1ACE6-0C1D-4FC3-8862-08A66EB57C57}" srcOrd="0" destOrd="0" presId="urn:microsoft.com/office/officeart/2005/8/layout/hList7"/>
    <dgm:cxn modelId="{92522E9B-439D-4BEC-94E4-65187DC99540}" type="presParOf" srcId="{A0361104-D331-43C5-94D9-7221917EE540}" destId="{8ADCCD46-4F13-48FB-A6ED-52FA44FC6408}" srcOrd="1" destOrd="0" presId="urn:microsoft.com/office/officeart/2005/8/layout/hList7"/>
    <dgm:cxn modelId="{A64031C9-9C3D-49F1-9858-CB278DECF244}" type="presParOf" srcId="{A0361104-D331-43C5-94D9-7221917EE540}" destId="{32AE427D-59B7-467A-B1E5-9B87F3F89CF9}" srcOrd="2" destOrd="0" presId="urn:microsoft.com/office/officeart/2005/8/layout/hList7"/>
    <dgm:cxn modelId="{ACB7A932-4049-4429-A067-E47108C9541D}" type="presParOf" srcId="{A0361104-D331-43C5-94D9-7221917EE540}" destId="{5CEF4641-16A5-4775-8A56-0AB54C27A1D9}" srcOrd="3" destOrd="0" presId="urn:microsoft.com/office/officeart/2005/8/layout/hList7"/>
    <dgm:cxn modelId="{67169C39-3FE8-423E-B20E-75B936D039D6}" type="presParOf" srcId="{251CB94E-4476-4773-8539-B1C5BBFE4D08}" destId="{6C637A30-748E-4FCC-8CBE-B61A40591887}" srcOrd="1" destOrd="0" presId="urn:microsoft.com/office/officeart/2005/8/layout/hList7"/>
    <dgm:cxn modelId="{447E40FE-B14E-4060-836A-8C29A9EBEFBF}" type="presParOf" srcId="{251CB94E-4476-4773-8539-B1C5BBFE4D08}" destId="{9530735B-79FE-498D-B4B7-9E552CFB63D4}" srcOrd="2" destOrd="0" presId="urn:microsoft.com/office/officeart/2005/8/layout/hList7"/>
    <dgm:cxn modelId="{4BF0CF25-A05F-415F-8596-0D093E493EBB}" type="presParOf" srcId="{9530735B-79FE-498D-B4B7-9E552CFB63D4}" destId="{7947FDD2-D6A0-4EC7-8B64-3089F4242D17}" srcOrd="0" destOrd="0" presId="urn:microsoft.com/office/officeart/2005/8/layout/hList7"/>
    <dgm:cxn modelId="{1C7B3111-7818-4764-B59C-1B500627BEAC}" type="presParOf" srcId="{9530735B-79FE-498D-B4B7-9E552CFB63D4}" destId="{60B0872A-3F35-449E-B3F1-54E9D6FBB661}" srcOrd="1" destOrd="0" presId="urn:microsoft.com/office/officeart/2005/8/layout/hList7"/>
    <dgm:cxn modelId="{9E3E85A3-9B78-470C-A336-5C39DD7823C4}" type="presParOf" srcId="{9530735B-79FE-498D-B4B7-9E552CFB63D4}" destId="{E7ADEEED-8E54-4100-A089-B3937C21F13C}" srcOrd="2" destOrd="0" presId="urn:microsoft.com/office/officeart/2005/8/layout/hList7"/>
    <dgm:cxn modelId="{6C86A433-C4A5-4A47-AE27-02D0D71E9DF4}" type="presParOf" srcId="{9530735B-79FE-498D-B4B7-9E552CFB63D4}" destId="{E7434D77-F92F-4C58-985B-8A47BE138A65}" srcOrd="3" destOrd="0" presId="urn:microsoft.com/office/officeart/2005/8/layout/hList7"/>
    <dgm:cxn modelId="{55C61AC5-ECC8-4E18-B570-CC69AE046DD8}" type="presParOf" srcId="{251CB94E-4476-4773-8539-B1C5BBFE4D08}" destId="{1C2D1527-42EA-4872-8A26-3CBDDF83FFE0}" srcOrd="3" destOrd="0" presId="urn:microsoft.com/office/officeart/2005/8/layout/hList7"/>
    <dgm:cxn modelId="{F8E73719-D2D5-4CB5-9C5B-EC2C6BFFDFE9}" type="presParOf" srcId="{251CB94E-4476-4773-8539-B1C5BBFE4D08}" destId="{1EA8AB6C-F1C5-4B05-8974-FB71EF8DE3D0}" srcOrd="4" destOrd="0" presId="urn:microsoft.com/office/officeart/2005/8/layout/hList7"/>
    <dgm:cxn modelId="{EBA80E6F-D212-4DCE-9E35-43608E541E79}" type="presParOf" srcId="{1EA8AB6C-F1C5-4B05-8974-FB71EF8DE3D0}" destId="{47D268BA-BA26-49DC-8115-A1D5B24627F5}" srcOrd="0" destOrd="0" presId="urn:microsoft.com/office/officeart/2005/8/layout/hList7"/>
    <dgm:cxn modelId="{A6CCC55F-E4D9-4A9A-A71B-D5B675A61590}" type="presParOf" srcId="{1EA8AB6C-F1C5-4B05-8974-FB71EF8DE3D0}" destId="{A4F74121-DB9A-439B-B5FA-74CFAE8E9F48}" srcOrd="1" destOrd="0" presId="urn:microsoft.com/office/officeart/2005/8/layout/hList7"/>
    <dgm:cxn modelId="{7627FE37-02FC-49C3-9A9F-990F365AF538}" type="presParOf" srcId="{1EA8AB6C-F1C5-4B05-8974-FB71EF8DE3D0}" destId="{5BDB5C54-E952-487E-9EA5-D0275BBB902C}" srcOrd="2" destOrd="0" presId="urn:microsoft.com/office/officeart/2005/8/layout/hList7"/>
    <dgm:cxn modelId="{354E520D-4097-41C9-95E0-6231A26A737A}" type="presParOf" srcId="{1EA8AB6C-F1C5-4B05-8974-FB71EF8DE3D0}" destId="{C8A93787-2498-4297-BB51-2F29FB412C3B}" srcOrd="3" destOrd="0" presId="urn:microsoft.com/office/officeart/2005/8/layout/hList7"/>
    <dgm:cxn modelId="{71952483-DAAB-46A3-81E4-961659947769}" type="presParOf" srcId="{251CB94E-4476-4773-8539-B1C5BBFE4D08}" destId="{80C5F323-47B5-46F9-860F-4448DDD77AA8}" srcOrd="5" destOrd="0" presId="urn:microsoft.com/office/officeart/2005/8/layout/hList7"/>
    <dgm:cxn modelId="{9B7866FA-89CC-47EB-BF89-CD575E51143E}" type="presParOf" srcId="{251CB94E-4476-4773-8539-B1C5BBFE4D08}" destId="{021CAAC4-1A01-45E2-931A-3207123EC482}" srcOrd="6" destOrd="0" presId="urn:microsoft.com/office/officeart/2005/8/layout/hList7"/>
    <dgm:cxn modelId="{9609611D-6000-4C3A-BE29-F7B2C32D6FB9}" type="presParOf" srcId="{021CAAC4-1A01-45E2-931A-3207123EC482}" destId="{0E6DBC8D-EFB6-495A-B7AD-690E8C0E4819}" srcOrd="0" destOrd="0" presId="urn:microsoft.com/office/officeart/2005/8/layout/hList7"/>
    <dgm:cxn modelId="{DEE05B51-E4DE-4F38-86D8-537956DAC173}" type="presParOf" srcId="{021CAAC4-1A01-45E2-931A-3207123EC482}" destId="{BBB5B279-4DE9-45FA-9BF4-57D705062463}" srcOrd="1" destOrd="0" presId="urn:microsoft.com/office/officeart/2005/8/layout/hList7"/>
    <dgm:cxn modelId="{166F6F79-6ECF-4339-887A-B80B69D8AC9E}" type="presParOf" srcId="{021CAAC4-1A01-45E2-931A-3207123EC482}" destId="{13C95488-8B2A-4E82-9C8E-E86975B75DF6}" srcOrd="2" destOrd="0" presId="urn:microsoft.com/office/officeart/2005/8/layout/hList7"/>
    <dgm:cxn modelId="{5AB4012C-3B10-4F89-A73F-25E9B1403BF9}" type="presParOf" srcId="{021CAAC4-1A01-45E2-931A-3207123EC482}" destId="{C669DB24-5605-48D2-A218-7F654775A44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ACE6-0C1D-4FC3-8862-08A66EB57C57}">
      <dsp:nvSpPr>
        <dsp:cNvPr id="0" name=""/>
        <dsp:cNvSpPr/>
      </dsp:nvSpPr>
      <dsp:spPr>
        <a:xfrm>
          <a:off x="1594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Acquisition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MSS, TM, ETM+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SRTM 30m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MODIS Burn Area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OLI 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594" y="1823720"/>
        <a:ext cx="1671335" cy="1823720"/>
      </dsp:txXfrm>
    </dsp:sp>
    <dsp:sp modelId="{5CEF4641-16A5-4775-8A56-0AB54C27A1D9}">
      <dsp:nvSpPr>
        <dsp:cNvPr id="0" name=""/>
        <dsp:cNvSpPr/>
      </dsp:nvSpPr>
      <dsp:spPr>
        <a:xfrm>
          <a:off x="357465" y="123752"/>
          <a:ext cx="959592" cy="959592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7FDD2-D6A0-4EC7-8B64-3089F4242D17}">
      <dsp:nvSpPr>
        <dsp:cNvPr id="0" name=""/>
        <dsp:cNvSpPr/>
      </dsp:nvSpPr>
      <dsp:spPr>
        <a:xfrm>
          <a:off x="1723069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Processing          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LandsatLinkr</a:t>
          </a: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Aggregation &amp; Sampling</a:t>
          </a: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Calibration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723069" y="1823720"/>
        <a:ext cx="1671335" cy="1823720"/>
      </dsp:txXfrm>
    </dsp:sp>
    <dsp:sp modelId="{E7434D77-F92F-4C58-985B-8A47BE138A65}">
      <dsp:nvSpPr>
        <dsp:cNvPr id="0" name=""/>
        <dsp:cNvSpPr/>
      </dsp:nvSpPr>
      <dsp:spPr>
        <a:xfrm>
          <a:off x="2078940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268BA-BA26-49DC-8115-A1D5B24627F5}">
      <dsp:nvSpPr>
        <dsp:cNvPr id="0" name=""/>
        <dsp:cNvSpPr/>
      </dsp:nvSpPr>
      <dsp:spPr>
        <a:xfrm>
          <a:off x="3454456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Analysis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LandTrendr</a:t>
          </a: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NBR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454456" y="1823720"/>
        <a:ext cx="1671335" cy="1823720"/>
      </dsp:txXfrm>
    </dsp:sp>
    <dsp:sp modelId="{C8A93787-2498-4297-BB51-2F29FB412C3B}">
      <dsp:nvSpPr>
        <dsp:cNvPr id="0" name=""/>
        <dsp:cNvSpPr/>
      </dsp:nvSpPr>
      <dsp:spPr>
        <a:xfrm>
          <a:off x="3800416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DBC8D-EFB6-495A-B7AD-690E8C0E4819}">
      <dsp:nvSpPr>
        <dsp:cNvPr id="0" name=""/>
        <dsp:cNvSpPr/>
      </dsp:nvSpPr>
      <dsp:spPr>
        <a:xfrm>
          <a:off x="5166020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Historical Disturbance, Magnitude &amp; Year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Validation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Recent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Disturbances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6020" y="1823720"/>
        <a:ext cx="1671335" cy="1823720"/>
      </dsp:txXfrm>
    </dsp:sp>
    <dsp:sp modelId="{C669DB24-5605-48D2-A218-7F654775A44E}">
      <dsp:nvSpPr>
        <dsp:cNvPr id="0" name=""/>
        <dsp:cNvSpPr/>
      </dsp:nvSpPr>
      <dsp:spPr>
        <a:xfrm>
          <a:off x="5521891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9FACA-BB40-4D95-BB05-B4C5F767D81F}">
      <dsp:nvSpPr>
        <dsp:cNvPr id="0" name=""/>
        <dsp:cNvSpPr/>
      </dsp:nvSpPr>
      <dsp:spPr>
        <a:xfrm>
          <a:off x="1462997" y="2511168"/>
          <a:ext cx="592376" cy="57010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Data" Target="../diagrams/data1.xml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diagramDrawing" Target="../diagrams/drawing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1.emf"/><Relationship Id="rId19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diagramLayout" Target="../diagrams/layout1.xml"/><Relationship Id="rId22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14400" y="35264821"/>
            <a:ext cx="25182479" cy="627412"/>
          </a:xfrm>
        </p:spPr>
        <p:txBody>
          <a:bodyPr/>
          <a:lstStyle/>
          <a:p>
            <a:r>
              <a:rPr lang="en-US" dirty="0" smtClean="0"/>
              <a:t>USGS at Colorado State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4045"/>
                </a:solidFill>
                <a:latin typeface="Century Gothic" charset="0"/>
              </a:rPr>
              <a:t>Mapping four decades of fire history for targeted conservation in the south-central highlands of Ethiopia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Ethiopia Ecological Forecasting</a:t>
            </a:r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399" y="25727559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7417097" y="29844754"/>
            <a:ext cx="9608920" cy="1499987"/>
          </a:xfrm>
          <a:prstGeom prst="rect">
            <a:avLst/>
          </a:prstGeom>
        </p:spPr>
        <p:txBody>
          <a:bodyPr numCol="1" spcCol="640080" anchor="ctr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dirty="0" err="1"/>
              <a:t>Murulle</a:t>
            </a:r>
            <a:r>
              <a:rPr lang="en-US" dirty="0"/>
              <a:t> </a:t>
            </a:r>
            <a:r>
              <a:rPr lang="en-US" dirty="0" smtClean="0"/>
              <a:t>Foundation </a:t>
            </a:r>
          </a:p>
          <a:p>
            <a:r>
              <a:rPr lang="en-US" dirty="0" smtClean="0"/>
              <a:t>Natural </a:t>
            </a:r>
            <a:r>
              <a:rPr lang="en-US" dirty="0"/>
              <a:t>Resource Ecology Laboratory at Colorado State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447491" y="32465899"/>
            <a:ext cx="9100503" cy="308574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would like to </a:t>
            </a:r>
            <a:r>
              <a:rPr lang="en-US" dirty="0" smtClean="0"/>
              <a:t>thank </a:t>
            </a:r>
            <a:r>
              <a:rPr lang="en-US" dirty="0"/>
              <a:t>Dr</a:t>
            </a:r>
            <a:r>
              <a:rPr lang="en-US" dirty="0" smtClean="0"/>
              <a:t>. </a:t>
            </a:r>
            <a:r>
              <a:rPr lang="en-US" dirty="0"/>
              <a:t>Paul </a:t>
            </a:r>
            <a:r>
              <a:rPr lang="en-US" dirty="0" smtClean="0"/>
              <a:t>Evangelista and Nicholas Young </a:t>
            </a:r>
            <a:r>
              <a:rPr lang="en-US" dirty="0"/>
              <a:t>(Natural Resource Ecology Laboratory, Colorado State University</a:t>
            </a:r>
            <a:r>
              <a:rPr lang="en-US" dirty="0" smtClean="0"/>
              <a:t>) for their guidance and support throughout this project. Special thanks to Justin </a:t>
            </a:r>
            <a:r>
              <a:rPr lang="en-US" dirty="0" err="1" smtClean="0"/>
              <a:t>Braaten</a:t>
            </a:r>
            <a:r>
              <a:rPr lang="en-US" dirty="0" smtClean="0"/>
              <a:t> (Oregon State University) and Brian Woodward (DEVELOP) for their considerable support with </a:t>
            </a:r>
            <a:r>
              <a:rPr lang="en-US" dirty="0" err="1" smtClean="0"/>
              <a:t>LandsatLinkr</a:t>
            </a:r>
            <a:r>
              <a:rPr lang="en-US" dirty="0" smtClean="0"/>
              <a:t> and </a:t>
            </a:r>
            <a:r>
              <a:rPr lang="en-US" dirty="0" err="1" smtClean="0"/>
              <a:t>LandTrendr.processing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912772" y="21118155"/>
            <a:ext cx="14113245" cy="743432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Coming Soon!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914399" y="29996640"/>
            <a:ext cx="8229600" cy="520496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Coming Soon!.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2428670" y="6353407"/>
            <a:ext cx="22574660" cy="824219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 smtClean="0"/>
              <a:t>     </a:t>
            </a:r>
            <a:r>
              <a:rPr lang="en-US" b="1" strike="sngStrike" dirty="0" smtClean="0">
                <a:solidFill>
                  <a:srgbClr val="FF0000"/>
                </a:solidFill>
              </a:rPr>
              <a:t>The </a:t>
            </a:r>
            <a:r>
              <a:rPr lang="en-US" b="1" strike="sngStrike" dirty="0">
                <a:solidFill>
                  <a:srgbClr val="FF0000"/>
                </a:solidFill>
              </a:rPr>
              <a:t>Bale-</a:t>
            </a:r>
            <a:r>
              <a:rPr lang="en-US" b="1" strike="sngStrike" dirty="0" err="1">
                <a:solidFill>
                  <a:srgbClr val="FF0000"/>
                </a:solidFill>
              </a:rPr>
              <a:t>Arsi</a:t>
            </a:r>
            <a:r>
              <a:rPr lang="en-US" b="1" strike="sngStrike" dirty="0">
                <a:solidFill>
                  <a:srgbClr val="FF0000"/>
                </a:solidFill>
              </a:rPr>
              <a:t> massif of south-central Ethiopia comprises one of the largest and </a:t>
            </a:r>
            <a:r>
              <a:rPr lang="en-US" b="1" strike="sngStrike" dirty="0" smtClean="0">
                <a:solidFill>
                  <a:srgbClr val="FF0000"/>
                </a:solidFill>
              </a:rPr>
              <a:t>least studied </a:t>
            </a:r>
            <a:r>
              <a:rPr lang="en-US" b="1" strike="sngStrike" dirty="0">
                <a:solidFill>
                  <a:srgbClr val="FF0000"/>
                </a:solidFill>
              </a:rPr>
              <a:t>mountain systems in Africa. An internationally recognized biodiversity hotspot</a:t>
            </a:r>
            <a:r>
              <a:rPr lang="en-US" b="1" strike="sngStrike" dirty="0" smtClean="0">
                <a:solidFill>
                  <a:srgbClr val="FF0000"/>
                </a:solidFill>
              </a:rPr>
              <a:t>, the </a:t>
            </a:r>
            <a:r>
              <a:rPr lang="en-US" b="1" strike="sngStrike" dirty="0">
                <a:solidFill>
                  <a:srgbClr val="FF0000"/>
                </a:solidFill>
              </a:rPr>
              <a:t>region is home to Bale Mountains National Park and the </a:t>
            </a:r>
            <a:r>
              <a:rPr lang="en-US" b="1" strike="sngStrike" dirty="0" err="1">
                <a:solidFill>
                  <a:srgbClr val="FF0000"/>
                </a:solidFill>
              </a:rPr>
              <a:t>Sanetti</a:t>
            </a:r>
            <a:r>
              <a:rPr lang="en-US" b="1" strike="sngStrike" dirty="0">
                <a:solidFill>
                  <a:srgbClr val="FF0000"/>
                </a:solidFill>
              </a:rPr>
              <a:t> Plateau, </a:t>
            </a:r>
            <a:r>
              <a:rPr lang="en-US" b="1" strike="sngStrike" dirty="0" smtClean="0">
                <a:solidFill>
                  <a:srgbClr val="FF0000"/>
                </a:solidFill>
              </a:rPr>
              <a:t>which provide </a:t>
            </a:r>
            <a:r>
              <a:rPr lang="en-US" b="1" strike="sngStrike" dirty="0">
                <a:solidFill>
                  <a:srgbClr val="FF0000"/>
                </a:solidFill>
              </a:rPr>
              <a:t>critical alpine habitat for numerous endemic and endangered species such </a:t>
            </a:r>
            <a:r>
              <a:rPr lang="en-US" b="1" strike="sngStrike" dirty="0" smtClean="0">
                <a:solidFill>
                  <a:srgbClr val="FF0000"/>
                </a:solidFill>
              </a:rPr>
              <a:t>as the </a:t>
            </a:r>
            <a:r>
              <a:rPr lang="en-US" b="1" strike="sngStrike" dirty="0">
                <a:solidFill>
                  <a:srgbClr val="FF0000"/>
                </a:solidFill>
              </a:rPr>
              <a:t>Mountain </a:t>
            </a:r>
            <a:r>
              <a:rPr lang="en-US" b="1" strike="sngStrike" dirty="0" err="1">
                <a:solidFill>
                  <a:srgbClr val="FF0000"/>
                </a:solidFill>
              </a:rPr>
              <a:t>Nyala</a:t>
            </a:r>
            <a:r>
              <a:rPr lang="en-US" b="1" strike="sngStrike" dirty="0">
                <a:solidFill>
                  <a:srgbClr val="FF0000"/>
                </a:solidFill>
              </a:rPr>
              <a:t>. Ethiopian agro-pastoralists in the region practice </a:t>
            </a:r>
            <a:r>
              <a:rPr lang="en-US" b="1" strike="sngStrike" dirty="0" smtClean="0">
                <a:solidFill>
                  <a:srgbClr val="FF0000"/>
                </a:solidFill>
              </a:rPr>
              <a:t>intentional burning </a:t>
            </a:r>
            <a:r>
              <a:rPr lang="en-US" b="1" strike="sngStrike" dirty="0">
                <a:solidFill>
                  <a:srgbClr val="FF0000"/>
                </a:solidFill>
              </a:rPr>
              <a:t>to clear land for grazing and planting; however, pressures related to </a:t>
            </a:r>
            <a:r>
              <a:rPr lang="en-US" b="1" strike="sngStrike" dirty="0" smtClean="0">
                <a:solidFill>
                  <a:srgbClr val="FF0000"/>
                </a:solidFill>
              </a:rPr>
              <a:t>climate change </a:t>
            </a:r>
            <a:r>
              <a:rPr lang="en-US" b="1" strike="sngStrike" dirty="0">
                <a:solidFill>
                  <a:srgbClr val="FF0000"/>
                </a:solidFill>
              </a:rPr>
              <a:t>and increasing populations have made understanding the frequency </a:t>
            </a:r>
            <a:r>
              <a:rPr lang="en-US" b="1" strike="sngStrike" dirty="0" smtClean="0">
                <a:solidFill>
                  <a:srgbClr val="FF0000"/>
                </a:solidFill>
              </a:rPr>
              <a:t>and extent </a:t>
            </a:r>
            <a:r>
              <a:rPr lang="en-US" b="1" strike="sngStrike" dirty="0">
                <a:solidFill>
                  <a:srgbClr val="FF0000"/>
                </a:solidFill>
              </a:rPr>
              <a:t>of burning a top data need for conservationists and park managers seeking </a:t>
            </a:r>
            <a:r>
              <a:rPr lang="en-US" b="1" strike="sngStrike" dirty="0" smtClean="0">
                <a:solidFill>
                  <a:srgbClr val="FF0000"/>
                </a:solidFill>
              </a:rPr>
              <a:t>to balance </a:t>
            </a:r>
            <a:r>
              <a:rPr lang="en-US" b="1" strike="sngStrike" dirty="0">
                <a:solidFill>
                  <a:srgbClr val="FF0000"/>
                </a:solidFill>
              </a:rPr>
              <a:t>conservation goals with the needs of local communities. We </a:t>
            </a:r>
            <a:r>
              <a:rPr lang="en-US" b="1" strike="sngStrike" dirty="0" smtClean="0">
                <a:solidFill>
                  <a:srgbClr val="FF0000"/>
                </a:solidFill>
              </a:rPr>
              <a:t>quantified historical </a:t>
            </a:r>
            <a:r>
              <a:rPr lang="en-US" b="1" strike="sngStrike" dirty="0">
                <a:solidFill>
                  <a:srgbClr val="FF0000"/>
                </a:solidFill>
              </a:rPr>
              <a:t>fire occurrence and extent in the unique, high-altitude Ericaceous </a:t>
            </a:r>
            <a:r>
              <a:rPr lang="en-US" b="1" strike="sngStrike" dirty="0" err="1" smtClean="0">
                <a:solidFill>
                  <a:srgbClr val="FF0000"/>
                </a:solidFill>
              </a:rPr>
              <a:t>shrublands</a:t>
            </a:r>
            <a:r>
              <a:rPr lang="en-US" b="1" strike="sngStrike" dirty="0" smtClean="0">
                <a:solidFill>
                  <a:srgbClr val="FF0000"/>
                </a:solidFill>
              </a:rPr>
              <a:t> of </a:t>
            </a:r>
            <a:r>
              <a:rPr lang="en-US" b="1" strike="sngStrike" dirty="0">
                <a:solidFill>
                  <a:srgbClr val="FF0000"/>
                </a:solidFill>
              </a:rPr>
              <a:t>Bale, using 42 years (1973-2015) of Landsat data. Multispectral images were </a:t>
            </a:r>
            <a:r>
              <a:rPr lang="en-US" b="1" strike="sngStrike" dirty="0" smtClean="0">
                <a:solidFill>
                  <a:srgbClr val="FF0000"/>
                </a:solidFill>
              </a:rPr>
              <a:t>spatially and </a:t>
            </a:r>
            <a:r>
              <a:rPr lang="en-US" b="1" strike="sngStrike" dirty="0">
                <a:solidFill>
                  <a:srgbClr val="FF0000"/>
                </a:solidFill>
              </a:rPr>
              <a:t>spectrally linked within the </a:t>
            </a:r>
            <a:r>
              <a:rPr lang="en-US" b="1" strike="sngStrike" dirty="0" err="1" smtClean="0">
                <a:solidFill>
                  <a:srgbClr val="FF0000"/>
                </a:solidFill>
              </a:rPr>
              <a:t>LandsatLinkr</a:t>
            </a:r>
            <a:r>
              <a:rPr lang="en-US" b="1" strike="sngStrike" dirty="0" smtClean="0">
                <a:solidFill>
                  <a:srgbClr val="FF0000"/>
                </a:solidFill>
              </a:rPr>
              <a:t> </a:t>
            </a:r>
            <a:r>
              <a:rPr lang="en-US" b="1" strike="sngStrike" dirty="0">
                <a:solidFill>
                  <a:srgbClr val="FF0000"/>
                </a:solidFill>
              </a:rPr>
              <a:t>R package, masked for clouds using a 30m Shuttle Radar Topography Mission digital elevation model, and </a:t>
            </a:r>
            <a:r>
              <a:rPr lang="en-US" b="1" strike="sngStrike" dirty="0" smtClean="0">
                <a:solidFill>
                  <a:srgbClr val="FF0000"/>
                </a:solidFill>
              </a:rPr>
              <a:t>subsequently analyzed </a:t>
            </a:r>
            <a:r>
              <a:rPr lang="en-US" b="1" strike="sngStrike" dirty="0">
                <a:solidFill>
                  <a:srgbClr val="FF0000"/>
                </a:solidFill>
              </a:rPr>
              <a:t>using the </a:t>
            </a:r>
            <a:r>
              <a:rPr lang="en-US" b="1" strike="sngStrike" dirty="0" err="1">
                <a:solidFill>
                  <a:srgbClr val="FF0000"/>
                </a:solidFill>
              </a:rPr>
              <a:t>LandTrendr</a:t>
            </a:r>
            <a:r>
              <a:rPr lang="en-US" b="1" strike="sngStrike" dirty="0">
                <a:solidFill>
                  <a:srgbClr val="FF0000"/>
                </a:solidFill>
              </a:rPr>
              <a:t> disturbance algorithm. The resulting fire extents </a:t>
            </a:r>
            <a:r>
              <a:rPr lang="en-US" b="1" strike="sngStrike" dirty="0" smtClean="0">
                <a:solidFill>
                  <a:srgbClr val="FF0000"/>
                </a:solidFill>
              </a:rPr>
              <a:t>we revalidated </a:t>
            </a:r>
            <a:r>
              <a:rPr lang="en-US" b="1" strike="sngStrike" dirty="0">
                <a:solidFill>
                  <a:srgbClr val="FF0000"/>
                </a:solidFill>
              </a:rPr>
              <a:t>using the Moderate Resolution Imaging </a:t>
            </a:r>
            <a:r>
              <a:rPr lang="en-US" b="1" strike="sngStrike" dirty="0" err="1">
                <a:solidFill>
                  <a:srgbClr val="FF0000"/>
                </a:solidFill>
              </a:rPr>
              <a:t>Spectroradiometer</a:t>
            </a:r>
            <a:r>
              <a:rPr lang="en-US" b="1" strike="sngStrike" dirty="0">
                <a:solidFill>
                  <a:srgbClr val="FF0000"/>
                </a:solidFill>
              </a:rPr>
              <a:t> Burned </a:t>
            </a:r>
            <a:r>
              <a:rPr lang="en-US" b="1" strike="sngStrike" dirty="0" smtClean="0">
                <a:solidFill>
                  <a:srgbClr val="FF0000"/>
                </a:solidFill>
              </a:rPr>
              <a:t>Area product</a:t>
            </a:r>
            <a:r>
              <a:rPr lang="en-US" b="1" strike="sngStrike" dirty="0">
                <a:solidFill>
                  <a:srgbClr val="FF0000"/>
                </a:solidFill>
              </a:rPr>
              <a:t>, as well as ancillary field records compiled from the literature.  Maps </a:t>
            </a:r>
            <a:r>
              <a:rPr lang="en-US" b="1" strike="sngStrike" dirty="0" smtClean="0">
                <a:solidFill>
                  <a:srgbClr val="FF0000"/>
                </a:solidFill>
              </a:rPr>
              <a:t>and spatial </a:t>
            </a:r>
            <a:r>
              <a:rPr lang="en-US" b="1" strike="sngStrike" dirty="0">
                <a:solidFill>
                  <a:srgbClr val="FF0000"/>
                </a:solidFill>
              </a:rPr>
              <a:t>data of fire date and extent were disseminated to project partners working </a:t>
            </a:r>
            <a:r>
              <a:rPr lang="en-US" b="1" strike="sngStrike" dirty="0" smtClean="0">
                <a:solidFill>
                  <a:srgbClr val="FF0000"/>
                </a:solidFill>
              </a:rPr>
              <a:t>in Bale</a:t>
            </a:r>
            <a:r>
              <a:rPr lang="en-US" b="1" strike="sngStrike" dirty="0">
                <a:solidFill>
                  <a:srgbClr val="FF0000"/>
                </a:solidFill>
              </a:rPr>
              <a:t>. These will enable targeted conservation efforts in the park, and </a:t>
            </a:r>
            <a:r>
              <a:rPr lang="en-US" b="1" strike="sngStrike" dirty="0" smtClean="0">
                <a:solidFill>
                  <a:srgbClr val="FF0000"/>
                </a:solidFill>
              </a:rPr>
              <a:t>inform management </a:t>
            </a:r>
            <a:r>
              <a:rPr lang="en-US" b="1" strike="sngStrike" dirty="0">
                <a:solidFill>
                  <a:srgbClr val="FF0000"/>
                </a:solidFill>
              </a:rPr>
              <a:t>approaches that ensure the preservation of the region's </a:t>
            </a:r>
            <a:r>
              <a:rPr lang="en-US" b="1" strike="sngStrike" dirty="0" smtClean="0">
                <a:solidFill>
                  <a:srgbClr val="FF0000"/>
                </a:solidFill>
              </a:rPr>
              <a:t>natural resources </a:t>
            </a:r>
            <a:r>
              <a:rPr lang="en-US" b="1" strike="sngStrike" dirty="0">
                <a:solidFill>
                  <a:srgbClr val="FF0000"/>
                </a:solidFill>
              </a:rPr>
              <a:t>and the social-ecological systems they support</a:t>
            </a:r>
            <a:r>
              <a:rPr lang="en-US" b="1" strike="sngStrike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928198" y="12401043"/>
            <a:ext cx="7970847" cy="7337875"/>
          </a:xfrm>
          <a:prstGeom prst="rect">
            <a:avLst/>
          </a:prstGeom>
        </p:spPr>
        <p:txBody>
          <a:bodyPr numCol="1" spcCol="640080" anchor="ctr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1"/>
                </a:solidFill>
                <a:latin typeface="Garamond" panose="02020404030301010803" pitchFamily="18" charset="0"/>
              </a:rPr>
              <a:t>Quantify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fire extent and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distribution on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the Bale-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Arsi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massif over a 42 year time period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Garamond" panose="02020404030301010803" pitchFamily="18" charset="0"/>
              </a:rPr>
              <a:t>Provide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the most current and complete record of fires to land managers in the region</a:t>
            </a:r>
          </a:p>
          <a:p>
            <a:r>
              <a:rPr lang="en-US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Compare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spatial and temporal patterns of burning to observed land  changes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Demonstrate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 novel and reproducible methodology for application in Ethiopia and around the globe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347663" indent="-347663"/>
            <a:endParaRPr lang="en-US" sz="3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669852" y="5547924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 </a:t>
            </a:r>
            <a:r>
              <a:rPr lang="en-US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(text included for spacing </a:t>
            </a:r>
            <a:r>
              <a:rPr lang="en-US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purposes)</a:t>
            </a:r>
            <a:endParaRPr lang="en-US" sz="20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1179" y="11444104"/>
            <a:ext cx="747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2395" y="20063395"/>
            <a:ext cx="1154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69526" y="11317148"/>
            <a:ext cx="8573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57561" y="20063394"/>
            <a:ext cx="14068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1179" y="29006479"/>
            <a:ext cx="361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92262" y="316964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417097" y="2899402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9526" y="28984403"/>
            <a:ext cx="7147167" cy="78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Stephen </a:t>
            </a:r>
            <a:r>
              <a:rPr lang="en-US" dirty="0" err="1" smtClean="0"/>
              <a:t>Chignell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(Project Lead)</a:t>
            </a:r>
            <a:r>
              <a:rPr lang="en-US" dirty="0" smtClean="0"/>
              <a:t>, Chandra Fowler, Kelly Hopping, Darin Schulte</a:t>
            </a:r>
          </a:p>
          <a:p>
            <a:r>
              <a:rPr lang="en-US" sz="2400" dirty="0"/>
              <a:t>NASA DEVELOP National </a:t>
            </a:r>
            <a:r>
              <a:rPr lang="en-US" sz="2400" dirty="0" smtClean="0"/>
              <a:t>Program </a:t>
            </a:r>
            <a:r>
              <a:rPr lang="en-US" sz="2400" dirty="0" smtClean="0">
                <a:solidFill>
                  <a:srgbClr val="FF0000"/>
                </a:solidFill>
              </a:rPr>
              <a:t>at USGS Colorado State University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82337" y="34066576"/>
            <a:ext cx="686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Team members (Left to Right): Kelly Hopping, Stephen </a:t>
            </a:r>
            <a:r>
              <a:rPr lang="en-US" sz="2400" dirty="0" err="1" smtClean="0"/>
              <a:t>Chignell</a:t>
            </a:r>
            <a:r>
              <a:rPr lang="en-US" sz="2400" dirty="0" smtClean="0"/>
              <a:t>, Chandra Fowler, Darin Schulte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74212" y="11322605"/>
            <a:ext cx="795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341" y="12797712"/>
            <a:ext cx="1502669" cy="1215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93" y="12897125"/>
            <a:ext cx="2195974" cy="1235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727" y="15730313"/>
            <a:ext cx="1647334" cy="17098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060" y="16337165"/>
            <a:ext cx="2414773" cy="10550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899" y="16159540"/>
            <a:ext cx="1468337" cy="12892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546" y="12389186"/>
            <a:ext cx="1356882" cy="1610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31528" r="135" b="887"/>
          <a:stretch/>
        </p:blipFill>
        <p:spPr>
          <a:xfrm>
            <a:off x="9613830" y="29818083"/>
            <a:ext cx="6721100" cy="416037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9469526" y="12405783"/>
            <a:ext cx="8708577" cy="7279536"/>
            <a:chOff x="2146300" y="953904"/>
            <a:chExt cx="6959181" cy="5884518"/>
          </a:xfrm>
        </p:grpSpPr>
        <p:sp>
          <p:nvSpPr>
            <p:cNvPr id="35" name="Rectangle 34"/>
            <p:cNvSpPr/>
            <p:nvPr/>
          </p:nvSpPr>
          <p:spPr>
            <a:xfrm>
              <a:off x="2146300" y="5262372"/>
              <a:ext cx="6851396" cy="157605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1787" y="5481829"/>
              <a:ext cx="2043694" cy="2794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2276841" y="5600197"/>
              <a:ext cx="237744" cy="1463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76841" y="5854704"/>
              <a:ext cx="237744" cy="146304"/>
            </a:xfrm>
            <a:prstGeom prst="rect">
              <a:avLst/>
            </a:prstGeom>
            <a:noFill/>
            <a:ln w="19050">
              <a:solidFill>
                <a:srgbClr val="0064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76841" y="5362956"/>
              <a:ext cx="237744" cy="14630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 rot="16200000">
              <a:off x="2900569" y="4714760"/>
              <a:ext cx="1421879" cy="2689743"/>
              <a:chOff x="6195545" y="3697342"/>
              <a:chExt cx="977923" cy="200851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195545" y="3708516"/>
                <a:ext cx="73152" cy="18288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8697" y="3697342"/>
                <a:ext cx="80010" cy="2011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355563" y="3708516"/>
                <a:ext cx="73152" cy="1828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31761" y="3708516"/>
                <a:ext cx="73152" cy="1828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07960" y="3708516"/>
                <a:ext cx="73152" cy="1828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100316" y="5522976"/>
                <a:ext cx="73152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195548" y="3697342"/>
                <a:ext cx="466344" cy="2057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486608" y="5312161"/>
              <a:ext cx="2190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Bale Mountains National Park</a:t>
              </a:r>
              <a:endParaRPr lang="en-U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99051" y="5543550"/>
              <a:ext cx="2190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WRS1 Path180 Row 55</a:t>
              </a:r>
              <a:endParaRPr lang="en-U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99051" y="5797051"/>
              <a:ext cx="2190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WRS2 Path 167 Row 55</a:t>
              </a:r>
              <a:endParaRPr lang="en-U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59234" y="6042611"/>
              <a:ext cx="780732" cy="747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High</a:t>
              </a:r>
            </a:p>
            <a:p>
              <a:endParaRPr lang="en-US" sz="800" dirty="0" smtClean="0"/>
            </a:p>
            <a:p>
              <a:endParaRPr lang="en-US" sz="1100" dirty="0" smtClean="0"/>
            </a:p>
            <a:p>
              <a:endParaRPr lang="en-US" sz="1100" dirty="0"/>
            </a:p>
            <a:p>
              <a:endParaRPr lang="en-US" sz="1100" dirty="0"/>
            </a:p>
            <a:p>
              <a:r>
                <a:rPr lang="en-US" sz="800" dirty="0" smtClean="0"/>
                <a:t>Low</a:t>
              </a:r>
              <a:endParaRPr lang="en-US" sz="800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0"/>
            <a:srcRect l="15709" r="310" b="643"/>
            <a:stretch/>
          </p:blipFill>
          <p:spPr>
            <a:xfrm>
              <a:off x="2160938" y="953904"/>
              <a:ext cx="6814496" cy="427361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96021" y="5452935"/>
              <a:ext cx="169610" cy="323961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24440899" y="14355091"/>
            <a:ext cx="2805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Aqua - Moderate </a:t>
            </a:r>
            <a:r>
              <a:rPr lang="en-US" sz="2000" dirty="0"/>
              <a:t>Resolution Imaging </a:t>
            </a:r>
            <a:r>
              <a:rPr lang="en-US" sz="2000" dirty="0" err="1"/>
              <a:t>Spectroradiometer</a:t>
            </a:r>
            <a:r>
              <a:rPr lang="en-US" sz="2000" dirty="0"/>
              <a:t> (MODIS)</a:t>
            </a:r>
          </a:p>
          <a:p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1669060" y="14383546"/>
            <a:ext cx="2307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Terra - </a:t>
            </a:r>
            <a:r>
              <a:rPr lang="en-US" sz="2000" dirty="0"/>
              <a:t>Moderate Resolution Imaging </a:t>
            </a:r>
            <a:r>
              <a:rPr lang="en-US" sz="2000" dirty="0" err="1"/>
              <a:t>Spectroradiometer</a:t>
            </a:r>
            <a:r>
              <a:rPr lang="en-US" sz="2000" dirty="0"/>
              <a:t> (MODIS)</a:t>
            </a:r>
          </a:p>
          <a:p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24440899" y="17479950"/>
            <a:ext cx="258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Landsat 8 - Operational Land Imager (OLI)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19185081" y="14456208"/>
            <a:ext cx="196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Shuttle Radar Topography Mission (SRTM)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719507" y="17484298"/>
            <a:ext cx="19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Landsat 7 ETM+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19074212" y="17482575"/>
            <a:ext cx="2478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Landsat 1,3,4,5 – Multispectral Scanner (MSS), Thematic Mapper (TM)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0006800" y="19025730"/>
            <a:ext cx="753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Elevation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5" y="26001937"/>
            <a:ext cx="5861822" cy="2604028"/>
          </a:xfrm>
          <a:prstGeom prst="rect">
            <a:avLst/>
          </a:prstGeom>
        </p:spPr>
      </p:pic>
      <p:graphicFrame>
        <p:nvGraphicFramePr>
          <p:cNvPr id="84" name="Diagram 83"/>
          <p:cNvGraphicFramePr/>
          <p:nvPr>
            <p:extLst>
              <p:ext uri="{D42A27DB-BD31-4B8C-83A1-F6EECF244321}">
                <p14:modId xmlns:p14="http://schemas.microsoft.com/office/powerpoint/2010/main" val="3235325790"/>
              </p:ext>
            </p:extLst>
          </p:nvPr>
        </p:nvGraphicFramePr>
        <p:xfrm>
          <a:off x="1095761" y="21242703"/>
          <a:ext cx="683895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5" name="Picture 8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8" y="20949422"/>
            <a:ext cx="1075948" cy="1313244"/>
          </a:xfrm>
          <a:prstGeom prst="rect">
            <a:avLst/>
          </a:prstGeom>
          <a:noFill/>
        </p:spPr>
      </p:pic>
      <p:sp>
        <p:nvSpPr>
          <p:cNvPr id="86" name="Parallelogram 85"/>
          <p:cNvSpPr/>
          <p:nvPr/>
        </p:nvSpPr>
        <p:spPr>
          <a:xfrm>
            <a:off x="3119847" y="21691177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7" name="Parallelogram 86"/>
          <p:cNvSpPr/>
          <p:nvPr/>
        </p:nvSpPr>
        <p:spPr>
          <a:xfrm>
            <a:off x="3119847" y="21515917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8" name="Parallelogram 87"/>
          <p:cNvSpPr/>
          <p:nvPr/>
        </p:nvSpPr>
        <p:spPr>
          <a:xfrm>
            <a:off x="3119847" y="21339761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4669871" y="21612785"/>
            <a:ext cx="147246" cy="192158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4840091" y="21611282"/>
            <a:ext cx="163369" cy="67465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5043869" y="21718389"/>
            <a:ext cx="175793" cy="427051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 flipV="1">
            <a:off x="5260506" y="22140678"/>
            <a:ext cx="246091" cy="98372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 flipV="1">
            <a:off x="5568799" y="21738517"/>
            <a:ext cx="251535" cy="355992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flipV="1">
            <a:off x="5840744" y="21104535"/>
            <a:ext cx="170364" cy="599786"/>
          </a:xfrm>
          <a:prstGeom prst="straightConnector1">
            <a:avLst/>
          </a:prstGeom>
          <a:ln w="114300">
            <a:solidFill>
              <a:srgbClr val="55779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Parallelogram 94"/>
          <p:cNvSpPr/>
          <p:nvPr/>
        </p:nvSpPr>
        <p:spPr>
          <a:xfrm>
            <a:off x="6544258" y="21613717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6" name="Teardrop 95"/>
          <p:cNvSpPr/>
          <p:nvPr/>
        </p:nvSpPr>
        <p:spPr>
          <a:xfrm rot="8100000">
            <a:off x="6942972" y="21500379"/>
            <a:ext cx="343962" cy="336942"/>
          </a:xfrm>
          <a:prstGeom prst="teardrop">
            <a:avLst>
              <a:gd name="adj" fmla="val 121860"/>
            </a:avLst>
          </a:prstGeom>
          <a:solidFill>
            <a:srgbClr val="5577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61131" y="21630697"/>
            <a:ext cx="106545" cy="112893"/>
          </a:xfrm>
          <a:prstGeom prst="ellipse">
            <a:avLst/>
          </a:prstGeom>
          <a:solidFill>
            <a:schemeClr val="bg1"/>
          </a:solidFill>
          <a:ln>
            <a:solidFill>
              <a:srgbClr val="557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>
            <a:off x="2527470" y="24494527"/>
            <a:ext cx="576735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Right Arrow 98"/>
          <p:cNvSpPr/>
          <p:nvPr/>
        </p:nvSpPr>
        <p:spPr>
          <a:xfrm>
            <a:off x="2527470" y="24957744"/>
            <a:ext cx="592377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Right Arrow 99"/>
          <p:cNvSpPr/>
          <p:nvPr/>
        </p:nvSpPr>
        <p:spPr>
          <a:xfrm>
            <a:off x="4247715" y="23818345"/>
            <a:ext cx="592376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1" name="Right Arrow 100"/>
          <p:cNvSpPr/>
          <p:nvPr/>
        </p:nvSpPr>
        <p:spPr>
          <a:xfrm>
            <a:off x="4247715" y="24957745"/>
            <a:ext cx="592376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2" name="Group 101"/>
          <p:cNvGrpSpPr/>
          <p:nvPr/>
        </p:nvGrpSpPr>
        <p:grpSpPr>
          <a:xfrm>
            <a:off x="4250890" y="24494527"/>
            <a:ext cx="2293368" cy="446979"/>
            <a:chOff x="3164654" y="5399767"/>
            <a:chExt cx="2293368" cy="446979"/>
          </a:xfrm>
        </p:grpSpPr>
        <p:sp>
          <p:nvSpPr>
            <p:cNvPr id="103" name="Right Arrow 102"/>
            <p:cNvSpPr/>
            <p:nvPr/>
          </p:nvSpPr>
          <p:spPr>
            <a:xfrm>
              <a:off x="4865646" y="5399767"/>
              <a:ext cx="592376" cy="446979"/>
            </a:xfrm>
            <a:prstGeom prst="rightArrow">
              <a:avLst/>
            </a:prstGeom>
            <a:blipFill rotWithShape="0">
              <a:blip r:embed="rId20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ectangle 103"/>
            <p:cNvSpPr/>
            <p:nvPr/>
          </p:nvSpPr>
          <p:spPr>
            <a:xfrm>
              <a:off x="3164654" y="5511800"/>
              <a:ext cx="1704167" cy="219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/>
          <p:cNvSpPr/>
          <p:nvPr/>
        </p:nvSpPr>
        <p:spPr>
          <a:xfrm>
            <a:off x="5951882" y="24957745"/>
            <a:ext cx="592376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6" name="Right Arrow 105"/>
          <p:cNvSpPr/>
          <p:nvPr/>
        </p:nvSpPr>
        <p:spPr>
          <a:xfrm>
            <a:off x="5951882" y="23818345"/>
            <a:ext cx="592376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7" name="Text Placeholder 16"/>
          <p:cNvSpPr txBox="1">
            <a:spLocks/>
          </p:cNvSpPr>
          <p:nvPr/>
        </p:nvSpPr>
        <p:spPr>
          <a:xfrm>
            <a:off x="8189618" y="21269100"/>
            <a:ext cx="4365433" cy="455779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(Left) Will insert description of flowchart in final draft.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6" name="Rectangle 65"/>
          <p:cNvSpPr/>
          <p:nvPr/>
        </p:nvSpPr>
        <p:spPr>
          <a:xfrm>
            <a:off x="8215295" y="26619715"/>
            <a:ext cx="43654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(Left): </a:t>
            </a:r>
            <a:r>
              <a:rPr lang="en-US" sz="2700" dirty="0" smtClean="0"/>
              <a:t>Summary </a:t>
            </a:r>
            <a:r>
              <a:rPr lang="en-US" sz="2700" dirty="0"/>
              <a:t>of Landsat scenes and sensors acquired over the study period.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972" y="17867740"/>
            <a:ext cx="1691600" cy="1691600"/>
          </a:xfrm>
          <a:prstGeom prst="rect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108" name="TextBox 107"/>
          <p:cNvSpPr txBox="1"/>
          <p:nvPr/>
        </p:nvSpPr>
        <p:spPr>
          <a:xfrm>
            <a:off x="14802378" y="18745436"/>
            <a:ext cx="3065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Century Gothic" panose="020B0502020202020204" pitchFamily="34" charset="0"/>
              </a:rPr>
              <a:t>Map projection: WGS84 UTM Zone 37N. Elevation data source: SRTM 1-arc second global. Locater data source: </a:t>
            </a:r>
            <a:r>
              <a:rPr lang="en-US" sz="1200" dirty="0" err="1" smtClean="0">
                <a:latin typeface="Century Gothic" panose="020B0502020202020204" pitchFamily="34" charset="0"/>
              </a:rPr>
              <a:t>Esri</a:t>
            </a:r>
            <a:r>
              <a:rPr lang="en-US" sz="1200" dirty="0" smtClean="0">
                <a:latin typeface="Century Gothic" panose="020B0502020202020204" pitchFamily="34" charset="0"/>
              </a:rPr>
              <a:t> base maps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568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Brumbaugh, Beth (LARC-E3)[SSAI DEVELOP]</cp:lastModifiedBy>
  <cp:revision>121</cp:revision>
  <dcterms:created xsi:type="dcterms:W3CDTF">2015-06-02T14:58:58Z</dcterms:created>
  <dcterms:modified xsi:type="dcterms:W3CDTF">2015-07-13T17:11:17Z</dcterms:modified>
</cp:coreProperties>
</file>