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9" r:id="rId1"/>
  </p:sldMasterIdLst>
  <p:notesMasterIdLst>
    <p:notesMasterId r:id="rId3"/>
  </p:notesMasterIdLst>
  <p:sldIdLst>
    <p:sldId id="256" r:id="rId2"/>
  </p:sldIdLst>
  <p:sldSz cx="27432000" cy="36576000"/>
  <p:notesSz cx="6858000" cy="9144000"/>
  <p:embeddedFontLst>
    <p:embeddedFont>
      <p:font typeface="Century Gothic" panose="020B0502020202020204" pitchFamily="34" charset="0"/>
      <p:regular r:id="rId4"/>
      <p:bold r:id="rId5"/>
      <p:italic r:id="rId6"/>
      <p:boldItalic r:id="rId7"/>
    </p:embeddedFont>
    <p:embeddedFont>
      <p:font typeface="Webdings" panose="05030102010509060703" pitchFamily="18" charset="2"/>
      <p:regular r:id="rId8"/>
    </p:embeddedFont>
    <p:embeddedFont>
      <p:font typeface="Garamond" panose="02020404030301010803" pitchFamily="18" charset="0"/>
      <p:regular r:id="rId9"/>
      <p:bold r:id="rId10"/>
      <p:italic r:id="rId11"/>
    </p:embeddedFont>
    <p:embeddedFont>
      <p:font typeface="Questrial" panose="020B0604020202020204" charset="0"/>
      <p:regular r:id="rId12"/>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520">
          <p15:clr>
            <a:srgbClr val="A4A3A4"/>
          </p15:clr>
        </p15:guide>
        <p15:guide id="2"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screpps" initials="g" lastIdx="3" clrIdx="0"/>
  <p:cmAuthor id="1" name="Fenn, Teresa E. (LARC-E3)[SSAI DEVELOP]" initials="FTE(D" lastIdx="7" clrIdx="1">
    <p:extLst/>
  </p:cmAuthor>
  <p:cmAuthor id="2" name="Childs, Lauren M. (LARC-E3)[DEVELOP - Wise County (LaRC)]" initials="CLM(-WC(" lastIdx="1" clrIdx="2">
    <p:extLst/>
  </p:cmAuthor>
  <p:cmAuthor id="3" name="Jenna" initials="J" lastIdx="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9718" autoAdjust="0"/>
    <p:restoredTop sz="96187" autoAdjust="0"/>
  </p:normalViewPr>
  <p:slideViewPr>
    <p:cSldViewPr snapToGrid="0">
      <p:cViewPr varScale="1">
        <p:scale>
          <a:sx n="21" d="100"/>
          <a:sy n="21" d="100"/>
        </p:scale>
        <p:origin x="1716" y="42"/>
      </p:cViewPr>
      <p:guideLst>
        <p:guide orient="horz" pos="11520"/>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commentAuthors" Target="commentAuthor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viewProps" Target="viewProps.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90890191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70" name="Shape 70"/>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557185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685800" y="35350703"/>
            <a:ext cx="26060400" cy="594359"/>
          </a:xfrm>
          <a:prstGeom prst="rect">
            <a:avLst/>
          </a:prstGeom>
          <a:noFill/>
          <a:ln>
            <a:noFill/>
          </a:ln>
        </p:spPr>
        <p:txBody>
          <a:bodyPr lIns="91425" tIns="91425" rIns="91425" bIns="91425" anchor="t" anchorCtr="0"/>
          <a:lstStyle>
            <a:lvl1pPr marL="0" indent="0" rtl="0">
              <a:spcBef>
                <a:spcPts val="0"/>
              </a:spcBef>
              <a:buFont typeface="Questrial"/>
              <a:buNone/>
              <a:defRPr sz="3600" b="1" baseline="0">
                <a:latin typeface="Questrial"/>
                <a:ea typeface="Questrial"/>
                <a:cs typeface="Questrial"/>
                <a:sym typeface="Questrial"/>
              </a:defRPr>
            </a:lvl1pPr>
            <a:lvl2pPr rtl="0">
              <a:spcBef>
                <a:spcPts val="0"/>
              </a:spcBef>
              <a:defRPr b="1">
                <a:latin typeface="Questrial"/>
                <a:ea typeface="Questrial"/>
                <a:cs typeface="Questrial"/>
                <a:sym typeface="Questrial"/>
              </a:defRPr>
            </a:lvl2pPr>
            <a:lvl3pPr rtl="0">
              <a:spcBef>
                <a:spcPts val="0"/>
              </a:spcBef>
              <a:defRPr b="1">
                <a:latin typeface="Questrial"/>
                <a:ea typeface="Questrial"/>
                <a:cs typeface="Questrial"/>
                <a:sym typeface="Questrial"/>
              </a:defRPr>
            </a:lvl3pPr>
            <a:lvl4pPr rtl="0">
              <a:spcBef>
                <a:spcPts val="0"/>
              </a:spcBef>
              <a:defRPr b="1">
                <a:latin typeface="Questrial"/>
                <a:ea typeface="Questrial"/>
                <a:cs typeface="Questrial"/>
                <a:sym typeface="Questrial"/>
              </a:defRPr>
            </a:lvl4pPr>
            <a:lvl5pPr rtl="0">
              <a:spcBef>
                <a:spcPts val="0"/>
              </a:spcBef>
              <a:defRPr b="1">
                <a:latin typeface="Questrial"/>
                <a:ea typeface="Questrial"/>
                <a:cs typeface="Questrial"/>
                <a:sym typeface="Questrial"/>
              </a:defRPr>
            </a:lvl5pPr>
            <a:lvl6pPr rtl="0">
              <a:spcBef>
                <a:spcPts val="0"/>
              </a:spcBef>
              <a:defRPr sz="5400">
                <a:solidFill>
                  <a:schemeClr val="dk1"/>
                </a:solidFill>
                <a:latin typeface="Garamond"/>
                <a:ea typeface="Garamond"/>
                <a:cs typeface="Garamond"/>
                <a:sym typeface="Garamond"/>
              </a:defRPr>
            </a:lvl6pPr>
            <a:lvl7pPr rtl="0">
              <a:spcBef>
                <a:spcPts val="0"/>
              </a:spcBef>
              <a:defRPr sz="5400">
                <a:solidFill>
                  <a:schemeClr val="dk1"/>
                </a:solidFill>
                <a:latin typeface="Garamond"/>
                <a:ea typeface="Garamond"/>
                <a:cs typeface="Garamond"/>
                <a:sym typeface="Garamond"/>
              </a:defRPr>
            </a:lvl7pPr>
            <a:lvl8pPr rtl="0">
              <a:spcBef>
                <a:spcPts val="0"/>
              </a:spcBef>
              <a:defRPr sz="5400">
                <a:solidFill>
                  <a:schemeClr val="dk1"/>
                </a:solidFill>
                <a:latin typeface="Garamond"/>
                <a:ea typeface="Garamond"/>
                <a:cs typeface="Garamond"/>
                <a:sym typeface="Garamond"/>
              </a:defRPr>
            </a:lvl8pPr>
            <a:lvl9pPr rtl="0">
              <a:spcBef>
                <a:spcPts val="0"/>
              </a:spcBef>
              <a:defRPr sz="5400">
                <a:solidFill>
                  <a:schemeClr val="dk1"/>
                </a:solidFill>
                <a:latin typeface="Garamond"/>
                <a:ea typeface="Garamond"/>
                <a:cs typeface="Garamond"/>
                <a:sym typeface="Garamond"/>
              </a:defRPr>
            </a:lvl9pPr>
          </a:lstStyle>
          <a:p>
            <a:endParaRPr/>
          </a:p>
        </p:txBody>
      </p:sp>
      <p:sp>
        <p:nvSpPr>
          <p:cNvPr id="12" name="Shape 12"/>
          <p:cNvSpPr txBox="1">
            <a:spLocks noGrp="1"/>
          </p:cNvSpPr>
          <p:nvPr>
            <p:ph type="body" idx="2"/>
          </p:nvPr>
        </p:nvSpPr>
        <p:spPr>
          <a:xfrm>
            <a:off x="4014216" y="2176272"/>
            <a:ext cx="19412711" cy="1216152"/>
          </a:xfrm>
          <a:prstGeom prst="rect">
            <a:avLst/>
          </a:prstGeom>
          <a:noFill/>
          <a:ln>
            <a:noFill/>
          </a:ln>
        </p:spPr>
        <p:txBody>
          <a:bodyPr lIns="91425" tIns="91425" rIns="91425" bIns="91425" anchor="t" anchorCtr="0"/>
          <a:lstStyle>
            <a:lvl1pPr marL="0" indent="0" algn="ctr" rtl="0">
              <a:spcBef>
                <a:spcPts val="0"/>
              </a:spcBef>
              <a:buFont typeface="Questrial"/>
              <a:buNone/>
              <a:defRPr sz="3600" baseline="0">
                <a:latin typeface="Questrial"/>
                <a:ea typeface="Questrial"/>
                <a:cs typeface="Questrial"/>
                <a:sym typeface="Questrial"/>
              </a:defRPr>
            </a:lvl1pPr>
            <a:lvl2pPr rtl="0">
              <a:spcBef>
                <a:spcPts val="0"/>
              </a:spcBef>
              <a:defRPr sz="4800"/>
            </a:lvl2pPr>
            <a:lvl3pPr rtl="0">
              <a:spcBef>
                <a:spcPts val="0"/>
              </a:spcBef>
              <a:defRPr sz="4000"/>
            </a:lvl3pPr>
            <a:lvl4pPr rtl="0">
              <a:spcBef>
                <a:spcPts val="0"/>
              </a:spcBef>
              <a:defRPr sz="3600"/>
            </a:lvl4pPr>
            <a:lvl5pPr rtl="0">
              <a:spcBef>
                <a:spcPts val="0"/>
              </a:spcBef>
              <a:defRPr sz="3600"/>
            </a:lvl5pPr>
            <a:lvl6pPr rtl="0">
              <a:spcBef>
                <a:spcPts val="0"/>
              </a:spcBef>
              <a:defRPr sz="5400">
                <a:solidFill>
                  <a:schemeClr val="dk1"/>
                </a:solidFill>
                <a:latin typeface="Garamond"/>
                <a:ea typeface="Garamond"/>
                <a:cs typeface="Garamond"/>
                <a:sym typeface="Garamond"/>
              </a:defRPr>
            </a:lvl6pPr>
            <a:lvl7pPr rtl="0">
              <a:spcBef>
                <a:spcPts val="0"/>
              </a:spcBef>
              <a:defRPr sz="5400">
                <a:solidFill>
                  <a:schemeClr val="dk1"/>
                </a:solidFill>
                <a:latin typeface="Garamond"/>
                <a:ea typeface="Garamond"/>
                <a:cs typeface="Garamond"/>
                <a:sym typeface="Garamond"/>
              </a:defRPr>
            </a:lvl7pPr>
            <a:lvl8pPr rtl="0">
              <a:spcBef>
                <a:spcPts val="0"/>
              </a:spcBef>
              <a:defRPr sz="5400">
                <a:solidFill>
                  <a:schemeClr val="dk1"/>
                </a:solidFill>
                <a:latin typeface="Garamond"/>
                <a:ea typeface="Garamond"/>
                <a:cs typeface="Garamond"/>
                <a:sym typeface="Garamond"/>
              </a:defRPr>
            </a:lvl8pPr>
            <a:lvl9pPr rtl="0">
              <a:spcBef>
                <a:spcPts val="0"/>
              </a:spcBef>
              <a:defRPr sz="5400">
                <a:solidFill>
                  <a:schemeClr val="dk1"/>
                </a:solidFill>
                <a:latin typeface="Garamond"/>
                <a:ea typeface="Garamond"/>
                <a:cs typeface="Garamond"/>
                <a:sym typeface="Garamond"/>
              </a:defRPr>
            </a:lvl9pPr>
          </a:lstStyle>
          <a:p>
            <a:endParaRPr/>
          </a:p>
        </p:txBody>
      </p:sp>
      <p:sp>
        <p:nvSpPr>
          <p:cNvPr id="13" name="Shape 13"/>
          <p:cNvSpPr txBox="1">
            <a:spLocks noGrp="1"/>
          </p:cNvSpPr>
          <p:nvPr>
            <p:ph type="body" idx="3"/>
          </p:nvPr>
        </p:nvSpPr>
        <p:spPr>
          <a:xfrm>
            <a:off x="4572000" y="914400"/>
            <a:ext cx="18288000" cy="1152144"/>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sz="8400" b="1" baseline="0">
                <a:solidFill>
                  <a:schemeClr val="accent1"/>
                </a:solidFill>
                <a:latin typeface="Questrial"/>
                <a:ea typeface="Questrial"/>
                <a:cs typeface="Questrial"/>
                <a:sym typeface="Questrial"/>
              </a:defRPr>
            </a:lvl1pPr>
            <a:lvl2pPr rtl="0">
              <a:spcBef>
                <a:spcPts val="0"/>
              </a:spcBef>
              <a:defRPr sz="7200">
                <a:solidFill>
                  <a:schemeClr val="dk1"/>
                </a:solidFill>
                <a:latin typeface="Garamond"/>
                <a:ea typeface="Garamond"/>
                <a:cs typeface="Garamond"/>
                <a:sym typeface="Garamond"/>
              </a:defRPr>
            </a:lvl2pPr>
            <a:lvl3pPr rtl="0">
              <a:spcBef>
                <a:spcPts val="0"/>
              </a:spcBef>
              <a:defRPr sz="6000">
                <a:solidFill>
                  <a:schemeClr val="dk1"/>
                </a:solidFill>
                <a:latin typeface="Garamond"/>
                <a:ea typeface="Garamond"/>
                <a:cs typeface="Garamond"/>
                <a:sym typeface="Garamond"/>
              </a:defRPr>
            </a:lvl3pPr>
            <a:lvl4pPr rtl="0">
              <a:spcBef>
                <a:spcPts val="0"/>
              </a:spcBef>
              <a:defRPr sz="5400">
                <a:solidFill>
                  <a:schemeClr val="dk1"/>
                </a:solidFill>
                <a:latin typeface="Garamond"/>
                <a:ea typeface="Garamond"/>
                <a:cs typeface="Garamond"/>
                <a:sym typeface="Garamond"/>
              </a:defRPr>
            </a:lvl4pPr>
            <a:lvl5pPr rtl="0">
              <a:spcBef>
                <a:spcPts val="0"/>
              </a:spcBef>
              <a:defRPr sz="5400">
                <a:solidFill>
                  <a:schemeClr val="dk1"/>
                </a:solidFill>
                <a:latin typeface="Garamond"/>
                <a:ea typeface="Garamond"/>
                <a:cs typeface="Garamond"/>
                <a:sym typeface="Garamond"/>
              </a:defRPr>
            </a:lvl5pPr>
            <a:lvl6pPr rtl="0">
              <a:spcBef>
                <a:spcPts val="0"/>
              </a:spcBef>
              <a:defRPr sz="5400">
                <a:solidFill>
                  <a:schemeClr val="dk1"/>
                </a:solidFill>
                <a:latin typeface="Garamond"/>
                <a:ea typeface="Garamond"/>
                <a:cs typeface="Garamond"/>
                <a:sym typeface="Garamond"/>
              </a:defRPr>
            </a:lvl6pPr>
            <a:lvl7pPr rtl="0">
              <a:spcBef>
                <a:spcPts val="0"/>
              </a:spcBef>
              <a:defRPr sz="5400">
                <a:solidFill>
                  <a:schemeClr val="dk1"/>
                </a:solidFill>
                <a:latin typeface="Garamond"/>
                <a:ea typeface="Garamond"/>
                <a:cs typeface="Garamond"/>
                <a:sym typeface="Garamond"/>
              </a:defRPr>
            </a:lvl7pPr>
            <a:lvl8pPr rtl="0">
              <a:spcBef>
                <a:spcPts val="0"/>
              </a:spcBef>
              <a:defRPr sz="5400">
                <a:solidFill>
                  <a:schemeClr val="dk1"/>
                </a:solidFill>
                <a:latin typeface="Garamond"/>
                <a:ea typeface="Garamond"/>
                <a:cs typeface="Garamond"/>
                <a:sym typeface="Garamond"/>
              </a:defRPr>
            </a:lvl8pPr>
            <a:lvl9pPr rtl="0">
              <a:spcBef>
                <a:spcPts val="0"/>
              </a:spcBef>
              <a:defRPr sz="5400">
                <a:solidFill>
                  <a:schemeClr val="dk1"/>
                </a:solidFill>
                <a:latin typeface="Garamond"/>
                <a:ea typeface="Garamond"/>
                <a:cs typeface="Garamond"/>
                <a:sym typeface="Garamon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cxnSp>
        <p:nvCxnSpPr>
          <p:cNvPr id="5" name="Shape 5"/>
          <p:cNvCxnSpPr/>
          <p:nvPr/>
        </p:nvCxnSpPr>
        <p:spPr>
          <a:xfrm>
            <a:off x="685800" y="34978415"/>
            <a:ext cx="26060400" cy="0"/>
          </a:xfrm>
          <a:prstGeom prst="straightConnector1">
            <a:avLst/>
          </a:prstGeom>
          <a:noFill/>
          <a:ln w="101600" cap="rnd" cmpd="sng">
            <a:solidFill>
              <a:schemeClr val="accent1"/>
            </a:solidFill>
            <a:prstDash val="solid"/>
            <a:round/>
            <a:headEnd type="none" w="med" len="med"/>
            <a:tailEnd type="none" w="med" len="med"/>
          </a:ln>
        </p:spPr>
      </p:cxnSp>
      <p:cxnSp>
        <p:nvCxnSpPr>
          <p:cNvPr id="6" name="Shape 6"/>
          <p:cNvCxnSpPr/>
          <p:nvPr/>
        </p:nvCxnSpPr>
        <p:spPr>
          <a:xfrm>
            <a:off x="685800" y="3918857"/>
            <a:ext cx="26060400" cy="0"/>
          </a:xfrm>
          <a:prstGeom prst="straightConnector1">
            <a:avLst/>
          </a:prstGeom>
          <a:noFill/>
          <a:ln w="101600" cap="rnd" cmpd="sng">
            <a:solidFill>
              <a:schemeClr val="accent1"/>
            </a:solidFill>
            <a:prstDash val="solid"/>
            <a:round/>
            <a:headEnd type="none" w="med" len="med"/>
            <a:tailEnd type="none" w="med" len="med"/>
          </a:ln>
        </p:spPr>
      </p:cxnSp>
      <p:pic>
        <p:nvPicPr>
          <p:cNvPr id="7" name="Shape 7"/>
          <p:cNvPicPr preferRelativeResize="0"/>
          <p:nvPr/>
        </p:nvPicPr>
        <p:blipFill rotWithShape="1">
          <a:blip r:embed="rId3">
            <a:alphaModFix/>
          </a:blip>
          <a:srcRect/>
          <a:stretch/>
        </p:blipFill>
        <p:spPr>
          <a:xfrm>
            <a:off x="24138370" y="948900"/>
            <a:ext cx="2329894" cy="1937313"/>
          </a:xfrm>
          <a:prstGeom prst="rect">
            <a:avLst/>
          </a:prstGeom>
          <a:noFill/>
          <a:ln>
            <a:noFill/>
          </a:ln>
        </p:spPr>
      </p:pic>
      <p:pic>
        <p:nvPicPr>
          <p:cNvPr id="8" name="Shape 8"/>
          <p:cNvPicPr preferRelativeResize="0"/>
          <p:nvPr/>
        </p:nvPicPr>
        <p:blipFill rotWithShape="1">
          <a:blip r:embed="rId4">
            <a:alphaModFix/>
          </a:blip>
          <a:srcRect/>
          <a:stretch/>
        </p:blipFill>
        <p:spPr>
          <a:xfrm>
            <a:off x="944495" y="661797"/>
            <a:ext cx="2158130" cy="2592449"/>
          </a:xfrm>
          <a:prstGeom prst="rect">
            <a:avLst/>
          </a:prstGeom>
          <a:noFill/>
          <a:ln>
            <a:noFill/>
          </a:ln>
        </p:spPr>
      </p:pic>
      <p:sp>
        <p:nvSpPr>
          <p:cNvPr id="9" name="Shape 9"/>
          <p:cNvSpPr/>
          <p:nvPr/>
        </p:nvSpPr>
        <p:spPr>
          <a:xfrm>
            <a:off x="16780042" y="35271803"/>
            <a:ext cx="9966158" cy="73866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1" u="none" strike="noStrike" cap="none" baseline="0">
                <a:solidFill>
                  <a:srgbClr val="7F7F7F"/>
                </a:solidFill>
                <a:latin typeface="Arial"/>
                <a:ea typeface="Arial"/>
                <a:cs typeface="Arial"/>
                <a:sym typeface="Arial"/>
              </a:rPr>
              <a:t>Any opinions, findings, and conclusions or recommendations expressed in this material are those of the author(s) and do not necessarily reflect the views of the National Aeronautics and Space Administration. This material is based upon work supported by NASA through contract NNL11AA00B and cooperative agreement NNX14AB60A.</a:t>
            </a: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eg"/><Relationship Id="rId18" Type="http://schemas.openxmlformats.org/officeDocument/2006/relationships/image" Target="../media/image18.jpg"/><Relationship Id="rId3" Type="http://schemas.openxmlformats.org/officeDocument/2006/relationships/image" Target="../media/image3.png"/><Relationship Id="rId21" Type="http://schemas.openxmlformats.org/officeDocument/2006/relationships/image" Target="../media/image21.JPG"/><Relationship Id="rId7" Type="http://schemas.openxmlformats.org/officeDocument/2006/relationships/image" Target="../media/image7.jpg"/><Relationship Id="rId12" Type="http://schemas.openxmlformats.org/officeDocument/2006/relationships/image" Target="../media/image12.jpeg"/><Relationship Id="rId17" Type="http://schemas.openxmlformats.org/officeDocument/2006/relationships/image" Target="../media/image17.JPG"/><Relationship Id="rId2" Type="http://schemas.openxmlformats.org/officeDocument/2006/relationships/notesSlide" Target="../notesSlides/notesSlide1.xml"/><Relationship Id="rId16" Type="http://schemas.openxmlformats.org/officeDocument/2006/relationships/image" Target="../media/image16.jpg"/><Relationship Id="rId20" Type="http://schemas.openxmlformats.org/officeDocument/2006/relationships/image" Target="../media/image20.jpg"/><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png"/><Relationship Id="rId24" Type="http://schemas.openxmlformats.org/officeDocument/2006/relationships/image" Target="../media/image24.JPG"/><Relationship Id="rId5" Type="http://schemas.openxmlformats.org/officeDocument/2006/relationships/image" Target="../media/image5.png"/><Relationship Id="rId15" Type="http://schemas.openxmlformats.org/officeDocument/2006/relationships/image" Target="../media/image15.jpg"/><Relationship Id="rId23" Type="http://schemas.openxmlformats.org/officeDocument/2006/relationships/image" Target="../media/image23.JPG"/><Relationship Id="rId10" Type="http://schemas.openxmlformats.org/officeDocument/2006/relationships/image" Target="../media/image10.png"/><Relationship Id="rId19" Type="http://schemas.openxmlformats.org/officeDocument/2006/relationships/image" Target="../media/image19.jpg"/><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4.png"/><Relationship Id="rId22"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685800" y="35350703"/>
            <a:ext cx="26060400" cy="59435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3600" b="1" i="0" u="none" strike="noStrike" cap="none" baseline="0" dirty="0">
                <a:solidFill>
                  <a:schemeClr val="dk1"/>
                </a:solidFill>
                <a:latin typeface="Century Gothic" pitchFamily="34" charset="0"/>
                <a:sym typeface="Questrial"/>
              </a:rPr>
              <a:t>Mobile County Health Department</a:t>
            </a:r>
          </a:p>
        </p:txBody>
      </p:sp>
      <p:sp>
        <p:nvSpPr>
          <p:cNvPr id="16" name="Shape 16"/>
          <p:cNvSpPr txBox="1">
            <a:spLocks noGrp="1"/>
          </p:cNvSpPr>
          <p:nvPr>
            <p:ph type="body" idx="2"/>
          </p:nvPr>
        </p:nvSpPr>
        <p:spPr>
          <a:xfrm>
            <a:off x="4014216" y="2176272"/>
            <a:ext cx="19412711" cy="121615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3600" b="0" i="0" u="none" strike="noStrike" cap="none" baseline="0" dirty="0">
                <a:solidFill>
                  <a:schemeClr val="dk1"/>
                </a:solidFill>
                <a:latin typeface="Century Gothic" panose="020B0502020202020204" pitchFamily="34" charset="0"/>
                <a:sym typeface="Questrial"/>
              </a:rPr>
              <a:t>Utilizing NASA Earth </a:t>
            </a:r>
            <a:r>
              <a:rPr lang="en-US" dirty="0">
                <a:solidFill>
                  <a:schemeClr val="dk1"/>
                </a:solidFill>
                <a:latin typeface="Century Gothic" panose="020B0502020202020204" pitchFamily="34" charset="0"/>
              </a:rPr>
              <a:t>O</a:t>
            </a:r>
            <a:r>
              <a:rPr lang="en-US" sz="3600" b="0" i="0" u="none" strike="noStrike" cap="none" baseline="0" dirty="0" smtClean="0">
                <a:solidFill>
                  <a:schemeClr val="dk1"/>
                </a:solidFill>
                <a:latin typeface="Century Gothic" panose="020B0502020202020204" pitchFamily="34" charset="0"/>
                <a:sym typeface="Questrial"/>
              </a:rPr>
              <a:t>bservations </a:t>
            </a:r>
            <a:r>
              <a:rPr lang="en-US" sz="3600" b="0" i="0" u="none" strike="noStrike" cap="none" baseline="0" dirty="0">
                <a:solidFill>
                  <a:schemeClr val="dk1"/>
                </a:solidFill>
                <a:latin typeface="Century Gothic" panose="020B0502020202020204" pitchFamily="34" charset="0"/>
                <a:sym typeface="Questrial"/>
              </a:rPr>
              <a:t>to </a:t>
            </a:r>
            <a:r>
              <a:rPr lang="en-US" dirty="0">
                <a:solidFill>
                  <a:schemeClr val="dk1"/>
                </a:solidFill>
                <a:latin typeface="Century Gothic" panose="020B0502020202020204" pitchFamily="34" charset="0"/>
              </a:rPr>
              <a:t>A</a:t>
            </a:r>
            <a:r>
              <a:rPr lang="en-US" sz="3600" b="0" i="0" u="none" strike="noStrike" cap="none" baseline="0" dirty="0" smtClean="0">
                <a:solidFill>
                  <a:schemeClr val="dk1"/>
                </a:solidFill>
                <a:latin typeface="Century Gothic" panose="020B0502020202020204" pitchFamily="34" charset="0"/>
                <a:sym typeface="Questrial"/>
              </a:rPr>
              <a:t>ssess </a:t>
            </a:r>
            <a:r>
              <a:rPr lang="en-US" dirty="0">
                <a:solidFill>
                  <a:schemeClr val="dk1"/>
                </a:solidFill>
                <a:latin typeface="Century Gothic" panose="020B0502020202020204" pitchFamily="34" charset="0"/>
              </a:rPr>
              <a:t>C</a:t>
            </a:r>
            <a:r>
              <a:rPr lang="en-US" sz="3600" b="0" i="0" u="none" strike="noStrike" cap="none" baseline="0" dirty="0" smtClean="0">
                <a:solidFill>
                  <a:schemeClr val="dk1"/>
                </a:solidFill>
                <a:latin typeface="Century Gothic" panose="020B0502020202020204" pitchFamily="34" charset="0"/>
                <a:sym typeface="Questrial"/>
              </a:rPr>
              <a:t>urrent </a:t>
            </a:r>
            <a:r>
              <a:rPr lang="en-US" sz="3600" b="0" i="0" u="none" strike="noStrike" cap="none" baseline="0" dirty="0">
                <a:solidFill>
                  <a:schemeClr val="dk1"/>
                </a:solidFill>
                <a:latin typeface="Century Gothic" panose="020B0502020202020204" pitchFamily="34" charset="0"/>
                <a:sym typeface="Questrial"/>
              </a:rPr>
              <a:t>and </a:t>
            </a:r>
            <a:r>
              <a:rPr lang="en-US" dirty="0">
                <a:solidFill>
                  <a:schemeClr val="dk1"/>
                </a:solidFill>
                <a:latin typeface="Century Gothic" panose="020B0502020202020204" pitchFamily="34" charset="0"/>
              </a:rPr>
              <a:t>H</a:t>
            </a:r>
            <a:r>
              <a:rPr lang="en-US" sz="3600" b="0" i="0" u="none" strike="noStrike" cap="none" baseline="0" dirty="0" smtClean="0">
                <a:solidFill>
                  <a:schemeClr val="dk1"/>
                </a:solidFill>
                <a:latin typeface="Century Gothic" panose="020B0502020202020204" pitchFamily="34" charset="0"/>
                <a:sym typeface="Questrial"/>
              </a:rPr>
              <a:t>istoric </a:t>
            </a:r>
            <a:r>
              <a:rPr lang="en-US" dirty="0">
                <a:solidFill>
                  <a:schemeClr val="dk1"/>
                </a:solidFill>
                <a:latin typeface="Century Gothic" panose="020B0502020202020204" pitchFamily="34" charset="0"/>
              </a:rPr>
              <a:t>W</a:t>
            </a:r>
            <a:r>
              <a:rPr lang="en-US" sz="3600" b="0" i="0" u="none" strike="noStrike" cap="none" baseline="0" dirty="0" smtClean="0">
                <a:solidFill>
                  <a:schemeClr val="dk1"/>
                </a:solidFill>
                <a:latin typeface="Century Gothic" panose="020B0502020202020204" pitchFamily="34" charset="0"/>
                <a:sym typeface="Questrial"/>
              </a:rPr>
              <a:t>etland </a:t>
            </a:r>
            <a:r>
              <a:rPr lang="en-US" dirty="0">
                <a:solidFill>
                  <a:schemeClr val="dk1"/>
                </a:solidFill>
                <a:latin typeface="Century Gothic" panose="020B0502020202020204" pitchFamily="34" charset="0"/>
              </a:rPr>
              <a:t>E</a:t>
            </a:r>
            <a:r>
              <a:rPr lang="en-US" sz="3600" b="0" i="0" u="none" strike="noStrike" cap="none" baseline="0" dirty="0" smtClean="0">
                <a:solidFill>
                  <a:schemeClr val="dk1"/>
                </a:solidFill>
                <a:latin typeface="Century Gothic" panose="020B0502020202020204" pitchFamily="34" charset="0"/>
                <a:sym typeface="Questrial"/>
              </a:rPr>
              <a:t>xtent </a:t>
            </a:r>
            <a:r>
              <a:rPr lang="en-US" sz="3600" b="0" i="0" u="none" strike="noStrike" cap="none" baseline="0" dirty="0">
                <a:solidFill>
                  <a:schemeClr val="dk1"/>
                </a:solidFill>
                <a:latin typeface="Century Gothic" panose="020B0502020202020204" pitchFamily="34" charset="0"/>
                <a:sym typeface="Questrial"/>
              </a:rPr>
              <a:t>along the Natchez Trace Parkway</a:t>
            </a:r>
          </a:p>
        </p:txBody>
      </p:sp>
      <p:sp>
        <p:nvSpPr>
          <p:cNvPr id="17" name="Shape 17"/>
          <p:cNvSpPr txBox="1">
            <a:spLocks noGrp="1"/>
          </p:cNvSpPr>
          <p:nvPr>
            <p:ph type="body" idx="3"/>
          </p:nvPr>
        </p:nvSpPr>
        <p:spPr>
          <a:xfrm>
            <a:off x="4572000" y="914400"/>
            <a:ext cx="18288000" cy="115214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accent1"/>
              </a:buClr>
              <a:buSzPct val="25000"/>
              <a:buFont typeface="Arial"/>
              <a:buNone/>
            </a:pPr>
            <a:r>
              <a:rPr lang="en-US" sz="8400" b="1" i="0" u="none" strike="noStrike" cap="none" baseline="0" dirty="0">
                <a:solidFill>
                  <a:schemeClr val="accent1"/>
                </a:solidFill>
                <a:latin typeface="Century Gothic" panose="020B0502020202020204" pitchFamily="34" charset="0"/>
                <a:sym typeface="Questrial"/>
              </a:rPr>
              <a:t>Natchez Trace Eco Forecasting</a:t>
            </a:r>
          </a:p>
        </p:txBody>
      </p:sp>
      <p:sp>
        <p:nvSpPr>
          <p:cNvPr id="18" name="Shape 18"/>
          <p:cNvSpPr txBox="1"/>
          <p:nvPr/>
        </p:nvSpPr>
        <p:spPr>
          <a:xfrm>
            <a:off x="9708125" y="30434021"/>
            <a:ext cx="4600081" cy="613588"/>
          </a:xfrm>
          <a:prstGeom prst="rect">
            <a:avLst/>
          </a:prstGeom>
          <a:noFill/>
          <a:ln>
            <a:noFill/>
          </a:ln>
        </p:spPr>
        <p:txBody>
          <a:bodyPr lIns="91425" tIns="45700" rIns="91425" bIns="45700" anchor="t" anchorCtr="0">
            <a:noAutofit/>
          </a:bodyPr>
          <a:lstStyle/>
          <a:p>
            <a:pPr marL="0" marR="0" lvl="0" indent="0" algn="l" rtl="0">
              <a:lnSpc>
                <a:spcPct val="90000"/>
              </a:lnSpc>
              <a:spcBef>
                <a:spcPts val="1800"/>
              </a:spcBef>
              <a:buClr>
                <a:schemeClr val="dk1"/>
              </a:buClr>
              <a:buSzPct val="25000"/>
              <a:buFont typeface="Arial"/>
              <a:buNone/>
            </a:pPr>
            <a:r>
              <a:rPr lang="en-US" sz="2700" dirty="0">
                <a:solidFill>
                  <a:schemeClr val="dk1"/>
                </a:solidFill>
                <a:latin typeface="Garamond"/>
                <a:ea typeface="Garamond"/>
                <a:cs typeface="Garamond"/>
                <a:sym typeface="Garamond"/>
              </a:rPr>
              <a:t>National Park Service (NPS)</a:t>
            </a:r>
          </a:p>
        </p:txBody>
      </p:sp>
      <p:sp>
        <p:nvSpPr>
          <p:cNvPr id="19" name="Shape 19"/>
          <p:cNvSpPr txBox="1"/>
          <p:nvPr/>
        </p:nvSpPr>
        <p:spPr>
          <a:xfrm>
            <a:off x="18287998" y="30740815"/>
            <a:ext cx="8229600" cy="3458394"/>
          </a:xfrm>
          <a:prstGeom prst="rect">
            <a:avLst/>
          </a:prstGeom>
          <a:noFill/>
          <a:ln>
            <a:noFill/>
          </a:ln>
        </p:spPr>
        <p:txBody>
          <a:bodyPr lIns="91425" tIns="45700" rIns="91425" bIns="45700" anchor="t" anchorCtr="0">
            <a:noAutofit/>
          </a:bodyPr>
          <a:lstStyle/>
          <a:p>
            <a:pPr marR="0" algn="ctr" rtl="0">
              <a:spcBef>
                <a:spcPts val="0"/>
              </a:spcBef>
              <a:buNone/>
            </a:pPr>
            <a:r>
              <a:rPr lang="en-US" sz="2800" b="1" dirty="0">
                <a:solidFill>
                  <a:schemeClr val="dk1"/>
                </a:solidFill>
                <a:latin typeface="Garamond"/>
                <a:ea typeface="Garamond"/>
                <a:cs typeface="Garamond"/>
                <a:sym typeface="Garamond"/>
              </a:rPr>
              <a:t>Dr. Bert Eichold, M.D., Dr. PH</a:t>
            </a:r>
            <a:r>
              <a:rPr lang="en-US" sz="2800" dirty="0">
                <a:solidFill>
                  <a:schemeClr val="dk1"/>
                </a:solidFill>
                <a:latin typeface="Garamond"/>
                <a:ea typeface="Garamond"/>
                <a:cs typeface="Garamond"/>
                <a:sym typeface="Garamond"/>
              </a:rPr>
              <a:t> </a:t>
            </a:r>
          </a:p>
          <a:p>
            <a:pPr marR="0" lvl="0" algn="ctr" rtl="0">
              <a:spcBef>
                <a:spcPts val="0"/>
              </a:spcBef>
              <a:buNone/>
            </a:pPr>
            <a:r>
              <a:rPr lang="en-US" sz="2800" dirty="0">
                <a:solidFill>
                  <a:schemeClr val="dk1"/>
                </a:solidFill>
                <a:latin typeface="Garamond"/>
                <a:ea typeface="Garamond"/>
                <a:cs typeface="Garamond"/>
                <a:sym typeface="Garamond"/>
              </a:rPr>
              <a:t>Public Health Officer, Mobile County Health </a:t>
            </a:r>
            <a:r>
              <a:rPr lang="en-US" sz="2800" dirty="0" smtClean="0">
                <a:solidFill>
                  <a:schemeClr val="dk1"/>
                </a:solidFill>
                <a:latin typeface="Garamond"/>
                <a:ea typeface="Garamond"/>
                <a:cs typeface="Garamond"/>
                <a:sym typeface="Garamond"/>
              </a:rPr>
              <a:t>Department</a:t>
            </a:r>
          </a:p>
          <a:p>
            <a:pPr marR="0" lvl="0" algn="ctr" rtl="0">
              <a:spcBef>
                <a:spcPts val="0"/>
              </a:spcBef>
              <a:buNone/>
            </a:pPr>
            <a:endParaRPr lang="en-US" sz="800" dirty="0">
              <a:solidFill>
                <a:schemeClr val="dk1"/>
              </a:solidFill>
              <a:latin typeface="Garamond"/>
              <a:ea typeface="Garamond"/>
              <a:cs typeface="Garamond"/>
              <a:sym typeface="Garamond"/>
            </a:endParaRPr>
          </a:p>
          <a:p>
            <a:pPr marR="0" algn="ctr" rtl="0">
              <a:spcBef>
                <a:spcPts val="0"/>
              </a:spcBef>
              <a:buNone/>
            </a:pPr>
            <a:r>
              <a:rPr lang="en-US" sz="2800" b="1" dirty="0">
                <a:solidFill>
                  <a:schemeClr val="dk1"/>
                </a:solidFill>
                <a:latin typeface="Garamond"/>
                <a:ea typeface="Garamond"/>
                <a:cs typeface="Garamond"/>
                <a:sym typeface="Garamond"/>
              </a:rPr>
              <a:t>Joe Spruce</a:t>
            </a:r>
            <a:r>
              <a:rPr lang="en-US" sz="2800" dirty="0">
                <a:solidFill>
                  <a:schemeClr val="dk1"/>
                </a:solidFill>
                <a:latin typeface="Garamond"/>
                <a:ea typeface="Garamond"/>
                <a:cs typeface="Garamond"/>
                <a:sym typeface="Garamond"/>
              </a:rPr>
              <a:t> </a:t>
            </a:r>
          </a:p>
          <a:p>
            <a:pPr marR="0" lvl="0" algn="ctr" rtl="0">
              <a:spcBef>
                <a:spcPts val="0"/>
              </a:spcBef>
              <a:buNone/>
            </a:pPr>
            <a:r>
              <a:rPr lang="en-US" sz="2800" dirty="0">
                <a:solidFill>
                  <a:schemeClr val="dk1"/>
                </a:solidFill>
                <a:latin typeface="Garamond"/>
                <a:ea typeface="Garamond"/>
                <a:cs typeface="Garamond"/>
                <a:sym typeface="Garamond"/>
              </a:rPr>
              <a:t>Science Advisor, NASA Stennis Space </a:t>
            </a:r>
            <a:r>
              <a:rPr lang="en-US" sz="2800" dirty="0" smtClean="0">
                <a:solidFill>
                  <a:schemeClr val="dk1"/>
                </a:solidFill>
                <a:latin typeface="Garamond"/>
                <a:ea typeface="Garamond"/>
                <a:cs typeface="Garamond"/>
                <a:sym typeface="Garamond"/>
              </a:rPr>
              <a:t>Center</a:t>
            </a:r>
          </a:p>
          <a:p>
            <a:pPr lvl="0" algn="ctr" rtl="0">
              <a:spcBef>
                <a:spcPts val="0"/>
              </a:spcBef>
              <a:buNone/>
            </a:pPr>
            <a:endParaRPr lang="en-US" sz="800" dirty="0">
              <a:solidFill>
                <a:schemeClr val="dk1"/>
              </a:solidFill>
              <a:latin typeface="Garamond"/>
              <a:ea typeface="Garamond"/>
              <a:cs typeface="Garamond"/>
              <a:sym typeface="Garamond"/>
            </a:endParaRPr>
          </a:p>
          <a:p>
            <a:pPr algn="ctr" rtl="0">
              <a:spcBef>
                <a:spcPts val="0"/>
              </a:spcBef>
              <a:buNone/>
            </a:pPr>
            <a:r>
              <a:rPr lang="en-US" sz="2800" b="1" dirty="0">
                <a:solidFill>
                  <a:schemeClr val="dk1"/>
                </a:solidFill>
                <a:latin typeface="Garamond"/>
                <a:ea typeface="Garamond"/>
                <a:cs typeface="Garamond"/>
                <a:sym typeface="Garamond"/>
              </a:rPr>
              <a:t>Dr. Kenton Ross</a:t>
            </a:r>
          </a:p>
          <a:p>
            <a:pPr lvl="0" algn="ctr" rtl="0">
              <a:spcBef>
                <a:spcPts val="0"/>
              </a:spcBef>
              <a:buNone/>
            </a:pPr>
            <a:r>
              <a:rPr lang="en-US" sz="2800" dirty="0">
                <a:solidFill>
                  <a:schemeClr val="dk1"/>
                </a:solidFill>
                <a:latin typeface="Garamond"/>
                <a:ea typeface="Garamond"/>
                <a:cs typeface="Garamond"/>
                <a:sym typeface="Garamond"/>
              </a:rPr>
              <a:t>DEVELOP National Science Advisor, NASA Langley Research Center</a:t>
            </a:r>
          </a:p>
        </p:txBody>
      </p:sp>
      <p:sp>
        <p:nvSpPr>
          <p:cNvPr id="21" name="Shape 21"/>
          <p:cNvSpPr txBox="1"/>
          <p:nvPr/>
        </p:nvSpPr>
        <p:spPr>
          <a:xfrm>
            <a:off x="18321948" y="23814418"/>
            <a:ext cx="8229600" cy="5760599"/>
          </a:xfrm>
          <a:prstGeom prst="rect">
            <a:avLst/>
          </a:prstGeom>
          <a:noFill/>
          <a:ln>
            <a:noFill/>
          </a:ln>
        </p:spPr>
        <p:txBody>
          <a:bodyPr lIns="91425" tIns="45700" rIns="91425" bIns="45700" anchor="t" anchorCtr="0">
            <a:noAutofit/>
          </a:bodyPr>
          <a:lstStyle/>
          <a:p>
            <a:pPr marL="457200" marR="0" lvl="0" indent="-457200" algn="l" rtl="0">
              <a:lnSpc>
                <a:spcPct val="90000"/>
              </a:lnSpc>
              <a:spcBef>
                <a:spcPts val="0"/>
              </a:spcBef>
              <a:buClr>
                <a:schemeClr val="accent1"/>
              </a:buClr>
              <a:buSzPct val="100000"/>
              <a:buFont typeface="Webdings" panose="05030102010509060703" pitchFamily="18" charset="2"/>
              <a:buChar char=""/>
            </a:pPr>
            <a:r>
              <a:rPr lang="en-US" sz="2800" dirty="0" smtClean="0">
                <a:solidFill>
                  <a:schemeClr val="dk1"/>
                </a:solidFill>
                <a:latin typeface="Garamond"/>
                <a:ea typeface="Garamond"/>
                <a:cs typeface="Garamond"/>
                <a:sym typeface="Garamond"/>
              </a:rPr>
              <a:t>1992 – 2015: General trends</a:t>
            </a:r>
          </a:p>
          <a:p>
            <a:pPr marL="457200" lvl="1" indent="-457200">
              <a:lnSpc>
                <a:spcPct val="90000"/>
              </a:lnSpc>
              <a:buClr>
                <a:schemeClr val="accent1"/>
              </a:buClr>
              <a:buSzPct val="100000"/>
              <a:buFont typeface="Webdings" panose="05030102010509060703" pitchFamily="18" charset="2"/>
              <a:buChar char=""/>
            </a:pPr>
            <a:endParaRPr lang="en-US" sz="2800" dirty="0" smtClean="0">
              <a:solidFill>
                <a:schemeClr val="dk1"/>
              </a:solidFill>
              <a:latin typeface="Garamond"/>
              <a:ea typeface="Garamond"/>
              <a:cs typeface="Garamond"/>
              <a:sym typeface="Garamond"/>
            </a:endParaRPr>
          </a:p>
          <a:p>
            <a:pPr marL="457200" lvl="1" indent="-457200">
              <a:lnSpc>
                <a:spcPct val="90000"/>
              </a:lnSpc>
              <a:buClr>
                <a:schemeClr val="accent1"/>
              </a:buClr>
              <a:buSzPct val="100000"/>
              <a:buFont typeface="Webdings" panose="05030102010509060703" pitchFamily="18" charset="2"/>
              <a:buChar char=""/>
            </a:pPr>
            <a:endParaRPr lang="en-US" sz="2800" dirty="0">
              <a:solidFill>
                <a:schemeClr val="dk1"/>
              </a:solidFill>
              <a:latin typeface="Garamond"/>
              <a:ea typeface="Garamond"/>
              <a:cs typeface="Garamond"/>
              <a:sym typeface="Garamond"/>
            </a:endParaRPr>
          </a:p>
          <a:p>
            <a:pPr marL="457200" lvl="1" indent="-457200">
              <a:lnSpc>
                <a:spcPct val="90000"/>
              </a:lnSpc>
              <a:buClr>
                <a:schemeClr val="accent1"/>
              </a:buClr>
              <a:buSzPct val="100000"/>
              <a:buFont typeface="Webdings" panose="05030102010509060703" pitchFamily="18" charset="2"/>
              <a:buChar char=""/>
            </a:pPr>
            <a:endParaRPr lang="en-US" sz="2800" dirty="0" smtClean="0">
              <a:solidFill>
                <a:schemeClr val="dk1"/>
              </a:solidFill>
              <a:latin typeface="Garamond"/>
              <a:ea typeface="Garamond"/>
              <a:cs typeface="Garamond"/>
              <a:sym typeface="Garamond"/>
            </a:endParaRPr>
          </a:p>
          <a:p>
            <a:pPr marL="457200" lvl="1" indent="-457200">
              <a:lnSpc>
                <a:spcPct val="90000"/>
              </a:lnSpc>
              <a:buClr>
                <a:schemeClr val="accent1"/>
              </a:buClr>
              <a:buSzPct val="100000"/>
              <a:buFont typeface="Webdings" panose="05030102010509060703" pitchFamily="18" charset="2"/>
              <a:buChar char=""/>
            </a:pPr>
            <a:endParaRPr lang="en-US" sz="2800" dirty="0" smtClean="0">
              <a:solidFill>
                <a:schemeClr val="dk1"/>
              </a:solidFill>
              <a:latin typeface="Garamond"/>
              <a:ea typeface="Garamond"/>
              <a:cs typeface="Garamond"/>
              <a:sym typeface="Garamond"/>
            </a:endParaRPr>
          </a:p>
          <a:p>
            <a:pPr marL="457200" marR="0" lvl="0" indent="-457200" algn="l" rtl="0">
              <a:lnSpc>
                <a:spcPct val="90000"/>
              </a:lnSpc>
              <a:spcBef>
                <a:spcPts val="0"/>
              </a:spcBef>
              <a:buClr>
                <a:schemeClr val="accent1"/>
              </a:buClr>
              <a:buSzPct val="100000"/>
              <a:buFont typeface="Webdings" panose="05030102010509060703" pitchFamily="18" charset="2"/>
              <a:buChar char=""/>
            </a:pPr>
            <a:r>
              <a:rPr lang="en-US" sz="2800" dirty="0" smtClean="0">
                <a:solidFill>
                  <a:schemeClr val="dk1"/>
                </a:solidFill>
                <a:latin typeface="Garamond"/>
                <a:ea typeface="Garamond"/>
                <a:cs typeface="Garamond"/>
                <a:sym typeface="Garamond"/>
              </a:rPr>
              <a:t>2015 – 2020: Wetland changes for NPS priority areas</a:t>
            </a:r>
          </a:p>
        </p:txBody>
      </p:sp>
      <p:sp>
        <p:nvSpPr>
          <p:cNvPr id="22" name="Shape 22"/>
          <p:cNvSpPr txBox="1"/>
          <p:nvPr/>
        </p:nvSpPr>
        <p:spPr>
          <a:xfrm>
            <a:off x="1213918" y="11506245"/>
            <a:ext cx="16343100" cy="951000"/>
          </a:xfrm>
          <a:prstGeom prst="rect">
            <a:avLst/>
          </a:prstGeom>
          <a:noFill/>
          <a:ln>
            <a:noFill/>
          </a:ln>
        </p:spPr>
        <p:txBody>
          <a:bodyPr lIns="91425" tIns="45700" rIns="91425" bIns="45700" anchor="t" anchorCtr="0">
            <a:noAutofit/>
          </a:bodyPr>
          <a:lstStyle/>
          <a:p>
            <a:pPr marL="0" marR="0" lvl="0" indent="0" algn="l" rtl="0">
              <a:lnSpc>
                <a:spcPct val="90000"/>
              </a:lnSpc>
              <a:spcBef>
                <a:spcPts val="1800"/>
              </a:spcBef>
              <a:buClr>
                <a:schemeClr val="dk1"/>
              </a:buClr>
              <a:buSzPct val="25000"/>
              <a:buFont typeface="Arial"/>
              <a:buNone/>
            </a:pPr>
            <a:r>
              <a:rPr lang="en-US" sz="4000" b="1" dirty="0">
                <a:solidFill>
                  <a:schemeClr val="dk1"/>
                </a:solidFill>
                <a:latin typeface="Garamond"/>
                <a:ea typeface="Garamond"/>
                <a:cs typeface="Garamond"/>
                <a:sym typeface="Garamond"/>
              </a:rPr>
              <a:t>Data</a:t>
            </a:r>
          </a:p>
        </p:txBody>
      </p:sp>
      <p:sp>
        <p:nvSpPr>
          <p:cNvPr id="23" name="Shape 23"/>
          <p:cNvSpPr txBox="1"/>
          <p:nvPr/>
        </p:nvSpPr>
        <p:spPr>
          <a:xfrm>
            <a:off x="23339407" y="9989722"/>
            <a:ext cx="3494314" cy="4351758"/>
          </a:xfrm>
          <a:prstGeom prst="rect">
            <a:avLst/>
          </a:prstGeom>
          <a:noFill/>
          <a:ln>
            <a:noFill/>
          </a:ln>
        </p:spPr>
        <p:txBody>
          <a:bodyPr lIns="91425" tIns="45700" rIns="91425" bIns="45700" anchor="t" anchorCtr="0">
            <a:noAutofit/>
          </a:bodyPr>
          <a:lstStyle/>
          <a:p>
            <a:pPr lvl="0">
              <a:lnSpc>
                <a:spcPct val="90000"/>
              </a:lnSpc>
              <a:buClr>
                <a:schemeClr val="dk1"/>
              </a:buClr>
              <a:buSzPct val="25000"/>
            </a:pPr>
            <a:r>
              <a:rPr lang="en-US" sz="2800" dirty="0">
                <a:solidFill>
                  <a:schemeClr val="dk1"/>
                </a:solidFill>
                <a:latin typeface="Garamond"/>
                <a:ea typeface="Garamond"/>
                <a:cs typeface="Garamond"/>
                <a:sym typeface="Garamond"/>
              </a:rPr>
              <a:t>The study area </a:t>
            </a:r>
            <a:r>
              <a:rPr lang="en-US" sz="2800" dirty="0" smtClean="0">
                <a:solidFill>
                  <a:schemeClr val="dk1"/>
                </a:solidFill>
                <a:latin typeface="Garamond"/>
                <a:ea typeface="Garamond"/>
                <a:cs typeface="Garamond"/>
                <a:sym typeface="Garamond"/>
              </a:rPr>
              <a:t>included the portion of the parkway contained </a:t>
            </a:r>
            <a:r>
              <a:rPr lang="en-US" sz="2800" dirty="0">
                <a:solidFill>
                  <a:schemeClr val="dk1"/>
                </a:solidFill>
                <a:latin typeface="Garamond"/>
                <a:ea typeface="Garamond"/>
                <a:cs typeface="Garamond"/>
                <a:sym typeface="Garamond"/>
              </a:rPr>
              <a:t>within the Landsat path </a:t>
            </a:r>
            <a:r>
              <a:rPr lang="en-US" sz="2800" dirty="0" smtClean="0">
                <a:solidFill>
                  <a:schemeClr val="dk1"/>
                </a:solidFill>
                <a:latin typeface="Garamond"/>
                <a:ea typeface="Garamond"/>
                <a:cs typeface="Garamond"/>
                <a:sym typeface="Garamond"/>
              </a:rPr>
              <a:t>22, spanning </a:t>
            </a:r>
            <a:r>
              <a:rPr lang="en-US" sz="2800" dirty="0">
                <a:solidFill>
                  <a:schemeClr val="dk1"/>
                </a:solidFill>
                <a:latin typeface="Garamond"/>
                <a:ea typeface="Garamond"/>
                <a:cs typeface="Garamond"/>
                <a:sym typeface="Garamond"/>
              </a:rPr>
              <a:t>across Mississippi, Alabama, and Tennessee. The study period ranged from 1992 to 2015.</a:t>
            </a:r>
          </a:p>
        </p:txBody>
      </p:sp>
      <p:sp>
        <p:nvSpPr>
          <p:cNvPr id="24" name="Shape 24"/>
          <p:cNvSpPr txBox="1"/>
          <p:nvPr/>
        </p:nvSpPr>
        <p:spPr>
          <a:xfrm>
            <a:off x="941774" y="6243493"/>
            <a:ext cx="16916400" cy="5414098"/>
          </a:xfrm>
          <a:prstGeom prst="rect">
            <a:avLst/>
          </a:prstGeom>
          <a:noFill/>
          <a:ln>
            <a:noFill/>
          </a:ln>
        </p:spPr>
        <p:txBody>
          <a:bodyPr lIns="91425" tIns="45700" rIns="91425" bIns="45700" anchor="t" anchorCtr="0">
            <a:noAutofit/>
          </a:bodyPr>
          <a:lstStyle/>
          <a:p>
            <a:r>
              <a:rPr lang="en-US" sz="2800" dirty="0">
                <a:solidFill>
                  <a:schemeClr val="dk1"/>
                </a:solidFill>
                <a:latin typeface="Garamond"/>
                <a:ea typeface="Garamond"/>
                <a:cs typeface="Garamond"/>
              </a:rPr>
              <a:t>This project partnered with the National Park Service (NPS) to produce needed land cover mapping products for the Natchez Trace Parkway and to address community concerns involving the past, current, and future wetland conditions of this area. The parkway occurs in Mississippi, Alabama, and Tennessee. Beavers have altered current and historic wetland conditions in the study area by changing streamflow along adjacent rivers and tributaries. While the ecological services provided by these beavers can benefit wetland ecosystems, indiscriminate and excessive dam building has caused issues with flooding, property damage, and road maintenance within the parkway. NASA Earth observations (Landsat 5 TM, 7 ETM+, and 8 OLI) and ERDAS IMAGINE were used to generate a time series of land use/land cover (LULC) classification maps from October 1992 to January 2015 showing wetland status occurring along the parkway. A projected LULC classification map was also produced using </a:t>
            </a:r>
            <a:r>
              <a:rPr lang="en-US" sz="2800" dirty="0" err="1">
                <a:solidFill>
                  <a:schemeClr val="dk1"/>
                </a:solidFill>
                <a:latin typeface="Garamond"/>
                <a:ea typeface="Garamond"/>
                <a:cs typeface="Garamond"/>
              </a:rPr>
              <a:t>TerrSet</a:t>
            </a:r>
            <a:r>
              <a:rPr lang="en-US" sz="2800" dirty="0">
                <a:solidFill>
                  <a:schemeClr val="dk1"/>
                </a:solidFill>
                <a:latin typeface="Garamond"/>
                <a:ea typeface="Garamond"/>
                <a:cs typeface="Garamond"/>
              </a:rPr>
              <a:t> LCM software. This LULC time series and modeled projection will aid the NPS in wetland conservation and beaver management plans throughout the Natchez Trace Parkway.</a:t>
            </a:r>
          </a:p>
        </p:txBody>
      </p:sp>
      <p:sp>
        <p:nvSpPr>
          <p:cNvPr id="25" name="Shape 25"/>
          <p:cNvSpPr txBox="1"/>
          <p:nvPr/>
        </p:nvSpPr>
        <p:spPr>
          <a:xfrm>
            <a:off x="18288000" y="6243411"/>
            <a:ext cx="8229600" cy="2995839"/>
          </a:xfrm>
          <a:prstGeom prst="rect">
            <a:avLst/>
          </a:prstGeom>
          <a:noFill/>
          <a:ln>
            <a:noFill/>
          </a:ln>
        </p:spPr>
        <p:txBody>
          <a:bodyPr lIns="91425" tIns="45700" rIns="91425" bIns="45700" anchor="t" anchorCtr="0">
            <a:noAutofit/>
          </a:bodyPr>
          <a:lstStyle/>
          <a:p>
            <a:pPr marL="457200" lvl="0" indent="-457200">
              <a:lnSpc>
                <a:spcPct val="90000"/>
              </a:lnSpc>
              <a:buClr>
                <a:schemeClr val="accent1"/>
              </a:buClr>
              <a:buSzPct val="100000"/>
              <a:buFont typeface="Webdings" panose="05030102010509060703" pitchFamily="18" charset="2"/>
              <a:buChar char=""/>
            </a:pPr>
            <a:r>
              <a:rPr lang="en-US" sz="2800" dirty="0">
                <a:solidFill>
                  <a:schemeClr val="dk1"/>
                </a:solidFill>
                <a:latin typeface="Garamond"/>
                <a:ea typeface="Garamond"/>
                <a:cs typeface="Garamond"/>
                <a:sym typeface="Garamond"/>
              </a:rPr>
              <a:t>Provide information for wetland extents to aid management and maintenance strategies</a:t>
            </a:r>
          </a:p>
          <a:p>
            <a:pPr marL="457200" lvl="0" indent="-457200">
              <a:lnSpc>
                <a:spcPct val="90000"/>
              </a:lnSpc>
              <a:spcBef>
                <a:spcPts val="1800"/>
              </a:spcBef>
              <a:buClr>
                <a:schemeClr val="accent1"/>
              </a:buClr>
              <a:buSzPct val="100000"/>
              <a:buFont typeface="Webdings" panose="05030102010509060703" pitchFamily="18" charset="2"/>
              <a:buChar char=""/>
            </a:pPr>
            <a:r>
              <a:rPr lang="en-US" sz="2800" dirty="0">
                <a:solidFill>
                  <a:schemeClr val="dk1"/>
                </a:solidFill>
                <a:latin typeface="Garamond"/>
                <a:ea typeface="Garamond"/>
                <a:cs typeface="Garamond"/>
                <a:sym typeface="Garamond"/>
              </a:rPr>
              <a:t>Produce a time series of wetland extents for the Natchez Trace Parkway from1992 to 2015</a:t>
            </a:r>
          </a:p>
          <a:p>
            <a:pPr marL="457200" lvl="0" indent="-457200">
              <a:lnSpc>
                <a:spcPct val="90000"/>
              </a:lnSpc>
              <a:spcBef>
                <a:spcPts val="1800"/>
              </a:spcBef>
              <a:buClr>
                <a:schemeClr val="accent1"/>
              </a:buClr>
              <a:buSzPct val="100000"/>
              <a:buFont typeface="Webdings" panose="05030102010509060703" pitchFamily="18" charset="2"/>
              <a:buChar char=""/>
            </a:pPr>
            <a:r>
              <a:rPr lang="en-US" sz="2800" dirty="0">
                <a:solidFill>
                  <a:schemeClr val="dk1"/>
                </a:solidFill>
                <a:latin typeface="Garamond"/>
                <a:ea typeface="Garamond"/>
                <a:cs typeface="Garamond"/>
                <a:sym typeface="Garamond"/>
              </a:rPr>
              <a:t>Produce a map of modeled wetland extents for </a:t>
            </a:r>
            <a:r>
              <a:rPr lang="en-US" sz="2800" dirty="0" smtClean="0">
                <a:solidFill>
                  <a:schemeClr val="dk1"/>
                </a:solidFill>
                <a:latin typeface="Garamond"/>
                <a:ea typeface="Garamond"/>
                <a:cs typeface="Garamond"/>
                <a:sym typeface="Garamond"/>
              </a:rPr>
              <a:t>2020</a:t>
            </a:r>
            <a:endParaRPr lang="en-US" sz="2800" dirty="0">
              <a:solidFill>
                <a:schemeClr val="dk1"/>
              </a:solidFill>
              <a:latin typeface="Garamond"/>
              <a:ea typeface="Garamond"/>
              <a:cs typeface="Garamond"/>
              <a:sym typeface="Garamond"/>
            </a:endParaRPr>
          </a:p>
        </p:txBody>
      </p:sp>
      <p:sp>
        <p:nvSpPr>
          <p:cNvPr id="26" name="Shape 26"/>
          <p:cNvSpPr txBox="1"/>
          <p:nvPr/>
        </p:nvSpPr>
        <p:spPr>
          <a:xfrm>
            <a:off x="914400" y="5510708"/>
            <a:ext cx="16916399"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Abstract</a:t>
            </a:r>
          </a:p>
        </p:txBody>
      </p:sp>
      <p:sp>
        <p:nvSpPr>
          <p:cNvPr id="27" name="Shape 27"/>
          <p:cNvSpPr txBox="1"/>
          <p:nvPr/>
        </p:nvSpPr>
        <p:spPr>
          <a:xfrm>
            <a:off x="18288000" y="5504987"/>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Objectives</a:t>
            </a:r>
          </a:p>
        </p:txBody>
      </p:sp>
      <p:sp>
        <p:nvSpPr>
          <p:cNvPr id="28" name="Shape 28"/>
          <p:cNvSpPr txBox="1"/>
          <p:nvPr/>
        </p:nvSpPr>
        <p:spPr>
          <a:xfrm>
            <a:off x="914400" y="10765705"/>
            <a:ext cx="169164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Methodology</a:t>
            </a:r>
          </a:p>
        </p:txBody>
      </p:sp>
      <p:sp>
        <p:nvSpPr>
          <p:cNvPr id="29" name="Shape 29"/>
          <p:cNvSpPr txBox="1"/>
          <p:nvPr/>
        </p:nvSpPr>
        <p:spPr>
          <a:xfrm>
            <a:off x="18287998" y="9222296"/>
            <a:ext cx="8229600" cy="108219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Study Area</a:t>
            </a:r>
          </a:p>
        </p:txBody>
      </p:sp>
      <p:sp>
        <p:nvSpPr>
          <p:cNvPr id="30" name="Shape 30"/>
          <p:cNvSpPr txBox="1"/>
          <p:nvPr/>
        </p:nvSpPr>
        <p:spPr>
          <a:xfrm>
            <a:off x="18288000" y="16834135"/>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a:solidFill>
                  <a:schemeClr val="accent1"/>
                </a:solidFill>
                <a:latin typeface="Century Gothic" panose="020B0502020202020204" pitchFamily="34" charset="0"/>
                <a:ea typeface="Questrial"/>
                <a:cs typeface="Questrial"/>
                <a:sym typeface="Questrial"/>
              </a:rPr>
              <a:t>Earth Observations</a:t>
            </a:r>
          </a:p>
        </p:txBody>
      </p:sp>
      <p:sp>
        <p:nvSpPr>
          <p:cNvPr id="31" name="Shape 31"/>
          <p:cNvSpPr txBox="1"/>
          <p:nvPr/>
        </p:nvSpPr>
        <p:spPr>
          <a:xfrm>
            <a:off x="914400" y="22094684"/>
            <a:ext cx="169164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Results</a:t>
            </a:r>
          </a:p>
        </p:txBody>
      </p:sp>
      <p:sp>
        <p:nvSpPr>
          <p:cNvPr id="32" name="Shape 32"/>
          <p:cNvSpPr txBox="1"/>
          <p:nvPr/>
        </p:nvSpPr>
        <p:spPr>
          <a:xfrm>
            <a:off x="18287998" y="22973892"/>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itchFamily="34" charset="0"/>
                <a:ea typeface="Questrial"/>
                <a:cs typeface="Questrial"/>
                <a:sym typeface="Questrial"/>
              </a:rPr>
              <a:t>Conclusions</a:t>
            </a:r>
          </a:p>
        </p:txBody>
      </p:sp>
      <p:sp>
        <p:nvSpPr>
          <p:cNvPr id="33" name="Shape 33"/>
          <p:cNvSpPr txBox="1"/>
          <p:nvPr/>
        </p:nvSpPr>
        <p:spPr>
          <a:xfrm>
            <a:off x="18394912" y="29722575"/>
            <a:ext cx="8229600" cy="7695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Acknowledgements</a:t>
            </a:r>
          </a:p>
        </p:txBody>
      </p:sp>
      <p:sp>
        <p:nvSpPr>
          <p:cNvPr id="34" name="Shape 34"/>
          <p:cNvSpPr txBox="1"/>
          <p:nvPr/>
        </p:nvSpPr>
        <p:spPr>
          <a:xfrm>
            <a:off x="9708112" y="29722575"/>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Project </a:t>
            </a:r>
            <a:r>
              <a:rPr lang="en-US" sz="4400" b="1" i="0" u="none" strike="noStrike" cap="none" baseline="0" dirty="0" smtClean="0">
                <a:solidFill>
                  <a:schemeClr val="accent1"/>
                </a:solidFill>
                <a:latin typeface="Century Gothic" panose="020B0502020202020204" pitchFamily="34" charset="0"/>
                <a:ea typeface="Questrial"/>
                <a:cs typeface="Questrial"/>
                <a:sym typeface="Questrial"/>
              </a:rPr>
              <a:t>Partner</a:t>
            </a:r>
            <a:endParaRPr lang="en-US" sz="4400" b="1" i="0" u="none" strike="noStrike" cap="none" baseline="0" dirty="0">
              <a:solidFill>
                <a:schemeClr val="accent1"/>
              </a:solidFill>
              <a:latin typeface="Century Gothic" panose="020B0502020202020204" pitchFamily="34" charset="0"/>
              <a:ea typeface="Questrial"/>
              <a:cs typeface="Questrial"/>
              <a:sym typeface="Questrial"/>
            </a:endParaRPr>
          </a:p>
        </p:txBody>
      </p:sp>
      <p:sp>
        <p:nvSpPr>
          <p:cNvPr id="35" name="Shape 35"/>
          <p:cNvSpPr txBox="1"/>
          <p:nvPr/>
        </p:nvSpPr>
        <p:spPr>
          <a:xfrm>
            <a:off x="1021312" y="29722575"/>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Team Members</a:t>
            </a:r>
          </a:p>
        </p:txBody>
      </p:sp>
      <p:sp>
        <p:nvSpPr>
          <p:cNvPr id="36" name="Shape 36"/>
          <p:cNvSpPr txBox="1"/>
          <p:nvPr/>
        </p:nvSpPr>
        <p:spPr>
          <a:xfrm>
            <a:off x="914400" y="4148883"/>
            <a:ext cx="25603199" cy="95097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3200" b="0" i="0" u="none" strike="noStrike" cap="none" baseline="0" dirty="0">
                <a:solidFill>
                  <a:schemeClr val="dk1"/>
                </a:solidFill>
                <a:latin typeface="Garamond"/>
                <a:ea typeface="Garamond"/>
                <a:cs typeface="Garamond"/>
                <a:sym typeface="Garamond"/>
              </a:rPr>
              <a:t>Jennifer </a:t>
            </a:r>
            <a:r>
              <a:rPr lang="en-US" sz="3200" b="0" i="0" u="none" strike="noStrike" cap="none" baseline="0" dirty="0" err="1">
                <a:solidFill>
                  <a:schemeClr val="dk1"/>
                </a:solidFill>
                <a:latin typeface="Garamond"/>
                <a:ea typeface="Garamond"/>
                <a:cs typeface="Garamond"/>
                <a:sym typeface="Garamond"/>
              </a:rPr>
              <a:t>Rackley</a:t>
            </a:r>
            <a:r>
              <a:rPr lang="en-US" sz="3200" b="0" i="0" u="none" strike="noStrike" cap="none" baseline="0" dirty="0">
                <a:solidFill>
                  <a:schemeClr val="dk1"/>
                </a:solidFill>
                <a:latin typeface="Garamond"/>
                <a:ea typeface="Garamond"/>
                <a:cs typeface="Garamond"/>
                <a:sym typeface="Garamond"/>
              </a:rPr>
              <a:t> (Project Lead), Ashley Gideon, Tyler Lynn</a:t>
            </a:r>
          </a:p>
          <a:p>
            <a:pPr marL="0" marR="0" lvl="0" indent="0" algn="ctr" rtl="0">
              <a:lnSpc>
                <a:spcPct val="90000"/>
              </a:lnSpc>
              <a:spcBef>
                <a:spcPts val="0"/>
              </a:spcBef>
              <a:buClr>
                <a:schemeClr val="dk1"/>
              </a:buClr>
              <a:buSzPct val="25000"/>
              <a:buFont typeface="Arial"/>
              <a:buNone/>
            </a:pPr>
            <a:r>
              <a:rPr lang="en-US" sz="2400" dirty="0">
                <a:solidFill>
                  <a:schemeClr val="dk1"/>
                </a:solidFill>
                <a:latin typeface="Garamond"/>
                <a:ea typeface="Garamond"/>
                <a:cs typeface="Garamond"/>
                <a:sym typeface="Garamond"/>
              </a:rPr>
              <a:t>NASA DEVELOP National </a:t>
            </a:r>
            <a:r>
              <a:rPr lang="en-US" sz="2400" dirty="0" smtClean="0">
                <a:solidFill>
                  <a:schemeClr val="dk1"/>
                </a:solidFill>
                <a:latin typeface="Garamond"/>
                <a:ea typeface="Garamond"/>
                <a:cs typeface="Garamond"/>
                <a:sym typeface="Garamond"/>
              </a:rPr>
              <a:t>Program at Mobile County Health Department</a:t>
            </a:r>
            <a:endParaRPr lang="en-US" sz="2400" dirty="0">
              <a:solidFill>
                <a:schemeClr val="dk1"/>
              </a:solidFill>
              <a:latin typeface="Garamond"/>
              <a:ea typeface="Garamond"/>
              <a:cs typeface="Garamond"/>
              <a:sym typeface="Garamond"/>
            </a:endParaRPr>
          </a:p>
        </p:txBody>
      </p:sp>
      <p:pic>
        <p:nvPicPr>
          <p:cNvPr id="37" name="Shape 37"/>
          <p:cNvPicPr preferRelativeResize="0"/>
          <p:nvPr/>
        </p:nvPicPr>
        <p:blipFill rotWithShape="1">
          <a:blip r:embed="rId3">
            <a:alphaModFix/>
          </a:blip>
          <a:srcRect/>
          <a:stretch/>
        </p:blipFill>
        <p:spPr>
          <a:xfrm>
            <a:off x="14605321" y="31500755"/>
            <a:ext cx="1904100" cy="2552100"/>
          </a:xfrm>
          <a:prstGeom prst="rect">
            <a:avLst/>
          </a:prstGeom>
          <a:noFill/>
          <a:ln>
            <a:noFill/>
          </a:ln>
        </p:spPr>
      </p:pic>
      <p:pic>
        <p:nvPicPr>
          <p:cNvPr id="38" name="Shape 38"/>
          <p:cNvPicPr preferRelativeResize="0"/>
          <p:nvPr/>
        </p:nvPicPr>
        <p:blipFill rotWithShape="1">
          <a:blip r:embed="rId4">
            <a:alphaModFix/>
          </a:blip>
          <a:srcRect/>
          <a:stretch/>
        </p:blipFill>
        <p:spPr>
          <a:xfrm>
            <a:off x="19262943" y="19679900"/>
            <a:ext cx="1918033" cy="1694186"/>
          </a:xfrm>
          <a:prstGeom prst="rect">
            <a:avLst/>
          </a:prstGeom>
          <a:noFill/>
          <a:ln>
            <a:noFill/>
          </a:ln>
        </p:spPr>
      </p:pic>
      <p:pic>
        <p:nvPicPr>
          <p:cNvPr id="39" name="Shape 39"/>
          <p:cNvPicPr preferRelativeResize="0"/>
          <p:nvPr/>
        </p:nvPicPr>
        <p:blipFill rotWithShape="1">
          <a:blip r:embed="rId5">
            <a:alphaModFix/>
          </a:blip>
          <a:srcRect/>
          <a:stretch/>
        </p:blipFill>
        <p:spPr>
          <a:xfrm>
            <a:off x="23908146" y="19405490"/>
            <a:ext cx="2083852" cy="1738185"/>
          </a:xfrm>
          <a:prstGeom prst="rect">
            <a:avLst/>
          </a:prstGeom>
          <a:noFill/>
          <a:ln>
            <a:noFill/>
          </a:ln>
        </p:spPr>
      </p:pic>
      <p:sp>
        <p:nvSpPr>
          <p:cNvPr id="40" name="Shape 40"/>
          <p:cNvSpPr txBox="1"/>
          <p:nvPr/>
        </p:nvSpPr>
        <p:spPr>
          <a:xfrm>
            <a:off x="2258796" y="12300173"/>
            <a:ext cx="3823134" cy="1508853"/>
          </a:xfrm>
          <a:prstGeom prst="rect">
            <a:avLst/>
          </a:prstGeom>
          <a:noFill/>
          <a:ln>
            <a:noFill/>
          </a:ln>
        </p:spPr>
        <p:txBody>
          <a:bodyPr lIns="91425" tIns="45700" rIns="91425" bIns="45700" anchor="t" anchorCtr="0">
            <a:noAutofit/>
          </a:bodyPr>
          <a:lstStyle/>
          <a:p>
            <a:pPr marL="0" marR="0" lvl="0" indent="0" rtl="0">
              <a:lnSpc>
                <a:spcPct val="90000"/>
              </a:lnSpc>
              <a:spcBef>
                <a:spcPts val="0"/>
              </a:spcBef>
              <a:buClr>
                <a:schemeClr val="dk1"/>
              </a:buClr>
              <a:buSzPct val="25000"/>
              <a:buFont typeface="Arial"/>
              <a:buNone/>
            </a:pPr>
            <a:r>
              <a:rPr lang="en-US" sz="2800" dirty="0">
                <a:solidFill>
                  <a:schemeClr val="dk1"/>
                </a:solidFill>
                <a:latin typeface="Garamond"/>
                <a:ea typeface="Garamond"/>
                <a:cs typeface="Garamond"/>
                <a:sym typeface="Garamond"/>
              </a:rPr>
              <a:t>Landsat 5 </a:t>
            </a:r>
            <a:r>
              <a:rPr lang="en-US" sz="2800" dirty="0" smtClean="0">
                <a:solidFill>
                  <a:schemeClr val="dk1"/>
                </a:solidFill>
                <a:latin typeface="Garamond"/>
                <a:ea typeface="Garamond"/>
                <a:cs typeface="Garamond"/>
                <a:sym typeface="Garamond"/>
              </a:rPr>
              <a:t>TM</a:t>
            </a:r>
          </a:p>
          <a:p>
            <a:pPr marL="0" marR="0" lvl="0" indent="0" rtl="0">
              <a:lnSpc>
                <a:spcPct val="90000"/>
              </a:lnSpc>
              <a:spcBef>
                <a:spcPts val="0"/>
              </a:spcBef>
              <a:buClr>
                <a:schemeClr val="dk1"/>
              </a:buClr>
              <a:buSzPct val="25000"/>
              <a:buFont typeface="Arial"/>
              <a:buNone/>
            </a:pPr>
            <a:endParaRPr lang="en-US" sz="1000" dirty="0" smtClean="0">
              <a:solidFill>
                <a:schemeClr val="dk1"/>
              </a:solidFill>
              <a:latin typeface="Garamond"/>
              <a:ea typeface="Garamond"/>
              <a:cs typeface="Garamond"/>
              <a:sym typeface="Garamond"/>
            </a:endParaRPr>
          </a:p>
          <a:p>
            <a:pPr marL="0" marR="0" lvl="0" indent="0" rtl="0">
              <a:lnSpc>
                <a:spcPct val="90000"/>
              </a:lnSpc>
              <a:spcBef>
                <a:spcPts val="0"/>
              </a:spcBef>
              <a:buClr>
                <a:schemeClr val="dk1"/>
              </a:buClr>
              <a:buSzPct val="25000"/>
              <a:buFont typeface="Arial"/>
              <a:buNone/>
            </a:pPr>
            <a:r>
              <a:rPr lang="en-US" sz="2800" dirty="0" smtClean="0">
                <a:solidFill>
                  <a:schemeClr val="dk1"/>
                </a:solidFill>
                <a:latin typeface="Garamond"/>
                <a:ea typeface="Garamond"/>
                <a:cs typeface="Garamond"/>
                <a:sym typeface="Garamond"/>
              </a:rPr>
              <a:t>Landsat 7 ETM+</a:t>
            </a:r>
          </a:p>
          <a:p>
            <a:pPr marL="0" marR="0" lvl="0" indent="0" rtl="0">
              <a:lnSpc>
                <a:spcPct val="90000"/>
              </a:lnSpc>
              <a:spcBef>
                <a:spcPts val="0"/>
              </a:spcBef>
              <a:buClr>
                <a:schemeClr val="dk1"/>
              </a:buClr>
              <a:buSzPct val="25000"/>
              <a:buFont typeface="Arial"/>
              <a:buNone/>
            </a:pPr>
            <a:endParaRPr lang="en-US" sz="1000" dirty="0">
              <a:solidFill>
                <a:schemeClr val="dk1"/>
              </a:solidFill>
              <a:latin typeface="Garamond"/>
              <a:ea typeface="Garamond"/>
              <a:cs typeface="Garamond"/>
              <a:sym typeface="Garamond"/>
            </a:endParaRPr>
          </a:p>
          <a:p>
            <a:pPr marL="0" marR="0" lvl="0" indent="0" rtl="0">
              <a:lnSpc>
                <a:spcPct val="90000"/>
              </a:lnSpc>
              <a:spcBef>
                <a:spcPts val="0"/>
              </a:spcBef>
              <a:buClr>
                <a:schemeClr val="dk1"/>
              </a:buClr>
              <a:buSzPct val="25000"/>
              <a:buFont typeface="Arial"/>
              <a:buNone/>
            </a:pPr>
            <a:r>
              <a:rPr lang="en-US" sz="2800" dirty="0" smtClean="0">
                <a:solidFill>
                  <a:schemeClr val="dk1"/>
                </a:solidFill>
                <a:latin typeface="Garamond"/>
                <a:ea typeface="Garamond"/>
                <a:cs typeface="Garamond"/>
                <a:sym typeface="Garamond"/>
              </a:rPr>
              <a:t>Landsat </a:t>
            </a:r>
            <a:r>
              <a:rPr lang="en-US" sz="2800" dirty="0">
                <a:solidFill>
                  <a:schemeClr val="dk1"/>
                </a:solidFill>
                <a:latin typeface="Garamond"/>
                <a:ea typeface="Garamond"/>
                <a:cs typeface="Garamond"/>
                <a:sym typeface="Garamond"/>
              </a:rPr>
              <a:t>8 </a:t>
            </a:r>
            <a:r>
              <a:rPr lang="en-US" sz="2800" dirty="0" smtClean="0">
                <a:solidFill>
                  <a:schemeClr val="dk1"/>
                </a:solidFill>
                <a:latin typeface="Garamond"/>
                <a:ea typeface="Garamond"/>
                <a:cs typeface="Garamond"/>
                <a:sym typeface="Garamond"/>
              </a:rPr>
              <a:t>OLI</a:t>
            </a:r>
            <a:endParaRPr lang="en-US" sz="2800" dirty="0">
              <a:solidFill>
                <a:schemeClr val="dk1"/>
              </a:solidFill>
              <a:latin typeface="Garamond"/>
              <a:ea typeface="Garamond"/>
              <a:cs typeface="Garamond"/>
              <a:sym typeface="Garamond"/>
            </a:endParaRPr>
          </a:p>
        </p:txBody>
      </p:sp>
      <p:sp>
        <p:nvSpPr>
          <p:cNvPr id="41" name="Shape 41"/>
          <p:cNvSpPr txBox="1"/>
          <p:nvPr/>
        </p:nvSpPr>
        <p:spPr>
          <a:xfrm>
            <a:off x="6911518" y="12571959"/>
            <a:ext cx="4745099" cy="951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800" dirty="0">
                <a:solidFill>
                  <a:schemeClr val="dk1"/>
                </a:solidFill>
                <a:latin typeface="Garamond"/>
                <a:ea typeface="Garamond"/>
                <a:cs typeface="Garamond"/>
                <a:sym typeface="Garamond"/>
              </a:rPr>
              <a:t>USGS National Land Cover Database (NLCD)</a:t>
            </a:r>
          </a:p>
        </p:txBody>
      </p:sp>
      <p:sp>
        <p:nvSpPr>
          <p:cNvPr id="42" name="Shape 42"/>
          <p:cNvSpPr txBox="1"/>
          <p:nvPr/>
        </p:nvSpPr>
        <p:spPr>
          <a:xfrm>
            <a:off x="12491887" y="12514903"/>
            <a:ext cx="3378873" cy="951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800" dirty="0" smtClean="0">
                <a:solidFill>
                  <a:schemeClr val="dk1"/>
                </a:solidFill>
                <a:latin typeface="Garamond"/>
                <a:ea typeface="Garamond"/>
                <a:cs typeface="Garamond"/>
                <a:sym typeface="Garamond"/>
              </a:rPr>
              <a:t>Google Earth</a:t>
            </a:r>
            <a:endParaRPr lang="en-US" sz="2800" dirty="0">
              <a:solidFill>
                <a:schemeClr val="dk1"/>
              </a:solidFill>
              <a:latin typeface="Garamond"/>
              <a:ea typeface="Garamond"/>
              <a:cs typeface="Garamond"/>
              <a:sym typeface="Garamond"/>
            </a:endParaRPr>
          </a:p>
        </p:txBody>
      </p:sp>
      <p:pic>
        <p:nvPicPr>
          <p:cNvPr id="44" name="Shape 44"/>
          <p:cNvPicPr preferRelativeResize="0"/>
          <p:nvPr/>
        </p:nvPicPr>
        <p:blipFill>
          <a:blip r:embed="rId6">
            <a:alphaModFix/>
          </a:blip>
          <a:stretch>
            <a:fillRect/>
          </a:stretch>
        </p:blipFill>
        <p:spPr>
          <a:xfrm>
            <a:off x="7288012" y="13651680"/>
            <a:ext cx="3668370" cy="2834650"/>
          </a:xfrm>
          <a:prstGeom prst="rect">
            <a:avLst/>
          </a:prstGeom>
          <a:noFill/>
          <a:ln>
            <a:noFill/>
          </a:ln>
        </p:spPr>
      </p:pic>
      <p:sp>
        <p:nvSpPr>
          <p:cNvPr id="46" name="Shape 46"/>
          <p:cNvSpPr txBox="1"/>
          <p:nvPr/>
        </p:nvSpPr>
        <p:spPr>
          <a:xfrm>
            <a:off x="1213918" y="16911560"/>
            <a:ext cx="16343100" cy="951000"/>
          </a:xfrm>
          <a:prstGeom prst="rect">
            <a:avLst/>
          </a:prstGeom>
          <a:noFill/>
          <a:ln>
            <a:noFill/>
          </a:ln>
        </p:spPr>
        <p:txBody>
          <a:bodyPr lIns="91425" tIns="45700" rIns="91425" bIns="45700" anchor="t" anchorCtr="0">
            <a:noAutofit/>
          </a:bodyPr>
          <a:lstStyle/>
          <a:p>
            <a:pPr marL="0" marR="0" lvl="0" indent="0" algn="l" rtl="0">
              <a:lnSpc>
                <a:spcPct val="90000"/>
              </a:lnSpc>
              <a:spcBef>
                <a:spcPts val="1800"/>
              </a:spcBef>
              <a:buClr>
                <a:schemeClr val="dk1"/>
              </a:buClr>
              <a:buSzPct val="25000"/>
              <a:buFont typeface="Arial"/>
              <a:buNone/>
            </a:pPr>
            <a:r>
              <a:rPr lang="en-US" sz="4000" b="1" dirty="0">
                <a:solidFill>
                  <a:schemeClr val="dk1"/>
                </a:solidFill>
                <a:latin typeface="Garamond"/>
                <a:ea typeface="Garamond"/>
                <a:cs typeface="Garamond"/>
                <a:sym typeface="Garamond"/>
              </a:rPr>
              <a:t>Processing</a:t>
            </a:r>
          </a:p>
        </p:txBody>
      </p:sp>
      <p:sp>
        <p:nvSpPr>
          <p:cNvPr id="55" name="Shape 55"/>
          <p:cNvSpPr txBox="1"/>
          <p:nvPr/>
        </p:nvSpPr>
        <p:spPr>
          <a:xfrm>
            <a:off x="18430388" y="21360795"/>
            <a:ext cx="3668400" cy="951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800" b="1" dirty="0">
                <a:solidFill>
                  <a:schemeClr val="dk1"/>
                </a:solidFill>
                <a:latin typeface="Garamond"/>
                <a:ea typeface="Garamond"/>
                <a:cs typeface="Garamond"/>
                <a:sym typeface="Garamond"/>
              </a:rPr>
              <a:t>Landsat 5 </a:t>
            </a:r>
          </a:p>
          <a:p>
            <a:pPr marL="0" marR="0" lvl="0" indent="0" algn="ctr" rtl="0">
              <a:lnSpc>
                <a:spcPct val="90000"/>
              </a:lnSpc>
              <a:spcBef>
                <a:spcPts val="0"/>
              </a:spcBef>
              <a:buClr>
                <a:schemeClr val="dk1"/>
              </a:buClr>
              <a:buSzPct val="25000"/>
              <a:buFont typeface="Arial"/>
              <a:buNone/>
            </a:pPr>
            <a:r>
              <a:rPr lang="en-US" sz="2800" dirty="0">
                <a:solidFill>
                  <a:schemeClr val="dk1"/>
                </a:solidFill>
                <a:latin typeface="Garamond"/>
                <a:ea typeface="Garamond"/>
                <a:cs typeface="Garamond"/>
                <a:sym typeface="Garamond"/>
              </a:rPr>
              <a:t>Thematic Mapper (TM)</a:t>
            </a:r>
          </a:p>
        </p:txBody>
      </p:sp>
      <p:sp>
        <p:nvSpPr>
          <p:cNvPr id="56" name="Shape 56"/>
          <p:cNvSpPr txBox="1"/>
          <p:nvPr/>
        </p:nvSpPr>
        <p:spPr>
          <a:xfrm>
            <a:off x="22889960" y="21140394"/>
            <a:ext cx="4120225" cy="117140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800" b="1" dirty="0">
                <a:solidFill>
                  <a:schemeClr val="dk1"/>
                </a:solidFill>
                <a:latin typeface="Garamond"/>
                <a:ea typeface="Garamond"/>
                <a:cs typeface="Garamond"/>
                <a:sym typeface="Garamond"/>
              </a:rPr>
              <a:t>Landsat 8 </a:t>
            </a:r>
          </a:p>
          <a:p>
            <a:pPr marL="0" marR="0" lvl="0" indent="0" algn="ctr" rtl="0">
              <a:lnSpc>
                <a:spcPct val="90000"/>
              </a:lnSpc>
              <a:spcBef>
                <a:spcPts val="0"/>
              </a:spcBef>
              <a:buClr>
                <a:schemeClr val="dk1"/>
              </a:buClr>
              <a:buSzPct val="25000"/>
              <a:buFont typeface="Arial"/>
              <a:buNone/>
            </a:pPr>
            <a:r>
              <a:rPr lang="en-US" sz="2800" dirty="0">
                <a:solidFill>
                  <a:schemeClr val="dk1"/>
                </a:solidFill>
                <a:latin typeface="Garamond"/>
                <a:ea typeface="Garamond"/>
                <a:cs typeface="Garamond"/>
                <a:sym typeface="Garamond"/>
              </a:rPr>
              <a:t>Operational Land Imager (OLI)</a:t>
            </a:r>
          </a:p>
        </p:txBody>
      </p:sp>
      <p:sp>
        <p:nvSpPr>
          <p:cNvPr id="57" name="Shape 57"/>
          <p:cNvSpPr txBox="1"/>
          <p:nvPr/>
        </p:nvSpPr>
        <p:spPr>
          <a:xfrm>
            <a:off x="941774" y="22883142"/>
            <a:ext cx="8766338" cy="951000"/>
          </a:xfrm>
          <a:prstGeom prst="rect">
            <a:avLst/>
          </a:prstGeom>
          <a:noFill/>
          <a:ln>
            <a:noFill/>
          </a:ln>
        </p:spPr>
        <p:txBody>
          <a:bodyPr lIns="91425" tIns="45700" rIns="91425" bIns="45700" anchor="t" anchorCtr="0">
            <a:noAutofit/>
          </a:bodyPr>
          <a:lstStyle/>
          <a:p>
            <a:pPr marL="0" marR="0" lvl="0" indent="0" algn="l" rtl="0">
              <a:lnSpc>
                <a:spcPct val="90000"/>
              </a:lnSpc>
              <a:spcBef>
                <a:spcPts val="1800"/>
              </a:spcBef>
              <a:buClr>
                <a:schemeClr val="dk1"/>
              </a:buClr>
              <a:buSzPct val="25000"/>
              <a:buFont typeface="Arial"/>
              <a:buNone/>
            </a:pPr>
            <a:r>
              <a:rPr lang="en-US" sz="4000" b="1" dirty="0">
                <a:solidFill>
                  <a:schemeClr val="dk1"/>
                </a:solidFill>
                <a:latin typeface="Garamond"/>
                <a:ea typeface="Garamond"/>
                <a:cs typeface="Garamond"/>
                <a:sym typeface="Garamond"/>
              </a:rPr>
              <a:t>Time Series Land Cover Classification</a:t>
            </a:r>
          </a:p>
        </p:txBody>
      </p:sp>
      <p:sp>
        <p:nvSpPr>
          <p:cNvPr id="58" name="Shape 58"/>
          <p:cNvSpPr txBox="1"/>
          <p:nvPr/>
        </p:nvSpPr>
        <p:spPr>
          <a:xfrm>
            <a:off x="10560805" y="22850734"/>
            <a:ext cx="6874500" cy="951000"/>
          </a:xfrm>
          <a:prstGeom prst="rect">
            <a:avLst/>
          </a:prstGeom>
          <a:noFill/>
          <a:ln>
            <a:noFill/>
          </a:ln>
        </p:spPr>
        <p:txBody>
          <a:bodyPr lIns="91425" tIns="45700" rIns="91425" bIns="45700" anchor="t" anchorCtr="0">
            <a:noAutofit/>
          </a:bodyPr>
          <a:lstStyle/>
          <a:p>
            <a:pPr marL="0" marR="0" lvl="0" indent="0" algn="l" rtl="0">
              <a:lnSpc>
                <a:spcPct val="90000"/>
              </a:lnSpc>
              <a:spcBef>
                <a:spcPts val="1800"/>
              </a:spcBef>
              <a:buClr>
                <a:schemeClr val="dk1"/>
              </a:buClr>
              <a:buSzPct val="25000"/>
              <a:buFont typeface="Arial"/>
              <a:buNone/>
            </a:pPr>
            <a:r>
              <a:rPr lang="en-US" sz="4000" b="1" dirty="0">
                <a:solidFill>
                  <a:schemeClr val="dk1"/>
                </a:solidFill>
                <a:latin typeface="Garamond"/>
                <a:ea typeface="Garamond"/>
                <a:cs typeface="Garamond"/>
                <a:sym typeface="Garamond"/>
              </a:rPr>
              <a:t>Wetland Extent Prediction</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2665" y="14154146"/>
            <a:ext cx="3996882" cy="1928702"/>
          </a:xfrm>
          <a:prstGeom prst="rect">
            <a:avLst/>
          </a:prstGeom>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94811" y="13380669"/>
            <a:ext cx="3375949" cy="310566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descr="C:\Users\Jenna\Desktop\School\NASA DEVELOP\fall2015_project\deliverables\NatchezTrace_VPS\VPS_resources\pictures\330_P609000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97016" y="31047609"/>
            <a:ext cx="4611190" cy="3458393"/>
          </a:xfrm>
          <a:prstGeom prst="rect">
            <a:avLst/>
          </a:prstGeom>
          <a:noFill/>
          <a:ln w="12700">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61" name="Shape 18"/>
          <p:cNvSpPr txBox="1"/>
          <p:nvPr/>
        </p:nvSpPr>
        <p:spPr>
          <a:xfrm>
            <a:off x="9697016" y="33892414"/>
            <a:ext cx="4611190" cy="613588"/>
          </a:xfrm>
          <a:prstGeom prst="rect">
            <a:avLst/>
          </a:prstGeom>
          <a:noFill/>
          <a:ln>
            <a:noFill/>
          </a:ln>
        </p:spPr>
        <p:txBody>
          <a:bodyPr lIns="91425" tIns="45700" rIns="91425" bIns="45700" anchor="t" anchorCtr="0">
            <a:noAutofit/>
          </a:bodyPr>
          <a:lstStyle/>
          <a:p>
            <a:pPr marL="0" marR="0" lvl="0" indent="0" algn="l" rtl="0">
              <a:lnSpc>
                <a:spcPct val="90000"/>
              </a:lnSpc>
              <a:buClr>
                <a:schemeClr val="dk1"/>
              </a:buClr>
              <a:buSzPct val="25000"/>
              <a:buFont typeface="Arial"/>
              <a:buNone/>
            </a:pPr>
            <a:r>
              <a:rPr lang="en-US" sz="2000" dirty="0" smtClean="0">
                <a:solidFill>
                  <a:schemeClr val="bg1"/>
                </a:solidFill>
                <a:latin typeface="Garamond"/>
                <a:ea typeface="Garamond"/>
                <a:cs typeface="Garamond"/>
                <a:sym typeface="Garamond"/>
              </a:rPr>
              <a:t>Image credit: Deanna </a:t>
            </a:r>
            <a:r>
              <a:rPr lang="en-US" sz="2000" dirty="0" err="1" smtClean="0">
                <a:solidFill>
                  <a:schemeClr val="bg1"/>
                </a:solidFill>
                <a:latin typeface="Garamond"/>
                <a:ea typeface="Garamond"/>
                <a:cs typeface="Garamond"/>
                <a:sym typeface="Garamond"/>
              </a:rPr>
              <a:t>Boensch</a:t>
            </a:r>
            <a:endParaRPr lang="en-US" sz="2000" dirty="0" smtClean="0">
              <a:solidFill>
                <a:schemeClr val="bg1"/>
              </a:solidFill>
              <a:latin typeface="Garamond"/>
              <a:ea typeface="Garamond"/>
              <a:cs typeface="Garamond"/>
              <a:sym typeface="Garamond"/>
            </a:endParaRPr>
          </a:p>
          <a:p>
            <a:pPr marL="0" marR="0" lvl="0" indent="0" algn="l" rtl="0">
              <a:lnSpc>
                <a:spcPct val="90000"/>
              </a:lnSpc>
              <a:buClr>
                <a:schemeClr val="dk1"/>
              </a:buClr>
              <a:buSzPct val="25000"/>
              <a:buFont typeface="Arial"/>
              <a:buNone/>
            </a:pPr>
            <a:r>
              <a:rPr lang="en-US" sz="2000" dirty="0" smtClean="0">
                <a:solidFill>
                  <a:schemeClr val="bg1"/>
                </a:solidFill>
                <a:latin typeface="Garamond"/>
                <a:ea typeface="Garamond"/>
                <a:cs typeface="Garamond"/>
                <a:sym typeface="Garamond"/>
              </a:rPr>
              <a:t>National Park Service</a:t>
            </a:r>
            <a:endParaRPr lang="en-US" sz="2000" dirty="0">
              <a:solidFill>
                <a:schemeClr val="bg1"/>
              </a:solidFill>
              <a:latin typeface="Garamond"/>
              <a:ea typeface="Garamond"/>
              <a:cs typeface="Garamond"/>
              <a:sym typeface="Garamond"/>
            </a:endParaRPr>
          </a:p>
        </p:txBody>
      </p:sp>
      <p:sp>
        <p:nvSpPr>
          <p:cNvPr id="62" name="Shape 18"/>
          <p:cNvSpPr txBox="1"/>
          <p:nvPr/>
        </p:nvSpPr>
        <p:spPr>
          <a:xfrm>
            <a:off x="1114933" y="34049178"/>
            <a:ext cx="5796585" cy="1006410"/>
          </a:xfrm>
          <a:prstGeom prst="rect">
            <a:avLst/>
          </a:prstGeom>
          <a:noFill/>
          <a:ln>
            <a:noFill/>
          </a:ln>
        </p:spPr>
        <p:txBody>
          <a:bodyPr lIns="91425" tIns="45700" rIns="91425" bIns="45700" anchor="t" anchorCtr="0">
            <a:noAutofit/>
          </a:bodyPr>
          <a:lstStyle/>
          <a:p>
            <a:pPr marL="0" marR="0" lvl="0" indent="0" algn="l" rtl="0">
              <a:lnSpc>
                <a:spcPct val="90000"/>
              </a:lnSpc>
              <a:spcBef>
                <a:spcPts val="1800"/>
              </a:spcBef>
              <a:buClr>
                <a:schemeClr val="dk1"/>
              </a:buClr>
              <a:buSzPct val="25000"/>
              <a:buFont typeface="Arial"/>
              <a:buNone/>
            </a:pPr>
            <a:r>
              <a:rPr lang="en-US" sz="2700" dirty="0" smtClean="0">
                <a:solidFill>
                  <a:schemeClr val="bg2">
                    <a:lumMod val="50000"/>
                  </a:schemeClr>
                </a:solidFill>
                <a:latin typeface="Garamond"/>
                <a:ea typeface="Garamond"/>
                <a:cs typeface="Garamond"/>
                <a:sym typeface="Garamond"/>
              </a:rPr>
              <a:t>From left to right: Jennifer Rackley, Tyler Lynn, and Ashley Gideon</a:t>
            </a:r>
            <a:endParaRPr lang="en-US" sz="2700" dirty="0">
              <a:solidFill>
                <a:schemeClr val="bg2">
                  <a:lumMod val="50000"/>
                </a:schemeClr>
              </a:solidFill>
              <a:latin typeface="Garamond"/>
              <a:ea typeface="Garamond"/>
              <a:cs typeface="Garamond"/>
              <a:sym typeface="Garamond"/>
            </a:endParaRPr>
          </a:p>
        </p:txBody>
      </p:sp>
      <p:pic>
        <p:nvPicPr>
          <p:cNvPr id="68" name="Picture 67" descr="http://www.devpedia.developexchange.com/dp/images/3/39/02_Landsat7.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955000" y="17700700"/>
            <a:ext cx="2616791" cy="1064162"/>
          </a:xfrm>
          <a:prstGeom prst="rect">
            <a:avLst/>
          </a:prstGeom>
          <a:noFill/>
          <a:extLst>
            <a:ext uri="{909E8E84-426E-40DD-AFC4-6F175D3DCCD1}">
              <a14:hiddenFill xmlns:a14="http://schemas.microsoft.com/office/drawing/2010/main">
                <a:solidFill>
                  <a:srgbClr val="FFFFFF"/>
                </a:solidFill>
              </a14:hiddenFill>
            </a:ext>
          </a:extLst>
        </p:spPr>
      </p:pic>
      <p:sp>
        <p:nvSpPr>
          <p:cNvPr id="69" name="Shape 56"/>
          <p:cNvSpPr txBox="1"/>
          <p:nvPr/>
        </p:nvSpPr>
        <p:spPr>
          <a:xfrm>
            <a:off x="20038675" y="18774496"/>
            <a:ext cx="4120225" cy="117140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800" b="1" dirty="0">
                <a:solidFill>
                  <a:schemeClr val="dk1"/>
                </a:solidFill>
                <a:latin typeface="Garamond"/>
                <a:ea typeface="Garamond"/>
                <a:cs typeface="Garamond"/>
                <a:sym typeface="Garamond"/>
              </a:rPr>
              <a:t>Landsat </a:t>
            </a:r>
            <a:r>
              <a:rPr lang="en-US" sz="2800" b="1" dirty="0" smtClean="0">
                <a:solidFill>
                  <a:schemeClr val="dk1"/>
                </a:solidFill>
                <a:latin typeface="Garamond"/>
                <a:ea typeface="Garamond"/>
                <a:cs typeface="Garamond"/>
                <a:sym typeface="Garamond"/>
              </a:rPr>
              <a:t>7</a:t>
            </a:r>
            <a:endParaRPr lang="en-US" sz="2800" b="1" dirty="0">
              <a:solidFill>
                <a:schemeClr val="dk1"/>
              </a:solidFill>
              <a:latin typeface="Garamond"/>
              <a:ea typeface="Garamond"/>
              <a:cs typeface="Garamond"/>
              <a:sym typeface="Garamond"/>
            </a:endParaRPr>
          </a:p>
          <a:p>
            <a:pPr marL="0" marR="0" lvl="0" indent="0" algn="ctr" rtl="0">
              <a:lnSpc>
                <a:spcPct val="90000"/>
              </a:lnSpc>
              <a:spcBef>
                <a:spcPts val="0"/>
              </a:spcBef>
              <a:buClr>
                <a:schemeClr val="dk1"/>
              </a:buClr>
              <a:buSzPct val="25000"/>
              <a:buFont typeface="Arial"/>
              <a:buNone/>
            </a:pPr>
            <a:r>
              <a:rPr lang="en-US" sz="2800" dirty="0" smtClean="0">
                <a:solidFill>
                  <a:schemeClr val="dk1"/>
                </a:solidFill>
                <a:latin typeface="Garamond"/>
                <a:ea typeface="Garamond"/>
                <a:cs typeface="Garamond"/>
                <a:sym typeface="Garamond"/>
              </a:rPr>
              <a:t>Enhanced Thematic Mapper Plus (ETM+)</a:t>
            </a:r>
            <a:endParaRPr lang="en-US" sz="2800" dirty="0">
              <a:solidFill>
                <a:schemeClr val="dk1"/>
              </a:solidFill>
              <a:latin typeface="Garamond"/>
              <a:ea typeface="Garamond"/>
              <a:cs typeface="Garamond"/>
              <a:sym typeface="Garamond"/>
            </a:endParaRPr>
          </a:p>
        </p:txBody>
      </p:sp>
      <p:sp>
        <p:nvSpPr>
          <p:cNvPr id="72" name="Shape 18"/>
          <p:cNvSpPr txBox="1"/>
          <p:nvPr/>
        </p:nvSpPr>
        <p:spPr>
          <a:xfrm>
            <a:off x="1548815" y="20754840"/>
            <a:ext cx="3975235" cy="894121"/>
          </a:xfrm>
          <a:prstGeom prst="rect">
            <a:avLst/>
          </a:prstGeom>
          <a:noFill/>
          <a:ln>
            <a:noFill/>
          </a:ln>
        </p:spPr>
        <p:txBody>
          <a:bodyPr lIns="91425" tIns="45700" rIns="91425" bIns="45700" anchor="t" anchorCtr="0">
            <a:noAutofit/>
          </a:bodyPr>
          <a:lstStyle/>
          <a:p>
            <a:pPr marL="0" marR="0" lvl="0" indent="0" algn="ctr" rtl="0">
              <a:lnSpc>
                <a:spcPct val="90000"/>
              </a:lnSpc>
              <a:spcBef>
                <a:spcPts val="1800"/>
              </a:spcBef>
              <a:buClr>
                <a:schemeClr val="dk1"/>
              </a:buClr>
              <a:buSzPct val="25000"/>
              <a:buFont typeface="Arial"/>
              <a:buNone/>
            </a:pPr>
            <a:r>
              <a:rPr lang="en-US" sz="2700" dirty="0" smtClean="0">
                <a:solidFill>
                  <a:schemeClr val="dk1"/>
                </a:solidFill>
                <a:latin typeface="Garamond"/>
                <a:ea typeface="Garamond"/>
                <a:cs typeface="Garamond"/>
                <a:sym typeface="Garamond"/>
              </a:rPr>
              <a:t>Stacked Landsat data for leaf-on and leaf-off months</a:t>
            </a:r>
            <a:endParaRPr lang="en-US" sz="2700" dirty="0">
              <a:solidFill>
                <a:schemeClr val="dk1"/>
              </a:solidFill>
              <a:latin typeface="Garamond"/>
              <a:ea typeface="Garamond"/>
              <a:cs typeface="Garamond"/>
              <a:sym typeface="Garamond"/>
            </a:endParaRPr>
          </a:p>
        </p:txBody>
      </p:sp>
      <p:pic>
        <p:nvPicPr>
          <p:cNvPr id="70" name="Picture 6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95575" y="19107059"/>
            <a:ext cx="2476425" cy="2524102"/>
          </a:xfrm>
          <a:prstGeom prst="rect">
            <a:avLst/>
          </a:prstGeom>
        </p:spPr>
      </p:pic>
      <p:pic>
        <p:nvPicPr>
          <p:cNvPr id="71" name="Picture 7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3846" y="18211446"/>
            <a:ext cx="2129900" cy="1027786"/>
          </a:xfrm>
          <a:prstGeom prst="rect">
            <a:avLst/>
          </a:prstGeom>
        </p:spPr>
      </p:pic>
      <p:pic>
        <p:nvPicPr>
          <p:cNvPr id="74" name="Picture 7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4684" y="18185996"/>
            <a:ext cx="2129900" cy="1027786"/>
          </a:xfrm>
          <a:prstGeom prst="rect">
            <a:avLst/>
          </a:prstGeom>
        </p:spPr>
      </p:pic>
      <p:pic>
        <p:nvPicPr>
          <p:cNvPr id="76" name="Picture 3" descr="\\NASADEVELOP-6\C_NASADevelop\Fall2015\NatchezTraceEcoForecasting\Deliverables\VPS\NatchezTrace_jenna\pictures\1992_square_clip.jpg"/>
          <p:cNvPicPr>
            <a:picLocks noChangeAspect="1" noChangeArrowheads="1"/>
          </p:cNvPicPr>
          <p:nvPr/>
        </p:nvPicPr>
        <p:blipFill>
          <a:blip r:embed="rId12" cstate="print"/>
          <a:srcRect/>
          <a:stretch>
            <a:fillRect/>
          </a:stretch>
        </p:blipFill>
        <p:spPr bwMode="auto">
          <a:xfrm>
            <a:off x="9860293" y="18070046"/>
            <a:ext cx="1226800" cy="1246223"/>
          </a:xfrm>
          <a:prstGeom prst="rect">
            <a:avLst/>
          </a:prstGeom>
          <a:noFill/>
          <a:ln>
            <a:solidFill>
              <a:schemeClr val="accent1">
                <a:lumMod val="75000"/>
              </a:schemeClr>
            </a:solidFill>
          </a:ln>
        </p:spPr>
      </p:pic>
      <p:pic>
        <p:nvPicPr>
          <p:cNvPr id="77" name="Picture 2" descr="Z:\C_NASADevelop\Fall2015\NatchezTraceEcoForecasting\Deliverables\VPS\NatchezTrace_jenna\pictures\2015_square_clip.jpg"/>
          <p:cNvPicPr>
            <a:picLocks noChangeAspect="1" noChangeArrowheads="1"/>
          </p:cNvPicPr>
          <p:nvPr/>
        </p:nvPicPr>
        <p:blipFill>
          <a:blip r:embed="rId13" cstate="print"/>
          <a:srcRect/>
          <a:stretch>
            <a:fillRect/>
          </a:stretch>
        </p:blipFill>
        <p:spPr bwMode="auto">
          <a:xfrm>
            <a:off x="9858398" y="19545967"/>
            <a:ext cx="1226800" cy="1217108"/>
          </a:xfrm>
          <a:prstGeom prst="rect">
            <a:avLst/>
          </a:prstGeom>
          <a:noFill/>
          <a:ln>
            <a:solidFill>
              <a:schemeClr val="accent1">
                <a:lumMod val="75000"/>
              </a:schemeClr>
            </a:solidFill>
          </a:ln>
        </p:spPr>
      </p:pic>
      <p:pic>
        <p:nvPicPr>
          <p:cNvPr id="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65300" y="19213782"/>
            <a:ext cx="2766268" cy="17145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6768341" y="17715590"/>
            <a:ext cx="1809427" cy="10193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smtClean="0">
                <a:latin typeface="Garamond" panose="02020404030301010803" pitchFamily="18" charset="0"/>
              </a:rPr>
              <a:t>Accuracy Assessment</a:t>
            </a:r>
            <a:endParaRPr lang="en-US" sz="2700" dirty="0">
              <a:latin typeface="Garamond" panose="02020404030301010803" pitchFamily="18" charset="0"/>
            </a:endParaRPr>
          </a:p>
        </p:txBody>
      </p:sp>
      <p:sp>
        <p:nvSpPr>
          <p:cNvPr id="78" name="Shape 18"/>
          <p:cNvSpPr txBox="1"/>
          <p:nvPr/>
        </p:nvSpPr>
        <p:spPr>
          <a:xfrm>
            <a:off x="1076512" y="17832296"/>
            <a:ext cx="2202188" cy="475500"/>
          </a:xfrm>
          <a:prstGeom prst="rect">
            <a:avLst/>
          </a:prstGeom>
          <a:noFill/>
          <a:ln>
            <a:noFill/>
          </a:ln>
        </p:spPr>
        <p:txBody>
          <a:bodyPr lIns="91425" tIns="45700" rIns="91425" bIns="45700" anchor="t" anchorCtr="0">
            <a:noAutofit/>
          </a:bodyPr>
          <a:lstStyle/>
          <a:p>
            <a:pPr marL="0" marR="0" lvl="0" indent="0" algn="ctr" rtl="0">
              <a:lnSpc>
                <a:spcPct val="90000"/>
              </a:lnSpc>
              <a:spcBef>
                <a:spcPts val="1800"/>
              </a:spcBef>
              <a:buClr>
                <a:schemeClr val="dk1"/>
              </a:buClr>
              <a:buSzPct val="25000"/>
              <a:buFont typeface="Arial"/>
              <a:buNone/>
            </a:pPr>
            <a:r>
              <a:rPr lang="en-US" sz="2700" dirty="0" smtClean="0">
                <a:solidFill>
                  <a:schemeClr val="dk1"/>
                </a:solidFill>
                <a:latin typeface="Garamond"/>
                <a:ea typeface="Garamond"/>
                <a:cs typeface="Garamond"/>
                <a:sym typeface="Garamond"/>
              </a:rPr>
              <a:t>Leaf-on data</a:t>
            </a:r>
            <a:endParaRPr lang="en-US" sz="2700" dirty="0">
              <a:solidFill>
                <a:schemeClr val="dk1"/>
              </a:solidFill>
              <a:latin typeface="Garamond"/>
              <a:ea typeface="Garamond"/>
              <a:cs typeface="Garamond"/>
              <a:sym typeface="Garamond"/>
            </a:endParaRPr>
          </a:p>
        </p:txBody>
      </p:sp>
      <p:sp>
        <p:nvSpPr>
          <p:cNvPr id="79" name="Shape 18"/>
          <p:cNvSpPr txBox="1"/>
          <p:nvPr/>
        </p:nvSpPr>
        <p:spPr>
          <a:xfrm>
            <a:off x="3788540" y="17832296"/>
            <a:ext cx="2202188" cy="475500"/>
          </a:xfrm>
          <a:prstGeom prst="rect">
            <a:avLst/>
          </a:prstGeom>
          <a:noFill/>
          <a:ln>
            <a:noFill/>
          </a:ln>
        </p:spPr>
        <p:txBody>
          <a:bodyPr lIns="91425" tIns="45700" rIns="91425" bIns="45700" anchor="t" anchorCtr="0">
            <a:noAutofit/>
          </a:bodyPr>
          <a:lstStyle/>
          <a:p>
            <a:pPr marL="0" marR="0" lvl="0" indent="0" algn="ctr" rtl="0">
              <a:lnSpc>
                <a:spcPct val="90000"/>
              </a:lnSpc>
              <a:spcBef>
                <a:spcPts val="1800"/>
              </a:spcBef>
              <a:buClr>
                <a:schemeClr val="dk1"/>
              </a:buClr>
              <a:buSzPct val="25000"/>
              <a:buFont typeface="Arial"/>
              <a:buNone/>
            </a:pPr>
            <a:r>
              <a:rPr lang="en-US" sz="2700" dirty="0" smtClean="0">
                <a:solidFill>
                  <a:schemeClr val="dk1"/>
                </a:solidFill>
                <a:latin typeface="Garamond"/>
                <a:ea typeface="Garamond"/>
                <a:cs typeface="Garamond"/>
                <a:sym typeface="Garamond"/>
              </a:rPr>
              <a:t>Leaf-off data</a:t>
            </a:r>
            <a:endParaRPr lang="en-US" sz="2700" dirty="0">
              <a:solidFill>
                <a:schemeClr val="dk1"/>
              </a:solidFill>
              <a:latin typeface="Garamond"/>
              <a:ea typeface="Garamond"/>
              <a:cs typeface="Garamond"/>
              <a:sym typeface="Garamond"/>
            </a:endParaRPr>
          </a:p>
        </p:txBody>
      </p:sp>
      <p:sp>
        <p:nvSpPr>
          <p:cNvPr id="5" name="Right Arrow 4"/>
          <p:cNvSpPr/>
          <p:nvPr/>
        </p:nvSpPr>
        <p:spPr>
          <a:xfrm>
            <a:off x="4818162" y="19937200"/>
            <a:ext cx="909538" cy="431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2804528" y="19064934"/>
            <a:ext cx="368300" cy="5010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own Arrow 72"/>
          <p:cNvSpPr/>
          <p:nvPr/>
        </p:nvSpPr>
        <p:spPr>
          <a:xfrm>
            <a:off x="3824684" y="19064934"/>
            <a:ext cx="368300" cy="5010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p:cNvSpPr/>
          <p:nvPr/>
        </p:nvSpPr>
        <p:spPr>
          <a:xfrm>
            <a:off x="7490702" y="18793162"/>
            <a:ext cx="313163" cy="31389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9277633" y="17634770"/>
            <a:ext cx="12868" cy="336790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5" name="Shape 18"/>
          <p:cNvSpPr txBox="1"/>
          <p:nvPr/>
        </p:nvSpPr>
        <p:spPr>
          <a:xfrm>
            <a:off x="9372599" y="17230490"/>
            <a:ext cx="2202188" cy="839556"/>
          </a:xfrm>
          <a:prstGeom prst="rect">
            <a:avLst/>
          </a:prstGeom>
          <a:noFill/>
          <a:ln>
            <a:noFill/>
          </a:ln>
        </p:spPr>
        <p:txBody>
          <a:bodyPr lIns="91425" tIns="45700" rIns="91425" bIns="45700" anchor="t" anchorCtr="0">
            <a:noAutofit/>
          </a:bodyPr>
          <a:lstStyle/>
          <a:p>
            <a:pPr marL="0" marR="0" lvl="0" indent="0" algn="ctr" rtl="0">
              <a:lnSpc>
                <a:spcPct val="90000"/>
              </a:lnSpc>
              <a:spcBef>
                <a:spcPts val="1800"/>
              </a:spcBef>
              <a:buClr>
                <a:schemeClr val="dk1"/>
              </a:buClr>
              <a:buSzPct val="25000"/>
              <a:buFont typeface="Arial"/>
              <a:buNone/>
            </a:pPr>
            <a:r>
              <a:rPr lang="en-US" sz="2700" dirty="0" smtClean="0">
                <a:solidFill>
                  <a:schemeClr val="dk1"/>
                </a:solidFill>
                <a:latin typeface="Garamond"/>
                <a:ea typeface="Garamond"/>
                <a:cs typeface="Garamond"/>
                <a:sym typeface="Garamond"/>
              </a:rPr>
              <a:t>1992 classification</a:t>
            </a:r>
            <a:endParaRPr lang="en-US" sz="2700" dirty="0">
              <a:solidFill>
                <a:schemeClr val="dk1"/>
              </a:solidFill>
              <a:latin typeface="Garamond"/>
              <a:ea typeface="Garamond"/>
              <a:cs typeface="Garamond"/>
              <a:sym typeface="Garamond"/>
            </a:endParaRPr>
          </a:p>
        </p:txBody>
      </p:sp>
      <p:sp>
        <p:nvSpPr>
          <p:cNvPr id="80" name="Shape 18"/>
          <p:cNvSpPr txBox="1"/>
          <p:nvPr/>
        </p:nvSpPr>
        <p:spPr>
          <a:xfrm>
            <a:off x="9412611" y="20767504"/>
            <a:ext cx="2202188" cy="839556"/>
          </a:xfrm>
          <a:prstGeom prst="rect">
            <a:avLst/>
          </a:prstGeom>
          <a:noFill/>
          <a:ln>
            <a:noFill/>
          </a:ln>
        </p:spPr>
        <p:txBody>
          <a:bodyPr lIns="91425" tIns="45700" rIns="91425" bIns="45700" anchor="t" anchorCtr="0">
            <a:noAutofit/>
          </a:bodyPr>
          <a:lstStyle/>
          <a:p>
            <a:pPr marL="0" marR="0" lvl="0" indent="0" algn="ctr" rtl="0">
              <a:lnSpc>
                <a:spcPct val="90000"/>
              </a:lnSpc>
              <a:spcBef>
                <a:spcPts val="1800"/>
              </a:spcBef>
              <a:buClr>
                <a:schemeClr val="dk1"/>
              </a:buClr>
              <a:buSzPct val="25000"/>
              <a:buFont typeface="Arial"/>
              <a:buNone/>
            </a:pPr>
            <a:r>
              <a:rPr lang="en-US" sz="2700" dirty="0" smtClean="0">
                <a:solidFill>
                  <a:schemeClr val="dk1"/>
                </a:solidFill>
                <a:latin typeface="Garamond"/>
                <a:ea typeface="Garamond"/>
                <a:cs typeface="Garamond"/>
                <a:sym typeface="Garamond"/>
              </a:rPr>
              <a:t>2015 classification</a:t>
            </a:r>
            <a:endParaRPr lang="en-US" sz="2700" dirty="0">
              <a:solidFill>
                <a:schemeClr val="dk1"/>
              </a:solidFill>
              <a:latin typeface="Garamond"/>
              <a:ea typeface="Garamond"/>
              <a:cs typeface="Garamond"/>
              <a:sym typeface="Garamond"/>
            </a:endParaRPr>
          </a:p>
        </p:txBody>
      </p:sp>
      <p:sp>
        <p:nvSpPr>
          <p:cNvPr id="81" name="Rectangle 80"/>
          <p:cNvSpPr/>
          <p:nvPr/>
        </p:nvSpPr>
        <p:spPr>
          <a:xfrm>
            <a:off x="11800205" y="18501956"/>
            <a:ext cx="1809427" cy="1867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smtClean="0">
                <a:latin typeface="Garamond" panose="02020404030301010803" pitchFamily="18" charset="0"/>
              </a:rPr>
              <a:t>TerrSet</a:t>
            </a:r>
            <a:r>
              <a:rPr lang="en-US" sz="2700" dirty="0" smtClean="0">
                <a:latin typeface="Garamond" panose="02020404030301010803" pitchFamily="18" charset="0"/>
              </a:rPr>
              <a:t> Land Change Modeler</a:t>
            </a:r>
            <a:endParaRPr lang="en-US" sz="2700" dirty="0">
              <a:latin typeface="Garamond" panose="02020404030301010803" pitchFamily="18" charset="0"/>
            </a:endParaRPr>
          </a:p>
        </p:txBody>
      </p:sp>
      <p:sp>
        <p:nvSpPr>
          <p:cNvPr id="82" name="Right Arrow 81"/>
          <p:cNvSpPr/>
          <p:nvPr/>
        </p:nvSpPr>
        <p:spPr>
          <a:xfrm>
            <a:off x="11201848" y="19645584"/>
            <a:ext cx="454769" cy="431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ight Arrow 82"/>
          <p:cNvSpPr/>
          <p:nvPr/>
        </p:nvSpPr>
        <p:spPr>
          <a:xfrm>
            <a:off x="11201847" y="18699889"/>
            <a:ext cx="454769" cy="431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Arrow 83"/>
          <p:cNvSpPr/>
          <p:nvPr/>
        </p:nvSpPr>
        <p:spPr>
          <a:xfrm>
            <a:off x="13715999" y="19213782"/>
            <a:ext cx="454769" cy="431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Shape 18"/>
          <p:cNvSpPr txBox="1"/>
          <p:nvPr/>
        </p:nvSpPr>
        <p:spPr>
          <a:xfrm>
            <a:off x="14308206" y="20767504"/>
            <a:ext cx="3248812" cy="839556"/>
          </a:xfrm>
          <a:prstGeom prst="rect">
            <a:avLst/>
          </a:prstGeom>
          <a:noFill/>
          <a:ln>
            <a:noFill/>
          </a:ln>
        </p:spPr>
        <p:txBody>
          <a:bodyPr lIns="91425" tIns="45700" rIns="91425" bIns="45700" anchor="t" anchorCtr="0">
            <a:noAutofit/>
          </a:bodyPr>
          <a:lstStyle/>
          <a:p>
            <a:pPr marL="0" marR="0" lvl="0" indent="0" algn="ctr" rtl="0">
              <a:lnSpc>
                <a:spcPct val="90000"/>
              </a:lnSpc>
              <a:spcBef>
                <a:spcPts val="1800"/>
              </a:spcBef>
              <a:buClr>
                <a:schemeClr val="dk1"/>
              </a:buClr>
              <a:buSzPct val="25000"/>
              <a:buFont typeface="Arial"/>
              <a:buNone/>
            </a:pPr>
            <a:r>
              <a:rPr lang="en-US" sz="2700" dirty="0" smtClean="0">
                <a:solidFill>
                  <a:schemeClr val="dk1"/>
                </a:solidFill>
                <a:latin typeface="Garamond"/>
                <a:ea typeface="Garamond"/>
                <a:cs typeface="Garamond"/>
                <a:sym typeface="Garamond"/>
              </a:rPr>
              <a:t>2020 predicted land cover change</a:t>
            </a:r>
            <a:endParaRPr lang="en-US" sz="2700" dirty="0">
              <a:solidFill>
                <a:schemeClr val="dk1"/>
              </a:solidFill>
              <a:latin typeface="Garamond"/>
              <a:ea typeface="Garamond"/>
              <a:cs typeface="Garamond"/>
              <a:sym typeface="Garamond"/>
            </a:endParaRPr>
          </a:p>
        </p:txBody>
      </p:sp>
      <p:sp>
        <p:nvSpPr>
          <p:cNvPr id="87" name="Shape 18"/>
          <p:cNvSpPr txBox="1"/>
          <p:nvPr/>
        </p:nvSpPr>
        <p:spPr>
          <a:xfrm>
            <a:off x="5865300" y="20928320"/>
            <a:ext cx="2766268" cy="475500"/>
          </a:xfrm>
          <a:prstGeom prst="rect">
            <a:avLst/>
          </a:prstGeom>
          <a:noFill/>
          <a:ln>
            <a:noFill/>
          </a:ln>
        </p:spPr>
        <p:txBody>
          <a:bodyPr lIns="91425" tIns="45700" rIns="91425" bIns="45700" anchor="t" anchorCtr="0">
            <a:noAutofit/>
          </a:bodyPr>
          <a:lstStyle/>
          <a:p>
            <a:pPr marL="0" marR="0" lvl="0" indent="0" algn="ctr" rtl="0">
              <a:lnSpc>
                <a:spcPct val="90000"/>
              </a:lnSpc>
              <a:spcBef>
                <a:spcPts val="1800"/>
              </a:spcBef>
              <a:buClr>
                <a:schemeClr val="dk1"/>
              </a:buClr>
              <a:buSzPct val="25000"/>
              <a:buFont typeface="Arial"/>
              <a:buNone/>
            </a:pPr>
            <a:r>
              <a:rPr lang="en-US" sz="2700" dirty="0" smtClean="0">
                <a:solidFill>
                  <a:schemeClr val="dk1"/>
                </a:solidFill>
                <a:latin typeface="Garamond"/>
                <a:ea typeface="Garamond"/>
                <a:cs typeface="Garamond"/>
                <a:sym typeface="Garamond"/>
              </a:rPr>
              <a:t>Classified image</a:t>
            </a:r>
            <a:endParaRPr lang="en-US" sz="2700" dirty="0">
              <a:solidFill>
                <a:schemeClr val="dk1"/>
              </a:solidFill>
              <a:latin typeface="Garamond"/>
              <a:ea typeface="Garamond"/>
              <a:cs typeface="Garamond"/>
              <a:sym typeface="Garamond"/>
            </a:endParaRPr>
          </a:p>
        </p:txBody>
      </p:sp>
      <p:sp>
        <p:nvSpPr>
          <p:cNvPr id="88" name="Shape 18"/>
          <p:cNvSpPr txBox="1"/>
          <p:nvPr/>
        </p:nvSpPr>
        <p:spPr>
          <a:xfrm>
            <a:off x="5359547" y="14282727"/>
            <a:ext cx="1101094" cy="1572556"/>
          </a:xfrm>
          <a:prstGeom prst="rect">
            <a:avLst/>
          </a:prstGeom>
          <a:noFill/>
          <a:ln>
            <a:noFill/>
          </a:ln>
        </p:spPr>
        <p:txBody>
          <a:bodyPr lIns="91425" tIns="45700" rIns="91425" bIns="45700" anchor="t" anchorCtr="0">
            <a:noAutofit/>
          </a:bodyPr>
          <a:lstStyle/>
          <a:p>
            <a:pPr marL="0" marR="0" lvl="0" indent="0" rtl="0">
              <a:lnSpc>
                <a:spcPct val="90000"/>
              </a:lnSpc>
              <a:spcBef>
                <a:spcPts val="1800"/>
              </a:spcBef>
              <a:buClr>
                <a:schemeClr val="dk1"/>
              </a:buClr>
              <a:buSzPct val="25000"/>
              <a:buFont typeface="Arial"/>
              <a:buNone/>
            </a:pPr>
            <a:r>
              <a:rPr lang="en-US" sz="2700" dirty="0" smtClean="0">
                <a:solidFill>
                  <a:schemeClr val="dk1"/>
                </a:solidFill>
                <a:latin typeface="Garamond"/>
                <a:ea typeface="Garamond"/>
                <a:cs typeface="Garamond"/>
                <a:sym typeface="Garamond"/>
              </a:rPr>
              <a:t>Red</a:t>
            </a:r>
          </a:p>
          <a:p>
            <a:pPr marL="0" marR="0" lvl="0" indent="0" rtl="0">
              <a:lnSpc>
                <a:spcPct val="90000"/>
              </a:lnSpc>
              <a:spcBef>
                <a:spcPts val="1800"/>
              </a:spcBef>
              <a:buClr>
                <a:schemeClr val="dk1"/>
              </a:buClr>
              <a:buSzPct val="25000"/>
              <a:buFont typeface="Arial"/>
              <a:buNone/>
            </a:pPr>
            <a:r>
              <a:rPr lang="en-US" sz="2700" dirty="0" smtClean="0">
                <a:solidFill>
                  <a:schemeClr val="dk1"/>
                </a:solidFill>
                <a:latin typeface="Garamond"/>
                <a:ea typeface="Garamond"/>
                <a:cs typeface="Garamond"/>
                <a:sym typeface="Garamond"/>
              </a:rPr>
              <a:t>NIR</a:t>
            </a:r>
          </a:p>
          <a:p>
            <a:pPr marL="0" marR="0" lvl="0" indent="0" rtl="0">
              <a:lnSpc>
                <a:spcPct val="90000"/>
              </a:lnSpc>
              <a:spcBef>
                <a:spcPts val="1800"/>
              </a:spcBef>
              <a:buClr>
                <a:schemeClr val="dk1"/>
              </a:buClr>
              <a:buSzPct val="25000"/>
              <a:buFont typeface="Arial"/>
              <a:buNone/>
            </a:pPr>
            <a:r>
              <a:rPr lang="en-US" sz="2700" dirty="0" smtClean="0">
                <a:solidFill>
                  <a:schemeClr val="dk1"/>
                </a:solidFill>
                <a:latin typeface="Garamond"/>
                <a:ea typeface="Garamond"/>
                <a:cs typeface="Garamond"/>
                <a:sym typeface="Garamond"/>
              </a:rPr>
              <a:t>SWIR</a:t>
            </a:r>
            <a:endParaRPr lang="en-US" sz="2700" dirty="0">
              <a:solidFill>
                <a:schemeClr val="dk1"/>
              </a:solidFill>
              <a:latin typeface="Garamond"/>
              <a:ea typeface="Garamond"/>
              <a:cs typeface="Garamond"/>
              <a:sym typeface="Garamond"/>
            </a:endParaRPr>
          </a:p>
        </p:txBody>
      </p:sp>
      <p:sp>
        <p:nvSpPr>
          <p:cNvPr id="89" name="Shape 41"/>
          <p:cNvSpPr txBox="1"/>
          <p:nvPr/>
        </p:nvSpPr>
        <p:spPr>
          <a:xfrm>
            <a:off x="10426050" y="29016965"/>
            <a:ext cx="6874500" cy="951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800" dirty="0" smtClean="0">
                <a:solidFill>
                  <a:schemeClr val="dk1"/>
                </a:solidFill>
                <a:latin typeface="Garamond"/>
                <a:ea typeface="Garamond"/>
                <a:cs typeface="Garamond"/>
                <a:sym typeface="Garamond"/>
              </a:rPr>
              <a:t>2020 Predicted Land Cover Change</a:t>
            </a:r>
            <a:endParaRPr lang="en-US" sz="2800" dirty="0">
              <a:solidFill>
                <a:schemeClr val="dk1"/>
              </a:solidFill>
              <a:latin typeface="Garamond"/>
              <a:ea typeface="Garamond"/>
              <a:cs typeface="Garamond"/>
              <a:sym typeface="Garamond"/>
            </a:endParaRPr>
          </a:p>
        </p:txBody>
      </p:sp>
      <p:sp>
        <p:nvSpPr>
          <p:cNvPr id="90" name="Shape 41"/>
          <p:cNvSpPr txBox="1"/>
          <p:nvPr/>
        </p:nvSpPr>
        <p:spPr>
          <a:xfrm>
            <a:off x="1085064" y="27160578"/>
            <a:ext cx="2322514" cy="951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800" dirty="0" smtClean="0">
                <a:solidFill>
                  <a:schemeClr val="dk1"/>
                </a:solidFill>
                <a:latin typeface="Garamond"/>
                <a:ea typeface="Garamond"/>
                <a:cs typeface="Garamond"/>
                <a:sym typeface="Garamond"/>
              </a:rPr>
              <a:t>1992 Classification</a:t>
            </a:r>
            <a:endParaRPr lang="en-US" sz="2800" dirty="0">
              <a:solidFill>
                <a:schemeClr val="dk1"/>
              </a:solidFill>
              <a:latin typeface="Garamond"/>
              <a:ea typeface="Garamond"/>
              <a:cs typeface="Garamond"/>
              <a:sym typeface="Garamond"/>
            </a:endParaRPr>
          </a:p>
        </p:txBody>
      </p:sp>
      <p:sp>
        <p:nvSpPr>
          <p:cNvPr id="91" name="Shape 41"/>
          <p:cNvSpPr txBox="1"/>
          <p:nvPr/>
        </p:nvSpPr>
        <p:spPr>
          <a:xfrm>
            <a:off x="4258780" y="27160578"/>
            <a:ext cx="2322514" cy="951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800" dirty="0" smtClean="0">
                <a:solidFill>
                  <a:schemeClr val="dk1"/>
                </a:solidFill>
                <a:latin typeface="Garamond"/>
                <a:ea typeface="Garamond"/>
                <a:cs typeface="Garamond"/>
                <a:sym typeface="Garamond"/>
              </a:rPr>
              <a:t>2002 Classification</a:t>
            </a:r>
            <a:endParaRPr lang="en-US" sz="2800" dirty="0">
              <a:solidFill>
                <a:schemeClr val="dk1"/>
              </a:solidFill>
              <a:latin typeface="Garamond"/>
              <a:ea typeface="Garamond"/>
              <a:cs typeface="Garamond"/>
              <a:sym typeface="Garamond"/>
            </a:endParaRPr>
          </a:p>
        </p:txBody>
      </p:sp>
      <p:sp>
        <p:nvSpPr>
          <p:cNvPr id="92" name="Shape 41"/>
          <p:cNvSpPr txBox="1"/>
          <p:nvPr/>
        </p:nvSpPr>
        <p:spPr>
          <a:xfrm>
            <a:off x="7432496" y="27171427"/>
            <a:ext cx="2322514" cy="951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800" dirty="0" smtClean="0">
                <a:solidFill>
                  <a:schemeClr val="dk1"/>
                </a:solidFill>
                <a:latin typeface="Garamond"/>
                <a:ea typeface="Garamond"/>
                <a:cs typeface="Garamond"/>
                <a:sym typeface="Garamond"/>
              </a:rPr>
              <a:t>2015 Classification</a:t>
            </a:r>
            <a:endParaRPr lang="en-US" sz="2800" dirty="0">
              <a:solidFill>
                <a:schemeClr val="dk1"/>
              </a:solidFill>
              <a:latin typeface="Garamond"/>
              <a:ea typeface="Garamond"/>
              <a:cs typeface="Garamond"/>
              <a:sym typeface="Garamond"/>
            </a:endParaRPr>
          </a:p>
        </p:txBody>
      </p:sp>
      <p:pic>
        <p:nvPicPr>
          <p:cNvPr id="8" name="Pictur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425413" y="10036963"/>
            <a:ext cx="4674308" cy="6071840"/>
          </a:xfrm>
          <a:prstGeom prst="rect">
            <a:avLst/>
          </a:prstGeom>
        </p:spPr>
      </p:pic>
      <p:pic>
        <p:nvPicPr>
          <p:cNvPr id="10" name="Picture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339407" y="14353155"/>
            <a:ext cx="3494314" cy="1760004"/>
          </a:xfrm>
          <a:prstGeom prst="rect">
            <a:avLst/>
          </a:prstGeom>
        </p:spPr>
      </p:pic>
      <p:pic>
        <p:nvPicPr>
          <p:cNvPr id="12" name="Picture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93846" y="30434021"/>
            <a:ext cx="5554986" cy="3620103"/>
          </a:xfrm>
          <a:prstGeom prst="rect">
            <a:avLst/>
          </a:prstGeom>
          <a:ln w="12700">
            <a:solidFill>
              <a:schemeClr val="tx1">
                <a:lumMod val="50000"/>
              </a:schemeClr>
            </a:solidFill>
          </a:ln>
        </p:spPr>
      </p:pic>
      <p:pic>
        <p:nvPicPr>
          <p:cNvPr id="13" name="Picture 1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69444" y="23631953"/>
            <a:ext cx="2716993" cy="3535325"/>
          </a:xfrm>
          <a:prstGeom prst="rect">
            <a:avLst/>
          </a:prstGeom>
          <a:ln w="12700">
            <a:solidFill>
              <a:schemeClr val="tx1">
                <a:lumMod val="50000"/>
              </a:schemeClr>
            </a:solidFill>
          </a:ln>
        </p:spPr>
      </p:pic>
      <p:pic>
        <p:nvPicPr>
          <p:cNvPr id="14" name="Picture 1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110187" y="23637727"/>
            <a:ext cx="2707469" cy="3533544"/>
          </a:xfrm>
          <a:prstGeom prst="rect">
            <a:avLst/>
          </a:prstGeom>
          <a:ln w="12700">
            <a:solidFill>
              <a:schemeClr val="tx1">
                <a:lumMod val="50000"/>
              </a:schemeClr>
            </a:solidFill>
          </a:ln>
        </p:spPr>
      </p:pic>
      <p:pic>
        <p:nvPicPr>
          <p:cNvPr id="20" name="Picture 1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141406" y="23631953"/>
            <a:ext cx="2716992" cy="3535325"/>
          </a:xfrm>
          <a:prstGeom prst="rect">
            <a:avLst/>
          </a:prstGeom>
          <a:ln w="12700">
            <a:solidFill>
              <a:schemeClr val="tx1">
                <a:lumMod val="50000"/>
              </a:schemeClr>
            </a:solidFill>
          </a:ln>
        </p:spPr>
      </p:pic>
      <p:pic>
        <p:nvPicPr>
          <p:cNvPr id="43" name="Picture 4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902053" y="28102029"/>
            <a:ext cx="7035968" cy="1484149"/>
          </a:xfrm>
          <a:prstGeom prst="rect">
            <a:avLst/>
          </a:prstGeom>
        </p:spPr>
      </p:pic>
      <p:pic>
        <p:nvPicPr>
          <p:cNvPr id="45" name="Picture 4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761662" y="23569794"/>
            <a:ext cx="6122500" cy="5418519"/>
          </a:xfrm>
          <a:prstGeom prst="rect">
            <a:avLst/>
          </a:prstGeom>
          <a:ln w="12700">
            <a:solidFill>
              <a:schemeClr val="tx1">
                <a:lumMod val="50000"/>
              </a:schemeClr>
            </a:solidFill>
          </a:ln>
        </p:spPr>
      </p:pic>
      <p:pic>
        <p:nvPicPr>
          <p:cNvPr id="47" name="Picture 46"/>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4265234" y="17197776"/>
            <a:ext cx="3335127" cy="3585591"/>
          </a:xfrm>
          <a:prstGeom prst="rect">
            <a:avLst/>
          </a:prstGeom>
          <a:ln w="12700">
            <a:solidFill>
              <a:schemeClr val="tx1"/>
            </a:solidFill>
          </a:ln>
        </p:spPr>
      </p:pic>
      <p:pic>
        <p:nvPicPr>
          <p:cNvPr id="11" name="Picture 1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671883" y="28117213"/>
            <a:ext cx="550364" cy="1121496"/>
          </a:xfrm>
          <a:prstGeom prst="rect">
            <a:avLst/>
          </a:prstGeom>
        </p:spPr>
      </p:pic>
      <p:sp>
        <p:nvSpPr>
          <p:cNvPr id="85" name="Shape 21"/>
          <p:cNvSpPr txBox="1"/>
          <p:nvPr/>
        </p:nvSpPr>
        <p:spPr>
          <a:xfrm>
            <a:off x="18738336" y="23778035"/>
            <a:ext cx="8229600" cy="5760599"/>
          </a:xfrm>
          <a:prstGeom prst="rect">
            <a:avLst/>
          </a:prstGeom>
          <a:noFill/>
          <a:ln>
            <a:noFill/>
          </a:ln>
        </p:spPr>
        <p:txBody>
          <a:bodyPr lIns="91425" tIns="45700" rIns="91425" bIns="45700" anchor="t" anchorCtr="0">
            <a:noAutofit/>
          </a:bodyPr>
          <a:lstStyle/>
          <a:p>
            <a:pPr marL="457200" lvl="7" indent="-457200">
              <a:lnSpc>
                <a:spcPct val="90000"/>
              </a:lnSpc>
              <a:buClr>
                <a:schemeClr val="accent1"/>
              </a:buClr>
              <a:buSzPct val="100000"/>
              <a:buFont typeface="Webdings" panose="05030102010509060703" pitchFamily="18" charset="2"/>
              <a:buChar char=""/>
            </a:pPr>
            <a:endParaRPr lang="en-US" sz="2800" dirty="0" smtClean="0">
              <a:solidFill>
                <a:schemeClr val="dk1"/>
              </a:solidFill>
              <a:latin typeface="Garamond"/>
              <a:ea typeface="Garamond"/>
              <a:cs typeface="Garamond"/>
              <a:sym typeface="Garamond"/>
            </a:endParaRPr>
          </a:p>
          <a:p>
            <a:pPr marL="457200" lvl="7" indent="-457200">
              <a:lnSpc>
                <a:spcPct val="90000"/>
              </a:lnSpc>
              <a:buClr>
                <a:schemeClr val="accent1"/>
              </a:buClr>
              <a:buSzPct val="100000"/>
              <a:buFont typeface="Webdings" panose="05030102010509060703" pitchFamily="18" charset="2"/>
              <a:buChar char=""/>
            </a:pPr>
            <a:r>
              <a:rPr lang="en-US" sz="2800" dirty="0" smtClean="0">
                <a:solidFill>
                  <a:schemeClr val="dk1"/>
                </a:solidFill>
                <a:latin typeface="Garamond"/>
                <a:ea typeface="Garamond"/>
                <a:cs typeface="Garamond"/>
                <a:sym typeface="Garamond"/>
              </a:rPr>
              <a:t>Decreases in agriculture land</a:t>
            </a:r>
          </a:p>
          <a:p>
            <a:pPr marL="457200" lvl="7" indent="-457200">
              <a:lnSpc>
                <a:spcPct val="90000"/>
              </a:lnSpc>
              <a:buClr>
                <a:schemeClr val="accent1"/>
              </a:buClr>
              <a:buSzPct val="100000"/>
              <a:buFont typeface="Webdings" panose="05030102010509060703" pitchFamily="18" charset="2"/>
              <a:buChar char=""/>
            </a:pPr>
            <a:r>
              <a:rPr lang="en-US" sz="2800" dirty="0" smtClean="0">
                <a:solidFill>
                  <a:schemeClr val="dk1"/>
                </a:solidFill>
                <a:latin typeface="Garamond"/>
                <a:ea typeface="Garamond"/>
                <a:cs typeface="Garamond"/>
                <a:sym typeface="Garamond"/>
              </a:rPr>
              <a:t>Large increases in coniferous forest</a:t>
            </a:r>
          </a:p>
          <a:p>
            <a:pPr marL="457200" lvl="7" indent="-457200">
              <a:lnSpc>
                <a:spcPct val="90000"/>
              </a:lnSpc>
              <a:buClr>
                <a:schemeClr val="accent1"/>
              </a:buClr>
              <a:buSzPct val="100000"/>
              <a:buFont typeface="Webdings" panose="05030102010509060703" pitchFamily="18" charset="2"/>
              <a:buChar char=""/>
            </a:pPr>
            <a:r>
              <a:rPr lang="en-US" sz="2800" dirty="0" smtClean="0">
                <a:solidFill>
                  <a:schemeClr val="dk1"/>
                </a:solidFill>
                <a:latin typeface="Garamond"/>
                <a:ea typeface="Garamond"/>
                <a:cs typeface="Garamond"/>
                <a:sym typeface="Garamond"/>
              </a:rPr>
              <a:t>Net loss in wetland classes</a:t>
            </a:r>
          </a:p>
          <a:p>
            <a:pPr marL="457200" lvl="1" indent="-457200">
              <a:lnSpc>
                <a:spcPct val="90000"/>
              </a:lnSpc>
              <a:buClr>
                <a:schemeClr val="accent1"/>
              </a:buClr>
              <a:buSzPct val="100000"/>
              <a:buFont typeface="Webdings" panose="05030102010509060703" pitchFamily="18" charset="2"/>
              <a:buChar char=""/>
            </a:pPr>
            <a:endParaRPr lang="en-US" sz="2800" dirty="0" smtClean="0">
              <a:solidFill>
                <a:schemeClr val="dk1"/>
              </a:solidFill>
              <a:latin typeface="Garamond"/>
              <a:ea typeface="Garamond"/>
              <a:cs typeface="Garamond"/>
              <a:sym typeface="Garamond"/>
            </a:endParaRPr>
          </a:p>
          <a:p>
            <a:pPr marL="457200" marR="0" lvl="0" indent="-457200" algn="l" rtl="0">
              <a:lnSpc>
                <a:spcPct val="90000"/>
              </a:lnSpc>
              <a:spcBef>
                <a:spcPts val="0"/>
              </a:spcBef>
              <a:buClr>
                <a:schemeClr val="accent1"/>
              </a:buClr>
              <a:buSzPct val="100000"/>
              <a:buFont typeface="Webdings" panose="05030102010509060703" pitchFamily="18" charset="2"/>
              <a:buChar char=""/>
            </a:pPr>
            <a:endParaRPr lang="en-US" sz="2800" dirty="0" smtClean="0">
              <a:solidFill>
                <a:schemeClr val="dk1"/>
              </a:solidFill>
              <a:latin typeface="Garamond"/>
              <a:ea typeface="Garamond"/>
              <a:cs typeface="Garamond"/>
              <a:sym typeface="Garamond"/>
            </a:endParaRPr>
          </a:p>
          <a:p>
            <a:pPr marL="457200" marR="0" lvl="0" indent="-457200" algn="l" rtl="0">
              <a:lnSpc>
                <a:spcPct val="90000"/>
              </a:lnSpc>
              <a:spcBef>
                <a:spcPts val="0"/>
              </a:spcBef>
              <a:buClr>
                <a:schemeClr val="accent1"/>
              </a:buClr>
              <a:buSzPct val="100000"/>
              <a:buFont typeface="Webdings" panose="05030102010509060703" pitchFamily="18" charset="2"/>
              <a:buChar char=""/>
            </a:pPr>
            <a:r>
              <a:rPr lang="en-US" sz="2800" dirty="0" smtClean="0">
                <a:solidFill>
                  <a:schemeClr val="dk1"/>
                </a:solidFill>
                <a:latin typeface="Garamond"/>
                <a:ea typeface="Garamond"/>
                <a:cs typeface="Garamond"/>
                <a:sym typeface="Garamond"/>
              </a:rPr>
              <a:t>Increases in all priority areas</a:t>
            </a:r>
          </a:p>
          <a:p>
            <a:pPr marL="457200" marR="0" lvl="0" indent="-457200" algn="l" rtl="0">
              <a:lnSpc>
                <a:spcPct val="90000"/>
              </a:lnSpc>
              <a:spcBef>
                <a:spcPts val="0"/>
              </a:spcBef>
              <a:buClr>
                <a:schemeClr val="accent1"/>
              </a:buClr>
              <a:buSzPct val="100000"/>
              <a:buFont typeface="Webdings" panose="05030102010509060703" pitchFamily="18" charset="2"/>
              <a:buChar char=""/>
            </a:pPr>
            <a:r>
              <a:rPr lang="en-US" sz="2800" dirty="0" smtClean="0">
                <a:solidFill>
                  <a:schemeClr val="dk1"/>
                </a:solidFill>
                <a:latin typeface="Garamond"/>
                <a:ea typeface="Garamond"/>
                <a:cs typeface="Garamond"/>
                <a:sym typeface="Garamond"/>
              </a:rPr>
              <a:t>Milepost 293 had few changes</a:t>
            </a:r>
          </a:p>
          <a:p>
            <a:pPr marL="457200" marR="0" lvl="0" indent="-457200" algn="l" rtl="0">
              <a:lnSpc>
                <a:spcPct val="90000"/>
              </a:lnSpc>
              <a:spcBef>
                <a:spcPts val="0"/>
              </a:spcBef>
              <a:buClr>
                <a:schemeClr val="accent1"/>
              </a:buClr>
              <a:buSzPct val="100000"/>
              <a:buFont typeface="Webdings" panose="05030102010509060703" pitchFamily="18" charset="2"/>
              <a:buChar char=""/>
            </a:pPr>
            <a:r>
              <a:rPr lang="en-US" sz="2800" dirty="0" smtClean="0">
                <a:solidFill>
                  <a:schemeClr val="dk1"/>
                </a:solidFill>
                <a:latin typeface="Garamond"/>
                <a:ea typeface="Garamond"/>
                <a:cs typeface="Garamond"/>
                <a:sym typeface="Garamond"/>
              </a:rPr>
              <a:t>Milepost 330 developed several new wetland pockets</a:t>
            </a:r>
            <a:endParaRPr lang="en-US" sz="2800" dirty="0">
              <a:solidFill>
                <a:schemeClr val="dk1"/>
              </a:solidFill>
              <a:latin typeface="Garamond"/>
              <a:ea typeface="Garamond"/>
              <a:cs typeface="Garamond"/>
              <a:sym typeface="Garamond"/>
            </a:endParaRPr>
          </a:p>
        </p:txBody>
      </p:sp>
    </p:spTree>
  </p:cSld>
  <p:clrMapOvr>
    <a:masterClrMapping/>
  </p:clrMapOvr>
  <p:transition spd="slow">
    <p:cut/>
  </p:transition>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389</TotalTime>
  <Words>532</Words>
  <Application>Microsoft Office PowerPoint</Application>
  <PresentationFormat>Custom</PresentationFormat>
  <Paragraphs>80</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Century Gothic</vt:lpstr>
      <vt:lpstr>Webdings</vt:lpstr>
      <vt:lpstr>Garamond</vt:lpstr>
      <vt:lpstr>Arial</vt:lpstr>
      <vt:lpstr>Questrial</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Baghel</dc:creator>
  <cp:lastModifiedBy>NASA DEVELOP</cp:lastModifiedBy>
  <cp:revision>40</cp:revision>
  <dcterms:modified xsi:type="dcterms:W3CDTF">2015-11-18T02:04:15Z</dcterms:modified>
</cp:coreProperties>
</file>