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66" r:id="rId3"/>
    <p:sldId id="273" r:id="rId4"/>
    <p:sldId id="271" r:id="rId5"/>
    <p:sldId id="274" r:id="rId6"/>
    <p:sldId id="272" r:id="rId7"/>
    <p:sldId id="262" r:id="rId8"/>
    <p:sldId id="264" r:id="rId9"/>
    <p:sldId id="265" r:id="rId10"/>
    <p:sldId id="276" r:id="rId11"/>
    <p:sldId id="275"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ely" initials="l" lastIdx="5" clrIdx="0"/>
  <p:cmAuthor id="1" name="lmchilds" initials="LM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5F7F"/>
    <a:srgbClr val="9BD1D0"/>
    <a:srgbClr val="499B9A"/>
    <a:srgbClr val="67B9B8"/>
    <a:srgbClr val="0C4161"/>
    <a:srgbClr val="831830"/>
    <a:srgbClr val="A1364E"/>
    <a:srgbClr val="96357D"/>
    <a:srgbClr val="B4539B"/>
    <a:srgbClr val="0642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1" autoAdjust="0"/>
    <p:restoredTop sz="88551" autoAdjust="0"/>
  </p:normalViewPr>
  <p:slideViewPr>
    <p:cSldViewPr snapToGrid="0">
      <p:cViewPr>
        <p:scale>
          <a:sx n="80" d="100"/>
          <a:sy n="80" d="100"/>
        </p:scale>
        <p:origin x="-107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89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36766-9365-4C2A-8317-3A0009BFE065}" type="datetimeFigureOut">
              <a:rPr lang="en-US" smtClean="0"/>
              <a:pPr/>
              <a:t>05/08/2013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B8044-D72C-4EDA-852E-12984F6B1485}" type="slidenum">
              <a:rPr lang="en-US" smtClean="0"/>
              <a:pPr/>
              <a:t>‹#›</a:t>
            </a:fld>
            <a:endParaRPr lang="en-US" dirty="0"/>
          </a:p>
        </p:txBody>
      </p:sp>
    </p:spTree>
    <p:extLst>
      <p:ext uri="{BB962C8B-B14F-4D97-AF65-F5344CB8AC3E}">
        <p14:creationId xmlns:p14="http://schemas.microsoft.com/office/powerpoint/2010/main" xmlns="" val="38089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School, Major</a:t>
            </a:r>
          </a:p>
          <a:p>
            <a:r>
              <a:rPr lang="en-US" dirty="0" smtClean="0"/>
              <a:t>Location?</a:t>
            </a:r>
          </a:p>
          <a:p>
            <a:r>
              <a:rPr lang="en-US" dirty="0" smtClean="0"/>
              <a:t>New England Water Resources Team</a:t>
            </a:r>
          </a:p>
        </p:txBody>
      </p:sp>
      <p:sp>
        <p:nvSpPr>
          <p:cNvPr id="4" name="Slide Number Placeholder 3"/>
          <p:cNvSpPr>
            <a:spLocks noGrp="1"/>
          </p:cNvSpPr>
          <p:nvPr>
            <p:ph type="sldNum" sz="quarter" idx="10"/>
          </p:nvPr>
        </p:nvSpPr>
        <p:spPr/>
        <p:txBody>
          <a:bodyPr/>
          <a:lstStyle/>
          <a:p>
            <a:fld id="{71CB8044-D72C-4EDA-852E-12984F6B1485}" type="slidenum">
              <a:rPr lang="en-US" smtClean="0"/>
              <a:pPr/>
              <a:t>1</a:t>
            </a:fld>
            <a:endParaRPr lang="en-US" dirty="0"/>
          </a:p>
        </p:txBody>
      </p:sp>
    </p:spTree>
    <p:extLst>
      <p:ext uri="{BB962C8B-B14F-4D97-AF65-F5344CB8AC3E}">
        <p14:creationId xmlns:p14="http://schemas.microsoft.com/office/powerpoint/2010/main" xmlns="" val="319369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collection of maps</a:t>
            </a:r>
            <a:r>
              <a:rPr lang="en-US" baseline="0" dirty="0" smtClean="0"/>
              <a:t> shows chlorophyll concentration in August for the years </a:t>
            </a:r>
            <a:r>
              <a:rPr lang="en-US" dirty="0" smtClean="0"/>
              <a:t>2002, 2005, 2006, 2008, 2009, 2010, and 2012. </a:t>
            </a:r>
            <a:r>
              <a:rPr lang="en-US" dirty="0" err="1" smtClean="0"/>
              <a:t>Mississiquoi</a:t>
            </a:r>
            <a:r>
              <a:rPr lang="en-US" baseline="0" dirty="0" smtClean="0"/>
              <a:t> Bay and St. Alban’s Bay </a:t>
            </a:r>
            <a:r>
              <a:rPr lang="en-US" baseline="0" smtClean="0"/>
              <a:t>show consistently </a:t>
            </a:r>
            <a:r>
              <a:rPr lang="en-US" baseline="0" dirty="0" smtClean="0"/>
              <a:t>high chlorophyll levels.</a:t>
            </a:r>
            <a:endParaRPr lang="en-US" dirty="0" smtClean="0"/>
          </a:p>
        </p:txBody>
      </p:sp>
      <p:sp>
        <p:nvSpPr>
          <p:cNvPr id="4" name="Slide Number Placeholder 3"/>
          <p:cNvSpPr>
            <a:spLocks noGrp="1"/>
          </p:cNvSpPr>
          <p:nvPr>
            <p:ph type="sldNum" sz="quarter" idx="10"/>
          </p:nvPr>
        </p:nvSpPr>
        <p:spPr/>
        <p:txBody>
          <a:bodyPr/>
          <a:lstStyle/>
          <a:p>
            <a:fld id="{71CB8044-D72C-4EDA-852E-12984F6B1485}" type="slidenum">
              <a:rPr lang="en-US" smtClean="0"/>
              <a:pPr/>
              <a:t>10</a:t>
            </a:fld>
            <a:endParaRPr lang="en-US" dirty="0"/>
          </a:p>
        </p:txBody>
      </p:sp>
    </p:spTree>
    <p:extLst>
      <p:ext uri="{BB962C8B-B14F-4D97-AF65-F5344CB8AC3E}">
        <p14:creationId xmlns:p14="http://schemas.microsoft.com/office/powerpoint/2010/main" xmlns="" val="96262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Concentration maps show accurate measurements</a:t>
            </a:r>
          </a:p>
          <a:p>
            <a:r>
              <a:rPr lang="en-US" dirty="0" smtClean="0"/>
              <a:t>----throughout the lake rather than only in key areas</a:t>
            </a:r>
          </a:p>
          <a:p>
            <a:r>
              <a:rPr lang="en-US" dirty="0" smtClean="0"/>
              <a:t>----Landsat data without significant cloud cover in this area is limited</a:t>
            </a:r>
          </a:p>
          <a:p>
            <a:r>
              <a:rPr lang="en-US" dirty="0" smtClean="0"/>
              <a:t>----water quality tracking would be less frequent</a:t>
            </a:r>
          </a:p>
          <a:p>
            <a:endParaRPr lang="en-US" dirty="0" smtClean="0"/>
          </a:p>
          <a:p>
            <a:r>
              <a:rPr lang="en-US" dirty="0" smtClean="0"/>
              <a:t>Using</a:t>
            </a:r>
            <a:r>
              <a:rPr lang="en-US" baseline="0" dirty="0" smtClean="0"/>
              <a:t> </a:t>
            </a:r>
            <a:r>
              <a:rPr lang="en-US" dirty="0" smtClean="0"/>
              <a:t>Aqua MODIS, algal blooms can also be detected as sediment in the water</a:t>
            </a:r>
          </a:p>
          <a:p>
            <a:r>
              <a:rPr lang="en-US" dirty="0" smtClean="0"/>
              <a:t>----less clear (sediment in general, not just algal blooms) and has a coarser</a:t>
            </a:r>
            <a:r>
              <a:rPr lang="en-US" baseline="0" dirty="0" smtClean="0"/>
              <a:t> </a:t>
            </a:r>
            <a:r>
              <a:rPr lang="en-US" dirty="0" smtClean="0"/>
              <a:t>resolution</a:t>
            </a:r>
          </a:p>
          <a:p>
            <a:r>
              <a:rPr lang="en-US" dirty="0" smtClean="0"/>
              <a:t>----data is available on a much more regular basis</a:t>
            </a:r>
          </a:p>
          <a:p>
            <a:endParaRPr lang="en-US" dirty="0" smtClean="0"/>
          </a:p>
          <a:p>
            <a:r>
              <a:rPr lang="en-US" dirty="0" smtClean="0"/>
              <a:t>A combination of the two data types may provide a valuable tool for water quality monitoring.</a:t>
            </a:r>
          </a:p>
        </p:txBody>
      </p:sp>
      <p:sp>
        <p:nvSpPr>
          <p:cNvPr id="4" name="Slide Number Placeholder 3"/>
          <p:cNvSpPr>
            <a:spLocks noGrp="1"/>
          </p:cNvSpPr>
          <p:nvPr>
            <p:ph type="sldNum" sz="quarter" idx="10"/>
          </p:nvPr>
        </p:nvSpPr>
        <p:spPr/>
        <p:txBody>
          <a:bodyPr/>
          <a:lstStyle/>
          <a:p>
            <a:fld id="{71CB8044-D72C-4EDA-852E-12984F6B1485}" type="slidenum">
              <a:rPr lang="en-US" smtClean="0"/>
              <a:pPr/>
              <a:t>11</a:t>
            </a:fld>
            <a:endParaRPr lang="en-US" dirty="0"/>
          </a:p>
        </p:txBody>
      </p:sp>
    </p:spTree>
    <p:extLst>
      <p:ext uri="{BB962C8B-B14F-4D97-AF65-F5344CB8AC3E}">
        <p14:creationId xmlns:p14="http://schemas.microsoft.com/office/powerpoint/2010/main" xmlns="" val="19617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area for this project was Lake Champlain, which is located on the border between the states of New York and Vermont. The northern part of the lake also branches into Quebec, Canada.</a:t>
            </a:r>
          </a:p>
          <a:p>
            <a:endParaRPr lang="en-US" dirty="0" smtClean="0"/>
          </a:p>
          <a:p>
            <a:r>
              <a:rPr lang="en-US" dirty="0" smtClean="0"/>
              <a:t>The study period was May through October, 2002-2013</a:t>
            </a:r>
          </a:p>
          <a:p>
            <a:r>
              <a:rPr lang="en-US" dirty="0" smtClean="0"/>
              <a:t>    -Summer months were selected</a:t>
            </a:r>
            <a:r>
              <a:rPr lang="en-US" baseline="0" dirty="0" smtClean="0"/>
              <a:t>, because they are the months in which Harmful Algal Blooms (HABs) occur</a:t>
            </a:r>
          </a:p>
          <a:p>
            <a:r>
              <a:rPr lang="en-US" baseline="0" dirty="0" smtClean="0"/>
              <a:t>    -Aqua was launched in 2002, so the earliest data are from July</a:t>
            </a:r>
          </a:p>
          <a:p>
            <a:r>
              <a:rPr lang="en-US" baseline="0" dirty="0" smtClean="0"/>
              <a:t>    -Most recent data collected were from June 2013</a:t>
            </a:r>
          </a:p>
          <a:p>
            <a:endParaRPr lang="en-US" baseline="0" dirty="0" smtClean="0"/>
          </a:p>
          <a:p>
            <a:r>
              <a:rPr lang="en-US" baseline="0" dirty="0" smtClean="0"/>
              <a:t>The partners for this project were the Lake Champlain Basin Program, Vermont Department of Environmental Conservation, and Lake Champlain Committee. Currently project partners use in situ measurement stations and volunteers to collect data. Algae concentration varies drastically throughout the lake, so measurements collected in a specific area do not provide adequate data for surrounding areas. This project provides partners with methodologies that would allow them to monitor water quality throughout the entire lake while utilizing fewer resources.</a:t>
            </a:r>
          </a:p>
        </p:txBody>
      </p:sp>
      <p:sp>
        <p:nvSpPr>
          <p:cNvPr id="4" name="Slide Number Placeholder 3"/>
          <p:cNvSpPr>
            <a:spLocks noGrp="1"/>
          </p:cNvSpPr>
          <p:nvPr>
            <p:ph type="sldNum" sz="quarter" idx="10"/>
          </p:nvPr>
        </p:nvSpPr>
        <p:spPr/>
        <p:txBody>
          <a:bodyPr/>
          <a:lstStyle/>
          <a:p>
            <a:fld id="{71CB8044-D72C-4EDA-852E-12984F6B1485}" type="slidenum">
              <a:rPr lang="en-US" smtClean="0"/>
              <a:pPr/>
              <a:t>2</a:t>
            </a:fld>
            <a:endParaRPr lang="en-US" dirty="0"/>
          </a:p>
        </p:txBody>
      </p:sp>
    </p:spTree>
    <p:extLst>
      <p:ext uri="{BB962C8B-B14F-4D97-AF65-F5344CB8AC3E}">
        <p14:creationId xmlns:p14="http://schemas.microsoft.com/office/powerpoint/2010/main" xmlns="" val="416911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project is important because of the negative impacts that Harmful Algal Blooms (HABs) have on ecological and human health</a:t>
            </a:r>
          </a:p>
          <a:p>
            <a:endParaRPr lang="en-US" baseline="0" dirty="0" smtClean="0"/>
          </a:p>
          <a:p>
            <a:r>
              <a:rPr lang="en-US" dirty="0" smtClean="0"/>
              <a:t>Negative Impacts on Ecological Health</a:t>
            </a:r>
          </a:p>
          <a:p>
            <a:r>
              <a:rPr lang="en-US" dirty="0" smtClean="0"/>
              <a:t>    -Pollution sensitive organisms are unable to survive</a:t>
            </a:r>
          </a:p>
          <a:p>
            <a:r>
              <a:rPr lang="en-US" dirty="0" smtClean="0"/>
              <a:t>    -Underwater</a:t>
            </a:r>
            <a:r>
              <a:rPr lang="en-US" baseline="0" dirty="0" smtClean="0"/>
              <a:t> vegetation is starved of sunlight and oxygen</a:t>
            </a:r>
          </a:p>
          <a:p>
            <a:r>
              <a:rPr lang="en-US" baseline="0" dirty="0" smtClean="0"/>
              <a:t>    -Major stopping point and breeding ground for migrating birds</a:t>
            </a:r>
          </a:p>
          <a:p>
            <a:r>
              <a:rPr lang="en-US" baseline="0" dirty="0" smtClean="0"/>
              <a:t>        -More than 300 species of birds are found in the Champlain Basin, 24 of which are endangered</a:t>
            </a:r>
            <a:endParaRPr lang="en-US" dirty="0" smtClean="0"/>
          </a:p>
          <a:p>
            <a:endParaRPr lang="en-US" dirty="0" smtClean="0"/>
          </a:p>
          <a:p>
            <a:r>
              <a:rPr lang="en-US" dirty="0" smtClean="0"/>
              <a:t>Negative Impacts on</a:t>
            </a:r>
            <a:r>
              <a:rPr lang="en-US" baseline="0" dirty="0" smtClean="0"/>
              <a:t> Human Health</a:t>
            </a:r>
          </a:p>
          <a:p>
            <a:r>
              <a:rPr lang="en-US" dirty="0" smtClean="0"/>
              <a:t>    -Toxins </a:t>
            </a:r>
            <a:r>
              <a:rPr lang="en-US" dirty="0" err="1" smtClean="0"/>
              <a:t>bioaccumulate</a:t>
            </a:r>
            <a:r>
              <a:rPr lang="en-US" dirty="0" smtClean="0"/>
              <a:t> in organisms commonly consumed by humans</a:t>
            </a:r>
          </a:p>
          <a:p>
            <a:r>
              <a:rPr lang="en-US" baseline="0" dirty="0" smtClean="0"/>
              <a:t>        -Affected organisms do not always show signs of toxic exposure</a:t>
            </a:r>
          </a:p>
          <a:p>
            <a:r>
              <a:rPr lang="en-US" baseline="0" dirty="0" smtClean="0"/>
              <a:t>        -Can cause </a:t>
            </a:r>
            <a:r>
              <a:rPr lang="en-US" sz="1200" kern="1200" dirty="0" smtClean="0">
                <a:solidFill>
                  <a:schemeClr val="tx1"/>
                </a:solidFill>
                <a:effectLst/>
                <a:latin typeface="+mn-lt"/>
                <a:ea typeface="+mn-ea"/>
                <a:cs typeface="+mn-cs"/>
              </a:rPr>
              <a:t>a wide range of illnesses, including various types of shellfish poisoning</a:t>
            </a:r>
          </a:p>
          <a:p>
            <a:r>
              <a:rPr lang="en-US" sz="1200" kern="1200" dirty="0" smtClean="0">
                <a:solidFill>
                  <a:schemeClr val="tx1"/>
                </a:solidFill>
                <a:effectLst/>
                <a:latin typeface="+mn-lt"/>
                <a:ea typeface="+mn-ea"/>
                <a:cs typeface="+mn-cs"/>
              </a:rPr>
              <a:t>        -No known remedies,</a:t>
            </a:r>
            <a:r>
              <a:rPr lang="en-US" sz="1200" kern="1200" baseline="0" dirty="0" smtClean="0">
                <a:solidFill>
                  <a:schemeClr val="tx1"/>
                </a:solidFill>
                <a:effectLst/>
                <a:latin typeface="+mn-lt"/>
                <a:ea typeface="+mn-ea"/>
                <a:cs typeface="+mn-cs"/>
              </a:rPr>
              <a:t> illnesses must be waited out</a:t>
            </a:r>
          </a:p>
          <a:p>
            <a:r>
              <a:rPr lang="en-US" sz="1200" kern="1200" baseline="0" dirty="0" smtClean="0">
                <a:solidFill>
                  <a:schemeClr val="tx1"/>
                </a:solidFill>
                <a:effectLst/>
                <a:latin typeface="+mn-lt"/>
                <a:ea typeface="+mn-ea"/>
                <a:cs typeface="+mn-cs"/>
              </a:rPr>
              <a:t>    -Lake Champlain provides drinking water for ~145,000 people</a:t>
            </a:r>
          </a:p>
          <a:p>
            <a:r>
              <a:rPr lang="en-US" sz="1200" kern="1200" baseline="0" dirty="0" smtClean="0">
                <a:solidFill>
                  <a:schemeClr val="tx1"/>
                </a:solidFill>
                <a:effectLst/>
                <a:latin typeface="+mn-lt"/>
                <a:ea typeface="+mn-ea"/>
                <a:cs typeface="+mn-cs"/>
              </a:rPr>
              <a:t>        -No sanitizing methods to remove toxins from the water</a:t>
            </a:r>
          </a:p>
          <a:p>
            <a:r>
              <a:rPr lang="en-US" sz="1200" kern="1200" baseline="0" dirty="0" smtClean="0">
                <a:solidFill>
                  <a:schemeClr val="tx1"/>
                </a:solidFill>
                <a:effectLst/>
                <a:latin typeface="+mn-lt"/>
                <a:ea typeface="+mn-ea"/>
                <a:cs typeface="+mn-cs"/>
              </a:rPr>
              <a:t>        -Local economy, tourism, and recreation impacted by millions of dollars in losses each year due to illnesses and beach closures.</a:t>
            </a:r>
          </a:p>
        </p:txBody>
      </p:sp>
      <p:sp>
        <p:nvSpPr>
          <p:cNvPr id="4" name="Slide Number Placeholder 3"/>
          <p:cNvSpPr>
            <a:spLocks noGrp="1"/>
          </p:cNvSpPr>
          <p:nvPr>
            <p:ph type="sldNum" sz="quarter" idx="10"/>
          </p:nvPr>
        </p:nvSpPr>
        <p:spPr/>
        <p:txBody>
          <a:bodyPr/>
          <a:lstStyle/>
          <a:p>
            <a:fld id="{71CB8044-D72C-4EDA-852E-12984F6B1485}" type="slidenum">
              <a:rPr lang="en-US" smtClean="0"/>
              <a:pPr/>
              <a:t>3</a:t>
            </a:fld>
            <a:endParaRPr lang="en-US" dirty="0"/>
          </a:p>
        </p:txBody>
      </p:sp>
    </p:spTree>
    <p:extLst>
      <p:ext uri="{BB962C8B-B14F-4D97-AF65-F5344CB8AC3E}">
        <p14:creationId xmlns:p14="http://schemas.microsoft.com/office/powerpoint/2010/main" xmlns="" val="319195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 of this project was to create maps showing the concentrations of chlorophyll-a, cyanobacteria, phycocyanin, and suspended sediment throughout Lake Champlain in order to demonstrate that water quality can be accurately assessed using NASA Earth observations. Maps of estimated TSS were created to show that algal blooms can be</a:t>
            </a:r>
            <a:r>
              <a:rPr lang="en-US" sz="1200" kern="1200" baseline="0" dirty="0" smtClean="0">
                <a:solidFill>
                  <a:schemeClr val="tx1"/>
                </a:solidFill>
                <a:effectLst/>
                <a:latin typeface="+mn-lt"/>
                <a:ea typeface="+mn-ea"/>
                <a:cs typeface="+mn-cs"/>
              </a:rPr>
              <a:t> detected </a:t>
            </a:r>
            <a:r>
              <a:rPr lang="en-US" sz="1200" kern="1200" dirty="0" smtClean="0">
                <a:solidFill>
                  <a:schemeClr val="tx1"/>
                </a:solidFill>
                <a:effectLst/>
                <a:latin typeface="+mn-lt"/>
                <a:ea typeface="+mn-ea"/>
                <a:cs typeface="+mn-cs"/>
              </a:rPr>
              <a:t>on a more regular basis using algorithms for Total</a:t>
            </a:r>
            <a:r>
              <a:rPr lang="en-US" sz="1200" kern="1200" baseline="0" dirty="0" smtClean="0">
                <a:solidFill>
                  <a:schemeClr val="tx1"/>
                </a:solidFill>
                <a:effectLst/>
                <a:latin typeface="+mn-lt"/>
                <a:ea typeface="+mn-ea"/>
                <a:cs typeface="+mn-cs"/>
              </a:rPr>
              <a:t> Suspended Sediment</a:t>
            </a:r>
            <a:r>
              <a:rPr lang="en-US" sz="1200" kern="1200" dirty="0" smtClean="0">
                <a:solidFill>
                  <a:schemeClr val="tx1"/>
                </a:solidFill>
                <a:effectLst/>
                <a:latin typeface="+mn-lt"/>
                <a:ea typeface="+mn-ea"/>
                <a:cs typeface="+mn-cs"/>
              </a:rPr>
              <a:t>. Scatterplots and</a:t>
            </a:r>
            <a:r>
              <a:rPr lang="en-US" sz="1200" kern="1200" baseline="0" dirty="0" smtClean="0">
                <a:solidFill>
                  <a:schemeClr val="tx1"/>
                </a:solidFill>
                <a:effectLst/>
                <a:latin typeface="+mn-lt"/>
                <a:ea typeface="+mn-ea"/>
                <a:cs typeface="+mn-cs"/>
              </a:rPr>
              <a:t> statistical correlation analyses were used </a:t>
            </a:r>
            <a:r>
              <a:rPr lang="en-US" sz="1200" kern="1200" dirty="0" smtClean="0">
                <a:solidFill>
                  <a:schemeClr val="tx1"/>
                </a:solidFill>
                <a:effectLst/>
                <a:latin typeface="+mn-lt"/>
                <a:ea typeface="+mn-ea"/>
                <a:cs typeface="+mn-cs"/>
              </a:rPr>
              <a:t>to show correlation between in situ measurements and calculated</a:t>
            </a:r>
            <a:r>
              <a:rPr lang="en-US" sz="1200" kern="1200" baseline="0" dirty="0" smtClean="0">
                <a:solidFill>
                  <a:schemeClr val="tx1"/>
                </a:solidFill>
                <a:effectLst/>
                <a:latin typeface="+mn-lt"/>
                <a:ea typeface="+mn-ea"/>
                <a:cs typeface="+mn-cs"/>
              </a:rPr>
              <a:t> values</a:t>
            </a:r>
            <a:r>
              <a:rPr lang="en-US" sz="1200" kern="1200" dirty="0" smtClean="0">
                <a:solidFill>
                  <a:schemeClr val="tx1"/>
                </a:solidFill>
                <a:effectLst/>
                <a:latin typeface="+mn-lt"/>
                <a:ea typeface="+mn-ea"/>
                <a:cs typeface="+mn-cs"/>
              </a:rPr>
              <a:t>. Maps of each parameter</a:t>
            </a:r>
            <a:r>
              <a:rPr lang="en-US" sz="1200" kern="1200" baseline="0" dirty="0" smtClean="0">
                <a:solidFill>
                  <a:schemeClr val="tx1"/>
                </a:solidFill>
                <a:effectLst/>
                <a:latin typeface="+mn-lt"/>
                <a:ea typeface="+mn-ea"/>
                <a:cs typeface="+mn-cs"/>
              </a:rPr>
              <a:t> were also </a:t>
            </a:r>
            <a:r>
              <a:rPr lang="en-US" sz="1200" kern="1200" dirty="0" smtClean="0">
                <a:solidFill>
                  <a:schemeClr val="tx1"/>
                </a:solidFill>
                <a:effectLst/>
                <a:latin typeface="+mn-lt"/>
                <a:ea typeface="+mn-ea"/>
                <a:cs typeface="+mn-cs"/>
              </a:rPr>
              <a:t>compiled into a time series to show change throughout the study period.</a:t>
            </a:r>
            <a:endParaRPr lang="en-US" dirty="0"/>
          </a:p>
        </p:txBody>
      </p:sp>
      <p:sp>
        <p:nvSpPr>
          <p:cNvPr id="4" name="Slide Number Placeholder 3"/>
          <p:cNvSpPr>
            <a:spLocks noGrp="1"/>
          </p:cNvSpPr>
          <p:nvPr>
            <p:ph type="sldNum" sz="quarter" idx="10"/>
          </p:nvPr>
        </p:nvSpPr>
        <p:spPr/>
        <p:txBody>
          <a:bodyPr/>
          <a:lstStyle/>
          <a:p>
            <a:fld id="{71CB8044-D72C-4EDA-852E-12984F6B1485}" type="slidenum">
              <a:rPr lang="en-US" smtClean="0"/>
              <a:pPr/>
              <a:t>4</a:t>
            </a:fld>
            <a:endParaRPr lang="en-US" dirty="0"/>
          </a:p>
        </p:txBody>
      </p:sp>
    </p:spTree>
    <p:extLst>
      <p:ext uri="{BB962C8B-B14F-4D97-AF65-F5344CB8AC3E}">
        <p14:creationId xmlns:p14="http://schemas.microsoft.com/office/powerpoint/2010/main" xmlns="" val="243387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the concentration maps, Landsat 7 ETM+ and Landsat 8 OLI level one data were acquired</a:t>
            </a:r>
            <a:r>
              <a:rPr lang="en-US" baseline="0" dirty="0" smtClean="0"/>
              <a:t> from USGS Global Visualization Viewer (GloVIS), and the Extract by Mask tool within ArcGIS was used to clip the image using a shape file of Lake Champlain</a:t>
            </a:r>
          </a:p>
          <a:p>
            <a:endParaRPr lang="en-US" baseline="0" dirty="0" smtClean="0"/>
          </a:p>
          <a:p>
            <a:r>
              <a:rPr lang="en-US" baseline="0" dirty="0" smtClean="0"/>
              <a:t>Then, chlorophyll-a, cyanobacteria, and phycocyanin concentrations were then calculated using the Raster Calculator tool</a:t>
            </a:r>
          </a:p>
          <a:p>
            <a:endParaRPr lang="en-US" baseline="0" dirty="0" smtClean="0"/>
          </a:p>
          <a:p>
            <a:r>
              <a:rPr lang="en-US" baseline="0" dirty="0" smtClean="0"/>
              <a:t>Bands one, two, and three were used to create ratios for the chlorophyll-a and cyanobacteria equations, while the phycocyanin equation used band one, three, five, and seven individually</a:t>
            </a:r>
          </a:p>
          <a:p>
            <a:endParaRPr lang="en-US" baseline="0" dirty="0" smtClean="0"/>
          </a:p>
          <a:p>
            <a:r>
              <a:rPr lang="en-US" baseline="0" dirty="0" smtClean="0"/>
              <a:t>Once the calculations were completed, the Set Null tool was used to remove erroneous cloud pixels</a:t>
            </a:r>
            <a:endParaRPr lang="en-US" dirty="0"/>
          </a:p>
        </p:txBody>
      </p:sp>
      <p:sp>
        <p:nvSpPr>
          <p:cNvPr id="4" name="Slide Number Placeholder 3"/>
          <p:cNvSpPr>
            <a:spLocks noGrp="1"/>
          </p:cNvSpPr>
          <p:nvPr>
            <p:ph type="sldNum" sz="quarter" idx="10"/>
          </p:nvPr>
        </p:nvSpPr>
        <p:spPr/>
        <p:txBody>
          <a:bodyPr/>
          <a:lstStyle/>
          <a:p>
            <a:fld id="{71CB8044-D72C-4EDA-852E-12984F6B1485}" type="slidenum">
              <a:rPr lang="en-US" smtClean="0"/>
              <a:pPr/>
              <a:t>5</a:t>
            </a:fld>
            <a:endParaRPr lang="en-US" dirty="0"/>
          </a:p>
        </p:txBody>
      </p:sp>
    </p:spTree>
    <p:extLst>
      <p:ext uri="{BB962C8B-B14F-4D97-AF65-F5344CB8AC3E}">
        <p14:creationId xmlns:p14="http://schemas.microsoft.com/office/powerpoint/2010/main" xmlns="" val="348229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Aqua</a:t>
            </a:r>
            <a:r>
              <a:rPr lang="en-US" baseline="0" dirty="0" smtClean="0"/>
              <a:t> MODIS level two daily surface reflectance</a:t>
            </a:r>
            <a:r>
              <a:rPr lang="en-US" dirty="0" smtClean="0"/>
              <a:t> products were acquired</a:t>
            </a:r>
            <a:r>
              <a:rPr lang="en-US" baseline="0" dirty="0" smtClean="0"/>
              <a:t> from USGS </a:t>
            </a:r>
            <a:r>
              <a:rPr lang="en-US" baseline="0" dirty="0" err="1" smtClean="0"/>
              <a:t>GloVIS</a:t>
            </a:r>
            <a:r>
              <a:rPr lang="en-US" baseline="0" dirty="0" smtClean="0"/>
              <a:t>. A model developed by Science Advisor Dr. Kenton Ross and former DEVELOP intern </a:t>
            </a:r>
            <a:r>
              <a:rPr lang="en-US" baseline="0" dirty="0" err="1" smtClean="0"/>
              <a:t>Ande</a:t>
            </a:r>
            <a:r>
              <a:rPr lang="en-US" baseline="0" dirty="0" smtClean="0"/>
              <a:t> </a:t>
            </a:r>
            <a:r>
              <a:rPr lang="en-US" baseline="0" dirty="0" err="1" smtClean="0"/>
              <a:t>Ehlen</a:t>
            </a:r>
            <a:r>
              <a:rPr lang="en-US" baseline="0" dirty="0" smtClean="0"/>
              <a:t> was used to calculate Total Suspended Sediment.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python script written by the team used the Extract </a:t>
            </a:r>
            <a:r>
              <a:rPr lang="en-US" baseline="0" dirty="0" err="1" smtClean="0"/>
              <a:t>Subdatasets</a:t>
            </a:r>
            <a:r>
              <a:rPr lang="en-US" baseline="0" dirty="0" smtClean="0"/>
              <a:t> tool in ArcGIS to obtain the specific bands needed for the model. The state file was extracted from the 500m/1km product, and band one and the near infrared reflectance (NIR) bands (one and two) were extracted from the 250m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model used band one to calculate suspended sediment. The state file and the NIR bands were used to create cloud and water masks and remove them from the image. A </a:t>
            </a:r>
            <a:r>
              <a:rPr lang="en-US" baseline="0" dirty="0" err="1" smtClean="0"/>
              <a:t>shapefile</a:t>
            </a:r>
            <a:r>
              <a:rPr lang="en-US" baseline="0" dirty="0" smtClean="0"/>
              <a:t> of the area was also used to clip the image to the study area.</a:t>
            </a:r>
          </a:p>
        </p:txBody>
      </p:sp>
      <p:sp>
        <p:nvSpPr>
          <p:cNvPr id="4" name="Slide Number Placeholder 3"/>
          <p:cNvSpPr>
            <a:spLocks noGrp="1"/>
          </p:cNvSpPr>
          <p:nvPr>
            <p:ph type="sldNum" sz="quarter" idx="10"/>
          </p:nvPr>
        </p:nvSpPr>
        <p:spPr/>
        <p:txBody>
          <a:bodyPr/>
          <a:lstStyle/>
          <a:p>
            <a:fld id="{71CB8044-D72C-4EDA-852E-12984F6B1485}" type="slidenum">
              <a:rPr lang="en-US" smtClean="0"/>
              <a:pPr/>
              <a:t>6</a:t>
            </a:fld>
            <a:endParaRPr lang="en-US" dirty="0"/>
          </a:p>
        </p:txBody>
      </p:sp>
    </p:spTree>
    <p:extLst>
      <p:ext uri="{BB962C8B-B14F-4D97-AF65-F5344CB8AC3E}">
        <p14:creationId xmlns:p14="http://schemas.microsoft.com/office/powerpoint/2010/main" xmlns="" val="30800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Concentration maps were created for chlorophyll-a,</a:t>
            </a:r>
            <a:r>
              <a:rPr lang="en-US" baseline="0" dirty="0" smtClean="0"/>
              <a:t> cyanobacteria, phycocyanin, and TSS for every day with available data. These values were then compared to in situ data on days for which remote sensing and in situ data were both available.</a:t>
            </a:r>
            <a:endParaRPr lang="en-US" dirty="0"/>
          </a:p>
        </p:txBody>
      </p:sp>
      <p:sp>
        <p:nvSpPr>
          <p:cNvPr id="4" name="Slide Number Placeholder 3"/>
          <p:cNvSpPr>
            <a:spLocks noGrp="1"/>
          </p:cNvSpPr>
          <p:nvPr>
            <p:ph type="sldNum" sz="quarter" idx="10"/>
          </p:nvPr>
        </p:nvSpPr>
        <p:spPr/>
        <p:txBody>
          <a:bodyPr/>
          <a:lstStyle/>
          <a:p>
            <a:fld id="{71CB8044-D72C-4EDA-852E-12984F6B1485}" type="slidenum">
              <a:rPr lang="en-US" smtClean="0"/>
              <a:pPr/>
              <a:t>7</a:t>
            </a:fld>
            <a:endParaRPr lang="en-US" dirty="0"/>
          </a:p>
        </p:txBody>
      </p:sp>
    </p:spTree>
    <p:extLst>
      <p:ext uri="{BB962C8B-B14F-4D97-AF65-F5344CB8AC3E}">
        <p14:creationId xmlns:p14="http://schemas.microsoft.com/office/powerpoint/2010/main" xmlns="" val="22421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Scatterplots </a:t>
            </a:r>
            <a:r>
              <a:rPr lang="en-US" baseline="0" dirty="0" smtClean="0"/>
              <a:t>were created to show the correlation between measured and calculated values for each parameter. </a:t>
            </a:r>
            <a:r>
              <a:rPr lang="en-US" dirty="0" smtClean="0"/>
              <a:t>Chlorophyll</a:t>
            </a:r>
            <a:r>
              <a:rPr lang="en-US" baseline="0" dirty="0" smtClean="0"/>
              <a:t>-a and cyanobacteria plots were created using data from one station. The TSS plot was created using data from two stations.</a:t>
            </a:r>
            <a:endParaRPr lang="en-US" dirty="0" smtClean="0"/>
          </a:p>
        </p:txBody>
      </p:sp>
      <p:sp>
        <p:nvSpPr>
          <p:cNvPr id="4" name="Slide Number Placeholder 3"/>
          <p:cNvSpPr>
            <a:spLocks noGrp="1"/>
          </p:cNvSpPr>
          <p:nvPr>
            <p:ph type="sldNum" sz="quarter" idx="10"/>
          </p:nvPr>
        </p:nvSpPr>
        <p:spPr/>
        <p:txBody>
          <a:bodyPr/>
          <a:lstStyle/>
          <a:p>
            <a:fld id="{71CB8044-D72C-4EDA-852E-12984F6B1485}" type="slidenum">
              <a:rPr lang="en-US" smtClean="0"/>
              <a:pPr/>
              <a:t>8</a:t>
            </a:fld>
            <a:endParaRPr lang="en-US" dirty="0"/>
          </a:p>
        </p:txBody>
      </p:sp>
    </p:spTree>
    <p:extLst>
      <p:ext uri="{BB962C8B-B14F-4D97-AF65-F5344CB8AC3E}">
        <p14:creationId xmlns:p14="http://schemas.microsoft.com/office/powerpoint/2010/main" xmlns="" val="395127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Six day segment shows significant change that can occur in a single day</a:t>
            </a:r>
          </a:p>
          <a:p>
            <a:r>
              <a:rPr lang="en-US" baseline="0" dirty="0" smtClean="0"/>
              <a:t>    -Algae concentrated in Mississiquoi (miss-ISS-i-coy) Bay on Sept. 1, throughout the lake on Sept. 2, and then limited to Mississiquoi Bay again on Sept. 3</a:t>
            </a:r>
          </a:p>
          <a:p>
            <a:r>
              <a:rPr lang="en-US" dirty="0" smtClean="0"/>
              <a:t>    -Algae in Mississiquoi Bay</a:t>
            </a:r>
            <a:r>
              <a:rPr lang="en-US" baseline="0" dirty="0" smtClean="0"/>
              <a:t> decreases from Sept. 4 to Sept. 5, but then increases again from Sept. 5 to Sept. 6</a:t>
            </a:r>
            <a:endParaRPr lang="en-US" dirty="0" smtClean="0"/>
          </a:p>
        </p:txBody>
      </p:sp>
      <p:sp>
        <p:nvSpPr>
          <p:cNvPr id="4" name="Slide Number Placeholder 3"/>
          <p:cNvSpPr>
            <a:spLocks noGrp="1"/>
          </p:cNvSpPr>
          <p:nvPr>
            <p:ph type="sldNum" sz="quarter" idx="10"/>
          </p:nvPr>
        </p:nvSpPr>
        <p:spPr/>
        <p:txBody>
          <a:bodyPr/>
          <a:lstStyle/>
          <a:p>
            <a:fld id="{71CB8044-D72C-4EDA-852E-12984F6B1485}" type="slidenum">
              <a:rPr lang="en-US" smtClean="0"/>
              <a:pPr/>
              <a:t>9</a:t>
            </a:fld>
            <a:endParaRPr lang="en-US" dirty="0"/>
          </a:p>
        </p:txBody>
      </p:sp>
    </p:spTree>
    <p:extLst>
      <p:ext uri="{BB962C8B-B14F-4D97-AF65-F5344CB8AC3E}">
        <p14:creationId xmlns:p14="http://schemas.microsoft.com/office/powerpoint/2010/main" xmlns="" val="368626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4122827"/>
            <a:ext cx="9144000" cy="2379573"/>
          </a:xfrm>
          <a:prstGeom prst="rect">
            <a:avLst/>
          </a:prstGeom>
          <a:solidFill>
            <a:srgbClr val="499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275324"/>
            <a:ext cx="9144000" cy="2066544"/>
          </a:xfrm>
          <a:prstGeom prst="rect">
            <a:avLst/>
          </a:prstGeom>
        </p:spPr>
      </p:pic>
      <p:sp>
        <p:nvSpPr>
          <p:cNvPr id="3" name="Subtitle 2"/>
          <p:cNvSpPr>
            <a:spLocks noGrp="1"/>
          </p:cNvSpPr>
          <p:nvPr>
            <p:ph type="subTitle" idx="1"/>
          </p:nvPr>
        </p:nvSpPr>
        <p:spPr>
          <a:xfrm>
            <a:off x="1143000" y="2847698"/>
            <a:ext cx="6858000" cy="1275129"/>
          </a:xfrm>
        </p:spPr>
        <p:txBody>
          <a:bodyPr>
            <a:normAutofit/>
          </a:bodyPr>
          <a:lstStyle>
            <a:lvl1pPr marL="0" indent="0" algn="ctr">
              <a:buNone/>
              <a:defRPr sz="3200" b="0">
                <a:solidFill>
                  <a:srgbClr val="499B9A"/>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
        <p:nvSpPr>
          <p:cNvPr id="8" name="Rectangle 7"/>
          <p:cNvSpPr/>
          <p:nvPr userDrawn="1"/>
        </p:nvSpPr>
        <p:spPr>
          <a:xfrm>
            <a:off x="0" y="0"/>
            <a:ext cx="9144000" cy="978568"/>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189743"/>
            <a:ext cx="9144000" cy="457200"/>
          </a:xfrm>
          <a:prstGeom prst="rect">
            <a:avLst/>
          </a:prstGeom>
        </p:spPr>
      </p:pic>
      <p:sp>
        <p:nvSpPr>
          <p:cNvPr id="12" name="TextBox 76"/>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25537" y="-44833"/>
            <a:ext cx="934027" cy="1078725"/>
          </a:xfrm>
          <a:prstGeom prst="rect">
            <a:avLst/>
          </a:prstGeom>
        </p:spPr>
      </p:pic>
      <p:sp>
        <p:nvSpPr>
          <p:cNvPr id="21" name="Title 1"/>
          <p:cNvSpPr txBox="1">
            <a:spLocks/>
          </p:cNvSpPr>
          <p:nvPr userDrawn="1"/>
        </p:nvSpPr>
        <p:spPr>
          <a:xfrm>
            <a:off x="685800" y="284748"/>
            <a:ext cx="7772400" cy="1752600"/>
          </a:xfrm>
          <a:prstGeom prst="rect">
            <a:avLst/>
          </a:prstGeom>
        </p:spPr>
        <p:txBody>
          <a:bodyPr vert="horz" lIns="91387" tIns="45693" rIns="91387" bIns="45693"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499B9A"/>
                </a:solidFill>
                <a:effectLst/>
                <a:uLnTx/>
                <a:uFillTx/>
                <a:latin typeface="Century Gothic"/>
              </a:rPr>
              <a:t>DEVELOP National Program</a:t>
            </a:r>
            <a:endParaRPr kumimoji="0" lang="en-US" sz="4200" b="0" i="0" u="none" strike="noStrike" kern="1200" cap="none" spc="0" normalizeH="0" baseline="0" noProof="0" dirty="0">
              <a:ln>
                <a:noFill/>
              </a:ln>
              <a:solidFill>
                <a:srgbClr val="499B9A"/>
              </a:solidFill>
              <a:effectLst/>
              <a:uLnTx/>
              <a:uFillTx/>
              <a:latin typeface="Century Gothic"/>
            </a:endParaRPr>
          </a:p>
        </p:txBody>
      </p:sp>
    </p:spTree>
    <p:extLst>
      <p:ext uri="{BB962C8B-B14F-4D97-AF65-F5344CB8AC3E}">
        <p14:creationId xmlns:p14="http://schemas.microsoft.com/office/powerpoint/2010/main" xmlns="" val="1250161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413939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18428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0" y="4122827"/>
            <a:ext cx="9144000" cy="2379573"/>
          </a:xfrm>
          <a:prstGeom prst="rect">
            <a:avLst/>
          </a:prstGeom>
          <a:solidFill>
            <a:srgbClr val="499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275324"/>
            <a:ext cx="9144000" cy="2066544"/>
          </a:xfrm>
          <a:prstGeom prst="rect">
            <a:avLst/>
          </a:prstGeom>
        </p:spPr>
      </p:pic>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
        <p:nvSpPr>
          <p:cNvPr id="8" name="Rectangle 7"/>
          <p:cNvSpPr/>
          <p:nvPr userDrawn="1"/>
        </p:nvSpPr>
        <p:spPr>
          <a:xfrm>
            <a:off x="0" y="0"/>
            <a:ext cx="9144000" cy="978568"/>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76"/>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25537" y="-44833"/>
            <a:ext cx="934027" cy="1078725"/>
          </a:xfrm>
          <a:prstGeom prst="rect">
            <a:avLst/>
          </a:prstGeom>
        </p:spPr>
      </p:pic>
      <p:sp>
        <p:nvSpPr>
          <p:cNvPr id="15" name="Subtitle 2"/>
          <p:cNvSpPr>
            <a:spLocks noGrp="1"/>
          </p:cNvSpPr>
          <p:nvPr>
            <p:ph type="subTitle" idx="1"/>
          </p:nvPr>
        </p:nvSpPr>
        <p:spPr>
          <a:xfrm>
            <a:off x="521131" y="2292500"/>
            <a:ext cx="8071419" cy="567596"/>
          </a:xfrm>
        </p:spPr>
        <p:txBody>
          <a:bodyPr>
            <a:normAutofit/>
          </a:bodyPr>
          <a:lstStyle>
            <a:lvl1pPr marL="0" indent="0" algn="ctr">
              <a:lnSpc>
                <a:spcPct val="100000"/>
              </a:lnSpc>
              <a:buNone/>
              <a:defRPr sz="1800" b="0">
                <a:solidFill>
                  <a:srgbClr val="499B9A"/>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753497"/>
            <a:ext cx="9144000" cy="457200"/>
          </a:xfrm>
          <a:prstGeom prst="rect">
            <a:avLst/>
          </a:prstGeom>
        </p:spPr>
      </p:pic>
      <p:sp>
        <p:nvSpPr>
          <p:cNvPr id="17" name="Text Placeholder 9"/>
          <p:cNvSpPr>
            <a:spLocks noGrp="1"/>
          </p:cNvSpPr>
          <p:nvPr>
            <p:ph type="body" sz="quarter" idx="13" hasCustomPrompt="1"/>
          </p:nvPr>
        </p:nvSpPr>
        <p:spPr>
          <a:xfrm>
            <a:off x="521131" y="2847197"/>
            <a:ext cx="8071418" cy="1213012"/>
          </a:xfrm>
        </p:spPr>
        <p:txBody>
          <a:bodyPr numCol="1">
            <a:normAutofit/>
          </a:bodyPr>
          <a:lstStyle>
            <a:lvl1pPr marL="0" indent="0" algn="ctr">
              <a:lnSpc>
                <a:spcPct val="100000"/>
              </a:lnSpc>
              <a:spcBef>
                <a:spcPts val="600"/>
              </a:spcBef>
              <a:buNone/>
              <a:defRPr sz="1200" baseline="0">
                <a:solidFill>
                  <a:srgbClr val="499B9A"/>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names &amp; schools</a:t>
            </a:r>
          </a:p>
        </p:txBody>
      </p:sp>
      <p:sp>
        <p:nvSpPr>
          <p:cNvPr id="19" name="Text Placeholder 6"/>
          <p:cNvSpPr>
            <a:spLocks noGrp="1"/>
          </p:cNvSpPr>
          <p:nvPr>
            <p:ph type="body" sz="quarter" idx="15" hasCustomPrompt="1"/>
          </p:nvPr>
        </p:nvSpPr>
        <p:spPr>
          <a:xfrm>
            <a:off x="521130" y="1078802"/>
            <a:ext cx="8071419" cy="736687"/>
          </a:xfrm>
        </p:spPr>
        <p:txBody>
          <a:bodyPr>
            <a:normAutofit/>
          </a:bodyPr>
          <a:lstStyle>
            <a:lvl1pPr marL="0" indent="0" algn="ctr">
              <a:buNone/>
              <a:defRPr sz="4200">
                <a:solidFill>
                  <a:srgbClr val="499B9A"/>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title</a:t>
            </a:r>
          </a:p>
        </p:txBody>
      </p:sp>
    </p:spTree>
    <p:extLst>
      <p:ext uri="{BB962C8B-B14F-4D97-AF65-F5344CB8AC3E}">
        <p14:creationId xmlns:p14="http://schemas.microsoft.com/office/powerpoint/2010/main" xmlns="" val="3677635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59270"/>
            <a:ext cx="9144000" cy="914400"/>
          </a:xfrm>
          <a:prstGeom prst="rect">
            <a:avLst/>
          </a:prstGeom>
        </p:spPr>
      </p:pic>
      <p:sp>
        <p:nvSpPr>
          <p:cNvPr id="3" name="Content Placeholder 2"/>
          <p:cNvSpPr>
            <a:spLocks noGrp="1"/>
          </p:cNvSpPr>
          <p:nvPr>
            <p:ph idx="1"/>
          </p:nvPr>
        </p:nvSpPr>
        <p:spPr/>
        <p:txBody>
          <a:bodyPr/>
          <a:lstStyle>
            <a:lvl1pPr>
              <a:defRPr>
                <a:solidFill>
                  <a:srgbClr val="499B9A"/>
                </a:solidFill>
                <a:latin typeface="Century Gothic" panose="020B0502020202020204" pitchFamily="34" charset="0"/>
              </a:defRPr>
            </a:lvl1pPr>
            <a:lvl2pPr>
              <a:defRPr>
                <a:solidFill>
                  <a:srgbClr val="499B9A"/>
                </a:solidFill>
                <a:latin typeface="Century Gothic" panose="020B0502020202020204" pitchFamily="34" charset="0"/>
              </a:defRPr>
            </a:lvl2pPr>
            <a:lvl3pPr>
              <a:defRPr>
                <a:solidFill>
                  <a:srgbClr val="499B9A"/>
                </a:solidFill>
                <a:latin typeface="Century Gothic" panose="020B0502020202020204" pitchFamily="34" charset="0"/>
              </a:defRPr>
            </a:lvl3pPr>
            <a:lvl4pPr>
              <a:defRPr>
                <a:solidFill>
                  <a:srgbClr val="499B9A"/>
                </a:solidFill>
                <a:latin typeface="Century Gothic" panose="020B0502020202020204" pitchFamily="34" charset="0"/>
              </a:defRPr>
            </a:lvl4pPr>
            <a:lvl5pPr>
              <a:defRPr>
                <a:solidFill>
                  <a:srgbClr val="499B9A"/>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
        <p:nvSpPr>
          <p:cNvPr id="2" name="Title 1"/>
          <p:cNvSpPr>
            <a:spLocks noGrp="1"/>
          </p:cNvSpPr>
          <p:nvPr>
            <p:ph type="title"/>
          </p:nvPr>
        </p:nvSpPr>
        <p:spPr>
          <a:xfrm>
            <a:off x="628650" y="246595"/>
            <a:ext cx="7886700" cy="566207"/>
          </a:xfrm>
        </p:spPr>
        <p:txBody>
          <a:bodyPr>
            <a:normAutofit/>
          </a:bodyPr>
          <a:lstStyle>
            <a:lvl1pPr algn="ctr">
              <a:defRPr sz="3200">
                <a:solidFill>
                  <a:schemeClr val="bg1"/>
                </a:solidFill>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24962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615885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15157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20385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24561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99310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192668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05/08/2013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243223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82BF-E294-4912-90B6-97C014AA0188}" type="datetimeFigureOut">
              <a:rPr lang="en-US" smtClean="0"/>
              <a:pPr/>
              <a:t>05/08/2013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1BC17-4E97-441F-BFB6-9AE6A1331AEF}" type="slidenum">
              <a:rPr lang="en-US" smtClean="0"/>
              <a:pPr/>
              <a:t>‹#›</a:t>
            </a:fld>
            <a:endParaRPr lang="en-US" dirty="0"/>
          </a:p>
        </p:txBody>
      </p:sp>
    </p:spTree>
    <p:extLst>
      <p:ext uri="{BB962C8B-B14F-4D97-AF65-F5344CB8AC3E}">
        <p14:creationId xmlns:p14="http://schemas.microsoft.com/office/powerpoint/2010/main" xmlns="" val="99615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25.png"/><Relationship Id="rId4" Type="http://schemas.microsoft.com/office/2007/relationships/media"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1131" y="2292499"/>
            <a:ext cx="8222819" cy="822175"/>
          </a:xfrm>
        </p:spPr>
        <p:txBody>
          <a:bodyPr>
            <a:normAutofit fontScale="62500" lnSpcReduction="20000"/>
          </a:bodyPr>
          <a:lstStyle/>
          <a:p>
            <a:r>
              <a:rPr lang="en-US" sz="2900" b="1" dirty="0"/>
              <a:t>Multispectral Monitoring of New England Freshwater Resources to Assess Turbidity, Algal Blooms, and Water Quality for Enhanced Natural Resource Management</a:t>
            </a:r>
          </a:p>
          <a:p>
            <a:endParaRPr lang="en-US" dirty="0"/>
          </a:p>
        </p:txBody>
      </p:sp>
      <p:sp>
        <p:nvSpPr>
          <p:cNvPr id="3" name="Text Placeholder 2"/>
          <p:cNvSpPr>
            <a:spLocks noGrp="1"/>
          </p:cNvSpPr>
          <p:nvPr>
            <p:ph type="body" sz="quarter" idx="13"/>
          </p:nvPr>
        </p:nvSpPr>
        <p:spPr>
          <a:xfrm>
            <a:off x="521131" y="3238500"/>
            <a:ext cx="8071418" cy="821708"/>
          </a:xfrm>
        </p:spPr>
        <p:txBody>
          <a:bodyPr>
            <a:normAutofit lnSpcReduction="10000"/>
          </a:bodyPr>
          <a:lstStyle/>
          <a:p>
            <a:pPr>
              <a:spcBef>
                <a:spcPts val="0"/>
              </a:spcBef>
            </a:pPr>
            <a:r>
              <a:rPr lang="en-US" sz="1600" b="1" dirty="0" smtClean="0"/>
              <a:t>Tiffani Orne </a:t>
            </a:r>
            <a:r>
              <a:rPr lang="en-US" sz="1600" dirty="0" smtClean="0"/>
              <a:t>(Liberty University)</a:t>
            </a:r>
          </a:p>
          <a:p>
            <a:pPr>
              <a:spcBef>
                <a:spcPts val="0"/>
              </a:spcBef>
            </a:pPr>
            <a:r>
              <a:rPr lang="en-US" sz="1600" b="1" dirty="0" smtClean="0"/>
              <a:t>Hayley Solak </a:t>
            </a:r>
            <a:r>
              <a:rPr lang="en-US" sz="1600" dirty="0" smtClean="0"/>
              <a:t>(Clark University)</a:t>
            </a:r>
          </a:p>
          <a:p>
            <a:pPr>
              <a:spcBef>
                <a:spcPts val="0"/>
              </a:spcBef>
            </a:pPr>
            <a:r>
              <a:rPr lang="en-US" sz="1600" b="1" dirty="0" smtClean="0"/>
              <a:t>Sam Weber </a:t>
            </a:r>
            <a:r>
              <a:rPr lang="en-US" sz="1600" dirty="0" smtClean="0"/>
              <a:t>(Virginia Polytechnic Institute and State University)</a:t>
            </a:r>
            <a:endParaRPr lang="en-US" sz="1600" dirty="0"/>
          </a:p>
        </p:txBody>
      </p:sp>
      <p:sp>
        <p:nvSpPr>
          <p:cNvPr id="5" name="Text Placeholder 4"/>
          <p:cNvSpPr>
            <a:spLocks noGrp="1"/>
          </p:cNvSpPr>
          <p:nvPr>
            <p:ph type="body" sz="quarter" idx="15"/>
          </p:nvPr>
        </p:nvSpPr>
        <p:spPr/>
        <p:txBody>
          <a:bodyPr>
            <a:normAutofit fontScale="92500"/>
          </a:bodyPr>
          <a:lstStyle/>
          <a:p>
            <a:r>
              <a:rPr lang="en-US" dirty="0" smtClean="0"/>
              <a:t>New England Water Resources</a:t>
            </a:r>
            <a:endParaRPr lang="en-US" dirty="0"/>
          </a:p>
        </p:txBody>
      </p:sp>
    </p:spTree>
    <p:extLst>
      <p:ext uri="{BB962C8B-B14F-4D97-AF65-F5344CB8AC3E}">
        <p14:creationId xmlns:p14="http://schemas.microsoft.com/office/powerpoint/2010/main" xmlns="" val="82981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285" y="4943475"/>
            <a:ext cx="7886700" cy="1671638"/>
          </a:xfrm>
        </p:spPr>
        <p:txBody>
          <a:bodyPr>
            <a:normAutofit/>
          </a:bodyPr>
          <a:lstStyle/>
          <a:p>
            <a:pPr marL="0" indent="0">
              <a:buNone/>
            </a:pPr>
            <a:r>
              <a:rPr lang="en-US" dirty="0" smtClean="0"/>
              <a:t>Chlorophyll concentration maps showing Lake Champlain during the month of August throughout the study period.</a:t>
            </a:r>
            <a:endParaRPr lang="en-US" dirty="0"/>
          </a:p>
        </p:txBody>
      </p:sp>
      <p:sp>
        <p:nvSpPr>
          <p:cNvPr id="3" name="Title 2"/>
          <p:cNvSpPr>
            <a:spLocks noGrp="1"/>
          </p:cNvSpPr>
          <p:nvPr>
            <p:ph type="title"/>
          </p:nvPr>
        </p:nvSpPr>
        <p:spPr/>
        <p:txBody>
          <a:bodyPr/>
          <a:lstStyle/>
          <a:p>
            <a:r>
              <a:rPr lang="en-US" dirty="0" smtClean="0"/>
              <a:t>Chlorophyll-a Over Time</a:t>
            </a:r>
            <a:endParaRPr lang="en-US" dirty="0"/>
          </a:p>
        </p:txBody>
      </p:sp>
      <p:pic>
        <p:nvPicPr>
          <p:cNvPr id="1043" name="Picture 19" descr="C:\Users\torne\Desktop\Tiffani\August\Ch200208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 y="1376362"/>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C:\Users\torne\Desktop\Tiffani\August\Ch200508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3736" y="2281237"/>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21" descr="C:\Users\torne\Desktop\Tiffani\August\Ch2006080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58310" y="1376362"/>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C:\Users\torne\Desktop\Tiffani\August\Ch2008081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73386" y="2281237"/>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9" name="Picture 25" descr="C:\Users\torne\Desktop\Tiffani\August\Ch2009081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83500" y="1376362"/>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C:\Users\torne\Desktop\Tiffani\August\Ch20100820.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12866" y="2281237"/>
            <a:ext cx="1789189" cy="23154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C:\Users\torne\Desktop\Tiffani\August\Ch20120827.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327966" y="1376362"/>
            <a:ext cx="1789189" cy="231542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6768935" y="3853543"/>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Same as before – consider just putting the date at the top, or you could insert a time-lapse video if you have one for </a:t>
            </a:r>
            <a:r>
              <a:rPr lang="en-US" dirty="0" err="1" smtClean="0">
                <a:solidFill>
                  <a:sysClr val="windowText" lastClr="000000"/>
                </a:solidFill>
                <a:latin typeface="Arial" pitchFamily="34" charset="0"/>
                <a:cs typeface="Arial" pitchFamily="34" charset="0"/>
              </a:rPr>
              <a:t>cholorphyll</a:t>
            </a:r>
            <a:endParaRPr lang="en-US"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xmlns="" val="224422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4114800" cy="5105400"/>
          </a:xfrm>
        </p:spPr>
        <p:txBody>
          <a:bodyPr>
            <a:normAutofit lnSpcReduction="10000"/>
          </a:bodyPr>
          <a:lstStyle/>
          <a:p>
            <a:r>
              <a:rPr lang="en-US" dirty="0" smtClean="0"/>
              <a:t>Biophysical parameters show correlation with in situ </a:t>
            </a:r>
            <a:r>
              <a:rPr lang="en-US" dirty="0" smtClean="0"/>
              <a:t>measurements</a:t>
            </a:r>
            <a:endParaRPr lang="en-US" dirty="0" smtClean="0"/>
          </a:p>
          <a:p>
            <a:r>
              <a:rPr lang="en-US" dirty="0" smtClean="0"/>
              <a:t>TSS correlates with in situ measurements, and with other </a:t>
            </a:r>
            <a:r>
              <a:rPr lang="en-US" dirty="0" smtClean="0"/>
              <a:t>parameters</a:t>
            </a:r>
            <a:endParaRPr lang="en-US" dirty="0" smtClean="0"/>
          </a:p>
          <a:p>
            <a:r>
              <a:rPr lang="en-US" dirty="0" smtClean="0"/>
              <a:t>A </a:t>
            </a:r>
            <a:r>
              <a:rPr lang="en-US" dirty="0"/>
              <a:t>combination of the two data </a:t>
            </a:r>
            <a:r>
              <a:rPr lang="en-US" dirty="0" smtClean="0"/>
              <a:t>types provides </a:t>
            </a:r>
            <a:r>
              <a:rPr lang="en-US" dirty="0"/>
              <a:t>a valuable tool for water quality </a:t>
            </a:r>
            <a:r>
              <a:rPr lang="en-US" dirty="0" smtClean="0"/>
              <a:t>monitoring</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pic>
        <p:nvPicPr>
          <p:cNvPr id="2050" name="Picture 2" descr="C:\Users\torne\Desktop\Tiffani\TSS_phyco_scatterplo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3611" y="1946366"/>
            <a:ext cx="4737879" cy="37872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29444" y="3627912"/>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Shorten amount of text</a:t>
            </a:r>
          </a:p>
        </p:txBody>
      </p:sp>
    </p:spTree>
    <p:extLst>
      <p:ext uri="{BB962C8B-B14F-4D97-AF65-F5344CB8AC3E}">
        <p14:creationId xmlns:p14="http://schemas.microsoft.com/office/powerpoint/2010/main" xmlns="" val="1872320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2838202" y="2428505"/>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Future work? Acknowledgements?</a:t>
            </a:r>
          </a:p>
          <a:p>
            <a:pPr algn="ctr"/>
            <a:endParaRPr lang="en-US" dirty="0" smtClean="0">
              <a:solidFill>
                <a:sysClr val="windowText" lastClr="000000"/>
              </a:solidFill>
              <a:latin typeface="Arial" pitchFamily="34" charset="0"/>
              <a:cs typeface="Arial" pitchFamily="34" charset="0"/>
            </a:endParaRPr>
          </a:p>
          <a:p>
            <a:pPr algn="ctr"/>
            <a:r>
              <a:rPr lang="en-US" dirty="0" smtClean="0">
                <a:solidFill>
                  <a:sysClr val="windowText" lastClr="000000"/>
                </a:solidFill>
                <a:latin typeface="Arial" pitchFamily="34" charset="0"/>
                <a:cs typeface="Arial" pitchFamily="34" charset="0"/>
              </a:rPr>
              <a:t>If you don’t think you’ll have enough time to get to these you’ve got all the main components </a:t>
            </a:r>
            <a:r>
              <a:rPr lang="en-US" dirty="0" smtClean="0">
                <a:solidFill>
                  <a:sysClr val="windowText" lastClr="000000"/>
                </a:solidFill>
                <a:latin typeface="Arial" pitchFamily="34" charset="0"/>
                <a:cs typeface="Arial" pitchFamily="34" charset="0"/>
                <a:sym typeface="Wingdings" pitchFamily="2" charset="2"/>
              </a:rPr>
              <a:t></a:t>
            </a:r>
            <a:endParaRPr lang="en-US" dirty="0">
              <a:solidFill>
                <a:sysClr val="windowText" lastClr="0000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657" y="5575689"/>
            <a:ext cx="3971109" cy="1084216"/>
          </a:xfrm>
        </p:spPr>
        <p:txBody>
          <a:bodyPr>
            <a:normAutofit/>
          </a:bodyPr>
          <a:lstStyle/>
          <a:p>
            <a:pPr marL="0" indent="0" algn="ctr">
              <a:buNone/>
            </a:pPr>
            <a:r>
              <a:rPr lang="en-US" dirty="0"/>
              <a:t>2002 - 2013</a:t>
            </a:r>
          </a:p>
          <a:p>
            <a:pPr marL="0" indent="0" algn="ctr">
              <a:buNone/>
            </a:pPr>
            <a:r>
              <a:rPr lang="en-US" dirty="0" smtClean="0"/>
              <a:t>May through October</a:t>
            </a:r>
          </a:p>
        </p:txBody>
      </p:sp>
      <p:sp>
        <p:nvSpPr>
          <p:cNvPr id="3" name="Title 2"/>
          <p:cNvSpPr>
            <a:spLocks noGrp="1"/>
          </p:cNvSpPr>
          <p:nvPr>
            <p:ph type="title"/>
          </p:nvPr>
        </p:nvSpPr>
        <p:spPr/>
        <p:txBody>
          <a:bodyPr/>
          <a:lstStyle/>
          <a:p>
            <a:r>
              <a:rPr lang="en-US" dirty="0" smtClean="0"/>
              <a:t>Lake Champlain</a:t>
            </a:r>
            <a:endParaRPr lang="en-US" dirty="0"/>
          </a:p>
        </p:txBody>
      </p:sp>
      <p:pic>
        <p:nvPicPr>
          <p:cNvPr id="6" name="Picture 43" descr="C:\Users\torne\Pictures\Poster\Lake Champl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1887" y="1315910"/>
            <a:ext cx="5538651" cy="4094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torne\Pictures\Quadcharts\Vermont DE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6677" y="3128920"/>
            <a:ext cx="904875"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torne\Desktop\Tiffani\Deliverables\VPS\Video Scripting\LCBP.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37112" y="1533071"/>
            <a:ext cx="1184002" cy="11840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torne\Desktop\Tiffani\Deliverables\VPS\Video Scripting\LCC.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91571" y="4885898"/>
            <a:ext cx="1275079" cy="135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015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Concerns</a:t>
            </a:r>
            <a:endParaRPr lang="en-US" dirty="0"/>
          </a:p>
        </p:txBody>
      </p:sp>
      <p:sp>
        <p:nvSpPr>
          <p:cNvPr id="5" name="Content Placeholder 4"/>
          <p:cNvSpPr>
            <a:spLocks noGrp="1"/>
          </p:cNvSpPr>
          <p:nvPr>
            <p:ph idx="1"/>
          </p:nvPr>
        </p:nvSpPr>
        <p:spPr>
          <a:xfrm>
            <a:off x="165152" y="1219201"/>
            <a:ext cx="4139293" cy="5638799"/>
          </a:xfrm>
        </p:spPr>
        <p:txBody>
          <a:bodyPr>
            <a:normAutofit/>
          </a:bodyPr>
          <a:lstStyle/>
          <a:p>
            <a:pPr fontAlgn="base">
              <a:spcAft>
                <a:spcPts val="1200"/>
              </a:spcAft>
            </a:pPr>
            <a:r>
              <a:rPr lang="en-US" sz="2400" dirty="0"/>
              <a:t>Pollution sensitive organisms </a:t>
            </a:r>
            <a:endParaRPr lang="en-US" sz="2400" dirty="0" smtClean="0"/>
          </a:p>
          <a:p>
            <a:pPr fontAlgn="base">
              <a:spcAft>
                <a:spcPts val="1200"/>
              </a:spcAft>
            </a:pPr>
            <a:r>
              <a:rPr lang="en-US" sz="2400" dirty="0" smtClean="0"/>
              <a:t>24 of 300 bird species are endangered </a:t>
            </a:r>
          </a:p>
          <a:p>
            <a:pPr fontAlgn="base">
              <a:spcAft>
                <a:spcPts val="1200"/>
              </a:spcAft>
            </a:pPr>
            <a:r>
              <a:rPr lang="en-US" sz="2400" dirty="0" smtClean="0"/>
              <a:t>Causes </a:t>
            </a:r>
            <a:r>
              <a:rPr lang="en-US" sz="2400" dirty="0"/>
              <a:t>a wide range of </a:t>
            </a:r>
            <a:r>
              <a:rPr lang="en-US" sz="2400" dirty="0" smtClean="0"/>
              <a:t>human illnesses </a:t>
            </a:r>
          </a:p>
          <a:p>
            <a:pPr fontAlgn="base">
              <a:spcAft>
                <a:spcPts val="1200"/>
              </a:spcAft>
            </a:pPr>
            <a:r>
              <a:rPr lang="en-US" sz="2400" dirty="0" smtClean="0"/>
              <a:t>No known remedies</a:t>
            </a:r>
          </a:p>
          <a:p>
            <a:pPr fontAlgn="base">
              <a:spcAft>
                <a:spcPts val="1200"/>
              </a:spcAft>
            </a:pPr>
            <a:r>
              <a:rPr lang="en-US" sz="2400" dirty="0"/>
              <a:t>145,000 rely on lake for drinking water</a:t>
            </a:r>
          </a:p>
          <a:p>
            <a:pPr fontAlgn="base">
              <a:spcAft>
                <a:spcPts val="1200"/>
              </a:spcAft>
            </a:pPr>
            <a:r>
              <a:rPr lang="en-US" sz="2400" dirty="0" smtClean="0"/>
              <a:t>Millions </a:t>
            </a:r>
            <a:r>
              <a:rPr lang="en-US" sz="2400" dirty="0"/>
              <a:t>of dollars in losses each </a:t>
            </a:r>
            <a:r>
              <a:rPr lang="en-US" sz="2400" dirty="0" smtClean="0"/>
              <a:t>year</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419600" y="1447800"/>
            <a:ext cx="4579757"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333753" y="5664267"/>
            <a:ext cx="4636296" cy="203133"/>
          </a:xfrm>
          <a:prstGeom prst="rect">
            <a:avLst/>
          </a:prstGeom>
          <a:noFill/>
        </p:spPr>
        <p:txBody>
          <a:bodyPr wrap="square" rtlCol="0">
            <a:spAutoFit/>
          </a:bodyPr>
          <a:lstStyle/>
          <a:p>
            <a:pPr algn="ctr" fontAlgn="base">
              <a:lnSpc>
                <a:spcPct val="90000"/>
              </a:lnSpc>
              <a:spcBef>
                <a:spcPts val="1000"/>
              </a:spcBef>
            </a:pPr>
            <a:r>
              <a:rPr lang="en-US" sz="800" b="1" dirty="0">
                <a:solidFill>
                  <a:schemeClr val="bg1"/>
                </a:solidFill>
                <a:latin typeface="Century Gothic" panose="020B0502020202020204" pitchFamily="34" charset="0"/>
              </a:rPr>
              <a:t>http://www.newswise.com/images/uploads/2013/03/27/algae-waves.jpg</a:t>
            </a:r>
          </a:p>
        </p:txBody>
      </p:sp>
      <p:sp>
        <p:nvSpPr>
          <p:cNvPr id="6" name="Rectangle 5"/>
          <p:cNvSpPr/>
          <p:nvPr/>
        </p:nvSpPr>
        <p:spPr>
          <a:xfrm>
            <a:off x="2149434" y="2826327"/>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Maybe shorten down these bullet points (either the text or number of – you could combine some [like health and economic impacts] in the bullets and then talk about the specifics for each)</a:t>
            </a:r>
            <a:endParaRPr lang="en-US"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xmlns="" val="264838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95400"/>
            <a:ext cx="4023358" cy="5257800"/>
          </a:xfrm>
        </p:spPr>
        <p:txBody>
          <a:bodyPr>
            <a:normAutofit/>
          </a:bodyPr>
          <a:lstStyle/>
          <a:p>
            <a:pPr marL="514350" indent="-514350">
              <a:spcAft>
                <a:spcPts val="1200"/>
              </a:spcAft>
              <a:buFont typeface="+mj-lt"/>
              <a:buAutoNum type="alphaUcPeriod" startAt="2"/>
            </a:pPr>
            <a:r>
              <a:rPr lang="en-US" dirty="0" smtClean="0"/>
              <a:t>Create concentration maps, </a:t>
            </a:r>
            <a:r>
              <a:rPr lang="en-US" dirty="0"/>
              <a:t>with correlation to measured </a:t>
            </a:r>
            <a:r>
              <a:rPr lang="en-US" dirty="0" smtClean="0"/>
              <a:t>values</a:t>
            </a:r>
          </a:p>
          <a:p>
            <a:pPr lvl="1">
              <a:spcAft>
                <a:spcPts val="1200"/>
              </a:spcAft>
            </a:pPr>
            <a:r>
              <a:rPr lang="en-US" dirty="0" smtClean="0"/>
              <a:t>Chlorophyll-a</a:t>
            </a:r>
          </a:p>
          <a:p>
            <a:pPr lvl="1">
              <a:spcAft>
                <a:spcPts val="1200"/>
              </a:spcAft>
            </a:pPr>
            <a:r>
              <a:rPr lang="en-US" dirty="0" smtClean="0"/>
              <a:t>Cyanobacteria</a:t>
            </a:r>
          </a:p>
          <a:p>
            <a:pPr lvl="1">
              <a:spcAft>
                <a:spcPts val="1200"/>
              </a:spcAft>
            </a:pPr>
            <a:r>
              <a:rPr lang="en-US" dirty="0" smtClean="0"/>
              <a:t>Phycocyanin</a:t>
            </a:r>
          </a:p>
          <a:p>
            <a:pPr lvl="1">
              <a:spcAft>
                <a:spcPts val="1200"/>
              </a:spcAft>
            </a:pPr>
            <a:r>
              <a:rPr lang="en-US" dirty="0" smtClean="0"/>
              <a:t>Total Suspended Sediment (TSS)</a:t>
            </a:r>
            <a:endParaRPr lang="en-US" dirty="0"/>
          </a:p>
        </p:txBody>
      </p:sp>
      <p:sp>
        <p:nvSpPr>
          <p:cNvPr id="3" name="Title 2"/>
          <p:cNvSpPr>
            <a:spLocks noGrp="1"/>
          </p:cNvSpPr>
          <p:nvPr>
            <p:ph type="title"/>
          </p:nvPr>
        </p:nvSpPr>
        <p:spPr/>
        <p:txBody>
          <a:bodyPr>
            <a:normAutofit/>
          </a:bodyPr>
          <a:lstStyle/>
          <a:p>
            <a:r>
              <a:rPr lang="en-US" dirty="0" smtClean="0"/>
              <a:t>Project Objectives</a:t>
            </a:r>
            <a:endParaRPr lang="en-US" dirty="0"/>
          </a:p>
        </p:txBody>
      </p:sp>
      <p:pic>
        <p:nvPicPr>
          <p:cNvPr id="4" name="Picture 2" descr="C:\Users\torne\Desktop\Tiffani\Deliverables\VPS\Video Scripting\Alga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800" y="3332413"/>
            <a:ext cx="4293989" cy="322078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1"/>
          <p:cNvSpPr txBox="1">
            <a:spLocks/>
          </p:cNvSpPr>
          <p:nvPr/>
        </p:nvSpPr>
        <p:spPr>
          <a:xfrm>
            <a:off x="340990" y="1295400"/>
            <a:ext cx="4293988" cy="17526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9B9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9B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9B9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200"/>
              </a:spcAft>
              <a:buFont typeface="+mj-lt"/>
              <a:buAutoNum type="alphaUcPeriod"/>
            </a:pPr>
            <a:r>
              <a:rPr lang="en-US" dirty="0"/>
              <a:t>Create time series of maps showing trends in algal bloom presence over time</a:t>
            </a:r>
          </a:p>
        </p:txBody>
      </p:sp>
      <p:sp>
        <p:nvSpPr>
          <p:cNvPr id="6" name="Content Placeholder 1"/>
          <p:cNvSpPr txBox="1">
            <a:spLocks/>
          </p:cNvSpPr>
          <p:nvPr/>
        </p:nvSpPr>
        <p:spPr>
          <a:xfrm>
            <a:off x="804914" y="6346371"/>
            <a:ext cx="3788875" cy="28302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9B9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9B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9B9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smtClean="0">
                <a:solidFill>
                  <a:schemeClr val="bg1"/>
                </a:solidFill>
              </a:rPr>
              <a:t>Photo credit: </a:t>
            </a:r>
            <a:r>
              <a:rPr lang="en-US" dirty="0">
                <a:solidFill>
                  <a:schemeClr val="bg1"/>
                </a:solidFill>
              </a:rPr>
              <a:t>http://www.fox44abc22yourvoice.com</a:t>
            </a:r>
          </a:p>
        </p:txBody>
      </p:sp>
    </p:spTree>
    <p:extLst>
      <p:ext uri="{BB962C8B-B14F-4D97-AF65-F5344CB8AC3E}">
        <p14:creationId xmlns:p14="http://schemas.microsoft.com/office/powerpoint/2010/main" xmlns="" val="359998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00400" y="1428895"/>
            <a:ext cx="2438518" cy="2512094"/>
          </a:xfrm>
        </p:spPr>
      </p:pic>
      <p:sp>
        <p:nvSpPr>
          <p:cNvPr id="3" name="Title 2"/>
          <p:cNvSpPr>
            <a:spLocks noGrp="1"/>
          </p:cNvSpPr>
          <p:nvPr>
            <p:ph type="title"/>
          </p:nvPr>
        </p:nvSpPr>
        <p:spPr/>
        <p:txBody>
          <a:bodyPr/>
          <a:lstStyle/>
          <a:p>
            <a:r>
              <a:rPr lang="en-US" dirty="0" smtClean="0"/>
              <a:t>Maps of Different Concentrations</a:t>
            </a:r>
            <a:endParaRPr lang="en-US" dirty="0"/>
          </a:p>
        </p:txBody>
      </p:sp>
      <p:pic>
        <p:nvPicPr>
          <p:cNvPr id="5" name="Picture 54" descr="C:\Users\torne\Pictures\Poster\ArcGI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2164477"/>
            <a:ext cx="19050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1875747" y="4343400"/>
            <a:ext cx="5134653" cy="2146929"/>
          </a:xfrm>
          <a:prstGeom prst="roundRect">
            <a:avLst/>
          </a:prstGeom>
          <a:solidFill>
            <a:srgbClr val="67B9B8"/>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500" b="1" dirty="0">
                <a:solidFill>
                  <a:schemeClr val="tx1"/>
                </a:solidFill>
                <a:latin typeface="Century Gothic" pitchFamily="34" charset="0"/>
              </a:rPr>
              <a:t>Chlorophyll-a Band Ratio</a:t>
            </a:r>
          </a:p>
          <a:p>
            <a:pPr algn="ctr">
              <a:defRPr/>
            </a:pPr>
            <a:r>
              <a:rPr lang="en-US" sz="1500" dirty="0">
                <a:solidFill>
                  <a:schemeClr val="tx1"/>
                </a:solidFill>
                <a:latin typeface="Century Gothic" pitchFamily="34" charset="0"/>
              </a:rPr>
              <a:t>-46.51 + 105.30(RB2/RB1) – 40.39(RB3/RB1)</a:t>
            </a:r>
          </a:p>
          <a:p>
            <a:pPr algn="ctr">
              <a:defRPr/>
            </a:pPr>
            <a:endParaRPr lang="en-US" sz="1500" dirty="0">
              <a:solidFill>
                <a:schemeClr val="tx1"/>
              </a:solidFill>
              <a:latin typeface="Century Gothic" pitchFamily="34" charset="0"/>
            </a:endParaRPr>
          </a:p>
          <a:p>
            <a:pPr algn="ctr">
              <a:defRPr/>
            </a:pPr>
            <a:r>
              <a:rPr lang="en-US" sz="1500" b="1" dirty="0">
                <a:solidFill>
                  <a:schemeClr val="tx1"/>
                </a:solidFill>
                <a:latin typeface="Century Gothic" pitchFamily="34" charset="0"/>
              </a:rPr>
              <a:t>Cyanobacteria Band Ratio</a:t>
            </a:r>
          </a:p>
          <a:p>
            <a:pPr algn="ctr">
              <a:defRPr/>
            </a:pPr>
            <a:r>
              <a:rPr lang="en-US" sz="1500" dirty="0">
                <a:solidFill>
                  <a:schemeClr val="tx1"/>
                </a:solidFill>
                <a:latin typeface="Century Gothic" pitchFamily="34" charset="0"/>
              </a:rPr>
              <a:t>-0.6858 + 1.616(RB2/RB1) – 0.8025(RB3/RB1)</a:t>
            </a:r>
          </a:p>
          <a:p>
            <a:pPr algn="ctr">
              <a:defRPr/>
            </a:pPr>
            <a:endParaRPr lang="en-US" sz="1500" dirty="0">
              <a:solidFill>
                <a:schemeClr val="tx1"/>
              </a:solidFill>
              <a:latin typeface="Century Gothic" pitchFamily="34" charset="0"/>
            </a:endParaRPr>
          </a:p>
          <a:p>
            <a:pPr algn="ctr">
              <a:defRPr/>
            </a:pPr>
            <a:r>
              <a:rPr lang="en-US" sz="1500" b="1" dirty="0">
                <a:solidFill>
                  <a:schemeClr val="tx1"/>
                </a:solidFill>
                <a:latin typeface="Century Gothic" pitchFamily="34" charset="0"/>
              </a:rPr>
              <a:t>Phycocyanin Single Band</a:t>
            </a:r>
          </a:p>
          <a:p>
            <a:pPr algn="ctr">
              <a:defRPr/>
            </a:pPr>
            <a:r>
              <a:rPr lang="en-US" sz="1500" dirty="0">
                <a:solidFill>
                  <a:schemeClr val="tx1"/>
                </a:solidFill>
                <a:latin typeface="Century Gothic" pitchFamily="34" charset="0"/>
              </a:rPr>
              <a:t>0.78 – 0.0539(B1) + 0.176(B3) – 0.216(B5) + 0.117(B7)</a:t>
            </a:r>
          </a:p>
          <a:p>
            <a:pPr algn="ctr">
              <a:defRPr/>
            </a:pPr>
            <a:endParaRPr lang="en-US" sz="1500" dirty="0">
              <a:latin typeface="Century Gothic" pitchFamily="34" charset="0"/>
            </a:endParaRPr>
          </a:p>
        </p:txBody>
      </p:sp>
      <p:sp>
        <p:nvSpPr>
          <p:cNvPr id="7" name="Chevron 6"/>
          <p:cNvSpPr/>
          <p:nvPr/>
        </p:nvSpPr>
        <p:spPr>
          <a:xfrm>
            <a:off x="6019800" y="1863616"/>
            <a:ext cx="566738" cy="1513001"/>
          </a:xfrm>
          <a:prstGeom prst="chevron">
            <a:avLst/>
          </a:prstGeom>
          <a:solidFill>
            <a:srgbClr val="67B9B8"/>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schemeClr val="tx1"/>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1726"/>
          <a:stretch/>
        </p:blipFill>
        <p:spPr bwMode="auto">
          <a:xfrm>
            <a:off x="28675" y="1868662"/>
            <a:ext cx="1382693" cy="611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34892"/>
          <a:stretch/>
        </p:blipFill>
        <p:spPr bwMode="auto">
          <a:xfrm>
            <a:off x="-390" y="3045539"/>
            <a:ext cx="1681422" cy="689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hevron 8"/>
          <p:cNvSpPr/>
          <p:nvPr/>
        </p:nvSpPr>
        <p:spPr>
          <a:xfrm>
            <a:off x="2066048" y="1863615"/>
            <a:ext cx="566738" cy="1513001"/>
          </a:xfrm>
          <a:prstGeom prst="chevron">
            <a:avLst/>
          </a:prstGeom>
          <a:solidFill>
            <a:srgbClr val="67B9B8"/>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schemeClr val="tx1"/>
              </a:solidFill>
            </a:endParaRPr>
          </a:p>
        </p:txBody>
      </p:sp>
      <p:sp>
        <p:nvSpPr>
          <p:cNvPr id="8" name="TextBox 7"/>
          <p:cNvSpPr txBox="1"/>
          <p:nvPr/>
        </p:nvSpPr>
        <p:spPr>
          <a:xfrm>
            <a:off x="139944" y="1388016"/>
            <a:ext cx="2120817" cy="369332"/>
          </a:xfrm>
          <a:prstGeom prst="rect">
            <a:avLst/>
          </a:prstGeom>
          <a:noFill/>
        </p:spPr>
        <p:txBody>
          <a:bodyPr wrap="square" rtlCol="0">
            <a:spAutoFit/>
          </a:bodyPr>
          <a:lstStyle/>
          <a:p>
            <a:r>
              <a:rPr lang="en-US" b="1" dirty="0" smtClean="0">
                <a:latin typeface="Century Gothic" pitchFamily="34" charset="0"/>
              </a:rPr>
              <a:t>Landsat 7 ETM+</a:t>
            </a:r>
            <a:endParaRPr lang="en-US" b="1" dirty="0">
              <a:latin typeface="Century Gothic" pitchFamily="34" charset="0"/>
            </a:endParaRPr>
          </a:p>
        </p:txBody>
      </p:sp>
      <p:sp>
        <p:nvSpPr>
          <p:cNvPr id="10" name="TextBox 9"/>
          <p:cNvSpPr txBox="1"/>
          <p:nvPr/>
        </p:nvSpPr>
        <p:spPr>
          <a:xfrm>
            <a:off x="178043" y="2604265"/>
            <a:ext cx="2044617" cy="369332"/>
          </a:xfrm>
          <a:prstGeom prst="rect">
            <a:avLst/>
          </a:prstGeom>
          <a:noFill/>
        </p:spPr>
        <p:txBody>
          <a:bodyPr wrap="square" rtlCol="0">
            <a:spAutoFit/>
          </a:bodyPr>
          <a:lstStyle/>
          <a:p>
            <a:r>
              <a:rPr lang="en-US" b="1" dirty="0" smtClean="0">
                <a:latin typeface="Century Gothic" pitchFamily="34" charset="0"/>
              </a:rPr>
              <a:t>Landsat 8 OLI</a:t>
            </a:r>
          </a:p>
        </p:txBody>
      </p:sp>
    </p:spTree>
    <p:extLst>
      <p:ext uri="{BB962C8B-B14F-4D97-AF65-F5344CB8AC3E}">
        <p14:creationId xmlns:p14="http://schemas.microsoft.com/office/powerpoint/2010/main" xmlns="" val="3947752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Total Suspended Sediment</a:t>
            </a:r>
            <a:endParaRPr lang="en-US" dirty="0"/>
          </a:p>
        </p:txBody>
      </p:sp>
      <p:pic>
        <p:nvPicPr>
          <p:cNvPr id="4" name="Picture 60" descr="C:\Users\torne\Pictures\Poster\GloVIS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3552" y="2209800"/>
            <a:ext cx="2441448" cy="2455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4" descr="C:\Users\torne\Pictures\Poster\ArcGI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0" y="2654185"/>
            <a:ext cx="19050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hevron 7"/>
          <p:cNvSpPr/>
          <p:nvPr/>
        </p:nvSpPr>
        <p:spPr>
          <a:xfrm>
            <a:off x="2478767" y="2489653"/>
            <a:ext cx="568325" cy="1896157"/>
          </a:xfrm>
          <a:prstGeom prst="chevron">
            <a:avLst/>
          </a:prstGeom>
          <a:solidFill>
            <a:srgbClr val="67B9B8"/>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schemeClr val="tx1"/>
              </a:solidFill>
            </a:endParaRPr>
          </a:p>
        </p:txBody>
      </p:sp>
      <p:sp>
        <p:nvSpPr>
          <p:cNvPr id="10" name="Chevron 9"/>
          <p:cNvSpPr/>
          <p:nvPr/>
        </p:nvSpPr>
        <p:spPr>
          <a:xfrm>
            <a:off x="5943600" y="2468579"/>
            <a:ext cx="566738" cy="1885271"/>
          </a:xfrm>
          <a:prstGeom prst="chevron">
            <a:avLst/>
          </a:prstGeom>
          <a:solidFill>
            <a:srgbClr val="67B9B8"/>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75413" y="3710291"/>
            <a:ext cx="2222573" cy="750719"/>
          </a:xfrm>
          <a:prstGeom prst="rect">
            <a:avLst/>
          </a:prstGeom>
        </p:spPr>
      </p:pic>
      <p:sp>
        <p:nvSpPr>
          <p:cNvPr id="9" name="TextBox 8"/>
          <p:cNvSpPr txBox="1"/>
          <p:nvPr/>
        </p:nvSpPr>
        <p:spPr>
          <a:xfrm>
            <a:off x="1905000" y="1428690"/>
            <a:ext cx="5105400" cy="400110"/>
          </a:xfrm>
          <a:prstGeom prst="rect">
            <a:avLst/>
          </a:prstGeom>
          <a:noFill/>
        </p:spPr>
        <p:txBody>
          <a:bodyPr wrap="square" rtlCol="0">
            <a:spAutoFit/>
          </a:bodyPr>
          <a:lstStyle/>
          <a:p>
            <a:pPr algn="ctr"/>
            <a:r>
              <a:rPr lang="en-US" sz="2000" b="1" dirty="0" smtClean="0">
                <a:latin typeface="Century Gothic" pitchFamily="34" charset="0"/>
              </a:rPr>
              <a:t>MODIS L2 Daily Surface Reflectance </a:t>
            </a:r>
            <a:endParaRPr lang="en-US" sz="2000" b="1" dirty="0">
              <a:latin typeface="Century Gothic" pitchFamily="34" charset="0"/>
            </a:endParaRPr>
          </a:p>
        </p:txBody>
      </p:sp>
      <p:grpSp>
        <p:nvGrpSpPr>
          <p:cNvPr id="13" name="Group 6"/>
          <p:cNvGrpSpPr>
            <a:grpSpLocks/>
          </p:cNvGrpSpPr>
          <p:nvPr/>
        </p:nvGrpSpPr>
        <p:grpSpPr bwMode="auto">
          <a:xfrm>
            <a:off x="229836" y="2594961"/>
            <a:ext cx="1914991" cy="1370453"/>
            <a:chOff x="3738" y="907"/>
            <a:chExt cx="672" cy="381"/>
          </a:xfrm>
        </p:grpSpPr>
        <p:pic>
          <p:nvPicPr>
            <p:cNvPr id="14" name="Picture 7" descr="Aqua"/>
            <p:cNvPicPr>
              <a:picLocks noChangeAspect="1" noChangeArrowheads="1"/>
            </p:cNvPicPr>
            <p:nvPr/>
          </p:nvPicPr>
          <p:blipFill>
            <a:blip r:embed="rId6" cstate="print">
              <a:lum bright="38000"/>
              <a:extLst>
                <a:ext uri="{28A0092B-C50C-407E-A947-70E740481C1C}">
                  <a14:useLocalDpi xmlns:a14="http://schemas.microsoft.com/office/drawing/2010/main" xmlns="" val="0"/>
                </a:ext>
              </a:extLst>
            </a:blip>
            <a:srcRect/>
            <a:stretch>
              <a:fillRect/>
            </a:stretch>
          </p:blipFill>
          <p:spPr bwMode="auto">
            <a:xfrm>
              <a:off x="3768" y="945"/>
              <a:ext cx="64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8"/>
            <p:cNvSpPr txBox="1">
              <a:spLocks noChangeArrowheads="1"/>
            </p:cNvSpPr>
            <p:nvPr/>
          </p:nvSpPr>
          <p:spPr bwMode="auto">
            <a:xfrm>
              <a:off x="3738" y="907"/>
              <a:ext cx="50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smtClean="0">
                  <a:latin typeface="Century Gothic" pitchFamily="34" charset="0"/>
                </a:rPr>
                <a:t>Aqua MODIS</a:t>
              </a:r>
              <a:endParaRPr lang="en-US" sz="1800" b="1" dirty="0">
                <a:latin typeface="Century Gothic" pitchFamily="34" charset="0"/>
              </a:endParaRPr>
            </a:p>
          </p:txBody>
        </p:sp>
      </p:grpSp>
      <p:sp>
        <p:nvSpPr>
          <p:cNvPr id="11" name="Rounded Rectangle 10"/>
          <p:cNvSpPr/>
          <p:nvPr/>
        </p:nvSpPr>
        <p:spPr>
          <a:xfrm>
            <a:off x="609600" y="5105400"/>
            <a:ext cx="7848600" cy="1371600"/>
          </a:xfrm>
          <a:prstGeom prst="roundRect">
            <a:avLst/>
          </a:prstGeom>
          <a:solidFill>
            <a:srgbClr val="67B9B8"/>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tx1"/>
              </a:solidFill>
              <a:latin typeface="Century Gothic" pitchFamily="34" charset="0"/>
            </a:endParaRPr>
          </a:p>
          <a:p>
            <a:pPr algn="ctr"/>
            <a:r>
              <a:rPr lang="en-US" sz="1500" dirty="0" smtClean="0">
                <a:solidFill>
                  <a:schemeClr val="tx1"/>
                </a:solidFill>
                <a:latin typeface="Century Gothic" pitchFamily="34" charset="0"/>
              </a:rPr>
              <a:t>TSS=602.63</a:t>
            </a:r>
            <a:r>
              <a:rPr lang="en-US" sz="1500" dirty="0">
                <a:solidFill>
                  <a:schemeClr val="tx1"/>
                </a:solidFill>
                <a:latin typeface="Century Gothic" pitchFamily="34" charset="0"/>
              </a:rPr>
              <a:t>*(0.5157*((</a:t>
            </a:r>
            <a:r>
              <a:rPr lang="en-US" sz="1500" dirty="0" err="1">
                <a:solidFill>
                  <a:schemeClr val="tx1"/>
                </a:solidFill>
                <a:latin typeface="Century Gothic" pitchFamily="34" charset="0"/>
              </a:rPr>
              <a:t>MODIS_Reflectance_Band</a:t>
            </a:r>
            <a:r>
              <a:rPr lang="en-US" sz="1500" dirty="0">
                <a:solidFill>
                  <a:schemeClr val="tx1"/>
                </a:solidFill>
                <a:latin typeface="Century Gothic" pitchFamily="34" charset="0"/>
              </a:rPr>
              <a:t>)*0.0001)-0.0089) +3.1481</a:t>
            </a:r>
          </a:p>
        </p:txBody>
      </p:sp>
      <p:sp>
        <p:nvSpPr>
          <p:cNvPr id="12" name="TextBox 11"/>
          <p:cNvSpPr txBox="1"/>
          <p:nvPr/>
        </p:nvSpPr>
        <p:spPr>
          <a:xfrm>
            <a:off x="1828800" y="5241471"/>
            <a:ext cx="5321227" cy="369332"/>
          </a:xfrm>
          <a:prstGeom prst="rect">
            <a:avLst/>
          </a:prstGeom>
          <a:noFill/>
        </p:spPr>
        <p:txBody>
          <a:bodyPr wrap="square" rtlCol="0">
            <a:spAutoFit/>
          </a:bodyPr>
          <a:lstStyle/>
          <a:p>
            <a:pPr algn="ctr"/>
            <a:r>
              <a:rPr lang="en-US" b="1" dirty="0" smtClean="0">
                <a:latin typeface="Century Gothic" pitchFamily="34" charset="0"/>
              </a:rPr>
              <a:t>Total Suspended Sediment Concentration</a:t>
            </a:r>
            <a:endParaRPr lang="en-US" b="1" dirty="0">
              <a:latin typeface="Century Gothic" pitchFamily="34" charset="0"/>
            </a:endParaRPr>
          </a:p>
        </p:txBody>
      </p:sp>
    </p:spTree>
    <p:extLst>
      <p:ext uri="{BB962C8B-B14F-4D97-AF65-F5344CB8AC3E}">
        <p14:creationId xmlns:p14="http://schemas.microsoft.com/office/powerpoint/2010/main" xmlns="" val="208676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5" descr="C:\Users\torne\Pictures\Poster\Ch200208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651" y="1093320"/>
            <a:ext cx="2548009" cy="3296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idx="1"/>
          </p:nvPr>
        </p:nvSpPr>
        <p:spPr>
          <a:xfrm>
            <a:off x="647037" y="5199017"/>
            <a:ext cx="7886700" cy="1567543"/>
          </a:xfrm>
        </p:spPr>
        <p:txBody>
          <a:bodyPr>
            <a:normAutofit fontScale="92500" lnSpcReduction="20000"/>
          </a:bodyPr>
          <a:lstStyle/>
          <a:p>
            <a:pPr marL="0" indent="0">
              <a:buNone/>
            </a:pPr>
            <a:r>
              <a:rPr lang="en-US" dirty="0" smtClean="0"/>
              <a:t>Maps </a:t>
            </a:r>
            <a:r>
              <a:rPr lang="en-US" dirty="0"/>
              <a:t>showing (from left to right) chlorophyll-a concentration, cyanobacteria concentration, phycocyanin concentration, and </a:t>
            </a:r>
            <a:r>
              <a:rPr lang="en-US" dirty="0" smtClean="0"/>
              <a:t>total suspended sediment concentration </a:t>
            </a:r>
            <a:r>
              <a:rPr lang="en-US" dirty="0"/>
              <a:t>in Lake Champlain on August 30, 2002.</a:t>
            </a:r>
          </a:p>
          <a:p>
            <a:pPr marL="0" indent="0">
              <a:buNone/>
            </a:pPr>
            <a:endParaRPr lang="en-US" dirty="0"/>
          </a:p>
        </p:txBody>
      </p:sp>
      <p:sp>
        <p:nvSpPr>
          <p:cNvPr id="3" name="Title 2"/>
          <p:cNvSpPr>
            <a:spLocks noGrp="1"/>
          </p:cNvSpPr>
          <p:nvPr>
            <p:ph type="title"/>
          </p:nvPr>
        </p:nvSpPr>
        <p:spPr/>
        <p:txBody>
          <a:bodyPr/>
          <a:lstStyle/>
          <a:p>
            <a:r>
              <a:rPr lang="en-US" dirty="0" smtClean="0"/>
              <a:t>Results</a:t>
            </a:r>
            <a:endParaRPr lang="en-US" dirty="0"/>
          </a:p>
        </p:txBody>
      </p:sp>
      <p:pic>
        <p:nvPicPr>
          <p:cNvPr id="6" name="Picture 56" descr="C:\Users\torne\Pictures\Poster\Cy2002083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9495" y="1343879"/>
            <a:ext cx="2545496" cy="329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7" descr="C:\Users\torne\Pictures\Poster\PC2002083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05459" y="1620088"/>
            <a:ext cx="2522880" cy="3265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C:\Users\torne\Pictures\Results\TSSmaps\2002242_ts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60412" y="1849817"/>
            <a:ext cx="2523280" cy="326542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529444" y="3627912"/>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Shorten the caption (or just create a title with the date at the top) or remove it all together </a:t>
            </a:r>
          </a:p>
          <a:p>
            <a:pPr algn="ctr"/>
            <a:endParaRPr lang="en-US" dirty="0" smtClean="0">
              <a:solidFill>
                <a:sysClr val="windowText" lastClr="000000"/>
              </a:solidFill>
              <a:latin typeface="Arial" pitchFamily="34" charset="0"/>
              <a:cs typeface="Arial" pitchFamily="34" charset="0"/>
            </a:endParaRPr>
          </a:p>
          <a:p>
            <a:pPr algn="ctr"/>
            <a:r>
              <a:rPr lang="en-US" dirty="0" smtClean="0">
                <a:solidFill>
                  <a:sysClr val="windowText" lastClr="000000"/>
                </a:solidFill>
                <a:latin typeface="Arial" pitchFamily="34" charset="0"/>
                <a:cs typeface="Arial" pitchFamily="34" charset="0"/>
              </a:rPr>
              <a:t>You could also increase the size of the titles for each map if you want what each is to be clear to the audience</a:t>
            </a:r>
            <a:endParaRPr lang="en-US"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xmlns="" val="306592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 (Cont.)</a:t>
            </a:r>
            <a:endParaRPr lang="en-US" dirty="0"/>
          </a:p>
        </p:txBody>
      </p:sp>
      <p:sp>
        <p:nvSpPr>
          <p:cNvPr id="10" name="Content Placeholder 1"/>
          <p:cNvSpPr txBox="1">
            <a:spLocks/>
          </p:cNvSpPr>
          <p:nvPr/>
        </p:nvSpPr>
        <p:spPr>
          <a:xfrm>
            <a:off x="6558522" y="3764789"/>
            <a:ext cx="2413045" cy="13802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9B9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9B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9B9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(Above) Scatterplot showing correlation between in situ and calculated values for cyanobacteria (N=6, </a:t>
            </a:r>
            <a:r>
              <a:rPr lang="en-US" sz="2000" i="1" dirty="0" smtClean="0"/>
              <a:t>r</a:t>
            </a:r>
            <a:r>
              <a:rPr lang="en-US" sz="2000" dirty="0" smtClean="0"/>
              <a:t>=0.70915)</a:t>
            </a:r>
            <a:endParaRPr lang="en-US" sz="2000" dirty="0"/>
          </a:p>
        </p:txBody>
      </p:sp>
      <p:sp>
        <p:nvSpPr>
          <p:cNvPr id="12" name="Content Placeholder 1"/>
          <p:cNvSpPr txBox="1">
            <a:spLocks/>
          </p:cNvSpPr>
          <p:nvPr/>
        </p:nvSpPr>
        <p:spPr>
          <a:xfrm>
            <a:off x="3109729" y="1085900"/>
            <a:ext cx="2413045" cy="13802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9B9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9B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9B9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(Left) Scatterplot showing correlation between in situ and calculated values for chlorophyll-a. (N=10, </a:t>
            </a:r>
            <a:r>
              <a:rPr lang="en-US" sz="2000" i="1" dirty="0"/>
              <a:t>r</a:t>
            </a:r>
            <a:r>
              <a:rPr lang="en-US" sz="2000" dirty="0"/>
              <a:t>=0. 76715</a:t>
            </a:r>
            <a:r>
              <a:rPr lang="en-US" sz="2000" dirty="0" smtClean="0"/>
              <a:t>) </a:t>
            </a:r>
            <a:endParaRPr lang="en-US" sz="2000" dirty="0"/>
          </a:p>
        </p:txBody>
      </p:sp>
      <p:sp>
        <p:nvSpPr>
          <p:cNvPr id="13" name="Content Placeholder 1"/>
          <p:cNvSpPr txBox="1">
            <a:spLocks/>
          </p:cNvSpPr>
          <p:nvPr/>
        </p:nvSpPr>
        <p:spPr>
          <a:xfrm>
            <a:off x="454906" y="4062024"/>
            <a:ext cx="2413045" cy="13802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9B9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9B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9B9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9B9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t>(Right) Scatterplot showing correlation between in situ and calculated values for </a:t>
            </a:r>
            <a:r>
              <a:rPr lang="en-US" sz="2000" dirty="0" smtClean="0"/>
              <a:t>TSS (N=9, </a:t>
            </a:r>
            <a:r>
              <a:rPr lang="en-US" sz="2000" i="1" dirty="0" smtClean="0"/>
              <a:t>r</a:t>
            </a:r>
            <a:r>
              <a:rPr lang="en-US" sz="2000" dirty="0" smtClean="0"/>
              <a:t>=0.84074)</a:t>
            </a:r>
            <a:endParaRPr lang="en-US" sz="2000" dirty="0"/>
          </a:p>
        </p:txBody>
      </p:sp>
      <p:pic>
        <p:nvPicPr>
          <p:cNvPr id="1026" name="Picture 2" descr="C:\Users\torne\Desktop\Tiffani\Chlorophyl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57" y="1085899"/>
            <a:ext cx="2980171" cy="26825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torne\Desktop\Tiffani\Cyanobacteri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1802" y="1085899"/>
            <a:ext cx="2916215" cy="267889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torne\Desktop\Tiffani\TS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67951" y="4049457"/>
            <a:ext cx="3376843" cy="269707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2529444" y="3627912"/>
            <a:ext cx="3455719" cy="2576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latin typeface="Arial" pitchFamily="34" charset="0"/>
                <a:cs typeface="Arial" pitchFamily="34" charset="0"/>
              </a:rPr>
              <a:t>Depending on how these look/show up during the practice on Tuesday you might want to put a block of color behind or darken the text so it shows up better</a:t>
            </a:r>
            <a:endParaRPr lang="en-US"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xmlns="" val="1675559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a:t>
            </a:r>
            <a:r>
              <a:rPr lang="en-US" dirty="0"/>
              <a:t>in </a:t>
            </a:r>
            <a:r>
              <a:rPr lang="en-US" dirty="0" smtClean="0"/>
              <a:t>Total Suspended Sediment</a:t>
            </a:r>
            <a:endParaRPr lang="en-US" dirty="0"/>
          </a:p>
        </p:txBody>
      </p:sp>
      <p:pic>
        <p:nvPicPr>
          <p:cNvPr id="13" name="TSS2sec.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1132389"/>
            <a:ext cx="9143999" cy="5143499"/>
          </a:xfrm>
          <a:prstGeom prst="rect">
            <a:avLst/>
          </a:prstGeom>
        </p:spPr>
      </p:pic>
    </p:spTree>
    <p:extLst>
      <p:ext uri="{BB962C8B-B14F-4D97-AF65-F5344CB8AC3E}">
        <p14:creationId xmlns:p14="http://schemas.microsoft.com/office/powerpoint/2010/main" xmlns="" val="594487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repeatCount="indefinite" fill="hold" display="0">
                  <p:stCondLst>
                    <p:cond delay="indefinite"/>
                  </p:stCondLst>
                </p:cTn>
                <p:tgtEl>
                  <p:spTgt spid="13"/>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1558</TotalTime>
  <Words>1565</Words>
  <Application>Microsoft Office PowerPoint</Application>
  <PresentationFormat>On-screen Show (4:3)</PresentationFormat>
  <Paragraphs>131</Paragraphs>
  <Slides>12</Slides>
  <Notes>11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Lake Champlain</vt:lpstr>
      <vt:lpstr>Community Concerns</vt:lpstr>
      <vt:lpstr>Project Objectives</vt:lpstr>
      <vt:lpstr>Maps of Different Concentrations</vt:lpstr>
      <vt:lpstr>Total Suspended Sediment</vt:lpstr>
      <vt:lpstr>Results</vt:lpstr>
      <vt:lpstr>Results (Cont.)</vt:lpstr>
      <vt:lpstr>Change in Total Suspended Sediment</vt:lpstr>
      <vt:lpstr>Chlorophyll-a Over Time</vt:lpstr>
      <vt:lpstr>Conclusions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Elizabeth J Brumbaugh</cp:lastModifiedBy>
  <cp:revision>81</cp:revision>
  <dcterms:created xsi:type="dcterms:W3CDTF">2013-05-31T15:07:19Z</dcterms:created>
  <dcterms:modified xsi:type="dcterms:W3CDTF">2013-08-05T04:22:45Z</dcterms:modified>
</cp:coreProperties>
</file>