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283"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F82"/>
    <a:srgbClr val="5B9BD5"/>
    <a:srgbClr val="3E96A8"/>
    <a:srgbClr val="13416C"/>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00" d="100"/>
          <a:sy n="100" d="100"/>
        </p:scale>
        <p:origin x="84" y="5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8C4C20C-14C9-4A31-A2C3-538BAEB5B10F}">
      <dgm:prSet phldrT="[Text]"/>
      <dgm:spPr/>
      <dgm:t>
        <a:bodyPr/>
        <a:lstStyle/>
        <a:p>
          <a:r>
            <a:rPr lang="en-US" b="1" dirty="0" smtClean="0">
              <a:latin typeface="Century Gothic" charset="0"/>
              <a:ea typeface="Century Gothic" charset="0"/>
              <a:cs typeface="Century Gothic" charset="0"/>
            </a:rPr>
            <a:t>Attitude</a:t>
          </a:r>
        </a:p>
        <a:p>
          <a:r>
            <a:rPr lang="en-US" i="1" dirty="0" smtClean="0">
              <a:latin typeface="Century Gothic" charset="0"/>
              <a:ea typeface="Century Gothic" charset="0"/>
              <a:cs typeface="Century Gothic" charset="0"/>
            </a:rPr>
            <a:t>Where do we get our energy?</a:t>
          </a:r>
          <a:endParaRPr lang="en-US" i="1" dirty="0">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smtClean="0">
              <a:latin typeface="Century Gothic" charset="0"/>
              <a:ea typeface="Century Gothic" charset="0"/>
              <a:cs typeface="Century Gothic" charset="0"/>
            </a:rPr>
            <a:t>Extroversion</a:t>
          </a:r>
        </a:p>
        <a:p>
          <a:r>
            <a:rPr lang="en-US" dirty="0" smtClean="0">
              <a:latin typeface="Century Gothic" charset="0"/>
              <a:ea typeface="Century Gothic" charset="0"/>
              <a:cs typeface="Century Gothic" charset="0"/>
            </a:rPr>
            <a:t>(E)</a:t>
          </a:r>
          <a:endParaRPr lang="en-US" dirty="0">
            <a:latin typeface="Century Gothic" charset="0"/>
            <a:ea typeface="Century Gothic" charset="0"/>
            <a:cs typeface="Century Gothic" charset="0"/>
          </a:endParaRP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smtClean="0">
              <a:latin typeface="Century Gothic" charset="0"/>
              <a:ea typeface="Century Gothic" charset="0"/>
              <a:cs typeface="Century Gothic" charset="0"/>
            </a:rPr>
            <a:t>Introversion</a:t>
          </a:r>
        </a:p>
        <a:p>
          <a:r>
            <a:rPr lang="en-US" dirty="0" smtClean="0">
              <a:latin typeface="Century Gothic" charset="0"/>
              <a:ea typeface="Century Gothic" charset="0"/>
              <a:cs typeface="Century Gothic" charset="0"/>
            </a:rPr>
            <a:t>(I)</a:t>
          </a:r>
          <a:endParaRPr lang="en-US" dirty="0">
            <a:latin typeface="Century Gothic" charset="0"/>
            <a:ea typeface="Century Gothic" charset="0"/>
            <a:cs typeface="Century Gothic" charset="0"/>
          </a:endParaRP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dirty="0" smtClean="0">
              <a:latin typeface="Century Gothic" charset="0"/>
              <a:ea typeface="Century Gothic" charset="0"/>
              <a:cs typeface="Century Gothic" charset="0"/>
            </a:rPr>
            <a:t>Information Gathering</a:t>
          </a:r>
        </a:p>
        <a:p>
          <a:r>
            <a:rPr lang="en-US" i="1" dirty="0" smtClean="0">
              <a:latin typeface="Century Gothic" charset="0"/>
              <a:ea typeface="Century Gothic" charset="0"/>
              <a:cs typeface="Century Gothic" charset="0"/>
            </a:rPr>
            <a:t>How do we take in our information?</a:t>
          </a:r>
          <a:endParaRPr lang="en-US" i="1" dirty="0">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smtClean="0">
              <a:latin typeface="Century Gothic" charset="0"/>
              <a:ea typeface="Century Gothic" charset="0"/>
              <a:cs typeface="Century Gothic" charset="0"/>
            </a:rPr>
            <a:t>Intuiting</a:t>
          </a:r>
        </a:p>
        <a:p>
          <a:r>
            <a:rPr lang="en-US" dirty="0" smtClean="0">
              <a:latin typeface="Century Gothic" charset="0"/>
              <a:ea typeface="Century Gothic" charset="0"/>
              <a:cs typeface="Century Gothic" charset="0"/>
            </a:rPr>
            <a:t>(N)</a:t>
          </a:r>
          <a:endParaRPr lang="en-US" dirty="0">
            <a:latin typeface="Century Gothic" charset="0"/>
            <a:ea typeface="Century Gothic" charset="0"/>
            <a:cs typeface="Century Gothic" charset="0"/>
          </a:endParaRP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smtClean="0">
              <a:latin typeface="Century Gothic" charset="0"/>
              <a:ea typeface="Century Gothic" charset="0"/>
              <a:cs typeface="Century Gothic" charset="0"/>
            </a:rPr>
            <a:t>Sensing</a:t>
          </a:r>
        </a:p>
        <a:p>
          <a:r>
            <a:rPr lang="en-US" dirty="0" smtClean="0">
              <a:latin typeface="Century Gothic" charset="0"/>
              <a:ea typeface="Century Gothic" charset="0"/>
              <a:cs typeface="Century Gothic" charset="0"/>
            </a:rPr>
            <a:t>(S)</a:t>
          </a:r>
          <a:endParaRPr lang="en-US" dirty="0">
            <a:latin typeface="Century Gothic" charset="0"/>
            <a:ea typeface="Century Gothic" charset="0"/>
            <a:cs typeface="Century Gothic" charset="0"/>
          </a:endParaRP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dirty="0" smtClean="0">
              <a:latin typeface="Century Gothic" charset="0"/>
              <a:ea typeface="Century Gothic" charset="0"/>
              <a:cs typeface="Century Gothic" charset="0"/>
            </a:rPr>
            <a:t>Decision-Making</a:t>
          </a:r>
        </a:p>
        <a:p>
          <a:r>
            <a:rPr lang="en-US" i="1" dirty="0" smtClean="0">
              <a:latin typeface="Century Gothic" charset="0"/>
              <a:ea typeface="Century Gothic" charset="0"/>
              <a:cs typeface="Century Gothic" charset="0"/>
            </a:rPr>
            <a:t>How do we make our decisions?</a:t>
          </a:r>
          <a:endParaRPr lang="en-US" i="1" dirty="0">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smtClean="0">
              <a:latin typeface="Century Gothic" charset="0"/>
              <a:ea typeface="Century Gothic" charset="0"/>
              <a:cs typeface="Century Gothic" charset="0"/>
            </a:rPr>
            <a:t>Thinking</a:t>
          </a:r>
        </a:p>
        <a:p>
          <a:r>
            <a:rPr lang="en-US" dirty="0" smtClean="0">
              <a:latin typeface="Century Gothic" charset="0"/>
              <a:ea typeface="Century Gothic" charset="0"/>
              <a:cs typeface="Century Gothic" charset="0"/>
            </a:rPr>
            <a:t>(T)</a:t>
          </a:r>
          <a:endParaRPr lang="en-US" dirty="0">
            <a:latin typeface="Century Gothic" charset="0"/>
            <a:ea typeface="Century Gothic" charset="0"/>
            <a:cs typeface="Century Gothic" charset="0"/>
          </a:endParaRP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smtClean="0">
              <a:latin typeface="Century Gothic" charset="0"/>
              <a:ea typeface="Century Gothic" charset="0"/>
              <a:cs typeface="Century Gothic" charset="0"/>
            </a:rPr>
            <a:t>Feeling</a:t>
          </a:r>
        </a:p>
        <a:p>
          <a:r>
            <a:rPr lang="en-US" dirty="0" smtClean="0">
              <a:latin typeface="Century Gothic" charset="0"/>
              <a:ea typeface="Century Gothic" charset="0"/>
              <a:cs typeface="Century Gothic" charset="0"/>
            </a:rPr>
            <a:t>(F)</a:t>
          </a:r>
          <a:endParaRPr lang="en-US" dirty="0">
            <a:latin typeface="Century Gothic" charset="0"/>
            <a:ea typeface="Century Gothic" charset="0"/>
            <a:cs typeface="Century Gothic" charset="0"/>
          </a:endParaRP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dirty="0" smtClean="0">
              <a:latin typeface="Century Gothic" charset="0"/>
              <a:ea typeface="Century Gothic" charset="0"/>
              <a:cs typeface="Century Gothic" charset="0"/>
            </a:rPr>
            <a:t>Lifestyle</a:t>
          </a:r>
        </a:p>
        <a:p>
          <a:r>
            <a:rPr lang="en-US" i="1" dirty="0" smtClean="0">
              <a:latin typeface="Century Gothic" charset="0"/>
              <a:ea typeface="Century Gothic" charset="0"/>
              <a:cs typeface="Century Gothic" charset="0"/>
            </a:rPr>
            <a:t>How do we organize our world?</a:t>
          </a:r>
          <a:endParaRPr lang="en-US" i="1" dirty="0">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smtClean="0">
              <a:latin typeface="Century Gothic" charset="0"/>
              <a:ea typeface="Century Gothic" charset="0"/>
              <a:cs typeface="Century Gothic" charset="0"/>
            </a:rPr>
            <a:t>Judging </a:t>
          </a:r>
        </a:p>
        <a:p>
          <a:r>
            <a:rPr lang="en-US" dirty="0" smtClean="0">
              <a:latin typeface="Century Gothic" charset="0"/>
              <a:ea typeface="Century Gothic" charset="0"/>
              <a:cs typeface="Century Gothic" charset="0"/>
            </a:rPr>
            <a:t>(J)</a:t>
          </a:r>
          <a:endParaRPr lang="en-US" dirty="0">
            <a:latin typeface="Century Gothic" charset="0"/>
            <a:ea typeface="Century Gothic" charset="0"/>
            <a:cs typeface="Century Gothic" charset="0"/>
          </a:endParaRP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smtClean="0">
              <a:latin typeface="Century Gothic" charset="0"/>
              <a:ea typeface="Century Gothic" charset="0"/>
              <a:cs typeface="Century Gothic" charset="0"/>
            </a:rPr>
            <a:t>Perceiving</a:t>
          </a:r>
        </a:p>
        <a:p>
          <a:r>
            <a:rPr lang="en-US" dirty="0" smtClean="0">
              <a:latin typeface="Century Gothic" charset="0"/>
              <a:ea typeface="Century Gothic" charset="0"/>
              <a:cs typeface="Century Gothic" charset="0"/>
            </a:rPr>
            <a:t>(P)</a:t>
          </a:r>
          <a:endParaRPr lang="en-US" dirty="0">
            <a:latin typeface="Century Gothic" charset="0"/>
            <a:ea typeface="Century Gothic" charset="0"/>
            <a:cs typeface="Century Gothic" charset="0"/>
          </a:endParaRP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pt>
    <dgm:pt modelId="{64F0D39E-53D5-497B-8DFE-0A8972731E6F}" type="pres">
      <dgm:prSet presAssocID="{A8C4C20C-14C9-4A31-A2C3-538BAEB5B10F}" presName="theInnerList" presStyleCnt="0"/>
      <dgm:spPr/>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pt>
    <dgm:pt modelId="{9A3132AE-63D7-43CD-A3FC-A45B5ECEF8B0}" type="pres">
      <dgm:prSet presAssocID="{C860E886-A7FC-4BA8-BBCA-85272BEB4B08}" presName="compNode" presStyleCnt="0"/>
      <dgm:spPr/>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pt>
    <dgm:pt modelId="{E6BAAAB5-5CDB-4FA5-B51E-C0EF387470E2}" type="pres">
      <dgm:prSet presAssocID="{C860E886-A7FC-4BA8-BBCA-85272BEB4B08}" presName="theInnerList" presStyleCnt="0"/>
      <dgm:spPr/>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pt>
    <dgm:pt modelId="{60FB62CE-EAED-47EC-852E-74ACBBD149D9}" type="pres">
      <dgm:prSet presAssocID="{00EA935B-0E3B-476E-9A60-0500CF222D9C}" presName="compNode" presStyleCnt="0"/>
      <dgm:spPr/>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pt>
    <dgm:pt modelId="{81181431-0D85-433E-9A3E-473E970D9199}" type="pres">
      <dgm:prSet presAssocID="{00EA935B-0E3B-476E-9A60-0500CF222D9C}" presName="theInnerList" presStyleCnt="0"/>
      <dgm:spPr/>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pt>
    <dgm:pt modelId="{F36605C6-F8C3-4190-95EE-7A1775266FED}" type="pres">
      <dgm:prSet presAssocID="{3E3184C9-B6D2-4299-A1EC-D345216F3F15}" presName="compNode" presStyleCnt="0"/>
      <dgm:spPr/>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pt>
    <dgm:pt modelId="{BBEC138A-6575-48F8-9D8D-5429B5267FC2}" type="pres">
      <dgm:prSet presAssocID="{3E3184C9-B6D2-4299-A1EC-D345216F3F15}" presName="theInnerList" presStyleCnt="0"/>
      <dgm:spPr/>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257BCC26-6CD9-4180-9662-55D1092DA059}" srcId="{C860E886-A7FC-4BA8-BBCA-85272BEB4B08}" destId="{44658C34-FCC9-4605-AA7B-54A8A515769E}" srcOrd="0" destOrd="0" parTransId="{84CC91B3-B261-43BE-ABC0-AB7B595BF639}" sibTransId="{CD464BF2-19EB-4088-90CB-8A78A88ED75C}"/>
    <dgm:cxn modelId="{781E6288-7BFC-4537-A984-36C1773033DC}" srcId="{3EE9EE1D-D0E6-48A9-9413-C76FB2AF1086}" destId="{A8C4C20C-14C9-4A31-A2C3-538BAEB5B10F}" srcOrd="0" destOrd="0" parTransId="{07E58006-3724-430E-9CC4-544EEB0C3C89}" sibTransId="{BCDD86A2-7D50-4FA0-A3A3-94CD11B54A95}"/>
    <dgm:cxn modelId="{C44E0879-87CA-419D-976B-8821E5E0A2B5}" srcId="{00EA935B-0E3B-476E-9A60-0500CF222D9C}" destId="{D6737BDE-3867-4EB9-A411-4E6FC1508415}" srcOrd="0" destOrd="0" parTransId="{A46A1E37-46B5-45F3-97CB-89D7E4ACFDE7}" sibTransId="{0D5640F3-A541-4E15-9A7E-02BEA3AA90CE}"/>
    <dgm:cxn modelId="{6B5B10C3-25C2-4B49-AF52-2E203AC5033E}" srcId="{3EE9EE1D-D0E6-48A9-9413-C76FB2AF1086}" destId="{C860E886-A7FC-4BA8-BBCA-85272BEB4B08}" srcOrd="1" destOrd="0" parTransId="{9ABE4F85-A5AF-4E71-8DF1-678F69253BB2}" sibTransId="{2008B773-5002-44F2-90BA-F14E26304911}"/>
    <dgm:cxn modelId="{8B0F8479-FB1D-4E5F-BF14-9BE119FD8B73}" srcId="{A8C4C20C-14C9-4A31-A2C3-538BAEB5B10F}" destId="{60906987-31F7-4002-8999-C354B4C563A3}" srcOrd="0" destOrd="0" parTransId="{C0C9FEC3-6550-4215-960E-9DE51F73EBEA}" sibTransId="{18C7A9BC-2C37-44A6-9418-A3AB9ECC9FCE}"/>
    <dgm:cxn modelId="{B56EA687-E2D6-4445-97C5-0EEA1BAE42F7}" srcId="{3E3184C9-B6D2-4299-A1EC-D345216F3F15}" destId="{42E47B82-8AE9-4FB8-AB92-F8CE6FAFE783}" srcOrd="0" destOrd="0" parTransId="{2DBD8408-0DB2-4D13-887A-88B6E878F44F}" sibTransId="{BF14E4C6-5ACA-42E6-BADE-6119D425B47C}"/>
    <dgm:cxn modelId="{C5B92BC4-E709-4947-B8AC-75B39B2C135F}" srcId="{3EE9EE1D-D0E6-48A9-9413-C76FB2AF1086}" destId="{00EA935B-0E3B-476E-9A60-0500CF222D9C}" srcOrd="2" destOrd="0" parTransId="{2014C9D7-1974-4321-BBA6-1025CF251A5B}" sibTransId="{C41F495F-66B7-4E1B-A532-B1E9066E053A}"/>
    <dgm:cxn modelId="{FE2E6F74-17A1-B946-B4E7-4BA135EA2FFA}" type="presOf" srcId="{C860E886-A7FC-4BA8-BBCA-85272BEB4B08}" destId="{9EC27BBF-F883-475B-BE66-C33B444B2C4E}" srcOrd="0" destOrd="0" presId="urn:microsoft.com/office/officeart/2005/8/layout/lProcess2"/>
    <dgm:cxn modelId="{DA516B63-5C56-CD4B-BE24-C32B78C003FE}" type="presOf" srcId="{3EE9EE1D-D0E6-48A9-9413-C76FB2AF1086}" destId="{C5D7C39C-46F1-460E-AE54-A984F2BEF9F8}"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18AF8105-A52F-994C-B6B4-C7B633F802E3}" type="presOf" srcId="{99C82905-8128-46D0-981A-17FE2A821420}" destId="{CCC4FE2D-407D-4D17-AE61-2F20F6CBA2E5}" srcOrd="0"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75A2746B-A9A3-4229-B388-840128BB8F97}" srcId="{3EE9EE1D-D0E6-48A9-9413-C76FB2AF1086}" destId="{3E3184C9-B6D2-4299-A1EC-D345216F3F15}" srcOrd="3" destOrd="0" parTransId="{C08E3C08-5F56-4444-921B-82877716BCBD}" sibTransId="{8AE1296F-7A02-4A5A-B239-683040B0C349}"/>
    <dgm:cxn modelId="{BADF276B-6AC3-5C45-BF39-EA0D5FEC1C4D}" type="presOf" srcId="{D6737BDE-3867-4EB9-A411-4E6FC1508415}" destId="{35857EB2-B15F-4EB7-B14B-1C7F9CE7F307}"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0E80047-60F4-1547-875D-CA04479CDD56}" type="presOf" srcId="{856F0B2D-6E14-4C5C-85CF-2436DE492953}" destId="{6C876F2B-5805-425D-945C-BCD2760E181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9EA0542A-FBF3-4B47-BBEE-86B7BF3DE31E}" type="presOf" srcId="{3E3184C9-B6D2-4299-A1EC-D345216F3F15}" destId="{B42BDFCE-DB32-47EA-B08B-C18F70F371D2}"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AE7023C9-5B3E-6D4F-A559-6552289F0A66}" type="presOf" srcId="{A8C4C20C-14C9-4A31-A2C3-538BAEB5B10F}" destId="{E78BB7E7-A473-4B4A-AE26-6251099954AC}" srcOrd="0" destOrd="0" presId="urn:microsoft.com/office/officeart/2005/8/layout/lProcess2"/>
    <dgm:cxn modelId="{1373D040-70B4-E94F-9A5D-F371E78CC0DB}" type="presOf" srcId="{44658C34-FCC9-4605-AA7B-54A8A515769E}" destId="{F03BB198-D57F-4A61-B8C3-9CAA1B070687}" srcOrd="0" destOrd="0" presId="urn:microsoft.com/office/officeart/2005/8/layout/lProcess2"/>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BB7E7-A473-4B4A-AE26-6251099954AC}">
      <dsp:nvSpPr>
        <dsp:cNvPr id="0" name=""/>
        <dsp:cNvSpPr/>
      </dsp:nvSpPr>
      <dsp:spPr>
        <a:xfrm>
          <a:off x="2050"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charset="0"/>
              <a:ea typeface="Century Gothic" charset="0"/>
              <a:cs typeface="Century Gothic" charset="0"/>
            </a:rPr>
            <a:t>Attitude</a:t>
          </a:r>
        </a:p>
        <a:p>
          <a:pPr lvl="0" algn="ctr" defTabSz="711200">
            <a:lnSpc>
              <a:spcPct val="90000"/>
            </a:lnSpc>
            <a:spcBef>
              <a:spcPct val="0"/>
            </a:spcBef>
            <a:spcAft>
              <a:spcPct val="35000"/>
            </a:spcAft>
          </a:pPr>
          <a:r>
            <a:rPr lang="en-US" sz="1600" i="1" kern="1200" dirty="0" smtClean="0">
              <a:latin typeface="Century Gothic" charset="0"/>
              <a:ea typeface="Century Gothic" charset="0"/>
              <a:cs typeface="Century Gothic" charset="0"/>
            </a:rPr>
            <a:t>Where do we get our energy?</a:t>
          </a:r>
          <a:endParaRPr lang="en-US" sz="1600" i="1" kern="1200" dirty="0">
            <a:latin typeface="Century Gothic" charset="0"/>
            <a:ea typeface="Century Gothic" charset="0"/>
            <a:cs typeface="Century Gothic" charset="0"/>
          </a:endParaRPr>
        </a:p>
      </dsp:txBody>
      <dsp:txXfrm>
        <a:off x="2050" y="0"/>
        <a:ext cx="2011866" cy="1371600"/>
      </dsp:txXfrm>
    </dsp:sp>
    <dsp:sp modelId="{2C2E053A-B380-4239-B465-F9A18D433F72}">
      <dsp:nvSpPr>
        <dsp:cNvPr id="0" name=""/>
        <dsp:cNvSpPr/>
      </dsp:nvSpPr>
      <dsp:spPr>
        <a:xfrm>
          <a:off x="203236"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Extroversion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a:t>
          </a:r>
          <a:endParaRPr lang="en-US" sz="1900" kern="1200" dirty="0">
            <a:latin typeface="Century Gothic" charset="0"/>
            <a:ea typeface="Century Gothic" charset="0"/>
            <a:cs typeface="Century Gothic" charset="0"/>
          </a:endParaRPr>
        </a:p>
      </dsp:txBody>
      <dsp:txXfrm>
        <a:off x="243611" y="1413314"/>
        <a:ext cx="1528743" cy="1297770"/>
      </dsp:txXfrm>
    </dsp:sp>
    <dsp:sp modelId="{CCC4FE2D-407D-4D17-AE61-2F20F6CBA2E5}">
      <dsp:nvSpPr>
        <dsp:cNvPr id="0" name=""/>
        <dsp:cNvSpPr/>
      </dsp:nvSpPr>
      <dsp:spPr>
        <a:xfrm>
          <a:off x="203236"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a:t>
          </a:r>
          <a:endParaRPr lang="en-US" sz="1900" kern="1200" dirty="0">
            <a:latin typeface="Century Gothic" charset="0"/>
            <a:ea typeface="Century Gothic" charset="0"/>
            <a:cs typeface="Century Gothic" charset="0"/>
          </a:endParaRPr>
        </a:p>
      </dsp:txBody>
      <dsp:txXfrm>
        <a:off x="243611" y="3003915"/>
        <a:ext cx="1528743" cy="1297770"/>
      </dsp:txXfrm>
    </dsp:sp>
    <dsp:sp modelId="{9EC27BBF-F883-475B-BE66-C33B444B2C4E}">
      <dsp:nvSpPr>
        <dsp:cNvPr id="0" name=""/>
        <dsp:cNvSpPr/>
      </dsp:nvSpPr>
      <dsp:spPr>
        <a:xfrm>
          <a:off x="2164807"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charset="0"/>
              <a:ea typeface="Century Gothic" charset="0"/>
              <a:cs typeface="Century Gothic" charset="0"/>
            </a:rPr>
            <a:t>Information Gathering</a:t>
          </a:r>
        </a:p>
        <a:p>
          <a:pPr lvl="0" algn="ctr" defTabSz="711200">
            <a:lnSpc>
              <a:spcPct val="90000"/>
            </a:lnSpc>
            <a:spcBef>
              <a:spcPct val="0"/>
            </a:spcBef>
            <a:spcAft>
              <a:spcPct val="35000"/>
            </a:spcAft>
          </a:pPr>
          <a:r>
            <a:rPr lang="en-US" sz="1600" i="1" kern="1200" dirty="0" smtClean="0">
              <a:latin typeface="Century Gothic" charset="0"/>
              <a:ea typeface="Century Gothic" charset="0"/>
              <a:cs typeface="Century Gothic" charset="0"/>
            </a:rPr>
            <a:t>How do we take in our information?</a:t>
          </a:r>
          <a:endParaRPr lang="en-US" sz="1600" i="1" kern="1200" dirty="0">
            <a:latin typeface="Century Gothic" charset="0"/>
            <a:ea typeface="Century Gothic" charset="0"/>
            <a:cs typeface="Century Gothic" charset="0"/>
          </a:endParaRPr>
        </a:p>
      </dsp:txBody>
      <dsp:txXfrm>
        <a:off x="2164807" y="0"/>
        <a:ext cx="2011866" cy="1371600"/>
      </dsp:txXfrm>
    </dsp:sp>
    <dsp:sp modelId="{F03BB198-D57F-4A61-B8C3-9CAA1B070687}">
      <dsp:nvSpPr>
        <dsp:cNvPr id="0" name=""/>
        <dsp:cNvSpPr/>
      </dsp:nvSpPr>
      <dsp:spPr>
        <a:xfrm>
          <a:off x="2365993"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Intuiting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(N)</a:t>
          </a:r>
          <a:endParaRPr lang="en-US" sz="1900" kern="1200" dirty="0">
            <a:latin typeface="Century Gothic" charset="0"/>
            <a:ea typeface="Century Gothic" charset="0"/>
            <a:cs typeface="Century Gothic" charset="0"/>
          </a:endParaRPr>
        </a:p>
      </dsp:txBody>
      <dsp:txXfrm>
        <a:off x="2406368" y="1413314"/>
        <a:ext cx="1528743" cy="1297770"/>
      </dsp:txXfrm>
    </dsp:sp>
    <dsp:sp modelId="{28788360-FA9C-463A-AE40-CC86496B6ED7}">
      <dsp:nvSpPr>
        <dsp:cNvPr id="0" name=""/>
        <dsp:cNvSpPr/>
      </dsp:nvSpPr>
      <dsp:spPr>
        <a:xfrm>
          <a:off x="2365993"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Sensing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a:t>
          </a:r>
          <a:endParaRPr lang="en-US" sz="1900" kern="1200" dirty="0">
            <a:latin typeface="Century Gothic" charset="0"/>
            <a:ea typeface="Century Gothic" charset="0"/>
            <a:cs typeface="Century Gothic" charset="0"/>
          </a:endParaRPr>
        </a:p>
      </dsp:txBody>
      <dsp:txXfrm>
        <a:off x="2406368" y="3003915"/>
        <a:ext cx="1528743" cy="1297770"/>
      </dsp:txXfrm>
    </dsp:sp>
    <dsp:sp modelId="{98B3C198-8481-4176-AF20-6423C945B489}">
      <dsp:nvSpPr>
        <dsp:cNvPr id="0" name=""/>
        <dsp:cNvSpPr/>
      </dsp:nvSpPr>
      <dsp:spPr>
        <a:xfrm>
          <a:off x="4327564"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charset="0"/>
              <a:ea typeface="Century Gothic" charset="0"/>
              <a:cs typeface="Century Gothic" charset="0"/>
            </a:rPr>
            <a:t>Decision-Making</a:t>
          </a:r>
        </a:p>
        <a:p>
          <a:pPr lvl="0" algn="ctr" defTabSz="711200">
            <a:lnSpc>
              <a:spcPct val="90000"/>
            </a:lnSpc>
            <a:spcBef>
              <a:spcPct val="0"/>
            </a:spcBef>
            <a:spcAft>
              <a:spcPct val="35000"/>
            </a:spcAft>
          </a:pPr>
          <a:r>
            <a:rPr lang="en-US" sz="1600" i="1" kern="1200" dirty="0" smtClean="0">
              <a:latin typeface="Century Gothic" charset="0"/>
              <a:ea typeface="Century Gothic" charset="0"/>
              <a:cs typeface="Century Gothic" charset="0"/>
            </a:rPr>
            <a:t>How do we make our decisions?</a:t>
          </a:r>
          <a:endParaRPr lang="en-US" sz="1600" i="1" kern="1200" dirty="0">
            <a:latin typeface="Century Gothic" charset="0"/>
            <a:ea typeface="Century Gothic" charset="0"/>
            <a:cs typeface="Century Gothic" charset="0"/>
          </a:endParaRPr>
        </a:p>
      </dsp:txBody>
      <dsp:txXfrm>
        <a:off x="4327564" y="0"/>
        <a:ext cx="2011866" cy="1371600"/>
      </dsp:txXfrm>
    </dsp:sp>
    <dsp:sp modelId="{35857EB2-B15F-4EB7-B14B-1C7F9CE7F307}">
      <dsp:nvSpPr>
        <dsp:cNvPr id="0" name=""/>
        <dsp:cNvSpPr/>
      </dsp:nvSpPr>
      <dsp:spPr>
        <a:xfrm>
          <a:off x="4528750"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Thinking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a:t>
          </a:r>
          <a:endParaRPr lang="en-US" sz="1900" kern="1200" dirty="0">
            <a:latin typeface="Century Gothic" charset="0"/>
            <a:ea typeface="Century Gothic" charset="0"/>
            <a:cs typeface="Century Gothic" charset="0"/>
          </a:endParaRPr>
        </a:p>
      </dsp:txBody>
      <dsp:txXfrm>
        <a:off x="4569125" y="1413314"/>
        <a:ext cx="1528743" cy="1297770"/>
      </dsp:txXfrm>
    </dsp:sp>
    <dsp:sp modelId="{6C876F2B-5805-425D-945C-BCD2760E1817}">
      <dsp:nvSpPr>
        <dsp:cNvPr id="0" name=""/>
        <dsp:cNvSpPr/>
      </dsp:nvSpPr>
      <dsp:spPr>
        <a:xfrm>
          <a:off x="4528750"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Feeling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a:t>
          </a:r>
          <a:endParaRPr lang="en-US" sz="1900" kern="1200" dirty="0">
            <a:latin typeface="Century Gothic" charset="0"/>
            <a:ea typeface="Century Gothic" charset="0"/>
            <a:cs typeface="Century Gothic" charset="0"/>
          </a:endParaRPr>
        </a:p>
      </dsp:txBody>
      <dsp:txXfrm>
        <a:off x="4569125" y="3003915"/>
        <a:ext cx="1528743" cy="1297770"/>
      </dsp:txXfrm>
    </dsp:sp>
    <dsp:sp modelId="{B42BDFCE-DB32-47EA-B08B-C18F70F371D2}">
      <dsp:nvSpPr>
        <dsp:cNvPr id="0" name=""/>
        <dsp:cNvSpPr/>
      </dsp:nvSpPr>
      <dsp:spPr>
        <a:xfrm>
          <a:off x="6490320" y="0"/>
          <a:ext cx="2011866"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charset="0"/>
              <a:ea typeface="Century Gothic" charset="0"/>
              <a:cs typeface="Century Gothic" charset="0"/>
            </a:rPr>
            <a:t>Lifestyle</a:t>
          </a:r>
        </a:p>
        <a:p>
          <a:pPr lvl="0" algn="ctr" defTabSz="711200">
            <a:lnSpc>
              <a:spcPct val="90000"/>
            </a:lnSpc>
            <a:spcBef>
              <a:spcPct val="0"/>
            </a:spcBef>
            <a:spcAft>
              <a:spcPct val="35000"/>
            </a:spcAft>
          </a:pPr>
          <a:r>
            <a:rPr lang="en-US" sz="1600" i="1" kern="1200" dirty="0" smtClean="0">
              <a:latin typeface="Century Gothic" charset="0"/>
              <a:ea typeface="Century Gothic" charset="0"/>
              <a:cs typeface="Century Gothic" charset="0"/>
            </a:rPr>
            <a:t>How do we organize our world?</a:t>
          </a:r>
          <a:endParaRPr lang="en-US" sz="1600" i="1" kern="1200" dirty="0">
            <a:latin typeface="Century Gothic" charset="0"/>
            <a:ea typeface="Century Gothic" charset="0"/>
            <a:cs typeface="Century Gothic" charset="0"/>
          </a:endParaRPr>
        </a:p>
      </dsp:txBody>
      <dsp:txXfrm>
        <a:off x="6490320" y="0"/>
        <a:ext cx="2011866" cy="1371600"/>
      </dsp:txXfrm>
    </dsp:sp>
    <dsp:sp modelId="{FF999915-CD19-4841-ADBC-0C1996F23599}">
      <dsp:nvSpPr>
        <dsp:cNvPr id="0" name=""/>
        <dsp:cNvSpPr/>
      </dsp:nvSpPr>
      <dsp:spPr>
        <a:xfrm>
          <a:off x="6691507" y="1372939"/>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Perceiving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a:t>
          </a:r>
          <a:endParaRPr lang="en-US" sz="1900" kern="1200" dirty="0">
            <a:latin typeface="Century Gothic" charset="0"/>
            <a:ea typeface="Century Gothic" charset="0"/>
            <a:cs typeface="Century Gothic" charset="0"/>
          </a:endParaRPr>
        </a:p>
      </dsp:txBody>
      <dsp:txXfrm>
        <a:off x="6731882" y="1413314"/>
        <a:ext cx="1528743" cy="1297770"/>
      </dsp:txXfrm>
    </dsp:sp>
    <dsp:sp modelId="{2DE22401-2DAA-49C8-8B32-2098101477A0}">
      <dsp:nvSpPr>
        <dsp:cNvPr id="0" name=""/>
        <dsp:cNvSpPr/>
      </dsp:nvSpPr>
      <dsp:spPr>
        <a:xfrm>
          <a:off x="6691507" y="2963540"/>
          <a:ext cx="1609493" cy="137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Judging </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a:t>
          </a:r>
          <a:endParaRPr lang="en-US" sz="1900" kern="1200" dirty="0">
            <a:latin typeface="Century Gothic" charset="0"/>
            <a:ea typeface="Century Gothic" charset="0"/>
            <a:cs typeface="Century Gothic" charset="0"/>
          </a:endParaRPr>
        </a:p>
      </dsp:txBody>
      <dsp:txXfrm>
        <a:off x="6731882" y="3003915"/>
        <a:ext cx="1528743"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yersbriggs.org/" TargetMode="External"/><Relationship Id="rId7" Type="http://schemas.openxmlformats.org/officeDocument/2006/relationships/hyperlink" Target="http://faculty.winthrop.edu/olsena/CSCI475/How%20Nasa%20Builds%20Teams%20%204D%20system.pdf" TargetMode="External"/><Relationship Id="rId2" Type="http://schemas.openxmlformats.org/officeDocument/2006/relationships/hyperlink" Target="http://www.typefinder.com/view/types" TargetMode="External"/><Relationship Id="rId1" Type="http://schemas.openxmlformats.org/officeDocument/2006/relationships/slideLayout" Target="../slideLayouts/slideLayout2.xml"/><Relationship Id="rId6" Type="http://schemas.openxmlformats.org/officeDocument/2006/relationships/hyperlink" Target="http://www.4-dsystems.com/" TargetMode="External"/><Relationship Id="rId5" Type="http://schemas.openxmlformats.org/officeDocument/2006/relationships/hyperlink" Target="http://www.celebritytypes.com/" TargetMode="External"/><Relationship Id="rId4" Type="http://schemas.openxmlformats.org/officeDocument/2006/relationships/hyperlink" Target="http://kindredgrace.com/mbti/"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91" y="788406"/>
            <a:ext cx="11505236"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p:txBody>
          <a:bodyPr/>
          <a:lstStyle/>
          <a:p>
            <a:r>
              <a:rPr lang="en-US" sz="4000" dirty="0" smtClean="0"/>
              <a:t>Personalities: </a:t>
            </a:r>
          </a:p>
          <a:p>
            <a:r>
              <a:rPr lang="en-US" dirty="0" smtClean="0"/>
              <a:t>Personality Typing, Leadership, and Working in Teams</a:t>
            </a:r>
            <a:endParaRPr lang="en-US" dirty="0"/>
          </a:p>
        </p:txBody>
      </p:sp>
    </p:spTree>
    <p:extLst>
      <p:ext uri="{BB962C8B-B14F-4D97-AF65-F5344CB8AC3E}">
        <p14:creationId xmlns:p14="http://schemas.microsoft.com/office/powerpoint/2010/main" val="180148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Myers Briggs Type Indicators</a:t>
            </a:r>
            <a:endParaRPr lang="en-US" dirty="0"/>
          </a:p>
        </p:txBody>
      </p:sp>
      <p:sp>
        <p:nvSpPr>
          <p:cNvPr id="4" name="Rounded Rectangle 3"/>
          <p:cNvSpPr/>
          <p:nvPr/>
        </p:nvSpPr>
        <p:spPr>
          <a:xfrm>
            <a:off x="1925256" y="1491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ENFJ</a:t>
            </a:r>
          </a:p>
          <a:p>
            <a:pPr algn="ctr"/>
            <a:r>
              <a:rPr lang="en-US" dirty="0" smtClean="0">
                <a:solidFill>
                  <a:schemeClr val="tx1"/>
                </a:solidFill>
                <a:latin typeface="Century Gothic" charset="0"/>
                <a:ea typeface="Century Gothic" charset="0"/>
                <a:cs typeface="Century Gothic" charset="0"/>
              </a:rPr>
              <a:t>Teacher</a:t>
            </a:r>
          </a:p>
          <a:p>
            <a:pPr algn="ctr"/>
            <a:r>
              <a:rPr lang="en-US" sz="1200" dirty="0" smtClean="0">
                <a:solidFill>
                  <a:schemeClr val="tx1"/>
                </a:solidFill>
                <a:latin typeface="Century Gothic" charset="0"/>
                <a:ea typeface="Century Gothic" charset="0"/>
                <a:cs typeface="Century Gothic" charset="0"/>
              </a:rPr>
              <a:t>2-5%</a:t>
            </a:r>
          </a:p>
        </p:txBody>
      </p:sp>
      <p:sp>
        <p:nvSpPr>
          <p:cNvPr id="5" name="Rounded Rectangle 4"/>
          <p:cNvSpPr/>
          <p:nvPr/>
        </p:nvSpPr>
        <p:spPr>
          <a:xfrm>
            <a:off x="4058856" y="1491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ENFP</a:t>
            </a:r>
          </a:p>
          <a:p>
            <a:pPr algn="ctr"/>
            <a:r>
              <a:rPr lang="en-US" dirty="0" smtClean="0">
                <a:solidFill>
                  <a:schemeClr val="tx1"/>
                </a:solidFill>
                <a:latin typeface="Century Gothic" charset="0"/>
                <a:ea typeface="Century Gothic" charset="0"/>
                <a:cs typeface="Century Gothic" charset="0"/>
              </a:rPr>
              <a:t>Champion</a:t>
            </a:r>
          </a:p>
          <a:p>
            <a:pPr algn="ctr"/>
            <a:r>
              <a:rPr lang="en-US" sz="1200" dirty="0" smtClean="0">
                <a:solidFill>
                  <a:schemeClr val="tx1"/>
                </a:solidFill>
                <a:latin typeface="Century Gothic" charset="0"/>
                <a:ea typeface="Century Gothic" charset="0"/>
                <a:cs typeface="Century Gothic" charset="0"/>
              </a:rPr>
              <a:t>6-8%</a:t>
            </a:r>
          </a:p>
        </p:txBody>
      </p:sp>
      <p:sp>
        <p:nvSpPr>
          <p:cNvPr id="6" name="Rounded Rectangle 5"/>
          <p:cNvSpPr/>
          <p:nvPr/>
        </p:nvSpPr>
        <p:spPr>
          <a:xfrm>
            <a:off x="6268656" y="1491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ENTP</a:t>
            </a:r>
          </a:p>
          <a:p>
            <a:pPr algn="ctr"/>
            <a:r>
              <a:rPr lang="en-US" dirty="0" smtClean="0">
                <a:solidFill>
                  <a:schemeClr val="tx1"/>
                </a:solidFill>
                <a:latin typeface="Century Gothic" charset="0"/>
                <a:ea typeface="Century Gothic" charset="0"/>
                <a:cs typeface="Century Gothic" charset="0"/>
              </a:rPr>
              <a:t>Inventor</a:t>
            </a:r>
          </a:p>
          <a:p>
            <a:pPr algn="ctr"/>
            <a:r>
              <a:rPr lang="en-US" sz="1200" dirty="0" smtClean="0">
                <a:solidFill>
                  <a:schemeClr val="tx1"/>
                </a:solidFill>
                <a:latin typeface="Century Gothic" charset="0"/>
                <a:ea typeface="Century Gothic" charset="0"/>
                <a:cs typeface="Century Gothic" charset="0"/>
              </a:rPr>
              <a:t>2-5%</a:t>
            </a:r>
          </a:p>
        </p:txBody>
      </p:sp>
      <p:sp>
        <p:nvSpPr>
          <p:cNvPr id="7" name="Rounded Rectangle 6"/>
          <p:cNvSpPr/>
          <p:nvPr/>
        </p:nvSpPr>
        <p:spPr>
          <a:xfrm>
            <a:off x="8402256" y="1491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ENTJ</a:t>
            </a:r>
          </a:p>
          <a:p>
            <a:pPr algn="ctr"/>
            <a:r>
              <a:rPr lang="en-US" dirty="0" smtClean="0">
                <a:solidFill>
                  <a:schemeClr val="tx1"/>
                </a:solidFill>
                <a:latin typeface="Century Gothic" charset="0"/>
                <a:ea typeface="Century Gothic" charset="0"/>
                <a:cs typeface="Century Gothic" charset="0"/>
              </a:rPr>
              <a:t>Field Marshall</a:t>
            </a:r>
          </a:p>
          <a:p>
            <a:pPr algn="ctr"/>
            <a:r>
              <a:rPr lang="en-US" sz="1200" dirty="0" smtClean="0">
                <a:solidFill>
                  <a:schemeClr val="tx1"/>
                </a:solidFill>
                <a:latin typeface="Century Gothic" charset="0"/>
                <a:ea typeface="Century Gothic" charset="0"/>
                <a:cs typeface="Century Gothic" charset="0"/>
              </a:rPr>
              <a:t>2-5%</a:t>
            </a:r>
          </a:p>
        </p:txBody>
      </p:sp>
      <p:sp>
        <p:nvSpPr>
          <p:cNvPr id="8" name="Rounded Rectangle 7"/>
          <p:cNvSpPr/>
          <p:nvPr/>
        </p:nvSpPr>
        <p:spPr>
          <a:xfrm>
            <a:off x="1925256" y="2634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INFJ</a:t>
            </a:r>
          </a:p>
          <a:p>
            <a:pPr algn="ctr"/>
            <a:r>
              <a:rPr lang="en-US" dirty="0" smtClean="0">
                <a:solidFill>
                  <a:schemeClr val="tx1"/>
                </a:solidFill>
                <a:latin typeface="Century Gothic" charset="0"/>
                <a:ea typeface="Century Gothic" charset="0"/>
                <a:cs typeface="Century Gothic" charset="0"/>
              </a:rPr>
              <a:t>Counselor</a:t>
            </a:r>
          </a:p>
          <a:p>
            <a:pPr algn="ctr"/>
            <a:r>
              <a:rPr lang="en-US" sz="1200" dirty="0" smtClean="0">
                <a:solidFill>
                  <a:schemeClr val="tx1"/>
                </a:solidFill>
                <a:latin typeface="Century Gothic" charset="0"/>
                <a:ea typeface="Century Gothic" charset="0"/>
                <a:cs typeface="Century Gothic" charset="0"/>
              </a:rPr>
              <a:t>1-3%</a:t>
            </a:r>
          </a:p>
        </p:txBody>
      </p:sp>
      <p:sp>
        <p:nvSpPr>
          <p:cNvPr id="9" name="Rounded Rectangle 8"/>
          <p:cNvSpPr/>
          <p:nvPr/>
        </p:nvSpPr>
        <p:spPr>
          <a:xfrm>
            <a:off x="4058856" y="2634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INFP</a:t>
            </a:r>
          </a:p>
          <a:p>
            <a:pPr algn="ctr"/>
            <a:r>
              <a:rPr lang="en-US" dirty="0" smtClean="0">
                <a:solidFill>
                  <a:schemeClr val="tx1"/>
                </a:solidFill>
                <a:latin typeface="Century Gothic" charset="0"/>
                <a:ea typeface="Century Gothic" charset="0"/>
                <a:cs typeface="Century Gothic" charset="0"/>
              </a:rPr>
              <a:t>Healer</a:t>
            </a:r>
          </a:p>
          <a:p>
            <a:pPr algn="ctr"/>
            <a:r>
              <a:rPr lang="en-US" sz="1200" dirty="0" smtClean="0">
                <a:solidFill>
                  <a:schemeClr val="tx1"/>
                </a:solidFill>
                <a:latin typeface="Century Gothic" charset="0"/>
                <a:ea typeface="Century Gothic" charset="0"/>
                <a:cs typeface="Century Gothic" charset="0"/>
              </a:rPr>
              <a:t>4-5%</a:t>
            </a:r>
          </a:p>
        </p:txBody>
      </p:sp>
      <p:sp>
        <p:nvSpPr>
          <p:cNvPr id="10" name="Rounded Rectangle 9"/>
          <p:cNvSpPr/>
          <p:nvPr/>
        </p:nvSpPr>
        <p:spPr>
          <a:xfrm>
            <a:off x="6268656" y="2634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INTP</a:t>
            </a:r>
          </a:p>
          <a:p>
            <a:pPr algn="ctr"/>
            <a:r>
              <a:rPr lang="en-US" dirty="0" smtClean="0">
                <a:solidFill>
                  <a:schemeClr val="tx1"/>
                </a:solidFill>
                <a:latin typeface="Century Gothic" charset="0"/>
                <a:ea typeface="Century Gothic" charset="0"/>
                <a:cs typeface="Century Gothic" charset="0"/>
              </a:rPr>
              <a:t>Architect</a:t>
            </a:r>
          </a:p>
          <a:p>
            <a:pPr algn="ctr"/>
            <a:r>
              <a:rPr lang="en-US" sz="1200" dirty="0" smtClean="0">
                <a:solidFill>
                  <a:schemeClr val="tx1"/>
                </a:solidFill>
                <a:latin typeface="Century Gothic" charset="0"/>
                <a:ea typeface="Century Gothic" charset="0"/>
                <a:cs typeface="Century Gothic" charset="0"/>
              </a:rPr>
              <a:t>3-5%</a:t>
            </a:r>
          </a:p>
        </p:txBody>
      </p:sp>
      <p:sp>
        <p:nvSpPr>
          <p:cNvPr id="11" name="Rounded Rectangle 10"/>
          <p:cNvSpPr/>
          <p:nvPr/>
        </p:nvSpPr>
        <p:spPr>
          <a:xfrm>
            <a:off x="8402256" y="2634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INTJ</a:t>
            </a:r>
          </a:p>
          <a:p>
            <a:pPr algn="ctr"/>
            <a:r>
              <a:rPr lang="en-US" dirty="0" smtClean="0">
                <a:solidFill>
                  <a:schemeClr val="tx1"/>
                </a:solidFill>
                <a:latin typeface="Century Gothic" charset="0"/>
                <a:ea typeface="Century Gothic" charset="0"/>
                <a:cs typeface="Century Gothic" charset="0"/>
              </a:rPr>
              <a:t>Mastermind</a:t>
            </a:r>
          </a:p>
          <a:p>
            <a:pPr algn="ctr"/>
            <a:r>
              <a:rPr lang="en-US" sz="1200" dirty="0" smtClean="0">
                <a:solidFill>
                  <a:schemeClr val="tx1"/>
                </a:solidFill>
                <a:latin typeface="Century Gothic" charset="0"/>
                <a:ea typeface="Century Gothic" charset="0"/>
                <a:cs typeface="Century Gothic" charset="0"/>
              </a:rPr>
              <a:t>2-4%</a:t>
            </a:r>
          </a:p>
        </p:txBody>
      </p:sp>
      <p:sp>
        <p:nvSpPr>
          <p:cNvPr id="12" name="Rounded Rectangle 11"/>
          <p:cNvSpPr/>
          <p:nvPr/>
        </p:nvSpPr>
        <p:spPr>
          <a:xfrm>
            <a:off x="1925256" y="3853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ISFJ</a:t>
            </a:r>
          </a:p>
          <a:p>
            <a:pPr algn="ctr"/>
            <a:r>
              <a:rPr lang="en-US" dirty="0" smtClean="0">
                <a:solidFill>
                  <a:schemeClr val="tx1"/>
                </a:solidFill>
                <a:latin typeface="Century Gothic" charset="0"/>
                <a:ea typeface="Century Gothic" charset="0"/>
                <a:cs typeface="Century Gothic" charset="0"/>
              </a:rPr>
              <a:t>Protector</a:t>
            </a:r>
          </a:p>
          <a:p>
            <a:pPr algn="ctr"/>
            <a:r>
              <a:rPr lang="en-US" sz="1200" dirty="0" smtClean="0">
                <a:solidFill>
                  <a:schemeClr val="tx1"/>
                </a:solidFill>
                <a:latin typeface="Century Gothic" charset="0"/>
                <a:ea typeface="Century Gothic" charset="0"/>
                <a:cs typeface="Century Gothic" charset="0"/>
              </a:rPr>
              <a:t>9-14%</a:t>
            </a:r>
          </a:p>
        </p:txBody>
      </p:sp>
      <p:sp>
        <p:nvSpPr>
          <p:cNvPr id="13" name="Rounded Rectangle 12"/>
          <p:cNvSpPr/>
          <p:nvPr/>
        </p:nvSpPr>
        <p:spPr>
          <a:xfrm>
            <a:off x="4058856" y="3853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ISFP</a:t>
            </a:r>
          </a:p>
          <a:p>
            <a:pPr algn="ctr"/>
            <a:r>
              <a:rPr lang="en-US" dirty="0" smtClean="0">
                <a:solidFill>
                  <a:schemeClr val="tx1"/>
                </a:solidFill>
                <a:latin typeface="Century Gothic" charset="0"/>
                <a:ea typeface="Century Gothic" charset="0"/>
                <a:cs typeface="Century Gothic" charset="0"/>
              </a:rPr>
              <a:t>Composer</a:t>
            </a:r>
          </a:p>
          <a:p>
            <a:pPr algn="ctr"/>
            <a:r>
              <a:rPr lang="en-US" sz="1200" dirty="0" smtClean="0">
                <a:solidFill>
                  <a:schemeClr val="tx1"/>
                </a:solidFill>
                <a:latin typeface="Century Gothic" charset="0"/>
                <a:ea typeface="Century Gothic" charset="0"/>
                <a:cs typeface="Century Gothic" charset="0"/>
              </a:rPr>
              <a:t>5-9%</a:t>
            </a:r>
          </a:p>
        </p:txBody>
      </p:sp>
      <p:sp>
        <p:nvSpPr>
          <p:cNvPr id="14" name="Rounded Rectangle 13"/>
          <p:cNvSpPr/>
          <p:nvPr/>
        </p:nvSpPr>
        <p:spPr>
          <a:xfrm>
            <a:off x="6268656" y="3853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ISTP</a:t>
            </a:r>
          </a:p>
          <a:p>
            <a:pPr algn="ctr"/>
            <a:r>
              <a:rPr lang="en-US" dirty="0" smtClean="0">
                <a:solidFill>
                  <a:schemeClr val="tx1"/>
                </a:solidFill>
                <a:latin typeface="Century Gothic" charset="0"/>
                <a:ea typeface="Century Gothic" charset="0"/>
                <a:cs typeface="Century Gothic" charset="0"/>
              </a:rPr>
              <a:t>Operator</a:t>
            </a:r>
          </a:p>
          <a:p>
            <a:pPr algn="ctr"/>
            <a:r>
              <a:rPr lang="en-US" sz="1200" dirty="0" smtClean="0">
                <a:solidFill>
                  <a:schemeClr val="tx1"/>
                </a:solidFill>
                <a:latin typeface="Century Gothic" charset="0"/>
                <a:ea typeface="Century Gothic" charset="0"/>
                <a:cs typeface="Century Gothic" charset="0"/>
              </a:rPr>
              <a:t>4-6%</a:t>
            </a:r>
          </a:p>
        </p:txBody>
      </p:sp>
      <p:sp>
        <p:nvSpPr>
          <p:cNvPr id="15" name="Rounded Rectangle 14"/>
          <p:cNvSpPr/>
          <p:nvPr/>
        </p:nvSpPr>
        <p:spPr>
          <a:xfrm>
            <a:off x="8402256" y="3853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ISTJ</a:t>
            </a:r>
          </a:p>
          <a:p>
            <a:pPr algn="ctr"/>
            <a:r>
              <a:rPr lang="en-US" dirty="0" smtClean="0">
                <a:solidFill>
                  <a:schemeClr val="tx1"/>
                </a:solidFill>
                <a:latin typeface="Century Gothic" charset="0"/>
                <a:ea typeface="Century Gothic" charset="0"/>
                <a:cs typeface="Century Gothic" charset="0"/>
              </a:rPr>
              <a:t>Inspector</a:t>
            </a:r>
          </a:p>
          <a:p>
            <a:pPr algn="ctr"/>
            <a:r>
              <a:rPr lang="en-US" sz="1200" dirty="0" smtClean="0">
                <a:solidFill>
                  <a:schemeClr val="tx1"/>
                </a:solidFill>
                <a:latin typeface="Century Gothic" charset="0"/>
                <a:ea typeface="Century Gothic" charset="0"/>
                <a:cs typeface="Century Gothic" charset="0"/>
              </a:rPr>
              <a:t>11-14%</a:t>
            </a:r>
          </a:p>
        </p:txBody>
      </p:sp>
      <p:sp>
        <p:nvSpPr>
          <p:cNvPr id="16" name="Rounded Rectangle 15"/>
          <p:cNvSpPr/>
          <p:nvPr/>
        </p:nvSpPr>
        <p:spPr>
          <a:xfrm>
            <a:off x="1925256" y="4996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ESFJ</a:t>
            </a:r>
          </a:p>
          <a:p>
            <a:pPr algn="ctr"/>
            <a:r>
              <a:rPr lang="en-US" dirty="0" smtClean="0">
                <a:solidFill>
                  <a:schemeClr val="tx1"/>
                </a:solidFill>
                <a:latin typeface="Century Gothic" charset="0"/>
                <a:ea typeface="Century Gothic" charset="0"/>
                <a:cs typeface="Century Gothic" charset="0"/>
              </a:rPr>
              <a:t>Provider</a:t>
            </a:r>
          </a:p>
          <a:p>
            <a:pPr algn="ctr"/>
            <a:r>
              <a:rPr lang="en-US" sz="1200" dirty="0" smtClean="0">
                <a:solidFill>
                  <a:schemeClr val="tx1"/>
                </a:solidFill>
                <a:latin typeface="Century Gothic" charset="0"/>
                <a:ea typeface="Century Gothic" charset="0"/>
                <a:cs typeface="Century Gothic" charset="0"/>
              </a:rPr>
              <a:t>9-13%</a:t>
            </a:r>
          </a:p>
        </p:txBody>
      </p:sp>
      <p:sp>
        <p:nvSpPr>
          <p:cNvPr id="17" name="Rounded Rectangle 16"/>
          <p:cNvSpPr/>
          <p:nvPr/>
        </p:nvSpPr>
        <p:spPr>
          <a:xfrm>
            <a:off x="4058856" y="4996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ESFP</a:t>
            </a:r>
          </a:p>
          <a:p>
            <a:pPr algn="ctr"/>
            <a:r>
              <a:rPr lang="en-US" dirty="0" smtClean="0">
                <a:solidFill>
                  <a:schemeClr val="tx1"/>
                </a:solidFill>
                <a:latin typeface="Century Gothic" charset="0"/>
                <a:ea typeface="Century Gothic" charset="0"/>
                <a:cs typeface="Century Gothic" charset="0"/>
              </a:rPr>
              <a:t>Performer</a:t>
            </a:r>
          </a:p>
          <a:p>
            <a:pPr algn="ctr"/>
            <a:r>
              <a:rPr lang="en-US" sz="1200" dirty="0" smtClean="0">
                <a:solidFill>
                  <a:schemeClr val="tx1"/>
                </a:solidFill>
                <a:latin typeface="Century Gothic" charset="0"/>
                <a:ea typeface="Century Gothic" charset="0"/>
                <a:cs typeface="Century Gothic" charset="0"/>
              </a:rPr>
              <a:t>4-9%</a:t>
            </a:r>
          </a:p>
        </p:txBody>
      </p:sp>
      <p:sp>
        <p:nvSpPr>
          <p:cNvPr id="18" name="Rounded Rectangle 17"/>
          <p:cNvSpPr/>
          <p:nvPr/>
        </p:nvSpPr>
        <p:spPr>
          <a:xfrm>
            <a:off x="6268656" y="4996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ESTP</a:t>
            </a:r>
          </a:p>
          <a:p>
            <a:pPr algn="ctr"/>
            <a:r>
              <a:rPr lang="en-US" dirty="0" smtClean="0">
                <a:solidFill>
                  <a:schemeClr val="tx1"/>
                </a:solidFill>
                <a:latin typeface="Century Gothic" charset="0"/>
                <a:ea typeface="Century Gothic" charset="0"/>
                <a:cs typeface="Century Gothic" charset="0"/>
              </a:rPr>
              <a:t>Promoter</a:t>
            </a:r>
          </a:p>
          <a:p>
            <a:pPr algn="ctr"/>
            <a:r>
              <a:rPr lang="en-US" sz="1200" dirty="0" smtClean="0">
                <a:solidFill>
                  <a:schemeClr val="tx1"/>
                </a:solidFill>
                <a:latin typeface="Century Gothic" charset="0"/>
                <a:ea typeface="Century Gothic" charset="0"/>
                <a:cs typeface="Century Gothic" charset="0"/>
              </a:rPr>
              <a:t>4-5%</a:t>
            </a:r>
          </a:p>
        </p:txBody>
      </p:sp>
      <p:sp>
        <p:nvSpPr>
          <p:cNvPr id="19" name="Rounded Rectangle 18"/>
          <p:cNvSpPr/>
          <p:nvPr/>
        </p:nvSpPr>
        <p:spPr>
          <a:xfrm>
            <a:off x="8402256" y="4996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ESTJ</a:t>
            </a:r>
          </a:p>
          <a:p>
            <a:pPr algn="ctr"/>
            <a:r>
              <a:rPr lang="en-US" dirty="0" smtClean="0">
                <a:solidFill>
                  <a:schemeClr val="tx1"/>
                </a:solidFill>
                <a:latin typeface="Century Gothic" charset="0"/>
                <a:ea typeface="Century Gothic" charset="0"/>
                <a:cs typeface="Century Gothic" charset="0"/>
              </a:rPr>
              <a:t>Supervisor</a:t>
            </a:r>
          </a:p>
          <a:p>
            <a:pPr algn="ctr"/>
            <a:r>
              <a:rPr lang="en-US" sz="1200" dirty="0" smtClean="0">
                <a:solidFill>
                  <a:schemeClr val="tx1"/>
                </a:solidFill>
                <a:latin typeface="Century Gothic" charset="0"/>
                <a:ea typeface="Century Gothic" charset="0"/>
                <a:cs typeface="Century Gothic" charset="0"/>
              </a:rPr>
              <a:t>8-12%</a:t>
            </a:r>
          </a:p>
        </p:txBody>
      </p:sp>
      <p:cxnSp>
        <p:nvCxnSpPr>
          <p:cNvPr id="20" name="Straight Arrow Connector 19"/>
          <p:cNvCxnSpPr/>
          <p:nvPr/>
        </p:nvCxnSpPr>
        <p:spPr>
          <a:xfrm>
            <a:off x="6192456" y="1491205"/>
            <a:ext cx="0" cy="45720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25256" y="3777205"/>
            <a:ext cx="859536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49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NASA’s 4D System</a:t>
            </a:r>
            <a:endParaRPr lang="en-US" dirty="0"/>
          </a:p>
        </p:txBody>
      </p:sp>
      <p:sp>
        <p:nvSpPr>
          <p:cNvPr id="5" name="Subtitle 4"/>
          <p:cNvSpPr>
            <a:spLocks noGrp="1"/>
          </p:cNvSpPr>
          <p:nvPr>
            <p:ph type="subTitle" idx="1"/>
          </p:nvPr>
        </p:nvSpPr>
        <p:spPr/>
        <p:txBody>
          <a:bodyPr/>
          <a:lstStyle/>
          <a:p>
            <a:r>
              <a:rPr lang="en-US" dirty="0" smtClean="0"/>
              <a:t>How NASA Builds Teams</a:t>
            </a:r>
          </a:p>
          <a:p>
            <a:r>
              <a:rPr lang="en-US" dirty="0" smtClean="0"/>
              <a:t>Mission Critical Soft Skills for Scientists, Engineers, and Project Teams</a:t>
            </a:r>
            <a:endParaRPr lang="en-US" dirty="0"/>
          </a:p>
        </p:txBody>
      </p:sp>
    </p:spTree>
    <p:extLst>
      <p:ext uri="{BB962C8B-B14F-4D97-AF65-F5344CB8AC3E}">
        <p14:creationId xmlns:p14="http://schemas.microsoft.com/office/powerpoint/2010/main" val="207229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Innate Deciding Preference</a:t>
            </a:r>
            <a:endParaRPr lang="en-US" dirty="0"/>
          </a:p>
        </p:txBody>
      </p:sp>
      <p:sp>
        <p:nvSpPr>
          <p:cNvPr id="6" name="Rectangle 5"/>
          <p:cNvSpPr/>
          <p:nvPr/>
        </p:nvSpPr>
        <p:spPr>
          <a:xfrm>
            <a:off x="1812017" y="2410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to act on “what feels right”?</a:t>
            </a:r>
            <a:endParaRPr lang="en-US" sz="1000" dirty="0" smtClean="0">
              <a:solidFill>
                <a:schemeClr val="tx1"/>
              </a:solidFill>
              <a:latin typeface="Century Gothic" charset="0"/>
              <a:ea typeface="Century Gothic" charset="0"/>
              <a:cs typeface="Century Gothic" charset="0"/>
            </a:endParaRPr>
          </a:p>
        </p:txBody>
      </p:sp>
      <p:sp>
        <p:nvSpPr>
          <p:cNvPr id="7" name="Rectangle 6"/>
          <p:cNvSpPr/>
          <p:nvPr/>
        </p:nvSpPr>
        <p:spPr>
          <a:xfrm>
            <a:off x="1812017" y="149602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8" name="Rectangle 7"/>
          <p:cNvSpPr/>
          <p:nvPr/>
        </p:nvSpPr>
        <p:spPr>
          <a:xfrm>
            <a:off x="1812017" y="1800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Harmony is intrinsically valuable?</a:t>
            </a:r>
            <a:endParaRPr lang="en-US" sz="1000" dirty="0">
              <a:solidFill>
                <a:schemeClr val="tx1"/>
              </a:solidFill>
              <a:latin typeface="Century Gothic" charset="0"/>
              <a:ea typeface="Century Gothic" charset="0"/>
              <a:cs typeface="Century Gothic" charset="0"/>
            </a:endParaRPr>
          </a:p>
        </p:txBody>
      </p:sp>
      <p:sp>
        <p:nvSpPr>
          <p:cNvPr id="9" name="Rectangle 8"/>
          <p:cNvSpPr/>
          <p:nvPr/>
        </p:nvSpPr>
        <p:spPr>
          <a:xfrm>
            <a:off x="1812017" y="4848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First, trust my heart?</a:t>
            </a:r>
            <a:endParaRPr lang="en-US" sz="1000" dirty="0">
              <a:solidFill>
                <a:schemeClr val="tx1"/>
              </a:solidFill>
              <a:latin typeface="Century Gothic" charset="0"/>
              <a:ea typeface="Century Gothic" charset="0"/>
              <a:cs typeface="Century Gothic" charset="0"/>
            </a:endParaRPr>
          </a:p>
        </p:txBody>
      </p:sp>
      <p:sp>
        <p:nvSpPr>
          <p:cNvPr id="10" name="Rectangle 9"/>
          <p:cNvSpPr/>
          <p:nvPr/>
        </p:nvSpPr>
        <p:spPr>
          <a:xfrm>
            <a:off x="1812017" y="36296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harmonious relationships?</a:t>
            </a:r>
            <a:endParaRPr lang="en-US" sz="1000" dirty="0">
              <a:solidFill>
                <a:schemeClr val="tx1"/>
              </a:solidFill>
              <a:latin typeface="Century Gothic" charset="0"/>
              <a:ea typeface="Century Gothic" charset="0"/>
              <a:cs typeface="Century Gothic" charset="0"/>
            </a:endParaRPr>
          </a:p>
        </p:txBody>
      </p:sp>
      <p:sp>
        <p:nvSpPr>
          <p:cNvPr id="11" name="Rectangle 10"/>
          <p:cNvSpPr/>
          <p:nvPr/>
        </p:nvSpPr>
        <p:spPr>
          <a:xfrm>
            <a:off x="1812017" y="30200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Consider the people first?</a:t>
            </a:r>
            <a:endParaRPr lang="en-US" sz="1000" dirty="0">
              <a:solidFill>
                <a:schemeClr val="tx1"/>
              </a:solidFill>
              <a:latin typeface="Century Gothic" charset="0"/>
              <a:ea typeface="Century Gothic" charset="0"/>
              <a:cs typeface="Century Gothic" charset="0"/>
            </a:endParaRPr>
          </a:p>
        </p:txBody>
      </p:sp>
      <p:sp>
        <p:nvSpPr>
          <p:cNvPr id="12" name="Rectangle 11"/>
          <p:cNvSpPr/>
          <p:nvPr/>
        </p:nvSpPr>
        <p:spPr>
          <a:xfrm>
            <a:off x="1812017" y="5458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Intolerant of conflict?</a:t>
            </a:r>
            <a:endParaRPr lang="en-US" sz="1000" dirty="0">
              <a:solidFill>
                <a:schemeClr val="tx1"/>
              </a:solidFill>
              <a:latin typeface="Century Gothic" charset="0"/>
              <a:ea typeface="Century Gothic" charset="0"/>
              <a:cs typeface="Century Gothic" charset="0"/>
            </a:endParaRPr>
          </a:p>
        </p:txBody>
      </p:sp>
      <p:sp>
        <p:nvSpPr>
          <p:cNvPr id="13" name="Rectangle 12"/>
          <p:cNvSpPr/>
          <p:nvPr/>
        </p:nvSpPr>
        <p:spPr>
          <a:xfrm>
            <a:off x="1812017" y="42392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Decide through consensus?</a:t>
            </a:r>
            <a:endParaRPr lang="en-US" sz="1000" dirty="0">
              <a:solidFill>
                <a:schemeClr val="tx1"/>
              </a:solidFill>
              <a:latin typeface="Century Gothic" charset="0"/>
              <a:ea typeface="Century Gothic" charset="0"/>
              <a:cs typeface="Century Gothic" charset="0"/>
            </a:endParaRPr>
          </a:p>
        </p:txBody>
      </p:sp>
      <p:sp>
        <p:nvSpPr>
          <p:cNvPr id="14" name="Rectangle 13"/>
          <p:cNvSpPr/>
          <p:nvPr/>
        </p:nvSpPr>
        <p:spPr>
          <a:xfrm>
            <a:off x="6582137" y="30200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Consider the task first?</a:t>
            </a:r>
            <a:endParaRPr lang="en-US" sz="1000" dirty="0">
              <a:solidFill>
                <a:schemeClr val="tx1"/>
              </a:solidFill>
              <a:latin typeface="Century Gothic" charset="0"/>
              <a:ea typeface="Century Gothic" charset="0"/>
              <a:cs typeface="Century Gothic" charset="0"/>
            </a:endParaRPr>
          </a:p>
        </p:txBody>
      </p:sp>
      <p:sp>
        <p:nvSpPr>
          <p:cNvPr id="15" name="Rectangle 14"/>
          <p:cNvSpPr/>
          <p:nvPr/>
        </p:nvSpPr>
        <p:spPr>
          <a:xfrm>
            <a:off x="6582137" y="1800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Harmony is a means to an end?</a:t>
            </a:r>
            <a:endParaRPr lang="en-US" sz="1000" dirty="0">
              <a:solidFill>
                <a:schemeClr val="tx1"/>
              </a:solidFill>
              <a:latin typeface="Century Gothic" charset="0"/>
              <a:ea typeface="Century Gothic" charset="0"/>
              <a:cs typeface="Century Gothic" charset="0"/>
            </a:endParaRPr>
          </a:p>
        </p:txBody>
      </p:sp>
      <p:sp>
        <p:nvSpPr>
          <p:cNvPr id="16" name="Rectangle 15"/>
          <p:cNvSpPr/>
          <p:nvPr/>
        </p:nvSpPr>
        <p:spPr>
          <a:xfrm>
            <a:off x="6582137" y="149602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17" name="Rectangle 16"/>
          <p:cNvSpPr/>
          <p:nvPr/>
        </p:nvSpPr>
        <p:spPr>
          <a:xfrm>
            <a:off x="6582137" y="36296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being right?</a:t>
            </a:r>
            <a:endParaRPr lang="en-US" sz="1000" dirty="0">
              <a:solidFill>
                <a:schemeClr val="tx1"/>
              </a:solidFill>
              <a:latin typeface="Century Gothic" charset="0"/>
              <a:ea typeface="Century Gothic" charset="0"/>
              <a:cs typeface="Century Gothic" charset="0"/>
            </a:endParaRPr>
          </a:p>
        </p:txBody>
      </p:sp>
      <p:sp>
        <p:nvSpPr>
          <p:cNvPr id="18" name="Rectangle 17"/>
          <p:cNvSpPr/>
          <p:nvPr/>
        </p:nvSpPr>
        <p:spPr>
          <a:xfrm>
            <a:off x="6582137" y="2410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to act on “what’s logical”?</a:t>
            </a:r>
            <a:endParaRPr lang="en-US" sz="1000" dirty="0">
              <a:solidFill>
                <a:schemeClr val="tx1"/>
              </a:solidFill>
              <a:latin typeface="Century Gothic" charset="0"/>
              <a:ea typeface="Century Gothic" charset="0"/>
              <a:cs typeface="Century Gothic" charset="0"/>
            </a:endParaRPr>
          </a:p>
        </p:txBody>
      </p:sp>
      <p:sp>
        <p:nvSpPr>
          <p:cNvPr id="19" name="Rectangle 18"/>
          <p:cNvSpPr/>
          <p:nvPr/>
        </p:nvSpPr>
        <p:spPr>
          <a:xfrm>
            <a:off x="6582137" y="4848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First, trust my head?</a:t>
            </a:r>
            <a:endParaRPr lang="en-US" sz="1000" dirty="0">
              <a:solidFill>
                <a:schemeClr val="tx1"/>
              </a:solidFill>
              <a:latin typeface="Century Gothic" charset="0"/>
              <a:ea typeface="Century Gothic" charset="0"/>
              <a:cs typeface="Century Gothic" charset="0"/>
            </a:endParaRPr>
          </a:p>
        </p:txBody>
      </p:sp>
      <p:sp>
        <p:nvSpPr>
          <p:cNvPr id="20" name="Rectangle 19"/>
          <p:cNvSpPr/>
          <p:nvPr/>
        </p:nvSpPr>
        <p:spPr>
          <a:xfrm>
            <a:off x="6582137" y="5458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OK with conflict?</a:t>
            </a:r>
            <a:endParaRPr lang="en-US" sz="1000" dirty="0">
              <a:solidFill>
                <a:schemeClr val="tx1"/>
              </a:solidFill>
              <a:latin typeface="Century Gothic" charset="0"/>
              <a:ea typeface="Century Gothic" charset="0"/>
              <a:cs typeface="Century Gothic" charset="0"/>
            </a:endParaRPr>
          </a:p>
        </p:txBody>
      </p:sp>
      <p:sp>
        <p:nvSpPr>
          <p:cNvPr id="21" name="Rectangle 20"/>
          <p:cNvSpPr/>
          <p:nvPr/>
        </p:nvSpPr>
        <p:spPr>
          <a:xfrm>
            <a:off x="6582137" y="42392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Decide with my own thinking?</a:t>
            </a:r>
            <a:endParaRPr lang="en-US" sz="1000" dirty="0">
              <a:solidFill>
                <a:schemeClr val="tx1"/>
              </a:solidFill>
              <a:latin typeface="Century Gothic" charset="0"/>
              <a:ea typeface="Century Gothic" charset="0"/>
              <a:cs typeface="Century Gothic" charset="0"/>
            </a:endParaRPr>
          </a:p>
        </p:txBody>
      </p:sp>
      <p:cxnSp>
        <p:nvCxnSpPr>
          <p:cNvPr id="22" name="Straight Arrow Connector 21"/>
          <p:cNvCxnSpPr>
            <a:endCxn id="33" idx="1"/>
          </p:cNvCxnSpPr>
          <p:nvPr/>
        </p:nvCxnSpPr>
        <p:spPr>
          <a:xfrm>
            <a:off x="5286737" y="21056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286737" y="27152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5282288" y="333435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5286737" y="39344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5286737" y="45440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286737" y="51536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5282288" y="57632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5667737" y="172462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0" name="TextBox 29"/>
          <p:cNvSpPr txBox="1"/>
          <p:nvPr/>
        </p:nvSpPr>
        <p:spPr>
          <a:xfrm>
            <a:off x="5672185" y="23458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1" name="TextBox 30"/>
          <p:cNvSpPr txBox="1"/>
          <p:nvPr/>
        </p:nvSpPr>
        <p:spPr>
          <a:xfrm>
            <a:off x="5672185" y="29554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2" name="TextBox 31"/>
          <p:cNvSpPr txBox="1"/>
          <p:nvPr/>
        </p:nvSpPr>
        <p:spPr>
          <a:xfrm>
            <a:off x="5667737" y="353437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3" name="TextBox 32"/>
          <p:cNvSpPr txBox="1"/>
          <p:nvPr/>
        </p:nvSpPr>
        <p:spPr>
          <a:xfrm>
            <a:off x="5672185" y="415564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4" name="TextBox 33"/>
          <p:cNvSpPr txBox="1"/>
          <p:nvPr/>
        </p:nvSpPr>
        <p:spPr>
          <a:xfrm>
            <a:off x="5672185" y="476524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5" name="TextBox 34"/>
          <p:cNvSpPr txBox="1"/>
          <p:nvPr/>
        </p:nvSpPr>
        <p:spPr>
          <a:xfrm>
            <a:off x="5672185" y="53938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38256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Information Preference</a:t>
            </a:r>
            <a:endParaRPr lang="en-US" dirty="0"/>
          </a:p>
        </p:txBody>
      </p:sp>
      <p:sp>
        <p:nvSpPr>
          <p:cNvPr id="4" name="Rectangle 3"/>
          <p:cNvSpPr/>
          <p:nvPr/>
        </p:nvSpPr>
        <p:spPr>
          <a:xfrm>
            <a:off x="1742569" y="2364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Think more about “what could be”?</a:t>
            </a:r>
            <a:endParaRPr lang="en-US" sz="1000" dirty="0" smtClean="0">
              <a:solidFill>
                <a:schemeClr val="tx1"/>
              </a:solidFill>
              <a:latin typeface="Century Gothic" charset="0"/>
              <a:ea typeface="Century Gothic" charset="0"/>
              <a:cs typeface="Century Gothic" charset="0"/>
            </a:endParaRPr>
          </a:p>
        </p:txBody>
      </p:sp>
      <p:sp>
        <p:nvSpPr>
          <p:cNvPr id="5" name="Rectangle 4"/>
          <p:cNvSpPr/>
          <p:nvPr/>
        </p:nvSpPr>
        <p:spPr>
          <a:xfrm>
            <a:off x="1742569" y="1449729"/>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6" name="Rectangle 5"/>
          <p:cNvSpPr/>
          <p:nvPr/>
        </p:nvSpPr>
        <p:spPr>
          <a:xfrm>
            <a:off x="1742569" y="1754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Rely on my inner knowing?</a:t>
            </a:r>
            <a:endParaRPr lang="en-US" sz="1000" dirty="0">
              <a:solidFill>
                <a:schemeClr val="tx1"/>
              </a:solidFill>
              <a:latin typeface="Century Gothic" charset="0"/>
              <a:ea typeface="Century Gothic" charset="0"/>
              <a:cs typeface="Century Gothic" charset="0"/>
            </a:endParaRPr>
          </a:p>
        </p:txBody>
      </p:sp>
      <p:sp>
        <p:nvSpPr>
          <p:cNvPr id="7" name="Rectangle 6"/>
          <p:cNvSpPr/>
          <p:nvPr/>
        </p:nvSpPr>
        <p:spPr>
          <a:xfrm>
            <a:off x="1742569" y="4802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holistic perspectives?</a:t>
            </a:r>
            <a:endParaRPr lang="en-US" sz="1000" dirty="0">
              <a:solidFill>
                <a:schemeClr val="tx1"/>
              </a:solidFill>
              <a:latin typeface="Century Gothic" charset="0"/>
              <a:ea typeface="Century Gothic" charset="0"/>
              <a:cs typeface="Century Gothic" charset="0"/>
            </a:endParaRPr>
          </a:p>
        </p:txBody>
      </p:sp>
      <p:sp>
        <p:nvSpPr>
          <p:cNvPr id="8" name="Rectangle 7"/>
          <p:cNvSpPr/>
          <p:nvPr/>
        </p:nvSpPr>
        <p:spPr>
          <a:xfrm>
            <a:off x="1742569" y="35833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Act on flashes of insight?</a:t>
            </a:r>
            <a:endParaRPr lang="en-US" sz="1000" dirty="0">
              <a:solidFill>
                <a:schemeClr val="tx1"/>
              </a:solidFill>
              <a:latin typeface="Century Gothic" charset="0"/>
              <a:ea typeface="Century Gothic" charset="0"/>
              <a:cs typeface="Century Gothic" charset="0"/>
            </a:endParaRPr>
          </a:p>
        </p:txBody>
      </p:sp>
      <p:sp>
        <p:nvSpPr>
          <p:cNvPr id="9" name="Rectangle 8"/>
          <p:cNvSpPr/>
          <p:nvPr/>
        </p:nvSpPr>
        <p:spPr>
          <a:xfrm>
            <a:off x="1742569" y="29737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creativity?</a:t>
            </a:r>
            <a:endParaRPr lang="en-US" sz="1000" dirty="0">
              <a:solidFill>
                <a:schemeClr val="tx1"/>
              </a:solidFill>
              <a:latin typeface="Century Gothic" charset="0"/>
              <a:ea typeface="Century Gothic" charset="0"/>
              <a:cs typeface="Century Gothic" charset="0"/>
            </a:endParaRPr>
          </a:p>
        </p:txBody>
      </p:sp>
      <p:sp>
        <p:nvSpPr>
          <p:cNvPr id="10" name="Rectangle 9"/>
          <p:cNvSpPr/>
          <p:nvPr/>
        </p:nvSpPr>
        <p:spPr>
          <a:xfrm>
            <a:off x="1742569" y="5412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Love big ideas?</a:t>
            </a:r>
            <a:endParaRPr lang="en-US" sz="1000" dirty="0">
              <a:solidFill>
                <a:schemeClr val="tx1"/>
              </a:solidFill>
              <a:latin typeface="Century Gothic" charset="0"/>
              <a:ea typeface="Century Gothic" charset="0"/>
              <a:cs typeface="Century Gothic" charset="0"/>
            </a:endParaRPr>
          </a:p>
        </p:txBody>
      </p:sp>
      <p:sp>
        <p:nvSpPr>
          <p:cNvPr id="11" name="Rectangle 10"/>
          <p:cNvSpPr/>
          <p:nvPr/>
        </p:nvSpPr>
        <p:spPr>
          <a:xfrm>
            <a:off x="1742569" y="41929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wrestling with concepts?</a:t>
            </a:r>
            <a:endParaRPr lang="en-US" sz="1000" dirty="0">
              <a:solidFill>
                <a:schemeClr val="tx1"/>
              </a:solidFill>
              <a:latin typeface="Century Gothic" charset="0"/>
              <a:ea typeface="Century Gothic" charset="0"/>
              <a:cs typeface="Century Gothic" charset="0"/>
            </a:endParaRPr>
          </a:p>
        </p:txBody>
      </p:sp>
      <p:sp>
        <p:nvSpPr>
          <p:cNvPr id="12" name="Rectangle 11"/>
          <p:cNvSpPr/>
          <p:nvPr/>
        </p:nvSpPr>
        <p:spPr>
          <a:xfrm>
            <a:off x="6588889" y="29737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common sense?</a:t>
            </a:r>
            <a:endParaRPr lang="en-US" sz="1000" dirty="0">
              <a:solidFill>
                <a:schemeClr val="tx1"/>
              </a:solidFill>
              <a:latin typeface="Century Gothic" charset="0"/>
              <a:ea typeface="Century Gothic" charset="0"/>
              <a:cs typeface="Century Gothic" charset="0"/>
            </a:endParaRPr>
          </a:p>
        </p:txBody>
      </p:sp>
      <p:sp>
        <p:nvSpPr>
          <p:cNvPr id="13" name="Rectangle 12"/>
          <p:cNvSpPr/>
          <p:nvPr/>
        </p:nvSpPr>
        <p:spPr>
          <a:xfrm>
            <a:off x="6588889" y="1754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Rely on my observations?</a:t>
            </a:r>
            <a:endParaRPr lang="en-US" sz="1000" dirty="0">
              <a:solidFill>
                <a:schemeClr val="tx1"/>
              </a:solidFill>
              <a:latin typeface="Century Gothic" charset="0"/>
              <a:ea typeface="Century Gothic" charset="0"/>
              <a:cs typeface="Century Gothic" charset="0"/>
            </a:endParaRPr>
          </a:p>
        </p:txBody>
      </p:sp>
      <p:sp>
        <p:nvSpPr>
          <p:cNvPr id="14" name="Rectangle 13"/>
          <p:cNvSpPr/>
          <p:nvPr/>
        </p:nvSpPr>
        <p:spPr>
          <a:xfrm>
            <a:off x="6588889" y="1449729"/>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15" name="Rectangle 14"/>
          <p:cNvSpPr/>
          <p:nvPr/>
        </p:nvSpPr>
        <p:spPr>
          <a:xfrm>
            <a:off x="6588889" y="35833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Act on careful analysis?</a:t>
            </a:r>
            <a:endParaRPr lang="en-US" sz="1000" dirty="0">
              <a:solidFill>
                <a:schemeClr val="tx1"/>
              </a:solidFill>
              <a:latin typeface="Century Gothic" charset="0"/>
              <a:ea typeface="Century Gothic" charset="0"/>
              <a:cs typeface="Century Gothic" charset="0"/>
            </a:endParaRPr>
          </a:p>
        </p:txBody>
      </p:sp>
      <p:sp>
        <p:nvSpPr>
          <p:cNvPr id="16" name="Rectangle 15"/>
          <p:cNvSpPr/>
          <p:nvPr/>
        </p:nvSpPr>
        <p:spPr>
          <a:xfrm>
            <a:off x="6588889" y="2364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Think more about “what is”?</a:t>
            </a:r>
            <a:endParaRPr lang="en-US" sz="1000" dirty="0">
              <a:solidFill>
                <a:schemeClr val="tx1"/>
              </a:solidFill>
              <a:latin typeface="Century Gothic" charset="0"/>
              <a:ea typeface="Century Gothic" charset="0"/>
              <a:cs typeface="Century Gothic" charset="0"/>
            </a:endParaRPr>
          </a:p>
        </p:txBody>
      </p:sp>
      <p:sp>
        <p:nvSpPr>
          <p:cNvPr id="17" name="Rectangle 16"/>
          <p:cNvSpPr/>
          <p:nvPr/>
        </p:nvSpPr>
        <p:spPr>
          <a:xfrm>
            <a:off x="6588889" y="4802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details?</a:t>
            </a:r>
            <a:endParaRPr lang="en-US" sz="1000" dirty="0">
              <a:solidFill>
                <a:schemeClr val="tx1"/>
              </a:solidFill>
              <a:latin typeface="Century Gothic" charset="0"/>
              <a:ea typeface="Century Gothic" charset="0"/>
              <a:cs typeface="Century Gothic" charset="0"/>
            </a:endParaRPr>
          </a:p>
        </p:txBody>
      </p:sp>
      <p:sp>
        <p:nvSpPr>
          <p:cNvPr id="18" name="Rectangle 17"/>
          <p:cNvSpPr/>
          <p:nvPr/>
        </p:nvSpPr>
        <p:spPr>
          <a:xfrm>
            <a:off x="6588889" y="5412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Love established reality?</a:t>
            </a:r>
            <a:endParaRPr lang="en-US" sz="1000" dirty="0">
              <a:solidFill>
                <a:schemeClr val="tx1"/>
              </a:solidFill>
              <a:latin typeface="Century Gothic" charset="0"/>
              <a:ea typeface="Century Gothic" charset="0"/>
              <a:cs typeface="Century Gothic" charset="0"/>
            </a:endParaRPr>
          </a:p>
        </p:txBody>
      </p:sp>
      <p:sp>
        <p:nvSpPr>
          <p:cNvPr id="19" name="Rectangle 18"/>
          <p:cNvSpPr/>
          <p:nvPr/>
        </p:nvSpPr>
        <p:spPr>
          <a:xfrm>
            <a:off x="6588889" y="41929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wrestling with facts and data?</a:t>
            </a:r>
            <a:endParaRPr lang="en-US" sz="1000" dirty="0">
              <a:solidFill>
                <a:schemeClr val="tx1"/>
              </a:solidFill>
              <a:latin typeface="Century Gothic" charset="0"/>
              <a:ea typeface="Century Gothic" charset="0"/>
              <a:cs typeface="Century Gothic" charset="0"/>
            </a:endParaRPr>
          </a:p>
        </p:txBody>
      </p:sp>
      <p:cxnSp>
        <p:nvCxnSpPr>
          <p:cNvPr id="20" name="Straight Arrow Connector 19"/>
          <p:cNvCxnSpPr/>
          <p:nvPr/>
        </p:nvCxnSpPr>
        <p:spPr>
          <a:xfrm>
            <a:off x="5297938" y="20593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5678938" y="1678329"/>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cxnSp>
        <p:nvCxnSpPr>
          <p:cNvPr id="22" name="Straight Arrow Connector 21"/>
          <p:cNvCxnSpPr/>
          <p:nvPr/>
        </p:nvCxnSpPr>
        <p:spPr>
          <a:xfrm>
            <a:off x="5297938" y="26689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293489" y="3288054"/>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5297938" y="38881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5297938" y="44977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5297938" y="51073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293489" y="57169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8" name="TextBox 27"/>
          <p:cNvSpPr txBox="1"/>
          <p:nvPr/>
        </p:nvSpPr>
        <p:spPr>
          <a:xfrm>
            <a:off x="5683386" y="22995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29" name="TextBox 28"/>
          <p:cNvSpPr txBox="1"/>
          <p:nvPr/>
        </p:nvSpPr>
        <p:spPr>
          <a:xfrm>
            <a:off x="5683386" y="29091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0" name="TextBox 29"/>
          <p:cNvSpPr txBox="1"/>
          <p:nvPr/>
        </p:nvSpPr>
        <p:spPr>
          <a:xfrm>
            <a:off x="5678938" y="3488079"/>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1" name="TextBox 30"/>
          <p:cNvSpPr txBox="1"/>
          <p:nvPr/>
        </p:nvSpPr>
        <p:spPr>
          <a:xfrm>
            <a:off x="5683386" y="41093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2" name="TextBox 31"/>
          <p:cNvSpPr txBox="1"/>
          <p:nvPr/>
        </p:nvSpPr>
        <p:spPr>
          <a:xfrm>
            <a:off x="5683386" y="47189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3" name="TextBox 32"/>
          <p:cNvSpPr txBox="1"/>
          <p:nvPr/>
        </p:nvSpPr>
        <p:spPr>
          <a:xfrm>
            <a:off x="5683386" y="53475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59206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Color Types</a:t>
            </a:r>
            <a:endParaRPr lang="en-US" dirty="0"/>
          </a:p>
        </p:txBody>
      </p:sp>
      <p:sp>
        <p:nvSpPr>
          <p:cNvPr id="4" name="Rectangle 3"/>
          <p:cNvSpPr/>
          <p:nvPr/>
        </p:nvSpPr>
        <p:spPr>
          <a:xfrm>
            <a:off x="4049789" y="3202329"/>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5" name="Rectangle 4"/>
          <p:cNvSpPr/>
          <p:nvPr/>
        </p:nvSpPr>
        <p:spPr>
          <a:xfrm>
            <a:off x="6229109" y="3202329"/>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 name="Rectangle 5"/>
          <p:cNvSpPr/>
          <p:nvPr/>
        </p:nvSpPr>
        <p:spPr>
          <a:xfrm>
            <a:off x="6229109" y="3888129"/>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7" name="Rectangle 6"/>
          <p:cNvSpPr/>
          <p:nvPr/>
        </p:nvSpPr>
        <p:spPr>
          <a:xfrm>
            <a:off x="4049789" y="3888129"/>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8" name="Straight Arrow Connector 7"/>
          <p:cNvCxnSpPr/>
          <p:nvPr/>
        </p:nvCxnSpPr>
        <p:spPr>
          <a:xfrm>
            <a:off x="6076709" y="2013609"/>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33509" y="3690009"/>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85709" y="3461409"/>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11" name="TextBox 10"/>
          <p:cNvSpPr txBox="1"/>
          <p:nvPr/>
        </p:nvSpPr>
        <p:spPr>
          <a:xfrm>
            <a:off x="8923327" y="3461409"/>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12" name="TextBox 11"/>
          <p:cNvSpPr txBox="1"/>
          <p:nvPr/>
        </p:nvSpPr>
        <p:spPr>
          <a:xfrm>
            <a:off x="5487686" y="1525929"/>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13" name="TextBox 12"/>
          <p:cNvSpPr txBox="1"/>
          <p:nvPr/>
        </p:nvSpPr>
        <p:spPr>
          <a:xfrm>
            <a:off x="5564950" y="5545419"/>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14" name="Teardrop 13"/>
          <p:cNvSpPr/>
          <p:nvPr/>
        </p:nvSpPr>
        <p:spPr>
          <a:xfrm>
            <a:off x="2342909" y="3811929"/>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5" name="Teardrop 14"/>
          <p:cNvSpPr/>
          <p:nvPr/>
        </p:nvSpPr>
        <p:spPr>
          <a:xfrm flipH="1">
            <a:off x="6152909" y="3811929"/>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6" name="Teardrop 15"/>
          <p:cNvSpPr/>
          <p:nvPr/>
        </p:nvSpPr>
        <p:spPr>
          <a:xfrm flipV="1">
            <a:off x="2342909" y="1525929"/>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7" name="Teardrop 16"/>
          <p:cNvSpPr/>
          <p:nvPr/>
        </p:nvSpPr>
        <p:spPr>
          <a:xfrm flipH="1" flipV="1">
            <a:off x="6152909" y="1525929"/>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8" name="TextBox 17"/>
          <p:cNvSpPr txBox="1"/>
          <p:nvPr/>
        </p:nvSpPr>
        <p:spPr>
          <a:xfrm>
            <a:off x="6247457" y="2264355"/>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19" name="TextBox 18"/>
          <p:cNvSpPr txBox="1"/>
          <p:nvPr/>
        </p:nvSpPr>
        <p:spPr>
          <a:xfrm>
            <a:off x="6247457" y="4321755"/>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20" name="TextBox 19"/>
          <p:cNvSpPr txBox="1"/>
          <p:nvPr/>
        </p:nvSpPr>
        <p:spPr>
          <a:xfrm>
            <a:off x="2451913" y="2264355"/>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21" name="TextBox 20"/>
          <p:cNvSpPr txBox="1"/>
          <p:nvPr/>
        </p:nvSpPr>
        <p:spPr>
          <a:xfrm>
            <a:off x="2636258" y="4321755"/>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22" name="TextBox 21"/>
          <p:cNvSpPr txBox="1"/>
          <p:nvPr/>
        </p:nvSpPr>
        <p:spPr>
          <a:xfrm>
            <a:off x="5695710" y="4321755"/>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23" name="TextBox 22"/>
          <p:cNvSpPr txBox="1"/>
          <p:nvPr/>
        </p:nvSpPr>
        <p:spPr>
          <a:xfrm>
            <a:off x="5695709" y="2264355"/>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5463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“Cultivating” People-Builders</a:t>
            </a:r>
            <a:endParaRPr lang="en-US" dirty="0"/>
          </a:p>
        </p:txBody>
      </p:sp>
      <p:sp>
        <p:nvSpPr>
          <p:cNvPr id="4" name="Content Placeholder 2"/>
          <p:cNvSpPr txBox="1">
            <a:spLocks/>
          </p:cNvSpPr>
          <p:nvPr/>
        </p:nvSpPr>
        <p:spPr>
          <a:xfrm>
            <a:off x="1586542" y="1469174"/>
            <a:ext cx="8503920" cy="2816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smtClean="0">
                <a:latin typeface="Century Gothic" charset="0"/>
                <a:ea typeface="Century Gothic" charset="0"/>
                <a:cs typeface="Century Gothic" charset="0"/>
              </a:rPr>
              <a:t>Signature Personality DNA: </a:t>
            </a:r>
            <a:r>
              <a:rPr lang="en-US" sz="1600" smtClean="0">
                <a:latin typeface="Century Gothic" charset="0"/>
                <a:ea typeface="Century Gothic" charset="0"/>
                <a:cs typeface="Century Gothic" charset="0"/>
              </a:rPr>
              <a:t>Primary motivation is to avoid conflict by keeping peace and unity within the team.     </a:t>
            </a:r>
          </a:p>
          <a:p>
            <a:r>
              <a:rPr lang="en-US" sz="1600" b="1" smtClean="0">
                <a:latin typeface="Century Gothic" charset="0"/>
                <a:ea typeface="Century Gothic" charset="0"/>
                <a:cs typeface="Century Gothic" charset="0"/>
              </a:rPr>
              <a:t>Strengths: </a:t>
            </a:r>
            <a:r>
              <a:rPr lang="en-US" sz="1600" smtClean="0">
                <a:latin typeface="Century Gothic" charset="0"/>
                <a:ea typeface="Century Gothic" charset="0"/>
                <a:cs typeface="Century Gothic" charset="0"/>
              </a:rPr>
              <a:t>Compassionate, idealistic, warm-hearted, good coach, easy going, well balanced, conscious of others’ needs/feelings, steady, good under pressure, mediates problems, calm and collected</a:t>
            </a:r>
          </a:p>
          <a:p>
            <a:r>
              <a:rPr lang="en-US" sz="1600" b="1" smtClean="0">
                <a:latin typeface="Century Gothic" charset="0"/>
                <a:ea typeface="Century Gothic" charset="0"/>
                <a:cs typeface="Century Gothic" charset="0"/>
              </a:rPr>
              <a:t>Weaknesses: </a:t>
            </a:r>
            <a:r>
              <a:rPr lang="en-US" sz="1600" smtClean="0">
                <a:latin typeface="Century Gothic" charset="0"/>
                <a:ea typeface="Century Gothic" charset="0"/>
                <a:cs typeface="Century Gothic" charset="0"/>
              </a:rPr>
              <a:t>Disorganized, indecisive, unrealistic, lacks self-motivation, worrisome, unenthusiastic, hypersensitive, overly emotional, judgmental, often needs goals and decisions to be made by others </a:t>
            </a:r>
          </a:p>
          <a:p>
            <a:r>
              <a:rPr lang="en-US" sz="1600" b="1" smtClean="0">
                <a:latin typeface="Century Gothic" charset="0"/>
                <a:ea typeface="Century Gothic" charset="0"/>
                <a:cs typeface="Century Gothic" charset="0"/>
              </a:rPr>
              <a:t>Major Challenge: </a:t>
            </a:r>
            <a:r>
              <a:rPr lang="en-US" sz="1600" smtClean="0">
                <a:latin typeface="Century Gothic" charset="0"/>
                <a:ea typeface="Century Gothic" charset="0"/>
                <a:cs typeface="Century Gothic" charset="0"/>
              </a:rPr>
              <a:t>Sufficiently organize themselves to lead</a:t>
            </a:r>
          </a:p>
          <a:p>
            <a:r>
              <a:rPr lang="en-US" sz="1600" b="1" smtClean="0">
                <a:latin typeface="Century Gothic" charset="0"/>
                <a:ea typeface="Century Gothic" charset="0"/>
                <a:cs typeface="Century Gothic" charset="0"/>
              </a:rPr>
              <a:t>Inherent Desire: </a:t>
            </a:r>
            <a:r>
              <a:rPr lang="en-US" sz="1600" smtClean="0">
                <a:latin typeface="Century Gothic" charset="0"/>
                <a:ea typeface="Century Gothic" charset="0"/>
                <a:cs typeface="Century Gothic" charset="0"/>
              </a:rPr>
              <a:t>To feel worth and that they are needed and respected</a:t>
            </a:r>
          </a:p>
          <a:p>
            <a:endParaRPr lang="en-US" sz="1600" dirty="0">
              <a:latin typeface="Century Gothic" charset="0"/>
              <a:ea typeface="Century Gothic" charset="0"/>
              <a:cs typeface="Century Gothic" charset="0"/>
            </a:endParaRPr>
          </a:p>
        </p:txBody>
      </p:sp>
      <p:sp>
        <p:nvSpPr>
          <p:cNvPr id="5" name="TextBox 4"/>
          <p:cNvSpPr txBox="1"/>
          <p:nvPr/>
        </p:nvSpPr>
        <p:spPr>
          <a:xfrm>
            <a:off x="4942390" y="4647416"/>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818190" y="5119053"/>
            <a:ext cx="8077200" cy="954107"/>
          </a:xfrm>
          <a:prstGeom prst="rect">
            <a:avLst/>
          </a:prstGeom>
          <a:solidFill>
            <a:srgbClr val="92D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Success without damaging others</a:t>
            </a:r>
          </a:p>
        </p:txBody>
      </p:sp>
      <p:sp>
        <p:nvSpPr>
          <p:cNvPr id="7" name="TextBox 6"/>
          <p:cNvSpPr txBox="1"/>
          <p:nvPr/>
        </p:nvSpPr>
        <p:spPr>
          <a:xfrm>
            <a:off x="1818190" y="4285526"/>
            <a:ext cx="8077200" cy="523220"/>
          </a:xfrm>
          <a:prstGeom prst="rect">
            <a:avLst/>
          </a:prstGeom>
          <a:noFill/>
        </p:spPr>
        <p:txBody>
          <a:bodyPr wrap="square" rtlCol="0">
            <a:spAutoFit/>
          </a:bodyPr>
          <a:lstStyle/>
          <a:p>
            <a:pPr algn="ctr"/>
            <a:r>
              <a:rPr lang="en-US" sz="1600" b="1" i="1" dirty="0" smtClean="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rPr>
              <a:t>“It’s hard to get your thing together if your thing is paradise on Earth.”</a:t>
            </a:r>
          </a:p>
          <a:p>
            <a:pPr algn="r"/>
            <a:r>
              <a:rPr lang="en-US" sz="1200" dirty="0" smtClean="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rPr>
              <a:t>- Jerry Garcia</a:t>
            </a:r>
            <a:endParaRPr lang="en-US" sz="1200" dirty="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71892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“Including” Team-Builders</a:t>
            </a:r>
            <a:endParaRPr lang="en-US" dirty="0"/>
          </a:p>
        </p:txBody>
      </p:sp>
      <p:sp>
        <p:nvSpPr>
          <p:cNvPr id="4" name="Content Placeholder 2"/>
          <p:cNvSpPr>
            <a:spLocks noGrp="1"/>
          </p:cNvSpPr>
          <p:nvPr>
            <p:ph sz="quarter" idx="1"/>
          </p:nvPr>
        </p:nvSpPr>
        <p:spPr>
          <a:xfrm>
            <a:off x="1505519" y="1457600"/>
            <a:ext cx="8503920" cy="28163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have fun and enjoy their team members.  Yellows are the team motivators and encouragers.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Caring, loyal, friendly, cooperative, appreciative of others, enthusiastic, expressive, volunteers for jobs, inspires others to join in, appealing personality, lives in the present, good on stage, has natural optimism , team builder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Forgets obligations, undisciplined, decides by feelings, easily distracted, compulsive talker, complains, gets angry easily, egotistical, conflict averse, too compliant, need approval, lacks opinions of their own</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Acting on difficult personnel problems and tolerating conflict </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To know that their team members trust them</a:t>
            </a:r>
          </a:p>
          <a:p>
            <a:endParaRPr lang="en-US" sz="1600" dirty="0">
              <a:latin typeface="Century Gothic" charset="0"/>
              <a:ea typeface="Century Gothic" charset="0"/>
              <a:cs typeface="Century Gothic" charset="0"/>
            </a:endParaRPr>
          </a:p>
        </p:txBody>
      </p:sp>
      <p:sp>
        <p:nvSpPr>
          <p:cNvPr id="5" name="TextBox 4"/>
          <p:cNvSpPr txBox="1"/>
          <p:nvPr/>
        </p:nvSpPr>
        <p:spPr>
          <a:xfrm>
            <a:off x="4861367" y="4635842"/>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737167" y="5107479"/>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We are here to work together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harmony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sp>
        <p:nvSpPr>
          <p:cNvPr id="7" name="TextBox 6"/>
          <p:cNvSpPr txBox="1"/>
          <p:nvPr/>
        </p:nvSpPr>
        <p:spPr>
          <a:xfrm>
            <a:off x="1508567" y="4273952"/>
            <a:ext cx="8534400" cy="523220"/>
          </a:xfrm>
          <a:prstGeom prst="rect">
            <a:avLst/>
          </a:prstGeom>
          <a:noFill/>
        </p:spPr>
        <p:txBody>
          <a:bodyPr wrap="square" rtlCol="0">
            <a:spAutoFit/>
          </a:bodyPr>
          <a:lstStyle/>
          <a:p>
            <a:pPr algn="ctr"/>
            <a:r>
              <a:rPr lang="en-US" sz="1600" b="1" i="1" dirty="0" smtClean="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rPr>
              <a:t>“Some of my friends are for it. Some of my friends are against it. I am for my friends.”</a:t>
            </a:r>
          </a:p>
          <a:p>
            <a:pPr algn="r"/>
            <a:r>
              <a:rPr lang="en-US" sz="1200" dirty="0" smtClean="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rPr>
              <a:t>- Dwight D. Eisenhower</a:t>
            </a:r>
            <a:endParaRPr lang="en-US" sz="1200" dirty="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71489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“Directing” System-Builders</a:t>
            </a:r>
            <a:endParaRPr lang="en-US" dirty="0"/>
          </a:p>
        </p:txBody>
      </p:sp>
      <p:sp>
        <p:nvSpPr>
          <p:cNvPr id="4" name="Content Placeholder 2"/>
          <p:cNvSpPr>
            <a:spLocks noGrp="1"/>
          </p:cNvSpPr>
          <p:nvPr>
            <p:ph sz="quarter" idx="1"/>
          </p:nvPr>
        </p:nvSpPr>
        <p:spPr>
          <a:xfrm>
            <a:off x="1702288" y="1411301"/>
            <a:ext cx="8503920" cy="32735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get the job done. Oranges stay on track until it’s done, achievement is huge. They are the directors and organizers of the team.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Takes responsibility, organized, goal oriented, seeks practical solutions, stimulates activity, moves quickly to action, decisive, exudes confidence, excels in emergencies, reliable, task focused, logical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Inflexible, intolerant of mistakes, blames others, judgmental, controlling, close-minded, insensitive, decides for others, impatient, tactless</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Seeing people as people, with legitimate personal needs</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to know that the team in on board, to be validated</a:t>
            </a:r>
          </a:p>
          <a:p>
            <a:endParaRPr lang="en-US" sz="1600" dirty="0">
              <a:latin typeface="Century Gothic" charset="0"/>
              <a:ea typeface="Century Gothic" charset="0"/>
              <a:cs typeface="Century Gothic" charset="0"/>
            </a:endParaRPr>
          </a:p>
        </p:txBody>
      </p:sp>
      <p:sp>
        <p:nvSpPr>
          <p:cNvPr id="5" name="TextBox 4"/>
          <p:cNvSpPr txBox="1"/>
          <p:nvPr/>
        </p:nvSpPr>
        <p:spPr>
          <a:xfrm>
            <a:off x="5058136" y="4589543"/>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933936" y="5061180"/>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Plan the work–work the plan </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sp>
        <p:nvSpPr>
          <p:cNvPr id="7" name="TextBox 6"/>
          <p:cNvSpPr txBox="1"/>
          <p:nvPr/>
        </p:nvSpPr>
        <p:spPr>
          <a:xfrm>
            <a:off x="1933936" y="4227653"/>
            <a:ext cx="8077200" cy="523220"/>
          </a:xfrm>
          <a:prstGeom prst="rect">
            <a:avLst/>
          </a:prstGeom>
          <a:noFill/>
        </p:spPr>
        <p:txBody>
          <a:bodyPr wrap="square" rtlCol="0">
            <a:spAutoFit/>
          </a:bodyPr>
          <a:lstStyle/>
          <a:p>
            <a:pPr algn="ctr"/>
            <a:r>
              <a:rPr lang="en-US" sz="1600" b="1" i="1" dirty="0" smtClean="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rPr>
              <a:t>“A team effort is a lot of people doing what I say.”</a:t>
            </a:r>
          </a:p>
          <a:p>
            <a:pPr algn="r"/>
            <a:r>
              <a:rPr lang="en-US" sz="1200" dirty="0" smtClean="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rPr>
              <a:t>- Michael Winner</a:t>
            </a:r>
            <a:endParaRPr lang="en-US" sz="1200" dirty="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58549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Blue: “Visioning” Idea-Builders</a:t>
            </a:r>
            <a:endParaRPr lang="en-US" dirty="0"/>
          </a:p>
        </p:txBody>
      </p:sp>
      <p:sp>
        <p:nvSpPr>
          <p:cNvPr id="4" name="Content Placeholder 2"/>
          <p:cNvSpPr>
            <a:spLocks noGrp="1"/>
          </p:cNvSpPr>
          <p:nvPr>
            <p:ph sz="quarter" idx="1"/>
          </p:nvPr>
        </p:nvSpPr>
        <p:spPr>
          <a:xfrm>
            <a:off x="1644416" y="1341853"/>
            <a:ext cx="8503920" cy="28163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plan and be the best at whatever they set out to do.  Blues are the team thinkers and visionaries.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Visionary,  innovative, inquisitive, analytical, bright, independent, schedule oriented, detail conscious, persistent, thorough, finds creative solutions, finishes what they start, orderly, organized, can solve others’ problems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Standards often too high, argumentative, critical, depressed over imperfections, remembers the negatives, self-centered, hard to please, anti-authority, values ideas more than people </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Joining teams as collaborators</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Team approval and attention</a:t>
            </a:r>
          </a:p>
          <a:p>
            <a:pPr marL="0" indent="0">
              <a:buNone/>
            </a:pPr>
            <a:endParaRPr lang="en-US" sz="1600" dirty="0" smtClean="0">
              <a:latin typeface="Century Gothic" charset="0"/>
              <a:ea typeface="Century Gothic" charset="0"/>
              <a:cs typeface="Century Gothic" charset="0"/>
            </a:endParaRPr>
          </a:p>
        </p:txBody>
      </p:sp>
      <p:sp>
        <p:nvSpPr>
          <p:cNvPr id="5" name="TextBox 4"/>
          <p:cNvSpPr txBox="1"/>
          <p:nvPr/>
        </p:nvSpPr>
        <p:spPr>
          <a:xfrm>
            <a:off x="5000264" y="4596295"/>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876064" y="4991732"/>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Big, novel ideals are the deal</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smtClean="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p:txBody>
      </p:sp>
      <p:sp>
        <p:nvSpPr>
          <p:cNvPr id="7" name="TextBox 6"/>
          <p:cNvSpPr txBox="1"/>
          <p:nvPr/>
        </p:nvSpPr>
        <p:spPr>
          <a:xfrm>
            <a:off x="1876064" y="4074564"/>
            <a:ext cx="8077200" cy="769441"/>
          </a:xfrm>
          <a:prstGeom prst="rect">
            <a:avLst/>
          </a:prstGeom>
          <a:noFill/>
        </p:spPr>
        <p:txBody>
          <a:bodyPr wrap="square" rtlCol="0">
            <a:spAutoFit/>
          </a:bodyPr>
          <a:lstStyle/>
          <a:p>
            <a:pPr algn="ctr"/>
            <a:r>
              <a:rPr lang="en-US" sz="1600" b="1" i="1" dirty="0" smtClean="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200" dirty="0" smtClean="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rPr>
              <a:t>- Martin Luther King, Jr.</a:t>
            </a:r>
            <a:endParaRPr lang="en-US" sz="1200" dirty="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92222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Working with Different Personalities</a:t>
            </a:r>
            <a:endParaRPr lang="en-US" dirty="0"/>
          </a:p>
        </p:txBody>
      </p:sp>
    </p:spTree>
    <p:extLst>
      <p:ext uri="{BB962C8B-B14F-4D97-AF65-F5344CB8AC3E}">
        <p14:creationId xmlns:p14="http://schemas.microsoft.com/office/powerpoint/2010/main" val="168334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4" name="Content Placeholder 2"/>
          <p:cNvSpPr>
            <a:spLocks noGrp="1"/>
          </p:cNvSpPr>
          <p:nvPr>
            <p:ph sz="quarter" idx="1"/>
          </p:nvPr>
        </p:nvSpPr>
        <p:spPr>
          <a:xfrm>
            <a:off x="838200" y="1283980"/>
            <a:ext cx="10515600" cy="4873752"/>
          </a:xfrm>
        </p:spPr>
        <p:txBody>
          <a:bodyPr>
            <a:normAutofit fontScale="85000" lnSpcReduction="20000"/>
          </a:bodyPr>
          <a:lstStyle/>
          <a:p>
            <a:r>
              <a:rPr lang="en-US" sz="2300" b="1" dirty="0" smtClean="0">
                <a:solidFill>
                  <a:schemeClr val="bg2">
                    <a:lumMod val="25000"/>
                  </a:schemeClr>
                </a:solidFill>
              </a:rPr>
              <a:t>Introspection: </a:t>
            </a:r>
            <a:r>
              <a:rPr lang="en-US" sz="2300" dirty="0" smtClean="0">
                <a:solidFill>
                  <a:schemeClr val="bg2">
                    <a:lumMod val="25000"/>
                  </a:schemeClr>
                </a:solidFill>
              </a:rPr>
              <a:t>to understand your tendencies and motivations, strengths and weaknesses, and innate preferences</a:t>
            </a:r>
          </a:p>
          <a:p>
            <a:r>
              <a:rPr lang="en-US" sz="2300" b="1" dirty="0" smtClean="0">
                <a:solidFill>
                  <a:schemeClr val="bg2">
                    <a:lumMod val="25000"/>
                  </a:schemeClr>
                </a:solidFill>
              </a:rPr>
              <a:t>Interpersonal Skills: </a:t>
            </a:r>
            <a:r>
              <a:rPr lang="en-US" sz="2300" dirty="0" smtClean="0">
                <a:solidFill>
                  <a:schemeClr val="bg2">
                    <a:lumMod val="25000"/>
                  </a:schemeClr>
                </a:solidFill>
              </a:rPr>
              <a:t>recognize these traits in others</a:t>
            </a:r>
          </a:p>
          <a:p>
            <a:r>
              <a:rPr lang="en-US" sz="2300" b="1" dirty="0" smtClean="0">
                <a:solidFill>
                  <a:schemeClr val="bg2">
                    <a:lumMod val="25000"/>
                  </a:schemeClr>
                </a:solidFill>
              </a:rPr>
              <a:t>Common Language: </a:t>
            </a:r>
            <a:r>
              <a:rPr lang="en-US" sz="2300" dirty="0" smtClean="0">
                <a:solidFill>
                  <a:schemeClr val="bg2">
                    <a:lumMod val="25000"/>
                  </a:schemeClr>
                </a:solidFill>
              </a:rPr>
              <a:t>provides terminology for identifying inherent nature</a:t>
            </a:r>
          </a:p>
          <a:p>
            <a:r>
              <a:rPr lang="en-US" sz="2300" b="1" dirty="0" smtClean="0">
                <a:solidFill>
                  <a:schemeClr val="bg2">
                    <a:lumMod val="25000"/>
                  </a:schemeClr>
                </a:solidFill>
              </a:rPr>
              <a:t>Freedom: </a:t>
            </a:r>
            <a:r>
              <a:rPr lang="en-US" sz="2300" dirty="0" smtClean="0">
                <a:solidFill>
                  <a:schemeClr val="bg2">
                    <a:lumMod val="25000"/>
                  </a:schemeClr>
                </a:solidFill>
              </a:rPr>
              <a:t>assesses what’s “normal”, identifies inherent needs, and helps alleviate pressure, all so you can be accepted for just being you</a:t>
            </a:r>
          </a:p>
          <a:p>
            <a:endParaRPr lang="en-US" sz="2300" dirty="0" smtClean="0">
              <a:solidFill>
                <a:schemeClr val="bg2">
                  <a:lumMod val="25000"/>
                </a:schemeClr>
              </a:solidFill>
            </a:endParaRPr>
          </a:p>
          <a:p>
            <a:r>
              <a:rPr lang="en-US" sz="2300" b="1" dirty="0" smtClean="0">
                <a:solidFill>
                  <a:schemeClr val="bg2">
                    <a:lumMod val="25000"/>
                  </a:schemeClr>
                </a:solidFill>
              </a:rPr>
              <a:t>Benefits:</a:t>
            </a:r>
            <a:endParaRPr lang="en-US" sz="2400" b="1" dirty="0" smtClean="0">
              <a:solidFill>
                <a:schemeClr val="bg2">
                  <a:lumMod val="25000"/>
                </a:schemeClr>
              </a:solidFill>
            </a:endParaRPr>
          </a:p>
          <a:p>
            <a:pPr lvl="1"/>
            <a:r>
              <a:rPr lang="en-US" sz="2000" dirty="0" smtClean="0">
                <a:solidFill>
                  <a:schemeClr val="bg2">
                    <a:lumMod val="25000"/>
                  </a:schemeClr>
                </a:solidFill>
              </a:rPr>
              <a:t>Amplified strengths, minimized weaknesses</a:t>
            </a:r>
          </a:p>
          <a:p>
            <a:pPr lvl="1"/>
            <a:r>
              <a:rPr lang="en-US" sz="2000" dirty="0" smtClean="0">
                <a:solidFill>
                  <a:schemeClr val="bg2">
                    <a:lumMod val="25000"/>
                  </a:schemeClr>
                </a:solidFill>
              </a:rPr>
              <a:t>Improved interaction and communication</a:t>
            </a:r>
          </a:p>
          <a:p>
            <a:pPr lvl="1"/>
            <a:r>
              <a:rPr lang="en-US" sz="2000" dirty="0" smtClean="0">
                <a:solidFill>
                  <a:schemeClr val="bg2">
                    <a:lumMod val="25000"/>
                  </a:schemeClr>
                </a:solidFill>
              </a:rPr>
              <a:t>Enriched team dynamic and relationships</a:t>
            </a:r>
          </a:p>
          <a:p>
            <a:pPr lvl="1"/>
            <a:r>
              <a:rPr lang="en-US" sz="2000" dirty="0" smtClean="0">
                <a:solidFill>
                  <a:schemeClr val="bg2">
                    <a:lumMod val="25000"/>
                  </a:schemeClr>
                </a:solidFill>
              </a:rPr>
              <a:t>Increased understanding and patience</a:t>
            </a:r>
          </a:p>
          <a:p>
            <a:pPr lvl="1"/>
            <a:r>
              <a:rPr lang="en-US" sz="2000" dirty="0" smtClean="0">
                <a:solidFill>
                  <a:schemeClr val="bg2">
                    <a:lumMod val="25000"/>
                  </a:schemeClr>
                </a:solidFill>
              </a:rPr>
              <a:t>Enhanced leadership capabilities</a:t>
            </a:r>
          </a:p>
          <a:p>
            <a:pPr lvl="1"/>
            <a:r>
              <a:rPr lang="en-US" sz="2000" dirty="0" smtClean="0">
                <a:solidFill>
                  <a:schemeClr val="bg2">
                    <a:lumMod val="25000"/>
                  </a:schemeClr>
                </a:solidFill>
              </a:rPr>
              <a:t>Increased team performance and efficiency</a:t>
            </a:r>
          </a:p>
          <a:p>
            <a:pPr lvl="1"/>
            <a:r>
              <a:rPr lang="en-US" sz="2000" dirty="0" smtClean="0">
                <a:solidFill>
                  <a:schemeClr val="bg2">
                    <a:lumMod val="25000"/>
                  </a:schemeClr>
                </a:solidFill>
              </a:rPr>
              <a:t>Broadened viewpoints and awareness</a:t>
            </a:r>
          </a:p>
          <a:p>
            <a:pPr lvl="1"/>
            <a:r>
              <a:rPr lang="en-US" sz="2000" dirty="0" smtClean="0">
                <a:solidFill>
                  <a:schemeClr val="bg2">
                    <a:lumMod val="25000"/>
                  </a:schemeClr>
                </a:solidFill>
              </a:rPr>
              <a:t>Enhanced job selection and satisfaction </a:t>
            </a:r>
          </a:p>
          <a:p>
            <a:pPr lvl="1"/>
            <a:r>
              <a:rPr lang="en-US" sz="2000" dirty="0" smtClean="0">
                <a:solidFill>
                  <a:schemeClr val="bg2">
                    <a:lumMod val="25000"/>
                  </a:schemeClr>
                </a:solidFill>
              </a:rPr>
              <a:t>Balanced and diverse teams</a:t>
            </a:r>
          </a:p>
        </p:txBody>
      </p:sp>
      <p:pic>
        <p:nvPicPr>
          <p:cNvPr id="5" name="Picture 4" descr="social-psychology.jpg"/>
          <p:cNvPicPr>
            <a:picLocks noChangeAspect="1"/>
          </p:cNvPicPr>
          <p:nvPr/>
        </p:nvPicPr>
        <p:blipFill>
          <a:blip r:embed="rId2" cstate="print"/>
          <a:stretch>
            <a:fillRect/>
          </a:stretch>
        </p:blipFill>
        <p:spPr>
          <a:xfrm>
            <a:off x="7824486" y="2918252"/>
            <a:ext cx="3235485" cy="3239480"/>
          </a:xfrm>
          <a:prstGeom prst="rect">
            <a:avLst/>
          </a:prstGeom>
        </p:spPr>
      </p:pic>
    </p:spTree>
    <p:extLst>
      <p:ext uri="{BB962C8B-B14F-4D97-AF65-F5344CB8AC3E}">
        <p14:creationId xmlns:p14="http://schemas.microsoft.com/office/powerpoint/2010/main" val="98117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Extroverts: External Energizers</a:t>
            </a:r>
            <a:endParaRPr lang="en-US" dirty="0"/>
          </a:p>
        </p:txBody>
      </p:sp>
      <p:sp>
        <p:nvSpPr>
          <p:cNvPr id="5" name="Content Placeholder 4"/>
          <p:cNvSpPr>
            <a:spLocks noGrp="1"/>
          </p:cNvSpPr>
          <p:nvPr>
            <p:ph idx="1"/>
          </p:nvPr>
        </p:nvSpPr>
        <p:spPr>
          <a:xfrm>
            <a:off x="838200" y="1447799"/>
            <a:ext cx="10515600" cy="4729163"/>
          </a:xfrm>
        </p:spPr>
        <p:txBody>
          <a:bodyPr/>
          <a:lstStyle/>
          <a:p>
            <a:r>
              <a:rPr lang="en-US" sz="2000" b="1" dirty="0"/>
              <a:t>Getting along with Extroverts:</a:t>
            </a:r>
          </a:p>
          <a:p>
            <a:pPr lvl="1"/>
            <a:r>
              <a:rPr lang="en-US" sz="1500" dirty="0"/>
              <a:t>Appreciate their ability to initiative activities and conversations</a:t>
            </a:r>
          </a:p>
          <a:p>
            <a:pPr lvl="1"/>
            <a:r>
              <a:rPr lang="en-US" sz="1500" dirty="0"/>
              <a:t>Give them attention and acknowledgment</a:t>
            </a:r>
          </a:p>
          <a:p>
            <a:pPr lvl="1"/>
            <a:r>
              <a:rPr lang="en-US" sz="1500" dirty="0"/>
              <a:t>Listen to them talk so they sort things our clarify their ideas</a:t>
            </a:r>
          </a:p>
          <a:p>
            <a:pPr lvl="1"/>
            <a:r>
              <a:rPr lang="en-US" sz="1500" dirty="0"/>
              <a:t>Go out and do things with them – interact in the world with them</a:t>
            </a:r>
          </a:p>
          <a:p>
            <a:pPr lvl="1"/>
            <a:r>
              <a:rPr lang="en-US" sz="1500" dirty="0"/>
              <a:t>Understand their need to be with other friends besides you</a:t>
            </a:r>
          </a:p>
          <a:p>
            <a:pPr lvl="1"/>
            <a:endParaRPr lang="en-US" sz="1500" dirty="0"/>
          </a:p>
          <a:p>
            <a:r>
              <a:rPr lang="en-US" sz="2000" b="1" dirty="0"/>
              <a:t>Suggestions for Extroverts:</a:t>
            </a:r>
          </a:p>
          <a:p>
            <a:pPr lvl="1"/>
            <a:r>
              <a:rPr lang="en-US" sz="1500" dirty="0"/>
              <a:t>Try processing thoughts and feelings in writing instead of verbally</a:t>
            </a:r>
          </a:p>
          <a:p>
            <a:pPr lvl="1"/>
            <a:r>
              <a:rPr lang="en-US" sz="1500" dirty="0"/>
              <a:t>Beware of excessive talking (take notice of people’s interest/lack of interest)</a:t>
            </a:r>
          </a:p>
          <a:p>
            <a:pPr lvl="1"/>
            <a:r>
              <a:rPr lang="en-US" sz="1500" dirty="0"/>
              <a:t>Make sure to plan time around others</a:t>
            </a:r>
          </a:p>
          <a:p>
            <a:pPr lvl="1"/>
            <a:r>
              <a:rPr lang="en-US" sz="1500" dirty="0"/>
              <a:t>Don’t rely on one Introvert to meet all your social needs</a:t>
            </a:r>
          </a:p>
          <a:p>
            <a:pPr lvl="1"/>
            <a:r>
              <a:rPr lang="en-US" sz="1500" dirty="0"/>
              <a:t>Stimulate yourself with the outer world to charge up</a:t>
            </a:r>
          </a:p>
          <a:p>
            <a:pPr lvl="1"/>
            <a:r>
              <a:rPr lang="en-US" sz="1500" dirty="0"/>
              <a:t>Take time to think things through before taking action</a:t>
            </a:r>
          </a:p>
          <a:p>
            <a:pPr lvl="1"/>
            <a:r>
              <a:rPr lang="en-US" sz="1500" dirty="0"/>
              <a:t>Engage in activities that do not involve being around others (walks, crafts, etc</a:t>
            </a:r>
            <a:r>
              <a:rPr lang="en-US" sz="1500" dirty="0" smtClean="0"/>
              <a:t>.)</a:t>
            </a:r>
            <a:endParaRPr lang="en-US" sz="1500" dirty="0"/>
          </a:p>
        </p:txBody>
      </p:sp>
    </p:spTree>
    <p:extLst>
      <p:ext uri="{BB962C8B-B14F-4D97-AF65-F5344CB8AC3E}">
        <p14:creationId xmlns:p14="http://schemas.microsoft.com/office/powerpoint/2010/main" val="189504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Introverts: Internal Energizers</a:t>
            </a:r>
            <a:endParaRPr lang="en-US" dirty="0"/>
          </a:p>
        </p:txBody>
      </p:sp>
      <p:sp>
        <p:nvSpPr>
          <p:cNvPr id="3" name="Content Placeholder 2"/>
          <p:cNvSpPr>
            <a:spLocks noGrp="1"/>
          </p:cNvSpPr>
          <p:nvPr>
            <p:ph idx="1"/>
          </p:nvPr>
        </p:nvSpPr>
        <p:spPr/>
        <p:txBody>
          <a:bodyPr/>
          <a:lstStyle/>
          <a:p>
            <a:r>
              <a:rPr lang="en-US" sz="2000" b="1" dirty="0"/>
              <a:t>Getting along with Introverts:</a:t>
            </a:r>
          </a:p>
          <a:p>
            <a:pPr lvl="1"/>
            <a:r>
              <a:rPr lang="en-US" sz="1500" dirty="0"/>
              <a:t>Respect their need for alone time</a:t>
            </a:r>
          </a:p>
          <a:p>
            <a:pPr lvl="1"/>
            <a:r>
              <a:rPr lang="en-US" sz="1500" dirty="0"/>
              <a:t>Give them time to think and sort things out on their own</a:t>
            </a:r>
          </a:p>
          <a:p>
            <a:pPr lvl="1"/>
            <a:r>
              <a:rPr lang="en-US" sz="1500" dirty="0"/>
              <a:t>Respect their need to have certain matters kept private</a:t>
            </a:r>
          </a:p>
          <a:p>
            <a:pPr lvl="1"/>
            <a:r>
              <a:rPr lang="en-US" sz="1500" dirty="0"/>
              <a:t>Try to edit your thoughts before speaking</a:t>
            </a:r>
          </a:p>
          <a:p>
            <a:pPr lvl="1"/>
            <a:r>
              <a:rPr lang="en-US" sz="1500" dirty="0"/>
              <a:t>Spend time in silence doing things together “alone”</a:t>
            </a:r>
          </a:p>
          <a:p>
            <a:pPr lvl="1"/>
            <a:r>
              <a:rPr lang="en-US" sz="1500" dirty="0"/>
              <a:t>Do not pressure them to socialize or interact with a lot of people</a:t>
            </a:r>
          </a:p>
          <a:p>
            <a:pPr lvl="1"/>
            <a:endParaRPr lang="en-US" sz="1500" dirty="0"/>
          </a:p>
          <a:p>
            <a:r>
              <a:rPr lang="en-US" sz="2000" b="1" dirty="0"/>
              <a:t>Suggestions for Introverts:</a:t>
            </a:r>
          </a:p>
          <a:p>
            <a:pPr lvl="1"/>
            <a:r>
              <a:rPr lang="en-US" sz="1500" dirty="0"/>
              <a:t>Don’t feel guilty for needing privacy or solitude</a:t>
            </a:r>
          </a:p>
          <a:p>
            <a:pPr lvl="1"/>
            <a:r>
              <a:rPr lang="en-US" sz="1500" dirty="0"/>
              <a:t>Learn to compromise with family/friends and negotiate time together and apart</a:t>
            </a:r>
          </a:p>
          <a:p>
            <a:pPr lvl="1"/>
            <a:r>
              <a:rPr lang="en-US" sz="1500" dirty="0"/>
              <a:t>Don’t wait for others to ask you to join them, initiate and ask them </a:t>
            </a:r>
          </a:p>
          <a:p>
            <a:pPr lvl="1"/>
            <a:r>
              <a:rPr lang="en-US" sz="1500" dirty="0"/>
              <a:t>Challenge yourself to speak up in groups (your opinions are important and valuable!)</a:t>
            </a:r>
          </a:p>
          <a:p>
            <a:pPr lvl="1"/>
            <a:r>
              <a:rPr lang="en-US" sz="1500" dirty="0"/>
              <a:t>Try talking about things as they come up in stead of solely processing internally</a:t>
            </a:r>
          </a:p>
          <a:p>
            <a:pPr lvl="1"/>
            <a:r>
              <a:rPr lang="en-US" sz="1500" dirty="0"/>
              <a:t>When attending a large event, have a close friend/colleague for support</a:t>
            </a:r>
          </a:p>
          <a:p>
            <a:pPr lvl="1"/>
            <a:r>
              <a:rPr lang="en-US" sz="1500" dirty="0"/>
              <a:t>Be generous and expressive with compliments and </a:t>
            </a:r>
            <a:r>
              <a:rPr lang="en-US" sz="1500" dirty="0" smtClean="0"/>
              <a:t>praise</a:t>
            </a:r>
            <a:endParaRPr lang="en-US" sz="1500" dirty="0"/>
          </a:p>
        </p:txBody>
      </p:sp>
    </p:spTree>
    <p:extLst>
      <p:ext uri="{BB962C8B-B14F-4D97-AF65-F5344CB8AC3E}">
        <p14:creationId xmlns:p14="http://schemas.microsoft.com/office/powerpoint/2010/main" val="56776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Experiential Information Gatherers</a:t>
            </a:r>
            <a:endParaRPr lang="en-US" dirty="0"/>
          </a:p>
        </p:txBody>
      </p:sp>
      <p:sp>
        <p:nvSpPr>
          <p:cNvPr id="3" name="Content Placeholder 2"/>
          <p:cNvSpPr>
            <a:spLocks noGrp="1"/>
          </p:cNvSpPr>
          <p:nvPr>
            <p:ph idx="1"/>
          </p:nvPr>
        </p:nvSpPr>
        <p:spPr/>
        <p:txBody>
          <a:bodyPr/>
          <a:lstStyle/>
          <a:p>
            <a:r>
              <a:rPr lang="en-US" sz="2000" b="1" dirty="0"/>
              <a:t>Getting along with Sensors:</a:t>
            </a:r>
          </a:p>
          <a:p>
            <a:pPr lvl="1"/>
            <a:r>
              <a:rPr lang="en-US" sz="1500" dirty="0"/>
              <a:t>Appreciate how much they accomplish by being realistic and practical</a:t>
            </a:r>
          </a:p>
          <a:p>
            <a:pPr lvl="1"/>
            <a:r>
              <a:rPr lang="en-US" sz="1500" dirty="0"/>
              <a:t>Stick to the facts and issues at hand when communicating with them</a:t>
            </a:r>
          </a:p>
          <a:p>
            <a:pPr lvl="1"/>
            <a:r>
              <a:rPr lang="en-US" sz="1500" dirty="0"/>
              <a:t>Stress the practical application of your ideas if you want them to be accepted</a:t>
            </a:r>
          </a:p>
          <a:p>
            <a:pPr lvl="1"/>
            <a:r>
              <a:rPr lang="en-US" sz="1500" dirty="0"/>
              <a:t>Give step by step instructions when explaining how to do something</a:t>
            </a:r>
          </a:p>
          <a:p>
            <a:pPr lvl="1"/>
            <a:r>
              <a:rPr lang="en-US" sz="1500" dirty="0"/>
              <a:t>Engage with them in activities of the senses (sports, crafts, projects, etc.)</a:t>
            </a:r>
          </a:p>
          <a:p>
            <a:pPr lvl="1"/>
            <a:endParaRPr lang="en-US" sz="1500" dirty="0"/>
          </a:p>
          <a:p>
            <a:r>
              <a:rPr lang="en-US" sz="2000" b="1" dirty="0"/>
              <a:t>Suggestions for Sensors :</a:t>
            </a:r>
          </a:p>
          <a:p>
            <a:pPr lvl="1"/>
            <a:r>
              <a:rPr lang="en-US" sz="1500" dirty="0"/>
              <a:t>Avoid arguing specifics in a disagreement (especially with </a:t>
            </a:r>
            <a:r>
              <a:rPr lang="en-US" sz="1500" dirty="0" err="1"/>
              <a:t>Intuitors</a:t>
            </a:r>
            <a:r>
              <a:rPr lang="en-US" sz="1500" dirty="0"/>
              <a:t>)</a:t>
            </a:r>
          </a:p>
          <a:p>
            <a:pPr lvl="1"/>
            <a:r>
              <a:rPr lang="en-US" sz="1500" dirty="0"/>
              <a:t>Allow time to look beyond the obvious and imagine new possibilities</a:t>
            </a:r>
          </a:p>
          <a:p>
            <a:pPr lvl="1"/>
            <a:r>
              <a:rPr lang="en-US" sz="1500" dirty="0"/>
              <a:t>Play with your own imagination</a:t>
            </a:r>
          </a:p>
          <a:p>
            <a:pPr lvl="1"/>
            <a:r>
              <a:rPr lang="en-US" sz="1500" dirty="0"/>
              <a:t>Learn to acknowledge other ways o f knowing (hunches, dreams, and fantasies)</a:t>
            </a:r>
          </a:p>
          <a:p>
            <a:pPr lvl="1"/>
            <a:r>
              <a:rPr lang="en-US" sz="1500" dirty="0"/>
              <a:t>Consider expanding your intuition through creative writing, books on philosophy, etc.</a:t>
            </a:r>
          </a:p>
          <a:p>
            <a:pPr lvl="1"/>
            <a:endParaRPr lang="en-US" sz="1500" dirty="0"/>
          </a:p>
        </p:txBody>
      </p:sp>
    </p:spTree>
    <p:extLst>
      <p:ext uri="{BB962C8B-B14F-4D97-AF65-F5344CB8AC3E}">
        <p14:creationId xmlns:p14="http://schemas.microsoft.com/office/powerpoint/2010/main" val="120862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Intuitives</a:t>
            </a:r>
            <a:r>
              <a:rPr lang="en-US" dirty="0" smtClean="0"/>
              <a:t>: Conceptual Information Gatherers</a:t>
            </a:r>
            <a:endParaRPr lang="en-US" dirty="0"/>
          </a:p>
        </p:txBody>
      </p:sp>
      <p:sp>
        <p:nvSpPr>
          <p:cNvPr id="3" name="Content Placeholder 2"/>
          <p:cNvSpPr>
            <a:spLocks noGrp="1"/>
          </p:cNvSpPr>
          <p:nvPr>
            <p:ph idx="1"/>
          </p:nvPr>
        </p:nvSpPr>
        <p:spPr/>
        <p:txBody>
          <a:bodyPr/>
          <a:lstStyle/>
          <a:p>
            <a:r>
              <a:rPr lang="en-US" sz="2000" b="1" dirty="0"/>
              <a:t>Getting along with </a:t>
            </a:r>
            <a:r>
              <a:rPr lang="en-US" sz="2000" b="1" dirty="0" err="1"/>
              <a:t>Intuitives</a:t>
            </a:r>
            <a:r>
              <a:rPr lang="en-US" sz="2000" b="1" dirty="0"/>
              <a:t>:</a:t>
            </a:r>
          </a:p>
          <a:p>
            <a:pPr lvl="1"/>
            <a:r>
              <a:rPr lang="en-US" sz="1500" dirty="0"/>
              <a:t>Appreciate them for their inventive minds, original ideas, and ability to solve problems creatively</a:t>
            </a:r>
          </a:p>
          <a:p>
            <a:pPr lvl="1"/>
            <a:r>
              <a:rPr lang="en-US" sz="1500" dirty="0"/>
              <a:t>Don’t inundate them with facts or burden them with unnecessary details</a:t>
            </a:r>
          </a:p>
          <a:p>
            <a:pPr lvl="1"/>
            <a:r>
              <a:rPr lang="en-US" sz="1500" dirty="0"/>
              <a:t>Listen to them when they ponder new concepts and possibilities</a:t>
            </a:r>
          </a:p>
          <a:p>
            <a:pPr lvl="1"/>
            <a:r>
              <a:rPr lang="en-US" sz="1500" dirty="0"/>
              <a:t>Trust their ability to gather information through hunches</a:t>
            </a:r>
          </a:p>
          <a:p>
            <a:pPr lvl="1"/>
            <a:r>
              <a:rPr lang="en-US" sz="1500" dirty="0"/>
              <a:t>Don’t always question about why or how they ‘know’</a:t>
            </a:r>
          </a:p>
          <a:p>
            <a:pPr lvl="1"/>
            <a:endParaRPr lang="en-US" sz="1500" dirty="0"/>
          </a:p>
          <a:p>
            <a:r>
              <a:rPr lang="en-US" sz="2000" b="1" dirty="0"/>
              <a:t>Suggestions for </a:t>
            </a:r>
            <a:r>
              <a:rPr lang="en-US" sz="2000" b="1" dirty="0" err="1"/>
              <a:t>Intuitives</a:t>
            </a:r>
            <a:r>
              <a:rPr lang="en-US" sz="2000" b="1" dirty="0"/>
              <a:t>:</a:t>
            </a:r>
          </a:p>
          <a:p>
            <a:pPr lvl="1"/>
            <a:r>
              <a:rPr lang="en-US" sz="1500" dirty="0"/>
              <a:t>Be open to feedback on the practical reality, </a:t>
            </a:r>
            <a:r>
              <a:rPr lang="en-US" sz="1500" dirty="0" err="1"/>
              <a:t>feasbility</a:t>
            </a:r>
            <a:r>
              <a:rPr lang="en-US" sz="1500" dirty="0"/>
              <a:t>, and possible pitfalls of your ideas and visions</a:t>
            </a:r>
          </a:p>
          <a:p>
            <a:pPr lvl="1"/>
            <a:r>
              <a:rPr lang="en-US" sz="1500" dirty="0" err="1"/>
              <a:t>Practive</a:t>
            </a:r>
            <a:r>
              <a:rPr lang="en-US" sz="1500" dirty="0"/>
              <a:t> living in the here and now instead of the future</a:t>
            </a:r>
          </a:p>
          <a:p>
            <a:pPr lvl="1"/>
            <a:r>
              <a:rPr lang="en-US" sz="1500" dirty="0"/>
              <a:t>Plan a project and make yourself write down what is involved step-by-step before beginning</a:t>
            </a:r>
          </a:p>
          <a:p>
            <a:pPr lvl="1"/>
            <a:r>
              <a:rPr lang="en-US" sz="1500" dirty="0"/>
              <a:t>Consider expanding your sensing by taking a cooking class, arts and crafts, gardening, etc</a:t>
            </a:r>
            <a:r>
              <a:rPr lang="en-US" sz="1500" dirty="0" smtClean="0"/>
              <a:t>.</a:t>
            </a:r>
            <a:endParaRPr lang="en-US" sz="1500" dirty="0"/>
          </a:p>
        </p:txBody>
      </p:sp>
    </p:spTree>
    <p:extLst>
      <p:ext uri="{BB962C8B-B14F-4D97-AF65-F5344CB8AC3E}">
        <p14:creationId xmlns:p14="http://schemas.microsoft.com/office/powerpoint/2010/main" val="151333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Thinkers: </a:t>
            </a:r>
            <a:r>
              <a:rPr lang="en-US" dirty="0" smtClean="0"/>
              <a:t>Logical Deciders</a:t>
            </a:r>
            <a:endParaRPr lang="en-US" dirty="0"/>
          </a:p>
        </p:txBody>
      </p:sp>
      <p:sp>
        <p:nvSpPr>
          <p:cNvPr id="3" name="Content Placeholder 2"/>
          <p:cNvSpPr>
            <a:spLocks noGrp="1"/>
          </p:cNvSpPr>
          <p:nvPr>
            <p:ph idx="1"/>
          </p:nvPr>
        </p:nvSpPr>
        <p:spPr/>
        <p:txBody>
          <a:bodyPr/>
          <a:lstStyle/>
          <a:p>
            <a:r>
              <a:rPr lang="en-US" sz="2000" b="1" dirty="0"/>
              <a:t>Getting along with Thinkers:</a:t>
            </a:r>
          </a:p>
          <a:p>
            <a:pPr lvl="1"/>
            <a:r>
              <a:rPr lang="en-US" sz="1400" dirty="0"/>
              <a:t>Appreciate their insightful analysis and ability to remain calm and detached</a:t>
            </a:r>
          </a:p>
          <a:p>
            <a:pPr lvl="1"/>
            <a:r>
              <a:rPr lang="en-US" sz="1400" dirty="0"/>
              <a:t>Ask them advice on topics they know a lot about</a:t>
            </a:r>
          </a:p>
          <a:p>
            <a:pPr lvl="1"/>
            <a:r>
              <a:rPr lang="en-US" sz="1400" dirty="0"/>
              <a:t>Don’t force them to talk about or display emotions</a:t>
            </a:r>
          </a:p>
          <a:p>
            <a:pPr lvl="1"/>
            <a:r>
              <a:rPr lang="en-US" sz="1400" dirty="0"/>
              <a:t>Allow them to express criticisms of situations and people without being reactive or defensive, find points you agree with and say so</a:t>
            </a:r>
          </a:p>
          <a:p>
            <a:pPr lvl="1"/>
            <a:r>
              <a:rPr lang="en-US" sz="1400" dirty="0"/>
              <a:t>Express your disagreements without worrying it being unkind or argumentative, your entitled to your opinion and thinkers will respect you for having/holding your view</a:t>
            </a:r>
            <a:endParaRPr lang="en-US" sz="1200" dirty="0"/>
          </a:p>
          <a:p>
            <a:r>
              <a:rPr lang="en-US" sz="2000" b="1" dirty="0"/>
              <a:t>Suggestions for Thinkers:</a:t>
            </a:r>
          </a:p>
          <a:p>
            <a:pPr lvl="1"/>
            <a:r>
              <a:rPr lang="en-US" sz="1400" dirty="0"/>
              <a:t>Consider the impact of your feedback on others</a:t>
            </a:r>
          </a:p>
          <a:p>
            <a:pPr lvl="1"/>
            <a:r>
              <a:rPr lang="en-US" sz="1400" dirty="0"/>
              <a:t>Begin with the positive and try to present things in a way that is easy/easier to hear</a:t>
            </a:r>
          </a:p>
          <a:p>
            <a:pPr lvl="1"/>
            <a:r>
              <a:rPr lang="en-US" sz="1400" dirty="0"/>
              <a:t>Beware of giving too much “constructive criticism” as others may feel constantly corrected</a:t>
            </a:r>
          </a:p>
          <a:p>
            <a:pPr lvl="1"/>
            <a:r>
              <a:rPr lang="en-US" sz="1400" dirty="0"/>
              <a:t>Avoid taking opposing stance just for the sake of debate, arguing only puts off Feelers</a:t>
            </a:r>
          </a:p>
          <a:p>
            <a:pPr lvl="1"/>
            <a:r>
              <a:rPr lang="en-US" sz="1400" dirty="0"/>
              <a:t>Learn to be more generous with praise, encouragement, and appreciation</a:t>
            </a:r>
          </a:p>
          <a:p>
            <a:pPr lvl="1"/>
            <a:r>
              <a:rPr lang="en-US" sz="1400" dirty="0"/>
              <a:t>Allow yourself to lose an argument and apologize once in awhile</a:t>
            </a:r>
          </a:p>
          <a:p>
            <a:pPr lvl="1"/>
            <a:r>
              <a:rPr lang="en-US" sz="1400" dirty="0"/>
              <a:t>Learn to be more vulnerable in circumstances where it is appropriate</a:t>
            </a:r>
          </a:p>
          <a:p>
            <a:pPr lvl="1"/>
            <a:r>
              <a:rPr lang="en-US" sz="1400" dirty="0"/>
              <a:t>Pay attention to body language to assess yours and others feelings</a:t>
            </a:r>
          </a:p>
          <a:p>
            <a:pPr lvl="1"/>
            <a:r>
              <a:rPr lang="en-US" sz="1400" dirty="0"/>
              <a:t>Consider how other people will feel about various plans and outcomes before making your final </a:t>
            </a:r>
            <a:r>
              <a:rPr lang="en-US" sz="1400" dirty="0" smtClean="0"/>
              <a:t>decision</a:t>
            </a:r>
            <a:endParaRPr lang="en-US" sz="1400" dirty="0"/>
          </a:p>
        </p:txBody>
      </p:sp>
    </p:spTree>
    <p:extLst>
      <p:ext uri="{BB962C8B-B14F-4D97-AF65-F5344CB8AC3E}">
        <p14:creationId xmlns:p14="http://schemas.microsoft.com/office/powerpoint/2010/main" val="91671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Feelers: Compassionate Deciders</a:t>
            </a:r>
            <a:endParaRPr lang="en-US" dirty="0"/>
          </a:p>
        </p:txBody>
      </p:sp>
      <p:sp>
        <p:nvSpPr>
          <p:cNvPr id="3" name="Content Placeholder 2"/>
          <p:cNvSpPr>
            <a:spLocks noGrp="1"/>
          </p:cNvSpPr>
          <p:nvPr>
            <p:ph idx="1"/>
          </p:nvPr>
        </p:nvSpPr>
        <p:spPr/>
        <p:txBody>
          <a:bodyPr/>
          <a:lstStyle/>
          <a:p>
            <a:r>
              <a:rPr lang="en-US" sz="2000" b="1" dirty="0"/>
              <a:t>Getting along with Feelers:</a:t>
            </a:r>
          </a:p>
          <a:p>
            <a:pPr lvl="1"/>
            <a:r>
              <a:rPr lang="en-US" sz="1400" dirty="0"/>
              <a:t>Let them know you appreciate their warmth, understanding and compassion</a:t>
            </a:r>
          </a:p>
          <a:p>
            <a:pPr lvl="1"/>
            <a:r>
              <a:rPr lang="en-US" sz="1400" dirty="0"/>
              <a:t>Acknowledge their ability to express their feelings and help people feel at ease</a:t>
            </a:r>
          </a:p>
          <a:p>
            <a:pPr lvl="1"/>
            <a:r>
              <a:rPr lang="en-US" sz="1400" dirty="0"/>
              <a:t>Don’t use sarcasm or tell them they’re being illogical</a:t>
            </a:r>
          </a:p>
          <a:p>
            <a:pPr lvl="1"/>
            <a:r>
              <a:rPr lang="en-US" sz="1400" dirty="0"/>
              <a:t>Focus conversations on what you agree upon</a:t>
            </a:r>
          </a:p>
          <a:p>
            <a:pPr lvl="1"/>
            <a:r>
              <a:rPr lang="en-US" sz="1400" dirty="0"/>
              <a:t>Don’t tell them they are too sensitive or emotional</a:t>
            </a:r>
          </a:p>
          <a:p>
            <a:pPr lvl="1"/>
            <a:r>
              <a:rPr lang="en-US" sz="1400" dirty="0"/>
              <a:t>Listen to their concerns</a:t>
            </a:r>
          </a:p>
          <a:p>
            <a:pPr lvl="1"/>
            <a:r>
              <a:rPr lang="en-US" sz="1400" dirty="0"/>
              <a:t>Unless they specifically ask for advice, don’t try to solve their problems – just let them talk about a subject because they want to talk things through</a:t>
            </a:r>
          </a:p>
          <a:p>
            <a:pPr lvl="1"/>
            <a:endParaRPr lang="en-US" sz="500" dirty="0"/>
          </a:p>
          <a:p>
            <a:r>
              <a:rPr lang="en-US" sz="2000" b="1" dirty="0"/>
              <a:t>Suggestions for Feelers:</a:t>
            </a:r>
          </a:p>
          <a:p>
            <a:pPr lvl="1"/>
            <a:r>
              <a:rPr lang="en-US" sz="1400" dirty="0"/>
              <a:t>Learn to ask for what you want, avoid answering with “it doesn’t matter” or “whatever you want”</a:t>
            </a:r>
          </a:p>
          <a:p>
            <a:pPr lvl="1"/>
            <a:r>
              <a:rPr lang="en-US" sz="1400" dirty="0"/>
              <a:t>Speak up if you feel you are being treated unfairly or being taken advantage of</a:t>
            </a:r>
          </a:p>
          <a:p>
            <a:pPr lvl="1"/>
            <a:r>
              <a:rPr lang="en-US" sz="1400" dirty="0"/>
              <a:t>Learn to negotiate, set limits, and be direct</a:t>
            </a:r>
          </a:p>
          <a:p>
            <a:pPr lvl="1"/>
            <a:r>
              <a:rPr lang="en-US" sz="1400" dirty="0"/>
              <a:t>Avoid talking excessively about your feelings with Thinkers</a:t>
            </a:r>
          </a:p>
          <a:p>
            <a:pPr lvl="1"/>
            <a:r>
              <a:rPr lang="en-US" sz="1400" dirty="0"/>
              <a:t>Try to evaluate your options objectively and to think through deciding</a:t>
            </a:r>
          </a:p>
          <a:p>
            <a:pPr lvl="1"/>
            <a:r>
              <a:rPr lang="en-US" sz="1400" dirty="0"/>
              <a:t>Find work in environments that are friendly, supportive, and cooperative</a:t>
            </a:r>
          </a:p>
          <a:p>
            <a:pPr lvl="1"/>
            <a:r>
              <a:rPr lang="en-US" sz="1400" dirty="0"/>
              <a:t>Learn to detach and not take criticism so </a:t>
            </a:r>
            <a:r>
              <a:rPr lang="en-US" sz="1400" dirty="0" smtClean="0"/>
              <a:t>personally</a:t>
            </a:r>
            <a:endParaRPr lang="en-US" sz="1400" dirty="0"/>
          </a:p>
        </p:txBody>
      </p:sp>
    </p:spTree>
    <p:extLst>
      <p:ext uri="{BB962C8B-B14F-4D97-AF65-F5344CB8AC3E}">
        <p14:creationId xmlns:p14="http://schemas.microsoft.com/office/powerpoint/2010/main" val="86631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Perceivers: Spontaneous Organizers</a:t>
            </a:r>
            <a:endParaRPr lang="en-US" dirty="0"/>
          </a:p>
        </p:txBody>
      </p:sp>
      <p:sp>
        <p:nvSpPr>
          <p:cNvPr id="3" name="Content Placeholder 2"/>
          <p:cNvSpPr>
            <a:spLocks noGrp="1"/>
          </p:cNvSpPr>
          <p:nvPr>
            <p:ph idx="1"/>
          </p:nvPr>
        </p:nvSpPr>
        <p:spPr/>
        <p:txBody>
          <a:bodyPr/>
          <a:lstStyle/>
          <a:p>
            <a:r>
              <a:rPr lang="en-US" sz="2000" b="1" dirty="0"/>
              <a:t>Getting along with Perceivers:</a:t>
            </a:r>
          </a:p>
          <a:p>
            <a:pPr lvl="1"/>
            <a:r>
              <a:rPr lang="en-US" sz="1500" dirty="0"/>
              <a:t>Appreciate their flexibility and relaxed way of doing things</a:t>
            </a:r>
          </a:p>
          <a:p>
            <a:pPr lvl="1"/>
            <a:r>
              <a:rPr lang="en-US" sz="1500" dirty="0"/>
              <a:t>When a decision is needed, allow them time to ask questions and discuss options</a:t>
            </a:r>
          </a:p>
          <a:p>
            <a:pPr lvl="1"/>
            <a:r>
              <a:rPr lang="en-US" sz="1500" dirty="0"/>
              <a:t>Try not to impose unnecessary schedules or commitments on them</a:t>
            </a:r>
          </a:p>
          <a:p>
            <a:pPr lvl="1"/>
            <a:r>
              <a:rPr lang="en-US" sz="1500" dirty="0"/>
              <a:t>Let them know when it’s </a:t>
            </a:r>
            <a:r>
              <a:rPr lang="en-US" sz="1500" b="1" dirty="0"/>
              <a:t>really</a:t>
            </a:r>
            <a:r>
              <a:rPr lang="en-US" sz="1500" dirty="0"/>
              <a:t> important that they follow through with something</a:t>
            </a:r>
          </a:p>
          <a:p>
            <a:pPr lvl="1"/>
            <a:endParaRPr lang="en-US" sz="1500" dirty="0"/>
          </a:p>
          <a:p>
            <a:r>
              <a:rPr lang="en-US" sz="2000" b="1" dirty="0"/>
              <a:t>Suggestions for Perceivers:</a:t>
            </a:r>
          </a:p>
          <a:p>
            <a:pPr lvl="1"/>
            <a:r>
              <a:rPr lang="en-US" sz="1500" dirty="0"/>
              <a:t>Be respectful of meeting deadlines, keep your promises and commitments</a:t>
            </a:r>
          </a:p>
          <a:p>
            <a:pPr lvl="1"/>
            <a:r>
              <a:rPr lang="en-US" sz="1500" dirty="0"/>
              <a:t>Find tasks that allow for spontaneity and flexibility</a:t>
            </a:r>
          </a:p>
          <a:p>
            <a:pPr lvl="1"/>
            <a:r>
              <a:rPr lang="en-US" sz="1500" dirty="0"/>
              <a:t>If cohabitating in a space with a judger, try to keep certain areas in your environment unstructured</a:t>
            </a:r>
          </a:p>
          <a:p>
            <a:pPr lvl="1"/>
            <a:r>
              <a:rPr lang="en-US" sz="1500" dirty="0"/>
              <a:t>Honor your need for generating new options but keep in mind that open-ended plans and surprises can be stressful on judgers</a:t>
            </a:r>
          </a:p>
          <a:p>
            <a:pPr lvl="1"/>
            <a:endParaRPr lang="en-US" sz="1500" dirty="0"/>
          </a:p>
        </p:txBody>
      </p:sp>
    </p:spTree>
    <p:extLst>
      <p:ext uri="{BB962C8B-B14F-4D97-AF65-F5344CB8AC3E}">
        <p14:creationId xmlns:p14="http://schemas.microsoft.com/office/powerpoint/2010/main" val="34602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Judgers: Planned Organizers</a:t>
            </a:r>
            <a:endParaRPr lang="en-US" dirty="0"/>
          </a:p>
        </p:txBody>
      </p:sp>
      <p:sp>
        <p:nvSpPr>
          <p:cNvPr id="3" name="Content Placeholder 2"/>
          <p:cNvSpPr>
            <a:spLocks noGrp="1"/>
          </p:cNvSpPr>
          <p:nvPr>
            <p:ph idx="1"/>
          </p:nvPr>
        </p:nvSpPr>
        <p:spPr/>
        <p:txBody>
          <a:bodyPr/>
          <a:lstStyle/>
          <a:p>
            <a:r>
              <a:rPr lang="en-US" sz="2000" b="1" dirty="0"/>
              <a:t>Getting along with Judgers:</a:t>
            </a:r>
          </a:p>
          <a:p>
            <a:pPr lvl="1"/>
            <a:r>
              <a:rPr lang="en-US" sz="1500" dirty="0"/>
              <a:t>Appreciate their ability to be organized and efficient, to make decisions, and bring things to completion</a:t>
            </a:r>
          </a:p>
          <a:p>
            <a:pPr lvl="1"/>
            <a:r>
              <a:rPr lang="en-US" sz="1500" dirty="0"/>
              <a:t>Respect their need to know “the plan”</a:t>
            </a:r>
          </a:p>
          <a:p>
            <a:pPr lvl="1"/>
            <a:r>
              <a:rPr lang="en-US" sz="1500" dirty="0"/>
              <a:t>When you make a plan with them, honor your commitment and show your respect by being on time</a:t>
            </a:r>
          </a:p>
          <a:p>
            <a:pPr lvl="1"/>
            <a:r>
              <a:rPr lang="en-US" sz="1500" dirty="0"/>
              <a:t>They like order, be mindful and try to put things where they belong</a:t>
            </a:r>
          </a:p>
          <a:p>
            <a:pPr lvl="1"/>
            <a:endParaRPr lang="en-US" sz="1500" dirty="0"/>
          </a:p>
          <a:p>
            <a:r>
              <a:rPr lang="en-US" sz="2000" b="1" dirty="0"/>
              <a:t>Suggestions for Judgers:</a:t>
            </a:r>
          </a:p>
          <a:p>
            <a:pPr lvl="1"/>
            <a:r>
              <a:rPr lang="en-US" sz="1500" dirty="0"/>
              <a:t>Try to be patient with people who take more time to make decisions than you</a:t>
            </a:r>
          </a:p>
          <a:p>
            <a:pPr lvl="1"/>
            <a:r>
              <a:rPr lang="en-US" sz="1500" dirty="0"/>
              <a:t>Stop “doing” and take time to relax</a:t>
            </a:r>
          </a:p>
          <a:p>
            <a:pPr lvl="1"/>
            <a:r>
              <a:rPr lang="en-US" sz="1500" dirty="0"/>
              <a:t>Learn to let things be</a:t>
            </a:r>
          </a:p>
          <a:p>
            <a:pPr lvl="1"/>
            <a:r>
              <a:rPr lang="en-US" sz="1500" dirty="0"/>
              <a:t>Beware of making decisions to hastily and remember its ok to change your mind</a:t>
            </a:r>
          </a:p>
          <a:p>
            <a:pPr lvl="1"/>
            <a:r>
              <a:rPr lang="en-US" sz="1500" dirty="0"/>
              <a:t>Remember to apply your need for closure on yourself, not others</a:t>
            </a:r>
          </a:p>
          <a:p>
            <a:pPr lvl="1"/>
            <a:r>
              <a:rPr lang="en-US" sz="1500" dirty="0"/>
              <a:t>Keep in mind too much structure and planned time can be stressful to </a:t>
            </a:r>
            <a:r>
              <a:rPr lang="en-US" sz="1500" dirty="0" smtClean="0"/>
              <a:t>perceivers</a:t>
            </a:r>
            <a:endParaRPr lang="en-US" sz="1500" dirty="0"/>
          </a:p>
        </p:txBody>
      </p:sp>
    </p:spTree>
    <p:extLst>
      <p:ext uri="{BB962C8B-B14F-4D97-AF65-F5344CB8AC3E}">
        <p14:creationId xmlns:p14="http://schemas.microsoft.com/office/powerpoint/2010/main" val="140494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Personnel Issues</a:t>
            </a:r>
            <a:endParaRPr lang="en-US" dirty="0"/>
          </a:p>
        </p:txBody>
      </p:sp>
      <p:sp>
        <p:nvSpPr>
          <p:cNvPr id="4" name="Content Placeholder 2"/>
          <p:cNvSpPr>
            <a:spLocks noGrp="1"/>
          </p:cNvSpPr>
          <p:nvPr>
            <p:ph sz="quarter" idx="1"/>
          </p:nvPr>
        </p:nvSpPr>
        <p:spPr>
          <a:xfrm>
            <a:off x="1254887" y="1342680"/>
            <a:ext cx="6632121" cy="4797552"/>
          </a:xfrm>
        </p:spPr>
        <p:txBody>
          <a:bodyPr>
            <a:normAutofit/>
          </a:bodyPr>
          <a:lstStyle/>
          <a:p>
            <a:pPr>
              <a:spcBef>
                <a:spcPts val="1200"/>
              </a:spcBef>
            </a:pPr>
            <a:r>
              <a:rPr lang="en-US" sz="2000" dirty="0" smtClean="0">
                <a:solidFill>
                  <a:schemeClr val="bg2">
                    <a:lumMod val="25000"/>
                  </a:schemeClr>
                </a:solidFill>
              </a:rPr>
              <a:t>Things will arise!</a:t>
            </a:r>
          </a:p>
          <a:p>
            <a:pPr>
              <a:spcBef>
                <a:spcPts val="1200"/>
              </a:spcBef>
            </a:pPr>
            <a:r>
              <a:rPr lang="en-US" sz="2000" dirty="0" smtClean="0">
                <a:solidFill>
                  <a:schemeClr val="bg2">
                    <a:lumMod val="25000"/>
                  </a:schemeClr>
                </a:solidFill>
              </a:rPr>
              <a:t>#</a:t>
            </a:r>
            <a:r>
              <a:rPr lang="en-US" sz="2000" dirty="0">
                <a:solidFill>
                  <a:schemeClr val="bg2">
                    <a:lumMod val="25000"/>
                  </a:schemeClr>
                </a:solidFill>
              </a:rPr>
              <a:t>1 – don’t put anything in writing. Should a personnel issue arise, immediately and </a:t>
            </a:r>
            <a:r>
              <a:rPr lang="en-US" sz="2000" b="1" dirty="0">
                <a:solidFill>
                  <a:schemeClr val="bg2">
                    <a:lumMod val="25000"/>
                  </a:schemeClr>
                </a:solidFill>
              </a:rPr>
              <a:t>verbally</a:t>
            </a:r>
            <a:r>
              <a:rPr lang="en-US" sz="2000" dirty="0">
                <a:solidFill>
                  <a:schemeClr val="bg2">
                    <a:lumMod val="25000"/>
                  </a:schemeClr>
                </a:solidFill>
              </a:rPr>
              <a:t> communicate the situation up the chain</a:t>
            </a:r>
          </a:p>
          <a:p>
            <a:pPr>
              <a:spcBef>
                <a:spcPts val="1200"/>
              </a:spcBef>
            </a:pPr>
            <a:r>
              <a:rPr lang="en-US" sz="2000" b="1" dirty="0">
                <a:solidFill>
                  <a:schemeClr val="bg2">
                    <a:lumMod val="25000"/>
                  </a:schemeClr>
                </a:solidFill>
              </a:rPr>
              <a:t>Do not send emails about the </a:t>
            </a:r>
            <a:r>
              <a:rPr lang="en-US" sz="2000" b="1" dirty="0" smtClean="0">
                <a:solidFill>
                  <a:schemeClr val="bg2">
                    <a:lumMod val="25000"/>
                  </a:schemeClr>
                </a:solidFill>
              </a:rPr>
              <a:t>situation</a:t>
            </a:r>
            <a:r>
              <a:rPr lang="en-US" sz="2000" dirty="0" smtClean="0">
                <a:solidFill>
                  <a:schemeClr val="bg2">
                    <a:lumMod val="25000"/>
                  </a:schemeClr>
                </a:solidFill>
              </a:rPr>
              <a:t> - remember that NASA emails are NOT private</a:t>
            </a:r>
            <a:endParaRPr lang="en-US" sz="2000" dirty="0">
              <a:solidFill>
                <a:schemeClr val="bg2">
                  <a:lumMod val="25000"/>
                </a:schemeClr>
              </a:solidFill>
            </a:endParaRPr>
          </a:p>
          <a:p>
            <a:pPr>
              <a:spcBef>
                <a:spcPts val="1200"/>
              </a:spcBef>
            </a:pPr>
            <a:r>
              <a:rPr lang="en-US" sz="2000" dirty="0">
                <a:solidFill>
                  <a:schemeClr val="bg2">
                    <a:lumMod val="25000"/>
                  </a:schemeClr>
                </a:solidFill>
              </a:rPr>
              <a:t>Maintain a positive work environment where </a:t>
            </a:r>
            <a:r>
              <a:rPr lang="en-US" sz="2000" dirty="0" smtClean="0">
                <a:solidFill>
                  <a:schemeClr val="bg2">
                    <a:lumMod val="25000"/>
                  </a:schemeClr>
                </a:solidFill>
              </a:rPr>
              <a:t>participants feel </a:t>
            </a:r>
            <a:r>
              <a:rPr lang="en-US" sz="2000" dirty="0">
                <a:solidFill>
                  <a:schemeClr val="bg2">
                    <a:lumMod val="25000"/>
                  </a:schemeClr>
                </a:solidFill>
              </a:rPr>
              <a:t>comfortable coming to you with issues they are having with other DEVELOPers</a:t>
            </a:r>
          </a:p>
          <a:p>
            <a:pPr>
              <a:spcBef>
                <a:spcPts val="1200"/>
              </a:spcBef>
            </a:pPr>
            <a:r>
              <a:rPr lang="en-US" sz="2000" dirty="0">
                <a:solidFill>
                  <a:schemeClr val="bg2">
                    <a:lumMod val="25000"/>
                  </a:schemeClr>
                </a:solidFill>
              </a:rPr>
              <a:t>If someone up the chain is the issue, skip that link in the chain </a:t>
            </a:r>
          </a:p>
          <a:p>
            <a:pPr>
              <a:spcBef>
                <a:spcPts val="1200"/>
              </a:spcBef>
            </a:pPr>
            <a:r>
              <a:rPr lang="en-US" sz="2000" dirty="0">
                <a:solidFill>
                  <a:schemeClr val="bg2">
                    <a:lumMod val="25000"/>
                  </a:schemeClr>
                </a:solidFill>
              </a:rPr>
              <a:t>If you need counseling for how to respond to a specific situation </a:t>
            </a:r>
            <a:r>
              <a:rPr lang="en-US" sz="2000" dirty="0" smtClean="0">
                <a:solidFill>
                  <a:schemeClr val="bg2">
                    <a:lumMod val="25000"/>
                  </a:schemeClr>
                </a:solidFill>
              </a:rPr>
              <a:t>talk to NPO</a:t>
            </a:r>
            <a:endParaRPr lang="en-US" sz="2000" dirty="0">
              <a:solidFill>
                <a:schemeClr val="bg2">
                  <a:lumMod val="25000"/>
                </a:schemeClr>
              </a:solidFill>
            </a:endParaRPr>
          </a:p>
        </p:txBody>
      </p:sp>
      <p:sp>
        <p:nvSpPr>
          <p:cNvPr id="5" name="Rectangle 4"/>
          <p:cNvSpPr/>
          <p:nvPr/>
        </p:nvSpPr>
        <p:spPr>
          <a:xfrm>
            <a:off x="8268337" y="1703626"/>
            <a:ext cx="1197318" cy="985713"/>
          </a:xfrm>
          <a:prstGeom prst="rect">
            <a:avLst/>
          </a:prstGeom>
          <a:solidFill>
            <a:schemeClr val="accent1">
              <a:lumMod val="75000"/>
            </a:scheme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prstClr val="white"/>
                </a:solidFill>
                <a:effectLst/>
                <a:uLnTx/>
                <a:uFillTx/>
                <a:latin typeface="Century Gothic"/>
              </a:rPr>
              <a:t>SSAI Rep</a:t>
            </a:r>
            <a:r>
              <a:rPr kumimoji="0" lang="en-US" sz="1400" b="1" i="0" u="none" strike="noStrike" kern="0" cap="none" spc="0" normalizeH="0" baseline="0" noProof="0" dirty="0" smtClean="0">
                <a:ln>
                  <a:noFill/>
                </a:ln>
                <a:solidFill>
                  <a:prstClr val="white"/>
                </a:solidFill>
                <a:effectLst/>
                <a:uLnTx/>
                <a:uFillTx/>
                <a:latin typeface="Century Gothic"/>
              </a:rPr>
              <a:t>: </a:t>
            </a:r>
            <a:r>
              <a:rPr kumimoji="0" lang="en-US" sz="1400" b="0" i="0" u="none" strike="noStrike" kern="0" cap="none" spc="0" normalizeH="0" baseline="0" noProof="0" dirty="0" smtClean="0">
                <a:ln>
                  <a:noFill/>
                </a:ln>
                <a:solidFill>
                  <a:prstClr val="white"/>
                </a:solidFill>
                <a:effectLst/>
                <a:uLnTx/>
                <a:uFillTx/>
                <a:latin typeface="Century Gothic"/>
              </a:rPr>
              <a:t>Karen Allsbrook</a:t>
            </a:r>
          </a:p>
        </p:txBody>
      </p:sp>
      <p:sp>
        <p:nvSpPr>
          <p:cNvPr id="6" name="Rectangle 5"/>
          <p:cNvSpPr/>
          <p:nvPr/>
        </p:nvSpPr>
        <p:spPr>
          <a:xfrm>
            <a:off x="9607397" y="1703626"/>
            <a:ext cx="1553491" cy="985713"/>
          </a:xfrm>
          <a:prstGeom prst="rect">
            <a:avLst/>
          </a:prstGeom>
          <a:solidFill>
            <a:schemeClr val="accent1">
              <a:lumMod val="75000"/>
            </a:scheme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prstClr val="white"/>
                </a:solidFill>
                <a:effectLst/>
                <a:uLnTx/>
                <a:uFillTx/>
                <a:latin typeface="Century Gothic"/>
              </a:rPr>
              <a:t>Wise Rep</a:t>
            </a:r>
            <a:r>
              <a:rPr kumimoji="0" lang="en-US" sz="1400" b="1" i="0" u="none" strike="noStrike" kern="0" cap="none" spc="0" normalizeH="0" baseline="0" noProof="0" dirty="0" smtClean="0">
                <a:ln>
                  <a:noFill/>
                </a:ln>
                <a:solidFill>
                  <a:prstClr val="white"/>
                </a:solidFill>
                <a:effectLst/>
                <a:uLnTx/>
                <a:uFillTx/>
                <a:latin typeface="Century Gothic"/>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entury Gothic"/>
              </a:rPr>
              <a:t>Lauren Childs-Gleason</a:t>
            </a:r>
          </a:p>
        </p:txBody>
      </p:sp>
      <p:sp>
        <p:nvSpPr>
          <p:cNvPr id="7" name="Rectangle 6"/>
          <p:cNvSpPr/>
          <p:nvPr/>
        </p:nvSpPr>
        <p:spPr>
          <a:xfrm>
            <a:off x="8798389" y="2835016"/>
            <a:ext cx="1884216" cy="739588"/>
          </a:xfrm>
          <a:prstGeom prst="rect">
            <a:avLst/>
          </a:prstGeom>
          <a:solidFill>
            <a:srgbClr val="7F7F7F">
              <a:lumMod val="75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entury Gothic"/>
              </a:rPr>
              <a:t>NPO</a:t>
            </a:r>
          </a:p>
        </p:txBody>
      </p:sp>
      <p:sp>
        <p:nvSpPr>
          <p:cNvPr id="8" name="Rectangle 7"/>
          <p:cNvSpPr/>
          <p:nvPr/>
        </p:nvSpPr>
        <p:spPr>
          <a:xfrm>
            <a:off x="8798389" y="3879404"/>
            <a:ext cx="1884216" cy="470647"/>
          </a:xfrm>
          <a:prstGeom prst="rect">
            <a:avLst/>
          </a:prstGeom>
          <a:solidFill>
            <a:srgbClr val="7F7F7F"/>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Center Lead</a:t>
            </a:r>
          </a:p>
        </p:txBody>
      </p:sp>
      <p:sp>
        <p:nvSpPr>
          <p:cNvPr id="9" name="Rectangle 8"/>
          <p:cNvSpPr/>
          <p:nvPr/>
        </p:nvSpPr>
        <p:spPr>
          <a:xfrm>
            <a:off x="8798389" y="4641404"/>
            <a:ext cx="1884216" cy="470647"/>
          </a:xfrm>
          <a:prstGeom prst="rect">
            <a:avLst/>
          </a:prstGeom>
          <a:solidFill>
            <a:srgbClr val="7F7F7F">
              <a:lumMod val="60000"/>
              <a:lumOff val="4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Project Lead</a:t>
            </a:r>
          </a:p>
        </p:txBody>
      </p:sp>
      <p:sp>
        <p:nvSpPr>
          <p:cNvPr id="10" name="Rectangle 9"/>
          <p:cNvSpPr/>
          <p:nvPr/>
        </p:nvSpPr>
        <p:spPr>
          <a:xfrm>
            <a:off x="8798389" y="5403404"/>
            <a:ext cx="1884216" cy="470647"/>
          </a:xfrm>
          <a:prstGeom prst="rect">
            <a:avLst/>
          </a:prstGeom>
          <a:solidFill>
            <a:srgbClr val="7F7F7F">
              <a:lumMod val="40000"/>
              <a:lumOff val="6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entury Gothic"/>
              </a:rPr>
              <a:t>Team Member</a:t>
            </a:r>
          </a:p>
        </p:txBody>
      </p:sp>
      <p:sp>
        <p:nvSpPr>
          <p:cNvPr id="11" name="Down Arrow 10"/>
          <p:cNvSpPr/>
          <p:nvPr/>
        </p:nvSpPr>
        <p:spPr>
          <a:xfrm rot="10800000">
            <a:off x="9368270" y="5075164"/>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12" name="Down Arrow 11"/>
          <p:cNvSpPr/>
          <p:nvPr/>
        </p:nvSpPr>
        <p:spPr>
          <a:xfrm rot="10800000">
            <a:off x="9368271" y="4268340"/>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13" name="Down Arrow 12"/>
          <p:cNvSpPr/>
          <p:nvPr/>
        </p:nvSpPr>
        <p:spPr>
          <a:xfrm rot="10800000">
            <a:off x="9368270" y="3528751"/>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Tree>
    <p:extLst>
      <p:ext uri="{BB962C8B-B14F-4D97-AF65-F5344CB8AC3E}">
        <p14:creationId xmlns:p14="http://schemas.microsoft.com/office/powerpoint/2010/main" val="2096257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 Up Slides</a:t>
            </a:r>
            <a:endParaRPr lang="en-US" dirty="0"/>
          </a:p>
        </p:txBody>
      </p:sp>
      <p:sp>
        <p:nvSpPr>
          <p:cNvPr id="2" name="TextBox 1"/>
          <p:cNvSpPr txBox="1"/>
          <p:nvPr/>
        </p:nvSpPr>
        <p:spPr>
          <a:xfrm>
            <a:off x="4772025" y="2638425"/>
            <a:ext cx="2101857" cy="523220"/>
          </a:xfrm>
          <a:prstGeom prst="rect">
            <a:avLst/>
          </a:prstGeom>
          <a:noFill/>
        </p:spPr>
        <p:txBody>
          <a:bodyPr wrap="none" rtlCol="0">
            <a:spAutoFit/>
          </a:bodyPr>
          <a:lstStyle/>
          <a:p>
            <a:r>
              <a:rPr lang="en-US" sz="2800" dirty="0" smtClean="0">
                <a:latin typeface="Century Gothic" panose="020B0502020202020204" pitchFamily="34" charset="0"/>
              </a:rPr>
              <a:t>All 16 MBTIs</a:t>
            </a:r>
            <a:endParaRPr lang="en-US" sz="2800" dirty="0">
              <a:latin typeface="Century Gothic" panose="020B0502020202020204" pitchFamily="34" charset="0"/>
            </a:endParaRPr>
          </a:p>
        </p:txBody>
      </p:sp>
    </p:spTree>
    <p:extLst>
      <p:ext uri="{BB962C8B-B14F-4D97-AF65-F5344CB8AC3E}">
        <p14:creationId xmlns:p14="http://schemas.microsoft.com/office/powerpoint/2010/main" val="125883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Systems</a:t>
            </a:r>
            <a:endParaRPr lang="en-US" dirty="0"/>
          </a:p>
        </p:txBody>
      </p:sp>
      <p:sp>
        <p:nvSpPr>
          <p:cNvPr id="9" name="Text Placeholder 8"/>
          <p:cNvSpPr>
            <a:spLocks noGrp="1"/>
          </p:cNvSpPr>
          <p:nvPr>
            <p:ph type="body" idx="1"/>
          </p:nvPr>
        </p:nvSpPr>
        <p:spPr/>
        <p:txBody>
          <a:bodyPr/>
          <a:lstStyle/>
          <a:p>
            <a:r>
              <a:rPr lang="en-US" dirty="0" smtClean="0"/>
              <a:t>Myers Briggs Indicator Type</a:t>
            </a:r>
            <a:endParaRPr lang="en-US" dirty="0"/>
          </a:p>
        </p:txBody>
      </p:sp>
      <p:sp>
        <p:nvSpPr>
          <p:cNvPr id="6" name="Content Placeholder 3"/>
          <p:cNvSpPr>
            <a:spLocks noGrp="1"/>
          </p:cNvSpPr>
          <p:nvPr>
            <p:ph sz="half" idx="2"/>
          </p:nvPr>
        </p:nvSpPr>
        <p:spPr>
          <a:xfrm>
            <a:off x="839788" y="2081899"/>
            <a:ext cx="5157787" cy="4107763"/>
          </a:xfrm>
          <a:prstGeom prst="rect">
            <a:avLst/>
          </a:prstGeom>
        </p:spPr>
        <p:txBody>
          <a:bodyPr>
            <a:normAutofit/>
          </a:bodyPr>
          <a:lstStyle/>
          <a:p>
            <a:pPr>
              <a:spcBef>
                <a:spcPts val="1200"/>
              </a:spcBef>
            </a:pPr>
            <a:r>
              <a:rPr lang="en-US" sz="2000" dirty="0" smtClean="0">
                <a:solidFill>
                  <a:schemeClr val="bg2">
                    <a:lumMod val="25000"/>
                  </a:schemeClr>
                </a:solidFill>
              </a:rPr>
              <a:t>Based on Carl Jung’s work, developed by Katharine Cook Briggs and Isabel Briggs Myers, categorizes personalities into 16 types</a:t>
            </a:r>
          </a:p>
          <a:p>
            <a:pPr>
              <a:spcBef>
                <a:spcPts val="1200"/>
              </a:spcBef>
            </a:pPr>
            <a:r>
              <a:rPr lang="en-US" sz="2000" dirty="0" smtClean="0">
                <a:solidFill>
                  <a:schemeClr val="bg2">
                    <a:lumMod val="25000"/>
                  </a:schemeClr>
                </a:solidFill>
              </a:rPr>
              <a:t>Created to put psychological theory to practical use - assisting women entering the WWII workforce with job selection</a:t>
            </a:r>
            <a:endParaRPr lang="en-US" sz="2000" dirty="0">
              <a:solidFill>
                <a:schemeClr val="bg2">
                  <a:lumMod val="25000"/>
                </a:schemeClr>
              </a:solidFill>
            </a:endParaRPr>
          </a:p>
        </p:txBody>
      </p:sp>
      <p:sp>
        <p:nvSpPr>
          <p:cNvPr id="10" name="Text Placeholder 9"/>
          <p:cNvSpPr>
            <a:spLocks noGrp="1"/>
          </p:cNvSpPr>
          <p:nvPr>
            <p:ph type="body" sz="quarter" idx="3"/>
          </p:nvPr>
        </p:nvSpPr>
        <p:spPr/>
        <p:txBody>
          <a:bodyPr/>
          <a:lstStyle/>
          <a:p>
            <a:r>
              <a:rPr lang="en-US" dirty="0" smtClean="0"/>
              <a:t>NASA’s 4D System</a:t>
            </a:r>
            <a:endParaRPr lang="en-US" dirty="0"/>
          </a:p>
        </p:txBody>
      </p:sp>
      <p:sp>
        <p:nvSpPr>
          <p:cNvPr id="7" name="Content Placeholder 4"/>
          <p:cNvSpPr>
            <a:spLocks noGrp="1"/>
          </p:cNvSpPr>
          <p:nvPr>
            <p:ph sz="quarter" idx="4"/>
          </p:nvPr>
        </p:nvSpPr>
        <p:spPr>
          <a:xfrm>
            <a:off x="6172200" y="2081899"/>
            <a:ext cx="5183188" cy="4107764"/>
          </a:xfrm>
          <a:prstGeom prst="rect">
            <a:avLst/>
          </a:prstGeom>
        </p:spPr>
        <p:txBody>
          <a:bodyPr>
            <a:normAutofit/>
          </a:bodyPr>
          <a:lstStyle/>
          <a:p>
            <a:pPr>
              <a:spcBef>
                <a:spcPts val="1200"/>
              </a:spcBef>
            </a:pPr>
            <a:r>
              <a:rPr lang="en-US" sz="2000" dirty="0" smtClean="0">
                <a:solidFill>
                  <a:schemeClr val="bg2">
                    <a:lumMod val="25000"/>
                  </a:schemeClr>
                </a:solidFill>
              </a:rPr>
              <a:t>Foundation from MBTI, developed by Charles </a:t>
            </a:r>
            <a:r>
              <a:rPr lang="en-US" sz="2000" dirty="0" err="1" smtClean="0">
                <a:solidFill>
                  <a:schemeClr val="bg2">
                    <a:lumMod val="25000"/>
                  </a:schemeClr>
                </a:solidFill>
              </a:rPr>
              <a:t>Pellerin</a:t>
            </a:r>
            <a:r>
              <a:rPr lang="en-US" sz="2000" dirty="0" smtClean="0">
                <a:solidFill>
                  <a:schemeClr val="bg2">
                    <a:lumMod val="25000"/>
                  </a:schemeClr>
                </a:solidFill>
              </a:rPr>
              <a:t>, refines personalities to four types</a:t>
            </a:r>
          </a:p>
          <a:p>
            <a:pPr>
              <a:spcBef>
                <a:spcPts val="1200"/>
              </a:spcBef>
            </a:pPr>
            <a:r>
              <a:rPr lang="en-US" sz="2000" dirty="0" smtClean="0">
                <a:solidFill>
                  <a:schemeClr val="bg2">
                    <a:lumMod val="25000"/>
                  </a:schemeClr>
                </a:solidFill>
              </a:rPr>
              <a:t>Applicable to individuals and organizations</a:t>
            </a:r>
          </a:p>
          <a:p>
            <a:pPr>
              <a:spcBef>
                <a:spcPts val="1200"/>
              </a:spcBef>
            </a:pPr>
            <a:r>
              <a:rPr lang="en-US" sz="2000" dirty="0" smtClean="0">
                <a:solidFill>
                  <a:schemeClr val="bg2">
                    <a:lumMod val="25000"/>
                  </a:schemeClr>
                </a:solidFill>
              </a:rPr>
              <a:t>Created to help science/engineering teams (like those at NASA) boost performance and avoid mistakes</a:t>
            </a:r>
            <a:endParaRPr lang="en-US" sz="2000" dirty="0">
              <a:solidFill>
                <a:schemeClr val="bg2">
                  <a:lumMod val="25000"/>
                </a:schemeClr>
              </a:solidFill>
            </a:endParaRPr>
          </a:p>
        </p:txBody>
      </p:sp>
      <p:pic>
        <p:nvPicPr>
          <p:cNvPr id="8" name="Picture 7" descr="51jlm-V-DXL.jpg"/>
          <p:cNvPicPr>
            <a:picLocks noChangeAspect="1"/>
          </p:cNvPicPr>
          <p:nvPr/>
        </p:nvPicPr>
        <p:blipFill>
          <a:blip r:embed="rId2" cstate="print"/>
          <a:stretch>
            <a:fillRect/>
          </a:stretch>
        </p:blipFill>
        <p:spPr>
          <a:xfrm rot="558846">
            <a:off x="9302335" y="970019"/>
            <a:ext cx="713105" cy="1061168"/>
          </a:xfrm>
          <a:prstGeom prst="rect">
            <a:avLst/>
          </a:prstGeom>
        </p:spPr>
      </p:pic>
    </p:spTree>
    <p:extLst>
      <p:ext uri="{BB962C8B-B14F-4D97-AF65-F5344CB8AC3E}">
        <p14:creationId xmlns:p14="http://schemas.microsoft.com/office/powerpoint/2010/main" val="601398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ENTJ: </a:t>
            </a:r>
            <a:r>
              <a:rPr lang="en-US" i="1" dirty="0" smtClean="0"/>
              <a:t>The Field Marshall</a:t>
            </a:r>
            <a:endParaRPr lang="en-US" i="1" dirty="0"/>
          </a:p>
        </p:txBody>
      </p:sp>
      <p:sp>
        <p:nvSpPr>
          <p:cNvPr id="9" name="Rounded Rectangle 8"/>
          <p:cNvSpPr/>
          <p:nvPr/>
        </p:nvSpPr>
        <p:spPr>
          <a:xfrm>
            <a:off x="609600" y="14097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609600" y="27813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609600" y="18669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609600" y="23241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286125" y="14213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Dominant, Outgoing, Energetic, Communicative</a:t>
            </a:r>
          </a:p>
        </p:txBody>
      </p:sp>
      <p:sp>
        <p:nvSpPr>
          <p:cNvPr id="26" name="TextBox 25"/>
          <p:cNvSpPr txBox="1"/>
          <p:nvPr/>
        </p:nvSpPr>
        <p:spPr>
          <a:xfrm>
            <a:off x="3286125" y="18785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Forward-Thinking, Visionary, Bold </a:t>
            </a:r>
          </a:p>
        </p:txBody>
      </p:sp>
      <p:sp>
        <p:nvSpPr>
          <p:cNvPr id="27" name="TextBox 26"/>
          <p:cNvSpPr txBox="1"/>
          <p:nvPr/>
        </p:nvSpPr>
        <p:spPr>
          <a:xfrm>
            <a:off x="3286125" y="23357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Blunt</a:t>
            </a:r>
          </a:p>
        </p:txBody>
      </p:sp>
      <p:sp>
        <p:nvSpPr>
          <p:cNvPr id="28" name="TextBox 27"/>
          <p:cNvSpPr txBox="1"/>
          <p:nvPr/>
        </p:nvSpPr>
        <p:spPr>
          <a:xfrm>
            <a:off x="3286125" y="2804651"/>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Ambitious, Determined, Organized, Decisive</a:t>
            </a:r>
          </a:p>
        </p:txBody>
      </p:sp>
      <p:sp>
        <p:nvSpPr>
          <p:cNvPr id="17" name="TextBox 16"/>
          <p:cNvSpPr txBox="1"/>
          <p:nvPr/>
        </p:nvSpPr>
        <p:spPr>
          <a:xfrm>
            <a:off x="3286125" y="3302571"/>
            <a:ext cx="844867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Strategic leaders</a:t>
            </a:r>
            <a:r>
              <a:rPr lang="en-US" sz="1400" dirty="0">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influential.</a:t>
            </a:r>
          </a:p>
        </p:txBody>
      </p:sp>
      <p:pic>
        <p:nvPicPr>
          <p:cNvPr id="18" name="Picture 17" descr="ENFJ-1024x1024.png"/>
          <p:cNvPicPr>
            <a:picLocks noChangeAspect="1"/>
          </p:cNvPicPr>
          <p:nvPr/>
        </p:nvPicPr>
        <p:blipFill>
          <a:blip r:embed="rId2" cstate="print"/>
          <a:stretch>
            <a:fillRect/>
          </a:stretch>
        </p:blipFill>
        <p:spPr>
          <a:xfrm>
            <a:off x="609600" y="3314715"/>
            <a:ext cx="2362200" cy="2362200"/>
          </a:xfrm>
          <a:prstGeom prst="rect">
            <a:avLst/>
          </a:prstGeom>
        </p:spPr>
      </p:pic>
      <p:sp>
        <p:nvSpPr>
          <p:cNvPr id="19" name="TextBox 18"/>
          <p:cNvSpPr txBox="1"/>
          <p:nvPr/>
        </p:nvSpPr>
        <p:spPr>
          <a:xfrm>
            <a:off x="3286125" y="5247041"/>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ENTJs: </a:t>
            </a:r>
            <a:r>
              <a:rPr lang="en-US" sz="1500" dirty="0">
                <a:latin typeface="Century Gothic" charset="0"/>
                <a:ea typeface="Century Gothic" charset="0"/>
                <a:cs typeface="Century Gothic" charset="0"/>
              </a:rPr>
              <a:t>Bill Gates, Carl Sagan, Margaret Thatcher, Napoleon Bonaparte, Al Gore, Madeleine Albright, Douglas MacArthur, Alexander Hamilton, Nancy Pelosi</a:t>
            </a:r>
          </a:p>
        </p:txBody>
      </p:sp>
    </p:spTree>
    <p:extLst>
      <p:ext uri="{BB962C8B-B14F-4D97-AF65-F5344CB8AC3E}">
        <p14:creationId xmlns:p14="http://schemas.microsoft.com/office/powerpoint/2010/main" val="1142445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INTJ: </a:t>
            </a:r>
            <a:r>
              <a:rPr lang="en-US" i="1" dirty="0" smtClean="0">
                <a:latin typeface="Century Gothic" charset="0"/>
                <a:ea typeface="Century Gothic" charset="0"/>
                <a:cs typeface="Century Gothic" charset="0"/>
              </a:rPr>
              <a:t>The Mastermind</a:t>
            </a:r>
            <a:endParaRPr lang="en-US" i="1" dirty="0">
              <a:latin typeface="Century Gothic" charset="0"/>
              <a:ea typeface="Century Gothic" charset="0"/>
              <a:cs typeface="Century Gothic" charset="0"/>
            </a:endParaRPr>
          </a:p>
        </p:txBody>
      </p:sp>
      <p:sp>
        <p:nvSpPr>
          <p:cNvPr id="9" name="Rounded Rectangle 8"/>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38474" y="14287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Thoughtful, Reserved, Independent, Focused</a:t>
            </a:r>
          </a:p>
        </p:txBody>
      </p:sp>
      <p:sp>
        <p:nvSpPr>
          <p:cNvPr id="26" name="TextBox 25"/>
          <p:cNvSpPr txBox="1"/>
          <p:nvPr/>
        </p:nvSpPr>
        <p:spPr>
          <a:xfrm>
            <a:off x="3038474" y="18859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Forward-Thinking, Imaginary, Theoretical</a:t>
            </a:r>
          </a:p>
        </p:txBody>
      </p:sp>
      <p:sp>
        <p:nvSpPr>
          <p:cNvPr id="27" name="TextBox 26"/>
          <p:cNvSpPr txBox="1"/>
          <p:nvPr/>
        </p:nvSpPr>
        <p:spPr>
          <a:xfrm>
            <a:off x="3038474" y="23431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Tough-Minded</a:t>
            </a:r>
          </a:p>
        </p:txBody>
      </p:sp>
      <p:sp>
        <p:nvSpPr>
          <p:cNvPr id="28" name="TextBox 27"/>
          <p:cNvSpPr txBox="1"/>
          <p:nvPr/>
        </p:nvSpPr>
        <p:spPr>
          <a:xfrm>
            <a:off x="3038474" y="281201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Determined, Dedicated, Decisive</a:t>
            </a:r>
          </a:p>
        </p:txBody>
      </p:sp>
      <p:sp>
        <p:nvSpPr>
          <p:cNvPr id="17" name="TextBox 16"/>
          <p:cNvSpPr txBox="1"/>
          <p:nvPr/>
        </p:nvSpPr>
        <p:spPr>
          <a:xfrm>
            <a:off x="3038474" y="3309938"/>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Analytical problem-solvers</a:t>
            </a:r>
            <a:r>
              <a:rPr lang="en-US" sz="1400" dirty="0">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awareness.</a:t>
            </a:r>
          </a:p>
        </p:txBody>
      </p:sp>
      <p:pic>
        <p:nvPicPr>
          <p:cNvPr id="18" name="Picture 17" descr="ENFJ-1024x1024.png"/>
          <p:cNvPicPr>
            <a:picLocks noChangeAspect="1"/>
          </p:cNvPicPr>
          <p:nvPr/>
        </p:nvPicPr>
        <p:blipFill>
          <a:blip r:embed="rId2" cstate="print"/>
          <a:stretch>
            <a:fillRect/>
          </a:stretch>
        </p:blipFill>
        <p:spPr>
          <a:xfrm>
            <a:off x="428625" y="3333750"/>
            <a:ext cx="2362200" cy="2362200"/>
          </a:xfrm>
          <a:prstGeom prst="rect">
            <a:avLst/>
          </a:prstGeom>
        </p:spPr>
      </p:pic>
      <p:sp>
        <p:nvSpPr>
          <p:cNvPr id="19" name="TextBox 18"/>
          <p:cNvSpPr txBox="1"/>
          <p:nvPr/>
        </p:nvSpPr>
        <p:spPr>
          <a:xfrm>
            <a:off x="3038474" y="5254408"/>
            <a:ext cx="86868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INTJs: </a:t>
            </a:r>
            <a:r>
              <a:rPr lang="en-US" sz="1500" dirty="0" err="1">
                <a:latin typeface="Century Gothic" charset="0"/>
                <a:ea typeface="Century Gothic" charset="0"/>
                <a:cs typeface="Century Gothic" charset="0"/>
              </a:rPr>
              <a:t>Elon</a:t>
            </a:r>
            <a:r>
              <a:rPr lang="en-US" sz="1500" dirty="0">
                <a:latin typeface="Century Gothic" charset="0"/>
                <a:ea typeface="Century Gothic" charset="0"/>
                <a:cs typeface="Century Gothic" charset="0"/>
              </a:rPr>
              <a:t> Musk, Isaac Newton, </a:t>
            </a:r>
            <a:r>
              <a:rPr lang="en-US" sz="1500" dirty="0" err="1">
                <a:latin typeface="Century Gothic" charset="0"/>
                <a:ea typeface="Century Gothic" charset="0"/>
                <a:cs typeface="Century Gothic" charset="0"/>
              </a:rPr>
              <a:t>Ayn</a:t>
            </a:r>
            <a:r>
              <a:rPr lang="en-US" sz="1500" dirty="0">
                <a:latin typeface="Century Gothic" charset="0"/>
                <a:ea typeface="Century Gothic" charset="0"/>
                <a:cs typeface="Century Gothic" charset="0"/>
              </a:rPr>
              <a:t> Rand, Karl Marx, Nicola Tesla, Steven Hawking, James Cameron, Isaac Asimov, Mark </a:t>
            </a:r>
            <a:r>
              <a:rPr lang="en-US" sz="1500" dirty="0" err="1">
                <a:latin typeface="Century Gothic" charset="0"/>
                <a:ea typeface="Century Gothic" charset="0"/>
                <a:cs typeface="Century Gothic" charset="0"/>
              </a:rPr>
              <a:t>Zuckerberg</a:t>
            </a:r>
            <a:r>
              <a:rPr lang="en-US" sz="1500" dirty="0">
                <a:latin typeface="Century Gothic" charset="0"/>
                <a:ea typeface="Century Gothic" charset="0"/>
                <a:cs typeface="Century Gothic" charset="0"/>
              </a:rPr>
              <a:t>, Jane Austen, John Adams</a:t>
            </a:r>
          </a:p>
        </p:txBody>
      </p:sp>
    </p:spTree>
    <p:extLst>
      <p:ext uri="{BB962C8B-B14F-4D97-AF65-F5344CB8AC3E}">
        <p14:creationId xmlns:p14="http://schemas.microsoft.com/office/powerpoint/2010/main" val="430718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ESTJ: </a:t>
            </a:r>
            <a:r>
              <a:rPr lang="en-US" i="1" dirty="0" smtClean="0">
                <a:latin typeface="Century Gothic" charset="0"/>
                <a:ea typeface="Century Gothic" charset="0"/>
                <a:cs typeface="Century Gothic" charset="0"/>
              </a:rPr>
              <a:t>The Supervisor</a:t>
            </a:r>
            <a:endParaRPr lang="en-US" i="1" dirty="0">
              <a:latin typeface="Century Gothic" charset="0"/>
              <a:ea typeface="Century Gothic" charset="0"/>
              <a:cs typeface="Century Gothic" charset="0"/>
            </a:endParaRPr>
          </a:p>
        </p:txBody>
      </p:sp>
      <p:sp>
        <p:nvSpPr>
          <p:cNvPr id="9" name="Rounded Rectangle 8"/>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14674" y="14097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Dominant, Outgoing, Straightforward, Forceful</a:t>
            </a:r>
          </a:p>
        </p:txBody>
      </p:sp>
      <p:sp>
        <p:nvSpPr>
          <p:cNvPr id="26" name="TextBox 25"/>
          <p:cNvSpPr txBox="1"/>
          <p:nvPr/>
        </p:nvSpPr>
        <p:spPr>
          <a:xfrm>
            <a:off x="3114674" y="18669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Hands-on, Conventional, Detailed</a:t>
            </a:r>
          </a:p>
        </p:txBody>
      </p:sp>
      <p:sp>
        <p:nvSpPr>
          <p:cNvPr id="27" name="TextBox 26"/>
          <p:cNvSpPr txBox="1"/>
          <p:nvPr/>
        </p:nvSpPr>
        <p:spPr>
          <a:xfrm>
            <a:off x="3114674" y="23241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Rational</a:t>
            </a:r>
          </a:p>
        </p:txBody>
      </p:sp>
      <p:sp>
        <p:nvSpPr>
          <p:cNvPr id="28" name="TextBox 27"/>
          <p:cNvSpPr txBox="1"/>
          <p:nvPr/>
        </p:nvSpPr>
        <p:spPr>
          <a:xfrm>
            <a:off x="3114674" y="2792968"/>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Structured, Decisive, Persistent</a:t>
            </a:r>
          </a:p>
        </p:txBody>
      </p:sp>
      <p:sp>
        <p:nvSpPr>
          <p:cNvPr id="17" name="TextBox 16"/>
          <p:cNvSpPr txBox="1"/>
          <p:nvPr/>
        </p:nvSpPr>
        <p:spPr>
          <a:xfrm>
            <a:off x="3114674" y="3290888"/>
            <a:ext cx="860107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Hardworking traditionalists</a:t>
            </a:r>
            <a:r>
              <a:rPr lang="en-US" sz="1400" dirty="0">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productivity.</a:t>
            </a:r>
          </a:p>
        </p:txBody>
      </p:sp>
      <p:pic>
        <p:nvPicPr>
          <p:cNvPr id="18" name="Picture 17" descr="ENFJ-1024x1024.png"/>
          <p:cNvPicPr>
            <a:picLocks noChangeAspect="1"/>
          </p:cNvPicPr>
          <p:nvPr/>
        </p:nvPicPr>
        <p:blipFill>
          <a:blip r:embed="rId2" cstate="print"/>
          <a:stretch>
            <a:fillRect/>
          </a:stretch>
        </p:blipFill>
        <p:spPr>
          <a:xfrm>
            <a:off x="419100" y="3385067"/>
            <a:ext cx="2362200" cy="2362200"/>
          </a:xfrm>
          <a:prstGeom prst="rect">
            <a:avLst/>
          </a:prstGeom>
        </p:spPr>
      </p:pic>
      <p:sp>
        <p:nvSpPr>
          <p:cNvPr id="19" name="TextBox 18"/>
          <p:cNvSpPr txBox="1"/>
          <p:nvPr/>
        </p:nvSpPr>
        <p:spPr>
          <a:xfrm>
            <a:off x="3114674" y="5248575"/>
            <a:ext cx="8601075"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ISTJs: </a:t>
            </a:r>
            <a:r>
              <a:rPr lang="en-US" sz="1500" dirty="0">
                <a:latin typeface="Century Gothic" charset="0"/>
                <a:ea typeface="Century Gothic" charset="0"/>
                <a:cs typeface="Century Gothic" charset="0"/>
              </a:rPr>
              <a:t>Henry Ford, Hillary Clinton, Condoleezza Rice, Martha Stewart, Dr. Phil, Michelle Obama, Bill O’Reilly, Tom Clancy, Judge Judy, Nancy Grace </a:t>
            </a:r>
          </a:p>
        </p:txBody>
      </p:sp>
    </p:spTree>
    <p:extLst>
      <p:ext uri="{BB962C8B-B14F-4D97-AF65-F5344CB8AC3E}">
        <p14:creationId xmlns:p14="http://schemas.microsoft.com/office/powerpoint/2010/main" val="205881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ISTJ: </a:t>
            </a:r>
            <a:r>
              <a:rPr lang="en-US" i="1" dirty="0" smtClean="0">
                <a:latin typeface="Century Gothic" charset="0"/>
                <a:ea typeface="Century Gothic" charset="0"/>
                <a:cs typeface="Century Gothic" charset="0"/>
              </a:rPr>
              <a:t>The Inspector</a:t>
            </a:r>
            <a:endParaRPr lang="en-US" i="1" dirty="0">
              <a:latin typeface="Century Gothic" charset="0"/>
              <a:ea typeface="Century Gothic" charset="0"/>
              <a:cs typeface="Century Gothic" charset="0"/>
            </a:endParaRPr>
          </a:p>
        </p:txBody>
      </p:sp>
      <p:sp>
        <p:nvSpPr>
          <p:cNvPr id="9" name="Rounded Rectangle 8"/>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43250" y="14478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Reserved, Controlled, Self-Motivated, Deliberate</a:t>
            </a:r>
          </a:p>
        </p:txBody>
      </p:sp>
      <p:sp>
        <p:nvSpPr>
          <p:cNvPr id="26" name="TextBox 25"/>
          <p:cNvSpPr txBox="1"/>
          <p:nvPr/>
        </p:nvSpPr>
        <p:spPr>
          <a:xfrm>
            <a:off x="3143250" y="19050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Realistic, Practical, Detail-Oriented, Traditional</a:t>
            </a:r>
          </a:p>
        </p:txBody>
      </p:sp>
      <p:sp>
        <p:nvSpPr>
          <p:cNvPr id="27" name="TextBox 26"/>
          <p:cNvSpPr txBox="1"/>
          <p:nvPr/>
        </p:nvSpPr>
        <p:spPr>
          <a:xfrm>
            <a:off x="3143250" y="23622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Levelheaded</a:t>
            </a:r>
          </a:p>
        </p:txBody>
      </p:sp>
      <p:sp>
        <p:nvSpPr>
          <p:cNvPr id="28" name="TextBox 27"/>
          <p:cNvSpPr txBox="1"/>
          <p:nvPr/>
        </p:nvSpPr>
        <p:spPr>
          <a:xfrm>
            <a:off x="3143250" y="2831068"/>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Orderly, Responsible, Methodical, Hardworking</a:t>
            </a:r>
          </a:p>
        </p:txBody>
      </p:sp>
      <p:sp>
        <p:nvSpPr>
          <p:cNvPr id="17" name="TextBox 16"/>
          <p:cNvSpPr txBox="1"/>
          <p:nvPr/>
        </p:nvSpPr>
        <p:spPr>
          <a:xfrm>
            <a:off x="3219450" y="3328988"/>
            <a:ext cx="87439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Responsible organizers</a:t>
            </a:r>
            <a:r>
              <a:rPr lang="en-US" sz="1400" dirty="0">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world.</a:t>
            </a:r>
          </a:p>
        </p:txBody>
      </p:sp>
      <p:pic>
        <p:nvPicPr>
          <p:cNvPr id="18" name="Picture 17" descr="ENFJ-1024x1024.png"/>
          <p:cNvPicPr>
            <a:picLocks noChangeAspect="1"/>
          </p:cNvPicPr>
          <p:nvPr/>
        </p:nvPicPr>
        <p:blipFill>
          <a:blip r:embed="rId2" cstate="print"/>
          <a:srcRect l="19355" t="19355" r="19355" b="19355"/>
          <a:stretch>
            <a:fillRect/>
          </a:stretch>
        </p:blipFill>
        <p:spPr>
          <a:xfrm>
            <a:off x="466725" y="3267075"/>
            <a:ext cx="2362200" cy="2362200"/>
          </a:xfrm>
          <a:prstGeom prst="rect">
            <a:avLst/>
          </a:prstGeom>
        </p:spPr>
      </p:pic>
      <p:sp>
        <p:nvSpPr>
          <p:cNvPr id="19" name="TextBox 18"/>
          <p:cNvSpPr txBox="1"/>
          <p:nvPr/>
        </p:nvSpPr>
        <p:spPr>
          <a:xfrm>
            <a:off x="3219450" y="5273458"/>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ISTJs: </a:t>
            </a:r>
            <a:r>
              <a:rPr lang="en-US" sz="1500" dirty="0">
                <a:latin typeface="Century Gothic" charset="0"/>
                <a:ea typeface="Century Gothic" charset="0"/>
                <a:cs typeface="Century Gothic" charset="0"/>
              </a:rPr>
              <a:t>George Washington, Jeff </a:t>
            </a:r>
            <a:r>
              <a:rPr lang="en-US" sz="1500" dirty="0" err="1">
                <a:latin typeface="Century Gothic" charset="0"/>
                <a:ea typeface="Century Gothic" charset="0"/>
                <a:cs typeface="Century Gothic" charset="0"/>
              </a:rPr>
              <a:t>Bezos</a:t>
            </a:r>
            <a:r>
              <a:rPr lang="en-US" sz="1500" dirty="0">
                <a:latin typeface="Century Gothic" charset="0"/>
                <a:ea typeface="Century Gothic" charset="0"/>
                <a:cs typeface="Century Gothic" charset="0"/>
              </a:rPr>
              <a:t>, Queen Elizabeth II, Harry Truman, Dwight D. Eisenhower, JD Rockefeller, Sigmund Freud, Warren Buffett, Sean Connery</a:t>
            </a:r>
          </a:p>
        </p:txBody>
      </p:sp>
    </p:spTree>
    <p:extLst>
      <p:ext uri="{BB962C8B-B14F-4D97-AF65-F5344CB8AC3E}">
        <p14:creationId xmlns:p14="http://schemas.microsoft.com/office/powerpoint/2010/main" val="6511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ENFJ: </a:t>
            </a:r>
            <a:r>
              <a:rPr lang="en-US" i="1" dirty="0" smtClean="0">
                <a:latin typeface="Century Gothic" charset="0"/>
                <a:ea typeface="Century Gothic" charset="0"/>
                <a:cs typeface="Century Gothic" charset="0"/>
              </a:rPr>
              <a:t>The Teacher</a:t>
            </a:r>
            <a:endParaRPr lang="en-US" i="1" dirty="0">
              <a:latin typeface="Century Gothic" charset="0"/>
              <a:ea typeface="Century Gothic" charset="0"/>
              <a:cs typeface="Century Gothic" charset="0"/>
            </a:endParaRPr>
          </a:p>
        </p:txBody>
      </p:sp>
      <p:sp>
        <p:nvSpPr>
          <p:cNvPr id="9" name="Rounded Rectangle 8"/>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81349" y="14478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Outgoing, Energetic, Communicative, Warm</a:t>
            </a:r>
          </a:p>
        </p:txBody>
      </p:sp>
      <p:sp>
        <p:nvSpPr>
          <p:cNvPr id="26" name="TextBox 25"/>
          <p:cNvSpPr txBox="1"/>
          <p:nvPr/>
        </p:nvSpPr>
        <p:spPr>
          <a:xfrm>
            <a:off x="3181349" y="19050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Idealistic, Imaginative, Forward-Thinking, Visionary</a:t>
            </a:r>
          </a:p>
        </p:txBody>
      </p:sp>
      <p:sp>
        <p:nvSpPr>
          <p:cNvPr id="27" name="TextBox 26"/>
          <p:cNvSpPr txBox="1"/>
          <p:nvPr/>
        </p:nvSpPr>
        <p:spPr>
          <a:xfrm>
            <a:off x="3181349" y="23622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Compassionate, Sympathetic, Ethical, Humanitarian</a:t>
            </a:r>
          </a:p>
        </p:txBody>
      </p:sp>
      <p:sp>
        <p:nvSpPr>
          <p:cNvPr id="28" name="TextBox 27"/>
          <p:cNvSpPr txBox="1"/>
          <p:nvPr/>
        </p:nvSpPr>
        <p:spPr>
          <a:xfrm>
            <a:off x="3181349" y="283106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Dedicated, Ambitious, Organized, Authoritative </a:t>
            </a:r>
          </a:p>
        </p:txBody>
      </p:sp>
      <p:sp>
        <p:nvSpPr>
          <p:cNvPr id="17" name="TextBox 16"/>
          <p:cNvSpPr txBox="1"/>
          <p:nvPr/>
        </p:nvSpPr>
        <p:spPr>
          <a:xfrm>
            <a:off x="3257549" y="3328988"/>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Idealist organizers</a:t>
            </a:r>
            <a:r>
              <a:rPr lang="en-US" sz="1400" dirty="0">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place.</a:t>
            </a:r>
          </a:p>
        </p:txBody>
      </p:sp>
      <p:pic>
        <p:nvPicPr>
          <p:cNvPr id="18" name="Picture 17" descr="ENFJ-1024x1024.png"/>
          <p:cNvPicPr>
            <a:picLocks noChangeAspect="1"/>
          </p:cNvPicPr>
          <p:nvPr/>
        </p:nvPicPr>
        <p:blipFill>
          <a:blip r:embed="rId2" cstate="print"/>
          <a:stretch>
            <a:fillRect/>
          </a:stretch>
        </p:blipFill>
        <p:spPr>
          <a:xfrm>
            <a:off x="476250" y="3264932"/>
            <a:ext cx="2362200" cy="2362200"/>
          </a:xfrm>
          <a:prstGeom prst="rect">
            <a:avLst/>
          </a:prstGeom>
        </p:spPr>
      </p:pic>
      <p:sp>
        <p:nvSpPr>
          <p:cNvPr id="19" name="TextBox 18"/>
          <p:cNvSpPr txBox="1"/>
          <p:nvPr/>
        </p:nvSpPr>
        <p:spPr>
          <a:xfrm>
            <a:off x="3181349" y="527345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ENFJs: </a:t>
            </a:r>
            <a:r>
              <a:rPr lang="en-US" sz="1500" dirty="0">
                <a:latin typeface="Century Gothic" charset="0"/>
                <a:ea typeface="Century Gothic" charset="0"/>
                <a:cs typeface="Century Gothic" charset="0"/>
              </a:rPr>
              <a:t>Martin Luther King Jr., Neil </a:t>
            </a:r>
            <a:r>
              <a:rPr lang="en-US" sz="1500" dirty="0" err="1">
                <a:latin typeface="Century Gothic" charset="0"/>
                <a:ea typeface="Century Gothic" charset="0"/>
                <a:cs typeface="Century Gothic" charset="0"/>
              </a:rPr>
              <a:t>deGrasse</a:t>
            </a:r>
            <a:r>
              <a:rPr lang="en-US" sz="1500" dirty="0">
                <a:latin typeface="Century Gothic" charset="0"/>
                <a:ea typeface="Century Gothic" charset="0"/>
                <a:cs typeface="Century Gothic" charset="0"/>
              </a:rPr>
              <a:t> Tyson, Nelson Mandela, Ronald Reagan, Oprah Winfrey, Tony Blair, James Lipton, Bono, Morgan Freeman</a:t>
            </a:r>
          </a:p>
        </p:txBody>
      </p:sp>
    </p:spTree>
    <p:extLst>
      <p:ext uri="{BB962C8B-B14F-4D97-AF65-F5344CB8AC3E}">
        <p14:creationId xmlns:p14="http://schemas.microsoft.com/office/powerpoint/2010/main" val="1269602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INFJ: </a:t>
            </a:r>
            <a:r>
              <a:rPr lang="en-US" i="1" dirty="0" smtClean="0">
                <a:latin typeface="Century Gothic" charset="0"/>
                <a:ea typeface="Century Gothic" charset="0"/>
                <a:cs typeface="Century Gothic" charset="0"/>
              </a:rPr>
              <a:t>The Counselor</a:t>
            </a:r>
            <a:endParaRPr lang="en-US" i="1" dirty="0">
              <a:latin typeface="Century Gothic" charset="0"/>
              <a:ea typeface="Century Gothic" charset="0"/>
              <a:cs typeface="Century Gothic" charset="0"/>
            </a:endParaRPr>
          </a:p>
        </p:txBody>
      </p:sp>
      <p:sp>
        <p:nvSpPr>
          <p:cNvPr id="9" name="Rounded Rectangle 8"/>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67049" y="13012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Composed, Reserved, Independent, Focused</a:t>
            </a:r>
          </a:p>
        </p:txBody>
      </p:sp>
      <p:sp>
        <p:nvSpPr>
          <p:cNvPr id="26" name="TextBox 25"/>
          <p:cNvSpPr txBox="1"/>
          <p:nvPr/>
        </p:nvSpPr>
        <p:spPr>
          <a:xfrm>
            <a:off x="3067049" y="17584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Idealistic, Perceptive, Imaginative, Complex</a:t>
            </a:r>
          </a:p>
        </p:txBody>
      </p:sp>
      <p:sp>
        <p:nvSpPr>
          <p:cNvPr id="27" name="TextBox 26"/>
          <p:cNvSpPr txBox="1"/>
          <p:nvPr/>
        </p:nvSpPr>
        <p:spPr>
          <a:xfrm>
            <a:off x="3067049" y="22156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Ethical, Compassionate, Sensitive, Empathetic</a:t>
            </a:r>
          </a:p>
        </p:txBody>
      </p:sp>
      <p:sp>
        <p:nvSpPr>
          <p:cNvPr id="28" name="TextBox 27"/>
          <p:cNvSpPr txBox="1"/>
          <p:nvPr/>
        </p:nvSpPr>
        <p:spPr>
          <a:xfrm>
            <a:off x="3067049" y="2684503"/>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Dedicated, Conscientious, Loyal, Steady</a:t>
            </a:r>
          </a:p>
        </p:txBody>
      </p:sp>
      <p:sp>
        <p:nvSpPr>
          <p:cNvPr id="17" name="TextBox 16"/>
          <p:cNvSpPr txBox="1"/>
          <p:nvPr/>
        </p:nvSpPr>
        <p:spPr>
          <a:xfrm>
            <a:off x="3143249" y="3182423"/>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Creative nurturers</a:t>
            </a:r>
            <a:r>
              <a:rPr lang="en-US" sz="1400" dirty="0">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place.</a:t>
            </a:r>
          </a:p>
        </p:txBody>
      </p:sp>
      <p:pic>
        <p:nvPicPr>
          <p:cNvPr id="18" name="Picture 17" descr="ENFJ-1024x1024.png"/>
          <p:cNvPicPr>
            <a:picLocks noChangeAspect="1"/>
          </p:cNvPicPr>
          <p:nvPr/>
        </p:nvPicPr>
        <p:blipFill>
          <a:blip r:embed="rId2" cstate="print"/>
          <a:srcRect l="22581" t="21332" r="19355" b="19355"/>
          <a:stretch>
            <a:fillRect/>
          </a:stretch>
        </p:blipFill>
        <p:spPr>
          <a:xfrm>
            <a:off x="466725" y="3194567"/>
            <a:ext cx="2362200" cy="2362200"/>
          </a:xfrm>
          <a:prstGeom prst="rect">
            <a:avLst/>
          </a:prstGeom>
        </p:spPr>
      </p:pic>
      <p:sp>
        <p:nvSpPr>
          <p:cNvPr id="19" name="TextBox 18"/>
          <p:cNvSpPr txBox="1"/>
          <p:nvPr/>
        </p:nvSpPr>
        <p:spPr>
          <a:xfrm>
            <a:off x="3143249" y="5126893"/>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INFJs: </a:t>
            </a:r>
            <a:r>
              <a:rPr lang="en-US" sz="1500" dirty="0">
                <a:latin typeface="Century Gothic" charset="0"/>
                <a:ea typeface="Century Gothic" charset="0"/>
                <a:cs typeface="Century Gothic" charset="0"/>
              </a:rPr>
              <a:t>Mahatma Gandhi, Thomas Jefferson, Eleanor Roosevelt, Carl Jung, Jimmy Carter, Florence Nightingale, Woodrow Wilson, Ron Paul, George Harrison</a:t>
            </a:r>
          </a:p>
        </p:txBody>
      </p:sp>
    </p:spTree>
    <p:extLst>
      <p:ext uri="{BB962C8B-B14F-4D97-AF65-F5344CB8AC3E}">
        <p14:creationId xmlns:p14="http://schemas.microsoft.com/office/powerpoint/2010/main" val="814356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INFP: </a:t>
            </a:r>
            <a:r>
              <a:rPr lang="en-US" i="1" dirty="0" smtClean="0">
                <a:latin typeface="Century Gothic" charset="0"/>
                <a:ea typeface="Century Gothic" charset="0"/>
                <a:cs typeface="Century Gothic" charset="0"/>
              </a:rPr>
              <a:t>The Healer</a:t>
            </a:r>
            <a:endParaRPr lang="en-US" i="1" dirty="0">
              <a:latin typeface="Century Gothic" charset="0"/>
              <a:ea typeface="Century Gothic" charset="0"/>
              <a:cs typeface="Century Gothic" charset="0"/>
            </a:endParaRPr>
          </a:p>
        </p:txBody>
      </p:sp>
      <p:sp>
        <p:nvSpPr>
          <p:cNvPr id="9" name="Rounded Rectangle 8"/>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48000" y="14478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Composed, Self-Reliant, Reserved, Thoughtful</a:t>
            </a:r>
          </a:p>
        </p:txBody>
      </p:sp>
      <p:sp>
        <p:nvSpPr>
          <p:cNvPr id="26" name="TextBox 25"/>
          <p:cNvSpPr txBox="1"/>
          <p:nvPr/>
        </p:nvSpPr>
        <p:spPr>
          <a:xfrm>
            <a:off x="3048000" y="19050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Creative, Imaginative, Idealistic, Innovative</a:t>
            </a:r>
          </a:p>
        </p:txBody>
      </p:sp>
      <p:sp>
        <p:nvSpPr>
          <p:cNvPr id="27" name="TextBox 26"/>
          <p:cNvSpPr txBox="1"/>
          <p:nvPr/>
        </p:nvSpPr>
        <p:spPr>
          <a:xfrm>
            <a:off x="3048000" y="23622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Empathetic, Sensitive, Ethical, Authentic </a:t>
            </a:r>
          </a:p>
        </p:txBody>
      </p:sp>
      <p:sp>
        <p:nvSpPr>
          <p:cNvPr id="28" name="TextBox 27"/>
          <p:cNvSpPr txBox="1"/>
          <p:nvPr/>
        </p:nvSpPr>
        <p:spPr>
          <a:xfrm>
            <a:off x="3048000" y="2831068"/>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Flexible, Accepting, Tolerant, Open-Minded</a:t>
            </a:r>
          </a:p>
        </p:txBody>
      </p:sp>
      <p:sp>
        <p:nvSpPr>
          <p:cNvPr id="17" name="TextBox 16"/>
          <p:cNvSpPr txBox="1"/>
          <p:nvPr/>
        </p:nvSpPr>
        <p:spPr>
          <a:xfrm>
            <a:off x="3124200" y="3328988"/>
            <a:ext cx="88582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Imaginative idealists</a:t>
            </a:r>
            <a:r>
              <a:rPr lang="en-US" sz="1400" dirty="0">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ideas.</a:t>
            </a:r>
          </a:p>
        </p:txBody>
      </p:sp>
      <p:pic>
        <p:nvPicPr>
          <p:cNvPr id="18" name="Picture 17" descr="ENFJ-1024x1024.png"/>
          <p:cNvPicPr>
            <a:picLocks noChangeAspect="1"/>
          </p:cNvPicPr>
          <p:nvPr/>
        </p:nvPicPr>
        <p:blipFill>
          <a:blip r:embed="rId2" cstate="print"/>
          <a:stretch>
            <a:fillRect/>
          </a:stretch>
        </p:blipFill>
        <p:spPr>
          <a:xfrm>
            <a:off x="457200" y="3194567"/>
            <a:ext cx="2362200" cy="2362200"/>
          </a:xfrm>
          <a:prstGeom prst="rect">
            <a:avLst/>
          </a:prstGeom>
        </p:spPr>
      </p:pic>
      <p:sp>
        <p:nvSpPr>
          <p:cNvPr id="19" name="TextBox 18"/>
          <p:cNvSpPr txBox="1"/>
          <p:nvPr/>
        </p:nvSpPr>
        <p:spPr>
          <a:xfrm>
            <a:off x="3048000" y="5172939"/>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INFPs: </a:t>
            </a:r>
            <a:r>
              <a:rPr lang="en-US" sz="1500" dirty="0">
                <a:latin typeface="Century Gothic" charset="0"/>
                <a:ea typeface="Century Gothic" charset="0"/>
                <a:cs typeface="Century Gothic" charset="0"/>
              </a:rPr>
              <a:t>John Lennon, JRR Tolkien, Princess Diana, Helen Keller, Jim Morrison, William Shakespeare, Edgar Allen Poe, Vincent van Gogh, Andy Warhol</a:t>
            </a:r>
          </a:p>
        </p:txBody>
      </p:sp>
    </p:spTree>
    <p:extLst>
      <p:ext uri="{BB962C8B-B14F-4D97-AF65-F5344CB8AC3E}">
        <p14:creationId xmlns:p14="http://schemas.microsoft.com/office/powerpoint/2010/main" val="974967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ENFP: </a:t>
            </a:r>
            <a:r>
              <a:rPr lang="en-US" i="1" dirty="0" smtClean="0">
                <a:latin typeface="Century Gothic" charset="0"/>
                <a:ea typeface="Century Gothic" charset="0"/>
                <a:cs typeface="Century Gothic" charset="0"/>
              </a:rPr>
              <a:t>The Champion</a:t>
            </a:r>
            <a:endParaRPr lang="en-US" i="1" dirty="0">
              <a:latin typeface="Century Gothic" charset="0"/>
              <a:ea typeface="Century Gothic" charset="0"/>
              <a:cs typeface="Century Gothic" charset="0"/>
            </a:endParaRPr>
          </a:p>
        </p:txBody>
      </p:sp>
      <p:sp>
        <p:nvSpPr>
          <p:cNvPr id="9" name="Rounded Rectangle 8"/>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01551" y="14478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Enthusiastic, Gregarious, Sociable, Expressive</a:t>
            </a:r>
          </a:p>
        </p:txBody>
      </p:sp>
      <p:sp>
        <p:nvSpPr>
          <p:cNvPr id="26" name="TextBox 25"/>
          <p:cNvSpPr txBox="1"/>
          <p:nvPr/>
        </p:nvSpPr>
        <p:spPr>
          <a:xfrm>
            <a:off x="3001551" y="1905000"/>
            <a:ext cx="9175750" cy="369332"/>
          </a:xfrm>
          <a:prstGeom prst="rect">
            <a:avLst/>
          </a:prstGeom>
          <a:noFill/>
        </p:spPr>
        <p:txBody>
          <a:bodyPr wrap="square" rtlCol="0">
            <a:spAutoFit/>
          </a:bodyPr>
          <a:lstStyle/>
          <a:p>
            <a:r>
              <a:rPr lang="en-US" dirty="0">
                <a:latin typeface="Century Gothic" charset="0"/>
                <a:ea typeface="Century Gothic" charset="0"/>
                <a:cs typeface="Century Gothic" charset="0"/>
              </a:rPr>
              <a:t>Imaginative, Unconventional, Forward-Thinking</a:t>
            </a:r>
          </a:p>
        </p:txBody>
      </p:sp>
      <p:sp>
        <p:nvSpPr>
          <p:cNvPr id="27" name="TextBox 26"/>
          <p:cNvSpPr txBox="1"/>
          <p:nvPr/>
        </p:nvSpPr>
        <p:spPr>
          <a:xfrm>
            <a:off x="3001551" y="23622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Spontaneous, Adaptable, Whimsical</a:t>
            </a:r>
          </a:p>
        </p:txBody>
      </p:sp>
      <p:sp>
        <p:nvSpPr>
          <p:cNvPr id="28" name="TextBox 27"/>
          <p:cNvSpPr txBox="1"/>
          <p:nvPr/>
        </p:nvSpPr>
        <p:spPr>
          <a:xfrm>
            <a:off x="3001551" y="2831068"/>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Orderly, Responsible, Methodical, Hardworking</a:t>
            </a:r>
          </a:p>
        </p:txBody>
      </p:sp>
      <p:sp>
        <p:nvSpPr>
          <p:cNvPr id="17" name="TextBox 16"/>
          <p:cNvSpPr txBox="1"/>
          <p:nvPr/>
        </p:nvSpPr>
        <p:spPr>
          <a:xfrm>
            <a:off x="3001551" y="3332748"/>
            <a:ext cx="87439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People-centered creators</a:t>
            </a:r>
            <a:r>
              <a:rPr lang="en-US" sz="1400" dirty="0">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leads.</a:t>
            </a:r>
          </a:p>
        </p:txBody>
      </p:sp>
      <p:sp>
        <p:nvSpPr>
          <p:cNvPr id="19" name="TextBox 18"/>
          <p:cNvSpPr txBox="1"/>
          <p:nvPr/>
        </p:nvSpPr>
        <p:spPr>
          <a:xfrm>
            <a:off x="3001551" y="528097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ENFPs: </a:t>
            </a:r>
            <a:r>
              <a:rPr lang="en-US" sz="1500" dirty="0">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1028" name="Picture 4" descr="http://www.opp.com/tools/mbti/mbti-personality-types/~/media/Images/Content-images/MBTI%20type%20heads/enfp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33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ENTP: </a:t>
            </a:r>
            <a:r>
              <a:rPr lang="en-US" i="1" dirty="0" smtClean="0">
                <a:latin typeface="Century Gothic" charset="0"/>
                <a:ea typeface="Century Gothic" charset="0"/>
                <a:cs typeface="Century Gothic" charset="0"/>
              </a:rPr>
              <a:t>The Inventor</a:t>
            </a:r>
            <a:endParaRPr lang="en-US" i="1" dirty="0">
              <a:latin typeface="Century Gothic" charset="0"/>
              <a:ea typeface="Century Gothic" charset="0"/>
              <a:cs typeface="Century Gothic" charset="0"/>
            </a:endParaRPr>
          </a:p>
        </p:txBody>
      </p:sp>
      <p:sp>
        <p:nvSpPr>
          <p:cNvPr id="9" name="Rounded Rectangle 8"/>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00374" y="13006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26" name="TextBox 25"/>
          <p:cNvSpPr txBox="1"/>
          <p:nvPr/>
        </p:nvSpPr>
        <p:spPr>
          <a:xfrm>
            <a:off x="3000374" y="17578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27" name="TextBox 26"/>
          <p:cNvSpPr txBox="1"/>
          <p:nvPr/>
        </p:nvSpPr>
        <p:spPr>
          <a:xfrm>
            <a:off x="3000374" y="22150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28" name="TextBox 27"/>
          <p:cNvSpPr txBox="1"/>
          <p:nvPr/>
        </p:nvSpPr>
        <p:spPr>
          <a:xfrm>
            <a:off x="3000375" y="2683907"/>
            <a:ext cx="9086732"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17" name="TextBox 16"/>
          <p:cNvSpPr txBox="1"/>
          <p:nvPr/>
        </p:nvSpPr>
        <p:spPr>
          <a:xfrm>
            <a:off x="3000374" y="3181827"/>
            <a:ext cx="886777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go.</a:t>
            </a:r>
          </a:p>
        </p:txBody>
      </p:sp>
      <p:sp>
        <p:nvSpPr>
          <p:cNvPr id="19" name="TextBox 18"/>
          <p:cNvSpPr txBox="1"/>
          <p:nvPr/>
        </p:nvSpPr>
        <p:spPr>
          <a:xfrm>
            <a:off x="3000374" y="5126297"/>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68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INTP: </a:t>
            </a:r>
            <a:r>
              <a:rPr lang="en-US" i="1" dirty="0" smtClean="0">
                <a:latin typeface="Century Gothic" charset="0"/>
                <a:ea typeface="Century Gothic" charset="0"/>
                <a:cs typeface="Century Gothic" charset="0"/>
              </a:rPr>
              <a:t>The Architect</a:t>
            </a:r>
            <a:endParaRPr lang="en-US" i="1" dirty="0">
              <a:latin typeface="Century Gothic" charset="0"/>
              <a:ea typeface="Century Gothic" charset="0"/>
              <a:cs typeface="Century Gothic" charset="0"/>
            </a:endParaRPr>
          </a:p>
        </p:txBody>
      </p:sp>
      <p:sp>
        <p:nvSpPr>
          <p:cNvPr id="9" name="Rounded Rectangle 8"/>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43250" y="14478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Independent, Cool, Thoughtful, Self-Reliant</a:t>
            </a:r>
          </a:p>
        </p:txBody>
      </p:sp>
      <p:sp>
        <p:nvSpPr>
          <p:cNvPr id="26" name="TextBox 25"/>
          <p:cNvSpPr txBox="1"/>
          <p:nvPr/>
        </p:nvSpPr>
        <p:spPr>
          <a:xfrm>
            <a:off x="3143250" y="19050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Unconventional, Theoretical, Complex</a:t>
            </a:r>
          </a:p>
        </p:txBody>
      </p:sp>
      <p:sp>
        <p:nvSpPr>
          <p:cNvPr id="27" name="TextBox 26"/>
          <p:cNvSpPr txBox="1"/>
          <p:nvPr/>
        </p:nvSpPr>
        <p:spPr>
          <a:xfrm>
            <a:off x="3143250" y="23622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Unsentimental</a:t>
            </a:r>
          </a:p>
        </p:txBody>
      </p:sp>
      <p:sp>
        <p:nvSpPr>
          <p:cNvPr id="28" name="TextBox 27"/>
          <p:cNvSpPr txBox="1"/>
          <p:nvPr/>
        </p:nvSpPr>
        <p:spPr>
          <a:xfrm>
            <a:off x="3143250" y="2831068"/>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Tolerant, Open-Minded, Changeable, Unstructured</a:t>
            </a:r>
          </a:p>
        </p:txBody>
      </p:sp>
      <p:sp>
        <p:nvSpPr>
          <p:cNvPr id="17" name="TextBox 16"/>
          <p:cNvSpPr txBox="1"/>
          <p:nvPr/>
        </p:nvSpPr>
        <p:spPr>
          <a:xfrm>
            <a:off x="3219450" y="3328988"/>
            <a:ext cx="87058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Philosophical innovators</a:t>
            </a:r>
            <a:r>
              <a:rPr lang="en-US" sz="1400" dirty="0">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beliefs.</a:t>
            </a:r>
          </a:p>
        </p:txBody>
      </p:sp>
      <p:sp>
        <p:nvSpPr>
          <p:cNvPr id="19" name="TextBox 18"/>
          <p:cNvSpPr txBox="1"/>
          <p:nvPr/>
        </p:nvSpPr>
        <p:spPr>
          <a:xfrm>
            <a:off x="3228975" y="527345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INTPs: </a:t>
            </a:r>
            <a:r>
              <a:rPr lang="en-US" sz="1500" dirty="0">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889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28263" y="815302"/>
            <a:ext cx="11296891" cy="1229100"/>
          </a:xfrm>
        </p:spPr>
        <p:txBody>
          <a:bodyPr>
            <a:normAutofit fontScale="90000"/>
          </a:bodyPr>
          <a:lstStyle/>
          <a:p>
            <a:r>
              <a:rPr lang="en-US" dirty="0" smtClean="0"/>
              <a:t>Myers Briggs </a:t>
            </a:r>
            <a:r>
              <a:rPr lang="en-US" smtClean="0"/>
              <a:t>Type Indicator</a:t>
            </a:r>
            <a:endParaRPr lang="en-US"/>
          </a:p>
        </p:txBody>
      </p:sp>
      <p:sp>
        <p:nvSpPr>
          <p:cNvPr id="10" name="Subtitle 9"/>
          <p:cNvSpPr>
            <a:spLocks noGrp="1"/>
          </p:cNvSpPr>
          <p:nvPr>
            <p:ph type="subTitle" idx="1"/>
          </p:nvPr>
        </p:nvSpPr>
        <p:spPr>
          <a:xfrm>
            <a:off x="2667000" y="2642296"/>
            <a:ext cx="6045485" cy="1655762"/>
          </a:xfrm>
        </p:spPr>
        <p:txBody>
          <a:bodyPr>
            <a:normAutofit/>
          </a:bodyPr>
          <a:lstStyle/>
          <a:p>
            <a:r>
              <a:rPr lang="en-US" sz="2800" dirty="0" smtClean="0"/>
              <a:t>Sixteen Personality Types Based on Four Dimensions of Personality</a:t>
            </a:r>
            <a:endParaRPr lang="en-US" sz="2800" dirty="0"/>
          </a:p>
        </p:txBody>
      </p:sp>
    </p:spTree>
    <p:extLst>
      <p:ext uri="{BB962C8B-B14F-4D97-AF65-F5344CB8AC3E}">
        <p14:creationId xmlns:p14="http://schemas.microsoft.com/office/powerpoint/2010/main" val="730767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ISTP: </a:t>
            </a:r>
            <a:r>
              <a:rPr lang="en-US" i="1" dirty="0" smtClean="0">
                <a:latin typeface="Century Gothic" charset="0"/>
                <a:ea typeface="Century Gothic" charset="0"/>
                <a:cs typeface="Century Gothic" charset="0"/>
              </a:rPr>
              <a:t>The Operator</a:t>
            </a:r>
            <a:endParaRPr lang="en-US" i="1" dirty="0">
              <a:latin typeface="Century Gothic" charset="0"/>
              <a:ea typeface="Century Gothic" charset="0"/>
              <a:cs typeface="Century Gothic" charset="0"/>
            </a:endParaRPr>
          </a:p>
        </p:txBody>
      </p:sp>
      <p:sp>
        <p:nvSpPr>
          <p:cNvPr id="9" name="Rounded Rectangle 8"/>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19425" y="14478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Independent, Self-Reliant, Reserved, Cool</a:t>
            </a:r>
          </a:p>
        </p:txBody>
      </p:sp>
      <p:sp>
        <p:nvSpPr>
          <p:cNvPr id="26" name="TextBox 25"/>
          <p:cNvSpPr txBox="1"/>
          <p:nvPr/>
        </p:nvSpPr>
        <p:spPr>
          <a:xfrm>
            <a:off x="3019425" y="19050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Realistic, Hands-On, Grounded, Mechanical</a:t>
            </a:r>
          </a:p>
        </p:txBody>
      </p:sp>
      <p:sp>
        <p:nvSpPr>
          <p:cNvPr id="27" name="TextBox 26"/>
          <p:cNvSpPr txBox="1"/>
          <p:nvPr/>
        </p:nvSpPr>
        <p:spPr>
          <a:xfrm>
            <a:off x="3019425" y="23622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Unbiased, Pragmatic</a:t>
            </a:r>
          </a:p>
        </p:txBody>
      </p:sp>
      <p:sp>
        <p:nvSpPr>
          <p:cNvPr id="28" name="TextBox 27"/>
          <p:cNvSpPr txBox="1"/>
          <p:nvPr/>
        </p:nvSpPr>
        <p:spPr>
          <a:xfrm>
            <a:off x="3019425" y="2831068"/>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Responsive, Spontaneous, Flexible, Active</a:t>
            </a:r>
          </a:p>
        </p:txBody>
      </p:sp>
      <p:sp>
        <p:nvSpPr>
          <p:cNvPr id="17" name="TextBox 16"/>
          <p:cNvSpPr txBox="1"/>
          <p:nvPr/>
        </p:nvSpPr>
        <p:spPr>
          <a:xfrm>
            <a:off x="3095625" y="3328988"/>
            <a:ext cx="89439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Observant artisans</a:t>
            </a:r>
            <a:r>
              <a:rPr lang="en-US" sz="1400" dirty="0">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theory.</a:t>
            </a:r>
          </a:p>
        </p:txBody>
      </p:sp>
      <p:sp>
        <p:nvSpPr>
          <p:cNvPr id="19" name="TextBox 18"/>
          <p:cNvSpPr txBox="1"/>
          <p:nvPr/>
        </p:nvSpPr>
        <p:spPr>
          <a:xfrm>
            <a:off x="3095625" y="5058014"/>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ISTPs: </a:t>
            </a:r>
            <a:r>
              <a:rPr lang="en-US" sz="1500" dirty="0">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265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ESTP: </a:t>
            </a:r>
            <a:r>
              <a:rPr lang="en-US" i="1" dirty="0" smtClean="0">
                <a:latin typeface="Century Gothic" charset="0"/>
                <a:ea typeface="Century Gothic" charset="0"/>
                <a:cs typeface="Century Gothic" charset="0"/>
              </a:rPr>
              <a:t>The Promoter</a:t>
            </a:r>
            <a:endParaRPr lang="en-US" i="1" dirty="0">
              <a:latin typeface="Century Gothic" charset="0"/>
              <a:ea typeface="Century Gothic" charset="0"/>
              <a:cs typeface="Century Gothic" charset="0"/>
            </a:endParaRPr>
          </a:p>
        </p:txBody>
      </p:sp>
      <p:sp>
        <p:nvSpPr>
          <p:cNvPr id="9" name="Rounded Rectangle 8"/>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05150" y="14478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Outgoing, Friendly, Engaging, Energetic</a:t>
            </a:r>
          </a:p>
        </p:txBody>
      </p:sp>
      <p:sp>
        <p:nvSpPr>
          <p:cNvPr id="26" name="TextBox 25"/>
          <p:cNvSpPr txBox="1"/>
          <p:nvPr/>
        </p:nvSpPr>
        <p:spPr>
          <a:xfrm>
            <a:off x="3105150" y="19050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Hands-On, Practical, Observant, Physical</a:t>
            </a:r>
          </a:p>
        </p:txBody>
      </p:sp>
      <p:sp>
        <p:nvSpPr>
          <p:cNvPr id="27" name="TextBox 26"/>
          <p:cNvSpPr txBox="1"/>
          <p:nvPr/>
        </p:nvSpPr>
        <p:spPr>
          <a:xfrm>
            <a:off x="3105150" y="23622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Outspoken</a:t>
            </a:r>
          </a:p>
        </p:txBody>
      </p:sp>
      <p:sp>
        <p:nvSpPr>
          <p:cNvPr id="28" name="TextBox 27"/>
          <p:cNvSpPr txBox="1"/>
          <p:nvPr/>
        </p:nvSpPr>
        <p:spPr>
          <a:xfrm>
            <a:off x="3105150" y="2831068"/>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Responsive, Spontaneous, Adaptable, Adventurous</a:t>
            </a:r>
          </a:p>
        </p:txBody>
      </p:sp>
      <p:sp>
        <p:nvSpPr>
          <p:cNvPr id="17" name="TextBox 16"/>
          <p:cNvSpPr txBox="1"/>
          <p:nvPr/>
        </p:nvSpPr>
        <p:spPr>
          <a:xfrm>
            <a:off x="3181350" y="3328987"/>
            <a:ext cx="8763000"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Energetic thrill-seekers</a:t>
            </a:r>
            <a:r>
              <a:rPr lang="en-US" sz="1400" dirty="0">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intuitive. </a:t>
            </a:r>
          </a:p>
        </p:txBody>
      </p:sp>
      <p:sp>
        <p:nvSpPr>
          <p:cNvPr id="19" name="TextBox 18"/>
          <p:cNvSpPr txBox="1"/>
          <p:nvPr/>
        </p:nvSpPr>
        <p:spPr>
          <a:xfrm>
            <a:off x="3181350" y="5058012"/>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ESTPs: </a:t>
            </a:r>
            <a:r>
              <a:rPr lang="en-US" sz="1500" dirty="0">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589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ISFJ: </a:t>
            </a:r>
            <a:r>
              <a:rPr lang="en-US" i="1" dirty="0" smtClean="0">
                <a:latin typeface="Century Gothic" charset="0"/>
                <a:ea typeface="Century Gothic" charset="0"/>
                <a:cs typeface="Century Gothic" charset="0"/>
              </a:rPr>
              <a:t>The Protector</a:t>
            </a:r>
            <a:endParaRPr lang="en-US" i="1" dirty="0">
              <a:latin typeface="Century Gothic" charset="0"/>
              <a:ea typeface="Century Gothic" charset="0"/>
              <a:cs typeface="Century Gothic" charset="0"/>
            </a:endParaRPr>
          </a:p>
        </p:txBody>
      </p:sp>
      <p:sp>
        <p:nvSpPr>
          <p:cNvPr id="9" name="Rounded Rectangle 8"/>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52775" y="14478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Reserved, Unassuming, Thoughtful, Calm</a:t>
            </a:r>
          </a:p>
        </p:txBody>
      </p:sp>
      <p:sp>
        <p:nvSpPr>
          <p:cNvPr id="26" name="TextBox 25"/>
          <p:cNvSpPr txBox="1"/>
          <p:nvPr/>
        </p:nvSpPr>
        <p:spPr>
          <a:xfrm>
            <a:off x="3152775" y="19050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Traditional, Observant, Factual</a:t>
            </a:r>
          </a:p>
        </p:txBody>
      </p:sp>
      <p:sp>
        <p:nvSpPr>
          <p:cNvPr id="27" name="TextBox 26"/>
          <p:cNvSpPr txBox="1"/>
          <p:nvPr/>
        </p:nvSpPr>
        <p:spPr>
          <a:xfrm>
            <a:off x="3152775" y="23622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Devoted, Caring, Kind, Principled</a:t>
            </a:r>
          </a:p>
        </p:txBody>
      </p:sp>
      <p:sp>
        <p:nvSpPr>
          <p:cNvPr id="28" name="TextBox 27"/>
          <p:cNvSpPr txBox="1"/>
          <p:nvPr/>
        </p:nvSpPr>
        <p:spPr>
          <a:xfrm>
            <a:off x="3152775" y="2831068"/>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Methodical, Dedicated, Persistent</a:t>
            </a:r>
          </a:p>
        </p:txBody>
      </p:sp>
      <p:sp>
        <p:nvSpPr>
          <p:cNvPr id="17" name="TextBox 16"/>
          <p:cNvSpPr txBox="1"/>
          <p:nvPr/>
        </p:nvSpPr>
        <p:spPr>
          <a:xfrm>
            <a:off x="3228975" y="3328988"/>
            <a:ext cx="86391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Industrious caretakers</a:t>
            </a:r>
            <a:r>
              <a:rPr lang="en-US" sz="1400" dirty="0">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values.</a:t>
            </a:r>
          </a:p>
        </p:txBody>
      </p:sp>
      <p:sp>
        <p:nvSpPr>
          <p:cNvPr id="19" name="TextBox 18"/>
          <p:cNvSpPr txBox="1"/>
          <p:nvPr/>
        </p:nvSpPr>
        <p:spPr>
          <a:xfrm>
            <a:off x="3205162" y="5106004"/>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ISFJs: </a:t>
            </a:r>
            <a:r>
              <a:rPr lang="en-US" sz="1500" dirty="0">
                <a:latin typeface="Century Gothic" charset="0"/>
                <a:ea typeface="Century Gothic" charset="0"/>
                <a:cs typeface="Century Gothic" charset="0"/>
              </a:rPr>
              <a:t>Mother Teresa, George Marshall, Rosa Parks, Robert E. Lee, Clara Barton, </a:t>
            </a:r>
          </a:p>
          <a:p>
            <a:pPr marL="1371600" indent="-1371600"/>
            <a:r>
              <a:rPr lang="en-US" sz="1500" dirty="0">
                <a:latin typeface="Century Gothic" charset="0"/>
                <a:ea typeface="Century Gothic" charset="0"/>
                <a:cs typeface="Century Gothic" charset="0"/>
              </a:rPr>
              <a:t>	George H.W. Bush, King George IV, Dr. Watson</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223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ESFJ: </a:t>
            </a:r>
            <a:r>
              <a:rPr lang="en-US" i="1" dirty="0" smtClean="0">
                <a:latin typeface="Century Gothic" charset="0"/>
                <a:ea typeface="Century Gothic" charset="0"/>
                <a:cs typeface="Century Gothic" charset="0"/>
              </a:rPr>
              <a:t>The Provider</a:t>
            </a:r>
            <a:endParaRPr lang="en-US" i="1" dirty="0">
              <a:latin typeface="Century Gothic" charset="0"/>
              <a:ea typeface="Century Gothic" charset="0"/>
              <a:cs typeface="Century Gothic" charset="0"/>
            </a:endParaRPr>
          </a:p>
        </p:txBody>
      </p:sp>
      <p:sp>
        <p:nvSpPr>
          <p:cNvPr id="9" name="Rounded Rectangle 8"/>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43249" y="14478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Friendly, Outgoing, Expressive, Communicative</a:t>
            </a:r>
          </a:p>
        </p:txBody>
      </p:sp>
      <p:sp>
        <p:nvSpPr>
          <p:cNvPr id="26" name="TextBox 25"/>
          <p:cNvSpPr txBox="1"/>
          <p:nvPr/>
        </p:nvSpPr>
        <p:spPr>
          <a:xfrm>
            <a:off x="3143249" y="19050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Grounded, Hands-On, Traditional, Practical</a:t>
            </a:r>
          </a:p>
        </p:txBody>
      </p:sp>
      <p:sp>
        <p:nvSpPr>
          <p:cNvPr id="27" name="TextBox 26"/>
          <p:cNvSpPr txBox="1"/>
          <p:nvPr/>
        </p:nvSpPr>
        <p:spPr>
          <a:xfrm>
            <a:off x="3143249" y="23622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Caring, Generous, Sensitive, Nurturing</a:t>
            </a:r>
          </a:p>
        </p:txBody>
      </p:sp>
      <p:sp>
        <p:nvSpPr>
          <p:cNvPr id="28" name="TextBox 27"/>
          <p:cNvSpPr txBox="1"/>
          <p:nvPr/>
        </p:nvSpPr>
        <p:spPr>
          <a:xfrm>
            <a:off x="3143249" y="283106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Loyal, Organized, Conscientious, Disciplined</a:t>
            </a:r>
          </a:p>
        </p:txBody>
      </p:sp>
      <p:sp>
        <p:nvSpPr>
          <p:cNvPr id="17" name="TextBox 16"/>
          <p:cNvSpPr txBox="1"/>
          <p:nvPr/>
        </p:nvSpPr>
        <p:spPr>
          <a:xfrm>
            <a:off x="3219449" y="3328987"/>
            <a:ext cx="869632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Conscientious helpers</a:t>
            </a:r>
            <a:r>
              <a:rPr lang="en-US" sz="1400" dirty="0">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perceptive.</a:t>
            </a:r>
          </a:p>
        </p:txBody>
      </p:sp>
      <p:sp>
        <p:nvSpPr>
          <p:cNvPr id="19" name="TextBox 18"/>
          <p:cNvSpPr txBox="1"/>
          <p:nvPr/>
        </p:nvSpPr>
        <p:spPr>
          <a:xfrm>
            <a:off x="3143249" y="5106004"/>
            <a:ext cx="86106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ESFJs: </a:t>
            </a:r>
            <a:r>
              <a:rPr lang="en-US" sz="1500" dirty="0">
                <a:latin typeface="Century Gothic" charset="0"/>
                <a:ea typeface="Century Gothic" charset="0"/>
                <a:cs typeface="Century Gothic" charset="0"/>
              </a:rPr>
              <a:t>Andrew Carnegie, Harry S. Truman, Pope Francis, Gerald Ford, Sam Walton, Colin Powell, Barbara Walters, Dave Thomas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963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ISFP: </a:t>
            </a:r>
            <a:r>
              <a:rPr lang="en-US" i="1" dirty="0" smtClean="0">
                <a:latin typeface="Century Gothic" charset="0"/>
                <a:ea typeface="Century Gothic" charset="0"/>
                <a:cs typeface="Century Gothic" charset="0"/>
              </a:rPr>
              <a:t>The Composer</a:t>
            </a:r>
            <a:endParaRPr lang="en-US" i="1" dirty="0">
              <a:latin typeface="Century Gothic" charset="0"/>
              <a:ea typeface="Century Gothic" charset="0"/>
              <a:cs typeface="Century Gothic" charset="0"/>
            </a:endParaRPr>
          </a:p>
        </p:txBody>
      </p:sp>
      <p:sp>
        <p:nvSpPr>
          <p:cNvPr id="9" name="Rounded Rectangle 8"/>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71825" y="14478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Quiet, Modest, Calm, Gentle</a:t>
            </a:r>
          </a:p>
        </p:txBody>
      </p:sp>
      <p:sp>
        <p:nvSpPr>
          <p:cNvPr id="26" name="TextBox 25"/>
          <p:cNvSpPr txBox="1"/>
          <p:nvPr/>
        </p:nvSpPr>
        <p:spPr>
          <a:xfrm>
            <a:off x="3171825" y="19050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Observant, Hands-On, Grounded</a:t>
            </a:r>
          </a:p>
        </p:txBody>
      </p:sp>
      <p:sp>
        <p:nvSpPr>
          <p:cNvPr id="27" name="TextBox 26"/>
          <p:cNvSpPr txBox="1"/>
          <p:nvPr/>
        </p:nvSpPr>
        <p:spPr>
          <a:xfrm>
            <a:off x="3171825" y="23622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Attentive, Kind, Sensitive, Accepting</a:t>
            </a:r>
          </a:p>
        </p:txBody>
      </p:sp>
      <p:sp>
        <p:nvSpPr>
          <p:cNvPr id="28" name="TextBox 27"/>
          <p:cNvSpPr txBox="1"/>
          <p:nvPr/>
        </p:nvSpPr>
        <p:spPr>
          <a:xfrm>
            <a:off x="3171825" y="2831068"/>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Flexible, Spontaneous, Easygoing, Responsive</a:t>
            </a:r>
          </a:p>
        </p:txBody>
      </p:sp>
      <p:sp>
        <p:nvSpPr>
          <p:cNvPr id="17" name="TextBox 16"/>
          <p:cNvSpPr txBox="1"/>
          <p:nvPr/>
        </p:nvSpPr>
        <p:spPr>
          <a:xfrm>
            <a:off x="3248025" y="3328987"/>
            <a:ext cx="86772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Gentle caretakers</a:t>
            </a:r>
            <a:r>
              <a:rPr lang="en-US" sz="1400" dirty="0">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others.</a:t>
            </a:r>
          </a:p>
        </p:txBody>
      </p:sp>
      <p:sp>
        <p:nvSpPr>
          <p:cNvPr id="19" name="TextBox 18"/>
          <p:cNvSpPr txBox="1"/>
          <p:nvPr/>
        </p:nvSpPr>
        <p:spPr>
          <a:xfrm>
            <a:off x="3243262" y="5006369"/>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ISFPs: </a:t>
            </a:r>
            <a:r>
              <a:rPr lang="en-US" sz="1500" dirty="0">
                <a:latin typeface="Century Gothic" charset="0"/>
                <a:ea typeface="Century Gothic" charset="0"/>
                <a:cs typeface="Century Gothic" charset="0"/>
              </a:rPr>
              <a:t>Jacqueline Kennedy Onassis, Princess Diana, Jonathan </a:t>
            </a:r>
            <a:r>
              <a:rPr lang="en-US" sz="1500" dirty="0" err="1">
                <a:latin typeface="Century Gothic" charset="0"/>
                <a:ea typeface="Century Gothic" charset="0"/>
                <a:cs typeface="Century Gothic" charset="0"/>
              </a:rPr>
              <a:t>Ive</a:t>
            </a:r>
            <a:r>
              <a:rPr lang="en-US" sz="1500" dirty="0">
                <a:latin typeface="Century Gothic" charset="0"/>
                <a:ea typeface="Century Gothic" charset="0"/>
                <a:cs typeface="Century Gothic" charset="0"/>
              </a:rPr>
              <a:t>, Sofia Coppola, Bob Dylan, Steven Spielberg, Wolfgang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61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ESFP: </a:t>
            </a:r>
            <a:r>
              <a:rPr lang="en-US" i="1" dirty="0" smtClean="0">
                <a:latin typeface="Century Gothic" charset="0"/>
                <a:ea typeface="Century Gothic" charset="0"/>
                <a:cs typeface="Century Gothic" charset="0"/>
              </a:rPr>
              <a:t>The Performer</a:t>
            </a:r>
            <a:endParaRPr lang="en-US" i="1" dirty="0">
              <a:latin typeface="Century Gothic" charset="0"/>
              <a:ea typeface="Century Gothic" charset="0"/>
              <a:cs typeface="Century Gothic" charset="0"/>
            </a:endParaRPr>
          </a:p>
        </p:txBody>
      </p:sp>
      <p:sp>
        <p:nvSpPr>
          <p:cNvPr id="9" name="Rounded Rectangle 8"/>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95625" y="14478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Enthusiastic, Friendly, Lively, Vivacious</a:t>
            </a:r>
          </a:p>
        </p:txBody>
      </p:sp>
      <p:sp>
        <p:nvSpPr>
          <p:cNvPr id="26" name="TextBox 25"/>
          <p:cNvSpPr txBox="1"/>
          <p:nvPr/>
        </p:nvSpPr>
        <p:spPr>
          <a:xfrm>
            <a:off x="3095625" y="19050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Down-to-Earth, Practical, Observant, Sensual</a:t>
            </a:r>
          </a:p>
        </p:txBody>
      </p:sp>
      <p:sp>
        <p:nvSpPr>
          <p:cNvPr id="27" name="TextBox 26"/>
          <p:cNvSpPr txBox="1"/>
          <p:nvPr/>
        </p:nvSpPr>
        <p:spPr>
          <a:xfrm>
            <a:off x="3095625" y="23622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Warm, Caring, Expressive, Personable</a:t>
            </a:r>
          </a:p>
        </p:txBody>
      </p:sp>
      <p:sp>
        <p:nvSpPr>
          <p:cNvPr id="28" name="TextBox 27"/>
          <p:cNvSpPr txBox="1"/>
          <p:nvPr/>
        </p:nvSpPr>
        <p:spPr>
          <a:xfrm>
            <a:off x="3095625" y="2831068"/>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Playful, Spontaneous, Responsive, Casual</a:t>
            </a:r>
          </a:p>
        </p:txBody>
      </p:sp>
      <p:sp>
        <p:nvSpPr>
          <p:cNvPr id="17" name="TextBox 16"/>
          <p:cNvSpPr txBox="1"/>
          <p:nvPr/>
        </p:nvSpPr>
        <p:spPr>
          <a:xfrm>
            <a:off x="3171825" y="3328988"/>
            <a:ext cx="8782050"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Vivacious entertainers</a:t>
            </a:r>
            <a:r>
              <a:rPr lang="en-US" sz="1400" dirty="0">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ways. </a:t>
            </a:r>
          </a:p>
        </p:txBody>
      </p:sp>
      <p:sp>
        <p:nvSpPr>
          <p:cNvPr id="19" name="TextBox 18"/>
          <p:cNvSpPr txBox="1"/>
          <p:nvPr/>
        </p:nvSpPr>
        <p:spPr>
          <a:xfrm>
            <a:off x="3133725" y="5058014"/>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ESFPs: </a:t>
            </a:r>
            <a:r>
              <a:rPr lang="en-US" sz="1500" dirty="0">
                <a:latin typeface="Century Gothic" charset="0"/>
                <a:ea typeface="Century Gothic" charset="0"/>
                <a:cs typeface="Century Gothic" charset="0"/>
              </a:rPr>
              <a:t>Bill Clinton, John F. Kennedy, Ronald Reagan, Richard Branson, Larry Ellison, Magic Johnson, Marilyn Monroe, Paul McCartney</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402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Myers Briggs</a:t>
            </a:r>
          </a:p>
          <a:p>
            <a:pPr lvl="1"/>
            <a:r>
              <a:rPr lang="en-US" dirty="0">
                <a:hlinkClick r:id="rId2"/>
              </a:rPr>
              <a:t>www.typefinder.com/view/types</a:t>
            </a:r>
            <a:endParaRPr lang="en-US" dirty="0"/>
          </a:p>
          <a:p>
            <a:pPr lvl="1"/>
            <a:r>
              <a:rPr lang="en-US" dirty="0">
                <a:hlinkClick r:id="rId3"/>
              </a:rPr>
              <a:t>www.myersbriggs.org/</a:t>
            </a:r>
            <a:endParaRPr lang="en-US" dirty="0"/>
          </a:p>
          <a:p>
            <a:pPr lvl="1"/>
            <a:r>
              <a:rPr lang="en-US" dirty="0">
                <a:hlinkClick r:id="rId4"/>
              </a:rPr>
              <a:t>http://kindredgrace.com/mbti/</a:t>
            </a:r>
            <a:endParaRPr lang="en-US" dirty="0"/>
          </a:p>
          <a:p>
            <a:pPr lvl="1"/>
            <a:r>
              <a:rPr lang="en-US" dirty="0">
                <a:hlinkClick r:id="rId5"/>
              </a:rPr>
              <a:t>www.celebritytypes.com/</a:t>
            </a:r>
            <a:endParaRPr lang="en-US" dirty="0"/>
          </a:p>
          <a:p>
            <a:pPr lvl="1"/>
            <a:endParaRPr lang="en-US" dirty="0"/>
          </a:p>
          <a:p>
            <a:r>
              <a:rPr lang="en-US" dirty="0"/>
              <a:t>4D System</a:t>
            </a:r>
          </a:p>
          <a:p>
            <a:pPr lvl="1"/>
            <a:r>
              <a:rPr lang="en-US" dirty="0">
                <a:hlinkClick r:id="rId6"/>
              </a:rPr>
              <a:t>http://www.4-dsystems.com/ </a:t>
            </a:r>
            <a:endParaRPr lang="en-US" dirty="0"/>
          </a:p>
          <a:p>
            <a:pPr lvl="1"/>
            <a:r>
              <a:rPr lang="en-US" dirty="0">
                <a:hlinkClick r:id="rId7" invalidUrl="http://faculty.winthrop.edu/olsena/CSCI475/How Nasa Builds Teams  4D system.pdf"/>
              </a:rPr>
              <a:t>http://faculty.winthrop.edu/olsena/CSCI475/How%20Nasa%20Builds%20Teams%20%204D%20system.pdf</a:t>
            </a:r>
            <a:endParaRPr lang="en-US" dirty="0"/>
          </a:p>
        </p:txBody>
      </p:sp>
    </p:spTree>
    <p:extLst>
      <p:ext uri="{BB962C8B-B14F-4D97-AF65-F5344CB8AC3E}">
        <p14:creationId xmlns:p14="http://schemas.microsoft.com/office/powerpoint/2010/main" val="136479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Four Dichotomies </a:t>
            </a:r>
            <a:endParaRPr lang="en-US" dirty="0"/>
          </a:p>
        </p:txBody>
      </p:sp>
      <p:graphicFrame>
        <p:nvGraphicFramePr>
          <p:cNvPr id="9" name="Content Placeholder 3"/>
          <p:cNvGraphicFramePr>
            <a:graphicFrameLocks noGrp="1"/>
          </p:cNvGraphicFramePr>
          <p:nvPr>
            <p:ph sz="quarter" idx="1"/>
            <p:extLst>
              <p:ext uri="{D42A27DB-BD31-4B8C-83A1-F6EECF244321}">
                <p14:modId xmlns:p14="http://schemas.microsoft.com/office/powerpoint/2010/main" val="1280761846"/>
              </p:ext>
            </p:extLst>
          </p:nvPr>
        </p:nvGraphicFramePr>
        <p:xfrm>
          <a:off x="1843881" y="1549079"/>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9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Extroversion vs. Introversion</a:t>
            </a:r>
            <a:endParaRPr lang="en-US" dirty="0"/>
          </a:p>
        </p:txBody>
      </p:sp>
      <p:pic>
        <p:nvPicPr>
          <p:cNvPr id="4" name="Picture 3" descr="Introvert-vs-Extrovert-267x300.png"/>
          <p:cNvPicPr>
            <a:picLocks noChangeAspect="1"/>
          </p:cNvPicPr>
          <p:nvPr/>
        </p:nvPicPr>
        <p:blipFill>
          <a:blip r:embed="rId2" cstate="print"/>
          <a:stretch>
            <a:fillRect/>
          </a:stretch>
        </p:blipFill>
        <p:spPr>
          <a:xfrm>
            <a:off x="8946261" y="3404404"/>
            <a:ext cx="2407539" cy="2705100"/>
          </a:xfrm>
          <a:prstGeom prst="rect">
            <a:avLst/>
          </a:prstGeom>
        </p:spPr>
      </p:pic>
      <p:sp>
        <p:nvSpPr>
          <p:cNvPr id="5" name="Content Placeholder 2"/>
          <p:cNvSpPr txBox="1">
            <a:spLocks/>
          </p:cNvSpPr>
          <p:nvPr/>
        </p:nvSpPr>
        <p:spPr>
          <a:xfrm>
            <a:off x="838199" y="1385104"/>
            <a:ext cx="7917561" cy="472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buFont typeface="Arial" panose="020B0604020202020204" pitchFamily="34" charset="0"/>
              <a:buNone/>
            </a:pPr>
            <a:r>
              <a:rPr lang="en-US" sz="2000" i="1" smtClean="0"/>
              <a:t>Attitude… Where do you get your energy?</a:t>
            </a:r>
          </a:p>
          <a:p>
            <a:r>
              <a:rPr lang="en-US" sz="2000" b="1" dirty="0" smtClean="0"/>
              <a:t>Extraversion (E): Outward-turning</a:t>
            </a:r>
          </a:p>
          <a:p>
            <a:pPr lvl="1">
              <a:spcBef>
                <a:spcPts val="0"/>
              </a:spcBef>
            </a:pPr>
            <a:r>
              <a:rPr lang="en-US" sz="1600" dirty="0" smtClean="0"/>
              <a:t>Flow is directed outward toward people and objects</a:t>
            </a:r>
          </a:p>
          <a:p>
            <a:pPr lvl="1">
              <a:spcBef>
                <a:spcPts val="0"/>
              </a:spcBef>
            </a:pPr>
            <a:r>
              <a:rPr lang="en-US" sz="1600" dirty="0" smtClean="0"/>
              <a:t>Action-oriented</a:t>
            </a:r>
          </a:p>
          <a:p>
            <a:pPr lvl="1">
              <a:spcBef>
                <a:spcPts val="0"/>
              </a:spcBef>
            </a:pPr>
            <a:r>
              <a:rPr lang="en-US" sz="1600" dirty="0" smtClean="0"/>
              <a:t>Seek breadth of knowledge and influence</a:t>
            </a:r>
          </a:p>
          <a:p>
            <a:pPr lvl="1">
              <a:spcBef>
                <a:spcPts val="0"/>
              </a:spcBef>
            </a:pPr>
            <a:r>
              <a:rPr lang="en-US" sz="1600" dirty="0" smtClean="0"/>
              <a:t>Prefer more frequent interaction with others</a:t>
            </a:r>
          </a:p>
          <a:p>
            <a:pPr lvl="1">
              <a:spcBef>
                <a:spcPts val="0"/>
              </a:spcBef>
            </a:pPr>
            <a:r>
              <a:rPr lang="en-US" sz="1600" dirty="0" smtClean="0"/>
              <a:t>Recharge and get energy from spending time with people (need break from time spent in reflection)</a:t>
            </a:r>
          </a:p>
          <a:p>
            <a:pPr lvl="1">
              <a:spcBef>
                <a:spcPts val="0"/>
              </a:spcBef>
            </a:pPr>
            <a:r>
              <a:rPr lang="en-US" sz="1600" dirty="0" smtClean="0"/>
              <a:t>Act, then think</a:t>
            </a:r>
          </a:p>
          <a:p>
            <a:pPr lvl="1"/>
            <a:endParaRPr lang="en-US" sz="1000" dirty="0" smtClean="0"/>
          </a:p>
          <a:p>
            <a:r>
              <a:rPr lang="en-US" sz="2000" b="1" dirty="0" smtClean="0"/>
              <a:t>Introversion (I): Inward-turning</a:t>
            </a:r>
          </a:p>
          <a:p>
            <a:pPr lvl="1">
              <a:spcBef>
                <a:spcPts val="0"/>
              </a:spcBef>
            </a:pPr>
            <a:r>
              <a:rPr lang="en-US" sz="1600" dirty="0" smtClean="0"/>
              <a:t>Flow is directed inward toward concepts and ideas</a:t>
            </a:r>
          </a:p>
          <a:p>
            <a:pPr lvl="1">
              <a:spcBef>
                <a:spcPts val="0"/>
              </a:spcBef>
            </a:pPr>
            <a:r>
              <a:rPr lang="en-US" sz="1600" dirty="0" smtClean="0"/>
              <a:t>Thought-oriented</a:t>
            </a:r>
          </a:p>
          <a:p>
            <a:pPr lvl="1">
              <a:spcBef>
                <a:spcPts val="0"/>
              </a:spcBef>
            </a:pPr>
            <a:r>
              <a:rPr lang="en-US" sz="1600" dirty="0" smtClean="0"/>
              <a:t>Seek depth of knowledge and influence</a:t>
            </a:r>
          </a:p>
          <a:p>
            <a:pPr lvl="1">
              <a:spcBef>
                <a:spcPts val="0"/>
              </a:spcBef>
            </a:pPr>
            <a:r>
              <a:rPr lang="en-US" sz="1600" dirty="0" smtClean="0"/>
              <a:t>Prefer more substantial interaction with others</a:t>
            </a:r>
          </a:p>
          <a:p>
            <a:pPr lvl="1">
              <a:spcBef>
                <a:spcPts val="0"/>
              </a:spcBef>
            </a:pPr>
            <a:r>
              <a:rPr lang="en-US" sz="1600" dirty="0" smtClean="0"/>
              <a:t>Recharge and get energy from spending time alone (away from activity)</a:t>
            </a:r>
          </a:p>
          <a:p>
            <a:pPr lvl="1">
              <a:spcBef>
                <a:spcPts val="0"/>
              </a:spcBef>
            </a:pPr>
            <a:r>
              <a:rPr lang="en-US" sz="1600" dirty="0" smtClean="0"/>
              <a:t>Think, then act</a:t>
            </a:r>
          </a:p>
        </p:txBody>
      </p:sp>
      <p:pic>
        <p:nvPicPr>
          <p:cNvPr id="6" name="Picture 5" descr="extrovert-vs-introvert.jpg"/>
          <p:cNvPicPr>
            <a:picLocks noChangeAspect="1"/>
          </p:cNvPicPr>
          <p:nvPr/>
        </p:nvPicPr>
        <p:blipFill>
          <a:blip r:embed="rId3" cstate="print"/>
          <a:stretch>
            <a:fillRect/>
          </a:stretch>
        </p:blipFill>
        <p:spPr>
          <a:xfrm>
            <a:off x="9067800" y="1308904"/>
            <a:ext cx="2095500" cy="2113882"/>
          </a:xfrm>
          <a:prstGeom prst="rect">
            <a:avLst/>
          </a:prstGeom>
        </p:spPr>
      </p:pic>
    </p:spTree>
    <p:extLst>
      <p:ext uri="{BB962C8B-B14F-4D97-AF65-F5344CB8AC3E}">
        <p14:creationId xmlns:p14="http://schemas.microsoft.com/office/powerpoint/2010/main" val="201928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vs. Intuition</a:t>
            </a:r>
            <a:endParaRPr lang="en-US" dirty="0"/>
          </a:p>
        </p:txBody>
      </p:sp>
      <p:sp>
        <p:nvSpPr>
          <p:cNvPr id="4" name="Content Placeholder 2"/>
          <p:cNvSpPr>
            <a:spLocks noGrp="1"/>
          </p:cNvSpPr>
          <p:nvPr>
            <p:ph sz="quarter" idx="1"/>
          </p:nvPr>
        </p:nvSpPr>
        <p:spPr>
          <a:xfrm>
            <a:off x="838200" y="1315656"/>
            <a:ext cx="10941134" cy="484569"/>
          </a:xfrm>
        </p:spPr>
        <p:txBody>
          <a:bodyPr>
            <a:noAutofit/>
          </a:bodyPr>
          <a:lstStyle/>
          <a:p>
            <a:pPr marL="0" indent="0">
              <a:buNone/>
            </a:pPr>
            <a:r>
              <a:rPr lang="en-US" sz="2000" i="1" dirty="0" smtClean="0"/>
              <a:t>Information Gathering… </a:t>
            </a:r>
            <a:r>
              <a:rPr lang="en-US" sz="2000" i="1" dirty="0"/>
              <a:t>How do you </a:t>
            </a:r>
            <a:r>
              <a:rPr lang="en-US" sz="2000" i="1" dirty="0" smtClean="0"/>
              <a:t>take in information?</a:t>
            </a:r>
            <a:endParaRPr lang="en-US" sz="1600" dirty="0" smtClean="0"/>
          </a:p>
        </p:txBody>
      </p:sp>
      <p:pic>
        <p:nvPicPr>
          <p:cNvPr id="5" name="Picture 4" descr="6a00d8341c570e53ef0163006da079970d-500wi.jpg"/>
          <p:cNvPicPr>
            <a:picLocks noChangeAspect="1"/>
          </p:cNvPicPr>
          <p:nvPr/>
        </p:nvPicPr>
        <p:blipFill>
          <a:blip r:embed="rId2" cstate="print">
            <a:clrChange>
              <a:clrFrom>
                <a:srgbClr val="FFFFFF"/>
              </a:clrFrom>
              <a:clrTo>
                <a:srgbClr val="FFFFFF">
                  <a:alpha val="0"/>
                </a:srgbClr>
              </a:clrTo>
            </a:clrChange>
          </a:blip>
          <a:srcRect t="20833"/>
          <a:stretch>
            <a:fillRect/>
          </a:stretch>
        </p:blipFill>
        <p:spPr>
          <a:xfrm>
            <a:off x="6855906" y="2291788"/>
            <a:ext cx="4923428" cy="2494537"/>
          </a:xfrm>
          <a:prstGeom prst="rect">
            <a:avLst/>
          </a:prstGeom>
        </p:spPr>
      </p:pic>
      <p:sp>
        <p:nvSpPr>
          <p:cNvPr id="6" name="Content Placeholder 2"/>
          <p:cNvSpPr txBox="1">
            <a:spLocks/>
          </p:cNvSpPr>
          <p:nvPr/>
        </p:nvSpPr>
        <p:spPr>
          <a:xfrm>
            <a:off x="838200" y="1885950"/>
            <a:ext cx="6210300" cy="4154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t>Sensing (S): Experiences</a:t>
            </a:r>
          </a:p>
          <a:p>
            <a:pPr lvl="1">
              <a:spcBef>
                <a:spcPts val="0"/>
              </a:spcBef>
            </a:pPr>
            <a:r>
              <a:rPr lang="en-US" sz="1600" dirty="0" smtClean="0"/>
              <a:t>Trust information that is present, tangible, concrete, and interpreted (collected by the five senses)</a:t>
            </a:r>
          </a:p>
          <a:p>
            <a:pPr lvl="1">
              <a:spcBef>
                <a:spcPts val="0"/>
              </a:spcBef>
            </a:pPr>
            <a:r>
              <a:rPr lang="en-US" sz="1600" dirty="0" smtClean="0"/>
              <a:t>Distrust hunches</a:t>
            </a:r>
          </a:p>
          <a:p>
            <a:pPr lvl="1">
              <a:spcBef>
                <a:spcPts val="0"/>
              </a:spcBef>
            </a:pPr>
            <a:r>
              <a:rPr lang="en-US" sz="1600" dirty="0" smtClean="0"/>
              <a:t>Prefer to look for details and facts</a:t>
            </a:r>
          </a:p>
          <a:p>
            <a:pPr lvl="1">
              <a:spcBef>
                <a:spcPts val="0"/>
              </a:spcBef>
            </a:pPr>
            <a:r>
              <a:rPr lang="en-US" sz="1600" dirty="0" smtClean="0"/>
              <a:t>Admire practical solutions</a:t>
            </a:r>
          </a:p>
          <a:p>
            <a:pPr lvl="1">
              <a:spcBef>
                <a:spcPts val="0"/>
              </a:spcBef>
            </a:pPr>
            <a:r>
              <a:rPr lang="en-US" sz="1600" dirty="0" smtClean="0"/>
              <a:t>Work at a steady pace</a:t>
            </a:r>
          </a:p>
          <a:p>
            <a:pPr lvl="1">
              <a:spcBef>
                <a:spcPts val="0"/>
              </a:spcBef>
            </a:pPr>
            <a:r>
              <a:rPr lang="en-US" sz="1600" dirty="0" smtClean="0"/>
              <a:t>Meaning is in the data</a:t>
            </a:r>
          </a:p>
          <a:p>
            <a:pPr lvl="1"/>
            <a:endParaRPr lang="en-US" sz="1000" dirty="0" smtClean="0"/>
          </a:p>
          <a:p>
            <a:r>
              <a:rPr lang="en-US" sz="2000" b="1" dirty="0" smtClean="0"/>
              <a:t>Intuition (N): Concepts</a:t>
            </a:r>
          </a:p>
          <a:p>
            <a:pPr lvl="1">
              <a:spcBef>
                <a:spcPts val="0"/>
              </a:spcBef>
            </a:pPr>
            <a:r>
              <a:rPr lang="en-US" sz="1600" dirty="0" smtClean="0"/>
              <a:t>Trust information that is more abstract and theoretical, and can be associated with other information (memories/patterns)</a:t>
            </a:r>
          </a:p>
          <a:p>
            <a:pPr lvl="1">
              <a:spcBef>
                <a:spcPts val="0"/>
              </a:spcBef>
            </a:pPr>
            <a:r>
              <a:rPr lang="en-US" sz="1600" dirty="0" smtClean="0"/>
              <a:t>More interested in future possibilities &amp; big picture</a:t>
            </a:r>
          </a:p>
          <a:p>
            <a:pPr lvl="1">
              <a:spcBef>
                <a:spcPts val="0"/>
              </a:spcBef>
            </a:pPr>
            <a:r>
              <a:rPr lang="en-US" sz="1600" dirty="0" smtClean="0"/>
              <a:t>Admire creative ideas</a:t>
            </a:r>
          </a:p>
          <a:p>
            <a:pPr lvl="1">
              <a:spcBef>
                <a:spcPts val="0"/>
              </a:spcBef>
            </a:pPr>
            <a:r>
              <a:rPr lang="en-US" sz="1600" dirty="0" smtClean="0"/>
              <a:t>Work in bursts of energy</a:t>
            </a:r>
          </a:p>
          <a:p>
            <a:pPr lvl="1">
              <a:spcBef>
                <a:spcPts val="0"/>
              </a:spcBef>
            </a:pPr>
            <a:r>
              <a:rPr lang="en-US" sz="1600" dirty="0" smtClean="0"/>
              <a:t>Meaning is in the underlying theory and principles manifested in the data</a:t>
            </a:r>
            <a:endParaRPr lang="en-US" sz="1600" dirty="0" smtClean="0"/>
          </a:p>
        </p:txBody>
      </p:sp>
    </p:spTree>
    <p:extLst>
      <p:ext uri="{BB962C8B-B14F-4D97-AF65-F5344CB8AC3E}">
        <p14:creationId xmlns:p14="http://schemas.microsoft.com/office/powerpoint/2010/main" val="150695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vs. Feeling</a:t>
            </a:r>
            <a:endParaRPr lang="en-US" dirty="0"/>
          </a:p>
        </p:txBody>
      </p:sp>
      <p:pic>
        <p:nvPicPr>
          <p:cNvPr id="4" name="Picture 3" descr="heart-vs-brain.jpg"/>
          <p:cNvPicPr>
            <a:picLocks noChangeAspect="1"/>
          </p:cNvPicPr>
          <p:nvPr/>
        </p:nvPicPr>
        <p:blipFill>
          <a:blip r:embed="rId2" cstate="print"/>
          <a:srcRect l="5945" r="4875" b="8492"/>
          <a:stretch>
            <a:fillRect/>
          </a:stretch>
        </p:blipFill>
        <p:spPr>
          <a:xfrm>
            <a:off x="7812911" y="1907894"/>
            <a:ext cx="3814978" cy="3179148"/>
          </a:xfrm>
          <a:prstGeom prst="ellipse">
            <a:avLst/>
          </a:prstGeom>
          <a:ln>
            <a:noFill/>
          </a:ln>
          <a:effectLst>
            <a:softEdge rad="112500"/>
          </a:effectLst>
        </p:spPr>
      </p:pic>
      <p:sp>
        <p:nvSpPr>
          <p:cNvPr id="5" name="Content Placeholder 2"/>
          <p:cNvSpPr>
            <a:spLocks noGrp="1"/>
          </p:cNvSpPr>
          <p:nvPr>
            <p:ph sz="quarter" idx="1"/>
          </p:nvPr>
        </p:nvSpPr>
        <p:spPr>
          <a:xfrm>
            <a:off x="838199" y="1338805"/>
            <a:ext cx="6974711" cy="4724400"/>
          </a:xfrm>
        </p:spPr>
        <p:txBody>
          <a:bodyPr>
            <a:noAutofit/>
          </a:bodyPr>
          <a:lstStyle/>
          <a:p>
            <a:pPr>
              <a:spcAft>
                <a:spcPts val="400"/>
              </a:spcAft>
              <a:buNone/>
            </a:pPr>
            <a:r>
              <a:rPr lang="en-US" sz="2000" i="1" dirty="0" smtClean="0"/>
              <a:t>Decision-Making… How do you make your decisions?</a:t>
            </a:r>
          </a:p>
          <a:p>
            <a:r>
              <a:rPr lang="en-US" sz="1800" b="1" dirty="0" smtClean="0"/>
              <a:t>Thinking (T): By the Rules</a:t>
            </a:r>
          </a:p>
          <a:p>
            <a:pPr lvl="1">
              <a:spcBef>
                <a:spcPts val="0"/>
              </a:spcBef>
            </a:pPr>
            <a:r>
              <a:rPr lang="en-US" sz="1600" dirty="0" smtClean="0"/>
              <a:t>Make decisions objectively - measure by what is reasonable, logical, causal, consistent, and matching a given set of rules</a:t>
            </a:r>
          </a:p>
          <a:p>
            <a:pPr lvl="1">
              <a:spcBef>
                <a:spcPts val="0"/>
              </a:spcBef>
            </a:pPr>
            <a:r>
              <a:rPr lang="en-US" sz="1600" dirty="0" smtClean="0"/>
              <a:t>Value truth, fairness and honesty </a:t>
            </a:r>
          </a:p>
          <a:p>
            <a:pPr lvl="1">
              <a:spcBef>
                <a:spcPts val="0"/>
              </a:spcBef>
            </a:pPr>
            <a:r>
              <a:rPr lang="en-US" sz="1600" dirty="0" smtClean="0"/>
              <a:t>Tend to give very honest and direct feedback to others</a:t>
            </a:r>
          </a:p>
          <a:p>
            <a:pPr lvl="1">
              <a:spcBef>
                <a:spcPts val="0"/>
              </a:spcBef>
            </a:pPr>
            <a:r>
              <a:rPr lang="en-US" sz="1600" dirty="0" smtClean="0"/>
              <a:t>Good at seeing flaws, debating</a:t>
            </a:r>
          </a:p>
          <a:p>
            <a:pPr lvl="1">
              <a:spcBef>
                <a:spcPts val="0"/>
              </a:spcBef>
            </a:pPr>
            <a:r>
              <a:rPr lang="en-US" sz="1600" dirty="0" smtClean="0"/>
              <a:t>Motivated by achievement</a:t>
            </a:r>
          </a:p>
          <a:p>
            <a:pPr lvl="1"/>
            <a:endParaRPr lang="en-US" sz="1600" dirty="0" smtClean="0"/>
          </a:p>
          <a:p>
            <a:r>
              <a:rPr lang="en-US" sz="1800" b="1" dirty="0" smtClean="0"/>
              <a:t>Feeling (F): Empathizing </a:t>
            </a:r>
          </a:p>
          <a:p>
            <a:pPr lvl="1">
              <a:spcBef>
                <a:spcPts val="0"/>
              </a:spcBef>
            </a:pPr>
            <a:r>
              <a:rPr lang="en-US" sz="1600" dirty="0" smtClean="0"/>
              <a:t>Make decisions based on feelings - measure from the inside, associate or empathize with the situation</a:t>
            </a:r>
          </a:p>
          <a:p>
            <a:pPr lvl="1">
              <a:spcBef>
                <a:spcPts val="0"/>
              </a:spcBef>
            </a:pPr>
            <a:r>
              <a:rPr lang="en-US" sz="1600" dirty="0" smtClean="0"/>
              <a:t>Value people, harmony and compassion</a:t>
            </a:r>
          </a:p>
          <a:p>
            <a:pPr lvl="1">
              <a:spcBef>
                <a:spcPts val="0"/>
              </a:spcBef>
            </a:pPr>
            <a:r>
              <a:rPr lang="en-US" sz="1600" dirty="0" smtClean="0"/>
              <a:t>Tend to be diplomatic and tactful with feedback</a:t>
            </a:r>
          </a:p>
          <a:p>
            <a:pPr lvl="1">
              <a:spcBef>
                <a:spcPts val="0"/>
              </a:spcBef>
            </a:pPr>
            <a:r>
              <a:rPr lang="en-US" sz="1600" dirty="0" smtClean="0"/>
              <a:t>Weighs the situation to achieve the greatest harmony, consensus of the people involved</a:t>
            </a:r>
          </a:p>
          <a:p>
            <a:pPr lvl="1">
              <a:spcBef>
                <a:spcPts val="0"/>
              </a:spcBef>
            </a:pPr>
            <a:r>
              <a:rPr lang="en-US" sz="1600" dirty="0" smtClean="0"/>
              <a:t>Motivated by appreciation</a:t>
            </a:r>
          </a:p>
          <a:p>
            <a:pPr lvl="1"/>
            <a:endParaRPr lang="en-US" sz="1600" dirty="0"/>
          </a:p>
        </p:txBody>
      </p:sp>
    </p:spTree>
    <p:extLst>
      <p:ext uri="{BB962C8B-B14F-4D97-AF65-F5344CB8AC3E}">
        <p14:creationId xmlns:p14="http://schemas.microsoft.com/office/powerpoint/2010/main" val="104414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Perceiving vs. Judging</a:t>
            </a:r>
            <a:endParaRPr lang="en-US" dirty="0"/>
          </a:p>
        </p:txBody>
      </p:sp>
      <p:sp>
        <p:nvSpPr>
          <p:cNvPr id="4" name="Content Placeholder 2"/>
          <p:cNvSpPr>
            <a:spLocks noGrp="1"/>
          </p:cNvSpPr>
          <p:nvPr>
            <p:ph sz="quarter" idx="1"/>
          </p:nvPr>
        </p:nvSpPr>
        <p:spPr>
          <a:xfrm>
            <a:off x="838200" y="1442977"/>
            <a:ext cx="8503920" cy="4724400"/>
          </a:xfrm>
        </p:spPr>
        <p:txBody>
          <a:bodyPr>
            <a:noAutofit/>
          </a:bodyPr>
          <a:lstStyle/>
          <a:p>
            <a:pPr>
              <a:spcAft>
                <a:spcPts val="400"/>
              </a:spcAft>
              <a:buNone/>
            </a:pPr>
            <a:r>
              <a:rPr lang="en-US" sz="1800" i="1" dirty="0" smtClean="0"/>
              <a:t>Lifestyle… How do you organize your world?</a:t>
            </a:r>
          </a:p>
          <a:p>
            <a:r>
              <a:rPr lang="en-US" sz="1800" b="1" dirty="0" smtClean="0"/>
              <a:t>Perceiving (P): Spontaneous</a:t>
            </a:r>
          </a:p>
          <a:p>
            <a:pPr lvl="1">
              <a:spcBef>
                <a:spcPts val="0"/>
              </a:spcBef>
            </a:pPr>
            <a:r>
              <a:rPr lang="en-US" sz="1600" dirty="0" smtClean="0"/>
              <a:t>Like to keep options open</a:t>
            </a:r>
          </a:p>
          <a:p>
            <a:pPr lvl="1">
              <a:spcBef>
                <a:spcPts val="0"/>
              </a:spcBef>
            </a:pPr>
            <a:r>
              <a:rPr lang="en-US" sz="1600" dirty="0" smtClean="0"/>
              <a:t>Are playful and casual</a:t>
            </a:r>
          </a:p>
          <a:p>
            <a:pPr lvl="1">
              <a:spcBef>
                <a:spcPts val="0"/>
              </a:spcBef>
            </a:pPr>
            <a:r>
              <a:rPr lang="en-US" sz="1600" dirty="0" smtClean="0"/>
              <a:t>Less aware of time, may run late</a:t>
            </a:r>
          </a:p>
          <a:p>
            <a:pPr lvl="1">
              <a:spcBef>
                <a:spcPts val="0"/>
              </a:spcBef>
            </a:pPr>
            <a:r>
              <a:rPr lang="en-US" sz="1600" dirty="0" smtClean="0"/>
              <a:t>Play first, work later</a:t>
            </a:r>
          </a:p>
          <a:p>
            <a:pPr lvl="1">
              <a:spcBef>
                <a:spcPts val="0"/>
              </a:spcBef>
            </a:pPr>
            <a:r>
              <a:rPr lang="en-US" sz="1600" dirty="0" smtClean="0"/>
              <a:t>Question the need for many rules</a:t>
            </a:r>
          </a:p>
          <a:p>
            <a:pPr lvl="1">
              <a:spcBef>
                <a:spcPts val="0"/>
              </a:spcBef>
            </a:pPr>
            <a:r>
              <a:rPr lang="en-US" sz="1600" dirty="0" smtClean="0"/>
              <a:t>Find comfort in flexibility and freedom</a:t>
            </a:r>
          </a:p>
          <a:p>
            <a:pPr lvl="1"/>
            <a:endParaRPr lang="en-US" sz="1600" dirty="0" smtClean="0"/>
          </a:p>
          <a:p>
            <a:r>
              <a:rPr lang="en-US" sz="1800" b="1" dirty="0" smtClean="0"/>
              <a:t>Judging (J): Organized</a:t>
            </a:r>
          </a:p>
          <a:p>
            <a:pPr lvl="1">
              <a:spcBef>
                <a:spcPts val="0"/>
              </a:spcBef>
            </a:pPr>
            <a:r>
              <a:rPr lang="en-US" sz="1600" dirty="0" smtClean="0"/>
              <a:t>Like to have things settled</a:t>
            </a:r>
          </a:p>
          <a:p>
            <a:pPr lvl="1">
              <a:spcBef>
                <a:spcPts val="0"/>
              </a:spcBef>
            </a:pPr>
            <a:r>
              <a:rPr lang="en-US" sz="1600" dirty="0" smtClean="0"/>
              <a:t>Take responsibility seriously</a:t>
            </a:r>
          </a:p>
          <a:p>
            <a:pPr lvl="1">
              <a:spcBef>
                <a:spcPts val="0"/>
              </a:spcBef>
            </a:pPr>
            <a:r>
              <a:rPr lang="en-US" sz="1600" dirty="0" smtClean="0"/>
              <a:t>Pay attention to time, usually prompt</a:t>
            </a:r>
          </a:p>
          <a:p>
            <a:pPr lvl="1">
              <a:spcBef>
                <a:spcPts val="0"/>
              </a:spcBef>
            </a:pPr>
            <a:r>
              <a:rPr lang="en-US" sz="1600" dirty="0" smtClean="0"/>
              <a:t>Work first, play later</a:t>
            </a:r>
          </a:p>
          <a:p>
            <a:pPr lvl="1">
              <a:spcBef>
                <a:spcPts val="0"/>
              </a:spcBef>
            </a:pPr>
            <a:r>
              <a:rPr lang="en-US" sz="1600" dirty="0" smtClean="0"/>
              <a:t>Like to make, stick with plans</a:t>
            </a:r>
          </a:p>
          <a:p>
            <a:pPr lvl="1">
              <a:spcBef>
                <a:spcPts val="0"/>
              </a:spcBef>
            </a:pPr>
            <a:r>
              <a:rPr lang="en-US" sz="1600" dirty="0" smtClean="0"/>
              <a:t>Find comfort in schedules and organization</a:t>
            </a:r>
          </a:p>
          <a:p>
            <a:pPr lvl="1"/>
            <a:endParaRPr lang="en-US" sz="1600" dirty="0"/>
          </a:p>
        </p:txBody>
      </p:sp>
      <p:pic>
        <p:nvPicPr>
          <p:cNvPr id="5" name="Picture 4" descr="Judging Perceiving planning.png"/>
          <p:cNvPicPr>
            <a:picLocks noChangeAspect="1"/>
          </p:cNvPicPr>
          <p:nvPr/>
        </p:nvPicPr>
        <p:blipFill>
          <a:blip r:embed="rId2" cstate="print"/>
          <a:stretch>
            <a:fillRect/>
          </a:stretch>
        </p:blipFill>
        <p:spPr>
          <a:xfrm>
            <a:off x="6366076" y="1966731"/>
            <a:ext cx="5318594" cy="4068725"/>
          </a:xfrm>
          <a:prstGeom prst="rect">
            <a:avLst/>
          </a:prstGeom>
        </p:spPr>
      </p:pic>
    </p:spTree>
    <p:extLst>
      <p:ext uri="{BB962C8B-B14F-4D97-AF65-F5344CB8AC3E}">
        <p14:creationId xmlns:p14="http://schemas.microsoft.com/office/powerpoint/2010/main" val="951772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516</TotalTime>
  <Words>6143</Words>
  <Application>Microsoft Office PowerPoint</Application>
  <PresentationFormat>Widescreen</PresentationFormat>
  <Paragraphs>624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Century Gothic</vt:lpstr>
      <vt:lpstr>Wingdings</vt:lpstr>
      <vt:lpstr>Office Theme</vt:lpstr>
      <vt:lpstr>NASA DEVELOP National Program</vt:lpstr>
      <vt:lpstr>Why</vt:lpstr>
      <vt:lpstr>Two Systems</vt:lpstr>
      <vt:lpstr>Myers Briggs Type Indicator</vt:lpstr>
      <vt:lpstr>Four Dichotomies </vt:lpstr>
      <vt:lpstr>Extroversion vs. Introversion</vt:lpstr>
      <vt:lpstr>Sensing vs. Intuition</vt:lpstr>
      <vt:lpstr>Thinking vs. Feeling</vt:lpstr>
      <vt:lpstr>Perceiving vs. Judging</vt:lpstr>
      <vt:lpstr>16 Myers Briggs Type Indicators</vt:lpstr>
      <vt:lpstr>NASA’s 4D System</vt:lpstr>
      <vt:lpstr>Innate Deciding Preference</vt:lpstr>
      <vt:lpstr>Innate Information Preference</vt:lpstr>
      <vt:lpstr>4D Color Types</vt:lpstr>
      <vt:lpstr>Green: “Cultivating” People-Builders</vt:lpstr>
      <vt:lpstr>Yellow: “Including” Team-Builders</vt:lpstr>
      <vt:lpstr>Orange: “Directing” System-Builders</vt:lpstr>
      <vt:lpstr>Blue: “Visioning” Idea-Builders</vt:lpstr>
      <vt:lpstr>Working with Different Personalities</vt:lpstr>
      <vt:lpstr>Extroverts: External Energizers</vt:lpstr>
      <vt:lpstr>Introverts: Internal Energizers</vt:lpstr>
      <vt:lpstr>Sensors: Experiential Information Gatherers</vt:lpstr>
      <vt:lpstr>Intuitives: Conceptual Information Gatherers</vt:lpstr>
      <vt:lpstr>Thinkers: Logical Deciders</vt:lpstr>
      <vt:lpstr>Feelers: Compassionate Deciders</vt:lpstr>
      <vt:lpstr>Perceivers: Spontaneous Organizers</vt:lpstr>
      <vt:lpstr>Judgers: Planned Organizers</vt:lpstr>
      <vt:lpstr>Dealing with Personnel Issues</vt:lpstr>
      <vt:lpstr>Back Up Slides</vt:lpstr>
      <vt:lpstr>ENTJ: The Field Marshall</vt:lpstr>
      <vt:lpstr>INTJ: The Mastermind</vt:lpstr>
      <vt:lpstr>ESTJ: The Supervisor</vt:lpstr>
      <vt:lpstr>ISTJ: The Inspector</vt:lpstr>
      <vt:lpstr>ENFJ: The Teacher</vt:lpstr>
      <vt:lpstr>INFJ: The Counselor</vt:lpstr>
      <vt:lpstr>INFP: The Healer</vt:lpstr>
      <vt:lpstr>ENFP: The Champion</vt:lpstr>
      <vt:lpstr>ENTP: The Inventor</vt:lpstr>
      <vt:lpstr>INTP: The Architect</vt:lpstr>
      <vt:lpstr>ISTP: The Operator</vt:lpstr>
      <vt:lpstr>ESTP: The Promoter</vt:lpstr>
      <vt:lpstr>ISFJ: The Protector</vt:lpstr>
      <vt:lpstr>ESFJ: The Provider</vt:lpstr>
      <vt:lpstr>ISFP: The Composer</vt:lpstr>
      <vt:lpstr>ESFP: The Performer</vt:lpstr>
      <vt:lpstr>References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53</cp:revision>
  <dcterms:created xsi:type="dcterms:W3CDTF">2017-05-02T13:03:18Z</dcterms:created>
  <dcterms:modified xsi:type="dcterms:W3CDTF">2017-06-02T19:26:06Z</dcterms:modified>
</cp:coreProperties>
</file>