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85" r:id="rId3"/>
    <p:sldId id="286" r:id="rId4"/>
    <p:sldId id="304" r:id="rId5"/>
    <p:sldId id="297" r:id="rId6"/>
    <p:sldId id="296" r:id="rId7"/>
    <p:sldId id="295" r:id="rId8"/>
    <p:sldId id="294" r:id="rId9"/>
    <p:sldId id="293" r:id="rId10"/>
    <p:sldId id="298" r:id="rId11"/>
    <p:sldId id="299" r:id="rId12"/>
    <p:sldId id="300" r:id="rId13"/>
    <p:sldId id="301" r:id="rId14"/>
    <p:sldId id="289" r:id="rId15"/>
    <p:sldId id="302" r:id="rId16"/>
    <p:sldId id="303"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11" clrIdx="0"/>
  <p:cmAuthor id="1" name="Orne, Tiffani N. (LARC-E3)[SSAI DEVELOP]" initials="OTN(D" lastIdx="3"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87558" autoAdjust="0"/>
  </p:normalViewPr>
  <p:slideViewPr>
    <p:cSldViewPr snapToGrid="0">
      <p:cViewPr varScale="1">
        <p:scale>
          <a:sx n="98" d="100"/>
          <a:sy n="98" d="100"/>
        </p:scale>
        <p:origin x="1632" y="10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7T22:18:03.345" idx="1">
    <p:pos x="3421" y="3485"/>
    <p:text>Please keep the names in the positions on the template, keeping the bottom two spaces blank.</p:text>
  </p:cm>
  <p:cm authorId="0" dt="2015-07-07T22:52:52.652" idx="11">
    <p:pos x="3005" y="1411"/>
    <p:text>Very nice. Cite image sources throughout.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7-07T22:22:25.159" idx="2">
    <p:pos x="4375" y="716"/>
    <p:text>Please make the outline of Georgia clearer and label the state.</p:text>
  </p:cm>
  <p:cm authorId="0" dt="2015-07-07T22:24:10.602" idx="3">
    <p:pos x="1829" y="4096"/>
    <p:text>All image sources must be properly cited (with a URL if applicable) in the speaker notes.</p:text>
  </p:cm>
  <p:cm authorId="0" dt="2015-07-08T07:46:19.036" idx="8">
    <p:pos x="3056" y="710"/>
    <p:text>Consider discarding bullets here as they are not really needed (keep the text).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7-07T22:41:56.893" idx="4">
    <p:pos x="1703" y="2187"/>
    <p:text>All image sources must be briefly cited on the slide  and properly cited (with a URL if applicable) in the speaker notes.</p:text>
  </p:cm>
  <p:cm authorId="0" dt="2015-07-07T22:51:14.801" idx="9">
    <p:pos x="317" y="1177"/>
    <p:text>Move the text and title over so the bulllets line up better with the photos on the left. For most of your slides, try to preserve a slightly wider margin than you currently have. There is no need to push everything to the left.</p:text>
  </p:cm>
  <p:cm authorId="1" dt="2015-07-15T18:29:07.498" idx="1">
    <p:pos x="317" y="1273"/>
    <p:text>I added the next slide as an idea :)</p:text>
    <p:extLst>
      <p:ext uri="{C676402C-5697-4E1C-873F-D02D1690AC5C}">
        <p15:threadingInfo xmlns:p15="http://schemas.microsoft.com/office/powerpoint/2012/main" timeZoneBias="240">
          <p15:parentCm authorId="0" idx="9"/>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5-07-07T22:41:56.893" idx="4">
    <p:pos x="122" y="1685"/>
    <p:text>All image sources must be briefly cited on the slide  and properly cited (with a URL if applicable) in the speaker notes.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7-07T22:45:03.783" idx="6">
    <p:pos x="4508" y="3325"/>
    <p:text>No caption here. Cite image source. Put names in the speaker notes. Put the partner name in large text on the slide.</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5-07-15T18:36:50.271" idx="3">
    <p:pos x="4694" y="1271"/>
    <p:text>Using less space between points would allow your picture to be larger.</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15-07-08T07:48:14.724" idx="7">
    <p:pos x="3424" y="614"/>
    <p:text>Consider deleting the bullets as they add clutter. Use bolding instead to differentiate between the dataset and the parameter. See the sample presentation on DEVELOPedia for examples. The text here is a little too spaced out.</p:text>
  </p:cm>
  <p:cm authorId="1" dt="2015-07-15T18:34:32.713" idx="2">
    <p:pos x="3113" y="152"/>
    <p:text>I resized these images</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15-07-07T22:51:49.882" idx="10">
    <p:pos x="3737" y="73"/>
    <p:text>See notes on poster.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multi-term project with the Georgia Department of Natural Resources (Wildlife Resources Division) to produce updated an land cover map and ecological forecast for threatened species in the study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62797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river flows for 180 miles starting just south of the city of Atlanta and running until it joins the Oconee River to form the Altamaha River.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56184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Ocmulgee River corridor is inhabited by several federally protected endangered species- including the Atlantic sturgeon and Short nosed sturgeon. Other species which rely on the Ocmulgee are the black bear and many types of</a:t>
            </a:r>
            <a:r>
              <a:rPr lang="en-US" baseline="0" dirty="0" smtClean="0"/>
              <a:t> </a:t>
            </a:r>
            <a:r>
              <a:rPr lang="en-US" dirty="0" smtClean="0"/>
              <a:t>migratory birds. The primary concern for this study area is habitat fragmentation due to increasing urbanization.</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0235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Ocmulgee River corridor is inhabited by several federally protected endangered species- including the Atlantic sturgeon and Short nosed sturgeon. Other species which rely on the Ocmulgee are the black bear and many types of</a:t>
            </a:r>
            <a:r>
              <a:rPr lang="en-US" baseline="0" dirty="0" smtClean="0"/>
              <a:t> </a:t>
            </a:r>
            <a:r>
              <a:rPr lang="en-US" dirty="0" smtClean="0"/>
              <a:t>migratory birds. The primary concern for this study area is habitat fragmentation due to increasing urbanization.</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37140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dirty="0" smtClean="0"/>
              <a:t>Our NASA DEVELOP team worked with partners from The Georgia Department of Natural Resources to conduct a land cover change study with the goal of predicting future land use trends in the Ocmulgee River corridor.</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28332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dirty="0" smtClean="0"/>
              <a:t>This</a:t>
            </a:r>
            <a:r>
              <a:rPr lang="en-US" baseline="0" dirty="0" smtClean="0"/>
              <a:t> project used Landsat 8 imagery to classify the study area. Landsat 8 is NASA’s eighth satellite in the Landsat series  focusing on earth-observations. Landsat 8 produces approximately 400 images a day of the Earth’s surface at a resolution of 15 to 100 meters across a variety of spectral bands. This data can be used to determine land cover conditions.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6072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 of classification involves the comparison of multiple Landsat 8 images through the use of software like ERDAS IMAGINE, ArcGIS, and ENVI to detect changes in land cover.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910433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5.jpeg"/><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16.png"/><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26464"/>
            <a:ext cx="9144000" cy="2432304"/>
          </a:xfrm>
        </p:spPr>
        <p:txBody>
          <a:bodyPr>
            <a:normAutofit fontScale="77500" lnSpcReduction="20000"/>
          </a:bodyPr>
          <a:lstStyle/>
          <a:p>
            <a:r>
              <a:rPr lang="en-US" dirty="0" smtClean="0"/>
              <a:t>Ocmulgee</a:t>
            </a:r>
          </a:p>
          <a:p>
            <a:r>
              <a:rPr lang="en-US" dirty="0" smtClean="0"/>
              <a:t> Ecological</a:t>
            </a:r>
          </a:p>
          <a:p>
            <a:r>
              <a:rPr lang="en-US" dirty="0" smtClean="0"/>
              <a:t> </a:t>
            </a:r>
            <a:r>
              <a:rPr lang="en-US" dirty="0"/>
              <a:t>Forecasting </a:t>
            </a:r>
            <a:r>
              <a:rPr lang="en-US" dirty="0" smtClean="0"/>
              <a:t>II</a:t>
            </a:r>
            <a:endParaRPr lang="en-US" dirty="0"/>
          </a:p>
        </p:txBody>
      </p:sp>
      <p:sp>
        <p:nvSpPr>
          <p:cNvPr id="3" name="Text Placeholder 2"/>
          <p:cNvSpPr>
            <a:spLocks noGrp="1"/>
          </p:cNvSpPr>
          <p:nvPr>
            <p:ph type="body" sz="quarter" idx="11"/>
          </p:nvPr>
        </p:nvSpPr>
        <p:spPr>
          <a:xfrm>
            <a:off x="1037771" y="5532552"/>
            <a:ext cx="4393765" cy="369332"/>
          </a:xfrm>
        </p:spPr>
        <p:txBody>
          <a:bodyPr>
            <a:noAutofit/>
          </a:bodyPr>
          <a:lstStyle/>
          <a:p>
            <a:r>
              <a:rPr lang="en-US" sz="1600" dirty="0"/>
              <a:t>Christopher </a:t>
            </a:r>
            <a:r>
              <a:rPr lang="en-US" sz="1600" dirty="0" smtClean="0"/>
              <a:t>Cameron (Project Lead)</a:t>
            </a:r>
            <a:endParaRPr lang="en-US" sz="1600" dirty="0"/>
          </a:p>
        </p:txBody>
      </p:sp>
      <p:sp>
        <p:nvSpPr>
          <p:cNvPr id="4" name="Text Placeholder 3"/>
          <p:cNvSpPr>
            <a:spLocks noGrp="1"/>
          </p:cNvSpPr>
          <p:nvPr>
            <p:ph type="body" sz="quarter" idx="12"/>
          </p:nvPr>
        </p:nvSpPr>
        <p:spPr>
          <a:xfrm>
            <a:off x="2249424" y="6056370"/>
            <a:ext cx="3182112" cy="369332"/>
          </a:xfrm>
        </p:spPr>
        <p:txBody>
          <a:bodyPr>
            <a:normAutofit/>
          </a:bodyPr>
          <a:lstStyle/>
          <a:p>
            <a:r>
              <a:rPr lang="en-US" sz="1600" dirty="0"/>
              <a:t>Andrew Herring</a:t>
            </a:r>
          </a:p>
          <a:p>
            <a:endParaRPr lang="en-US" dirty="0"/>
          </a:p>
        </p:txBody>
      </p:sp>
      <p:sp>
        <p:nvSpPr>
          <p:cNvPr id="6" name="Text Placeholder 5"/>
          <p:cNvSpPr>
            <a:spLocks noGrp="1"/>
          </p:cNvSpPr>
          <p:nvPr>
            <p:ph type="body" sz="quarter" idx="14"/>
          </p:nvPr>
        </p:nvSpPr>
        <p:spPr>
          <a:xfrm>
            <a:off x="5663184" y="5532552"/>
            <a:ext cx="3182112" cy="369332"/>
          </a:xfrm>
        </p:spPr>
        <p:txBody>
          <a:bodyPr/>
          <a:lstStyle/>
          <a:p>
            <a:r>
              <a:rPr lang="en-US" sz="1600" dirty="0"/>
              <a:t>Ayn Remillard</a:t>
            </a:r>
          </a:p>
          <a:p>
            <a:endParaRPr lang="en-US" dirty="0"/>
          </a:p>
        </p:txBody>
      </p:sp>
      <p:sp>
        <p:nvSpPr>
          <p:cNvPr id="7" name="Text Placeholder 6"/>
          <p:cNvSpPr>
            <a:spLocks noGrp="1"/>
          </p:cNvSpPr>
          <p:nvPr>
            <p:ph type="body" sz="quarter" idx="15"/>
          </p:nvPr>
        </p:nvSpPr>
        <p:spPr>
          <a:xfrm>
            <a:off x="5660136" y="6056370"/>
            <a:ext cx="3182112" cy="369332"/>
          </a:xfrm>
        </p:spPr>
        <p:txBody>
          <a:bodyPr/>
          <a:lstStyle/>
          <a:p>
            <a:r>
              <a:rPr lang="en-US" sz="1600" dirty="0"/>
              <a:t>Zhan Shi</a:t>
            </a:r>
          </a:p>
          <a:p>
            <a:endParaRPr lang="en-US" dirty="0"/>
          </a:p>
        </p:txBody>
      </p:sp>
      <p:sp>
        <p:nvSpPr>
          <p:cNvPr id="9" name="Text Placeholder 8"/>
          <p:cNvSpPr>
            <a:spLocks noGrp="1"/>
          </p:cNvSpPr>
          <p:nvPr>
            <p:ph type="body" sz="quarter" idx="17"/>
          </p:nvPr>
        </p:nvSpPr>
        <p:spPr>
          <a:xfrm>
            <a:off x="228600" y="4032504"/>
            <a:ext cx="8613648" cy="856996"/>
          </a:xfrm>
        </p:spPr>
        <p:txBody>
          <a:bodyPr>
            <a:normAutofit fontScale="70000" lnSpcReduction="20000"/>
          </a:bodyPr>
          <a:lstStyle/>
          <a:p>
            <a:pPr>
              <a:lnSpc>
                <a:spcPct val="120000"/>
              </a:lnSpc>
              <a:spcBef>
                <a:spcPts val="0"/>
              </a:spcBef>
            </a:pPr>
            <a:r>
              <a:rPr lang="en-US" dirty="0"/>
              <a:t>Utilizing NASA’s Earth observations for </a:t>
            </a:r>
            <a:r>
              <a:rPr lang="en-US" dirty="0" smtClean="0"/>
              <a:t>Forecasting Land </a:t>
            </a:r>
            <a:r>
              <a:rPr lang="en-US" dirty="0"/>
              <a:t>Use Change and </a:t>
            </a:r>
            <a:r>
              <a:rPr lang="en-US" dirty="0" smtClean="0"/>
              <a:t>Wildlife Disturbances </a:t>
            </a:r>
            <a:r>
              <a:rPr lang="en-US" dirty="0"/>
              <a:t>Along </a:t>
            </a:r>
            <a:r>
              <a:rPr lang="en-US" dirty="0" smtClean="0"/>
              <a:t>the Ocmulgee River </a:t>
            </a:r>
            <a:r>
              <a:rPr lang="en-US" dirty="0"/>
              <a:t>Corridor</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COMING SOON!</a:t>
            </a:r>
          </a:p>
          <a:p>
            <a:endParaRPr lang="en-US" dirty="0"/>
          </a:p>
        </p:txBody>
      </p:sp>
      <p:sp>
        <p:nvSpPr>
          <p:cNvPr id="3" name="Text Placeholder 2"/>
          <p:cNvSpPr>
            <a:spLocks noGrp="1"/>
          </p:cNvSpPr>
          <p:nvPr>
            <p:ph type="body" sz="quarter" idx="10"/>
          </p:nvPr>
        </p:nvSpPr>
        <p:spPr>
          <a:xfrm>
            <a:off x="0" y="88900"/>
            <a:ext cx="9144000" cy="683260"/>
          </a:xfrm>
        </p:spPr>
        <p:txBody>
          <a:bodyPr>
            <a:normAutofit lnSpcReduction="10000"/>
          </a:bodyPr>
          <a:lstStyle/>
          <a:p>
            <a:r>
              <a:rPr lang="en-US" sz="4400" dirty="0" smtClean="0"/>
              <a:t>Results: Land Cover Change </a:t>
            </a:r>
            <a:endParaRPr lang="en-US" sz="4400" dirty="0"/>
          </a:p>
        </p:txBody>
      </p:sp>
      <p:sp>
        <p:nvSpPr>
          <p:cNvPr id="4" name="Picture Placeholder 3"/>
          <p:cNvSpPr>
            <a:spLocks noGrp="1"/>
          </p:cNvSpPr>
          <p:nvPr>
            <p:ph type="pic" sz="quarter" idx="12"/>
          </p:nvPr>
        </p:nvSpPr>
        <p:spPr>
          <a:xfrm>
            <a:off x="4572000" y="1041400"/>
            <a:ext cx="4572000" cy="5816600"/>
          </a:xfrm>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5206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COMING SOON!</a:t>
            </a:r>
          </a:p>
          <a:p>
            <a:endParaRPr lang="en-US" dirty="0"/>
          </a:p>
        </p:txBody>
      </p:sp>
      <p:sp>
        <p:nvSpPr>
          <p:cNvPr id="3" name="Text Placeholder 2"/>
          <p:cNvSpPr>
            <a:spLocks noGrp="1"/>
          </p:cNvSpPr>
          <p:nvPr>
            <p:ph type="body" sz="quarter" idx="10"/>
          </p:nvPr>
        </p:nvSpPr>
        <p:spPr>
          <a:xfrm>
            <a:off x="0" y="65848"/>
            <a:ext cx="9144000" cy="708660"/>
          </a:xfrm>
        </p:spPr>
        <p:txBody>
          <a:bodyPr>
            <a:normAutofit/>
          </a:bodyPr>
          <a:lstStyle/>
          <a:p>
            <a:r>
              <a:rPr lang="en-US" sz="4400" dirty="0" smtClean="0"/>
              <a:t>Results: Future Changes</a:t>
            </a:r>
            <a:endParaRPr lang="en-US" sz="4400" dirty="0"/>
          </a:p>
        </p:txBody>
      </p:sp>
      <p:sp>
        <p:nvSpPr>
          <p:cNvPr id="4" name="Picture Placeholder 3"/>
          <p:cNvSpPr>
            <a:spLocks noGrp="1"/>
          </p:cNvSpPr>
          <p:nvPr>
            <p:ph type="pic" sz="quarter" idx="12"/>
          </p:nvPr>
        </p:nvSpPr>
        <p:spPr>
          <a:xfrm>
            <a:off x="4572000" y="977900"/>
            <a:ext cx="4572000" cy="5880100"/>
          </a:xfrm>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98699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COMING SOON!</a:t>
            </a:r>
          </a:p>
          <a:p>
            <a:endParaRPr lang="en-US" dirty="0"/>
          </a:p>
        </p:txBody>
      </p:sp>
      <p:sp>
        <p:nvSpPr>
          <p:cNvPr id="3" name="Text Placeholder 2"/>
          <p:cNvSpPr>
            <a:spLocks noGrp="1"/>
          </p:cNvSpPr>
          <p:nvPr>
            <p:ph type="body" sz="quarter" idx="10"/>
          </p:nvPr>
        </p:nvSpPr>
        <p:spPr>
          <a:xfrm>
            <a:off x="0" y="65848"/>
            <a:ext cx="9144000" cy="708660"/>
          </a:xfrm>
        </p:spPr>
        <p:txBody>
          <a:bodyPr>
            <a:normAutofit/>
          </a:bodyPr>
          <a:lstStyle/>
          <a:p>
            <a:r>
              <a:rPr lang="en-US" sz="4400" dirty="0" smtClean="0"/>
              <a:t>Results: Ecological Modeling </a:t>
            </a:r>
            <a:endParaRPr lang="en-US" sz="4400" dirty="0"/>
          </a:p>
        </p:txBody>
      </p:sp>
      <p:sp>
        <p:nvSpPr>
          <p:cNvPr id="4" name="Picture Placeholder 3"/>
          <p:cNvSpPr>
            <a:spLocks noGrp="1"/>
          </p:cNvSpPr>
          <p:nvPr>
            <p:ph type="pic" sz="quarter" idx="12"/>
          </p:nvPr>
        </p:nvSpPr>
        <p:spPr>
          <a:xfrm>
            <a:off x="4572000" y="977900"/>
            <a:ext cx="4572000" cy="5880100"/>
          </a:xfrm>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71014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COMING SOON!</a:t>
            </a:r>
          </a:p>
          <a:p>
            <a:endParaRPr lang="en-US" dirty="0"/>
          </a:p>
        </p:txBody>
      </p:sp>
      <p:sp>
        <p:nvSpPr>
          <p:cNvPr id="3" name="Text Placeholder 2"/>
          <p:cNvSpPr>
            <a:spLocks noGrp="1"/>
          </p:cNvSpPr>
          <p:nvPr>
            <p:ph type="body" sz="quarter" idx="10"/>
          </p:nvPr>
        </p:nvSpPr>
        <p:spPr>
          <a:xfrm>
            <a:off x="0" y="121664"/>
            <a:ext cx="9144000" cy="647700"/>
          </a:xfrm>
        </p:spPr>
        <p:txBody>
          <a:bodyPr>
            <a:noAutofit/>
          </a:bodyPr>
          <a:lstStyle/>
          <a:p>
            <a:r>
              <a:rPr lang="en-US" sz="4400" dirty="0" smtClean="0"/>
              <a:t>Results: Opportunity Assessment</a:t>
            </a:r>
            <a:endParaRPr lang="en-US" sz="4400" dirty="0"/>
          </a:p>
        </p:txBody>
      </p:sp>
      <p:sp>
        <p:nvSpPr>
          <p:cNvPr id="4" name="Picture Placeholder 3"/>
          <p:cNvSpPr>
            <a:spLocks noGrp="1"/>
          </p:cNvSpPr>
          <p:nvPr>
            <p:ph type="pic" sz="quarter" idx="12"/>
          </p:nvPr>
        </p:nvSpPr>
        <p:spPr>
          <a:xfrm>
            <a:off x="4572000" y="977900"/>
            <a:ext cx="4572000" cy="5880100"/>
          </a:xfrm>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026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COMING SOON!</a:t>
            </a:r>
          </a:p>
          <a:p>
            <a:endParaRPr lang="en-US" dirty="0"/>
          </a:p>
        </p:txBody>
      </p:sp>
      <p:sp>
        <p:nvSpPr>
          <p:cNvPr id="3" name="Text Placeholder 2"/>
          <p:cNvSpPr>
            <a:spLocks noGrp="1"/>
          </p:cNvSpPr>
          <p:nvPr>
            <p:ph type="body" sz="quarter" idx="10"/>
          </p:nvPr>
        </p:nvSpPr>
        <p:spPr>
          <a:xfrm>
            <a:off x="0" y="101600"/>
            <a:ext cx="3566160" cy="657860"/>
          </a:xfrm>
        </p:spPr>
        <p:txBody>
          <a:bodyPr>
            <a:normAutofit lnSpcReduction="10000"/>
          </a:bodyPr>
          <a:lstStyle/>
          <a:p>
            <a:r>
              <a:rPr lang="en-US" sz="4400" dirty="0" smtClean="0"/>
              <a:t>Conclusions</a:t>
            </a:r>
            <a:endParaRPr lang="en-US" sz="44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94885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COMING SOON!</a:t>
            </a:r>
          </a:p>
          <a:p>
            <a:endParaRPr lang="en-US" dirty="0"/>
          </a:p>
        </p:txBody>
      </p:sp>
      <p:sp>
        <p:nvSpPr>
          <p:cNvPr id="3" name="Text Placeholder 2"/>
          <p:cNvSpPr>
            <a:spLocks noGrp="1"/>
          </p:cNvSpPr>
          <p:nvPr>
            <p:ph type="body" sz="quarter" idx="10"/>
          </p:nvPr>
        </p:nvSpPr>
        <p:spPr>
          <a:xfrm>
            <a:off x="0" y="101600"/>
            <a:ext cx="9144000" cy="657860"/>
          </a:xfrm>
        </p:spPr>
        <p:txBody>
          <a:bodyPr>
            <a:normAutofit lnSpcReduction="10000"/>
          </a:bodyPr>
          <a:lstStyle/>
          <a:p>
            <a:r>
              <a:rPr lang="en-US" sz="4400" dirty="0" smtClean="0"/>
              <a:t>Errors and Uncertainties</a:t>
            </a:r>
            <a:endParaRPr lang="en-US" sz="4400" dirty="0"/>
          </a:p>
        </p:txBody>
      </p:sp>
      <p:sp>
        <p:nvSpPr>
          <p:cNvPr id="4" name="Picture Placeholder 3"/>
          <p:cNvSpPr>
            <a:spLocks noGrp="1"/>
          </p:cNvSpPr>
          <p:nvPr>
            <p:ph type="pic" sz="quarter" idx="12"/>
          </p:nvPr>
        </p:nvSpPr>
        <p:spPr>
          <a:xfrm>
            <a:off x="4572000" y="759460"/>
            <a:ext cx="4572000" cy="6098540"/>
          </a:xfrm>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49579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COMING SOON!</a:t>
            </a:r>
          </a:p>
          <a:p>
            <a:endParaRPr lang="en-US" dirty="0"/>
          </a:p>
        </p:txBody>
      </p:sp>
      <p:sp>
        <p:nvSpPr>
          <p:cNvPr id="3" name="Text Placeholder 2"/>
          <p:cNvSpPr>
            <a:spLocks noGrp="1"/>
          </p:cNvSpPr>
          <p:nvPr>
            <p:ph type="body" sz="quarter" idx="10"/>
          </p:nvPr>
        </p:nvSpPr>
        <p:spPr>
          <a:xfrm>
            <a:off x="0" y="101600"/>
            <a:ext cx="9144000" cy="657860"/>
          </a:xfrm>
        </p:spPr>
        <p:txBody>
          <a:bodyPr>
            <a:normAutofit lnSpcReduction="10000"/>
          </a:bodyPr>
          <a:lstStyle/>
          <a:p>
            <a:r>
              <a:rPr lang="en-US" sz="4400" dirty="0" smtClean="0"/>
              <a:t>Future Considerations</a:t>
            </a:r>
            <a:endParaRPr lang="en-US" sz="4400" dirty="0"/>
          </a:p>
        </p:txBody>
      </p:sp>
      <p:sp>
        <p:nvSpPr>
          <p:cNvPr id="4" name="Picture Placeholder 3"/>
          <p:cNvSpPr>
            <a:spLocks noGrp="1"/>
          </p:cNvSpPr>
          <p:nvPr>
            <p:ph type="pic" sz="quarter" idx="12"/>
          </p:nvPr>
        </p:nvSpPr>
        <p:spPr>
          <a:xfrm>
            <a:off x="4572000" y="759460"/>
            <a:ext cx="4572000" cy="6098540"/>
          </a:xfrm>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65936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7" y="1421133"/>
            <a:ext cx="8311535" cy="1126455"/>
          </a:xfrm>
        </p:spPr>
        <p:txBody>
          <a:bodyPr>
            <a:normAutofit lnSpcReduction="10000"/>
          </a:bodyPr>
          <a:lstStyle/>
          <a:p>
            <a:pPr marL="342900" indent="-342900">
              <a:spcBef>
                <a:spcPts val="200"/>
              </a:spcBef>
              <a:buClr>
                <a:schemeClr val="accent1"/>
              </a:buClr>
              <a:buFont typeface="Webdings" panose="05030102010509060703" pitchFamily="18" charset="2"/>
              <a:buChar char="4"/>
            </a:pPr>
            <a:r>
              <a:rPr lang="en-US" dirty="0" smtClean="0"/>
              <a:t>Dr</a:t>
            </a:r>
            <a:r>
              <a:rPr lang="en-US" dirty="0"/>
              <a:t>. Thomas Jordan, University of Georgia- Center for Geospatial </a:t>
            </a:r>
            <a:r>
              <a:rPr lang="en-US" dirty="0" smtClean="0"/>
              <a:t>Research</a:t>
            </a:r>
          </a:p>
          <a:p>
            <a:pPr marL="342900" indent="-342900">
              <a:spcBef>
                <a:spcPts val="200"/>
              </a:spcBef>
              <a:buClr>
                <a:schemeClr val="accent1"/>
              </a:buClr>
              <a:buFont typeface="Webdings" panose="05030102010509060703" pitchFamily="18" charset="2"/>
              <a:buChar char="4"/>
            </a:pPr>
            <a:r>
              <a:rPr lang="en-US" dirty="0" smtClean="0"/>
              <a:t>Dr</a:t>
            </a:r>
            <a:r>
              <a:rPr lang="en-US" dirty="0"/>
              <a:t>. Marguerite Madden, University of Georgia- Center for Geospatial Research </a:t>
            </a:r>
          </a:p>
        </p:txBody>
      </p:sp>
      <p:sp>
        <p:nvSpPr>
          <p:cNvPr id="3" name="Text Placeholder 2"/>
          <p:cNvSpPr>
            <a:spLocks noGrp="1"/>
          </p:cNvSpPr>
          <p:nvPr>
            <p:ph type="body" sz="quarter" idx="11"/>
          </p:nvPr>
        </p:nvSpPr>
        <p:spPr>
          <a:xfrm>
            <a:off x="571207" y="3011687"/>
            <a:ext cx="8051583" cy="786023"/>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Thom </a:t>
            </a:r>
            <a:r>
              <a:rPr lang="en-US" dirty="0" err="1"/>
              <a:t>Litts</a:t>
            </a:r>
            <a:r>
              <a:rPr lang="en-US" dirty="0"/>
              <a:t>, Georgia Department of Natural </a:t>
            </a:r>
            <a:r>
              <a:rPr lang="en-US" dirty="0" smtClean="0"/>
              <a:t>Resources</a:t>
            </a:r>
          </a:p>
          <a:p>
            <a:pPr marL="342900" indent="-342900">
              <a:spcBef>
                <a:spcPts val="200"/>
              </a:spcBef>
              <a:buClr>
                <a:schemeClr val="accent1"/>
              </a:buClr>
              <a:buFont typeface="Webdings" panose="05030102010509060703" pitchFamily="18" charset="2"/>
              <a:buChar char="4"/>
            </a:pPr>
            <a:r>
              <a:rPr lang="en-US" dirty="0" smtClean="0"/>
              <a:t>Melanie Riley, </a:t>
            </a:r>
            <a:r>
              <a:rPr lang="en-US" dirty="0"/>
              <a:t>Georgia Department of Natural </a:t>
            </a:r>
            <a:r>
              <a:rPr lang="en-US" dirty="0" smtClean="0"/>
              <a:t>Resources</a:t>
            </a:r>
            <a:endParaRPr lang="en-US" dirty="0"/>
          </a:p>
        </p:txBody>
      </p:sp>
      <p:sp>
        <p:nvSpPr>
          <p:cNvPr id="4" name="Text Placeholder 3"/>
          <p:cNvSpPr>
            <a:spLocks noGrp="1"/>
          </p:cNvSpPr>
          <p:nvPr>
            <p:ph type="body" sz="quarter" idx="12"/>
          </p:nvPr>
        </p:nvSpPr>
        <p:spPr>
          <a:xfrm>
            <a:off x="571208" y="4218992"/>
            <a:ext cx="8051582" cy="1953662"/>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Peter </a:t>
            </a:r>
            <a:r>
              <a:rPr lang="en-US" dirty="0" err="1" smtClean="0"/>
              <a:t>Hawman</a:t>
            </a:r>
            <a:r>
              <a:rPr lang="en-US" dirty="0" smtClean="0"/>
              <a:t>, DEVELOP</a:t>
            </a:r>
            <a:endParaRPr lang="en-US" dirty="0"/>
          </a:p>
          <a:p>
            <a:pPr marL="342900" indent="-342900">
              <a:spcBef>
                <a:spcPts val="200"/>
              </a:spcBef>
              <a:buClr>
                <a:schemeClr val="accent1"/>
              </a:buClr>
              <a:buFont typeface="Webdings" panose="05030102010509060703" pitchFamily="18" charset="2"/>
              <a:buChar char="4"/>
            </a:pPr>
            <a:r>
              <a:rPr lang="en-US" dirty="0" smtClean="0"/>
              <a:t>Gail Miller, DEVELOP </a:t>
            </a:r>
            <a:endParaRPr lang="en-US" dirty="0"/>
          </a:p>
          <a:p>
            <a:pPr marL="342900" indent="-342900">
              <a:spcBef>
                <a:spcPts val="200"/>
              </a:spcBef>
              <a:buClr>
                <a:schemeClr val="accent1"/>
              </a:buClr>
              <a:buFont typeface="Webdings" panose="05030102010509060703" pitchFamily="18" charset="2"/>
              <a:buChar char="4"/>
            </a:pPr>
            <a:r>
              <a:rPr lang="en-US" dirty="0" smtClean="0"/>
              <a:t>Caren Remillard, DEVELOP</a:t>
            </a:r>
            <a:endParaRPr lang="en-US" dirty="0"/>
          </a:p>
          <a:p>
            <a:pPr marL="342900" indent="-342900">
              <a:spcBef>
                <a:spcPts val="200"/>
              </a:spcBef>
              <a:buClr>
                <a:schemeClr val="accent1"/>
              </a:buClr>
              <a:buFont typeface="Webdings" panose="05030102010509060703" pitchFamily="18" charset="2"/>
              <a:buChar char="4"/>
            </a:pPr>
            <a:r>
              <a:rPr lang="en-US" dirty="0" err="1" smtClean="0"/>
              <a:t>Simmone</a:t>
            </a:r>
            <a:r>
              <a:rPr lang="en-US" dirty="0" smtClean="0"/>
              <a:t> Simpson, DEVELOP</a:t>
            </a:r>
            <a:endParaRPr lang="en-US" dirty="0"/>
          </a:p>
          <a:p>
            <a:pPr marL="342900" indent="-342900">
              <a:spcBef>
                <a:spcPts val="200"/>
              </a:spcBef>
              <a:buClr>
                <a:schemeClr val="accent1"/>
              </a:buClr>
              <a:buFont typeface="Webdings" panose="05030102010509060703" pitchFamily="18" charset="2"/>
              <a:buChar char="4"/>
            </a:pPr>
            <a:r>
              <a:rPr lang="en-US" dirty="0" smtClean="0"/>
              <a:t>Steve Padgett-Vasquez, DEVELOP</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745388"/>
            <a:ext cx="3310891"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Past Contributors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1127384"/>
            <a:ext cx="4851540" cy="2687936"/>
          </a:xfrm>
        </p:spPr>
        <p:txBody>
          <a:bodyPr/>
          <a:lstStyle/>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Eco-recreation and preservation</a:t>
            </a:r>
          </a:p>
          <a:p>
            <a:pPr marL="342900" indent="-342900">
              <a:spcBef>
                <a:spcPts val="200"/>
              </a:spcBef>
              <a:buClr>
                <a:schemeClr val="accent1"/>
              </a:buClr>
              <a:buFont typeface="Webdings" panose="05030102010509060703" pitchFamily="18" charset="2"/>
              <a:buChar char="4"/>
            </a:pP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Home </a:t>
            </a:r>
            <a:r>
              <a:rPr lang="en-US" dirty="0">
                <a:latin typeface="Century Gothic" panose="020B0502020202020204" pitchFamily="34" charset="0"/>
              </a:rPr>
              <a:t>to critical keystone </a:t>
            </a:r>
            <a:r>
              <a:rPr lang="en-US" dirty="0" smtClean="0">
                <a:latin typeface="Century Gothic" panose="020B0502020202020204" pitchFamily="34" charset="0"/>
              </a:rPr>
              <a:t>species</a:t>
            </a:r>
          </a:p>
          <a:p>
            <a:pPr marL="342900" indent="-342900">
              <a:spcBef>
                <a:spcPts val="200"/>
              </a:spcBef>
              <a:buClr>
                <a:schemeClr val="accent1"/>
              </a:buClr>
              <a:buFont typeface="Webdings" panose="05030102010509060703" pitchFamily="18" charset="2"/>
              <a:buChar char="4"/>
            </a:pP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Georgia’s largest </a:t>
            </a:r>
            <a:r>
              <a:rPr lang="en-US" dirty="0">
                <a:latin typeface="Century Gothic" panose="020B0502020202020204" pitchFamily="34" charset="0"/>
              </a:rPr>
              <a:t>collection of National Register of Historic </a:t>
            </a:r>
            <a:r>
              <a:rPr lang="en-US" dirty="0" smtClean="0">
                <a:latin typeface="Century Gothic" panose="020B0502020202020204" pitchFamily="34" charset="0"/>
              </a:rPr>
              <a:t>Places</a:t>
            </a:r>
            <a:endParaRPr lang="en-US" dirty="0">
              <a:latin typeface="Century Gothic" panose="020B0502020202020204" pitchFamily="34" charset="0"/>
            </a:endParaRPr>
          </a:p>
          <a:p>
            <a:endParaRPr lang="en-US" dirty="0"/>
          </a:p>
        </p:txBody>
      </p:sp>
      <p:sp>
        <p:nvSpPr>
          <p:cNvPr id="3" name="Text Placeholder 2"/>
          <p:cNvSpPr>
            <a:spLocks noGrp="1"/>
          </p:cNvSpPr>
          <p:nvPr>
            <p:ph type="body" sz="quarter" idx="10"/>
          </p:nvPr>
        </p:nvSpPr>
        <p:spPr>
          <a:xfrm>
            <a:off x="0" y="98928"/>
            <a:ext cx="9144000" cy="692282"/>
          </a:xfrm>
        </p:spPr>
        <p:txBody>
          <a:bodyPr>
            <a:noAutofit/>
          </a:bodyPr>
          <a:lstStyle/>
          <a:p>
            <a:r>
              <a:rPr lang="en-US" sz="4400" dirty="0" smtClean="0"/>
              <a:t>Study Area: The Ocmulgee River</a:t>
            </a:r>
            <a:endParaRPr lang="en-US" sz="4400" dirty="0"/>
          </a:p>
        </p:txBody>
      </p:sp>
      <p:cxnSp>
        <p:nvCxnSpPr>
          <p:cNvPr id="25" name="Straight Connector 24"/>
          <p:cNvCxnSpPr/>
          <p:nvPr/>
        </p:nvCxnSpPr>
        <p:spPr>
          <a:xfrm>
            <a:off x="6809714" y="2657255"/>
            <a:ext cx="2117705" cy="4006191"/>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t="4420" b="2541"/>
          <a:stretch/>
        </p:blipFill>
        <p:spPr>
          <a:xfrm>
            <a:off x="5466877" y="1136274"/>
            <a:ext cx="1478639" cy="1756372"/>
          </a:xfrm>
          <a:prstGeom prst="rect">
            <a:avLst/>
          </a:prstGeom>
          <a:ln w="6350">
            <a:solidFill>
              <a:srgbClr val="333333"/>
            </a:solidFill>
          </a:ln>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1977" y="3293156"/>
            <a:ext cx="2885442" cy="3370290"/>
          </a:xfrm>
          <a:prstGeom prst="rect">
            <a:avLst/>
          </a:prstGeom>
          <a:ln w="6350">
            <a:solidFill>
              <a:srgbClr val="333333"/>
            </a:solidFill>
          </a:ln>
        </p:spPr>
      </p:pic>
      <p:cxnSp>
        <p:nvCxnSpPr>
          <p:cNvPr id="28" name="Straight Connector 27"/>
          <p:cNvCxnSpPr/>
          <p:nvPr/>
        </p:nvCxnSpPr>
        <p:spPr>
          <a:xfrm>
            <a:off x="6945516" y="1136274"/>
            <a:ext cx="1981903" cy="215688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66877" y="2892646"/>
            <a:ext cx="575100" cy="37708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235227" y="4549430"/>
            <a:ext cx="731520" cy="228616"/>
          </a:xfrm>
          <a:prstGeom prst="line">
            <a:avLst/>
          </a:prstGeom>
          <a:ln w="19050">
            <a:solidFill>
              <a:srgbClr val="333333"/>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868566" y="4268772"/>
            <a:ext cx="1123034" cy="523220"/>
          </a:xfrm>
          <a:prstGeom prst="rect">
            <a:avLst/>
          </a:prstGeom>
          <a:noFill/>
        </p:spPr>
        <p:txBody>
          <a:bodyPr wrap="square" rtlCol="0">
            <a:spAutoFit/>
          </a:bodyPr>
          <a:lstStyle/>
          <a:p>
            <a:pPr algn="ctr"/>
            <a:r>
              <a:rPr lang="en-US" sz="1400" b="1" i="1" dirty="0" smtClean="0">
                <a:solidFill>
                  <a:srgbClr val="333333"/>
                </a:solidFill>
                <a:latin typeface="Century Gothic" panose="020B0502020202020204" pitchFamily="34" charset="0"/>
              </a:rPr>
              <a:t>Ocmulgee River</a:t>
            </a:r>
            <a:endParaRPr lang="en-US" sz="1400" b="1" i="1" dirty="0">
              <a:solidFill>
                <a:srgbClr val="333333"/>
              </a:solidFill>
              <a:latin typeface="Century Gothic" panose="020B0502020202020204" pitchFamily="34" charset="0"/>
            </a:endParaRPr>
          </a:p>
        </p:txBody>
      </p:sp>
      <p:sp>
        <p:nvSpPr>
          <p:cNvPr id="36" name="TextBox 35"/>
          <p:cNvSpPr txBox="1"/>
          <p:nvPr/>
        </p:nvSpPr>
        <p:spPr>
          <a:xfrm>
            <a:off x="1026785" y="6417225"/>
            <a:ext cx="3482527" cy="246221"/>
          </a:xfrm>
          <a:prstGeom prst="rect">
            <a:avLst/>
          </a:prstGeom>
          <a:noFill/>
        </p:spPr>
        <p:txBody>
          <a:bodyPr wrap="square" rtlCol="0">
            <a:spAutoFit/>
          </a:bodyPr>
          <a:lstStyle/>
          <a:p>
            <a:r>
              <a:rPr lang="en-US" sz="1000" i="1" dirty="0" smtClean="0">
                <a:latin typeface="Century Gothic" panose="020B0502020202020204" pitchFamily="34" charset="0"/>
              </a:rPr>
              <a:t>Credit: </a:t>
            </a:r>
            <a:r>
              <a:rPr lang="en-US" sz="1000" i="1" dirty="0" smtClean="0">
                <a:latin typeface="Century Gothic" panose="020B0502020202020204" pitchFamily="34" charset="0"/>
              </a:rPr>
              <a:t>National Park Service</a:t>
            </a:r>
            <a:endParaRPr lang="en-US" sz="1000" i="1" dirty="0">
              <a:latin typeface="Century Gothic" panose="020B0502020202020204" pitchFamily="34" charset="0"/>
            </a:endParaRPr>
          </a:p>
        </p:txBody>
      </p:sp>
      <p:pic>
        <p:nvPicPr>
          <p:cNvPr id="37" name="Picture 2" descr="http://www.nps.gov/nr/travel/cultural_diversity/photos/Ocmulgee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7992" y="3594427"/>
            <a:ext cx="3749644" cy="2812233"/>
          </a:xfrm>
          <a:prstGeom prst="rect">
            <a:avLst/>
          </a:prstGeom>
          <a:noFill/>
          <a:ln w="6350">
            <a:solidFill>
              <a:srgbClr val="3333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665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952501"/>
            <a:ext cx="9144000" cy="1906813"/>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High-priority </a:t>
            </a:r>
            <a:r>
              <a:rPr lang="en-US" dirty="0">
                <a:latin typeface="Century Gothic" panose="020B0502020202020204" pitchFamily="34" charset="0"/>
              </a:rPr>
              <a:t>landscape in Georgia’s 2005 Wildlife Action </a:t>
            </a:r>
            <a:r>
              <a:rPr lang="en-US" dirty="0" smtClean="0">
                <a:latin typeface="Century Gothic" panose="020B0502020202020204" pitchFamily="34" charset="0"/>
              </a:rPr>
              <a:t>Plan</a:t>
            </a:r>
          </a:p>
          <a:p>
            <a:pPr marL="342900" indent="-342900">
              <a:spcBef>
                <a:spcPts val="200"/>
              </a:spcBef>
              <a:buClr>
                <a:schemeClr val="accent1"/>
              </a:buClr>
              <a:buFont typeface="Webdings" panose="05030102010509060703" pitchFamily="18" charset="2"/>
              <a:buChar char="4"/>
            </a:pP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Habitat </a:t>
            </a:r>
            <a:r>
              <a:rPr lang="en-US" dirty="0">
                <a:latin typeface="Century Gothic" panose="020B0502020202020204" pitchFamily="34" charset="0"/>
              </a:rPr>
              <a:t>becoming fragmented due to urban </a:t>
            </a:r>
            <a:r>
              <a:rPr lang="en-US" dirty="0" smtClean="0">
                <a:latin typeface="Century Gothic" panose="020B0502020202020204" pitchFamily="34" charset="0"/>
              </a:rPr>
              <a:t>sprawl</a:t>
            </a:r>
          </a:p>
          <a:p>
            <a:pPr marL="342900" indent="-342900">
              <a:spcBef>
                <a:spcPts val="200"/>
              </a:spcBef>
              <a:buClr>
                <a:schemeClr val="accent1"/>
              </a:buClr>
              <a:buFont typeface="Webdings" panose="05030102010509060703" pitchFamily="18" charset="2"/>
              <a:buChar char="4"/>
            </a:pP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Threat </a:t>
            </a:r>
            <a:r>
              <a:rPr lang="en-US" dirty="0">
                <a:latin typeface="Century Gothic" panose="020B0502020202020204" pitchFamily="34" charset="0"/>
              </a:rPr>
              <a:t>to endangered species</a:t>
            </a:r>
          </a:p>
        </p:txBody>
      </p:sp>
      <p:sp>
        <p:nvSpPr>
          <p:cNvPr id="3" name="Text Placeholder 2"/>
          <p:cNvSpPr>
            <a:spLocks noGrp="1"/>
          </p:cNvSpPr>
          <p:nvPr>
            <p:ph type="body" sz="quarter" idx="10"/>
          </p:nvPr>
        </p:nvSpPr>
        <p:spPr>
          <a:xfrm>
            <a:off x="0" y="101600"/>
            <a:ext cx="6096000" cy="632460"/>
          </a:xfrm>
        </p:spPr>
        <p:txBody>
          <a:bodyPr>
            <a:normAutofit lnSpcReduction="10000"/>
          </a:bodyPr>
          <a:lstStyle/>
          <a:p>
            <a:r>
              <a:rPr lang="en-US" sz="4400" dirty="0" smtClean="0"/>
              <a:t>Community Concerns</a:t>
            </a:r>
            <a:endParaRPr lang="en-US" sz="4400" dirty="0"/>
          </a:p>
        </p:txBody>
      </p:sp>
      <p:sp>
        <p:nvSpPr>
          <p:cNvPr id="5" name="Text Placeholder 4"/>
          <p:cNvSpPr>
            <a:spLocks noGrp="1"/>
          </p:cNvSpPr>
          <p:nvPr>
            <p:ph type="body" sz="quarter" idx="13"/>
          </p:nvPr>
        </p:nvSpPr>
        <p:spPr>
          <a:xfrm>
            <a:off x="6586527" y="6507428"/>
            <a:ext cx="2352923" cy="340844"/>
          </a:xfrm>
        </p:spPr>
        <p:txBody>
          <a:bodyPr>
            <a:normAutofit/>
          </a:bodyPr>
          <a:lstStyle/>
          <a:p>
            <a:r>
              <a:rPr lang="en-US" i="1" dirty="0" smtClean="0">
                <a:latin typeface="Century Gothic" panose="020B0502020202020204" pitchFamily="34" charset="0"/>
              </a:rPr>
              <a:t>Credit: </a:t>
            </a:r>
            <a:r>
              <a:rPr lang="en-US" i="1" dirty="0">
                <a:latin typeface="Century Gothic" panose="020B0502020202020204" pitchFamily="34" charset="0"/>
              </a:rPr>
              <a:t>Ocmulgee Eco </a:t>
            </a:r>
            <a:r>
              <a:rPr lang="en-US" i="1" dirty="0" smtClean="0">
                <a:latin typeface="Century Gothic" panose="020B0502020202020204" pitchFamily="34" charset="0"/>
              </a:rPr>
              <a:t>Team</a:t>
            </a:r>
            <a:endParaRPr lang="en-US" i="1" dirty="0">
              <a:latin typeface="Century Gothic" panose="020B0502020202020204" pitchFamily="34" charset="0"/>
            </a:endParaRPr>
          </a:p>
        </p:txBody>
      </p:sp>
      <p:pic>
        <p:nvPicPr>
          <p:cNvPr id="11" name="Picture 4" descr="Z:\DEVELOP Ocmulgee\Ocmulgee Videos and Images\Pics and videos from Andrew\IMG_14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9903" y="4774359"/>
            <a:ext cx="2297110" cy="1722888"/>
          </a:xfrm>
          <a:prstGeom prst="rect">
            <a:avLst/>
          </a:prstGeom>
          <a:noFill/>
          <a:ln w="6350">
            <a:solidFill>
              <a:srgbClr val="333333"/>
            </a:solidFill>
          </a:ln>
          <a:extLst>
            <a:ext uri="{909E8E84-426E-40DD-AFC4-6F175D3DCCD1}">
              <a14:hiddenFill xmlns:a14="http://schemas.microsoft.com/office/drawing/2010/main">
                <a:solidFill>
                  <a:srgbClr val="FFFFFF"/>
                </a:solidFill>
              </a14:hiddenFill>
            </a:ext>
          </a:extLst>
        </p:spPr>
      </p:pic>
      <p:pic>
        <p:nvPicPr>
          <p:cNvPr id="12" name="Picture 5" descr="Z:\DEVELOP Ocmulgee\Ocmulgee Videos and Images\UAV_correc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972" y="4774359"/>
            <a:ext cx="2303383" cy="1727537"/>
          </a:xfrm>
          <a:prstGeom prst="rect">
            <a:avLst/>
          </a:prstGeom>
          <a:noFill/>
          <a:ln w="6350">
            <a:solidFill>
              <a:srgbClr val="333333"/>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12848"/>
          <a:stretch/>
        </p:blipFill>
        <p:spPr>
          <a:xfrm>
            <a:off x="254872" y="4774358"/>
            <a:ext cx="2297186" cy="1722889"/>
          </a:xfrm>
          <a:prstGeom prst="rect">
            <a:avLst/>
          </a:prstGeom>
          <a:ln w="6350">
            <a:solidFill>
              <a:srgbClr val="333333"/>
            </a:solidFill>
          </a:ln>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676" r="26467"/>
          <a:stretch/>
        </p:blipFill>
        <p:spPr>
          <a:xfrm>
            <a:off x="6498976" y="2670533"/>
            <a:ext cx="2309378" cy="1716703"/>
          </a:xfrm>
          <a:prstGeom prst="rect">
            <a:avLst/>
          </a:prstGeom>
          <a:ln w="6350">
            <a:solidFill>
              <a:srgbClr val="333333"/>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4021" y="2664347"/>
            <a:ext cx="2302992" cy="1727244"/>
          </a:xfrm>
          <a:prstGeom prst="rect">
            <a:avLst/>
          </a:prstGeom>
          <a:ln w="6350">
            <a:solidFill>
              <a:srgbClr val="333333"/>
            </a:solidFill>
          </a:ln>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3121"/>
          <a:stretch/>
        </p:blipFill>
        <p:spPr>
          <a:xfrm>
            <a:off x="254872" y="2665460"/>
            <a:ext cx="2297186" cy="1721776"/>
          </a:xfrm>
          <a:prstGeom prst="rect">
            <a:avLst/>
          </a:prstGeom>
          <a:ln w="6350">
            <a:solidFill>
              <a:srgbClr val="333333"/>
            </a:solidFill>
          </a:ln>
        </p:spPr>
      </p:pic>
      <p:sp>
        <p:nvSpPr>
          <p:cNvPr id="18" name="Text Placeholder 4"/>
          <p:cNvSpPr txBox="1">
            <a:spLocks/>
          </p:cNvSpPr>
          <p:nvPr/>
        </p:nvSpPr>
        <p:spPr>
          <a:xfrm>
            <a:off x="7263078" y="4392768"/>
            <a:ext cx="1637460" cy="3034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a:t>
            </a:r>
            <a:r>
              <a:rPr lang="en-US" i="1" dirty="0" smtClean="0">
                <a:latin typeface="Century Gothic" panose="020B0502020202020204" pitchFamily="34" charset="0"/>
              </a:rPr>
              <a:t>NPS </a:t>
            </a:r>
            <a:r>
              <a:rPr lang="en-US" i="1" dirty="0" smtClean="0">
                <a:latin typeface="Century Gothic" panose="020B0502020202020204" pitchFamily="34" charset="0"/>
              </a:rPr>
              <a:t>website</a:t>
            </a:r>
            <a:endParaRPr lang="en-US" i="1" dirty="0" smtClean="0">
              <a:latin typeface="Century Gothic" panose="020B0502020202020204" pitchFamily="34" charset="0"/>
            </a:endParaRPr>
          </a:p>
        </p:txBody>
      </p:sp>
    </p:spTree>
    <p:extLst>
      <p:ext uri="{BB962C8B-B14F-4D97-AF65-F5344CB8AC3E}">
        <p14:creationId xmlns:p14="http://schemas.microsoft.com/office/powerpoint/2010/main" val="2082563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0740" y="1173993"/>
            <a:ext cx="9144000" cy="1100035"/>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High-priority </a:t>
            </a:r>
            <a:r>
              <a:rPr lang="en-US" dirty="0">
                <a:latin typeface="Century Gothic" panose="020B0502020202020204" pitchFamily="34" charset="0"/>
              </a:rPr>
              <a:t>landscape in Georgia’s 2005 Wildlife Action </a:t>
            </a:r>
            <a:r>
              <a:rPr lang="en-US" dirty="0" smtClean="0">
                <a:latin typeface="Century Gothic" panose="020B0502020202020204" pitchFamily="34" charset="0"/>
              </a:rPr>
              <a:t>Plan</a:t>
            </a: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Habitat </a:t>
            </a:r>
            <a:r>
              <a:rPr lang="en-US" dirty="0">
                <a:latin typeface="Century Gothic" panose="020B0502020202020204" pitchFamily="34" charset="0"/>
              </a:rPr>
              <a:t>becoming fragmented due to urban </a:t>
            </a:r>
            <a:r>
              <a:rPr lang="en-US" dirty="0" smtClean="0">
                <a:latin typeface="Century Gothic" panose="020B0502020202020204" pitchFamily="34" charset="0"/>
              </a:rPr>
              <a:t>sprawl</a:t>
            </a: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Threat </a:t>
            </a:r>
            <a:r>
              <a:rPr lang="en-US" dirty="0">
                <a:latin typeface="Century Gothic" panose="020B0502020202020204" pitchFamily="34" charset="0"/>
              </a:rPr>
              <a:t>to endangered species</a:t>
            </a:r>
          </a:p>
        </p:txBody>
      </p:sp>
      <p:sp>
        <p:nvSpPr>
          <p:cNvPr id="3" name="Text Placeholder 2"/>
          <p:cNvSpPr>
            <a:spLocks noGrp="1"/>
          </p:cNvSpPr>
          <p:nvPr>
            <p:ph type="body" sz="quarter" idx="10"/>
          </p:nvPr>
        </p:nvSpPr>
        <p:spPr>
          <a:xfrm>
            <a:off x="330740" y="412885"/>
            <a:ext cx="6096000" cy="632460"/>
          </a:xfrm>
        </p:spPr>
        <p:txBody>
          <a:bodyPr>
            <a:normAutofit lnSpcReduction="10000"/>
          </a:bodyPr>
          <a:lstStyle/>
          <a:p>
            <a:r>
              <a:rPr lang="en-US" sz="4400" dirty="0" smtClean="0"/>
              <a:t>Community Concerns</a:t>
            </a:r>
            <a:endParaRPr lang="en-US" sz="4400" dirty="0"/>
          </a:p>
        </p:txBody>
      </p:sp>
      <p:pic>
        <p:nvPicPr>
          <p:cNvPr id="11" name="Picture 4" descr="Z:\DEVELOP Ocmulgee\Ocmulgee Videos and Images\Pics and videos from Andrew\IMG_14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961" y="4562272"/>
            <a:ext cx="3047900" cy="2285999"/>
          </a:xfrm>
          <a:prstGeom prst="rect">
            <a:avLst/>
          </a:prstGeom>
          <a:noFill/>
          <a:ln w="6350">
            <a:solidFill>
              <a:srgbClr val="333333"/>
            </a:solidFill>
          </a:ln>
          <a:extLst>
            <a:ext uri="{909E8E84-426E-40DD-AFC4-6F175D3DCCD1}">
              <a14:hiddenFill xmlns:a14="http://schemas.microsoft.com/office/drawing/2010/main">
                <a:solidFill>
                  <a:srgbClr val="FFFFFF"/>
                </a:solidFill>
              </a14:hiddenFill>
            </a:ext>
          </a:extLst>
        </p:spPr>
      </p:pic>
      <p:pic>
        <p:nvPicPr>
          <p:cNvPr id="12" name="Picture 5" descr="Z:\DEVELOP Ocmulgee\Ocmulgee Videos and Images\UAV_correc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1" y="4562272"/>
            <a:ext cx="3048000" cy="2286000"/>
          </a:xfrm>
          <a:prstGeom prst="rect">
            <a:avLst/>
          </a:prstGeom>
          <a:noFill/>
          <a:ln w="6350">
            <a:solidFill>
              <a:srgbClr val="333333"/>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12848"/>
          <a:stretch/>
        </p:blipFill>
        <p:spPr>
          <a:xfrm>
            <a:off x="0" y="4573552"/>
            <a:ext cx="3032961" cy="2274720"/>
          </a:xfrm>
          <a:prstGeom prst="rect">
            <a:avLst/>
          </a:prstGeom>
          <a:ln w="6350">
            <a:solidFill>
              <a:srgbClr val="333333"/>
            </a:solidFill>
          </a:ln>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676" r="26467"/>
          <a:stretch/>
        </p:blipFill>
        <p:spPr>
          <a:xfrm>
            <a:off x="6094038" y="2289022"/>
            <a:ext cx="3058067" cy="2273250"/>
          </a:xfrm>
          <a:prstGeom prst="rect">
            <a:avLst/>
          </a:prstGeom>
          <a:ln w="6350">
            <a:solidFill>
              <a:srgbClr val="333333"/>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0" y="2289021"/>
            <a:ext cx="3031000" cy="2273250"/>
          </a:xfrm>
          <a:prstGeom prst="rect">
            <a:avLst/>
          </a:prstGeom>
          <a:ln w="6350">
            <a:solidFill>
              <a:srgbClr val="333333"/>
            </a:solidFill>
          </a:ln>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3121"/>
          <a:stretch/>
        </p:blipFill>
        <p:spPr>
          <a:xfrm>
            <a:off x="-1" y="2289021"/>
            <a:ext cx="3032961" cy="2273251"/>
          </a:xfrm>
          <a:prstGeom prst="rect">
            <a:avLst/>
          </a:prstGeom>
          <a:ln w="6350">
            <a:solidFill>
              <a:srgbClr val="333333"/>
            </a:solidFill>
          </a:ln>
        </p:spPr>
      </p:pic>
      <p:sp>
        <p:nvSpPr>
          <p:cNvPr id="18" name="Text Placeholder 4"/>
          <p:cNvSpPr txBox="1">
            <a:spLocks/>
          </p:cNvSpPr>
          <p:nvPr/>
        </p:nvSpPr>
        <p:spPr>
          <a:xfrm>
            <a:off x="6092177" y="2285308"/>
            <a:ext cx="1637460" cy="3034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solidFill>
                  <a:schemeClr val="bg1"/>
                </a:solidFill>
                <a:latin typeface="Century Gothic" panose="020B0502020202020204" pitchFamily="34" charset="0"/>
              </a:rPr>
              <a:t>Credit: </a:t>
            </a:r>
            <a:r>
              <a:rPr lang="en-US" i="1" dirty="0" smtClean="0">
                <a:solidFill>
                  <a:schemeClr val="bg1"/>
                </a:solidFill>
                <a:latin typeface="Century Gothic" panose="020B0502020202020204" pitchFamily="34" charset="0"/>
              </a:rPr>
              <a:t>NPS </a:t>
            </a:r>
            <a:r>
              <a:rPr lang="en-US" i="1" dirty="0" smtClean="0">
                <a:solidFill>
                  <a:schemeClr val="bg1"/>
                </a:solidFill>
                <a:latin typeface="Century Gothic" panose="020B0502020202020204" pitchFamily="34" charset="0"/>
              </a:rPr>
              <a:t>website</a:t>
            </a:r>
            <a:endParaRPr lang="en-US" i="1" dirty="0" smtClean="0">
              <a:solidFill>
                <a:schemeClr val="bg1"/>
              </a:solidFill>
              <a:latin typeface="Century Gothic" panose="020B0502020202020204" pitchFamily="34" charset="0"/>
            </a:endParaRPr>
          </a:p>
        </p:txBody>
      </p:sp>
      <p:sp>
        <p:nvSpPr>
          <p:cNvPr id="5" name="Text Placeholder 4"/>
          <p:cNvSpPr>
            <a:spLocks noGrp="1"/>
          </p:cNvSpPr>
          <p:nvPr>
            <p:ph type="body" sz="quarter" idx="13"/>
          </p:nvPr>
        </p:nvSpPr>
        <p:spPr>
          <a:xfrm>
            <a:off x="6095899" y="4562271"/>
            <a:ext cx="2352923" cy="340844"/>
          </a:xfrm>
        </p:spPr>
        <p:txBody>
          <a:bodyPr>
            <a:normAutofit/>
          </a:bodyPr>
          <a:lstStyle/>
          <a:p>
            <a:r>
              <a:rPr lang="en-US" i="1" dirty="0" smtClean="0">
                <a:latin typeface="Century Gothic" panose="020B0502020202020204" pitchFamily="34" charset="0"/>
              </a:rPr>
              <a:t>Credit: </a:t>
            </a:r>
            <a:r>
              <a:rPr lang="en-US" i="1" dirty="0">
                <a:latin typeface="Century Gothic" panose="020B0502020202020204" pitchFamily="34" charset="0"/>
              </a:rPr>
              <a:t>Ocmulgee Eco </a:t>
            </a:r>
            <a:r>
              <a:rPr lang="en-US" i="1" dirty="0" smtClean="0">
                <a:latin typeface="Century Gothic" panose="020B0502020202020204" pitchFamily="34" charset="0"/>
              </a:rPr>
              <a:t>Team</a:t>
            </a:r>
            <a:endParaRPr lang="en-US" i="1" dirty="0">
              <a:latin typeface="Century Gothic" panose="020B0502020202020204" pitchFamily="34" charset="0"/>
            </a:endParaRPr>
          </a:p>
        </p:txBody>
      </p:sp>
    </p:spTree>
    <p:extLst>
      <p:ext uri="{BB962C8B-B14F-4D97-AF65-F5344CB8AC3E}">
        <p14:creationId xmlns:p14="http://schemas.microsoft.com/office/powerpoint/2010/main" val="1899387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01600"/>
            <a:ext cx="5943600" cy="708660"/>
          </a:xfrm>
        </p:spPr>
        <p:txBody>
          <a:bodyPr>
            <a:noAutofit/>
          </a:bodyPr>
          <a:lstStyle/>
          <a:p>
            <a:r>
              <a:rPr lang="en-US" sz="4400" dirty="0" smtClean="0"/>
              <a:t>P</a:t>
            </a:r>
            <a:r>
              <a:rPr lang="en-US" sz="4800" dirty="0" smtClean="0"/>
              <a:t>roject Partners</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889" y="1367595"/>
            <a:ext cx="5170222" cy="3877666"/>
          </a:xfrm>
          <a:prstGeom prst="rect">
            <a:avLst/>
          </a:prstGeom>
          <a:ln w="19050">
            <a:solidFill>
              <a:srgbClr val="333333"/>
            </a:solidFill>
          </a:ln>
        </p:spPr>
      </p:pic>
      <p:sp>
        <p:nvSpPr>
          <p:cNvPr id="8" name="TextBox 7"/>
          <p:cNvSpPr txBox="1"/>
          <p:nvPr/>
        </p:nvSpPr>
        <p:spPr>
          <a:xfrm>
            <a:off x="1986889" y="5278179"/>
            <a:ext cx="5170222" cy="400110"/>
          </a:xfrm>
          <a:prstGeom prst="rect">
            <a:avLst/>
          </a:prstGeom>
          <a:noFill/>
        </p:spPr>
        <p:txBody>
          <a:bodyPr wrap="square" rtlCol="0">
            <a:spAutoFit/>
          </a:bodyPr>
          <a:lstStyle/>
          <a:p>
            <a:r>
              <a:rPr lang="en-US" sz="1000" dirty="0" smtClean="0"/>
              <a:t>Andrew Herring, Christopher Cameron, Ayn Remillard, Melanie Riley (GA DNR), Zhan Shi </a:t>
            </a:r>
            <a:endParaRPr lang="en-US" sz="1000" dirty="0"/>
          </a:p>
        </p:txBody>
      </p:sp>
    </p:spTree>
    <p:extLst>
      <p:ext uri="{BB962C8B-B14F-4D97-AF65-F5344CB8AC3E}">
        <p14:creationId xmlns:p14="http://schemas.microsoft.com/office/powerpoint/2010/main" val="4257354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01965"/>
            <a:ext cx="3566160" cy="721360"/>
          </a:xfrm>
        </p:spPr>
        <p:txBody>
          <a:bodyPr>
            <a:normAutofit/>
          </a:bodyPr>
          <a:lstStyle/>
          <a:p>
            <a:r>
              <a:rPr lang="en-US" sz="4400" dirty="0" smtClean="0"/>
              <a:t>Objectives</a:t>
            </a:r>
            <a:endParaRPr lang="en-US" sz="4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9963" b="22459"/>
          <a:stretch/>
        </p:blipFill>
        <p:spPr>
          <a:xfrm>
            <a:off x="1854454" y="3899296"/>
            <a:ext cx="5435092" cy="2793511"/>
          </a:xfrm>
          <a:prstGeom prst="rect">
            <a:avLst/>
          </a:prstGeom>
          <a:ln>
            <a:solidFill>
              <a:srgbClr val="333333"/>
            </a:solidFill>
          </a:ln>
        </p:spPr>
      </p:pic>
      <p:sp>
        <p:nvSpPr>
          <p:cNvPr id="7" name="Text Placeholder 16"/>
          <p:cNvSpPr txBox="1">
            <a:spLocks/>
          </p:cNvSpPr>
          <p:nvPr/>
        </p:nvSpPr>
        <p:spPr>
          <a:xfrm>
            <a:off x="0" y="976211"/>
            <a:ext cx="9144000" cy="30369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Produce a 2014 land cover dataset using Landsat 8 imagery</a:t>
            </a:r>
          </a:p>
          <a:p>
            <a:r>
              <a:rPr lang="en-US" sz="2000" dirty="0" smtClean="0"/>
              <a:t>Quantify </a:t>
            </a:r>
            <a:r>
              <a:rPr lang="en-US" sz="2000" dirty="0"/>
              <a:t>land cover </a:t>
            </a:r>
            <a:r>
              <a:rPr lang="en-US" sz="2000" dirty="0" smtClean="0"/>
              <a:t>change in the Ocmulgee River Valley</a:t>
            </a:r>
            <a:endParaRPr lang="en-US" sz="2000" dirty="0"/>
          </a:p>
          <a:p>
            <a:r>
              <a:rPr lang="en-US" sz="2000" dirty="0" smtClean="0"/>
              <a:t>Assess historic trends in land cover from 2001 to 2014</a:t>
            </a:r>
            <a:endParaRPr lang="en-US" sz="2000" dirty="0"/>
          </a:p>
          <a:p>
            <a:r>
              <a:rPr lang="en-US" sz="2000" dirty="0"/>
              <a:t>Predict land cover </a:t>
            </a:r>
            <a:r>
              <a:rPr lang="en-US" sz="2000" dirty="0" smtClean="0"/>
              <a:t>changes within the Ocmulgee Corridor</a:t>
            </a:r>
          </a:p>
          <a:p>
            <a:r>
              <a:rPr lang="en-US" sz="2000" dirty="0" smtClean="0"/>
              <a:t>Model effects of land cover change on ecological habitats</a:t>
            </a:r>
          </a:p>
          <a:p>
            <a:r>
              <a:rPr lang="en-US" sz="2000" dirty="0" smtClean="0"/>
              <a:t>Identify </a:t>
            </a:r>
            <a:r>
              <a:rPr lang="en-US" sz="2000" dirty="0"/>
              <a:t>priority </a:t>
            </a:r>
            <a:r>
              <a:rPr lang="en-US" sz="2000" dirty="0" smtClean="0"/>
              <a:t>wildlife conservation </a:t>
            </a:r>
            <a:r>
              <a:rPr lang="en-US" sz="2000" dirty="0"/>
              <a:t>areas for state </a:t>
            </a:r>
            <a:r>
              <a:rPr lang="en-US" sz="2000" dirty="0" smtClean="0"/>
              <a:t>agencies</a:t>
            </a:r>
          </a:p>
        </p:txBody>
      </p:sp>
      <p:sp>
        <p:nvSpPr>
          <p:cNvPr id="10" name="Text Placeholder 9"/>
          <p:cNvSpPr txBox="1">
            <a:spLocks noGrp="1"/>
          </p:cNvSpPr>
          <p:nvPr>
            <p:ph type="body" sz="quarter" idx="13"/>
          </p:nvPr>
        </p:nvSpPr>
        <p:spPr>
          <a:xfrm>
            <a:off x="7289546" y="5778500"/>
            <a:ext cx="1448054" cy="923330"/>
          </a:xfrm>
          <a:prstGeom prst="rect">
            <a:avLst/>
          </a:prstGeom>
          <a:noFill/>
        </p:spPr>
        <p:txBody>
          <a:bodyPr wrap="square" rtlCol="0">
            <a:spAutoFit/>
          </a:bodyPr>
          <a:lstStyle/>
          <a:p>
            <a:r>
              <a:rPr lang="en-US" sz="1000" i="1" dirty="0">
                <a:latin typeface="Century Gothic" panose="020B0502020202020204" pitchFamily="34" charset="0"/>
              </a:rPr>
              <a:t>Comparison of how the Ocmulgee River Corridor near Macon, GA looks across Landsat 8 and </a:t>
            </a:r>
            <a:r>
              <a:rPr lang="en-US" sz="1000" i="1" dirty="0" smtClean="0">
                <a:latin typeface="Century Gothic" panose="020B0502020202020204" pitchFamily="34" charset="0"/>
              </a:rPr>
              <a:t>2011 NLCD</a:t>
            </a:r>
            <a:endParaRPr lang="en-US" sz="1000" i="1" dirty="0">
              <a:latin typeface="Century Gothic" panose="020B0502020202020204" pitchFamily="34" charset="0"/>
            </a:endParaRPr>
          </a:p>
        </p:txBody>
      </p:sp>
    </p:spTree>
    <p:extLst>
      <p:ext uri="{BB962C8B-B14F-4D97-AF65-F5344CB8AC3E}">
        <p14:creationId xmlns:p14="http://schemas.microsoft.com/office/powerpoint/2010/main" val="408086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974852"/>
            <a:ext cx="5145932" cy="57307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Landsat 8, OLI</a:t>
            </a:r>
          </a:p>
          <a:p>
            <a:pPr marL="1028700" lvl="1" indent="-342900">
              <a:spcBef>
                <a:spcPts val="200"/>
              </a:spcBef>
              <a:buClr>
                <a:schemeClr val="accent1"/>
              </a:buClr>
              <a:buFont typeface="Webdings" panose="05030102010509060703" pitchFamily="18" charset="2"/>
              <a:buChar char="4"/>
            </a:pPr>
            <a:r>
              <a:rPr lang="en-US" sz="2000" dirty="0" smtClean="0"/>
              <a:t>2014 satellite imagery</a:t>
            </a:r>
          </a:p>
          <a:p>
            <a:pPr lvl="1" indent="0">
              <a:spcBef>
                <a:spcPts val="200"/>
              </a:spcBef>
              <a:buClr>
                <a:schemeClr val="accent1"/>
              </a:buClr>
              <a:buNone/>
            </a:pPr>
            <a:endParaRPr lang="en-US" dirty="0" smtClean="0"/>
          </a:p>
          <a:p>
            <a:pPr lvl="1" indent="0">
              <a:spcBef>
                <a:spcPts val="200"/>
              </a:spcBef>
              <a:buClr>
                <a:schemeClr val="accent1"/>
              </a:buClr>
              <a:buNone/>
            </a:pPr>
            <a:endParaRPr lang="en-US" dirty="0" smtClean="0"/>
          </a:p>
          <a:p>
            <a:pPr lvl="1" indent="0">
              <a:spcBef>
                <a:spcPts val="200"/>
              </a:spcBef>
              <a:buClr>
                <a:schemeClr val="accent1"/>
              </a:buClr>
              <a:buNone/>
            </a:pPr>
            <a:endParaRPr lang="en-US" dirty="0"/>
          </a:p>
          <a:p>
            <a:pPr lvl="1" indent="0">
              <a:spcBef>
                <a:spcPts val="200"/>
              </a:spcBef>
              <a:buClr>
                <a:schemeClr val="accent1"/>
              </a:buClr>
              <a:buNone/>
            </a:pPr>
            <a:endParaRPr lang="en-US" dirty="0" smtClean="0"/>
          </a:p>
          <a:p>
            <a:pPr marL="342900" indent="-342900">
              <a:spcBef>
                <a:spcPts val="200"/>
              </a:spcBef>
              <a:buClr>
                <a:schemeClr val="accent1"/>
              </a:buClr>
              <a:buFont typeface="Webdings" panose="05030102010509060703" pitchFamily="18" charset="2"/>
              <a:buChar char="4"/>
            </a:pPr>
            <a:r>
              <a:rPr lang="en-US" dirty="0" smtClean="0"/>
              <a:t>United States Geologic Survey (USGS) </a:t>
            </a:r>
          </a:p>
          <a:p>
            <a:pPr marL="1028700" lvl="1" indent="-342900">
              <a:spcBef>
                <a:spcPts val="200"/>
              </a:spcBef>
              <a:buClr>
                <a:schemeClr val="accent1"/>
              </a:buClr>
              <a:buFont typeface="Webdings" panose="05030102010509060703" pitchFamily="18" charset="2"/>
              <a:buChar char="4"/>
            </a:pPr>
            <a:r>
              <a:rPr lang="en-US" sz="2000" dirty="0" smtClean="0"/>
              <a:t>National Land Cover Dataset (NLCD): 2001, 2006, and 2011</a:t>
            </a:r>
          </a:p>
          <a:p>
            <a:pPr lvl="2" indent="0">
              <a:spcBef>
                <a:spcPts val="200"/>
              </a:spcBef>
              <a:buClr>
                <a:schemeClr val="accent1"/>
              </a:buClr>
              <a:buNone/>
            </a:pPr>
            <a:endParaRPr lang="en-US" dirty="0" smtClean="0"/>
          </a:p>
          <a:p>
            <a:pPr lvl="2" indent="0">
              <a:spcBef>
                <a:spcPts val="200"/>
              </a:spcBef>
              <a:buClr>
                <a:schemeClr val="accent1"/>
              </a:buClr>
              <a:buNone/>
            </a:pPr>
            <a:endParaRPr lang="en-US" dirty="0"/>
          </a:p>
          <a:p>
            <a:pPr lvl="2" indent="0">
              <a:spcBef>
                <a:spcPts val="200"/>
              </a:spcBef>
              <a:buClr>
                <a:schemeClr val="accent1"/>
              </a:buClr>
              <a:buNone/>
            </a:pPr>
            <a:endParaRPr lang="en-US" dirty="0" smtClean="0"/>
          </a:p>
          <a:p>
            <a:pPr lvl="2" indent="0">
              <a:spcBef>
                <a:spcPts val="200"/>
              </a:spcBef>
              <a:buClr>
                <a:schemeClr val="accent1"/>
              </a:buClr>
              <a:buNone/>
            </a:pPr>
            <a:endParaRPr lang="en-US" dirty="0" smtClean="0"/>
          </a:p>
          <a:p>
            <a:pPr marL="342900" indent="-342900">
              <a:spcBef>
                <a:spcPts val="200"/>
              </a:spcBef>
              <a:buClr>
                <a:schemeClr val="accent1"/>
              </a:buClr>
              <a:buFont typeface="Webdings" panose="05030102010509060703" pitchFamily="18" charset="2"/>
              <a:buChar char="4"/>
            </a:pPr>
            <a:r>
              <a:rPr lang="en-US" dirty="0" smtClean="0"/>
              <a:t>United States Department of Agriculture (USDA)</a:t>
            </a:r>
          </a:p>
          <a:p>
            <a:pPr marL="1028700" lvl="1" indent="-342900">
              <a:spcBef>
                <a:spcPts val="200"/>
              </a:spcBef>
              <a:buClr>
                <a:schemeClr val="accent1"/>
              </a:buClr>
              <a:buFont typeface="Webdings" panose="05030102010509060703" pitchFamily="18" charset="2"/>
              <a:buChar char="4"/>
            </a:pPr>
            <a:r>
              <a:rPr lang="en-US" sz="2000" dirty="0" err="1" smtClean="0"/>
              <a:t>CropScape</a:t>
            </a:r>
            <a:r>
              <a:rPr lang="en-US" sz="2000" dirty="0" smtClean="0"/>
              <a:t> Data Layer: 2008-2014</a:t>
            </a:r>
            <a:endParaRPr lang="en-US" sz="2000" dirty="0"/>
          </a:p>
        </p:txBody>
      </p:sp>
      <p:sp>
        <p:nvSpPr>
          <p:cNvPr id="3" name="Text Placeholder 2"/>
          <p:cNvSpPr>
            <a:spLocks noGrp="1"/>
          </p:cNvSpPr>
          <p:nvPr>
            <p:ph type="body" sz="quarter" idx="10"/>
          </p:nvPr>
        </p:nvSpPr>
        <p:spPr>
          <a:xfrm>
            <a:off x="0" y="101600"/>
            <a:ext cx="3852407" cy="708660"/>
          </a:xfrm>
        </p:spPr>
        <p:txBody>
          <a:bodyPr>
            <a:normAutofit/>
          </a:bodyPr>
          <a:lstStyle/>
          <a:p>
            <a:r>
              <a:rPr lang="en-US" sz="4400" dirty="0" smtClean="0"/>
              <a:t>Data Sources</a:t>
            </a:r>
            <a:endParaRPr lang="en-US" sz="4400" dirty="0"/>
          </a:p>
        </p:txBody>
      </p:sp>
      <p:pic>
        <p:nvPicPr>
          <p:cNvPr id="2050" name="Picture 2" descr="C:\Users\crms\Desktop\LDCM_Credit-BallAerospace.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3" t="18042" r="7203" b="32033"/>
          <a:stretch/>
        </p:blipFill>
        <p:spPr bwMode="auto">
          <a:xfrm>
            <a:off x="5291847" y="7966"/>
            <a:ext cx="3852154" cy="2129414"/>
          </a:xfrm>
          <a:prstGeom prst="rect">
            <a:avLst/>
          </a:prstGeom>
          <a:noFill/>
          <a:ln>
            <a:solidFill>
              <a:srgbClr val="333333"/>
            </a:solidFill>
          </a:ln>
          <a:extLst>
            <a:ext uri="{909E8E84-426E-40DD-AFC4-6F175D3DCCD1}">
              <a14:hiddenFill xmlns:a14="http://schemas.microsoft.com/office/drawing/2010/main">
                <a:solidFill>
                  <a:srgbClr val="FFFFFF"/>
                </a:solidFill>
              </a14:hiddenFill>
            </a:ext>
          </a:extLst>
        </p:spPr>
      </p:pic>
      <p:pic>
        <p:nvPicPr>
          <p:cNvPr id="1026" name="Picture 2" descr="NLCD06 CON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992" y="2176972"/>
            <a:ext cx="3433864" cy="2179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txBox="1">
            <a:spLocks/>
          </p:cNvSpPr>
          <p:nvPr/>
        </p:nvSpPr>
        <p:spPr>
          <a:xfrm>
            <a:off x="5285902" y="3984800"/>
            <a:ext cx="1170499" cy="274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a:t>
            </a:r>
            <a:r>
              <a:rPr lang="en-US" i="1" dirty="0" smtClean="0">
                <a:latin typeface="Century Gothic" panose="020B0502020202020204" pitchFamily="34" charset="0"/>
              </a:rPr>
              <a:t>USGS</a:t>
            </a:r>
            <a:endParaRPr lang="en-US" dirty="0"/>
          </a:p>
        </p:txBody>
      </p:sp>
      <p:pic>
        <p:nvPicPr>
          <p:cNvPr id="1028" name="Picture 4" descr="http://landsat.gsfc.nasa.gov/wp-content/uploads/2014/02/20140212_nu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847" y="4356522"/>
            <a:ext cx="3852154" cy="2501477"/>
          </a:xfrm>
          <a:prstGeom prst="rect">
            <a:avLst/>
          </a:prstGeom>
          <a:noFill/>
          <a:ln>
            <a:solidFill>
              <a:srgbClr val="333333"/>
            </a:solidFill>
          </a:ln>
          <a:extLst>
            <a:ext uri="{909E8E84-426E-40DD-AFC4-6F175D3DCCD1}">
              <a14:hiddenFill xmlns:a14="http://schemas.microsoft.com/office/drawing/2010/main">
                <a:solidFill>
                  <a:srgbClr val="FFFFFF"/>
                </a:solidFill>
              </a14:hiddenFill>
            </a:ext>
          </a:extLst>
        </p:spPr>
      </p:pic>
      <p:sp>
        <p:nvSpPr>
          <p:cNvPr id="10" name="Text Placeholder 4"/>
          <p:cNvSpPr txBox="1">
            <a:spLocks/>
          </p:cNvSpPr>
          <p:nvPr/>
        </p:nvSpPr>
        <p:spPr>
          <a:xfrm>
            <a:off x="5291847" y="6595872"/>
            <a:ext cx="1222983" cy="274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solidFill>
                  <a:schemeClr val="tx1">
                    <a:lumMod val="50000"/>
                  </a:schemeClr>
                </a:solidFill>
                <a:latin typeface="Century Gothic" panose="020B0502020202020204" pitchFamily="34" charset="0"/>
              </a:rPr>
              <a:t>Credit: </a:t>
            </a:r>
            <a:r>
              <a:rPr lang="en-US" i="1" dirty="0" smtClean="0">
                <a:solidFill>
                  <a:schemeClr val="tx1">
                    <a:lumMod val="50000"/>
                  </a:schemeClr>
                </a:solidFill>
                <a:latin typeface="Century Gothic" panose="020B0502020202020204" pitchFamily="34" charset="0"/>
              </a:rPr>
              <a:t>USDA</a:t>
            </a:r>
            <a:endParaRPr lang="en-US" dirty="0">
              <a:solidFill>
                <a:schemeClr val="tx1">
                  <a:lumMod val="50000"/>
                </a:schemeClr>
              </a:solidFill>
            </a:endParaRPr>
          </a:p>
        </p:txBody>
      </p:sp>
      <p:sp>
        <p:nvSpPr>
          <p:cNvPr id="5" name="Text Placeholder 4"/>
          <p:cNvSpPr>
            <a:spLocks noGrp="1"/>
          </p:cNvSpPr>
          <p:nvPr>
            <p:ph type="body" sz="quarter" idx="13"/>
          </p:nvPr>
        </p:nvSpPr>
        <p:spPr>
          <a:xfrm>
            <a:off x="5291847" y="1916346"/>
            <a:ext cx="1194340" cy="297234"/>
          </a:xfrm>
        </p:spPr>
        <p:txBody>
          <a:bodyPr>
            <a:noAutofit/>
          </a:bodyPr>
          <a:lstStyle/>
          <a:p>
            <a:r>
              <a:rPr lang="en-US" i="1" dirty="0" smtClean="0">
                <a:solidFill>
                  <a:schemeClr val="bg1"/>
                </a:solidFill>
                <a:latin typeface="Century Gothic" panose="020B0502020202020204" pitchFamily="34" charset="0"/>
              </a:rPr>
              <a:t>Credit: </a:t>
            </a:r>
            <a:r>
              <a:rPr lang="en-US" i="1" dirty="0" smtClean="0">
                <a:solidFill>
                  <a:schemeClr val="bg1"/>
                </a:solidFill>
                <a:latin typeface="Century Gothic" panose="020B0502020202020204" pitchFamily="34" charset="0"/>
              </a:rPr>
              <a:t>NASA</a:t>
            </a:r>
            <a:endParaRPr lang="en-US" dirty="0">
              <a:solidFill>
                <a:schemeClr val="bg1"/>
              </a:solidFill>
            </a:endParaRPr>
          </a:p>
        </p:txBody>
      </p:sp>
    </p:spTree>
    <p:extLst>
      <p:ext uri="{BB962C8B-B14F-4D97-AF65-F5344CB8AC3E}">
        <p14:creationId xmlns:p14="http://schemas.microsoft.com/office/powerpoint/2010/main" val="2714426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15781"/>
            <a:ext cx="5932743" cy="678994"/>
          </a:xfrm>
        </p:spPr>
        <p:txBody>
          <a:bodyPr>
            <a:noAutofit/>
          </a:bodyPr>
          <a:lstStyle/>
          <a:p>
            <a:r>
              <a:rPr lang="en-US" sz="4400" dirty="0" smtClean="0"/>
              <a:t>Project Methodology</a:t>
            </a:r>
            <a:endParaRPr lang="en-US" sz="4400" dirty="0"/>
          </a:p>
        </p:txBody>
      </p:sp>
      <p:sp>
        <p:nvSpPr>
          <p:cNvPr id="26" name="Rectangle 25"/>
          <p:cNvSpPr/>
          <p:nvPr/>
        </p:nvSpPr>
        <p:spPr>
          <a:xfrm>
            <a:off x="6524224" y="1124146"/>
            <a:ext cx="2510914" cy="5308746"/>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Rectangle 27"/>
          <p:cNvSpPr/>
          <p:nvPr/>
        </p:nvSpPr>
        <p:spPr>
          <a:xfrm>
            <a:off x="3298094" y="1124146"/>
            <a:ext cx="2503566" cy="5317749"/>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Rectangle 29"/>
          <p:cNvSpPr/>
          <p:nvPr/>
        </p:nvSpPr>
        <p:spPr>
          <a:xfrm>
            <a:off x="145141" y="1124148"/>
            <a:ext cx="2557506" cy="5317747"/>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TextBox 30"/>
          <p:cNvSpPr txBox="1"/>
          <p:nvPr/>
        </p:nvSpPr>
        <p:spPr>
          <a:xfrm>
            <a:off x="595145" y="1305247"/>
            <a:ext cx="1657498" cy="400110"/>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tabLst>
                <a:tab pos="63500" algn="l"/>
              </a:tabLst>
            </a:pPr>
            <a:r>
              <a:rPr lang="en-US" sz="2000" b="1" dirty="0" smtClean="0">
                <a:solidFill>
                  <a:schemeClr val="tx1">
                    <a:lumMod val="50000"/>
                  </a:schemeClr>
                </a:solidFill>
              </a:rPr>
              <a:t>DATASETS</a:t>
            </a:r>
            <a:endParaRPr lang="en-US" sz="2000" b="1" dirty="0">
              <a:solidFill>
                <a:schemeClr val="tx1">
                  <a:lumMod val="50000"/>
                </a:schemeClr>
              </a:solidFill>
            </a:endParaRPr>
          </a:p>
        </p:txBody>
      </p:sp>
      <p:sp>
        <p:nvSpPr>
          <p:cNvPr id="33" name="TextBox 32"/>
          <p:cNvSpPr txBox="1"/>
          <p:nvPr/>
        </p:nvSpPr>
        <p:spPr>
          <a:xfrm>
            <a:off x="297814" y="2100883"/>
            <a:ext cx="2220856" cy="707886"/>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Landsat 8 Imagery</a:t>
            </a:r>
            <a:endParaRPr lang="en-US" sz="2000" dirty="0">
              <a:solidFill>
                <a:schemeClr val="tx1">
                  <a:lumMod val="50000"/>
                </a:schemeClr>
              </a:solidFill>
            </a:endParaRPr>
          </a:p>
        </p:txBody>
      </p:sp>
      <p:sp>
        <p:nvSpPr>
          <p:cNvPr id="34" name="TextBox 33"/>
          <p:cNvSpPr txBox="1"/>
          <p:nvPr/>
        </p:nvSpPr>
        <p:spPr>
          <a:xfrm>
            <a:off x="504936" y="3491892"/>
            <a:ext cx="1806611" cy="707886"/>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Historic Land Cover</a:t>
            </a:r>
          </a:p>
        </p:txBody>
      </p:sp>
      <p:sp>
        <p:nvSpPr>
          <p:cNvPr id="35" name="TextBox 34"/>
          <p:cNvSpPr txBox="1"/>
          <p:nvPr/>
        </p:nvSpPr>
        <p:spPr>
          <a:xfrm>
            <a:off x="504935" y="5278303"/>
            <a:ext cx="1806612" cy="707886"/>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Ecology and Wildlife</a:t>
            </a:r>
            <a:endParaRPr lang="en-US" sz="2000" dirty="0">
              <a:solidFill>
                <a:schemeClr val="tx1">
                  <a:lumMod val="50000"/>
                </a:schemeClr>
              </a:solidFill>
            </a:endParaRPr>
          </a:p>
        </p:txBody>
      </p:sp>
      <p:sp>
        <p:nvSpPr>
          <p:cNvPr id="36" name="TextBox 35"/>
          <p:cNvSpPr txBox="1"/>
          <p:nvPr/>
        </p:nvSpPr>
        <p:spPr>
          <a:xfrm>
            <a:off x="3855128" y="1305247"/>
            <a:ext cx="1389497" cy="400110"/>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smtClean="0">
                <a:solidFill>
                  <a:schemeClr val="tx1">
                    <a:lumMod val="50000"/>
                  </a:schemeClr>
                </a:solidFill>
              </a:rPr>
              <a:t>ANALYSIS</a:t>
            </a:r>
            <a:endParaRPr lang="en-US" sz="2000" b="1" dirty="0">
              <a:solidFill>
                <a:schemeClr val="tx1">
                  <a:lumMod val="50000"/>
                </a:schemeClr>
              </a:solidFill>
            </a:endParaRPr>
          </a:p>
        </p:txBody>
      </p:sp>
      <p:sp>
        <p:nvSpPr>
          <p:cNvPr id="37" name="TextBox 36"/>
          <p:cNvSpPr txBox="1"/>
          <p:nvPr/>
        </p:nvSpPr>
        <p:spPr>
          <a:xfrm>
            <a:off x="3646570" y="1946994"/>
            <a:ext cx="1806611" cy="1015663"/>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2014 Land Cover Dataset</a:t>
            </a:r>
            <a:endParaRPr lang="en-US" sz="2000" dirty="0">
              <a:solidFill>
                <a:schemeClr val="tx1">
                  <a:lumMod val="50000"/>
                </a:schemeClr>
              </a:solidFill>
            </a:endParaRPr>
          </a:p>
        </p:txBody>
      </p:sp>
      <p:sp>
        <p:nvSpPr>
          <p:cNvPr id="38" name="TextBox 37"/>
          <p:cNvSpPr txBox="1"/>
          <p:nvPr/>
        </p:nvSpPr>
        <p:spPr>
          <a:xfrm>
            <a:off x="3632082" y="4231209"/>
            <a:ext cx="1821099" cy="1015663"/>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Land Cover Change Detection</a:t>
            </a:r>
            <a:endParaRPr lang="en-US" sz="2000" dirty="0">
              <a:solidFill>
                <a:schemeClr val="tx1">
                  <a:lumMod val="50000"/>
                </a:schemeClr>
              </a:solidFill>
            </a:endParaRPr>
          </a:p>
        </p:txBody>
      </p:sp>
      <p:sp>
        <p:nvSpPr>
          <p:cNvPr id="39" name="TextBox 38"/>
          <p:cNvSpPr txBox="1"/>
          <p:nvPr/>
        </p:nvSpPr>
        <p:spPr>
          <a:xfrm>
            <a:off x="7004874" y="1305247"/>
            <a:ext cx="1549614" cy="400110"/>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smtClean="0">
                <a:solidFill>
                  <a:schemeClr val="tx1">
                    <a:lumMod val="50000"/>
                  </a:schemeClr>
                </a:solidFill>
              </a:rPr>
              <a:t>PRODUCTS</a:t>
            </a:r>
            <a:endParaRPr lang="en-US" sz="2000" b="1" dirty="0">
              <a:solidFill>
                <a:schemeClr val="tx1">
                  <a:lumMod val="50000"/>
                </a:schemeClr>
              </a:solidFill>
            </a:endParaRPr>
          </a:p>
        </p:txBody>
      </p:sp>
      <p:sp>
        <p:nvSpPr>
          <p:cNvPr id="40" name="TextBox 39"/>
          <p:cNvSpPr txBox="1"/>
          <p:nvPr/>
        </p:nvSpPr>
        <p:spPr>
          <a:xfrm>
            <a:off x="6873742" y="1946994"/>
            <a:ext cx="1811878" cy="1015663"/>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Land Cover Change Predictions</a:t>
            </a:r>
            <a:endParaRPr lang="en-US" sz="2000" dirty="0">
              <a:solidFill>
                <a:schemeClr val="tx1">
                  <a:lumMod val="50000"/>
                </a:schemeClr>
              </a:solidFill>
            </a:endParaRPr>
          </a:p>
        </p:txBody>
      </p:sp>
      <p:sp>
        <p:nvSpPr>
          <p:cNvPr id="41" name="TextBox 40"/>
          <p:cNvSpPr txBox="1"/>
          <p:nvPr/>
        </p:nvSpPr>
        <p:spPr>
          <a:xfrm>
            <a:off x="6868475" y="4970526"/>
            <a:ext cx="1811878" cy="1015663"/>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Threat and Opportunity Assessment</a:t>
            </a:r>
            <a:endParaRPr lang="en-US" sz="2000" dirty="0">
              <a:solidFill>
                <a:schemeClr val="tx1">
                  <a:lumMod val="50000"/>
                </a:schemeClr>
              </a:solidFill>
            </a:endParaRPr>
          </a:p>
        </p:txBody>
      </p:sp>
      <p:sp>
        <p:nvSpPr>
          <p:cNvPr id="42" name="TextBox 41"/>
          <p:cNvSpPr txBox="1"/>
          <p:nvPr/>
        </p:nvSpPr>
        <p:spPr>
          <a:xfrm>
            <a:off x="6868475" y="3635945"/>
            <a:ext cx="1811878" cy="707886"/>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Ecological Forecasting</a:t>
            </a:r>
            <a:endParaRPr lang="en-US" sz="2000" dirty="0">
              <a:solidFill>
                <a:schemeClr val="tx1">
                  <a:lumMod val="50000"/>
                </a:schemeClr>
              </a:solidFill>
            </a:endParaRPr>
          </a:p>
        </p:txBody>
      </p:sp>
      <p:cxnSp>
        <p:nvCxnSpPr>
          <p:cNvPr id="43" name="Straight Arrow Connector 42"/>
          <p:cNvCxnSpPr>
            <a:stCxn id="33" idx="3"/>
            <a:endCxn id="37" idx="1"/>
          </p:cNvCxnSpPr>
          <p:nvPr/>
        </p:nvCxnSpPr>
        <p:spPr>
          <a:xfrm>
            <a:off x="2518670" y="2454826"/>
            <a:ext cx="11279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3"/>
            <a:endCxn id="35" idx="3"/>
          </p:cNvCxnSpPr>
          <p:nvPr/>
        </p:nvCxnSpPr>
        <p:spPr>
          <a:xfrm>
            <a:off x="2311547" y="3845835"/>
            <a:ext cx="12700" cy="1786411"/>
          </a:xfrm>
          <a:prstGeom prst="bentConnector3">
            <a:avLst>
              <a:gd name="adj1" fmla="val 1800000"/>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8" idx="1"/>
          </p:cNvCxnSpPr>
          <p:nvPr/>
        </p:nvCxnSpPr>
        <p:spPr>
          <a:xfrm>
            <a:off x="2562830" y="4739041"/>
            <a:ext cx="1069252"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2"/>
            <a:endCxn id="38" idx="0"/>
          </p:cNvCxnSpPr>
          <p:nvPr/>
        </p:nvCxnSpPr>
        <p:spPr>
          <a:xfrm flipH="1">
            <a:off x="4542632" y="2962657"/>
            <a:ext cx="7244" cy="1268552"/>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2" idx="0"/>
          </p:cNvCxnSpPr>
          <p:nvPr/>
        </p:nvCxnSpPr>
        <p:spPr>
          <a:xfrm flipH="1">
            <a:off x="7774414" y="2962657"/>
            <a:ext cx="5267" cy="673288"/>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2"/>
            <a:endCxn id="41" idx="0"/>
          </p:cNvCxnSpPr>
          <p:nvPr/>
        </p:nvCxnSpPr>
        <p:spPr>
          <a:xfrm>
            <a:off x="7774414" y="4343831"/>
            <a:ext cx="0" cy="626695"/>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8" idx="3"/>
            <a:endCxn id="40" idx="1"/>
          </p:cNvCxnSpPr>
          <p:nvPr/>
        </p:nvCxnSpPr>
        <p:spPr>
          <a:xfrm flipV="1">
            <a:off x="5453181" y="2454826"/>
            <a:ext cx="1420561" cy="2284215"/>
          </a:xfrm>
          <a:prstGeom prst="bentConnector3">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883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COMING SOON!</a:t>
            </a:r>
            <a:endParaRPr lang="en-US" dirty="0"/>
          </a:p>
        </p:txBody>
      </p:sp>
      <p:sp>
        <p:nvSpPr>
          <p:cNvPr id="3" name="Text Placeholder 2"/>
          <p:cNvSpPr>
            <a:spLocks noGrp="1"/>
          </p:cNvSpPr>
          <p:nvPr>
            <p:ph type="body" sz="quarter" idx="10"/>
          </p:nvPr>
        </p:nvSpPr>
        <p:spPr>
          <a:xfrm>
            <a:off x="0" y="127000"/>
            <a:ext cx="9144000" cy="647700"/>
          </a:xfrm>
        </p:spPr>
        <p:txBody>
          <a:bodyPr>
            <a:noAutofit/>
          </a:bodyPr>
          <a:lstStyle/>
          <a:p>
            <a:r>
              <a:rPr lang="en-US" sz="4400" dirty="0" smtClean="0"/>
              <a:t>Results: 2014 Land Cover</a:t>
            </a:r>
            <a:endParaRPr lang="en-US" sz="4400" dirty="0"/>
          </a:p>
        </p:txBody>
      </p:sp>
      <p:sp>
        <p:nvSpPr>
          <p:cNvPr id="4" name="Picture Placeholder 3"/>
          <p:cNvSpPr>
            <a:spLocks noGrp="1"/>
          </p:cNvSpPr>
          <p:nvPr>
            <p:ph type="pic" sz="quarter" idx="12"/>
          </p:nvPr>
        </p:nvSpPr>
        <p:spPr>
          <a:xfrm>
            <a:off x="4572000" y="2130552"/>
            <a:ext cx="4572000" cy="4727448"/>
          </a:xfrm>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85180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2620</TotalTime>
  <Words>726</Words>
  <Application>Microsoft Office PowerPoint</Application>
  <PresentationFormat>On-screen Show (4:3)</PresentationFormat>
  <Paragraphs>112</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202</cp:revision>
  <dcterms:created xsi:type="dcterms:W3CDTF">2015-05-18T13:26:09Z</dcterms:created>
  <dcterms:modified xsi:type="dcterms:W3CDTF">2015-07-15T22:37:42Z</dcterms:modified>
</cp:coreProperties>
</file>