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7.gif"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75" r:id="rId2"/>
    <p:sldId id="286" r:id="rId3"/>
    <p:sldId id="287" r:id="rId4"/>
    <p:sldId id="281" r:id="rId5"/>
    <p:sldId id="288" r:id="rId6"/>
    <p:sldId id="276"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r" initials="clr"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72" autoAdjust="0"/>
    <p:restoredTop sz="80618" autoAdjust="0"/>
  </p:normalViewPr>
  <p:slideViewPr>
    <p:cSldViewPr snapToGrid="0">
      <p:cViewPr>
        <p:scale>
          <a:sx n="116" d="100"/>
          <a:sy n="116" d="100"/>
        </p:scale>
        <p:origin x="-1328" y="-208"/>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printerSettings" Target="printerSettings/printerSettings1.bin"/><Relationship Id="rId1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7/2/15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Study Area: New Mexico with more</a:t>
            </a:r>
            <a:r>
              <a:rPr lang="en-US" baseline="0" dirty="0" smtClean="0"/>
              <a:t> focus on the eastern portion of New Mexico. This area has suffered the brunt of the state’s drought and has rangeland, agriculture, and oil/gas industries</a:t>
            </a:r>
            <a:endParaRPr lang="en-US" dirty="0" smtClean="0"/>
          </a:p>
          <a:p>
            <a:r>
              <a:rPr lang="en-US" dirty="0" smtClean="0"/>
              <a:t>Study</a:t>
            </a:r>
            <a:r>
              <a:rPr lang="en-US" baseline="0" dirty="0" smtClean="0"/>
              <a:t> Period: Limited by the availability of certain data products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Terra's orbit around the Earth is timed so that it passes from north to south across the equator in the morning, while Aqua passes south to north over the equator in the afternoon. Terra MODIS and Aqua MODIS are viewing the entire Earth's surface every 1 to 2 days, acquiring data in 36 spectral bands.</a:t>
            </a: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pipeline architecture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878231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image: Shows atmospheric MODIS swath granules. Level-2 MODIS atmospheric products are produced at a spatial resolution of either a 1 by 1 kilometer or a 5 by 5 kilometer (at nadir) pixel array. Each MOD06_L2 product file covers a five-minute time interval (based on the start time of each MODIS Level-1B granule). This means that for 5km resolution parameters, the output grid is 270 pixels in width by 406 pixels in length for nine consecutive granules.</a:t>
            </a:r>
          </a:p>
          <a:p>
            <a:r>
              <a:rPr lang="en-US" dirty="0" smtClean="0"/>
              <a:t>Bottom image: There are 460 non-fill tiles, tiles are 10 degrees by 10 degrees at the equator.</a:t>
            </a:r>
            <a:br>
              <a:rPr lang="en-US" dirty="0" smtClean="0"/>
            </a:br>
            <a:r>
              <a:rPr lang="en-US" dirty="0" smtClean="0"/>
              <a:t>The tile coordinate system starts at (0,0) (horizontal tile number, vertical tile number) in the upper left corner and proceeds right (horizontal) and downward (vertical). The tile in the bottom right corner is (35,17).</a:t>
            </a:r>
          </a:p>
          <a:p>
            <a:r>
              <a:rPr lang="en-US" dirty="0" smtClean="0"/>
              <a:t>Bottom image:</a:t>
            </a:r>
            <a:r>
              <a:rPr lang="en-US" baseline="0" dirty="0" smtClean="0"/>
              <a:t> Shows sinusoidal tiles used by MODIS land products.</a:t>
            </a:r>
            <a:endParaRPr lang="en-US" dirty="0" smtClean="0"/>
          </a:p>
          <a:p>
            <a:r>
              <a:rPr lang="en-US" dirty="0" smtClean="0"/>
              <a:t>Image Credits: http://</a:t>
            </a:r>
            <a:r>
              <a:rPr lang="en-US" dirty="0" err="1" smtClean="0"/>
              <a:t>modis-atmos.gsfc.nasa.gov</a:t>
            </a:r>
            <a:r>
              <a:rPr lang="en-US" dirty="0" smtClean="0"/>
              <a:t>/MOD06_L2/</a:t>
            </a:r>
            <a:r>
              <a:rPr lang="en-US" dirty="0" err="1" smtClean="0"/>
              <a:t>grids.html</a:t>
            </a:r>
            <a:r>
              <a:rPr lang="en-US" dirty="0" smtClean="0"/>
              <a:t> (top)</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165751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7/2/15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4.xml"/><Relationship Id="rId5" Type="http://schemas.openxmlformats.org/officeDocument/2006/relationships/image" Target="../media/image6.png"/><Relationship Id="rId6" Type="http://schemas.openxmlformats.org/officeDocument/2006/relationships/image" Target="../media/image7.gif"/><Relationship Id="rId1" Type="http://schemas.microsoft.com/office/2007/relationships/media" Target="../media/media1.gif"/><Relationship Id="rId2" Type="http://schemas.openxmlformats.org/officeDocument/2006/relationships/video" Target="../media/media1.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dirty="0" smtClean="0"/>
              <a:t>New Mexico </a:t>
            </a:r>
            <a:r>
              <a:rPr lang="en-US" dirty="0" smtClean="0"/>
              <a:t>Water Resources</a:t>
            </a:r>
            <a:endParaRPr lang="en-US" dirty="0"/>
          </a:p>
        </p:txBody>
      </p:sp>
      <p:sp>
        <p:nvSpPr>
          <p:cNvPr id="3" name="Text Placeholder 2"/>
          <p:cNvSpPr>
            <a:spLocks noGrp="1"/>
          </p:cNvSpPr>
          <p:nvPr>
            <p:ph type="body" sz="quarter" idx="11"/>
          </p:nvPr>
        </p:nvSpPr>
        <p:spPr>
          <a:xfrm>
            <a:off x="2986176" y="5368079"/>
            <a:ext cx="3182112" cy="369332"/>
          </a:xfrm>
        </p:spPr>
        <p:txBody>
          <a:bodyPr/>
          <a:lstStyle/>
          <a:p>
            <a:pPr algn="ctr"/>
            <a:r>
              <a:rPr lang="en-US" dirty="0" smtClean="0"/>
              <a:t>Sol Kim (Team Lead)</a:t>
            </a:r>
            <a:endParaRPr lang="en-US" dirty="0"/>
          </a:p>
        </p:txBody>
      </p:sp>
      <p:sp>
        <p:nvSpPr>
          <p:cNvPr id="4" name="Text Placeholder 3"/>
          <p:cNvSpPr>
            <a:spLocks noGrp="1"/>
          </p:cNvSpPr>
          <p:nvPr>
            <p:ph type="body" sz="quarter" idx="12"/>
          </p:nvPr>
        </p:nvSpPr>
        <p:spPr>
          <a:xfrm>
            <a:off x="2986176" y="5751576"/>
            <a:ext cx="3182112" cy="369332"/>
          </a:xfrm>
        </p:spPr>
        <p:txBody>
          <a:bodyPr/>
          <a:lstStyle/>
          <a:p>
            <a:pPr algn="ctr"/>
            <a:r>
              <a:rPr lang="en-US" dirty="0" smtClean="0"/>
              <a:t>Agustin Muniz</a:t>
            </a:r>
            <a:endParaRPr lang="en-US" dirty="0"/>
          </a:p>
        </p:txBody>
      </p:sp>
      <p:sp>
        <p:nvSpPr>
          <p:cNvPr id="5" name="Text Placeholder 4"/>
          <p:cNvSpPr>
            <a:spLocks noGrp="1"/>
          </p:cNvSpPr>
          <p:nvPr>
            <p:ph type="body" sz="quarter" idx="13"/>
          </p:nvPr>
        </p:nvSpPr>
        <p:spPr>
          <a:xfrm>
            <a:off x="2986176" y="6124827"/>
            <a:ext cx="3182112" cy="369332"/>
          </a:xfrm>
        </p:spPr>
        <p:txBody>
          <a:bodyPr/>
          <a:lstStyle/>
          <a:p>
            <a:pPr algn="ctr"/>
            <a:r>
              <a:rPr lang="en-US" dirty="0" smtClean="0"/>
              <a:t>Trevor </a:t>
            </a:r>
            <a:r>
              <a:rPr lang="en-US" dirty="0" err="1" smtClean="0"/>
              <a:t>Mcdonald</a:t>
            </a:r>
            <a:endParaRPr lang="en-US" dirty="0"/>
          </a:p>
        </p:txBody>
      </p:sp>
      <p:sp>
        <p:nvSpPr>
          <p:cNvPr id="9" name="Text Placeholder 8"/>
          <p:cNvSpPr>
            <a:spLocks noGrp="1"/>
          </p:cNvSpPr>
          <p:nvPr>
            <p:ph type="body" sz="quarter" idx="17"/>
          </p:nvPr>
        </p:nvSpPr>
        <p:spPr>
          <a:xfrm>
            <a:off x="1143000" y="4032504"/>
            <a:ext cx="6858000" cy="932390"/>
          </a:xfrm>
        </p:spPr>
        <p:txBody>
          <a:bodyPr>
            <a:normAutofit fontScale="62500" lnSpcReduction="20000"/>
          </a:bodyPr>
          <a:lstStyle/>
          <a:p>
            <a:pPr>
              <a:lnSpc>
                <a:spcPct val="110000"/>
              </a:lnSpc>
            </a:pPr>
            <a:r>
              <a:rPr lang="en-US" dirty="0" smtClean="0"/>
              <a:t>Delivering Automated Evapotranspiration Data to the New Mexico Office of the State Engineer for Enhanced Water Resource Decision Making in New Mexico</a:t>
            </a:r>
            <a:endParaRPr lang="en-US" dirty="0"/>
          </a:p>
        </p:txBody>
      </p:sp>
    </p:spTree>
    <p:extLst>
      <p:ext uri="{BB962C8B-B14F-4D97-AF65-F5344CB8AC3E}">
        <p14:creationId xmlns:p14="http://schemas.microsoft.com/office/powerpoint/2010/main" val="4397128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583286" y="1845885"/>
            <a:ext cx="3484081" cy="4372984"/>
          </a:xfrm>
        </p:spPr>
        <p:txBody>
          <a:bodyPr>
            <a:normAutofit fontScale="92500" lnSpcReduction="20000"/>
          </a:bodyPr>
          <a:lstStyle/>
          <a:p>
            <a:pPr marL="342900" indent="-342900">
              <a:spcBef>
                <a:spcPts val="200"/>
              </a:spcBef>
              <a:buClr>
                <a:schemeClr val="accent1"/>
              </a:buClr>
              <a:buFont typeface="Webdings" panose="05030102010509060703" pitchFamily="18" charset="2"/>
              <a:buChar char="4"/>
            </a:pPr>
            <a:r>
              <a:rPr lang="en-US" sz="2600" dirty="0" smtClean="0"/>
              <a:t>New Mexico- Focus on eastern portion</a:t>
            </a:r>
            <a:endParaRPr lang="en-US" sz="2600" dirty="0"/>
          </a:p>
          <a:p>
            <a:pPr marL="342900" indent="-342900">
              <a:spcBef>
                <a:spcPts val="200"/>
              </a:spcBef>
              <a:buClr>
                <a:schemeClr val="accent1"/>
              </a:buClr>
              <a:buFont typeface="Webdings" panose="05030102010509060703" pitchFamily="18" charset="2"/>
              <a:buChar char="4"/>
            </a:pPr>
            <a:r>
              <a:rPr lang="en-US" sz="2600" dirty="0" smtClean="0"/>
              <a:t>2000 – </a:t>
            </a:r>
            <a:r>
              <a:rPr lang="en-US" sz="2600" dirty="0" smtClean="0"/>
              <a:t>Current</a:t>
            </a:r>
          </a:p>
          <a:p>
            <a:pPr marL="342900" indent="-342900">
              <a:spcBef>
                <a:spcPts val="200"/>
              </a:spcBef>
              <a:buClr>
                <a:schemeClr val="accent1"/>
              </a:buClr>
              <a:buFont typeface="Webdings" panose="05030102010509060703" pitchFamily="18" charset="2"/>
              <a:buChar char="4"/>
            </a:pPr>
            <a:r>
              <a:rPr lang="en-US" sz="2600" dirty="0" smtClean="0"/>
              <a:t>Benefits for:</a:t>
            </a:r>
          </a:p>
          <a:p>
            <a:pPr marL="1028700" lvl="1" indent="-342900">
              <a:spcBef>
                <a:spcPts val="200"/>
              </a:spcBef>
              <a:buClr>
                <a:schemeClr val="accent1"/>
              </a:buClr>
              <a:buFont typeface="Webdings" panose="05030102010509060703" pitchFamily="18" charset="2"/>
              <a:buChar char="4"/>
            </a:pPr>
            <a:r>
              <a:rPr lang="en-US" sz="2600" dirty="0" smtClean="0"/>
              <a:t>Water Resource &amp; Land Managers</a:t>
            </a:r>
          </a:p>
          <a:p>
            <a:pPr marL="1028700" lvl="1" indent="-342900">
              <a:spcBef>
                <a:spcPts val="200"/>
              </a:spcBef>
              <a:buClr>
                <a:schemeClr val="accent1"/>
              </a:buClr>
              <a:buFont typeface="Webdings" panose="05030102010509060703" pitchFamily="18" charset="2"/>
              <a:buChar char="4"/>
            </a:pPr>
            <a:r>
              <a:rPr lang="en-US" sz="2600" dirty="0" smtClean="0"/>
              <a:t>Ranching/Agriculture</a:t>
            </a:r>
          </a:p>
          <a:p>
            <a:pPr marL="1028700" lvl="1" indent="-342900">
              <a:spcBef>
                <a:spcPts val="200"/>
              </a:spcBef>
              <a:buClr>
                <a:schemeClr val="accent1"/>
              </a:buClr>
              <a:buFont typeface="Webdings" panose="05030102010509060703" pitchFamily="18" charset="2"/>
              <a:buChar char="4"/>
            </a:pPr>
            <a:r>
              <a:rPr lang="en-US" sz="2600" dirty="0" smtClean="0"/>
              <a:t>Fire Management &amp; Emergency Response</a:t>
            </a:r>
          </a:p>
          <a:p>
            <a:pPr marL="1028700" lvl="1" indent="-342900">
              <a:spcBef>
                <a:spcPts val="200"/>
              </a:spcBef>
              <a:buClr>
                <a:schemeClr val="accent1"/>
              </a:buClr>
              <a:buFont typeface="Webdings" panose="05030102010509060703" pitchFamily="18" charset="2"/>
              <a:buChar char="4"/>
            </a:pPr>
            <a:r>
              <a:rPr lang="en-US" sz="2600" dirty="0" smtClean="0"/>
              <a:t>Drought Assessment</a:t>
            </a:r>
          </a:p>
          <a:p>
            <a:pPr marL="1028700" lvl="1" indent="-342900">
              <a:spcBef>
                <a:spcPts val="200"/>
              </a:spcBef>
              <a:buClr>
                <a:schemeClr val="accent1"/>
              </a:buClr>
              <a:buFont typeface="Webdings" panose="05030102010509060703" pitchFamily="18" charset="2"/>
              <a:buChar char="4"/>
            </a:pPr>
            <a:endParaRPr lang="en-US" sz="2800" dirty="0" smtClean="0"/>
          </a:p>
          <a:p>
            <a:pPr marL="1028700" lvl="1" indent="-342900">
              <a:spcBef>
                <a:spcPts val="200"/>
              </a:spcBef>
              <a:buClr>
                <a:schemeClr val="accent1"/>
              </a:buClr>
              <a:buFont typeface="Webdings" panose="05030102010509060703" pitchFamily="18" charset="2"/>
              <a:buChar char="4"/>
            </a:pPr>
            <a:endParaRPr lang="en-US" sz="2600" dirty="0" smtClean="0">
              <a:solidFill>
                <a:srgbClr val="FF0000"/>
              </a:solidFill>
            </a:endParaRPr>
          </a:p>
          <a:p>
            <a:pPr lvl="1" indent="0">
              <a:spcBef>
                <a:spcPts val="200"/>
              </a:spcBef>
              <a:buClr>
                <a:schemeClr val="accent1"/>
              </a:buClr>
              <a:buNone/>
            </a:pPr>
            <a:endParaRPr lang="en-US" dirty="0"/>
          </a:p>
        </p:txBody>
      </p:sp>
      <p:sp>
        <p:nvSpPr>
          <p:cNvPr id="3" name="Text Placeholder 2"/>
          <p:cNvSpPr>
            <a:spLocks noGrp="1"/>
          </p:cNvSpPr>
          <p:nvPr>
            <p:ph type="body" sz="quarter" idx="10"/>
          </p:nvPr>
        </p:nvSpPr>
        <p:spPr>
          <a:xfrm>
            <a:off x="5620959" y="234967"/>
            <a:ext cx="3566160" cy="1325880"/>
          </a:xfrm>
        </p:spPr>
        <p:txBody>
          <a:bodyPr/>
          <a:lstStyle/>
          <a:p>
            <a:r>
              <a:rPr lang="en-US" dirty="0"/>
              <a:t>Study Area &amp; Study Period</a:t>
            </a:r>
          </a:p>
        </p:txBody>
      </p:sp>
      <p:sp>
        <p:nvSpPr>
          <p:cNvPr id="4" name="Rectangle 3"/>
          <p:cNvSpPr/>
          <p:nvPr/>
        </p:nvSpPr>
        <p:spPr>
          <a:xfrm>
            <a:off x="205952" y="4578258"/>
            <a:ext cx="5935663" cy="2082622"/>
          </a:xfrm>
          <a:prstGeom prst="rect">
            <a:avLst/>
          </a:prstGeom>
        </p:spPr>
        <p:txBody>
          <a:bodyPr wrap="square">
            <a:spAutoFit/>
          </a:bodyPr>
          <a:lstStyle/>
          <a:p>
            <a:pPr marL="342900" indent="-342900">
              <a:spcBef>
                <a:spcPts val="200"/>
              </a:spcBef>
              <a:buClr>
                <a:schemeClr val="accent1"/>
              </a:buClr>
              <a:buFont typeface="Webdings" panose="05030102010509060703" pitchFamily="18" charset="2"/>
              <a:buChar char="4"/>
            </a:pPr>
            <a:r>
              <a:rPr lang="en-US" dirty="0"/>
              <a:t>New Mexico has suffered consistent drought conditions throughout the last decade</a:t>
            </a:r>
          </a:p>
          <a:p>
            <a:pPr marL="342900" indent="-342900">
              <a:spcBef>
                <a:spcPts val="200"/>
              </a:spcBef>
              <a:buClr>
                <a:schemeClr val="accent1"/>
              </a:buClr>
              <a:buFont typeface="Webdings" panose="05030102010509060703" pitchFamily="18" charset="2"/>
              <a:buChar char="4"/>
            </a:pPr>
            <a:r>
              <a:rPr lang="en-US" dirty="0"/>
              <a:t>Decision makers need tools that facilitate accurate and timely rangeland condition assessments</a:t>
            </a:r>
          </a:p>
          <a:p>
            <a:pPr marL="342900" indent="-342900">
              <a:spcBef>
                <a:spcPts val="200"/>
              </a:spcBef>
              <a:buClr>
                <a:schemeClr val="accent1"/>
              </a:buClr>
              <a:buFont typeface="Webdings" panose="05030102010509060703" pitchFamily="18" charset="2"/>
              <a:buChar char="4"/>
            </a:pPr>
            <a:r>
              <a:rPr lang="en-US" dirty="0"/>
              <a:t>Need for easily accessible, remotely-sensed evapotranspiration data </a:t>
            </a:r>
            <a:endParaRPr lang="en-US" dirty="0"/>
          </a:p>
        </p:txBody>
      </p:sp>
      <p:sp>
        <p:nvSpPr>
          <p:cNvPr id="9" name="Text Placeholder 2"/>
          <p:cNvSpPr>
            <a:spLocks noGrp="1"/>
          </p:cNvSpPr>
          <p:nvPr>
            <p:ph type="body" sz="quarter" idx="10"/>
          </p:nvPr>
        </p:nvSpPr>
        <p:spPr>
          <a:xfrm>
            <a:off x="3470396" y="3199998"/>
            <a:ext cx="3174810" cy="1431308"/>
          </a:xfrm>
        </p:spPr>
        <p:txBody>
          <a:bodyPr>
            <a:normAutofit/>
          </a:bodyPr>
          <a:lstStyle/>
          <a:p>
            <a:r>
              <a:rPr lang="en-US" dirty="0" smtClean="0">
                <a:solidFill>
                  <a:schemeClr val="tx2">
                    <a:lumMod val="60000"/>
                    <a:lumOff val="40000"/>
                  </a:schemeClr>
                </a:solidFill>
              </a:rPr>
              <a:t>Community Concerns</a:t>
            </a:r>
            <a:endParaRPr lang="en-US" dirty="0">
              <a:solidFill>
                <a:schemeClr val="tx2">
                  <a:lumMod val="60000"/>
                  <a:lumOff val="40000"/>
                </a:schemeClr>
              </a:solidFill>
            </a:endParaRPr>
          </a:p>
        </p:txBody>
      </p:sp>
      <p:pic>
        <p:nvPicPr>
          <p:cNvPr id="20" name="Picture Placeholder 19" descr="NM_StudyArea.pdf"/>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1459" b="-1225"/>
          <a:stretch/>
        </p:blipFill>
        <p:spPr>
          <a:xfrm>
            <a:off x="0" y="0"/>
            <a:ext cx="3568922" cy="4742535"/>
          </a:xfrm>
        </p:spPr>
      </p:pic>
    </p:spTree>
    <p:extLst>
      <p:ext uri="{BB962C8B-B14F-4D97-AF65-F5344CB8AC3E}">
        <p14:creationId xmlns:p14="http://schemas.microsoft.com/office/powerpoint/2010/main" val="26522381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77544" y="5632222"/>
            <a:ext cx="8666456" cy="1079339"/>
          </a:xfrm>
        </p:spPr>
        <p:txBody>
          <a:bodyPr>
            <a:noAutofit/>
          </a:bodyPr>
          <a:lstStyle/>
          <a:p>
            <a:pPr marL="342900" indent="-342900">
              <a:spcBef>
                <a:spcPts val="200"/>
              </a:spcBef>
              <a:buClr>
                <a:schemeClr val="accent1"/>
              </a:buClr>
              <a:buFont typeface="Webdings" panose="05030102010509060703" pitchFamily="18" charset="2"/>
              <a:buChar char="4"/>
            </a:pPr>
            <a:r>
              <a:rPr lang="en-US" sz="2400" dirty="0" smtClean="0"/>
              <a:t>Satellites: Terra &amp; Aqua</a:t>
            </a:r>
            <a:endParaRPr lang="en-US" sz="2400" dirty="0"/>
          </a:p>
          <a:p>
            <a:pPr marL="342900" indent="-342900">
              <a:spcBef>
                <a:spcPts val="200"/>
              </a:spcBef>
              <a:buClr>
                <a:schemeClr val="accent1"/>
              </a:buClr>
              <a:buFont typeface="Webdings" panose="05030102010509060703" pitchFamily="18" charset="2"/>
              <a:buChar char="4"/>
            </a:pPr>
            <a:r>
              <a:rPr lang="en-US" sz="2400" dirty="0" smtClean="0"/>
              <a:t>Sensor: Moderate Resolution Imaging </a:t>
            </a:r>
            <a:r>
              <a:rPr lang="en-US" sz="2400" dirty="0" err="1" smtClean="0"/>
              <a:t>Spectroradiometer</a:t>
            </a:r>
            <a:r>
              <a:rPr lang="en-US" sz="2400" dirty="0" smtClean="0"/>
              <a:t> (MODIS)</a:t>
            </a:r>
            <a:endParaRPr lang="en-US" sz="2400" dirty="0"/>
          </a:p>
        </p:txBody>
      </p:sp>
      <p:sp>
        <p:nvSpPr>
          <p:cNvPr id="3" name="Text Placeholder 2"/>
          <p:cNvSpPr>
            <a:spLocks noGrp="1"/>
          </p:cNvSpPr>
          <p:nvPr>
            <p:ph type="body" sz="quarter" idx="14"/>
          </p:nvPr>
        </p:nvSpPr>
        <p:spPr>
          <a:xfrm>
            <a:off x="447438" y="3319755"/>
            <a:ext cx="6025343" cy="862654"/>
          </a:xfrm>
        </p:spPr>
        <p:txBody>
          <a:bodyPr/>
          <a:lstStyle/>
          <a:p>
            <a:r>
              <a:rPr lang="en-US" dirty="0" smtClean="0"/>
              <a:t>NASA Satellites/Sensors</a:t>
            </a:r>
            <a:endParaRPr lang="en-US" dirty="0"/>
          </a:p>
        </p:txBody>
      </p:sp>
      <p:pic>
        <p:nvPicPr>
          <p:cNvPr id="12" name="Picture 11" descr="06_Aqu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086" y="4096994"/>
            <a:ext cx="2629110" cy="1377362"/>
          </a:xfrm>
          <a:prstGeom prst="rect">
            <a:avLst/>
          </a:prstGeom>
        </p:spPr>
      </p:pic>
      <p:pic>
        <p:nvPicPr>
          <p:cNvPr id="13" name="Picture 12" descr="05_Terr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6653" y="3818663"/>
            <a:ext cx="2359434" cy="1776129"/>
          </a:xfrm>
          <a:prstGeom prst="rect">
            <a:avLst/>
          </a:prstGeom>
        </p:spPr>
      </p:pic>
      <p:sp>
        <p:nvSpPr>
          <p:cNvPr id="9" name="Text Placeholder 1"/>
          <p:cNvSpPr>
            <a:spLocks noGrp="1"/>
          </p:cNvSpPr>
          <p:nvPr>
            <p:ph type="body" sz="quarter" idx="11"/>
          </p:nvPr>
        </p:nvSpPr>
        <p:spPr>
          <a:xfrm>
            <a:off x="347713" y="1276552"/>
            <a:ext cx="6888663" cy="2062805"/>
          </a:xfrm>
        </p:spPr>
        <p:txBody>
          <a:bodyPr>
            <a:normAutofit lnSpcReduction="10000"/>
          </a:bodyPr>
          <a:lstStyle/>
          <a:p>
            <a:pPr marL="342900" indent="-342900">
              <a:spcBef>
                <a:spcPts val="200"/>
              </a:spcBef>
              <a:buClr>
                <a:schemeClr val="accent1"/>
              </a:buClr>
              <a:buFont typeface="Webdings" panose="05030102010509060703" pitchFamily="18" charset="2"/>
              <a:buChar char="4"/>
            </a:pPr>
            <a:r>
              <a:rPr lang="en-US" sz="2400" dirty="0" smtClean="0"/>
              <a:t>Automate MODIS and NCEP data acquisition</a:t>
            </a:r>
          </a:p>
          <a:p>
            <a:pPr marL="342900" indent="-342900">
              <a:spcBef>
                <a:spcPts val="200"/>
              </a:spcBef>
              <a:buClr>
                <a:schemeClr val="accent1"/>
              </a:buClr>
              <a:buFont typeface="Webdings" panose="05030102010509060703" pitchFamily="18" charset="2"/>
              <a:buChar char="4"/>
            </a:pPr>
            <a:r>
              <a:rPr lang="en-US" sz="2400" dirty="0" smtClean="0"/>
              <a:t>Streamline evapotranspiration product generation</a:t>
            </a:r>
          </a:p>
          <a:p>
            <a:pPr marL="342900" indent="-342900">
              <a:spcBef>
                <a:spcPts val="200"/>
              </a:spcBef>
              <a:buClr>
                <a:schemeClr val="accent1"/>
              </a:buClr>
              <a:buFont typeface="Webdings" panose="05030102010509060703" pitchFamily="18" charset="2"/>
              <a:buChar char="4"/>
            </a:pPr>
            <a:r>
              <a:rPr lang="en-US" sz="2400" dirty="0" smtClean="0"/>
              <a:t>Disseminate product to New Mexico decision makers</a:t>
            </a:r>
          </a:p>
          <a:p>
            <a:pPr>
              <a:spcBef>
                <a:spcPts val="200"/>
              </a:spcBef>
              <a:buClr>
                <a:schemeClr val="accent1"/>
              </a:buClr>
            </a:pPr>
            <a:endParaRPr lang="en-US" dirty="0" smtClean="0"/>
          </a:p>
        </p:txBody>
      </p:sp>
      <p:sp>
        <p:nvSpPr>
          <p:cNvPr id="11" name="Text Placeholder 2"/>
          <p:cNvSpPr>
            <a:spLocks noGrp="1"/>
          </p:cNvSpPr>
          <p:nvPr>
            <p:ph type="body" sz="quarter" idx="14"/>
          </p:nvPr>
        </p:nvSpPr>
        <p:spPr>
          <a:xfrm>
            <a:off x="454782" y="406515"/>
            <a:ext cx="3223619" cy="710254"/>
          </a:xfrm>
        </p:spPr>
        <p:txBody>
          <a:bodyPr/>
          <a:lstStyle/>
          <a:p>
            <a:r>
              <a:rPr lang="en-US" dirty="0" smtClean="0"/>
              <a:t>Objectives</a:t>
            </a:r>
          </a:p>
        </p:txBody>
      </p:sp>
    </p:spTree>
    <p:extLst>
      <p:ext uri="{BB962C8B-B14F-4D97-AF65-F5344CB8AC3E}">
        <p14:creationId xmlns:p14="http://schemas.microsoft.com/office/powerpoint/2010/main" val="23341470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294210"/>
            <a:ext cx="8503920" cy="923544"/>
          </a:xfrm>
        </p:spPr>
        <p:txBody>
          <a:bodyPr/>
          <a:lstStyle/>
          <a:p>
            <a:r>
              <a:rPr lang="en-US" dirty="0" smtClean="0"/>
              <a:t>Methodology</a:t>
            </a:r>
            <a:endParaRPr lang="en-US" dirty="0"/>
          </a:p>
        </p:txBody>
      </p:sp>
      <p:sp>
        <p:nvSpPr>
          <p:cNvPr id="7" name="Rectangle 6"/>
          <p:cNvSpPr/>
          <p:nvPr/>
        </p:nvSpPr>
        <p:spPr>
          <a:xfrm>
            <a:off x="460332" y="1744831"/>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Data Retrieval</a:t>
            </a:r>
            <a:endParaRPr lang="en-US" sz="2000" dirty="0"/>
          </a:p>
        </p:txBody>
      </p:sp>
      <p:sp>
        <p:nvSpPr>
          <p:cNvPr id="8" name="Rectangle 7"/>
          <p:cNvSpPr/>
          <p:nvPr/>
        </p:nvSpPr>
        <p:spPr>
          <a:xfrm>
            <a:off x="2562806" y="3288240"/>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smtClean="0"/>
              <a:t>Data Conversion</a:t>
            </a:r>
            <a:endParaRPr lang="en-US" sz="1600" dirty="0"/>
          </a:p>
        </p:txBody>
      </p:sp>
      <p:sp>
        <p:nvSpPr>
          <p:cNvPr id="9" name="Rectangle 8"/>
          <p:cNvSpPr/>
          <p:nvPr/>
        </p:nvSpPr>
        <p:spPr>
          <a:xfrm>
            <a:off x="4328286" y="4830345"/>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ET </a:t>
            </a:r>
            <a:r>
              <a:rPr lang="en-US" dirty="0" smtClean="0"/>
              <a:t>Algorithm</a:t>
            </a:r>
            <a:endParaRPr lang="en-US" dirty="0"/>
          </a:p>
        </p:txBody>
      </p:sp>
      <p:sp>
        <p:nvSpPr>
          <p:cNvPr id="12" name="Rectangle 11"/>
          <p:cNvSpPr/>
          <p:nvPr/>
        </p:nvSpPr>
        <p:spPr>
          <a:xfrm>
            <a:off x="7696456" y="4823231"/>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Web Server</a:t>
            </a:r>
            <a:endParaRPr lang="en-US" sz="2000" dirty="0"/>
          </a:p>
        </p:txBody>
      </p:sp>
      <p:sp>
        <p:nvSpPr>
          <p:cNvPr id="13" name="Magnetic Disk 12"/>
          <p:cNvSpPr/>
          <p:nvPr/>
        </p:nvSpPr>
        <p:spPr>
          <a:xfrm>
            <a:off x="2467829" y="1847935"/>
            <a:ext cx="1502601" cy="111020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Pre-Processed Data</a:t>
            </a:r>
            <a:endParaRPr lang="en-US" sz="2000" dirty="0"/>
          </a:p>
        </p:txBody>
      </p:sp>
      <p:sp>
        <p:nvSpPr>
          <p:cNvPr id="15" name="Magnetic Disk 14"/>
          <p:cNvSpPr/>
          <p:nvPr/>
        </p:nvSpPr>
        <p:spPr>
          <a:xfrm>
            <a:off x="4233329" y="3394148"/>
            <a:ext cx="1502601" cy="111020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ET Inputs</a:t>
            </a:r>
            <a:endParaRPr lang="en-US" sz="2000" dirty="0"/>
          </a:p>
        </p:txBody>
      </p:sp>
      <p:sp>
        <p:nvSpPr>
          <p:cNvPr id="16" name="Magnetic Disk 15"/>
          <p:cNvSpPr/>
          <p:nvPr/>
        </p:nvSpPr>
        <p:spPr>
          <a:xfrm>
            <a:off x="5886420" y="4930561"/>
            <a:ext cx="1502601" cy="111020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ET Outputs</a:t>
            </a:r>
            <a:endParaRPr lang="en-US" sz="2000" dirty="0"/>
          </a:p>
        </p:txBody>
      </p:sp>
      <p:sp>
        <p:nvSpPr>
          <p:cNvPr id="17" name="Cloud 16"/>
          <p:cNvSpPr/>
          <p:nvPr/>
        </p:nvSpPr>
        <p:spPr>
          <a:xfrm>
            <a:off x="230046" y="3511306"/>
            <a:ext cx="1783512" cy="115798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Internet</a:t>
            </a:r>
            <a:endParaRPr lang="en-US" sz="2000" dirty="0"/>
          </a:p>
        </p:txBody>
      </p:sp>
      <p:sp>
        <p:nvSpPr>
          <p:cNvPr id="18" name="Magnetic Disk 17"/>
          <p:cNvSpPr/>
          <p:nvPr/>
        </p:nvSpPr>
        <p:spPr>
          <a:xfrm>
            <a:off x="306724" y="4905982"/>
            <a:ext cx="557270" cy="719069"/>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Magnetic Disk 19"/>
          <p:cNvSpPr/>
          <p:nvPr/>
        </p:nvSpPr>
        <p:spPr>
          <a:xfrm>
            <a:off x="1389405" y="4899988"/>
            <a:ext cx="557270" cy="719069"/>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Magnetic Disk 21"/>
          <p:cNvSpPr/>
          <p:nvPr/>
        </p:nvSpPr>
        <p:spPr>
          <a:xfrm>
            <a:off x="854104" y="5934720"/>
            <a:ext cx="557270" cy="719069"/>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5" name="Straight Arrow Connector 24"/>
          <p:cNvCxnSpPr>
            <a:stCxn id="17" idx="1"/>
          </p:cNvCxnSpPr>
          <p:nvPr/>
        </p:nvCxnSpPr>
        <p:spPr>
          <a:xfrm>
            <a:off x="1121802" y="4668053"/>
            <a:ext cx="5802" cy="36835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7" idx="3"/>
            <a:endCxn id="13" idx="2"/>
          </p:cNvCxnSpPr>
          <p:nvPr/>
        </p:nvCxnSpPr>
        <p:spPr>
          <a:xfrm flipV="1">
            <a:off x="1777788" y="2403035"/>
            <a:ext cx="690041" cy="4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3" idx="3"/>
            <a:endCxn id="8" idx="0"/>
          </p:cNvCxnSpPr>
          <p:nvPr/>
        </p:nvCxnSpPr>
        <p:spPr>
          <a:xfrm>
            <a:off x="3219130" y="2958135"/>
            <a:ext cx="2404" cy="3301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8" idx="3"/>
            <a:endCxn id="15" idx="2"/>
          </p:cNvCxnSpPr>
          <p:nvPr/>
        </p:nvCxnSpPr>
        <p:spPr>
          <a:xfrm>
            <a:off x="3880262" y="3946911"/>
            <a:ext cx="353067" cy="23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5" idx="3"/>
            <a:endCxn id="9" idx="0"/>
          </p:cNvCxnSpPr>
          <p:nvPr/>
        </p:nvCxnSpPr>
        <p:spPr>
          <a:xfrm>
            <a:off x="4984630" y="4504348"/>
            <a:ext cx="2384" cy="3259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Elbow Connector 29"/>
          <p:cNvCxnSpPr>
            <a:stCxn id="7" idx="0"/>
            <a:endCxn id="15" idx="1"/>
          </p:cNvCxnSpPr>
          <p:nvPr/>
        </p:nvCxnSpPr>
        <p:spPr>
          <a:xfrm rot="16200000" flipH="1">
            <a:off x="2227186" y="636704"/>
            <a:ext cx="1649317" cy="3865570"/>
          </a:xfrm>
          <a:prstGeom prst="bentConnector3">
            <a:avLst>
              <a:gd name="adj1" fmla="val -1386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9" idx="3"/>
            <a:endCxn id="16" idx="2"/>
          </p:cNvCxnSpPr>
          <p:nvPr/>
        </p:nvCxnSpPr>
        <p:spPr>
          <a:xfrm flipV="1">
            <a:off x="5645742" y="5485661"/>
            <a:ext cx="240678" cy="33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6" idx="4"/>
            <a:endCxn id="12" idx="1"/>
          </p:cNvCxnSpPr>
          <p:nvPr/>
        </p:nvCxnSpPr>
        <p:spPr>
          <a:xfrm flipV="1">
            <a:off x="7389021" y="5481902"/>
            <a:ext cx="307435" cy="37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1892" y="5572895"/>
            <a:ext cx="2200471" cy="369332"/>
          </a:xfrm>
          <a:prstGeom prst="rect">
            <a:avLst/>
          </a:prstGeom>
          <a:noFill/>
        </p:spPr>
        <p:txBody>
          <a:bodyPr wrap="square" rtlCol="0">
            <a:spAutoFit/>
          </a:bodyPr>
          <a:lstStyle/>
          <a:p>
            <a:pPr algn="ctr"/>
            <a:r>
              <a:rPr lang="en-US" dirty="0" smtClean="0"/>
              <a:t>Databases</a:t>
            </a:r>
            <a:endParaRPr lang="en-US" dirty="0"/>
          </a:p>
        </p:txBody>
      </p:sp>
      <p:cxnSp>
        <p:nvCxnSpPr>
          <p:cNvPr id="87" name="Straight Arrow Connector 86"/>
          <p:cNvCxnSpPr>
            <a:stCxn id="17" idx="3"/>
            <a:endCxn id="7" idx="2"/>
          </p:cNvCxnSpPr>
          <p:nvPr/>
        </p:nvCxnSpPr>
        <p:spPr>
          <a:xfrm flipH="1" flipV="1">
            <a:off x="1119060" y="3062173"/>
            <a:ext cx="2742" cy="51534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111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76250" y="307761"/>
            <a:ext cx="8503920" cy="923544"/>
          </a:xfrm>
        </p:spPr>
        <p:txBody>
          <a:bodyPr/>
          <a:lstStyle/>
          <a:p>
            <a:r>
              <a:rPr lang="en-US" dirty="0" smtClean="0"/>
              <a:t>Methodology</a:t>
            </a:r>
            <a:endParaRPr lang="en-US" dirty="0"/>
          </a:p>
        </p:txBody>
      </p:sp>
      <p:sp>
        <p:nvSpPr>
          <p:cNvPr id="10" name="Text Placeholder 1"/>
          <p:cNvSpPr txBox="1">
            <a:spLocks/>
          </p:cNvSpPr>
          <p:nvPr/>
        </p:nvSpPr>
        <p:spPr>
          <a:xfrm>
            <a:off x="4375490" y="2437896"/>
            <a:ext cx="4535888" cy="37371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sz="2400" dirty="0" smtClean="0"/>
              <a:t>Retrieve atmospheric MODIS data in swath granules</a:t>
            </a:r>
          </a:p>
          <a:p>
            <a:pPr marL="342900" indent="-342900">
              <a:spcBef>
                <a:spcPts val="200"/>
              </a:spcBef>
              <a:buClr>
                <a:schemeClr val="accent1"/>
              </a:buClr>
              <a:buFont typeface="Webdings" panose="05030102010509060703" pitchFamily="18" charset="2"/>
              <a:buChar char="4"/>
            </a:pPr>
            <a:r>
              <a:rPr lang="en-US" sz="2400" dirty="0" smtClean="0"/>
              <a:t>Grid each granule file onto a sinusoidal projection</a:t>
            </a:r>
          </a:p>
          <a:p>
            <a:pPr marL="342900" indent="-342900">
              <a:spcBef>
                <a:spcPts val="200"/>
              </a:spcBef>
              <a:buClr>
                <a:schemeClr val="accent1"/>
              </a:buClr>
              <a:buFont typeface="Webdings" panose="05030102010509060703" pitchFamily="18" charset="2"/>
              <a:buChar char="4"/>
            </a:pPr>
            <a:r>
              <a:rPr lang="en-US" sz="2400" dirty="0" smtClean="0"/>
              <a:t>For each sinusoidal tile, stitch together every granule that has overlap </a:t>
            </a:r>
          </a:p>
          <a:p>
            <a:pPr marL="342900" indent="-342900">
              <a:spcBef>
                <a:spcPts val="200"/>
              </a:spcBef>
              <a:buClr>
                <a:schemeClr val="accent1"/>
              </a:buClr>
              <a:buFont typeface="Webdings" panose="05030102010509060703" pitchFamily="18" charset="2"/>
              <a:buChar char="4"/>
            </a:pPr>
            <a:r>
              <a:rPr lang="en-US" sz="2400" dirty="0" smtClean="0"/>
              <a:t>Subset out the tile’s domain</a:t>
            </a:r>
            <a:endParaRPr lang="en-US" sz="2400" dirty="0"/>
          </a:p>
        </p:txBody>
      </p:sp>
      <p:sp>
        <p:nvSpPr>
          <p:cNvPr id="11" name="Rectangle 10"/>
          <p:cNvSpPr/>
          <p:nvPr/>
        </p:nvSpPr>
        <p:spPr>
          <a:xfrm>
            <a:off x="4346210" y="1383051"/>
            <a:ext cx="4225782" cy="981873"/>
          </a:xfrm>
          <a:prstGeom prst="rect">
            <a:avLst/>
          </a:prstGeom>
        </p:spPr>
        <p:txBody>
          <a:bodyPr wrap="square">
            <a:spAutoFit/>
          </a:bodyPr>
          <a:lstStyle/>
          <a:p>
            <a:r>
              <a:rPr lang="en-US" sz="2800" b="1" dirty="0" smtClean="0">
                <a:solidFill>
                  <a:schemeClr val="accent1"/>
                </a:solidFill>
                <a:latin typeface="Century Gothic" panose="020B0502020202020204" pitchFamily="34" charset="0"/>
              </a:rPr>
              <a:t>From Swath Granules to Sinusoidal Tiles</a:t>
            </a:r>
            <a:endParaRPr lang="en-US" sz="2800" dirty="0">
              <a:solidFill>
                <a:schemeClr val="accent1"/>
              </a:solidFill>
              <a:latin typeface="Century Gothic" panose="020B0502020202020204" pitchFamily="34" charset="0"/>
            </a:endParaRPr>
          </a:p>
        </p:txBody>
      </p:sp>
      <p:pic>
        <p:nvPicPr>
          <p:cNvPr id="12" name="animodis.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6540" y="1901691"/>
            <a:ext cx="3571942" cy="2083633"/>
          </a:xfrm>
          <a:prstGeom prst="rect">
            <a:avLst/>
          </a:prstGeom>
        </p:spPr>
      </p:pic>
      <p:pic>
        <p:nvPicPr>
          <p:cNvPr id="13" name="Picture 12" descr="MODIS_sinusoidal_grid1.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428" y="4233157"/>
            <a:ext cx="4163380" cy="2292276"/>
          </a:xfrm>
          <a:prstGeom prst="rect">
            <a:avLst/>
          </a:prstGeom>
        </p:spPr>
      </p:pic>
    </p:spTree>
    <p:extLst>
      <p:ext uri="{BB962C8B-B14F-4D97-AF65-F5344CB8AC3E}">
        <p14:creationId xmlns:p14="http://schemas.microsoft.com/office/powerpoint/2010/main" val="3366793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21736" y="1618965"/>
            <a:ext cx="5142212" cy="1015720"/>
          </a:xfrm>
        </p:spPr>
        <p:txBody>
          <a:bodyPr>
            <a:noAutofit/>
          </a:bodyPr>
          <a:lstStyle/>
          <a:p>
            <a:r>
              <a:rPr lang="en-US" sz="1800" dirty="0" smtClean="0"/>
              <a:t>Josh Fisher, NASA JPL</a:t>
            </a:r>
          </a:p>
          <a:p>
            <a:r>
              <a:rPr lang="en-US" sz="1800" dirty="0" smtClean="0"/>
              <a:t>Greg Moore, NASA JPL</a:t>
            </a:r>
          </a:p>
          <a:p>
            <a:r>
              <a:rPr lang="en-US" sz="1800" dirty="0" smtClean="0"/>
              <a:t>Manish </a:t>
            </a:r>
            <a:r>
              <a:rPr lang="en-US" sz="1800" dirty="0" err="1" smtClean="0"/>
              <a:t>Verma</a:t>
            </a:r>
            <a:r>
              <a:rPr lang="en-US" sz="1800" dirty="0" smtClean="0"/>
              <a:t>, </a:t>
            </a:r>
            <a:r>
              <a:rPr lang="en-US" sz="1800" dirty="0" err="1" smtClean="0"/>
              <a:t>CalTech</a:t>
            </a:r>
            <a:endParaRPr lang="en-US" sz="1800" dirty="0"/>
          </a:p>
        </p:txBody>
      </p:sp>
      <p:sp>
        <p:nvSpPr>
          <p:cNvPr id="3" name="Text Placeholder 2"/>
          <p:cNvSpPr>
            <a:spLocks noGrp="1"/>
          </p:cNvSpPr>
          <p:nvPr>
            <p:ph type="body" sz="quarter" idx="11"/>
          </p:nvPr>
        </p:nvSpPr>
        <p:spPr>
          <a:xfrm>
            <a:off x="3312258" y="3488276"/>
            <a:ext cx="5691940" cy="704088"/>
          </a:xfrm>
        </p:spPr>
        <p:txBody>
          <a:bodyPr>
            <a:normAutofit/>
          </a:bodyPr>
          <a:lstStyle/>
          <a:p>
            <a:r>
              <a:rPr lang="en-US" sz="1800" dirty="0" smtClean="0"/>
              <a:t>John Longworth, New Mexico Office of the State Engineer</a:t>
            </a:r>
            <a:endParaRPr lang="en-US" sz="1800" dirty="0"/>
          </a:p>
        </p:txBody>
      </p:sp>
      <p:sp>
        <p:nvSpPr>
          <p:cNvPr id="5" name="TextBox 4"/>
          <p:cNvSpPr txBox="1"/>
          <p:nvPr/>
        </p:nvSpPr>
        <p:spPr>
          <a:xfrm>
            <a:off x="499580" y="1715301"/>
            <a:ext cx="257781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
        <p:nvSpPr>
          <p:cNvPr id="6" name="TextBox 5"/>
          <p:cNvSpPr txBox="1"/>
          <p:nvPr/>
        </p:nvSpPr>
        <p:spPr>
          <a:xfrm>
            <a:off x="123091" y="3402773"/>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Partner</a:t>
            </a:r>
            <a:endParaRPr lang="en-US" sz="4400" dirty="0" smtClean="0">
              <a:solidFill>
                <a:schemeClr val="accent1"/>
              </a:solidFill>
              <a:latin typeface="Century Gothic" panose="020B0502020202020204" pitchFamily="34" charset="0"/>
            </a:endParaRPr>
          </a:p>
        </p:txBody>
      </p:sp>
      <p:sp>
        <p:nvSpPr>
          <p:cNvPr id="8" name="Text Placeholder 3"/>
          <p:cNvSpPr>
            <a:spLocks noGrp="1"/>
          </p:cNvSpPr>
          <p:nvPr>
            <p:ph type="body" sz="quarter" idx="12"/>
          </p:nvPr>
        </p:nvSpPr>
        <p:spPr>
          <a:xfrm>
            <a:off x="3298380" y="4818116"/>
            <a:ext cx="6300569" cy="697667"/>
          </a:xfrm>
        </p:spPr>
        <p:txBody>
          <a:bodyPr>
            <a:noAutofit/>
          </a:bodyPr>
          <a:lstStyle/>
          <a:p>
            <a:r>
              <a:rPr lang="en-US" sz="1800" dirty="0" smtClean="0"/>
              <a:t>Gwen Miller, DEVELOP – Center Lead</a:t>
            </a:r>
          </a:p>
          <a:p>
            <a:r>
              <a:rPr lang="en-US" sz="1800" dirty="0" smtClean="0"/>
              <a:t>Daniel Jensen, DEVELOP – Assistant Center Lead</a:t>
            </a:r>
          </a:p>
          <a:p>
            <a:r>
              <a:rPr lang="en-US" sz="1800" dirty="0" smtClean="0"/>
              <a:t>Christine Rains, DEVELOP – Assistant Center Lead</a:t>
            </a:r>
            <a:endParaRPr lang="en-US" sz="1800" dirty="0"/>
          </a:p>
        </p:txBody>
      </p:sp>
      <p:sp>
        <p:nvSpPr>
          <p:cNvPr id="9" name="TextBox 8"/>
          <p:cNvSpPr txBox="1"/>
          <p:nvPr/>
        </p:nvSpPr>
        <p:spPr>
          <a:xfrm>
            <a:off x="641752" y="4780469"/>
            <a:ext cx="2577819" cy="769441"/>
          </a:xfrm>
          <a:prstGeom prst="rect">
            <a:avLst/>
          </a:prstGeom>
          <a:noFill/>
        </p:spPr>
        <p:txBody>
          <a:bodyPr wrap="square" rtlCol="0">
            <a:spAutoFit/>
          </a:bodyPr>
          <a:lstStyle/>
          <a:p>
            <a:pPr algn="l"/>
            <a:r>
              <a:rPr lang="en-US" sz="4400" b="1" dirty="0" smtClean="0">
                <a:solidFill>
                  <a:schemeClr val="accent1"/>
                </a:solidFill>
                <a:latin typeface="Century Gothic" panose="020B0502020202020204" pitchFamily="34" charset="0"/>
              </a:rPr>
              <a:t>Others</a:t>
            </a:r>
            <a:endParaRPr lang="en-US" sz="44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61791149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2867</TotalTime>
  <Words>478</Words>
  <Application>Microsoft Macintosh PowerPoint</Application>
  <PresentationFormat>On-screen Show (4:3)</PresentationFormat>
  <Paragraphs>63</Paragraphs>
  <Slides>6</Slides>
  <Notes>4</Notes>
  <HiddenSlides>0</HiddenSlides>
  <MMClips>1</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s</cp:lastModifiedBy>
  <cp:revision>128</cp:revision>
  <dcterms:created xsi:type="dcterms:W3CDTF">2015-05-18T13:26:09Z</dcterms:created>
  <dcterms:modified xsi:type="dcterms:W3CDTF">2015-07-02T22:32:07Z</dcterms:modified>
</cp:coreProperties>
</file>