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1"/>
  </p:notesMasterIdLst>
  <p:sldIdLst>
    <p:sldId id="379" r:id="rId3"/>
    <p:sldId id="380" r:id="rId4"/>
    <p:sldId id="382" r:id="rId5"/>
    <p:sldId id="383" r:id="rId6"/>
    <p:sldId id="293" r:id="rId7"/>
    <p:sldId id="296" r:id="rId8"/>
    <p:sldId id="299" r:id="rId9"/>
    <p:sldId id="298" r:id="rId10"/>
    <p:sldId id="396" r:id="rId11"/>
    <p:sldId id="300" r:id="rId12"/>
    <p:sldId id="305" r:id="rId13"/>
    <p:sldId id="309" r:id="rId14"/>
    <p:sldId id="290" r:id="rId15"/>
    <p:sldId id="386" r:id="rId16"/>
    <p:sldId id="385" r:id="rId17"/>
    <p:sldId id="307" r:id="rId18"/>
    <p:sldId id="387" r:id="rId19"/>
    <p:sldId id="395" r:id="rId20"/>
    <p:sldId id="306" r:id="rId21"/>
    <p:sldId id="345" r:id="rId22"/>
    <p:sldId id="389" r:id="rId23"/>
    <p:sldId id="390" r:id="rId24"/>
    <p:sldId id="397" r:id="rId25"/>
    <p:sldId id="388" r:id="rId26"/>
    <p:sldId id="398" r:id="rId27"/>
    <p:sldId id="352" r:id="rId28"/>
    <p:sldId id="356" r:id="rId29"/>
    <p:sldId id="394" r:id="rId30"/>
  </p:sldIdLst>
  <p:sldSz cx="9144000" cy="6858000" type="screen4x3"/>
  <p:notesSz cx="7053263" cy="93567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1A8"/>
    <a:srgbClr val="5B9BD5"/>
    <a:srgbClr val="0F6FC6"/>
    <a:srgbClr val="0565BC"/>
    <a:srgbClr val="2D8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789" autoAdjust="0"/>
    <p:restoredTop sz="94660"/>
  </p:normalViewPr>
  <p:slideViewPr>
    <p:cSldViewPr snapToGrid="0">
      <p:cViewPr varScale="1">
        <p:scale>
          <a:sx n="93" d="100"/>
          <a:sy n="93" d="100"/>
        </p:scale>
        <p:origin x="90" y="27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4"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D398C5-C49F-4EED-8EE1-1E38E86E8136}"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42712486-8890-4626-9A1B-0F4530920489}">
      <dgm:prSet phldrT="[Text]"/>
      <dgm:spPr/>
      <dgm:t>
        <a:bodyPr/>
        <a:lstStyle/>
        <a:p>
          <a:r>
            <a:rPr lang="en-US" b="1" dirty="0" smtClean="0">
              <a:latin typeface="+mn-lt"/>
            </a:rPr>
            <a:t>SERVIR Coordination Office (MSFC): </a:t>
          </a:r>
          <a:r>
            <a:rPr lang="en-US" dirty="0" smtClean="0">
              <a:latin typeface="+mn-lt"/>
            </a:rPr>
            <a:t>Building international capacity with hubs in East Africa, Hindu Kush-Himalaya, Mesoamerica</a:t>
          </a:r>
          <a:endParaRPr lang="en-US" dirty="0">
            <a:latin typeface="+mn-lt"/>
          </a:endParaRPr>
        </a:p>
      </dgm:t>
    </dgm:pt>
    <dgm:pt modelId="{2F563447-146E-4D4E-B0EE-A507DD571115}" type="parTrans" cxnId="{D23064DD-B48F-4A84-A37A-1CC7D4837181}">
      <dgm:prSet/>
      <dgm:spPr/>
      <dgm:t>
        <a:bodyPr/>
        <a:lstStyle/>
        <a:p>
          <a:endParaRPr lang="en-US"/>
        </a:p>
      </dgm:t>
    </dgm:pt>
    <dgm:pt modelId="{2B2E7B70-23C6-45D9-A7C7-14C42C7BC1C5}" type="sibTrans" cxnId="{D23064DD-B48F-4A84-A37A-1CC7D4837181}">
      <dgm:prSet/>
      <dgm:spPr/>
      <dgm:t>
        <a:bodyPr/>
        <a:lstStyle/>
        <a:p>
          <a:endParaRPr lang="en-US"/>
        </a:p>
      </dgm:t>
    </dgm:pt>
    <dgm:pt modelId="{51D76A29-E0E3-42EF-B76D-D9791E0D1FEE}">
      <dgm:prSet phldrT="[Text]"/>
      <dgm:spPr/>
      <dgm:t>
        <a:bodyPr/>
        <a:lstStyle/>
        <a:p>
          <a:r>
            <a:rPr lang="en-US" b="1" smtClean="0">
              <a:latin typeface="+mn-lt"/>
            </a:rPr>
            <a:t>Gulf of Mexico Initiative, GOMI (SSC): </a:t>
          </a:r>
          <a:r>
            <a:rPr lang="en-US" smtClean="0">
              <a:latin typeface="+mn-lt"/>
            </a:rPr>
            <a:t>Building Gulf region’s capacity for local issues</a:t>
          </a:r>
          <a:endParaRPr lang="en-US" dirty="0">
            <a:latin typeface="+mn-lt"/>
          </a:endParaRPr>
        </a:p>
      </dgm:t>
    </dgm:pt>
    <dgm:pt modelId="{ED763A16-8F3C-4ABA-90E6-5331C344A3D3}" type="parTrans" cxnId="{BC9F10C7-CD99-4C93-8659-EC1F6E3892C9}">
      <dgm:prSet/>
      <dgm:spPr/>
      <dgm:t>
        <a:bodyPr/>
        <a:lstStyle/>
        <a:p>
          <a:endParaRPr lang="en-US"/>
        </a:p>
      </dgm:t>
    </dgm:pt>
    <dgm:pt modelId="{296216DC-0697-4EBF-B80C-5506ED494FFE}" type="sibTrans" cxnId="{BC9F10C7-CD99-4C93-8659-EC1F6E3892C9}">
      <dgm:prSet/>
      <dgm:spPr/>
      <dgm:t>
        <a:bodyPr/>
        <a:lstStyle/>
        <a:p>
          <a:endParaRPr lang="en-US"/>
        </a:p>
      </dgm:t>
    </dgm:pt>
    <dgm:pt modelId="{22D28AFE-C88F-4EF5-91BD-4FE19DCE6186}">
      <dgm:prSet phldrT="[Text]"/>
      <dgm:spPr/>
      <dgm:t>
        <a:bodyPr/>
        <a:lstStyle/>
        <a:p>
          <a:r>
            <a:rPr lang="en-US" b="1" dirty="0" smtClean="0">
              <a:latin typeface="+mn-lt"/>
            </a:rPr>
            <a:t>Applied Remote </a:t>
          </a:r>
          <a:r>
            <a:rPr lang="en-US" b="1" dirty="0" err="1" smtClean="0">
              <a:latin typeface="+mn-lt"/>
            </a:rPr>
            <a:t>SEnsing</a:t>
          </a:r>
          <a:r>
            <a:rPr lang="en-US" b="1" dirty="0" smtClean="0">
              <a:latin typeface="+mn-lt"/>
            </a:rPr>
            <a:t> Training, ARSET (GSFC): </a:t>
          </a:r>
          <a:r>
            <a:rPr lang="en-US" dirty="0" smtClean="0">
              <a:latin typeface="+mn-lt"/>
            </a:rPr>
            <a:t>Online and hands on basic/advanced training to build domestic skills</a:t>
          </a:r>
          <a:endParaRPr lang="en-US" dirty="0">
            <a:latin typeface="+mn-lt"/>
          </a:endParaRPr>
        </a:p>
      </dgm:t>
    </dgm:pt>
    <dgm:pt modelId="{760B17AD-4C11-464B-9E5B-7F3EAF6650C9}" type="parTrans" cxnId="{8794C01D-557A-44F9-BAC8-CC6391D63104}">
      <dgm:prSet/>
      <dgm:spPr/>
      <dgm:t>
        <a:bodyPr/>
        <a:lstStyle/>
        <a:p>
          <a:endParaRPr lang="en-US"/>
        </a:p>
      </dgm:t>
    </dgm:pt>
    <dgm:pt modelId="{C5E239BC-44A0-402E-8B66-20212BE099AA}" type="sibTrans" cxnId="{8794C01D-557A-44F9-BAC8-CC6391D63104}">
      <dgm:prSet/>
      <dgm:spPr/>
      <dgm:t>
        <a:bodyPr/>
        <a:lstStyle/>
        <a:p>
          <a:endParaRPr lang="en-US"/>
        </a:p>
      </dgm:t>
    </dgm:pt>
    <dgm:pt modelId="{1072902D-D63C-4F41-9E35-8F3E49D11CA8}">
      <dgm:prSet/>
      <dgm:spPr/>
      <dgm:t>
        <a:bodyPr/>
        <a:lstStyle/>
        <a:p>
          <a:r>
            <a:rPr lang="en-US" b="1" smtClean="0">
              <a:latin typeface="+mn-lt"/>
            </a:rPr>
            <a:t>DEVELOP (LaRC National Office): </a:t>
          </a:r>
          <a:r>
            <a:rPr lang="en-US" smtClean="0">
              <a:latin typeface="+mn-lt"/>
            </a:rPr>
            <a:t>Dual workforce/local government capacity building using collaborative feasibility projects</a:t>
          </a:r>
          <a:endParaRPr lang="en-US" dirty="0">
            <a:latin typeface="+mn-lt"/>
          </a:endParaRPr>
        </a:p>
      </dgm:t>
    </dgm:pt>
    <dgm:pt modelId="{9436AEEF-2E65-4DAB-8BA4-0579E01C3798}" type="parTrans" cxnId="{4482EDBB-D476-4FDE-8A77-0533F7FA3F60}">
      <dgm:prSet/>
      <dgm:spPr/>
      <dgm:t>
        <a:bodyPr/>
        <a:lstStyle/>
        <a:p>
          <a:endParaRPr lang="en-US"/>
        </a:p>
      </dgm:t>
    </dgm:pt>
    <dgm:pt modelId="{24A9785F-BBFF-458A-B17A-AE49DA60DA90}" type="sibTrans" cxnId="{4482EDBB-D476-4FDE-8A77-0533F7FA3F60}">
      <dgm:prSet/>
      <dgm:spPr/>
      <dgm:t>
        <a:bodyPr/>
        <a:lstStyle/>
        <a:p>
          <a:endParaRPr lang="en-US"/>
        </a:p>
      </dgm:t>
    </dgm:pt>
    <dgm:pt modelId="{CD5B9927-D8EE-4FE1-B407-B6138813B49F}" type="pres">
      <dgm:prSet presAssocID="{E2D398C5-C49F-4EED-8EE1-1E38E86E8136}" presName="Name0" presStyleCnt="0">
        <dgm:presLayoutVars>
          <dgm:chMax val="7"/>
          <dgm:chPref val="7"/>
          <dgm:dir/>
        </dgm:presLayoutVars>
      </dgm:prSet>
      <dgm:spPr/>
      <dgm:t>
        <a:bodyPr/>
        <a:lstStyle/>
        <a:p>
          <a:endParaRPr lang="en-US"/>
        </a:p>
      </dgm:t>
    </dgm:pt>
    <dgm:pt modelId="{6DCA33EC-8978-4E39-8395-7B2340120E20}" type="pres">
      <dgm:prSet presAssocID="{E2D398C5-C49F-4EED-8EE1-1E38E86E8136}" presName="Name1" presStyleCnt="0"/>
      <dgm:spPr/>
      <dgm:t>
        <a:bodyPr/>
        <a:lstStyle/>
        <a:p>
          <a:endParaRPr lang="en-US"/>
        </a:p>
      </dgm:t>
    </dgm:pt>
    <dgm:pt modelId="{B7CE0B84-1A17-4CFE-9A24-29463047D965}" type="pres">
      <dgm:prSet presAssocID="{E2D398C5-C49F-4EED-8EE1-1E38E86E8136}" presName="cycle" presStyleCnt="0"/>
      <dgm:spPr/>
      <dgm:t>
        <a:bodyPr/>
        <a:lstStyle/>
        <a:p>
          <a:endParaRPr lang="en-US"/>
        </a:p>
      </dgm:t>
    </dgm:pt>
    <dgm:pt modelId="{524FE40F-FF17-41FD-8707-68AB73139A09}" type="pres">
      <dgm:prSet presAssocID="{E2D398C5-C49F-4EED-8EE1-1E38E86E8136}" presName="srcNode" presStyleLbl="node1" presStyleIdx="0" presStyleCnt="4"/>
      <dgm:spPr/>
      <dgm:t>
        <a:bodyPr/>
        <a:lstStyle/>
        <a:p>
          <a:endParaRPr lang="en-US"/>
        </a:p>
      </dgm:t>
    </dgm:pt>
    <dgm:pt modelId="{21286048-CA9D-49DB-9C34-8C7D8AB95FAA}" type="pres">
      <dgm:prSet presAssocID="{E2D398C5-C49F-4EED-8EE1-1E38E86E8136}" presName="conn" presStyleLbl="parChTrans1D2" presStyleIdx="0" presStyleCnt="1"/>
      <dgm:spPr/>
      <dgm:t>
        <a:bodyPr/>
        <a:lstStyle/>
        <a:p>
          <a:endParaRPr lang="en-US"/>
        </a:p>
      </dgm:t>
    </dgm:pt>
    <dgm:pt modelId="{8B842C18-AE08-4EA6-BD8B-C48A1204C752}" type="pres">
      <dgm:prSet presAssocID="{E2D398C5-C49F-4EED-8EE1-1E38E86E8136}" presName="extraNode" presStyleLbl="node1" presStyleIdx="0" presStyleCnt="4"/>
      <dgm:spPr/>
      <dgm:t>
        <a:bodyPr/>
        <a:lstStyle/>
        <a:p>
          <a:endParaRPr lang="en-US"/>
        </a:p>
      </dgm:t>
    </dgm:pt>
    <dgm:pt modelId="{9A7C8AC8-EFF3-46E8-9E39-FF39CA32E5C7}" type="pres">
      <dgm:prSet presAssocID="{E2D398C5-C49F-4EED-8EE1-1E38E86E8136}" presName="dstNode" presStyleLbl="node1" presStyleIdx="0" presStyleCnt="4"/>
      <dgm:spPr/>
      <dgm:t>
        <a:bodyPr/>
        <a:lstStyle/>
        <a:p>
          <a:endParaRPr lang="en-US"/>
        </a:p>
      </dgm:t>
    </dgm:pt>
    <dgm:pt modelId="{83D3514D-309E-43DE-940E-9A1576539D8F}" type="pres">
      <dgm:prSet presAssocID="{42712486-8890-4626-9A1B-0F4530920489}" presName="text_1" presStyleLbl="node1" presStyleIdx="0" presStyleCnt="4">
        <dgm:presLayoutVars>
          <dgm:bulletEnabled val="1"/>
        </dgm:presLayoutVars>
      </dgm:prSet>
      <dgm:spPr/>
      <dgm:t>
        <a:bodyPr/>
        <a:lstStyle/>
        <a:p>
          <a:endParaRPr lang="en-US"/>
        </a:p>
      </dgm:t>
    </dgm:pt>
    <dgm:pt modelId="{C284446F-514B-41C8-818B-222FB6FC83C9}" type="pres">
      <dgm:prSet presAssocID="{42712486-8890-4626-9A1B-0F4530920489}" presName="accent_1" presStyleCnt="0"/>
      <dgm:spPr/>
      <dgm:t>
        <a:bodyPr/>
        <a:lstStyle/>
        <a:p>
          <a:endParaRPr lang="en-US"/>
        </a:p>
      </dgm:t>
    </dgm:pt>
    <dgm:pt modelId="{14784EC8-F47A-4753-80EB-80F378115A9C}" type="pres">
      <dgm:prSet presAssocID="{42712486-8890-4626-9A1B-0F4530920489}" presName="accentRepeatNode" presStyleLbl="solidFgAcc1" presStyleIdx="0" presStyleCnt="4"/>
      <dgm:spPr>
        <a:blipFill dpi="0" rotWithShape="0">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t>
        <a:bodyPr/>
        <a:lstStyle/>
        <a:p>
          <a:endParaRPr lang="en-US"/>
        </a:p>
      </dgm:t>
    </dgm:pt>
    <dgm:pt modelId="{8E3458D6-BD90-4091-AD51-255D9C489099}" type="pres">
      <dgm:prSet presAssocID="{51D76A29-E0E3-42EF-B76D-D9791E0D1FEE}" presName="text_2" presStyleLbl="node1" presStyleIdx="1" presStyleCnt="4">
        <dgm:presLayoutVars>
          <dgm:bulletEnabled val="1"/>
        </dgm:presLayoutVars>
      </dgm:prSet>
      <dgm:spPr/>
      <dgm:t>
        <a:bodyPr/>
        <a:lstStyle/>
        <a:p>
          <a:endParaRPr lang="en-US"/>
        </a:p>
      </dgm:t>
    </dgm:pt>
    <dgm:pt modelId="{6D263922-C9E6-42B2-9F7C-594A9C18971F}" type="pres">
      <dgm:prSet presAssocID="{51D76A29-E0E3-42EF-B76D-D9791E0D1FEE}" presName="accent_2" presStyleCnt="0"/>
      <dgm:spPr/>
      <dgm:t>
        <a:bodyPr/>
        <a:lstStyle/>
        <a:p>
          <a:endParaRPr lang="en-US"/>
        </a:p>
      </dgm:t>
    </dgm:pt>
    <dgm:pt modelId="{AA2163F4-3A35-4103-8123-B7DCE745C764}" type="pres">
      <dgm:prSet presAssocID="{51D76A29-E0E3-42EF-B76D-D9791E0D1FEE}" presName="accentRepeatNode" presStyleLbl="solidFgAcc1" presStyleIdx="1" presStyleCnt="4"/>
      <dgm:spPr>
        <a:blipFill dpi="0" rotWithShape="0">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t>
        <a:bodyPr/>
        <a:lstStyle/>
        <a:p>
          <a:endParaRPr lang="en-US"/>
        </a:p>
      </dgm:t>
    </dgm:pt>
    <dgm:pt modelId="{AC77DD6A-F1A4-498D-A3ED-BC93377FD1F9}" type="pres">
      <dgm:prSet presAssocID="{22D28AFE-C88F-4EF5-91BD-4FE19DCE6186}" presName="text_3" presStyleLbl="node1" presStyleIdx="2" presStyleCnt="4">
        <dgm:presLayoutVars>
          <dgm:bulletEnabled val="1"/>
        </dgm:presLayoutVars>
      </dgm:prSet>
      <dgm:spPr/>
      <dgm:t>
        <a:bodyPr/>
        <a:lstStyle/>
        <a:p>
          <a:endParaRPr lang="en-US"/>
        </a:p>
      </dgm:t>
    </dgm:pt>
    <dgm:pt modelId="{A0BF2489-1B33-440D-85B9-B19F2E1E75CC}" type="pres">
      <dgm:prSet presAssocID="{22D28AFE-C88F-4EF5-91BD-4FE19DCE6186}" presName="accent_3" presStyleCnt="0"/>
      <dgm:spPr/>
      <dgm:t>
        <a:bodyPr/>
        <a:lstStyle/>
        <a:p>
          <a:endParaRPr lang="en-US"/>
        </a:p>
      </dgm:t>
    </dgm:pt>
    <dgm:pt modelId="{7BBC4D0F-6CFC-4FD5-9BAE-EE4ADBBC346D}" type="pres">
      <dgm:prSet presAssocID="{22D28AFE-C88F-4EF5-91BD-4FE19DCE6186}" presName="accentRepeatNode" presStyleLbl="solidFgAcc1" presStyleIdx="2" presStyleCnt="4"/>
      <dgm:spPr>
        <a:blipFill dpi="0" rotWithShape="0">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t>
        <a:bodyPr/>
        <a:lstStyle/>
        <a:p>
          <a:endParaRPr lang="en-US"/>
        </a:p>
      </dgm:t>
    </dgm:pt>
    <dgm:pt modelId="{61CD2EED-A44A-4DDF-9086-A5731A8F7D1F}" type="pres">
      <dgm:prSet presAssocID="{1072902D-D63C-4F41-9E35-8F3E49D11CA8}" presName="text_4" presStyleLbl="node1" presStyleIdx="3" presStyleCnt="4">
        <dgm:presLayoutVars>
          <dgm:bulletEnabled val="1"/>
        </dgm:presLayoutVars>
      </dgm:prSet>
      <dgm:spPr/>
      <dgm:t>
        <a:bodyPr/>
        <a:lstStyle/>
        <a:p>
          <a:endParaRPr lang="en-US"/>
        </a:p>
      </dgm:t>
    </dgm:pt>
    <dgm:pt modelId="{E366534A-34C3-439F-8BC0-AA58DF5D19B3}" type="pres">
      <dgm:prSet presAssocID="{1072902D-D63C-4F41-9E35-8F3E49D11CA8}" presName="accent_4" presStyleCnt="0"/>
      <dgm:spPr/>
      <dgm:t>
        <a:bodyPr/>
        <a:lstStyle/>
        <a:p>
          <a:endParaRPr lang="en-US"/>
        </a:p>
      </dgm:t>
    </dgm:pt>
    <dgm:pt modelId="{712D4282-2BD8-4386-A953-0D5DEF83C5FB}" type="pres">
      <dgm:prSet presAssocID="{1072902D-D63C-4F41-9E35-8F3E49D11CA8}" presName="accentRepeatNode" presStyleLbl="solidFgAcc1" presStyleIdx="3" presStyleCnt="4"/>
      <dgm:spPr>
        <a:blipFill dpi="0" rotWithShape="0">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t>
        <a:bodyPr/>
        <a:lstStyle/>
        <a:p>
          <a:endParaRPr lang="en-US"/>
        </a:p>
      </dgm:t>
    </dgm:pt>
  </dgm:ptLst>
  <dgm:cxnLst>
    <dgm:cxn modelId="{D23064DD-B48F-4A84-A37A-1CC7D4837181}" srcId="{E2D398C5-C49F-4EED-8EE1-1E38E86E8136}" destId="{42712486-8890-4626-9A1B-0F4530920489}" srcOrd="0" destOrd="0" parTransId="{2F563447-146E-4D4E-B0EE-A507DD571115}" sibTransId="{2B2E7B70-23C6-45D9-A7C7-14C42C7BC1C5}"/>
    <dgm:cxn modelId="{3321ADF1-2533-4CE4-AAAF-6A7E2A3F9A96}" type="presOf" srcId="{51D76A29-E0E3-42EF-B76D-D9791E0D1FEE}" destId="{8E3458D6-BD90-4091-AD51-255D9C489099}" srcOrd="0" destOrd="0" presId="urn:microsoft.com/office/officeart/2008/layout/VerticalCurvedList"/>
    <dgm:cxn modelId="{BC9F10C7-CD99-4C93-8659-EC1F6E3892C9}" srcId="{E2D398C5-C49F-4EED-8EE1-1E38E86E8136}" destId="{51D76A29-E0E3-42EF-B76D-D9791E0D1FEE}" srcOrd="1" destOrd="0" parTransId="{ED763A16-8F3C-4ABA-90E6-5331C344A3D3}" sibTransId="{296216DC-0697-4EBF-B80C-5506ED494FFE}"/>
    <dgm:cxn modelId="{6E05DABD-7482-4D91-9509-A9B18368539D}" type="presOf" srcId="{1072902D-D63C-4F41-9E35-8F3E49D11CA8}" destId="{61CD2EED-A44A-4DDF-9086-A5731A8F7D1F}" srcOrd="0" destOrd="0" presId="urn:microsoft.com/office/officeart/2008/layout/VerticalCurvedList"/>
    <dgm:cxn modelId="{8794C01D-557A-44F9-BAC8-CC6391D63104}" srcId="{E2D398C5-C49F-4EED-8EE1-1E38E86E8136}" destId="{22D28AFE-C88F-4EF5-91BD-4FE19DCE6186}" srcOrd="2" destOrd="0" parTransId="{760B17AD-4C11-464B-9E5B-7F3EAF6650C9}" sibTransId="{C5E239BC-44A0-402E-8B66-20212BE099AA}"/>
    <dgm:cxn modelId="{5FDC6B34-D4B2-4B39-B49F-C08D37AC0D07}" type="presOf" srcId="{42712486-8890-4626-9A1B-0F4530920489}" destId="{83D3514D-309E-43DE-940E-9A1576539D8F}" srcOrd="0" destOrd="0" presId="urn:microsoft.com/office/officeart/2008/layout/VerticalCurvedList"/>
    <dgm:cxn modelId="{15E5DF78-E30C-493F-AAE6-A9B910F1C80E}" type="presOf" srcId="{E2D398C5-C49F-4EED-8EE1-1E38E86E8136}" destId="{CD5B9927-D8EE-4FE1-B407-B6138813B49F}" srcOrd="0" destOrd="0" presId="urn:microsoft.com/office/officeart/2008/layout/VerticalCurvedList"/>
    <dgm:cxn modelId="{0B17E2DA-2A3B-4665-BFD5-9C996B4F246E}" type="presOf" srcId="{22D28AFE-C88F-4EF5-91BD-4FE19DCE6186}" destId="{AC77DD6A-F1A4-498D-A3ED-BC93377FD1F9}" srcOrd="0" destOrd="0" presId="urn:microsoft.com/office/officeart/2008/layout/VerticalCurvedList"/>
    <dgm:cxn modelId="{4482EDBB-D476-4FDE-8A77-0533F7FA3F60}" srcId="{E2D398C5-C49F-4EED-8EE1-1E38E86E8136}" destId="{1072902D-D63C-4F41-9E35-8F3E49D11CA8}" srcOrd="3" destOrd="0" parTransId="{9436AEEF-2E65-4DAB-8BA4-0579E01C3798}" sibTransId="{24A9785F-BBFF-458A-B17A-AE49DA60DA90}"/>
    <dgm:cxn modelId="{38CD5FA1-231C-4983-A0FF-E6C76B5E169F}" type="presOf" srcId="{2B2E7B70-23C6-45D9-A7C7-14C42C7BC1C5}" destId="{21286048-CA9D-49DB-9C34-8C7D8AB95FAA}" srcOrd="0" destOrd="0" presId="urn:microsoft.com/office/officeart/2008/layout/VerticalCurvedList"/>
    <dgm:cxn modelId="{B914B896-3F12-4D8A-98EC-485C1F842E04}" type="presParOf" srcId="{CD5B9927-D8EE-4FE1-B407-B6138813B49F}" destId="{6DCA33EC-8978-4E39-8395-7B2340120E20}" srcOrd="0" destOrd="0" presId="urn:microsoft.com/office/officeart/2008/layout/VerticalCurvedList"/>
    <dgm:cxn modelId="{1A58E32B-62FA-4636-9FF4-AC879947C81B}" type="presParOf" srcId="{6DCA33EC-8978-4E39-8395-7B2340120E20}" destId="{B7CE0B84-1A17-4CFE-9A24-29463047D965}" srcOrd="0" destOrd="0" presId="urn:microsoft.com/office/officeart/2008/layout/VerticalCurvedList"/>
    <dgm:cxn modelId="{A481C217-580C-4A43-9CA5-77C7948CAF77}" type="presParOf" srcId="{B7CE0B84-1A17-4CFE-9A24-29463047D965}" destId="{524FE40F-FF17-41FD-8707-68AB73139A09}" srcOrd="0" destOrd="0" presId="urn:microsoft.com/office/officeart/2008/layout/VerticalCurvedList"/>
    <dgm:cxn modelId="{4B74DC02-AF45-4247-B95E-087C295743EA}" type="presParOf" srcId="{B7CE0B84-1A17-4CFE-9A24-29463047D965}" destId="{21286048-CA9D-49DB-9C34-8C7D8AB95FAA}" srcOrd="1" destOrd="0" presId="urn:microsoft.com/office/officeart/2008/layout/VerticalCurvedList"/>
    <dgm:cxn modelId="{0F841742-D716-4C6A-8F15-BAE1300DFC49}" type="presParOf" srcId="{B7CE0B84-1A17-4CFE-9A24-29463047D965}" destId="{8B842C18-AE08-4EA6-BD8B-C48A1204C752}" srcOrd="2" destOrd="0" presId="urn:microsoft.com/office/officeart/2008/layout/VerticalCurvedList"/>
    <dgm:cxn modelId="{C6ACA560-AE0C-4EC6-844B-AEA27A1B768C}" type="presParOf" srcId="{B7CE0B84-1A17-4CFE-9A24-29463047D965}" destId="{9A7C8AC8-EFF3-46E8-9E39-FF39CA32E5C7}" srcOrd="3" destOrd="0" presId="urn:microsoft.com/office/officeart/2008/layout/VerticalCurvedList"/>
    <dgm:cxn modelId="{4A079A47-9C7E-456C-8F46-03B1D49AB5CA}" type="presParOf" srcId="{6DCA33EC-8978-4E39-8395-7B2340120E20}" destId="{83D3514D-309E-43DE-940E-9A1576539D8F}" srcOrd="1" destOrd="0" presId="urn:microsoft.com/office/officeart/2008/layout/VerticalCurvedList"/>
    <dgm:cxn modelId="{3BFA91AD-22A2-42E5-999D-222F5E2BCC74}" type="presParOf" srcId="{6DCA33EC-8978-4E39-8395-7B2340120E20}" destId="{C284446F-514B-41C8-818B-222FB6FC83C9}" srcOrd="2" destOrd="0" presId="urn:microsoft.com/office/officeart/2008/layout/VerticalCurvedList"/>
    <dgm:cxn modelId="{D97F3BC2-26DC-45E8-A3E1-D9B2FCAFC77E}" type="presParOf" srcId="{C284446F-514B-41C8-818B-222FB6FC83C9}" destId="{14784EC8-F47A-4753-80EB-80F378115A9C}" srcOrd="0" destOrd="0" presId="urn:microsoft.com/office/officeart/2008/layout/VerticalCurvedList"/>
    <dgm:cxn modelId="{B17A90CF-D1C8-46AB-A5B1-F99E27838703}" type="presParOf" srcId="{6DCA33EC-8978-4E39-8395-7B2340120E20}" destId="{8E3458D6-BD90-4091-AD51-255D9C489099}" srcOrd="3" destOrd="0" presId="urn:microsoft.com/office/officeart/2008/layout/VerticalCurvedList"/>
    <dgm:cxn modelId="{A7485309-9226-406C-9D1D-CEB47C6335EC}" type="presParOf" srcId="{6DCA33EC-8978-4E39-8395-7B2340120E20}" destId="{6D263922-C9E6-42B2-9F7C-594A9C18971F}" srcOrd="4" destOrd="0" presId="urn:microsoft.com/office/officeart/2008/layout/VerticalCurvedList"/>
    <dgm:cxn modelId="{C69B2749-0508-4A17-973D-79534089950A}" type="presParOf" srcId="{6D263922-C9E6-42B2-9F7C-594A9C18971F}" destId="{AA2163F4-3A35-4103-8123-B7DCE745C764}" srcOrd="0" destOrd="0" presId="urn:microsoft.com/office/officeart/2008/layout/VerticalCurvedList"/>
    <dgm:cxn modelId="{4DAD03F8-E6A3-4DFE-B2DF-9A469512490C}" type="presParOf" srcId="{6DCA33EC-8978-4E39-8395-7B2340120E20}" destId="{AC77DD6A-F1A4-498D-A3ED-BC93377FD1F9}" srcOrd="5" destOrd="0" presId="urn:microsoft.com/office/officeart/2008/layout/VerticalCurvedList"/>
    <dgm:cxn modelId="{1ED8F937-02A5-4FBB-B695-2C1635835B9F}" type="presParOf" srcId="{6DCA33EC-8978-4E39-8395-7B2340120E20}" destId="{A0BF2489-1B33-440D-85B9-B19F2E1E75CC}" srcOrd="6" destOrd="0" presId="urn:microsoft.com/office/officeart/2008/layout/VerticalCurvedList"/>
    <dgm:cxn modelId="{A2BE4AD6-3D4F-4E3D-975B-57965C6A2E5F}" type="presParOf" srcId="{A0BF2489-1B33-440D-85B9-B19F2E1E75CC}" destId="{7BBC4D0F-6CFC-4FD5-9BAE-EE4ADBBC346D}" srcOrd="0" destOrd="0" presId="urn:microsoft.com/office/officeart/2008/layout/VerticalCurvedList"/>
    <dgm:cxn modelId="{8F98C77E-3B10-4D85-915E-997A3F35D8F5}" type="presParOf" srcId="{6DCA33EC-8978-4E39-8395-7B2340120E20}" destId="{61CD2EED-A44A-4DDF-9086-A5731A8F7D1F}" srcOrd="7" destOrd="0" presId="urn:microsoft.com/office/officeart/2008/layout/VerticalCurvedList"/>
    <dgm:cxn modelId="{25E7BE9C-DA3B-4A70-BE03-E26297FF43E4}" type="presParOf" srcId="{6DCA33EC-8978-4E39-8395-7B2340120E20}" destId="{E366534A-34C3-439F-8BC0-AA58DF5D19B3}" srcOrd="8" destOrd="0" presId="urn:microsoft.com/office/officeart/2008/layout/VerticalCurvedList"/>
    <dgm:cxn modelId="{5194637C-53D5-4365-BD42-5A3DE380E907}" type="presParOf" srcId="{E366534A-34C3-439F-8BC0-AA58DF5D19B3}" destId="{712D4282-2BD8-4386-A953-0D5DEF83C5F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836"/>
          </a:xfrm>
          <a:prstGeom prst="rect">
            <a:avLst/>
          </a:prstGeom>
        </p:spPr>
        <p:txBody>
          <a:bodyPr vert="horz" lIns="93763" tIns="46881" rIns="93763" bIns="46881" rtlCol="0"/>
          <a:lstStyle>
            <a:lvl1pPr algn="l">
              <a:defRPr sz="1200"/>
            </a:lvl1pPr>
          </a:lstStyle>
          <a:p>
            <a:endParaRPr lang="en-US"/>
          </a:p>
        </p:txBody>
      </p:sp>
      <p:sp>
        <p:nvSpPr>
          <p:cNvPr id="3" name="Date Placeholder 2"/>
          <p:cNvSpPr>
            <a:spLocks noGrp="1"/>
          </p:cNvSpPr>
          <p:nvPr>
            <p:ph type="dt" idx="1"/>
          </p:nvPr>
        </p:nvSpPr>
        <p:spPr>
          <a:xfrm>
            <a:off x="3995217" y="0"/>
            <a:ext cx="3056414" cy="467836"/>
          </a:xfrm>
          <a:prstGeom prst="rect">
            <a:avLst/>
          </a:prstGeom>
        </p:spPr>
        <p:txBody>
          <a:bodyPr vert="horz" lIns="93763" tIns="46881" rIns="93763" bIns="46881" rtlCol="0"/>
          <a:lstStyle>
            <a:lvl1pPr algn="r">
              <a:defRPr sz="1200"/>
            </a:lvl1pPr>
          </a:lstStyle>
          <a:p>
            <a:fld id="{BDD0AAAC-9122-4BAE-8465-17F400AB07BE}" type="datetimeFigureOut">
              <a:rPr lang="en-US" smtClean="0"/>
              <a:pPr/>
              <a:t>5/26/2015</a:t>
            </a:fld>
            <a:endParaRPr lang="en-US"/>
          </a:p>
        </p:txBody>
      </p:sp>
      <p:sp>
        <p:nvSpPr>
          <p:cNvPr id="4" name="Slide Image Placeholder 3"/>
          <p:cNvSpPr>
            <a:spLocks noGrp="1" noRot="1" noChangeAspect="1"/>
          </p:cNvSpPr>
          <p:nvPr>
            <p:ph type="sldImg" idx="2"/>
          </p:nvPr>
        </p:nvSpPr>
        <p:spPr>
          <a:xfrm>
            <a:off x="1189038" y="701675"/>
            <a:ext cx="4676775" cy="3508375"/>
          </a:xfrm>
          <a:prstGeom prst="rect">
            <a:avLst/>
          </a:prstGeom>
          <a:noFill/>
          <a:ln w="12700">
            <a:solidFill>
              <a:prstClr val="black"/>
            </a:solidFill>
          </a:ln>
        </p:spPr>
        <p:txBody>
          <a:bodyPr vert="horz" lIns="93763" tIns="46881" rIns="93763" bIns="46881" rtlCol="0" anchor="ctr"/>
          <a:lstStyle/>
          <a:p>
            <a:endParaRPr lang="en-US"/>
          </a:p>
        </p:txBody>
      </p:sp>
      <p:sp>
        <p:nvSpPr>
          <p:cNvPr id="5" name="Notes Placeholder 4"/>
          <p:cNvSpPr>
            <a:spLocks noGrp="1"/>
          </p:cNvSpPr>
          <p:nvPr>
            <p:ph type="body" sz="quarter" idx="3"/>
          </p:nvPr>
        </p:nvSpPr>
        <p:spPr>
          <a:xfrm>
            <a:off x="705327" y="4444445"/>
            <a:ext cx="5642610" cy="4210526"/>
          </a:xfrm>
          <a:prstGeom prst="rect">
            <a:avLst/>
          </a:prstGeom>
        </p:spPr>
        <p:txBody>
          <a:bodyPr vert="horz" lIns="93763" tIns="46881" rIns="93763" bIns="4688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87265"/>
            <a:ext cx="3056414" cy="467836"/>
          </a:xfrm>
          <a:prstGeom prst="rect">
            <a:avLst/>
          </a:prstGeom>
        </p:spPr>
        <p:txBody>
          <a:bodyPr vert="horz" lIns="93763" tIns="46881" rIns="93763" bIns="46881"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87265"/>
            <a:ext cx="3056414" cy="467836"/>
          </a:xfrm>
          <a:prstGeom prst="rect">
            <a:avLst/>
          </a:prstGeom>
        </p:spPr>
        <p:txBody>
          <a:bodyPr vert="horz" lIns="93763" tIns="46881" rIns="93763" bIns="46881" rtlCol="0" anchor="b"/>
          <a:lstStyle>
            <a:lvl1pPr algn="r">
              <a:defRPr sz="1200"/>
            </a:lvl1pPr>
          </a:lstStyle>
          <a:p>
            <a:fld id="{E299EFC0-A700-4C43-ADE7-739B6E7F36FC}" type="slidenum">
              <a:rPr lang="en-US" smtClean="0"/>
              <a:pPr/>
              <a:t>‹#›</a:t>
            </a:fld>
            <a:endParaRPr lang="en-US"/>
          </a:p>
        </p:txBody>
      </p:sp>
    </p:spTree>
    <p:extLst>
      <p:ext uri="{BB962C8B-B14F-4D97-AF65-F5344CB8AC3E}">
        <p14:creationId xmlns:p14="http://schemas.microsoft.com/office/powerpoint/2010/main" val="2790609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13FF55-3430-4D70-B9B6-6173B90344EE}"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278433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13FF55-3430-4D70-B9B6-6173B90344EE}" type="slidenum">
              <a:rPr lang="en-US" smtClean="0"/>
              <a:pPr/>
              <a:t>2</a:t>
            </a:fld>
            <a:endParaRPr lang="en-US"/>
          </a:p>
        </p:txBody>
      </p:sp>
    </p:spTree>
    <p:extLst>
      <p:ext uri="{BB962C8B-B14F-4D97-AF65-F5344CB8AC3E}">
        <p14:creationId xmlns:p14="http://schemas.microsoft.com/office/powerpoint/2010/main" val="475694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13FF55-3430-4D70-B9B6-6173B90344EE}" type="slidenum">
              <a:rPr lang="en-US" smtClean="0"/>
              <a:pPr/>
              <a:t>4</a:t>
            </a:fld>
            <a:endParaRPr lang="en-US"/>
          </a:p>
        </p:txBody>
      </p:sp>
    </p:spTree>
    <p:extLst>
      <p:ext uri="{BB962C8B-B14F-4D97-AF65-F5344CB8AC3E}">
        <p14:creationId xmlns:p14="http://schemas.microsoft.com/office/powerpoint/2010/main" val="2483787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13FF55-3430-4D70-B9B6-6173B90344EE}" type="slidenum">
              <a:rPr lang="en-US" smtClean="0"/>
              <a:pPr/>
              <a:t>14</a:t>
            </a:fld>
            <a:endParaRPr lang="en-US"/>
          </a:p>
        </p:txBody>
      </p:sp>
    </p:spTree>
    <p:extLst>
      <p:ext uri="{BB962C8B-B14F-4D97-AF65-F5344CB8AC3E}">
        <p14:creationId xmlns:p14="http://schemas.microsoft.com/office/powerpoint/2010/main" val="1903251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13FF55-3430-4D70-B9B6-6173B90344EE}" type="slidenum">
              <a:rPr lang="en-US" smtClean="0"/>
              <a:pPr/>
              <a:t>15</a:t>
            </a:fld>
            <a:endParaRPr lang="en-US"/>
          </a:p>
        </p:txBody>
      </p:sp>
    </p:spTree>
    <p:extLst>
      <p:ext uri="{BB962C8B-B14F-4D97-AF65-F5344CB8AC3E}">
        <p14:creationId xmlns:p14="http://schemas.microsoft.com/office/powerpoint/2010/main" val="1698055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13FF55-3430-4D70-B9B6-6173B90344EE}" type="slidenum">
              <a:rPr lang="en-US" smtClean="0"/>
              <a:pPr/>
              <a:t>18</a:t>
            </a:fld>
            <a:endParaRPr lang="en-US"/>
          </a:p>
        </p:txBody>
      </p:sp>
    </p:spTree>
    <p:extLst>
      <p:ext uri="{BB962C8B-B14F-4D97-AF65-F5344CB8AC3E}">
        <p14:creationId xmlns:p14="http://schemas.microsoft.com/office/powerpoint/2010/main" val="2325519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13FF55-3430-4D70-B9B6-6173B90344EE}" type="slidenum">
              <a:rPr lang="en-US" smtClean="0"/>
              <a:pPr/>
              <a:t>24</a:t>
            </a:fld>
            <a:endParaRPr lang="en-US"/>
          </a:p>
        </p:txBody>
      </p:sp>
    </p:spTree>
    <p:extLst>
      <p:ext uri="{BB962C8B-B14F-4D97-AF65-F5344CB8AC3E}">
        <p14:creationId xmlns:p14="http://schemas.microsoft.com/office/powerpoint/2010/main" val="1600462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13FF55-3430-4D70-B9B6-6173B90344EE}" type="slidenum">
              <a:rPr lang="en-US" smtClean="0"/>
              <a:pPr/>
              <a:t>28</a:t>
            </a:fld>
            <a:endParaRPr lang="en-US"/>
          </a:p>
        </p:txBody>
      </p:sp>
    </p:spTree>
    <p:extLst>
      <p:ext uri="{BB962C8B-B14F-4D97-AF65-F5344CB8AC3E}">
        <p14:creationId xmlns:p14="http://schemas.microsoft.com/office/powerpoint/2010/main" val="381726023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E3C82BF-E294-4912-90B6-97C014AA0188}" type="datetimeFigureOut">
              <a:rPr lang="en-US" smtClean="0"/>
              <a:pPr/>
              <a:t>5/26/2015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1BC17-4E97-441F-BFB6-9AE6A1331AEF}" type="slidenum">
              <a:rPr lang="en-US" smtClean="0"/>
              <a:pPr/>
              <a:t>‹#›</a:t>
            </a:fld>
            <a:endParaRPr lang="en-US"/>
          </a:p>
        </p:txBody>
      </p:sp>
      <p:sp>
        <p:nvSpPr>
          <p:cNvPr id="8" name="Rectangle 7"/>
          <p:cNvSpPr/>
          <p:nvPr userDrawn="1"/>
        </p:nvSpPr>
        <p:spPr>
          <a:xfrm>
            <a:off x="0" y="0"/>
            <a:ext cx="9144000" cy="978568"/>
          </a:xfrm>
          <a:prstGeom prst="rect">
            <a:avLst/>
          </a:prstGeom>
          <a:solidFill>
            <a:srgbClr val="0F6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76"/>
          <p:cNvSpPr txBox="1">
            <a:spLocks noChangeArrowheads="1"/>
          </p:cNvSpPr>
          <p:nvPr userDrawn="1"/>
        </p:nvSpPr>
        <p:spPr bwMode="auto">
          <a:xfrm>
            <a:off x="153544" y="260030"/>
            <a:ext cx="2332625" cy="338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87" tIns="45693" rIns="91387" bIns="4569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defTabSz="1018229" eaLnBrk="1" fontAlgn="base" hangingPunct="1">
              <a:spcBef>
                <a:spcPct val="0"/>
              </a:spcBef>
              <a:spcAft>
                <a:spcPct val="0"/>
              </a:spcAft>
            </a:pPr>
            <a:endParaRPr lang="en-US" sz="800" b="1" dirty="0">
              <a:solidFill>
                <a:schemeClr val="bg1"/>
              </a:solidFill>
              <a:latin typeface="Helvetica Neue LT Std 65 Medium"/>
            </a:endParaRPr>
          </a:p>
          <a:p>
            <a:pPr algn="ctr" defTabSz="1018229" eaLnBrk="1" fontAlgn="base" hangingPunct="1">
              <a:spcBef>
                <a:spcPct val="0"/>
              </a:spcBef>
              <a:spcAft>
                <a:spcPct val="0"/>
              </a:spcAft>
            </a:pPr>
            <a:r>
              <a:rPr lang="en-US" sz="800" dirty="0">
                <a:solidFill>
                  <a:schemeClr val="bg1"/>
                </a:solidFill>
                <a:latin typeface="Helvetica Neue LT Std 65 Medium"/>
              </a:rPr>
              <a:t>National Aeronautics and Space Administration</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25537" y="-44833"/>
            <a:ext cx="934027" cy="1078725"/>
          </a:xfrm>
          <a:prstGeom prst="rect">
            <a:avLst/>
          </a:prstGeom>
        </p:spPr>
      </p:pic>
      <p:sp>
        <p:nvSpPr>
          <p:cNvPr id="14" name="Rectangle 13"/>
          <p:cNvSpPr/>
          <p:nvPr userDrawn="1"/>
        </p:nvSpPr>
        <p:spPr>
          <a:xfrm>
            <a:off x="0" y="4283244"/>
            <a:ext cx="9144000" cy="2069432"/>
          </a:xfrm>
          <a:prstGeom prst="rect">
            <a:avLst/>
          </a:prstGeom>
          <a:solidFill>
            <a:srgbClr val="0F6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4475750"/>
            <a:ext cx="9144000" cy="15240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3"/>
          <p:cNvSpPr/>
          <p:nvPr userDrawn="1"/>
        </p:nvSpPr>
        <p:spPr>
          <a:xfrm>
            <a:off x="162906"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519756" y="0"/>
            <a:ext cx="1119858"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rot="10800000">
            <a:off x="7049287"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Hexagon 24"/>
          <p:cNvSpPr/>
          <p:nvPr userDrawn="1"/>
        </p:nvSpPr>
        <p:spPr>
          <a:xfrm rot="1800000">
            <a:off x="1861737" y="623075"/>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exagon 25"/>
          <p:cNvSpPr/>
          <p:nvPr userDrawn="1"/>
        </p:nvSpPr>
        <p:spPr>
          <a:xfrm rot="1800000">
            <a:off x="2622560" y="-66169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Hexagon 26"/>
          <p:cNvSpPr/>
          <p:nvPr userDrawn="1"/>
        </p:nvSpPr>
        <p:spPr>
          <a:xfrm rot="1800000">
            <a:off x="320999" y="26252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xagon 27"/>
          <p:cNvSpPr/>
          <p:nvPr userDrawn="1"/>
        </p:nvSpPr>
        <p:spPr>
          <a:xfrm rot="1800000">
            <a:off x="6132212" y="45622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userDrawn="1"/>
        </p:nvSpPr>
        <p:spPr>
          <a:xfrm rot="1800000">
            <a:off x="5271490" y="823042"/>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3"/>
          <p:cNvSpPr/>
          <p:nvPr userDrawn="1"/>
        </p:nvSpPr>
        <p:spPr>
          <a:xfrm>
            <a:off x="1733007" y="0"/>
            <a:ext cx="6903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
          <p:cNvSpPr/>
          <p:nvPr userDrawn="1"/>
        </p:nvSpPr>
        <p:spPr>
          <a:xfrm>
            <a:off x="6016134" y="3595"/>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6372984" y="3595"/>
            <a:ext cx="1119858"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Hexagon 32"/>
          <p:cNvSpPr/>
          <p:nvPr userDrawn="1"/>
        </p:nvSpPr>
        <p:spPr>
          <a:xfrm rot="1800000">
            <a:off x="7686180" y="-41090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Hexagon 33"/>
          <p:cNvSpPr/>
          <p:nvPr userDrawn="1"/>
        </p:nvSpPr>
        <p:spPr>
          <a:xfrm rot="1800000">
            <a:off x="1972793" y="6149290"/>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Hexagon 34"/>
          <p:cNvSpPr/>
          <p:nvPr userDrawn="1"/>
        </p:nvSpPr>
        <p:spPr>
          <a:xfrm rot="1800000">
            <a:off x="2916013" y="49050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userDrawn="1"/>
        </p:nvSpPr>
        <p:spPr>
          <a:xfrm rot="1800000">
            <a:off x="5303551" y="6125173"/>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Hexagon 36"/>
          <p:cNvSpPr/>
          <p:nvPr userDrawn="1"/>
        </p:nvSpPr>
        <p:spPr>
          <a:xfrm rot="1800000">
            <a:off x="7792581" y="6142990"/>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p:cNvSpPr txBox="1">
            <a:spLocks/>
          </p:cNvSpPr>
          <p:nvPr userDrawn="1"/>
        </p:nvSpPr>
        <p:spPr>
          <a:xfrm>
            <a:off x="685800" y="284748"/>
            <a:ext cx="7772400" cy="1752600"/>
          </a:xfrm>
          <a:prstGeom prst="rect">
            <a:avLst/>
          </a:prstGeom>
        </p:spPr>
        <p:txBody>
          <a:bodyPr vert="horz" lIns="91387" tIns="45693" rIns="91387" bIns="45693" anchor="b">
            <a:normAutofit/>
          </a:bodyPr>
          <a:lstStyle>
            <a:lvl1pPr algn="ctr" rtl="0" eaLnBrk="1" latinLnBrk="0" hangingPunct="1">
              <a:spcBef>
                <a:spcPct val="0"/>
              </a:spcBef>
              <a:buNone/>
              <a:defRPr kumimoji="0" sz="4200"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200" b="0" i="0" u="none" strike="noStrike" kern="1200" cap="none" spc="0" normalizeH="0" baseline="0" noProof="0" dirty="0" smtClean="0">
                <a:ln>
                  <a:noFill/>
                </a:ln>
                <a:solidFill>
                  <a:srgbClr val="0051A8"/>
                </a:solidFill>
                <a:effectLst/>
                <a:uLnTx/>
                <a:uFillTx/>
                <a:latin typeface="Century Gothic"/>
              </a:rPr>
              <a:t>DEVELOP National Program</a:t>
            </a:r>
            <a:endParaRPr kumimoji="0" lang="en-US" sz="4200" b="0" i="0" u="none" strike="noStrike" kern="1200" cap="none" spc="0" normalizeH="0" baseline="0" noProof="0" dirty="0">
              <a:ln>
                <a:noFill/>
              </a:ln>
              <a:solidFill>
                <a:srgbClr val="0051A8"/>
              </a:solidFill>
              <a:effectLst/>
              <a:uLnTx/>
              <a:uFillTx/>
              <a:latin typeface="Century Gothic"/>
            </a:endParaRPr>
          </a:p>
        </p:txBody>
      </p:sp>
      <p:sp>
        <p:nvSpPr>
          <p:cNvPr id="3" name="Subtitle 2"/>
          <p:cNvSpPr>
            <a:spLocks noGrp="1"/>
          </p:cNvSpPr>
          <p:nvPr>
            <p:ph type="subTitle" idx="1"/>
          </p:nvPr>
        </p:nvSpPr>
        <p:spPr>
          <a:xfrm>
            <a:off x="1143000" y="2847698"/>
            <a:ext cx="6858000" cy="1275129"/>
          </a:xfrm>
        </p:spPr>
        <p:txBody>
          <a:bodyPr>
            <a:normAutofit/>
          </a:bodyPr>
          <a:lstStyle>
            <a:lvl1pPr marL="0" indent="0" algn="ctr">
              <a:buNone/>
              <a:defRPr sz="3200" b="0">
                <a:solidFill>
                  <a:srgbClr val="0051A8"/>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2189743"/>
            <a:ext cx="9144000" cy="457200"/>
          </a:xfrm>
          <a:prstGeom prst="rect">
            <a:avLst/>
          </a:prstGeom>
        </p:spPr>
      </p:pic>
      <p:pic>
        <p:nvPicPr>
          <p:cNvPr id="18" name="Picture 1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782682" y="4597671"/>
            <a:ext cx="1920240" cy="1280160"/>
          </a:xfrm>
          <a:prstGeom prst="rect">
            <a:avLst/>
          </a:prstGeom>
        </p:spPr>
      </p:pic>
      <p:pic>
        <p:nvPicPr>
          <p:cNvPr id="20" name="Picture 19" descr="11_Langley_Atlantic_Algae_PI.jp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707436" y="4597671"/>
            <a:ext cx="1567288" cy="1280160"/>
          </a:xfrm>
          <a:prstGeom prst="rect">
            <a:avLst/>
          </a:prstGeom>
        </p:spPr>
      </p:pic>
      <p:pic>
        <p:nvPicPr>
          <p:cNvPr id="19" name="Picture 18"/>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279238" y="4597671"/>
            <a:ext cx="1920241" cy="1280160"/>
          </a:xfrm>
          <a:prstGeom prst="rect">
            <a:avLst/>
          </a:prstGeom>
        </p:spPr>
      </p:pic>
      <p:pic>
        <p:nvPicPr>
          <p:cNvPr id="16" name="Picture 15"/>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203994" y="4597671"/>
            <a:ext cx="1941526" cy="1280160"/>
          </a:xfrm>
          <a:prstGeom prst="rect">
            <a:avLst/>
          </a:prstGeom>
        </p:spPr>
      </p:pic>
      <p:pic>
        <p:nvPicPr>
          <p:cNvPr id="17" name="Picture 16"/>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9524" y="4597671"/>
            <a:ext cx="1787692" cy="1280160"/>
          </a:xfrm>
          <a:prstGeom prst="rect">
            <a:avLst/>
          </a:prstGeom>
        </p:spPr>
      </p:pic>
    </p:spTree>
    <p:extLst>
      <p:ext uri="{BB962C8B-B14F-4D97-AF65-F5344CB8AC3E}">
        <p14:creationId xmlns:p14="http://schemas.microsoft.com/office/powerpoint/2010/main" val="125016134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3C82BF-E294-4912-90B6-97C014AA0188}" type="datetimeFigureOut">
              <a:rPr lang="en-US" smtClean="0"/>
              <a:pPr/>
              <a:t>5/26/2015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1BC17-4E97-441F-BFB6-9AE6A1331AEF}" type="slidenum">
              <a:rPr lang="en-US" smtClean="0"/>
              <a:pPr/>
              <a:t>‹#›</a:t>
            </a:fld>
            <a:endParaRPr lang="en-US"/>
          </a:p>
        </p:txBody>
      </p:sp>
    </p:spTree>
    <p:extLst>
      <p:ext uri="{BB962C8B-B14F-4D97-AF65-F5344CB8AC3E}">
        <p14:creationId xmlns:p14="http://schemas.microsoft.com/office/powerpoint/2010/main" val="4139397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3C82BF-E294-4912-90B6-97C014AA0188}" type="datetimeFigureOut">
              <a:rPr lang="en-US" smtClean="0"/>
              <a:pPr/>
              <a:t>5/26/2015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1BC17-4E97-441F-BFB6-9AE6A1331AEF}" type="slidenum">
              <a:rPr lang="en-US" smtClean="0"/>
              <a:pPr/>
              <a:t>‹#›</a:t>
            </a:fld>
            <a:endParaRPr lang="en-US"/>
          </a:p>
        </p:txBody>
      </p:sp>
    </p:spTree>
    <p:extLst>
      <p:ext uri="{BB962C8B-B14F-4D97-AF65-F5344CB8AC3E}">
        <p14:creationId xmlns:p14="http://schemas.microsoft.com/office/powerpoint/2010/main" val="184282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2622D5F-B465-42AB-9756-FA9D0CBEA087}" type="datetimeFigureOut">
              <a:rPr lang="en-US" smtClean="0">
                <a:solidFill>
                  <a:prstClr val="black">
                    <a:tint val="75000"/>
                  </a:prstClr>
                </a:solidFill>
              </a:rPr>
              <a:pPr/>
              <a:t>5/26/2015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134F7A-F981-449E-8A34-B3B922A5D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2938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622D5F-B465-42AB-9756-FA9D0CBEA087}" type="datetimeFigureOut">
              <a:rPr lang="en-US" smtClean="0">
                <a:solidFill>
                  <a:prstClr val="black">
                    <a:tint val="75000"/>
                  </a:prstClr>
                </a:solidFill>
              </a:rPr>
              <a:pPr/>
              <a:t>5/26/2015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134F7A-F981-449E-8A34-B3B922A5D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1203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622D5F-B465-42AB-9756-FA9D0CBEA087}" type="datetimeFigureOut">
              <a:rPr lang="en-US" smtClean="0">
                <a:solidFill>
                  <a:prstClr val="black">
                    <a:tint val="75000"/>
                  </a:prstClr>
                </a:solidFill>
              </a:rPr>
              <a:pPr/>
              <a:t>5/26/2015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134F7A-F981-449E-8A34-B3B922A5D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46768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2622D5F-B465-42AB-9756-FA9D0CBEA087}" type="datetimeFigureOut">
              <a:rPr lang="en-US" smtClean="0">
                <a:solidFill>
                  <a:prstClr val="black">
                    <a:tint val="75000"/>
                  </a:prstClr>
                </a:solidFill>
              </a:rPr>
              <a:pPr/>
              <a:t>5/26/2015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134F7A-F981-449E-8A34-B3B922A5D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8373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2622D5F-B465-42AB-9756-FA9D0CBEA087}" type="datetimeFigureOut">
              <a:rPr lang="en-US" smtClean="0">
                <a:solidFill>
                  <a:prstClr val="black">
                    <a:tint val="75000"/>
                  </a:prstClr>
                </a:solidFill>
              </a:rPr>
              <a:pPr/>
              <a:t>5/26/2015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2134F7A-F981-449E-8A34-B3B922A5D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86153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2622D5F-B465-42AB-9756-FA9D0CBEA087}" type="datetimeFigureOut">
              <a:rPr lang="en-US" smtClean="0">
                <a:solidFill>
                  <a:prstClr val="black">
                    <a:tint val="75000"/>
                  </a:prstClr>
                </a:solidFill>
              </a:rPr>
              <a:pPr/>
              <a:t>5/26/2015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2134F7A-F981-449E-8A34-B3B922A5D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987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622D5F-B465-42AB-9756-FA9D0CBEA087}" type="datetimeFigureOut">
              <a:rPr lang="en-US" smtClean="0">
                <a:solidFill>
                  <a:prstClr val="black">
                    <a:tint val="75000"/>
                  </a:prstClr>
                </a:solidFill>
              </a:rPr>
              <a:pPr/>
              <a:t>5/26/2015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2134F7A-F981-449E-8A34-B3B922A5D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43646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622D5F-B465-42AB-9756-FA9D0CBEA087}" type="datetimeFigureOut">
              <a:rPr lang="en-US" smtClean="0">
                <a:solidFill>
                  <a:prstClr val="black">
                    <a:tint val="75000"/>
                  </a:prstClr>
                </a:solidFill>
              </a:rPr>
              <a:pPr/>
              <a:t>5/26/2015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134F7A-F981-449E-8A34-B3B922A5D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3669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0F6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161925" y="161925"/>
            <a:ext cx="8839200" cy="655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1000" y="923925"/>
            <a:ext cx="8401050" cy="52530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E3C82BF-E294-4912-90B6-97C014AA0188}" type="datetimeFigureOut">
              <a:rPr lang="en-US" smtClean="0"/>
              <a:pPr/>
              <a:t>5/26/2015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1BC17-4E97-441F-BFB6-9AE6A1331AEF}" type="slidenum">
              <a:rPr lang="en-US" smtClean="0"/>
              <a:pPr/>
              <a:t>‹#›</a:t>
            </a:fld>
            <a:endParaRPr lang="en-US"/>
          </a:p>
        </p:txBody>
      </p:sp>
      <p:sp>
        <p:nvSpPr>
          <p:cNvPr id="2" name="Title 1"/>
          <p:cNvSpPr>
            <a:spLocks noGrp="1"/>
          </p:cNvSpPr>
          <p:nvPr>
            <p:ph type="title"/>
          </p:nvPr>
        </p:nvSpPr>
        <p:spPr>
          <a:xfrm>
            <a:off x="390525" y="297395"/>
            <a:ext cx="8410575" cy="447676"/>
          </a:xfrm>
        </p:spPr>
        <p:txBody>
          <a:bodyPr>
            <a:normAutofit/>
          </a:bodyPr>
          <a:lstStyle>
            <a:lvl1pPr algn="ctr">
              <a:defRPr sz="3200" b="1">
                <a:solidFill>
                  <a:schemeClr val="tx1"/>
                </a:solidFill>
                <a:latin typeface="Century Gothic" panose="020B0502020202020204" pitchFamily="34" charset="0"/>
              </a:defRPr>
            </a:lvl1pPr>
          </a:lstStyle>
          <a:p>
            <a:r>
              <a:rPr lang="en-US" dirty="0" smtClean="0"/>
              <a:t>Click to edit Master title style</a:t>
            </a:r>
            <a:endParaRPr lang="en-US" dirty="0"/>
          </a:p>
        </p:txBody>
      </p:sp>
      <p:sp>
        <p:nvSpPr>
          <p:cNvPr id="11" name="Parallelogram 10"/>
          <p:cNvSpPr/>
          <p:nvPr userDrawn="1"/>
        </p:nvSpPr>
        <p:spPr>
          <a:xfrm>
            <a:off x="6624637" y="-1"/>
            <a:ext cx="581025" cy="276225"/>
          </a:xfrm>
          <a:prstGeom prst="parallelogram">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userDrawn="1"/>
        </p:nvSpPr>
        <p:spPr>
          <a:xfrm>
            <a:off x="7303293" y="-2"/>
            <a:ext cx="581025" cy="276225"/>
          </a:xfrm>
          <a:prstGeom prst="parallelogram">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7981949" y="-3"/>
            <a:ext cx="581025" cy="276225"/>
          </a:xfrm>
          <a:prstGeom prst="parallelogram">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496205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622D5F-B465-42AB-9756-FA9D0CBEA087}" type="datetimeFigureOut">
              <a:rPr lang="en-US" smtClean="0">
                <a:solidFill>
                  <a:prstClr val="black">
                    <a:tint val="75000"/>
                  </a:prstClr>
                </a:solidFill>
              </a:rPr>
              <a:pPr/>
              <a:t>5/26/2015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134F7A-F981-449E-8A34-B3B922A5D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10943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622D5F-B465-42AB-9756-FA9D0CBEA087}" type="datetimeFigureOut">
              <a:rPr lang="en-US" smtClean="0">
                <a:solidFill>
                  <a:prstClr val="black">
                    <a:tint val="75000"/>
                  </a:prstClr>
                </a:solidFill>
              </a:rPr>
              <a:pPr/>
              <a:t>5/26/2015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134F7A-F981-449E-8A34-B3B922A5D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5698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622D5F-B465-42AB-9756-FA9D0CBEA087}" type="datetimeFigureOut">
              <a:rPr lang="en-US" smtClean="0">
                <a:solidFill>
                  <a:prstClr val="black">
                    <a:tint val="75000"/>
                  </a:prstClr>
                </a:solidFill>
              </a:rPr>
              <a:pPr/>
              <a:t>5/26/2015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134F7A-F981-449E-8A34-B3B922A5D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7543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0" y="3"/>
            <a:ext cx="9144000" cy="6858000"/>
          </a:xfrm>
          <a:prstGeom prst="rect">
            <a:avLst/>
          </a:prstGeom>
          <a:solidFill>
            <a:srgbClr val="0F6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9"/>
          <p:cNvSpPr/>
          <p:nvPr userDrawn="1"/>
        </p:nvSpPr>
        <p:spPr>
          <a:xfrm>
            <a:off x="2076450" y="-3"/>
            <a:ext cx="6400800" cy="6858003"/>
          </a:xfrm>
          <a:prstGeom prst="parallelogram">
            <a:avLst>
              <a:gd name="adj" fmla="val 64907"/>
            </a:avLst>
          </a:prstGeom>
          <a:solidFill>
            <a:srgbClr val="92D05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arallelogram 22"/>
          <p:cNvSpPr/>
          <p:nvPr userDrawn="1"/>
        </p:nvSpPr>
        <p:spPr>
          <a:xfrm>
            <a:off x="2619375" y="0"/>
            <a:ext cx="4429125" cy="6858003"/>
          </a:xfrm>
          <a:prstGeom prst="parallelogram">
            <a:avLst>
              <a:gd name="adj" fmla="val 93003"/>
            </a:avLst>
          </a:prstGeom>
          <a:solidFill>
            <a:srgbClr val="0F6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arallelogram 23"/>
          <p:cNvSpPr/>
          <p:nvPr userDrawn="1"/>
        </p:nvSpPr>
        <p:spPr>
          <a:xfrm>
            <a:off x="3490912" y="0"/>
            <a:ext cx="4429125" cy="6858003"/>
          </a:xfrm>
          <a:prstGeom prst="parallelogram">
            <a:avLst>
              <a:gd name="adj" fmla="val 93003"/>
            </a:avLst>
          </a:prstGeom>
          <a:solidFill>
            <a:srgbClr val="0F6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userDrawn="1"/>
        </p:nvGrpSpPr>
        <p:grpSpPr>
          <a:xfrm>
            <a:off x="-382891" y="-3"/>
            <a:ext cx="9932332" cy="6858000"/>
            <a:chOff x="-382404" y="0"/>
            <a:chExt cx="9932332" cy="6858000"/>
          </a:xfrm>
        </p:grpSpPr>
        <p:grpSp>
          <p:nvGrpSpPr>
            <p:cNvPr id="26" name="Group 44"/>
            <p:cNvGrpSpPr/>
            <p:nvPr/>
          </p:nvGrpSpPr>
          <p:grpSpPr>
            <a:xfrm>
              <a:off x="0" y="0"/>
              <a:ext cx="9144000" cy="6858000"/>
              <a:chOff x="0" y="0"/>
              <a:chExt cx="9144000" cy="6858000"/>
            </a:xfrm>
          </p:grpSpPr>
          <p:grpSp>
            <p:nvGrpSpPr>
              <p:cNvPr id="49" name="Group 4"/>
              <p:cNvGrpSpPr/>
              <p:nvPr/>
            </p:nvGrpSpPr>
            <p:grpSpPr>
              <a:xfrm>
                <a:off x="0" y="0"/>
                <a:ext cx="2514600" cy="6858000"/>
                <a:chOff x="0" y="0"/>
                <a:chExt cx="2514600" cy="6858000"/>
              </a:xfrm>
            </p:grpSpPr>
            <p:sp>
              <p:nvSpPr>
                <p:cNvPr id="61" name="Rectangle 6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5"/>
              <p:cNvGrpSpPr/>
              <p:nvPr/>
            </p:nvGrpSpPr>
            <p:grpSpPr>
              <a:xfrm>
                <a:off x="422910" y="0"/>
                <a:ext cx="2514600" cy="6858000"/>
                <a:chOff x="0" y="0"/>
                <a:chExt cx="2514600" cy="6858000"/>
              </a:xfrm>
            </p:grpSpPr>
            <p:sp>
              <p:nvSpPr>
                <p:cNvPr id="58" name="Rectangle 57"/>
                <p:cNvSpPr/>
                <p:nvPr userDrawn="1"/>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9"/>
              <p:cNvGrpSpPr/>
              <p:nvPr/>
            </p:nvGrpSpPr>
            <p:grpSpPr>
              <a:xfrm rot="10800000">
                <a:off x="6629400" y="0"/>
                <a:ext cx="2514600" cy="6858000"/>
                <a:chOff x="0" y="0"/>
                <a:chExt cx="2514600" cy="6858000"/>
              </a:xfrm>
            </p:grpSpPr>
            <p:sp>
              <p:nvSpPr>
                <p:cNvPr id="55" name="Rectangle 5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Rectangle 51"/>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2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Hexagon 3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Hexagon 3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Hexagon 3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Hexagon 3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xagon 39"/>
            <p:cNvSpPr/>
            <p:nvPr userDrawn="1"/>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Hexagon 41"/>
            <p:cNvSpPr/>
            <p:nvPr userDrawn="1"/>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exagon 42"/>
            <p:cNvSpPr/>
            <p:nvPr/>
          </p:nvSpPr>
          <p:spPr>
            <a:xfrm rot="1800000">
              <a:off x="109676" y="45864"/>
              <a:ext cx="3107251" cy="2823781"/>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xagon 43"/>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Hexagon 44"/>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Hexagon 45"/>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xagon 3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userDrawn="1"/>
        </p:nvSpPr>
        <p:spPr>
          <a:xfrm>
            <a:off x="657225" y="3390901"/>
            <a:ext cx="7848600" cy="2362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3888" y="3414714"/>
            <a:ext cx="7886700" cy="2338386"/>
          </a:xfrm>
        </p:spPr>
        <p:txBody>
          <a:bodyPr anchor="ctr"/>
          <a:lstStyle>
            <a:lvl1pPr algn="ctr">
              <a:defRPr sz="6000"/>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7E3C82BF-E294-4912-90B6-97C014AA0188}" type="datetimeFigureOut">
              <a:rPr lang="en-US" smtClean="0"/>
              <a:pPr/>
              <a:t>5/26/2015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B0F1BC17-4E97-441F-BFB6-9AE6A1331AEF}" type="slidenum">
              <a:rPr lang="en-US" smtClean="0"/>
              <a:pPr/>
              <a:t>‹#›</a:t>
            </a:fld>
            <a:endParaRPr lang="en-US"/>
          </a:p>
        </p:txBody>
      </p:sp>
      <p:pic>
        <p:nvPicPr>
          <p:cNvPr id="64" name="Picture 6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3745" y="41319"/>
            <a:ext cx="2404488" cy="2885385"/>
          </a:xfrm>
          <a:prstGeom prst="rect">
            <a:avLst/>
          </a:prstGeom>
        </p:spPr>
      </p:pic>
      <p:sp>
        <p:nvSpPr>
          <p:cNvPr id="65" name="Hexagon 64"/>
          <p:cNvSpPr/>
          <p:nvPr userDrawn="1"/>
        </p:nvSpPr>
        <p:spPr>
          <a:xfrm rot="1800000">
            <a:off x="5207314" y="1601449"/>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5885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E3C82BF-E294-4912-90B6-97C014AA0188}" type="datetimeFigureOut">
              <a:rPr lang="en-US" smtClean="0"/>
              <a:pPr/>
              <a:t>5/26/2015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F1BC17-4E97-441F-BFB6-9AE6A1331AEF}" type="slidenum">
              <a:rPr lang="en-US" smtClean="0"/>
              <a:pPr/>
              <a:t>‹#›</a:t>
            </a:fld>
            <a:endParaRPr lang="en-US"/>
          </a:p>
        </p:txBody>
      </p:sp>
    </p:spTree>
    <p:extLst>
      <p:ext uri="{BB962C8B-B14F-4D97-AF65-F5344CB8AC3E}">
        <p14:creationId xmlns:p14="http://schemas.microsoft.com/office/powerpoint/2010/main" val="1515757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E3C82BF-E294-4912-90B6-97C014AA0188}" type="datetimeFigureOut">
              <a:rPr lang="en-US" smtClean="0"/>
              <a:pPr/>
              <a:t>5/26/2015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F1BC17-4E97-441F-BFB6-9AE6A1331AEF}" type="slidenum">
              <a:rPr lang="en-US" smtClean="0"/>
              <a:pPr/>
              <a:t>‹#›</a:t>
            </a:fld>
            <a:endParaRPr lang="en-US"/>
          </a:p>
        </p:txBody>
      </p:sp>
    </p:spTree>
    <p:extLst>
      <p:ext uri="{BB962C8B-B14F-4D97-AF65-F5344CB8AC3E}">
        <p14:creationId xmlns:p14="http://schemas.microsoft.com/office/powerpoint/2010/main" val="2038585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E3C82BF-E294-4912-90B6-97C014AA0188}" type="datetimeFigureOut">
              <a:rPr lang="en-US" smtClean="0"/>
              <a:pPr/>
              <a:t>5/26/2015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F1BC17-4E97-441F-BFB6-9AE6A1331AEF}" type="slidenum">
              <a:rPr lang="en-US" smtClean="0"/>
              <a:pPr/>
              <a:t>‹#›</a:t>
            </a:fld>
            <a:endParaRPr lang="en-US"/>
          </a:p>
        </p:txBody>
      </p:sp>
    </p:spTree>
    <p:extLst>
      <p:ext uri="{BB962C8B-B14F-4D97-AF65-F5344CB8AC3E}">
        <p14:creationId xmlns:p14="http://schemas.microsoft.com/office/powerpoint/2010/main" val="2456114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3C82BF-E294-4912-90B6-97C014AA0188}" type="datetimeFigureOut">
              <a:rPr lang="en-US" smtClean="0"/>
              <a:pPr/>
              <a:t>5/26/2015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F1BC17-4E97-441F-BFB6-9AE6A1331AEF}" type="slidenum">
              <a:rPr lang="en-US" smtClean="0"/>
              <a:pPr/>
              <a:t>‹#›</a:t>
            </a:fld>
            <a:endParaRPr lang="en-US"/>
          </a:p>
        </p:txBody>
      </p:sp>
    </p:spTree>
    <p:extLst>
      <p:ext uri="{BB962C8B-B14F-4D97-AF65-F5344CB8AC3E}">
        <p14:creationId xmlns:p14="http://schemas.microsoft.com/office/powerpoint/2010/main" val="993105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3C82BF-E294-4912-90B6-97C014AA0188}" type="datetimeFigureOut">
              <a:rPr lang="en-US" smtClean="0"/>
              <a:pPr/>
              <a:t>5/26/2015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F1BC17-4E97-441F-BFB6-9AE6A1331AEF}" type="slidenum">
              <a:rPr lang="en-US" smtClean="0"/>
              <a:pPr/>
              <a:t>‹#›</a:t>
            </a:fld>
            <a:endParaRPr lang="en-US"/>
          </a:p>
        </p:txBody>
      </p:sp>
    </p:spTree>
    <p:extLst>
      <p:ext uri="{BB962C8B-B14F-4D97-AF65-F5344CB8AC3E}">
        <p14:creationId xmlns:p14="http://schemas.microsoft.com/office/powerpoint/2010/main" val="1926686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3C82BF-E294-4912-90B6-97C014AA0188}" type="datetimeFigureOut">
              <a:rPr lang="en-US" smtClean="0"/>
              <a:pPr/>
              <a:t>5/26/2015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F1BC17-4E97-441F-BFB6-9AE6A1331AEF}" type="slidenum">
              <a:rPr lang="en-US" smtClean="0"/>
              <a:pPr/>
              <a:t>‹#›</a:t>
            </a:fld>
            <a:endParaRPr lang="en-US"/>
          </a:p>
        </p:txBody>
      </p:sp>
    </p:spTree>
    <p:extLst>
      <p:ext uri="{BB962C8B-B14F-4D97-AF65-F5344CB8AC3E}">
        <p14:creationId xmlns:p14="http://schemas.microsoft.com/office/powerpoint/2010/main" val="2432230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3C82BF-E294-4912-90B6-97C014AA0188}" type="datetimeFigureOut">
              <a:rPr lang="en-US" smtClean="0"/>
              <a:pPr/>
              <a:t>5/26/2015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F1BC17-4E97-441F-BFB6-9AE6A1331AEF}" type="slidenum">
              <a:rPr lang="en-US" smtClean="0"/>
              <a:pPr/>
              <a:t>‹#›</a:t>
            </a:fld>
            <a:endParaRPr lang="en-US"/>
          </a:p>
        </p:txBody>
      </p:sp>
    </p:spTree>
    <p:extLst>
      <p:ext uri="{BB962C8B-B14F-4D97-AF65-F5344CB8AC3E}">
        <p14:creationId xmlns:p14="http://schemas.microsoft.com/office/powerpoint/2010/main" val="9961579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622D5F-B465-42AB-9756-FA9D0CBEA087}" type="datetimeFigureOut">
              <a:rPr lang="en-US" smtClean="0">
                <a:solidFill>
                  <a:prstClr val="black">
                    <a:tint val="75000"/>
                  </a:prstClr>
                </a:solidFill>
              </a:rPr>
              <a:pPr/>
              <a:t>5/26/2015</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134F7A-F981-449E-8A34-B3B922A5D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344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 Id="rId9"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3.xml.rels><?xml version="1.0" encoding="UTF-8" standalone="yes"?>
<Relationships xmlns="http://schemas.openxmlformats.org/package/2006/relationships"><Relationship Id="rId3" Type="http://schemas.openxmlformats.org/officeDocument/2006/relationships/hyperlink" Target="http://www.nasa.gov/missions/current/index.html" TargetMode="External"/><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25.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hyperlink" Target="http://twitter.com/" TargetMode="External"/><Relationship Id="rId7" Type="http://schemas.openxmlformats.org/officeDocument/2006/relationships/image" Target="../media/image66.jpeg"/><Relationship Id="rId12" Type="http://schemas.openxmlformats.org/officeDocument/2006/relationships/image" Target="../media/image71.png"/><Relationship Id="rId2" Type="http://schemas.openxmlformats.org/officeDocument/2006/relationships/hyperlink" Target="http://www.facebook.com/developnationalprogram" TargetMode="External"/><Relationship Id="rId1" Type="http://schemas.openxmlformats.org/officeDocument/2006/relationships/slideLayout" Target="../slideLayouts/slideLayout2.xml"/><Relationship Id="rId6" Type="http://schemas.openxmlformats.org/officeDocument/2006/relationships/hyperlink" Target="http://www.linkedin.com/groups?gid=4343498&amp;trk=group-name" TargetMode="External"/><Relationship Id="rId11" Type="http://schemas.openxmlformats.org/officeDocument/2006/relationships/image" Target="../media/image70.png"/><Relationship Id="rId5" Type="http://schemas.openxmlformats.org/officeDocument/2006/relationships/hyperlink" Target="http://ow.ly/auqy8" TargetMode="External"/><Relationship Id="rId10" Type="http://schemas.openxmlformats.org/officeDocument/2006/relationships/image" Target="../media/image69.png"/><Relationship Id="rId4" Type="http://schemas.openxmlformats.org/officeDocument/2006/relationships/hyperlink" Target="http://www.youtube.com/user/NASADEVELOP" TargetMode="External"/><Relationship Id="rId9" Type="http://schemas.openxmlformats.org/officeDocument/2006/relationships/image" Target="../media/image68.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2.jpeg"/><Relationship Id="rId4" Type="http://schemas.openxmlformats.org/officeDocument/2006/relationships/hyperlink" Target="http://develop.larc.nasa.gov/"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hyperlink" Target="http://www.nasa.gov/applied-sciences" TargetMode="External"/><Relationship Id="rId3" Type="http://schemas.openxmlformats.org/officeDocument/2006/relationships/image" Target="../media/image17.png"/><Relationship Id="rId7" Type="http://schemas.openxmlformats.org/officeDocument/2006/relationships/image" Target="../media/image21.jpeg"/><Relationship Id="rId12"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www.nasa.gov/applied-sciences/capacitybuilding"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develop.larc.nasa.gov/" TargetMode="Externa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jpeg"/></Relationships>
</file>

<file path=ppt/slides/_rels/slide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6FC6"/>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1600200" y="1356870"/>
            <a:ext cx="6019800" cy="1119874"/>
          </a:xfrm>
          <a:prstGeom prst="rect">
            <a:avLst/>
          </a:prstGeom>
        </p:spPr>
        <p:txBody>
          <a:bodyPr vert="horz" lIns="101882" tIns="50941" rIns="101882" bIns="50941" rtlCol="0" anchor="ctr">
            <a:noAutofit/>
          </a:bodyPr>
          <a:lstStyle/>
          <a:p>
            <a:pPr algn="ctr" defTabSz="1018824">
              <a:spcBef>
                <a:spcPct val="0"/>
              </a:spcBef>
              <a:defRPr/>
            </a:pPr>
            <a:r>
              <a:rPr lang="en-US" sz="2000" dirty="0" smtClean="0">
                <a:solidFill>
                  <a:prstClr val="white"/>
                </a:solidFill>
                <a:effectLst>
                  <a:outerShdw blurRad="38100" dist="38100" dir="2700000" algn="tl">
                    <a:srgbClr val="000000">
                      <a:alpha val="43137"/>
                    </a:srgbClr>
                  </a:outerShdw>
                </a:effectLst>
              </a:rPr>
              <a:t>Science Mission Directorate</a:t>
            </a:r>
          </a:p>
          <a:p>
            <a:pPr algn="ctr" defTabSz="1018824">
              <a:spcBef>
                <a:spcPct val="0"/>
              </a:spcBef>
              <a:defRPr/>
            </a:pPr>
            <a:r>
              <a:rPr lang="en-US" sz="2000" dirty="0" smtClean="0">
                <a:solidFill>
                  <a:prstClr val="white"/>
                </a:solidFill>
                <a:effectLst>
                  <a:outerShdw blurRad="38100" dist="38100" dir="2700000" algn="tl">
                    <a:srgbClr val="000000">
                      <a:alpha val="43137"/>
                    </a:srgbClr>
                  </a:outerShdw>
                </a:effectLst>
              </a:rPr>
              <a:t>Earth Science Division</a:t>
            </a:r>
            <a:endParaRPr lang="en-US" sz="2400" dirty="0" smtClean="0">
              <a:solidFill>
                <a:prstClr val="white"/>
              </a:solidFill>
              <a:effectLst>
                <a:outerShdw blurRad="38100" dist="38100" dir="2700000" algn="tl">
                  <a:srgbClr val="000000">
                    <a:alpha val="43137"/>
                  </a:srgbClr>
                </a:outerShdw>
              </a:effectLst>
            </a:endParaRPr>
          </a:p>
          <a:p>
            <a:pPr algn="ctr" defTabSz="1018824">
              <a:spcBef>
                <a:spcPct val="0"/>
              </a:spcBef>
              <a:defRPr/>
            </a:pPr>
            <a:r>
              <a:rPr lang="en-US" sz="2800" dirty="0" smtClean="0">
                <a:solidFill>
                  <a:prstClr val="white"/>
                </a:solidFill>
                <a:effectLst>
                  <a:outerShdw blurRad="38100" dist="38100" dir="2700000" algn="tl">
                    <a:srgbClr val="000000">
                      <a:alpha val="43137"/>
                    </a:srgbClr>
                  </a:outerShdw>
                </a:effectLst>
              </a:rPr>
              <a:t>Applied Sciences Program’s</a:t>
            </a:r>
          </a:p>
        </p:txBody>
      </p:sp>
      <p:pic>
        <p:nvPicPr>
          <p:cNvPr id="15" name="Picture 1" descr="outline.psd"/>
          <p:cNvPicPr>
            <a:picLocks noChangeAspect="1"/>
          </p:cNvPicPr>
          <p:nvPr/>
        </p:nvPicPr>
        <p:blipFill>
          <a:blip r:embed="rId3" cstate="print"/>
          <a:srcRect/>
          <a:stretch>
            <a:fillRect/>
          </a:stretch>
        </p:blipFill>
        <p:spPr bwMode="auto">
          <a:xfrm>
            <a:off x="3886200" y="114544"/>
            <a:ext cx="1371600" cy="1267528"/>
          </a:xfrm>
          <a:prstGeom prst="rect">
            <a:avLst/>
          </a:prstGeom>
          <a:noFill/>
          <a:ln w="9525">
            <a:noFill/>
            <a:miter lim="800000"/>
            <a:headEnd/>
            <a:tailEnd/>
          </a:ln>
        </p:spPr>
      </p:pic>
      <p:pic>
        <p:nvPicPr>
          <p:cNvPr id="16"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1828800" y="2561890"/>
            <a:ext cx="5486400" cy="853791"/>
          </a:xfrm>
          <a:prstGeom prst="rect">
            <a:avLst/>
          </a:prstGeom>
          <a:noFill/>
          <a:ln w="9525">
            <a:noFill/>
            <a:miter lim="800000"/>
            <a:headEnd/>
            <a:tailEnd/>
          </a:ln>
        </p:spPr>
      </p:pic>
      <p:sp>
        <p:nvSpPr>
          <p:cNvPr id="4" name="Title 1"/>
          <p:cNvSpPr txBox="1">
            <a:spLocks/>
          </p:cNvSpPr>
          <p:nvPr/>
        </p:nvSpPr>
        <p:spPr>
          <a:xfrm>
            <a:off x="838200" y="3195614"/>
            <a:ext cx="7315200" cy="1447800"/>
          </a:xfrm>
          <a:prstGeom prst="rect">
            <a:avLst/>
          </a:prstGeom>
        </p:spPr>
        <p:txBody>
          <a:bodyPr vert="horz" lIns="101882" tIns="50941" rIns="101882" bIns="50941" rtlCol="0" anchor="ctr">
            <a:noAutofit/>
          </a:bodyPr>
          <a:lstStyle/>
          <a:p>
            <a:pPr algn="ctr" defTabSz="1018824">
              <a:spcBef>
                <a:spcPct val="0"/>
              </a:spcBef>
              <a:defRPr/>
            </a:pPr>
            <a:r>
              <a:rPr lang="en-US" sz="2000" dirty="0" smtClean="0">
                <a:solidFill>
                  <a:prstClr val="white"/>
                </a:solidFill>
                <a:effectLst>
                  <a:outerShdw blurRad="38100" dist="38100" dir="2700000" algn="tl">
                    <a:srgbClr val="000000">
                      <a:alpha val="43137"/>
                    </a:srgbClr>
                  </a:outerShdw>
                </a:effectLst>
              </a:rPr>
              <a:t>Event Location</a:t>
            </a:r>
          </a:p>
          <a:p>
            <a:pPr algn="ctr" defTabSz="1018824">
              <a:spcBef>
                <a:spcPct val="0"/>
              </a:spcBef>
              <a:defRPr/>
            </a:pPr>
            <a:r>
              <a:rPr lang="en-US" sz="2000" dirty="0" smtClean="0">
                <a:solidFill>
                  <a:prstClr val="white"/>
                </a:solidFill>
                <a:effectLst>
                  <a:outerShdw blurRad="38100" dist="38100" dir="2700000" algn="tl">
                    <a:srgbClr val="000000">
                      <a:alpha val="43137"/>
                    </a:srgbClr>
                  </a:outerShdw>
                </a:effectLst>
              </a:rPr>
              <a:t>Event Name</a:t>
            </a:r>
          </a:p>
          <a:p>
            <a:pPr algn="ctr" defTabSz="1018824">
              <a:spcBef>
                <a:spcPct val="0"/>
              </a:spcBef>
              <a:defRPr/>
            </a:pPr>
            <a:r>
              <a:rPr lang="en-US" dirty="0" smtClean="0">
                <a:solidFill>
                  <a:prstClr val="white"/>
                </a:solidFill>
                <a:effectLst>
                  <a:outerShdw blurRad="38100" dist="38100" dir="2700000" algn="tl">
                    <a:srgbClr val="000000">
                      <a:alpha val="43137"/>
                    </a:srgbClr>
                  </a:outerShdw>
                </a:effectLst>
              </a:rPr>
              <a:t>Date of Presentation</a:t>
            </a:r>
          </a:p>
        </p:txBody>
      </p:sp>
      <p:sp>
        <p:nvSpPr>
          <p:cNvPr id="7" name="Rectangle 6"/>
          <p:cNvSpPr/>
          <p:nvPr/>
        </p:nvSpPr>
        <p:spPr>
          <a:xfrm>
            <a:off x="0" y="4615153"/>
            <a:ext cx="9144000" cy="2069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4807659"/>
            <a:ext cx="9144000" cy="1524003"/>
          </a:xfrm>
          <a:prstGeom prst="rect">
            <a:avLst/>
          </a:prstGeom>
          <a:solidFill>
            <a:srgbClr val="0F6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26382" y="4931985"/>
            <a:ext cx="1619450" cy="1280160"/>
          </a:xfrm>
          <a:prstGeom prst="rect">
            <a:avLst/>
          </a:prstGeom>
        </p:spPr>
      </p:pic>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0044" y="4931985"/>
            <a:ext cx="1859235" cy="1280160"/>
          </a:xfrm>
          <a:prstGeom prst="rect">
            <a:avLst/>
          </a:prstGeom>
        </p:spPr>
      </p:pic>
      <p:pic>
        <p:nvPicPr>
          <p:cNvPr id="11" name="Picture 1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07442" y="4931985"/>
            <a:ext cx="1600200" cy="1280160"/>
          </a:xfrm>
          <a:prstGeom prst="rect">
            <a:avLst/>
          </a:prstGeom>
        </p:spPr>
      </p:pic>
      <p:pic>
        <p:nvPicPr>
          <p:cNvPr id="12" name="Picture 1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576818" y="4931985"/>
            <a:ext cx="1706303" cy="1280160"/>
          </a:xfrm>
          <a:prstGeom prst="rect">
            <a:avLst/>
          </a:prstGeom>
        </p:spPr>
      </p:pic>
      <p:pic>
        <p:nvPicPr>
          <p:cNvPr id="13" name="Picture 12" descr="11_Langley_Atlantic_Algae_PI.jp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887028" y="4931985"/>
            <a:ext cx="1567288" cy="1280160"/>
          </a:xfrm>
          <a:prstGeom prst="rect">
            <a:avLst/>
          </a:prstGeom>
        </p:spPr>
      </p:pic>
    </p:spTree>
    <p:extLst>
      <p:ext uri="{BB962C8B-B14F-4D97-AF65-F5344CB8AC3E}">
        <p14:creationId xmlns:p14="http://schemas.microsoft.com/office/powerpoint/2010/main" val="3525089156"/>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DEVELOP’s Mission, Vision &amp; Core Values</a:t>
            </a:r>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6879" y="1106475"/>
            <a:ext cx="8650242" cy="5245619"/>
          </a:xfrm>
          <a:prstGeom prst="rect">
            <a:avLst/>
          </a:prstGeom>
        </p:spPr>
      </p:pic>
      <p:sp>
        <p:nvSpPr>
          <p:cNvPr id="5" name="Rounded Rectangle 4"/>
          <p:cNvSpPr/>
          <p:nvPr/>
        </p:nvSpPr>
        <p:spPr>
          <a:xfrm>
            <a:off x="304800" y="1463341"/>
            <a:ext cx="4267200" cy="1676400"/>
          </a:xfrm>
          <a:prstGeom prst="roundRect">
            <a:avLst/>
          </a:prstGeom>
          <a:noFill/>
          <a:ln>
            <a:noFill/>
          </a:ln>
          <a:effectLst/>
          <a:scene3d>
            <a:camera prst="orthographicFront" fov="0">
              <a:rot lat="0" lon="0" rev="0"/>
            </a:camera>
            <a:lightRig rig="soft" dir="b">
              <a:rot lat="0" lon="0" rev="0"/>
            </a:lightRig>
          </a:scene3d>
          <a:sp3d prstMaterial="dkEdge">
            <a:bevelT w="63500" h="63500" prst="cross"/>
            <a:contourClr>
              <a:srgbClr val="A5C249"/>
            </a:contourClr>
          </a:sp3d>
        </p:spPr>
        <p:txBody>
          <a:bodyPr lIns="182773" tIns="91387" rIns="91387" bIns="0" anchor="ctr"/>
          <a:lstStyle/>
          <a:p>
            <a:pPr marL="0" marR="0" lvl="0" indent="0" defTabSz="1018229"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0253F"/>
                </a:solidFill>
                <a:effectLst/>
                <a:uLnTx/>
                <a:uFillTx/>
                <a:latin typeface="Century Gothic"/>
                <a:cs typeface="Helvetica"/>
              </a:rPr>
              <a:t>Uniting NASA Earth observations </a:t>
            </a:r>
          </a:p>
          <a:p>
            <a:pPr marL="0" marR="0" lvl="0" indent="0" defTabSz="1018229"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0253F"/>
                </a:solidFill>
                <a:effectLst/>
                <a:uLnTx/>
                <a:uFillTx/>
                <a:latin typeface="Century Gothic"/>
                <a:cs typeface="Helvetica"/>
              </a:rPr>
              <a:t>with society to foster future innovation and cultivate the professionals of tomorrow by addressing diverse environmental issues today.</a:t>
            </a:r>
          </a:p>
        </p:txBody>
      </p:sp>
      <p:sp>
        <p:nvSpPr>
          <p:cNvPr id="6" name="Rounded Rectangle 5"/>
          <p:cNvSpPr/>
          <p:nvPr/>
        </p:nvSpPr>
        <p:spPr>
          <a:xfrm>
            <a:off x="4724400" y="1431257"/>
            <a:ext cx="4114800" cy="1676400"/>
          </a:xfrm>
          <a:prstGeom prst="roundRect">
            <a:avLst/>
          </a:prstGeom>
          <a:noFill/>
          <a:ln>
            <a:noFill/>
          </a:ln>
          <a:effectLst/>
          <a:scene3d>
            <a:camera prst="orthographicFront" fov="0">
              <a:rot lat="0" lon="0" rev="0"/>
            </a:camera>
            <a:lightRig rig="soft" dir="b">
              <a:rot lat="0" lon="0" rev="0"/>
            </a:lightRig>
          </a:scene3d>
          <a:sp3d prstMaterial="dkEdge">
            <a:bevelT w="63500" h="63500" prst="cross"/>
            <a:contourClr>
              <a:srgbClr val="A5C249"/>
            </a:contourClr>
          </a:sp3d>
        </p:spPr>
        <p:txBody>
          <a:bodyPr lIns="182773" tIns="182773" rIns="91387" bIns="0" anchor="ctr"/>
          <a:lstStyle/>
          <a:p>
            <a:pPr marL="0" marR="0" lvl="0" indent="0" algn="r" defTabSz="1018229"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20253F"/>
                </a:solidFill>
                <a:effectLst/>
                <a:uLnTx/>
                <a:uFillTx/>
                <a:latin typeface="Century Gothic"/>
                <a:cs typeface="Helvetica"/>
              </a:rPr>
              <a:t>To maximize NASA’s Earth science investments by enabling the next generation to accelerate innovative applications in technology, resource management, policy development, and decision making.</a:t>
            </a:r>
          </a:p>
        </p:txBody>
      </p:sp>
      <p:sp>
        <p:nvSpPr>
          <p:cNvPr id="7" name="Rounded Rectangle 6"/>
          <p:cNvSpPr/>
          <p:nvPr/>
        </p:nvSpPr>
        <p:spPr>
          <a:xfrm>
            <a:off x="653717" y="1158545"/>
            <a:ext cx="1752600" cy="469657"/>
          </a:xfrm>
          <a:prstGeom prst="roundRect">
            <a:avLst/>
          </a:prstGeom>
          <a:noFill/>
          <a:ln>
            <a:noFill/>
          </a:ln>
          <a:effectLst/>
          <a:scene3d>
            <a:camera prst="orthographicFront" fov="0">
              <a:rot lat="0" lon="0" rev="0"/>
            </a:camera>
            <a:lightRig rig="soft" dir="b">
              <a:rot lat="0" lon="0" rev="0"/>
            </a:lightRig>
          </a:scene3d>
          <a:sp3d prstMaterial="dkEdge">
            <a:bevelT w="63500" h="63500" prst="cross"/>
            <a:contourClr>
              <a:srgbClr val="009DD9"/>
            </a:contourClr>
          </a:sp3d>
        </p:spPr>
        <p:txBody>
          <a:bodyPr lIns="274160" tIns="45693" rIns="91387" bIns="45693" anchor="ctr"/>
          <a:lstStyle/>
          <a:p>
            <a:pPr marL="0" marR="0" lvl="0" indent="0" defTabSz="1018229"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Century Gothic"/>
                <a:cs typeface="Helvetica"/>
              </a:rPr>
              <a:t>MISSION</a:t>
            </a:r>
          </a:p>
        </p:txBody>
      </p:sp>
      <p:sp>
        <p:nvSpPr>
          <p:cNvPr id="8" name="Rounded Rectangle 7"/>
          <p:cNvSpPr/>
          <p:nvPr/>
        </p:nvSpPr>
        <p:spPr>
          <a:xfrm>
            <a:off x="6858000" y="1158545"/>
            <a:ext cx="1600200" cy="469657"/>
          </a:xfrm>
          <a:prstGeom prst="roundRect">
            <a:avLst/>
          </a:prstGeom>
          <a:noFill/>
          <a:ln>
            <a:noFill/>
          </a:ln>
          <a:effectLst/>
          <a:scene3d>
            <a:camera prst="orthographicFront" fov="0">
              <a:rot lat="0" lon="0" rev="0"/>
            </a:camera>
            <a:lightRig rig="soft" dir="b">
              <a:rot lat="0" lon="0" rev="0"/>
            </a:lightRig>
          </a:scene3d>
          <a:sp3d prstMaterial="dkEdge">
            <a:bevelT w="63500" h="63500" prst="cross"/>
            <a:contourClr>
              <a:srgbClr val="009DD9"/>
            </a:contourClr>
          </a:sp3d>
        </p:spPr>
        <p:txBody>
          <a:bodyPr lIns="91387" tIns="45693" rIns="91387" bIns="45693" anchor="ct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Century Gothic"/>
                <a:cs typeface="Helvetica"/>
              </a:rPr>
              <a:t>VISION</a:t>
            </a:r>
          </a:p>
        </p:txBody>
      </p:sp>
      <p:sp>
        <p:nvSpPr>
          <p:cNvPr id="9" name="Rounded Rectangle 8"/>
          <p:cNvSpPr/>
          <p:nvPr/>
        </p:nvSpPr>
        <p:spPr>
          <a:xfrm>
            <a:off x="2328842" y="3324226"/>
            <a:ext cx="6462234" cy="304800"/>
          </a:xfrm>
          <a:prstGeom prst="roundRect">
            <a:avLst/>
          </a:prstGeom>
          <a:noFill/>
          <a:ln>
            <a:noFill/>
          </a:ln>
          <a:effectLst/>
          <a:scene3d>
            <a:camera prst="orthographicFront" fov="0">
              <a:rot lat="0" lon="0" rev="0"/>
            </a:camera>
            <a:lightRig rig="soft" dir="b">
              <a:rot lat="0" lon="0" rev="0"/>
            </a:lightRig>
          </a:scene3d>
          <a:sp3d prstMaterial="dkEdge">
            <a:bevelT w="63500" h="63500" prst="cross"/>
            <a:contourClr>
              <a:srgbClr val="A5C249"/>
            </a:contourClr>
          </a:sp3d>
        </p:spPr>
        <p:txBody>
          <a:bodyPr lIns="182773" tIns="18276" rIns="91387" bIns="0" anchor="t" anchorCtr="0"/>
          <a:lstStyle/>
          <a:p>
            <a:pPr marL="0" marR="0" lvl="0" indent="0" defTabSz="1018229" eaLnBrk="1" fontAlgn="auto" latinLnBrk="0" hangingPunct="1">
              <a:lnSpc>
                <a:spcPts val="16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2060"/>
                </a:solidFill>
                <a:effectLst/>
                <a:uLnTx/>
                <a:uFillTx/>
                <a:latin typeface="Century Gothic"/>
                <a:cs typeface="Helvetica"/>
              </a:rPr>
              <a:t>Generate new and creative Earth science applications to meet societal needs by utilizing existing technologies</a:t>
            </a:r>
          </a:p>
        </p:txBody>
      </p:sp>
      <p:sp>
        <p:nvSpPr>
          <p:cNvPr id="10" name="Rounded Rectangle 9"/>
          <p:cNvSpPr/>
          <p:nvPr/>
        </p:nvSpPr>
        <p:spPr>
          <a:xfrm>
            <a:off x="290034" y="3308187"/>
            <a:ext cx="2072166" cy="317257"/>
          </a:xfrm>
          <a:prstGeom prst="roundRect">
            <a:avLst/>
          </a:prstGeom>
          <a:noFill/>
          <a:ln>
            <a:noFill/>
          </a:ln>
          <a:effectLst/>
          <a:scene3d>
            <a:camera prst="orthographicFront" fov="0">
              <a:rot lat="0" lon="0" rev="0"/>
            </a:camera>
            <a:lightRig rig="soft" dir="b">
              <a:rot lat="0" lon="0" rev="0"/>
            </a:lightRig>
          </a:scene3d>
          <a:sp3d prstMaterial="dkEdge">
            <a:bevelT w="63500" h="63500" prst="cross"/>
            <a:contourClr>
              <a:srgbClr val="009DD9"/>
            </a:contourClr>
          </a:sp3d>
        </p:spPr>
        <p:txBody>
          <a:bodyPr lIns="91387" tIns="45693" rIns="91387" bIns="45693" anchor="ctr"/>
          <a:lstStyle/>
          <a:p>
            <a:pPr marL="0" marR="0" lvl="0" indent="0" defTabSz="1018229"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Century Gothic"/>
                <a:cs typeface="Helvetica"/>
              </a:rPr>
              <a:t>INNOVATION</a:t>
            </a:r>
          </a:p>
        </p:txBody>
      </p:sp>
      <p:sp>
        <p:nvSpPr>
          <p:cNvPr id="11" name="Rounded Rectangle 10"/>
          <p:cNvSpPr/>
          <p:nvPr/>
        </p:nvSpPr>
        <p:spPr>
          <a:xfrm>
            <a:off x="2328842" y="3705226"/>
            <a:ext cx="6462234" cy="304800"/>
          </a:xfrm>
          <a:prstGeom prst="roundRect">
            <a:avLst/>
          </a:prstGeom>
          <a:noFill/>
          <a:ln>
            <a:noFill/>
          </a:ln>
          <a:effectLst/>
          <a:scene3d>
            <a:camera prst="orthographicFront" fov="0">
              <a:rot lat="0" lon="0" rev="0"/>
            </a:camera>
            <a:lightRig rig="soft" dir="b">
              <a:rot lat="0" lon="0" rev="0"/>
            </a:lightRig>
          </a:scene3d>
          <a:sp3d prstMaterial="dkEdge">
            <a:bevelT w="63500" h="63500" prst="cross"/>
            <a:contourClr>
              <a:srgbClr val="A5C249"/>
            </a:contourClr>
          </a:sp3d>
        </p:spPr>
        <p:txBody>
          <a:bodyPr lIns="182773" tIns="18276" rIns="91387" bIns="0" anchor="t" anchorCtr="0"/>
          <a:lstStyle/>
          <a:p>
            <a:pPr marL="0" marR="0" lvl="0" indent="0" defTabSz="1018229" eaLnBrk="1" fontAlgn="auto" latinLnBrk="0" hangingPunct="1">
              <a:lnSpc>
                <a:spcPts val="16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2060"/>
                </a:solidFill>
                <a:effectLst/>
                <a:uLnTx/>
                <a:uFillTx/>
                <a:latin typeface="Century Gothic"/>
                <a:cs typeface="Helvetica"/>
              </a:rPr>
              <a:t>Devote ourselves to the success of our people and the communities we serve</a:t>
            </a:r>
            <a:endParaRPr kumimoji="0" lang="en-US" sz="900" b="0" i="0" u="none" strike="noStrike" kern="0" cap="none" spc="0" normalizeH="0" baseline="0" noProof="0" dirty="0">
              <a:ln>
                <a:noFill/>
              </a:ln>
              <a:solidFill>
                <a:srgbClr val="002060"/>
              </a:solidFill>
              <a:effectLst/>
              <a:uLnTx/>
              <a:uFillTx/>
              <a:latin typeface="Century Gothic"/>
            </a:endParaRPr>
          </a:p>
        </p:txBody>
      </p:sp>
      <p:sp>
        <p:nvSpPr>
          <p:cNvPr id="12" name="Rounded Rectangle 11"/>
          <p:cNvSpPr/>
          <p:nvPr/>
        </p:nvSpPr>
        <p:spPr>
          <a:xfrm>
            <a:off x="290034" y="3689187"/>
            <a:ext cx="2072166" cy="317257"/>
          </a:xfrm>
          <a:prstGeom prst="roundRect">
            <a:avLst/>
          </a:prstGeom>
          <a:noFill/>
          <a:ln>
            <a:noFill/>
          </a:ln>
          <a:effectLst/>
          <a:scene3d>
            <a:camera prst="orthographicFront" fov="0">
              <a:rot lat="0" lon="0" rev="0"/>
            </a:camera>
            <a:lightRig rig="soft" dir="b">
              <a:rot lat="0" lon="0" rev="0"/>
            </a:lightRig>
          </a:scene3d>
          <a:sp3d prstMaterial="dkEdge">
            <a:bevelT w="63500" h="63500" prst="cross"/>
            <a:contourClr>
              <a:srgbClr val="009DD9"/>
            </a:contourClr>
          </a:sp3d>
        </p:spPr>
        <p:txBody>
          <a:bodyPr lIns="91387" tIns="45693" rIns="91387" bIns="45693" anchor="ctr"/>
          <a:lstStyle/>
          <a:p>
            <a:pPr marL="0" marR="0" lvl="0" indent="0" defTabSz="1018229"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Century Gothic"/>
                <a:cs typeface="Helvetica"/>
              </a:rPr>
              <a:t>SERVICE</a:t>
            </a:r>
          </a:p>
        </p:txBody>
      </p:sp>
      <p:sp>
        <p:nvSpPr>
          <p:cNvPr id="13" name="Rounded Rectangle 12"/>
          <p:cNvSpPr/>
          <p:nvPr/>
        </p:nvSpPr>
        <p:spPr>
          <a:xfrm>
            <a:off x="2328842" y="4086226"/>
            <a:ext cx="6462234" cy="304800"/>
          </a:xfrm>
          <a:prstGeom prst="roundRect">
            <a:avLst/>
          </a:prstGeom>
          <a:noFill/>
          <a:ln>
            <a:noFill/>
          </a:ln>
          <a:effectLst/>
          <a:scene3d>
            <a:camera prst="orthographicFront" fov="0">
              <a:rot lat="0" lon="0" rev="0"/>
            </a:camera>
            <a:lightRig rig="soft" dir="b">
              <a:rot lat="0" lon="0" rev="0"/>
            </a:lightRig>
          </a:scene3d>
          <a:sp3d prstMaterial="dkEdge">
            <a:bevelT w="63500" h="63500" prst="cross"/>
            <a:contourClr>
              <a:srgbClr val="A5C249"/>
            </a:contourClr>
          </a:sp3d>
        </p:spPr>
        <p:txBody>
          <a:bodyPr lIns="182773" tIns="18276" rIns="91387" bIns="0" anchor="t" anchorCtr="0"/>
          <a:lstStyle/>
          <a:p>
            <a:pPr marL="0" marR="0" lvl="0" indent="0" defTabSz="1018229" eaLnBrk="1" fontAlgn="auto" latinLnBrk="0" hangingPunct="1">
              <a:lnSpc>
                <a:spcPts val="16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2060"/>
                </a:solidFill>
                <a:effectLst/>
                <a:uLnTx/>
                <a:uFillTx/>
                <a:latin typeface="Century Gothic"/>
                <a:cs typeface="Helvetica"/>
              </a:rPr>
              <a:t>Define ourselves by truth, honor, character, and ethical conduct</a:t>
            </a:r>
            <a:endParaRPr kumimoji="0" lang="en-US" sz="900" b="0" i="0" u="none" strike="noStrike" kern="0" cap="none" spc="0" normalizeH="0" baseline="0" noProof="0" dirty="0">
              <a:ln>
                <a:noFill/>
              </a:ln>
              <a:solidFill>
                <a:srgbClr val="002060"/>
              </a:solidFill>
              <a:effectLst/>
              <a:uLnTx/>
              <a:uFillTx/>
              <a:latin typeface="Century Gothic"/>
            </a:endParaRPr>
          </a:p>
        </p:txBody>
      </p:sp>
      <p:sp>
        <p:nvSpPr>
          <p:cNvPr id="14" name="Rounded Rectangle 13"/>
          <p:cNvSpPr/>
          <p:nvPr/>
        </p:nvSpPr>
        <p:spPr>
          <a:xfrm>
            <a:off x="290034" y="4070187"/>
            <a:ext cx="2072166" cy="317257"/>
          </a:xfrm>
          <a:prstGeom prst="roundRect">
            <a:avLst/>
          </a:prstGeom>
          <a:noFill/>
          <a:ln>
            <a:noFill/>
          </a:ln>
          <a:effectLst/>
          <a:scene3d>
            <a:camera prst="orthographicFront" fov="0">
              <a:rot lat="0" lon="0" rev="0"/>
            </a:camera>
            <a:lightRig rig="soft" dir="b">
              <a:rot lat="0" lon="0" rev="0"/>
            </a:lightRig>
          </a:scene3d>
          <a:sp3d prstMaterial="dkEdge">
            <a:bevelT w="63500" h="63500" prst="cross"/>
            <a:contourClr>
              <a:srgbClr val="009DD9"/>
            </a:contourClr>
          </a:sp3d>
        </p:spPr>
        <p:txBody>
          <a:bodyPr lIns="91387" tIns="45693" rIns="91387" bIns="45693" anchor="ctr"/>
          <a:lstStyle/>
          <a:p>
            <a:pPr marL="0" marR="0" lvl="0" indent="0" defTabSz="1018229"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Century Gothic"/>
                <a:cs typeface="Helvetica"/>
              </a:rPr>
              <a:t>INTEGRITY</a:t>
            </a:r>
          </a:p>
        </p:txBody>
      </p:sp>
      <p:sp>
        <p:nvSpPr>
          <p:cNvPr id="15" name="Rounded Rectangle 14"/>
          <p:cNvSpPr/>
          <p:nvPr/>
        </p:nvSpPr>
        <p:spPr>
          <a:xfrm>
            <a:off x="2328842" y="4467226"/>
            <a:ext cx="6462234" cy="304800"/>
          </a:xfrm>
          <a:prstGeom prst="roundRect">
            <a:avLst/>
          </a:prstGeom>
          <a:noFill/>
          <a:ln>
            <a:noFill/>
          </a:ln>
          <a:effectLst/>
          <a:scene3d>
            <a:camera prst="orthographicFront" fov="0">
              <a:rot lat="0" lon="0" rev="0"/>
            </a:camera>
            <a:lightRig rig="soft" dir="b">
              <a:rot lat="0" lon="0" rev="0"/>
            </a:lightRig>
          </a:scene3d>
          <a:sp3d prstMaterial="dkEdge">
            <a:bevelT w="63500" h="63500" prst="cross"/>
            <a:contourClr>
              <a:srgbClr val="A5C249"/>
            </a:contourClr>
          </a:sp3d>
        </p:spPr>
        <p:txBody>
          <a:bodyPr lIns="182773" tIns="18276" rIns="91387" bIns="0" anchor="t" anchorCtr="0"/>
          <a:lstStyle/>
          <a:p>
            <a:pPr marL="0" marR="0" lvl="0" indent="0" defTabSz="1018229" eaLnBrk="1" fontAlgn="auto" latinLnBrk="0" hangingPunct="1">
              <a:lnSpc>
                <a:spcPts val="16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2060"/>
                </a:solidFill>
                <a:effectLst/>
                <a:uLnTx/>
                <a:uFillTx/>
                <a:latin typeface="Century Gothic"/>
                <a:cs typeface="Helvetica"/>
              </a:rPr>
              <a:t>Pursue all endeavors with energy, excitement, and enthusiasm</a:t>
            </a:r>
            <a:endParaRPr kumimoji="0" lang="en-US" sz="900" b="0" i="0" u="none" strike="noStrike" kern="0" cap="none" spc="0" normalizeH="0" baseline="0" noProof="0" dirty="0">
              <a:ln>
                <a:noFill/>
              </a:ln>
              <a:solidFill>
                <a:srgbClr val="002060"/>
              </a:solidFill>
              <a:effectLst/>
              <a:uLnTx/>
              <a:uFillTx/>
              <a:latin typeface="Century Gothic"/>
            </a:endParaRPr>
          </a:p>
        </p:txBody>
      </p:sp>
      <p:sp>
        <p:nvSpPr>
          <p:cNvPr id="16" name="Rounded Rectangle 15"/>
          <p:cNvSpPr/>
          <p:nvPr/>
        </p:nvSpPr>
        <p:spPr>
          <a:xfrm>
            <a:off x="290034" y="4451187"/>
            <a:ext cx="2072166" cy="317257"/>
          </a:xfrm>
          <a:prstGeom prst="roundRect">
            <a:avLst/>
          </a:prstGeom>
          <a:noFill/>
          <a:ln>
            <a:noFill/>
          </a:ln>
          <a:effectLst/>
          <a:scene3d>
            <a:camera prst="orthographicFront" fov="0">
              <a:rot lat="0" lon="0" rev="0"/>
            </a:camera>
            <a:lightRig rig="soft" dir="b">
              <a:rot lat="0" lon="0" rev="0"/>
            </a:lightRig>
          </a:scene3d>
          <a:sp3d prstMaterial="dkEdge">
            <a:bevelT w="63500" h="63500" prst="cross"/>
            <a:contourClr>
              <a:srgbClr val="009DD9"/>
            </a:contourClr>
          </a:sp3d>
        </p:spPr>
        <p:txBody>
          <a:bodyPr lIns="91387" tIns="45693" rIns="91387" bIns="45693" anchor="ctr"/>
          <a:lstStyle/>
          <a:p>
            <a:pPr marL="0" marR="0" lvl="0" indent="0" defTabSz="1018229"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Century Gothic"/>
                <a:cs typeface="Helvetica"/>
              </a:rPr>
              <a:t>PASSION</a:t>
            </a:r>
          </a:p>
        </p:txBody>
      </p:sp>
      <p:sp>
        <p:nvSpPr>
          <p:cNvPr id="17" name="Rounded Rectangle 16"/>
          <p:cNvSpPr/>
          <p:nvPr/>
        </p:nvSpPr>
        <p:spPr>
          <a:xfrm>
            <a:off x="2328842" y="4848226"/>
            <a:ext cx="6462234" cy="304800"/>
          </a:xfrm>
          <a:prstGeom prst="roundRect">
            <a:avLst/>
          </a:prstGeom>
          <a:noFill/>
          <a:ln>
            <a:noFill/>
          </a:ln>
          <a:effectLst/>
          <a:scene3d>
            <a:camera prst="orthographicFront" fov="0">
              <a:rot lat="0" lon="0" rev="0"/>
            </a:camera>
            <a:lightRig rig="soft" dir="b">
              <a:rot lat="0" lon="0" rev="0"/>
            </a:lightRig>
          </a:scene3d>
          <a:sp3d prstMaterial="dkEdge">
            <a:bevelT w="63500" h="63500" prst="cross"/>
            <a:contourClr>
              <a:srgbClr val="A5C249"/>
            </a:contourClr>
          </a:sp3d>
        </p:spPr>
        <p:txBody>
          <a:bodyPr lIns="182773" tIns="18276" rIns="91387" bIns="0" anchor="t" anchorCtr="0"/>
          <a:lstStyle/>
          <a:p>
            <a:pPr marL="0" marR="0" lvl="0" indent="0" defTabSz="1018229" eaLnBrk="1" fontAlgn="auto" latinLnBrk="0" hangingPunct="1">
              <a:lnSpc>
                <a:spcPts val="16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2060"/>
                </a:solidFill>
                <a:effectLst/>
                <a:uLnTx/>
                <a:uFillTx/>
                <a:latin typeface="Century Gothic"/>
                <a:cs typeface="Helvetica"/>
              </a:rPr>
              <a:t>Maintain a high level of excellence and respect in work, actions, and appearance</a:t>
            </a:r>
            <a:endParaRPr kumimoji="0" lang="en-US" sz="900" b="0" i="0" u="none" strike="noStrike" kern="0" cap="none" spc="0" normalizeH="0" baseline="0" noProof="0" dirty="0">
              <a:ln>
                <a:noFill/>
              </a:ln>
              <a:solidFill>
                <a:srgbClr val="002060"/>
              </a:solidFill>
              <a:effectLst/>
              <a:uLnTx/>
              <a:uFillTx/>
              <a:latin typeface="Century Gothic"/>
            </a:endParaRPr>
          </a:p>
        </p:txBody>
      </p:sp>
      <p:sp>
        <p:nvSpPr>
          <p:cNvPr id="18" name="Rounded Rectangle 17"/>
          <p:cNvSpPr/>
          <p:nvPr/>
        </p:nvSpPr>
        <p:spPr>
          <a:xfrm>
            <a:off x="290034" y="4832187"/>
            <a:ext cx="2072166" cy="317257"/>
          </a:xfrm>
          <a:prstGeom prst="roundRect">
            <a:avLst/>
          </a:prstGeom>
          <a:noFill/>
          <a:ln>
            <a:noFill/>
          </a:ln>
          <a:effectLst/>
          <a:scene3d>
            <a:camera prst="orthographicFront" fov="0">
              <a:rot lat="0" lon="0" rev="0"/>
            </a:camera>
            <a:lightRig rig="soft" dir="b">
              <a:rot lat="0" lon="0" rev="0"/>
            </a:lightRig>
          </a:scene3d>
          <a:sp3d prstMaterial="dkEdge">
            <a:bevelT w="63500" h="63500" prst="cross"/>
            <a:contourClr>
              <a:srgbClr val="009DD9"/>
            </a:contourClr>
          </a:sp3d>
        </p:spPr>
        <p:txBody>
          <a:bodyPr lIns="91387" tIns="45693" rIns="91387" bIns="45693" anchor="ctr"/>
          <a:lstStyle/>
          <a:p>
            <a:pPr marL="0" marR="0" lvl="0" indent="0" defTabSz="1018229"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Century Gothic"/>
                <a:cs typeface="Helvetica"/>
              </a:rPr>
              <a:t>PROFESSIONALISM</a:t>
            </a:r>
          </a:p>
        </p:txBody>
      </p:sp>
      <p:sp>
        <p:nvSpPr>
          <p:cNvPr id="19" name="Rounded Rectangle 18"/>
          <p:cNvSpPr/>
          <p:nvPr/>
        </p:nvSpPr>
        <p:spPr>
          <a:xfrm>
            <a:off x="2328842" y="5229226"/>
            <a:ext cx="6462234" cy="304800"/>
          </a:xfrm>
          <a:prstGeom prst="roundRect">
            <a:avLst/>
          </a:prstGeom>
          <a:noFill/>
          <a:ln>
            <a:noFill/>
          </a:ln>
          <a:effectLst/>
          <a:scene3d>
            <a:camera prst="orthographicFront" fov="0">
              <a:rot lat="0" lon="0" rev="0"/>
            </a:camera>
            <a:lightRig rig="soft" dir="b">
              <a:rot lat="0" lon="0" rev="0"/>
            </a:lightRig>
          </a:scene3d>
          <a:sp3d prstMaterial="dkEdge">
            <a:bevelT w="63500" h="63500" prst="cross"/>
            <a:contourClr>
              <a:srgbClr val="A5C249"/>
            </a:contourClr>
          </a:sp3d>
        </p:spPr>
        <p:txBody>
          <a:bodyPr lIns="182773" tIns="18276" rIns="91387" bIns="0" anchor="t" anchorCtr="0"/>
          <a:lstStyle/>
          <a:p>
            <a:pPr marL="0" marR="0" lvl="0" indent="0" defTabSz="1018229" eaLnBrk="1" fontAlgn="auto" latinLnBrk="0" hangingPunct="1">
              <a:lnSpc>
                <a:spcPts val="16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2060"/>
                </a:solidFill>
                <a:effectLst/>
                <a:uLnTx/>
                <a:uFillTx/>
                <a:latin typeface="Century Gothic"/>
                <a:cs typeface="Helvetica"/>
              </a:rPr>
              <a:t>Utilize resources and talents to benefit society and the environment</a:t>
            </a:r>
            <a:endParaRPr kumimoji="0" lang="en-US" sz="900" b="0" i="0" u="none" strike="noStrike" kern="0" cap="none" spc="0" normalizeH="0" baseline="0" noProof="0" dirty="0">
              <a:ln>
                <a:noFill/>
              </a:ln>
              <a:solidFill>
                <a:srgbClr val="002060"/>
              </a:solidFill>
              <a:effectLst/>
              <a:uLnTx/>
              <a:uFillTx/>
              <a:latin typeface="Century Gothic"/>
            </a:endParaRPr>
          </a:p>
        </p:txBody>
      </p:sp>
      <p:sp>
        <p:nvSpPr>
          <p:cNvPr id="20" name="Rounded Rectangle 19"/>
          <p:cNvSpPr/>
          <p:nvPr/>
        </p:nvSpPr>
        <p:spPr>
          <a:xfrm>
            <a:off x="290034" y="5213187"/>
            <a:ext cx="2072166" cy="317257"/>
          </a:xfrm>
          <a:prstGeom prst="roundRect">
            <a:avLst/>
          </a:prstGeom>
          <a:noFill/>
          <a:ln>
            <a:noFill/>
          </a:ln>
          <a:effectLst/>
          <a:scene3d>
            <a:camera prst="orthographicFront" fov="0">
              <a:rot lat="0" lon="0" rev="0"/>
            </a:camera>
            <a:lightRig rig="soft" dir="b">
              <a:rot lat="0" lon="0" rev="0"/>
            </a:lightRig>
          </a:scene3d>
          <a:sp3d prstMaterial="dkEdge">
            <a:bevelT w="63500" h="63500" prst="cross"/>
            <a:contourClr>
              <a:srgbClr val="009DD9"/>
            </a:contourClr>
          </a:sp3d>
        </p:spPr>
        <p:txBody>
          <a:bodyPr lIns="91387" tIns="45693" rIns="91387" bIns="45693" anchor="ctr"/>
          <a:lstStyle/>
          <a:p>
            <a:pPr marL="0" marR="0" lvl="0" indent="0" defTabSz="1018229"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Century Gothic"/>
                <a:cs typeface="Helvetica"/>
              </a:rPr>
              <a:t>STEWARDSHIP</a:t>
            </a:r>
          </a:p>
        </p:txBody>
      </p:sp>
      <p:sp>
        <p:nvSpPr>
          <p:cNvPr id="21" name="Rounded Rectangle 20"/>
          <p:cNvSpPr/>
          <p:nvPr/>
        </p:nvSpPr>
        <p:spPr>
          <a:xfrm>
            <a:off x="2314074" y="5610226"/>
            <a:ext cx="6462234" cy="304800"/>
          </a:xfrm>
          <a:prstGeom prst="roundRect">
            <a:avLst/>
          </a:prstGeom>
          <a:noFill/>
          <a:ln>
            <a:noFill/>
          </a:ln>
          <a:effectLst/>
          <a:scene3d>
            <a:camera prst="orthographicFront" fov="0">
              <a:rot lat="0" lon="0" rev="0"/>
            </a:camera>
            <a:lightRig rig="soft" dir="b">
              <a:rot lat="0" lon="0" rev="0"/>
            </a:lightRig>
          </a:scene3d>
          <a:sp3d prstMaterial="dkEdge">
            <a:bevelT w="63500" h="63500" prst="cross"/>
            <a:contourClr>
              <a:srgbClr val="A5C249"/>
            </a:contourClr>
          </a:sp3d>
        </p:spPr>
        <p:txBody>
          <a:bodyPr lIns="182773" tIns="18276" rIns="91387" bIns="0" anchor="t" anchorCtr="0"/>
          <a:lstStyle/>
          <a:p>
            <a:pPr marL="0" marR="0" lvl="0" indent="0" defTabSz="1018229" eaLnBrk="1" fontAlgn="auto" latinLnBrk="0" hangingPunct="1">
              <a:lnSpc>
                <a:spcPts val="16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2060"/>
                </a:solidFill>
                <a:effectLst/>
                <a:uLnTx/>
                <a:uFillTx/>
                <a:latin typeface="Century Gothic"/>
                <a:cs typeface="Helvetica"/>
              </a:rPr>
              <a:t>Foster an organizational culture where continued learning is a priority</a:t>
            </a:r>
            <a:endParaRPr kumimoji="0" lang="en-US" sz="900" b="0" i="0" u="none" strike="noStrike" kern="0" cap="none" spc="0" normalizeH="0" baseline="0" noProof="0" dirty="0">
              <a:ln>
                <a:noFill/>
              </a:ln>
              <a:solidFill>
                <a:srgbClr val="002060"/>
              </a:solidFill>
              <a:effectLst/>
              <a:uLnTx/>
              <a:uFillTx/>
              <a:latin typeface="Century Gothic"/>
            </a:endParaRPr>
          </a:p>
        </p:txBody>
      </p:sp>
      <p:sp>
        <p:nvSpPr>
          <p:cNvPr id="22" name="Rounded Rectangle 21"/>
          <p:cNvSpPr/>
          <p:nvPr/>
        </p:nvSpPr>
        <p:spPr>
          <a:xfrm>
            <a:off x="275272" y="5594187"/>
            <a:ext cx="2072166" cy="317257"/>
          </a:xfrm>
          <a:prstGeom prst="roundRect">
            <a:avLst/>
          </a:prstGeom>
          <a:noFill/>
          <a:ln>
            <a:noFill/>
          </a:ln>
          <a:effectLst/>
          <a:scene3d>
            <a:camera prst="orthographicFront" fov="0">
              <a:rot lat="0" lon="0" rev="0"/>
            </a:camera>
            <a:lightRig rig="soft" dir="b">
              <a:rot lat="0" lon="0" rev="0"/>
            </a:lightRig>
          </a:scene3d>
          <a:sp3d prstMaterial="dkEdge">
            <a:bevelT w="63500" h="63500" prst="cross"/>
            <a:contourClr>
              <a:srgbClr val="009DD9"/>
            </a:contourClr>
          </a:sp3d>
        </p:spPr>
        <p:txBody>
          <a:bodyPr lIns="91387" tIns="45693" rIns="91387" bIns="45693" anchor="ctr"/>
          <a:lstStyle/>
          <a:p>
            <a:pPr marL="0" marR="0" lvl="0" indent="0" defTabSz="1018229"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Century Gothic"/>
                <a:cs typeface="Helvetica"/>
              </a:rPr>
              <a:t>SCHOLARSHIP</a:t>
            </a:r>
          </a:p>
        </p:txBody>
      </p:sp>
      <p:sp>
        <p:nvSpPr>
          <p:cNvPr id="23" name="Rounded Rectangle 22"/>
          <p:cNvSpPr/>
          <p:nvPr/>
        </p:nvSpPr>
        <p:spPr>
          <a:xfrm>
            <a:off x="2314074" y="5991226"/>
            <a:ext cx="6462234" cy="304800"/>
          </a:xfrm>
          <a:prstGeom prst="roundRect">
            <a:avLst/>
          </a:prstGeom>
          <a:noFill/>
          <a:ln>
            <a:noFill/>
          </a:ln>
          <a:effectLst/>
          <a:scene3d>
            <a:camera prst="orthographicFront" fov="0">
              <a:rot lat="0" lon="0" rev="0"/>
            </a:camera>
            <a:lightRig rig="soft" dir="b">
              <a:rot lat="0" lon="0" rev="0"/>
            </a:lightRig>
          </a:scene3d>
          <a:sp3d prstMaterial="dkEdge">
            <a:bevelT w="63500" h="63500" prst="cross"/>
            <a:contourClr>
              <a:srgbClr val="A5C249"/>
            </a:contourClr>
          </a:sp3d>
        </p:spPr>
        <p:txBody>
          <a:bodyPr lIns="182773" tIns="18276" rIns="91387" bIns="0" anchor="t" anchorCtr="0"/>
          <a:lstStyle/>
          <a:p>
            <a:pPr marL="0" marR="0" lvl="0" indent="0" defTabSz="1018229" eaLnBrk="1" fontAlgn="auto" latinLnBrk="0" hangingPunct="1">
              <a:lnSpc>
                <a:spcPts val="16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2060"/>
                </a:solidFill>
                <a:effectLst/>
                <a:uLnTx/>
                <a:uFillTx/>
                <a:latin typeface="Century Gothic"/>
                <a:cs typeface="Helvetica"/>
              </a:rPr>
              <a:t>Promote teamwork, open communication, and shared resources</a:t>
            </a:r>
            <a:endParaRPr kumimoji="0" lang="en-US" sz="900" b="0" i="0" u="none" strike="noStrike" kern="0" cap="none" spc="0" normalizeH="0" baseline="0" noProof="0" dirty="0">
              <a:ln>
                <a:noFill/>
              </a:ln>
              <a:solidFill>
                <a:srgbClr val="002060"/>
              </a:solidFill>
              <a:effectLst/>
              <a:uLnTx/>
              <a:uFillTx/>
              <a:latin typeface="Century Gothic"/>
            </a:endParaRPr>
          </a:p>
        </p:txBody>
      </p:sp>
      <p:sp>
        <p:nvSpPr>
          <p:cNvPr id="24" name="Rounded Rectangle 23"/>
          <p:cNvSpPr/>
          <p:nvPr/>
        </p:nvSpPr>
        <p:spPr>
          <a:xfrm>
            <a:off x="275272" y="5975187"/>
            <a:ext cx="2072166" cy="317257"/>
          </a:xfrm>
          <a:prstGeom prst="roundRect">
            <a:avLst/>
          </a:prstGeom>
          <a:noFill/>
          <a:ln>
            <a:noFill/>
          </a:ln>
          <a:effectLst/>
          <a:scene3d>
            <a:camera prst="orthographicFront" fov="0">
              <a:rot lat="0" lon="0" rev="0"/>
            </a:camera>
            <a:lightRig rig="soft" dir="b">
              <a:rot lat="0" lon="0" rev="0"/>
            </a:lightRig>
          </a:scene3d>
          <a:sp3d prstMaterial="dkEdge">
            <a:bevelT w="63500" h="63500" prst="cross"/>
            <a:contourClr>
              <a:srgbClr val="009DD9"/>
            </a:contourClr>
          </a:sp3d>
        </p:spPr>
        <p:txBody>
          <a:bodyPr lIns="91387" tIns="45693" rIns="91387" bIns="45693" anchor="ctr"/>
          <a:lstStyle/>
          <a:p>
            <a:pPr marL="0" marR="0" lvl="0" indent="0" defTabSz="1018229"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Century Gothic"/>
                <a:cs typeface="Helvetica"/>
              </a:rPr>
              <a:t>COLLABORATION</a:t>
            </a:r>
          </a:p>
        </p:txBody>
      </p:sp>
    </p:spTree>
    <p:extLst>
      <p:ext uri="{BB962C8B-B14F-4D97-AF65-F5344CB8AC3E}">
        <p14:creationId xmlns:p14="http://schemas.microsoft.com/office/powerpoint/2010/main" val="26705933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Projects &amp; Partners</a:t>
            </a:r>
            <a:endParaRPr lang="en-US" dirty="0"/>
          </a:p>
        </p:txBody>
      </p:sp>
    </p:spTree>
    <p:extLst>
      <p:ext uri="{BB962C8B-B14F-4D97-AF65-F5344CB8AC3E}">
        <p14:creationId xmlns:p14="http://schemas.microsoft.com/office/powerpoint/2010/main" val="1265140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5330" y="1036074"/>
            <a:ext cx="6296027" cy="5686425"/>
          </a:xfrm>
        </p:spPr>
        <p:txBody>
          <a:bodyPr>
            <a:noAutofit/>
          </a:bodyPr>
          <a:lstStyle/>
          <a:p>
            <a:r>
              <a:rPr lang="en-US" sz="1900" dirty="0"/>
              <a:t>Focus on the utilization of </a:t>
            </a:r>
            <a:r>
              <a:rPr lang="en-US" sz="1900" b="1" dirty="0"/>
              <a:t>NASA Earth observations</a:t>
            </a:r>
          </a:p>
          <a:p>
            <a:r>
              <a:rPr lang="en-US" sz="1900" dirty="0"/>
              <a:t>Highlight the </a:t>
            </a:r>
            <a:r>
              <a:rPr lang="en-US" sz="1900" b="1" dirty="0"/>
              <a:t>capabilities</a:t>
            </a:r>
            <a:r>
              <a:rPr lang="en-US" sz="1900" dirty="0"/>
              <a:t> of NASA satellite and airborne Earth remote sensing </a:t>
            </a:r>
            <a:r>
              <a:rPr lang="en-US" sz="1900" dirty="0" smtClean="0"/>
              <a:t>science</a:t>
            </a:r>
          </a:p>
          <a:p>
            <a:r>
              <a:rPr lang="en-US" sz="1900" dirty="0" smtClean="0"/>
              <a:t>Address </a:t>
            </a:r>
            <a:r>
              <a:rPr lang="en-US" sz="1900" b="1" dirty="0" smtClean="0"/>
              <a:t>community concerns </a:t>
            </a:r>
            <a:r>
              <a:rPr lang="en-US" sz="1900" dirty="0" smtClean="0"/>
              <a:t>relating to real-world environmental issues</a:t>
            </a:r>
          </a:p>
          <a:p>
            <a:r>
              <a:rPr lang="en-US" sz="1900" dirty="0" smtClean="0"/>
              <a:t>Align </a:t>
            </a:r>
            <a:r>
              <a:rPr lang="en-US" sz="1900" dirty="0"/>
              <a:t>with at least one of the nine NASA Applied Sciences Program’s </a:t>
            </a:r>
            <a:r>
              <a:rPr lang="en-US" sz="1900" b="1" dirty="0" smtClean="0"/>
              <a:t>National Application </a:t>
            </a:r>
            <a:r>
              <a:rPr lang="en-US" sz="1900" dirty="0"/>
              <a:t>Areas</a:t>
            </a:r>
          </a:p>
          <a:p>
            <a:r>
              <a:rPr lang="en-US" sz="1900" dirty="0"/>
              <a:t>Partner with </a:t>
            </a:r>
            <a:r>
              <a:rPr lang="en-US" sz="1900" dirty="0" smtClean="0"/>
              <a:t>organizations </a:t>
            </a:r>
            <a:r>
              <a:rPr lang="en-US" sz="1900" dirty="0"/>
              <a:t>who can </a:t>
            </a:r>
            <a:r>
              <a:rPr lang="en-US" sz="1900" b="1" dirty="0"/>
              <a:t>benefit</a:t>
            </a:r>
            <a:r>
              <a:rPr lang="en-US" sz="1900" dirty="0"/>
              <a:t> from using NASA Earth observations to </a:t>
            </a:r>
            <a:r>
              <a:rPr lang="en-US" sz="1900" b="1" dirty="0"/>
              <a:t>enhance decision making</a:t>
            </a:r>
          </a:p>
          <a:p>
            <a:r>
              <a:rPr lang="en-US" sz="1900" dirty="0"/>
              <a:t>Meet partner needs by </a:t>
            </a:r>
            <a:r>
              <a:rPr lang="en-US" sz="1900" b="1" dirty="0"/>
              <a:t>providing decision support tools</a:t>
            </a:r>
          </a:p>
          <a:p>
            <a:r>
              <a:rPr lang="en-US" sz="1900" dirty="0"/>
              <a:t>Research is conducted by teams with </a:t>
            </a:r>
            <a:r>
              <a:rPr lang="en-US" sz="1900" b="1" dirty="0"/>
              <a:t>diverse backgrounds</a:t>
            </a:r>
            <a:r>
              <a:rPr lang="en-US" sz="1900" dirty="0"/>
              <a:t> </a:t>
            </a:r>
          </a:p>
          <a:p>
            <a:r>
              <a:rPr lang="en-US" sz="1900" dirty="0"/>
              <a:t>Science advisors and mentors from NASA and partner organizations provide</a:t>
            </a:r>
            <a:r>
              <a:rPr lang="en-US" sz="1900" b="1" dirty="0"/>
              <a:t> </a:t>
            </a:r>
            <a:r>
              <a:rPr lang="en-US" sz="1900" b="1" dirty="0" smtClean="0"/>
              <a:t>scientific guidance</a:t>
            </a:r>
            <a:endParaRPr lang="en-US" sz="1900" b="1" dirty="0"/>
          </a:p>
        </p:txBody>
      </p:sp>
      <p:sp>
        <p:nvSpPr>
          <p:cNvPr id="3" name="Title 2"/>
          <p:cNvSpPr>
            <a:spLocks noGrp="1"/>
          </p:cNvSpPr>
          <p:nvPr>
            <p:ph type="title"/>
          </p:nvPr>
        </p:nvSpPr>
        <p:spPr/>
        <p:txBody>
          <a:bodyPr>
            <a:normAutofit fontScale="90000"/>
          </a:bodyPr>
          <a:lstStyle/>
          <a:p>
            <a:r>
              <a:rPr lang="en-US" dirty="0" smtClean="0"/>
              <a:t>Project Characteristics</a:t>
            </a:r>
            <a:endParaRPr lang="en-US" dirty="0"/>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38900" y="2404050"/>
            <a:ext cx="2405061" cy="1875182"/>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10307">
            <a:off x="6899196" y="4137640"/>
            <a:ext cx="1740873" cy="2239537"/>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26942" y="1075587"/>
            <a:ext cx="2078908" cy="13843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38745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NASA Earth Observations</a:t>
            </a:r>
            <a:endParaRPr lang="en-US" dirty="0"/>
          </a:p>
        </p:txBody>
      </p:sp>
      <p:pic>
        <p:nvPicPr>
          <p:cNvPr id="4" name="Content Placeholder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6615" y="971550"/>
            <a:ext cx="8746885" cy="5415679"/>
          </a:xfrm>
          <a:prstGeom prst="rect">
            <a:avLst/>
          </a:prstGeom>
        </p:spPr>
      </p:pic>
      <p:sp>
        <p:nvSpPr>
          <p:cNvPr id="2" name="Content Placeholder 1"/>
          <p:cNvSpPr>
            <a:spLocks noGrp="1"/>
          </p:cNvSpPr>
          <p:nvPr>
            <p:ph idx="1"/>
          </p:nvPr>
        </p:nvSpPr>
        <p:spPr>
          <a:xfrm>
            <a:off x="276226" y="1000125"/>
            <a:ext cx="3448049" cy="2679264"/>
          </a:xfrm>
        </p:spPr>
        <p:txBody>
          <a:bodyPr>
            <a:normAutofit/>
          </a:bodyPr>
          <a:lstStyle/>
          <a:p>
            <a:pPr marL="0" indent="0">
              <a:buNone/>
            </a:pPr>
            <a:r>
              <a:rPr lang="en-US" sz="2000" dirty="0">
                <a:solidFill>
                  <a:schemeClr val="bg1"/>
                </a:solidFill>
              </a:rPr>
              <a:t>NASA Earth Observations include a coordinated series of polar-orbiting and low inclination satellites for long-term global observations </a:t>
            </a:r>
            <a:r>
              <a:rPr lang="en-US" sz="2000" dirty="0" smtClean="0">
                <a:solidFill>
                  <a:schemeClr val="bg1"/>
                </a:solidFill>
              </a:rPr>
              <a:t>.</a:t>
            </a:r>
            <a:endParaRPr lang="en-US" sz="2000" dirty="0">
              <a:solidFill>
                <a:schemeClr val="bg1"/>
              </a:solidFill>
            </a:endParaRPr>
          </a:p>
          <a:p>
            <a:pPr marL="0" indent="0">
              <a:buNone/>
            </a:pPr>
            <a:endParaRPr lang="en-US" sz="2000" dirty="0">
              <a:solidFill>
                <a:schemeClr val="bg1"/>
              </a:solidFill>
            </a:endParaRPr>
          </a:p>
        </p:txBody>
      </p:sp>
      <p:sp>
        <p:nvSpPr>
          <p:cNvPr id="6" name="Content Placeholder 9"/>
          <p:cNvSpPr txBox="1">
            <a:spLocks/>
          </p:cNvSpPr>
          <p:nvPr/>
        </p:nvSpPr>
        <p:spPr>
          <a:xfrm>
            <a:off x="457200" y="6375233"/>
            <a:ext cx="8305800" cy="304800"/>
          </a:xfrm>
          <a:prstGeom prst="rect">
            <a:avLst/>
          </a:prstGeom>
        </p:spPr>
        <p:txBody>
          <a:bodyPr vert="horz" lIns="91387" tIns="45693" rIns="91387" bIns="45693" rtlCol="0">
            <a:noAutofit/>
          </a:bodyPr>
          <a:lstStyle/>
          <a:p>
            <a:pPr algn="ctr" defTabSz="1018229">
              <a:spcBef>
                <a:spcPct val="20000"/>
              </a:spcBef>
              <a:buClr>
                <a:srgbClr val="0F6FC6"/>
              </a:buClr>
              <a:buSzPct val="85000"/>
            </a:pPr>
            <a:r>
              <a:rPr lang="en-US" sz="1400" b="1" dirty="0" smtClean="0">
                <a:latin typeface="Century Gothic" pitchFamily="34" charset="0"/>
              </a:rPr>
              <a:t>NASA Earth Science Missions</a:t>
            </a:r>
            <a:r>
              <a:rPr lang="en-US" sz="1400" b="1" dirty="0" smtClean="0"/>
              <a:t>: </a:t>
            </a:r>
            <a:r>
              <a:rPr lang="en-US" sz="1400" b="1" dirty="0" smtClean="0">
                <a:solidFill>
                  <a:srgbClr val="0075A2"/>
                </a:solidFill>
                <a:latin typeface="Century Gothic" pitchFamily="34" charset="0"/>
                <a:hlinkClick r:id="rId3"/>
              </a:rPr>
              <a:t>www.nasa.gov/missions/current/index.html</a:t>
            </a:r>
            <a:r>
              <a:rPr lang="en-US" sz="1400" b="1" dirty="0" smtClean="0">
                <a:solidFill>
                  <a:srgbClr val="0075A2"/>
                </a:solidFill>
                <a:latin typeface="Century Gothic" pitchFamily="34" charset="0"/>
              </a:rPr>
              <a:t> </a:t>
            </a:r>
            <a:endParaRPr lang="en-US" sz="1400" b="1" dirty="0">
              <a:solidFill>
                <a:srgbClr val="0075A2"/>
              </a:solidFill>
              <a:latin typeface="Century Gothic" pitchFamily="34" charset="0"/>
            </a:endParaRPr>
          </a:p>
          <a:p>
            <a:pPr algn="ctr" defTabSz="1018229">
              <a:spcBef>
                <a:spcPct val="20000"/>
              </a:spcBef>
              <a:buClr>
                <a:srgbClr val="0F6FC6"/>
              </a:buClr>
              <a:buSzPct val="85000"/>
            </a:pPr>
            <a:endParaRPr lang="en-US" sz="1400" b="1" dirty="0">
              <a:solidFill>
                <a:srgbClr val="0075A2"/>
              </a:solidFill>
            </a:endParaRPr>
          </a:p>
          <a:p>
            <a:pPr algn="ctr" defTabSz="1018229">
              <a:spcBef>
                <a:spcPct val="20000"/>
              </a:spcBef>
              <a:buClr>
                <a:srgbClr val="0F6FC6"/>
              </a:buClr>
              <a:buSzPct val="85000"/>
            </a:pPr>
            <a:endParaRPr lang="en-US" sz="1400" dirty="0">
              <a:solidFill>
                <a:srgbClr val="0075A2"/>
              </a:solidFill>
            </a:endParaRPr>
          </a:p>
        </p:txBody>
      </p:sp>
    </p:spTree>
    <p:extLst>
      <p:ext uri="{BB962C8B-B14F-4D97-AF65-F5344CB8AC3E}">
        <p14:creationId xmlns:p14="http://schemas.microsoft.com/office/powerpoint/2010/main" val="23650637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 y="88232"/>
            <a:ext cx="8839200" cy="1143000"/>
          </a:xfrm>
          <a:prstGeom prst="rect">
            <a:avLst/>
          </a:prstGeom>
        </p:spPr>
        <p:txBody>
          <a:bodyPr vert="horz" lIns="91387" tIns="45693" rIns="91387" bIns="45693" anchor="ctr">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defRPr/>
            </a:pPr>
            <a:r>
              <a:rPr lang="en-US" sz="2900" b="1" dirty="0" smtClean="0">
                <a:solidFill>
                  <a:schemeClr val="tx1"/>
                </a:solidFill>
                <a:latin typeface="Century Gothic" panose="020B0502020202020204" pitchFamily="34" charset="0"/>
              </a:rPr>
              <a:t>Who are DEVELOP Partners?</a:t>
            </a:r>
          </a:p>
        </p:txBody>
      </p:sp>
      <p:sp>
        <p:nvSpPr>
          <p:cNvPr id="7" name="Content Placeholder 2"/>
          <p:cNvSpPr txBox="1">
            <a:spLocks/>
          </p:cNvSpPr>
          <p:nvPr/>
        </p:nvSpPr>
        <p:spPr>
          <a:xfrm>
            <a:off x="250167" y="1184275"/>
            <a:ext cx="8741434" cy="4800600"/>
          </a:xfrm>
          <a:prstGeom prst="rect">
            <a:avLst/>
          </a:prstGeom>
        </p:spPr>
        <p:txBody>
          <a:bodyPr vert="horz" lIns="91387" tIns="45693" rIns="91387" bIns="45693">
            <a:noAutofit/>
          </a:bodyPr>
          <a:lstStyle>
            <a:lvl1pPr marL="274160" indent="-27416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319" indent="-27416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480" indent="-228465"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6638" indent="-228465"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0799" indent="-228465"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4958" indent="-182773"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19117" indent="-182773"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1890" indent="-182773"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6050" indent="-182773"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spcBef>
                <a:spcPts val="0"/>
              </a:spcBef>
              <a:buClr>
                <a:srgbClr val="0F6FC6"/>
              </a:buClr>
              <a:buNone/>
              <a:defRPr/>
            </a:pPr>
            <a:r>
              <a:rPr lang="en-US" sz="2200" b="1" dirty="0"/>
              <a:t>Partner</a:t>
            </a:r>
            <a:r>
              <a:rPr lang="en-US" sz="2200" dirty="0"/>
              <a:t>: An organization that contributed any of the following resources - advising, data, time, office space, </a:t>
            </a:r>
            <a:r>
              <a:rPr lang="en-US" sz="2200" dirty="0" smtClean="0"/>
              <a:t>money</a:t>
            </a:r>
          </a:p>
          <a:p>
            <a:pPr marL="342900" indent="-342900">
              <a:spcBef>
                <a:spcPts val="1200"/>
              </a:spcBef>
              <a:buClr>
                <a:srgbClr val="0E68BA"/>
              </a:buClr>
              <a:buFont typeface="+mj-lt"/>
              <a:buAutoNum type="arabicPeriod"/>
              <a:defRPr/>
            </a:pPr>
            <a:r>
              <a:rPr lang="en-US" sz="2000" b="1" dirty="0" smtClean="0">
                <a:solidFill>
                  <a:srgbClr val="0E68BA"/>
                </a:solidFill>
              </a:rPr>
              <a:t>Collaborators </a:t>
            </a:r>
            <a:r>
              <a:rPr lang="en-US" sz="2000" b="1" dirty="0">
                <a:solidFill>
                  <a:srgbClr val="0E68BA"/>
                </a:solidFill>
              </a:rPr>
              <a:t>- location host </a:t>
            </a:r>
            <a:r>
              <a:rPr lang="en-US" sz="2000" b="1" dirty="0" smtClean="0">
                <a:solidFill>
                  <a:srgbClr val="0E68BA"/>
                </a:solidFill>
              </a:rPr>
              <a:t>organizations</a:t>
            </a:r>
            <a:endParaRPr lang="en-US" sz="2000" b="1" dirty="0">
              <a:solidFill>
                <a:srgbClr val="0E68BA"/>
              </a:solidFill>
            </a:endParaRPr>
          </a:p>
          <a:p>
            <a:pPr lvl="2">
              <a:spcBef>
                <a:spcPts val="0"/>
              </a:spcBef>
              <a:buClr>
                <a:srgbClr val="0F6FC6"/>
              </a:buClr>
              <a:buFont typeface="Courier New" panose="02070309020205020404" pitchFamily="49" charset="0"/>
              <a:buChar char="o"/>
              <a:defRPr/>
            </a:pPr>
            <a:r>
              <a:rPr lang="en-US" sz="1600" dirty="0" smtClean="0">
                <a:solidFill>
                  <a:srgbClr val="0E68BA"/>
                </a:solidFill>
              </a:rPr>
              <a:t>North Central Climate Science Center(Federal</a:t>
            </a:r>
            <a:r>
              <a:rPr lang="en-US" sz="1600" dirty="0">
                <a:solidFill>
                  <a:srgbClr val="0E68BA"/>
                </a:solidFill>
              </a:rPr>
              <a:t>)</a:t>
            </a:r>
          </a:p>
          <a:p>
            <a:pPr lvl="2">
              <a:spcBef>
                <a:spcPts val="0"/>
              </a:spcBef>
              <a:buClr>
                <a:srgbClr val="0F6FC6"/>
              </a:buClr>
              <a:buFont typeface="Courier New" panose="02070309020205020404" pitchFamily="49" charset="0"/>
              <a:buChar char="o"/>
              <a:defRPr/>
            </a:pPr>
            <a:r>
              <a:rPr lang="en-US" sz="1600" dirty="0">
                <a:solidFill>
                  <a:srgbClr val="0E68BA"/>
                </a:solidFill>
              </a:rPr>
              <a:t>Mobile County Health Department (Local)</a:t>
            </a:r>
          </a:p>
          <a:p>
            <a:pPr lvl="2">
              <a:spcBef>
                <a:spcPts val="0"/>
              </a:spcBef>
              <a:buClr>
                <a:srgbClr val="0F6FC6"/>
              </a:buClr>
              <a:buFont typeface="Courier New" panose="02070309020205020404" pitchFamily="49" charset="0"/>
              <a:buChar char="o"/>
              <a:defRPr/>
            </a:pPr>
            <a:r>
              <a:rPr lang="en-US" sz="1600" dirty="0">
                <a:solidFill>
                  <a:srgbClr val="0E68BA"/>
                </a:solidFill>
              </a:rPr>
              <a:t>Wise County Clerk of Court’s Office (Local)</a:t>
            </a:r>
          </a:p>
          <a:p>
            <a:pPr lvl="2">
              <a:spcBef>
                <a:spcPts val="0"/>
              </a:spcBef>
              <a:buClr>
                <a:srgbClr val="0F6FC6"/>
              </a:buClr>
              <a:buFont typeface="Courier New" panose="02070309020205020404" pitchFamily="49" charset="0"/>
              <a:buChar char="o"/>
              <a:defRPr/>
            </a:pPr>
            <a:r>
              <a:rPr lang="en-US" sz="1600" dirty="0" smtClean="0">
                <a:solidFill>
                  <a:srgbClr val="0E68BA"/>
                </a:solidFill>
              </a:rPr>
              <a:t>International Research Institute (Academic)</a:t>
            </a:r>
            <a:endParaRPr lang="en-US" sz="1600" dirty="0">
              <a:solidFill>
                <a:srgbClr val="0E68BA"/>
              </a:solidFill>
            </a:endParaRPr>
          </a:p>
          <a:p>
            <a:pPr lvl="2">
              <a:spcBef>
                <a:spcPts val="0"/>
              </a:spcBef>
              <a:buClr>
                <a:srgbClr val="0F6FC6"/>
              </a:buClr>
              <a:buFont typeface="Courier New" panose="02070309020205020404" pitchFamily="49" charset="0"/>
              <a:buChar char="o"/>
              <a:defRPr/>
            </a:pPr>
            <a:r>
              <a:rPr lang="en-US" sz="1600" dirty="0" smtClean="0">
                <a:solidFill>
                  <a:srgbClr val="0E68BA"/>
                </a:solidFill>
              </a:rPr>
              <a:t>University of Georgia (Academic</a:t>
            </a:r>
            <a:r>
              <a:rPr lang="en-US" sz="1600" dirty="0">
                <a:solidFill>
                  <a:srgbClr val="0E68BA"/>
                </a:solidFill>
              </a:rPr>
              <a:t>)</a:t>
            </a:r>
          </a:p>
          <a:p>
            <a:pPr lvl="2">
              <a:spcBef>
                <a:spcPts val="0"/>
              </a:spcBef>
              <a:buClr>
                <a:srgbClr val="0F6FC6"/>
              </a:buClr>
              <a:buFont typeface="Courier New" panose="02070309020205020404" pitchFamily="49" charset="0"/>
              <a:buChar char="o"/>
              <a:defRPr/>
            </a:pPr>
            <a:r>
              <a:rPr lang="en-US" sz="1600" dirty="0" smtClean="0">
                <a:solidFill>
                  <a:srgbClr val="0E68BA"/>
                </a:solidFill>
              </a:rPr>
              <a:t>Tecnológico </a:t>
            </a:r>
            <a:r>
              <a:rPr lang="en-US" sz="1600" dirty="0">
                <a:solidFill>
                  <a:srgbClr val="0E68BA"/>
                </a:solidFill>
              </a:rPr>
              <a:t>de Monterrey, Saltillo (Academic)</a:t>
            </a:r>
          </a:p>
          <a:p>
            <a:pPr marL="342900" indent="-342900">
              <a:spcBef>
                <a:spcPts val="1200"/>
              </a:spcBef>
              <a:buClr>
                <a:srgbClr val="0F6FC6"/>
              </a:buClr>
              <a:buFont typeface="+mj-lt"/>
              <a:buAutoNum type="arabicPeriod"/>
              <a:defRPr/>
            </a:pPr>
            <a:r>
              <a:rPr lang="en-US" sz="2000" b="1" dirty="0">
                <a:solidFill>
                  <a:srgbClr val="0E68BA"/>
                </a:solidFill>
              </a:rPr>
              <a:t>Project end-users</a:t>
            </a:r>
          </a:p>
          <a:p>
            <a:pPr lvl="2">
              <a:spcBef>
                <a:spcPts val="0"/>
              </a:spcBef>
              <a:buClr>
                <a:srgbClr val="0F6FC6"/>
              </a:buClr>
              <a:buFont typeface="Courier New" panose="02070309020205020404" pitchFamily="49" charset="0"/>
              <a:buChar char="o"/>
              <a:defRPr/>
            </a:pPr>
            <a:r>
              <a:rPr lang="en-US" sz="1600" dirty="0">
                <a:solidFill>
                  <a:srgbClr val="0E68BA"/>
                </a:solidFill>
              </a:rPr>
              <a:t>Local - ex. </a:t>
            </a:r>
            <a:r>
              <a:rPr lang="en-US" sz="1600" dirty="0" smtClean="0">
                <a:solidFill>
                  <a:srgbClr val="0E68BA"/>
                </a:solidFill>
              </a:rPr>
              <a:t>Williamsburg Winery</a:t>
            </a:r>
            <a:endParaRPr lang="en-US" sz="1600" dirty="0">
              <a:solidFill>
                <a:srgbClr val="0E68BA"/>
              </a:solidFill>
            </a:endParaRPr>
          </a:p>
          <a:p>
            <a:pPr lvl="2">
              <a:spcBef>
                <a:spcPts val="0"/>
              </a:spcBef>
              <a:buClr>
                <a:srgbClr val="0F6FC6"/>
              </a:buClr>
              <a:buFont typeface="Courier New" panose="02070309020205020404" pitchFamily="49" charset="0"/>
              <a:buChar char="o"/>
              <a:defRPr/>
            </a:pPr>
            <a:r>
              <a:rPr lang="en-US" sz="1600" dirty="0">
                <a:solidFill>
                  <a:srgbClr val="0E68BA"/>
                </a:solidFill>
              </a:rPr>
              <a:t>State - ex. </a:t>
            </a:r>
            <a:r>
              <a:rPr lang="en-US" sz="1600" dirty="0" smtClean="0">
                <a:solidFill>
                  <a:srgbClr val="0E68BA"/>
                </a:solidFill>
              </a:rPr>
              <a:t>Virginia Department of Agriculture &amp; Forestry</a:t>
            </a:r>
            <a:endParaRPr lang="en-US" sz="1600" dirty="0">
              <a:solidFill>
                <a:srgbClr val="0E68BA"/>
              </a:solidFill>
            </a:endParaRPr>
          </a:p>
          <a:p>
            <a:pPr lvl="2">
              <a:spcBef>
                <a:spcPts val="0"/>
              </a:spcBef>
              <a:buClr>
                <a:srgbClr val="0F6FC6"/>
              </a:buClr>
              <a:buFont typeface="Courier New" panose="02070309020205020404" pitchFamily="49" charset="0"/>
              <a:buChar char="o"/>
              <a:defRPr/>
            </a:pPr>
            <a:r>
              <a:rPr lang="en-US" sz="1600" dirty="0">
                <a:solidFill>
                  <a:srgbClr val="0E68BA"/>
                </a:solidFill>
              </a:rPr>
              <a:t>Regional - ex. Lake Champlain Basin Program</a:t>
            </a:r>
          </a:p>
          <a:p>
            <a:pPr lvl="2">
              <a:spcBef>
                <a:spcPts val="0"/>
              </a:spcBef>
              <a:buClr>
                <a:srgbClr val="0F6FC6"/>
              </a:buClr>
              <a:buFont typeface="Courier New" panose="02070309020205020404" pitchFamily="49" charset="0"/>
              <a:buChar char="o"/>
              <a:defRPr/>
            </a:pPr>
            <a:r>
              <a:rPr lang="en-US" sz="1600" dirty="0">
                <a:solidFill>
                  <a:srgbClr val="0E68BA"/>
                </a:solidFill>
              </a:rPr>
              <a:t>Federal - ex. </a:t>
            </a:r>
            <a:r>
              <a:rPr lang="en-US" sz="1600" dirty="0" smtClean="0">
                <a:solidFill>
                  <a:srgbClr val="0E68BA"/>
                </a:solidFill>
              </a:rPr>
              <a:t>USDA Agricultural Research Service</a:t>
            </a:r>
            <a:endParaRPr lang="en-US" sz="1600" dirty="0">
              <a:solidFill>
                <a:srgbClr val="0E68BA"/>
              </a:solidFill>
            </a:endParaRPr>
          </a:p>
          <a:p>
            <a:pPr lvl="2">
              <a:spcBef>
                <a:spcPts val="0"/>
              </a:spcBef>
              <a:buClr>
                <a:srgbClr val="0F6FC6"/>
              </a:buClr>
              <a:buFont typeface="Courier New" panose="02070309020205020404" pitchFamily="49" charset="0"/>
              <a:buChar char="o"/>
              <a:defRPr/>
            </a:pPr>
            <a:r>
              <a:rPr lang="en-US" sz="1600" dirty="0">
                <a:solidFill>
                  <a:srgbClr val="0E68BA"/>
                </a:solidFill>
              </a:rPr>
              <a:t>NGO - ex. Lake Pontchartrain Basin Foundation</a:t>
            </a:r>
          </a:p>
          <a:p>
            <a:pPr lvl="2">
              <a:spcBef>
                <a:spcPts val="0"/>
              </a:spcBef>
              <a:buClr>
                <a:srgbClr val="0F6FC6"/>
              </a:buClr>
              <a:buFont typeface="Courier New" panose="02070309020205020404" pitchFamily="49" charset="0"/>
              <a:buChar char="o"/>
              <a:defRPr/>
            </a:pPr>
            <a:r>
              <a:rPr lang="en-US" sz="1600" dirty="0">
                <a:solidFill>
                  <a:srgbClr val="0E68BA"/>
                </a:solidFill>
              </a:rPr>
              <a:t>Academic - ex. </a:t>
            </a:r>
            <a:r>
              <a:rPr lang="en-US" sz="1600" dirty="0" smtClean="0">
                <a:solidFill>
                  <a:srgbClr val="0E68BA"/>
                </a:solidFill>
              </a:rPr>
              <a:t>Drake University – Environmental Science &amp; Policy Program</a:t>
            </a:r>
            <a:endParaRPr lang="en-US" sz="1600" dirty="0">
              <a:solidFill>
                <a:srgbClr val="0E68BA"/>
              </a:solidFill>
            </a:endParaRPr>
          </a:p>
          <a:p>
            <a:pPr lvl="2">
              <a:spcBef>
                <a:spcPts val="0"/>
              </a:spcBef>
              <a:buClr>
                <a:srgbClr val="0F6FC6"/>
              </a:buClr>
              <a:buFont typeface="Courier New" panose="02070309020205020404" pitchFamily="49" charset="0"/>
              <a:buChar char="o"/>
              <a:defRPr/>
            </a:pPr>
            <a:r>
              <a:rPr lang="en-US" sz="1600" dirty="0">
                <a:solidFill>
                  <a:srgbClr val="0E68BA"/>
                </a:solidFill>
              </a:rPr>
              <a:t>International - ex. </a:t>
            </a:r>
            <a:r>
              <a:rPr lang="en-US" sz="1600" dirty="0" smtClean="0">
                <a:solidFill>
                  <a:srgbClr val="0E68BA"/>
                </a:solidFill>
              </a:rPr>
              <a:t>Rwanda Ministry of Agriculture &amp; Animal Resources</a:t>
            </a:r>
            <a:endParaRPr lang="en-US" sz="1400" dirty="0">
              <a:solidFill>
                <a:srgbClr val="0E68BA"/>
              </a:solidFill>
            </a:endParaRPr>
          </a:p>
        </p:txBody>
      </p:sp>
    </p:spTree>
    <p:extLst>
      <p:ext uri="{BB962C8B-B14F-4D97-AF65-F5344CB8AC3E}">
        <p14:creationId xmlns:p14="http://schemas.microsoft.com/office/powerpoint/2010/main" val="6658668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733368" y="1140542"/>
            <a:ext cx="6223819" cy="5250426"/>
          </a:xfrm>
          <a:prstGeom prst="rect">
            <a:avLst/>
          </a:prstGeom>
        </p:spPr>
        <p:txBody>
          <a:bodyPr vert="horz" lIns="91387" tIns="45693" rIns="91387" bIns="45693">
            <a:noAutofit/>
          </a:bodyPr>
          <a:lstStyle>
            <a:lvl1pPr marL="274160" indent="-27416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319" indent="-27416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480" indent="-228465"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6638" indent="-228465"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0799" indent="-228465"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4958" indent="-182773"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19117" indent="-182773"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1890" indent="-182773"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6050" indent="-182773"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spcAft>
                <a:spcPts val="600"/>
              </a:spcAft>
              <a:buClr>
                <a:srgbClr val="0F6FC6"/>
              </a:buClr>
              <a:defRPr/>
            </a:pPr>
            <a:r>
              <a:rPr lang="en-US" sz="1600" dirty="0">
                <a:solidFill>
                  <a:srgbClr val="0E68BA"/>
                </a:solidFill>
              </a:rPr>
              <a:t>Introduction to new methods to augment current practices: </a:t>
            </a:r>
            <a:r>
              <a:rPr lang="en-US" sz="1600" b="1" dirty="0">
                <a:solidFill>
                  <a:srgbClr val="0E68BA"/>
                </a:solidFill>
              </a:rPr>
              <a:t>Cost-saving &amp; </a:t>
            </a:r>
            <a:r>
              <a:rPr lang="en-US" sz="1600" b="1" dirty="0" smtClean="0">
                <a:solidFill>
                  <a:srgbClr val="0E68BA"/>
                </a:solidFill>
              </a:rPr>
              <a:t>time-saving</a:t>
            </a:r>
            <a:endParaRPr lang="en-US" sz="1600" b="1" dirty="0">
              <a:solidFill>
                <a:srgbClr val="0E68BA"/>
              </a:solidFill>
            </a:endParaRPr>
          </a:p>
          <a:p>
            <a:pPr>
              <a:spcAft>
                <a:spcPts val="600"/>
              </a:spcAft>
              <a:buClr>
                <a:srgbClr val="0F6FC6"/>
              </a:buClr>
              <a:defRPr/>
            </a:pPr>
            <a:r>
              <a:rPr lang="en-US" sz="1600" dirty="0">
                <a:solidFill>
                  <a:srgbClr val="0E68BA"/>
                </a:solidFill>
              </a:rPr>
              <a:t>Enhanced </a:t>
            </a:r>
            <a:r>
              <a:rPr lang="en-US" sz="1600" b="1" dirty="0">
                <a:solidFill>
                  <a:srgbClr val="0E68BA"/>
                </a:solidFill>
              </a:rPr>
              <a:t>decision support </a:t>
            </a:r>
            <a:r>
              <a:rPr lang="en-US" sz="1600" dirty="0">
                <a:solidFill>
                  <a:srgbClr val="0E68BA"/>
                </a:solidFill>
              </a:rPr>
              <a:t>through use of NASA EOS</a:t>
            </a:r>
          </a:p>
          <a:p>
            <a:pPr>
              <a:spcAft>
                <a:spcPts val="600"/>
              </a:spcAft>
              <a:buClr>
                <a:srgbClr val="0F6FC6"/>
              </a:buClr>
              <a:defRPr/>
            </a:pPr>
            <a:r>
              <a:rPr lang="en-US" sz="1600" b="1" dirty="0">
                <a:solidFill>
                  <a:srgbClr val="0E68BA"/>
                </a:solidFill>
              </a:rPr>
              <a:t>Increased exposure</a:t>
            </a:r>
            <a:r>
              <a:rPr lang="en-US" sz="1600" dirty="0">
                <a:solidFill>
                  <a:srgbClr val="0E68BA"/>
                </a:solidFill>
              </a:rPr>
              <a:t> to NASA Earth Science technologies and capabilities</a:t>
            </a:r>
          </a:p>
          <a:p>
            <a:pPr>
              <a:spcAft>
                <a:spcPts val="600"/>
              </a:spcAft>
              <a:buClr>
                <a:srgbClr val="0F6FC6"/>
              </a:buClr>
              <a:defRPr/>
            </a:pPr>
            <a:r>
              <a:rPr lang="en-US" sz="1600" dirty="0">
                <a:solidFill>
                  <a:srgbClr val="0E68BA"/>
                </a:solidFill>
              </a:rPr>
              <a:t>Introduction to </a:t>
            </a:r>
            <a:r>
              <a:rPr lang="en-US" sz="1600" b="1" dirty="0">
                <a:solidFill>
                  <a:srgbClr val="0E68BA"/>
                </a:solidFill>
              </a:rPr>
              <a:t>NASA’s Applied Sciences Program </a:t>
            </a:r>
            <a:r>
              <a:rPr lang="en-US" sz="1600" dirty="0">
                <a:solidFill>
                  <a:srgbClr val="0E68BA"/>
                </a:solidFill>
              </a:rPr>
              <a:t>and its contributions to local communities, the country, and the world</a:t>
            </a:r>
          </a:p>
          <a:p>
            <a:pPr>
              <a:spcAft>
                <a:spcPts val="600"/>
              </a:spcAft>
              <a:buClr>
                <a:srgbClr val="0F6FC6"/>
              </a:buClr>
              <a:defRPr/>
            </a:pPr>
            <a:r>
              <a:rPr lang="en-US" sz="1600" b="1" dirty="0">
                <a:solidFill>
                  <a:srgbClr val="0E68BA"/>
                </a:solidFill>
              </a:rPr>
              <a:t>Hands-on training </a:t>
            </a:r>
            <a:r>
              <a:rPr lang="en-US" sz="1600" dirty="0">
                <a:solidFill>
                  <a:srgbClr val="0E68BA"/>
                </a:solidFill>
              </a:rPr>
              <a:t>with practical applications of remote sensing and NASA Earth science </a:t>
            </a:r>
          </a:p>
          <a:p>
            <a:pPr>
              <a:spcAft>
                <a:spcPts val="600"/>
              </a:spcAft>
              <a:buClr>
                <a:srgbClr val="0F6FC6"/>
              </a:buClr>
              <a:defRPr/>
            </a:pPr>
            <a:r>
              <a:rPr lang="en-US" sz="1600" dirty="0">
                <a:solidFill>
                  <a:srgbClr val="0E68BA"/>
                </a:solidFill>
              </a:rPr>
              <a:t>Improved remote sensing and geographic information science (GIS) capabilities</a:t>
            </a:r>
          </a:p>
          <a:p>
            <a:pPr>
              <a:spcAft>
                <a:spcPts val="600"/>
              </a:spcAft>
              <a:buClr>
                <a:srgbClr val="0F6FC6"/>
              </a:buClr>
              <a:defRPr/>
            </a:pPr>
            <a:r>
              <a:rPr lang="en-US" sz="1600" dirty="0">
                <a:solidFill>
                  <a:srgbClr val="0E68BA"/>
                </a:solidFill>
              </a:rPr>
              <a:t>Interaction with bright and innovative young professionals</a:t>
            </a:r>
          </a:p>
          <a:p>
            <a:pPr>
              <a:spcAft>
                <a:spcPts val="600"/>
              </a:spcAft>
              <a:buClr>
                <a:srgbClr val="0F6FC6"/>
              </a:buClr>
              <a:defRPr/>
            </a:pPr>
            <a:r>
              <a:rPr lang="en-US" sz="1600" dirty="0">
                <a:solidFill>
                  <a:srgbClr val="0E68BA"/>
                </a:solidFill>
              </a:rPr>
              <a:t>Opportunities for </a:t>
            </a:r>
            <a:r>
              <a:rPr lang="en-US" sz="1600" b="1" dirty="0">
                <a:solidFill>
                  <a:srgbClr val="0E68BA"/>
                </a:solidFill>
              </a:rPr>
              <a:t>networking with the NASA community</a:t>
            </a:r>
          </a:p>
          <a:p>
            <a:pPr>
              <a:spcAft>
                <a:spcPts val="600"/>
              </a:spcAft>
              <a:buClr>
                <a:srgbClr val="0F6FC6"/>
              </a:buClr>
              <a:defRPr/>
            </a:pPr>
            <a:r>
              <a:rPr lang="en-US" sz="1600" b="1" dirty="0">
                <a:solidFill>
                  <a:srgbClr val="0E68BA"/>
                </a:solidFill>
              </a:rPr>
              <a:t>Strong recruiting pool </a:t>
            </a:r>
            <a:r>
              <a:rPr lang="en-US" sz="1600" dirty="0">
                <a:solidFill>
                  <a:srgbClr val="0E68BA"/>
                </a:solidFill>
              </a:rPr>
              <a:t>of early career professionals with a knowledge of Earth observations and their capabilities</a:t>
            </a:r>
            <a:endParaRPr lang="en-US" sz="1600" dirty="0" smtClean="0">
              <a:solidFill>
                <a:srgbClr val="0E68BA"/>
              </a:solidFill>
            </a:endParaRPr>
          </a:p>
        </p:txBody>
      </p:sp>
      <p:pic>
        <p:nvPicPr>
          <p:cNvPr id="3074" name="Picture 2" descr="H:\forElizabeth\DSC_0768edi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987" y="2942733"/>
            <a:ext cx="2534010" cy="1689340"/>
          </a:xfrm>
          <a:prstGeom prst="rect">
            <a:avLst/>
          </a:prstGeom>
          <a:noFill/>
          <a:ln>
            <a:noFill/>
          </a:ln>
          <a:extLst>
            <a:ext uri="{909E8E84-426E-40dd-AFC4-6F175D3DCCD1}">
              <a14:hiddenFill xmlns="" xmlns:a14="http://schemas.microsoft.com/office/drawing/2010/main">
                <a:solidFill>
                  <a:srgbClr val="FFFFFF"/>
                </a:solidFill>
              </a14:hiddenFill>
            </a:ext>
          </a:extLst>
        </p:spPr>
      </p:pic>
      <p:pic>
        <p:nvPicPr>
          <p:cNvPr id="9" name="Picture 5" descr="C:\Users\jfavors\Desktop\DEVELOP NPO Documents\Pictures\Pictures From TS\Stock Images\CEOS\88012220.jpg"/>
          <p:cNvPicPr>
            <a:picLocks noChangeAspect="1" noChangeArrowheads="1"/>
          </p:cNvPicPr>
          <p:nvPr/>
        </p:nvPicPr>
        <p:blipFill>
          <a:blip r:embed="rId4" cstate="screen"/>
          <a:srcRect/>
          <a:stretch>
            <a:fillRect/>
          </a:stretch>
        </p:blipFill>
        <p:spPr bwMode="auto">
          <a:xfrm>
            <a:off x="155988" y="1143738"/>
            <a:ext cx="2541606" cy="1763905"/>
          </a:xfrm>
          <a:prstGeom prst="rect">
            <a:avLst/>
          </a:prstGeom>
          <a:ln>
            <a:noFill/>
          </a:ln>
          <a:effectLst/>
        </p:spPr>
      </p:pic>
      <p:pic>
        <p:nvPicPr>
          <p:cNvPr id="11" name="Picture 10" descr="southBaySaltPondLarge.jpg"/>
          <p:cNvPicPr>
            <a:picLocks noChangeAspect="1"/>
          </p:cNvPicPr>
          <p:nvPr/>
        </p:nvPicPr>
        <p:blipFill>
          <a:blip r:embed="rId5" cstate="print"/>
          <a:srcRect/>
          <a:stretch>
            <a:fillRect/>
          </a:stretch>
        </p:blipFill>
        <p:spPr bwMode="auto">
          <a:xfrm>
            <a:off x="164613" y="4683829"/>
            <a:ext cx="2534010" cy="1635599"/>
          </a:xfrm>
          <a:prstGeom prst="rect">
            <a:avLst/>
          </a:prstGeom>
          <a:noFill/>
          <a:ln w="15875" cap="sq">
            <a:noFill/>
            <a:miter lim="800000"/>
            <a:headEnd/>
            <a:tailEnd/>
          </a:ln>
        </p:spPr>
      </p:pic>
      <p:sp>
        <p:nvSpPr>
          <p:cNvPr id="10" name="Title 2"/>
          <p:cNvSpPr>
            <a:spLocks noGrp="1"/>
          </p:cNvSpPr>
          <p:nvPr>
            <p:ph type="title"/>
          </p:nvPr>
        </p:nvSpPr>
        <p:spPr>
          <a:xfrm>
            <a:off x="390525" y="307227"/>
            <a:ext cx="8410575" cy="447676"/>
          </a:xfrm>
        </p:spPr>
        <p:txBody>
          <a:bodyPr>
            <a:normAutofit fontScale="90000"/>
          </a:bodyPr>
          <a:lstStyle/>
          <a:p>
            <a:r>
              <a:rPr lang="en-US" dirty="0" smtClean="0"/>
              <a:t>Benefits to Partners</a:t>
            </a:r>
            <a:endParaRPr lang="en-US" dirty="0"/>
          </a:p>
        </p:txBody>
      </p:sp>
    </p:spTree>
    <p:extLst>
      <p:ext uri="{BB962C8B-B14F-4D97-AF65-F5344CB8AC3E}">
        <p14:creationId xmlns:p14="http://schemas.microsoft.com/office/powerpoint/2010/main" val="17906941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0291" y="749745"/>
            <a:ext cx="4110038" cy="5543550"/>
          </a:xfrm>
        </p:spPr>
        <p:txBody>
          <a:bodyPr>
            <a:noAutofit/>
          </a:bodyPr>
          <a:lstStyle/>
          <a:p>
            <a:pPr>
              <a:spcBef>
                <a:spcPts val="0"/>
              </a:spcBef>
            </a:pPr>
            <a:r>
              <a:rPr lang="en-US" sz="1500" dirty="0"/>
              <a:t>Coastal </a:t>
            </a:r>
            <a:r>
              <a:rPr lang="en-US" sz="1500" dirty="0" smtClean="0"/>
              <a:t>Mid-Atlantic </a:t>
            </a:r>
            <a:r>
              <a:rPr lang="en-US" sz="1500" dirty="0"/>
              <a:t>Water (LaRC)</a:t>
            </a:r>
          </a:p>
          <a:p>
            <a:pPr>
              <a:spcBef>
                <a:spcPts val="0"/>
              </a:spcBef>
            </a:pPr>
            <a:r>
              <a:rPr lang="en-US" sz="1500" dirty="0"/>
              <a:t>Ethiopia Water (FC)</a:t>
            </a:r>
          </a:p>
          <a:p>
            <a:pPr>
              <a:spcBef>
                <a:spcPts val="0"/>
              </a:spcBef>
            </a:pPr>
            <a:r>
              <a:rPr lang="en-US" sz="1500" dirty="0"/>
              <a:t>Georgia Inland Water (UGA)</a:t>
            </a:r>
          </a:p>
          <a:p>
            <a:pPr>
              <a:spcBef>
                <a:spcPts val="0"/>
              </a:spcBef>
            </a:pPr>
            <a:r>
              <a:rPr lang="en-US" sz="1500" dirty="0"/>
              <a:t>Lake Champlain Water III (LaRC)</a:t>
            </a:r>
          </a:p>
          <a:p>
            <a:pPr>
              <a:spcBef>
                <a:spcPts val="0"/>
              </a:spcBef>
            </a:pPr>
            <a:r>
              <a:rPr lang="en-US" sz="1500" dirty="0"/>
              <a:t>Peru Water (LaRC)</a:t>
            </a:r>
          </a:p>
          <a:p>
            <a:pPr>
              <a:spcBef>
                <a:spcPts val="0"/>
              </a:spcBef>
            </a:pPr>
            <a:r>
              <a:rPr lang="en-US" sz="1500" dirty="0"/>
              <a:t>SE US Water II (MSFC)</a:t>
            </a:r>
          </a:p>
          <a:p>
            <a:pPr>
              <a:spcBef>
                <a:spcPts val="0"/>
              </a:spcBef>
            </a:pPr>
            <a:endParaRPr lang="en-US" sz="1200" dirty="0"/>
          </a:p>
          <a:p>
            <a:pPr>
              <a:spcBef>
                <a:spcPts val="0"/>
              </a:spcBef>
            </a:pPr>
            <a:r>
              <a:rPr lang="en-US" sz="1500" dirty="0" smtClean="0"/>
              <a:t>Andes Mountains Disasters (MSFC)</a:t>
            </a:r>
          </a:p>
          <a:p>
            <a:pPr>
              <a:spcBef>
                <a:spcPts val="0"/>
              </a:spcBef>
            </a:pPr>
            <a:r>
              <a:rPr lang="en-US" sz="1500" dirty="0" smtClean="0"/>
              <a:t>California Disasters (SSC)</a:t>
            </a:r>
          </a:p>
          <a:p>
            <a:pPr>
              <a:spcBef>
                <a:spcPts val="0"/>
              </a:spcBef>
            </a:pPr>
            <a:r>
              <a:rPr lang="en-US" sz="1500" dirty="0" smtClean="0"/>
              <a:t>Global Disasters III (JPL)</a:t>
            </a:r>
          </a:p>
          <a:p>
            <a:pPr>
              <a:spcBef>
                <a:spcPts val="0"/>
              </a:spcBef>
            </a:pPr>
            <a:r>
              <a:rPr lang="en-US" sz="1500" dirty="0" smtClean="0"/>
              <a:t>SE Asia Disasters II (GSFC)</a:t>
            </a:r>
          </a:p>
          <a:p>
            <a:pPr>
              <a:spcBef>
                <a:spcPts val="0"/>
              </a:spcBef>
            </a:pPr>
            <a:r>
              <a:rPr lang="en-US" sz="1500" dirty="0" smtClean="0"/>
              <a:t>Great Lakes Disasters (LaRC)</a:t>
            </a:r>
          </a:p>
          <a:p>
            <a:pPr>
              <a:spcBef>
                <a:spcPts val="0"/>
              </a:spcBef>
            </a:pPr>
            <a:endParaRPr lang="en-US" sz="1200" dirty="0"/>
          </a:p>
          <a:p>
            <a:pPr>
              <a:spcBef>
                <a:spcPts val="0"/>
              </a:spcBef>
            </a:pPr>
            <a:r>
              <a:rPr lang="en-US" sz="1500" dirty="0" smtClean="0"/>
              <a:t>Alaska Eco (FC)</a:t>
            </a:r>
          </a:p>
          <a:p>
            <a:pPr>
              <a:spcBef>
                <a:spcPts val="0"/>
              </a:spcBef>
            </a:pPr>
            <a:r>
              <a:rPr lang="en-US" sz="1500" dirty="0" smtClean="0"/>
              <a:t>Coastal Colombia Eco (JPL)</a:t>
            </a:r>
          </a:p>
          <a:p>
            <a:pPr>
              <a:spcBef>
                <a:spcPts val="0"/>
              </a:spcBef>
            </a:pPr>
            <a:r>
              <a:rPr lang="en-US" sz="1500" dirty="0" smtClean="0"/>
              <a:t>Colombia Eco (UGA)</a:t>
            </a:r>
          </a:p>
          <a:p>
            <a:pPr>
              <a:spcBef>
                <a:spcPts val="0"/>
              </a:spcBef>
            </a:pPr>
            <a:r>
              <a:rPr lang="en-US" sz="1500" dirty="0" smtClean="0"/>
              <a:t>Louisiana Eco (SSC)</a:t>
            </a:r>
          </a:p>
          <a:p>
            <a:pPr>
              <a:spcBef>
                <a:spcPts val="0"/>
              </a:spcBef>
            </a:pPr>
            <a:r>
              <a:rPr lang="en-US" sz="1500" dirty="0" smtClean="0"/>
              <a:t>Miami-Dade Eco II (UGA)</a:t>
            </a:r>
          </a:p>
          <a:p>
            <a:pPr>
              <a:spcBef>
                <a:spcPts val="0"/>
              </a:spcBef>
            </a:pPr>
            <a:r>
              <a:rPr lang="en-US" sz="1500" dirty="0" smtClean="0"/>
              <a:t>New England Eco (GSFC)</a:t>
            </a:r>
          </a:p>
          <a:p>
            <a:pPr>
              <a:spcBef>
                <a:spcPts val="0"/>
              </a:spcBef>
            </a:pPr>
            <a:r>
              <a:rPr lang="en-US" sz="1500" dirty="0" smtClean="0"/>
              <a:t>Sierra Nevada Eco III (ARC)</a:t>
            </a:r>
          </a:p>
          <a:p>
            <a:pPr>
              <a:spcBef>
                <a:spcPts val="0"/>
              </a:spcBef>
            </a:pPr>
            <a:r>
              <a:rPr lang="en-US" sz="1500" dirty="0" smtClean="0"/>
              <a:t>Virginia Eco II  (WC)</a:t>
            </a:r>
          </a:p>
          <a:p>
            <a:pPr>
              <a:spcBef>
                <a:spcPts val="0"/>
              </a:spcBef>
            </a:pPr>
            <a:endParaRPr lang="en-US" sz="1200" dirty="0"/>
          </a:p>
          <a:p>
            <a:pPr>
              <a:spcBef>
                <a:spcPts val="0"/>
              </a:spcBef>
            </a:pPr>
            <a:r>
              <a:rPr lang="en-US" sz="1500" dirty="0"/>
              <a:t>East Africa Health/AQ (IRI)</a:t>
            </a:r>
          </a:p>
          <a:p>
            <a:pPr>
              <a:spcBef>
                <a:spcPts val="0"/>
              </a:spcBef>
            </a:pPr>
            <a:r>
              <a:rPr lang="en-US" sz="1500" dirty="0"/>
              <a:t>North America Health/AQ (JPL)</a:t>
            </a:r>
          </a:p>
          <a:p>
            <a:pPr>
              <a:spcBef>
                <a:spcPts val="0"/>
              </a:spcBef>
            </a:pPr>
            <a:r>
              <a:rPr lang="en-US" sz="1500" dirty="0"/>
              <a:t>Texas Health/AQ (LaRC)</a:t>
            </a:r>
          </a:p>
          <a:p>
            <a:pPr>
              <a:spcBef>
                <a:spcPts val="0"/>
              </a:spcBef>
            </a:pPr>
            <a:endParaRPr lang="en-US" sz="1500" dirty="0" smtClean="0"/>
          </a:p>
          <a:p>
            <a:pPr>
              <a:spcBef>
                <a:spcPts val="0"/>
              </a:spcBef>
            </a:pPr>
            <a:endParaRPr lang="en-US" sz="1500" dirty="0" smtClean="0"/>
          </a:p>
          <a:p>
            <a:pPr>
              <a:spcBef>
                <a:spcPts val="0"/>
              </a:spcBef>
            </a:pPr>
            <a:endParaRPr lang="en-US" sz="1500" dirty="0"/>
          </a:p>
        </p:txBody>
      </p:sp>
      <p:sp>
        <p:nvSpPr>
          <p:cNvPr id="3" name="Title 2"/>
          <p:cNvSpPr>
            <a:spLocks noGrp="1"/>
          </p:cNvSpPr>
          <p:nvPr>
            <p:ph type="title"/>
          </p:nvPr>
        </p:nvSpPr>
        <p:spPr/>
        <p:txBody>
          <a:bodyPr>
            <a:normAutofit fontScale="90000"/>
          </a:bodyPr>
          <a:lstStyle/>
          <a:p>
            <a:r>
              <a:rPr lang="en-US" dirty="0" smtClean="0"/>
              <a:t>2014 Summer Portfolio</a:t>
            </a:r>
            <a:endParaRPr lang="en-US" dirty="0"/>
          </a:p>
        </p:txBody>
      </p:sp>
      <p:sp>
        <p:nvSpPr>
          <p:cNvPr id="19" name="Content Placeholder 1"/>
          <p:cNvSpPr txBox="1">
            <a:spLocks/>
          </p:cNvSpPr>
          <p:nvPr/>
        </p:nvSpPr>
        <p:spPr>
          <a:xfrm>
            <a:off x="5177517" y="749745"/>
            <a:ext cx="3895726" cy="34323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500" dirty="0" smtClean="0"/>
              <a:t>Appalachia Energy (WC)</a:t>
            </a:r>
          </a:p>
          <a:p>
            <a:pPr>
              <a:spcBef>
                <a:spcPts val="0"/>
              </a:spcBef>
            </a:pPr>
            <a:r>
              <a:rPr lang="en-US" sz="1500" dirty="0" smtClean="0"/>
              <a:t>S. Central Africa Energy (MCHD)</a:t>
            </a:r>
          </a:p>
          <a:p>
            <a:pPr>
              <a:spcBef>
                <a:spcPts val="0"/>
              </a:spcBef>
            </a:pPr>
            <a:endParaRPr lang="en-US" sz="1200" dirty="0"/>
          </a:p>
          <a:p>
            <a:pPr>
              <a:spcBef>
                <a:spcPts val="0"/>
              </a:spcBef>
            </a:pPr>
            <a:r>
              <a:rPr lang="en-US" sz="1500" dirty="0" smtClean="0"/>
              <a:t>American Samoa Oceans (ARC)</a:t>
            </a:r>
          </a:p>
          <a:p>
            <a:pPr>
              <a:spcBef>
                <a:spcPts val="0"/>
              </a:spcBef>
            </a:pPr>
            <a:r>
              <a:rPr lang="en-US" sz="1500" dirty="0" smtClean="0"/>
              <a:t>Argentina Oceans (GSFC)</a:t>
            </a:r>
          </a:p>
          <a:p>
            <a:pPr>
              <a:spcBef>
                <a:spcPts val="0"/>
              </a:spcBef>
            </a:pPr>
            <a:r>
              <a:rPr lang="en-US" sz="1500" dirty="0" smtClean="0"/>
              <a:t>Southern California Oceans (JPL)</a:t>
            </a:r>
          </a:p>
          <a:p>
            <a:pPr>
              <a:spcBef>
                <a:spcPts val="0"/>
              </a:spcBef>
            </a:pPr>
            <a:endParaRPr lang="en-US" sz="1200" dirty="0" smtClean="0"/>
          </a:p>
          <a:p>
            <a:pPr lvl="0">
              <a:spcBef>
                <a:spcPts val="0"/>
              </a:spcBef>
            </a:pPr>
            <a:r>
              <a:rPr lang="en-US" sz="1500" dirty="0">
                <a:solidFill>
                  <a:prstClr val="black"/>
                </a:solidFill>
              </a:rPr>
              <a:t>Great Plains Ag III (LaRC)</a:t>
            </a:r>
          </a:p>
          <a:p>
            <a:pPr lvl="0">
              <a:spcBef>
                <a:spcPts val="0"/>
              </a:spcBef>
            </a:pPr>
            <a:r>
              <a:rPr lang="en-US" sz="1500" dirty="0">
                <a:solidFill>
                  <a:prstClr val="black"/>
                </a:solidFill>
              </a:rPr>
              <a:t>Niger Ag (LaRC)</a:t>
            </a:r>
          </a:p>
          <a:p>
            <a:pPr lvl="0">
              <a:spcBef>
                <a:spcPts val="0"/>
              </a:spcBef>
            </a:pPr>
            <a:r>
              <a:rPr lang="en-US" sz="1500" dirty="0">
                <a:solidFill>
                  <a:prstClr val="black"/>
                </a:solidFill>
              </a:rPr>
              <a:t>Rwanda Ag II (WC)</a:t>
            </a:r>
          </a:p>
          <a:p>
            <a:pPr lvl="0">
              <a:spcBef>
                <a:spcPts val="0"/>
              </a:spcBef>
            </a:pPr>
            <a:endParaRPr lang="en-US" sz="1200" dirty="0">
              <a:solidFill>
                <a:prstClr val="black"/>
              </a:solidFill>
            </a:endParaRPr>
          </a:p>
          <a:p>
            <a:pPr lvl="0">
              <a:spcBef>
                <a:spcPts val="0"/>
              </a:spcBef>
            </a:pPr>
            <a:r>
              <a:rPr lang="en-US" sz="1500" dirty="0">
                <a:solidFill>
                  <a:prstClr val="black"/>
                </a:solidFill>
              </a:rPr>
              <a:t>Great Basin Climate (ARC)</a:t>
            </a:r>
          </a:p>
          <a:p>
            <a:pPr lvl="0">
              <a:spcBef>
                <a:spcPts val="0"/>
              </a:spcBef>
            </a:pPr>
            <a:r>
              <a:rPr lang="en-US" sz="1500" dirty="0">
                <a:solidFill>
                  <a:prstClr val="black"/>
                </a:solidFill>
              </a:rPr>
              <a:t>Americas Climate (LaRC/NCDC)</a:t>
            </a:r>
          </a:p>
          <a:p>
            <a:pPr>
              <a:spcBef>
                <a:spcPts val="0"/>
              </a:spcBef>
            </a:pPr>
            <a:endParaRPr lang="en-US" sz="1200" dirty="0"/>
          </a:p>
          <a:p>
            <a:pPr>
              <a:spcBef>
                <a:spcPts val="0"/>
              </a:spcBef>
            </a:pPr>
            <a:r>
              <a:rPr lang="en-US" sz="1500" dirty="0" err="1" smtClean="0"/>
              <a:t>DEVELOPedia</a:t>
            </a:r>
            <a:r>
              <a:rPr lang="en-US" sz="1500" dirty="0" smtClean="0"/>
              <a:t> (LaRC)</a:t>
            </a:r>
          </a:p>
          <a:p>
            <a:pPr>
              <a:spcBef>
                <a:spcPts val="0"/>
              </a:spcBef>
            </a:pPr>
            <a:r>
              <a:rPr lang="en-US" sz="1500" dirty="0" smtClean="0"/>
              <a:t>AIP-7 App Development (LaRC)</a:t>
            </a:r>
          </a:p>
          <a:p>
            <a:pPr>
              <a:spcBef>
                <a:spcPts val="0"/>
              </a:spcBef>
            </a:pPr>
            <a:endParaRPr lang="en-US" sz="1500" dirty="0" smtClean="0"/>
          </a:p>
          <a:p>
            <a:pPr>
              <a:spcBef>
                <a:spcPts val="0"/>
              </a:spcBef>
            </a:pPr>
            <a:endParaRPr lang="en-US" sz="1500" dirty="0" smtClean="0"/>
          </a:p>
          <a:p>
            <a:pPr>
              <a:spcBef>
                <a:spcPts val="0"/>
              </a:spcBef>
            </a:pPr>
            <a:endParaRPr lang="en-US" sz="1500" dirty="0" smtClean="0"/>
          </a:p>
          <a:p>
            <a:pPr>
              <a:spcBef>
                <a:spcPts val="0"/>
              </a:spcBef>
            </a:pPr>
            <a:endParaRPr lang="en-US" sz="1500" dirty="0"/>
          </a:p>
        </p:txBody>
      </p:sp>
      <p:pic>
        <p:nvPicPr>
          <p:cNvPr id="20" name="Picture 1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05351" y="2866976"/>
            <a:ext cx="542925" cy="542925"/>
          </a:xfrm>
          <a:prstGeom prst="rect">
            <a:avLst/>
          </a:prstGeom>
        </p:spPr>
      </p:pic>
      <p:pic>
        <p:nvPicPr>
          <p:cNvPr id="21" name="Picture 2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05351" y="2221323"/>
            <a:ext cx="542925" cy="542925"/>
          </a:xfrm>
          <a:prstGeom prst="rect">
            <a:avLst/>
          </a:prstGeom>
        </p:spPr>
      </p:pic>
      <p:pic>
        <p:nvPicPr>
          <p:cNvPr id="22" name="Picture 2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8125" y="2435660"/>
            <a:ext cx="542925" cy="542925"/>
          </a:xfrm>
          <a:prstGeom prst="rect">
            <a:avLst/>
          </a:prstGeom>
        </p:spPr>
      </p:pic>
      <p:pic>
        <p:nvPicPr>
          <p:cNvPr id="24" name="Picture 2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8125" y="3910666"/>
            <a:ext cx="542925" cy="542925"/>
          </a:xfrm>
          <a:prstGeom prst="rect">
            <a:avLst/>
          </a:prstGeom>
        </p:spPr>
      </p:pic>
      <p:pic>
        <p:nvPicPr>
          <p:cNvPr id="25" name="Picture 2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8124" y="5217929"/>
            <a:ext cx="542925" cy="542925"/>
          </a:xfrm>
          <a:prstGeom prst="rect">
            <a:avLst/>
          </a:prstGeom>
        </p:spPr>
      </p:pic>
      <p:pic>
        <p:nvPicPr>
          <p:cNvPr id="26" name="Picture 2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705351" y="731350"/>
            <a:ext cx="542925" cy="542925"/>
          </a:xfrm>
          <a:prstGeom prst="rect">
            <a:avLst/>
          </a:prstGeom>
        </p:spPr>
      </p:pic>
      <p:pic>
        <p:nvPicPr>
          <p:cNvPr id="27" name="Picture 2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705351" y="1445721"/>
            <a:ext cx="542925" cy="542925"/>
          </a:xfrm>
          <a:prstGeom prst="rect">
            <a:avLst/>
          </a:prstGeom>
        </p:spPr>
      </p:pic>
      <p:pic>
        <p:nvPicPr>
          <p:cNvPr id="28" name="Picture 27"/>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38125" y="1153876"/>
            <a:ext cx="542925" cy="542925"/>
          </a:xfrm>
          <a:prstGeom prst="rect">
            <a:avLst/>
          </a:prstGeom>
        </p:spPr>
      </p:pic>
      <p:pic>
        <p:nvPicPr>
          <p:cNvPr id="29" name="Picture 28"/>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705351" y="3484152"/>
            <a:ext cx="542925" cy="542734"/>
          </a:xfrm>
          <a:prstGeom prst="rect">
            <a:avLst/>
          </a:prstGeom>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237274" y="4412490"/>
            <a:ext cx="2367643" cy="1464940"/>
          </a:xfrm>
          <a:prstGeom prst="rect">
            <a:avLst/>
          </a:prstGeom>
        </p:spPr>
      </p:pic>
      <p:pic>
        <p:nvPicPr>
          <p:cNvPr id="15" name="Pictur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536900" y="5065650"/>
            <a:ext cx="2367642" cy="1464940"/>
          </a:xfrm>
          <a:prstGeom prst="rect">
            <a:avLst/>
          </a:prstGeom>
        </p:spPr>
      </p:pic>
      <p:sp>
        <p:nvSpPr>
          <p:cNvPr id="16" name="TextBox 15"/>
          <p:cNvSpPr txBox="1"/>
          <p:nvPr/>
        </p:nvSpPr>
        <p:spPr>
          <a:xfrm>
            <a:off x="4324362" y="4174518"/>
            <a:ext cx="2113079" cy="338554"/>
          </a:xfrm>
          <a:prstGeom prst="rect">
            <a:avLst/>
          </a:prstGeom>
          <a:noFill/>
        </p:spPr>
        <p:txBody>
          <a:bodyPr wrap="none" rtlCol="0">
            <a:spAutoFit/>
          </a:bodyPr>
          <a:lstStyle/>
          <a:p>
            <a:pPr algn="ctr"/>
            <a:r>
              <a:rPr lang="en-US" sz="1600" b="1" dirty="0" smtClean="0"/>
              <a:t>Participant Impacts</a:t>
            </a:r>
            <a:endParaRPr lang="en-US" sz="1600" b="1" dirty="0"/>
          </a:p>
        </p:txBody>
      </p:sp>
      <p:sp>
        <p:nvSpPr>
          <p:cNvPr id="17" name="TextBox 16"/>
          <p:cNvSpPr txBox="1"/>
          <p:nvPr/>
        </p:nvSpPr>
        <p:spPr>
          <a:xfrm>
            <a:off x="6786520" y="4827678"/>
            <a:ext cx="1736373" cy="338554"/>
          </a:xfrm>
          <a:prstGeom prst="rect">
            <a:avLst/>
          </a:prstGeom>
          <a:noFill/>
        </p:spPr>
        <p:txBody>
          <a:bodyPr wrap="none" rtlCol="0">
            <a:spAutoFit/>
          </a:bodyPr>
          <a:lstStyle/>
          <a:p>
            <a:pPr algn="ctr"/>
            <a:r>
              <a:rPr lang="en-US" sz="1600" b="1" dirty="0" smtClean="0"/>
              <a:t>Project Impacts</a:t>
            </a:r>
            <a:endParaRPr lang="en-US" sz="1600" b="1" dirty="0"/>
          </a:p>
        </p:txBody>
      </p:sp>
    </p:spTree>
    <p:extLst>
      <p:ext uri="{BB962C8B-B14F-4D97-AF65-F5344CB8AC3E}">
        <p14:creationId xmlns:p14="http://schemas.microsoft.com/office/powerpoint/2010/main" val="4225845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South Central Africa Energy</a:t>
            </a:r>
            <a:endParaRPr lang="en-US" dirty="0"/>
          </a:p>
        </p:txBody>
      </p:sp>
      <p:sp>
        <p:nvSpPr>
          <p:cNvPr id="9" name="Content Placeholder 1"/>
          <p:cNvSpPr>
            <a:spLocks noGrp="1"/>
          </p:cNvSpPr>
          <p:nvPr>
            <p:ph idx="1"/>
          </p:nvPr>
        </p:nvSpPr>
        <p:spPr>
          <a:xfrm>
            <a:off x="228600" y="959876"/>
            <a:ext cx="8610600" cy="1524000"/>
          </a:xfrm>
        </p:spPr>
        <p:txBody>
          <a:bodyPr>
            <a:noAutofit/>
          </a:bodyPr>
          <a:lstStyle/>
          <a:p>
            <a:pPr marL="0" indent="0">
              <a:buNone/>
            </a:pPr>
            <a:r>
              <a:rPr lang="en-US" sz="1800" b="1" dirty="0" smtClean="0"/>
              <a:t>Community Concern: </a:t>
            </a:r>
            <a:r>
              <a:rPr lang="en-US" sz="1800" dirty="0" smtClean="0"/>
              <a:t>In communities where the majority of </a:t>
            </a:r>
            <a:r>
              <a:rPr lang="en-US" sz="1800" dirty="0"/>
              <a:t>the population uses burning biomass from deforestation as their primary energy </a:t>
            </a:r>
            <a:r>
              <a:rPr lang="en-US" sz="1800" dirty="0" smtClean="0"/>
              <a:t>source, while most of </a:t>
            </a:r>
            <a:r>
              <a:rPr lang="en-US" sz="1800" dirty="0"/>
              <a:t>the petroleum-associated gas </a:t>
            </a:r>
            <a:r>
              <a:rPr lang="en-US" sz="1800" dirty="0" smtClean="0"/>
              <a:t>is disposed of, </a:t>
            </a:r>
            <a:r>
              <a:rPr lang="en-US" sz="1800" dirty="0">
                <a:latin typeface="Century Gothic"/>
                <a:ea typeface="Century Gothic"/>
                <a:cs typeface="Times New Roman"/>
              </a:rPr>
              <a:t>NASA Earth observations have the ability to measure flared energy losses, deforestation losses, </a:t>
            </a:r>
            <a:r>
              <a:rPr lang="en-US" sz="1800" dirty="0" smtClean="0">
                <a:latin typeface="Century Gothic"/>
                <a:ea typeface="Century Gothic"/>
                <a:cs typeface="Times New Roman"/>
              </a:rPr>
              <a:t>atmospheric impact, and </a:t>
            </a:r>
            <a:r>
              <a:rPr lang="fr-FR" sz="1800" dirty="0">
                <a:latin typeface="Century Gothic"/>
                <a:ea typeface="Century Gothic"/>
                <a:cs typeface="Times New Roman"/>
              </a:rPr>
              <a:t>suitable site locations for </a:t>
            </a:r>
            <a:r>
              <a:rPr lang="fr-FR" sz="1800" dirty="0" smtClean="0">
                <a:latin typeface="Century Gothic"/>
                <a:ea typeface="Century Gothic"/>
                <a:cs typeface="Times New Roman"/>
              </a:rPr>
              <a:t>infrastructure.</a:t>
            </a:r>
            <a:endParaRPr lang="en-US" sz="1800" dirty="0" smtClean="0"/>
          </a:p>
          <a:p>
            <a:pPr marL="0" indent="0">
              <a:buNone/>
            </a:pPr>
            <a:endParaRPr lang="en-US" sz="1800" dirty="0"/>
          </a:p>
        </p:txBody>
      </p:sp>
      <p:sp>
        <p:nvSpPr>
          <p:cNvPr id="15" name="Rectangle 14"/>
          <p:cNvSpPr/>
          <p:nvPr/>
        </p:nvSpPr>
        <p:spPr>
          <a:xfrm>
            <a:off x="228600" y="2465440"/>
            <a:ext cx="5029200" cy="1477328"/>
          </a:xfrm>
          <a:prstGeom prst="rect">
            <a:avLst/>
          </a:prstGeom>
        </p:spPr>
        <p:txBody>
          <a:bodyPr wrap="square">
            <a:spAutoFit/>
          </a:bodyPr>
          <a:lstStyle/>
          <a:p>
            <a:pPr lvl="0">
              <a:lnSpc>
                <a:spcPct val="90000"/>
              </a:lnSpc>
            </a:pPr>
            <a:r>
              <a:rPr lang="en-US" sz="2000" b="1" dirty="0" smtClean="0">
                <a:solidFill>
                  <a:prstClr val="black"/>
                </a:solidFill>
                <a:latin typeface="Century Gothic" panose="020B0502020202020204" pitchFamily="34" charset="0"/>
              </a:rPr>
              <a:t>End-Users/Partners</a:t>
            </a:r>
            <a:r>
              <a:rPr lang="en-US" sz="2000" b="1" dirty="0">
                <a:solidFill>
                  <a:prstClr val="black"/>
                </a:solidFill>
                <a:latin typeface="Century Gothic" panose="020B0502020202020204" pitchFamily="34" charset="0"/>
              </a:rPr>
              <a:t>: </a:t>
            </a:r>
            <a:endParaRPr lang="en-US" sz="2000" b="1" dirty="0" smtClean="0">
              <a:solidFill>
                <a:prstClr val="black"/>
              </a:solidFill>
              <a:latin typeface="Century Gothic" panose="020B0502020202020204" pitchFamily="34" charset="0"/>
            </a:endParaRPr>
          </a:p>
          <a:p>
            <a:pPr marL="342900" lvl="0" indent="-342900">
              <a:lnSpc>
                <a:spcPct val="90000"/>
              </a:lnSpc>
              <a:buFont typeface="Arial" panose="020B0604020202020204" pitchFamily="34" charset="0"/>
              <a:buChar char="•"/>
            </a:pPr>
            <a:r>
              <a:rPr lang="en-US" sz="2000" dirty="0">
                <a:solidFill>
                  <a:prstClr val="black"/>
                </a:solidFill>
                <a:latin typeface="Century Gothic" panose="020B0502020202020204" pitchFamily="34" charset="0"/>
              </a:rPr>
              <a:t>World Bank’s Global Gas Flaring Reduction (GGFR) Partnership </a:t>
            </a:r>
            <a:endParaRPr lang="en-US" sz="2000" dirty="0" smtClean="0">
              <a:solidFill>
                <a:prstClr val="black"/>
              </a:solidFill>
              <a:latin typeface="Century Gothic" panose="020B0502020202020204" pitchFamily="34" charset="0"/>
            </a:endParaRPr>
          </a:p>
          <a:p>
            <a:pPr marL="342900" lvl="0" indent="-342900">
              <a:lnSpc>
                <a:spcPct val="90000"/>
              </a:lnSpc>
              <a:buFont typeface="Arial" panose="020B0604020202020204" pitchFamily="34" charset="0"/>
              <a:buChar char="•"/>
            </a:pPr>
            <a:r>
              <a:rPr lang="en-US" sz="2000" dirty="0">
                <a:solidFill>
                  <a:prstClr val="black"/>
                </a:solidFill>
                <a:latin typeface="Century Gothic" panose="020B0502020202020204" pitchFamily="34" charset="0"/>
              </a:rPr>
              <a:t>Planet Earth Institute (PEI) </a:t>
            </a:r>
          </a:p>
          <a:p>
            <a:pPr lvl="0">
              <a:lnSpc>
                <a:spcPct val="90000"/>
              </a:lnSpc>
            </a:pPr>
            <a:endParaRPr lang="en-US" sz="2000" dirty="0">
              <a:solidFill>
                <a:prstClr val="black"/>
              </a:solidFill>
              <a:latin typeface="Century Gothic" panose="020B0502020202020204" pitchFamily="34" charset="0"/>
            </a:endParaRPr>
          </a:p>
        </p:txBody>
      </p:sp>
      <p:sp>
        <p:nvSpPr>
          <p:cNvPr id="16" name="Rectangle 15"/>
          <p:cNvSpPr/>
          <p:nvPr/>
        </p:nvSpPr>
        <p:spPr>
          <a:xfrm>
            <a:off x="238125" y="3837040"/>
            <a:ext cx="5029200" cy="1477328"/>
          </a:xfrm>
          <a:prstGeom prst="rect">
            <a:avLst/>
          </a:prstGeom>
        </p:spPr>
        <p:txBody>
          <a:bodyPr wrap="square">
            <a:spAutoFit/>
          </a:bodyPr>
          <a:lstStyle/>
          <a:p>
            <a:pPr lvl="0">
              <a:lnSpc>
                <a:spcPct val="90000"/>
              </a:lnSpc>
            </a:pPr>
            <a:r>
              <a:rPr lang="en-US" sz="2000" b="1" dirty="0">
                <a:solidFill>
                  <a:prstClr val="black"/>
                </a:solidFill>
                <a:latin typeface="Century Gothic" panose="020B0502020202020204" pitchFamily="34" charset="0"/>
              </a:rPr>
              <a:t>Earth Observations: </a:t>
            </a:r>
            <a:endParaRPr lang="en-US" sz="2000" b="1" dirty="0" smtClean="0">
              <a:solidFill>
                <a:prstClr val="black"/>
              </a:solidFill>
              <a:latin typeface="Century Gothic" panose="020B0502020202020204" pitchFamily="34" charset="0"/>
            </a:endParaRPr>
          </a:p>
          <a:p>
            <a:pPr marL="228600" lvl="0" indent="-228600">
              <a:lnSpc>
                <a:spcPct val="90000"/>
              </a:lnSpc>
              <a:buFont typeface="Arial" panose="020B0604020202020204" pitchFamily="34" charset="0"/>
              <a:buChar char="•"/>
            </a:pPr>
            <a:r>
              <a:rPr lang="en-US" sz="2000" dirty="0" err="1" smtClean="0">
                <a:solidFill>
                  <a:prstClr val="black"/>
                </a:solidFill>
                <a:latin typeface="Century Gothic" panose="020B0502020202020204" pitchFamily="34" charset="0"/>
              </a:rPr>
              <a:t>Suomi</a:t>
            </a:r>
            <a:r>
              <a:rPr lang="en-US" sz="2000" dirty="0" smtClean="0">
                <a:solidFill>
                  <a:prstClr val="black"/>
                </a:solidFill>
                <a:latin typeface="Century Gothic" panose="020B0502020202020204" pitchFamily="34" charset="0"/>
              </a:rPr>
              <a:t> NPP, VIIRS</a:t>
            </a:r>
          </a:p>
          <a:p>
            <a:pPr marL="228600" lvl="0" indent="-228600">
              <a:lnSpc>
                <a:spcPct val="90000"/>
              </a:lnSpc>
              <a:buFont typeface="Arial" panose="020B0604020202020204" pitchFamily="34" charset="0"/>
              <a:buChar char="•"/>
            </a:pPr>
            <a:r>
              <a:rPr lang="en-US" sz="2000" dirty="0" smtClean="0">
                <a:solidFill>
                  <a:prstClr val="black"/>
                </a:solidFill>
                <a:latin typeface="Century Gothic" panose="020B0502020202020204" pitchFamily="34" charset="0"/>
              </a:rPr>
              <a:t>Aqua/Terra, MODIS</a:t>
            </a:r>
          </a:p>
          <a:p>
            <a:pPr marL="228600" lvl="0" indent="-228600">
              <a:lnSpc>
                <a:spcPct val="90000"/>
              </a:lnSpc>
              <a:buFont typeface="Arial" panose="020B0604020202020204" pitchFamily="34" charset="0"/>
              <a:buChar char="•"/>
            </a:pPr>
            <a:r>
              <a:rPr lang="en-US" sz="2000" dirty="0" smtClean="0">
                <a:solidFill>
                  <a:prstClr val="black"/>
                </a:solidFill>
                <a:latin typeface="Century Gothic" panose="020B0502020202020204" pitchFamily="34" charset="0"/>
              </a:rPr>
              <a:t>Terra, ASTER</a:t>
            </a:r>
          </a:p>
          <a:p>
            <a:pPr marL="228600" lvl="0" indent="-228600">
              <a:lnSpc>
                <a:spcPct val="90000"/>
              </a:lnSpc>
              <a:buFont typeface="Arial" panose="020B0604020202020204" pitchFamily="34" charset="0"/>
              <a:buChar char="•"/>
            </a:pPr>
            <a:r>
              <a:rPr lang="en-US" sz="2000" dirty="0" smtClean="0">
                <a:solidFill>
                  <a:prstClr val="black"/>
                </a:solidFill>
                <a:latin typeface="Century Gothic" panose="020B0502020202020204" pitchFamily="34" charset="0"/>
              </a:rPr>
              <a:t>Landsat 5/7/8, TM/ETM+/OLI</a:t>
            </a:r>
            <a:endParaRPr lang="en-US" sz="2000" dirty="0">
              <a:solidFill>
                <a:prstClr val="black"/>
              </a:solidFill>
              <a:latin typeface="Century Gothic" panose="020B0502020202020204" pitchFamily="34" charset="0"/>
            </a:endParaRPr>
          </a:p>
        </p:txBody>
      </p:sp>
      <p:sp>
        <p:nvSpPr>
          <p:cNvPr id="17" name="Rectangle 16"/>
          <p:cNvSpPr/>
          <p:nvPr/>
        </p:nvSpPr>
        <p:spPr>
          <a:xfrm>
            <a:off x="228600" y="5388694"/>
            <a:ext cx="8610600" cy="1366528"/>
          </a:xfrm>
          <a:prstGeom prst="rect">
            <a:avLst/>
          </a:prstGeom>
        </p:spPr>
        <p:txBody>
          <a:bodyPr wrap="square">
            <a:spAutoFit/>
          </a:bodyPr>
          <a:lstStyle/>
          <a:p>
            <a:pPr lvl="0">
              <a:lnSpc>
                <a:spcPct val="90000"/>
              </a:lnSpc>
              <a:spcBef>
                <a:spcPts val="1000"/>
              </a:spcBef>
            </a:pPr>
            <a:r>
              <a:rPr lang="en-US" sz="2000" b="1" dirty="0" smtClean="0">
                <a:solidFill>
                  <a:prstClr val="black"/>
                </a:solidFill>
                <a:latin typeface="Century Gothic" panose="020B0502020202020204" pitchFamily="34" charset="0"/>
              </a:rPr>
              <a:t>Impact: </a:t>
            </a:r>
            <a:r>
              <a:rPr lang="en-US" dirty="0" smtClean="0">
                <a:solidFill>
                  <a:prstClr val="black"/>
                </a:solidFill>
                <a:latin typeface="Century Gothic" panose="020B0502020202020204" pitchFamily="34" charset="0"/>
              </a:rPr>
              <a:t>The results of this project will support the efforts of partners to demonstrate </a:t>
            </a:r>
            <a:r>
              <a:rPr lang="en-US" dirty="0">
                <a:solidFill>
                  <a:prstClr val="black"/>
                </a:solidFill>
                <a:latin typeface="Century Gothic" panose="020B0502020202020204" pitchFamily="34" charset="0"/>
              </a:rPr>
              <a:t>small </a:t>
            </a:r>
            <a:r>
              <a:rPr lang="en-US" dirty="0" smtClean="0">
                <a:solidFill>
                  <a:prstClr val="black"/>
                </a:solidFill>
                <a:latin typeface="Century Gothic" panose="020B0502020202020204" pitchFamily="34" charset="0"/>
              </a:rPr>
              <a:t>scale-scale </a:t>
            </a:r>
            <a:r>
              <a:rPr lang="en-US" dirty="0">
                <a:solidFill>
                  <a:prstClr val="black"/>
                </a:solidFill>
                <a:latin typeface="Century Gothic" panose="020B0502020202020204" pitchFamily="34" charset="0"/>
              </a:rPr>
              <a:t>natural gas </a:t>
            </a:r>
            <a:r>
              <a:rPr lang="en-US" dirty="0" smtClean="0">
                <a:solidFill>
                  <a:prstClr val="black"/>
                </a:solidFill>
                <a:latin typeface="Century Gothic" panose="020B0502020202020204" pitchFamily="34" charset="0"/>
              </a:rPr>
              <a:t>use </a:t>
            </a:r>
            <a:r>
              <a:rPr lang="en-US" dirty="0">
                <a:solidFill>
                  <a:prstClr val="black"/>
                </a:solidFill>
                <a:latin typeface="Century Gothic" panose="020B0502020202020204" pitchFamily="34" charset="0"/>
              </a:rPr>
              <a:t>while reducing flaring and barriers to gas </a:t>
            </a:r>
            <a:r>
              <a:rPr lang="en-US" dirty="0" smtClean="0">
                <a:solidFill>
                  <a:prstClr val="black"/>
                </a:solidFill>
                <a:latin typeface="Century Gothic" panose="020B0502020202020204" pitchFamily="34" charset="0"/>
              </a:rPr>
              <a:t>utilization, and will also serve as a model for partners leading the continent in its pursuit of scientific independence through the Global Scientific Community.</a:t>
            </a:r>
            <a:endParaRPr lang="en-US" dirty="0">
              <a:solidFill>
                <a:prstClr val="black"/>
              </a:solidFill>
              <a:latin typeface="Century Gothic" panose="020B0502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7725" y="2303515"/>
            <a:ext cx="3929956" cy="3105150"/>
          </a:xfrm>
          <a:prstGeom prst="rect">
            <a:avLst/>
          </a:prstGeom>
        </p:spPr>
      </p:pic>
      <p:pic>
        <p:nvPicPr>
          <p:cNvPr id="8" name="Picture 7" descr="Energy.png"/>
          <p:cNvPicPr>
            <a:picLocks noChangeAspect="1"/>
          </p:cNvPicPr>
          <p:nvPr/>
        </p:nvPicPr>
        <p:blipFill>
          <a:blip r:embed="rId3" cstate="print"/>
          <a:stretch>
            <a:fillRect/>
          </a:stretch>
        </p:blipFill>
        <p:spPr>
          <a:xfrm>
            <a:off x="331837" y="196646"/>
            <a:ext cx="779207" cy="779207"/>
          </a:xfrm>
          <a:prstGeom prst="rect">
            <a:avLst/>
          </a:prstGeom>
        </p:spPr>
      </p:pic>
    </p:spTree>
    <p:extLst>
      <p:ext uri="{BB962C8B-B14F-4D97-AF65-F5344CB8AC3E}">
        <p14:creationId xmlns:p14="http://schemas.microsoft.com/office/powerpoint/2010/main" val="2789482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p:cNvSpPr txBox="1">
            <a:spLocks/>
          </p:cNvSpPr>
          <p:nvPr/>
        </p:nvSpPr>
        <p:spPr>
          <a:xfrm>
            <a:off x="152400" y="88232"/>
            <a:ext cx="8839200" cy="1143000"/>
          </a:xfrm>
          <a:prstGeom prst="rect">
            <a:avLst/>
          </a:prstGeom>
        </p:spPr>
        <p:txBody>
          <a:bodyPr vert="horz" lIns="91387" tIns="45693" rIns="91387" bIns="45693" anchor="ctr">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noProof="0" dirty="0" smtClean="0">
                <a:solidFill>
                  <a:schemeClr val="tx1"/>
                </a:solidFill>
                <a:latin typeface="Century Gothic"/>
              </a:rPr>
              <a:t>Your Project Title Here </a:t>
            </a:r>
            <a:r>
              <a:rPr lang="en-US" noProof="0" dirty="0" smtClean="0">
                <a:solidFill>
                  <a:schemeClr val="tx1"/>
                </a:solidFill>
                <a:latin typeface="Century Gothic"/>
                <a:sym typeface="Wingdings" pitchFamily="2" charset="2"/>
              </a:rPr>
              <a:t></a:t>
            </a:r>
            <a:endParaRPr kumimoji="0" lang="en-US" sz="3300" b="0" i="0" u="none" strike="noStrike" kern="1200" cap="none" spc="0" normalizeH="0" baseline="0" noProof="0" dirty="0" smtClean="0">
              <a:ln>
                <a:noFill/>
              </a:ln>
              <a:solidFill>
                <a:schemeClr val="tx1"/>
              </a:solidFill>
              <a:effectLst/>
              <a:uLnTx/>
              <a:uFillTx/>
              <a:latin typeface="Century Gothic"/>
            </a:endParaRPr>
          </a:p>
        </p:txBody>
      </p:sp>
      <p:sp>
        <p:nvSpPr>
          <p:cNvPr id="8" name="Content Placeholder 2"/>
          <p:cNvSpPr txBox="1">
            <a:spLocks/>
          </p:cNvSpPr>
          <p:nvPr/>
        </p:nvSpPr>
        <p:spPr>
          <a:xfrm>
            <a:off x="246940" y="1321073"/>
            <a:ext cx="8612387" cy="4242965"/>
          </a:xfrm>
          <a:prstGeom prst="rect">
            <a:avLst/>
          </a:prstGeom>
        </p:spPr>
        <p:txBody>
          <a:bodyPr vert="horz" lIns="91387" tIns="45693" rIns="91387" bIns="45693">
            <a:normAutofit/>
          </a:bodyPr>
          <a:lstStyle>
            <a:lvl1pPr marL="274160" indent="-27416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319" indent="-27416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480" indent="-228465"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6638" indent="-228465"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0799" indent="-228465"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4958" indent="-182773"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19117" indent="-182773"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1890" indent="-182773"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6050" indent="-182773"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800"/>
              </a:spcBef>
              <a:spcAft>
                <a:spcPts val="0"/>
              </a:spcAft>
              <a:buClr>
                <a:srgbClr val="0F6FC6"/>
              </a:buClr>
              <a:buSzPct val="85000"/>
              <a:buNone/>
              <a:tabLst/>
              <a:defRPr/>
            </a:pPr>
            <a:r>
              <a:rPr lang="en-US" sz="2000" dirty="0" smtClean="0">
                <a:solidFill>
                  <a:srgbClr val="0C579C"/>
                </a:solidFill>
                <a:latin typeface="Century Gothic"/>
              </a:rPr>
              <a:t>So that last slide was there mostly as an example of a project overview – please feel free to substitute your own project in, or another project you think is relevant to your audience whom you know better, (and feel free to delete my example!)</a:t>
            </a:r>
            <a:endParaRPr kumimoji="0" lang="en-US" sz="1800" b="0" i="0" strike="noStrike" kern="1200" cap="none" spc="0" normalizeH="0" noProof="0" dirty="0" smtClean="0">
              <a:ln>
                <a:noFill/>
              </a:ln>
              <a:solidFill>
                <a:srgbClr val="0C579C"/>
              </a:solidFill>
              <a:effectLst/>
              <a:uLnTx/>
              <a:uFillTx/>
              <a:latin typeface="Century Gothic"/>
            </a:endParaRPr>
          </a:p>
          <a:p>
            <a:pPr marL="548319" marR="0" lvl="1" indent="-274160" algn="l" defTabSz="914400" rtl="0" eaLnBrk="1" fontAlgn="auto" latinLnBrk="0" hangingPunct="1">
              <a:lnSpc>
                <a:spcPct val="100000"/>
              </a:lnSpc>
              <a:spcBef>
                <a:spcPct val="20000"/>
              </a:spcBef>
              <a:spcAft>
                <a:spcPts val="0"/>
              </a:spcAft>
              <a:buClr>
                <a:srgbClr val="009DD9"/>
              </a:buClr>
              <a:buSzPct val="70000"/>
              <a:buFont typeface="Wingdings"/>
              <a:buChar char=""/>
              <a:tabLst/>
              <a:defRPr/>
            </a:pPr>
            <a:endParaRPr kumimoji="0" lang="en-US" sz="1800" b="0" i="0" u="none" strike="noStrike" kern="1200" cap="none" spc="0" normalizeH="0" baseline="0" noProof="0" dirty="0" smtClean="0">
              <a:ln>
                <a:noFill/>
              </a:ln>
              <a:solidFill>
                <a:srgbClr val="0075A2"/>
              </a:solidFill>
              <a:effectLst/>
              <a:uLnTx/>
              <a:uFillTx/>
              <a:latin typeface="Century Gothic"/>
            </a:endParaRPr>
          </a:p>
        </p:txBody>
      </p:sp>
    </p:spTree>
    <p:extLst>
      <p:ext uri="{BB962C8B-B14F-4D97-AF65-F5344CB8AC3E}">
        <p14:creationId xmlns:p14="http://schemas.microsoft.com/office/powerpoint/2010/main" val="34307331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FY2014 Program Stats</a:t>
            </a:r>
            <a:endParaRPr lang="en-US" dirty="0"/>
          </a:p>
        </p:txBody>
      </p:sp>
      <p:grpSp>
        <p:nvGrpSpPr>
          <p:cNvPr id="4" name="Group 3"/>
          <p:cNvGrpSpPr/>
          <p:nvPr/>
        </p:nvGrpSpPr>
        <p:grpSpPr>
          <a:xfrm>
            <a:off x="283445" y="1038225"/>
            <a:ext cx="3355105" cy="1545633"/>
            <a:chOff x="426320" y="1600200"/>
            <a:chExt cx="3475924" cy="1545633"/>
          </a:xfrm>
        </p:grpSpPr>
        <p:sp>
          <p:nvSpPr>
            <p:cNvPr id="5" name="Rectangle 4"/>
            <p:cNvSpPr/>
            <p:nvPr/>
          </p:nvSpPr>
          <p:spPr>
            <a:xfrm>
              <a:off x="426320" y="2133600"/>
              <a:ext cx="3475924" cy="1012233"/>
            </a:xfrm>
            <a:prstGeom prst="rect">
              <a:avLst/>
            </a:prstGeom>
            <a:solidFill>
              <a:schemeClr val="bg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44">
                <a:defRPr/>
              </a:pPr>
              <a:r>
                <a:rPr lang="en-US" sz="1600" b="1" i="1" dirty="0" smtClean="0">
                  <a:solidFill>
                    <a:srgbClr val="000000"/>
                  </a:solidFill>
                  <a:latin typeface="Century Gothic" panose="020B0502020202020204" pitchFamily="34" charset="0"/>
                </a:rPr>
                <a:t>96 Participants </a:t>
              </a:r>
              <a:r>
                <a:rPr lang="en-US" sz="1600" i="1" dirty="0" smtClean="0">
                  <a:solidFill>
                    <a:srgbClr val="000000"/>
                  </a:solidFill>
                  <a:latin typeface="Century Gothic" panose="020B0502020202020204" pitchFamily="34" charset="0"/>
                </a:rPr>
                <a:t>working on</a:t>
              </a:r>
            </a:p>
            <a:p>
              <a:pPr algn="ctr" defTabSz="913544">
                <a:defRPr/>
              </a:pPr>
              <a:r>
                <a:rPr lang="en-US" sz="1600" b="1" i="1" dirty="0" smtClean="0">
                  <a:solidFill>
                    <a:srgbClr val="000000"/>
                  </a:solidFill>
                  <a:latin typeface="Century Gothic" panose="020B0502020202020204" pitchFamily="34" charset="0"/>
                </a:rPr>
                <a:t> 22 Projects </a:t>
              </a:r>
              <a:r>
                <a:rPr lang="en-US" sz="1600" i="1" dirty="0" smtClean="0">
                  <a:solidFill>
                    <a:srgbClr val="000000"/>
                  </a:solidFill>
                  <a:latin typeface="Century Gothic" panose="020B0502020202020204" pitchFamily="34" charset="0"/>
                </a:rPr>
                <a:t>with</a:t>
              </a:r>
              <a:r>
                <a:rPr lang="en-US" sz="1600" b="1" i="1" dirty="0" smtClean="0">
                  <a:solidFill>
                    <a:srgbClr val="000000"/>
                  </a:solidFill>
                  <a:latin typeface="Century Gothic" panose="020B0502020202020204" pitchFamily="34" charset="0"/>
                </a:rPr>
                <a:t> </a:t>
              </a:r>
            </a:p>
            <a:p>
              <a:pPr algn="ctr" defTabSz="913544">
                <a:defRPr/>
              </a:pPr>
              <a:r>
                <a:rPr lang="en-US" sz="1600" b="1" i="1" dirty="0" smtClean="0">
                  <a:solidFill>
                    <a:srgbClr val="000000"/>
                  </a:solidFill>
                  <a:latin typeface="Century Gothic" panose="020B0502020202020204" pitchFamily="34" charset="0"/>
                </a:rPr>
                <a:t>53 Partners &amp; End-Users</a:t>
              </a:r>
              <a:endParaRPr lang="en-US" sz="1600" b="1" dirty="0">
                <a:solidFill>
                  <a:srgbClr val="000000"/>
                </a:solidFill>
                <a:latin typeface="Century Gothic" panose="020B0502020202020204" pitchFamily="34" charset="0"/>
              </a:endParaRPr>
            </a:p>
          </p:txBody>
        </p:sp>
        <p:sp>
          <p:nvSpPr>
            <p:cNvPr id="6" name="Rectangle 5"/>
            <p:cNvSpPr/>
            <p:nvPr/>
          </p:nvSpPr>
          <p:spPr>
            <a:xfrm>
              <a:off x="426320" y="1600200"/>
              <a:ext cx="3475924" cy="533400"/>
            </a:xfrm>
            <a:prstGeom prst="rect">
              <a:avLst/>
            </a:prstGeom>
            <a:solidFill>
              <a:srgbClr val="00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Century Gothic" panose="020B0502020202020204" pitchFamily="34" charset="0"/>
                </a:rPr>
                <a:t>Fall 2013</a:t>
              </a:r>
              <a:endParaRPr lang="en-US" sz="2400" b="1" dirty="0">
                <a:latin typeface="Century Gothic" panose="020B0502020202020204" pitchFamily="34" charset="0"/>
              </a:endParaRPr>
            </a:p>
          </p:txBody>
        </p:sp>
      </p:grpSp>
      <p:grpSp>
        <p:nvGrpSpPr>
          <p:cNvPr id="7" name="Group 6"/>
          <p:cNvGrpSpPr/>
          <p:nvPr/>
        </p:nvGrpSpPr>
        <p:grpSpPr>
          <a:xfrm>
            <a:off x="264395" y="2714625"/>
            <a:ext cx="3355105" cy="1524000"/>
            <a:chOff x="3485631" y="2667000"/>
            <a:chExt cx="3475924" cy="1524000"/>
          </a:xfrm>
        </p:grpSpPr>
        <p:sp>
          <p:nvSpPr>
            <p:cNvPr id="8" name="Rectangle 7"/>
            <p:cNvSpPr/>
            <p:nvPr/>
          </p:nvSpPr>
          <p:spPr>
            <a:xfrm>
              <a:off x="3485631" y="3178767"/>
              <a:ext cx="3475924" cy="1012233"/>
            </a:xfrm>
            <a:prstGeom prst="rect">
              <a:avLst/>
            </a:prstGeom>
            <a:solidFill>
              <a:schemeClr val="bg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44">
                <a:defRPr/>
              </a:pPr>
              <a:r>
                <a:rPr lang="en-US" sz="1600" b="1" i="1" dirty="0" smtClean="0">
                  <a:solidFill>
                    <a:srgbClr val="000000"/>
                  </a:solidFill>
                  <a:latin typeface="Century Gothic" panose="020B0502020202020204" pitchFamily="34" charset="0"/>
                </a:rPr>
                <a:t>109 Participants </a:t>
              </a:r>
              <a:r>
                <a:rPr lang="en-US" sz="1600" i="1" dirty="0" smtClean="0">
                  <a:solidFill>
                    <a:srgbClr val="000000"/>
                  </a:solidFill>
                  <a:latin typeface="Century Gothic" panose="020B0502020202020204" pitchFamily="34" charset="0"/>
                </a:rPr>
                <a:t>working on</a:t>
              </a:r>
            </a:p>
            <a:p>
              <a:pPr algn="ctr" defTabSz="913544">
                <a:defRPr/>
              </a:pPr>
              <a:r>
                <a:rPr lang="en-US" sz="1600" b="1" i="1" dirty="0" smtClean="0">
                  <a:solidFill>
                    <a:srgbClr val="000000"/>
                  </a:solidFill>
                  <a:latin typeface="Century Gothic" panose="020B0502020202020204" pitchFamily="34" charset="0"/>
                </a:rPr>
                <a:t> 25 Projects </a:t>
              </a:r>
              <a:r>
                <a:rPr lang="en-US" sz="1600" i="1" dirty="0" smtClean="0">
                  <a:solidFill>
                    <a:srgbClr val="000000"/>
                  </a:solidFill>
                  <a:latin typeface="Century Gothic" panose="020B0502020202020204" pitchFamily="34" charset="0"/>
                </a:rPr>
                <a:t>with</a:t>
              </a:r>
              <a:r>
                <a:rPr lang="en-US" sz="1600" b="1" i="1" dirty="0" smtClean="0">
                  <a:solidFill>
                    <a:srgbClr val="000000"/>
                  </a:solidFill>
                  <a:latin typeface="Century Gothic" panose="020B0502020202020204" pitchFamily="34" charset="0"/>
                </a:rPr>
                <a:t> </a:t>
              </a:r>
            </a:p>
            <a:p>
              <a:pPr algn="ctr" defTabSz="913544">
                <a:defRPr/>
              </a:pPr>
              <a:r>
                <a:rPr lang="en-US" sz="1600" b="1" i="1" dirty="0" smtClean="0">
                  <a:solidFill>
                    <a:srgbClr val="000000"/>
                  </a:solidFill>
                  <a:latin typeface="Century Gothic" panose="020B0502020202020204" pitchFamily="34" charset="0"/>
                </a:rPr>
                <a:t>61 Partners &amp; End-Users</a:t>
              </a:r>
              <a:endParaRPr lang="en-US" sz="1600" b="1" dirty="0">
                <a:solidFill>
                  <a:srgbClr val="000000"/>
                </a:solidFill>
                <a:latin typeface="Century Gothic" panose="020B0502020202020204" pitchFamily="34" charset="0"/>
              </a:endParaRPr>
            </a:p>
          </p:txBody>
        </p:sp>
        <p:sp>
          <p:nvSpPr>
            <p:cNvPr id="9" name="Rectangle 8"/>
            <p:cNvSpPr/>
            <p:nvPr/>
          </p:nvSpPr>
          <p:spPr>
            <a:xfrm>
              <a:off x="3485631" y="2667000"/>
              <a:ext cx="3475924" cy="533400"/>
            </a:xfrm>
            <a:prstGeom prst="rect">
              <a:avLst/>
            </a:prstGeom>
            <a:solidFill>
              <a:srgbClr val="00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Century Gothic" panose="020B0502020202020204" pitchFamily="34" charset="0"/>
                </a:rPr>
                <a:t>Spring 2014</a:t>
              </a:r>
              <a:endParaRPr lang="en-US" sz="2400" b="1" dirty="0">
                <a:latin typeface="Century Gothic" panose="020B0502020202020204" pitchFamily="34" charset="0"/>
              </a:endParaRPr>
            </a:p>
          </p:txBody>
        </p:sp>
      </p:grpSp>
      <p:grpSp>
        <p:nvGrpSpPr>
          <p:cNvPr id="10" name="Group 9"/>
          <p:cNvGrpSpPr/>
          <p:nvPr/>
        </p:nvGrpSpPr>
        <p:grpSpPr>
          <a:xfrm>
            <a:off x="283446" y="4391025"/>
            <a:ext cx="3355105" cy="1524000"/>
            <a:chOff x="5916173" y="4648200"/>
            <a:chExt cx="3475924" cy="1524000"/>
          </a:xfrm>
        </p:grpSpPr>
        <p:sp>
          <p:nvSpPr>
            <p:cNvPr id="11" name="Rectangle 10"/>
            <p:cNvSpPr/>
            <p:nvPr/>
          </p:nvSpPr>
          <p:spPr>
            <a:xfrm>
              <a:off x="5916173" y="5159967"/>
              <a:ext cx="3475924" cy="1012233"/>
            </a:xfrm>
            <a:prstGeom prst="rect">
              <a:avLst/>
            </a:prstGeom>
            <a:solidFill>
              <a:schemeClr val="bg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44">
                <a:defRPr/>
              </a:pPr>
              <a:r>
                <a:rPr lang="en-US" sz="1600" b="1" i="1" dirty="0" smtClean="0">
                  <a:solidFill>
                    <a:srgbClr val="000000"/>
                  </a:solidFill>
                  <a:latin typeface="Century Gothic" panose="020B0502020202020204" pitchFamily="34" charset="0"/>
                </a:rPr>
                <a:t>154 Participants </a:t>
              </a:r>
              <a:r>
                <a:rPr lang="en-US" sz="1600" i="1" dirty="0" smtClean="0">
                  <a:solidFill>
                    <a:srgbClr val="000000"/>
                  </a:solidFill>
                  <a:latin typeface="Century Gothic" panose="020B0502020202020204" pitchFamily="34" charset="0"/>
                </a:rPr>
                <a:t>working on</a:t>
              </a:r>
            </a:p>
            <a:p>
              <a:pPr algn="ctr" defTabSz="913544">
                <a:defRPr/>
              </a:pPr>
              <a:r>
                <a:rPr lang="en-US" sz="1600" b="1" i="1" dirty="0" smtClean="0">
                  <a:solidFill>
                    <a:srgbClr val="000000"/>
                  </a:solidFill>
                  <a:latin typeface="Century Gothic" panose="020B0502020202020204" pitchFamily="34" charset="0"/>
                </a:rPr>
                <a:t>34 Projects </a:t>
              </a:r>
              <a:r>
                <a:rPr lang="en-US" sz="1600" i="1" dirty="0" smtClean="0">
                  <a:solidFill>
                    <a:srgbClr val="000000"/>
                  </a:solidFill>
                  <a:latin typeface="Century Gothic" panose="020B0502020202020204" pitchFamily="34" charset="0"/>
                </a:rPr>
                <a:t>with</a:t>
              </a:r>
              <a:r>
                <a:rPr lang="en-US" sz="1600" b="1" i="1" dirty="0" smtClean="0">
                  <a:solidFill>
                    <a:srgbClr val="000000"/>
                  </a:solidFill>
                  <a:latin typeface="Century Gothic" panose="020B0502020202020204" pitchFamily="34" charset="0"/>
                </a:rPr>
                <a:t> </a:t>
              </a:r>
            </a:p>
            <a:p>
              <a:pPr algn="ctr" defTabSz="913544">
                <a:defRPr/>
              </a:pPr>
              <a:r>
                <a:rPr lang="en-US" sz="1600" b="1" i="1" dirty="0" smtClean="0">
                  <a:solidFill>
                    <a:srgbClr val="000000"/>
                  </a:solidFill>
                  <a:latin typeface="Century Gothic" panose="020B0502020202020204" pitchFamily="34" charset="0"/>
                </a:rPr>
                <a:t>87 Partners &amp; End-Users</a:t>
              </a:r>
              <a:endParaRPr lang="en-US" sz="1600" b="1" dirty="0">
                <a:solidFill>
                  <a:srgbClr val="000000"/>
                </a:solidFill>
                <a:latin typeface="Century Gothic" panose="020B0502020202020204" pitchFamily="34" charset="0"/>
              </a:endParaRPr>
            </a:p>
          </p:txBody>
        </p:sp>
        <p:sp>
          <p:nvSpPr>
            <p:cNvPr id="12" name="Rectangle 11"/>
            <p:cNvSpPr/>
            <p:nvPr/>
          </p:nvSpPr>
          <p:spPr>
            <a:xfrm>
              <a:off x="5916173" y="4648200"/>
              <a:ext cx="3475924" cy="533400"/>
            </a:xfrm>
            <a:prstGeom prst="rect">
              <a:avLst/>
            </a:prstGeom>
            <a:solidFill>
              <a:srgbClr val="00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Century Gothic" panose="020B0502020202020204" pitchFamily="34" charset="0"/>
                </a:rPr>
                <a:t>Summer 2014</a:t>
              </a:r>
              <a:endParaRPr lang="en-US" sz="2400" b="1" dirty="0">
                <a:latin typeface="Century Gothic" panose="020B0502020202020204" pitchFamily="34" charset="0"/>
              </a:endParaRPr>
            </a:p>
          </p:txBody>
        </p:sp>
      </p:grpSp>
      <p:pic>
        <p:nvPicPr>
          <p:cNvPr id="13" name="Picture 4" descr="C:\Users\lamaynar\Pictures\DEVELOP\2013\2013 Fall Closeout\develop_2.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280323" y="3601573"/>
            <a:ext cx="2713907" cy="2035430"/>
          </a:xfrm>
          <a:prstGeom prst="rect">
            <a:avLst/>
          </a:prstGeom>
          <a:noFill/>
          <a:ln>
            <a:solidFill>
              <a:srgbClr val="0070C0"/>
            </a:solid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pic>
        <p:nvPicPr>
          <p:cNvPr id="14" name="Picture 1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6522041" y="1135178"/>
            <a:ext cx="2260011" cy="1828800"/>
          </a:xfrm>
          <a:prstGeom prst="rect">
            <a:avLst/>
          </a:prstGeom>
          <a:noFill/>
          <a:ln>
            <a:solidFill>
              <a:srgbClr val="0070C0"/>
            </a:solidFill>
          </a:ln>
          <a:extLst>
            <a:ext uri="{909E8E84-426E-40dd-AFC4-6F175D3DCCD1}">
              <a14:hiddenFill xmlns="" xmlns:a14="http://schemas.microsoft.com/office/drawing/2010/main">
                <a:solidFill>
                  <a:srgbClr val="FFFFFF"/>
                </a:solidFill>
              </a14:hiddenFill>
            </a:ext>
          </a:extLst>
        </p:spPr>
      </p:pic>
      <p:pic>
        <p:nvPicPr>
          <p:cNvPr id="15" name="Picture 2" descr="C:\Users\lamaynar\Pictures\DEVELOP\2014\ASPRS 2014\ASPRS.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800474" y="1796920"/>
            <a:ext cx="2607513" cy="1704641"/>
          </a:xfrm>
          <a:prstGeom prst="rect">
            <a:avLst/>
          </a:prstGeom>
          <a:noFill/>
          <a:ln>
            <a:solidFill>
              <a:srgbClr val="0070C0"/>
            </a:solid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pic>
        <p:nvPicPr>
          <p:cNvPr id="16" name="Picture 1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315075" y="2649240"/>
            <a:ext cx="2280454" cy="1522709"/>
          </a:xfrm>
          <a:prstGeom prst="rect">
            <a:avLst/>
          </a:prstGeom>
          <a:ln w="9525">
            <a:solidFill>
              <a:schemeClr val="tx1"/>
            </a:solidFill>
          </a:ln>
          <a:effectLst>
            <a:outerShdw blurRad="50800" dist="38100" dir="2700000" algn="tl" rotWithShape="0">
              <a:prstClr val="black">
                <a:alpha val="40000"/>
              </a:prstClr>
            </a:outerShdw>
          </a:effectLst>
        </p:spPr>
      </p:pic>
      <p:pic>
        <p:nvPicPr>
          <p:cNvPr id="17" name="Picture 10"/>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7108026" y="3881294"/>
            <a:ext cx="1615105" cy="2244984"/>
          </a:xfrm>
          <a:prstGeom prst="rect">
            <a:avLst/>
          </a:prstGeom>
          <a:noFill/>
          <a:ln>
            <a:solidFill>
              <a:srgbClr val="0070C0"/>
            </a:solid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18" name="TextBox 17"/>
          <p:cNvSpPr txBox="1"/>
          <p:nvPr/>
        </p:nvSpPr>
        <p:spPr>
          <a:xfrm>
            <a:off x="111491" y="6314464"/>
            <a:ext cx="8949886" cy="369332"/>
          </a:xfrm>
          <a:prstGeom prst="rect">
            <a:avLst/>
          </a:prstGeom>
          <a:noFill/>
        </p:spPr>
        <p:txBody>
          <a:bodyPr wrap="none" rtlCol="0">
            <a:spAutoFit/>
          </a:bodyPr>
          <a:lstStyle/>
          <a:p>
            <a:pPr algn="ctr"/>
            <a:r>
              <a:rPr lang="en-US" sz="1800" b="1" dirty="0" smtClean="0"/>
              <a:t>FY14 Totals: </a:t>
            </a:r>
            <a:r>
              <a:rPr lang="en-US" sz="1800" dirty="0" smtClean="0"/>
              <a:t>359 Participants, 81 Projects (66% US/33% Int’l), 160 Unique Partners</a:t>
            </a:r>
            <a:endParaRPr lang="en-US" sz="1800" dirty="0"/>
          </a:p>
        </p:txBody>
      </p:sp>
    </p:spTree>
    <p:extLst>
      <p:ext uri="{BB962C8B-B14F-4D97-AF65-F5344CB8AC3E}">
        <p14:creationId xmlns:p14="http://schemas.microsoft.com/office/powerpoint/2010/main" val="2300436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2400" y="152400"/>
            <a:ext cx="8839200" cy="2133600"/>
          </a:xfrm>
          <a:prstGeom prst="rect">
            <a:avLst/>
          </a:prstGeom>
          <a:solidFill>
            <a:srgbClr val="0F6FC6"/>
          </a:solidFill>
        </p:spPr>
        <p:txBody>
          <a:bodyPr vert="horz" lIns="91387" tIns="45693" rIns="91387" bIns="45693" anchor="ctr">
            <a:normAutofit/>
          </a:bodyPr>
          <a:lstStyle>
            <a:lvl1pPr algn="ctr" rtl="0" eaLnBrk="1" latinLnBrk="0" hangingPunct="1">
              <a:spcBef>
                <a:spcPct val="0"/>
              </a:spcBef>
              <a:buNone/>
              <a:defRPr kumimoji="0" sz="4200" b="0" kern="1200" cap="none" baseline="0">
                <a:solidFill>
                  <a:srgbClr val="FFFFFF"/>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smtClean="0">
                <a:ln>
                  <a:noFill/>
                </a:ln>
                <a:solidFill>
                  <a:srgbClr val="FFFFFF"/>
                </a:solidFill>
                <a:effectLst/>
                <a:uLnTx/>
                <a:uFillTx/>
                <a:latin typeface="Century Gothic"/>
              </a:rPr>
              <a:t>Agenda</a:t>
            </a:r>
            <a:endParaRPr kumimoji="0" lang="en-US" sz="4800" b="0" i="0" u="none" strike="noStrike" kern="1200" cap="none" spc="0" normalizeH="0" baseline="0" noProof="0" dirty="0">
              <a:ln>
                <a:noFill/>
              </a:ln>
              <a:solidFill>
                <a:srgbClr val="FFFFFF"/>
              </a:solidFill>
              <a:effectLst/>
              <a:uLnTx/>
              <a:uFillTx/>
              <a:latin typeface="Century Gothic"/>
            </a:endParaRPr>
          </a:p>
        </p:txBody>
      </p:sp>
      <p:sp>
        <p:nvSpPr>
          <p:cNvPr id="8" name="Oval 7"/>
          <p:cNvSpPr>
            <a:spLocks/>
          </p:cNvSpPr>
          <p:nvPr/>
        </p:nvSpPr>
        <p:spPr>
          <a:xfrm>
            <a:off x="4268536" y="2114879"/>
            <a:ext cx="606928" cy="606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89743"/>
            <a:ext cx="9144000" cy="457200"/>
          </a:xfrm>
          <a:prstGeom prst="rect">
            <a:avLst/>
          </a:prstGeom>
        </p:spPr>
      </p:pic>
      <p:sp>
        <p:nvSpPr>
          <p:cNvPr id="9" name="Text Placeholder 2"/>
          <p:cNvSpPr txBox="1">
            <a:spLocks/>
          </p:cNvSpPr>
          <p:nvPr/>
        </p:nvSpPr>
        <p:spPr>
          <a:xfrm>
            <a:off x="152400" y="2438400"/>
            <a:ext cx="8839200" cy="3962400"/>
          </a:xfrm>
          <a:prstGeom prst="rect">
            <a:avLst/>
          </a:prstGeom>
        </p:spPr>
        <p:txBody>
          <a:bodyPr vert="horz" lIns="91387" tIns="45693" rIns="91387" bIns="45693" anchor="ctr">
            <a:normAutofit/>
          </a:bodyPr>
          <a:lstStyle>
            <a:lvl1pPr marL="0" indent="0" algn="ctr" rtl="0" eaLnBrk="1" latinLnBrk="0" hangingPunct="1">
              <a:spcBef>
                <a:spcPct val="20000"/>
              </a:spcBef>
              <a:buClr>
                <a:schemeClr val="accent1"/>
              </a:buClr>
              <a:buSzPct val="85000"/>
              <a:buFont typeface="Wingdings 2"/>
              <a:buNone/>
              <a:defRPr kumimoji="0" sz="1600" b="1" kern="1200" cap="all" spc="250" baseline="0">
                <a:solidFill>
                  <a:schemeClr val="tx2"/>
                </a:solidFill>
                <a:latin typeface="+mn-lt"/>
                <a:ea typeface="+mn-ea"/>
                <a:cs typeface="+mn-cs"/>
              </a:defRPr>
            </a:lvl1pPr>
            <a:lvl2pPr marL="548319" indent="-274160" algn="l" rtl="0" eaLnBrk="1" latinLnBrk="0" hangingPunct="1">
              <a:spcBef>
                <a:spcPct val="20000"/>
              </a:spcBef>
              <a:buClr>
                <a:schemeClr val="accent2"/>
              </a:buClr>
              <a:buSzPct val="70000"/>
              <a:buFont typeface="Wingdings"/>
              <a:buNone/>
              <a:defRPr kumimoji="0" sz="1800" kern="1200">
                <a:solidFill>
                  <a:schemeClr val="tx1">
                    <a:tint val="75000"/>
                  </a:schemeClr>
                </a:solidFill>
                <a:latin typeface="+mn-lt"/>
                <a:ea typeface="+mn-ea"/>
                <a:cs typeface="+mn-cs"/>
              </a:defRPr>
            </a:lvl2pPr>
            <a:lvl3pPr marL="822480" indent="-228465" algn="l" rtl="0" eaLnBrk="1" latinLnBrk="0" hangingPunct="1">
              <a:spcBef>
                <a:spcPct val="20000"/>
              </a:spcBef>
              <a:buClr>
                <a:schemeClr val="accent3"/>
              </a:buClr>
              <a:buSzPct val="75000"/>
              <a:buFont typeface="Wingdings 2"/>
              <a:buNone/>
              <a:defRPr kumimoji="0" sz="1600" kern="1200">
                <a:solidFill>
                  <a:schemeClr val="tx1">
                    <a:tint val="75000"/>
                  </a:schemeClr>
                </a:solidFill>
                <a:latin typeface="+mn-lt"/>
                <a:ea typeface="+mn-ea"/>
                <a:cs typeface="+mn-cs"/>
              </a:defRPr>
            </a:lvl3pPr>
            <a:lvl4pPr marL="1096638" indent="-228465" algn="l" rtl="0" eaLnBrk="1" latinLnBrk="0" hangingPunct="1">
              <a:spcBef>
                <a:spcPct val="20000"/>
              </a:spcBef>
              <a:buClr>
                <a:schemeClr val="accent4"/>
              </a:buClr>
              <a:buSzPct val="70000"/>
              <a:buFont typeface="Wingdings"/>
              <a:buNone/>
              <a:defRPr kumimoji="0" sz="1400" kern="1200">
                <a:solidFill>
                  <a:schemeClr val="tx1">
                    <a:tint val="75000"/>
                  </a:schemeClr>
                </a:solidFill>
                <a:latin typeface="+mn-lt"/>
                <a:ea typeface="+mn-ea"/>
                <a:cs typeface="+mn-cs"/>
              </a:defRPr>
            </a:lvl4pPr>
            <a:lvl5pPr marL="1370799" indent="-228465" algn="l" rtl="0" eaLnBrk="1" latinLnBrk="0" hangingPunct="1">
              <a:spcBef>
                <a:spcPct val="20000"/>
              </a:spcBef>
              <a:buClr>
                <a:schemeClr val="accent5"/>
              </a:buClr>
              <a:buFontTx/>
              <a:buNone/>
              <a:defRPr kumimoji="0" sz="1400" kern="1200">
                <a:solidFill>
                  <a:schemeClr val="tx1">
                    <a:tint val="75000"/>
                  </a:schemeClr>
                </a:solidFill>
                <a:latin typeface="+mn-lt"/>
                <a:ea typeface="+mn-ea"/>
                <a:cs typeface="+mn-cs"/>
              </a:defRPr>
            </a:lvl5pPr>
            <a:lvl6pPr marL="1644958" indent="-182773"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19117" indent="-182773"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1890" indent="-182773"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6050" indent="-182773"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0F6FC6"/>
              </a:buClr>
              <a:buSzPct val="85000"/>
              <a:buFont typeface="Wingdings 2"/>
              <a:buNone/>
              <a:tabLst/>
              <a:defRPr/>
            </a:pPr>
            <a:r>
              <a:rPr kumimoji="0" lang="en-US" sz="3200" b="1" i="0" u="none" strike="noStrike" kern="1200" cap="none" spc="300" normalizeH="0" baseline="0" noProof="0" dirty="0" smtClean="0">
                <a:ln>
                  <a:noFill/>
                </a:ln>
                <a:solidFill>
                  <a:srgbClr val="0F6FC6"/>
                </a:solidFill>
                <a:effectLst/>
                <a:uLnTx/>
                <a:uFillTx/>
                <a:latin typeface="Century Gothic" pitchFamily="34" charset="0"/>
              </a:rPr>
              <a:t>NASA Organization &amp; Programs</a:t>
            </a:r>
          </a:p>
          <a:p>
            <a:pPr marL="0" marR="0" lvl="0" indent="0" algn="ctr" defTabSz="914400" rtl="0" eaLnBrk="1" fontAlgn="auto" latinLnBrk="0" hangingPunct="1">
              <a:lnSpc>
                <a:spcPct val="100000"/>
              </a:lnSpc>
              <a:spcBef>
                <a:spcPct val="20000"/>
              </a:spcBef>
              <a:spcAft>
                <a:spcPts val="0"/>
              </a:spcAft>
              <a:buClr>
                <a:srgbClr val="0F6FC6"/>
              </a:buClr>
              <a:buSzPct val="85000"/>
              <a:buFont typeface="Wingdings 2"/>
              <a:buNone/>
              <a:tabLst/>
              <a:defRPr/>
            </a:pPr>
            <a:r>
              <a:rPr kumimoji="0" lang="en-US" sz="3200" b="1" i="0" u="none" strike="noStrike" kern="1200" cap="none" spc="300" normalizeH="0" baseline="0" noProof="0" dirty="0" smtClean="0">
                <a:ln>
                  <a:noFill/>
                </a:ln>
                <a:solidFill>
                  <a:srgbClr val="0F6FC6"/>
                </a:solidFill>
                <a:effectLst/>
                <a:uLnTx/>
                <a:uFillTx/>
                <a:latin typeface="Century Gothic" pitchFamily="34" charset="0"/>
              </a:rPr>
              <a:t>About DEVELOP</a:t>
            </a:r>
          </a:p>
          <a:p>
            <a:pPr marL="0" marR="0" lvl="0" indent="0" algn="ctr" defTabSz="914400" rtl="0" eaLnBrk="1" fontAlgn="auto" latinLnBrk="0" hangingPunct="1">
              <a:lnSpc>
                <a:spcPct val="100000"/>
              </a:lnSpc>
              <a:spcBef>
                <a:spcPct val="20000"/>
              </a:spcBef>
              <a:spcAft>
                <a:spcPts val="0"/>
              </a:spcAft>
              <a:buClr>
                <a:srgbClr val="0F6FC6"/>
              </a:buClr>
              <a:buSzPct val="85000"/>
              <a:buFont typeface="Wingdings 2"/>
              <a:buNone/>
              <a:tabLst/>
              <a:defRPr/>
            </a:pPr>
            <a:r>
              <a:rPr kumimoji="0" lang="en-US" sz="3200" b="1" i="0" u="none" strike="noStrike" kern="1200" cap="none" spc="300" normalizeH="0" baseline="0" noProof="0" dirty="0" smtClean="0">
                <a:ln>
                  <a:noFill/>
                </a:ln>
                <a:solidFill>
                  <a:srgbClr val="0F6FC6"/>
                </a:solidFill>
                <a:effectLst/>
                <a:uLnTx/>
                <a:uFillTx/>
                <a:latin typeface="Century Gothic" pitchFamily="34" charset="0"/>
              </a:rPr>
              <a:t>Projects, Partners &amp; Participants</a:t>
            </a:r>
          </a:p>
          <a:p>
            <a:pPr marL="0" marR="0" lvl="0" indent="0" algn="ctr" defTabSz="914400" rtl="0" eaLnBrk="1" fontAlgn="auto" latinLnBrk="0" hangingPunct="1">
              <a:lnSpc>
                <a:spcPct val="100000"/>
              </a:lnSpc>
              <a:spcBef>
                <a:spcPct val="20000"/>
              </a:spcBef>
              <a:spcAft>
                <a:spcPts val="0"/>
              </a:spcAft>
              <a:buClr>
                <a:srgbClr val="0F6FC6"/>
              </a:buClr>
              <a:buSzPct val="85000"/>
              <a:buFont typeface="Wingdings 2"/>
              <a:buNone/>
              <a:tabLst/>
              <a:defRPr/>
            </a:pPr>
            <a:r>
              <a:rPr lang="en-US" sz="3200" cap="none" spc="300" dirty="0" smtClean="0">
                <a:solidFill>
                  <a:srgbClr val="0F6FC6"/>
                </a:solidFill>
                <a:latin typeface="Century Gothic" pitchFamily="34" charset="0"/>
              </a:rPr>
              <a:t>Opportunities &amp; How to Apply</a:t>
            </a:r>
            <a:endParaRPr kumimoji="0" lang="en-US" sz="3200" b="1" i="0" u="none" strike="noStrike" kern="1200" cap="none" spc="300" normalizeH="0" baseline="0" noProof="0" dirty="0">
              <a:ln>
                <a:noFill/>
              </a:ln>
              <a:solidFill>
                <a:srgbClr val="0F6FC6"/>
              </a:solidFill>
              <a:effectLst/>
              <a:uLnTx/>
              <a:uFillTx/>
              <a:latin typeface="Century Gothic" pitchFamily="34" charset="0"/>
            </a:endParaRPr>
          </a:p>
        </p:txBody>
      </p:sp>
      <p:sp>
        <p:nvSpPr>
          <p:cNvPr id="10" name="Rectangle 9"/>
          <p:cNvSpPr/>
          <p:nvPr/>
        </p:nvSpPr>
        <p:spPr>
          <a:xfrm>
            <a:off x="152400" y="6366131"/>
            <a:ext cx="8839200" cy="339469"/>
          </a:xfrm>
          <a:prstGeom prst="rect">
            <a:avLst/>
          </a:prstGeom>
          <a:solidFill>
            <a:srgbClr val="91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DEVELOP website</a:t>
            </a:r>
            <a:r>
              <a:rPr lang="en-US" dirty="0" smtClean="0"/>
              <a:t>: http://develop.larc.nasa.gov</a:t>
            </a:r>
            <a:endParaRPr lang="en-US" dirty="0"/>
          </a:p>
        </p:txBody>
      </p:sp>
    </p:spTree>
    <p:extLst>
      <p:ext uri="{BB962C8B-B14F-4D97-AF65-F5344CB8AC3E}">
        <p14:creationId xmlns:p14="http://schemas.microsoft.com/office/powerpoint/2010/main" val="9367334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Opportunities</a:t>
            </a:r>
            <a:endParaRPr lang="en-US" dirty="0"/>
          </a:p>
        </p:txBody>
      </p:sp>
    </p:spTree>
    <p:extLst>
      <p:ext uri="{BB962C8B-B14F-4D97-AF65-F5344CB8AC3E}">
        <p14:creationId xmlns:p14="http://schemas.microsoft.com/office/powerpoint/2010/main" val="1106822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 y="-256"/>
            <a:ext cx="8839200" cy="1143000"/>
          </a:xfrm>
          <a:prstGeom prst="rect">
            <a:avLst/>
          </a:prstGeom>
        </p:spPr>
        <p:txBody>
          <a:bodyPr vert="horz" lIns="91387" tIns="45693" rIns="91387" bIns="45693" anchor="ctr">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900" b="1" dirty="0" smtClean="0">
                <a:solidFill>
                  <a:schemeClr val="tx1"/>
                </a:solidFill>
                <a:latin typeface="Century Gothic" panose="020B0502020202020204" pitchFamily="34" charset="0"/>
              </a:rPr>
              <a:t>Eligibility Requirements</a:t>
            </a:r>
          </a:p>
        </p:txBody>
      </p:sp>
      <p:sp>
        <p:nvSpPr>
          <p:cNvPr id="2" name="TextBox 1"/>
          <p:cNvSpPr txBox="1"/>
          <p:nvPr/>
        </p:nvSpPr>
        <p:spPr>
          <a:xfrm>
            <a:off x="442450" y="1504977"/>
            <a:ext cx="8485239" cy="1800493"/>
          </a:xfrm>
          <a:prstGeom prst="rect">
            <a:avLst/>
          </a:prstGeom>
          <a:noFill/>
        </p:spPr>
        <p:txBody>
          <a:bodyPr wrap="square" numCol="2" rtlCol="0">
            <a:spAutoFit/>
          </a:bodyPr>
          <a:lstStyle/>
          <a:p>
            <a:pPr marL="285750" indent="-285750">
              <a:spcBef>
                <a:spcPts val="600"/>
              </a:spcBef>
              <a:buFont typeface="Arial" panose="020B0604020202020204" pitchFamily="34" charset="0"/>
              <a:buChar char="•"/>
            </a:pPr>
            <a:r>
              <a:rPr lang="en-US" sz="1600" dirty="0" smtClean="0">
                <a:solidFill>
                  <a:srgbClr val="0E68BA"/>
                </a:solidFill>
                <a:latin typeface="Century Gothic"/>
              </a:rPr>
              <a:t>At </a:t>
            </a:r>
            <a:r>
              <a:rPr lang="en-US" sz="1600" dirty="0">
                <a:solidFill>
                  <a:srgbClr val="0E68BA"/>
                </a:solidFill>
                <a:latin typeface="Century Gothic"/>
              </a:rPr>
              <a:t>least 18 years of age</a:t>
            </a:r>
          </a:p>
          <a:p>
            <a:pPr marL="285750" indent="-285750">
              <a:spcBef>
                <a:spcPts val="600"/>
              </a:spcBef>
              <a:buFont typeface="Arial" panose="020B0604020202020204" pitchFamily="34" charset="0"/>
              <a:buChar char="•"/>
            </a:pPr>
            <a:r>
              <a:rPr lang="en-US" sz="1600" dirty="0">
                <a:solidFill>
                  <a:srgbClr val="0E68BA"/>
                </a:solidFill>
                <a:latin typeface="Century Gothic"/>
              </a:rPr>
              <a:t>Ability to provide personal transportation to and from the DEVELOP </a:t>
            </a:r>
            <a:r>
              <a:rPr lang="en-US" sz="1600" dirty="0" smtClean="0">
                <a:solidFill>
                  <a:srgbClr val="0E68BA"/>
                </a:solidFill>
                <a:latin typeface="Century Gothic"/>
              </a:rPr>
              <a:t>location</a:t>
            </a:r>
          </a:p>
          <a:p>
            <a:pPr marL="285750" indent="-285750">
              <a:spcBef>
                <a:spcPts val="600"/>
              </a:spcBef>
              <a:buFont typeface="Arial" panose="020B0604020202020204" pitchFamily="34" charset="0"/>
              <a:buChar char="•"/>
            </a:pPr>
            <a:endParaRPr lang="en-US" sz="1600" dirty="0" smtClean="0">
              <a:solidFill>
                <a:srgbClr val="0E68BA"/>
              </a:solidFill>
              <a:latin typeface="Century Gothic"/>
            </a:endParaRPr>
          </a:p>
          <a:p>
            <a:pPr marL="285750" indent="-285750">
              <a:spcBef>
                <a:spcPts val="600"/>
              </a:spcBef>
              <a:buFont typeface="Arial" panose="020B0604020202020204" pitchFamily="34" charset="0"/>
              <a:buChar char="•"/>
            </a:pPr>
            <a:endParaRPr lang="en-US" sz="1600" dirty="0" smtClean="0">
              <a:solidFill>
                <a:srgbClr val="0E68BA"/>
              </a:solidFill>
              <a:latin typeface="Century Gothic"/>
            </a:endParaRPr>
          </a:p>
          <a:p>
            <a:pPr marL="285750" indent="-285750">
              <a:spcBef>
                <a:spcPts val="600"/>
              </a:spcBef>
              <a:buFont typeface="Arial" panose="020B0604020202020204" pitchFamily="34" charset="0"/>
              <a:buChar char="•"/>
            </a:pPr>
            <a:r>
              <a:rPr lang="en-US" sz="1600" dirty="0" smtClean="0">
                <a:solidFill>
                  <a:srgbClr val="0E68BA"/>
                </a:solidFill>
                <a:latin typeface="Century Gothic"/>
              </a:rPr>
              <a:t>US citizenship required for DEVELOP locations on NASA sites</a:t>
            </a:r>
          </a:p>
          <a:p>
            <a:pPr marL="285750" indent="-285750">
              <a:spcBef>
                <a:spcPts val="600"/>
              </a:spcBef>
              <a:buFont typeface="Arial" panose="020B0604020202020204" pitchFamily="34" charset="0"/>
              <a:buChar char="•"/>
            </a:pPr>
            <a:r>
              <a:rPr lang="en-US" sz="1600" dirty="0" smtClean="0">
                <a:solidFill>
                  <a:srgbClr val="0E68BA"/>
                </a:solidFill>
                <a:latin typeface="Century Gothic"/>
              </a:rPr>
              <a:t>Interns come from diverse background, no experience is required but a strong interest in GIS, remote sensing, and science is important</a:t>
            </a:r>
          </a:p>
        </p:txBody>
      </p:sp>
      <p:sp>
        <p:nvSpPr>
          <p:cNvPr id="8" name="TextBox 7"/>
          <p:cNvSpPr txBox="1"/>
          <p:nvPr/>
        </p:nvSpPr>
        <p:spPr>
          <a:xfrm>
            <a:off x="387070" y="1097402"/>
            <a:ext cx="3137647" cy="400110"/>
          </a:xfrm>
          <a:prstGeom prst="rect">
            <a:avLst/>
          </a:prstGeom>
          <a:noFill/>
        </p:spPr>
        <p:txBody>
          <a:bodyPr wrap="square" rtlCol="0">
            <a:spAutoFit/>
          </a:bodyPr>
          <a:lstStyle/>
          <a:p>
            <a:r>
              <a:rPr lang="en-US" sz="2000" u="sng" dirty="0" smtClean="0">
                <a:latin typeface="Century Gothic"/>
              </a:rPr>
              <a:t>General Requirements</a:t>
            </a:r>
            <a:r>
              <a:rPr lang="en-US" sz="2000" dirty="0" smtClean="0">
                <a:latin typeface="Century Gothic"/>
              </a:rPr>
              <a:t>:</a:t>
            </a:r>
            <a:endParaRPr lang="en-US" sz="2000" dirty="0">
              <a:latin typeface="Century Gothic"/>
            </a:endParaRPr>
          </a:p>
        </p:txBody>
      </p:sp>
      <p:sp>
        <p:nvSpPr>
          <p:cNvPr id="12" name="TextBox 11"/>
          <p:cNvSpPr txBox="1"/>
          <p:nvPr/>
        </p:nvSpPr>
        <p:spPr>
          <a:xfrm>
            <a:off x="334295" y="3276641"/>
            <a:ext cx="8288595" cy="3247043"/>
          </a:xfrm>
          <a:prstGeom prst="rect">
            <a:avLst/>
          </a:prstGeom>
          <a:noFill/>
        </p:spPr>
        <p:txBody>
          <a:bodyPr wrap="square" numCol="1" rtlCol="0">
            <a:spAutoFit/>
          </a:bodyPr>
          <a:lstStyle/>
          <a:p>
            <a:pPr>
              <a:spcBef>
                <a:spcPts val="600"/>
              </a:spcBef>
            </a:pPr>
            <a:r>
              <a:rPr lang="en-US" sz="2000" u="sng" dirty="0" smtClean="0">
                <a:latin typeface="Century Gothic"/>
              </a:rPr>
              <a:t>Three Classifications for Applicants</a:t>
            </a:r>
            <a:r>
              <a:rPr lang="en-US" sz="2000" dirty="0" smtClean="0">
                <a:latin typeface="Century Gothic"/>
              </a:rPr>
              <a:t>:</a:t>
            </a:r>
            <a:endParaRPr lang="en-US" sz="2000" u="sng" dirty="0">
              <a:latin typeface="Century Gothic"/>
            </a:endParaRPr>
          </a:p>
          <a:p>
            <a:pPr marL="285750" indent="-285750">
              <a:spcBef>
                <a:spcPts val="600"/>
              </a:spcBef>
              <a:spcAft>
                <a:spcPts val="600"/>
              </a:spcAft>
              <a:buFont typeface="Arial" panose="020B0604020202020204" pitchFamily="34" charset="0"/>
              <a:buChar char="•"/>
            </a:pPr>
            <a:r>
              <a:rPr lang="en-US" sz="1600" b="1" dirty="0" smtClean="0">
                <a:solidFill>
                  <a:srgbClr val="0E68BA"/>
                </a:solidFill>
                <a:latin typeface="Century Gothic"/>
              </a:rPr>
              <a:t>Currently Enrolled Students</a:t>
            </a:r>
            <a:r>
              <a:rPr lang="en-US" sz="1600" dirty="0" smtClean="0">
                <a:solidFill>
                  <a:srgbClr val="0E68BA"/>
                </a:solidFill>
                <a:latin typeface="Century Gothic"/>
              </a:rPr>
              <a:t>: Students who are currently enrolled at a U.S. accredited community college, undergraduate or graduate college or university. Open to all majors.</a:t>
            </a:r>
          </a:p>
          <a:p>
            <a:pPr marL="285750" indent="-285750">
              <a:spcBef>
                <a:spcPts val="600"/>
              </a:spcBef>
              <a:spcAft>
                <a:spcPts val="600"/>
              </a:spcAft>
              <a:buFont typeface="Arial" panose="020B0604020202020204" pitchFamily="34" charset="0"/>
              <a:buChar char="•"/>
            </a:pPr>
            <a:r>
              <a:rPr lang="en-US" sz="1600" b="1" dirty="0" smtClean="0">
                <a:solidFill>
                  <a:srgbClr val="0E68BA"/>
                </a:solidFill>
                <a:latin typeface="Century Gothic"/>
              </a:rPr>
              <a:t>Recent Graduates</a:t>
            </a:r>
            <a:r>
              <a:rPr lang="en-US" sz="1600" dirty="0" smtClean="0">
                <a:solidFill>
                  <a:srgbClr val="0E68BA"/>
                </a:solidFill>
                <a:latin typeface="Century Gothic"/>
              </a:rPr>
              <a:t>: Individuals who have graduated with an undergraduate or graduate degree from a U.S. accredited college or university within the past two years. </a:t>
            </a:r>
          </a:p>
          <a:p>
            <a:pPr marL="285750" indent="-285750">
              <a:spcBef>
                <a:spcPts val="600"/>
              </a:spcBef>
              <a:spcAft>
                <a:spcPts val="600"/>
              </a:spcAft>
              <a:buFont typeface="Arial" panose="020B0604020202020204" pitchFamily="34" charset="0"/>
              <a:buChar char="•"/>
            </a:pPr>
            <a:r>
              <a:rPr lang="en-US" sz="1600" b="1" dirty="0" smtClean="0">
                <a:solidFill>
                  <a:srgbClr val="0E68BA"/>
                </a:solidFill>
                <a:latin typeface="Century Gothic"/>
              </a:rPr>
              <a:t>Early/Transitioning Career Professionals</a:t>
            </a:r>
            <a:r>
              <a:rPr lang="en-US" sz="1600" dirty="0" smtClean="0">
                <a:solidFill>
                  <a:srgbClr val="0E68BA"/>
                </a:solidFill>
                <a:latin typeface="Century Gothic"/>
              </a:rPr>
              <a:t>: Individuals transitioning into a new career field, who are pursuing further experience in the Earth sciences and remote sensing (including transitioning/recently transitioned veterans from the U.S. Armed Forces)</a:t>
            </a:r>
            <a:endParaRPr lang="en-US" sz="1600" dirty="0">
              <a:solidFill>
                <a:srgbClr val="0E68BA"/>
              </a:solidFill>
              <a:latin typeface="Century Gothic"/>
            </a:endParaRPr>
          </a:p>
        </p:txBody>
      </p:sp>
    </p:spTree>
    <p:extLst>
      <p:ext uri="{BB962C8B-B14F-4D97-AF65-F5344CB8AC3E}">
        <p14:creationId xmlns:p14="http://schemas.microsoft.com/office/powerpoint/2010/main" val="38843304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 y="88232"/>
            <a:ext cx="8839200" cy="1143000"/>
          </a:xfrm>
          <a:prstGeom prst="rect">
            <a:avLst/>
          </a:prstGeom>
        </p:spPr>
        <p:txBody>
          <a:bodyPr vert="horz" lIns="91387" tIns="45693" rIns="91387" bIns="45693" anchor="ctr">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900" b="1" dirty="0" smtClean="0">
                <a:solidFill>
                  <a:schemeClr val="tx1"/>
                </a:solidFill>
                <a:latin typeface="Century Gothic" panose="020B0502020202020204" pitchFamily="34" charset="0"/>
              </a:rPr>
              <a:t>Classifications for Applicants</a:t>
            </a:r>
          </a:p>
        </p:txBody>
      </p:sp>
      <p:sp>
        <p:nvSpPr>
          <p:cNvPr id="9" name="TextBox 8"/>
          <p:cNvSpPr txBox="1"/>
          <p:nvPr/>
        </p:nvSpPr>
        <p:spPr>
          <a:xfrm>
            <a:off x="5683623" y="1435579"/>
            <a:ext cx="3307977" cy="4416594"/>
          </a:xfrm>
          <a:prstGeom prst="rect">
            <a:avLst/>
          </a:prstGeom>
          <a:noFill/>
        </p:spPr>
        <p:txBody>
          <a:bodyPr wrap="square" rtlCol="0">
            <a:spAutoFit/>
          </a:bodyPr>
          <a:lstStyle/>
          <a:p>
            <a:r>
              <a:rPr lang="en-US" sz="2000" u="sng" dirty="0" smtClean="0">
                <a:latin typeface="Century Gothic"/>
              </a:rPr>
              <a:t>Early/Transitioning Career Professionals</a:t>
            </a:r>
            <a:r>
              <a:rPr lang="en-US" sz="2000" dirty="0" smtClean="0">
                <a:latin typeface="Century Gothic"/>
              </a:rPr>
              <a:t>:</a:t>
            </a:r>
          </a:p>
          <a:p>
            <a:pPr marL="342900" indent="-342900">
              <a:spcBef>
                <a:spcPts val="600"/>
              </a:spcBef>
              <a:spcAft>
                <a:spcPts val="600"/>
              </a:spcAft>
              <a:buFont typeface="Arial" panose="020B0604020202020204" pitchFamily="34" charset="0"/>
              <a:buChar char="•"/>
            </a:pPr>
            <a:r>
              <a:rPr lang="en-US" dirty="0" smtClean="0">
                <a:solidFill>
                  <a:srgbClr val="0E68BA"/>
                </a:solidFill>
                <a:latin typeface="Century Gothic"/>
              </a:rPr>
              <a:t>At least 3 years of work experience in a professional environment</a:t>
            </a:r>
          </a:p>
          <a:p>
            <a:pPr marL="342900" indent="-342900">
              <a:spcBef>
                <a:spcPts val="600"/>
              </a:spcBef>
              <a:spcAft>
                <a:spcPts val="600"/>
              </a:spcAft>
              <a:buFont typeface="Arial" panose="020B0604020202020204" pitchFamily="34" charset="0"/>
              <a:buChar char="•"/>
            </a:pPr>
            <a:r>
              <a:rPr lang="en-US" dirty="0" smtClean="0">
                <a:solidFill>
                  <a:srgbClr val="0E68BA"/>
                </a:solidFill>
                <a:latin typeface="Century Gothic"/>
              </a:rPr>
              <a:t>Minimum 3.0 cumulative GPA on a 4.0 scale at last institution of education</a:t>
            </a:r>
          </a:p>
          <a:p>
            <a:pPr marL="342900" indent="-342900">
              <a:spcBef>
                <a:spcPts val="600"/>
              </a:spcBef>
              <a:spcAft>
                <a:spcPts val="600"/>
              </a:spcAft>
              <a:buFont typeface="Arial" panose="020B0604020202020204" pitchFamily="34" charset="0"/>
              <a:buChar char="•"/>
            </a:pPr>
            <a:r>
              <a:rPr lang="en-US" dirty="0" smtClean="0">
                <a:solidFill>
                  <a:srgbClr val="0E68BA"/>
                </a:solidFill>
                <a:latin typeface="Century Gothic"/>
              </a:rPr>
              <a:t>Eligible within 2 years after leaving previous career/service to apply for up to 4 terms with DEVELOP</a:t>
            </a:r>
            <a:endParaRPr lang="en-US" dirty="0">
              <a:solidFill>
                <a:srgbClr val="0E68BA"/>
              </a:solidFill>
              <a:latin typeface="Century Gothic"/>
            </a:endParaRPr>
          </a:p>
        </p:txBody>
      </p:sp>
      <p:sp>
        <p:nvSpPr>
          <p:cNvPr id="10" name="TextBox 9"/>
          <p:cNvSpPr txBox="1"/>
          <p:nvPr/>
        </p:nvSpPr>
        <p:spPr>
          <a:xfrm>
            <a:off x="2662515" y="1435579"/>
            <a:ext cx="3021103" cy="3554819"/>
          </a:xfrm>
          <a:prstGeom prst="rect">
            <a:avLst/>
          </a:prstGeom>
          <a:noFill/>
        </p:spPr>
        <p:txBody>
          <a:bodyPr wrap="square" rtlCol="0">
            <a:spAutoFit/>
          </a:bodyPr>
          <a:lstStyle/>
          <a:p>
            <a:r>
              <a:rPr lang="en-US" sz="2000" u="sng" dirty="0" smtClean="0">
                <a:latin typeface="Century Gothic"/>
              </a:rPr>
              <a:t>Recent Graduates</a:t>
            </a:r>
            <a:r>
              <a:rPr lang="en-US" sz="2000" dirty="0" smtClean="0">
                <a:solidFill>
                  <a:srgbClr val="0F6FC6"/>
                </a:solidFill>
                <a:latin typeface="Century Gothic"/>
              </a:rPr>
              <a:t>:</a:t>
            </a:r>
          </a:p>
          <a:p>
            <a:pPr marL="342900" indent="-342900">
              <a:spcBef>
                <a:spcPts val="600"/>
              </a:spcBef>
              <a:spcAft>
                <a:spcPts val="600"/>
              </a:spcAft>
              <a:buFont typeface="Arial" panose="020B0604020202020204" pitchFamily="34" charset="0"/>
              <a:buChar char="•"/>
            </a:pPr>
            <a:r>
              <a:rPr lang="en-US" dirty="0" smtClean="0">
                <a:solidFill>
                  <a:srgbClr val="0E68BA"/>
                </a:solidFill>
                <a:latin typeface="Century Gothic"/>
              </a:rPr>
              <a:t>Evidence of successful graduation from a college or university</a:t>
            </a:r>
          </a:p>
          <a:p>
            <a:pPr marL="342900" indent="-342900">
              <a:spcBef>
                <a:spcPts val="600"/>
              </a:spcBef>
              <a:spcAft>
                <a:spcPts val="600"/>
              </a:spcAft>
              <a:buFont typeface="Arial" panose="020B0604020202020204" pitchFamily="34" charset="0"/>
              <a:buChar char="•"/>
            </a:pPr>
            <a:r>
              <a:rPr lang="en-US" dirty="0" smtClean="0">
                <a:solidFill>
                  <a:srgbClr val="0E68BA"/>
                </a:solidFill>
                <a:latin typeface="Century Gothic"/>
              </a:rPr>
              <a:t>Minimum 3.0 cumulative GPA on a 4.0 at last institution</a:t>
            </a:r>
          </a:p>
          <a:p>
            <a:pPr marL="342900" indent="-342900">
              <a:spcBef>
                <a:spcPts val="600"/>
              </a:spcBef>
              <a:spcAft>
                <a:spcPts val="600"/>
              </a:spcAft>
              <a:buFont typeface="Arial" panose="020B0604020202020204" pitchFamily="34" charset="0"/>
              <a:buChar char="•"/>
            </a:pPr>
            <a:r>
              <a:rPr lang="en-US" dirty="0" smtClean="0">
                <a:solidFill>
                  <a:srgbClr val="0E68BA"/>
                </a:solidFill>
                <a:latin typeface="Century Gothic"/>
              </a:rPr>
              <a:t>Eligible within 2 years of graduation for up to 4 terms with DEVELOP</a:t>
            </a:r>
            <a:endParaRPr lang="en-US" dirty="0">
              <a:solidFill>
                <a:srgbClr val="0E68BA"/>
              </a:solidFill>
              <a:latin typeface="Century Gothic"/>
            </a:endParaRPr>
          </a:p>
        </p:txBody>
      </p:sp>
      <p:sp>
        <p:nvSpPr>
          <p:cNvPr id="11" name="TextBox 10"/>
          <p:cNvSpPr txBox="1"/>
          <p:nvPr/>
        </p:nvSpPr>
        <p:spPr>
          <a:xfrm>
            <a:off x="152400" y="1435579"/>
            <a:ext cx="2698381" cy="3154710"/>
          </a:xfrm>
          <a:prstGeom prst="rect">
            <a:avLst/>
          </a:prstGeom>
          <a:noFill/>
        </p:spPr>
        <p:txBody>
          <a:bodyPr wrap="square" rtlCol="0">
            <a:spAutoFit/>
          </a:bodyPr>
          <a:lstStyle/>
          <a:p>
            <a:r>
              <a:rPr lang="en-US" sz="2000" u="sng" dirty="0" smtClean="0">
                <a:latin typeface="Century Gothic"/>
              </a:rPr>
              <a:t>Currently Enrolled Students</a:t>
            </a:r>
            <a:r>
              <a:rPr lang="en-US" sz="2000" dirty="0" smtClean="0">
                <a:latin typeface="Century Gothic"/>
              </a:rPr>
              <a:t>:</a:t>
            </a:r>
          </a:p>
          <a:p>
            <a:pPr marL="342900" indent="-342900">
              <a:spcBef>
                <a:spcPts val="600"/>
              </a:spcBef>
              <a:spcAft>
                <a:spcPts val="600"/>
              </a:spcAft>
              <a:buFont typeface="Arial" panose="020B0604020202020204" pitchFamily="34" charset="0"/>
              <a:buChar char="•"/>
            </a:pPr>
            <a:r>
              <a:rPr lang="en-US" dirty="0" smtClean="0">
                <a:solidFill>
                  <a:srgbClr val="0E68BA"/>
                </a:solidFill>
                <a:latin typeface="Century Gothic"/>
              </a:rPr>
              <a:t>Evidence of enrollment at an accredited U.S. school</a:t>
            </a:r>
          </a:p>
          <a:p>
            <a:pPr marL="342900" indent="-342900">
              <a:spcBef>
                <a:spcPts val="600"/>
              </a:spcBef>
              <a:spcAft>
                <a:spcPts val="600"/>
              </a:spcAft>
              <a:buFont typeface="Arial" panose="020B0604020202020204" pitchFamily="34" charset="0"/>
              <a:buChar char="•"/>
            </a:pPr>
            <a:r>
              <a:rPr lang="en-US" dirty="0" smtClean="0">
                <a:solidFill>
                  <a:srgbClr val="0E68BA"/>
                </a:solidFill>
                <a:latin typeface="Century Gothic"/>
              </a:rPr>
              <a:t>Minimum 3.0 GPA on a 4.0 scale (cumulative or most recent)</a:t>
            </a:r>
            <a:endParaRPr lang="en-US" dirty="0">
              <a:solidFill>
                <a:srgbClr val="0E68BA"/>
              </a:solidFill>
              <a:latin typeface="Century Gothic"/>
            </a:endParaRPr>
          </a:p>
        </p:txBody>
      </p:sp>
      <p:sp>
        <p:nvSpPr>
          <p:cNvPr id="8" name="Content Placeholder 8"/>
          <p:cNvSpPr txBox="1">
            <a:spLocks/>
          </p:cNvSpPr>
          <p:nvPr/>
        </p:nvSpPr>
        <p:spPr bwMode="auto">
          <a:xfrm>
            <a:off x="376300" y="5194482"/>
            <a:ext cx="5765370" cy="998538"/>
          </a:xfrm>
          <a:prstGeom prst="rect">
            <a:avLst/>
          </a:prstGeom>
          <a:noFill/>
          <a:ln w="9525">
            <a:noFill/>
            <a:miter lim="800000"/>
            <a:headEnd/>
            <a:tailEnd/>
          </a:ln>
        </p:spPr>
        <p:txBody>
          <a:bodyPr lIns="0" tIns="0" rIns="101526" bIns="0"/>
          <a:lstStyle/>
          <a:p>
            <a:pPr marL="223812" indent="-223812" algn="ctr" defTabSz="501592" eaLnBrk="0" hangingPunct="0">
              <a:spcBef>
                <a:spcPts val="0"/>
              </a:spcBef>
            </a:pPr>
            <a:r>
              <a:rPr lang="en-US" sz="2800" b="1" dirty="0">
                <a:solidFill>
                  <a:srgbClr val="0C579C"/>
                </a:solidFill>
                <a:latin typeface="+mn-lt"/>
              </a:rPr>
              <a:t>Three 10-week terms per </a:t>
            </a:r>
            <a:r>
              <a:rPr lang="en-US" sz="2800" b="1" dirty="0" smtClean="0">
                <a:solidFill>
                  <a:srgbClr val="0C579C"/>
                </a:solidFill>
                <a:latin typeface="+mn-lt"/>
              </a:rPr>
              <a:t>year  </a:t>
            </a:r>
          </a:p>
          <a:p>
            <a:pPr marL="223812" indent="-223812" algn="ctr" defTabSz="501592" eaLnBrk="0" hangingPunct="0">
              <a:spcBef>
                <a:spcPts val="0"/>
              </a:spcBef>
            </a:pPr>
            <a:r>
              <a:rPr lang="en-US" sz="2500" b="1" dirty="0" smtClean="0">
                <a:solidFill>
                  <a:srgbClr val="0C579C"/>
                </a:solidFill>
                <a:latin typeface="+mn-lt"/>
              </a:rPr>
              <a:t>Spring</a:t>
            </a:r>
            <a:r>
              <a:rPr lang="en-US" sz="2500" b="1" dirty="0">
                <a:solidFill>
                  <a:srgbClr val="0C579C"/>
                </a:solidFill>
                <a:latin typeface="+mn-lt"/>
              </a:rPr>
              <a:t>, Summer, and </a:t>
            </a:r>
            <a:r>
              <a:rPr lang="en-US" sz="2500" b="1" dirty="0" smtClean="0">
                <a:solidFill>
                  <a:srgbClr val="0C579C"/>
                </a:solidFill>
                <a:latin typeface="+mn-lt"/>
              </a:rPr>
              <a:t>Fall</a:t>
            </a:r>
            <a:endParaRPr lang="en-US" sz="2500" b="1" dirty="0">
              <a:solidFill>
                <a:srgbClr val="0C579C"/>
              </a:solidFill>
              <a:latin typeface="+mn-lt"/>
            </a:endParaRPr>
          </a:p>
          <a:p>
            <a:pPr marL="223812" indent="-223812" algn="ctr" defTabSz="501592" eaLnBrk="0" hangingPunct="0">
              <a:spcBef>
                <a:spcPts val="0"/>
              </a:spcBef>
            </a:pPr>
            <a:r>
              <a:rPr lang="en-US" sz="1400" b="1" i="1" dirty="0" smtClean="0">
                <a:solidFill>
                  <a:srgbClr val="0C579C"/>
                </a:solidFill>
                <a:latin typeface="+mn-lt"/>
              </a:rPr>
              <a:t>must </a:t>
            </a:r>
            <a:r>
              <a:rPr lang="en-US" sz="1400" b="1" i="1" dirty="0">
                <a:solidFill>
                  <a:srgbClr val="0C579C"/>
                </a:solidFill>
                <a:latin typeface="+mn-lt"/>
              </a:rPr>
              <a:t>reapply each term</a:t>
            </a:r>
          </a:p>
        </p:txBody>
      </p:sp>
    </p:spTree>
    <p:extLst>
      <p:ext uri="{BB962C8B-B14F-4D97-AF65-F5344CB8AC3E}">
        <p14:creationId xmlns:p14="http://schemas.microsoft.com/office/powerpoint/2010/main" val="13429354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 y="88232"/>
            <a:ext cx="8839200" cy="1143000"/>
          </a:xfrm>
          <a:prstGeom prst="rect">
            <a:avLst/>
          </a:prstGeom>
        </p:spPr>
        <p:txBody>
          <a:bodyPr vert="horz" lIns="91387" tIns="45693" rIns="91387" bIns="45693" anchor="ctr">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900" b="1" dirty="0" smtClean="0">
                <a:solidFill>
                  <a:schemeClr val="tx1"/>
                </a:solidFill>
                <a:latin typeface="Century Gothic" panose="020B0502020202020204" pitchFamily="34" charset="0"/>
              </a:rPr>
              <a:t>Application Process</a:t>
            </a:r>
          </a:p>
        </p:txBody>
      </p:sp>
      <p:sp>
        <p:nvSpPr>
          <p:cNvPr id="2" name="TextBox 1"/>
          <p:cNvSpPr txBox="1"/>
          <p:nvPr/>
        </p:nvSpPr>
        <p:spPr>
          <a:xfrm>
            <a:off x="356638" y="1268396"/>
            <a:ext cx="4018136" cy="5062924"/>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sz="2400" dirty="0" smtClean="0">
                <a:solidFill>
                  <a:srgbClr val="0E68BA"/>
                </a:solidFill>
                <a:latin typeface="Century Gothic"/>
              </a:rPr>
              <a:t>Entirely online</a:t>
            </a:r>
          </a:p>
          <a:p>
            <a:pPr marL="285750" indent="-285750">
              <a:spcBef>
                <a:spcPts val="600"/>
              </a:spcBef>
              <a:spcAft>
                <a:spcPts val="600"/>
              </a:spcAft>
              <a:buFont typeface="Arial" panose="020B0604020202020204" pitchFamily="34" charset="0"/>
              <a:buChar char="•"/>
            </a:pPr>
            <a:r>
              <a:rPr lang="en-US" sz="2400" dirty="0" smtClean="0">
                <a:solidFill>
                  <a:srgbClr val="0E68BA"/>
                </a:solidFill>
                <a:latin typeface="Century Gothic"/>
              </a:rPr>
              <a:t>Through the DEVELOP website under the “Apply” tab</a:t>
            </a:r>
          </a:p>
          <a:p>
            <a:pPr marL="285750" indent="-285750">
              <a:spcBef>
                <a:spcPts val="600"/>
              </a:spcBef>
              <a:spcAft>
                <a:spcPts val="600"/>
              </a:spcAft>
              <a:buFont typeface="Arial" panose="020B0604020202020204" pitchFamily="34" charset="0"/>
              <a:buChar char="•"/>
            </a:pPr>
            <a:r>
              <a:rPr lang="en-US" sz="2400" dirty="0">
                <a:solidFill>
                  <a:srgbClr val="0E68BA"/>
                </a:solidFill>
                <a:latin typeface="Century Gothic"/>
              </a:rPr>
              <a:t>Create account, can save progress and return later</a:t>
            </a:r>
          </a:p>
          <a:p>
            <a:pPr marL="285750" indent="-285750">
              <a:spcBef>
                <a:spcPts val="600"/>
              </a:spcBef>
              <a:buFont typeface="Arial" panose="020B0604020202020204" pitchFamily="34" charset="0"/>
              <a:buChar char="•"/>
            </a:pPr>
            <a:r>
              <a:rPr lang="en-US" sz="2400" dirty="0" smtClean="0">
                <a:solidFill>
                  <a:srgbClr val="0E68BA"/>
                </a:solidFill>
                <a:latin typeface="Century Gothic"/>
              </a:rPr>
              <a:t>Application only open during a specific window </a:t>
            </a:r>
          </a:p>
          <a:p>
            <a:pPr marL="742950" lvl="1" indent="-285750">
              <a:spcBef>
                <a:spcPts val="600"/>
              </a:spcBef>
              <a:buFont typeface="Arial" panose="020B0604020202020204" pitchFamily="34" charset="0"/>
              <a:buChar char="•"/>
            </a:pPr>
            <a:r>
              <a:rPr lang="en-US" sz="2400" b="1" dirty="0" smtClean="0">
                <a:solidFill>
                  <a:srgbClr val="0C579C"/>
                </a:solidFill>
                <a:latin typeface="Century Gothic"/>
              </a:rPr>
              <a:t>For Fall 2015: </a:t>
            </a:r>
            <a:br>
              <a:rPr lang="en-US" sz="2400" b="1" dirty="0" smtClean="0">
                <a:solidFill>
                  <a:srgbClr val="0C579C"/>
                </a:solidFill>
                <a:latin typeface="Century Gothic"/>
              </a:rPr>
            </a:br>
            <a:r>
              <a:rPr lang="en-US" sz="2400" b="1" dirty="0" smtClean="0">
                <a:solidFill>
                  <a:srgbClr val="0E68BA"/>
                </a:solidFill>
              </a:rPr>
              <a:t>May 25</a:t>
            </a:r>
            <a:r>
              <a:rPr lang="en-US" sz="2400" b="1" baseline="30000" dirty="0" smtClean="0">
                <a:solidFill>
                  <a:srgbClr val="0E68BA"/>
                </a:solidFill>
              </a:rPr>
              <a:t>th</a:t>
            </a:r>
            <a:r>
              <a:rPr lang="en-US" sz="2400" b="1" dirty="0" smtClean="0">
                <a:solidFill>
                  <a:srgbClr val="0E68BA"/>
                </a:solidFill>
              </a:rPr>
              <a:t> – July 3</a:t>
            </a:r>
            <a:r>
              <a:rPr lang="en-US" sz="2400" b="1" baseline="30000" dirty="0" smtClean="0">
                <a:solidFill>
                  <a:srgbClr val="0E68BA"/>
                </a:solidFill>
              </a:rPr>
              <a:t>rd</a:t>
            </a:r>
            <a:endParaRPr lang="en-US" sz="2400" b="1" dirty="0">
              <a:solidFill>
                <a:srgbClr val="0C579C"/>
              </a:solidFill>
              <a:latin typeface="Century Gothic"/>
            </a:endParaRPr>
          </a:p>
        </p:txBody>
      </p:sp>
      <p:grpSp>
        <p:nvGrpSpPr>
          <p:cNvPr id="3" name="Group 11"/>
          <p:cNvGrpSpPr/>
          <p:nvPr/>
        </p:nvGrpSpPr>
        <p:grpSpPr>
          <a:xfrm>
            <a:off x="4374774" y="1387324"/>
            <a:ext cx="4580966" cy="4582085"/>
            <a:chOff x="4464424" y="1423184"/>
            <a:chExt cx="4580966" cy="4582085"/>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469"/>
            <a:stretch/>
          </p:blipFill>
          <p:spPr bwMode="auto">
            <a:xfrm>
              <a:off x="4464424" y="1423184"/>
              <a:ext cx="4482351" cy="4582085"/>
            </a:xfrm>
            <a:prstGeom prst="rect">
              <a:avLst/>
            </a:prstGeom>
            <a:noFill/>
            <a:ln w="9525">
              <a:solidFill>
                <a:schemeClr val="tx1"/>
              </a:solidFill>
              <a:miter lim="800000"/>
              <a:headEnd/>
              <a:tailEnd/>
            </a:ln>
            <a:effectLst>
              <a:outerShdw blurRad="50800" dist="889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Lst>
          </p:spPr>
        </p:pic>
        <p:sp>
          <p:nvSpPr>
            <p:cNvPr id="10" name="Donut 9"/>
            <p:cNvSpPr/>
            <p:nvPr/>
          </p:nvSpPr>
          <p:spPr>
            <a:xfrm>
              <a:off x="7279343" y="3738275"/>
              <a:ext cx="1766047" cy="1157312"/>
            </a:xfrm>
            <a:prstGeom prst="donut">
              <a:avLst>
                <a:gd name="adj" fmla="val 3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Down Arrow 10"/>
            <p:cNvSpPr/>
            <p:nvPr/>
          </p:nvSpPr>
          <p:spPr>
            <a:xfrm rot="883107">
              <a:off x="8259641" y="2571105"/>
              <a:ext cx="524437" cy="110366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rot="12989177">
              <a:off x="7050655" y="4846607"/>
              <a:ext cx="524437" cy="110366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rot="17821561">
              <a:off x="6443381" y="3285266"/>
              <a:ext cx="524437" cy="110366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084984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 y="88232"/>
            <a:ext cx="8839200" cy="1143000"/>
          </a:xfrm>
          <a:prstGeom prst="rect">
            <a:avLst/>
          </a:prstGeom>
        </p:spPr>
        <p:txBody>
          <a:bodyPr vert="horz" lIns="91387" tIns="45693" rIns="91387" bIns="45693" anchor="ctr">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defRPr/>
            </a:pPr>
            <a:r>
              <a:rPr lang="en-US" sz="2900" b="1" dirty="0" smtClean="0">
                <a:solidFill>
                  <a:schemeClr val="tx1"/>
                </a:solidFill>
                <a:latin typeface="Century Gothic" panose="020B0502020202020204" pitchFamily="34" charset="0"/>
              </a:rPr>
              <a:t>Benefits to Participants</a:t>
            </a:r>
          </a:p>
        </p:txBody>
      </p:sp>
      <p:sp>
        <p:nvSpPr>
          <p:cNvPr id="7" name="Content Placeholder 2"/>
          <p:cNvSpPr txBox="1">
            <a:spLocks/>
          </p:cNvSpPr>
          <p:nvPr/>
        </p:nvSpPr>
        <p:spPr>
          <a:xfrm>
            <a:off x="267419" y="1281618"/>
            <a:ext cx="5533844" cy="4800600"/>
          </a:xfrm>
          <a:prstGeom prst="rect">
            <a:avLst/>
          </a:prstGeom>
        </p:spPr>
        <p:txBody>
          <a:bodyPr vert="horz" lIns="91387" tIns="45693" rIns="91387" bIns="45693">
            <a:noAutofit/>
          </a:bodyPr>
          <a:lstStyle>
            <a:lvl1pPr marL="274160" indent="-27416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319" indent="-27416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480" indent="-228465"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6638" indent="-228465"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0799" indent="-228465"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4958" indent="-182773"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19117" indent="-182773"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1890" indent="-182773"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6050" indent="-182773"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spcBef>
                <a:spcPts val="1800"/>
              </a:spcBef>
              <a:buClr>
                <a:srgbClr val="0F6FC6"/>
              </a:buClr>
              <a:buNone/>
              <a:defRPr/>
            </a:pPr>
            <a:r>
              <a:rPr lang="en-US" sz="1800" b="1" dirty="0" smtClean="0">
                <a:solidFill>
                  <a:srgbClr val="0E68BA"/>
                </a:solidFill>
              </a:rPr>
              <a:t>Scientific/Professional Development:</a:t>
            </a:r>
          </a:p>
          <a:p>
            <a:pPr marL="457200">
              <a:spcBef>
                <a:spcPts val="600"/>
              </a:spcBef>
              <a:buClr>
                <a:srgbClr val="0F6FC6"/>
              </a:buClr>
              <a:defRPr/>
            </a:pPr>
            <a:r>
              <a:rPr lang="en-US" sz="1600" dirty="0" smtClean="0">
                <a:solidFill>
                  <a:srgbClr val="0E68BA"/>
                </a:solidFill>
              </a:rPr>
              <a:t>Experience </a:t>
            </a:r>
            <a:r>
              <a:rPr lang="en-US" sz="1600" dirty="0">
                <a:solidFill>
                  <a:srgbClr val="0E68BA"/>
                </a:solidFill>
              </a:rPr>
              <a:t>using Earth observations</a:t>
            </a:r>
          </a:p>
          <a:p>
            <a:pPr marL="457200">
              <a:spcBef>
                <a:spcPts val="600"/>
              </a:spcBef>
              <a:buClr>
                <a:srgbClr val="0F6FC6"/>
              </a:buClr>
              <a:defRPr/>
            </a:pPr>
            <a:r>
              <a:rPr lang="en-US" sz="1600" dirty="0">
                <a:solidFill>
                  <a:srgbClr val="0E68BA"/>
                </a:solidFill>
              </a:rPr>
              <a:t>GIS and Remote Sensing</a:t>
            </a:r>
          </a:p>
          <a:p>
            <a:pPr marL="457200">
              <a:spcBef>
                <a:spcPts val="600"/>
              </a:spcBef>
              <a:buClr>
                <a:srgbClr val="0F6FC6"/>
              </a:buClr>
              <a:defRPr/>
            </a:pPr>
            <a:r>
              <a:rPr lang="en-US" sz="1600" dirty="0">
                <a:solidFill>
                  <a:srgbClr val="0E68BA"/>
                </a:solidFill>
              </a:rPr>
              <a:t>Working in a group environment</a:t>
            </a:r>
          </a:p>
          <a:p>
            <a:pPr marL="457200">
              <a:spcBef>
                <a:spcPts val="600"/>
              </a:spcBef>
              <a:buClr>
                <a:srgbClr val="0F6FC6"/>
              </a:buClr>
              <a:defRPr/>
            </a:pPr>
            <a:r>
              <a:rPr lang="en-US" sz="1600" dirty="0">
                <a:solidFill>
                  <a:srgbClr val="0E68BA"/>
                </a:solidFill>
              </a:rPr>
              <a:t>Management and leadership skills</a:t>
            </a:r>
          </a:p>
          <a:p>
            <a:pPr marL="0" indent="0">
              <a:spcBef>
                <a:spcPts val="1800"/>
              </a:spcBef>
              <a:buClr>
                <a:srgbClr val="0F6FC6"/>
              </a:buClr>
              <a:buNone/>
              <a:defRPr/>
            </a:pPr>
            <a:r>
              <a:rPr lang="en-US" sz="1800" b="1" dirty="0" smtClean="0">
                <a:solidFill>
                  <a:srgbClr val="0E68BA"/>
                </a:solidFill>
              </a:rPr>
              <a:t>Personal Development:</a:t>
            </a:r>
          </a:p>
          <a:p>
            <a:pPr marL="457200">
              <a:spcBef>
                <a:spcPts val="600"/>
              </a:spcBef>
              <a:buClr>
                <a:srgbClr val="0F6FC6"/>
              </a:buClr>
              <a:defRPr/>
            </a:pPr>
            <a:r>
              <a:rPr lang="en-US" sz="1600" dirty="0" smtClean="0">
                <a:solidFill>
                  <a:srgbClr val="0E68BA"/>
                </a:solidFill>
              </a:rPr>
              <a:t>Presentation and communication skills</a:t>
            </a:r>
          </a:p>
          <a:p>
            <a:pPr marL="457200">
              <a:spcBef>
                <a:spcPts val="600"/>
              </a:spcBef>
              <a:buClr>
                <a:srgbClr val="0F6FC6"/>
              </a:buClr>
              <a:defRPr/>
            </a:pPr>
            <a:r>
              <a:rPr lang="en-US" sz="1600" dirty="0" smtClean="0">
                <a:solidFill>
                  <a:srgbClr val="0E68BA"/>
                </a:solidFill>
              </a:rPr>
              <a:t>Proper </a:t>
            </a:r>
            <a:r>
              <a:rPr lang="en-US" sz="1600" dirty="0">
                <a:solidFill>
                  <a:srgbClr val="0E68BA"/>
                </a:solidFill>
              </a:rPr>
              <a:t>business place etiquette and dress</a:t>
            </a:r>
          </a:p>
          <a:p>
            <a:pPr marL="457200">
              <a:spcBef>
                <a:spcPts val="600"/>
              </a:spcBef>
              <a:buClr>
                <a:srgbClr val="0F6FC6"/>
              </a:buClr>
              <a:defRPr/>
            </a:pPr>
            <a:r>
              <a:rPr lang="en-US" sz="1600" dirty="0">
                <a:solidFill>
                  <a:srgbClr val="0E68BA"/>
                </a:solidFill>
              </a:rPr>
              <a:t>Personality typing and working with diverse </a:t>
            </a:r>
            <a:r>
              <a:rPr lang="en-US" sz="1600" dirty="0" smtClean="0">
                <a:solidFill>
                  <a:srgbClr val="0E68BA"/>
                </a:solidFill>
              </a:rPr>
              <a:t>groups</a:t>
            </a:r>
          </a:p>
          <a:p>
            <a:pPr marL="0" indent="0">
              <a:spcBef>
                <a:spcPts val="1800"/>
              </a:spcBef>
              <a:buClr>
                <a:srgbClr val="0F6FC6"/>
              </a:buClr>
              <a:buNone/>
              <a:defRPr/>
            </a:pPr>
            <a:r>
              <a:rPr lang="en-US" sz="1800" b="1" dirty="0" smtClean="0">
                <a:solidFill>
                  <a:srgbClr val="0E68BA"/>
                </a:solidFill>
              </a:rPr>
              <a:t>Professional Networking:</a:t>
            </a:r>
          </a:p>
          <a:p>
            <a:pPr marL="457200">
              <a:spcBef>
                <a:spcPts val="600"/>
              </a:spcBef>
              <a:buClr>
                <a:srgbClr val="0F6FC6"/>
              </a:buClr>
              <a:defRPr/>
            </a:pPr>
            <a:r>
              <a:rPr lang="en-US" sz="1600" dirty="0">
                <a:solidFill>
                  <a:srgbClr val="0E68BA"/>
                </a:solidFill>
              </a:rPr>
              <a:t>NASA scientists and managers</a:t>
            </a:r>
          </a:p>
          <a:p>
            <a:pPr marL="457200">
              <a:spcBef>
                <a:spcPts val="600"/>
              </a:spcBef>
              <a:buClr>
                <a:srgbClr val="0F6FC6"/>
              </a:buClr>
              <a:defRPr/>
            </a:pPr>
            <a:r>
              <a:rPr lang="en-US" sz="1600" dirty="0">
                <a:solidFill>
                  <a:srgbClr val="0E68BA"/>
                </a:solidFill>
              </a:rPr>
              <a:t>Partner organizations</a:t>
            </a:r>
          </a:p>
          <a:p>
            <a:pPr marL="457200">
              <a:spcBef>
                <a:spcPts val="600"/>
              </a:spcBef>
              <a:buClr>
                <a:srgbClr val="0F6FC6"/>
              </a:buClr>
              <a:defRPr/>
            </a:pPr>
            <a:r>
              <a:rPr lang="en-US" sz="1600" dirty="0">
                <a:solidFill>
                  <a:srgbClr val="0E68BA"/>
                </a:solidFill>
              </a:rPr>
              <a:t>Peers – teams, center, and national</a:t>
            </a:r>
          </a:p>
        </p:txBody>
      </p:sp>
      <p:pic>
        <p:nvPicPr>
          <p:cNvPr id="8" name="Picture 7" descr="DEVELOP Day 11-26.jpg"/>
          <p:cNvPicPr>
            <a:picLocks noChangeAspect="1"/>
          </p:cNvPicPr>
          <p:nvPr/>
        </p:nvPicPr>
        <p:blipFill>
          <a:blip r:embed="rId3" cstate="print"/>
          <a:stretch>
            <a:fillRect/>
          </a:stretch>
        </p:blipFill>
        <p:spPr>
          <a:xfrm>
            <a:off x="5222158" y="1285568"/>
            <a:ext cx="3392424" cy="2261615"/>
          </a:xfrm>
          <a:prstGeom prst="rect">
            <a:avLst/>
          </a:prstGeom>
        </p:spPr>
      </p:pic>
      <p:pic>
        <p:nvPicPr>
          <p:cNvPr id="9" name="Picture 8" descr="Hire photo.jpg"/>
          <p:cNvPicPr>
            <a:picLocks noChangeAspect="1"/>
          </p:cNvPicPr>
          <p:nvPr/>
        </p:nvPicPr>
        <p:blipFill>
          <a:blip r:embed="rId4" cstate="print"/>
          <a:stretch>
            <a:fillRect/>
          </a:stretch>
        </p:blipFill>
        <p:spPr>
          <a:xfrm>
            <a:off x="5237315" y="3775587"/>
            <a:ext cx="3395407" cy="2546555"/>
          </a:xfrm>
          <a:prstGeom prst="rect">
            <a:avLst/>
          </a:prstGeom>
        </p:spPr>
      </p:pic>
    </p:spTree>
    <p:extLst>
      <p:ext uri="{BB962C8B-B14F-4D97-AF65-F5344CB8AC3E}">
        <p14:creationId xmlns:p14="http://schemas.microsoft.com/office/powerpoint/2010/main" val="2560776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More Info </a:t>
            </a:r>
            <a:endParaRPr lang="en-US" dirty="0"/>
          </a:p>
        </p:txBody>
      </p:sp>
      <p:sp>
        <p:nvSpPr>
          <p:cNvPr id="4" name="Content Placeholder 2"/>
          <p:cNvSpPr txBox="1">
            <a:spLocks/>
          </p:cNvSpPr>
          <p:nvPr/>
        </p:nvSpPr>
        <p:spPr>
          <a:xfrm>
            <a:off x="472661" y="4340426"/>
            <a:ext cx="4096032" cy="1819941"/>
          </a:xfrm>
          <a:prstGeom prst="rect">
            <a:avLst/>
          </a:prstGeom>
        </p:spPr>
        <p:txBody>
          <a:bodyPr vert="horz" lIns="91387" tIns="45693" rIns="91387" bIns="45693" rtlCol="0">
            <a:normAutofit/>
          </a:bodyPr>
          <a:lstStyle>
            <a:lvl1pPr marL="274160" indent="-274160" algn="l" defTabSz="914400" rtl="0" eaLnBrk="1" latinLnBrk="0" hangingPunct="1">
              <a:lnSpc>
                <a:spcPct val="90000"/>
              </a:lnSpc>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319" indent="-274160" algn="l" defTabSz="914400" rtl="0" eaLnBrk="1" latinLnBrk="0" hangingPunct="1">
              <a:lnSpc>
                <a:spcPct val="90000"/>
              </a:lnSpc>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480" indent="-228465" algn="l" defTabSz="914400" rtl="0" eaLnBrk="1" latinLnBrk="0" hangingPunct="1">
              <a:lnSpc>
                <a:spcPct val="90000"/>
              </a:lnSpc>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6638" indent="-228465" algn="l" defTabSz="914400" rtl="0" eaLnBrk="1" latinLnBrk="0" hangingPunct="1">
              <a:lnSpc>
                <a:spcPct val="90000"/>
              </a:lnSpc>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0799" indent="-228465" algn="l" defTabSz="914400" rtl="0" eaLnBrk="1" latinLnBrk="0" hangingPunct="1">
              <a:lnSpc>
                <a:spcPct val="90000"/>
              </a:lnSpc>
              <a:spcBef>
                <a:spcPct val="20000"/>
              </a:spcBef>
              <a:buClr>
                <a:schemeClr val="accent5"/>
              </a:buClr>
              <a:buFontTx/>
              <a:buChar char="•"/>
              <a:defRPr kumimoji="0" sz="1800" kern="1200">
                <a:solidFill>
                  <a:schemeClr val="tx1"/>
                </a:solidFill>
                <a:latin typeface="+mn-lt"/>
                <a:ea typeface="+mn-ea"/>
                <a:cs typeface="+mn-cs"/>
              </a:defRPr>
            </a:lvl5pPr>
            <a:lvl6pPr marL="1644958" indent="-182773" algn="l" defTabSz="914400" rtl="0" eaLnBrk="1" latinLnBrk="0" hangingPunct="1">
              <a:lnSpc>
                <a:spcPct val="90000"/>
              </a:lnSpc>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19117" indent="-182773" algn="l" defTabSz="914400" rtl="0" eaLnBrk="1" latinLnBrk="0" hangingPunct="1">
              <a:lnSpc>
                <a:spcPct val="90000"/>
              </a:lnSpc>
              <a:spcBef>
                <a:spcPct val="20000"/>
              </a:spcBef>
              <a:buClr>
                <a:schemeClr val="accent1">
                  <a:shade val="75000"/>
                </a:schemeClr>
              </a:buClr>
              <a:buSzPct val="90000"/>
              <a:buFont typeface="Arial" panose="020B0604020202020204" pitchFamily="34" charset="0"/>
              <a:buChar char="•"/>
              <a:defRPr kumimoji="0" sz="1600" kern="1200" baseline="0">
                <a:solidFill>
                  <a:schemeClr val="tx1"/>
                </a:solidFill>
                <a:latin typeface="+mn-lt"/>
                <a:ea typeface="+mn-ea"/>
                <a:cs typeface="+mn-cs"/>
              </a:defRPr>
            </a:lvl7pPr>
            <a:lvl8pPr marL="2101890" indent="-182773" algn="l" defTabSz="914400" rtl="0" eaLnBrk="1" latinLnBrk="0" hangingPunct="1">
              <a:lnSpc>
                <a:spcPct val="90000"/>
              </a:lnSpc>
              <a:spcBef>
                <a:spcPct val="20000"/>
              </a:spcBef>
              <a:buClr>
                <a:schemeClr val="accent4">
                  <a:shade val="75000"/>
                </a:schemeClr>
              </a:buClr>
              <a:buFont typeface="Arial" panose="020B0604020202020204" pitchFamily="34" charset="0"/>
              <a:buChar char="•"/>
              <a:defRPr kumimoji="0" sz="1600" kern="1200">
                <a:solidFill>
                  <a:schemeClr val="tx1"/>
                </a:solidFill>
                <a:latin typeface="+mn-lt"/>
                <a:ea typeface="+mn-ea"/>
                <a:cs typeface="+mn-cs"/>
              </a:defRPr>
            </a:lvl8pPr>
            <a:lvl9pPr marL="2376050" indent="-182773" algn="l" defTabSz="914400" rtl="0" eaLnBrk="1" latinLnBrk="0" hangingPunct="1">
              <a:lnSpc>
                <a:spcPct val="90000"/>
              </a:lnSpc>
              <a:spcBef>
                <a:spcPct val="20000"/>
              </a:spcBef>
              <a:buClr>
                <a:schemeClr val="accent2">
                  <a:shade val="75000"/>
                </a:schemeClr>
              </a:buClr>
              <a:buSzPct val="90000"/>
              <a:buFont typeface="Arial" panose="020B0604020202020204" pitchFamily="34" charset="0"/>
              <a:buChar char="•"/>
              <a:defRPr kumimoji="0" sz="1400" kern="1200" cap="all" baseline="0">
                <a:solidFill>
                  <a:schemeClr val="tx1"/>
                </a:solidFill>
                <a:latin typeface="+mn-lt"/>
                <a:ea typeface="+mn-ea"/>
                <a:cs typeface="+mn-cs"/>
              </a:defRPr>
            </a:lvl9pPr>
          </a:lstStyle>
          <a:p>
            <a:pPr marL="0" indent="0" algn="ctr">
              <a:lnSpc>
                <a:spcPct val="100000"/>
              </a:lnSpc>
              <a:buClr>
                <a:srgbClr val="0F6FC6"/>
              </a:buClr>
              <a:buFont typeface="Wingdings 2"/>
              <a:buNone/>
              <a:defRPr/>
            </a:pPr>
            <a:r>
              <a:rPr lang="en-US" sz="2400" b="1" dirty="0" smtClean="0">
                <a:solidFill>
                  <a:srgbClr val="0E68BA"/>
                </a:solidFill>
                <a:latin typeface="Century Gothic"/>
              </a:rPr>
              <a:t>Fall Term 2015</a:t>
            </a:r>
          </a:p>
          <a:p>
            <a:pPr marL="0" indent="0" algn="ctr">
              <a:lnSpc>
                <a:spcPct val="100000"/>
              </a:lnSpc>
              <a:buClr>
                <a:srgbClr val="0F6FC6"/>
              </a:buClr>
              <a:buNone/>
              <a:defRPr/>
            </a:pPr>
            <a:r>
              <a:rPr lang="en-US" sz="2100" dirty="0" smtClean="0">
                <a:solidFill>
                  <a:srgbClr val="0E68BA"/>
                </a:solidFill>
                <a:latin typeface="Century Gothic"/>
              </a:rPr>
              <a:t>Sept. 14</a:t>
            </a:r>
            <a:r>
              <a:rPr lang="en-US" sz="2100" baseline="30000" dirty="0" smtClean="0">
                <a:solidFill>
                  <a:srgbClr val="0E68BA"/>
                </a:solidFill>
                <a:latin typeface="Century Gothic"/>
              </a:rPr>
              <a:t>th</a:t>
            </a:r>
            <a:r>
              <a:rPr lang="en-US" sz="2100" dirty="0">
                <a:solidFill>
                  <a:srgbClr val="0E68BA"/>
                </a:solidFill>
                <a:latin typeface="Century Gothic"/>
              </a:rPr>
              <a:t> </a:t>
            </a:r>
            <a:r>
              <a:rPr lang="en-US" sz="2100" dirty="0" smtClean="0">
                <a:solidFill>
                  <a:srgbClr val="0E68BA"/>
                </a:solidFill>
                <a:latin typeface="Century Gothic"/>
              </a:rPr>
              <a:t>– Nov. 20</a:t>
            </a:r>
            <a:r>
              <a:rPr lang="en-US" sz="2100" baseline="30000" dirty="0" smtClean="0">
                <a:solidFill>
                  <a:srgbClr val="0E68BA"/>
                </a:solidFill>
                <a:latin typeface="Century Gothic"/>
              </a:rPr>
              <a:t>th</a:t>
            </a:r>
            <a:r>
              <a:rPr lang="en-US" sz="2100" dirty="0" smtClean="0">
                <a:solidFill>
                  <a:srgbClr val="0E68BA"/>
                </a:solidFill>
                <a:latin typeface="Century Gothic"/>
              </a:rPr>
              <a:t> </a:t>
            </a:r>
            <a:r>
              <a:rPr lang="en-US" sz="2000" dirty="0" smtClean="0"/>
              <a:t> </a:t>
            </a:r>
            <a:r>
              <a:rPr lang="en-US" sz="2000" dirty="0" smtClean="0">
                <a:solidFill>
                  <a:srgbClr val="0E68BA"/>
                </a:solidFill>
                <a:latin typeface="Century Gothic"/>
              </a:rPr>
              <a:t> </a:t>
            </a:r>
          </a:p>
          <a:p>
            <a:pPr marL="0" indent="0" algn="ctr">
              <a:lnSpc>
                <a:spcPct val="100000"/>
              </a:lnSpc>
              <a:buClr>
                <a:srgbClr val="0F6FC6"/>
              </a:buClr>
              <a:buFont typeface="Wingdings 2"/>
              <a:buNone/>
              <a:defRPr/>
            </a:pPr>
            <a:r>
              <a:rPr lang="en-US" sz="2200" b="1" dirty="0" smtClean="0">
                <a:solidFill>
                  <a:srgbClr val="0E68BA"/>
                </a:solidFill>
                <a:latin typeface="Century Gothic"/>
              </a:rPr>
              <a:t>Online application window:</a:t>
            </a:r>
          </a:p>
          <a:p>
            <a:pPr marL="0" indent="0" algn="ctr">
              <a:lnSpc>
                <a:spcPct val="100000"/>
              </a:lnSpc>
              <a:buClr>
                <a:srgbClr val="0F6FC6"/>
              </a:buClr>
              <a:buNone/>
              <a:defRPr/>
            </a:pPr>
            <a:r>
              <a:rPr lang="en-US" sz="2100" dirty="0" smtClean="0">
                <a:solidFill>
                  <a:srgbClr val="0E68BA"/>
                </a:solidFill>
                <a:latin typeface="Century Gothic"/>
              </a:rPr>
              <a:t>May 25</a:t>
            </a:r>
            <a:r>
              <a:rPr lang="en-US" sz="2100" baseline="30000" dirty="0" smtClean="0">
                <a:solidFill>
                  <a:srgbClr val="0E68BA"/>
                </a:solidFill>
                <a:latin typeface="Century Gothic"/>
              </a:rPr>
              <a:t>th</a:t>
            </a:r>
            <a:r>
              <a:rPr lang="en-US" sz="2100" dirty="0" smtClean="0">
                <a:solidFill>
                  <a:srgbClr val="0E68BA"/>
                </a:solidFill>
                <a:latin typeface="Century Gothic"/>
              </a:rPr>
              <a:t> – July 3</a:t>
            </a:r>
            <a:r>
              <a:rPr lang="en-US" sz="2100" baseline="30000" dirty="0" smtClean="0">
                <a:solidFill>
                  <a:srgbClr val="0E68BA"/>
                </a:solidFill>
                <a:latin typeface="Century Gothic"/>
              </a:rPr>
              <a:t>rd</a:t>
            </a:r>
            <a:r>
              <a:rPr lang="en-US" sz="2100" dirty="0" smtClean="0">
                <a:solidFill>
                  <a:srgbClr val="0E68BA"/>
                </a:solidFill>
                <a:latin typeface="Century Gothic"/>
              </a:rPr>
              <a:t> </a:t>
            </a:r>
            <a:endParaRPr lang="en-US" sz="2100" dirty="0">
              <a:solidFill>
                <a:srgbClr val="0E68BA"/>
              </a:solidFill>
              <a:latin typeface="Century Gothic"/>
            </a:endParaRPr>
          </a:p>
        </p:txBody>
      </p:sp>
      <p:pic>
        <p:nvPicPr>
          <p:cNvPr id="5" name="Picture 2"/>
          <p:cNvPicPr>
            <a:picLocks noChangeAspect="1" noChangeArrowheads="1"/>
          </p:cNvPicPr>
          <p:nvPr/>
        </p:nvPicPr>
        <p:blipFill>
          <a:blip r:embed="rId2" cstate="print"/>
          <a:stretch>
            <a:fillRect/>
          </a:stretch>
        </p:blipFill>
        <p:spPr bwMode="auto">
          <a:xfrm>
            <a:off x="358099" y="3241669"/>
            <a:ext cx="4115324" cy="706829"/>
          </a:xfrm>
          <a:prstGeom prst="rect">
            <a:avLst/>
          </a:prstGeom>
          <a:noFill/>
          <a:ln w="9525">
            <a:solidFill>
              <a:srgbClr val="000000"/>
            </a:solidFill>
            <a:miter lim="800000"/>
            <a:headEnd/>
            <a:tailEnd/>
          </a:ln>
          <a:effectLst>
            <a:outerShdw blurRad="127000" dist="38100" dir="5400000" sx="102000" sy="102000" algn="t" rotWithShape="0">
              <a:prstClr val="black">
                <a:alpha val="25000"/>
              </a:prstClr>
            </a:outerShdw>
          </a:effectLst>
        </p:spPr>
      </p:pic>
      <p:sp>
        <p:nvSpPr>
          <p:cNvPr id="6" name="Content Placeholder 2"/>
          <p:cNvSpPr txBox="1">
            <a:spLocks/>
          </p:cNvSpPr>
          <p:nvPr/>
        </p:nvSpPr>
        <p:spPr>
          <a:xfrm>
            <a:off x="472660" y="1124175"/>
            <a:ext cx="4237149" cy="1819941"/>
          </a:xfrm>
          <a:prstGeom prst="rect">
            <a:avLst/>
          </a:prstGeom>
        </p:spPr>
        <p:txBody>
          <a:bodyPr vert="horz" lIns="91387" tIns="45693" rIns="91387" bIns="45693" rtlCol="0">
            <a:normAutofit/>
          </a:bodyPr>
          <a:lstStyle>
            <a:lvl1pPr marL="274160" indent="-274160" algn="l" defTabSz="914400" rtl="0" eaLnBrk="1" latinLnBrk="0" hangingPunct="1">
              <a:lnSpc>
                <a:spcPct val="90000"/>
              </a:lnSpc>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319" indent="-274160" algn="l" defTabSz="914400" rtl="0" eaLnBrk="1" latinLnBrk="0" hangingPunct="1">
              <a:lnSpc>
                <a:spcPct val="90000"/>
              </a:lnSpc>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480" indent="-228465" algn="l" defTabSz="914400" rtl="0" eaLnBrk="1" latinLnBrk="0" hangingPunct="1">
              <a:lnSpc>
                <a:spcPct val="90000"/>
              </a:lnSpc>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6638" indent="-228465" algn="l" defTabSz="914400" rtl="0" eaLnBrk="1" latinLnBrk="0" hangingPunct="1">
              <a:lnSpc>
                <a:spcPct val="90000"/>
              </a:lnSpc>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0799" indent="-228465" algn="l" defTabSz="914400" rtl="0" eaLnBrk="1" latinLnBrk="0" hangingPunct="1">
              <a:lnSpc>
                <a:spcPct val="90000"/>
              </a:lnSpc>
              <a:spcBef>
                <a:spcPct val="20000"/>
              </a:spcBef>
              <a:buClr>
                <a:schemeClr val="accent5"/>
              </a:buClr>
              <a:buFontTx/>
              <a:buChar char="•"/>
              <a:defRPr kumimoji="0" sz="1800" kern="1200">
                <a:solidFill>
                  <a:schemeClr val="tx1"/>
                </a:solidFill>
                <a:latin typeface="+mn-lt"/>
                <a:ea typeface="+mn-ea"/>
                <a:cs typeface="+mn-cs"/>
              </a:defRPr>
            </a:lvl5pPr>
            <a:lvl6pPr marL="1644958" indent="-182773" algn="l" defTabSz="914400" rtl="0" eaLnBrk="1" latinLnBrk="0" hangingPunct="1">
              <a:lnSpc>
                <a:spcPct val="90000"/>
              </a:lnSpc>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19117" indent="-182773" algn="l" defTabSz="914400" rtl="0" eaLnBrk="1" latinLnBrk="0" hangingPunct="1">
              <a:lnSpc>
                <a:spcPct val="90000"/>
              </a:lnSpc>
              <a:spcBef>
                <a:spcPct val="20000"/>
              </a:spcBef>
              <a:buClr>
                <a:schemeClr val="accent1">
                  <a:shade val="75000"/>
                </a:schemeClr>
              </a:buClr>
              <a:buSzPct val="90000"/>
              <a:buFont typeface="Arial" panose="020B0604020202020204" pitchFamily="34" charset="0"/>
              <a:buChar char="•"/>
              <a:defRPr kumimoji="0" sz="1600" kern="1200" baseline="0">
                <a:solidFill>
                  <a:schemeClr val="tx1"/>
                </a:solidFill>
                <a:latin typeface="+mn-lt"/>
                <a:ea typeface="+mn-ea"/>
                <a:cs typeface="+mn-cs"/>
              </a:defRPr>
            </a:lvl7pPr>
            <a:lvl8pPr marL="2101890" indent="-182773" algn="l" defTabSz="914400" rtl="0" eaLnBrk="1" latinLnBrk="0" hangingPunct="1">
              <a:lnSpc>
                <a:spcPct val="90000"/>
              </a:lnSpc>
              <a:spcBef>
                <a:spcPct val="20000"/>
              </a:spcBef>
              <a:buClr>
                <a:schemeClr val="accent4">
                  <a:shade val="75000"/>
                </a:schemeClr>
              </a:buClr>
              <a:buFont typeface="Arial" panose="020B0604020202020204" pitchFamily="34" charset="0"/>
              <a:buChar char="•"/>
              <a:defRPr kumimoji="0" sz="1600" kern="1200">
                <a:solidFill>
                  <a:schemeClr val="tx1"/>
                </a:solidFill>
                <a:latin typeface="+mn-lt"/>
                <a:ea typeface="+mn-ea"/>
                <a:cs typeface="+mn-cs"/>
              </a:defRPr>
            </a:lvl8pPr>
            <a:lvl9pPr marL="2376050" indent="-182773" algn="l" defTabSz="914400" rtl="0" eaLnBrk="1" latinLnBrk="0" hangingPunct="1">
              <a:lnSpc>
                <a:spcPct val="90000"/>
              </a:lnSpc>
              <a:spcBef>
                <a:spcPct val="20000"/>
              </a:spcBef>
              <a:buClr>
                <a:schemeClr val="accent2">
                  <a:shade val="75000"/>
                </a:schemeClr>
              </a:buClr>
              <a:buSzPct val="90000"/>
              <a:buFont typeface="Arial" panose="020B0604020202020204" pitchFamily="34" charset="0"/>
              <a:buChar char="•"/>
              <a:defRPr kumimoji="0" sz="1400" kern="1200" cap="all" baseline="0">
                <a:solidFill>
                  <a:schemeClr val="tx1"/>
                </a:solidFill>
                <a:latin typeface="+mn-lt"/>
                <a:ea typeface="+mn-ea"/>
                <a:cs typeface="+mn-cs"/>
              </a:defRPr>
            </a:lvl9pPr>
          </a:lstStyle>
          <a:p>
            <a:pPr marL="0" indent="0" algn="ctr">
              <a:lnSpc>
                <a:spcPct val="100000"/>
              </a:lnSpc>
              <a:buClr>
                <a:srgbClr val="0F6FC6"/>
              </a:buClr>
              <a:buFont typeface="Wingdings 2"/>
              <a:buNone/>
              <a:defRPr/>
            </a:pPr>
            <a:r>
              <a:rPr lang="en-US" sz="2400" b="1" dirty="0" smtClean="0">
                <a:solidFill>
                  <a:srgbClr val="0E68BA"/>
                </a:solidFill>
                <a:latin typeface="Century Gothic"/>
              </a:rPr>
              <a:t>Summer Term 2015</a:t>
            </a:r>
          </a:p>
          <a:p>
            <a:pPr marL="0" indent="0" algn="ctr">
              <a:lnSpc>
                <a:spcPct val="100000"/>
              </a:lnSpc>
              <a:buClr>
                <a:srgbClr val="0F6FC6"/>
              </a:buClr>
              <a:buFont typeface="Wingdings 2"/>
              <a:buNone/>
              <a:defRPr/>
            </a:pPr>
            <a:r>
              <a:rPr lang="en-US" sz="2000" dirty="0" smtClean="0">
                <a:solidFill>
                  <a:srgbClr val="0E68BA"/>
                </a:solidFill>
                <a:latin typeface="Century Gothic"/>
              </a:rPr>
              <a:t>June 1</a:t>
            </a:r>
            <a:r>
              <a:rPr lang="en-US" sz="2000" baseline="30000" dirty="0" smtClean="0">
                <a:solidFill>
                  <a:srgbClr val="0E68BA"/>
                </a:solidFill>
                <a:latin typeface="Century Gothic"/>
              </a:rPr>
              <a:t>st</a:t>
            </a:r>
            <a:r>
              <a:rPr lang="en-US" sz="2000" dirty="0" smtClean="0">
                <a:solidFill>
                  <a:srgbClr val="0E68BA"/>
                </a:solidFill>
                <a:latin typeface="Century Gothic"/>
              </a:rPr>
              <a:t> – August 7</a:t>
            </a:r>
            <a:r>
              <a:rPr lang="en-US" sz="2000" baseline="30000" dirty="0" smtClean="0">
                <a:solidFill>
                  <a:srgbClr val="0E68BA"/>
                </a:solidFill>
                <a:latin typeface="Century Gothic"/>
              </a:rPr>
              <a:t>th</a:t>
            </a:r>
            <a:r>
              <a:rPr lang="en-US" sz="2000" dirty="0" smtClean="0">
                <a:solidFill>
                  <a:srgbClr val="0E68BA"/>
                </a:solidFill>
                <a:latin typeface="Century Gothic"/>
              </a:rPr>
              <a:t>  </a:t>
            </a:r>
          </a:p>
          <a:p>
            <a:pPr marL="0" indent="0" algn="ctr">
              <a:lnSpc>
                <a:spcPct val="100000"/>
              </a:lnSpc>
              <a:buClr>
                <a:srgbClr val="0F6FC6"/>
              </a:buClr>
              <a:buFont typeface="Wingdings 2"/>
              <a:buNone/>
              <a:defRPr/>
            </a:pPr>
            <a:r>
              <a:rPr lang="en-US" sz="2200" b="1" dirty="0" smtClean="0">
                <a:solidFill>
                  <a:srgbClr val="0E68BA"/>
                </a:solidFill>
                <a:latin typeface="Century Gothic"/>
              </a:rPr>
              <a:t>Online application window:</a:t>
            </a:r>
          </a:p>
          <a:p>
            <a:pPr marL="0" indent="0" algn="ctr">
              <a:lnSpc>
                <a:spcPct val="100000"/>
              </a:lnSpc>
              <a:buClr>
                <a:srgbClr val="0F6FC6"/>
              </a:buClr>
              <a:buFont typeface="Wingdings 2"/>
              <a:buNone/>
              <a:defRPr/>
            </a:pPr>
            <a:r>
              <a:rPr lang="en-US" sz="2100" dirty="0" smtClean="0">
                <a:solidFill>
                  <a:srgbClr val="0E68BA"/>
                </a:solidFill>
                <a:latin typeface="Century Gothic"/>
              </a:rPr>
              <a:t>January 19</a:t>
            </a:r>
            <a:r>
              <a:rPr lang="en-US" sz="2100" baseline="30000" dirty="0" smtClean="0">
                <a:solidFill>
                  <a:srgbClr val="0E68BA"/>
                </a:solidFill>
                <a:latin typeface="Century Gothic"/>
              </a:rPr>
              <a:t>th</a:t>
            </a:r>
            <a:r>
              <a:rPr lang="en-US" sz="2100" dirty="0" smtClean="0">
                <a:solidFill>
                  <a:srgbClr val="0E68BA"/>
                </a:solidFill>
                <a:latin typeface="Century Gothic"/>
              </a:rPr>
              <a:t> – February 27</a:t>
            </a:r>
            <a:r>
              <a:rPr lang="en-US" sz="2100" baseline="30000" dirty="0" smtClean="0">
                <a:solidFill>
                  <a:srgbClr val="0E68BA"/>
                </a:solidFill>
                <a:latin typeface="Century Gothic"/>
              </a:rPr>
              <a:t>th</a:t>
            </a:r>
            <a:r>
              <a:rPr lang="en-US" sz="2100" dirty="0" smtClean="0">
                <a:solidFill>
                  <a:srgbClr val="0E68BA"/>
                </a:solidFill>
                <a:latin typeface="Century Gothic"/>
              </a:rPr>
              <a:t> </a:t>
            </a:r>
          </a:p>
        </p:txBody>
      </p:sp>
      <p:sp>
        <p:nvSpPr>
          <p:cNvPr id="7" name="Content Placeholder 6"/>
          <p:cNvSpPr>
            <a:spLocks noGrp="1"/>
          </p:cNvSpPr>
          <p:nvPr>
            <p:ph sz="half" idx="4294967295"/>
          </p:nvPr>
        </p:nvSpPr>
        <p:spPr>
          <a:xfrm>
            <a:off x="4831549" y="896937"/>
            <a:ext cx="3886200" cy="4351338"/>
          </a:xfrm>
          <a:prstGeom prst="rect">
            <a:avLst/>
          </a:prstGeom>
        </p:spPr>
        <p:txBody>
          <a:bodyPr>
            <a:noAutofit/>
          </a:bodyPr>
          <a:lstStyle/>
          <a:p>
            <a:pPr marL="0" indent="0">
              <a:buNone/>
            </a:pPr>
            <a:r>
              <a:rPr lang="en-US" sz="2400" b="1" dirty="0" smtClean="0"/>
              <a:t>Example Majors/Interests:</a:t>
            </a:r>
          </a:p>
          <a:p>
            <a:pPr marL="457200">
              <a:spcBef>
                <a:spcPts val="600"/>
              </a:spcBef>
            </a:pPr>
            <a:r>
              <a:rPr lang="en-US" sz="2000" dirty="0" smtClean="0"/>
              <a:t>Computer Science</a:t>
            </a:r>
          </a:p>
          <a:p>
            <a:pPr marL="457200">
              <a:spcBef>
                <a:spcPts val="600"/>
              </a:spcBef>
            </a:pPr>
            <a:r>
              <a:rPr lang="en-US" sz="2000" dirty="0" smtClean="0"/>
              <a:t>Environmental Science</a:t>
            </a:r>
          </a:p>
          <a:p>
            <a:pPr marL="457200">
              <a:spcBef>
                <a:spcPts val="600"/>
              </a:spcBef>
            </a:pPr>
            <a:r>
              <a:rPr lang="en-US" sz="2000" dirty="0" smtClean="0"/>
              <a:t>Biology</a:t>
            </a:r>
          </a:p>
          <a:p>
            <a:pPr marL="457200">
              <a:spcBef>
                <a:spcPts val="600"/>
              </a:spcBef>
            </a:pPr>
            <a:r>
              <a:rPr lang="en-US" sz="2000" dirty="0"/>
              <a:t>Engineering</a:t>
            </a:r>
          </a:p>
          <a:p>
            <a:pPr marL="457200">
              <a:spcBef>
                <a:spcPts val="600"/>
              </a:spcBef>
            </a:pPr>
            <a:r>
              <a:rPr lang="en-US" sz="2000" dirty="0" smtClean="0"/>
              <a:t>Chemistry</a:t>
            </a:r>
          </a:p>
          <a:p>
            <a:pPr marL="457200">
              <a:spcBef>
                <a:spcPts val="600"/>
              </a:spcBef>
            </a:pPr>
            <a:r>
              <a:rPr lang="en-US" sz="2000" dirty="0" smtClean="0"/>
              <a:t>Geography</a:t>
            </a:r>
          </a:p>
          <a:p>
            <a:pPr marL="457200">
              <a:spcBef>
                <a:spcPts val="600"/>
              </a:spcBef>
            </a:pPr>
            <a:r>
              <a:rPr lang="en-US" sz="2000" dirty="0" smtClean="0"/>
              <a:t>Atmospheric Science</a:t>
            </a:r>
          </a:p>
          <a:p>
            <a:pPr marL="457200">
              <a:spcBef>
                <a:spcPts val="600"/>
              </a:spcBef>
            </a:pPr>
            <a:r>
              <a:rPr lang="en-US" sz="2000" dirty="0" smtClean="0"/>
              <a:t>Physics</a:t>
            </a:r>
          </a:p>
          <a:p>
            <a:pPr marL="457200">
              <a:spcBef>
                <a:spcPts val="600"/>
              </a:spcBef>
            </a:pPr>
            <a:r>
              <a:rPr lang="en-US" sz="2000" dirty="0" smtClean="0"/>
              <a:t>Web Development</a:t>
            </a:r>
          </a:p>
          <a:p>
            <a:pPr marL="457200">
              <a:spcBef>
                <a:spcPts val="600"/>
              </a:spcBef>
            </a:pPr>
            <a:r>
              <a:rPr lang="en-US" sz="2000" dirty="0" smtClean="0"/>
              <a:t>Accounting</a:t>
            </a:r>
          </a:p>
          <a:p>
            <a:pPr marL="457200">
              <a:spcBef>
                <a:spcPts val="600"/>
              </a:spcBef>
            </a:pPr>
            <a:r>
              <a:rPr lang="en-US" sz="2000" dirty="0" smtClean="0"/>
              <a:t>Economics</a:t>
            </a:r>
          </a:p>
          <a:p>
            <a:pPr marL="457200">
              <a:spcBef>
                <a:spcPts val="600"/>
              </a:spcBef>
            </a:pPr>
            <a:r>
              <a:rPr lang="en-US" sz="2000" dirty="0" smtClean="0"/>
              <a:t>Mathematics</a:t>
            </a:r>
          </a:p>
          <a:p>
            <a:pPr marL="457200">
              <a:spcBef>
                <a:spcPts val="600"/>
              </a:spcBef>
            </a:pPr>
            <a:r>
              <a:rPr lang="en-US" sz="2000" dirty="0" smtClean="0"/>
              <a:t>Public Policy</a:t>
            </a:r>
          </a:p>
          <a:p>
            <a:pPr marL="457200">
              <a:spcBef>
                <a:spcPts val="600"/>
              </a:spcBef>
            </a:pPr>
            <a:r>
              <a:rPr lang="en-US" sz="2000" dirty="0" smtClean="0"/>
              <a:t>Communications</a:t>
            </a:r>
            <a:endParaRPr lang="en-US" sz="2000" dirty="0"/>
          </a:p>
        </p:txBody>
      </p:sp>
    </p:spTree>
    <p:extLst>
      <p:ext uri="{BB962C8B-B14F-4D97-AF65-F5344CB8AC3E}">
        <p14:creationId xmlns:p14="http://schemas.microsoft.com/office/powerpoint/2010/main" val="36868347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more thing….</a:t>
            </a:r>
            <a:endParaRPr lang="en-US" dirty="0"/>
          </a:p>
        </p:txBody>
      </p:sp>
    </p:spTree>
    <p:extLst>
      <p:ext uri="{BB962C8B-B14F-4D97-AF65-F5344CB8AC3E}">
        <p14:creationId xmlns:p14="http://schemas.microsoft.com/office/powerpoint/2010/main" val="2184519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1335" y="1828493"/>
            <a:ext cx="8401050" cy="2861691"/>
          </a:xfrm>
        </p:spPr>
        <p:txBody>
          <a:bodyPr>
            <a:normAutofit/>
          </a:bodyPr>
          <a:lstStyle/>
          <a:p>
            <a:r>
              <a:rPr lang="en-US" sz="2200" b="1" dirty="0" smtClean="0"/>
              <a:t>Facebook: </a:t>
            </a:r>
            <a:r>
              <a:rPr lang="en-US" sz="2200" dirty="0" smtClean="0">
                <a:hlinkClick r:id="rId2"/>
              </a:rPr>
              <a:t>www.facebook.com/developnationalprogram</a:t>
            </a:r>
            <a:r>
              <a:rPr lang="en-US" sz="2200" dirty="0" smtClean="0"/>
              <a:t> </a:t>
            </a:r>
          </a:p>
          <a:p>
            <a:r>
              <a:rPr lang="en-US" sz="2200" b="1" dirty="0" smtClean="0"/>
              <a:t>Twitter: </a:t>
            </a:r>
            <a:r>
              <a:rPr lang="en-US" sz="2200" dirty="0" smtClean="0">
                <a:hlinkClick r:id="rId3"/>
              </a:rPr>
              <a:t>http://twitter.com/#!/nasa_develop</a:t>
            </a:r>
            <a:r>
              <a:rPr lang="en-US" sz="2200" dirty="0" smtClean="0"/>
              <a:t>  </a:t>
            </a:r>
          </a:p>
          <a:p>
            <a:r>
              <a:rPr lang="en-US" sz="2200" b="1" dirty="0" smtClean="0"/>
              <a:t>YouTube Channel: </a:t>
            </a:r>
            <a:r>
              <a:rPr lang="en-US" sz="2200" dirty="0" smtClean="0">
                <a:hlinkClick r:id="rId4"/>
              </a:rPr>
              <a:t>www.youtube.com/user/NASADEVELOP</a:t>
            </a:r>
            <a:r>
              <a:rPr lang="en-US" sz="2200" dirty="0" smtClean="0"/>
              <a:t> </a:t>
            </a:r>
          </a:p>
          <a:p>
            <a:r>
              <a:rPr lang="en-US" sz="2200" b="1" dirty="0" smtClean="0"/>
              <a:t>Google+: </a:t>
            </a:r>
            <a:r>
              <a:rPr lang="en-US" sz="2200" dirty="0" smtClean="0">
                <a:hlinkClick r:id="rId5"/>
              </a:rPr>
              <a:t>http://ow.ly/auqy8</a:t>
            </a:r>
            <a:r>
              <a:rPr lang="en-US" sz="2200" dirty="0" smtClean="0"/>
              <a:t>  </a:t>
            </a:r>
          </a:p>
          <a:p>
            <a:r>
              <a:rPr lang="en-US" sz="2200" b="1" dirty="0" err="1" smtClean="0"/>
              <a:t>LinkedIn:</a:t>
            </a:r>
            <a:r>
              <a:rPr lang="en-US" sz="2200" dirty="0" err="1" smtClean="0">
                <a:hlinkClick r:id="rId6"/>
              </a:rPr>
              <a:t>www.linkedin.com</a:t>
            </a:r>
            <a:r>
              <a:rPr lang="en-US" sz="2200" dirty="0" smtClean="0">
                <a:hlinkClick r:id="rId6"/>
              </a:rPr>
              <a:t>/</a:t>
            </a:r>
            <a:r>
              <a:rPr lang="en-US" sz="2200" dirty="0" err="1" smtClean="0">
                <a:hlinkClick r:id="rId6"/>
              </a:rPr>
              <a:t>groups?gid</a:t>
            </a:r>
            <a:r>
              <a:rPr lang="en-US" sz="2200" dirty="0" smtClean="0">
                <a:hlinkClick r:id="rId6"/>
              </a:rPr>
              <a:t>=4343498&amp;trk=group-name</a:t>
            </a:r>
            <a:r>
              <a:rPr lang="en-US" sz="2200" dirty="0" smtClean="0"/>
              <a:t> </a:t>
            </a:r>
          </a:p>
          <a:p>
            <a:pPr marL="0" indent="0">
              <a:buNone/>
            </a:pPr>
            <a:endParaRPr lang="en-US" sz="1800" dirty="0"/>
          </a:p>
        </p:txBody>
      </p:sp>
      <p:sp>
        <p:nvSpPr>
          <p:cNvPr id="3" name="Title 2"/>
          <p:cNvSpPr>
            <a:spLocks noGrp="1"/>
          </p:cNvSpPr>
          <p:nvPr>
            <p:ph type="title"/>
          </p:nvPr>
        </p:nvSpPr>
        <p:spPr>
          <a:xfrm>
            <a:off x="361028" y="700518"/>
            <a:ext cx="8410575" cy="447676"/>
          </a:xfrm>
        </p:spPr>
        <p:txBody>
          <a:bodyPr>
            <a:noAutofit/>
          </a:bodyPr>
          <a:lstStyle/>
          <a:p>
            <a:r>
              <a:rPr lang="en-US" sz="3600" dirty="0" smtClean="0"/>
              <a:t>Follow us on Social Media</a:t>
            </a:r>
            <a:endParaRPr lang="en-US" sz="3600" dirty="0"/>
          </a:p>
        </p:txBody>
      </p:sp>
      <p:grpSp>
        <p:nvGrpSpPr>
          <p:cNvPr id="11" name="Group 10"/>
          <p:cNvGrpSpPr/>
          <p:nvPr/>
        </p:nvGrpSpPr>
        <p:grpSpPr>
          <a:xfrm>
            <a:off x="373127" y="4549880"/>
            <a:ext cx="8523917" cy="1712912"/>
            <a:chOff x="373127" y="3940296"/>
            <a:chExt cx="8523917" cy="1712912"/>
          </a:xfrm>
        </p:grpSpPr>
        <p:pic>
          <p:nvPicPr>
            <p:cNvPr id="5" name="Picture 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73127" y="4373560"/>
              <a:ext cx="843040" cy="818244"/>
            </a:xfrm>
            <a:prstGeom prst="rect">
              <a:avLst/>
            </a:prstGeom>
            <a:ln>
              <a:noFill/>
            </a:ln>
            <a:effectLst>
              <a:softEdge rad="63500"/>
            </a:effectLst>
          </p:spPr>
        </p:pic>
        <p:pic>
          <p:nvPicPr>
            <p:cNvPr id="6" name="Picture 2"/>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641344" y="4390892"/>
              <a:ext cx="846138" cy="819150"/>
            </a:xfrm>
            <a:prstGeom prst="rect">
              <a:avLst/>
            </a:prstGeom>
            <a:noFill/>
            <a:ln w="9525">
              <a:noFill/>
              <a:miter lim="800000"/>
              <a:headEnd/>
              <a:tailEnd/>
            </a:ln>
          </p:spPr>
        </p:pic>
        <p:pic>
          <p:nvPicPr>
            <p:cNvPr id="7" name="Picture 5"/>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181862" y="3940296"/>
              <a:ext cx="2497138" cy="1712912"/>
            </a:xfrm>
            <a:prstGeom prst="rect">
              <a:avLst/>
            </a:prstGeom>
            <a:noFill/>
            <a:ln w="9525">
              <a:noFill/>
              <a:miter lim="800000"/>
              <a:headEnd/>
              <a:tailEnd/>
            </a:ln>
          </p:spPr>
        </p:pic>
        <p:pic>
          <p:nvPicPr>
            <p:cNvPr id="8" name="Picture 12"/>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658301" y="4383335"/>
              <a:ext cx="852487" cy="820738"/>
            </a:xfrm>
            <a:prstGeom prst="rect">
              <a:avLst/>
            </a:prstGeom>
            <a:noFill/>
            <a:ln w="9525">
              <a:noFill/>
              <a:miter lim="800000"/>
              <a:headEnd/>
              <a:tailEnd/>
            </a:ln>
          </p:spPr>
        </p:pic>
        <p:pic>
          <p:nvPicPr>
            <p:cNvPr id="9" name="Picture 14"/>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581020" y="4449760"/>
              <a:ext cx="2343150" cy="698500"/>
            </a:xfrm>
            <a:prstGeom prst="rect">
              <a:avLst/>
            </a:prstGeom>
            <a:noFill/>
            <a:ln w="9525">
              <a:noFill/>
              <a:miter lim="800000"/>
              <a:headEnd/>
              <a:tailEnd/>
            </a:ln>
          </p:spPr>
        </p:pic>
        <p:pic>
          <p:nvPicPr>
            <p:cNvPr id="10" name="Picture 2"/>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7763256" y="4250696"/>
              <a:ext cx="1133788" cy="11337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096592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52400" y="152400"/>
            <a:ext cx="8839200" cy="2133600"/>
          </a:xfrm>
          <a:prstGeom prst="rect">
            <a:avLst/>
          </a:prstGeom>
          <a:solidFill>
            <a:srgbClr val="0F6FC6"/>
          </a:solidFill>
        </p:spPr>
        <p:txBody>
          <a:bodyPr vert="horz" lIns="91387" tIns="45693" rIns="91387" bIns="45693" anchor="ctr">
            <a:normAutofit/>
          </a:bodyPr>
          <a:lstStyle>
            <a:lvl1pPr algn="ctr" rtl="0" eaLnBrk="1" latinLnBrk="0" hangingPunct="1">
              <a:spcBef>
                <a:spcPct val="0"/>
              </a:spcBef>
              <a:buNone/>
              <a:defRPr kumimoji="0" sz="4200" b="0" kern="1200" cap="none" baseline="0">
                <a:solidFill>
                  <a:srgbClr val="FFFFFF"/>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smtClean="0">
                <a:ln>
                  <a:noFill/>
                </a:ln>
                <a:solidFill>
                  <a:srgbClr val="FFFFFF"/>
                </a:solidFill>
                <a:effectLst/>
                <a:uLnTx/>
                <a:uFillTx/>
                <a:latin typeface="Century Gothic"/>
              </a:rPr>
              <a:t>Thank You</a:t>
            </a:r>
            <a:endParaRPr kumimoji="0" lang="en-US" sz="4800" b="0" i="0" u="none" strike="noStrike" kern="1200" cap="none" spc="0" normalizeH="0" baseline="0" noProof="0" dirty="0">
              <a:ln>
                <a:noFill/>
              </a:ln>
              <a:solidFill>
                <a:srgbClr val="FFFFFF"/>
              </a:solidFill>
              <a:effectLst/>
              <a:uLnTx/>
              <a:uFillTx/>
              <a:latin typeface="Century Gothic"/>
            </a:endParaRPr>
          </a:p>
        </p:txBody>
      </p:sp>
      <p:sp>
        <p:nvSpPr>
          <p:cNvPr id="8" name="Oval 7"/>
          <p:cNvSpPr>
            <a:spLocks/>
          </p:cNvSpPr>
          <p:nvPr/>
        </p:nvSpPr>
        <p:spPr>
          <a:xfrm>
            <a:off x="4268536" y="2114879"/>
            <a:ext cx="606928" cy="606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89743"/>
            <a:ext cx="9144000" cy="457200"/>
          </a:xfrm>
          <a:prstGeom prst="rect">
            <a:avLst/>
          </a:prstGeom>
        </p:spPr>
      </p:pic>
      <p:sp>
        <p:nvSpPr>
          <p:cNvPr id="10" name="Text Placeholder 2"/>
          <p:cNvSpPr txBox="1">
            <a:spLocks/>
          </p:cNvSpPr>
          <p:nvPr/>
        </p:nvSpPr>
        <p:spPr>
          <a:xfrm>
            <a:off x="152400" y="2438400"/>
            <a:ext cx="8839200" cy="3582838"/>
          </a:xfrm>
          <a:prstGeom prst="rect">
            <a:avLst/>
          </a:prstGeom>
        </p:spPr>
        <p:txBody>
          <a:bodyPr vert="horz" lIns="91387" tIns="45693" rIns="91387" bIns="45693" anchor="b">
            <a:normAutofit/>
          </a:bodyPr>
          <a:lstStyle>
            <a:lvl1pPr marL="0" indent="0" algn="ctr" rtl="0" eaLnBrk="1" latinLnBrk="0" hangingPunct="1">
              <a:spcBef>
                <a:spcPct val="20000"/>
              </a:spcBef>
              <a:buClr>
                <a:schemeClr val="accent1"/>
              </a:buClr>
              <a:buSzPct val="85000"/>
              <a:buFont typeface="Wingdings 2"/>
              <a:buNone/>
              <a:defRPr kumimoji="0" sz="1600" b="1" kern="1200" cap="all" spc="250" baseline="0">
                <a:solidFill>
                  <a:schemeClr val="tx2"/>
                </a:solidFill>
                <a:latin typeface="+mn-lt"/>
                <a:ea typeface="+mn-ea"/>
                <a:cs typeface="+mn-cs"/>
              </a:defRPr>
            </a:lvl1pPr>
            <a:lvl2pPr marL="548319" indent="-274160" algn="l" rtl="0" eaLnBrk="1" latinLnBrk="0" hangingPunct="1">
              <a:spcBef>
                <a:spcPct val="20000"/>
              </a:spcBef>
              <a:buClr>
                <a:schemeClr val="accent2"/>
              </a:buClr>
              <a:buSzPct val="70000"/>
              <a:buFont typeface="Wingdings"/>
              <a:buNone/>
              <a:defRPr kumimoji="0" sz="1800" kern="1200">
                <a:solidFill>
                  <a:schemeClr val="tx1">
                    <a:tint val="75000"/>
                  </a:schemeClr>
                </a:solidFill>
                <a:latin typeface="+mn-lt"/>
                <a:ea typeface="+mn-ea"/>
                <a:cs typeface="+mn-cs"/>
              </a:defRPr>
            </a:lvl2pPr>
            <a:lvl3pPr marL="822480" indent="-228465" algn="l" rtl="0" eaLnBrk="1" latinLnBrk="0" hangingPunct="1">
              <a:spcBef>
                <a:spcPct val="20000"/>
              </a:spcBef>
              <a:buClr>
                <a:schemeClr val="accent3"/>
              </a:buClr>
              <a:buSzPct val="75000"/>
              <a:buFont typeface="Wingdings 2"/>
              <a:buNone/>
              <a:defRPr kumimoji="0" sz="1600" kern="1200">
                <a:solidFill>
                  <a:schemeClr val="tx1">
                    <a:tint val="75000"/>
                  </a:schemeClr>
                </a:solidFill>
                <a:latin typeface="+mn-lt"/>
                <a:ea typeface="+mn-ea"/>
                <a:cs typeface="+mn-cs"/>
              </a:defRPr>
            </a:lvl3pPr>
            <a:lvl4pPr marL="1096638" indent="-228465" algn="l" rtl="0" eaLnBrk="1" latinLnBrk="0" hangingPunct="1">
              <a:spcBef>
                <a:spcPct val="20000"/>
              </a:spcBef>
              <a:buClr>
                <a:schemeClr val="accent4"/>
              </a:buClr>
              <a:buSzPct val="70000"/>
              <a:buFont typeface="Wingdings"/>
              <a:buNone/>
              <a:defRPr kumimoji="0" sz="1400" kern="1200">
                <a:solidFill>
                  <a:schemeClr val="tx1">
                    <a:tint val="75000"/>
                  </a:schemeClr>
                </a:solidFill>
                <a:latin typeface="+mn-lt"/>
                <a:ea typeface="+mn-ea"/>
                <a:cs typeface="+mn-cs"/>
              </a:defRPr>
            </a:lvl4pPr>
            <a:lvl5pPr marL="1370799" indent="-228465" algn="l" rtl="0" eaLnBrk="1" latinLnBrk="0" hangingPunct="1">
              <a:spcBef>
                <a:spcPct val="20000"/>
              </a:spcBef>
              <a:buClr>
                <a:schemeClr val="accent5"/>
              </a:buClr>
              <a:buFontTx/>
              <a:buNone/>
              <a:defRPr kumimoji="0" sz="1400" kern="1200">
                <a:solidFill>
                  <a:schemeClr val="tx1">
                    <a:tint val="75000"/>
                  </a:schemeClr>
                </a:solidFill>
                <a:latin typeface="+mn-lt"/>
                <a:ea typeface="+mn-ea"/>
                <a:cs typeface="+mn-cs"/>
              </a:defRPr>
            </a:lvl5pPr>
            <a:lvl6pPr marL="1644958" indent="-182773"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19117" indent="-182773"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1890" indent="-182773"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6050" indent="-182773"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0F6FC6"/>
              </a:buClr>
              <a:buSzPct val="85000"/>
              <a:buFont typeface="Wingdings 2"/>
              <a:buNone/>
              <a:tabLst/>
              <a:defRPr/>
            </a:pPr>
            <a:r>
              <a:rPr kumimoji="0" lang="en-US" sz="2800" b="1" i="0" u="none" strike="noStrike" kern="1200" cap="none" spc="300" normalizeH="0" baseline="0" noProof="0" dirty="0" smtClean="0">
                <a:ln>
                  <a:noFill/>
                </a:ln>
                <a:solidFill>
                  <a:srgbClr val="0F6FC6"/>
                </a:solidFill>
                <a:effectLst/>
                <a:uLnTx/>
                <a:uFillTx/>
                <a:latin typeface="Century Gothic"/>
              </a:rPr>
              <a:t>DEVELOP National </a:t>
            </a:r>
            <a:r>
              <a:rPr lang="en-US" sz="2800" cap="none" spc="300" dirty="0" smtClean="0">
                <a:solidFill>
                  <a:srgbClr val="0F6FC6"/>
                </a:solidFill>
                <a:latin typeface="Century Gothic"/>
              </a:rPr>
              <a:t>Program</a:t>
            </a:r>
            <a:endParaRPr kumimoji="0" lang="en-US" sz="2800" b="1" i="0" u="none" strike="noStrike" kern="1200" cap="none" spc="300" normalizeH="0" baseline="0" noProof="0" dirty="0" smtClean="0">
              <a:ln>
                <a:noFill/>
              </a:ln>
              <a:solidFill>
                <a:srgbClr val="0F6FC6"/>
              </a:solidFill>
              <a:effectLst/>
              <a:uLnTx/>
              <a:uFillTx/>
              <a:latin typeface="Century Gothic"/>
            </a:endParaRPr>
          </a:p>
          <a:p>
            <a:pPr lvl="0">
              <a:buClr>
                <a:srgbClr val="0F6FC6"/>
              </a:buClr>
              <a:defRPr/>
            </a:pPr>
            <a:r>
              <a:rPr lang="en-US" sz="2000" b="0" cap="none" spc="300" dirty="0">
                <a:solidFill>
                  <a:srgbClr val="0075A2"/>
                </a:solidFill>
                <a:hlinkClick r:id="rId4"/>
              </a:rPr>
              <a:t>http://develop.larc.nasa.gov/</a:t>
            </a:r>
            <a:endParaRPr lang="en-US" sz="2000" b="0" cap="none" spc="300" dirty="0">
              <a:solidFill>
                <a:srgbClr val="0075A2"/>
              </a:solidFill>
            </a:endParaRPr>
          </a:p>
        </p:txBody>
      </p:sp>
      <p:pic>
        <p:nvPicPr>
          <p:cNvPr id="12" name="Picture 11" descr="NASA_DEVELOP_National_Program_logo_fullcolor_2013.jpg"/>
          <p:cNvPicPr>
            <a:picLocks noChangeAspect="1"/>
          </p:cNvPicPr>
          <p:nvPr/>
        </p:nvPicPr>
        <p:blipFill>
          <a:blip r:embed="rId5" cstate="print"/>
          <a:stretch>
            <a:fillRect/>
          </a:stretch>
        </p:blipFill>
        <p:spPr>
          <a:xfrm>
            <a:off x="3350052" y="2664195"/>
            <a:ext cx="2477104" cy="2477104"/>
          </a:xfrm>
          <a:prstGeom prst="rect">
            <a:avLst/>
          </a:prstGeom>
        </p:spPr>
      </p:pic>
    </p:spTree>
    <p:extLst>
      <p:ext uri="{BB962C8B-B14F-4D97-AF65-F5344CB8AC3E}">
        <p14:creationId xmlns:p14="http://schemas.microsoft.com/office/powerpoint/2010/main" val="39032620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NASA Organization</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460" y="1040049"/>
            <a:ext cx="8799081" cy="487896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320040" y="891752"/>
            <a:ext cx="8503920" cy="1520952"/>
          </a:xfrm>
          <a:prstGeom prst="rect">
            <a:avLst/>
          </a:prstGeom>
        </p:spPr>
        <p:txBody>
          <a:bodyPr vert="horz" lIns="91387" tIns="45693" rIns="91387" bIns="45693">
            <a:noAutofit/>
          </a:bodyPr>
          <a:lstStyle>
            <a:lvl1pPr marL="274160" indent="-27416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319" indent="-27416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480" indent="-228465"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6638" indent="-228465"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0799" indent="-228465"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4958" indent="-182773"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19117" indent="-182773"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1890" indent="-182773"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6050" indent="-182773"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
                <a:srgbClr val="0F6FC6"/>
              </a:buClr>
              <a:buSzPct val="85000"/>
              <a:buFont typeface="Wingdings 2"/>
              <a:buNone/>
              <a:tabLst/>
              <a:defRPr/>
            </a:pPr>
            <a:r>
              <a:rPr kumimoji="0" lang="en-US" sz="1800" b="1" i="0" u="none" strike="noStrike" kern="1200" cap="none" spc="0" normalizeH="0" baseline="0" noProof="0" dirty="0" smtClean="0">
                <a:ln>
                  <a:noFill/>
                </a:ln>
                <a:solidFill>
                  <a:srgbClr val="0E68BA"/>
                </a:solidFill>
                <a:effectLst/>
                <a:uLnTx/>
                <a:uFillTx/>
                <a:latin typeface="Century Gothic"/>
              </a:rPr>
              <a:t>“Discovering Innovative &amp; Practical Applications of NASA Earth Science”</a:t>
            </a:r>
          </a:p>
          <a:p>
            <a:pPr algn="just">
              <a:spcBef>
                <a:spcPts val="1200"/>
              </a:spcBef>
              <a:buClr>
                <a:srgbClr val="0F6FC6"/>
              </a:buClr>
              <a:defRPr/>
            </a:pPr>
            <a:r>
              <a:rPr kumimoji="0" lang="en-US" sz="1600" b="0" i="0" u="none" strike="noStrike" kern="1200" cap="none" spc="0" normalizeH="0" baseline="0" noProof="0" dirty="0" smtClean="0">
                <a:ln>
                  <a:noFill/>
                </a:ln>
                <a:solidFill>
                  <a:srgbClr val="0E68BA"/>
                </a:solidFill>
                <a:effectLst/>
                <a:uLnTx/>
                <a:uFillTx/>
                <a:latin typeface="Century Gothic"/>
              </a:rPr>
              <a:t>Demonstrating innovative uses and practical benefits of NASA Earth science data, scientific knowledge, and technology</a:t>
            </a:r>
            <a:endParaRPr lang="en-US" sz="1600" dirty="0">
              <a:solidFill>
                <a:srgbClr val="0E68BA"/>
              </a:solidFill>
              <a:latin typeface="Century Gothic"/>
            </a:endParaRPr>
          </a:p>
          <a:p>
            <a:pPr algn="just">
              <a:spcBef>
                <a:spcPts val="1200"/>
              </a:spcBef>
              <a:buClr>
                <a:srgbClr val="0F6FC6"/>
              </a:buClr>
              <a:defRPr/>
            </a:pPr>
            <a:r>
              <a:rPr kumimoji="0" lang="en-US" sz="1600" b="0" i="0" u="none" strike="noStrike" kern="1200" cap="none" spc="0" normalizeH="0" baseline="0" noProof="0" dirty="0" smtClean="0">
                <a:ln>
                  <a:noFill/>
                </a:ln>
                <a:solidFill>
                  <a:srgbClr val="0E68BA"/>
                </a:solidFill>
                <a:effectLst/>
                <a:uLnTx/>
                <a:uFillTx/>
                <a:latin typeface="Century Gothic"/>
              </a:rPr>
              <a:t>Bridging</a:t>
            </a:r>
            <a:r>
              <a:rPr lang="en-US" sz="1600" dirty="0" smtClean="0">
                <a:solidFill>
                  <a:srgbClr val="0E68BA"/>
                </a:solidFill>
                <a:latin typeface="Century Gothic"/>
              </a:rPr>
              <a:t> the gap between NASA Earth science and decision-maker needs</a:t>
            </a:r>
          </a:p>
          <a:p>
            <a:pPr marL="0" lvl="0" indent="0" algn="ctr">
              <a:spcBef>
                <a:spcPts val="1200"/>
              </a:spcBef>
              <a:buClr>
                <a:srgbClr val="0F6FC6"/>
              </a:buClr>
              <a:buNone/>
              <a:defRPr/>
            </a:pPr>
            <a:r>
              <a:rPr lang="en-US" sz="1600" b="1" dirty="0" smtClean="0">
                <a:solidFill>
                  <a:srgbClr val="0E68BA"/>
                </a:solidFill>
                <a:latin typeface="Century Gothic"/>
              </a:rPr>
              <a:t>Organized thematically around 9 national application areas:</a:t>
            </a:r>
            <a:endParaRPr kumimoji="0" lang="en-US" sz="400" b="0" i="0" u="none" strike="noStrike" kern="1200" cap="none" spc="0" normalizeH="0" baseline="0" noProof="0" dirty="0" smtClean="0">
              <a:ln>
                <a:noFill/>
              </a:ln>
              <a:solidFill>
                <a:srgbClr val="0E68BA"/>
              </a:solidFill>
              <a:effectLst/>
              <a:uLnTx/>
              <a:uFillTx/>
              <a:latin typeface="Century Gothic"/>
            </a:endParaRPr>
          </a:p>
          <a:p>
            <a:pPr marL="0" marR="0" lvl="0" indent="0" algn="just" defTabSz="914400" rtl="0" eaLnBrk="1" fontAlgn="auto" latinLnBrk="0" hangingPunct="1">
              <a:lnSpc>
                <a:spcPct val="100000"/>
              </a:lnSpc>
              <a:spcBef>
                <a:spcPts val="1200"/>
              </a:spcBef>
              <a:spcAft>
                <a:spcPts val="0"/>
              </a:spcAft>
              <a:buClr>
                <a:srgbClr val="0F6FC6"/>
              </a:buClr>
              <a:buSzPct val="85000"/>
              <a:buFont typeface="Wingdings 2"/>
              <a:buNone/>
              <a:tabLst/>
              <a:defRPr/>
            </a:pPr>
            <a:endParaRPr kumimoji="0" lang="en-US" sz="1800" b="0" i="0" u="none" strike="noStrike" kern="1200" cap="none" spc="0" normalizeH="0" baseline="0" noProof="0" dirty="0">
              <a:ln>
                <a:noFill/>
              </a:ln>
              <a:solidFill>
                <a:srgbClr val="0E68BA"/>
              </a:solidFill>
              <a:effectLst/>
              <a:uLnTx/>
              <a:uFillTx/>
              <a:latin typeface="Century Gothic"/>
            </a:endParaRPr>
          </a:p>
        </p:txBody>
      </p:sp>
      <p:grpSp>
        <p:nvGrpSpPr>
          <p:cNvPr id="2" name="Group 33"/>
          <p:cNvGrpSpPr/>
          <p:nvPr/>
        </p:nvGrpSpPr>
        <p:grpSpPr>
          <a:xfrm>
            <a:off x="1553497" y="2733367"/>
            <a:ext cx="5998234" cy="3764735"/>
            <a:chOff x="627720" y="1261146"/>
            <a:chExt cx="7760224" cy="4977394"/>
          </a:xfrm>
        </p:grpSpPr>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720" y="1261146"/>
              <a:ext cx="7760224" cy="4977394"/>
            </a:xfrm>
            <a:prstGeom prst="rect">
              <a:avLst/>
            </a:prstGeom>
          </p:spPr>
        </p:pic>
        <p:pic>
          <p:nvPicPr>
            <p:cNvPr id="36" name="Picture 3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95399" y="1416840"/>
              <a:ext cx="1752600" cy="1402080"/>
            </a:xfrm>
            <a:prstGeom prst="rect">
              <a:avLst/>
            </a:prstGeom>
          </p:spPr>
        </p:pic>
        <p:pic>
          <p:nvPicPr>
            <p:cNvPr id="37" name="Picture 3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95399" y="3062759"/>
              <a:ext cx="1752600" cy="1402080"/>
            </a:xfrm>
            <a:prstGeom prst="rect">
              <a:avLst/>
            </a:prstGeom>
          </p:spPr>
        </p:pic>
        <p:pic>
          <p:nvPicPr>
            <p:cNvPr id="38" name="Picture 3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95399" y="4693439"/>
              <a:ext cx="1752600" cy="1402080"/>
            </a:xfrm>
            <a:prstGeom prst="rect">
              <a:avLst/>
            </a:prstGeom>
          </p:spPr>
        </p:pic>
        <p:pic>
          <p:nvPicPr>
            <p:cNvPr id="39" name="Picture 3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886200" y="1413792"/>
              <a:ext cx="1752600" cy="1402080"/>
            </a:xfrm>
            <a:prstGeom prst="rect">
              <a:avLst/>
            </a:prstGeom>
          </p:spPr>
        </p:pic>
        <p:pic>
          <p:nvPicPr>
            <p:cNvPr id="40" name="Picture 3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886200" y="3059711"/>
              <a:ext cx="1752600" cy="1402080"/>
            </a:xfrm>
            <a:prstGeom prst="rect">
              <a:avLst/>
            </a:prstGeom>
          </p:spPr>
        </p:pic>
        <p:pic>
          <p:nvPicPr>
            <p:cNvPr id="41" name="Picture 40"/>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889255" y="4690391"/>
              <a:ext cx="1746491" cy="1402080"/>
            </a:xfrm>
            <a:prstGeom prst="rect">
              <a:avLst/>
            </a:prstGeom>
          </p:spPr>
        </p:pic>
        <p:pic>
          <p:nvPicPr>
            <p:cNvPr id="42" name="Picture 41"/>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476999" y="1418118"/>
              <a:ext cx="1752600" cy="1402080"/>
            </a:xfrm>
            <a:prstGeom prst="rect">
              <a:avLst/>
            </a:prstGeom>
          </p:spPr>
        </p:pic>
        <p:pic>
          <p:nvPicPr>
            <p:cNvPr id="43" name="Picture 42"/>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476999" y="3056663"/>
              <a:ext cx="1752600" cy="1402080"/>
            </a:xfrm>
            <a:prstGeom prst="rect">
              <a:avLst/>
            </a:prstGeom>
          </p:spPr>
        </p:pic>
        <p:pic>
          <p:nvPicPr>
            <p:cNvPr id="44" name="Picture 43"/>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476999" y="4687343"/>
              <a:ext cx="1752600" cy="1402080"/>
            </a:xfrm>
            <a:prstGeom prst="rect">
              <a:avLst/>
            </a:prstGeom>
          </p:spPr>
        </p:pic>
      </p:grpSp>
      <p:sp>
        <p:nvSpPr>
          <p:cNvPr id="16" name="Content Placeholder 9"/>
          <p:cNvSpPr txBox="1">
            <a:spLocks/>
          </p:cNvSpPr>
          <p:nvPr/>
        </p:nvSpPr>
        <p:spPr>
          <a:xfrm>
            <a:off x="448574" y="6446938"/>
            <a:ext cx="8305800" cy="304800"/>
          </a:xfrm>
          <a:prstGeom prst="rect">
            <a:avLst/>
          </a:prstGeom>
        </p:spPr>
        <p:txBody>
          <a:bodyPr vert="horz" lIns="91387" tIns="45693" rIns="91387" bIns="45693" rtlCol="0">
            <a:noAutofit/>
          </a:bodyPr>
          <a:lstStyle/>
          <a:p>
            <a:pPr algn="ctr" defTabSz="1018229">
              <a:spcBef>
                <a:spcPct val="20000"/>
              </a:spcBef>
              <a:buClr>
                <a:srgbClr val="0F6FC6"/>
              </a:buClr>
              <a:buSzPct val="85000"/>
            </a:pPr>
            <a:r>
              <a:rPr lang="en-US" sz="1400" b="1" dirty="0" smtClean="0">
                <a:solidFill>
                  <a:prstClr val="black"/>
                </a:solidFill>
              </a:rPr>
              <a:t>Applied Sciences Program Website: </a:t>
            </a:r>
            <a:r>
              <a:rPr lang="en-US" sz="1400" b="1" dirty="0" smtClean="0">
                <a:solidFill>
                  <a:srgbClr val="0075A2"/>
                </a:solidFill>
                <a:hlinkClick r:id="rId13"/>
              </a:rPr>
              <a:t>www.nasa.gov/applied-sciences</a:t>
            </a:r>
            <a:r>
              <a:rPr lang="en-US" sz="1400" b="1" dirty="0" smtClean="0">
                <a:solidFill>
                  <a:srgbClr val="0075A2"/>
                </a:solidFill>
              </a:rPr>
              <a:t> </a:t>
            </a:r>
            <a:endParaRPr lang="en-US" sz="1400" dirty="0">
              <a:solidFill>
                <a:srgbClr val="0075A2"/>
              </a:solidFill>
            </a:endParaRPr>
          </a:p>
        </p:txBody>
      </p:sp>
      <p:sp>
        <p:nvSpPr>
          <p:cNvPr id="15" name="Title 2"/>
          <p:cNvSpPr>
            <a:spLocks noGrp="1"/>
          </p:cNvSpPr>
          <p:nvPr>
            <p:ph type="title"/>
          </p:nvPr>
        </p:nvSpPr>
        <p:spPr>
          <a:xfrm>
            <a:off x="390525" y="297395"/>
            <a:ext cx="8410575" cy="447676"/>
          </a:xfrm>
        </p:spPr>
        <p:txBody>
          <a:bodyPr>
            <a:normAutofit fontScale="90000"/>
          </a:bodyPr>
          <a:lstStyle/>
          <a:p>
            <a:r>
              <a:rPr lang="en-US" dirty="0" smtClean="0"/>
              <a:t>NASA Applied Sciences Program</a:t>
            </a:r>
            <a:endParaRPr lang="en-US" dirty="0"/>
          </a:p>
        </p:txBody>
      </p:sp>
    </p:spTree>
    <p:extLst>
      <p:ext uri="{BB962C8B-B14F-4D97-AF65-F5344CB8AC3E}">
        <p14:creationId xmlns:p14="http://schemas.microsoft.com/office/powerpoint/2010/main" val="25777896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828675"/>
            <a:ext cx="8401050" cy="561975"/>
          </a:xfrm>
        </p:spPr>
        <p:txBody>
          <a:bodyPr>
            <a:normAutofit/>
          </a:bodyPr>
          <a:lstStyle/>
          <a:p>
            <a:pPr marL="0" indent="0">
              <a:buNone/>
            </a:pPr>
            <a:r>
              <a:rPr lang="en-US" sz="2000" i="1" dirty="0" smtClean="0"/>
              <a:t>Participating  in Interagency &amp; Global Capacity Building Activities</a:t>
            </a:r>
            <a:endParaRPr lang="en-US" sz="2000" i="1" dirty="0"/>
          </a:p>
        </p:txBody>
      </p:sp>
      <p:sp>
        <p:nvSpPr>
          <p:cNvPr id="3" name="Title 2"/>
          <p:cNvSpPr>
            <a:spLocks noGrp="1"/>
          </p:cNvSpPr>
          <p:nvPr>
            <p:ph type="title"/>
          </p:nvPr>
        </p:nvSpPr>
        <p:spPr/>
        <p:txBody>
          <a:bodyPr>
            <a:normAutofit fontScale="90000"/>
          </a:bodyPr>
          <a:lstStyle/>
          <a:p>
            <a:r>
              <a:rPr lang="en-US" dirty="0" smtClean="0"/>
              <a:t>NASA Capacity Building Programs</a:t>
            </a:r>
            <a:endParaRPr lang="en-US" dirty="0"/>
          </a:p>
        </p:txBody>
      </p:sp>
      <p:sp>
        <p:nvSpPr>
          <p:cNvPr id="4" name="Slide Number Placeholder 3"/>
          <p:cNvSpPr txBox="1">
            <a:spLocks/>
          </p:cNvSpPr>
          <p:nvPr/>
        </p:nvSpPr>
        <p:spPr bwMode="auto">
          <a:xfrm>
            <a:off x="8456613" y="6149975"/>
            <a:ext cx="436562" cy="476250"/>
          </a:xfrm>
          <a:prstGeom prst="rect">
            <a:avLst/>
          </a:prstGeom>
          <a:noFill/>
          <a:ln w="9525">
            <a:noFill/>
            <a:miter lim="800000"/>
            <a:headEnd/>
            <a:tailEnd/>
          </a:ln>
        </p:spPr>
        <p:txBody>
          <a:bodyPr>
            <a:prstTxWarp prst="textNoShape">
              <a:avLst/>
            </a:prstTxWarp>
          </a:bodyPr>
          <a:lstStyle/>
          <a:p>
            <a:pPr defTabSz="914400"/>
            <a:fld id="{7951C329-BAC8-4C4A-A678-09A3AC0BA9F9}" type="slidenum">
              <a:rPr lang="en-US" sz="1000">
                <a:latin typeface="+mn-lt"/>
              </a:rPr>
              <a:pPr defTabSz="914400"/>
              <a:t>5</a:t>
            </a:fld>
            <a:endParaRPr lang="en-US" sz="1000">
              <a:latin typeface="+mn-lt"/>
            </a:endParaRPr>
          </a:p>
        </p:txBody>
      </p:sp>
      <p:graphicFrame>
        <p:nvGraphicFramePr>
          <p:cNvPr id="5" name="Diagram 4"/>
          <p:cNvGraphicFramePr/>
          <p:nvPr>
            <p:extLst>
              <p:ext uri="{D42A27DB-BD31-4B8C-83A1-F6EECF244321}">
                <p14:modId xmlns:p14="http://schemas.microsoft.com/office/powerpoint/2010/main" val="3393069905"/>
              </p:ext>
            </p:extLst>
          </p:nvPr>
        </p:nvGraphicFramePr>
        <p:xfrm>
          <a:off x="228599" y="1066799"/>
          <a:ext cx="8664575" cy="5559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ontent Placeholder 9"/>
          <p:cNvSpPr txBox="1">
            <a:spLocks/>
          </p:cNvSpPr>
          <p:nvPr/>
        </p:nvSpPr>
        <p:spPr>
          <a:xfrm>
            <a:off x="457200" y="6403808"/>
            <a:ext cx="8305800" cy="304800"/>
          </a:xfrm>
          <a:prstGeom prst="rect">
            <a:avLst/>
          </a:prstGeom>
        </p:spPr>
        <p:txBody>
          <a:bodyPr vert="horz" lIns="91387" tIns="45693" rIns="91387" bIns="45693" rtlCol="0">
            <a:noAutofit/>
          </a:bodyPr>
          <a:lstStyle/>
          <a:p>
            <a:pPr algn="ctr" defTabSz="1018229">
              <a:spcBef>
                <a:spcPct val="20000"/>
              </a:spcBef>
              <a:buClr>
                <a:srgbClr val="0F6FC6"/>
              </a:buClr>
              <a:buSzPct val="85000"/>
            </a:pPr>
            <a:r>
              <a:rPr lang="en-US" sz="1400" b="1" dirty="0" smtClean="0">
                <a:latin typeface="Century Gothic" pitchFamily="34" charset="0"/>
              </a:rPr>
              <a:t>Capacity Building </a:t>
            </a:r>
            <a:r>
              <a:rPr lang="en-US" sz="1400" b="1" dirty="0" smtClean="0"/>
              <a:t>: </a:t>
            </a:r>
            <a:r>
              <a:rPr lang="en-US" sz="1400" b="1" dirty="0" smtClean="0">
                <a:solidFill>
                  <a:srgbClr val="0075A2"/>
                </a:solidFill>
                <a:latin typeface="Century Gothic" pitchFamily="34" charset="0"/>
                <a:hlinkClick r:id="rId7"/>
              </a:rPr>
              <a:t>www.nasa.gov/applied-sciences/capacitybuilding</a:t>
            </a:r>
            <a:r>
              <a:rPr lang="en-US" sz="1400" b="1" dirty="0" smtClean="0">
                <a:solidFill>
                  <a:srgbClr val="0075A2"/>
                </a:solidFill>
                <a:latin typeface="Century Gothic" pitchFamily="34" charset="0"/>
              </a:rPr>
              <a:t>  </a:t>
            </a:r>
            <a:endParaRPr lang="en-US" sz="1400" dirty="0">
              <a:solidFill>
                <a:srgbClr val="0075A2"/>
              </a:solidFill>
            </a:endParaRPr>
          </a:p>
        </p:txBody>
      </p:sp>
    </p:spTree>
    <p:extLst>
      <p:ext uri="{BB962C8B-B14F-4D97-AF65-F5344CB8AC3E}">
        <p14:creationId xmlns:p14="http://schemas.microsoft.com/office/powerpoint/2010/main" val="1003588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DEVELOP</a:t>
            </a:r>
            <a:endParaRPr lang="en-US" dirty="0"/>
          </a:p>
        </p:txBody>
      </p:sp>
    </p:spTree>
    <p:extLst>
      <p:ext uri="{BB962C8B-B14F-4D97-AF65-F5344CB8AC3E}">
        <p14:creationId xmlns:p14="http://schemas.microsoft.com/office/powerpoint/2010/main" val="2204545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0833" y="1041912"/>
            <a:ext cx="8401050" cy="5253038"/>
          </a:xfrm>
        </p:spPr>
        <p:txBody>
          <a:bodyPr>
            <a:normAutofit/>
          </a:bodyPr>
          <a:lstStyle/>
          <a:p>
            <a:pPr marL="0" indent="0">
              <a:buNone/>
            </a:pPr>
            <a:r>
              <a:rPr lang="en-US" sz="1800" dirty="0" smtClean="0"/>
              <a:t>DEVELOP is </a:t>
            </a:r>
            <a:r>
              <a:rPr lang="en-US" sz="1800" dirty="0"/>
              <a:t>part of NASA’s Applied Sciences Program, </a:t>
            </a:r>
            <a:r>
              <a:rPr lang="en-US" sz="1800" b="1" dirty="0"/>
              <a:t>addresses environmental and public policy issues</a:t>
            </a:r>
            <a:r>
              <a:rPr lang="en-US" sz="1800" dirty="0"/>
              <a:t> </a:t>
            </a:r>
            <a:r>
              <a:rPr lang="en-US" sz="1800" dirty="0" smtClean="0"/>
              <a:t>by conducting </a:t>
            </a:r>
            <a:r>
              <a:rPr lang="en-US" sz="1800" b="1" dirty="0" smtClean="0"/>
              <a:t>interdisciplinary feasibility </a:t>
            </a:r>
            <a:r>
              <a:rPr lang="en-US" sz="1800" dirty="0" smtClean="0"/>
              <a:t>projects </a:t>
            </a:r>
            <a:r>
              <a:rPr lang="en-US" sz="1800" dirty="0"/>
              <a:t>that </a:t>
            </a:r>
            <a:r>
              <a:rPr lang="en-US" sz="1800" b="1" dirty="0"/>
              <a:t>apply the lens of NASA Earth observations </a:t>
            </a:r>
            <a:r>
              <a:rPr lang="en-US" sz="1800" dirty="0"/>
              <a:t>to </a:t>
            </a:r>
            <a:r>
              <a:rPr lang="en-US" sz="1800" b="1" dirty="0"/>
              <a:t>community concerns</a:t>
            </a:r>
            <a:r>
              <a:rPr lang="en-US" sz="1800" dirty="0"/>
              <a:t> around the globe.  Bridging the gap between NASA Earth Science and society, DEVELOP </a:t>
            </a:r>
            <a:r>
              <a:rPr lang="en-US" sz="1800" b="1" dirty="0"/>
              <a:t>builds capacity </a:t>
            </a:r>
            <a:r>
              <a:rPr lang="en-US" sz="1800" dirty="0"/>
              <a:t>in both </a:t>
            </a:r>
            <a:r>
              <a:rPr lang="en-US" sz="1800" b="1" dirty="0"/>
              <a:t>participants</a:t>
            </a:r>
            <a:r>
              <a:rPr lang="en-US" sz="1800" dirty="0"/>
              <a:t> and </a:t>
            </a:r>
            <a:r>
              <a:rPr lang="en-US" sz="1800" b="1" dirty="0"/>
              <a:t>partner</a:t>
            </a:r>
            <a:r>
              <a:rPr lang="en-US" sz="1800" dirty="0"/>
              <a:t> </a:t>
            </a:r>
            <a:r>
              <a:rPr lang="en-US" sz="1800" b="1" dirty="0"/>
              <a:t>organizations</a:t>
            </a:r>
            <a:r>
              <a:rPr lang="en-US" sz="1800" dirty="0"/>
              <a:t> to better prepare them to address the challenges that face our society and future generations.  With the competitive nature and growing societal role of science and technology in today’s global workplace, DEVELOP is fostering an adept corps of tomorrow’s scientists and leaders.</a:t>
            </a:r>
          </a:p>
          <a:p>
            <a:pPr marL="0" indent="0">
              <a:buNone/>
            </a:pPr>
            <a:endParaRPr lang="en-US" sz="2000" dirty="0"/>
          </a:p>
        </p:txBody>
      </p:sp>
      <p:sp>
        <p:nvSpPr>
          <p:cNvPr id="3" name="Title 2"/>
          <p:cNvSpPr>
            <a:spLocks noGrp="1"/>
          </p:cNvSpPr>
          <p:nvPr>
            <p:ph type="title"/>
          </p:nvPr>
        </p:nvSpPr>
        <p:spPr>
          <a:xfrm>
            <a:off x="410190" y="523537"/>
            <a:ext cx="8410575" cy="447676"/>
          </a:xfrm>
        </p:spPr>
        <p:txBody>
          <a:bodyPr>
            <a:normAutofit fontScale="90000"/>
          </a:bodyPr>
          <a:lstStyle/>
          <a:p>
            <a:r>
              <a:rPr lang="en-US" i="1" dirty="0" smtClean="0"/>
              <a:t>So what is DEVELOP?</a:t>
            </a:r>
            <a:br>
              <a:rPr lang="en-US" i="1" dirty="0" smtClean="0"/>
            </a:br>
            <a:endParaRPr lang="en-US" dirty="0"/>
          </a:p>
        </p:txBody>
      </p:sp>
      <p:sp>
        <p:nvSpPr>
          <p:cNvPr id="5" name="Content Placeholder 9"/>
          <p:cNvSpPr txBox="1">
            <a:spLocks/>
          </p:cNvSpPr>
          <p:nvPr/>
        </p:nvSpPr>
        <p:spPr>
          <a:xfrm>
            <a:off x="457200" y="6403808"/>
            <a:ext cx="8305800" cy="304800"/>
          </a:xfrm>
          <a:prstGeom prst="rect">
            <a:avLst/>
          </a:prstGeom>
        </p:spPr>
        <p:txBody>
          <a:bodyPr vert="horz" lIns="91387" tIns="45693" rIns="91387" bIns="45693" rtlCol="0">
            <a:noAutofit/>
          </a:bodyPr>
          <a:lstStyle/>
          <a:p>
            <a:pPr algn="ctr" defTabSz="1018229">
              <a:spcBef>
                <a:spcPct val="20000"/>
              </a:spcBef>
              <a:buClr>
                <a:srgbClr val="0F6FC6"/>
              </a:buClr>
              <a:buSzPct val="85000"/>
            </a:pPr>
            <a:r>
              <a:rPr lang="en-US" sz="1400" b="1" dirty="0" smtClean="0">
                <a:latin typeface="Century Gothic" pitchFamily="34" charset="0"/>
              </a:rPr>
              <a:t>DEVELOP’s Website</a:t>
            </a:r>
            <a:r>
              <a:rPr lang="en-US" sz="1400" b="1" dirty="0" smtClean="0"/>
              <a:t>: </a:t>
            </a:r>
            <a:r>
              <a:rPr lang="en-US" sz="1400" b="1" dirty="0" smtClean="0">
                <a:solidFill>
                  <a:srgbClr val="0075A2"/>
                </a:solidFill>
                <a:latin typeface="Century Gothic" pitchFamily="34" charset="0"/>
                <a:hlinkClick r:id="rId2"/>
              </a:rPr>
              <a:t>http://develop.larc.nasa.gov</a:t>
            </a:r>
            <a:r>
              <a:rPr lang="en-US" sz="1400" b="1" dirty="0" smtClean="0">
                <a:solidFill>
                  <a:srgbClr val="0075A2"/>
                </a:solidFill>
                <a:latin typeface="Century Gothic" pitchFamily="34" charset="0"/>
              </a:rPr>
              <a:t> </a:t>
            </a:r>
            <a:endParaRPr lang="en-US" sz="1400" dirty="0">
              <a:solidFill>
                <a:srgbClr val="0075A2"/>
              </a:solidFill>
            </a:endParaRPr>
          </a:p>
        </p:txBody>
      </p:sp>
      <p:grpSp>
        <p:nvGrpSpPr>
          <p:cNvPr id="6" name="Group 5"/>
          <p:cNvGrpSpPr/>
          <p:nvPr/>
        </p:nvGrpSpPr>
        <p:grpSpPr>
          <a:xfrm>
            <a:off x="300795" y="4209382"/>
            <a:ext cx="2582863" cy="1730630"/>
            <a:chOff x="381005" y="1725361"/>
            <a:chExt cx="2582863" cy="1730630"/>
          </a:xfrm>
        </p:grpSpPr>
        <p:pic>
          <p:nvPicPr>
            <p:cNvPr id="7"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381005" y="1725361"/>
              <a:ext cx="2571750" cy="1689607"/>
            </a:xfrm>
            <a:prstGeom prst="rect">
              <a:avLst/>
            </a:prstGeom>
            <a:ln w="19050">
              <a:noFill/>
              <a:prstDash val="sysDash"/>
            </a:ln>
            <a:effectLst/>
          </p:spPr>
        </p:pic>
        <p:sp>
          <p:nvSpPr>
            <p:cNvPr id="8" name="Text Box 9"/>
            <p:cNvSpPr txBox="1">
              <a:spLocks noChangeArrowheads="1"/>
            </p:cNvSpPr>
            <p:nvPr/>
          </p:nvSpPr>
          <p:spPr bwMode="auto">
            <a:xfrm>
              <a:off x="381005" y="2625728"/>
              <a:ext cx="2582863" cy="830263"/>
            </a:xfrm>
            <a:prstGeom prst="rect">
              <a:avLst/>
            </a:prstGeom>
            <a:noFill/>
            <a:ln w="6350">
              <a:noFill/>
              <a:prstDash val="sysDash"/>
              <a:miter lim="800000"/>
              <a:headEnd/>
              <a:tailEnd/>
            </a:ln>
          </p:spPr>
          <p:txBody>
            <a:bodyPr lIns="91418" tIns="45709" rIns="91418" bIns="45709">
              <a:spAutoFit/>
            </a:bodyPr>
            <a:lstStyle/>
            <a:p>
              <a:pPr marL="0" marR="0" lvl="0" indent="0" algn="ctr" defTabSz="455348" eaLnBrk="0" fontAlgn="auto" latinLnBrk="0" hangingPunct="0">
                <a:lnSpc>
                  <a:spcPct val="100000"/>
                </a:lnSpc>
                <a:spcBef>
                  <a:spcPct val="5000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Century Gothic"/>
                  <a:ea typeface="ＭＳ Ｐゴシック" pitchFamily="34" charset="-128"/>
                  <a:cs typeface="Arial" pitchFamily="34" charset="0"/>
                </a:rPr>
                <a:t>Measurements</a:t>
              </a:r>
            </a:p>
            <a:p>
              <a:pPr marL="0" marR="0" lvl="0" indent="0" algn="ctr" defTabSz="455348"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Century Gothic"/>
                  <a:ea typeface="ＭＳ Ｐゴシック" pitchFamily="34" charset="-128"/>
                  <a:cs typeface="Arial" pitchFamily="34" charset="0"/>
                </a:rPr>
                <a:t>and Predictions</a:t>
              </a:r>
            </a:p>
          </p:txBody>
        </p:sp>
      </p:grpSp>
      <p:grpSp>
        <p:nvGrpSpPr>
          <p:cNvPr id="9" name="Group 8"/>
          <p:cNvGrpSpPr/>
          <p:nvPr/>
        </p:nvGrpSpPr>
        <p:grpSpPr>
          <a:xfrm>
            <a:off x="6255588" y="4198528"/>
            <a:ext cx="2587625" cy="1719256"/>
            <a:chOff x="6175378" y="1714507"/>
            <a:chExt cx="2587625" cy="1719256"/>
          </a:xfrm>
        </p:grpSpPr>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6178553" y="1714507"/>
              <a:ext cx="2573338" cy="1714486"/>
            </a:xfrm>
            <a:prstGeom prst="rect">
              <a:avLst/>
            </a:prstGeom>
            <a:ln w="19050">
              <a:noFill/>
              <a:prstDash val="sysDash"/>
            </a:ln>
            <a:effectLst/>
          </p:spPr>
        </p:pic>
        <p:sp>
          <p:nvSpPr>
            <p:cNvPr id="11" name="Text Box 10"/>
            <p:cNvSpPr txBox="1">
              <a:spLocks noChangeArrowheads="1"/>
            </p:cNvSpPr>
            <p:nvPr/>
          </p:nvSpPr>
          <p:spPr bwMode="auto">
            <a:xfrm>
              <a:off x="6175378" y="2971800"/>
              <a:ext cx="2587625" cy="461963"/>
            </a:xfrm>
            <a:prstGeom prst="rect">
              <a:avLst/>
            </a:prstGeom>
            <a:noFill/>
            <a:ln w="9525">
              <a:noFill/>
              <a:miter lim="800000"/>
              <a:headEnd/>
              <a:tailEnd/>
            </a:ln>
          </p:spPr>
          <p:txBody>
            <a:bodyPr lIns="91418" tIns="45709" rIns="91418" bIns="45709">
              <a:spAutoFit/>
            </a:bodyPr>
            <a:lstStyle/>
            <a:p>
              <a:pPr marL="0" marR="0" lvl="0" indent="0" algn="ctr" defTabSz="455348" eaLnBrk="0" fontAlgn="auto" latinLnBrk="0" hangingPunct="0">
                <a:lnSpc>
                  <a:spcPct val="100000"/>
                </a:lnSpc>
                <a:spcBef>
                  <a:spcPct val="5000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Century Gothic"/>
                  <a:ea typeface="ＭＳ Ｐゴシック" pitchFamily="34" charset="-128"/>
                </a:rPr>
                <a:t>Communities</a:t>
              </a:r>
            </a:p>
          </p:txBody>
        </p:sp>
      </p:grpSp>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86565" y="4435676"/>
            <a:ext cx="3792428" cy="1208640"/>
          </a:xfrm>
          <a:prstGeom prst="rect">
            <a:avLst/>
          </a:prstGeom>
        </p:spPr>
      </p:pic>
    </p:spTree>
    <p:extLst>
      <p:ext uri="{BB962C8B-B14F-4D97-AF65-F5344CB8AC3E}">
        <p14:creationId xmlns:p14="http://schemas.microsoft.com/office/powerpoint/2010/main" val="38113945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2000" b="1" dirty="0"/>
              <a:t>DEVELOP began in 1998</a:t>
            </a:r>
          </a:p>
          <a:p>
            <a:pPr marL="0" indent="0">
              <a:buNone/>
            </a:pPr>
            <a:r>
              <a:rPr lang="en-US" sz="1800" dirty="0"/>
              <a:t>In 1998, three interns at NASA Langley Research Center co-authored the white paper “</a:t>
            </a:r>
            <a:r>
              <a:rPr lang="en-US" sz="1800" b="1" i="1" dirty="0"/>
              <a:t>Practical Applications of Remote Sensing</a:t>
            </a:r>
            <a:r>
              <a:rPr lang="en-US" sz="1800" dirty="0"/>
              <a:t>” (Bauer et al., 1998). At that time, the Digital Earth Initiative, a federal interagency project dedicated to creating a virtual representation of the Earth to further human understanding of the world, was piloting an effort to increase public access to federal information about the Earth and the environment. A proposal combining NASA’s Digital Earth Initiative and the students’ paper advocated the formation of a program, and in 1999 DEVELOP was officially formed</a:t>
            </a:r>
            <a:r>
              <a:rPr lang="en-US" sz="1800" dirty="0" smtClean="0"/>
              <a:t>.</a:t>
            </a:r>
          </a:p>
          <a:p>
            <a:pPr marL="0" indent="0">
              <a:buNone/>
            </a:pPr>
            <a:r>
              <a:rPr lang="en-US" sz="1800" dirty="0" smtClean="0"/>
              <a:t>Beginning in 2001, new offices were established across the country and expansion has continued to today. DEVELOP is always looking for new opportunities to expand the DEVELOP network and those benefiting from DEVELOP activities.</a:t>
            </a:r>
            <a:endParaRPr lang="en-US" sz="1800" dirty="0"/>
          </a:p>
          <a:p>
            <a:pPr marL="0" indent="0">
              <a:buNone/>
            </a:pPr>
            <a:endParaRPr lang="en-US" sz="2000" dirty="0"/>
          </a:p>
        </p:txBody>
      </p:sp>
      <p:sp>
        <p:nvSpPr>
          <p:cNvPr id="3" name="Title 2"/>
          <p:cNvSpPr>
            <a:spLocks noGrp="1"/>
          </p:cNvSpPr>
          <p:nvPr>
            <p:ph type="title"/>
          </p:nvPr>
        </p:nvSpPr>
        <p:spPr/>
        <p:txBody>
          <a:bodyPr>
            <a:normAutofit fontScale="90000"/>
          </a:bodyPr>
          <a:lstStyle/>
          <a:p>
            <a:r>
              <a:rPr lang="en-US" dirty="0" smtClean="0"/>
              <a:t>DEVELOP History</a:t>
            </a: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23849" y="4876800"/>
            <a:ext cx="8562975" cy="1438275"/>
          </a:xfrm>
          <a:prstGeom prst="rect">
            <a:avLst/>
          </a:prstGeom>
        </p:spPr>
      </p:pic>
    </p:spTree>
    <p:extLst>
      <p:ext uri="{BB962C8B-B14F-4D97-AF65-F5344CB8AC3E}">
        <p14:creationId xmlns:p14="http://schemas.microsoft.com/office/powerpoint/2010/main" val="2526562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DEVELOP Locations</a:t>
            </a:r>
            <a:endParaRPr lang="en-US" dirty="0"/>
          </a:p>
        </p:txBody>
      </p:sp>
      <p:pic>
        <p:nvPicPr>
          <p:cNvPr id="4" name="Content Placeholder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17110" y="603996"/>
            <a:ext cx="5574229" cy="3529854"/>
          </a:xfrm>
          <a:prstGeom prst="rect">
            <a:avLst/>
          </a:prstGeom>
        </p:spPr>
      </p:pic>
      <p:sp>
        <p:nvSpPr>
          <p:cNvPr id="5" name="Rectangle 4"/>
          <p:cNvSpPr/>
          <p:nvPr/>
        </p:nvSpPr>
        <p:spPr>
          <a:xfrm>
            <a:off x="371504" y="4070995"/>
            <a:ext cx="4267200" cy="2681705"/>
          </a:xfrm>
          <a:prstGeom prst="rect">
            <a:avLst/>
          </a:prstGeom>
        </p:spPr>
        <p:txBody>
          <a:bodyPr wrap="square" lIns="91387" tIns="45693" rIns="91387" bIns="45693">
            <a:spAutoFit/>
          </a:bodyPr>
          <a:lstStyle/>
          <a:p>
            <a:pPr algn="ctr" defTabSz="1018229">
              <a:spcBef>
                <a:spcPts val="600"/>
              </a:spcBef>
              <a:spcAft>
                <a:spcPts val="400"/>
              </a:spcAft>
              <a:defRPr/>
            </a:pPr>
            <a:r>
              <a:rPr lang="en-US" sz="2000" b="1" i="1" u="sng" dirty="0">
                <a:solidFill>
                  <a:srgbClr val="000000"/>
                </a:solidFill>
                <a:latin typeface="Century Gothic"/>
              </a:rPr>
              <a:t>NASA </a:t>
            </a:r>
            <a:r>
              <a:rPr lang="en-US" sz="2000" b="1" i="1" u="sng" dirty="0" smtClean="0">
                <a:solidFill>
                  <a:srgbClr val="000000"/>
                </a:solidFill>
                <a:latin typeface="Century Gothic"/>
              </a:rPr>
              <a:t>Center Locations</a:t>
            </a:r>
            <a:endParaRPr lang="en-US" sz="2000" b="1" i="1" u="sng" dirty="0">
              <a:solidFill>
                <a:srgbClr val="000000"/>
              </a:solidFill>
              <a:latin typeface="Century Gothic"/>
            </a:endParaRPr>
          </a:p>
          <a:p>
            <a:pPr marL="228465" indent="-114235" defTabSz="1018229">
              <a:lnSpc>
                <a:spcPct val="80000"/>
              </a:lnSpc>
              <a:spcBef>
                <a:spcPts val="600"/>
              </a:spcBef>
              <a:spcAft>
                <a:spcPts val="400"/>
              </a:spcAft>
              <a:buFont typeface="Arial" pitchFamily="34" charset="0"/>
              <a:buChar char="•"/>
              <a:defRPr/>
            </a:pPr>
            <a:r>
              <a:rPr lang="en-US" sz="1200" dirty="0">
                <a:solidFill>
                  <a:srgbClr val="000000"/>
                </a:solidFill>
                <a:latin typeface="Century Gothic"/>
              </a:rPr>
              <a:t>Ames Research Center – Moffett Field, CA</a:t>
            </a:r>
          </a:p>
          <a:p>
            <a:pPr marL="228465" indent="-114235" defTabSz="1018229">
              <a:lnSpc>
                <a:spcPct val="80000"/>
              </a:lnSpc>
              <a:spcBef>
                <a:spcPts val="600"/>
              </a:spcBef>
              <a:spcAft>
                <a:spcPts val="400"/>
              </a:spcAft>
              <a:buFont typeface="Arial" pitchFamily="34" charset="0"/>
              <a:buChar char="•"/>
              <a:defRPr/>
            </a:pPr>
            <a:r>
              <a:rPr lang="en-US" sz="1200" dirty="0">
                <a:solidFill>
                  <a:srgbClr val="000000"/>
                </a:solidFill>
                <a:latin typeface="Century Gothic"/>
              </a:rPr>
              <a:t>Goddard Space Flight Center – Greenbelt, MD</a:t>
            </a:r>
          </a:p>
          <a:p>
            <a:pPr marL="228465" indent="-114235" defTabSz="1018229">
              <a:lnSpc>
                <a:spcPct val="80000"/>
              </a:lnSpc>
              <a:spcBef>
                <a:spcPts val="600"/>
              </a:spcBef>
              <a:spcAft>
                <a:spcPts val="400"/>
              </a:spcAft>
              <a:buFont typeface="Arial" pitchFamily="34" charset="0"/>
              <a:buChar char="•"/>
              <a:defRPr/>
            </a:pPr>
            <a:r>
              <a:rPr lang="en-US" sz="1200" dirty="0">
                <a:solidFill>
                  <a:srgbClr val="000000"/>
                </a:solidFill>
                <a:latin typeface="Century Gothic"/>
              </a:rPr>
              <a:t>Jet Propulsion Laboratory – Pasadena, CA</a:t>
            </a:r>
          </a:p>
          <a:p>
            <a:pPr marL="228465" indent="-114235" defTabSz="1018229">
              <a:lnSpc>
                <a:spcPct val="80000"/>
              </a:lnSpc>
              <a:spcBef>
                <a:spcPts val="600"/>
              </a:spcBef>
              <a:spcAft>
                <a:spcPts val="400"/>
              </a:spcAft>
              <a:buFont typeface="Arial" pitchFamily="34" charset="0"/>
              <a:buChar char="•"/>
              <a:defRPr/>
            </a:pPr>
            <a:r>
              <a:rPr lang="en-US" sz="1200" dirty="0" smtClean="0">
                <a:solidFill>
                  <a:srgbClr val="000000"/>
                </a:solidFill>
                <a:latin typeface="Century Gothic"/>
              </a:rPr>
              <a:t>Langley </a:t>
            </a:r>
            <a:r>
              <a:rPr lang="en-US" sz="1200" dirty="0">
                <a:solidFill>
                  <a:srgbClr val="000000"/>
                </a:solidFill>
                <a:latin typeface="Century Gothic"/>
              </a:rPr>
              <a:t>Research Center – Hampton, VA</a:t>
            </a:r>
          </a:p>
          <a:p>
            <a:pPr marL="228465" indent="-114235" defTabSz="1018229">
              <a:lnSpc>
                <a:spcPct val="80000"/>
              </a:lnSpc>
              <a:spcBef>
                <a:spcPts val="600"/>
              </a:spcBef>
              <a:spcAft>
                <a:spcPts val="400"/>
              </a:spcAft>
              <a:buFont typeface="Arial" pitchFamily="34" charset="0"/>
              <a:buChar char="•"/>
              <a:defRPr/>
            </a:pPr>
            <a:r>
              <a:rPr lang="en-US" sz="1200" dirty="0">
                <a:solidFill>
                  <a:srgbClr val="000000"/>
                </a:solidFill>
                <a:latin typeface="Century Gothic"/>
              </a:rPr>
              <a:t>Marshall Space Flight Center – Huntsville, AL</a:t>
            </a:r>
          </a:p>
          <a:p>
            <a:pPr marL="228465" indent="-114235" defTabSz="1018229">
              <a:lnSpc>
                <a:spcPct val="80000"/>
              </a:lnSpc>
              <a:spcBef>
                <a:spcPts val="600"/>
              </a:spcBef>
              <a:spcAft>
                <a:spcPts val="400"/>
              </a:spcAft>
              <a:buFont typeface="Arial" pitchFamily="34" charset="0"/>
              <a:buChar char="•"/>
              <a:defRPr/>
            </a:pPr>
            <a:r>
              <a:rPr lang="en-US" sz="1200" dirty="0" err="1" smtClean="0">
                <a:solidFill>
                  <a:srgbClr val="000000"/>
                </a:solidFill>
                <a:latin typeface="Century Gothic"/>
              </a:rPr>
              <a:t>Stennis</a:t>
            </a:r>
            <a:r>
              <a:rPr lang="en-US" sz="1200" dirty="0" smtClean="0">
                <a:solidFill>
                  <a:srgbClr val="000000"/>
                </a:solidFill>
                <a:latin typeface="Century Gothic"/>
              </a:rPr>
              <a:t> </a:t>
            </a:r>
            <a:r>
              <a:rPr lang="en-US" sz="1200" dirty="0">
                <a:solidFill>
                  <a:srgbClr val="000000"/>
                </a:solidFill>
                <a:latin typeface="Century Gothic"/>
              </a:rPr>
              <a:t>Space Center – Stennis, MS</a:t>
            </a:r>
          </a:p>
          <a:p>
            <a:pPr marL="228465" indent="-114235" defTabSz="1018229">
              <a:spcBef>
                <a:spcPts val="600"/>
              </a:spcBef>
              <a:spcAft>
                <a:spcPts val="400"/>
              </a:spcAft>
              <a:buFont typeface="Arial" pitchFamily="34" charset="0"/>
              <a:buChar char="•"/>
              <a:defRPr/>
            </a:pPr>
            <a:endParaRPr lang="en-US" sz="1200" dirty="0" smtClean="0">
              <a:solidFill>
                <a:srgbClr val="000000"/>
              </a:solidFill>
              <a:latin typeface="Century Gothic"/>
            </a:endParaRPr>
          </a:p>
          <a:p>
            <a:pPr marL="228465" indent="-114235" defTabSz="1018229">
              <a:spcBef>
                <a:spcPts val="600"/>
              </a:spcBef>
              <a:spcAft>
                <a:spcPts val="400"/>
              </a:spcAft>
              <a:buFont typeface="Arial" pitchFamily="34" charset="0"/>
              <a:buChar char="•"/>
              <a:defRPr/>
            </a:pPr>
            <a:endParaRPr lang="en-US" sz="1200" dirty="0">
              <a:solidFill>
                <a:srgbClr val="000000"/>
              </a:solidFill>
              <a:latin typeface="Century Gothic"/>
            </a:endParaRPr>
          </a:p>
        </p:txBody>
      </p:sp>
      <p:sp>
        <p:nvSpPr>
          <p:cNvPr id="6" name="Rectangle 5"/>
          <p:cNvSpPr/>
          <p:nvPr/>
        </p:nvSpPr>
        <p:spPr>
          <a:xfrm>
            <a:off x="4361303" y="4070995"/>
            <a:ext cx="4540827" cy="2586734"/>
          </a:xfrm>
          <a:prstGeom prst="rect">
            <a:avLst/>
          </a:prstGeom>
        </p:spPr>
        <p:txBody>
          <a:bodyPr wrap="square">
            <a:spAutoFit/>
          </a:bodyPr>
          <a:lstStyle/>
          <a:p>
            <a:pPr lvl="0" algn="ctr" defTabSz="1018229">
              <a:spcBef>
                <a:spcPts val="600"/>
              </a:spcBef>
              <a:spcAft>
                <a:spcPts val="400"/>
              </a:spcAft>
              <a:defRPr/>
            </a:pPr>
            <a:r>
              <a:rPr lang="en-US" sz="2000" b="1" i="1" u="sng" dirty="0">
                <a:solidFill>
                  <a:srgbClr val="000000"/>
                </a:solidFill>
              </a:rPr>
              <a:t>Regional &amp; Academic Locations</a:t>
            </a:r>
          </a:p>
          <a:p>
            <a:pPr marL="228465" lvl="0" indent="-114235" defTabSz="1018229">
              <a:lnSpc>
                <a:spcPct val="62000"/>
              </a:lnSpc>
              <a:spcBef>
                <a:spcPts val="600"/>
              </a:spcBef>
              <a:spcAft>
                <a:spcPts val="400"/>
              </a:spcAft>
              <a:buFont typeface="Arial" pitchFamily="34" charset="0"/>
              <a:buChar char="•"/>
              <a:defRPr/>
            </a:pPr>
            <a:r>
              <a:rPr lang="en-US" sz="1200" dirty="0" smtClean="0">
                <a:solidFill>
                  <a:srgbClr val="000000"/>
                </a:solidFill>
              </a:rPr>
              <a:t>Idaho State University – Pocatello, ID</a:t>
            </a:r>
          </a:p>
          <a:p>
            <a:pPr marL="228465" lvl="0" indent="-114235" defTabSz="1018229">
              <a:lnSpc>
                <a:spcPct val="62000"/>
              </a:lnSpc>
              <a:spcBef>
                <a:spcPts val="600"/>
              </a:spcBef>
              <a:spcAft>
                <a:spcPts val="400"/>
              </a:spcAft>
              <a:buFont typeface="Arial" pitchFamily="34" charset="0"/>
              <a:buChar char="•"/>
              <a:defRPr/>
            </a:pPr>
            <a:r>
              <a:rPr lang="en-US" sz="1200" dirty="0" smtClean="0">
                <a:solidFill>
                  <a:srgbClr val="000000"/>
                </a:solidFill>
              </a:rPr>
              <a:t>International </a:t>
            </a:r>
            <a:r>
              <a:rPr lang="en-US" sz="1200" dirty="0">
                <a:solidFill>
                  <a:srgbClr val="000000"/>
                </a:solidFill>
              </a:rPr>
              <a:t>Research Institute – Palisades, NY</a:t>
            </a:r>
          </a:p>
          <a:p>
            <a:pPr marL="228465" lvl="0" indent="-114235" defTabSz="1018229">
              <a:lnSpc>
                <a:spcPct val="62000"/>
              </a:lnSpc>
              <a:spcBef>
                <a:spcPts val="600"/>
              </a:spcBef>
              <a:spcAft>
                <a:spcPts val="400"/>
              </a:spcAft>
              <a:buFont typeface="Arial" pitchFamily="34" charset="0"/>
              <a:buChar char="•"/>
              <a:defRPr/>
            </a:pPr>
            <a:r>
              <a:rPr lang="en-US" sz="1200" dirty="0">
                <a:solidFill>
                  <a:srgbClr val="000000"/>
                </a:solidFill>
              </a:rPr>
              <a:t>Mobile County Health Department – Mobile, AL</a:t>
            </a:r>
          </a:p>
          <a:p>
            <a:pPr marL="228465" lvl="0" indent="-114235" defTabSz="1018229">
              <a:lnSpc>
                <a:spcPts val="1440"/>
              </a:lnSpc>
              <a:spcBef>
                <a:spcPts val="600"/>
              </a:spcBef>
              <a:spcAft>
                <a:spcPts val="400"/>
              </a:spcAft>
              <a:buFont typeface="Arial" pitchFamily="34" charset="0"/>
              <a:buChar char="•"/>
              <a:defRPr/>
            </a:pPr>
            <a:r>
              <a:rPr lang="en-US" sz="1200" dirty="0" smtClean="0">
                <a:solidFill>
                  <a:srgbClr val="000000"/>
                </a:solidFill>
              </a:rPr>
              <a:t>NOAA National </a:t>
            </a:r>
            <a:r>
              <a:rPr lang="en-US" sz="1200" dirty="0" smtClean="0">
                <a:solidFill>
                  <a:srgbClr val="000000"/>
                </a:solidFill>
              </a:rPr>
              <a:t>Centers for Environmental Information– </a:t>
            </a:r>
            <a:r>
              <a:rPr lang="en-US" sz="1200" dirty="0">
                <a:solidFill>
                  <a:srgbClr val="000000"/>
                </a:solidFill>
              </a:rPr>
              <a:t>Asheville, NC</a:t>
            </a:r>
          </a:p>
          <a:p>
            <a:pPr marL="228465" lvl="0" indent="-114235" defTabSz="1018229">
              <a:lnSpc>
                <a:spcPct val="62000"/>
              </a:lnSpc>
              <a:spcBef>
                <a:spcPts val="600"/>
              </a:spcBef>
              <a:spcAft>
                <a:spcPts val="400"/>
              </a:spcAft>
              <a:buFont typeface="Arial" pitchFamily="34" charset="0"/>
              <a:buChar char="•"/>
              <a:defRPr/>
            </a:pPr>
            <a:r>
              <a:rPr lang="en-US" sz="1200" dirty="0">
                <a:solidFill>
                  <a:srgbClr val="000000"/>
                </a:solidFill>
              </a:rPr>
              <a:t>Patrick Henry Building – Richmond, </a:t>
            </a:r>
            <a:r>
              <a:rPr lang="en-US" sz="1200" dirty="0" smtClean="0">
                <a:solidFill>
                  <a:srgbClr val="000000"/>
                </a:solidFill>
              </a:rPr>
              <a:t>VA</a:t>
            </a:r>
            <a:endParaRPr lang="en-US" sz="1200" dirty="0">
              <a:solidFill>
                <a:srgbClr val="000000"/>
              </a:solidFill>
            </a:endParaRPr>
          </a:p>
          <a:p>
            <a:pPr marL="228465" lvl="0" indent="-114235" defTabSz="1018229">
              <a:lnSpc>
                <a:spcPct val="62000"/>
              </a:lnSpc>
              <a:spcBef>
                <a:spcPts val="600"/>
              </a:spcBef>
              <a:spcAft>
                <a:spcPts val="400"/>
              </a:spcAft>
              <a:buFont typeface="Arial" pitchFamily="34" charset="0"/>
              <a:buChar char="•"/>
              <a:defRPr/>
            </a:pPr>
            <a:r>
              <a:rPr lang="en-US" sz="1200" dirty="0">
                <a:solidFill>
                  <a:srgbClr val="000000"/>
                </a:solidFill>
              </a:rPr>
              <a:t>University of Georgia – Athens, GA</a:t>
            </a:r>
          </a:p>
          <a:p>
            <a:pPr marL="228465" lvl="0" indent="-114235" defTabSz="1018229">
              <a:lnSpc>
                <a:spcPct val="62000"/>
              </a:lnSpc>
              <a:spcBef>
                <a:spcPts val="600"/>
              </a:spcBef>
              <a:spcAft>
                <a:spcPts val="400"/>
              </a:spcAft>
              <a:buFont typeface="Arial" pitchFamily="34" charset="0"/>
              <a:buChar char="•"/>
              <a:defRPr/>
            </a:pPr>
            <a:r>
              <a:rPr lang="en-US" sz="1200" dirty="0">
                <a:solidFill>
                  <a:srgbClr val="000000"/>
                </a:solidFill>
              </a:rPr>
              <a:t>USGS at Colorado State University – Fort Collins, CO</a:t>
            </a:r>
          </a:p>
          <a:p>
            <a:pPr marL="228465" lvl="0" indent="-114235" defTabSz="1018229">
              <a:lnSpc>
                <a:spcPct val="62000"/>
              </a:lnSpc>
              <a:spcBef>
                <a:spcPts val="600"/>
              </a:spcBef>
              <a:spcAft>
                <a:spcPts val="400"/>
              </a:spcAft>
              <a:buFont typeface="Arial" pitchFamily="34" charset="0"/>
              <a:buChar char="•"/>
              <a:defRPr/>
            </a:pPr>
            <a:r>
              <a:rPr lang="en-US" sz="1200" dirty="0">
                <a:solidFill>
                  <a:srgbClr val="000000"/>
                </a:solidFill>
              </a:rPr>
              <a:t>Wise County Clerk of Court’s Office – Wise, VA</a:t>
            </a:r>
          </a:p>
        </p:txBody>
      </p:sp>
      <p:pic>
        <p:nvPicPr>
          <p:cNvPr id="8" name="Content Placeholder 4"/>
          <p:cNvPicPr>
            <a:picLocks noChangeAspect="1"/>
          </p:cNvPicPr>
          <p:nvPr/>
        </p:nvPicPr>
        <p:blipFill rotWithShape="1">
          <a:blip r:embed="rId2" cstate="screen">
            <a:extLst>
              <a:ext uri="{28A0092B-C50C-407E-A947-70E740481C1C}">
                <a14:useLocalDpi xmlns:a14="http://schemas.microsoft.com/office/drawing/2010/main"/>
              </a:ext>
            </a:extLst>
          </a:blip>
          <a:srcRect l="32879" t="39409" r="64083" b="56012"/>
          <a:stretch/>
        </p:blipFill>
        <p:spPr>
          <a:xfrm>
            <a:off x="2989247" y="1570604"/>
            <a:ext cx="169333" cy="161637"/>
          </a:xfrm>
          <a:prstGeom prst="rect">
            <a:avLst/>
          </a:prstGeom>
        </p:spPr>
      </p:pic>
    </p:spTree>
    <p:extLst>
      <p:ext uri="{BB962C8B-B14F-4D97-AF65-F5344CB8AC3E}">
        <p14:creationId xmlns:p14="http://schemas.microsoft.com/office/powerpoint/2010/main" val="27075313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DEVELOP1">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2766</TotalTime>
  <Words>2037</Words>
  <Application>Microsoft Office PowerPoint</Application>
  <PresentationFormat>On-screen Show (4:3)</PresentationFormat>
  <Paragraphs>281</Paragraphs>
  <Slides>28</Slides>
  <Notes>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28</vt:i4>
      </vt:variant>
    </vt:vector>
  </HeadingPairs>
  <TitlesOfParts>
    <vt:vector size="40" baseType="lpstr">
      <vt:lpstr>ＭＳ Ｐゴシック</vt:lpstr>
      <vt:lpstr>Arial</vt:lpstr>
      <vt:lpstr>Calibri</vt:lpstr>
      <vt:lpstr>Century Gothic</vt:lpstr>
      <vt:lpstr>Courier New</vt:lpstr>
      <vt:lpstr>Helvetica</vt:lpstr>
      <vt:lpstr>Helvetica Neue LT Std 65 Medium</vt:lpstr>
      <vt:lpstr>Times New Roman</vt:lpstr>
      <vt:lpstr>Wingdings</vt:lpstr>
      <vt:lpstr>Wingdings 2</vt:lpstr>
      <vt:lpstr>Office Theme</vt:lpstr>
      <vt:lpstr>1_Office Theme</vt:lpstr>
      <vt:lpstr>PowerPoint Presentation</vt:lpstr>
      <vt:lpstr>PowerPoint Presentation</vt:lpstr>
      <vt:lpstr>NASA Organization</vt:lpstr>
      <vt:lpstr>NASA Applied Sciences Program</vt:lpstr>
      <vt:lpstr>NASA Capacity Building Programs</vt:lpstr>
      <vt:lpstr>About DEVELOP</vt:lpstr>
      <vt:lpstr>So what is DEVELOP? </vt:lpstr>
      <vt:lpstr>DEVELOP History</vt:lpstr>
      <vt:lpstr>DEVELOP Locations</vt:lpstr>
      <vt:lpstr>DEVELOP’s Mission, Vision &amp; Core Values</vt:lpstr>
      <vt:lpstr>Projects &amp; Partners</vt:lpstr>
      <vt:lpstr>Project Characteristics</vt:lpstr>
      <vt:lpstr>NASA Earth Observations</vt:lpstr>
      <vt:lpstr>PowerPoint Presentation</vt:lpstr>
      <vt:lpstr>Benefits to Partners</vt:lpstr>
      <vt:lpstr>2014 Summer Portfolio</vt:lpstr>
      <vt:lpstr>South Central Africa Energy</vt:lpstr>
      <vt:lpstr>PowerPoint Presentation</vt:lpstr>
      <vt:lpstr>FY2014 Program Stats</vt:lpstr>
      <vt:lpstr>Opportunities</vt:lpstr>
      <vt:lpstr>PowerPoint Presentation</vt:lpstr>
      <vt:lpstr>PowerPoint Presentation</vt:lpstr>
      <vt:lpstr>PowerPoint Presentation</vt:lpstr>
      <vt:lpstr>PowerPoint Presentation</vt:lpstr>
      <vt:lpstr>More Info </vt:lpstr>
      <vt:lpstr>One more thing….</vt:lpstr>
      <vt:lpstr>Follow us on Social Media</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dc:creator>
  <cp:lastModifiedBy>Kislik, Emily A. (ARC-SGE)[SCIENCE SYSTEMS AND APPLICATIONS, INC]</cp:lastModifiedBy>
  <cp:revision>149</cp:revision>
  <dcterms:created xsi:type="dcterms:W3CDTF">2013-05-31T15:07:19Z</dcterms:created>
  <dcterms:modified xsi:type="dcterms:W3CDTF">2015-05-27T02:35:32Z</dcterms:modified>
</cp:coreProperties>
</file>