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23_A3FD68AD.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1"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CCC81C-363C-C578-2E85-01A714B7EA8C}" name="Theresia B. Phoa" initials="" userId="S::theresia.b.phoa@ama-inc.com::f9744c86-beb5-4270-9638-201c1f22966c" providerId="AD"/>
  <p188:author id="{7C749DC1-A16B-7ABC-77B0-869EA664ACC0}" name="Megan M. Rich" initials="MR" userId="S::megan.m.rich@ama-inc.com::622b3d07-de28-49e3-916d-61a29b7cf359"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EEC"/>
    <a:srgbClr val="E9E6E3"/>
    <a:srgbClr val="EFE9DD"/>
    <a:srgbClr val="7A1C13"/>
    <a:srgbClr val="FFC000"/>
    <a:srgbClr val="92D050"/>
    <a:srgbClr val="C00000"/>
    <a:srgbClr val="820084"/>
    <a:srgbClr val="66AACD"/>
    <a:srgbClr val="FFF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75"/>
  </p:normalViewPr>
  <p:slideViewPr>
    <p:cSldViewPr snapToGrid="0">
      <p:cViewPr varScale="1">
        <p:scale>
          <a:sx n="20" d="100"/>
          <a:sy n="20" d="100"/>
        </p:scale>
        <p:origin x="1872" y="13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ia B. Phoa" userId="f9744c86-beb5-4270-9638-201c1f22966c" providerId="ADAL" clId="{4E4CFB55-1CD4-4682-B17B-C686FB74BCAF}"/>
    <pc:docChg chg="undo custSel modSld">
      <pc:chgData name="Theresia B. Phoa" userId="f9744c86-beb5-4270-9638-201c1f22966c" providerId="ADAL" clId="{4E4CFB55-1CD4-4682-B17B-C686FB74BCAF}" dt="2024-03-18T20:24:27.940" v="225" actId="1038"/>
      <pc:docMkLst>
        <pc:docMk/>
      </pc:docMkLst>
      <pc:sldChg chg="addSp delSp modSp mod modCm">
        <pc:chgData name="Theresia B. Phoa" userId="f9744c86-beb5-4270-9638-201c1f22966c" providerId="ADAL" clId="{4E4CFB55-1CD4-4682-B17B-C686FB74BCAF}" dt="2024-03-18T20:24:27.940" v="225" actId="1038"/>
        <pc:sldMkLst>
          <pc:docMk/>
          <pc:sldMk cId="2751293613" sldId="291"/>
        </pc:sldMkLst>
        <pc:spChg chg="add mod">
          <ac:chgData name="Theresia B. Phoa" userId="f9744c86-beb5-4270-9638-201c1f22966c" providerId="ADAL" clId="{4E4CFB55-1CD4-4682-B17B-C686FB74BCAF}" dt="2024-03-18T20:17:09.828" v="121" actId="1076"/>
          <ac:spMkLst>
            <pc:docMk/>
            <pc:sldMk cId="2751293613" sldId="291"/>
            <ac:spMk id="1124" creationId="{08C57FB8-B745-8BA8-2893-7F5FC7C014C3}"/>
          </ac:spMkLst>
        </pc:spChg>
        <pc:spChg chg="add mod">
          <ac:chgData name="Theresia B. Phoa" userId="f9744c86-beb5-4270-9638-201c1f22966c" providerId="ADAL" clId="{4E4CFB55-1CD4-4682-B17B-C686FB74BCAF}" dt="2024-03-18T20:18:39.761" v="155" actId="1076"/>
          <ac:spMkLst>
            <pc:docMk/>
            <pc:sldMk cId="2751293613" sldId="291"/>
            <ac:spMk id="1125" creationId="{DD92B2B1-5A00-D075-8A13-E49BDE877E33}"/>
          </ac:spMkLst>
        </pc:spChg>
        <pc:spChg chg="add mod">
          <ac:chgData name="Theresia B. Phoa" userId="f9744c86-beb5-4270-9638-201c1f22966c" providerId="ADAL" clId="{4E4CFB55-1CD4-4682-B17B-C686FB74BCAF}" dt="2024-03-18T20:20:55.137" v="186" actId="1076"/>
          <ac:spMkLst>
            <pc:docMk/>
            <pc:sldMk cId="2751293613" sldId="291"/>
            <ac:spMk id="1126" creationId="{4A310250-AE33-A836-621E-16140120A2F8}"/>
          </ac:spMkLst>
        </pc:spChg>
        <pc:spChg chg="mod">
          <ac:chgData name="Theresia B. Phoa" userId="f9744c86-beb5-4270-9638-201c1f22966c" providerId="ADAL" clId="{4E4CFB55-1CD4-4682-B17B-C686FB74BCAF}" dt="2024-03-18T20:23:09.305" v="201" actId="403"/>
          <ac:spMkLst>
            <pc:docMk/>
            <pc:sldMk cId="2751293613" sldId="291"/>
            <ac:spMk id="1129" creationId="{DCBB4FBF-0120-1B55-80E5-B193C35F9B25}"/>
          </ac:spMkLst>
        </pc:spChg>
        <pc:spChg chg="mod">
          <ac:chgData name="Theresia B. Phoa" userId="f9744c86-beb5-4270-9638-201c1f22966c" providerId="ADAL" clId="{4E4CFB55-1CD4-4682-B17B-C686FB74BCAF}" dt="2024-03-18T20:23:09.305" v="201" actId="403"/>
          <ac:spMkLst>
            <pc:docMk/>
            <pc:sldMk cId="2751293613" sldId="291"/>
            <ac:spMk id="1130" creationId="{7EB5433B-5C99-C7C6-BFED-37FE2BB0F68A}"/>
          </ac:spMkLst>
        </pc:spChg>
        <pc:spChg chg="mod">
          <ac:chgData name="Theresia B. Phoa" userId="f9744c86-beb5-4270-9638-201c1f22966c" providerId="ADAL" clId="{4E4CFB55-1CD4-4682-B17B-C686FB74BCAF}" dt="2024-03-18T20:23:09.305" v="201" actId="403"/>
          <ac:spMkLst>
            <pc:docMk/>
            <pc:sldMk cId="2751293613" sldId="291"/>
            <ac:spMk id="1131" creationId="{3EDE2946-49B9-34D6-5E4B-B4DF532ECE5E}"/>
          </ac:spMkLst>
        </pc:spChg>
        <pc:spChg chg="mod">
          <ac:chgData name="Theresia B. Phoa" userId="f9744c86-beb5-4270-9638-201c1f22966c" providerId="ADAL" clId="{4E4CFB55-1CD4-4682-B17B-C686FB74BCAF}" dt="2024-03-18T20:23:09.305" v="201" actId="403"/>
          <ac:spMkLst>
            <pc:docMk/>
            <pc:sldMk cId="2751293613" sldId="291"/>
            <ac:spMk id="1132" creationId="{2418D1FA-8E8D-B51E-2D9D-4D4AE157E94C}"/>
          </ac:spMkLst>
        </pc:spChg>
        <pc:spChg chg="mod">
          <ac:chgData name="Theresia B. Phoa" userId="f9744c86-beb5-4270-9638-201c1f22966c" providerId="ADAL" clId="{4E4CFB55-1CD4-4682-B17B-C686FB74BCAF}" dt="2024-03-18T20:23:09.305" v="201" actId="403"/>
          <ac:spMkLst>
            <pc:docMk/>
            <pc:sldMk cId="2751293613" sldId="291"/>
            <ac:spMk id="1133" creationId="{3052B060-C5AC-B10C-4581-29B5DFFEE56A}"/>
          </ac:spMkLst>
        </pc:spChg>
        <pc:spChg chg="mod">
          <ac:chgData name="Theresia B. Phoa" userId="f9744c86-beb5-4270-9638-201c1f22966c" providerId="ADAL" clId="{4E4CFB55-1CD4-4682-B17B-C686FB74BCAF}" dt="2024-03-18T20:23:09.305" v="201" actId="403"/>
          <ac:spMkLst>
            <pc:docMk/>
            <pc:sldMk cId="2751293613" sldId="291"/>
            <ac:spMk id="1134" creationId="{E50701B3-62AC-21E6-BD6A-A225F31153AB}"/>
          </ac:spMkLst>
        </pc:spChg>
        <pc:spChg chg="mod">
          <ac:chgData name="Theresia B. Phoa" userId="f9744c86-beb5-4270-9638-201c1f22966c" providerId="ADAL" clId="{4E4CFB55-1CD4-4682-B17B-C686FB74BCAF}" dt="2024-03-18T20:23:09.305" v="201" actId="403"/>
          <ac:spMkLst>
            <pc:docMk/>
            <pc:sldMk cId="2751293613" sldId="291"/>
            <ac:spMk id="1135" creationId="{A60A9A54-A81B-B7F3-4E19-7C046B11EA82}"/>
          </ac:spMkLst>
        </pc:spChg>
        <pc:spChg chg="mod">
          <ac:chgData name="Theresia B. Phoa" userId="f9744c86-beb5-4270-9638-201c1f22966c" providerId="ADAL" clId="{4E4CFB55-1CD4-4682-B17B-C686FB74BCAF}" dt="2024-03-18T20:24:27.940" v="225" actId="1038"/>
          <ac:spMkLst>
            <pc:docMk/>
            <pc:sldMk cId="2751293613" sldId="291"/>
            <ac:spMk id="1136" creationId="{3A29DF78-CA4B-CD30-8C03-25AD49A12F3E}"/>
          </ac:spMkLst>
        </pc:spChg>
        <pc:spChg chg="mod">
          <ac:chgData name="Theresia B. Phoa" userId="f9744c86-beb5-4270-9638-201c1f22966c" providerId="ADAL" clId="{4E4CFB55-1CD4-4682-B17B-C686FB74BCAF}" dt="2024-03-18T20:24:27.940" v="225" actId="1038"/>
          <ac:spMkLst>
            <pc:docMk/>
            <pc:sldMk cId="2751293613" sldId="291"/>
            <ac:spMk id="1137" creationId="{B30D5266-0B1F-219E-7F47-211C15E8E7F8}"/>
          </ac:spMkLst>
        </pc:spChg>
        <pc:spChg chg="mod">
          <ac:chgData name="Theresia B. Phoa" userId="f9744c86-beb5-4270-9638-201c1f22966c" providerId="ADAL" clId="{4E4CFB55-1CD4-4682-B17B-C686FB74BCAF}" dt="2024-03-18T20:23:58.318" v="218" actId="1076"/>
          <ac:spMkLst>
            <pc:docMk/>
            <pc:sldMk cId="2751293613" sldId="291"/>
            <ac:spMk id="1138" creationId="{510F52BC-60AF-57A0-24A1-F702170AE71A}"/>
          </ac:spMkLst>
        </pc:spChg>
        <pc:spChg chg="mod">
          <ac:chgData name="Theresia B. Phoa" userId="f9744c86-beb5-4270-9638-201c1f22966c" providerId="ADAL" clId="{4E4CFB55-1CD4-4682-B17B-C686FB74BCAF}" dt="2024-03-18T20:23:58.318" v="218" actId="1076"/>
          <ac:spMkLst>
            <pc:docMk/>
            <pc:sldMk cId="2751293613" sldId="291"/>
            <ac:spMk id="1139" creationId="{B54AA38A-E546-869C-787A-E1989BCA859D}"/>
          </ac:spMkLst>
        </pc:spChg>
        <pc:spChg chg="mod">
          <ac:chgData name="Theresia B. Phoa" userId="f9744c86-beb5-4270-9638-201c1f22966c" providerId="ADAL" clId="{4E4CFB55-1CD4-4682-B17B-C686FB74BCAF}" dt="2024-03-18T20:23:58.318" v="218" actId="1076"/>
          <ac:spMkLst>
            <pc:docMk/>
            <pc:sldMk cId="2751293613" sldId="291"/>
            <ac:spMk id="1140" creationId="{9FEBF2D8-8305-2C6D-9195-85EC0D8AEC96}"/>
          </ac:spMkLst>
        </pc:spChg>
        <pc:spChg chg="mod">
          <ac:chgData name="Theresia B. Phoa" userId="f9744c86-beb5-4270-9638-201c1f22966c" providerId="ADAL" clId="{4E4CFB55-1CD4-4682-B17B-C686FB74BCAF}" dt="2024-03-18T20:23:58.318" v="218" actId="1076"/>
          <ac:spMkLst>
            <pc:docMk/>
            <pc:sldMk cId="2751293613" sldId="291"/>
            <ac:spMk id="1141" creationId="{B011315E-89E7-E6D0-5FFC-8B4B5F617EEE}"/>
          </ac:spMkLst>
        </pc:spChg>
        <pc:spChg chg="mod">
          <ac:chgData name="Theresia B. Phoa" userId="f9744c86-beb5-4270-9638-201c1f22966c" providerId="ADAL" clId="{4E4CFB55-1CD4-4682-B17B-C686FB74BCAF}" dt="2024-03-18T20:24:21.755" v="222" actId="1038"/>
          <ac:spMkLst>
            <pc:docMk/>
            <pc:sldMk cId="2751293613" sldId="291"/>
            <ac:spMk id="1142" creationId="{4DD4E5AA-B66C-7627-337E-BE219994EB2A}"/>
          </ac:spMkLst>
        </pc:spChg>
        <pc:grpChg chg="add mod">
          <ac:chgData name="Theresia B. Phoa" userId="f9744c86-beb5-4270-9638-201c1f22966c" providerId="ADAL" clId="{4E4CFB55-1CD4-4682-B17B-C686FB74BCAF}" dt="2024-03-18T20:24:19.365" v="221" actId="1076"/>
          <ac:grpSpMkLst>
            <pc:docMk/>
            <pc:sldMk cId="2751293613" sldId="291"/>
            <ac:grpSpMk id="1127" creationId="{A15B27D3-F73F-9E75-EF02-4FA59DD0A2D9}"/>
          </ac:grpSpMkLst>
        </pc:grpChg>
        <pc:grpChg chg="mod">
          <ac:chgData name="Theresia B. Phoa" userId="f9744c86-beb5-4270-9638-201c1f22966c" providerId="ADAL" clId="{4E4CFB55-1CD4-4682-B17B-C686FB74BCAF}" dt="2024-03-18T20:22:30.490" v="187"/>
          <ac:grpSpMkLst>
            <pc:docMk/>
            <pc:sldMk cId="2751293613" sldId="291"/>
            <ac:grpSpMk id="1128" creationId="{FD21DB09-B800-F2AD-2057-9F327969E70E}"/>
          </ac:grpSpMkLst>
        </pc:grpChg>
        <pc:picChg chg="add mod modCrop">
          <ac:chgData name="Theresia B. Phoa" userId="f9744c86-beb5-4270-9638-201c1f22966c" providerId="ADAL" clId="{4E4CFB55-1CD4-4682-B17B-C686FB74BCAF}" dt="2024-03-18T20:18:01.347" v="153" actId="1076"/>
          <ac:picMkLst>
            <pc:docMk/>
            <pc:sldMk cId="2751293613" sldId="291"/>
            <ac:picMk id="50" creationId="{2F31A213-1F24-DC94-5CA4-EA7231C54B9A}"/>
          </ac:picMkLst>
        </pc:picChg>
        <pc:picChg chg="del">
          <ac:chgData name="Theresia B. Phoa" userId="f9744c86-beb5-4270-9638-201c1f22966c" providerId="ADAL" clId="{4E4CFB55-1CD4-4682-B17B-C686FB74BCAF}" dt="2024-03-18T20:14:53.314" v="9" actId="478"/>
          <ac:picMkLst>
            <pc:docMk/>
            <pc:sldMk cId="2751293613" sldId="291"/>
            <ac:picMk id="1081" creationId="{94AB24B1-FA07-AA3C-B8C9-33D8DC891B48}"/>
          </ac:picMkLst>
        </pc:picChg>
        <pc:picChg chg="del">
          <ac:chgData name="Theresia B. Phoa" userId="f9744c86-beb5-4270-9638-201c1f22966c" providerId="ADAL" clId="{4E4CFB55-1CD4-4682-B17B-C686FB74BCAF}" dt="2024-03-18T20:23:19.434" v="202" actId="478"/>
          <ac:picMkLst>
            <pc:docMk/>
            <pc:sldMk cId="2751293613" sldId="291"/>
            <ac:picMk id="1122" creationId="{786A1A66-C6D4-6A26-61B0-1D53915D1F6D}"/>
          </ac:picMkLst>
        </pc:picChg>
        <pc:extLst>
          <p:ext xmlns:p="http://schemas.openxmlformats.org/presentationml/2006/main" uri="{D6D511B9-2390-475A-947B-AFAB55BFBCF1}">
            <pc226:cmChg xmlns:pc226="http://schemas.microsoft.com/office/powerpoint/2022/06/main/command" xmlns="" chg="mod">
              <pc226:chgData name="Theresia B. Phoa" userId="f9744c86-beb5-4270-9638-201c1f22966c" providerId="ADAL" clId="{4E4CFB55-1CD4-4682-B17B-C686FB74BCAF}" dt="2024-03-18T20:14:53.324" v="10" actId="2056"/>
              <pc2:cmMkLst xmlns:pc2="http://schemas.microsoft.com/office/powerpoint/2019/9/main/command">
                <pc:docMk/>
                <pc:sldMk cId="2751293613" sldId="291"/>
                <pc2:cmMk id="{A9885851-6728-4C5C-B272-7FA99A4FA13A}"/>
              </pc2:cmMkLst>
            </pc226:cmChg>
          </p:ext>
        </pc:extLst>
      </pc:sldChg>
    </pc:docChg>
  </pc:docChgLst>
</pc:chgInfo>
</file>

<file path=ppt/comments/modernComment_123_A3FD68AD.xml><?xml version="1.0" encoding="utf-8"?>
<p188:cmLst xmlns:a="http://schemas.openxmlformats.org/drawingml/2006/main" xmlns:r="http://schemas.openxmlformats.org/officeDocument/2006/relationships" xmlns:p188="http://schemas.microsoft.com/office/powerpoint/2018/8/main">
  <p188:cm id="{53D274D6-752A-4D90-A737-C91402D9824F}" authorId="{7C749DC1-A16B-7ABC-77B0-869EA664ACC0}" created="2024-03-14T15:08:14.289">
    <ac:deMkLst xmlns:ac="http://schemas.microsoft.com/office/drawing/2013/main/command">
      <pc:docMk xmlns:pc="http://schemas.microsoft.com/office/powerpoint/2013/main/command"/>
      <pc:sldMk xmlns:pc="http://schemas.microsoft.com/office/powerpoint/2013/main/command" cId="2751293613" sldId="291"/>
      <ac:picMk id="35" creationId="{61B596D7-C18F-E292-6362-38C9DCDD88B3}"/>
    </ac:deMkLst>
    <p188:txBody>
      <a:bodyPr/>
      <a:lstStyle/>
      <a:p>
        <a:r>
          <a:rPr lang="en-US"/>
          <a:t>Can this text be made editable? It should be separate. Same for the other bivariate legend! I was also thinking of saying No Data for the gray (just an idea; the way it is reads like an Error message)</a:t>
        </a:r>
      </a:p>
    </p188:txBody>
    <p188:extLst>
      <p:ext xmlns:p="http://schemas.openxmlformats.org/presentationml/2006/main" uri="{57CB4572-C831-44C2-8A1C-0ADB6CCDFE69}">
        <p223:reactions xmlns:p223="http://schemas.microsoft.com/office/powerpoint/2022/03/main" xmlns="">
          <p223:rxn type="👍">
            <p223:instance time="2024-03-14T15:40:02.093" authorId="{F0CCC81C-363C-C578-2E85-01A714B7EA8C}"/>
          </p223:rxn>
        </p223:reactions>
      </p:ext>
    </p188:extLst>
  </p188:cm>
  <p188:cm id="{B79AD303-FBA7-4FFF-AA2F-1C8253FF4544}" authorId="{7C749DC1-A16B-7ABC-77B0-869EA664ACC0}" created="2024-03-14T15:10:03.482">
    <ac:deMkLst xmlns:ac="http://schemas.microsoft.com/office/drawing/2013/main/command">
      <pc:docMk xmlns:pc="http://schemas.microsoft.com/office/powerpoint/2013/main/command"/>
      <pc:sldMk xmlns:pc="http://schemas.microsoft.com/office/powerpoint/2013/main/command" cId="2751293613" sldId="291"/>
      <ac:picMk id="11" creationId="{B7EB0823-2010-635A-80D2-117647929A49}"/>
    </ac:deMkLst>
    <p188:txBody>
      <a:bodyPr/>
      <a:lstStyle/>
      <a:p>
        <a:r>
          <a:rPr lang="en-US"/>
          <a:t>I think these numbers also need to be separate and editable :/ If it's easier, you can reduce the numbers to just 0, 4, and 8.</a:t>
        </a:r>
      </a:p>
    </p188:txBody>
  </p188:cm>
  <p188:cm id="{773F1E26-A403-4C8B-ADF2-485C0B5B9A75}" authorId="{7C749DC1-A16B-7ABC-77B0-869EA664ACC0}" created="2024-03-14T15:12:03.257">
    <ac:deMkLst xmlns:ac="http://schemas.microsoft.com/office/drawing/2013/main/command">
      <pc:docMk xmlns:pc="http://schemas.microsoft.com/office/powerpoint/2013/main/command"/>
      <pc:sldMk xmlns:pc="http://schemas.microsoft.com/office/powerpoint/2013/main/command" cId="2751293613" sldId="291"/>
      <ac:picMk id="1053" creationId="{E7037C10-279A-D4E7-E99B-B64371F5E549}"/>
    </ac:deMkLst>
    <p188:txBody>
      <a:bodyPr/>
      <a:lstStyle/>
      <a:p>
        <a:r>
          <a:rPr lang="en-US"/>
          <a:t>Did these icons come from somewhere (like Microsoft)? I may just put in the corner very tiny "Icon Credit: Microsoft Office" or something, just to be safe.</a:t>
        </a:r>
      </a:p>
    </p188:txBody>
  </p188:cm>
  <p188:cm id="{A9885851-6728-4C5C-B272-7FA99A4FA13A}" authorId="{7C749DC1-A16B-7ABC-77B0-869EA664ACC0}" created="2024-03-14T15:14:24.236">
    <ac:deMkLst xmlns:ac="http://schemas.microsoft.com/office/drawing/2013/main/command">
      <pc:docMk xmlns:pc="http://schemas.microsoft.com/office/powerpoint/2013/main/command"/>
      <pc:sldMk xmlns:pc="http://schemas.microsoft.com/office/powerpoint/2013/main/command" cId="2751293613" sldId="291"/>
      <ac:picMk id="1081" creationId="{94AB24B1-FA07-AA3C-B8C9-33D8DC891B48}"/>
    </ac:deMkLst>
    <p188:txBody>
      <a:bodyPr/>
      <a:lstStyle/>
      <a:p>
        <a:r>
          <a:rPr lang="en-US"/>
          <a:t>You may want to add the simplest legend, just under the Gulf of Mexico text. A red boundary signifying Sarasota County (I think the presentation version has this?). Also, they will require the Florida label to be separate and editable.</a:t>
        </a:r>
      </a:p>
    </p188:txBody>
    <p188:extLst>
      <p:ext xmlns:p="http://schemas.openxmlformats.org/presentationml/2006/main" uri="{57CB4572-C831-44C2-8A1C-0ADB6CCDFE69}">
        <p223:reactions xmlns:p223="http://schemas.microsoft.com/office/powerpoint/2022/03/main" xmlns="">
          <p223:rxn type="👍">
            <p223:instance time="2024-03-14T16:39:08.055" authorId="{F0CCC81C-363C-C578-2E85-01A714B7EA8C}"/>
          </p223:rxn>
        </p223:reactions>
      </p:ext>
    </p188:extLst>
  </p188:cm>
  <p188:cm id="{51336E71-D7DC-4352-A757-C63B91624F46}" authorId="{7C749DC1-A16B-7ABC-77B0-869EA664ACC0}" created="2024-03-14T15:15:45.480">
    <ac:deMkLst xmlns:ac="http://schemas.microsoft.com/office/drawing/2013/main/command">
      <pc:docMk xmlns:pc="http://schemas.microsoft.com/office/powerpoint/2013/main/command"/>
      <pc:sldMk xmlns:pc="http://schemas.microsoft.com/office/powerpoint/2013/main/command" cId="2751293613" sldId="291"/>
      <ac:spMk id="1094" creationId="{C7416F3F-9604-4D03-73ED-B60BAAC6D7A4}"/>
    </ac:deMkLst>
    <p188:txBody>
      <a:bodyPr/>
      <a:lstStyle/>
      <a:p>
        <a:r>
          <a:rPr lang="en-US"/>
          <a:t>Is this average across the year, or across multiple years, or during a season? You may want to clarify.</a:t>
        </a:r>
      </a:p>
    </p188:txBody>
    <p188:extLst>
      <p:ext xmlns:p="http://schemas.openxmlformats.org/presentationml/2006/main" uri="{57CB4572-C831-44C2-8A1C-0ADB6CCDFE69}">
        <p223:reactions xmlns:p223="http://schemas.microsoft.com/office/powerpoint/2022/03/main" xmlns="">
          <p223:rxn type="👍">
            <p223:instance time="2024-03-14T16:39:07.091" authorId="{F0CCC81C-363C-C578-2E85-01A714B7EA8C}"/>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3/18/2024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3/18/2024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Icon credit: Microsoft Office</a:t>
            </a:r>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549933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5372B3"/>
                </a:solidFill>
              </a:defRPr>
            </a:lvl1pPr>
          </a:lstStyle>
          <a:p>
            <a:pPr lvl="0"/>
            <a:r>
              <a:rPr lang="en-US"/>
              <a:t>Study Area Climate</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5372B3"/>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111A7BC6-17D2-F2F5-535F-16CDCCD9DE6C}"/>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3/18/2024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 Type="http://schemas.microsoft.com/office/2018/10/relationships/comments" Target="../comments/modernComment_123_A3FD68AD.xml"/><Relationship Id="rId21" Type="http://schemas.openxmlformats.org/officeDocument/2006/relationships/image" Target="../media/image21.png"/><Relationship Id="rId34" Type="http://schemas.openxmlformats.org/officeDocument/2006/relationships/image" Target="../media/image34.jpe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4.sv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36" Type="http://schemas.openxmlformats.org/officeDocument/2006/relationships/image" Target="../media/image36.jpe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 Id="rId35" Type="http://schemas.openxmlformats.org/officeDocument/2006/relationships/image" Target="../media/image35.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Rectangle 1108">
            <a:extLst>
              <a:ext uri="{FF2B5EF4-FFF2-40B4-BE49-F238E27FC236}">
                <a16:creationId xmlns:a16="http://schemas.microsoft.com/office/drawing/2014/main" id="{B3ED7F06-2BB1-1D6F-2865-496108389CC8}"/>
              </a:ext>
            </a:extLst>
          </p:cNvPr>
          <p:cNvSpPr/>
          <p:nvPr/>
        </p:nvSpPr>
        <p:spPr>
          <a:xfrm>
            <a:off x="951596" y="5125237"/>
            <a:ext cx="12868539" cy="9209726"/>
          </a:xfrm>
          <a:prstGeom prst="rect">
            <a:avLst/>
          </a:prstGeom>
          <a:solidFill>
            <a:srgbClr val="F0EE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descr="A map of the state of california&#10;&#10;Description automatically generated">
            <a:extLst>
              <a:ext uri="{FF2B5EF4-FFF2-40B4-BE49-F238E27FC236}">
                <a16:creationId xmlns:a16="http://schemas.microsoft.com/office/drawing/2014/main" id="{61C03BA3-0281-89F6-2D23-CD00547E73BE}"/>
              </a:ext>
            </a:extLst>
          </p:cNvPr>
          <p:cNvPicPr>
            <a:picLocks noChangeAspect="1"/>
          </p:cNvPicPr>
          <p:nvPr/>
        </p:nvPicPr>
        <p:blipFill rotWithShape="1">
          <a:blip r:embed="rId4"/>
          <a:srcRect r="1753"/>
          <a:stretch/>
        </p:blipFill>
        <p:spPr>
          <a:xfrm>
            <a:off x="1074810" y="24938380"/>
            <a:ext cx="4419677" cy="3421036"/>
          </a:xfrm>
          <a:prstGeom prst="rect">
            <a:avLst/>
          </a:prstGeom>
        </p:spPr>
      </p:pic>
      <p:pic>
        <p:nvPicPr>
          <p:cNvPr id="2" name="Picture 1">
            <a:extLst>
              <a:ext uri="{FF2B5EF4-FFF2-40B4-BE49-F238E27FC236}">
                <a16:creationId xmlns:a16="http://schemas.microsoft.com/office/drawing/2014/main" id="{1C044C28-23B5-9EC0-7DFA-61B43D9AD66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150056" y="15667649"/>
            <a:ext cx="14477429" cy="12280969"/>
          </a:xfrm>
          <a:prstGeom prst="rect">
            <a:avLst/>
          </a:prstGeom>
          <a:effectLst>
            <a:glow rad="726946">
              <a:schemeClr val="accent3">
                <a:satMod val="175000"/>
                <a:alpha val="9873"/>
              </a:schemeClr>
            </a:glow>
          </a:effectLst>
        </p:spPr>
      </p:pic>
      <p:pic>
        <p:nvPicPr>
          <p:cNvPr id="1050" name="Picture 1049" descr="A map of different colored regions&#10;&#10;Description automatically generated">
            <a:extLst>
              <a:ext uri="{FF2B5EF4-FFF2-40B4-BE49-F238E27FC236}">
                <a16:creationId xmlns:a16="http://schemas.microsoft.com/office/drawing/2014/main" id="{FEA0F037-3742-4BCC-8DD8-0352D4D37A2D}"/>
              </a:ext>
            </a:extLst>
          </p:cNvPr>
          <p:cNvPicPr>
            <a:picLocks noChangeAspect="1"/>
          </p:cNvPicPr>
          <p:nvPr/>
        </p:nvPicPr>
        <p:blipFill rotWithShape="1">
          <a:blip r:embed="rId6"/>
          <a:srcRect l="8666" t="4266" r="9144" b="9621"/>
          <a:stretch/>
        </p:blipFill>
        <p:spPr>
          <a:xfrm>
            <a:off x="17501963" y="26824334"/>
            <a:ext cx="3616486" cy="2991474"/>
          </a:xfrm>
          <a:prstGeom prst="rect">
            <a:avLst/>
          </a:prstGeom>
        </p:spPr>
      </p:pic>
      <p:pic>
        <p:nvPicPr>
          <p:cNvPr id="42" name="Picture 41">
            <a:extLst>
              <a:ext uri="{FF2B5EF4-FFF2-40B4-BE49-F238E27FC236}">
                <a16:creationId xmlns:a16="http://schemas.microsoft.com/office/drawing/2014/main" id="{6545D283-AD16-5EE2-BEA6-64CCD564CB7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6536" y="29880685"/>
            <a:ext cx="2103120" cy="2083075"/>
          </a:xfrm>
          <a:prstGeom prst="rect">
            <a:avLst/>
          </a:prstGeom>
        </p:spPr>
      </p:pic>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a:xfrm>
            <a:off x="951596" y="898525"/>
            <a:ext cx="21756004" cy="1218017"/>
          </a:xfrm>
        </p:spPr>
        <p:txBody>
          <a:bodyPr>
            <a:normAutofit/>
          </a:bodyPr>
          <a:lstStyle/>
          <a:p>
            <a:r>
              <a:rPr lang="en-US" sz="8000" dirty="0"/>
              <a:t>Sarasota Climate</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951596" y="2242254"/>
            <a:ext cx="21756004" cy="1642538"/>
          </a:xfrm>
        </p:spPr>
        <p:txBody>
          <a:bodyPr>
            <a:noAutofit/>
          </a:bodyPr>
          <a:lstStyle/>
          <a:p>
            <a:r>
              <a:rPr lang="en-US" dirty="0">
                <a:ea typeface="+mj-lt"/>
                <a:cs typeface="+mj-lt"/>
              </a:rPr>
              <a:t>Monitoring Heat and Assessing Heat Vulnerability to Identify Locations for Heat Mitigation Efforts in Sarasota, Florida</a:t>
            </a:r>
            <a:endParaRPr lang="en-US" dirty="0"/>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p:txBody>
          <a:bodyPr/>
          <a:lstStyle/>
          <a:p>
            <a:r>
              <a:rPr lang="en-US"/>
              <a:t>Georgia, Athens | Spring 2024</a:t>
            </a:r>
          </a:p>
        </p:txBody>
      </p:sp>
      <p:sp>
        <p:nvSpPr>
          <p:cNvPr id="3" name="Text Placeholder 16">
            <a:extLst>
              <a:ext uri="{FF2B5EF4-FFF2-40B4-BE49-F238E27FC236}">
                <a16:creationId xmlns:a16="http://schemas.microsoft.com/office/drawing/2014/main" id="{A92F667D-3F84-C747-AF27-D381AEF1206F}"/>
              </a:ext>
            </a:extLst>
          </p:cNvPr>
          <p:cNvSpPr txBox="1">
            <a:spLocks/>
          </p:cNvSpPr>
          <p:nvPr/>
        </p:nvSpPr>
        <p:spPr>
          <a:xfrm>
            <a:off x="722815" y="3213633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a:solidFill>
                  <a:schemeClr val="tx1">
                    <a:lumMod val="75000"/>
                  </a:schemeClr>
                </a:solidFill>
                <a:latin typeface="Garamond" panose="02020404030301010803" pitchFamily="18" charset="0"/>
              </a:rPr>
              <a:t>William Hadley</a:t>
            </a:r>
          </a:p>
          <a:p>
            <a:pPr algn="ctr">
              <a:lnSpc>
                <a:spcPct val="100000"/>
              </a:lnSpc>
              <a:spcBef>
                <a:spcPts val="0"/>
              </a:spcBef>
            </a:pPr>
            <a:r>
              <a:rPr lang="en-US">
                <a:solidFill>
                  <a:schemeClr val="tx1">
                    <a:lumMod val="75000"/>
                  </a:schemeClr>
                </a:solidFill>
                <a:latin typeface="Garamond" panose="02020404030301010803" pitchFamily="18" charset="0"/>
              </a:rPr>
              <a:t>Project Lead</a:t>
            </a:r>
          </a:p>
        </p:txBody>
      </p:sp>
      <p:sp>
        <p:nvSpPr>
          <p:cNvPr id="4" name="Text Placeholder 16">
            <a:extLst>
              <a:ext uri="{FF2B5EF4-FFF2-40B4-BE49-F238E27FC236}">
                <a16:creationId xmlns:a16="http://schemas.microsoft.com/office/drawing/2014/main" id="{2CE173ED-68CD-372E-0B86-2EBB74E60412}"/>
              </a:ext>
            </a:extLst>
          </p:cNvPr>
          <p:cNvSpPr txBox="1">
            <a:spLocks/>
          </p:cNvSpPr>
          <p:nvPr/>
        </p:nvSpPr>
        <p:spPr>
          <a:xfrm>
            <a:off x="3492336" y="3213633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Catherine Gallagher</a:t>
            </a:r>
          </a:p>
        </p:txBody>
      </p:sp>
      <p:sp>
        <p:nvSpPr>
          <p:cNvPr id="33" name="Text Placeholder 16">
            <a:extLst>
              <a:ext uri="{FF2B5EF4-FFF2-40B4-BE49-F238E27FC236}">
                <a16:creationId xmlns:a16="http://schemas.microsoft.com/office/drawing/2014/main" id="{5BAC0B64-6B54-10B8-6096-1D09FE7D3AF7}"/>
              </a:ext>
            </a:extLst>
          </p:cNvPr>
          <p:cNvSpPr txBox="1">
            <a:spLocks/>
          </p:cNvSpPr>
          <p:nvPr/>
        </p:nvSpPr>
        <p:spPr>
          <a:xfrm>
            <a:off x="6381743" y="32136332"/>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Theresia Phoa</a:t>
            </a:r>
          </a:p>
        </p:txBody>
      </p:sp>
      <p:sp>
        <p:nvSpPr>
          <p:cNvPr id="34" name="Text Placeholder 16">
            <a:extLst>
              <a:ext uri="{FF2B5EF4-FFF2-40B4-BE49-F238E27FC236}">
                <a16:creationId xmlns:a16="http://schemas.microsoft.com/office/drawing/2014/main" id="{6AF759C1-EAED-3B9D-8AB4-9E9F8E5CA250}"/>
              </a:ext>
            </a:extLst>
          </p:cNvPr>
          <p:cNvSpPr txBox="1">
            <a:spLocks/>
          </p:cNvSpPr>
          <p:nvPr/>
        </p:nvSpPr>
        <p:spPr>
          <a:xfrm>
            <a:off x="9172303" y="32123151"/>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Casmir Brown</a:t>
            </a:r>
          </a:p>
        </p:txBody>
      </p:sp>
      <p:pic>
        <p:nvPicPr>
          <p:cNvPr id="41" name="Picture 40">
            <a:extLst>
              <a:ext uri="{FF2B5EF4-FFF2-40B4-BE49-F238E27FC236}">
                <a16:creationId xmlns:a16="http://schemas.microsoft.com/office/drawing/2014/main" id="{31476060-F584-BBE3-DE42-ECD9C98E746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617420" y="29880685"/>
            <a:ext cx="2103120" cy="2083075"/>
          </a:xfrm>
          <a:prstGeom prst="rect">
            <a:avLst/>
          </a:prstGeom>
        </p:spPr>
      </p:pic>
      <p:pic>
        <p:nvPicPr>
          <p:cNvPr id="43" name="Picture 42">
            <a:extLst>
              <a:ext uri="{FF2B5EF4-FFF2-40B4-BE49-F238E27FC236}">
                <a16:creationId xmlns:a16="http://schemas.microsoft.com/office/drawing/2014/main" id="{3DEE21C8-DB56-57E9-9142-F8028A17C22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830164" y="29880685"/>
            <a:ext cx="2103120" cy="2083075"/>
          </a:xfrm>
          <a:prstGeom prst="rect">
            <a:avLst/>
          </a:prstGeom>
        </p:spPr>
      </p:pic>
      <p:pic>
        <p:nvPicPr>
          <p:cNvPr id="44" name="Picture 43">
            <a:extLst>
              <a:ext uri="{FF2B5EF4-FFF2-40B4-BE49-F238E27FC236}">
                <a16:creationId xmlns:a16="http://schemas.microsoft.com/office/drawing/2014/main" id="{2DD893A7-8764-F5FD-30C9-80D2A6B5089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723792" y="29880685"/>
            <a:ext cx="2103120" cy="2083075"/>
          </a:xfrm>
          <a:prstGeom prst="rect">
            <a:avLst/>
          </a:prstGeom>
        </p:spPr>
      </p:pic>
      <p:sp>
        <p:nvSpPr>
          <p:cNvPr id="45" name="TextBox 44">
            <a:extLst>
              <a:ext uri="{FF2B5EF4-FFF2-40B4-BE49-F238E27FC236}">
                <a16:creationId xmlns:a16="http://schemas.microsoft.com/office/drawing/2014/main" id="{1E211866-864F-611A-99C8-27771266A6A3}"/>
              </a:ext>
            </a:extLst>
          </p:cNvPr>
          <p:cNvSpPr txBox="1"/>
          <p:nvPr/>
        </p:nvSpPr>
        <p:spPr>
          <a:xfrm>
            <a:off x="847843" y="28918820"/>
            <a:ext cx="4542503" cy="769441"/>
          </a:xfrm>
          <a:prstGeom prst="rect">
            <a:avLst/>
          </a:prstGeom>
          <a:noFill/>
        </p:spPr>
        <p:txBody>
          <a:bodyPr wrap="square" rtlCol="0">
            <a:spAutoFit/>
          </a:bodyPr>
          <a:lstStyle/>
          <a:p>
            <a:r>
              <a:rPr lang="en-US" sz="4400" b="1">
                <a:solidFill>
                  <a:srgbClr val="5372B3"/>
                </a:solidFill>
                <a:latin typeface="Century Gothic" panose="020B0502020202020204" pitchFamily="34" charset="0"/>
              </a:rPr>
              <a:t>Team Members</a:t>
            </a:r>
          </a:p>
        </p:txBody>
      </p:sp>
      <p:grpSp>
        <p:nvGrpSpPr>
          <p:cNvPr id="15" name="Group 14">
            <a:extLst>
              <a:ext uri="{FF2B5EF4-FFF2-40B4-BE49-F238E27FC236}">
                <a16:creationId xmlns:a16="http://schemas.microsoft.com/office/drawing/2014/main" id="{84A792E7-0B5B-EAE9-10F3-50A127369342}"/>
              </a:ext>
            </a:extLst>
          </p:cNvPr>
          <p:cNvGrpSpPr/>
          <p:nvPr/>
        </p:nvGrpSpPr>
        <p:grpSpPr>
          <a:xfrm>
            <a:off x="15169201" y="30172563"/>
            <a:ext cx="10343103" cy="3052796"/>
            <a:chOff x="14630400" y="24743601"/>
            <a:chExt cx="10343103" cy="3052796"/>
          </a:xfrm>
        </p:grpSpPr>
        <p:sp>
          <p:nvSpPr>
            <p:cNvPr id="48" name="Text Placeholder 16">
              <a:extLst>
                <a:ext uri="{FF2B5EF4-FFF2-40B4-BE49-F238E27FC236}">
                  <a16:creationId xmlns:a16="http://schemas.microsoft.com/office/drawing/2014/main" id="{DCCC52FB-5A22-A790-6D7E-621B790CDE6F}"/>
                </a:ext>
              </a:extLst>
            </p:cNvPr>
            <p:cNvSpPr txBox="1">
              <a:spLocks/>
            </p:cNvSpPr>
            <p:nvPr/>
          </p:nvSpPr>
          <p:spPr>
            <a:xfrm>
              <a:off x="14648791" y="25650791"/>
              <a:ext cx="10324712" cy="214560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lr>
                  <a:srgbClr val="5372B3"/>
                </a:buClr>
                <a:buSzPct val="100000"/>
                <a:buFont typeface="Arial" panose="020B0604020202020204" pitchFamily="34" charset="0"/>
                <a:buChar char="•"/>
              </a:pPr>
              <a:r>
                <a:rPr lang="en-US" sz="2400" b="1" dirty="0">
                  <a:solidFill>
                    <a:srgbClr val="5372B3"/>
                  </a:solidFill>
                </a:rPr>
                <a:t>Partners: </a:t>
              </a:r>
              <a:r>
                <a:rPr lang="en-US" sz="2400" dirty="0">
                  <a:solidFill>
                    <a:schemeClr val="tx1">
                      <a:lumMod val="75000"/>
                    </a:schemeClr>
                  </a:solidFill>
                </a:rPr>
                <a:t>Alia Garrett, Gary </a:t>
              </a:r>
              <a:r>
                <a:rPr lang="en-US" sz="2400" dirty="0" err="1">
                  <a:solidFill>
                    <a:schemeClr val="tx1">
                      <a:lumMod val="75000"/>
                    </a:schemeClr>
                  </a:solidFill>
                </a:rPr>
                <a:t>Schells</a:t>
              </a:r>
              <a:r>
                <a:rPr lang="en-US" sz="2400" dirty="0">
                  <a:solidFill>
                    <a:schemeClr val="tx1">
                      <a:lumMod val="75000"/>
                    </a:schemeClr>
                  </a:solidFill>
                </a:rPr>
                <a:t>, Anna Leavitt (Sarasota</a:t>
              </a:r>
              <a:br>
                <a:rPr lang="en-US" sz="2400" dirty="0">
                  <a:solidFill>
                    <a:schemeClr val="tx1">
                      <a:lumMod val="75000"/>
                    </a:schemeClr>
                  </a:solidFill>
                </a:rPr>
              </a:br>
              <a:r>
                <a:rPr lang="en-US" sz="2400" dirty="0">
                  <a:solidFill>
                    <a:schemeClr val="tx1">
                      <a:lumMod val="75000"/>
                    </a:schemeClr>
                  </a:solidFill>
                </a:rPr>
                <a:t>                County Government - UF/IFAS Extension)</a:t>
              </a:r>
            </a:p>
            <a:p>
              <a:pPr marL="457200" indent="-457200">
                <a:buClr>
                  <a:srgbClr val="5372B3"/>
                </a:buClr>
                <a:buSzPct val="100000"/>
                <a:buFont typeface="Arial" panose="020B0604020202020204" pitchFamily="34" charset="0"/>
                <a:buChar char="•"/>
              </a:pPr>
              <a:r>
                <a:rPr lang="en-US" sz="2400" b="1" dirty="0">
                  <a:solidFill>
                    <a:srgbClr val="5372B3"/>
                  </a:solidFill>
                </a:rPr>
                <a:t>Advisors: </a:t>
              </a:r>
              <a:r>
                <a:rPr lang="en-US" sz="2400" dirty="0">
                  <a:solidFill>
                    <a:schemeClr val="tx1">
                      <a:lumMod val="75000"/>
                    </a:schemeClr>
                  </a:solidFill>
                </a:rPr>
                <a:t>Dr. Marguerite Madden (University of Georgia)</a:t>
              </a:r>
            </a:p>
            <a:p>
              <a:pPr>
                <a:spcBef>
                  <a:spcPts val="0"/>
                </a:spcBef>
                <a:buClr>
                  <a:srgbClr val="5372B3"/>
                </a:buClr>
                <a:buSzPct val="100000"/>
              </a:pPr>
              <a:r>
                <a:rPr lang="en-US" sz="2400" dirty="0">
                  <a:solidFill>
                    <a:schemeClr val="tx1">
                      <a:lumMod val="75000"/>
                    </a:schemeClr>
                  </a:solidFill>
                </a:rPr>
                <a:t>                     Joseph Spruce (Analytical Mechanics and Associates) </a:t>
              </a:r>
            </a:p>
            <a:p>
              <a:pPr marL="457200" indent="-457200">
                <a:buClr>
                  <a:srgbClr val="5372B3"/>
                </a:buClr>
                <a:buSzPct val="100000"/>
                <a:buFont typeface="Arial" panose="020B0604020202020204" pitchFamily="34" charset="0"/>
                <a:buChar char="•"/>
              </a:pPr>
              <a:r>
                <a:rPr lang="en-US" sz="2400" b="1" dirty="0">
                  <a:solidFill>
                    <a:srgbClr val="5372B3"/>
                  </a:solidFill>
                </a:rPr>
                <a:t>Lead: </a:t>
              </a:r>
              <a:r>
                <a:rPr lang="en-US" sz="2400" dirty="0">
                  <a:solidFill>
                    <a:schemeClr val="tx1">
                      <a:lumMod val="75000"/>
                    </a:schemeClr>
                  </a:solidFill>
                </a:rPr>
                <a:t>Megan Rich (Georgia – Athens)</a:t>
              </a:r>
              <a:endParaRPr lang="en-US" sz="2400" dirty="0"/>
            </a:p>
          </p:txBody>
        </p:sp>
        <p:sp>
          <p:nvSpPr>
            <p:cNvPr id="49" name="TextBox 48">
              <a:extLst>
                <a:ext uri="{FF2B5EF4-FFF2-40B4-BE49-F238E27FC236}">
                  <a16:creationId xmlns:a16="http://schemas.microsoft.com/office/drawing/2014/main" id="{27B6CB2D-7E2D-6EFD-3631-F99F54EE09BF}"/>
                </a:ext>
              </a:extLst>
            </p:cNvPr>
            <p:cNvSpPr txBox="1"/>
            <p:nvPr/>
          </p:nvSpPr>
          <p:spPr>
            <a:xfrm>
              <a:off x="14630400" y="24743601"/>
              <a:ext cx="7278066" cy="769441"/>
            </a:xfrm>
            <a:prstGeom prst="rect">
              <a:avLst/>
            </a:prstGeom>
            <a:noFill/>
          </p:spPr>
          <p:txBody>
            <a:bodyPr wrap="square" rtlCol="0">
              <a:spAutoFit/>
            </a:bodyPr>
            <a:lstStyle/>
            <a:p>
              <a:r>
                <a:rPr lang="en-US" sz="4400" b="1">
                  <a:solidFill>
                    <a:srgbClr val="5372B3"/>
                  </a:solidFill>
                  <a:latin typeface="Century Gothic" panose="020B0502020202020204" pitchFamily="34" charset="0"/>
                </a:rPr>
                <a:t>Acknowledgements</a:t>
              </a:r>
            </a:p>
          </p:txBody>
        </p:sp>
      </p:grpSp>
      <p:pic>
        <p:nvPicPr>
          <p:cNvPr id="6" name="Picture 5">
            <a:extLst>
              <a:ext uri="{FF2B5EF4-FFF2-40B4-BE49-F238E27FC236}">
                <a16:creationId xmlns:a16="http://schemas.microsoft.com/office/drawing/2014/main" id="{2165068A-3023-DEBD-1614-656D0EE6AC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5136" y="30108373"/>
            <a:ext cx="1645920" cy="1671242"/>
          </a:xfrm>
          <a:prstGeom prst="ellipse">
            <a:avLst/>
          </a:prstGeom>
        </p:spPr>
      </p:pic>
      <p:pic>
        <p:nvPicPr>
          <p:cNvPr id="8" name="Picture 7">
            <a:extLst>
              <a:ext uri="{FF2B5EF4-FFF2-40B4-BE49-F238E27FC236}">
                <a16:creationId xmlns:a16="http://schemas.microsoft.com/office/drawing/2014/main" id="{6DF9F75F-FCF6-1B7E-8EC0-B3442D1B3C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3" t="4077" r="-223" b="15923"/>
          <a:stretch/>
        </p:blipFill>
        <p:spPr>
          <a:xfrm>
            <a:off x="9846020" y="30108373"/>
            <a:ext cx="1645920" cy="1645920"/>
          </a:xfrm>
          <a:prstGeom prst="ellipse">
            <a:avLst/>
          </a:prstGeom>
        </p:spPr>
      </p:pic>
      <p:pic>
        <p:nvPicPr>
          <p:cNvPr id="13" name="Picture 12">
            <a:extLst>
              <a:ext uri="{FF2B5EF4-FFF2-40B4-BE49-F238E27FC236}">
                <a16:creationId xmlns:a16="http://schemas.microsoft.com/office/drawing/2014/main" id="{CAB2883A-6303-49B4-7304-B549EF20B7DC}"/>
              </a:ext>
            </a:extLst>
          </p:cNvPr>
          <p:cNvPicPr>
            <a:picLocks noChangeAspect="1"/>
          </p:cNvPicPr>
          <p:nvPr/>
        </p:nvPicPr>
        <p:blipFill>
          <a:blip r:embed="rId10"/>
          <a:stretch>
            <a:fillRect/>
          </a:stretch>
        </p:blipFill>
        <p:spPr>
          <a:xfrm>
            <a:off x="6952392" y="30099262"/>
            <a:ext cx="1645920" cy="1645920"/>
          </a:xfrm>
          <a:prstGeom prst="ellipse">
            <a:avLst/>
          </a:prstGeom>
        </p:spPr>
      </p:pic>
      <p:pic>
        <p:nvPicPr>
          <p:cNvPr id="1026" name="Picture 2" descr="A person taking a selfie&#10;&#10;Description automatically generated">
            <a:extLst>
              <a:ext uri="{FF2B5EF4-FFF2-40B4-BE49-F238E27FC236}">
                <a16:creationId xmlns:a16="http://schemas.microsoft.com/office/drawing/2014/main" id="{21C40702-9C6A-02E6-8EAF-FB6905703F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85" t="19541" r="-785" b="24112"/>
          <a:stretch/>
        </p:blipFill>
        <p:spPr bwMode="auto">
          <a:xfrm>
            <a:off x="4053506" y="30084727"/>
            <a:ext cx="1645920" cy="1645920"/>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EB8AF67-A80B-E369-E0F5-63C4D1EE71D5}"/>
              </a:ext>
            </a:extLst>
          </p:cNvPr>
          <p:cNvSpPr txBox="1"/>
          <p:nvPr/>
        </p:nvSpPr>
        <p:spPr>
          <a:xfrm>
            <a:off x="1156944" y="5539336"/>
            <a:ext cx="12779464" cy="3970318"/>
          </a:xfrm>
          <a:prstGeom prst="rect">
            <a:avLst/>
          </a:prstGeom>
          <a:noFill/>
        </p:spPr>
        <p:txBody>
          <a:bodyPr wrap="square" lIns="91440" tIns="45720" rIns="91440" bIns="45720" rtlCol="0" anchor="t">
            <a:spAutoFit/>
          </a:bodyPr>
          <a:lstStyle/>
          <a:p>
            <a:pPr marL="342900" indent="-342900">
              <a:buClr>
                <a:srgbClr val="0070C0"/>
              </a:buClr>
              <a:buFont typeface="Arial" panose="020B0604020202020204" pitchFamily="34" charset="0"/>
              <a:buChar char="•"/>
            </a:pPr>
            <a:r>
              <a:rPr lang="en-US" sz="3600" dirty="0">
                <a:solidFill>
                  <a:schemeClr val="tx1">
                    <a:lumMod val="75000"/>
                    <a:lumOff val="25000"/>
                  </a:schemeClr>
                </a:solidFill>
                <a:latin typeface="+mj-lt"/>
              </a:rPr>
              <a:t>Since 2005, Sarasota County has </a:t>
            </a:r>
            <a:r>
              <a:rPr lang="en-US" sz="3600" b="1" dirty="0">
                <a:solidFill>
                  <a:schemeClr val="tx1">
                    <a:lumMod val="75000"/>
                    <a:lumOff val="25000"/>
                  </a:schemeClr>
                </a:solidFill>
                <a:latin typeface="+mj-lt"/>
              </a:rPr>
              <a:t>experienced at least 50 extremely hot days per year </a:t>
            </a:r>
            <a:r>
              <a:rPr lang="en-US" sz="3600" dirty="0">
                <a:solidFill>
                  <a:schemeClr val="tx1">
                    <a:lumMod val="75000"/>
                    <a:lumOff val="25000"/>
                  </a:schemeClr>
                </a:solidFill>
                <a:latin typeface="+mj-lt"/>
              </a:rPr>
              <a:t>when the “feels like” temperature exceeds 100° F.</a:t>
            </a:r>
          </a:p>
          <a:p>
            <a:pPr marL="342900" indent="-342900">
              <a:buClr>
                <a:srgbClr val="0070C0"/>
              </a:buClr>
              <a:buFont typeface="Arial" panose="020B0604020202020204" pitchFamily="34" charset="0"/>
              <a:buChar char="•"/>
            </a:pPr>
            <a:endParaRPr lang="en-US" sz="3600" dirty="0">
              <a:solidFill>
                <a:schemeClr val="tx1">
                  <a:lumMod val="75000"/>
                  <a:lumOff val="25000"/>
                </a:schemeClr>
              </a:solidFill>
              <a:latin typeface="+mj-lt"/>
            </a:endParaRPr>
          </a:p>
          <a:p>
            <a:pPr marL="342900" indent="-342900">
              <a:buClr>
                <a:srgbClr val="0070C0"/>
              </a:buClr>
              <a:buFont typeface="Arial" panose="020B0604020202020204" pitchFamily="34" charset="0"/>
              <a:buChar char="•"/>
            </a:pPr>
            <a:r>
              <a:rPr lang="en-US" sz="3600" dirty="0">
                <a:solidFill>
                  <a:schemeClr val="tx1">
                    <a:lumMod val="75000"/>
                    <a:lumOff val="25000"/>
                  </a:schemeClr>
                </a:solidFill>
                <a:latin typeface="+mj-lt"/>
              </a:rPr>
              <a:t>With climate change, this number will continually increase to </a:t>
            </a:r>
            <a:r>
              <a:rPr lang="en-US" sz="3600" b="1" dirty="0">
                <a:solidFill>
                  <a:schemeClr val="tx1">
                    <a:lumMod val="75000"/>
                    <a:lumOff val="25000"/>
                  </a:schemeClr>
                </a:solidFill>
                <a:latin typeface="+mj-lt"/>
              </a:rPr>
              <a:t>131 days per year in mid-century</a:t>
            </a:r>
            <a:r>
              <a:rPr lang="en-US" sz="3600" dirty="0">
                <a:solidFill>
                  <a:schemeClr val="tx1">
                    <a:lumMod val="75000"/>
                    <a:lumOff val="25000"/>
                  </a:schemeClr>
                </a:solidFill>
                <a:latin typeface="+mj-lt"/>
              </a:rPr>
              <a:t> (2030-2060s)</a:t>
            </a:r>
            <a:endParaRPr lang="en-US" sz="3600" b="1" dirty="0">
              <a:solidFill>
                <a:schemeClr val="tx1">
                  <a:lumMod val="75000"/>
                  <a:lumOff val="25000"/>
                </a:schemeClr>
              </a:solidFill>
              <a:latin typeface="+mj-lt"/>
            </a:endParaRPr>
          </a:p>
        </p:txBody>
      </p:sp>
      <p:sp>
        <p:nvSpPr>
          <p:cNvPr id="18" name="TextBox 17">
            <a:extLst>
              <a:ext uri="{FF2B5EF4-FFF2-40B4-BE49-F238E27FC236}">
                <a16:creationId xmlns:a16="http://schemas.microsoft.com/office/drawing/2014/main" id="{A52222DF-2AA6-6F91-2943-39675184C1CA}"/>
              </a:ext>
            </a:extLst>
          </p:cNvPr>
          <p:cNvSpPr txBox="1"/>
          <p:nvPr/>
        </p:nvSpPr>
        <p:spPr>
          <a:xfrm>
            <a:off x="14991415" y="5415866"/>
            <a:ext cx="11585379" cy="2554545"/>
          </a:xfrm>
          <a:prstGeom prst="rect">
            <a:avLst/>
          </a:prstGeom>
          <a:noFill/>
        </p:spPr>
        <p:txBody>
          <a:bodyPr wrap="square" rtlCol="0">
            <a:spAutoFit/>
          </a:bodyPr>
          <a:lstStyle/>
          <a:p>
            <a:r>
              <a:rPr lang="en-US" sz="3200" dirty="0">
                <a:solidFill>
                  <a:srgbClr val="5372B3"/>
                </a:solidFill>
              </a:rPr>
              <a:t>Sarasota County government is interested in identifying areas to kick-start extreme heat mitigation efforts, such as tree planting and building cooling centers. </a:t>
            </a:r>
            <a:r>
              <a:rPr lang="en-US" sz="3200" b="1" dirty="0">
                <a:solidFill>
                  <a:srgbClr val="5372B3"/>
                </a:solidFill>
              </a:rPr>
              <a:t>Earth observing</a:t>
            </a:r>
            <a:r>
              <a:rPr lang="en-US" sz="3200" dirty="0">
                <a:solidFill>
                  <a:srgbClr val="5372B3"/>
                </a:solidFill>
              </a:rPr>
              <a:t> </a:t>
            </a:r>
            <a:r>
              <a:rPr lang="en-US" sz="3200" b="1" dirty="0">
                <a:solidFill>
                  <a:srgbClr val="5372B3"/>
                </a:solidFill>
              </a:rPr>
              <a:t>satellites can help us determine where to begin.</a:t>
            </a:r>
          </a:p>
        </p:txBody>
      </p:sp>
      <p:grpSp>
        <p:nvGrpSpPr>
          <p:cNvPr id="27" name="Group 26">
            <a:extLst>
              <a:ext uri="{FF2B5EF4-FFF2-40B4-BE49-F238E27FC236}">
                <a16:creationId xmlns:a16="http://schemas.microsoft.com/office/drawing/2014/main" id="{3BF052F5-9A54-038B-45EF-A9244DDB2554}"/>
              </a:ext>
            </a:extLst>
          </p:cNvPr>
          <p:cNvGrpSpPr/>
          <p:nvPr/>
        </p:nvGrpSpPr>
        <p:grpSpPr>
          <a:xfrm>
            <a:off x="15772496" y="7916776"/>
            <a:ext cx="9945510" cy="2321502"/>
            <a:chOff x="1648544" y="13451285"/>
            <a:chExt cx="9945510" cy="2321502"/>
          </a:xfrm>
        </p:grpSpPr>
        <p:pic>
          <p:nvPicPr>
            <p:cNvPr id="19" name="Picture 18" descr="A close-up of a satellite&#10;&#10;Description automatically generated">
              <a:extLst>
                <a:ext uri="{FF2B5EF4-FFF2-40B4-BE49-F238E27FC236}">
                  <a16:creationId xmlns:a16="http://schemas.microsoft.com/office/drawing/2014/main" id="{E424F096-9197-9AC7-6B53-2938A50ED2B0}"/>
                </a:ext>
              </a:extLst>
            </p:cNvPr>
            <p:cNvPicPr>
              <a:picLocks noChangeAspect="1"/>
            </p:cNvPicPr>
            <p:nvPr/>
          </p:nvPicPr>
          <p:blipFill>
            <a:blip r:embed="rId12"/>
            <a:stretch>
              <a:fillRect/>
            </a:stretch>
          </p:blipFill>
          <p:spPr>
            <a:xfrm rot="-1620000">
              <a:off x="4401538" y="13932964"/>
              <a:ext cx="3223847" cy="948397"/>
            </a:xfrm>
            <a:prstGeom prst="rect">
              <a:avLst/>
            </a:prstGeom>
          </p:spPr>
        </p:pic>
        <p:pic>
          <p:nvPicPr>
            <p:cNvPr id="20" name="Content Placeholder 20" descr="A satellite in space with solar panels&#10;&#10;Description automatically generated">
              <a:extLst>
                <a:ext uri="{FF2B5EF4-FFF2-40B4-BE49-F238E27FC236}">
                  <a16:creationId xmlns:a16="http://schemas.microsoft.com/office/drawing/2014/main" id="{E8F376EB-65D2-415B-DC97-446B294B2430}"/>
                </a:ext>
              </a:extLst>
            </p:cNvPr>
            <p:cNvPicPr>
              <a:picLocks noChangeAspect="1"/>
            </p:cNvPicPr>
            <p:nvPr/>
          </p:nvPicPr>
          <p:blipFill>
            <a:blip r:embed="rId13"/>
            <a:stretch>
              <a:fillRect/>
            </a:stretch>
          </p:blipFill>
          <p:spPr>
            <a:xfrm>
              <a:off x="1754331" y="13614317"/>
              <a:ext cx="2857500" cy="1600200"/>
            </a:xfrm>
            <a:prstGeom prst="rect">
              <a:avLst/>
            </a:prstGeom>
          </p:spPr>
        </p:pic>
        <p:pic>
          <p:nvPicPr>
            <p:cNvPr id="21" name="Picture 20" descr="A satellite with solar panels&#10;&#10;Description automatically generated">
              <a:extLst>
                <a:ext uri="{FF2B5EF4-FFF2-40B4-BE49-F238E27FC236}">
                  <a16:creationId xmlns:a16="http://schemas.microsoft.com/office/drawing/2014/main" id="{D8952B9E-5548-118D-A20C-31F3B6EF6BA0}"/>
                </a:ext>
              </a:extLst>
            </p:cNvPr>
            <p:cNvPicPr>
              <a:picLocks noChangeAspect="1"/>
            </p:cNvPicPr>
            <p:nvPr/>
          </p:nvPicPr>
          <p:blipFill>
            <a:blip r:embed="rId14"/>
            <a:stretch>
              <a:fillRect/>
            </a:stretch>
          </p:blipFill>
          <p:spPr>
            <a:xfrm>
              <a:off x="8344070" y="13451285"/>
              <a:ext cx="3249984" cy="1705304"/>
            </a:xfrm>
            <a:prstGeom prst="rect">
              <a:avLst/>
            </a:prstGeom>
          </p:spPr>
        </p:pic>
        <p:sp>
          <p:nvSpPr>
            <p:cNvPr id="22" name="TextBox 21">
              <a:extLst>
                <a:ext uri="{FF2B5EF4-FFF2-40B4-BE49-F238E27FC236}">
                  <a16:creationId xmlns:a16="http://schemas.microsoft.com/office/drawing/2014/main" id="{2ED5C654-64A0-2ECF-7587-F2061EF4828F}"/>
                </a:ext>
              </a:extLst>
            </p:cNvPr>
            <p:cNvSpPr txBox="1"/>
            <p:nvPr/>
          </p:nvSpPr>
          <p:spPr>
            <a:xfrm>
              <a:off x="1648544" y="15403455"/>
              <a:ext cx="2220686" cy="369332"/>
            </a:xfrm>
            <a:prstGeom prst="rect">
              <a:avLst/>
            </a:prstGeom>
            <a:noFill/>
          </p:spPr>
          <p:txBody>
            <a:bodyPr wrap="square" rtlCol="0">
              <a:spAutoFit/>
            </a:bodyPr>
            <a:lstStyle/>
            <a:p>
              <a:r>
                <a:rPr lang="en-US" b="1"/>
                <a:t>Landsat 8 OLI-TIRS</a:t>
              </a:r>
            </a:p>
          </p:txBody>
        </p:sp>
        <p:sp>
          <p:nvSpPr>
            <p:cNvPr id="23" name="TextBox 22">
              <a:extLst>
                <a:ext uri="{FF2B5EF4-FFF2-40B4-BE49-F238E27FC236}">
                  <a16:creationId xmlns:a16="http://schemas.microsoft.com/office/drawing/2014/main" id="{1FA2590E-D935-2499-0B3B-4715D778AD43}"/>
                </a:ext>
              </a:extLst>
            </p:cNvPr>
            <p:cNvSpPr txBox="1"/>
            <p:nvPr/>
          </p:nvSpPr>
          <p:spPr>
            <a:xfrm>
              <a:off x="5341196" y="15381081"/>
              <a:ext cx="2220686" cy="369332"/>
            </a:xfrm>
            <a:prstGeom prst="rect">
              <a:avLst/>
            </a:prstGeom>
            <a:noFill/>
          </p:spPr>
          <p:txBody>
            <a:bodyPr wrap="square" rtlCol="0">
              <a:spAutoFit/>
            </a:bodyPr>
            <a:lstStyle/>
            <a:p>
              <a:r>
                <a:rPr lang="en-US" b="1"/>
                <a:t>Landsat 9 OLI-TIRS</a:t>
              </a:r>
            </a:p>
          </p:txBody>
        </p:sp>
        <p:sp>
          <p:nvSpPr>
            <p:cNvPr id="24" name="TextBox 23">
              <a:extLst>
                <a:ext uri="{FF2B5EF4-FFF2-40B4-BE49-F238E27FC236}">
                  <a16:creationId xmlns:a16="http://schemas.microsoft.com/office/drawing/2014/main" id="{7872EEAB-B62E-04E5-2A62-C68F411E2CC3}"/>
                </a:ext>
              </a:extLst>
            </p:cNvPr>
            <p:cNvSpPr txBox="1"/>
            <p:nvPr/>
          </p:nvSpPr>
          <p:spPr>
            <a:xfrm>
              <a:off x="9136944" y="15361080"/>
              <a:ext cx="2220686" cy="369332"/>
            </a:xfrm>
            <a:prstGeom prst="rect">
              <a:avLst/>
            </a:prstGeom>
            <a:noFill/>
          </p:spPr>
          <p:txBody>
            <a:bodyPr wrap="square" rtlCol="0">
              <a:spAutoFit/>
            </a:bodyPr>
            <a:lstStyle/>
            <a:p>
              <a:pPr algn="ctr"/>
              <a:r>
                <a:rPr lang="en-US" b="1"/>
                <a:t>ISS ECOSTRESS</a:t>
              </a:r>
            </a:p>
          </p:txBody>
        </p:sp>
      </p:grpSp>
      <p:grpSp>
        <p:nvGrpSpPr>
          <p:cNvPr id="1079" name="Group 1078">
            <a:extLst>
              <a:ext uri="{FF2B5EF4-FFF2-40B4-BE49-F238E27FC236}">
                <a16:creationId xmlns:a16="http://schemas.microsoft.com/office/drawing/2014/main" id="{29DB0631-3E5D-C445-F603-9299AF44AD5B}"/>
              </a:ext>
            </a:extLst>
          </p:cNvPr>
          <p:cNvGrpSpPr/>
          <p:nvPr/>
        </p:nvGrpSpPr>
        <p:grpSpPr>
          <a:xfrm>
            <a:off x="1587904" y="10025422"/>
            <a:ext cx="11417341" cy="3494200"/>
            <a:chOff x="15237198" y="6119790"/>
            <a:chExt cx="11417341" cy="3494200"/>
          </a:xfrm>
        </p:grpSpPr>
        <p:sp>
          <p:nvSpPr>
            <p:cNvPr id="26" name="TextBox 25">
              <a:extLst>
                <a:ext uri="{FF2B5EF4-FFF2-40B4-BE49-F238E27FC236}">
                  <a16:creationId xmlns:a16="http://schemas.microsoft.com/office/drawing/2014/main" id="{CB408A9A-F193-1EBE-2F8B-9B4D5B2F9414}"/>
                </a:ext>
              </a:extLst>
            </p:cNvPr>
            <p:cNvSpPr txBox="1"/>
            <p:nvPr/>
          </p:nvSpPr>
          <p:spPr>
            <a:xfrm>
              <a:off x="15237198" y="6119790"/>
              <a:ext cx="10913965" cy="769441"/>
            </a:xfrm>
            <a:prstGeom prst="rect">
              <a:avLst/>
            </a:prstGeom>
            <a:noFill/>
          </p:spPr>
          <p:txBody>
            <a:bodyPr wrap="square" rtlCol="0">
              <a:spAutoFit/>
            </a:bodyPr>
            <a:lstStyle/>
            <a:p>
              <a:pPr algn="ctr"/>
              <a:r>
                <a:rPr lang="en-US" sz="4400" b="1"/>
                <a:t>Problems emerged from Extreme Heat</a:t>
              </a:r>
            </a:p>
          </p:txBody>
        </p:sp>
        <p:pic>
          <p:nvPicPr>
            <p:cNvPr id="1051" name="Graphic 1050" descr="Lungs with virus with solid fill">
              <a:extLst>
                <a:ext uri="{FF2B5EF4-FFF2-40B4-BE49-F238E27FC236}">
                  <a16:creationId xmlns:a16="http://schemas.microsoft.com/office/drawing/2014/main" id="{F6070D2C-49DA-0833-597E-9E8907A2E9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450327" y="7022375"/>
              <a:ext cx="1205858" cy="1205858"/>
            </a:xfrm>
            <a:prstGeom prst="rect">
              <a:avLst/>
            </a:prstGeom>
          </p:spPr>
        </p:pic>
        <p:pic>
          <p:nvPicPr>
            <p:cNvPr id="1053" name="Graphic 1052" descr="Fever with solid fill">
              <a:extLst>
                <a:ext uri="{FF2B5EF4-FFF2-40B4-BE49-F238E27FC236}">
                  <a16:creationId xmlns:a16="http://schemas.microsoft.com/office/drawing/2014/main" id="{E7037C10-279A-D4E7-E99B-B64371F5E54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054678" y="7056306"/>
              <a:ext cx="1213618" cy="1213618"/>
            </a:xfrm>
            <a:prstGeom prst="rect">
              <a:avLst/>
            </a:prstGeom>
          </p:spPr>
        </p:pic>
        <p:pic>
          <p:nvPicPr>
            <p:cNvPr id="1055" name="Graphic 1054" descr="High voltage with solid fill">
              <a:extLst>
                <a:ext uri="{FF2B5EF4-FFF2-40B4-BE49-F238E27FC236}">
                  <a16:creationId xmlns:a16="http://schemas.microsoft.com/office/drawing/2014/main" id="{FD3B6C29-394A-4FEE-4D69-AC06C04E687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5465783" y="8361377"/>
              <a:ext cx="1213617" cy="1213617"/>
            </a:xfrm>
            <a:prstGeom prst="rect">
              <a:avLst/>
            </a:prstGeom>
          </p:spPr>
        </p:pic>
        <p:pic>
          <p:nvPicPr>
            <p:cNvPr id="1059" name="Graphic 1058" descr="Coins with solid fill">
              <a:extLst>
                <a:ext uri="{FF2B5EF4-FFF2-40B4-BE49-F238E27FC236}">
                  <a16:creationId xmlns:a16="http://schemas.microsoft.com/office/drawing/2014/main" id="{E93FDA0B-61CA-17A8-D8A5-272C79F5D83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0999451" y="8400373"/>
              <a:ext cx="1213617" cy="1213617"/>
            </a:xfrm>
            <a:prstGeom prst="rect">
              <a:avLst/>
            </a:prstGeom>
          </p:spPr>
        </p:pic>
        <p:sp>
          <p:nvSpPr>
            <p:cNvPr id="1060" name="TextBox 1059">
              <a:extLst>
                <a:ext uri="{FF2B5EF4-FFF2-40B4-BE49-F238E27FC236}">
                  <a16:creationId xmlns:a16="http://schemas.microsoft.com/office/drawing/2014/main" id="{AB3315DE-258E-EF97-D8D2-CAB7D8F3D261}"/>
                </a:ext>
              </a:extLst>
            </p:cNvPr>
            <p:cNvSpPr txBox="1"/>
            <p:nvPr/>
          </p:nvSpPr>
          <p:spPr>
            <a:xfrm>
              <a:off x="16656185" y="7460800"/>
              <a:ext cx="4178493" cy="400110"/>
            </a:xfrm>
            <a:prstGeom prst="rect">
              <a:avLst/>
            </a:prstGeom>
            <a:noFill/>
          </p:spPr>
          <p:txBody>
            <a:bodyPr wrap="square" rtlCol="0">
              <a:spAutoFit/>
            </a:bodyPr>
            <a:lstStyle/>
            <a:p>
              <a:pPr algn="ctr"/>
              <a:r>
                <a:rPr lang="en-US" sz="2000" b="1">
                  <a:solidFill>
                    <a:srgbClr val="767171"/>
                  </a:solidFill>
                  <a:latin typeface="Century Gothic"/>
                </a:rPr>
                <a:t>Negative impacts on air quality</a:t>
              </a:r>
              <a:endParaRPr lang="en-US" sz="2000" b="1">
                <a:solidFill>
                  <a:srgbClr val="767171"/>
                </a:solidFill>
              </a:endParaRPr>
            </a:p>
          </p:txBody>
        </p:sp>
        <p:sp>
          <p:nvSpPr>
            <p:cNvPr id="1063" name="TextBox 1062">
              <a:extLst>
                <a:ext uri="{FF2B5EF4-FFF2-40B4-BE49-F238E27FC236}">
                  <a16:creationId xmlns:a16="http://schemas.microsoft.com/office/drawing/2014/main" id="{497E4B4D-76EE-0F47-97AA-2FD4DE653D65}"/>
                </a:ext>
              </a:extLst>
            </p:cNvPr>
            <p:cNvSpPr txBox="1"/>
            <p:nvPr/>
          </p:nvSpPr>
          <p:spPr>
            <a:xfrm>
              <a:off x="22171670" y="7456573"/>
              <a:ext cx="4482869" cy="400110"/>
            </a:xfrm>
            <a:prstGeom prst="rect">
              <a:avLst/>
            </a:prstGeom>
            <a:noFill/>
          </p:spPr>
          <p:txBody>
            <a:bodyPr wrap="square" rtlCol="0">
              <a:spAutoFit/>
            </a:bodyPr>
            <a:lstStyle/>
            <a:p>
              <a:pPr algn="ctr"/>
              <a:r>
                <a:rPr lang="en-US" sz="2000" b="1">
                  <a:solidFill>
                    <a:srgbClr val="6F0606"/>
                  </a:solidFill>
                  <a:latin typeface="+mj-lt"/>
                </a:rPr>
                <a:t>Increased heat-related illness</a:t>
              </a:r>
            </a:p>
          </p:txBody>
        </p:sp>
        <p:sp>
          <p:nvSpPr>
            <p:cNvPr id="1064" name="TextBox 1063">
              <a:extLst>
                <a:ext uri="{FF2B5EF4-FFF2-40B4-BE49-F238E27FC236}">
                  <a16:creationId xmlns:a16="http://schemas.microsoft.com/office/drawing/2014/main" id="{AA6816EB-4830-4C19-43F2-409553EA9ACD}"/>
                </a:ext>
              </a:extLst>
            </p:cNvPr>
            <p:cNvSpPr txBox="1"/>
            <p:nvPr/>
          </p:nvSpPr>
          <p:spPr>
            <a:xfrm>
              <a:off x="16778351" y="8744093"/>
              <a:ext cx="3594735" cy="400110"/>
            </a:xfrm>
            <a:prstGeom prst="rect">
              <a:avLst/>
            </a:prstGeom>
            <a:noFill/>
          </p:spPr>
          <p:txBody>
            <a:bodyPr wrap="square" rtlCol="0">
              <a:spAutoFit/>
            </a:bodyPr>
            <a:lstStyle/>
            <a:p>
              <a:pPr algn="ctr"/>
              <a:r>
                <a:rPr lang="en-US" sz="2000" b="1">
                  <a:solidFill>
                    <a:srgbClr val="306E71"/>
                  </a:solidFill>
                  <a:latin typeface="Century Gothic"/>
                </a:rPr>
                <a:t>Higher energy consumption</a:t>
              </a:r>
              <a:endParaRPr lang="en-US" sz="2000" b="1">
                <a:solidFill>
                  <a:srgbClr val="306E71"/>
                </a:solidFill>
              </a:endParaRPr>
            </a:p>
          </p:txBody>
        </p:sp>
        <p:sp>
          <p:nvSpPr>
            <p:cNvPr id="1067" name="TextBox 1066">
              <a:extLst>
                <a:ext uri="{FF2B5EF4-FFF2-40B4-BE49-F238E27FC236}">
                  <a16:creationId xmlns:a16="http://schemas.microsoft.com/office/drawing/2014/main" id="{3B1A55C2-91F0-C453-6F8F-B483602CB25F}"/>
                </a:ext>
              </a:extLst>
            </p:cNvPr>
            <p:cNvSpPr txBox="1"/>
            <p:nvPr/>
          </p:nvSpPr>
          <p:spPr>
            <a:xfrm>
              <a:off x="22320989" y="8484226"/>
              <a:ext cx="4184229" cy="1015663"/>
            </a:xfrm>
            <a:prstGeom prst="rect">
              <a:avLst/>
            </a:prstGeom>
            <a:noFill/>
          </p:spPr>
          <p:txBody>
            <a:bodyPr wrap="square" rtlCol="0">
              <a:spAutoFit/>
            </a:bodyPr>
            <a:lstStyle/>
            <a:p>
              <a:pPr algn="ctr"/>
              <a:r>
                <a:rPr lang="en-US" sz="2000" b="1">
                  <a:solidFill>
                    <a:srgbClr val="7F6000"/>
                  </a:solidFill>
                  <a:latin typeface="Century Gothic"/>
                </a:rPr>
                <a:t>Disproportionate risks in </a:t>
              </a:r>
            </a:p>
            <a:p>
              <a:pPr algn="ctr"/>
              <a:r>
                <a:rPr lang="en-US" sz="2000" b="1">
                  <a:solidFill>
                    <a:srgbClr val="7F6000"/>
                  </a:solidFill>
                  <a:latin typeface="Century Gothic"/>
                </a:rPr>
                <a:t>low-income &amp; underserved communities</a:t>
              </a:r>
              <a:endParaRPr lang="en-US" sz="2000" b="1">
                <a:solidFill>
                  <a:srgbClr val="7F6000"/>
                </a:solidFill>
              </a:endParaRPr>
            </a:p>
          </p:txBody>
        </p:sp>
      </p:grpSp>
      <p:grpSp>
        <p:nvGrpSpPr>
          <p:cNvPr id="1108" name="Group 1107">
            <a:extLst>
              <a:ext uri="{FF2B5EF4-FFF2-40B4-BE49-F238E27FC236}">
                <a16:creationId xmlns:a16="http://schemas.microsoft.com/office/drawing/2014/main" id="{ECE851F4-8D72-4930-0616-AB9B435EBF34}"/>
              </a:ext>
            </a:extLst>
          </p:cNvPr>
          <p:cNvGrpSpPr/>
          <p:nvPr/>
        </p:nvGrpSpPr>
        <p:grpSpPr>
          <a:xfrm>
            <a:off x="14944521" y="10542427"/>
            <a:ext cx="11426309" cy="4226328"/>
            <a:chOff x="14944521" y="10542427"/>
            <a:chExt cx="11426309" cy="4226328"/>
          </a:xfrm>
        </p:grpSpPr>
        <p:sp>
          <p:nvSpPr>
            <p:cNvPr id="60" name="Rectangle: Rounded Corners 59">
              <a:extLst>
                <a:ext uri="{FF2B5EF4-FFF2-40B4-BE49-F238E27FC236}">
                  <a16:creationId xmlns:a16="http://schemas.microsoft.com/office/drawing/2014/main" id="{22253261-7587-9498-811F-24FF5AB05693}"/>
                </a:ext>
              </a:extLst>
            </p:cNvPr>
            <p:cNvSpPr/>
            <p:nvPr/>
          </p:nvSpPr>
          <p:spPr>
            <a:xfrm>
              <a:off x="14944521" y="10542427"/>
              <a:ext cx="11426309" cy="4226328"/>
            </a:xfrm>
            <a:prstGeom prst="roundRect">
              <a:avLst/>
            </a:prstGeom>
            <a:noFill/>
            <a:ln w="76200">
              <a:solidFill>
                <a:schemeClr val="tx1"/>
              </a:solidFill>
              <a:prstDash val="solid"/>
              <a:extLst>
                <a:ext uri="{C807C97D-BFC1-408E-A445-0C87EB9F89A2}">
                  <ask:lineSketchStyleProps xmlns:ask="http://schemas.microsoft.com/office/drawing/2018/sketchyshapes" sd="1219033472">
                    <a:custGeom>
                      <a:avLst/>
                      <a:gdLst>
                        <a:gd name="connsiteX0" fmla="*/ 0 w 11426309"/>
                        <a:gd name="connsiteY0" fmla="*/ 739030 h 4434092"/>
                        <a:gd name="connsiteX1" fmla="*/ 739030 w 11426309"/>
                        <a:gd name="connsiteY1" fmla="*/ 0 h 4434092"/>
                        <a:gd name="connsiteX2" fmla="*/ 1523186 w 11426309"/>
                        <a:gd name="connsiteY2" fmla="*/ 0 h 4434092"/>
                        <a:gd name="connsiteX3" fmla="*/ 2008895 w 11426309"/>
                        <a:gd name="connsiteY3" fmla="*/ 0 h 4434092"/>
                        <a:gd name="connsiteX4" fmla="*/ 2395121 w 11426309"/>
                        <a:gd name="connsiteY4" fmla="*/ 0 h 4434092"/>
                        <a:gd name="connsiteX5" fmla="*/ 3079794 w 11426309"/>
                        <a:gd name="connsiteY5" fmla="*/ 0 h 4434092"/>
                        <a:gd name="connsiteX6" fmla="*/ 3565503 w 11426309"/>
                        <a:gd name="connsiteY6" fmla="*/ 0 h 4434092"/>
                        <a:gd name="connsiteX7" fmla="*/ 4349659 w 11426309"/>
                        <a:gd name="connsiteY7" fmla="*/ 0 h 4434092"/>
                        <a:gd name="connsiteX8" fmla="*/ 4735885 w 11426309"/>
                        <a:gd name="connsiteY8" fmla="*/ 0 h 4434092"/>
                        <a:gd name="connsiteX9" fmla="*/ 5520041 w 11426309"/>
                        <a:gd name="connsiteY9" fmla="*/ 0 h 4434092"/>
                        <a:gd name="connsiteX10" fmla="*/ 5806785 w 11426309"/>
                        <a:gd name="connsiteY10" fmla="*/ 0 h 4434092"/>
                        <a:gd name="connsiteX11" fmla="*/ 6391976 w 11426309"/>
                        <a:gd name="connsiteY11" fmla="*/ 0 h 4434092"/>
                        <a:gd name="connsiteX12" fmla="*/ 6977167 w 11426309"/>
                        <a:gd name="connsiteY12" fmla="*/ 0 h 4434092"/>
                        <a:gd name="connsiteX13" fmla="*/ 7462876 w 11426309"/>
                        <a:gd name="connsiteY13" fmla="*/ 0 h 4434092"/>
                        <a:gd name="connsiteX14" fmla="*/ 8247032 w 11426309"/>
                        <a:gd name="connsiteY14" fmla="*/ 0 h 4434092"/>
                        <a:gd name="connsiteX15" fmla="*/ 9031188 w 11426309"/>
                        <a:gd name="connsiteY15" fmla="*/ 0 h 4434092"/>
                        <a:gd name="connsiteX16" fmla="*/ 9417414 w 11426309"/>
                        <a:gd name="connsiteY16" fmla="*/ 0 h 4434092"/>
                        <a:gd name="connsiteX17" fmla="*/ 10002605 w 11426309"/>
                        <a:gd name="connsiteY17" fmla="*/ 0 h 4434092"/>
                        <a:gd name="connsiteX18" fmla="*/ 10687279 w 11426309"/>
                        <a:gd name="connsiteY18" fmla="*/ 0 h 4434092"/>
                        <a:gd name="connsiteX19" fmla="*/ 11426309 w 11426309"/>
                        <a:gd name="connsiteY19" fmla="*/ 739030 h 4434092"/>
                        <a:gd name="connsiteX20" fmla="*/ 11426309 w 11426309"/>
                        <a:gd name="connsiteY20" fmla="*/ 1241555 h 4434092"/>
                        <a:gd name="connsiteX21" fmla="*/ 11426309 w 11426309"/>
                        <a:gd name="connsiteY21" fmla="*/ 1891882 h 4434092"/>
                        <a:gd name="connsiteX22" fmla="*/ 11426309 w 11426309"/>
                        <a:gd name="connsiteY22" fmla="*/ 2483089 h 4434092"/>
                        <a:gd name="connsiteX23" fmla="*/ 11426309 w 11426309"/>
                        <a:gd name="connsiteY23" fmla="*/ 3015175 h 4434092"/>
                        <a:gd name="connsiteX24" fmla="*/ 11426309 w 11426309"/>
                        <a:gd name="connsiteY24" fmla="*/ 3695062 h 4434092"/>
                        <a:gd name="connsiteX25" fmla="*/ 10687279 w 11426309"/>
                        <a:gd name="connsiteY25" fmla="*/ 4434092 h 4434092"/>
                        <a:gd name="connsiteX26" fmla="*/ 10102088 w 11426309"/>
                        <a:gd name="connsiteY26" fmla="*/ 4434092 h 4434092"/>
                        <a:gd name="connsiteX27" fmla="*/ 9715862 w 11426309"/>
                        <a:gd name="connsiteY27" fmla="*/ 4434092 h 4434092"/>
                        <a:gd name="connsiteX28" fmla="*/ 9031188 w 11426309"/>
                        <a:gd name="connsiteY28" fmla="*/ 4434092 h 4434092"/>
                        <a:gd name="connsiteX29" fmla="*/ 8644962 w 11426309"/>
                        <a:gd name="connsiteY29" fmla="*/ 4434092 h 4434092"/>
                        <a:gd name="connsiteX30" fmla="*/ 7960288 w 11426309"/>
                        <a:gd name="connsiteY30" fmla="*/ 4434092 h 4434092"/>
                        <a:gd name="connsiteX31" fmla="*/ 7673545 w 11426309"/>
                        <a:gd name="connsiteY31" fmla="*/ 4434092 h 4434092"/>
                        <a:gd name="connsiteX32" fmla="*/ 6988871 w 11426309"/>
                        <a:gd name="connsiteY32" fmla="*/ 4434092 h 4434092"/>
                        <a:gd name="connsiteX33" fmla="*/ 6602645 w 11426309"/>
                        <a:gd name="connsiteY33" fmla="*/ 4434092 h 4434092"/>
                        <a:gd name="connsiteX34" fmla="*/ 6315901 w 11426309"/>
                        <a:gd name="connsiteY34" fmla="*/ 4434092 h 4434092"/>
                        <a:gd name="connsiteX35" fmla="*/ 5929675 w 11426309"/>
                        <a:gd name="connsiteY35" fmla="*/ 4434092 h 4434092"/>
                        <a:gd name="connsiteX36" fmla="*/ 5245002 w 11426309"/>
                        <a:gd name="connsiteY36" fmla="*/ 4434092 h 4434092"/>
                        <a:gd name="connsiteX37" fmla="*/ 4858775 w 11426309"/>
                        <a:gd name="connsiteY37" fmla="*/ 4434092 h 4434092"/>
                        <a:gd name="connsiteX38" fmla="*/ 4572032 w 11426309"/>
                        <a:gd name="connsiteY38" fmla="*/ 4434092 h 4434092"/>
                        <a:gd name="connsiteX39" fmla="*/ 4185806 w 11426309"/>
                        <a:gd name="connsiteY39" fmla="*/ 4434092 h 4434092"/>
                        <a:gd name="connsiteX40" fmla="*/ 3700097 w 11426309"/>
                        <a:gd name="connsiteY40" fmla="*/ 4434092 h 4434092"/>
                        <a:gd name="connsiteX41" fmla="*/ 3114906 w 11426309"/>
                        <a:gd name="connsiteY41" fmla="*/ 4434092 h 4434092"/>
                        <a:gd name="connsiteX42" fmla="*/ 2728680 w 11426309"/>
                        <a:gd name="connsiteY42" fmla="*/ 4434092 h 4434092"/>
                        <a:gd name="connsiteX43" fmla="*/ 1944524 w 11426309"/>
                        <a:gd name="connsiteY43" fmla="*/ 4434092 h 4434092"/>
                        <a:gd name="connsiteX44" fmla="*/ 1359333 w 11426309"/>
                        <a:gd name="connsiteY44" fmla="*/ 4434092 h 4434092"/>
                        <a:gd name="connsiteX45" fmla="*/ 739030 w 11426309"/>
                        <a:gd name="connsiteY45" fmla="*/ 4434092 h 4434092"/>
                        <a:gd name="connsiteX46" fmla="*/ 0 w 11426309"/>
                        <a:gd name="connsiteY46" fmla="*/ 3695062 h 4434092"/>
                        <a:gd name="connsiteX47" fmla="*/ 0 w 11426309"/>
                        <a:gd name="connsiteY47" fmla="*/ 3044735 h 4434092"/>
                        <a:gd name="connsiteX48" fmla="*/ 0 w 11426309"/>
                        <a:gd name="connsiteY48" fmla="*/ 2512649 h 4434092"/>
                        <a:gd name="connsiteX49" fmla="*/ 0 w 11426309"/>
                        <a:gd name="connsiteY49" fmla="*/ 1921443 h 4434092"/>
                        <a:gd name="connsiteX50" fmla="*/ 0 w 11426309"/>
                        <a:gd name="connsiteY50" fmla="*/ 1418917 h 4434092"/>
                        <a:gd name="connsiteX51" fmla="*/ 0 w 11426309"/>
                        <a:gd name="connsiteY51" fmla="*/ 739030 h 44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26309" h="4434092" extrusionOk="0">
                          <a:moveTo>
                            <a:pt x="0" y="739030"/>
                          </a:moveTo>
                          <a:cubicBezTo>
                            <a:pt x="-58172" y="294993"/>
                            <a:pt x="254338" y="28725"/>
                            <a:pt x="739030" y="0"/>
                          </a:cubicBezTo>
                          <a:cubicBezTo>
                            <a:pt x="1078890" y="-92615"/>
                            <a:pt x="1180084" y="70240"/>
                            <a:pt x="1523186" y="0"/>
                          </a:cubicBezTo>
                          <a:cubicBezTo>
                            <a:pt x="1866288" y="-70240"/>
                            <a:pt x="1888679" y="7696"/>
                            <a:pt x="2008895" y="0"/>
                          </a:cubicBezTo>
                          <a:cubicBezTo>
                            <a:pt x="2129111" y="-7696"/>
                            <a:pt x="2231891" y="8834"/>
                            <a:pt x="2395121" y="0"/>
                          </a:cubicBezTo>
                          <a:cubicBezTo>
                            <a:pt x="2558351" y="-8834"/>
                            <a:pt x="2846235" y="20803"/>
                            <a:pt x="3079794" y="0"/>
                          </a:cubicBezTo>
                          <a:cubicBezTo>
                            <a:pt x="3313353" y="-20803"/>
                            <a:pt x="3343893" y="5362"/>
                            <a:pt x="3565503" y="0"/>
                          </a:cubicBezTo>
                          <a:cubicBezTo>
                            <a:pt x="3787113" y="-5362"/>
                            <a:pt x="4067531" y="63858"/>
                            <a:pt x="4349659" y="0"/>
                          </a:cubicBezTo>
                          <a:cubicBezTo>
                            <a:pt x="4631787" y="-63858"/>
                            <a:pt x="4627118" y="44642"/>
                            <a:pt x="4735885" y="0"/>
                          </a:cubicBezTo>
                          <a:cubicBezTo>
                            <a:pt x="4844652" y="-44642"/>
                            <a:pt x="5314124" y="2487"/>
                            <a:pt x="5520041" y="0"/>
                          </a:cubicBezTo>
                          <a:cubicBezTo>
                            <a:pt x="5725958" y="-2487"/>
                            <a:pt x="5671459" y="130"/>
                            <a:pt x="5806785" y="0"/>
                          </a:cubicBezTo>
                          <a:cubicBezTo>
                            <a:pt x="5942111" y="-130"/>
                            <a:pt x="6125821" y="64435"/>
                            <a:pt x="6391976" y="0"/>
                          </a:cubicBezTo>
                          <a:cubicBezTo>
                            <a:pt x="6658131" y="-64435"/>
                            <a:pt x="6823383" y="55118"/>
                            <a:pt x="6977167" y="0"/>
                          </a:cubicBezTo>
                          <a:cubicBezTo>
                            <a:pt x="7130951" y="-55118"/>
                            <a:pt x="7306416" y="11840"/>
                            <a:pt x="7462876" y="0"/>
                          </a:cubicBezTo>
                          <a:cubicBezTo>
                            <a:pt x="7619336" y="-11840"/>
                            <a:pt x="7876200" y="57537"/>
                            <a:pt x="8247032" y="0"/>
                          </a:cubicBezTo>
                          <a:cubicBezTo>
                            <a:pt x="8617864" y="-57537"/>
                            <a:pt x="8833017" y="41907"/>
                            <a:pt x="9031188" y="0"/>
                          </a:cubicBezTo>
                          <a:cubicBezTo>
                            <a:pt x="9229359" y="-41907"/>
                            <a:pt x="9305744" y="33314"/>
                            <a:pt x="9417414" y="0"/>
                          </a:cubicBezTo>
                          <a:cubicBezTo>
                            <a:pt x="9529084" y="-33314"/>
                            <a:pt x="9727806" y="99"/>
                            <a:pt x="10002605" y="0"/>
                          </a:cubicBezTo>
                          <a:cubicBezTo>
                            <a:pt x="10277404" y="-99"/>
                            <a:pt x="10535376" y="17312"/>
                            <a:pt x="10687279" y="0"/>
                          </a:cubicBezTo>
                          <a:cubicBezTo>
                            <a:pt x="11087547" y="-23725"/>
                            <a:pt x="11531292" y="309547"/>
                            <a:pt x="11426309" y="739030"/>
                          </a:cubicBezTo>
                          <a:cubicBezTo>
                            <a:pt x="11457022" y="889742"/>
                            <a:pt x="11411146" y="1004147"/>
                            <a:pt x="11426309" y="1241555"/>
                          </a:cubicBezTo>
                          <a:cubicBezTo>
                            <a:pt x="11441472" y="1478963"/>
                            <a:pt x="11356489" y="1668944"/>
                            <a:pt x="11426309" y="1891882"/>
                          </a:cubicBezTo>
                          <a:cubicBezTo>
                            <a:pt x="11496129" y="2114820"/>
                            <a:pt x="11378742" y="2228161"/>
                            <a:pt x="11426309" y="2483089"/>
                          </a:cubicBezTo>
                          <a:cubicBezTo>
                            <a:pt x="11473876" y="2738017"/>
                            <a:pt x="11397925" y="2789461"/>
                            <a:pt x="11426309" y="3015175"/>
                          </a:cubicBezTo>
                          <a:cubicBezTo>
                            <a:pt x="11454693" y="3240889"/>
                            <a:pt x="11356806" y="3436174"/>
                            <a:pt x="11426309" y="3695062"/>
                          </a:cubicBezTo>
                          <a:cubicBezTo>
                            <a:pt x="11329461" y="4097736"/>
                            <a:pt x="11177124" y="4504422"/>
                            <a:pt x="10687279" y="4434092"/>
                          </a:cubicBezTo>
                          <a:cubicBezTo>
                            <a:pt x="10397570" y="4475387"/>
                            <a:pt x="10350406" y="4421073"/>
                            <a:pt x="10102088" y="4434092"/>
                          </a:cubicBezTo>
                          <a:cubicBezTo>
                            <a:pt x="9853770" y="4447111"/>
                            <a:pt x="9800115" y="4397958"/>
                            <a:pt x="9715862" y="4434092"/>
                          </a:cubicBezTo>
                          <a:cubicBezTo>
                            <a:pt x="9631609" y="4470226"/>
                            <a:pt x="9287511" y="4366043"/>
                            <a:pt x="9031188" y="4434092"/>
                          </a:cubicBezTo>
                          <a:cubicBezTo>
                            <a:pt x="8774865" y="4502141"/>
                            <a:pt x="8792938" y="4400058"/>
                            <a:pt x="8644962" y="4434092"/>
                          </a:cubicBezTo>
                          <a:cubicBezTo>
                            <a:pt x="8496986" y="4468126"/>
                            <a:pt x="8211842" y="4354706"/>
                            <a:pt x="7960288" y="4434092"/>
                          </a:cubicBezTo>
                          <a:cubicBezTo>
                            <a:pt x="7708734" y="4513478"/>
                            <a:pt x="7734558" y="4433688"/>
                            <a:pt x="7673545" y="4434092"/>
                          </a:cubicBezTo>
                          <a:cubicBezTo>
                            <a:pt x="7612532" y="4434496"/>
                            <a:pt x="7230802" y="4379622"/>
                            <a:pt x="6988871" y="4434092"/>
                          </a:cubicBezTo>
                          <a:cubicBezTo>
                            <a:pt x="6746940" y="4488562"/>
                            <a:pt x="6776860" y="4425372"/>
                            <a:pt x="6602645" y="4434092"/>
                          </a:cubicBezTo>
                          <a:cubicBezTo>
                            <a:pt x="6428430" y="4442812"/>
                            <a:pt x="6454459" y="4400613"/>
                            <a:pt x="6315901" y="4434092"/>
                          </a:cubicBezTo>
                          <a:cubicBezTo>
                            <a:pt x="6177343" y="4467571"/>
                            <a:pt x="6026512" y="4427317"/>
                            <a:pt x="5929675" y="4434092"/>
                          </a:cubicBezTo>
                          <a:cubicBezTo>
                            <a:pt x="5832838" y="4440867"/>
                            <a:pt x="5431923" y="4389377"/>
                            <a:pt x="5245002" y="4434092"/>
                          </a:cubicBezTo>
                          <a:cubicBezTo>
                            <a:pt x="5058081" y="4478807"/>
                            <a:pt x="5020533" y="4425355"/>
                            <a:pt x="4858775" y="4434092"/>
                          </a:cubicBezTo>
                          <a:cubicBezTo>
                            <a:pt x="4697017" y="4442829"/>
                            <a:pt x="4690432" y="4423366"/>
                            <a:pt x="4572032" y="4434092"/>
                          </a:cubicBezTo>
                          <a:cubicBezTo>
                            <a:pt x="4453632" y="4444818"/>
                            <a:pt x="4361780" y="4402461"/>
                            <a:pt x="4185806" y="4434092"/>
                          </a:cubicBezTo>
                          <a:cubicBezTo>
                            <a:pt x="4009832" y="4465723"/>
                            <a:pt x="3810255" y="4425805"/>
                            <a:pt x="3700097" y="4434092"/>
                          </a:cubicBezTo>
                          <a:cubicBezTo>
                            <a:pt x="3589939" y="4442379"/>
                            <a:pt x="3344487" y="4363943"/>
                            <a:pt x="3114906" y="4434092"/>
                          </a:cubicBezTo>
                          <a:cubicBezTo>
                            <a:pt x="2885325" y="4504241"/>
                            <a:pt x="2903859" y="4391594"/>
                            <a:pt x="2728680" y="4434092"/>
                          </a:cubicBezTo>
                          <a:cubicBezTo>
                            <a:pt x="2553501" y="4476590"/>
                            <a:pt x="2329470" y="4414534"/>
                            <a:pt x="1944524" y="4434092"/>
                          </a:cubicBezTo>
                          <a:cubicBezTo>
                            <a:pt x="1559578" y="4453650"/>
                            <a:pt x="1640471" y="4421642"/>
                            <a:pt x="1359333" y="4434092"/>
                          </a:cubicBezTo>
                          <a:cubicBezTo>
                            <a:pt x="1078195" y="4446542"/>
                            <a:pt x="943231" y="4393202"/>
                            <a:pt x="739030" y="4434092"/>
                          </a:cubicBezTo>
                          <a:cubicBezTo>
                            <a:pt x="265474" y="4359265"/>
                            <a:pt x="10215" y="4092164"/>
                            <a:pt x="0" y="3695062"/>
                          </a:cubicBezTo>
                          <a:cubicBezTo>
                            <a:pt x="-44346" y="3562855"/>
                            <a:pt x="35807" y="3291993"/>
                            <a:pt x="0" y="3044735"/>
                          </a:cubicBezTo>
                          <a:cubicBezTo>
                            <a:pt x="-35807" y="2797477"/>
                            <a:pt x="18426" y="2716173"/>
                            <a:pt x="0" y="2512649"/>
                          </a:cubicBezTo>
                          <a:cubicBezTo>
                            <a:pt x="-18426" y="2309125"/>
                            <a:pt x="17361" y="2124117"/>
                            <a:pt x="0" y="1921443"/>
                          </a:cubicBezTo>
                          <a:cubicBezTo>
                            <a:pt x="-17361" y="1718769"/>
                            <a:pt x="39283" y="1659140"/>
                            <a:pt x="0" y="1418917"/>
                          </a:cubicBezTo>
                          <a:cubicBezTo>
                            <a:pt x="-39283" y="1178694"/>
                            <a:pt x="33756" y="1078097"/>
                            <a:pt x="0" y="73903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C12B6D-B73D-D553-B22B-4AD7A910B4AA}"/>
                </a:ext>
              </a:extLst>
            </p:cNvPr>
            <p:cNvSpPr txBox="1"/>
            <p:nvPr/>
          </p:nvSpPr>
          <p:spPr>
            <a:xfrm>
              <a:off x="16642428" y="10893884"/>
              <a:ext cx="8046085" cy="584775"/>
            </a:xfrm>
            <a:prstGeom prst="rect">
              <a:avLst/>
            </a:prstGeom>
            <a:noFill/>
          </p:spPr>
          <p:txBody>
            <a:bodyPr wrap="square" rtlCol="0">
              <a:spAutoFit/>
            </a:bodyPr>
            <a:lstStyle/>
            <a:p>
              <a:pPr algn="ctr"/>
              <a:r>
                <a:rPr lang="en-US" sz="3200" b="1" dirty="0"/>
                <a:t>Heat Vulnerability Mapping Variables</a:t>
              </a:r>
            </a:p>
          </p:txBody>
        </p:sp>
        <p:grpSp>
          <p:nvGrpSpPr>
            <p:cNvPr id="1039" name="Group 1038">
              <a:extLst>
                <a:ext uri="{FF2B5EF4-FFF2-40B4-BE49-F238E27FC236}">
                  <a16:creationId xmlns:a16="http://schemas.microsoft.com/office/drawing/2014/main" id="{4146B16D-ADE1-DD3E-0C9A-E7FA9EADF468}"/>
                </a:ext>
              </a:extLst>
            </p:cNvPr>
            <p:cNvGrpSpPr/>
            <p:nvPr/>
          </p:nvGrpSpPr>
          <p:grpSpPr>
            <a:xfrm>
              <a:off x="16154567" y="11509697"/>
              <a:ext cx="1843082" cy="1843082"/>
              <a:chOff x="17097144" y="10999355"/>
              <a:chExt cx="2082484" cy="2082484"/>
            </a:xfrm>
            <a:solidFill>
              <a:schemeClr val="accent6">
                <a:lumMod val="50000"/>
              </a:schemeClr>
            </a:solidFill>
          </p:grpSpPr>
          <p:pic>
            <p:nvPicPr>
              <p:cNvPr id="1036" name="Graphic 1035" descr="Forest scene with solid fill">
                <a:extLst>
                  <a:ext uri="{FF2B5EF4-FFF2-40B4-BE49-F238E27FC236}">
                    <a16:creationId xmlns:a16="http://schemas.microsoft.com/office/drawing/2014/main" id="{5391A35B-37C6-803E-7D38-D582254D09C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7097144" y="10999355"/>
                <a:ext cx="2082484" cy="2082484"/>
              </a:xfrm>
              <a:prstGeom prst="rect">
                <a:avLst/>
              </a:prstGeom>
            </p:spPr>
          </p:pic>
          <p:pic>
            <p:nvPicPr>
              <p:cNvPr id="1038" name="Graphic 1037" descr="Dim (Medium Sun) with solid fill">
                <a:extLst>
                  <a:ext uri="{FF2B5EF4-FFF2-40B4-BE49-F238E27FC236}">
                    <a16:creationId xmlns:a16="http://schemas.microsoft.com/office/drawing/2014/main" id="{7D9D0ACE-CB0A-4D1B-7F5A-B1D16EBB534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7216040" y="11098363"/>
                <a:ext cx="763144" cy="763144"/>
              </a:xfrm>
              <a:prstGeom prst="rect">
                <a:avLst/>
              </a:prstGeom>
            </p:spPr>
          </p:pic>
        </p:grpSp>
        <p:pic>
          <p:nvPicPr>
            <p:cNvPr id="1041" name="Graphic 1040" descr="City with solid fill">
              <a:extLst>
                <a:ext uri="{FF2B5EF4-FFF2-40B4-BE49-F238E27FC236}">
                  <a16:creationId xmlns:a16="http://schemas.microsoft.com/office/drawing/2014/main" id="{32009B0E-F698-2411-D524-3E8B2E4EDA5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9721913" y="11660535"/>
              <a:ext cx="1859087" cy="1859087"/>
            </a:xfrm>
            <a:prstGeom prst="rect">
              <a:avLst/>
            </a:prstGeom>
          </p:spPr>
        </p:pic>
        <p:pic>
          <p:nvPicPr>
            <p:cNvPr id="1043" name="Graphic 1042" descr="Users with solid fill">
              <a:extLst>
                <a:ext uri="{FF2B5EF4-FFF2-40B4-BE49-F238E27FC236}">
                  <a16:creationId xmlns:a16="http://schemas.microsoft.com/office/drawing/2014/main" id="{C02A4CCE-2893-6779-9A6F-74927F6C970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3466801" y="11849236"/>
              <a:ext cx="1655556" cy="1655556"/>
            </a:xfrm>
            <a:prstGeom prst="rect">
              <a:avLst/>
            </a:prstGeom>
          </p:spPr>
        </p:pic>
        <p:sp>
          <p:nvSpPr>
            <p:cNvPr id="1045" name="TextBox 1044">
              <a:extLst>
                <a:ext uri="{FF2B5EF4-FFF2-40B4-BE49-F238E27FC236}">
                  <a16:creationId xmlns:a16="http://schemas.microsoft.com/office/drawing/2014/main" id="{43BD7EDF-85B7-C7C4-D63F-16AE8C062FB1}"/>
                </a:ext>
              </a:extLst>
            </p:cNvPr>
            <p:cNvSpPr txBox="1"/>
            <p:nvPr/>
          </p:nvSpPr>
          <p:spPr>
            <a:xfrm>
              <a:off x="15320611" y="13411633"/>
              <a:ext cx="3708898" cy="923330"/>
            </a:xfrm>
            <a:prstGeom prst="rect">
              <a:avLst/>
            </a:prstGeom>
            <a:noFill/>
          </p:spPr>
          <p:txBody>
            <a:bodyPr wrap="square" rtlCol="0">
              <a:spAutoFit/>
            </a:bodyPr>
            <a:lstStyle/>
            <a:p>
              <a:pPr algn="ctr"/>
              <a:r>
                <a:rPr lang="en-US" dirty="0"/>
                <a:t>Land Surface Temperature,</a:t>
              </a:r>
            </a:p>
            <a:p>
              <a:pPr algn="ctr"/>
              <a:r>
                <a:rPr lang="en-US" dirty="0"/>
                <a:t>Canopy Cover, Albedo, Evapotranspiration</a:t>
              </a:r>
            </a:p>
          </p:txBody>
        </p:sp>
        <p:sp>
          <p:nvSpPr>
            <p:cNvPr id="1046" name="TextBox 1045">
              <a:extLst>
                <a:ext uri="{FF2B5EF4-FFF2-40B4-BE49-F238E27FC236}">
                  <a16:creationId xmlns:a16="http://schemas.microsoft.com/office/drawing/2014/main" id="{BE01FDC6-6400-9569-F938-320B5F0CEF0C}"/>
                </a:ext>
              </a:extLst>
            </p:cNvPr>
            <p:cNvSpPr txBox="1"/>
            <p:nvPr/>
          </p:nvSpPr>
          <p:spPr>
            <a:xfrm>
              <a:off x="19310206" y="13430719"/>
              <a:ext cx="2799288" cy="646331"/>
            </a:xfrm>
            <a:prstGeom prst="rect">
              <a:avLst/>
            </a:prstGeom>
            <a:noFill/>
          </p:spPr>
          <p:txBody>
            <a:bodyPr wrap="square" rtlCol="0">
              <a:spAutoFit/>
            </a:bodyPr>
            <a:lstStyle/>
            <a:p>
              <a:pPr algn="ctr"/>
              <a:r>
                <a:rPr lang="en-US" dirty="0"/>
                <a:t>Building Footprint,</a:t>
              </a:r>
            </a:p>
            <a:p>
              <a:pPr algn="ctr"/>
              <a:r>
                <a:rPr lang="en-US" dirty="0"/>
                <a:t>Land Cover</a:t>
              </a:r>
            </a:p>
          </p:txBody>
        </p:sp>
        <p:sp>
          <p:nvSpPr>
            <p:cNvPr id="1047" name="TextBox 1046">
              <a:extLst>
                <a:ext uri="{FF2B5EF4-FFF2-40B4-BE49-F238E27FC236}">
                  <a16:creationId xmlns:a16="http://schemas.microsoft.com/office/drawing/2014/main" id="{08461C9E-4577-1C3E-18A5-ECDE136EFCEC}"/>
                </a:ext>
              </a:extLst>
            </p:cNvPr>
            <p:cNvSpPr txBox="1"/>
            <p:nvPr/>
          </p:nvSpPr>
          <p:spPr>
            <a:xfrm>
              <a:off x="22752280" y="13358805"/>
              <a:ext cx="3084599" cy="1200329"/>
            </a:xfrm>
            <a:prstGeom prst="rect">
              <a:avLst/>
            </a:prstGeom>
            <a:noFill/>
          </p:spPr>
          <p:txBody>
            <a:bodyPr wrap="square" rtlCol="0">
              <a:spAutoFit/>
            </a:bodyPr>
            <a:lstStyle/>
            <a:p>
              <a:pPr algn="ctr"/>
              <a:r>
                <a:rPr lang="en-US" dirty="0"/>
                <a:t>Population, Age, Race,</a:t>
              </a:r>
            </a:p>
            <a:p>
              <a:pPr algn="ctr"/>
              <a:r>
                <a:rPr lang="en-US" dirty="0"/>
                <a:t>Income level, Health Insurance &amp; Vehicle Ownership</a:t>
              </a:r>
            </a:p>
          </p:txBody>
        </p:sp>
        <p:sp>
          <p:nvSpPr>
            <p:cNvPr id="1065" name="Plus 1064">
              <a:extLst>
                <a:ext uri="{FF2B5EF4-FFF2-40B4-BE49-F238E27FC236}">
                  <a16:creationId xmlns:a16="http://schemas.microsoft.com/office/drawing/2014/main" id="{61D1E6D1-0EC1-BE66-B7C7-EA85B3AE5557}"/>
                </a:ext>
              </a:extLst>
            </p:cNvPr>
            <p:cNvSpPr/>
            <p:nvPr/>
          </p:nvSpPr>
          <p:spPr>
            <a:xfrm>
              <a:off x="18658633" y="12230002"/>
              <a:ext cx="667503" cy="667503"/>
            </a:xfrm>
            <a:prstGeom prst="mathPlus">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Plus 1067">
              <a:extLst>
                <a:ext uri="{FF2B5EF4-FFF2-40B4-BE49-F238E27FC236}">
                  <a16:creationId xmlns:a16="http://schemas.microsoft.com/office/drawing/2014/main" id="{F54142EC-91DA-2C28-D8CC-324B66CB05AD}"/>
                </a:ext>
              </a:extLst>
            </p:cNvPr>
            <p:cNvSpPr/>
            <p:nvPr/>
          </p:nvSpPr>
          <p:spPr>
            <a:xfrm>
              <a:off x="22239294" y="12194520"/>
              <a:ext cx="667503" cy="667503"/>
            </a:xfrm>
            <a:prstGeom prst="mathPlus">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8" name="Group 1077">
            <a:extLst>
              <a:ext uri="{FF2B5EF4-FFF2-40B4-BE49-F238E27FC236}">
                <a16:creationId xmlns:a16="http://schemas.microsoft.com/office/drawing/2014/main" id="{4DB7490E-E14D-343E-69E0-19955AD18AE3}"/>
              </a:ext>
            </a:extLst>
          </p:cNvPr>
          <p:cNvGrpSpPr/>
          <p:nvPr/>
        </p:nvGrpSpPr>
        <p:grpSpPr>
          <a:xfrm>
            <a:off x="11829598" y="28188585"/>
            <a:ext cx="4016216" cy="1499661"/>
            <a:chOff x="21476725" y="22142113"/>
            <a:chExt cx="4343095" cy="1621719"/>
          </a:xfrm>
        </p:grpSpPr>
        <p:sp>
          <p:nvSpPr>
            <p:cNvPr id="1069" name="TextBox 1068">
              <a:extLst>
                <a:ext uri="{FF2B5EF4-FFF2-40B4-BE49-F238E27FC236}">
                  <a16:creationId xmlns:a16="http://schemas.microsoft.com/office/drawing/2014/main" id="{920C800D-4493-FF85-7CB9-6559F6B479C4}"/>
                </a:ext>
              </a:extLst>
            </p:cNvPr>
            <p:cNvSpPr txBox="1"/>
            <p:nvPr/>
          </p:nvSpPr>
          <p:spPr>
            <a:xfrm>
              <a:off x="21476725" y="22142113"/>
              <a:ext cx="4343095" cy="499240"/>
            </a:xfrm>
            <a:prstGeom prst="rect">
              <a:avLst/>
            </a:prstGeom>
            <a:noFill/>
          </p:spPr>
          <p:txBody>
            <a:bodyPr wrap="square" rtlCol="0">
              <a:spAutoFit/>
            </a:bodyPr>
            <a:lstStyle/>
            <a:p>
              <a:pPr algn="ctr"/>
              <a:r>
                <a:rPr lang="en-US" sz="2400" b="1"/>
                <a:t>Heat Mitigation Priority</a:t>
              </a:r>
            </a:p>
          </p:txBody>
        </p:sp>
        <p:grpSp>
          <p:nvGrpSpPr>
            <p:cNvPr id="1077" name="Group 1076">
              <a:extLst>
                <a:ext uri="{FF2B5EF4-FFF2-40B4-BE49-F238E27FC236}">
                  <a16:creationId xmlns:a16="http://schemas.microsoft.com/office/drawing/2014/main" id="{A5CBF55C-3E90-0D63-1522-D0D7E4E5F3C7}"/>
                </a:ext>
              </a:extLst>
            </p:cNvPr>
            <p:cNvGrpSpPr/>
            <p:nvPr/>
          </p:nvGrpSpPr>
          <p:grpSpPr>
            <a:xfrm>
              <a:off x="21741547" y="22803408"/>
              <a:ext cx="3870866" cy="960424"/>
              <a:chOff x="21741547" y="22803408"/>
              <a:chExt cx="3870866" cy="960424"/>
            </a:xfrm>
          </p:grpSpPr>
          <p:grpSp>
            <p:nvGrpSpPr>
              <p:cNvPr id="1073" name="Group 1072">
                <a:extLst>
                  <a:ext uri="{FF2B5EF4-FFF2-40B4-BE49-F238E27FC236}">
                    <a16:creationId xmlns:a16="http://schemas.microsoft.com/office/drawing/2014/main" id="{AD31309B-4EC8-41A3-3BAD-939142BC17B4}"/>
                  </a:ext>
                </a:extLst>
              </p:cNvPr>
              <p:cNvGrpSpPr/>
              <p:nvPr/>
            </p:nvGrpSpPr>
            <p:grpSpPr>
              <a:xfrm>
                <a:off x="21741547" y="22803408"/>
                <a:ext cx="3870866" cy="531682"/>
                <a:chOff x="21661487" y="23298912"/>
                <a:chExt cx="3135500" cy="475488"/>
              </a:xfrm>
            </p:grpSpPr>
            <p:sp>
              <p:nvSpPr>
                <p:cNvPr id="1070" name="Rectangle 1069">
                  <a:extLst>
                    <a:ext uri="{FF2B5EF4-FFF2-40B4-BE49-F238E27FC236}">
                      <a16:creationId xmlns:a16="http://schemas.microsoft.com/office/drawing/2014/main" id="{ED5599BD-A35D-3128-1165-DB666B6C6167}"/>
                    </a:ext>
                  </a:extLst>
                </p:cNvPr>
                <p:cNvSpPr/>
                <p:nvPr/>
              </p:nvSpPr>
              <p:spPr>
                <a:xfrm>
                  <a:off x="21661487" y="23298912"/>
                  <a:ext cx="1046113" cy="475488"/>
                </a:xfrm>
                <a:prstGeom prst="rect">
                  <a:avLst/>
                </a:prstGeom>
                <a:solidFill>
                  <a:srgbClr val="FFF7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51BDEB34-2FB5-BBE1-5D82-278DB7F32F24}"/>
                    </a:ext>
                  </a:extLst>
                </p:cNvPr>
                <p:cNvSpPr/>
                <p:nvPr/>
              </p:nvSpPr>
              <p:spPr>
                <a:xfrm>
                  <a:off x="22707600" y="23298912"/>
                  <a:ext cx="1046113" cy="475488"/>
                </a:xfrm>
                <a:prstGeom prst="rect">
                  <a:avLst/>
                </a:prstGeom>
                <a:solidFill>
                  <a:srgbClr val="66AA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0351539C-2AB1-2CF2-F85C-6CDA21B585F7}"/>
                    </a:ext>
                  </a:extLst>
                </p:cNvPr>
                <p:cNvSpPr/>
                <p:nvPr/>
              </p:nvSpPr>
              <p:spPr>
                <a:xfrm>
                  <a:off x="23750874" y="23298912"/>
                  <a:ext cx="1046113" cy="475488"/>
                </a:xfrm>
                <a:prstGeom prst="rect">
                  <a:avLst/>
                </a:prstGeom>
                <a:solidFill>
                  <a:srgbClr val="8200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4" name="TextBox 1073">
                <a:extLst>
                  <a:ext uri="{FF2B5EF4-FFF2-40B4-BE49-F238E27FC236}">
                    <a16:creationId xmlns:a16="http://schemas.microsoft.com/office/drawing/2014/main" id="{77A20277-D079-D2BC-6E13-1CE95575BDC9}"/>
                  </a:ext>
                </a:extLst>
              </p:cNvPr>
              <p:cNvSpPr txBox="1"/>
              <p:nvPr/>
            </p:nvSpPr>
            <p:spPr>
              <a:xfrm>
                <a:off x="22069713" y="23363722"/>
                <a:ext cx="684803" cy="400110"/>
              </a:xfrm>
              <a:prstGeom prst="rect">
                <a:avLst/>
              </a:prstGeom>
              <a:noFill/>
            </p:spPr>
            <p:txBody>
              <a:bodyPr wrap="none" rtlCol="0">
                <a:spAutoFit/>
              </a:bodyPr>
              <a:lstStyle/>
              <a:p>
                <a:r>
                  <a:rPr lang="en-US" sz="2000"/>
                  <a:t>Low</a:t>
                </a:r>
              </a:p>
            </p:txBody>
          </p:sp>
          <p:sp>
            <p:nvSpPr>
              <p:cNvPr id="1075" name="TextBox 1074">
                <a:extLst>
                  <a:ext uri="{FF2B5EF4-FFF2-40B4-BE49-F238E27FC236}">
                    <a16:creationId xmlns:a16="http://schemas.microsoft.com/office/drawing/2014/main" id="{D83D5515-468F-4884-8EAE-BD7141D41703}"/>
                  </a:ext>
                </a:extLst>
              </p:cNvPr>
              <p:cNvSpPr txBox="1"/>
              <p:nvPr/>
            </p:nvSpPr>
            <p:spPr>
              <a:xfrm>
                <a:off x="23073431" y="23363722"/>
                <a:ext cx="1210588" cy="400110"/>
              </a:xfrm>
              <a:prstGeom prst="rect">
                <a:avLst/>
              </a:prstGeom>
              <a:noFill/>
            </p:spPr>
            <p:txBody>
              <a:bodyPr wrap="none" rtlCol="0">
                <a:spAutoFit/>
              </a:bodyPr>
              <a:lstStyle/>
              <a:p>
                <a:r>
                  <a:rPr lang="en-US" sz="2000"/>
                  <a:t>Medium</a:t>
                </a:r>
              </a:p>
            </p:txBody>
          </p:sp>
          <p:sp>
            <p:nvSpPr>
              <p:cNvPr id="1076" name="TextBox 1075">
                <a:extLst>
                  <a:ext uri="{FF2B5EF4-FFF2-40B4-BE49-F238E27FC236}">
                    <a16:creationId xmlns:a16="http://schemas.microsoft.com/office/drawing/2014/main" id="{CEA020D5-FB21-727A-E234-C05AB078BD14}"/>
                  </a:ext>
                </a:extLst>
              </p:cNvPr>
              <p:cNvSpPr txBox="1"/>
              <p:nvPr/>
            </p:nvSpPr>
            <p:spPr>
              <a:xfrm>
                <a:off x="24614764" y="23363722"/>
                <a:ext cx="740908" cy="400110"/>
              </a:xfrm>
              <a:prstGeom prst="rect">
                <a:avLst/>
              </a:prstGeom>
              <a:noFill/>
            </p:spPr>
            <p:txBody>
              <a:bodyPr wrap="none" rtlCol="0">
                <a:spAutoFit/>
              </a:bodyPr>
              <a:lstStyle/>
              <a:p>
                <a:r>
                  <a:rPr lang="en-US" sz="2000"/>
                  <a:t>High</a:t>
                </a:r>
              </a:p>
            </p:txBody>
          </p:sp>
        </p:grpSp>
      </p:grpSp>
      <p:pic>
        <p:nvPicPr>
          <p:cNvPr id="46" name="Picture 45" descr="A map of the state of washington&#10;&#10;Description automatically generated">
            <a:extLst>
              <a:ext uri="{FF2B5EF4-FFF2-40B4-BE49-F238E27FC236}">
                <a16:creationId xmlns:a16="http://schemas.microsoft.com/office/drawing/2014/main" id="{060F8653-3B2D-AED3-56DA-FA084F267E53}"/>
              </a:ext>
            </a:extLst>
          </p:cNvPr>
          <p:cNvPicPr>
            <a:picLocks noChangeAspect="1"/>
          </p:cNvPicPr>
          <p:nvPr/>
        </p:nvPicPr>
        <p:blipFill>
          <a:blip r:embed="rId31"/>
          <a:stretch>
            <a:fillRect/>
          </a:stretch>
        </p:blipFill>
        <p:spPr>
          <a:xfrm>
            <a:off x="16430920" y="16416799"/>
            <a:ext cx="4687529" cy="3763297"/>
          </a:xfrm>
          <a:prstGeom prst="rect">
            <a:avLst/>
          </a:prstGeom>
        </p:spPr>
      </p:pic>
      <p:sp>
        <p:nvSpPr>
          <p:cNvPr id="51" name="Rectangle 50">
            <a:extLst>
              <a:ext uri="{FF2B5EF4-FFF2-40B4-BE49-F238E27FC236}">
                <a16:creationId xmlns:a16="http://schemas.microsoft.com/office/drawing/2014/main" id="{4B08BFBE-CCD2-D6AF-E649-2B770F8E2D0D}"/>
              </a:ext>
            </a:extLst>
          </p:cNvPr>
          <p:cNvSpPr/>
          <p:nvPr/>
        </p:nvSpPr>
        <p:spPr>
          <a:xfrm>
            <a:off x="20973129" y="15909145"/>
            <a:ext cx="311106" cy="4264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2C588DB-CF61-568C-58DD-1468B5358A0E}"/>
              </a:ext>
            </a:extLst>
          </p:cNvPr>
          <p:cNvSpPr/>
          <p:nvPr/>
        </p:nvSpPr>
        <p:spPr>
          <a:xfrm>
            <a:off x="25162473" y="16273372"/>
            <a:ext cx="517584" cy="4294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33FF0CD-511D-D331-9857-4FE6ECCB50C8}"/>
              </a:ext>
            </a:extLst>
          </p:cNvPr>
          <p:cNvSpPr/>
          <p:nvPr/>
        </p:nvSpPr>
        <p:spPr>
          <a:xfrm rot="5400000">
            <a:off x="23053794" y="17423561"/>
            <a:ext cx="517584" cy="4294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99BE6B-E074-0330-C046-2E0154374394}"/>
              </a:ext>
            </a:extLst>
          </p:cNvPr>
          <p:cNvSpPr txBox="1"/>
          <p:nvPr/>
        </p:nvSpPr>
        <p:spPr>
          <a:xfrm>
            <a:off x="20504782" y="26081717"/>
            <a:ext cx="28078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92D050"/>
                </a:solidFill>
              </a:rPr>
              <a:t>North Port</a:t>
            </a:r>
            <a:endParaRPr lang="en-US" sz="2400">
              <a:solidFill>
                <a:srgbClr val="92D050"/>
              </a:solidFill>
            </a:endParaRPr>
          </a:p>
        </p:txBody>
      </p:sp>
      <p:pic>
        <p:nvPicPr>
          <p:cNvPr id="1024" name="Picture 1023">
            <a:extLst>
              <a:ext uri="{FF2B5EF4-FFF2-40B4-BE49-F238E27FC236}">
                <a16:creationId xmlns:a16="http://schemas.microsoft.com/office/drawing/2014/main" id="{3BAFD214-E822-E459-5394-28C303A2BB37}"/>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30844" t="8589" r="31206" b="65891"/>
          <a:stretch/>
        </p:blipFill>
        <p:spPr>
          <a:xfrm>
            <a:off x="22215600" y="26807055"/>
            <a:ext cx="3731317" cy="3073630"/>
          </a:xfrm>
          <a:prstGeom prst="rect">
            <a:avLst/>
          </a:prstGeom>
        </p:spPr>
      </p:pic>
      <p:pic>
        <p:nvPicPr>
          <p:cNvPr id="1031" name="Picture 1030">
            <a:extLst>
              <a:ext uri="{FF2B5EF4-FFF2-40B4-BE49-F238E27FC236}">
                <a16:creationId xmlns:a16="http://schemas.microsoft.com/office/drawing/2014/main" id="{CE74B99D-4FA5-DB4C-BD69-6158FD2BF1CB}"/>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25978" t="19729" r="20192" b="39842"/>
          <a:stretch/>
        </p:blipFill>
        <p:spPr>
          <a:xfrm>
            <a:off x="21629879" y="16520287"/>
            <a:ext cx="4296071" cy="3716000"/>
          </a:xfrm>
          <a:prstGeom prst="rect">
            <a:avLst/>
          </a:prstGeom>
        </p:spPr>
      </p:pic>
      <p:sp>
        <p:nvSpPr>
          <p:cNvPr id="1034" name="TextBox 1033">
            <a:extLst>
              <a:ext uri="{FF2B5EF4-FFF2-40B4-BE49-F238E27FC236}">
                <a16:creationId xmlns:a16="http://schemas.microsoft.com/office/drawing/2014/main" id="{029840B4-B5B2-BE1A-F139-37AB92FB8CD2}"/>
              </a:ext>
            </a:extLst>
          </p:cNvPr>
          <p:cNvSpPr txBox="1"/>
          <p:nvPr/>
        </p:nvSpPr>
        <p:spPr>
          <a:xfrm>
            <a:off x="19837016" y="15415414"/>
            <a:ext cx="28078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C00000"/>
                </a:solidFill>
              </a:rPr>
              <a:t>North Sarasota</a:t>
            </a:r>
            <a:endParaRPr lang="en-US" sz="2400">
              <a:solidFill>
                <a:srgbClr val="C00000"/>
              </a:solidFill>
            </a:endParaRPr>
          </a:p>
        </p:txBody>
      </p:sp>
      <p:sp>
        <p:nvSpPr>
          <p:cNvPr id="1057" name="Rectangle 1056">
            <a:extLst>
              <a:ext uri="{FF2B5EF4-FFF2-40B4-BE49-F238E27FC236}">
                <a16:creationId xmlns:a16="http://schemas.microsoft.com/office/drawing/2014/main" id="{AA2AFCA8-645C-9C34-11DA-1FFED557003E}"/>
              </a:ext>
            </a:extLst>
          </p:cNvPr>
          <p:cNvSpPr/>
          <p:nvPr/>
        </p:nvSpPr>
        <p:spPr>
          <a:xfrm>
            <a:off x="7977809" y="15514796"/>
            <a:ext cx="3313968" cy="3329545"/>
          </a:xfrm>
          <a:prstGeom prst="rect">
            <a:avLst/>
          </a:prstGeom>
          <a:noFill/>
          <a:ln w="57150">
            <a:solidFill>
              <a:srgbClr val="C00000"/>
            </a:solidFill>
            <a:prstDash val="sysDot"/>
          </a:ln>
          <a:effectLst>
            <a:glow rad="635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057">
            <a:extLst>
              <a:ext uri="{FF2B5EF4-FFF2-40B4-BE49-F238E27FC236}">
                <a16:creationId xmlns:a16="http://schemas.microsoft.com/office/drawing/2014/main" id="{931E63B7-6E6F-0DB8-29B2-78E4C7DC6F29}"/>
              </a:ext>
            </a:extLst>
          </p:cNvPr>
          <p:cNvSpPr/>
          <p:nvPr/>
        </p:nvSpPr>
        <p:spPr>
          <a:xfrm>
            <a:off x="16048416" y="15340742"/>
            <a:ext cx="10218447" cy="5086633"/>
          </a:xfrm>
          <a:prstGeom prst="rect">
            <a:avLst/>
          </a:prstGeom>
          <a:noFill/>
          <a:ln w="571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F288DD52-869C-7679-D279-A7E5B4D2B10B}"/>
              </a:ext>
            </a:extLst>
          </p:cNvPr>
          <p:cNvSpPr/>
          <p:nvPr/>
        </p:nvSpPr>
        <p:spPr>
          <a:xfrm>
            <a:off x="14763182" y="22887534"/>
            <a:ext cx="3563855" cy="2913184"/>
          </a:xfrm>
          <a:prstGeom prst="rect">
            <a:avLst/>
          </a:prstGeom>
          <a:noFill/>
          <a:ln w="57150">
            <a:solidFill>
              <a:srgbClr val="92D050"/>
            </a:solidFill>
            <a:prstDash val="sysDot"/>
          </a:ln>
          <a:effectLst>
            <a:glow rad="635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3961852E-D308-E141-DA94-85174ED21112}"/>
              </a:ext>
            </a:extLst>
          </p:cNvPr>
          <p:cNvSpPr/>
          <p:nvPr/>
        </p:nvSpPr>
        <p:spPr>
          <a:xfrm>
            <a:off x="17044688" y="25987824"/>
            <a:ext cx="9326142" cy="3911669"/>
          </a:xfrm>
          <a:prstGeom prst="rect">
            <a:avLst/>
          </a:prstGeom>
          <a:noFill/>
          <a:ln w="57150">
            <a:solidFill>
              <a:srgbClr val="92D050"/>
            </a:solidFill>
            <a:prstDash val="sysDot"/>
          </a:ln>
          <a:effectLst>
            <a:glow rad="635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06ED20A5-7FF2-9BD3-AAB2-85A9684D85DF}"/>
              </a:ext>
            </a:extLst>
          </p:cNvPr>
          <p:cNvSpPr/>
          <p:nvPr/>
        </p:nvSpPr>
        <p:spPr>
          <a:xfrm>
            <a:off x="10419782" y="22441147"/>
            <a:ext cx="3997755" cy="2913185"/>
          </a:xfrm>
          <a:prstGeom prst="rect">
            <a:avLst/>
          </a:prstGeom>
          <a:noFill/>
          <a:ln w="57150">
            <a:solidFill>
              <a:srgbClr val="FFC000"/>
            </a:solidFill>
            <a:prstDash val="sysDot"/>
          </a:ln>
          <a:effectLst>
            <a:glow rad="635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6DF43DF-55F7-B2BE-AEC7-F7207BC40752}"/>
              </a:ext>
            </a:extLst>
          </p:cNvPr>
          <p:cNvPicPr>
            <a:picLocks noChangeAspect="1"/>
          </p:cNvPicPr>
          <p:nvPr/>
        </p:nvPicPr>
        <p:blipFill rotWithShape="1">
          <a:blip r:embed="rId34">
            <a:extLst>
              <a:ext uri="{28A0092B-C50C-407E-A947-70E740481C1C}">
                <a14:useLocalDpi xmlns:a14="http://schemas.microsoft.com/office/drawing/2010/main" val="0"/>
              </a:ext>
            </a:extLst>
          </a:blip>
          <a:srcRect l="15338" t="37954" r="79870" b="54372"/>
          <a:stretch/>
        </p:blipFill>
        <p:spPr>
          <a:xfrm>
            <a:off x="7471958" y="21335942"/>
            <a:ext cx="970013" cy="2010311"/>
          </a:xfrm>
          <a:prstGeom prst="rect">
            <a:avLst/>
          </a:prstGeom>
        </p:spPr>
      </p:pic>
      <p:pic>
        <p:nvPicPr>
          <p:cNvPr id="1083" name="Picture 1082">
            <a:extLst>
              <a:ext uri="{FF2B5EF4-FFF2-40B4-BE49-F238E27FC236}">
                <a16:creationId xmlns:a16="http://schemas.microsoft.com/office/drawing/2014/main" id="{35F98CDC-EDF0-2962-9746-D72F950F8EEA}"/>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19366" t="19368" r="18697" b="42148"/>
          <a:stretch/>
        </p:blipFill>
        <p:spPr>
          <a:xfrm>
            <a:off x="5240835" y="25228045"/>
            <a:ext cx="4640868" cy="3321666"/>
          </a:xfrm>
          <a:prstGeom prst="rect">
            <a:avLst/>
          </a:prstGeom>
        </p:spPr>
      </p:pic>
      <p:sp>
        <p:nvSpPr>
          <p:cNvPr id="1084" name="L-Shape 1083">
            <a:extLst>
              <a:ext uri="{FF2B5EF4-FFF2-40B4-BE49-F238E27FC236}">
                <a16:creationId xmlns:a16="http://schemas.microsoft.com/office/drawing/2014/main" id="{81B84FBA-48E5-4FC1-11B8-1FC5BE0BADB4}"/>
              </a:ext>
            </a:extLst>
          </p:cNvPr>
          <p:cNvSpPr/>
          <p:nvPr/>
        </p:nvSpPr>
        <p:spPr>
          <a:xfrm>
            <a:off x="951596" y="20792662"/>
            <a:ext cx="9276598" cy="7893046"/>
          </a:xfrm>
          <a:prstGeom prst="corner">
            <a:avLst>
              <a:gd name="adj1" fmla="val 55541"/>
              <a:gd name="adj2" fmla="val 63279"/>
            </a:avLst>
          </a:prstGeom>
          <a:noFill/>
          <a:ln w="5715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TextBox 1085">
            <a:extLst>
              <a:ext uri="{FF2B5EF4-FFF2-40B4-BE49-F238E27FC236}">
                <a16:creationId xmlns:a16="http://schemas.microsoft.com/office/drawing/2014/main" id="{6612FD6C-8C08-A775-C827-814EABE6003B}"/>
              </a:ext>
            </a:extLst>
          </p:cNvPr>
          <p:cNvSpPr txBox="1"/>
          <p:nvPr/>
        </p:nvSpPr>
        <p:spPr>
          <a:xfrm>
            <a:off x="1920176" y="20897079"/>
            <a:ext cx="28078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C000"/>
                </a:solidFill>
              </a:rPr>
              <a:t>Venice</a:t>
            </a:r>
            <a:endParaRPr lang="en-US" sz="2400" dirty="0">
              <a:solidFill>
                <a:srgbClr val="FFC000"/>
              </a:solidFill>
            </a:endParaRPr>
          </a:p>
        </p:txBody>
      </p:sp>
      <p:sp>
        <p:nvSpPr>
          <p:cNvPr id="1088" name="TextBox 1087">
            <a:extLst>
              <a:ext uri="{FF2B5EF4-FFF2-40B4-BE49-F238E27FC236}">
                <a16:creationId xmlns:a16="http://schemas.microsoft.com/office/drawing/2014/main" id="{40EFBA33-2F27-3A0B-BDB7-C70969B1F80D}"/>
              </a:ext>
            </a:extLst>
          </p:cNvPr>
          <p:cNvSpPr txBox="1"/>
          <p:nvPr/>
        </p:nvSpPr>
        <p:spPr>
          <a:xfrm>
            <a:off x="1615068" y="24734067"/>
            <a:ext cx="3328473" cy="369332"/>
          </a:xfrm>
          <a:prstGeom prst="rect">
            <a:avLst/>
          </a:prstGeom>
          <a:noFill/>
        </p:spPr>
        <p:txBody>
          <a:bodyPr wrap="square" rtlCol="0">
            <a:spAutoFit/>
          </a:bodyPr>
          <a:lstStyle/>
          <a:p>
            <a:pPr algn="ctr"/>
            <a:r>
              <a:rPr lang="en-US" b="1"/>
              <a:t>Socioeconomic Profile</a:t>
            </a:r>
          </a:p>
        </p:txBody>
      </p:sp>
      <p:sp>
        <p:nvSpPr>
          <p:cNvPr id="1089" name="TextBox 1088">
            <a:extLst>
              <a:ext uri="{FF2B5EF4-FFF2-40B4-BE49-F238E27FC236}">
                <a16:creationId xmlns:a16="http://schemas.microsoft.com/office/drawing/2014/main" id="{B9A8E92D-5E08-8D41-CB34-AA22FBEF62D8}"/>
              </a:ext>
            </a:extLst>
          </p:cNvPr>
          <p:cNvSpPr txBox="1"/>
          <p:nvPr/>
        </p:nvSpPr>
        <p:spPr>
          <a:xfrm>
            <a:off x="17175060" y="16076383"/>
            <a:ext cx="3328473" cy="369332"/>
          </a:xfrm>
          <a:prstGeom prst="rect">
            <a:avLst/>
          </a:prstGeom>
          <a:noFill/>
        </p:spPr>
        <p:txBody>
          <a:bodyPr wrap="square" rtlCol="0">
            <a:spAutoFit/>
          </a:bodyPr>
          <a:lstStyle/>
          <a:p>
            <a:pPr algn="ctr"/>
            <a:r>
              <a:rPr lang="en-US" b="1" dirty="0"/>
              <a:t>Socioeconomic Profile</a:t>
            </a:r>
          </a:p>
        </p:txBody>
      </p:sp>
      <p:sp>
        <p:nvSpPr>
          <p:cNvPr id="1090" name="TextBox 1089">
            <a:extLst>
              <a:ext uri="{FF2B5EF4-FFF2-40B4-BE49-F238E27FC236}">
                <a16:creationId xmlns:a16="http://schemas.microsoft.com/office/drawing/2014/main" id="{23F9CAE3-93B2-6D0A-1769-FFCDF7D63CD6}"/>
              </a:ext>
            </a:extLst>
          </p:cNvPr>
          <p:cNvSpPr txBox="1"/>
          <p:nvPr/>
        </p:nvSpPr>
        <p:spPr>
          <a:xfrm>
            <a:off x="6244152" y="24727784"/>
            <a:ext cx="3328473" cy="369332"/>
          </a:xfrm>
          <a:prstGeom prst="rect">
            <a:avLst/>
          </a:prstGeom>
          <a:noFill/>
        </p:spPr>
        <p:txBody>
          <a:bodyPr wrap="square" rtlCol="0">
            <a:spAutoFit/>
          </a:bodyPr>
          <a:lstStyle/>
          <a:p>
            <a:pPr algn="ctr"/>
            <a:r>
              <a:rPr lang="en-US" b="1"/>
              <a:t>Land Surface Temperature</a:t>
            </a:r>
          </a:p>
        </p:txBody>
      </p:sp>
      <p:sp>
        <p:nvSpPr>
          <p:cNvPr id="1091" name="TextBox 1090">
            <a:extLst>
              <a:ext uri="{FF2B5EF4-FFF2-40B4-BE49-F238E27FC236}">
                <a16:creationId xmlns:a16="http://schemas.microsoft.com/office/drawing/2014/main" id="{6C94F3CE-3F7C-9E98-CE59-A70A301670D0}"/>
              </a:ext>
            </a:extLst>
          </p:cNvPr>
          <p:cNvSpPr txBox="1"/>
          <p:nvPr/>
        </p:nvSpPr>
        <p:spPr>
          <a:xfrm>
            <a:off x="22273419" y="16093470"/>
            <a:ext cx="3328473" cy="369332"/>
          </a:xfrm>
          <a:prstGeom prst="rect">
            <a:avLst/>
          </a:prstGeom>
          <a:noFill/>
        </p:spPr>
        <p:txBody>
          <a:bodyPr wrap="square" rtlCol="0">
            <a:spAutoFit/>
          </a:bodyPr>
          <a:lstStyle/>
          <a:p>
            <a:pPr algn="ctr"/>
            <a:r>
              <a:rPr lang="en-US" b="1" dirty="0"/>
              <a:t>Land Surface Temperature</a:t>
            </a:r>
          </a:p>
        </p:txBody>
      </p:sp>
      <p:sp>
        <p:nvSpPr>
          <p:cNvPr id="1092" name="TextBox 1091">
            <a:extLst>
              <a:ext uri="{FF2B5EF4-FFF2-40B4-BE49-F238E27FC236}">
                <a16:creationId xmlns:a16="http://schemas.microsoft.com/office/drawing/2014/main" id="{434AE3CD-983B-1E53-FB06-D11563798B3E}"/>
              </a:ext>
            </a:extLst>
          </p:cNvPr>
          <p:cNvSpPr txBox="1"/>
          <p:nvPr/>
        </p:nvSpPr>
        <p:spPr>
          <a:xfrm>
            <a:off x="17697585" y="26732137"/>
            <a:ext cx="3328473" cy="369332"/>
          </a:xfrm>
          <a:prstGeom prst="rect">
            <a:avLst/>
          </a:prstGeom>
          <a:noFill/>
        </p:spPr>
        <p:txBody>
          <a:bodyPr wrap="square" rtlCol="0">
            <a:spAutoFit/>
          </a:bodyPr>
          <a:lstStyle/>
          <a:p>
            <a:pPr algn="ctr"/>
            <a:r>
              <a:rPr lang="en-US" b="1"/>
              <a:t>Socioeconomic Profile</a:t>
            </a:r>
          </a:p>
        </p:txBody>
      </p:sp>
      <p:sp>
        <p:nvSpPr>
          <p:cNvPr id="1093" name="TextBox 1092">
            <a:extLst>
              <a:ext uri="{FF2B5EF4-FFF2-40B4-BE49-F238E27FC236}">
                <a16:creationId xmlns:a16="http://schemas.microsoft.com/office/drawing/2014/main" id="{0BEDE843-F0FF-BA5B-425E-630E6C0C3BB2}"/>
              </a:ext>
            </a:extLst>
          </p:cNvPr>
          <p:cNvSpPr txBox="1"/>
          <p:nvPr/>
        </p:nvSpPr>
        <p:spPr>
          <a:xfrm>
            <a:off x="22707600" y="26701654"/>
            <a:ext cx="3328473" cy="369332"/>
          </a:xfrm>
          <a:prstGeom prst="rect">
            <a:avLst/>
          </a:prstGeom>
          <a:noFill/>
        </p:spPr>
        <p:txBody>
          <a:bodyPr wrap="square" rtlCol="0">
            <a:spAutoFit/>
          </a:bodyPr>
          <a:lstStyle/>
          <a:p>
            <a:pPr algn="ctr"/>
            <a:r>
              <a:rPr lang="en-US" b="1"/>
              <a:t>Land Surface Temperature</a:t>
            </a:r>
          </a:p>
        </p:txBody>
      </p:sp>
      <p:grpSp>
        <p:nvGrpSpPr>
          <p:cNvPr id="1106" name="Group 1105">
            <a:extLst>
              <a:ext uri="{FF2B5EF4-FFF2-40B4-BE49-F238E27FC236}">
                <a16:creationId xmlns:a16="http://schemas.microsoft.com/office/drawing/2014/main" id="{74AC3B4A-55CA-DFBC-3E53-F578E0E0DBA4}"/>
              </a:ext>
            </a:extLst>
          </p:cNvPr>
          <p:cNvGrpSpPr/>
          <p:nvPr/>
        </p:nvGrpSpPr>
        <p:grpSpPr>
          <a:xfrm>
            <a:off x="21391522" y="23426423"/>
            <a:ext cx="4215270" cy="2238821"/>
            <a:chOff x="22107963" y="23656825"/>
            <a:chExt cx="3915631" cy="1951630"/>
          </a:xfrm>
        </p:grpSpPr>
        <p:sp>
          <p:nvSpPr>
            <p:cNvPr id="1094" name="TextBox 1093">
              <a:extLst>
                <a:ext uri="{FF2B5EF4-FFF2-40B4-BE49-F238E27FC236}">
                  <a16:creationId xmlns:a16="http://schemas.microsoft.com/office/drawing/2014/main" id="{C7416F3F-9604-4D03-73ED-B60BAAC6D7A4}"/>
                </a:ext>
              </a:extLst>
            </p:cNvPr>
            <p:cNvSpPr txBox="1"/>
            <p:nvPr/>
          </p:nvSpPr>
          <p:spPr>
            <a:xfrm>
              <a:off x="22107963" y="23656825"/>
              <a:ext cx="3915631" cy="456102"/>
            </a:xfrm>
            <a:prstGeom prst="rect">
              <a:avLst/>
            </a:prstGeom>
            <a:noFill/>
          </p:spPr>
          <p:txBody>
            <a:bodyPr wrap="square" rtlCol="0">
              <a:spAutoFit/>
            </a:bodyPr>
            <a:lstStyle/>
            <a:p>
              <a:pPr algn="ctr"/>
              <a:r>
                <a:rPr lang="en-US" sz="1400" b="1" dirty="0">
                  <a:latin typeface="+mj-lt"/>
                </a:rPr>
                <a:t>Average Summer 2019-2023 </a:t>
              </a:r>
            </a:p>
            <a:p>
              <a:pPr algn="ctr"/>
              <a:r>
                <a:rPr lang="en-US" sz="1400" b="1" dirty="0">
                  <a:latin typeface="+mj-lt"/>
                </a:rPr>
                <a:t>Daytime LST (°F)</a:t>
              </a:r>
            </a:p>
          </p:txBody>
        </p:sp>
        <p:sp>
          <p:nvSpPr>
            <p:cNvPr id="1095" name="TextBox 1094">
              <a:extLst>
                <a:ext uri="{FF2B5EF4-FFF2-40B4-BE49-F238E27FC236}">
                  <a16:creationId xmlns:a16="http://schemas.microsoft.com/office/drawing/2014/main" id="{5D65BD92-C890-0EBA-11B0-2B7B373A08A4}"/>
                </a:ext>
              </a:extLst>
            </p:cNvPr>
            <p:cNvSpPr txBox="1"/>
            <p:nvPr/>
          </p:nvSpPr>
          <p:spPr>
            <a:xfrm>
              <a:off x="23804912" y="24712983"/>
              <a:ext cx="1271487" cy="307777"/>
            </a:xfrm>
            <a:prstGeom prst="rect">
              <a:avLst/>
            </a:prstGeom>
            <a:noFill/>
          </p:spPr>
          <p:txBody>
            <a:bodyPr wrap="square" rtlCol="0">
              <a:spAutoFit/>
            </a:bodyPr>
            <a:lstStyle/>
            <a:p>
              <a:r>
                <a:rPr lang="en-US" sz="1400">
                  <a:latin typeface="+mj-lt"/>
                </a:rPr>
                <a:t>90-95</a:t>
              </a:r>
            </a:p>
          </p:txBody>
        </p:sp>
        <p:sp>
          <p:nvSpPr>
            <p:cNvPr id="1096" name="TextBox 1095">
              <a:extLst>
                <a:ext uri="{FF2B5EF4-FFF2-40B4-BE49-F238E27FC236}">
                  <a16:creationId xmlns:a16="http://schemas.microsoft.com/office/drawing/2014/main" id="{5B1D3981-B7CD-9334-8F96-67B7B3E38E2D}"/>
                </a:ext>
              </a:extLst>
            </p:cNvPr>
            <p:cNvSpPr txBox="1"/>
            <p:nvPr/>
          </p:nvSpPr>
          <p:spPr>
            <a:xfrm>
              <a:off x="23813483" y="25002112"/>
              <a:ext cx="889184" cy="307777"/>
            </a:xfrm>
            <a:prstGeom prst="rect">
              <a:avLst/>
            </a:prstGeom>
            <a:noFill/>
          </p:spPr>
          <p:txBody>
            <a:bodyPr wrap="square" rtlCol="0">
              <a:spAutoFit/>
            </a:bodyPr>
            <a:lstStyle/>
            <a:p>
              <a:r>
                <a:rPr lang="en-US" sz="1400">
                  <a:latin typeface="+mj-lt"/>
                </a:rPr>
                <a:t>85-90</a:t>
              </a:r>
            </a:p>
          </p:txBody>
        </p:sp>
        <p:sp>
          <p:nvSpPr>
            <p:cNvPr id="1097" name="Rectangle 1096">
              <a:extLst>
                <a:ext uri="{FF2B5EF4-FFF2-40B4-BE49-F238E27FC236}">
                  <a16:creationId xmlns:a16="http://schemas.microsoft.com/office/drawing/2014/main" id="{7DA6EECF-9562-3A15-11B6-D246F5F87B9D}"/>
                </a:ext>
              </a:extLst>
            </p:cNvPr>
            <p:cNvSpPr/>
            <p:nvPr/>
          </p:nvSpPr>
          <p:spPr>
            <a:xfrm>
              <a:off x="23335243" y="24461208"/>
              <a:ext cx="410640" cy="281363"/>
            </a:xfrm>
            <a:prstGeom prst="rect">
              <a:avLst/>
            </a:prstGeom>
            <a:solidFill>
              <a:srgbClr val="9B3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98" name="Rectangle 1097">
              <a:extLst>
                <a:ext uri="{FF2B5EF4-FFF2-40B4-BE49-F238E27FC236}">
                  <a16:creationId xmlns:a16="http://schemas.microsoft.com/office/drawing/2014/main" id="{6030B663-BF0B-6AA4-3BAB-A8E303DCC8A5}"/>
                </a:ext>
              </a:extLst>
            </p:cNvPr>
            <p:cNvSpPr/>
            <p:nvPr/>
          </p:nvSpPr>
          <p:spPr>
            <a:xfrm>
              <a:off x="23335243" y="24742571"/>
              <a:ext cx="410640" cy="281363"/>
            </a:xfrm>
            <a:prstGeom prst="rect">
              <a:avLst/>
            </a:prstGeom>
            <a:solidFill>
              <a:srgbClr val="BC5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99" name="Rectangle 1098">
              <a:extLst>
                <a:ext uri="{FF2B5EF4-FFF2-40B4-BE49-F238E27FC236}">
                  <a16:creationId xmlns:a16="http://schemas.microsoft.com/office/drawing/2014/main" id="{42620CFB-4E7A-5DBE-37B3-ED805DFB5808}"/>
                </a:ext>
              </a:extLst>
            </p:cNvPr>
            <p:cNvSpPr/>
            <p:nvPr/>
          </p:nvSpPr>
          <p:spPr>
            <a:xfrm>
              <a:off x="23335243" y="25021346"/>
              <a:ext cx="410640" cy="281363"/>
            </a:xfrm>
            <a:prstGeom prst="rect">
              <a:avLst/>
            </a:prstGeom>
            <a:solidFill>
              <a:srgbClr val="D288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00" name="Rectangle 1099">
              <a:extLst>
                <a:ext uri="{FF2B5EF4-FFF2-40B4-BE49-F238E27FC236}">
                  <a16:creationId xmlns:a16="http://schemas.microsoft.com/office/drawing/2014/main" id="{44297498-204F-6830-0DD9-D58C94879937}"/>
                </a:ext>
              </a:extLst>
            </p:cNvPr>
            <p:cNvSpPr/>
            <p:nvPr/>
          </p:nvSpPr>
          <p:spPr>
            <a:xfrm>
              <a:off x="23335243" y="25301959"/>
              <a:ext cx="410640" cy="281363"/>
            </a:xfrm>
            <a:prstGeom prst="rect">
              <a:avLst/>
            </a:prstGeom>
            <a:solidFill>
              <a:srgbClr val="F4D5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01" name="TextBox 1100">
              <a:extLst>
                <a:ext uri="{FF2B5EF4-FFF2-40B4-BE49-F238E27FC236}">
                  <a16:creationId xmlns:a16="http://schemas.microsoft.com/office/drawing/2014/main" id="{D53F40DE-A8A1-FC8F-921A-D9E264D2E28D}"/>
                </a:ext>
              </a:extLst>
            </p:cNvPr>
            <p:cNvSpPr txBox="1"/>
            <p:nvPr/>
          </p:nvSpPr>
          <p:spPr>
            <a:xfrm>
              <a:off x="23813483" y="25300678"/>
              <a:ext cx="889184" cy="307777"/>
            </a:xfrm>
            <a:prstGeom prst="rect">
              <a:avLst/>
            </a:prstGeom>
            <a:noFill/>
          </p:spPr>
          <p:txBody>
            <a:bodyPr wrap="square" rtlCol="0">
              <a:spAutoFit/>
            </a:bodyPr>
            <a:lstStyle/>
            <a:p>
              <a:r>
                <a:rPr lang="en-US" sz="1400">
                  <a:latin typeface="+mj-lt"/>
                </a:rPr>
                <a:t>80-85</a:t>
              </a:r>
            </a:p>
          </p:txBody>
        </p:sp>
        <p:sp>
          <p:nvSpPr>
            <p:cNvPr id="1102" name="TextBox 1101">
              <a:extLst>
                <a:ext uri="{FF2B5EF4-FFF2-40B4-BE49-F238E27FC236}">
                  <a16:creationId xmlns:a16="http://schemas.microsoft.com/office/drawing/2014/main" id="{FDDBB34F-4440-EAF5-04E3-40C0FB0884E6}"/>
                </a:ext>
              </a:extLst>
            </p:cNvPr>
            <p:cNvSpPr txBox="1"/>
            <p:nvPr/>
          </p:nvSpPr>
          <p:spPr>
            <a:xfrm>
              <a:off x="23813483" y="24419938"/>
              <a:ext cx="1395156" cy="307777"/>
            </a:xfrm>
            <a:prstGeom prst="rect">
              <a:avLst/>
            </a:prstGeom>
            <a:noFill/>
          </p:spPr>
          <p:txBody>
            <a:bodyPr wrap="square" rtlCol="0">
              <a:spAutoFit/>
            </a:bodyPr>
            <a:lstStyle/>
            <a:p>
              <a:r>
                <a:rPr lang="en-US" sz="1400">
                  <a:latin typeface="+mj-lt"/>
                </a:rPr>
                <a:t>95-100</a:t>
              </a:r>
            </a:p>
          </p:txBody>
        </p:sp>
        <p:sp>
          <p:nvSpPr>
            <p:cNvPr id="1104" name="Rectangle 1103">
              <a:extLst>
                <a:ext uri="{FF2B5EF4-FFF2-40B4-BE49-F238E27FC236}">
                  <a16:creationId xmlns:a16="http://schemas.microsoft.com/office/drawing/2014/main" id="{714F194B-5F77-AD0A-5CA6-B6B096D1B84A}"/>
                </a:ext>
              </a:extLst>
            </p:cNvPr>
            <p:cNvSpPr/>
            <p:nvPr/>
          </p:nvSpPr>
          <p:spPr>
            <a:xfrm>
              <a:off x="23335243" y="24188138"/>
              <a:ext cx="410640" cy="281363"/>
            </a:xfrm>
            <a:prstGeom prst="rect">
              <a:avLst/>
            </a:prstGeom>
            <a:solidFill>
              <a:srgbClr val="7A1C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05" name="TextBox 1104">
              <a:extLst>
                <a:ext uri="{FF2B5EF4-FFF2-40B4-BE49-F238E27FC236}">
                  <a16:creationId xmlns:a16="http://schemas.microsoft.com/office/drawing/2014/main" id="{E85DB5B7-C7A0-738E-1BEF-E6498FE5C3D8}"/>
                </a:ext>
              </a:extLst>
            </p:cNvPr>
            <p:cNvSpPr txBox="1"/>
            <p:nvPr/>
          </p:nvSpPr>
          <p:spPr>
            <a:xfrm>
              <a:off x="23813483" y="24140073"/>
              <a:ext cx="1395156" cy="307777"/>
            </a:xfrm>
            <a:prstGeom prst="rect">
              <a:avLst/>
            </a:prstGeom>
            <a:noFill/>
          </p:spPr>
          <p:txBody>
            <a:bodyPr wrap="square" rtlCol="0">
              <a:spAutoFit/>
            </a:bodyPr>
            <a:lstStyle/>
            <a:p>
              <a:r>
                <a:rPr lang="en-US" sz="1400">
                  <a:latin typeface="+mj-lt"/>
                </a:rPr>
                <a:t>Above 100</a:t>
              </a:r>
            </a:p>
          </p:txBody>
        </p:sp>
      </p:grpSp>
      <p:grpSp>
        <p:nvGrpSpPr>
          <p:cNvPr id="1033" name="Group 1032">
            <a:extLst>
              <a:ext uri="{FF2B5EF4-FFF2-40B4-BE49-F238E27FC236}">
                <a16:creationId xmlns:a16="http://schemas.microsoft.com/office/drawing/2014/main" id="{2C90935B-CD32-2E65-8191-5708E59C876E}"/>
              </a:ext>
            </a:extLst>
          </p:cNvPr>
          <p:cNvGrpSpPr/>
          <p:nvPr/>
        </p:nvGrpSpPr>
        <p:grpSpPr>
          <a:xfrm>
            <a:off x="22049561" y="20817957"/>
            <a:ext cx="3035956" cy="2473045"/>
            <a:chOff x="9402367" y="2229528"/>
            <a:chExt cx="2227928" cy="1814838"/>
          </a:xfrm>
        </p:grpSpPr>
        <p:grpSp>
          <p:nvGrpSpPr>
            <p:cNvPr id="9" name="Group 8">
              <a:extLst>
                <a:ext uri="{FF2B5EF4-FFF2-40B4-BE49-F238E27FC236}">
                  <a16:creationId xmlns:a16="http://schemas.microsoft.com/office/drawing/2014/main" id="{ADC3A99D-0A8A-D860-E618-5CD0E62CE742}"/>
                </a:ext>
              </a:extLst>
            </p:cNvPr>
            <p:cNvGrpSpPr/>
            <p:nvPr/>
          </p:nvGrpSpPr>
          <p:grpSpPr>
            <a:xfrm>
              <a:off x="9402367" y="2259841"/>
              <a:ext cx="977993" cy="159026"/>
              <a:chOff x="9467849" y="2213113"/>
              <a:chExt cx="977993" cy="159026"/>
            </a:xfrm>
          </p:grpSpPr>
          <p:sp>
            <p:nvSpPr>
              <p:cNvPr id="12" name="Rectangle 11">
                <a:extLst>
                  <a:ext uri="{FF2B5EF4-FFF2-40B4-BE49-F238E27FC236}">
                    <a16:creationId xmlns:a16="http://schemas.microsoft.com/office/drawing/2014/main" id="{9182BD93-21E7-5E97-94E7-826FB8553E16}"/>
                  </a:ext>
                </a:extLst>
              </p:cNvPr>
              <p:cNvSpPr/>
              <p:nvPr/>
            </p:nvSpPr>
            <p:spPr>
              <a:xfrm>
                <a:off x="9467849" y="2213113"/>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76BA6D69-12B2-8EF4-62C0-F19D3618BE0C}"/>
                  </a:ext>
                </a:extLst>
              </p:cNvPr>
              <p:cNvSpPr/>
              <p:nvPr/>
            </p:nvSpPr>
            <p:spPr>
              <a:xfrm>
                <a:off x="9794826" y="2213113"/>
                <a:ext cx="325508" cy="159026"/>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0F6C449C-AB1E-DC41-4395-A32CF52E5987}"/>
                  </a:ext>
                </a:extLst>
              </p:cNvPr>
              <p:cNvSpPr/>
              <p:nvPr/>
            </p:nvSpPr>
            <p:spPr>
              <a:xfrm>
                <a:off x="10120334" y="2213113"/>
                <a:ext cx="325508" cy="159026"/>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5" name="TextBox 24">
              <a:extLst>
                <a:ext uri="{FF2B5EF4-FFF2-40B4-BE49-F238E27FC236}">
                  <a16:creationId xmlns:a16="http://schemas.microsoft.com/office/drawing/2014/main" id="{7260D720-7E09-126D-1F2C-570E2E95F49F}"/>
                </a:ext>
              </a:extLst>
            </p:cNvPr>
            <p:cNvSpPr txBox="1"/>
            <p:nvPr/>
          </p:nvSpPr>
          <p:spPr>
            <a:xfrm>
              <a:off x="10380360" y="2229528"/>
              <a:ext cx="1085947" cy="186336"/>
            </a:xfrm>
            <a:prstGeom prst="rect">
              <a:avLst/>
            </a:prstGeom>
            <a:noFill/>
          </p:spPr>
          <p:txBody>
            <a:bodyPr wrap="square" rtlCol="0">
              <a:spAutoFit/>
            </a:bodyPr>
            <a:lstStyle/>
            <a:p>
              <a:r>
                <a:rPr lang="en-US" sz="1050" b="1">
                  <a:latin typeface="+mj-lt"/>
                </a:rPr>
                <a:t>% Unemployed</a:t>
              </a:r>
            </a:p>
          </p:txBody>
        </p:sp>
        <p:grpSp>
          <p:nvGrpSpPr>
            <p:cNvPr id="28" name="Group 27">
              <a:extLst>
                <a:ext uri="{FF2B5EF4-FFF2-40B4-BE49-F238E27FC236}">
                  <a16:creationId xmlns:a16="http://schemas.microsoft.com/office/drawing/2014/main" id="{863BEECA-541F-47E1-A948-88FA0FA15310}"/>
                </a:ext>
              </a:extLst>
            </p:cNvPr>
            <p:cNvGrpSpPr/>
            <p:nvPr/>
          </p:nvGrpSpPr>
          <p:grpSpPr>
            <a:xfrm>
              <a:off x="9403101" y="2508485"/>
              <a:ext cx="977993" cy="159026"/>
              <a:chOff x="9464537" y="2722641"/>
              <a:chExt cx="977993" cy="159026"/>
            </a:xfrm>
          </p:grpSpPr>
          <p:sp>
            <p:nvSpPr>
              <p:cNvPr id="29" name="Rectangle 28">
                <a:extLst>
                  <a:ext uri="{FF2B5EF4-FFF2-40B4-BE49-F238E27FC236}">
                    <a16:creationId xmlns:a16="http://schemas.microsoft.com/office/drawing/2014/main" id="{C6580CE2-9C7F-7C4D-5B9F-4D6A2FF39676}"/>
                  </a:ext>
                </a:extLst>
              </p:cNvPr>
              <p:cNvSpPr/>
              <p:nvPr/>
            </p:nvSpPr>
            <p:spPr>
              <a:xfrm>
                <a:off x="9464537" y="2722641"/>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a:extLst>
                  <a:ext uri="{FF2B5EF4-FFF2-40B4-BE49-F238E27FC236}">
                    <a16:creationId xmlns:a16="http://schemas.microsoft.com/office/drawing/2014/main" id="{A355BE58-3E0E-3222-EFFA-6F4B6E1CE138}"/>
                  </a:ext>
                </a:extLst>
              </p:cNvPr>
              <p:cNvSpPr/>
              <p:nvPr/>
            </p:nvSpPr>
            <p:spPr>
              <a:xfrm>
                <a:off x="9791514" y="2722641"/>
                <a:ext cx="325508" cy="159026"/>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30">
                <a:extLst>
                  <a:ext uri="{FF2B5EF4-FFF2-40B4-BE49-F238E27FC236}">
                    <a16:creationId xmlns:a16="http://schemas.microsoft.com/office/drawing/2014/main" id="{9DB7EA00-4BAE-3840-6F27-0BC41F769CB2}"/>
                  </a:ext>
                </a:extLst>
              </p:cNvPr>
              <p:cNvSpPr/>
              <p:nvPr/>
            </p:nvSpPr>
            <p:spPr>
              <a:xfrm>
                <a:off x="10117022" y="2722641"/>
                <a:ext cx="325508" cy="159026"/>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2" name="TextBox 31">
              <a:extLst>
                <a:ext uri="{FF2B5EF4-FFF2-40B4-BE49-F238E27FC236}">
                  <a16:creationId xmlns:a16="http://schemas.microsoft.com/office/drawing/2014/main" id="{6D13086B-0D5A-3540-75C5-CA21765AC3F5}"/>
                </a:ext>
              </a:extLst>
            </p:cNvPr>
            <p:cNvSpPr txBox="1"/>
            <p:nvPr/>
          </p:nvSpPr>
          <p:spPr>
            <a:xfrm>
              <a:off x="10381094" y="2487123"/>
              <a:ext cx="1249201" cy="186336"/>
            </a:xfrm>
            <a:prstGeom prst="rect">
              <a:avLst/>
            </a:prstGeom>
            <a:noFill/>
          </p:spPr>
          <p:txBody>
            <a:bodyPr wrap="square" rtlCol="0">
              <a:spAutoFit/>
            </a:bodyPr>
            <a:lstStyle/>
            <a:p>
              <a:r>
                <a:rPr lang="en-US" sz="1050" b="1" dirty="0">
                  <a:latin typeface="+mj-lt"/>
                </a:rPr>
                <a:t>% Below Poverty Line</a:t>
              </a:r>
            </a:p>
          </p:txBody>
        </p:sp>
        <p:grpSp>
          <p:nvGrpSpPr>
            <p:cNvPr id="39" name="Group 38">
              <a:extLst>
                <a:ext uri="{FF2B5EF4-FFF2-40B4-BE49-F238E27FC236}">
                  <a16:creationId xmlns:a16="http://schemas.microsoft.com/office/drawing/2014/main" id="{F472FD8E-339A-7408-B42A-3D08C39BD4F9}"/>
                </a:ext>
              </a:extLst>
            </p:cNvPr>
            <p:cNvGrpSpPr/>
            <p:nvPr/>
          </p:nvGrpSpPr>
          <p:grpSpPr>
            <a:xfrm>
              <a:off x="9727875" y="3044940"/>
              <a:ext cx="1332059" cy="999426"/>
              <a:chOff x="9477221" y="3001968"/>
              <a:chExt cx="1597023" cy="1198224"/>
            </a:xfrm>
          </p:grpSpPr>
          <p:grpSp>
            <p:nvGrpSpPr>
              <p:cNvPr id="40" name="Group 39">
                <a:extLst>
                  <a:ext uri="{FF2B5EF4-FFF2-40B4-BE49-F238E27FC236}">
                    <a16:creationId xmlns:a16="http://schemas.microsoft.com/office/drawing/2014/main" id="{A5B96427-717F-1DD1-1147-428EACF540C9}"/>
                  </a:ext>
                </a:extLst>
              </p:cNvPr>
              <p:cNvGrpSpPr/>
              <p:nvPr/>
            </p:nvGrpSpPr>
            <p:grpSpPr>
              <a:xfrm>
                <a:off x="9970444" y="3001968"/>
                <a:ext cx="975852" cy="974622"/>
                <a:chOff x="9401078" y="2890549"/>
                <a:chExt cx="975852" cy="974622"/>
              </a:xfrm>
            </p:grpSpPr>
            <p:sp>
              <p:nvSpPr>
                <p:cNvPr id="57" name="Rectangle 56">
                  <a:extLst>
                    <a:ext uri="{FF2B5EF4-FFF2-40B4-BE49-F238E27FC236}">
                      <a16:creationId xmlns:a16="http://schemas.microsoft.com/office/drawing/2014/main" id="{CF3F81AF-82D9-8EC3-B930-EE7A345E1728}"/>
                    </a:ext>
                  </a:extLst>
                </p:cNvPr>
                <p:cNvSpPr/>
                <p:nvPr/>
              </p:nvSpPr>
              <p:spPr>
                <a:xfrm>
                  <a:off x="9402367" y="2890549"/>
                  <a:ext cx="325508" cy="325508"/>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 name="Rectangle 57">
                  <a:extLst>
                    <a:ext uri="{FF2B5EF4-FFF2-40B4-BE49-F238E27FC236}">
                      <a16:creationId xmlns:a16="http://schemas.microsoft.com/office/drawing/2014/main" id="{119F0B00-FBE3-11B5-83A0-2893D5BF3E07}"/>
                    </a:ext>
                  </a:extLst>
                </p:cNvPr>
                <p:cNvSpPr/>
                <p:nvPr/>
              </p:nvSpPr>
              <p:spPr>
                <a:xfrm>
                  <a:off x="9725298" y="2890549"/>
                  <a:ext cx="325508" cy="325508"/>
                </a:xfrm>
                <a:prstGeom prst="rect">
                  <a:avLst/>
                </a:prstGeom>
                <a:solidFill>
                  <a:srgbClr val="843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Rectangle 58">
                  <a:extLst>
                    <a:ext uri="{FF2B5EF4-FFF2-40B4-BE49-F238E27FC236}">
                      <a16:creationId xmlns:a16="http://schemas.microsoft.com/office/drawing/2014/main" id="{D1777116-2E03-F4A9-F87B-DF06E67FE300}"/>
                    </a:ext>
                  </a:extLst>
                </p:cNvPr>
                <p:cNvSpPr/>
                <p:nvPr/>
              </p:nvSpPr>
              <p:spPr>
                <a:xfrm>
                  <a:off x="10050806" y="2890549"/>
                  <a:ext cx="325508" cy="325508"/>
                </a:xfrm>
                <a:prstGeom prst="rect">
                  <a:avLst/>
                </a:prstGeom>
                <a:solidFill>
                  <a:srgbClr val="2A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Rectangle 61">
                  <a:extLst>
                    <a:ext uri="{FF2B5EF4-FFF2-40B4-BE49-F238E27FC236}">
                      <a16:creationId xmlns:a16="http://schemas.microsoft.com/office/drawing/2014/main" id="{81E35D52-808C-86F9-EF81-022B3F691845}"/>
                    </a:ext>
                  </a:extLst>
                </p:cNvPr>
                <p:cNvSpPr/>
                <p:nvPr/>
              </p:nvSpPr>
              <p:spPr>
                <a:xfrm>
                  <a:off x="9402367" y="3215542"/>
                  <a:ext cx="325508" cy="325508"/>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Rectangle 62">
                  <a:extLst>
                    <a:ext uri="{FF2B5EF4-FFF2-40B4-BE49-F238E27FC236}">
                      <a16:creationId xmlns:a16="http://schemas.microsoft.com/office/drawing/2014/main" id="{A864FEDF-BE07-1BDE-50B5-1D29E11DCA0F}"/>
                    </a:ext>
                  </a:extLst>
                </p:cNvPr>
                <p:cNvSpPr/>
                <p:nvPr/>
              </p:nvSpPr>
              <p:spPr>
                <a:xfrm>
                  <a:off x="9725298" y="3215542"/>
                  <a:ext cx="325508" cy="325508"/>
                </a:xfrm>
                <a:prstGeom prst="rect">
                  <a:avLst/>
                </a:prstGeom>
                <a:solidFill>
                  <a:srgbClr val="9080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5" name="Rectangle 1024">
                  <a:extLst>
                    <a:ext uri="{FF2B5EF4-FFF2-40B4-BE49-F238E27FC236}">
                      <a16:creationId xmlns:a16="http://schemas.microsoft.com/office/drawing/2014/main" id="{0B5CAB91-3E76-29B4-0378-F21B3F29599A}"/>
                    </a:ext>
                  </a:extLst>
                </p:cNvPr>
                <p:cNvSpPr/>
                <p:nvPr/>
              </p:nvSpPr>
              <p:spPr>
                <a:xfrm>
                  <a:off x="10050806" y="3215542"/>
                  <a:ext cx="325508" cy="325508"/>
                </a:xfrm>
                <a:prstGeom prst="rect">
                  <a:avLst/>
                </a:prstGeom>
                <a:solidFill>
                  <a:srgbClr val="3D64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7" name="Rectangle 1026">
                  <a:extLst>
                    <a:ext uri="{FF2B5EF4-FFF2-40B4-BE49-F238E27FC236}">
                      <a16:creationId xmlns:a16="http://schemas.microsoft.com/office/drawing/2014/main" id="{8A82811F-CC06-5A49-BA2F-6553EC545523}"/>
                    </a:ext>
                  </a:extLst>
                </p:cNvPr>
                <p:cNvSpPr/>
                <p:nvPr/>
              </p:nvSpPr>
              <p:spPr>
                <a:xfrm>
                  <a:off x="9401078" y="3539663"/>
                  <a:ext cx="325508" cy="325508"/>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8" name="Rectangle 1027">
                  <a:extLst>
                    <a:ext uri="{FF2B5EF4-FFF2-40B4-BE49-F238E27FC236}">
                      <a16:creationId xmlns:a16="http://schemas.microsoft.com/office/drawing/2014/main" id="{988BE2AC-87E0-4F73-931F-D36BFAEF3709}"/>
                    </a:ext>
                  </a:extLst>
                </p:cNvPr>
                <p:cNvSpPr/>
                <p:nvPr/>
              </p:nvSpPr>
              <p:spPr>
                <a:xfrm>
                  <a:off x="9725914" y="3539663"/>
                  <a:ext cx="325508" cy="325508"/>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9" name="Rectangle 1028">
                  <a:extLst>
                    <a:ext uri="{FF2B5EF4-FFF2-40B4-BE49-F238E27FC236}">
                      <a16:creationId xmlns:a16="http://schemas.microsoft.com/office/drawing/2014/main" id="{6B8E2035-4794-01DD-F023-64A58DB31379}"/>
                    </a:ext>
                  </a:extLst>
                </p:cNvPr>
                <p:cNvSpPr/>
                <p:nvPr/>
              </p:nvSpPr>
              <p:spPr>
                <a:xfrm>
                  <a:off x="10051422" y="3539663"/>
                  <a:ext cx="325508" cy="325508"/>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7" name="TextBox 46">
                <a:extLst>
                  <a:ext uri="{FF2B5EF4-FFF2-40B4-BE49-F238E27FC236}">
                    <a16:creationId xmlns:a16="http://schemas.microsoft.com/office/drawing/2014/main" id="{54D2B967-5B87-58CE-6177-414A4DF86B55}"/>
                  </a:ext>
                </a:extLst>
              </p:cNvPr>
              <p:cNvSpPr txBox="1"/>
              <p:nvPr/>
            </p:nvSpPr>
            <p:spPr>
              <a:xfrm>
                <a:off x="9510697" y="3002840"/>
                <a:ext cx="501307" cy="223400"/>
              </a:xfrm>
              <a:prstGeom prst="rect">
                <a:avLst/>
              </a:prstGeom>
              <a:noFill/>
            </p:spPr>
            <p:txBody>
              <a:bodyPr wrap="square" rtlCol="0">
                <a:spAutoFit/>
              </a:bodyPr>
              <a:lstStyle/>
              <a:p>
                <a:pPr algn="ctr"/>
                <a:r>
                  <a:rPr lang="en-US" sz="1050" dirty="0">
                    <a:latin typeface="+mj-lt"/>
                  </a:rPr>
                  <a:t>High</a:t>
                </a:r>
              </a:p>
            </p:txBody>
          </p:sp>
          <p:sp>
            <p:nvSpPr>
              <p:cNvPr id="54" name="TextBox 53">
                <a:extLst>
                  <a:ext uri="{FF2B5EF4-FFF2-40B4-BE49-F238E27FC236}">
                    <a16:creationId xmlns:a16="http://schemas.microsoft.com/office/drawing/2014/main" id="{FFF8E8A3-CD88-C979-AC9B-E8596E3A2E4D}"/>
                  </a:ext>
                </a:extLst>
              </p:cNvPr>
              <p:cNvSpPr txBox="1"/>
              <p:nvPr/>
            </p:nvSpPr>
            <p:spPr>
              <a:xfrm>
                <a:off x="9477221" y="3758990"/>
                <a:ext cx="501307" cy="223400"/>
              </a:xfrm>
              <a:prstGeom prst="rect">
                <a:avLst/>
              </a:prstGeom>
              <a:noFill/>
            </p:spPr>
            <p:txBody>
              <a:bodyPr wrap="square" rtlCol="0">
                <a:spAutoFit/>
              </a:bodyPr>
              <a:lstStyle/>
              <a:p>
                <a:pPr algn="ctr"/>
                <a:r>
                  <a:rPr lang="en-US" sz="1050">
                    <a:latin typeface="+mj-lt"/>
                  </a:rPr>
                  <a:t>Low</a:t>
                </a:r>
              </a:p>
            </p:txBody>
          </p:sp>
          <p:sp>
            <p:nvSpPr>
              <p:cNvPr id="55" name="TextBox 54">
                <a:extLst>
                  <a:ext uri="{FF2B5EF4-FFF2-40B4-BE49-F238E27FC236}">
                    <a16:creationId xmlns:a16="http://schemas.microsoft.com/office/drawing/2014/main" id="{B2913177-7B99-9053-53D0-6DCBD07FD995}"/>
                  </a:ext>
                </a:extLst>
              </p:cNvPr>
              <p:cNvSpPr txBox="1"/>
              <p:nvPr/>
            </p:nvSpPr>
            <p:spPr>
              <a:xfrm>
                <a:off x="10572937" y="3976792"/>
                <a:ext cx="501307" cy="223400"/>
              </a:xfrm>
              <a:prstGeom prst="rect">
                <a:avLst/>
              </a:prstGeom>
              <a:noFill/>
            </p:spPr>
            <p:txBody>
              <a:bodyPr wrap="square" rtlCol="0">
                <a:spAutoFit/>
              </a:bodyPr>
              <a:lstStyle/>
              <a:p>
                <a:pPr algn="ctr"/>
                <a:r>
                  <a:rPr lang="en-US" sz="1050" dirty="0">
                    <a:latin typeface="+mj-lt"/>
                  </a:rPr>
                  <a:t>High</a:t>
                </a:r>
              </a:p>
            </p:txBody>
          </p:sp>
          <p:sp>
            <p:nvSpPr>
              <p:cNvPr id="56" name="TextBox 55">
                <a:extLst>
                  <a:ext uri="{FF2B5EF4-FFF2-40B4-BE49-F238E27FC236}">
                    <a16:creationId xmlns:a16="http://schemas.microsoft.com/office/drawing/2014/main" id="{205E2830-1A84-BFE7-FF28-3C49E26A2A4D}"/>
                  </a:ext>
                </a:extLst>
              </p:cNvPr>
              <p:cNvSpPr txBox="1"/>
              <p:nvPr/>
            </p:nvSpPr>
            <p:spPr>
              <a:xfrm>
                <a:off x="9873817" y="3976792"/>
                <a:ext cx="501307" cy="223400"/>
              </a:xfrm>
              <a:prstGeom prst="rect">
                <a:avLst/>
              </a:prstGeom>
              <a:noFill/>
            </p:spPr>
            <p:txBody>
              <a:bodyPr wrap="square" rtlCol="0">
                <a:spAutoFit/>
              </a:bodyPr>
              <a:lstStyle/>
              <a:p>
                <a:pPr algn="ctr"/>
                <a:r>
                  <a:rPr lang="en-US" sz="1050" dirty="0">
                    <a:latin typeface="+mj-lt"/>
                  </a:rPr>
                  <a:t>Low</a:t>
                </a:r>
              </a:p>
            </p:txBody>
          </p:sp>
        </p:grpSp>
        <p:sp>
          <p:nvSpPr>
            <p:cNvPr id="1030" name="Rectangle 1029">
              <a:extLst>
                <a:ext uri="{FF2B5EF4-FFF2-40B4-BE49-F238E27FC236}">
                  <a16:creationId xmlns:a16="http://schemas.microsoft.com/office/drawing/2014/main" id="{F1E80705-0379-C28D-9A1A-B349BD89F138}"/>
                </a:ext>
              </a:extLst>
            </p:cNvPr>
            <p:cNvSpPr/>
            <p:nvPr/>
          </p:nvSpPr>
          <p:spPr>
            <a:xfrm>
              <a:off x="9402367" y="2762543"/>
              <a:ext cx="325508" cy="159026"/>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32" name="TextBox 1031">
              <a:extLst>
                <a:ext uri="{FF2B5EF4-FFF2-40B4-BE49-F238E27FC236}">
                  <a16:creationId xmlns:a16="http://schemas.microsoft.com/office/drawing/2014/main" id="{5E477C14-5F44-D5DD-5B49-14BBE88A26AB}"/>
                </a:ext>
              </a:extLst>
            </p:cNvPr>
            <p:cNvSpPr txBox="1"/>
            <p:nvPr/>
          </p:nvSpPr>
          <p:spPr>
            <a:xfrm>
              <a:off x="9727875" y="2733954"/>
              <a:ext cx="1249201" cy="180689"/>
            </a:xfrm>
            <a:prstGeom prst="rect">
              <a:avLst/>
            </a:prstGeom>
            <a:noFill/>
          </p:spPr>
          <p:txBody>
            <a:bodyPr wrap="square" rtlCol="0">
              <a:spAutoFit/>
            </a:bodyPr>
            <a:lstStyle/>
            <a:p>
              <a:r>
                <a:rPr lang="en-US" sz="1000" b="1" dirty="0">
                  <a:latin typeface="+mj-lt"/>
                </a:rPr>
                <a:t>No Data</a:t>
              </a:r>
            </a:p>
          </p:txBody>
        </p:sp>
      </p:grpSp>
      <p:grpSp>
        <p:nvGrpSpPr>
          <p:cNvPr id="1035" name="Group 1034">
            <a:extLst>
              <a:ext uri="{FF2B5EF4-FFF2-40B4-BE49-F238E27FC236}">
                <a16:creationId xmlns:a16="http://schemas.microsoft.com/office/drawing/2014/main" id="{41AE5A7E-3BF7-42D6-7DCF-603AD03E8617}"/>
              </a:ext>
            </a:extLst>
          </p:cNvPr>
          <p:cNvGrpSpPr/>
          <p:nvPr/>
        </p:nvGrpSpPr>
        <p:grpSpPr>
          <a:xfrm>
            <a:off x="1587904" y="21766285"/>
            <a:ext cx="3035956" cy="2473045"/>
            <a:chOff x="9402367" y="2229528"/>
            <a:chExt cx="2227928" cy="1814838"/>
          </a:xfrm>
        </p:grpSpPr>
        <p:grpSp>
          <p:nvGrpSpPr>
            <p:cNvPr id="1037" name="Group 1036">
              <a:extLst>
                <a:ext uri="{FF2B5EF4-FFF2-40B4-BE49-F238E27FC236}">
                  <a16:creationId xmlns:a16="http://schemas.microsoft.com/office/drawing/2014/main" id="{C40AFAB3-047A-0AAB-CE6A-F14991D0DD20}"/>
                </a:ext>
              </a:extLst>
            </p:cNvPr>
            <p:cNvGrpSpPr/>
            <p:nvPr/>
          </p:nvGrpSpPr>
          <p:grpSpPr>
            <a:xfrm>
              <a:off x="9402367" y="2259841"/>
              <a:ext cx="977993" cy="159026"/>
              <a:chOff x="9467849" y="2213113"/>
              <a:chExt cx="977993" cy="159026"/>
            </a:xfrm>
          </p:grpSpPr>
          <p:sp>
            <p:nvSpPr>
              <p:cNvPr id="1119" name="Rectangle 1118">
                <a:extLst>
                  <a:ext uri="{FF2B5EF4-FFF2-40B4-BE49-F238E27FC236}">
                    <a16:creationId xmlns:a16="http://schemas.microsoft.com/office/drawing/2014/main" id="{4C2C5B3C-7EEB-171B-9860-41D7E3903166}"/>
                  </a:ext>
                </a:extLst>
              </p:cNvPr>
              <p:cNvSpPr/>
              <p:nvPr/>
            </p:nvSpPr>
            <p:spPr>
              <a:xfrm>
                <a:off x="9467849" y="2213113"/>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20" name="Rectangle 1119">
                <a:extLst>
                  <a:ext uri="{FF2B5EF4-FFF2-40B4-BE49-F238E27FC236}">
                    <a16:creationId xmlns:a16="http://schemas.microsoft.com/office/drawing/2014/main" id="{4B54A8DA-70C7-F059-9F82-4BF1642A0404}"/>
                  </a:ext>
                </a:extLst>
              </p:cNvPr>
              <p:cNvSpPr/>
              <p:nvPr/>
            </p:nvSpPr>
            <p:spPr>
              <a:xfrm>
                <a:off x="9794826" y="2213113"/>
                <a:ext cx="325508" cy="159026"/>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21" name="Rectangle 1120">
                <a:extLst>
                  <a:ext uri="{FF2B5EF4-FFF2-40B4-BE49-F238E27FC236}">
                    <a16:creationId xmlns:a16="http://schemas.microsoft.com/office/drawing/2014/main" id="{E47F5BF4-C888-C228-A7FD-33F3D7E922DB}"/>
                  </a:ext>
                </a:extLst>
              </p:cNvPr>
              <p:cNvSpPr/>
              <p:nvPr/>
            </p:nvSpPr>
            <p:spPr>
              <a:xfrm>
                <a:off x="10120334" y="2213113"/>
                <a:ext cx="325508" cy="159026"/>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040" name="TextBox 1039">
              <a:extLst>
                <a:ext uri="{FF2B5EF4-FFF2-40B4-BE49-F238E27FC236}">
                  <a16:creationId xmlns:a16="http://schemas.microsoft.com/office/drawing/2014/main" id="{02F97FBC-2E88-F2DF-F3B7-B335A3682BB6}"/>
                </a:ext>
              </a:extLst>
            </p:cNvPr>
            <p:cNvSpPr txBox="1"/>
            <p:nvPr/>
          </p:nvSpPr>
          <p:spPr>
            <a:xfrm>
              <a:off x="10380360" y="2229528"/>
              <a:ext cx="1085947" cy="186336"/>
            </a:xfrm>
            <a:prstGeom prst="rect">
              <a:avLst/>
            </a:prstGeom>
            <a:noFill/>
          </p:spPr>
          <p:txBody>
            <a:bodyPr wrap="square" rtlCol="0">
              <a:spAutoFit/>
            </a:bodyPr>
            <a:lstStyle/>
            <a:p>
              <a:r>
                <a:rPr lang="en-US" sz="1050" b="1" dirty="0">
                  <a:latin typeface="+mj-lt"/>
                </a:rPr>
                <a:t>% Age 65 and over</a:t>
              </a:r>
            </a:p>
          </p:txBody>
        </p:sp>
        <p:grpSp>
          <p:nvGrpSpPr>
            <p:cNvPr id="1042" name="Group 1041">
              <a:extLst>
                <a:ext uri="{FF2B5EF4-FFF2-40B4-BE49-F238E27FC236}">
                  <a16:creationId xmlns:a16="http://schemas.microsoft.com/office/drawing/2014/main" id="{BB939101-F304-94AF-DB39-022C8FAE739F}"/>
                </a:ext>
              </a:extLst>
            </p:cNvPr>
            <p:cNvGrpSpPr/>
            <p:nvPr/>
          </p:nvGrpSpPr>
          <p:grpSpPr>
            <a:xfrm>
              <a:off x="9403101" y="2508485"/>
              <a:ext cx="977993" cy="159026"/>
              <a:chOff x="9464537" y="2722641"/>
              <a:chExt cx="977993" cy="159026"/>
            </a:xfrm>
          </p:grpSpPr>
          <p:sp>
            <p:nvSpPr>
              <p:cNvPr id="1116" name="Rectangle 1115">
                <a:extLst>
                  <a:ext uri="{FF2B5EF4-FFF2-40B4-BE49-F238E27FC236}">
                    <a16:creationId xmlns:a16="http://schemas.microsoft.com/office/drawing/2014/main" id="{E9C578AD-C2B6-414D-D4C8-8832D3005ACE}"/>
                  </a:ext>
                </a:extLst>
              </p:cNvPr>
              <p:cNvSpPr/>
              <p:nvPr/>
            </p:nvSpPr>
            <p:spPr>
              <a:xfrm>
                <a:off x="9464537" y="2722641"/>
                <a:ext cx="325508" cy="159026"/>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17" name="Rectangle 1116">
                <a:extLst>
                  <a:ext uri="{FF2B5EF4-FFF2-40B4-BE49-F238E27FC236}">
                    <a16:creationId xmlns:a16="http://schemas.microsoft.com/office/drawing/2014/main" id="{7783029C-3C62-6D05-DE15-CAF231CCF202}"/>
                  </a:ext>
                </a:extLst>
              </p:cNvPr>
              <p:cNvSpPr/>
              <p:nvPr/>
            </p:nvSpPr>
            <p:spPr>
              <a:xfrm>
                <a:off x="9791514" y="2722641"/>
                <a:ext cx="325508" cy="159026"/>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18" name="Rectangle 1117">
                <a:extLst>
                  <a:ext uri="{FF2B5EF4-FFF2-40B4-BE49-F238E27FC236}">
                    <a16:creationId xmlns:a16="http://schemas.microsoft.com/office/drawing/2014/main" id="{C79F8CDF-FE9B-B867-0E3D-70DCDA7987DF}"/>
                  </a:ext>
                </a:extLst>
              </p:cNvPr>
              <p:cNvSpPr/>
              <p:nvPr/>
            </p:nvSpPr>
            <p:spPr>
              <a:xfrm>
                <a:off x="10117022" y="2722641"/>
                <a:ext cx="325508" cy="159026"/>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044" name="TextBox 1043">
              <a:extLst>
                <a:ext uri="{FF2B5EF4-FFF2-40B4-BE49-F238E27FC236}">
                  <a16:creationId xmlns:a16="http://schemas.microsoft.com/office/drawing/2014/main" id="{516F5097-D9F5-72BC-66B2-81F5D54AC553}"/>
                </a:ext>
              </a:extLst>
            </p:cNvPr>
            <p:cNvSpPr txBox="1"/>
            <p:nvPr/>
          </p:nvSpPr>
          <p:spPr>
            <a:xfrm>
              <a:off x="10381094" y="2487123"/>
              <a:ext cx="1249201" cy="186336"/>
            </a:xfrm>
            <a:prstGeom prst="rect">
              <a:avLst/>
            </a:prstGeom>
            <a:noFill/>
          </p:spPr>
          <p:txBody>
            <a:bodyPr wrap="square" rtlCol="0">
              <a:spAutoFit/>
            </a:bodyPr>
            <a:lstStyle/>
            <a:p>
              <a:r>
                <a:rPr lang="en-US" sz="1050" b="1" dirty="0">
                  <a:latin typeface="+mj-lt"/>
                </a:rPr>
                <a:t>% Below Poverty Line</a:t>
              </a:r>
            </a:p>
          </p:txBody>
        </p:sp>
        <p:grpSp>
          <p:nvGrpSpPr>
            <p:cNvPr id="1048" name="Group 1047">
              <a:extLst>
                <a:ext uri="{FF2B5EF4-FFF2-40B4-BE49-F238E27FC236}">
                  <a16:creationId xmlns:a16="http://schemas.microsoft.com/office/drawing/2014/main" id="{222EDE37-6BEF-0DEC-071F-DC52968DF984}"/>
                </a:ext>
              </a:extLst>
            </p:cNvPr>
            <p:cNvGrpSpPr/>
            <p:nvPr/>
          </p:nvGrpSpPr>
          <p:grpSpPr>
            <a:xfrm>
              <a:off x="9727875" y="3044940"/>
              <a:ext cx="1332059" cy="999426"/>
              <a:chOff x="9477221" y="3001968"/>
              <a:chExt cx="1597023" cy="1198224"/>
            </a:xfrm>
          </p:grpSpPr>
          <p:grpSp>
            <p:nvGrpSpPr>
              <p:cNvPr id="1054" name="Group 1053">
                <a:extLst>
                  <a:ext uri="{FF2B5EF4-FFF2-40B4-BE49-F238E27FC236}">
                    <a16:creationId xmlns:a16="http://schemas.microsoft.com/office/drawing/2014/main" id="{0E2DE676-668F-30FA-D032-DBB571C843C6}"/>
                  </a:ext>
                </a:extLst>
              </p:cNvPr>
              <p:cNvGrpSpPr/>
              <p:nvPr/>
            </p:nvGrpSpPr>
            <p:grpSpPr>
              <a:xfrm>
                <a:off x="9970444" y="3001968"/>
                <a:ext cx="975852" cy="974622"/>
                <a:chOff x="9401078" y="2890549"/>
                <a:chExt cx="975852" cy="974622"/>
              </a:xfrm>
            </p:grpSpPr>
            <p:sp>
              <p:nvSpPr>
                <p:cNvPr id="1087" name="Rectangle 1086">
                  <a:extLst>
                    <a:ext uri="{FF2B5EF4-FFF2-40B4-BE49-F238E27FC236}">
                      <a16:creationId xmlns:a16="http://schemas.microsoft.com/office/drawing/2014/main" id="{5FE20029-51B3-51D7-1F27-5220C62CB18D}"/>
                    </a:ext>
                  </a:extLst>
                </p:cNvPr>
                <p:cNvSpPr/>
                <p:nvPr/>
              </p:nvSpPr>
              <p:spPr>
                <a:xfrm>
                  <a:off x="9402367" y="2890549"/>
                  <a:ext cx="325508" cy="325508"/>
                </a:xfrm>
                <a:prstGeom prst="rect">
                  <a:avLst/>
                </a:prstGeom>
                <a:solidFill>
                  <a:srgbClr val="DE4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03" name="Rectangle 1102">
                  <a:extLst>
                    <a:ext uri="{FF2B5EF4-FFF2-40B4-BE49-F238E27FC236}">
                      <a16:creationId xmlns:a16="http://schemas.microsoft.com/office/drawing/2014/main" id="{87566B0E-1DCB-C2C5-DCB7-97A28915AAB1}"/>
                    </a:ext>
                  </a:extLst>
                </p:cNvPr>
                <p:cNvSpPr/>
                <p:nvPr/>
              </p:nvSpPr>
              <p:spPr>
                <a:xfrm>
                  <a:off x="9725298" y="2890549"/>
                  <a:ext cx="325508" cy="325508"/>
                </a:xfrm>
                <a:prstGeom prst="rect">
                  <a:avLst/>
                </a:prstGeom>
                <a:solidFill>
                  <a:srgbClr val="843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07" name="Rectangle 1106">
                  <a:extLst>
                    <a:ext uri="{FF2B5EF4-FFF2-40B4-BE49-F238E27FC236}">
                      <a16:creationId xmlns:a16="http://schemas.microsoft.com/office/drawing/2014/main" id="{E5963D2F-FF59-CDE6-AE50-2D04CDF76717}"/>
                    </a:ext>
                  </a:extLst>
                </p:cNvPr>
                <p:cNvSpPr/>
                <p:nvPr/>
              </p:nvSpPr>
              <p:spPr>
                <a:xfrm>
                  <a:off x="10050806" y="2890549"/>
                  <a:ext cx="325508" cy="325508"/>
                </a:xfrm>
                <a:prstGeom prst="rect">
                  <a:avLst/>
                </a:prstGeom>
                <a:solidFill>
                  <a:srgbClr val="2A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10" name="Rectangle 1109">
                  <a:extLst>
                    <a:ext uri="{FF2B5EF4-FFF2-40B4-BE49-F238E27FC236}">
                      <a16:creationId xmlns:a16="http://schemas.microsoft.com/office/drawing/2014/main" id="{035562BB-F25D-A449-8F4A-D399A4E78F4F}"/>
                    </a:ext>
                  </a:extLst>
                </p:cNvPr>
                <p:cNvSpPr/>
                <p:nvPr/>
              </p:nvSpPr>
              <p:spPr>
                <a:xfrm>
                  <a:off x="9402367" y="3215542"/>
                  <a:ext cx="325508" cy="325508"/>
                </a:xfrm>
                <a:prstGeom prst="rect">
                  <a:avLst/>
                </a:prstGeom>
                <a:solidFill>
                  <a:srgbClr val="E39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11" name="Rectangle 1110">
                  <a:extLst>
                    <a:ext uri="{FF2B5EF4-FFF2-40B4-BE49-F238E27FC236}">
                      <a16:creationId xmlns:a16="http://schemas.microsoft.com/office/drawing/2014/main" id="{3DD3D7BC-A2C1-AAC4-6F4B-823AB30DD2F5}"/>
                    </a:ext>
                  </a:extLst>
                </p:cNvPr>
                <p:cNvSpPr/>
                <p:nvPr/>
              </p:nvSpPr>
              <p:spPr>
                <a:xfrm>
                  <a:off x="9725298" y="3215542"/>
                  <a:ext cx="325508" cy="325508"/>
                </a:xfrm>
                <a:prstGeom prst="rect">
                  <a:avLst/>
                </a:prstGeom>
                <a:solidFill>
                  <a:srgbClr val="9080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12" name="Rectangle 1111">
                  <a:extLst>
                    <a:ext uri="{FF2B5EF4-FFF2-40B4-BE49-F238E27FC236}">
                      <a16:creationId xmlns:a16="http://schemas.microsoft.com/office/drawing/2014/main" id="{2A33C2CC-A7B6-1128-C306-76BB21123822}"/>
                    </a:ext>
                  </a:extLst>
                </p:cNvPr>
                <p:cNvSpPr/>
                <p:nvPr/>
              </p:nvSpPr>
              <p:spPr>
                <a:xfrm>
                  <a:off x="10050806" y="3215542"/>
                  <a:ext cx="325508" cy="325508"/>
                </a:xfrm>
                <a:prstGeom prst="rect">
                  <a:avLst/>
                </a:prstGeom>
                <a:solidFill>
                  <a:srgbClr val="3D64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13" name="Rectangle 1112">
                  <a:extLst>
                    <a:ext uri="{FF2B5EF4-FFF2-40B4-BE49-F238E27FC236}">
                      <a16:creationId xmlns:a16="http://schemas.microsoft.com/office/drawing/2014/main" id="{028BC211-1D44-4420-86B1-0030EA0EB0A7}"/>
                    </a:ext>
                  </a:extLst>
                </p:cNvPr>
                <p:cNvSpPr/>
                <p:nvPr/>
              </p:nvSpPr>
              <p:spPr>
                <a:xfrm>
                  <a:off x="9401078" y="3539663"/>
                  <a:ext cx="325508" cy="325508"/>
                </a:xfrm>
                <a:prstGeom prst="rect">
                  <a:avLst/>
                </a:prstGeom>
                <a:solidFill>
                  <a:srgbClr val="E9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14" name="Rectangle 1113">
                  <a:extLst>
                    <a:ext uri="{FF2B5EF4-FFF2-40B4-BE49-F238E27FC236}">
                      <a16:creationId xmlns:a16="http://schemas.microsoft.com/office/drawing/2014/main" id="{88297656-9750-6406-44EC-800943EE0D47}"/>
                    </a:ext>
                  </a:extLst>
                </p:cNvPr>
                <p:cNvSpPr/>
                <p:nvPr/>
              </p:nvSpPr>
              <p:spPr>
                <a:xfrm>
                  <a:off x="9725914" y="3539663"/>
                  <a:ext cx="325508" cy="325508"/>
                </a:xfrm>
                <a:prstGeom prst="rect">
                  <a:avLst/>
                </a:prstGeom>
                <a:solidFill>
                  <a:srgbClr val="9CC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15" name="Rectangle 1114">
                  <a:extLst>
                    <a:ext uri="{FF2B5EF4-FFF2-40B4-BE49-F238E27FC236}">
                      <a16:creationId xmlns:a16="http://schemas.microsoft.com/office/drawing/2014/main" id="{ECA9C33E-55CA-5448-2ADD-A2F7094CF86B}"/>
                    </a:ext>
                  </a:extLst>
                </p:cNvPr>
                <p:cNvSpPr/>
                <p:nvPr/>
              </p:nvSpPr>
              <p:spPr>
                <a:xfrm>
                  <a:off x="10051422" y="3539663"/>
                  <a:ext cx="325508" cy="325508"/>
                </a:xfrm>
                <a:prstGeom prst="rect">
                  <a:avLst/>
                </a:prstGeom>
                <a:solidFill>
                  <a:srgbClr val="4F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56" name="TextBox 1055">
                <a:extLst>
                  <a:ext uri="{FF2B5EF4-FFF2-40B4-BE49-F238E27FC236}">
                    <a16:creationId xmlns:a16="http://schemas.microsoft.com/office/drawing/2014/main" id="{BF084B88-7498-663C-2E94-282B0D2C110D}"/>
                  </a:ext>
                </a:extLst>
              </p:cNvPr>
              <p:cNvSpPr txBox="1"/>
              <p:nvPr/>
            </p:nvSpPr>
            <p:spPr>
              <a:xfrm>
                <a:off x="9510697" y="3002840"/>
                <a:ext cx="501307" cy="223400"/>
              </a:xfrm>
              <a:prstGeom prst="rect">
                <a:avLst/>
              </a:prstGeom>
              <a:noFill/>
            </p:spPr>
            <p:txBody>
              <a:bodyPr wrap="square" rtlCol="0">
                <a:spAutoFit/>
              </a:bodyPr>
              <a:lstStyle/>
              <a:p>
                <a:pPr algn="ctr"/>
                <a:r>
                  <a:rPr lang="en-US" sz="1050" dirty="0">
                    <a:latin typeface="+mj-lt"/>
                  </a:rPr>
                  <a:t>High</a:t>
                </a:r>
              </a:p>
            </p:txBody>
          </p:sp>
          <p:sp>
            <p:nvSpPr>
              <p:cNvPr id="1080" name="TextBox 1079">
                <a:extLst>
                  <a:ext uri="{FF2B5EF4-FFF2-40B4-BE49-F238E27FC236}">
                    <a16:creationId xmlns:a16="http://schemas.microsoft.com/office/drawing/2014/main" id="{C7EBEB3B-FF9C-3D97-FFD2-9BE87A70539E}"/>
                  </a:ext>
                </a:extLst>
              </p:cNvPr>
              <p:cNvSpPr txBox="1"/>
              <p:nvPr/>
            </p:nvSpPr>
            <p:spPr>
              <a:xfrm>
                <a:off x="9477221" y="3758990"/>
                <a:ext cx="501307" cy="223400"/>
              </a:xfrm>
              <a:prstGeom prst="rect">
                <a:avLst/>
              </a:prstGeom>
              <a:noFill/>
            </p:spPr>
            <p:txBody>
              <a:bodyPr wrap="square" rtlCol="0">
                <a:spAutoFit/>
              </a:bodyPr>
              <a:lstStyle/>
              <a:p>
                <a:pPr algn="ctr"/>
                <a:r>
                  <a:rPr lang="en-US" sz="1050">
                    <a:latin typeface="+mj-lt"/>
                  </a:rPr>
                  <a:t>Low</a:t>
                </a:r>
              </a:p>
            </p:txBody>
          </p:sp>
          <p:sp>
            <p:nvSpPr>
              <p:cNvPr id="1082" name="TextBox 1081">
                <a:extLst>
                  <a:ext uri="{FF2B5EF4-FFF2-40B4-BE49-F238E27FC236}">
                    <a16:creationId xmlns:a16="http://schemas.microsoft.com/office/drawing/2014/main" id="{2FF549B5-2527-AEE4-CA1D-55F3836A2D68}"/>
                  </a:ext>
                </a:extLst>
              </p:cNvPr>
              <p:cNvSpPr txBox="1"/>
              <p:nvPr/>
            </p:nvSpPr>
            <p:spPr>
              <a:xfrm>
                <a:off x="10572937" y="3976792"/>
                <a:ext cx="501307" cy="223400"/>
              </a:xfrm>
              <a:prstGeom prst="rect">
                <a:avLst/>
              </a:prstGeom>
              <a:noFill/>
            </p:spPr>
            <p:txBody>
              <a:bodyPr wrap="square" rtlCol="0">
                <a:spAutoFit/>
              </a:bodyPr>
              <a:lstStyle/>
              <a:p>
                <a:pPr algn="ctr"/>
                <a:r>
                  <a:rPr lang="en-US" sz="1050" dirty="0">
                    <a:latin typeface="+mj-lt"/>
                  </a:rPr>
                  <a:t>High</a:t>
                </a:r>
              </a:p>
            </p:txBody>
          </p:sp>
          <p:sp>
            <p:nvSpPr>
              <p:cNvPr id="1085" name="TextBox 1084">
                <a:extLst>
                  <a:ext uri="{FF2B5EF4-FFF2-40B4-BE49-F238E27FC236}">
                    <a16:creationId xmlns:a16="http://schemas.microsoft.com/office/drawing/2014/main" id="{1D500206-2AC4-1525-D0C8-78E16C6F1F88}"/>
                  </a:ext>
                </a:extLst>
              </p:cNvPr>
              <p:cNvSpPr txBox="1"/>
              <p:nvPr/>
            </p:nvSpPr>
            <p:spPr>
              <a:xfrm>
                <a:off x="9873817" y="3976792"/>
                <a:ext cx="501307" cy="223400"/>
              </a:xfrm>
              <a:prstGeom prst="rect">
                <a:avLst/>
              </a:prstGeom>
              <a:noFill/>
            </p:spPr>
            <p:txBody>
              <a:bodyPr wrap="square" rtlCol="0">
                <a:spAutoFit/>
              </a:bodyPr>
              <a:lstStyle/>
              <a:p>
                <a:pPr algn="ctr"/>
                <a:r>
                  <a:rPr lang="en-US" sz="1050" dirty="0">
                    <a:latin typeface="+mj-lt"/>
                  </a:rPr>
                  <a:t>Low</a:t>
                </a:r>
              </a:p>
            </p:txBody>
          </p:sp>
        </p:grpSp>
        <p:sp>
          <p:nvSpPr>
            <p:cNvPr id="1049" name="Rectangle 1048">
              <a:extLst>
                <a:ext uri="{FF2B5EF4-FFF2-40B4-BE49-F238E27FC236}">
                  <a16:creationId xmlns:a16="http://schemas.microsoft.com/office/drawing/2014/main" id="{538C88D0-AC54-3DB6-26F8-0D6428139161}"/>
                </a:ext>
              </a:extLst>
            </p:cNvPr>
            <p:cNvSpPr/>
            <p:nvPr/>
          </p:nvSpPr>
          <p:spPr>
            <a:xfrm>
              <a:off x="9402367" y="2762543"/>
              <a:ext cx="325508" cy="159026"/>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52" name="TextBox 1051">
              <a:extLst>
                <a:ext uri="{FF2B5EF4-FFF2-40B4-BE49-F238E27FC236}">
                  <a16:creationId xmlns:a16="http://schemas.microsoft.com/office/drawing/2014/main" id="{8A27500A-3D2F-2B20-883B-B40A0C16D3B9}"/>
                </a:ext>
              </a:extLst>
            </p:cNvPr>
            <p:cNvSpPr txBox="1"/>
            <p:nvPr/>
          </p:nvSpPr>
          <p:spPr>
            <a:xfrm>
              <a:off x="9727875" y="2733954"/>
              <a:ext cx="1249201" cy="180689"/>
            </a:xfrm>
            <a:prstGeom prst="rect">
              <a:avLst/>
            </a:prstGeom>
            <a:noFill/>
          </p:spPr>
          <p:txBody>
            <a:bodyPr wrap="square" rtlCol="0">
              <a:spAutoFit/>
            </a:bodyPr>
            <a:lstStyle/>
            <a:p>
              <a:r>
                <a:rPr lang="en-US" sz="1000" b="1" dirty="0">
                  <a:latin typeface="+mj-lt"/>
                </a:rPr>
                <a:t>No Data</a:t>
              </a:r>
            </a:p>
          </p:txBody>
        </p:sp>
      </p:grpSp>
      <p:sp>
        <p:nvSpPr>
          <p:cNvPr id="1123" name="TextBox 1122">
            <a:extLst>
              <a:ext uri="{FF2B5EF4-FFF2-40B4-BE49-F238E27FC236}">
                <a16:creationId xmlns:a16="http://schemas.microsoft.com/office/drawing/2014/main" id="{D5A9BE8A-0518-3A14-947E-226059C72084}"/>
              </a:ext>
            </a:extLst>
          </p:cNvPr>
          <p:cNvSpPr txBox="1"/>
          <p:nvPr/>
        </p:nvSpPr>
        <p:spPr>
          <a:xfrm>
            <a:off x="3708236" y="17423670"/>
            <a:ext cx="892803" cy="461665"/>
          </a:xfrm>
          <a:prstGeom prst="rect">
            <a:avLst/>
          </a:prstGeom>
          <a:noFill/>
        </p:spPr>
        <p:txBody>
          <a:bodyPr wrap="square" rtlCol="0">
            <a:spAutoFit/>
          </a:bodyPr>
          <a:lstStyle/>
          <a:p>
            <a:pPr algn="ctr"/>
            <a:r>
              <a:rPr lang="en-US" sz="1200" b="1" dirty="0">
                <a:solidFill>
                  <a:srgbClr val="C00000"/>
                </a:solidFill>
              </a:rPr>
              <a:t>Sarasota </a:t>
            </a:r>
          </a:p>
          <a:p>
            <a:pPr algn="ctr"/>
            <a:r>
              <a:rPr lang="en-US" sz="1200" b="1" dirty="0">
                <a:solidFill>
                  <a:srgbClr val="C00000"/>
                </a:solidFill>
              </a:rPr>
              <a:t>County</a:t>
            </a:r>
          </a:p>
        </p:txBody>
      </p:sp>
      <p:sp>
        <p:nvSpPr>
          <p:cNvPr id="11" name="TextBox 10">
            <a:extLst>
              <a:ext uri="{FF2B5EF4-FFF2-40B4-BE49-F238E27FC236}">
                <a16:creationId xmlns:a16="http://schemas.microsoft.com/office/drawing/2014/main" id="{7A363992-A82B-9F6E-261F-AC2B6507218A}"/>
              </a:ext>
            </a:extLst>
          </p:cNvPr>
          <p:cNvSpPr txBox="1"/>
          <p:nvPr/>
        </p:nvSpPr>
        <p:spPr>
          <a:xfrm>
            <a:off x="13414749" y="21449158"/>
            <a:ext cx="5459944" cy="461665"/>
          </a:xfrm>
          <a:prstGeom prst="rect">
            <a:avLst/>
          </a:prstGeom>
          <a:noFill/>
        </p:spPr>
        <p:txBody>
          <a:bodyPr wrap="square" rtlCol="0">
            <a:spAutoFit/>
          </a:bodyPr>
          <a:lstStyle/>
          <a:p>
            <a:pPr algn="ctr"/>
            <a:r>
              <a:rPr lang="en-US" sz="2400" b="1" spc="800" dirty="0">
                <a:solidFill>
                  <a:schemeClr val="tx1">
                    <a:lumMod val="75000"/>
                    <a:lumOff val="25000"/>
                  </a:schemeClr>
                </a:solidFill>
              </a:rPr>
              <a:t>SARASOTA COUNTY</a:t>
            </a:r>
          </a:p>
        </p:txBody>
      </p:sp>
      <p:pic>
        <p:nvPicPr>
          <p:cNvPr id="50" name="Picture 49">
            <a:extLst>
              <a:ext uri="{FF2B5EF4-FFF2-40B4-BE49-F238E27FC236}">
                <a16:creationId xmlns:a16="http://schemas.microsoft.com/office/drawing/2014/main" id="{2F31A213-1F24-DC94-5CA4-EA7231C54B9A}"/>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8631" t="6555" r="11821" b="33313"/>
          <a:stretch/>
        </p:blipFill>
        <p:spPr>
          <a:xfrm>
            <a:off x="1156944" y="14924462"/>
            <a:ext cx="4408301" cy="4312374"/>
          </a:xfrm>
          <a:prstGeom prst="rect">
            <a:avLst/>
          </a:prstGeom>
          <a:effectLst>
            <a:outerShdw blurRad="279400" sx="105000" sy="105000" algn="ctr" rotWithShape="0">
              <a:prstClr val="black">
                <a:alpha val="29000"/>
              </a:prstClr>
            </a:outerShdw>
          </a:effectLst>
        </p:spPr>
      </p:pic>
      <p:sp>
        <p:nvSpPr>
          <p:cNvPr id="1124" name="TextBox 1123">
            <a:extLst>
              <a:ext uri="{FF2B5EF4-FFF2-40B4-BE49-F238E27FC236}">
                <a16:creationId xmlns:a16="http://schemas.microsoft.com/office/drawing/2014/main" id="{08C57FB8-B745-8BA8-2893-7F5FC7C014C3}"/>
              </a:ext>
            </a:extLst>
          </p:cNvPr>
          <p:cNvSpPr txBox="1"/>
          <p:nvPr/>
        </p:nvSpPr>
        <p:spPr>
          <a:xfrm>
            <a:off x="3902592" y="16581367"/>
            <a:ext cx="1161160" cy="338554"/>
          </a:xfrm>
          <a:prstGeom prst="rect">
            <a:avLst/>
          </a:prstGeom>
          <a:noFill/>
        </p:spPr>
        <p:txBody>
          <a:bodyPr wrap="square" rtlCol="0">
            <a:spAutoFit/>
          </a:bodyPr>
          <a:lstStyle/>
          <a:p>
            <a:pPr algn="ctr"/>
            <a:r>
              <a:rPr lang="en-US" sz="1600" b="1" spc="100" dirty="0"/>
              <a:t>FLORIDA</a:t>
            </a:r>
          </a:p>
        </p:txBody>
      </p:sp>
      <p:sp>
        <p:nvSpPr>
          <p:cNvPr id="1125" name="TextBox 1124">
            <a:extLst>
              <a:ext uri="{FF2B5EF4-FFF2-40B4-BE49-F238E27FC236}">
                <a16:creationId xmlns:a16="http://schemas.microsoft.com/office/drawing/2014/main" id="{DD92B2B1-5A00-D075-8A13-E49BDE877E33}"/>
              </a:ext>
            </a:extLst>
          </p:cNvPr>
          <p:cNvSpPr txBox="1"/>
          <p:nvPr/>
        </p:nvSpPr>
        <p:spPr>
          <a:xfrm>
            <a:off x="3446373" y="17494060"/>
            <a:ext cx="686348" cy="338554"/>
          </a:xfrm>
          <a:prstGeom prst="rect">
            <a:avLst/>
          </a:prstGeom>
          <a:noFill/>
        </p:spPr>
        <p:txBody>
          <a:bodyPr wrap="square" rtlCol="0">
            <a:spAutoFit/>
          </a:bodyPr>
          <a:lstStyle/>
          <a:p>
            <a:pPr algn="ctr"/>
            <a:r>
              <a:rPr lang="en-US" sz="800" b="1" dirty="0">
                <a:solidFill>
                  <a:srgbClr val="C00000"/>
                </a:solidFill>
              </a:rPr>
              <a:t>Sarasota </a:t>
            </a:r>
          </a:p>
          <a:p>
            <a:pPr algn="ctr"/>
            <a:r>
              <a:rPr lang="en-US" sz="800" b="1" dirty="0">
                <a:solidFill>
                  <a:srgbClr val="C00000"/>
                </a:solidFill>
              </a:rPr>
              <a:t>County</a:t>
            </a:r>
          </a:p>
        </p:txBody>
      </p:sp>
      <p:sp>
        <p:nvSpPr>
          <p:cNvPr id="1126" name="TextBox 1125">
            <a:extLst>
              <a:ext uri="{FF2B5EF4-FFF2-40B4-BE49-F238E27FC236}">
                <a16:creationId xmlns:a16="http://schemas.microsoft.com/office/drawing/2014/main" id="{4A310250-AE33-A836-621E-16140120A2F8}"/>
              </a:ext>
            </a:extLst>
          </p:cNvPr>
          <p:cNvSpPr txBox="1"/>
          <p:nvPr/>
        </p:nvSpPr>
        <p:spPr>
          <a:xfrm>
            <a:off x="1751943" y="16659072"/>
            <a:ext cx="1842979" cy="954107"/>
          </a:xfrm>
          <a:prstGeom prst="rect">
            <a:avLst/>
          </a:prstGeom>
          <a:noFill/>
        </p:spPr>
        <p:txBody>
          <a:bodyPr wrap="square" rtlCol="0">
            <a:spAutoFit/>
          </a:bodyPr>
          <a:lstStyle/>
          <a:p>
            <a:pPr algn="ctr"/>
            <a:r>
              <a:rPr lang="en-US" sz="2800" i="1" spc="300" dirty="0">
                <a:solidFill>
                  <a:schemeClr val="accent1">
                    <a:lumMod val="50000"/>
                  </a:schemeClr>
                </a:solidFill>
                <a:latin typeface="Centaur" panose="02030504050205020304" pitchFamily="18" charset="0"/>
                <a:ea typeface="Cambria" panose="02040503050406030204" pitchFamily="18" charset="0"/>
              </a:rPr>
              <a:t>Gulf of Mexico</a:t>
            </a:r>
          </a:p>
        </p:txBody>
      </p:sp>
      <p:grpSp>
        <p:nvGrpSpPr>
          <p:cNvPr id="1127" name="Group 1126">
            <a:extLst>
              <a:ext uri="{FF2B5EF4-FFF2-40B4-BE49-F238E27FC236}">
                <a16:creationId xmlns:a16="http://schemas.microsoft.com/office/drawing/2014/main" id="{A15B27D3-F73F-9E75-EF02-4FA59DD0A2D9}"/>
              </a:ext>
            </a:extLst>
          </p:cNvPr>
          <p:cNvGrpSpPr/>
          <p:nvPr/>
        </p:nvGrpSpPr>
        <p:grpSpPr>
          <a:xfrm>
            <a:off x="1074810" y="19393674"/>
            <a:ext cx="4792927" cy="855413"/>
            <a:chOff x="7236696" y="4918904"/>
            <a:chExt cx="1600860" cy="285712"/>
          </a:xfrm>
        </p:grpSpPr>
        <p:grpSp>
          <p:nvGrpSpPr>
            <p:cNvPr id="1128" name="Group 1127">
              <a:extLst>
                <a:ext uri="{FF2B5EF4-FFF2-40B4-BE49-F238E27FC236}">
                  <a16:creationId xmlns:a16="http://schemas.microsoft.com/office/drawing/2014/main" id="{FD21DB09-B800-F2AD-2057-9F327969E70E}"/>
                </a:ext>
              </a:extLst>
            </p:cNvPr>
            <p:cNvGrpSpPr>
              <a:grpSpLocks noChangeAspect="1"/>
            </p:cNvGrpSpPr>
            <p:nvPr/>
          </p:nvGrpSpPr>
          <p:grpSpPr>
            <a:xfrm>
              <a:off x="7314989" y="5093217"/>
              <a:ext cx="1057336" cy="54912"/>
              <a:chOff x="7180045" y="6874561"/>
              <a:chExt cx="1057336" cy="54912"/>
            </a:xfrm>
          </p:grpSpPr>
          <p:sp>
            <p:nvSpPr>
              <p:cNvPr id="1136" name="Rectangle 1135">
                <a:extLst>
                  <a:ext uri="{FF2B5EF4-FFF2-40B4-BE49-F238E27FC236}">
                    <a16:creationId xmlns:a16="http://schemas.microsoft.com/office/drawing/2014/main" id="{3A29DF78-CA4B-CD30-8C03-25AD49A12F3E}"/>
                  </a:ext>
                </a:extLst>
              </p:cNvPr>
              <p:cNvSpPr/>
              <p:nvPr/>
            </p:nvSpPr>
            <p:spPr>
              <a:xfrm>
                <a:off x="7180045" y="6874609"/>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37" name="Rectangle 1136">
                <a:extLst>
                  <a:ext uri="{FF2B5EF4-FFF2-40B4-BE49-F238E27FC236}">
                    <a16:creationId xmlns:a16="http://schemas.microsoft.com/office/drawing/2014/main" id="{B30D5266-0B1F-219E-7F47-211C15E8E7F8}"/>
                  </a:ext>
                </a:extLst>
              </p:cNvPr>
              <p:cNvSpPr/>
              <p:nvPr/>
            </p:nvSpPr>
            <p:spPr>
              <a:xfrm>
                <a:off x="7242350" y="6874609"/>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38" name="Rectangle 1137">
                <a:extLst>
                  <a:ext uri="{FF2B5EF4-FFF2-40B4-BE49-F238E27FC236}">
                    <a16:creationId xmlns:a16="http://schemas.microsoft.com/office/drawing/2014/main" id="{510F52BC-60AF-57A0-24A1-F702170AE71A}"/>
                  </a:ext>
                </a:extLst>
              </p:cNvPr>
              <p:cNvSpPr/>
              <p:nvPr/>
            </p:nvSpPr>
            <p:spPr>
              <a:xfrm>
                <a:off x="7368111" y="6874609"/>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39" name="Rectangle 1138">
                <a:extLst>
                  <a:ext uri="{FF2B5EF4-FFF2-40B4-BE49-F238E27FC236}">
                    <a16:creationId xmlns:a16="http://schemas.microsoft.com/office/drawing/2014/main" id="{B54AA38A-E546-869C-787A-E1989BCA859D}"/>
                  </a:ext>
                </a:extLst>
              </p:cNvPr>
              <p:cNvSpPr/>
              <p:nvPr/>
            </p:nvSpPr>
            <p:spPr>
              <a:xfrm>
                <a:off x="7426954" y="6874609"/>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40" name="Rectangle 1139">
                <a:extLst>
                  <a:ext uri="{FF2B5EF4-FFF2-40B4-BE49-F238E27FC236}">
                    <a16:creationId xmlns:a16="http://schemas.microsoft.com/office/drawing/2014/main" id="{9FEBF2D8-8305-2C6D-9195-85EC0D8AEC96}"/>
                  </a:ext>
                </a:extLst>
              </p:cNvPr>
              <p:cNvSpPr/>
              <p:nvPr/>
            </p:nvSpPr>
            <p:spPr>
              <a:xfrm>
                <a:off x="7700854" y="6874609"/>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41" name="Rectangle 1140">
                <a:extLst>
                  <a:ext uri="{FF2B5EF4-FFF2-40B4-BE49-F238E27FC236}">
                    <a16:creationId xmlns:a16="http://schemas.microsoft.com/office/drawing/2014/main" id="{B011315E-89E7-E6D0-5FFC-8B4B5F617EEE}"/>
                  </a:ext>
                </a:extLst>
              </p:cNvPr>
              <p:cNvSpPr/>
              <p:nvPr/>
            </p:nvSpPr>
            <p:spPr>
              <a:xfrm>
                <a:off x="7966368" y="6874609"/>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42" name="Rectangle 1141">
                <a:extLst>
                  <a:ext uri="{FF2B5EF4-FFF2-40B4-BE49-F238E27FC236}">
                    <a16:creationId xmlns:a16="http://schemas.microsoft.com/office/drawing/2014/main" id="{4DD4E5AA-B66C-7627-337E-BE219994EB2A}"/>
                  </a:ext>
                </a:extLst>
              </p:cNvPr>
              <p:cNvSpPr/>
              <p:nvPr/>
            </p:nvSpPr>
            <p:spPr>
              <a:xfrm>
                <a:off x="7305254" y="6874561"/>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1129" name="TextBox 1128">
              <a:extLst>
                <a:ext uri="{FF2B5EF4-FFF2-40B4-BE49-F238E27FC236}">
                  <a16:creationId xmlns:a16="http://schemas.microsoft.com/office/drawing/2014/main" id="{DCBB4FBF-0120-1B55-80E5-B193C35F9B25}"/>
                </a:ext>
              </a:extLst>
            </p:cNvPr>
            <p:cNvSpPr txBox="1"/>
            <p:nvPr/>
          </p:nvSpPr>
          <p:spPr>
            <a:xfrm>
              <a:off x="7236696" y="4922682"/>
              <a:ext cx="143105" cy="174758"/>
            </a:xfrm>
            <a:prstGeom prst="rect">
              <a:avLst/>
            </a:prstGeom>
            <a:noFill/>
          </p:spPr>
          <p:txBody>
            <a:bodyPr wrap="square" rtlCol="0">
              <a:spAutoFit/>
            </a:bodyPr>
            <a:lstStyle/>
            <a:p>
              <a:pPr algn="ctr"/>
              <a:r>
                <a:rPr lang="en-US" sz="2800">
                  <a:latin typeface="+mj-lt"/>
                </a:rPr>
                <a:t>0</a:t>
              </a:r>
            </a:p>
          </p:txBody>
        </p:sp>
        <p:sp>
          <p:nvSpPr>
            <p:cNvPr id="1130" name="TextBox 1129">
              <a:extLst>
                <a:ext uri="{FF2B5EF4-FFF2-40B4-BE49-F238E27FC236}">
                  <a16:creationId xmlns:a16="http://schemas.microsoft.com/office/drawing/2014/main" id="{7EB5433B-5C99-C7C6-BFED-37FE2BB0F68A}"/>
                </a:ext>
              </a:extLst>
            </p:cNvPr>
            <p:cNvSpPr txBox="1"/>
            <p:nvPr/>
          </p:nvSpPr>
          <p:spPr>
            <a:xfrm>
              <a:off x="7369640" y="4921716"/>
              <a:ext cx="143105" cy="174758"/>
            </a:xfrm>
            <a:prstGeom prst="rect">
              <a:avLst/>
            </a:prstGeom>
            <a:noFill/>
          </p:spPr>
          <p:txBody>
            <a:bodyPr wrap="square" rtlCol="0">
              <a:spAutoFit/>
            </a:bodyPr>
            <a:lstStyle/>
            <a:p>
              <a:pPr algn="ctr"/>
              <a:r>
                <a:rPr lang="en-US" sz="2800">
                  <a:latin typeface="+mj-lt"/>
                </a:rPr>
                <a:t>1</a:t>
              </a:r>
            </a:p>
          </p:txBody>
        </p:sp>
        <p:sp>
          <p:nvSpPr>
            <p:cNvPr id="1131" name="TextBox 1130">
              <a:extLst>
                <a:ext uri="{FF2B5EF4-FFF2-40B4-BE49-F238E27FC236}">
                  <a16:creationId xmlns:a16="http://schemas.microsoft.com/office/drawing/2014/main" id="{3EDE2946-49B9-34D6-5E4B-B4DF532ECE5E}"/>
                </a:ext>
              </a:extLst>
            </p:cNvPr>
            <p:cNvSpPr txBox="1"/>
            <p:nvPr/>
          </p:nvSpPr>
          <p:spPr>
            <a:xfrm>
              <a:off x="7506167" y="4918904"/>
              <a:ext cx="143105" cy="174758"/>
            </a:xfrm>
            <a:prstGeom prst="rect">
              <a:avLst/>
            </a:prstGeom>
            <a:noFill/>
          </p:spPr>
          <p:txBody>
            <a:bodyPr wrap="square" rtlCol="0">
              <a:spAutoFit/>
            </a:bodyPr>
            <a:lstStyle/>
            <a:p>
              <a:pPr algn="ctr"/>
              <a:r>
                <a:rPr lang="en-US" sz="2800">
                  <a:latin typeface="+mj-lt"/>
                </a:rPr>
                <a:t>2</a:t>
              </a:r>
            </a:p>
          </p:txBody>
        </p:sp>
        <p:sp>
          <p:nvSpPr>
            <p:cNvPr id="1132" name="TextBox 1131">
              <a:extLst>
                <a:ext uri="{FF2B5EF4-FFF2-40B4-BE49-F238E27FC236}">
                  <a16:creationId xmlns:a16="http://schemas.microsoft.com/office/drawing/2014/main" id="{2418D1FA-8E8D-B51E-2D9D-4D4AE157E94C}"/>
                </a:ext>
              </a:extLst>
            </p:cNvPr>
            <p:cNvSpPr txBox="1"/>
            <p:nvPr/>
          </p:nvSpPr>
          <p:spPr>
            <a:xfrm>
              <a:off x="7789142" y="4922037"/>
              <a:ext cx="143105" cy="174758"/>
            </a:xfrm>
            <a:prstGeom prst="rect">
              <a:avLst/>
            </a:prstGeom>
            <a:noFill/>
          </p:spPr>
          <p:txBody>
            <a:bodyPr wrap="square" rtlCol="0">
              <a:spAutoFit/>
            </a:bodyPr>
            <a:lstStyle/>
            <a:p>
              <a:pPr algn="ctr"/>
              <a:r>
                <a:rPr lang="en-US" sz="2800" dirty="0">
                  <a:latin typeface="+mj-lt"/>
                </a:rPr>
                <a:t>4</a:t>
              </a:r>
            </a:p>
          </p:txBody>
        </p:sp>
        <p:sp>
          <p:nvSpPr>
            <p:cNvPr id="1133" name="TextBox 1132">
              <a:extLst>
                <a:ext uri="{FF2B5EF4-FFF2-40B4-BE49-F238E27FC236}">
                  <a16:creationId xmlns:a16="http://schemas.microsoft.com/office/drawing/2014/main" id="{3052B060-C5AC-B10C-4581-29B5DFFEE56A}"/>
                </a:ext>
              </a:extLst>
            </p:cNvPr>
            <p:cNvSpPr txBox="1"/>
            <p:nvPr/>
          </p:nvSpPr>
          <p:spPr>
            <a:xfrm>
              <a:off x="8045341" y="4919264"/>
              <a:ext cx="143105" cy="174758"/>
            </a:xfrm>
            <a:prstGeom prst="rect">
              <a:avLst/>
            </a:prstGeom>
            <a:noFill/>
          </p:spPr>
          <p:txBody>
            <a:bodyPr wrap="square" rtlCol="0">
              <a:spAutoFit/>
            </a:bodyPr>
            <a:lstStyle/>
            <a:p>
              <a:pPr algn="ctr"/>
              <a:r>
                <a:rPr lang="en-US" sz="2800">
                  <a:latin typeface="+mj-lt"/>
                </a:rPr>
                <a:t>6</a:t>
              </a:r>
            </a:p>
          </p:txBody>
        </p:sp>
        <p:sp>
          <p:nvSpPr>
            <p:cNvPr id="1134" name="TextBox 1133">
              <a:extLst>
                <a:ext uri="{FF2B5EF4-FFF2-40B4-BE49-F238E27FC236}">
                  <a16:creationId xmlns:a16="http://schemas.microsoft.com/office/drawing/2014/main" id="{E50701B3-62AC-21E6-BD6A-A225F31153AB}"/>
                </a:ext>
              </a:extLst>
            </p:cNvPr>
            <p:cNvSpPr txBox="1"/>
            <p:nvPr/>
          </p:nvSpPr>
          <p:spPr>
            <a:xfrm>
              <a:off x="8310855" y="4918904"/>
              <a:ext cx="143105" cy="174758"/>
            </a:xfrm>
            <a:prstGeom prst="rect">
              <a:avLst/>
            </a:prstGeom>
            <a:noFill/>
          </p:spPr>
          <p:txBody>
            <a:bodyPr wrap="square" rtlCol="0">
              <a:spAutoFit/>
            </a:bodyPr>
            <a:lstStyle/>
            <a:p>
              <a:pPr algn="ctr"/>
              <a:r>
                <a:rPr lang="en-US" sz="2800">
                  <a:latin typeface="+mj-lt"/>
                </a:rPr>
                <a:t>8</a:t>
              </a:r>
            </a:p>
          </p:txBody>
        </p:sp>
        <p:sp>
          <p:nvSpPr>
            <p:cNvPr id="1135" name="TextBox 1134">
              <a:extLst>
                <a:ext uri="{FF2B5EF4-FFF2-40B4-BE49-F238E27FC236}">
                  <a16:creationId xmlns:a16="http://schemas.microsoft.com/office/drawing/2014/main" id="{A60A9A54-A81B-B7F3-4E19-7C046B11EA82}"/>
                </a:ext>
              </a:extLst>
            </p:cNvPr>
            <p:cNvSpPr txBox="1"/>
            <p:nvPr/>
          </p:nvSpPr>
          <p:spPr>
            <a:xfrm>
              <a:off x="8270312" y="5029858"/>
              <a:ext cx="567244" cy="174758"/>
            </a:xfrm>
            <a:prstGeom prst="rect">
              <a:avLst/>
            </a:prstGeom>
            <a:noFill/>
          </p:spPr>
          <p:txBody>
            <a:bodyPr wrap="square" rtlCol="0">
              <a:spAutoFit/>
            </a:bodyPr>
            <a:lstStyle/>
            <a:p>
              <a:pPr algn="ctr"/>
              <a:r>
                <a:rPr lang="en-US" sz="2800" dirty="0">
                  <a:latin typeface="+mj-lt"/>
                </a:rPr>
                <a:t>Miles</a:t>
              </a:r>
            </a:p>
          </p:txBody>
        </p:sp>
      </p:grpSp>
    </p:spTree>
    <p:extLst>
      <p:ext uri="{BB962C8B-B14F-4D97-AF65-F5344CB8AC3E}">
        <p14:creationId xmlns:p14="http://schemas.microsoft.com/office/powerpoint/2010/main" val="275129361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b83896-aab5-4bd0-8483-2509975cde97" xsi:nil="true"/>
    <lcf76f155ced4ddcb4097134ff3c332f xmlns="4eda033e-a47d-4c30-b1aa-2ec495e3f466">
      <Terms xmlns="http://schemas.microsoft.com/office/infopath/2007/PartnerControls"/>
    </lcf76f155ced4ddcb4097134ff3c332f>
    <SharedWithUsers xmlns="5ab83896-aab5-4bd0-8483-2509975cde9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19850C-B132-4F9E-91AE-B86D28DA0AF3}">
  <ds:schemaRefs>
    <ds:schemaRef ds:uri="5ab83896-aab5-4bd0-8483-2509975cde97"/>
    <ds:schemaRef ds:uri="http://purl.org/dc/elements/1.1/"/>
    <ds:schemaRef ds:uri="http://schemas.microsoft.com/office/infopath/2007/PartnerControls"/>
    <ds:schemaRef ds:uri="http://schemas.microsoft.com/office/2006/documentManagement/types"/>
    <ds:schemaRef ds:uri="http://purl.org/dc/dcmitype/"/>
    <ds:schemaRef ds:uri="http://www.w3.org/XML/1998/namespace"/>
    <ds:schemaRef ds:uri="4eda033e-a47d-4c30-b1aa-2ec495e3f466"/>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3.xml><?xml version="1.0" encoding="utf-8"?>
<ds:datastoreItem xmlns:ds="http://schemas.openxmlformats.org/officeDocument/2006/customXml" ds:itemID="{B5F7FA9C-0DEE-4A18-A485-18BDC0F38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da033e-a47d-4c30-b1aa-2ec495e3f466"/>
    <ds:schemaRef ds:uri="5ab83896-aab5-4bd0-8483-2509975cde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29</TotalTime>
  <Words>324</Words>
  <Application>Microsoft Office PowerPoint</Application>
  <PresentationFormat>Custom</PresentationFormat>
  <Paragraphs>84</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Centaur</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(LARC-E3)[RSES]</cp:lastModifiedBy>
  <cp:revision>2</cp:revision>
  <dcterms:created xsi:type="dcterms:W3CDTF">2019-02-05T16:32:03Z</dcterms:created>
  <dcterms:modified xsi:type="dcterms:W3CDTF">2024-03-18T20:30:49Z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