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6858000" cy="9144000"/>
  <p:embeddedFontLst>
    <p:embeddedFont>
      <p:font typeface="Century Gothic" panose="020B0502020202020204" pitchFamily="34" charset="0"/>
      <p:regular r:id="rId4"/>
      <p:bold r:id="rId5"/>
      <p:italic r:id="rId6"/>
      <p:boldItalic r:id="rId7"/>
    </p:embeddedFont>
    <p:embeddedFont>
      <p:font typeface="Webdings" panose="05030102010509060703" pitchFamily="18" charset="2"/>
      <p:regular r:id="rId8"/>
    </p:embeddedFont>
    <p:embeddedFont>
      <p:font typeface="Garamond" panose="02020404030301010803" pitchFamily="18" charset="0"/>
      <p:regular r:id="rId9"/>
      <p:bold r:id="rId10"/>
      <p: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0" userDrawn="1">
          <p15:clr>
            <a:srgbClr val="A4A3A4"/>
          </p15:clr>
        </p15:guide>
        <p15:guide id="2" pos="86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ery, Ryan B. (LARC-E3)[SSAI DEVELOP]" initials="ARB(D" lastIdx="13" clrIdx="0">
    <p:extLst>
      <p:ext uri="{19B8F6BF-5375-455C-9EA6-DF929625EA0E}">
        <p15:presenceInfo xmlns:p15="http://schemas.microsoft.com/office/powerpoint/2012/main" userId="S-1-5-21-330711430-3775241029-4075259233-7216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8DEF53B3-683A-49AF-9243-7C0160CBD482}">
  <a:tblStyle styleId="{8DEF53B3-683A-49AF-9243-7C0160CBD482}" styleName="Table_0"/>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41" autoAdjust="0"/>
    <p:restoredTop sz="94660"/>
  </p:normalViewPr>
  <p:slideViewPr>
    <p:cSldViewPr snapToGrid="0">
      <p:cViewPr>
        <p:scale>
          <a:sx n="40" d="100"/>
          <a:sy n="40" d="100"/>
        </p:scale>
        <p:origin x="1938" y="-409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90636477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
        <p:cNvGrpSpPr/>
        <p:nvPr/>
      </p:nvGrpSpPr>
      <p:grpSpPr>
        <a:xfrm>
          <a:off x="0" y="0"/>
          <a:ext cx="0" cy="0"/>
          <a:chOff x="0" y="0"/>
          <a:chExt cx="0" cy="0"/>
        </a:xfrm>
      </p:grpSpPr>
      <p:sp>
        <p:nvSpPr>
          <p:cNvPr id="11" name="Shape 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2" name="Shape 12"/>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6499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6"/>
        <p:cNvGrpSpPr/>
        <p:nvPr/>
      </p:nvGrpSpPr>
      <p:grpSpPr>
        <a:xfrm>
          <a:off x="0" y="0"/>
          <a:ext cx="0" cy="0"/>
          <a:chOff x="0" y="0"/>
          <a:chExt cx="0" cy="0"/>
        </a:xfrm>
      </p:grpSpPr>
      <p:pic>
        <p:nvPicPr>
          <p:cNvPr id="7" name="Shape 7"/>
          <p:cNvPicPr preferRelativeResize="0"/>
          <p:nvPr/>
        </p:nvPicPr>
        <p:blipFill rotWithShape="1">
          <a:blip r:embed="rId2">
            <a:alphaModFix/>
          </a:blip>
          <a:srcRect/>
          <a:stretch/>
        </p:blipFill>
        <p:spPr>
          <a:xfrm>
            <a:off x="0" y="0"/>
            <a:ext cx="27432000" cy="36576001"/>
          </a:xfrm>
          <a:prstGeom prst="rect">
            <a:avLst/>
          </a:prstGeom>
          <a:noFill/>
          <a:ln>
            <a:noFill/>
          </a:ln>
        </p:spPr>
      </p:pic>
      <p:sp>
        <p:nvSpPr>
          <p:cNvPr id="8" name="Shape 8"/>
          <p:cNvSpPr txBox="1">
            <a:spLocks noGrp="1"/>
          </p:cNvSpPr>
          <p:nvPr>
            <p:ph type="body" idx="1"/>
          </p:nvPr>
        </p:nvSpPr>
        <p:spPr>
          <a:xfrm rot="-5400000">
            <a:off x="15170484" y="21966321"/>
            <a:ext cx="21421557"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2E8654"/>
              </a:buClr>
              <a:buFont typeface="Arial"/>
              <a:buNone/>
              <a:defRPr sz="16000" b="0" i="0" u="none" strike="noStrike" cap="none">
                <a:solidFill>
                  <a:srgbClr val="2E8654"/>
                </a:solidFill>
                <a:latin typeface="Century Gothic"/>
                <a:ea typeface="Century Gothic"/>
                <a:cs typeface="Century Gothic"/>
                <a:sym typeface="Century Gothic"/>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9" name="Shape 9"/>
          <p:cNvSpPr txBox="1">
            <a:spLocks noGrp="1"/>
          </p:cNvSpPr>
          <p:nvPr>
            <p:ph type="body" idx="2"/>
          </p:nvPr>
        </p:nvSpPr>
        <p:spPr>
          <a:xfrm>
            <a:off x="5715000" y="438150"/>
            <a:ext cx="16173449" cy="3333750"/>
          </a:xfrm>
          <a:prstGeom prst="rect">
            <a:avLst/>
          </a:prstGeom>
          <a:noFill/>
          <a:ln>
            <a:noFill/>
          </a:ln>
        </p:spPr>
        <p:txBody>
          <a:bodyPr lIns="91425" tIns="91425" rIns="91425" bIns="91425" anchor="ctr" anchorCtr="0"/>
          <a:lstStyle>
            <a:lvl1pPr marL="0" marR="0" lvl="0" indent="0" algn="ctr" rtl="0">
              <a:lnSpc>
                <a:spcPct val="90000"/>
              </a:lnSpc>
              <a:spcBef>
                <a:spcPts val="0"/>
              </a:spcBef>
              <a:buClr>
                <a:srgbClr val="2E8654"/>
              </a:buClr>
              <a:buFont typeface="Arial"/>
              <a:buNone/>
              <a:defRPr sz="6000" b="1" i="0" u="none" strike="noStrike" cap="none">
                <a:solidFill>
                  <a:srgbClr val="2E8654"/>
                </a:solidFill>
                <a:latin typeface="Century Gothic"/>
                <a:ea typeface="Century Gothic"/>
                <a:cs typeface="Century Gothic"/>
                <a:sym typeface="Century Gothic"/>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jpg"/><Relationship Id="rId12" Type="http://schemas.openxmlformats.org/officeDocument/2006/relationships/image" Target="../media/image11.png"/><Relationship Id="rId17" Type="http://schemas.openxmlformats.org/officeDocument/2006/relationships/image" Target="../media/image16.jp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jp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24" Type="http://schemas.openxmlformats.org/officeDocument/2006/relationships/image" Target="../media/image23.jpg"/><Relationship Id="rId5" Type="http://schemas.openxmlformats.org/officeDocument/2006/relationships/image" Target="../media/image4.png"/><Relationship Id="rId15" Type="http://schemas.openxmlformats.org/officeDocument/2006/relationships/image" Target="../media/image14.jp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 Id="rId22" Type="http://schemas.openxmlformats.org/officeDocument/2006/relationships/image" Target="../media/image21.png"/><Relationship Id="rId27"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
        <p:cNvGrpSpPr/>
        <p:nvPr/>
      </p:nvGrpSpPr>
      <p:grpSpPr>
        <a:xfrm>
          <a:off x="0" y="0"/>
          <a:ext cx="0" cy="0"/>
          <a:chOff x="0" y="0"/>
          <a:chExt cx="0" cy="0"/>
        </a:xfrm>
      </p:grpSpPr>
      <p:sp>
        <p:nvSpPr>
          <p:cNvPr id="192" name="Rectangle 191"/>
          <p:cNvSpPr/>
          <p:nvPr/>
        </p:nvSpPr>
        <p:spPr>
          <a:xfrm>
            <a:off x="12978381" y="18238536"/>
            <a:ext cx="11834694" cy="26734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Shape 14"/>
          <p:cNvPicPr preferRelativeResize="0"/>
          <p:nvPr/>
        </p:nvPicPr>
        <p:blipFill rotWithShape="1">
          <a:blip r:embed="rId3">
            <a:alphaModFix/>
          </a:blip>
          <a:srcRect/>
          <a:stretch/>
        </p:blipFill>
        <p:spPr>
          <a:xfrm>
            <a:off x="12978381" y="32182390"/>
            <a:ext cx="1590900" cy="1609800"/>
          </a:xfrm>
          <a:prstGeom prst="rect">
            <a:avLst/>
          </a:prstGeom>
          <a:noFill/>
          <a:ln>
            <a:noFill/>
          </a:ln>
        </p:spPr>
      </p:pic>
      <p:pic>
        <p:nvPicPr>
          <p:cNvPr id="15" name="Shape 15"/>
          <p:cNvPicPr preferRelativeResize="0"/>
          <p:nvPr/>
        </p:nvPicPr>
        <p:blipFill rotWithShape="1">
          <a:blip r:embed="rId3">
            <a:alphaModFix/>
          </a:blip>
          <a:srcRect/>
          <a:stretch/>
        </p:blipFill>
        <p:spPr>
          <a:xfrm>
            <a:off x="15149159" y="32177895"/>
            <a:ext cx="1590900" cy="1609800"/>
          </a:xfrm>
          <a:prstGeom prst="rect">
            <a:avLst/>
          </a:prstGeom>
          <a:noFill/>
          <a:ln>
            <a:noFill/>
          </a:ln>
        </p:spPr>
      </p:pic>
      <p:pic>
        <p:nvPicPr>
          <p:cNvPr id="16" name="Shape 16"/>
          <p:cNvPicPr preferRelativeResize="0"/>
          <p:nvPr/>
        </p:nvPicPr>
        <p:blipFill rotWithShape="1">
          <a:blip r:embed="rId4">
            <a:alphaModFix/>
          </a:blip>
          <a:srcRect t="2381" b="2381"/>
          <a:stretch/>
        </p:blipFill>
        <p:spPr>
          <a:xfrm>
            <a:off x="15262981" y="32294808"/>
            <a:ext cx="1376100" cy="1376100"/>
          </a:xfrm>
          <a:prstGeom prst="ellipse">
            <a:avLst/>
          </a:prstGeom>
          <a:noFill/>
          <a:ln>
            <a:noFill/>
          </a:ln>
        </p:spPr>
      </p:pic>
      <p:pic>
        <p:nvPicPr>
          <p:cNvPr id="17" name="Shape 17"/>
          <p:cNvPicPr preferRelativeResize="0"/>
          <p:nvPr/>
        </p:nvPicPr>
        <p:blipFill rotWithShape="1">
          <a:blip r:embed="rId3">
            <a:alphaModFix/>
          </a:blip>
          <a:srcRect/>
          <a:stretch/>
        </p:blipFill>
        <p:spPr>
          <a:xfrm>
            <a:off x="17464113" y="32171849"/>
            <a:ext cx="1590900" cy="1609800"/>
          </a:xfrm>
          <a:prstGeom prst="rect">
            <a:avLst/>
          </a:prstGeom>
          <a:noFill/>
          <a:ln>
            <a:noFill/>
          </a:ln>
        </p:spPr>
      </p:pic>
      <p:pic>
        <p:nvPicPr>
          <p:cNvPr id="18" name="Shape 18"/>
          <p:cNvPicPr preferRelativeResize="0"/>
          <p:nvPr/>
        </p:nvPicPr>
        <p:blipFill rotWithShape="1">
          <a:blip r:embed="rId5">
            <a:alphaModFix/>
          </a:blip>
          <a:srcRect/>
          <a:stretch/>
        </p:blipFill>
        <p:spPr>
          <a:xfrm>
            <a:off x="21918821" y="32177895"/>
            <a:ext cx="1590900" cy="1609800"/>
          </a:xfrm>
          <a:prstGeom prst="rect">
            <a:avLst/>
          </a:prstGeom>
          <a:noFill/>
          <a:ln>
            <a:noFill/>
          </a:ln>
        </p:spPr>
      </p:pic>
      <p:pic>
        <p:nvPicPr>
          <p:cNvPr id="19" name="Shape 19"/>
          <p:cNvPicPr preferRelativeResize="0"/>
          <p:nvPr/>
        </p:nvPicPr>
        <p:blipFill rotWithShape="1">
          <a:blip r:embed="rId6">
            <a:alphaModFix/>
          </a:blip>
          <a:srcRect/>
          <a:stretch/>
        </p:blipFill>
        <p:spPr>
          <a:xfrm>
            <a:off x="13769651" y="9945928"/>
            <a:ext cx="10443000" cy="6978299"/>
          </a:xfrm>
          <a:prstGeom prst="rect">
            <a:avLst/>
          </a:prstGeom>
          <a:noFill/>
          <a:ln>
            <a:noFill/>
          </a:ln>
        </p:spPr>
      </p:pic>
      <p:sp>
        <p:nvSpPr>
          <p:cNvPr id="20" name="Shape 20"/>
          <p:cNvSpPr txBox="1"/>
          <p:nvPr/>
        </p:nvSpPr>
        <p:spPr>
          <a:xfrm>
            <a:off x="13091494" y="26633262"/>
            <a:ext cx="10972799" cy="57606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800" b="1" i="0" u="none" strike="noStrike" cap="none" dirty="0">
                <a:solidFill>
                  <a:schemeClr val="dk1"/>
                </a:solidFill>
                <a:latin typeface="Garamond"/>
                <a:ea typeface="Garamond"/>
                <a:cs typeface="Garamond"/>
                <a:sym typeface="Garamond"/>
              </a:rPr>
              <a:t>Science Advisor: Dr. Deepak Mishra, </a:t>
            </a:r>
            <a:r>
              <a:rPr lang="en-US" sz="2800" b="0" i="0" u="none" strike="noStrike" cap="none" dirty="0">
                <a:solidFill>
                  <a:schemeClr val="dk1"/>
                </a:solidFill>
                <a:latin typeface="Garamond"/>
                <a:ea typeface="Garamond"/>
                <a:cs typeface="Garamond"/>
                <a:sym typeface="Garamond"/>
              </a:rPr>
              <a:t>University of Georgia, Department of Geography</a:t>
            </a:r>
          </a:p>
          <a:p>
            <a:pPr marL="0" marR="0" lvl="0" indent="0" algn="l" rtl="0">
              <a:lnSpc>
                <a:spcPct val="90000"/>
              </a:lnSpc>
              <a:spcBef>
                <a:spcPts val="1800"/>
              </a:spcBef>
              <a:spcAft>
                <a:spcPts val="0"/>
              </a:spcAft>
              <a:buClr>
                <a:schemeClr val="dk1"/>
              </a:buClr>
              <a:buSzPct val="25000"/>
              <a:buFont typeface="Arial"/>
              <a:buNone/>
            </a:pPr>
            <a:r>
              <a:rPr lang="en-US" sz="2800" b="1" i="0" u="none" strike="noStrike" cap="none" dirty="0">
                <a:solidFill>
                  <a:schemeClr val="dk1"/>
                </a:solidFill>
                <a:latin typeface="Garamond"/>
                <a:ea typeface="Garamond"/>
                <a:cs typeface="Garamond"/>
                <a:sym typeface="Garamond"/>
              </a:rPr>
              <a:t>Partner: Dr. </a:t>
            </a:r>
            <a:r>
              <a:rPr lang="en-US" sz="2800" b="1" i="0" u="none" strike="noStrike" cap="none" dirty="0" err="1">
                <a:solidFill>
                  <a:schemeClr val="dk1"/>
                </a:solidFill>
                <a:latin typeface="Garamond"/>
                <a:ea typeface="Garamond"/>
                <a:cs typeface="Garamond"/>
                <a:sym typeface="Garamond"/>
              </a:rPr>
              <a:t>Gurdeep</a:t>
            </a:r>
            <a:r>
              <a:rPr lang="en-US" sz="2800" b="1" i="0" u="none" strike="noStrike" cap="none" dirty="0">
                <a:solidFill>
                  <a:schemeClr val="dk1"/>
                </a:solidFill>
                <a:latin typeface="Garamond"/>
                <a:ea typeface="Garamond"/>
                <a:cs typeface="Garamond"/>
                <a:sym typeface="Garamond"/>
              </a:rPr>
              <a:t> </a:t>
            </a:r>
            <a:r>
              <a:rPr lang="en-US" sz="2800" b="1" i="0" u="none" strike="noStrike" cap="none" dirty="0" err="1">
                <a:solidFill>
                  <a:schemeClr val="dk1"/>
                </a:solidFill>
                <a:latin typeface="Garamond"/>
                <a:ea typeface="Garamond"/>
                <a:cs typeface="Garamond"/>
                <a:sym typeface="Garamond"/>
              </a:rPr>
              <a:t>Rastogi</a:t>
            </a:r>
            <a:r>
              <a:rPr lang="en-US" sz="2800" b="1" i="0" u="none" strike="noStrike" cap="none" dirty="0">
                <a:solidFill>
                  <a:schemeClr val="dk1"/>
                </a:solidFill>
                <a:latin typeface="Garamond"/>
                <a:ea typeface="Garamond"/>
                <a:cs typeface="Garamond"/>
                <a:sym typeface="Garamond"/>
              </a:rPr>
              <a:t>,</a:t>
            </a:r>
            <a:r>
              <a:rPr lang="en-US" sz="2800" b="0" i="0" u="none" strike="noStrike" cap="none" dirty="0">
                <a:solidFill>
                  <a:schemeClr val="dk1"/>
                </a:solidFill>
                <a:latin typeface="Garamond"/>
                <a:ea typeface="Garamond"/>
                <a:cs typeface="Garamond"/>
                <a:sym typeface="Garamond"/>
              </a:rPr>
              <a:t> Senior Scientist, Chilika Development Authority</a:t>
            </a:r>
          </a:p>
          <a:p>
            <a:pPr marL="0" marR="0" lvl="0" indent="0" algn="l" rtl="0">
              <a:lnSpc>
                <a:spcPct val="90000"/>
              </a:lnSpc>
              <a:spcBef>
                <a:spcPts val="1800"/>
              </a:spcBef>
              <a:buClr>
                <a:schemeClr val="dk1"/>
              </a:buClr>
              <a:buFont typeface="Arial"/>
              <a:buNone/>
            </a:pPr>
            <a:endParaRPr sz="2700" b="0" i="0" u="none" strike="noStrike" cap="none" dirty="0">
              <a:solidFill>
                <a:schemeClr val="dk1"/>
              </a:solidFill>
              <a:latin typeface="Garamond"/>
              <a:ea typeface="Garamond"/>
              <a:cs typeface="Garamond"/>
              <a:sym typeface="Garamond"/>
            </a:endParaRPr>
          </a:p>
        </p:txBody>
      </p:sp>
      <p:sp>
        <p:nvSpPr>
          <p:cNvPr id="21" name="Shape 21"/>
          <p:cNvSpPr txBox="1"/>
          <p:nvPr/>
        </p:nvSpPr>
        <p:spPr>
          <a:xfrm>
            <a:off x="785104" y="4493192"/>
            <a:ext cx="11516346"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dirty="0">
                <a:solidFill>
                  <a:srgbClr val="2E8654"/>
                </a:solidFill>
                <a:latin typeface="Century Gothic"/>
                <a:ea typeface="Century Gothic"/>
                <a:cs typeface="Century Gothic"/>
                <a:sym typeface="Century Gothic"/>
              </a:rPr>
              <a:t>Abstract</a:t>
            </a:r>
          </a:p>
        </p:txBody>
      </p:sp>
      <p:sp>
        <p:nvSpPr>
          <p:cNvPr id="22" name="Shape 22"/>
          <p:cNvSpPr txBox="1"/>
          <p:nvPr/>
        </p:nvSpPr>
        <p:spPr>
          <a:xfrm>
            <a:off x="12839700" y="448883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2E8654"/>
                </a:solidFill>
                <a:latin typeface="Century Gothic"/>
                <a:ea typeface="Century Gothic"/>
                <a:cs typeface="Century Gothic"/>
                <a:sym typeface="Century Gothic"/>
              </a:rPr>
              <a:t>Objectives</a:t>
            </a:r>
          </a:p>
        </p:txBody>
      </p:sp>
      <p:sp>
        <p:nvSpPr>
          <p:cNvPr id="23" name="Shape 23"/>
          <p:cNvSpPr txBox="1"/>
          <p:nvPr/>
        </p:nvSpPr>
        <p:spPr>
          <a:xfrm>
            <a:off x="752060" y="10006064"/>
            <a:ext cx="114078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2E8654"/>
                </a:solidFill>
                <a:latin typeface="Century Gothic"/>
                <a:ea typeface="Century Gothic"/>
                <a:cs typeface="Century Gothic"/>
                <a:sym typeface="Century Gothic"/>
              </a:rPr>
              <a:t>Methodology</a:t>
            </a:r>
          </a:p>
        </p:txBody>
      </p:sp>
      <p:sp>
        <p:nvSpPr>
          <p:cNvPr id="24" name="Shape 24"/>
          <p:cNvSpPr txBox="1"/>
          <p:nvPr/>
        </p:nvSpPr>
        <p:spPr>
          <a:xfrm>
            <a:off x="12881393" y="9140564"/>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a:solidFill>
                  <a:srgbClr val="2E8654"/>
                </a:solidFill>
                <a:latin typeface="Century Gothic"/>
                <a:ea typeface="Century Gothic"/>
                <a:cs typeface="Century Gothic"/>
                <a:sym typeface="Century Gothic"/>
              </a:rPr>
              <a:t>Study Area</a:t>
            </a:r>
          </a:p>
        </p:txBody>
      </p:sp>
      <p:sp>
        <p:nvSpPr>
          <p:cNvPr id="25" name="Shape 25"/>
          <p:cNvSpPr txBox="1"/>
          <p:nvPr/>
        </p:nvSpPr>
        <p:spPr>
          <a:xfrm>
            <a:off x="12881393" y="17231226"/>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a:solidFill>
                  <a:srgbClr val="2E8654"/>
                </a:solidFill>
                <a:latin typeface="Century Gothic"/>
                <a:ea typeface="Century Gothic"/>
                <a:cs typeface="Century Gothic"/>
                <a:sym typeface="Century Gothic"/>
              </a:rPr>
              <a:t>Earth Observations</a:t>
            </a:r>
          </a:p>
        </p:txBody>
      </p:sp>
      <p:sp>
        <p:nvSpPr>
          <p:cNvPr id="26" name="Shape 26"/>
          <p:cNvSpPr txBox="1"/>
          <p:nvPr/>
        </p:nvSpPr>
        <p:spPr>
          <a:xfrm>
            <a:off x="862271" y="18417181"/>
            <a:ext cx="115503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2E8654"/>
                </a:solidFill>
                <a:latin typeface="Century Gothic"/>
                <a:ea typeface="Century Gothic"/>
                <a:cs typeface="Century Gothic"/>
                <a:sym typeface="Century Gothic"/>
              </a:rPr>
              <a:t>Results</a:t>
            </a:r>
          </a:p>
        </p:txBody>
      </p:sp>
      <p:sp>
        <p:nvSpPr>
          <p:cNvPr id="27" name="Shape 27"/>
          <p:cNvSpPr txBox="1"/>
          <p:nvPr/>
        </p:nvSpPr>
        <p:spPr>
          <a:xfrm>
            <a:off x="12933202" y="21085314"/>
            <a:ext cx="8229599"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2E8654"/>
                </a:solidFill>
                <a:latin typeface="Century Gothic"/>
                <a:ea typeface="Century Gothic"/>
                <a:cs typeface="Century Gothic"/>
                <a:sym typeface="Century Gothic"/>
              </a:rPr>
              <a:t>Conclusions</a:t>
            </a:r>
          </a:p>
        </p:txBody>
      </p:sp>
      <p:sp>
        <p:nvSpPr>
          <p:cNvPr id="28" name="Shape 28"/>
          <p:cNvSpPr txBox="1"/>
          <p:nvPr/>
        </p:nvSpPr>
        <p:spPr>
          <a:xfrm>
            <a:off x="13058257" y="25821055"/>
            <a:ext cx="8229599"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2E8654"/>
                </a:solidFill>
                <a:latin typeface="Century Gothic"/>
                <a:ea typeface="Century Gothic"/>
                <a:cs typeface="Century Gothic"/>
                <a:sym typeface="Century Gothic"/>
              </a:rPr>
              <a:t>Acknowledgements</a:t>
            </a:r>
          </a:p>
        </p:txBody>
      </p:sp>
      <p:sp>
        <p:nvSpPr>
          <p:cNvPr id="29" name="Shape 29"/>
          <p:cNvSpPr txBox="1"/>
          <p:nvPr/>
        </p:nvSpPr>
        <p:spPr>
          <a:xfrm>
            <a:off x="13116083" y="28974846"/>
            <a:ext cx="8229599"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a:solidFill>
                  <a:srgbClr val="2E8654"/>
                </a:solidFill>
                <a:latin typeface="Century Gothic"/>
                <a:ea typeface="Century Gothic"/>
                <a:cs typeface="Century Gothic"/>
                <a:sym typeface="Century Gothic"/>
              </a:rPr>
              <a:t>Project Partners</a:t>
            </a:r>
          </a:p>
        </p:txBody>
      </p:sp>
      <p:sp>
        <p:nvSpPr>
          <p:cNvPr id="30" name="Shape 30"/>
          <p:cNvSpPr txBox="1"/>
          <p:nvPr/>
        </p:nvSpPr>
        <p:spPr>
          <a:xfrm>
            <a:off x="12971282" y="31061125"/>
            <a:ext cx="5619299" cy="594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a:solidFill>
                  <a:srgbClr val="2E8654"/>
                </a:solidFill>
                <a:latin typeface="Century Gothic"/>
                <a:ea typeface="Century Gothic"/>
                <a:cs typeface="Century Gothic"/>
                <a:sym typeface="Century Gothic"/>
              </a:rPr>
              <a:t>Team Members</a:t>
            </a:r>
          </a:p>
        </p:txBody>
      </p:sp>
      <p:sp>
        <p:nvSpPr>
          <p:cNvPr id="31" name="Shape 31"/>
          <p:cNvSpPr txBox="1">
            <a:spLocks noGrp="1"/>
          </p:cNvSpPr>
          <p:nvPr>
            <p:ph type="body" idx="2"/>
          </p:nvPr>
        </p:nvSpPr>
        <p:spPr>
          <a:xfrm>
            <a:off x="5715000" y="438150"/>
            <a:ext cx="16173449" cy="333375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2E8654"/>
              </a:buClr>
              <a:buSzPct val="25000"/>
              <a:buFont typeface="Arial"/>
              <a:buNone/>
            </a:pPr>
            <a:r>
              <a:rPr lang="en-US" sz="5400" b="1" i="0" u="none" strike="noStrike" cap="none" dirty="0">
                <a:solidFill>
                  <a:srgbClr val="2E8654"/>
                </a:solidFill>
                <a:latin typeface="Century Gothic"/>
                <a:ea typeface="Century Gothic"/>
                <a:cs typeface="Century Gothic"/>
                <a:sym typeface="Century Gothic"/>
              </a:rPr>
              <a:t>A Multi-Sensor Approach to Enhance </a:t>
            </a:r>
            <a:r>
              <a:rPr lang="en-US" sz="5400" b="1" i="0" u="none" strike="noStrike" cap="none" dirty="0" smtClean="0">
                <a:solidFill>
                  <a:srgbClr val="2E8654"/>
                </a:solidFill>
                <a:latin typeface="Century Gothic"/>
                <a:ea typeface="Century Gothic"/>
                <a:cs typeface="Century Gothic"/>
                <a:sym typeface="Century Gothic"/>
              </a:rPr>
              <a:t>the </a:t>
            </a:r>
            <a:r>
              <a:rPr lang="en-US" sz="5400" b="1" i="0" u="none" strike="noStrike" cap="none" dirty="0">
                <a:solidFill>
                  <a:srgbClr val="2E8654"/>
                </a:solidFill>
                <a:latin typeface="Century Gothic"/>
                <a:ea typeface="Century Gothic"/>
                <a:cs typeface="Century Gothic"/>
                <a:sym typeface="Century Gothic"/>
              </a:rPr>
              <a:t>Prediction of Mangrove Biophysical Characteristics in Chilika Lagoon and Bhitarkanika Wildlife Sanctuary, </a:t>
            </a:r>
            <a:r>
              <a:rPr lang="en-US" sz="5400" b="1" i="0" u="none" strike="noStrike" cap="none" dirty="0" smtClean="0">
                <a:solidFill>
                  <a:srgbClr val="2E8654"/>
                </a:solidFill>
                <a:latin typeface="Century Gothic"/>
                <a:ea typeface="Century Gothic"/>
                <a:cs typeface="Century Gothic"/>
                <a:sym typeface="Century Gothic"/>
              </a:rPr>
              <a:t>Odisha, </a:t>
            </a:r>
            <a:r>
              <a:rPr lang="en-US" sz="5400" b="1" i="0" u="none" strike="noStrike" cap="none" dirty="0">
                <a:solidFill>
                  <a:srgbClr val="2E8654"/>
                </a:solidFill>
                <a:latin typeface="Century Gothic"/>
                <a:ea typeface="Century Gothic"/>
                <a:cs typeface="Century Gothic"/>
                <a:sym typeface="Century Gothic"/>
              </a:rPr>
              <a:t>India</a:t>
            </a:r>
          </a:p>
        </p:txBody>
      </p:sp>
      <p:sp>
        <p:nvSpPr>
          <p:cNvPr id="32" name="Shape 32"/>
          <p:cNvSpPr txBox="1"/>
          <p:nvPr/>
        </p:nvSpPr>
        <p:spPr>
          <a:xfrm>
            <a:off x="6096000" y="35189461"/>
            <a:ext cx="15501256" cy="103452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2E8654"/>
              </a:buClr>
              <a:buSzPct val="25000"/>
              <a:buFont typeface="Arial"/>
              <a:buNone/>
            </a:pPr>
            <a:r>
              <a:rPr lang="en-US" sz="4800" b="0" u="none" dirty="0">
                <a:solidFill>
                  <a:srgbClr val="2E8654"/>
                </a:solidFill>
                <a:latin typeface="Century Gothic"/>
                <a:ea typeface="Century Gothic"/>
                <a:cs typeface="Century Gothic"/>
                <a:sym typeface="Century Gothic"/>
              </a:rPr>
              <a:t>University of Georgia – </a:t>
            </a:r>
            <a:r>
              <a:rPr lang="en-US" sz="4800" b="0" u="none" dirty="0" smtClean="0">
                <a:solidFill>
                  <a:srgbClr val="2E8654"/>
                </a:solidFill>
                <a:latin typeface="Century Gothic"/>
                <a:ea typeface="Century Gothic"/>
                <a:cs typeface="Century Gothic"/>
                <a:sym typeface="Century Gothic"/>
              </a:rPr>
              <a:t>Summer 2017</a:t>
            </a:r>
            <a:endParaRPr lang="en-US" sz="4800" b="0" u="none" dirty="0">
              <a:solidFill>
                <a:srgbClr val="2E8654"/>
              </a:solidFill>
              <a:latin typeface="Century Gothic"/>
              <a:ea typeface="Century Gothic"/>
              <a:cs typeface="Century Gothic"/>
              <a:sym typeface="Century Gothic"/>
            </a:endParaRPr>
          </a:p>
        </p:txBody>
      </p:sp>
      <p:sp>
        <p:nvSpPr>
          <p:cNvPr id="33" name="Shape 33"/>
          <p:cNvSpPr txBox="1"/>
          <p:nvPr/>
        </p:nvSpPr>
        <p:spPr>
          <a:xfrm>
            <a:off x="820190" y="5381200"/>
            <a:ext cx="11342812" cy="4630459"/>
          </a:xfrm>
          <a:prstGeom prst="rect">
            <a:avLst/>
          </a:prstGeom>
          <a:noFill/>
          <a:ln>
            <a:noFill/>
          </a:ln>
        </p:spPr>
        <p:txBody>
          <a:bodyPr lIns="91425" tIns="45700" rIns="91425" bIns="45700" anchor="t" anchorCtr="0">
            <a:noAutofit/>
          </a:bodyPr>
          <a:lstStyle/>
          <a:p>
            <a:pPr algn="just">
              <a:lnSpc>
                <a:spcPct val="90000"/>
              </a:lnSpc>
              <a:buClr>
                <a:schemeClr val="dk1"/>
              </a:buClr>
              <a:buSzPct val="25000"/>
            </a:pPr>
            <a:r>
              <a:rPr lang="en-US" sz="2000" dirty="0">
                <a:latin typeface="Garamond" panose="02020404030301010803" pitchFamily="18" charset="0"/>
              </a:rPr>
              <a:t>Across the globe, mangroves play a major role in coastal ecosystem processes mitigating erosion and serving as barriers against storm surges. India holds approximately 5% of the world’s mangroves, over half of which are along its east coast. Situated in the state of Odisha, Chilika Lagoon and Bhitarkanika Wildlife Sanctuary sustain mangrove sites of local importance in need of effective management. This study demonstrated the use of Terra, Landsat, and Sentinel-1 satellite data for </a:t>
            </a:r>
            <a:r>
              <a:rPr lang="en-US" sz="2000" dirty="0" err="1">
                <a:latin typeface="Garamond" panose="02020404030301010803" pitchFamily="18" charset="0"/>
              </a:rPr>
              <a:t>spatio</a:t>
            </a:r>
            <a:r>
              <a:rPr lang="en-US" sz="2000" dirty="0">
                <a:latin typeface="Garamond" panose="02020404030301010803" pitchFamily="18" charset="0"/>
              </a:rPr>
              <a:t>-temporal monitoring of mangrove health for both sites. Several indices including Normalized Difference Vegetation Index and Enhanced Vegetation Index, were examined to develop biophysical prediction tools and derive a 17-year time-series (2000 to 2016) of leaf chlorophyll (CHL), Leaf Area Index (LAI), and Gross Primary Productivity (GPP). Parallel to this assessment, a long-term (2000 to 2016) analysis of meteorological factors such as precipitation and temperature was completed to determine an association between these parameters. The correlation between meteorological parameters and mangrove biophysical characteristics enabled forecasting of mangrove health and productivity. A historical analysis of land cover maps was produced using Landsat 5 and 8 data to determine decadal changes in mangrove area estimates between 1995 and 2017. This analysis was used to predict land use-land cover change or fragmentation of Bhitarkanika mangroves. Based on IPCC data availability, the soft prediction map for 2050 showed the probability of mangrove risk to disturbance in the eastern part of Bhitarkanika. This study revealed the advantages of using a multi-sensor approach to monitor mangrove health and inform monitoring protocols</a:t>
            </a:r>
            <a:r>
              <a:rPr lang="en-US" sz="2000" dirty="0" smtClean="0">
                <a:latin typeface="Garamond" panose="02020404030301010803" pitchFamily="18" charset="0"/>
              </a:rPr>
              <a:t>.</a:t>
            </a:r>
            <a:endParaRPr lang="en-US" sz="2000" dirty="0">
              <a:latin typeface="Garamond" panose="02020404030301010803" pitchFamily="18" charset="0"/>
            </a:endParaRPr>
          </a:p>
        </p:txBody>
      </p:sp>
      <p:sp>
        <p:nvSpPr>
          <p:cNvPr id="35" name="Shape 35"/>
          <p:cNvSpPr txBox="1"/>
          <p:nvPr/>
        </p:nvSpPr>
        <p:spPr>
          <a:xfrm>
            <a:off x="13465341" y="13153659"/>
            <a:ext cx="10521582" cy="283464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Font typeface="Arial"/>
              <a:buNone/>
            </a:pPr>
            <a:endParaRPr sz="2700" b="0" u="none">
              <a:solidFill>
                <a:srgbClr val="3F3F3F"/>
              </a:solidFill>
              <a:latin typeface="Garamond"/>
              <a:ea typeface="Garamond"/>
              <a:cs typeface="Garamond"/>
              <a:sym typeface="Garamond"/>
            </a:endParaRPr>
          </a:p>
        </p:txBody>
      </p:sp>
      <p:sp>
        <p:nvSpPr>
          <p:cNvPr id="36" name="Shape 36"/>
          <p:cNvSpPr txBox="1"/>
          <p:nvPr/>
        </p:nvSpPr>
        <p:spPr>
          <a:xfrm>
            <a:off x="13058257" y="29816071"/>
            <a:ext cx="10921199" cy="2442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800" b="0" u="none" dirty="0">
                <a:solidFill>
                  <a:schemeClr val="dk1"/>
                </a:solidFill>
                <a:latin typeface="Garamond"/>
                <a:ea typeface="Garamond"/>
                <a:cs typeface="Garamond"/>
                <a:sym typeface="Garamond"/>
              </a:rPr>
              <a:t>Government of Odisha, Department of Forest and Environment, </a:t>
            </a:r>
            <a:r>
              <a:rPr lang="en-US" sz="2800" b="0" u="none" dirty="0" err="1">
                <a:solidFill>
                  <a:schemeClr val="dk1"/>
                </a:solidFill>
                <a:latin typeface="Garamond"/>
                <a:ea typeface="Garamond"/>
                <a:cs typeface="Garamond"/>
                <a:sym typeface="Garamond"/>
              </a:rPr>
              <a:t>Chilika</a:t>
            </a:r>
            <a:r>
              <a:rPr lang="en-US" sz="2800" b="0" u="none" dirty="0">
                <a:solidFill>
                  <a:schemeClr val="dk1"/>
                </a:solidFill>
                <a:latin typeface="Garamond"/>
                <a:ea typeface="Garamond"/>
                <a:cs typeface="Garamond"/>
                <a:sym typeface="Garamond"/>
              </a:rPr>
              <a:t> Development Authority</a:t>
            </a:r>
          </a:p>
        </p:txBody>
      </p:sp>
      <p:sp>
        <p:nvSpPr>
          <p:cNvPr id="37" name="Shape 37"/>
          <p:cNvSpPr txBox="1">
            <a:spLocks noGrp="1"/>
          </p:cNvSpPr>
          <p:nvPr>
            <p:ph type="body" idx="1"/>
          </p:nvPr>
        </p:nvSpPr>
        <p:spPr>
          <a:xfrm rot="-5400000">
            <a:off x="9025534" y="15412394"/>
            <a:ext cx="33834136" cy="2314074"/>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2E8654"/>
              </a:buClr>
              <a:buSzPct val="25000"/>
              <a:buFont typeface="Arial"/>
              <a:buNone/>
            </a:pPr>
            <a:r>
              <a:rPr lang="en-US" sz="14000" b="1" i="0" u="none" strike="noStrike" cap="none" dirty="0">
                <a:solidFill>
                  <a:srgbClr val="2E8654"/>
                </a:solidFill>
                <a:latin typeface="Century Gothic"/>
                <a:ea typeface="Century Gothic"/>
                <a:cs typeface="Century Gothic"/>
                <a:sym typeface="Century Gothic"/>
              </a:rPr>
              <a:t>Eas</a:t>
            </a:r>
            <a:r>
              <a:rPr lang="en-US" sz="12000" b="1" i="0" u="none" strike="noStrike" cap="none" dirty="0">
                <a:solidFill>
                  <a:srgbClr val="2E8654"/>
                </a:solidFill>
                <a:latin typeface="Century Gothic"/>
                <a:ea typeface="Century Gothic"/>
                <a:cs typeface="Century Gothic"/>
                <a:sym typeface="Century Gothic"/>
              </a:rPr>
              <a:t>tern India </a:t>
            </a:r>
            <a:r>
              <a:rPr lang="en-US" sz="12000" b="0" i="0" u="none" strike="noStrike" cap="none" dirty="0">
                <a:solidFill>
                  <a:srgbClr val="2E8654"/>
                </a:solidFill>
                <a:latin typeface="Century Gothic"/>
                <a:ea typeface="Century Gothic"/>
                <a:cs typeface="Century Gothic"/>
                <a:sym typeface="Century Gothic"/>
              </a:rPr>
              <a:t>Ecological Forecasting III</a:t>
            </a:r>
          </a:p>
        </p:txBody>
      </p:sp>
      <p:sp>
        <p:nvSpPr>
          <p:cNvPr id="38" name="Shape 38"/>
          <p:cNvSpPr txBox="1"/>
          <p:nvPr/>
        </p:nvSpPr>
        <p:spPr>
          <a:xfrm>
            <a:off x="12624160" y="33828770"/>
            <a:ext cx="2220900" cy="965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700" b="0" u="none" dirty="0">
                <a:solidFill>
                  <a:schemeClr val="dk1"/>
                </a:solidFill>
                <a:latin typeface="Garamond"/>
                <a:ea typeface="Garamond"/>
                <a:cs typeface="Garamond"/>
                <a:sym typeface="Garamond"/>
              </a:rPr>
              <a:t>Abhishek Kumar</a:t>
            </a:r>
          </a:p>
          <a:p>
            <a:pPr marL="0" marR="0" lvl="0" indent="0" algn="ctr" rtl="0">
              <a:lnSpc>
                <a:spcPct val="100000"/>
              </a:lnSpc>
              <a:spcBef>
                <a:spcPts val="0"/>
              </a:spcBef>
              <a:buClr>
                <a:schemeClr val="dk1"/>
              </a:buClr>
              <a:buSzPct val="25000"/>
              <a:buFont typeface="Arial"/>
              <a:buNone/>
            </a:pPr>
            <a:r>
              <a:rPr lang="en-US" sz="2700" b="0" u="none" dirty="0">
                <a:solidFill>
                  <a:schemeClr val="dk1"/>
                </a:solidFill>
                <a:latin typeface="Garamond"/>
                <a:ea typeface="Garamond"/>
                <a:cs typeface="Garamond"/>
                <a:sym typeface="Garamond"/>
              </a:rPr>
              <a:t>Team Lead</a:t>
            </a:r>
          </a:p>
        </p:txBody>
      </p:sp>
      <p:sp>
        <p:nvSpPr>
          <p:cNvPr id="39" name="Shape 39"/>
          <p:cNvSpPr txBox="1"/>
          <p:nvPr/>
        </p:nvSpPr>
        <p:spPr>
          <a:xfrm>
            <a:off x="14847704" y="33853075"/>
            <a:ext cx="2220900" cy="965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buClr>
                <a:schemeClr val="dk1"/>
              </a:buClr>
              <a:buSzPct val="25000"/>
              <a:buFont typeface="Arial"/>
              <a:buNone/>
            </a:pPr>
            <a:r>
              <a:rPr lang="en-US" sz="2700" b="0" u="none" dirty="0">
                <a:solidFill>
                  <a:schemeClr val="dk1"/>
                </a:solidFill>
                <a:latin typeface="Garamond"/>
                <a:ea typeface="Garamond"/>
                <a:cs typeface="Garamond"/>
                <a:sym typeface="Garamond"/>
              </a:rPr>
              <a:t>Isabel Miranda</a:t>
            </a:r>
          </a:p>
        </p:txBody>
      </p:sp>
      <p:sp>
        <p:nvSpPr>
          <p:cNvPr id="40" name="Shape 40"/>
          <p:cNvSpPr txBox="1"/>
          <p:nvPr/>
        </p:nvSpPr>
        <p:spPr>
          <a:xfrm>
            <a:off x="17100526" y="33853075"/>
            <a:ext cx="2321400" cy="965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buClr>
                <a:schemeClr val="dk1"/>
              </a:buClr>
              <a:buSzPct val="25000"/>
              <a:buFont typeface="Arial"/>
              <a:buNone/>
            </a:pPr>
            <a:r>
              <a:rPr lang="en-US" sz="2700" b="0" u="none" dirty="0">
                <a:solidFill>
                  <a:schemeClr val="dk1"/>
                </a:solidFill>
                <a:latin typeface="Garamond"/>
                <a:ea typeface="Garamond"/>
                <a:cs typeface="Garamond"/>
                <a:sym typeface="Garamond"/>
              </a:rPr>
              <a:t>Maria Luisa   Escobar  Pardo </a:t>
            </a:r>
          </a:p>
        </p:txBody>
      </p:sp>
      <p:pic>
        <p:nvPicPr>
          <p:cNvPr id="41" name="Shape 41"/>
          <p:cNvPicPr preferRelativeResize="0"/>
          <p:nvPr/>
        </p:nvPicPr>
        <p:blipFill rotWithShape="1">
          <a:blip r:embed="rId7">
            <a:alphaModFix/>
          </a:blip>
          <a:srcRect t="9506" b="9505"/>
          <a:stretch/>
        </p:blipFill>
        <p:spPr>
          <a:xfrm>
            <a:off x="17565614" y="32280361"/>
            <a:ext cx="1387343" cy="1387343"/>
          </a:xfrm>
          <a:prstGeom prst="ellipse">
            <a:avLst/>
          </a:prstGeom>
          <a:noFill/>
          <a:ln>
            <a:noFill/>
          </a:ln>
        </p:spPr>
      </p:pic>
      <p:pic>
        <p:nvPicPr>
          <p:cNvPr id="42" name="Shape 42"/>
          <p:cNvPicPr preferRelativeResize="0"/>
          <p:nvPr/>
        </p:nvPicPr>
        <p:blipFill rotWithShape="1">
          <a:blip r:embed="rId8">
            <a:alphaModFix/>
          </a:blip>
          <a:srcRect t="11568" b="11567"/>
          <a:stretch/>
        </p:blipFill>
        <p:spPr>
          <a:xfrm>
            <a:off x="13100068" y="32297508"/>
            <a:ext cx="1373400" cy="1373400"/>
          </a:xfrm>
          <a:prstGeom prst="ellipse">
            <a:avLst/>
          </a:prstGeom>
          <a:noFill/>
          <a:ln>
            <a:noFill/>
          </a:ln>
        </p:spPr>
      </p:pic>
      <p:sp>
        <p:nvSpPr>
          <p:cNvPr id="43" name="Shape 43"/>
          <p:cNvSpPr txBox="1"/>
          <p:nvPr/>
        </p:nvSpPr>
        <p:spPr>
          <a:xfrm>
            <a:off x="19367980" y="33830785"/>
            <a:ext cx="2321400" cy="965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buClr>
                <a:schemeClr val="dk1"/>
              </a:buClr>
              <a:buSzPct val="25000"/>
              <a:buFont typeface="Arial"/>
              <a:buNone/>
            </a:pPr>
            <a:r>
              <a:rPr lang="en-US" sz="2700" b="0" u="none">
                <a:solidFill>
                  <a:schemeClr val="dk1"/>
                </a:solidFill>
                <a:latin typeface="Garamond"/>
                <a:ea typeface="Garamond"/>
                <a:cs typeface="Garamond"/>
                <a:sym typeface="Garamond"/>
              </a:rPr>
              <a:t>Taufiq Rashid </a:t>
            </a:r>
          </a:p>
        </p:txBody>
      </p:sp>
      <p:sp>
        <p:nvSpPr>
          <p:cNvPr id="44" name="Shape 44"/>
          <p:cNvSpPr txBox="1"/>
          <p:nvPr/>
        </p:nvSpPr>
        <p:spPr>
          <a:xfrm>
            <a:off x="21620985" y="33820640"/>
            <a:ext cx="2321400" cy="965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buClr>
                <a:schemeClr val="dk1"/>
              </a:buClr>
              <a:buSzPct val="25000"/>
              <a:buFont typeface="Arial"/>
              <a:buNone/>
            </a:pPr>
            <a:r>
              <a:rPr lang="en-US" sz="2700" b="0" u="none">
                <a:solidFill>
                  <a:schemeClr val="dk1"/>
                </a:solidFill>
                <a:latin typeface="Garamond"/>
                <a:ea typeface="Garamond"/>
                <a:cs typeface="Garamond"/>
                <a:sym typeface="Garamond"/>
              </a:rPr>
              <a:t>Shanti Shrestha</a:t>
            </a:r>
          </a:p>
        </p:txBody>
      </p:sp>
      <p:pic>
        <p:nvPicPr>
          <p:cNvPr id="45" name="Shape 45"/>
          <p:cNvPicPr preferRelativeResize="0"/>
          <p:nvPr/>
        </p:nvPicPr>
        <p:blipFill rotWithShape="1">
          <a:blip r:embed="rId9">
            <a:alphaModFix/>
          </a:blip>
          <a:srcRect t="12720" b="12721"/>
          <a:stretch/>
        </p:blipFill>
        <p:spPr>
          <a:xfrm>
            <a:off x="22024128" y="32304867"/>
            <a:ext cx="1377276" cy="1377276"/>
          </a:xfrm>
          <a:prstGeom prst="ellipse">
            <a:avLst/>
          </a:prstGeom>
          <a:noFill/>
          <a:ln>
            <a:noFill/>
          </a:ln>
        </p:spPr>
      </p:pic>
      <p:pic>
        <p:nvPicPr>
          <p:cNvPr id="123" name="Shape 123"/>
          <p:cNvPicPr preferRelativeResize="0"/>
          <p:nvPr/>
        </p:nvPicPr>
        <p:blipFill rotWithShape="1">
          <a:blip r:embed="rId10">
            <a:alphaModFix/>
          </a:blip>
          <a:srcRect/>
          <a:stretch/>
        </p:blipFill>
        <p:spPr>
          <a:xfrm>
            <a:off x="13450268" y="18282173"/>
            <a:ext cx="1738848" cy="1718292"/>
          </a:xfrm>
          <a:prstGeom prst="rect">
            <a:avLst/>
          </a:prstGeom>
          <a:noFill/>
          <a:ln>
            <a:noFill/>
          </a:ln>
        </p:spPr>
      </p:pic>
      <p:pic>
        <p:nvPicPr>
          <p:cNvPr id="124" name="Shape 124"/>
          <p:cNvPicPr preferRelativeResize="0"/>
          <p:nvPr/>
        </p:nvPicPr>
        <p:blipFill rotWithShape="1">
          <a:blip r:embed="rId11">
            <a:alphaModFix/>
          </a:blip>
          <a:srcRect/>
          <a:stretch/>
        </p:blipFill>
        <p:spPr>
          <a:xfrm>
            <a:off x="16228995" y="18659117"/>
            <a:ext cx="1341192" cy="1096154"/>
          </a:xfrm>
          <a:prstGeom prst="rect">
            <a:avLst/>
          </a:prstGeom>
          <a:noFill/>
          <a:ln>
            <a:noFill/>
          </a:ln>
        </p:spPr>
      </p:pic>
      <p:pic>
        <p:nvPicPr>
          <p:cNvPr id="125" name="Shape 125"/>
          <p:cNvPicPr preferRelativeResize="0"/>
          <p:nvPr/>
        </p:nvPicPr>
        <p:blipFill rotWithShape="1">
          <a:blip r:embed="rId12">
            <a:alphaModFix/>
          </a:blip>
          <a:srcRect/>
          <a:stretch/>
        </p:blipFill>
        <p:spPr>
          <a:xfrm>
            <a:off x="18880972" y="18558110"/>
            <a:ext cx="1548917" cy="1165991"/>
          </a:xfrm>
          <a:prstGeom prst="rect">
            <a:avLst/>
          </a:prstGeom>
          <a:noFill/>
          <a:ln>
            <a:noFill/>
          </a:ln>
        </p:spPr>
      </p:pic>
      <p:pic>
        <p:nvPicPr>
          <p:cNvPr id="126" name="Shape 126"/>
          <p:cNvPicPr preferRelativeResize="0"/>
          <p:nvPr/>
        </p:nvPicPr>
        <p:blipFill rotWithShape="1">
          <a:blip r:embed="rId13">
            <a:alphaModFix/>
          </a:blip>
          <a:srcRect/>
          <a:stretch/>
        </p:blipFill>
        <p:spPr>
          <a:xfrm>
            <a:off x="20417706" y="13790006"/>
            <a:ext cx="2521557" cy="343849"/>
          </a:xfrm>
          <a:prstGeom prst="rect">
            <a:avLst/>
          </a:prstGeom>
          <a:noFill/>
          <a:ln>
            <a:noFill/>
          </a:ln>
        </p:spPr>
      </p:pic>
      <p:pic>
        <p:nvPicPr>
          <p:cNvPr id="127" name="Shape 127"/>
          <p:cNvPicPr preferRelativeResize="0"/>
          <p:nvPr/>
        </p:nvPicPr>
        <p:blipFill rotWithShape="1">
          <a:blip r:embed="rId14">
            <a:alphaModFix/>
          </a:blip>
          <a:srcRect/>
          <a:stretch/>
        </p:blipFill>
        <p:spPr>
          <a:xfrm>
            <a:off x="13777952" y="16683907"/>
            <a:ext cx="2649051" cy="326036"/>
          </a:xfrm>
          <a:prstGeom prst="rect">
            <a:avLst/>
          </a:prstGeom>
          <a:noFill/>
          <a:ln>
            <a:noFill/>
          </a:ln>
        </p:spPr>
      </p:pic>
      <p:pic>
        <p:nvPicPr>
          <p:cNvPr id="128" name="Shape 128"/>
          <p:cNvPicPr preferRelativeResize="0"/>
          <p:nvPr/>
        </p:nvPicPr>
        <p:blipFill rotWithShape="1">
          <a:blip r:embed="rId15">
            <a:alphaModFix/>
          </a:blip>
          <a:srcRect/>
          <a:stretch/>
        </p:blipFill>
        <p:spPr>
          <a:xfrm>
            <a:off x="17707496" y="15699167"/>
            <a:ext cx="581024" cy="428625"/>
          </a:xfrm>
          <a:prstGeom prst="rect">
            <a:avLst/>
          </a:prstGeom>
          <a:noFill/>
          <a:ln>
            <a:noFill/>
          </a:ln>
        </p:spPr>
      </p:pic>
      <p:pic>
        <p:nvPicPr>
          <p:cNvPr id="129" name="Shape 129"/>
          <p:cNvPicPr preferRelativeResize="0"/>
          <p:nvPr/>
        </p:nvPicPr>
        <p:blipFill rotWithShape="1">
          <a:blip r:embed="rId16">
            <a:alphaModFix/>
          </a:blip>
          <a:srcRect/>
          <a:stretch/>
        </p:blipFill>
        <p:spPr>
          <a:xfrm>
            <a:off x="22222898" y="12766392"/>
            <a:ext cx="238124" cy="495299"/>
          </a:xfrm>
          <a:prstGeom prst="rect">
            <a:avLst/>
          </a:prstGeom>
          <a:noFill/>
          <a:ln>
            <a:noFill/>
          </a:ln>
        </p:spPr>
      </p:pic>
      <p:sp>
        <p:nvSpPr>
          <p:cNvPr id="130" name="Shape 130"/>
          <p:cNvSpPr txBox="1"/>
          <p:nvPr/>
        </p:nvSpPr>
        <p:spPr>
          <a:xfrm>
            <a:off x="18389157" y="15651951"/>
            <a:ext cx="4057095"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dirty="0">
                <a:solidFill>
                  <a:schemeClr val="dk1"/>
                </a:solidFill>
                <a:latin typeface="Garamond"/>
                <a:ea typeface="Garamond"/>
                <a:cs typeface="Garamond"/>
                <a:sym typeface="Garamond"/>
              </a:rPr>
              <a:t>Green polygon with white outline represents mangrove area </a:t>
            </a:r>
          </a:p>
        </p:txBody>
      </p:sp>
      <p:sp>
        <p:nvSpPr>
          <p:cNvPr id="131" name="Shape 131"/>
          <p:cNvSpPr/>
          <p:nvPr/>
        </p:nvSpPr>
        <p:spPr>
          <a:xfrm>
            <a:off x="14083773" y="10803022"/>
            <a:ext cx="203741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dirty="0">
                <a:solidFill>
                  <a:schemeClr val="dk1"/>
                </a:solidFill>
                <a:latin typeface="Garamond"/>
                <a:ea typeface="Garamond"/>
                <a:cs typeface="Garamond"/>
                <a:sym typeface="Garamond"/>
              </a:rPr>
              <a:t>India</a:t>
            </a:r>
          </a:p>
        </p:txBody>
      </p:sp>
      <p:sp>
        <p:nvSpPr>
          <p:cNvPr id="132" name="Shape 132"/>
          <p:cNvSpPr txBox="1"/>
          <p:nvPr/>
        </p:nvSpPr>
        <p:spPr>
          <a:xfrm>
            <a:off x="15618643" y="12043309"/>
            <a:ext cx="2982937"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dirty="0">
                <a:solidFill>
                  <a:schemeClr val="dk1"/>
                </a:solidFill>
                <a:latin typeface="Garamond"/>
                <a:ea typeface="Garamond"/>
                <a:cs typeface="Garamond"/>
                <a:sym typeface="Garamond"/>
              </a:rPr>
              <a:t>Odisha</a:t>
            </a:r>
          </a:p>
        </p:txBody>
      </p:sp>
      <p:sp>
        <p:nvSpPr>
          <p:cNvPr id="133" name="Shape 133"/>
          <p:cNvSpPr/>
          <p:nvPr/>
        </p:nvSpPr>
        <p:spPr>
          <a:xfrm>
            <a:off x="13809710" y="13923351"/>
            <a:ext cx="1500732"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dirty="0" err="1">
                <a:solidFill>
                  <a:schemeClr val="dk1"/>
                </a:solidFill>
                <a:latin typeface="Garamond" panose="02020404030301010803" pitchFamily="18" charset="0"/>
                <a:ea typeface="Century Gothic"/>
                <a:cs typeface="Century Gothic"/>
                <a:sym typeface="Century Gothic"/>
              </a:rPr>
              <a:t>Chilika</a:t>
            </a:r>
            <a:endParaRPr lang="en-US" sz="3200" dirty="0">
              <a:solidFill>
                <a:schemeClr val="dk1"/>
              </a:solidFill>
              <a:latin typeface="Garamond" panose="02020404030301010803" pitchFamily="18" charset="0"/>
              <a:ea typeface="Century Gothic"/>
              <a:cs typeface="Century Gothic"/>
              <a:sym typeface="Century Gothic"/>
            </a:endParaRPr>
          </a:p>
        </p:txBody>
      </p:sp>
      <p:sp>
        <p:nvSpPr>
          <p:cNvPr id="134" name="Shape 134"/>
          <p:cNvSpPr/>
          <p:nvPr/>
        </p:nvSpPr>
        <p:spPr>
          <a:xfrm>
            <a:off x="19125213" y="14091117"/>
            <a:ext cx="543103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a:solidFill>
                  <a:schemeClr val="dk1"/>
                </a:solidFill>
                <a:latin typeface="Garamond"/>
                <a:ea typeface="Garamond"/>
                <a:cs typeface="Garamond"/>
                <a:sym typeface="Garamond"/>
              </a:rPr>
              <a:t>Bhitarkanika Wildlife Sanctuary</a:t>
            </a:r>
          </a:p>
        </p:txBody>
      </p:sp>
      <p:pic>
        <p:nvPicPr>
          <p:cNvPr id="136" name="Shape 136"/>
          <p:cNvPicPr preferRelativeResize="0"/>
          <p:nvPr/>
        </p:nvPicPr>
        <p:blipFill rotWithShape="1">
          <a:blip r:embed="rId5">
            <a:alphaModFix/>
          </a:blip>
          <a:srcRect/>
          <a:stretch/>
        </p:blipFill>
        <p:spPr>
          <a:xfrm>
            <a:off x="19691189" y="32162609"/>
            <a:ext cx="1590900" cy="1609800"/>
          </a:xfrm>
          <a:prstGeom prst="rect">
            <a:avLst/>
          </a:prstGeom>
          <a:noFill/>
          <a:ln>
            <a:noFill/>
          </a:ln>
        </p:spPr>
      </p:pic>
      <p:pic>
        <p:nvPicPr>
          <p:cNvPr id="137" name="Shape 137"/>
          <p:cNvPicPr preferRelativeResize="0"/>
          <p:nvPr/>
        </p:nvPicPr>
        <p:blipFill rotWithShape="1">
          <a:blip r:embed="rId17">
            <a:alphaModFix/>
          </a:blip>
          <a:srcRect t="16667" b="16666"/>
          <a:stretch/>
        </p:blipFill>
        <p:spPr>
          <a:xfrm>
            <a:off x="19805009" y="32268216"/>
            <a:ext cx="1379445" cy="1379445"/>
          </a:xfrm>
          <a:prstGeom prst="ellipse">
            <a:avLst/>
          </a:prstGeom>
          <a:noFill/>
          <a:ln>
            <a:noFill/>
          </a:ln>
        </p:spPr>
      </p:pic>
      <p:grpSp>
        <p:nvGrpSpPr>
          <p:cNvPr id="2" name="Group 1"/>
          <p:cNvGrpSpPr/>
          <p:nvPr/>
        </p:nvGrpSpPr>
        <p:grpSpPr>
          <a:xfrm>
            <a:off x="981588" y="11185714"/>
            <a:ext cx="12119925" cy="7016884"/>
            <a:chOff x="250068" y="11185714"/>
            <a:chExt cx="12119925" cy="7016884"/>
          </a:xfrm>
        </p:grpSpPr>
        <p:grpSp>
          <p:nvGrpSpPr>
            <p:cNvPr id="46" name="Shape 46"/>
            <p:cNvGrpSpPr/>
            <p:nvPr/>
          </p:nvGrpSpPr>
          <p:grpSpPr>
            <a:xfrm>
              <a:off x="250068" y="11185714"/>
              <a:ext cx="12119925" cy="7016884"/>
              <a:chOff x="-40370" y="1347564"/>
              <a:chExt cx="11480153" cy="5324414"/>
            </a:xfrm>
          </p:grpSpPr>
          <p:cxnSp>
            <p:nvCxnSpPr>
              <p:cNvPr id="119" name="Shape 119"/>
              <p:cNvCxnSpPr/>
              <p:nvPr/>
            </p:nvCxnSpPr>
            <p:spPr>
              <a:xfrm>
                <a:off x="1670365" y="3386629"/>
                <a:ext cx="1355106" cy="1084194"/>
              </a:xfrm>
              <a:prstGeom prst="bentConnector3">
                <a:avLst>
                  <a:gd name="adj1" fmla="val 48402"/>
                </a:avLst>
              </a:prstGeom>
              <a:noFill/>
              <a:ln w="38100" cap="flat" cmpd="sng">
                <a:solidFill>
                  <a:srgbClr val="385623"/>
                </a:solidFill>
                <a:prstDash val="solid"/>
                <a:miter/>
                <a:headEnd type="none" w="med" len="med"/>
                <a:tailEnd type="triangle" w="lg" len="lg"/>
              </a:ln>
            </p:spPr>
          </p:cxnSp>
          <p:sp>
            <p:nvSpPr>
              <p:cNvPr id="47" name="Shape 47"/>
              <p:cNvSpPr/>
              <p:nvPr/>
            </p:nvSpPr>
            <p:spPr>
              <a:xfrm>
                <a:off x="3038900" y="4315881"/>
                <a:ext cx="1168316" cy="336410"/>
              </a:xfrm>
              <a:prstGeom prst="rect">
                <a:avLst/>
              </a:prstGeom>
              <a:solidFill>
                <a:schemeClr val="accent5"/>
              </a:solidFill>
              <a:ln>
                <a:noFill/>
              </a:ln>
            </p:spPr>
            <p:txBody>
              <a:bodyPr lIns="91425" tIns="45700" rIns="91425" bIns="45700" anchor="ctr" anchorCtr="0">
                <a:noAutofit/>
              </a:bodyPr>
              <a:lstStyle/>
              <a:p>
                <a:pPr marL="0" marR="0" lvl="0" indent="0" algn="ctr" rtl="0">
                  <a:spcBef>
                    <a:spcPts val="0"/>
                  </a:spcBef>
                  <a:buNone/>
                </a:pPr>
                <a:endParaRPr sz="6048">
                  <a:solidFill>
                    <a:schemeClr val="lt1"/>
                  </a:solidFill>
                  <a:latin typeface="Garamond"/>
                  <a:ea typeface="Garamond"/>
                  <a:cs typeface="Garamond"/>
                  <a:sym typeface="Garamond"/>
                </a:endParaRPr>
              </a:p>
            </p:txBody>
          </p:sp>
          <p:grpSp>
            <p:nvGrpSpPr>
              <p:cNvPr id="48" name="Shape 48"/>
              <p:cNvGrpSpPr/>
              <p:nvPr/>
            </p:nvGrpSpPr>
            <p:grpSpPr>
              <a:xfrm>
                <a:off x="-40370" y="1347564"/>
                <a:ext cx="11480153" cy="5324414"/>
                <a:chOff x="-40370" y="1347564"/>
                <a:chExt cx="11480153" cy="5324413"/>
              </a:xfrm>
            </p:grpSpPr>
            <p:grpSp>
              <p:nvGrpSpPr>
                <p:cNvPr id="49" name="Shape 49"/>
                <p:cNvGrpSpPr/>
                <p:nvPr/>
              </p:nvGrpSpPr>
              <p:grpSpPr>
                <a:xfrm>
                  <a:off x="-40370" y="1347564"/>
                  <a:ext cx="11421227" cy="5324413"/>
                  <a:chOff x="-40370" y="1347564"/>
                  <a:chExt cx="11421227" cy="5324413"/>
                </a:xfrm>
              </p:grpSpPr>
              <p:grpSp>
                <p:nvGrpSpPr>
                  <p:cNvPr id="50" name="Shape 50"/>
                  <p:cNvGrpSpPr/>
                  <p:nvPr/>
                </p:nvGrpSpPr>
                <p:grpSpPr>
                  <a:xfrm>
                    <a:off x="42608" y="1347564"/>
                    <a:ext cx="11338249" cy="4662347"/>
                    <a:chOff x="45362" y="1365587"/>
                    <a:chExt cx="11338249" cy="4662347"/>
                  </a:xfrm>
                </p:grpSpPr>
                <p:sp>
                  <p:nvSpPr>
                    <p:cNvPr id="52" name="Shape 52"/>
                    <p:cNvSpPr/>
                    <p:nvPr/>
                  </p:nvSpPr>
                  <p:spPr>
                    <a:xfrm>
                      <a:off x="9428914" y="1365587"/>
                      <a:ext cx="1954697" cy="579168"/>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6048">
                        <a:solidFill>
                          <a:schemeClr val="lt1"/>
                        </a:solidFill>
                        <a:latin typeface="Garamond"/>
                        <a:ea typeface="Garamond"/>
                        <a:cs typeface="Garamond"/>
                        <a:sym typeface="Garamond"/>
                      </a:endParaRPr>
                    </a:p>
                  </p:txBody>
                </p:sp>
                <p:sp>
                  <p:nvSpPr>
                    <p:cNvPr id="53" name="Shape 53"/>
                    <p:cNvSpPr/>
                    <p:nvPr/>
                  </p:nvSpPr>
                  <p:spPr>
                    <a:xfrm>
                      <a:off x="7089108" y="1378122"/>
                      <a:ext cx="1954697" cy="579168"/>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6048">
                        <a:solidFill>
                          <a:schemeClr val="lt1"/>
                        </a:solidFill>
                        <a:latin typeface="Garamond"/>
                        <a:ea typeface="Garamond"/>
                        <a:cs typeface="Garamond"/>
                        <a:sym typeface="Garamond"/>
                      </a:endParaRPr>
                    </a:p>
                  </p:txBody>
                </p:sp>
                <p:sp>
                  <p:nvSpPr>
                    <p:cNvPr id="54" name="Shape 54"/>
                    <p:cNvSpPr/>
                    <p:nvPr/>
                  </p:nvSpPr>
                  <p:spPr>
                    <a:xfrm>
                      <a:off x="4086872" y="1366043"/>
                      <a:ext cx="1954697" cy="579168"/>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6048">
                        <a:solidFill>
                          <a:schemeClr val="lt1"/>
                        </a:solidFill>
                        <a:latin typeface="Garamond"/>
                        <a:ea typeface="Garamond"/>
                        <a:cs typeface="Garamond"/>
                        <a:sym typeface="Garamond"/>
                      </a:endParaRPr>
                    </a:p>
                  </p:txBody>
                </p:sp>
                <p:sp>
                  <p:nvSpPr>
                    <p:cNvPr id="56" name="Shape 56"/>
                    <p:cNvSpPr/>
                    <p:nvPr/>
                  </p:nvSpPr>
                  <p:spPr>
                    <a:xfrm>
                      <a:off x="9422292" y="2293907"/>
                      <a:ext cx="1954697" cy="579168"/>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6048">
                        <a:solidFill>
                          <a:schemeClr val="lt1"/>
                        </a:solidFill>
                        <a:latin typeface="Garamond"/>
                        <a:ea typeface="Garamond"/>
                        <a:cs typeface="Garamond"/>
                        <a:sym typeface="Garamond"/>
                      </a:endParaRPr>
                    </a:p>
                  </p:txBody>
                </p:sp>
                <p:sp>
                  <p:nvSpPr>
                    <p:cNvPr id="57" name="Shape 57"/>
                    <p:cNvSpPr/>
                    <p:nvPr/>
                  </p:nvSpPr>
                  <p:spPr>
                    <a:xfrm>
                      <a:off x="9401015" y="3201929"/>
                      <a:ext cx="1954697" cy="579168"/>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6048">
                        <a:solidFill>
                          <a:schemeClr val="lt1"/>
                        </a:solidFill>
                        <a:latin typeface="Garamond"/>
                        <a:ea typeface="Garamond"/>
                        <a:cs typeface="Garamond"/>
                        <a:sym typeface="Garamond"/>
                      </a:endParaRPr>
                    </a:p>
                  </p:txBody>
                </p:sp>
                <p:sp>
                  <p:nvSpPr>
                    <p:cNvPr id="58" name="Shape 58"/>
                    <p:cNvSpPr/>
                    <p:nvPr/>
                  </p:nvSpPr>
                  <p:spPr>
                    <a:xfrm>
                      <a:off x="9419896" y="4171204"/>
                      <a:ext cx="1954697" cy="579168"/>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6048">
                        <a:solidFill>
                          <a:schemeClr val="lt1"/>
                        </a:solidFill>
                        <a:latin typeface="Garamond"/>
                        <a:ea typeface="Garamond"/>
                        <a:cs typeface="Garamond"/>
                        <a:sym typeface="Garamond"/>
                      </a:endParaRPr>
                    </a:p>
                  </p:txBody>
                </p:sp>
                <p:sp>
                  <p:nvSpPr>
                    <p:cNvPr id="59" name="Shape 59"/>
                    <p:cNvSpPr/>
                    <p:nvPr/>
                  </p:nvSpPr>
                  <p:spPr>
                    <a:xfrm>
                      <a:off x="9428914" y="5133044"/>
                      <a:ext cx="1954697" cy="579168"/>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6048">
                        <a:solidFill>
                          <a:schemeClr val="lt1"/>
                        </a:solidFill>
                        <a:latin typeface="Garamond"/>
                        <a:ea typeface="Garamond"/>
                        <a:cs typeface="Garamond"/>
                        <a:sym typeface="Garamond"/>
                      </a:endParaRPr>
                    </a:p>
                  </p:txBody>
                </p:sp>
                <p:sp>
                  <p:nvSpPr>
                    <p:cNvPr id="60" name="Shape 60"/>
                    <p:cNvSpPr/>
                    <p:nvPr/>
                  </p:nvSpPr>
                  <p:spPr>
                    <a:xfrm>
                      <a:off x="7089108" y="2300496"/>
                      <a:ext cx="1954697" cy="579168"/>
                    </a:xfrm>
                    <a:prstGeom prst="rect">
                      <a:avLst/>
                    </a:prstGeom>
                    <a:solidFill>
                      <a:schemeClr val="accent5"/>
                    </a:solidFill>
                    <a:ln>
                      <a:noFill/>
                    </a:ln>
                  </p:spPr>
                  <p:txBody>
                    <a:bodyPr lIns="91425" tIns="45700" rIns="91425" bIns="45700" anchor="ctr" anchorCtr="0">
                      <a:noAutofit/>
                    </a:bodyPr>
                    <a:lstStyle/>
                    <a:p>
                      <a:pPr marL="0" marR="0" lvl="0" indent="0" algn="ctr" rtl="0">
                        <a:spcBef>
                          <a:spcPts val="0"/>
                        </a:spcBef>
                        <a:buNone/>
                      </a:pPr>
                      <a:endParaRPr sz="6048">
                        <a:solidFill>
                          <a:schemeClr val="lt1"/>
                        </a:solidFill>
                        <a:latin typeface="Garamond"/>
                        <a:ea typeface="Garamond"/>
                        <a:cs typeface="Garamond"/>
                        <a:sym typeface="Garamond"/>
                      </a:endParaRPr>
                    </a:p>
                  </p:txBody>
                </p:sp>
                <p:sp>
                  <p:nvSpPr>
                    <p:cNvPr id="61" name="Shape 61"/>
                    <p:cNvSpPr/>
                    <p:nvPr/>
                  </p:nvSpPr>
                  <p:spPr>
                    <a:xfrm>
                      <a:off x="4099161" y="2286019"/>
                      <a:ext cx="1954697" cy="579168"/>
                    </a:xfrm>
                    <a:prstGeom prst="rect">
                      <a:avLst/>
                    </a:prstGeom>
                    <a:solidFill>
                      <a:schemeClr val="accent5"/>
                    </a:solidFill>
                    <a:ln>
                      <a:noFill/>
                    </a:ln>
                  </p:spPr>
                  <p:txBody>
                    <a:bodyPr lIns="91425" tIns="45700" rIns="91425" bIns="45700" anchor="ctr" anchorCtr="0">
                      <a:noAutofit/>
                    </a:bodyPr>
                    <a:lstStyle/>
                    <a:p>
                      <a:pPr marL="0" marR="0" lvl="0" indent="0" algn="ctr" rtl="0">
                        <a:spcBef>
                          <a:spcPts val="0"/>
                        </a:spcBef>
                        <a:buNone/>
                      </a:pPr>
                      <a:endParaRPr sz="6048">
                        <a:solidFill>
                          <a:schemeClr val="lt1"/>
                        </a:solidFill>
                        <a:latin typeface="Garamond"/>
                        <a:ea typeface="Garamond"/>
                        <a:cs typeface="Garamond"/>
                        <a:sym typeface="Garamond"/>
                      </a:endParaRPr>
                    </a:p>
                  </p:txBody>
                </p:sp>
                <p:sp>
                  <p:nvSpPr>
                    <p:cNvPr id="62" name="Shape 62"/>
                    <p:cNvSpPr/>
                    <p:nvPr/>
                  </p:nvSpPr>
                  <p:spPr>
                    <a:xfrm>
                      <a:off x="5670853" y="3207731"/>
                      <a:ext cx="1954697" cy="579168"/>
                    </a:xfrm>
                    <a:prstGeom prst="rect">
                      <a:avLst/>
                    </a:prstGeom>
                    <a:solidFill>
                      <a:schemeClr val="accent5"/>
                    </a:solidFill>
                    <a:ln>
                      <a:noFill/>
                    </a:ln>
                  </p:spPr>
                  <p:txBody>
                    <a:bodyPr lIns="91425" tIns="45700" rIns="91425" bIns="45700" anchor="ctr" anchorCtr="0">
                      <a:noAutofit/>
                    </a:bodyPr>
                    <a:lstStyle/>
                    <a:p>
                      <a:pPr marL="0" marR="0" lvl="0" indent="0" algn="ctr" rtl="0">
                        <a:spcBef>
                          <a:spcPts val="0"/>
                        </a:spcBef>
                        <a:buNone/>
                      </a:pPr>
                      <a:endParaRPr sz="6048">
                        <a:solidFill>
                          <a:schemeClr val="lt1"/>
                        </a:solidFill>
                        <a:latin typeface="Garamond"/>
                        <a:ea typeface="Garamond"/>
                        <a:cs typeface="Garamond"/>
                        <a:sym typeface="Garamond"/>
                      </a:endParaRPr>
                    </a:p>
                  </p:txBody>
                </p:sp>
                <p:sp>
                  <p:nvSpPr>
                    <p:cNvPr id="63" name="Shape 63"/>
                    <p:cNvSpPr/>
                    <p:nvPr/>
                  </p:nvSpPr>
                  <p:spPr>
                    <a:xfrm>
                      <a:off x="5688512" y="4164137"/>
                      <a:ext cx="1954697" cy="579168"/>
                    </a:xfrm>
                    <a:prstGeom prst="rect">
                      <a:avLst/>
                    </a:prstGeom>
                    <a:solidFill>
                      <a:schemeClr val="accent5"/>
                    </a:solidFill>
                    <a:ln>
                      <a:noFill/>
                    </a:ln>
                  </p:spPr>
                  <p:txBody>
                    <a:bodyPr lIns="91425" tIns="45700" rIns="91425" bIns="45700" anchor="ctr" anchorCtr="0">
                      <a:noAutofit/>
                    </a:bodyPr>
                    <a:lstStyle/>
                    <a:p>
                      <a:pPr marL="0" marR="0" lvl="0" indent="0" algn="ctr" rtl="0">
                        <a:spcBef>
                          <a:spcPts val="0"/>
                        </a:spcBef>
                        <a:buNone/>
                      </a:pPr>
                      <a:endParaRPr sz="6048">
                        <a:solidFill>
                          <a:schemeClr val="lt1"/>
                        </a:solidFill>
                        <a:latin typeface="Garamond"/>
                        <a:ea typeface="Garamond"/>
                        <a:cs typeface="Garamond"/>
                        <a:sym typeface="Garamond"/>
                      </a:endParaRPr>
                    </a:p>
                  </p:txBody>
                </p:sp>
                <p:sp>
                  <p:nvSpPr>
                    <p:cNvPr id="64" name="Shape 64"/>
                    <p:cNvSpPr/>
                    <p:nvPr/>
                  </p:nvSpPr>
                  <p:spPr>
                    <a:xfrm>
                      <a:off x="5681064" y="5096609"/>
                      <a:ext cx="1954697" cy="579168"/>
                    </a:xfrm>
                    <a:prstGeom prst="rect">
                      <a:avLst/>
                    </a:prstGeom>
                    <a:solidFill>
                      <a:schemeClr val="accent5"/>
                    </a:solidFill>
                    <a:ln>
                      <a:noFill/>
                    </a:ln>
                  </p:spPr>
                  <p:txBody>
                    <a:bodyPr lIns="91425" tIns="45700" rIns="91425" bIns="45700" anchor="ctr" anchorCtr="0">
                      <a:noAutofit/>
                    </a:bodyPr>
                    <a:lstStyle/>
                    <a:p>
                      <a:pPr marL="0" marR="0" lvl="0" indent="0" algn="ctr" rtl="0">
                        <a:spcBef>
                          <a:spcPts val="0"/>
                        </a:spcBef>
                        <a:buNone/>
                      </a:pPr>
                      <a:endParaRPr sz="6048">
                        <a:solidFill>
                          <a:schemeClr val="lt1"/>
                        </a:solidFill>
                        <a:latin typeface="Garamond"/>
                        <a:ea typeface="Garamond"/>
                        <a:cs typeface="Garamond"/>
                        <a:sym typeface="Garamond"/>
                      </a:endParaRPr>
                    </a:p>
                  </p:txBody>
                </p:sp>
                <p:sp>
                  <p:nvSpPr>
                    <p:cNvPr id="66" name="Shape 66"/>
                    <p:cNvSpPr/>
                    <p:nvPr/>
                  </p:nvSpPr>
                  <p:spPr>
                    <a:xfrm>
                      <a:off x="45362" y="3096052"/>
                      <a:ext cx="1954697" cy="579168"/>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6048">
                        <a:solidFill>
                          <a:schemeClr val="lt1"/>
                        </a:solidFill>
                        <a:latin typeface="Garamond"/>
                        <a:ea typeface="Garamond"/>
                        <a:cs typeface="Garamond"/>
                        <a:sym typeface="Garamond"/>
                      </a:endParaRPr>
                    </a:p>
                  </p:txBody>
                </p:sp>
                <p:cxnSp>
                  <p:nvCxnSpPr>
                    <p:cNvPr id="71" name="Shape 71"/>
                    <p:cNvCxnSpPr/>
                    <p:nvPr/>
                  </p:nvCxnSpPr>
                  <p:spPr>
                    <a:xfrm>
                      <a:off x="8097644" y="1957290"/>
                      <a:ext cx="0" cy="343206"/>
                    </a:xfrm>
                    <a:prstGeom prst="straightConnector1">
                      <a:avLst/>
                    </a:prstGeom>
                    <a:noFill/>
                    <a:ln w="38100" cap="flat" cmpd="sng">
                      <a:solidFill>
                        <a:srgbClr val="385623"/>
                      </a:solidFill>
                      <a:prstDash val="solid"/>
                      <a:miter/>
                      <a:headEnd type="none" w="med" len="med"/>
                      <a:tailEnd type="triangle" w="lg" len="lg"/>
                    </a:ln>
                  </p:spPr>
                </p:cxnSp>
                <p:cxnSp>
                  <p:nvCxnSpPr>
                    <p:cNvPr id="72" name="Shape 72"/>
                    <p:cNvCxnSpPr/>
                    <p:nvPr/>
                  </p:nvCxnSpPr>
                  <p:spPr>
                    <a:xfrm>
                      <a:off x="5022301" y="1950701"/>
                      <a:ext cx="0" cy="343206"/>
                    </a:xfrm>
                    <a:prstGeom prst="straightConnector1">
                      <a:avLst/>
                    </a:prstGeom>
                    <a:noFill/>
                    <a:ln w="38100" cap="flat" cmpd="sng">
                      <a:solidFill>
                        <a:srgbClr val="385623"/>
                      </a:solidFill>
                      <a:prstDash val="solid"/>
                      <a:miter/>
                      <a:headEnd type="none" w="med" len="med"/>
                      <a:tailEnd type="triangle" w="lg" len="lg"/>
                    </a:ln>
                  </p:spPr>
                </p:cxnSp>
                <p:cxnSp>
                  <p:nvCxnSpPr>
                    <p:cNvPr id="74" name="Shape 74"/>
                    <p:cNvCxnSpPr/>
                    <p:nvPr/>
                  </p:nvCxnSpPr>
                  <p:spPr>
                    <a:xfrm>
                      <a:off x="10430977" y="1950701"/>
                      <a:ext cx="0" cy="343206"/>
                    </a:xfrm>
                    <a:prstGeom prst="straightConnector1">
                      <a:avLst/>
                    </a:prstGeom>
                    <a:noFill/>
                    <a:ln w="38100" cap="flat" cmpd="sng">
                      <a:solidFill>
                        <a:srgbClr val="385623"/>
                      </a:solidFill>
                      <a:prstDash val="solid"/>
                      <a:miter/>
                      <a:headEnd type="none" w="med" len="med"/>
                      <a:tailEnd type="triangle" w="lg" len="lg"/>
                    </a:ln>
                  </p:spPr>
                </p:cxnSp>
                <p:cxnSp>
                  <p:nvCxnSpPr>
                    <p:cNvPr id="75" name="Shape 75"/>
                    <p:cNvCxnSpPr/>
                    <p:nvPr/>
                  </p:nvCxnSpPr>
                  <p:spPr>
                    <a:xfrm>
                      <a:off x="10397243" y="2868445"/>
                      <a:ext cx="0" cy="343206"/>
                    </a:xfrm>
                    <a:prstGeom prst="straightConnector1">
                      <a:avLst/>
                    </a:prstGeom>
                    <a:noFill/>
                    <a:ln w="38100" cap="flat" cmpd="sng">
                      <a:solidFill>
                        <a:srgbClr val="385623"/>
                      </a:solidFill>
                      <a:prstDash val="solid"/>
                      <a:miter/>
                      <a:headEnd type="none" w="med" len="med"/>
                      <a:tailEnd type="triangle" w="lg" len="lg"/>
                    </a:ln>
                  </p:spPr>
                </p:cxnSp>
                <p:cxnSp>
                  <p:nvCxnSpPr>
                    <p:cNvPr id="76" name="Shape 76"/>
                    <p:cNvCxnSpPr/>
                    <p:nvPr/>
                  </p:nvCxnSpPr>
                  <p:spPr>
                    <a:xfrm>
                      <a:off x="10407864" y="4766455"/>
                      <a:ext cx="0" cy="343206"/>
                    </a:xfrm>
                    <a:prstGeom prst="straightConnector1">
                      <a:avLst/>
                    </a:prstGeom>
                    <a:noFill/>
                    <a:ln w="38100" cap="flat" cmpd="sng">
                      <a:solidFill>
                        <a:srgbClr val="385623"/>
                      </a:solidFill>
                      <a:prstDash val="solid"/>
                      <a:miter/>
                      <a:headEnd type="none" w="med" len="med"/>
                      <a:tailEnd type="triangle" w="lg" len="lg"/>
                    </a:ln>
                  </p:spPr>
                </p:cxnSp>
                <p:cxnSp>
                  <p:nvCxnSpPr>
                    <p:cNvPr id="77" name="Shape 77"/>
                    <p:cNvCxnSpPr/>
                    <p:nvPr/>
                  </p:nvCxnSpPr>
                  <p:spPr>
                    <a:xfrm>
                      <a:off x="10397243" y="3775146"/>
                      <a:ext cx="0" cy="343206"/>
                    </a:xfrm>
                    <a:prstGeom prst="straightConnector1">
                      <a:avLst/>
                    </a:prstGeom>
                    <a:noFill/>
                    <a:ln w="38100" cap="flat" cmpd="sng">
                      <a:solidFill>
                        <a:srgbClr val="385623"/>
                      </a:solidFill>
                      <a:prstDash val="solid"/>
                      <a:miter/>
                      <a:headEnd type="none" w="med" len="med"/>
                      <a:tailEnd type="triangle" w="lg" len="lg"/>
                    </a:ln>
                  </p:spPr>
                </p:cxnSp>
                <p:cxnSp>
                  <p:nvCxnSpPr>
                    <p:cNvPr id="78" name="Shape 78"/>
                    <p:cNvCxnSpPr/>
                    <p:nvPr/>
                  </p:nvCxnSpPr>
                  <p:spPr>
                    <a:xfrm>
                      <a:off x="6614711" y="3775146"/>
                      <a:ext cx="0" cy="343206"/>
                    </a:xfrm>
                    <a:prstGeom prst="straightConnector1">
                      <a:avLst/>
                    </a:prstGeom>
                    <a:noFill/>
                    <a:ln w="38100" cap="flat" cmpd="sng">
                      <a:solidFill>
                        <a:srgbClr val="385623"/>
                      </a:solidFill>
                      <a:prstDash val="solid"/>
                      <a:miter/>
                      <a:headEnd type="none" w="med" len="med"/>
                      <a:tailEnd type="triangle" w="lg" len="lg"/>
                    </a:ln>
                  </p:spPr>
                </p:cxnSp>
                <p:cxnSp>
                  <p:nvCxnSpPr>
                    <p:cNvPr id="79" name="Shape 79"/>
                    <p:cNvCxnSpPr/>
                    <p:nvPr/>
                  </p:nvCxnSpPr>
                  <p:spPr>
                    <a:xfrm>
                      <a:off x="6614711" y="4732038"/>
                      <a:ext cx="0" cy="343206"/>
                    </a:xfrm>
                    <a:prstGeom prst="straightConnector1">
                      <a:avLst/>
                    </a:prstGeom>
                    <a:noFill/>
                    <a:ln w="38100" cap="flat" cmpd="sng">
                      <a:solidFill>
                        <a:srgbClr val="385623"/>
                      </a:solidFill>
                      <a:prstDash val="solid"/>
                      <a:miter/>
                      <a:headEnd type="none" w="med" len="med"/>
                      <a:tailEnd type="triangle" w="lg" len="lg"/>
                    </a:ln>
                  </p:spPr>
                </p:cxnSp>
                <p:cxnSp>
                  <p:nvCxnSpPr>
                    <p:cNvPr id="81" name="Shape 81"/>
                    <p:cNvCxnSpPr/>
                    <p:nvPr/>
                  </p:nvCxnSpPr>
                  <p:spPr>
                    <a:xfrm flipV="1">
                      <a:off x="6135520" y="2569069"/>
                      <a:ext cx="920184" cy="566"/>
                    </a:xfrm>
                    <a:prstGeom prst="straightConnector1">
                      <a:avLst/>
                    </a:prstGeom>
                    <a:noFill/>
                    <a:ln w="38100" cap="flat" cmpd="sng">
                      <a:solidFill>
                        <a:srgbClr val="385623"/>
                      </a:solidFill>
                      <a:prstDash val="solid"/>
                      <a:miter/>
                      <a:headEnd type="triangle" w="lg" len="lg"/>
                      <a:tailEnd type="triangle" w="lg" len="lg"/>
                    </a:ln>
                  </p:spPr>
                </p:cxnSp>
                <p:cxnSp>
                  <p:nvCxnSpPr>
                    <p:cNvPr id="82" name="Shape 82"/>
                    <p:cNvCxnSpPr/>
                    <p:nvPr/>
                  </p:nvCxnSpPr>
                  <p:spPr>
                    <a:xfrm>
                      <a:off x="6614711" y="2580208"/>
                      <a:ext cx="0" cy="631443"/>
                    </a:xfrm>
                    <a:prstGeom prst="straightConnector1">
                      <a:avLst/>
                    </a:prstGeom>
                    <a:noFill/>
                    <a:ln w="38100" cap="flat" cmpd="sng">
                      <a:solidFill>
                        <a:srgbClr val="385623"/>
                      </a:solidFill>
                      <a:prstDash val="solid"/>
                      <a:miter/>
                      <a:headEnd type="none" w="med" len="med"/>
                      <a:tailEnd type="triangle" w="lg" len="lg"/>
                    </a:ln>
                  </p:spPr>
                </p:cxnSp>
                <p:cxnSp>
                  <p:nvCxnSpPr>
                    <p:cNvPr id="83" name="Shape 83"/>
                    <p:cNvCxnSpPr/>
                    <p:nvPr/>
                  </p:nvCxnSpPr>
                  <p:spPr>
                    <a:xfrm>
                      <a:off x="3572601" y="5396491"/>
                      <a:ext cx="0" cy="631443"/>
                    </a:xfrm>
                    <a:prstGeom prst="straightConnector1">
                      <a:avLst/>
                    </a:prstGeom>
                    <a:noFill/>
                    <a:ln w="38100" cap="flat" cmpd="sng">
                      <a:solidFill>
                        <a:srgbClr val="385623"/>
                      </a:solidFill>
                      <a:prstDash val="solid"/>
                      <a:miter/>
                      <a:headEnd type="none" w="med" len="med"/>
                      <a:tailEnd type="triangle" w="lg" len="lg"/>
                    </a:ln>
                  </p:spPr>
                </p:cxnSp>
                <p:cxnSp>
                  <p:nvCxnSpPr>
                    <p:cNvPr id="84" name="Shape 84"/>
                    <p:cNvCxnSpPr>
                      <a:stCxn id="96" idx="3"/>
                    </p:cNvCxnSpPr>
                    <p:nvPr/>
                  </p:nvCxnSpPr>
                  <p:spPr>
                    <a:xfrm flipV="1">
                      <a:off x="2310114" y="5380388"/>
                      <a:ext cx="3378398" cy="514"/>
                    </a:xfrm>
                    <a:prstGeom prst="straightConnector1">
                      <a:avLst/>
                    </a:prstGeom>
                    <a:noFill/>
                    <a:ln w="38100" cap="flat" cmpd="sng">
                      <a:solidFill>
                        <a:srgbClr val="385623"/>
                      </a:solidFill>
                      <a:prstDash val="solid"/>
                      <a:miter/>
                      <a:headEnd type="triangle" w="lg" len="lg"/>
                      <a:tailEnd type="triangle" w="lg" len="lg"/>
                    </a:ln>
                  </p:spPr>
                </p:cxnSp>
              </p:grpSp>
              <p:cxnSp>
                <p:nvCxnSpPr>
                  <p:cNvPr id="86" name="Shape 86"/>
                  <p:cNvCxnSpPr/>
                  <p:nvPr/>
                </p:nvCxnSpPr>
                <p:spPr>
                  <a:xfrm>
                    <a:off x="42608" y="3603602"/>
                    <a:ext cx="0" cy="1032294"/>
                  </a:xfrm>
                  <a:prstGeom prst="straightConnector1">
                    <a:avLst/>
                  </a:prstGeom>
                  <a:noFill/>
                  <a:ln w="12700" cap="flat" cmpd="sng">
                    <a:solidFill>
                      <a:schemeClr val="dk1"/>
                    </a:solidFill>
                    <a:prstDash val="solid"/>
                    <a:miter/>
                    <a:headEnd type="none" w="med" len="med"/>
                    <a:tailEnd type="none" w="med" len="med"/>
                  </a:ln>
                </p:spPr>
              </p:cxnSp>
              <p:cxnSp>
                <p:nvCxnSpPr>
                  <p:cNvPr id="87" name="Shape 87"/>
                  <p:cNvCxnSpPr/>
                  <p:nvPr/>
                </p:nvCxnSpPr>
                <p:spPr>
                  <a:xfrm>
                    <a:off x="45792" y="3912509"/>
                    <a:ext cx="259764" cy="0"/>
                  </a:xfrm>
                  <a:prstGeom prst="straightConnector1">
                    <a:avLst/>
                  </a:prstGeom>
                  <a:noFill/>
                  <a:ln w="12700" cap="flat" cmpd="sng">
                    <a:solidFill>
                      <a:srgbClr val="385623"/>
                    </a:solidFill>
                    <a:prstDash val="solid"/>
                    <a:miter/>
                    <a:headEnd type="none" w="med" len="med"/>
                    <a:tailEnd type="none" w="med" len="med"/>
                  </a:ln>
                </p:spPr>
              </p:cxnSp>
              <p:cxnSp>
                <p:nvCxnSpPr>
                  <p:cNvPr id="88" name="Shape 88"/>
                  <p:cNvCxnSpPr/>
                  <p:nvPr/>
                </p:nvCxnSpPr>
                <p:spPr>
                  <a:xfrm>
                    <a:off x="46925" y="4178310"/>
                    <a:ext cx="233639" cy="0"/>
                  </a:xfrm>
                  <a:prstGeom prst="straightConnector1">
                    <a:avLst/>
                  </a:prstGeom>
                  <a:noFill/>
                  <a:ln w="12700" cap="flat" cmpd="sng">
                    <a:solidFill>
                      <a:srgbClr val="385623"/>
                    </a:solidFill>
                    <a:prstDash val="solid"/>
                    <a:miter/>
                    <a:headEnd type="none" w="med" len="med"/>
                    <a:tailEnd type="none" w="med" len="med"/>
                  </a:ln>
                </p:spPr>
              </p:cxnSp>
              <p:cxnSp>
                <p:nvCxnSpPr>
                  <p:cNvPr id="89" name="Shape 89"/>
                  <p:cNvCxnSpPr/>
                  <p:nvPr/>
                </p:nvCxnSpPr>
                <p:spPr>
                  <a:xfrm>
                    <a:off x="41595" y="4429951"/>
                    <a:ext cx="233639" cy="0"/>
                  </a:xfrm>
                  <a:prstGeom prst="straightConnector1">
                    <a:avLst/>
                  </a:prstGeom>
                  <a:noFill/>
                  <a:ln w="12700" cap="flat" cmpd="sng">
                    <a:solidFill>
                      <a:srgbClr val="385623"/>
                    </a:solidFill>
                    <a:prstDash val="solid"/>
                    <a:miter/>
                    <a:headEnd type="none" w="med" len="med"/>
                    <a:tailEnd type="none" w="med" len="med"/>
                  </a:ln>
                </p:spPr>
              </p:cxnSp>
              <p:cxnSp>
                <p:nvCxnSpPr>
                  <p:cNvPr id="90" name="Shape 90"/>
                  <p:cNvCxnSpPr/>
                  <p:nvPr/>
                </p:nvCxnSpPr>
                <p:spPr>
                  <a:xfrm>
                    <a:off x="41171" y="4635617"/>
                    <a:ext cx="259764" cy="0"/>
                  </a:xfrm>
                  <a:prstGeom prst="straightConnector1">
                    <a:avLst/>
                  </a:prstGeom>
                  <a:noFill/>
                  <a:ln w="12700" cap="flat" cmpd="sng">
                    <a:solidFill>
                      <a:srgbClr val="385623"/>
                    </a:solidFill>
                    <a:prstDash val="solid"/>
                    <a:miter/>
                    <a:headEnd type="none" w="med" len="med"/>
                    <a:tailEnd type="none" w="med" len="med"/>
                  </a:ln>
                </p:spPr>
              </p:cxnSp>
              <p:sp>
                <p:nvSpPr>
                  <p:cNvPr id="91" name="Shape 91"/>
                  <p:cNvSpPr txBox="1"/>
                  <p:nvPr/>
                </p:nvSpPr>
                <p:spPr>
                  <a:xfrm>
                    <a:off x="268482" y="3766820"/>
                    <a:ext cx="1487156"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dirty="0">
                        <a:solidFill>
                          <a:schemeClr val="dk1"/>
                        </a:solidFill>
                        <a:latin typeface="Garamond"/>
                        <a:ea typeface="Garamond"/>
                        <a:cs typeface="Garamond"/>
                        <a:sym typeface="Garamond"/>
                      </a:rPr>
                      <a:t>Precipitation</a:t>
                    </a:r>
                  </a:p>
                </p:txBody>
              </p:sp>
              <p:sp>
                <p:nvSpPr>
                  <p:cNvPr id="92" name="Shape 92"/>
                  <p:cNvSpPr txBox="1"/>
                  <p:nvPr/>
                </p:nvSpPr>
                <p:spPr>
                  <a:xfrm>
                    <a:off x="246835" y="4040294"/>
                    <a:ext cx="1487156"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dirty="0">
                        <a:solidFill>
                          <a:schemeClr val="dk1"/>
                        </a:solidFill>
                        <a:latin typeface="Garamond"/>
                        <a:ea typeface="Garamond"/>
                        <a:cs typeface="Garamond"/>
                        <a:sym typeface="Garamond"/>
                      </a:rPr>
                      <a:t>Runoff</a:t>
                    </a:r>
                    <a:r>
                      <a:rPr lang="en-US" sz="1100" dirty="0">
                        <a:solidFill>
                          <a:schemeClr val="dk1"/>
                        </a:solidFill>
                        <a:latin typeface="Garamond"/>
                        <a:ea typeface="Garamond"/>
                        <a:cs typeface="Garamond"/>
                        <a:sym typeface="Garamond"/>
                      </a:rPr>
                      <a:t> </a:t>
                    </a:r>
                  </a:p>
                </p:txBody>
              </p:sp>
              <p:sp>
                <p:nvSpPr>
                  <p:cNvPr id="93" name="Shape 93"/>
                  <p:cNvSpPr txBox="1"/>
                  <p:nvPr/>
                </p:nvSpPr>
                <p:spPr>
                  <a:xfrm>
                    <a:off x="236864" y="4288637"/>
                    <a:ext cx="1487156"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dirty="0">
                        <a:solidFill>
                          <a:schemeClr val="dk1"/>
                        </a:solidFill>
                        <a:latin typeface="Garamond"/>
                        <a:ea typeface="Garamond"/>
                        <a:cs typeface="Garamond"/>
                        <a:sym typeface="Garamond"/>
                      </a:rPr>
                      <a:t>Temperature</a:t>
                    </a:r>
                  </a:p>
                </p:txBody>
              </p:sp>
              <p:sp>
                <p:nvSpPr>
                  <p:cNvPr id="94" name="Shape 94"/>
                  <p:cNvSpPr txBox="1"/>
                  <p:nvPr/>
                </p:nvSpPr>
                <p:spPr>
                  <a:xfrm>
                    <a:off x="284766" y="4493618"/>
                    <a:ext cx="1487156"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dirty="0">
                        <a:solidFill>
                          <a:schemeClr val="dk1"/>
                        </a:solidFill>
                        <a:latin typeface="Garamond"/>
                        <a:ea typeface="Garamond"/>
                        <a:cs typeface="Garamond"/>
                        <a:sym typeface="Garamond"/>
                      </a:rPr>
                      <a:t>CO2</a:t>
                    </a:r>
                  </a:p>
                </p:txBody>
              </p:sp>
              <p:sp>
                <p:nvSpPr>
                  <p:cNvPr id="95" name="Shape 95"/>
                  <p:cNvSpPr txBox="1"/>
                  <p:nvPr/>
                </p:nvSpPr>
                <p:spPr>
                  <a:xfrm>
                    <a:off x="54890" y="3246016"/>
                    <a:ext cx="1871047" cy="27699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1" dirty="0">
                        <a:solidFill>
                          <a:schemeClr val="lt1"/>
                        </a:solidFill>
                        <a:latin typeface="Garamond"/>
                        <a:ea typeface="Garamond"/>
                        <a:cs typeface="Garamond"/>
                        <a:sym typeface="Garamond"/>
                      </a:rPr>
                      <a:t>NASA’s Giovanni</a:t>
                    </a:r>
                  </a:p>
                </p:txBody>
              </p:sp>
              <p:sp>
                <p:nvSpPr>
                  <p:cNvPr id="96" name="Shape 96"/>
                  <p:cNvSpPr txBox="1"/>
                  <p:nvPr/>
                </p:nvSpPr>
                <p:spPr>
                  <a:xfrm>
                    <a:off x="-40370" y="5039713"/>
                    <a:ext cx="2347730" cy="646331"/>
                  </a:xfrm>
                  <a:prstGeom prst="rect">
                    <a:avLst/>
                  </a:prstGeom>
                  <a:solidFill>
                    <a:schemeClr val="accent6"/>
                  </a:solidFill>
                  <a:ln>
                    <a:noFill/>
                  </a:ln>
                </p:spPr>
                <p:txBody>
                  <a:bodyPr lIns="91425" tIns="45700" rIns="91425" bIns="45700" anchor="t" anchorCtr="0">
                    <a:noAutofit/>
                  </a:bodyPr>
                  <a:lstStyle/>
                  <a:p>
                    <a:pPr marL="0" marR="0" lvl="0" indent="0" algn="ctr" rtl="0">
                      <a:spcBef>
                        <a:spcPts val="0"/>
                      </a:spcBef>
                      <a:buSzPct val="25000"/>
                      <a:buNone/>
                    </a:pPr>
                    <a:r>
                      <a:rPr lang="en-US" sz="1600" b="1" dirty="0">
                        <a:solidFill>
                          <a:schemeClr val="lt1"/>
                        </a:solidFill>
                        <a:latin typeface="Garamond"/>
                        <a:ea typeface="Garamond"/>
                        <a:cs typeface="Garamond"/>
                        <a:sym typeface="Garamond"/>
                      </a:rPr>
                      <a:t>IPCC Projected </a:t>
                    </a:r>
                  </a:p>
                  <a:p>
                    <a:pPr marL="0" marR="0" lvl="0" indent="0" algn="ctr" rtl="0">
                      <a:spcBef>
                        <a:spcPts val="0"/>
                      </a:spcBef>
                      <a:buSzPct val="25000"/>
                      <a:buNone/>
                    </a:pPr>
                    <a:r>
                      <a:rPr lang="en-US" sz="1600" b="1" dirty="0">
                        <a:solidFill>
                          <a:schemeClr val="lt1"/>
                        </a:solidFill>
                        <a:latin typeface="Garamond"/>
                        <a:ea typeface="Garamond"/>
                        <a:cs typeface="Garamond"/>
                        <a:sym typeface="Garamond"/>
                      </a:rPr>
                      <a:t>Precipitation, Temperature and CO2</a:t>
                    </a:r>
                  </a:p>
                </p:txBody>
              </p:sp>
              <p:sp>
                <p:nvSpPr>
                  <p:cNvPr id="97" name="Shape 97"/>
                  <p:cNvSpPr txBox="1"/>
                  <p:nvPr/>
                </p:nvSpPr>
                <p:spPr>
                  <a:xfrm>
                    <a:off x="2422062" y="6025646"/>
                    <a:ext cx="2521069" cy="646331"/>
                  </a:xfrm>
                  <a:prstGeom prst="rect">
                    <a:avLst/>
                  </a:prstGeom>
                  <a:solidFill>
                    <a:schemeClr val="dk2"/>
                  </a:solidFill>
                  <a:ln>
                    <a:noFill/>
                  </a:ln>
                </p:spPr>
                <p:txBody>
                  <a:bodyPr lIns="91425" tIns="45700" rIns="91425" bIns="45700" anchor="t" anchorCtr="0">
                    <a:noAutofit/>
                  </a:bodyPr>
                  <a:lstStyle/>
                  <a:p>
                    <a:pPr marL="0" marR="0" lvl="0" indent="0" algn="ctr" rtl="0">
                      <a:spcBef>
                        <a:spcPts val="0"/>
                      </a:spcBef>
                      <a:buSzPct val="25000"/>
                      <a:buNone/>
                    </a:pPr>
                    <a:r>
                      <a:rPr lang="en-US" sz="1600" b="1" dirty="0">
                        <a:solidFill>
                          <a:schemeClr val="lt1"/>
                        </a:solidFill>
                        <a:latin typeface="Garamond"/>
                        <a:ea typeface="Garamond"/>
                        <a:cs typeface="Garamond"/>
                        <a:sym typeface="Garamond"/>
                      </a:rPr>
                      <a:t>Forecasting GPP</a:t>
                    </a:r>
                  </a:p>
                  <a:p>
                    <a:pPr marL="0" marR="0" lvl="0" indent="0" algn="ctr" rtl="0">
                      <a:spcBef>
                        <a:spcPts val="0"/>
                      </a:spcBef>
                      <a:buSzPct val="25000"/>
                      <a:buNone/>
                    </a:pPr>
                    <a:r>
                      <a:rPr lang="en-US" sz="1600" b="1" dirty="0">
                        <a:solidFill>
                          <a:schemeClr val="lt1"/>
                        </a:solidFill>
                        <a:latin typeface="Garamond"/>
                        <a:ea typeface="Garamond"/>
                        <a:cs typeface="Garamond"/>
                        <a:sym typeface="Garamond"/>
                      </a:rPr>
                      <a:t> (Based on meteorological </a:t>
                    </a:r>
                  </a:p>
                  <a:p>
                    <a:pPr marL="0" marR="0" lvl="0" indent="0" algn="ctr" rtl="0">
                      <a:spcBef>
                        <a:spcPts val="0"/>
                      </a:spcBef>
                      <a:buSzPct val="25000"/>
                      <a:buNone/>
                    </a:pPr>
                    <a:r>
                      <a:rPr lang="en-US" sz="1600" b="1" dirty="0">
                        <a:solidFill>
                          <a:schemeClr val="lt1"/>
                        </a:solidFill>
                        <a:latin typeface="Garamond"/>
                        <a:ea typeface="Garamond"/>
                        <a:cs typeface="Garamond"/>
                        <a:sym typeface="Garamond"/>
                      </a:rPr>
                      <a:t>parameter correlation)</a:t>
                    </a:r>
                  </a:p>
                </p:txBody>
              </p:sp>
              <p:sp>
                <p:nvSpPr>
                  <p:cNvPr id="98" name="Shape 98"/>
                  <p:cNvSpPr txBox="1"/>
                  <p:nvPr/>
                </p:nvSpPr>
                <p:spPr>
                  <a:xfrm>
                    <a:off x="4173905" y="2339686"/>
                    <a:ext cx="1799705" cy="461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1" dirty="0">
                        <a:solidFill>
                          <a:schemeClr val="lt1"/>
                        </a:solidFill>
                        <a:latin typeface="Garamond"/>
                        <a:ea typeface="Garamond"/>
                        <a:cs typeface="Garamond"/>
                        <a:sym typeface="Garamond"/>
                      </a:rPr>
                      <a:t>Vegetation Indices (NDVI, EVI)</a:t>
                    </a:r>
                  </a:p>
                </p:txBody>
              </p:sp>
              <p:sp>
                <p:nvSpPr>
                  <p:cNvPr id="99" name="Shape 99"/>
                  <p:cNvSpPr txBox="1"/>
                  <p:nvPr/>
                </p:nvSpPr>
                <p:spPr>
                  <a:xfrm>
                    <a:off x="7181082" y="2437947"/>
                    <a:ext cx="1805126" cy="27699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1" dirty="0">
                        <a:solidFill>
                          <a:schemeClr val="lt1"/>
                        </a:solidFill>
                        <a:latin typeface="Garamond"/>
                        <a:ea typeface="Garamond"/>
                        <a:cs typeface="Garamond"/>
                        <a:sym typeface="Garamond"/>
                      </a:rPr>
                      <a:t>LAI, GPP, CHL</a:t>
                    </a:r>
                  </a:p>
                </p:txBody>
              </p:sp>
              <p:sp>
                <p:nvSpPr>
                  <p:cNvPr id="100" name="Shape 100"/>
                  <p:cNvSpPr txBox="1"/>
                  <p:nvPr/>
                </p:nvSpPr>
                <p:spPr>
                  <a:xfrm>
                    <a:off x="6052322" y="2222838"/>
                    <a:ext cx="1487156"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dirty="0">
                        <a:solidFill>
                          <a:schemeClr val="dk1"/>
                        </a:solidFill>
                        <a:latin typeface="Garamond"/>
                        <a:ea typeface="Garamond"/>
                        <a:cs typeface="Garamond"/>
                        <a:sym typeface="Garamond"/>
                      </a:rPr>
                      <a:t>Correlation</a:t>
                    </a:r>
                  </a:p>
                </p:txBody>
              </p:sp>
              <p:sp>
                <p:nvSpPr>
                  <p:cNvPr id="101" name="Shape 101"/>
                  <p:cNvSpPr txBox="1"/>
                  <p:nvPr/>
                </p:nvSpPr>
                <p:spPr>
                  <a:xfrm>
                    <a:off x="7188890" y="1417323"/>
                    <a:ext cx="1834583" cy="583440"/>
                  </a:xfrm>
                  <a:prstGeom prst="rect">
                    <a:avLst/>
                  </a:prstGeom>
                  <a:noFill/>
                  <a:ln>
                    <a:noFill/>
                  </a:ln>
                </p:spPr>
                <p:txBody>
                  <a:bodyPr lIns="91425" tIns="45700" rIns="91425" bIns="45700" anchor="t" anchorCtr="0">
                    <a:noAutofit/>
                  </a:bodyPr>
                  <a:lstStyle/>
                  <a:p>
                    <a:pPr algn="ctr">
                      <a:buSzPct val="25000"/>
                    </a:pPr>
                    <a:r>
                      <a:rPr lang="en-US" sz="1600" b="1" dirty="0" smtClean="0">
                        <a:solidFill>
                          <a:schemeClr val="lt1"/>
                        </a:solidFill>
                        <a:latin typeface="Garamond"/>
                        <a:ea typeface="Garamond"/>
                        <a:cs typeface="Garamond"/>
                        <a:sym typeface="Garamond"/>
                      </a:rPr>
                      <a:t>MODIS 8-day</a:t>
                    </a:r>
                  </a:p>
                  <a:p>
                    <a:pPr algn="ctr">
                      <a:buSzPct val="25000"/>
                    </a:pPr>
                    <a:r>
                      <a:rPr lang="en-US" sz="1600" b="1" dirty="0" smtClean="0">
                        <a:solidFill>
                          <a:schemeClr val="lt1"/>
                        </a:solidFill>
                        <a:latin typeface="Garamond"/>
                        <a:ea typeface="Garamond"/>
                        <a:cs typeface="Garamond"/>
                        <a:sym typeface="Garamond"/>
                      </a:rPr>
                      <a:t>LAI</a:t>
                    </a:r>
                    <a:r>
                      <a:rPr lang="en-US" sz="1600" b="1" dirty="0">
                        <a:solidFill>
                          <a:schemeClr val="lt1"/>
                        </a:solidFill>
                        <a:latin typeface="Garamond"/>
                        <a:ea typeface="Garamond"/>
                        <a:cs typeface="Garamond"/>
                        <a:sym typeface="Garamond"/>
                      </a:rPr>
                      <a:t>, </a:t>
                    </a:r>
                    <a:r>
                      <a:rPr lang="en-US" sz="1600" b="1" dirty="0" smtClean="0">
                        <a:solidFill>
                          <a:schemeClr val="lt1"/>
                        </a:solidFill>
                        <a:latin typeface="Garamond"/>
                        <a:ea typeface="Garamond"/>
                        <a:cs typeface="Garamond"/>
                        <a:sym typeface="Garamond"/>
                      </a:rPr>
                      <a:t>GPP</a:t>
                    </a:r>
                    <a:endParaRPr lang="en-US" sz="1600" b="1" dirty="0">
                      <a:solidFill>
                        <a:schemeClr val="lt1"/>
                      </a:solidFill>
                      <a:latin typeface="Garamond"/>
                      <a:ea typeface="Garamond"/>
                      <a:cs typeface="Garamond"/>
                      <a:sym typeface="Garamond"/>
                    </a:endParaRPr>
                  </a:p>
                </p:txBody>
              </p:sp>
              <p:sp>
                <p:nvSpPr>
                  <p:cNvPr id="102" name="Shape 102"/>
                  <p:cNvSpPr txBox="1"/>
                  <p:nvPr/>
                </p:nvSpPr>
                <p:spPr>
                  <a:xfrm>
                    <a:off x="4084118" y="1430604"/>
                    <a:ext cx="2017399" cy="461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1" dirty="0">
                        <a:solidFill>
                          <a:schemeClr val="lt1"/>
                        </a:solidFill>
                        <a:latin typeface="Garamond"/>
                        <a:ea typeface="Garamond"/>
                        <a:cs typeface="Garamond"/>
                        <a:sym typeface="Garamond"/>
                      </a:rPr>
                      <a:t>MODIS 8-day</a:t>
                    </a:r>
                  </a:p>
                  <a:p>
                    <a:pPr marL="0" marR="0" lvl="0" indent="0" algn="ctr" rtl="0">
                      <a:spcBef>
                        <a:spcPts val="0"/>
                      </a:spcBef>
                      <a:buSzPct val="25000"/>
                      <a:buNone/>
                    </a:pPr>
                    <a:r>
                      <a:rPr lang="en-US" sz="1600" b="1" dirty="0">
                        <a:solidFill>
                          <a:schemeClr val="lt1"/>
                        </a:solidFill>
                        <a:latin typeface="Garamond"/>
                        <a:ea typeface="Garamond"/>
                        <a:cs typeface="Garamond"/>
                        <a:sym typeface="Garamond"/>
                      </a:rPr>
                      <a:t>Surface Reflectance</a:t>
                    </a:r>
                  </a:p>
                </p:txBody>
              </p:sp>
            </p:grpSp>
            <p:sp>
              <p:nvSpPr>
                <p:cNvPr id="103" name="Shape 103"/>
                <p:cNvSpPr txBox="1"/>
                <p:nvPr/>
              </p:nvSpPr>
              <p:spPr>
                <a:xfrm>
                  <a:off x="9488864" y="1407660"/>
                  <a:ext cx="1807956" cy="461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1" dirty="0">
                      <a:solidFill>
                        <a:schemeClr val="lt1"/>
                      </a:solidFill>
                      <a:latin typeface="Garamond"/>
                      <a:ea typeface="Garamond"/>
                      <a:cs typeface="Garamond"/>
                      <a:sym typeface="Garamond"/>
                    </a:rPr>
                    <a:t>LS5 TM</a:t>
                  </a:r>
                </a:p>
                <a:p>
                  <a:pPr marL="0" marR="0" lvl="0" indent="0" algn="ctr" rtl="0">
                    <a:spcBef>
                      <a:spcPts val="0"/>
                    </a:spcBef>
                    <a:buSzPct val="25000"/>
                    <a:buNone/>
                  </a:pPr>
                  <a:r>
                    <a:rPr lang="en-US" sz="1600" b="1" dirty="0">
                      <a:solidFill>
                        <a:schemeClr val="lt1"/>
                      </a:solidFill>
                      <a:latin typeface="Garamond"/>
                      <a:ea typeface="Garamond"/>
                      <a:cs typeface="Garamond"/>
                      <a:sym typeface="Garamond"/>
                    </a:rPr>
                    <a:t>LS8 OLI, </a:t>
                  </a:r>
                  <a:r>
                    <a:rPr lang="en-US" sz="1600" b="1" dirty="0" smtClean="0">
                      <a:solidFill>
                        <a:schemeClr val="lt1"/>
                      </a:solidFill>
                      <a:latin typeface="Garamond"/>
                      <a:ea typeface="Garamond"/>
                      <a:cs typeface="Garamond"/>
                      <a:sym typeface="Garamond"/>
                    </a:rPr>
                    <a:t>Sentinel-1</a:t>
                  </a:r>
                  <a:endParaRPr lang="en-US" sz="1600" b="1" dirty="0">
                    <a:solidFill>
                      <a:schemeClr val="lt1"/>
                    </a:solidFill>
                    <a:latin typeface="Garamond"/>
                    <a:ea typeface="Garamond"/>
                    <a:cs typeface="Garamond"/>
                    <a:sym typeface="Garamond"/>
                  </a:endParaRPr>
                </a:p>
              </p:txBody>
            </p:sp>
            <p:sp>
              <p:nvSpPr>
                <p:cNvPr id="105" name="Shape 105"/>
                <p:cNvSpPr txBox="1"/>
                <p:nvPr/>
              </p:nvSpPr>
              <p:spPr>
                <a:xfrm>
                  <a:off x="9440734" y="2345061"/>
                  <a:ext cx="1940123" cy="461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1" dirty="0">
                      <a:solidFill>
                        <a:schemeClr val="lt1"/>
                      </a:solidFill>
                      <a:latin typeface="Garamond"/>
                      <a:ea typeface="Garamond"/>
                      <a:cs typeface="Garamond"/>
                      <a:sym typeface="Garamond"/>
                    </a:rPr>
                    <a:t>Classification </a:t>
                  </a:r>
                </a:p>
                <a:p>
                  <a:pPr marL="0" marR="0" lvl="0" indent="0" algn="ctr" rtl="0">
                    <a:spcBef>
                      <a:spcPts val="0"/>
                    </a:spcBef>
                    <a:buSzPct val="25000"/>
                    <a:buNone/>
                  </a:pPr>
                  <a:r>
                    <a:rPr lang="en-US" sz="1600" b="1" dirty="0">
                      <a:solidFill>
                        <a:schemeClr val="lt1"/>
                      </a:solidFill>
                      <a:latin typeface="Garamond"/>
                      <a:ea typeface="Garamond"/>
                      <a:cs typeface="Garamond"/>
                      <a:sym typeface="Garamond"/>
                    </a:rPr>
                    <a:t>(Random Forest) </a:t>
                  </a:r>
                </a:p>
              </p:txBody>
            </p:sp>
            <p:sp>
              <p:nvSpPr>
                <p:cNvPr id="106" name="Shape 106"/>
                <p:cNvSpPr txBox="1"/>
                <p:nvPr/>
              </p:nvSpPr>
              <p:spPr>
                <a:xfrm>
                  <a:off x="9650598" y="3242656"/>
                  <a:ext cx="1487156" cy="461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1" dirty="0">
                      <a:solidFill>
                        <a:schemeClr val="lt1"/>
                      </a:solidFill>
                      <a:latin typeface="Garamond"/>
                      <a:ea typeface="Garamond"/>
                      <a:cs typeface="Garamond"/>
                      <a:sym typeface="Garamond"/>
                    </a:rPr>
                    <a:t>Land Change Modeler</a:t>
                  </a:r>
                </a:p>
              </p:txBody>
            </p:sp>
            <p:sp>
              <p:nvSpPr>
                <p:cNvPr id="107" name="Shape 107"/>
                <p:cNvSpPr txBox="1"/>
                <p:nvPr/>
              </p:nvSpPr>
              <p:spPr>
                <a:xfrm>
                  <a:off x="9434558" y="4311235"/>
                  <a:ext cx="1850509" cy="27699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1" dirty="0">
                      <a:solidFill>
                        <a:schemeClr val="lt1"/>
                      </a:solidFill>
                      <a:latin typeface="Garamond"/>
                      <a:ea typeface="Garamond"/>
                      <a:cs typeface="Garamond"/>
                      <a:sym typeface="Garamond"/>
                    </a:rPr>
                    <a:t>Change Detection</a:t>
                  </a:r>
                </a:p>
              </p:txBody>
            </p:sp>
            <p:sp>
              <p:nvSpPr>
                <p:cNvPr id="108" name="Shape 108"/>
                <p:cNvSpPr txBox="1"/>
                <p:nvPr/>
              </p:nvSpPr>
              <p:spPr>
                <a:xfrm>
                  <a:off x="9444175" y="5099311"/>
                  <a:ext cx="1995608" cy="461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1" dirty="0" smtClean="0">
                      <a:solidFill>
                        <a:schemeClr val="lt1"/>
                      </a:solidFill>
                      <a:latin typeface="Garamond"/>
                      <a:ea typeface="Garamond"/>
                      <a:cs typeface="Garamond"/>
                      <a:sym typeface="Garamond"/>
                    </a:rPr>
                    <a:t>Risk Area</a:t>
                  </a:r>
                </a:p>
                <a:p>
                  <a:pPr marL="0" marR="0" lvl="0" indent="0" algn="ctr" rtl="0">
                    <a:spcBef>
                      <a:spcPts val="0"/>
                    </a:spcBef>
                    <a:buSzPct val="25000"/>
                    <a:buNone/>
                  </a:pPr>
                  <a:r>
                    <a:rPr lang="en-US" sz="1600" b="1" dirty="0" smtClean="0">
                      <a:solidFill>
                        <a:schemeClr val="lt1"/>
                      </a:solidFill>
                      <a:latin typeface="Garamond"/>
                      <a:ea typeface="Garamond"/>
                      <a:cs typeface="Garamond"/>
                      <a:sym typeface="Garamond"/>
                    </a:rPr>
                    <a:t>Forecasting</a:t>
                  </a:r>
                  <a:endParaRPr lang="en-US" sz="1600" b="1" dirty="0">
                    <a:solidFill>
                      <a:schemeClr val="lt1"/>
                    </a:solidFill>
                    <a:latin typeface="Garamond"/>
                    <a:ea typeface="Garamond"/>
                    <a:cs typeface="Garamond"/>
                    <a:sym typeface="Garamond"/>
                  </a:endParaRPr>
                </a:p>
                <a:p>
                  <a:pPr marL="0" marR="0" lvl="0" indent="0" algn="ctr" rtl="0">
                    <a:spcBef>
                      <a:spcPts val="0"/>
                    </a:spcBef>
                    <a:buSzPct val="25000"/>
                    <a:buNone/>
                  </a:pPr>
                  <a:r>
                    <a:rPr lang="en-US" sz="1600" b="1" dirty="0">
                      <a:solidFill>
                        <a:schemeClr val="lt1"/>
                      </a:solidFill>
                      <a:latin typeface="Garamond"/>
                      <a:ea typeface="Garamond"/>
                      <a:cs typeface="Garamond"/>
                      <a:sym typeface="Garamond"/>
                    </a:rPr>
                    <a:t>(MLP)</a:t>
                  </a:r>
                </a:p>
              </p:txBody>
            </p:sp>
            <p:sp>
              <p:nvSpPr>
                <p:cNvPr id="109" name="Shape 109"/>
                <p:cNvSpPr txBox="1"/>
                <p:nvPr/>
              </p:nvSpPr>
              <p:spPr>
                <a:xfrm>
                  <a:off x="5775108" y="3280827"/>
                  <a:ext cx="1714429" cy="461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1" dirty="0">
                      <a:solidFill>
                        <a:schemeClr val="lt1"/>
                      </a:solidFill>
                      <a:latin typeface="Garamond"/>
                      <a:ea typeface="Garamond"/>
                      <a:cs typeface="Garamond"/>
                      <a:sym typeface="Garamond"/>
                    </a:rPr>
                    <a:t>LAI, GPP, CHL Model</a:t>
                  </a:r>
                </a:p>
              </p:txBody>
            </p:sp>
            <p:sp>
              <p:nvSpPr>
                <p:cNvPr id="110" name="Shape 110"/>
                <p:cNvSpPr txBox="1"/>
                <p:nvPr/>
              </p:nvSpPr>
              <p:spPr>
                <a:xfrm>
                  <a:off x="5528581" y="4214576"/>
                  <a:ext cx="2269052" cy="461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1" dirty="0">
                      <a:solidFill>
                        <a:schemeClr val="lt1"/>
                      </a:solidFill>
                      <a:latin typeface="Garamond"/>
                      <a:ea typeface="Garamond"/>
                      <a:cs typeface="Garamond"/>
                      <a:sym typeface="Garamond"/>
                    </a:rPr>
                    <a:t>Long-term Phenology</a:t>
                  </a:r>
                </a:p>
                <a:p>
                  <a:pPr marL="0" marR="0" lvl="0" indent="0" algn="ctr" rtl="0">
                    <a:spcBef>
                      <a:spcPts val="0"/>
                    </a:spcBef>
                    <a:buSzPct val="25000"/>
                    <a:buNone/>
                  </a:pPr>
                  <a:r>
                    <a:rPr lang="en-US" sz="1600" b="1" dirty="0">
                      <a:solidFill>
                        <a:schemeClr val="lt1"/>
                      </a:solidFill>
                      <a:latin typeface="Garamond"/>
                      <a:ea typeface="Garamond"/>
                      <a:cs typeface="Garamond"/>
                      <a:sym typeface="Garamond"/>
                    </a:rPr>
                    <a:t>(2000-2016)</a:t>
                  </a:r>
                </a:p>
              </p:txBody>
            </p:sp>
            <p:sp>
              <p:nvSpPr>
                <p:cNvPr id="85" name="Shape 85"/>
                <p:cNvSpPr txBox="1"/>
                <p:nvPr/>
              </p:nvSpPr>
              <p:spPr>
                <a:xfrm>
                  <a:off x="5565156" y="5057221"/>
                  <a:ext cx="2187292" cy="48674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1" dirty="0">
                      <a:solidFill>
                        <a:schemeClr val="lt1"/>
                      </a:solidFill>
                      <a:latin typeface="Garamond"/>
                      <a:ea typeface="Garamond"/>
                      <a:cs typeface="Garamond"/>
                      <a:sym typeface="Garamond"/>
                    </a:rPr>
                    <a:t>Spatial-Temporal Analysis (LAI, CHL, GPP 2000-2016)</a:t>
                  </a:r>
                </a:p>
              </p:txBody>
            </p:sp>
            <p:sp>
              <p:nvSpPr>
                <p:cNvPr id="113" name="Shape 113"/>
                <p:cNvSpPr txBox="1"/>
                <p:nvPr/>
              </p:nvSpPr>
              <p:spPr>
                <a:xfrm>
                  <a:off x="3100663" y="4365026"/>
                  <a:ext cx="1487156"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dirty="0">
                      <a:solidFill>
                        <a:schemeClr val="lt1"/>
                      </a:solidFill>
                      <a:latin typeface="Garamond"/>
                      <a:ea typeface="Garamond"/>
                      <a:cs typeface="Garamond"/>
                      <a:sym typeface="Garamond"/>
                    </a:rPr>
                    <a:t>Correlation</a:t>
                  </a:r>
                </a:p>
              </p:txBody>
            </p:sp>
            <p:cxnSp>
              <p:nvCxnSpPr>
                <p:cNvPr id="114" name="Shape 114"/>
                <p:cNvCxnSpPr/>
                <p:nvPr/>
              </p:nvCxnSpPr>
              <p:spPr>
                <a:xfrm>
                  <a:off x="3556861" y="4635617"/>
                  <a:ext cx="0" cy="688161"/>
                </a:xfrm>
                <a:prstGeom prst="straightConnector1">
                  <a:avLst/>
                </a:prstGeom>
                <a:noFill/>
                <a:ln w="38100" cap="flat" cmpd="sng">
                  <a:solidFill>
                    <a:srgbClr val="385623"/>
                  </a:solidFill>
                  <a:prstDash val="solid"/>
                  <a:miter/>
                  <a:headEnd type="none" w="med" len="med"/>
                  <a:tailEnd type="triangle" w="lg" len="lg"/>
                </a:ln>
              </p:spPr>
            </p:cxnSp>
            <p:sp>
              <p:nvSpPr>
                <p:cNvPr id="116" name="Shape 116"/>
                <p:cNvSpPr txBox="1"/>
                <p:nvPr/>
              </p:nvSpPr>
              <p:spPr>
                <a:xfrm>
                  <a:off x="7267747" y="6085050"/>
                  <a:ext cx="1487156"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dirty="0">
                      <a:solidFill>
                        <a:schemeClr val="dk1"/>
                      </a:solidFill>
                      <a:latin typeface="Garamond"/>
                      <a:ea typeface="Garamond"/>
                      <a:cs typeface="Garamond"/>
                      <a:sym typeface="Garamond"/>
                    </a:rPr>
                    <a:t>Comparison </a:t>
                  </a:r>
                </a:p>
              </p:txBody>
            </p:sp>
          </p:grpSp>
          <p:cxnSp>
            <p:nvCxnSpPr>
              <p:cNvPr id="120" name="Shape 120"/>
              <p:cNvCxnSpPr/>
              <p:nvPr/>
            </p:nvCxnSpPr>
            <p:spPr>
              <a:xfrm flipH="1">
                <a:off x="4203886" y="4508742"/>
                <a:ext cx="1481874" cy="3247"/>
              </a:xfrm>
              <a:prstGeom prst="straightConnector1">
                <a:avLst/>
              </a:prstGeom>
              <a:noFill/>
              <a:ln w="38100" cap="flat" cmpd="sng">
                <a:solidFill>
                  <a:srgbClr val="385623"/>
                </a:solidFill>
                <a:prstDash val="solid"/>
                <a:miter/>
                <a:headEnd type="none" w="med" len="med"/>
                <a:tailEnd type="triangle" w="lg" len="lg"/>
              </a:ln>
            </p:spPr>
          </p:cxnSp>
          <p:sp>
            <p:nvSpPr>
              <p:cNvPr id="121" name="Shape 121"/>
              <p:cNvSpPr/>
              <p:nvPr/>
            </p:nvSpPr>
            <p:spPr>
              <a:xfrm>
                <a:off x="48118" y="3653290"/>
                <a:ext cx="1949187" cy="1165447"/>
              </a:xfrm>
              <a:prstGeom prst="rect">
                <a:avLst/>
              </a:prstGeom>
              <a:noFill/>
              <a:ln w="12700" cap="flat" cmpd="sng">
                <a:solidFill>
                  <a:srgbClr val="385623"/>
                </a:solidFill>
                <a:prstDash val="dash"/>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048">
                  <a:solidFill>
                    <a:schemeClr val="lt1"/>
                  </a:solidFill>
                  <a:latin typeface="Garamond"/>
                  <a:ea typeface="Garamond"/>
                  <a:cs typeface="Garamond"/>
                  <a:sym typeface="Garamond"/>
                </a:endParaRPr>
              </a:p>
            </p:txBody>
          </p:sp>
        </p:grpSp>
        <p:cxnSp>
          <p:nvCxnSpPr>
            <p:cNvPr id="163" name="Elbow Connector 162"/>
            <p:cNvCxnSpPr>
              <a:stCxn id="97" idx="3"/>
              <a:endCxn id="59" idx="2"/>
            </p:cNvCxnSpPr>
            <p:nvPr/>
          </p:nvCxnSpPr>
          <p:spPr>
            <a:xfrm flipV="1">
              <a:off x="5511292" y="16914000"/>
              <a:ext cx="5764677" cy="862708"/>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83" name="Rectangle 182"/>
          <p:cNvSpPr/>
          <p:nvPr/>
        </p:nvSpPr>
        <p:spPr>
          <a:xfrm>
            <a:off x="13720628" y="20021448"/>
            <a:ext cx="1034257" cy="338554"/>
          </a:xfrm>
          <a:prstGeom prst="rect">
            <a:avLst/>
          </a:prstGeom>
        </p:spPr>
        <p:txBody>
          <a:bodyPr wrap="none">
            <a:spAutoFit/>
          </a:bodyPr>
          <a:lstStyle/>
          <a:p>
            <a:pPr lvl="0">
              <a:buSzPct val="25000"/>
            </a:pPr>
            <a:r>
              <a:rPr lang="en-US" sz="1600" b="1" dirty="0" smtClean="0">
                <a:latin typeface="Garamond" panose="02020404030301010803" pitchFamily="18" charset="0"/>
                <a:sym typeface="Garamond"/>
              </a:rPr>
              <a:t>Landsat 5</a:t>
            </a:r>
            <a:endParaRPr lang="en-US" sz="1600" b="1" dirty="0">
              <a:solidFill>
                <a:schemeClr val="dk1"/>
              </a:solidFill>
              <a:latin typeface="Garamond" panose="02020404030301010803" pitchFamily="18" charset="0"/>
              <a:ea typeface="Garamond"/>
              <a:cs typeface="Garamond"/>
              <a:sym typeface="Garamond"/>
            </a:endParaRPr>
          </a:p>
        </p:txBody>
      </p:sp>
      <p:sp>
        <p:nvSpPr>
          <p:cNvPr id="184" name="Rectangle 183"/>
          <p:cNvSpPr/>
          <p:nvPr/>
        </p:nvSpPr>
        <p:spPr>
          <a:xfrm>
            <a:off x="13222291" y="20266042"/>
            <a:ext cx="2069797" cy="338554"/>
          </a:xfrm>
          <a:prstGeom prst="rect">
            <a:avLst/>
          </a:prstGeom>
        </p:spPr>
        <p:txBody>
          <a:bodyPr wrap="none">
            <a:spAutoFit/>
          </a:bodyPr>
          <a:lstStyle/>
          <a:p>
            <a:pPr lvl="0" algn="ctr">
              <a:buSzPct val="25000"/>
            </a:pPr>
            <a:r>
              <a:rPr lang="en-US" sz="1600" dirty="0">
                <a:latin typeface="Garamond" panose="02020404030301010803" pitchFamily="18" charset="0"/>
                <a:sym typeface="Garamond"/>
              </a:rPr>
              <a:t>Thematic Mapper (TM)</a:t>
            </a:r>
            <a:endParaRPr lang="en-US" sz="1600" dirty="0">
              <a:solidFill>
                <a:schemeClr val="dk1"/>
              </a:solidFill>
              <a:latin typeface="Garamond" panose="02020404030301010803" pitchFamily="18" charset="0"/>
              <a:ea typeface="Garamond"/>
              <a:cs typeface="Garamond"/>
              <a:sym typeface="Garamond"/>
            </a:endParaRPr>
          </a:p>
        </p:txBody>
      </p:sp>
      <p:sp>
        <p:nvSpPr>
          <p:cNvPr id="185" name="Rectangle 184"/>
          <p:cNvSpPr/>
          <p:nvPr/>
        </p:nvSpPr>
        <p:spPr>
          <a:xfrm>
            <a:off x="16316739" y="19996900"/>
            <a:ext cx="1034257" cy="338554"/>
          </a:xfrm>
          <a:prstGeom prst="rect">
            <a:avLst/>
          </a:prstGeom>
        </p:spPr>
        <p:txBody>
          <a:bodyPr wrap="none">
            <a:spAutoFit/>
          </a:bodyPr>
          <a:lstStyle/>
          <a:p>
            <a:pPr lvl="0">
              <a:buSzPct val="25000"/>
            </a:pPr>
            <a:r>
              <a:rPr lang="en-US" sz="1600" b="1" dirty="0">
                <a:latin typeface="Garamond" panose="02020404030301010803" pitchFamily="18" charset="0"/>
                <a:sym typeface="Garamond"/>
              </a:rPr>
              <a:t>Landsat 8</a:t>
            </a:r>
            <a:endParaRPr lang="en-US" sz="1600" b="1" dirty="0">
              <a:solidFill>
                <a:schemeClr val="dk1"/>
              </a:solidFill>
              <a:latin typeface="Garamond" panose="02020404030301010803" pitchFamily="18" charset="0"/>
              <a:ea typeface="Garamond"/>
              <a:cs typeface="Garamond"/>
              <a:sym typeface="Garamond"/>
            </a:endParaRPr>
          </a:p>
        </p:txBody>
      </p:sp>
      <p:sp>
        <p:nvSpPr>
          <p:cNvPr id="186" name="Rectangle 185"/>
          <p:cNvSpPr/>
          <p:nvPr/>
        </p:nvSpPr>
        <p:spPr>
          <a:xfrm>
            <a:off x="15540953" y="20280271"/>
            <a:ext cx="2483372" cy="338554"/>
          </a:xfrm>
          <a:prstGeom prst="rect">
            <a:avLst/>
          </a:prstGeom>
        </p:spPr>
        <p:txBody>
          <a:bodyPr wrap="none">
            <a:spAutoFit/>
          </a:bodyPr>
          <a:lstStyle/>
          <a:p>
            <a:pPr lvl="0" algn="ctr">
              <a:buSzPct val="25000"/>
            </a:pPr>
            <a:r>
              <a:rPr lang="en-US" dirty="0">
                <a:latin typeface="Garamond" panose="02020404030301010803" pitchFamily="18" charset="0"/>
                <a:sym typeface="Garamond"/>
              </a:rPr>
              <a:t>Operational Land </a:t>
            </a:r>
            <a:r>
              <a:rPr lang="en-US" sz="1600" dirty="0">
                <a:latin typeface="Garamond" panose="02020404030301010803" pitchFamily="18" charset="0"/>
                <a:sym typeface="Garamond"/>
              </a:rPr>
              <a:t>Imager</a:t>
            </a:r>
            <a:r>
              <a:rPr lang="en-US" dirty="0">
                <a:latin typeface="Garamond" panose="02020404030301010803" pitchFamily="18" charset="0"/>
                <a:sym typeface="Garamond"/>
              </a:rPr>
              <a:t> (OLI)</a:t>
            </a:r>
            <a:endParaRPr lang="en-US" dirty="0">
              <a:solidFill>
                <a:schemeClr val="dk1"/>
              </a:solidFill>
              <a:latin typeface="Garamond" panose="02020404030301010803" pitchFamily="18" charset="0"/>
              <a:ea typeface="Garamond"/>
              <a:cs typeface="Garamond"/>
              <a:sym typeface="Garamond"/>
            </a:endParaRPr>
          </a:p>
        </p:txBody>
      </p:sp>
      <p:sp>
        <p:nvSpPr>
          <p:cNvPr id="188" name="Rectangle 187"/>
          <p:cNvSpPr/>
          <p:nvPr/>
        </p:nvSpPr>
        <p:spPr>
          <a:xfrm>
            <a:off x="19405711" y="19996189"/>
            <a:ext cx="783586" cy="338554"/>
          </a:xfrm>
          <a:prstGeom prst="rect">
            <a:avLst/>
          </a:prstGeom>
        </p:spPr>
        <p:txBody>
          <a:bodyPr wrap="square">
            <a:spAutoFit/>
          </a:bodyPr>
          <a:lstStyle/>
          <a:p>
            <a:pPr lvl="0">
              <a:buSzPct val="25000"/>
            </a:pPr>
            <a:r>
              <a:rPr lang="en-US" sz="1600" b="1" dirty="0">
                <a:latin typeface="Garamond" panose="02020404030301010803" pitchFamily="18" charset="0"/>
                <a:sym typeface="Garamond"/>
              </a:rPr>
              <a:t>Terra</a:t>
            </a:r>
            <a:endParaRPr lang="en-US" sz="1600" b="1" dirty="0">
              <a:solidFill>
                <a:schemeClr val="dk1"/>
              </a:solidFill>
              <a:latin typeface="Garamond" panose="02020404030301010803" pitchFamily="18" charset="0"/>
              <a:ea typeface="Garamond"/>
              <a:cs typeface="Garamond"/>
              <a:sym typeface="Garamond"/>
            </a:endParaRPr>
          </a:p>
        </p:txBody>
      </p:sp>
      <p:sp>
        <p:nvSpPr>
          <p:cNvPr id="189" name="Rectangle 188"/>
          <p:cNvSpPr/>
          <p:nvPr/>
        </p:nvSpPr>
        <p:spPr>
          <a:xfrm>
            <a:off x="18308548" y="20254321"/>
            <a:ext cx="2894546" cy="584775"/>
          </a:xfrm>
          <a:prstGeom prst="rect">
            <a:avLst/>
          </a:prstGeom>
        </p:spPr>
        <p:txBody>
          <a:bodyPr wrap="square">
            <a:spAutoFit/>
          </a:bodyPr>
          <a:lstStyle/>
          <a:p>
            <a:pPr lvl="0" algn="ctr">
              <a:buSzPct val="25000"/>
            </a:pPr>
            <a:r>
              <a:rPr lang="en-US" sz="1600" dirty="0">
                <a:latin typeface="Garamond" panose="02020404030301010803" pitchFamily="18" charset="0"/>
                <a:sym typeface="Garamond"/>
              </a:rPr>
              <a:t>Moderate Resolution Imaging </a:t>
            </a:r>
            <a:endParaRPr lang="en-US" sz="1600" dirty="0" smtClean="0">
              <a:latin typeface="Garamond" panose="02020404030301010803" pitchFamily="18" charset="0"/>
              <a:sym typeface="Garamond"/>
            </a:endParaRPr>
          </a:p>
          <a:p>
            <a:pPr lvl="0" algn="ctr">
              <a:buSzPct val="25000"/>
            </a:pPr>
            <a:r>
              <a:rPr lang="en-US" sz="1600" dirty="0" smtClean="0">
                <a:latin typeface="Garamond" panose="02020404030301010803" pitchFamily="18" charset="0"/>
                <a:sym typeface="Garamond"/>
              </a:rPr>
              <a:t>Spectroradiometer </a:t>
            </a:r>
            <a:r>
              <a:rPr lang="en-US" sz="1600" dirty="0">
                <a:latin typeface="Garamond" panose="02020404030301010803" pitchFamily="18" charset="0"/>
                <a:sym typeface="Garamond"/>
              </a:rPr>
              <a:t>(MODIS)</a:t>
            </a:r>
            <a:endParaRPr lang="en-US" sz="1600" dirty="0">
              <a:solidFill>
                <a:schemeClr val="dk1"/>
              </a:solidFill>
              <a:latin typeface="Garamond" panose="02020404030301010803" pitchFamily="18" charset="0"/>
              <a:ea typeface="Garamond"/>
              <a:cs typeface="Garamond"/>
              <a:sym typeface="Garamond"/>
            </a:endParaRPr>
          </a:p>
        </p:txBody>
      </p:sp>
      <p:sp>
        <p:nvSpPr>
          <p:cNvPr id="190" name="Rectangle 189"/>
          <p:cNvSpPr/>
          <p:nvPr/>
        </p:nvSpPr>
        <p:spPr>
          <a:xfrm>
            <a:off x="22570395" y="20010938"/>
            <a:ext cx="1034257" cy="338554"/>
          </a:xfrm>
          <a:prstGeom prst="rect">
            <a:avLst/>
          </a:prstGeom>
        </p:spPr>
        <p:txBody>
          <a:bodyPr wrap="none">
            <a:spAutoFit/>
          </a:bodyPr>
          <a:lstStyle/>
          <a:p>
            <a:pPr lvl="0">
              <a:buSzPct val="25000"/>
            </a:pPr>
            <a:r>
              <a:rPr lang="en-US" sz="1600" b="1" dirty="0" smtClean="0">
                <a:latin typeface="Garamond" panose="02020404030301010803" pitchFamily="18" charset="0"/>
                <a:sym typeface="Garamond"/>
              </a:rPr>
              <a:t>Sentinel-1</a:t>
            </a:r>
            <a:endParaRPr lang="en-US" sz="1600" b="1" dirty="0">
              <a:solidFill>
                <a:schemeClr val="dk1"/>
              </a:solidFill>
              <a:latin typeface="Garamond" panose="02020404030301010803" pitchFamily="18" charset="0"/>
              <a:ea typeface="Garamond"/>
              <a:cs typeface="Garamond"/>
              <a:sym typeface="Garamond"/>
            </a:endParaRPr>
          </a:p>
        </p:txBody>
      </p:sp>
      <p:sp>
        <p:nvSpPr>
          <p:cNvPr id="191" name="Rectangle 190"/>
          <p:cNvSpPr/>
          <p:nvPr/>
        </p:nvSpPr>
        <p:spPr>
          <a:xfrm>
            <a:off x="21230042" y="20249494"/>
            <a:ext cx="3583033" cy="338554"/>
          </a:xfrm>
          <a:prstGeom prst="rect">
            <a:avLst/>
          </a:prstGeom>
        </p:spPr>
        <p:txBody>
          <a:bodyPr wrap="none">
            <a:spAutoFit/>
          </a:bodyPr>
          <a:lstStyle/>
          <a:p>
            <a:pPr lvl="0" algn="ctr">
              <a:buSzPct val="25000"/>
            </a:pPr>
            <a:r>
              <a:rPr lang="en-US" sz="1600" dirty="0">
                <a:latin typeface="Garamond" panose="02020404030301010803" pitchFamily="18" charset="0"/>
                <a:sym typeface="Garamond"/>
              </a:rPr>
              <a:t>C-Band Synthetic Aperture Radar (C-SAR)</a:t>
            </a:r>
            <a:endParaRPr lang="en-US" sz="1600" dirty="0">
              <a:solidFill>
                <a:schemeClr val="dk1"/>
              </a:solidFill>
              <a:latin typeface="Garamond" panose="02020404030301010803" pitchFamily="18" charset="0"/>
              <a:ea typeface="Garamond"/>
              <a:cs typeface="Garamond"/>
              <a:sym typeface="Garamond"/>
            </a:endParaRPr>
          </a:p>
        </p:txBody>
      </p:sp>
      <p:sp>
        <p:nvSpPr>
          <p:cNvPr id="276" name="Shape 267"/>
          <p:cNvSpPr txBox="1"/>
          <p:nvPr/>
        </p:nvSpPr>
        <p:spPr>
          <a:xfrm>
            <a:off x="7091916" y="27419229"/>
            <a:ext cx="5929007" cy="407122"/>
          </a:xfrm>
          <a:prstGeom prst="rect">
            <a:avLst/>
          </a:prstGeom>
          <a:solidFill>
            <a:srgbClr val="FFC000"/>
          </a:solidFill>
          <a:ln>
            <a:noFill/>
          </a:ln>
        </p:spPr>
        <p:txBody>
          <a:bodyPr lIns="91425" tIns="45700" rIns="91425" bIns="45700" anchor="t" anchorCtr="0">
            <a:noAutofit/>
          </a:bodyPr>
          <a:lstStyle/>
          <a:p>
            <a:pPr marL="0" marR="0" lvl="0" indent="0" algn="ctr" rtl="0">
              <a:spcBef>
                <a:spcPts val="0"/>
              </a:spcBef>
              <a:buSzPct val="25000"/>
              <a:buNone/>
            </a:pPr>
            <a:r>
              <a:rPr lang="en-US" sz="1600" dirty="0" smtClean="0">
                <a:latin typeface="Garamond" panose="02020404030301010803" pitchFamily="18" charset="0"/>
                <a:ea typeface="Century Gothic"/>
                <a:cs typeface="Century Gothic"/>
                <a:sym typeface="Century Gothic"/>
              </a:rPr>
              <a:t>Forecasted Mean Annual GPP (2050)</a:t>
            </a:r>
            <a:endParaRPr lang="en-US" sz="1600" dirty="0">
              <a:latin typeface="Garamond" panose="02020404030301010803" pitchFamily="18" charset="0"/>
              <a:ea typeface="Century Gothic"/>
              <a:cs typeface="Century Gothic"/>
              <a:sym typeface="Century Gothic"/>
            </a:endParaRPr>
          </a:p>
        </p:txBody>
      </p:sp>
      <p:grpSp>
        <p:nvGrpSpPr>
          <p:cNvPr id="285" name="Group 284"/>
          <p:cNvGrpSpPr/>
          <p:nvPr/>
        </p:nvGrpSpPr>
        <p:grpSpPr>
          <a:xfrm>
            <a:off x="759465" y="19462401"/>
            <a:ext cx="11460519" cy="7701000"/>
            <a:chOff x="759465" y="18860441"/>
            <a:chExt cx="11460519" cy="7701000"/>
          </a:xfrm>
        </p:grpSpPr>
        <p:grpSp>
          <p:nvGrpSpPr>
            <p:cNvPr id="215" name="Group 214"/>
            <p:cNvGrpSpPr/>
            <p:nvPr/>
          </p:nvGrpSpPr>
          <p:grpSpPr>
            <a:xfrm>
              <a:off x="759465" y="18860441"/>
              <a:ext cx="11460519" cy="7701000"/>
              <a:chOff x="1175154" y="18972579"/>
              <a:chExt cx="7833883" cy="5264049"/>
            </a:xfrm>
          </p:grpSpPr>
          <p:pic>
            <p:nvPicPr>
              <p:cNvPr id="193" name="Picture 192"/>
              <p:cNvPicPr>
                <a:picLocks noChangeAspect="1"/>
              </p:cNvPicPr>
              <p:nvPr/>
            </p:nvPicPr>
            <p:blipFill>
              <a:blip r:embed="rId18"/>
              <a:stretch>
                <a:fillRect/>
              </a:stretch>
            </p:blipFill>
            <p:spPr>
              <a:xfrm>
                <a:off x="1645932" y="19408528"/>
                <a:ext cx="4552782" cy="3618747"/>
              </a:xfrm>
              <a:prstGeom prst="rect">
                <a:avLst/>
              </a:prstGeom>
            </p:spPr>
          </p:pic>
          <p:pic>
            <p:nvPicPr>
              <p:cNvPr id="194" name="Picture 193"/>
              <p:cNvPicPr>
                <a:picLocks noChangeAspect="1"/>
              </p:cNvPicPr>
              <p:nvPr/>
            </p:nvPicPr>
            <p:blipFill>
              <a:blip r:embed="rId19"/>
              <a:stretch>
                <a:fillRect/>
              </a:stretch>
            </p:blipFill>
            <p:spPr>
              <a:xfrm>
                <a:off x="1175154" y="19375775"/>
                <a:ext cx="447675" cy="666750"/>
              </a:xfrm>
              <a:prstGeom prst="rect">
                <a:avLst/>
              </a:prstGeom>
            </p:spPr>
          </p:pic>
          <p:sp>
            <p:nvSpPr>
              <p:cNvPr id="195" name="Rectangle 194"/>
              <p:cNvSpPr/>
              <p:nvPr/>
            </p:nvSpPr>
            <p:spPr>
              <a:xfrm>
                <a:off x="3623600" y="21260770"/>
                <a:ext cx="734627" cy="692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pic>
            <p:nvPicPr>
              <p:cNvPr id="196" name="Picture 195"/>
              <p:cNvPicPr>
                <a:picLocks noChangeAspect="1"/>
              </p:cNvPicPr>
              <p:nvPr/>
            </p:nvPicPr>
            <p:blipFill>
              <a:blip r:embed="rId20"/>
              <a:stretch>
                <a:fillRect/>
              </a:stretch>
            </p:blipFill>
            <p:spPr>
              <a:xfrm>
                <a:off x="6280043" y="21789784"/>
                <a:ext cx="2430942" cy="1934942"/>
              </a:xfrm>
              <a:prstGeom prst="rect">
                <a:avLst/>
              </a:prstGeom>
            </p:spPr>
          </p:pic>
          <p:cxnSp>
            <p:nvCxnSpPr>
              <p:cNvPr id="197" name="Straight Connector 196"/>
              <p:cNvCxnSpPr/>
              <p:nvPr/>
            </p:nvCxnSpPr>
            <p:spPr>
              <a:xfrm>
                <a:off x="4358227" y="21260770"/>
                <a:ext cx="1921816" cy="5290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4358227" y="21953070"/>
                <a:ext cx="1921816" cy="16364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Shape 267"/>
              <p:cNvSpPr txBox="1"/>
              <p:nvPr/>
            </p:nvSpPr>
            <p:spPr>
              <a:xfrm>
                <a:off x="1645932" y="18972579"/>
                <a:ext cx="4540644" cy="230563"/>
              </a:xfrm>
              <a:prstGeom prst="rect">
                <a:avLst/>
              </a:prstGeom>
              <a:solidFill>
                <a:srgbClr val="FFC000"/>
              </a:solidFill>
              <a:ln>
                <a:noFill/>
              </a:ln>
            </p:spPr>
            <p:txBody>
              <a:bodyPr lIns="91425" tIns="45700" rIns="91425" bIns="45700" anchor="t" anchorCtr="0">
                <a:noAutofit/>
              </a:bodyPr>
              <a:lstStyle/>
              <a:p>
                <a:pPr marL="0" marR="0" lvl="0" indent="0" algn="ctr" rtl="0">
                  <a:spcBef>
                    <a:spcPts val="0"/>
                  </a:spcBef>
                  <a:buSzPct val="25000"/>
                  <a:buNone/>
                </a:pPr>
                <a:r>
                  <a:rPr lang="en-US" sz="1600" dirty="0" smtClean="0">
                    <a:latin typeface="Garamond" panose="02020404030301010803" pitchFamily="18" charset="0"/>
                    <a:ea typeface="Century Gothic"/>
                    <a:cs typeface="Century Gothic"/>
                    <a:sym typeface="Century Gothic"/>
                  </a:rPr>
                  <a:t>2050 Forecasted Mangrove Risk to Disturbance</a:t>
                </a:r>
                <a:endParaRPr lang="en-US" sz="1600" dirty="0">
                  <a:latin typeface="Garamond" panose="02020404030301010803" pitchFamily="18" charset="0"/>
                  <a:ea typeface="Century Gothic"/>
                  <a:cs typeface="Century Gothic"/>
                  <a:sym typeface="Century Gothic"/>
                </a:endParaRPr>
              </a:p>
            </p:txBody>
          </p:sp>
          <p:sp>
            <p:nvSpPr>
              <p:cNvPr id="200" name="Rectangle 199"/>
              <p:cNvSpPr/>
              <p:nvPr/>
            </p:nvSpPr>
            <p:spPr>
              <a:xfrm>
                <a:off x="4071274" y="19833206"/>
                <a:ext cx="734627" cy="692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pic>
            <p:nvPicPr>
              <p:cNvPr id="201" name="Picture 200"/>
              <p:cNvPicPr>
                <a:picLocks noChangeAspect="1"/>
              </p:cNvPicPr>
              <p:nvPr/>
            </p:nvPicPr>
            <p:blipFill>
              <a:blip r:embed="rId21"/>
              <a:stretch>
                <a:fillRect/>
              </a:stretch>
            </p:blipFill>
            <p:spPr>
              <a:xfrm>
                <a:off x="6335895" y="19126641"/>
                <a:ext cx="2401656" cy="2336571"/>
              </a:xfrm>
              <a:prstGeom prst="rect">
                <a:avLst/>
              </a:prstGeom>
            </p:spPr>
          </p:pic>
          <p:cxnSp>
            <p:nvCxnSpPr>
              <p:cNvPr id="202" name="Straight Connector 201"/>
              <p:cNvCxnSpPr/>
              <p:nvPr/>
            </p:nvCxnSpPr>
            <p:spPr>
              <a:xfrm flipV="1">
                <a:off x="4805901" y="19383197"/>
                <a:ext cx="1609726" cy="4628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4782798" y="20531069"/>
                <a:ext cx="1632829" cy="8835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Shape 273"/>
              <p:cNvSpPr txBox="1"/>
              <p:nvPr/>
            </p:nvSpPr>
            <p:spPr>
              <a:xfrm>
                <a:off x="8477504" y="19134875"/>
                <a:ext cx="459403" cy="298081"/>
              </a:xfrm>
              <a:prstGeom prst="rect">
                <a:avLst/>
              </a:prstGeom>
              <a:noFill/>
              <a:ln>
                <a:noFill/>
              </a:ln>
            </p:spPr>
            <p:txBody>
              <a:bodyPr lIns="91425" tIns="91425" rIns="91425" bIns="91425" anchor="t" anchorCtr="0">
                <a:noAutofit/>
              </a:bodyPr>
              <a:lstStyle/>
              <a:p>
                <a:pPr lvl="0">
                  <a:spcBef>
                    <a:spcPts val="0"/>
                  </a:spcBef>
                  <a:buNone/>
                </a:pPr>
                <a:r>
                  <a:rPr lang="en-US" sz="1600" b="1" dirty="0">
                    <a:latin typeface="Garamond" panose="02020404030301010803" pitchFamily="18" charset="0"/>
                    <a:ea typeface="Century Gothic"/>
                    <a:cs typeface="Century Gothic"/>
                    <a:sym typeface="Century Gothic"/>
                  </a:rPr>
                  <a:t>A</a:t>
                </a:r>
              </a:p>
            </p:txBody>
          </p:sp>
          <p:sp>
            <p:nvSpPr>
              <p:cNvPr id="205" name="Shape 273"/>
              <p:cNvSpPr txBox="1"/>
              <p:nvPr/>
            </p:nvSpPr>
            <p:spPr>
              <a:xfrm>
                <a:off x="8549634" y="21540257"/>
                <a:ext cx="459403" cy="298081"/>
              </a:xfrm>
              <a:prstGeom prst="rect">
                <a:avLst/>
              </a:prstGeom>
              <a:noFill/>
              <a:ln>
                <a:noFill/>
              </a:ln>
            </p:spPr>
            <p:txBody>
              <a:bodyPr lIns="91425" tIns="91425" rIns="91425" bIns="91425" anchor="t" anchorCtr="0">
                <a:noAutofit/>
              </a:bodyPr>
              <a:lstStyle/>
              <a:p>
                <a:pPr lvl="0">
                  <a:spcBef>
                    <a:spcPts val="0"/>
                  </a:spcBef>
                  <a:buNone/>
                </a:pPr>
                <a:r>
                  <a:rPr lang="en-US" sz="1600" b="1" dirty="0" smtClean="0">
                    <a:latin typeface="Garamond" panose="02020404030301010803" pitchFamily="18" charset="0"/>
                    <a:ea typeface="Century Gothic"/>
                    <a:cs typeface="Century Gothic"/>
                    <a:sym typeface="Century Gothic"/>
                  </a:rPr>
                  <a:t>B</a:t>
                </a:r>
                <a:endParaRPr lang="en-US" sz="1600" b="1" dirty="0">
                  <a:latin typeface="Garamond" panose="02020404030301010803" pitchFamily="18" charset="0"/>
                  <a:ea typeface="Century Gothic"/>
                  <a:cs typeface="Century Gothic"/>
                  <a:sym typeface="Century Gothic"/>
                </a:endParaRPr>
              </a:p>
            </p:txBody>
          </p:sp>
          <p:pic>
            <p:nvPicPr>
              <p:cNvPr id="206" name="Picture 205"/>
              <p:cNvPicPr>
                <a:picLocks noChangeAspect="1"/>
              </p:cNvPicPr>
              <p:nvPr/>
            </p:nvPicPr>
            <p:blipFill>
              <a:blip r:embed="rId22"/>
              <a:stretch>
                <a:fillRect/>
              </a:stretch>
            </p:blipFill>
            <p:spPr>
              <a:xfrm>
                <a:off x="1597760" y="23052606"/>
                <a:ext cx="1199706" cy="1184022"/>
              </a:xfrm>
              <a:prstGeom prst="rect">
                <a:avLst/>
              </a:prstGeom>
            </p:spPr>
          </p:pic>
        </p:grpSp>
        <p:sp>
          <p:nvSpPr>
            <p:cNvPr id="216" name="Shape 273"/>
            <p:cNvSpPr txBox="1"/>
            <p:nvPr/>
          </p:nvSpPr>
          <p:spPr>
            <a:xfrm>
              <a:off x="1885965" y="25125099"/>
              <a:ext cx="677213" cy="436075"/>
            </a:xfrm>
            <a:prstGeom prst="rect">
              <a:avLst/>
            </a:prstGeom>
            <a:solidFill>
              <a:schemeClr val="bg1"/>
            </a:solidFill>
            <a:ln>
              <a:noFill/>
            </a:ln>
          </p:spPr>
          <p:txBody>
            <a:bodyPr lIns="91425" tIns="91425" rIns="91425" bIns="91425" anchor="t" anchorCtr="0">
              <a:noAutofit/>
            </a:bodyPr>
            <a:lstStyle/>
            <a:p>
              <a:pPr lvl="0">
                <a:spcBef>
                  <a:spcPts val="0"/>
                </a:spcBef>
                <a:buNone/>
              </a:pPr>
              <a:r>
                <a:rPr lang="en-US" sz="1600" dirty="0" smtClean="0">
                  <a:latin typeface="Garamond" panose="02020404030301010803" pitchFamily="18" charset="0"/>
                  <a:ea typeface="Century Gothic"/>
                  <a:cs typeface="Century Gothic"/>
                  <a:sym typeface="Century Gothic"/>
                </a:rPr>
                <a:t>High</a:t>
              </a:r>
              <a:endParaRPr lang="en-US" sz="1600" dirty="0">
                <a:latin typeface="Garamond" panose="02020404030301010803" pitchFamily="18" charset="0"/>
                <a:ea typeface="Century Gothic"/>
                <a:cs typeface="Century Gothic"/>
                <a:sym typeface="Century Gothic"/>
              </a:endParaRPr>
            </a:p>
          </p:txBody>
        </p:sp>
        <p:sp>
          <p:nvSpPr>
            <p:cNvPr id="217" name="Shape 273"/>
            <p:cNvSpPr txBox="1"/>
            <p:nvPr/>
          </p:nvSpPr>
          <p:spPr>
            <a:xfrm>
              <a:off x="1885964" y="25561174"/>
              <a:ext cx="677213" cy="436075"/>
            </a:xfrm>
            <a:prstGeom prst="rect">
              <a:avLst/>
            </a:prstGeom>
            <a:solidFill>
              <a:schemeClr val="bg1"/>
            </a:solidFill>
            <a:ln>
              <a:noFill/>
            </a:ln>
          </p:spPr>
          <p:txBody>
            <a:bodyPr lIns="91425" tIns="91425" rIns="91425" bIns="91425" anchor="t" anchorCtr="0">
              <a:noAutofit/>
            </a:bodyPr>
            <a:lstStyle/>
            <a:p>
              <a:pPr lvl="0">
                <a:spcBef>
                  <a:spcPts val="0"/>
                </a:spcBef>
                <a:buNone/>
              </a:pPr>
              <a:r>
                <a:rPr lang="en-US" sz="1600" dirty="0" smtClean="0">
                  <a:latin typeface="Garamond" panose="02020404030301010803" pitchFamily="18" charset="0"/>
                  <a:ea typeface="Century Gothic"/>
                  <a:cs typeface="Century Gothic"/>
                  <a:sym typeface="Century Gothic"/>
                </a:rPr>
                <a:t>Low</a:t>
              </a:r>
              <a:endParaRPr lang="en-US" sz="1600" dirty="0">
                <a:latin typeface="Garamond" panose="02020404030301010803" pitchFamily="18" charset="0"/>
                <a:ea typeface="Century Gothic"/>
                <a:cs typeface="Century Gothic"/>
                <a:sym typeface="Century Gothic"/>
              </a:endParaRPr>
            </a:p>
          </p:txBody>
        </p:sp>
        <p:sp>
          <p:nvSpPr>
            <p:cNvPr id="218" name="Shape 273"/>
            <p:cNvSpPr txBox="1"/>
            <p:nvPr/>
          </p:nvSpPr>
          <p:spPr>
            <a:xfrm>
              <a:off x="1924889" y="26071365"/>
              <a:ext cx="1656516" cy="436075"/>
            </a:xfrm>
            <a:prstGeom prst="rect">
              <a:avLst/>
            </a:prstGeom>
            <a:solidFill>
              <a:schemeClr val="bg1"/>
            </a:solidFill>
            <a:ln>
              <a:noFill/>
            </a:ln>
          </p:spPr>
          <p:txBody>
            <a:bodyPr lIns="91425" tIns="91425" rIns="91425" bIns="91425" anchor="t" anchorCtr="0">
              <a:noAutofit/>
            </a:bodyPr>
            <a:lstStyle/>
            <a:p>
              <a:pPr lvl="0">
                <a:spcBef>
                  <a:spcPts val="0"/>
                </a:spcBef>
                <a:buNone/>
              </a:pPr>
              <a:r>
                <a:rPr lang="en-US" sz="1600" dirty="0" smtClean="0">
                  <a:latin typeface="Garamond" panose="02020404030301010803" pitchFamily="18" charset="0"/>
                  <a:ea typeface="Century Gothic"/>
                  <a:cs typeface="Century Gothic"/>
                  <a:sym typeface="Century Gothic"/>
                </a:rPr>
                <a:t>Study Area</a:t>
              </a:r>
              <a:endParaRPr lang="en-US" sz="1600" dirty="0">
                <a:latin typeface="Garamond" panose="02020404030301010803" pitchFamily="18" charset="0"/>
                <a:ea typeface="Century Gothic"/>
                <a:cs typeface="Century Gothic"/>
                <a:sym typeface="Century Gothic"/>
              </a:endParaRPr>
            </a:p>
          </p:txBody>
        </p:sp>
        <p:sp>
          <p:nvSpPr>
            <p:cNvPr id="220" name="Rectangle 219"/>
            <p:cNvSpPr/>
            <p:nvPr/>
          </p:nvSpPr>
          <p:spPr>
            <a:xfrm>
              <a:off x="2762044" y="24429995"/>
              <a:ext cx="819361" cy="200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Shape 273"/>
            <p:cNvSpPr txBox="1"/>
            <p:nvPr/>
          </p:nvSpPr>
          <p:spPr>
            <a:xfrm>
              <a:off x="2660464" y="24297770"/>
              <a:ext cx="800973" cy="304820"/>
            </a:xfrm>
            <a:prstGeom prst="rect">
              <a:avLst/>
            </a:prstGeom>
            <a:noFill/>
            <a:ln>
              <a:noFill/>
            </a:ln>
          </p:spPr>
          <p:txBody>
            <a:bodyPr lIns="91425" tIns="91425" rIns="91425" bIns="91425" anchor="t" anchorCtr="0">
              <a:noAutofit/>
            </a:bodyPr>
            <a:lstStyle/>
            <a:p>
              <a:pPr lvl="0">
                <a:spcBef>
                  <a:spcPts val="0"/>
                </a:spcBef>
                <a:buNone/>
              </a:pPr>
              <a:r>
                <a:rPr lang="en-US" sz="1600" dirty="0" smtClean="0">
                  <a:latin typeface="Garamond" panose="02020404030301010803" pitchFamily="18" charset="0"/>
                  <a:ea typeface="Century Gothic"/>
                  <a:cs typeface="Century Gothic"/>
                  <a:sym typeface="Century Gothic"/>
                </a:rPr>
                <a:t>10 Km</a:t>
              </a:r>
              <a:endParaRPr lang="en-US" sz="1600" dirty="0">
                <a:latin typeface="Garamond" panose="02020404030301010803" pitchFamily="18" charset="0"/>
                <a:ea typeface="Century Gothic"/>
                <a:cs typeface="Century Gothic"/>
                <a:sym typeface="Century Gothic"/>
              </a:endParaRPr>
            </a:p>
          </p:txBody>
        </p:sp>
        <p:sp>
          <p:nvSpPr>
            <p:cNvPr id="222" name="Rectangle 221"/>
            <p:cNvSpPr/>
            <p:nvPr/>
          </p:nvSpPr>
          <p:spPr>
            <a:xfrm>
              <a:off x="1640415" y="24421519"/>
              <a:ext cx="819361" cy="200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Shape 273"/>
            <p:cNvSpPr txBox="1"/>
            <p:nvPr/>
          </p:nvSpPr>
          <p:spPr>
            <a:xfrm>
              <a:off x="2004821" y="24309192"/>
              <a:ext cx="296718" cy="304820"/>
            </a:xfrm>
            <a:prstGeom prst="rect">
              <a:avLst/>
            </a:prstGeom>
            <a:noFill/>
            <a:ln>
              <a:noFill/>
            </a:ln>
          </p:spPr>
          <p:txBody>
            <a:bodyPr lIns="91425" tIns="91425" rIns="91425" bIns="91425" anchor="t" anchorCtr="0">
              <a:noAutofit/>
            </a:bodyPr>
            <a:lstStyle/>
            <a:p>
              <a:pPr lvl="0">
                <a:spcBef>
                  <a:spcPts val="0"/>
                </a:spcBef>
                <a:buNone/>
              </a:pPr>
              <a:r>
                <a:rPr lang="en-US" sz="1600" dirty="0" smtClean="0">
                  <a:latin typeface="Garamond" panose="02020404030301010803" pitchFamily="18" charset="0"/>
                  <a:ea typeface="Century Gothic"/>
                  <a:cs typeface="Century Gothic"/>
                  <a:sym typeface="Century Gothic"/>
                </a:rPr>
                <a:t>5</a:t>
              </a:r>
              <a:endParaRPr lang="en-US" sz="1600" dirty="0">
                <a:latin typeface="Garamond" panose="02020404030301010803" pitchFamily="18" charset="0"/>
                <a:ea typeface="Century Gothic"/>
                <a:cs typeface="Century Gothic"/>
                <a:sym typeface="Century Gothic"/>
              </a:endParaRPr>
            </a:p>
          </p:txBody>
        </p:sp>
        <p:sp>
          <p:nvSpPr>
            <p:cNvPr id="226" name="Rectangle 225"/>
            <p:cNvSpPr/>
            <p:nvPr/>
          </p:nvSpPr>
          <p:spPr>
            <a:xfrm>
              <a:off x="9130765" y="19072678"/>
              <a:ext cx="819361" cy="200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Shape 273"/>
            <p:cNvSpPr txBox="1"/>
            <p:nvPr/>
          </p:nvSpPr>
          <p:spPr>
            <a:xfrm>
              <a:off x="9139958" y="18928846"/>
              <a:ext cx="800973" cy="325742"/>
            </a:xfrm>
            <a:prstGeom prst="rect">
              <a:avLst/>
            </a:prstGeom>
            <a:noFill/>
            <a:ln>
              <a:noFill/>
            </a:ln>
          </p:spPr>
          <p:txBody>
            <a:bodyPr lIns="91425" tIns="91425" rIns="91425" bIns="91425" anchor="t" anchorCtr="0">
              <a:noAutofit/>
            </a:bodyPr>
            <a:lstStyle/>
            <a:p>
              <a:pPr lvl="0">
                <a:spcBef>
                  <a:spcPts val="0"/>
                </a:spcBef>
                <a:buNone/>
              </a:pPr>
              <a:r>
                <a:rPr lang="en-US" sz="1600" dirty="0" smtClean="0">
                  <a:latin typeface="Garamond" panose="02020404030301010803" pitchFamily="18" charset="0"/>
                  <a:ea typeface="Century Gothic"/>
                  <a:cs typeface="Century Gothic"/>
                  <a:sym typeface="Century Gothic"/>
                </a:rPr>
                <a:t>2 Km</a:t>
              </a:r>
              <a:endParaRPr lang="en-US" sz="1600" dirty="0">
                <a:latin typeface="Garamond" panose="02020404030301010803" pitchFamily="18" charset="0"/>
                <a:ea typeface="Century Gothic"/>
                <a:cs typeface="Century Gothic"/>
                <a:sym typeface="Century Gothic"/>
              </a:endParaRPr>
            </a:p>
          </p:txBody>
        </p:sp>
        <p:sp>
          <p:nvSpPr>
            <p:cNvPr id="227" name="Rectangle 226"/>
            <p:cNvSpPr/>
            <p:nvPr/>
          </p:nvSpPr>
          <p:spPr>
            <a:xfrm>
              <a:off x="8252658" y="19063282"/>
              <a:ext cx="819361" cy="200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Shape 273"/>
            <p:cNvSpPr txBox="1"/>
            <p:nvPr/>
          </p:nvSpPr>
          <p:spPr>
            <a:xfrm>
              <a:off x="8261852" y="18949766"/>
              <a:ext cx="325126" cy="325742"/>
            </a:xfrm>
            <a:prstGeom prst="rect">
              <a:avLst/>
            </a:prstGeom>
            <a:noFill/>
            <a:ln>
              <a:noFill/>
            </a:ln>
          </p:spPr>
          <p:txBody>
            <a:bodyPr lIns="91425" tIns="91425" rIns="91425" bIns="91425" anchor="t" anchorCtr="0">
              <a:noAutofit/>
            </a:bodyPr>
            <a:lstStyle/>
            <a:p>
              <a:pPr lvl="0">
                <a:spcBef>
                  <a:spcPts val="0"/>
                </a:spcBef>
                <a:buNone/>
              </a:pPr>
              <a:r>
                <a:rPr lang="en-US" sz="1600" dirty="0" smtClean="0">
                  <a:latin typeface="Garamond" panose="02020404030301010803" pitchFamily="18" charset="0"/>
                  <a:ea typeface="Century Gothic"/>
                  <a:cs typeface="Century Gothic"/>
                  <a:sym typeface="Century Gothic"/>
                </a:rPr>
                <a:t>0</a:t>
              </a:r>
              <a:endParaRPr lang="en-US" sz="1600" dirty="0">
                <a:latin typeface="Garamond" panose="02020404030301010803" pitchFamily="18" charset="0"/>
                <a:ea typeface="Century Gothic"/>
                <a:cs typeface="Century Gothic"/>
                <a:sym typeface="Century Gothic"/>
              </a:endParaRPr>
            </a:p>
          </p:txBody>
        </p:sp>
        <p:sp>
          <p:nvSpPr>
            <p:cNvPr id="230" name="Rectangle 229"/>
            <p:cNvSpPr/>
            <p:nvPr/>
          </p:nvSpPr>
          <p:spPr>
            <a:xfrm>
              <a:off x="1362434" y="24420067"/>
              <a:ext cx="173514" cy="19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Shape 273"/>
            <p:cNvSpPr txBox="1"/>
            <p:nvPr/>
          </p:nvSpPr>
          <p:spPr>
            <a:xfrm>
              <a:off x="1338147" y="24306246"/>
              <a:ext cx="402215" cy="300359"/>
            </a:xfrm>
            <a:prstGeom prst="rect">
              <a:avLst/>
            </a:prstGeom>
            <a:noFill/>
            <a:ln>
              <a:noFill/>
            </a:ln>
          </p:spPr>
          <p:txBody>
            <a:bodyPr lIns="91425" tIns="91425" rIns="91425" bIns="91425" anchor="t" anchorCtr="0">
              <a:noAutofit/>
            </a:bodyPr>
            <a:lstStyle/>
            <a:p>
              <a:pPr lvl="0">
                <a:spcBef>
                  <a:spcPts val="0"/>
                </a:spcBef>
                <a:buNone/>
              </a:pPr>
              <a:r>
                <a:rPr lang="en-US" sz="1600" dirty="0" smtClean="0">
                  <a:latin typeface="Garamond" panose="02020404030301010803" pitchFamily="18" charset="0"/>
                  <a:ea typeface="Century Gothic"/>
                  <a:cs typeface="Century Gothic"/>
                  <a:sym typeface="Century Gothic"/>
                </a:rPr>
                <a:t>0</a:t>
              </a:r>
              <a:endParaRPr lang="en-US" sz="1600" dirty="0">
                <a:latin typeface="Garamond" panose="02020404030301010803" pitchFamily="18" charset="0"/>
                <a:ea typeface="Century Gothic"/>
                <a:cs typeface="Century Gothic"/>
                <a:sym typeface="Century Gothic"/>
              </a:endParaRPr>
            </a:p>
          </p:txBody>
        </p:sp>
        <p:sp>
          <p:nvSpPr>
            <p:cNvPr id="284" name="Rectangle 283"/>
            <p:cNvSpPr/>
            <p:nvPr/>
          </p:nvSpPr>
          <p:spPr>
            <a:xfrm>
              <a:off x="8231957" y="25641435"/>
              <a:ext cx="1102724" cy="150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3" name="Picture 282"/>
            <p:cNvPicPr>
              <a:picLocks noChangeAspect="1"/>
            </p:cNvPicPr>
            <p:nvPr/>
          </p:nvPicPr>
          <p:blipFill>
            <a:blip r:embed="rId23"/>
            <a:stretch>
              <a:fillRect/>
            </a:stretch>
          </p:blipFill>
          <p:spPr>
            <a:xfrm>
              <a:off x="8269531" y="25807796"/>
              <a:ext cx="862081" cy="103811"/>
            </a:xfrm>
            <a:prstGeom prst="rect">
              <a:avLst/>
            </a:prstGeom>
          </p:spPr>
        </p:pic>
        <p:sp>
          <p:nvSpPr>
            <p:cNvPr id="279" name="Shape 273"/>
            <p:cNvSpPr txBox="1"/>
            <p:nvPr/>
          </p:nvSpPr>
          <p:spPr>
            <a:xfrm>
              <a:off x="8932432" y="25495900"/>
              <a:ext cx="800973" cy="325742"/>
            </a:xfrm>
            <a:prstGeom prst="rect">
              <a:avLst/>
            </a:prstGeom>
            <a:noFill/>
            <a:ln>
              <a:noFill/>
            </a:ln>
          </p:spPr>
          <p:txBody>
            <a:bodyPr lIns="91425" tIns="91425" rIns="91425" bIns="91425" anchor="t" anchorCtr="0">
              <a:noAutofit/>
            </a:bodyPr>
            <a:lstStyle/>
            <a:p>
              <a:pPr lvl="0">
                <a:spcBef>
                  <a:spcPts val="0"/>
                </a:spcBef>
                <a:buNone/>
              </a:pPr>
              <a:r>
                <a:rPr lang="en-US" sz="1600" dirty="0" smtClean="0">
                  <a:latin typeface="Garamond" panose="02020404030301010803" pitchFamily="18" charset="0"/>
                  <a:ea typeface="Century Gothic"/>
                  <a:cs typeface="Century Gothic"/>
                  <a:sym typeface="Century Gothic"/>
                </a:rPr>
                <a:t>2 Km</a:t>
              </a:r>
              <a:endParaRPr lang="en-US" sz="1600" dirty="0">
                <a:latin typeface="Garamond" panose="02020404030301010803" pitchFamily="18" charset="0"/>
                <a:ea typeface="Century Gothic"/>
                <a:cs typeface="Century Gothic"/>
                <a:sym typeface="Century Gothic"/>
              </a:endParaRPr>
            </a:p>
          </p:txBody>
        </p:sp>
        <p:sp>
          <p:nvSpPr>
            <p:cNvPr id="280" name="Shape 273"/>
            <p:cNvSpPr txBox="1"/>
            <p:nvPr/>
          </p:nvSpPr>
          <p:spPr>
            <a:xfrm>
              <a:off x="8157821" y="25507124"/>
              <a:ext cx="325126" cy="325742"/>
            </a:xfrm>
            <a:prstGeom prst="rect">
              <a:avLst/>
            </a:prstGeom>
            <a:noFill/>
            <a:ln>
              <a:noFill/>
            </a:ln>
          </p:spPr>
          <p:txBody>
            <a:bodyPr lIns="91425" tIns="91425" rIns="91425" bIns="91425" anchor="t" anchorCtr="0">
              <a:noAutofit/>
            </a:bodyPr>
            <a:lstStyle/>
            <a:p>
              <a:pPr lvl="0">
                <a:spcBef>
                  <a:spcPts val="0"/>
                </a:spcBef>
                <a:buNone/>
              </a:pPr>
              <a:r>
                <a:rPr lang="en-US" sz="1600" dirty="0" smtClean="0">
                  <a:latin typeface="Garamond" panose="02020404030301010803" pitchFamily="18" charset="0"/>
                  <a:ea typeface="Century Gothic"/>
                  <a:cs typeface="Century Gothic"/>
                  <a:sym typeface="Century Gothic"/>
                </a:rPr>
                <a:t>0</a:t>
              </a:r>
              <a:endParaRPr lang="en-US" sz="1600" dirty="0">
                <a:latin typeface="Garamond" panose="02020404030301010803" pitchFamily="18" charset="0"/>
                <a:ea typeface="Century Gothic"/>
                <a:cs typeface="Century Gothic"/>
                <a:sym typeface="Century Gothic"/>
              </a:endParaRPr>
            </a:p>
          </p:txBody>
        </p:sp>
      </p:grpSp>
      <p:sp>
        <p:nvSpPr>
          <p:cNvPr id="287" name="Rectangle 286"/>
          <p:cNvSpPr/>
          <p:nvPr/>
        </p:nvSpPr>
        <p:spPr>
          <a:xfrm>
            <a:off x="13838817" y="16722998"/>
            <a:ext cx="2078913" cy="137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Shape 273"/>
          <p:cNvSpPr txBox="1"/>
          <p:nvPr/>
        </p:nvSpPr>
        <p:spPr>
          <a:xfrm>
            <a:off x="15525544" y="16523125"/>
            <a:ext cx="800973" cy="325742"/>
          </a:xfrm>
          <a:prstGeom prst="rect">
            <a:avLst/>
          </a:prstGeom>
          <a:noFill/>
          <a:ln>
            <a:noFill/>
          </a:ln>
        </p:spPr>
        <p:txBody>
          <a:bodyPr lIns="91425" tIns="91425" rIns="91425" bIns="91425" anchor="t" anchorCtr="0">
            <a:noAutofit/>
          </a:bodyPr>
          <a:lstStyle/>
          <a:p>
            <a:pPr lvl="0">
              <a:spcBef>
                <a:spcPts val="0"/>
              </a:spcBef>
              <a:buNone/>
            </a:pPr>
            <a:r>
              <a:rPr lang="en-US" sz="1600" dirty="0">
                <a:latin typeface="Garamond" panose="02020404030301010803" pitchFamily="18" charset="0"/>
                <a:ea typeface="Century Gothic"/>
                <a:cs typeface="Century Gothic"/>
                <a:sym typeface="Century Gothic"/>
              </a:rPr>
              <a:t>6</a:t>
            </a:r>
            <a:r>
              <a:rPr lang="en-US" sz="1600" dirty="0" smtClean="0">
                <a:latin typeface="Garamond" panose="02020404030301010803" pitchFamily="18" charset="0"/>
                <a:ea typeface="Century Gothic"/>
                <a:cs typeface="Century Gothic"/>
                <a:sym typeface="Century Gothic"/>
              </a:rPr>
              <a:t> Km</a:t>
            </a:r>
            <a:endParaRPr lang="en-US" sz="1600" dirty="0">
              <a:latin typeface="Garamond" panose="02020404030301010803" pitchFamily="18" charset="0"/>
              <a:ea typeface="Century Gothic"/>
              <a:cs typeface="Century Gothic"/>
              <a:sym typeface="Century Gothic"/>
            </a:endParaRPr>
          </a:p>
        </p:txBody>
      </p:sp>
      <p:sp>
        <p:nvSpPr>
          <p:cNvPr id="288" name="Shape 273"/>
          <p:cNvSpPr txBox="1"/>
          <p:nvPr/>
        </p:nvSpPr>
        <p:spPr>
          <a:xfrm>
            <a:off x="13711129" y="16548603"/>
            <a:ext cx="800973" cy="325742"/>
          </a:xfrm>
          <a:prstGeom prst="rect">
            <a:avLst/>
          </a:prstGeom>
          <a:noFill/>
          <a:ln>
            <a:noFill/>
          </a:ln>
        </p:spPr>
        <p:txBody>
          <a:bodyPr lIns="91425" tIns="91425" rIns="91425" bIns="91425" anchor="t" anchorCtr="0">
            <a:noAutofit/>
          </a:bodyPr>
          <a:lstStyle/>
          <a:p>
            <a:pPr lvl="0">
              <a:spcBef>
                <a:spcPts val="0"/>
              </a:spcBef>
              <a:buNone/>
            </a:pPr>
            <a:r>
              <a:rPr lang="en-US" sz="1600" dirty="0">
                <a:latin typeface="Garamond" panose="02020404030301010803" pitchFamily="18" charset="0"/>
                <a:ea typeface="Century Gothic"/>
                <a:cs typeface="Century Gothic"/>
                <a:sym typeface="Century Gothic"/>
              </a:rPr>
              <a:t>0</a:t>
            </a:r>
          </a:p>
        </p:txBody>
      </p:sp>
      <p:sp>
        <p:nvSpPr>
          <p:cNvPr id="289" name="Rectangle 288"/>
          <p:cNvSpPr/>
          <p:nvPr/>
        </p:nvSpPr>
        <p:spPr>
          <a:xfrm>
            <a:off x="15760733" y="16863903"/>
            <a:ext cx="652202" cy="141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a:off x="22268894" y="13935557"/>
            <a:ext cx="652202" cy="141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a:off x="20472230" y="13792593"/>
            <a:ext cx="1959953" cy="142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Shape 273"/>
          <p:cNvSpPr txBox="1"/>
          <p:nvPr/>
        </p:nvSpPr>
        <p:spPr>
          <a:xfrm>
            <a:off x="22143976" y="13621678"/>
            <a:ext cx="800973" cy="325742"/>
          </a:xfrm>
          <a:prstGeom prst="rect">
            <a:avLst/>
          </a:prstGeom>
          <a:noFill/>
          <a:ln>
            <a:noFill/>
          </a:ln>
        </p:spPr>
        <p:txBody>
          <a:bodyPr lIns="91425" tIns="91425" rIns="91425" bIns="91425" anchor="t" anchorCtr="0">
            <a:noAutofit/>
          </a:bodyPr>
          <a:lstStyle/>
          <a:p>
            <a:pPr lvl="0">
              <a:spcBef>
                <a:spcPts val="0"/>
              </a:spcBef>
              <a:buNone/>
            </a:pPr>
            <a:r>
              <a:rPr lang="en-US" sz="1600" dirty="0" smtClean="0">
                <a:latin typeface="Garamond" panose="02020404030301010803" pitchFamily="18" charset="0"/>
                <a:ea typeface="Century Gothic"/>
                <a:cs typeface="Century Gothic"/>
                <a:sym typeface="Century Gothic"/>
              </a:rPr>
              <a:t>12 Km</a:t>
            </a:r>
            <a:endParaRPr lang="en-US" sz="1600" dirty="0">
              <a:latin typeface="Garamond" panose="02020404030301010803" pitchFamily="18" charset="0"/>
              <a:ea typeface="Century Gothic"/>
              <a:cs typeface="Century Gothic"/>
              <a:sym typeface="Century Gothic"/>
            </a:endParaRPr>
          </a:p>
        </p:txBody>
      </p:sp>
      <p:sp>
        <p:nvSpPr>
          <p:cNvPr id="293" name="Shape 273"/>
          <p:cNvSpPr txBox="1"/>
          <p:nvPr/>
        </p:nvSpPr>
        <p:spPr>
          <a:xfrm>
            <a:off x="21223004" y="13581694"/>
            <a:ext cx="306782" cy="292992"/>
          </a:xfrm>
          <a:prstGeom prst="rect">
            <a:avLst/>
          </a:prstGeom>
          <a:noFill/>
          <a:ln>
            <a:noFill/>
          </a:ln>
        </p:spPr>
        <p:txBody>
          <a:bodyPr lIns="91425" tIns="91425" rIns="91425" bIns="91425" anchor="t" anchorCtr="0">
            <a:noAutofit/>
          </a:bodyPr>
          <a:lstStyle/>
          <a:p>
            <a:pPr lvl="0">
              <a:spcBef>
                <a:spcPts val="0"/>
              </a:spcBef>
              <a:buNone/>
            </a:pPr>
            <a:r>
              <a:rPr lang="en-US" sz="1600" dirty="0" smtClean="0">
                <a:latin typeface="Garamond" panose="02020404030301010803" pitchFamily="18" charset="0"/>
                <a:ea typeface="Century Gothic"/>
                <a:cs typeface="Century Gothic"/>
                <a:sym typeface="Century Gothic"/>
              </a:rPr>
              <a:t>6</a:t>
            </a:r>
            <a:endParaRPr lang="en-US" sz="1600" dirty="0">
              <a:latin typeface="Garamond" panose="02020404030301010803" pitchFamily="18" charset="0"/>
              <a:ea typeface="Century Gothic"/>
              <a:cs typeface="Century Gothic"/>
              <a:sym typeface="Century Gothic"/>
            </a:endParaRPr>
          </a:p>
        </p:txBody>
      </p:sp>
      <p:sp>
        <p:nvSpPr>
          <p:cNvPr id="294" name="Shape 273"/>
          <p:cNvSpPr txBox="1"/>
          <p:nvPr/>
        </p:nvSpPr>
        <p:spPr>
          <a:xfrm>
            <a:off x="20419896" y="13594634"/>
            <a:ext cx="326393" cy="323107"/>
          </a:xfrm>
          <a:prstGeom prst="rect">
            <a:avLst/>
          </a:prstGeom>
          <a:noFill/>
          <a:ln>
            <a:noFill/>
          </a:ln>
        </p:spPr>
        <p:txBody>
          <a:bodyPr lIns="91425" tIns="91425" rIns="91425" bIns="91425" anchor="t" anchorCtr="0">
            <a:noAutofit/>
          </a:bodyPr>
          <a:lstStyle/>
          <a:p>
            <a:pPr lvl="0">
              <a:spcBef>
                <a:spcPts val="0"/>
              </a:spcBef>
              <a:buNone/>
            </a:pPr>
            <a:r>
              <a:rPr lang="en-US" sz="1600" dirty="0">
                <a:latin typeface="Garamond" panose="02020404030301010803" pitchFamily="18" charset="0"/>
                <a:ea typeface="Century Gothic"/>
                <a:cs typeface="Century Gothic"/>
                <a:sym typeface="Century Gothic"/>
              </a:rPr>
              <a:t>0</a:t>
            </a:r>
          </a:p>
        </p:txBody>
      </p:sp>
      <p:sp>
        <p:nvSpPr>
          <p:cNvPr id="295" name="Shape 273"/>
          <p:cNvSpPr txBox="1"/>
          <p:nvPr/>
        </p:nvSpPr>
        <p:spPr>
          <a:xfrm>
            <a:off x="1413291" y="25375616"/>
            <a:ext cx="1683944" cy="436075"/>
          </a:xfrm>
          <a:prstGeom prst="rect">
            <a:avLst/>
          </a:prstGeom>
          <a:solidFill>
            <a:schemeClr val="bg1"/>
          </a:solidFill>
          <a:ln>
            <a:noFill/>
          </a:ln>
        </p:spPr>
        <p:txBody>
          <a:bodyPr lIns="91425" tIns="91425" rIns="91425" bIns="91425" anchor="t" anchorCtr="0">
            <a:noAutofit/>
          </a:bodyPr>
          <a:lstStyle/>
          <a:p>
            <a:pPr lvl="0">
              <a:spcBef>
                <a:spcPts val="0"/>
              </a:spcBef>
              <a:buNone/>
            </a:pPr>
            <a:r>
              <a:rPr lang="en-US" sz="1600" b="1" dirty="0" smtClean="0">
                <a:latin typeface="Garamond" panose="02020404030301010803" pitchFamily="18" charset="0"/>
                <a:ea typeface="Century Gothic"/>
                <a:cs typeface="Century Gothic"/>
                <a:sym typeface="Century Gothic"/>
              </a:rPr>
              <a:t>Mangrove Risk</a:t>
            </a:r>
            <a:endParaRPr lang="en-US" sz="1600" b="1" dirty="0">
              <a:latin typeface="Garamond" panose="02020404030301010803" pitchFamily="18" charset="0"/>
              <a:ea typeface="Century Gothic"/>
              <a:cs typeface="Century Gothic"/>
              <a:sym typeface="Century Gothic"/>
            </a:endParaRPr>
          </a:p>
        </p:txBody>
      </p:sp>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l="16666" t="2255" r="2151" b="20535"/>
          <a:stretch/>
        </p:blipFill>
        <p:spPr>
          <a:xfrm>
            <a:off x="1072571" y="28089101"/>
            <a:ext cx="5859537" cy="4306167"/>
          </a:xfrm>
          <a:prstGeom prst="rect">
            <a:avLst/>
          </a:prstGeom>
        </p:spPr>
      </p:pic>
      <p:sp>
        <p:nvSpPr>
          <p:cNvPr id="176" name="Shape 267"/>
          <p:cNvSpPr txBox="1"/>
          <p:nvPr/>
        </p:nvSpPr>
        <p:spPr>
          <a:xfrm>
            <a:off x="1059077" y="27400789"/>
            <a:ext cx="5857664" cy="400940"/>
          </a:xfrm>
          <a:prstGeom prst="rect">
            <a:avLst/>
          </a:prstGeom>
          <a:solidFill>
            <a:srgbClr val="FFC000"/>
          </a:solidFill>
          <a:ln>
            <a:noFill/>
          </a:ln>
        </p:spPr>
        <p:txBody>
          <a:bodyPr lIns="91425" tIns="45700" rIns="91425" bIns="45700" anchor="t" anchorCtr="0">
            <a:noAutofit/>
          </a:bodyPr>
          <a:lstStyle/>
          <a:p>
            <a:pPr marL="0" marR="0" lvl="0" indent="0" algn="ctr" rtl="0">
              <a:spcBef>
                <a:spcPts val="0"/>
              </a:spcBef>
              <a:buSzPct val="25000"/>
              <a:buNone/>
            </a:pPr>
            <a:r>
              <a:rPr lang="en-US" sz="1600" dirty="0" smtClean="0">
                <a:latin typeface="Garamond" panose="02020404030301010803" pitchFamily="18" charset="0"/>
                <a:ea typeface="Century Gothic"/>
                <a:cs typeface="Century Gothic"/>
                <a:sym typeface="Century Gothic"/>
              </a:rPr>
              <a:t>Mean Annual GPP (2016)</a:t>
            </a:r>
            <a:endParaRPr lang="en-US" sz="1600" dirty="0">
              <a:latin typeface="Garamond" panose="02020404030301010803" pitchFamily="18" charset="0"/>
              <a:ea typeface="Century Gothic"/>
              <a:cs typeface="Century Gothic"/>
              <a:sym typeface="Century Gothic"/>
            </a:endParaRPr>
          </a:p>
        </p:txBody>
      </p:sp>
      <p:pic>
        <p:nvPicPr>
          <p:cNvPr id="80" name="Picture 79"/>
          <p:cNvPicPr>
            <a:picLocks noChangeAspect="1"/>
          </p:cNvPicPr>
          <p:nvPr/>
        </p:nvPicPr>
        <p:blipFill>
          <a:blip r:embed="rId25"/>
          <a:stretch>
            <a:fillRect/>
          </a:stretch>
        </p:blipFill>
        <p:spPr>
          <a:xfrm>
            <a:off x="371834" y="32489853"/>
            <a:ext cx="2407305" cy="359101"/>
          </a:xfrm>
          <a:prstGeom prst="rect">
            <a:avLst/>
          </a:prstGeom>
        </p:spPr>
      </p:pic>
      <p:grpSp>
        <p:nvGrpSpPr>
          <p:cNvPr id="4" name="Group 3"/>
          <p:cNvGrpSpPr/>
          <p:nvPr/>
        </p:nvGrpSpPr>
        <p:grpSpPr>
          <a:xfrm>
            <a:off x="920183" y="32807736"/>
            <a:ext cx="2336222" cy="1482536"/>
            <a:chOff x="9512220" y="31390300"/>
            <a:chExt cx="2336222" cy="1482536"/>
          </a:xfrm>
        </p:grpSpPr>
        <p:grpSp>
          <p:nvGrpSpPr>
            <p:cNvPr id="70" name="Group 69"/>
            <p:cNvGrpSpPr/>
            <p:nvPr/>
          </p:nvGrpSpPr>
          <p:grpSpPr>
            <a:xfrm>
              <a:off x="9548015" y="31390300"/>
              <a:ext cx="2300427" cy="1482536"/>
              <a:chOff x="9548015" y="31847500"/>
              <a:chExt cx="2300427" cy="1482536"/>
            </a:xfrm>
          </p:grpSpPr>
          <p:pic>
            <p:nvPicPr>
              <p:cNvPr id="12" name="Picture 11"/>
              <p:cNvPicPr>
                <a:picLocks noChangeAspect="1"/>
              </p:cNvPicPr>
              <p:nvPr/>
            </p:nvPicPr>
            <p:blipFill>
              <a:blip r:embed="rId26"/>
              <a:stretch>
                <a:fillRect/>
              </a:stretch>
            </p:blipFill>
            <p:spPr>
              <a:xfrm>
                <a:off x="9548015" y="32288920"/>
                <a:ext cx="1801163" cy="1030185"/>
              </a:xfrm>
              <a:prstGeom prst="rect">
                <a:avLst/>
              </a:prstGeom>
            </p:spPr>
          </p:pic>
          <p:sp>
            <p:nvSpPr>
              <p:cNvPr id="13" name="Rectangle 12"/>
              <p:cNvSpPr/>
              <p:nvPr/>
            </p:nvSpPr>
            <p:spPr>
              <a:xfrm>
                <a:off x="9993422" y="31847500"/>
                <a:ext cx="1310796" cy="1479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0015726" y="32368692"/>
                <a:ext cx="747764" cy="399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9947931" y="32224585"/>
                <a:ext cx="1660094" cy="338554"/>
              </a:xfrm>
              <a:prstGeom prst="rect">
                <a:avLst/>
              </a:prstGeom>
              <a:noFill/>
            </p:spPr>
            <p:txBody>
              <a:bodyPr wrap="square" rtlCol="0">
                <a:spAutoFit/>
              </a:bodyPr>
              <a:lstStyle/>
              <a:p>
                <a:r>
                  <a:rPr lang="en-US" sz="1600" dirty="0" smtClean="0">
                    <a:latin typeface="Garamond" panose="02020404030301010803" pitchFamily="18" charset="0"/>
                  </a:rPr>
                  <a:t>High: 1797.91</a:t>
                </a:r>
                <a:endParaRPr lang="en-US" sz="1600" dirty="0">
                  <a:latin typeface="Garamond" panose="02020404030301010803" pitchFamily="18" charset="0"/>
                </a:endParaRPr>
              </a:p>
            </p:txBody>
          </p:sp>
          <p:sp>
            <p:nvSpPr>
              <p:cNvPr id="182" name="TextBox 181"/>
              <p:cNvSpPr txBox="1"/>
              <p:nvPr/>
            </p:nvSpPr>
            <p:spPr>
              <a:xfrm>
                <a:off x="9919707" y="32544032"/>
                <a:ext cx="1660094" cy="338554"/>
              </a:xfrm>
              <a:prstGeom prst="rect">
                <a:avLst/>
              </a:prstGeom>
              <a:noFill/>
            </p:spPr>
            <p:txBody>
              <a:bodyPr wrap="square" rtlCol="0">
                <a:spAutoFit/>
              </a:bodyPr>
              <a:lstStyle/>
              <a:p>
                <a:r>
                  <a:rPr lang="en-US" sz="1600" dirty="0" smtClean="0">
                    <a:latin typeface="Garamond" panose="02020404030301010803" pitchFamily="18" charset="0"/>
                  </a:rPr>
                  <a:t>Low: 868.237</a:t>
                </a:r>
                <a:endParaRPr lang="en-US" sz="1600" dirty="0">
                  <a:latin typeface="Garamond" panose="02020404030301010803" pitchFamily="18" charset="0"/>
                </a:endParaRPr>
              </a:p>
            </p:txBody>
          </p:sp>
          <p:sp>
            <p:nvSpPr>
              <p:cNvPr id="68" name="TextBox 67"/>
              <p:cNvSpPr txBox="1"/>
              <p:nvPr/>
            </p:nvSpPr>
            <p:spPr>
              <a:xfrm>
                <a:off x="9952139" y="32991482"/>
                <a:ext cx="1896303" cy="338554"/>
              </a:xfrm>
              <a:prstGeom prst="rect">
                <a:avLst/>
              </a:prstGeom>
              <a:noFill/>
            </p:spPr>
            <p:txBody>
              <a:bodyPr wrap="square" rtlCol="0">
                <a:spAutoFit/>
              </a:bodyPr>
              <a:lstStyle/>
              <a:p>
                <a:r>
                  <a:rPr lang="en-US" sz="1600" dirty="0" smtClean="0">
                    <a:latin typeface="Garamond" panose="02020404030301010803" pitchFamily="18" charset="0"/>
                  </a:rPr>
                  <a:t>Mangrove Boundary</a:t>
                </a:r>
                <a:endParaRPr lang="en-US" sz="1600" dirty="0">
                  <a:latin typeface="Garamond" panose="02020404030301010803" pitchFamily="18" charset="0"/>
                </a:endParaRPr>
              </a:p>
            </p:txBody>
          </p:sp>
        </p:grpSp>
        <p:sp>
          <p:nvSpPr>
            <p:cNvPr id="181" name="Shape 273"/>
            <p:cNvSpPr txBox="1"/>
            <p:nvPr/>
          </p:nvSpPr>
          <p:spPr>
            <a:xfrm>
              <a:off x="9512220" y="31426027"/>
              <a:ext cx="2067581" cy="325742"/>
            </a:xfrm>
            <a:prstGeom prst="rect">
              <a:avLst/>
            </a:prstGeom>
            <a:noFill/>
            <a:ln>
              <a:noFill/>
            </a:ln>
          </p:spPr>
          <p:txBody>
            <a:bodyPr lIns="91425" tIns="91425" rIns="91425" bIns="91425" anchor="t" anchorCtr="0">
              <a:noAutofit/>
            </a:bodyPr>
            <a:lstStyle/>
            <a:p>
              <a:pPr lvl="0">
                <a:spcBef>
                  <a:spcPts val="0"/>
                </a:spcBef>
                <a:buNone/>
              </a:pPr>
              <a:r>
                <a:rPr lang="en-US" sz="1600" b="1" dirty="0" smtClean="0">
                  <a:latin typeface="Garamond" panose="02020404030301010803" pitchFamily="18" charset="0"/>
                  <a:ea typeface="Century Gothic"/>
                  <a:cs typeface="Century Gothic"/>
                  <a:sym typeface="Century Gothic"/>
                </a:rPr>
                <a:t>GPP (g-C/m</a:t>
              </a:r>
              <a:r>
                <a:rPr lang="en-US" sz="1600" b="1" baseline="30000" dirty="0" smtClean="0">
                  <a:latin typeface="Garamond" panose="02020404030301010803" pitchFamily="18" charset="0"/>
                  <a:ea typeface="Century Gothic"/>
                  <a:cs typeface="Century Gothic"/>
                  <a:sym typeface="Century Gothic"/>
                </a:rPr>
                <a:t>2</a:t>
              </a:r>
              <a:r>
                <a:rPr lang="en-US" sz="1600" b="1" dirty="0" smtClean="0">
                  <a:latin typeface="Garamond" panose="02020404030301010803" pitchFamily="18" charset="0"/>
                  <a:ea typeface="Century Gothic"/>
                  <a:cs typeface="Century Gothic"/>
                  <a:sym typeface="Century Gothic"/>
                </a:rPr>
                <a:t>/</a:t>
              </a:r>
              <a:r>
                <a:rPr lang="en-US" sz="1600" b="1" dirty="0" err="1" smtClean="0">
                  <a:latin typeface="Garamond" panose="02020404030301010803" pitchFamily="18" charset="0"/>
                  <a:ea typeface="Century Gothic"/>
                  <a:cs typeface="Century Gothic"/>
                  <a:sym typeface="Century Gothic"/>
                </a:rPr>
                <a:t>yr</a:t>
              </a:r>
              <a:r>
                <a:rPr lang="en-US" sz="1600" b="1" dirty="0" smtClean="0">
                  <a:latin typeface="Garamond" panose="02020404030301010803" pitchFamily="18" charset="0"/>
                  <a:ea typeface="Century Gothic"/>
                  <a:cs typeface="Century Gothic"/>
                  <a:sym typeface="Century Gothic"/>
                </a:rPr>
                <a:t>)</a:t>
              </a:r>
              <a:endParaRPr lang="en-US" sz="1600" b="1" dirty="0">
                <a:latin typeface="Garamond" panose="02020404030301010803" pitchFamily="18" charset="0"/>
                <a:ea typeface="Century Gothic"/>
                <a:cs typeface="Century Gothic"/>
                <a:sym typeface="Century Gothic"/>
              </a:endParaRPr>
            </a:p>
          </p:txBody>
        </p:sp>
      </p:grpSp>
      <p:pic>
        <p:nvPicPr>
          <p:cNvPr id="6" name="Picture 5"/>
          <p:cNvPicPr>
            <a:picLocks noChangeAspect="1"/>
          </p:cNvPicPr>
          <p:nvPr/>
        </p:nvPicPr>
        <p:blipFill rotWithShape="1">
          <a:blip r:embed="rId27"/>
          <a:srcRect l="8432"/>
          <a:stretch/>
        </p:blipFill>
        <p:spPr>
          <a:xfrm>
            <a:off x="7026717" y="28094036"/>
            <a:ext cx="5994207" cy="4353102"/>
          </a:xfrm>
          <a:prstGeom prst="rect">
            <a:avLst/>
          </a:prstGeom>
        </p:spPr>
      </p:pic>
      <p:sp>
        <p:nvSpPr>
          <p:cNvPr id="179" name="Text Placeholder 16"/>
          <p:cNvSpPr txBox="1">
            <a:spLocks/>
          </p:cNvSpPr>
          <p:nvPr/>
        </p:nvSpPr>
        <p:spPr>
          <a:xfrm>
            <a:off x="12818904" y="5400092"/>
            <a:ext cx="10582656" cy="347489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buClr>
                <a:srgbClr val="2E8654"/>
              </a:buClr>
            </a:pPr>
            <a:r>
              <a:rPr lang="en-US" b="1" dirty="0" smtClean="0">
                <a:solidFill>
                  <a:srgbClr val="2E8654"/>
                </a:solidFill>
                <a:latin typeface="Garamond" panose="02020404030301010803" pitchFamily="18" charset="0"/>
              </a:rPr>
              <a:t>Analyze </a:t>
            </a:r>
            <a:r>
              <a:rPr lang="en-US" dirty="0" smtClean="0">
                <a:latin typeface="Garamond" panose="02020404030301010803" pitchFamily="18" charset="0"/>
              </a:rPr>
              <a:t>long-term (2000-2016) </a:t>
            </a:r>
            <a:r>
              <a:rPr lang="en-US" dirty="0" err="1" smtClean="0">
                <a:latin typeface="Garamond" panose="02020404030301010803" pitchFamily="18" charset="0"/>
              </a:rPr>
              <a:t>spatio</a:t>
            </a:r>
            <a:r>
              <a:rPr lang="en-US" dirty="0" smtClean="0">
                <a:latin typeface="Garamond" panose="02020404030301010803" pitchFamily="18" charset="0"/>
              </a:rPr>
              <a:t>-temporal variability of biophysical parameters (GPP, LAI, CHL) using MODIS surface reflectance </a:t>
            </a:r>
            <a:r>
              <a:rPr lang="en-US" dirty="0" smtClean="0">
                <a:latin typeface="Garamond" panose="02020404030301010803" pitchFamily="18" charset="0"/>
              </a:rPr>
              <a:t>data</a:t>
            </a:r>
            <a:endParaRPr lang="en-US" dirty="0" smtClean="0">
              <a:latin typeface="Garamond" panose="02020404030301010803" pitchFamily="18" charset="0"/>
            </a:endParaRPr>
          </a:p>
          <a:p>
            <a:pPr>
              <a:buClr>
                <a:srgbClr val="2E8654"/>
              </a:buClr>
            </a:pPr>
            <a:r>
              <a:rPr lang="en-US" b="1" dirty="0" smtClean="0">
                <a:solidFill>
                  <a:srgbClr val="2E8654"/>
                </a:solidFill>
                <a:latin typeface="Garamond" panose="02020404030301010803" pitchFamily="18" charset="0"/>
              </a:rPr>
              <a:t>Produce </a:t>
            </a:r>
            <a:r>
              <a:rPr lang="en-US" dirty="0" smtClean="0">
                <a:latin typeface="Garamond" panose="02020404030301010803" pitchFamily="18" charset="0"/>
              </a:rPr>
              <a:t>a biophysical forecasting tool by utilizing 17 years of time series MODIS derived LAI, CHL and GPP data and meteorological data derived from NASA’s Giovanni and IPCC meteorological </a:t>
            </a:r>
            <a:r>
              <a:rPr lang="en-US" dirty="0" smtClean="0">
                <a:latin typeface="Garamond" panose="02020404030301010803" pitchFamily="18" charset="0"/>
              </a:rPr>
              <a:t>projections</a:t>
            </a:r>
            <a:endParaRPr lang="en-US" dirty="0" smtClean="0">
              <a:latin typeface="Garamond" panose="02020404030301010803" pitchFamily="18" charset="0"/>
            </a:endParaRPr>
          </a:p>
          <a:p>
            <a:pPr>
              <a:buClr>
                <a:srgbClr val="2E8654"/>
              </a:buClr>
            </a:pPr>
            <a:r>
              <a:rPr lang="en-US" b="1" dirty="0" smtClean="0">
                <a:solidFill>
                  <a:srgbClr val="2E8654"/>
                </a:solidFill>
                <a:latin typeface="Garamond" panose="02020404030301010803" pitchFamily="18" charset="0"/>
              </a:rPr>
              <a:t>Create </a:t>
            </a:r>
            <a:r>
              <a:rPr lang="en-US" dirty="0" smtClean="0">
                <a:latin typeface="Garamond" panose="02020404030301010803" pitchFamily="18" charset="0"/>
              </a:rPr>
              <a:t>a mangrove extent forecasting tool using Landsat 5 TM and Landsat 8 OLI data in Land Change Modeler on </a:t>
            </a:r>
            <a:r>
              <a:rPr lang="en-US" dirty="0" err="1" smtClean="0">
                <a:latin typeface="Garamond" panose="02020404030301010803" pitchFamily="18" charset="0"/>
              </a:rPr>
              <a:t>TerrSet</a:t>
            </a:r>
            <a:endParaRPr lang="en-US" b="1" dirty="0" smtClean="0">
              <a:solidFill>
                <a:srgbClr val="2E8654"/>
              </a:solidFill>
              <a:latin typeface="Garamond" panose="02020404030301010803" pitchFamily="18" charset="0"/>
            </a:endParaRPr>
          </a:p>
        </p:txBody>
      </p:sp>
      <p:sp>
        <p:nvSpPr>
          <p:cNvPr id="187" name="Text Placeholder 16"/>
          <p:cNvSpPr txBox="1">
            <a:spLocks/>
          </p:cNvSpPr>
          <p:nvPr/>
        </p:nvSpPr>
        <p:spPr>
          <a:xfrm>
            <a:off x="12933202" y="21958806"/>
            <a:ext cx="11879873" cy="390146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buClr>
                <a:srgbClr val="2E8654"/>
              </a:buClr>
            </a:pPr>
            <a:r>
              <a:rPr lang="en-US" sz="2400" dirty="0" smtClean="0">
                <a:latin typeface="Garamond" panose="02020404030301010803" pitchFamily="18" charset="0"/>
              </a:rPr>
              <a:t>Despite conservation efforts, the current extent of dense mangrove in Bhitarkanika Wildlife Sanctuary is projected to decrease up to 10% by the year 2050.</a:t>
            </a:r>
          </a:p>
          <a:p>
            <a:pPr>
              <a:buClr>
                <a:srgbClr val="2E8654"/>
              </a:buClr>
            </a:pPr>
            <a:r>
              <a:rPr lang="en-US" sz="2400" dirty="0" smtClean="0">
                <a:latin typeface="Garamond" panose="02020404030301010803" pitchFamily="18" charset="0"/>
              </a:rPr>
              <a:t>A comparison between the classification for 1995, 2004, 2017 and the projected classification for 2050 indicates that dense mangrove extent decreased while open mangrove and agriculture extents increased. </a:t>
            </a:r>
          </a:p>
          <a:p>
            <a:pPr>
              <a:buClr>
                <a:srgbClr val="2E8654"/>
              </a:buClr>
            </a:pPr>
            <a:r>
              <a:rPr lang="en-US" sz="2400" dirty="0" smtClean="0">
                <a:latin typeface="Garamond" panose="02020404030301010803" pitchFamily="18" charset="0"/>
              </a:rPr>
              <a:t>The mean annual GPP forecasted for 2050 was 7.7% less compared to the mean annual GPP for 2016.</a:t>
            </a:r>
          </a:p>
          <a:p>
            <a:pPr>
              <a:buClr>
                <a:srgbClr val="2E8654"/>
              </a:buClr>
            </a:pPr>
            <a:r>
              <a:rPr lang="en-US" sz="2400" dirty="0" smtClean="0">
                <a:latin typeface="Garamond" panose="02020404030301010803" pitchFamily="18" charset="0"/>
              </a:rPr>
              <a:t>By 2050, patches of mangrove along the south-west and northern coast of Bhitarkanika Wildlife Sanctuary are projected to decrease in GPP are also at a higher risk of disturbance. </a:t>
            </a:r>
            <a:endParaRPr lang="en-US" sz="2400" dirty="0"/>
          </a:p>
        </p:txBody>
      </p:sp>
      <p:pic>
        <p:nvPicPr>
          <p:cNvPr id="5" name="Picture 4"/>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2034769" y="18404704"/>
            <a:ext cx="2203143" cy="180535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TotalTime>
  <Words>754</Words>
  <Application>Microsoft Office PowerPoint</Application>
  <PresentationFormat>Custom</PresentationFormat>
  <Paragraphs>101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Century Gothic</vt:lpstr>
      <vt:lpstr>Arial</vt:lpstr>
      <vt:lpstr>Webdings</vt:lpstr>
      <vt:lpstr>Garamond</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Abhishek</dc:creator>
  <cp:lastModifiedBy>Miller, Tiffani N. (LARC-E3)[SSAI DEVELOP]</cp:lastModifiedBy>
  <cp:revision>65</cp:revision>
  <dcterms:modified xsi:type="dcterms:W3CDTF">2017-08-24T20:45:18Z</dcterms:modified>
</cp:coreProperties>
</file>